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1"/>
  </p:notesMasterIdLst>
  <p:sldIdLst>
    <p:sldId id="325" r:id="rId2"/>
    <p:sldId id="802" r:id="rId3"/>
    <p:sldId id="763" r:id="rId4"/>
    <p:sldId id="401" r:id="rId5"/>
    <p:sldId id="699" r:id="rId6"/>
    <p:sldId id="803" r:id="rId7"/>
    <p:sldId id="804" r:id="rId8"/>
    <p:sldId id="805" r:id="rId9"/>
    <p:sldId id="806" r:id="rId10"/>
    <p:sldId id="807" r:id="rId11"/>
    <p:sldId id="542" r:id="rId12"/>
    <p:sldId id="543" r:id="rId13"/>
    <p:sldId id="764" r:id="rId14"/>
    <p:sldId id="765" r:id="rId15"/>
    <p:sldId id="766" r:id="rId16"/>
    <p:sldId id="767" r:id="rId17"/>
    <p:sldId id="768" r:id="rId18"/>
    <p:sldId id="769" r:id="rId19"/>
    <p:sldId id="770" r:id="rId20"/>
    <p:sldId id="771" r:id="rId21"/>
    <p:sldId id="772" r:id="rId22"/>
    <p:sldId id="773" r:id="rId23"/>
    <p:sldId id="774" r:id="rId24"/>
    <p:sldId id="775" r:id="rId25"/>
    <p:sldId id="776" r:id="rId26"/>
    <p:sldId id="777" r:id="rId27"/>
    <p:sldId id="778" r:id="rId28"/>
    <p:sldId id="779" r:id="rId29"/>
    <p:sldId id="780" r:id="rId30"/>
    <p:sldId id="781" r:id="rId31"/>
    <p:sldId id="782" r:id="rId32"/>
    <p:sldId id="783" r:id="rId33"/>
    <p:sldId id="784" r:id="rId34"/>
    <p:sldId id="785" r:id="rId35"/>
    <p:sldId id="786" r:id="rId36"/>
    <p:sldId id="787" r:id="rId37"/>
    <p:sldId id="788" r:id="rId38"/>
    <p:sldId id="789" r:id="rId39"/>
    <p:sldId id="790" r:id="rId40"/>
    <p:sldId id="791" r:id="rId41"/>
    <p:sldId id="792" r:id="rId42"/>
    <p:sldId id="793" r:id="rId43"/>
    <p:sldId id="794" r:id="rId44"/>
    <p:sldId id="795" r:id="rId45"/>
    <p:sldId id="796" r:id="rId46"/>
    <p:sldId id="797" r:id="rId47"/>
    <p:sldId id="798" r:id="rId48"/>
    <p:sldId id="799" r:id="rId49"/>
    <p:sldId id="800" r:id="rId50"/>
    <p:sldId id="801" r:id="rId51"/>
    <p:sldId id="700" r:id="rId52"/>
    <p:sldId id="599" r:id="rId53"/>
    <p:sldId id="701" r:id="rId54"/>
    <p:sldId id="601" r:id="rId55"/>
    <p:sldId id="602" r:id="rId56"/>
    <p:sldId id="603" r:id="rId57"/>
    <p:sldId id="604" r:id="rId58"/>
    <p:sldId id="605" r:id="rId59"/>
    <p:sldId id="606" r:id="rId60"/>
    <p:sldId id="607" r:id="rId61"/>
    <p:sldId id="608" r:id="rId62"/>
    <p:sldId id="609" r:id="rId63"/>
    <p:sldId id="610" r:id="rId64"/>
    <p:sldId id="611" r:id="rId65"/>
    <p:sldId id="612" r:id="rId66"/>
    <p:sldId id="702" r:id="rId67"/>
    <p:sldId id="614" r:id="rId68"/>
    <p:sldId id="615" r:id="rId69"/>
    <p:sldId id="616" r:id="rId70"/>
    <p:sldId id="617" r:id="rId71"/>
    <p:sldId id="618" r:id="rId72"/>
    <p:sldId id="619" r:id="rId73"/>
    <p:sldId id="620" r:id="rId74"/>
    <p:sldId id="621" r:id="rId75"/>
    <p:sldId id="622" r:id="rId76"/>
    <p:sldId id="623" r:id="rId77"/>
    <p:sldId id="624" r:id="rId78"/>
    <p:sldId id="625" r:id="rId79"/>
    <p:sldId id="705" r:id="rId80"/>
    <p:sldId id="704" r:id="rId81"/>
    <p:sldId id="706" r:id="rId82"/>
    <p:sldId id="808" r:id="rId83"/>
    <p:sldId id="809" r:id="rId84"/>
    <p:sldId id="810" r:id="rId85"/>
    <p:sldId id="811" r:id="rId86"/>
    <p:sldId id="707" r:id="rId87"/>
    <p:sldId id="639" r:id="rId88"/>
    <p:sldId id="640" r:id="rId89"/>
    <p:sldId id="641" r:id="rId90"/>
    <p:sldId id="642" r:id="rId91"/>
    <p:sldId id="643" r:id="rId92"/>
    <p:sldId id="644" r:id="rId93"/>
    <p:sldId id="645" r:id="rId94"/>
    <p:sldId id="646" r:id="rId95"/>
    <p:sldId id="647" r:id="rId96"/>
    <p:sldId id="708" r:id="rId97"/>
    <p:sldId id="649" r:id="rId98"/>
    <p:sldId id="650" r:id="rId99"/>
    <p:sldId id="651" r:id="rId100"/>
    <p:sldId id="652" r:id="rId101"/>
    <p:sldId id="653" r:id="rId102"/>
    <p:sldId id="654" r:id="rId103"/>
    <p:sldId id="709" r:id="rId104"/>
    <p:sldId id="710" r:id="rId105"/>
    <p:sldId id="659" r:id="rId106"/>
    <p:sldId id="660" r:id="rId107"/>
    <p:sldId id="661" r:id="rId108"/>
    <p:sldId id="662" r:id="rId109"/>
    <p:sldId id="711" r:id="rId110"/>
    <p:sldId id="664" r:id="rId111"/>
    <p:sldId id="665" r:id="rId112"/>
    <p:sldId id="666" r:id="rId113"/>
    <p:sldId id="667" r:id="rId114"/>
    <p:sldId id="668" r:id="rId115"/>
    <p:sldId id="669" r:id="rId116"/>
    <p:sldId id="742" r:id="rId117"/>
    <p:sldId id="743" r:id="rId118"/>
    <p:sldId id="829" r:id="rId119"/>
    <p:sldId id="830" r:id="rId120"/>
    <p:sldId id="831" r:id="rId121"/>
    <p:sldId id="832" r:id="rId122"/>
    <p:sldId id="833" r:id="rId123"/>
    <p:sldId id="834" r:id="rId124"/>
    <p:sldId id="835" r:id="rId125"/>
    <p:sldId id="836" r:id="rId126"/>
    <p:sldId id="837" r:id="rId127"/>
    <p:sldId id="838" r:id="rId128"/>
    <p:sldId id="839" r:id="rId129"/>
    <p:sldId id="840" r:id="rId130"/>
    <p:sldId id="841" r:id="rId131"/>
    <p:sldId id="842" r:id="rId132"/>
    <p:sldId id="843" r:id="rId133"/>
    <p:sldId id="844" r:id="rId134"/>
    <p:sldId id="845" r:id="rId135"/>
    <p:sldId id="846" r:id="rId136"/>
    <p:sldId id="752" r:id="rId137"/>
    <p:sldId id="753" r:id="rId138"/>
    <p:sldId id="847" r:id="rId139"/>
    <p:sldId id="848" r:id="rId140"/>
    <p:sldId id="849" r:id="rId141"/>
    <p:sldId id="755" r:id="rId142"/>
    <p:sldId id="756" r:id="rId143"/>
    <p:sldId id="754" r:id="rId144"/>
    <p:sldId id="812" r:id="rId145"/>
    <p:sldId id="850" r:id="rId146"/>
    <p:sldId id="851" r:id="rId147"/>
    <p:sldId id="852" r:id="rId148"/>
    <p:sldId id="853" r:id="rId149"/>
    <p:sldId id="854" r:id="rId150"/>
    <p:sldId id="855" r:id="rId151"/>
    <p:sldId id="856" r:id="rId152"/>
    <p:sldId id="857" r:id="rId153"/>
    <p:sldId id="858" r:id="rId154"/>
    <p:sldId id="859" r:id="rId155"/>
    <p:sldId id="860" r:id="rId156"/>
    <p:sldId id="861" r:id="rId157"/>
    <p:sldId id="827" r:id="rId158"/>
    <p:sldId id="828" r:id="rId159"/>
    <p:sldId id="260" r:id="rId1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4660"/>
  </p:normalViewPr>
  <p:slideViewPr>
    <p:cSldViewPr snapToGrid="0">
      <p:cViewPr varScale="1">
        <p:scale>
          <a:sx n="106" d="100"/>
          <a:sy n="106" d="100"/>
        </p:scale>
        <p:origin x="194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082C-2B4F-4620-96D8-B8FEF5B50C76}" type="datetimeFigureOut">
              <a:rPr lang="en-US" smtClean="0"/>
              <a:t>26-Nov-15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DE5D-4095-4917-B3BC-EA2D7883FF60}" type="slidenum">
              <a:rPr lang="en-US" smtClean="0"/>
              <a:t>‹#›</a:t>
            </a:fld>
            <a:endParaRPr lang="en-US"/>
          </a:p>
        </p:txBody>
      </p:sp>
    </p:spTree>
    <p:extLst>
      <p:ext uri="{BB962C8B-B14F-4D97-AF65-F5344CB8AC3E}">
        <p14:creationId xmlns:p14="http://schemas.microsoft.com/office/powerpoint/2010/main" val="38278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969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72</a:t>
            </a:fld>
            <a:endParaRPr lang="en-US" altLang="ja-JP"/>
          </a:p>
        </p:txBody>
      </p:sp>
    </p:spTree>
    <p:extLst>
      <p:ext uri="{BB962C8B-B14F-4D97-AF65-F5344CB8AC3E}">
        <p14:creationId xmlns:p14="http://schemas.microsoft.com/office/powerpoint/2010/main" val="285702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73</a:t>
            </a:fld>
            <a:endParaRPr lang="en-US" altLang="ja-JP"/>
          </a:p>
        </p:txBody>
      </p:sp>
    </p:spTree>
    <p:extLst>
      <p:ext uri="{BB962C8B-B14F-4D97-AF65-F5344CB8AC3E}">
        <p14:creationId xmlns:p14="http://schemas.microsoft.com/office/powerpoint/2010/main" val="330310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74</a:t>
            </a:fld>
            <a:endParaRPr lang="en-US" altLang="ja-JP"/>
          </a:p>
        </p:txBody>
      </p:sp>
    </p:spTree>
    <p:extLst>
      <p:ext uri="{BB962C8B-B14F-4D97-AF65-F5344CB8AC3E}">
        <p14:creationId xmlns:p14="http://schemas.microsoft.com/office/powerpoint/2010/main" val="396913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75</a:t>
            </a:fld>
            <a:endParaRPr lang="en-US" altLang="ja-JP"/>
          </a:p>
        </p:txBody>
      </p:sp>
    </p:spTree>
    <p:extLst>
      <p:ext uri="{BB962C8B-B14F-4D97-AF65-F5344CB8AC3E}">
        <p14:creationId xmlns:p14="http://schemas.microsoft.com/office/powerpoint/2010/main" val="400347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76</a:t>
            </a:fld>
            <a:endParaRPr lang="en-US" altLang="ja-JP"/>
          </a:p>
        </p:txBody>
      </p:sp>
    </p:spTree>
    <p:extLst>
      <p:ext uri="{BB962C8B-B14F-4D97-AF65-F5344CB8AC3E}">
        <p14:creationId xmlns:p14="http://schemas.microsoft.com/office/powerpoint/2010/main" val="340952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4DE5D-4095-4917-B3BC-EA2D7883FF60}" type="slidenum">
              <a:rPr lang="en-US" smtClean="0"/>
              <a:t>80</a:t>
            </a:fld>
            <a:endParaRPr lang="en-US"/>
          </a:p>
        </p:txBody>
      </p:sp>
    </p:spTree>
    <p:extLst>
      <p:ext uri="{BB962C8B-B14F-4D97-AF65-F5344CB8AC3E}">
        <p14:creationId xmlns:p14="http://schemas.microsoft.com/office/powerpoint/2010/main" val="128112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6</a:t>
            </a:fld>
            <a:endParaRPr lang="en-US" altLang="ja-JP"/>
          </a:p>
        </p:txBody>
      </p:sp>
    </p:spTree>
    <p:extLst>
      <p:ext uri="{BB962C8B-B14F-4D97-AF65-F5344CB8AC3E}">
        <p14:creationId xmlns:p14="http://schemas.microsoft.com/office/powerpoint/2010/main" val="177591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a:t>
            </a:fld>
            <a:endParaRPr lang="en-US" altLang="ja-JP"/>
          </a:p>
        </p:txBody>
      </p:sp>
    </p:spTree>
    <p:extLst>
      <p:ext uri="{BB962C8B-B14F-4D97-AF65-F5344CB8AC3E}">
        <p14:creationId xmlns:p14="http://schemas.microsoft.com/office/powerpoint/2010/main" val="268307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11</a:t>
            </a:fld>
            <a:endParaRPr lang="en-US" altLang="ja-JP"/>
          </a:p>
        </p:txBody>
      </p:sp>
    </p:spTree>
    <p:extLst>
      <p:ext uri="{BB962C8B-B14F-4D97-AF65-F5344CB8AC3E}">
        <p14:creationId xmlns:p14="http://schemas.microsoft.com/office/powerpoint/2010/main" val="129302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12</a:t>
            </a:fld>
            <a:endParaRPr lang="en-US" altLang="ja-JP"/>
          </a:p>
        </p:txBody>
      </p:sp>
    </p:spTree>
    <p:extLst>
      <p:ext uri="{BB962C8B-B14F-4D97-AF65-F5344CB8AC3E}">
        <p14:creationId xmlns:p14="http://schemas.microsoft.com/office/powerpoint/2010/main" val="101687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68</a:t>
            </a:fld>
            <a:endParaRPr lang="en-US" altLang="ja-JP"/>
          </a:p>
        </p:txBody>
      </p:sp>
    </p:spTree>
    <p:extLst>
      <p:ext uri="{BB962C8B-B14F-4D97-AF65-F5344CB8AC3E}">
        <p14:creationId xmlns:p14="http://schemas.microsoft.com/office/powerpoint/2010/main" val="79906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69</a:t>
            </a:fld>
            <a:endParaRPr lang="en-US" altLang="ja-JP"/>
          </a:p>
        </p:txBody>
      </p:sp>
    </p:spTree>
    <p:extLst>
      <p:ext uri="{BB962C8B-B14F-4D97-AF65-F5344CB8AC3E}">
        <p14:creationId xmlns:p14="http://schemas.microsoft.com/office/powerpoint/2010/main" val="176212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70</a:t>
            </a:fld>
            <a:endParaRPr lang="en-US" altLang="ja-JP"/>
          </a:p>
        </p:txBody>
      </p:sp>
    </p:spTree>
    <p:extLst>
      <p:ext uri="{BB962C8B-B14F-4D97-AF65-F5344CB8AC3E}">
        <p14:creationId xmlns:p14="http://schemas.microsoft.com/office/powerpoint/2010/main" val="360270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71</a:t>
            </a:fld>
            <a:endParaRPr lang="en-US" altLang="ja-JP"/>
          </a:p>
        </p:txBody>
      </p:sp>
    </p:spTree>
    <p:extLst>
      <p:ext uri="{BB962C8B-B14F-4D97-AF65-F5344CB8AC3E}">
        <p14:creationId xmlns:p14="http://schemas.microsoft.com/office/powerpoint/2010/main" val="201857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pPr/>
              <a:t>‹#›</a:t>
            </a:fld>
            <a:endParaRPr lang="en-US"/>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6783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3289843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1598407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pPr/>
              <a:t>‹#›</a:t>
            </a:fld>
            <a:endParaRPr lang="en-US"/>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780571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960631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4236347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t>‹#›</a:t>
            </a:fld>
            <a:endParaRPr lang="en-US"/>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7610950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a:t>
            </a:fld>
            <a:endParaRPr lang="en-US"/>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56797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766057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4308274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8569805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46E0E4-908A-4724-B308-E4F6AE4FA0DD}" type="slidenum">
              <a:rPr lang="en-US" smtClean="0"/>
              <a:pPr/>
              <a:t>‹#›</a:t>
            </a:fld>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3142867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slideLayout" Target="../slideLayouts/slideLayout6.xml"/><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jpg"/><Relationship Id="rId4" Type="http://schemas.openxmlformats.org/officeDocument/2006/relationships/hyperlink" Target="movies/Software%20Development%20Life%20Cycle.flv"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1">
                    <a:lumMod val="50000"/>
                  </a:schemeClr>
                </a:solidFill>
              </a:rPr>
              <a:t>TOGAF</a:t>
            </a:r>
            <a:r>
              <a:rPr lang="en-US" sz="6000" dirty="0">
                <a:solidFill>
                  <a:schemeClr val="bg1">
                    <a:lumMod val="50000"/>
                  </a:schemeClr>
                </a:solidFill>
              </a:rPr>
              <a:t> </a:t>
            </a:r>
            <a:r>
              <a:rPr lang="en-US" sz="6000" dirty="0" smtClean="0">
                <a:solidFill>
                  <a:schemeClr val="bg1">
                    <a:lumMod val="50000"/>
                  </a:schemeClr>
                </a:solidFill>
              </a:rPr>
              <a:t>9 Fundamental:</a:t>
            </a:r>
            <a:br>
              <a:rPr lang="en-US" sz="6000" dirty="0" smtClean="0">
                <a:solidFill>
                  <a:schemeClr val="bg1">
                    <a:lumMod val="50000"/>
                  </a:schemeClr>
                </a:solidFill>
              </a:rPr>
            </a:br>
            <a:r>
              <a:rPr lang="en-US" sz="6000" dirty="0"/>
              <a:t>5</a:t>
            </a:r>
            <a:r>
              <a:rPr lang="en-US" sz="6000" dirty="0" smtClean="0"/>
              <a:t>. UML Overview</a:t>
            </a:r>
            <a:endParaRPr lang="en-US" sz="6000" dirty="0"/>
          </a:p>
        </p:txBody>
      </p:sp>
      <p:sp>
        <p:nvSpPr>
          <p:cNvPr id="3" name="Subtitle 2"/>
          <p:cNvSpPr>
            <a:spLocks noGrp="1"/>
          </p:cNvSpPr>
          <p:nvPr>
            <p:ph type="subTitle" idx="1"/>
          </p:nvPr>
        </p:nvSpPr>
        <p:spPr/>
        <p:txBody>
          <a:bodyPr>
            <a:normAutofit lnSpcReduction="10000"/>
          </a:bodyPr>
          <a:lstStyle/>
          <a:p>
            <a:pPr>
              <a:buClr>
                <a:schemeClr val="tx1">
                  <a:lumMod val="50000"/>
                  <a:lumOff val="50000"/>
                </a:schemeClr>
              </a:buClr>
              <a:defRPr/>
            </a:pPr>
            <a:r>
              <a:rPr lang="id-ID" sz="3600" dirty="0"/>
              <a:t>Romi Satria </a:t>
            </a:r>
            <a:r>
              <a:rPr lang="id-ID" sz="3600" dirty="0" err="1"/>
              <a:t>Wahon</a:t>
            </a:r>
            <a:r>
              <a:rPr lang="en-US" sz="3600" dirty="0"/>
              <a:t>o</a:t>
            </a:r>
            <a:br>
              <a:rPr lang="en-US" sz="3600" dirty="0"/>
            </a:br>
            <a:r>
              <a:rPr lang="en-US" sz="2800" i="1" dirty="0">
                <a:solidFill>
                  <a:schemeClr val="tx1">
                    <a:lumMod val="50000"/>
                    <a:lumOff val="50000"/>
                  </a:schemeClr>
                </a:solidFill>
              </a:rPr>
              <a:t>romi@romisatriawahono.net</a:t>
            </a:r>
            <a:br>
              <a:rPr lang="en-US" sz="2800" i="1" dirty="0">
                <a:solidFill>
                  <a:schemeClr val="tx1">
                    <a:lumMod val="50000"/>
                    <a:lumOff val="50000"/>
                  </a:schemeClr>
                </a:solidFill>
              </a:rPr>
            </a:br>
            <a:r>
              <a:rPr lang="en-US" sz="2800" i="1" dirty="0">
                <a:solidFill>
                  <a:schemeClr val="tx1">
                    <a:lumMod val="50000"/>
                    <a:lumOff val="50000"/>
                  </a:schemeClr>
                </a:solidFill>
              </a:rPr>
              <a:t>http://romisatriawahono.net/tfu</a:t>
            </a:r>
            <a:br>
              <a:rPr lang="en-US" sz="2800" i="1" dirty="0">
                <a:solidFill>
                  <a:schemeClr val="tx1">
                    <a:lumMod val="50000"/>
                    <a:lumOff val="50000"/>
                  </a:schemeClr>
                </a:solidFill>
              </a:rPr>
            </a:br>
            <a:r>
              <a:rPr lang="en-US" sz="2800" i="1" dirty="0">
                <a:solidFill>
                  <a:schemeClr val="tx1">
                    <a:lumMod val="50000"/>
                    <a:lumOff val="50000"/>
                  </a:schemeClr>
                </a:solidFill>
              </a:rPr>
              <a:t>WA/SMS</a:t>
            </a:r>
            <a:r>
              <a:rPr lang="id-ID" sz="2800" i="1" dirty="0">
                <a:solidFill>
                  <a:schemeClr val="tx1">
                    <a:lumMod val="50000"/>
                    <a:lumOff val="50000"/>
                  </a:schemeClr>
                </a:solidFill>
              </a:rPr>
              <a:t>: +</a:t>
            </a:r>
            <a:r>
              <a:rPr lang="id-ID" sz="2800" i="1" dirty="0" smtClean="0">
                <a:solidFill>
                  <a:schemeClr val="tx1">
                    <a:lumMod val="50000"/>
                    <a:lumOff val="50000"/>
                  </a:schemeClr>
                </a:solidFill>
              </a:rPr>
              <a:t>6281586220090</a:t>
            </a:r>
            <a:endParaRPr lang="en-US" sz="3200" i="1" dirty="0">
              <a:solidFill>
                <a:schemeClr val="tx1">
                  <a:lumMod val="50000"/>
                  <a:lumOff val="50000"/>
                </a:schemeClr>
              </a:solidFill>
            </a:endParaRPr>
          </a:p>
        </p:txBody>
      </p:sp>
    </p:spTree>
    <p:extLst>
      <p:ext uri="{BB962C8B-B14F-4D97-AF65-F5344CB8AC3E}">
        <p14:creationId xmlns:p14="http://schemas.microsoft.com/office/powerpoint/2010/main" val="255442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a:t>
            </a:r>
            <a:r>
              <a:rPr lang="en-US" dirty="0" err="1" smtClean="0"/>
              <a:t>Kasus</a:t>
            </a:r>
            <a:endParaRPr lang="id-ID" dirty="0"/>
          </a:p>
        </p:txBody>
      </p:sp>
      <p:sp>
        <p:nvSpPr>
          <p:cNvPr id="3" name="Content Placeholder 2"/>
          <p:cNvSpPr>
            <a:spLocks noGrp="1"/>
          </p:cNvSpPr>
          <p:nvPr>
            <p:ph idx="1"/>
          </p:nvPr>
        </p:nvSpPr>
        <p:spPr>
          <a:xfrm>
            <a:off x="625089" y="1440826"/>
            <a:ext cx="7886700" cy="5035723"/>
          </a:xfrm>
        </p:spPr>
        <p:txBody>
          <a:bodyPr>
            <a:normAutofit fontScale="92500" lnSpcReduction="20000"/>
          </a:bodyPr>
          <a:lstStyle/>
          <a:p>
            <a:r>
              <a:rPr lang="en-US" dirty="0" err="1" smtClean="0"/>
              <a:t>Suatu</a:t>
            </a:r>
            <a:r>
              <a:rPr lang="en-US" dirty="0" smtClean="0"/>
              <a:t> </a:t>
            </a:r>
            <a:r>
              <a:rPr lang="en-US" dirty="0" err="1" smtClean="0"/>
              <a:t>perusahaan</a:t>
            </a:r>
            <a:r>
              <a:rPr lang="en-US" dirty="0" smtClean="0"/>
              <a:t> PT ABC </a:t>
            </a:r>
            <a:r>
              <a:rPr lang="en-US" dirty="0" err="1" smtClean="0"/>
              <a:t>memproduksi</a:t>
            </a:r>
            <a:r>
              <a:rPr lang="en-US" dirty="0" smtClean="0"/>
              <a:t> software yang </a:t>
            </a:r>
            <a:r>
              <a:rPr lang="en-US" dirty="0" err="1" smtClean="0"/>
              <a:t>akan</a:t>
            </a:r>
            <a:r>
              <a:rPr lang="en-US" dirty="0" smtClean="0"/>
              <a:t> </a:t>
            </a:r>
            <a:r>
              <a:rPr lang="en-US" dirty="0" err="1" smtClean="0"/>
              <a:t>ditanam</a:t>
            </a:r>
            <a:r>
              <a:rPr lang="en-US" dirty="0" smtClean="0"/>
              <a:t> </a:t>
            </a:r>
            <a:r>
              <a:rPr lang="en-US" dirty="0" err="1" smtClean="0"/>
              <a:t>ke</a:t>
            </a:r>
            <a:r>
              <a:rPr lang="en-US" dirty="0" smtClean="0"/>
              <a:t> </a:t>
            </a:r>
            <a:r>
              <a:rPr lang="en-US" dirty="0" err="1" smtClean="0"/>
              <a:t>dalam</a:t>
            </a:r>
            <a:r>
              <a:rPr lang="en-US" dirty="0" smtClean="0"/>
              <a:t> </a:t>
            </a:r>
            <a:r>
              <a:rPr lang="en-US" dirty="0" err="1" smtClean="0"/>
              <a:t>suatu</a:t>
            </a:r>
            <a:r>
              <a:rPr lang="en-US" dirty="0" smtClean="0"/>
              <a:t> device</a:t>
            </a:r>
          </a:p>
          <a:p>
            <a:r>
              <a:rPr lang="en-US" dirty="0" smtClean="0"/>
              <a:t>Salah </a:t>
            </a:r>
            <a:r>
              <a:rPr lang="en-US" dirty="0" err="1" smtClean="0"/>
              <a:t>satu</a:t>
            </a:r>
            <a:r>
              <a:rPr lang="en-US" dirty="0" smtClean="0"/>
              <a:t> </a:t>
            </a:r>
            <a:r>
              <a:rPr lang="en-US" dirty="0" err="1" smtClean="0"/>
              <a:t>fungsi</a:t>
            </a:r>
            <a:r>
              <a:rPr lang="en-US" dirty="0" smtClean="0"/>
              <a:t> yang </a:t>
            </a:r>
            <a:r>
              <a:rPr lang="en-US" dirty="0" err="1" smtClean="0"/>
              <a:t>terdapat</a:t>
            </a:r>
            <a:r>
              <a:rPr lang="en-US" dirty="0" smtClean="0"/>
              <a:t> </a:t>
            </a:r>
            <a:r>
              <a:rPr lang="en-US" dirty="0" err="1" smtClean="0"/>
              <a:t>pada</a:t>
            </a:r>
            <a:r>
              <a:rPr lang="en-US" dirty="0" smtClean="0"/>
              <a:t> software </a:t>
            </a:r>
            <a:r>
              <a:rPr lang="en-US" dirty="0" err="1" smtClean="0"/>
              <a:t>adalah</a:t>
            </a:r>
            <a:r>
              <a:rPr lang="en-US" dirty="0" smtClean="0"/>
              <a:t> </a:t>
            </a:r>
            <a:r>
              <a:rPr lang="en-US" dirty="0" err="1" smtClean="0"/>
              <a:t>akan</a:t>
            </a:r>
            <a:r>
              <a:rPr lang="en-US" dirty="0" smtClean="0"/>
              <a:t> </a:t>
            </a:r>
            <a:r>
              <a:rPr lang="en-US" dirty="0" err="1" smtClean="0">
                <a:solidFill>
                  <a:srgbClr val="C00000"/>
                </a:solidFill>
              </a:rPr>
              <a:t>mematikan</a:t>
            </a:r>
            <a:r>
              <a:rPr lang="en-US" dirty="0" smtClean="0">
                <a:solidFill>
                  <a:srgbClr val="C00000"/>
                </a:solidFill>
              </a:rPr>
              <a:t> device </a:t>
            </a:r>
            <a:r>
              <a:rPr lang="en-US" dirty="0" err="1" smtClean="0">
                <a:solidFill>
                  <a:srgbClr val="C00000"/>
                </a:solidFill>
              </a:rPr>
              <a:t>secara</a:t>
            </a:r>
            <a:r>
              <a:rPr lang="en-US" dirty="0" smtClean="0">
                <a:solidFill>
                  <a:srgbClr val="C00000"/>
                </a:solidFill>
              </a:rPr>
              <a:t> </a:t>
            </a:r>
            <a:r>
              <a:rPr lang="en-US" dirty="0" err="1" smtClean="0">
                <a:solidFill>
                  <a:srgbClr val="C00000"/>
                </a:solidFill>
              </a:rPr>
              <a:t>otomatis</a:t>
            </a:r>
            <a:r>
              <a:rPr lang="en-US" dirty="0" smtClean="0">
                <a:solidFill>
                  <a:srgbClr val="C00000"/>
                </a:solidFill>
              </a:rPr>
              <a:t> </a:t>
            </a:r>
            <a:r>
              <a:rPr lang="en-US" dirty="0" err="1" smtClean="0"/>
              <a:t>apabila</a:t>
            </a:r>
            <a:r>
              <a:rPr lang="en-US" dirty="0" smtClean="0"/>
              <a:t> </a:t>
            </a:r>
            <a:r>
              <a:rPr lang="en-US" dirty="0" err="1" smtClean="0"/>
              <a:t>suhu</a:t>
            </a:r>
            <a:r>
              <a:rPr lang="en-US" dirty="0" smtClean="0"/>
              <a:t> </a:t>
            </a:r>
            <a:r>
              <a:rPr lang="en-US" dirty="0" err="1" smtClean="0"/>
              <a:t>ruangan</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daripada</a:t>
            </a:r>
            <a:r>
              <a:rPr lang="en-US" dirty="0" smtClean="0"/>
              <a:t> 30</a:t>
            </a:r>
            <a:r>
              <a:rPr lang="en-US" baseline="30000" dirty="0" smtClean="0"/>
              <a:t>o</a:t>
            </a:r>
            <a:r>
              <a:rPr lang="en-US" dirty="0" smtClean="0"/>
              <a:t> </a:t>
            </a:r>
            <a:r>
              <a:rPr lang="en-US" dirty="0" err="1" smtClean="0"/>
              <a:t>celcius</a:t>
            </a:r>
            <a:endParaRPr lang="en-US" dirty="0" smtClean="0"/>
          </a:p>
          <a:p>
            <a:r>
              <a:rPr lang="en-US" dirty="0" smtClean="0"/>
              <a:t>Programmer </a:t>
            </a:r>
            <a:r>
              <a:rPr lang="en-US" dirty="0" err="1" smtClean="0">
                <a:solidFill>
                  <a:srgbClr val="C00000"/>
                </a:solidFill>
              </a:rPr>
              <a:t>salah</a:t>
            </a:r>
            <a:r>
              <a:rPr lang="en-US" dirty="0" smtClean="0">
                <a:solidFill>
                  <a:srgbClr val="C00000"/>
                </a:solidFill>
              </a:rPr>
              <a:t> </a:t>
            </a:r>
            <a:r>
              <a:rPr lang="en-US" dirty="0" err="1" smtClean="0">
                <a:solidFill>
                  <a:srgbClr val="C00000"/>
                </a:solidFill>
              </a:rPr>
              <a:t>menuliskan</a:t>
            </a:r>
            <a:r>
              <a:rPr lang="en-US" dirty="0" smtClean="0">
                <a:solidFill>
                  <a:srgbClr val="C00000"/>
                </a:solidFill>
              </a:rPr>
              <a:t> </a:t>
            </a:r>
            <a:r>
              <a:rPr lang="en-US" dirty="0" err="1" smtClean="0">
                <a:solidFill>
                  <a:srgbClr val="C00000"/>
                </a:solidFill>
              </a:rPr>
              <a:t>logika</a:t>
            </a:r>
            <a:r>
              <a:rPr lang="en-US" dirty="0" smtClean="0">
                <a:solidFill>
                  <a:srgbClr val="C00000"/>
                </a:solidFill>
              </a:rPr>
              <a:t> </a:t>
            </a:r>
            <a:r>
              <a:rPr lang="en-US" dirty="0" err="1" smtClean="0"/>
              <a:t>menjadi</a:t>
            </a:r>
            <a:r>
              <a:rPr lang="en-US" dirty="0" smtClean="0"/>
              <a:t>: </a:t>
            </a:r>
          </a:p>
          <a:p>
            <a:pPr marL="0" indent="0">
              <a:buNone/>
            </a:pPr>
            <a:r>
              <a:rPr lang="en-US" dirty="0"/>
              <a:t>	</a:t>
            </a:r>
            <a:r>
              <a:rPr lang="en-US" sz="3000" dirty="0" smtClean="0">
                <a:solidFill>
                  <a:srgbClr val="0070C0"/>
                </a:solidFill>
                <a:ea typeface="Adobe Song Std L" panose="02020300000000000000" pitchFamily="18" charset="-128"/>
              </a:rPr>
              <a:t>…</a:t>
            </a:r>
          </a:p>
          <a:p>
            <a:pPr marL="0" indent="0">
              <a:buNone/>
            </a:pPr>
            <a:r>
              <a:rPr lang="en-US" sz="3000" dirty="0">
                <a:solidFill>
                  <a:srgbClr val="0070C0"/>
                </a:solidFill>
                <a:ea typeface="Adobe Song Std L" panose="02020300000000000000" pitchFamily="18" charset="-128"/>
              </a:rPr>
              <a:t>	</a:t>
            </a:r>
            <a:r>
              <a:rPr lang="en-US" sz="3000" dirty="0" smtClean="0">
                <a:solidFill>
                  <a:srgbClr val="0070C0"/>
                </a:solidFill>
                <a:ea typeface="Adobe Song Std L" panose="02020300000000000000" pitchFamily="18" charset="-128"/>
              </a:rPr>
              <a:t>if (</a:t>
            </a:r>
            <a:r>
              <a:rPr lang="en-US" sz="3000" dirty="0" err="1" smtClean="0">
                <a:solidFill>
                  <a:srgbClr val="0070C0"/>
                </a:solidFill>
                <a:ea typeface="Adobe Song Std L" panose="02020300000000000000" pitchFamily="18" charset="-128"/>
              </a:rPr>
              <a:t>suhu</a:t>
            </a:r>
            <a:r>
              <a:rPr lang="en-US" sz="3000" dirty="0" smtClean="0">
                <a:solidFill>
                  <a:srgbClr val="0070C0"/>
                </a:solidFill>
                <a:ea typeface="Adobe Song Std L" panose="02020300000000000000" pitchFamily="18" charset="-128"/>
              </a:rPr>
              <a:t> &gt; 3) </a:t>
            </a:r>
            <a:r>
              <a:rPr lang="en-US" sz="3000" dirty="0" err="1" smtClean="0">
                <a:solidFill>
                  <a:srgbClr val="0070C0"/>
                </a:solidFill>
                <a:ea typeface="Adobe Song Std L" panose="02020300000000000000" pitchFamily="18" charset="-128"/>
              </a:rPr>
              <a:t>shutdownDevice</a:t>
            </a:r>
            <a:r>
              <a:rPr lang="en-US" sz="3000" dirty="0" smtClean="0">
                <a:solidFill>
                  <a:srgbClr val="0070C0"/>
                </a:solidFill>
                <a:ea typeface="Adobe Song Std L" panose="02020300000000000000" pitchFamily="18" charset="-128"/>
              </a:rPr>
              <a:t>();</a:t>
            </a:r>
          </a:p>
          <a:p>
            <a:pPr marL="0" indent="0">
              <a:buNone/>
            </a:pPr>
            <a:r>
              <a:rPr lang="en-US" sz="3000" dirty="0">
                <a:solidFill>
                  <a:srgbClr val="0070C0"/>
                </a:solidFill>
                <a:ea typeface="Adobe Song Std L" panose="02020300000000000000" pitchFamily="18" charset="-128"/>
              </a:rPr>
              <a:t>	</a:t>
            </a:r>
            <a:r>
              <a:rPr lang="en-US" sz="3000" dirty="0" smtClean="0">
                <a:solidFill>
                  <a:srgbClr val="0070C0"/>
                </a:solidFill>
                <a:ea typeface="Adobe Song Std L" panose="02020300000000000000" pitchFamily="18" charset="-128"/>
              </a:rPr>
              <a:t>…</a:t>
            </a:r>
          </a:p>
          <a:p>
            <a:r>
              <a:rPr lang="en-US" dirty="0" smtClean="0"/>
              <a:t>Error </a:t>
            </a:r>
            <a:r>
              <a:rPr lang="en-US" dirty="0" err="1" smtClean="0"/>
              <a:t>ini</a:t>
            </a:r>
            <a:r>
              <a:rPr lang="en-US" dirty="0" smtClean="0"/>
              <a:t> </a:t>
            </a:r>
            <a:r>
              <a:rPr lang="en-US" dirty="0" err="1" smtClean="0">
                <a:solidFill>
                  <a:srgbClr val="C00000"/>
                </a:solidFill>
              </a:rPr>
              <a:t>tidak</a:t>
            </a:r>
            <a:r>
              <a:rPr lang="en-US" dirty="0" smtClean="0">
                <a:solidFill>
                  <a:srgbClr val="C00000"/>
                </a:solidFill>
              </a:rPr>
              <a:t> </a:t>
            </a:r>
            <a:r>
              <a:rPr lang="en-US" dirty="0" err="1" smtClean="0">
                <a:solidFill>
                  <a:srgbClr val="C00000"/>
                </a:solidFill>
              </a:rPr>
              <a:t>pernah</a:t>
            </a:r>
            <a:r>
              <a:rPr lang="en-US" dirty="0" smtClean="0">
                <a:solidFill>
                  <a:srgbClr val="C00000"/>
                </a:solidFill>
              </a:rPr>
              <a:t> </a:t>
            </a:r>
            <a:r>
              <a:rPr lang="en-US" dirty="0" err="1" smtClean="0">
                <a:solidFill>
                  <a:srgbClr val="C00000"/>
                </a:solidFill>
              </a:rPr>
              <a:t>menyebabkan</a:t>
            </a:r>
            <a:r>
              <a:rPr lang="en-US" dirty="0" smtClean="0">
                <a:solidFill>
                  <a:srgbClr val="C00000"/>
                </a:solidFill>
              </a:rPr>
              <a:t> failure </a:t>
            </a:r>
            <a:r>
              <a:rPr lang="en-US" dirty="0" err="1" smtClean="0"/>
              <a:t>pada</a:t>
            </a:r>
            <a:r>
              <a:rPr lang="en-US" dirty="0" smtClean="0"/>
              <a:t> software, </a:t>
            </a:r>
            <a:r>
              <a:rPr lang="en-US" dirty="0" err="1" smtClean="0"/>
              <a:t>dan</a:t>
            </a:r>
            <a:r>
              <a:rPr lang="en-US" dirty="0" smtClean="0"/>
              <a:t> </a:t>
            </a:r>
            <a:r>
              <a:rPr lang="en-US" dirty="0" err="1" smtClean="0"/>
              <a:t>perusahaan</a:t>
            </a:r>
            <a:r>
              <a:rPr lang="en-US" dirty="0" smtClean="0"/>
              <a:t> PT ABC </a:t>
            </a:r>
            <a:r>
              <a:rPr lang="en-US" dirty="0" err="1" smtClean="0"/>
              <a:t>sampai</a:t>
            </a:r>
            <a:r>
              <a:rPr lang="en-US" dirty="0" smtClean="0"/>
              <a:t> </a:t>
            </a:r>
            <a:r>
              <a:rPr lang="en-US" dirty="0" err="1" smtClean="0"/>
              <a:t>saat</a:t>
            </a:r>
            <a:r>
              <a:rPr lang="en-US" dirty="0" smtClean="0"/>
              <a:t> </a:t>
            </a:r>
            <a:r>
              <a:rPr lang="en-US" dirty="0" err="1" smtClean="0"/>
              <a:t>ini</a:t>
            </a:r>
            <a:r>
              <a:rPr lang="en-US" dirty="0" smtClean="0"/>
              <a:t> </a:t>
            </a:r>
            <a:r>
              <a:rPr lang="en-US" dirty="0" err="1" smtClean="0"/>
              <a:t>terkenal</a:t>
            </a:r>
            <a:r>
              <a:rPr lang="en-US" dirty="0" smtClean="0"/>
              <a:t> </a:t>
            </a:r>
            <a:r>
              <a:rPr lang="en-US" dirty="0" err="1" smtClean="0"/>
              <a:t>sebagai</a:t>
            </a:r>
            <a:r>
              <a:rPr lang="en-US" dirty="0" smtClean="0"/>
              <a:t> </a:t>
            </a:r>
            <a:r>
              <a:rPr lang="en-US" dirty="0" err="1" smtClean="0"/>
              <a:t>perusahaan</a:t>
            </a:r>
            <a:r>
              <a:rPr lang="en-US" dirty="0" smtClean="0"/>
              <a:t> yang </a:t>
            </a:r>
            <a:r>
              <a:rPr lang="en-US" dirty="0" err="1" smtClean="0"/>
              <a:t>memproduksi</a:t>
            </a:r>
            <a:r>
              <a:rPr lang="en-US" dirty="0" smtClean="0"/>
              <a:t> software </a:t>
            </a:r>
            <a:r>
              <a:rPr lang="en-US" dirty="0" err="1" smtClean="0"/>
              <a:t>tanpa</a:t>
            </a:r>
            <a:r>
              <a:rPr lang="en-US" dirty="0" smtClean="0"/>
              <a:t> bug</a:t>
            </a:r>
          </a:p>
          <a:p>
            <a:r>
              <a:rPr lang="en-US" dirty="0" err="1" smtClean="0"/>
              <a:t>Jelaskan</a:t>
            </a:r>
            <a:r>
              <a:rPr lang="en-US" dirty="0" smtClean="0"/>
              <a:t> </a:t>
            </a:r>
            <a:r>
              <a:rPr lang="en-US" dirty="0" err="1" smtClean="0">
                <a:solidFill>
                  <a:srgbClr val="C00000"/>
                </a:solidFill>
              </a:rPr>
              <a:t>mengapa</a:t>
            </a:r>
            <a:r>
              <a:rPr lang="en-US" dirty="0" smtClean="0">
                <a:solidFill>
                  <a:srgbClr val="C00000"/>
                </a:solidFill>
              </a:rPr>
              <a:t> </a:t>
            </a:r>
            <a:r>
              <a:rPr lang="en-US" dirty="0" err="1" smtClean="0">
                <a:solidFill>
                  <a:srgbClr val="C00000"/>
                </a:solidFill>
              </a:rPr>
              <a:t>bisa</a:t>
            </a:r>
            <a:r>
              <a:rPr lang="en-US" dirty="0" smtClean="0">
                <a:solidFill>
                  <a:srgbClr val="C00000"/>
                </a:solidFill>
              </a:rPr>
              <a:t> </a:t>
            </a:r>
            <a:r>
              <a:rPr lang="en-US" dirty="0" err="1" smtClean="0">
                <a:solidFill>
                  <a:srgbClr val="C00000"/>
                </a:solidFill>
              </a:rPr>
              <a:t>terjadi</a:t>
            </a:r>
            <a:r>
              <a:rPr lang="en-US" dirty="0" smtClean="0">
                <a:solidFill>
                  <a:srgbClr val="C00000"/>
                </a:solidFill>
              </a:rPr>
              <a:t> </a:t>
            </a:r>
            <a:r>
              <a:rPr lang="en-US" dirty="0" err="1" smtClean="0"/>
              <a:t>demikian</a:t>
            </a:r>
            <a:r>
              <a:rPr lang="en-US" dirty="0" smtClean="0"/>
              <a:t>!</a:t>
            </a:r>
            <a:endParaRPr lang="id-ID"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30568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Diagram: </a:t>
            </a:r>
            <a:r>
              <a:rPr lang="en-US" dirty="0" err="1" smtClean="0"/>
              <a:t>Mentransfer</a:t>
            </a:r>
            <a:r>
              <a:rPr lang="en-US" dirty="0" smtClean="0"/>
              <a:t> </a:t>
            </a:r>
            <a:r>
              <a:rPr lang="en-US" dirty="0" err="1" smtClean="0"/>
              <a:t>Uang</a:t>
            </a:r>
            <a:endParaRPr lang="en-US" dirty="0"/>
          </a:p>
        </p:txBody>
      </p:sp>
      <p:pic>
        <p:nvPicPr>
          <p:cNvPr id="3" name="Picture 2"/>
          <p:cNvPicPr>
            <a:picLocks noChangeAspect="1"/>
          </p:cNvPicPr>
          <p:nvPr/>
        </p:nvPicPr>
        <p:blipFill rotWithShape="1">
          <a:blip r:embed="rId2"/>
          <a:srcRect l="2532" t="4407" r="2532" b="4516"/>
          <a:stretch/>
        </p:blipFill>
        <p:spPr>
          <a:xfrm>
            <a:off x="1091405" y="941614"/>
            <a:ext cx="6934200" cy="5732272"/>
          </a:xfrm>
          <a:prstGeom prst="rect">
            <a:avLst/>
          </a:prstGeom>
        </p:spPr>
      </p:pic>
    </p:spTree>
    <p:extLst>
      <p:ext uri="{BB962C8B-B14F-4D97-AF65-F5344CB8AC3E}">
        <p14:creationId xmlns:p14="http://schemas.microsoft.com/office/powerpoint/2010/main" val="264711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Diagram: </a:t>
            </a:r>
            <a:r>
              <a:rPr lang="en-US" dirty="0" err="1" smtClean="0"/>
              <a:t>Mengambil</a:t>
            </a:r>
            <a:r>
              <a:rPr lang="en-US" dirty="0" smtClean="0"/>
              <a:t> </a:t>
            </a:r>
            <a:r>
              <a:rPr lang="en-US" dirty="0" err="1" smtClean="0"/>
              <a:t>Uang</a:t>
            </a:r>
            <a:endParaRPr lang="en-US" dirty="0"/>
          </a:p>
        </p:txBody>
      </p:sp>
      <p:pic>
        <p:nvPicPr>
          <p:cNvPr id="4" name="Picture 3"/>
          <p:cNvPicPr>
            <a:picLocks noChangeAspect="1"/>
          </p:cNvPicPr>
          <p:nvPr/>
        </p:nvPicPr>
        <p:blipFill rotWithShape="1">
          <a:blip r:embed="rId2"/>
          <a:srcRect l="2703" t="4148" r="2703" b="3794"/>
          <a:stretch/>
        </p:blipFill>
        <p:spPr>
          <a:xfrm>
            <a:off x="1371600" y="975360"/>
            <a:ext cx="6248400" cy="5942357"/>
          </a:xfrm>
          <a:prstGeom prst="rect">
            <a:avLst/>
          </a:prstGeom>
        </p:spPr>
      </p:pic>
    </p:spTree>
    <p:extLst>
      <p:ext uri="{BB962C8B-B14F-4D97-AF65-F5344CB8AC3E}">
        <p14:creationId xmlns:p14="http://schemas.microsoft.com/office/powerpoint/2010/main" val="126951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Diagram: </a:t>
            </a:r>
            <a:r>
              <a:rPr lang="en-US" dirty="0" err="1" smtClean="0"/>
              <a:t>Melakukan</a:t>
            </a:r>
            <a:r>
              <a:rPr lang="en-US" dirty="0" smtClean="0"/>
              <a:t> Logout</a:t>
            </a:r>
            <a:endParaRPr lang="en-US" dirty="0"/>
          </a:p>
        </p:txBody>
      </p:sp>
      <p:pic>
        <p:nvPicPr>
          <p:cNvPr id="3" name="Picture 2"/>
          <p:cNvPicPr>
            <a:picLocks noChangeAspect="1"/>
          </p:cNvPicPr>
          <p:nvPr/>
        </p:nvPicPr>
        <p:blipFill rotWithShape="1">
          <a:blip r:embed="rId2"/>
          <a:srcRect l="2510" t="5903" r="2510" b="3308"/>
          <a:stretch/>
        </p:blipFill>
        <p:spPr>
          <a:xfrm>
            <a:off x="838200" y="1013459"/>
            <a:ext cx="7010400" cy="5576453"/>
          </a:xfrm>
          <a:prstGeom prst="rect">
            <a:avLst/>
          </a:prstGeom>
        </p:spPr>
      </p:pic>
    </p:spTree>
    <p:extLst>
      <p:ext uri="{BB962C8B-B14F-4D97-AF65-F5344CB8AC3E}">
        <p14:creationId xmlns:p14="http://schemas.microsoft.com/office/powerpoint/2010/main" val="249987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5.4.3 </a:t>
            </a:r>
            <a:r>
              <a:rPr lang="en-US" sz="4400" dirty="0"/>
              <a:t>Business Process </a:t>
            </a:r>
            <a:r>
              <a:rPr lang="en-US" sz="4400" dirty="0" smtClean="0"/>
              <a:t>Realization: Sequence Diagram</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103</a:t>
            </a:fld>
            <a:endParaRPr lang="en-US"/>
          </a:p>
        </p:txBody>
      </p:sp>
    </p:spTree>
    <p:extLst>
      <p:ext uri="{BB962C8B-B14F-4D97-AF65-F5344CB8AC3E}">
        <p14:creationId xmlns:p14="http://schemas.microsoft.com/office/powerpoint/2010/main" val="36531174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System Analysis and Design with UML</a:t>
            </a:r>
            <a:endParaRPr lang="id-ID" dirty="0"/>
          </a:p>
        </p:txBody>
      </p:sp>
      <p:sp>
        <p:nvSpPr>
          <p:cNvPr id="3" name="Content Placeholder 2"/>
          <p:cNvSpPr>
            <a:spLocks noGrp="1"/>
          </p:cNvSpPr>
          <p:nvPr>
            <p:ph idx="1"/>
          </p:nvPr>
        </p:nvSpPr>
        <p:spPr>
          <a:xfrm>
            <a:off x="628650" y="1200150"/>
            <a:ext cx="8286750" cy="5021263"/>
          </a:xfrm>
        </p:spPr>
        <p:txBody>
          <a:bodyPr/>
          <a:lstStyle/>
          <a:p>
            <a:pPr marL="514350" indent="-514350">
              <a:buFont typeface="+mj-lt"/>
              <a:buAutoNum type="arabicPeriod"/>
            </a:pPr>
            <a:r>
              <a:rPr lang="id-ID" sz="2600" dirty="0" smtClean="0">
                <a:solidFill>
                  <a:srgbClr val="C00000"/>
                </a:solidFill>
              </a:rPr>
              <a:t>System Analysis</a:t>
            </a:r>
          </a:p>
          <a:p>
            <a:pPr marL="801687" lvl="1" indent="-514350">
              <a:buFont typeface="+mj-lt"/>
              <a:buAutoNum type="arabicPeriod"/>
            </a:pPr>
            <a:r>
              <a:rPr lang="id-ID" sz="2000" dirty="0" smtClean="0"/>
              <a:t>Business Process Identification</a:t>
            </a:r>
          </a:p>
          <a:p>
            <a:pPr marL="1089025" lvl="2" indent="-514350">
              <a:buFont typeface="Wingdings" pitchFamily="2" charset="2"/>
              <a:buChar char="§"/>
            </a:pPr>
            <a:r>
              <a:rPr lang="id-ID" sz="1600" b="1" dirty="0" smtClean="0"/>
              <a:t>Use Case Diagram</a:t>
            </a:r>
          </a:p>
          <a:p>
            <a:pPr marL="801687" lvl="1" indent="-514350">
              <a:buFont typeface="+mj-lt"/>
              <a:buAutoNum type="arabicPeriod"/>
            </a:pPr>
            <a:r>
              <a:rPr lang="id-ID" sz="2000" dirty="0"/>
              <a:t>Business Process Modeling</a:t>
            </a:r>
          </a:p>
          <a:p>
            <a:pPr marL="1089025" lvl="2" indent="-514350">
              <a:buFont typeface="Wingdings" pitchFamily="2" charset="2"/>
              <a:buChar char="§"/>
            </a:pPr>
            <a:r>
              <a:rPr lang="id-ID" sz="1600" b="1" dirty="0"/>
              <a:t>Activity Diagram </a:t>
            </a:r>
            <a:r>
              <a:rPr lang="id-ID" sz="1600" dirty="0"/>
              <a:t>or Business Process Modeling Notation (BPMN)</a:t>
            </a:r>
          </a:p>
          <a:p>
            <a:pPr marL="801687" lvl="1" indent="-514350">
              <a:buFont typeface="+mj-lt"/>
              <a:buAutoNum type="arabicPeriod"/>
            </a:pPr>
            <a:r>
              <a:rPr lang="id-ID" sz="2000" dirty="0" smtClean="0"/>
              <a:t>Business Process Realization</a:t>
            </a:r>
          </a:p>
          <a:p>
            <a:pPr marL="1089025" lvl="2" indent="-514350">
              <a:buFont typeface="Wingdings" pitchFamily="2" charset="2"/>
              <a:buChar char="§"/>
            </a:pPr>
            <a:r>
              <a:rPr lang="id-ID" sz="1600" b="1" dirty="0" smtClean="0"/>
              <a:t>Sequence Diagram </a:t>
            </a:r>
            <a:r>
              <a:rPr lang="id-ID" sz="1200" b="1" dirty="0" smtClean="0"/>
              <a:t>  </a:t>
            </a:r>
            <a:r>
              <a:rPr lang="id-ID" sz="1200" dirty="0" smtClean="0"/>
              <a:t>(Buat untuk setiap use case dengan menggunakan pola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a:t>
            </a:r>
          </a:p>
          <a:p>
            <a:pPr marL="574675" lvl="2" indent="0">
              <a:buNone/>
            </a:pPr>
            <a:endParaRPr lang="id-ID" sz="1200" dirty="0" smtClean="0"/>
          </a:p>
          <a:p>
            <a:pPr marL="514350" indent="-514350">
              <a:buFont typeface="+mj-lt"/>
              <a:buAutoNum type="arabicPeriod"/>
            </a:pPr>
            <a:r>
              <a:rPr lang="id-ID" sz="2600" dirty="0" smtClean="0">
                <a:solidFill>
                  <a:srgbClr val="C00000"/>
                </a:solidFill>
              </a:rPr>
              <a:t>System Design</a:t>
            </a:r>
          </a:p>
          <a:p>
            <a:pPr marL="801687" lvl="1" indent="-514350">
              <a:buFont typeface="+mj-lt"/>
              <a:buAutoNum type="arabicPeriod"/>
            </a:pPr>
            <a:r>
              <a:rPr lang="id-ID" sz="2000" dirty="0" smtClean="0"/>
              <a:t>Program Design</a:t>
            </a:r>
          </a:p>
          <a:p>
            <a:pPr marL="1089025" lvl="2" indent="-514350">
              <a:buFont typeface="+mj-lt"/>
              <a:buAutoNum type="arabicPeriod"/>
            </a:pPr>
            <a:r>
              <a:rPr lang="id-ID" sz="1600" b="1" dirty="0" smtClean="0"/>
              <a:t>Class Diagram</a:t>
            </a:r>
            <a:r>
              <a:rPr lang="id-ID" sz="800" b="1" dirty="0" smtClean="0"/>
              <a:t>    </a:t>
            </a:r>
            <a:r>
              <a:rPr lang="id-ID" sz="1200" dirty="0" smtClean="0"/>
              <a:t>(Gabungkan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 Class dan susun story dari sistem yang dibangun)</a:t>
            </a:r>
            <a:endParaRPr lang="id-ID" sz="1200" dirty="0"/>
          </a:p>
          <a:p>
            <a:pPr marL="1089025" lvl="2" indent="-514350">
              <a:buFont typeface="+mj-lt"/>
              <a:buAutoNum type="arabicPeriod"/>
            </a:pPr>
            <a:r>
              <a:rPr lang="id-ID" sz="1600" b="1" dirty="0" smtClean="0"/>
              <a:t>Package Diagram </a:t>
            </a:r>
            <a:r>
              <a:rPr lang="id-ID" sz="1200" dirty="0" smtClean="0"/>
              <a:t>(Gabungan class yang sesuai, boleh menggunakan pola B-C-E)</a:t>
            </a:r>
          </a:p>
          <a:p>
            <a:pPr marL="1089025" lvl="2" indent="-514350">
              <a:buFont typeface="+mj-lt"/>
              <a:buAutoNum type="arabicPeriod"/>
            </a:pPr>
            <a:r>
              <a:rPr lang="id-ID" sz="1600" b="1" dirty="0" smtClean="0"/>
              <a:t>Deployment Diagram  </a:t>
            </a:r>
            <a:r>
              <a:rPr lang="id-ID" sz="1200" dirty="0" smtClean="0"/>
              <a:t>(arsitektur software dari sistem yang dibangun)</a:t>
            </a:r>
          </a:p>
          <a:p>
            <a:pPr marL="801687" lvl="1" indent="-514350">
              <a:buFont typeface="+mj-lt"/>
              <a:buAutoNum type="arabicPeriod"/>
            </a:pPr>
            <a:r>
              <a:rPr lang="id-ID" sz="2000" b="1" dirty="0" smtClean="0"/>
              <a:t>User Interface Design </a:t>
            </a:r>
            <a:r>
              <a:rPr lang="id-ID" sz="1200" dirty="0" smtClean="0"/>
              <a:t>(Buat UI design dari </a:t>
            </a:r>
            <a:r>
              <a:rPr lang="id-ID" sz="1200" dirty="0" smtClean="0">
                <a:solidFill>
                  <a:srgbClr val="0070C0"/>
                </a:solidFill>
              </a:rPr>
              <a:t>Boundary Class)</a:t>
            </a:r>
          </a:p>
          <a:p>
            <a:pPr marL="801687" lvl="1" indent="-514350">
              <a:buFont typeface="+mj-lt"/>
              <a:buAutoNum type="arabicPeriod"/>
            </a:pPr>
            <a:r>
              <a:rPr lang="id-ID" sz="2000" b="1" dirty="0" smtClean="0"/>
              <a:t>Entity-Relationship Model</a:t>
            </a:r>
            <a:r>
              <a:rPr lang="id-ID" sz="1200" b="1" dirty="0" smtClean="0"/>
              <a:t>  </a:t>
            </a:r>
            <a:r>
              <a:rPr lang="id-ID" sz="1200" dirty="0" smtClean="0"/>
              <a:t>(Buat ER diagram dari </a:t>
            </a:r>
            <a:r>
              <a:rPr lang="id-ID" sz="1200" dirty="0" smtClean="0">
                <a:solidFill>
                  <a:srgbClr val="00B050"/>
                </a:solidFill>
              </a:rPr>
              <a:t>Entity Class)</a:t>
            </a:r>
          </a:p>
        </p:txBody>
      </p:sp>
    </p:spTree>
    <p:extLst>
      <p:ext uri="{BB962C8B-B14F-4D97-AF65-F5344CB8AC3E}">
        <p14:creationId xmlns:p14="http://schemas.microsoft.com/office/powerpoint/2010/main" val="2126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Sequence Diagrams</a:t>
            </a:r>
            <a:endParaRPr lang="en-US" sz="4400" smtClean="0"/>
          </a:p>
        </p:txBody>
      </p:sp>
      <p:sp>
        <p:nvSpPr>
          <p:cNvPr id="20484"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3600" dirty="0" smtClean="0"/>
              <a:t>Illustrate the </a:t>
            </a:r>
            <a:r>
              <a:rPr lang="en-US" sz="3600" dirty="0" smtClean="0">
                <a:solidFill>
                  <a:srgbClr val="C00000"/>
                </a:solidFill>
              </a:rPr>
              <a:t>objects that participate </a:t>
            </a:r>
            <a:r>
              <a:rPr lang="en-US" sz="3600" dirty="0" smtClean="0"/>
              <a:t>in a use case</a:t>
            </a:r>
          </a:p>
          <a:p>
            <a:pPr eaLnBrk="1" hangingPunct="1"/>
            <a:r>
              <a:rPr lang="en-US" sz="3600" dirty="0" smtClean="0"/>
              <a:t>Show the </a:t>
            </a:r>
            <a:r>
              <a:rPr lang="en-US" sz="3600" dirty="0" smtClean="0">
                <a:solidFill>
                  <a:srgbClr val="C00000"/>
                </a:solidFill>
              </a:rPr>
              <a:t>messages that pass between objects</a:t>
            </a:r>
            <a:r>
              <a:rPr lang="en-US" sz="3600" dirty="0" smtClean="0"/>
              <a:t> for a particular use-case over time</a:t>
            </a:r>
          </a:p>
        </p:txBody>
      </p:sp>
    </p:spTree>
    <p:extLst>
      <p:ext uri="{BB962C8B-B14F-4D97-AF65-F5344CB8AC3E}">
        <p14:creationId xmlns:p14="http://schemas.microsoft.com/office/powerpoint/2010/main" val="151448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custDataLst>
              <p:tags r:id="rId1"/>
            </p:custDataLst>
          </p:nvPr>
        </p:nvSpPr>
        <p:spPr/>
        <p:txBody>
          <a:bodyPr/>
          <a:lstStyle/>
          <a:p>
            <a:pPr eaLnBrk="1" hangingPunct="1"/>
            <a:r>
              <a:rPr lang="en-US" smtClean="0"/>
              <a:t>Sequence Diagram Syntax</a:t>
            </a:r>
          </a:p>
        </p:txBody>
      </p:sp>
      <p:sp>
        <p:nvSpPr>
          <p:cNvPr id="21508" name="Rectangle 4"/>
          <p:cNvSpPr>
            <a:spLocks noChangeArrowheads="1"/>
          </p:cNvSpPr>
          <p:nvPr>
            <p:custDataLst>
              <p:tags r:id="rId2"/>
            </p:custDataLst>
          </p:nvPr>
        </p:nvSpPr>
        <p:spPr bwMode="auto">
          <a:xfrm>
            <a:off x="762000" y="1219200"/>
            <a:ext cx="7620000" cy="4800600"/>
          </a:xfrm>
          <a:prstGeom prst="rect">
            <a:avLst/>
          </a:prstGeom>
          <a:solidFill>
            <a:srgbClr val="FFFF99"/>
          </a:solidFill>
          <a:ln w="12700">
            <a:solidFill>
              <a:schemeClr val="tx1"/>
            </a:solidFill>
            <a:miter lim="800000"/>
            <a:headEnd type="none" w="sm" len="sm"/>
            <a:tailEnd/>
          </a:ln>
        </p:spPr>
        <p:txBody>
          <a:bodyPr wrap="none" anchor="ctr"/>
          <a:lstStyle/>
          <a:p>
            <a:pPr algn="ctr"/>
            <a:endParaRPr lang="en-US" sz="3600"/>
          </a:p>
        </p:txBody>
      </p:sp>
      <p:sp>
        <p:nvSpPr>
          <p:cNvPr id="21509" name="Line 5"/>
          <p:cNvSpPr>
            <a:spLocks noChangeShapeType="1"/>
          </p:cNvSpPr>
          <p:nvPr>
            <p:custDataLst>
              <p:tags r:id="rId3"/>
            </p:custDataLst>
          </p:nvPr>
        </p:nvSpPr>
        <p:spPr bwMode="auto">
          <a:xfrm>
            <a:off x="3581400" y="1219200"/>
            <a:ext cx="0" cy="4800600"/>
          </a:xfrm>
          <a:prstGeom prst="line">
            <a:avLst/>
          </a:prstGeom>
          <a:noFill/>
          <a:ln w="12700">
            <a:solidFill>
              <a:schemeClr val="tx1"/>
            </a:solidFill>
            <a:round/>
            <a:headEnd type="none" w="sm" len="sm"/>
            <a:tailEnd/>
          </a:ln>
        </p:spPr>
        <p:txBody>
          <a:bodyPr wrap="none" anchor="ctr"/>
          <a:lstStyle/>
          <a:p>
            <a:endParaRPr lang="en-US"/>
          </a:p>
        </p:txBody>
      </p:sp>
      <p:sp>
        <p:nvSpPr>
          <p:cNvPr id="21510" name="Line 6"/>
          <p:cNvSpPr>
            <a:spLocks noChangeShapeType="1"/>
          </p:cNvSpPr>
          <p:nvPr>
            <p:custDataLst>
              <p:tags r:id="rId4"/>
            </p:custDataLst>
          </p:nvPr>
        </p:nvSpPr>
        <p:spPr bwMode="auto">
          <a:xfrm>
            <a:off x="762000" y="2362200"/>
            <a:ext cx="7620000" cy="0"/>
          </a:xfrm>
          <a:prstGeom prst="line">
            <a:avLst/>
          </a:prstGeom>
          <a:noFill/>
          <a:ln w="12700">
            <a:solidFill>
              <a:schemeClr val="tx1"/>
            </a:solidFill>
            <a:round/>
            <a:headEnd type="none" w="sm" len="sm"/>
            <a:tailEnd/>
          </a:ln>
        </p:spPr>
        <p:txBody>
          <a:bodyPr wrap="none" anchor="ctr"/>
          <a:lstStyle/>
          <a:p>
            <a:endParaRPr lang="en-US"/>
          </a:p>
        </p:txBody>
      </p:sp>
      <p:sp>
        <p:nvSpPr>
          <p:cNvPr id="21511" name="Text Box 7"/>
          <p:cNvSpPr txBox="1">
            <a:spLocks noChangeArrowheads="1"/>
          </p:cNvSpPr>
          <p:nvPr>
            <p:custDataLst>
              <p:tags r:id="rId5"/>
            </p:custDataLst>
          </p:nvPr>
        </p:nvSpPr>
        <p:spPr bwMode="auto">
          <a:xfrm>
            <a:off x="990600" y="1371600"/>
            <a:ext cx="2551113" cy="4486275"/>
          </a:xfrm>
          <a:prstGeom prst="rect">
            <a:avLst/>
          </a:prstGeom>
          <a:noFill/>
          <a:ln w="12700">
            <a:noFill/>
            <a:miter lim="800000"/>
            <a:headEnd type="none" w="sm" len="sm"/>
            <a:tailEnd/>
          </a:ln>
        </p:spPr>
        <p:txBody>
          <a:bodyPr wrap="none">
            <a:spAutoFit/>
          </a:bodyPr>
          <a:lstStyle/>
          <a:p>
            <a:r>
              <a:rPr lang="en-US" sz="1800" dirty="0"/>
              <a:t>AN ACTOR</a:t>
            </a:r>
          </a:p>
          <a:p>
            <a:endParaRPr lang="en-US" sz="1800" dirty="0"/>
          </a:p>
          <a:p>
            <a:endParaRPr lang="en-US" sz="1800" dirty="0"/>
          </a:p>
          <a:p>
            <a:endParaRPr lang="en-US" sz="1800" dirty="0"/>
          </a:p>
          <a:p>
            <a:r>
              <a:rPr lang="en-US" sz="1800" dirty="0"/>
              <a:t>AN OBJECT</a:t>
            </a:r>
          </a:p>
          <a:p>
            <a:endParaRPr lang="en-US" sz="1800" dirty="0"/>
          </a:p>
          <a:p>
            <a:endParaRPr lang="en-US" sz="1800" dirty="0"/>
          </a:p>
          <a:p>
            <a:r>
              <a:rPr lang="en-US" sz="1800" dirty="0"/>
              <a:t>A LIFELINE</a:t>
            </a:r>
          </a:p>
          <a:p>
            <a:endParaRPr lang="en-US" sz="1800" dirty="0"/>
          </a:p>
          <a:p>
            <a:endParaRPr lang="en-US" sz="1800" dirty="0"/>
          </a:p>
          <a:p>
            <a:r>
              <a:rPr lang="en-US" sz="1800" dirty="0"/>
              <a:t>A FOCUS OF CONTROL</a:t>
            </a:r>
          </a:p>
          <a:p>
            <a:endParaRPr lang="en-US" sz="1800" dirty="0"/>
          </a:p>
          <a:p>
            <a:r>
              <a:rPr lang="en-US" sz="1800" dirty="0"/>
              <a:t>A MESSAGE</a:t>
            </a:r>
          </a:p>
          <a:p>
            <a:endParaRPr lang="en-US" sz="1800" dirty="0"/>
          </a:p>
          <a:p>
            <a:endParaRPr lang="en-US" sz="1800" dirty="0"/>
          </a:p>
          <a:p>
            <a:r>
              <a:rPr lang="en-US" sz="1800" dirty="0"/>
              <a:t>OBJECT DESTRUCTION</a:t>
            </a:r>
          </a:p>
        </p:txBody>
      </p:sp>
      <p:sp>
        <p:nvSpPr>
          <p:cNvPr id="21512" name="Line 12"/>
          <p:cNvSpPr>
            <a:spLocks noChangeShapeType="1"/>
          </p:cNvSpPr>
          <p:nvPr>
            <p:custDataLst>
              <p:tags r:id="rId6"/>
            </p:custDataLst>
          </p:nvPr>
        </p:nvSpPr>
        <p:spPr bwMode="auto">
          <a:xfrm>
            <a:off x="762000" y="3200400"/>
            <a:ext cx="7620000" cy="0"/>
          </a:xfrm>
          <a:prstGeom prst="line">
            <a:avLst/>
          </a:prstGeom>
          <a:noFill/>
          <a:ln w="12700">
            <a:solidFill>
              <a:schemeClr val="tx1"/>
            </a:solidFill>
            <a:round/>
            <a:headEnd type="none" w="sm" len="sm"/>
            <a:tailEnd/>
          </a:ln>
        </p:spPr>
        <p:txBody>
          <a:bodyPr wrap="none" anchor="ctr"/>
          <a:lstStyle/>
          <a:p>
            <a:endParaRPr lang="en-US"/>
          </a:p>
        </p:txBody>
      </p:sp>
      <p:sp>
        <p:nvSpPr>
          <p:cNvPr id="21513" name="Line 13"/>
          <p:cNvSpPr>
            <a:spLocks noChangeShapeType="1"/>
          </p:cNvSpPr>
          <p:nvPr>
            <p:custDataLst>
              <p:tags r:id="rId7"/>
            </p:custDataLst>
          </p:nvPr>
        </p:nvSpPr>
        <p:spPr bwMode="auto">
          <a:xfrm>
            <a:off x="762000" y="3962400"/>
            <a:ext cx="7620000" cy="0"/>
          </a:xfrm>
          <a:prstGeom prst="line">
            <a:avLst/>
          </a:prstGeom>
          <a:noFill/>
          <a:ln w="12700">
            <a:solidFill>
              <a:schemeClr val="tx1"/>
            </a:solidFill>
            <a:round/>
            <a:headEnd type="none" w="sm" len="sm"/>
            <a:tailEnd/>
          </a:ln>
        </p:spPr>
        <p:txBody>
          <a:bodyPr wrap="none" anchor="ctr"/>
          <a:lstStyle/>
          <a:p>
            <a:endParaRPr lang="en-US"/>
          </a:p>
        </p:txBody>
      </p:sp>
      <p:sp>
        <p:nvSpPr>
          <p:cNvPr id="21514" name="Line 18"/>
          <p:cNvSpPr>
            <a:spLocks noChangeShapeType="1"/>
          </p:cNvSpPr>
          <p:nvPr>
            <p:custDataLst>
              <p:tags r:id="rId8"/>
            </p:custDataLst>
          </p:nvPr>
        </p:nvSpPr>
        <p:spPr bwMode="auto">
          <a:xfrm>
            <a:off x="762000" y="4648200"/>
            <a:ext cx="7620000" cy="0"/>
          </a:xfrm>
          <a:prstGeom prst="line">
            <a:avLst/>
          </a:prstGeom>
          <a:noFill/>
          <a:ln w="12700">
            <a:solidFill>
              <a:schemeClr val="tx1"/>
            </a:solidFill>
            <a:round/>
            <a:headEnd type="none" w="sm" len="sm"/>
            <a:tailEnd/>
          </a:ln>
        </p:spPr>
        <p:txBody>
          <a:bodyPr wrap="none" anchor="ctr"/>
          <a:lstStyle/>
          <a:p>
            <a:endParaRPr lang="en-US"/>
          </a:p>
        </p:txBody>
      </p:sp>
      <p:sp>
        <p:nvSpPr>
          <p:cNvPr id="21515" name="Line 19"/>
          <p:cNvSpPr>
            <a:spLocks noChangeShapeType="1"/>
          </p:cNvSpPr>
          <p:nvPr>
            <p:custDataLst>
              <p:tags r:id="rId9"/>
            </p:custDataLst>
          </p:nvPr>
        </p:nvSpPr>
        <p:spPr bwMode="auto">
          <a:xfrm>
            <a:off x="762000" y="5257800"/>
            <a:ext cx="7620000" cy="0"/>
          </a:xfrm>
          <a:prstGeom prst="line">
            <a:avLst/>
          </a:prstGeom>
          <a:noFill/>
          <a:ln w="12700">
            <a:solidFill>
              <a:schemeClr val="tx1"/>
            </a:solidFill>
            <a:round/>
            <a:headEnd type="none" w="sm" len="sm"/>
            <a:tailEnd/>
          </a:ln>
        </p:spPr>
        <p:txBody>
          <a:bodyPr wrap="none" anchor="ctr"/>
          <a:lstStyle/>
          <a:p>
            <a:endParaRPr lang="en-US"/>
          </a:p>
        </p:txBody>
      </p:sp>
      <p:grpSp>
        <p:nvGrpSpPr>
          <p:cNvPr id="2" name="Group 26"/>
          <p:cNvGrpSpPr>
            <a:grpSpLocks/>
          </p:cNvGrpSpPr>
          <p:nvPr>
            <p:custDataLst>
              <p:tags r:id="rId10"/>
            </p:custDataLst>
          </p:nvPr>
        </p:nvGrpSpPr>
        <p:grpSpPr bwMode="auto">
          <a:xfrm>
            <a:off x="5638800" y="1371600"/>
            <a:ext cx="609600" cy="914400"/>
            <a:chOff x="3312" y="1104"/>
            <a:chExt cx="384" cy="576"/>
          </a:xfrm>
        </p:grpSpPr>
        <p:sp>
          <p:nvSpPr>
            <p:cNvPr id="21523" name="Oval 20"/>
            <p:cNvSpPr>
              <a:spLocks noChangeArrowheads="1"/>
            </p:cNvSpPr>
            <p:nvPr>
              <p:custDataLst>
                <p:tags r:id="rId17"/>
              </p:custDataLst>
            </p:nvPr>
          </p:nvSpPr>
          <p:spPr bwMode="auto">
            <a:xfrm>
              <a:off x="3360" y="1104"/>
              <a:ext cx="288" cy="240"/>
            </a:xfrm>
            <a:prstGeom prst="ellipse">
              <a:avLst/>
            </a:prstGeom>
            <a:solidFill>
              <a:schemeClr val="bg1"/>
            </a:solidFill>
            <a:ln w="12700">
              <a:solidFill>
                <a:schemeClr val="tx1"/>
              </a:solidFill>
              <a:round/>
              <a:headEnd/>
              <a:tailEnd/>
            </a:ln>
          </p:spPr>
          <p:txBody>
            <a:bodyPr wrap="none" anchor="ctr"/>
            <a:lstStyle/>
            <a:p>
              <a:endParaRPr lang="en-US"/>
            </a:p>
          </p:txBody>
        </p:sp>
        <p:sp>
          <p:nvSpPr>
            <p:cNvPr id="21524" name="Line 21"/>
            <p:cNvSpPr>
              <a:spLocks noChangeShapeType="1"/>
            </p:cNvSpPr>
            <p:nvPr>
              <p:custDataLst>
                <p:tags r:id="rId18"/>
              </p:custDataLst>
            </p:nvPr>
          </p:nvSpPr>
          <p:spPr bwMode="auto">
            <a:xfrm>
              <a:off x="3504" y="1344"/>
              <a:ext cx="0" cy="192"/>
            </a:xfrm>
            <a:prstGeom prst="line">
              <a:avLst/>
            </a:prstGeom>
            <a:noFill/>
            <a:ln w="12700">
              <a:solidFill>
                <a:schemeClr val="tx1"/>
              </a:solidFill>
              <a:round/>
              <a:headEnd/>
              <a:tailEnd/>
            </a:ln>
          </p:spPr>
          <p:txBody>
            <a:bodyPr wrap="none" anchor="ctr"/>
            <a:lstStyle/>
            <a:p>
              <a:endParaRPr lang="en-US"/>
            </a:p>
          </p:txBody>
        </p:sp>
        <p:sp>
          <p:nvSpPr>
            <p:cNvPr id="21525" name="Line 22"/>
            <p:cNvSpPr>
              <a:spLocks noChangeShapeType="1"/>
            </p:cNvSpPr>
            <p:nvPr>
              <p:custDataLst>
                <p:tags r:id="rId19"/>
              </p:custDataLst>
            </p:nvPr>
          </p:nvSpPr>
          <p:spPr bwMode="auto">
            <a:xfrm>
              <a:off x="3312" y="1392"/>
              <a:ext cx="192" cy="48"/>
            </a:xfrm>
            <a:prstGeom prst="line">
              <a:avLst/>
            </a:prstGeom>
            <a:noFill/>
            <a:ln w="12700">
              <a:solidFill>
                <a:schemeClr val="tx1"/>
              </a:solidFill>
              <a:round/>
              <a:headEnd/>
              <a:tailEnd/>
            </a:ln>
          </p:spPr>
          <p:txBody>
            <a:bodyPr wrap="none" anchor="ctr"/>
            <a:lstStyle/>
            <a:p>
              <a:endParaRPr lang="en-US"/>
            </a:p>
          </p:txBody>
        </p:sp>
        <p:sp>
          <p:nvSpPr>
            <p:cNvPr id="21526" name="Line 23"/>
            <p:cNvSpPr>
              <a:spLocks noChangeShapeType="1"/>
            </p:cNvSpPr>
            <p:nvPr>
              <p:custDataLst>
                <p:tags r:id="rId20"/>
              </p:custDataLst>
            </p:nvPr>
          </p:nvSpPr>
          <p:spPr bwMode="auto">
            <a:xfrm flipV="1">
              <a:off x="3504" y="1392"/>
              <a:ext cx="192" cy="48"/>
            </a:xfrm>
            <a:prstGeom prst="line">
              <a:avLst/>
            </a:prstGeom>
            <a:noFill/>
            <a:ln w="12700">
              <a:solidFill>
                <a:schemeClr val="tx1"/>
              </a:solidFill>
              <a:round/>
              <a:headEnd/>
              <a:tailEnd/>
            </a:ln>
          </p:spPr>
          <p:txBody>
            <a:bodyPr wrap="none" anchor="ctr"/>
            <a:lstStyle/>
            <a:p>
              <a:endParaRPr lang="en-US"/>
            </a:p>
          </p:txBody>
        </p:sp>
        <p:sp>
          <p:nvSpPr>
            <p:cNvPr id="21527" name="Line 24"/>
            <p:cNvSpPr>
              <a:spLocks noChangeShapeType="1"/>
            </p:cNvSpPr>
            <p:nvPr>
              <p:custDataLst>
                <p:tags r:id="rId21"/>
              </p:custDataLst>
            </p:nvPr>
          </p:nvSpPr>
          <p:spPr bwMode="auto">
            <a:xfrm flipH="1">
              <a:off x="3312" y="1536"/>
              <a:ext cx="192" cy="144"/>
            </a:xfrm>
            <a:prstGeom prst="line">
              <a:avLst/>
            </a:prstGeom>
            <a:noFill/>
            <a:ln w="12700">
              <a:solidFill>
                <a:schemeClr val="tx1"/>
              </a:solidFill>
              <a:round/>
              <a:headEnd/>
              <a:tailEnd/>
            </a:ln>
          </p:spPr>
          <p:txBody>
            <a:bodyPr wrap="none" anchor="ctr"/>
            <a:lstStyle/>
            <a:p>
              <a:endParaRPr lang="en-US"/>
            </a:p>
          </p:txBody>
        </p:sp>
        <p:sp>
          <p:nvSpPr>
            <p:cNvPr id="21528" name="Line 25"/>
            <p:cNvSpPr>
              <a:spLocks noChangeShapeType="1"/>
            </p:cNvSpPr>
            <p:nvPr>
              <p:custDataLst>
                <p:tags r:id="rId22"/>
              </p:custDataLst>
            </p:nvPr>
          </p:nvSpPr>
          <p:spPr bwMode="auto">
            <a:xfrm flipH="1" flipV="1">
              <a:off x="3504" y="1536"/>
              <a:ext cx="192" cy="144"/>
            </a:xfrm>
            <a:prstGeom prst="line">
              <a:avLst/>
            </a:prstGeom>
            <a:noFill/>
            <a:ln w="12700">
              <a:solidFill>
                <a:schemeClr val="tx1"/>
              </a:solidFill>
              <a:round/>
              <a:headEnd/>
              <a:tailEnd/>
            </a:ln>
          </p:spPr>
          <p:txBody>
            <a:bodyPr wrap="none" anchor="ctr"/>
            <a:lstStyle/>
            <a:p>
              <a:endParaRPr lang="en-US"/>
            </a:p>
          </p:txBody>
        </p:sp>
      </p:grpSp>
      <p:sp>
        <p:nvSpPr>
          <p:cNvPr id="21517" name="Rectangle 27"/>
          <p:cNvSpPr>
            <a:spLocks noChangeArrowheads="1"/>
          </p:cNvSpPr>
          <p:nvPr>
            <p:custDataLst>
              <p:tags r:id="rId11"/>
            </p:custDataLst>
          </p:nvPr>
        </p:nvSpPr>
        <p:spPr bwMode="auto">
          <a:xfrm>
            <a:off x="4572000" y="2438400"/>
            <a:ext cx="2667000" cy="685800"/>
          </a:xfrm>
          <a:prstGeom prst="rect">
            <a:avLst/>
          </a:prstGeom>
          <a:solidFill>
            <a:schemeClr val="bg1"/>
          </a:solidFill>
          <a:ln w="12700">
            <a:solidFill>
              <a:schemeClr val="tx1"/>
            </a:solidFill>
            <a:miter lim="800000"/>
            <a:headEnd/>
            <a:tailEnd/>
          </a:ln>
        </p:spPr>
        <p:txBody>
          <a:bodyPr wrap="none" anchor="ctr"/>
          <a:lstStyle/>
          <a:p>
            <a:pPr algn="ctr"/>
            <a:r>
              <a:rPr lang="en-US" sz="2400" dirty="0" err="1"/>
              <a:t>anObject:aClass</a:t>
            </a:r>
            <a:endParaRPr lang="en-US" sz="2400" dirty="0"/>
          </a:p>
        </p:txBody>
      </p:sp>
      <p:sp>
        <p:nvSpPr>
          <p:cNvPr id="21518" name="Line 29"/>
          <p:cNvSpPr>
            <a:spLocks noChangeShapeType="1"/>
          </p:cNvSpPr>
          <p:nvPr>
            <p:custDataLst>
              <p:tags r:id="rId12"/>
            </p:custDataLst>
          </p:nvPr>
        </p:nvSpPr>
        <p:spPr bwMode="auto">
          <a:xfrm>
            <a:off x="5943600" y="3276600"/>
            <a:ext cx="0" cy="609600"/>
          </a:xfrm>
          <a:prstGeom prst="line">
            <a:avLst/>
          </a:prstGeom>
          <a:noFill/>
          <a:ln w="12700">
            <a:solidFill>
              <a:schemeClr val="tx1"/>
            </a:solidFill>
            <a:prstDash val="dash"/>
            <a:round/>
            <a:headEnd/>
            <a:tailEnd/>
          </a:ln>
        </p:spPr>
        <p:txBody>
          <a:bodyPr wrap="none" anchor="ctr"/>
          <a:lstStyle/>
          <a:p>
            <a:endParaRPr lang="en-US"/>
          </a:p>
        </p:txBody>
      </p:sp>
      <p:sp>
        <p:nvSpPr>
          <p:cNvPr id="21519" name="Rectangle 31"/>
          <p:cNvSpPr>
            <a:spLocks noChangeArrowheads="1"/>
          </p:cNvSpPr>
          <p:nvPr>
            <p:custDataLst>
              <p:tags r:id="rId13"/>
            </p:custDataLst>
          </p:nvPr>
        </p:nvSpPr>
        <p:spPr bwMode="auto">
          <a:xfrm>
            <a:off x="5867400" y="4038600"/>
            <a:ext cx="152400" cy="533400"/>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21520" name="Line 32"/>
          <p:cNvSpPr>
            <a:spLocks noChangeShapeType="1"/>
          </p:cNvSpPr>
          <p:nvPr>
            <p:custDataLst>
              <p:tags r:id="rId14"/>
            </p:custDataLst>
          </p:nvPr>
        </p:nvSpPr>
        <p:spPr bwMode="auto">
          <a:xfrm>
            <a:off x="4953000" y="5105400"/>
            <a:ext cx="2057400" cy="0"/>
          </a:xfrm>
          <a:prstGeom prst="line">
            <a:avLst/>
          </a:prstGeom>
          <a:noFill/>
          <a:ln w="12700">
            <a:solidFill>
              <a:schemeClr val="tx1"/>
            </a:solidFill>
            <a:round/>
            <a:headEnd/>
            <a:tailEnd type="triangle" w="med" len="med"/>
          </a:ln>
        </p:spPr>
        <p:txBody>
          <a:bodyPr wrap="none" anchor="ctr"/>
          <a:lstStyle/>
          <a:p>
            <a:endParaRPr lang="en-US"/>
          </a:p>
        </p:txBody>
      </p:sp>
      <p:sp>
        <p:nvSpPr>
          <p:cNvPr id="21521" name="Text Box 33"/>
          <p:cNvSpPr txBox="1">
            <a:spLocks noChangeArrowheads="1"/>
          </p:cNvSpPr>
          <p:nvPr>
            <p:custDataLst>
              <p:tags r:id="rId15"/>
            </p:custDataLst>
          </p:nvPr>
        </p:nvSpPr>
        <p:spPr bwMode="auto">
          <a:xfrm>
            <a:off x="4953000" y="4724400"/>
            <a:ext cx="1835639" cy="400110"/>
          </a:xfrm>
          <a:prstGeom prst="rect">
            <a:avLst/>
          </a:prstGeom>
          <a:noFill/>
          <a:ln w="12700">
            <a:noFill/>
            <a:miter lim="800000"/>
            <a:headEnd/>
            <a:tailEnd/>
          </a:ln>
        </p:spPr>
        <p:txBody>
          <a:bodyPr wrap="square">
            <a:spAutoFit/>
          </a:bodyPr>
          <a:lstStyle/>
          <a:p>
            <a:r>
              <a:rPr lang="en-US" sz="2000" dirty="0"/>
              <a:t>   </a:t>
            </a:r>
            <a:r>
              <a:rPr lang="en-US" sz="2000" dirty="0" smtClean="0"/>
              <a:t> </a:t>
            </a:r>
            <a:r>
              <a:rPr lang="en-US" sz="2000" dirty="0" err="1" smtClean="0"/>
              <a:t>aMessage</a:t>
            </a:r>
            <a:r>
              <a:rPr lang="en-US" sz="2000" dirty="0"/>
              <a:t>()</a:t>
            </a:r>
          </a:p>
        </p:txBody>
      </p:sp>
      <p:sp>
        <p:nvSpPr>
          <p:cNvPr id="21522" name="Text Box 34"/>
          <p:cNvSpPr txBox="1">
            <a:spLocks noChangeArrowheads="1"/>
          </p:cNvSpPr>
          <p:nvPr>
            <p:custDataLst>
              <p:tags r:id="rId16"/>
            </p:custDataLst>
          </p:nvPr>
        </p:nvSpPr>
        <p:spPr bwMode="auto">
          <a:xfrm>
            <a:off x="5759048" y="5405735"/>
            <a:ext cx="336952" cy="461665"/>
          </a:xfrm>
          <a:prstGeom prst="rect">
            <a:avLst/>
          </a:prstGeom>
          <a:noFill/>
          <a:ln w="12700">
            <a:noFill/>
            <a:miter lim="800000"/>
            <a:headEnd/>
            <a:tailEnd/>
          </a:ln>
        </p:spPr>
        <p:txBody>
          <a:bodyPr wrap="none">
            <a:spAutoFit/>
          </a:bodyPr>
          <a:lstStyle/>
          <a:p>
            <a:r>
              <a:rPr lang="en-US" sz="2400" dirty="0"/>
              <a:t>x</a:t>
            </a:r>
          </a:p>
        </p:txBody>
      </p:sp>
    </p:spTree>
    <p:extLst>
      <p:ext uri="{BB962C8B-B14F-4D97-AF65-F5344CB8AC3E}">
        <p14:creationId xmlns:p14="http://schemas.microsoft.com/office/powerpoint/2010/main" val="3924305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Diagram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3200" dirty="0" err="1" smtClean="0"/>
              <a:t>Susun</a:t>
            </a:r>
            <a:r>
              <a:rPr lang="en-US" sz="3200" dirty="0" smtClean="0"/>
              <a:t> Sequence Diagram </a:t>
            </a:r>
            <a:r>
              <a:rPr lang="en-US" sz="3200" dirty="0" err="1" smtClean="0">
                <a:solidFill>
                  <a:srgbClr val="C00000"/>
                </a:solidFill>
              </a:rPr>
              <a:t>untuk</a:t>
            </a:r>
            <a:r>
              <a:rPr lang="en-US" sz="3200" dirty="0" smtClean="0">
                <a:solidFill>
                  <a:srgbClr val="C00000"/>
                </a:solidFill>
              </a:rPr>
              <a:t> </a:t>
            </a:r>
            <a:r>
              <a:rPr lang="en-US" sz="3200" dirty="0" err="1" smtClean="0">
                <a:solidFill>
                  <a:srgbClr val="C00000"/>
                </a:solidFill>
              </a:rPr>
              <a:t>setiap</a:t>
            </a:r>
            <a:r>
              <a:rPr lang="en-US" sz="3200" dirty="0" smtClean="0">
                <a:solidFill>
                  <a:srgbClr val="C00000"/>
                </a:solidFill>
              </a:rPr>
              <a:t> Use Case </a:t>
            </a:r>
            <a:r>
              <a:rPr lang="en-US" sz="3200" dirty="0" smtClean="0"/>
              <a:t>yang </a:t>
            </a:r>
            <a:r>
              <a:rPr lang="en-US" sz="3200" dirty="0" err="1" smtClean="0"/>
              <a:t>dibuat</a:t>
            </a:r>
            <a:endParaRPr lang="en-US" sz="3200" dirty="0" smtClean="0"/>
          </a:p>
          <a:p>
            <a:pPr marL="514350" indent="-514350">
              <a:buFont typeface="+mj-lt"/>
              <a:buAutoNum type="arabicPeriod"/>
            </a:pPr>
            <a:r>
              <a:rPr lang="en-US" sz="3200" dirty="0" err="1" smtClean="0"/>
              <a:t>Mulai</a:t>
            </a:r>
            <a:r>
              <a:rPr lang="en-US" sz="3200" dirty="0" smtClean="0"/>
              <a:t> </a:t>
            </a:r>
            <a:r>
              <a:rPr lang="en-US" sz="3200" dirty="0" err="1" smtClean="0"/>
              <a:t>dari</a:t>
            </a:r>
            <a:r>
              <a:rPr lang="en-US" sz="3200" dirty="0" smtClean="0"/>
              <a:t> </a:t>
            </a:r>
            <a:r>
              <a:rPr lang="en-US" sz="3200" dirty="0" err="1" smtClean="0"/>
              <a:t>menarik</a:t>
            </a:r>
            <a:r>
              <a:rPr lang="en-US" sz="3200" dirty="0" smtClean="0"/>
              <a:t> Actor yang </a:t>
            </a:r>
            <a:r>
              <a:rPr lang="en-US" sz="3200" dirty="0" err="1" smtClean="0"/>
              <a:t>ada</a:t>
            </a:r>
            <a:r>
              <a:rPr lang="en-US" sz="3200" dirty="0" smtClean="0"/>
              <a:t> </a:t>
            </a:r>
            <a:r>
              <a:rPr lang="en-US" sz="3200" dirty="0" err="1" smtClean="0"/>
              <a:t>di</a:t>
            </a:r>
            <a:r>
              <a:rPr lang="en-US" sz="3200" dirty="0" smtClean="0"/>
              <a:t> Use Case Diagram, </a:t>
            </a:r>
            <a:r>
              <a:rPr lang="en-US" sz="3200" dirty="0" err="1" smtClean="0"/>
              <a:t>lanjutkan</a:t>
            </a:r>
            <a:r>
              <a:rPr lang="en-US" sz="3200" dirty="0" smtClean="0"/>
              <a:t> </a:t>
            </a:r>
            <a:r>
              <a:rPr lang="en-US" sz="3200" dirty="0" err="1" smtClean="0"/>
              <a:t>dengan</a:t>
            </a:r>
            <a:r>
              <a:rPr lang="en-US" sz="3200" dirty="0" smtClean="0"/>
              <a:t> </a:t>
            </a:r>
            <a:r>
              <a:rPr lang="en-US" sz="3200" dirty="0" err="1" smtClean="0"/>
              <a:t>membuat</a:t>
            </a:r>
            <a:r>
              <a:rPr lang="en-US" sz="3200" dirty="0" smtClean="0"/>
              <a:t> sequence detail </a:t>
            </a:r>
            <a:r>
              <a:rPr lang="en-US" sz="3200" dirty="0" err="1" smtClean="0"/>
              <a:t>dari</a:t>
            </a:r>
            <a:r>
              <a:rPr lang="en-US" sz="3200" dirty="0" smtClean="0"/>
              <a:t> </a:t>
            </a:r>
            <a:r>
              <a:rPr lang="en-US" sz="3200" dirty="0" err="1" smtClean="0"/>
              <a:t>berjalannya</a:t>
            </a:r>
            <a:r>
              <a:rPr lang="en-US" sz="3200" dirty="0" smtClean="0"/>
              <a:t> Use Case</a:t>
            </a:r>
          </a:p>
          <a:p>
            <a:pPr marL="514350" indent="-514350">
              <a:buNone/>
            </a:pPr>
            <a:endParaRPr lang="en-US" sz="3600" dirty="0" smtClean="0"/>
          </a:p>
          <a:p>
            <a:pPr marL="514350" indent="-514350">
              <a:buNone/>
            </a:pPr>
            <a:r>
              <a:rPr lang="en-US" sz="3600" dirty="0" smtClean="0"/>
              <a:t>	</a:t>
            </a:r>
            <a:r>
              <a:rPr lang="en-US" sz="2400" dirty="0" err="1" smtClean="0"/>
              <a:t>Catatan</a:t>
            </a:r>
            <a:r>
              <a:rPr lang="en-US" sz="2400" dirty="0" smtClean="0"/>
              <a:t>: </a:t>
            </a:r>
            <a:r>
              <a:rPr lang="en-US" sz="2400" dirty="0" err="1" smtClean="0">
                <a:solidFill>
                  <a:srgbClr val="C00000"/>
                </a:solidFill>
              </a:rPr>
              <a:t>Objek</a:t>
            </a:r>
            <a:r>
              <a:rPr lang="en-US" sz="2400" dirty="0" smtClean="0">
                <a:solidFill>
                  <a:srgbClr val="C00000"/>
                </a:solidFill>
              </a:rPr>
              <a:t> </a:t>
            </a:r>
            <a:r>
              <a:rPr lang="en-US" sz="2400" dirty="0" err="1" smtClean="0"/>
              <a:t>dari</a:t>
            </a:r>
            <a:r>
              <a:rPr lang="en-US" sz="2400" dirty="0" smtClean="0"/>
              <a:t> </a:t>
            </a:r>
            <a:r>
              <a:rPr lang="en-US" sz="2400" dirty="0" smtClean="0">
                <a:solidFill>
                  <a:srgbClr val="C00000"/>
                </a:solidFill>
              </a:rPr>
              <a:t>Lifeline </a:t>
            </a:r>
            <a:r>
              <a:rPr lang="en-US" sz="2400" dirty="0" err="1" smtClean="0">
                <a:solidFill>
                  <a:srgbClr val="C00000"/>
                </a:solidFill>
              </a:rPr>
              <a:t>di</a:t>
            </a:r>
            <a:r>
              <a:rPr lang="en-US" sz="2400" dirty="0" smtClean="0">
                <a:solidFill>
                  <a:srgbClr val="C00000"/>
                </a:solidFill>
              </a:rPr>
              <a:t> Sequence Diagram </a:t>
            </a:r>
            <a:r>
              <a:rPr lang="en-US" sz="2400" dirty="0" err="1" smtClean="0"/>
              <a:t>akan</a:t>
            </a:r>
            <a:r>
              <a:rPr lang="en-US" sz="2400" dirty="0" smtClean="0"/>
              <a:t> </a:t>
            </a:r>
            <a:r>
              <a:rPr lang="en-US" sz="2400" dirty="0" err="1" smtClean="0"/>
              <a:t>menjadi</a:t>
            </a:r>
            <a:r>
              <a:rPr lang="en-US" sz="2400" dirty="0" smtClean="0"/>
              <a:t> </a:t>
            </a:r>
            <a:r>
              <a:rPr lang="en-US" sz="2400" dirty="0" err="1" smtClean="0">
                <a:solidFill>
                  <a:srgbClr val="C00000"/>
                </a:solidFill>
              </a:rPr>
              <a:t>kandidat</a:t>
            </a:r>
            <a:r>
              <a:rPr lang="en-US" sz="2400" dirty="0" smtClean="0">
                <a:solidFill>
                  <a:srgbClr val="C00000"/>
                </a:solidFill>
              </a:rPr>
              <a:t> Class</a:t>
            </a:r>
            <a:endParaRPr lang="en-US" sz="2400" dirty="0">
              <a:solidFill>
                <a:srgbClr val="C00000"/>
              </a:solidFill>
            </a:endParaRPr>
          </a:p>
        </p:txBody>
      </p:sp>
    </p:spTree>
    <p:extLst>
      <p:ext uri="{BB962C8B-B14F-4D97-AF65-F5344CB8AC3E}">
        <p14:creationId xmlns:p14="http://schemas.microsoft.com/office/powerpoint/2010/main" val="315253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Class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C00000"/>
                </a:solidFill>
              </a:rPr>
              <a:t>Boundary</a:t>
            </a:r>
            <a:r>
              <a:rPr lang="en-US" dirty="0" smtClean="0"/>
              <a:t> Class:</a:t>
            </a:r>
          </a:p>
          <a:p>
            <a:pPr marL="863600" lvl="1" indent="-514350">
              <a:buFont typeface="+mj-lt"/>
              <a:buAutoNum type="arabicPeriod"/>
            </a:pPr>
            <a:r>
              <a:rPr lang="en-US" dirty="0" smtClean="0"/>
              <a:t>Class yang </a:t>
            </a:r>
            <a:r>
              <a:rPr lang="en-US" dirty="0" err="1" smtClean="0"/>
              <a:t>berinteraksi</a:t>
            </a:r>
            <a:r>
              <a:rPr lang="en-US" dirty="0" smtClean="0"/>
              <a:t> </a:t>
            </a:r>
            <a:r>
              <a:rPr lang="en-US" dirty="0" err="1" smtClean="0"/>
              <a:t>dengan</a:t>
            </a:r>
            <a:r>
              <a:rPr lang="en-US" dirty="0" smtClean="0"/>
              <a:t> </a:t>
            </a:r>
            <a:r>
              <a:rPr lang="en-US" dirty="0" err="1" smtClean="0"/>
              <a:t>aktor</a:t>
            </a:r>
            <a:r>
              <a:rPr lang="en-US" dirty="0" smtClean="0"/>
              <a:t> </a:t>
            </a:r>
            <a:r>
              <a:rPr lang="en-US" dirty="0" err="1" smtClean="0"/>
              <a:t>langsung</a:t>
            </a:r>
            <a:r>
              <a:rPr lang="en-US" dirty="0" smtClean="0"/>
              <a:t> (user interface)</a:t>
            </a:r>
          </a:p>
          <a:p>
            <a:pPr marL="863600" lvl="1" indent="-514350">
              <a:buFont typeface="+mj-lt"/>
              <a:buAutoNum type="arabicPeriod"/>
            </a:pPr>
            <a:r>
              <a:rPr lang="en-US" dirty="0" smtClean="0"/>
              <a:t>Form, input, UI </a:t>
            </a:r>
            <a:r>
              <a:rPr lang="en-US" dirty="0" err="1" smtClean="0"/>
              <a:t>ini</a:t>
            </a:r>
            <a:r>
              <a:rPr lang="en-US" dirty="0" smtClean="0"/>
              <a:t> </a:t>
            </a:r>
            <a:r>
              <a:rPr lang="en-US" dirty="0" err="1" smtClean="0"/>
              <a:t>masuk</a:t>
            </a:r>
            <a:r>
              <a:rPr lang="en-US" dirty="0" smtClean="0"/>
              <a:t> </a:t>
            </a:r>
            <a:r>
              <a:rPr lang="en-US" dirty="0" err="1" smtClean="0"/>
              <a:t>di</a:t>
            </a:r>
            <a:r>
              <a:rPr lang="en-US" dirty="0" smtClean="0"/>
              <a:t> </a:t>
            </a:r>
            <a:r>
              <a:rPr lang="en-US" dirty="0" err="1" smtClean="0"/>
              <a:t>sini</a:t>
            </a:r>
            <a:endParaRPr lang="en-US" dirty="0" smtClean="0"/>
          </a:p>
          <a:p>
            <a:pPr marL="514350" indent="-514350">
              <a:buFont typeface="+mj-lt"/>
              <a:buAutoNum type="arabicPeriod"/>
            </a:pPr>
            <a:r>
              <a:rPr lang="en-US" dirty="0" smtClean="0">
                <a:solidFill>
                  <a:srgbClr val="C00000"/>
                </a:solidFill>
              </a:rPr>
              <a:t>Control</a:t>
            </a:r>
            <a:r>
              <a:rPr lang="en-US" dirty="0" smtClean="0"/>
              <a:t> Class:</a:t>
            </a:r>
          </a:p>
          <a:p>
            <a:pPr marL="863600" lvl="1" indent="-514350">
              <a:buFont typeface="+mj-lt"/>
              <a:buAutoNum type="arabicPeriod"/>
            </a:pPr>
            <a:r>
              <a:rPr lang="en-US" dirty="0" smtClean="0"/>
              <a:t>Class yang </a:t>
            </a:r>
            <a:r>
              <a:rPr lang="en-US" dirty="0" err="1" smtClean="0"/>
              <a:t>berhubungan</a:t>
            </a:r>
            <a:r>
              <a:rPr lang="en-US" dirty="0" smtClean="0"/>
              <a:t> </a:t>
            </a:r>
            <a:r>
              <a:rPr lang="en-US" dirty="0" err="1" smtClean="0"/>
              <a:t>dengan</a:t>
            </a:r>
            <a:r>
              <a:rPr lang="en-US" dirty="0" smtClean="0"/>
              <a:t> </a:t>
            </a:r>
            <a:r>
              <a:rPr lang="en-US" dirty="0" err="1" smtClean="0"/>
              <a:t>pemrosesan</a:t>
            </a:r>
            <a:r>
              <a:rPr lang="en-US" dirty="0" smtClean="0"/>
              <a:t>, </a:t>
            </a:r>
            <a:r>
              <a:rPr lang="en-US" dirty="0" err="1" smtClean="0"/>
              <a:t>penghitungan</a:t>
            </a:r>
            <a:r>
              <a:rPr lang="en-US" dirty="0" smtClean="0"/>
              <a:t>, </a:t>
            </a:r>
            <a:r>
              <a:rPr lang="en-US" dirty="0" err="1" smtClean="0"/>
              <a:t>kalkulasi</a:t>
            </a:r>
            <a:r>
              <a:rPr lang="en-US" dirty="0" smtClean="0"/>
              <a:t>, </a:t>
            </a:r>
            <a:r>
              <a:rPr lang="en-US" dirty="0" err="1" smtClean="0"/>
              <a:t>komputasi</a:t>
            </a:r>
            <a:r>
              <a:rPr lang="en-US" dirty="0" smtClean="0"/>
              <a:t>, query, </a:t>
            </a:r>
            <a:r>
              <a:rPr lang="en-US" dirty="0" err="1" smtClean="0"/>
              <a:t>dst</a:t>
            </a:r>
            <a:endParaRPr lang="en-US" dirty="0" smtClean="0"/>
          </a:p>
          <a:p>
            <a:pPr marL="514350" indent="-514350">
              <a:buFont typeface="+mj-lt"/>
              <a:buAutoNum type="arabicPeriod"/>
            </a:pPr>
            <a:r>
              <a:rPr lang="en-US" dirty="0" smtClean="0">
                <a:solidFill>
                  <a:srgbClr val="C00000"/>
                </a:solidFill>
              </a:rPr>
              <a:t>Entity</a:t>
            </a:r>
            <a:r>
              <a:rPr lang="en-US" dirty="0" smtClean="0"/>
              <a:t> Class:</a:t>
            </a:r>
          </a:p>
          <a:p>
            <a:pPr marL="863600" lvl="1" indent="-514350">
              <a:buFont typeface="+mj-lt"/>
              <a:buAutoNum type="arabicPeriod"/>
            </a:pPr>
            <a:r>
              <a:rPr lang="en-US" dirty="0" smtClean="0"/>
              <a:t>Class yang </a:t>
            </a:r>
            <a:r>
              <a:rPr lang="en-US" dirty="0" err="1" smtClean="0"/>
              <a:t>berhubungan</a:t>
            </a:r>
            <a:r>
              <a:rPr lang="en-US" dirty="0" smtClean="0"/>
              <a:t> </a:t>
            </a:r>
            <a:r>
              <a:rPr lang="en-US" dirty="0" err="1" smtClean="0"/>
              <a:t>dengan</a:t>
            </a:r>
            <a:r>
              <a:rPr lang="en-US" dirty="0" smtClean="0"/>
              <a:t> data, </a:t>
            </a:r>
            <a:r>
              <a:rPr lang="en-US" dirty="0" err="1" smtClean="0"/>
              <a:t>penyimpanan</a:t>
            </a:r>
            <a:r>
              <a:rPr lang="en-US" dirty="0" smtClean="0"/>
              <a:t> data/file</a:t>
            </a:r>
          </a:p>
        </p:txBody>
      </p:sp>
    </p:spTree>
    <p:extLst>
      <p:ext uri="{BB962C8B-B14F-4D97-AF65-F5344CB8AC3E}">
        <p14:creationId xmlns:p14="http://schemas.microsoft.com/office/powerpoint/2010/main" val="147365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Studi</a:t>
            </a:r>
            <a:r>
              <a:rPr lang="en-US" sz="4400" dirty="0" smtClean="0"/>
              <a:t> </a:t>
            </a:r>
            <a:r>
              <a:rPr lang="en-US" sz="4400" dirty="0" err="1" smtClean="0"/>
              <a:t>Kasus</a:t>
            </a:r>
            <a:r>
              <a:rPr lang="en-US" sz="4400" dirty="0" smtClean="0"/>
              <a:t>: ATM System</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109</a:t>
            </a:fld>
            <a:endParaRPr lang="en-US"/>
          </a:p>
        </p:txBody>
      </p:sp>
    </p:spTree>
    <p:extLst>
      <p:ext uri="{BB962C8B-B14F-4D97-AF65-F5344CB8AC3E}">
        <p14:creationId xmlns:p14="http://schemas.microsoft.com/office/powerpoint/2010/main" val="347313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a:hlinkClick r:id="rId4" action="ppaction://hlinkfile"/>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9144000" cy="6858000"/>
          </a:xfrm>
        </p:spPr>
      </p:pic>
    </p:spTree>
    <p:custDataLst>
      <p:tags r:id="rId1"/>
    </p:custDataLst>
    <p:extLst>
      <p:ext uri="{BB962C8B-B14F-4D97-AF65-F5344CB8AC3E}">
        <p14:creationId xmlns:p14="http://schemas.microsoft.com/office/powerpoint/2010/main" val="233512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2" y="430530"/>
            <a:ext cx="8866188" cy="647700"/>
          </a:xfrm>
        </p:spPr>
        <p:txBody>
          <a:bodyPr>
            <a:normAutofit fontScale="90000"/>
          </a:bodyPr>
          <a:lstStyle/>
          <a:p>
            <a:r>
              <a:rPr lang="en-US" dirty="0" smtClean="0"/>
              <a:t>Sequence Diagram: </a:t>
            </a:r>
            <a:r>
              <a:rPr lang="en-US" dirty="0" err="1" smtClean="0"/>
              <a:t>Memasukkan</a:t>
            </a:r>
            <a:r>
              <a:rPr lang="en-US" dirty="0" smtClean="0"/>
              <a:t> </a:t>
            </a:r>
            <a:r>
              <a:rPr lang="en-US" dirty="0" err="1" smtClean="0"/>
              <a:t>Kartu</a:t>
            </a:r>
            <a:endParaRPr lang="en-US" dirty="0"/>
          </a:p>
        </p:txBody>
      </p:sp>
      <p:pic>
        <p:nvPicPr>
          <p:cNvPr id="3" name="Picture 2"/>
          <p:cNvPicPr>
            <a:picLocks noChangeAspect="1"/>
          </p:cNvPicPr>
          <p:nvPr/>
        </p:nvPicPr>
        <p:blipFill rotWithShape="1">
          <a:blip r:embed="rId2"/>
          <a:srcRect l="1842" t="8333" r="3332" b="5000"/>
          <a:stretch/>
        </p:blipFill>
        <p:spPr>
          <a:xfrm>
            <a:off x="245155" y="1371600"/>
            <a:ext cx="8603273" cy="4343400"/>
          </a:xfrm>
          <a:prstGeom prst="rect">
            <a:avLst/>
          </a:prstGeom>
        </p:spPr>
      </p:pic>
    </p:spTree>
    <p:extLst>
      <p:ext uri="{BB962C8B-B14F-4D97-AF65-F5344CB8AC3E}">
        <p14:creationId xmlns:p14="http://schemas.microsoft.com/office/powerpoint/2010/main" val="211674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72" y="441960"/>
            <a:ext cx="8866188" cy="647700"/>
          </a:xfrm>
        </p:spPr>
        <p:txBody>
          <a:bodyPr>
            <a:normAutofit fontScale="90000"/>
          </a:bodyPr>
          <a:lstStyle/>
          <a:p>
            <a:r>
              <a:rPr lang="en-US" dirty="0" smtClean="0"/>
              <a:t>Sequence Diagram: </a:t>
            </a:r>
            <a:r>
              <a:rPr lang="en-US" dirty="0" err="1" smtClean="0"/>
              <a:t>Memasukkan</a:t>
            </a:r>
            <a:r>
              <a:rPr lang="en-US" dirty="0" smtClean="0"/>
              <a:t> PIN</a:t>
            </a:r>
            <a:endParaRPr lang="en-US" dirty="0"/>
          </a:p>
        </p:txBody>
      </p:sp>
      <p:pic>
        <p:nvPicPr>
          <p:cNvPr id="3" name="Picture 2"/>
          <p:cNvPicPr>
            <a:picLocks noChangeAspect="1"/>
          </p:cNvPicPr>
          <p:nvPr/>
        </p:nvPicPr>
        <p:blipFill rotWithShape="1">
          <a:blip r:embed="rId2"/>
          <a:srcRect l="1463" t="5895" r="1060" b="2737"/>
          <a:stretch/>
        </p:blipFill>
        <p:spPr>
          <a:xfrm>
            <a:off x="277812" y="1139190"/>
            <a:ext cx="8180388" cy="5512870"/>
          </a:xfrm>
          <a:prstGeom prst="rect">
            <a:avLst/>
          </a:prstGeom>
        </p:spPr>
      </p:pic>
    </p:spTree>
    <p:extLst>
      <p:ext uri="{BB962C8B-B14F-4D97-AF65-F5344CB8AC3E}">
        <p14:creationId xmlns:p14="http://schemas.microsoft.com/office/powerpoint/2010/main" val="3869291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Sequence Diagram: </a:t>
            </a:r>
            <a:r>
              <a:rPr lang="en-US" dirty="0" err="1" smtClean="0"/>
              <a:t>Mengecek</a:t>
            </a:r>
            <a:r>
              <a:rPr lang="en-US" dirty="0" smtClean="0"/>
              <a:t> </a:t>
            </a:r>
            <a:r>
              <a:rPr lang="en-US" dirty="0" err="1" smtClean="0"/>
              <a:t>Saldo</a:t>
            </a:r>
            <a:endParaRPr lang="en-US" dirty="0"/>
          </a:p>
        </p:txBody>
      </p:sp>
      <p:pic>
        <p:nvPicPr>
          <p:cNvPr id="3" name="Picture 2"/>
          <p:cNvPicPr>
            <a:picLocks noChangeAspect="1"/>
          </p:cNvPicPr>
          <p:nvPr/>
        </p:nvPicPr>
        <p:blipFill rotWithShape="1">
          <a:blip r:embed="rId2"/>
          <a:srcRect l="1197" t="7547" r="1739" b="1887"/>
          <a:stretch/>
        </p:blipFill>
        <p:spPr>
          <a:xfrm>
            <a:off x="32657" y="1295400"/>
            <a:ext cx="9002713" cy="4876800"/>
          </a:xfrm>
          <a:prstGeom prst="rect">
            <a:avLst/>
          </a:prstGeom>
        </p:spPr>
      </p:pic>
    </p:spTree>
    <p:extLst>
      <p:ext uri="{BB962C8B-B14F-4D97-AF65-F5344CB8AC3E}">
        <p14:creationId xmlns:p14="http://schemas.microsoft.com/office/powerpoint/2010/main" val="48146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fontScale="90000"/>
          </a:bodyPr>
          <a:lstStyle/>
          <a:p>
            <a:r>
              <a:rPr lang="en-US" dirty="0" smtClean="0"/>
              <a:t>Sequence Diagram: </a:t>
            </a:r>
            <a:r>
              <a:rPr lang="en-US" dirty="0" err="1" smtClean="0"/>
              <a:t>Mentransfer</a:t>
            </a:r>
            <a:r>
              <a:rPr lang="en-US" dirty="0" smtClean="0"/>
              <a:t> </a:t>
            </a:r>
            <a:r>
              <a:rPr lang="en-US" dirty="0" err="1" smtClean="0"/>
              <a:t>Uang</a:t>
            </a:r>
            <a:endParaRPr lang="en-US" dirty="0"/>
          </a:p>
        </p:txBody>
      </p:sp>
      <p:pic>
        <p:nvPicPr>
          <p:cNvPr id="3" name="Picture 2"/>
          <p:cNvPicPr>
            <a:picLocks noChangeAspect="1"/>
          </p:cNvPicPr>
          <p:nvPr/>
        </p:nvPicPr>
        <p:blipFill rotWithShape="1">
          <a:blip r:embed="rId2"/>
          <a:srcRect l="970" t="4232" r="1941" b="2657"/>
          <a:stretch/>
        </p:blipFill>
        <p:spPr>
          <a:xfrm>
            <a:off x="0" y="1016944"/>
            <a:ext cx="8850085" cy="5841056"/>
          </a:xfrm>
          <a:prstGeom prst="rect">
            <a:avLst/>
          </a:prstGeom>
        </p:spPr>
      </p:pic>
    </p:spTree>
    <p:extLst>
      <p:ext uri="{BB962C8B-B14F-4D97-AF65-F5344CB8AC3E}">
        <p14:creationId xmlns:p14="http://schemas.microsoft.com/office/powerpoint/2010/main" val="231145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Sequence Diagram: </a:t>
            </a:r>
            <a:r>
              <a:rPr lang="en-US" dirty="0" err="1" smtClean="0"/>
              <a:t>Mengambil</a:t>
            </a:r>
            <a:r>
              <a:rPr lang="en-US" dirty="0" smtClean="0"/>
              <a:t> </a:t>
            </a:r>
            <a:r>
              <a:rPr lang="en-US" dirty="0" err="1" smtClean="0"/>
              <a:t>Uang</a:t>
            </a:r>
            <a:endParaRPr lang="en-US" dirty="0"/>
          </a:p>
        </p:txBody>
      </p:sp>
      <p:pic>
        <p:nvPicPr>
          <p:cNvPr id="4" name="Picture 3"/>
          <p:cNvPicPr>
            <a:picLocks noChangeAspect="1"/>
          </p:cNvPicPr>
          <p:nvPr/>
        </p:nvPicPr>
        <p:blipFill rotWithShape="1">
          <a:blip r:embed="rId2"/>
          <a:srcRect l="1192" t="5798" r="1075" b="1449"/>
          <a:stretch/>
        </p:blipFill>
        <p:spPr>
          <a:xfrm>
            <a:off x="-51197" y="1139190"/>
            <a:ext cx="9195197" cy="5638800"/>
          </a:xfrm>
          <a:prstGeom prst="rect">
            <a:avLst/>
          </a:prstGeom>
        </p:spPr>
      </p:pic>
    </p:spTree>
    <p:extLst>
      <p:ext uri="{BB962C8B-B14F-4D97-AF65-F5344CB8AC3E}">
        <p14:creationId xmlns:p14="http://schemas.microsoft.com/office/powerpoint/2010/main" val="222841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72" y="441960"/>
            <a:ext cx="8866188" cy="647700"/>
          </a:xfrm>
        </p:spPr>
        <p:txBody>
          <a:bodyPr>
            <a:normAutofit fontScale="90000"/>
          </a:bodyPr>
          <a:lstStyle/>
          <a:p>
            <a:r>
              <a:rPr lang="en-US" dirty="0" smtClean="0"/>
              <a:t>Sequence Diagram: </a:t>
            </a:r>
            <a:r>
              <a:rPr lang="en-US" dirty="0" err="1" smtClean="0"/>
              <a:t>Melakukan</a:t>
            </a:r>
            <a:r>
              <a:rPr lang="en-US" dirty="0" smtClean="0"/>
              <a:t> Logout</a:t>
            </a:r>
            <a:endParaRPr lang="en-US" dirty="0"/>
          </a:p>
        </p:txBody>
      </p:sp>
      <p:pic>
        <p:nvPicPr>
          <p:cNvPr id="4" name="Picture 3"/>
          <p:cNvPicPr>
            <a:picLocks noChangeAspect="1"/>
          </p:cNvPicPr>
          <p:nvPr/>
        </p:nvPicPr>
        <p:blipFill rotWithShape="1">
          <a:blip r:embed="rId2"/>
          <a:srcRect l="1109" t="6238" r="3663" b="3322"/>
          <a:stretch/>
        </p:blipFill>
        <p:spPr>
          <a:xfrm>
            <a:off x="-32281" y="990600"/>
            <a:ext cx="9154510" cy="5410200"/>
          </a:xfrm>
          <a:prstGeom prst="rect">
            <a:avLst/>
          </a:prstGeom>
        </p:spPr>
      </p:pic>
    </p:spTree>
    <p:extLst>
      <p:ext uri="{BB962C8B-B14F-4D97-AF65-F5344CB8AC3E}">
        <p14:creationId xmlns:p14="http://schemas.microsoft.com/office/powerpoint/2010/main" val="92670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5.4.4 </a:t>
            </a:r>
            <a:r>
              <a:rPr lang="en-US" sz="4400" dirty="0"/>
              <a:t>Class </a:t>
            </a:r>
            <a:r>
              <a:rPr lang="en-US" sz="4400" dirty="0" smtClean="0"/>
              <a:t>Diagram</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116</a:t>
            </a:fld>
            <a:endParaRPr lang="en-US"/>
          </a:p>
        </p:txBody>
      </p:sp>
    </p:spTree>
    <p:extLst>
      <p:ext uri="{BB962C8B-B14F-4D97-AF65-F5344CB8AC3E}">
        <p14:creationId xmlns:p14="http://schemas.microsoft.com/office/powerpoint/2010/main" val="38637750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System Analysis and Design with UML</a:t>
            </a:r>
            <a:endParaRPr lang="id-ID" dirty="0"/>
          </a:p>
        </p:txBody>
      </p:sp>
      <p:sp>
        <p:nvSpPr>
          <p:cNvPr id="3" name="Content Placeholder 2"/>
          <p:cNvSpPr>
            <a:spLocks noGrp="1"/>
          </p:cNvSpPr>
          <p:nvPr>
            <p:ph idx="1"/>
          </p:nvPr>
        </p:nvSpPr>
        <p:spPr>
          <a:xfrm>
            <a:off x="628650" y="1200150"/>
            <a:ext cx="8286750" cy="5021263"/>
          </a:xfrm>
        </p:spPr>
        <p:txBody>
          <a:bodyPr/>
          <a:lstStyle/>
          <a:p>
            <a:pPr marL="514350" indent="-514350">
              <a:buFont typeface="+mj-lt"/>
              <a:buAutoNum type="arabicPeriod"/>
            </a:pPr>
            <a:r>
              <a:rPr lang="id-ID" sz="2600" dirty="0" smtClean="0">
                <a:solidFill>
                  <a:srgbClr val="C00000"/>
                </a:solidFill>
              </a:rPr>
              <a:t>System Analysis</a:t>
            </a:r>
          </a:p>
          <a:p>
            <a:pPr marL="801687" lvl="1" indent="-514350">
              <a:buFont typeface="+mj-lt"/>
              <a:buAutoNum type="arabicPeriod"/>
            </a:pPr>
            <a:r>
              <a:rPr lang="id-ID" sz="2000" dirty="0" smtClean="0"/>
              <a:t>Business Process Identification</a:t>
            </a:r>
          </a:p>
          <a:p>
            <a:pPr marL="1089025" lvl="2" indent="-514350">
              <a:buFont typeface="Wingdings" pitchFamily="2" charset="2"/>
              <a:buChar char="§"/>
            </a:pPr>
            <a:r>
              <a:rPr lang="id-ID" sz="1600" b="1" dirty="0" smtClean="0"/>
              <a:t>Use Case Diagram</a:t>
            </a:r>
          </a:p>
          <a:p>
            <a:pPr marL="801687" lvl="1" indent="-514350">
              <a:buFont typeface="+mj-lt"/>
              <a:buAutoNum type="arabicPeriod"/>
            </a:pPr>
            <a:r>
              <a:rPr lang="id-ID" sz="2000" dirty="0"/>
              <a:t>Business Process Modeling</a:t>
            </a:r>
          </a:p>
          <a:p>
            <a:pPr marL="1089025" lvl="2" indent="-514350">
              <a:buFont typeface="Wingdings" pitchFamily="2" charset="2"/>
              <a:buChar char="§"/>
            </a:pPr>
            <a:r>
              <a:rPr lang="id-ID" sz="1600" b="1" dirty="0"/>
              <a:t>Activity Diagram </a:t>
            </a:r>
            <a:r>
              <a:rPr lang="id-ID" sz="1600" dirty="0"/>
              <a:t>or Business Process Modeling Notation (BPMN)</a:t>
            </a:r>
          </a:p>
          <a:p>
            <a:pPr marL="801687" lvl="1" indent="-514350">
              <a:buFont typeface="+mj-lt"/>
              <a:buAutoNum type="arabicPeriod"/>
            </a:pPr>
            <a:r>
              <a:rPr lang="id-ID" sz="2000" dirty="0" smtClean="0"/>
              <a:t>Business Process Realization</a:t>
            </a:r>
          </a:p>
          <a:p>
            <a:pPr marL="1089025" lvl="2" indent="-514350">
              <a:buFont typeface="Wingdings" pitchFamily="2" charset="2"/>
              <a:buChar char="§"/>
            </a:pPr>
            <a:r>
              <a:rPr lang="id-ID" sz="1600" b="1" dirty="0" smtClean="0"/>
              <a:t>Sequence Diagram </a:t>
            </a:r>
            <a:r>
              <a:rPr lang="id-ID" sz="1200" b="1" dirty="0" smtClean="0"/>
              <a:t>  </a:t>
            </a:r>
            <a:r>
              <a:rPr lang="id-ID" sz="1200" dirty="0" smtClean="0"/>
              <a:t>(Buat untuk setiap use case dengan menggunakan pola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a:t>
            </a:r>
          </a:p>
          <a:p>
            <a:pPr marL="574675" lvl="2" indent="0">
              <a:buNone/>
            </a:pPr>
            <a:endParaRPr lang="id-ID" sz="1200" dirty="0" smtClean="0"/>
          </a:p>
          <a:p>
            <a:pPr marL="514350" indent="-514350">
              <a:buFont typeface="+mj-lt"/>
              <a:buAutoNum type="arabicPeriod"/>
            </a:pPr>
            <a:r>
              <a:rPr lang="id-ID" sz="2600" dirty="0" smtClean="0">
                <a:solidFill>
                  <a:srgbClr val="C00000"/>
                </a:solidFill>
              </a:rPr>
              <a:t>System Design</a:t>
            </a:r>
          </a:p>
          <a:p>
            <a:pPr marL="801687" lvl="1" indent="-514350">
              <a:buFont typeface="+mj-lt"/>
              <a:buAutoNum type="arabicPeriod"/>
            </a:pPr>
            <a:r>
              <a:rPr lang="id-ID" sz="2000" dirty="0" smtClean="0"/>
              <a:t>Program Design</a:t>
            </a:r>
          </a:p>
          <a:p>
            <a:pPr marL="1089025" lvl="2" indent="-514350">
              <a:buFont typeface="+mj-lt"/>
              <a:buAutoNum type="arabicPeriod"/>
            </a:pPr>
            <a:r>
              <a:rPr lang="id-ID" sz="1600" b="1" dirty="0" smtClean="0"/>
              <a:t>Class Diagram</a:t>
            </a:r>
            <a:r>
              <a:rPr lang="id-ID" sz="800" b="1" dirty="0" smtClean="0"/>
              <a:t>    </a:t>
            </a:r>
            <a:r>
              <a:rPr lang="id-ID" sz="1200" dirty="0" smtClean="0"/>
              <a:t>(Gabungkan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 Class dan susun story dari sistem yang dibangun)</a:t>
            </a:r>
            <a:endParaRPr lang="id-ID" sz="1200" dirty="0"/>
          </a:p>
          <a:p>
            <a:pPr marL="1089025" lvl="2" indent="-514350">
              <a:buFont typeface="+mj-lt"/>
              <a:buAutoNum type="arabicPeriod"/>
            </a:pPr>
            <a:r>
              <a:rPr lang="id-ID" sz="1600" b="1" dirty="0" smtClean="0"/>
              <a:t>Package Diagram </a:t>
            </a:r>
            <a:r>
              <a:rPr lang="id-ID" sz="1200" dirty="0" smtClean="0"/>
              <a:t>(Gabungan class yang sesuai, boleh menggunakan pola B-C-E)</a:t>
            </a:r>
          </a:p>
          <a:p>
            <a:pPr marL="1089025" lvl="2" indent="-514350">
              <a:buFont typeface="+mj-lt"/>
              <a:buAutoNum type="arabicPeriod"/>
            </a:pPr>
            <a:r>
              <a:rPr lang="id-ID" sz="1600" b="1" dirty="0" smtClean="0"/>
              <a:t>Deployment Diagram  </a:t>
            </a:r>
            <a:r>
              <a:rPr lang="id-ID" sz="1200" dirty="0" smtClean="0"/>
              <a:t>(arsitektur software dari sistem yang dibangun)</a:t>
            </a:r>
          </a:p>
          <a:p>
            <a:pPr marL="801687" lvl="1" indent="-514350">
              <a:buFont typeface="+mj-lt"/>
              <a:buAutoNum type="arabicPeriod"/>
            </a:pPr>
            <a:r>
              <a:rPr lang="id-ID" sz="2000" b="1" dirty="0" smtClean="0"/>
              <a:t>User Interface Design </a:t>
            </a:r>
            <a:r>
              <a:rPr lang="id-ID" sz="1200" dirty="0" smtClean="0"/>
              <a:t>(Buat UI design dari </a:t>
            </a:r>
            <a:r>
              <a:rPr lang="id-ID" sz="1200" dirty="0" smtClean="0">
                <a:solidFill>
                  <a:srgbClr val="0070C0"/>
                </a:solidFill>
              </a:rPr>
              <a:t>Boundary Class)</a:t>
            </a:r>
          </a:p>
          <a:p>
            <a:pPr marL="801687" lvl="1" indent="-514350">
              <a:buFont typeface="+mj-lt"/>
              <a:buAutoNum type="arabicPeriod"/>
            </a:pPr>
            <a:r>
              <a:rPr lang="id-ID" sz="2000" b="1" dirty="0" smtClean="0"/>
              <a:t>Entity-Relationship Model</a:t>
            </a:r>
            <a:r>
              <a:rPr lang="id-ID" sz="1200" b="1" dirty="0" smtClean="0"/>
              <a:t>  </a:t>
            </a:r>
            <a:r>
              <a:rPr lang="id-ID" sz="1200" dirty="0" smtClean="0"/>
              <a:t>(Buat ER diagram dari </a:t>
            </a:r>
            <a:r>
              <a:rPr lang="id-ID" sz="1200" dirty="0" smtClean="0">
                <a:solidFill>
                  <a:srgbClr val="00B050"/>
                </a:solidFill>
              </a:rPr>
              <a:t>Entity Class)</a:t>
            </a:r>
          </a:p>
        </p:txBody>
      </p:sp>
    </p:spTree>
    <p:extLst>
      <p:ext uri="{BB962C8B-B14F-4D97-AF65-F5344CB8AC3E}">
        <p14:creationId xmlns:p14="http://schemas.microsoft.com/office/powerpoint/2010/main" val="345731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28650" y="381000"/>
            <a:ext cx="8686800" cy="762000"/>
          </a:xfrm>
        </p:spPr>
        <p:txBody>
          <a:bodyPr/>
          <a:lstStyle/>
          <a:p>
            <a:pPr eaLnBrk="1" hangingPunct="1"/>
            <a:r>
              <a:rPr lang="id-ID" dirty="0" smtClean="0"/>
              <a:t>Class Diagram Elements</a:t>
            </a:r>
            <a:endParaRPr lang="en-US" dirty="0" smtClean="0"/>
          </a:p>
        </p:txBody>
      </p:sp>
      <p:sp>
        <p:nvSpPr>
          <p:cNvPr id="19460" name="Rectangle 3" descr="Rectangle: Click to edit Master text styles&#10;Second level&#10;Third level&#10;Fourth level&#10;Fifth level"/>
          <p:cNvSpPr>
            <a:spLocks noGrp="1" noChangeArrowheads="1"/>
          </p:cNvSpPr>
          <p:nvPr>
            <p:ph idx="1"/>
          </p:nvPr>
        </p:nvSpPr>
        <p:spPr/>
        <p:txBody>
          <a:bodyPr/>
          <a:lstStyle/>
          <a:p>
            <a:pPr marL="742950" indent="-742950" eaLnBrk="1" hangingPunct="1">
              <a:buFont typeface="+mj-lt"/>
              <a:buAutoNum type="arabicPeriod"/>
            </a:pPr>
            <a:r>
              <a:rPr lang="en-US" sz="4000" dirty="0" smtClean="0">
                <a:solidFill>
                  <a:srgbClr val="C00000"/>
                </a:solidFill>
              </a:rPr>
              <a:t>Classes</a:t>
            </a:r>
          </a:p>
          <a:p>
            <a:pPr marL="742950" indent="-742950" eaLnBrk="1" hangingPunct="1">
              <a:buFont typeface="+mj-lt"/>
              <a:buAutoNum type="arabicPeriod"/>
            </a:pPr>
            <a:r>
              <a:rPr lang="en-US" sz="4000" dirty="0" smtClean="0">
                <a:solidFill>
                  <a:srgbClr val="C00000"/>
                </a:solidFill>
              </a:rPr>
              <a:t>Attributes</a:t>
            </a:r>
          </a:p>
          <a:p>
            <a:pPr marL="742950" indent="-742950" eaLnBrk="1" hangingPunct="1">
              <a:buFont typeface="+mj-lt"/>
              <a:buAutoNum type="arabicPeriod"/>
            </a:pPr>
            <a:r>
              <a:rPr lang="en-US" sz="4000" dirty="0" smtClean="0">
                <a:solidFill>
                  <a:srgbClr val="C00000"/>
                </a:solidFill>
              </a:rPr>
              <a:t>Operations</a:t>
            </a:r>
          </a:p>
          <a:p>
            <a:pPr marL="742950" indent="-742950" eaLnBrk="1" hangingPunct="1">
              <a:buFont typeface="+mj-lt"/>
              <a:buAutoNum type="arabicPeriod"/>
            </a:pPr>
            <a:r>
              <a:rPr lang="en-US" sz="4000" dirty="0" smtClean="0">
                <a:solidFill>
                  <a:srgbClr val="C00000"/>
                </a:solidFill>
              </a:rPr>
              <a:t>Relationships</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118</a:t>
            </a:fld>
            <a:endParaRPr lang="en-US">
              <a:solidFill>
                <a:prstClr val="black">
                  <a:tint val="75000"/>
                </a:prstClr>
              </a:solidFill>
            </a:endParaRPr>
          </a:p>
        </p:txBody>
      </p:sp>
    </p:spTree>
    <p:extLst>
      <p:ext uri="{BB962C8B-B14F-4D97-AF65-F5344CB8AC3E}">
        <p14:creationId xmlns:p14="http://schemas.microsoft.com/office/powerpoint/2010/main" val="136821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Classes</a:t>
            </a:r>
          </a:p>
        </p:txBody>
      </p:sp>
      <p:sp>
        <p:nvSpPr>
          <p:cNvPr id="20484" name="Rectangle 3" descr="Rectangle: Click to edit Master text styles&#10;Second level&#10;Third level&#10;Fourth level&#10;Fifth level"/>
          <p:cNvSpPr>
            <a:spLocks noGrp="1" noChangeArrowheads="1"/>
          </p:cNvSpPr>
          <p:nvPr>
            <p:ph idx="1"/>
          </p:nvPr>
        </p:nvSpPr>
        <p:spPr>
          <a:xfrm>
            <a:off x="628650" y="1447800"/>
            <a:ext cx="8039100" cy="4495800"/>
          </a:xfrm>
        </p:spPr>
        <p:txBody>
          <a:bodyPr/>
          <a:lstStyle/>
          <a:p>
            <a:pPr eaLnBrk="1" hangingPunct="1"/>
            <a:r>
              <a:rPr lang="en-US" sz="3600" dirty="0" smtClean="0">
                <a:solidFill>
                  <a:srgbClr val="C00000"/>
                </a:solidFill>
              </a:rPr>
              <a:t>Templates</a:t>
            </a:r>
            <a:r>
              <a:rPr lang="en-US" sz="3600" dirty="0" smtClean="0"/>
              <a:t> for creating instances or objects</a:t>
            </a:r>
          </a:p>
          <a:p>
            <a:pPr eaLnBrk="1" hangingPunct="1"/>
            <a:r>
              <a:rPr lang="en-US" sz="3600" dirty="0" smtClean="0"/>
              <a:t>All objects of a class have same structure and behavior, but contain </a:t>
            </a:r>
            <a:r>
              <a:rPr lang="en-US" sz="3600" dirty="0" smtClean="0">
                <a:solidFill>
                  <a:srgbClr val="C00000"/>
                </a:solidFill>
              </a:rPr>
              <a:t>different attributes</a:t>
            </a:r>
          </a:p>
          <a:p>
            <a:pPr marL="858837" lvl="1" indent="-514350" eaLnBrk="1" hangingPunct="1">
              <a:buFont typeface="+mj-lt"/>
              <a:buAutoNum type="arabicPeriod"/>
            </a:pPr>
            <a:r>
              <a:rPr lang="en-US" sz="2800" dirty="0" smtClean="0">
                <a:solidFill>
                  <a:srgbClr val="C00000"/>
                </a:solidFill>
              </a:rPr>
              <a:t>Concrete</a:t>
            </a:r>
            <a:r>
              <a:rPr lang="en-US" sz="2800" dirty="0" smtClean="0"/>
              <a:t>: used to create actual objects</a:t>
            </a:r>
          </a:p>
          <a:p>
            <a:pPr marL="858837" lvl="1" indent="-514350" eaLnBrk="1" hangingPunct="1">
              <a:buFont typeface="+mj-lt"/>
              <a:buAutoNum type="arabicPeriod"/>
            </a:pPr>
            <a:r>
              <a:rPr lang="en-US" sz="2800" dirty="0" smtClean="0">
                <a:solidFill>
                  <a:srgbClr val="C00000"/>
                </a:solidFill>
              </a:rPr>
              <a:t>Abstract</a:t>
            </a:r>
            <a:r>
              <a:rPr lang="en-US" sz="2800" dirty="0" smtClean="0"/>
              <a:t>: extended to create other classes</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119</a:t>
            </a:fld>
            <a:endParaRPr lang="en-US">
              <a:solidFill>
                <a:prstClr val="black">
                  <a:tint val="75000"/>
                </a:prstClr>
              </a:solidFill>
            </a:endParaRPr>
          </a:p>
        </p:txBody>
      </p:sp>
    </p:spTree>
    <p:extLst>
      <p:ext uri="{BB962C8B-B14F-4D97-AF65-F5344CB8AC3E}">
        <p14:creationId xmlns:p14="http://schemas.microsoft.com/office/powerpoint/2010/main" val="19511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smtClean="0"/>
              <a:t>Is</a:t>
            </a:r>
            <a:r>
              <a:rPr lang="id-ID" dirty="0" smtClean="0"/>
              <a:t> </a:t>
            </a:r>
            <a:r>
              <a:rPr lang="id-ID" dirty="0" err="1"/>
              <a:t>i</a:t>
            </a:r>
            <a:r>
              <a:rPr lang="id-ID" dirty="0" err="1" smtClean="0"/>
              <a:t>t</a:t>
            </a:r>
            <a:r>
              <a:rPr lang="id-ID" dirty="0" smtClean="0"/>
              <a:t> </a:t>
            </a:r>
            <a:r>
              <a:rPr lang="id-ID" dirty="0" err="1" smtClean="0"/>
              <a:t>Possible</a:t>
            </a:r>
            <a:r>
              <a:rPr lang="id-ID" dirty="0" smtClean="0"/>
              <a:t>?</a:t>
            </a:r>
            <a:endParaRPr lang="id-ID" dirty="0"/>
          </a:p>
        </p:txBody>
      </p: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106" t="2796" r="2563" b="7689"/>
          <a:stretch/>
        </p:blipFill>
        <p:spPr>
          <a:xfrm>
            <a:off x="1496933" y="965200"/>
            <a:ext cx="6150134" cy="5715000"/>
          </a:xfrm>
        </p:spPr>
      </p:pic>
    </p:spTree>
    <p:custDataLst>
      <p:tags r:id="rId1"/>
    </p:custDataLst>
    <p:extLst>
      <p:ext uri="{BB962C8B-B14F-4D97-AF65-F5344CB8AC3E}">
        <p14:creationId xmlns:p14="http://schemas.microsoft.com/office/powerpoint/2010/main" val="99779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Attributes</a:t>
            </a:r>
          </a:p>
        </p:txBody>
      </p:sp>
      <p:sp>
        <p:nvSpPr>
          <p:cNvPr id="21508" name="Rectangle 3" descr="Rectangle: Click to edit Master text styles&#10;Second level&#10;Third level&#10;Fourth level&#10;Fifth level"/>
          <p:cNvSpPr>
            <a:spLocks noGrp="1" noChangeArrowheads="1"/>
          </p:cNvSpPr>
          <p:nvPr>
            <p:ph idx="1"/>
          </p:nvPr>
        </p:nvSpPr>
        <p:spPr>
          <a:xfrm>
            <a:off x="628650" y="1447800"/>
            <a:ext cx="8115300" cy="4495800"/>
          </a:xfrm>
        </p:spPr>
        <p:txBody>
          <a:bodyPr/>
          <a:lstStyle/>
          <a:p>
            <a:pPr eaLnBrk="1" hangingPunct="1"/>
            <a:r>
              <a:rPr lang="en-US" sz="3600" dirty="0" smtClean="0"/>
              <a:t>Units of information relevant to the </a:t>
            </a:r>
            <a:r>
              <a:rPr lang="en-US" sz="3600" dirty="0" smtClean="0">
                <a:solidFill>
                  <a:srgbClr val="C00000"/>
                </a:solidFill>
              </a:rPr>
              <a:t>description </a:t>
            </a:r>
            <a:r>
              <a:rPr lang="en-US" sz="3600" dirty="0" smtClean="0"/>
              <a:t>of the class</a:t>
            </a:r>
          </a:p>
          <a:p>
            <a:pPr eaLnBrk="1" hangingPunct="1"/>
            <a:r>
              <a:rPr lang="en-US" sz="3600" dirty="0" smtClean="0"/>
              <a:t>Only </a:t>
            </a:r>
            <a:r>
              <a:rPr lang="en-US" sz="3600" dirty="0" smtClean="0">
                <a:solidFill>
                  <a:srgbClr val="C00000"/>
                </a:solidFill>
              </a:rPr>
              <a:t>attributes important</a:t>
            </a:r>
            <a:r>
              <a:rPr lang="en-US" sz="3600" dirty="0" smtClean="0"/>
              <a:t> to the task should be included</a:t>
            </a:r>
          </a:p>
          <a:p>
            <a:pPr eaLnBrk="1" hangingPunct="1"/>
            <a:r>
              <a:rPr lang="en-US" sz="3600" dirty="0" smtClean="0"/>
              <a:t>Attributes should be </a:t>
            </a:r>
            <a:r>
              <a:rPr lang="en-US" sz="3600" dirty="0" smtClean="0">
                <a:solidFill>
                  <a:srgbClr val="C00000"/>
                </a:solidFill>
              </a:rPr>
              <a:t>primitive types </a:t>
            </a:r>
            <a:r>
              <a:rPr lang="en-US" sz="3600" dirty="0" smtClean="0"/>
              <a:t>(integers, strings, doubles, date, time, Boolean, etc.)</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120</a:t>
            </a:fld>
            <a:endParaRPr lang="en-US">
              <a:solidFill>
                <a:prstClr val="black">
                  <a:tint val="75000"/>
                </a:prstClr>
              </a:solidFill>
            </a:endParaRPr>
          </a:p>
        </p:txBody>
      </p:sp>
    </p:spTree>
    <p:extLst>
      <p:ext uri="{BB962C8B-B14F-4D97-AF65-F5344CB8AC3E}">
        <p14:creationId xmlns:p14="http://schemas.microsoft.com/office/powerpoint/2010/main" val="71460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t>Operations (Methods)</a:t>
            </a:r>
          </a:p>
        </p:txBody>
      </p:sp>
      <p:sp>
        <p:nvSpPr>
          <p:cNvPr id="22532" name="Rectangle 3" descr="Rectangle: Click to edit Master text styles&#10;Second level&#10;Third level&#10;Fourth level&#10;Fifth level"/>
          <p:cNvSpPr>
            <a:spLocks noGrp="1" noChangeArrowheads="1"/>
          </p:cNvSpPr>
          <p:nvPr>
            <p:ph idx="1"/>
          </p:nvPr>
        </p:nvSpPr>
        <p:spPr>
          <a:xfrm>
            <a:off x="628650" y="1600200"/>
            <a:ext cx="8115300" cy="4495800"/>
          </a:xfrm>
        </p:spPr>
        <p:txBody>
          <a:bodyPr/>
          <a:lstStyle/>
          <a:p>
            <a:pPr eaLnBrk="1" hangingPunct="1"/>
            <a:r>
              <a:rPr lang="en-US" sz="3600" dirty="0" smtClean="0"/>
              <a:t>Defines the </a:t>
            </a:r>
            <a:r>
              <a:rPr lang="en-US" sz="3600" dirty="0" smtClean="0">
                <a:solidFill>
                  <a:srgbClr val="C00000"/>
                </a:solidFill>
              </a:rPr>
              <a:t>behavior</a:t>
            </a:r>
            <a:r>
              <a:rPr lang="en-US" sz="3600" dirty="0" smtClean="0"/>
              <a:t> of the class</a:t>
            </a:r>
          </a:p>
          <a:p>
            <a:pPr eaLnBrk="1" hangingPunct="1"/>
            <a:r>
              <a:rPr lang="en-US" sz="3600" dirty="0" smtClean="0">
                <a:solidFill>
                  <a:srgbClr val="C00000"/>
                </a:solidFill>
              </a:rPr>
              <a:t>Action</a:t>
            </a:r>
            <a:r>
              <a:rPr lang="en-US" sz="3600" dirty="0" smtClean="0"/>
              <a:t> that instances/objects can take</a:t>
            </a:r>
          </a:p>
          <a:p>
            <a:pPr eaLnBrk="1" hangingPunct="1"/>
            <a:r>
              <a:rPr lang="en-US" sz="3600" dirty="0" smtClean="0"/>
              <a:t>Focus on relevant problem-specific operations (at this point)</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121</a:t>
            </a:fld>
            <a:endParaRPr lang="en-US">
              <a:solidFill>
                <a:prstClr val="black">
                  <a:tint val="75000"/>
                </a:prstClr>
              </a:solidFill>
            </a:endParaRPr>
          </a:p>
        </p:txBody>
      </p:sp>
    </p:spTree>
    <p:extLst>
      <p:ext uri="{BB962C8B-B14F-4D97-AF65-F5344CB8AC3E}">
        <p14:creationId xmlns:p14="http://schemas.microsoft.com/office/powerpoint/2010/main" val="418362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Relationships</a:t>
            </a:r>
          </a:p>
        </p:txBody>
      </p:sp>
      <p:sp>
        <p:nvSpPr>
          <p:cNvPr id="23556" name="Rectangle 3" descr="Rectangle: Click to edit Master text styles&#10;Second level&#10;Third level&#10;Fourth level&#10;Fifth level"/>
          <p:cNvSpPr>
            <a:spLocks noGrp="1" noChangeArrowheads="1"/>
          </p:cNvSpPr>
          <p:nvPr>
            <p:ph idx="1"/>
          </p:nvPr>
        </p:nvSpPr>
        <p:spPr>
          <a:xfrm>
            <a:off x="628650" y="1352548"/>
            <a:ext cx="8077200" cy="5489126"/>
          </a:xfrm>
          <a:noFill/>
        </p:spPr>
        <p:txBody>
          <a:bodyPr>
            <a:normAutofit fontScale="77500" lnSpcReduction="20000"/>
          </a:bodyPr>
          <a:lstStyle/>
          <a:p>
            <a:pPr eaLnBrk="1" hangingPunct="1">
              <a:lnSpc>
                <a:spcPct val="80000"/>
              </a:lnSpc>
            </a:pPr>
            <a:r>
              <a:rPr lang="en-US" sz="3600" dirty="0" smtClean="0">
                <a:solidFill>
                  <a:srgbClr val="C00000"/>
                </a:solidFill>
              </a:rPr>
              <a:t>Generalization</a:t>
            </a:r>
          </a:p>
          <a:p>
            <a:pPr lvl="1" eaLnBrk="1" hangingPunct="1">
              <a:lnSpc>
                <a:spcPct val="80000"/>
              </a:lnSpc>
            </a:pPr>
            <a:r>
              <a:rPr lang="en-US" sz="2800" dirty="0" smtClean="0"/>
              <a:t>“</a:t>
            </a:r>
            <a:r>
              <a:rPr lang="en-US" sz="2800" dirty="0" smtClean="0">
                <a:solidFill>
                  <a:srgbClr val="0070C0"/>
                </a:solidFill>
              </a:rPr>
              <a:t>Is-A</a:t>
            </a:r>
            <a:r>
              <a:rPr lang="en-US" sz="2800" dirty="0" smtClean="0"/>
              <a:t>” relationship</a:t>
            </a:r>
          </a:p>
          <a:p>
            <a:pPr lvl="1" eaLnBrk="1" hangingPunct="1">
              <a:lnSpc>
                <a:spcPct val="80000"/>
              </a:lnSpc>
            </a:pPr>
            <a:r>
              <a:rPr lang="en-US" sz="2800" dirty="0" smtClean="0"/>
              <a:t>Enables inheritance of attributes &amp; </a:t>
            </a:r>
            <a:r>
              <a:rPr lang="en-US" sz="2800" dirty="0" err="1" smtClean="0"/>
              <a:t>oper's</a:t>
            </a:r>
            <a:endParaRPr lang="en-US" sz="2800" dirty="0" smtClean="0"/>
          </a:p>
          <a:p>
            <a:pPr lvl="1" eaLnBrk="1" hangingPunct="1">
              <a:lnSpc>
                <a:spcPct val="80000"/>
              </a:lnSpc>
            </a:pPr>
            <a:r>
              <a:rPr lang="en-US" sz="2800" dirty="0" smtClean="0">
                <a:solidFill>
                  <a:srgbClr val="0070C0"/>
                </a:solidFill>
              </a:rPr>
              <a:t>Subclasses and </a:t>
            </a:r>
            <a:r>
              <a:rPr lang="en-US" sz="2800" dirty="0" err="1" smtClean="0">
                <a:solidFill>
                  <a:srgbClr val="0070C0"/>
                </a:solidFill>
              </a:rPr>
              <a:t>superclasses</a:t>
            </a:r>
            <a:endParaRPr lang="en-US" sz="2800" dirty="0" smtClean="0">
              <a:solidFill>
                <a:srgbClr val="0070C0"/>
              </a:solidFill>
            </a:endParaRPr>
          </a:p>
          <a:p>
            <a:pPr lvl="1" eaLnBrk="1" hangingPunct="1">
              <a:lnSpc>
                <a:spcPct val="80000"/>
              </a:lnSpc>
            </a:pPr>
            <a:r>
              <a:rPr lang="en-US" sz="2800" dirty="0" smtClean="0"/>
              <a:t>Principle of substitutability</a:t>
            </a:r>
          </a:p>
          <a:p>
            <a:pPr lvl="2" eaLnBrk="1" hangingPunct="1">
              <a:lnSpc>
                <a:spcPct val="80000"/>
              </a:lnSpc>
            </a:pPr>
            <a:r>
              <a:rPr lang="en-US" sz="2400" dirty="0" smtClean="0"/>
              <a:t>Subclass be substituted for </a:t>
            </a:r>
            <a:r>
              <a:rPr lang="en-US" sz="2400" dirty="0" err="1" smtClean="0"/>
              <a:t>superclass</a:t>
            </a:r>
            <a:endParaRPr lang="en-US" sz="2400" dirty="0" smtClean="0"/>
          </a:p>
          <a:p>
            <a:pPr eaLnBrk="1" hangingPunct="1">
              <a:lnSpc>
                <a:spcPct val="80000"/>
              </a:lnSpc>
            </a:pPr>
            <a:r>
              <a:rPr lang="en-US" sz="3600" dirty="0" smtClean="0">
                <a:solidFill>
                  <a:srgbClr val="C00000"/>
                </a:solidFill>
              </a:rPr>
              <a:t>Aggregation</a:t>
            </a:r>
          </a:p>
          <a:p>
            <a:pPr lvl="1" eaLnBrk="1" hangingPunct="1">
              <a:lnSpc>
                <a:spcPct val="80000"/>
              </a:lnSpc>
            </a:pPr>
            <a:r>
              <a:rPr lang="en-US" sz="2800" dirty="0" smtClean="0"/>
              <a:t>“</a:t>
            </a:r>
            <a:r>
              <a:rPr lang="en-US" sz="2800" dirty="0" smtClean="0">
                <a:solidFill>
                  <a:srgbClr val="0070C0"/>
                </a:solidFill>
              </a:rPr>
              <a:t>Has-A</a:t>
            </a:r>
            <a:r>
              <a:rPr lang="en-US" sz="2800" dirty="0" smtClean="0"/>
              <a:t>” relationship</a:t>
            </a:r>
          </a:p>
          <a:p>
            <a:pPr lvl="1" eaLnBrk="1" hangingPunct="1">
              <a:lnSpc>
                <a:spcPct val="80000"/>
              </a:lnSpc>
            </a:pPr>
            <a:r>
              <a:rPr lang="en-US" sz="2800" dirty="0" smtClean="0"/>
              <a:t>Relates parts to wholes</a:t>
            </a:r>
          </a:p>
          <a:p>
            <a:pPr lvl="1" eaLnBrk="1" hangingPunct="1">
              <a:lnSpc>
                <a:spcPct val="80000"/>
              </a:lnSpc>
            </a:pPr>
            <a:r>
              <a:rPr lang="en-US" sz="2800" dirty="0" smtClean="0"/>
              <a:t>Uses decomposition</a:t>
            </a:r>
          </a:p>
          <a:p>
            <a:r>
              <a:rPr lang="en-US" sz="3600" dirty="0">
                <a:solidFill>
                  <a:srgbClr val="C00000"/>
                </a:solidFill>
              </a:rPr>
              <a:t>Association</a:t>
            </a:r>
          </a:p>
          <a:p>
            <a:pPr lvl="1"/>
            <a:r>
              <a:rPr lang="en-US" sz="2800" dirty="0"/>
              <a:t>Relationships that don't fit “Is-A” or “Has-A”</a:t>
            </a:r>
          </a:p>
          <a:p>
            <a:pPr lvl="1"/>
            <a:r>
              <a:rPr lang="en-US" sz="2800" dirty="0"/>
              <a:t>Often a weaker form of “Has-A”</a:t>
            </a:r>
          </a:p>
          <a:p>
            <a:pPr lvl="1"/>
            <a:r>
              <a:rPr lang="en-US" sz="2800" dirty="0">
                <a:solidFill>
                  <a:srgbClr val="0070C0"/>
                </a:solidFill>
              </a:rPr>
              <a:t>Miscellaneous relationships </a:t>
            </a:r>
            <a:r>
              <a:rPr lang="en-US" sz="2800" dirty="0"/>
              <a:t>between classes</a:t>
            </a:r>
          </a:p>
          <a:p>
            <a:pPr lvl="1"/>
            <a:r>
              <a:rPr lang="en-US" sz="2800" dirty="0"/>
              <a:t>Example:</a:t>
            </a:r>
          </a:p>
          <a:p>
            <a:pPr lvl="2"/>
            <a:r>
              <a:rPr lang="en-US" sz="2400" dirty="0"/>
              <a:t>Patient schedules an appointment</a:t>
            </a:r>
          </a:p>
          <a:p>
            <a:pPr lvl="2"/>
            <a:r>
              <a:rPr lang="en-US" sz="2400" dirty="0"/>
              <a:t>So the appointment has a patient</a:t>
            </a:r>
          </a:p>
          <a:p>
            <a:pPr lvl="2"/>
            <a:r>
              <a:rPr lang="en-US" sz="2400" dirty="0"/>
              <a:t>This is </a:t>
            </a:r>
            <a:r>
              <a:rPr lang="en-US" sz="2400" dirty="0" smtClean="0"/>
              <a:t>weak</a:t>
            </a:r>
            <a:endParaRPr lang="en-US" sz="2400" dirty="0"/>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122</a:t>
            </a:fld>
            <a:endParaRPr lang="en-US">
              <a:solidFill>
                <a:prstClr val="black">
                  <a:tint val="75000"/>
                </a:prstClr>
              </a:solidFill>
            </a:endParaRPr>
          </a:p>
        </p:txBody>
      </p:sp>
    </p:spTree>
    <p:extLst>
      <p:ext uri="{BB962C8B-B14F-4D97-AF65-F5344CB8AC3E}">
        <p14:creationId xmlns:p14="http://schemas.microsoft.com/office/powerpoint/2010/main" val="122097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25353" y="143608"/>
            <a:ext cx="8561387" cy="647700"/>
          </a:xfrm>
        </p:spPr>
        <p:txBody>
          <a:bodyPr>
            <a:normAutofit fontScale="90000"/>
          </a:bodyPr>
          <a:lstStyle/>
          <a:p>
            <a:pPr eaLnBrk="1" hangingPunct="1"/>
            <a:r>
              <a:rPr lang="en-US" dirty="0" smtClean="0"/>
              <a:t>Example Class Diagram</a:t>
            </a:r>
          </a:p>
        </p:txBody>
      </p:sp>
      <p:sp>
        <p:nvSpPr>
          <p:cNvPr id="35844" name="Text Box 3"/>
          <p:cNvSpPr txBox="1">
            <a:spLocks noChangeArrowheads="1"/>
          </p:cNvSpPr>
          <p:nvPr/>
        </p:nvSpPr>
        <p:spPr bwMode="auto">
          <a:xfrm>
            <a:off x="3489325" y="4222750"/>
            <a:ext cx="184150" cy="274638"/>
          </a:xfrm>
          <a:prstGeom prst="rect">
            <a:avLst/>
          </a:prstGeom>
          <a:noFill/>
          <a:ln w="12700">
            <a:noFill/>
            <a:miter lim="800000"/>
            <a:headEnd/>
            <a:tailEnd/>
          </a:ln>
        </p:spPr>
        <p:txBody>
          <a:bodyPr wrap="none">
            <a:spAutoFit/>
          </a:bodyPr>
          <a:lstStyle/>
          <a:p>
            <a:endParaRPr lang="en-US" sz="1200"/>
          </a:p>
        </p:txBody>
      </p:sp>
      <p:pic>
        <p:nvPicPr>
          <p:cNvPr id="35845" name="Picture 4" descr="0702"/>
          <p:cNvPicPr>
            <a:picLocks noChangeAspect="1" noChangeArrowheads="1"/>
          </p:cNvPicPr>
          <p:nvPr/>
        </p:nvPicPr>
        <p:blipFill>
          <a:blip r:embed="rId2" cstate="print"/>
          <a:srcRect b="9851"/>
          <a:stretch>
            <a:fillRect/>
          </a:stretch>
        </p:blipFill>
        <p:spPr bwMode="auto">
          <a:xfrm>
            <a:off x="0" y="762000"/>
            <a:ext cx="9144000" cy="6096000"/>
          </a:xfrm>
          <a:prstGeom prst="rect">
            <a:avLst/>
          </a:prstGeom>
          <a:solidFill>
            <a:schemeClr val="accent1"/>
          </a:solidFill>
          <a:ln w="9525">
            <a:noFill/>
            <a:miter lim="800000"/>
            <a:headEnd/>
            <a:tailEnd/>
          </a:ln>
        </p:spPr>
      </p:pic>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123</a:t>
            </a:fld>
            <a:endParaRPr lang="en-US">
              <a:solidFill>
                <a:prstClr val="black">
                  <a:tint val="75000"/>
                </a:prstClr>
              </a:solidFill>
            </a:endParaRPr>
          </a:p>
        </p:txBody>
      </p:sp>
    </p:spTree>
    <p:extLst>
      <p:ext uri="{BB962C8B-B14F-4D97-AF65-F5344CB8AC3E}">
        <p14:creationId xmlns:p14="http://schemas.microsoft.com/office/powerpoint/2010/main" val="26615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More on Attributes</a:t>
            </a:r>
          </a:p>
        </p:txBody>
      </p:sp>
      <p:sp>
        <p:nvSpPr>
          <p:cNvPr id="36868" name="Rectangle 3" descr="Rectangle: Click to edit Master text styles&#10;Second level&#10;Third level&#10;Fourth level&#10;Fifth level"/>
          <p:cNvSpPr>
            <a:spLocks noGrp="1" noChangeArrowheads="1"/>
          </p:cNvSpPr>
          <p:nvPr>
            <p:ph idx="1"/>
          </p:nvPr>
        </p:nvSpPr>
        <p:spPr>
          <a:xfrm>
            <a:off x="571500" y="1295400"/>
            <a:ext cx="8115300" cy="4495800"/>
          </a:xfrm>
        </p:spPr>
        <p:txBody>
          <a:bodyPr/>
          <a:lstStyle/>
          <a:p>
            <a:pPr eaLnBrk="1" hangingPunct="1">
              <a:lnSpc>
                <a:spcPct val="90000"/>
              </a:lnSpc>
            </a:pPr>
            <a:r>
              <a:rPr lang="en-US" sz="3200" dirty="0" smtClean="0">
                <a:solidFill>
                  <a:srgbClr val="C00000"/>
                </a:solidFill>
              </a:rPr>
              <a:t>Derived attributes</a:t>
            </a:r>
          </a:p>
          <a:p>
            <a:pPr lvl="1" eaLnBrk="1" hangingPunct="1">
              <a:lnSpc>
                <a:spcPct val="90000"/>
              </a:lnSpc>
            </a:pPr>
            <a:r>
              <a:rPr lang="en-US" sz="2800" dirty="0" smtClean="0"/>
              <a:t>/age, for example can be calculated from birth date and current date</a:t>
            </a:r>
          </a:p>
          <a:p>
            <a:pPr eaLnBrk="1" hangingPunct="1">
              <a:lnSpc>
                <a:spcPct val="90000"/>
              </a:lnSpc>
            </a:pPr>
            <a:r>
              <a:rPr lang="en-US" sz="3200" dirty="0" smtClean="0"/>
              <a:t>Visibility of attributes</a:t>
            </a:r>
          </a:p>
          <a:p>
            <a:pPr lvl="1" eaLnBrk="1" hangingPunct="1">
              <a:lnSpc>
                <a:spcPct val="90000"/>
              </a:lnSpc>
            </a:pPr>
            <a:r>
              <a:rPr lang="en-US" sz="2800" b="1" dirty="0" smtClean="0">
                <a:solidFill>
                  <a:srgbClr val="C00000"/>
                </a:solidFill>
              </a:rPr>
              <a:t>+</a:t>
            </a:r>
            <a:r>
              <a:rPr lang="en-US" sz="2800" b="1" dirty="0" smtClean="0"/>
              <a:t>Public</a:t>
            </a:r>
            <a:r>
              <a:rPr lang="en-US" sz="2800" dirty="0" smtClean="0"/>
              <a:t>: not hidden from any object</a:t>
            </a:r>
          </a:p>
          <a:p>
            <a:pPr lvl="1" eaLnBrk="1" hangingPunct="1">
              <a:lnSpc>
                <a:spcPct val="90000"/>
              </a:lnSpc>
            </a:pPr>
            <a:r>
              <a:rPr lang="en-US" sz="2800" b="1" dirty="0" smtClean="0">
                <a:solidFill>
                  <a:srgbClr val="C00000"/>
                </a:solidFill>
              </a:rPr>
              <a:t>#</a:t>
            </a:r>
            <a:r>
              <a:rPr lang="en-US" sz="2800" b="1" dirty="0" smtClean="0"/>
              <a:t>Protected</a:t>
            </a:r>
            <a:r>
              <a:rPr lang="en-US" sz="2800" dirty="0" smtClean="0"/>
              <a:t>: hidden from all but immediate subclasses</a:t>
            </a:r>
          </a:p>
          <a:p>
            <a:pPr lvl="1" eaLnBrk="1" hangingPunct="1">
              <a:lnSpc>
                <a:spcPct val="90000"/>
              </a:lnSpc>
            </a:pPr>
            <a:r>
              <a:rPr lang="en-US" sz="2800" b="1" dirty="0" smtClean="0">
                <a:solidFill>
                  <a:srgbClr val="C00000"/>
                </a:solidFill>
              </a:rPr>
              <a:t>–</a:t>
            </a:r>
            <a:r>
              <a:rPr lang="en-US" sz="2800" b="1" dirty="0" smtClean="0"/>
              <a:t>Private</a:t>
            </a:r>
            <a:r>
              <a:rPr lang="en-US" sz="2800" dirty="0" smtClean="0"/>
              <a:t>: hidden from all other classes</a:t>
            </a:r>
          </a:p>
          <a:p>
            <a:pPr eaLnBrk="1" hangingPunct="1">
              <a:lnSpc>
                <a:spcPct val="90000"/>
              </a:lnSpc>
            </a:pPr>
            <a:r>
              <a:rPr lang="en-US" sz="2800" dirty="0" smtClean="0">
                <a:solidFill>
                  <a:srgbClr val="C00000"/>
                </a:solidFill>
              </a:rPr>
              <a:t>Default is private</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124</a:t>
            </a:fld>
            <a:endParaRPr lang="en-US">
              <a:solidFill>
                <a:prstClr val="black">
                  <a:tint val="75000"/>
                </a:prstClr>
              </a:solidFill>
            </a:endParaRPr>
          </a:p>
        </p:txBody>
      </p:sp>
    </p:spTree>
    <p:extLst>
      <p:ext uri="{BB962C8B-B14F-4D97-AF65-F5344CB8AC3E}">
        <p14:creationId xmlns:p14="http://schemas.microsoft.com/office/powerpoint/2010/main" val="316344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smtClean="0"/>
              <a:t>More on Operations</a:t>
            </a:r>
          </a:p>
        </p:txBody>
      </p:sp>
      <p:sp>
        <p:nvSpPr>
          <p:cNvPr id="37892" name="Rectangle 3" descr="Rectangle: Click to edit Master text styles&#10;Second level&#10;Third level&#10;Fourth level&#10;Fifth level"/>
          <p:cNvSpPr>
            <a:spLocks noGrp="1" noChangeArrowheads="1"/>
          </p:cNvSpPr>
          <p:nvPr>
            <p:ph idx="1"/>
          </p:nvPr>
        </p:nvSpPr>
        <p:spPr>
          <a:xfrm>
            <a:off x="571500" y="1447800"/>
            <a:ext cx="8039100" cy="4495800"/>
          </a:xfrm>
        </p:spPr>
        <p:txBody>
          <a:bodyPr/>
          <a:lstStyle/>
          <a:p>
            <a:pPr eaLnBrk="1" hangingPunct="1"/>
            <a:r>
              <a:rPr lang="en-US" sz="3600" dirty="0" smtClean="0">
                <a:solidFill>
                  <a:srgbClr val="C00000"/>
                </a:solidFill>
              </a:rPr>
              <a:t>Constructor</a:t>
            </a:r>
            <a:r>
              <a:rPr lang="en-US" sz="3600" dirty="0" smtClean="0"/>
              <a:t>: creates object</a:t>
            </a:r>
          </a:p>
          <a:p>
            <a:pPr eaLnBrk="1" hangingPunct="1"/>
            <a:r>
              <a:rPr lang="en-US" sz="3600" dirty="0" smtClean="0">
                <a:solidFill>
                  <a:srgbClr val="C00000"/>
                </a:solidFill>
              </a:rPr>
              <a:t>Query</a:t>
            </a:r>
            <a:r>
              <a:rPr lang="en-US" sz="3600" dirty="0" smtClean="0"/>
              <a:t>: see class state</a:t>
            </a:r>
          </a:p>
          <a:p>
            <a:pPr eaLnBrk="1" hangingPunct="1"/>
            <a:r>
              <a:rPr lang="en-US" sz="3600" dirty="0" smtClean="0">
                <a:solidFill>
                  <a:srgbClr val="C00000"/>
                </a:solidFill>
              </a:rPr>
              <a:t>Update</a:t>
            </a:r>
            <a:r>
              <a:rPr lang="en-US" sz="3600" dirty="0" smtClean="0"/>
              <a:t>: change attribute values</a:t>
            </a:r>
          </a:p>
          <a:p>
            <a:pPr eaLnBrk="1" hangingPunct="1"/>
            <a:r>
              <a:rPr lang="en-US" sz="3600" dirty="0" smtClean="0"/>
              <a:t>Operations can also be</a:t>
            </a:r>
            <a:br>
              <a:rPr lang="en-US" sz="3600" dirty="0" smtClean="0"/>
            </a:br>
            <a:r>
              <a:rPr lang="en-US" sz="3600" dirty="0" smtClean="0"/>
              <a:t>public, protected, or private</a:t>
            </a:r>
          </a:p>
          <a:p>
            <a:pPr lvl="1" eaLnBrk="1" hangingPunct="1"/>
            <a:r>
              <a:rPr lang="en-US" dirty="0" smtClean="0"/>
              <a:t>Default for operations is public</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125</a:t>
            </a:fld>
            <a:endParaRPr lang="en-US">
              <a:solidFill>
                <a:prstClr val="black">
                  <a:tint val="75000"/>
                </a:prstClr>
              </a:solidFill>
            </a:endParaRPr>
          </a:p>
        </p:txBody>
      </p:sp>
    </p:spTree>
    <p:extLst>
      <p:ext uri="{BB962C8B-B14F-4D97-AF65-F5344CB8AC3E}">
        <p14:creationId xmlns:p14="http://schemas.microsoft.com/office/powerpoint/2010/main" val="71802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mtClean="0"/>
              <a:t>More on Relationships</a:t>
            </a:r>
          </a:p>
        </p:txBody>
      </p:sp>
      <p:sp>
        <p:nvSpPr>
          <p:cNvPr id="38916"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3600" dirty="0" smtClean="0"/>
              <a:t>A primary purpose of class diagrams is to show relationships, or </a:t>
            </a:r>
            <a:r>
              <a:rPr lang="en-US" sz="3600" i="1" dirty="0" smtClean="0">
                <a:solidFill>
                  <a:srgbClr val="CC0000"/>
                </a:solidFill>
              </a:rPr>
              <a:t>associations</a:t>
            </a:r>
            <a:r>
              <a:rPr lang="en-US" sz="3600" dirty="0" smtClean="0"/>
              <a:t>, between classes</a:t>
            </a:r>
          </a:p>
          <a:p>
            <a:pPr eaLnBrk="1" hangingPunct="1"/>
            <a:r>
              <a:rPr lang="en-US" sz="3600" dirty="0" smtClean="0"/>
              <a:t>Class can be related to itself (role)</a:t>
            </a:r>
          </a:p>
          <a:p>
            <a:pPr lvl="1" eaLnBrk="1" hangingPunct="1"/>
            <a:r>
              <a:rPr lang="en-US" sz="2800" dirty="0" smtClean="0"/>
              <a:t>Use a "+" sign to show it's a role and not the name of a relationship</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126</a:t>
            </a:fld>
            <a:endParaRPr lang="en-US">
              <a:solidFill>
                <a:prstClr val="black">
                  <a:tint val="75000"/>
                </a:prstClr>
              </a:solidFill>
            </a:endParaRPr>
          </a:p>
        </p:txBody>
      </p:sp>
    </p:spTree>
    <p:extLst>
      <p:ext uri="{BB962C8B-B14F-4D97-AF65-F5344CB8AC3E}">
        <p14:creationId xmlns:p14="http://schemas.microsoft.com/office/powerpoint/2010/main" val="407859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Relationship</a:t>
            </a:r>
            <a:r>
              <a:rPr lang="id-ID" dirty="0"/>
              <a:t> </a:t>
            </a:r>
            <a:r>
              <a:rPr lang="id-ID" dirty="0" err="1"/>
              <a:t>Multiplicity</a:t>
            </a:r>
            <a:endParaRPr lang="id-ID" dirty="0"/>
          </a:p>
        </p:txBody>
      </p:sp>
      <p:sp>
        <p:nvSpPr>
          <p:cNvPr id="3" name="Content Placeholder 2"/>
          <p:cNvSpPr>
            <a:spLocks noGrp="1"/>
          </p:cNvSpPr>
          <p:nvPr>
            <p:ph idx="1"/>
          </p:nvPr>
        </p:nvSpPr>
        <p:spPr/>
        <p:txBody>
          <a:bodyPr/>
          <a:lstStyle/>
          <a:p>
            <a:endParaRPr lang="id-ID"/>
          </a:p>
        </p:txBody>
      </p:sp>
      <p:graphicFrame>
        <p:nvGraphicFramePr>
          <p:cNvPr id="5" name="Group 3"/>
          <p:cNvGraphicFramePr>
            <a:graphicFrameLocks/>
          </p:cNvGraphicFramePr>
          <p:nvPr/>
        </p:nvGraphicFramePr>
        <p:xfrm>
          <a:off x="571500" y="1676400"/>
          <a:ext cx="7962900" cy="4495800"/>
        </p:xfrm>
        <a:graphic>
          <a:graphicData uri="http://schemas.openxmlformats.org/drawingml/2006/table">
            <a:tbl>
              <a:tblPr/>
              <a:tblGrid>
                <a:gridCol w="1876425"/>
                <a:gridCol w="6086475"/>
              </a:tblGrid>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Exactly 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Zero or more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One or more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Zero or 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Specified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Disjoint ranges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26"/>
          <p:cNvSpPr txBox="1">
            <a:spLocks noChangeArrowheads="1"/>
          </p:cNvSpPr>
          <p:nvPr/>
        </p:nvSpPr>
        <p:spPr bwMode="auto">
          <a:xfrm>
            <a:off x="2590800" y="19050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Dept</a:t>
            </a:r>
          </a:p>
        </p:txBody>
      </p:sp>
      <p:sp>
        <p:nvSpPr>
          <p:cNvPr id="7" name="Text Box 27"/>
          <p:cNvSpPr txBox="1">
            <a:spLocks noChangeArrowheads="1"/>
          </p:cNvSpPr>
          <p:nvPr/>
        </p:nvSpPr>
        <p:spPr bwMode="auto">
          <a:xfrm>
            <a:off x="2590800" y="25908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8" name="Text Box 28"/>
          <p:cNvSpPr txBox="1">
            <a:spLocks noChangeArrowheads="1"/>
          </p:cNvSpPr>
          <p:nvPr/>
        </p:nvSpPr>
        <p:spPr bwMode="auto">
          <a:xfrm>
            <a:off x="2590800" y="33528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Boss</a:t>
            </a:r>
          </a:p>
        </p:txBody>
      </p:sp>
      <p:sp>
        <p:nvSpPr>
          <p:cNvPr id="9" name="Text Box 29"/>
          <p:cNvSpPr txBox="1">
            <a:spLocks noChangeArrowheads="1"/>
          </p:cNvSpPr>
          <p:nvPr/>
        </p:nvSpPr>
        <p:spPr bwMode="auto">
          <a:xfrm>
            <a:off x="2590800" y="41148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10" name="Text Box 30"/>
          <p:cNvSpPr txBox="1">
            <a:spLocks noChangeArrowheads="1"/>
          </p:cNvSpPr>
          <p:nvPr/>
        </p:nvSpPr>
        <p:spPr bwMode="auto">
          <a:xfrm>
            <a:off x="2590800" y="48768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11" name="Text Box 31"/>
          <p:cNvSpPr txBox="1">
            <a:spLocks noChangeArrowheads="1"/>
          </p:cNvSpPr>
          <p:nvPr/>
        </p:nvSpPr>
        <p:spPr bwMode="auto">
          <a:xfrm>
            <a:off x="2590800" y="55626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12" name="Text Box 32"/>
          <p:cNvSpPr txBox="1">
            <a:spLocks noChangeArrowheads="1"/>
          </p:cNvSpPr>
          <p:nvPr/>
        </p:nvSpPr>
        <p:spPr bwMode="auto">
          <a:xfrm>
            <a:off x="7010400" y="19050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Boss</a:t>
            </a:r>
          </a:p>
        </p:txBody>
      </p:sp>
      <p:sp>
        <p:nvSpPr>
          <p:cNvPr id="13" name="Text Box 33"/>
          <p:cNvSpPr txBox="1">
            <a:spLocks noChangeArrowheads="1"/>
          </p:cNvSpPr>
          <p:nvPr/>
        </p:nvSpPr>
        <p:spPr bwMode="auto">
          <a:xfrm>
            <a:off x="7010400" y="25908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Child</a:t>
            </a:r>
          </a:p>
        </p:txBody>
      </p:sp>
      <p:sp>
        <p:nvSpPr>
          <p:cNvPr id="14" name="Text Box 34"/>
          <p:cNvSpPr txBox="1">
            <a:spLocks noChangeArrowheads="1"/>
          </p:cNvSpPr>
          <p:nvPr/>
        </p:nvSpPr>
        <p:spPr bwMode="auto">
          <a:xfrm>
            <a:off x="7010400" y="33528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15" name="Text Box 35"/>
          <p:cNvSpPr txBox="1">
            <a:spLocks noChangeArrowheads="1"/>
          </p:cNvSpPr>
          <p:nvPr/>
        </p:nvSpPr>
        <p:spPr bwMode="auto">
          <a:xfrm>
            <a:off x="7010400" y="41148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Spouse</a:t>
            </a:r>
          </a:p>
        </p:txBody>
      </p:sp>
      <p:sp>
        <p:nvSpPr>
          <p:cNvPr id="16" name="Text Box 36"/>
          <p:cNvSpPr txBox="1">
            <a:spLocks noChangeArrowheads="1"/>
          </p:cNvSpPr>
          <p:nvPr/>
        </p:nvSpPr>
        <p:spPr bwMode="auto">
          <a:xfrm>
            <a:off x="7010400" y="48768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Vacation</a:t>
            </a:r>
          </a:p>
        </p:txBody>
      </p:sp>
      <p:sp>
        <p:nvSpPr>
          <p:cNvPr id="17" name="Text Box 37"/>
          <p:cNvSpPr txBox="1">
            <a:spLocks noChangeArrowheads="1"/>
          </p:cNvSpPr>
          <p:nvPr/>
        </p:nvSpPr>
        <p:spPr bwMode="auto">
          <a:xfrm>
            <a:off x="7010400" y="55626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Committee</a:t>
            </a:r>
          </a:p>
        </p:txBody>
      </p:sp>
      <p:sp>
        <p:nvSpPr>
          <p:cNvPr id="18" name="Line 38"/>
          <p:cNvSpPr>
            <a:spLocks noChangeShapeType="1"/>
          </p:cNvSpPr>
          <p:nvPr/>
        </p:nvSpPr>
        <p:spPr bwMode="auto">
          <a:xfrm>
            <a:off x="3810000" y="1981200"/>
            <a:ext cx="3200400" cy="0"/>
          </a:xfrm>
          <a:prstGeom prst="line">
            <a:avLst/>
          </a:prstGeom>
          <a:noFill/>
          <a:ln w="25400">
            <a:solidFill>
              <a:srgbClr val="006600"/>
            </a:solidFill>
            <a:round/>
            <a:headEnd/>
            <a:tailEnd/>
          </a:ln>
        </p:spPr>
        <p:txBody>
          <a:bodyPr wrap="none"/>
          <a:lstStyle/>
          <a:p>
            <a:endParaRPr lang="en-US"/>
          </a:p>
        </p:txBody>
      </p:sp>
      <p:sp>
        <p:nvSpPr>
          <p:cNvPr id="19" name="Line 39"/>
          <p:cNvSpPr>
            <a:spLocks noChangeShapeType="1"/>
          </p:cNvSpPr>
          <p:nvPr/>
        </p:nvSpPr>
        <p:spPr bwMode="auto">
          <a:xfrm>
            <a:off x="3810000" y="2667000"/>
            <a:ext cx="3200400" cy="0"/>
          </a:xfrm>
          <a:prstGeom prst="line">
            <a:avLst/>
          </a:prstGeom>
          <a:noFill/>
          <a:ln w="25400">
            <a:solidFill>
              <a:srgbClr val="006600"/>
            </a:solidFill>
            <a:round/>
            <a:headEnd/>
            <a:tailEnd/>
          </a:ln>
        </p:spPr>
        <p:txBody>
          <a:bodyPr wrap="none"/>
          <a:lstStyle/>
          <a:p>
            <a:endParaRPr lang="en-US"/>
          </a:p>
        </p:txBody>
      </p:sp>
      <p:sp>
        <p:nvSpPr>
          <p:cNvPr id="20" name="Line 40"/>
          <p:cNvSpPr>
            <a:spLocks noChangeShapeType="1"/>
          </p:cNvSpPr>
          <p:nvPr/>
        </p:nvSpPr>
        <p:spPr bwMode="auto">
          <a:xfrm>
            <a:off x="3810000" y="3429000"/>
            <a:ext cx="3200400" cy="0"/>
          </a:xfrm>
          <a:prstGeom prst="line">
            <a:avLst/>
          </a:prstGeom>
          <a:noFill/>
          <a:ln w="25400">
            <a:solidFill>
              <a:srgbClr val="006600"/>
            </a:solidFill>
            <a:round/>
            <a:headEnd/>
            <a:tailEnd/>
          </a:ln>
        </p:spPr>
        <p:txBody>
          <a:bodyPr wrap="none"/>
          <a:lstStyle/>
          <a:p>
            <a:endParaRPr lang="en-US"/>
          </a:p>
        </p:txBody>
      </p:sp>
      <p:sp>
        <p:nvSpPr>
          <p:cNvPr id="21" name="Line 41"/>
          <p:cNvSpPr>
            <a:spLocks noChangeShapeType="1"/>
          </p:cNvSpPr>
          <p:nvPr/>
        </p:nvSpPr>
        <p:spPr bwMode="auto">
          <a:xfrm>
            <a:off x="3810000" y="4191000"/>
            <a:ext cx="3200400" cy="0"/>
          </a:xfrm>
          <a:prstGeom prst="line">
            <a:avLst/>
          </a:prstGeom>
          <a:noFill/>
          <a:ln w="25400">
            <a:solidFill>
              <a:srgbClr val="006600"/>
            </a:solidFill>
            <a:round/>
            <a:headEnd/>
            <a:tailEnd/>
          </a:ln>
        </p:spPr>
        <p:txBody>
          <a:bodyPr wrap="none"/>
          <a:lstStyle/>
          <a:p>
            <a:endParaRPr lang="en-US"/>
          </a:p>
        </p:txBody>
      </p:sp>
      <p:sp>
        <p:nvSpPr>
          <p:cNvPr id="22" name="Line 42"/>
          <p:cNvSpPr>
            <a:spLocks noChangeShapeType="1"/>
          </p:cNvSpPr>
          <p:nvPr/>
        </p:nvSpPr>
        <p:spPr bwMode="auto">
          <a:xfrm>
            <a:off x="3810000" y="4953000"/>
            <a:ext cx="3200400" cy="0"/>
          </a:xfrm>
          <a:prstGeom prst="line">
            <a:avLst/>
          </a:prstGeom>
          <a:noFill/>
          <a:ln w="25400">
            <a:solidFill>
              <a:srgbClr val="006600"/>
            </a:solidFill>
            <a:round/>
            <a:headEnd/>
            <a:tailEnd/>
          </a:ln>
        </p:spPr>
        <p:txBody>
          <a:bodyPr wrap="none"/>
          <a:lstStyle/>
          <a:p>
            <a:endParaRPr lang="en-US"/>
          </a:p>
        </p:txBody>
      </p:sp>
      <p:sp>
        <p:nvSpPr>
          <p:cNvPr id="23" name="Line 43"/>
          <p:cNvSpPr>
            <a:spLocks noChangeShapeType="1"/>
          </p:cNvSpPr>
          <p:nvPr/>
        </p:nvSpPr>
        <p:spPr bwMode="auto">
          <a:xfrm>
            <a:off x="3810000" y="5638800"/>
            <a:ext cx="3200400" cy="0"/>
          </a:xfrm>
          <a:prstGeom prst="line">
            <a:avLst/>
          </a:prstGeom>
          <a:noFill/>
          <a:ln w="25400">
            <a:solidFill>
              <a:srgbClr val="006600"/>
            </a:solidFill>
            <a:round/>
            <a:headEnd/>
            <a:tailEnd/>
          </a:ln>
        </p:spPr>
        <p:txBody>
          <a:bodyPr wrap="none"/>
          <a:lstStyle/>
          <a:p>
            <a:endParaRPr lang="en-US"/>
          </a:p>
        </p:txBody>
      </p:sp>
      <p:sp>
        <p:nvSpPr>
          <p:cNvPr id="24" name="Text Box 44"/>
          <p:cNvSpPr txBox="1">
            <a:spLocks noChangeArrowheads="1"/>
          </p:cNvSpPr>
          <p:nvPr/>
        </p:nvSpPr>
        <p:spPr bwMode="auto">
          <a:xfrm>
            <a:off x="5791200" y="56388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5" name="Text Box 45"/>
          <p:cNvSpPr txBox="1">
            <a:spLocks noChangeArrowheads="1"/>
          </p:cNvSpPr>
          <p:nvPr/>
        </p:nvSpPr>
        <p:spPr bwMode="auto">
          <a:xfrm>
            <a:off x="5791200" y="49530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6" name="Text Box 46"/>
          <p:cNvSpPr txBox="1">
            <a:spLocks noChangeArrowheads="1"/>
          </p:cNvSpPr>
          <p:nvPr/>
        </p:nvSpPr>
        <p:spPr bwMode="auto">
          <a:xfrm>
            <a:off x="5791200" y="41910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7" name="Text Box 47"/>
          <p:cNvSpPr txBox="1">
            <a:spLocks noChangeArrowheads="1"/>
          </p:cNvSpPr>
          <p:nvPr/>
        </p:nvSpPr>
        <p:spPr bwMode="auto">
          <a:xfrm>
            <a:off x="5791200" y="34290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8" name="Text Box 48"/>
          <p:cNvSpPr txBox="1">
            <a:spLocks noChangeArrowheads="1"/>
          </p:cNvSpPr>
          <p:nvPr/>
        </p:nvSpPr>
        <p:spPr bwMode="auto">
          <a:xfrm>
            <a:off x="5791200" y="26670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9" name="Text Box 49"/>
          <p:cNvSpPr txBox="1">
            <a:spLocks noChangeArrowheads="1"/>
          </p:cNvSpPr>
          <p:nvPr/>
        </p:nvSpPr>
        <p:spPr bwMode="auto">
          <a:xfrm>
            <a:off x="5791200" y="19812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30" name="Text Box 50"/>
          <p:cNvSpPr txBox="1">
            <a:spLocks noChangeArrowheads="1"/>
          </p:cNvSpPr>
          <p:nvPr/>
        </p:nvSpPr>
        <p:spPr bwMode="auto">
          <a:xfrm>
            <a:off x="5715000" y="5638800"/>
            <a:ext cx="1219200" cy="366713"/>
          </a:xfrm>
          <a:prstGeom prst="rect">
            <a:avLst/>
          </a:prstGeom>
          <a:noFill/>
          <a:ln w="12700">
            <a:noFill/>
            <a:miter lim="800000"/>
            <a:headEnd/>
            <a:tailEnd/>
          </a:ln>
        </p:spPr>
        <p:txBody>
          <a:bodyPr>
            <a:spAutoFit/>
          </a:bodyPr>
          <a:lstStyle/>
          <a:p>
            <a:pPr algn="r">
              <a:spcBef>
                <a:spcPct val="50000"/>
              </a:spcBef>
            </a:pPr>
            <a:r>
              <a:rPr lang="en-US" sz="1800"/>
              <a:t>1..3, 5</a:t>
            </a:r>
          </a:p>
        </p:txBody>
      </p:sp>
      <p:sp>
        <p:nvSpPr>
          <p:cNvPr id="31" name="Text Box 51"/>
          <p:cNvSpPr txBox="1">
            <a:spLocks noChangeArrowheads="1"/>
          </p:cNvSpPr>
          <p:nvPr/>
        </p:nvSpPr>
        <p:spPr bwMode="auto">
          <a:xfrm>
            <a:off x="5715000" y="4953000"/>
            <a:ext cx="1219200" cy="366713"/>
          </a:xfrm>
          <a:prstGeom prst="rect">
            <a:avLst/>
          </a:prstGeom>
          <a:noFill/>
          <a:ln w="12700">
            <a:noFill/>
            <a:miter lim="800000"/>
            <a:headEnd/>
            <a:tailEnd/>
          </a:ln>
        </p:spPr>
        <p:txBody>
          <a:bodyPr>
            <a:spAutoFit/>
          </a:bodyPr>
          <a:lstStyle/>
          <a:p>
            <a:pPr algn="r">
              <a:spcBef>
                <a:spcPct val="50000"/>
              </a:spcBef>
            </a:pPr>
            <a:r>
              <a:rPr lang="en-US" sz="1800"/>
              <a:t>2..4</a:t>
            </a:r>
          </a:p>
        </p:txBody>
      </p:sp>
      <p:sp>
        <p:nvSpPr>
          <p:cNvPr id="32" name="Text Box 52"/>
          <p:cNvSpPr txBox="1">
            <a:spLocks noChangeArrowheads="1"/>
          </p:cNvSpPr>
          <p:nvPr/>
        </p:nvSpPr>
        <p:spPr bwMode="auto">
          <a:xfrm>
            <a:off x="5715000" y="4191000"/>
            <a:ext cx="1219200" cy="366713"/>
          </a:xfrm>
          <a:prstGeom prst="rect">
            <a:avLst/>
          </a:prstGeom>
          <a:noFill/>
          <a:ln w="12700">
            <a:noFill/>
            <a:miter lim="800000"/>
            <a:headEnd/>
            <a:tailEnd/>
          </a:ln>
        </p:spPr>
        <p:txBody>
          <a:bodyPr>
            <a:spAutoFit/>
          </a:bodyPr>
          <a:lstStyle/>
          <a:p>
            <a:pPr algn="r">
              <a:spcBef>
                <a:spcPct val="50000"/>
              </a:spcBef>
            </a:pPr>
            <a:r>
              <a:rPr lang="en-US" sz="1800"/>
              <a:t>0..1</a:t>
            </a:r>
          </a:p>
        </p:txBody>
      </p:sp>
      <p:sp>
        <p:nvSpPr>
          <p:cNvPr id="33" name="Text Box 53"/>
          <p:cNvSpPr txBox="1">
            <a:spLocks noChangeArrowheads="1"/>
          </p:cNvSpPr>
          <p:nvPr/>
        </p:nvSpPr>
        <p:spPr bwMode="auto">
          <a:xfrm>
            <a:off x="5715000" y="3429000"/>
            <a:ext cx="1219200" cy="366713"/>
          </a:xfrm>
          <a:prstGeom prst="rect">
            <a:avLst/>
          </a:prstGeom>
          <a:noFill/>
          <a:ln w="12700">
            <a:noFill/>
            <a:miter lim="800000"/>
            <a:headEnd/>
            <a:tailEnd/>
          </a:ln>
        </p:spPr>
        <p:txBody>
          <a:bodyPr>
            <a:spAutoFit/>
          </a:bodyPr>
          <a:lstStyle/>
          <a:p>
            <a:pPr algn="r">
              <a:spcBef>
                <a:spcPct val="50000"/>
              </a:spcBef>
            </a:pPr>
            <a:r>
              <a:rPr lang="en-US" sz="1800"/>
              <a:t>1..*</a:t>
            </a:r>
          </a:p>
        </p:txBody>
      </p:sp>
      <p:sp>
        <p:nvSpPr>
          <p:cNvPr id="34" name="Text Box 54"/>
          <p:cNvSpPr txBox="1">
            <a:spLocks noChangeArrowheads="1"/>
          </p:cNvSpPr>
          <p:nvPr/>
        </p:nvSpPr>
        <p:spPr bwMode="auto">
          <a:xfrm>
            <a:off x="5715000" y="2667000"/>
            <a:ext cx="1219200" cy="366713"/>
          </a:xfrm>
          <a:prstGeom prst="rect">
            <a:avLst/>
          </a:prstGeom>
          <a:noFill/>
          <a:ln w="12700">
            <a:noFill/>
            <a:miter lim="800000"/>
            <a:headEnd/>
            <a:tailEnd/>
          </a:ln>
        </p:spPr>
        <p:txBody>
          <a:bodyPr>
            <a:spAutoFit/>
          </a:bodyPr>
          <a:lstStyle/>
          <a:p>
            <a:pPr algn="r">
              <a:spcBef>
                <a:spcPct val="50000"/>
              </a:spcBef>
            </a:pPr>
            <a:r>
              <a:rPr lang="en-US" sz="1800"/>
              <a:t>0..*</a:t>
            </a:r>
          </a:p>
        </p:txBody>
      </p:sp>
      <p:sp>
        <p:nvSpPr>
          <p:cNvPr id="35" name="Text Box 55"/>
          <p:cNvSpPr txBox="1">
            <a:spLocks noChangeArrowheads="1"/>
          </p:cNvSpPr>
          <p:nvPr/>
        </p:nvSpPr>
        <p:spPr bwMode="auto">
          <a:xfrm>
            <a:off x="5715000" y="1981200"/>
            <a:ext cx="1219200" cy="366713"/>
          </a:xfrm>
          <a:prstGeom prst="rect">
            <a:avLst/>
          </a:prstGeom>
          <a:noFill/>
          <a:ln w="12700">
            <a:noFill/>
            <a:miter lim="800000"/>
            <a:headEnd/>
            <a:tailEnd/>
          </a:ln>
        </p:spPr>
        <p:txBody>
          <a:bodyPr>
            <a:spAutoFit/>
          </a:bodyPr>
          <a:lstStyle/>
          <a:p>
            <a:pPr algn="r">
              <a:spcBef>
                <a:spcPct val="50000"/>
              </a:spcBef>
            </a:pPr>
            <a:r>
              <a:rPr lang="en-US" sz="1800"/>
              <a:t>1</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127</a:t>
            </a:fld>
            <a:endParaRPr lang="en-US">
              <a:solidFill>
                <a:prstClr val="black">
                  <a:tint val="75000"/>
                </a:prstClr>
              </a:solidFill>
            </a:endParaRPr>
          </a:p>
        </p:txBody>
      </p:sp>
    </p:spTree>
    <p:extLst>
      <p:ext uri="{BB962C8B-B14F-4D97-AF65-F5344CB8AC3E}">
        <p14:creationId xmlns:p14="http://schemas.microsoft.com/office/powerpoint/2010/main" val="34420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22500" t="34889" r="18000" b="46445"/>
          <a:stretch/>
        </p:blipFill>
        <p:spPr>
          <a:xfrm>
            <a:off x="140367" y="2362200"/>
            <a:ext cx="9067800" cy="1600200"/>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128</a:t>
            </a:fld>
            <a:endParaRPr lang="en-US">
              <a:solidFill>
                <a:prstClr val="black">
                  <a:tint val="75000"/>
                </a:prstClr>
              </a:solidFill>
            </a:endParaRPr>
          </a:p>
        </p:txBody>
      </p:sp>
    </p:spTree>
    <p:extLst>
      <p:ext uri="{BB962C8B-B14F-4D97-AF65-F5344CB8AC3E}">
        <p14:creationId xmlns:p14="http://schemas.microsoft.com/office/powerpoint/2010/main" val="325729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with Attribute and Method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2000" t="50000" r="11500" b="21556"/>
          <a:stretch/>
        </p:blipFill>
        <p:spPr>
          <a:xfrm>
            <a:off x="249738" y="2438400"/>
            <a:ext cx="8610600" cy="2071723"/>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129</a:t>
            </a:fld>
            <a:endParaRPr lang="en-US">
              <a:solidFill>
                <a:prstClr val="black">
                  <a:tint val="75000"/>
                </a:prstClr>
              </a:solidFill>
            </a:endParaRPr>
          </a:p>
        </p:txBody>
      </p:sp>
    </p:spTree>
    <p:extLst>
      <p:ext uri="{BB962C8B-B14F-4D97-AF65-F5344CB8AC3E}">
        <p14:creationId xmlns:p14="http://schemas.microsoft.com/office/powerpoint/2010/main" val="316730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5.2 </a:t>
            </a:r>
            <a:r>
              <a:rPr lang="id-ID" sz="4000" dirty="0" err="1" smtClean="0"/>
              <a:t>Identifying</a:t>
            </a:r>
            <a:r>
              <a:rPr lang="id-ID" sz="4000" dirty="0" smtClean="0"/>
              <a:t> </a:t>
            </a:r>
            <a:r>
              <a:rPr lang="id-ID" sz="4000" dirty="0"/>
              <a:t>Business </a:t>
            </a:r>
            <a:r>
              <a:rPr lang="id-ID" sz="4000" dirty="0" err="1" smtClean="0"/>
              <a:t>Value</a:t>
            </a:r>
            <a:r>
              <a:rPr lang="en-US" sz="4000" dirty="0" smtClean="0"/>
              <a:t> (System Request)</a:t>
            </a:r>
            <a:endParaRPr lang="id-ID" sz="4000" dirty="0"/>
          </a:p>
        </p:txBody>
      </p:sp>
      <p:sp>
        <p:nvSpPr>
          <p:cNvPr id="3" name="Text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76079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Association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000" t="46222" r="9500" b="35111"/>
          <a:stretch/>
        </p:blipFill>
        <p:spPr>
          <a:xfrm>
            <a:off x="150937" y="2325817"/>
            <a:ext cx="8815136" cy="1331783"/>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130</a:t>
            </a:fld>
            <a:endParaRPr lang="en-US">
              <a:solidFill>
                <a:prstClr val="black">
                  <a:tint val="75000"/>
                </a:prstClr>
              </a:solidFill>
            </a:endParaRPr>
          </a:p>
        </p:txBody>
      </p:sp>
    </p:spTree>
    <p:extLst>
      <p:ext uri="{BB962C8B-B14F-4D97-AF65-F5344CB8AC3E}">
        <p14:creationId xmlns:p14="http://schemas.microsoft.com/office/powerpoint/2010/main" val="63380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Multiplicity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500" t="39334" r="10000" b="42889"/>
          <a:stretch/>
        </p:blipFill>
        <p:spPr>
          <a:xfrm>
            <a:off x="152400" y="2514600"/>
            <a:ext cx="8839200" cy="1290394"/>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131</a:t>
            </a:fld>
            <a:endParaRPr lang="en-US">
              <a:solidFill>
                <a:prstClr val="black">
                  <a:tint val="75000"/>
                </a:prstClr>
              </a:solidFill>
            </a:endParaRPr>
          </a:p>
        </p:txBody>
      </p:sp>
    </p:spTree>
    <p:extLst>
      <p:ext uri="{BB962C8B-B14F-4D97-AF65-F5344CB8AC3E}">
        <p14:creationId xmlns:p14="http://schemas.microsoft.com/office/powerpoint/2010/main" val="314009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0499" t="30445" r="10001" b="37555"/>
          <a:stretch/>
        </p:blipFill>
        <p:spPr>
          <a:xfrm>
            <a:off x="-36095" y="2133600"/>
            <a:ext cx="9144000" cy="2368230"/>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132</a:t>
            </a:fld>
            <a:endParaRPr lang="en-US">
              <a:solidFill>
                <a:prstClr val="black">
                  <a:tint val="75000"/>
                </a:prstClr>
              </a:solidFill>
            </a:endParaRPr>
          </a:p>
        </p:txBody>
      </p:sp>
    </p:spTree>
    <p:extLst>
      <p:ext uri="{BB962C8B-B14F-4D97-AF65-F5344CB8AC3E}">
        <p14:creationId xmlns:p14="http://schemas.microsoft.com/office/powerpoint/2010/main" val="414295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000" t="22445" r="10000" b="40222"/>
          <a:stretch/>
        </p:blipFill>
        <p:spPr>
          <a:xfrm>
            <a:off x="28074" y="1905000"/>
            <a:ext cx="8839200" cy="2690191"/>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133</a:t>
            </a:fld>
            <a:endParaRPr lang="en-US">
              <a:solidFill>
                <a:prstClr val="black">
                  <a:tint val="75000"/>
                </a:prstClr>
              </a:solidFill>
            </a:endParaRPr>
          </a:p>
        </p:txBody>
      </p:sp>
    </p:spTree>
    <p:extLst>
      <p:ext uri="{BB962C8B-B14F-4D97-AF65-F5344CB8AC3E}">
        <p14:creationId xmlns:p14="http://schemas.microsoft.com/office/powerpoint/2010/main" val="375445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 Diagram</a:t>
            </a:r>
            <a:r>
              <a:rPr lang="en-US" smtClean="0"/>
              <a:t>: </a:t>
            </a:r>
            <a:r>
              <a:rPr lang="id-ID" smtClean="0"/>
              <a:t>Internet Order Project</a:t>
            </a:r>
            <a:endParaRPr lang="en-US" dirty="0"/>
          </a:p>
        </p:txBody>
      </p:sp>
      <p:pic>
        <p:nvPicPr>
          <p:cNvPr id="4" name="Content Placeholder 3" descr="fig249_01_0.jpg"/>
          <p:cNvPicPr>
            <a:picLocks noGrp="1" noChangeAspect="1"/>
          </p:cNvPicPr>
          <p:nvPr>
            <p:ph idx="1"/>
          </p:nvPr>
        </p:nvPicPr>
        <p:blipFill>
          <a:blip r:embed="rId2" cstate="print"/>
          <a:stretch>
            <a:fillRect/>
          </a:stretch>
        </p:blipFill>
        <p:spPr>
          <a:xfrm>
            <a:off x="628650" y="1721072"/>
            <a:ext cx="7886700" cy="4258818"/>
          </a:xfr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134</a:t>
            </a:fld>
            <a:endParaRPr lang="en-US">
              <a:solidFill>
                <a:prstClr val="black">
                  <a:tint val="75000"/>
                </a:prstClr>
              </a:solidFill>
            </a:endParaRPr>
          </a:p>
        </p:txBody>
      </p:sp>
    </p:spTree>
    <p:extLst>
      <p:ext uri="{BB962C8B-B14F-4D97-AF65-F5344CB8AC3E}">
        <p14:creationId xmlns:p14="http://schemas.microsoft.com/office/powerpoint/2010/main" val="119580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Diagram: </a:t>
            </a:r>
            <a:r>
              <a:rPr lang="en-US" dirty="0" err="1" smtClean="0"/>
              <a:t>Sistem</a:t>
            </a:r>
            <a:r>
              <a:rPr lang="en-US" dirty="0" smtClean="0"/>
              <a:t> ATM</a:t>
            </a:r>
            <a:endParaRPr lang="en-US" dirty="0"/>
          </a:p>
        </p:txBody>
      </p:sp>
      <p:pic>
        <p:nvPicPr>
          <p:cNvPr id="3" name="Picture 2"/>
          <p:cNvPicPr>
            <a:picLocks noChangeAspect="1"/>
          </p:cNvPicPr>
          <p:nvPr/>
        </p:nvPicPr>
        <p:blipFill rotWithShape="1">
          <a:blip r:embed="rId2"/>
          <a:srcRect l="2095" t="5314" r="1780" b="2994"/>
          <a:stretch/>
        </p:blipFill>
        <p:spPr>
          <a:xfrm>
            <a:off x="76200" y="1064683"/>
            <a:ext cx="9067800" cy="5793317"/>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135</a:t>
            </a:fld>
            <a:endParaRPr lang="en-US">
              <a:solidFill>
                <a:prstClr val="black">
                  <a:tint val="75000"/>
                </a:prstClr>
              </a:solidFill>
            </a:endParaRPr>
          </a:p>
        </p:txBody>
      </p:sp>
    </p:spTree>
    <p:extLst>
      <p:ext uri="{BB962C8B-B14F-4D97-AF65-F5344CB8AC3E}">
        <p14:creationId xmlns:p14="http://schemas.microsoft.com/office/powerpoint/2010/main" val="62478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5.4.5 </a:t>
            </a:r>
            <a:r>
              <a:rPr lang="en-US" sz="4400" dirty="0"/>
              <a:t>Deployment </a:t>
            </a:r>
            <a:r>
              <a:rPr lang="en-US" sz="4400" dirty="0" smtClean="0"/>
              <a:t>Diagram</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136</a:t>
            </a:fld>
            <a:endParaRPr lang="en-US"/>
          </a:p>
        </p:txBody>
      </p:sp>
    </p:spTree>
    <p:extLst>
      <p:ext uri="{BB962C8B-B14F-4D97-AF65-F5344CB8AC3E}">
        <p14:creationId xmlns:p14="http://schemas.microsoft.com/office/powerpoint/2010/main" val="17149981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System Analysis and Design with UML</a:t>
            </a:r>
            <a:endParaRPr lang="id-ID" dirty="0"/>
          </a:p>
        </p:txBody>
      </p:sp>
      <p:sp>
        <p:nvSpPr>
          <p:cNvPr id="3" name="Content Placeholder 2"/>
          <p:cNvSpPr>
            <a:spLocks noGrp="1"/>
          </p:cNvSpPr>
          <p:nvPr>
            <p:ph idx="1"/>
          </p:nvPr>
        </p:nvSpPr>
        <p:spPr>
          <a:xfrm>
            <a:off x="628650" y="1200150"/>
            <a:ext cx="8286750" cy="5021263"/>
          </a:xfrm>
        </p:spPr>
        <p:txBody>
          <a:bodyPr/>
          <a:lstStyle/>
          <a:p>
            <a:pPr marL="514350" indent="-514350">
              <a:buFont typeface="+mj-lt"/>
              <a:buAutoNum type="arabicPeriod"/>
            </a:pPr>
            <a:r>
              <a:rPr lang="id-ID" sz="2600" dirty="0" smtClean="0">
                <a:solidFill>
                  <a:srgbClr val="C00000"/>
                </a:solidFill>
              </a:rPr>
              <a:t>System Analysis</a:t>
            </a:r>
          </a:p>
          <a:p>
            <a:pPr marL="801687" lvl="1" indent="-514350">
              <a:buFont typeface="+mj-lt"/>
              <a:buAutoNum type="arabicPeriod"/>
            </a:pPr>
            <a:r>
              <a:rPr lang="id-ID" sz="2000" dirty="0" smtClean="0"/>
              <a:t>Business Process Identification</a:t>
            </a:r>
          </a:p>
          <a:p>
            <a:pPr marL="1089025" lvl="2" indent="-514350">
              <a:buFont typeface="Wingdings" pitchFamily="2" charset="2"/>
              <a:buChar char="§"/>
            </a:pPr>
            <a:r>
              <a:rPr lang="id-ID" sz="1600" b="1" dirty="0" smtClean="0"/>
              <a:t>Use Case Diagram</a:t>
            </a:r>
          </a:p>
          <a:p>
            <a:pPr marL="801687" lvl="1" indent="-514350">
              <a:buFont typeface="+mj-lt"/>
              <a:buAutoNum type="arabicPeriod"/>
            </a:pPr>
            <a:r>
              <a:rPr lang="id-ID" sz="2000" dirty="0"/>
              <a:t>Business Process Modeling</a:t>
            </a:r>
          </a:p>
          <a:p>
            <a:pPr marL="1089025" lvl="2" indent="-514350">
              <a:buFont typeface="Wingdings" pitchFamily="2" charset="2"/>
              <a:buChar char="§"/>
            </a:pPr>
            <a:r>
              <a:rPr lang="id-ID" sz="1600" b="1" dirty="0"/>
              <a:t>Activity Diagram </a:t>
            </a:r>
            <a:r>
              <a:rPr lang="id-ID" sz="1600" dirty="0"/>
              <a:t>or Business Process Modeling Notation (BPMN)</a:t>
            </a:r>
          </a:p>
          <a:p>
            <a:pPr marL="801687" lvl="1" indent="-514350">
              <a:buFont typeface="+mj-lt"/>
              <a:buAutoNum type="arabicPeriod"/>
            </a:pPr>
            <a:r>
              <a:rPr lang="id-ID" sz="2000" dirty="0" smtClean="0"/>
              <a:t>Business Process Realization</a:t>
            </a:r>
          </a:p>
          <a:p>
            <a:pPr marL="1089025" lvl="2" indent="-514350">
              <a:buFont typeface="Wingdings" pitchFamily="2" charset="2"/>
              <a:buChar char="§"/>
            </a:pPr>
            <a:r>
              <a:rPr lang="id-ID" sz="1600" b="1" dirty="0" smtClean="0"/>
              <a:t>Sequence Diagram </a:t>
            </a:r>
            <a:r>
              <a:rPr lang="id-ID" sz="1200" b="1" dirty="0" smtClean="0"/>
              <a:t>  </a:t>
            </a:r>
            <a:r>
              <a:rPr lang="id-ID" sz="1200" dirty="0" smtClean="0"/>
              <a:t>(Buat untuk setiap use case dengan menggunakan pola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a:t>
            </a:r>
          </a:p>
          <a:p>
            <a:pPr marL="574675" lvl="2" indent="0">
              <a:buNone/>
            </a:pPr>
            <a:endParaRPr lang="id-ID" sz="1200" dirty="0" smtClean="0"/>
          </a:p>
          <a:p>
            <a:pPr marL="514350" indent="-514350">
              <a:buFont typeface="+mj-lt"/>
              <a:buAutoNum type="arabicPeriod"/>
            </a:pPr>
            <a:r>
              <a:rPr lang="id-ID" sz="2600" dirty="0" smtClean="0">
                <a:solidFill>
                  <a:srgbClr val="C00000"/>
                </a:solidFill>
              </a:rPr>
              <a:t>System Design</a:t>
            </a:r>
          </a:p>
          <a:p>
            <a:pPr marL="801687" lvl="1" indent="-514350">
              <a:buFont typeface="+mj-lt"/>
              <a:buAutoNum type="arabicPeriod"/>
            </a:pPr>
            <a:r>
              <a:rPr lang="id-ID" sz="2000" dirty="0" smtClean="0"/>
              <a:t>Program Design</a:t>
            </a:r>
          </a:p>
          <a:p>
            <a:pPr marL="1089025" lvl="2" indent="-514350">
              <a:buFont typeface="+mj-lt"/>
              <a:buAutoNum type="arabicPeriod"/>
            </a:pPr>
            <a:r>
              <a:rPr lang="id-ID" sz="1600" b="1" dirty="0" smtClean="0"/>
              <a:t>Class Diagram</a:t>
            </a:r>
            <a:r>
              <a:rPr lang="id-ID" sz="800" b="1" dirty="0" smtClean="0"/>
              <a:t>    </a:t>
            </a:r>
            <a:r>
              <a:rPr lang="id-ID" sz="1200" dirty="0" smtClean="0"/>
              <a:t>(Gabungkan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 Class dan susun story dari sistem yang dibangun)</a:t>
            </a:r>
            <a:endParaRPr lang="id-ID" sz="1200" dirty="0"/>
          </a:p>
          <a:p>
            <a:pPr marL="1089025" lvl="2" indent="-514350">
              <a:buFont typeface="+mj-lt"/>
              <a:buAutoNum type="arabicPeriod"/>
            </a:pPr>
            <a:r>
              <a:rPr lang="id-ID" sz="1600" b="1" dirty="0" smtClean="0"/>
              <a:t>Package Diagram </a:t>
            </a:r>
            <a:r>
              <a:rPr lang="id-ID" sz="1200" dirty="0" smtClean="0"/>
              <a:t>(Gabungan class yang sesuai, boleh menggunakan pola B-C-E)</a:t>
            </a:r>
          </a:p>
          <a:p>
            <a:pPr marL="1089025" lvl="2" indent="-514350">
              <a:buFont typeface="+mj-lt"/>
              <a:buAutoNum type="arabicPeriod"/>
            </a:pPr>
            <a:r>
              <a:rPr lang="id-ID" sz="1600" b="1" dirty="0" smtClean="0"/>
              <a:t>Deployment Diagram  </a:t>
            </a:r>
            <a:r>
              <a:rPr lang="id-ID" sz="1200" dirty="0" smtClean="0"/>
              <a:t>(arsitektur software dari sistem yang dibangun)</a:t>
            </a:r>
          </a:p>
          <a:p>
            <a:pPr marL="801687" lvl="1" indent="-514350">
              <a:buFont typeface="+mj-lt"/>
              <a:buAutoNum type="arabicPeriod"/>
            </a:pPr>
            <a:r>
              <a:rPr lang="id-ID" sz="2000" b="1" dirty="0" smtClean="0"/>
              <a:t>User Interface Design </a:t>
            </a:r>
            <a:r>
              <a:rPr lang="id-ID" sz="1200" dirty="0" smtClean="0"/>
              <a:t>(Buat UI design dari </a:t>
            </a:r>
            <a:r>
              <a:rPr lang="id-ID" sz="1200" dirty="0" smtClean="0">
                <a:solidFill>
                  <a:srgbClr val="0070C0"/>
                </a:solidFill>
              </a:rPr>
              <a:t>Boundary Class)</a:t>
            </a:r>
          </a:p>
          <a:p>
            <a:pPr marL="801687" lvl="1" indent="-514350">
              <a:buFont typeface="+mj-lt"/>
              <a:buAutoNum type="arabicPeriod"/>
            </a:pPr>
            <a:r>
              <a:rPr lang="id-ID" sz="2000" b="1" dirty="0" smtClean="0"/>
              <a:t>Entity-Relationship Model</a:t>
            </a:r>
            <a:r>
              <a:rPr lang="id-ID" sz="1200" b="1" dirty="0" smtClean="0"/>
              <a:t>  </a:t>
            </a:r>
            <a:r>
              <a:rPr lang="id-ID" sz="1200" dirty="0" smtClean="0"/>
              <a:t>(Buat ER diagram dari </a:t>
            </a:r>
            <a:r>
              <a:rPr lang="id-ID" sz="1200" dirty="0" smtClean="0">
                <a:solidFill>
                  <a:srgbClr val="00B050"/>
                </a:solidFill>
              </a:rPr>
              <a:t>Entity Class)</a:t>
            </a:r>
          </a:p>
        </p:txBody>
      </p:sp>
    </p:spTree>
    <p:extLst>
      <p:ext uri="{BB962C8B-B14F-4D97-AF65-F5344CB8AC3E}">
        <p14:creationId xmlns:p14="http://schemas.microsoft.com/office/powerpoint/2010/main" val="343707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Deployment Diagram</a:t>
            </a:r>
            <a:endParaRPr lang="id-ID" dirty="0"/>
          </a:p>
        </p:txBody>
      </p:sp>
      <p:sp>
        <p:nvSpPr>
          <p:cNvPr id="3" name="Content Placeholder 2"/>
          <p:cNvSpPr>
            <a:spLocks noGrp="1"/>
          </p:cNvSpPr>
          <p:nvPr>
            <p:ph idx="1"/>
          </p:nvPr>
        </p:nvSpPr>
        <p:spPr>
          <a:xfrm>
            <a:off x="228600" y="1190173"/>
            <a:ext cx="7010400" cy="5334000"/>
          </a:xfrm>
        </p:spPr>
        <p:txBody>
          <a:bodyPr>
            <a:normAutofit fontScale="70000" lnSpcReduction="20000"/>
          </a:bodyPr>
          <a:lstStyle/>
          <a:p>
            <a:r>
              <a:rPr lang="en-US" dirty="0">
                <a:solidFill>
                  <a:srgbClr val="C00000"/>
                </a:solidFill>
              </a:rPr>
              <a:t>Servers</a:t>
            </a:r>
          </a:p>
          <a:p>
            <a:pPr lvl="1"/>
            <a:r>
              <a:rPr lang="en-US" dirty="0"/>
              <a:t>Mainframes, Minis, Micros</a:t>
            </a:r>
          </a:p>
          <a:p>
            <a:r>
              <a:rPr lang="en-US" dirty="0">
                <a:solidFill>
                  <a:srgbClr val="C00000"/>
                </a:solidFill>
              </a:rPr>
              <a:t>Clients</a:t>
            </a:r>
          </a:p>
          <a:p>
            <a:pPr lvl="1"/>
            <a:r>
              <a:rPr lang="en-US" dirty="0" err="1"/>
              <a:t>Input/Output</a:t>
            </a:r>
            <a:r>
              <a:rPr lang="en-US" dirty="0"/>
              <a:t> HW used by users</a:t>
            </a:r>
          </a:p>
          <a:p>
            <a:pPr lvl="1"/>
            <a:r>
              <a:rPr lang="en-US" dirty="0"/>
              <a:t>Terminals, PCs, special purpose HW</a:t>
            </a:r>
          </a:p>
          <a:p>
            <a:r>
              <a:rPr lang="en-US" dirty="0">
                <a:solidFill>
                  <a:srgbClr val="C00000"/>
                </a:solidFill>
              </a:rPr>
              <a:t>Network</a:t>
            </a:r>
          </a:p>
          <a:p>
            <a:pPr lvl="1"/>
            <a:r>
              <a:rPr lang="en-US" dirty="0"/>
              <a:t>HW and SW to connect clients to servers</a:t>
            </a:r>
          </a:p>
          <a:p>
            <a:r>
              <a:rPr lang="en-US" dirty="0">
                <a:solidFill>
                  <a:srgbClr val="C00000"/>
                </a:solidFill>
              </a:rPr>
              <a:t>Nodes</a:t>
            </a:r>
          </a:p>
          <a:p>
            <a:pPr lvl="1"/>
            <a:r>
              <a:rPr lang="en-US" dirty="0"/>
              <a:t>Any piece of hardware in the model</a:t>
            </a:r>
          </a:p>
          <a:p>
            <a:pPr lvl="1"/>
            <a:r>
              <a:rPr lang="en-US" dirty="0"/>
              <a:t>A computational resource</a:t>
            </a:r>
          </a:p>
          <a:p>
            <a:pPr lvl="1"/>
            <a:r>
              <a:rPr lang="en-US" dirty="0"/>
              <a:t>Labeled by its name</a:t>
            </a:r>
          </a:p>
          <a:p>
            <a:pPr lvl="1"/>
            <a:r>
              <a:rPr lang="en-US" dirty="0"/>
              <a:t>Stereotype to label the type of node</a:t>
            </a:r>
          </a:p>
          <a:p>
            <a:r>
              <a:rPr lang="en-US" dirty="0">
                <a:solidFill>
                  <a:srgbClr val="C00000"/>
                </a:solidFill>
              </a:rPr>
              <a:t>Artifacts</a:t>
            </a:r>
          </a:p>
          <a:p>
            <a:pPr lvl="1"/>
            <a:r>
              <a:rPr lang="en-US" dirty="0"/>
              <a:t>Piece of the information </a:t>
            </a:r>
            <a:r>
              <a:rPr lang="en-US" dirty="0" smtClean="0"/>
              <a:t>system, such </a:t>
            </a:r>
            <a:r>
              <a:rPr lang="en-US" dirty="0"/>
              <a:t>as software or a database table</a:t>
            </a:r>
          </a:p>
          <a:p>
            <a:r>
              <a:rPr lang="en-US" dirty="0">
                <a:solidFill>
                  <a:srgbClr val="C00000"/>
                </a:solidFill>
              </a:rPr>
              <a:t>Node with Deployed Artifact</a:t>
            </a:r>
          </a:p>
          <a:p>
            <a:pPr lvl="1"/>
            <a:r>
              <a:rPr lang="en-US" dirty="0"/>
              <a:t>Shows artifact placed on a physical node</a:t>
            </a:r>
          </a:p>
          <a:p>
            <a:pPr lvl="1"/>
            <a:r>
              <a:rPr lang="en-US" dirty="0"/>
              <a:t>Good for showing distribution data or software</a:t>
            </a:r>
          </a:p>
          <a:p>
            <a:r>
              <a:rPr lang="en-US" dirty="0">
                <a:solidFill>
                  <a:srgbClr val="C00000"/>
                </a:solidFill>
              </a:rPr>
              <a:t>Communication paths</a:t>
            </a:r>
          </a:p>
          <a:p>
            <a:pPr lvl="1"/>
            <a:r>
              <a:rPr lang="en-US" dirty="0"/>
              <a:t>Links between nodes of the network</a:t>
            </a:r>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138</a:t>
            </a:fld>
            <a:endParaRPr lang="en-US">
              <a:solidFill>
                <a:prstClr val="black">
                  <a:tint val="75000"/>
                </a:prstClr>
              </a:solidFill>
            </a:endParaRPr>
          </a:p>
        </p:txBody>
      </p:sp>
      <p:pic>
        <p:nvPicPr>
          <p:cNvPr id="5" name="Picture 5" descr="Picture12"/>
          <p:cNvPicPr>
            <a:picLocks noChangeAspect="1" noChangeArrowheads="1"/>
          </p:cNvPicPr>
          <p:nvPr/>
        </p:nvPicPr>
        <p:blipFill>
          <a:blip r:embed="rId2" cstate="print"/>
          <a:srcRect/>
          <a:stretch>
            <a:fillRect/>
          </a:stretch>
        </p:blipFill>
        <p:spPr bwMode="auto">
          <a:xfrm>
            <a:off x="7357665" y="3578154"/>
            <a:ext cx="1468437" cy="293687"/>
          </a:xfrm>
          <a:prstGeom prst="rect">
            <a:avLst/>
          </a:prstGeom>
          <a:noFill/>
          <a:ln w="9525">
            <a:noFill/>
            <a:miter lim="800000"/>
            <a:headEnd/>
            <a:tailEnd/>
          </a:ln>
        </p:spPr>
      </p:pic>
      <p:pic>
        <p:nvPicPr>
          <p:cNvPr id="6" name="Picture 6" descr="Picture9"/>
          <p:cNvPicPr>
            <a:picLocks noChangeAspect="1" noChangeArrowheads="1"/>
          </p:cNvPicPr>
          <p:nvPr/>
        </p:nvPicPr>
        <p:blipFill>
          <a:blip r:embed="rId3" cstate="print"/>
          <a:srcRect/>
          <a:stretch>
            <a:fillRect/>
          </a:stretch>
        </p:blipFill>
        <p:spPr bwMode="auto">
          <a:xfrm>
            <a:off x="5221287" y="1431925"/>
            <a:ext cx="1865313" cy="1139825"/>
          </a:xfrm>
          <a:prstGeom prst="rect">
            <a:avLst/>
          </a:prstGeom>
          <a:noFill/>
          <a:ln w="9525">
            <a:noFill/>
            <a:miter lim="800000"/>
            <a:headEnd/>
            <a:tailEnd/>
          </a:ln>
        </p:spPr>
      </p:pic>
      <p:pic>
        <p:nvPicPr>
          <p:cNvPr id="7" name="Picture 7" descr="Picture10"/>
          <p:cNvPicPr>
            <a:picLocks noChangeAspect="1" noChangeArrowheads="1"/>
          </p:cNvPicPr>
          <p:nvPr/>
        </p:nvPicPr>
        <p:blipFill>
          <a:blip r:embed="rId4" cstate="print"/>
          <a:srcRect/>
          <a:stretch>
            <a:fillRect/>
          </a:stretch>
        </p:blipFill>
        <p:spPr bwMode="auto">
          <a:xfrm>
            <a:off x="7181055" y="1535076"/>
            <a:ext cx="1590675" cy="877887"/>
          </a:xfrm>
          <a:prstGeom prst="rect">
            <a:avLst/>
          </a:prstGeom>
          <a:noFill/>
          <a:ln w="9525">
            <a:noFill/>
            <a:miter lim="800000"/>
            <a:headEnd/>
            <a:tailEnd/>
          </a:ln>
        </p:spPr>
      </p:pic>
      <p:pic>
        <p:nvPicPr>
          <p:cNvPr id="8" name="Picture 8" descr="Picture11"/>
          <p:cNvPicPr>
            <a:picLocks noChangeAspect="1" noChangeArrowheads="1"/>
          </p:cNvPicPr>
          <p:nvPr/>
        </p:nvPicPr>
        <p:blipFill>
          <a:blip r:embed="rId5" cstate="print"/>
          <a:srcRect/>
          <a:stretch>
            <a:fillRect/>
          </a:stretch>
        </p:blipFill>
        <p:spPr bwMode="auto">
          <a:xfrm>
            <a:off x="5387974" y="3323095"/>
            <a:ext cx="1390650" cy="1104900"/>
          </a:xfrm>
          <a:prstGeom prst="rect">
            <a:avLst/>
          </a:prstGeom>
          <a:noFill/>
          <a:ln w="9525">
            <a:noFill/>
            <a:miter lim="800000"/>
            <a:headEnd/>
            <a:tailEnd/>
          </a:ln>
        </p:spPr>
      </p:pic>
      <p:sp>
        <p:nvSpPr>
          <p:cNvPr id="9" name="Text Box 9"/>
          <p:cNvSpPr txBox="1">
            <a:spLocks noChangeArrowheads="1"/>
          </p:cNvSpPr>
          <p:nvPr/>
        </p:nvSpPr>
        <p:spPr bwMode="auto">
          <a:xfrm>
            <a:off x="5231606" y="1183823"/>
            <a:ext cx="1703387" cy="338554"/>
          </a:xfrm>
          <a:prstGeom prst="rect">
            <a:avLst/>
          </a:prstGeom>
          <a:noFill/>
          <a:ln w="12700">
            <a:noFill/>
            <a:miter lim="800000"/>
            <a:headEnd type="none" w="sm" len="sm"/>
            <a:tailEnd/>
          </a:ln>
        </p:spPr>
        <p:txBody>
          <a:bodyPr>
            <a:spAutoFit/>
          </a:bodyPr>
          <a:lstStyle/>
          <a:p>
            <a:pPr algn="ctr">
              <a:spcBef>
                <a:spcPct val="50000"/>
              </a:spcBef>
            </a:pPr>
            <a:r>
              <a:rPr lang="en-US" sz="1600" dirty="0">
                <a:effectLst/>
                <a:latin typeface="+mn-lt"/>
              </a:rPr>
              <a:t>Node</a:t>
            </a:r>
          </a:p>
        </p:txBody>
      </p:sp>
      <p:sp>
        <p:nvSpPr>
          <p:cNvPr id="10" name="Text Box 10"/>
          <p:cNvSpPr txBox="1">
            <a:spLocks noChangeArrowheads="1"/>
          </p:cNvSpPr>
          <p:nvPr/>
        </p:nvSpPr>
        <p:spPr bwMode="auto">
          <a:xfrm>
            <a:off x="7135812" y="1210168"/>
            <a:ext cx="1703388" cy="338554"/>
          </a:xfrm>
          <a:prstGeom prst="rect">
            <a:avLst/>
          </a:prstGeom>
          <a:noFill/>
          <a:ln w="12700">
            <a:noFill/>
            <a:miter lim="800000"/>
            <a:headEnd type="none" w="sm" len="sm"/>
            <a:tailEnd/>
          </a:ln>
        </p:spPr>
        <p:txBody>
          <a:bodyPr>
            <a:spAutoFit/>
          </a:bodyPr>
          <a:lstStyle/>
          <a:p>
            <a:pPr algn="ctr">
              <a:spcBef>
                <a:spcPct val="50000"/>
              </a:spcBef>
            </a:pPr>
            <a:r>
              <a:rPr lang="en-US" sz="1600" dirty="0">
                <a:effectLst/>
                <a:latin typeface="+mn-lt"/>
              </a:rPr>
              <a:t>Artifact</a:t>
            </a:r>
          </a:p>
        </p:txBody>
      </p:sp>
      <p:sp>
        <p:nvSpPr>
          <p:cNvPr id="11" name="Text Box 11"/>
          <p:cNvSpPr txBox="1">
            <a:spLocks noChangeArrowheads="1"/>
          </p:cNvSpPr>
          <p:nvPr/>
        </p:nvSpPr>
        <p:spPr bwMode="auto">
          <a:xfrm>
            <a:off x="5127552" y="2786849"/>
            <a:ext cx="1882848" cy="584775"/>
          </a:xfrm>
          <a:prstGeom prst="rect">
            <a:avLst/>
          </a:prstGeom>
          <a:noFill/>
          <a:ln w="12700">
            <a:noFill/>
            <a:miter lim="800000"/>
            <a:headEnd type="none" w="sm" len="sm"/>
            <a:tailEnd/>
          </a:ln>
        </p:spPr>
        <p:txBody>
          <a:bodyPr wrap="square">
            <a:spAutoFit/>
          </a:bodyPr>
          <a:lstStyle/>
          <a:p>
            <a:pPr algn="ctr">
              <a:spcBef>
                <a:spcPct val="50000"/>
              </a:spcBef>
            </a:pPr>
            <a:r>
              <a:rPr lang="en-US" sz="1600" dirty="0">
                <a:effectLst/>
                <a:latin typeface="+mn-lt"/>
              </a:rPr>
              <a:t>Node with</a:t>
            </a:r>
            <a:br>
              <a:rPr lang="en-US" sz="1600" dirty="0">
                <a:effectLst/>
                <a:latin typeface="+mn-lt"/>
              </a:rPr>
            </a:br>
            <a:r>
              <a:rPr lang="en-US" sz="1600" dirty="0">
                <a:effectLst/>
                <a:latin typeface="+mn-lt"/>
              </a:rPr>
              <a:t>Deployment Artifact</a:t>
            </a:r>
          </a:p>
        </p:txBody>
      </p:sp>
      <p:sp>
        <p:nvSpPr>
          <p:cNvPr id="12" name="Text Box 12"/>
          <p:cNvSpPr txBox="1">
            <a:spLocks noChangeArrowheads="1"/>
          </p:cNvSpPr>
          <p:nvPr/>
        </p:nvSpPr>
        <p:spPr bwMode="auto">
          <a:xfrm>
            <a:off x="7058024" y="2996625"/>
            <a:ext cx="1933576" cy="584775"/>
          </a:xfrm>
          <a:prstGeom prst="rect">
            <a:avLst/>
          </a:prstGeom>
          <a:noFill/>
          <a:ln w="12700">
            <a:noFill/>
            <a:miter lim="800000"/>
            <a:headEnd type="none" w="sm" len="sm"/>
            <a:tailEnd/>
          </a:ln>
        </p:spPr>
        <p:txBody>
          <a:bodyPr wrap="square">
            <a:spAutoFit/>
          </a:bodyPr>
          <a:lstStyle/>
          <a:p>
            <a:pPr algn="ctr">
              <a:spcBef>
                <a:spcPct val="50000"/>
              </a:spcBef>
            </a:pPr>
            <a:r>
              <a:rPr lang="en-US" sz="1600" dirty="0" smtClean="0">
                <a:effectLst/>
                <a:latin typeface="+mn-lt"/>
              </a:rPr>
              <a:t>Communication</a:t>
            </a:r>
            <a:br>
              <a:rPr lang="en-US" sz="1600" dirty="0" smtClean="0">
                <a:effectLst/>
                <a:latin typeface="+mn-lt"/>
              </a:rPr>
            </a:br>
            <a:r>
              <a:rPr lang="en-US" sz="1600" dirty="0" smtClean="0">
                <a:effectLst/>
                <a:latin typeface="+mn-lt"/>
              </a:rPr>
              <a:t>Path</a:t>
            </a:r>
            <a:endParaRPr lang="en-US" sz="1600" dirty="0">
              <a:effectLst/>
              <a:latin typeface="+mn-lt"/>
            </a:endParaRPr>
          </a:p>
        </p:txBody>
      </p:sp>
    </p:spTree>
    <p:extLst>
      <p:ext uri="{BB962C8B-B14F-4D97-AF65-F5344CB8AC3E}">
        <p14:creationId xmlns:p14="http://schemas.microsoft.com/office/powerpoint/2010/main" val="24728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smtClean="0"/>
              <a:t>Diagram Examples</a:t>
            </a:r>
          </a:p>
        </p:txBody>
      </p:sp>
      <p:pic>
        <p:nvPicPr>
          <p:cNvPr id="49156" name="Picture 3"/>
          <p:cNvPicPr>
            <a:picLocks noChangeAspect="1" noChangeArrowheads="1"/>
          </p:cNvPicPr>
          <p:nvPr/>
        </p:nvPicPr>
        <p:blipFill rotWithShape="1">
          <a:blip r:embed="rId2" cstate="print"/>
          <a:srcRect b="5480"/>
          <a:stretch/>
        </p:blipFill>
        <p:spPr bwMode="auto">
          <a:xfrm>
            <a:off x="541447" y="1066800"/>
            <a:ext cx="7973903" cy="5257800"/>
          </a:xfrm>
          <a:prstGeom prst="rect">
            <a:avLst/>
          </a:prstGeom>
          <a:noFill/>
          <a:ln w="12700">
            <a:noFill/>
            <a:miter lim="800000"/>
            <a:headEnd type="none" w="sm" len="sm"/>
            <a:tailEnd/>
          </a:ln>
        </p:spPr>
      </p:pic>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139</a:t>
            </a:fld>
            <a:endParaRPr lang="en-US">
              <a:solidFill>
                <a:prstClr val="black">
                  <a:tint val="75000"/>
                </a:prstClr>
              </a:solidFill>
            </a:endParaRPr>
          </a:p>
        </p:txBody>
      </p:sp>
    </p:spTree>
    <p:extLst>
      <p:ext uri="{BB962C8B-B14F-4D97-AF65-F5344CB8AC3E}">
        <p14:creationId xmlns:p14="http://schemas.microsoft.com/office/powerpoint/2010/main" val="98052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id-ID" dirty="0" smtClean="0"/>
              <a:t>D</a:t>
            </a:r>
            <a:r>
              <a:rPr lang="en-US" dirty="0" smtClean="0"/>
              <a:t>o </a:t>
            </a:r>
            <a:r>
              <a:rPr lang="id-ID" dirty="0"/>
              <a:t>P</a:t>
            </a:r>
            <a:r>
              <a:rPr lang="en-US" dirty="0" err="1" smtClean="0"/>
              <a:t>rojects</a:t>
            </a:r>
            <a:r>
              <a:rPr lang="en-US" dirty="0" smtClean="0"/>
              <a:t> </a:t>
            </a:r>
            <a:r>
              <a:rPr lang="id-ID" dirty="0"/>
              <a:t>B</a:t>
            </a:r>
            <a:r>
              <a:rPr lang="en-US" dirty="0" err="1" smtClean="0"/>
              <a:t>egin</a:t>
            </a:r>
            <a:r>
              <a:rPr lang="en-US" dirty="0"/>
              <a:t>?</a:t>
            </a:r>
          </a:p>
        </p:txBody>
      </p:sp>
      <p:sp>
        <p:nvSpPr>
          <p:cNvPr id="3" name="Content Placeholder 2"/>
          <p:cNvSpPr>
            <a:spLocks noGrp="1"/>
          </p:cNvSpPr>
          <p:nvPr>
            <p:ph idx="1"/>
          </p:nvPr>
        </p:nvSpPr>
        <p:spPr/>
        <p:txBody>
          <a:bodyPr>
            <a:normAutofit lnSpcReduction="10000"/>
          </a:bodyPr>
          <a:lstStyle/>
          <a:p>
            <a:r>
              <a:rPr lang="en-US" sz="3400" dirty="0" smtClean="0"/>
              <a:t>When </a:t>
            </a:r>
            <a:r>
              <a:rPr lang="en-US" sz="3400" dirty="0"/>
              <a:t>someone sees an opportunity to create </a:t>
            </a:r>
            <a:r>
              <a:rPr lang="en-US" sz="3400" dirty="0">
                <a:solidFill>
                  <a:srgbClr val="C00000"/>
                </a:solidFill>
              </a:rPr>
              <a:t>business value </a:t>
            </a:r>
            <a:r>
              <a:rPr lang="en-US" sz="3400" dirty="0"/>
              <a:t>from using information </a:t>
            </a:r>
            <a:r>
              <a:rPr lang="en-US" sz="3400" dirty="0" smtClean="0"/>
              <a:t>technology</a:t>
            </a:r>
            <a:endParaRPr lang="id-ID" sz="3400" dirty="0"/>
          </a:p>
          <a:p>
            <a:pPr lvl="1"/>
            <a:r>
              <a:rPr lang="id-ID" sz="3200" dirty="0" smtClean="0"/>
              <a:t>Then he or she creates a </a:t>
            </a:r>
            <a:r>
              <a:rPr lang="id-ID" sz="3200" dirty="0" smtClean="0">
                <a:solidFill>
                  <a:srgbClr val="C00000"/>
                </a:solidFill>
              </a:rPr>
              <a:t>system request</a:t>
            </a:r>
            <a:endParaRPr lang="en-US" sz="3200" dirty="0" smtClean="0">
              <a:solidFill>
                <a:srgbClr val="C00000"/>
              </a:solidFill>
            </a:endParaRPr>
          </a:p>
          <a:p>
            <a:r>
              <a:rPr lang="en-US" sz="3400" dirty="0">
                <a:solidFill>
                  <a:srgbClr val="C00000"/>
                </a:solidFill>
              </a:rPr>
              <a:t>Feasibility analysis </a:t>
            </a:r>
            <a:r>
              <a:rPr lang="en-US" sz="3400" dirty="0"/>
              <a:t>is used to aid in the decision of whether or not to proceed with the project</a:t>
            </a:r>
            <a:endParaRPr lang="id-ID" sz="3400" dirty="0"/>
          </a:p>
          <a:p>
            <a:r>
              <a:rPr lang="id-ID" sz="3400" dirty="0">
                <a:solidFill>
                  <a:srgbClr val="C00000"/>
                </a:solidFill>
              </a:rPr>
              <a:t>Project </a:t>
            </a:r>
            <a:r>
              <a:rPr lang="en-US" sz="3400" dirty="0">
                <a:solidFill>
                  <a:srgbClr val="C00000"/>
                </a:solidFill>
              </a:rPr>
              <a:t>estimation</a:t>
            </a:r>
            <a:r>
              <a:rPr lang="id-ID" sz="3400" dirty="0">
                <a:solidFill>
                  <a:srgbClr val="C00000"/>
                </a:solidFill>
              </a:rPr>
              <a:t> </a:t>
            </a:r>
            <a:r>
              <a:rPr lang="id-ID" sz="3400" dirty="0"/>
              <a:t>is important activity which aims to estimating the size of software project </a:t>
            </a:r>
          </a:p>
          <a:p>
            <a:endParaRPr lang="en-US" sz="3600" dirty="0">
              <a:solidFill>
                <a:srgbClr val="C00000"/>
              </a:solidFill>
            </a:endParaRPr>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59023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a:t>
            </a:r>
            <a:r>
              <a:rPr lang="en-US" dirty="0" smtClean="0"/>
              <a:t>Diagram</a:t>
            </a:r>
            <a:r>
              <a:rPr lang="id-ID" dirty="0" smtClean="0"/>
              <a:t> (</a:t>
            </a:r>
            <a:r>
              <a:rPr lang="en-US" dirty="0" smtClean="0"/>
              <a:t>3</a:t>
            </a:r>
            <a:r>
              <a:rPr lang="id-ID" dirty="0" smtClean="0"/>
              <a:t> Tier)</a:t>
            </a:r>
            <a:endParaRPr lang="id-ID" dirty="0"/>
          </a:p>
        </p:txBody>
      </p:sp>
      <p:sp>
        <p:nvSpPr>
          <p:cNvPr id="3" name="Content Placeholder 2"/>
          <p:cNvSpPr>
            <a:spLocks noGrp="1"/>
          </p:cNvSpPr>
          <p:nvPr>
            <p:ph idx="1"/>
          </p:nvPr>
        </p:nvSpPr>
        <p:spPr/>
        <p:txBody>
          <a:bodyPr/>
          <a:lstStyle/>
          <a:p>
            <a:endParaRPr lang="id-ID"/>
          </a:p>
        </p:txBody>
      </p:sp>
      <p:pic>
        <p:nvPicPr>
          <p:cNvPr id="5" name="Picture 4"/>
          <p:cNvPicPr>
            <a:picLocks noChangeAspect="1"/>
          </p:cNvPicPr>
          <p:nvPr/>
        </p:nvPicPr>
        <p:blipFill rotWithShape="1">
          <a:blip r:embed="rId2"/>
          <a:srcRect l="1332" t="6779" r="1247" b="3390"/>
          <a:stretch/>
        </p:blipFill>
        <p:spPr>
          <a:xfrm>
            <a:off x="152400" y="1600200"/>
            <a:ext cx="8775941" cy="4267200"/>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140</a:t>
            </a:fld>
            <a:endParaRPr lang="en-US">
              <a:solidFill>
                <a:prstClr val="black">
                  <a:tint val="75000"/>
                </a:prstClr>
              </a:solidFill>
            </a:endParaRPr>
          </a:p>
        </p:txBody>
      </p:sp>
    </p:spTree>
    <p:extLst>
      <p:ext uri="{BB962C8B-B14F-4D97-AF65-F5344CB8AC3E}">
        <p14:creationId xmlns:p14="http://schemas.microsoft.com/office/powerpoint/2010/main" val="405429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5.4.6 </a:t>
            </a:r>
            <a:r>
              <a:rPr lang="en-US" sz="4400" dirty="0"/>
              <a:t>Data </a:t>
            </a:r>
            <a:r>
              <a:rPr lang="en-US" sz="4400" dirty="0" smtClean="0"/>
              <a:t>Model</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141</a:t>
            </a:fld>
            <a:endParaRPr lang="en-US"/>
          </a:p>
        </p:txBody>
      </p:sp>
    </p:spTree>
    <p:extLst>
      <p:ext uri="{BB962C8B-B14F-4D97-AF65-F5344CB8AC3E}">
        <p14:creationId xmlns:p14="http://schemas.microsoft.com/office/powerpoint/2010/main" val="19866770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System Analysis and Design with UML</a:t>
            </a:r>
            <a:endParaRPr lang="id-ID" dirty="0"/>
          </a:p>
        </p:txBody>
      </p:sp>
      <p:sp>
        <p:nvSpPr>
          <p:cNvPr id="3" name="Content Placeholder 2"/>
          <p:cNvSpPr>
            <a:spLocks noGrp="1"/>
          </p:cNvSpPr>
          <p:nvPr>
            <p:ph idx="1"/>
          </p:nvPr>
        </p:nvSpPr>
        <p:spPr>
          <a:xfrm>
            <a:off x="628650" y="1200150"/>
            <a:ext cx="8286750" cy="5021263"/>
          </a:xfrm>
        </p:spPr>
        <p:txBody>
          <a:bodyPr/>
          <a:lstStyle/>
          <a:p>
            <a:pPr marL="514350" indent="-514350">
              <a:buFont typeface="+mj-lt"/>
              <a:buAutoNum type="arabicPeriod"/>
            </a:pPr>
            <a:r>
              <a:rPr lang="id-ID" sz="2600" dirty="0" smtClean="0">
                <a:solidFill>
                  <a:srgbClr val="C00000"/>
                </a:solidFill>
              </a:rPr>
              <a:t>System Analysis</a:t>
            </a:r>
          </a:p>
          <a:p>
            <a:pPr marL="801687" lvl="1" indent="-514350">
              <a:buFont typeface="+mj-lt"/>
              <a:buAutoNum type="arabicPeriod"/>
            </a:pPr>
            <a:r>
              <a:rPr lang="id-ID" sz="2000" dirty="0" smtClean="0"/>
              <a:t>Business Process Identification</a:t>
            </a:r>
          </a:p>
          <a:p>
            <a:pPr marL="1089025" lvl="2" indent="-514350">
              <a:buFont typeface="Wingdings" pitchFamily="2" charset="2"/>
              <a:buChar char="§"/>
            </a:pPr>
            <a:r>
              <a:rPr lang="id-ID" sz="1600" b="1" dirty="0" smtClean="0"/>
              <a:t>Use Case Diagram</a:t>
            </a:r>
          </a:p>
          <a:p>
            <a:pPr marL="801687" lvl="1" indent="-514350">
              <a:buFont typeface="+mj-lt"/>
              <a:buAutoNum type="arabicPeriod"/>
            </a:pPr>
            <a:r>
              <a:rPr lang="id-ID" sz="2000" dirty="0"/>
              <a:t>Business Process Modeling</a:t>
            </a:r>
          </a:p>
          <a:p>
            <a:pPr marL="1089025" lvl="2" indent="-514350">
              <a:buFont typeface="Wingdings" pitchFamily="2" charset="2"/>
              <a:buChar char="§"/>
            </a:pPr>
            <a:r>
              <a:rPr lang="id-ID" sz="1600" b="1" dirty="0"/>
              <a:t>Activity Diagram </a:t>
            </a:r>
            <a:r>
              <a:rPr lang="id-ID" sz="1600" dirty="0"/>
              <a:t>or Business Process Modeling Notation (BPMN)</a:t>
            </a:r>
          </a:p>
          <a:p>
            <a:pPr marL="801687" lvl="1" indent="-514350">
              <a:buFont typeface="+mj-lt"/>
              <a:buAutoNum type="arabicPeriod"/>
            </a:pPr>
            <a:r>
              <a:rPr lang="id-ID" sz="2000" dirty="0" smtClean="0"/>
              <a:t>Business Process Realization</a:t>
            </a:r>
          </a:p>
          <a:p>
            <a:pPr marL="1089025" lvl="2" indent="-514350">
              <a:buFont typeface="Wingdings" pitchFamily="2" charset="2"/>
              <a:buChar char="§"/>
            </a:pPr>
            <a:r>
              <a:rPr lang="id-ID" sz="1600" b="1" dirty="0" smtClean="0"/>
              <a:t>Sequence Diagram </a:t>
            </a:r>
            <a:r>
              <a:rPr lang="id-ID" sz="1200" b="1" dirty="0" smtClean="0"/>
              <a:t>  </a:t>
            </a:r>
            <a:r>
              <a:rPr lang="id-ID" sz="1200" dirty="0" smtClean="0"/>
              <a:t>(Buat untuk setiap use case dengan menggunakan pola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a:t>
            </a:r>
          </a:p>
          <a:p>
            <a:pPr marL="574675" lvl="2" indent="0">
              <a:buNone/>
            </a:pPr>
            <a:endParaRPr lang="id-ID" sz="1200" dirty="0" smtClean="0"/>
          </a:p>
          <a:p>
            <a:pPr marL="514350" indent="-514350">
              <a:buFont typeface="+mj-lt"/>
              <a:buAutoNum type="arabicPeriod"/>
            </a:pPr>
            <a:r>
              <a:rPr lang="id-ID" sz="2600" dirty="0" smtClean="0">
                <a:solidFill>
                  <a:srgbClr val="C00000"/>
                </a:solidFill>
              </a:rPr>
              <a:t>System Design</a:t>
            </a:r>
          </a:p>
          <a:p>
            <a:pPr marL="801687" lvl="1" indent="-514350">
              <a:buFont typeface="+mj-lt"/>
              <a:buAutoNum type="arabicPeriod"/>
            </a:pPr>
            <a:r>
              <a:rPr lang="id-ID" sz="2000" dirty="0" smtClean="0"/>
              <a:t>Program Design</a:t>
            </a:r>
          </a:p>
          <a:p>
            <a:pPr marL="1089025" lvl="2" indent="-514350">
              <a:buFont typeface="+mj-lt"/>
              <a:buAutoNum type="arabicPeriod"/>
            </a:pPr>
            <a:r>
              <a:rPr lang="id-ID" sz="1600" b="1" dirty="0" smtClean="0"/>
              <a:t>Class Diagram</a:t>
            </a:r>
            <a:r>
              <a:rPr lang="id-ID" sz="800" b="1" dirty="0" smtClean="0"/>
              <a:t>    </a:t>
            </a:r>
            <a:r>
              <a:rPr lang="id-ID" sz="1200" dirty="0" smtClean="0"/>
              <a:t>(Gabungkan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 Class dan susun story dari sistem yang dibangun)</a:t>
            </a:r>
            <a:endParaRPr lang="id-ID" sz="1200" dirty="0"/>
          </a:p>
          <a:p>
            <a:pPr marL="1089025" lvl="2" indent="-514350">
              <a:buFont typeface="+mj-lt"/>
              <a:buAutoNum type="arabicPeriod"/>
            </a:pPr>
            <a:r>
              <a:rPr lang="id-ID" sz="1600" b="1" dirty="0" smtClean="0"/>
              <a:t>Package Diagram </a:t>
            </a:r>
            <a:r>
              <a:rPr lang="id-ID" sz="1200" dirty="0" smtClean="0"/>
              <a:t>(Gabungan class yang sesuai, boleh menggunakan pola B-C-E)</a:t>
            </a:r>
          </a:p>
          <a:p>
            <a:pPr marL="1089025" lvl="2" indent="-514350">
              <a:buFont typeface="+mj-lt"/>
              <a:buAutoNum type="arabicPeriod"/>
            </a:pPr>
            <a:r>
              <a:rPr lang="id-ID" sz="1600" b="1" dirty="0" smtClean="0"/>
              <a:t>Deployment Diagram  </a:t>
            </a:r>
            <a:r>
              <a:rPr lang="id-ID" sz="1200" dirty="0" smtClean="0"/>
              <a:t>(arsitektur software dari sistem yang dibangun)</a:t>
            </a:r>
          </a:p>
          <a:p>
            <a:pPr marL="801687" lvl="1" indent="-514350">
              <a:buFont typeface="+mj-lt"/>
              <a:buAutoNum type="arabicPeriod"/>
            </a:pPr>
            <a:r>
              <a:rPr lang="id-ID" sz="2000" b="1" dirty="0" smtClean="0"/>
              <a:t>User Interface Design </a:t>
            </a:r>
            <a:r>
              <a:rPr lang="id-ID" sz="1200" dirty="0" smtClean="0"/>
              <a:t>(Buat UI design dari </a:t>
            </a:r>
            <a:r>
              <a:rPr lang="id-ID" sz="1200" dirty="0" smtClean="0">
                <a:solidFill>
                  <a:srgbClr val="0070C0"/>
                </a:solidFill>
              </a:rPr>
              <a:t>Boundary Class)</a:t>
            </a:r>
          </a:p>
          <a:p>
            <a:pPr marL="801687" lvl="1" indent="-514350">
              <a:buFont typeface="+mj-lt"/>
              <a:buAutoNum type="arabicPeriod"/>
            </a:pPr>
            <a:r>
              <a:rPr lang="id-ID" sz="2000" b="1" dirty="0" smtClean="0"/>
              <a:t>Entity-Relationship Model</a:t>
            </a:r>
            <a:r>
              <a:rPr lang="id-ID" sz="1200" b="1" dirty="0" smtClean="0"/>
              <a:t>  </a:t>
            </a:r>
            <a:r>
              <a:rPr lang="id-ID" sz="1200" dirty="0" smtClean="0"/>
              <a:t>(Buat ER diagram dari </a:t>
            </a:r>
            <a:r>
              <a:rPr lang="id-ID" sz="1200" dirty="0" smtClean="0">
                <a:solidFill>
                  <a:srgbClr val="00B050"/>
                </a:solidFill>
              </a:rPr>
              <a:t>Entity Class)</a:t>
            </a:r>
          </a:p>
        </p:txBody>
      </p:sp>
    </p:spTree>
    <p:extLst>
      <p:ext uri="{BB962C8B-B14F-4D97-AF65-F5344CB8AC3E}">
        <p14:creationId xmlns:p14="http://schemas.microsoft.com/office/powerpoint/2010/main" val="360460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Data Model</a:t>
            </a:r>
            <a:endParaRPr lang="id-ID" dirty="0"/>
          </a:p>
        </p:txBody>
      </p:sp>
      <p:pic>
        <p:nvPicPr>
          <p:cNvPr id="4" name="Picture 3"/>
          <p:cNvPicPr>
            <a:picLocks noChangeAspect="1"/>
          </p:cNvPicPr>
          <p:nvPr/>
        </p:nvPicPr>
        <p:blipFill rotWithShape="1">
          <a:blip r:embed="rId2"/>
          <a:srcRect l="1923" t="4897" r="1923" b="2635"/>
          <a:stretch/>
        </p:blipFill>
        <p:spPr>
          <a:xfrm>
            <a:off x="457200" y="914399"/>
            <a:ext cx="8654143" cy="5835365"/>
          </a:xfrm>
          <a:prstGeom prst="rect">
            <a:avLst/>
          </a:prstGeom>
        </p:spPr>
      </p:pic>
    </p:spTree>
    <p:extLst>
      <p:ext uri="{BB962C8B-B14F-4D97-AF65-F5344CB8AC3E}">
        <p14:creationId xmlns:p14="http://schemas.microsoft.com/office/powerpoint/2010/main" val="250236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5.5 Estimating </a:t>
            </a:r>
            <a:r>
              <a:rPr lang="en-US" sz="4400" dirty="0"/>
              <a:t>Project Size with</a:t>
            </a:r>
            <a:r>
              <a:rPr lang="id-ID" sz="4400" dirty="0"/>
              <a:t/>
            </a:r>
            <a:br>
              <a:rPr lang="id-ID" sz="4400" dirty="0"/>
            </a:br>
            <a:r>
              <a:rPr lang="en-US" sz="4400" dirty="0"/>
              <a:t>Use Case Points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144</a:t>
            </a:fld>
            <a:endParaRPr lang="en-US"/>
          </a:p>
        </p:txBody>
      </p:sp>
    </p:spTree>
    <p:extLst>
      <p:ext uri="{BB962C8B-B14F-4D97-AF65-F5344CB8AC3E}">
        <p14:creationId xmlns:p14="http://schemas.microsoft.com/office/powerpoint/2010/main" val="65352542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a:bodyPr>
          <a:lstStyle/>
          <a:p>
            <a:r>
              <a:rPr lang="en-US" dirty="0" smtClean="0"/>
              <a:t>Use Case Points</a:t>
            </a:r>
          </a:p>
        </p:txBody>
      </p:sp>
      <p:graphicFrame>
        <p:nvGraphicFramePr>
          <p:cNvPr id="4" name="Content Placeholder 3"/>
          <p:cNvGraphicFramePr>
            <a:graphicFrameLocks noGrp="1"/>
          </p:cNvGraphicFramePr>
          <p:nvPr>
            <p:ph idx="1"/>
            <p:extLst/>
          </p:nvPr>
        </p:nvGraphicFramePr>
        <p:xfrm>
          <a:off x="304800" y="1534775"/>
          <a:ext cx="7543800" cy="2194560"/>
        </p:xfrm>
        <a:graphic>
          <a:graphicData uri="http://schemas.openxmlformats.org/drawingml/2006/table">
            <a:tbl>
              <a:tblPr firstRow="1" bandRow="1">
                <a:tableStyleId>{073A0DAA-6AF3-43AB-8588-CEC1D06C72B9}</a:tableStyleId>
              </a:tblPr>
              <a:tblGrid>
                <a:gridCol w="1322109"/>
                <a:gridCol w="4184865"/>
                <a:gridCol w="2036826"/>
              </a:tblGrid>
              <a:tr h="370840">
                <a:tc>
                  <a:txBody>
                    <a:bodyPr/>
                    <a:lstStyle/>
                    <a:p>
                      <a:r>
                        <a:rPr lang="en-US" sz="2000" dirty="0" smtClean="0"/>
                        <a:t>Actor Type</a:t>
                      </a:r>
                      <a:endParaRPr lang="en-US" sz="2000" b="1" dirty="0">
                        <a:latin typeface="Tekton Pro Cond" pitchFamily="34" charset="0"/>
                      </a:endParaRPr>
                    </a:p>
                  </a:txBody>
                  <a:tcPr/>
                </a:tc>
                <a:tc>
                  <a:txBody>
                    <a:bodyPr/>
                    <a:lstStyle/>
                    <a:p>
                      <a:r>
                        <a:rPr lang="en-US" sz="2000" dirty="0" smtClean="0"/>
                        <a:t>Description</a:t>
                      </a:r>
                      <a:endParaRPr lang="en-US" sz="2000" b="1" dirty="0">
                        <a:latin typeface="Tekton Pro Cond" pitchFamily="34" charset="0"/>
                      </a:endParaRPr>
                    </a:p>
                  </a:txBody>
                  <a:tcPr/>
                </a:tc>
                <a:tc>
                  <a:txBody>
                    <a:bodyPr/>
                    <a:lstStyle/>
                    <a:p>
                      <a:r>
                        <a:rPr lang="en-US" sz="2000" dirty="0" smtClean="0"/>
                        <a:t>Weighting</a:t>
                      </a:r>
                      <a:r>
                        <a:rPr lang="en-US" sz="2000" baseline="0" dirty="0" smtClean="0"/>
                        <a:t> Factor</a:t>
                      </a:r>
                      <a:endParaRPr lang="en-US" sz="2000" b="1" dirty="0">
                        <a:latin typeface="Tekton Pro Cond" pitchFamily="34" charset="0"/>
                      </a:endParaRPr>
                    </a:p>
                  </a:txBody>
                  <a:tcPr/>
                </a:tc>
              </a:tr>
              <a:tr h="370840">
                <a:tc>
                  <a:txBody>
                    <a:bodyPr/>
                    <a:lstStyle/>
                    <a:p>
                      <a:r>
                        <a:rPr lang="en-US" sz="2000" dirty="0" smtClean="0"/>
                        <a:t>Simple</a:t>
                      </a:r>
                      <a:endParaRPr lang="en-US" sz="2000" b="1" dirty="0">
                        <a:latin typeface="Tekton Pro Cond" pitchFamily="34" charset="0"/>
                      </a:endParaRPr>
                    </a:p>
                  </a:txBody>
                  <a:tcPr/>
                </a:tc>
                <a:tc>
                  <a:txBody>
                    <a:bodyPr/>
                    <a:lstStyle/>
                    <a:p>
                      <a:r>
                        <a:rPr lang="en-US" sz="2000" kern="1200" baseline="0" dirty="0" smtClean="0"/>
                        <a:t>External System with well-defined API</a:t>
                      </a:r>
                      <a:endParaRPr lang="en-US" sz="2000" b="1" dirty="0">
                        <a:latin typeface="Tekton Pro Cond" pitchFamily="34" charset="0"/>
                      </a:endParaRPr>
                    </a:p>
                  </a:txBody>
                  <a:tcPr/>
                </a:tc>
                <a:tc>
                  <a:txBody>
                    <a:bodyPr/>
                    <a:lstStyle/>
                    <a:p>
                      <a:pPr algn="ctr"/>
                      <a:r>
                        <a:rPr lang="en-US" sz="2000" dirty="0" smtClean="0"/>
                        <a:t>1</a:t>
                      </a:r>
                      <a:endParaRPr lang="en-US" sz="2000" b="1" dirty="0">
                        <a:latin typeface="Tekton Pro Cond" pitchFamily="34" charset="0"/>
                      </a:endParaRPr>
                    </a:p>
                  </a:txBody>
                  <a:tcPr/>
                </a:tc>
              </a:tr>
              <a:tr h="370840">
                <a:tc>
                  <a:txBody>
                    <a:bodyPr/>
                    <a:lstStyle/>
                    <a:p>
                      <a:r>
                        <a:rPr lang="en-US" sz="2000" dirty="0" smtClean="0"/>
                        <a:t>Average</a:t>
                      </a:r>
                      <a:endParaRPr lang="en-US" sz="2000" b="1" dirty="0">
                        <a:latin typeface="Tekton Pro Cond" pitchFamily="34" charset="0"/>
                      </a:endParaRPr>
                    </a:p>
                  </a:txBody>
                  <a:tcPr/>
                </a:tc>
                <a:tc>
                  <a:txBody>
                    <a:bodyPr/>
                    <a:lstStyle/>
                    <a:p>
                      <a:r>
                        <a:rPr lang="en-US" sz="2000" kern="1200" baseline="0" dirty="0" smtClean="0"/>
                        <a:t>External System using a protocol-based</a:t>
                      </a:r>
                    </a:p>
                    <a:p>
                      <a:r>
                        <a:rPr lang="en-US" sz="2000" kern="1200" baseline="0" dirty="0" smtClean="0"/>
                        <a:t>interface, e.g., HTTP, TCT/IP, </a:t>
                      </a:r>
                      <a:r>
                        <a:rPr lang="id-ID" sz="2000" kern="1200" baseline="0" dirty="0" smtClean="0"/>
                        <a:t>SQL</a:t>
                      </a:r>
                      <a:endParaRPr lang="en-US" sz="2000" b="1" dirty="0">
                        <a:latin typeface="Tekton Pro Cond" pitchFamily="34" charset="0"/>
                      </a:endParaRPr>
                    </a:p>
                  </a:txBody>
                  <a:tcPr/>
                </a:tc>
                <a:tc>
                  <a:txBody>
                    <a:bodyPr/>
                    <a:lstStyle/>
                    <a:p>
                      <a:pPr algn="ctr"/>
                      <a:r>
                        <a:rPr lang="en-US" sz="2000" dirty="0" smtClean="0"/>
                        <a:t>2</a:t>
                      </a:r>
                      <a:endParaRPr lang="en-US" sz="2000" b="1" dirty="0">
                        <a:latin typeface="Tekton Pro Cond" pitchFamily="34" charset="0"/>
                      </a:endParaRPr>
                    </a:p>
                  </a:txBody>
                  <a:tcPr/>
                </a:tc>
              </a:tr>
              <a:tr h="370840">
                <a:tc>
                  <a:txBody>
                    <a:bodyPr/>
                    <a:lstStyle/>
                    <a:p>
                      <a:r>
                        <a:rPr lang="en-US" sz="2000" dirty="0" smtClean="0"/>
                        <a:t>Complex</a:t>
                      </a:r>
                      <a:endParaRPr lang="en-US" sz="2000" b="1" dirty="0">
                        <a:latin typeface="Tekton Pro Cond" pitchFamily="34" charset="0"/>
                      </a:endParaRPr>
                    </a:p>
                  </a:txBody>
                  <a:tcPr/>
                </a:tc>
                <a:tc>
                  <a:txBody>
                    <a:bodyPr/>
                    <a:lstStyle/>
                    <a:p>
                      <a:r>
                        <a:rPr lang="en-US" sz="2000" dirty="0" smtClean="0"/>
                        <a:t>Human</a:t>
                      </a:r>
                      <a:endParaRPr lang="en-US" sz="2000" b="1" dirty="0">
                        <a:latin typeface="Tekton Pro Cond" pitchFamily="34" charset="0"/>
                      </a:endParaRPr>
                    </a:p>
                  </a:txBody>
                  <a:tcPr/>
                </a:tc>
                <a:tc>
                  <a:txBody>
                    <a:bodyPr/>
                    <a:lstStyle/>
                    <a:p>
                      <a:pPr algn="ctr"/>
                      <a:r>
                        <a:rPr lang="en-US" sz="2000" dirty="0" smtClean="0"/>
                        <a:t>3</a:t>
                      </a:r>
                      <a:endParaRPr lang="en-US" sz="2000" b="1" dirty="0">
                        <a:latin typeface="Tekton Pro Cond" pitchFamily="34" charset="0"/>
                      </a:endParaRPr>
                    </a:p>
                  </a:txBody>
                  <a:tcPr/>
                </a:tc>
              </a:tr>
            </a:tbl>
          </a:graphicData>
        </a:graphic>
      </p:graphicFrame>
      <p:graphicFrame>
        <p:nvGraphicFramePr>
          <p:cNvPr id="5" name="Content Placeholder 3"/>
          <p:cNvGraphicFramePr>
            <a:graphicFrameLocks/>
          </p:cNvGraphicFramePr>
          <p:nvPr>
            <p:extLst/>
          </p:nvPr>
        </p:nvGraphicFramePr>
        <p:xfrm>
          <a:off x="295867" y="4262100"/>
          <a:ext cx="6714533" cy="1584960"/>
        </p:xfrm>
        <a:graphic>
          <a:graphicData uri="http://schemas.openxmlformats.org/drawingml/2006/table">
            <a:tbl>
              <a:tblPr firstRow="1" bandRow="1">
                <a:tableStyleId>{073A0DAA-6AF3-43AB-8588-CEC1D06C72B9}</a:tableStyleId>
              </a:tblPr>
              <a:tblGrid>
                <a:gridCol w="1765475"/>
                <a:gridCol w="2967858"/>
                <a:gridCol w="1981200"/>
              </a:tblGrid>
              <a:tr h="370840">
                <a:tc>
                  <a:txBody>
                    <a:bodyPr/>
                    <a:lstStyle/>
                    <a:p>
                      <a:r>
                        <a:rPr lang="en-US" sz="2000" dirty="0" smtClean="0"/>
                        <a:t>Use-Case Type</a:t>
                      </a:r>
                      <a:endParaRPr lang="en-US" sz="2000" b="1" dirty="0">
                        <a:latin typeface="Tekton Pro Cond" pitchFamily="34" charset="0"/>
                      </a:endParaRPr>
                    </a:p>
                  </a:txBody>
                  <a:tcPr/>
                </a:tc>
                <a:tc>
                  <a:txBody>
                    <a:bodyPr/>
                    <a:lstStyle/>
                    <a:p>
                      <a:r>
                        <a:rPr lang="en-US" sz="2000" dirty="0" smtClean="0"/>
                        <a:t>Description</a:t>
                      </a:r>
                      <a:endParaRPr lang="en-US" sz="2000" b="1" dirty="0">
                        <a:latin typeface="Tekton Pro Cond" pitchFamily="34" charset="0"/>
                      </a:endParaRPr>
                    </a:p>
                  </a:txBody>
                  <a:tcPr/>
                </a:tc>
                <a:tc>
                  <a:txBody>
                    <a:bodyPr/>
                    <a:lstStyle/>
                    <a:p>
                      <a:r>
                        <a:rPr lang="en-US" sz="2000" dirty="0" smtClean="0"/>
                        <a:t>Weighting</a:t>
                      </a:r>
                      <a:r>
                        <a:rPr lang="en-US" sz="2000" baseline="0" dirty="0" smtClean="0"/>
                        <a:t> Factor</a:t>
                      </a:r>
                      <a:endParaRPr lang="en-US" sz="2000" b="1" dirty="0">
                        <a:latin typeface="Tekton Pro Cond" pitchFamily="34" charset="0"/>
                      </a:endParaRPr>
                    </a:p>
                  </a:txBody>
                  <a:tcPr/>
                </a:tc>
              </a:tr>
              <a:tr h="370840">
                <a:tc>
                  <a:txBody>
                    <a:bodyPr/>
                    <a:lstStyle/>
                    <a:p>
                      <a:r>
                        <a:rPr lang="en-US" sz="2000" dirty="0" smtClean="0"/>
                        <a:t>Simple</a:t>
                      </a:r>
                      <a:endParaRPr lang="en-US" sz="2000" b="1" dirty="0">
                        <a:latin typeface="Tekton Pro Cond" pitchFamily="34" charset="0"/>
                      </a:endParaRPr>
                    </a:p>
                  </a:txBody>
                  <a:tcPr/>
                </a:tc>
                <a:tc>
                  <a:txBody>
                    <a:bodyPr/>
                    <a:lstStyle/>
                    <a:p>
                      <a:r>
                        <a:rPr lang="en-US" sz="2000" kern="1200" baseline="0" dirty="0" smtClean="0"/>
                        <a:t>1-3 transactions</a:t>
                      </a:r>
                      <a:endParaRPr lang="en-US" sz="2000" b="1" dirty="0">
                        <a:latin typeface="Tekton Pro Cond" pitchFamily="34" charset="0"/>
                      </a:endParaRPr>
                    </a:p>
                  </a:txBody>
                  <a:tcPr/>
                </a:tc>
                <a:tc>
                  <a:txBody>
                    <a:bodyPr/>
                    <a:lstStyle/>
                    <a:p>
                      <a:pPr algn="ctr"/>
                      <a:r>
                        <a:rPr lang="en-US" sz="2000" dirty="0" smtClean="0"/>
                        <a:t>5</a:t>
                      </a:r>
                      <a:endParaRPr lang="en-US" sz="2000" b="1" dirty="0">
                        <a:latin typeface="Tekton Pro Cond" pitchFamily="34" charset="0"/>
                      </a:endParaRPr>
                    </a:p>
                  </a:txBody>
                  <a:tcPr/>
                </a:tc>
              </a:tr>
              <a:tr h="370840">
                <a:tc>
                  <a:txBody>
                    <a:bodyPr/>
                    <a:lstStyle/>
                    <a:p>
                      <a:r>
                        <a:rPr lang="en-US" sz="2000" dirty="0" smtClean="0"/>
                        <a:t>Average</a:t>
                      </a:r>
                      <a:endParaRPr lang="en-US" sz="2000" b="1" dirty="0">
                        <a:latin typeface="Tekton Pro Cond" pitchFamily="34" charset="0"/>
                      </a:endParaRPr>
                    </a:p>
                  </a:txBody>
                  <a:tcPr/>
                </a:tc>
                <a:tc>
                  <a:txBody>
                    <a:bodyPr/>
                    <a:lstStyle/>
                    <a:p>
                      <a:r>
                        <a:rPr lang="en-US" sz="2000" kern="1200" baseline="0" dirty="0" smtClean="0"/>
                        <a:t>4-7 transactions</a:t>
                      </a:r>
                      <a:endParaRPr lang="en-US" sz="2000" b="1" dirty="0">
                        <a:latin typeface="Tekton Pro Cond" pitchFamily="34" charset="0"/>
                      </a:endParaRPr>
                    </a:p>
                  </a:txBody>
                  <a:tcPr/>
                </a:tc>
                <a:tc>
                  <a:txBody>
                    <a:bodyPr/>
                    <a:lstStyle/>
                    <a:p>
                      <a:pPr algn="ctr"/>
                      <a:r>
                        <a:rPr lang="en-US" sz="2000" dirty="0" smtClean="0"/>
                        <a:t>10</a:t>
                      </a:r>
                      <a:endParaRPr lang="en-US" sz="2000" b="1" dirty="0">
                        <a:latin typeface="Tekton Pro Cond" pitchFamily="34" charset="0"/>
                      </a:endParaRPr>
                    </a:p>
                  </a:txBody>
                  <a:tcPr/>
                </a:tc>
              </a:tr>
              <a:tr h="370840">
                <a:tc>
                  <a:txBody>
                    <a:bodyPr/>
                    <a:lstStyle/>
                    <a:p>
                      <a:r>
                        <a:rPr lang="en-US" sz="2000" dirty="0" smtClean="0"/>
                        <a:t>Complex</a:t>
                      </a:r>
                      <a:endParaRPr lang="en-US" sz="2000" b="1" dirty="0">
                        <a:latin typeface="Tekton Pro Cond" pitchFamily="34" charset="0"/>
                      </a:endParaRPr>
                    </a:p>
                  </a:txBody>
                  <a:tcPr/>
                </a:tc>
                <a:tc>
                  <a:txBody>
                    <a:bodyPr/>
                    <a:lstStyle/>
                    <a:p>
                      <a:r>
                        <a:rPr lang="en-US" sz="2000" dirty="0" smtClean="0"/>
                        <a:t>More than 7 transactions</a:t>
                      </a:r>
                      <a:endParaRPr lang="en-US" sz="2000" b="1" dirty="0">
                        <a:latin typeface="Tekton Pro Cond" pitchFamily="34" charset="0"/>
                      </a:endParaRPr>
                    </a:p>
                  </a:txBody>
                  <a:tcPr/>
                </a:tc>
                <a:tc>
                  <a:txBody>
                    <a:bodyPr/>
                    <a:lstStyle/>
                    <a:p>
                      <a:pPr algn="ctr"/>
                      <a:r>
                        <a:rPr lang="en-US" sz="2000" dirty="0" smtClean="0"/>
                        <a:t>15</a:t>
                      </a:r>
                      <a:endParaRPr lang="en-US" sz="2000" b="1" dirty="0">
                        <a:latin typeface="Tekton Pro Cond" pitchFamily="34" charset="0"/>
                      </a:endParaRPr>
                    </a:p>
                  </a:txBody>
                  <a:tcPr/>
                </a:tc>
              </a:tr>
            </a:tbl>
          </a:graphicData>
        </a:graphic>
      </p:graphicFrame>
      <p:sp>
        <p:nvSpPr>
          <p:cNvPr id="81925" name="TextBox 5"/>
          <p:cNvSpPr txBox="1">
            <a:spLocks noChangeArrowheads="1"/>
          </p:cNvSpPr>
          <p:nvPr/>
        </p:nvSpPr>
        <p:spPr bwMode="auto">
          <a:xfrm>
            <a:off x="1066800" y="6167140"/>
            <a:ext cx="6788911" cy="461665"/>
          </a:xfrm>
          <a:prstGeom prst="rect">
            <a:avLst/>
          </a:prstGeom>
          <a:noFill/>
          <a:ln w="9525">
            <a:noFill/>
            <a:miter lim="800000"/>
            <a:headEnd/>
            <a:tailEnd/>
          </a:ln>
        </p:spPr>
        <p:txBody>
          <a:bodyPr wrap="none">
            <a:spAutoFit/>
          </a:bodyPr>
          <a:lstStyle/>
          <a:p>
            <a:r>
              <a:rPr lang="en-US" sz="2400" dirty="0">
                <a:effectLst/>
                <a:latin typeface="Calibri" charset="0"/>
              </a:rPr>
              <a:t>Unadjusted Use Case Points (UUCP) = </a:t>
            </a:r>
            <a:r>
              <a:rPr lang="en-US" sz="2400" dirty="0">
                <a:solidFill>
                  <a:srgbClr val="C00000"/>
                </a:solidFill>
                <a:effectLst/>
                <a:latin typeface="Calibri" charset="0"/>
              </a:rPr>
              <a:t>UAW</a:t>
            </a:r>
            <a:r>
              <a:rPr lang="en-US" sz="2400" dirty="0">
                <a:effectLst/>
                <a:latin typeface="Calibri" charset="0"/>
              </a:rPr>
              <a:t> + </a:t>
            </a:r>
            <a:r>
              <a:rPr lang="en-US" sz="2400" dirty="0">
                <a:solidFill>
                  <a:srgbClr val="0070C0"/>
                </a:solidFill>
                <a:effectLst/>
                <a:latin typeface="Calibri" charset="0"/>
              </a:rPr>
              <a:t>UUCW</a:t>
            </a:r>
          </a:p>
        </p:txBody>
      </p:sp>
      <p:sp>
        <p:nvSpPr>
          <p:cNvPr id="81926" name="TextBox 6"/>
          <p:cNvSpPr txBox="1">
            <a:spLocks noChangeArrowheads="1"/>
          </p:cNvSpPr>
          <p:nvPr/>
        </p:nvSpPr>
        <p:spPr bwMode="auto">
          <a:xfrm>
            <a:off x="152400" y="3881735"/>
            <a:ext cx="4480778" cy="400110"/>
          </a:xfrm>
          <a:prstGeom prst="rect">
            <a:avLst/>
          </a:prstGeom>
          <a:noFill/>
          <a:ln w="9525">
            <a:noFill/>
            <a:miter lim="800000"/>
            <a:headEnd/>
            <a:tailEnd/>
          </a:ln>
        </p:spPr>
        <p:txBody>
          <a:bodyPr wrap="none">
            <a:spAutoFit/>
          </a:bodyPr>
          <a:lstStyle/>
          <a:p>
            <a:r>
              <a:rPr lang="en-US" sz="2000" b="1" dirty="0">
                <a:effectLst/>
                <a:latin typeface="Calibri" panose="020F0502020204030204" pitchFamily="34" charset="0"/>
                <a:cs typeface="Calibri" pitchFamily="34" charset="0"/>
              </a:rPr>
              <a:t>Unadjusted Use Case Weighting (</a:t>
            </a:r>
            <a:r>
              <a:rPr lang="en-US" sz="2000" b="1" dirty="0">
                <a:solidFill>
                  <a:srgbClr val="0070C0"/>
                </a:solidFill>
                <a:effectLst/>
                <a:latin typeface="Calibri" pitchFamily="34" charset="0"/>
                <a:cs typeface="Calibri" pitchFamily="34" charset="0"/>
              </a:rPr>
              <a:t>UUCW</a:t>
            </a:r>
            <a:r>
              <a:rPr lang="en-US" sz="2000" b="1" dirty="0">
                <a:effectLst/>
                <a:latin typeface="Calibri" pitchFamily="34" charset="0"/>
                <a:cs typeface="Calibri" pitchFamily="34" charset="0"/>
              </a:rPr>
              <a:t>)</a:t>
            </a:r>
          </a:p>
        </p:txBody>
      </p:sp>
      <p:sp>
        <p:nvSpPr>
          <p:cNvPr id="81927" name="TextBox 7"/>
          <p:cNvSpPr txBox="1">
            <a:spLocks noChangeArrowheads="1"/>
          </p:cNvSpPr>
          <p:nvPr/>
        </p:nvSpPr>
        <p:spPr bwMode="auto">
          <a:xfrm>
            <a:off x="152400" y="1134665"/>
            <a:ext cx="3942041" cy="400110"/>
          </a:xfrm>
          <a:prstGeom prst="rect">
            <a:avLst/>
          </a:prstGeom>
          <a:noFill/>
          <a:ln w="9525">
            <a:noFill/>
            <a:miter lim="800000"/>
            <a:headEnd/>
            <a:tailEnd/>
          </a:ln>
        </p:spPr>
        <p:txBody>
          <a:bodyPr wrap="none">
            <a:spAutoFit/>
          </a:bodyPr>
          <a:lstStyle/>
          <a:p>
            <a:r>
              <a:rPr lang="en-US" sz="2000" b="1" dirty="0">
                <a:effectLst/>
                <a:latin typeface="Calibri" panose="020F0502020204030204" pitchFamily="34" charset="0"/>
                <a:cs typeface="Calibri" pitchFamily="34" charset="0"/>
              </a:rPr>
              <a:t>Unadjusted Actor Weighting (</a:t>
            </a:r>
            <a:r>
              <a:rPr lang="en-US" sz="2000" b="1" dirty="0">
                <a:solidFill>
                  <a:srgbClr val="C00000"/>
                </a:solidFill>
                <a:effectLst/>
                <a:latin typeface="Calibri" pitchFamily="34" charset="0"/>
                <a:cs typeface="Calibri" pitchFamily="34" charset="0"/>
              </a:rPr>
              <a:t>UAW</a:t>
            </a:r>
            <a:r>
              <a:rPr lang="en-US" sz="2000" b="1" dirty="0">
                <a:effectLst/>
                <a:latin typeface="Calibri" pitchFamily="34" charset="0"/>
                <a:cs typeface="Calibri" pitchFamily="34" charset="0"/>
              </a:rPr>
              <a:t>)</a:t>
            </a:r>
          </a:p>
        </p:txBody>
      </p:sp>
      <p:sp>
        <p:nvSpPr>
          <p:cNvPr id="8" name="Oval 7"/>
          <p:cNvSpPr/>
          <p:nvPr/>
        </p:nvSpPr>
        <p:spPr>
          <a:xfrm>
            <a:off x="7239000" y="4872335"/>
            <a:ext cx="16764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C6D9F0"/>
              </a:solidFill>
              <a:ea typeface="ＭＳ Ｐゴシック" charset="-128"/>
            </a:endParaRPr>
          </a:p>
        </p:txBody>
      </p:sp>
      <p:grpSp>
        <p:nvGrpSpPr>
          <p:cNvPr id="9" name="Group 8"/>
          <p:cNvGrpSpPr/>
          <p:nvPr/>
        </p:nvGrpSpPr>
        <p:grpSpPr>
          <a:xfrm>
            <a:off x="8085635" y="1589923"/>
            <a:ext cx="700169" cy="1950765"/>
            <a:chOff x="7619998" y="914400"/>
            <a:chExt cx="609604" cy="1447801"/>
          </a:xfrm>
        </p:grpSpPr>
        <p:sp>
          <p:nvSpPr>
            <p:cNvPr id="10" name="Oval 9"/>
            <p:cNvSpPr/>
            <p:nvPr/>
          </p:nvSpPr>
          <p:spPr bwMode="auto">
            <a:xfrm>
              <a:off x="7620000" y="914400"/>
              <a:ext cx="609601" cy="52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noFill/>
                <a:ea typeface="ＭＳ Ｐゴシック" charset="-128"/>
              </a:endParaRPr>
            </a:p>
          </p:txBody>
        </p:sp>
        <p:cxnSp>
          <p:nvCxnSpPr>
            <p:cNvPr id="11" name="Straight Connector 10"/>
            <p:cNvCxnSpPr>
              <a:stCxn id="10" idx="4"/>
            </p:cNvCxnSpPr>
            <p:nvPr/>
          </p:nvCxnSpPr>
          <p:spPr bwMode="auto">
            <a:xfrm rot="5400000">
              <a:off x="7660878" y="1706166"/>
              <a:ext cx="527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7574458" y="2011859"/>
              <a:ext cx="395882" cy="304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16200000" flipH="1">
              <a:off x="7879259" y="2011859"/>
              <a:ext cx="395882" cy="304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10800000" flipV="1">
              <a:off x="7620000" y="1574206"/>
              <a:ext cx="304801" cy="128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7924801" y="1574206"/>
              <a:ext cx="304801" cy="128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145</a:t>
            </a:fld>
            <a:endParaRPr lang="en-US">
              <a:solidFill>
                <a:prstClr val="black">
                  <a:tint val="75000"/>
                </a:prstClr>
              </a:solidFill>
            </a:endParaRPr>
          </a:p>
        </p:txBody>
      </p:sp>
    </p:spTree>
    <p:extLst>
      <p:ext uri="{BB962C8B-B14F-4D97-AF65-F5344CB8AC3E}">
        <p14:creationId xmlns:p14="http://schemas.microsoft.com/office/powerpoint/2010/main" val="88190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Sistem</a:t>
            </a:r>
            <a:r>
              <a:rPr lang="en-US" dirty="0" smtClean="0"/>
              <a:t> ATM – Use Case Diagram</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146</a:t>
            </a:fld>
            <a:endParaRPr lang="en-US" dirty="0">
              <a:solidFill>
                <a:prstClr val="black">
                  <a:tint val="75000"/>
                </a:prstClr>
              </a:solidFill>
            </a:endParaRPr>
          </a:p>
        </p:txBody>
      </p:sp>
      <p:grpSp>
        <p:nvGrpSpPr>
          <p:cNvPr id="5" name="Group 4"/>
          <p:cNvGrpSpPr/>
          <p:nvPr/>
        </p:nvGrpSpPr>
        <p:grpSpPr>
          <a:xfrm>
            <a:off x="685800" y="990600"/>
            <a:ext cx="7315200" cy="5741044"/>
            <a:chOff x="685800" y="1143000"/>
            <a:chExt cx="7315200" cy="5741044"/>
          </a:xfrm>
        </p:grpSpPr>
        <p:pic>
          <p:nvPicPr>
            <p:cNvPr id="6" name="Picture 5"/>
            <p:cNvPicPr>
              <a:picLocks noChangeAspect="1"/>
            </p:cNvPicPr>
            <p:nvPr/>
          </p:nvPicPr>
          <p:blipFill rotWithShape="1">
            <a:blip r:embed="rId2"/>
            <a:srcRect l="3529" t="5868" r="3529" b="3184"/>
            <a:stretch/>
          </p:blipFill>
          <p:spPr>
            <a:xfrm>
              <a:off x="685800" y="1143000"/>
              <a:ext cx="7315200" cy="5741044"/>
            </a:xfrm>
            <a:prstGeom prst="rect">
              <a:avLst/>
            </a:prstGeom>
          </p:spPr>
        </p:pic>
        <p:pic>
          <p:nvPicPr>
            <p:cNvPr id="7" name="Picture 6"/>
            <p:cNvPicPr>
              <a:picLocks noChangeAspect="1"/>
            </p:cNvPicPr>
            <p:nvPr/>
          </p:nvPicPr>
          <p:blipFill rotWithShape="1">
            <a:blip r:embed="rId2"/>
            <a:srcRect l="56320" t="31219" r="7765" b="47052"/>
            <a:stretch/>
          </p:blipFill>
          <p:spPr>
            <a:xfrm>
              <a:off x="4800600" y="1600200"/>
              <a:ext cx="2826789" cy="1371601"/>
            </a:xfrm>
            <a:prstGeom prst="rect">
              <a:avLst/>
            </a:prstGeom>
          </p:spPr>
        </p:pic>
        <p:pic>
          <p:nvPicPr>
            <p:cNvPr id="8" name="Picture 7"/>
            <p:cNvPicPr>
              <a:picLocks noChangeAspect="1"/>
            </p:cNvPicPr>
            <p:nvPr/>
          </p:nvPicPr>
          <p:blipFill rotWithShape="1">
            <a:blip r:embed="rId2"/>
            <a:srcRect l="56320" t="31219" r="7765" b="47052"/>
            <a:stretch/>
          </p:blipFill>
          <p:spPr>
            <a:xfrm>
              <a:off x="2872855" y="1642910"/>
              <a:ext cx="2826789" cy="1371601"/>
            </a:xfrm>
            <a:prstGeom prst="rect">
              <a:avLst/>
            </a:prstGeom>
          </p:spPr>
        </p:pic>
        <p:pic>
          <p:nvPicPr>
            <p:cNvPr id="9" name="Picture 8"/>
            <p:cNvPicPr>
              <a:picLocks noChangeAspect="1"/>
            </p:cNvPicPr>
            <p:nvPr/>
          </p:nvPicPr>
          <p:blipFill rotWithShape="1">
            <a:blip r:embed="rId2"/>
            <a:srcRect l="71057" t="12243" r="6676" b="68443"/>
            <a:stretch/>
          </p:blipFill>
          <p:spPr>
            <a:xfrm>
              <a:off x="3048000" y="1783704"/>
              <a:ext cx="1752600" cy="1219201"/>
            </a:xfrm>
            <a:prstGeom prst="rect">
              <a:avLst/>
            </a:prstGeom>
          </p:spPr>
        </p:pic>
      </p:grpSp>
      <p:cxnSp>
        <p:nvCxnSpPr>
          <p:cNvPr id="11" name="Straight Arrow Connector 10"/>
          <p:cNvCxnSpPr/>
          <p:nvPr/>
        </p:nvCxnSpPr>
        <p:spPr>
          <a:xfrm flipV="1">
            <a:off x="1066800" y="2438400"/>
            <a:ext cx="0" cy="762000"/>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4916" y="1929139"/>
            <a:ext cx="1771639" cy="523220"/>
          </a:xfrm>
          <a:prstGeom prst="rect">
            <a:avLst/>
          </a:prstGeom>
          <a:noFill/>
        </p:spPr>
        <p:txBody>
          <a:bodyPr wrap="none" rtlCol="0">
            <a:spAutoFit/>
          </a:bodyPr>
          <a:lstStyle/>
          <a:p>
            <a:r>
              <a:rPr lang="en-US" sz="2800" dirty="0" smtClean="0">
                <a:solidFill>
                  <a:srgbClr val="FF0000"/>
                </a:solidFill>
                <a:effectLst/>
                <a:latin typeface="+mn-lt"/>
              </a:rPr>
              <a:t>Human = 3</a:t>
            </a:r>
            <a:endParaRPr lang="id-ID" sz="2800" dirty="0">
              <a:solidFill>
                <a:srgbClr val="FF0000"/>
              </a:solidFill>
              <a:effectLst/>
              <a:latin typeface="+mn-lt"/>
            </a:endParaRPr>
          </a:p>
        </p:txBody>
      </p:sp>
      <p:cxnSp>
        <p:nvCxnSpPr>
          <p:cNvPr id="14" name="Straight Arrow Connector 13"/>
          <p:cNvCxnSpPr/>
          <p:nvPr/>
        </p:nvCxnSpPr>
        <p:spPr>
          <a:xfrm flipV="1">
            <a:off x="5181600" y="2957362"/>
            <a:ext cx="1546745" cy="1462238"/>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52438" y="2519690"/>
            <a:ext cx="2370392" cy="523220"/>
          </a:xfrm>
          <a:prstGeom prst="rect">
            <a:avLst/>
          </a:prstGeom>
          <a:noFill/>
        </p:spPr>
        <p:txBody>
          <a:bodyPr wrap="none" rtlCol="0">
            <a:spAutoFit/>
          </a:bodyPr>
          <a:lstStyle/>
          <a:p>
            <a:r>
              <a:rPr lang="en-US" sz="2800" dirty="0" smtClean="0">
                <a:solidFill>
                  <a:srgbClr val="FF0000"/>
                </a:solidFill>
                <a:effectLst/>
                <a:latin typeface="+mn-lt"/>
              </a:rPr>
              <a:t>Transaction = ?</a:t>
            </a:r>
            <a:endParaRPr lang="id-ID" sz="2800" dirty="0">
              <a:solidFill>
                <a:srgbClr val="FF0000"/>
              </a:solidFill>
              <a:effectLst/>
              <a:latin typeface="+mn-lt"/>
            </a:endParaRPr>
          </a:p>
        </p:txBody>
      </p:sp>
    </p:spTree>
    <p:extLst>
      <p:ext uri="{BB962C8B-B14F-4D97-AF65-F5344CB8AC3E}">
        <p14:creationId xmlns:p14="http://schemas.microsoft.com/office/powerpoint/2010/main" val="70324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fontScale="90000"/>
          </a:bodyPr>
          <a:lstStyle/>
          <a:p>
            <a:r>
              <a:rPr lang="en-US" dirty="0" smtClean="0"/>
              <a:t>Sequence Diagram - </a:t>
            </a:r>
            <a:r>
              <a:rPr lang="en-US" dirty="0" err="1" smtClean="0"/>
              <a:t>Mentransfer</a:t>
            </a:r>
            <a:r>
              <a:rPr lang="en-US" dirty="0" smtClean="0"/>
              <a:t> </a:t>
            </a:r>
            <a:r>
              <a:rPr lang="en-US" dirty="0" err="1" smtClean="0"/>
              <a:t>Uang</a:t>
            </a:r>
            <a:endParaRPr lang="id-ID" dirty="0"/>
          </a:p>
        </p:txBody>
      </p:sp>
      <p:sp>
        <p:nvSpPr>
          <p:cNvPr id="3" name="Content Placeholder 2"/>
          <p:cNvSpPr>
            <a:spLocks noGrp="1"/>
          </p:cNvSpPr>
          <p:nvPr>
            <p:ph idx="1"/>
          </p:nvPr>
        </p:nvSpPr>
        <p:spPr/>
        <p:txBody>
          <a:bodyPr/>
          <a:lstStyle/>
          <a:p>
            <a:pPr marL="0" indent="0">
              <a:buNone/>
            </a:pP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147</a:t>
            </a:fld>
            <a:endParaRPr lang="en-US" dirty="0">
              <a:solidFill>
                <a:prstClr val="black">
                  <a:tint val="75000"/>
                </a:prstClr>
              </a:solidFill>
            </a:endParaRPr>
          </a:p>
        </p:txBody>
      </p:sp>
      <p:pic>
        <p:nvPicPr>
          <p:cNvPr id="8" name="Picture 7"/>
          <p:cNvPicPr>
            <a:picLocks noChangeAspect="1"/>
          </p:cNvPicPr>
          <p:nvPr/>
        </p:nvPicPr>
        <p:blipFill rotWithShape="1">
          <a:blip r:embed="rId2"/>
          <a:srcRect l="970" t="4232" r="1941" b="2657"/>
          <a:stretch/>
        </p:blipFill>
        <p:spPr>
          <a:xfrm>
            <a:off x="-10887" y="1245544"/>
            <a:ext cx="8850085" cy="5841056"/>
          </a:xfrm>
          <a:prstGeom prst="rect">
            <a:avLst/>
          </a:prstGeom>
        </p:spPr>
      </p:pic>
      <p:sp>
        <p:nvSpPr>
          <p:cNvPr id="5" name="Rounded Rectangle 4"/>
          <p:cNvSpPr/>
          <p:nvPr/>
        </p:nvSpPr>
        <p:spPr>
          <a:xfrm>
            <a:off x="381000" y="1981200"/>
            <a:ext cx="3048000" cy="1600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Arrow Connector 6"/>
          <p:cNvCxnSpPr>
            <a:stCxn id="5" idx="3"/>
          </p:cNvCxnSpPr>
          <p:nvPr/>
        </p:nvCxnSpPr>
        <p:spPr>
          <a:xfrm>
            <a:off x="3429000" y="2781300"/>
            <a:ext cx="2381239" cy="0"/>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44422" y="2519690"/>
            <a:ext cx="2386424" cy="523220"/>
          </a:xfrm>
          <a:prstGeom prst="rect">
            <a:avLst/>
          </a:prstGeom>
          <a:noFill/>
        </p:spPr>
        <p:txBody>
          <a:bodyPr wrap="none" rtlCol="0">
            <a:spAutoFit/>
          </a:bodyPr>
          <a:lstStyle/>
          <a:p>
            <a:r>
              <a:rPr lang="en-US" sz="2800" dirty="0" smtClean="0">
                <a:solidFill>
                  <a:srgbClr val="FF0000"/>
                </a:solidFill>
                <a:effectLst/>
                <a:latin typeface="+mn-lt"/>
              </a:rPr>
              <a:t>Transaction = 3</a:t>
            </a:r>
            <a:endParaRPr lang="id-ID" sz="2800" dirty="0">
              <a:solidFill>
                <a:srgbClr val="FF0000"/>
              </a:solidFill>
              <a:effectLst/>
              <a:latin typeface="+mn-lt"/>
            </a:endParaRPr>
          </a:p>
        </p:txBody>
      </p:sp>
    </p:spTree>
    <p:extLst>
      <p:ext uri="{BB962C8B-B14F-4D97-AF65-F5344CB8AC3E}">
        <p14:creationId xmlns:p14="http://schemas.microsoft.com/office/powerpoint/2010/main" val="339700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t>Technical Complexity Factors (</a:t>
            </a:r>
            <a:r>
              <a:rPr lang="en-US" dirty="0" smtClean="0">
                <a:solidFill>
                  <a:srgbClr val="C00000"/>
                </a:solidFill>
              </a:rPr>
              <a:t>TCF</a:t>
            </a:r>
            <a:r>
              <a:rPr lang="en-US" dirty="0" smtClean="0"/>
              <a:t>)</a:t>
            </a:r>
          </a:p>
        </p:txBody>
      </p:sp>
      <p:graphicFrame>
        <p:nvGraphicFramePr>
          <p:cNvPr id="4" name="Content Placeholder 3"/>
          <p:cNvGraphicFramePr>
            <a:graphicFrameLocks noGrp="1"/>
          </p:cNvGraphicFramePr>
          <p:nvPr>
            <p:ph idx="1"/>
            <p:extLst/>
          </p:nvPr>
        </p:nvGraphicFramePr>
        <p:xfrm>
          <a:off x="600075" y="1219200"/>
          <a:ext cx="8305802" cy="4572000"/>
        </p:xfrm>
        <a:graphic>
          <a:graphicData uri="http://schemas.openxmlformats.org/drawingml/2006/table">
            <a:tbl>
              <a:tblPr firstRow="1" bandRow="1">
                <a:tableStyleId>{073A0DAA-6AF3-43AB-8588-CEC1D06C72B9}</a:tableStyleId>
              </a:tblPr>
              <a:tblGrid>
                <a:gridCol w="1600201"/>
                <a:gridCol w="5638800"/>
                <a:gridCol w="1066801"/>
              </a:tblGrid>
              <a:tr h="370840">
                <a:tc>
                  <a:txBody>
                    <a:bodyPr/>
                    <a:lstStyle/>
                    <a:p>
                      <a:r>
                        <a:rPr lang="en-US" sz="2000" dirty="0" smtClean="0"/>
                        <a:t>Factor</a:t>
                      </a:r>
                      <a:r>
                        <a:rPr lang="en-US" sz="2000" baseline="0" dirty="0" smtClean="0"/>
                        <a:t> </a:t>
                      </a:r>
                      <a:r>
                        <a:rPr lang="en-US" sz="2000" dirty="0" smtClean="0"/>
                        <a:t>Number</a:t>
                      </a:r>
                      <a:endParaRPr lang="en-US" sz="2000" dirty="0">
                        <a:latin typeface="Tekton Pro Cond" pitchFamily="34" charset="0"/>
                      </a:endParaRPr>
                    </a:p>
                  </a:txBody>
                  <a:tcPr/>
                </a:tc>
                <a:tc>
                  <a:txBody>
                    <a:bodyPr/>
                    <a:lstStyle/>
                    <a:p>
                      <a:r>
                        <a:rPr lang="en-US" sz="2000" dirty="0" smtClean="0"/>
                        <a:t>Description</a:t>
                      </a:r>
                      <a:endParaRPr lang="en-US" sz="2000" dirty="0">
                        <a:latin typeface="Tekton Pro Cond" pitchFamily="34" charset="0"/>
                      </a:endParaRPr>
                    </a:p>
                  </a:txBody>
                  <a:tcPr/>
                </a:tc>
                <a:tc>
                  <a:txBody>
                    <a:bodyPr/>
                    <a:lstStyle/>
                    <a:p>
                      <a:r>
                        <a:rPr lang="en-US" sz="2000" dirty="0" smtClean="0"/>
                        <a:t>Weight</a:t>
                      </a:r>
                      <a:endParaRPr lang="en-US" sz="2000" dirty="0">
                        <a:latin typeface="Tekton Pro Cond" pitchFamily="34" charset="0"/>
                      </a:endParaRPr>
                    </a:p>
                  </a:txBody>
                  <a:tcPr/>
                </a:tc>
              </a:tr>
              <a:tr h="370840">
                <a:tc>
                  <a:txBody>
                    <a:bodyPr/>
                    <a:lstStyle/>
                    <a:p>
                      <a:r>
                        <a:rPr lang="en-US" sz="2000" dirty="0" smtClean="0"/>
                        <a:t>T1</a:t>
                      </a:r>
                      <a:endParaRPr lang="en-US" sz="2000" dirty="0" smtClean="0">
                        <a:latin typeface="Tekton Pro Cond" pitchFamily="34" charset="0"/>
                      </a:endParaRPr>
                    </a:p>
                  </a:txBody>
                  <a:tcPr/>
                </a:tc>
                <a:tc>
                  <a:txBody>
                    <a:bodyPr/>
                    <a:lstStyle/>
                    <a:p>
                      <a:r>
                        <a:rPr lang="en-US" sz="2000" kern="1200" baseline="0" dirty="0" smtClean="0"/>
                        <a:t>Distributed system</a:t>
                      </a:r>
                      <a:endParaRPr lang="en-US" sz="2000" dirty="0">
                        <a:latin typeface="Tekton Pro Cond" pitchFamily="34" charset="0"/>
                      </a:endParaRPr>
                    </a:p>
                  </a:txBody>
                  <a:tcPr/>
                </a:tc>
                <a:tc>
                  <a:txBody>
                    <a:bodyPr/>
                    <a:lstStyle/>
                    <a:p>
                      <a:r>
                        <a:rPr lang="en-US" sz="2000" dirty="0" smtClean="0"/>
                        <a:t>2.0</a:t>
                      </a:r>
                      <a:endParaRPr lang="en-US" sz="2000" dirty="0">
                        <a:latin typeface="Tekton Pro Cond" pitchFamily="34" charset="0"/>
                      </a:endParaRPr>
                    </a:p>
                  </a:txBody>
                  <a:tcPr/>
                </a:tc>
              </a:tr>
              <a:tr h="370840">
                <a:tc>
                  <a:txBody>
                    <a:bodyPr/>
                    <a:lstStyle/>
                    <a:p>
                      <a:r>
                        <a:rPr lang="en-US" sz="2000" dirty="0" smtClean="0"/>
                        <a:t>T2</a:t>
                      </a:r>
                      <a:endParaRPr lang="en-US" sz="2000" dirty="0">
                        <a:latin typeface="Tekton Pro Cond" pitchFamily="34" charset="0"/>
                      </a:endParaRPr>
                    </a:p>
                  </a:txBody>
                  <a:tcPr/>
                </a:tc>
                <a:tc>
                  <a:txBody>
                    <a:bodyPr/>
                    <a:lstStyle/>
                    <a:p>
                      <a:r>
                        <a:rPr lang="en-US" sz="2000" kern="1200" baseline="0" dirty="0" smtClean="0"/>
                        <a:t>Response time or throughput performance  objectives</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T3</a:t>
                      </a:r>
                      <a:endParaRPr lang="en-US" sz="2000" dirty="0">
                        <a:latin typeface="Tekton Pro Cond" pitchFamily="34" charset="0"/>
                      </a:endParaRPr>
                    </a:p>
                  </a:txBody>
                  <a:tcPr/>
                </a:tc>
                <a:tc>
                  <a:txBody>
                    <a:bodyPr/>
                    <a:lstStyle/>
                    <a:p>
                      <a:r>
                        <a:rPr lang="en-US" sz="2000" kern="1200" baseline="0" dirty="0" smtClean="0"/>
                        <a:t>End-user online efficiency</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T4</a:t>
                      </a:r>
                      <a:endParaRPr lang="en-US" sz="2000" dirty="0">
                        <a:latin typeface="Tekton Pro Cond" pitchFamily="34" charset="0"/>
                      </a:endParaRPr>
                    </a:p>
                  </a:txBody>
                  <a:tcPr/>
                </a:tc>
                <a:tc>
                  <a:txBody>
                    <a:bodyPr/>
                    <a:lstStyle/>
                    <a:p>
                      <a:r>
                        <a:rPr lang="en-US" sz="2000" kern="1200" baseline="0" dirty="0" smtClean="0"/>
                        <a:t>Complex internal processing</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T5</a:t>
                      </a:r>
                      <a:endParaRPr lang="en-US" sz="2000" dirty="0">
                        <a:latin typeface="Tekton Pro Cond" pitchFamily="34" charset="0"/>
                      </a:endParaRPr>
                    </a:p>
                  </a:txBody>
                  <a:tcPr/>
                </a:tc>
                <a:tc>
                  <a:txBody>
                    <a:bodyPr/>
                    <a:lstStyle/>
                    <a:p>
                      <a:r>
                        <a:rPr lang="en-US" sz="2000" kern="1200" baseline="0" dirty="0" smtClean="0"/>
                        <a:t>Reusability of code</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T6</a:t>
                      </a:r>
                      <a:endParaRPr lang="en-US" sz="2000" dirty="0">
                        <a:latin typeface="Tekton Pro Cond" pitchFamily="34" charset="0"/>
                      </a:endParaRPr>
                    </a:p>
                  </a:txBody>
                  <a:tcPr/>
                </a:tc>
                <a:tc>
                  <a:txBody>
                    <a:bodyPr/>
                    <a:lstStyle/>
                    <a:p>
                      <a:r>
                        <a:rPr lang="en-US" sz="2000" kern="1200" baseline="0" dirty="0" smtClean="0"/>
                        <a:t>Easy to install</a:t>
                      </a:r>
                      <a:endParaRPr lang="en-US" sz="2000" dirty="0">
                        <a:latin typeface="Tekton Pro Cond" pitchFamily="34" charset="0"/>
                      </a:endParaRPr>
                    </a:p>
                  </a:txBody>
                  <a:tcPr/>
                </a:tc>
                <a:tc>
                  <a:txBody>
                    <a:bodyPr/>
                    <a:lstStyle/>
                    <a:p>
                      <a:r>
                        <a:rPr lang="en-US" sz="2000" dirty="0" smtClean="0"/>
                        <a:t>0.5</a:t>
                      </a:r>
                      <a:endParaRPr lang="en-US" sz="2000" dirty="0">
                        <a:latin typeface="Tekton Pro Cond" pitchFamily="34" charset="0"/>
                      </a:endParaRPr>
                    </a:p>
                  </a:txBody>
                  <a:tcPr/>
                </a:tc>
              </a:tr>
              <a:tr h="370840">
                <a:tc>
                  <a:txBody>
                    <a:bodyPr/>
                    <a:lstStyle/>
                    <a:p>
                      <a:r>
                        <a:rPr lang="en-US" sz="2000" dirty="0" smtClean="0"/>
                        <a:t>T7</a:t>
                      </a:r>
                      <a:endParaRPr lang="en-US" sz="2000" dirty="0">
                        <a:latin typeface="Tekton Pro Cond" pitchFamily="34" charset="0"/>
                      </a:endParaRPr>
                    </a:p>
                  </a:txBody>
                  <a:tcPr/>
                </a:tc>
                <a:tc>
                  <a:txBody>
                    <a:bodyPr/>
                    <a:lstStyle/>
                    <a:p>
                      <a:r>
                        <a:rPr lang="en-US" sz="2000" kern="1200" baseline="0" dirty="0" smtClean="0"/>
                        <a:t>Ease of use</a:t>
                      </a:r>
                      <a:endParaRPr lang="en-US" sz="2000" dirty="0">
                        <a:latin typeface="Tekton Pro Cond" pitchFamily="34" charset="0"/>
                      </a:endParaRPr>
                    </a:p>
                  </a:txBody>
                  <a:tcPr/>
                </a:tc>
                <a:tc>
                  <a:txBody>
                    <a:bodyPr/>
                    <a:lstStyle/>
                    <a:p>
                      <a:r>
                        <a:rPr lang="en-US" sz="2000" dirty="0" smtClean="0"/>
                        <a:t>0.5</a:t>
                      </a:r>
                      <a:endParaRPr lang="en-US" sz="2000" dirty="0">
                        <a:latin typeface="Tekton Pro Cond" pitchFamily="34" charset="0"/>
                      </a:endParaRPr>
                    </a:p>
                  </a:txBody>
                  <a:tcPr/>
                </a:tc>
              </a:tr>
              <a:tr h="370840">
                <a:tc>
                  <a:txBody>
                    <a:bodyPr/>
                    <a:lstStyle/>
                    <a:p>
                      <a:r>
                        <a:rPr lang="en-US" sz="2000" dirty="0" smtClean="0"/>
                        <a:t>T8</a:t>
                      </a:r>
                      <a:endParaRPr lang="en-US" sz="2000" dirty="0">
                        <a:latin typeface="Tekton Pro Cond" pitchFamily="34" charset="0"/>
                      </a:endParaRPr>
                    </a:p>
                  </a:txBody>
                  <a:tcPr/>
                </a:tc>
                <a:tc>
                  <a:txBody>
                    <a:bodyPr/>
                    <a:lstStyle/>
                    <a:p>
                      <a:r>
                        <a:rPr lang="en-US" sz="2000" kern="1200" baseline="0" dirty="0" smtClean="0"/>
                        <a:t>Portability</a:t>
                      </a:r>
                      <a:endParaRPr lang="en-US" sz="2000" dirty="0">
                        <a:latin typeface="Tekton Pro Cond" pitchFamily="34" charset="0"/>
                      </a:endParaRPr>
                    </a:p>
                  </a:txBody>
                  <a:tcPr/>
                </a:tc>
                <a:tc>
                  <a:txBody>
                    <a:bodyPr/>
                    <a:lstStyle/>
                    <a:p>
                      <a:r>
                        <a:rPr lang="en-US" sz="2000" dirty="0" smtClean="0"/>
                        <a:t>2.0</a:t>
                      </a:r>
                      <a:endParaRPr lang="en-US" sz="2000" dirty="0">
                        <a:latin typeface="Tekton Pro Cond" pitchFamily="34" charset="0"/>
                      </a:endParaRPr>
                    </a:p>
                  </a:txBody>
                  <a:tcPr/>
                </a:tc>
              </a:tr>
              <a:tr h="370840">
                <a:tc>
                  <a:txBody>
                    <a:bodyPr/>
                    <a:lstStyle/>
                    <a:p>
                      <a:r>
                        <a:rPr lang="en-US" sz="2000" dirty="0" smtClean="0"/>
                        <a:t>T9</a:t>
                      </a:r>
                      <a:endParaRPr lang="en-US" sz="2000" dirty="0">
                        <a:latin typeface="Tekton Pro Cond" pitchFamily="34" charset="0"/>
                      </a:endParaRPr>
                    </a:p>
                  </a:txBody>
                  <a:tcPr/>
                </a:tc>
                <a:tc>
                  <a:txBody>
                    <a:bodyPr/>
                    <a:lstStyle/>
                    <a:p>
                      <a:r>
                        <a:rPr lang="en-US" sz="2000" kern="1200" baseline="0" dirty="0" smtClean="0"/>
                        <a:t>Ease of change</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bl>
          </a:graphicData>
        </a:graphic>
      </p:graphicFrame>
      <p:sp>
        <p:nvSpPr>
          <p:cNvPr id="82948" name="TextBox 4"/>
          <p:cNvSpPr txBox="1">
            <a:spLocks noChangeArrowheads="1"/>
          </p:cNvSpPr>
          <p:nvPr/>
        </p:nvSpPr>
        <p:spPr bwMode="auto">
          <a:xfrm>
            <a:off x="2503805" y="5923419"/>
            <a:ext cx="4136390" cy="523220"/>
          </a:xfrm>
          <a:prstGeom prst="rect">
            <a:avLst/>
          </a:prstGeom>
          <a:noFill/>
          <a:ln w="9525">
            <a:noFill/>
            <a:miter lim="800000"/>
            <a:headEnd/>
            <a:tailEnd/>
          </a:ln>
        </p:spPr>
        <p:txBody>
          <a:bodyPr wrap="none">
            <a:spAutoFit/>
          </a:bodyPr>
          <a:lstStyle/>
          <a:p>
            <a:r>
              <a:rPr lang="en-US" sz="2800" dirty="0" smtClean="0">
                <a:solidFill>
                  <a:srgbClr val="C00000"/>
                </a:solidFill>
                <a:effectLst/>
                <a:latin typeface="Calibri" charset="0"/>
              </a:rPr>
              <a:t>TCF </a:t>
            </a:r>
            <a:r>
              <a:rPr lang="en-US" sz="2800" dirty="0">
                <a:solidFill>
                  <a:srgbClr val="C00000"/>
                </a:solidFill>
                <a:effectLst/>
                <a:latin typeface="Calibri" charset="0"/>
              </a:rPr>
              <a:t>= 0.6 + (0.01 * </a:t>
            </a:r>
            <a:r>
              <a:rPr lang="en-US" sz="2800" dirty="0" err="1">
                <a:solidFill>
                  <a:srgbClr val="C00000"/>
                </a:solidFill>
                <a:effectLst/>
                <a:latin typeface="Calibri" charset="0"/>
              </a:rPr>
              <a:t>TFactor</a:t>
            </a:r>
            <a:r>
              <a:rPr lang="en-US" sz="2800" dirty="0">
                <a:solidFill>
                  <a:srgbClr val="C00000"/>
                </a:solidFill>
                <a:effectLst/>
                <a:latin typeface="Calibri" charset="0"/>
              </a:rPr>
              <a: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148</a:t>
            </a:fld>
            <a:endParaRPr lang="en-US">
              <a:solidFill>
                <a:prstClr val="black">
                  <a:tint val="75000"/>
                </a:prstClr>
              </a:solidFill>
            </a:endParaRPr>
          </a:p>
        </p:txBody>
      </p:sp>
    </p:spTree>
    <p:extLst>
      <p:ext uri="{BB962C8B-B14F-4D97-AF65-F5344CB8AC3E}">
        <p14:creationId xmlns:p14="http://schemas.microsoft.com/office/powerpoint/2010/main" val="333613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28650" y="152400"/>
            <a:ext cx="8515350" cy="1200149"/>
          </a:xfrm>
        </p:spPr>
        <p:txBody>
          <a:bodyPr>
            <a:normAutofit fontScale="90000"/>
          </a:bodyPr>
          <a:lstStyle/>
          <a:p>
            <a:r>
              <a:rPr lang="en-US" dirty="0" smtClean="0"/>
              <a:t>Environmental Complexity Factors (</a:t>
            </a:r>
            <a:r>
              <a:rPr lang="en-US" dirty="0" smtClean="0">
                <a:solidFill>
                  <a:srgbClr val="C00000"/>
                </a:solidFill>
              </a:rPr>
              <a:t>ECF</a:t>
            </a:r>
            <a:r>
              <a:rPr lang="en-US" dirty="0" smtClean="0"/>
              <a:t>)</a:t>
            </a:r>
          </a:p>
        </p:txBody>
      </p:sp>
      <p:graphicFrame>
        <p:nvGraphicFramePr>
          <p:cNvPr id="4" name="Content Placeholder 3"/>
          <p:cNvGraphicFramePr>
            <a:graphicFrameLocks noGrp="1"/>
          </p:cNvGraphicFramePr>
          <p:nvPr>
            <p:ph idx="1"/>
            <p:extLst/>
          </p:nvPr>
        </p:nvGraphicFramePr>
        <p:xfrm>
          <a:off x="533400" y="1352549"/>
          <a:ext cx="8382001" cy="3870960"/>
        </p:xfrm>
        <a:graphic>
          <a:graphicData uri="http://schemas.openxmlformats.org/drawingml/2006/table">
            <a:tbl>
              <a:tblPr firstRow="1" bandRow="1">
                <a:tableStyleId>{073A0DAA-6AF3-43AB-8588-CEC1D06C72B9}</a:tableStyleId>
              </a:tblPr>
              <a:tblGrid>
                <a:gridCol w="1371601"/>
                <a:gridCol w="5791200"/>
                <a:gridCol w="1219200"/>
              </a:tblGrid>
              <a:tr h="370840">
                <a:tc>
                  <a:txBody>
                    <a:bodyPr/>
                    <a:lstStyle/>
                    <a:p>
                      <a:r>
                        <a:rPr lang="en-US" sz="2000" dirty="0" smtClean="0"/>
                        <a:t>Factor Number</a:t>
                      </a:r>
                      <a:endParaRPr lang="en-US" sz="2000" dirty="0">
                        <a:latin typeface="Tekton Pro Cond" pitchFamily="34" charset="0"/>
                      </a:endParaRPr>
                    </a:p>
                  </a:txBody>
                  <a:tcPr/>
                </a:tc>
                <a:tc>
                  <a:txBody>
                    <a:bodyPr/>
                    <a:lstStyle/>
                    <a:p>
                      <a:r>
                        <a:rPr lang="en-US" sz="2000" dirty="0" smtClean="0"/>
                        <a:t>Description</a:t>
                      </a:r>
                      <a:endParaRPr lang="en-US" sz="2000" dirty="0">
                        <a:latin typeface="Tekton Pro Cond" pitchFamily="34" charset="0"/>
                      </a:endParaRPr>
                    </a:p>
                  </a:txBody>
                  <a:tcPr/>
                </a:tc>
                <a:tc>
                  <a:txBody>
                    <a:bodyPr/>
                    <a:lstStyle/>
                    <a:p>
                      <a:r>
                        <a:rPr lang="en-US" sz="2000" dirty="0" smtClean="0"/>
                        <a:t>Weight</a:t>
                      </a:r>
                      <a:endParaRPr lang="en-US" sz="2000" dirty="0">
                        <a:latin typeface="Tekton Pro Cond" pitchFamily="34" charset="0"/>
                      </a:endParaRPr>
                    </a:p>
                  </a:txBody>
                  <a:tcPr/>
                </a:tc>
              </a:tr>
              <a:tr h="370840">
                <a:tc>
                  <a:txBody>
                    <a:bodyPr/>
                    <a:lstStyle/>
                    <a:p>
                      <a:r>
                        <a:rPr lang="en-US" sz="2000" dirty="0" smtClean="0"/>
                        <a:t>E1</a:t>
                      </a:r>
                      <a:endParaRPr lang="en-US" sz="2000" dirty="0" smtClean="0">
                        <a:latin typeface="Tekton Pro Cond" pitchFamily="34" charset="0"/>
                      </a:endParaRPr>
                    </a:p>
                  </a:txBody>
                  <a:tcPr/>
                </a:tc>
                <a:tc>
                  <a:txBody>
                    <a:bodyPr/>
                    <a:lstStyle/>
                    <a:p>
                      <a:r>
                        <a:rPr lang="en-US" sz="2000" kern="1200" baseline="0" dirty="0" smtClean="0"/>
                        <a:t>Familiarity with system development process in use</a:t>
                      </a:r>
                      <a:endParaRPr lang="en-US" sz="2000" dirty="0">
                        <a:latin typeface="Tekton Pro Cond" pitchFamily="34" charset="0"/>
                      </a:endParaRPr>
                    </a:p>
                  </a:txBody>
                  <a:tcPr/>
                </a:tc>
                <a:tc>
                  <a:txBody>
                    <a:bodyPr/>
                    <a:lstStyle/>
                    <a:p>
                      <a:r>
                        <a:rPr lang="en-US" sz="2000" dirty="0" smtClean="0"/>
                        <a:t> 1.5</a:t>
                      </a:r>
                      <a:endParaRPr lang="en-US" sz="2000" dirty="0">
                        <a:latin typeface="Tekton Pro Cond" pitchFamily="34" charset="0"/>
                      </a:endParaRPr>
                    </a:p>
                  </a:txBody>
                  <a:tcPr/>
                </a:tc>
              </a:tr>
              <a:tr h="370840">
                <a:tc>
                  <a:txBody>
                    <a:bodyPr/>
                    <a:lstStyle/>
                    <a:p>
                      <a:r>
                        <a:rPr lang="en-US" sz="2000" dirty="0" smtClean="0"/>
                        <a:t>E2</a:t>
                      </a:r>
                      <a:endParaRPr lang="en-US" sz="2000" dirty="0">
                        <a:latin typeface="Tekton Pro Cond" pitchFamily="34" charset="0"/>
                      </a:endParaRPr>
                    </a:p>
                  </a:txBody>
                  <a:tcPr/>
                </a:tc>
                <a:tc>
                  <a:txBody>
                    <a:bodyPr/>
                    <a:lstStyle/>
                    <a:p>
                      <a:r>
                        <a:rPr lang="en-US" sz="2000" kern="1200" baseline="0" dirty="0" smtClean="0"/>
                        <a:t>Application experience</a:t>
                      </a:r>
                      <a:endParaRPr lang="en-US" sz="2000" dirty="0">
                        <a:latin typeface="Tekton Pro Cond" pitchFamily="34" charset="0"/>
                      </a:endParaRPr>
                    </a:p>
                  </a:txBody>
                  <a:tcPr/>
                </a:tc>
                <a:tc>
                  <a:txBody>
                    <a:bodyPr/>
                    <a:lstStyle/>
                    <a:p>
                      <a:r>
                        <a:rPr lang="en-US" sz="2000" dirty="0" smtClean="0"/>
                        <a:t> 0.5</a:t>
                      </a:r>
                      <a:endParaRPr lang="en-US" sz="2000" dirty="0">
                        <a:latin typeface="Tekton Pro Cond" pitchFamily="34" charset="0"/>
                      </a:endParaRPr>
                    </a:p>
                  </a:txBody>
                  <a:tcPr/>
                </a:tc>
              </a:tr>
              <a:tr h="370840">
                <a:tc>
                  <a:txBody>
                    <a:bodyPr/>
                    <a:lstStyle/>
                    <a:p>
                      <a:r>
                        <a:rPr lang="en-US" sz="2000" dirty="0" smtClean="0"/>
                        <a:t>E3</a:t>
                      </a:r>
                      <a:endParaRPr lang="en-US" sz="2000" dirty="0">
                        <a:latin typeface="Tekton Pro Cond" pitchFamily="34" charset="0"/>
                      </a:endParaRPr>
                    </a:p>
                  </a:txBody>
                  <a:tcPr/>
                </a:tc>
                <a:tc>
                  <a:txBody>
                    <a:bodyPr/>
                    <a:lstStyle/>
                    <a:p>
                      <a:r>
                        <a:rPr lang="en-US" sz="2000" kern="1200" baseline="0" dirty="0" smtClean="0"/>
                        <a:t>Object-oriented experience</a:t>
                      </a:r>
                      <a:endParaRPr lang="en-US" sz="2000" dirty="0">
                        <a:latin typeface="Tekton Pro Cond" pitchFamily="34" charset="0"/>
                      </a:endParaRPr>
                    </a:p>
                  </a:txBody>
                  <a:tcPr/>
                </a:tc>
                <a:tc>
                  <a:txBody>
                    <a:bodyPr/>
                    <a:lstStyle/>
                    <a:p>
                      <a:r>
                        <a:rPr lang="en-US" sz="2000" dirty="0" smtClean="0"/>
                        <a:t> 1.0</a:t>
                      </a:r>
                      <a:endParaRPr lang="en-US" sz="2000" dirty="0">
                        <a:latin typeface="Tekton Pro Cond" pitchFamily="34" charset="0"/>
                      </a:endParaRPr>
                    </a:p>
                  </a:txBody>
                  <a:tcPr/>
                </a:tc>
              </a:tr>
              <a:tr h="370840">
                <a:tc>
                  <a:txBody>
                    <a:bodyPr/>
                    <a:lstStyle/>
                    <a:p>
                      <a:r>
                        <a:rPr lang="en-US" sz="2000" dirty="0" smtClean="0"/>
                        <a:t>E4</a:t>
                      </a:r>
                      <a:endParaRPr lang="en-US" sz="2000" dirty="0">
                        <a:latin typeface="Tekton Pro Cond" pitchFamily="34" charset="0"/>
                      </a:endParaRPr>
                    </a:p>
                  </a:txBody>
                  <a:tcPr/>
                </a:tc>
                <a:tc>
                  <a:txBody>
                    <a:bodyPr/>
                    <a:lstStyle/>
                    <a:p>
                      <a:r>
                        <a:rPr lang="en-US" sz="2000" kern="1200" baseline="0" dirty="0" smtClean="0"/>
                        <a:t>Lead analyst capability</a:t>
                      </a:r>
                      <a:endParaRPr lang="en-US" sz="2000" dirty="0">
                        <a:latin typeface="Tekton Pro Cond" pitchFamily="34" charset="0"/>
                      </a:endParaRPr>
                    </a:p>
                  </a:txBody>
                  <a:tcPr/>
                </a:tc>
                <a:tc>
                  <a:txBody>
                    <a:bodyPr/>
                    <a:lstStyle/>
                    <a:p>
                      <a:r>
                        <a:rPr lang="en-US" sz="2000" dirty="0" smtClean="0"/>
                        <a:t> 0.5</a:t>
                      </a:r>
                      <a:endParaRPr lang="en-US" sz="2000" dirty="0">
                        <a:latin typeface="Tekton Pro Cond" pitchFamily="34" charset="0"/>
                      </a:endParaRPr>
                    </a:p>
                  </a:txBody>
                  <a:tcPr/>
                </a:tc>
              </a:tr>
              <a:tr h="370840">
                <a:tc>
                  <a:txBody>
                    <a:bodyPr/>
                    <a:lstStyle/>
                    <a:p>
                      <a:r>
                        <a:rPr lang="en-US" sz="2000" dirty="0" smtClean="0"/>
                        <a:t>E5</a:t>
                      </a:r>
                      <a:endParaRPr lang="en-US" sz="2000" dirty="0">
                        <a:latin typeface="Tekton Pro Cond" pitchFamily="34" charset="0"/>
                      </a:endParaRPr>
                    </a:p>
                  </a:txBody>
                  <a:tcPr/>
                </a:tc>
                <a:tc>
                  <a:txBody>
                    <a:bodyPr/>
                    <a:lstStyle/>
                    <a:p>
                      <a:r>
                        <a:rPr lang="en-US" sz="2000" kern="1200" baseline="0" dirty="0" smtClean="0"/>
                        <a:t>Motivation</a:t>
                      </a:r>
                      <a:endParaRPr lang="en-US" sz="2000" dirty="0">
                        <a:latin typeface="Tekton Pro Cond" pitchFamily="34" charset="0"/>
                      </a:endParaRPr>
                    </a:p>
                  </a:txBody>
                  <a:tcPr/>
                </a:tc>
                <a:tc>
                  <a:txBody>
                    <a:bodyPr/>
                    <a:lstStyle/>
                    <a:p>
                      <a:r>
                        <a:rPr lang="en-US" sz="2000" dirty="0" smtClean="0"/>
                        <a:t> 1.0</a:t>
                      </a:r>
                      <a:endParaRPr lang="en-US" sz="2000" dirty="0">
                        <a:latin typeface="Tekton Pro Cond" pitchFamily="34" charset="0"/>
                      </a:endParaRPr>
                    </a:p>
                  </a:txBody>
                  <a:tcPr/>
                </a:tc>
              </a:tr>
              <a:tr h="370840">
                <a:tc>
                  <a:txBody>
                    <a:bodyPr/>
                    <a:lstStyle/>
                    <a:p>
                      <a:r>
                        <a:rPr lang="en-US" sz="2000" dirty="0" smtClean="0"/>
                        <a:t>E6</a:t>
                      </a:r>
                      <a:endParaRPr lang="en-US" sz="2000" dirty="0">
                        <a:latin typeface="Tekton Pro Cond" pitchFamily="34" charset="0"/>
                      </a:endParaRPr>
                    </a:p>
                  </a:txBody>
                  <a:tcPr/>
                </a:tc>
                <a:tc>
                  <a:txBody>
                    <a:bodyPr/>
                    <a:lstStyle/>
                    <a:p>
                      <a:r>
                        <a:rPr lang="en-US" sz="2000" kern="1200" baseline="0" dirty="0" smtClean="0"/>
                        <a:t>Requirements stability</a:t>
                      </a:r>
                      <a:endParaRPr lang="en-US" sz="2000" dirty="0">
                        <a:latin typeface="Tekton Pro Cond" pitchFamily="34" charset="0"/>
                      </a:endParaRPr>
                    </a:p>
                  </a:txBody>
                  <a:tcPr/>
                </a:tc>
                <a:tc>
                  <a:txBody>
                    <a:bodyPr/>
                    <a:lstStyle/>
                    <a:p>
                      <a:r>
                        <a:rPr lang="en-US" sz="2000" dirty="0" smtClean="0"/>
                        <a:t> 2.0</a:t>
                      </a:r>
                      <a:endParaRPr lang="en-US" sz="2000" dirty="0">
                        <a:latin typeface="Tekton Pro Cond" pitchFamily="34" charset="0"/>
                      </a:endParaRPr>
                    </a:p>
                  </a:txBody>
                  <a:tcPr/>
                </a:tc>
              </a:tr>
              <a:tr h="370840">
                <a:tc>
                  <a:txBody>
                    <a:bodyPr/>
                    <a:lstStyle/>
                    <a:p>
                      <a:r>
                        <a:rPr lang="en-US" sz="2000" dirty="0" smtClean="0"/>
                        <a:t>E7</a:t>
                      </a:r>
                      <a:endParaRPr lang="en-US" sz="2000" dirty="0">
                        <a:latin typeface="Tekton Pro Cond" pitchFamily="34" charset="0"/>
                      </a:endParaRPr>
                    </a:p>
                  </a:txBody>
                  <a:tcPr/>
                </a:tc>
                <a:tc>
                  <a:txBody>
                    <a:bodyPr/>
                    <a:lstStyle/>
                    <a:p>
                      <a:r>
                        <a:rPr lang="en-US" sz="2000" kern="1200" baseline="0" dirty="0" smtClean="0"/>
                        <a:t>Part time staff</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E8</a:t>
                      </a:r>
                      <a:endParaRPr lang="en-US" sz="2000" dirty="0">
                        <a:latin typeface="Tekton Pro Cond" pitchFamily="34" charset="0"/>
                      </a:endParaRPr>
                    </a:p>
                  </a:txBody>
                  <a:tcPr/>
                </a:tc>
                <a:tc>
                  <a:txBody>
                    <a:bodyPr/>
                    <a:lstStyle/>
                    <a:p>
                      <a:r>
                        <a:rPr lang="en-US" sz="2000" kern="1200" baseline="0" dirty="0" smtClean="0"/>
                        <a:t>Difficulty of programming language</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bl>
          </a:graphicData>
        </a:graphic>
      </p:graphicFrame>
      <p:sp>
        <p:nvSpPr>
          <p:cNvPr id="83972" name="TextBox 4"/>
          <p:cNvSpPr txBox="1">
            <a:spLocks noChangeArrowheads="1"/>
          </p:cNvSpPr>
          <p:nvPr/>
        </p:nvSpPr>
        <p:spPr bwMode="auto">
          <a:xfrm>
            <a:off x="2485826" y="5867400"/>
            <a:ext cx="4250138" cy="523220"/>
          </a:xfrm>
          <a:prstGeom prst="rect">
            <a:avLst/>
          </a:prstGeom>
          <a:noFill/>
          <a:ln w="9525">
            <a:noFill/>
            <a:miter lim="800000"/>
            <a:headEnd/>
            <a:tailEnd/>
          </a:ln>
        </p:spPr>
        <p:txBody>
          <a:bodyPr wrap="none">
            <a:spAutoFit/>
          </a:bodyPr>
          <a:lstStyle/>
          <a:p>
            <a:r>
              <a:rPr lang="en-US" sz="2800" dirty="0" smtClean="0">
                <a:solidFill>
                  <a:srgbClr val="C00000"/>
                </a:solidFill>
                <a:effectLst/>
                <a:latin typeface="Calibri" charset="0"/>
              </a:rPr>
              <a:t>ECF </a:t>
            </a:r>
            <a:r>
              <a:rPr lang="en-US" sz="2800" dirty="0">
                <a:solidFill>
                  <a:srgbClr val="C00000"/>
                </a:solidFill>
                <a:effectLst/>
                <a:latin typeface="Calibri" charset="0"/>
              </a:rPr>
              <a:t>= 1.4 + (-0.03 * </a:t>
            </a:r>
            <a:r>
              <a:rPr lang="en-US" sz="2800" dirty="0" err="1">
                <a:solidFill>
                  <a:srgbClr val="C00000"/>
                </a:solidFill>
                <a:effectLst/>
                <a:latin typeface="Calibri" charset="0"/>
              </a:rPr>
              <a:t>EFactor</a:t>
            </a:r>
            <a:r>
              <a:rPr lang="en-US" sz="2800" dirty="0">
                <a:solidFill>
                  <a:srgbClr val="C00000"/>
                </a:solidFill>
                <a:effectLst/>
                <a:latin typeface="Calibri" charset="0"/>
              </a:rPr>
              <a: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149</a:t>
            </a:fld>
            <a:endParaRPr lang="en-US">
              <a:solidFill>
                <a:prstClr val="black">
                  <a:tint val="75000"/>
                </a:prstClr>
              </a:solidFill>
            </a:endParaRPr>
          </a:p>
        </p:txBody>
      </p:sp>
    </p:spTree>
    <p:extLst>
      <p:ext uri="{BB962C8B-B14F-4D97-AF65-F5344CB8AC3E}">
        <p14:creationId xmlns:p14="http://schemas.microsoft.com/office/powerpoint/2010/main" val="136231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Elements of a System Request</a:t>
            </a:r>
          </a:p>
        </p:txBody>
      </p:sp>
      <p:sp>
        <p:nvSpPr>
          <p:cNvPr id="3" name="Content Placeholder 2"/>
          <p:cNvSpPr>
            <a:spLocks noGrp="1"/>
          </p:cNvSpPr>
          <p:nvPr>
            <p:ph idx="1"/>
          </p:nvPr>
        </p:nvSpPr>
        <p:spPr/>
        <p:txBody>
          <a:bodyPr>
            <a:normAutofit fontScale="77500" lnSpcReduction="20000"/>
          </a:bodyPr>
          <a:lstStyle/>
          <a:p>
            <a:pPr marL="514350" indent="-514350">
              <a:lnSpc>
                <a:spcPct val="90000"/>
              </a:lnSpc>
              <a:buFont typeface="+mj-lt"/>
              <a:buAutoNum type="arabicPeriod"/>
            </a:pPr>
            <a:r>
              <a:rPr lang="id-ID" sz="3600" dirty="0" smtClean="0"/>
              <a:t>Project Name</a:t>
            </a:r>
          </a:p>
          <a:p>
            <a:pPr lvl="1"/>
            <a:r>
              <a:rPr lang="id-ID" sz="2400" dirty="0" smtClean="0"/>
              <a:t>The </a:t>
            </a:r>
            <a:r>
              <a:rPr lang="id-ID" sz="2400" dirty="0" smtClean="0">
                <a:solidFill>
                  <a:srgbClr val="0070C0"/>
                </a:solidFill>
              </a:rPr>
              <a:t>name</a:t>
            </a:r>
            <a:r>
              <a:rPr lang="id-ID" sz="2400" dirty="0" smtClean="0"/>
              <a:t> of project</a:t>
            </a:r>
          </a:p>
          <a:p>
            <a:pPr marL="514350" indent="-514350">
              <a:lnSpc>
                <a:spcPct val="90000"/>
              </a:lnSpc>
              <a:buFont typeface="+mj-lt"/>
              <a:buAutoNum type="arabicPeriod"/>
            </a:pPr>
            <a:r>
              <a:rPr lang="en-US" sz="3600" dirty="0" smtClean="0"/>
              <a:t>Project sponsor</a:t>
            </a:r>
            <a:endParaRPr lang="id-ID" sz="3600" dirty="0" smtClean="0"/>
          </a:p>
          <a:p>
            <a:pPr lvl="1"/>
            <a:r>
              <a:rPr lang="en-US" sz="2400" dirty="0" smtClean="0"/>
              <a:t>Primary point of </a:t>
            </a:r>
            <a:r>
              <a:rPr lang="en-US" sz="2400" dirty="0" smtClean="0">
                <a:solidFill>
                  <a:srgbClr val="0070C0"/>
                </a:solidFill>
              </a:rPr>
              <a:t>contact</a:t>
            </a:r>
            <a:r>
              <a:rPr lang="en-US" sz="2400" dirty="0" smtClean="0"/>
              <a:t> for the project</a:t>
            </a:r>
          </a:p>
          <a:p>
            <a:pPr marL="514350" indent="-514350">
              <a:lnSpc>
                <a:spcPct val="90000"/>
              </a:lnSpc>
              <a:buFont typeface="+mj-lt"/>
              <a:buAutoNum type="arabicPeriod"/>
            </a:pPr>
            <a:r>
              <a:rPr lang="en-US" sz="3600" dirty="0" smtClean="0">
                <a:solidFill>
                  <a:srgbClr val="C00000"/>
                </a:solidFill>
              </a:rPr>
              <a:t>Business need</a:t>
            </a:r>
            <a:endParaRPr lang="id-ID" sz="3600" dirty="0" smtClean="0">
              <a:solidFill>
                <a:srgbClr val="C00000"/>
              </a:solidFill>
            </a:endParaRPr>
          </a:p>
          <a:p>
            <a:pPr lvl="1"/>
            <a:r>
              <a:rPr lang="en-US" sz="2400" dirty="0" smtClean="0">
                <a:solidFill>
                  <a:srgbClr val="0070C0"/>
                </a:solidFill>
              </a:rPr>
              <a:t>Reason</a:t>
            </a:r>
            <a:r>
              <a:rPr lang="en-US" sz="2400" dirty="0" smtClean="0"/>
              <a:t> </a:t>
            </a:r>
            <a:r>
              <a:rPr lang="en-US" sz="2400" dirty="0"/>
              <a:t>prompting the project</a:t>
            </a:r>
          </a:p>
          <a:p>
            <a:pPr marL="514350" indent="-514350">
              <a:lnSpc>
                <a:spcPct val="90000"/>
              </a:lnSpc>
              <a:buFont typeface="+mj-lt"/>
              <a:buAutoNum type="arabicPeriod"/>
            </a:pPr>
            <a:r>
              <a:rPr lang="en-US" sz="3600" dirty="0">
                <a:solidFill>
                  <a:srgbClr val="C00000"/>
                </a:solidFill>
              </a:rPr>
              <a:t>Business </a:t>
            </a:r>
            <a:r>
              <a:rPr lang="en-US" sz="3600" dirty="0" smtClean="0">
                <a:solidFill>
                  <a:srgbClr val="C00000"/>
                </a:solidFill>
              </a:rPr>
              <a:t>requirements</a:t>
            </a:r>
            <a:endParaRPr lang="id-ID" sz="3600" dirty="0" smtClean="0">
              <a:solidFill>
                <a:srgbClr val="C00000"/>
              </a:solidFill>
            </a:endParaRPr>
          </a:p>
          <a:p>
            <a:pPr lvl="1"/>
            <a:r>
              <a:rPr lang="en-US" sz="2400" dirty="0" smtClean="0"/>
              <a:t>Business </a:t>
            </a:r>
            <a:r>
              <a:rPr lang="en-US" sz="2400" dirty="0">
                <a:solidFill>
                  <a:srgbClr val="0070C0"/>
                </a:solidFill>
              </a:rPr>
              <a:t>capabilities</a:t>
            </a:r>
            <a:r>
              <a:rPr lang="en-US" sz="2400" dirty="0"/>
              <a:t> the system will need to have</a:t>
            </a:r>
          </a:p>
          <a:p>
            <a:pPr marL="514350" indent="-514350">
              <a:lnSpc>
                <a:spcPct val="90000"/>
              </a:lnSpc>
              <a:buFont typeface="+mj-lt"/>
              <a:buAutoNum type="arabicPeriod"/>
            </a:pPr>
            <a:r>
              <a:rPr lang="en-US" sz="3600" dirty="0">
                <a:solidFill>
                  <a:srgbClr val="C00000"/>
                </a:solidFill>
              </a:rPr>
              <a:t>Business </a:t>
            </a:r>
            <a:r>
              <a:rPr lang="en-US" sz="3600" dirty="0" smtClean="0">
                <a:solidFill>
                  <a:srgbClr val="C00000"/>
                </a:solidFill>
              </a:rPr>
              <a:t>value</a:t>
            </a:r>
            <a:endParaRPr lang="id-ID" sz="3600" dirty="0" smtClean="0">
              <a:solidFill>
                <a:srgbClr val="C00000"/>
              </a:solidFill>
            </a:endParaRPr>
          </a:p>
          <a:p>
            <a:pPr lvl="1"/>
            <a:r>
              <a:rPr lang="en-US" sz="2400" dirty="0" smtClean="0">
                <a:solidFill>
                  <a:srgbClr val="0070C0"/>
                </a:solidFill>
              </a:rPr>
              <a:t>Benefits</a:t>
            </a:r>
            <a:r>
              <a:rPr lang="en-US" sz="2400" dirty="0" smtClean="0"/>
              <a:t> </a:t>
            </a:r>
            <a:r>
              <a:rPr lang="en-US" sz="2400" dirty="0"/>
              <a:t>the organization can expect from the project</a:t>
            </a:r>
          </a:p>
          <a:p>
            <a:pPr marL="514350" indent="-514350">
              <a:lnSpc>
                <a:spcPct val="90000"/>
              </a:lnSpc>
              <a:buFont typeface="+mj-lt"/>
              <a:buAutoNum type="arabicPeriod"/>
            </a:pPr>
            <a:r>
              <a:rPr lang="en-US" sz="3600" dirty="0"/>
              <a:t>Special </a:t>
            </a:r>
            <a:r>
              <a:rPr lang="en-US" sz="3600" dirty="0" smtClean="0"/>
              <a:t>issues</a:t>
            </a:r>
            <a:endParaRPr lang="id-ID" sz="3600" dirty="0" smtClean="0"/>
          </a:p>
          <a:p>
            <a:pPr lvl="1"/>
            <a:r>
              <a:rPr lang="en-US" sz="2400" dirty="0" smtClean="0">
                <a:solidFill>
                  <a:srgbClr val="0070C0"/>
                </a:solidFill>
              </a:rPr>
              <a:t>Anything </a:t>
            </a:r>
            <a:r>
              <a:rPr lang="en-US" sz="2400" dirty="0">
                <a:solidFill>
                  <a:srgbClr val="0070C0"/>
                </a:solidFill>
              </a:rPr>
              <a:t>else </a:t>
            </a:r>
            <a:r>
              <a:rPr lang="en-US" sz="2400" dirty="0"/>
              <a:t>that should be </a:t>
            </a:r>
            <a:r>
              <a:rPr lang="en-US" sz="2400" dirty="0" smtClean="0"/>
              <a:t>considered</a:t>
            </a:r>
          </a:p>
          <a:p>
            <a:pPr lvl="1"/>
            <a:r>
              <a:rPr lang="en-US" dirty="0">
                <a:solidFill>
                  <a:srgbClr val="0070C0"/>
                </a:solidFill>
              </a:rPr>
              <a:t>Budget </a:t>
            </a:r>
            <a:r>
              <a:rPr lang="en-US" dirty="0" smtClean="0">
                <a:solidFill>
                  <a:srgbClr val="0070C0"/>
                </a:solidFill>
              </a:rPr>
              <a:t>constraints</a:t>
            </a:r>
            <a:r>
              <a:rPr lang="en-US" dirty="0" smtClean="0"/>
              <a:t>, </a:t>
            </a:r>
            <a:r>
              <a:rPr lang="en-US" dirty="0" smtClean="0">
                <a:solidFill>
                  <a:srgbClr val="0070C0"/>
                </a:solidFill>
              </a:rPr>
              <a:t>deadline</a:t>
            </a:r>
            <a:r>
              <a:rPr lang="en-US" dirty="0" smtClean="0"/>
              <a:t>, Legal </a:t>
            </a:r>
            <a:r>
              <a:rPr lang="en-US" dirty="0"/>
              <a:t>requirements</a:t>
            </a:r>
          </a:p>
          <a:p>
            <a:pPr lvl="1"/>
            <a:endParaRPr lang="en-US" sz="2400"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13299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smtClean="0"/>
              <a:t>Computing Use Case Points</a:t>
            </a:r>
          </a:p>
        </p:txBody>
      </p:sp>
      <p:sp>
        <p:nvSpPr>
          <p:cNvPr id="86019" name="Content Placeholder 2"/>
          <p:cNvSpPr>
            <a:spLocks noGrp="1"/>
          </p:cNvSpPr>
          <p:nvPr>
            <p:ph idx="1"/>
          </p:nvPr>
        </p:nvSpPr>
        <p:spPr/>
        <p:txBody>
          <a:bodyPr/>
          <a:lstStyle/>
          <a:p>
            <a:endParaRPr lang="id-ID" dirty="0" smtClean="0"/>
          </a:p>
          <a:p>
            <a:endParaRPr lang="id-ID" dirty="0"/>
          </a:p>
          <a:p>
            <a:r>
              <a:rPr lang="en-US" dirty="0" smtClean="0"/>
              <a:t>Adjusted Use Case Points (</a:t>
            </a:r>
            <a:r>
              <a:rPr lang="en-US" dirty="0" smtClean="0">
                <a:solidFill>
                  <a:srgbClr val="C00000"/>
                </a:solidFill>
              </a:rPr>
              <a:t>UCP</a:t>
            </a:r>
            <a:r>
              <a:rPr lang="en-US" dirty="0" smtClean="0"/>
              <a:t>) = UUCP * TCF * ECF</a:t>
            </a:r>
            <a:endParaRPr lang="id-ID" dirty="0" smtClean="0"/>
          </a:p>
          <a:p>
            <a:endParaRPr lang="en-US" dirty="0" smtClean="0"/>
          </a:p>
          <a:p>
            <a:r>
              <a:rPr lang="en-US" dirty="0" smtClean="0"/>
              <a:t>Effort in </a:t>
            </a:r>
            <a:r>
              <a:rPr lang="en-US" dirty="0" smtClean="0">
                <a:solidFill>
                  <a:srgbClr val="C00000"/>
                </a:solidFill>
              </a:rPr>
              <a:t>Person Hours </a:t>
            </a:r>
            <a:r>
              <a:rPr lang="en-US" dirty="0" smtClean="0"/>
              <a:t>= UCP * PHM</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150</a:t>
            </a:fld>
            <a:endParaRPr lang="en-US">
              <a:solidFill>
                <a:prstClr val="black">
                  <a:tint val="75000"/>
                </a:prstClr>
              </a:solidFill>
            </a:endParaRPr>
          </a:p>
        </p:txBody>
      </p:sp>
    </p:spTree>
    <p:extLst>
      <p:ext uri="{BB962C8B-B14F-4D97-AF65-F5344CB8AC3E}">
        <p14:creationId xmlns:p14="http://schemas.microsoft.com/office/powerpoint/2010/main" val="134147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dirty="0" smtClean="0"/>
              <a:t>Person Hour Multiplier (PHM)</a:t>
            </a:r>
          </a:p>
        </p:txBody>
      </p:sp>
      <p:sp>
        <p:nvSpPr>
          <p:cNvPr id="64516" name="Rectangle 3" descr="Rectangle: Click to edit Master text styles&#10;Second level&#10;Third level&#10;Fourth level&#10;Fifth level"/>
          <p:cNvSpPr>
            <a:spLocks noGrp="1" noChangeArrowheads="1"/>
          </p:cNvSpPr>
          <p:nvPr>
            <p:ph idx="1"/>
          </p:nvPr>
        </p:nvSpPr>
        <p:spPr>
          <a:xfrm>
            <a:off x="304800" y="1524000"/>
            <a:ext cx="8039100" cy="4419600"/>
          </a:xfrm>
        </p:spPr>
        <p:txBody>
          <a:bodyPr/>
          <a:lstStyle/>
          <a:p>
            <a:pPr marL="0" indent="0" eaLnBrk="1" hangingPunct="1">
              <a:lnSpc>
                <a:spcPct val="90000"/>
              </a:lnSpc>
              <a:buNone/>
            </a:pPr>
            <a:r>
              <a:rPr lang="en-US" sz="2800" dirty="0" smtClean="0"/>
              <a:t>Let </a:t>
            </a:r>
            <a:r>
              <a:rPr lang="en-US" sz="2800" dirty="0" smtClean="0">
                <a:solidFill>
                  <a:srgbClr val="C00000"/>
                </a:solidFill>
              </a:rPr>
              <a:t>F1</a:t>
            </a:r>
            <a:r>
              <a:rPr lang="en-US" sz="2800" dirty="0" smtClean="0"/>
              <a:t> = Number of ECF1 to ECF6 that are </a:t>
            </a:r>
            <a:r>
              <a:rPr lang="en-US" sz="2800" dirty="0" smtClean="0">
                <a:solidFill>
                  <a:srgbClr val="C00000"/>
                </a:solidFill>
              </a:rPr>
              <a:t>&lt; 3</a:t>
            </a:r>
          </a:p>
          <a:p>
            <a:pPr marL="0" indent="0" eaLnBrk="1" hangingPunct="1">
              <a:lnSpc>
                <a:spcPct val="90000"/>
              </a:lnSpc>
              <a:buNone/>
            </a:pPr>
            <a:r>
              <a:rPr lang="en-US" sz="2800" dirty="0" smtClean="0"/>
              <a:t>Let </a:t>
            </a:r>
            <a:r>
              <a:rPr lang="en-US" sz="2800" dirty="0" smtClean="0">
                <a:solidFill>
                  <a:srgbClr val="C00000"/>
                </a:solidFill>
              </a:rPr>
              <a:t>F2</a:t>
            </a:r>
            <a:r>
              <a:rPr lang="en-US" sz="2800" dirty="0" smtClean="0"/>
              <a:t> = Number of ECF7 and ECF8 that are </a:t>
            </a:r>
            <a:r>
              <a:rPr lang="en-US" sz="2800" dirty="0" smtClean="0">
                <a:solidFill>
                  <a:srgbClr val="C00000"/>
                </a:solidFill>
              </a:rPr>
              <a:t>&gt; 3</a:t>
            </a:r>
            <a:r>
              <a:rPr lang="en-US" sz="2800" dirty="0" smtClean="0"/>
              <a:t/>
            </a:r>
            <a:br>
              <a:rPr lang="en-US" sz="2800" dirty="0" smtClean="0"/>
            </a:br>
            <a:endParaRPr lang="en-US" sz="2800" dirty="0" smtClean="0"/>
          </a:p>
          <a:p>
            <a:pPr marL="0" indent="0" eaLnBrk="1" hangingPunct="1">
              <a:lnSpc>
                <a:spcPct val="90000"/>
              </a:lnSpc>
              <a:buNone/>
            </a:pPr>
            <a:r>
              <a:rPr lang="en-US" sz="2800" dirty="0" smtClean="0"/>
              <a:t>If </a:t>
            </a:r>
            <a:r>
              <a:rPr lang="en-US" sz="2800" dirty="0" smtClean="0">
                <a:solidFill>
                  <a:srgbClr val="0070C0"/>
                </a:solidFill>
              </a:rPr>
              <a:t>F1 + F2 &lt;= 2</a:t>
            </a:r>
            <a:br>
              <a:rPr lang="en-US" sz="2800" dirty="0" smtClean="0">
                <a:solidFill>
                  <a:srgbClr val="0070C0"/>
                </a:solidFill>
              </a:rPr>
            </a:br>
            <a:r>
              <a:rPr lang="en-US" dirty="0"/>
              <a:t> </a:t>
            </a:r>
            <a:r>
              <a:rPr lang="en-US" dirty="0" smtClean="0"/>
              <a:t>       </a:t>
            </a:r>
            <a:r>
              <a:rPr lang="en-US" sz="2800" dirty="0" smtClean="0"/>
              <a:t>PHM = </a:t>
            </a:r>
            <a:r>
              <a:rPr lang="en-US" sz="2800" dirty="0" smtClean="0">
                <a:solidFill>
                  <a:srgbClr val="C00000"/>
                </a:solidFill>
              </a:rPr>
              <a:t>20</a:t>
            </a:r>
            <a:r>
              <a:rPr lang="en-US" sz="2800" dirty="0" smtClean="0"/>
              <a:t/>
            </a:r>
            <a:br>
              <a:rPr lang="en-US" sz="2800" dirty="0" smtClean="0"/>
            </a:br>
            <a:r>
              <a:rPr lang="en-US" sz="2800" dirty="0" smtClean="0"/>
              <a:t>Else if </a:t>
            </a:r>
            <a:r>
              <a:rPr lang="en-US" sz="2800" dirty="0" smtClean="0">
                <a:solidFill>
                  <a:srgbClr val="0070C0"/>
                </a:solidFill>
              </a:rPr>
              <a:t>F1 + F2 = 3 or 4</a:t>
            </a:r>
            <a:br>
              <a:rPr lang="en-US" sz="2800" dirty="0" smtClean="0">
                <a:solidFill>
                  <a:srgbClr val="0070C0"/>
                </a:solidFill>
              </a:rPr>
            </a:br>
            <a:r>
              <a:rPr lang="en-US" dirty="0"/>
              <a:t> </a:t>
            </a:r>
            <a:r>
              <a:rPr lang="en-US" dirty="0" smtClean="0"/>
              <a:t>       </a:t>
            </a:r>
            <a:r>
              <a:rPr lang="en-US" sz="2800" dirty="0" smtClean="0"/>
              <a:t>PHM = </a:t>
            </a:r>
            <a:r>
              <a:rPr lang="en-US" sz="2800" dirty="0" smtClean="0">
                <a:solidFill>
                  <a:srgbClr val="C00000"/>
                </a:solidFill>
              </a:rPr>
              <a:t>28</a:t>
            </a:r>
            <a:r>
              <a:rPr lang="en-US" sz="2800" dirty="0" smtClean="0"/>
              <a:t/>
            </a:r>
            <a:br>
              <a:rPr lang="en-US" sz="2800" dirty="0" smtClean="0"/>
            </a:br>
            <a:r>
              <a:rPr lang="en-US" sz="2800" dirty="0" smtClean="0"/>
              <a:t>Else</a:t>
            </a:r>
            <a:br>
              <a:rPr lang="en-US" sz="2800" dirty="0" smtClean="0"/>
            </a:br>
            <a:r>
              <a:rPr lang="en-US" sz="2800" dirty="0" smtClean="0"/>
              <a:t>        Scrap the project</a:t>
            </a:r>
          </a:p>
        </p:txBody>
      </p:sp>
      <p:pic>
        <p:nvPicPr>
          <p:cNvPr id="2" name="Picture 1"/>
          <p:cNvPicPr>
            <a:picLocks noChangeAspect="1"/>
          </p:cNvPicPr>
          <p:nvPr/>
        </p:nvPicPr>
        <p:blipFill rotWithShape="1">
          <a:blip r:embed="rId2"/>
          <a:srcRect l="25781" t="11459" r="25782" b="34710"/>
          <a:stretch/>
        </p:blipFill>
        <p:spPr>
          <a:xfrm>
            <a:off x="4419600" y="2678907"/>
            <a:ext cx="4516059" cy="39624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151</a:t>
            </a:fld>
            <a:endParaRPr lang="en-US">
              <a:solidFill>
                <a:prstClr val="black">
                  <a:tint val="75000"/>
                </a:prstClr>
              </a:solidFill>
            </a:endParaRPr>
          </a:p>
        </p:txBody>
      </p:sp>
    </p:spTree>
    <p:extLst>
      <p:ext uri="{BB962C8B-B14F-4D97-AF65-F5344CB8AC3E}">
        <p14:creationId xmlns:p14="http://schemas.microsoft.com/office/powerpoint/2010/main" val="165243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Points in </a:t>
            </a:r>
            <a:r>
              <a:rPr lang="en-US" dirty="0" err="1" smtClean="0"/>
              <a:t>Sparx</a:t>
            </a:r>
            <a:r>
              <a:rPr lang="en-US" dirty="0" smtClean="0"/>
              <a:t> EA</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152</a:t>
            </a:fld>
            <a:endParaRPr lang="en-US" dirty="0">
              <a:solidFill>
                <a:prstClr val="black">
                  <a:tint val="75000"/>
                </a:prstClr>
              </a:solidFill>
            </a:endParaRPr>
          </a:p>
        </p:txBody>
      </p:sp>
      <p:pic>
        <p:nvPicPr>
          <p:cNvPr id="5" name="Picture 4"/>
          <p:cNvPicPr>
            <a:picLocks noChangeAspect="1"/>
          </p:cNvPicPr>
          <p:nvPr/>
        </p:nvPicPr>
        <p:blipFill rotWithShape="1">
          <a:blip r:embed="rId2"/>
          <a:srcRect l="-1" r="33549" b="23973"/>
          <a:stretch/>
        </p:blipFill>
        <p:spPr>
          <a:xfrm>
            <a:off x="301326" y="1162227"/>
            <a:ext cx="8541348" cy="54968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11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153</a:t>
            </a:fld>
            <a:endParaRPr lang="en-US">
              <a:solidFill>
                <a:prstClr val="black">
                  <a:tint val="75000"/>
                </a:prstClr>
              </a:solidFill>
            </a:endParaRPr>
          </a:p>
        </p:txBody>
      </p:sp>
      <p:pic>
        <p:nvPicPr>
          <p:cNvPr id="5" name="Picture 4"/>
          <p:cNvPicPr>
            <a:picLocks noChangeAspect="1"/>
          </p:cNvPicPr>
          <p:nvPr/>
        </p:nvPicPr>
        <p:blipFill rotWithShape="1">
          <a:blip r:embed="rId2"/>
          <a:srcRect r="18750"/>
          <a:stretch/>
        </p:blipFill>
        <p:spPr>
          <a:xfrm>
            <a:off x="847725" y="-33911"/>
            <a:ext cx="7448550" cy="6875585"/>
          </a:xfrm>
          <a:prstGeom prst="rect">
            <a:avLst/>
          </a:prstGeom>
        </p:spPr>
      </p:pic>
      <p:sp>
        <p:nvSpPr>
          <p:cNvPr id="6" name="Oval 5"/>
          <p:cNvSpPr/>
          <p:nvPr/>
        </p:nvSpPr>
        <p:spPr>
          <a:xfrm>
            <a:off x="6096000" y="3124200"/>
            <a:ext cx="12192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492912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686800" cy="762000"/>
          </a:xfrm>
        </p:spPr>
        <p:txBody>
          <a:bodyPr/>
          <a:lstStyle/>
          <a:p>
            <a:r>
              <a:rPr lang="en-US" dirty="0" smtClean="0"/>
              <a:t>Example: </a:t>
            </a:r>
            <a:r>
              <a:rPr lang="en-US" dirty="0" err="1" smtClean="0"/>
              <a:t>Sistem</a:t>
            </a:r>
            <a:r>
              <a:rPr lang="en-US" dirty="0" smtClean="0"/>
              <a:t> ATM</a:t>
            </a:r>
            <a:endParaRPr lang="en-US" dirty="0"/>
          </a:p>
        </p:txBody>
      </p:sp>
      <p:sp>
        <p:nvSpPr>
          <p:cNvPr id="3" name="Content Placeholder 2"/>
          <p:cNvSpPr>
            <a:spLocks noGrp="1"/>
          </p:cNvSpPr>
          <p:nvPr>
            <p:ph idx="1"/>
          </p:nvPr>
        </p:nvSpPr>
        <p:spPr/>
        <p:txBody>
          <a:bodyPr>
            <a:noAutofit/>
          </a:bodyPr>
          <a:lstStyle/>
          <a:p>
            <a:pPr>
              <a:buNone/>
            </a:pPr>
            <a:r>
              <a:rPr lang="en-US" dirty="0"/>
              <a:t>	</a:t>
            </a:r>
            <a:r>
              <a:rPr lang="en-US" dirty="0" smtClean="0"/>
              <a:t>UCP		= 27</a:t>
            </a:r>
            <a:endParaRPr lang="en-US" dirty="0"/>
          </a:p>
          <a:p>
            <a:pPr>
              <a:buNone/>
            </a:pPr>
            <a:r>
              <a:rPr lang="en-US" dirty="0"/>
              <a:t>	</a:t>
            </a:r>
            <a:r>
              <a:rPr lang="en-US" dirty="0" smtClean="0"/>
              <a:t>PHM   	= 20</a:t>
            </a:r>
          </a:p>
          <a:p>
            <a:pPr>
              <a:buNone/>
            </a:pPr>
            <a:r>
              <a:rPr lang="en-US" dirty="0"/>
              <a:t>	</a:t>
            </a:r>
            <a:r>
              <a:rPr lang="en-US" dirty="0" smtClean="0"/>
              <a:t>PH		= 20*27 </a:t>
            </a:r>
            <a:r>
              <a:rPr lang="en-US" dirty="0"/>
              <a:t>	</a:t>
            </a:r>
            <a:r>
              <a:rPr lang="en-US" dirty="0" smtClean="0"/>
              <a:t>	= 540	</a:t>
            </a:r>
          </a:p>
          <a:p>
            <a:pPr>
              <a:buNone/>
            </a:pPr>
            <a:r>
              <a:rPr lang="en-US" dirty="0" smtClean="0"/>
              <a:t>	</a:t>
            </a:r>
            <a:r>
              <a:rPr lang="en-US" dirty="0" smtClean="0">
                <a:solidFill>
                  <a:srgbClr val="C00000"/>
                </a:solidFill>
              </a:rPr>
              <a:t>PM 	   	= 540/8/22 		= 3.06</a:t>
            </a:r>
          </a:p>
          <a:p>
            <a:pPr>
              <a:buNone/>
            </a:pPr>
            <a:r>
              <a:rPr lang="en-US" dirty="0" smtClean="0"/>
              <a:t>	</a:t>
            </a:r>
            <a:r>
              <a:rPr lang="en-US" dirty="0" smtClean="0">
                <a:solidFill>
                  <a:srgbClr val="C00000"/>
                </a:solidFill>
              </a:rPr>
              <a:t>PM </a:t>
            </a:r>
            <a:r>
              <a:rPr lang="en-US" dirty="0">
                <a:solidFill>
                  <a:srgbClr val="C00000"/>
                </a:solidFill>
              </a:rPr>
              <a:t>	</a:t>
            </a:r>
            <a:r>
              <a:rPr lang="en-US" dirty="0" smtClean="0">
                <a:solidFill>
                  <a:srgbClr val="C00000"/>
                </a:solidFill>
              </a:rPr>
              <a:t>	= 540/10/25 </a:t>
            </a:r>
            <a:r>
              <a:rPr lang="en-US" dirty="0">
                <a:solidFill>
                  <a:srgbClr val="C00000"/>
                </a:solidFill>
              </a:rPr>
              <a:t>	</a:t>
            </a:r>
            <a:r>
              <a:rPr lang="en-US" dirty="0" smtClean="0">
                <a:solidFill>
                  <a:srgbClr val="C00000"/>
                </a:solidFill>
              </a:rPr>
              <a:t>= 2.16</a:t>
            </a:r>
            <a:endParaRPr lang="en-US" dirty="0">
              <a:solidFill>
                <a:srgbClr val="C00000"/>
              </a:solidFill>
            </a:endParaRPr>
          </a:p>
          <a:p>
            <a:pPr>
              <a:buNone/>
            </a:pPr>
            <a:r>
              <a:rPr lang="en-US" dirty="0" smtClean="0"/>
              <a:t>	</a:t>
            </a:r>
            <a:r>
              <a:rPr lang="en-US" dirty="0"/>
              <a:t> </a:t>
            </a:r>
            <a:endParaRPr lang="en-US" dirty="0" smtClean="0"/>
          </a:p>
          <a:p>
            <a:pPr>
              <a:buNone/>
            </a:pPr>
            <a:r>
              <a:rPr lang="en-US" dirty="0" smtClean="0"/>
              <a:t>	TIME (M)	= 3.0 * PM</a:t>
            </a:r>
            <a:r>
              <a:rPr lang="en-US" baseline="30000" dirty="0" smtClean="0"/>
              <a:t> 1/3</a:t>
            </a:r>
            <a:endParaRPr lang="en-US" dirty="0" smtClean="0"/>
          </a:p>
          <a:p>
            <a:pPr>
              <a:buNone/>
            </a:pPr>
            <a:r>
              <a:rPr lang="en-US" dirty="0">
                <a:solidFill>
                  <a:srgbClr val="0070C0"/>
                </a:solidFill>
              </a:rPr>
              <a:t>   TIME (M) 	= 3.0 * </a:t>
            </a:r>
            <a:r>
              <a:rPr lang="en-US" dirty="0" smtClean="0">
                <a:solidFill>
                  <a:srgbClr val="0070C0"/>
                </a:solidFill>
              </a:rPr>
              <a:t>3.06</a:t>
            </a:r>
            <a:r>
              <a:rPr lang="en-US" baseline="30000" dirty="0" smtClean="0">
                <a:solidFill>
                  <a:srgbClr val="0070C0"/>
                </a:solidFill>
              </a:rPr>
              <a:t> </a:t>
            </a:r>
            <a:r>
              <a:rPr lang="en-US" baseline="30000" dirty="0">
                <a:solidFill>
                  <a:srgbClr val="0070C0"/>
                </a:solidFill>
              </a:rPr>
              <a:t>1/3</a:t>
            </a:r>
            <a:r>
              <a:rPr lang="en-US" dirty="0">
                <a:solidFill>
                  <a:srgbClr val="0070C0"/>
                </a:solidFill>
              </a:rPr>
              <a:t> </a:t>
            </a:r>
            <a:r>
              <a:rPr lang="en-US" dirty="0" smtClean="0">
                <a:solidFill>
                  <a:srgbClr val="0070C0"/>
                </a:solidFill>
              </a:rPr>
              <a:t>	= 4.36</a:t>
            </a:r>
          </a:p>
          <a:p>
            <a:pPr>
              <a:buNone/>
            </a:pPr>
            <a:r>
              <a:rPr lang="en-US" dirty="0" smtClean="0">
                <a:solidFill>
                  <a:srgbClr val="0070C0"/>
                </a:solidFill>
              </a:rPr>
              <a:t>	TIME (M) 	= 3.0 * 2.16</a:t>
            </a:r>
            <a:r>
              <a:rPr lang="en-US" baseline="30000" dirty="0" smtClean="0">
                <a:solidFill>
                  <a:srgbClr val="0070C0"/>
                </a:solidFill>
              </a:rPr>
              <a:t> 1/3</a:t>
            </a:r>
            <a:r>
              <a:rPr lang="en-US" dirty="0">
                <a:solidFill>
                  <a:srgbClr val="0070C0"/>
                </a:solidFill>
              </a:rPr>
              <a:t> </a:t>
            </a:r>
            <a:r>
              <a:rPr lang="en-US" dirty="0" smtClean="0">
                <a:solidFill>
                  <a:srgbClr val="0070C0"/>
                </a:solidFill>
              </a:rPr>
              <a:t>	= 3.8</a:t>
            </a:r>
          </a:p>
          <a:p>
            <a:pPr>
              <a:buNone/>
            </a:pPr>
            <a:r>
              <a:rPr lang="en-US" dirty="0">
                <a:solidFill>
                  <a:srgbClr val="C00000"/>
                </a:solidFill>
              </a:rPr>
              <a:t>	</a:t>
            </a:r>
            <a:endParaRPr lang="en-US" dirty="0" smtClean="0">
              <a:solidFill>
                <a:srgbClr val="C00000"/>
              </a:solidFill>
            </a:endParaRPr>
          </a:p>
          <a:p>
            <a:pPr>
              <a:buNone/>
            </a:pPr>
            <a:endParaRPr lang="en-US" dirty="0">
              <a:solidFill>
                <a:srgbClr val="C00000"/>
              </a:solidFill>
            </a:endParaRPr>
          </a:p>
          <a:p>
            <a:pPr>
              <a:buNone/>
            </a:pPr>
            <a:endParaRPr lang="en-US" dirty="0">
              <a:solidFill>
                <a:srgbClr val="C0000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154</a:t>
            </a:fld>
            <a:endParaRPr lang="en-US">
              <a:solidFill>
                <a:prstClr val="black">
                  <a:tint val="75000"/>
                </a:prstClr>
              </a:solidFill>
            </a:endParaRPr>
          </a:p>
        </p:txBody>
      </p:sp>
    </p:spTree>
    <p:extLst>
      <p:ext uri="{BB962C8B-B14F-4D97-AF65-F5344CB8AC3E}">
        <p14:creationId xmlns:p14="http://schemas.microsoft.com/office/powerpoint/2010/main" val="255540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Schedule</a:t>
            </a:r>
            <a:endParaRPr lang="id-ID" dirty="0"/>
          </a:p>
        </p:txBody>
      </p:sp>
      <p:graphicFrame>
        <p:nvGraphicFramePr>
          <p:cNvPr id="5" name="Content Placeholder 4"/>
          <p:cNvGraphicFramePr>
            <a:graphicFrameLocks noGrp="1"/>
          </p:cNvGraphicFramePr>
          <p:nvPr>
            <p:ph idx="1"/>
            <p:extLst/>
          </p:nvPr>
        </p:nvGraphicFramePr>
        <p:xfrm>
          <a:off x="628650" y="1528763"/>
          <a:ext cx="7886700" cy="2225040"/>
        </p:xfrm>
        <a:graphic>
          <a:graphicData uri="http://schemas.openxmlformats.org/drawingml/2006/table">
            <a:tbl>
              <a:tblPr firstRow="1" bandRow="1">
                <a:tableStyleId>{5C22544A-7EE6-4342-B048-85BDC9FD1C3A}</a:tableStyleId>
              </a:tblPr>
              <a:tblGrid>
                <a:gridCol w="514350"/>
                <a:gridCol w="2640330"/>
                <a:gridCol w="1577340"/>
                <a:gridCol w="1577340"/>
                <a:gridCol w="1577340"/>
              </a:tblGrid>
              <a:tr h="370840">
                <a:tc>
                  <a:txBody>
                    <a:bodyPr/>
                    <a:lstStyle/>
                    <a:p>
                      <a:endParaRPr lang="id-ID" dirty="0"/>
                    </a:p>
                  </a:txBody>
                  <a:tcPr/>
                </a:tc>
                <a:tc>
                  <a:txBody>
                    <a:bodyPr/>
                    <a:lstStyle/>
                    <a:p>
                      <a:r>
                        <a:rPr lang="en-US" dirty="0" err="1" smtClean="0"/>
                        <a:t>Fase</a:t>
                      </a:r>
                      <a:endParaRPr lang="id-ID" dirty="0"/>
                    </a:p>
                  </a:txBody>
                  <a:tcPr/>
                </a:tc>
                <a:tc>
                  <a:txBody>
                    <a:bodyPr/>
                    <a:lstStyle/>
                    <a:p>
                      <a:r>
                        <a:rPr lang="en-US" dirty="0" smtClean="0"/>
                        <a:t>PM</a:t>
                      </a:r>
                      <a:endParaRPr lang="id-ID" dirty="0"/>
                    </a:p>
                  </a:txBody>
                  <a:tcPr/>
                </a:tc>
                <a:tc>
                  <a:txBody>
                    <a:bodyPr/>
                    <a:lstStyle/>
                    <a:p>
                      <a:r>
                        <a:rPr lang="en-US" dirty="0" smtClean="0"/>
                        <a:t>M</a:t>
                      </a:r>
                      <a:endParaRPr lang="id-ID" dirty="0"/>
                    </a:p>
                  </a:txBody>
                  <a:tcPr/>
                </a:tc>
                <a:tc>
                  <a:txBody>
                    <a:bodyPr/>
                    <a:lstStyle/>
                    <a:p>
                      <a:r>
                        <a:rPr lang="en-US" dirty="0" smtClean="0"/>
                        <a:t>Cost</a:t>
                      </a:r>
                      <a:endParaRPr lang="id-ID" dirty="0"/>
                    </a:p>
                  </a:txBody>
                  <a:tcPr/>
                </a:tc>
              </a:tr>
              <a:tr h="370840">
                <a:tc>
                  <a:txBody>
                    <a:bodyPr/>
                    <a:lstStyle/>
                    <a:p>
                      <a:r>
                        <a:rPr lang="en-US" dirty="0" smtClean="0"/>
                        <a:t>1</a:t>
                      </a:r>
                      <a:endParaRPr lang="id-ID" dirty="0"/>
                    </a:p>
                  </a:txBody>
                  <a:tcPr/>
                </a:tc>
                <a:tc>
                  <a:txBody>
                    <a:bodyPr/>
                    <a:lstStyle/>
                    <a:p>
                      <a:r>
                        <a:rPr lang="en-US" dirty="0" smtClean="0"/>
                        <a:t>Planning</a:t>
                      </a:r>
                      <a:endParaRPr lang="id-ID" dirty="0"/>
                    </a:p>
                  </a:txBody>
                  <a:tcPr/>
                </a:tc>
                <a:tc>
                  <a:txBody>
                    <a:bodyPr/>
                    <a:lstStyle/>
                    <a:p>
                      <a:r>
                        <a:rPr lang="en-US" dirty="0" smtClean="0"/>
                        <a:t>1</a:t>
                      </a:r>
                      <a:endParaRPr lang="id-ID" dirty="0"/>
                    </a:p>
                  </a:txBody>
                  <a:tcPr/>
                </a:tc>
                <a:tc>
                  <a:txBody>
                    <a:bodyPr/>
                    <a:lstStyle/>
                    <a:p>
                      <a:r>
                        <a:rPr lang="en-US" dirty="0" smtClean="0"/>
                        <a:t>1</a:t>
                      </a:r>
                      <a:endParaRPr lang="id-ID" dirty="0"/>
                    </a:p>
                  </a:txBody>
                  <a:tcPr/>
                </a:tc>
                <a:tc>
                  <a:txBody>
                    <a:bodyPr/>
                    <a:lstStyle/>
                    <a:p>
                      <a:r>
                        <a:rPr lang="en-US" dirty="0" smtClean="0"/>
                        <a:t>10</a:t>
                      </a:r>
                      <a:endParaRPr lang="id-ID" dirty="0"/>
                    </a:p>
                  </a:txBody>
                  <a:tcPr/>
                </a:tc>
              </a:tr>
              <a:tr h="370840">
                <a:tc>
                  <a:txBody>
                    <a:bodyPr/>
                    <a:lstStyle/>
                    <a:p>
                      <a:r>
                        <a:rPr lang="en-US" dirty="0" smtClean="0"/>
                        <a:t>2</a:t>
                      </a:r>
                      <a:endParaRPr lang="id-ID" dirty="0"/>
                    </a:p>
                  </a:txBody>
                  <a:tcPr/>
                </a:tc>
                <a:tc>
                  <a:txBody>
                    <a:bodyPr/>
                    <a:lstStyle/>
                    <a:p>
                      <a:r>
                        <a:rPr lang="en-US" dirty="0" smtClean="0"/>
                        <a:t>Analysis</a:t>
                      </a:r>
                      <a:endParaRPr lang="id-ID" dirty="0"/>
                    </a:p>
                  </a:txBody>
                  <a:tcPr/>
                </a:tc>
                <a:tc>
                  <a:txBody>
                    <a:bodyPr/>
                    <a:lstStyle/>
                    <a:p>
                      <a:r>
                        <a:rPr lang="en-US" dirty="0" smtClean="0"/>
                        <a:t>2</a:t>
                      </a:r>
                      <a:endParaRPr lang="id-ID" dirty="0"/>
                    </a:p>
                  </a:txBody>
                  <a:tcPr/>
                </a:tc>
                <a:tc>
                  <a:txBody>
                    <a:bodyPr/>
                    <a:lstStyle/>
                    <a:p>
                      <a:r>
                        <a:rPr lang="en-US" dirty="0" smtClean="0"/>
                        <a:t>2</a:t>
                      </a:r>
                      <a:endParaRPr lang="id-ID" dirty="0"/>
                    </a:p>
                  </a:txBody>
                  <a:tcPr/>
                </a:tc>
                <a:tc>
                  <a:txBody>
                    <a:bodyPr/>
                    <a:lstStyle/>
                    <a:p>
                      <a:r>
                        <a:rPr lang="en-US" dirty="0" smtClean="0"/>
                        <a:t>40</a:t>
                      </a:r>
                      <a:endParaRPr lang="id-ID" dirty="0"/>
                    </a:p>
                  </a:txBody>
                  <a:tcPr/>
                </a:tc>
              </a:tr>
              <a:tr h="370840">
                <a:tc>
                  <a:txBody>
                    <a:bodyPr/>
                    <a:lstStyle/>
                    <a:p>
                      <a:r>
                        <a:rPr lang="en-US" dirty="0" smtClean="0"/>
                        <a:t>3</a:t>
                      </a:r>
                      <a:endParaRPr lang="id-ID" dirty="0"/>
                    </a:p>
                  </a:txBody>
                  <a:tcPr/>
                </a:tc>
                <a:tc>
                  <a:txBody>
                    <a:bodyPr/>
                    <a:lstStyle/>
                    <a:p>
                      <a:r>
                        <a:rPr lang="en-US" dirty="0" smtClean="0"/>
                        <a:t>Design</a:t>
                      </a:r>
                      <a:endParaRPr lang="id-ID" dirty="0"/>
                    </a:p>
                  </a:txBody>
                  <a:tcPr/>
                </a:tc>
                <a:tc>
                  <a:txBody>
                    <a:bodyPr/>
                    <a:lstStyle/>
                    <a:p>
                      <a:r>
                        <a:rPr lang="en-US" dirty="0" smtClean="0"/>
                        <a:t>2</a:t>
                      </a:r>
                      <a:endParaRPr lang="id-ID" dirty="0"/>
                    </a:p>
                  </a:txBody>
                  <a:tcPr/>
                </a:tc>
                <a:tc>
                  <a:txBody>
                    <a:bodyPr/>
                    <a:lstStyle/>
                    <a:p>
                      <a:r>
                        <a:rPr lang="en-US" dirty="0" smtClean="0"/>
                        <a:t>1</a:t>
                      </a:r>
                      <a:endParaRPr lang="id-ID" dirty="0"/>
                    </a:p>
                  </a:txBody>
                  <a:tcPr/>
                </a:tc>
                <a:tc>
                  <a:txBody>
                    <a:bodyPr/>
                    <a:lstStyle/>
                    <a:p>
                      <a:r>
                        <a:rPr lang="en-US" dirty="0" smtClean="0"/>
                        <a:t>20</a:t>
                      </a:r>
                      <a:endParaRPr lang="id-ID" dirty="0"/>
                    </a:p>
                  </a:txBody>
                  <a:tcPr/>
                </a:tc>
              </a:tr>
              <a:tr h="370840">
                <a:tc>
                  <a:txBody>
                    <a:bodyPr/>
                    <a:lstStyle/>
                    <a:p>
                      <a:r>
                        <a:rPr lang="en-US" dirty="0" smtClean="0"/>
                        <a:t>4</a:t>
                      </a:r>
                      <a:endParaRPr lang="id-ID" dirty="0"/>
                    </a:p>
                  </a:txBody>
                  <a:tcPr/>
                </a:tc>
                <a:tc>
                  <a:txBody>
                    <a:bodyPr/>
                    <a:lstStyle/>
                    <a:p>
                      <a:r>
                        <a:rPr lang="en-US" dirty="0" smtClean="0"/>
                        <a:t>Implementation</a:t>
                      </a:r>
                      <a:endParaRPr lang="id-ID" dirty="0"/>
                    </a:p>
                  </a:txBody>
                  <a:tcPr/>
                </a:tc>
                <a:tc>
                  <a:txBody>
                    <a:bodyPr/>
                    <a:lstStyle/>
                    <a:p>
                      <a:r>
                        <a:rPr lang="en-US" dirty="0" smtClean="0"/>
                        <a:t>6</a:t>
                      </a:r>
                      <a:endParaRPr lang="id-ID" dirty="0"/>
                    </a:p>
                  </a:txBody>
                  <a:tcPr/>
                </a:tc>
                <a:tc>
                  <a:txBody>
                    <a:bodyPr/>
                    <a:lstStyle/>
                    <a:p>
                      <a:r>
                        <a:rPr lang="en-US" dirty="0" smtClean="0"/>
                        <a:t>3</a:t>
                      </a:r>
                      <a:endParaRPr lang="id-ID" dirty="0"/>
                    </a:p>
                  </a:txBody>
                  <a:tcPr/>
                </a:tc>
                <a:tc>
                  <a:txBody>
                    <a:bodyPr/>
                    <a:lstStyle/>
                    <a:p>
                      <a:r>
                        <a:rPr lang="en-US" dirty="0" smtClean="0"/>
                        <a:t>90</a:t>
                      </a:r>
                      <a:endParaRPr lang="id-ID" dirty="0"/>
                    </a:p>
                  </a:txBody>
                  <a:tcPr/>
                </a:tc>
              </a:tr>
              <a:tr h="370840">
                <a:tc>
                  <a:txBody>
                    <a:bodyPr/>
                    <a:lstStyle/>
                    <a:p>
                      <a:endParaRPr lang="id-ID" dirty="0"/>
                    </a:p>
                  </a:txBody>
                  <a:tcPr/>
                </a:tc>
                <a:tc>
                  <a:txBody>
                    <a:bodyPr/>
                    <a:lstStyle/>
                    <a:p>
                      <a:endParaRPr lang="id-ID" dirty="0"/>
                    </a:p>
                  </a:txBody>
                  <a:tcPr/>
                </a:tc>
                <a:tc>
                  <a:txBody>
                    <a:bodyPr/>
                    <a:lstStyle/>
                    <a:p>
                      <a:endParaRPr lang="id-ID" dirty="0"/>
                    </a:p>
                  </a:txBody>
                  <a:tcPr/>
                </a:tc>
                <a:tc>
                  <a:txBody>
                    <a:bodyPr/>
                    <a:lstStyle/>
                    <a:p>
                      <a:r>
                        <a:rPr lang="en-US" dirty="0" smtClean="0"/>
                        <a:t>5</a:t>
                      </a:r>
                      <a:endParaRPr lang="id-ID" dirty="0"/>
                    </a:p>
                  </a:txBody>
                  <a:tcPr/>
                </a:tc>
                <a:tc>
                  <a:txBody>
                    <a:bodyPr/>
                    <a:lstStyle/>
                    <a:p>
                      <a:r>
                        <a:rPr lang="en-US" dirty="0" smtClean="0"/>
                        <a:t>160jt</a:t>
                      </a:r>
                      <a:endParaRPr lang="id-ID" dirty="0"/>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155</a:t>
            </a:fld>
            <a:endParaRPr lang="en-US">
              <a:solidFill>
                <a:prstClr val="black">
                  <a:tint val="75000"/>
                </a:prstClr>
              </a:solidFill>
            </a:endParaRPr>
          </a:p>
        </p:txBody>
      </p:sp>
    </p:spTree>
    <p:extLst>
      <p:ext uri="{BB962C8B-B14F-4D97-AF65-F5344CB8AC3E}">
        <p14:creationId xmlns:p14="http://schemas.microsoft.com/office/powerpoint/2010/main" val="141750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686800" cy="762000"/>
          </a:xfrm>
        </p:spPr>
        <p:txBody>
          <a:bodyPr/>
          <a:lstStyle/>
          <a:p>
            <a:r>
              <a:rPr lang="en-US" dirty="0" smtClean="0"/>
              <a:t>Example: </a:t>
            </a:r>
            <a:r>
              <a:rPr lang="en-US" dirty="0" err="1" smtClean="0"/>
              <a:t>Sistem</a:t>
            </a:r>
            <a:r>
              <a:rPr lang="en-US" dirty="0" smtClean="0"/>
              <a:t> ERP</a:t>
            </a:r>
            <a:endParaRPr lang="en-US" dirty="0"/>
          </a:p>
        </p:txBody>
      </p:sp>
      <p:sp>
        <p:nvSpPr>
          <p:cNvPr id="3" name="Content Placeholder 2"/>
          <p:cNvSpPr>
            <a:spLocks noGrp="1"/>
          </p:cNvSpPr>
          <p:nvPr>
            <p:ph idx="1"/>
          </p:nvPr>
        </p:nvSpPr>
        <p:spPr/>
        <p:txBody>
          <a:bodyPr>
            <a:noAutofit/>
          </a:bodyPr>
          <a:lstStyle/>
          <a:p>
            <a:pPr>
              <a:buNone/>
            </a:pPr>
            <a:r>
              <a:rPr lang="en-US" dirty="0"/>
              <a:t>	</a:t>
            </a:r>
            <a:r>
              <a:rPr lang="en-US" dirty="0" smtClean="0"/>
              <a:t>UCP		= 662</a:t>
            </a:r>
            <a:endParaRPr lang="en-US" dirty="0"/>
          </a:p>
          <a:p>
            <a:pPr>
              <a:buNone/>
            </a:pPr>
            <a:r>
              <a:rPr lang="en-US" dirty="0"/>
              <a:t>	</a:t>
            </a:r>
            <a:r>
              <a:rPr lang="en-US" dirty="0" smtClean="0"/>
              <a:t>PHM   	= 20</a:t>
            </a:r>
          </a:p>
          <a:p>
            <a:pPr>
              <a:buNone/>
            </a:pPr>
            <a:r>
              <a:rPr lang="en-US" dirty="0"/>
              <a:t>	</a:t>
            </a:r>
            <a:r>
              <a:rPr lang="en-US" dirty="0" smtClean="0"/>
              <a:t>PH		= 20*662 </a:t>
            </a:r>
            <a:r>
              <a:rPr lang="en-US" dirty="0"/>
              <a:t>	</a:t>
            </a:r>
            <a:r>
              <a:rPr lang="en-US" dirty="0" smtClean="0"/>
              <a:t>	= </a:t>
            </a:r>
            <a:r>
              <a:rPr lang="en-US" dirty="0"/>
              <a:t>13240</a:t>
            </a:r>
            <a:r>
              <a:rPr lang="en-US" dirty="0" smtClean="0"/>
              <a:t>	</a:t>
            </a:r>
          </a:p>
          <a:p>
            <a:pPr>
              <a:buNone/>
            </a:pPr>
            <a:r>
              <a:rPr lang="en-US" dirty="0" smtClean="0"/>
              <a:t>	</a:t>
            </a:r>
            <a:r>
              <a:rPr lang="en-US" dirty="0" smtClean="0">
                <a:solidFill>
                  <a:srgbClr val="C00000"/>
                </a:solidFill>
              </a:rPr>
              <a:t>PM 	   	= </a:t>
            </a:r>
            <a:r>
              <a:rPr lang="en-US" dirty="0">
                <a:solidFill>
                  <a:srgbClr val="C00000"/>
                </a:solidFill>
              </a:rPr>
              <a:t>13240/8/22 </a:t>
            </a:r>
            <a:r>
              <a:rPr lang="en-US" dirty="0" smtClean="0">
                <a:solidFill>
                  <a:srgbClr val="C00000"/>
                </a:solidFill>
              </a:rPr>
              <a:t>	= 75</a:t>
            </a:r>
          </a:p>
          <a:p>
            <a:pPr>
              <a:buNone/>
            </a:pPr>
            <a:r>
              <a:rPr lang="en-US" dirty="0">
                <a:solidFill>
                  <a:srgbClr val="C00000"/>
                </a:solidFill>
              </a:rPr>
              <a:t>	PM 	   	= </a:t>
            </a:r>
            <a:r>
              <a:rPr lang="en-US" dirty="0" smtClean="0">
                <a:solidFill>
                  <a:srgbClr val="C00000"/>
                </a:solidFill>
              </a:rPr>
              <a:t>13240/10/26 </a:t>
            </a:r>
            <a:r>
              <a:rPr lang="en-US" dirty="0">
                <a:solidFill>
                  <a:srgbClr val="C00000"/>
                </a:solidFill>
              </a:rPr>
              <a:t>	= </a:t>
            </a:r>
            <a:r>
              <a:rPr lang="en-US" dirty="0" smtClean="0">
                <a:solidFill>
                  <a:srgbClr val="C00000"/>
                </a:solidFill>
              </a:rPr>
              <a:t>50</a:t>
            </a:r>
            <a:endParaRPr lang="en-US" dirty="0">
              <a:solidFill>
                <a:srgbClr val="C00000"/>
              </a:solidFill>
            </a:endParaRPr>
          </a:p>
          <a:p>
            <a:pPr>
              <a:buNone/>
            </a:pPr>
            <a:r>
              <a:rPr lang="en-US" dirty="0" smtClean="0"/>
              <a:t>	</a:t>
            </a:r>
            <a:r>
              <a:rPr lang="en-US" dirty="0"/>
              <a:t> </a:t>
            </a:r>
            <a:endParaRPr lang="en-US" dirty="0" smtClean="0"/>
          </a:p>
          <a:p>
            <a:pPr>
              <a:buNone/>
            </a:pPr>
            <a:r>
              <a:rPr lang="en-US" dirty="0" smtClean="0"/>
              <a:t>	TIME (M)	= 3.0 * PM</a:t>
            </a:r>
            <a:r>
              <a:rPr lang="en-US" baseline="30000" dirty="0" smtClean="0"/>
              <a:t> 1/3</a:t>
            </a:r>
            <a:endParaRPr lang="en-US" dirty="0" smtClean="0"/>
          </a:p>
          <a:p>
            <a:pPr>
              <a:buNone/>
            </a:pPr>
            <a:r>
              <a:rPr lang="en-US" dirty="0">
                <a:solidFill>
                  <a:srgbClr val="0070C0"/>
                </a:solidFill>
              </a:rPr>
              <a:t>   TIME (M) 	= 3.0 * </a:t>
            </a:r>
            <a:r>
              <a:rPr lang="en-US" dirty="0" smtClean="0">
                <a:solidFill>
                  <a:srgbClr val="0070C0"/>
                </a:solidFill>
              </a:rPr>
              <a:t>7</a:t>
            </a:r>
            <a:r>
              <a:rPr lang="en-US" dirty="0">
                <a:solidFill>
                  <a:srgbClr val="0070C0"/>
                </a:solidFill>
              </a:rPr>
              <a:t>5</a:t>
            </a:r>
            <a:r>
              <a:rPr lang="en-US" baseline="30000" dirty="0" smtClean="0">
                <a:solidFill>
                  <a:srgbClr val="0070C0"/>
                </a:solidFill>
              </a:rPr>
              <a:t> </a:t>
            </a:r>
            <a:r>
              <a:rPr lang="en-US" baseline="30000" dirty="0">
                <a:solidFill>
                  <a:srgbClr val="0070C0"/>
                </a:solidFill>
              </a:rPr>
              <a:t>1/3</a:t>
            </a:r>
            <a:r>
              <a:rPr lang="en-US" dirty="0">
                <a:solidFill>
                  <a:srgbClr val="0070C0"/>
                </a:solidFill>
              </a:rPr>
              <a:t> </a:t>
            </a:r>
            <a:r>
              <a:rPr lang="en-US" dirty="0" smtClean="0">
                <a:solidFill>
                  <a:srgbClr val="0070C0"/>
                </a:solidFill>
              </a:rPr>
              <a:t>	= 12.65</a:t>
            </a:r>
          </a:p>
          <a:p>
            <a:pPr>
              <a:buNone/>
            </a:pPr>
            <a:r>
              <a:rPr lang="en-US" dirty="0">
                <a:solidFill>
                  <a:srgbClr val="0070C0"/>
                </a:solidFill>
              </a:rPr>
              <a:t> TIME (M) 	= 3.0 * </a:t>
            </a:r>
            <a:r>
              <a:rPr lang="en-US" dirty="0" smtClean="0">
                <a:solidFill>
                  <a:srgbClr val="0070C0"/>
                </a:solidFill>
              </a:rPr>
              <a:t>50</a:t>
            </a:r>
            <a:r>
              <a:rPr lang="en-US" baseline="30000" dirty="0" smtClean="0">
                <a:solidFill>
                  <a:srgbClr val="0070C0"/>
                </a:solidFill>
              </a:rPr>
              <a:t> </a:t>
            </a:r>
            <a:r>
              <a:rPr lang="en-US" baseline="30000" dirty="0">
                <a:solidFill>
                  <a:srgbClr val="0070C0"/>
                </a:solidFill>
              </a:rPr>
              <a:t>1/3</a:t>
            </a:r>
            <a:r>
              <a:rPr lang="en-US" dirty="0">
                <a:solidFill>
                  <a:srgbClr val="0070C0"/>
                </a:solidFill>
              </a:rPr>
              <a:t> 	= </a:t>
            </a:r>
            <a:r>
              <a:rPr lang="en-US" dirty="0" smtClean="0">
                <a:solidFill>
                  <a:srgbClr val="0070C0"/>
                </a:solidFill>
              </a:rPr>
              <a:t>11.05</a:t>
            </a:r>
          </a:p>
          <a:p>
            <a:pPr>
              <a:buNone/>
            </a:pPr>
            <a:r>
              <a:rPr lang="en-US" dirty="0">
                <a:solidFill>
                  <a:srgbClr val="C00000"/>
                </a:solidFill>
              </a:rPr>
              <a:t>	</a:t>
            </a:r>
            <a:endParaRPr lang="en-US" dirty="0" smtClean="0">
              <a:solidFill>
                <a:srgbClr val="C00000"/>
              </a:solidFill>
            </a:endParaRPr>
          </a:p>
          <a:p>
            <a:pPr>
              <a:buNone/>
            </a:pPr>
            <a:endParaRPr lang="en-US" dirty="0">
              <a:solidFill>
                <a:srgbClr val="C00000"/>
              </a:solidFill>
            </a:endParaRPr>
          </a:p>
          <a:p>
            <a:pPr>
              <a:buNone/>
            </a:pPr>
            <a:endParaRPr lang="en-US" dirty="0">
              <a:solidFill>
                <a:srgbClr val="C0000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156</a:t>
            </a:fld>
            <a:endParaRPr lang="en-US">
              <a:solidFill>
                <a:prstClr val="black">
                  <a:tint val="75000"/>
                </a:prstClr>
              </a:solidFill>
            </a:endParaRPr>
          </a:p>
        </p:txBody>
      </p:sp>
    </p:spTree>
    <p:extLst>
      <p:ext uri="{BB962C8B-B14F-4D97-AF65-F5344CB8AC3E}">
        <p14:creationId xmlns:p14="http://schemas.microsoft.com/office/powerpoint/2010/main" val="278061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(Custom Software)</a:t>
            </a:r>
            <a:endParaRPr lang="en-US" dirty="0"/>
          </a:p>
        </p:txBody>
      </p:sp>
      <p:graphicFrame>
        <p:nvGraphicFramePr>
          <p:cNvPr id="4" name="Content Placeholder 3"/>
          <p:cNvGraphicFramePr>
            <a:graphicFrameLocks noGrp="1"/>
          </p:cNvGraphicFramePr>
          <p:nvPr>
            <p:ph idx="1"/>
            <p:extLst/>
          </p:nvPr>
        </p:nvGraphicFramePr>
        <p:xfrm>
          <a:off x="285750" y="1066800"/>
          <a:ext cx="8553450" cy="2595880"/>
        </p:xfrm>
        <a:graphic>
          <a:graphicData uri="http://schemas.openxmlformats.org/drawingml/2006/table">
            <a:tbl>
              <a:tblPr firstRow="1" bandRow="1">
                <a:tableStyleId>{073A0DAA-6AF3-43AB-8588-CEC1D06C72B9}</a:tableStyleId>
              </a:tblPr>
              <a:tblGrid>
                <a:gridCol w="1979965"/>
                <a:gridCol w="1663171"/>
                <a:gridCol w="1488934"/>
                <a:gridCol w="1710690"/>
                <a:gridCol w="1710690"/>
              </a:tblGrid>
              <a:tr h="370840">
                <a:tc>
                  <a:txBody>
                    <a:bodyPr/>
                    <a:lstStyle/>
                    <a:p>
                      <a:r>
                        <a:rPr lang="en-US" dirty="0" err="1" smtClean="0"/>
                        <a:t>Pekerjaan</a:t>
                      </a:r>
                      <a:endParaRPr lang="en-US" b="1" dirty="0"/>
                    </a:p>
                  </a:txBody>
                  <a:tcPr marL="95038" marR="95038"/>
                </a:tc>
                <a:tc>
                  <a:txBody>
                    <a:bodyPr/>
                    <a:lstStyle/>
                    <a:p>
                      <a:r>
                        <a:rPr lang="en-US" dirty="0" smtClean="0"/>
                        <a:t>Man-Month</a:t>
                      </a:r>
                      <a:endParaRPr lang="en-US" b="1" dirty="0"/>
                    </a:p>
                  </a:txBody>
                  <a:tcPr marL="95038" marR="95038"/>
                </a:tc>
                <a:tc>
                  <a:txBody>
                    <a:bodyPr/>
                    <a:lstStyle/>
                    <a:p>
                      <a:r>
                        <a:rPr lang="en-US" dirty="0" smtClean="0"/>
                        <a:t>Month</a:t>
                      </a:r>
                      <a:endParaRPr lang="en-US" b="1" dirty="0"/>
                    </a:p>
                  </a:txBody>
                  <a:tcPr marL="95038" marR="95038"/>
                </a:tc>
                <a:tc>
                  <a:txBody>
                    <a:bodyPr/>
                    <a:lstStyle/>
                    <a:p>
                      <a:r>
                        <a:rPr lang="en-US" dirty="0" smtClean="0"/>
                        <a:t>Budget</a:t>
                      </a:r>
                      <a:endParaRPr lang="en-US" b="1" dirty="0"/>
                    </a:p>
                  </a:txBody>
                  <a:tcPr marL="95038" marR="95038"/>
                </a:tc>
                <a:tc>
                  <a:txBody>
                    <a:bodyPr/>
                    <a:lstStyle/>
                    <a:p>
                      <a:r>
                        <a:rPr lang="en-US" dirty="0" smtClean="0"/>
                        <a:t>Total</a:t>
                      </a:r>
                      <a:endParaRPr lang="en-US" b="1" dirty="0"/>
                    </a:p>
                  </a:txBody>
                  <a:tcPr marL="95038" marR="95038"/>
                </a:tc>
              </a:tr>
              <a:tr h="370840">
                <a:tc>
                  <a:txBody>
                    <a:bodyPr/>
                    <a:lstStyle/>
                    <a:p>
                      <a:r>
                        <a:rPr lang="en-US" dirty="0" smtClean="0"/>
                        <a:t>Planning</a:t>
                      </a:r>
                      <a:endParaRPr lang="en-US" b="1" dirty="0"/>
                    </a:p>
                  </a:txBody>
                  <a:tcPr marL="95038" marR="95038"/>
                </a:tc>
                <a:tc>
                  <a:txBody>
                    <a:bodyPr/>
                    <a:lstStyle/>
                    <a:p>
                      <a:r>
                        <a:rPr lang="en-US" dirty="0" smtClean="0"/>
                        <a:t>1</a:t>
                      </a:r>
                      <a:endParaRPr lang="en-US" b="1" dirty="0"/>
                    </a:p>
                  </a:txBody>
                  <a:tcPr marL="95038" marR="95038"/>
                </a:tc>
                <a:tc>
                  <a:txBody>
                    <a:bodyPr/>
                    <a:lstStyle/>
                    <a:p>
                      <a:r>
                        <a:rPr lang="id-ID" smtClean="0"/>
                        <a:t>1</a:t>
                      </a:r>
                      <a:endParaRPr lang="en-US" b="1" dirty="0"/>
                    </a:p>
                  </a:txBody>
                  <a:tcPr marL="95038" marR="95038"/>
                </a:tc>
                <a:tc>
                  <a:txBody>
                    <a:bodyPr/>
                    <a:lstStyle/>
                    <a:p>
                      <a:r>
                        <a:rPr lang="en-US" dirty="0" smtClean="0"/>
                        <a:t>5000.000</a:t>
                      </a:r>
                      <a:endParaRPr lang="en-US" b="1" dirty="0"/>
                    </a:p>
                  </a:txBody>
                  <a:tcPr marL="95038" marR="95038"/>
                </a:tc>
                <a:tc>
                  <a:txBody>
                    <a:bodyPr/>
                    <a:lstStyle/>
                    <a:p>
                      <a:r>
                        <a:rPr lang="en-US" dirty="0" smtClean="0"/>
                        <a:t>10.000.000</a:t>
                      </a:r>
                      <a:endParaRPr lang="en-US" b="1" dirty="0"/>
                    </a:p>
                  </a:txBody>
                  <a:tcPr marL="95038" marR="95038"/>
                </a:tc>
              </a:tr>
              <a:tr h="370840">
                <a:tc>
                  <a:txBody>
                    <a:bodyPr/>
                    <a:lstStyle/>
                    <a:p>
                      <a:r>
                        <a:rPr lang="en-US" dirty="0" smtClean="0"/>
                        <a:t>Analysis</a:t>
                      </a:r>
                      <a:endParaRPr lang="en-US" b="1" dirty="0"/>
                    </a:p>
                  </a:txBody>
                  <a:tcPr marL="95038" marR="95038"/>
                </a:tc>
                <a:tc>
                  <a:txBody>
                    <a:bodyPr/>
                    <a:lstStyle/>
                    <a:p>
                      <a:r>
                        <a:rPr lang="en-US" dirty="0" smtClean="0"/>
                        <a:t>2</a:t>
                      </a:r>
                      <a:endParaRPr lang="en-US" b="1" dirty="0"/>
                    </a:p>
                  </a:txBody>
                  <a:tcPr marL="95038" marR="95038"/>
                </a:tc>
                <a:tc>
                  <a:txBody>
                    <a:bodyPr/>
                    <a:lstStyle/>
                    <a:p>
                      <a:r>
                        <a:rPr lang="id-ID" smtClean="0"/>
                        <a:t>1</a:t>
                      </a:r>
                      <a:endParaRPr lang="en-US" b="1" dirty="0"/>
                    </a:p>
                  </a:txBody>
                  <a:tcPr marL="95038" marR="95038"/>
                </a:tc>
                <a:tc>
                  <a:txBody>
                    <a:bodyPr/>
                    <a:lstStyle/>
                    <a:p>
                      <a:r>
                        <a:rPr lang="en-US" dirty="0" smtClean="0"/>
                        <a:t>10.000.000</a:t>
                      </a:r>
                      <a:endParaRPr lang="en-US" b="1" dirty="0"/>
                    </a:p>
                  </a:txBody>
                  <a:tcPr marL="95038" marR="95038"/>
                </a:tc>
                <a:tc>
                  <a:txBody>
                    <a:bodyPr/>
                    <a:lstStyle/>
                    <a:p>
                      <a:r>
                        <a:rPr lang="en-US" dirty="0" smtClean="0"/>
                        <a:t>20.000.000</a:t>
                      </a:r>
                      <a:endParaRPr lang="en-US" b="1" dirty="0"/>
                    </a:p>
                  </a:txBody>
                  <a:tcPr marL="95038" marR="95038"/>
                </a:tc>
              </a:tr>
              <a:tr h="370840">
                <a:tc>
                  <a:txBody>
                    <a:bodyPr/>
                    <a:lstStyle/>
                    <a:p>
                      <a:r>
                        <a:rPr lang="en-US" dirty="0" smtClean="0"/>
                        <a:t>Design</a:t>
                      </a:r>
                      <a:endParaRPr lang="en-US" b="1" dirty="0"/>
                    </a:p>
                  </a:txBody>
                  <a:tcPr marL="95038" marR="95038"/>
                </a:tc>
                <a:tc>
                  <a:txBody>
                    <a:bodyPr/>
                    <a:lstStyle/>
                    <a:p>
                      <a:r>
                        <a:rPr lang="en-US" dirty="0" smtClean="0"/>
                        <a:t>2</a:t>
                      </a:r>
                      <a:endParaRPr lang="en-US" b="1" dirty="0"/>
                    </a:p>
                  </a:txBody>
                  <a:tcPr marL="95038" marR="95038"/>
                </a:tc>
                <a:tc>
                  <a:txBody>
                    <a:bodyPr/>
                    <a:lstStyle/>
                    <a:p>
                      <a:r>
                        <a:rPr lang="id-ID" smtClean="0"/>
                        <a:t>1</a:t>
                      </a:r>
                      <a:endParaRPr lang="en-US" b="1" dirty="0"/>
                    </a:p>
                  </a:txBody>
                  <a:tcPr marL="95038" marR="95038"/>
                </a:tc>
                <a:tc>
                  <a:txBody>
                    <a:bodyPr/>
                    <a:lstStyle/>
                    <a:p>
                      <a:r>
                        <a:rPr lang="en-US" dirty="0" smtClean="0"/>
                        <a:t>4000.000</a:t>
                      </a:r>
                      <a:endParaRPr lang="en-US" b="1" dirty="0"/>
                    </a:p>
                  </a:txBody>
                  <a:tcPr marL="95038" marR="95038"/>
                </a:tc>
                <a:tc>
                  <a:txBody>
                    <a:bodyPr/>
                    <a:lstStyle/>
                    <a:p>
                      <a:r>
                        <a:rPr lang="en-US" dirty="0" smtClean="0"/>
                        <a:t>32.000.000</a:t>
                      </a:r>
                      <a:endParaRPr lang="en-US" b="1" dirty="0"/>
                    </a:p>
                  </a:txBody>
                  <a:tcPr marL="95038" marR="95038"/>
                </a:tc>
              </a:tr>
              <a:tr h="370840">
                <a:tc>
                  <a:txBody>
                    <a:bodyPr/>
                    <a:lstStyle/>
                    <a:p>
                      <a:r>
                        <a:rPr lang="en-US" dirty="0" smtClean="0"/>
                        <a:t>Implementation</a:t>
                      </a:r>
                      <a:endParaRPr lang="en-US" b="1" dirty="0"/>
                    </a:p>
                  </a:txBody>
                  <a:tcPr marL="95038" marR="95038"/>
                </a:tc>
                <a:tc>
                  <a:txBody>
                    <a:bodyPr/>
                    <a:lstStyle/>
                    <a:p>
                      <a:r>
                        <a:rPr lang="id-ID" smtClean="0"/>
                        <a:t>4</a:t>
                      </a:r>
                      <a:endParaRPr lang="en-US" b="1" dirty="0"/>
                    </a:p>
                  </a:txBody>
                  <a:tcPr marL="95038" marR="95038"/>
                </a:tc>
                <a:tc>
                  <a:txBody>
                    <a:bodyPr/>
                    <a:lstStyle/>
                    <a:p>
                      <a:r>
                        <a:rPr lang="id-ID" smtClean="0"/>
                        <a:t>2</a:t>
                      </a:r>
                      <a:endParaRPr lang="en-US" b="1" dirty="0"/>
                    </a:p>
                  </a:txBody>
                  <a:tcPr marL="95038" marR="95038"/>
                </a:tc>
                <a:tc>
                  <a:txBody>
                    <a:bodyPr/>
                    <a:lstStyle/>
                    <a:p>
                      <a:r>
                        <a:rPr lang="en-US" dirty="0" smtClean="0"/>
                        <a:t>3000.000</a:t>
                      </a:r>
                      <a:endParaRPr lang="en-US" b="1" dirty="0"/>
                    </a:p>
                  </a:txBody>
                  <a:tcPr marL="95038" marR="95038"/>
                </a:tc>
                <a:tc>
                  <a:txBody>
                    <a:bodyPr/>
                    <a:lstStyle/>
                    <a:p>
                      <a:r>
                        <a:rPr lang="en-US" dirty="0" smtClean="0"/>
                        <a:t>24.000.000</a:t>
                      </a:r>
                      <a:endParaRPr lang="en-US" b="1" dirty="0"/>
                    </a:p>
                  </a:txBody>
                  <a:tcPr marL="95038" marR="95038"/>
                </a:tc>
              </a:tr>
              <a:tr h="370840">
                <a:tc>
                  <a:txBody>
                    <a:bodyPr/>
                    <a:lstStyle/>
                    <a:p>
                      <a:r>
                        <a:rPr lang="en-US" dirty="0" smtClean="0"/>
                        <a:t>Training</a:t>
                      </a:r>
                      <a:endParaRPr lang="en-US" b="1" dirty="0"/>
                    </a:p>
                  </a:txBody>
                  <a:tcPr marL="95038" marR="95038"/>
                </a:tc>
                <a:tc>
                  <a:txBody>
                    <a:bodyPr/>
                    <a:lstStyle/>
                    <a:p>
                      <a:r>
                        <a:rPr lang="en-US" dirty="0" smtClean="0"/>
                        <a:t>2</a:t>
                      </a:r>
                      <a:endParaRPr lang="en-US" b="1" dirty="0"/>
                    </a:p>
                  </a:txBody>
                  <a:tcPr marL="95038" marR="95038"/>
                </a:tc>
                <a:tc>
                  <a:txBody>
                    <a:bodyPr/>
                    <a:lstStyle/>
                    <a:p>
                      <a:r>
                        <a:rPr lang="en-US" dirty="0" smtClean="0"/>
                        <a:t>1</a:t>
                      </a:r>
                      <a:endParaRPr lang="en-US" b="1" dirty="0"/>
                    </a:p>
                  </a:txBody>
                  <a:tcPr marL="95038" marR="95038"/>
                </a:tc>
                <a:tc>
                  <a:txBody>
                    <a:bodyPr/>
                    <a:lstStyle/>
                    <a:p>
                      <a:r>
                        <a:rPr lang="en-US" dirty="0" smtClean="0"/>
                        <a:t>4000.000</a:t>
                      </a:r>
                      <a:endParaRPr lang="en-US" b="1" dirty="0"/>
                    </a:p>
                  </a:txBody>
                  <a:tcPr marL="95038" marR="95038"/>
                </a:tc>
                <a:tc>
                  <a:txBody>
                    <a:bodyPr/>
                    <a:lstStyle/>
                    <a:p>
                      <a:r>
                        <a:rPr lang="en-US" dirty="0" smtClean="0"/>
                        <a:t>  8000.000</a:t>
                      </a:r>
                      <a:endParaRPr lang="en-US" b="1" dirty="0"/>
                    </a:p>
                  </a:txBody>
                  <a:tcPr marL="95038" marR="95038"/>
                </a:tc>
              </a:tr>
              <a:tr h="370840">
                <a:tc>
                  <a:txBody>
                    <a:bodyPr/>
                    <a:lstStyle/>
                    <a:p>
                      <a:endParaRPr lang="en-US" b="1" dirty="0"/>
                    </a:p>
                  </a:txBody>
                  <a:tcPr marL="95038" marR="95038"/>
                </a:tc>
                <a:tc>
                  <a:txBody>
                    <a:bodyPr/>
                    <a:lstStyle/>
                    <a:p>
                      <a:endParaRPr lang="en-US" b="1" dirty="0"/>
                    </a:p>
                  </a:txBody>
                  <a:tcPr marL="95038" marR="95038"/>
                </a:tc>
                <a:tc>
                  <a:txBody>
                    <a:bodyPr/>
                    <a:lstStyle/>
                    <a:p>
                      <a:endParaRPr lang="en-US" b="1" dirty="0"/>
                    </a:p>
                  </a:txBody>
                  <a:tcPr marL="95038" marR="95038"/>
                </a:tc>
                <a:tc>
                  <a:txBody>
                    <a:bodyPr/>
                    <a:lstStyle/>
                    <a:p>
                      <a:endParaRPr lang="en-US" b="1" dirty="0"/>
                    </a:p>
                  </a:txBody>
                  <a:tcPr marL="95038" marR="95038"/>
                </a:tc>
                <a:tc>
                  <a:txBody>
                    <a:bodyPr/>
                    <a:lstStyle/>
                    <a:p>
                      <a:r>
                        <a:rPr lang="en-US" dirty="0" smtClean="0"/>
                        <a:t>94.000.000</a:t>
                      </a:r>
                      <a:endParaRPr lang="en-US" b="1" dirty="0"/>
                    </a:p>
                  </a:txBody>
                  <a:tcPr marL="95038" marR="95038"/>
                </a:tc>
              </a:tr>
            </a:tbl>
          </a:graphicData>
        </a:graphic>
      </p:graphicFrame>
    </p:spTree>
    <p:extLst>
      <p:ext uri="{BB962C8B-B14F-4D97-AF65-F5344CB8AC3E}">
        <p14:creationId xmlns:p14="http://schemas.microsoft.com/office/powerpoint/2010/main" val="207792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(Generic Software)</a:t>
            </a:r>
            <a:endParaRPr lang="en-US" dirty="0"/>
          </a:p>
        </p:txBody>
      </p:sp>
      <p:graphicFrame>
        <p:nvGraphicFramePr>
          <p:cNvPr id="4" name="Content Placeholder 3"/>
          <p:cNvGraphicFramePr>
            <a:graphicFrameLocks noGrp="1"/>
          </p:cNvGraphicFramePr>
          <p:nvPr>
            <p:ph idx="1"/>
            <p:extLst/>
          </p:nvPr>
        </p:nvGraphicFramePr>
        <p:xfrm>
          <a:off x="285750" y="1320800"/>
          <a:ext cx="8553450" cy="1849120"/>
        </p:xfrm>
        <a:graphic>
          <a:graphicData uri="http://schemas.openxmlformats.org/drawingml/2006/table">
            <a:tbl>
              <a:tblPr firstRow="1" bandRow="1">
                <a:tableStyleId>{073A0DAA-6AF3-43AB-8588-CEC1D06C72B9}</a:tableStyleId>
              </a:tblPr>
              <a:tblGrid>
                <a:gridCol w="1979965"/>
                <a:gridCol w="1663171"/>
                <a:gridCol w="1488934"/>
                <a:gridCol w="1710690"/>
                <a:gridCol w="1710690"/>
              </a:tblGrid>
              <a:tr h="0">
                <a:tc>
                  <a:txBody>
                    <a:bodyPr/>
                    <a:lstStyle/>
                    <a:p>
                      <a:r>
                        <a:rPr lang="en-US" dirty="0" smtClean="0"/>
                        <a:t>Product</a:t>
                      </a:r>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r>
                        <a:rPr lang="en-US" dirty="0" smtClean="0"/>
                        <a:t>Total</a:t>
                      </a:r>
                      <a:endParaRPr lang="en-US" dirty="0"/>
                    </a:p>
                  </a:txBody>
                  <a:tcPr marL="95038" marR="95038"/>
                </a:tc>
              </a:tr>
              <a:tr h="370840">
                <a:tc>
                  <a:txBody>
                    <a:bodyPr/>
                    <a:lstStyle/>
                    <a:p>
                      <a:r>
                        <a:rPr lang="en-US" dirty="0" smtClean="0"/>
                        <a:t>LMS</a:t>
                      </a:r>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r>
                        <a:rPr lang="en-US" dirty="0" smtClean="0"/>
                        <a:t>10.000.000</a:t>
                      </a:r>
                      <a:endParaRPr lang="en-US" dirty="0"/>
                    </a:p>
                  </a:txBody>
                  <a:tcPr marL="95038" marR="95038"/>
                </a:tc>
              </a:tr>
              <a:tr h="370840">
                <a:tc>
                  <a:txBody>
                    <a:bodyPr/>
                    <a:lstStyle/>
                    <a:p>
                      <a:r>
                        <a:rPr lang="en-US" dirty="0" smtClean="0"/>
                        <a:t>Teleconference</a:t>
                      </a:r>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r>
                        <a:rPr lang="en-US" dirty="0" smtClean="0"/>
                        <a:t>  2.000.000</a:t>
                      </a:r>
                      <a:endParaRPr lang="en-US" dirty="0"/>
                    </a:p>
                  </a:txBody>
                  <a:tcPr marL="95038" marR="95038"/>
                </a:tc>
              </a:tr>
              <a:tr h="370840">
                <a:tc>
                  <a:txBody>
                    <a:bodyPr/>
                    <a:lstStyle/>
                    <a:p>
                      <a:r>
                        <a:rPr lang="en-US" dirty="0" smtClean="0"/>
                        <a:t>Chatting</a:t>
                      </a:r>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r>
                        <a:rPr lang="en-US" dirty="0" smtClean="0"/>
                        <a:t>  4.000.000</a:t>
                      </a:r>
                      <a:endParaRPr lang="en-US" dirty="0"/>
                    </a:p>
                  </a:txBody>
                  <a:tcPr marL="95038" marR="95038"/>
                </a:tc>
              </a:tr>
              <a:tr h="370840">
                <a:tc>
                  <a:txBody>
                    <a:bodyPr/>
                    <a:lstStyle/>
                    <a:p>
                      <a:r>
                        <a:rPr lang="en-US" dirty="0" err="1" smtClean="0"/>
                        <a:t>eLibrary</a:t>
                      </a:r>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endParaRPr lang="en-US" dirty="0"/>
                    </a:p>
                  </a:txBody>
                  <a:tcPr marL="95038" marR="95038"/>
                </a:tc>
                <a:tc>
                  <a:txBody>
                    <a:bodyPr/>
                    <a:lstStyle/>
                    <a:p>
                      <a:r>
                        <a:rPr lang="en-US" dirty="0" smtClean="0"/>
                        <a:t>20.000.000</a:t>
                      </a:r>
                      <a:endParaRPr lang="en-US" dirty="0"/>
                    </a:p>
                  </a:txBody>
                  <a:tcPr marL="95038" marR="95038"/>
                </a:tc>
              </a:tr>
            </a:tbl>
          </a:graphicData>
        </a:graphic>
      </p:graphicFrame>
    </p:spTree>
    <p:extLst>
      <p:ext uri="{BB962C8B-B14F-4D97-AF65-F5344CB8AC3E}">
        <p14:creationId xmlns:p14="http://schemas.microsoft.com/office/powerpoint/2010/main" val="154491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28650" y="1529104"/>
            <a:ext cx="8144158" cy="5043712"/>
          </a:xfrm>
        </p:spPr>
        <p:txBody>
          <a:bodyPr>
            <a:normAutofit fontScale="85000" lnSpcReduction="20000"/>
          </a:bodyPr>
          <a:lstStyle/>
          <a:p>
            <a:pPr marL="514350" indent="-514350">
              <a:buFont typeface="+mj-lt"/>
              <a:buAutoNum type="arabicPeriod"/>
            </a:pPr>
            <a:r>
              <a:rPr lang="en-US" dirty="0" smtClean="0"/>
              <a:t>Rachel Harrison, </a:t>
            </a:r>
            <a:r>
              <a:rPr lang="en-US" dirty="0" smtClean="0">
                <a:solidFill>
                  <a:srgbClr val="C00000"/>
                </a:solidFill>
              </a:rPr>
              <a:t>Study Guide TOGAF</a:t>
            </a:r>
            <a:r>
              <a:rPr lang="en-US" dirty="0">
                <a:solidFill>
                  <a:srgbClr val="C00000"/>
                </a:solidFill>
              </a:rPr>
              <a:t>® </a:t>
            </a:r>
            <a:r>
              <a:rPr lang="en-US" dirty="0" smtClean="0">
                <a:solidFill>
                  <a:srgbClr val="C00000"/>
                </a:solidFill>
              </a:rPr>
              <a:t>9 Foundation 2</a:t>
            </a:r>
            <a:r>
              <a:rPr lang="en-US" baseline="30000" dirty="0" smtClean="0">
                <a:solidFill>
                  <a:srgbClr val="C00000"/>
                </a:solidFill>
              </a:rPr>
              <a:t>nd</a:t>
            </a:r>
            <a:r>
              <a:rPr lang="en-US" dirty="0" smtClean="0">
                <a:solidFill>
                  <a:srgbClr val="C00000"/>
                </a:solidFill>
              </a:rPr>
              <a:t> Edition</a:t>
            </a:r>
            <a:r>
              <a:rPr lang="en-US" dirty="0" smtClean="0"/>
              <a:t>, </a:t>
            </a:r>
            <a:r>
              <a:rPr lang="en-US" i="1" dirty="0"/>
              <a:t>The Open Group</a:t>
            </a:r>
            <a:r>
              <a:rPr lang="en-US" dirty="0"/>
              <a:t>, </a:t>
            </a:r>
            <a:r>
              <a:rPr lang="en-US" dirty="0" smtClean="0"/>
              <a:t>2011</a:t>
            </a:r>
          </a:p>
          <a:p>
            <a:pPr marL="514350" indent="-514350">
              <a:buFont typeface="+mj-lt"/>
              <a:buAutoNum type="arabicPeriod"/>
            </a:pPr>
            <a:r>
              <a:rPr lang="en-US" dirty="0"/>
              <a:t>Rachel Harrison, </a:t>
            </a:r>
            <a:r>
              <a:rPr lang="en-US" dirty="0">
                <a:solidFill>
                  <a:srgbClr val="C00000"/>
                </a:solidFill>
              </a:rPr>
              <a:t>Study Guide TOGAF® 9 </a:t>
            </a:r>
            <a:r>
              <a:rPr lang="en-US" dirty="0" smtClean="0">
                <a:solidFill>
                  <a:srgbClr val="C00000"/>
                </a:solidFill>
              </a:rPr>
              <a:t>Certified 2</a:t>
            </a:r>
            <a:r>
              <a:rPr lang="en-US" baseline="30000" dirty="0" smtClean="0">
                <a:solidFill>
                  <a:srgbClr val="C00000"/>
                </a:solidFill>
              </a:rPr>
              <a:t>nd</a:t>
            </a:r>
            <a:r>
              <a:rPr lang="en-US" dirty="0" smtClean="0">
                <a:solidFill>
                  <a:srgbClr val="C00000"/>
                </a:solidFill>
              </a:rPr>
              <a:t> Edition</a:t>
            </a:r>
            <a:r>
              <a:rPr lang="en-US" dirty="0" smtClean="0"/>
              <a:t>, </a:t>
            </a:r>
            <a:r>
              <a:rPr lang="en-US" i="1" dirty="0"/>
              <a:t>The Open Group</a:t>
            </a:r>
            <a:r>
              <a:rPr lang="en-US" dirty="0"/>
              <a:t>, </a:t>
            </a:r>
            <a:r>
              <a:rPr lang="en-US" dirty="0" smtClean="0"/>
              <a:t>2011</a:t>
            </a:r>
          </a:p>
          <a:p>
            <a:pPr marL="514350" indent="-514350">
              <a:buFont typeface="+mj-lt"/>
              <a:buAutoNum type="arabicPeriod"/>
            </a:pPr>
            <a:r>
              <a:rPr lang="en-US" dirty="0" smtClean="0"/>
              <a:t>Open </a:t>
            </a:r>
            <a:r>
              <a:rPr lang="en-US" dirty="0"/>
              <a:t>Group </a:t>
            </a:r>
            <a:r>
              <a:rPr lang="en-US" dirty="0" smtClean="0"/>
              <a:t>Standard, </a:t>
            </a:r>
            <a:r>
              <a:rPr lang="en-US" dirty="0" smtClean="0">
                <a:solidFill>
                  <a:srgbClr val="C00000"/>
                </a:solidFill>
              </a:rPr>
              <a:t>TOGAF</a:t>
            </a:r>
            <a:r>
              <a:rPr lang="en-US" dirty="0">
                <a:solidFill>
                  <a:srgbClr val="C00000"/>
                </a:solidFill>
              </a:rPr>
              <a:t>® Version </a:t>
            </a:r>
            <a:r>
              <a:rPr lang="en-US" dirty="0" smtClean="0">
                <a:solidFill>
                  <a:srgbClr val="C00000"/>
                </a:solidFill>
              </a:rPr>
              <a:t>9.1 (G116)</a:t>
            </a:r>
            <a:r>
              <a:rPr lang="en-US" dirty="0" smtClean="0"/>
              <a:t>, </a:t>
            </a:r>
            <a:r>
              <a:rPr lang="en-US" i="1" dirty="0" smtClean="0"/>
              <a:t>The </a:t>
            </a:r>
            <a:r>
              <a:rPr lang="en-US" i="1" dirty="0"/>
              <a:t>Open Group</a:t>
            </a:r>
            <a:r>
              <a:rPr lang="en-US" dirty="0"/>
              <a:t>, </a:t>
            </a:r>
            <a:r>
              <a:rPr lang="en-US" dirty="0" smtClean="0"/>
              <a:t>2011</a:t>
            </a:r>
          </a:p>
          <a:p>
            <a:pPr marL="514350" indent="-514350">
              <a:buFont typeface="+mj-lt"/>
              <a:buAutoNum type="arabicPeriod"/>
            </a:pPr>
            <a:r>
              <a:rPr lang="en-US" dirty="0"/>
              <a:t>Open Group </a:t>
            </a:r>
            <a:r>
              <a:rPr lang="en-US" dirty="0" smtClean="0"/>
              <a:t>Standard, </a:t>
            </a:r>
            <a:r>
              <a:rPr lang="en-US" dirty="0">
                <a:solidFill>
                  <a:srgbClr val="C00000"/>
                </a:solidFill>
              </a:rPr>
              <a:t>TOGAF® Version 9.1 </a:t>
            </a:r>
            <a:r>
              <a:rPr lang="en-US" dirty="0" smtClean="0">
                <a:solidFill>
                  <a:srgbClr val="C00000"/>
                </a:solidFill>
              </a:rPr>
              <a:t>– A Pocket Guide (G117)</a:t>
            </a:r>
            <a:r>
              <a:rPr lang="en-US" dirty="0" smtClean="0"/>
              <a:t>, </a:t>
            </a:r>
            <a:r>
              <a:rPr lang="en-US" i="1" dirty="0"/>
              <a:t>The Open Group</a:t>
            </a:r>
            <a:r>
              <a:rPr lang="en-US" dirty="0"/>
              <a:t>, 2011</a:t>
            </a:r>
          </a:p>
          <a:p>
            <a:pPr marL="514350" indent="-514350">
              <a:buFont typeface="+mj-lt"/>
              <a:buAutoNum type="arabicPeriod"/>
            </a:pPr>
            <a:r>
              <a:rPr lang="en-US" dirty="0"/>
              <a:t>Daniel </a:t>
            </a:r>
            <a:r>
              <a:rPr lang="en-US" dirty="0" err="1"/>
              <a:t>Minoli</a:t>
            </a:r>
            <a:r>
              <a:rPr lang="en-US" dirty="0"/>
              <a:t>, </a:t>
            </a:r>
            <a:r>
              <a:rPr lang="en-US" dirty="0">
                <a:solidFill>
                  <a:srgbClr val="C00000"/>
                </a:solidFill>
              </a:rPr>
              <a:t>Enterprise Architecture A to Z: Frameworks, Business Process Modeling, SOA, and Infrastructure Technology</a:t>
            </a:r>
            <a:r>
              <a:rPr lang="en-US" dirty="0"/>
              <a:t>, </a:t>
            </a:r>
            <a:r>
              <a:rPr lang="en-US" i="1" dirty="0"/>
              <a:t>Taylor &amp; Francis</a:t>
            </a:r>
            <a:r>
              <a:rPr lang="en-US" dirty="0"/>
              <a:t>, 2008</a:t>
            </a:r>
          </a:p>
          <a:p>
            <a:pPr marL="514350" indent="-514350">
              <a:buFont typeface="+mj-lt"/>
              <a:buAutoNum type="arabicPeriod"/>
            </a:pPr>
            <a:r>
              <a:rPr lang="en-US" dirty="0"/>
              <a:t>Jon Holt and Simon Perry, </a:t>
            </a:r>
            <a:r>
              <a:rPr lang="en-US" dirty="0">
                <a:solidFill>
                  <a:srgbClr val="C00000"/>
                </a:solidFill>
              </a:rPr>
              <a:t>Modelling Enterprise Architectures</a:t>
            </a:r>
            <a:r>
              <a:rPr lang="en-US" dirty="0"/>
              <a:t>, </a:t>
            </a:r>
            <a:r>
              <a:rPr lang="en-US" i="1" dirty="0"/>
              <a:t>The Institution of Engineering and Technology</a:t>
            </a:r>
            <a:r>
              <a:rPr lang="en-US" dirty="0"/>
              <a:t>, 2010</a:t>
            </a:r>
          </a:p>
          <a:p>
            <a:pPr marL="514350" indent="-514350">
              <a:buFont typeface="+mj-lt"/>
              <a:buAutoNum type="arabicPeriod"/>
            </a:pPr>
            <a:r>
              <a:rPr lang="en-US" dirty="0"/>
              <a:t>Alan Dennis  et al,  </a:t>
            </a:r>
            <a:r>
              <a:rPr lang="en-US" dirty="0">
                <a:solidFill>
                  <a:srgbClr val="C00000"/>
                </a:solidFill>
              </a:rPr>
              <a:t>Systems Analysis and Design with UML 4th Edition</a:t>
            </a:r>
            <a:r>
              <a:rPr lang="en-US" dirty="0"/>
              <a:t>, </a:t>
            </a:r>
            <a:r>
              <a:rPr lang="en-US" i="1" dirty="0"/>
              <a:t>John Wiley and Sons</a:t>
            </a:r>
            <a:r>
              <a:rPr lang="en-US" dirty="0"/>
              <a:t>, 2013</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159</a:t>
            </a:fld>
            <a:endParaRPr lang="en-US"/>
          </a:p>
        </p:txBody>
      </p:sp>
    </p:spTree>
    <p:extLst>
      <p:ext uri="{BB962C8B-B14F-4D97-AF65-F5344CB8AC3E}">
        <p14:creationId xmlns:p14="http://schemas.microsoft.com/office/powerpoint/2010/main" val="3471820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Business Need</a:t>
            </a:r>
          </a:p>
        </p:txBody>
      </p:sp>
      <p:sp>
        <p:nvSpPr>
          <p:cNvPr id="153603" name="Rectangle 3" descr="Rectangle: Click to edit Master text styles&#10;Second level&#10;Third level&#10;Fourth level&#10;Fifth level"/>
          <p:cNvSpPr>
            <a:spLocks noGrp="1" noChangeArrowheads="1"/>
          </p:cNvSpPr>
          <p:nvPr>
            <p:ph idx="1"/>
          </p:nvPr>
        </p:nvSpPr>
        <p:spPr/>
        <p:txBody>
          <a:bodyPr/>
          <a:lstStyle/>
          <a:p>
            <a:r>
              <a:rPr lang="en-US" sz="3600" dirty="0"/>
              <a:t>Describes </a:t>
            </a:r>
            <a:r>
              <a:rPr lang="en-US" sz="3600" dirty="0">
                <a:solidFill>
                  <a:srgbClr val="C00000"/>
                </a:solidFill>
              </a:rPr>
              <a:t>why the system should be built</a:t>
            </a:r>
          </a:p>
          <a:p>
            <a:r>
              <a:rPr lang="en-US" sz="3600" dirty="0">
                <a:solidFill>
                  <a:srgbClr val="C00000"/>
                </a:solidFill>
              </a:rPr>
              <a:t>Why</a:t>
            </a:r>
            <a:r>
              <a:rPr lang="en-US" sz="3600" dirty="0"/>
              <a:t> the project should </a:t>
            </a:r>
            <a:r>
              <a:rPr lang="en-US" sz="3600" dirty="0">
                <a:solidFill>
                  <a:srgbClr val="C00000"/>
                </a:solidFill>
              </a:rPr>
              <a:t>be funded</a:t>
            </a:r>
          </a:p>
          <a:p>
            <a:r>
              <a:rPr lang="en-US" sz="3600" dirty="0">
                <a:solidFill>
                  <a:srgbClr val="C00000"/>
                </a:solidFill>
              </a:rPr>
              <a:t>Should be clear </a:t>
            </a:r>
            <a:r>
              <a:rPr lang="en-US" sz="3600" dirty="0"/>
              <a:t>and concise</a:t>
            </a:r>
          </a:p>
          <a:p>
            <a:r>
              <a:rPr lang="en-US" sz="3600" dirty="0"/>
              <a:t>Probably </a:t>
            </a:r>
            <a:r>
              <a:rPr lang="en-US" sz="3600" dirty="0" smtClean="0">
                <a:solidFill>
                  <a:srgbClr val="C00000"/>
                </a:solidFill>
              </a:rPr>
              <a:t>not </a:t>
            </a:r>
            <a:r>
              <a:rPr lang="en-US" sz="3600" dirty="0">
                <a:solidFill>
                  <a:srgbClr val="C00000"/>
                </a:solidFill>
              </a:rPr>
              <a:t>completely defined</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13771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fade">
                                      <p:cBhvr>
                                        <p:cTn id="7" dur="1000"/>
                                        <p:tgtEl>
                                          <p:spTgt spid="153603">
                                            <p:txEl>
                                              <p:pRg st="0" end="0"/>
                                            </p:txEl>
                                          </p:spTgt>
                                        </p:tgtEl>
                                      </p:cBhvr>
                                    </p:animEffect>
                                    <p:anim calcmode="lin" valueType="num">
                                      <p:cBhvr>
                                        <p:cTn id="8" dur="1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03">
                                            <p:txEl>
                                              <p:pRg st="1" end="1"/>
                                            </p:txEl>
                                          </p:spTgt>
                                        </p:tgtEl>
                                        <p:attrNameLst>
                                          <p:attrName>style.visibility</p:attrName>
                                        </p:attrNameLst>
                                      </p:cBhvr>
                                      <p:to>
                                        <p:strVal val="visible"/>
                                      </p:to>
                                    </p:set>
                                    <p:animEffect transition="in" filter="fade">
                                      <p:cBhvr>
                                        <p:cTn id="14" dur="1000"/>
                                        <p:tgtEl>
                                          <p:spTgt spid="153603">
                                            <p:txEl>
                                              <p:pRg st="1" end="1"/>
                                            </p:txEl>
                                          </p:spTgt>
                                        </p:tgtEl>
                                      </p:cBhvr>
                                    </p:animEffect>
                                    <p:anim calcmode="lin" valueType="num">
                                      <p:cBhvr>
                                        <p:cTn id="15" dur="10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03">
                                            <p:txEl>
                                              <p:pRg st="2" end="2"/>
                                            </p:txEl>
                                          </p:spTgt>
                                        </p:tgtEl>
                                        <p:attrNameLst>
                                          <p:attrName>style.visibility</p:attrName>
                                        </p:attrNameLst>
                                      </p:cBhvr>
                                      <p:to>
                                        <p:strVal val="visible"/>
                                      </p:to>
                                    </p:set>
                                    <p:animEffect transition="in" filter="fade">
                                      <p:cBhvr>
                                        <p:cTn id="21" dur="1000"/>
                                        <p:tgtEl>
                                          <p:spTgt spid="153603">
                                            <p:txEl>
                                              <p:pRg st="2" end="2"/>
                                            </p:txEl>
                                          </p:spTgt>
                                        </p:tgtEl>
                                      </p:cBhvr>
                                    </p:animEffect>
                                    <p:anim calcmode="lin" valueType="num">
                                      <p:cBhvr>
                                        <p:cTn id="22"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03">
                                            <p:txEl>
                                              <p:pRg st="3" end="3"/>
                                            </p:txEl>
                                          </p:spTgt>
                                        </p:tgtEl>
                                        <p:attrNameLst>
                                          <p:attrName>style.visibility</p:attrName>
                                        </p:attrNameLst>
                                      </p:cBhvr>
                                      <p:to>
                                        <p:strVal val="visible"/>
                                      </p:to>
                                    </p:set>
                                    <p:animEffect transition="in" filter="fade">
                                      <p:cBhvr>
                                        <p:cTn id="28" dur="1000"/>
                                        <p:tgtEl>
                                          <p:spTgt spid="153603">
                                            <p:txEl>
                                              <p:pRg st="3" end="3"/>
                                            </p:txEl>
                                          </p:spTgt>
                                        </p:tgtEl>
                                      </p:cBhvr>
                                    </p:animEffect>
                                    <p:anim calcmode="lin" valueType="num">
                                      <p:cBhvr>
                                        <p:cTn id="29" dur="1000" fill="hold"/>
                                        <p:tgtEl>
                                          <p:spTgt spid="1536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id-ID" smtClean="0"/>
              <a:t>Business Requirements</a:t>
            </a:r>
            <a:endParaRPr lang="en-US" dirty="0"/>
          </a:p>
        </p:txBody>
      </p:sp>
      <p:sp>
        <p:nvSpPr>
          <p:cNvPr id="154627" name="Rectangle 3" descr="Rectangle: Click to edit Master text styles&#10;Second level&#10;Third level&#10;Fourth level&#10;Fifth level"/>
          <p:cNvSpPr>
            <a:spLocks noGrp="1" noChangeArrowheads="1"/>
          </p:cNvSpPr>
          <p:nvPr>
            <p:ph idx="1"/>
          </p:nvPr>
        </p:nvSpPr>
        <p:spPr/>
        <p:txBody>
          <a:bodyPr/>
          <a:lstStyle/>
          <a:p>
            <a:r>
              <a:rPr lang="en-US" sz="3600" dirty="0">
                <a:solidFill>
                  <a:srgbClr val="C00000"/>
                </a:solidFill>
              </a:rPr>
              <a:t>What</a:t>
            </a:r>
            <a:r>
              <a:rPr lang="en-US" sz="3600" dirty="0"/>
              <a:t> the system </a:t>
            </a:r>
            <a:r>
              <a:rPr lang="en-US" sz="3600" dirty="0">
                <a:solidFill>
                  <a:srgbClr val="C00000"/>
                </a:solidFill>
              </a:rPr>
              <a:t>will do</a:t>
            </a:r>
          </a:p>
          <a:p>
            <a:r>
              <a:rPr lang="en-US" sz="3600" dirty="0">
                <a:solidFill>
                  <a:srgbClr val="C00000"/>
                </a:solidFill>
              </a:rPr>
              <a:t>High level explanation </a:t>
            </a:r>
            <a:r>
              <a:rPr lang="en-US" sz="3600" dirty="0"/>
              <a:t>to the approval committee</a:t>
            </a:r>
          </a:p>
          <a:p>
            <a:r>
              <a:rPr lang="en-US" sz="3600" dirty="0"/>
              <a:t>Tell about the </a:t>
            </a:r>
            <a:r>
              <a:rPr lang="en-US" sz="3600" dirty="0">
                <a:solidFill>
                  <a:srgbClr val="C00000"/>
                </a:solidFill>
              </a:rPr>
              <a:t>features and </a:t>
            </a:r>
            <a:r>
              <a:rPr lang="en-US" sz="3600" dirty="0" smtClean="0">
                <a:solidFill>
                  <a:srgbClr val="C00000"/>
                </a:solidFill>
              </a:rPr>
              <a:t>capabilities</a:t>
            </a:r>
          </a:p>
          <a:p>
            <a:r>
              <a:rPr lang="en-US" sz="3600" dirty="0" smtClean="0"/>
              <a:t>Can be replaced by </a:t>
            </a:r>
            <a:r>
              <a:rPr lang="en-US" sz="3600" dirty="0" smtClean="0">
                <a:solidFill>
                  <a:srgbClr val="C00000"/>
                </a:solidFill>
              </a:rPr>
              <a:t>Use Case Diagram</a:t>
            </a:r>
            <a:endParaRPr lang="en-US" sz="3600" dirty="0">
              <a:solidFill>
                <a:srgbClr val="C00000"/>
              </a:solidFill>
            </a:endParaRP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84078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fade">
                                      <p:cBhvr>
                                        <p:cTn id="7" dur="1000"/>
                                        <p:tgtEl>
                                          <p:spTgt spid="154627">
                                            <p:txEl>
                                              <p:pRg st="0" end="0"/>
                                            </p:txEl>
                                          </p:spTgt>
                                        </p:tgtEl>
                                      </p:cBhvr>
                                    </p:animEffect>
                                    <p:anim calcmode="lin" valueType="num">
                                      <p:cBhvr>
                                        <p:cTn id="8" dur="1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4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4627">
                                            <p:txEl>
                                              <p:pRg st="1" end="1"/>
                                            </p:txEl>
                                          </p:spTgt>
                                        </p:tgtEl>
                                        <p:attrNameLst>
                                          <p:attrName>style.visibility</p:attrName>
                                        </p:attrNameLst>
                                      </p:cBhvr>
                                      <p:to>
                                        <p:strVal val="visible"/>
                                      </p:to>
                                    </p:set>
                                    <p:animEffect transition="in" filter="fade">
                                      <p:cBhvr>
                                        <p:cTn id="14" dur="1000"/>
                                        <p:tgtEl>
                                          <p:spTgt spid="154627">
                                            <p:txEl>
                                              <p:pRg st="1" end="1"/>
                                            </p:txEl>
                                          </p:spTgt>
                                        </p:tgtEl>
                                      </p:cBhvr>
                                    </p:animEffect>
                                    <p:anim calcmode="lin" valueType="num">
                                      <p:cBhvr>
                                        <p:cTn id="15"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4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4627">
                                            <p:txEl>
                                              <p:pRg st="2" end="2"/>
                                            </p:txEl>
                                          </p:spTgt>
                                        </p:tgtEl>
                                        <p:attrNameLst>
                                          <p:attrName>style.visibility</p:attrName>
                                        </p:attrNameLst>
                                      </p:cBhvr>
                                      <p:to>
                                        <p:strVal val="visible"/>
                                      </p:to>
                                    </p:set>
                                    <p:animEffect transition="in" filter="fade">
                                      <p:cBhvr>
                                        <p:cTn id="21" dur="1000"/>
                                        <p:tgtEl>
                                          <p:spTgt spid="154627">
                                            <p:txEl>
                                              <p:pRg st="2" end="2"/>
                                            </p:txEl>
                                          </p:spTgt>
                                        </p:tgtEl>
                                      </p:cBhvr>
                                    </p:animEffect>
                                    <p:anim calcmode="lin" valueType="num">
                                      <p:cBhvr>
                                        <p:cTn id="22"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4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4627">
                                            <p:txEl>
                                              <p:pRg st="3" end="3"/>
                                            </p:txEl>
                                          </p:spTgt>
                                        </p:tgtEl>
                                        <p:attrNameLst>
                                          <p:attrName>style.visibility</p:attrName>
                                        </p:attrNameLst>
                                      </p:cBhvr>
                                      <p:to>
                                        <p:strVal val="visible"/>
                                      </p:to>
                                    </p:set>
                                    <p:animEffect transition="in" filter="fade">
                                      <p:cBhvr>
                                        <p:cTn id="28" dur="1000"/>
                                        <p:tgtEl>
                                          <p:spTgt spid="154627">
                                            <p:txEl>
                                              <p:pRg st="3" end="3"/>
                                            </p:txEl>
                                          </p:spTgt>
                                        </p:tgtEl>
                                      </p:cBhvr>
                                    </p:animEffect>
                                    <p:anim calcmode="lin" valueType="num">
                                      <p:cBhvr>
                                        <p:cTn id="29" dur="10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46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id-ID" smtClean="0"/>
              <a:t>Business </a:t>
            </a:r>
            <a:r>
              <a:rPr lang="en-US" smtClean="0"/>
              <a:t>Value</a:t>
            </a:r>
            <a:endParaRPr lang="en-US" dirty="0"/>
          </a:p>
        </p:txBody>
      </p:sp>
      <p:sp>
        <p:nvSpPr>
          <p:cNvPr id="155651" name="Rectangle 3" descr="Rectangle: Click to edit Master text styles&#10;Second level&#10;Third level&#10;Fourth level&#10;Fifth level"/>
          <p:cNvSpPr>
            <a:spLocks noGrp="1" noChangeArrowheads="1"/>
          </p:cNvSpPr>
          <p:nvPr>
            <p:ph idx="1"/>
          </p:nvPr>
        </p:nvSpPr>
        <p:spPr/>
        <p:txBody>
          <a:bodyPr/>
          <a:lstStyle/>
          <a:p>
            <a:r>
              <a:rPr lang="en-US" sz="3600" dirty="0">
                <a:solidFill>
                  <a:srgbClr val="C00000"/>
                </a:solidFill>
              </a:rPr>
              <a:t>Tangible value</a:t>
            </a:r>
          </a:p>
          <a:p>
            <a:pPr lvl="1"/>
            <a:r>
              <a:rPr lang="en-US" dirty="0"/>
              <a:t>A </a:t>
            </a:r>
            <a:r>
              <a:rPr lang="en-US" dirty="0">
                <a:solidFill>
                  <a:srgbClr val="0070C0"/>
                </a:solidFill>
              </a:rPr>
              <a:t>quantifiable </a:t>
            </a:r>
            <a:r>
              <a:rPr lang="en-US" dirty="0" smtClean="0">
                <a:solidFill>
                  <a:srgbClr val="0070C0"/>
                </a:solidFill>
              </a:rPr>
              <a:t>value</a:t>
            </a:r>
          </a:p>
          <a:p>
            <a:pPr lvl="1"/>
            <a:r>
              <a:rPr lang="en-US" dirty="0" smtClean="0"/>
              <a:t>E.g.: 2 % reduction in operating cost</a:t>
            </a:r>
            <a:endParaRPr lang="en-US" dirty="0">
              <a:solidFill>
                <a:srgbClr val="0070C0"/>
              </a:solidFill>
            </a:endParaRPr>
          </a:p>
          <a:p>
            <a:r>
              <a:rPr lang="en-US" sz="3600" dirty="0">
                <a:solidFill>
                  <a:srgbClr val="C00000"/>
                </a:solidFill>
              </a:rPr>
              <a:t>Intangible value</a:t>
            </a:r>
          </a:p>
          <a:p>
            <a:pPr lvl="1"/>
            <a:r>
              <a:rPr lang="en-US" dirty="0">
                <a:solidFill>
                  <a:srgbClr val="0070C0"/>
                </a:solidFill>
              </a:rPr>
              <a:t>Intuitive believe </a:t>
            </a:r>
            <a:r>
              <a:rPr lang="en-US" dirty="0"/>
              <a:t>why the system will help the </a:t>
            </a:r>
            <a:r>
              <a:rPr lang="en-US" dirty="0" smtClean="0"/>
              <a:t>company</a:t>
            </a:r>
          </a:p>
          <a:p>
            <a:pPr lvl="1"/>
            <a:r>
              <a:rPr lang="en-US" dirty="0" smtClean="0"/>
              <a:t>E.g.: improved customer service, a better </a:t>
            </a:r>
            <a:r>
              <a:rPr lang="en-US" smtClean="0"/>
              <a:t>competitive position</a:t>
            </a:r>
            <a:endParaRPr lang="en-US"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74189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fade">
                                      <p:cBhvr>
                                        <p:cTn id="7" dur="1000"/>
                                        <p:tgtEl>
                                          <p:spTgt spid="155651">
                                            <p:txEl>
                                              <p:pRg st="0" end="0"/>
                                            </p:txEl>
                                          </p:spTgt>
                                        </p:tgtEl>
                                      </p:cBhvr>
                                    </p:animEffect>
                                    <p:anim calcmode="lin" valueType="num">
                                      <p:cBhvr>
                                        <p:cTn id="8" dur="10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5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5651">
                                            <p:txEl>
                                              <p:pRg st="1" end="1"/>
                                            </p:txEl>
                                          </p:spTgt>
                                        </p:tgtEl>
                                        <p:attrNameLst>
                                          <p:attrName>style.visibility</p:attrName>
                                        </p:attrNameLst>
                                      </p:cBhvr>
                                      <p:to>
                                        <p:strVal val="visible"/>
                                      </p:to>
                                    </p:set>
                                    <p:animEffect transition="in" filter="fade">
                                      <p:cBhvr>
                                        <p:cTn id="14" dur="1000"/>
                                        <p:tgtEl>
                                          <p:spTgt spid="155651">
                                            <p:txEl>
                                              <p:pRg st="1" end="1"/>
                                            </p:txEl>
                                          </p:spTgt>
                                        </p:tgtEl>
                                      </p:cBhvr>
                                    </p:animEffect>
                                    <p:anim calcmode="lin" valueType="num">
                                      <p:cBhvr>
                                        <p:cTn id="15" dur="10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5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5651">
                                            <p:txEl>
                                              <p:pRg st="2" end="2"/>
                                            </p:txEl>
                                          </p:spTgt>
                                        </p:tgtEl>
                                        <p:attrNameLst>
                                          <p:attrName>style.visibility</p:attrName>
                                        </p:attrNameLst>
                                      </p:cBhvr>
                                      <p:to>
                                        <p:strVal val="visible"/>
                                      </p:to>
                                    </p:set>
                                    <p:animEffect transition="in" filter="fade">
                                      <p:cBhvr>
                                        <p:cTn id="21" dur="1000"/>
                                        <p:tgtEl>
                                          <p:spTgt spid="155651">
                                            <p:txEl>
                                              <p:pRg st="2" end="2"/>
                                            </p:txEl>
                                          </p:spTgt>
                                        </p:tgtEl>
                                      </p:cBhvr>
                                    </p:animEffect>
                                    <p:anim calcmode="lin" valueType="num">
                                      <p:cBhvr>
                                        <p:cTn id="22" dur="10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5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5651">
                                            <p:txEl>
                                              <p:pRg st="3" end="3"/>
                                            </p:txEl>
                                          </p:spTgt>
                                        </p:tgtEl>
                                        <p:attrNameLst>
                                          <p:attrName>style.visibility</p:attrName>
                                        </p:attrNameLst>
                                      </p:cBhvr>
                                      <p:to>
                                        <p:strVal val="visible"/>
                                      </p:to>
                                    </p:set>
                                    <p:animEffect transition="in" filter="fade">
                                      <p:cBhvr>
                                        <p:cTn id="28" dur="1000"/>
                                        <p:tgtEl>
                                          <p:spTgt spid="155651">
                                            <p:txEl>
                                              <p:pRg st="3" end="3"/>
                                            </p:txEl>
                                          </p:spTgt>
                                        </p:tgtEl>
                                      </p:cBhvr>
                                    </p:animEffect>
                                    <p:anim calcmode="lin" valueType="num">
                                      <p:cBhvr>
                                        <p:cTn id="29" dur="1000" fill="hold"/>
                                        <p:tgtEl>
                                          <p:spTgt spid="1556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5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5651">
                                            <p:txEl>
                                              <p:pRg st="4" end="4"/>
                                            </p:txEl>
                                          </p:spTgt>
                                        </p:tgtEl>
                                        <p:attrNameLst>
                                          <p:attrName>style.visibility</p:attrName>
                                        </p:attrNameLst>
                                      </p:cBhvr>
                                      <p:to>
                                        <p:strVal val="visible"/>
                                      </p:to>
                                    </p:set>
                                    <p:animEffect transition="in" filter="fade">
                                      <p:cBhvr>
                                        <p:cTn id="35" dur="1000"/>
                                        <p:tgtEl>
                                          <p:spTgt spid="155651">
                                            <p:txEl>
                                              <p:pRg st="4" end="4"/>
                                            </p:txEl>
                                          </p:spTgt>
                                        </p:tgtEl>
                                      </p:cBhvr>
                                    </p:animEffect>
                                    <p:anim calcmode="lin" valueType="num">
                                      <p:cBhvr>
                                        <p:cTn id="36" dur="1000" fill="hold"/>
                                        <p:tgtEl>
                                          <p:spTgt spid="1556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5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5651">
                                            <p:txEl>
                                              <p:pRg st="5" end="5"/>
                                            </p:txEl>
                                          </p:spTgt>
                                        </p:tgtEl>
                                        <p:attrNameLst>
                                          <p:attrName>style.visibility</p:attrName>
                                        </p:attrNameLst>
                                      </p:cBhvr>
                                      <p:to>
                                        <p:strVal val="visible"/>
                                      </p:to>
                                    </p:set>
                                    <p:animEffect transition="in" filter="fade">
                                      <p:cBhvr>
                                        <p:cTn id="42" dur="1000"/>
                                        <p:tgtEl>
                                          <p:spTgt spid="155651">
                                            <p:txEl>
                                              <p:pRg st="5" end="5"/>
                                            </p:txEl>
                                          </p:spTgt>
                                        </p:tgtEl>
                                      </p:cBhvr>
                                    </p:animEffect>
                                    <p:anim calcmode="lin" valueType="num">
                                      <p:cBhvr>
                                        <p:cTn id="43" dur="1000" fill="hold"/>
                                        <p:tgtEl>
                                          <p:spTgt spid="1556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56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Sofware</a:t>
            </a:r>
            <a:r>
              <a:rPr lang="en-US" dirty="0" smtClean="0"/>
              <a:t> Quality</a:t>
            </a:r>
            <a:endParaRPr lang="id-ID" dirty="0"/>
          </a:p>
        </p:txBody>
      </p:sp>
      <p:sp>
        <p:nvSpPr>
          <p:cNvPr id="3" name="Content Placeholder 2"/>
          <p:cNvSpPr>
            <a:spLocks noGrp="1"/>
          </p:cNvSpPr>
          <p:nvPr>
            <p:ph idx="1"/>
          </p:nvPr>
        </p:nvSpPr>
        <p:spPr>
          <a:xfrm>
            <a:off x="381000" y="1402501"/>
            <a:ext cx="5562600" cy="5024096"/>
          </a:xfrm>
        </p:spPr>
        <p:txBody>
          <a:bodyPr>
            <a:normAutofit fontScale="85000" lnSpcReduction="10000"/>
          </a:bodyPr>
          <a:lstStyle/>
          <a:p>
            <a:r>
              <a:rPr lang="en-US" dirty="0"/>
              <a:t>Software quality </a:t>
            </a:r>
            <a:r>
              <a:rPr lang="en-US" dirty="0" smtClean="0"/>
              <a:t>is </a:t>
            </a:r>
            <a:r>
              <a:rPr lang="en-US" sz="1900" i="1" dirty="0" smtClean="0"/>
              <a:t>(IEEE, 1991)</a:t>
            </a:r>
            <a:r>
              <a:rPr lang="en-US" dirty="0" smtClean="0"/>
              <a:t>: </a:t>
            </a:r>
          </a:p>
          <a:p>
            <a:pPr marL="914400" lvl="1" indent="-457200">
              <a:buFont typeface="+mj-lt"/>
              <a:buAutoNum type="arabicPeriod"/>
            </a:pPr>
            <a:r>
              <a:rPr lang="en-US" dirty="0" smtClean="0"/>
              <a:t>The </a:t>
            </a:r>
            <a:r>
              <a:rPr lang="en-US" dirty="0"/>
              <a:t>degree to which a system, component, or process </a:t>
            </a:r>
            <a:r>
              <a:rPr lang="en-US" dirty="0">
                <a:solidFill>
                  <a:srgbClr val="C00000"/>
                </a:solidFill>
              </a:rPr>
              <a:t>meets specified </a:t>
            </a:r>
            <a:r>
              <a:rPr lang="en-US" dirty="0" smtClean="0">
                <a:solidFill>
                  <a:srgbClr val="C00000"/>
                </a:solidFill>
              </a:rPr>
              <a:t>requirements</a:t>
            </a:r>
          </a:p>
          <a:p>
            <a:pPr marL="914400" lvl="1" indent="-457200">
              <a:buFont typeface="+mj-lt"/>
              <a:buAutoNum type="arabicPeriod"/>
            </a:pPr>
            <a:r>
              <a:rPr lang="en-US" dirty="0" smtClean="0"/>
              <a:t>The </a:t>
            </a:r>
            <a:r>
              <a:rPr lang="en-US" dirty="0"/>
              <a:t>degree to which a system, component, or process </a:t>
            </a:r>
            <a:r>
              <a:rPr lang="en-US" dirty="0" smtClean="0">
                <a:solidFill>
                  <a:srgbClr val="C00000"/>
                </a:solidFill>
              </a:rPr>
              <a:t>meets customer </a:t>
            </a:r>
            <a:r>
              <a:rPr lang="en-US" dirty="0">
                <a:solidFill>
                  <a:srgbClr val="C00000"/>
                </a:solidFill>
              </a:rPr>
              <a:t>or user needs or </a:t>
            </a:r>
            <a:r>
              <a:rPr lang="en-US" dirty="0" smtClean="0">
                <a:solidFill>
                  <a:srgbClr val="C00000"/>
                </a:solidFill>
              </a:rPr>
              <a:t>expectations</a:t>
            </a:r>
          </a:p>
          <a:p>
            <a:endParaRPr lang="en-US" sz="1900" dirty="0" smtClean="0"/>
          </a:p>
          <a:p>
            <a:r>
              <a:rPr lang="en-US" dirty="0"/>
              <a:t>Software quality measures how well software is designed (</a:t>
            </a:r>
            <a:r>
              <a:rPr lang="en-US" dirty="0">
                <a:solidFill>
                  <a:srgbClr val="C00000"/>
                </a:solidFill>
              </a:rPr>
              <a:t>quality of design</a:t>
            </a:r>
            <a:r>
              <a:rPr lang="en-US" dirty="0"/>
              <a:t>), and how well the software conforms to that design (</a:t>
            </a:r>
            <a:r>
              <a:rPr lang="en-US" dirty="0">
                <a:solidFill>
                  <a:srgbClr val="C00000"/>
                </a:solidFill>
              </a:rPr>
              <a:t>quality of conformance</a:t>
            </a:r>
            <a:r>
              <a:rPr lang="en-US" dirty="0" smtClean="0"/>
              <a:t>)</a:t>
            </a:r>
            <a:r>
              <a:rPr lang="en-US" sz="1900" i="1" dirty="0"/>
              <a:t/>
            </a:r>
            <a:br>
              <a:rPr lang="en-US" sz="1900" i="1" dirty="0"/>
            </a:br>
            <a:r>
              <a:rPr lang="en-US" sz="1900" i="1" dirty="0" smtClean="0"/>
              <a:t>(Pressman</a:t>
            </a:r>
            <a:r>
              <a:rPr lang="en-US" sz="1900" i="1" dirty="0"/>
              <a:t>, </a:t>
            </a:r>
            <a:r>
              <a:rPr lang="en-US" sz="1900" i="1" dirty="0" smtClean="0"/>
              <a:t>2014) </a:t>
            </a:r>
            <a:endParaRPr lang="en-US" sz="1900" i="1" dirty="0"/>
          </a:p>
          <a:p>
            <a:endParaRPr lang="en-US" dirty="0" smtClean="0"/>
          </a:p>
          <a:p>
            <a:r>
              <a:rPr lang="en-US" dirty="0" smtClean="0"/>
              <a:t>Quality </a:t>
            </a:r>
            <a:r>
              <a:rPr lang="en-US" dirty="0"/>
              <a:t>means </a:t>
            </a:r>
            <a:r>
              <a:rPr lang="en-US" dirty="0">
                <a:solidFill>
                  <a:srgbClr val="C00000"/>
                </a:solidFill>
              </a:rPr>
              <a:t>conformance to </a:t>
            </a:r>
            <a:r>
              <a:rPr lang="en-US" dirty="0" smtClean="0">
                <a:solidFill>
                  <a:srgbClr val="C00000"/>
                </a:solidFill>
              </a:rPr>
              <a:t>requirements </a:t>
            </a:r>
            <a:r>
              <a:rPr lang="en-US" sz="1900" i="1" dirty="0"/>
              <a:t>(Crosby, 1979)</a:t>
            </a:r>
            <a:endParaRPr lang="id-ID" i="1" dirty="0"/>
          </a:p>
        </p:txBody>
      </p:sp>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106" t="2796" r="2563" b="7689"/>
          <a:stretch/>
        </p:blipFill>
        <p:spPr>
          <a:xfrm>
            <a:off x="5257800" y="2819400"/>
            <a:ext cx="3780802" cy="3513303"/>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92000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pic>
        <p:nvPicPr>
          <p:cNvPr id="4" name="Picture 3"/>
          <p:cNvPicPr>
            <a:picLocks noChangeAspect="1" noChangeArrowheads="1"/>
          </p:cNvPicPr>
          <p:nvPr/>
        </p:nvPicPr>
        <p:blipFill>
          <a:blip r:embed="rId4" cstate="print">
            <a:lum bright="30000"/>
          </a:blip>
          <a:srcRect l="4478" t="3448" r="8186" b="6897"/>
          <a:stretch>
            <a:fillRect/>
          </a:stretch>
        </p:blipFill>
        <p:spPr bwMode="auto">
          <a:xfrm>
            <a:off x="5791200" y="1224754"/>
            <a:ext cx="3208565" cy="4278086"/>
          </a:xfrm>
          <a:prstGeom prst="rect">
            <a:avLst/>
          </a:prstGeom>
          <a:noFill/>
          <a:ln w="9525">
            <a:noFill/>
            <a:miter lim="800000"/>
            <a:headEnd/>
            <a:tailEnd/>
          </a:ln>
        </p:spPr>
      </p:pic>
      <p:sp>
        <p:nvSpPr>
          <p:cNvPr id="3" name="Content Placeholder 2"/>
          <p:cNvSpPr>
            <a:spLocks noGrp="1"/>
          </p:cNvSpPr>
          <p:nvPr>
            <p:ph idx="1"/>
          </p:nvPr>
        </p:nvSpPr>
        <p:spPr>
          <a:xfrm>
            <a:off x="628650" y="1529104"/>
            <a:ext cx="7886700" cy="4871696"/>
          </a:xfrm>
        </p:spPr>
        <p:txBody>
          <a:bodyPr>
            <a:normAutofit fontScale="92500" lnSpcReduction="10000"/>
          </a:bodyPr>
          <a:lstStyle/>
          <a:p>
            <a:r>
              <a:rPr lang="id-ID" dirty="0">
                <a:solidFill>
                  <a:srgbClr val="C00000"/>
                </a:solidFill>
              </a:rPr>
              <a:t>SD Sompok </a:t>
            </a:r>
            <a:r>
              <a:rPr lang="id-ID" dirty="0"/>
              <a:t>Semarang (1987)</a:t>
            </a:r>
          </a:p>
          <a:p>
            <a:r>
              <a:rPr lang="id-ID" dirty="0">
                <a:solidFill>
                  <a:srgbClr val="C00000"/>
                </a:solidFill>
              </a:rPr>
              <a:t>SMPN 8</a:t>
            </a:r>
            <a:r>
              <a:rPr lang="id-ID" dirty="0"/>
              <a:t> Semarang (1990)</a:t>
            </a:r>
          </a:p>
          <a:p>
            <a:r>
              <a:rPr lang="id-ID" dirty="0">
                <a:solidFill>
                  <a:srgbClr val="C00000"/>
                </a:solidFill>
              </a:rPr>
              <a:t>SMA Taruna </a:t>
            </a:r>
            <a:r>
              <a:rPr lang="id-ID" dirty="0" smtClean="0">
                <a:solidFill>
                  <a:srgbClr val="C00000"/>
                </a:solidFill>
              </a:rPr>
              <a:t>Nusantara</a:t>
            </a:r>
            <a:r>
              <a:rPr lang="en-US" dirty="0"/>
              <a:t> </a:t>
            </a:r>
            <a:r>
              <a:rPr lang="id-ID" dirty="0" smtClean="0"/>
              <a:t>Magelang </a:t>
            </a:r>
            <a:r>
              <a:rPr lang="id-ID" dirty="0"/>
              <a:t>(1993)</a:t>
            </a:r>
          </a:p>
          <a:p>
            <a:r>
              <a:rPr lang="id-ID" dirty="0">
                <a:solidFill>
                  <a:srgbClr val="C00000"/>
                </a:solidFill>
              </a:rPr>
              <a:t>B.Eng</a:t>
            </a:r>
            <a:r>
              <a:rPr lang="id-ID" dirty="0"/>
              <a:t>, </a:t>
            </a:r>
            <a:r>
              <a:rPr lang="id-ID" dirty="0">
                <a:solidFill>
                  <a:srgbClr val="C00000"/>
                </a:solidFill>
              </a:rPr>
              <a:t>M.Eng</a:t>
            </a:r>
            <a:r>
              <a:rPr lang="id-ID" dirty="0"/>
              <a:t> and </a:t>
            </a:r>
            <a:r>
              <a:rPr lang="id-ID" dirty="0">
                <a:solidFill>
                  <a:srgbClr val="C00000"/>
                </a:solidFill>
              </a:rPr>
              <a:t>Ph.D</a:t>
            </a:r>
            <a:r>
              <a:rPr lang="en-US" dirty="0">
                <a:solidFill>
                  <a:srgbClr val="C00000"/>
                </a:solidFill>
              </a:rPr>
              <a:t> </a:t>
            </a:r>
            <a:r>
              <a:rPr lang="id-ID" dirty="0"/>
              <a:t>in Software Engineering from</a:t>
            </a:r>
            <a:br>
              <a:rPr lang="id-ID" dirty="0"/>
            </a:br>
            <a:r>
              <a:rPr lang="id-ID" dirty="0"/>
              <a:t>Saitama University Japan (1994-2004)</a:t>
            </a:r>
            <a:br>
              <a:rPr lang="id-ID" dirty="0"/>
            </a:br>
            <a:r>
              <a:rPr lang="id-ID" dirty="0"/>
              <a:t>Universiti Teknikal Malaysia Melaka (2014)</a:t>
            </a:r>
          </a:p>
          <a:p>
            <a:r>
              <a:rPr lang="id-ID" dirty="0"/>
              <a:t>Research Interests: </a:t>
            </a:r>
            <a:r>
              <a:rPr lang="en-US" dirty="0">
                <a:solidFill>
                  <a:srgbClr val="C00000"/>
                </a:solidFill>
              </a:rPr>
              <a:t>Software Engineering</a:t>
            </a:r>
            <a:r>
              <a:rPr lang="en-US" dirty="0"/>
              <a:t>,</a:t>
            </a:r>
            <a:r>
              <a:rPr lang="id-ID" dirty="0"/>
              <a:t/>
            </a:r>
            <a:br>
              <a:rPr lang="id-ID" dirty="0"/>
            </a:br>
            <a:r>
              <a:rPr lang="en-US" dirty="0" smtClean="0"/>
              <a:t>Machine Learning</a:t>
            </a:r>
            <a:endParaRPr lang="en-US" dirty="0"/>
          </a:p>
          <a:p>
            <a:r>
              <a:rPr lang="en-US" dirty="0"/>
              <a:t>Founder </a:t>
            </a:r>
            <a:r>
              <a:rPr lang="en-US" dirty="0" err="1" smtClean="0">
                <a:solidFill>
                  <a:srgbClr val="CC0000"/>
                </a:solidFill>
              </a:rPr>
              <a:t>IlmuKomputer.Com</a:t>
            </a:r>
            <a:endParaRPr lang="id-ID" dirty="0">
              <a:solidFill>
                <a:srgbClr val="CC0000"/>
              </a:solidFill>
            </a:endParaRPr>
          </a:p>
          <a:p>
            <a:r>
              <a:rPr lang="id-ID" dirty="0" smtClean="0"/>
              <a:t>P</a:t>
            </a:r>
            <a:r>
              <a:rPr lang="en-US" dirty="0" smtClean="0"/>
              <a:t>NS di PDII</a:t>
            </a:r>
            <a:r>
              <a:rPr lang="id-ID" dirty="0" smtClean="0"/>
              <a:t> </a:t>
            </a:r>
            <a:r>
              <a:rPr lang="id-ID" dirty="0"/>
              <a:t>LIPI </a:t>
            </a:r>
            <a:r>
              <a:rPr lang="id-ID" dirty="0" smtClean="0"/>
              <a:t>(</a:t>
            </a:r>
            <a:r>
              <a:rPr lang="en-US" dirty="0" smtClean="0"/>
              <a:t>1994</a:t>
            </a:r>
            <a:r>
              <a:rPr lang="id-ID" dirty="0" smtClean="0"/>
              <a:t>-2007</a:t>
            </a:r>
            <a:r>
              <a:rPr lang="id-ID" dirty="0"/>
              <a:t>)</a:t>
            </a:r>
          </a:p>
          <a:p>
            <a:r>
              <a:rPr lang="id-ID" dirty="0"/>
              <a:t>Founder dan CEO </a:t>
            </a:r>
            <a:r>
              <a:rPr lang="id-ID" dirty="0">
                <a:solidFill>
                  <a:srgbClr val="CC0000"/>
                </a:solidFill>
              </a:rPr>
              <a:t>PT Brainmatics Cipta Informatika</a:t>
            </a:r>
            <a:endParaRPr lang="en-US" dirty="0">
              <a:solidFill>
                <a:srgbClr val="CC0000"/>
              </a:solidFill>
            </a:endParaRP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2</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409346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err="1"/>
              <a:t>untuk</a:t>
            </a:r>
            <a:r>
              <a:rPr lang="en-US" dirty="0"/>
              <a:t> </a:t>
            </a:r>
            <a:r>
              <a:rPr lang="en-US" dirty="0" err="1"/>
              <a:t>Pesan</a:t>
            </a:r>
            <a:r>
              <a:rPr lang="en-US" dirty="0"/>
              <a:t> </a:t>
            </a:r>
            <a:r>
              <a:rPr lang="en-US" dirty="0" smtClean="0"/>
              <a:t>Taxi</a:t>
            </a:r>
            <a:endParaRPr lang="id-ID"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141561"/>
            <a:ext cx="3243189" cy="5405315"/>
          </a:xfrm>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20</a:t>
            </a:fld>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141561"/>
            <a:ext cx="3206987" cy="5344979"/>
          </a:xfrm>
          <a:prstGeom prst="rect">
            <a:avLst/>
          </a:prstGeom>
        </p:spPr>
      </p:pic>
    </p:spTree>
    <p:extLst>
      <p:ext uri="{BB962C8B-B14F-4D97-AF65-F5344CB8AC3E}">
        <p14:creationId xmlns:p14="http://schemas.microsoft.com/office/powerpoint/2010/main" val="218438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a:t>
            </a:r>
            <a:r>
              <a:rPr lang="en-US" dirty="0" err="1" smtClean="0"/>
              <a:t>untuk</a:t>
            </a:r>
            <a:r>
              <a:rPr lang="en-US" dirty="0" smtClean="0"/>
              <a:t> </a:t>
            </a:r>
            <a:r>
              <a:rPr lang="en-US" dirty="0" err="1" smtClean="0"/>
              <a:t>Pesan</a:t>
            </a:r>
            <a:r>
              <a:rPr lang="en-US" dirty="0" smtClean="0"/>
              <a:t> </a:t>
            </a:r>
            <a:r>
              <a:rPr lang="en-US" dirty="0" err="1" smtClean="0"/>
              <a:t>Ojek</a:t>
            </a:r>
            <a:r>
              <a:rPr lang="en-US" dirty="0" smtClean="0"/>
              <a:t> (Go-</a:t>
            </a:r>
            <a:r>
              <a:rPr lang="en-US" dirty="0" err="1" smtClean="0"/>
              <a:t>Jek</a:t>
            </a:r>
            <a:r>
              <a:rPr lang="en-US" dirty="0" smtClean="0"/>
              <a:t>)</a:t>
            </a:r>
            <a:endParaRPr lang="id-ID"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9144000" cy="5080000"/>
          </a:xfrm>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67139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22</a:t>
            </a:fld>
            <a:endParaRPr lang="en-US"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42875"/>
            <a:ext cx="5688787" cy="3632599"/>
          </a:xfrm>
          <a:prstGeom prst="rect">
            <a:avLst/>
          </a:prstGeom>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2971800"/>
            <a:ext cx="6315075" cy="3588110"/>
          </a:xfrm>
        </p:spPr>
      </p:pic>
    </p:spTree>
    <p:extLst>
      <p:ext uri="{BB962C8B-B14F-4D97-AF65-F5344CB8AC3E}">
        <p14:creationId xmlns:p14="http://schemas.microsoft.com/office/powerpoint/2010/main" val="323159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05" y="176780"/>
            <a:ext cx="7886700" cy="1200149"/>
          </a:xfrm>
        </p:spPr>
        <p:txBody>
          <a:bodyPr/>
          <a:lstStyle/>
          <a:p>
            <a:r>
              <a:rPr lang="en-US" dirty="0" smtClean="0"/>
              <a:t>System Request</a:t>
            </a:r>
            <a:endParaRPr lang="id-ID" dirty="0"/>
          </a:p>
        </p:txBody>
      </p:sp>
      <p:graphicFrame>
        <p:nvGraphicFramePr>
          <p:cNvPr id="5" name="Content Placeholder 4"/>
          <p:cNvGraphicFramePr>
            <a:graphicFrameLocks noGrp="1"/>
          </p:cNvGraphicFramePr>
          <p:nvPr>
            <p:ph idx="1"/>
            <p:extLst/>
          </p:nvPr>
        </p:nvGraphicFramePr>
        <p:xfrm>
          <a:off x="152400" y="1295401"/>
          <a:ext cx="8915400" cy="5181150"/>
        </p:xfrm>
        <a:graphic>
          <a:graphicData uri="http://schemas.openxmlformats.org/drawingml/2006/table">
            <a:tbl>
              <a:tblPr firstRow="1" bandRow="1">
                <a:tableStyleId>{073A0DAA-6AF3-43AB-8588-CEC1D06C72B9}</a:tableStyleId>
              </a:tblPr>
              <a:tblGrid>
                <a:gridCol w="1524000"/>
                <a:gridCol w="2499764"/>
                <a:gridCol w="4891636"/>
              </a:tblGrid>
              <a:tr h="401086">
                <a:tc>
                  <a:txBody>
                    <a:bodyPr/>
                    <a:lstStyle/>
                    <a:p>
                      <a:r>
                        <a:rPr lang="en-US" dirty="0" err="1" smtClean="0"/>
                        <a:t>Elemen</a:t>
                      </a:r>
                      <a:endParaRPr lang="id-ID" dirty="0"/>
                    </a:p>
                  </a:txBody>
                  <a:tcPr/>
                </a:tc>
                <a:tc>
                  <a:txBody>
                    <a:bodyPr/>
                    <a:lstStyle/>
                    <a:p>
                      <a:r>
                        <a:rPr lang="en-US" dirty="0" err="1" smtClean="0"/>
                        <a:t>Deskripsi</a:t>
                      </a:r>
                      <a:endParaRPr lang="id-ID" dirty="0"/>
                    </a:p>
                  </a:txBody>
                  <a:tcPr/>
                </a:tc>
                <a:tc>
                  <a:txBody>
                    <a:bodyPr/>
                    <a:lstStyle/>
                    <a:p>
                      <a:r>
                        <a:rPr lang="en-US" dirty="0" err="1" smtClean="0"/>
                        <a:t>Contoh</a:t>
                      </a:r>
                      <a:endParaRPr lang="id-ID" dirty="0"/>
                    </a:p>
                  </a:txBody>
                  <a:tcPr/>
                </a:tc>
              </a:tr>
              <a:tr h="1780162">
                <a:tc>
                  <a:txBody>
                    <a:bodyPr/>
                    <a:lstStyle/>
                    <a:p>
                      <a:r>
                        <a:rPr lang="en-US" b="1" dirty="0" smtClean="0"/>
                        <a:t>Business Need</a:t>
                      </a:r>
                      <a:endParaRPr lang="id-ID" b="1" dirty="0"/>
                    </a:p>
                  </a:txBody>
                  <a:tcPr/>
                </a:tc>
                <a:tc>
                  <a:txBody>
                    <a:bodyPr/>
                    <a:lstStyle/>
                    <a:p>
                      <a:r>
                        <a:rPr lang="en-US" dirty="0" smtClean="0"/>
                        <a:t>The </a:t>
                      </a:r>
                      <a:r>
                        <a:rPr lang="en-US" dirty="0" smtClean="0">
                          <a:solidFill>
                            <a:srgbClr val="C00000"/>
                          </a:solidFill>
                        </a:rPr>
                        <a:t>business-related reason </a:t>
                      </a:r>
                      <a:r>
                        <a:rPr lang="en-US" dirty="0" smtClean="0"/>
                        <a:t>for initiating</a:t>
                      </a:r>
                      <a:r>
                        <a:rPr lang="en-US" baseline="0" dirty="0" smtClean="0"/>
                        <a:t> the software development project</a:t>
                      </a:r>
                      <a:endParaRPr lang="id-ID" dirty="0"/>
                    </a:p>
                  </a:txBody>
                  <a:tcPr/>
                </a:tc>
                <a:tc>
                  <a:txBody>
                    <a:bodyPr/>
                    <a:lstStyle/>
                    <a:p>
                      <a:r>
                        <a:rPr lang="en-US" sz="1800" dirty="0" smtClean="0"/>
                        <a:t>Increase sales</a:t>
                      </a:r>
                    </a:p>
                    <a:p>
                      <a:r>
                        <a:rPr lang="en-US" sz="1800" dirty="0" smtClean="0"/>
                        <a:t>Improve market share</a:t>
                      </a:r>
                    </a:p>
                    <a:p>
                      <a:r>
                        <a:rPr lang="en-US" sz="1800" dirty="0" smtClean="0"/>
                        <a:t>Improve access to information</a:t>
                      </a:r>
                    </a:p>
                    <a:p>
                      <a:r>
                        <a:rPr lang="en-US" sz="1800" dirty="0" smtClean="0"/>
                        <a:t>Improve customer service</a:t>
                      </a:r>
                    </a:p>
                    <a:p>
                      <a:r>
                        <a:rPr lang="en-US" sz="1800" dirty="0" smtClean="0"/>
                        <a:t>Decrease product defects</a:t>
                      </a:r>
                    </a:p>
                    <a:p>
                      <a:r>
                        <a:rPr lang="en-US" sz="1800" dirty="0" smtClean="0"/>
                        <a:t>Streamline supply acquisition processes</a:t>
                      </a:r>
                      <a:endParaRPr lang="id-ID" sz="1800" dirty="0"/>
                    </a:p>
                  </a:txBody>
                  <a:tcPr/>
                </a:tc>
              </a:tr>
              <a:tr h="1499951">
                <a:tc>
                  <a:txBody>
                    <a:bodyPr/>
                    <a:lstStyle/>
                    <a:p>
                      <a:r>
                        <a:rPr lang="en-US" b="1" dirty="0" smtClean="0"/>
                        <a:t>Business Requirements</a:t>
                      </a:r>
                      <a:endParaRPr lang="id-ID" b="1" dirty="0"/>
                    </a:p>
                  </a:txBody>
                  <a:tcPr/>
                </a:tc>
                <a:tc>
                  <a:txBody>
                    <a:bodyPr/>
                    <a:lstStyle/>
                    <a:p>
                      <a:r>
                        <a:rPr lang="en-US" dirty="0" smtClean="0"/>
                        <a:t>The </a:t>
                      </a:r>
                      <a:r>
                        <a:rPr lang="en-US" dirty="0" smtClean="0">
                          <a:solidFill>
                            <a:srgbClr val="C00000"/>
                          </a:solidFill>
                        </a:rPr>
                        <a:t>business capabilities </a:t>
                      </a:r>
                      <a:r>
                        <a:rPr lang="en-US" dirty="0" smtClean="0"/>
                        <a:t>that software will provide </a:t>
                      </a:r>
                      <a:endParaRPr lang="id-ID" dirty="0"/>
                    </a:p>
                  </a:txBody>
                  <a:tcPr/>
                </a:tc>
                <a:tc>
                  <a:txBody>
                    <a:bodyPr/>
                    <a:lstStyle/>
                    <a:p>
                      <a:r>
                        <a:rPr lang="en-US" sz="1800" dirty="0" smtClean="0"/>
                        <a:t>Provide </a:t>
                      </a:r>
                      <a:r>
                        <a:rPr lang="en-US" sz="1800" dirty="0" err="1" smtClean="0"/>
                        <a:t>onIine</a:t>
                      </a:r>
                      <a:r>
                        <a:rPr lang="en-US" sz="1800" dirty="0" smtClean="0"/>
                        <a:t> access to information</a:t>
                      </a:r>
                    </a:p>
                    <a:p>
                      <a:r>
                        <a:rPr lang="en-US" sz="1800" dirty="0" smtClean="0"/>
                        <a:t>Capture customer demographic information</a:t>
                      </a:r>
                    </a:p>
                    <a:p>
                      <a:r>
                        <a:rPr lang="en-US" sz="1800" dirty="0" smtClean="0"/>
                        <a:t>Include product search capabilities</a:t>
                      </a:r>
                    </a:p>
                    <a:p>
                      <a:r>
                        <a:rPr lang="en-US" sz="1800" dirty="0" smtClean="0"/>
                        <a:t>Produce management reports</a:t>
                      </a:r>
                    </a:p>
                    <a:p>
                      <a:r>
                        <a:rPr lang="en-US" sz="1800" dirty="0" smtClean="0"/>
                        <a:t>Include online user support</a:t>
                      </a:r>
                      <a:endParaRPr lang="id-ID" sz="1800" dirty="0"/>
                    </a:p>
                  </a:txBody>
                  <a:tcPr/>
                </a:tc>
              </a:tr>
              <a:tr h="1499951">
                <a:tc>
                  <a:txBody>
                    <a:bodyPr/>
                    <a:lstStyle/>
                    <a:p>
                      <a:r>
                        <a:rPr lang="en-US" b="1" dirty="0" smtClean="0"/>
                        <a:t>Business Value</a:t>
                      </a:r>
                      <a:endParaRPr lang="id-ID" b="1" dirty="0"/>
                    </a:p>
                  </a:txBody>
                  <a:tcPr/>
                </a:tc>
                <a:tc>
                  <a:txBody>
                    <a:bodyPr/>
                    <a:lstStyle/>
                    <a:p>
                      <a:r>
                        <a:rPr lang="en-US" dirty="0" smtClean="0"/>
                        <a:t>The </a:t>
                      </a:r>
                      <a:r>
                        <a:rPr lang="en-US" dirty="0" smtClean="0">
                          <a:solidFill>
                            <a:srgbClr val="C00000"/>
                          </a:solidFill>
                        </a:rPr>
                        <a:t>benefits that the software will create </a:t>
                      </a:r>
                      <a:r>
                        <a:rPr lang="en-US" dirty="0" smtClean="0"/>
                        <a:t>for the organization</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increase in sales</a:t>
                      </a:r>
                    </a:p>
                    <a:p>
                      <a:r>
                        <a:rPr lang="en-US" sz="1800" dirty="0" smtClean="0"/>
                        <a:t>% increase in market share</a:t>
                      </a:r>
                    </a:p>
                    <a:p>
                      <a:r>
                        <a:rPr lang="en-US" sz="1800" dirty="0" smtClean="0"/>
                        <a:t>10% operational cost</a:t>
                      </a:r>
                      <a:r>
                        <a:rPr lang="en-US" sz="1800" baseline="0" dirty="0" smtClean="0"/>
                        <a:t> r</a:t>
                      </a:r>
                      <a:r>
                        <a:rPr lang="en-US" sz="1800" dirty="0" smtClean="0"/>
                        <a:t>eduction</a:t>
                      </a:r>
                    </a:p>
                    <a:p>
                      <a:r>
                        <a:rPr lang="en-US" sz="1800" dirty="0" smtClean="0"/>
                        <a:t>$200,000 cost savings from decreased supply costs</a:t>
                      </a:r>
                    </a:p>
                    <a:p>
                      <a:r>
                        <a:rPr lang="en-US" sz="1800" dirty="0" smtClean="0"/>
                        <a:t>$150,000 savings from removal of existing system</a:t>
                      </a:r>
                      <a:endParaRPr lang="id-ID" sz="1800" dirty="0"/>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69865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24</a:t>
            </a:fld>
            <a:endParaRPr lang="en-US" dirty="0">
              <a:solidFill>
                <a:prstClr val="black">
                  <a:tint val="75000"/>
                </a:prstClr>
              </a:solidFill>
            </a:endParaRPr>
          </a:p>
        </p:txBody>
      </p:sp>
      <p:pic>
        <p:nvPicPr>
          <p:cNvPr id="5" name="Picture 4"/>
          <p:cNvPicPr>
            <a:picLocks noChangeAspect="1"/>
          </p:cNvPicPr>
          <p:nvPr/>
        </p:nvPicPr>
        <p:blipFill rotWithShape="1">
          <a:blip r:embed="rId2"/>
          <a:srcRect l="43333" t="22592" r="18334" b="18148"/>
          <a:stretch/>
        </p:blipFill>
        <p:spPr>
          <a:xfrm>
            <a:off x="628650" y="-22412"/>
            <a:ext cx="7886700" cy="6858000"/>
          </a:xfrm>
          <a:prstGeom prst="rect">
            <a:avLst/>
          </a:prstGeom>
        </p:spPr>
      </p:pic>
    </p:spTree>
    <p:extLst>
      <p:ext uri="{BB962C8B-B14F-4D97-AF65-F5344CB8AC3E}">
        <p14:creationId xmlns:p14="http://schemas.microsoft.com/office/powerpoint/2010/main" val="355463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76200"/>
          <a:ext cx="8686800" cy="6741532"/>
        </p:xfrm>
        <a:graphic>
          <a:graphicData uri="http://schemas.openxmlformats.org/drawingml/2006/table">
            <a:tbl>
              <a:tblPr/>
              <a:tblGrid>
                <a:gridCol w="2577404"/>
                <a:gridCol w="6109396"/>
              </a:tblGrid>
              <a:tr h="183886">
                <a:tc gridSpan="2">
                  <a:txBody>
                    <a:bodyPr/>
                    <a:lstStyle/>
                    <a:p>
                      <a:pPr algn="l" fontAlgn="t"/>
                      <a:r>
                        <a:rPr lang="en-US" sz="1400" b="1" i="0" u="none" strike="noStrike" dirty="0">
                          <a:solidFill>
                            <a:srgbClr val="000000"/>
                          </a:solidFill>
                          <a:latin typeface="Calibri"/>
                        </a:rPr>
                        <a:t>System Request—Internet order project</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7277">
                <a:tc>
                  <a:txBody>
                    <a:bodyPr/>
                    <a:lstStyle/>
                    <a:p>
                      <a:pPr algn="l" fontAlgn="t"/>
                      <a:r>
                        <a:rPr lang="en-US" sz="1400" b="1" i="0" u="none" strike="noStrike">
                          <a:solidFill>
                            <a:srgbClr val="000000"/>
                          </a:solidFill>
                          <a:latin typeface="Calibri"/>
                        </a:rPr>
                        <a:t>Project sponsor:</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latin typeface="Calibri"/>
                        </a:rPr>
                        <a:t>Margaret Mooney, Vice President of Marketing</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4554">
                <a:tc>
                  <a:txBody>
                    <a:bodyPr/>
                    <a:lstStyle/>
                    <a:p>
                      <a:pPr algn="l" fontAlgn="t"/>
                      <a:r>
                        <a:rPr lang="en-US" sz="1400" b="1" i="0" u="none" strike="noStrike" dirty="0">
                          <a:solidFill>
                            <a:srgbClr val="000000"/>
                          </a:solidFill>
                          <a:latin typeface="Calibri"/>
                        </a:rPr>
                        <a:t>Business Need:</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latin typeface="Calibri"/>
                        </a:rPr>
                        <a:t>This project has been initiated </a:t>
                      </a:r>
                      <a:r>
                        <a:rPr lang="en-US" sz="1400" b="0" i="0" u="none" strike="noStrike" dirty="0">
                          <a:solidFill>
                            <a:srgbClr val="C00000"/>
                          </a:solidFill>
                          <a:latin typeface="Calibri"/>
                        </a:rPr>
                        <a:t>to reach new Internet customers </a:t>
                      </a:r>
                      <a:r>
                        <a:rPr lang="en-US" sz="1400" b="0" i="0" u="none" strike="noStrike" dirty="0">
                          <a:solidFill>
                            <a:srgbClr val="000000"/>
                          </a:solidFill>
                          <a:latin typeface="Calibri"/>
                        </a:rPr>
                        <a:t>and </a:t>
                      </a:r>
                      <a:r>
                        <a:rPr lang="en-US" sz="1400" b="0" i="0" u="none" strike="noStrike" dirty="0">
                          <a:solidFill>
                            <a:srgbClr val="C00000"/>
                          </a:solidFill>
                          <a:latin typeface="Calibri"/>
                        </a:rPr>
                        <a:t>to better serve existing customers using Internet sales support</a:t>
                      </a:r>
                      <a:r>
                        <a:rPr lang="en-US" sz="1400" b="0" i="0" u="none" strike="noStrike" dirty="0" smtClean="0">
                          <a:solidFill>
                            <a:srgbClr val="000000"/>
                          </a:solidFill>
                          <a:latin typeface="Calibri"/>
                        </a:rPr>
                        <a:t>.</a:t>
                      </a:r>
                      <a:endParaRPr lang="en-US" sz="1400" b="0" i="0" u="none" strike="noStrike" dirty="0">
                        <a:solidFill>
                          <a:srgbClr val="000000"/>
                        </a:solidFill>
                        <a:latin typeface="Calibri"/>
                      </a:endParaRP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3886">
                <a:tc gridSpan="2">
                  <a:txBody>
                    <a:bodyPr/>
                    <a:lstStyle/>
                    <a:p>
                      <a:pPr algn="l" fontAlgn="t"/>
                      <a:r>
                        <a:rPr lang="en-US" sz="1400" b="1" i="0" u="none" strike="noStrike">
                          <a:solidFill>
                            <a:srgbClr val="000000"/>
                          </a:solidFill>
                          <a:latin typeface="Calibri"/>
                        </a:rPr>
                        <a:t>Business Requirements:</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610851">
                <a:tc gridSpan="2">
                  <a:txBody>
                    <a:bodyPr/>
                    <a:lstStyle/>
                    <a:p>
                      <a:pPr algn="l" fontAlgn="t"/>
                      <a:r>
                        <a:rPr lang="en-US" sz="1400" b="0" i="0" u="none" strike="noStrike" dirty="0">
                          <a:solidFill>
                            <a:srgbClr val="000000"/>
                          </a:solidFill>
                          <a:latin typeface="Calibri"/>
                        </a:rPr>
                        <a:t>Using the Web, customers should be able to search for products and identify the brick-and-mortar stores that have them in stock. They should be able to put items on hold at a store location or place an order for items that are not carried or not in stock. The functionality that the system should have is listed below:</a:t>
                      </a:r>
                    </a:p>
                    <a:p>
                      <a:pPr marL="228600" indent="-228600" algn="l" fontAlgn="t">
                        <a:buFont typeface="+mj-lt"/>
                        <a:buAutoNum type="arabicPeriod"/>
                      </a:pPr>
                      <a:r>
                        <a:rPr lang="en-US" sz="1400" b="0" i="0" u="none" strike="noStrike" dirty="0">
                          <a:solidFill>
                            <a:srgbClr val="C00000"/>
                          </a:solidFill>
                          <a:latin typeface="Calibri"/>
                        </a:rPr>
                        <a:t>Search</a:t>
                      </a:r>
                      <a:r>
                        <a:rPr lang="en-US" sz="1400" b="0" i="0" u="none" strike="noStrike" dirty="0">
                          <a:solidFill>
                            <a:srgbClr val="000000"/>
                          </a:solidFill>
                          <a:latin typeface="Calibri"/>
                        </a:rPr>
                        <a:t> through the CD Selections’ inventory of products</a:t>
                      </a:r>
                    </a:p>
                    <a:p>
                      <a:pPr marL="228600" indent="-228600" algn="l" fontAlgn="t">
                        <a:buFont typeface="+mj-lt"/>
                        <a:buAutoNum type="arabicPeriod"/>
                      </a:pPr>
                      <a:r>
                        <a:rPr lang="en-US" sz="1400" b="0" i="0" u="none" strike="noStrike" dirty="0">
                          <a:solidFill>
                            <a:srgbClr val="C00000"/>
                          </a:solidFill>
                          <a:latin typeface="Calibri"/>
                        </a:rPr>
                        <a:t>Identify</a:t>
                      </a:r>
                      <a:r>
                        <a:rPr lang="en-US" sz="1400" b="0" i="0" u="none" strike="noStrike" dirty="0">
                          <a:solidFill>
                            <a:srgbClr val="000000"/>
                          </a:solidFill>
                          <a:latin typeface="Calibri"/>
                        </a:rPr>
                        <a:t> the retail stores that have the </a:t>
                      </a:r>
                      <a:r>
                        <a:rPr lang="en-US" sz="1400" b="0" i="0" u="none" strike="noStrike" dirty="0">
                          <a:solidFill>
                            <a:srgbClr val="C00000"/>
                          </a:solidFill>
                          <a:latin typeface="Calibri"/>
                        </a:rPr>
                        <a:t>product in stock</a:t>
                      </a:r>
                    </a:p>
                    <a:p>
                      <a:pPr marL="228600" indent="-228600" algn="l" fontAlgn="t">
                        <a:buFont typeface="+mj-lt"/>
                        <a:buAutoNum type="arabicPeriod"/>
                      </a:pPr>
                      <a:r>
                        <a:rPr lang="en-US" sz="1400" b="0" i="0" u="none" strike="noStrike" dirty="0">
                          <a:solidFill>
                            <a:srgbClr val="C00000"/>
                          </a:solidFill>
                          <a:latin typeface="Calibri"/>
                        </a:rPr>
                        <a:t>Put a product on hold </a:t>
                      </a:r>
                      <a:r>
                        <a:rPr lang="en-US" sz="1400" b="0" i="0" u="none" strike="noStrike" dirty="0">
                          <a:solidFill>
                            <a:srgbClr val="000000"/>
                          </a:solidFill>
                          <a:latin typeface="Calibri"/>
                        </a:rPr>
                        <a:t>at a retail store and </a:t>
                      </a:r>
                      <a:r>
                        <a:rPr lang="en-US" sz="1400" b="0" i="0" u="none" strike="noStrike" dirty="0">
                          <a:solidFill>
                            <a:srgbClr val="C00000"/>
                          </a:solidFill>
                          <a:latin typeface="Calibri"/>
                        </a:rPr>
                        <a:t>schedule a time to pick up</a:t>
                      </a:r>
                      <a:r>
                        <a:rPr lang="en-US" sz="1400" b="0" i="0" u="none" strike="noStrike" dirty="0">
                          <a:solidFill>
                            <a:srgbClr val="000000"/>
                          </a:solidFill>
                          <a:latin typeface="Calibri"/>
                        </a:rPr>
                        <a:t> the product</a:t>
                      </a:r>
                    </a:p>
                    <a:p>
                      <a:pPr marL="228600" indent="-228600" algn="l" fontAlgn="t">
                        <a:buFont typeface="+mj-lt"/>
                        <a:buAutoNum type="arabicPeriod"/>
                      </a:pPr>
                      <a:r>
                        <a:rPr lang="en-US" sz="1400" b="0" i="0" u="none" strike="noStrike" dirty="0">
                          <a:solidFill>
                            <a:srgbClr val="C00000"/>
                          </a:solidFill>
                          <a:latin typeface="Calibri"/>
                        </a:rPr>
                        <a:t>Place an order</a:t>
                      </a:r>
                      <a:r>
                        <a:rPr lang="en-US" sz="1400" b="0" i="0" u="none" strike="noStrike" dirty="0">
                          <a:solidFill>
                            <a:srgbClr val="000000"/>
                          </a:solidFill>
                          <a:latin typeface="Calibri"/>
                        </a:rPr>
                        <a:t> for products not currently in stock or not carried by CD Selections</a:t>
                      </a:r>
                    </a:p>
                    <a:p>
                      <a:pPr marL="228600" indent="-228600" algn="l" fontAlgn="t">
                        <a:buFont typeface="+mj-lt"/>
                        <a:buAutoNum type="arabicPeriod"/>
                      </a:pPr>
                      <a:r>
                        <a:rPr lang="en-US" sz="1400" b="0" i="0" u="none" strike="noStrike" dirty="0">
                          <a:solidFill>
                            <a:srgbClr val="C00000"/>
                          </a:solidFill>
                          <a:latin typeface="Calibri"/>
                        </a:rPr>
                        <a:t>Receive confirmation </a:t>
                      </a:r>
                      <a:r>
                        <a:rPr lang="en-US" sz="1400" b="0" i="0" u="none" strike="noStrike" dirty="0">
                          <a:solidFill>
                            <a:srgbClr val="000000"/>
                          </a:solidFill>
                          <a:latin typeface="Calibri"/>
                        </a:rPr>
                        <a:t>that an order can be placed and when it will be in stock</a:t>
                      </a:r>
                    </a:p>
                    <a:p>
                      <a:pPr algn="l" fontAlgn="t"/>
                      <a:endParaRPr lang="en-US" sz="1400" b="0" i="0" u="none" strike="noStrike" dirty="0">
                        <a:solidFill>
                          <a:srgbClr val="000000"/>
                        </a:solidFill>
                        <a:latin typeface="Calibri"/>
                      </a:endParaRP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83886">
                <a:tc gridSpan="2">
                  <a:txBody>
                    <a:bodyPr/>
                    <a:lstStyle/>
                    <a:p>
                      <a:pPr algn="l" fontAlgn="t"/>
                      <a:r>
                        <a:rPr lang="en-US" sz="1400" b="1" i="0" u="none" strike="noStrike">
                          <a:solidFill>
                            <a:srgbClr val="000000"/>
                          </a:solidFill>
                          <a:latin typeface="Calibri"/>
                        </a:rPr>
                        <a:t>Business Value:</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638819">
                <a:tc gridSpan="2">
                  <a:txBody>
                    <a:bodyPr/>
                    <a:lstStyle/>
                    <a:p>
                      <a:pPr algn="l" fontAlgn="t"/>
                      <a:r>
                        <a:rPr lang="en-US" sz="1400" b="0" i="0" u="none" strike="noStrike" dirty="0">
                          <a:solidFill>
                            <a:srgbClr val="000000"/>
                          </a:solidFill>
                          <a:latin typeface="Calibri"/>
                        </a:rPr>
                        <a:t>We expect that CD Selections will </a:t>
                      </a:r>
                      <a:r>
                        <a:rPr lang="en-US" sz="1400" b="0" i="0" u="none" strike="noStrike" dirty="0">
                          <a:solidFill>
                            <a:srgbClr val="C00000"/>
                          </a:solidFill>
                          <a:latin typeface="Calibri"/>
                        </a:rPr>
                        <a:t>increase sales by reducing lost sales due to out-of-stock </a:t>
                      </a:r>
                      <a:r>
                        <a:rPr lang="en-US" sz="1400" b="0" i="0" u="none" strike="noStrike" dirty="0">
                          <a:solidFill>
                            <a:srgbClr val="000000"/>
                          </a:solidFill>
                          <a:latin typeface="Calibri"/>
                        </a:rPr>
                        <a:t>or </a:t>
                      </a:r>
                      <a:r>
                        <a:rPr lang="en-US" sz="1400" b="0" i="0" u="none" strike="noStrike" dirty="0" err="1">
                          <a:solidFill>
                            <a:srgbClr val="000000"/>
                          </a:solidFill>
                          <a:latin typeface="Calibri"/>
                        </a:rPr>
                        <a:t>nonstocked</a:t>
                      </a:r>
                      <a:r>
                        <a:rPr lang="en-US" sz="1400" b="0" i="0" u="none" strike="noStrike" dirty="0">
                          <a:solidFill>
                            <a:srgbClr val="000000"/>
                          </a:solidFill>
                          <a:latin typeface="Calibri"/>
                        </a:rPr>
                        <a:t> items and </a:t>
                      </a:r>
                      <a:r>
                        <a:rPr lang="en-US" sz="1400" b="0" i="0" u="none" strike="noStrike" dirty="0">
                          <a:solidFill>
                            <a:srgbClr val="C00000"/>
                          </a:solidFill>
                          <a:latin typeface="Calibri"/>
                        </a:rPr>
                        <a:t>by reaching out to new customers </a:t>
                      </a:r>
                      <a:r>
                        <a:rPr lang="en-US" sz="1400" b="0" i="0" u="none" strike="noStrike" dirty="0">
                          <a:solidFill>
                            <a:srgbClr val="000000"/>
                          </a:solidFill>
                          <a:latin typeface="Calibri"/>
                        </a:rPr>
                        <a:t>through its Internet presence. We expect the improved services will </a:t>
                      </a:r>
                      <a:r>
                        <a:rPr lang="en-US" sz="1400" b="0" i="0" u="none" strike="noStrike" dirty="0">
                          <a:solidFill>
                            <a:srgbClr val="C00000"/>
                          </a:solidFill>
                          <a:latin typeface="Calibri"/>
                        </a:rPr>
                        <a:t>reduce customer complaints</a:t>
                      </a:r>
                      <a:r>
                        <a:rPr lang="en-US" sz="1400" b="0" i="0" u="none" strike="noStrike" dirty="0">
                          <a:solidFill>
                            <a:srgbClr val="000000"/>
                          </a:solidFill>
                          <a:latin typeface="Calibri"/>
                        </a:rPr>
                        <a:t>, primarily </a:t>
                      </a:r>
                      <a:r>
                        <a:rPr lang="en-US" sz="1400" b="0" i="0" u="none" strike="noStrike" dirty="0">
                          <a:solidFill>
                            <a:srgbClr val="C00000"/>
                          </a:solidFill>
                          <a:latin typeface="Calibri"/>
                        </a:rPr>
                        <a:t>because 50 percent of all customer complaints stem from out of stocks or </a:t>
                      </a:r>
                      <a:r>
                        <a:rPr lang="en-US" sz="1400" b="0" i="0" u="none" strike="noStrike" dirty="0" err="1">
                          <a:solidFill>
                            <a:srgbClr val="C00000"/>
                          </a:solidFill>
                          <a:latin typeface="Calibri"/>
                        </a:rPr>
                        <a:t>nonstocked</a:t>
                      </a:r>
                      <a:r>
                        <a:rPr lang="en-US" sz="1400" b="0" i="0" u="none" strike="noStrike" dirty="0">
                          <a:solidFill>
                            <a:srgbClr val="C00000"/>
                          </a:solidFill>
                          <a:latin typeface="Calibri"/>
                        </a:rPr>
                        <a:t> items</a:t>
                      </a:r>
                      <a:r>
                        <a:rPr lang="en-US" sz="1400" b="0" i="0" u="none" strike="noStrike" dirty="0">
                          <a:solidFill>
                            <a:srgbClr val="000000"/>
                          </a:solidFill>
                          <a:latin typeface="Calibri"/>
                        </a:rPr>
                        <a:t>. Also, CD Selections should benefit from improved customer satisfaction and increased brand recognition due to its Internet presence.</a:t>
                      </a:r>
                    </a:p>
                    <a:p>
                      <a:pPr algn="l" fontAlgn="t"/>
                      <a:endParaRPr lang="en-US" sz="1400" b="0" i="0" u="none" strike="noStrike" dirty="0" smtClean="0">
                        <a:solidFill>
                          <a:srgbClr val="000000"/>
                        </a:solidFill>
                        <a:latin typeface="Calibri"/>
                      </a:endParaRPr>
                    </a:p>
                    <a:p>
                      <a:pPr algn="l" fontAlgn="t"/>
                      <a:r>
                        <a:rPr lang="en-US" sz="1400" b="0" i="0" u="none" strike="noStrike" dirty="0" smtClean="0">
                          <a:solidFill>
                            <a:srgbClr val="000000"/>
                          </a:solidFill>
                          <a:latin typeface="Calibri"/>
                        </a:rPr>
                        <a:t>Conservative </a:t>
                      </a:r>
                      <a:r>
                        <a:rPr lang="en-US" sz="1400" b="0" i="0" u="none" strike="noStrike" dirty="0">
                          <a:solidFill>
                            <a:srgbClr val="000000"/>
                          </a:solidFill>
                          <a:latin typeface="Calibri"/>
                        </a:rPr>
                        <a:t>estimates of </a:t>
                      </a:r>
                      <a:r>
                        <a:rPr lang="en-US" sz="1400" b="0" i="0" u="none" strike="noStrike" dirty="0">
                          <a:solidFill>
                            <a:srgbClr val="C00000"/>
                          </a:solidFill>
                          <a:latin typeface="Calibri"/>
                        </a:rPr>
                        <a:t>tangible value </a:t>
                      </a:r>
                      <a:r>
                        <a:rPr lang="en-US" sz="1400" b="0" i="0" u="none" strike="noStrike" dirty="0">
                          <a:solidFill>
                            <a:srgbClr val="000000"/>
                          </a:solidFill>
                          <a:latin typeface="Calibri"/>
                        </a:rPr>
                        <a:t>to the company includes:</a:t>
                      </a:r>
                    </a:p>
                    <a:p>
                      <a:pPr marL="228600" indent="-228600" algn="l" fontAlgn="t">
                        <a:buFont typeface="+mj-lt"/>
                        <a:buAutoNum type="arabicPeriod"/>
                      </a:pPr>
                      <a:r>
                        <a:rPr lang="en-US" sz="1400" b="0" i="0" u="none" strike="noStrike" dirty="0">
                          <a:solidFill>
                            <a:srgbClr val="000000"/>
                          </a:solidFill>
                          <a:latin typeface="Calibri"/>
                        </a:rPr>
                        <a:t>$750,000 in sales from new customers</a:t>
                      </a:r>
                    </a:p>
                    <a:p>
                      <a:pPr marL="228600" indent="-228600" algn="l" fontAlgn="t">
                        <a:buFont typeface="+mj-lt"/>
                        <a:buAutoNum type="arabicPeriod"/>
                      </a:pPr>
                      <a:r>
                        <a:rPr lang="en-US" sz="1400" b="0" i="0" u="none" strike="noStrike" dirty="0">
                          <a:solidFill>
                            <a:srgbClr val="000000"/>
                          </a:solidFill>
                          <a:latin typeface="Calibri"/>
                        </a:rPr>
                        <a:t>$1,875,000 in sales from existing customers</a:t>
                      </a:r>
                    </a:p>
                    <a:p>
                      <a:pPr marL="228600" indent="-228600" algn="l" fontAlgn="t">
                        <a:buFont typeface="+mj-lt"/>
                        <a:buAutoNum type="arabicPeriod"/>
                      </a:pPr>
                      <a:r>
                        <a:rPr lang="en-US" sz="1400" b="0" i="0" u="none" strike="noStrike" dirty="0">
                          <a:solidFill>
                            <a:srgbClr val="000000"/>
                          </a:solidFill>
                          <a:latin typeface="Calibri"/>
                        </a:rPr>
                        <a:t>$50,000 yearly reduction in customer service calls</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lang="en-US"/>
                    </a:p>
                  </a:txBody>
                  <a:tcPr/>
                </a:tc>
              </a:tr>
              <a:tr h="183886">
                <a:tc gridSpan="2">
                  <a:txBody>
                    <a:bodyPr/>
                    <a:lstStyle/>
                    <a:p>
                      <a:pPr algn="l" fontAlgn="t"/>
                      <a:r>
                        <a:rPr lang="en-US" sz="1400" b="0" i="0" u="none" strike="noStrike" dirty="0">
                          <a:solidFill>
                            <a:srgbClr val="000000"/>
                          </a:solidFill>
                          <a:latin typeface="Calibri"/>
                        </a:rPr>
                        <a:t> </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83886">
                <a:tc gridSpan="2">
                  <a:txBody>
                    <a:bodyPr/>
                    <a:lstStyle/>
                    <a:p>
                      <a:pPr algn="l" fontAlgn="t"/>
                      <a:r>
                        <a:rPr lang="en-US" sz="1400" b="1" i="0" u="none" strike="noStrike" dirty="0">
                          <a:solidFill>
                            <a:srgbClr val="000000"/>
                          </a:solidFill>
                          <a:latin typeface="Calibri"/>
                        </a:rPr>
                        <a:t>Special Issues or Constraints:</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681831">
                <a:tc gridSpan="2">
                  <a:txBody>
                    <a:bodyPr/>
                    <a:lstStyle/>
                    <a:p>
                      <a:pPr algn="l" fontAlgn="t"/>
                      <a:r>
                        <a:rPr lang="en-US" sz="1400" b="0" i="0" u="none" strike="noStrike" dirty="0">
                          <a:solidFill>
                            <a:srgbClr val="000000"/>
                          </a:solidFill>
                          <a:latin typeface="Calibri"/>
                        </a:rPr>
                        <a:t>The Marketing Department </a:t>
                      </a:r>
                      <a:r>
                        <a:rPr lang="en-US" sz="1400" b="0" i="0" u="none" strike="noStrike" dirty="0">
                          <a:solidFill>
                            <a:srgbClr val="C00000"/>
                          </a:solidFill>
                          <a:latin typeface="Calibri"/>
                        </a:rPr>
                        <a:t>views this as a strategic system</a:t>
                      </a:r>
                      <a:r>
                        <a:rPr lang="en-US" sz="1400" b="0" i="0" u="none" strike="noStrike" dirty="0">
                          <a:solidFill>
                            <a:srgbClr val="000000"/>
                          </a:solidFill>
                          <a:latin typeface="Calibri"/>
                        </a:rPr>
                        <a:t>. This Internet system will add value to our current business model, and it also will serve as a proof of concept for future Internet endeavors. For example, in the future, CD Selections may want to sell products directly over the Internet.</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r>
              <a:tr h="227277">
                <a:tc gridSpan="2">
                  <a:txBody>
                    <a:bodyPr/>
                    <a:lstStyle/>
                    <a:p>
                      <a:pPr algn="l" fontAlgn="t"/>
                      <a:r>
                        <a:rPr lang="en-US" sz="1400" b="0" i="0" u="none" strike="noStrike" dirty="0">
                          <a:solidFill>
                            <a:srgbClr val="000000"/>
                          </a:solidFill>
                          <a:latin typeface="Calibri"/>
                        </a:rPr>
                        <a:t>The system should be in place for the </a:t>
                      </a:r>
                      <a:r>
                        <a:rPr lang="en-US" sz="1400" b="0" i="0" u="none" strike="noStrike" dirty="0">
                          <a:solidFill>
                            <a:srgbClr val="C00000"/>
                          </a:solidFill>
                          <a:latin typeface="Calibri"/>
                        </a:rPr>
                        <a:t>holiday shopping season next year</a:t>
                      </a:r>
                      <a:r>
                        <a:rPr lang="en-US" sz="1400" b="0" i="0" u="none" strike="noStrike" dirty="0">
                          <a:solidFill>
                            <a:srgbClr val="000000"/>
                          </a:solidFill>
                          <a:latin typeface="Calibri"/>
                        </a:rPr>
                        <a:t>.</a:t>
                      </a:r>
                    </a:p>
                  </a:txBody>
                  <a:tcPr marL="4279" marR="4279" marT="4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72339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Exercise: </a:t>
            </a:r>
            <a:r>
              <a:rPr lang="en-US" dirty="0" err="1" smtClean="0"/>
              <a:t>Membuat</a:t>
            </a:r>
            <a:r>
              <a:rPr lang="en-US" dirty="0" smtClean="0"/>
              <a:t> System Request</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err="1" smtClean="0">
                <a:solidFill>
                  <a:srgbClr val="C00000"/>
                </a:solidFill>
              </a:rPr>
              <a:t>Lihat</a:t>
            </a:r>
            <a:r>
              <a:rPr lang="en-US" sz="3600" dirty="0" smtClean="0">
                <a:solidFill>
                  <a:srgbClr val="C00000"/>
                </a:solidFill>
              </a:rPr>
              <a:t> </a:t>
            </a:r>
            <a:r>
              <a:rPr lang="en-US" sz="3600" dirty="0" err="1" smtClean="0">
                <a:solidFill>
                  <a:srgbClr val="C00000"/>
                </a:solidFill>
              </a:rPr>
              <a:t>contoh</a:t>
            </a:r>
            <a:r>
              <a:rPr lang="en-US" sz="3600" dirty="0" smtClean="0">
                <a:solidFill>
                  <a:srgbClr val="C00000"/>
                </a:solidFill>
              </a:rPr>
              <a:t> System Request  </a:t>
            </a:r>
            <a:r>
              <a:rPr lang="en-US" sz="3600" dirty="0" err="1" smtClean="0"/>
              <a:t>untuk</a:t>
            </a:r>
            <a:r>
              <a:rPr lang="en-US" sz="3600" dirty="0" smtClean="0"/>
              <a:t> </a:t>
            </a:r>
            <a:r>
              <a:rPr lang="id-ID" sz="3600" dirty="0" smtClean="0">
                <a:solidFill>
                  <a:srgbClr val="0070C0"/>
                </a:solidFill>
              </a:rPr>
              <a:t>Internet Order Project</a:t>
            </a:r>
            <a:endParaRPr lang="en-US" sz="3600" dirty="0" smtClean="0">
              <a:solidFill>
                <a:srgbClr val="0070C0"/>
              </a:solidFill>
            </a:endParaRPr>
          </a:p>
          <a:p>
            <a:pPr marL="514350" indent="-514350">
              <a:buFont typeface="+mj-lt"/>
              <a:buAutoNum type="arabicPeriod"/>
            </a:pPr>
            <a:r>
              <a:rPr lang="en-US" sz="3600" dirty="0" err="1" smtClean="0">
                <a:solidFill>
                  <a:srgbClr val="C00000"/>
                </a:solidFill>
              </a:rPr>
              <a:t>Pikirkan</a:t>
            </a:r>
            <a:r>
              <a:rPr lang="en-US" sz="3600" dirty="0" smtClean="0">
                <a:solidFill>
                  <a:srgbClr val="C00000"/>
                </a:solidFill>
              </a:rPr>
              <a:t> </a:t>
            </a:r>
            <a:r>
              <a:rPr lang="en-US" sz="3600" dirty="0" err="1" smtClean="0">
                <a:solidFill>
                  <a:srgbClr val="C00000"/>
                </a:solidFill>
              </a:rPr>
              <a:t>suatu</a:t>
            </a:r>
            <a:r>
              <a:rPr lang="en-US" sz="3600" dirty="0" smtClean="0">
                <a:solidFill>
                  <a:srgbClr val="C00000"/>
                </a:solidFill>
              </a:rPr>
              <a:t> </a:t>
            </a:r>
            <a:r>
              <a:rPr lang="en-US" sz="3600" dirty="0" err="1" smtClean="0">
                <a:solidFill>
                  <a:srgbClr val="C00000"/>
                </a:solidFill>
              </a:rPr>
              <a:t>sistem</a:t>
            </a:r>
            <a:r>
              <a:rPr lang="en-US" sz="3600" dirty="0" smtClean="0"/>
              <a:t>* yang </a:t>
            </a:r>
            <a:r>
              <a:rPr lang="en-US" sz="3600" dirty="0" err="1" smtClean="0"/>
              <a:t>saat</a:t>
            </a:r>
            <a:r>
              <a:rPr lang="en-US" sz="3600" dirty="0" smtClean="0"/>
              <a:t> </a:t>
            </a:r>
            <a:r>
              <a:rPr lang="en-US" sz="3600" dirty="0" err="1" smtClean="0"/>
              <a:t>ini</a:t>
            </a:r>
            <a:r>
              <a:rPr lang="en-US" sz="3600" dirty="0" smtClean="0"/>
              <a:t> </a:t>
            </a:r>
            <a:r>
              <a:rPr lang="en-US" sz="3600" dirty="0" err="1" smtClean="0"/>
              <a:t>dibutuhkan</a:t>
            </a:r>
            <a:r>
              <a:rPr lang="en-US" sz="3600" dirty="0" smtClean="0"/>
              <a:t> </a:t>
            </a:r>
            <a:r>
              <a:rPr lang="en-US" sz="3600" dirty="0" err="1" smtClean="0"/>
              <a:t>oleh</a:t>
            </a:r>
            <a:r>
              <a:rPr lang="en-US" sz="3600" dirty="0" smtClean="0"/>
              <a:t> </a:t>
            </a:r>
            <a:r>
              <a:rPr lang="en-US" sz="3600" dirty="0" err="1" smtClean="0"/>
              <a:t>perusahaan</a:t>
            </a:r>
            <a:r>
              <a:rPr lang="en-US" sz="3600" dirty="0" smtClean="0"/>
              <a:t> </a:t>
            </a:r>
            <a:r>
              <a:rPr lang="en-US" sz="3600" dirty="0" err="1" smtClean="0"/>
              <a:t>atau</a:t>
            </a:r>
            <a:r>
              <a:rPr lang="en-US" sz="3600" dirty="0" smtClean="0"/>
              <a:t> </a:t>
            </a:r>
            <a:r>
              <a:rPr lang="en-US" sz="3600" dirty="0" err="1" smtClean="0"/>
              <a:t>organisasi</a:t>
            </a:r>
            <a:r>
              <a:rPr lang="en-US" sz="3600" dirty="0" smtClean="0"/>
              <a:t> </a:t>
            </a:r>
            <a:r>
              <a:rPr lang="en-US" sz="3600" dirty="0" err="1" smtClean="0"/>
              <a:t>anda</a:t>
            </a:r>
            <a:endParaRPr lang="en-US" sz="3600" dirty="0" smtClean="0"/>
          </a:p>
          <a:p>
            <a:pPr marL="514350" indent="-514350">
              <a:buFont typeface="+mj-lt"/>
              <a:buAutoNum type="arabicPeriod"/>
            </a:pPr>
            <a:r>
              <a:rPr lang="en-US" sz="3600" dirty="0" err="1" smtClean="0">
                <a:solidFill>
                  <a:srgbClr val="C00000"/>
                </a:solidFill>
              </a:rPr>
              <a:t>Buat</a:t>
            </a:r>
            <a:r>
              <a:rPr lang="en-US" sz="3600" dirty="0" smtClean="0">
                <a:solidFill>
                  <a:srgbClr val="C00000"/>
                </a:solidFill>
              </a:rPr>
              <a:t> System Request </a:t>
            </a:r>
            <a:r>
              <a:rPr lang="en-US" sz="3600" dirty="0" err="1" smtClean="0"/>
              <a:t>dari</a:t>
            </a:r>
            <a:r>
              <a:rPr lang="en-US" sz="3600" dirty="0" smtClean="0"/>
              <a:t> </a:t>
            </a:r>
            <a:r>
              <a:rPr lang="en-US" sz="3600" dirty="0" err="1" smtClean="0"/>
              <a:t>sistem</a:t>
            </a:r>
            <a:r>
              <a:rPr lang="en-US" sz="3600" dirty="0" smtClean="0"/>
              <a:t> </a:t>
            </a:r>
            <a:r>
              <a:rPr lang="en-US" sz="3600" dirty="0" err="1" smtClean="0"/>
              <a:t>tersebut</a:t>
            </a:r>
            <a:endParaRPr lang="en-US" sz="3600" dirty="0" smtClean="0"/>
          </a:p>
          <a:p>
            <a:pPr marL="514350" indent="-514350" algn="r">
              <a:buNone/>
            </a:pPr>
            <a:r>
              <a:rPr lang="en-US" sz="2800" dirty="0" smtClean="0"/>
              <a:t>	</a:t>
            </a:r>
            <a:endParaRPr lang="id-ID" sz="2800" dirty="0" smtClean="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60791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5.3 </a:t>
            </a:r>
            <a:r>
              <a:rPr lang="id-ID" sz="4000" dirty="0" err="1" smtClean="0"/>
              <a:t>Feasibility</a:t>
            </a:r>
            <a:r>
              <a:rPr lang="id-ID" sz="4000" dirty="0" smtClean="0"/>
              <a:t> </a:t>
            </a:r>
            <a:r>
              <a:rPr lang="id-ID" sz="4000" dirty="0" err="1"/>
              <a:t>Analysis</a:t>
            </a:r>
            <a:endParaRPr lang="id-ID" sz="4000" dirty="0"/>
          </a:p>
        </p:txBody>
      </p:sp>
      <p:sp>
        <p:nvSpPr>
          <p:cNvPr id="3" name="Text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524517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Analysis</a:t>
            </a:r>
            <a:endParaRPr lang="id-ID"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a:solidFill>
                  <a:srgbClr val="C00000"/>
                </a:solidFill>
              </a:rPr>
              <a:t>Technical </a:t>
            </a:r>
            <a:r>
              <a:rPr lang="en-US" sz="3200" dirty="0" smtClean="0">
                <a:solidFill>
                  <a:srgbClr val="C00000"/>
                </a:solidFill>
              </a:rPr>
              <a:t>feasibility</a:t>
            </a:r>
            <a:r>
              <a:rPr lang="en-US" sz="3200" dirty="0" smtClean="0"/>
              <a:t>: Can </a:t>
            </a:r>
            <a:r>
              <a:rPr lang="en-US" sz="3200" dirty="0"/>
              <a:t>we build it</a:t>
            </a:r>
            <a:r>
              <a:rPr lang="en-US" sz="3200" dirty="0" smtClean="0"/>
              <a:t>?</a:t>
            </a:r>
          </a:p>
          <a:p>
            <a:pPr marL="514350" indent="-514350">
              <a:buFont typeface="+mj-lt"/>
              <a:buAutoNum type="arabicPeriod"/>
            </a:pPr>
            <a:endParaRPr lang="en-US" sz="3200" dirty="0"/>
          </a:p>
          <a:p>
            <a:pPr marL="514350" indent="-514350">
              <a:buFont typeface="+mj-lt"/>
              <a:buAutoNum type="arabicPeriod"/>
            </a:pPr>
            <a:r>
              <a:rPr lang="en-US" sz="3200" dirty="0">
                <a:solidFill>
                  <a:srgbClr val="C00000"/>
                </a:solidFill>
              </a:rPr>
              <a:t>Economic </a:t>
            </a:r>
            <a:r>
              <a:rPr lang="en-US" sz="3200" dirty="0" smtClean="0">
                <a:solidFill>
                  <a:srgbClr val="C00000"/>
                </a:solidFill>
              </a:rPr>
              <a:t>feasibility</a:t>
            </a:r>
            <a:r>
              <a:rPr lang="en-US" sz="3200" dirty="0" smtClean="0"/>
              <a:t>: Should </a:t>
            </a:r>
            <a:r>
              <a:rPr lang="en-US" sz="3200" dirty="0"/>
              <a:t>we build it</a:t>
            </a:r>
            <a:r>
              <a:rPr lang="en-US" sz="3200" dirty="0" smtClean="0"/>
              <a:t>?</a:t>
            </a:r>
          </a:p>
          <a:p>
            <a:pPr marL="514350" indent="-514350">
              <a:buFont typeface="+mj-lt"/>
              <a:buAutoNum type="arabicPeriod"/>
            </a:pPr>
            <a:endParaRPr lang="en-US" sz="3200" dirty="0"/>
          </a:p>
          <a:p>
            <a:pPr marL="514350" indent="-514350">
              <a:buFont typeface="+mj-lt"/>
              <a:buAutoNum type="arabicPeriod"/>
            </a:pPr>
            <a:r>
              <a:rPr lang="en-US" sz="3200" dirty="0">
                <a:solidFill>
                  <a:srgbClr val="C00000"/>
                </a:solidFill>
              </a:rPr>
              <a:t>Organizational </a:t>
            </a:r>
            <a:r>
              <a:rPr lang="en-US" sz="3200" dirty="0" smtClean="0">
                <a:solidFill>
                  <a:srgbClr val="C00000"/>
                </a:solidFill>
              </a:rPr>
              <a:t>feasibility</a:t>
            </a:r>
            <a:r>
              <a:rPr lang="en-US" sz="3200" dirty="0" smtClean="0"/>
              <a:t>: If </a:t>
            </a:r>
            <a:r>
              <a:rPr lang="en-US" sz="3200" dirty="0"/>
              <a:t>we build it, will they come?</a:t>
            </a:r>
          </a:p>
          <a:p>
            <a:pPr marL="514350" indent="-514350">
              <a:buFont typeface="+mj-lt"/>
              <a:buAutoNum type="arabicPeriod"/>
            </a:pPr>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53816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a:t>
            </a:r>
            <a:r>
              <a:rPr lang="en-US" dirty="0"/>
              <a:t>Analysis</a:t>
            </a:r>
            <a:endParaRPr lang="id-ID" dirty="0"/>
          </a:p>
        </p:txBody>
      </p:sp>
      <p:graphicFrame>
        <p:nvGraphicFramePr>
          <p:cNvPr id="5" name="Content Placeholder 4"/>
          <p:cNvGraphicFramePr>
            <a:graphicFrameLocks noGrp="1"/>
          </p:cNvGraphicFramePr>
          <p:nvPr>
            <p:ph idx="1"/>
            <p:extLst/>
          </p:nvPr>
        </p:nvGraphicFramePr>
        <p:xfrm>
          <a:off x="228600" y="1528763"/>
          <a:ext cx="8763000" cy="3291840"/>
        </p:xfrm>
        <a:graphic>
          <a:graphicData uri="http://schemas.openxmlformats.org/drawingml/2006/table">
            <a:tbl>
              <a:tblPr firstCol="1" bandRow="1">
                <a:tableStyleId>{073A0DAA-6AF3-43AB-8588-CEC1D06C72B9}</a:tableStyleId>
              </a:tblPr>
              <a:tblGrid>
                <a:gridCol w="304800"/>
                <a:gridCol w="1752600"/>
                <a:gridCol w="6705600"/>
              </a:tblGrid>
              <a:tr h="370840">
                <a:tc>
                  <a:txBody>
                    <a:bodyPr/>
                    <a:lstStyle/>
                    <a:p>
                      <a:r>
                        <a:rPr lang="en-US" sz="1600" b="1" dirty="0" smtClean="0"/>
                        <a:t>1</a:t>
                      </a:r>
                      <a:endParaRPr lang="id-ID" sz="1600" b="1" dirty="0"/>
                    </a:p>
                  </a:txBody>
                  <a:tcPr/>
                </a:tc>
                <a:tc>
                  <a:txBody>
                    <a:bodyPr/>
                    <a:lstStyle/>
                    <a:p>
                      <a:r>
                        <a:rPr lang="en-US" sz="2000" b="1" dirty="0" smtClean="0"/>
                        <a:t>Technical Feasibility</a:t>
                      </a:r>
                      <a:endParaRPr lang="id-ID" sz="2000" b="1" dirty="0"/>
                    </a:p>
                  </a:txBody>
                  <a:tcPr/>
                </a:tc>
                <a:tc>
                  <a:txBody>
                    <a:bodyPr/>
                    <a:lstStyle/>
                    <a:p>
                      <a:pPr marL="285750" indent="-285750">
                        <a:buFont typeface="Arial" panose="020B0604020202020204" pitchFamily="34" charset="0"/>
                        <a:buChar char="•"/>
                      </a:pPr>
                      <a:r>
                        <a:rPr lang="en-US" sz="2000" dirty="0" smtClean="0">
                          <a:solidFill>
                            <a:srgbClr val="C00000"/>
                          </a:solidFill>
                        </a:rPr>
                        <a:t>Familiarity with application</a:t>
                      </a:r>
                      <a:r>
                        <a:rPr lang="en-US" sz="2000" dirty="0" smtClean="0"/>
                        <a:t>: </a:t>
                      </a:r>
                      <a:r>
                        <a:rPr lang="en-US" sz="1800" dirty="0" smtClean="0"/>
                        <a:t>Less familiarity generates more risk</a:t>
                      </a:r>
                    </a:p>
                    <a:p>
                      <a:pPr marL="285750" indent="-285750">
                        <a:buFont typeface="Arial" panose="020B0604020202020204" pitchFamily="34" charset="0"/>
                        <a:buChar char="•"/>
                      </a:pPr>
                      <a:r>
                        <a:rPr lang="en-US" sz="2000" dirty="0" smtClean="0">
                          <a:solidFill>
                            <a:srgbClr val="C00000"/>
                          </a:solidFill>
                        </a:rPr>
                        <a:t>Familiarity with technology</a:t>
                      </a:r>
                      <a:r>
                        <a:rPr lang="en-US" sz="2000" dirty="0" smtClean="0"/>
                        <a:t>: </a:t>
                      </a:r>
                      <a:r>
                        <a:rPr lang="en-US" sz="1800" dirty="0" smtClean="0"/>
                        <a:t>Less familiarity generates more risk</a:t>
                      </a:r>
                    </a:p>
                    <a:p>
                      <a:pPr marL="285750" indent="-285750">
                        <a:buFont typeface="Arial" panose="020B0604020202020204" pitchFamily="34" charset="0"/>
                        <a:buChar char="•"/>
                      </a:pPr>
                      <a:r>
                        <a:rPr lang="en-US" sz="2000" dirty="0" smtClean="0">
                          <a:solidFill>
                            <a:srgbClr val="C00000"/>
                          </a:solidFill>
                        </a:rPr>
                        <a:t>Project size</a:t>
                      </a:r>
                      <a:r>
                        <a:rPr lang="en-US" sz="2000" dirty="0" smtClean="0"/>
                        <a:t>: </a:t>
                      </a:r>
                      <a:r>
                        <a:rPr lang="en-US" sz="1800" dirty="0" smtClean="0"/>
                        <a:t>Large projects have more risk</a:t>
                      </a:r>
                      <a:endParaRPr lang="en-US" sz="2000" dirty="0" smtClean="0"/>
                    </a:p>
                    <a:p>
                      <a:pPr marL="285750" indent="-285750">
                        <a:buFont typeface="Arial" panose="020B0604020202020204" pitchFamily="34" charset="0"/>
                        <a:buChar char="•"/>
                      </a:pPr>
                      <a:r>
                        <a:rPr lang="en-US" sz="2000" dirty="0" smtClean="0">
                          <a:solidFill>
                            <a:srgbClr val="C00000"/>
                          </a:solidFill>
                        </a:rPr>
                        <a:t>Compatibility</a:t>
                      </a:r>
                      <a:r>
                        <a:rPr lang="en-US" sz="2000" dirty="0" smtClean="0"/>
                        <a:t>: </a:t>
                      </a:r>
                      <a:r>
                        <a:rPr lang="en-US" sz="1800" dirty="0" smtClean="0"/>
                        <a:t>The harder it is to integrate the system with the company’s existing technology, the higher the risk will be</a:t>
                      </a:r>
                      <a:endParaRPr lang="id-ID" sz="1800" dirty="0"/>
                    </a:p>
                  </a:txBody>
                  <a:tcPr/>
                </a:tc>
              </a:tr>
              <a:tr h="370840">
                <a:tc>
                  <a:txBody>
                    <a:bodyPr/>
                    <a:lstStyle/>
                    <a:p>
                      <a:r>
                        <a:rPr lang="en-US" sz="1600" b="1" dirty="0" smtClean="0"/>
                        <a:t>2</a:t>
                      </a:r>
                      <a:endParaRPr lang="id-ID" sz="1600" b="1" dirty="0"/>
                    </a:p>
                  </a:txBody>
                  <a:tcPr/>
                </a:tc>
                <a:tc>
                  <a:txBody>
                    <a:bodyPr/>
                    <a:lstStyle/>
                    <a:p>
                      <a:r>
                        <a:rPr lang="en-US" sz="2000" b="1" dirty="0" smtClean="0"/>
                        <a:t>Economic Feasibility</a:t>
                      </a:r>
                      <a:endParaRPr lang="id-ID" sz="2000" b="1" dirty="0"/>
                    </a:p>
                  </a:txBody>
                  <a:tcPr/>
                </a:tc>
                <a:tc>
                  <a:txBody>
                    <a:bodyPr/>
                    <a:lstStyle/>
                    <a:p>
                      <a:pPr marL="285750" indent="-285750">
                        <a:buFont typeface="Arial" panose="020B0604020202020204" pitchFamily="34" charset="0"/>
                        <a:buChar char="•"/>
                      </a:pPr>
                      <a:r>
                        <a:rPr lang="en-US" sz="2000" dirty="0" smtClean="0"/>
                        <a:t>Return on Investment (</a:t>
                      </a:r>
                      <a:r>
                        <a:rPr lang="en-US" sz="2000" dirty="0" smtClean="0">
                          <a:solidFill>
                            <a:srgbClr val="C00000"/>
                          </a:solidFill>
                        </a:rPr>
                        <a:t>ROI</a:t>
                      </a:r>
                      <a:r>
                        <a:rPr lang="en-US" sz="2000" dirty="0" smtClean="0"/>
                        <a:t>)</a:t>
                      </a:r>
                    </a:p>
                    <a:p>
                      <a:pPr marL="285750" indent="-285750">
                        <a:buFont typeface="Arial" panose="020B0604020202020204" pitchFamily="34" charset="0"/>
                        <a:buChar char="•"/>
                      </a:pPr>
                      <a:r>
                        <a:rPr lang="en-US" sz="2000" dirty="0" smtClean="0"/>
                        <a:t>Break</a:t>
                      </a:r>
                      <a:r>
                        <a:rPr lang="en-US" sz="2000" baseline="0" dirty="0" smtClean="0"/>
                        <a:t> Even Point (</a:t>
                      </a:r>
                      <a:r>
                        <a:rPr lang="en-US" sz="2000" baseline="0" dirty="0" smtClean="0">
                          <a:solidFill>
                            <a:srgbClr val="C00000"/>
                          </a:solidFill>
                        </a:rPr>
                        <a:t>BEP</a:t>
                      </a:r>
                      <a:r>
                        <a:rPr lang="en-US" sz="2000" baseline="0" dirty="0" smtClean="0"/>
                        <a:t>)</a:t>
                      </a:r>
                    </a:p>
                    <a:p>
                      <a:pPr marL="285750" indent="-285750">
                        <a:buFont typeface="Arial" panose="020B0604020202020204" pitchFamily="34" charset="0"/>
                        <a:buChar char="•"/>
                      </a:pPr>
                      <a:r>
                        <a:rPr lang="en-US" sz="2000" dirty="0" smtClean="0"/>
                        <a:t>Intangible Benefit</a:t>
                      </a:r>
                      <a:endParaRPr lang="id-ID" sz="2000" dirty="0"/>
                    </a:p>
                  </a:txBody>
                  <a:tcPr/>
                </a:tc>
              </a:tr>
              <a:tr h="370840">
                <a:tc>
                  <a:txBody>
                    <a:bodyPr/>
                    <a:lstStyle/>
                    <a:p>
                      <a:r>
                        <a:rPr lang="en-US" sz="1600" b="1" dirty="0" smtClean="0"/>
                        <a:t>3</a:t>
                      </a:r>
                      <a:endParaRPr lang="id-ID" sz="1600" b="1" dirty="0"/>
                    </a:p>
                  </a:txBody>
                  <a:tcPr/>
                </a:tc>
                <a:tc>
                  <a:txBody>
                    <a:bodyPr/>
                    <a:lstStyle/>
                    <a:p>
                      <a:r>
                        <a:rPr lang="id-ID" sz="2000" b="1" dirty="0" smtClean="0"/>
                        <a:t>Organizational </a:t>
                      </a:r>
                      <a:r>
                        <a:rPr lang="en-US" sz="2000" b="1" dirty="0" smtClean="0"/>
                        <a:t>F</a:t>
                      </a:r>
                      <a:r>
                        <a:rPr lang="id-ID" sz="2000" b="1" dirty="0" err="1" smtClean="0"/>
                        <a:t>easibility</a:t>
                      </a:r>
                      <a:endParaRPr lang="id-ID" sz="2000" b="1" dirty="0"/>
                    </a:p>
                  </a:txBody>
                  <a:tcPr/>
                </a:tc>
                <a:tc>
                  <a:txBody>
                    <a:bodyPr/>
                    <a:lstStyle/>
                    <a:p>
                      <a:pPr marL="285750" indent="-285750">
                        <a:buFont typeface="Arial" panose="020B0604020202020204" pitchFamily="34" charset="0"/>
                        <a:buChar char="•"/>
                      </a:pPr>
                      <a:r>
                        <a:rPr lang="en-US" sz="2000" dirty="0" smtClean="0"/>
                        <a:t>Is the software project </a:t>
                      </a:r>
                      <a:r>
                        <a:rPr lang="en-US" sz="2000" dirty="0" smtClean="0">
                          <a:solidFill>
                            <a:srgbClr val="C00000"/>
                          </a:solidFill>
                        </a:rPr>
                        <a:t>strategically aligned with the business</a:t>
                      </a:r>
                      <a:r>
                        <a:rPr lang="en-US" sz="2000" dirty="0" smtClean="0"/>
                        <a:t>?</a:t>
                      </a:r>
                      <a:endParaRPr lang="id-ID" sz="2000" dirty="0"/>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25607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a:xfrm>
            <a:off x="628650" y="1352550"/>
            <a:ext cx="7886700" cy="5124000"/>
          </a:xfrm>
        </p:spPr>
        <p:txBody>
          <a:bodyPr>
            <a:normAutofit/>
          </a:bodyPr>
          <a:lstStyle/>
          <a:p>
            <a:pPr marL="385763" indent="-385763">
              <a:buFont typeface="+mj-lt"/>
              <a:buAutoNum type="arabicPeriod"/>
            </a:pPr>
            <a:r>
              <a:rPr lang="en-US" dirty="0"/>
              <a:t>Introduction</a:t>
            </a:r>
          </a:p>
          <a:p>
            <a:pPr marL="385763" indent="-385763">
              <a:buFont typeface="+mj-lt"/>
              <a:buAutoNum type="arabicPeriod"/>
            </a:pPr>
            <a:r>
              <a:rPr lang="en-US" dirty="0"/>
              <a:t>TOGAF Concepts</a:t>
            </a:r>
          </a:p>
          <a:p>
            <a:pPr marL="385763" indent="-385763">
              <a:buFont typeface="+mj-lt"/>
              <a:buAutoNum type="arabicPeriod"/>
            </a:pPr>
            <a:r>
              <a:rPr lang="en-US" dirty="0"/>
              <a:t>TOGAF ADM</a:t>
            </a:r>
          </a:p>
          <a:p>
            <a:pPr marL="385763" indent="-385763">
              <a:buFont typeface="+mj-lt"/>
              <a:buAutoNum type="arabicPeriod"/>
            </a:pPr>
            <a:r>
              <a:rPr lang="en-US" dirty="0"/>
              <a:t>BPMN Overview</a:t>
            </a:r>
          </a:p>
          <a:p>
            <a:pPr marL="385763" indent="-385763">
              <a:buFont typeface="+mj-lt"/>
              <a:buAutoNum type="arabicPeriod"/>
            </a:pPr>
            <a:r>
              <a:rPr lang="en-US" b="1" dirty="0">
                <a:solidFill>
                  <a:srgbClr val="C00000"/>
                </a:solidFill>
              </a:rPr>
              <a:t>UML Overview</a:t>
            </a:r>
          </a:p>
          <a:p>
            <a:pPr marL="385763" indent="-385763">
              <a:buFont typeface="+mj-lt"/>
              <a:buAutoNum type="arabicPeriod"/>
            </a:pPr>
            <a:r>
              <a:rPr lang="en-US" dirty="0"/>
              <a:t>TOGAF Case Study</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a:t>
            </a:fld>
            <a:endParaRPr lang="en-US"/>
          </a:p>
        </p:txBody>
      </p:sp>
    </p:spTree>
    <p:extLst>
      <p:ext uri="{BB962C8B-B14F-4D97-AF65-F5344CB8AC3E}">
        <p14:creationId xmlns:p14="http://schemas.microsoft.com/office/powerpoint/2010/main" val="300085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a:bodyPr>
          <a:lstStyle/>
          <a:p>
            <a:r>
              <a:rPr lang="en-US" dirty="0" smtClean="0"/>
              <a:t>Technical Feasibility</a:t>
            </a:r>
            <a:endParaRPr lang="id-ID" dirty="0"/>
          </a:p>
        </p:txBody>
      </p:sp>
      <p:graphicFrame>
        <p:nvGraphicFramePr>
          <p:cNvPr id="5" name="Content Placeholder 4"/>
          <p:cNvGraphicFramePr>
            <a:graphicFrameLocks noGrp="1"/>
          </p:cNvGraphicFramePr>
          <p:nvPr>
            <p:ph idx="1"/>
            <p:extLst/>
          </p:nvPr>
        </p:nvGraphicFramePr>
        <p:xfrm>
          <a:off x="152400" y="1676400"/>
          <a:ext cx="8915400" cy="3657600"/>
        </p:xfrm>
        <a:graphic>
          <a:graphicData uri="http://schemas.openxmlformats.org/drawingml/2006/table">
            <a:tbl>
              <a:tblPr firstCol="1" bandRow="1">
                <a:tableStyleId>{073A0DAA-6AF3-43AB-8588-CEC1D06C72B9}</a:tableStyleId>
              </a:tblPr>
              <a:tblGrid>
                <a:gridCol w="2209800"/>
                <a:gridCol w="6705600"/>
              </a:tblGrid>
              <a:tr h="370840">
                <a:tc>
                  <a:txBody>
                    <a:bodyPr/>
                    <a:lstStyle/>
                    <a:p>
                      <a:r>
                        <a:rPr lang="en-US" sz="2400" b="1" dirty="0" smtClean="0"/>
                        <a:t>Familiarity with application</a:t>
                      </a:r>
                      <a:endParaRPr lang="id-ID" sz="2400" b="1" dirty="0"/>
                    </a:p>
                  </a:txBody>
                  <a:tcPr/>
                </a:tc>
                <a:tc>
                  <a:txBody>
                    <a:bodyPr/>
                    <a:lstStyle/>
                    <a:p>
                      <a:pPr marL="285750" indent="-285750">
                        <a:buFont typeface="Arial" panose="020B0604020202020204" pitchFamily="34" charset="0"/>
                        <a:buChar char="•"/>
                      </a:pPr>
                      <a:r>
                        <a:rPr lang="en-US" sz="2400" dirty="0" smtClean="0">
                          <a:solidFill>
                            <a:schemeClr val="tx1"/>
                          </a:solidFill>
                        </a:rPr>
                        <a:t>Knowledge of business domain</a:t>
                      </a:r>
                    </a:p>
                    <a:p>
                      <a:pPr marL="285750" indent="-285750">
                        <a:buFont typeface="Arial" panose="020B0604020202020204" pitchFamily="34" charset="0"/>
                        <a:buChar char="•"/>
                      </a:pPr>
                      <a:r>
                        <a:rPr lang="en-US" sz="2400" dirty="0" smtClean="0">
                          <a:solidFill>
                            <a:schemeClr val="tx1"/>
                          </a:solidFill>
                        </a:rPr>
                        <a:t>Need to understand improvements</a:t>
                      </a:r>
                    </a:p>
                    <a:p>
                      <a:pPr marL="285750" indent="-285750">
                        <a:buFont typeface="Arial" panose="020B0604020202020204" pitchFamily="34" charset="0"/>
                        <a:buChar char="•"/>
                      </a:pPr>
                      <a:r>
                        <a:rPr lang="en-US" sz="2400" dirty="0" smtClean="0">
                          <a:solidFill>
                            <a:schemeClr val="tx1"/>
                          </a:solidFill>
                        </a:rPr>
                        <a:t>Need to recognize pitfalls and bad ideas</a:t>
                      </a:r>
                    </a:p>
                  </a:txBody>
                  <a:tcPr/>
                </a:tc>
              </a:tr>
              <a:tr h="370840">
                <a:tc>
                  <a:txBody>
                    <a:bodyPr/>
                    <a:lstStyle/>
                    <a:p>
                      <a:r>
                        <a:rPr lang="en-US" sz="2400" b="1" dirty="0" smtClean="0"/>
                        <a:t>Familiarity with technology</a:t>
                      </a:r>
                      <a:endParaRPr lang="id-ID" sz="2400" b="1" dirty="0"/>
                    </a:p>
                  </a:txBody>
                  <a:tcPr/>
                </a:tc>
                <a:tc>
                  <a:txBody>
                    <a:bodyPr/>
                    <a:lstStyle/>
                    <a:p>
                      <a:pPr marL="285750" indent="-285750">
                        <a:buFont typeface="Arial" panose="020B0604020202020204" pitchFamily="34" charset="0"/>
                        <a:buChar char="•"/>
                      </a:pPr>
                      <a:r>
                        <a:rPr lang="en-US" sz="2400" dirty="0" smtClean="0"/>
                        <a:t>Is technology new to this organization?</a:t>
                      </a:r>
                    </a:p>
                    <a:p>
                      <a:pPr marL="285750" indent="-285750">
                        <a:buFont typeface="Arial" panose="020B0604020202020204" pitchFamily="34" charset="0"/>
                        <a:buChar char="•"/>
                      </a:pPr>
                      <a:r>
                        <a:rPr lang="en-US" sz="2400" dirty="0" smtClean="0"/>
                        <a:t>Is this a brand new technology?</a:t>
                      </a:r>
                    </a:p>
                    <a:p>
                      <a:pPr marL="285750" indent="-285750">
                        <a:buFont typeface="Arial" panose="020B0604020202020204" pitchFamily="34" charset="0"/>
                        <a:buChar char="•"/>
                      </a:pPr>
                      <a:r>
                        <a:rPr lang="en-US" sz="2400" dirty="0" smtClean="0"/>
                        <a:t>Extension of existing firm technologies</a:t>
                      </a:r>
                    </a:p>
                  </a:txBody>
                  <a:tcPr/>
                </a:tc>
              </a:tr>
              <a:tr h="370840">
                <a:tc>
                  <a:txBody>
                    <a:bodyPr/>
                    <a:lstStyle/>
                    <a:p>
                      <a:r>
                        <a:rPr lang="id-ID" sz="2400" b="1" dirty="0" smtClean="0"/>
                        <a:t>Project </a:t>
                      </a:r>
                      <a:r>
                        <a:rPr lang="id-ID" sz="2400" b="1" dirty="0" err="1" smtClean="0"/>
                        <a:t>size</a:t>
                      </a:r>
                      <a:endParaRPr lang="id-ID" sz="2400" b="1" dirty="0"/>
                    </a:p>
                  </a:txBody>
                  <a:tcPr/>
                </a:tc>
                <a:tc>
                  <a:txBody>
                    <a:bodyPr/>
                    <a:lstStyle/>
                    <a:p>
                      <a:pPr marL="285750" indent="-285750">
                        <a:buFont typeface="Arial" panose="020B0604020202020204" pitchFamily="34" charset="0"/>
                        <a:buChar char="•"/>
                      </a:pPr>
                      <a:r>
                        <a:rPr lang="en-US" sz="2400" dirty="0" smtClean="0"/>
                        <a:t>Number of people, time, and features</a:t>
                      </a:r>
                    </a:p>
                  </a:txBody>
                  <a:tcPr/>
                </a:tc>
              </a:tr>
              <a:tr h="370840">
                <a:tc>
                  <a:txBody>
                    <a:bodyPr/>
                    <a:lstStyle/>
                    <a:p>
                      <a:r>
                        <a:rPr lang="id-ID" sz="2400" b="1" dirty="0" err="1" smtClean="0"/>
                        <a:t>Compatibility</a:t>
                      </a:r>
                      <a:endParaRPr lang="id-ID" sz="2400" b="1" dirty="0"/>
                    </a:p>
                  </a:txBody>
                  <a:tcPr/>
                </a:tc>
                <a:tc>
                  <a:txBody>
                    <a:bodyPr/>
                    <a:lstStyle/>
                    <a:p>
                      <a:pPr marL="285750" indent="-285750">
                        <a:buFont typeface="Arial" panose="020B0604020202020204" pitchFamily="34" charset="0"/>
                        <a:buChar char="•"/>
                      </a:pPr>
                      <a:r>
                        <a:rPr lang="en-US" sz="2400" dirty="0" smtClean="0"/>
                        <a:t>Systems are not built in a vacuum</a:t>
                      </a:r>
                    </a:p>
                    <a:p>
                      <a:pPr marL="285750" indent="-285750">
                        <a:buFont typeface="Arial" panose="020B0604020202020204" pitchFamily="34" charset="0"/>
                        <a:buChar char="•"/>
                      </a:pPr>
                      <a:r>
                        <a:rPr lang="en-US" sz="2400" dirty="0" smtClean="0"/>
                        <a:t>Needs to integrate with current systems and data</a:t>
                      </a:r>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206308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28650" y="304800"/>
            <a:ext cx="8382000" cy="762000"/>
          </a:xfrm>
          <a:noFill/>
          <a:ln/>
        </p:spPr>
        <p:txBody>
          <a:bodyPr lIns="92075" tIns="46038" rIns="92075" bIns="46038" anchor="ctr"/>
          <a:lstStyle/>
          <a:p>
            <a:r>
              <a:rPr lang="en-US" sz="3600" dirty="0"/>
              <a:t>Economic </a:t>
            </a:r>
            <a:r>
              <a:rPr lang="en-US" sz="3600" dirty="0" smtClean="0"/>
              <a:t>Feasibility</a:t>
            </a:r>
            <a:r>
              <a:rPr lang="id-ID" sz="3600" dirty="0" smtClean="0"/>
              <a:t>: </a:t>
            </a:r>
            <a:r>
              <a:rPr lang="en-US" sz="3600" dirty="0" smtClean="0"/>
              <a:t>Should </a:t>
            </a:r>
            <a:r>
              <a:rPr lang="en-US" sz="3600" dirty="0"/>
              <a:t>We Build It?</a:t>
            </a:r>
          </a:p>
        </p:txBody>
      </p:sp>
      <p:sp>
        <p:nvSpPr>
          <p:cNvPr id="2" name="Content Placeholder 1"/>
          <p:cNvSpPr>
            <a:spLocks noGrp="1"/>
          </p:cNvSpPr>
          <p:nvPr>
            <p:ph idx="1"/>
          </p:nvPr>
        </p:nvSpPr>
        <p:spPr/>
        <p:txBody>
          <a:bodyPr/>
          <a:lstStyle/>
          <a:p>
            <a:endParaRPr lang="id-ID"/>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97" t="25624" r="16138" b="8291"/>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54697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09600" y="381000"/>
            <a:ext cx="8382000" cy="762000"/>
          </a:xfrm>
        </p:spPr>
        <p:txBody>
          <a:bodyPr/>
          <a:lstStyle/>
          <a:p>
            <a:r>
              <a:rPr lang="en-US" dirty="0" smtClean="0"/>
              <a:t>Cost-Benefit Analysis</a:t>
            </a:r>
            <a:r>
              <a:rPr lang="id-ID" dirty="0" smtClean="0"/>
              <a:t> - </a:t>
            </a:r>
            <a:r>
              <a:rPr lang="en-US" dirty="0" smtClean="0"/>
              <a:t>Cash Flow</a:t>
            </a:r>
            <a:endParaRPr lang="en-US" dirty="0"/>
          </a:p>
        </p:txBody>
      </p:sp>
      <p:sp>
        <p:nvSpPr>
          <p:cNvPr id="160771" name="Rectangle 3" descr="Rectangle: Click to edit Master text styles&#10;Second level&#10;Third level&#10;Fourth level&#10;Fifth level"/>
          <p:cNvSpPr>
            <a:spLocks noGrp="1" noChangeArrowheads="1"/>
          </p:cNvSpPr>
          <p:nvPr>
            <p:ph idx="1"/>
          </p:nvPr>
        </p:nvSpPr>
        <p:spPr>
          <a:xfrm>
            <a:off x="604880" y="1447800"/>
            <a:ext cx="8229600" cy="4564063"/>
          </a:xfrm>
        </p:spPr>
        <p:txBody>
          <a:bodyPr/>
          <a:lstStyle/>
          <a:p>
            <a:pPr>
              <a:lnSpc>
                <a:spcPct val="90000"/>
              </a:lnSpc>
            </a:pPr>
            <a:r>
              <a:rPr lang="en-US" sz="3200" dirty="0"/>
              <a:t>Project costs and benefits over several </a:t>
            </a:r>
            <a:r>
              <a:rPr lang="en-US" sz="3200" dirty="0" smtClean="0"/>
              <a:t>years</a:t>
            </a:r>
            <a:br>
              <a:rPr lang="en-US" sz="3200" dirty="0" smtClean="0"/>
            </a:br>
            <a:r>
              <a:rPr lang="en-US" sz="3200" dirty="0" smtClean="0"/>
              <a:t>(3–5</a:t>
            </a:r>
            <a:r>
              <a:rPr lang="en-US" sz="3200" dirty="0"/>
              <a:t>)</a:t>
            </a:r>
          </a:p>
          <a:p>
            <a:pPr>
              <a:lnSpc>
                <a:spcPct val="90000"/>
              </a:lnSpc>
            </a:pPr>
            <a:r>
              <a:rPr lang="en-US" sz="3200" dirty="0"/>
              <a:t>Use normal growth rates for sales etc.</a:t>
            </a:r>
          </a:p>
          <a:p>
            <a:pPr>
              <a:lnSpc>
                <a:spcPct val="90000"/>
              </a:lnSpc>
            </a:pPr>
            <a:r>
              <a:rPr lang="en-US" sz="3200" dirty="0"/>
              <a:t>Total added to determine </a:t>
            </a:r>
          </a:p>
          <a:p>
            <a:pPr>
              <a:lnSpc>
                <a:spcPct val="90000"/>
              </a:lnSpc>
            </a:pPr>
            <a:r>
              <a:rPr lang="en-US" sz="3200" dirty="0">
                <a:solidFill>
                  <a:srgbClr val="C00000"/>
                </a:solidFill>
              </a:rPr>
              <a:t>Overall Benefits </a:t>
            </a:r>
            <a:r>
              <a:rPr lang="en-US" sz="3200" dirty="0" smtClean="0">
                <a:solidFill>
                  <a:srgbClr val="C00000"/>
                </a:solidFill>
              </a:rPr>
              <a:t>= </a:t>
            </a:r>
            <a:r>
              <a:rPr lang="en-US" sz="3200" dirty="0">
                <a:solidFill>
                  <a:srgbClr val="C00000"/>
                </a:solidFill>
              </a:rPr>
              <a:t>Total Benefits – Total Costs</a:t>
            </a:r>
          </a:p>
          <a:p>
            <a:pPr>
              <a:lnSpc>
                <a:spcPct val="90000"/>
              </a:lnSpc>
            </a:pPr>
            <a:r>
              <a:rPr lang="en-US" sz="3200" dirty="0">
                <a:solidFill>
                  <a:srgbClr val="C00000"/>
                </a:solidFill>
              </a:rPr>
              <a:t>Higher number </a:t>
            </a:r>
            <a:r>
              <a:rPr lang="en-US" sz="3200" dirty="0"/>
              <a:t>is better</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85203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1000"/>
                                        <p:tgtEl>
                                          <p:spTgt spid="160771">
                                            <p:txEl>
                                              <p:pRg st="0" end="0"/>
                                            </p:txEl>
                                          </p:spTgt>
                                        </p:tgtEl>
                                      </p:cBhvr>
                                    </p:animEffect>
                                    <p:anim calcmode="lin" valueType="num">
                                      <p:cBhvr>
                                        <p:cTn id="8" dur="10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0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0771">
                                            <p:txEl>
                                              <p:pRg st="1" end="1"/>
                                            </p:txEl>
                                          </p:spTgt>
                                        </p:tgtEl>
                                        <p:attrNameLst>
                                          <p:attrName>style.visibility</p:attrName>
                                        </p:attrNameLst>
                                      </p:cBhvr>
                                      <p:to>
                                        <p:strVal val="visible"/>
                                      </p:to>
                                    </p:set>
                                    <p:animEffect transition="in" filter="fade">
                                      <p:cBhvr>
                                        <p:cTn id="14" dur="1000"/>
                                        <p:tgtEl>
                                          <p:spTgt spid="160771">
                                            <p:txEl>
                                              <p:pRg st="1" end="1"/>
                                            </p:txEl>
                                          </p:spTgt>
                                        </p:tgtEl>
                                      </p:cBhvr>
                                    </p:animEffect>
                                    <p:anim calcmode="lin" valueType="num">
                                      <p:cBhvr>
                                        <p:cTn id="15" dur="10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0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0771">
                                            <p:txEl>
                                              <p:pRg st="2" end="2"/>
                                            </p:txEl>
                                          </p:spTgt>
                                        </p:tgtEl>
                                        <p:attrNameLst>
                                          <p:attrName>style.visibility</p:attrName>
                                        </p:attrNameLst>
                                      </p:cBhvr>
                                      <p:to>
                                        <p:strVal val="visible"/>
                                      </p:to>
                                    </p:set>
                                    <p:animEffect transition="in" filter="fade">
                                      <p:cBhvr>
                                        <p:cTn id="21" dur="1000"/>
                                        <p:tgtEl>
                                          <p:spTgt spid="160771">
                                            <p:txEl>
                                              <p:pRg st="2" end="2"/>
                                            </p:txEl>
                                          </p:spTgt>
                                        </p:tgtEl>
                                      </p:cBhvr>
                                    </p:animEffect>
                                    <p:anim calcmode="lin" valueType="num">
                                      <p:cBhvr>
                                        <p:cTn id="22" dur="10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0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0771">
                                            <p:txEl>
                                              <p:pRg st="3" end="3"/>
                                            </p:txEl>
                                          </p:spTgt>
                                        </p:tgtEl>
                                        <p:attrNameLst>
                                          <p:attrName>style.visibility</p:attrName>
                                        </p:attrNameLst>
                                      </p:cBhvr>
                                      <p:to>
                                        <p:strVal val="visible"/>
                                      </p:to>
                                    </p:set>
                                    <p:animEffect transition="in" filter="fade">
                                      <p:cBhvr>
                                        <p:cTn id="28" dur="1000"/>
                                        <p:tgtEl>
                                          <p:spTgt spid="160771">
                                            <p:txEl>
                                              <p:pRg st="3" end="3"/>
                                            </p:txEl>
                                          </p:spTgt>
                                        </p:tgtEl>
                                      </p:cBhvr>
                                    </p:animEffect>
                                    <p:anim calcmode="lin" valueType="num">
                                      <p:cBhvr>
                                        <p:cTn id="29" dur="1000" fill="hold"/>
                                        <p:tgtEl>
                                          <p:spTgt spid="160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0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0771">
                                            <p:txEl>
                                              <p:pRg st="4" end="4"/>
                                            </p:txEl>
                                          </p:spTgt>
                                        </p:tgtEl>
                                        <p:attrNameLst>
                                          <p:attrName>style.visibility</p:attrName>
                                        </p:attrNameLst>
                                      </p:cBhvr>
                                      <p:to>
                                        <p:strVal val="visible"/>
                                      </p:to>
                                    </p:set>
                                    <p:animEffect transition="in" filter="fade">
                                      <p:cBhvr>
                                        <p:cTn id="35" dur="1000"/>
                                        <p:tgtEl>
                                          <p:spTgt spid="160771">
                                            <p:txEl>
                                              <p:pRg st="4" end="4"/>
                                            </p:txEl>
                                          </p:spTgt>
                                        </p:tgtEl>
                                      </p:cBhvr>
                                    </p:animEffect>
                                    <p:anim calcmode="lin" valueType="num">
                                      <p:cBhvr>
                                        <p:cTn id="36" dur="1000" fill="hold"/>
                                        <p:tgtEl>
                                          <p:spTgt spid="1607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07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Cost-Benefit Analysis</a:t>
            </a:r>
            <a:r>
              <a:rPr lang="id-ID" dirty="0"/>
              <a:t> - </a:t>
            </a:r>
            <a:r>
              <a:rPr lang="en-US" dirty="0"/>
              <a:t>Cash Flow</a:t>
            </a:r>
            <a:endParaRPr lang="id-ID" dirty="0"/>
          </a:p>
        </p:txBody>
      </p:sp>
      <p:sp>
        <p:nvSpPr>
          <p:cNvPr id="3" name="Content Placeholder 2"/>
          <p:cNvSpPr>
            <a:spLocks noGrp="1"/>
          </p:cNvSpPr>
          <p:nvPr>
            <p:ph idx="1"/>
          </p:nvPr>
        </p:nvSpPr>
        <p:spPr/>
        <p:txBody>
          <a:bodyPr/>
          <a:lstStyle/>
          <a:p>
            <a:endParaRPr lang="id-ID"/>
          </a:p>
        </p:txBody>
      </p:sp>
      <p:pic>
        <p:nvPicPr>
          <p:cNvPr id="880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4" t="23255" r="16897" b="21532"/>
          <a:stretch/>
        </p:blipFill>
        <p:spPr bwMode="auto">
          <a:xfrm>
            <a:off x="-5255" y="1066800"/>
            <a:ext cx="9144000" cy="580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67405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77812" y="76200"/>
            <a:ext cx="8561387" cy="647700"/>
          </a:xfrm>
        </p:spPr>
        <p:txBody>
          <a:bodyPr>
            <a:normAutofit fontScale="90000"/>
          </a:bodyPr>
          <a:lstStyle/>
          <a:p>
            <a:r>
              <a:rPr lang="en-US"/>
              <a:t>Cash </a:t>
            </a:r>
            <a:r>
              <a:rPr lang="en-US" smtClean="0"/>
              <a:t>Flow</a:t>
            </a:r>
            <a:r>
              <a:rPr lang="id-ID" smtClean="0"/>
              <a:t> Plan</a:t>
            </a:r>
            <a:endParaRPr lang="en-US" dirty="0"/>
          </a:p>
        </p:txBody>
      </p:sp>
      <p:pic>
        <p:nvPicPr>
          <p:cNvPr id="870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45" t="19616" r="23655" b="4369"/>
          <a:stretch/>
        </p:blipFill>
        <p:spPr bwMode="auto">
          <a:xfrm>
            <a:off x="2628" y="0"/>
            <a:ext cx="91413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48182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Value (PV)</a:t>
            </a:r>
          </a:p>
        </p:txBody>
      </p:sp>
      <p:sp>
        <p:nvSpPr>
          <p:cNvPr id="3" name="Content Placeholder 2"/>
          <p:cNvSpPr>
            <a:spLocks noGrp="1"/>
          </p:cNvSpPr>
          <p:nvPr>
            <p:ph idx="1"/>
          </p:nvPr>
        </p:nvSpPr>
        <p:spPr>
          <a:xfrm>
            <a:off x="628650" y="1374128"/>
            <a:ext cx="8229600" cy="4945063"/>
          </a:xfrm>
        </p:spPr>
        <p:txBody>
          <a:bodyPr/>
          <a:lstStyle/>
          <a:p>
            <a:r>
              <a:rPr lang="en-US" sz="3200" dirty="0" smtClean="0"/>
              <a:t>The amount of an </a:t>
            </a:r>
            <a:r>
              <a:rPr lang="en-US" sz="3200" dirty="0" smtClean="0">
                <a:solidFill>
                  <a:srgbClr val="C00000"/>
                </a:solidFill>
              </a:rPr>
              <a:t>investment today </a:t>
            </a:r>
            <a:r>
              <a:rPr lang="en-US" sz="3200" dirty="0" smtClean="0"/>
              <a:t>compared to the same </a:t>
            </a:r>
            <a:r>
              <a:rPr lang="en-US" sz="3200" dirty="0" smtClean="0">
                <a:solidFill>
                  <a:srgbClr val="C00000"/>
                </a:solidFill>
              </a:rPr>
              <a:t>amount </a:t>
            </a:r>
            <a:r>
              <a:rPr lang="en-US" sz="3200" i="1" dirty="0" smtClean="0">
                <a:solidFill>
                  <a:srgbClr val="C00000"/>
                </a:solidFill>
              </a:rPr>
              <a:t>n</a:t>
            </a:r>
            <a:r>
              <a:rPr lang="en-US" sz="3200" dirty="0" smtClean="0">
                <a:solidFill>
                  <a:srgbClr val="C00000"/>
                </a:solidFill>
              </a:rPr>
              <a:t> years</a:t>
            </a:r>
            <a:r>
              <a:rPr lang="en-US" sz="3200" dirty="0" smtClean="0"/>
              <a:t> in the future</a:t>
            </a:r>
          </a:p>
          <a:p>
            <a:r>
              <a:rPr lang="en-US" sz="3200" dirty="0" smtClean="0"/>
              <a:t>Taking into account inflation and time</a:t>
            </a:r>
          </a:p>
          <a:p>
            <a:pPr lvl="1"/>
            <a:endParaRPr lang="en-US" dirty="0" smtClean="0"/>
          </a:p>
          <a:p>
            <a:pPr lvl="1">
              <a:buNone/>
            </a:pPr>
            <a:endParaRPr lang="en-US" dirty="0" smtClean="0"/>
          </a:p>
          <a:p>
            <a:pPr lvl="1">
              <a:buNone/>
            </a:pPr>
            <a:endParaRPr lang="en-US" dirty="0"/>
          </a:p>
          <a:p>
            <a:pPr lvl="1">
              <a:buNone/>
            </a:pPr>
            <a:endParaRPr lang="en-US" dirty="0" smtClean="0"/>
          </a:p>
          <a:p>
            <a:pPr lvl="1">
              <a:buNone/>
            </a:pPr>
            <a:r>
              <a:rPr lang="en-US" sz="3600" dirty="0" smtClean="0">
                <a:solidFill>
                  <a:srgbClr val="C00000"/>
                </a:solidFill>
              </a:rPr>
              <a:t>	PV  = </a:t>
            </a:r>
          </a:p>
          <a:p>
            <a:endParaRPr lang="en-US"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	</a:t>
            </a:r>
            <a:endParaRPr lang="en-US" dirty="0">
              <a:solidFill>
                <a:schemeClr val="tx1"/>
              </a:solidFill>
              <a:latin typeface="+mn-lt"/>
              <a:ea typeface="+mn-ea"/>
              <a:cs typeface="+mn-cs"/>
            </a:endParaRPr>
          </a:p>
        </p:txBody>
      </p:sp>
      <p:sp>
        <p:nvSpPr>
          <p:cNvPr id="172034" name="Rectangle 2"/>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nvGraphicFramePr>
        <p:xfrm>
          <a:off x="4514850" y="3807539"/>
          <a:ext cx="114300" cy="215900"/>
        </p:xfrm>
        <a:graphic>
          <a:graphicData uri="http://schemas.openxmlformats.org/presentationml/2006/ole">
            <mc:AlternateContent xmlns:mc="http://schemas.openxmlformats.org/markup-compatibility/2006">
              <mc:Choice xmlns:v="urn:schemas-microsoft-com:vml" Requires="v">
                <p:oleObj spid="_x0000_s1051"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807539"/>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971800" y="3991689"/>
            <a:ext cx="3429000" cy="646331"/>
          </a:xfrm>
          <a:prstGeom prst="rect">
            <a:avLst/>
          </a:prstGeom>
          <a:noFill/>
        </p:spPr>
        <p:txBody>
          <a:bodyPr wrap="square" rtlCol="0">
            <a:spAutoFit/>
          </a:bodyPr>
          <a:lstStyle/>
          <a:p>
            <a:r>
              <a:rPr lang="en-US" sz="3600" dirty="0" smtClean="0">
                <a:solidFill>
                  <a:srgbClr val="C00000"/>
                </a:solidFill>
                <a:effectLst/>
                <a:latin typeface="+mn-lt"/>
              </a:rPr>
              <a:t>Amount</a:t>
            </a:r>
            <a:endParaRPr lang="en-US" sz="3600" dirty="0">
              <a:solidFill>
                <a:srgbClr val="C00000"/>
              </a:solidFill>
              <a:effectLst/>
              <a:latin typeface="+mn-lt"/>
            </a:endParaRPr>
          </a:p>
        </p:txBody>
      </p:sp>
      <p:cxnSp>
        <p:nvCxnSpPr>
          <p:cNvPr id="14" name="Straight Connector 13"/>
          <p:cNvCxnSpPr/>
          <p:nvPr/>
        </p:nvCxnSpPr>
        <p:spPr>
          <a:xfrm>
            <a:off x="2743200" y="4601289"/>
            <a:ext cx="39624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38400" y="4763869"/>
            <a:ext cx="4648200" cy="646331"/>
          </a:xfrm>
          <a:prstGeom prst="rect">
            <a:avLst/>
          </a:prstGeom>
          <a:noFill/>
        </p:spPr>
        <p:txBody>
          <a:bodyPr wrap="square" rtlCol="0">
            <a:spAutoFit/>
          </a:bodyPr>
          <a:lstStyle/>
          <a:p>
            <a:r>
              <a:rPr lang="en-US" sz="3600" dirty="0" smtClean="0">
                <a:solidFill>
                  <a:srgbClr val="C00000"/>
                </a:solidFill>
                <a:effectLst/>
                <a:latin typeface="+mn-lt"/>
              </a:rPr>
              <a:t>(1 + Interest </a:t>
            </a:r>
            <a:r>
              <a:rPr lang="en-US" sz="3600" dirty="0" err="1" smtClean="0">
                <a:solidFill>
                  <a:srgbClr val="C00000"/>
                </a:solidFill>
                <a:effectLst/>
                <a:latin typeface="+mn-lt"/>
              </a:rPr>
              <a:t>Rate)</a:t>
            </a:r>
            <a:r>
              <a:rPr lang="en-US" sz="3600" baseline="30000" dirty="0" err="1" smtClean="0">
                <a:solidFill>
                  <a:srgbClr val="C00000"/>
                </a:solidFill>
                <a:effectLst/>
                <a:latin typeface="+mn-lt"/>
              </a:rPr>
              <a:t>n</a:t>
            </a:r>
            <a:endParaRPr lang="en-US" sz="3600" baseline="30000" dirty="0">
              <a:solidFill>
                <a:srgbClr val="C00000"/>
              </a:solidFill>
              <a:effectLst/>
              <a:latin typeface="+mn-lt"/>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46817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45" t="19616" r="23655" b="4369"/>
          <a:stretch/>
        </p:blipFill>
        <p:spPr bwMode="auto">
          <a:xfrm>
            <a:off x="482162" y="939391"/>
            <a:ext cx="5918638" cy="58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0" name="Rectangle 2"/>
          <p:cNvSpPr>
            <a:spLocks noGrp="1" noChangeArrowheads="1"/>
          </p:cNvSpPr>
          <p:nvPr>
            <p:ph type="title"/>
          </p:nvPr>
        </p:nvSpPr>
        <p:spPr/>
        <p:txBody>
          <a:bodyPr/>
          <a:lstStyle/>
          <a:p>
            <a:r>
              <a:rPr lang="en-US"/>
              <a:t>Net Present Value</a:t>
            </a:r>
          </a:p>
        </p:txBody>
      </p:sp>
      <p:graphicFrame>
        <p:nvGraphicFramePr>
          <p:cNvPr id="171012" name="Object 4"/>
          <p:cNvGraphicFramePr>
            <a:graphicFrameLocks noChangeAspect="1"/>
          </p:cNvGraphicFramePr>
          <p:nvPr>
            <p:extLst/>
          </p:nvPr>
        </p:nvGraphicFramePr>
        <p:xfrm>
          <a:off x="6629400" y="2286000"/>
          <a:ext cx="2286000" cy="2243137"/>
        </p:xfrm>
        <a:graphic>
          <a:graphicData uri="http://schemas.openxmlformats.org/presentationml/2006/ole">
            <mc:AlternateContent xmlns:mc="http://schemas.openxmlformats.org/markup-compatibility/2006">
              <mc:Choice xmlns:v="urn:schemas-microsoft-com:vml" Requires="v">
                <p:oleObj spid="_x0000_s2075" name="Equation" r:id="rId4" imgW="672808" imgH="660113" progId="Equation.3">
                  <p:embed/>
                </p:oleObj>
              </mc:Choice>
              <mc:Fallback>
                <p:oleObj name="Equation" r:id="rId4" imgW="672808" imgH="6601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286000"/>
                        <a:ext cx="2286000" cy="2243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014" name="Line 6"/>
          <p:cNvSpPr>
            <a:spLocks noChangeShapeType="1"/>
          </p:cNvSpPr>
          <p:nvPr/>
        </p:nvSpPr>
        <p:spPr bwMode="auto">
          <a:xfrm flipH="1">
            <a:off x="5562600" y="2674937"/>
            <a:ext cx="1371600" cy="27432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171015" name="Line 7"/>
          <p:cNvSpPr>
            <a:spLocks noChangeShapeType="1"/>
          </p:cNvSpPr>
          <p:nvPr/>
        </p:nvSpPr>
        <p:spPr bwMode="auto">
          <a:xfrm flipH="1">
            <a:off x="5715000" y="4275137"/>
            <a:ext cx="1447800" cy="13716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195282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Present Value (NPV)</a:t>
            </a:r>
          </a:p>
        </p:txBody>
      </p:sp>
      <p:sp>
        <p:nvSpPr>
          <p:cNvPr id="3" name="Content Placeholder 2"/>
          <p:cNvSpPr>
            <a:spLocks noGrp="1"/>
          </p:cNvSpPr>
          <p:nvPr>
            <p:ph idx="1"/>
          </p:nvPr>
        </p:nvSpPr>
        <p:spPr/>
        <p:txBody>
          <a:bodyPr/>
          <a:lstStyle/>
          <a:p>
            <a:pPr>
              <a:buNone/>
            </a:pPr>
            <a:r>
              <a:rPr lang="en-US" sz="3600" dirty="0" smtClean="0"/>
              <a:t>	The present value of benefit less the present value of cost</a:t>
            </a:r>
          </a:p>
          <a:p>
            <a:endParaRPr lang="en-US" dirty="0" smtClean="0"/>
          </a:p>
          <a:p>
            <a:pPr>
              <a:buNone/>
            </a:pPr>
            <a:r>
              <a:rPr lang="en-US" dirty="0" smtClean="0"/>
              <a:t>	</a:t>
            </a:r>
            <a:r>
              <a:rPr lang="en-US" sz="3200" dirty="0" smtClean="0"/>
              <a:t>	</a:t>
            </a:r>
            <a:r>
              <a:rPr lang="en-US" sz="3600" dirty="0" smtClean="0">
                <a:solidFill>
                  <a:srgbClr val="C00000"/>
                </a:solidFill>
              </a:rPr>
              <a:t>NPV = PV Benefits – PV Costs</a:t>
            </a:r>
          </a:p>
          <a:p>
            <a:endParaRPr lang="en-US" dirty="0" smtClean="0"/>
          </a:p>
          <a:p>
            <a:endParaRPr lang="en-US"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	</a:t>
            </a:r>
            <a:endParaRPr lang="en-US" dirty="0">
              <a:solidFill>
                <a:schemeClr val="tx1"/>
              </a:solidFill>
              <a:latin typeface="+mn-lt"/>
              <a:ea typeface="+mn-ea"/>
              <a:cs typeface="+mn-cs"/>
            </a:endParaRPr>
          </a:p>
        </p:txBody>
      </p:sp>
      <p:sp>
        <p:nvSpPr>
          <p:cNvPr id="172034" name="Rectangle 2"/>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213114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45" t="19616" r="23655" b="4369"/>
          <a:stretch/>
        </p:blipFill>
        <p:spPr bwMode="auto">
          <a:xfrm>
            <a:off x="228600" y="990600"/>
            <a:ext cx="6553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Title 1"/>
          <p:cNvSpPr>
            <a:spLocks noGrp="1"/>
          </p:cNvSpPr>
          <p:nvPr>
            <p:ph type="title"/>
          </p:nvPr>
        </p:nvSpPr>
        <p:spPr/>
        <p:txBody>
          <a:bodyPr/>
          <a:lstStyle/>
          <a:p>
            <a:r>
              <a:rPr lang="en-US" dirty="0" smtClean="0"/>
              <a:t>NPV Calculation</a:t>
            </a:r>
            <a:endParaRPr lang="en-US" dirty="0"/>
          </a:p>
        </p:txBody>
      </p:sp>
      <p:graphicFrame>
        <p:nvGraphicFramePr>
          <p:cNvPr id="4" name="Object 4"/>
          <p:cNvGraphicFramePr>
            <a:graphicFrameLocks noChangeAspect="1"/>
          </p:cNvGraphicFramePr>
          <p:nvPr>
            <p:extLst/>
          </p:nvPr>
        </p:nvGraphicFramePr>
        <p:xfrm>
          <a:off x="6400800" y="3238500"/>
          <a:ext cx="2460625" cy="693738"/>
        </p:xfrm>
        <a:graphic>
          <a:graphicData uri="http://schemas.openxmlformats.org/presentationml/2006/ole">
            <mc:AlternateContent xmlns:mc="http://schemas.openxmlformats.org/markup-compatibility/2006">
              <mc:Choice xmlns:v="urn:schemas-microsoft-com:vml" Requires="v">
                <p:oleObj spid="_x0000_s3099" name="Equation" r:id="rId4" imgW="1397000" imgH="393700" progId="Equation.3">
                  <p:embed/>
                </p:oleObj>
              </mc:Choice>
              <mc:Fallback>
                <p:oleObj name="Equation" r:id="rId4" imgW="13970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38500"/>
                        <a:ext cx="2460625" cy="693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6"/>
          <p:cNvSpPr>
            <a:spLocks noChangeShapeType="1"/>
          </p:cNvSpPr>
          <p:nvPr/>
        </p:nvSpPr>
        <p:spPr bwMode="auto">
          <a:xfrm flipH="1" flipV="1">
            <a:off x="6273362" y="2362200"/>
            <a:ext cx="648027" cy="8382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6" name="Line 7"/>
          <p:cNvSpPr>
            <a:spLocks noChangeShapeType="1"/>
          </p:cNvSpPr>
          <p:nvPr/>
        </p:nvSpPr>
        <p:spPr bwMode="auto">
          <a:xfrm flipH="1">
            <a:off x="6273362" y="3505200"/>
            <a:ext cx="2032438" cy="13716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7" name="Line 8"/>
          <p:cNvSpPr>
            <a:spLocks noChangeShapeType="1"/>
          </p:cNvSpPr>
          <p:nvPr/>
        </p:nvSpPr>
        <p:spPr bwMode="auto">
          <a:xfrm flipH="1">
            <a:off x="6273362" y="3962400"/>
            <a:ext cx="648027" cy="16764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58362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Investment (ROI)</a:t>
            </a:r>
          </a:p>
        </p:txBody>
      </p:sp>
      <p:sp>
        <p:nvSpPr>
          <p:cNvPr id="3" name="Content Placeholder 2"/>
          <p:cNvSpPr>
            <a:spLocks noGrp="1"/>
          </p:cNvSpPr>
          <p:nvPr>
            <p:ph idx="1"/>
          </p:nvPr>
        </p:nvSpPr>
        <p:spPr/>
        <p:txBody>
          <a:bodyPr/>
          <a:lstStyle/>
          <a:p>
            <a:pPr>
              <a:buNone/>
            </a:pPr>
            <a:r>
              <a:rPr lang="en-US" sz="3600" dirty="0" smtClean="0"/>
              <a:t>	The Amount of revenue or cost savings results from a given investment</a:t>
            </a:r>
          </a:p>
          <a:p>
            <a:pPr lvl="1"/>
            <a:endParaRPr lang="en-US" dirty="0" smtClean="0"/>
          </a:p>
          <a:p>
            <a:pPr lvl="1"/>
            <a:endParaRPr lang="en-US" dirty="0" smtClean="0"/>
          </a:p>
          <a:p>
            <a:pPr lvl="1">
              <a:buNone/>
            </a:pPr>
            <a:r>
              <a:rPr lang="en-US" dirty="0" smtClean="0"/>
              <a:t>	</a:t>
            </a:r>
          </a:p>
          <a:p>
            <a:pPr lvl="1">
              <a:buNone/>
            </a:pPr>
            <a:r>
              <a:rPr lang="en-US" sz="3200" dirty="0" smtClean="0">
                <a:solidFill>
                  <a:srgbClr val="C00000"/>
                </a:solidFill>
              </a:rPr>
              <a:t>     ROI </a:t>
            </a:r>
            <a:r>
              <a:rPr lang="en-US" dirty="0" smtClean="0">
                <a:solidFill>
                  <a:srgbClr val="C00000"/>
                </a:solidFill>
              </a:rPr>
              <a:t>=</a:t>
            </a:r>
          </a:p>
          <a:p>
            <a:endParaRPr lang="en-US"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	</a:t>
            </a:r>
            <a:endParaRPr lang="en-US" dirty="0">
              <a:solidFill>
                <a:schemeClr val="tx1"/>
              </a:solidFill>
              <a:latin typeface="+mn-lt"/>
              <a:ea typeface="+mn-ea"/>
              <a:cs typeface="+mn-cs"/>
            </a:endParaRPr>
          </a:p>
        </p:txBody>
      </p:sp>
      <p:sp>
        <p:nvSpPr>
          <p:cNvPr id="172034" name="Rectangle 2"/>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362200" y="3631050"/>
            <a:ext cx="5791200" cy="584775"/>
          </a:xfrm>
          <a:prstGeom prst="rect">
            <a:avLst/>
          </a:prstGeom>
          <a:noFill/>
        </p:spPr>
        <p:txBody>
          <a:bodyPr wrap="square" rtlCol="0">
            <a:spAutoFit/>
          </a:bodyPr>
          <a:lstStyle/>
          <a:p>
            <a:r>
              <a:rPr lang="en-US" sz="3200" dirty="0" smtClean="0">
                <a:solidFill>
                  <a:srgbClr val="C00000"/>
                </a:solidFill>
                <a:effectLst/>
                <a:latin typeface="+mn-lt"/>
              </a:rPr>
              <a:t>Total Benefits – Total Costs</a:t>
            </a:r>
            <a:endParaRPr lang="en-US" sz="3200" dirty="0">
              <a:solidFill>
                <a:srgbClr val="C00000"/>
              </a:solidFill>
              <a:effectLst/>
              <a:latin typeface="+mn-lt"/>
            </a:endParaRPr>
          </a:p>
        </p:txBody>
      </p:sp>
      <p:cxnSp>
        <p:nvCxnSpPr>
          <p:cNvPr id="11" name="Straight Connector 10"/>
          <p:cNvCxnSpPr/>
          <p:nvPr/>
        </p:nvCxnSpPr>
        <p:spPr>
          <a:xfrm>
            <a:off x="2590800" y="4292025"/>
            <a:ext cx="5486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352800" y="4368225"/>
            <a:ext cx="3124200" cy="584775"/>
          </a:xfrm>
          <a:prstGeom prst="rect">
            <a:avLst/>
          </a:prstGeom>
          <a:noFill/>
        </p:spPr>
        <p:txBody>
          <a:bodyPr wrap="square" rtlCol="0">
            <a:spAutoFit/>
          </a:bodyPr>
          <a:lstStyle/>
          <a:p>
            <a:r>
              <a:rPr lang="en-US" sz="3200" dirty="0" smtClean="0">
                <a:solidFill>
                  <a:srgbClr val="C00000"/>
                </a:solidFill>
                <a:effectLst/>
                <a:latin typeface="+mn-lt"/>
              </a:rPr>
              <a:t>Total Costs</a:t>
            </a:r>
            <a:endParaRPr lang="en-US" sz="3200" dirty="0">
              <a:solidFill>
                <a:srgbClr val="C00000"/>
              </a:solidFill>
              <a:effectLst/>
              <a:latin typeface="+mn-lt"/>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37730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5</a:t>
            </a:r>
            <a:r>
              <a:rPr lang="en-US" sz="5400" dirty="0" smtClean="0"/>
              <a:t>. UML Overview</a:t>
            </a:r>
            <a:endParaRPr lang="en-US" sz="5400" dirty="0"/>
          </a:p>
        </p:txBody>
      </p:sp>
      <p:sp>
        <p:nvSpPr>
          <p:cNvPr id="3" name="Text Placeholder 2"/>
          <p:cNvSpPr>
            <a:spLocks noGrp="1"/>
          </p:cNvSpPr>
          <p:nvPr>
            <p:ph type="body" idx="1"/>
          </p:nvPr>
        </p:nvSpPr>
        <p:spPr>
          <a:xfrm>
            <a:off x="623888" y="4562476"/>
            <a:ext cx="7886700" cy="1829271"/>
          </a:xfrm>
        </p:spPr>
        <p:txBody>
          <a:bodyPr>
            <a:normAutofit fontScale="92500" lnSpcReduction="20000"/>
          </a:bodyPr>
          <a:lstStyle/>
          <a:p>
            <a:r>
              <a:rPr lang="en-US" dirty="0"/>
              <a:t>5.1 The Nature of Software </a:t>
            </a:r>
            <a:r>
              <a:rPr lang="en-US" dirty="0" smtClean="0"/>
              <a:t>Development</a:t>
            </a:r>
          </a:p>
          <a:p>
            <a:r>
              <a:rPr lang="en-US" dirty="0"/>
              <a:t>5.2 </a:t>
            </a:r>
            <a:r>
              <a:rPr lang="id-ID" dirty="0" err="1"/>
              <a:t>Identifying</a:t>
            </a:r>
            <a:r>
              <a:rPr lang="id-ID" dirty="0"/>
              <a:t> Business </a:t>
            </a:r>
            <a:r>
              <a:rPr lang="id-ID" dirty="0" err="1"/>
              <a:t>Value</a:t>
            </a:r>
            <a:r>
              <a:rPr lang="en-US" dirty="0"/>
              <a:t> (System Request</a:t>
            </a:r>
            <a:r>
              <a:rPr lang="en-US" dirty="0" smtClean="0"/>
              <a:t>)</a:t>
            </a:r>
          </a:p>
          <a:p>
            <a:r>
              <a:rPr lang="en-US" dirty="0"/>
              <a:t>5.3 </a:t>
            </a:r>
            <a:r>
              <a:rPr lang="id-ID" dirty="0" err="1"/>
              <a:t>Feasibility</a:t>
            </a:r>
            <a:r>
              <a:rPr lang="id-ID" dirty="0"/>
              <a:t> </a:t>
            </a:r>
            <a:r>
              <a:rPr lang="id-ID" dirty="0" err="1" smtClean="0"/>
              <a:t>Analysis</a:t>
            </a:r>
            <a:endParaRPr lang="en-US" dirty="0" smtClean="0"/>
          </a:p>
          <a:p>
            <a:r>
              <a:rPr lang="en-US" dirty="0"/>
              <a:t>5.4 Systems Analysis and Design with </a:t>
            </a:r>
            <a:r>
              <a:rPr lang="en-US" dirty="0" smtClean="0"/>
              <a:t>UML</a:t>
            </a:r>
          </a:p>
          <a:p>
            <a:r>
              <a:rPr lang="en-US" dirty="0"/>
              <a:t>5.5 Estimating Project Size </a:t>
            </a:r>
            <a:r>
              <a:rPr lang="en-US" dirty="0" smtClean="0"/>
              <a:t>with Use </a:t>
            </a:r>
            <a:r>
              <a:rPr lang="en-US" dirty="0"/>
              <a:t>Case Points</a:t>
            </a:r>
          </a:p>
        </p:txBody>
      </p:sp>
      <p:sp>
        <p:nvSpPr>
          <p:cNvPr id="4" name="Slide Number Placeholder 3"/>
          <p:cNvSpPr>
            <a:spLocks noGrp="1"/>
          </p:cNvSpPr>
          <p:nvPr>
            <p:ph type="sldNum" sz="quarter" idx="12"/>
          </p:nvPr>
        </p:nvSpPr>
        <p:spPr/>
        <p:txBody>
          <a:bodyPr/>
          <a:lstStyle/>
          <a:p>
            <a:fld id="{C546E0E4-908A-4724-B308-E4F6AE4FA0DD}" type="slidenum">
              <a:rPr lang="en-US" smtClean="0"/>
              <a:t>4</a:t>
            </a:fld>
            <a:endParaRPr lang="en-US"/>
          </a:p>
        </p:txBody>
      </p:sp>
    </p:spTree>
    <p:extLst>
      <p:ext uri="{BB962C8B-B14F-4D97-AF65-F5344CB8AC3E}">
        <p14:creationId xmlns:p14="http://schemas.microsoft.com/office/powerpoint/2010/main" val="2421089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45" t="19616" r="23655" b="4369"/>
          <a:stretch/>
        </p:blipFill>
        <p:spPr bwMode="auto">
          <a:xfrm>
            <a:off x="304800" y="990600"/>
            <a:ext cx="6553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Title 1"/>
          <p:cNvSpPr>
            <a:spLocks noGrp="1"/>
          </p:cNvSpPr>
          <p:nvPr>
            <p:ph type="title"/>
          </p:nvPr>
        </p:nvSpPr>
        <p:spPr/>
        <p:txBody>
          <a:bodyPr/>
          <a:lstStyle/>
          <a:p>
            <a:r>
              <a:rPr lang="en-US" dirty="0" smtClean="0"/>
              <a:t>ROI Calculation</a:t>
            </a:r>
            <a:endParaRPr lang="en-US" dirty="0"/>
          </a:p>
        </p:txBody>
      </p:sp>
      <p:graphicFrame>
        <p:nvGraphicFramePr>
          <p:cNvPr id="4" name="Object 4"/>
          <p:cNvGraphicFramePr>
            <a:graphicFrameLocks noChangeAspect="1"/>
          </p:cNvGraphicFramePr>
          <p:nvPr>
            <p:extLst/>
          </p:nvPr>
        </p:nvGraphicFramePr>
        <p:xfrm>
          <a:off x="6477000" y="3048000"/>
          <a:ext cx="2437927" cy="1074738"/>
        </p:xfrm>
        <a:graphic>
          <a:graphicData uri="http://schemas.openxmlformats.org/presentationml/2006/ole">
            <mc:AlternateContent xmlns:mc="http://schemas.openxmlformats.org/markup-compatibility/2006">
              <mc:Choice xmlns:v="urn:schemas-microsoft-com:vml" Requires="v">
                <p:oleObj spid="_x0000_s4123" name="Equation" r:id="rId4" imgW="1384300" imgH="609600" progId="Equation.3">
                  <p:embed/>
                </p:oleObj>
              </mc:Choice>
              <mc:Fallback>
                <p:oleObj name="Equation" r:id="rId4" imgW="1384300" imgH="609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048000"/>
                        <a:ext cx="2437927" cy="1074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6"/>
          <p:cNvSpPr>
            <a:spLocks noChangeShapeType="1"/>
          </p:cNvSpPr>
          <p:nvPr/>
        </p:nvSpPr>
        <p:spPr bwMode="auto">
          <a:xfrm flipH="1" flipV="1">
            <a:off x="6477000" y="2362200"/>
            <a:ext cx="457200" cy="6858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6" name="Line 7"/>
          <p:cNvSpPr>
            <a:spLocks noChangeShapeType="1"/>
          </p:cNvSpPr>
          <p:nvPr/>
        </p:nvSpPr>
        <p:spPr bwMode="auto">
          <a:xfrm flipH="1">
            <a:off x="6477000" y="3665538"/>
            <a:ext cx="1524000" cy="12954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7" name="Line 8"/>
          <p:cNvSpPr>
            <a:spLocks noChangeShapeType="1"/>
          </p:cNvSpPr>
          <p:nvPr/>
        </p:nvSpPr>
        <p:spPr bwMode="auto">
          <a:xfrm flipH="1">
            <a:off x="2895600" y="4191000"/>
            <a:ext cx="3886200" cy="19812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415294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Even Point (BEP)</a:t>
            </a:r>
          </a:p>
        </p:txBody>
      </p:sp>
      <p:sp>
        <p:nvSpPr>
          <p:cNvPr id="3" name="Content Placeholder 2"/>
          <p:cNvSpPr>
            <a:spLocks noGrp="1"/>
          </p:cNvSpPr>
          <p:nvPr>
            <p:ph idx="1"/>
          </p:nvPr>
        </p:nvSpPr>
        <p:spPr/>
        <p:txBody>
          <a:bodyPr/>
          <a:lstStyle/>
          <a:p>
            <a:pPr>
              <a:buNone/>
            </a:pPr>
            <a:r>
              <a:rPr lang="en-US" dirty="0" smtClean="0"/>
              <a:t>	</a:t>
            </a:r>
            <a:r>
              <a:rPr lang="en-US" sz="3200" dirty="0" smtClean="0"/>
              <a:t>The point in time when the costs of the project </a:t>
            </a:r>
            <a:r>
              <a:rPr lang="en-US" sz="3200" dirty="0" smtClean="0">
                <a:solidFill>
                  <a:srgbClr val="C00000"/>
                </a:solidFill>
              </a:rPr>
              <a:t>equal</a:t>
            </a:r>
            <a:r>
              <a:rPr lang="en-US" sz="3200" dirty="0" smtClean="0"/>
              <a:t> the value it has delivered</a:t>
            </a:r>
          </a:p>
          <a:p>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pPr>
              <a:buNone/>
            </a:pPr>
            <a:r>
              <a:rPr lang="en-US" dirty="0" smtClean="0">
                <a:solidFill>
                  <a:srgbClr val="C00000"/>
                </a:solidFill>
                <a:latin typeface="+mn-lt"/>
                <a:ea typeface="+mn-ea"/>
                <a:cs typeface="+mn-cs"/>
              </a:rPr>
              <a:t>	BEP =</a:t>
            </a:r>
          </a:p>
          <a:p>
            <a:pPr>
              <a:buNone/>
            </a:pPr>
            <a:endParaRPr lang="en-US" dirty="0" smtClean="0">
              <a:solidFill>
                <a:schemeClr val="tx1"/>
              </a:solidFill>
              <a:latin typeface="+mn-lt"/>
              <a:ea typeface="+mn-ea"/>
              <a:cs typeface="+mn-cs"/>
            </a:endParaRPr>
          </a:p>
          <a:p>
            <a:pPr>
              <a:buNone/>
            </a:pPr>
            <a:endParaRPr lang="en-US" dirty="0" smtClean="0">
              <a:solidFill>
                <a:schemeClr val="tx1"/>
              </a:solidFill>
              <a:latin typeface="+mn-lt"/>
              <a:ea typeface="+mn-ea"/>
              <a:cs typeface="+mn-cs"/>
            </a:endParaRPr>
          </a:p>
          <a:p>
            <a:pPr>
              <a:buNone/>
            </a:pPr>
            <a:r>
              <a:rPr lang="en-US" i="1" dirty="0" smtClean="0">
                <a:solidFill>
                  <a:schemeClr val="tx1"/>
                </a:solidFill>
                <a:latin typeface="+mn-lt"/>
                <a:ea typeface="+mn-ea"/>
                <a:cs typeface="+mn-cs"/>
              </a:rPr>
              <a:t>* </a:t>
            </a:r>
            <a:r>
              <a:rPr lang="en-US" sz="2400" i="1" dirty="0" smtClean="0">
                <a:solidFill>
                  <a:schemeClr val="tx1"/>
                </a:solidFill>
                <a:latin typeface="+mn-lt"/>
                <a:ea typeface="+mn-ea"/>
                <a:cs typeface="+mn-cs"/>
              </a:rPr>
              <a:t>Use the yearly NPV amount from the first year in which project has positive cas</a:t>
            </a:r>
            <a:r>
              <a:rPr lang="en-US" sz="2400" i="1" dirty="0" smtClean="0">
                <a:ea typeface="+mn-ea"/>
                <a:cs typeface="+mn-cs"/>
              </a:rPr>
              <a:t>h flow</a:t>
            </a:r>
            <a:endParaRPr lang="en-US" sz="2400" i="1" dirty="0">
              <a:solidFill>
                <a:schemeClr val="tx1"/>
              </a:solidFill>
              <a:latin typeface="+mn-lt"/>
              <a:ea typeface="+mn-ea"/>
              <a:cs typeface="+mn-cs"/>
            </a:endParaRPr>
          </a:p>
        </p:txBody>
      </p:sp>
      <p:sp>
        <p:nvSpPr>
          <p:cNvPr id="172034" name="Rectangle 2"/>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133600" y="3124200"/>
            <a:ext cx="5867400" cy="584775"/>
          </a:xfrm>
          <a:prstGeom prst="rect">
            <a:avLst/>
          </a:prstGeom>
          <a:noFill/>
        </p:spPr>
        <p:txBody>
          <a:bodyPr wrap="square" rtlCol="0">
            <a:spAutoFit/>
          </a:bodyPr>
          <a:lstStyle/>
          <a:p>
            <a:r>
              <a:rPr lang="en-US" sz="3200" dirty="0" smtClean="0">
                <a:solidFill>
                  <a:srgbClr val="C00000"/>
                </a:solidFill>
                <a:effectLst/>
                <a:latin typeface="+mn-lt"/>
              </a:rPr>
              <a:t>Yearly NPV</a:t>
            </a:r>
            <a:r>
              <a:rPr lang="en-US" sz="3200" baseline="30000" dirty="0" smtClean="0">
                <a:solidFill>
                  <a:srgbClr val="C00000"/>
                </a:solidFill>
                <a:effectLst/>
                <a:latin typeface="+mn-lt"/>
              </a:rPr>
              <a:t>*</a:t>
            </a:r>
            <a:r>
              <a:rPr lang="en-US" sz="3200" dirty="0" smtClean="0">
                <a:solidFill>
                  <a:srgbClr val="C00000"/>
                </a:solidFill>
                <a:effectLst/>
                <a:latin typeface="+mn-lt"/>
              </a:rPr>
              <a:t> – Cumulative NPV</a:t>
            </a:r>
            <a:endParaRPr lang="en-US" sz="3200" dirty="0">
              <a:solidFill>
                <a:srgbClr val="C00000"/>
              </a:solidFill>
              <a:effectLst/>
              <a:latin typeface="+mn-lt"/>
            </a:endParaRPr>
          </a:p>
        </p:txBody>
      </p:sp>
      <p:cxnSp>
        <p:nvCxnSpPr>
          <p:cNvPr id="10" name="Straight Connector 9"/>
          <p:cNvCxnSpPr/>
          <p:nvPr/>
        </p:nvCxnSpPr>
        <p:spPr>
          <a:xfrm>
            <a:off x="2286000" y="3733800"/>
            <a:ext cx="5486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971800" y="3810000"/>
            <a:ext cx="4191000" cy="584775"/>
          </a:xfrm>
          <a:prstGeom prst="rect">
            <a:avLst/>
          </a:prstGeom>
          <a:noFill/>
        </p:spPr>
        <p:txBody>
          <a:bodyPr wrap="square" rtlCol="0">
            <a:spAutoFit/>
          </a:bodyPr>
          <a:lstStyle/>
          <a:p>
            <a:r>
              <a:rPr lang="en-US" sz="3200" dirty="0" smtClean="0">
                <a:solidFill>
                  <a:srgbClr val="C00000"/>
                </a:solidFill>
                <a:effectLst/>
                <a:latin typeface="+mn-lt"/>
              </a:rPr>
              <a:t>Yearly</a:t>
            </a:r>
            <a:r>
              <a:rPr lang="en-US" sz="3200" baseline="30000" dirty="0" smtClean="0">
                <a:solidFill>
                  <a:srgbClr val="C00000"/>
                </a:solidFill>
                <a:effectLst/>
                <a:latin typeface="+mn-lt"/>
              </a:rPr>
              <a:t>*</a:t>
            </a:r>
            <a:r>
              <a:rPr lang="en-US" sz="3200" dirty="0" smtClean="0">
                <a:solidFill>
                  <a:srgbClr val="C00000"/>
                </a:solidFill>
                <a:effectLst/>
                <a:latin typeface="+mn-lt"/>
              </a:rPr>
              <a:t> NPV</a:t>
            </a:r>
            <a:endParaRPr lang="en-US" sz="3200" dirty="0">
              <a:solidFill>
                <a:srgbClr val="C00000"/>
              </a:solidFill>
              <a:effectLst/>
              <a:latin typeface="+mn-lt"/>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06596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Break</a:t>
            </a:r>
            <a:r>
              <a:rPr lang="id-ID" dirty="0" smtClean="0"/>
              <a:t> </a:t>
            </a:r>
            <a:r>
              <a:rPr lang="en-US" dirty="0" smtClean="0"/>
              <a:t>Even Point (BEP)</a:t>
            </a:r>
            <a:endParaRPr lang="en-US" dirty="0"/>
          </a:p>
        </p:txBody>
      </p:sp>
      <p:sp>
        <p:nvSpPr>
          <p:cNvPr id="2" name="Content Placeholder 1"/>
          <p:cNvSpPr>
            <a:spLocks noGrp="1"/>
          </p:cNvSpPr>
          <p:nvPr>
            <p:ph idx="1"/>
          </p:nvPr>
        </p:nvSpPr>
        <p:spPr/>
        <p:txBody>
          <a:bodyPr/>
          <a:lstStyle/>
          <a:p>
            <a:endParaRPr lang="id-ID"/>
          </a:p>
        </p:txBody>
      </p:sp>
      <p:pic>
        <p:nvPicPr>
          <p:cNvPr id="890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24" t="40950" r="14017" b="16383"/>
          <a:stretch/>
        </p:blipFill>
        <p:spPr bwMode="auto">
          <a:xfrm>
            <a:off x="152400" y="1371600"/>
            <a:ext cx="886372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31141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81000"/>
            <a:ext cx="8382000" cy="762000"/>
          </a:xfrm>
          <a:noFill/>
          <a:ln/>
        </p:spPr>
        <p:txBody>
          <a:bodyPr lIns="92075" tIns="46038" rIns="92075" bIns="46038" anchor="ctr">
            <a:normAutofit/>
          </a:bodyPr>
          <a:lstStyle/>
          <a:p>
            <a:r>
              <a:rPr lang="en-US" dirty="0"/>
              <a:t>Organizational </a:t>
            </a:r>
            <a:r>
              <a:rPr lang="en-US" dirty="0" smtClean="0"/>
              <a:t>Feasibility</a:t>
            </a:r>
            <a:endParaRPr lang="en-US" sz="3200" dirty="0">
              <a:solidFill>
                <a:srgbClr val="0070C0"/>
              </a:solidFill>
            </a:endParaRPr>
          </a:p>
        </p:txBody>
      </p:sp>
      <p:sp>
        <p:nvSpPr>
          <p:cNvPr id="144387" name="Rectangle 3" descr="Rectangle: Click to edit Master text styles&#10;Second level&#10;Third level&#10;Fourth level&#10;Fifth level"/>
          <p:cNvSpPr>
            <a:spLocks noGrp="1" noChangeArrowheads="1"/>
          </p:cNvSpPr>
          <p:nvPr>
            <p:ph idx="1"/>
          </p:nvPr>
        </p:nvSpPr>
        <p:spPr>
          <a:xfrm>
            <a:off x="685800" y="1527743"/>
            <a:ext cx="8229600" cy="4564063"/>
          </a:xfrm>
          <a:noFill/>
          <a:ln/>
        </p:spPr>
        <p:txBody>
          <a:bodyPr lIns="92075" tIns="46038" rIns="92075" bIns="46038"/>
          <a:lstStyle/>
          <a:p>
            <a:r>
              <a:rPr lang="en-US" sz="3600" dirty="0" smtClean="0">
                <a:solidFill>
                  <a:srgbClr val="C00000"/>
                </a:solidFill>
              </a:rPr>
              <a:t>Strategic Alignment</a:t>
            </a:r>
          </a:p>
          <a:p>
            <a:pPr lvl="1"/>
            <a:r>
              <a:rPr lang="en-US" sz="2800" dirty="0" smtClean="0"/>
              <a:t>How well does the project </a:t>
            </a:r>
            <a:r>
              <a:rPr lang="en-US" sz="2800" dirty="0" smtClean="0">
                <a:solidFill>
                  <a:srgbClr val="C00000"/>
                </a:solidFill>
              </a:rPr>
              <a:t>match up </a:t>
            </a:r>
            <a:r>
              <a:rPr lang="en-US" sz="2800" dirty="0" smtClean="0"/>
              <a:t>with the business strategy?</a:t>
            </a:r>
            <a:endParaRPr lang="id-ID" sz="2800" dirty="0" smtClean="0"/>
          </a:p>
          <a:p>
            <a:pPr lvl="1"/>
            <a:endParaRPr lang="id-ID" sz="1100" dirty="0" smtClean="0"/>
          </a:p>
          <a:p>
            <a:r>
              <a:rPr lang="en-US" sz="3600" dirty="0">
                <a:solidFill>
                  <a:srgbClr val="C00000"/>
                </a:solidFill>
              </a:rPr>
              <a:t>Stakeholder</a:t>
            </a:r>
            <a:r>
              <a:rPr lang="en-US" sz="3600" dirty="0"/>
              <a:t> analysis considers</a:t>
            </a:r>
          </a:p>
          <a:p>
            <a:pPr lvl="1"/>
            <a:r>
              <a:rPr lang="en-US" sz="2800" dirty="0"/>
              <a:t>Project </a:t>
            </a:r>
            <a:r>
              <a:rPr lang="en-US" sz="2800" dirty="0" smtClean="0"/>
              <a:t>champion (Product Owner)</a:t>
            </a:r>
            <a:endParaRPr lang="en-US" sz="2800" dirty="0"/>
          </a:p>
          <a:p>
            <a:pPr lvl="1"/>
            <a:r>
              <a:rPr lang="en-US" sz="2800" dirty="0"/>
              <a:t>Organizational management</a:t>
            </a:r>
          </a:p>
          <a:p>
            <a:pPr lvl="1"/>
            <a:r>
              <a:rPr lang="en-US" sz="2800" dirty="0"/>
              <a:t>System users</a:t>
            </a:r>
          </a:p>
          <a:p>
            <a:pPr lvl="1"/>
            <a:r>
              <a:rPr lang="en-US" sz="2800" dirty="0"/>
              <a:t>Anybody affected by the change</a:t>
            </a:r>
          </a:p>
          <a:p>
            <a:pPr lvl="1"/>
            <a:endParaRPr lang="en-US" sz="2800"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308017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t>Stakeholder </a:t>
            </a:r>
            <a:r>
              <a:rPr lang="en-US" dirty="0" smtClean="0"/>
              <a:t>Analysis </a:t>
            </a:r>
            <a:r>
              <a:rPr lang="en-US" dirty="0"/>
              <a:t>C</a:t>
            </a:r>
            <a:r>
              <a:rPr lang="en-US" dirty="0" smtClean="0"/>
              <a:t>onsiders</a:t>
            </a:r>
            <a:endParaRPr lang="en-US" dirty="0"/>
          </a:p>
        </p:txBody>
      </p:sp>
      <p:sp>
        <p:nvSpPr>
          <p:cNvPr id="166915" name="Rectangle 3" descr="Rectangle: Click to edit Master text styles&#10;Second level&#10;Third level&#10;Fourth level&#10;Fifth level"/>
          <p:cNvSpPr>
            <a:spLocks noGrp="1" noChangeArrowheads="1"/>
          </p:cNvSpPr>
          <p:nvPr>
            <p:ph idx="1"/>
          </p:nvPr>
        </p:nvSpPr>
        <p:spPr>
          <a:xfrm>
            <a:off x="628650" y="1402280"/>
            <a:ext cx="8115300" cy="4495800"/>
          </a:xfrm>
        </p:spPr>
        <p:txBody>
          <a:bodyPr/>
          <a:lstStyle/>
          <a:p>
            <a:pPr>
              <a:lnSpc>
                <a:spcPct val="90000"/>
              </a:lnSpc>
            </a:pPr>
            <a:r>
              <a:rPr lang="en-US" sz="3200" dirty="0">
                <a:solidFill>
                  <a:srgbClr val="C00000"/>
                </a:solidFill>
              </a:rPr>
              <a:t>Project champion(s)</a:t>
            </a:r>
          </a:p>
          <a:p>
            <a:pPr lvl="1">
              <a:lnSpc>
                <a:spcPct val="90000"/>
              </a:lnSpc>
            </a:pPr>
            <a:r>
              <a:rPr lang="en-US" sz="2800" dirty="0"/>
              <a:t>High-level non-IS executive</a:t>
            </a:r>
          </a:p>
          <a:p>
            <a:pPr lvl="1">
              <a:lnSpc>
                <a:spcPct val="90000"/>
              </a:lnSpc>
            </a:pPr>
            <a:r>
              <a:rPr lang="en-US" sz="2800" dirty="0"/>
              <a:t>Shepherds project to completion</a:t>
            </a:r>
          </a:p>
          <a:p>
            <a:pPr lvl="1">
              <a:lnSpc>
                <a:spcPct val="90000"/>
              </a:lnSpc>
            </a:pPr>
            <a:r>
              <a:rPr lang="en-US" sz="2800" dirty="0"/>
              <a:t>It's good to have more than one</a:t>
            </a:r>
          </a:p>
          <a:p>
            <a:pPr>
              <a:lnSpc>
                <a:spcPct val="90000"/>
              </a:lnSpc>
            </a:pPr>
            <a:r>
              <a:rPr lang="en-US" sz="3200" dirty="0">
                <a:solidFill>
                  <a:srgbClr val="C00000"/>
                </a:solidFill>
              </a:rPr>
              <a:t>Organizational management</a:t>
            </a:r>
          </a:p>
          <a:p>
            <a:pPr lvl="1">
              <a:lnSpc>
                <a:spcPct val="90000"/>
              </a:lnSpc>
            </a:pPr>
            <a:r>
              <a:rPr lang="en-US" sz="2800" dirty="0"/>
              <a:t>Need this support to sell system to organization</a:t>
            </a:r>
          </a:p>
          <a:p>
            <a:pPr>
              <a:lnSpc>
                <a:spcPct val="90000"/>
              </a:lnSpc>
            </a:pPr>
            <a:r>
              <a:rPr lang="en-US" sz="3200" dirty="0">
                <a:solidFill>
                  <a:srgbClr val="C00000"/>
                </a:solidFill>
              </a:rPr>
              <a:t>System users</a:t>
            </a:r>
          </a:p>
          <a:p>
            <a:pPr lvl="1">
              <a:lnSpc>
                <a:spcPct val="90000"/>
              </a:lnSpc>
            </a:pPr>
            <a:r>
              <a:rPr lang="en-US" sz="2800" dirty="0"/>
              <a:t>In the loop so end system meets needs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427335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1000"/>
                                        <p:tgtEl>
                                          <p:spTgt spid="166915">
                                            <p:txEl>
                                              <p:pRg st="0" end="0"/>
                                            </p:txEl>
                                          </p:spTgt>
                                        </p:tgtEl>
                                      </p:cBhvr>
                                    </p:animEffect>
                                    <p:anim calcmode="lin" valueType="num">
                                      <p:cBhvr>
                                        <p:cTn id="8" dur="10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6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6915">
                                            <p:txEl>
                                              <p:pRg st="1" end="1"/>
                                            </p:txEl>
                                          </p:spTgt>
                                        </p:tgtEl>
                                        <p:attrNameLst>
                                          <p:attrName>style.visibility</p:attrName>
                                        </p:attrNameLst>
                                      </p:cBhvr>
                                      <p:to>
                                        <p:strVal val="visible"/>
                                      </p:to>
                                    </p:set>
                                    <p:animEffect transition="in" filter="fade">
                                      <p:cBhvr>
                                        <p:cTn id="14" dur="1000"/>
                                        <p:tgtEl>
                                          <p:spTgt spid="166915">
                                            <p:txEl>
                                              <p:pRg st="1" end="1"/>
                                            </p:txEl>
                                          </p:spTgt>
                                        </p:tgtEl>
                                      </p:cBhvr>
                                    </p:animEffect>
                                    <p:anim calcmode="lin" valueType="num">
                                      <p:cBhvr>
                                        <p:cTn id="15" dur="1000" fill="hold"/>
                                        <p:tgtEl>
                                          <p:spTgt spid="166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6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6915">
                                            <p:txEl>
                                              <p:pRg st="2" end="2"/>
                                            </p:txEl>
                                          </p:spTgt>
                                        </p:tgtEl>
                                        <p:attrNameLst>
                                          <p:attrName>style.visibility</p:attrName>
                                        </p:attrNameLst>
                                      </p:cBhvr>
                                      <p:to>
                                        <p:strVal val="visible"/>
                                      </p:to>
                                    </p:set>
                                    <p:animEffect transition="in" filter="fade">
                                      <p:cBhvr>
                                        <p:cTn id="21" dur="1000"/>
                                        <p:tgtEl>
                                          <p:spTgt spid="166915">
                                            <p:txEl>
                                              <p:pRg st="2" end="2"/>
                                            </p:txEl>
                                          </p:spTgt>
                                        </p:tgtEl>
                                      </p:cBhvr>
                                    </p:animEffect>
                                    <p:anim calcmode="lin" valueType="num">
                                      <p:cBhvr>
                                        <p:cTn id="22" dur="1000" fill="hold"/>
                                        <p:tgtEl>
                                          <p:spTgt spid="166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6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6915">
                                            <p:txEl>
                                              <p:pRg st="3" end="3"/>
                                            </p:txEl>
                                          </p:spTgt>
                                        </p:tgtEl>
                                        <p:attrNameLst>
                                          <p:attrName>style.visibility</p:attrName>
                                        </p:attrNameLst>
                                      </p:cBhvr>
                                      <p:to>
                                        <p:strVal val="visible"/>
                                      </p:to>
                                    </p:set>
                                    <p:animEffect transition="in" filter="fade">
                                      <p:cBhvr>
                                        <p:cTn id="28" dur="1000"/>
                                        <p:tgtEl>
                                          <p:spTgt spid="166915">
                                            <p:txEl>
                                              <p:pRg st="3" end="3"/>
                                            </p:txEl>
                                          </p:spTgt>
                                        </p:tgtEl>
                                      </p:cBhvr>
                                    </p:animEffect>
                                    <p:anim calcmode="lin" valueType="num">
                                      <p:cBhvr>
                                        <p:cTn id="29" dur="1000" fill="hold"/>
                                        <p:tgtEl>
                                          <p:spTgt spid="166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6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6915">
                                            <p:txEl>
                                              <p:pRg st="4" end="4"/>
                                            </p:txEl>
                                          </p:spTgt>
                                        </p:tgtEl>
                                        <p:attrNameLst>
                                          <p:attrName>style.visibility</p:attrName>
                                        </p:attrNameLst>
                                      </p:cBhvr>
                                      <p:to>
                                        <p:strVal val="visible"/>
                                      </p:to>
                                    </p:set>
                                    <p:animEffect transition="in" filter="fade">
                                      <p:cBhvr>
                                        <p:cTn id="35" dur="1000"/>
                                        <p:tgtEl>
                                          <p:spTgt spid="166915">
                                            <p:txEl>
                                              <p:pRg st="4" end="4"/>
                                            </p:txEl>
                                          </p:spTgt>
                                        </p:tgtEl>
                                      </p:cBhvr>
                                    </p:animEffect>
                                    <p:anim calcmode="lin" valueType="num">
                                      <p:cBhvr>
                                        <p:cTn id="36" dur="1000" fill="hold"/>
                                        <p:tgtEl>
                                          <p:spTgt spid="166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6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6915">
                                            <p:txEl>
                                              <p:pRg st="5" end="5"/>
                                            </p:txEl>
                                          </p:spTgt>
                                        </p:tgtEl>
                                        <p:attrNameLst>
                                          <p:attrName>style.visibility</p:attrName>
                                        </p:attrNameLst>
                                      </p:cBhvr>
                                      <p:to>
                                        <p:strVal val="visible"/>
                                      </p:to>
                                    </p:set>
                                    <p:animEffect transition="in" filter="fade">
                                      <p:cBhvr>
                                        <p:cTn id="42" dur="1000"/>
                                        <p:tgtEl>
                                          <p:spTgt spid="166915">
                                            <p:txEl>
                                              <p:pRg st="5" end="5"/>
                                            </p:txEl>
                                          </p:spTgt>
                                        </p:tgtEl>
                                      </p:cBhvr>
                                    </p:animEffect>
                                    <p:anim calcmode="lin" valueType="num">
                                      <p:cBhvr>
                                        <p:cTn id="43" dur="1000" fill="hold"/>
                                        <p:tgtEl>
                                          <p:spTgt spid="166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69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6915">
                                            <p:txEl>
                                              <p:pRg st="6" end="6"/>
                                            </p:txEl>
                                          </p:spTgt>
                                        </p:tgtEl>
                                        <p:attrNameLst>
                                          <p:attrName>style.visibility</p:attrName>
                                        </p:attrNameLst>
                                      </p:cBhvr>
                                      <p:to>
                                        <p:strVal val="visible"/>
                                      </p:to>
                                    </p:set>
                                    <p:animEffect transition="in" filter="fade">
                                      <p:cBhvr>
                                        <p:cTn id="49" dur="1000"/>
                                        <p:tgtEl>
                                          <p:spTgt spid="166915">
                                            <p:txEl>
                                              <p:pRg st="6" end="6"/>
                                            </p:txEl>
                                          </p:spTgt>
                                        </p:tgtEl>
                                      </p:cBhvr>
                                    </p:animEffect>
                                    <p:anim calcmode="lin" valueType="num">
                                      <p:cBhvr>
                                        <p:cTn id="50" dur="1000" fill="hold"/>
                                        <p:tgtEl>
                                          <p:spTgt spid="1669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69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6915">
                                            <p:txEl>
                                              <p:pRg st="7" end="7"/>
                                            </p:txEl>
                                          </p:spTgt>
                                        </p:tgtEl>
                                        <p:attrNameLst>
                                          <p:attrName>style.visibility</p:attrName>
                                        </p:attrNameLst>
                                      </p:cBhvr>
                                      <p:to>
                                        <p:strVal val="visible"/>
                                      </p:to>
                                    </p:set>
                                    <p:animEffect transition="in" filter="fade">
                                      <p:cBhvr>
                                        <p:cTn id="56" dur="1000"/>
                                        <p:tgtEl>
                                          <p:spTgt spid="166915">
                                            <p:txEl>
                                              <p:pRg st="7" end="7"/>
                                            </p:txEl>
                                          </p:spTgt>
                                        </p:tgtEl>
                                      </p:cBhvr>
                                    </p:animEffect>
                                    <p:anim calcmode="lin" valueType="num">
                                      <p:cBhvr>
                                        <p:cTn id="57" dur="1000" fill="hold"/>
                                        <p:tgtEl>
                                          <p:spTgt spid="1669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669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 Considers</a:t>
            </a:r>
            <a:endParaRPr lang="id-ID" dirty="0"/>
          </a:p>
        </p:txBody>
      </p:sp>
      <p:sp>
        <p:nvSpPr>
          <p:cNvPr id="3" name="Content Placeholder 2"/>
          <p:cNvSpPr>
            <a:spLocks noGrp="1"/>
          </p:cNvSpPr>
          <p:nvPr>
            <p:ph idx="1"/>
          </p:nvPr>
        </p:nvSpPr>
        <p:spPr/>
        <p:txBody>
          <a:bodyPr/>
          <a:lstStyle/>
          <a:p>
            <a:endParaRPr lang="id-ID"/>
          </a:p>
        </p:txBody>
      </p:sp>
      <p:pic>
        <p:nvPicPr>
          <p:cNvPr id="901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42" t="30260" r="11724" b="15556"/>
          <a:stretch/>
        </p:blipFill>
        <p:spPr bwMode="auto">
          <a:xfrm>
            <a:off x="0"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12002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Analysis Template</a:t>
            </a:r>
            <a:endParaRPr lang="en-US" dirty="0"/>
          </a:p>
        </p:txBody>
      </p:sp>
      <p:graphicFrame>
        <p:nvGraphicFramePr>
          <p:cNvPr id="4" name="Content Placeholder 3"/>
          <p:cNvGraphicFramePr>
            <a:graphicFrameLocks/>
          </p:cNvGraphicFramePr>
          <p:nvPr>
            <p:extLst/>
          </p:nvPr>
        </p:nvGraphicFramePr>
        <p:xfrm>
          <a:off x="479285" y="1066800"/>
          <a:ext cx="8001000" cy="5441372"/>
        </p:xfrm>
        <a:graphic>
          <a:graphicData uri="http://schemas.openxmlformats.org/drawingml/2006/table">
            <a:tbl>
              <a:tblPr>
                <a:tableStyleId>{5940675A-B579-460E-94D1-54222C63F5DA}</a:tableStyleId>
              </a:tblPr>
              <a:tblGrid>
                <a:gridCol w="8001000"/>
              </a:tblGrid>
              <a:tr h="374072">
                <a:tc>
                  <a:txBody>
                    <a:bodyPr/>
                    <a:lstStyle/>
                    <a:p>
                      <a:pPr algn="l"/>
                      <a:r>
                        <a:rPr lang="en-US" sz="1800" dirty="0"/>
                        <a:t>Technical Feasibility: Can We Build It? </a:t>
                      </a:r>
                      <a:endParaRPr lang="en-US" sz="1800" b="1" dirty="0">
                        <a:latin typeface="Arial" pitchFamily="34" charset="0"/>
                        <a:cs typeface="Arial" pitchFamily="34" charset="0"/>
                      </a:endParaRPr>
                    </a:p>
                  </a:txBody>
                  <a:tcPr marL="72616" marR="72616" marT="36308" marB="36308"/>
                </a:tc>
              </a:tr>
              <a:tr h="1607128">
                <a:tc>
                  <a:txBody>
                    <a:bodyPr/>
                    <a:lstStyle/>
                    <a:p>
                      <a:pPr marL="342900" indent="-342900" algn="l">
                        <a:buFont typeface="+mj-lt"/>
                        <a:buAutoNum type="arabicPeriod"/>
                      </a:pPr>
                      <a:r>
                        <a:rPr lang="en-US" sz="1800" b="1" dirty="0">
                          <a:solidFill>
                            <a:srgbClr val="C00000"/>
                          </a:solidFill>
                        </a:rPr>
                        <a:t>Familiarity with Application</a:t>
                      </a:r>
                      <a:r>
                        <a:rPr lang="en-US" sz="1800" dirty="0"/>
                        <a:t>: Less familiarity generates more risk </a:t>
                      </a:r>
                    </a:p>
                    <a:p>
                      <a:pPr marL="342900" indent="-342900" algn="l">
                        <a:buFont typeface="+mj-lt"/>
                        <a:buAutoNum type="arabicPeriod"/>
                      </a:pPr>
                      <a:r>
                        <a:rPr lang="en-US" sz="1800" b="1" dirty="0">
                          <a:solidFill>
                            <a:srgbClr val="C00000"/>
                          </a:solidFill>
                        </a:rPr>
                        <a:t>Familiarity with Technology</a:t>
                      </a:r>
                      <a:r>
                        <a:rPr lang="en-US" sz="1800" dirty="0"/>
                        <a:t>: Less familiarity generates more risk </a:t>
                      </a:r>
                    </a:p>
                    <a:p>
                      <a:pPr marL="342900" indent="-342900" algn="l">
                        <a:buFont typeface="+mj-lt"/>
                        <a:buAutoNum type="arabicPeriod"/>
                      </a:pPr>
                      <a:r>
                        <a:rPr lang="en-US" sz="1800" b="1" dirty="0">
                          <a:solidFill>
                            <a:srgbClr val="C00000"/>
                          </a:solidFill>
                        </a:rPr>
                        <a:t>Project Size</a:t>
                      </a:r>
                      <a:r>
                        <a:rPr lang="en-US" sz="1800" dirty="0"/>
                        <a:t>: Large projects have more risk </a:t>
                      </a:r>
                    </a:p>
                    <a:p>
                      <a:pPr marL="342900" indent="-342900" algn="l">
                        <a:buFont typeface="+mj-lt"/>
                        <a:buAutoNum type="arabicPeriod"/>
                      </a:pPr>
                      <a:r>
                        <a:rPr lang="en-US" sz="1800" b="1" dirty="0">
                          <a:solidFill>
                            <a:srgbClr val="C00000"/>
                          </a:solidFill>
                        </a:rPr>
                        <a:t>Compatibility</a:t>
                      </a:r>
                      <a:r>
                        <a:rPr lang="en-US" sz="1800" dirty="0"/>
                        <a:t>: The harder it is to integrate the system with the company’s existing technology, the higher the risk </a:t>
                      </a:r>
                      <a:endParaRPr lang="en-US" sz="1800" dirty="0">
                        <a:latin typeface="Arial" pitchFamily="34" charset="0"/>
                        <a:cs typeface="Arial" pitchFamily="34" charset="0"/>
                      </a:endParaRPr>
                    </a:p>
                  </a:txBody>
                  <a:tcPr marL="72616" marR="72616" marT="36308" marB="36308"/>
                </a:tc>
              </a:tr>
              <a:tr h="374072">
                <a:tc>
                  <a:txBody>
                    <a:bodyPr/>
                    <a:lstStyle/>
                    <a:p>
                      <a:pPr algn="l"/>
                      <a:r>
                        <a:rPr lang="en-US" sz="1800" dirty="0"/>
                        <a:t>Economic Feasibility: Should We Build It? </a:t>
                      </a:r>
                      <a:endParaRPr lang="en-US" sz="1800" b="1" dirty="0">
                        <a:latin typeface="Arial" pitchFamily="34" charset="0"/>
                        <a:cs typeface="Arial" pitchFamily="34" charset="0"/>
                      </a:endParaRPr>
                    </a:p>
                  </a:txBody>
                  <a:tcPr marL="72616" marR="72616" marT="36308" marB="36308"/>
                </a:tc>
              </a:tr>
              <a:tr h="1215736">
                <a:tc>
                  <a:txBody>
                    <a:bodyPr/>
                    <a:lstStyle/>
                    <a:p>
                      <a:pPr marL="342900" indent="-342900" algn="l">
                        <a:buFont typeface="+mj-lt"/>
                        <a:buAutoNum type="arabicPeriod"/>
                      </a:pPr>
                      <a:r>
                        <a:rPr lang="en-US" sz="1800" dirty="0" smtClean="0"/>
                        <a:t>Return on Investment</a:t>
                      </a:r>
                      <a:r>
                        <a:rPr lang="en-US" sz="1800" baseline="0" dirty="0" smtClean="0"/>
                        <a:t> (</a:t>
                      </a:r>
                      <a:r>
                        <a:rPr lang="en-US" sz="1800" b="1" baseline="0" dirty="0" smtClean="0">
                          <a:solidFill>
                            <a:srgbClr val="C00000"/>
                          </a:solidFill>
                        </a:rPr>
                        <a:t>ROI</a:t>
                      </a:r>
                      <a:r>
                        <a:rPr lang="en-US" sz="1800" baseline="0" dirty="0" smtClean="0"/>
                        <a:t>)</a:t>
                      </a:r>
                      <a:r>
                        <a:rPr lang="en-US" sz="1800" dirty="0" smtClean="0"/>
                        <a:t> over 3 years</a:t>
                      </a:r>
                    </a:p>
                    <a:p>
                      <a:pPr marL="342900" indent="-342900" algn="l">
                        <a:buFont typeface="+mj-lt"/>
                        <a:buAutoNum type="arabicPeriod"/>
                      </a:pPr>
                      <a:r>
                        <a:rPr lang="en-US" sz="1800" dirty="0" smtClean="0"/>
                        <a:t>Break-even Point (</a:t>
                      </a:r>
                      <a:r>
                        <a:rPr lang="en-US" sz="1800" b="1" dirty="0" smtClean="0">
                          <a:solidFill>
                            <a:srgbClr val="C00000"/>
                          </a:solidFill>
                        </a:rPr>
                        <a:t>BEP</a:t>
                      </a:r>
                      <a:r>
                        <a:rPr lang="en-US" sz="180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smtClean="0"/>
                        <a:t>Total benefit after 3 years</a:t>
                      </a:r>
                    </a:p>
                    <a:p>
                      <a:pPr marL="342900" indent="-342900" algn="l">
                        <a:buFont typeface="+mj-lt"/>
                        <a:buAutoNum type="arabicPeriod"/>
                      </a:pPr>
                      <a:endParaRPr lang="en-US" sz="1800" dirty="0"/>
                    </a:p>
                  </a:txBody>
                  <a:tcPr marL="72616" marR="72616" marT="36308" marB="36308"/>
                </a:tc>
              </a:tr>
              <a:tr h="374072">
                <a:tc>
                  <a:txBody>
                    <a:bodyPr/>
                    <a:lstStyle/>
                    <a:p>
                      <a:pPr algn="l"/>
                      <a:r>
                        <a:rPr lang="en-US" sz="1800" dirty="0"/>
                        <a:t>Organizational Feasibility: If We Build It, Will They Come? </a:t>
                      </a:r>
                      <a:endParaRPr lang="en-US" sz="1800" b="1" dirty="0">
                        <a:latin typeface="Arial" pitchFamily="34" charset="0"/>
                        <a:cs typeface="Arial" pitchFamily="34" charset="0"/>
                      </a:endParaRPr>
                    </a:p>
                  </a:txBody>
                  <a:tcPr marL="72616" marR="72616" marT="36308" marB="36308"/>
                </a:tc>
              </a:tr>
              <a:tr h="1496292">
                <a:tc>
                  <a:txBody>
                    <a:bodyPr/>
                    <a:lstStyle/>
                    <a:p>
                      <a:pPr marL="342900" indent="-342900" algn="l">
                        <a:buFont typeface="+mj-lt"/>
                        <a:buAutoNum type="arabicPeriod"/>
                      </a:pPr>
                      <a:r>
                        <a:rPr lang="en-US" sz="1800" dirty="0"/>
                        <a:t>Project champion(s) </a:t>
                      </a:r>
                    </a:p>
                    <a:p>
                      <a:pPr marL="342900" indent="-342900" algn="l">
                        <a:buFont typeface="+mj-lt"/>
                        <a:buAutoNum type="arabicPeriod"/>
                      </a:pPr>
                      <a:r>
                        <a:rPr lang="en-US" sz="1800" dirty="0"/>
                        <a:t>Senior management </a:t>
                      </a:r>
                    </a:p>
                    <a:p>
                      <a:pPr marL="342900" indent="-342900" algn="l">
                        <a:buFont typeface="+mj-lt"/>
                        <a:buAutoNum type="arabicPeriod"/>
                      </a:pPr>
                      <a:r>
                        <a:rPr lang="en-US" sz="1800" dirty="0"/>
                        <a:t>Users </a:t>
                      </a:r>
                    </a:p>
                    <a:p>
                      <a:pPr marL="342900" indent="-342900" algn="l">
                        <a:buFont typeface="+mj-lt"/>
                        <a:buAutoNum type="arabicPeriod"/>
                      </a:pPr>
                      <a:r>
                        <a:rPr lang="en-US" sz="1800" dirty="0"/>
                        <a:t>Other stakeholders </a:t>
                      </a:r>
                    </a:p>
                    <a:p>
                      <a:pPr marL="342900" indent="-342900" algn="l">
                        <a:buFont typeface="+mj-lt"/>
                        <a:buAutoNum type="arabicPeriod"/>
                      </a:pPr>
                      <a:r>
                        <a:rPr lang="en-US" sz="1800" b="1" dirty="0">
                          <a:solidFill>
                            <a:srgbClr val="C00000"/>
                          </a:solidFill>
                        </a:rPr>
                        <a:t>Is the project strategically aligned with the business</a:t>
                      </a:r>
                      <a:r>
                        <a:rPr lang="en-US" sz="1800" dirty="0"/>
                        <a:t>?</a:t>
                      </a:r>
                      <a:endParaRPr lang="en-US" sz="1800" dirty="0">
                        <a:latin typeface="Arial" pitchFamily="34" charset="0"/>
                        <a:cs typeface="Arial" pitchFamily="34" charset="0"/>
                      </a:endParaRPr>
                    </a:p>
                  </a:txBody>
                  <a:tcPr marL="72616" marR="72616" marT="36308" marB="36308"/>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319148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6200" y="0"/>
          <a:ext cx="8991600" cy="6893244"/>
        </p:xfrm>
        <a:graphic>
          <a:graphicData uri="http://schemas.openxmlformats.org/drawingml/2006/table">
            <a:tbl>
              <a:tblPr firstRow="1">
                <a:tableStyleId>{5DA37D80-6434-44D0-A028-1B22A696006F}</a:tableStyleId>
              </a:tblPr>
              <a:tblGrid>
                <a:gridCol w="8991600"/>
              </a:tblGrid>
              <a:tr h="269556">
                <a:tc>
                  <a:txBody>
                    <a:bodyPr/>
                    <a:lstStyle/>
                    <a:p>
                      <a:pPr algn="l"/>
                      <a:r>
                        <a:rPr lang="en-US" sz="2000" dirty="0" smtClean="0"/>
                        <a:t>CD Selection Internet </a:t>
                      </a:r>
                      <a:r>
                        <a:rPr lang="en-US" sz="2000" dirty="0"/>
                        <a:t>Order Feasibility Analysis Executive Summary </a:t>
                      </a:r>
                      <a:endParaRPr lang="en-US" sz="2000" b="1" dirty="0">
                        <a:latin typeface="Arial" pitchFamily="34" charset="0"/>
                        <a:cs typeface="Arial" pitchFamily="34" charset="0"/>
                      </a:endParaRPr>
                    </a:p>
                  </a:txBody>
                  <a:tcPr marL="0" marR="0" marT="0" marB="0" anchor="ctr">
                    <a:solidFill>
                      <a:schemeClr val="bg1"/>
                    </a:solidFill>
                  </a:tcPr>
                </a:tc>
              </a:tr>
              <a:tr h="688517">
                <a:tc>
                  <a:txBody>
                    <a:bodyPr/>
                    <a:lstStyle/>
                    <a:p>
                      <a:pPr algn="l"/>
                      <a:r>
                        <a:rPr lang="en-US" sz="1600" dirty="0"/>
                        <a:t>Margaret Mooney and Alec Adams created the following feasibility analysis for the CD Selections Internet Order System Project. The </a:t>
                      </a:r>
                      <a:r>
                        <a:rPr lang="en-US" sz="1600" dirty="0" smtClean="0"/>
                        <a:t>System Proposal </a:t>
                      </a:r>
                      <a:r>
                        <a:rPr lang="en-US" sz="1600" dirty="0"/>
                        <a:t>is attached, along with the detailed feasibility </a:t>
                      </a:r>
                      <a:r>
                        <a:rPr lang="en-US" sz="1600" dirty="0" smtClean="0"/>
                        <a:t>study</a:t>
                      </a:r>
                    </a:p>
                  </a:txBody>
                  <a:tcPr marL="14886" marR="14886" marT="7443" marB="7443">
                    <a:solidFill>
                      <a:schemeClr val="bg1"/>
                    </a:solidFill>
                  </a:tcPr>
                </a:tc>
              </a:tr>
              <a:tr h="5899927">
                <a:tc>
                  <a:txBody>
                    <a:bodyPr/>
                    <a:lstStyle/>
                    <a:p>
                      <a:pPr algn="l"/>
                      <a:r>
                        <a:rPr lang="en-US" sz="2000" b="1" dirty="0"/>
                        <a:t>Technical Feasibility </a:t>
                      </a:r>
                    </a:p>
                    <a:p>
                      <a:pPr algn="l"/>
                      <a:r>
                        <a:rPr lang="en-US" sz="1600" dirty="0"/>
                        <a:t>The Internet Order System is </a:t>
                      </a:r>
                      <a:r>
                        <a:rPr lang="en-US" sz="1600" dirty="0">
                          <a:solidFill>
                            <a:srgbClr val="C00000"/>
                          </a:solidFill>
                        </a:rPr>
                        <a:t>feasible technically</a:t>
                      </a:r>
                      <a:r>
                        <a:rPr lang="en-US" sz="1600" dirty="0"/>
                        <a:t>, although there is some risk. </a:t>
                      </a:r>
                      <a:endParaRPr lang="en-US" sz="1600" dirty="0" smtClean="0"/>
                    </a:p>
                    <a:p>
                      <a:pPr algn="l"/>
                      <a:endParaRPr lang="en-US" sz="1500" dirty="0"/>
                    </a:p>
                    <a:p>
                      <a:pPr algn="l"/>
                      <a:r>
                        <a:rPr lang="en-US" sz="1800" dirty="0"/>
                        <a:t>CD Selections’ </a:t>
                      </a:r>
                      <a:r>
                        <a:rPr lang="en-US" sz="1800" b="1" dirty="0">
                          <a:solidFill>
                            <a:srgbClr val="C00000"/>
                          </a:solidFill>
                        </a:rPr>
                        <a:t>risk regarding familiarity with </a:t>
                      </a:r>
                      <a:r>
                        <a:rPr lang="en-US" sz="1800" b="1" dirty="0" smtClean="0">
                          <a:solidFill>
                            <a:srgbClr val="C00000"/>
                          </a:solidFill>
                        </a:rPr>
                        <a:t>the application </a:t>
                      </a:r>
                      <a:r>
                        <a:rPr lang="en-US" sz="1800" b="1" dirty="0">
                          <a:solidFill>
                            <a:srgbClr val="C00000"/>
                          </a:solidFill>
                        </a:rPr>
                        <a:t>is high </a:t>
                      </a:r>
                    </a:p>
                    <a:p>
                      <a:pPr marL="800100" lvl="1" indent="-342900" algn="l">
                        <a:buFont typeface="Arial" pitchFamily="34" charset="0"/>
                        <a:buChar char="•"/>
                      </a:pPr>
                      <a:r>
                        <a:rPr lang="en-US" sz="1600" dirty="0"/>
                        <a:t>The </a:t>
                      </a:r>
                      <a:r>
                        <a:rPr lang="en-US" sz="1600" dirty="0">
                          <a:solidFill>
                            <a:srgbClr val="0070C0"/>
                          </a:solidFill>
                        </a:rPr>
                        <a:t>Marketing Department has little experience </a:t>
                      </a:r>
                      <a:r>
                        <a:rPr lang="en-US" sz="1600" dirty="0"/>
                        <a:t>with Internet-based marketing and </a:t>
                      </a:r>
                      <a:r>
                        <a:rPr lang="en-US" sz="1600" dirty="0" smtClean="0"/>
                        <a:t>sales</a:t>
                      </a:r>
                      <a:endParaRPr lang="en-US" sz="1600" dirty="0"/>
                    </a:p>
                    <a:p>
                      <a:pPr marL="800100" lvl="1" indent="-342900" algn="l">
                        <a:buFont typeface="Arial" pitchFamily="34" charset="0"/>
                        <a:buChar char="•"/>
                      </a:pPr>
                      <a:r>
                        <a:rPr lang="en-US" sz="1600" dirty="0"/>
                        <a:t>The IT Department has strong knowledge of the company’s existing order systems; however, it </a:t>
                      </a:r>
                      <a:r>
                        <a:rPr lang="en-US" sz="1600" dirty="0">
                          <a:solidFill>
                            <a:srgbClr val="0070C0"/>
                          </a:solidFill>
                        </a:rPr>
                        <a:t>has not worked with Web-enabled order </a:t>
                      </a:r>
                      <a:r>
                        <a:rPr lang="en-US" sz="1600" dirty="0" smtClean="0">
                          <a:solidFill>
                            <a:srgbClr val="0070C0"/>
                          </a:solidFill>
                        </a:rPr>
                        <a:t>systems</a:t>
                      </a:r>
                      <a:endParaRPr lang="en-US" sz="1600" dirty="0">
                        <a:solidFill>
                          <a:srgbClr val="0070C0"/>
                        </a:solidFill>
                      </a:endParaRPr>
                    </a:p>
                    <a:p>
                      <a:pPr algn="l"/>
                      <a:r>
                        <a:rPr lang="en-US" sz="1800" dirty="0" smtClean="0"/>
                        <a:t>CD </a:t>
                      </a:r>
                      <a:r>
                        <a:rPr lang="en-US" sz="1800" dirty="0"/>
                        <a:t>Selections’ </a:t>
                      </a:r>
                      <a:r>
                        <a:rPr lang="en-US" sz="1800" b="1" dirty="0">
                          <a:solidFill>
                            <a:srgbClr val="C00000"/>
                          </a:solidFill>
                        </a:rPr>
                        <a:t>risk regarding familiarity with the technology is medium </a:t>
                      </a:r>
                    </a:p>
                    <a:p>
                      <a:pPr marL="800100" lvl="1" indent="-342900" algn="l">
                        <a:buFont typeface="Arial" pitchFamily="34" charset="0"/>
                        <a:buChar char="•"/>
                      </a:pPr>
                      <a:r>
                        <a:rPr lang="en-US" sz="1600" dirty="0"/>
                        <a:t>The </a:t>
                      </a:r>
                      <a:r>
                        <a:rPr lang="en-US" sz="1600" dirty="0">
                          <a:solidFill>
                            <a:srgbClr val="0070C0"/>
                          </a:solidFill>
                        </a:rPr>
                        <a:t>IT Department has relied on external consultants </a:t>
                      </a:r>
                      <a:r>
                        <a:rPr lang="en-US" sz="1600" dirty="0"/>
                        <a:t>and an Information Service Provider to develop its existing Web </a:t>
                      </a:r>
                      <a:r>
                        <a:rPr lang="en-US" sz="1600" dirty="0" smtClean="0"/>
                        <a:t>environment</a:t>
                      </a:r>
                      <a:endParaRPr lang="en-US" sz="1600" dirty="0"/>
                    </a:p>
                    <a:p>
                      <a:pPr marL="800100" lvl="1" indent="-342900" algn="l">
                        <a:buFont typeface="Arial" pitchFamily="34" charset="0"/>
                        <a:buChar char="•"/>
                      </a:pPr>
                      <a:r>
                        <a:rPr lang="en-US" sz="1600" dirty="0"/>
                        <a:t>The IT Department has </a:t>
                      </a:r>
                      <a:r>
                        <a:rPr lang="en-US" sz="1600" dirty="0" smtClean="0"/>
                        <a:t>learned </a:t>
                      </a:r>
                      <a:r>
                        <a:rPr lang="en-US" sz="1600" dirty="0"/>
                        <a:t>about Web </a:t>
                      </a:r>
                      <a:r>
                        <a:rPr lang="en-US" sz="1600" dirty="0" smtClean="0"/>
                        <a:t>technology by </a:t>
                      </a:r>
                      <a:r>
                        <a:rPr lang="en-US" sz="1600" dirty="0"/>
                        <a:t>maintaining </a:t>
                      </a:r>
                      <a:r>
                        <a:rPr lang="en-US" sz="1600" dirty="0" smtClean="0"/>
                        <a:t>the</a:t>
                      </a:r>
                      <a:r>
                        <a:rPr lang="en-US" sz="1600" baseline="0" dirty="0" smtClean="0"/>
                        <a:t> corporate site</a:t>
                      </a:r>
                      <a:endParaRPr lang="en-US" sz="1600" dirty="0"/>
                    </a:p>
                    <a:p>
                      <a:pPr marL="800100" lvl="1" indent="-342900" algn="l">
                        <a:buFont typeface="Arial" pitchFamily="34" charset="0"/>
                        <a:buChar char="•"/>
                      </a:pPr>
                      <a:r>
                        <a:rPr lang="en-US" sz="1600" dirty="0"/>
                        <a:t>Development tools and products for commercial Web application development are available in the marketplace, although the IT department has little experience with </a:t>
                      </a:r>
                      <a:r>
                        <a:rPr lang="en-US" sz="1600" dirty="0" smtClean="0"/>
                        <a:t>them</a:t>
                      </a:r>
                      <a:endParaRPr lang="en-US" sz="1600" dirty="0"/>
                    </a:p>
                    <a:p>
                      <a:pPr algn="l"/>
                      <a:r>
                        <a:rPr lang="en-US" sz="1800" dirty="0" smtClean="0"/>
                        <a:t>The </a:t>
                      </a:r>
                      <a:r>
                        <a:rPr lang="en-US" sz="1800" b="1" dirty="0">
                          <a:solidFill>
                            <a:srgbClr val="C00000"/>
                          </a:solidFill>
                        </a:rPr>
                        <a:t>project size is considered medium risk </a:t>
                      </a:r>
                    </a:p>
                    <a:p>
                      <a:pPr marL="800100" lvl="1" indent="-342900" algn="l">
                        <a:buFont typeface="Arial" pitchFamily="34" charset="0"/>
                        <a:buChar char="•"/>
                      </a:pPr>
                      <a:r>
                        <a:rPr lang="en-US" sz="1600" dirty="0"/>
                        <a:t>The project team likely will include </a:t>
                      </a:r>
                      <a:r>
                        <a:rPr lang="en-US" sz="1600" b="0" dirty="0">
                          <a:solidFill>
                            <a:srgbClr val="0070C0"/>
                          </a:solidFill>
                        </a:rPr>
                        <a:t>less than ten </a:t>
                      </a:r>
                      <a:r>
                        <a:rPr lang="en-US" sz="1600" b="0" dirty="0" smtClean="0">
                          <a:solidFill>
                            <a:srgbClr val="0070C0"/>
                          </a:solidFill>
                        </a:rPr>
                        <a:t>people </a:t>
                      </a:r>
                      <a:endParaRPr lang="en-US" sz="1600" b="0" dirty="0">
                        <a:solidFill>
                          <a:srgbClr val="0070C0"/>
                        </a:solidFill>
                      </a:endParaRPr>
                    </a:p>
                    <a:p>
                      <a:pPr marL="800100" lvl="1" indent="-342900" algn="l">
                        <a:buFont typeface="Arial" pitchFamily="34" charset="0"/>
                        <a:buChar char="•"/>
                      </a:pPr>
                      <a:r>
                        <a:rPr lang="en-US" sz="1600" dirty="0"/>
                        <a:t>Business user involvement will be </a:t>
                      </a:r>
                      <a:r>
                        <a:rPr lang="en-US" sz="1600" dirty="0" smtClean="0"/>
                        <a:t>required</a:t>
                      </a:r>
                      <a:endParaRPr lang="en-US" sz="1600" dirty="0"/>
                    </a:p>
                    <a:p>
                      <a:pPr marL="800100" lvl="1" indent="-342900" algn="l">
                        <a:buFont typeface="Arial" pitchFamily="34" charset="0"/>
                        <a:buChar char="•"/>
                      </a:pPr>
                      <a:r>
                        <a:rPr lang="en-US" sz="1600" dirty="0"/>
                        <a:t>The project </a:t>
                      </a:r>
                      <a:r>
                        <a:rPr lang="en-US" sz="1600" dirty="0">
                          <a:solidFill>
                            <a:srgbClr val="0070C0"/>
                          </a:solidFill>
                        </a:rPr>
                        <a:t>timeframe cannot exceed a year </a:t>
                      </a:r>
                      <a:r>
                        <a:rPr lang="en-US" sz="1600" dirty="0"/>
                        <a:t>because of the Christmas holiday season implementation deadline, and it should be much </a:t>
                      </a:r>
                      <a:r>
                        <a:rPr lang="en-US" sz="1600" dirty="0" smtClean="0"/>
                        <a:t>shorter</a:t>
                      </a:r>
                      <a:endParaRPr lang="en-US" sz="1600" dirty="0"/>
                    </a:p>
                    <a:p>
                      <a:pPr algn="l"/>
                      <a:r>
                        <a:rPr lang="en-US" sz="1800" dirty="0"/>
                        <a:t>The </a:t>
                      </a:r>
                      <a:r>
                        <a:rPr lang="en-US" sz="1800" b="1" dirty="0">
                          <a:solidFill>
                            <a:srgbClr val="C00000"/>
                          </a:solidFill>
                        </a:rPr>
                        <a:t>compatibility with CD Selections’ existing technical infrastructure should be good </a:t>
                      </a:r>
                    </a:p>
                    <a:p>
                      <a:pPr marL="800100" lvl="1" indent="-342900" algn="l">
                        <a:buFont typeface="Arial" pitchFamily="34" charset="0"/>
                        <a:buChar char="•"/>
                      </a:pPr>
                      <a:r>
                        <a:rPr lang="en-US" sz="1600" dirty="0"/>
                        <a:t>The current Order System is a client-server system built using open standards. An </a:t>
                      </a:r>
                      <a:r>
                        <a:rPr lang="en-US" sz="1600" dirty="0">
                          <a:solidFill>
                            <a:srgbClr val="0070C0"/>
                          </a:solidFill>
                        </a:rPr>
                        <a:t>interface with the Web should be </a:t>
                      </a:r>
                      <a:r>
                        <a:rPr lang="en-US" sz="1600" dirty="0" smtClean="0">
                          <a:solidFill>
                            <a:srgbClr val="0070C0"/>
                          </a:solidFill>
                        </a:rPr>
                        <a:t>possible</a:t>
                      </a:r>
                      <a:endParaRPr lang="en-US" sz="1600" dirty="0">
                        <a:solidFill>
                          <a:srgbClr val="0070C0"/>
                        </a:solidFill>
                      </a:endParaRPr>
                    </a:p>
                    <a:p>
                      <a:pPr marL="800100" lvl="1" indent="-342900" algn="l">
                        <a:buFont typeface="Arial" pitchFamily="34" charset="0"/>
                        <a:buChar char="•"/>
                      </a:pPr>
                      <a:r>
                        <a:rPr lang="en-US" sz="1600" dirty="0"/>
                        <a:t>Retail stores already place and maintain orders </a:t>
                      </a:r>
                      <a:r>
                        <a:rPr lang="en-US" sz="1600" dirty="0" smtClean="0"/>
                        <a:t>electronically</a:t>
                      </a:r>
                      <a:endParaRPr lang="en-US" sz="1600" dirty="0"/>
                    </a:p>
                    <a:p>
                      <a:pPr marL="800100" lvl="1" indent="-342900" algn="l">
                        <a:buFont typeface="Arial" pitchFamily="34" charset="0"/>
                        <a:buChar char="•"/>
                      </a:pPr>
                      <a:r>
                        <a:rPr lang="en-US" sz="1600" dirty="0"/>
                        <a:t>An Internet infrastructure already is in place at retail stores and at the corporate </a:t>
                      </a:r>
                      <a:r>
                        <a:rPr lang="en-US" sz="1600" dirty="0" smtClean="0"/>
                        <a:t>headquarters</a:t>
                      </a:r>
                      <a:endParaRPr lang="en-US" sz="1600" dirty="0"/>
                    </a:p>
                  </a:txBody>
                  <a:tcPr marL="14886" marR="14886" marT="7443" marB="7443">
                    <a:solidFill>
                      <a:schemeClr val="bg1"/>
                    </a:solidFill>
                  </a:tcPr>
                </a:tc>
              </a:tr>
            </a:tbl>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322224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6200" y="76200"/>
          <a:ext cx="8991600" cy="6704534"/>
        </p:xfrm>
        <a:graphic>
          <a:graphicData uri="http://schemas.openxmlformats.org/drawingml/2006/table">
            <a:tbl>
              <a:tblPr firstRow="1">
                <a:tableStyleId>{5DA37D80-6434-44D0-A028-1B22A696006F}</a:tableStyleId>
              </a:tblPr>
              <a:tblGrid>
                <a:gridCol w="8991600"/>
              </a:tblGrid>
              <a:tr h="380996">
                <a:tc>
                  <a:txBody>
                    <a:bodyPr/>
                    <a:lstStyle/>
                    <a:p>
                      <a:pPr algn="l"/>
                      <a:r>
                        <a:rPr lang="en-US" sz="2000" dirty="0"/>
                        <a:t>Economic Feasibility </a:t>
                      </a:r>
                      <a:endParaRPr lang="en-US" sz="2000" b="1" i="0" dirty="0">
                        <a:latin typeface="Arial" pitchFamily="34" charset="0"/>
                        <a:cs typeface="Arial" pitchFamily="34" charset="0"/>
                      </a:endParaRPr>
                    </a:p>
                  </a:txBody>
                  <a:tcPr marL="0" marR="0" marT="0" marB="0" anchor="ctr">
                    <a:solidFill>
                      <a:schemeClr val="bg1"/>
                    </a:solidFill>
                  </a:tcPr>
                </a:tc>
              </a:tr>
              <a:tr h="1465188">
                <a:tc>
                  <a:txBody>
                    <a:bodyPr/>
                    <a:lstStyle/>
                    <a:p>
                      <a:pPr algn="l"/>
                      <a:r>
                        <a:rPr lang="en-US" sz="1800" dirty="0" smtClean="0"/>
                        <a:t>A </a:t>
                      </a:r>
                      <a:r>
                        <a:rPr lang="en-US" sz="1800" dirty="0" smtClean="0">
                          <a:solidFill>
                            <a:srgbClr val="C00000"/>
                          </a:solidFill>
                        </a:rPr>
                        <a:t>cost–benefit analysis was performed</a:t>
                      </a:r>
                      <a:r>
                        <a:rPr lang="en-US" sz="1800" dirty="0" smtClean="0"/>
                        <a:t>; see attached spreadsheet for details. A conservative approach shows that the Internet Order System has a good chance of adding to the bottom line of the company significantly. </a:t>
                      </a:r>
                      <a:endParaRPr lang="en-US" sz="1800" dirty="0"/>
                    </a:p>
                    <a:p>
                      <a:pPr marL="742950" lvl="1" indent="-285750" algn="l">
                        <a:buFont typeface="Arial" pitchFamily="34" charset="0"/>
                        <a:buChar char="•"/>
                      </a:pPr>
                      <a:r>
                        <a:rPr lang="en-US" sz="1800" b="1" dirty="0" smtClean="0">
                          <a:solidFill>
                            <a:srgbClr val="0070C0"/>
                          </a:solidFill>
                        </a:rPr>
                        <a:t>Return</a:t>
                      </a:r>
                      <a:r>
                        <a:rPr lang="en-US" sz="1800" b="1" baseline="0" dirty="0" smtClean="0">
                          <a:solidFill>
                            <a:srgbClr val="0070C0"/>
                          </a:solidFill>
                        </a:rPr>
                        <a:t> on Investment (R</a:t>
                      </a:r>
                      <a:r>
                        <a:rPr lang="en-US" sz="1800" b="1" dirty="0" smtClean="0">
                          <a:solidFill>
                            <a:srgbClr val="0070C0"/>
                          </a:solidFill>
                        </a:rPr>
                        <a:t>OI) </a:t>
                      </a:r>
                      <a:r>
                        <a:rPr lang="en-US" sz="1800" b="1" dirty="0">
                          <a:solidFill>
                            <a:srgbClr val="0070C0"/>
                          </a:solidFill>
                        </a:rPr>
                        <a:t>over 3 years</a:t>
                      </a:r>
                      <a:r>
                        <a:rPr lang="en-US" sz="1800" dirty="0"/>
                        <a:t>: 229 percent </a:t>
                      </a:r>
                    </a:p>
                    <a:p>
                      <a:pPr marL="742950" lvl="1" indent="-285750" algn="l">
                        <a:buFont typeface="Arial" pitchFamily="34" charset="0"/>
                        <a:buChar char="•"/>
                      </a:pPr>
                      <a:r>
                        <a:rPr lang="en-US" sz="1800" b="1" dirty="0" smtClean="0">
                          <a:solidFill>
                            <a:srgbClr val="0070C0"/>
                          </a:solidFill>
                        </a:rPr>
                        <a:t>Break-even point (BEP)</a:t>
                      </a:r>
                      <a:r>
                        <a:rPr lang="en-US" sz="1800" dirty="0" smtClean="0"/>
                        <a:t>: </a:t>
                      </a:r>
                      <a:r>
                        <a:rPr lang="en-US" sz="1800" dirty="0"/>
                        <a:t>after 1.7 </a:t>
                      </a:r>
                      <a:r>
                        <a:rPr lang="en-US" sz="1800" dirty="0" smtClean="0"/>
                        <a:t>years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Total benefit after three years: $3.5 million (adjusted for present value)  </a:t>
                      </a:r>
                    </a:p>
                    <a:p>
                      <a:pPr algn="l"/>
                      <a:endParaRPr lang="en-US" sz="1800" dirty="0"/>
                    </a:p>
                    <a:p>
                      <a:pPr algn="l"/>
                      <a:r>
                        <a:rPr lang="en-US" sz="1800" dirty="0"/>
                        <a:t>Intangible Costs and Benefits </a:t>
                      </a:r>
                    </a:p>
                    <a:p>
                      <a:pPr marL="800100" lvl="1" indent="-342900" algn="l">
                        <a:buFont typeface="Arial" pitchFamily="34" charset="0"/>
                        <a:buChar char="•"/>
                      </a:pPr>
                      <a:r>
                        <a:rPr lang="en-US" sz="1800" dirty="0"/>
                        <a:t>Improved customer satisfaction </a:t>
                      </a:r>
                    </a:p>
                    <a:p>
                      <a:pPr marL="800100" lvl="1" indent="-342900" algn="l">
                        <a:buFont typeface="Arial" pitchFamily="34" charset="0"/>
                        <a:buChar char="•"/>
                      </a:pPr>
                      <a:r>
                        <a:rPr lang="en-US" sz="1800" dirty="0"/>
                        <a:t>Greater brand </a:t>
                      </a:r>
                      <a:r>
                        <a:rPr lang="en-US" sz="1800" dirty="0" smtClean="0"/>
                        <a:t>recognition</a:t>
                      </a:r>
                    </a:p>
                    <a:p>
                      <a:pPr algn="l">
                        <a:buFont typeface="Arial"/>
                        <a:buNone/>
                      </a:pPr>
                      <a:endParaRPr lang="en-US" sz="1400" dirty="0">
                        <a:latin typeface="Arial" pitchFamily="34" charset="0"/>
                        <a:cs typeface="Arial" pitchFamily="34" charset="0"/>
                      </a:endParaRPr>
                    </a:p>
                  </a:txBody>
                  <a:tcPr marL="14886" marR="14886" marT="7443" marB="7443">
                    <a:solidFill>
                      <a:schemeClr val="bg1"/>
                    </a:solidFill>
                  </a:tcPr>
                </a:tc>
              </a:tr>
              <a:tr h="190934">
                <a:tc>
                  <a:txBody>
                    <a:bodyPr/>
                    <a:lstStyle/>
                    <a:p>
                      <a:pPr algn="l"/>
                      <a:r>
                        <a:rPr lang="en-US" sz="2000" b="1" dirty="0"/>
                        <a:t>Organizational Feasibility </a:t>
                      </a:r>
                      <a:endParaRPr lang="en-US" sz="2000" b="1" dirty="0">
                        <a:latin typeface="Arial" pitchFamily="34" charset="0"/>
                        <a:cs typeface="Arial" pitchFamily="34" charset="0"/>
                      </a:endParaRPr>
                    </a:p>
                  </a:txBody>
                  <a:tcPr marL="14886" marR="14886" marT="7443" marB="7443">
                    <a:solidFill>
                      <a:schemeClr val="bg1"/>
                    </a:solidFill>
                  </a:tcPr>
                </a:tc>
              </a:tr>
              <a:tr h="1418473">
                <a:tc>
                  <a:txBody>
                    <a:bodyPr/>
                    <a:lstStyle/>
                    <a:p>
                      <a:pPr marL="285750" indent="-285750" algn="l">
                        <a:buFont typeface="Arial" panose="020B0604020202020204" pitchFamily="34" charset="0"/>
                        <a:buChar char="•"/>
                      </a:pPr>
                      <a:r>
                        <a:rPr lang="en-US" sz="1800" dirty="0"/>
                        <a:t>From an organizational perspective, this project has low risk. The objective of the system, which is to increase sales, is aligned well with the senior management’s goal of increasing sales for the company. </a:t>
                      </a:r>
                      <a:r>
                        <a:rPr lang="en-US" sz="1800" dirty="0">
                          <a:solidFill>
                            <a:srgbClr val="C00000"/>
                          </a:solidFill>
                        </a:rPr>
                        <a:t>The move to the Internet also aligns with Marketing’s goal </a:t>
                      </a:r>
                      <a:r>
                        <a:rPr lang="en-US" sz="1800" dirty="0"/>
                        <a:t>to become more savvy in Internet marketing and sales. </a:t>
                      </a:r>
                    </a:p>
                    <a:p>
                      <a:pPr marL="285750" indent="-285750" algn="l">
                        <a:buFont typeface="Arial" panose="020B0604020202020204" pitchFamily="34" charset="0"/>
                        <a:buChar char="•"/>
                      </a:pPr>
                      <a:r>
                        <a:rPr lang="en-US" sz="1800" dirty="0"/>
                        <a:t>The project has a </a:t>
                      </a:r>
                      <a:r>
                        <a:rPr lang="en-US" sz="1800" dirty="0">
                          <a:solidFill>
                            <a:srgbClr val="C00000"/>
                          </a:solidFill>
                        </a:rPr>
                        <a:t>project champion</a:t>
                      </a:r>
                      <a:r>
                        <a:rPr lang="en-US" sz="1800" dirty="0"/>
                        <a:t>, Margaret Mooney, Vice President of Marketing. Margaret is well positioned to sponsor this project and to educate the rest of the senior management team when necessary. To date, much of senior management is aware of and supports the initiative. </a:t>
                      </a:r>
                    </a:p>
                    <a:p>
                      <a:pPr marL="285750" indent="-285750" algn="l">
                        <a:buFont typeface="Arial" panose="020B0604020202020204" pitchFamily="34" charset="0"/>
                        <a:buChar char="•"/>
                      </a:pPr>
                      <a:r>
                        <a:rPr lang="en-US" sz="1800" dirty="0"/>
                        <a:t>The users of the system, Internet consumers, are expected to appreciate the benefits of CD Selections’ Web presence. And, management in the retail stores should be willing to accept the system, given the possibility of increased sales at the store level. </a:t>
                      </a:r>
                      <a:endParaRPr lang="en-US" sz="1800" dirty="0" smtClean="0"/>
                    </a:p>
                  </a:txBody>
                  <a:tcPr marL="14886" marR="14886" marT="7443" marB="7443">
                    <a:solidFill>
                      <a:schemeClr val="bg1"/>
                    </a:solidFill>
                  </a:tcPr>
                </a:tc>
              </a:tr>
            </a:tbl>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2789626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6200" y="1"/>
          <a:ext cx="8991600" cy="6857999"/>
        </p:xfrm>
        <a:graphic>
          <a:graphicData uri="http://schemas.openxmlformats.org/drawingml/2006/table">
            <a:tbl>
              <a:tblPr firstRow="1">
                <a:tableStyleId>{ED083AE6-46FA-4A59-8FB0-9F97EB10719F}</a:tableStyleId>
              </a:tblPr>
              <a:tblGrid>
                <a:gridCol w="3276600"/>
                <a:gridCol w="1447800"/>
                <a:gridCol w="1752600"/>
                <a:gridCol w="1524000"/>
                <a:gridCol w="990600"/>
              </a:tblGrid>
              <a:tr h="251656">
                <a:tc>
                  <a:txBody>
                    <a:bodyPr/>
                    <a:lstStyle/>
                    <a:p>
                      <a:pPr algn="l"/>
                      <a:endParaRPr lang="en-US" sz="1300" dirty="0">
                        <a:latin typeface="Arial Narrow" pitchFamily="34" charset="0"/>
                        <a:cs typeface="Arial" pitchFamily="34" charset="0"/>
                      </a:endParaRPr>
                    </a:p>
                  </a:txBody>
                  <a:tcPr marL="0" marR="0" marT="0" marB="0" anchor="ctr">
                    <a:solidFill>
                      <a:schemeClr val="bg1"/>
                    </a:solidFill>
                  </a:tcPr>
                </a:tc>
                <a:tc>
                  <a:txBody>
                    <a:bodyPr/>
                    <a:lstStyle/>
                    <a:p>
                      <a:pPr algn="l"/>
                      <a:r>
                        <a:rPr lang="en-US" sz="1300" b="1" dirty="0">
                          <a:latin typeface="Arial Narrow" pitchFamily="34" charset="0"/>
                          <a:cs typeface="Arial" pitchFamily="34" charset="0"/>
                        </a:rPr>
                        <a:t>2003 </a:t>
                      </a:r>
                    </a:p>
                  </a:txBody>
                  <a:tcPr marL="12024" marR="12024" marT="6012" marB="6012">
                    <a:solidFill>
                      <a:schemeClr val="bg1"/>
                    </a:solidFill>
                  </a:tcPr>
                </a:tc>
                <a:tc>
                  <a:txBody>
                    <a:bodyPr/>
                    <a:lstStyle/>
                    <a:p>
                      <a:pPr algn="l"/>
                      <a:r>
                        <a:rPr lang="en-US" sz="1300" b="1" dirty="0">
                          <a:latin typeface="Arial Narrow" pitchFamily="34" charset="0"/>
                          <a:cs typeface="Arial" pitchFamily="34" charset="0"/>
                        </a:rPr>
                        <a:t>2004 </a:t>
                      </a:r>
                    </a:p>
                  </a:txBody>
                  <a:tcPr marL="12024" marR="12024" marT="6012" marB="6012">
                    <a:solidFill>
                      <a:schemeClr val="bg1"/>
                    </a:solidFill>
                  </a:tcPr>
                </a:tc>
                <a:tc>
                  <a:txBody>
                    <a:bodyPr/>
                    <a:lstStyle/>
                    <a:p>
                      <a:pPr algn="l"/>
                      <a:r>
                        <a:rPr lang="en-US" sz="1300" b="1" dirty="0">
                          <a:latin typeface="Arial Narrow" pitchFamily="34" charset="0"/>
                          <a:cs typeface="Arial" pitchFamily="34" charset="0"/>
                        </a:rPr>
                        <a:t>2005 </a:t>
                      </a:r>
                    </a:p>
                  </a:txBody>
                  <a:tcPr marL="12024" marR="12024" marT="6012" marB="6012">
                    <a:solidFill>
                      <a:schemeClr val="bg1"/>
                    </a:solidFill>
                  </a:tcPr>
                </a:tc>
                <a:tc>
                  <a:txBody>
                    <a:bodyPr/>
                    <a:lstStyle/>
                    <a:p>
                      <a:pPr algn="l"/>
                      <a:r>
                        <a:rPr lang="en-US" sz="1300" b="1" dirty="0">
                          <a:latin typeface="Arial Narrow" pitchFamily="34" charset="0"/>
                          <a:cs typeface="Arial" pitchFamily="34" charset="0"/>
                        </a:rPr>
                        <a:t>Total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Increased sales from new customers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750,000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772,500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Increased sales from existing customers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1,875,000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1,931,250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Reduction in customer complaint calls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50,000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b="1" dirty="0">
                          <a:latin typeface="Arial Narrow" pitchFamily="34" charset="0"/>
                          <a:cs typeface="Arial" pitchFamily="34" charset="0"/>
                        </a:rPr>
                        <a:t>Total Benefits: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2,675,000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2,753,750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b="1">
                          <a:latin typeface="Arial Narrow" pitchFamily="34" charset="0"/>
                          <a:cs typeface="Arial" pitchFamily="34" charset="0"/>
                        </a:rPr>
                        <a:t>PV of Benefits: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2,521,444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2,520,071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5,041,515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PV of All Benefits: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2,521,444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5,041,515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dirty="0">
                          <a:latin typeface="Arial Narrow" pitchFamily="34" charset="0"/>
                          <a:cs typeface="Arial" pitchFamily="34" charset="0"/>
                        </a:rPr>
                        <a:t>Labor: </a:t>
                      </a:r>
                      <a:r>
                        <a:rPr lang="en-US" sz="1300" dirty="0" smtClean="0">
                          <a:latin typeface="Arial Narrow" pitchFamily="34" charset="0"/>
                          <a:cs typeface="Arial" pitchFamily="34" charset="0"/>
                        </a:rPr>
                        <a:t>Analysis, Design and</a:t>
                      </a:r>
                      <a:r>
                        <a:rPr lang="en-US" sz="1300" baseline="0" dirty="0" smtClean="0">
                          <a:latin typeface="Arial Narrow" pitchFamily="34" charset="0"/>
                          <a:cs typeface="Arial" pitchFamily="34" charset="0"/>
                        </a:rPr>
                        <a:t> Implementation</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smtClean="0">
                          <a:latin typeface="Arial Narrow" pitchFamily="34" charset="0"/>
                          <a:cs typeface="Arial" pitchFamily="34" charset="0"/>
                        </a:rPr>
                        <a:t>162,000 </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Consultant Fees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Office Space and Equipment </a:t>
                      </a:r>
                    </a:p>
                  </a:txBody>
                  <a:tcPr marL="12024" marR="12024" marT="6012" marB="6012">
                    <a:solidFill>
                      <a:schemeClr val="bg1"/>
                    </a:solidFill>
                  </a:tcPr>
                </a:tc>
                <a:tc>
                  <a:txBody>
                    <a:bodyPr/>
                    <a:lstStyle/>
                    <a:p>
                      <a:pPr algn="l"/>
                      <a:r>
                        <a:rPr lang="en-US" sz="1300" dirty="0" smtClean="0">
                          <a:latin typeface="Arial Narrow" pitchFamily="34" charset="0"/>
                          <a:cs typeface="Arial" pitchFamily="34" charset="0"/>
                        </a:rPr>
                        <a:t>7,000 </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Software </a:t>
                      </a:r>
                      <a:r>
                        <a:rPr lang="en-US" sz="1300" dirty="0" smtClean="0">
                          <a:latin typeface="Arial Narrow" pitchFamily="34" charset="0"/>
                          <a:cs typeface="Arial" pitchFamily="34" charset="0"/>
                        </a:rPr>
                        <a:t>and Hardware</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smtClean="0">
                          <a:latin typeface="Arial Narrow" pitchFamily="34" charset="0"/>
                          <a:cs typeface="Arial" pitchFamily="34" charset="0"/>
                        </a:rPr>
                        <a:t>35,000 </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b="1" dirty="0">
                          <a:latin typeface="Arial Narrow" pitchFamily="34" charset="0"/>
                          <a:cs typeface="Arial" pitchFamily="34" charset="0"/>
                        </a:rPr>
                        <a:t>Total Development Costs: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254,000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dirty="0">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dirty="0">
                          <a:latin typeface="Arial Narrow" pitchFamily="34" charset="0"/>
                          <a:cs typeface="Arial" pitchFamily="34" charset="0"/>
                        </a:rPr>
                        <a:t>Labor: Webmaster </a:t>
                      </a:r>
                    </a:p>
                  </a:txBody>
                  <a:tcPr marL="12024" marR="12024" marT="6012" marB="6012">
                    <a:solidFill>
                      <a:schemeClr val="bg1"/>
                    </a:solidFill>
                  </a:tcPr>
                </a:tc>
                <a:tc>
                  <a:txBody>
                    <a:bodyPr/>
                    <a:lstStyle/>
                    <a:p>
                      <a:pPr algn="l"/>
                      <a:r>
                        <a:rPr lang="en-US" sz="1300">
                          <a:latin typeface="Arial Narrow" pitchFamily="34" charset="0"/>
                          <a:cs typeface="Arial" pitchFamily="34" charset="0"/>
                        </a:rPr>
                        <a:t>85,000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87,550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90,177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Labor: Network Technician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61,800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63,654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Labor: Computer Operations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51,500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53,045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Labor: Business Manager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61,800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63,654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Labor: Assistant Manager </a:t>
                      </a:r>
                    </a:p>
                  </a:txBody>
                  <a:tcPr marL="12024" marR="12024" marT="6012" marB="6012">
                    <a:solidFill>
                      <a:schemeClr val="bg1"/>
                    </a:solidFill>
                  </a:tcPr>
                </a:tc>
                <a:tc>
                  <a:txBody>
                    <a:bodyPr/>
                    <a:lstStyle/>
                    <a:p>
                      <a:pPr algn="l"/>
                      <a:r>
                        <a:rPr lang="en-US" sz="1300">
                          <a:latin typeface="Arial Narrow" pitchFamily="34" charset="0"/>
                          <a:cs typeface="Arial" pitchFamily="34" charset="0"/>
                        </a:rPr>
                        <a:t>45,000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46,350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47,741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Labor: 3 Staff </a:t>
                      </a:r>
                    </a:p>
                  </a:txBody>
                  <a:tcPr marL="12024" marR="12024" marT="6012" marB="6012">
                    <a:solidFill>
                      <a:schemeClr val="bg1"/>
                    </a:solidFill>
                  </a:tcPr>
                </a:tc>
                <a:tc>
                  <a:txBody>
                    <a:bodyPr/>
                    <a:lstStyle/>
                    <a:p>
                      <a:pPr algn="l"/>
                      <a:r>
                        <a:rPr lang="en-US" sz="1300">
                          <a:latin typeface="Arial Narrow" pitchFamily="34" charset="0"/>
                          <a:cs typeface="Arial" pitchFamily="34" charset="0"/>
                        </a:rPr>
                        <a:t>90,000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92,700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95,481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Software upgrades </a:t>
                      </a:r>
                      <a:r>
                        <a:rPr lang="en-US" sz="1300" dirty="0" smtClean="0">
                          <a:latin typeface="Arial Narrow" pitchFamily="34" charset="0"/>
                          <a:cs typeface="Arial" pitchFamily="34" charset="0"/>
                        </a:rPr>
                        <a:t> and licenses</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smtClean="0">
                          <a:latin typeface="Arial Narrow" pitchFamily="34" charset="0"/>
                          <a:cs typeface="Arial" pitchFamily="34" charset="0"/>
                        </a:rPr>
                        <a:t>4,000 </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a:latin typeface="Arial Narrow" pitchFamily="34" charset="0"/>
                          <a:cs typeface="Arial" pitchFamily="34" charset="0"/>
                        </a:rPr>
                        <a:t>1,000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1,000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Hardware upgrades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5,000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3,000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3,000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User training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2,000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1,000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1,000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Communications charges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20,000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20,000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20,000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Marketing expenses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25,000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25,000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25,000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b="1" dirty="0">
                          <a:latin typeface="Arial Narrow" pitchFamily="34" charset="0"/>
                          <a:cs typeface="Arial" pitchFamily="34" charset="0"/>
                        </a:rPr>
                        <a:t>Total Operational Costs: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446,000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452,700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464,751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Total Costs: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700,000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452,700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464,751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PV of Costs: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679,612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426,713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425,313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1,531,638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PV of all Costs: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679,612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1,106,325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1,531,638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Total Project Costs Less Benefits: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(700,000)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2,222,300 </a:t>
                      </a:r>
                    </a:p>
                  </a:txBody>
                  <a:tcPr marL="12024" marR="12024" marT="6012" marB="6012">
                    <a:solidFill>
                      <a:schemeClr val="accent2"/>
                    </a:solidFill>
                  </a:tcPr>
                </a:tc>
                <a:tc>
                  <a:txBody>
                    <a:bodyPr/>
                    <a:lstStyle/>
                    <a:p>
                      <a:pPr algn="l"/>
                      <a:r>
                        <a:rPr lang="en-US" sz="1300" b="1">
                          <a:latin typeface="Arial Narrow" pitchFamily="34" charset="0"/>
                          <a:cs typeface="Arial" pitchFamily="34" charset="0"/>
                        </a:rPr>
                        <a:t>2,288,999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2"/>
                    </a:solidFill>
                  </a:tcPr>
                </a:tc>
              </a:tr>
              <a:tr h="200548">
                <a:tc>
                  <a:txBody>
                    <a:bodyPr/>
                    <a:lstStyle/>
                    <a:p>
                      <a:pPr algn="l"/>
                      <a:r>
                        <a:rPr lang="en-US" sz="1300" b="1" dirty="0">
                          <a:latin typeface="Arial Narrow" pitchFamily="34" charset="0"/>
                          <a:cs typeface="Arial" pitchFamily="34" charset="0"/>
                        </a:rPr>
                        <a:t>Yearly NPV: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(679,612)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2,094,731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2,094,758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3,509,878 </a:t>
                      </a:r>
                    </a:p>
                  </a:txBody>
                  <a:tcPr marL="12024" marR="12024" marT="6012" marB="6012">
                    <a:solidFill>
                      <a:schemeClr val="accent2"/>
                    </a:solidFill>
                  </a:tcPr>
                </a:tc>
              </a:tr>
              <a:tr h="200548">
                <a:tc>
                  <a:txBody>
                    <a:bodyPr/>
                    <a:lstStyle/>
                    <a:p>
                      <a:pPr algn="l"/>
                      <a:r>
                        <a:rPr lang="en-US" sz="1300" b="1">
                          <a:latin typeface="Arial Narrow" pitchFamily="34" charset="0"/>
                          <a:cs typeface="Arial" pitchFamily="34" charset="0"/>
                        </a:rPr>
                        <a:t>Cumulative NPV: </a:t>
                      </a:r>
                    </a:p>
                  </a:txBody>
                  <a:tcPr marL="12024" marR="12024" marT="6012" marB="6012">
                    <a:solidFill>
                      <a:schemeClr val="accent2"/>
                    </a:solidFill>
                  </a:tcPr>
                </a:tc>
                <a:tc>
                  <a:txBody>
                    <a:bodyPr/>
                    <a:lstStyle/>
                    <a:p>
                      <a:pPr algn="l"/>
                      <a:r>
                        <a:rPr lang="en-US" sz="1300" b="1">
                          <a:latin typeface="Arial Narrow" pitchFamily="34" charset="0"/>
                          <a:cs typeface="Arial" pitchFamily="34" charset="0"/>
                        </a:rPr>
                        <a:t>(679,612)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1,415,119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3,509,878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2"/>
                    </a:solidFill>
                  </a:tcPr>
                </a:tc>
              </a:tr>
              <a:tr h="200548">
                <a:tc>
                  <a:txBody>
                    <a:bodyPr/>
                    <a:lstStyle/>
                    <a:p>
                      <a:pPr algn="l"/>
                      <a:r>
                        <a:rPr lang="en-US" sz="1300" b="1" dirty="0">
                          <a:latin typeface="Arial Narrow" pitchFamily="34" charset="0"/>
                          <a:cs typeface="Arial" pitchFamily="34" charset="0"/>
                        </a:rPr>
                        <a:t>Return on </a:t>
                      </a:r>
                      <a:r>
                        <a:rPr lang="en-US" sz="1300" b="1" dirty="0" smtClean="0">
                          <a:latin typeface="Arial Narrow" pitchFamily="34" charset="0"/>
                          <a:cs typeface="Arial" pitchFamily="34" charset="0"/>
                        </a:rPr>
                        <a:t>Investment (ROI): </a:t>
                      </a:r>
                      <a:endParaRPr lang="en-US" sz="1300" b="1" dirty="0">
                        <a:latin typeface="Arial Narrow" pitchFamily="34" charset="0"/>
                        <a:cs typeface="Arial" pitchFamily="34" charset="0"/>
                      </a:endParaRPr>
                    </a:p>
                  </a:txBody>
                  <a:tcPr marL="12024" marR="12024" marT="6012" marB="6012">
                    <a:solidFill>
                      <a:schemeClr val="accent6">
                        <a:lumMod val="40000"/>
                        <a:lumOff val="60000"/>
                      </a:schemeClr>
                    </a:solidFill>
                  </a:tcPr>
                </a:tc>
                <a:tc>
                  <a:txBody>
                    <a:bodyPr/>
                    <a:lstStyle/>
                    <a:p>
                      <a:pPr algn="l"/>
                      <a:r>
                        <a:rPr lang="en-US" sz="1300" b="1">
                          <a:latin typeface="Arial Narrow" pitchFamily="34" charset="0"/>
                          <a:cs typeface="Arial" pitchFamily="34" charset="0"/>
                        </a:rPr>
                        <a:t>229.16% </a:t>
                      </a:r>
                    </a:p>
                  </a:txBody>
                  <a:tcPr marL="12024" marR="12024" marT="6012" marB="6012">
                    <a:solidFill>
                      <a:schemeClr val="accent6">
                        <a:lumMod val="40000"/>
                        <a:lumOff val="60000"/>
                      </a:schemeClr>
                    </a:solidFill>
                  </a:tcPr>
                </a:tc>
                <a:tc>
                  <a:txBody>
                    <a:bodyPr/>
                    <a:lstStyle/>
                    <a:p>
                      <a:pPr algn="l"/>
                      <a:r>
                        <a:rPr lang="en-US" sz="1300" b="1">
                          <a:latin typeface="Arial Narrow" pitchFamily="34" charset="0"/>
                          <a:cs typeface="Arial" pitchFamily="34" charset="0"/>
                        </a:rPr>
                        <a:t>(3,509,878/1,531,638) </a:t>
                      </a:r>
                    </a:p>
                  </a:txBody>
                  <a:tcPr marL="12024" marR="12024" marT="6012" marB="6012">
                    <a:solidFill>
                      <a:schemeClr val="accent6">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6">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6">
                        <a:lumMod val="40000"/>
                        <a:lumOff val="60000"/>
                      </a:schemeClr>
                    </a:solidFill>
                  </a:tcPr>
                </a:tc>
              </a:tr>
              <a:tr h="302023">
                <a:tc>
                  <a:txBody>
                    <a:bodyPr/>
                    <a:lstStyle/>
                    <a:p>
                      <a:pPr algn="l"/>
                      <a:r>
                        <a:rPr lang="en-US" sz="1300" b="1" dirty="0" smtClean="0">
                          <a:latin typeface="Arial Narrow" pitchFamily="34" charset="0"/>
                          <a:cs typeface="Arial" pitchFamily="34" charset="0"/>
                        </a:rPr>
                        <a:t>Break-even Point (BEP): </a:t>
                      </a:r>
                      <a:endParaRPr lang="en-US" sz="1300" b="1" dirty="0">
                        <a:latin typeface="Arial Narrow" pitchFamily="34" charset="0"/>
                        <a:cs typeface="Arial" pitchFamily="34" charset="0"/>
                      </a:endParaRPr>
                    </a:p>
                  </a:txBody>
                  <a:tcPr marL="12024" marR="12024" marT="6012" marB="6012">
                    <a:solidFill>
                      <a:schemeClr val="accent6">
                        <a:lumMod val="40000"/>
                        <a:lumOff val="60000"/>
                      </a:schemeClr>
                    </a:solidFill>
                  </a:tcPr>
                </a:tc>
                <a:tc>
                  <a:txBody>
                    <a:bodyPr/>
                    <a:lstStyle/>
                    <a:p>
                      <a:pPr algn="l"/>
                      <a:r>
                        <a:rPr lang="en-US" sz="1300" b="1" dirty="0" smtClean="0">
                          <a:latin typeface="Arial Narrow" pitchFamily="34" charset="0"/>
                          <a:cs typeface="Arial" pitchFamily="34" charset="0"/>
                        </a:rPr>
                        <a:t>1.32 </a:t>
                      </a:r>
                      <a:r>
                        <a:rPr lang="en-US" sz="1300" b="1" dirty="0">
                          <a:latin typeface="Arial Narrow" pitchFamily="34" charset="0"/>
                          <a:cs typeface="Arial" pitchFamily="34" charset="0"/>
                        </a:rPr>
                        <a:t>years </a:t>
                      </a:r>
                    </a:p>
                  </a:txBody>
                  <a:tcPr marL="12024" marR="12024" marT="6012" marB="6012">
                    <a:solidFill>
                      <a:schemeClr val="accent6">
                        <a:lumMod val="40000"/>
                        <a:lumOff val="60000"/>
                      </a:schemeClr>
                    </a:solidFill>
                  </a:tcPr>
                </a:tc>
                <a:tc gridSpan="3">
                  <a:txBody>
                    <a:bodyPr/>
                    <a:lstStyle/>
                    <a:p>
                      <a:pPr algn="l"/>
                      <a:r>
                        <a:rPr lang="en-US" sz="1200" b="1" dirty="0" smtClean="0">
                          <a:latin typeface="Arial Narrow" pitchFamily="34" charset="0"/>
                          <a:cs typeface="Arial" pitchFamily="34" charset="0"/>
                        </a:rPr>
                        <a:t>(BEP </a:t>
                      </a:r>
                      <a:r>
                        <a:rPr lang="en-US" sz="1200" b="1" dirty="0">
                          <a:latin typeface="Arial Narrow" pitchFamily="34" charset="0"/>
                          <a:cs typeface="Arial" pitchFamily="34" charset="0"/>
                        </a:rPr>
                        <a:t>in </a:t>
                      </a:r>
                      <a:r>
                        <a:rPr lang="en-US" sz="1200" b="1" dirty="0" smtClean="0">
                          <a:latin typeface="Arial Narrow" pitchFamily="34" charset="0"/>
                          <a:cs typeface="Arial" pitchFamily="34" charset="0"/>
                        </a:rPr>
                        <a:t>Year 2 = </a:t>
                      </a:r>
                      <a:r>
                        <a:rPr lang="en-US" sz="1200" b="1" dirty="0">
                          <a:latin typeface="Arial Narrow" pitchFamily="34" charset="0"/>
                          <a:cs typeface="Arial" pitchFamily="34" charset="0"/>
                        </a:rPr>
                        <a:t>[2,094,731 – 1,415,119] / 2,094,731 = 0.32) </a:t>
                      </a:r>
                    </a:p>
                  </a:txBody>
                  <a:tcPr marL="12024" marR="12024" marT="6012" marB="6012">
                    <a:solidFill>
                      <a:schemeClr val="accent6">
                        <a:lumMod val="40000"/>
                        <a:lumOff val="60000"/>
                      </a:schemeClr>
                    </a:solidFill>
                  </a:tcPr>
                </a:tc>
                <a:tc hMerge="1">
                  <a:txBody>
                    <a:bodyPr/>
                    <a:lstStyle/>
                    <a:p>
                      <a:endParaRPr lang="en-US"/>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78771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5.1 The Nature of Software Development</a:t>
            </a:r>
            <a:endParaRPr lang="en-US" sz="44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t>5</a:t>
            </a:fld>
            <a:endParaRPr lang="en-US"/>
          </a:p>
        </p:txBody>
      </p:sp>
    </p:spTree>
    <p:extLst>
      <p:ext uri="{BB962C8B-B14F-4D97-AF65-F5344CB8AC3E}">
        <p14:creationId xmlns:p14="http://schemas.microsoft.com/office/powerpoint/2010/main" val="2737565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362950" cy="1200149"/>
          </a:xfrm>
        </p:spPr>
        <p:txBody>
          <a:bodyPr>
            <a:normAutofit fontScale="90000"/>
          </a:bodyPr>
          <a:lstStyle/>
          <a:p>
            <a:r>
              <a:rPr lang="id-ID" dirty="0" smtClean="0"/>
              <a:t>Exercise: </a:t>
            </a:r>
            <a:r>
              <a:rPr lang="en-US" dirty="0" err="1" smtClean="0"/>
              <a:t>Membuat</a:t>
            </a:r>
            <a:r>
              <a:rPr lang="en-US" dirty="0" smtClean="0"/>
              <a:t> Feasibility Analysis</a:t>
            </a:r>
            <a:endParaRPr lang="en-US" dirty="0"/>
          </a:p>
        </p:txBody>
      </p:sp>
      <p:sp>
        <p:nvSpPr>
          <p:cNvPr id="3" name="Content Placeholder 2"/>
          <p:cNvSpPr>
            <a:spLocks noGrp="1"/>
          </p:cNvSpPr>
          <p:nvPr>
            <p:ph idx="1"/>
          </p:nvPr>
        </p:nvSpPr>
        <p:spPr>
          <a:xfrm>
            <a:off x="628650" y="1752600"/>
            <a:ext cx="7886700" cy="4643095"/>
          </a:xfrm>
        </p:spPr>
        <p:txBody>
          <a:bodyPr/>
          <a:lstStyle/>
          <a:p>
            <a:pPr marL="514350" indent="-514350">
              <a:buFont typeface="+mj-lt"/>
              <a:buAutoNum type="arabicPeriod"/>
            </a:pPr>
            <a:r>
              <a:rPr lang="en-US" sz="3600" dirty="0" err="1" smtClean="0">
                <a:solidFill>
                  <a:srgbClr val="C00000"/>
                </a:solidFill>
              </a:rPr>
              <a:t>Lihat</a:t>
            </a:r>
            <a:r>
              <a:rPr lang="en-US" sz="3600" dirty="0" smtClean="0">
                <a:solidFill>
                  <a:srgbClr val="C00000"/>
                </a:solidFill>
              </a:rPr>
              <a:t> </a:t>
            </a:r>
            <a:r>
              <a:rPr lang="en-US" sz="3600" dirty="0" err="1" smtClean="0">
                <a:solidFill>
                  <a:srgbClr val="C00000"/>
                </a:solidFill>
              </a:rPr>
              <a:t>contoh</a:t>
            </a:r>
            <a:r>
              <a:rPr lang="en-US" sz="3600" dirty="0" smtClean="0">
                <a:solidFill>
                  <a:srgbClr val="C00000"/>
                </a:solidFill>
              </a:rPr>
              <a:t> Feasibility Analysis </a:t>
            </a:r>
            <a:r>
              <a:rPr lang="en-US" sz="3600" dirty="0" err="1" smtClean="0"/>
              <a:t>untuk</a:t>
            </a:r>
            <a:r>
              <a:rPr lang="en-US" sz="3600" dirty="0" smtClean="0"/>
              <a:t> </a:t>
            </a:r>
            <a:r>
              <a:rPr lang="id-ID" sz="3600" dirty="0" smtClean="0">
                <a:solidFill>
                  <a:srgbClr val="0070C0"/>
                </a:solidFill>
              </a:rPr>
              <a:t>Internet Order Project</a:t>
            </a:r>
            <a:endParaRPr lang="en-US" sz="3600" dirty="0" smtClean="0">
              <a:solidFill>
                <a:srgbClr val="0070C0"/>
              </a:solidFill>
            </a:endParaRPr>
          </a:p>
          <a:p>
            <a:pPr marL="514350" indent="-514350">
              <a:buFont typeface="+mj-lt"/>
              <a:buAutoNum type="arabicPeriod"/>
            </a:pPr>
            <a:r>
              <a:rPr lang="en-US" sz="3600" dirty="0" err="1" smtClean="0"/>
              <a:t>Perhatikan</a:t>
            </a:r>
            <a:r>
              <a:rPr lang="en-US" sz="3600" dirty="0" smtClean="0"/>
              <a:t> </a:t>
            </a:r>
            <a:r>
              <a:rPr lang="en-US" sz="3600" dirty="0" err="1" smtClean="0"/>
              <a:t>kembali</a:t>
            </a:r>
            <a:r>
              <a:rPr lang="en-US" sz="3600" dirty="0" smtClean="0"/>
              <a:t> System Request yang </a:t>
            </a:r>
            <a:r>
              <a:rPr lang="en-US" sz="3600" dirty="0" err="1" smtClean="0"/>
              <a:t>sebelumnya</a:t>
            </a:r>
            <a:r>
              <a:rPr lang="en-US" sz="3600" dirty="0" smtClean="0"/>
              <a:t> </a:t>
            </a:r>
            <a:r>
              <a:rPr lang="en-US" sz="3600" dirty="0" err="1" smtClean="0"/>
              <a:t>sudah</a:t>
            </a:r>
            <a:r>
              <a:rPr lang="en-US" sz="3600" dirty="0" smtClean="0"/>
              <a:t> </a:t>
            </a:r>
            <a:r>
              <a:rPr lang="en-US" sz="3600" dirty="0" err="1" smtClean="0"/>
              <a:t>kita</a:t>
            </a:r>
            <a:r>
              <a:rPr lang="en-US" sz="3600" dirty="0" smtClean="0"/>
              <a:t> </a:t>
            </a:r>
            <a:r>
              <a:rPr lang="en-US" sz="3600" dirty="0" err="1" smtClean="0"/>
              <a:t>buat</a:t>
            </a:r>
            <a:endParaRPr lang="en-US" sz="3600" dirty="0" smtClean="0"/>
          </a:p>
          <a:p>
            <a:pPr marL="514350" indent="-514350">
              <a:buFont typeface="+mj-lt"/>
              <a:buAutoNum type="arabicPeriod"/>
            </a:pPr>
            <a:r>
              <a:rPr lang="en-US" sz="3600" dirty="0" err="1" smtClean="0">
                <a:solidFill>
                  <a:srgbClr val="C00000"/>
                </a:solidFill>
              </a:rPr>
              <a:t>Buat</a:t>
            </a:r>
            <a:r>
              <a:rPr lang="en-US" sz="3600" dirty="0" smtClean="0">
                <a:solidFill>
                  <a:srgbClr val="C00000"/>
                </a:solidFill>
              </a:rPr>
              <a:t> Feasibility Analysis </a:t>
            </a:r>
            <a:r>
              <a:rPr lang="en-US" sz="3600" dirty="0" err="1" smtClean="0"/>
              <a:t>dari</a:t>
            </a:r>
            <a:r>
              <a:rPr lang="en-US" sz="3600" dirty="0" smtClean="0"/>
              <a:t> system yang </a:t>
            </a:r>
            <a:r>
              <a:rPr lang="en-US" sz="3600" dirty="0" err="1" smtClean="0"/>
              <a:t>akan</a:t>
            </a:r>
            <a:r>
              <a:rPr lang="en-US" sz="3600" dirty="0" smtClean="0"/>
              <a:t> </a:t>
            </a:r>
            <a:r>
              <a:rPr lang="en-US" sz="3600" dirty="0" err="1" smtClean="0"/>
              <a:t>kita</a:t>
            </a:r>
            <a:r>
              <a:rPr lang="en-US" sz="3600" dirty="0" smtClean="0"/>
              <a:t> </a:t>
            </a:r>
            <a:r>
              <a:rPr lang="en-US" sz="3600" dirty="0" err="1" smtClean="0"/>
              <a:t>buat</a:t>
            </a:r>
            <a:r>
              <a:rPr lang="en-US" sz="3600" dirty="0" smtClean="0"/>
              <a:t> </a:t>
            </a:r>
            <a:r>
              <a:rPr lang="en-US" sz="3600" dirty="0" err="1" smtClean="0"/>
              <a:t>tersebut</a:t>
            </a:r>
            <a:endParaRPr lang="en-US" sz="3600" dirty="0" smtClean="0"/>
          </a:p>
          <a:p>
            <a:pPr marL="514350" indent="-514350">
              <a:buNone/>
            </a:pPr>
            <a:endParaRPr lang="en-US" sz="3600" dirty="0" smtClean="0"/>
          </a:p>
          <a:p>
            <a:pPr marL="514350" indent="-514350">
              <a:buNone/>
            </a:pPr>
            <a:r>
              <a:rPr lang="en-US" sz="2800" dirty="0" smtClean="0"/>
              <a:t>	</a:t>
            </a:r>
            <a:endParaRPr lang="en-US" sz="2800" i="1"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408418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5.4 Systems Analysis and Design with UML</a:t>
            </a:r>
            <a:endParaRPr lang="en-US" sz="4400" dirty="0"/>
          </a:p>
        </p:txBody>
      </p:sp>
      <p:sp>
        <p:nvSpPr>
          <p:cNvPr id="3" name="Text Placeholder 2"/>
          <p:cNvSpPr>
            <a:spLocks noGrp="1"/>
          </p:cNvSpPr>
          <p:nvPr>
            <p:ph type="body" idx="1"/>
          </p:nvPr>
        </p:nvSpPr>
        <p:spPr/>
        <p:txBody>
          <a:bodyPr>
            <a:normAutofit/>
          </a:bodyPr>
          <a:lstStyle/>
          <a:p>
            <a:endParaRPr lang="en-US" sz="4400" dirty="0"/>
          </a:p>
        </p:txBody>
      </p:sp>
      <p:sp>
        <p:nvSpPr>
          <p:cNvPr id="4" name="Slide Number Placeholder 3"/>
          <p:cNvSpPr>
            <a:spLocks noGrp="1"/>
          </p:cNvSpPr>
          <p:nvPr>
            <p:ph type="sldNum" sz="quarter" idx="12"/>
          </p:nvPr>
        </p:nvSpPr>
        <p:spPr/>
        <p:txBody>
          <a:bodyPr/>
          <a:lstStyle/>
          <a:p>
            <a:fld id="{C546E0E4-908A-4724-B308-E4F6AE4FA0DD}" type="slidenum">
              <a:rPr lang="en-US" smtClean="0"/>
              <a:t>51</a:t>
            </a:fld>
            <a:endParaRPr lang="en-US"/>
          </a:p>
        </p:txBody>
      </p:sp>
    </p:spTree>
    <p:extLst>
      <p:ext uri="{BB962C8B-B14F-4D97-AF65-F5344CB8AC3E}">
        <p14:creationId xmlns:p14="http://schemas.microsoft.com/office/powerpoint/2010/main" val="4081802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System Analysis and Design with UML</a:t>
            </a:r>
            <a:endParaRPr lang="id-ID" dirty="0"/>
          </a:p>
        </p:txBody>
      </p:sp>
      <p:sp>
        <p:nvSpPr>
          <p:cNvPr id="3" name="Content Placeholder 2"/>
          <p:cNvSpPr>
            <a:spLocks noGrp="1"/>
          </p:cNvSpPr>
          <p:nvPr>
            <p:ph idx="1"/>
          </p:nvPr>
        </p:nvSpPr>
        <p:spPr>
          <a:xfrm>
            <a:off x="628650" y="1200150"/>
            <a:ext cx="8286750" cy="5021263"/>
          </a:xfrm>
        </p:spPr>
        <p:txBody>
          <a:bodyPr/>
          <a:lstStyle/>
          <a:p>
            <a:pPr marL="514350" indent="-514350">
              <a:buFont typeface="+mj-lt"/>
              <a:buAutoNum type="arabicPeriod"/>
            </a:pPr>
            <a:r>
              <a:rPr lang="id-ID" sz="2600" dirty="0" smtClean="0">
                <a:solidFill>
                  <a:srgbClr val="C00000"/>
                </a:solidFill>
              </a:rPr>
              <a:t>System Analysis</a:t>
            </a:r>
          </a:p>
          <a:p>
            <a:pPr marL="801687" lvl="1" indent="-514350">
              <a:buFont typeface="+mj-lt"/>
              <a:buAutoNum type="arabicPeriod"/>
            </a:pPr>
            <a:r>
              <a:rPr lang="id-ID" sz="2000" dirty="0" smtClean="0"/>
              <a:t>Business Process Identification</a:t>
            </a:r>
          </a:p>
          <a:p>
            <a:pPr marL="1089025" lvl="2" indent="-514350">
              <a:buFont typeface="Wingdings" pitchFamily="2" charset="2"/>
              <a:buChar char="§"/>
            </a:pPr>
            <a:r>
              <a:rPr lang="id-ID" sz="1600" b="1" dirty="0" smtClean="0"/>
              <a:t>Use Case Diagram</a:t>
            </a:r>
          </a:p>
          <a:p>
            <a:pPr marL="801687" lvl="1" indent="-514350">
              <a:buFont typeface="+mj-lt"/>
              <a:buAutoNum type="arabicPeriod"/>
            </a:pPr>
            <a:r>
              <a:rPr lang="id-ID" sz="2000" dirty="0"/>
              <a:t>Business Process Modeling</a:t>
            </a:r>
          </a:p>
          <a:p>
            <a:pPr marL="1089025" lvl="2" indent="-514350">
              <a:buFont typeface="Wingdings" pitchFamily="2" charset="2"/>
              <a:buChar char="§"/>
            </a:pPr>
            <a:r>
              <a:rPr lang="id-ID" sz="1600" b="1" dirty="0"/>
              <a:t>Activity Diagram </a:t>
            </a:r>
            <a:r>
              <a:rPr lang="id-ID" sz="1600" dirty="0"/>
              <a:t>or Business Process Modeling Notation (BPMN)</a:t>
            </a:r>
          </a:p>
          <a:p>
            <a:pPr marL="801687" lvl="1" indent="-514350">
              <a:buFont typeface="+mj-lt"/>
              <a:buAutoNum type="arabicPeriod"/>
            </a:pPr>
            <a:r>
              <a:rPr lang="id-ID" sz="2000" dirty="0" smtClean="0"/>
              <a:t>Business Process Realization</a:t>
            </a:r>
          </a:p>
          <a:p>
            <a:pPr marL="1089025" lvl="2" indent="-514350">
              <a:buFont typeface="Wingdings" pitchFamily="2" charset="2"/>
              <a:buChar char="§"/>
            </a:pPr>
            <a:r>
              <a:rPr lang="id-ID" sz="1600" b="1" dirty="0" smtClean="0"/>
              <a:t>Sequence Diagram </a:t>
            </a:r>
            <a:r>
              <a:rPr lang="id-ID" sz="1200" b="1" dirty="0" smtClean="0"/>
              <a:t>  </a:t>
            </a:r>
            <a:r>
              <a:rPr lang="id-ID" sz="1200" dirty="0" smtClean="0"/>
              <a:t>(Buat untuk setiap use case dengan menggunakan pola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a:t>
            </a:r>
          </a:p>
          <a:p>
            <a:pPr marL="574675" lvl="2" indent="0">
              <a:buNone/>
            </a:pPr>
            <a:endParaRPr lang="id-ID" sz="1200" dirty="0" smtClean="0"/>
          </a:p>
          <a:p>
            <a:pPr marL="514350" indent="-514350">
              <a:buFont typeface="+mj-lt"/>
              <a:buAutoNum type="arabicPeriod"/>
            </a:pPr>
            <a:r>
              <a:rPr lang="id-ID" sz="2600" dirty="0" smtClean="0">
                <a:solidFill>
                  <a:srgbClr val="C00000"/>
                </a:solidFill>
              </a:rPr>
              <a:t>System Design</a:t>
            </a:r>
          </a:p>
          <a:p>
            <a:pPr marL="801687" lvl="1" indent="-514350">
              <a:buFont typeface="+mj-lt"/>
              <a:buAutoNum type="arabicPeriod"/>
            </a:pPr>
            <a:r>
              <a:rPr lang="id-ID" sz="2000" dirty="0" smtClean="0"/>
              <a:t>Program Design</a:t>
            </a:r>
          </a:p>
          <a:p>
            <a:pPr marL="1089025" lvl="2" indent="-514350">
              <a:buFont typeface="+mj-lt"/>
              <a:buAutoNum type="arabicPeriod"/>
            </a:pPr>
            <a:r>
              <a:rPr lang="id-ID" sz="1600" b="1" dirty="0" smtClean="0"/>
              <a:t>Class Diagram</a:t>
            </a:r>
            <a:r>
              <a:rPr lang="id-ID" sz="800" b="1" dirty="0" smtClean="0"/>
              <a:t>    </a:t>
            </a:r>
            <a:r>
              <a:rPr lang="id-ID" sz="1200" dirty="0" smtClean="0"/>
              <a:t>(Gabungkan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 Class dan susun story dari sistem yang dibangun)</a:t>
            </a:r>
            <a:endParaRPr lang="id-ID" sz="1200" dirty="0"/>
          </a:p>
          <a:p>
            <a:pPr marL="1089025" lvl="2" indent="-514350">
              <a:buFont typeface="+mj-lt"/>
              <a:buAutoNum type="arabicPeriod"/>
            </a:pPr>
            <a:r>
              <a:rPr lang="id-ID" sz="1600" b="1" dirty="0" smtClean="0"/>
              <a:t>Package Diagram </a:t>
            </a:r>
            <a:r>
              <a:rPr lang="id-ID" sz="1200" dirty="0" smtClean="0"/>
              <a:t>(Gabungan class yang sesuai, boleh menggunakan pola B-C-E)</a:t>
            </a:r>
          </a:p>
          <a:p>
            <a:pPr marL="1089025" lvl="2" indent="-514350">
              <a:buFont typeface="+mj-lt"/>
              <a:buAutoNum type="arabicPeriod"/>
            </a:pPr>
            <a:r>
              <a:rPr lang="id-ID" sz="1600" b="1" dirty="0" smtClean="0"/>
              <a:t>Deployment Diagram  </a:t>
            </a:r>
            <a:r>
              <a:rPr lang="id-ID" sz="1200" dirty="0" smtClean="0"/>
              <a:t>(arsitektur software dari sistem yang dibangun)</a:t>
            </a:r>
          </a:p>
          <a:p>
            <a:pPr marL="801687" lvl="1" indent="-514350">
              <a:buFont typeface="+mj-lt"/>
              <a:buAutoNum type="arabicPeriod"/>
            </a:pPr>
            <a:r>
              <a:rPr lang="id-ID" sz="2000" b="1" dirty="0" smtClean="0"/>
              <a:t>User Interface Design </a:t>
            </a:r>
            <a:r>
              <a:rPr lang="id-ID" sz="1200" dirty="0" smtClean="0"/>
              <a:t>(Buat UI design dari </a:t>
            </a:r>
            <a:r>
              <a:rPr lang="id-ID" sz="1200" dirty="0" smtClean="0">
                <a:solidFill>
                  <a:srgbClr val="0070C0"/>
                </a:solidFill>
              </a:rPr>
              <a:t>Boundary Class)</a:t>
            </a:r>
          </a:p>
          <a:p>
            <a:pPr marL="801687" lvl="1" indent="-514350">
              <a:buFont typeface="+mj-lt"/>
              <a:buAutoNum type="arabicPeriod"/>
            </a:pPr>
            <a:r>
              <a:rPr lang="id-ID" sz="2000" b="1" dirty="0" smtClean="0"/>
              <a:t>Entity-Relationship Model</a:t>
            </a:r>
            <a:r>
              <a:rPr lang="id-ID" sz="1200" b="1" dirty="0" smtClean="0"/>
              <a:t>  </a:t>
            </a:r>
            <a:r>
              <a:rPr lang="id-ID" sz="1200" dirty="0" smtClean="0"/>
              <a:t>(Buat ER diagram dari </a:t>
            </a:r>
            <a:r>
              <a:rPr lang="id-ID" sz="1200" dirty="0" smtClean="0">
                <a:solidFill>
                  <a:srgbClr val="00B050"/>
                </a:solidFill>
              </a:rPr>
              <a:t>Entity Class)</a:t>
            </a:r>
          </a:p>
        </p:txBody>
      </p:sp>
    </p:spTree>
    <p:extLst>
      <p:ext uri="{BB962C8B-B14F-4D97-AF65-F5344CB8AC3E}">
        <p14:creationId xmlns:p14="http://schemas.microsoft.com/office/powerpoint/2010/main" val="117133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5.4.1 </a:t>
            </a:r>
            <a:r>
              <a:rPr lang="en-US" sz="4400" dirty="0"/>
              <a:t>Business Process </a:t>
            </a:r>
            <a:r>
              <a:rPr lang="en-US" sz="4400" dirty="0" smtClean="0"/>
              <a:t>Identification:</a:t>
            </a:r>
            <a:r>
              <a:rPr lang="en-US" sz="4400" dirty="0"/>
              <a:t/>
            </a:r>
            <a:br>
              <a:rPr lang="en-US" sz="4400" dirty="0"/>
            </a:br>
            <a:r>
              <a:rPr lang="en-US" sz="4400" dirty="0"/>
              <a:t>Use </a:t>
            </a:r>
            <a:r>
              <a:rPr lang="en-US" sz="4400" dirty="0" smtClean="0"/>
              <a:t>Case Diagram</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53</a:t>
            </a:fld>
            <a:endParaRPr lang="en-US"/>
          </a:p>
        </p:txBody>
      </p:sp>
    </p:spTree>
    <p:extLst>
      <p:ext uri="{BB962C8B-B14F-4D97-AF65-F5344CB8AC3E}">
        <p14:creationId xmlns:p14="http://schemas.microsoft.com/office/powerpoint/2010/main" val="3275337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Use Case Diagrams</a:t>
            </a:r>
          </a:p>
        </p:txBody>
      </p:sp>
      <p:sp>
        <p:nvSpPr>
          <p:cNvPr id="55299" name="Rectangle 3" descr="Rectangle: Click to edit Master text styles&#10;Second level&#10;Third level&#10;Fourth level&#10;Fifth level"/>
          <p:cNvSpPr>
            <a:spLocks noGrp="1" noChangeArrowheads="1"/>
          </p:cNvSpPr>
          <p:nvPr>
            <p:ph idx="1"/>
          </p:nvPr>
        </p:nvSpPr>
        <p:spPr>
          <a:xfrm>
            <a:off x="628650" y="1520190"/>
            <a:ext cx="8058150" cy="4194810"/>
          </a:xfrm>
        </p:spPr>
        <p:txBody>
          <a:bodyPr>
            <a:normAutofit/>
          </a:bodyPr>
          <a:lstStyle/>
          <a:p>
            <a:pPr eaLnBrk="1" hangingPunct="1">
              <a:lnSpc>
                <a:spcPct val="90000"/>
              </a:lnSpc>
            </a:pPr>
            <a:r>
              <a:rPr lang="en-US" sz="3200" dirty="0" smtClean="0"/>
              <a:t>Summarized into a </a:t>
            </a:r>
            <a:r>
              <a:rPr lang="en-US" sz="3200" dirty="0" smtClean="0">
                <a:solidFill>
                  <a:srgbClr val="C00000"/>
                </a:solidFill>
              </a:rPr>
              <a:t>single picture</a:t>
            </a:r>
          </a:p>
          <a:p>
            <a:pPr eaLnBrk="1" hangingPunct="1">
              <a:lnSpc>
                <a:spcPct val="90000"/>
              </a:lnSpc>
            </a:pPr>
            <a:r>
              <a:rPr lang="en-US" sz="3200" dirty="0" smtClean="0"/>
              <a:t>All of the use cases for the part of the system being modeled</a:t>
            </a:r>
          </a:p>
          <a:p>
            <a:pPr eaLnBrk="1" hangingPunct="1"/>
            <a:r>
              <a:rPr lang="en-US" sz="3200" dirty="0" smtClean="0"/>
              <a:t>Use case represents the </a:t>
            </a:r>
            <a:r>
              <a:rPr lang="en-US" sz="3200" dirty="0"/>
              <a:t>discrete </a:t>
            </a:r>
            <a:r>
              <a:rPr lang="en-US" sz="3200" dirty="0">
                <a:solidFill>
                  <a:srgbClr val="C00000"/>
                </a:solidFill>
              </a:rPr>
              <a:t>activities performed by the </a:t>
            </a:r>
            <a:r>
              <a:rPr lang="en-US" sz="3200" dirty="0" smtClean="0">
                <a:solidFill>
                  <a:srgbClr val="C00000"/>
                </a:solidFill>
              </a:rPr>
              <a:t>user</a:t>
            </a:r>
          </a:p>
          <a:p>
            <a:pPr eaLnBrk="1" hangingPunct="1">
              <a:lnSpc>
                <a:spcPct val="90000"/>
              </a:lnSpc>
            </a:pPr>
            <a:r>
              <a:rPr lang="en-US" sz="3200" dirty="0" smtClean="0"/>
              <a:t>Use Case Diagram tells </a:t>
            </a:r>
            <a:r>
              <a:rPr lang="en-US" sz="3200" dirty="0" smtClean="0">
                <a:solidFill>
                  <a:srgbClr val="C00000"/>
                </a:solidFill>
              </a:rPr>
              <a:t>what the system will do</a:t>
            </a:r>
          </a:p>
          <a:p>
            <a:pPr eaLnBrk="1" hangingPunct="1">
              <a:lnSpc>
                <a:spcPct val="90000"/>
              </a:lnSpc>
            </a:pPr>
            <a:r>
              <a:rPr lang="en-US" sz="3200" dirty="0" smtClean="0"/>
              <a:t>Good for </a:t>
            </a:r>
            <a:r>
              <a:rPr lang="en-US" sz="3200" dirty="0" smtClean="0">
                <a:solidFill>
                  <a:srgbClr val="C00000"/>
                </a:solidFill>
              </a:rPr>
              <a:t>communicating with users</a:t>
            </a:r>
          </a:p>
        </p:txBody>
      </p:sp>
    </p:spTree>
    <p:extLst>
      <p:ext uri="{BB962C8B-B14F-4D97-AF65-F5344CB8AC3E}">
        <p14:creationId xmlns:p14="http://schemas.microsoft.com/office/powerpoint/2010/main" val="261836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en-US" dirty="0" smtClean="0"/>
              <a:t>Use Case Diagram Syntax</a:t>
            </a:r>
          </a:p>
        </p:txBody>
      </p:sp>
      <p:sp>
        <p:nvSpPr>
          <p:cNvPr id="56323" name="Content Placeholder 4"/>
          <p:cNvSpPr>
            <a:spLocks noGrp="1"/>
          </p:cNvSpPr>
          <p:nvPr>
            <p:ph idx="1"/>
          </p:nvPr>
        </p:nvSpPr>
        <p:spPr>
          <a:xfrm>
            <a:off x="628650" y="1254522"/>
            <a:ext cx="6278244" cy="5475606"/>
          </a:xfrm>
        </p:spPr>
        <p:txBody>
          <a:bodyPr>
            <a:normAutofit/>
          </a:bodyPr>
          <a:lstStyle/>
          <a:p>
            <a:pPr>
              <a:lnSpc>
                <a:spcPct val="80000"/>
              </a:lnSpc>
            </a:pPr>
            <a:r>
              <a:rPr lang="en-US" sz="4000" dirty="0" smtClean="0">
                <a:solidFill>
                  <a:srgbClr val="C00000"/>
                </a:solidFill>
              </a:rPr>
              <a:t>Actor</a:t>
            </a:r>
          </a:p>
          <a:p>
            <a:pPr lvl="1">
              <a:lnSpc>
                <a:spcPct val="80000"/>
              </a:lnSpc>
            </a:pPr>
            <a:r>
              <a:rPr lang="en-US" sz="2800" dirty="0" smtClean="0"/>
              <a:t>person or system that derives benefit from and is external to the subject</a:t>
            </a:r>
          </a:p>
          <a:p>
            <a:pPr>
              <a:lnSpc>
                <a:spcPct val="80000"/>
              </a:lnSpc>
            </a:pPr>
            <a:r>
              <a:rPr lang="en-US" sz="4000" dirty="0" smtClean="0">
                <a:solidFill>
                  <a:srgbClr val="C00000"/>
                </a:solidFill>
              </a:rPr>
              <a:t>Use Case</a:t>
            </a:r>
          </a:p>
          <a:p>
            <a:pPr lvl="1">
              <a:lnSpc>
                <a:spcPct val="80000"/>
              </a:lnSpc>
            </a:pPr>
            <a:r>
              <a:rPr lang="en-US" sz="2800" dirty="0" smtClean="0"/>
              <a:t>Represents a major piece of system functionality</a:t>
            </a:r>
          </a:p>
          <a:p>
            <a:pPr>
              <a:lnSpc>
                <a:spcPct val="80000"/>
              </a:lnSpc>
            </a:pPr>
            <a:r>
              <a:rPr lang="en-US" sz="4000" dirty="0" smtClean="0">
                <a:solidFill>
                  <a:srgbClr val="C00000"/>
                </a:solidFill>
              </a:rPr>
              <a:t>Association</a:t>
            </a:r>
            <a:r>
              <a:rPr lang="en-US" sz="4000" dirty="0" smtClean="0"/>
              <a:t> Relationship</a:t>
            </a:r>
          </a:p>
          <a:p>
            <a:pPr>
              <a:lnSpc>
                <a:spcPct val="80000"/>
              </a:lnSpc>
            </a:pPr>
            <a:r>
              <a:rPr lang="en-US" sz="4000" dirty="0" smtClean="0">
                <a:solidFill>
                  <a:srgbClr val="C00000"/>
                </a:solidFill>
              </a:rPr>
              <a:t>Include</a:t>
            </a:r>
            <a:r>
              <a:rPr lang="en-US" sz="4000" dirty="0" smtClean="0"/>
              <a:t> Relationship</a:t>
            </a:r>
          </a:p>
          <a:p>
            <a:pPr>
              <a:lnSpc>
                <a:spcPct val="80000"/>
              </a:lnSpc>
            </a:pPr>
            <a:r>
              <a:rPr lang="en-US" sz="4000" dirty="0" smtClean="0">
                <a:solidFill>
                  <a:srgbClr val="C00000"/>
                </a:solidFill>
              </a:rPr>
              <a:t>Extend</a:t>
            </a:r>
            <a:r>
              <a:rPr lang="en-US" sz="4000" dirty="0" smtClean="0"/>
              <a:t> Relationship</a:t>
            </a:r>
          </a:p>
          <a:p>
            <a:pPr>
              <a:lnSpc>
                <a:spcPct val="80000"/>
              </a:lnSpc>
            </a:pPr>
            <a:r>
              <a:rPr lang="en-US" sz="4000" dirty="0" smtClean="0">
                <a:solidFill>
                  <a:srgbClr val="C00000"/>
                </a:solidFill>
              </a:rPr>
              <a:t>Generalization</a:t>
            </a:r>
            <a:r>
              <a:rPr lang="en-US" sz="4000" dirty="0" smtClean="0"/>
              <a:t> Relationship</a:t>
            </a:r>
          </a:p>
        </p:txBody>
      </p:sp>
      <p:grpSp>
        <p:nvGrpSpPr>
          <p:cNvPr id="20" name="Group 19"/>
          <p:cNvGrpSpPr/>
          <p:nvPr/>
        </p:nvGrpSpPr>
        <p:grpSpPr>
          <a:xfrm>
            <a:off x="7467600" y="990600"/>
            <a:ext cx="609604" cy="1447801"/>
            <a:chOff x="7619998" y="914400"/>
            <a:chExt cx="609604" cy="1447801"/>
          </a:xfrm>
        </p:grpSpPr>
        <p:sp>
          <p:nvSpPr>
            <p:cNvPr id="7" name="Oval 6"/>
            <p:cNvSpPr/>
            <p:nvPr/>
          </p:nvSpPr>
          <p:spPr bwMode="auto">
            <a:xfrm>
              <a:off x="7620000" y="914400"/>
              <a:ext cx="609601" cy="52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noFill/>
                <a:ea typeface="ＭＳ Ｐゴシック" charset="-128"/>
              </a:endParaRPr>
            </a:p>
          </p:txBody>
        </p:sp>
        <p:cxnSp>
          <p:nvCxnSpPr>
            <p:cNvPr id="9" name="Straight Connector 8"/>
            <p:cNvCxnSpPr>
              <a:stCxn id="7" idx="4"/>
            </p:cNvCxnSpPr>
            <p:nvPr/>
          </p:nvCxnSpPr>
          <p:spPr bwMode="auto">
            <a:xfrm rot="5400000">
              <a:off x="7660878" y="1706166"/>
              <a:ext cx="527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7574458" y="2011859"/>
              <a:ext cx="395882" cy="304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16200000" flipH="1">
              <a:off x="7879259" y="2011859"/>
              <a:ext cx="395882" cy="304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10800000" flipV="1">
              <a:off x="7620000" y="1574206"/>
              <a:ext cx="304801" cy="128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7924801" y="1574206"/>
              <a:ext cx="304801" cy="128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7010401" y="2667000"/>
            <a:ext cx="16764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C6D9F0"/>
              </a:solidFill>
              <a:ea typeface="ＭＳ Ｐゴシック" charset="-128"/>
            </a:endParaRPr>
          </a:p>
        </p:txBody>
      </p:sp>
      <p:cxnSp>
        <p:nvCxnSpPr>
          <p:cNvPr id="25" name="Straight Connector 24"/>
          <p:cNvCxnSpPr/>
          <p:nvPr/>
        </p:nvCxnSpPr>
        <p:spPr>
          <a:xfrm>
            <a:off x="7239000" y="4113212"/>
            <a:ext cx="1219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292975" y="4910137"/>
            <a:ext cx="1295400" cy="158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292975" y="5595937"/>
            <a:ext cx="1295400" cy="158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 name="Group 31"/>
          <p:cNvGrpSpPr>
            <a:grpSpLocks/>
          </p:cNvGrpSpPr>
          <p:nvPr/>
        </p:nvGrpSpPr>
        <p:grpSpPr bwMode="auto">
          <a:xfrm>
            <a:off x="7216775" y="5984875"/>
            <a:ext cx="1393825" cy="222250"/>
            <a:chOff x="6934200" y="5556220"/>
            <a:chExt cx="1165779" cy="152400"/>
          </a:xfrm>
        </p:grpSpPr>
        <p:cxnSp>
          <p:nvCxnSpPr>
            <p:cNvPr id="30" name="Straight Connector 29"/>
            <p:cNvCxnSpPr/>
            <p:nvPr/>
          </p:nvCxnSpPr>
          <p:spPr>
            <a:xfrm>
              <a:off x="6934200" y="5636774"/>
              <a:ext cx="1066197" cy="21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a:xfrm rot="5400000">
              <a:off x="7947433" y="5556074"/>
              <a:ext cx="152400" cy="152693"/>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C6D9F0"/>
                </a:solidFill>
                <a:ea typeface="ＭＳ Ｐゴシック" charset="-128"/>
              </a:endParaRPr>
            </a:p>
          </p:txBody>
        </p:sp>
      </p:grpSp>
      <p:sp>
        <p:nvSpPr>
          <p:cNvPr id="56330" name="TextBox 32"/>
          <p:cNvSpPr txBox="1">
            <a:spLocks noChangeArrowheads="1"/>
          </p:cNvSpPr>
          <p:nvPr/>
        </p:nvSpPr>
        <p:spPr bwMode="auto">
          <a:xfrm>
            <a:off x="7264400" y="5257800"/>
            <a:ext cx="1247775" cy="338137"/>
          </a:xfrm>
          <a:prstGeom prst="rect">
            <a:avLst/>
          </a:prstGeom>
          <a:noFill/>
          <a:ln w="9525">
            <a:noFill/>
            <a:miter lim="800000"/>
            <a:headEnd/>
            <a:tailEnd/>
          </a:ln>
        </p:spPr>
        <p:txBody>
          <a:bodyPr wrap="none">
            <a:spAutoFit/>
          </a:bodyPr>
          <a:lstStyle/>
          <a:p>
            <a:r>
              <a:rPr lang="en-US" sz="1600" dirty="0">
                <a:latin typeface="Calibri" charset="0"/>
              </a:rPr>
              <a:t>&lt;&lt;extends&gt;&gt;</a:t>
            </a:r>
          </a:p>
        </p:txBody>
      </p:sp>
      <p:sp>
        <p:nvSpPr>
          <p:cNvPr id="56331" name="TextBox 33"/>
          <p:cNvSpPr txBox="1">
            <a:spLocks noChangeArrowheads="1"/>
          </p:cNvSpPr>
          <p:nvPr/>
        </p:nvSpPr>
        <p:spPr bwMode="auto">
          <a:xfrm>
            <a:off x="7232650" y="4572000"/>
            <a:ext cx="1279525" cy="338137"/>
          </a:xfrm>
          <a:prstGeom prst="rect">
            <a:avLst/>
          </a:prstGeom>
          <a:noFill/>
          <a:ln w="9525">
            <a:noFill/>
            <a:miter lim="800000"/>
            <a:headEnd/>
            <a:tailEnd/>
          </a:ln>
        </p:spPr>
        <p:txBody>
          <a:bodyPr wrap="none">
            <a:spAutoFit/>
          </a:bodyPr>
          <a:lstStyle/>
          <a:p>
            <a:r>
              <a:rPr lang="en-US" sz="1600" dirty="0">
                <a:latin typeface="Calibri" charset="0"/>
              </a:rPr>
              <a:t>&lt;&lt;includes&gt;&gt;</a:t>
            </a:r>
          </a:p>
        </p:txBody>
      </p:sp>
    </p:spTree>
    <p:extLst>
      <p:ext uri="{BB962C8B-B14F-4D97-AF65-F5344CB8AC3E}">
        <p14:creationId xmlns:p14="http://schemas.microsoft.com/office/powerpoint/2010/main" val="288875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Use Case</a:t>
            </a:r>
          </a:p>
        </p:txBody>
      </p:sp>
      <p:sp>
        <p:nvSpPr>
          <p:cNvPr id="57347"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r>
              <a:rPr lang="en-US" sz="3600" dirty="0" smtClean="0"/>
              <a:t>A major piece of </a:t>
            </a:r>
            <a:br>
              <a:rPr lang="en-US" sz="3600" dirty="0" smtClean="0"/>
            </a:br>
            <a:r>
              <a:rPr lang="en-US" sz="3600" dirty="0" smtClean="0">
                <a:solidFill>
                  <a:srgbClr val="C00000"/>
                </a:solidFill>
              </a:rPr>
              <a:t>system functionality</a:t>
            </a:r>
          </a:p>
          <a:p>
            <a:pPr eaLnBrk="1" hangingPunct="1"/>
            <a:r>
              <a:rPr lang="en-US" sz="3600" dirty="0" smtClean="0"/>
              <a:t>Can </a:t>
            </a:r>
            <a:r>
              <a:rPr lang="en-US" sz="3600" dirty="0" smtClean="0">
                <a:solidFill>
                  <a:srgbClr val="C00000"/>
                </a:solidFill>
              </a:rPr>
              <a:t>extend</a:t>
            </a:r>
            <a:r>
              <a:rPr lang="en-US" sz="3600" dirty="0" smtClean="0"/>
              <a:t> other</a:t>
            </a:r>
            <a:br>
              <a:rPr lang="en-US" sz="3600" dirty="0" smtClean="0"/>
            </a:br>
            <a:r>
              <a:rPr lang="en-US" sz="3600" dirty="0" smtClean="0"/>
              <a:t>Use Cases</a:t>
            </a:r>
          </a:p>
          <a:p>
            <a:pPr eaLnBrk="1" hangingPunct="1"/>
            <a:r>
              <a:rPr lang="en-US" sz="3600" dirty="0" smtClean="0"/>
              <a:t>Placed inside system boundary</a:t>
            </a:r>
          </a:p>
          <a:p>
            <a:pPr eaLnBrk="1" hangingPunct="1"/>
            <a:r>
              <a:rPr lang="en-US" sz="3600" dirty="0" smtClean="0"/>
              <a:t>Labeled with descriptive</a:t>
            </a:r>
            <a:r>
              <a:rPr lang="en-US" sz="3600" dirty="0" smtClean="0">
                <a:solidFill>
                  <a:srgbClr val="C00000"/>
                </a:solidFill>
              </a:rPr>
              <a:t/>
            </a:r>
            <a:br>
              <a:rPr lang="en-US" sz="3600" dirty="0" smtClean="0">
                <a:solidFill>
                  <a:srgbClr val="C00000"/>
                </a:solidFill>
              </a:rPr>
            </a:br>
            <a:r>
              <a:rPr lang="en-US" sz="3600" dirty="0" smtClean="0">
                <a:solidFill>
                  <a:srgbClr val="C00000"/>
                </a:solidFill>
              </a:rPr>
              <a:t>verb</a:t>
            </a:r>
            <a:r>
              <a:rPr lang="id-ID" sz="3600" dirty="0" smtClean="0">
                <a:solidFill>
                  <a:srgbClr val="C00000"/>
                </a:solidFill>
              </a:rPr>
              <a:t> </a:t>
            </a:r>
            <a:r>
              <a:rPr lang="en-US" sz="3600" dirty="0" smtClean="0">
                <a:solidFill>
                  <a:srgbClr val="C00000"/>
                </a:solidFill>
              </a:rPr>
              <a:t>-</a:t>
            </a:r>
            <a:r>
              <a:rPr lang="id-ID" sz="3600" dirty="0" smtClean="0">
                <a:solidFill>
                  <a:srgbClr val="C00000"/>
                </a:solidFill>
              </a:rPr>
              <a:t> </a:t>
            </a:r>
            <a:r>
              <a:rPr lang="en-US" sz="3600" dirty="0" smtClean="0">
                <a:solidFill>
                  <a:srgbClr val="C00000"/>
                </a:solidFill>
              </a:rPr>
              <a:t>noun phrase</a:t>
            </a:r>
          </a:p>
        </p:txBody>
      </p:sp>
      <p:sp>
        <p:nvSpPr>
          <p:cNvPr id="57348" name="Text Box 5"/>
          <p:cNvSpPr txBox="1">
            <a:spLocks noChangeArrowheads="1"/>
          </p:cNvSpPr>
          <p:nvPr/>
        </p:nvSpPr>
        <p:spPr bwMode="auto">
          <a:xfrm>
            <a:off x="5943600" y="2133600"/>
            <a:ext cx="2286000" cy="641350"/>
          </a:xfrm>
          <a:prstGeom prst="rect">
            <a:avLst/>
          </a:prstGeom>
          <a:noFill/>
          <a:ln w="15875">
            <a:noFill/>
            <a:miter lim="800000"/>
            <a:headEnd/>
            <a:tailEnd/>
          </a:ln>
        </p:spPr>
        <p:txBody>
          <a:bodyPr>
            <a:spAutoFit/>
          </a:bodyPr>
          <a:lstStyle/>
          <a:p>
            <a:r>
              <a:rPr lang="en-US" sz="3600" dirty="0"/>
              <a:t>Use Case</a:t>
            </a:r>
          </a:p>
        </p:txBody>
      </p:sp>
      <p:sp>
        <p:nvSpPr>
          <p:cNvPr id="57349" name="Oval 6"/>
          <p:cNvSpPr>
            <a:spLocks noChangeArrowheads="1"/>
          </p:cNvSpPr>
          <p:nvPr/>
        </p:nvSpPr>
        <p:spPr bwMode="auto">
          <a:xfrm>
            <a:off x="5181600" y="1901205"/>
            <a:ext cx="3733800" cy="1081980"/>
          </a:xfrm>
          <a:prstGeom prst="ellipse">
            <a:avLst/>
          </a:prstGeom>
          <a:noFill/>
          <a:ln w="15875">
            <a:solidFill>
              <a:schemeClr val="tx1"/>
            </a:solidFill>
            <a:round/>
            <a:headEnd/>
            <a:tailEnd/>
          </a:ln>
        </p:spPr>
        <p:txBody>
          <a:bodyPr wrap="square" anchor="ctr">
            <a:spAutoFit/>
          </a:bodyPr>
          <a:lstStyle/>
          <a:p>
            <a:endParaRPr lang="en-US"/>
          </a:p>
        </p:txBody>
      </p:sp>
    </p:spTree>
    <p:extLst>
      <p:ext uri="{BB962C8B-B14F-4D97-AF65-F5344CB8AC3E}">
        <p14:creationId xmlns:p14="http://schemas.microsoft.com/office/powerpoint/2010/main" val="101878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System Boundary</a:t>
            </a:r>
          </a:p>
        </p:txBody>
      </p:sp>
      <p:sp>
        <p:nvSpPr>
          <p:cNvPr id="58371"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r>
              <a:rPr lang="en-US" sz="3200" dirty="0" smtClean="0"/>
              <a:t>Includes the </a:t>
            </a:r>
            <a:r>
              <a:rPr lang="en-US" sz="3200" dirty="0" smtClean="0">
                <a:solidFill>
                  <a:srgbClr val="C00000"/>
                </a:solidFill>
              </a:rPr>
              <a:t>name</a:t>
            </a:r>
            <a:br>
              <a:rPr lang="en-US" sz="3200" dirty="0" smtClean="0">
                <a:solidFill>
                  <a:srgbClr val="C00000"/>
                </a:solidFill>
              </a:rPr>
            </a:br>
            <a:r>
              <a:rPr lang="en-US" sz="3200" dirty="0" smtClean="0">
                <a:solidFill>
                  <a:srgbClr val="C00000"/>
                </a:solidFill>
              </a:rPr>
              <a:t>of the system</a:t>
            </a:r>
            <a:r>
              <a:rPr lang="en-US" sz="3200" dirty="0" smtClean="0"/>
              <a:t/>
            </a:r>
            <a:br>
              <a:rPr lang="en-US" sz="3200" dirty="0" smtClean="0"/>
            </a:br>
            <a:r>
              <a:rPr lang="en-US" sz="3200" dirty="0" smtClean="0"/>
              <a:t>inside or on top</a:t>
            </a:r>
          </a:p>
          <a:p>
            <a:pPr eaLnBrk="1" hangingPunct="1"/>
            <a:r>
              <a:rPr lang="en-US" sz="3200" dirty="0" smtClean="0"/>
              <a:t>Represents the</a:t>
            </a:r>
            <a:br>
              <a:rPr lang="en-US" sz="3200" dirty="0" smtClean="0"/>
            </a:br>
            <a:r>
              <a:rPr lang="en-US" sz="3200" dirty="0" smtClean="0">
                <a:solidFill>
                  <a:srgbClr val="C00000"/>
                </a:solidFill>
              </a:rPr>
              <a:t>scope of the system</a:t>
            </a:r>
          </a:p>
          <a:p>
            <a:pPr eaLnBrk="1" hangingPunct="1"/>
            <a:r>
              <a:rPr lang="en-US" sz="3200" dirty="0" smtClean="0">
                <a:solidFill>
                  <a:srgbClr val="C00000"/>
                </a:solidFill>
              </a:rPr>
              <a:t>Actors are outside </a:t>
            </a:r>
            <a:r>
              <a:rPr lang="en-US" sz="3200" dirty="0" smtClean="0"/>
              <a:t>the scope of the system</a:t>
            </a:r>
          </a:p>
        </p:txBody>
      </p:sp>
      <p:sp>
        <p:nvSpPr>
          <p:cNvPr id="58372" name="Text Box 5"/>
          <p:cNvSpPr txBox="1">
            <a:spLocks noChangeArrowheads="1"/>
          </p:cNvSpPr>
          <p:nvPr/>
        </p:nvSpPr>
        <p:spPr bwMode="auto">
          <a:xfrm>
            <a:off x="5715000" y="1524000"/>
            <a:ext cx="2895600" cy="646331"/>
          </a:xfrm>
          <a:prstGeom prst="rect">
            <a:avLst/>
          </a:prstGeom>
          <a:noFill/>
          <a:ln w="15875">
            <a:solidFill>
              <a:schemeClr val="tx1"/>
            </a:solidFill>
            <a:miter lim="800000"/>
            <a:headEnd/>
            <a:tailEnd/>
          </a:ln>
        </p:spPr>
        <p:txBody>
          <a:bodyPr wrap="square">
            <a:spAutoFit/>
          </a:bodyPr>
          <a:lstStyle/>
          <a:p>
            <a:r>
              <a:rPr lang="en-US" sz="3600" dirty="0" smtClean="0"/>
              <a:t>Boundary</a:t>
            </a:r>
            <a:endParaRPr lang="en-US" sz="3600" dirty="0"/>
          </a:p>
        </p:txBody>
      </p:sp>
    </p:spTree>
    <p:extLst>
      <p:ext uri="{BB962C8B-B14F-4D97-AF65-F5344CB8AC3E}">
        <p14:creationId xmlns:p14="http://schemas.microsoft.com/office/powerpoint/2010/main" val="14739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Actor</a:t>
            </a:r>
          </a:p>
        </p:txBody>
      </p:sp>
      <p:sp>
        <p:nvSpPr>
          <p:cNvPr id="59395"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lnSpc>
                <a:spcPct val="90000"/>
              </a:lnSpc>
            </a:pPr>
            <a:r>
              <a:rPr lang="en-US" sz="3600" dirty="0" smtClean="0"/>
              <a:t>A </a:t>
            </a:r>
            <a:r>
              <a:rPr lang="en-US" sz="3600" dirty="0" smtClean="0">
                <a:solidFill>
                  <a:srgbClr val="C00000"/>
                </a:solidFill>
              </a:rPr>
              <a:t>person</a:t>
            </a:r>
            <a:r>
              <a:rPr lang="en-US" sz="3600" dirty="0" smtClean="0"/>
              <a:t> or </a:t>
            </a:r>
            <a:r>
              <a:rPr lang="en-US" sz="3600" dirty="0" smtClean="0">
                <a:solidFill>
                  <a:srgbClr val="C00000"/>
                </a:solidFill>
              </a:rPr>
              <a:t>another</a:t>
            </a:r>
            <a:br>
              <a:rPr lang="en-US" sz="3600" dirty="0" smtClean="0">
                <a:solidFill>
                  <a:srgbClr val="C00000"/>
                </a:solidFill>
              </a:rPr>
            </a:br>
            <a:r>
              <a:rPr lang="en-US" sz="3600" dirty="0" smtClean="0">
                <a:solidFill>
                  <a:srgbClr val="C00000"/>
                </a:solidFill>
              </a:rPr>
              <a:t>system </a:t>
            </a:r>
            <a:r>
              <a:rPr lang="en-US" sz="3600" dirty="0" smtClean="0"/>
              <a:t>that interacts</a:t>
            </a:r>
            <a:br>
              <a:rPr lang="en-US" sz="3600" dirty="0" smtClean="0"/>
            </a:br>
            <a:r>
              <a:rPr lang="en-US" sz="3600" dirty="0" smtClean="0"/>
              <a:t>with the current system</a:t>
            </a:r>
          </a:p>
          <a:p>
            <a:pPr eaLnBrk="1" hangingPunct="1">
              <a:lnSpc>
                <a:spcPct val="90000"/>
              </a:lnSpc>
            </a:pPr>
            <a:r>
              <a:rPr lang="en-US" sz="3600" dirty="0" smtClean="0"/>
              <a:t>A </a:t>
            </a:r>
            <a:r>
              <a:rPr lang="en-US" sz="3600" dirty="0" smtClean="0">
                <a:solidFill>
                  <a:srgbClr val="C00000"/>
                </a:solidFill>
              </a:rPr>
              <a:t>role</a:t>
            </a:r>
            <a:r>
              <a:rPr lang="en-US" sz="3600" dirty="0" smtClean="0"/>
              <a:t>, not a specific user</a:t>
            </a:r>
          </a:p>
          <a:p>
            <a:pPr eaLnBrk="1" hangingPunct="1">
              <a:lnSpc>
                <a:spcPct val="90000"/>
              </a:lnSpc>
            </a:pPr>
            <a:r>
              <a:rPr lang="en-US" sz="3600" dirty="0" smtClean="0">
                <a:solidFill>
                  <a:srgbClr val="C00000"/>
                </a:solidFill>
              </a:rPr>
              <a:t>Provides input</a:t>
            </a:r>
            <a:r>
              <a:rPr lang="en-US" sz="3600" dirty="0" smtClean="0"/>
              <a:t>, </a:t>
            </a:r>
            <a:br>
              <a:rPr lang="en-US" sz="3600" dirty="0" smtClean="0"/>
            </a:br>
            <a:r>
              <a:rPr lang="en-US" sz="3600" dirty="0" smtClean="0">
                <a:solidFill>
                  <a:srgbClr val="C00000"/>
                </a:solidFill>
              </a:rPr>
              <a:t>receives output</a:t>
            </a:r>
            <a:r>
              <a:rPr lang="en-US" sz="3600" dirty="0" smtClean="0"/>
              <a:t>, or both</a:t>
            </a:r>
          </a:p>
          <a:p>
            <a:pPr eaLnBrk="1" hangingPunct="1">
              <a:lnSpc>
                <a:spcPct val="90000"/>
              </a:lnSpc>
            </a:pPr>
            <a:endParaRPr lang="en-US" sz="3200" dirty="0" smtClean="0"/>
          </a:p>
        </p:txBody>
      </p:sp>
      <p:sp>
        <p:nvSpPr>
          <p:cNvPr id="59396" name="Oval 5"/>
          <p:cNvSpPr>
            <a:spLocks noChangeArrowheads="1"/>
          </p:cNvSpPr>
          <p:nvPr/>
        </p:nvSpPr>
        <p:spPr bwMode="auto">
          <a:xfrm>
            <a:off x="7696200" y="1981200"/>
            <a:ext cx="457200" cy="457200"/>
          </a:xfrm>
          <a:prstGeom prst="ellipse">
            <a:avLst/>
          </a:prstGeom>
          <a:noFill/>
          <a:ln w="25400">
            <a:solidFill>
              <a:schemeClr val="tx1"/>
            </a:solidFill>
            <a:round/>
            <a:headEnd type="none" w="sm" len="sm"/>
            <a:tailEnd/>
          </a:ln>
        </p:spPr>
        <p:txBody>
          <a:bodyPr wrap="none" anchor="ctr"/>
          <a:lstStyle/>
          <a:p>
            <a:endParaRPr lang="en-US"/>
          </a:p>
        </p:txBody>
      </p:sp>
      <p:sp>
        <p:nvSpPr>
          <p:cNvPr id="59397" name="Line 6"/>
          <p:cNvSpPr>
            <a:spLocks noChangeShapeType="1"/>
          </p:cNvSpPr>
          <p:nvPr/>
        </p:nvSpPr>
        <p:spPr bwMode="auto">
          <a:xfrm>
            <a:off x="7924800" y="2438400"/>
            <a:ext cx="0" cy="533400"/>
          </a:xfrm>
          <a:prstGeom prst="line">
            <a:avLst/>
          </a:prstGeom>
          <a:noFill/>
          <a:ln w="25400">
            <a:solidFill>
              <a:schemeClr val="tx1"/>
            </a:solidFill>
            <a:round/>
            <a:headEnd type="none" w="sm" len="sm"/>
            <a:tailEnd/>
          </a:ln>
        </p:spPr>
        <p:txBody>
          <a:bodyPr wrap="none"/>
          <a:lstStyle/>
          <a:p>
            <a:endParaRPr lang="en-US"/>
          </a:p>
        </p:txBody>
      </p:sp>
      <p:sp>
        <p:nvSpPr>
          <p:cNvPr id="59398" name="Line 7"/>
          <p:cNvSpPr>
            <a:spLocks noChangeShapeType="1"/>
          </p:cNvSpPr>
          <p:nvPr/>
        </p:nvSpPr>
        <p:spPr bwMode="auto">
          <a:xfrm flipH="1">
            <a:off x="7616825" y="2971800"/>
            <a:ext cx="307975" cy="533400"/>
          </a:xfrm>
          <a:prstGeom prst="line">
            <a:avLst/>
          </a:prstGeom>
          <a:noFill/>
          <a:ln w="25400">
            <a:solidFill>
              <a:schemeClr val="tx1"/>
            </a:solidFill>
            <a:round/>
            <a:headEnd type="none" w="sm" len="sm"/>
            <a:tailEnd/>
          </a:ln>
        </p:spPr>
        <p:txBody>
          <a:bodyPr wrap="none"/>
          <a:lstStyle/>
          <a:p>
            <a:endParaRPr lang="en-US"/>
          </a:p>
        </p:txBody>
      </p:sp>
      <p:sp>
        <p:nvSpPr>
          <p:cNvPr id="59399" name="Line 8"/>
          <p:cNvSpPr>
            <a:spLocks noChangeShapeType="1"/>
          </p:cNvSpPr>
          <p:nvPr/>
        </p:nvSpPr>
        <p:spPr bwMode="auto">
          <a:xfrm>
            <a:off x="7924800" y="2971800"/>
            <a:ext cx="307975" cy="533400"/>
          </a:xfrm>
          <a:prstGeom prst="line">
            <a:avLst/>
          </a:prstGeom>
          <a:noFill/>
          <a:ln w="25400">
            <a:solidFill>
              <a:schemeClr val="tx1"/>
            </a:solidFill>
            <a:round/>
            <a:headEnd type="none" w="sm" len="sm"/>
            <a:tailEnd/>
          </a:ln>
        </p:spPr>
        <p:txBody>
          <a:bodyPr wrap="none"/>
          <a:lstStyle/>
          <a:p>
            <a:endParaRPr lang="en-US"/>
          </a:p>
        </p:txBody>
      </p:sp>
      <p:sp>
        <p:nvSpPr>
          <p:cNvPr id="59400" name="Line 9"/>
          <p:cNvSpPr>
            <a:spLocks noChangeShapeType="1"/>
          </p:cNvSpPr>
          <p:nvPr/>
        </p:nvSpPr>
        <p:spPr bwMode="auto">
          <a:xfrm flipV="1">
            <a:off x="7924800" y="2590800"/>
            <a:ext cx="457200" cy="76200"/>
          </a:xfrm>
          <a:prstGeom prst="line">
            <a:avLst/>
          </a:prstGeom>
          <a:noFill/>
          <a:ln w="25400">
            <a:solidFill>
              <a:schemeClr val="tx1"/>
            </a:solidFill>
            <a:round/>
            <a:headEnd type="none" w="sm" len="sm"/>
            <a:tailEnd/>
          </a:ln>
        </p:spPr>
        <p:txBody>
          <a:bodyPr wrap="none"/>
          <a:lstStyle/>
          <a:p>
            <a:endParaRPr lang="en-US"/>
          </a:p>
        </p:txBody>
      </p:sp>
      <p:sp>
        <p:nvSpPr>
          <p:cNvPr id="59401" name="Line 10"/>
          <p:cNvSpPr>
            <a:spLocks noChangeShapeType="1"/>
          </p:cNvSpPr>
          <p:nvPr/>
        </p:nvSpPr>
        <p:spPr bwMode="auto">
          <a:xfrm flipH="1" flipV="1">
            <a:off x="7467600" y="2590800"/>
            <a:ext cx="457200" cy="76200"/>
          </a:xfrm>
          <a:prstGeom prst="line">
            <a:avLst/>
          </a:prstGeom>
          <a:noFill/>
          <a:ln w="25400">
            <a:solidFill>
              <a:schemeClr val="tx1"/>
            </a:solidFill>
            <a:round/>
            <a:headEnd type="none" w="sm" len="sm"/>
            <a:tailEnd/>
          </a:ln>
        </p:spPr>
        <p:txBody>
          <a:bodyPr wrap="none"/>
          <a:lstStyle/>
          <a:p>
            <a:endParaRPr lang="en-US"/>
          </a:p>
        </p:txBody>
      </p:sp>
      <p:sp>
        <p:nvSpPr>
          <p:cNvPr id="59402" name="Text Box 11"/>
          <p:cNvSpPr txBox="1">
            <a:spLocks noChangeArrowheads="1"/>
          </p:cNvSpPr>
          <p:nvPr/>
        </p:nvSpPr>
        <p:spPr bwMode="auto">
          <a:xfrm>
            <a:off x="7086600" y="3581400"/>
            <a:ext cx="1752600" cy="1020763"/>
          </a:xfrm>
          <a:prstGeom prst="rect">
            <a:avLst/>
          </a:prstGeom>
          <a:noFill/>
          <a:ln w="15875">
            <a:solidFill>
              <a:schemeClr val="tx1"/>
            </a:solidFill>
            <a:miter lim="800000"/>
            <a:headEnd type="none" w="sm" len="sm"/>
            <a:tailEnd/>
          </a:ln>
        </p:spPr>
        <p:txBody>
          <a:bodyPr>
            <a:spAutoFit/>
          </a:bodyPr>
          <a:lstStyle/>
          <a:p>
            <a:r>
              <a:rPr lang="en-US" sz="2400">
                <a:sym typeface="Symbol" pitchFamily="18" charset="2"/>
              </a:rPr>
              <a:t></a:t>
            </a:r>
            <a:r>
              <a:rPr lang="en-US" sz="2400"/>
              <a:t>actor</a:t>
            </a:r>
            <a:r>
              <a:rPr lang="en-US" sz="2400">
                <a:sym typeface="Symbol" pitchFamily="18" charset="2"/>
              </a:rPr>
              <a:t></a:t>
            </a:r>
          </a:p>
          <a:p>
            <a:r>
              <a:rPr lang="en-US" sz="2400">
                <a:sym typeface="Symbol" pitchFamily="18" charset="2"/>
              </a:rPr>
              <a:t>Actor/Role</a:t>
            </a:r>
          </a:p>
        </p:txBody>
      </p:sp>
    </p:spTree>
    <p:extLst>
      <p:ext uri="{BB962C8B-B14F-4D97-AF65-F5344CB8AC3E}">
        <p14:creationId xmlns:p14="http://schemas.microsoft.com/office/powerpoint/2010/main" val="353677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62940" y="473076"/>
            <a:ext cx="7440930" cy="577850"/>
          </a:xfrm>
        </p:spPr>
        <p:txBody>
          <a:bodyPr>
            <a:normAutofit fontScale="90000"/>
          </a:bodyPr>
          <a:lstStyle/>
          <a:p>
            <a:pPr eaLnBrk="1" hangingPunct="1"/>
            <a:r>
              <a:rPr lang="en-US" dirty="0" smtClean="0"/>
              <a:t>Association Relationship</a:t>
            </a:r>
          </a:p>
        </p:txBody>
      </p:sp>
      <p:sp>
        <p:nvSpPr>
          <p:cNvPr id="60419" name="Rectangle 3" descr="Rectangle: Click to edit Master text styles&#10;Second level&#10;Third level&#10;Fourth level&#10;Fifth level"/>
          <p:cNvSpPr>
            <a:spLocks noGrp="1" noChangeArrowheads="1"/>
          </p:cNvSpPr>
          <p:nvPr>
            <p:ph idx="1"/>
          </p:nvPr>
        </p:nvSpPr>
        <p:spPr>
          <a:xfrm>
            <a:off x="662940" y="1219200"/>
            <a:ext cx="8023860" cy="4495800"/>
          </a:xfrm>
        </p:spPr>
        <p:txBody>
          <a:bodyPr/>
          <a:lstStyle/>
          <a:p>
            <a:pPr eaLnBrk="1" hangingPunct="1"/>
            <a:r>
              <a:rPr lang="en-US" sz="3600" dirty="0" smtClean="0">
                <a:solidFill>
                  <a:srgbClr val="C00000"/>
                </a:solidFill>
              </a:rPr>
              <a:t>Links</a:t>
            </a:r>
            <a:r>
              <a:rPr lang="en-US" sz="3600" dirty="0" smtClean="0"/>
              <a:t> actor and the Use Case</a:t>
            </a:r>
          </a:p>
          <a:p>
            <a:pPr eaLnBrk="1" hangingPunct="1"/>
            <a:r>
              <a:rPr lang="en-US" sz="3600" dirty="0" smtClean="0"/>
              <a:t>Shows </a:t>
            </a:r>
            <a:r>
              <a:rPr lang="en-US" sz="3600" dirty="0" smtClean="0">
                <a:solidFill>
                  <a:srgbClr val="C00000"/>
                </a:solidFill>
              </a:rPr>
              <a:t>two-way communication</a:t>
            </a:r>
          </a:p>
          <a:p>
            <a:pPr lvl="1" eaLnBrk="1" hangingPunct="1"/>
            <a:r>
              <a:rPr lang="en-US" sz="3200" dirty="0" smtClean="0"/>
              <a:t>If one-way, arrows are used</a:t>
            </a:r>
          </a:p>
          <a:p>
            <a:pPr eaLnBrk="1" hangingPunct="1"/>
            <a:r>
              <a:rPr lang="en-US" sz="3600" dirty="0" smtClean="0">
                <a:solidFill>
                  <a:srgbClr val="C00000"/>
                </a:solidFill>
              </a:rPr>
              <a:t>*</a:t>
            </a:r>
            <a:r>
              <a:rPr lang="en-US" sz="3600" dirty="0" smtClean="0"/>
              <a:t> is for "</a:t>
            </a:r>
            <a:r>
              <a:rPr lang="en-US" sz="3600" dirty="0" smtClean="0">
                <a:solidFill>
                  <a:srgbClr val="C00000"/>
                </a:solidFill>
              </a:rPr>
              <a:t>multiplicity</a:t>
            </a:r>
            <a:r>
              <a:rPr lang="en-US" sz="3600" dirty="0" smtClean="0"/>
              <a:t> of the Association"</a:t>
            </a:r>
          </a:p>
        </p:txBody>
      </p:sp>
      <p:sp>
        <p:nvSpPr>
          <p:cNvPr id="60420" name="Line 5"/>
          <p:cNvSpPr>
            <a:spLocks noChangeShapeType="1"/>
          </p:cNvSpPr>
          <p:nvPr/>
        </p:nvSpPr>
        <p:spPr bwMode="auto">
          <a:xfrm>
            <a:off x="2133600" y="5257800"/>
            <a:ext cx="4038600" cy="0"/>
          </a:xfrm>
          <a:prstGeom prst="line">
            <a:avLst/>
          </a:prstGeom>
          <a:noFill/>
          <a:ln w="28575">
            <a:solidFill>
              <a:schemeClr val="tx1"/>
            </a:solidFill>
            <a:round/>
            <a:headEnd type="none" w="sm" len="sm"/>
            <a:tailEnd/>
          </a:ln>
        </p:spPr>
        <p:txBody>
          <a:bodyPr wrap="none"/>
          <a:lstStyle/>
          <a:p>
            <a:endParaRPr lang="en-US"/>
          </a:p>
        </p:txBody>
      </p:sp>
      <p:sp>
        <p:nvSpPr>
          <p:cNvPr id="60421" name="Text Box 6"/>
          <p:cNvSpPr txBox="1">
            <a:spLocks noChangeArrowheads="1"/>
          </p:cNvSpPr>
          <p:nvPr/>
        </p:nvSpPr>
        <p:spPr bwMode="auto">
          <a:xfrm>
            <a:off x="2133600" y="5334000"/>
            <a:ext cx="685800" cy="641350"/>
          </a:xfrm>
          <a:prstGeom prst="rect">
            <a:avLst/>
          </a:prstGeom>
          <a:noFill/>
          <a:ln w="12700">
            <a:noFill/>
            <a:miter lim="800000"/>
            <a:headEnd type="none" w="sm" len="sm"/>
            <a:tailEnd/>
          </a:ln>
        </p:spPr>
        <p:txBody>
          <a:bodyPr>
            <a:spAutoFit/>
          </a:bodyPr>
          <a:lstStyle/>
          <a:p>
            <a:pPr algn="l"/>
            <a:r>
              <a:rPr lang="en-US"/>
              <a:t>*</a:t>
            </a:r>
          </a:p>
        </p:txBody>
      </p:sp>
      <p:sp>
        <p:nvSpPr>
          <p:cNvPr id="60422" name="Text Box 7"/>
          <p:cNvSpPr txBox="1">
            <a:spLocks noChangeArrowheads="1"/>
          </p:cNvSpPr>
          <p:nvPr/>
        </p:nvSpPr>
        <p:spPr bwMode="auto">
          <a:xfrm>
            <a:off x="5562600" y="5334000"/>
            <a:ext cx="685800" cy="641350"/>
          </a:xfrm>
          <a:prstGeom prst="rect">
            <a:avLst/>
          </a:prstGeom>
          <a:noFill/>
          <a:ln w="12700">
            <a:noFill/>
            <a:miter lim="800000"/>
            <a:headEnd type="none" w="sm" len="sm"/>
            <a:tailEnd/>
          </a:ln>
        </p:spPr>
        <p:txBody>
          <a:bodyPr>
            <a:spAutoFit/>
          </a:bodyPr>
          <a:lstStyle/>
          <a:p>
            <a:pPr algn="l"/>
            <a:r>
              <a:rPr lang="en-US"/>
              <a:t>*</a:t>
            </a:r>
          </a:p>
        </p:txBody>
      </p:sp>
    </p:spTree>
    <p:extLst>
      <p:ext uri="{BB962C8B-B14F-4D97-AF65-F5344CB8AC3E}">
        <p14:creationId xmlns:p14="http://schemas.microsoft.com/office/powerpoint/2010/main" val="276086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p:txBody>
          <a:bodyPr>
            <a:normAutofit fontScale="90000"/>
          </a:bodyPr>
          <a:lstStyle/>
          <a:p>
            <a:pPr>
              <a:defRPr/>
            </a:pPr>
            <a:r>
              <a:rPr lang="en-US" dirty="0"/>
              <a:t>S</a:t>
            </a:r>
            <a:r>
              <a:rPr lang="id-ID" dirty="0" err="1" smtClean="0"/>
              <a:t>ystems</a:t>
            </a:r>
            <a:r>
              <a:rPr lang="id-ID" dirty="0" smtClean="0"/>
              <a:t> </a:t>
            </a:r>
            <a:r>
              <a:rPr lang="en-US" dirty="0" smtClean="0"/>
              <a:t>Development Projects </a:t>
            </a:r>
            <a:r>
              <a:rPr lang="en-US" dirty="0"/>
              <a:t>Fail</a:t>
            </a:r>
            <a:endParaRPr lang="en-US" dirty="0" smtClean="0"/>
          </a:p>
        </p:txBody>
      </p:sp>
      <p:sp>
        <p:nvSpPr>
          <p:cNvPr id="1135619" name="Rectangle 3"/>
          <p:cNvSpPr>
            <a:spLocks noGrp="1" noChangeArrowheads="1"/>
          </p:cNvSpPr>
          <p:nvPr>
            <p:ph idx="1"/>
          </p:nvPr>
        </p:nvSpPr>
        <p:spPr>
          <a:xfrm>
            <a:off x="628650" y="1295399"/>
            <a:ext cx="8229600" cy="5181149"/>
          </a:xfrm>
        </p:spPr>
        <p:txBody>
          <a:bodyPr>
            <a:normAutofit/>
          </a:bodyPr>
          <a:lstStyle/>
          <a:p>
            <a:pPr eaLnBrk="1" hangingPunct="1">
              <a:lnSpc>
                <a:spcPct val="90000"/>
              </a:lnSpc>
            </a:pPr>
            <a:r>
              <a:rPr lang="en-US" sz="3200" dirty="0" smtClean="0"/>
              <a:t>More than half of all </a:t>
            </a:r>
            <a:r>
              <a:rPr lang="id-ID" sz="3200" dirty="0" smtClean="0"/>
              <a:t>systems </a:t>
            </a:r>
            <a:r>
              <a:rPr lang="en-US" sz="3200" dirty="0" smtClean="0"/>
              <a:t>development projects Fail</a:t>
            </a:r>
            <a:br>
              <a:rPr lang="en-US" sz="3200" dirty="0" smtClean="0"/>
            </a:br>
            <a:r>
              <a:rPr lang="en-US" sz="2400" dirty="0" smtClean="0"/>
              <a:t>(</a:t>
            </a:r>
            <a:r>
              <a:rPr lang="en-US" sz="2400" dirty="0" smtClean="0">
                <a:solidFill>
                  <a:srgbClr val="C00000"/>
                </a:solidFill>
              </a:rPr>
              <a:t>42% </a:t>
            </a:r>
            <a:r>
              <a:rPr lang="en-US" sz="2400" dirty="0" smtClean="0"/>
              <a:t>- Standish Group, </a:t>
            </a:r>
            <a:r>
              <a:rPr lang="en-US" sz="2400" dirty="0" smtClean="0">
                <a:solidFill>
                  <a:srgbClr val="C00000"/>
                </a:solidFill>
              </a:rPr>
              <a:t>53%</a:t>
            </a:r>
            <a:r>
              <a:rPr lang="en-US" sz="2400" dirty="0" smtClean="0"/>
              <a:t> - General Accounting Office) </a:t>
            </a:r>
          </a:p>
          <a:p>
            <a:pPr lvl="1" eaLnBrk="1" hangingPunct="1">
              <a:lnSpc>
                <a:spcPct val="90000"/>
              </a:lnSpc>
            </a:pPr>
            <a:r>
              <a:rPr lang="en-US" sz="2800" dirty="0" smtClean="0">
                <a:solidFill>
                  <a:srgbClr val="C00000"/>
                </a:solidFill>
              </a:rPr>
              <a:t>Canceled</a:t>
            </a:r>
            <a:r>
              <a:rPr lang="en-US" sz="2800" dirty="0" smtClean="0"/>
              <a:t> before completion</a:t>
            </a:r>
          </a:p>
          <a:p>
            <a:pPr lvl="1" eaLnBrk="1" hangingPunct="1">
              <a:lnSpc>
                <a:spcPct val="90000"/>
              </a:lnSpc>
            </a:pPr>
            <a:r>
              <a:rPr lang="en-US" sz="2800" dirty="0" smtClean="0"/>
              <a:t>System is </a:t>
            </a:r>
            <a:r>
              <a:rPr lang="en-US" sz="2800" dirty="0" smtClean="0">
                <a:solidFill>
                  <a:srgbClr val="C00000"/>
                </a:solidFill>
              </a:rPr>
              <a:t>never</a:t>
            </a:r>
            <a:r>
              <a:rPr lang="en-US" sz="2800" dirty="0" smtClean="0"/>
              <a:t> used once </a:t>
            </a:r>
            <a:r>
              <a:rPr lang="en-US" sz="2800" dirty="0" smtClean="0">
                <a:solidFill>
                  <a:srgbClr val="C00000"/>
                </a:solidFill>
              </a:rPr>
              <a:t>finished</a:t>
            </a:r>
          </a:p>
          <a:p>
            <a:pPr lvl="1" eaLnBrk="1" hangingPunct="1">
              <a:lnSpc>
                <a:spcPct val="90000"/>
              </a:lnSpc>
            </a:pPr>
            <a:r>
              <a:rPr lang="en-US" sz="2800" dirty="0" smtClean="0">
                <a:solidFill>
                  <a:srgbClr val="C00000"/>
                </a:solidFill>
              </a:rPr>
              <a:t>Doesn't</a:t>
            </a:r>
            <a:r>
              <a:rPr lang="en-US" sz="2800" dirty="0" smtClean="0"/>
              <a:t> provide the expected </a:t>
            </a:r>
            <a:r>
              <a:rPr lang="en-US" sz="2800" dirty="0" smtClean="0">
                <a:solidFill>
                  <a:srgbClr val="C00000"/>
                </a:solidFill>
              </a:rPr>
              <a:t>benefits</a:t>
            </a:r>
          </a:p>
          <a:p>
            <a:pPr eaLnBrk="1" hangingPunct="1">
              <a:lnSpc>
                <a:spcPct val="90000"/>
              </a:lnSpc>
            </a:pPr>
            <a:endParaRPr lang="en-US" sz="3200" dirty="0" smtClean="0"/>
          </a:p>
          <a:p>
            <a:pPr eaLnBrk="1" hangingPunct="1">
              <a:lnSpc>
                <a:spcPct val="90000"/>
              </a:lnSpc>
            </a:pPr>
            <a:r>
              <a:rPr lang="en-US" sz="3200" dirty="0" smtClean="0"/>
              <a:t>Most of the ones that don't fail:</a:t>
            </a:r>
          </a:p>
          <a:p>
            <a:pPr lvl="1" eaLnBrk="1" hangingPunct="1">
              <a:lnSpc>
                <a:spcPct val="90000"/>
              </a:lnSpc>
            </a:pPr>
            <a:r>
              <a:rPr lang="en-US" sz="2800" dirty="0" smtClean="0"/>
              <a:t>Are delivered </a:t>
            </a:r>
            <a:r>
              <a:rPr lang="en-US" sz="2800" dirty="0" smtClean="0">
                <a:solidFill>
                  <a:srgbClr val="C00000"/>
                </a:solidFill>
              </a:rPr>
              <a:t>late</a:t>
            </a:r>
          </a:p>
          <a:p>
            <a:pPr lvl="1" eaLnBrk="1" hangingPunct="1">
              <a:lnSpc>
                <a:spcPct val="90000"/>
              </a:lnSpc>
            </a:pPr>
            <a:r>
              <a:rPr lang="en-US" sz="2800" dirty="0" smtClean="0"/>
              <a:t>Are </a:t>
            </a:r>
            <a:r>
              <a:rPr lang="en-US" sz="2800" dirty="0" smtClean="0">
                <a:solidFill>
                  <a:srgbClr val="C00000"/>
                </a:solidFill>
              </a:rPr>
              <a:t>over budget</a:t>
            </a:r>
          </a:p>
          <a:p>
            <a:pPr lvl="1" eaLnBrk="1" hangingPunct="1">
              <a:lnSpc>
                <a:spcPct val="90000"/>
              </a:lnSpc>
            </a:pPr>
            <a:r>
              <a:rPr lang="en-US" sz="2800" dirty="0" smtClean="0">
                <a:solidFill>
                  <a:srgbClr val="C00000"/>
                </a:solidFill>
              </a:rPr>
              <a:t>Don't provide </a:t>
            </a:r>
            <a:r>
              <a:rPr lang="en-US" sz="2800" dirty="0" smtClean="0"/>
              <a:t>the features </a:t>
            </a:r>
            <a:r>
              <a:rPr lang="en-US" sz="2800" dirty="0" smtClean="0">
                <a:solidFill>
                  <a:srgbClr val="C00000"/>
                </a:solidFill>
              </a:rPr>
              <a:t>promised</a:t>
            </a:r>
          </a:p>
          <a:p>
            <a:pPr eaLnBrk="1" hangingPunct="1">
              <a:lnSpc>
                <a:spcPct val="90000"/>
              </a:lnSpc>
            </a:pPr>
            <a:endParaRPr lang="en-US" sz="3200" dirty="0" smtClean="0"/>
          </a:p>
          <a:p>
            <a:pPr eaLnBrk="1" hangingPunct="1">
              <a:lnSpc>
                <a:spcPct val="90000"/>
              </a:lnSpc>
            </a:pPr>
            <a:endParaRPr lang="en-US" sz="3200" dirty="0" smtClean="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31197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5619">
                                            <p:txEl>
                                              <p:pRg st="0" end="0"/>
                                            </p:txEl>
                                          </p:spTgt>
                                        </p:tgtEl>
                                        <p:attrNameLst>
                                          <p:attrName>style.visibility</p:attrName>
                                        </p:attrNameLst>
                                      </p:cBhvr>
                                      <p:to>
                                        <p:strVal val="visible"/>
                                      </p:to>
                                    </p:set>
                                    <p:animEffect transition="in" filter="fade">
                                      <p:cBhvr>
                                        <p:cTn id="7" dur="1000"/>
                                        <p:tgtEl>
                                          <p:spTgt spid="1135619">
                                            <p:txEl>
                                              <p:pRg st="0" end="0"/>
                                            </p:txEl>
                                          </p:spTgt>
                                        </p:tgtEl>
                                      </p:cBhvr>
                                    </p:animEffect>
                                    <p:anim calcmode="lin" valueType="num">
                                      <p:cBhvr>
                                        <p:cTn id="8" dur="1000" fill="hold"/>
                                        <p:tgtEl>
                                          <p:spTgt spid="1135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356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35619">
                                            <p:txEl>
                                              <p:pRg st="1" end="1"/>
                                            </p:txEl>
                                          </p:spTgt>
                                        </p:tgtEl>
                                        <p:attrNameLst>
                                          <p:attrName>style.visibility</p:attrName>
                                        </p:attrNameLst>
                                      </p:cBhvr>
                                      <p:to>
                                        <p:strVal val="visible"/>
                                      </p:to>
                                    </p:set>
                                    <p:animEffect transition="in" filter="fade">
                                      <p:cBhvr>
                                        <p:cTn id="12" dur="1000"/>
                                        <p:tgtEl>
                                          <p:spTgt spid="1135619">
                                            <p:txEl>
                                              <p:pRg st="1" end="1"/>
                                            </p:txEl>
                                          </p:spTgt>
                                        </p:tgtEl>
                                      </p:cBhvr>
                                    </p:animEffect>
                                    <p:anim calcmode="lin" valueType="num">
                                      <p:cBhvr>
                                        <p:cTn id="13" dur="1000" fill="hold"/>
                                        <p:tgtEl>
                                          <p:spTgt spid="11356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3561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35619">
                                            <p:txEl>
                                              <p:pRg st="2" end="2"/>
                                            </p:txEl>
                                          </p:spTgt>
                                        </p:tgtEl>
                                        <p:attrNameLst>
                                          <p:attrName>style.visibility</p:attrName>
                                        </p:attrNameLst>
                                      </p:cBhvr>
                                      <p:to>
                                        <p:strVal val="visible"/>
                                      </p:to>
                                    </p:set>
                                    <p:animEffect transition="in" filter="fade">
                                      <p:cBhvr>
                                        <p:cTn id="17" dur="1000"/>
                                        <p:tgtEl>
                                          <p:spTgt spid="1135619">
                                            <p:txEl>
                                              <p:pRg st="2" end="2"/>
                                            </p:txEl>
                                          </p:spTgt>
                                        </p:tgtEl>
                                      </p:cBhvr>
                                    </p:animEffect>
                                    <p:anim calcmode="lin" valueType="num">
                                      <p:cBhvr>
                                        <p:cTn id="18" dur="1000" fill="hold"/>
                                        <p:tgtEl>
                                          <p:spTgt spid="11356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356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35619">
                                            <p:txEl>
                                              <p:pRg st="3" end="3"/>
                                            </p:txEl>
                                          </p:spTgt>
                                        </p:tgtEl>
                                        <p:attrNameLst>
                                          <p:attrName>style.visibility</p:attrName>
                                        </p:attrNameLst>
                                      </p:cBhvr>
                                      <p:to>
                                        <p:strVal val="visible"/>
                                      </p:to>
                                    </p:set>
                                    <p:animEffect transition="in" filter="fade">
                                      <p:cBhvr>
                                        <p:cTn id="22" dur="1000"/>
                                        <p:tgtEl>
                                          <p:spTgt spid="1135619">
                                            <p:txEl>
                                              <p:pRg st="3" end="3"/>
                                            </p:txEl>
                                          </p:spTgt>
                                        </p:tgtEl>
                                      </p:cBhvr>
                                    </p:animEffect>
                                    <p:anim calcmode="lin" valueType="num">
                                      <p:cBhvr>
                                        <p:cTn id="23" dur="1000" fill="hold"/>
                                        <p:tgtEl>
                                          <p:spTgt spid="113561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356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35619">
                                            <p:txEl>
                                              <p:pRg st="5" end="5"/>
                                            </p:txEl>
                                          </p:spTgt>
                                        </p:tgtEl>
                                        <p:attrNameLst>
                                          <p:attrName>style.visibility</p:attrName>
                                        </p:attrNameLst>
                                      </p:cBhvr>
                                      <p:to>
                                        <p:strVal val="visible"/>
                                      </p:to>
                                    </p:set>
                                    <p:animEffect transition="in" filter="fade">
                                      <p:cBhvr>
                                        <p:cTn id="29" dur="1000"/>
                                        <p:tgtEl>
                                          <p:spTgt spid="1135619">
                                            <p:txEl>
                                              <p:pRg st="5" end="5"/>
                                            </p:txEl>
                                          </p:spTgt>
                                        </p:tgtEl>
                                      </p:cBhvr>
                                    </p:animEffect>
                                    <p:anim calcmode="lin" valueType="num">
                                      <p:cBhvr>
                                        <p:cTn id="30" dur="1000" fill="hold"/>
                                        <p:tgtEl>
                                          <p:spTgt spid="1135619">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135619">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35619">
                                            <p:txEl>
                                              <p:pRg st="6" end="6"/>
                                            </p:txEl>
                                          </p:spTgt>
                                        </p:tgtEl>
                                        <p:attrNameLst>
                                          <p:attrName>style.visibility</p:attrName>
                                        </p:attrNameLst>
                                      </p:cBhvr>
                                      <p:to>
                                        <p:strVal val="visible"/>
                                      </p:to>
                                    </p:set>
                                    <p:animEffect transition="in" filter="fade">
                                      <p:cBhvr>
                                        <p:cTn id="34" dur="1000"/>
                                        <p:tgtEl>
                                          <p:spTgt spid="1135619">
                                            <p:txEl>
                                              <p:pRg st="6" end="6"/>
                                            </p:txEl>
                                          </p:spTgt>
                                        </p:tgtEl>
                                      </p:cBhvr>
                                    </p:animEffect>
                                    <p:anim calcmode="lin" valueType="num">
                                      <p:cBhvr>
                                        <p:cTn id="35" dur="1000" fill="hold"/>
                                        <p:tgtEl>
                                          <p:spTgt spid="1135619">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135619">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35619">
                                            <p:txEl>
                                              <p:pRg st="7" end="7"/>
                                            </p:txEl>
                                          </p:spTgt>
                                        </p:tgtEl>
                                        <p:attrNameLst>
                                          <p:attrName>style.visibility</p:attrName>
                                        </p:attrNameLst>
                                      </p:cBhvr>
                                      <p:to>
                                        <p:strVal val="visible"/>
                                      </p:to>
                                    </p:set>
                                    <p:animEffect transition="in" filter="fade">
                                      <p:cBhvr>
                                        <p:cTn id="39" dur="1000"/>
                                        <p:tgtEl>
                                          <p:spTgt spid="1135619">
                                            <p:txEl>
                                              <p:pRg st="7" end="7"/>
                                            </p:txEl>
                                          </p:spTgt>
                                        </p:tgtEl>
                                      </p:cBhvr>
                                    </p:animEffect>
                                    <p:anim calcmode="lin" valueType="num">
                                      <p:cBhvr>
                                        <p:cTn id="40" dur="1000" fill="hold"/>
                                        <p:tgtEl>
                                          <p:spTgt spid="1135619">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135619">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35619">
                                            <p:txEl>
                                              <p:pRg st="8" end="8"/>
                                            </p:txEl>
                                          </p:spTgt>
                                        </p:tgtEl>
                                        <p:attrNameLst>
                                          <p:attrName>style.visibility</p:attrName>
                                        </p:attrNameLst>
                                      </p:cBhvr>
                                      <p:to>
                                        <p:strVal val="visible"/>
                                      </p:to>
                                    </p:set>
                                    <p:animEffect transition="in" filter="fade">
                                      <p:cBhvr>
                                        <p:cTn id="44" dur="1000"/>
                                        <p:tgtEl>
                                          <p:spTgt spid="1135619">
                                            <p:txEl>
                                              <p:pRg st="8" end="8"/>
                                            </p:txEl>
                                          </p:spTgt>
                                        </p:tgtEl>
                                      </p:cBhvr>
                                    </p:animEffect>
                                    <p:anim calcmode="lin" valueType="num">
                                      <p:cBhvr>
                                        <p:cTn id="45" dur="1000" fill="hold"/>
                                        <p:tgtEl>
                                          <p:spTgt spid="1135619">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13561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1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Extends Relationship</a:t>
            </a:r>
          </a:p>
        </p:txBody>
      </p:sp>
      <p:sp>
        <p:nvSpPr>
          <p:cNvPr id="61443" name="Rectangle 3" descr="Rectangle: Click to edit Master text styles&#10;Second level&#10;Third level&#10;Fourth level&#10;Fifth level"/>
          <p:cNvSpPr>
            <a:spLocks noGrp="1" noChangeArrowheads="1"/>
          </p:cNvSpPr>
          <p:nvPr>
            <p:ph idx="1"/>
          </p:nvPr>
        </p:nvSpPr>
        <p:spPr>
          <a:xfrm>
            <a:off x="457200" y="1352549"/>
            <a:ext cx="8229600" cy="4811714"/>
          </a:xfrm>
        </p:spPr>
        <p:txBody>
          <a:bodyPr/>
          <a:lstStyle/>
          <a:p>
            <a:pPr eaLnBrk="1" hangingPunct="1"/>
            <a:r>
              <a:rPr lang="en-US" sz="3200" dirty="0" smtClean="0">
                <a:solidFill>
                  <a:srgbClr val="C00000"/>
                </a:solidFill>
              </a:rPr>
              <a:t>Extends</a:t>
            </a:r>
            <a:r>
              <a:rPr lang="en-US" sz="3200" dirty="0" smtClean="0"/>
              <a:t> Use Case to include  </a:t>
            </a:r>
            <a:r>
              <a:rPr lang="en-US" sz="3200" dirty="0" smtClean="0">
                <a:solidFill>
                  <a:srgbClr val="C00000"/>
                </a:solidFill>
              </a:rPr>
              <a:t>Optional</a:t>
            </a:r>
            <a:r>
              <a:rPr lang="en-US" sz="3200" dirty="0" smtClean="0"/>
              <a:t>  behavior</a:t>
            </a:r>
          </a:p>
          <a:p>
            <a:pPr eaLnBrk="1" hangingPunct="1"/>
            <a:r>
              <a:rPr lang="en-US" sz="3200" dirty="0" smtClean="0">
                <a:solidFill>
                  <a:srgbClr val="C00000"/>
                </a:solidFill>
              </a:rPr>
              <a:t>Arrow points </a:t>
            </a:r>
            <a:r>
              <a:rPr lang="en-US" sz="3200" dirty="0" smtClean="0"/>
              <a:t>from the extension Use Case </a:t>
            </a:r>
            <a:r>
              <a:rPr lang="en-US" sz="3200" dirty="0" smtClean="0">
                <a:solidFill>
                  <a:srgbClr val="C00000"/>
                </a:solidFill>
              </a:rPr>
              <a:t>to the base Use Case</a:t>
            </a:r>
          </a:p>
        </p:txBody>
      </p:sp>
      <p:sp>
        <p:nvSpPr>
          <p:cNvPr id="61444" name="Line 5"/>
          <p:cNvSpPr>
            <a:spLocks noChangeShapeType="1"/>
          </p:cNvSpPr>
          <p:nvPr/>
        </p:nvSpPr>
        <p:spPr bwMode="auto">
          <a:xfrm flipH="1">
            <a:off x="2209800" y="4343400"/>
            <a:ext cx="4343400" cy="0"/>
          </a:xfrm>
          <a:prstGeom prst="line">
            <a:avLst/>
          </a:prstGeom>
          <a:noFill/>
          <a:ln w="22225">
            <a:solidFill>
              <a:schemeClr val="tx1"/>
            </a:solidFill>
            <a:prstDash val="dash"/>
            <a:round/>
            <a:headEnd type="arrow" w="lg" len="lg"/>
            <a:tailEnd type="none" w="lg" len="lg"/>
          </a:ln>
        </p:spPr>
        <p:txBody>
          <a:bodyPr wrap="none"/>
          <a:lstStyle/>
          <a:p>
            <a:endParaRPr lang="en-US"/>
          </a:p>
        </p:txBody>
      </p:sp>
      <p:sp>
        <p:nvSpPr>
          <p:cNvPr id="61445" name="Text Box 6"/>
          <p:cNvSpPr txBox="1">
            <a:spLocks noChangeArrowheads="1"/>
          </p:cNvSpPr>
          <p:nvPr/>
        </p:nvSpPr>
        <p:spPr bwMode="auto">
          <a:xfrm>
            <a:off x="3585210" y="3910013"/>
            <a:ext cx="3200400" cy="641350"/>
          </a:xfrm>
          <a:prstGeom prst="rect">
            <a:avLst/>
          </a:prstGeom>
          <a:noFill/>
          <a:ln w="12700">
            <a:noFill/>
            <a:miter lim="800000"/>
            <a:headEnd type="none" w="sm" len="sm"/>
            <a:tailEnd/>
          </a:ln>
        </p:spPr>
        <p:txBody>
          <a:bodyPr>
            <a:spAutoFit/>
          </a:bodyPr>
          <a:lstStyle/>
          <a:p>
            <a:r>
              <a:rPr lang="en-US" dirty="0">
                <a:sym typeface="Symbol" pitchFamily="18" charset="2"/>
              </a:rPr>
              <a:t></a:t>
            </a:r>
            <a:r>
              <a:rPr lang="en-US" dirty="0"/>
              <a:t>extend</a:t>
            </a:r>
            <a:r>
              <a:rPr lang="en-US" dirty="0">
                <a:sym typeface="Symbol" pitchFamily="18" charset="2"/>
              </a:rPr>
              <a:t></a:t>
            </a:r>
            <a:r>
              <a:rPr lang="en-US" dirty="0"/>
              <a:t> </a:t>
            </a:r>
          </a:p>
        </p:txBody>
      </p:sp>
      <p:sp>
        <p:nvSpPr>
          <p:cNvPr id="8" name="Oval 6"/>
          <p:cNvSpPr>
            <a:spLocks noChangeArrowheads="1"/>
          </p:cNvSpPr>
          <p:nvPr/>
        </p:nvSpPr>
        <p:spPr bwMode="auto">
          <a:xfrm>
            <a:off x="5867400" y="48768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1447" name="Line 5"/>
          <p:cNvSpPr>
            <a:spLocks noChangeShapeType="1"/>
          </p:cNvSpPr>
          <p:nvPr/>
        </p:nvSpPr>
        <p:spPr bwMode="auto">
          <a:xfrm flipH="1">
            <a:off x="3352800" y="5486400"/>
            <a:ext cx="2514600" cy="0"/>
          </a:xfrm>
          <a:prstGeom prst="line">
            <a:avLst/>
          </a:prstGeom>
          <a:noFill/>
          <a:ln w="22225">
            <a:solidFill>
              <a:schemeClr val="tx1"/>
            </a:solidFill>
            <a:prstDash val="dash"/>
            <a:round/>
            <a:headEnd type="arrow" w="lg" len="lg"/>
            <a:tailEnd type="none" w="lg" len="lg"/>
          </a:ln>
        </p:spPr>
        <p:txBody>
          <a:bodyPr wrap="none"/>
          <a:lstStyle/>
          <a:p>
            <a:endParaRPr lang="en-US"/>
          </a:p>
        </p:txBody>
      </p:sp>
      <p:sp>
        <p:nvSpPr>
          <p:cNvPr id="61448" name="Text Box 6"/>
          <p:cNvSpPr txBox="1">
            <a:spLocks noChangeArrowheads="1"/>
          </p:cNvSpPr>
          <p:nvPr/>
        </p:nvSpPr>
        <p:spPr bwMode="auto">
          <a:xfrm>
            <a:off x="3505200" y="4984750"/>
            <a:ext cx="2362200" cy="523875"/>
          </a:xfrm>
          <a:prstGeom prst="rect">
            <a:avLst/>
          </a:prstGeom>
          <a:noFill/>
          <a:ln w="12700">
            <a:noFill/>
            <a:miter lim="800000"/>
            <a:headEnd type="none" w="sm" len="sm"/>
            <a:tailEnd/>
          </a:ln>
        </p:spPr>
        <p:txBody>
          <a:bodyPr>
            <a:spAutoFit/>
          </a:bodyPr>
          <a:lstStyle/>
          <a:p>
            <a:r>
              <a:rPr lang="en-US" sz="2800">
                <a:sym typeface="Symbol" pitchFamily="18" charset="2"/>
              </a:rPr>
              <a:t></a:t>
            </a:r>
            <a:r>
              <a:rPr lang="en-US" sz="2800"/>
              <a:t>extend</a:t>
            </a:r>
            <a:r>
              <a:rPr lang="en-US" sz="2800">
                <a:sym typeface="Symbol" pitchFamily="18" charset="2"/>
              </a:rPr>
              <a:t></a:t>
            </a:r>
            <a:r>
              <a:rPr lang="en-US" sz="2800"/>
              <a:t> </a:t>
            </a:r>
          </a:p>
        </p:txBody>
      </p:sp>
      <p:sp>
        <p:nvSpPr>
          <p:cNvPr id="61449" name="Text Box 5"/>
          <p:cNvSpPr txBox="1">
            <a:spLocks noChangeArrowheads="1"/>
          </p:cNvSpPr>
          <p:nvPr/>
        </p:nvSpPr>
        <p:spPr bwMode="auto">
          <a:xfrm>
            <a:off x="6172200" y="4953000"/>
            <a:ext cx="2362200" cy="954088"/>
          </a:xfrm>
          <a:prstGeom prst="rect">
            <a:avLst/>
          </a:prstGeom>
          <a:noFill/>
          <a:ln w="15875">
            <a:noFill/>
            <a:miter lim="800000"/>
            <a:headEnd/>
            <a:tailEnd/>
          </a:ln>
        </p:spPr>
        <p:txBody>
          <a:bodyPr>
            <a:spAutoFit/>
          </a:bodyPr>
          <a:lstStyle/>
          <a:p>
            <a:pPr algn="ctr"/>
            <a:r>
              <a:rPr lang="en-US" sz="2800" dirty="0"/>
              <a:t>Make</a:t>
            </a:r>
            <a:br>
              <a:rPr lang="en-US" sz="2800" dirty="0"/>
            </a:br>
            <a:r>
              <a:rPr lang="en-US" sz="2800" dirty="0"/>
              <a:t>Appointment</a:t>
            </a:r>
          </a:p>
        </p:txBody>
      </p:sp>
      <p:sp>
        <p:nvSpPr>
          <p:cNvPr id="11" name="Oval 6"/>
          <p:cNvSpPr>
            <a:spLocks noChangeArrowheads="1"/>
          </p:cNvSpPr>
          <p:nvPr/>
        </p:nvSpPr>
        <p:spPr bwMode="auto">
          <a:xfrm>
            <a:off x="533400" y="48768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1451" name="Text Box 5"/>
          <p:cNvSpPr txBox="1">
            <a:spLocks noChangeArrowheads="1"/>
          </p:cNvSpPr>
          <p:nvPr/>
        </p:nvSpPr>
        <p:spPr bwMode="auto">
          <a:xfrm>
            <a:off x="609600" y="5065693"/>
            <a:ext cx="2667000" cy="954107"/>
          </a:xfrm>
          <a:prstGeom prst="rect">
            <a:avLst/>
          </a:prstGeom>
          <a:noFill/>
          <a:ln w="15875">
            <a:noFill/>
            <a:miter lim="800000"/>
            <a:headEnd/>
            <a:tailEnd/>
          </a:ln>
        </p:spPr>
        <p:txBody>
          <a:bodyPr>
            <a:spAutoFit/>
          </a:bodyPr>
          <a:lstStyle/>
          <a:p>
            <a:pPr algn="ctr"/>
            <a:r>
              <a:rPr lang="en-US" sz="2800" dirty="0"/>
              <a:t>Make </a:t>
            </a:r>
            <a:r>
              <a:rPr lang="en-US" sz="2800" dirty="0" smtClean="0"/>
              <a:t>Payment</a:t>
            </a:r>
          </a:p>
          <a:p>
            <a:pPr algn="ctr"/>
            <a:r>
              <a:rPr lang="en-US" sz="2800" dirty="0" smtClean="0"/>
              <a:t>Arrangement</a:t>
            </a:r>
            <a:endParaRPr lang="en-US" sz="2800" dirty="0"/>
          </a:p>
        </p:txBody>
      </p:sp>
    </p:spTree>
    <p:extLst>
      <p:ext uri="{BB962C8B-B14F-4D97-AF65-F5344CB8AC3E}">
        <p14:creationId xmlns:p14="http://schemas.microsoft.com/office/powerpoint/2010/main" val="397785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Include Relationship</a:t>
            </a:r>
          </a:p>
        </p:txBody>
      </p:sp>
      <p:sp>
        <p:nvSpPr>
          <p:cNvPr id="62467" name="Rectangle 3" descr="Rectangle: Click to edit Master text styles&#10;Second level&#10;Third level&#10;Fourth level&#10;Fifth level"/>
          <p:cNvSpPr>
            <a:spLocks noGrp="1" noChangeArrowheads="1"/>
          </p:cNvSpPr>
          <p:nvPr>
            <p:ph idx="1"/>
          </p:nvPr>
        </p:nvSpPr>
        <p:spPr>
          <a:xfrm>
            <a:off x="457200" y="1504948"/>
            <a:ext cx="8229600" cy="4667251"/>
          </a:xfrm>
        </p:spPr>
        <p:txBody>
          <a:bodyPr/>
          <a:lstStyle/>
          <a:p>
            <a:pPr eaLnBrk="1" hangingPunct="1"/>
            <a:r>
              <a:rPr lang="en-US" sz="3600" dirty="0" smtClean="0">
                <a:solidFill>
                  <a:srgbClr val="C00000"/>
                </a:solidFill>
              </a:rPr>
              <a:t>Include</a:t>
            </a:r>
            <a:r>
              <a:rPr lang="en-US" sz="3600" dirty="0" smtClean="0"/>
              <a:t> one Use Case from </a:t>
            </a:r>
            <a:r>
              <a:rPr lang="en-US" sz="3600" dirty="0" smtClean="0">
                <a:solidFill>
                  <a:srgbClr val="C00000"/>
                </a:solidFill>
              </a:rPr>
              <a:t>within another</a:t>
            </a:r>
          </a:p>
          <a:p>
            <a:pPr eaLnBrk="1" hangingPunct="1"/>
            <a:r>
              <a:rPr lang="en-US" sz="3600" dirty="0" smtClean="0">
                <a:solidFill>
                  <a:srgbClr val="C00000"/>
                </a:solidFill>
              </a:rPr>
              <a:t>Arrow points </a:t>
            </a:r>
            <a:r>
              <a:rPr lang="en-US" sz="3600" dirty="0" smtClean="0"/>
              <a:t>from base Use Case </a:t>
            </a:r>
            <a:r>
              <a:rPr lang="en-US" sz="3600" dirty="0" smtClean="0">
                <a:solidFill>
                  <a:srgbClr val="C00000"/>
                </a:solidFill>
              </a:rPr>
              <a:t>to the included Use Case</a:t>
            </a:r>
          </a:p>
        </p:txBody>
      </p:sp>
      <p:sp>
        <p:nvSpPr>
          <p:cNvPr id="62468" name="Line 5"/>
          <p:cNvSpPr>
            <a:spLocks noChangeShapeType="1"/>
          </p:cNvSpPr>
          <p:nvPr/>
        </p:nvSpPr>
        <p:spPr bwMode="auto">
          <a:xfrm flipH="1">
            <a:off x="2286000" y="4572000"/>
            <a:ext cx="4343400" cy="0"/>
          </a:xfrm>
          <a:prstGeom prst="line">
            <a:avLst/>
          </a:prstGeom>
          <a:noFill/>
          <a:ln w="22225">
            <a:solidFill>
              <a:schemeClr val="tx1"/>
            </a:solidFill>
            <a:prstDash val="dash"/>
            <a:round/>
            <a:headEnd type="none" w="sm" len="sm"/>
            <a:tailEnd type="arrow" w="lg" len="lg"/>
          </a:ln>
        </p:spPr>
        <p:txBody>
          <a:bodyPr wrap="none"/>
          <a:lstStyle/>
          <a:p>
            <a:endParaRPr lang="en-US"/>
          </a:p>
        </p:txBody>
      </p:sp>
      <p:sp>
        <p:nvSpPr>
          <p:cNvPr id="62469" name="Text Box 6"/>
          <p:cNvSpPr txBox="1">
            <a:spLocks noChangeArrowheads="1"/>
          </p:cNvSpPr>
          <p:nvPr/>
        </p:nvSpPr>
        <p:spPr bwMode="auto">
          <a:xfrm>
            <a:off x="3741420" y="4067175"/>
            <a:ext cx="3200400" cy="641350"/>
          </a:xfrm>
          <a:prstGeom prst="rect">
            <a:avLst/>
          </a:prstGeom>
          <a:noFill/>
          <a:ln w="12700">
            <a:noFill/>
            <a:miter lim="800000"/>
            <a:headEnd type="none" w="sm" len="sm"/>
            <a:tailEnd/>
          </a:ln>
        </p:spPr>
        <p:txBody>
          <a:bodyPr>
            <a:spAutoFit/>
          </a:bodyPr>
          <a:lstStyle/>
          <a:p>
            <a:r>
              <a:rPr lang="en-US" dirty="0">
                <a:sym typeface="Symbol" pitchFamily="18" charset="2"/>
              </a:rPr>
              <a:t></a:t>
            </a:r>
            <a:r>
              <a:rPr lang="en-US" dirty="0"/>
              <a:t>include</a:t>
            </a:r>
            <a:r>
              <a:rPr lang="en-US" dirty="0">
                <a:sym typeface="Symbol" pitchFamily="18" charset="2"/>
              </a:rPr>
              <a:t></a:t>
            </a:r>
            <a:r>
              <a:rPr lang="en-US" dirty="0"/>
              <a:t> </a:t>
            </a:r>
          </a:p>
        </p:txBody>
      </p:sp>
      <p:sp>
        <p:nvSpPr>
          <p:cNvPr id="7" name="Oval 6"/>
          <p:cNvSpPr>
            <a:spLocks noChangeArrowheads="1"/>
          </p:cNvSpPr>
          <p:nvPr/>
        </p:nvSpPr>
        <p:spPr bwMode="auto">
          <a:xfrm>
            <a:off x="5867400" y="51054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2471" name="Line 5"/>
          <p:cNvSpPr>
            <a:spLocks noChangeShapeType="1"/>
          </p:cNvSpPr>
          <p:nvPr/>
        </p:nvSpPr>
        <p:spPr bwMode="auto">
          <a:xfrm flipH="1">
            <a:off x="3352800" y="5715000"/>
            <a:ext cx="2514600" cy="0"/>
          </a:xfrm>
          <a:prstGeom prst="line">
            <a:avLst/>
          </a:prstGeom>
          <a:noFill/>
          <a:ln w="22225">
            <a:solidFill>
              <a:schemeClr val="tx1"/>
            </a:solidFill>
            <a:prstDash val="dash"/>
            <a:round/>
            <a:headEnd type="arrow" w="lg" len="lg"/>
            <a:tailEnd type="none" w="lg" len="lg"/>
          </a:ln>
        </p:spPr>
        <p:txBody>
          <a:bodyPr wrap="none"/>
          <a:lstStyle/>
          <a:p>
            <a:endParaRPr lang="en-US"/>
          </a:p>
        </p:txBody>
      </p:sp>
      <p:sp>
        <p:nvSpPr>
          <p:cNvPr id="62472" name="Text Box 6"/>
          <p:cNvSpPr txBox="1">
            <a:spLocks noChangeArrowheads="1"/>
          </p:cNvSpPr>
          <p:nvPr/>
        </p:nvSpPr>
        <p:spPr bwMode="auto">
          <a:xfrm>
            <a:off x="3611880" y="5213350"/>
            <a:ext cx="2362200" cy="523875"/>
          </a:xfrm>
          <a:prstGeom prst="rect">
            <a:avLst/>
          </a:prstGeom>
          <a:noFill/>
          <a:ln w="12700">
            <a:noFill/>
            <a:miter lim="800000"/>
            <a:headEnd type="none" w="sm" len="sm"/>
            <a:tailEnd/>
          </a:ln>
        </p:spPr>
        <p:txBody>
          <a:bodyPr>
            <a:spAutoFit/>
          </a:bodyPr>
          <a:lstStyle/>
          <a:p>
            <a:r>
              <a:rPr lang="en-US" sz="2800" dirty="0">
                <a:sym typeface="Symbol" pitchFamily="18" charset="2"/>
              </a:rPr>
              <a:t></a:t>
            </a:r>
            <a:r>
              <a:rPr lang="en-US" sz="2800" dirty="0"/>
              <a:t>include</a:t>
            </a:r>
            <a:r>
              <a:rPr lang="en-US" sz="2800" dirty="0">
                <a:sym typeface="Symbol" pitchFamily="18" charset="2"/>
              </a:rPr>
              <a:t></a:t>
            </a:r>
            <a:r>
              <a:rPr lang="en-US" sz="2800" dirty="0"/>
              <a:t> </a:t>
            </a:r>
          </a:p>
        </p:txBody>
      </p:sp>
      <p:sp>
        <p:nvSpPr>
          <p:cNvPr id="62473" name="Text Box 5"/>
          <p:cNvSpPr txBox="1">
            <a:spLocks noChangeArrowheads="1"/>
          </p:cNvSpPr>
          <p:nvPr/>
        </p:nvSpPr>
        <p:spPr bwMode="auto">
          <a:xfrm>
            <a:off x="6096000" y="5257800"/>
            <a:ext cx="2362200" cy="954107"/>
          </a:xfrm>
          <a:prstGeom prst="rect">
            <a:avLst/>
          </a:prstGeom>
          <a:noFill/>
          <a:ln w="15875">
            <a:noFill/>
            <a:miter lim="800000"/>
            <a:headEnd/>
            <a:tailEnd/>
          </a:ln>
        </p:spPr>
        <p:txBody>
          <a:bodyPr>
            <a:spAutoFit/>
          </a:bodyPr>
          <a:lstStyle/>
          <a:p>
            <a:pPr algn="ctr"/>
            <a:r>
              <a:rPr lang="en-US" sz="2800" dirty="0" smtClean="0"/>
              <a:t>Create New Patient</a:t>
            </a:r>
            <a:endParaRPr lang="en-US" sz="2800" dirty="0"/>
          </a:p>
        </p:txBody>
      </p:sp>
      <p:sp>
        <p:nvSpPr>
          <p:cNvPr id="11" name="Oval 6"/>
          <p:cNvSpPr>
            <a:spLocks noChangeArrowheads="1"/>
          </p:cNvSpPr>
          <p:nvPr/>
        </p:nvSpPr>
        <p:spPr bwMode="auto">
          <a:xfrm>
            <a:off x="533400" y="51054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2475" name="Text Box 5"/>
          <p:cNvSpPr txBox="1">
            <a:spLocks noChangeArrowheads="1"/>
          </p:cNvSpPr>
          <p:nvPr/>
        </p:nvSpPr>
        <p:spPr bwMode="auto">
          <a:xfrm>
            <a:off x="457200" y="5304701"/>
            <a:ext cx="2971800" cy="769441"/>
          </a:xfrm>
          <a:prstGeom prst="rect">
            <a:avLst/>
          </a:prstGeom>
          <a:noFill/>
          <a:ln w="15875">
            <a:noFill/>
            <a:miter lim="800000"/>
            <a:headEnd/>
            <a:tailEnd/>
          </a:ln>
        </p:spPr>
        <p:txBody>
          <a:bodyPr wrap="square">
            <a:spAutoFit/>
          </a:bodyPr>
          <a:lstStyle/>
          <a:p>
            <a:pPr algn="ctr"/>
            <a:r>
              <a:rPr lang="en-US" sz="2200" dirty="0" smtClean="0"/>
              <a:t>Make New</a:t>
            </a:r>
          </a:p>
          <a:p>
            <a:pPr algn="ctr"/>
            <a:r>
              <a:rPr lang="en-US" sz="2200" dirty="0" smtClean="0"/>
              <a:t>Patient Appointment </a:t>
            </a:r>
            <a:endParaRPr lang="en-US" sz="2200" dirty="0"/>
          </a:p>
        </p:txBody>
      </p:sp>
    </p:spTree>
    <p:extLst>
      <p:ext uri="{BB962C8B-B14F-4D97-AF65-F5344CB8AC3E}">
        <p14:creationId xmlns:p14="http://schemas.microsoft.com/office/powerpoint/2010/main" val="251706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529590"/>
            <a:ext cx="8343900" cy="457200"/>
          </a:xfrm>
        </p:spPr>
        <p:txBody>
          <a:bodyPr>
            <a:normAutofit fontScale="90000"/>
          </a:bodyPr>
          <a:lstStyle/>
          <a:p>
            <a:pPr eaLnBrk="1" hangingPunct="1"/>
            <a:r>
              <a:rPr lang="en-US" dirty="0" smtClean="0"/>
              <a:t>Generalization Relationship</a:t>
            </a:r>
          </a:p>
        </p:txBody>
      </p:sp>
      <p:sp>
        <p:nvSpPr>
          <p:cNvPr id="63491" name="Rectangle 3" descr="Rectangle: Click to edit Master text styles&#10;Second level&#10;Third level&#10;Fourth level&#10;Fifth level"/>
          <p:cNvSpPr>
            <a:spLocks noGrp="1" noChangeArrowheads="1"/>
          </p:cNvSpPr>
          <p:nvPr>
            <p:ph idx="1"/>
          </p:nvPr>
        </p:nvSpPr>
        <p:spPr>
          <a:xfrm>
            <a:off x="457200" y="1508760"/>
            <a:ext cx="8229600" cy="4655503"/>
          </a:xfrm>
        </p:spPr>
        <p:txBody>
          <a:bodyPr/>
          <a:lstStyle/>
          <a:p>
            <a:pPr eaLnBrk="1" hangingPunct="1"/>
            <a:r>
              <a:rPr lang="en-US" sz="3600" dirty="0" smtClean="0"/>
              <a:t>A specialized Use Case to a more generalized Use Case</a:t>
            </a:r>
          </a:p>
          <a:p>
            <a:pPr eaLnBrk="1" hangingPunct="1"/>
            <a:r>
              <a:rPr lang="en-US" sz="3600" dirty="0" smtClean="0">
                <a:solidFill>
                  <a:srgbClr val="C00000"/>
                </a:solidFill>
              </a:rPr>
              <a:t>Arrow points </a:t>
            </a:r>
            <a:r>
              <a:rPr lang="en-US" sz="3600" dirty="0" smtClean="0"/>
              <a:t>from specialized </a:t>
            </a:r>
            <a:r>
              <a:rPr lang="en-US" sz="3600" dirty="0" smtClean="0">
                <a:solidFill>
                  <a:srgbClr val="C00000"/>
                </a:solidFill>
              </a:rPr>
              <a:t>to general Use Case</a:t>
            </a:r>
          </a:p>
        </p:txBody>
      </p:sp>
      <p:sp>
        <p:nvSpPr>
          <p:cNvPr id="63492" name="Line 5"/>
          <p:cNvSpPr>
            <a:spLocks noChangeShapeType="1"/>
          </p:cNvSpPr>
          <p:nvPr/>
        </p:nvSpPr>
        <p:spPr bwMode="auto">
          <a:xfrm flipH="1">
            <a:off x="2362200" y="4419600"/>
            <a:ext cx="4343400" cy="0"/>
          </a:xfrm>
          <a:prstGeom prst="line">
            <a:avLst/>
          </a:prstGeom>
          <a:noFill/>
          <a:ln w="38100">
            <a:solidFill>
              <a:schemeClr val="tx1"/>
            </a:solidFill>
            <a:round/>
            <a:headEnd type="triangle" w="lg" len="lg"/>
            <a:tailEnd type="none" w="lg" len="lg"/>
          </a:ln>
        </p:spPr>
        <p:txBody>
          <a:bodyPr wrap="none"/>
          <a:lstStyle/>
          <a:p>
            <a:endParaRPr lang="en-US"/>
          </a:p>
        </p:txBody>
      </p:sp>
      <p:sp>
        <p:nvSpPr>
          <p:cNvPr id="6" name="Oval 5"/>
          <p:cNvSpPr>
            <a:spLocks noChangeArrowheads="1"/>
          </p:cNvSpPr>
          <p:nvPr/>
        </p:nvSpPr>
        <p:spPr bwMode="auto">
          <a:xfrm>
            <a:off x="5867400" y="50292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3494" name="Line 5"/>
          <p:cNvSpPr>
            <a:spLocks noChangeShapeType="1"/>
          </p:cNvSpPr>
          <p:nvPr/>
        </p:nvSpPr>
        <p:spPr bwMode="auto">
          <a:xfrm flipH="1">
            <a:off x="3352800" y="5638800"/>
            <a:ext cx="2514600" cy="0"/>
          </a:xfrm>
          <a:prstGeom prst="line">
            <a:avLst/>
          </a:prstGeom>
          <a:noFill/>
          <a:ln w="38100">
            <a:solidFill>
              <a:schemeClr val="tx1"/>
            </a:solidFill>
            <a:round/>
            <a:headEnd type="triangle" w="lg" len="lg"/>
            <a:tailEnd type="none" w="lg" len="lg"/>
          </a:ln>
        </p:spPr>
        <p:txBody>
          <a:bodyPr wrap="none"/>
          <a:lstStyle/>
          <a:p>
            <a:endParaRPr lang="en-US"/>
          </a:p>
        </p:txBody>
      </p:sp>
      <p:sp>
        <p:nvSpPr>
          <p:cNvPr id="63495" name="Text Box 5"/>
          <p:cNvSpPr txBox="1">
            <a:spLocks noChangeArrowheads="1"/>
          </p:cNvSpPr>
          <p:nvPr/>
        </p:nvSpPr>
        <p:spPr bwMode="auto">
          <a:xfrm>
            <a:off x="6172200" y="5105400"/>
            <a:ext cx="2362200" cy="954088"/>
          </a:xfrm>
          <a:prstGeom prst="rect">
            <a:avLst/>
          </a:prstGeom>
          <a:noFill/>
          <a:ln w="15875">
            <a:noFill/>
            <a:miter lim="800000"/>
            <a:headEnd/>
            <a:tailEnd/>
          </a:ln>
        </p:spPr>
        <p:txBody>
          <a:bodyPr>
            <a:spAutoFit/>
          </a:bodyPr>
          <a:lstStyle/>
          <a:p>
            <a:pPr algn="ctr"/>
            <a:r>
              <a:rPr lang="en-US" sz="2800" dirty="0"/>
              <a:t>Make</a:t>
            </a:r>
            <a:br>
              <a:rPr lang="en-US" sz="2800" dirty="0"/>
            </a:br>
            <a:r>
              <a:rPr lang="en-US" sz="2800" dirty="0"/>
              <a:t>Appointment</a:t>
            </a:r>
          </a:p>
        </p:txBody>
      </p:sp>
      <p:sp>
        <p:nvSpPr>
          <p:cNvPr id="10" name="Oval 6"/>
          <p:cNvSpPr>
            <a:spLocks noChangeArrowheads="1"/>
          </p:cNvSpPr>
          <p:nvPr/>
        </p:nvSpPr>
        <p:spPr bwMode="auto">
          <a:xfrm>
            <a:off x="533400" y="50292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3497" name="Text Box 5"/>
          <p:cNvSpPr txBox="1">
            <a:spLocks noChangeArrowheads="1"/>
          </p:cNvSpPr>
          <p:nvPr/>
        </p:nvSpPr>
        <p:spPr bwMode="auto">
          <a:xfrm>
            <a:off x="685800" y="5105400"/>
            <a:ext cx="2667000" cy="954088"/>
          </a:xfrm>
          <a:prstGeom prst="rect">
            <a:avLst/>
          </a:prstGeom>
          <a:noFill/>
          <a:ln w="15875">
            <a:noFill/>
            <a:miter lim="800000"/>
            <a:headEnd/>
            <a:tailEnd/>
          </a:ln>
        </p:spPr>
        <p:txBody>
          <a:bodyPr>
            <a:spAutoFit/>
          </a:bodyPr>
          <a:lstStyle/>
          <a:p>
            <a:pPr algn="ctr"/>
            <a:r>
              <a:rPr lang="en-US" sz="2800" dirty="0"/>
              <a:t>Make Old</a:t>
            </a:r>
            <a:br>
              <a:rPr lang="en-US" sz="2800" dirty="0"/>
            </a:br>
            <a:r>
              <a:rPr lang="en-US" sz="2800" dirty="0"/>
              <a:t>Appointment</a:t>
            </a:r>
          </a:p>
        </p:txBody>
      </p:sp>
    </p:spTree>
    <p:extLst>
      <p:ext uri="{BB962C8B-B14F-4D97-AF65-F5344CB8AC3E}">
        <p14:creationId xmlns:p14="http://schemas.microsoft.com/office/powerpoint/2010/main" val="382528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74370" y="327660"/>
            <a:ext cx="8054340" cy="762000"/>
          </a:xfrm>
        </p:spPr>
        <p:txBody>
          <a:bodyPr/>
          <a:lstStyle/>
          <a:p>
            <a:pPr eaLnBrk="1" hangingPunct="1"/>
            <a:r>
              <a:rPr lang="en-US" sz="3600" dirty="0" smtClean="0"/>
              <a:t>Use Case Diagram for Appointment System</a:t>
            </a:r>
          </a:p>
        </p:txBody>
      </p:sp>
      <p:pic>
        <p:nvPicPr>
          <p:cNvPr id="65539" name="Picture 2" descr="fig_05_08"/>
          <p:cNvPicPr preferRelativeResize="0">
            <a:picLocks noChangeAspect="1" noChangeArrowheads="1"/>
          </p:cNvPicPr>
          <p:nvPr>
            <p:custDataLst>
              <p:tags r:id="rId1"/>
            </p:custDataLst>
          </p:nvPr>
        </p:nvPicPr>
        <p:blipFill>
          <a:blip r:embed="rId3" cstate="print"/>
          <a:srcRect/>
          <a:stretch>
            <a:fillRect/>
          </a:stretch>
        </p:blipFill>
        <p:spPr bwMode="auto">
          <a:xfrm>
            <a:off x="434340" y="1089660"/>
            <a:ext cx="8153400" cy="5509770"/>
          </a:xfrm>
          <a:prstGeom prst="rect">
            <a:avLst/>
          </a:prstGeom>
          <a:noFill/>
          <a:ln w="9525">
            <a:noFill/>
            <a:miter lim="800000"/>
            <a:headEnd/>
            <a:tailEnd/>
          </a:ln>
        </p:spPr>
      </p:pic>
    </p:spTree>
    <p:extLst>
      <p:ext uri="{BB962C8B-B14F-4D97-AF65-F5344CB8AC3E}">
        <p14:creationId xmlns:p14="http://schemas.microsoft.com/office/powerpoint/2010/main" val="76640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62940" y="327660"/>
            <a:ext cx="8100060" cy="762000"/>
          </a:xfrm>
        </p:spPr>
        <p:txBody>
          <a:bodyPr/>
          <a:lstStyle/>
          <a:p>
            <a:pPr eaLnBrk="1" hangingPunct="1"/>
            <a:r>
              <a:rPr lang="en-US" sz="3600" dirty="0" smtClean="0"/>
              <a:t>Use Case Diagram with Specialized Actor</a:t>
            </a:r>
          </a:p>
        </p:txBody>
      </p:sp>
      <p:pic>
        <p:nvPicPr>
          <p:cNvPr id="66563" name="Picture 2" descr="fig_05_09"/>
          <p:cNvPicPr preferRelativeResize="0">
            <a:picLocks noChangeAspect="1" noChangeArrowheads="1"/>
          </p:cNvPicPr>
          <p:nvPr>
            <p:custDataLst>
              <p:tags r:id="rId1"/>
            </p:custDataLst>
          </p:nvPr>
        </p:nvPicPr>
        <p:blipFill>
          <a:blip r:embed="rId3" cstate="print"/>
          <a:srcRect/>
          <a:stretch>
            <a:fillRect/>
          </a:stretch>
        </p:blipFill>
        <p:spPr bwMode="auto">
          <a:xfrm>
            <a:off x="334811" y="1089660"/>
            <a:ext cx="8428189" cy="5540375"/>
          </a:xfrm>
          <a:prstGeom prst="rect">
            <a:avLst/>
          </a:prstGeom>
          <a:noFill/>
          <a:ln w="9525">
            <a:noFill/>
            <a:miter lim="800000"/>
            <a:headEnd/>
            <a:tailEnd/>
          </a:ln>
        </p:spPr>
      </p:pic>
    </p:spTree>
    <p:extLst>
      <p:ext uri="{BB962C8B-B14F-4D97-AF65-F5344CB8AC3E}">
        <p14:creationId xmlns:p14="http://schemas.microsoft.com/office/powerpoint/2010/main" val="340713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Extend and Include Relationships</a:t>
            </a:r>
          </a:p>
        </p:txBody>
      </p:sp>
      <p:pic>
        <p:nvPicPr>
          <p:cNvPr id="5" name="Picture 3"/>
          <p:cNvPicPr>
            <a:picLocks noChangeAspect="1" noChangeArrowheads="1"/>
          </p:cNvPicPr>
          <p:nvPr/>
        </p:nvPicPr>
        <p:blipFill>
          <a:blip r:embed="rId2" cstate="print"/>
          <a:srcRect/>
          <a:stretch>
            <a:fillRect/>
          </a:stretch>
        </p:blipFill>
        <p:spPr bwMode="auto">
          <a:xfrm>
            <a:off x="621450" y="971550"/>
            <a:ext cx="8358836" cy="5600700"/>
          </a:xfrm>
          <a:prstGeom prst="rect">
            <a:avLst/>
          </a:prstGeom>
          <a:ln>
            <a:noFill/>
          </a:ln>
          <a:effectLst>
            <a:softEdge rad="112500"/>
          </a:effectLst>
        </p:spPr>
      </p:pic>
    </p:spTree>
    <p:extLst>
      <p:ext uri="{BB962C8B-B14F-4D97-AF65-F5344CB8AC3E}">
        <p14:creationId xmlns:p14="http://schemas.microsoft.com/office/powerpoint/2010/main" val="1871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Studi</a:t>
            </a:r>
            <a:r>
              <a:rPr lang="en-US" sz="4400" dirty="0" smtClean="0"/>
              <a:t> </a:t>
            </a:r>
            <a:r>
              <a:rPr lang="en-US" sz="4400" dirty="0" err="1" smtClean="0"/>
              <a:t>Kasus</a:t>
            </a:r>
            <a:r>
              <a:rPr lang="en-US" sz="4400" dirty="0" smtClean="0"/>
              <a:t>: ATM System</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66</a:t>
            </a:fld>
            <a:endParaRPr lang="en-US"/>
          </a:p>
        </p:txBody>
      </p:sp>
    </p:spTree>
    <p:extLst>
      <p:ext uri="{BB962C8B-B14F-4D97-AF65-F5344CB8AC3E}">
        <p14:creationId xmlns:p14="http://schemas.microsoft.com/office/powerpoint/2010/main" val="7333074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a:t>
            </a:r>
            <a:r>
              <a:rPr lang="id-ID" dirty="0" smtClean="0"/>
              <a:t> System</a:t>
            </a:r>
            <a:endParaRPr lang="en-US" dirty="0"/>
          </a:p>
        </p:txBody>
      </p:sp>
      <p:pic>
        <p:nvPicPr>
          <p:cNvPr id="4" name="Content Placeholder 3" descr="atm-02.gif"/>
          <p:cNvPicPr>
            <a:picLocks noGrp="1" noChangeAspect="1"/>
          </p:cNvPicPr>
          <p:nvPr>
            <p:ph idx="1"/>
          </p:nvPr>
        </p:nvPicPr>
        <p:blipFill>
          <a:blip r:embed="rId2" cstate="print"/>
          <a:stretch>
            <a:fillRect/>
          </a:stretch>
        </p:blipFill>
        <p:spPr>
          <a:xfrm>
            <a:off x="1470660" y="1352549"/>
            <a:ext cx="6477000" cy="5028381"/>
          </a:xfrm>
        </p:spPr>
      </p:pic>
    </p:spTree>
    <p:extLst>
      <p:ext uri="{BB962C8B-B14F-4D97-AF65-F5344CB8AC3E}">
        <p14:creationId xmlns:p14="http://schemas.microsoft.com/office/powerpoint/2010/main" val="122596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a:t>
            </a:r>
            <a:r>
              <a:rPr lang="id-ID" dirty="0"/>
              <a:t> System</a:t>
            </a:r>
          </a:p>
        </p:txBody>
      </p:sp>
      <p:sp>
        <p:nvSpPr>
          <p:cNvPr id="3" name="Content Placeholder 2"/>
          <p:cNvSpPr>
            <a:spLocks noGrp="1"/>
          </p:cNvSpPr>
          <p:nvPr>
            <p:ph idx="1"/>
          </p:nvPr>
        </p:nvSpPr>
        <p:spPr>
          <a:xfrm>
            <a:off x="628650" y="1814854"/>
            <a:ext cx="7886700" cy="4643095"/>
          </a:xfrm>
        </p:spPr>
        <p:txBody>
          <a:bodyPr/>
          <a:lstStyle/>
          <a:p>
            <a:endParaRPr lang="id-ID"/>
          </a:p>
        </p:txBody>
      </p:sp>
      <p:sp>
        <p:nvSpPr>
          <p:cNvPr id="4" name="Rectangle 3"/>
          <p:cNvSpPr/>
          <p:nvPr/>
        </p:nvSpPr>
        <p:spPr>
          <a:xfrm>
            <a:off x="609600" y="1200150"/>
            <a:ext cx="8001000" cy="50977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5" name="Rectangle 4"/>
          <p:cNvSpPr/>
          <p:nvPr/>
        </p:nvSpPr>
        <p:spPr>
          <a:xfrm>
            <a:off x="1066800" y="150495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3200" dirty="0" err="1" smtClean="0">
                <a:solidFill>
                  <a:prstClr val="black"/>
                </a:solidFill>
                <a:effectLst/>
              </a:rPr>
              <a:t>Layar</a:t>
            </a:r>
            <a:endParaRPr kumimoji="0" lang="en-US" sz="3200" dirty="0">
              <a:solidFill>
                <a:prstClr val="black"/>
              </a:solidFill>
              <a:effectLst/>
            </a:endParaRPr>
          </a:p>
        </p:txBody>
      </p:sp>
      <p:sp>
        <p:nvSpPr>
          <p:cNvPr id="6" name="Rectangle 5"/>
          <p:cNvSpPr/>
          <p:nvPr/>
        </p:nvSpPr>
        <p:spPr>
          <a:xfrm>
            <a:off x="1066800" y="462915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7" name="Rectangle 6"/>
          <p:cNvSpPr/>
          <p:nvPr/>
        </p:nvSpPr>
        <p:spPr>
          <a:xfrm>
            <a:off x="6400800" y="462915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8" name="Rectangle 7"/>
          <p:cNvSpPr/>
          <p:nvPr/>
        </p:nvSpPr>
        <p:spPr>
          <a:xfrm>
            <a:off x="6400800" y="523875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293272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6" name="Rectangle 5"/>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fontAlgn="auto">
              <a:spcBef>
                <a:spcPts val="0"/>
              </a:spcBef>
              <a:spcAft>
                <a:spcPts val="0"/>
              </a:spcAft>
            </a:pPr>
            <a:r>
              <a:rPr kumimoji="0" lang="en-US" sz="3200" dirty="0" err="1" smtClean="0">
                <a:solidFill>
                  <a:prstClr val="black"/>
                </a:solidFill>
                <a:effectLst/>
              </a:rPr>
              <a:t>Masukkan</a:t>
            </a:r>
            <a:r>
              <a:rPr kumimoji="0" lang="en-US" sz="3200" dirty="0" smtClean="0">
                <a:solidFill>
                  <a:prstClr val="black"/>
                </a:solidFill>
                <a:effectLst/>
              </a:rPr>
              <a:t> PIN:</a:t>
            </a:r>
            <a:endParaRPr kumimoji="0" lang="en-US" sz="3200" dirty="0">
              <a:solidFill>
                <a:prstClr val="black"/>
              </a:solidFill>
              <a:effectLst/>
            </a:endParaRPr>
          </a:p>
        </p:txBody>
      </p:sp>
      <p:sp>
        <p:nvSpPr>
          <p:cNvPr id="7" name="Rectangle 6"/>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8" name="Rectangle 7"/>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9" name="Rectangle 8"/>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258642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Significant IT Failures</a:t>
            </a:r>
            <a:endParaRPr lang="en-US" dirty="0"/>
          </a:p>
        </p:txBody>
      </p:sp>
      <p:graphicFrame>
        <p:nvGraphicFramePr>
          <p:cNvPr id="4" name="Content Placeholder 3"/>
          <p:cNvGraphicFramePr>
            <a:graphicFrameLocks/>
          </p:cNvGraphicFramePr>
          <p:nvPr>
            <p:extLst/>
          </p:nvPr>
        </p:nvGraphicFramePr>
        <p:xfrm>
          <a:off x="228600" y="1143000"/>
          <a:ext cx="8686800" cy="5347479"/>
        </p:xfrm>
        <a:graphic>
          <a:graphicData uri="http://schemas.openxmlformats.org/drawingml/2006/table">
            <a:tbl>
              <a:tblPr firstRow="1" bandRow="1">
                <a:tableStyleId>{073A0DAA-6AF3-43AB-8588-CEC1D06C72B9}</a:tableStyleId>
              </a:tblPr>
              <a:tblGrid>
                <a:gridCol w="2743200"/>
                <a:gridCol w="1066800"/>
                <a:gridCol w="4876800"/>
              </a:tblGrid>
              <a:tr h="383110">
                <a:tc>
                  <a:txBody>
                    <a:bodyPr/>
                    <a:lstStyle/>
                    <a:p>
                      <a:r>
                        <a:rPr lang="en-US" sz="2400" b="1" dirty="0" smtClean="0">
                          <a:effectLst>
                            <a:outerShdw blurRad="38100" dist="38100" dir="2700000" algn="tl">
                              <a:srgbClr val="000000">
                                <a:alpha val="43137"/>
                              </a:srgbClr>
                            </a:outerShdw>
                          </a:effectLst>
                          <a:latin typeface="Calibri" pitchFamily="34" charset="0"/>
                          <a:cs typeface="Calibri" pitchFamily="34" charset="0"/>
                        </a:rPr>
                        <a:t>Company</a:t>
                      </a:r>
                      <a:endParaRPr lang="en-US" sz="2400" b="1" dirty="0">
                        <a:effectLst>
                          <a:outerShdw blurRad="38100" dist="38100" dir="2700000" algn="tl">
                            <a:srgbClr val="000000">
                              <a:alpha val="43137"/>
                            </a:srgbClr>
                          </a:outerShdw>
                        </a:effectLst>
                        <a:latin typeface="Calibri" pitchFamily="34" charset="0"/>
                        <a:cs typeface="Calibri" pitchFamily="34" charset="0"/>
                      </a:endParaRPr>
                    </a:p>
                  </a:txBody>
                  <a:tcPr/>
                </a:tc>
                <a:tc>
                  <a:txBody>
                    <a:bodyPr/>
                    <a:lstStyle/>
                    <a:p>
                      <a:r>
                        <a:rPr lang="en-US" sz="2400" b="1" dirty="0" smtClean="0">
                          <a:effectLst>
                            <a:outerShdw blurRad="38100" dist="38100" dir="2700000" algn="tl">
                              <a:srgbClr val="000000">
                                <a:alpha val="43137"/>
                              </a:srgbClr>
                            </a:outerShdw>
                          </a:effectLst>
                          <a:latin typeface="Calibri" pitchFamily="34" charset="0"/>
                          <a:cs typeface="Calibri" pitchFamily="34" charset="0"/>
                        </a:rPr>
                        <a:t>Year </a:t>
                      </a:r>
                      <a:endParaRPr lang="en-US" sz="2400" b="1" dirty="0">
                        <a:effectLst>
                          <a:outerShdw blurRad="38100" dist="38100" dir="2700000" algn="tl">
                            <a:srgbClr val="000000">
                              <a:alpha val="43137"/>
                            </a:srgbClr>
                          </a:outerShdw>
                        </a:effectLst>
                        <a:latin typeface="Calibri" pitchFamily="34" charset="0"/>
                        <a:cs typeface="Calibri" pitchFamily="34" charset="0"/>
                      </a:endParaRPr>
                    </a:p>
                  </a:txBody>
                  <a:tcPr/>
                </a:tc>
                <a:tc>
                  <a:txBody>
                    <a:bodyPr/>
                    <a:lstStyle/>
                    <a:p>
                      <a:r>
                        <a:rPr lang="en-US" sz="2400" b="1" dirty="0" smtClean="0">
                          <a:effectLst>
                            <a:outerShdw blurRad="38100" dist="38100" dir="2700000" algn="tl">
                              <a:srgbClr val="000000">
                                <a:alpha val="43137"/>
                              </a:srgbClr>
                            </a:outerShdw>
                          </a:effectLst>
                          <a:latin typeface="Calibri" pitchFamily="34" charset="0"/>
                          <a:cs typeface="Calibri" pitchFamily="34" charset="0"/>
                        </a:rPr>
                        <a:t>Outcome</a:t>
                      </a:r>
                      <a:endParaRPr lang="en-US" sz="2400" b="1" dirty="0">
                        <a:effectLst>
                          <a:outerShdw blurRad="38100" dist="38100" dir="2700000" algn="tl">
                            <a:srgbClr val="000000">
                              <a:alpha val="43137"/>
                            </a:srgbClr>
                          </a:outerShdw>
                        </a:effectLst>
                        <a:latin typeface="Calibri" pitchFamily="34" charset="0"/>
                        <a:cs typeface="Calibri" pitchFamily="34" charset="0"/>
                      </a:endParaRPr>
                    </a:p>
                  </a:txBody>
                  <a:tcPr/>
                </a:tc>
              </a:tr>
              <a:tr h="670443">
                <a:tc>
                  <a:txBody>
                    <a:bodyPr/>
                    <a:lstStyle/>
                    <a:p>
                      <a:r>
                        <a:rPr lang="en-US" sz="2000" b="0" kern="1200" baseline="0" dirty="0" smtClean="0">
                          <a:effectLst/>
                          <a:latin typeface="Calibri" pitchFamily="34" charset="0"/>
                          <a:cs typeface="Calibri" pitchFamily="34" charset="0"/>
                        </a:rPr>
                        <a:t>Hudson Bay (Canada)</a:t>
                      </a:r>
                      <a:endParaRPr lang="en-US" sz="2000" b="0" dirty="0">
                        <a:effectLst/>
                        <a:latin typeface="Calibri" pitchFamily="34" charset="0"/>
                        <a:cs typeface="Calibri" pitchFamily="34" charset="0"/>
                      </a:endParaRPr>
                    </a:p>
                  </a:txBody>
                  <a:tcPr/>
                </a:tc>
                <a:tc>
                  <a:txBody>
                    <a:bodyPr/>
                    <a:lstStyle/>
                    <a:p>
                      <a:r>
                        <a:rPr lang="en-US" sz="2000" b="0" dirty="0" smtClean="0">
                          <a:effectLst/>
                          <a:latin typeface="Calibri" pitchFamily="34" charset="0"/>
                          <a:cs typeface="Calibri" pitchFamily="34" charset="0"/>
                        </a:rPr>
                        <a:t>2005</a:t>
                      </a:r>
                      <a:endParaRPr lang="en-US" sz="2000" b="0" dirty="0">
                        <a:effectLst/>
                        <a:latin typeface="Calibri" pitchFamily="34" charset="0"/>
                        <a:cs typeface="Calibri" pitchFamily="34" charset="0"/>
                      </a:endParaRPr>
                    </a:p>
                  </a:txBody>
                  <a:tcPr/>
                </a:tc>
                <a:tc>
                  <a:txBody>
                    <a:bodyPr/>
                    <a:lstStyle/>
                    <a:p>
                      <a:r>
                        <a:rPr lang="en-US" sz="2000" b="0" kern="1200" baseline="0" dirty="0" smtClean="0">
                          <a:solidFill>
                            <a:srgbClr val="C00000"/>
                          </a:solidFill>
                          <a:effectLst/>
                          <a:latin typeface="Calibri" pitchFamily="34" charset="0"/>
                          <a:cs typeface="Calibri" pitchFamily="34" charset="0"/>
                        </a:rPr>
                        <a:t>Inventory system </a:t>
                      </a:r>
                      <a:r>
                        <a:rPr lang="en-US" sz="2000" b="0" kern="1200" baseline="0" dirty="0" smtClean="0">
                          <a:effectLst/>
                          <a:latin typeface="Calibri" pitchFamily="34" charset="0"/>
                          <a:cs typeface="Calibri" pitchFamily="34" charset="0"/>
                        </a:rPr>
                        <a:t>problems lead to $33.3 million loss</a:t>
                      </a:r>
                      <a:endParaRPr lang="en-US" sz="2000" b="0" dirty="0">
                        <a:effectLst/>
                        <a:latin typeface="Calibri" pitchFamily="34" charset="0"/>
                        <a:cs typeface="Calibri" pitchFamily="34" charset="0"/>
                      </a:endParaRPr>
                    </a:p>
                  </a:txBody>
                  <a:tcPr/>
                </a:tc>
              </a:tr>
              <a:tr h="670443">
                <a:tc>
                  <a:txBody>
                    <a:bodyPr/>
                    <a:lstStyle/>
                    <a:p>
                      <a:r>
                        <a:rPr lang="en-US" sz="2000" b="0" kern="1200" baseline="0" dirty="0" smtClean="0">
                          <a:effectLst/>
                          <a:latin typeface="Calibri" pitchFamily="34" charset="0"/>
                          <a:cs typeface="Calibri" pitchFamily="34" charset="0"/>
                        </a:rPr>
                        <a:t>UK Inland Revenue</a:t>
                      </a:r>
                      <a:endParaRPr lang="en-US" sz="2000" b="0" dirty="0">
                        <a:effectLst/>
                        <a:latin typeface="Calibri" pitchFamily="34" charset="0"/>
                        <a:cs typeface="Calibri" pitchFamily="34" charset="0"/>
                      </a:endParaRPr>
                    </a:p>
                  </a:txBody>
                  <a:tcPr/>
                </a:tc>
                <a:tc>
                  <a:txBody>
                    <a:bodyPr/>
                    <a:lstStyle/>
                    <a:p>
                      <a:r>
                        <a:rPr lang="en-US" sz="2000" b="0" dirty="0" smtClean="0">
                          <a:effectLst/>
                          <a:latin typeface="Calibri" pitchFamily="34" charset="0"/>
                          <a:cs typeface="Calibri" pitchFamily="34" charset="0"/>
                        </a:rPr>
                        <a:t>2004/5</a:t>
                      </a:r>
                      <a:endParaRPr lang="en-US" sz="2000" b="0" dirty="0">
                        <a:effectLst/>
                        <a:latin typeface="Calibri" pitchFamily="34" charset="0"/>
                        <a:cs typeface="Calibri" pitchFamily="34" charset="0"/>
                      </a:endParaRPr>
                    </a:p>
                  </a:txBody>
                  <a:tcPr/>
                </a:tc>
                <a:tc>
                  <a:txBody>
                    <a:bodyPr/>
                    <a:lstStyle/>
                    <a:p>
                      <a:r>
                        <a:rPr lang="en-US" sz="2000" b="0" kern="1200" baseline="0" dirty="0" smtClean="0">
                          <a:effectLst/>
                          <a:latin typeface="Calibri" pitchFamily="34" charset="0"/>
                          <a:cs typeface="Calibri" pitchFamily="34" charset="0"/>
                        </a:rPr>
                        <a:t>$3.45 billion tax-credit overpayment caused by </a:t>
                      </a:r>
                      <a:r>
                        <a:rPr lang="en-US" sz="2000" b="0" kern="1200" baseline="0" dirty="0" smtClean="0">
                          <a:solidFill>
                            <a:srgbClr val="C00000"/>
                          </a:solidFill>
                          <a:effectLst/>
                          <a:latin typeface="Calibri" pitchFamily="34" charset="0"/>
                          <a:cs typeface="Calibri" pitchFamily="34" charset="0"/>
                        </a:rPr>
                        <a:t>software errors</a:t>
                      </a:r>
                      <a:endParaRPr lang="en-US" sz="2000" b="0" dirty="0">
                        <a:solidFill>
                          <a:srgbClr val="C00000"/>
                        </a:solidFill>
                        <a:effectLst/>
                        <a:latin typeface="Calibri" pitchFamily="34" charset="0"/>
                        <a:cs typeface="Calibri" pitchFamily="34" charset="0"/>
                      </a:endParaRPr>
                    </a:p>
                  </a:txBody>
                  <a:tcPr/>
                </a:tc>
              </a:tr>
              <a:tr h="929053">
                <a:tc>
                  <a:txBody>
                    <a:bodyPr/>
                    <a:lstStyle/>
                    <a:p>
                      <a:r>
                        <a:rPr lang="en-US" sz="2000" b="0" kern="1200" baseline="0" dirty="0" smtClean="0">
                          <a:effectLst/>
                          <a:latin typeface="Calibri" pitchFamily="34" charset="0"/>
                          <a:cs typeface="Calibri" pitchFamily="34" charset="0"/>
                        </a:rPr>
                        <a:t>Avis Europe PLC (UK)</a:t>
                      </a:r>
                      <a:endParaRPr lang="en-US" sz="2000" b="0" dirty="0">
                        <a:effectLst/>
                        <a:latin typeface="Calibri" pitchFamily="34" charset="0"/>
                        <a:cs typeface="Calibri" pitchFamily="34" charset="0"/>
                      </a:endParaRPr>
                    </a:p>
                  </a:txBody>
                  <a:tcPr/>
                </a:tc>
                <a:tc>
                  <a:txBody>
                    <a:bodyPr/>
                    <a:lstStyle/>
                    <a:p>
                      <a:r>
                        <a:rPr lang="en-US" sz="2000" b="0" dirty="0" smtClean="0">
                          <a:effectLst/>
                          <a:latin typeface="Calibri" pitchFamily="34" charset="0"/>
                          <a:cs typeface="Calibri" pitchFamily="34" charset="0"/>
                        </a:rPr>
                        <a:t>2004</a:t>
                      </a:r>
                      <a:endParaRPr lang="en-US" sz="2000" b="0" dirty="0">
                        <a:effectLst/>
                        <a:latin typeface="Calibri" pitchFamily="34" charset="0"/>
                        <a:cs typeface="Calibri" pitchFamily="34" charset="0"/>
                      </a:endParaRPr>
                    </a:p>
                  </a:txBody>
                  <a:tcPr/>
                </a:tc>
                <a:tc>
                  <a:txBody>
                    <a:bodyPr/>
                    <a:lstStyle/>
                    <a:p>
                      <a:r>
                        <a:rPr lang="en-US" sz="2000" b="0" kern="1200" baseline="0" dirty="0" smtClean="0">
                          <a:effectLst/>
                          <a:latin typeface="Calibri" pitchFamily="34" charset="0"/>
                          <a:cs typeface="Calibri" pitchFamily="34" charset="0"/>
                        </a:rPr>
                        <a:t>Enterprise resource planning </a:t>
                      </a:r>
                      <a:r>
                        <a:rPr lang="en-US" sz="2000" b="0" kern="1200" baseline="0" dirty="0" smtClean="0">
                          <a:solidFill>
                            <a:srgbClr val="C00000"/>
                          </a:solidFill>
                          <a:effectLst/>
                          <a:latin typeface="Calibri" pitchFamily="34" charset="0"/>
                          <a:cs typeface="Calibri" pitchFamily="34" charset="0"/>
                        </a:rPr>
                        <a:t>(ERP) system </a:t>
                      </a:r>
                      <a:r>
                        <a:rPr lang="en-US" sz="2000" b="0" kern="1200" baseline="0" dirty="0" smtClean="0">
                          <a:effectLst/>
                          <a:latin typeface="Calibri" pitchFamily="34" charset="0"/>
                          <a:cs typeface="Calibri" pitchFamily="34" charset="0"/>
                        </a:rPr>
                        <a:t>cancelled after $54.5 million spent</a:t>
                      </a:r>
                      <a:endParaRPr lang="en-US" sz="2000" b="0" dirty="0">
                        <a:effectLst/>
                        <a:latin typeface="Calibri" pitchFamily="34" charset="0"/>
                        <a:cs typeface="Calibri" pitchFamily="34" charset="0"/>
                      </a:endParaRPr>
                    </a:p>
                  </a:txBody>
                  <a:tcPr/>
                </a:tc>
              </a:tr>
              <a:tr h="929053">
                <a:tc>
                  <a:txBody>
                    <a:bodyPr/>
                    <a:lstStyle/>
                    <a:p>
                      <a:r>
                        <a:rPr lang="en-US" sz="2000" b="0" kern="1200" baseline="0" dirty="0" smtClean="0">
                          <a:effectLst/>
                          <a:latin typeface="Calibri" pitchFamily="34" charset="0"/>
                          <a:cs typeface="Calibri" pitchFamily="34" charset="0"/>
                        </a:rPr>
                        <a:t>Ford Motor Co.</a:t>
                      </a:r>
                      <a:endParaRPr lang="en-US" sz="2000" b="0" dirty="0">
                        <a:effectLst/>
                        <a:latin typeface="Calibri" pitchFamily="34" charset="0"/>
                        <a:cs typeface="Calibri" pitchFamily="34" charset="0"/>
                      </a:endParaRPr>
                    </a:p>
                  </a:txBody>
                  <a:tcPr/>
                </a:tc>
                <a:tc>
                  <a:txBody>
                    <a:bodyPr/>
                    <a:lstStyle/>
                    <a:p>
                      <a:r>
                        <a:rPr lang="en-US" sz="2000" b="0" dirty="0" smtClean="0">
                          <a:effectLst/>
                          <a:latin typeface="Calibri" pitchFamily="34" charset="0"/>
                          <a:cs typeface="Calibri" pitchFamily="34" charset="0"/>
                        </a:rPr>
                        <a:t>2004</a:t>
                      </a:r>
                      <a:endParaRPr lang="en-US" sz="2000" b="0" dirty="0">
                        <a:effectLst/>
                        <a:latin typeface="Calibri" pitchFamily="34" charset="0"/>
                        <a:cs typeface="Calibri" pitchFamily="34" charset="0"/>
                      </a:endParaRPr>
                    </a:p>
                  </a:txBody>
                  <a:tcPr/>
                </a:tc>
                <a:tc>
                  <a:txBody>
                    <a:bodyPr/>
                    <a:lstStyle/>
                    <a:p>
                      <a:r>
                        <a:rPr lang="en-US" sz="2000" b="0" kern="1200" baseline="0" dirty="0" smtClean="0">
                          <a:solidFill>
                            <a:srgbClr val="C00000"/>
                          </a:solidFill>
                          <a:effectLst/>
                          <a:latin typeface="Calibri" pitchFamily="34" charset="0"/>
                          <a:cs typeface="Calibri" pitchFamily="34" charset="0"/>
                        </a:rPr>
                        <a:t>Purchasing system </a:t>
                      </a:r>
                      <a:r>
                        <a:rPr lang="en-US" sz="2000" b="0" kern="1200" baseline="0" dirty="0" smtClean="0">
                          <a:effectLst/>
                          <a:latin typeface="Calibri" pitchFamily="34" charset="0"/>
                          <a:cs typeface="Calibri" pitchFamily="34" charset="0"/>
                        </a:rPr>
                        <a:t>abandoned after deployment costing approximately $400 M</a:t>
                      </a:r>
                      <a:endParaRPr lang="en-US" sz="2000" b="0" dirty="0">
                        <a:effectLst/>
                        <a:latin typeface="Calibri" pitchFamily="34" charset="0"/>
                        <a:cs typeface="Calibri" pitchFamily="34" charset="0"/>
                      </a:endParaRPr>
                    </a:p>
                  </a:txBody>
                  <a:tcPr/>
                </a:tc>
              </a:tr>
              <a:tr h="670443">
                <a:tc>
                  <a:txBody>
                    <a:bodyPr/>
                    <a:lstStyle/>
                    <a:p>
                      <a:r>
                        <a:rPr lang="en-US" sz="2000" b="0" kern="1200" baseline="0" dirty="0" smtClean="0">
                          <a:effectLst/>
                          <a:latin typeface="Calibri" pitchFamily="34" charset="0"/>
                          <a:cs typeface="Calibri" pitchFamily="34" charset="0"/>
                        </a:rPr>
                        <a:t>Hewlett-Packard Co.</a:t>
                      </a:r>
                      <a:endParaRPr lang="en-US" sz="2000" b="0" dirty="0">
                        <a:effectLst/>
                        <a:latin typeface="Calibri" pitchFamily="34" charset="0"/>
                        <a:cs typeface="Calibri" pitchFamily="34" charset="0"/>
                      </a:endParaRPr>
                    </a:p>
                  </a:txBody>
                  <a:tcPr/>
                </a:tc>
                <a:tc>
                  <a:txBody>
                    <a:bodyPr/>
                    <a:lstStyle/>
                    <a:p>
                      <a:r>
                        <a:rPr lang="en-US" sz="2000" b="0" dirty="0" smtClean="0">
                          <a:effectLst/>
                          <a:latin typeface="Calibri" pitchFamily="34" charset="0"/>
                          <a:cs typeface="Calibri" pitchFamily="34" charset="0"/>
                        </a:rPr>
                        <a:t>2004</a:t>
                      </a:r>
                      <a:endParaRPr lang="en-US" sz="2000" b="0" dirty="0">
                        <a:effectLst/>
                        <a:latin typeface="Calibri" pitchFamily="34" charset="0"/>
                        <a:cs typeface="Calibri" pitchFamily="34" charset="0"/>
                      </a:endParaRPr>
                    </a:p>
                  </a:txBody>
                  <a:tcPr/>
                </a:tc>
                <a:tc>
                  <a:txBody>
                    <a:bodyPr/>
                    <a:lstStyle/>
                    <a:p>
                      <a:r>
                        <a:rPr lang="en-US" sz="2000" b="0" kern="1200" baseline="0" dirty="0" smtClean="0">
                          <a:solidFill>
                            <a:srgbClr val="C00000"/>
                          </a:solidFill>
                          <a:effectLst/>
                          <a:latin typeface="Calibri" pitchFamily="34" charset="0"/>
                          <a:cs typeface="Calibri" pitchFamily="34" charset="0"/>
                        </a:rPr>
                        <a:t>ERP system </a:t>
                      </a:r>
                      <a:r>
                        <a:rPr lang="en-US" sz="2000" b="0" kern="1200" baseline="0" dirty="0" smtClean="0">
                          <a:effectLst/>
                          <a:latin typeface="Calibri" pitchFamily="34" charset="0"/>
                          <a:cs typeface="Calibri" pitchFamily="34" charset="0"/>
                        </a:rPr>
                        <a:t>problems contribute to $160 million loss</a:t>
                      </a:r>
                      <a:endParaRPr lang="en-US" sz="2000" b="0" dirty="0">
                        <a:effectLst/>
                        <a:latin typeface="Calibri" pitchFamily="34" charset="0"/>
                        <a:cs typeface="Calibri" pitchFamily="34" charset="0"/>
                      </a:endParaRPr>
                    </a:p>
                  </a:txBody>
                  <a:tcPr/>
                </a:tc>
              </a:tr>
              <a:tr h="929053">
                <a:tc>
                  <a:txBody>
                    <a:bodyPr/>
                    <a:lstStyle/>
                    <a:p>
                      <a:r>
                        <a:rPr lang="en-US" sz="2000" b="0" kern="1200" baseline="0" dirty="0" smtClean="0">
                          <a:effectLst/>
                          <a:latin typeface="Calibri" pitchFamily="34" charset="0"/>
                          <a:cs typeface="Calibri" pitchFamily="34" charset="0"/>
                        </a:rPr>
                        <a:t>AT&amp;T Wireless</a:t>
                      </a:r>
                      <a:endParaRPr lang="en-US" sz="2000" b="0" dirty="0">
                        <a:effectLst/>
                        <a:latin typeface="Calibri" pitchFamily="34" charset="0"/>
                        <a:cs typeface="Calibri" pitchFamily="34" charset="0"/>
                      </a:endParaRPr>
                    </a:p>
                  </a:txBody>
                  <a:tcPr/>
                </a:tc>
                <a:tc>
                  <a:txBody>
                    <a:bodyPr/>
                    <a:lstStyle/>
                    <a:p>
                      <a:r>
                        <a:rPr lang="en-US" sz="2000" b="0" dirty="0" smtClean="0">
                          <a:effectLst/>
                          <a:latin typeface="Calibri" pitchFamily="34" charset="0"/>
                          <a:cs typeface="Calibri" pitchFamily="34" charset="0"/>
                        </a:rPr>
                        <a:t>2004</a:t>
                      </a:r>
                      <a:endParaRPr lang="en-US" sz="2000" b="0" dirty="0">
                        <a:effectLst/>
                        <a:latin typeface="Calibri" pitchFamily="34" charset="0"/>
                        <a:cs typeface="Calibri" pitchFamily="34" charset="0"/>
                      </a:endParaRPr>
                    </a:p>
                  </a:txBody>
                  <a:tcPr/>
                </a:tc>
                <a:tc>
                  <a:txBody>
                    <a:bodyPr/>
                    <a:lstStyle/>
                    <a:p>
                      <a:r>
                        <a:rPr lang="en-US" sz="2000" b="0" kern="1200" baseline="0" dirty="0" smtClean="0">
                          <a:effectLst/>
                          <a:latin typeface="Calibri" pitchFamily="34" charset="0"/>
                          <a:cs typeface="Calibri" pitchFamily="34" charset="0"/>
                        </a:rPr>
                        <a:t>Customer relations management </a:t>
                      </a:r>
                      <a:r>
                        <a:rPr lang="en-US" sz="2000" b="0" kern="1200" baseline="0" dirty="0" smtClean="0">
                          <a:solidFill>
                            <a:srgbClr val="C00000"/>
                          </a:solidFill>
                          <a:effectLst/>
                          <a:latin typeface="Calibri" pitchFamily="34" charset="0"/>
                          <a:cs typeface="Calibri" pitchFamily="34" charset="0"/>
                        </a:rPr>
                        <a:t>(CRM) system</a:t>
                      </a:r>
                      <a:r>
                        <a:rPr lang="en-US" sz="2000" b="0" kern="1200" baseline="0" dirty="0" smtClean="0">
                          <a:effectLst/>
                          <a:latin typeface="Calibri" pitchFamily="34" charset="0"/>
                          <a:cs typeface="Calibri" pitchFamily="34" charset="0"/>
                        </a:rPr>
                        <a:t> upgrade problems lead to $100M loss</a:t>
                      </a:r>
                      <a:endParaRPr lang="en-US" sz="2000" b="0" dirty="0">
                        <a:effectLst/>
                        <a:latin typeface="Calibri" pitchFamily="34" charset="0"/>
                        <a:cs typeface="Calibri"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7</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51977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6" name="Rectangle 5"/>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14350" indent="-514350" algn="l" fontAlgn="auto">
              <a:spcBef>
                <a:spcPts val="0"/>
              </a:spcBef>
              <a:spcAft>
                <a:spcPts val="0"/>
              </a:spcAft>
            </a:pPr>
            <a:endParaRPr kumimoji="0" lang="en-US" sz="3000" dirty="0" smtClean="0">
              <a:solidFill>
                <a:prstClr val="black"/>
              </a:solidFill>
              <a:effectLst/>
            </a:endParaRPr>
          </a:p>
          <a:p>
            <a:pPr marL="514350" indent="-514350" algn="l" fontAlgn="auto">
              <a:spcBef>
                <a:spcPts val="0"/>
              </a:spcBef>
              <a:spcAft>
                <a:spcPts val="0"/>
              </a:spcAft>
            </a:pPr>
            <a:r>
              <a:rPr kumimoji="0" lang="en-US" sz="3000" dirty="0" smtClean="0">
                <a:solidFill>
                  <a:srgbClr val="C00000"/>
                </a:solidFill>
                <a:effectLst/>
              </a:rPr>
              <a:t>Menu </a:t>
            </a:r>
            <a:r>
              <a:rPr kumimoji="0" lang="en-US" sz="3000" dirty="0" err="1" smtClean="0">
                <a:solidFill>
                  <a:srgbClr val="C00000"/>
                </a:solidFill>
                <a:effectLst/>
              </a:rPr>
              <a:t>Utama</a:t>
            </a:r>
            <a:endParaRPr kumimoji="0" lang="en-US" sz="3000" dirty="0" smtClean="0">
              <a:solidFill>
                <a:srgbClr val="C00000"/>
              </a:solidFill>
              <a:effectLst/>
            </a:endParaRPr>
          </a:p>
          <a:p>
            <a:pPr marL="514350" indent="-514350" algn="l" fontAlgn="auto">
              <a:spcBef>
                <a:spcPts val="0"/>
              </a:spcBef>
              <a:spcAft>
                <a:spcPts val="0"/>
              </a:spcAft>
              <a:buFontTx/>
              <a:buAutoNum type="arabicPeriod"/>
            </a:pPr>
            <a:r>
              <a:rPr kumimoji="0" lang="en-US" sz="3000" dirty="0" err="1" smtClean="0">
                <a:solidFill>
                  <a:prstClr val="black"/>
                </a:solidFill>
                <a:effectLst/>
              </a:rPr>
              <a:t>Melihat</a:t>
            </a:r>
            <a:r>
              <a:rPr kumimoji="0" lang="en-US" sz="3000" dirty="0" smtClean="0">
                <a:solidFill>
                  <a:prstClr val="black"/>
                </a:solidFill>
                <a:effectLst/>
              </a:rPr>
              <a:t> </a:t>
            </a:r>
            <a:r>
              <a:rPr kumimoji="0" lang="en-US" sz="3000" dirty="0" err="1" smtClean="0">
                <a:solidFill>
                  <a:prstClr val="black"/>
                </a:solidFill>
                <a:effectLst/>
              </a:rPr>
              <a:t>Saldo</a:t>
            </a:r>
            <a:endParaRPr kumimoji="0" lang="en-US" sz="3000" dirty="0" smtClean="0">
              <a:solidFill>
                <a:prstClr val="black"/>
              </a:solidFill>
              <a:effectLst/>
            </a:endParaRPr>
          </a:p>
          <a:p>
            <a:pPr marL="514350" indent="-514350" algn="l" fontAlgn="auto">
              <a:spcBef>
                <a:spcPts val="0"/>
              </a:spcBef>
              <a:spcAft>
                <a:spcPts val="0"/>
              </a:spcAft>
              <a:buFontTx/>
              <a:buAutoNum type="arabicPeriod"/>
            </a:pPr>
            <a:r>
              <a:rPr kumimoji="0" lang="en-US" sz="3000" dirty="0" err="1" smtClean="0">
                <a:solidFill>
                  <a:prstClr val="black"/>
                </a:solidFill>
                <a:effectLst/>
              </a:rPr>
              <a:t>Mentransfer</a:t>
            </a:r>
            <a:r>
              <a:rPr kumimoji="0" lang="en-US" sz="3000" dirty="0" smtClean="0">
                <a:solidFill>
                  <a:prstClr val="black"/>
                </a:solidFill>
                <a:effectLst/>
              </a:rPr>
              <a:t> </a:t>
            </a:r>
            <a:r>
              <a:rPr kumimoji="0" lang="en-US" sz="3000" dirty="0" err="1" smtClean="0">
                <a:solidFill>
                  <a:prstClr val="black"/>
                </a:solidFill>
                <a:effectLst/>
              </a:rPr>
              <a:t>Uang</a:t>
            </a:r>
            <a:endParaRPr kumimoji="0" lang="en-US" sz="3000" dirty="0" smtClean="0">
              <a:solidFill>
                <a:prstClr val="black"/>
              </a:solidFill>
              <a:effectLst/>
            </a:endParaRPr>
          </a:p>
          <a:p>
            <a:pPr marL="514350" indent="-514350" algn="l" fontAlgn="auto">
              <a:spcBef>
                <a:spcPts val="0"/>
              </a:spcBef>
              <a:spcAft>
                <a:spcPts val="0"/>
              </a:spcAft>
              <a:buFontTx/>
              <a:buAutoNum type="arabicPeriod"/>
            </a:pPr>
            <a:r>
              <a:rPr kumimoji="0" lang="en-US" sz="3000" dirty="0" err="1" smtClean="0">
                <a:solidFill>
                  <a:prstClr val="black"/>
                </a:solidFill>
                <a:effectLst/>
              </a:rPr>
              <a:t>Mengambil</a:t>
            </a:r>
            <a:r>
              <a:rPr kumimoji="0" lang="en-US" sz="3000" dirty="0" smtClean="0">
                <a:solidFill>
                  <a:prstClr val="black"/>
                </a:solidFill>
                <a:effectLst/>
              </a:rPr>
              <a:t> </a:t>
            </a:r>
            <a:r>
              <a:rPr kumimoji="0" lang="en-US" sz="3000" dirty="0" err="1" smtClean="0">
                <a:solidFill>
                  <a:prstClr val="black"/>
                </a:solidFill>
                <a:effectLst/>
              </a:rPr>
              <a:t>Uang</a:t>
            </a:r>
            <a:endParaRPr kumimoji="0" lang="en-US" sz="3000" dirty="0" smtClean="0">
              <a:solidFill>
                <a:prstClr val="black"/>
              </a:solidFill>
              <a:effectLst/>
            </a:endParaRPr>
          </a:p>
          <a:p>
            <a:pPr marL="514350" indent="-514350" algn="l" fontAlgn="auto">
              <a:spcBef>
                <a:spcPts val="0"/>
              </a:spcBef>
              <a:spcAft>
                <a:spcPts val="0"/>
              </a:spcAft>
              <a:buFontTx/>
              <a:buAutoNum type="arabicPeriod"/>
            </a:pPr>
            <a:r>
              <a:rPr kumimoji="0" lang="en-US" sz="3000" dirty="0" smtClean="0">
                <a:solidFill>
                  <a:prstClr val="black"/>
                </a:solidFill>
                <a:effectLst/>
              </a:rPr>
              <a:t>Logout</a:t>
            </a:r>
          </a:p>
          <a:p>
            <a:pPr marL="514350" indent="-514350" algn="l" fontAlgn="auto">
              <a:spcBef>
                <a:spcPts val="0"/>
              </a:spcBef>
              <a:spcAft>
                <a:spcPts val="0"/>
              </a:spcAft>
              <a:buFontTx/>
              <a:buAutoNum type="arabicPeriod"/>
            </a:pPr>
            <a:endParaRPr kumimoji="0" lang="en-US" sz="3200" dirty="0">
              <a:solidFill>
                <a:prstClr val="black"/>
              </a:solidFill>
              <a:effectLst/>
            </a:endParaRPr>
          </a:p>
        </p:txBody>
      </p:sp>
      <p:sp>
        <p:nvSpPr>
          <p:cNvPr id="7" name="Rectangle 6"/>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8" name="Rectangle 7"/>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9" name="Rectangle 8"/>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355798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6" name="Rectangle 5"/>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14350" indent="-514350" algn="l" fontAlgn="auto">
              <a:spcBef>
                <a:spcPts val="0"/>
              </a:spcBef>
              <a:spcAft>
                <a:spcPts val="0"/>
              </a:spcAft>
            </a:pPr>
            <a:endParaRPr kumimoji="0" lang="en-US" sz="3000" dirty="0" smtClean="0">
              <a:solidFill>
                <a:prstClr val="black"/>
              </a:solidFill>
              <a:effectLst/>
            </a:endParaRPr>
          </a:p>
          <a:p>
            <a:pPr marL="514350" indent="-514350" algn="l" fontAlgn="auto">
              <a:spcBef>
                <a:spcPts val="0"/>
              </a:spcBef>
              <a:spcAft>
                <a:spcPts val="0"/>
              </a:spcAft>
            </a:pPr>
            <a:r>
              <a:rPr kumimoji="0" lang="en-US" sz="3000" dirty="0" smtClean="0">
                <a:solidFill>
                  <a:srgbClr val="C00000"/>
                </a:solidFill>
                <a:effectLst/>
              </a:rPr>
              <a:t>Menu </a:t>
            </a:r>
            <a:r>
              <a:rPr kumimoji="0" lang="en-US" sz="3000" dirty="0" err="1" smtClean="0">
                <a:solidFill>
                  <a:srgbClr val="C00000"/>
                </a:solidFill>
                <a:effectLst/>
              </a:rPr>
              <a:t>Melihat</a:t>
            </a:r>
            <a:r>
              <a:rPr kumimoji="0" lang="en-US" sz="3000" dirty="0" smtClean="0">
                <a:solidFill>
                  <a:srgbClr val="C00000"/>
                </a:solidFill>
                <a:effectLst/>
              </a:rPr>
              <a:t> </a:t>
            </a:r>
            <a:r>
              <a:rPr kumimoji="0" lang="en-US" sz="3000" dirty="0" err="1" smtClean="0">
                <a:solidFill>
                  <a:srgbClr val="C00000"/>
                </a:solidFill>
                <a:effectLst/>
              </a:rPr>
              <a:t>Saldo</a:t>
            </a:r>
            <a:endParaRPr kumimoji="0" lang="en-US" sz="3000" dirty="0" smtClean="0">
              <a:solidFill>
                <a:srgbClr val="C00000"/>
              </a:solidFill>
              <a:effectLst/>
            </a:endParaRPr>
          </a:p>
          <a:p>
            <a:pPr marL="514350" indent="-514350" algn="l" fontAlgn="auto">
              <a:spcBef>
                <a:spcPts val="0"/>
              </a:spcBef>
              <a:spcAft>
                <a:spcPts val="0"/>
              </a:spcAft>
            </a:pPr>
            <a:endParaRPr kumimoji="0" lang="en-US" sz="3000" dirty="0">
              <a:solidFill>
                <a:srgbClr val="C00000"/>
              </a:solidFill>
              <a:effectLst/>
            </a:endParaRPr>
          </a:p>
          <a:p>
            <a:pPr marL="514350" indent="-514350" algn="l" fontAlgn="auto">
              <a:spcBef>
                <a:spcPts val="0"/>
              </a:spcBef>
              <a:spcAft>
                <a:spcPts val="0"/>
              </a:spcAft>
            </a:pPr>
            <a:endParaRPr kumimoji="0" lang="en-US" sz="3000" dirty="0" smtClean="0">
              <a:solidFill>
                <a:srgbClr val="C00000"/>
              </a:solidFill>
              <a:effectLst/>
            </a:endParaRPr>
          </a:p>
          <a:p>
            <a:pPr marL="514350" indent="-514350" algn="l" fontAlgn="auto">
              <a:spcBef>
                <a:spcPts val="0"/>
              </a:spcBef>
              <a:spcAft>
                <a:spcPts val="0"/>
              </a:spcAft>
              <a:buFontTx/>
              <a:buAutoNum type="arabicPeriod"/>
            </a:pPr>
            <a:r>
              <a:rPr kumimoji="0" lang="en-US" sz="3200" dirty="0" err="1" smtClean="0">
                <a:solidFill>
                  <a:prstClr val="black"/>
                </a:solidFill>
                <a:effectLst/>
              </a:rPr>
              <a:t>Saldo</a:t>
            </a:r>
            <a:r>
              <a:rPr kumimoji="0" lang="en-US" sz="3200" dirty="0" smtClean="0">
                <a:solidFill>
                  <a:prstClr val="black"/>
                </a:solidFill>
                <a:effectLst/>
              </a:rPr>
              <a:t> </a:t>
            </a:r>
            <a:r>
              <a:rPr kumimoji="0" lang="en-US" sz="3200" dirty="0" err="1" smtClean="0">
                <a:solidFill>
                  <a:prstClr val="black"/>
                </a:solidFill>
                <a:effectLst/>
              </a:rPr>
              <a:t>anda</a:t>
            </a:r>
            <a:r>
              <a:rPr kumimoji="0" lang="en-US" sz="3200" dirty="0" smtClean="0">
                <a:solidFill>
                  <a:prstClr val="black"/>
                </a:solidFill>
                <a:effectLst/>
              </a:rPr>
              <a:t> </a:t>
            </a:r>
            <a:r>
              <a:rPr kumimoji="0" lang="en-US" sz="3200" dirty="0" err="1" smtClean="0">
                <a:solidFill>
                  <a:prstClr val="black"/>
                </a:solidFill>
                <a:effectLst/>
              </a:rPr>
              <a:t>adalah</a:t>
            </a:r>
            <a:r>
              <a:rPr kumimoji="0" lang="en-US" sz="3200" dirty="0" smtClean="0">
                <a:solidFill>
                  <a:prstClr val="black"/>
                </a:solidFill>
                <a:effectLst/>
              </a:rPr>
              <a:t> ….</a:t>
            </a:r>
            <a:endParaRPr kumimoji="0" lang="en-US" sz="3200" dirty="0">
              <a:solidFill>
                <a:prstClr val="black"/>
              </a:solidFill>
              <a:effectLst/>
            </a:endParaRPr>
          </a:p>
        </p:txBody>
      </p:sp>
      <p:sp>
        <p:nvSpPr>
          <p:cNvPr id="7" name="Rectangle 6"/>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8" name="Rectangle 7"/>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9" name="Rectangle 8"/>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3643590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6" name="Rectangle 5"/>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14350" indent="-514350" algn="l" fontAlgn="auto">
              <a:spcBef>
                <a:spcPts val="0"/>
              </a:spcBef>
              <a:spcAft>
                <a:spcPts val="0"/>
              </a:spcAft>
            </a:pPr>
            <a:endParaRPr kumimoji="0" lang="en-US" sz="3000" dirty="0" smtClean="0">
              <a:solidFill>
                <a:prstClr val="black"/>
              </a:solidFill>
              <a:effectLst/>
            </a:endParaRPr>
          </a:p>
          <a:p>
            <a:pPr marL="514350" indent="-514350" algn="l" fontAlgn="auto">
              <a:spcBef>
                <a:spcPts val="0"/>
              </a:spcBef>
              <a:spcAft>
                <a:spcPts val="0"/>
              </a:spcAft>
            </a:pPr>
            <a:r>
              <a:rPr kumimoji="0" lang="en-US" sz="3000" dirty="0" smtClean="0">
                <a:solidFill>
                  <a:srgbClr val="C00000"/>
                </a:solidFill>
                <a:effectLst/>
              </a:rPr>
              <a:t>Menu </a:t>
            </a:r>
            <a:r>
              <a:rPr kumimoji="0" lang="en-US" sz="3000" dirty="0" err="1" smtClean="0">
                <a:solidFill>
                  <a:srgbClr val="C00000"/>
                </a:solidFill>
                <a:effectLst/>
              </a:rPr>
              <a:t>Mentransfer</a:t>
            </a:r>
            <a:r>
              <a:rPr kumimoji="0" lang="en-US" sz="3000" dirty="0" smtClean="0">
                <a:solidFill>
                  <a:srgbClr val="C00000"/>
                </a:solidFill>
                <a:effectLst/>
              </a:rPr>
              <a:t> </a:t>
            </a:r>
            <a:r>
              <a:rPr kumimoji="0" lang="en-US" sz="3000" dirty="0" err="1" smtClean="0">
                <a:solidFill>
                  <a:srgbClr val="C00000"/>
                </a:solidFill>
                <a:effectLst/>
              </a:rPr>
              <a:t>Uang</a:t>
            </a:r>
            <a:endParaRPr kumimoji="0" lang="en-US" sz="3000" dirty="0" smtClean="0">
              <a:solidFill>
                <a:srgbClr val="C00000"/>
              </a:solidFill>
              <a:effectLst/>
            </a:endParaRPr>
          </a:p>
          <a:p>
            <a:pPr marL="514350" indent="-514350" algn="l" fontAlgn="auto">
              <a:spcBef>
                <a:spcPts val="0"/>
              </a:spcBef>
              <a:spcAft>
                <a:spcPts val="0"/>
              </a:spcAft>
            </a:pPr>
            <a:endParaRPr kumimoji="0" lang="en-US" sz="3000" dirty="0">
              <a:solidFill>
                <a:srgbClr val="C00000"/>
              </a:solidFill>
              <a:effectLst/>
            </a:endParaRPr>
          </a:p>
          <a:p>
            <a:pPr marL="514350" indent="-514350" algn="l" fontAlgn="auto">
              <a:spcBef>
                <a:spcPts val="0"/>
              </a:spcBef>
              <a:spcAft>
                <a:spcPts val="0"/>
              </a:spcAft>
            </a:pPr>
            <a:endParaRPr kumimoji="0" lang="en-US" sz="3000" dirty="0" smtClean="0">
              <a:solidFill>
                <a:srgbClr val="C00000"/>
              </a:solidFill>
              <a:effectLst/>
            </a:endParaRPr>
          </a:p>
          <a:p>
            <a:pPr marL="514350" indent="-514350" algn="l" fontAlgn="auto">
              <a:spcBef>
                <a:spcPts val="0"/>
              </a:spcBef>
              <a:spcAft>
                <a:spcPts val="0"/>
              </a:spcAft>
              <a:buFontTx/>
              <a:buAutoNum type="arabicPeriod"/>
            </a:pPr>
            <a:r>
              <a:rPr kumimoji="0" lang="en-US" sz="3200" dirty="0" smtClean="0">
                <a:solidFill>
                  <a:prstClr val="black"/>
                </a:solidFill>
                <a:effectLst/>
              </a:rPr>
              <a:t>No Account </a:t>
            </a:r>
            <a:r>
              <a:rPr kumimoji="0" lang="en-US" sz="3200" dirty="0" err="1">
                <a:solidFill>
                  <a:prstClr val="black"/>
                </a:solidFill>
                <a:effectLst/>
              </a:rPr>
              <a:t>P</a:t>
            </a:r>
            <a:r>
              <a:rPr kumimoji="0" lang="en-US" sz="3200" dirty="0" err="1" smtClean="0">
                <a:solidFill>
                  <a:prstClr val="black"/>
                </a:solidFill>
                <a:effectLst/>
              </a:rPr>
              <a:t>enerima</a:t>
            </a:r>
            <a:r>
              <a:rPr kumimoji="0" lang="en-US" sz="3200" dirty="0" smtClean="0">
                <a:solidFill>
                  <a:prstClr val="black"/>
                </a:solidFill>
                <a:effectLst/>
              </a:rPr>
              <a:t>:</a:t>
            </a:r>
            <a:endParaRPr kumimoji="0" lang="en-US" sz="3200" dirty="0">
              <a:solidFill>
                <a:prstClr val="black"/>
              </a:solidFill>
              <a:effectLst/>
            </a:endParaRPr>
          </a:p>
        </p:txBody>
      </p:sp>
      <p:sp>
        <p:nvSpPr>
          <p:cNvPr id="7" name="Rectangle 6"/>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8" name="Rectangle 7"/>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9" name="Rectangle 8"/>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372432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6" name="Rectangle 5"/>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14350" indent="-514350" algn="l" fontAlgn="auto">
              <a:spcBef>
                <a:spcPts val="0"/>
              </a:spcBef>
              <a:spcAft>
                <a:spcPts val="0"/>
              </a:spcAft>
            </a:pPr>
            <a:endParaRPr kumimoji="0" lang="en-US" sz="3000" dirty="0" smtClean="0">
              <a:solidFill>
                <a:prstClr val="black"/>
              </a:solidFill>
              <a:effectLst/>
            </a:endParaRPr>
          </a:p>
          <a:p>
            <a:pPr marL="514350" indent="-514350" algn="l" fontAlgn="auto">
              <a:spcBef>
                <a:spcPts val="0"/>
              </a:spcBef>
              <a:spcAft>
                <a:spcPts val="0"/>
              </a:spcAft>
            </a:pPr>
            <a:r>
              <a:rPr kumimoji="0" lang="en-US" sz="3000" dirty="0" smtClean="0">
                <a:solidFill>
                  <a:srgbClr val="C00000"/>
                </a:solidFill>
                <a:effectLst/>
              </a:rPr>
              <a:t>Menu </a:t>
            </a:r>
            <a:r>
              <a:rPr kumimoji="0" lang="en-US" sz="3000" dirty="0" err="1">
                <a:solidFill>
                  <a:srgbClr val="C00000"/>
                </a:solidFill>
                <a:effectLst/>
              </a:rPr>
              <a:t>Mentransfer</a:t>
            </a:r>
            <a:r>
              <a:rPr kumimoji="0" lang="en-US" sz="3000" dirty="0">
                <a:solidFill>
                  <a:srgbClr val="C00000"/>
                </a:solidFill>
                <a:effectLst/>
              </a:rPr>
              <a:t> </a:t>
            </a:r>
            <a:r>
              <a:rPr kumimoji="0" lang="en-US" sz="3000" dirty="0" err="1">
                <a:solidFill>
                  <a:srgbClr val="C00000"/>
                </a:solidFill>
                <a:effectLst/>
              </a:rPr>
              <a:t>Uang</a:t>
            </a:r>
            <a:endParaRPr kumimoji="0" lang="en-US" sz="3000" dirty="0" smtClean="0">
              <a:solidFill>
                <a:srgbClr val="C00000"/>
              </a:solidFill>
              <a:effectLst/>
            </a:endParaRPr>
          </a:p>
          <a:p>
            <a:pPr marL="514350" indent="-514350" algn="l" fontAlgn="auto">
              <a:spcBef>
                <a:spcPts val="0"/>
              </a:spcBef>
              <a:spcAft>
                <a:spcPts val="0"/>
              </a:spcAft>
            </a:pPr>
            <a:endParaRPr kumimoji="0" lang="en-US" sz="3000" dirty="0">
              <a:solidFill>
                <a:srgbClr val="C00000"/>
              </a:solidFill>
              <a:effectLst/>
            </a:endParaRPr>
          </a:p>
          <a:p>
            <a:pPr marL="514350" indent="-514350" algn="l" fontAlgn="auto">
              <a:spcBef>
                <a:spcPts val="0"/>
              </a:spcBef>
              <a:spcAft>
                <a:spcPts val="0"/>
              </a:spcAft>
            </a:pPr>
            <a:endParaRPr kumimoji="0" lang="en-US" sz="3000" dirty="0" smtClean="0">
              <a:solidFill>
                <a:srgbClr val="C00000"/>
              </a:solidFill>
              <a:effectLst/>
            </a:endParaRPr>
          </a:p>
          <a:p>
            <a:pPr marL="514350" indent="-514350" algn="l" fontAlgn="auto">
              <a:spcBef>
                <a:spcPts val="0"/>
              </a:spcBef>
              <a:spcAft>
                <a:spcPts val="0"/>
              </a:spcAft>
              <a:buFontTx/>
              <a:buAutoNum type="arabicPeriod"/>
            </a:pPr>
            <a:r>
              <a:rPr kumimoji="0" lang="en-US" sz="3200" dirty="0" err="1" smtClean="0">
                <a:solidFill>
                  <a:prstClr val="black"/>
                </a:solidFill>
                <a:effectLst/>
              </a:rPr>
              <a:t>Jumlah</a:t>
            </a:r>
            <a:r>
              <a:rPr kumimoji="0" lang="en-US" sz="3200" dirty="0" smtClean="0">
                <a:solidFill>
                  <a:prstClr val="black"/>
                </a:solidFill>
                <a:effectLst/>
              </a:rPr>
              <a:t> </a:t>
            </a:r>
            <a:r>
              <a:rPr kumimoji="0" lang="en-US" sz="3200" dirty="0" err="1" smtClean="0">
                <a:solidFill>
                  <a:prstClr val="black"/>
                </a:solidFill>
                <a:effectLst/>
              </a:rPr>
              <a:t>uang</a:t>
            </a:r>
            <a:r>
              <a:rPr kumimoji="0" lang="en-US" sz="3200" dirty="0" smtClean="0">
                <a:solidFill>
                  <a:prstClr val="black"/>
                </a:solidFill>
                <a:effectLst/>
              </a:rPr>
              <a:t> yang </a:t>
            </a:r>
            <a:r>
              <a:rPr kumimoji="0" lang="en-US" sz="3200" dirty="0" err="1" smtClean="0">
                <a:solidFill>
                  <a:prstClr val="black"/>
                </a:solidFill>
                <a:effectLst/>
              </a:rPr>
              <a:t>dikirim</a:t>
            </a:r>
            <a:r>
              <a:rPr kumimoji="0" lang="en-US" sz="3200" dirty="0" smtClean="0">
                <a:solidFill>
                  <a:prstClr val="black"/>
                </a:solidFill>
                <a:effectLst/>
              </a:rPr>
              <a:t>:</a:t>
            </a:r>
            <a:endParaRPr kumimoji="0" lang="en-US" sz="3200" dirty="0">
              <a:solidFill>
                <a:prstClr val="black"/>
              </a:solidFill>
              <a:effectLst/>
            </a:endParaRPr>
          </a:p>
        </p:txBody>
      </p:sp>
      <p:sp>
        <p:nvSpPr>
          <p:cNvPr id="7" name="Rectangle 6"/>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8" name="Rectangle 7"/>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9" name="Rectangle 8"/>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402338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6" name="Rectangle 5"/>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14350" indent="-514350" algn="l" fontAlgn="auto">
              <a:spcBef>
                <a:spcPts val="0"/>
              </a:spcBef>
              <a:spcAft>
                <a:spcPts val="0"/>
              </a:spcAft>
            </a:pPr>
            <a:endParaRPr kumimoji="0" lang="en-US" sz="3000" dirty="0" smtClean="0">
              <a:solidFill>
                <a:prstClr val="black"/>
              </a:solidFill>
              <a:effectLst/>
            </a:endParaRPr>
          </a:p>
          <a:p>
            <a:pPr marL="514350" indent="-514350" algn="l" fontAlgn="auto">
              <a:spcBef>
                <a:spcPts val="0"/>
              </a:spcBef>
              <a:spcAft>
                <a:spcPts val="0"/>
              </a:spcAft>
            </a:pPr>
            <a:r>
              <a:rPr kumimoji="0" lang="en-US" sz="3000" dirty="0" smtClean="0">
                <a:solidFill>
                  <a:srgbClr val="C00000"/>
                </a:solidFill>
                <a:effectLst/>
              </a:rPr>
              <a:t>Menu </a:t>
            </a:r>
            <a:r>
              <a:rPr kumimoji="0" lang="en-US" sz="3000" dirty="0" err="1">
                <a:solidFill>
                  <a:srgbClr val="C00000"/>
                </a:solidFill>
                <a:effectLst/>
              </a:rPr>
              <a:t>Mentransfer</a:t>
            </a:r>
            <a:r>
              <a:rPr kumimoji="0" lang="en-US" sz="3000" dirty="0">
                <a:solidFill>
                  <a:srgbClr val="C00000"/>
                </a:solidFill>
                <a:effectLst/>
              </a:rPr>
              <a:t> </a:t>
            </a:r>
            <a:r>
              <a:rPr kumimoji="0" lang="en-US" sz="3000" dirty="0" err="1">
                <a:solidFill>
                  <a:srgbClr val="C00000"/>
                </a:solidFill>
                <a:effectLst/>
              </a:rPr>
              <a:t>Uang</a:t>
            </a:r>
            <a:endParaRPr kumimoji="0" lang="en-US" sz="3000" dirty="0" smtClean="0">
              <a:solidFill>
                <a:srgbClr val="C00000"/>
              </a:solidFill>
              <a:effectLst/>
            </a:endParaRPr>
          </a:p>
          <a:p>
            <a:pPr marL="514350" indent="-514350" algn="l" fontAlgn="auto">
              <a:spcBef>
                <a:spcPts val="0"/>
              </a:spcBef>
              <a:spcAft>
                <a:spcPts val="0"/>
              </a:spcAft>
            </a:pPr>
            <a:endParaRPr kumimoji="0" lang="en-US" sz="3000" dirty="0">
              <a:solidFill>
                <a:srgbClr val="C00000"/>
              </a:solidFill>
              <a:effectLst/>
            </a:endParaRPr>
          </a:p>
          <a:p>
            <a:pPr marL="514350" indent="-514350" algn="l" fontAlgn="auto">
              <a:spcBef>
                <a:spcPts val="0"/>
              </a:spcBef>
              <a:spcAft>
                <a:spcPts val="0"/>
              </a:spcAft>
            </a:pPr>
            <a:endParaRPr kumimoji="0" lang="en-US" sz="3000" dirty="0" smtClean="0">
              <a:solidFill>
                <a:srgbClr val="C00000"/>
              </a:solidFill>
              <a:effectLst/>
            </a:endParaRPr>
          </a:p>
          <a:p>
            <a:pPr marL="514350" indent="-514350" algn="l" fontAlgn="auto">
              <a:spcBef>
                <a:spcPts val="0"/>
              </a:spcBef>
              <a:spcAft>
                <a:spcPts val="0"/>
              </a:spcAft>
              <a:buFontTx/>
              <a:buAutoNum type="arabicPeriod"/>
            </a:pPr>
            <a:r>
              <a:rPr kumimoji="0" lang="en-US" sz="3200" dirty="0" err="1" smtClean="0">
                <a:solidFill>
                  <a:prstClr val="black"/>
                </a:solidFill>
                <a:effectLst/>
              </a:rPr>
              <a:t>Uang</a:t>
            </a:r>
            <a:r>
              <a:rPr kumimoji="0" lang="en-US" sz="3200" dirty="0" smtClean="0">
                <a:solidFill>
                  <a:prstClr val="black"/>
                </a:solidFill>
                <a:effectLst/>
              </a:rPr>
              <a:t> </a:t>
            </a:r>
            <a:r>
              <a:rPr kumimoji="0" lang="en-US" sz="3200" dirty="0" err="1" smtClean="0">
                <a:solidFill>
                  <a:prstClr val="black"/>
                </a:solidFill>
                <a:effectLst/>
              </a:rPr>
              <a:t>berhasil</a:t>
            </a:r>
            <a:r>
              <a:rPr kumimoji="0" lang="en-US" sz="3200" dirty="0" smtClean="0">
                <a:solidFill>
                  <a:prstClr val="black"/>
                </a:solidFill>
                <a:effectLst/>
              </a:rPr>
              <a:t> </a:t>
            </a:r>
            <a:r>
              <a:rPr kumimoji="0" lang="en-US" sz="3200" dirty="0" err="1" smtClean="0">
                <a:solidFill>
                  <a:prstClr val="black"/>
                </a:solidFill>
                <a:effectLst/>
              </a:rPr>
              <a:t>terkirim</a:t>
            </a:r>
            <a:endParaRPr kumimoji="0" lang="en-US" sz="3200" dirty="0">
              <a:solidFill>
                <a:prstClr val="black"/>
              </a:solidFill>
              <a:effectLst/>
            </a:endParaRPr>
          </a:p>
        </p:txBody>
      </p:sp>
      <p:sp>
        <p:nvSpPr>
          <p:cNvPr id="7" name="Rectangle 6"/>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8" name="Rectangle 7"/>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9" name="Rectangle 8"/>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64303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6" name="Rectangle 5"/>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14350" indent="-514350" algn="l" fontAlgn="auto">
              <a:spcBef>
                <a:spcPts val="0"/>
              </a:spcBef>
              <a:spcAft>
                <a:spcPts val="0"/>
              </a:spcAft>
            </a:pPr>
            <a:endParaRPr kumimoji="0" lang="en-US" sz="3000" dirty="0" smtClean="0">
              <a:solidFill>
                <a:prstClr val="black"/>
              </a:solidFill>
              <a:effectLst/>
            </a:endParaRPr>
          </a:p>
          <a:p>
            <a:pPr marL="514350" indent="-514350" algn="l" fontAlgn="auto">
              <a:spcBef>
                <a:spcPts val="0"/>
              </a:spcBef>
              <a:spcAft>
                <a:spcPts val="0"/>
              </a:spcAft>
            </a:pPr>
            <a:r>
              <a:rPr kumimoji="0" lang="en-US" sz="3000" dirty="0" smtClean="0">
                <a:solidFill>
                  <a:srgbClr val="C00000"/>
                </a:solidFill>
                <a:effectLst/>
              </a:rPr>
              <a:t>Menu </a:t>
            </a:r>
            <a:r>
              <a:rPr kumimoji="0" lang="en-US" sz="3000" dirty="0" err="1" smtClean="0">
                <a:solidFill>
                  <a:srgbClr val="C00000"/>
                </a:solidFill>
                <a:effectLst/>
              </a:rPr>
              <a:t>Mengambil</a:t>
            </a:r>
            <a:r>
              <a:rPr kumimoji="0" lang="en-US" sz="3000" dirty="0" smtClean="0">
                <a:solidFill>
                  <a:srgbClr val="C00000"/>
                </a:solidFill>
                <a:effectLst/>
              </a:rPr>
              <a:t> </a:t>
            </a:r>
            <a:r>
              <a:rPr kumimoji="0" lang="en-US" sz="3000" dirty="0" err="1" smtClean="0">
                <a:solidFill>
                  <a:srgbClr val="C00000"/>
                </a:solidFill>
                <a:effectLst/>
              </a:rPr>
              <a:t>Uang</a:t>
            </a:r>
            <a:endParaRPr kumimoji="0" lang="en-US" sz="3000" dirty="0" smtClean="0">
              <a:solidFill>
                <a:srgbClr val="C00000"/>
              </a:solidFill>
              <a:effectLst/>
            </a:endParaRPr>
          </a:p>
          <a:p>
            <a:pPr marL="514350" indent="-514350" algn="l" fontAlgn="auto">
              <a:spcBef>
                <a:spcPts val="0"/>
              </a:spcBef>
              <a:spcAft>
                <a:spcPts val="0"/>
              </a:spcAft>
            </a:pPr>
            <a:endParaRPr kumimoji="0" lang="en-US" sz="3000" dirty="0">
              <a:solidFill>
                <a:srgbClr val="C00000"/>
              </a:solidFill>
              <a:effectLst/>
            </a:endParaRPr>
          </a:p>
          <a:p>
            <a:pPr marL="514350" indent="-514350" algn="l" fontAlgn="auto">
              <a:spcBef>
                <a:spcPts val="0"/>
              </a:spcBef>
              <a:spcAft>
                <a:spcPts val="0"/>
              </a:spcAft>
            </a:pPr>
            <a:endParaRPr kumimoji="0" lang="en-US" sz="3000" dirty="0" smtClean="0">
              <a:solidFill>
                <a:srgbClr val="C00000"/>
              </a:solidFill>
              <a:effectLst/>
            </a:endParaRPr>
          </a:p>
          <a:p>
            <a:pPr marL="514350" indent="-514350" algn="l" fontAlgn="auto">
              <a:spcBef>
                <a:spcPts val="0"/>
              </a:spcBef>
              <a:spcAft>
                <a:spcPts val="0"/>
              </a:spcAft>
              <a:buFontTx/>
              <a:buAutoNum type="arabicPeriod"/>
            </a:pPr>
            <a:r>
              <a:rPr kumimoji="0" lang="en-US" sz="3200" dirty="0" err="1" smtClean="0">
                <a:solidFill>
                  <a:prstClr val="black"/>
                </a:solidFill>
                <a:effectLst/>
              </a:rPr>
              <a:t>Jumlah</a:t>
            </a:r>
            <a:r>
              <a:rPr kumimoji="0" lang="en-US" sz="3200" dirty="0" smtClean="0">
                <a:solidFill>
                  <a:prstClr val="black"/>
                </a:solidFill>
                <a:effectLst/>
              </a:rPr>
              <a:t> </a:t>
            </a:r>
            <a:r>
              <a:rPr kumimoji="0" lang="en-US" sz="3200" dirty="0" err="1" smtClean="0">
                <a:solidFill>
                  <a:prstClr val="black"/>
                </a:solidFill>
                <a:effectLst/>
              </a:rPr>
              <a:t>uang</a:t>
            </a:r>
            <a:r>
              <a:rPr kumimoji="0" lang="en-US" sz="3200" dirty="0" smtClean="0">
                <a:solidFill>
                  <a:prstClr val="black"/>
                </a:solidFill>
                <a:effectLst/>
              </a:rPr>
              <a:t> yang </a:t>
            </a:r>
            <a:r>
              <a:rPr kumimoji="0" lang="en-US" sz="3200" dirty="0" err="1" smtClean="0">
                <a:solidFill>
                  <a:prstClr val="black"/>
                </a:solidFill>
                <a:effectLst/>
              </a:rPr>
              <a:t>diambil</a:t>
            </a:r>
            <a:r>
              <a:rPr kumimoji="0" lang="en-US" sz="3200" dirty="0" smtClean="0">
                <a:solidFill>
                  <a:prstClr val="black"/>
                </a:solidFill>
                <a:effectLst/>
              </a:rPr>
              <a:t>:</a:t>
            </a:r>
            <a:endParaRPr kumimoji="0" lang="en-US" sz="3200" dirty="0">
              <a:solidFill>
                <a:prstClr val="black"/>
              </a:solidFill>
              <a:effectLst/>
            </a:endParaRPr>
          </a:p>
        </p:txBody>
      </p:sp>
      <p:sp>
        <p:nvSpPr>
          <p:cNvPr id="7" name="Rectangle 6"/>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8" name="Rectangle 7"/>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9" name="Rectangle 8"/>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139147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6" name="Rectangle 5"/>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14350" indent="-514350" algn="l" fontAlgn="auto">
              <a:spcBef>
                <a:spcPts val="0"/>
              </a:spcBef>
              <a:spcAft>
                <a:spcPts val="0"/>
              </a:spcAft>
            </a:pPr>
            <a:endParaRPr kumimoji="0" lang="en-US" sz="3000" dirty="0" smtClean="0">
              <a:solidFill>
                <a:prstClr val="black"/>
              </a:solidFill>
              <a:effectLst/>
            </a:endParaRPr>
          </a:p>
          <a:p>
            <a:pPr marL="514350" indent="-514350" algn="l" fontAlgn="auto">
              <a:spcBef>
                <a:spcPts val="0"/>
              </a:spcBef>
              <a:spcAft>
                <a:spcPts val="0"/>
              </a:spcAft>
            </a:pPr>
            <a:r>
              <a:rPr kumimoji="0" lang="en-US" sz="3000" dirty="0" smtClean="0">
                <a:solidFill>
                  <a:srgbClr val="C00000"/>
                </a:solidFill>
                <a:effectLst/>
              </a:rPr>
              <a:t>Menu </a:t>
            </a:r>
            <a:r>
              <a:rPr kumimoji="0" lang="en-US" sz="3000" dirty="0" err="1" smtClean="0">
                <a:solidFill>
                  <a:srgbClr val="C00000"/>
                </a:solidFill>
                <a:effectLst/>
              </a:rPr>
              <a:t>Mengambil</a:t>
            </a:r>
            <a:r>
              <a:rPr kumimoji="0" lang="en-US" sz="3000" dirty="0" smtClean="0">
                <a:solidFill>
                  <a:srgbClr val="C00000"/>
                </a:solidFill>
                <a:effectLst/>
              </a:rPr>
              <a:t> </a:t>
            </a:r>
            <a:r>
              <a:rPr kumimoji="0" lang="en-US" sz="3000" dirty="0" err="1" smtClean="0">
                <a:solidFill>
                  <a:srgbClr val="C00000"/>
                </a:solidFill>
                <a:effectLst/>
              </a:rPr>
              <a:t>Uang</a:t>
            </a:r>
            <a:endParaRPr kumimoji="0" lang="en-US" sz="3000" dirty="0" smtClean="0">
              <a:solidFill>
                <a:srgbClr val="C00000"/>
              </a:solidFill>
              <a:effectLst/>
            </a:endParaRPr>
          </a:p>
          <a:p>
            <a:pPr marL="514350" indent="-514350" algn="l" fontAlgn="auto">
              <a:spcBef>
                <a:spcPts val="0"/>
              </a:spcBef>
              <a:spcAft>
                <a:spcPts val="0"/>
              </a:spcAft>
            </a:pPr>
            <a:endParaRPr kumimoji="0" lang="en-US" sz="3000" dirty="0">
              <a:solidFill>
                <a:srgbClr val="C00000"/>
              </a:solidFill>
              <a:effectLst/>
            </a:endParaRPr>
          </a:p>
          <a:p>
            <a:pPr marL="514350" indent="-514350" algn="l" fontAlgn="auto">
              <a:spcBef>
                <a:spcPts val="0"/>
              </a:spcBef>
              <a:spcAft>
                <a:spcPts val="0"/>
              </a:spcAft>
            </a:pPr>
            <a:endParaRPr kumimoji="0" lang="en-US" sz="3000" dirty="0" smtClean="0">
              <a:solidFill>
                <a:srgbClr val="C00000"/>
              </a:solidFill>
              <a:effectLst/>
            </a:endParaRPr>
          </a:p>
          <a:p>
            <a:pPr marL="514350" indent="-514350" algn="l" fontAlgn="auto">
              <a:spcBef>
                <a:spcPts val="0"/>
              </a:spcBef>
              <a:spcAft>
                <a:spcPts val="0"/>
              </a:spcAft>
            </a:pPr>
            <a:r>
              <a:rPr kumimoji="0" lang="en-US" sz="3200" dirty="0" err="1" smtClean="0">
                <a:solidFill>
                  <a:prstClr val="black"/>
                </a:solidFill>
                <a:effectLst/>
              </a:rPr>
              <a:t>Uang</a:t>
            </a:r>
            <a:r>
              <a:rPr kumimoji="0" lang="en-US" sz="3200" dirty="0" smtClean="0">
                <a:solidFill>
                  <a:prstClr val="black"/>
                </a:solidFill>
                <a:effectLst/>
              </a:rPr>
              <a:t> </a:t>
            </a:r>
            <a:r>
              <a:rPr kumimoji="0" lang="en-US" sz="3200" dirty="0" err="1" smtClean="0">
                <a:solidFill>
                  <a:prstClr val="black"/>
                </a:solidFill>
                <a:effectLst/>
              </a:rPr>
              <a:t>berhasil</a:t>
            </a:r>
            <a:r>
              <a:rPr kumimoji="0" lang="en-US" sz="3200" dirty="0" smtClean="0">
                <a:solidFill>
                  <a:prstClr val="black"/>
                </a:solidFill>
                <a:effectLst/>
              </a:rPr>
              <a:t> </a:t>
            </a:r>
            <a:r>
              <a:rPr kumimoji="0" lang="en-US" sz="3200" dirty="0" err="1" smtClean="0">
                <a:solidFill>
                  <a:prstClr val="black"/>
                </a:solidFill>
                <a:effectLst/>
              </a:rPr>
              <a:t>diambil</a:t>
            </a:r>
            <a:endParaRPr kumimoji="0" lang="en-US" sz="3200" dirty="0">
              <a:solidFill>
                <a:prstClr val="black"/>
              </a:solidFill>
              <a:effectLst/>
            </a:endParaRPr>
          </a:p>
        </p:txBody>
      </p:sp>
      <p:sp>
        <p:nvSpPr>
          <p:cNvPr id="7" name="Rectangle 6"/>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Uang</a:t>
            </a:r>
            <a:endParaRPr kumimoji="0" lang="en-US" sz="1800" dirty="0">
              <a:solidFill>
                <a:prstClr val="white"/>
              </a:solidFill>
              <a:effectLst/>
            </a:endParaRPr>
          </a:p>
        </p:txBody>
      </p:sp>
      <p:sp>
        <p:nvSpPr>
          <p:cNvPr id="8" name="Rectangle 7"/>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Kartu</a:t>
            </a:r>
            <a:endParaRPr kumimoji="0" lang="en-US" sz="1800" dirty="0">
              <a:solidFill>
                <a:prstClr val="white"/>
              </a:solidFill>
              <a:effectLst/>
            </a:endParaRPr>
          </a:p>
        </p:txBody>
      </p:sp>
      <p:sp>
        <p:nvSpPr>
          <p:cNvPr id="9" name="Rectangle 8"/>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800" dirty="0" err="1" smtClean="0">
                <a:solidFill>
                  <a:prstClr val="white"/>
                </a:solidFill>
                <a:effectLst/>
              </a:rPr>
              <a:t>Kotak</a:t>
            </a:r>
            <a:r>
              <a:rPr kumimoji="0" lang="en-US" sz="1800" dirty="0" smtClean="0">
                <a:solidFill>
                  <a:prstClr val="white"/>
                </a:solidFill>
                <a:effectLst/>
              </a:rPr>
              <a:t> </a:t>
            </a:r>
            <a:r>
              <a:rPr kumimoji="0" lang="en-US" sz="1800" dirty="0" err="1" smtClean="0">
                <a:solidFill>
                  <a:prstClr val="white"/>
                </a:solidFill>
                <a:effectLst/>
              </a:rPr>
              <a:t>Kuitansi</a:t>
            </a:r>
            <a:endParaRPr kumimoji="0" lang="en-US" sz="1800" dirty="0">
              <a:solidFill>
                <a:prstClr val="white"/>
              </a:solidFill>
              <a:effectLst/>
            </a:endParaRPr>
          </a:p>
        </p:txBody>
      </p:sp>
    </p:spTree>
    <p:custDataLst>
      <p:tags r:id="rId1"/>
    </p:custDataLst>
    <p:extLst>
      <p:ext uri="{BB962C8B-B14F-4D97-AF65-F5344CB8AC3E}">
        <p14:creationId xmlns:p14="http://schemas.microsoft.com/office/powerpoint/2010/main" val="329468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Diagram</a:t>
            </a:r>
            <a:endParaRPr lang="id-ID" dirty="0"/>
          </a:p>
        </p:txBody>
      </p:sp>
      <p:pic>
        <p:nvPicPr>
          <p:cNvPr id="4" name="Picture 3"/>
          <p:cNvPicPr>
            <a:picLocks noChangeAspect="1"/>
          </p:cNvPicPr>
          <p:nvPr/>
        </p:nvPicPr>
        <p:blipFill rotWithShape="1">
          <a:blip r:embed="rId2"/>
          <a:srcRect l="3529" t="5868" r="3529" b="3184"/>
          <a:stretch/>
        </p:blipFill>
        <p:spPr>
          <a:xfrm>
            <a:off x="777240" y="997676"/>
            <a:ext cx="7315200" cy="5741044"/>
          </a:xfrm>
          <a:prstGeom prst="rect">
            <a:avLst/>
          </a:prstGeom>
        </p:spPr>
      </p:pic>
    </p:spTree>
    <p:extLst>
      <p:ext uri="{BB962C8B-B14F-4D97-AF65-F5344CB8AC3E}">
        <p14:creationId xmlns:p14="http://schemas.microsoft.com/office/powerpoint/2010/main" val="390689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smtClean="0"/>
              <a:t>Use</a:t>
            </a:r>
            <a:r>
              <a:rPr lang="id-ID" dirty="0" smtClean="0"/>
              <a:t> </a:t>
            </a:r>
            <a:r>
              <a:rPr lang="id-ID" dirty="0" err="1" smtClean="0"/>
              <a:t>Case</a:t>
            </a:r>
            <a:r>
              <a:rPr lang="id-ID" dirty="0" smtClean="0"/>
              <a:t> Diagram (Alternatif)</a:t>
            </a:r>
            <a:endParaRPr lang="id-ID" dirty="0"/>
          </a:p>
        </p:txBody>
      </p:sp>
      <p:sp>
        <p:nvSpPr>
          <p:cNvPr id="3" name="Content Placeholder 2"/>
          <p:cNvSpPr>
            <a:spLocks noGrp="1"/>
          </p:cNvSpPr>
          <p:nvPr>
            <p:ph idx="1"/>
          </p:nvPr>
        </p:nvSpPr>
        <p:spPr/>
        <p:txBody>
          <a:bodyPr/>
          <a:lstStyle/>
          <a:p>
            <a:endParaRPr lang="id-ID"/>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7" t="4478" r="2880" b="3184"/>
          <a:stretch/>
        </p:blipFill>
        <p:spPr bwMode="auto">
          <a:xfrm>
            <a:off x="728980" y="937043"/>
            <a:ext cx="7477760" cy="592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27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5.4.2 </a:t>
            </a:r>
            <a:r>
              <a:rPr lang="en-US" sz="4400" dirty="0"/>
              <a:t>Business Process </a:t>
            </a:r>
            <a:r>
              <a:rPr lang="en-US" sz="4400" dirty="0" smtClean="0"/>
              <a:t>Modeling</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79</a:t>
            </a:fld>
            <a:endParaRPr lang="en-US"/>
          </a:p>
        </p:txBody>
      </p:sp>
    </p:spTree>
    <p:extLst>
      <p:ext uri="{BB962C8B-B14F-4D97-AF65-F5344CB8AC3E}">
        <p14:creationId xmlns:p14="http://schemas.microsoft.com/office/powerpoint/2010/main" val="3356802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Keunikan</a:t>
            </a:r>
            <a:r>
              <a:rPr lang="en-US" dirty="0"/>
              <a:t> </a:t>
            </a:r>
            <a:r>
              <a:rPr lang="en-US" dirty="0" err="1"/>
              <a:t>dari</a:t>
            </a:r>
            <a:r>
              <a:rPr lang="en-US" dirty="0"/>
              <a:t> Software</a:t>
            </a:r>
            <a:endParaRPr lang="id-ID" dirty="0"/>
          </a:p>
        </p:txBody>
      </p:sp>
      <p:graphicFrame>
        <p:nvGraphicFramePr>
          <p:cNvPr id="5" name="Content Placeholder 4"/>
          <p:cNvGraphicFramePr>
            <a:graphicFrameLocks noGrp="1"/>
          </p:cNvGraphicFramePr>
          <p:nvPr>
            <p:ph idx="1"/>
            <p:extLst/>
          </p:nvPr>
        </p:nvGraphicFramePr>
        <p:xfrm>
          <a:off x="381000" y="1528763"/>
          <a:ext cx="8458199" cy="4297680"/>
        </p:xfrm>
        <a:graphic>
          <a:graphicData uri="http://schemas.openxmlformats.org/drawingml/2006/table">
            <a:tbl>
              <a:tblPr firstRow="1" firstCol="1" bandRow="1">
                <a:tableStyleId>{073A0DAA-6AF3-43AB-8588-CEC1D06C72B9}</a:tableStyleId>
              </a:tblPr>
              <a:tblGrid>
                <a:gridCol w="2022613"/>
                <a:gridCol w="3268869"/>
                <a:gridCol w="3166717"/>
              </a:tblGrid>
              <a:tr h="370840">
                <a:tc>
                  <a:txBody>
                    <a:bodyPr/>
                    <a:lstStyle/>
                    <a:p>
                      <a:r>
                        <a:rPr lang="en-US" sz="2400" dirty="0" err="1" smtClean="0"/>
                        <a:t>Karakteristik</a:t>
                      </a:r>
                      <a:endParaRPr lang="id-ID" sz="2400" dirty="0"/>
                    </a:p>
                  </a:txBody>
                  <a:tcPr/>
                </a:tc>
                <a:tc>
                  <a:txBody>
                    <a:bodyPr/>
                    <a:lstStyle/>
                    <a:p>
                      <a:r>
                        <a:rPr lang="en-US" sz="2400" dirty="0" smtClean="0"/>
                        <a:t>Software</a:t>
                      </a:r>
                      <a:endParaRPr lang="id-ID" sz="2400" dirty="0"/>
                    </a:p>
                  </a:txBody>
                  <a:tcPr/>
                </a:tc>
                <a:tc>
                  <a:txBody>
                    <a:bodyPr/>
                    <a:lstStyle/>
                    <a:p>
                      <a:r>
                        <a:rPr lang="en-US" sz="2400" dirty="0" smtClean="0"/>
                        <a:t>Hardware</a:t>
                      </a:r>
                      <a:endParaRPr lang="id-ID" sz="2400" dirty="0"/>
                    </a:p>
                  </a:txBody>
                  <a:tcPr/>
                </a:tc>
              </a:tr>
              <a:tr h="370840">
                <a:tc>
                  <a:txBody>
                    <a:bodyPr/>
                    <a:lstStyle/>
                    <a:p>
                      <a:r>
                        <a:rPr lang="en-US" sz="2400" dirty="0" err="1" smtClean="0"/>
                        <a:t>Kompleksitas</a:t>
                      </a:r>
                      <a:endParaRPr lang="id-ID" sz="2400" dirty="0"/>
                    </a:p>
                  </a:txBody>
                  <a:tcPr/>
                </a:tc>
                <a:tc>
                  <a:txBody>
                    <a:bodyPr/>
                    <a:lstStyle/>
                    <a:p>
                      <a:r>
                        <a:rPr lang="en-US" sz="2400" dirty="0" smtClean="0"/>
                        <a:t>Tingkat </a:t>
                      </a:r>
                      <a:r>
                        <a:rPr lang="en-US" sz="2400" dirty="0" err="1" smtClean="0">
                          <a:solidFill>
                            <a:srgbClr val="C00000"/>
                          </a:solidFill>
                        </a:rPr>
                        <a:t>kompleksitas</a:t>
                      </a:r>
                      <a:r>
                        <a:rPr lang="en-US" sz="2400" dirty="0" smtClean="0">
                          <a:solidFill>
                            <a:srgbClr val="C00000"/>
                          </a:solidFill>
                        </a:rPr>
                        <a:t> </a:t>
                      </a:r>
                      <a:r>
                        <a:rPr lang="en-US" sz="2400" dirty="0" err="1" smtClean="0">
                          <a:solidFill>
                            <a:srgbClr val="C00000"/>
                          </a:solidFill>
                        </a:rPr>
                        <a:t>dari</a:t>
                      </a:r>
                      <a:r>
                        <a:rPr lang="en-US" sz="2400" dirty="0" smtClean="0">
                          <a:solidFill>
                            <a:srgbClr val="C00000"/>
                          </a:solidFill>
                        </a:rPr>
                        <a:t> </a:t>
                      </a:r>
                      <a:r>
                        <a:rPr lang="en-US" sz="2400" dirty="0" err="1" smtClean="0">
                          <a:solidFill>
                            <a:srgbClr val="C00000"/>
                          </a:solidFill>
                        </a:rPr>
                        <a:t>produk</a:t>
                      </a:r>
                      <a:r>
                        <a:rPr lang="en-US" sz="2400" dirty="0" smtClean="0">
                          <a:solidFill>
                            <a:srgbClr val="C00000"/>
                          </a:solidFill>
                        </a:rPr>
                        <a:t> software</a:t>
                      </a:r>
                      <a:r>
                        <a:rPr lang="en-US" sz="2400" baseline="0" dirty="0" smtClean="0">
                          <a:solidFill>
                            <a:srgbClr val="C00000"/>
                          </a:solidFill>
                        </a:rPr>
                        <a:t> </a:t>
                      </a:r>
                      <a:r>
                        <a:rPr lang="en-US" sz="2400" dirty="0" err="1" smtClean="0">
                          <a:solidFill>
                            <a:srgbClr val="C00000"/>
                          </a:solidFill>
                        </a:rPr>
                        <a:t>tinggi</a:t>
                      </a:r>
                      <a:r>
                        <a:rPr lang="en-US" sz="2400" dirty="0" smtClean="0"/>
                        <a:t>, </a:t>
                      </a:r>
                      <a:r>
                        <a:rPr lang="en-US" sz="2400" dirty="0" err="1" smtClean="0"/>
                        <a:t>dengan</a:t>
                      </a:r>
                      <a:r>
                        <a:rPr lang="en-US" sz="2400" dirty="0" smtClean="0"/>
                        <a:t> </a:t>
                      </a:r>
                      <a:r>
                        <a:rPr lang="en-US" sz="2400" dirty="0" err="1" smtClean="0"/>
                        <a:t>kemungkinan</a:t>
                      </a:r>
                      <a:r>
                        <a:rPr lang="en-US" sz="2400" dirty="0" smtClean="0"/>
                        <a:t> </a:t>
                      </a:r>
                      <a:r>
                        <a:rPr lang="en-US" sz="2400" dirty="0" err="1" smtClean="0"/>
                        <a:t>perubahan</a:t>
                      </a:r>
                      <a:r>
                        <a:rPr lang="en-US" sz="2400" dirty="0" smtClean="0"/>
                        <a:t> parameter</a:t>
                      </a:r>
                      <a:r>
                        <a:rPr lang="en-US" sz="2400" baseline="0" dirty="0" smtClean="0"/>
                        <a:t> </a:t>
                      </a:r>
                      <a:r>
                        <a:rPr lang="en-US" sz="2400" baseline="0" dirty="0" err="1" smtClean="0"/>
                        <a:t>dan</a:t>
                      </a:r>
                      <a:r>
                        <a:rPr lang="en-US" sz="2400" baseline="0" dirty="0" smtClean="0"/>
                        <a:t> </a:t>
                      </a:r>
                      <a:r>
                        <a:rPr lang="en-US" sz="2400" baseline="0" dirty="0" err="1" smtClean="0"/>
                        <a:t>fungsi</a:t>
                      </a:r>
                      <a:r>
                        <a:rPr lang="en-US" sz="2400" baseline="0" dirty="0" smtClean="0"/>
                        <a:t> yang </a:t>
                      </a:r>
                      <a:r>
                        <a:rPr lang="en-US" sz="2400" baseline="0" dirty="0" err="1" smtClean="0"/>
                        <a:t>sangat</a:t>
                      </a:r>
                      <a:r>
                        <a:rPr lang="en-US" sz="2400" baseline="0" dirty="0" smtClean="0"/>
                        <a:t> </a:t>
                      </a:r>
                      <a:r>
                        <a:rPr lang="en-US" sz="2400" baseline="0" dirty="0" err="1" smtClean="0"/>
                        <a:t>beragam</a:t>
                      </a:r>
                      <a:endParaRPr lang="id-ID" sz="2400" dirty="0"/>
                    </a:p>
                  </a:txBody>
                  <a:tcPr/>
                </a:tc>
                <a:tc>
                  <a:txBody>
                    <a:bodyPr/>
                    <a:lstStyle/>
                    <a:p>
                      <a:r>
                        <a:rPr lang="en-US" sz="2400" dirty="0" smtClean="0"/>
                        <a:t>Tingkat </a:t>
                      </a:r>
                      <a:r>
                        <a:rPr lang="en-US" sz="2400" dirty="0" err="1" smtClean="0">
                          <a:solidFill>
                            <a:srgbClr val="0070C0"/>
                          </a:solidFill>
                        </a:rPr>
                        <a:t>kompleksitas</a:t>
                      </a:r>
                      <a:r>
                        <a:rPr lang="en-US" sz="2400" baseline="0" dirty="0" smtClean="0">
                          <a:solidFill>
                            <a:srgbClr val="0070C0"/>
                          </a:solidFill>
                        </a:rPr>
                        <a:t> </a:t>
                      </a:r>
                      <a:r>
                        <a:rPr lang="en-US" sz="2400" baseline="0" dirty="0" err="1" smtClean="0">
                          <a:solidFill>
                            <a:srgbClr val="0070C0"/>
                          </a:solidFill>
                        </a:rPr>
                        <a:t>produk</a:t>
                      </a:r>
                      <a:r>
                        <a:rPr lang="en-US" sz="2400" baseline="0" dirty="0" smtClean="0">
                          <a:solidFill>
                            <a:srgbClr val="0070C0"/>
                          </a:solidFill>
                        </a:rPr>
                        <a:t> lain </a:t>
                      </a:r>
                      <a:r>
                        <a:rPr lang="en-US" sz="2400" baseline="0" dirty="0" err="1" smtClean="0">
                          <a:solidFill>
                            <a:srgbClr val="0070C0"/>
                          </a:solidFill>
                        </a:rPr>
                        <a:t>rendah</a:t>
                      </a:r>
                      <a:r>
                        <a:rPr lang="en-US" sz="2400" baseline="0" dirty="0" smtClean="0"/>
                        <a:t>, </a:t>
                      </a:r>
                      <a:r>
                        <a:rPr lang="en-US" sz="2400" baseline="0" dirty="0" err="1" smtClean="0"/>
                        <a:t>dengan</a:t>
                      </a:r>
                      <a:r>
                        <a:rPr lang="en-US" sz="2400" baseline="0" dirty="0" smtClean="0"/>
                        <a:t> </a:t>
                      </a:r>
                      <a:r>
                        <a:rPr lang="en-US" sz="2400" baseline="0" dirty="0" err="1" smtClean="0"/>
                        <a:t>kemungkinan</a:t>
                      </a:r>
                      <a:r>
                        <a:rPr lang="en-US" sz="2400" baseline="0" dirty="0" smtClean="0"/>
                        <a:t> </a:t>
                      </a:r>
                      <a:r>
                        <a:rPr lang="en-US" sz="2400" baseline="0" dirty="0" err="1" smtClean="0"/>
                        <a:t>perubahan</a:t>
                      </a:r>
                      <a:r>
                        <a:rPr lang="en-US" sz="2400" baseline="0" dirty="0" smtClean="0"/>
                        <a:t> parameter </a:t>
                      </a:r>
                      <a:r>
                        <a:rPr lang="en-US" sz="2400" baseline="0" dirty="0" err="1" smtClean="0"/>
                        <a:t>dan</a:t>
                      </a:r>
                      <a:r>
                        <a:rPr lang="en-US" sz="2400" baseline="0" dirty="0" smtClean="0"/>
                        <a:t> </a:t>
                      </a:r>
                      <a:r>
                        <a:rPr lang="en-US" sz="2400" baseline="0" dirty="0" err="1" smtClean="0"/>
                        <a:t>fungsi</a:t>
                      </a:r>
                      <a:r>
                        <a:rPr lang="en-US" sz="2400" baseline="0" dirty="0" smtClean="0"/>
                        <a:t> </a:t>
                      </a:r>
                      <a:r>
                        <a:rPr lang="en-US" sz="2400" baseline="0" dirty="0" err="1" smtClean="0"/>
                        <a:t>tidak</a:t>
                      </a:r>
                      <a:r>
                        <a:rPr lang="en-US" sz="2400" baseline="0" dirty="0" smtClean="0"/>
                        <a:t> </a:t>
                      </a:r>
                      <a:r>
                        <a:rPr lang="en-US" sz="2400" baseline="0" dirty="0" err="1" smtClean="0"/>
                        <a:t>beragam</a:t>
                      </a:r>
                      <a:endParaRPr lang="id-ID" sz="2400" dirty="0"/>
                    </a:p>
                  </a:txBody>
                  <a:tcPr/>
                </a:tc>
              </a:tr>
              <a:tr h="370840">
                <a:tc>
                  <a:txBody>
                    <a:bodyPr/>
                    <a:lstStyle/>
                    <a:p>
                      <a:r>
                        <a:rPr lang="en-US" sz="2400" dirty="0" err="1" smtClean="0"/>
                        <a:t>Visibilitas</a:t>
                      </a:r>
                      <a:r>
                        <a:rPr lang="en-US" sz="2400" dirty="0" smtClean="0"/>
                        <a:t> </a:t>
                      </a:r>
                      <a:r>
                        <a:rPr lang="en-US" sz="2400" dirty="0" err="1" smtClean="0"/>
                        <a:t>Produk</a:t>
                      </a:r>
                      <a:endParaRPr lang="id-ID" sz="2400" dirty="0"/>
                    </a:p>
                  </a:txBody>
                  <a:tcPr/>
                </a:tc>
                <a:tc>
                  <a:txBody>
                    <a:bodyPr/>
                    <a:lstStyle/>
                    <a:p>
                      <a:r>
                        <a:rPr lang="en-US" sz="2400" dirty="0" err="1" smtClean="0"/>
                        <a:t>Produk</a:t>
                      </a:r>
                      <a:r>
                        <a:rPr lang="en-US" sz="2400" dirty="0" smtClean="0"/>
                        <a:t> </a:t>
                      </a:r>
                      <a:r>
                        <a:rPr lang="en-US" sz="2400" dirty="0" err="1" smtClean="0">
                          <a:solidFill>
                            <a:srgbClr val="C00000"/>
                          </a:solidFill>
                        </a:rPr>
                        <a:t>tidak</a:t>
                      </a:r>
                      <a:r>
                        <a:rPr lang="en-US" sz="2400" dirty="0" smtClean="0">
                          <a:solidFill>
                            <a:srgbClr val="C00000"/>
                          </a:solidFill>
                        </a:rPr>
                        <a:t> </a:t>
                      </a:r>
                      <a:r>
                        <a:rPr lang="en-US" sz="2400" dirty="0" err="1" smtClean="0">
                          <a:solidFill>
                            <a:srgbClr val="C00000"/>
                          </a:solidFill>
                        </a:rPr>
                        <a:t>terlihat</a:t>
                      </a:r>
                      <a:r>
                        <a:rPr lang="en-US" sz="2400" dirty="0" smtClean="0">
                          <a:solidFill>
                            <a:srgbClr val="C00000"/>
                          </a:solidFill>
                        </a:rPr>
                        <a:t> </a:t>
                      </a:r>
                      <a:r>
                        <a:rPr lang="en-US" sz="2400" dirty="0" err="1" smtClean="0">
                          <a:solidFill>
                            <a:srgbClr val="C00000"/>
                          </a:solidFill>
                        </a:rPr>
                        <a:t>dengan</a:t>
                      </a:r>
                      <a:r>
                        <a:rPr lang="en-US" sz="2400" dirty="0" smtClean="0">
                          <a:solidFill>
                            <a:srgbClr val="C00000"/>
                          </a:solidFill>
                        </a:rPr>
                        <a:t> </a:t>
                      </a:r>
                      <a:r>
                        <a:rPr lang="en-US" sz="2400" dirty="0" err="1" smtClean="0">
                          <a:solidFill>
                            <a:srgbClr val="C00000"/>
                          </a:solidFill>
                        </a:rPr>
                        <a:t>kasat</a:t>
                      </a:r>
                      <a:r>
                        <a:rPr lang="en-US" sz="2400" dirty="0" smtClean="0">
                          <a:solidFill>
                            <a:srgbClr val="C00000"/>
                          </a:solidFill>
                        </a:rPr>
                        <a:t> </a:t>
                      </a:r>
                      <a:r>
                        <a:rPr lang="en-US" sz="2400" dirty="0" err="1" smtClean="0">
                          <a:solidFill>
                            <a:srgbClr val="C00000"/>
                          </a:solidFill>
                        </a:rPr>
                        <a:t>mata</a:t>
                      </a:r>
                      <a:r>
                        <a:rPr lang="en-US" sz="2400" dirty="0" smtClean="0"/>
                        <a:t>, </a:t>
                      </a:r>
                      <a:r>
                        <a:rPr lang="en-US" sz="2400" dirty="0" err="1" smtClean="0"/>
                        <a:t>termasuk</a:t>
                      </a:r>
                      <a:r>
                        <a:rPr lang="en-US" sz="2400" dirty="0" smtClean="0"/>
                        <a:t> </a:t>
                      </a:r>
                      <a:r>
                        <a:rPr lang="en-US" sz="2400" dirty="0" err="1" smtClean="0"/>
                        <a:t>bila</a:t>
                      </a:r>
                      <a:r>
                        <a:rPr lang="en-US" sz="2400" dirty="0" smtClean="0"/>
                        <a:t> </a:t>
                      </a:r>
                      <a:r>
                        <a:rPr lang="en-US" sz="2400" dirty="0" err="1" smtClean="0"/>
                        <a:t>ada</a:t>
                      </a:r>
                      <a:r>
                        <a:rPr lang="en-US" sz="2400" dirty="0" smtClean="0"/>
                        <a:t> </a:t>
                      </a:r>
                      <a:r>
                        <a:rPr lang="en-US" sz="2400" dirty="0" err="1" smtClean="0"/>
                        <a:t>cacat</a:t>
                      </a:r>
                      <a:r>
                        <a:rPr lang="en-US" sz="2400" baseline="0" dirty="0" smtClean="0"/>
                        <a:t> (defect) </a:t>
                      </a:r>
                      <a:r>
                        <a:rPr lang="en-US" sz="2400" baseline="0" dirty="0" err="1" smtClean="0"/>
                        <a:t>dari</a:t>
                      </a:r>
                      <a:r>
                        <a:rPr lang="en-US" sz="2400" baseline="0" dirty="0" smtClean="0"/>
                        <a:t> </a:t>
                      </a:r>
                      <a:r>
                        <a:rPr lang="en-US" sz="2400" baseline="0" dirty="0" err="1" smtClean="0"/>
                        <a:t>produk</a:t>
                      </a:r>
                      <a:endParaRPr lang="id-ID"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Produk</a:t>
                      </a:r>
                      <a:r>
                        <a:rPr lang="en-US" sz="2400" dirty="0" smtClean="0"/>
                        <a:t> </a:t>
                      </a:r>
                      <a:r>
                        <a:rPr lang="en-US" sz="2400" dirty="0" err="1" smtClean="0">
                          <a:solidFill>
                            <a:srgbClr val="0070C0"/>
                          </a:solidFill>
                        </a:rPr>
                        <a:t>terlihat</a:t>
                      </a:r>
                      <a:r>
                        <a:rPr lang="en-US" sz="2400" dirty="0" smtClean="0">
                          <a:solidFill>
                            <a:srgbClr val="0070C0"/>
                          </a:solidFill>
                        </a:rPr>
                        <a:t> </a:t>
                      </a:r>
                      <a:r>
                        <a:rPr lang="en-US" sz="2400" dirty="0" err="1" smtClean="0">
                          <a:solidFill>
                            <a:srgbClr val="0070C0"/>
                          </a:solidFill>
                        </a:rPr>
                        <a:t>dengan</a:t>
                      </a:r>
                      <a:r>
                        <a:rPr lang="en-US" sz="2400" dirty="0" smtClean="0">
                          <a:solidFill>
                            <a:srgbClr val="0070C0"/>
                          </a:solidFill>
                        </a:rPr>
                        <a:t> </a:t>
                      </a:r>
                      <a:r>
                        <a:rPr lang="en-US" sz="2400" dirty="0" err="1" smtClean="0">
                          <a:solidFill>
                            <a:srgbClr val="0070C0"/>
                          </a:solidFill>
                        </a:rPr>
                        <a:t>kasat</a:t>
                      </a:r>
                      <a:r>
                        <a:rPr lang="en-US" sz="2400" dirty="0" smtClean="0">
                          <a:solidFill>
                            <a:srgbClr val="0070C0"/>
                          </a:solidFill>
                        </a:rPr>
                        <a:t> </a:t>
                      </a:r>
                      <a:r>
                        <a:rPr lang="en-US" sz="2400" dirty="0" err="1" smtClean="0">
                          <a:solidFill>
                            <a:srgbClr val="0070C0"/>
                          </a:solidFill>
                        </a:rPr>
                        <a:t>mata</a:t>
                      </a:r>
                      <a:r>
                        <a:rPr lang="en-US" sz="2400" dirty="0" smtClean="0"/>
                        <a:t>, </a:t>
                      </a:r>
                      <a:r>
                        <a:rPr lang="en-US" sz="2400" dirty="0" err="1" smtClean="0"/>
                        <a:t>termasuk</a:t>
                      </a:r>
                      <a:r>
                        <a:rPr lang="en-US" sz="2400" dirty="0" smtClean="0"/>
                        <a:t> </a:t>
                      </a:r>
                      <a:r>
                        <a:rPr lang="en-US" sz="2400" dirty="0" err="1" smtClean="0"/>
                        <a:t>bila</a:t>
                      </a:r>
                      <a:r>
                        <a:rPr lang="en-US" sz="2400" dirty="0" smtClean="0"/>
                        <a:t> </a:t>
                      </a:r>
                      <a:r>
                        <a:rPr lang="en-US" sz="2400" dirty="0" err="1" smtClean="0"/>
                        <a:t>ada</a:t>
                      </a:r>
                      <a:r>
                        <a:rPr lang="en-US" sz="2400" dirty="0" smtClean="0"/>
                        <a:t> </a:t>
                      </a:r>
                      <a:r>
                        <a:rPr lang="en-US" sz="2400" dirty="0" err="1" smtClean="0"/>
                        <a:t>cacat</a:t>
                      </a:r>
                      <a:r>
                        <a:rPr lang="en-US" sz="2400" baseline="0" dirty="0" smtClean="0"/>
                        <a:t> (defect) </a:t>
                      </a:r>
                      <a:r>
                        <a:rPr lang="en-US" sz="2400" baseline="0" dirty="0" err="1" smtClean="0"/>
                        <a:t>dari</a:t>
                      </a:r>
                      <a:r>
                        <a:rPr lang="en-US" sz="2400" baseline="0" dirty="0" smtClean="0"/>
                        <a:t> </a:t>
                      </a:r>
                      <a:r>
                        <a:rPr lang="en-US" sz="2400" baseline="0" dirty="0" err="1" smtClean="0"/>
                        <a:t>produk</a:t>
                      </a:r>
                      <a:endParaRPr lang="id-ID" sz="2400" dirty="0" smtClean="0"/>
                    </a:p>
                  </a:txBody>
                  <a:tcP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19006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System Analysis and Design with UML</a:t>
            </a:r>
            <a:endParaRPr lang="id-ID" dirty="0"/>
          </a:p>
        </p:txBody>
      </p:sp>
      <p:sp>
        <p:nvSpPr>
          <p:cNvPr id="3" name="Content Placeholder 2"/>
          <p:cNvSpPr>
            <a:spLocks noGrp="1"/>
          </p:cNvSpPr>
          <p:nvPr>
            <p:ph idx="1"/>
          </p:nvPr>
        </p:nvSpPr>
        <p:spPr>
          <a:xfrm>
            <a:off x="628650" y="1200150"/>
            <a:ext cx="8286750" cy="5021263"/>
          </a:xfrm>
        </p:spPr>
        <p:txBody>
          <a:bodyPr/>
          <a:lstStyle/>
          <a:p>
            <a:pPr marL="514350" indent="-514350">
              <a:buFont typeface="+mj-lt"/>
              <a:buAutoNum type="arabicPeriod"/>
            </a:pPr>
            <a:r>
              <a:rPr lang="id-ID" sz="2600" dirty="0" smtClean="0">
                <a:solidFill>
                  <a:srgbClr val="C00000"/>
                </a:solidFill>
              </a:rPr>
              <a:t>System Analysis</a:t>
            </a:r>
          </a:p>
          <a:p>
            <a:pPr marL="801687" lvl="1" indent="-514350">
              <a:buFont typeface="+mj-lt"/>
              <a:buAutoNum type="arabicPeriod"/>
            </a:pPr>
            <a:r>
              <a:rPr lang="id-ID" sz="2000" dirty="0" smtClean="0"/>
              <a:t>Business Process Identification</a:t>
            </a:r>
          </a:p>
          <a:p>
            <a:pPr marL="1089025" lvl="2" indent="-514350">
              <a:buFont typeface="Wingdings" pitchFamily="2" charset="2"/>
              <a:buChar char="§"/>
            </a:pPr>
            <a:r>
              <a:rPr lang="id-ID" sz="1600" b="1" dirty="0" smtClean="0"/>
              <a:t>Use Case Diagram</a:t>
            </a:r>
          </a:p>
          <a:p>
            <a:pPr marL="801687" lvl="1" indent="-514350">
              <a:buFont typeface="+mj-lt"/>
              <a:buAutoNum type="arabicPeriod"/>
            </a:pPr>
            <a:r>
              <a:rPr lang="id-ID" sz="2000" dirty="0"/>
              <a:t>Business Process Modeling</a:t>
            </a:r>
          </a:p>
          <a:p>
            <a:pPr marL="1089025" lvl="2" indent="-514350">
              <a:buFont typeface="Wingdings" pitchFamily="2" charset="2"/>
              <a:buChar char="§"/>
            </a:pPr>
            <a:r>
              <a:rPr lang="id-ID" sz="1600" b="1" dirty="0"/>
              <a:t>Activity Diagram </a:t>
            </a:r>
            <a:r>
              <a:rPr lang="id-ID" sz="1600" dirty="0"/>
              <a:t>or Business Process Modeling Notation (BPMN)</a:t>
            </a:r>
          </a:p>
          <a:p>
            <a:pPr marL="801687" lvl="1" indent="-514350">
              <a:buFont typeface="+mj-lt"/>
              <a:buAutoNum type="arabicPeriod"/>
            </a:pPr>
            <a:r>
              <a:rPr lang="id-ID" sz="2000" dirty="0" smtClean="0"/>
              <a:t>Business Process Realization</a:t>
            </a:r>
          </a:p>
          <a:p>
            <a:pPr marL="1089025" lvl="2" indent="-514350">
              <a:buFont typeface="Wingdings" pitchFamily="2" charset="2"/>
              <a:buChar char="§"/>
            </a:pPr>
            <a:r>
              <a:rPr lang="id-ID" sz="1600" b="1" dirty="0" smtClean="0"/>
              <a:t>Sequence Diagram </a:t>
            </a:r>
            <a:r>
              <a:rPr lang="id-ID" sz="1200" b="1" dirty="0" smtClean="0"/>
              <a:t>  </a:t>
            </a:r>
            <a:r>
              <a:rPr lang="id-ID" sz="1200" dirty="0" smtClean="0"/>
              <a:t>(Buat untuk setiap use case dengan menggunakan pola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a:t>
            </a:r>
          </a:p>
          <a:p>
            <a:pPr marL="574675" lvl="2" indent="0">
              <a:buNone/>
            </a:pPr>
            <a:endParaRPr lang="id-ID" sz="1200" dirty="0" smtClean="0"/>
          </a:p>
          <a:p>
            <a:pPr marL="514350" indent="-514350">
              <a:buFont typeface="+mj-lt"/>
              <a:buAutoNum type="arabicPeriod"/>
            </a:pPr>
            <a:r>
              <a:rPr lang="id-ID" sz="2600" dirty="0" smtClean="0">
                <a:solidFill>
                  <a:srgbClr val="C00000"/>
                </a:solidFill>
              </a:rPr>
              <a:t>System Design</a:t>
            </a:r>
          </a:p>
          <a:p>
            <a:pPr marL="801687" lvl="1" indent="-514350">
              <a:buFont typeface="+mj-lt"/>
              <a:buAutoNum type="arabicPeriod"/>
            </a:pPr>
            <a:r>
              <a:rPr lang="id-ID" sz="2000" dirty="0" smtClean="0"/>
              <a:t>Program Design</a:t>
            </a:r>
          </a:p>
          <a:p>
            <a:pPr marL="1089025" lvl="2" indent="-514350">
              <a:buFont typeface="+mj-lt"/>
              <a:buAutoNum type="arabicPeriod"/>
            </a:pPr>
            <a:r>
              <a:rPr lang="id-ID" sz="1600" b="1" dirty="0" smtClean="0"/>
              <a:t>Class Diagram</a:t>
            </a:r>
            <a:r>
              <a:rPr lang="id-ID" sz="800" b="1" dirty="0" smtClean="0"/>
              <a:t>    </a:t>
            </a:r>
            <a:r>
              <a:rPr lang="id-ID" sz="1200" dirty="0" smtClean="0"/>
              <a:t>(Gabungkan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 Class dan susun story dari sistem yang dibangun)</a:t>
            </a:r>
            <a:endParaRPr lang="id-ID" sz="1200" dirty="0"/>
          </a:p>
          <a:p>
            <a:pPr marL="1089025" lvl="2" indent="-514350">
              <a:buFont typeface="+mj-lt"/>
              <a:buAutoNum type="arabicPeriod"/>
            </a:pPr>
            <a:r>
              <a:rPr lang="id-ID" sz="1600" b="1" dirty="0" smtClean="0"/>
              <a:t>Package Diagram </a:t>
            </a:r>
            <a:r>
              <a:rPr lang="id-ID" sz="1200" dirty="0" smtClean="0"/>
              <a:t>(Gabungan class yang sesuai, boleh menggunakan pola B-C-E)</a:t>
            </a:r>
          </a:p>
          <a:p>
            <a:pPr marL="1089025" lvl="2" indent="-514350">
              <a:buFont typeface="+mj-lt"/>
              <a:buAutoNum type="arabicPeriod"/>
            </a:pPr>
            <a:r>
              <a:rPr lang="id-ID" sz="1600" b="1" dirty="0" smtClean="0"/>
              <a:t>Deployment Diagram  </a:t>
            </a:r>
            <a:r>
              <a:rPr lang="id-ID" sz="1200" dirty="0" smtClean="0"/>
              <a:t>(arsitektur software dari sistem yang dibangun)</a:t>
            </a:r>
          </a:p>
          <a:p>
            <a:pPr marL="801687" lvl="1" indent="-514350">
              <a:buFont typeface="+mj-lt"/>
              <a:buAutoNum type="arabicPeriod"/>
            </a:pPr>
            <a:r>
              <a:rPr lang="id-ID" sz="2000" b="1" dirty="0" smtClean="0"/>
              <a:t>User Interface Design </a:t>
            </a:r>
            <a:r>
              <a:rPr lang="id-ID" sz="1200" dirty="0" smtClean="0"/>
              <a:t>(Buat UI design dari </a:t>
            </a:r>
            <a:r>
              <a:rPr lang="id-ID" sz="1200" dirty="0" smtClean="0">
                <a:solidFill>
                  <a:srgbClr val="0070C0"/>
                </a:solidFill>
              </a:rPr>
              <a:t>Boundary Class)</a:t>
            </a:r>
          </a:p>
          <a:p>
            <a:pPr marL="801687" lvl="1" indent="-514350">
              <a:buFont typeface="+mj-lt"/>
              <a:buAutoNum type="arabicPeriod"/>
            </a:pPr>
            <a:r>
              <a:rPr lang="id-ID" sz="2000" b="1" dirty="0" smtClean="0"/>
              <a:t>Entity-Relationship Model</a:t>
            </a:r>
            <a:r>
              <a:rPr lang="id-ID" sz="1200" b="1" dirty="0" smtClean="0"/>
              <a:t>  </a:t>
            </a:r>
            <a:r>
              <a:rPr lang="id-ID" sz="1200" dirty="0" smtClean="0"/>
              <a:t>(Buat ER diagram dari </a:t>
            </a:r>
            <a:r>
              <a:rPr lang="id-ID" sz="1200" dirty="0" smtClean="0">
                <a:solidFill>
                  <a:srgbClr val="00B050"/>
                </a:solidFill>
              </a:rPr>
              <a:t>Entity Class)</a:t>
            </a:r>
          </a:p>
        </p:txBody>
      </p:sp>
    </p:spTree>
    <p:extLst>
      <p:ext uri="{BB962C8B-B14F-4D97-AF65-F5344CB8AC3E}">
        <p14:creationId xmlns:p14="http://schemas.microsoft.com/office/powerpoint/2010/main" val="333557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a:t>
            </a:r>
            <a:r>
              <a:rPr lang="en-US" sz="4400" dirty="0"/>
              <a:t>Process </a:t>
            </a:r>
            <a:r>
              <a:rPr lang="en-US" sz="4400" dirty="0" smtClean="0"/>
              <a:t>Modeling: Activity Diagram</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81</a:t>
            </a:fld>
            <a:endParaRPr lang="en-US"/>
          </a:p>
        </p:txBody>
      </p:sp>
    </p:spTree>
    <p:extLst>
      <p:ext uri="{BB962C8B-B14F-4D97-AF65-F5344CB8AC3E}">
        <p14:creationId xmlns:p14="http://schemas.microsoft.com/office/powerpoint/2010/main" val="35899777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custDataLst>
              <p:tags r:id="rId1"/>
            </p:custDataLst>
          </p:nvPr>
        </p:nvSpPr>
        <p:spPr/>
        <p:txBody>
          <a:bodyPr>
            <a:normAutofit/>
          </a:bodyPr>
          <a:lstStyle/>
          <a:p>
            <a:pPr eaLnBrk="1" hangingPunct="1"/>
            <a:r>
              <a:rPr lang="en-US" dirty="0" smtClean="0"/>
              <a:t>BPM With Activity Diagrams</a:t>
            </a:r>
          </a:p>
        </p:txBody>
      </p:sp>
      <p:sp>
        <p:nvSpPr>
          <p:cNvPr id="6148" name="Rectangle 3" descr="Rectangle: Click to edit Master text styles&#10;Second level&#10;Third level&#10;Fourth level&#10;Fifth level"/>
          <p:cNvSpPr>
            <a:spLocks noGrp="1" noChangeArrowheads="1"/>
          </p:cNvSpPr>
          <p:nvPr>
            <p:ph idx="1"/>
            <p:custDataLst>
              <p:tags r:id="rId2"/>
            </p:custDataLst>
          </p:nvPr>
        </p:nvSpPr>
        <p:spPr/>
        <p:txBody>
          <a:bodyPr/>
          <a:lstStyle/>
          <a:p>
            <a:pPr eaLnBrk="1" hangingPunct="1">
              <a:lnSpc>
                <a:spcPct val="90000"/>
              </a:lnSpc>
            </a:pPr>
            <a:r>
              <a:rPr lang="en-US" sz="3600" dirty="0" smtClean="0"/>
              <a:t>A number of activities support a business process across several departments</a:t>
            </a:r>
          </a:p>
          <a:p>
            <a:pPr eaLnBrk="1" hangingPunct="1">
              <a:lnSpc>
                <a:spcPct val="90000"/>
              </a:lnSpc>
            </a:pPr>
            <a:r>
              <a:rPr lang="en-US" sz="3600" dirty="0" smtClean="0"/>
              <a:t>Activity diagrams model the behavior in a business process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val="279252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for an </a:t>
            </a:r>
            <a:r>
              <a:rPr lang="en-US" dirty="0" smtClean="0"/>
              <a:t>Activity Diagram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0556" t="14815" r="8333" b="10185"/>
          <a:stretch/>
        </p:blipFill>
        <p:spPr>
          <a:xfrm>
            <a:off x="914400" y="958596"/>
            <a:ext cx="7467600" cy="5899404"/>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p14="http://schemas.microsoft.com/office/powerpoint/2010/main" val="259995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custDataLst>
              <p:tags r:id="rId1"/>
            </p:custDataLst>
          </p:nvPr>
        </p:nvSpPr>
        <p:spPr/>
        <p:txBody>
          <a:bodyPr/>
          <a:lstStyle/>
          <a:p>
            <a:pPr eaLnBrk="1" hangingPunct="1"/>
            <a:r>
              <a:rPr lang="en-US" smtClean="0"/>
              <a:t>Activity Diagram Example</a:t>
            </a:r>
          </a:p>
        </p:txBody>
      </p:sp>
      <p:pic>
        <p:nvPicPr>
          <p:cNvPr id="12292" name="Picture 3"/>
          <p:cNvPicPr>
            <a:picLocks noChangeAspect="1" noChangeArrowheads="1"/>
          </p:cNvPicPr>
          <p:nvPr>
            <p:custDataLst>
              <p:tags r:id="rId2"/>
            </p:custDataLst>
          </p:nvPr>
        </p:nvPicPr>
        <p:blipFill>
          <a:blip r:embed="rId4" cstate="print"/>
          <a:srcRect/>
          <a:stretch>
            <a:fillRect/>
          </a:stretch>
        </p:blipFill>
        <p:spPr bwMode="auto">
          <a:xfrm>
            <a:off x="1447800" y="1219200"/>
            <a:ext cx="6183086" cy="5410200"/>
          </a:xfrm>
          <a:prstGeom prst="rect">
            <a:avLst/>
          </a:prstGeom>
          <a:noFill/>
          <a:ln w="12700">
            <a:noFill/>
            <a:miter lim="800000"/>
            <a:headEnd type="none" w="sm" len="sm"/>
            <a:tailEnd/>
          </a:ln>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84</a:t>
            </a:fld>
            <a:endParaRPr lang="en-US">
              <a:solidFill>
                <a:prstClr val="black">
                  <a:tint val="75000"/>
                </a:prstClr>
              </a:solidFill>
            </a:endParaRPr>
          </a:p>
        </p:txBody>
      </p:sp>
    </p:spTree>
    <p:extLst>
      <p:ext uri="{BB962C8B-B14F-4D97-AF65-F5344CB8AC3E}">
        <p14:creationId xmlns:p14="http://schemas.microsoft.com/office/powerpoint/2010/main" val="394313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a:bodyPr>
          <a:lstStyle/>
          <a:p>
            <a:pPr eaLnBrk="1" hangingPunct="1"/>
            <a:r>
              <a:rPr lang="en-US" dirty="0" smtClean="0"/>
              <a:t>Creating Activity Diagrams</a:t>
            </a:r>
          </a:p>
        </p:txBody>
      </p:sp>
      <p:sp>
        <p:nvSpPr>
          <p:cNvPr id="13316" name="Rectangle 3" descr="Rectangle: Click to edit Master text styles&#10;Second level&#10;Third level&#10;Fourth level&#10;Fifth level"/>
          <p:cNvSpPr>
            <a:spLocks noGrp="1" noChangeArrowheads="1"/>
          </p:cNvSpPr>
          <p:nvPr>
            <p:ph idx="1"/>
          </p:nvPr>
        </p:nvSpPr>
        <p:spPr/>
        <p:txBody>
          <a:bodyPr/>
          <a:lstStyle/>
          <a:p>
            <a:pPr marL="685800" indent="-685800" eaLnBrk="1" hangingPunct="1">
              <a:lnSpc>
                <a:spcPct val="90000"/>
              </a:lnSpc>
              <a:buFont typeface="Wingdings" pitchFamily="2" charset="2"/>
              <a:buAutoNum type="arabicPeriod"/>
            </a:pPr>
            <a:r>
              <a:rPr lang="en-US" sz="3200" smtClean="0"/>
              <a:t>Set the context or scope of the activity being modeled</a:t>
            </a:r>
          </a:p>
          <a:p>
            <a:pPr marL="685800" indent="-685800" eaLnBrk="1" hangingPunct="1">
              <a:lnSpc>
                <a:spcPct val="90000"/>
              </a:lnSpc>
              <a:buFont typeface="Wingdings" pitchFamily="2" charset="2"/>
              <a:buAutoNum type="arabicPeriod"/>
            </a:pPr>
            <a:r>
              <a:rPr lang="en-US" sz="3200" smtClean="0"/>
              <a:t>Identify the activities and  control/object flows between activities</a:t>
            </a:r>
          </a:p>
          <a:p>
            <a:pPr marL="685800" indent="-685800" eaLnBrk="1" hangingPunct="1">
              <a:lnSpc>
                <a:spcPct val="90000"/>
              </a:lnSpc>
              <a:buFont typeface="Wingdings" pitchFamily="2" charset="2"/>
              <a:buAutoNum type="arabicPeriod"/>
            </a:pPr>
            <a:r>
              <a:rPr lang="en-US" sz="3200" smtClean="0"/>
              <a:t>Identify any decisions made</a:t>
            </a:r>
          </a:p>
          <a:p>
            <a:pPr marL="685800" indent="-685800" eaLnBrk="1" hangingPunct="1">
              <a:lnSpc>
                <a:spcPct val="90000"/>
              </a:lnSpc>
              <a:buFont typeface="Wingdings" pitchFamily="2" charset="2"/>
              <a:buAutoNum type="arabicPeriod"/>
            </a:pPr>
            <a:r>
              <a:rPr lang="en-US" sz="3200" smtClean="0"/>
              <a:t>Look for opportunities for parallelism</a:t>
            </a:r>
          </a:p>
          <a:p>
            <a:pPr marL="685800" indent="-685800" eaLnBrk="1" hangingPunct="1">
              <a:lnSpc>
                <a:spcPct val="90000"/>
              </a:lnSpc>
              <a:buFont typeface="Wingdings" pitchFamily="2" charset="2"/>
              <a:buAutoNum type="arabicPeriod"/>
            </a:pPr>
            <a:r>
              <a:rPr lang="en-US" sz="3200" smtClean="0"/>
              <a:t>Draw the diagram</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85</a:t>
            </a:fld>
            <a:endParaRPr lang="en-US">
              <a:solidFill>
                <a:prstClr val="black">
                  <a:tint val="75000"/>
                </a:prstClr>
              </a:solidFill>
            </a:endParaRPr>
          </a:p>
        </p:txBody>
      </p:sp>
    </p:spTree>
    <p:extLst>
      <p:ext uri="{BB962C8B-B14F-4D97-AF65-F5344CB8AC3E}">
        <p14:creationId xmlns:p14="http://schemas.microsoft.com/office/powerpoint/2010/main" val="427237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a:t>
            </a:r>
            <a:r>
              <a:rPr lang="en-US" sz="4400" dirty="0"/>
              <a:t>Process </a:t>
            </a:r>
            <a:r>
              <a:rPr lang="en-US" sz="4400" dirty="0" smtClean="0"/>
              <a:t>Modeling: BPMN</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86</a:t>
            </a:fld>
            <a:endParaRPr lang="en-US"/>
          </a:p>
        </p:txBody>
      </p:sp>
    </p:spTree>
    <p:extLst>
      <p:ext uri="{BB962C8B-B14F-4D97-AF65-F5344CB8AC3E}">
        <p14:creationId xmlns:p14="http://schemas.microsoft.com/office/powerpoint/2010/main" val="67621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56" t="13768" r="17463" b="4868"/>
          <a:stretch/>
        </p:blipFill>
        <p:spPr bwMode="auto">
          <a:xfrm>
            <a:off x="0" y="-1"/>
            <a:ext cx="9144000" cy="688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2046" t="30119" r="37814" b="31059"/>
          <a:stretch/>
        </p:blipFill>
        <p:spPr bwMode="auto">
          <a:xfrm>
            <a:off x="6596291" y="4343400"/>
            <a:ext cx="231910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867400" y="-1"/>
            <a:ext cx="3352800" cy="25146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907" t="24807" r="57954" b="33063"/>
          <a:stretch/>
        </p:blipFill>
        <p:spPr bwMode="auto">
          <a:xfrm>
            <a:off x="6519325" y="1524000"/>
            <a:ext cx="239607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211" t="13768" r="17465" b="65152"/>
          <a:stretch/>
        </p:blipFill>
        <p:spPr bwMode="auto">
          <a:xfrm>
            <a:off x="6573621" y="12843"/>
            <a:ext cx="2429398" cy="133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21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10" t="14511" r="16070" b="4124"/>
          <a:stretch/>
        </p:blipFill>
        <p:spPr bwMode="auto">
          <a:xfrm>
            <a:off x="-8562" y="0"/>
            <a:ext cx="919139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02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10" t="28073" r="16070" b="4123"/>
          <a:stretch/>
        </p:blipFill>
        <p:spPr bwMode="auto">
          <a:xfrm>
            <a:off x="-8562" y="0"/>
            <a:ext cx="919139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08" t="14635" r="16279" b="10946"/>
          <a:stretch/>
        </p:blipFill>
        <p:spPr bwMode="auto">
          <a:xfrm>
            <a:off x="76200" y="1066800"/>
            <a:ext cx="9106629" cy="588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51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Software</a:t>
            </a:r>
            <a:r>
              <a:rPr lang="id-ID" dirty="0"/>
              <a:t> </a:t>
            </a:r>
            <a:r>
              <a:rPr lang="id-ID" dirty="0" err="1"/>
              <a:t>Errors</a:t>
            </a:r>
            <a:r>
              <a:rPr lang="id-ID" dirty="0"/>
              <a:t>, </a:t>
            </a:r>
            <a:r>
              <a:rPr lang="id-ID" dirty="0" err="1"/>
              <a:t>Faults</a:t>
            </a:r>
            <a:r>
              <a:rPr lang="id-ID" dirty="0"/>
              <a:t>, </a:t>
            </a:r>
            <a:r>
              <a:rPr lang="id-ID" dirty="0" err="1"/>
              <a:t>Failures</a:t>
            </a:r>
            <a:endParaRPr lang="id-ID"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437" y="1524000"/>
            <a:ext cx="7772400" cy="4035943"/>
          </a:xfrm>
        </p:spPr>
      </p:pic>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80110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loitte - BPMN - Basic Guidlines and Tips_Page_21.png"/>
          <p:cNvPicPr>
            <a:picLocks noGrp="1" noChangeAspect="1"/>
          </p:cNvPicPr>
          <p:nvPr>
            <p:ph idx="1"/>
          </p:nvPr>
        </p:nvPicPr>
        <p:blipFill>
          <a:blip r:embed="rId2" cstate="print"/>
          <a:srcRect t="4635" b="20829"/>
          <a:stretch>
            <a:fillRect/>
          </a:stretch>
        </p:blipFill>
        <p:spPr>
          <a:xfrm>
            <a:off x="0" y="0"/>
            <a:ext cx="9144000" cy="6858000"/>
          </a:xfrm>
        </p:spPr>
      </p:pic>
    </p:spTree>
    <p:extLst>
      <p:ext uri="{BB962C8B-B14F-4D97-AF65-F5344CB8AC3E}">
        <p14:creationId xmlns:p14="http://schemas.microsoft.com/office/powerpoint/2010/main" val="189392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Credit </a:t>
            </a:r>
            <a:r>
              <a:rPr lang="en-US" smtClean="0"/>
              <a:t>Application</a:t>
            </a:r>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14" t="16552" r="14276" b="4736"/>
          <a:stretch/>
        </p:blipFill>
        <p:spPr bwMode="auto">
          <a:xfrm>
            <a:off x="381000" y="914400"/>
            <a:ext cx="8382000" cy="568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95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Purchase Request</a:t>
            </a:r>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86" t="37954" r="10837" b="15411"/>
          <a:stretch/>
        </p:blipFill>
        <p:spPr bwMode="auto">
          <a:xfrm>
            <a:off x="-3426" y="1295400"/>
            <a:ext cx="909414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95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228600"/>
            <a:ext cx="8561387" cy="533400"/>
          </a:xfrm>
        </p:spPr>
        <p:txBody>
          <a:bodyPr>
            <a:normAutofit fontScale="90000"/>
          </a:bodyPr>
          <a:lstStyle/>
          <a:p>
            <a:r>
              <a:rPr lang="en-US" sz="3600" dirty="0" smtClean="0"/>
              <a:t>Shipment Process of a Hardware Retailer</a:t>
            </a:r>
            <a:endParaRPr lang="en-US" sz="3600" dirty="0"/>
          </a:p>
        </p:txBody>
      </p:sp>
      <p:sp>
        <p:nvSpPr>
          <p:cNvPr id="3" name="Content Placeholder 2"/>
          <p:cNvSpPr>
            <a:spLocks noGrp="1"/>
          </p:cNvSpPr>
          <p:nvPr>
            <p:ph idx="1"/>
          </p:nvPr>
        </p:nvSpPr>
        <p:spPr/>
        <p:txBody>
          <a:bodyPr/>
          <a:lstStyle/>
          <a:p>
            <a:endParaRPr lang="en-US"/>
          </a:p>
        </p:txBody>
      </p:sp>
      <p:pic>
        <p:nvPicPr>
          <p:cNvPr id="254978" name="Picture 2"/>
          <p:cNvPicPr>
            <a:picLocks noChangeAspect="1" noChangeArrowheads="1"/>
          </p:cNvPicPr>
          <p:nvPr/>
        </p:nvPicPr>
        <p:blipFill>
          <a:blip r:embed="rId2" cstate="print"/>
          <a:srcRect l="8785" t="16204" r="10702" b="13426"/>
          <a:stretch>
            <a:fillRect/>
          </a:stretch>
        </p:blipFill>
        <p:spPr bwMode="auto">
          <a:xfrm>
            <a:off x="-76200" y="838200"/>
            <a:ext cx="9220200" cy="6019800"/>
          </a:xfrm>
          <a:prstGeom prst="rect">
            <a:avLst/>
          </a:prstGeom>
          <a:noFill/>
          <a:ln w="9525">
            <a:noFill/>
            <a:miter lim="800000"/>
            <a:headEnd/>
            <a:tailEnd/>
          </a:ln>
        </p:spPr>
      </p:pic>
    </p:spTree>
    <p:extLst>
      <p:ext uri="{BB962C8B-B14F-4D97-AF65-F5344CB8AC3E}">
        <p14:creationId xmlns:p14="http://schemas.microsoft.com/office/powerpoint/2010/main" val="321083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0"/>
            <a:ext cx="8561387" cy="571500"/>
          </a:xfrm>
        </p:spPr>
        <p:txBody>
          <a:bodyPr>
            <a:normAutofit fontScale="90000"/>
          </a:bodyPr>
          <a:lstStyle/>
          <a:p>
            <a:r>
              <a:rPr lang="en-US" dirty="0" smtClean="0"/>
              <a:t>The Pizza Collaboration</a:t>
            </a:r>
            <a:endParaRPr lang="en-US" dirty="0"/>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cstate="print"/>
          <a:srcRect/>
          <a:stretch>
            <a:fillRect/>
          </a:stretch>
        </p:blipFill>
        <p:spPr bwMode="auto">
          <a:xfrm>
            <a:off x="1" y="838200"/>
            <a:ext cx="9144000" cy="6019800"/>
          </a:xfrm>
          <a:prstGeom prst="rect">
            <a:avLst/>
          </a:prstGeom>
          <a:noFill/>
          <a:ln w="9525">
            <a:noFill/>
            <a:miter lim="800000"/>
            <a:headEnd/>
            <a:tailEnd/>
          </a:ln>
        </p:spPr>
      </p:pic>
    </p:spTree>
    <p:extLst>
      <p:ext uri="{BB962C8B-B14F-4D97-AF65-F5344CB8AC3E}">
        <p14:creationId xmlns:p14="http://schemas.microsoft.com/office/powerpoint/2010/main" val="161802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Order Fulfillment and Procurement</a:t>
            </a:r>
            <a:endParaRPr lang="en-US" dirty="0"/>
          </a:p>
        </p:txBody>
      </p:sp>
      <p:sp>
        <p:nvSpPr>
          <p:cNvPr id="3" name="Content Placeholder 2"/>
          <p:cNvSpPr>
            <a:spLocks noGrp="1"/>
          </p:cNvSpPr>
          <p:nvPr>
            <p:ph idx="1"/>
          </p:nvPr>
        </p:nvSpPr>
        <p:spPr/>
        <p:txBody>
          <a:bodyPr/>
          <a:lstStyle/>
          <a:p>
            <a:endParaRPr lang="en-US"/>
          </a:p>
        </p:txBody>
      </p:sp>
      <p:pic>
        <p:nvPicPr>
          <p:cNvPr id="257026" name="Picture 2"/>
          <p:cNvPicPr>
            <a:picLocks noChangeAspect="1" noChangeArrowheads="1"/>
          </p:cNvPicPr>
          <p:nvPr/>
        </p:nvPicPr>
        <p:blipFill>
          <a:blip r:embed="rId2" cstate="print"/>
          <a:srcRect l="15227" t="18750" r="8053" b="15625"/>
          <a:stretch>
            <a:fillRect/>
          </a:stretch>
        </p:blipFill>
        <p:spPr bwMode="auto">
          <a:xfrm>
            <a:off x="0" y="1295400"/>
            <a:ext cx="9144000" cy="4800600"/>
          </a:xfrm>
          <a:prstGeom prst="rect">
            <a:avLst/>
          </a:prstGeom>
          <a:noFill/>
          <a:ln w="9525">
            <a:noFill/>
            <a:miter lim="800000"/>
            <a:headEnd/>
            <a:tailEnd/>
          </a:ln>
        </p:spPr>
      </p:pic>
    </p:spTree>
    <p:extLst>
      <p:ext uri="{BB962C8B-B14F-4D97-AF65-F5344CB8AC3E}">
        <p14:creationId xmlns:p14="http://schemas.microsoft.com/office/powerpoint/2010/main" val="88216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Studi</a:t>
            </a:r>
            <a:r>
              <a:rPr lang="en-US" sz="4400" dirty="0" smtClean="0"/>
              <a:t> </a:t>
            </a:r>
            <a:r>
              <a:rPr lang="en-US" sz="4400" dirty="0" err="1" smtClean="0"/>
              <a:t>Kasus</a:t>
            </a:r>
            <a:r>
              <a:rPr lang="en-US" sz="4400" dirty="0" smtClean="0"/>
              <a:t>: ATM System</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96</a:t>
            </a:fld>
            <a:endParaRPr lang="en-US"/>
          </a:p>
        </p:txBody>
      </p:sp>
    </p:spTree>
    <p:extLst>
      <p:ext uri="{BB962C8B-B14F-4D97-AF65-F5344CB8AC3E}">
        <p14:creationId xmlns:p14="http://schemas.microsoft.com/office/powerpoint/2010/main" val="37260174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Diagram: </a:t>
            </a:r>
            <a:r>
              <a:rPr lang="en-US" dirty="0" err="1" smtClean="0"/>
              <a:t>Memasukkan</a:t>
            </a:r>
            <a:r>
              <a:rPr lang="en-US" dirty="0" smtClean="0"/>
              <a:t> </a:t>
            </a:r>
            <a:r>
              <a:rPr lang="en-US" dirty="0" err="1" smtClean="0"/>
              <a:t>Kartu</a:t>
            </a:r>
            <a:endParaRPr lang="en-US" dirty="0"/>
          </a:p>
        </p:txBody>
      </p:sp>
      <p:pic>
        <p:nvPicPr>
          <p:cNvPr id="3" name="Picture 2"/>
          <p:cNvPicPr>
            <a:picLocks noChangeAspect="1"/>
          </p:cNvPicPr>
          <p:nvPr/>
        </p:nvPicPr>
        <p:blipFill rotWithShape="1">
          <a:blip r:embed="rId2"/>
          <a:srcRect l="2273" t="5493" r="2273" b="9404"/>
          <a:stretch/>
        </p:blipFill>
        <p:spPr>
          <a:xfrm>
            <a:off x="786605" y="1030877"/>
            <a:ext cx="7543800" cy="5565057"/>
          </a:xfrm>
          <a:prstGeom prst="rect">
            <a:avLst/>
          </a:prstGeom>
        </p:spPr>
      </p:pic>
    </p:spTree>
    <p:extLst>
      <p:ext uri="{BB962C8B-B14F-4D97-AF65-F5344CB8AC3E}">
        <p14:creationId xmlns:p14="http://schemas.microsoft.com/office/powerpoint/2010/main" val="194581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Diagram: </a:t>
            </a:r>
            <a:r>
              <a:rPr lang="en-US" dirty="0" err="1" smtClean="0"/>
              <a:t>Memasukkan</a:t>
            </a:r>
            <a:r>
              <a:rPr lang="en-US" dirty="0" smtClean="0"/>
              <a:t> PIN</a:t>
            </a:r>
            <a:endParaRPr lang="en-US" dirty="0"/>
          </a:p>
        </p:txBody>
      </p:sp>
      <p:pic>
        <p:nvPicPr>
          <p:cNvPr id="3" name="Picture 2"/>
          <p:cNvPicPr>
            <a:picLocks noChangeAspect="1"/>
          </p:cNvPicPr>
          <p:nvPr/>
        </p:nvPicPr>
        <p:blipFill rotWithShape="1">
          <a:blip r:embed="rId2"/>
          <a:srcRect l="2105" t="5382" r="2105" b="12544"/>
          <a:stretch/>
        </p:blipFill>
        <p:spPr>
          <a:xfrm>
            <a:off x="481805" y="994409"/>
            <a:ext cx="8357394" cy="5602209"/>
          </a:xfrm>
          <a:prstGeom prst="rect">
            <a:avLst/>
          </a:prstGeom>
        </p:spPr>
      </p:pic>
    </p:spTree>
    <p:extLst>
      <p:ext uri="{BB962C8B-B14F-4D97-AF65-F5344CB8AC3E}">
        <p14:creationId xmlns:p14="http://schemas.microsoft.com/office/powerpoint/2010/main" val="67641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 </a:t>
            </a:r>
            <a:r>
              <a:rPr lang="en-US" dirty="0" err="1" smtClean="0"/>
              <a:t>Mengecek</a:t>
            </a:r>
            <a:r>
              <a:rPr lang="en-US" dirty="0" smtClean="0"/>
              <a:t> </a:t>
            </a:r>
            <a:r>
              <a:rPr lang="en-US" dirty="0" err="1" smtClean="0"/>
              <a:t>Saldo</a:t>
            </a:r>
            <a:endParaRPr lang="en-US" dirty="0"/>
          </a:p>
        </p:txBody>
      </p:sp>
      <p:pic>
        <p:nvPicPr>
          <p:cNvPr id="3" name="Picture 2"/>
          <p:cNvPicPr>
            <a:picLocks noChangeAspect="1"/>
          </p:cNvPicPr>
          <p:nvPr/>
        </p:nvPicPr>
        <p:blipFill rotWithShape="1">
          <a:blip r:embed="rId2"/>
          <a:srcRect l="2174" t="5598" r="2174" b="16493"/>
          <a:stretch/>
        </p:blipFill>
        <p:spPr>
          <a:xfrm>
            <a:off x="609599" y="1375410"/>
            <a:ext cx="7828935" cy="4953000"/>
          </a:xfrm>
          <a:prstGeom prst="rect">
            <a:avLst/>
          </a:prstGeom>
        </p:spPr>
      </p:pic>
    </p:spTree>
    <p:extLst>
      <p:ext uri="{BB962C8B-B14F-4D97-AF65-F5344CB8AC3E}">
        <p14:creationId xmlns:p14="http://schemas.microsoft.com/office/powerpoint/2010/main" val="100506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C9F4E524-08CE-43E8-95C9-AD934404FD8E}"/>
  <p:tag name="GENSWF_ADVANCE_TIME" val="2.939"/>
  <p:tag name="ISPRING_CUSTOM_TIMING_USED" val="1"/>
</p:tagLst>
</file>

<file path=ppt/tags/tag10.xml><?xml version="1.0" encoding="utf-8"?>
<p:tagLst xmlns:a="http://schemas.openxmlformats.org/drawingml/2006/main" xmlns:r="http://schemas.openxmlformats.org/officeDocument/2006/relationships" xmlns:p="http://schemas.openxmlformats.org/presentationml/2006/main">
  <p:tag name="ISPRING_SLIDE_ID" val="{1BDA0683-85CB-4AB4-B46E-4FB32054289A}"/>
  <p:tag name="GENSWF_ADVANCE_TIME" val="0.001"/>
  <p:tag name="TIMING" val="|0.001"/>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 val="{7A8CB4B8-54C4-4B34-B008-F1CD27E86463}"/>
  <p:tag name="GENSWF_ADVANCE_TIME" val="0.001"/>
  <p:tag name="TIMING" val="|0.001"/>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 val="{E46744AC-573F-4F31-AAC4-91442E91418F}"/>
  <p:tag name="GENSWF_ADVANCE_TIME" val="0.001"/>
  <p:tag name="TIMING" val="|0.001"/>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 val="{201B0470-9705-412C-89F0-95DCCF4A9F79}"/>
  <p:tag name="GENSWF_ADVANCE_TIME" val="0.001"/>
  <p:tag name="TIMING" val="|0.001"/>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 val="{97378BBB-FA17-4FB3-BC47-A1B7EDEAACB9}"/>
  <p:tag name="GENSWF_ADVANCE_TIME" val="0.001"/>
  <p:tag name="TIMING" val="|0.001"/>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 val="{9A4246F1-EBA1-43E1-B693-BADAC035B7B7}"/>
  <p:tag name="GENSWF_ADVANCE_TIME" val="0.001"/>
  <p:tag name="TIMING" val="|0.001"/>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 val="{EB188E1B-B5B1-4FA4-A7D1-4292FD5CD9EE}"/>
  <p:tag name="GENSWF_ADVANCE_TIME" val="0.001"/>
  <p:tag name="TIMING" val="|0.001"/>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F67B1CAF-DA20-4296-992B-DEFE8FF2D676}"/>
  <p:tag name="GENSWF_ADVANCE_TIME" val="0.003"/>
  <p:tag name="TIMING" val="|0.001|0.001"/>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4C8EDCA8-7A1C-43C8-9A45-22E172710301}"/>
  <p:tag name="GENSWF_ADVANCE_TIME" val="0.509"/>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ISPRING_SLIDE_ID" val="{4BB6EF5A-62B9-4534-9E6C-7DE92B71380F}"/>
  <p:tag name="GENSWF_ADVANCE_TIME" val="0.001"/>
  <p:tag name="TIMING" val="|0.001"/>
  <p:tag name="ISPRING_CUSTOM_TIMING_USED" val="1"/>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ISPRING_SLIDE_ID" val="{5F7C08E6-A0FD-4E32-9C2E-F9E4E39CD8A2}"/>
  <p:tag name="GENSWF_ADVANCE_TIME" val="0.001"/>
  <p:tag name="TIMING" val="|0.001"/>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SPRING_SLIDE_ID" val="{C56B4E25-84C2-4D58-98E0-B13784D97131}"/>
  <p:tag name="GENSWF_ADVANCE_TIME" val="0.001"/>
  <p:tag name="TIMING" val="|0.001"/>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 val="{0F727D56-49A9-4BFA-9532-122130B8183C}"/>
  <p:tag name="GENSWF_ADVANCE_TIME" val="0.001"/>
  <p:tag name="TIMING" val="|0.001"/>
  <p:tag name="ISPRING_CUSTOM_TIMING_US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3515</TotalTime>
  <Words>4874</Words>
  <Application>Microsoft Office PowerPoint</Application>
  <PresentationFormat>On-screen Show (4:3)</PresentationFormat>
  <Paragraphs>1279</Paragraphs>
  <Slides>159</Slides>
  <Notes>15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159</vt:i4>
      </vt:variant>
    </vt:vector>
  </HeadingPairs>
  <TitlesOfParts>
    <vt:vector size="172" baseType="lpstr">
      <vt:lpstr>Adobe Song Std L</vt:lpstr>
      <vt:lpstr>Arial</vt:lpstr>
      <vt:lpstr>Arial Narrow</vt:lpstr>
      <vt:lpstr>Calibri</vt:lpstr>
      <vt:lpstr>Calibri Light</vt:lpstr>
      <vt:lpstr>Constantia</vt:lpstr>
      <vt:lpstr>ＭＳ Ｐゴシック</vt:lpstr>
      <vt:lpstr>Symbol</vt:lpstr>
      <vt:lpstr>Tekton Pro Cond</vt:lpstr>
      <vt:lpstr>Verdana</vt:lpstr>
      <vt:lpstr>Wingdings</vt:lpstr>
      <vt:lpstr>Office Theme</vt:lpstr>
      <vt:lpstr>Equation</vt:lpstr>
      <vt:lpstr>TOGAF 9 Fundamental: 5. UML Overview</vt:lpstr>
      <vt:lpstr>Romi Satria Wahono</vt:lpstr>
      <vt:lpstr>Course Outline</vt:lpstr>
      <vt:lpstr>5. UML Overview</vt:lpstr>
      <vt:lpstr>5.1 The Nature of Software Development</vt:lpstr>
      <vt:lpstr>Systems Development Projects Fail</vt:lpstr>
      <vt:lpstr>Recent Significant IT Failures</vt:lpstr>
      <vt:lpstr>Keunikan dari Software</vt:lpstr>
      <vt:lpstr>Software Errors, Faults, Failures</vt:lpstr>
      <vt:lpstr>Analisis Kasus</vt:lpstr>
      <vt:lpstr>PowerPoint Presentation</vt:lpstr>
      <vt:lpstr>Is it Possible?</vt:lpstr>
      <vt:lpstr>5.2 Identifying Business Value (System Request)</vt:lpstr>
      <vt:lpstr>When Do Projects Begin?</vt:lpstr>
      <vt:lpstr>Elements of a System Request</vt:lpstr>
      <vt:lpstr>Business Need</vt:lpstr>
      <vt:lpstr>Business Requirements</vt:lpstr>
      <vt:lpstr>Business Value</vt:lpstr>
      <vt:lpstr>Sofware Quality</vt:lpstr>
      <vt:lpstr>Software untuk Pesan Taxi</vt:lpstr>
      <vt:lpstr>Software untuk Pesan Ojek (Go-Jek)</vt:lpstr>
      <vt:lpstr>PowerPoint Presentation</vt:lpstr>
      <vt:lpstr>System Request</vt:lpstr>
      <vt:lpstr>PowerPoint Presentation</vt:lpstr>
      <vt:lpstr>PowerPoint Presentation</vt:lpstr>
      <vt:lpstr>Exercise: Membuat System Request</vt:lpstr>
      <vt:lpstr>5.3 Feasibility Analysis</vt:lpstr>
      <vt:lpstr>Feasibility Analysis</vt:lpstr>
      <vt:lpstr>Feasibility Analysis</vt:lpstr>
      <vt:lpstr>Technical Feasibility</vt:lpstr>
      <vt:lpstr>Economic Feasibility: Should We Build It?</vt:lpstr>
      <vt:lpstr>Cost-Benefit Analysis - Cash Flow</vt:lpstr>
      <vt:lpstr>Cost-Benefit Analysis - Cash Flow</vt:lpstr>
      <vt:lpstr>Cash Flow Plan</vt:lpstr>
      <vt:lpstr>Present Value (PV)</vt:lpstr>
      <vt:lpstr>Net Present Value</vt:lpstr>
      <vt:lpstr>Net Present Value (NPV)</vt:lpstr>
      <vt:lpstr>NPV Calculation</vt:lpstr>
      <vt:lpstr>Return on Investment (ROI)</vt:lpstr>
      <vt:lpstr>ROI Calculation</vt:lpstr>
      <vt:lpstr>Break Even Point (BEP)</vt:lpstr>
      <vt:lpstr>Break Even Point (BEP)</vt:lpstr>
      <vt:lpstr>Organizational Feasibility</vt:lpstr>
      <vt:lpstr>Stakeholder Analysis Considers</vt:lpstr>
      <vt:lpstr>Stakeholder Analysis Considers</vt:lpstr>
      <vt:lpstr>Feasibility Analysis Template</vt:lpstr>
      <vt:lpstr>PowerPoint Presentation</vt:lpstr>
      <vt:lpstr>PowerPoint Presentation</vt:lpstr>
      <vt:lpstr>PowerPoint Presentation</vt:lpstr>
      <vt:lpstr>Exercise: Membuat Feasibility Analysis</vt:lpstr>
      <vt:lpstr>5.4 Systems Analysis and Design with UML</vt:lpstr>
      <vt:lpstr>System Analysis and Design with UML</vt:lpstr>
      <vt:lpstr>5.4.1 Business Process Identification: Use Case Diagram</vt:lpstr>
      <vt:lpstr>Use Case Diagrams</vt:lpstr>
      <vt:lpstr>Use Case Diagram Syntax</vt:lpstr>
      <vt:lpstr>Use Case</vt:lpstr>
      <vt:lpstr>System Boundary</vt:lpstr>
      <vt:lpstr>Actor</vt:lpstr>
      <vt:lpstr>Association Relationship</vt:lpstr>
      <vt:lpstr>Extends Relationship</vt:lpstr>
      <vt:lpstr>Include Relationship</vt:lpstr>
      <vt:lpstr>Generalization Relationship</vt:lpstr>
      <vt:lpstr>Use Case Diagram for Appointment System</vt:lpstr>
      <vt:lpstr>Use Case Diagram with Specialized Actor</vt:lpstr>
      <vt:lpstr>Extend and Include Relationships</vt:lpstr>
      <vt:lpstr>Studi Kasus: ATM System</vt:lpstr>
      <vt:lpstr>ATM System</vt:lpstr>
      <vt:lpstr>ATM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Case Diagram</vt:lpstr>
      <vt:lpstr>Use Case Diagram (Alternatif)</vt:lpstr>
      <vt:lpstr>5.4.2 Business Process Modeling</vt:lpstr>
      <vt:lpstr>System Analysis and Design with UML</vt:lpstr>
      <vt:lpstr>Business Process Modeling: Activity Diagram</vt:lpstr>
      <vt:lpstr>BPM With Activity Diagrams</vt:lpstr>
      <vt:lpstr>Syntax for an Activity Diagram</vt:lpstr>
      <vt:lpstr>Activity Diagram Example</vt:lpstr>
      <vt:lpstr>Creating Activity Diagrams</vt:lpstr>
      <vt:lpstr>Business Process Modeling: BPMN</vt:lpstr>
      <vt:lpstr>PowerPoint Presentation</vt:lpstr>
      <vt:lpstr>PowerPoint Presentation</vt:lpstr>
      <vt:lpstr>PowerPoint Presentation</vt:lpstr>
      <vt:lpstr>PowerPoint Presentation</vt:lpstr>
      <vt:lpstr>Credit Application</vt:lpstr>
      <vt:lpstr>Purchase Request</vt:lpstr>
      <vt:lpstr>Shipment Process of a Hardware Retailer</vt:lpstr>
      <vt:lpstr>The Pizza Collaboration</vt:lpstr>
      <vt:lpstr>Order Fulfillment and Procurement</vt:lpstr>
      <vt:lpstr>Studi Kasus: ATM System</vt:lpstr>
      <vt:lpstr>Activity Diagram: Memasukkan Kartu</vt:lpstr>
      <vt:lpstr>Activity Diagram: Memasukkan PIN</vt:lpstr>
      <vt:lpstr>Activity Diagram: Mengecek Saldo</vt:lpstr>
      <vt:lpstr>Activity Diagram: Mentransfer Uang</vt:lpstr>
      <vt:lpstr>Activity Diagram: Mengambil Uang</vt:lpstr>
      <vt:lpstr>Activity Diagram: Melakukan Logout</vt:lpstr>
      <vt:lpstr>5.4.3 Business Process Realization: Sequence Diagram</vt:lpstr>
      <vt:lpstr>System Analysis and Design with UML</vt:lpstr>
      <vt:lpstr>Sequence Diagrams</vt:lpstr>
      <vt:lpstr>Sequence Diagram Syntax</vt:lpstr>
      <vt:lpstr>Sequence Diagram</vt:lpstr>
      <vt:lpstr>Jenis Class</vt:lpstr>
      <vt:lpstr>Studi Kasus: ATM System</vt:lpstr>
      <vt:lpstr>Sequence Diagram: Memasukkan Kartu</vt:lpstr>
      <vt:lpstr>Sequence Diagram: Memasukkan PIN</vt:lpstr>
      <vt:lpstr>Sequence Diagram: Mengecek Saldo</vt:lpstr>
      <vt:lpstr>Sequence Diagram: Mentransfer Uang</vt:lpstr>
      <vt:lpstr>Sequence Diagram: Mengambil Uang</vt:lpstr>
      <vt:lpstr>Sequence Diagram: Melakukan Logout</vt:lpstr>
      <vt:lpstr>5.4.4 Class Diagram</vt:lpstr>
      <vt:lpstr>System Analysis and Design with UML</vt:lpstr>
      <vt:lpstr>Class Diagram Elements</vt:lpstr>
      <vt:lpstr>Classes</vt:lpstr>
      <vt:lpstr>Attributes</vt:lpstr>
      <vt:lpstr>Operations (Methods)</vt:lpstr>
      <vt:lpstr>Relationships</vt:lpstr>
      <vt:lpstr>Example Class Diagram</vt:lpstr>
      <vt:lpstr>More on Attributes</vt:lpstr>
      <vt:lpstr>More on Operations</vt:lpstr>
      <vt:lpstr>More on Relationships</vt:lpstr>
      <vt:lpstr>Relationship Multiplicity</vt:lpstr>
      <vt:lpstr>Class</vt:lpstr>
      <vt:lpstr>Class with Attribute and Method</vt:lpstr>
      <vt:lpstr>Class Association</vt:lpstr>
      <vt:lpstr>Multiplicity</vt:lpstr>
      <vt:lpstr>Inheritance</vt:lpstr>
      <vt:lpstr>Interface</vt:lpstr>
      <vt:lpstr>Class Diagram: Internet Order Project</vt:lpstr>
      <vt:lpstr>Class Diagram: Sistem ATM</vt:lpstr>
      <vt:lpstr>5.4.5 Deployment Diagram</vt:lpstr>
      <vt:lpstr>System Analysis and Design with UML</vt:lpstr>
      <vt:lpstr>Deployment Diagram</vt:lpstr>
      <vt:lpstr>Diagram Examples</vt:lpstr>
      <vt:lpstr>Deployment Diagram (3 Tier)</vt:lpstr>
      <vt:lpstr>5.4.6 Data Model</vt:lpstr>
      <vt:lpstr>System Analysis and Design with UML</vt:lpstr>
      <vt:lpstr>Data Model</vt:lpstr>
      <vt:lpstr>5.5 Estimating Project Size with Use Case Points</vt:lpstr>
      <vt:lpstr>Use Case Points</vt:lpstr>
      <vt:lpstr>Sistem ATM – Use Case Diagram</vt:lpstr>
      <vt:lpstr>Sequence Diagram - Mentransfer Uang</vt:lpstr>
      <vt:lpstr>Technical Complexity Factors (TCF)</vt:lpstr>
      <vt:lpstr>Environmental Complexity Factors (ECF)</vt:lpstr>
      <vt:lpstr>Computing Use Case Points</vt:lpstr>
      <vt:lpstr>Person Hour Multiplier (PHM)</vt:lpstr>
      <vt:lpstr>Use Case Points in Sparx EA</vt:lpstr>
      <vt:lpstr>PowerPoint Presentation</vt:lpstr>
      <vt:lpstr>Example: Sistem ATM</vt:lpstr>
      <vt:lpstr>Example: Schedule</vt:lpstr>
      <vt:lpstr>Example: Sistem ERP</vt:lpstr>
      <vt:lpstr>Budget (Custom Software)</vt:lpstr>
      <vt:lpstr>Budget (Generic Software)</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Romi Satria Wahono</dc:creator>
  <cp:lastModifiedBy>Romi Satria Wahono</cp:lastModifiedBy>
  <cp:revision>847</cp:revision>
  <dcterms:created xsi:type="dcterms:W3CDTF">2013-03-15T17:55:11Z</dcterms:created>
  <dcterms:modified xsi:type="dcterms:W3CDTF">2015-11-26T16:49:06Z</dcterms:modified>
</cp:coreProperties>
</file>