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3" r:id="rId1"/>
  </p:sldMasterIdLst>
  <p:notesMasterIdLst>
    <p:notesMasterId r:id="rId85"/>
  </p:notesMasterIdLst>
  <p:handoutMasterIdLst>
    <p:handoutMasterId r:id="rId86"/>
  </p:handoutMasterIdLst>
  <p:sldIdLst>
    <p:sldId id="2075" r:id="rId2"/>
    <p:sldId id="2412" r:id="rId3"/>
    <p:sldId id="2651" r:id="rId4"/>
    <p:sldId id="2633" r:id="rId5"/>
    <p:sldId id="2496" r:id="rId6"/>
    <p:sldId id="2586" r:id="rId7"/>
    <p:sldId id="2590" r:id="rId8"/>
    <p:sldId id="2591" r:id="rId9"/>
    <p:sldId id="2634" r:id="rId10"/>
    <p:sldId id="2475" r:id="rId11"/>
    <p:sldId id="2476" r:id="rId12"/>
    <p:sldId id="2504" r:id="rId13"/>
    <p:sldId id="2477" r:id="rId14"/>
    <p:sldId id="2478" r:id="rId15"/>
    <p:sldId id="2479" r:id="rId16"/>
    <p:sldId id="2480" r:id="rId17"/>
    <p:sldId id="2482" r:id="rId18"/>
    <p:sldId id="2481" r:id="rId19"/>
    <p:sldId id="2599" r:id="rId20"/>
    <p:sldId id="2636" r:id="rId21"/>
    <p:sldId id="2635" r:id="rId22"/>
    <p:sldId id="2597" r:id="rId23"/>
    <p:sldId id="2598" r:id="rId24"/>
    <p:sldId id="2637" r:id="rId25"/>
    <p:sldId id="2601" r:id="rId26"/>
    <p:sldId id="2592" r:id="rId27"/>
    <p:sldId id="2596" r:id="rId28"/>
    <p:sldId id="2603" r:id="rId29"/>
    <p:sldId id="2594" r:id="rId30"/>
    <p:sldId id="2497" r:id="rId31"/>
    <p:sldId id="2452" r:id="rId32"/>
    <p:sldId id="2483" r:id="rId33"/>
    <p:sldId id="2484" r:id="rId34"/>
    <p:sldId id="2485" r:id="rId35"/>
    <p:sldId id="2498" r:id="rId36"/>
    <p:sldId id="2608" r:id="rId37"/>
    <p:sldId id="2647" r:id="rId38"/>
    <p:sldId id="2648" r:id="rId39"/>
    <p:sldId id="2453" r:id="rId40"/>
    <p:sldId id="2609" r:id="rId41"/>
    <p:sldId id="2649" r:id="rId42"/>
    <p:sldId id="2621" r:id="rId43"/>
    <p:sldId id="2610" r:id="rId44"/>
    <p:sldId id="2638" r:id="rId45"/>
    <p:sldId id="2611" r:id="rId46"/>
    <p:sldId id="2612" r:id="rId47"/>
    <p:sldId id="2488" r:id="rId48"/>
    <p:sldId id="2617" r:id="rId49"/>
    <p:sldId id="2618" r:id="rId50"/>
    <p:sldId id="2616" r:id="rId51"/>
    <p:sldId id="2619" r:id="rId52"/>
    <p:sldId id="2620" r:id="rId53"/>
    <p:sldId id="2613" r:id="rId54"/>
    <p:sldId id="2614" r:id="rId55"/>
    <p:sldId id="2615" r:id="rId56"/>
    <p:sldId id="2650" r:id="rId57"/>
    <p:sldId id="2623" r:id="rId58"/>
    <p:sldId id="2624" r:id="rId59"/>
    <p:sldId id="2625" r:id="rId60"/>
    <p:sldId id="2639" r:id="rId61"/>
    <p:sldId id="2626" r:id="rId62"/>
    <p:sldId id="2628" r:id="rId63"/>
    <p:sldId id="2644" r:id="rId64"/>
    <p:sldId id="2645" r:id="rId65"/>
    <p:sldId id="2646" r:id="rId66"/>
    <p:sldId id="2631" r:id="rId67"/>
    <p:sldId id="2454" r:id="rId68"/>
    <p:sldId id="2491" r:id="rId69"/>
    <p:sldId id="2505" r:id="rId70"/>
    <p:sldId id="2629" r:id="rId71"/>
    <p:sldId id="2630" r:id="rId72"/>
    <p:sldId id="2632" r:id="rId73"/>
    <p:sldId id="2455" r:id="rId74"/>
    <p:sldId id="2456" r:id="rId75"/>
    <p:sldId id="2457" r:id="rId76"/>
    <p:sldId id="2511" r:id="rId77"/>
    <p:sldId id="2458" r:id="rId78"/>
    <p:sldId id="2512" r:id="rId79"/>
    <p:sldId id="2640" r:id="rId80"/>
    <p:sldId id="2459" r:id="rId81"/>
    <p:sldId id="2641" r:id="rId82"/>
    <p:sldId id="2642" r:id="rId83"/>
    <p:sldId id="2584" r:id="rId84"/>
  </p:sldIdLst>
  <p:sldSz cx="9144000" cy="6858000" type="screen4x3"/>
  <p:notesSz cx="7315200" cy="9601200"/>
  <p:embeddedFontLst>
    <p:embeddedFont>
      <p:font typeface="Constantia" panose="02030602050306030303" pitchFamily="18" charset="0"/>
      <p:regular r:id="rId87"/>
      <p:bold r:id="rId88"/>
      <p:italic r:id="rId89"/>
      <p:boldItalic r:id="rId90"/>
    </p:embeddedFont>
    <p:embeddedFont>
      <p:font typeface="Tahoma" panose="020B0604030504040204" pitchFamily="34" charset="0"/>
      <p:regular r:id="rId91"/>
      <p:bold r:id="rId92"/>
    </p:embeddedFont>
    <p:embeddedFont>
      <p:font typeface="Cambria Math" panose="02040503050406030204" pitchFamily="18" charset="0"/>
      <p:regular r:id="rId93"/>
    </p:embeddedFont>
    <p:embeddedFont>
      <p:font typeface="Calibri" panose="020F0502020204030204" pitchFamily="34" charset="0"/>
      <p:regular r:id="rId94"/>
      <p:bold r:id="rId95"/>
      <p:italic r:id="rId96"/>
      <p:boldItalic r:id="rId97"/>
    </p:embeddedFont>
    <p:embeddedFont>
      <p:font typeface="Calibri Light" panose="020F0302020204030204" pitchFamily="34" charset="0"/>
      <p:regular r:id="rId98"/>
      <p:italic r:id="rId99"/>
    </p:embeddedFont>
    <p:embeddedFont>
      <p:font typeface="ＭＳ Ｐゴシック" panose="020B0600070205080204" pitchFamily="34" charset="-128"/>
      <p:regular r:id="rId100"/>
    </p:embeddedFont>
    <p:embeddedFont>
      <p:font typeface="ＭＳ Ｐ明朝" panose="02020600040205080304" pitchFamily="18" charset="-128"/>
      <p:regular r:id="rId101"/>
    </p:embeddedFont>
  </p:embeddedFontLst>
  <p:custDataLst>
    <p:tags r:id="rId102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97542"/>
    <a:srgbClr val="FF7C80"/>
    <a:srgbClr val="99FFCC"/>
    <a:srgbClr val="14663B"/>
    <a:srgbClr val="000099"/>
    <a:srgbClr val="085823"/>
    <a:srgbClr val="333333"/>
    <a:srgbClr val="CC00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10" autoAdjust="0"/>
  </p:normalViewPr>
  <p:slideViewPr>
    <p:cSldViewPr>
      <p:cViewPr varScale="1">
        <p:scale>
          <a:sx n="108" d="100"/>
          <a:sy n="108" d="100"/>
        </p:scale>
        <p:origin x="1248" y="96"/>
      </p:cViewPr>
      <p:guideLst>
        <p:guide orient="horz" pos="2112"/>
        <p:guide pos="1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38"/>
    </p:cViewPr>
  </p:sorterViewPr>
  <p:notesViewPr>
    <p:cSldViewPr>
      <p:cViewPr>
        <p:scale>
          <a:sx n="150" d="100"/>
          <a:sy n="150" d="100"/>
        </p:scale>
        <p:origin x="1212" y="-253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gs" Target="tags/tag1.xml"/><Relationship Id="rId5" Type="http://schemas.openxmlformats.org/officeDocument/2006/relationships/slide" Target="slides/slide4.xml"/><Relationship Id="rId90" Type="http://schemas.openxmlformats.org/officeDocument/2006/relationships/font" Target="fonts/font4.fntdata"/><Relationship Id="rId95" Type="http://schemas.openxmlformats.org/officeDocument/2006/relationships/font" Target="fonts/font9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2.fntdata"/><Relationship Id="rId91" Type="http://schemas.openxmlformats.org/officeDocument/2006/relationships/font" Target="fonts/font5.fntdata"/><Relationship Id="rId96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94" Type="http://schemas.openxmlformats.org/officeDocument/2006/relationships/font" Target="fonts/font8.fntdata"/><Relationship Id="rId99" Type="http://schemas.openxmlformats.org/officeDocument/2006/relationships/font" Target="fonts/font13.fntdata"/><Relationship Id="rId10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1.fntdata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4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7.fntdata"/><Relationship Id="rId98" Type="http://schemas.openxmlformats.org/officeDocument/2006/relationships/font" Target="fonts/font12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81400" y="9224965"/>
            <a:ext cx="320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>
            <a:lvl1pPr algn="r" defTabSz="953991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11190" y="180976"/>
            <a:ext cx="61642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>
            <a:lvl1pPr algn="r" defTabSz="953991">
              <a:defRPr sz="700" i="1" dirty="0" smtClean="0">
                <a:effectLst/>
              </a:defRPr>
            </a:lvl1pPr>
          </a:lstStyle>
          <a:p>
            <a:pPr>
              <a:defRPr/>
            </a:pPr>
            <a:r>
              <a:rPr lang="en-US" altLang="ja-JP" dirty="0" smtClean="0"/>
              <a:t>Research Methodology</a:t>
            </a:r>
            <a:endParaRPr lang="en-US" altLang="ja-JP" dirty="0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5301" y="9101139"/>
            <a:ext cx="331470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b" anchorCtr="0" compatLnSpc="1">
            <a:prstTxWarp prst="textNoShape">
              <a:avLst/>
            </a:prstTxWarp>
          </a:bodyPr>
          <a:lstStyle>
            <a:lvl1pPr algn="l" defTabSz="953991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11190" y="3810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/>
          <a:lstStyle/>
          <a:p>
            <a:pPr>
              <a:defRPr/>
            </a:pPr>
            <a:endParaRPr lang="id-ID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611190" y="92202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/>
          <a:lstStyle/>
          <a:p>
            <a:pPr>
              <a:defRPr/>
            </a:pP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611190" y="-100012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F70BB06A-BCC8-4C11-A7C1-67582F4C337E}" type="slidenum">
              <a:rPr lang="en-US" sz="700" i="1" smtClean="0">
                <a:effectLst/>
              </a:rPr>
              <a:pPr algn="l"/>
              <a:t>‹#›</a:t>
            </a:fld>
            <a:endParaRPr lang="en-US" sz="700" i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5611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>
            <a:lvl1pPr algn="l" defTabSz="95399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6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>
            <a:lvl1pPr algn="r" defTabSz="95399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4CD75735-1E94-47CC-9DBE-43AE6ADE1834}" type="datetime1">
              <a:rPr lang="en-US" altLang="ja-JP" smtClean="0"/>
              <a:t>9/3/2015</a:t>
            </a:fld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3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1777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b" anchorCtr="0" compatLnSpc="1">
            <a:prstTxWarp prst="textNoShape">
              <a:avLst/>
            </a:prstTxWarp>
          </a:bodyPr>
          <a:lstStyle>
            <a:lvl1pPr algn="l" defTabSz="95399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6" y="9121777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b" anchorCtr="0" compatLnSpc="1">
            <a:prstTxWarp prst="textNoShape">
              <a:avLst/>
            </a:prstTxWarp>
          </a:bodyPr>
          <a:lstStyle>
            <a:lvl1pPr algn="r" defTabSz="95399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8C9D2B2-F8A0-41B1-8482-D108E1D20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242092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221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7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182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78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1294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83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128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8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7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81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96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7" name="Rounded Rectangle 16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56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5" name="Rounded Rectangle 14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0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00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46E0E4-908A-4724-B308-E4F6AE4FA0DD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676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104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46E0E4-908A-4724-B308-E4F6AE4FA0DD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Relationship Id="rId9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484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</a:rPr>
              <a:t>Theory of Computation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5800" dirty="0"/>
              <a:t>3</a:t>
            </a:r>
            <a:r>
              <a:rPr lang="en-US" sz="5800" dirty="0" smtClean="0"/>
              <a:t>. </a:t>
            </a:r>
            <a:r>
              <a:rPr lang="en-US" sz="5800" dirty="0"/>
              <a:t>Math Fundamental 2</a:t>
            </a:r>
            <a:r>
              <a:rPr lang="en-US" sz="5800" dirty="0" smtClean="0"/>
              <a:t>:</a:t>
            </a:r>
            <a:br>
              <a:rPr lang="en-US" sz="5800" dirty="0" smtClean="0"/>
            </a:br>
            <a:r>
              <a:rPr lang="en-US" sz="5800" dirty="0" smtClean="0"/>
              <a:t>Graph, String, Logic</a:t>
            </a:r>
            <a:endParaRPr lang="en-US" sz="58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5486400" cy="16002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 smtClean="0"/>
              <a:t>Romi Satria Wahon</a:t>
            </a: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http://romisatriawahono.net/tc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Mobile</a:t>
            </a:r>
            <a:r>
              <a:rPr lang="id-ID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+6281586220090</a:t>
            </a:r>
            <a:endParaRPr lang="en-US" sz="21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Nodes, Edges and Degree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33" t="25555" r="14167" b="31482"/>
          <a:stretch/>
        </p:blipFill>
        <p:spPr>
          <a:xfrm>
            <a:off x="1943100" y="4572000"/>
            <a:ext cx="5257800" cy="2209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6205"/>
            <a:ext cx="7886700" cy="4643095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undirected </a:t>
            </a:r>
            <a:r>
              <a:rPr lang="en-US" i="1" dirty="0" smtClean="0">
                <a:solidFill>
                  <a:srgbClr val="C00000"/>
                </a:solidFill>
              </a:rPr>
              <a:t>graph</a:t>
            </a:r>
            <a:r>
              <a:rPr lang="en-US" dirty="0" smtClean="0"/>
              <a:t> (</a:t>
            </a:r>
            <a:r>
              <a:rPr lang="en-US" i="1" dirty="0" smtClean="0">
                <a:solidFill>
                  <a:srgbClr val="C00000"/>
                </a:solidFill>
              </a:rPr>
              <a:t>graph</a:t>
            </a:r>
            <a:r>
              <a:rPr lang="en-US" dirty="0" smtClean="0"/>
              <a:t>), is </a:t>
            </a:r>
            <a:r>
              <a:rPr lang="en-US" dirty="0"/>
              <a:t>a set of points with lines </a:t>
            </a:r>
            <a:r>
              <a:rPr lang="en-US" dirty="0" smtClean="0"/>
              <a:t>connecting some </a:t>
            </a:r>
            <a:r>
              <a:rPr lang="en-US" dirty="0"/>
              <a:t>of the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The </a:t>
            </a:r>
            <a:r>
              <a:rPr lang="en-US" dirty="0"/>
              <a:t>points are called </a:t>
            </a:r>
            <a:r>
              <a:rPr lang="en-US" i="1" dirty="0">
                <a:solidFill>
                  <a:srgbClr val="C00000"/>
                </a:solidFill>
              </a:rPr>
              <a:t>nodes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vertices</a:t>
            </a:r>
            <a:r>
              <a:rPr lang="en-US" dirty="0"/>
              <a:t>, and the lines </a:t>
            </a:r>
            <a:r>
              <a:rPr lang="en-US" dirty="0" smtClean="0"/>
              <a:t>are called </a:t>
            </a:r>
            <a:r>
              <a:rPr lang="en-US" i="1" dirty="0" smtClean="0">
                <a:solidFill>
                  <a:srgbClr val="C00000"/>
                </a:solidFill>
              </a:rPr>
              <a:t>edges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number of edges </a:t>
            </a:r>
            <a:r>
              <a:rPr lang="en-US" dirty="0"/>
              <a:t>at a particular node is the </a:t>
            </a:r>
            <a:r>
              <a:rPr lang="en-US" i="1" dirty="0">
                <a:solidFill>
                  <a:srgbClr val="C00000"/>
                </a:solidFill>
              </a:rPr>
              <a:t>degree</a:t>
            </a:r>
            <a:r>
              <a:rPr lang="en-US" i="1" dirty="0"/>
              <a:t> </a:t>
            </a:r>
            <a:r>
              <a:rPr lang="en-US" dirty="0"/>
              <a:t>of that </a:t>
            </a:r>
            <a:r>
              <a:rPr lang="en-US" dirty="0" smtClean="0"/>
              <a:t>node</a:t>
            </a:r>
          </a:p>
          <a:p>
            <a:pPr lvl="1"/>
            <a:r>
              <a:rPr lang="en-US" dirty="0" smtClean="0"/>
              <a:t>In </a:t>
            </a:r>
            <a:r>
              <a:rPr lang="en-US" dirty="0" smtClean="0">
                <a:solidFill>
                  <a:srgbClr val="0070C0"/>
                </a:solidFill>
              </a:rPr>
              <a:t>Figure (a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, all the nodes have </a:t>
            </a:r>
            <a:r>
              <a:rPr lang="en-US" dirty="0">
                <a:solidFill>
                  <a:srgbClr val="0070C0"/>
                </a:solidFill>
              </a:rPr>
              <a:t>degree 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</a:p>
          <a:p>
            <a:pPr lvl="1"/>
            <a:r>
              <a:rPr lang="en-US" dirty="0" smtClean="0"/>
              <a:t>In </a:t>
            </a:r>
            <a:r>
              <a:rPr lang="en-US" dirty="0">
                <a:solidFill>
                  <a:srgbClr val="0070C0"/>
                </a:solidFill>
              </a:rPr>
              <a:t>Figure </a:t>
            </a:r>
            <a:r>
              <a:rPr lang="en-US" dirty="0" smtClean="0">
                <a:solidFill>
                  <a:srgbClr val="0070C0"/>
                </a:solidFill>
              </a:rPr>
              <a:t>(b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, all the nodes </a:t>
            </a:r>
            <a:r>
              <a:rPr lang="en-US" dirty="0" smtClean="0"/>
              <a:t>have </a:t>
            </a:r>
            <a:r>
              <a:rPr lang="en-US" dirty="0" smtClean="0">
                <a:solidFill>
                  <a:srgbClr val="0070C0"/>
                </a:solidFill>
              </a:rPr>
              <a:t>degree 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6253"/>
            <a:ext cx="8058150" cy="51002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Graf </a:t>
            </a:r>
            <a:r>
              <a:rPr lang="en-US" i="1" dirty="0"/>
              <a:t>G</a:t>
            </a:r>
            <a:r>
              <a:rPr lang="en-US" dirty="0"/>
              <a:t> = 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),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V</a:t>
            </a:r>
            <a:r>
              <a:rPr lang="en-US" dirty="0" smtClean="0"/>
              <a:t> 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tidak-kosong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simpul-simpul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0070C0"/>
                </a:solidFill>
              </a:rPr>
              <a:t>nodes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dirty="0"/>
              <a:t>{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,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 , ... ,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dirty="0"/>
              <a:t> } </a:t>
            </a:r>
            <a:endParaRPr lang="en-US" dirty="0" smtClean="0"/>
          </a:p>
          <a:p>
            <a:pPr lvl="1"/>
            <a:r>
              <a:rPr lang="en-US" i="1" dirty="0" smtClean="0"/>
              <a:t>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 (</a:t>
            </a:r>
            <a:r>
              <a:rPr lang="en-US" i="1" dirty="0">
                <a:solidFill>
                  <a:srgbClr val="0070C0"/>
                </a:solidFill>
              </a:rPr>
              <a:t>edges</a:t>
            </a:r>
            <a:r>
              <a:rPr lang="en-US" dirty="0"/>
              <a:t>)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sepasang</a:t>
            </a:r>
            <a:r>
              <a:rPr lang="en-US" dirty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= </a:t>
            </a:r>
            <a:r>
              <a:rPr lang="en-US" dirty="0"/>
              <a:t>{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 , </a:t>
            </a:r>
            <a:r>
              <a:rPr lang="en-US" i="1" dirty="0"/>
              <a:t>e</a:t>
            </a:r>
            <a:r>
              <a:rPr lang="en-US" baseline="-25000" dirty="0"/>
              <a:t>2</a:t>
            </a:r>
            <a:r>
              <a:rPr lang="en-US" dirty="0"/>
              <a:t> , ... , </a:t>
            </a:r>
            <a:r>
              <a:rPr lang="en-US" i="1" dirty="0"/>
              <a:t>e</a:t>
            </a:r>
            <a:r>
              <a:rPr lang="en-US" i="1" baseline="-25000" dirty="0"/>
              <a:t>n</a:t>
            </a:r>
            <a:r>
              <a:rPr lang="en-US" dirty="0"/>
              <a:t> </a:t>
            </a:r>
            <a:r>
              <a:rPr lang="en-US" dirty="0" smtClean="0"/>
              <a:t>}</a:t>
            </a:r>
          </a:p>
          <a:p>
            <a:r>
              <a:rPr lang="en-US" dirty="0" smtClean="0"/>
              <a:t>In </a:t>
            </a:r>
            <a:r>
              <a:rPr lang="en-US" dirty="0"/>
              <a:t>a graph </a:t>
            </a:r>
            <a:r>
              <a:rPr lang="en-US" i="1" dirty="0"/>
              <a:t>G</a:t>
            </a:r>
            <a:r>
              <a:rPr lang="en-US" dirty="0"/>
              <a:t> that contains nodes </a:t>
            </a:r>
            <a:r>
              <a:rPr lang="en-US" i="1" dirty="0" err="1"/>
              <a:t>i</a:t>
            </a:r>
            <a:r>
              <a:rPr lang="en-US" dirty="0"/>
              <a:t> and </a:t>
            </a:r>
            <a:r>
              <a:rPr lang="en-US" i="1" dirty="0"/>
              <a:t>j</a:t>
            </a:r>
            <a:r>
              <a:rPr lang="en-US" dirty="0"/>
              <a:t>, the pair (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/>
              <a:t>) </a:t>
            </a:r>
            <a:r>
              <a:rPr lang="en-US" dirty="0">
                <a:solidFill>
                  <a:srgbClr val="C00000"/>
                </a:solidFill>
              </a:rPr>
              <a:t>represents the edge </a:t>
            </a:r>
            <a:r>
              <a:rPr lang="en-US" dirty="0" smtClean="0"/>
              <a:t>that connects </a:t>
            </a:r>
            <a:r>
              <a:rPr lang="en-US" i="1" dirty="0" err="1"/>
              <a:t>i</a:t>
            </a:r>
            <a:r>
              <a:rPr lang="en-US" dirty="0"/>
              <a:t> and </a:t>
            </a:r>
            <a:r>
              <a:rPr lang="en-US" i="1" dirty="0" smtClean="0"/>
              <a:t>j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C00000"/>
                </a:solidFill>
              </a:rPr>
              <a:t>order</a:t>
            </a:r>
            <a:r>
              <a:rPr lang="en-US" dirty="0"/>
              <a:t> of </a:t>
            </a:r>
            <a:r>
              <a:rPr lang="en-US" i="1" dirty="0" err="1"/>
              <a:t>i</a:t>
            </a:r>
            <a:r>
              <a:rPr lang="en-US" dirty="0"/>
              <a:t> and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doesn’t matter </a:t>
            </a:r>
            <a:r>
              <a:rPr lang="en-US" dirty="0"/>
              <a:t>in an undirected </a:t>
            </a:r>
            <a:r>
              <a:rPr lang="en-US" dirty="0" smtClean="0"/>
              <a:t>graph, so </a:t>
            </a:r>
            <a:r>
              <a:rPr lang="en-US" dirty="0"/>
              <a:t>the pairs 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 and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</a:t>
            </a:r>
            <a:r>
              <a:rPr lang="en-US" dirty="0">
                <a:solidFill>
                  <a:srgbClr val="C00000"/>
                </a:solidFill>
              </a:rPr>
              <a:t>represent the same </a:t>
            </a:r>
            <a:r>
              <a:rPr lang="en-US" dirty="0" smtClean="0">
                <a:solidFill>
                  <a:srgbClr val="C00000"/>
                </a:solidFill>
              </a:rPr>
              <a:t>edge</a:t>
            </a:r>
          </a:p>
          <a:p>
            <a:r>
              <a:rPr lang="en-US" dirty="0" smtClean="0"/>
              <a:t>Sometimes </a:t>
            </a:r>
            <a:r>
              <a:rPr lang="en-US" dirty="0"/>
              <a:t>we </a:t>
            </a:r>
            <a:r>
              <a:rPr lang="en-US" dirty="0" smtClean="0"/>
              <a:t>describe </a:t>
            </a:r>
            <a:r>
              <a:rPr lang="en-US" dirty="0" smtClean="0">
                <a:solidFill>
                  <a:srgbClr val="C00000"/>
                </a:solidFill>
              </a:rPr>
              <a:t>undirected </a:t>
            </a:r>
            <a:r>
              <a:rPr lang="en-US" dirty="0">
                <a:solidFill>
                  <a:srgbClr val="C00000"/>
                </a:solidFill>
              </a:rPr>
              <a:t>edges </a:t>
            </a:r>
            <a:r>
              <a:rPr lang="en-US" dirty="0"/>
              <a:t>with </a:t>
            </a:r>
            <a:r>
              <a:rPr lang="en-US" dirty="0">
                <a:solidFill>
                  <a:srgbClr val="C00000"/>
                </a:solidFill>
              </a:rPr>
              <a:t>unordered pairs </a:t>
            </a:r>
            <a:r>
              <a:rPr lang="en-US" dirty="0"/>
              <a:t>using set notation as in {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 smtClean="0"/>
              <a:t>j</a:t>
            </a:r>
            <a:r>
              <a:rPr lang="en-US" dirty="0" smtClean="0"/>
              <a:t>}</a:t>
            </a:r>
          </a:p>
          <a:p>
            <a:r>
              <a:rPr lang="en-US" dirty="0" smtClean="0"/>
              <a:t>If </a:t>
            </a:r>
            <a:r>
              <a:rPr lang="en-US" i="1" dirty="0">
                <a:solidFill>
                  <a:srgbClr val="C00000"/>
                </a:solidFill>
              </a:rPr>
              <a:t>V</a:t>
            </a:r>
            <a:r>
              <a:rPr lang="en-US" dirty="0">
                <a:solidFill>
                  <a:srgbClr val="C00000"/>
                </a:solidFill>
              </a:rPr>
              <a:t> is </a:t>
            </a:r>
            <a:r>
              <a:rPr lang="en-US" dirty="0" smtClean="0">
                <a:solidFill>
                  <a:srgbClr val="C00000"/>
                </a:solidFill>
              </a:rPr>
              <a:t>the set </a:t>
            </a:r>
            <a:r>
              <a:rPr lang="en-US" dirty="0">
                <a:solidFill>
                  <a:srgbClr val="C00000"/>
                </a:solidFill>
              </a:rPr>
              <a:t>of nodes of </a:t>
            </a:r>
            <a:r>
              <a:rPr lang="en-US" i="1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C00000"/>
                </a:solidFill>
              </a:rPr>
              <a:t> is the set of edges</a:t>
            </a:r>
            <a:r>
              <a:rPr lang="en-US" dirty="0"/>
              <a:t>, we say </a:t>
            </a:r>
            <a:r>
              <a:rPr lang="en-US" i="1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 = (</a:t>
            </a:r>
            <a:r>
              <a:rPr lang="en-US" i="1" dirty="0">
                <a:solidFill>
                  <a:srgbClr val="C00000"/>
                </a:solidFill>
              </a:rPr>
              <a:t>V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i="1" dirty="0" smtClean="0">
                <a:solidFill>
                  <a:srgbClr val="C00000"/>
                </a:solidFill>
              </a:rPr>
              <a:t>E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7886700" cy="4643095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dirty="0" smtClean="0"/>
              <a:t>describe a </a:t>
            </a:r>
            <a:r>
              <a:rPr lang="en-US" dirty="0"/>
              <a:t>graph with a diagram or more formally by specifying </a:t>
            </a:r>
            <a:r>
              <a:rPr lang="en-US" i="1" dirty="0"/>
              <a:t>V</a:t>
            </a:r>
            <a:r>
              <a:rPr lang="en-US" dirty="0"/>
              <a:t> and </a:t>
            </a:r>
            <a:r>
              <a:rPr lang="en-US" i="1" dirty="0" smtClean="0"/>
              <a:t>E</a:t>
            </a:r>
            <a:endParaRPr lang="en-US" dirty="0"/>
          </a:p>
          <a:p>
            <a:r>
              <a:rPr lang="en-US" dirty="0" smtClean="0"/>
              <a:t>A formal </a:t>
            </a:r>
            <a:r>
              <a:rPr lang="en-US" dirty="0"/>
              <a:t>description of the </a:t>
            </a:r>
            <a:r>
              <a:rPr lang="en-US" dirty="0">
                <a:solidFill>
                  <a:srgbClr val="C00000"/>
                </a:solidFill>
              </a:rPr>
              <a:t>graph in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a) </a:t>
            </a:r>
            <a:r>
              <a:rPr lang="en-US" dirty="0" smtClean="0"/>
              <a:t>is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{1</a:t>
            </a:r>
            <a:r>
              <a:rPr lang="en-US" dirty="0">
                <a:solidFill>
                  <a:srgbClr val="0070C0"/>
                </a:solidFill>
              </a:rPr>
              <a:t>, 2, 3, 4, 5}, {(1, 2), (2, 3), (3, 4), (4, 5), (5, 1</a:t>
            </a:r>
            <a:r>
              <a:rPr lang="en-US" dirty="0" smtClean="0">
                <a:solidFill>
                  <a:srgbClr val="0070C0"/>
                </a:solidFill>
              </a:rPr>
              <a:t>)}</a:t>
            </a:r>
          </a:p>
          <a:p>
            <a:r>
              <a:rPr lang="en-US" dirty="0" smtClean="0"/>
              <a:t>A formal </a:t>
            </a:r>
            <a:r>
              <a:rPr lang="en-US" dirty="0"/>
              <a:t>description of the </a:t>
            </a:r>
            <a:r>
              <a:rPr lang="en-US" dirty="0">
                <a:solidFill>
                  <a:srgbClr val="C00000"/>
                </a:solidFill>
              </a:rPr>
              <a:t>graph in </a:t>
            </a:r>
            <a:r>
              <a:rPr lang="en-US" dirty="0" smtClean="0">
                <a:solidFill>
                  <a:srgbClr val="C00000"/>
                </a:solidFill>
              </a:rPr>
              <a:t>(b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 smtClean="0"/>
              <a:t>is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{1</a:t>
            </a:r>
            <a:r>
              <a:rPr lang="en-US" dirty="0">
                <a:solidFill>
                  <a:srgbClr val="0070C0"/>
                </a:solidFill>
              </a:rPr>
              <a:t>, 2, 3, 4}, {(1, 2), (1, 3), (1, 4), (2, 3), (2, 4), (3, 4)}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33" t="25555" r="14167" b="31482"/>
          <a:stretch/>
        </p:blipFill>
        <p:spPr>
          <a:xfrm>
            <a:off x="1828800" y="4138954"/>
            <a:ext cx="5257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Labeled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59248"/>
            <a:ext cx="8216411" cy="4643095"/>
          </a:xfrm>
        </p:spPr>
        <p:txBody>
          <a:bodyPr>
            <a:normAutofit/>
          </a:bodyPr>
          <a:lstStyle/>
          <a:p>
            <a:r>
              <a:rPr lang="en-US" dirty="0"/>
              <a:t>Graphs frequently are used to </a:t>
            </a:r>
            <a:r>
              <a:rPr lang="en-US" dirty="0">
                <a:solidFill>
                  <a:srgbClr val="C00000"/>
                </a:solidFill>
              </a:rPr>
              <a:t>represent </a:t>
            </a:r>
            <a:r>
              <a:rPr lang="en-US" dirty="0" smtClean="0">
                <a:solidFill>
                  <a:srgbClr val="C00000"/>
                </a:solidFill>
              </a:rPr>
              <a:t>data</a:t>
            </a: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Nodes</a:t>
            </a:r>
            <a:r>
              <a:rPr lang="en-US" dirty="0" smtClean="0"/>
              <a:t> </a:t>
            </a:r>
            <a:r>
              <a:rPr lang="en-US" dirty="0"/>
              <a:t>might be cities and </a:t>
            </a:r>
            <a:r>
              <a:rPr lang="en-US" dirty="0" smtClean="0">
                <a:solidFill>
                  <a:srgbClr val="C00000"/>
                </a:solidFill>
              </a:rPr>
              <a:t>edges</a:t>
            </a:r>
            <a:r>
              <a:rPr lang="en-US" dirty="0" smtClean="0"/>
              <a:t> the </a:t>
            </a:r>
            <a:r>
              <a:rPr lang="en-US" dirty="0"/>
              <a:t>connecting </a:t>
            </a:r>
            <a:r>
              <a:rPr lang="en-US" dirty="0" smtClean="0"/>
              <a:t>highways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odes </a:t>
            </a:r>
            <a:r>
              <a:rPr lang="en-US" dirty="0">
                <a:solidFill>
                  <a:srgbClr val="0070C0"/>
                </a:solidFill>
              </a:rPr>
              <a:t>might be </a:t>
            </a:r>
            <a:r>
              <a:rPr lang="en-US" dirty="0" smtClean="0">
                <a:solidFill>
                  <a:srgbClr val="0070C0"/>
                </a:solidFill>
              </a:rPr>
              <a:t>people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edges </a:t>
            </a:r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dirty="0" smtClean="0">
                <a:solidFill>
                  <a:srgbClr val="0070C0"/>
                </a:solidFill>
              </a:rPr>
              <a:t>friendships </a:t>
            </a:r>
            <a:r>
              <a:rPr lang="en-US" dirty="0" smtClean="0"/>
              <a:t>between them</a:t>
            </a:r>
          </a:p>
          <a:p>
            <a:r>
              <a:rPr lang="en-US" dirty="0" smtClean="0"/>
              <a:t>We </a:t>
            </a:r>
            <a:r>
              <a:rPr lang="en-US" dirty="0"/>
              <a:t>label the nodes and/or edges </a:t>
            </a:r>
            <a:r>
              <a:rPr lang="en-US" dirty="0" smtClean="0"/>
              <a:t>of a </a:t>
            </a:r>
            <a:r>
              <a:rPr lang="en-US" dirty="0"/>
              <a:t>graph, which then is called a </a:t>
            </a:r>
            <a:r>
              <a:rPr lang="en-US" i="1" dirty="0">
                <a:solidFill>
                  <a:srgbClr val="C00000"/>
                </a:solidFill>
              </a:rPr>
              <a:t>labeled </a:t>
            </a:r>
            <a:r>
              <a:rPr lang="en-US" i="1" dirty="0" smtClean="0">
                <a:solidFill>
                  <a:srgbClr val="C00000"/>
                </a:solidFill>
              </a:rPr>
              <a:t>graph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666" t="42592" r="25000" b="9260"/>
          <a:stretch/>
        </p:blipFill>
        <p:spPr>
          <a:xfrm>
            <a:off x="919989" y="4342565"/>
            <a:ext cx="3048000" cy="247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0" y="4625600"/>
            <a:ext cx="50350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dirty="0">
                <a:effectLst/>
                <a:latin typeface="+mn-lt"/>
              </a:rPr>
              <a:t>A graph whose </a:t>
            </a:r>
            <a:r>
              <a:rPr lang="en-US" sz="2200" dirty="0">
                <a:solidFill>
                  <a:srgbClr val="0070C0"/>
                </a:solidFill>
                <a:effectLst/>
                <a:latin typeface="+mn-lt"/>
              </a:rPr>
              <a:t>nodes are cities </a:t>
            </a:r>
            <a:r>
              <a:rPr lang="en-US" sz="2200" dirty="0">
                <a:effectLst/>
                <a:latin typeface="+mn-lt"/>
              </a:rPr>
              <a:t>and whose </a:t>
            </a:r>
            <a:r>
              <a:rPr lang="en-US" sz="2200" dirty="0">
                <a:solidFill>
                  <a:srgbClr val="0070C0"/>
                </a:solidFill>
                <a:effectLst/>
                <a:latin typeface="+mn-lt"/>
              </a:rPr>
              <a:t>edges are </a:t>
            </a:r>
            <a:r>
              <a:rPr lang="en-US" sz="2200" dirty="0" smtClean="0">
                <a:solidFill>
                  <a:srgbClr val="0070C0"/>
                </a:solidFill>
                <a:effectLst/>
                <a:latin typeface="+mn-lt"/>
              </a:rPr>
              <a:t>the dollar </a:t>
            </a:r>
            <a:r>
              <a:rPr lang="en-US" sz="2200" dirty="0">
                <a:solidFill>
                  <a:srgbClr val="0070C0"/>
                </a:solidFill>
                <a:effectLst/>
                <a:latin typeface="+mn-lt"/>
              </a:rPr>
              <a:t>cost </a:t>
            </a:r>
            <a:r>
              <a:rPr lang="en-US" sz="2200" dirty="0">
                <a:effectLst/>
                <a:latin typeface="+mn-lt"/>
              </a:rPr>
              <a:t>of the cheapest nonstop airfare for travel between those cities if flying nonstop between them is possible.</a:t>
            </a:r>
          </a:p>
        </p:txBody>
      </p:sp>
    </p:spTree>
    <p:extLst>
      <p:ext uri="{BB962C8B-B14F-4D97-AF65-F5344CB8AC3E}">
        <p14:creationId xmlns:p14="http://schemas.microsoft.com/office/powerpoint/2010/main" val="41271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Subgraph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</a:t>
            </a:r>
            <a:r>
              <a:rPr lang="en-US" i="1" dirty="0"/>
              <a:t>G</a:t>
            </a:r>
            <a:r>
              <a:rPr lang="en-US" dirty="0"/>
              <a:t> is a </a:t>
            </a:r>
            <a:r>
              <a:rPr lang="en-US" i="1" dirty="0" err="1">
                <a:solidFill>
                  <a:srgbClr val="C00000"/>
                </a:solidFill>
              </a:rPr>
              <a:t>subgraph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of graph </a:t>
            </a:r>
            <a:r>
              <a:rPr lang="en-US" i="1" dirty="0" smtClean="0"/>
              <a:t>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nodes of </a:t>
            </a:r>
            <a:r>
              <a:rPr lang="en-US" i="1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70C0"/>
                </a:solidFill>
              </a:rPr>
              <a:t> are a </a:t>
            </a:r>
            <a:r>
              <a:rPr lang="en-US" dirty="0" smtClean="0">
                <a:solidFill>
                  <a:srgbClr val="0070C0"/>
                </a:solidFill>
              </a:rPr>
              <a:t>subset of </a:t>
            </a:r>
            <a:r>
              <a:rPr lang="en-US" dirty="0">
                <a:solidFill>
                  <a:srgbClr val="0070C0"/>
                </a:solidFill>
              </a:rPr>
              <a:t>the nodes of </a:t>
            </a:r>
            <a:r>
              <a:rPr lang="en-US" i="1" dirty="0" smtClean="0">
                <a:solidFill>
                  <a:srgbClr val="0070C0"/>
                </a:solidFill>
              </a:rPr>
              <a:t>H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rgbClr val="0070C0"/>
                </a:solidFill>
              </a:rPr>
              <a:t>edges of </a:t>
            </a:r>
            <a:r>
              <a:rPr lang="en-US" i="1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70C0"/>
                </a:solidFill>
              </a:rPr>
              <a:t> are the edges of </a:t>
            </a:r>
            <a:r>
              <a:rPr lang="en-US" i="1" dirty="0">
                <a:solidFill>
                  <a:srgbClr val="0070C0"/>
                </a:solidFill>
              </a:rPr>
              <a:t>H</a:t>
            </a:r>
            <a:r>
              <a:rPr lang="en-US" dirty="0"/>
              <a:t> on the corresponding</a:t>
            </a:r>
            <a:br>
              <a:rPr lang="en-US" dirty="0"/>
            </a:br>
            <a:r>
              <a:rPr lang="en-US" dirty="0" smtClean="0"/>
              <a:t>nodes</a:t>
            </a:r>
          </a:p>
          <a:p>
            <a:r>
              <a:rPr lang="en-US" dirty="0"/>
              <a:t>Graph </a:t>
            </a:r>
            <a:r>
              <a:rPr lang="en-US" i="1" dirty="0"/>
              <a:t>G</a:t>
            </a:r>
            <a:r>
              <a:rPr lang="en-US" dirty="0"/>
              <a:t> (shown darker) is a </a:t>
            </a:r>
            <a:r>
              <a:rPr lang="en-US" dirty="0" err="1">
                <a:solidFill>
                  <a:srgbClr val="C00000"/>
                </a:solidFill>
              </a:rPr>
              <a:t>subgraph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/>
              <a:t>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167" t="32963" r="21250" b="21111"/>
          <a:stretch/>
        </p:blipFill>
        <p:spPr>
          <a:xfrm>
            <a:off x="2133600" y="3667225"/>
            <a:ext cx="4889090" cy="31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Path, Cycle and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6045"/>
            <a:ext cx="8134350" cy="4719296"/>
          </a:xfrm>
        </p:spPr>
        <p:txBody>
          <a:bodyPr>
            <a:noAutofit/>
          </a:bodyPr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path</a:t>
            </a:r>
            <a:r>
              <a:rPr lang="en-US" i="1" dirty="0"/>
              <a:t> </a:t>
            </a:r>
            <a:r>
              <a:rPr lang="en-US" dirty="0"/>
              <a:t>in a graph is a </a:t>
            </a:r>
            <a:r>
              <a:rPr lang="en-US" dirty="0">
                <a:solidFill>
                  <a:srgbClr val="C00000"/>
                </a:solidFill>
              </a:rPr>
              <a:t>sequence of nodes connected by </a:t>
            </a:r>
            <a:r>
              <a:rPr lang="en-US" dirty="0" smtClean="0">
                <a:solidFill>
                  <a:srgbClr val="C00000"/>
                </a:solidFill>
              </a:rPr>
              <a:t>edges</a:t>
            </a:r>
          </a:p>
          <a:p>
            <a:pPr lvl="1"/>
            <a:r>
              <a:rPr lang="en-US" dirty="0" smtClean="0"/>
              <a:t>A </a:t>
            </a:r>
            <a:r>
              <a:rPr lang="en-US" i="1" dirty="0">
                <a:solidFill>
                  <a:srgbClr val="0070C0"/>
                </a:solidFill>
              </a:rPr>
              <a:t>simple </a:t>
            </a:r>
            <a:r>
              <a:rPr lang="en-US" i="1" dirty="0" smtClean="0">
                <a:solidFill>
                  <a:srgbClr val="0070C0"/>
                </a:solidFill>
              </a:rPr>
              <a:t>path </a:t>
            </a:r>
            <a:r>
              <a:rPr lang="en-US" dirty="0" smtClean="0"/>
              <a:t>is </a:t>
            </a:r>
            <a:r>
              <a:rPr lang="en-US" dirty="0"/>
              <a:t>a path that doesn’t repeat any </a:t>
            </a:r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graph is </a:t>
            </a:r>
            <a:r>
              <a:rPr lang="en-US" i="1" dirty="0">
                <a:solidFill>
                  <a:srgbClr val="0070C0"/>
                </a:solidFill>
              </a:rPr>
              <a:t>connected </a:t>
            </a:r>
            <a:r>
              <a:rPr lang="en-US" dirty="0"/>
              <a:t>if every two </a:t>
            </a:r>
            <a:r>
              <a:rPr lang="en-US" dirty="0" smtClean="0"/>
              <a:t>nodes have </a:t>
            </a:r>
            <a:r>
              <a:rPr lang="en-US" dirty="0"/>
              <a:t>a path between </a:t>
            </a:r>
            <a:r>
              <a:rPr lang="en-US" dirty="0" smtClean="0"/>
              <a:t>them</a:t>
            </a:r>
          </a:p>
          <a:p>
            <a:r>
              <a:rPr lang="en-US" dirty="0" smtClean="0"/>
              <a:t>A </a:t>
            </a:r>
            <a:r>
              <a:rPr lang="en-US" dirty="0"/>
              <a:t>path is a </a:t>
            </a:r>
            <a:r>
              <a:rPr lang="en-US" i="1" dirty="0">
                <a:solidFill>
                  <a:srgbClr val="C00000"/>
                </a:solidFill>
              </a:rPr>
              <a:t>cycle</a:t>
            </a:r>
            <a:r>
              <a:rPr lang="en-US" i="1" dirty="0"/>
              <a:t> </a:t>
            </a:r>
            <a:r>
              <a:rPr lang="en-US" dirty="0"/>
              <a:t>if it </a:t>
            </a:r>
            <a:r>
              <a:rPr lang="en-US" dirty="0">
                <a:solidFill>
                  <a:srgbClr val="C00000"/>
                </a:solidFill>
              </a:rPr>
              <a:t>starts and ends in the same </a:t>
            </a:r>
            <a:r>
              <a:rPr lang="en-US" dirty="0" smtClean="0">
                <a:solidFill>
                  <a:srgbClr val="C00000"/>
                </a:solidFill>
              </a:rPr>
              <a:t>node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>
                <a:solidFill>
                  <a:srgbClr val="0070C0"/>
                </a:solidFill>
              </a:rPr>
              <a:t>simple cycle </a:t>
            </a:r>
            <a:r>
              <a:rPr lang="en-US" dirty="0" smtClean="0"/>
              <a:t>is one that contains at least three nodes and repeats only the first and last nodes</a:t>
            </a:r>
          </a:p>
          <a:p>
            <a:r>
              <a:rPr lang="en-US" dirty="0" smtClean="0"/>
              <a:t>A </a:t>
            </a:r>
            <a:r>
              <a:rPr lang="en-US" dirty="0"/>
              <a:t>graph is a </a:t>
            </a:r>
            <a:r>
              <a:rPr lang="en-US" i="1" dirty="0">
                <a:solidFill>
                  <a:srgbClr val="C00000"/>
                </a:solidFill>
              </a:rPr>
              <a:t>tree</a:t>
            </a:r>
            <a:r>
              <a:rPr lang="en-US" i="1" dirty="0"/>
              <a:t> </a:t>
            </a:r>
            <a:r>
              <a:rPr lang="en-US" dirty="0"/>
              <a:t>if it is </a:t>
            </a:r>
            <a:r>
              <a:rPr lang="en-US" dirty="0">
                <a:solidFill>
                  <a:srgbClr val="C00000"/>
                </a:solidFill>
              </a:rPr>
              <a:t>connected and has no simple </a:t>
            </a:r>
            <a:r>
              <a:rPr lang="en-US" dirty="0" smtClean="0">
                <a:solidFill>
                  <a:srgbClr val="C00000"/>
                </a:solidFill>
              </a:rPr>
              <a:t>cycles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tree </a:t>
            </a:r>
            <a:r>
              <a:rPr lang="en-US" dirty="0" smtClean="0"/>
              <a:t>contain </a:t>
            </a:r>
            <a:r>
              <a:rPr lang="en-US" dirty="0"/>
              <a:t>a specially designated node called </a:t>
            </a:r>
            <a:r>
              <a:rPr lang="en-US" dirty="0" smtClean="0"/>
              <a:t>the </a:t>
            </a:r>
            <a:r>
              <a:rPr lang="en-US" i="1" dirty="0" smtClean="0">
                <a:solidFill>
                  <a:srgbClr val="0070C0"/>
                </a:solidFill>
              </a:rPr>
              <a:t>root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The </a:t>
            </a:r>
            <a:r>
              <a:rPr lang="en-US" dirty="0"/>
              <a:t>nodes of degree 1 in a tree, other than the root, are called the </a:t>
            </a:r>
            <a:r>
              <a:rPr lang="en-US" i="1" dirty="0" smtClean="0">
                <a:solidFill>
                  <a:srgbClr val="0070C0"/>
                </a:solidFill>
              </a:rPr>
              <a:t>leaves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Path, Cycle and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001" t="34444" r="6249" b="24815"/>
          <a:stretch/>
        </p:blipFill>
        <p:spPr>
          <a:xfrm>
            <a:off x="499535" y="1580715"/>
            <a:ext cx="8059542" cy="28972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94328"/>
            <a:ext cx="7886700" cy="1015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>
                <a:solidFill>
                  <a:srgbClr val="C00000"/>
                </a:solidFill>
              </a:rPr>
              <a:t>path</a:t>
            </a:r>
            <a:r>
              <a:rPr lang="en-US" sz="2400" dirty="0"/>
              <a:t> in a </a:t>
            </a:r>
            <a:r>
              <a:rPr lang="en-US" sz="2400" dirty="0" smtClean="0"/>
              <a:t>graph 	   A </a:t>
            </a:r>
            <a:r>
              <a:rPr lang="en-US" sz="2400" dirty="0">
                <a:solidFill>
                  <a:srgbClr val="C00000"/>
                </a:solidFill>
              </a:rPr>
              <a:t>cycle</a:t>
            </a:r>
            <a:r>
              <a:rPr lang="en-US" sz="2400" dirty="0"/>
              <a:t> in a </a:t>
            </a:r>
            <a:r>
              <a:rPr lang="en-US" sz="2400" dirty="0" smtClean="0"/>
              <a:t>graph</a:t>
            </a:r>
            <a:r>
              <a:rPr lang="en-US" sz="2400" dirty="0"/>
              <a:t> </a:t>
            </a:r>
            <a:r>
              <a:rPr lang="en-US" sz="2400" dirty="0" smtClean="0"/>
              <a:t>    	        A </a:t>
            </a:r>
            <a:r>
              <a:rPr lang="en-US" sz="2400" dirty="0">
                <a:solidFill>
                  <a:srgbClr val="C00000"/>
                </a:solidFill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3499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167" t="44815" r="19999" b="18889"/>
          <a:stretch/>
        </p:blipFill>
        <p:spPr>
          <a:xfrm>
            <a:off x="4800600" y="4267200"/>
            <a:ext cx="4384725" cy="24982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7010"/>
            <a:ext cx="8480086" cy="310834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n-US" sz="2400" i="1" dirty="0">
                <a:solidFill>
                  <a:srgbClr val="C00000"/>
                </a:solidFill>
              </a:rPr>
              <a:t>directed graph </a:t>
            </a:r>
            <a:r>
              <a:rPr lang="en-US" sz="2400" dirty="0">
                <a:solidFill>
                  <a:srgbClr val="000000"/>
                </a:solidFill>
              </a:rPr>
              <a:t>has arrows instead of lines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C00000"/>
                </a:solidFill>
              </a:rPr>
              <a:t>number of arrows pointing from a particular node </a:t>
            </a:r>
            <a:r>
              <a:rPr lang="en-US" sz="2400" dirty="0">
                <a:solidFill>
                  <a:srgbClr val="000000"/>
                </a:solidFill>
              </a:rPr>
              <a:t>is the </a:t>
            </a:r>
            <a:r>
              <a:rPr lang="en-US" sz="2400" i="1" dirty="0" err="1">
                <a:solidFill>
                  <a:srgbClr val="C00000"/>
                </a:solidFill>
              </a:rPr>
              <a:t>outdegree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of </a:t>
            </a:r>
            <a:r>
              <a:rPr lang="en-US" sz="2400" dirty="0" smtClean="0">
                <a:solidFill>
                  <a:srgbClr val="000000"/>
                </a:solidFill>
              </a:rPr>
              <a:t>that node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C00000"/>
                </a:solidFill>
              </a:rPr>
              <a:t>number of arrows pointing to a particular node </a:t>
            </a:r>
            <a:r>
              <a:rPr lang="en-US" sz="2400" dirty="0">
                <a:solidFill>
                  <a:srgbClr val="000000"/>
                </a:solidFill>
              </a:rPr>
              <a:t>is the </a:t>
            </a:r>
            <a:r>
              <a:rPr lang="en-US" sz="2400" i="1" dirty="0" err="1">
                <a:solidFill>
                  <a:srgbClr val="C00000"/>
                </a:solidFill>
              </a:rPr>
              <a:t>indegree</a:t>
            </a:r>
            <a:endParaRPr lang="en-US" sz="2400" dirty="0"/>
          </a:p>
          <a:p>
            <a:r>
              <a:rPr lang="en-US" sz="2400" dirty="0"/>
              <a:t>In a directed graph, we represent an edge from </a:t>
            </a:r>
            <a:r>
              <a:rPr lang="en-US" sz="2400" i="1" dirty="0" err="1"/>
              <a:t>i</a:t>
            </a:r>
            <a:r>
              <a:rPr lang="en-US" sz="2400" dirty="0"/>
              <a:t> to </a:t>
            </a:r>
            <a:r>
              <a:rPr lang="en-US" sz="2400" i="1" dirty="0"/>
              <a:t>j</a:t>
            </a:r>
            <a:r>
              <a:rPr lang="en-US" sz="2400" dirty="0"/>
              <a:t> as a pair (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i="1" dirty="0" smtClean="0"/>
              <a:t>j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formal description of a directed graph </a:t>
            </a:r>
            <a:r>
              <a:rPr lang="en-US" sz="2400" i="1" dirty="0"/>
              <a:t>G</a:t>
            </a:r>
            <a:r>
              <a:rPr lang="en-US" sz="2400" dirty="0"/>
              <a:t> is (</a:t>
            </a:r>
            <a:r>
              <a:rPr lang="en-US" sz="2400" i="1" dirty="0"/>
              <a:t>V</a:t>
            </a:r>
            <a:r>
              <a:rPr lang="en-US" sz="2400" dirty="0"/>
              <a:t>, </a:t>
            </a:r>
            <a:r>
              <a:rPr lang="en-US" sz="2400" i="1" dirty="0"/>
              <a:t>E</a:t>
            </a:r>
            <a:r>
              <a:rPr lang="en-US" sz="2400" dirty="0"/>
              <a:t>), where </a:t>
            </a:r>
            <a:r>
              <a:rPr lang="en-US" sz="2400" i="1" dirty="0">
                <a:solidFill>
                  <a:srgbClr val="C00000"/>
                </a:solidFill>
              </a:rPr>
              <a:t>V</a:t>
            </a:r>
            <a:r>
              <a:rPr lang="en-US" sz="2400" dirty="0">
                <a:solidFill>
                  <a:srgbClr val="C00000"/>
                </a:solidFill>
              </a:rPr>
              <a:t> is the set of nodes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rgbClr val="C00000"/>
                </a:solidFill>
              </a:rPr>
              <a:t>E</a:t>
            </a:r>
            <a:r>
              <a:rPr lang="en-US" sz="2400" dirty="0">
                <a:solidFill>
                  <a:srgbClr val="C00000"/>
                </a:solidFill>
              </a:rPr>
              <a:t> is the set of </a:t>
            </a:r>
            <a:r>
              <a:rPr lang="en-US" sz="2400" dirty="0" smtClean="0">
                <a:solidFill>
                  <a:srgbClr val="C00000"/>
                </a:solidFill>
              </a:rPr>
              <a:t>edges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5616878"/>
            <a:ext cx="580336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dirty="0">
                <a:effectLst/>
                <a:latin typeface="+mn-lt"/>
              </a:rPr>
              <a:t>The formal description of the </a:t>
            </a:r>
            <a:r>
              <a:rPr lang="en-US" sz="2200" dirty="0" smtClean="0">
                <a:effectLst/>
                <a:latin typeface="+mn-lt"/>
              </a:rPr>
              <a:t>graph is</a:t>
            </a:r>
            <a:r>
              <a:rPr lang="en-US" sz="2000" dirty="0">
                <a:effectLst/>
                <a:latin typeface="+mn-lt"/>
              </a:rPr>
              <a:t/>
            </a:r>
            <a:br>
              <a:rPr lang="en-US" sz="2000" dirty="0">
                <a:effectLst/>
                <a:latin typeface="+mn-lt"/>
              </a:rPr>
            </a:br>
            <a:r>
              <a:rPr lang="en-US" sz="1700" dirty="0">
                <a:solidFill>
                  <a:srgbClr val="C00000"/>
                </a:solidFill>
                <a:effectLst/>
                <a:latin typeface="+mn-lt"/>
              </a:rPr>
              <a:t>{1,2,3,4,5,6}, {(1,2), (1,5), (2,1), (2,4), (5,4), (5,6), (6,1), (6,3)}</a:t>
            </a:r>
          </a:p>
        </p:txBody>
      </p:sp>
    </p:spTree>
    <p:extLst>
      <p:ext uri="{BB962C8B-B14F-4D97-AF65-F5344CB8AC3E}">
        <p14:creationId xmlns:p14="http://schemas.microsoft.com/office/powerpoint/2010/main" val="25387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path in which all the arrows point in the same direction as its steps is called </a:t>
            </a:r>
            <a:r>
              <a:rPr lang="en-US" dirty="0" smtClean="0"/>
              <a:t>a </a:t>
            </a:r>
            <a:r>
              <a:rPr lang="en-US" i="1" dirty="0" smtClean="0">
                <a:solidFill>
                  <a:srgbClr val="C00000"/>
                </a:solidFill>
              </a:rPr>
              <a:t>directed path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directed graph is </a:t>
            </a:r>
            <a:r>
              <a:rPr lang="en-US" i="1" dirty="0">
                <a:solidFill>
                  <a:srgbClr val="C00000"/>
                </a:solidFill>
              </a:rPr>
              <a:t>strongly connected </a:t>
            </a:r>
            <a:r>
              <a:rPr lang="en-US" dirty="0"/>
              <a:t>if a directed path </a:t>
            </a:r>
            <a:r>
              <a:rPr lang="en-US" dirty="0" smtClean="0"/>
              <a:t>connects every </a:t>
            </a:r>
            <a:r>
              <a:rPr lang="en-US" dirty="0"/>
              <a:t>two </a:t>
            </a:r>
            <a:r>
              <a:rPr lang="en-US" dirty="0" smtClean="0"/>
              <a:t>nodes</a:t>
            </a:r>
          </a:p>
          <a:p>
            <a:r>
              <a:rPr lang="en-US" dirty="0" smtClean="0"/>
              <a:t>Directed </a:t>
            </a:r>
            <a:r>
              <a:rPr lang="en-US" dirty="0"/>
              <a:t>graphs are a handy way of depicting </a:t>
            </a:r>
            <a:r>
              <a:rPr lang="en-US" dirty="0">
                <a:solidFill>
                  <a:srgbClr val="C00000"/>
                </a:solidFill>
              </a:rPr>
              <a:t>binary </a:t>
            </a:r>
            <a:r>
              <a:rPr lang="en-US" dirty="0" smtClean="0">
                <a:solidFill>
                  <a:srgbClr val="C00000"/>
                </a:solidFill>
              </a:rPr>
              <a:t>relations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/>
              <a:t>R</a:t>
            </a:r>
            <a:r>
              <a:rPr lang="en-US" dirty="0"/>
              <a:t> is a </a:t>
            </a:r>
            <a:r>
              <a:rPr lang="en-US" dirty="0">
                <a:solidFill>
                  <a:srgbClr val="C00000"/>
                </a:solidFill>
              </a:rPr>
              <a:t>binary relation </a:t>
            </a:r>
            <a:r>
              <a:rPr lang="en-US" dirty="0"/>
              <a:t>whose domain is </a:t>
            </a:r>
            <a:r>
              <a:rPr lang="en-US" i="1" dirty="0"/>
              <a:t>D</a:t>
            </a:r>
            <a:r>
              <a:rPr lang="en-US" dirty="0"/>
              <a:t> × </a:t>
            </a:r>
            <a:r>
              <a:rPr lang="en-US" i="1" dirty="0"/>
              <a:t>D</a:t>
            </a:r>
            <a:r>
              <a:rPr lang="en-US" dirty="0"/>
              <a:t>, a labeled graph </a:t>
            </a:r>
            <a:r>
              <a:rPr lang="en-US" i="1" dirty="0"/>
              <a:t>G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 smtClean="0"/>
              <a:t>E</a:t>
            </a:r>
            <a:r>
              <a:rPr lang="en-US" dirty="0" smtClean="0"/>
              <a:t>) represents </a:t>
            </a:r>
            <a:r>
              <a:rPr lang="en-US" i="1" dirty="0"/>
              <a:t>R</a:t>
            </a:r>
            <a:r>
              <a:rPr lang="en-US" dirty="0"/>
              <a:t>, where </a:t>
            </a:r>
            <a:r>
              <a:rPr lang="en-US" i="1" dirty="0"/>
              <a:t>E</a:t>
            </a:r>
            <a:r>
              <a:rPr lang="en-US" dirty="0"/>
              <a:t> = {(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)| </a:t>
            </a:r>
            <a:r>
              <a:rPr lang="en-US" i="1" dirty="0" err="1"/>
              <a:t>xRy</a:t>
            </a:r>
            <a:r>
              <a:rPr lang="en-US" dirty="0" smtClean="0"/>
              <a:t>}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Euler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2489"/>
            <a:ext cx="8210550" cy="4643095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Lintasan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Euler </a:t>
            </a:r>
            <a:r>
              <a:rPr lang="en-US" sz="3200" dirty="0" err="1"/>
              <a:t>ialah</a:t>
            </a:r>
            <a:r>
              <a:rPr lang="en-US" sz="3200" dirty="0"/>
              <a:t> </a:t>
            </a:r>
            <a:r>
              <a:rPr lang="en-US" sz="3200" dirty="0" err="1"/>
              <a:t>lintasan</a:t>
            </a:r>
            <a:r>
              <a:rPr lang="en-US" sz="3200" dirty="0"/>
              <a:t> yang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masing-masing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70C0"/>
                </a:solidFill>
              </a:rPr>
              <a:t>sisi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dalam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graf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tepat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satu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kali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err="1" smtClean="0">
                <a:solidFill>
                  <a:srgbClr val="C00000"/>
                </a:solidFill>
              </a:rPr>
              <a:t>Sirkuit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Euler </a:t>
            </a:r>
            <a:r>
              <a:rPr lang="en-US" sz="3200" dirty="0" err="1"/>
              <a:t>ialah</a:t>
            </a:r>
            <a:r>
              <a:rPr lang="en-US" sz="3200" dirty="0"/>
              <a:t> </a:t>
            </a:r>
            <a:r>
              <a:rPr lang="en-US" sz="3200" dirty="0" err="1"/>
              <a:t>sirkuit</a:t>
            </a:r>
            <a:r>
              <a:rPr lang="en-US" sz="3200" dirty="0"/>
              <a:t> yang </a:t>
            </a:r>
            <a:r>
              <a:rPr lang="en-US" sz="3200" dirty="0" err="1"/>
              <a:t>melewati</a:t>
            </a:r>
            <a:r>
              <a:rPr lang="en-US" sz="3200" dirty="0"/>
              <a:t> </a:t>
            </a:r>
            <a:r>
              <a:rPr lang="en-US" sz="3200" dirty="0" err="1"/>
              <a:t>masing-masing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70C0"/>
                </a:solidFill>
              </a:rPr>
              <a:t>sisi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tepat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satu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kali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smtClean="0"/>
              <a:t>Graf </a:t>
            </a:r>
            <a:r>
              <a:rPr lang="en-US" sz="3200" dirty="0"/>
              <a:t>yang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sirkuit</a:t>
            </a:r>
            <a:r>
              <a:rPr lang="en-US" sz="3200" dirty="0"/>
              <a:t> Euler </a:t>
            </a:r>
            <a:r>
              <a:rPr lang="en-US" sz="3200" dirty="0" err="1"/>
              <a:t>disebut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graf</a:t>
            </a:r>
            <a:r>
              <a:rPr lang="en-US" sz="3200" dirty="0">
                <a:solidFill>
                  <a:srgbClr val="C00000"/>
                </a:solidFill>
              </a:rPr>
              <a:t> Euler </a:t>
            </a:r>
            <a:r>
              <a:rPr lang="en-US" sz="3200" dirty="0"/>
              <a:t>(</a:t>
            </a:r>
            <a:r>
              <a:rPr lang="en-US" sz="3200" i="1" dirty="0" err="1">
                <a:solidFill>
                  <a:srgbClr val="C00000"/>
                </a:solidFill>
              </a:rPr>
              <a:t>Eulerian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</a:rPr>
              <a:t>graph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Graf </a:t>
            </a:r>
            <a:r>
              <a:rPr lang="en-US" sz="3200" dirty="0"/>
              <a:t>yang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lintasan</a:t>
            </a:r>
            <a:r>
              <a:rPr lang="en-US" sz="3200" dirty="0"/>
              <a:t> Euler </a:t>
            </a:r>
            <a:r>
              <a:rPr lang="en-US" sz="3200" dirty="0" err="1"/>
              <a:t>dinamakan</a:t>
            </a:r>
            <a:r>
              <a:rPr lang="en-US" sz="3200" dirty="0"/>
              <a:t> </a:t>
            </a:r>
            <a:r>
              <a:rPr lang="en-US" sz="3200" dirty="0" err="1"/>
              <a:t>juga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graf</a:t>
            </a:r>
            <a:r>
              <a:rPr lang="en-US" sz="3200" dirty="0">
                <a:solidFill>
                  <a:srgbClr val="C00000"/>
                </a:solidFill>
              </a:rPr>
              <a:t> semi-Euler </a:t>
            </a:r>
            <a:r>
              <a:rPr lang="en-US" sz="3200" dirty="0"/>
              <a:t>(</a:t>
            </a:r>
            <a:r>
              <a:rPr lang="en-US" sz="3200" i="1" dirty="0">
                <a:solidFill>
                  <a:srgbClr val="C00000"/>
                </a:solidFill>
              </a:rPr>
              <a:t>semi-</a:t>
            </a:r>
            <a:r>
              <a:rPr lang="en-US" sz="3200" i="1" dirty="0" err="1">
                <a:solidFill>
                  <a:srgbClr val="C00000"/>
                </a:solidFill>
              </a:rPr>
              <a:t>Eulerian</a:t>
            </a:r>
            <a:r>
              <a:rPr lang="en-US" sz="3200" i="1" dirty="0">
                <a:solidFill>
                  <a:srgbClr val="C00000"/>
                </a:solidFill>
              </a:rPr>
              <a:t> graph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791200" y="1224754"/>
            <a:ext cx="3208565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871696"/>
          </a:xfrm>
        </p:spPr>
        <p:txBody>
          <a:bodyPr>
            <a:normAutofit fontScale="92500"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Koordinator</a:t>
            </a:r>
            <a:r>
              <a:rPr lang="en-US" dirty="0"/>
              <a:t> </a:t>
            </a:r>
            <a:r>
              <a:rPr lang="en-US" dirty="0" err="1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/>
              <a:t>Peneliti LIPI (2004-2007)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7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Graf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</a:t>
            </a:r>
            <a:r>
              <a:rPr lang="en-US" dirty="0" smtClean="0"/>
              <a:t>Euler?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88549"/>
              </p:ext>
            </p:extLst>
          </p:nvPr>
        </p:nvGraphicFramePr>
        <p:xfrm>
          <a:off x="304800" y="1752600"/>
          <a:ext cx="8534400" cy="4343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Visio" r:id="rId3" imgW="6158520" imgH="3135240" progId="Visio.Drawing.11">
                  <p:embed/>
                </p:oleObj>
              </mc:Choice>
              <mc:Fallback>
                <p:oleObj name="Visio" r:id="rId3" imgW="6158520" imgH="31352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8534400" cy="4343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Graf </a:t>
            </a:r>
            <a:r>
              <a:rPr lang="en-US" dirty="0" err="1"/>
              <a:t>Mana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Euler?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400"/>
            <a:ext cx="8439150" cy="4643095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Lintasan Euler pada graf (a) </a:t>
            </a:r>
            <a:r>
              <a:rPr lang="it-IT" sz="2400" dirty="0"/>
              <a:t>: 3, 1, 2, 3, 4, 1</a:t>
            </a:r>
          </a:p>
          <a:p>
            <a:r>
              <a:rPr lang="it-IT" sz="2400" dirty="0">
                <a:solidFill>
                  <a:srgbClr val="C00000"/>
                </a:solidFill>
              </a:rPr>
              <a:t>Lintasan Euler pada graf (b) </a:t>
            </a:r>
            <a:r>
              <a:rPr lang="it-IT" sz="2400" dirty="0"/>
              <a:t>: 1, 2, 4, 6, 2, 3, 6, 5, 1, 3</a:t>
            </a:r>
          </a:p>
          <a:p>
            <a:r>
              <a:rPr lang="it-IT" sz="2400" dirty="0">
                <a:solidFill>
                  <a:srgbClr val="C00000"/>
                </a:solidFill>
              </a:rPr>
              <a:t>Sirkuit Euler pada graf (c)    </a:t>
            </a:r>
            <a:r>
              <a:rPr lang="it-IT" sz="2400" dirty="0"/>
              <a:t>: 1, 2, 3, 4, 7, 3, 5, 7, 6, 5, 2, 6, 1</a:t>
            </a:r>
          </a:p>
          <a:p>
            <a:r>
              <a:rPr lang="it-IT" sz="2400" dirty="0">
                <a:solidFill>
                  <a:srgbClr val="C00000"/>
                </a:solidFill>
              </a:rPr>
              <a:t>Sirkuit Euler pada graf (d)    </a:t>
            </a:r>
            <a:r>
              <a:rPr lang="it-IT" sz="2400" dirty="0"/>
              <a:t>: a, c, f,  e, c, b, d, e, a, d, f, b, a</a:t>
            </a:r>
          </a:p>
          <a:p>
            <a:r>
              <a:rPr lang="it-IT" sz="2400" dirty="0"/>
              <a:t>Graf (e) dan (f) tidak mempunyai lintasan maupun sirkuit Euler</a:t>
            </a:r>
          </a:p>
          <a:p>
            <a:r>
              <a:rPr lang="en-US" sz="2400" dirty="0"/>
              <a:t>(a) </a:t>
            </a:r>
            <a:r>
              <a:rPr lang="en-US" sz="2400" dirty="0" err="1"/>
              <a:t>dan</a:t>
            </a:r>
            <a:r>
              <a:rPr lang="en-US" sz="2400" dirty="0"/>
              <a:t> (b) </a:t>
            </a:r>
            <a:r>
              <a:rPr lang="en-US" sz="2400" dirty="0" err="1"/>
              <a:t>graf</a:t>
            </a:r>
            <a:r>
              <a:rPr lang="en-US" sz="2400" dirty="0"/>
              <a:t> semi-Euler</a:t>
            </a:r>
          </a:p>
          <a:p>
            <a:r>
              <a:rPr lang="en-US" sz="2400" dirty="0"/>
              <a:t>(c) </a:t>
            </a:r>
            <a:r>
              <a:rPr lang="en-US" sz="2400" dirty="0" err="1"/>
              <a:t>dan</a:t>
            </a:r>
            <a:r>
              <a:rPr lang="en-US" sz="2400" dirty="0"/>
              <a:t> (d) </a:t>
            </a:r>
            <a:r>
              <a:rPr lang="en-US" sz="2400" dirty="0" err="1"/>
              <a:t>graf</a:t>
            </a:r>
            <a:r>
              <a:rPr lang="en-US" sz="2400" dirty="0"/>
              <a:t> Euler</a:t>
            </a:r>
          </a:p>
          <a:p>
            <a:r>
              <a:rPr lang="en-US" sz="2400" dirty="0"/>
              <a:t>(e) </a:t>
            </a:r>
            <a:r>
              <a:rPr lang="en-US" sz="2400" dirty="0" err="1"/>
              <a:t>dan</a:t>
            </a:r>
            <a:r>
              <a:rPr lang="en-US" sz="2400" dirty="0"/>
              <a:t> (f)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semi-Euler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Euler</a:t>
            </a:r>
          </a:p>
          <a:p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Hamilton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Lintasan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Hamilton </a:t>
            </a:r>
            <a:r>
              <a:rPr lang="en-US" sz="3200" dirty="0" err="1"/>
              <a:t>ialah</a:t>
            </a:r>
            <a:r>
              <a:rPr lang="en-US" sz="3200" dirty="0"/>
              <a:t> </a:t>
            </a:r>
            <a:r>
              <a:rPr lang="en-US" sz="3200" dirty="0" err="1"/>
              <a:t>lintasan</a:t>
            </a:r>
            <a:r>
              <a:rPr lang="en-US" sz="3200" dirty="0"/>
              <a:t> yang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70C0"/>
                </a:solidFill>
              </a:rPr>
              <a:t>tiap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simpul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dalam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graf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tepat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satu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kali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err="1" smtClean="0">
                <a:solidFill>
                  <a:srgbClr val="C00000"/>
                </a:solidFill>
              </a:rPr>
              <a:t>Sirkuit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Hamilton </a:t>
            </a:r>
            <a:r>
              <a:rPr lang="en-US" sz="3200" dirty="0" err="1"/>
              <a:t>ialah</a:t>
            </a:r>
            <a:r>
              <a:rPr lang="en-US" sz="3200" dirty="0"/>
              <a:t> </a:t>
            </a:r>
            <a:r>
              <a:rPr lang="en-US" sz="3200" dirty="0" err="1"/>
              <a:t>sirkuit</a:t>
            </a:r>
            <a:r>
              <a:rPr lang="en-US" sz="3200" dirty="0"/>
              <a:t> yang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70C0"/>
                </a:solidFill>
              </a:rPr>
              <a:t>tiap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simpul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dalam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graf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tepat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satu</a:t>
            </a:r>
            <a:r>
              <a:rPr lang="en-US" sz="3200" dirty="0">
                <a:solidFill>
                  <a:srgbClr val="0070C0"/>
                </a:solidFill>
              </a:rPr>
              <a:t> kali, </a:t>
            </a:r>
            <a:r>
              <a:rPr lang="en-US" sz="3200" dirty="0" err="1">
                <a:solidFill>
                  <a:srgbClr val="0070C0"/>
                </a:solidFill>
              </a:rPr>
              <a:t>kecuali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simpul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asal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dirty="0" err="1"/>
              <a:t>sekaligus</a:t>
            </a:r>
            <a:r>
              <a:rPr lang="en-US" sz="3200" dirty="0"/>
              <a:t> </a:t>
            </a:r>
            <a:r>
              <a:rPr lang="en-US" sz="3200" dirty="0" err="1"/>
              <a:t>simpul</a:t>
            </a:r>
            <a:r>
              <a:rPr lang="en-US" sz="3200" dirty="0"/>
              <a:t> </a:t>
            </a:r>
            <a:r>
              <a:rPr lang="en-US" sz="3200" dirty="0" err="1"/>
              <a:t>akhir</a:t>
            </a:r>
            <a:r>
              <a:rPr lang="en-US" sz="3200" dirty="0"/>
              <a:t>) yang </a:t>
            </a:r>
            <a:r>
              <a:rPr lang="en-US" sz="3200" dirty="0" err="1"/>
              <a:t>dilalui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smtClean="0"/>
              <a:t>kali</a:t>
            </a:r>
            <a:endParaRPr lang="en-US" sz="3200" dirty="0"/>
          </a:p>
          <a:p>
            <a:r>
              <a:rPr lang="en-US" sz="3200" dirty="0" smtClean="0"/>
              <a:t>Graf </a:t>
            </a:r>
            <a:r>
              <a:rPr lang="en-US" sz="3200" dirty="0"/>
              <a:t>yang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sirkuit</a:t>
            </a:r>
            <a:r>
              <a:rPr lang="en-US" sz="3200" dirty="0"/>
              <a:t> Hamilton </a:t>
            </a:r>
            <a:r>
              <a:rPr lang="en-US" sz="3200" dirty="0" err="1"/>
              <a:t>dinamakan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graf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Hamilton</a:t>
            </a:r>
          </a:p>
          <a:p>
            <a:r>
              <a:rPr lang="en-US" sz="3200" dirty="0" smtClean="0"/>
              <a:t>Graf </a:t>
            </a:r>
            <a:r>
              <a:rPr lang="en-US" sz="3200" dirty="0"/>
              <a:t>yang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lintasan</a:t>
            </a:r>
            <a:r>
              <a:rPr lang="en-US" sz="3200" dirty="0"/>
              <a:t> Hamilton </a:t>
            </a:r>
            <a:r>
              <a:rPr lang="en-US" sz="3200" dirty="0" err="1"/>
              <a:t>disebut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graf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semi-Hamilton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Graf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</a:t>
            </a:r>
            <a:r>
              <a:rPr lang="en-US" dirty="0" smtClean="0"/>
              <a:t>Hamilton?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922788"/>
              </p:ext>
            </p:extLst>
          </p:nvPr>
        </p:nvGraphicFramePr>
        <p:xfrm>
          <a:off x="589660" y="2035314"/>
          <a:ext cx="7700494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Visio" r:id="rId3" imgW="3815280" imgH="1245960" progId="Visio.Drawing.11">
                  <p:embed/>
                </p:oleObj>
              </mc:Choice>
              <mc:Fallback>
                <p:oleObj name="Visio" r:id="rId3" imgW="3815280" imgH="124596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60" y="2035314"/>
                        <a:ext cx="7700494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5499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/>
                <a:latin typeface="+mn-lt"/>
              </a:rPr>
              <a:t>a</a:t>
            </a:r>
            <a:r>
              <a:rPr lang="en-US" sz="4000" dirty="0" smtClean="0">
                <a:effectLst/>
                <a:latin typeface="+mn-lt"/>
              </a:rPr>
              <a:t>			</a:t>
            </a:r>
            <a:r>
              <a:rPr lang="en-US" sz="4000" dirty="0" smtClean="0">
                <a:solidFill>
                  <a:srgbClr val="0070C0"/>
                </a:solidFill>
                <a:effectLst/>
                <a:latin typeface="+mn-lt"/>
              </a:rPr>
              <a:t>b</a:t>
            </a:r>
            <a:r>
              <a:rPr lang="en-US" sz="4000" dirty="0" smtClean="0">
                <a:effectLst/>
                <a:latin typeface="+mn-lt"/>
              </a:rPr>
              <a:t>			</a:t>
            </a:r>
            <a:r>
              <a:rPr lang="en-US" sz="4000" dirty="0" smtClean="0">
                <a:solidFill>
                  <a:srgbClr val="00B050"/>
                </a:solidFill>
                <a:effectLst/>
                <a:latin typeface="+mn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824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Graf </a:t>
            </a:r>
            <a:r>
              <a:rPr lang="en-US" dirty="0" err="1"/>
              <a:t>Mana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Hamilton?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dirty="0"/>
              <a:t>: </a:t>
            </a:r>
            <a:r>
              <a:rPr lang="en-US" sz="3200" dirty="0" err="1"/>
              <a:t>graf</a:t>
            </a:r>
            <a:r>
              <a:rPr lang="en-US" sz="3200" dirty="0"/>
              <a:t> yang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lintasan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Hamilton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(3</a:t>
            </a:r>
            <a:r>
              <a:rPr lang="en-US" sz="3200" dirty="0"/>
              <a:t>, 2, 1, 4)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b</a:t>
            </a:r>
            <a:r>
              <a:rPr lang="en-US" sz="3200" dirty="0"/>
              <a:t>: </a:t>
            </a:r>
            <a:r>
              <a:rPr lang="en-US" sz="3200" dirty="0" err="1"/>
              <a:t>graf</a:t>
            </a:r>
            <a:r>
              <a:rPr lang="en-US" sz="3200" dirty="0"/>
              <a:t> yang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70C0"/>
                </a:solidFill>
              </a:rPr>
              <a:t>sirkuit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Hamilton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(1</a:t>
            </a:r>
            <a:r>
              <a:rPr lang="en-US" sz="3200" dirty="0"/>
              <a:t>, 2, 3, 4, 1)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c</a:t>
            </a:r>
            <a:r>
              <a:rPr lang="en-US" sz="3200" dirty="0"/>
              <a:t>: </a:t>
            </a:r>
            <a:r>
              <a:rPr lang="en-US" sz="3200" dirty="0" err="1"/>
              <a:t>graf</a:t>
            </a:r>
            <a:r>
              <a:rPr lang="en-US" sz="3200" dirty="0"/>
              <a:t> yang </a:t>
            </a:r>
            <a:r>
              <a:rPr lang="en-US" sz="3200" dirty="0" err="1">
                <a:solidFill>
                  <a:srgbClr val="00B050"/>
                </a:solidFill>
              </a:rPr>
              <a:t>tidak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memiliki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/>
              <a:t>lintasan</a:t>
            </a:r>
            <a:r>
              <a:rPr lang="en-US" sz="3200" dirty="0"/>
              <a:t> </a:t>
            </a:r>
            <a:r>
              <a:rPr lang="en-US" sz="3200" dirty="0" err="1"/>
              <a:t>maupun</a:t>
            </a:r>
            <a:r>
              <a:rPr lang="en-US" sz="3200" dirty="0"/>
              <a:t> </a:t>
            </a:r>
            <a:r>
              <a:rPr lang="en-US" sz="3200" dirty="0" err="1"/>
              <a:t>sirkuit</a:t>
            </a:r>
            <a:r>
              <a:rPr lang="en-US" sz="3200" dirty="0"/>
              <a:t> </a:t>
            </a:r>
            <a:r>
              <a:rPr lang="en-US" sz="3200" dirty="0" smtClean="0"/>
              <a:t>Hamilton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Sirkuit </a:t>
            </a:r>
            <a:r>
              <a:rPr lang="nn-NO" dirty="0"/>
              <a:t>Euler dan </a:t>
            </a:r>
            <a:r>
              <a:rPr lang="nn-NO" dirty="0" smtClean="0"/>
              <a:t>Sirkuit </a:t>
            </a:r>
            <a:r>
              <a:rPr lang="nn-NO" dirty="0"/>
              <a:t>Hamilton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Beberapa graf dapat mengandung </a:t>
            </a:r>
            <a:r>
              <a:rPr lang="nn-NO" dirty="0">
                <a:solidFill>
                  <a:srgbClr val="C00000"/>
                </a:solidFill>
              </a:rPr>
              <a:t>sirkuit Euler dan sirkuit Hamilton sekaligus</a:t>
            </a:r>
            <a:r>
              <a:rPr lang="nn-NO" dirty="0"/>
              <a:t>, </a:t>
            </a:r>
            <a:r>
              <a:rPr lang="nn-NO" dirty="0" smtClean="0"/>
              <a:t>mengandung </a:t>
            </a:r>
            <a:r>
              <a:rPr lang="nn-NO" dirty="0" smtClean="0">
                <a:solidFill>
                  <a:srgbClr val="C00000"/>
                </a:solidFill>
              </a:rPr>
              <a:t>sirkuit Euler tetapi tidak mengandung sirkuit Hamilton</a:t>
            </a:r>
            <a:r>
              <a:rPr lang="nn-NO" dirty="0" smtClean="0"/>
              <a:t>, dsb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 smtClean="0">
                <a:solidFill>
                  <a:srgbClr val="0070C0"/>
                </a:solidFill>
              </a:rPr>
              <a:t>     a</a:t>
            </a:r>
            <a:r>
              <a:rPr lang="nn-NO" dirty="0" smtClean="0">
                <a:solidFill>
                  <a:srgbClr val="C00000"/>
                </a:solidFill>
              </a:rPr>
              <a:t> </a:t>
            </a:r>
            <a:r>
              <a:rPr lang="nn-NO" dirty="0" smtClean="0"/>
              <a:t>		        </a:t>
            </a:r>
            <a:r>
              <a:rPr lang="nn-NO" dirty="0" smtClean="0">
                <a:solidFill>
                  <a:srgbClr val="00B050"/>
                </a:solidFill>
              </a:rPr>
              <a:t>b</a:t>
            </a:r>
          </a:p>
          <a:p>
            <a:pPr marL="0" indent="0">
              <a:buNone/>
            </a:pPr>
            <a:endParaRPr lang="nn-NO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832135"/>
              </p:ext>
            </p:extLst>
          </p:nvPr>
        </p:nvGraphicFramePr>
        <p:xfrm>
          <a:off x="304800" y="3708230"/>
          <a:ext cx="3962400" cy="292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Visio" r:id="rId3" imgW="2565360" imgH="1890720" progId="Visio.Drawing.11">
                  <p:embed/>
                </p:oleObj>
              </mc:Choice>
              <mc:Fallback>
                <p:oleObj name="Visio" r:id="rId3" imgW="2565360" imgH="1890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08230"/>
                        <a:ext cx="3962400" cy="2921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419600" y="4343400"/>
            <a:ext cx="4876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indent="45720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a: Graf </a:t>
            </a:r>
            <a:r>
              <a:rPr lang="en-US" sz="20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Hamilton </a:t>
            </a:r>
            <a:r>
              <a:rPr lang="en-US" sz="2000" dirty="0" err="1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sekaligus</a:t>
            </a:r>
            <a:r>
              <a:rPr lang="en-US" sz="20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graf</a:t>
            </a:r>
            <a:r>
              <a:rPr lang="en-US" sz="20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 Euler 	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		</a:t>
            </a:r>
            <a:endParaRPr lang="en-US" sz="1800" dirty="0" smtClean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b: Graf Hamilton </a:t>
            </a:r>
            <a:r>
              <a:rPr lang="en-US" sz="2000" dirty="0" err="1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sekaligus</a:t>
            </a:r>
            <a:r>
              <a:rPr lang="en-US" sz="2000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graf</a:t>
            </a:r>
            <a:r>
              <a:rPr lang="en-US" sz="2000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 semi-Euler</a:t>
            </a:r>
          </a:p>
        </p:txBody>
      </p:sp>
    </p:spTree>
    <p:extLst>
      <p:ext uri="{BB962C8B-B14F-4D97-AF65-F5344CB8AC3E}">
        <p14:creationId xmlns:p14="http://schemas.microsoft.com/office/powerpoint/2010/main" val="11824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Graf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502409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Senyawa</a:t>
            </a:r>
            <a:r>
              <a:rPr lang="en-US" dirty="0" smtClean="0"/>
              <a:t> Kimia</a:t>
            </a:r>
          </a:p>
          <a:p>
            <a:endParaRPr lang="en-US" dirty="0" smtClean="0"/>
          </a:p>
          <a:p>
            <a:r>
              <a:rPr lang="en-US" dirty="0" err="1" smtClean="0"/>
              <a:t>Perancangan</a:t>
            </a:r>
            <a:r>
              <a:rPr lang="en-US" dirty="0" smtClean="0"/>
              <a:t> Software</a:t>
            </a:r>
          </a:p>
          <a:p>
            <a:r>
              <a:rPr lang="en-US" dirty="0" err="1" smtClean="0"/>
              <a:t>Pengujian</a:t>
            </a:r>
            <a:r>
              <a:rPr lang="en-US" dirty="0" smtClean="0"/>
              <a:t> Software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Vending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253050"/>
              </p:ext>
            </p:extLst>
          </p:nvPr>
        </p:nvGraphicFramePr>
        <p:xfrm>
          <a:off x="4953000" y="1049727"/>
          <a:ext cx="3352800" cy="110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" name="Visio" r:id="rId3" imgW="5380200" imgH="1771560" progId="Visio.Drawing.11">
                  <p:embed/>
                </p:oleObj>
              </mc:Choice>
              <mc:Fallback>
                <p:oleObj name="Visio" r:id="rId3" imgW="5380200" imgH="177156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049727"/>
                        <a:ext cx="3352800" cy="1103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697562"/>
              </p:ext>
            </p:extLst>
          </p:nvPr>
        </p:nvGraphicFramePr>
        <p:xfrm>
          <a:off x="4976812" y="2216506"/>
          <a:ext cx="3328988" cy="1136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" name="Visio" r:id="rId5" imgW="5190480" imgH="1771920" progId="Visio.Drawing.11">
                  <p:embed/>
                </p:oleObj>
              </mc:Choice>
              <mc:Fallback>
                <p:oleObj name="Visio" r:id="rId5" imgW="5190480" imgH="177192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2" y="2216506"/>
                        <a:ext cx="3328988" cy="1136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14" y="3868078"/>
            <a:ext cx="1504950" cy="2520194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137791"/>
              </p:ext>
            </p:extLst>
          </p:nvPr>
        </p:nvGraphicFramePr>
        <p:xfrm>
          <a:off x="5357739" y="3655910"/>
          <a:ext cx="3656442" cy="167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1" name="Visio" r:id="rId8" imgW="4644360" imgH="2122560" progId="Visio.Drawing.11">
                  <p:embed/>
                </p:oleObj>
              </mc:Choice>
              <mc:Fallback>
                <p:oleObj name="Visio" r:id="rId8" imgW="4644360" imgH="212256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739" y="3655910"/>
                        <a:ext cx="3656442" cy="1672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511149" y="5232081"/>
            <a:ext cx="3632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1800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: 0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sen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dimasukkan</a:t>
            </a:r>
            <a:endParaRPr lang="en-US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effectLst/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1800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: 5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sen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dimasukkan</a:t>
            </a:r>
            <a:endParaRPr lang="en-US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effectLst/>
                <a:latin typeface="+mn-lt"/>
                <a:ea typeface="Times New Roman" panose="02020603050405020304" pitchFamily="18" charset="0"/>
              </a:rPr>
              <a:t>c</a:t>
            </a:r>
            <a:r>
              <a:rPr lang="en-US" sz="1800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: 10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sen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dimasukkan</a:t>
            </a:r>
            <a:endParaRPr lang="en-US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effectLst/>
                <a:latin typeface="+mn-lt"/>
                <a:ea typeface="Times New Roman" panose="02020603050405020304" pitchFamily="18" charset="0"/>
              </a:rPr>
              <a:t>d</a:t>
            </a:r>
            <a:r>
              <a:rPr lang="en-US" sz="1800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: 15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sen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lebih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dimasukkan</a:t>
            </a:r>
            <a:endParaRPr lang="en-US" sz="18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Graf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terpendek</a:t>
            </a:r>
            <a:r>
              <a:rPr lang="en-US" dirty="0"/>
              <a:t> (</a:t>
            </a:r>
            <a:r>
              <a:rPr lang="en-US" i="1" dirty="0"/>
              <a:t>shortest path</a:t>
            </a:r>
            <a:r>
              <a:rPr lang="en-US" dirty="0"/>
              <a:t>)</a:t>
            </a:r>
          </a:p>
          <a:p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/>
              <a:t>pedagang</a:t>
            </a:r>
            <a:r>
              <a:rPr lang="en-US" dirty="0"/>
              <a:t> </a:t>
            </a:r>
            <a:r>
              <a:rPr lang="en-US" dirty="0" err="1"/>
              <a:t>keliling</a:t>
            </a:r>
            <a:r>
              <a:rPr lang="en-US" dirty="0"/>
              <a:t> (</a:t>
            </a:r>
            <a:r>
              <a:rPr lang="en-US" i="1" dirty="0"/>
              <a:t>travelling </a:t>
            </a:r>
            <a:r>
              <a:rPr lang="en-US" i="1" dirty="0" smtClean="0"/>
              <a:t>salesman </a:t>
            </a:r>
            <a:r>
              <a:rPr lang="en-US" i="1" dirty="0"/>
              <a:t>problem</a:t>
            </a:r>
            <a:r>
              <a:rPr lang="en-US" dirty="0"/>
              <a:t>)</a:t>
            </a:r>
          </a:p>
          <a:p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tukang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</a:t>
            </a:r>
            <a:r>
              <a:rPr lang="en-US" dirty="0" err="1"/>
              <a:t>Cina</a:t>
            </a:r>
            <a:r>
              <a:rPr lang="en-US" dirty="0"/>
              <a:t> (</a:t>
            </a:r>
            <a:r>
              <a:rPr lang="en-US" i="1" dirty="0" err="1"/>
              <a:t>chinese</a:t>
            </a:r>
            <a:r>
              <a:rPr lang="en-US" i="1" dirty="0"/>
              <a:t> postman problem</a:t>
            </a:r>
            <a:r>
              <a:rPr lang="en-US" dirty="0"/>
              <a:t>)</a:t>
            </a:r>
          </a:p>
          <a:p>
            <a:r>
              <a:rPr lang="en-US" dirty="0" err="1"/>
              <a:t>Pewarnaan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(</a:t>
            </a:r>
            <a:r>
              <a:rPr lang="en-US" i="1" dirty="0"/>
              <a:t>graph </a:t>
            </a:r>
            <a:r>
              <a:rPr lang="en-US" i="1" dirty="0" err="1"/>
              <a:t>colouring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Travelling Salesman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Diberikan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sejumlah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diketahui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jarak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antar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Tentukan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tur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terpendek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harus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dilalui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oleh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seorang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pedagang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pedagang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itu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berangkat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sebuah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asal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menyinggahi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setiap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tepat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satu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kali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kembali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lagi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asal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keberangkatan</a:t>
            </a:r>
            <a:endParaRPr 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Menentukan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sirkuit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Hamilton yang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bobot</a:t>
            </a:r>
            <a:r>
              <a:rPr 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minimum</a:t>
            </a:r>
            <a:endParaRPr lang="en-GB" dirty="0">
              <a:solidFill>
                <a:srgbClr val="060504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8" descr="https://encrypted-tbn0.gstatic.com/images?q=tbn:ANd9GcRHb1-aViHRpWV09ibox8ZjhHOQM_Fg_JfaUFUY8VPhAMpWSD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17289"/>
            <a:ext cx="37147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Rangkumkan </a:t>
            </a:r>
            <a:r>
              <a:rPr lang="id-ID" sz="3200" dirty="0"/>
              <a:t>masalah </a:t>
            </a:r>
            <a:r>
              <a:rPr lang="en-US" sz="3200" dirty="0" smtClean="0">
                <a:solidFill>
                  <a:srgbClr val="C00000"/>
                </a:solidFill>
              </a:rPr>
              <a:t>traveling salesman problem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slide</a:t>
            </a:r>
          </a:p>
          <a:p>
            <a:endParaRPr lang="en-US" sz="3200" dirty="0"/>
          </a:p>
          <a:p>
            <a:r>
              <a:rPr lang="en-US" sz="3200" dirty="0" err="1"/>
              <a:t>Rangkuman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disertai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gambar-gambar</a:t>
            </a:r>
            <a:r>
              <a:rPr lang="en-US" sz="3200" dirty="0"/>
              <a:t> yang </a:t>
            </a:r>
            <a:r>
              <a:rPr lang="en-US" sz="3200" dirty="0" err="1"/>
              <a:t>mempermudah</a:t>
            </a:r>
            <a:r>
              <a:rPr lang="en-US" sz="3200" dirty="0"/>
              <a:t> </a:t>
            </a:r>
            <a:r>
              <a:rPr lang="en-US" sz="3200" dirty="0" err="1" smtClean="0"/>
              <a:t>penjelasan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9100"/>
            <a:ext cx="8305800" cy="647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Course Outline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9785"/>
            <a:ext cx="8534400" cy="510540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id-ID" dirty="0" err="1" smtClean="0"/>
              <a:t>Introduction</a:t>
            </a:r>
            <a:endParaRPr lang="en-US" dirty="0" smtClean="0"/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Math Fundamental 1: Set, Sequence, Function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Math Fundamental 2: Graph, String, Logic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/>
              <a:t>Finite Automata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/>
              <a:t>Pushdown Automata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Turing </a:t>
            </a:r>
            <a:r>
              <a:rPr lang="en-US" dirty="0" smtClean="0"/>
              <a:t>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9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3.2 </a:t>
            </a:r>
            <a:r>
              <a:rPr lang="en-US" sz="4800" dirty="0"/>
              <a:t>Strings and Languages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 and Languages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78"/>
            <a:ext cx="7886700" cy="46430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Strings of characters are </a:t>
            </a:r>
            <a:r>
              <a:rPr lang="en-US" dirty="0">
                <a:solidFill>
                  <a:srgbClr val="C00000"/>
                </a:solidFill>
              </a:rPr>
              <a:t>fundamental building blocks </a:t>
            </a:r>
            <a:r>
              <a:rPr lang="en-US" dirty="0"/>
              <a:t>in computer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alphabet </a:t>
            </a:r>
            <a:r>
              <a:rPr lang="en-US" dirty="0"/>
              <a:t>over which the strings are defined may vary with the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We </a:t>
            </a:r>
            <a:r>
              <a:rPr lang="en-US" dirty="0"/>
              <a:t>define an </a:t>
            </a:r>
            <a:r>
              <a:rPr lang="en-US" i="1" dirty="0">
                <a:solidFill>
                  <a:srgbClr val="C00000"/>
                </a:solidFill>
              </a:rPr>
              <a:t>alphabet</a:t>
            </a:r>
            <a:r>
              <a:rPr lang="en-US" i="1" dirty="0"/>
              <a:t> </a:t>
            </a:r>
            <a:r>
              <a:rPr lang="en-US" dirty="0"/>
              <a:t>to be any nonempty finite </a:t>
            </a:r>
            <a:r>
              <a:rPr lang="en-US" dirty="0" smtClean="0"/>
              <a:t>set</a:t>
            </a:r>
          </a:p>
          <a:p>
            <a:r>
              <a:rPr lang="en-US" dirty="0" smtClean="0"/>
              <a:t>The members of </a:t>
            </a:r>
            <a:r>
              <a:rPr lang="en-US" dirty="0"/>
              <a:t>the alphabet are the </a:t>
            </a:r>
            <a:r>
              <a:rPr lang="en-US" i="1" dirty="0">
                <a:solidFill>
                  <a:srgbClr val="C00000"/>
                </a:solidFill>
              </a:rPr>
              <a:t>symbols</a:t>
            </a:r>
            <a:r>
              <a:rPr lang="en-US" i="1" dirty="0"/>
              <a:t> </a:t>
            </a:r>
            <a:r>
              <a:rPr lang="en-US" dirty="0"/>
              <a:t>of the </a:t>
            </a:r>
            <a:r>
              <a:rPr lang="en-US" dirty="0" smtClean="0"/>
              <a:t>alphabet </a:t>
            </a:r>
          </a:p>
          <a:p>
            <a:r>
              <a:rPr lang="en-US" dirty="0" smtClean="0"/>
              <a:t>Capital Greek letters </a:t>
            </a:r>
            <a:r>
              <a:rPr lang="en-US" dirty="0">
                <a:solidFill>
                  <a:srgbClr val="C00000"/>
                </a:solidFill>
              </a:rPr>
              <a:t>Σ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Γ </a:t>
            </a:r>
            <a:r>
              <a:rPr lang="en-US" dirty="0"/>
              <a:t>to designate </a:t>
            </a:r>
            <a:r>
              <a:rPr lang="en-US" dirty="0">
                <a:solidFill>
                  <a:srgbClr val="C00000"/>
                </a:solidFill>
              </a:rPr>
              <a:t>alphabets</a:t>
            </a:r>
            <a:r>
              <a:rPr lang="en-US" dirty="0"/>
              <a:t> and a </a:t>
            </a:r>
            <a:r>
              <a:rPr lang="en-US" dirty="0">
                <a:solidFill>
                  <a:srgbClr val="C00000"/>
                </a:solidFill>
              </a:rPr>
              <a:t>typewriter font</a:t>
            </a:r>
            <a:r>
              <a:rPr lang="en-US" dirty="0"/>
              <a:t> for symbols from </a:t>
            </a:r>
            <a:r>
              <a:rPr lang="en-US" dirty="0" smtClean="0"/>
              <a:t>an alphabet</a:t>
            </a:r>
          </a:p>
          <a:p>
            <a:r>
              <a:rPr lang="en-US" dirty="0" smtClean="0"/>
              <a:t>A few </a:t>
            </a:r>
            <a:r>
              <a:rPr lang="en-US" dirty="0">
                <a:solidFill>
                  <a:srgbClr val="C00000"/>
                </a:solidFill>
              </a:rPr>
              <a:t>examples of </a:t>
            </a:r>
            <a:r>
              <a:rPr lang="en-US" dirty="0" smtClean="0">
                <a:solidFill>
                  <a:srgbClr val="C00000"/>
                </a:solidFill>
              </a:rPr>
              <a:t>alphabets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084" t="57407" r="7917" b="20370"/>
          <a:stretch/>
        </p:blipFill>
        <p:spPr>
          <a:xfrm>
            <a:off x="1143000" y="5229053"/>
            <a:ext cx="7531387" cy="15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and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9018"/>
            <a:ext cx="805815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string over an alphabet </a:t>
            </a:r>
            <a:r>
              <a:rPr lang="en-US" dirty="0"/>
              <a:t>is a </a:t>
            </a:r>
            <a:r>
              <a:rPr lang="en-US" dirty="0">
                <a:solidFill>
                  <a:srgbClr val="0070C0"/>
                </a:solidFill>
              </a:rPr>
              <a:t>finite sequence of symbols from that </a:t>
            </a:r>
            <a:r>
              <a:rPr lang="en-US" dirty="0" smtClean="0">
                <a:solidFill>
                  <a:srgbClr val="0070C0"/>
                </a:solidFill>
              </a:rPr>
              <a:t>alphabet</a:t>
            </a:r>
            <a:r>
              <a:rPr lang="en-US" dirty="0" smtClean="0"/>
              <a:t>, usually </a:t>
            </a:r>
            <a:r>
              <a:rPr lang="en-US" dirty="0"/>
              <a:t>written next to one another and </a:t>
            </a:r>
            <a:r>
              <a:rPr lang="en-US" dirty="0">
                <a:solidFill>
                  <a:srgbClr val="00B050"/>
                </a:solidFill>
              </a:rPr>
              <a:t>not separated by </a:t>
            </a:r>
            <a:r>
              <a:rPr lang="en-US" dirty="0" smtClean="0">
                <a:solidFill>
                  <a:srgbClr val="00B050"/>
                </a:solidFill>
              </a:rPr>
              <a:t>commas</a:t>
            </a:r>
          </a:p>
          <a:p>
            <a:pPr lvl="1"/>
            <a:r>
              <a:rPr lang="en-US" dirty="0" smtClean="0"/>
              <a:t>If Σ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{0,1</a:t>
            </a:r>
            <a:r>
              <a:rPr lang="en-US" dirty="0" smtClean="0"/>
              <a:t>}, then </a:t>
            </a:r>
            <a:r>
              <a:rPr lang="en-US" dirty="0"/>
              <a:t>01001 is a string over </a:t>
            </a:r>
            <a:r>
              <a:rPr lang="en-US" dirty="0" smtClean="0"/>
              <a:t>Σ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Σ</a:t>
            </a:r>
            <a:r>
              <a:rPr lang="en-US" baseline="-25000" dirty="0"/>
              <a:t>2</a:t>
            </a:r>
            <a:r>
              <a:rPr lang="en-US" dirty="0"/>
              <a:t> = {a, b, c, . . . , z}, then </a:t>
            </a:r>
            <a:r>
              <a:rPr lang="en-US" i="1" dirty="0"/>
              <a:t>abracadabra</a:t>
            </a:r>
            <a:r>
              <a:rPr lang="en-US" dirty="0"/>
              <a:t> is </a:t>
            </a:r>
            <a:r>
              <a:rPr lang="en-US" dirty="0" smtClean="0"/>
              <a:t>a string </a:t>
            </a:r>
            <a:r>
              <a:rPr lang="en-US" dirty="0"/>
              <a:t>over </a:t>
            </a:r>
            <a:r>
              <a:rPr lang="en-US" dirty="0" smtClean="0"/>
              <a:t>Σ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If </a:t>
            </a:r>
            <a:r>
              <a:rPr lang="en-US" i="1" dirty="0"/>
              <a:t>w</a:t>
            </a:r>
            <a:r>
              <a:rPr lang="en-US" dirty="0"/>
              <a:t> is a string over Σ, the </a:t>
            </a:r>
            <a:r>
              <a:rPr lang="en-US" i="1" dirty="0">
                <a:solidFill>
                  <a:srgbClr val="C00000"/>
                </a:solidFill>
              </a:rPr>
              <a:t>length</a:t>
            </a:r>
            <a:r>
              <a:rPr lang="en-US" i="1" dirty="0"/>
              <a:t> </a:t>
            </a:r>
            <a:r>
              <a:rPr lang="en-US" dirty="0"/>
              <a:t>of </a:t>
            </a:r>
            <a:r>
              <a:rPr lang="en-US" i="1" dirty="0"/>
              <a:t>w</a:t>
            </a:r>
            <a:r>
              <a:rPr lang="en-US" dirty="0"/>
              <a:t>, written |</a:t>
            </a:r>
            <a:r>
              <a:rPr lang="en-US" i="1" dirty="0"/>
              <a:t>w</a:t>
            </a:r>
            <a:r>
              <a:rPr lang="en-US" dirty="0"/>
              <a:t>|, is the </a:t>
            </a:r>
            <a:r>
              <a:rPr lang="en-US" dirty="0" smtClean="0"/>
              <a:t>number of </a:t>
            </a:r>
            <a:r>
              <a:rPr lang="en-US" dirty="0"/>
              <a:t>symbols that it </a:t>
            </a:r>
            <a:r>
              <a:rPr lang="en-US" dirty="0" smtClean="0"/>
              <a:t>contains</a:t>
            </a:r>
          </a:p>
          <a:p>
            <a:r>
              <a:rPr lang="en-US" dirty="0" smtClean="0"/>
              <a:t>The </a:t>
            </a:r>
            <a:r>
              <a:rPr lang="en-US" dirty="0"/>
              <a:t>string of length zero is called the </a:t>
            </a:r>
            <a:r>
              <a:rPr lang="en-US" i="1" dirty="0">
                <a:solidFill>
                  <a:srgbClr val="C00000"/>
                </a:solidFill>
              </a:rPr>
              <a:t>empty</a:t>
            </a:r>
            <a:r>
              <a:rPr lang="en-US" i="1" dirty="0"/>
              <a:t> </a:t>
            </a:r>
            <a:r>
              <a:rPr lang="en-US" i="1" dirty="0" smtClean="0"/>
              <a:t>string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is written </a:t>
            </a:r>
            <a:r>
              <a:rPr lang="en-US" i="1" dirty="0" smtClean="0"/>
              <a:t>ε</a:t>
            </a:r>
          </a:p>
          <a:p>
            <a:r>
              <a:rPr lang="en-US" dirty="0" smtClean="0"/>
              <a:t>The </a:t>
            </a:r>
            <a:r>
              <a:rPr lang="en-US" dirty="0"/>
              <a:t>empty string plays the role of 0 in a number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>
                <a:solidFill>
                  <a:srgbClr val="0070C0"/>
                </a:solidFill>
              </a:rPr>
              <a:t>w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has </a:t>
            </a:r>
            <a:r>
              <a:rPr lang="en-US" dirty="0"/>
              <a:t>length </a:t>
            </a:r>
            <a:r>
              <a:rPr lang="en-US" i="1" dirty="0"/>
              <a:t>n</a:t>
            </a:r>
            <a:r>
              <a:rPr lang="en-US" dirty="0"/>
              <a:t>, we can write </a:t>
            </a: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 · · · </a:t>
            </a:r>
            <a:r>
              <a:rPr lang="en-US" i="1" dirty="0"/>
              <a:t>w</a:t>
            </a:r>
            <a:r>
              <a:rPr lang="en-US" baseline="-25000" dirty="0"/>
              <a:t>n</a:t>
            </a:r>
            <a:r>
              <a:rPr lang="en-US" dirty="0"/>
              <a:t> where each </a:t>
            </a:r>
            <a:r>
              <a:rPr lang="en-US" i="1" dirty="0"/>
              <a:t>w</a:t>
            </a:r>
            <a:r>
              <a:rPr lang="en-US" baseline="-25000" dirty="0"/>
              <a:t>i</a:t>
            </a:r>
            <a:r>
              <a:rPr lang="en-US" dirty="0"/>
              <a:t> ∈ </a:t>
            </a:r>
            <a:r>
              <a:rPr lang="en-US" dirty="0" smtClean="0"/>
              <a:t>Σ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>
                <a:solidFill>
                  <a:srgbClr val="0070C0"/>
                </a:solidFill>
              </a:rPr>
              <a:t>reverse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of </a:t>
            </a:r>
            <a:r>
              <a:rPr lang="en-US" i="1" dirty="0">
                <a:solidFill>
                  <a:srgbClr val="0070C0"/>
                </a:solidFill>
              </a:rPr>
              <a:t>w</a:t>
            </a:r>
            <a:r>
              <a:rPr lang="en-US" dirty="0"/>
              <a:t>, written </a:t>
            </a:r>
            <a:r>
              <a:rPr lang="en-US" i="1" dirty="0"/>
              <a:t>w</a:t>
            </a:r>
            <a:r>
              <a:rPr lang="en-US" baseline="-25000" dirty="0"/>
              <a:t>R</a:t>
            </a:r>
            <a:r>
              <a:rPr lang="en-US" dirty="0"/>
              <a:t>, is the string obtained by writing </a:t>
            </a:r>
            <a:r>
              <a:rPr lang="en-US" i="1" dirty="0"/>
              <a:t>w</a:t>
            </a:r>
            <a:r>
              <a:rPr lang="en-US" dirty="0"/>
              <a:t> in the opposite order (i.e</a:t>
            </a:r>
            <a:r>
              <a:rPr lang="en-US" dirty="0" smtClean="0"/>
              <a:t>., </a:t>
            </a:r>
            <a:r>
              <a:rPr lang="en-US" i="1" dirty="0" smtClean="0"/>
              <a:t>w</a:t>
            </a:r>
            <a:r>
              <a:rPr lang="en-US" baseline="-25000" dirty="0" smtClean="0"/>
              <a:t>n</a:t>
            </a:r>
            <a:r>
              <a:rPr lang="en-US" i="1" dirty="0" smtClean="0"/>
              <a:t>w</a:t>
            </a:r>
            <a:r>
              <a:rPr lang="en-US" baseline="-25000" dirty="0" smtClean="0"/>
              <a:t>n</a:t>
            </a:r>
            <a:r>
              <a:rPr lang="en-US" baseline="-25000" dirty="0"/>
              <a:t>−1</a:t>
            </a:r>
            <a:r>
              <a:rPr lang="en-US" dirty="0"/>
              <a:t> · · · </a:t>
            </a:r>
            <a:r>
              <a:rPr lang="en-US" i="1" dirty="0" smtClean="0"/>
              <a:t>w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String </a:t>
            </a:r>
            <a:r>
              <a:rPr lang="en-US" i="1" dirty="0"/>
              <a:t>z</a:t>
            </a:r>
            <a:r>
              <a:rPr lang="en-US" dirty="0"/>
              <a:t> is a </a:t>
            </a:r>
            <a:r>
              <a:rPr lang="en-US" i="1" dirty="0">
                <a:solidFill>
                  <a:srgbClr val="C00000"/>
                </a:solidFill>
              </a:rPr>
              <a:t>substring</a:t>
            </a:r>
            <a:r>
              <a:rPr lang="en-US" i="1" dirty="0"/>
              <a:t> </a:t>
            </a:r>
            <a:r>
              <a:rPr lang="en-US" dirty="0"/>
              <a:t>of </a:t>
            </a:r>
            <a:r>
              <a:rPr lang="en-US" i="1" dirty="0"/>
              <a:t>w</a:t>
            </a:r>
            <a:r>
              <a:rPr lang="en-US" dirty="0"/>
              <a:t> if z appears consecutively within </a:t>
            </a:r>
            <a:r>
              <a:rPr lang="en-US" i="1" dirty="0" smtClean="0"/>
              <a:t>w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i="1" dirty="0">
                <a:solidFill>
                  <a:srgbClr val="0070C0"/>
                </a:solidFill>
              </a:rPr>
              <a:t>cad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is a substring of </a:t>
            </a:r>
            <a:r>
              <a:rPr lang="en-US" i="1" dirty="0" smtClean="0"/>
              <a:t>abra</a:t>
            </a:r>
            <a:r>
              <a:rPr lang="en-US" i="1" dirty="0" smtClean="0">
                <a:solidFill>
                  <a:srgbClr val="0070C0"/>
                </a:solidFill>
              </a:rPr>
              <a:t>cad</a:t>
            </a:r>
            <a:r>
              <a:rPr lang="en-US" i="1" dirty="0" smtClean="0"/>
              <a:t>abra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8210550" cy="4643095"/>
          </a:xfrm>
        </p:spPr>
        <p:txBody>
          <a:bodyPr/>
          <a:lstStyle/>
          <a:p>
            <a:r>
              <a:rPr lang="en-US" dirty="0"/>
              <a:t>If we have string 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dirty="0">
                <a:solidFill>
                  <a:srgbClr val="0070C0"/>
                </a:solidFill>
              </a:rPr>
              <a:t> of length </a:t>
            </a:r>
            <a:r>
              <a:rPr lang="en-US" i="1" dirty="0">
                <a:solidFill>
                  <a:srgbClr val="0070C0"/>
                </a:solidFill>
              </a:rPr>
              <a:t>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and string </a:t>
            </a:r>
            <a:r>
              <a:rPr lang="en-US" i="1" dirty="0">
                <a:solidFill>
                  <a:srgbClr val="00B050"/>
                </a:solidFill>
              </a:rPr>
              <a:t>y</a:t>
            </a:r>
            <a:r>
              <a:rPr lang="en-US" dirty="0">
                <a:solidFill>
                  <a:srgbClr val="00B050"/>
                </a:solidFill>
              </a:rPr>
              <a:t> of length </a:t>
            </a:r>
            <a:r>
              <a:rPr lang="en-US" i="1" dirty="0" smtClean="0">
                <a:solidFill>
                  <a:srgbClr val="00B050"/>
                </a:solidFill>
              </a:rPr>
              <a:t>n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i="1" dirty="0" smtClean="0">
                <a:solidFill>
                  <a:srgbClr val="C00000"/>
                </a:solidFill>
              </a:rPr>
              <a:t>Concatenation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B050"/>
                </a:solidFill>
              </a:rPr>
              <a:t>y</a:t>
            </a:r>
            <a:r>
              <a:rPr lang="en-US" dirty="0"/>
              <a:t>, written </a:t>
            </a:r>
            <a:r>
              <a:rPr lang="en-US" i="1" dirty="0" err="1">
                <a:solidFill>
                  <a:srgbClr val="0070C0"/>
                </a:solidFill>
              </a:rPr>
              <a:t>x</a:t>
            </a:r>
            <a:r>
              <a:rPr lang="en-US" i="1" dirty="0" err="1">
                <a:solidFill>
                  <a:srgbClr val="00B050"/>
                </a:solidFill>
              </a:rPr>
              <a:t>y</a:t>
            </a:r>
            <a:r>
              <a:rPr lang="en-US" dirty="0"/>
              <a:t>, is the string obtained by appending </a:t>
            </a:r>
            <a:r>
              <a:rPr lang="en-US" i="1" dirty="0"/>
              <a:t>y</a:t>
            </a:r>
            <a:r>
              <a:rPr lang="en-US" dirty="0"/>
              <a:t> to the end of </a:t>
            </a:r>
            <a:r>
              <a:rPr lang="en-US" i="1" dirty="0"/>
              <a:t>x</a:t>
            </a:r>
            <a:r>
              <a:rPr lang="en-US" dirty="0"/>
              <a:t>, as</a:t>
            </a:r>
            <a:br>
              <a:rPr lang="en-US" dirty="0"/>
            </a:br>
            <a:r>
              <a:rPr lang="en-US" dirty="0"/>
              <a:t>in 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· · · 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m</a:t>
            </a:r>
            <a:r>
              <a:rPr lang="en-US" i="1" dirty="0">
                <a:solidFill>
                  <a:srgbClr val="00B050"/>
                </a:solidFill>
              </a:rPr>
              <a:t>y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 · · · </a:t>
            </a:r>
            <a:r>
              <a:rPr lang="en-US" i="1" dirty="0" smtClean="0">
                <a:solidFill>
                  <a:srgbClr val="00B050"/>
                </a:solidFill>
              </a:rPr>
              <a:t>y</a:t>
            </a:r>
            <a:r>
              <a:rPr lang="en-US" baseline="-25000" dirty="0" smtClean="0">
                <a:solidFill>
                  <a:srgbClr val="00B050"/>
                </a:solidFill>
              </a:rPr>
              <a:t>n</a:t>
            </a:r>
          </a:p>
          <a:p>
            <a:r>
              <a:rPr lang="en-US" dirty="0" smtClean="0"/>
              <a:t>To </a:t>
            </a:r>
            <a:r>
              <a:rPr lang="en-US" dirty="0"/>
              <a:t>concatenate a string with itself many times, we use </a:t>
            </a:r>
            <a:r>
              <a:rPr lang="en-US" dirty="0" smtClean="0"/>
              <a:t>the superscript </a:t>
            </a:r>
            <a:r>
              <a:rPr lang="en-US" dirty="0"/>
              <a:t>notation </a:t>
            </a:r>
            <a:r>
              <a:rPr lang="en-US" i="1" dirty="0">
                <a:solidFill>
                  <a:srgbClr val="C00000"/>
                </a:solidFill>
              </a:rPr>
              <a:t>x</a:t>
            </a:r>
            <a:r>
              <a:rPr lang="en-US" baseline="30000" dirty="0">
                <a:solidFill>
                  <a:srgbClr val="C00000"/>
                </a:solidFill>
              </a:rPr>
              <a:t>k</a:t>
            </a:r>
            <a:r>
              <a:rPr lang="en-US" dirty="0"/>
              <a:t> to mean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333" t="27037" r="40000" b="61111"/>
          <a:stretch/>
        </p:blipFill>
        <p:spPr>
          <a:xfrm>
            <a:off x="2590800" y="4267200"/>
            <a:ext cx="2938389" cy="167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Lexicographic Order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582" t="64815" r="36518" b="27778"/>
          <a:stretch/>
        </p:blipFill>
        <p:spPr>
          <a:xfrm>
            <a:off x="2133600" y="4876800"/>
            <a:ext cx="990600" cy="463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981950" cy="50240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i="1" dirty="0">
                <a:solidFill>
                  <a:srgbClr val="C00000"/>
                </a:solidFill>
              </a:rPr>
              <a:t>lexicographic order </a:t>
            </a:r>
            <a:r>
              <a:rPr lang="en-US" dirty="0"/>
              <a:t>of strings is the same as the familiar dictionary </a:t>
            </a:r>
            <a:r>
              <a:rPr lang="en-US" dirty="0" smtClean="0"/>
              <a:t>order</a:t>
            </a:r>
          </a:p>
          <a:p>
            <a:r>
              <a:rPr lang="en-US" dirty="0" smtClean="0"/>
              <a:t>We’ll </a:t>
            </a:r>
            <a:r>
              <a:rPr lang="en-US" dirty="0"/>
              <a:t>occasionally use a modified lexicographic order, called </a:t>
            </a:r>
            <a:r>
              <a:rPr lang="en-US" i="1" dirty="0" err="1">
                <a:solidFill>
                  <a:srgbClr val="C00000"/>
                </a:solidFill>
              </a:rPr>
              <a:t>shortlex</a:t>
            </a:r>
            <a:r>
              <a:rPr lang="en-US" i="1" dirty="0">
                <a:solidFill>
                  <a:srgbClr val="C00000"/>
                </a:solidFill>
              </a:rPr>
              <a:t> order </a:t>
            </a:r>
            <a:r>
              <a:rPr lang="en-US" dirty="0" smtClean="0"/>
              <a:t>or simply </a:t>
            </a:r>
            <a:r>
              <a:rPr lang="en-US" i="1" dirty="0">
                <a:solidFill>
                  <a:srgbClr val="C00000"/>
                </a:solidFill>
              </a:rPr>
              <a:t>string order</a:t>
            </a:r>
            <a:r>
              <a:rPr lang="en-US" dirty="0"/>
              <a:t>, that is identical to lexicographic order, except that </a:t>
            </a:r>
            <a:r>
              <a:rPr lang="en-US" dirty="0" smtClean="0"/>
              <a:t>shorter strings </a:t>
            </a:r>
            <a:r>
              <a:rPr lang="en-US" dirty="0"/>
              <a:t>precede longer </a:t>
            </a:r>
            <a:r>
              <a:rPr lang="en-US" dirty="0" smtClean="0"/>
              <a:t>strings</a:t>
            </a:r>
          </a:p>
          <a:p>
            <a:pPr lvl="1"/>
            <a:r>
              <a:rPr lang="en-US" dirty="0" smtClean="0"/>
              <a:t>Thus </a:t>
            </a:r>
            <a:r>
              <a:rPr lang="en-US" dirty="0"/>
              <a:t>the string ordering of all strings over </a:t>
            </a:r>
            <a:r>
              <a:rPr lang="en-US" dirty="0" smtClean="0"/>
              <a:t>the alphabet </a:t>
            </a:r>
            <a:r>
              <a:rPr lang="en-US" dirty="0"/>
              <a:t>{0,1}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0070C0"/>
                </a:solidFill>
              </a:rPr>
              <a:t>(ε</a:t>
            </a:r>
            <a:r>
              <a:rPr lang="en-US" dirty="0">
                <a:solidFill>
                  <a:srgbClr val="0070C0"/>
                </a:solidFill>
              </a:rPr>
              <a:t>, 0, 1, 00, 01, 10, 11, 000, . . </a:t>
            </a:r>
            <a:r>
              <a:rPr lang="en-US" dirty="0" smtClean="0">
                <a:solidFill>
                  <a:srgbClr val="0070C0"/>
                </a:solidFill>
              </a:rPr>
              <a:t>.)</a:t>
            </a:r>
          </a:p>
          <a:p>
            <a:r>
              <a:rPr lang="en-US" dirty="0" smtClean="0"/>
              <a:t>Say </a:t>
            </a:r>
            <a:r>
              <a:rPr lang="en-US" dirty="0"/>
              <a:t>that string </a:t>
            </a:r>
            <a:r>
              <a:rPr lang="en-US" i="1" dirty="0"/>
              <a:t>x</a:t>
            </a:r>
            <a:r>
              <a:rPr lang="en-US" dirty="0"/>
              <a:t> is a </a:t>
            </a:r>
            <a:r>
              <a:rPr lang="en-US" i="1" dirty="0">
                <a:solidFill>
                  <a:srgbClr val="C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of string </a:t>
            </a:r>
            <a:r>
              <a:rPr lang="en-US" i="1" dirty="0"/>
              <a:t>y</a:t>
            </a:r>
            <a:r>
              <a:rPr lang="en-US" dirty="0"/>
              <a:t> if a string </a:t>
            </a:r>
            <a:r>
              <a:rPr lang="en-US" i="1" dirty="0"/>
              <a:t>z</a:t>
            </a:r>
            <a:r>
              <a:rPr lang="en-US" dirty="0"/>
              <a:t> exists where </a:t>
            </a:r>
            <a:r>
              <a:rPr lang="en-US" i="1" dirty="0" err="1"/>
              <a:t>xz</a:t>
            </a:r>
            <a:r>
              <a:rPr lang="en-US" dirty="0"/>
              <a:t> = </a:t>
            </a:r>
            <a:r>
              <a:rPr lang="en-US" i="1" dirty="0"/>
              <a:t>y</a:t>
            </a:r>
            <a:r>
              <a:rPr lang="en-US" dirty="0"/>
              <a:t>, and </a:t>
            </a:r>
            <a:r>
              <a:rPr lang="en-US" dirty="0" smtClean="0"/>
              <a:t>that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i="1" dirty="0">
                <a:solidFill>
                  <a:srgbClr val="C00000"/>
                </a:solidFill>
              </a:rPr>
              <a:t>proper prefix </a:t>
            </a:r>
            <a:r>
              <a:rPr lang="en-US" dirty="0"/>
              <a:t>of </a:t>
            </a:r>
            <a:r>
              <a:rPr lang="en-US" i="1" dirty="0"/>
              <a:t>y</a:t>
            </a:r>
            <a:r>
              <a:rPr lang="en-US" dirty="0"/>
              <a:t> if in </a:t>
            </a:r>
            <a:r>
              <a:rPr lang="en-US" dirty="0" smtClean="0"/>
              <a:t>addition</a:t>
            </a:r>
          </a:p>
          <a:p>
            <a:r>
              <a:rPr lang="en-US" dirty="0" smtClean="0"/>
              <a:t>A </a:t>
            </a:r>
            <a:r>
              <a:rPr lang="en-US" i="1" dirty="0">
                <a:solidFill>
                  <a:srgbClr val="C00000"/>
                </a:solidFill>
              </a:rPr>
              <a:t>language</a:t>
            </a:r>
            <a:r>
              <a:rPr lang="en-US" i="1" dirty="0"/>
              <a:t> </a:t>
            </a:r>
            <a:r>
              <a:rPr lang="en-US" dirty="0"/>
              <a:t>is a </a:t>
            </a:r>
            <a:r>
              <a:rPr lang="en-US" dirty="0">
                <a:solidFill>
                  <a:srgbClr val="0070C0"/>
                </a:solidFill>
              </a:rPr>
              <a:t>set of strings</a:t>
            </a:r>
            <a:r>
              <a:rPr lang="en-US" dirty="0"/>
              <a:t>. </a:t>
            </a:r>
            <a:r>
              <a:rPr lang="en-US" dirty="0" smtClean="0"/>
              <a:t>A language </a:t>
            </a:r>
            <a:r>
              <a:rPr lang="en-US" dirty="0"/>
              <a:t>is </a:t>
            </a:r>
            <a:r>
              <a:rPr lang="en-US" i="1" dirty="0">
                <a:solidFill>
                  <a:srgbClr val="C00000"/>
                </a:solidFill>
              </a:rPr>
              <a:t>prefix-free </a:t>
            </a:r>
            <a:r>
              <a:rPr lang="en-US" dirty="0"/>
              <a:t>if no member is a proper prefix of another </a:t>
            </a:r>
            <a:r>
              <a:rPr lang="en-US" dirty="0" smtClean="0"/>
              <a:t>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3.3 Logic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(</a:t>
            </a:r>
            <a:r>
              <a:rPr lang="en-US" dirty="0" err="1" smtClean="0"/>
              <a:t>Logika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hubungan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antara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kalimat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(</a:t>
            </a:r>
            <a:r>
              <a:rPr lang="en-US" i="1" dirty="0"/>
              <a:t>statements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kalimat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>
                <a:solidFill>
                  <a:srgbClr val="C00000"/>
                </a:solidFill>
              </a:rPr>
              <a:t>bernilai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benar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atau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salah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 smtClean="0"/>
              <a:t>proposisi</a:t>
            </a:r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Proposisi</a:t>
            </a:r>
            <a:r>
              <a:rPr lang="en-US" dirty="0"/>
              <a:t>: </a:t>
            </a:r>
            <a:r>
              <a:rPr lang="en-US" dirty="0" err="1"/>
              <a:t>pernyataan</a:t>
            </a:r>
            <a:r>
              <a:rPr lang="en-US" dirty="0"/>
              <a:t> yang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(true)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(false),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keduanya</a:t>
            </a:r>
            <a:endParaRPr lang="en-US" dirty="0"/>
          </a:p>
          <a:p>
            <a:r>
              <a:rPr lang="en-US" dirty="0" err="1"/>
              <a:t>Proposisi</a:t>
            </a:r>
            <a:r>
              <a:rPr lang="en-US" dirty="0"/>
              <a:t> </a:t>
            </a:r>
            <a:r>
              <a:rPr lang="en-US" dirty="0" err="1"/>
              <a:t>dilambangkan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q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</a:t>
            </a:r>
            <a:r>
              <a:rPr lang="en-US" dirty="0" smtClean="0"/>
              <a:t>…</a:t>
            </a:r>
            <a:endParaRPr lang="en-US" dirty="0"/>
          </a:p>
          <a:p>
            <a:pPr lvl="1"/>
            <a:r>
              <a:rPr lang="en-US" dirty="0" smtClean="0"/>
              <a:t>p:  </a:t>
            </a:r>
            <a:r>
              <a:rPr lang="en-US" dirty="0"/>
              <a:t>13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 smtClean="0"/>
              <a:t>ganjil</a:t>
            </a:r>
            <a:endParaRPr lang="en-US" dirty="0" smtClean="0"/>
          </a:p>
          <a:p>
            <a:pPr lvl="1"/>
            <a:r>
              <a:rPr lang="en-US" dirty="0" smtClean="0"/>
              <a:t>q:  </a:t>
            </a:r>
            <a:r>
              <a:rPr lang="en-US" dirty="0" err="1"/>
              <a:t>Soekarno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alumnus </a:t>
            </a:r>
            <a:r>
              <a:rPr lang="en-US" dirty="0" smtClean="0"/>
              <a:t>UGM</a:t>
            </a:r>
          </a:p>
          <a:p>
            <a:pPr lvl="1"/>
            <a:r>
              <a:rPr lang="en-US" dirty="0" smtClean="0"/>
              <a:t>r:  </a:t>
            </a:r>
            <a:r>
              <a:rPr lang="en-US" dirty="0"/>
              <a:t>2 + 2 = 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Proposisi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Jam </a:t>
            </a:r>
            <a:r>
              <a:rPr lang="id-ID" sz="3200" dirty="0"/>
              <a:t>berapa kereta api Argo Bromo </a:t>
            </a:r>
            <a:r>
              <a:rPr lang="id-ID" sz="3200" dirty="0" smtClean="0"/>
              <a:t>tiba</a:t>
            </a:r>
            <a:r>
              <a:rPr lang="en-US" sz="3200" dirty="0" smtClean="0"/>
              <a:t> </a:t>
            </a:r>
            <a:r>
              <a:rPr lang="id-ID" sz="3200" dirty="0" smtClean="0"/>
              <a:t>di </a:t>
            </a:r>
            <a:r>
              <a:rPr lang="id-ID" sz="3200" dirty="0"/>
              <a:t>Gambir</a:t>
            </a:r>
            <a:r>
              <a:rPr lang="id-ID" sz="3200" dirty="0" smtClean="0"/>
              <a:t>?</a:t>
            </a:r>
            <a:endParaRPr lang="id-ID" sz="3200" dirty="0"/>
          </a:p>
          <a:p>
            <a:r>
              <a:rPr lang="id-ID" sz="3200" dirty="0" smtClean="0"/>
              <a:t>Tolong </a:t>
            </a:r>
            <a:r>
              <a:rPr lang="id-ID" sz="3200" dirty="0"/>
              <a:t>tutup pintu</a:t>
            </a:r>
            <a:r>
              <a:rPr lang="id-ID" sz="3200" dirty="0" smtClean="0"/>
              <a:t>!</a:t>
            </a:r>
            <a:endParaRPr lang="id-ID" sz="3200" dirty="0"/>
          </a:p>
          <a:p>
            <a:r>
              <a:rPr lang="id-ID" sz="3200" dirty="0" smtClean="0"/>
              <a:t>x </a:t>
            </a:r>
            <a:r>
              <a:rPr lang="id-ID" sz="3200" dirty="0"/>
              <a:t>+ 3 = 8</a:t>
            </a:r>
          </a:p>
          <a:p>
            <a:r>
              <a:rPr lang="id-ID" sz="3200" dirty="0" smtClean="0"/>
              <a:t>x </a:t>
            </a:r>
            <a:r>
              <a:rPr lang="id-ID" sz="3200" dirty="0"/>
              <a:t>&gt; </a:t>
            </a:r>
            <a:r>
              <a:rPr lang="id-ID" sz="3200" dirty="0" smtClean="0"/>
              <a:t>3</a:t>
            </a:r>
            <a:endParaRPr lang="en-US" sz="3200" dirty="0" smtClean="0"/>
          </a:p>
          <a:p>
            <a:endParaRPr lang="en-US" sz="3200" dirty="0"/>
          </a:p>
          <a:p>
            <a:pPr marL="0" indent="0">
              <a:buNone/>
            </a:pPr>
            <a:r>
              <a:rPr lang="id-ID" sz="3200" dirty="0"/>
              <a:t>Kesimpulan: </a:t>
            </a:r>
            <a:r>
              <a:rPr lang="en-US" sz="3200" dirty="0" smtClean="0">
                <a:solidFill>
                  <a:srgbClr val="C00000"/>
                </a:solidFill>
              </a:rPr>
              <a:t>p</a:t>
            </a:r>
            <a:r>
              <a:rPr lang="id-ID" sz="3200" dirty="0" err="1" smtClean="0">
                <a:solidFill>
                  <a:srgbClr val="C00000"/>
                </a:solidFill>
              </a:rPr>
              <a:t>roposisi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  <a:r>
              <a:rPr lang="id-ID" sz="3200" dirty="0">
                <a:solidFill>
                  <a:srgbClr val="C00000"/>
                </a:solidFill>
              </a:rPr>
              <a:t>adalah kalimat berita</a:t>
            </a:r>
          </a:p>
          <a:p>
            <a:pPr marL="0" indent="0">
              <a:buNone/>
            </a:pP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Predikat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8286750" cy="5024096"/>
          </a:xfrm>
        </p:spPr>
        <p:txBody>
          <a:bodyPr>
            <a:normAutofit/>
          </a:bodyPr>
          <a:lstStyle/>
          <a:p>
            <a:r>
              <a:rPr lang="en-US" dirty="0" err="1"/>
              <a:t>Pernyataan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(</a:t>
            </a:r>
            <a:r>
              <a:rPr lang="en-US" i="1" dirty="0"/>
              <a:t>variable</a:t>
            </a:r>
            <a:r>
              <a:rPr lang="en-US" dirty="0"/>
              <a:t>)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predikat</a:t>
            </a:r>
            <a:r>
              <a:rPr lang="en-US" dirty="0"/>
              <a:t>,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fungsi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proposisi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err="1" smtClean="0"/>
              <a:t>Contoh</a:t>
            </a:r>
            <a:r>
              <a:rPr lang="en-US" dirty="0"/>
              <a:t>: “ </a:t>
            </a:r>
            <a:r>
              <a:rPr lang="en-US" i="1" dirty="0"/>
              <a:t>x</a:t>
            </a:r>
            <a:r>
              <a:rPr lang="en-US" dirty="0"/>
              <a:t> &gt; 3”, “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dirty="0" smtClean="0"/>
              <a:t>10”</a:t>
            </a:r>
          </a:p>
          <a:p>
            <a:pPr lvl="1"/>
            <a:r>
              <a:rPr lang="en-US" dirty="0" err="1" smtClean="0"/>
              <a:t>Notasi</a:t>
            </a:r>
            <a:r>
              <a:rPr lang="en-US" dirty="0"/>
              <a:t>: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): </a:t>
            </a:r>
            <a:r>
              <a:rPr lang="en-US" i="1" dirty="0"/>
              <a:t>x</a:t>
            </a:r>
            <a:r>
              <a:rPr lang="en-US" dirty="0"/>
              <a:t> &gt; 3</a:t>
            </a:r>
          </a:p>
          <a:p>
            <a:pPr>
              <a:buFontTx/>
              <a:buNone/>
            </a:pPr>
            <a:endParaRPr lang="en-US" sz="1400" dirty="0"/>
          </a:p>
          <a:p>
            <a:r>
              <a:rPr lang="en-US" dirty="0" err="1"/>
              <a:t>Predikat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quantifier</a:t>
            </a:r>
            <a:r>
              <a:rPr lang="en-US" dirty="0"/>
              <a:t>: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i="1" dirty="0">
                <a:sym typeface="Symbol" panose="05050102010706020507" pitchFamily="18" charset="2"/>
              </a:rPr>
              <a:t>x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P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i="1" dirty="0">
                <a:sym typeface="Symbol" panose="05050102010706020507" pitchFamily="18" charset="2"/>
              </a:rPr>
              <a:t>x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endParaRPr lang="en-US" sz="2400" dirty="0"/>
          </a:p>
          <a:p>
            <a:r>
              <a:rPr lang="en-US" dirty="0" err="1">
                <a:solidFill>
                  <a:srgbClr val="C00000"/>
                </a:solidFill>
              </a:rPr>
              <a:t>Kalkulus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proposisi</a:t>
            </a:r>
            <a:r>
              <a:rPr lang="en-US" dirty="0"/>
              <a:t>: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proposisi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olidFill>
                  <a:srgbClr val="C00000"/>
                </a:solidFill>
                <a:sym typeface="Wingdings" panose="05000000000000000000" pitchFamily="2" charset="2"/>
              </a:rPr>
              <a:t>Kalkulus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sym typeface="Wingdings" panose="05000000000000000000" pitchFamily="2" charset="2"/>
              </a:rPr>
              <a:t>predikat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predikat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smtClean="0"/>
              <a:t>quantifier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Logic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795496"/>
          </a:xfrm>
        </p:spPr>
        <p:txBody>
          <a:bodyPr>
            <a:normAutofit fontScale="92500"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Boolean logic </a:t>
            </a:r>
            <a:r>
              <a:rPr lang="en-US" dirty="0"/>
              <a:t>is a mathematical system built around the two values </a:t>
            </a:r>
            <a:r>
              <a:rPr lang="en-US" dirty="0">
                <a:solidFill>
                  <a:srgbClr val="0070C0"/>
                </a:solidFill>
              </a:rPr>
              <a:t>TRUE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FALSE</a:t>
            </a:r>
          </a:p>
          <a:p>
            <a:r>
              <a:rPr lang="en-US" dirty="0" smtClean="0"/>
              <a:t>Though </a:t>
            </a:r>
            <a:r>
              <a:rPr lang="en-US" dirty="0"/>
              <a:t>originally conceived of as pure mathematics, this system is </a:t>
            </a:r>
            <a:r>
              <a:rPr lang="en-US" dirty="0" smtClean="0"/>
              <a:t>now considered </a:t>
            </a:r>
            <a:r>
              <a:rPr lang="en-US" dirty="0"/>
              <a:t>to be the foundation of digital electronics and computer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values </a:t>
            </a:r>
            <a:r>
              <a:rPr lang="en-US" dirty="0"/>
              <a:t>TRUE and FALSE are called the </a:t>
            </a:r>
            <a:r>
              <a:rPr lang="en-US" i="1" dirty="0">
                <a:solidFill>
                  <a:srgbClr val="C00000"/>
                </a:solidFill>
              </a:rPr>
              <a:t>Boolean values</a:t>
            </a:r>
            <a:r>
              <a:rPr lang="en-US" i="1" dirty="0"/>
              <a:t> </a:t>
            </a:r>
            <a:r>
              <a:rPr lang="en-US" dirty="0"/>
              <a:t>and are often </a:t>
            </a:r>
            <a:r>
              <a:rPr lang="en-US" dirty="0" smtClean="0"/>
              <a:t>represented by </a:t>
            </a:r>
            <a:r>
              <a:rPr lang="en-US" dirty="0"/>
              <a:t>the values 1 and </a:t>
            </a:r>
            <a:r>
              <a:rPr lang="en-US" dirty="0" smtClean="0"/>
              <a:t>0</a:t>
            </a:r>
          </a:p>
          <a:p>
            <a:r>
              <a:rPr lang="en-US" dirty="0" smtClean="0"/>
              <a:t>Boolean </a:t>
            </a:r>
            <a:r>
              <a:rPr lang="en-US" dirty="0"/>
              <a:t>values </a:t>
            </a:r>
            <a:r>
              <a:rPr lang="en-US" dirty="0" smtClean="0"/>
              <a:t>are used in </a:t>
            </a:r>
            <a:r>
              <a:rPr lang="en-US" dirty="0"/>
              <a:t>situations with </a:t>
            </a:r>
            <a:r>
              <a:rPr lang="en-US" dirty="0">
                <a:solidFill>
                  <a:srgbClr val="C00000"/>
                </a:solidFill>
              </a:rPr>
              <a:t>two </a:t>
            </a:r>
            <a:r>
              <a:rPr lang="en-US" dirty="0" smtClean="0">
                <a:solidFill>
                  <a:srgbClr val="C00000"/>
                </a:solidFill>
              </a:rPr>
              <a:t>possibilities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A wire </a:t>
            </a:r>
            <a:r>
              <a:rPr lang="en-US" dirty="0"/>
              <a:t>that may have a </a:t>
            </a:r>
            <a:r>
              <a:rPr lang="en-US" dirty="0">
                <a:solidFill>
                  <a:srgbClr val="0070C0"/>
                </a:solidFill>
              </a:rPr>
              <a:t>high</a:t>
            </a:r>
            <a:r>
              <a:rPr lang="en-US" dirty="0"/>
              <a:t> or a </a:t>
            </a:r>
            <a:r>
              <a:rPr lang="en-US" dirty="0">
                <a:solidFill>
                  <a:srgbClr val="0070C0"/>
                </a:solidFill>
              </a:rPr>
              <a:t>low </a:t>
            </a:r>
            <a:r>
              <a:rPr lang="en-US" dirty="0" smtClean="0">
                <a:solidFill>
                  <a:srgbClr val="0070C0"/>
                </a:solidFill>
              </a:rPr>
              <a:t>voltage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proposition that may </a:t>
            </a:r>
            <a:r>
              <a:rPr lang="en-US" dirty="0" smtClean="0"/>
              <a:t>be </a:t>
            </a:r>
            <a:r>
              <a:rPr lang="en-US" dirty="0" smtClean="0">
                <a:solidFill>
                  <a:srgbClr val="0070C0"/>
                </a:solidFill>
              </a:rPr>
              <a:t>true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>
                <a:solidFill>
                  <a:srgbClr val="0070C0"/>
                </a:solidFill>
              </a:rPr>
              <a:t>false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dirty="0"/>
              <a:t>question that may be answered 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 or </a:t>
            </a:r>
            <a:r>
              <a:rPr lang="en-US" dirty="0" smtClean="0">
                <a:solidFill>
                  <a:srgbClr val="0070C0"/>
                </a:solidFill>
              </a:rPr>
              <a:t>no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Math Fundamental 2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3.1 Graphs</a:t>
            </a:r>
          </a:p>
          <a:p>
            <a:r>
              <a:rPr lang="en-US" dirty="0"/>
              <a:t>3.2 Strings and Languages</a:t>
            </a:r>
          </a:p>
          <a:p>
            <a:r>
              <a:rPr lang="en-US" dirty="0"/>
              <a:t>3.3 Logic</a:t>
            </a:r>
          </a:p>
          <a:p>
            <a:r>
              <a:rPr lang="en-US" dirty="0"/>
              <a:t>3.4 Definitions, Theorems and </a:t>
            </a:r>
            <a:r>
              <a:rPr lang="en-US" dirty="0" smtClean="0"/>
              <a:t>Proofs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Mengkombinasikan</a:t>
            </a:r>
            <a:r>
              <a:rPr lang="en-US" dirty="0"/>
              <a:t> </a:t>
            </a:r>
            <a:r>
              <a:rPr lang="en-US" dirty="0" err="1"/>
              <a:t>Proposisi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643095"/>
          </a:xfrm>
        </p:spPr>
        <p:txBody>
          <a:bodyPr>
            <a:noAutofit/>
          </a:bodyPr>
          <a:lstStyle/>
          <a:p>
            <a:pPr algn="just"/>
            <a:r>
              <a:rPr lang="en-US" dirty="0" err="1">
                <a:cs typeface="Times New Roman" panose="02020603050405020304" pitchFamily="18" charset="0"/>
              </a:rPr>
              <a:t>Misalkan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adalah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proposisi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400" dirty="0">
                <a:cs typeface="Times New Roman" panose="02020603050405020304" pitchFamily="18" charset="0"/>
              </a:rPr>
              <a:t>	1. </a:t>
            </a:r>
            <a:r>
              <a:rPr lang="en-US" sz="2400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Konjungsi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(</a:t>
            </a:r>
            <a:r>
              <a:rPr lang="en-US" sz="2400" i="1" dirty="0">
                <a:cs typeface="Times New Roman" panose="02020603050405020304" pitchFamily="18" charset="0"/>
              </a:rPr>
              <a:t>conjunction</a:t>
            </a:r>
            <a:r>
              <a:rPr lang="en-US" sz="2400" dirty="0">
                <a:cs typeface="Times New Roman" panose="02020603050405020304" pitchFamily="18" charset="0"/>
              </a:rPr>
              <a:t>):</a:t>
            </a:r>
            <a:r>
              <a:rPr lang="en-US" sz="2400" i="1" dirty="0">
                <a:cs typeface="Times New Roman" panose="02020603050405020304" pitchFamily="18" charset="0"/>
              </a:rPr>
              <a:t>  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q</a:t>
            </a:r>
            <a:endParaRPr lang="en-US" sz="2400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400" dirty="0"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cs typeface="Times New Roman" panose="02020603050405020304" pitchFamily="18" charset="0"/>
              </a:rPr>
              <a:t>Notasi</a:t>
            </a:r>
            <a:r>
              <a:rPr lang="en-US" sz="2400" dirty="0" smtClean="0">
                <a:cs typeface="Times New Roman" panose="02020603050405020304" pitchFamily="18" charset="0"/>
              </a:rPr>
              <a:t>:  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q</a:t>
            </a:r>
            <a:endParaRPr lang="en-US" sz="2400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400" dirty="0">
                <a:cs typeface="Times New Roman" panose="02020603050405020304" pitchFamily="18" charset="0"/>
              </a:rPr>
              <a:t>	2.</a:t>
            </a:r>
            <a:r>
              <a:rPr lang="en-US" sz="2400" b="1" dirty="0">
                <a:cs typeface="Times New Roman" panose="02020603050405020304" pitchFamily="18" charset="0"/>
              </a:rPr>
              <a:t>  </a:t>
            </a:r>
            <a:r>
              <a:rPr lang="en-US" sz="2400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Disjungsi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(</a:t>
            </a:r>
            <a:r>
              <a:rPr lang="en-US" sz="2400" i="1" dirty="0">
                <a:cs typeface="Times New Roman" panose="02020603050405020304" pitchFamily="18" charset="0"/>
              </a:rPr>
              <a:t>disjunction</a:t>
            </a:r>
            <a:r>
              <a:rPr lang="en-US" sz="2400" dirty="0">
                <a:cs typeface="Times New Roman" panose="02020603050405020304" pitchFamily="18" charset="0"/>
              </a:rPr>
              <a:t>): 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atau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q</a:t>
            </a:r>
            <a:endParaRPr lang="en-US" sz="2400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400" dirty="0"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cs typeface="Times New Roman" panose="02020603050405020304" pitchFamily="18" charset="0"/>
              </a:rPr>
              <a:t>Notasi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q</a:t>
            </a:r>
            <a:endParaRPr lang="en-US" sz="2400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400" dirty="0">
                <a:cs typeface="Times New Roman" panose="02020603050405020304" pitchFamily="18" charset="0"/>
              </a:rPr>
              <a:t>	3.  </a:t>
            </a:r>
            <a:r>
              <a:rPr lang="en-US" sz="2400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Ingkaran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(</a:t>
            </a:r>
            <a:r>
              <a:rPr lang="en-US" sz="2400" i="1" dirty="0">
                <a:cs typeface="Times New Roman" panose="02020603050405020304" pitchFamily="18" charset="0"/>
              </a:rPr>
              <a:t>negation</a:t>
            </a:r>
            <a:r>
              <a:rPr lang="en-US" sz="2400" dirty="0"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cs typeface="Times New Roman" panose="02020603050405020304" pitchFamily="18" charset="0"/>
              </a:rPr>
              <a:t>dari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r>
              <a:rPr lang="en-US" sz="2400" dirty="0">
                <a:cs typeface="Times New Roman" panose="02020603050405020304" pitchFamily="18" charset="0"/>
              </a:rPr>
              <a:t>:  </a:t>
            </a:r>
            <a:r>
              <a:rPr lang="en-US" sz="2400" dirty="0" err="1">
                <a:cs typeface="Times New Roman" panose="02020603050405020304" pitchFamily="18" charset="0"/>
              </a:rPr>
              <a:t>tidak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r>
              <a:rPr lang="en-US" sz="2400" dirty="0">
                <a:cs typeface="Times New Roman" panose="02020603050405020304" pitchFamily="18" charset="0"/>
              </a:rPr>
              <a:t>       </a:t>
            </a:r>
            <a:r>
              <a:rPr lang="en-US" sz="2400" dirty="0" smtClean="0"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cs typeface="Times New Roman" panose="02020603050405020304" pitchFamily="18" charset="0"/>
              </a:rPr>
              <a:t>Notasi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endParaRPr lang="en-US" sz="2400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dirty="0"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disebut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Times New Roman" panose="02020603050405020304" pitchFamily="18" charset="0"/>
              </a:rPr>
              <a:t>proposisi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Times New Roman" panose="02020603050405020304" pitchFamily="18" charset="0"/>
              </a:rPr>
              <a:t>atomik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cs typeface="Times New Roman" panose="02020603050405020304" pitchFamily="18" charset="0"/>
              </a:rPr>
              <a:t>Kombinasi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dengan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menghasilkan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Times New Roman" panose="02020603050405020304" pitchFamily="18" charset="0"/>
              </a:rPr>
              <a:t>proposisi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Times New Roman" panose="02020603050405020304" pitchFamily="18" charset="0"/>
              </a:rPr>
              <a:t>majemuk</a:t>
            </a:r>
            <a:r>
              <a:rPr lang="en-US" dirty="0">
                <a:cs typeface="Times New Roman" panose="02020603050405020304" pitchFamily="18" charset="0"/>
              </a:rPr>
              <a:t> (</a:t>
            </a:r>
            <a:r>
              <a:rPr lang="en-US" i="1" dirty="0">
                <a:cs typeface="Times New Roman" panose="02020603050405020304" pitchFamily="18" charset="0"/>
              </a:rPr>
              <a:t>compound </a:t>
            </a:r>
            <a:r>
              <a:rPr lang="en-US" i="1" dirty="0" smtClean="0">
                <a:cs typeface="Times New Roman" panose="02020603050405020304" pitchFamily="18" charset="0"/>
              </a:rPr>
              <a:t>proposition</a:t>
            </a:r>
            <a:r>
              <a:rPr lang="en-US" dirty="0" smtClean="0"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Proposisi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: </a:t>
            </a:r>
            <a:r>
              <a:rPr lang="en-US" dirty="0" err="1">
                <a:cs typeface="Times New Roman" panose="02020603050405020304" pitchFamily="18" charset="0"/>
              </a:rPr>
              <a:t>Hari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ini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hujan</a:t>
            </a:r>
            <a:endParaRPr lang="en-US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i="1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 : </a:t>
            </a:r>
            <a:r>
              <a:rPr lang="en-US" dirty="0" err="1">
                <a:cs typeface="Times New Roman" panose="02020603050405020304" pitchFamily="18" charset="0"/>
              </a:rPr>
              <a:t>Murid-murid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diliburkan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dari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sekolah</a:t>
            </a:r>
            <a:endParaRPr lang="en-US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dirty="0">
                <a:cs typeface="Times New Roman" panose="02020603050405020304" pitchFamily="18" charset="0"/>
              </a:rPr>
              <a:t>	</a:t>
            </a:r>
            <a:endParaRPr lang="en-US" dirty="0" smtClean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400" i="1" dirty="0" smtClean="0"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q</a:t>
            </a:r>
            <a:r>
              <a:rPr lang="en-US" sz="2400" dirty="0"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cs typeface="Times New Roman" panose="02020603050405020304" pitchFamily="18" charset="0"/>
              </a:rPr>
              <a:t>Hari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ini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hujan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murid-murid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diliburkan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dari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sekolah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400" i="1" dirty="0" smtClean="0"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cs typeface="Times New Roman" panose="02020603050405020304" pitchFamily="18" charset="0"/>
              </a:rPr>
              <a:t>q </a:t>
            </a:r>
            <a:r>
              <a:rPr lang="en-US" sz="2400" dirty="0" smtClean="0"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cs typeface="Times New Roman" panose="02020603050405020304" pitchFamily="18" charset="0"/>
              </a:rPr>
              <a:t>Hari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ini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hujan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murid-murid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diliburkan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dari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sekolah</a:t>
            </a:r>
            <a:endParaRPr lang="en-US" sz="2400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4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US" sz="2400" i="1" dirty="0" smtClean="0">
                <a:cs typeface="Times New Roman" panose="02020603050405020304" pitchFamily="18" charset="0"/>
              </a:rPr>
              <a:t>p </a:t>
            </a:r>
            <a:r>
              <a:rPr lang="en-US" sz="2400" dirty="0" smtClean="0"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cs typeface="Times New Roman" panose="02020603050405020304" pitchFamily="18" charset="0"/>
              </a:rPr>
              <a:t>Tidak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benar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hari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ini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cs typeface="Times New Roman" panose="02020603050405020304" pitchFamily="18" charset="0"/>
              </a:rPr>
              <a:t>hujan</a:t>
            </a:r>
            <a:r>
              <a:rPr lang="en-US" sz="2400" dirty="0" smtClean="0"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cs typeface="Times New Roman" panose="02020603050405020304" pitchFamily="18" charset="0"/>
              </a:rPr>
              <a:t>atau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cs typeface="Times New Roman" panose="02020603050405020304" pitchFamily="18" charset="0"/>
              </a:rPr>
              <a:t>Hari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ini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hujan</a:t>
            </a:r>
            <a:r>
              <a:rPr lang="en-US" sz="2400" dirty="0">
                <a:cs typeface="Times New Roman" panose="02020603050405020304" pitchFamily="18" charset="0"/>
              </a:rPr>
              <a:t>)</a:t>
            </a:r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421"/>
            <a:ext cx="7886700" cy="4643095"/>
          </a:xfrm>
        </p:spPr>
        <p:txBody>
          <a:bodyPr/>
          <a:lstStyle/>
          <a:p>
            <a:r>
              <a:rPr lang="en-US" dirty="0" smtClean="0"/>
              <a:t>We can </a:t>
            </a:r>
            <a:r>
              <a:rPr lang="en-US" dirty="0">
                <a:solidFill>
                  <a:srgbClr val="C00000"/>
                </a:solidFill>
              </a:rPr>
              <a:t>express all Boolean operations </a:t>
            </a:r>
            <a:r>
              <a:rPr lang="en-US" dirty="0"/>
              <a:t>in terms of the </a:t>
            </a:r>
            <a:r>
              <a:rPr lang="en-US" dirty="0">
                <a:solidFill>
                  <a:srgbClr val="C00000"/>
                </a:solidFill>
              </a:rPr>
              <a:t>AND</a:t>
            </a:r>
            <a:r>
              <a:rPr lang="en-US" dirty="0"/>
              <a:t> </a:t>
            </a:r>
            <a:r>
              <a:rPr lang="en-US" dirty="0" err="1"/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The </a:t>
            </a:r>
            <a:r>
              <a:rPr lang="en-US" dirty="0"/>
              <a:t>two expressions in each row are </a:t>
            </a:r>
            <a:r>
              <a:rPr lang="en-US" dirty="0" smtClean="0">
                <a:solidFill>
                  <a:srgbClr val="C00000"/>
                </a:solidFill>
              </a:rPr>
              <a:t>equivalent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row expresses the operation in the left-hand column in terms of </a:t>
            </a:r>
            <a:r>
              <a:rPr lang="en-US" dirty="0" smtClean="0"/>
              <a:t>operations above </a:t>
            </a:r>
            <a:r>
              <a:rPr lang="en-US" dirty="0"/>
              <a:t>it and </a:t>
            </a:r>
            <a:r>
              <a:rPr lang="en-US" dirty="0" err="1"/>
              <a:t>AND</a:t>
            </a:r>
            <a:r>
              <a:rPr lang="en-US" dirty="0"/>
              <a:t> </a:t>
            </a:r>
            <a:r>
              <a:rPr lang="en-US" dirty="0" err="1"/>
              <a:t>and</a:t>
            </a:r>
            <a:r>
              <a:rPr lang="en-US" dirty="0"/>
              <a:t> </a:t>
            </a:r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166" t="44074" r="29584" b="35926"/>
          <a:stretch/>
        </p:blipFill>
        <p:spPr>
          <a:xfrm>
            <a:off x="1143000" y="4168633"/>
            <a:ext cx="6629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49"/>
            <a:ext cx="8362950" cy="541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/>
              <a:t>proposisi-proposisi</a:t>
            </a:r>
            <a:r>
              <a:rPr lang="en-US" dirty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600" i="1" dirty="0" smtClean="0"/>
              <a:t>p</a:t>
            </a:r>
            <a:r>
              <a:rPr lang="en-US" sz="2600" dirty="0" smtClean="0"/>
              <a:t> : </a:t>
            </a:r>
            <a:r>
              <a:rPr lang="en-US" sz="2600" dirty="0" err="1" smtClean="0"/>
              <a:t>Pemuda</a:t>
            </a:r>
            <a:r>
              <a:rPr lang="en-US" sz="2600" dirty="0" smtClean="0"/>
              <a:t> </a:t>
            </a:r>
            <a:r>
              <a:rPr lang="en-US" sz="2600" dirty="0" err="1" smtClean="0"/>
              <a:t>itu</a:t>
            </a:r>
            <a:r>
              <a:rPr lang="en-US" sz="2600" dirty="0" smtClean="0"/>
              <a:t> </a:t>
            </a:r>
            <a:r>
              <a:rPr lang="en-US" sz="2600" dirty="0" err="1" smtClean="0"/>
              <a:t>tinggi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i="1" dirty="0" smtClean="0"/>
              <a:t>q</a:t>
            </a:r>
            <a:r>
              <a:rPr lang="en-US" sz="2600" dirty="0" smtClean="0"/>
              <a:t> : </a:t>
            </a:r>
            <a:r>
              <a:rPr lang="en-US" sz="2600" dirty="0" err="1" smtClean="0"/>
              <a:t>Pemuda</a:t>
            </a:r>
            <a:r>
              <a:rPr lang="en-US" sz="2600" dirty="0" smtClean="0"/>
              <a:t> </a:t>
            </a:r>
            <a:r>
              <a:rPr lang="en-US" sz="2600" dirty="0" err="1" smtClean="0"/>
              <a:t>itu</a:t>
            </a:r>
            <a:r>
              <a:rPr lang="en-US" sz="2600" dirty="0" smtClean="0"/>
              <a:t> </a:t>
            </a:r>
            <a:r>
              <a:rPr lang="en-US" sz="2600" dirty="0" err="1" smtClean="0"/>
              <a:t>tampan</a:t>
            </a:r>
            <a:endParaRPr lang="en-US" sz="2600" dirty="0"/>
          </a:p>
          <a:p>
            <a:endParaRPr lang="en-US" dirty="0" smtClean="0"/>
          </a:p>
          <a:p>
            <a:r>
              <a:rPr lang="en-US" dirty="0" err="1" smtClean="0"/>
              <a:t>Nyatakan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simbolik</a:t>
            </a:r>
            <a:r>
              <a:rPr lang="en-US" dirty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Pemuda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tampan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Pemuda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tampan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Pemuda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tampan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pemuda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tampan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Pemuda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tampan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pemuda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 smtClean="0"/>
              <a:t>tampan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Penyelesaian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i="1" dirty="0" smtClean="0"/>
              <a:t>p</a:t>
            </a:r>
            <a:r>
              <a:rPr lang="en-US" sz="3000" dirty="0" smtClean="0"/>
              <a:t> </a:t>
            </a:r>
            <a:r>
              <a:rPr lang="en-US" sz="3000" dirty="0">
                <a:sym typeface="Symbol" panose="05050102010706020507" pitchFamily="18" charset="2"/>
              </a:rPr>
              <a:t></a:t>
            </a:r>
            <a:r>
              <a:rPr lang="en-US" sz="3000" dirty="0"/>
              <a:t> </a:t>
            </a:r>
            <a:r>
              <a:rPr lang="en-US" sz="3000" i="1" dirty="0"/>
              <a:t>q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i="1" dirty="0"/>
              <a:t>p</a:t>
            </a:r>
            <a:r>
              <a:rPr lang="en-US" sz="3000" dirty="0"/>
              <a:t> </a:t>
            </a:r>
            <a:r>
              <a:rPr lang="en-US" sz="3000" dirty="0">
                <a:sym typeface="Symbol" panose="05050102010706020507" pitchFamily="18" charset="2"/>
              </a:rPr>
              <a:t></a:t>
            </a:r>
            <a:r>
              <a:rPr lang="en-US" sz="3000" dirty="0"/>
              <a:t> </a:t>
            </a:r>
            <a:r>
              <a:rPr lang="en-US" sz="3000" dirty="0">
                <a:sym typeface="Symbol" panose="05050102010706020507" pitchFamily="18" charset="2"/>
              </a:rPr>
              <a:t></a:t>
            </a:r>
            <a:r>
              <a:rPr lang="en-US" sz="3000" i="1" dirty="0"/>
              <a:t>q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ym typeface="Symbol" panose="05050102010706020507" pitchFamily="18" charset="2"/>
              </a:rPr>
              <a:t></a:t>
            </a:r>
            <a:r>
              <a:rPr lang="en-US" sz="3000" i="1" dirty="0"/>
              <a:t>p</a:t>
            </a:r>
            <a:r>
              <a:rPr lang="en-US" sz="3000" dirty="0"/>
              <a:t> </a:t>
            </a:r>
            <a:r>
              <a:rPr lang="en-US" sz="3000" dirty="0">
                <a:sym typeface="Symbol" panose="05050102010706020507" pitchFamily="18" charset="2"/>
              </a:rPr>
              <a:t></a:t>
            </a:r>
            <a:r>
              <a:rPr lang="en-US" sz="3000" dirty="0"/>
              <a:t> </a:t>
            </a:r>
            <a:r>
              <a:rPr lang="en-US" sz="3000" dirty="0">
                <a:sym typeface="Symbol" panose="05050102010706020507" pitchFamily="18" charset="2"/>
              </a:rPr>
              <a:t></a:t>
            </a:r>
            <a:r>
              <a:rPr lang="en-US" sz="3000" i="1" dirty="0"/>
              <a:t>q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ym typeface="Symbol" panose="05050102010706020507" pitchFamily="18" charset="2"/>
              </a:rPr>
              <a:t></a:t>
            </a:r>
            <a:r>
              <a:rPr lang="en-US" sz="3000" dirty="0"/>
              <a:t>(</a:t>
            </a:r>
            <a:r>
              <a:rPr lang="en-US" sz="3000" dirty="0">
                <a:sym typeface="Symbol" panose="05050102010706020507" pitchFamily="18" charset="2"/>
              </a:rPr>
              <a:t></a:t>
            </a:r>
            <a:r>
              <a:rPr lang="en-US" sz="3000" i="1" dirty="0"/>
              <a:t>p</a:t>
            </a:r>
            <a:r>
              <a:rPr lang="en-US" sz="3000" dirty="0"/>
              <a:t> </a:t>
            </a:r>
            <a:r>
              <a:rPr lang="en-US" sz="3000" dirty="0">
                <a:sym typeface="Symbol" panose="05050102010706020507" pitchFamily="18" charset="2"/>
              </a:rPr>
              <a:t></a:t>
            </a:r>
            <a:r>
              <a:rPr lang="en-US" sz="3000" dirty="0"/>
              <a:t> </a:t>
            </a:r>
            <a:r>
              <a:rPr lang="en-US" sz="3000" dirty="0">
                <a:sym typeface="Symbol" panose="05050102010706020507" pitchFamily="18" charset="2"/>
              </a:rPr>
              <a:t></a:t>
            </a:r>
            <a:r>
              <a:rPr lang="en-US" sz="3000" i="1" dirty="0"/>
              <a:t>q</a:t>
            </a:r>
            <a:r>
              <a:rPr lang="en-US" sz="30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i="1" dirty="0"/>
              <a:t>p</a:t>
            </a:r>
            <a:r>
              <a:rPr lang="en-US" sz="3000" dirty="0"/>
              <a:t> </a:t>
            </a:r>
            <a:r>
              <a:rPr lang="en-US" sz="3000" dirty="0">
                <a:sym typeface="Symbol" panose="05050102010706020507" pitchFamily="18" charset="2"/>
              </a:rPr>
              <a:t></a:t>
            </a:r>
            <a:r>
              <a:rPr lang="en-US" sz="3000" dirty="0"/>
              <a:t> (</a:t>
            </a:r>
            <a:r>
              <a:rPr lang="en-US" sz="3000" dirty="0">
                <a:sym typeface="Symbol" panose="05050102010706020507" pitchFamily="18" charset="2"/>
              </a:rPr>
              <a:t></a:t>
            </a:r>
            <a:r>
              <a:rPr lang="en-US" sz="3000" i="1" dirty="0"/>
              <a:t>p</a:t>
            </a:r>
            <a:r>
              <a:rPr lang="en-US" sz="3000" dirty="0"/>
              <a:t> </a:t>
            </a:r>
            <a:r>
              <a:rPr lang="en-US" sz="3000" dirty="0">
                <a:sym typeface="Symbol" panose="05050102010706020507" pitchFamily="18" charset="2"/>
              </a:rPr>
              <a:t></a:t>
            </a:r>
            <a:r>
              <a:rPr lang="en-US" sz="3000" dirty="0"/>
              <a:t> </a:t>
            </a:r>
            <a:r>
              <a:rPr lang="en-US" sz="3000" i="1" dirty="0"/>
              <a:t>q</a:t>
            </a:r>
            <a:r>
              <a:rPr lang="en-US" sz="30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ym typeface="Symbol" panose="05050102010706020507" pitchFamily="18" charset="2"/>
              </a:rPr>
              <a:t></a:t>
            </a:r>
            <a:r>
              <a:rPr lang="en-US" sz="3000" dirty="0"/>
              <a:t>(</a:t>
            </a:r>
            <a:r>
              <a:rPr lang="en-US" sz="3000" dirty="0">
                <a:sym typeface="Symbol" panose="05050102010706020507" pitchFamily="18" charset="2"/>
              </a:rPr>
              <a:t></a:t>
            </a:r>
            <a:r>
              <a:rPr lang="en-US" sz="3000" i="1" dirty="0"/>
              <a:t>p</a:t>
            </a:r>
            <a:r>
              <a:rPr lang="en-US" sz="3000" dirty="0"/>
              <a:t> </a:t>
            </a:r>
            <a:r>
              <a:rPr lang="en-US" sz="3000" dirty="0">
                <a:sym typeface="Symbol" panose="05050102010706020507" pitchFamily="18" charset="2"/>
              </a:rPr>
              <a:t></a:t>
            </a:r>
            <a:r>
              <a:rPr lang="en-US" sz="3000" dirty="0"/>
              <a:t> </a:t>
            </a:r>
            <a:r>
              <a:rPr lang="en-US" sz="3000" dirty="0">
                <a:sym typeface="Symbol" panose="05050102010706020507" pitchFamily="18" charset="2"/>
              </a:rPr>
              <a:t></a:t>
            </a:r>
            <a:r>
              <a:rPr lang="en-US" sz="3000" i="1" dirty="0"/>
              <a:t>q</a:t>
            </a:r>
            <a:r>
              <a:rPr lang="en-US" sz="3000" dirty="0"/>
              <a:t>)	</a:t>
            </a:r>
            <a:endParaRPr lang="en-US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endParaRPr lang="en-US" dirty="0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49" t="23323" r="18116" b="38888"/>
          <a:stretch/>
        </p:blipFill>
        <p:spPr>
          <a:xfrm>
            <a:off x="628649" y="1676400"/>
            <a:ext cx="7980213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515350" cy="1200149"/>
          </a:xfrm>
        </p:spPr>
        <p:txBody>
          <a:bodyPr>
            <a:normAutofit/>
          </a:bodyPr>
          <a:lstStyle/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Majemuk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333" t="23333" r="17083" b="15926"/>
          <a:stretch/>
        </p:blipFill>
        <p:spPr>
          <a:xfrm>
            <a:off x="304799" y="1498482"/>
            <a:ext cx="8534401" cy="451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7886700" cy="464309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>
                <a:solidFill>
                  <a:srgbClr val="C00000"/>
                </a:solidFill>
              </a:rPr>
              <a:t>exclusive or</a:t>
            </a:r>
            <a:r>
              <a:rPr lang="en-US" dirty="0"/>
              <a:t>,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XOR</a:t>
            </a:r>
            <a:r>
              <a:rPr lang="en-US" dirty="0"/>
              <a:t>, operation is designated by the </a:t>
            </a:r>
            <a:r>
              <a:rPr lang="en-US" dirty="0">
                <a:solidFill>
                  <a:srgbClr val="C00000"/>
                </a:solidFill>
              </a:rPr>
              <a:t>⊕</a:t>
            </a:r>
            <a:r>
              <a:rPr lang="en-US" dirty="0"/>
              <a:t> symbol and is </a:t>
            </a:r>
            <a:r>
              <a:rPr lang="en-US" dirty="0">
                <a:solidFill>
                  <a:srgbClr val="0070C0"/>
                </a:solidFill>
              </a:rPr>
              <a:t>1 </a:t>
            </a:r>
            <a:r>
              <a:rPr lang="en-US" dirty="0"/>
              <a:t>if either but not both </a:t>
            </a:r>
            <a:r>
              <a:rPr lang="en-US" dirty="0" smtClean="0"/>
              <a:t>of its </a:t>
            </a:r>
            <a:r>
              <a:rPr lang="en-US" dirty="0">
                <a:solidFill>
                  <a:srgbClr val="0070C0"/>
                </a:solidFill>
              </a:rPr>
              <a:t>two operands is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</a:p>
          <a:p>
            <a:r>
              <a:rPr lang="en-US" dirty="0" smtClean="0"/>
              <a:t>The </a:t>
            </a:r>
            <a:r>
              <a:rPr lang="en-US" i="1" dirty="0">
                <a:solidFill>
                  <a:srgbClr val="C00000"/>
                </a:solidFill>
              </a:rPr>
              <a:t>equality</a:t>
            </a:r>
            <a:r>
              <a:rPr lang="en-US" i="1" dirty="0"/>
              <a:t> </a:t>
            </a:r>
            <a:r>
              <a:rPr lang="en-US" dirty="0"/>
              <a:t>operation, written with the symbol </a:t>
            </a:r>
            <a:r>
              <a:rPr lang="en-US" dirty="0">
                <a:solidFill>
                  <a:srgbClr val="C00000"/>
                </a:solidFill>
              </a:rPr>
              <a:t>↔</a:t>
            </a:r>
            <a:r>
              <a:rPr lang="en-US" dirty="0"/>
              <a:t>, is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 if </a:t>
            </a:r>
            <a:r>
              <a:rPr lang="en-US" dirty="0"/>
              <a:t>both of its operands have the </a:t>
            </a:r>
            <a:r>
              <a:rPr lang="en-US" dirty="0">
                <a:solidFill>
                  <a:srgbClr val="0070C0"/>
                </a:solidFill>
              </a:rPr>
              <a:t>same </a:t>
            </a:r>
            <a:r>
              <a:rPr lang="en-US" dirty="0" smtClean="0">
                <a:solidFill>
                  <a:srgbClr val="0070C0"/>
                </a:solidFill>
              </a:rPr>
              <a:t>value</a:t>
            </a:r>
          </a:p>
          <a:p>
            <a:r>
              <a:rPr lang="en-US" dirty="0" smtClean="0"/>
              <a:t>Finally</a:t>
            </a:r>
            <a:r>
              <a:rPr lang="en-US" dirty="0"/>
              <a:t>, the </a:t>
            </a:r>
            <a:r>
              <a:rPr lang="en-US" i="1" dirty="0">
                <a:solidFill>
                  <a:srgbClr val="C00000"/>
                </a:solidFill>
              </a:rPr>
              <a:t>implication</a:t>
            </a:r>
            <a:r>
              <a:rPr lang="en-US" i="1" dirty="0"/>
              <a:t> </a:t>
            </a:r>
            <a:r>
              <a:rPr lang="en-US" dirty="0" smtClean="0"/>
              <a:t>operation is </a:t>
            </a:r>
            <a:r>
              <a:rPr lang="en-US" dirty="0"/>
              <a:t>designated by the symbol </a:t>
            </a:r>
            <a:r>
              <a:rPr lang="en-US" dirty="0">
                <a:solidFill>
                  <a:srgbClr val="C00000"/>
                </a:solidFill>
              </a:rPr>
              <a:t>→</a:t>
            </a:r>
            <a:r>
              <a:rPr lang="en-US" dirty="0"/>
              <a:t> and is </a:t>
            </a:r>
            <a:r>
              <a:rPr lang="en-US" dirty="0">
                <a:solidFill>
                  <a:srgbClr val="0070C0"/>
                </a:solidFill>
              </a:rPr>
              <a:t>0</a:t>
            </a:r>
            <a:r>
              <a:rPr lang="en-US" dirty="0"/>
              <a:t> if its </a:t>
            </a:r>
            <a:r>
              <a:rPr lang="en-US" dirty="0">
                <a:solidFill>
                  <a:srgbClr val="0070C0"/>
                </a:solidFill>
              </a:rPr>
              <a:t>first operand is 1 </a:t>
            </a:r>
            <a:r>
              <a:rPr lang="en-US" dirty="0"/>
              <a:t>and its </a:t>
            </a:r>
            <a:r>
              <a:rPr lang="en-US" dirty="0" smtClean="0">
                <a:solidFill>
                  <a:srgbClr val="0070C0"/>
                </a:solidFill>
              </a:rPr>
              <a:t>second operand </a:t>
            </a:r>
            <a:r>
              <a:rPr lang="en-US" dirty="0">
                <a:solidFill>
                  <a:srgbClr val="0070C0"/>
                </a:solidFill>
              </a:rPr>
              <a:t>is 0</a:t>
            </a:r>
            <a:r>
              <a:rPr lang="en-US" dirty="0"/>
              <a:t>; otherwise, </a:t>
            </a:r>
            <a:r>
              <a:rPr lang="en-US" dirty="0">
                <a:solidFill>
                  <a:srgbClr val="C00000"/>
                </a:solidFill>
              </a:rPr>
              <a:t>→</a:t>
            </a:r>
            <a:r>
              <a:rPr lang="en-US" dirty="0"/>
              <a:t> is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416" t="58889" r="22917" b="21111"/>
          <a:stretch/>
        </p:blipFill>
        <p:spPr>
          <a:xfrm>
            <a:off x="838200" y="4724400"/>
            <a:ext cx="74676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Disjunction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Kata </a:t>
            </a:r>
            <a:r>
              <a:rPr lang="en-US" dirty="0">
                <a:cs typeface="Times New Roman" panose="02020603050405020304" pitchFamily="18" charset="0"/>
              </a:rPr>
              <a:t>“</a:t>
            </a:r>
            <a:r>
              <a:rPr lang="en-US" dirty="0" err="1">
                <a:cs typeface="Times New Roman" panose="02020603050405020304" pitchFamily="18" charset="0"/>
              </a:rPr>
              <a:t>atau</a:t>
            </a:r>
            <a:r>
              <a:rPr lang="en-US" dirty="0">
                <a:cs typeface="Times New Roman" panose="02020603050405020304" pitchFamily="18" charset="0"/>
              </a:rPr>
              <a:t>” (</a:t>
            </a:r>
            <a:r>
              <a:rPr lang="en-US" i="1" dirty="0">
                <a:cs typeface="Times New Roman" panose="02020603050405020304" pitchFamily="18" charset="0"/>
              </a:rPr>
              <a:t>or</a:t>
            </a:r>
            <a:r>
              <a:rPr lang="en-US" dirty="0">
                <a:cs typeface="Times New Roman" panose="02020603050405020304" pitchFamily="18" charset="0"/>
              </a:rPr>
              <a:t>) </a:t>
            </a:r>
            <a:r>
              <a:rPr lang="en-US" dirty="0" err="1">
                <a:cs typeface="Times New Roman" panose="02020603050405020304" pitchFamily="18" charset="0"/>
              </a:rPr>
              <a:t>dalam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operasi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logika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digunakan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dalam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salah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satu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dari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dua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cara</a:t>
            </a:r>
            <a:r>
              <a:rPr lang="en-US" dirty="0" smtClean="0"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Inclusive or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cs typeface="Times New Roman" panose="02020603050405020304" pitchFamily="18" charset="0"/>
              </a:rPr>
              <a:t>atau</a:t>
            </a:r>
            <a:r>
              <a:rPr lang="en-US" dirty="0">
                <a:cs typeface="Times New Roman" panose="02020603050405020304" pitchFamily="18" charset="0"/>
              </a:rPr>
              <a:t>” </a:t>
            </a:r>
            <a:r>
              <a:rPr lang="en-US" dirty="0" err="1">
                <a:cs typeface="Times New Roman" panose="02020603050405020304" pitchFamily="18" charset="0"/>
              </a:rPr>
              <a:t>berarti</a:t>
            </a:r>
            <a:r>
              <a:rPr lang="en-US" dirty="0">
                <a:cs typeface="Times New Roman" panose="02020603050405020304" pitchFamily="18" charset="0"/>
              </a:rPr>
              <a:t> “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atau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atau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keduanya</a:t>
            </a:r>
            <a:r>
              <a:rPr lang="en-US" dirty="0" smtClean="0">
                <a:cs typeface="Times New Roman" panose="02020603050405020304" pitchFamily="18" charset="0"/>
              </a:rPr>
              <a:t>”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err="1" smtClean="0"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cs typeface="Times New Roman" panose="02020603050405020304" pitchFamily="18" charset="0"/>
              </a:rPr>
              <a:t>: “</a:t>
            </a:r>
            <a:r>
              <a:rPr lang="en-US" dirty="0" err="1">
                <a:cs typeface="Times New Roman" panose="02020603050405020304" pitchFamily="18" charset="0"/>
              </a:rPr>
              <a:t>Tenaga</a:t>
            </a:r>
            <a:r>
              <a:rPr lang="en-US" dirty="0">
                <a:cs typeface="Times New Roman" panose="02020603050405020304" pitchFamily="18" charset="0"/>
              </a:rPr>
              <a:t> IT yang </a:t>
            </a:r>
            <a:r>
              <a:rPr lang="en-US" dirty="0" err="1">
                <a:cs typeface="Times New Roman" panose="02020603050405020304" pitchFamily="18" charset="0"/>
              </a:rPr>
              <a:t>dibutuhkan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harus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menguasai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C++  </a:t>
            </a:r>
            <a:r>
              <a:rPr lang="en-US" b="1" dirty="0" err="1">
                <a:cs typeface="Times New Roman" panose="02020603050405020304" pitchFamily="18" charset="0"/>
              </a:rPr>
              <a:t>atau</a:t>
            </a:r>
            <a:r>
              <a:rPr lang="en-US" dirty="0">
                <a:cs typeface="Times New Roman" panose="02020603050405020304" pitchFamily="18" charset="0"/>
              </a:rPr>
              <a:t> Java</a:t>
            </a:r>
            <a:r>
              <a:rPr lang="en-US" dirty="0" smtClean="0">
                <a:cs typeface="Times New Roman" panose="02020603050405020304" pitchFamily="18" charset="0"/>
              </a:rPr>
              <a:t>”</a:t>
            </a:r>
            <a:endParaRPr lang="en-US" dirty="0"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Exclusive </a:t>
            </a:r>
            <a:r>
              <a:rPr lang="en-US" sz="2800" i="1" dirty="0">
                <a:solidFill>
                  <a:srgbClr val="C00000"/>
                </a:solidFill>
                <a:cs typeface="Times New Roman" panose="02020603050405020304" pitchFamily="18" charset="0"/>
              </a:rPr>
              <a:t>or</a:t>
            </a:r>
            <a:r>
              <a:rPr 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“</a:t>
            </a:r>
            <a:r>
              <a:rPr lang="en-US" dirty="0" err="1">
                <a:cs typeface="Times New Roman" panose="02020603050405020304" pitchFamily="18" charset="0"/>
              </a:rPr>
              <a:t>atau</a:t>
            </a:r>
            <a:r>
              <a:rPr lang="en-US" dirty="0">
                <a:cs typeface="Times New Roman" panose="02020603050405020304" pitchFamily="18" charset="0"/>
              </a:rPr>
              <a:t>” </a:t>
            </a:r>
            <a:r>
              <a:rPr lang="en-US" dirty="0" err="1">
                <a:cs typeface="Times New Roman" panose="02020603050405020304" pitchFamily="18" charset="0"/>
              </a:rPr>
              <a:t>berarti</a:t>
            </a:r>
            <a:r>
              <a:rPr lang="en-US" dirty="0">
                <a:cs typeface="Times New Roman" panose="02020603050405020304" pitchFamily="18" charset="0"/>
              </a:rPr>
              <a:t> “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atau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tetapi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bukan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keduanya</a:t>
            </a:r>
            <a:r>
              <a:rPr lang="en-US" dirty="0" smtClean="0">
                <a:cs typeface="Times New Roman" panose="02020603050405020304" pitchFamily="18" charset="0"/>
              </a:rPr>
              <a:t>”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err="1" smtClean="0">
                <a:cs typeface="Times New Roman" panose="02020603050405020304" pitchFamily="18" charset="0"/>
              </a:rPr>
              <a:t>Contoh</a:t>
            </a:r>
            <a:r>
              <a:rPr lang="en-US" dirty="0">
                <a:cs typeface="Times New Roman" panose="02020603050405020304" pitchFamily="18" charset="0"/>
              </a:rPr>
              <a:t>:  “</a:t>
            </a:r>
            <a:r>
              <a:rPr lang="en-US" dirty="0" err="1">
                <a:cs typeface="Times New Roman" panose="02020603050405020304" pitchFamily="18" charset="0"/>
              </a:rPr>
              <a:t>Ia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dihukum</a:t>
            </a:r>
            <a:r>
              <a:rPr lang="en-US" dirty="0">
                <a:cs typeface="Times New Roman" panose="02020603050405020304" pitchFamily="18" charset="0"/>
              </a:rPr>
              <a:t> 5 </a:t>
            </a:r>
            <a:r>
              <a:rPr lang="en-US" dirty="0" err="1">
                <a:cs typeface="Times New Roman" panose="02020603050405020304" pitchFamily="18" charset="0"/>
              </a:rPr>
              <a:t>tahun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atau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denda</a:t>
            </a:r>
            <a:r>
              <a:rPr lang="en-US" dirty="0">
                <a:cs typeface="Times New Roman" panose="02020603050405020304" pitchFamily="18" charset="0"/>
              </a:rPr>
              <a:t> 10 </a:t>
            </a:r>
            <a:r>
              <a:rPr lang="en-US" dirty="0" err="1">
                <a:cs typeface="Times New Roman" panose="02020603050405020304" pitchFamily="18" charset="0"/>
              </a:rPr>
              <a:t>juta</a:t>
            </a:r>
            <a:r>
              <a:rPr lang="en-US" dirty="0" smtClean="0">
                <a:cs typeface="Times New Roman" panose="02020603050405020304" pitchFamily="18" charset="0"/>
              </a:rPr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disjungsi</a:t>
            </a:r>
            <a:r>
              <a:rPr lang="en-US" dirty="0"/>
              <a:t> </a:t>
            </a:r>
            <a:r>
              <a:rPr lang="en-US" dirty="0" err="1"/>
              <a:t>eksklusif</a:t>
            </a:r>
            <a:r>
              <a:rPr lang="en-US" dirty="0"/>
              <a:t>: </a:t>
            </a:r>
            <a:r>
              <a:rPr lang="en-US" sz="3600" i="1" dirty="0" err="1" smtClean="0">
                <a:solidFill>
                  <a:srgbClr val="C00000"/>
                </a:solidFill>
              </a:rPr>
              <a:t>xor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 smtClean="0"/>
              <a:t>Notasi</a:t>
            </a:r>
            <a:r>
              <a:rPr lang="en-US" dirty="0"/>
              <a:t>: </a:t>
            </a:r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</a:t>
            </a:r>
            <a:endParaRPr lang="en-US" dirty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endParaRPr lang="en-US" dirty="0" smtClean="0"/>
          </a:p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/>
              <a:t>kebenaran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749" t="46296" r="47917" b="15185"/>
          <a:stretch/>
        </p:blipFill>
        <p:spPr>
          <a:xfrm>
            <a:off x="4267200" y="3124200"/>
            <a:ext cx="3124200" cy="290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3.1 Graphs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Bersyarat</a:t>
            </a:r>
            <a:r>
              <a:rPr lang="en-US" dirty="0" smtClean="0"/>
              <a:t> (</a:t>
            </a:r>
            <a:r>
              <a:rPr lang="en-US" i="1" dirty="0" smtClean="0"/>
              <a:t>Implication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6430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>
                <a:cs typeface="Times New Roman" panose="02020603050405020304" pitchFamily="18" charset="0"/>
              </a:rPr>
              <a:t>Bentuk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proposisi</a:t>
            </a:r>
            <a:r>
              <a:rPr lang="en-US" dirty="0"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C00000"/>
                </a:solidFill>
                <a:cs typeface="Times New Roman" panose="02020603050405020304" pitchFamily="18" charset="0"/>
              </a:rPr>
              <a:t>jika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cs typeface="Times New Roman" panose="02020603050405020304" pitchFamily="18" charset="0"/>
              </a:rPr>
              <a:t>maka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US" dirty="0" err="1">
                <a:cs typeface="Times New Roman" panose="02020603050405020304" pitchFamily="18" charset="0"/>
              </a:rPr>
              <a:t>Notasi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q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i="1" dirty="0"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cs typeface="Times New Roman" panose="02020603050405020304" pitchFamily="18" charset="0"/>
              </a:rPr>
              <a:t>	</a:t>
            </a:r>
            <a:r>
              <a:rPr lang="en-US" sz="2400" i="1" dirty="0" smtClean="0"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hipotesis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antesenden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premis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atau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kondisi</a:t>
            </a:r>
            <a:endParaRPr lang="en-US" sz="2400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400" dirty="0"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cs typeface="Times New Roman" panose="02020603050405020304" pitchFamily="18" charset="0"/>
              </a:rPr>
              <a:t>q: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disebut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konklusi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cs typeface="Times New Roman" panose="02020603050405020304" pitchFamily="18" charset="0"/>
              </a:rPr>
              <a:t>atau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konsekuen</a:t>
            </a:r>
            <a:r>
              <a:rPr lang="en-US" sz="2400" dirty="0" smtClean="0"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dirty="0">
                <a:cs typeface="Times New Roman" panose="02020603050405020304" pitchFamily="18" charset="0"/>
              </a:rPr>
              <a:t>  </a:t>
            </a:r>
            <a:r>
              <a:rPr lang="en-US" dirty="0" err="1" smtClean="0"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dirty="0" err="1" smtClean="0">
                <a:cs typeface="Times New Roman" panose="02020603050405020304" pitchFamily="18" charset="0"/>
              </a:rPr>
              <a:t>Jika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saya</a:t>
            </a:r>
            <a:r>
              <a:rPr lang="en-US" dirty="0">
                <a:cs typeface="Times New Roman" panose="02020603050405020304" pitchFamily="18" charset="0"/>
              </a:rPr>
              <a:t> lulus </a:t>
            </a:r>
            <a:r>
              <a:rPr lang="en-US" dirty="0" err="1">
                <a:cs typeface="Times New Roman" panose="02020603050405020304" pitchFamily="18" charset="0"/>
              </a:rPr>
              <a:t>ujian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maka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saya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mendapat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hadiah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dari</a:t>
            </a:r>
            <a:r>
              <a:rPr lang="en-US" dirty="0" smtClean="0">
                <a:cs typeface="Times New Roman" panose="02020603050405020304" pitchFamily="18" charset="0"/>
              </a:rPr>
              <a:t> Ayah</a:t>
            </a:r>
          </a:p>
          <a:p>
            <a:pPr lvl="1" algn="just"/>
            <a:r>
              <a:rPr lang="en-US" dirty="0" err="1" smtClean="0">
                <a:cs typeface="Times New Roman" panose="02020603050405020304" pitchFamily="18" charset="0"/>
              </a:rPr>
              <a:t>Jika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suhu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mencapai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80</a:t>
            </a:r>
            <a:r>
              <a:rPr lang="en-US" baseline="30000" dirty="0" smtClean="0">
                <a:cs typeface="Times New Roman" panose="02020603050405020304" pitchFamily="18" charset="0"/>
              </a:rPr>
              <a:t>o</a:t>
            </a:r>
            <a:r>
              <a:rPr lang="en-US" dirty="0" smtClean="0">
                <a:cs typeface="Times New Roman" panose="02020603050405020304" pitchFamily="18" charset="0"/>
              </a:rPr>
              <a:t>C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maka</a:t>
            </a:r>
            <a:r>
              <a:rPr lang="en-US" dirty="0">
                <a:cs typeface="Times New Roman" panose="02020603050405020304" pitchFamily="18" charset="0"/>
              </a:rPr>
              <a:t> alarm </a:t>
            </a:r>
            <a:r>
              <a:rPr lang="en-US" dirty="0" err="1">
                <a:cs typeface="Times New Roman" panose="02020603050405020304" pitchFamily="18" charset="0"/>
              </a:rPr>
              <a:t>akan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berbunyi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algn="just"/>
            <a:r>
              <a:rPr lang="en-US" dirty="0" err="1" smtClean="0">
                <a:cs typeface="Times New Roman" panose="02020603050405020304" pitchFamily="18" charset="0"/>
              </a:rPr>
              <a:t>Jika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anda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tidak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mendaftar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ulang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maka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anda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dianggap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mengundurkan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diri</a:t>
            </a:r>
            <a:endParaRPr lang="en-US" dirty="0" smtClean="0"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cs typeface="Times New Roman" panose="02020603050405020304" pitchFamily="18" charset="0"/>
              </a:rPr>
              <a:t>Tabel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</a:t>
            </a:r>
            <a:r>
              <a:rPr lang="en-US" dirty="0" err="1" smtClean="0">
                <a:cs typeface="Times New Roman" panose="02020603050405020304" pitchFamily="18" charset="0"/>
              </a:rPr>
              <a:t>ebenaran</a:t>
            </a:r>
            <a:r>
              <a:rPr lang="en-US" dirty="0" smtClean="0">
                <a:cs typeface="Times New Roman" panose="02020603050405020304" pitchFamily="18" charset="0"/>
              </a:rPr>
              <a:t>:</a:t>
            </a:r>
            <a:endParaRPr 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583" t="61851" r="44584" b="7038"/>
          <a:stretch/>
        </p:blipFill>
        <p:spPr>
          <a:xfrm>
            <a:off x="4114800" y="4608746"/>
            <a:ext cx="3268043" cy="22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Bikondisional</a:t>
            </a:r>
            <a:r>
              <a:rPr lang="en-US" dirty="0"/>
              <a:t> (Bi-</a:t>
            </a:r>
            <a:r>
              <a:rPr lang="en-US" dirty="0" err="1"/>
              <a:t>implikasi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: “</a:t>
            </a:r>
            <a:r>
              <a:rPr lang="en-US" i="1" dirty="0">
                <a:solidFill>
                  <a:srgbClr val="C00000"/>
                </a:solidFill>
              </a:rPr>
              <a:t>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jika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hanya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jika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q</a:t>
            </a:r>
            <a:r>
              <a:rPr lang="en-US" dirty="0"/>
              <a:t>”</a:t>
            </a:r>
            <a:endParaRPr lang="en-US" b="1" dirty="0"/>
          </a:p>
          <a:p>
            <a:pPr lvl="0"/>
            <a:r>
              <a:rPr lang="en-US" dirty="0" err="1"/>
              <a:t>Notasi</a:t>
            </a:r>
            <a:r>
              <a:rPr lang="en-US" dirty="0"/>
              <a:t>: </a:t>
            </a:r>
            <a:r>
              <a:rPr lang="en-US" i="1" dirty="0">
                <a:solidFill>
                  <a:srgbClr val="C00000"/>
                </a:solidFill>
              </a:rPr>
              <a:t>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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q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en-US" dirty="0" err="1"/>
              <a:t>Dengan</a:t>
            </a:r>
            <a:r>
              <a:rPr lang="en-US" dirty="0"/>
              <a:t> kata lain, </a:t>
            </a:r>
            <a:r>
              <a:rPr lang="en-US" dirty="0" err="1"/>
              <a:t>pernyataan</a:t>
            </a:r>
            <a:r>
              <a:rPr lang="en-US" dirty="0"/>
              <a:t> “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”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“</a:t>
            </a:r>
            <a:r>
              <a:rPr lang="en-US" dirty="0" err="1">
                <a:solidFill>
                  <a:srgbClr val="C00000"/>
                </a:solidFill>
              </a:rPr>
              <a:t>Jika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maka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q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jika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q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maka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p</a:t>
            </a:r>
            <a:r>
              <a:rPr lang="en-US" dirty="0"/>
              <a:t>”.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084" t="47037" r="45833" b="22593"/>
          <a:stretch/>
        </p:blipFill>
        <p:spPr>
          <a:xfrm>
            <a:off x="4038600" y="3801161"/>
            <a:ext cx="3645172" cy="28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Bikondisional</a:t>
            </a:r>
            <a:r>
              <a:rPr lang="en-US" dirty="0"/>
              <a:t> (Bi-</a:t>
            </a:r>
            <a:r>
              <a:rPr lang="en-US" dirty="0" err="1"/>
              <a:t>implikasi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83" y="1361016"/>
            <a:ext cx="7886700" cy="4643095"/>
          </a:xfrm>
        </p:spPr>
        <p:txBody>
          <a:bodyPr/>
          <a:lstStyle/>
          <a:p>
            <a:pPr lvl="0"/>
            <a:r>
              <a:rPr lang="en-US" dirty="0"/>
              <a:t>Cara-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bikondisional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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 smtClean="0"/>
              <a:t>q</a:t>
            </a:r>
            <a:r>
              <a:rPr lang="en-US" dirty="0"/>
              <a:t>	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 smtClean="0"/>
              <a:t>q</a:t>
            </a:r>
            <a:endParaRPr lang="en-US" dirty="0"/>
          </a:p>
          <a:p>
            <a:pPr lvl="1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sebaliknya</a:t>
            </a:r>
            <a:endParaRPr lang="en-US" dirty="0"/>
          </a:p>
          <a:p>
            <a:pPr lvl="1"/>
            <a:r>
              <a:rPr lang="en-US" i="1" dirty="0"/>
              <a:t>p  </a:t>
            </a:r>
            <a:r>
              <a:rPr lang="en-US" i="1" dirty="0" err="1"/>
              <a:t>iff</a:t>
            </a:r>
            <a:r>
              <a:rPr lang="en-US" dirty="0"/>
              <a:t>  </a:t>
            </a:r>
            <a:r>
              <a:rPr lang="en-US" i="1" dirty="0" smtClean="0"/>
              <a:t>q</a:t>
            </a:r>
          </a:p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: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166" t="19630" r="18333" b="42593"/>
          <a:stretch/>
        </p:blipFill>
        <p:spPr>
          <a:xfrm>
            <a:off x="670984" y="4007026"/>
            <a:ext cx="7844366" cy="24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Majemuk</a:t>
            </a:r>
            <a:r>
              <a:rPr lang="en-US" dirty="0" smtClean="0"/>
              <a:t> yang </a:t>
            </a:r>
            <a:r>
              <a:rPr lang="en-US" dirty="0" err="1" smtClean="0"/>
              <a:t>Ekivalen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 </a:t>
            </a:r>
            <a:r>
              <a:rPr lang="en-US" dirty="0" err="1"/>
              <a:t>majemuk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, </a:t>
            </a:r>
            <a:r>
              <a:rPr lang="en-US" dirty="0" smtClean="0"/>
              <a:t>...) </a:t>
            </a:r>
            <a:r>
              <a:rPr lang="en-US" dirty="0" err="1" smtClean="0"/>
              <a:t>dan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Q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dirty="0" smtClean="0"/>
              <a:t>, ...)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i="1" dirty="0" err="1">
                <a:solidFill>
                  <a:srgbClr val="C00000"/>
                </a:solidFill>
              </a:rPr>
              <a:t>ekivalen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yang </a:t>
            </a:r>
            <a:r>
              <a:rPr lang="en-US" dirty="0" err="1" smtClean="0"/>
              <a:t>identik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Notasi</a:t>
            </a:r>
            <a:r>
              <a:rPr lang="en-US" dirty="0"/>
              <a:t>: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, …)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</a:t>
            </a:r>
            <a:r>
              <a:rPr lang="en-US" dirty="0"/>
              <a:t> 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, </a:t>
            </a:r>
            <a:r>
              <a:rPr lang="en-US" dirty="0" smtClean="0"/>
              <a:t>…)</a:t>
            </a:r>
          </a:p>
          <a:p>
            <a:r>
              <a:rPr lang="en-US" dirty="0" err="1"/>
              <a:t>Hukum</a:t>
            </a:r>
            <a:r>
              <a:rPr lang="en-US" dirty="0"/>
              <a:t> De Morgan: ~(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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</a:t>
            </a:r>
            <a:r>
              <a:rPr lang="en-US" dirty="0"/>
              <a:t> ~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</a:t>
            </a:r>
            <a:r>
              <a:rPr lang="en-US" dirty="0"/>
              <a:t> ~</a:t>
            </a:r>
            <a:r>
              <a:rPr lang="en-US" i="1" dirty="0" smtClean="0"/>
              <a:t>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084" t="51481" r="27083" b="13704"/>
          <a:stretch/>
        </p:blipFill>
        <p:spPr>
          <a:xfrm>
            <a:off x="809625" y="3881131"/>
            <a:ext cx="7524750" cy="26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Hukum-Hukum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16" t="31482" r="20833" b="11481"/>
          <a:stretch/>
        </p:blipFill>
        <p:spPr>
          <a:xfrm>
            <a:off x="266700" y="1499529"/>
            <a:ext cx="8610600" cy="470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Hukum-Hukum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667" t="18148" r="17083" b="38148"/>
          <a:stretch/>
        </p:blipFill>
        <p:spPr>
          <a:xfrm>
            <a:off x="304799" y="2253087"/>
            <a:ext cx="8379069" cy="31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8210550" cy="4643095"/>
          </a:xfrm>
        </p:spPr>
        <p:txBody>
          <a:bodyPr>
            <a:normAutofit/>
          </a:bodyPr>
          <a:lstStyle/>
          <a:p>
            <a:r>
              <a:rPr lang="en-US" dirty="0" err="1">
                <a:cs typeface="Times New Roman" panose="02020603050405020304" pitchFamily="18" charset="0"/>
              </a:rPr>
              <a:t>Tunjukkan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bahwa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dirty="0">
                <a:cs typeface="Times New Roman" panose="02020603050405020304" pitchFamily="18" charset="0"/>
              </a:rPr>
              <a:t> ~(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) </a:t>
            </a:r>
            <a:r>
              <a:rPr lang="en-US" dirty="0" err="1">
                <a:cs typeface="Times New Roman" panose="02020603050405020304" pitchFamily="18" charset="0"/>
              </a:rPr>
              <a:t>dan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dirty="0">
                <a:cs typeface="Times New Roman" panose="02020603050405020304" pitchFamily="18" charset="0"/>
              </a:rPr>
              <a:t> ~</a:t>
            </a:r>
            <a:r>
              <a:rPr lang="en-US" i="1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keduanya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ekivalen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secara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logika</a:t>
            </a:r>
            <a:r>
              <a:rPr lang="en-US" dirty="0">
                <a:cs typeface="Times New Roman" panose="02020603050405020304" pitchFamily="18" charset="0"/>
              </a:rPr>
              <a:t>!</a:t>
            </a:r>
          </a:p>
          <a:p>
            <a:pPr>
              <a:buNone/>
            </a:pPr>
            <a:endParaRPr lang="en-US" u="sng" dirty="0">
              <a:cs typeface="Times New Roman" panose="02020603050405020304" pitchFamily="18" charset="0"/>
            </a:endParaRPr>
          </a:p>
          <a:p>
            <a:r>
              <a:rPr lang="en-US" u="sng" dirty="0" err="1" smtClean="0">
                <a:cs typeface="Times New Roman" panose="02020603050405020304" pitchFamily="18" charset="0"/>
              </a:rPr>
              <a:t>Penyelesaian</a:t>
            </a:r>
            <a:r>
              <a:rPr lang="en-US" dirty="0"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i="1" dirty="0">
                <a:cs typeface="Times New Roman" panose="02020603050405020304" pitchFamily="18" charset="0"/>
              </a:rPr>
              <a:t>	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dirty="0">
                <a:cs typeface="Times New Roman" panose="02020603050405020304" pitchFamily="18" charset="0"/>
              </a:rPr>
              <a:t> ~(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q </a:t>
            </a:r>
            <a:r>
              <a:rPr lang="en-US" dirty="0">
                <a:cs typeface="Times New Roman" panose="02020603050405020304" pitchFamily="18" charset="0"/>
              </a:rPr>
              <a:t>)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dirty="0">
                <a:cs typeface="Times New Roman" panose="02020603050405020304" pitchFamily="18" charset="0"/>
              </a:rPr>
              <a:t> (~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dirty="0">
                <a:cs typeface="Times New Roman" panose="02020603050405020304" pitchFamily="18" charset="0"/>
              </a:rPr>
              <a:t> ~</a:t>
            </a:r>
            <a:r>
              <a:rPr lang="en-US" i="1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)	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n-US" sz="2400" dirty="0" smtClean="0"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cs typeface="Times New Roman" panose="02020603050405020304" pitchFamily="18" charset="0"/>
              </a:rPr>
              <a:t>Hukum</a:t>
            </a:r>
            <a:r>
              <a:rPr lang="en-US" sz="2400" dirty="0">
                <a:cs typeface="Times New Roman" panose="02020603050405020304" pitchFamily="18" charset="0"/>
              </a:rPr>
              <a:t> De Morgan)</a:t>
            </a: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	             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dirty="0">
                <a:cs typeface="Times New Roman" panose="02020603050405020304" pitchFamily="18" charset="0"/>
              </a:rPr>
              <a:t> (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dirty="0">
                <a:cs typeface="Times New Roman" panose="02020603050405020304" pitchFamily="18" charset="0"/>
              </a:rPr>
              <a:t> ~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)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dirty="0">
                <a:cs typeface="Times New Roman" panose="02020603050405020304" pitchFamily="18" charset="0"/>
              </a:rPr>
              <a:t> (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dirty="0">
                <a:cs typeface="Times New Roman" panose="02020603050405020304" pitchFamily="18" charset="0"/>
              </a:rPr>
              <a:t> ~</a:t>
            </a:r>
            <a:r>
              <a:rPr lang="en-US" i="1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)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cs typeface="Times New Roman" panose="02020603050405020304" pitchFamily="18" charset="0"/>
              </a:rPr>
              <a:t>Hukum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distributif</a:t>
            </a:r>
            <a:r>
              <a:rPr lang="en-US" sz="2400" dirty="0">
                <a:cs typeface="Times New Roman" panose="02020603050405020304" pitchFamily="18" charset="0"/>
              </a:rPr>
              <a:t>)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	             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dirty="0">
                <a:cs typeface="Times New Roman" panose="02020603050405020304" pitchFamily="18" charset="0"/>
              </a:rPr>
              <a:t> T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dirty="0">
                <a:cs typeface="Times New Roman" panose="02020603050405020304" pitchFamily="18" charset="0"/>
              </a:rPr>
              <a:t> (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dirty="0">
                <a:cs typeface="Times New Roman" panose="02020603050405020304" pitchFamily="18" charset="0"/>
              </a:rPr>
              <a:t> ~</a:t>
            </a:r>
            <a:r>
              <a:rPr lang="en-US" i="1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)	  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n-US" sz="2400" dirty="0" smtClean="0"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cs typeface="Times New Roman" panose="02020603050405020304" pitchFamily="18" charset="0"/>
              </a:rPr>
              <a:t>Hukum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negasi</a:t>
            </a:r>
            <a:r>
              <a:rPr 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	             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dirty="0">
                <a:cs typeface="Times New Roman" panose="02020603050405020304" pitchFamily="18" charset="0"/>
              </a:rPr>
              <a:t> ~</a:t>
            </a:r>
            <a:r>
              <a:rPr lang="en-US" i="1" dirty="0">
                <a:cs typeface="Times New Roman" panose="02020603050405020304" pitchFamily="18" charset="0"/>
              </a:rPr>
              <a:t>q</a:t>
            </a:r>
            <a:r>
              <a:rPr lang="en-US" dirty="0">
                <a:cs typeface="Times New Roman" panose="02020603050405020304" pitchFamily="18" charset="0"/>
              </a:rPr>
              <a:t>		  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n-US" sz="2400" dirty="0" smtClean="0"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cs typeface="Times New Roman" panose="02020603050405020304" pitchFamily="18" charset="0"/>
              </a:rPr>
              <a:t>Hukum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identitas</a:t>
            </a:r>
            <a:r>
              <a:rPr lang="en-US" sz="2400" dirty="0">
                <a:cs typeface="Times New Roman" panose="02020603050405020304" pitchFamily="18" charset="0"/>
              </a:rPr>
              <a:t>)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Argumen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deret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proposisi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yang </a:t>
            </a:r>
            <a:r>
              <a:rPr lang="en-US" dirty="0" err="1"/>
              <a:t>dituliskan</a:t>
            </a:r>
            <a:r>
              <a:rPr lang="en-US" dirty="0"/>
              <a:t> </a:t>
            </a:r>
            <a:r>
              <a:rPr lang="en-US" dirty="0" err="1"/>
              <a:t>sebagai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i="1" dirty="0"/>
              <a:t>p1</a:t>
            </a:r>
            <a:r>
              <a:rPr lang="en-US" dirty="0"/>
              <a:t>, </a:t>
            </a:r>
            <a:r>
              <a:rPr lang="en-US" i="1" dirty="0"/>
              <a:t>p2</a:t>
            </a:r>
            <a:r>
              <a:rPr lang="en-US" dirty="0"/>
              <a:t>, …, </a:t>
            </a:r>
            <a:r>
              <a:rPr lang="en-US" i="1" dirty="0" err="1"/>
              <a:t>pn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hipotesis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premis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q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konklusi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>
                <a:solidFill>
                  <a:srgbClr val="C00000"/>
                </a:solidFill>
              </a:rPr>
              <a:t>sahih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valid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palsu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invalid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001" t="31481" r="55833" b="39630"/>
          <a:stretch/>
        </p:blipFill>
        <p:spPr>
          <a:xfrm>
            <a:off x="914400" y="2286000"/>
            <a:ext cx="328636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Argumen</a:t>
            </a:r>
            <a:r>
              <a:rPr lang="en-US" dirty="0" smtClean="0"/>
              <a:t> yang </a:t>
            </a:r>
            <a:r>
              <a:rPr lang="en-US" dirty="0" err="1" smtClean="0"/>
              <a:t>Sahih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sahih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konklusi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benar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bilamana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semua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hipotesisnya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benar</a:t>
            </a:r>
            <a:r>
              <a:rPr lang="en-US" dirty="0" smtClean="0"/>
              <a:t>,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palsu</a:t>
            </a:r>
            <a:r>
              <a:rPr lang="en-US" dirty="0"/>
              <a:t> (</a:t>
            </a:r>
            <a:r>
              <a:rPr lang="en-US" i="1" dirty="0"/>
              <a:t>fallacy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invalid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6301"/>
            <a:ext cx="7886700" cy="5176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Tunjukkan</a:t>
            </a:r>
            <a:r>
              <a:rPr lang="en-US" sz="3200" dirty="0" smtClean="0"/>
              <a:t> </a:t>
            </a:r>
            <a:r>
              <a:rPr lang="en-US" sz="3200" dirty="0" err="1" smtClean="0"/>
              <a:t>bahwa</a:t>
            </a:r>
            <a:r>
              <a:rPr lang="en-US" sz="3200" dirty="0" smtClean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argumen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berikut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adalah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sahih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“</a:t>
            </a:r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/>
              <a:t>air </a:t>
            </a:r>
            <a:r>
              <a:rPr lang="en-US" sz="3200" dirty="0" err="1"/>
              <a:t>laut</a:t>
            </a:r>
            <a:r>
              <a:rPr lang="en-US" sz="3200" dirty="0"/>
              <a:t> </a:t>
            </a:r>
            <a:r>
              <a:rPr lang="en-US" sz="3200" dirty="0" err="1"/>
              <a:t>surut</a:t>
            </a:r>
            <a:r>
              <a:rPr lang="en-US" sz="3200" dirty="0"/>
              <a:t> </a:t>
            </a:r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gempa</a:t>
            </a:r>
            <a:r>
              <a:rPr lang="en-US" sz="3200" dirty="0"/>
              <a:t> di </a:t>
            </a:r>
            <a:r>
              <a:rPr lang="en-US" sz="3200" dirty="0" err="1"/>
              <a:t>laut</a:t>
            </a:r>
            <a:r>
              <a:rPr lang="en-US" sz="3200" dirty="0"/>
              <a:t>, </a:t>
            </a:r>
            <a:r>
              <a:rPr lang="en-US" sz="3200" dirty="0" err="1"/>
              <a:t>maka</a:t>
            </a:r>
            <a:r>
              <a:rPr lang="en-US" sz="3200" dirty="0"/>
              <a:t> tsunami </a:t>
            </a:r>
            <a:r>
              <a:rPr lang="en-US" sz="3200" dirty="0" err="1"/>
              <a:t>datang</a:t>
            </a:r>
            <a:r>
              <a:rPr lang="en-US" sz="3200" dirty="0"/>
              <a:t>. Air </a:t>
            </a:r>
            <a:r>
              <a:rPr lang="en-US" sz="3200" dirty="0" err="1"/>
              <a:t>laut</a:t>
            </a:r>
            <a:r>
              <a:rPr lang="en-US" sz="3200" dirty="0"/>
              <a:t> </a:t>
            </a:r>
            <a:r>
              <a:rPr lang="en-US" sz="3200" dirty="0" err="1"/>
              <a:t>surut</a:t>
            </a:r>
            <a:r>
              <a:rPr lang="en-US" sz="3200" dirty="0"/>
              <a:t> </a:t>
            </a:r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gempa</a:t>
            </a:r>
            <a:r>
              <a:rPr lang="en-US" sz="3200" dirty="0"/>
              <a:t> di </a:t>
            </a:r>
            <a:r>
              <a:rPr lang="en-US" sz="3200" dirty="0" err="1"/>
              <a:t>laut</a:t>
            </a:r>
            <a:r>
              <a:rPr lang="en-US" sz="3200" dirty="0"/>
              <a:t>.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tsunami </a:t>
            </a:r>
            <a:r>
              <a:rPr lang="en-US" sz="3200" dirty="0" err="1" smtClean="0"/>
              <a:t>datang</a:t>
            </a:r>
            <a:r>
              <a:rPr lang="en-US" sz="3200" dirty="0" smtClean="0"/>
              <a:t>”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(Graf)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Graf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C00000"/>
                </a:solidFill>
              </a:rPr>
              <a:t>merepresentasikan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objek-objek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diskrit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C00000"/>
                </a:solidFill>
              </a:rPr>
              <a:t>hubungan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antara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objek-objek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 smtClean="0"/>
              <a:t>tersebut</a:t>
            </a:r>
            <a:endParaRPr lang="en-US" sz="2600" dirty="0"/>
          </a:p>
          <a:p>
            <a:r>
              <a:rPr lang="en-US" sz="2600" dirty="0" err="1"/>
              <a:t>G</a:t>
            </a:r>
            <a:r>
              <a:rPr lang="en-US" sz="2600" dirty="0" err="1" smtClean="0"/>
              <a:t>ambar</a:t>
            </a:r>
            <a:r>
              <a:rPr lang="en-US" sz="2600" dirty="0" smtClean="0"/>
              <a:t> </a:t>
            </a:r>
            <a:r>
              <a:rPr lang="en-US" sz="2600" dirty="0"/>
              <a:t>di </a:t>
            </a:r>
            <a:r>
              <a:rPr lang="en-US" sz="2600" dirty="0" err="1"/>
              <a:t>bawah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graf</a:t>
            </a:r>
            <a:r>
              <a:rPr lang="en-US" sz="2600" dirty="0"/>
              <a:t> yang </a:t>
            </a:r>
            <a:r>
              <a:rPr lang="en-US" sz="2600" dirty="0" err="1"/>
              <a:t>menyatakan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C00000"/>
                </a:solidFill>
              </a:rPr>
              <a:t>peta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jaringan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jalan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raya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yang </a:t>
            </a:r>
            <a:r>
              <a:rPr lang="en-US" sz="2600" dirty="0" err="1"/>
              <a:t>menghubungkan</a:t>
            </a:r>
            <a:r>
              <a:rPr lang="en-US" sz="2600" dirty="0"/>
              <a:t> </a:t>
            </a:r>
            <a:r>
              <a:rPr lang="en-US" sz="2600" dirty="0" err="1"/>
              <a:t>sejumlah</a:t>
            </a:r>
            <a:r>
              <a:rPr lang="en-US" sz="2600" dirty="0"/>
              <a:t> </a:t>
            </a:r>
            <a:r>
              <a:rPr lang="en-US" sz="2600" dirty="0" err="1"/>
              <a:t>kota</a:t>
            </a:r>
            <a:r>
              <a:rPr lang="en-US" sz="2600" dirty="0"/>
              <a:t> di </a:t>
            </a:r>
            <a:r>
              <a:rPr lang="en-US" sz="2600" dirty="0" err="1"/>
              <a:t>Provinsi</a:t>
            </a:r>
            <a:r>
              <a:rPr lang="en-US" sz="2600" dirty="0"/>
              <a:t> </a:t>
            </a:r>
            <a:r>
              <a:rPr lang="en-US" sz="2600" dirty="0" err="1"/>
              <a:t>Jawa</a:t>
            </a:r>
            <a:r>
              <a:rPr lang="en-US" sz="2600" dirty="0"/>
              <a:t> </a:t>
            </a:r>
            <a:r>
              <a:rPr lang="en-US" sz="2600" dirty="0" smtClean="0"/>
              <a:t>Tengah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54871"/>
              </p:ext>
            </p:extLst>
          </p:nvPr>
        </p:nvGraphicFramePr>
        <p:xfrm>
          <a:off x="1066800" y="3581400"/>
          <a:ext cx="7136888" cy="3093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Visio" r:id="rId3" imgW="6208560" imgH="2830320" progId="Visio.Drawing.11">
                  <p:embed/>
                </p:oleObj>
              </mc:Choice>
              <mc:Fallback>
                <p:oleObj name="Visio" r:id="rId3" imgW="6208560" imgH="28303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7136888" cy="3093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4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Penyelesaian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Misalkan</a:t>
            </a:r>
            <a:r>
              <a:rPr lang="en-US" sz="3200" dirty="0"/>
              <a:t>: </a:t>
            </a:r>
          </a:p>
          <a:p>
            <a:pPr lvl="1"/>
            <a:r>
              <a:rPr lang="en-US" sz="2800" i="1" dirty="0"/>
              <a:t>p</a:t>
            </a:r>
            <a:r>
              <a:rPr lang="en-US" sz="2800" dirty="0"/>
              <a:t>: Air </a:t>
            </a:r>
            <a:r>
              <a:rPr lang="en-US" sz="2800" dirty="0" err="1"/>
              <a:t>laut</a:t>
            </a:r>
            <a:r>
              <a:rPr lang="en-US" sz="2800" dirty="0"/>
              <a:t> </a:t>
            </a:r>
            <a:r>
              <a:rPr lang="en-US" sz="2800" dirty="0" err="1"/>
              <a:t>surut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gempa</a:t>
            </a:r>
            <a:r>
              <a:rPr lang="en-US" sz="2800" dirty="0"/>
              <a:t> di </a:t>
            </a:r>
            <a:r>
              <a:rPr lang="en-US" sz="2800" dirty="0" err="1"/>
              <a:t>laut</a:t>
            </a:r>
            <a:endParaRPr lang="en-US" sz="2800" dirty="0"/>
          </a:p>
          <a:p>
            <a:pPr lvl="1"/>
            <a:r>
              <a:rPr lang="en-US" sz="2800" i="1" dirty="0"/>
              <a:t>q</a:t>
            </a:r>
            <a:r>
              <a:rPr lang="en-US" sz="2800" dirty="0"/>
              <a:t>: Tsunami </a:t>
            </a:r>
            <a:r>
              <a:rPr lang="en-US" sz="2800" dirty="0" err="1"/>
              <a:t>datang</a:t>
            </a:r>
            <a:r>
              <a:rPr lang="en-US" sz="2800" dirty="0"/>
              <a:t>: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Argumen</a:t>
            </a:r>
            <a:r>
              <a:rPr lang="en-US" sz="3200" dirty="0"/>
              <a:t>:</a:t>
            </a:r>
          </a:p>
          <a:p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667" t="62592" r="64583" b="20371"/>
          <a:stretch/>
        </p:blipFill>
        <p:spPr>
          <a:xfrm>
            <a:off x="1371600" y="4173457"/>
            <a:ext cx="2867761" cy="19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Penyelesaian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6415"/>
            <a:ext cx="7886700" cy="525269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Bentuklah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p,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</a:t>
            </a:r>
            <a:r>
              <a:rPr lang="en-US" i="1" dirty="0" smtClean="0"/>
              <a:t>q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Argumen</a:t>
            </a:r>
            <a:r>
              <a:rPr lang="en-US" dirty="0" smtClean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sahih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hipotesisnya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konklusinya</a:t>
            </a:r>
            <a:r>
              <a:rPr lang="en-US" dirty="0"/>
              <a:t> </a:t>
            </a:r>
            <a:r>
              <a:rPr lang="en-US" dirty="0" err="1" smtClean="0"/>
              <a:t>benar</a:t>
            </a:r>
            <a:endParaRPr lang="en-US" dirty="0" smtClean="0"/>
          </a:p>
          <a:p>
            <a:r>
              <a:rPr lang="en-US" dirty="0" smtClean="0"/>
              <a:t>Kita </a:t>
            </a:r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konklusi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 smtClean="0"/>
              <a:t>benar</a:t>
            </a:r>
            <a:endParaRPr lang="en-US" dirty="0" smtClean="0"/>
          </a:p>
          <a:p>
            <a:r>
              <a:rPr lang="en-US" dirty="0" err="1" smtClean="0"/>
              <a:t>Periksa</a:t>
            </a:r>
            <a:r>
              <a:rPr lang="en-US" dirty="0" smtClean="0"/>
              <a:t> </a:t>
            </a:r>
            <a:r>
              <a:rPr lang="en-US" dirty="0" err="1"/>
              <a:t>tabel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1.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1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 smtClean="0"/>
              <a:t>benar</a:t>
            </a:r>
            <a:endParaRPr lang="en-US" dirty="0" smtClean="0"/>
          </a:p>
          <a:p>
            <a:r>
              <a:rPr lang="en-US" dirty="0" err="1" smtClean="0"/>
              <a:t>Jadi</a:t>
            </a:r>
            <a:r>
              <a:rPr lang="en-US" dirty="0"/>
              <a:t>, </a:t>
            </a:r>
            <a:r>
              <a:rPr lang="en-US" dirty="0" err="1"/>
              <a:t>argumen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sahih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500" t="20371" r="42916" b="46296"/>
          <a:stretch/>
        </p:blipFill>
        <p:spPr>
          <a:xfrm>
            <a:off x="1371600" y="1670563"/>
            <a:ext cx="372702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Tunjukkan</a:t>
            </a:r>
            <a:r>
              <a:rPr lang="en-US" sz="3200" dirty="0"/>
              <a:t> </a:t>
            </a:r>
            <a:r>
              <a:rPr lang="en-US" sz="3200" dirty="0" err="1"/>
              <a:t>bahwa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argumen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berikut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adalah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palsu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“</a:t>
            </a:r>
            <a:r>
              <a:rPr lang="en-US" sz="3200" dirty="0" err="1"/>
              <a:t>Jika</a:t>
            </a:r>
            <a:r>
              <a:rPr lang="en-US" sz="3200" dirty="0"/>
              <a:t> air </a:t>
            </a:r>
            <a:r>
              <a:rPr lang="en-US" sz="3200" dirty="0" err="1"/>
              <a:t>laut</a:t>
            </a:r>
            <a:r>
              <a:rPr lang="en-US" sz="3200" dirty="0"/>
              <a:t> </a:t>
            </a:r>
            <a:r>
              <a:rPr lang="en-US" sz="3200" dirty="0" err="1"/>
              <a:t>surut</a:t>
            </a:r>
            <a:r>
              <a:rPr lang="en-US" sz="3200" dirty="0"/>
              <a:t> </a:t>
            </a:r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gempa</a:t>
            </a:r>
            <a:r>
              <a:rPr lang="en-US" sz="3200" dirty="0"/>
              <a:t> di </a:t>
            </a:r>
            <a:r>
              <a:rPr lang="en-US" sz="3200" dirty="0" err="1"/>
              <a:t>laut</a:t>
            </a:r>
            <a:r>
              <a:rPr lang="en-US" sz="3200" dirty="0"/>
              <a:t>, </a:t>
            </a:r>
            <a:r>
              <a:rPr lang="en-US" sz="3200" dirty="0" err="1"/>
              <a:t>maka</a:t>
            </a:r>
            <a:r>
              <a:rPr lang="en-US" sz="3200" dirty="0"/>
              <a:t> tsunami </a:t>
            </a:r>
            <a:r>
              <a:rPr lang="en-US" sz="3200" dirty="0" err="1"/>
              <a:t>datang</a:t>
            </a:r>
            <a:r>
              <a:rPr lang="en-US" sz="3200" dirty="0"/>
              <a:t>. Tsunami </a:t>
            </a:r>
            <a:r>
              <a:rPr lang="en-US" sz="3200" dirty="0" err="1"/>
              <a:t>datang</a:t>
            </a:r>
            <a:r>
              <a:rPr lang="en-US" sz="3200" dirty="0"/>
              <a:t>. </a:t>
            </a:r>
            <a:r>
              <a:rPr lang="en-US" sz="3200" dirty="0" err="1"/>
              <a:t>Jadi</a:t>
            </a:r>
            <a:r>
              <a:rPr lang="en-US" sz="3200" dirty="0"/>
              <a:t>, air </a:t>
            </a:r>
            <a:r>
              <a:rPr lang="en-US" sz="3200" dirty="0" err="1"/>
              <a:t>laut</a:t>
            </a:r>
            <a:r>
              <a:rPr lang="en-US" sz="3200" dirty="0"/>
              <a:t> </a:t>
            </a:r>
            <a:r>
              <a:rPr lang="en-US" sz="3200" dirty="0" err="1"/>
              <a:t>surut</a:t>
            </a:r>
            <a:r>
              <a:rPr lang="en-US" sz="3200" dirty="0"/>
              <a:t> </a:t>
            </a:r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gempa</a:t>
            </a:r>
            <a:r>
              <a:rPr lang="en-US" sz="3200" dirty="0"/>
              <a:t> di </a:t>
            </a:r>
            <a:r>
              <a:rPr lang="en-US" sz="3200" dirty="0" err="1"/>
              <a:t>laut</a:t>
            </a:r>
            <a:r>
              <a:rPr lang="en-US" sz="3200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Tunjukkan</a:t>
            </a:r>
            <a:r>
              <a:rPr lang="en-US" sz="3200" dirty="0"/>
              <a:t> </a:t>
            </a:r>
            <a:r>
              <a:rPr lang="en-US" sz="3200" dirty="0" err="1"/>
              <a:t>bahwa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argumen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berikut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adalah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sahih</a:t>
            </a:r>
            <a:r>
              <a:rPr lang="en-US" sz="3200" dirty="0"/>
              <a:t>:</a:t>
            </a:r>
            <a:br>
              <a:rPr lang="en-US" sz="3200" dirty="0"/>
            </a:br>
            <a:endParaRPr lang="en-US" sz="3200" dirty="0" smtClean="0"/>
          </a:p>
          <a:p>
            <a:pPr lvl="1"/>
            <a:r>
              <a:rPr lang="en-US" sz="2800" dirty="0" err="1" smtClean="0"/>
              <a:t>Jika</a:t>
            </a:r>
            <a:r>
              <a:rPr lang="en-US" sz="2800" dirty="0" smtClean="0"/>
              <a:t> 5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4, </a:t>
            </a:r>
            <a:r>
              <a:rPr lang="en-US" sz="2800" dirty="0" err="1" smtClean="0"/>
              <a:t>maka</a:t>
            </a:r>
            <a:r>
              <a:rPr lang="en-US" sz="2800" dirty="0" smtClean="0"/>
              <a:t> 5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bilangan</a:t>
            </a:r>
            <a:r>
              <a:rPr lang="en-US" sz="2800" dirty="0" smtClean="0"/>
              <a:t> prima</a:t>
            </a:r>
          </a:p>
          <a:p>
            <a:pPr lvl="1"/>
            <a:r>
              <a:rPr lang="en-US" sz="2800" dirty="0" smtClean="0"/>
              <a:t>5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4</a:t>
            </a:r>
          </a:p>
          <a:p>
            <a:pPr lvl="1"/>
            <a:r>
              <a:rPr lang="en-US" sz="2800" dirty="0" err="1" smtClean="0"/>
              <a:t>Jadi</a:t>
            </a:r>
            <a:r>
              <a:rPr lang="en-US" sz="2800" dirty="0" smtClean="0"/>
              <a:t>, 5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bilangan</a:t>
            </a:r>
            <a:r>
              <a:rPr lang="en-US" sz="2800" dirty="0" smtClean="0"/>
              <a:t> prima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= </a:t>
            </a:r>
            <a:r>
              <a:rPr lang="en-US" dirty="0"/>
              <a:t>5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4</a:t>
            </a:r>
          </a:p>
          <a:p>
            <a:r>
              <a:rPr lang="en-US" dirty="0"/>
              <a:t>q</a:t>
            </a:r>
            <a:r>
              <a:rPr lang="en-US" dirty="0" smtClean="0"/>
              <a:t> </a:t>
            </a:r>
            <a:r>
              <a:rPr lang="en-US" dirty="0"/>
              <a:t>= 5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prima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q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p</a:t>
            </a:r>
          </a:p>
          <a:p>
            <a:pPr marL="0" indent="0">
              <a:buNone/>
            </a:pPr>
            <a:r>
              <a:rPr lang="en-US" dirty="0" err="1" smtClean="0"/>
              <a:t>Jadi</a:t>
            </a:r>
            <a:r>
              <a:rPr lang="en-US" dirty="0" smtClean="0"/>
              <a:t> -q</a:t>
            </a:r>
          </a:p>
          <a:p>
            <a:endParaRPr lang="en-US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488263"/>
              </p:ext>
            </p:extLst>
          </p:nvPr>
        </p:nvGraphicFramePr>
        <p:xfrm>
          <a:off x="2419350" y="3352800"/>
          <a:ext cx="6096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-q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dirty="0" smtClean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dirty="0" smtClean="0"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q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id-ID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id-ID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500" t="20371" r="42916" b="46296"/>
          <a:stretch/>
        </p:blipFill>
        <p:spPr>
          <a:xfrm>
            <a:off x="5257800" y="533400"/>
            <a:ext cx="372702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= </a:t>
            </a:r>
            <a:r>
              <a:rPr lang="en-US" dirty="0"/>
              <a:t>5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4</a:t>
            </a:r>
          </a:p>
          <a:p>
            <a:r>
              <a:rPr lang="en-US" dirty="0"/>
              <a:t>q</a:t>
            </a:r>
            <a:r>
              <a:rPr lang="en-US" dirty="0" smtClean="0"/>
              <a:t> </a:t>
            </a:r>
            <a:r>
              <a:rPr lang="en-US" dirty="0"/>
              <a:t>= 5 </a:t>
            </a:r>
            <a:r>
              <a:rPr lang="en-US" dirty="0" err="1" smtClean="0"/>
              <a:t>bilangan</a:t>
            </a:r>
            <a:r>
              <a:rPr lang="en-US" dirty="0" smtClean="0"/>
              <a:t> prima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-q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p</a:t>
            </a:r>
          </a:p>
          <a:p>
            <a:pPr marL="0" indent="0">
              <a:buNone/>
            </a:pPr>
            <a:r>
              <a:rPr lang="en-US" dirty="0" err="1" smtClean="0"/>
              <a:t>Jadi</a:t>
            </a:r>
            <a:r>
              <a:rPr lang="en-US" dirty="0" smtClean="0"/>
              <a:t> q</a:t>
            </a:r>
          </a:p>
          <a:p>
            <a:endParaRPr lang="en-US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553592"/>
              </p:ext>
            </p:extLst>
          </p:nvPr>
        </p:nvGraphicFramePr>
        <p:xfrm>
          <a:off x="3065389" y="3733800"/>
          <a:ext cx="5080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-q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dirty="0" smtClean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dirty="0" smtClean="0"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-q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id-ID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id-ID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id-ID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id-ID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500" t="20371" r="42916" b="46296"/>
          <a:stretch/>
        </p:blipFill>
        <p:spPr>
          <a:xfrm>
            <a:off x="5257800" y="533400"/>
            <a:ext cx="372702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Manakah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argumen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sahih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Amir </a:t>
            </a:r>
            <a:r>
              <a:rPr lang="en-US" dirty="0" err="1"/>
              <a:t>mimisan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,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Amir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mimisan</a:t>
            </a: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Amir </a:t>
            </a:r>
            <a:r>
              <a:rPr lang="en-US" dirty="0" err="1"/>
              <a:t>mimisan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Amir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mimisan</a:t>
            </a:r>
            <a:r>
              <a:rPr lang="en-US" dirty="0"/>
              <a:t>,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panas</a:t>
            </a: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Amir </a:t>
            </a:r>
            <a:r>
              <a:rPr lang="en-US" dirty="0" err="1"/>
              <a:t>mimisan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,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Amir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mimisan</a:t>
            </a: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Amir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mimisan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Amir </a:t>
            </a:r>
            <a:r>
              <a:rPr lang="en-US" dirty="0" err="1"/>
              <a:t>mimisan</a:t>
            </a:r>
            <a:r>
              <a:rPr lang="en-US" dirty="0"/>
              <a:t>,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panas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3.4 Definitions, Theorems and Proofs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445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Theorems</a:t>
            </a:r>
            <a:r>
              <a:rPr lang="en-US" dirty="0"/>
              <a:t> and </a:t>
            </a:r>
            <a:r>
              <a:rPr lang="en-US" i="1" dirty="0">
                <a:solidFill>
                  <a:srgbClr val="0070C0"/>
                </a:solidFill>
              </a:rPr>
              <a:t>proofs</a:t>
            </a:r>
            <a:r>
              <a:rPr lang="en-US" dirty="0"/>
              <a:t> are the heart and soul of mathematics and </a:t>
            </a:r>
            <a:r>
              <a:rPr lang="en-US" i="1" dirty="0">
                <a:solidFill>
                  <a:srgbClr val="00B050"/>
                </a:solidFill>
              </a:rPr>
              <a:t>definitions</a:t>
            </a:r>
            <a:r>
              <a:rPr lang="en-US" dirty="0"/>
              <a:t> </a:t>
            </a:r>
            <a:r>
              <a:rPr lang="en-US" dirty="0" smtClean="0"/>
              <a:t>are its spirit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Definitions</a:t>
            </a:r>
            <a:r>
              <a:rPr lang="en-US" i="1" dirty="0" smtClean="0"/>
              <a:t> </a:t>
            </a:r>
            <a:r>
              <a:rPr lang="en-US" dirty="0"/>
              <a:t>describe the objects and notions that we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</a:rPr>
              <a:t>definition may </a:t>
            </a:r>
            <a:r>
              <a:rPr lang="en-US" dirty="0" smtClean="0">
                <a:solidFill>
                  <a:srgbClr val="0070C0"/>
                </a:solidFill>
              </a:rPr>
              <a:t>be simple</a:t>
            </a:r>
            <a:r>
              <a:rPr lang="en-US" dirty="0"/>
              <a:t>, as in the </a:t>
            </a:r>
            <a:r>
              <a:rPr lang="en-US" dirty="0">
                <a:solidFill>
                  <a:srgbClr val="0070C0"/>
                </a:solidFill>
              </a:rPr>
              <a:t>definition of </a:t>
            </a:r>
            <a:r>
              <a:rPr lang="en-US" i="1" dirty="0">
                <a:solidFill>
                  <a:srgbClr val="0070C0"/>
                </a:solidFill>
              </a:rPr>
              <a:t>set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dirty="0" smtClean="0"/>
              <a:t>given, or </a:t>
            </a:r>
            <a:r>
              <a:rPr lang="en-US" dirty="0">
                <a:solidFill>
                  <a:srgbClr val="00B050"/>
                </a:solidFill>
              </a:rPr>
              <a:t>complex </a:t>
            </a:r>
            <a:r>
              <a:rPr lang="en-US" dirty="0"/>
              <a:t>as </a:t>
            </a:r>
            <a:r>
              <a:rPr lang="en-US" dirty="0" smtClean="0"/>
              <a:t>in the </a:t>
            </a:r>
            <a:r>
              <a:rPr lang="en-US" dirty="0"/>
              <a:t>definition of </a:t>
            </a:r>
            <a:r>
              <a:rPr lang="en-US" i="1" dirty="0">
                <a:solidFill>
                  <a:srgbClr val="00B050"/>
                </a:solidFill>
              </a:rPr>
              <a:t>security </a:t>
            </a:r>
            <a:r>
              <a:rPr lang="en-US" dirty="0"/>
              <a:t>in a cryptographic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Precision</a:t>
            </a:r>
            <a:r>
              <a:rPr lang="en-US" dirty="0" smtClean="0"/>
              <a:t> </a:t>
            </a:r>
            <a:r>
              <a:rPr lang="en-US" dirty="0"/>
              <a:t>is essential to </a:t>
            </a:r>
            <a:r>
              <a:rPr lang="en-US" dirty="0" smtClean="0"/>
              <a:t>any mathematical </a:t>
            </a:r>
            <a:r>
              <a:rPr lang="en-US" dirty="0"/>
              <a:t>definition. When defining some object, we must make clear </a:t>
            </a:r>
            <a:r>
              <a:rPr lang="en-US" dirty="0" smtClean="0">
                <a:solidFill>
                  <a:srgbClr val="00B050"/>
                </a:solidFill>
              </a:rPr>
              <a:t>what constitutes </a:t>
            </a:r>
            <a:r>
              <a:rPr lang="en-US" dirty="0">
                <a:solidFill>
                  <a:srgbClr val="00B050"/>
                </a:solidFill>
              </a:rPr>
              <a:t>that object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what does </a:t>
            </a:r>
            <a:r>
              <a:rPr lang="en-US" dirty="0" smtClean="0">
                <a:solidFill>
                  <a:srgbClr val="00B050"/>
                </a:solidFill>
              </a:rPr>
              <a:t>not</a:t>
            </a:r>
          </a:p>
          <a:p>
            <a:r>
              <a:rPr lang="en-US" dirty="0" smtClean="0"/>
              <a:t>After defined </a:t>
            </a:r>
            <a:r>
              <a:rPr lang="en-US" dirty="0"/>
              <a:t>various objects and notions, we </a:t>
            </a:r>
            <a:r>
              <a:rPr lang="en-US" dirty="0" smtClean="0"/>
              <a:t>make </a:t>
            </a:r>
            <a:r>
              <a:rPr lang="en-US" i="1" dirty="0">
                <a:solidFill>
                  <a:srgbClr val="C00000"/>
                </a:solidFill>
              </a:rPr>
              <a:t>mathematical statements </a:t>
            </a:r>
            <a:r>
              <a:rPr lang="en-US" dirty="0"/>
              <a:t>about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statement expresses that </a:t>
            </a:r>
            <a:r>
              <a:rPr lang="en-US" dirty="0" smtClean="0"/>
              <a:t>some object </a:t>
            </a:r>
            <a:r>
              <a:rPr lang="en-US" dirty="0"/>
              <a:t>has a </a:t>
            </a:r>
            <a:r>
              <a:rPr lang="en-US" dirty="0">
                <a:solidFill>
                  <a:srgbClr val="0070C0"/>
                </a:solidFill>
              </a:rPr>
              <a:t>certain </a:t>
            </a:r>
            <a:r>
              <a:rPr lang="en-US" dirty="0" smtClean="0">
                <a:solidFill>
                  <a:srgbClr val="0070C0"/>
                </a:solidFill>
              </a:rPr>
              <a:t>property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statement may or may not be true; but like </a:t>
            </a:r>
            <a:r>
              <a:rPr lang="en-US" dirty="0" smtClean="0"/>
              <a:t>a definition</a:t>
            </a:r>
            <a:r>
              <a:rPr lang="en-US" dirty="0"/>
              <a:t>, it </a:t>
            </a:r>
            <a:r>
              <a:rPr lang="en-US" dirty="0">
                <a:solidFill>
                  <a:srgbClr val="0070C0"/>
                </a:solidFill>
              </a:rPr>
              <a:t>must be </a:t>
            </a:r>
            <a:r>
              <a:rPr lang="en-US" dirty="0" smtClean="0">
                <a:solidFill>
                  <a:srgbClr val="0070C0"/>
                </a:solidFill>
              </a:rPr>
              <a:t>precise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No </a:t>
            </a:r>
            <a:r>
              <a:rPr lang="en-US" dirty="0">
                <a:solidFill>
                  <a:srgbClr val="0070C0"/>
                </a:solidFill>
              </a:rPr>
              <a:t>ambiguity </a:t>
            </a:r>
            <a:r>
              <a:rPr lang="en-US" dirty="0"/>
              <a:t>about its meaning is </a:t>
            </a:r>
            <a:r>
              <a:rPr lang="en-US" dirty="0" smtClean="0"/>
              <a:t>allowed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(</a:t>
            </a:r>
            <a:r>
              <a:rPr lang="en-US" dirty="0" err="1" smtClean="0"/>
              <a:t>Teorema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i="1" dirty="0">
                <a:solidFill>
                  <a:srgbClr val="C00000"/>
                </a:solidFill>
              </a:rPr>
              <a:t>theorem</a:t>
            </a:r>
            <a:r>
              <a:rPr lang="en-US" i="1" dirty="0"/>
              <a:t> </a:t>
            </a:r>
            <a:r>
              <a:rPr lang="en-US" dirty="0"/>
              <a:t>is a mathematical statement proved </a:t>
            </a:r>
            <a:r>
              <a:rPr lang="en-US" dirty="0" smtClean="0"/>
              <a:t>true</a:t>
            </a:r>
          </a:p>
          <a:p>
            <a:r>
              <a:rPr lang="en-US" dirty="0" smtClean="0"/>
              <a:t>Generally </a:t>
            </a:r>
            <a:r>
              <a:rPr lang="en-US" dirty="0"/>
              <a:t>we reserve </a:t>
            </a:r>
            <a:r>
              <a:rPr lang="en-US" dirty="0" smtClean="0"/>
              <a:t>the use </a:t>
            </a:r>
            <a:r>
              <a:rPr lang="en-US" dirty="0"/>
              <a:t>of that word </a:t>
            </a:r>
            <a:r>
              <a:rPr lang="en-US" dirty="0" smtClean="0"/>
              <a:t>for statements </a:t>
            </a:r>
            <a:r>
              <a:rPr lang="en-US" dirty="0"/>
              <a:t>of special </a:t>
            </a:r>
            <a:r>
              <a:rPr lang="en-US" dirty="0" smtClean="0"/>
              <a:t>interest</a:t>
            </a:r>
          </a:p>
          <a:p>
            <a:r>
              <a:rPr lang="en-US" dirty="0" smtClean="0"/>
              <a:t>Occasionally </a:t>
            </a:r>
            <a:r>
              <a:rPr lang="en-US" dirty="0">
                <a:solidFill>
                  <a:srgbClr val="C00000"/>
                </a:solidFill>
              </a:rPr>
              <a:t>we prove statements that are interesting only </a:t>
            </a:r>
            <a:r>
              <a:rPr lang="en-US" dirty="0"/>
              <a:t>because they assist in the proof of another, </a:t>
            </a:r>
            <a:r>
              <a:rPr lang="en-US" dirty="0" smtClean="0"/>
              <a:t>more significant statement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statements are called </a:t>
            </a:r>
            <a:r>
              <a:rPr lang="en-US" i="1" dirty="0" smtClean="0">
                <a:solidFill>
                  <a:srgbClr val="0070C0"/>
                </a:solidFill>
              </a:rPr>
              <a:t>lemmas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Occasionally </a:t>
            </a: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theorem or its proof may allow us to conclude easily </a:t>
            </a:r>
            <a:r>
              <a:rPr lang="en-US" dirty="0"/>
              <a:t>that other, related statements</a:t>
            </a:r>
            <a:br>
              <a:rPr lang="en-US" dirty="0"/>
            </a:br>
            <a:r>
              <a:rPr lang="en-US" dirty="0"/>
              <a:t>are </a:t>
            </a:r>
            <a:r>
              <a:rPr lang="en-US" dirty="0" smtClean="0"/>
              <a:t>true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statements are called </a:t>
            </a:r>
            <a:r>
              <a:rPr lang="en-US" i="1" dirty="0">
                <a:solidFill>
                  <a:srgbClr val="0070C0"/>
                </a:solidFill>
              </a:rPr>
              <a:t>corollaries </a:t>
            </a:r>
            <a:r>
              <a:rPr lang="en-US" dirty="0"/>
              <a:t>of the </a:t>
            </a:r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Graf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7886700" cy="520065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/>
              <a:t>Graf: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jembatan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Königsberg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(1736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	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Graf </a:t>
            </a:r>
            <a:r>
              <a:rPr lang="en-US" dirty="0"/>
              <a:t>yang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</a:t>
            </a:r>
            <a:r>
              <a:rPr lang="en-US" dirty="0" err="1" smtClean="0"/>
              <a:t>Königsberg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Simpul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>
                <a:solidFill>
                  <a:srgbClr val="C00000"/>
                </a:solidFill>
              </a:rPr>
              <a:t>vertex</a:t>
            </a:r>
            <a:r>
              <a:rPr lang="en-US" dirty="0" smtClean="0"/>
              <a:t>):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 smtClean="0"/>
              <a:t>daratan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Sisi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>
                <a:solidFill>
                  <a:srgbClr val="C00000"/>
                </a:solidFill>
              </a:rPr>
              <a:t>edge</a:t>
            </a:r>
            <a:r>
              <a:rPr lang="en-US" dirty="0" smtClean="0"/>
              <a:t>):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/>
              <a:t>jembatan</a:t>
            </a:r>
            <a:endParaRPr lang="en-US" dirty="0"/>
          </a:p>
          <a:p>
            <a:r>
              <a:rPr lang="en-US" dirty="0" err="1" smtClean="0"/>
              <a:t>Bisakah</a:t>
            </a:r>
            <a:r>
              <a:rPr lang="en-US" dirty="0" smtClean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09578"/>
              </p:ext>
            </p:extLst>
          </p:nvPr>
        </p:nvGraphicFramePr>
        <p:xfrm>
          <a:off x="5882591" y="1905000"/>
          <a:ext cx="2133600" cy="231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Visio" r:id="rId3" imgW="1529280" imgH="1662120" progId="Visio.Drawing.11">
                  <p:embed/>
                </p:oleObj>
              </mc:Choice>
              <mc:Fallback>
                <p:oleObj name="Visio" r:id="rId3" imgW="1529280" imgH="166212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591" y="1905000"/>
                        <a:ext cx="2133600" cy="2317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jembatan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920667"/>
            <a:ext cx="4690989" cy="218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9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Teorema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Lemma </a:t>
            </a:r>
            <a:r>
              <a:rPr lang="en-US" dirty="0" err="1" smtClean="0"/>
              <a:t>vs</a:t>
            </a:r>
            <a:r>
              <a:rPr lang="en-US" dirty="0" smtClean="0"/>
              <a:t> Corollary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C00000"/>
                </a:solidFill>
              </a:rPr>
              <a:t>Teorema</a:t>
            </a:r>
            <a:r>
              <a:rPr lang="sv-SE" dirty="0" smtClean="0"/>
              <a:t>: proposisi </a:t>
            </a:r>
            <a:r>
              <a:rPr lang="sv-SE" dirty="0"/>
              <a:t>yang sudah terbukti </a:t>
            </a:r>
            <a:r>
              <a:rPr lang="sv-SE" dirty="0" smtClean="0"/>
              <a:t>benar</a:t>
            </a:r>
            <a:endParaRPr lang="sv-SE" dirty="0"/>
          </a:p>
          <a:p>
            <a:endParaRPr lang="sv-SE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Lemma</a:t>
            </a:r>
            <a:r>
              <a:rPr lang="en-US" dirty="0"/>
              <a:t>: </a:t>
            </a:r>
            <a:r>
              <a:rPr lang="en-US" dirty="0" err="1"/>
              <a:t>teorema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pembuktian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lain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Corollary</a:t>
            </a:r>
            <a:r>
              <a:rPr lang="en-US" dirty="0"/>
              <a:t>: </a:t>
            </a:r>
            <a:r>
              <a:rPr lang="en-US" dirty="0" err="1"/>
              <a:t>teorema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 smtClean="0"/>
              <a:t>dibuktikan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atau</a:t>
            </a:r>
            <a:r>
              <a:rPr lang="en-US" dirty="0"/>
              <a:t>, corollary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yang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</a:t>
            </a:r>
            <a:r>
              <a:rPr lang="en-US" dirty="0" smtClean="0"/>
              <a:t>lain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45527"/>
            <a:ext cx="8210550" cy="5429251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Teorema</a:t>
            </a:r>
            <a:r>
              <a:rPr lang="en-US" dirty="0" smtClean="0"/>
              <a:t>:</a:t>
            </a:r>
            <a:endParaRPr lang="en-US" sz="8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yang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endParaRPr lang="en-US" sz="12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real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x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(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transitif</a:t>
            </a:r>
            <a:r>
              <a:rPr lang="en-US" dirty="0" smtClean="0"/>
              <a:t>)</a:t>
            </a:r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i="1" dirty="0" smtClean="0">
                <a:solidFill>
                  <a:srgbClr val="C00000"/>
                </a:solidFill>
              </a:rPr>
              <a:t>Corollary</a:t>
            </a:r>
            <a:r>
              <a:rPr lang="en-US" dirty="0" smtClean="0"/>
              <a:t>:</a:t>
            </a:r>
            <a:r>
              <a:rPr lang="en-US" dirty="0"/>
              <a:t> </a:t>
            </a:r>
            <a:endParaRPr lang="en-US" sz="800" dirty="0"/>
          </a:p>
          <a:p>
            <a:pPr lvl="1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 smtClean="0"/>
              <a:t>sudut</a:t>
            </a:r>
            <a:endParaRPr lang="en-US" sz="1400" dirty="0"/>
          </a:p>
          <a:p>
            <a:pPr lvl="1"/>
            <a:r>
              <a:rPr lang="en-US" i="1" dirty="0"/>
              <a:t>Corollary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</a:t>
            </a:r>
            <a:r>
              <a:rPr lang="en-US" dirty="0" smtClean="0"/>
              <a:t>(1) </a:t>
            </a:r>
            <a:r>
              <a:rPr lang="en-US" dirty="0"/>
              <a:t>di </a:t>
            </a:r>
            <a:r>
              <a:rPr lang="en-US" dirty="0" err="1" smtClean="0"/>
              <a:t>atas</a:t>
            </a:r>
            <a:endParaRPr lang="en-US" sz="140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sz="1800" dirty="0"/>
          </a:p>
          <a:p>
            <a:r>
              <a:rPr lang="en-US" i="1" dirty="0" smtClean="0">
                <a:solidFill>
                  <a:srgbClr val="C00000"/>
                </a:solidFill>
              </a:rPr>
              <a:t>Lemma</a:t>
            </a:r>
            <a:r>
              <a:rPr lang="en-US" dirty="0" smtClean="0"/>
              <a:t>:</a:t>
            </a:r>
            <a:r>
              <a:rPr lang="en-US" dirty="0"/>
              <a:t> </a:t>
            </a:r>
            <a:endParaRPr lang="en-US" sz="800" dirty="0"/>
          </a:p>
          <a:p>
            <a:pPr lvl="1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– 1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– 1 = </a:t>
            </a:r>
            <a:r>
              <a:rPr lang="en-US" dirty="0" smtClean="0"/>
              <a:t>0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954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i="1" dirty="0">
                <a:solidFill>
                  <a:srgbClr val="C00000"/>
                </a:solidFill>
              </a:rPr>
              <a:t>proof</a:t>
            </a:r>
            <a:r>
              <a:rPr lang="en-US" i="1" dirty="0"/>
              <a:t> </a:t>
            </a:r>
            <a:r>
              <a:rPr lang="en-US" dirty="0"/>
              <a:t>is a convincing logical argument that </a:t>
            </a:r>
            <a:r>
              <a:rPr lang="en-US" dirty="0" smtClean="0"/>
              <a:t>a statement </a:t>
            </a:r>
            <a:r>
              <a:rPr lang="en-US" dirty="0"/>
              <a:t>is </a:t>
            </a:r>
            <a:r>
              <a:rPr lang="en-US" dirty="0" smtClean="0"/>
              <a:t>true</a:t>
            </a:r>
          </a:p>
          <a:p>
            <a:r>
              <a:rPr lang="en-US" dirty="0" smtClean="0"/>
              <a:t>In </a:t>
            </a:r>
            <a:r>
              <a:rPr lang="en-US" dirty="0"/>
              <a:t>mathematics, an argument must be </a:t>
            </a:r>
            <a:r>
              <a:rPr lang="en-US" dirty="0">
                <a:solidFill>
                  <a:srgbClr val="C00000"/>
                </a:solidFill>
              </a:rPr>
              <a:t>airtight</a:t>
            </a:r>
            <a:r>
              <a:rPr lang="en-US" dirty="0"/>
              <a:t>; that is, convincing in an absolute </a:t>
            </a:r>
            <a:r>
              <a:rPr lang="en-US" dirty="0" smtClean="0"/>
              <a:t>sense</a:t>
            </a:r>
          </a:p>
          <a:p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everyday </a:t>
            </a:r>
            <a:r>
              <a:rPr lang="en-US" dirty="0">
                <a:solidFill>
                  <a:srgbClr val="C00000"/>
                </a:solidFill>
              </a:rPr>
              <a:t>life</a:t>
            </a:r>
            <a:r>
              <a:rPr lang="en-US" dirty="0"/>
              <a:t> or in the law, the standard of </a:t>
            </a:r>
            <a:r>
              <a:rPr lang="en-US" dirty="0">
                <a:solidFill>
                  <a:srgbClr val="C00000"/>
                </a:solidFill>
              </a:rPr>
              <a:t>proof is </a:t>
            </a:r>
            <a:r>
              <a:rPr lang="en-US" dirty="0" smtClean="0">
                <a:solidFill>
                  <a:srgbClr val="C00000"/>
                </a:solidFill>
              </a:rPr>
              <a:t>lower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murder trial </a:t>
            </a:r>
            <a:r>
              <a:rPr lang="en-US" dirty="0" smtClean="0"/>
              <a:t>demands proof </a:t>
            </a:r>
            <a:r>
              <a:rPr lang="en-US" dirty="0"/>
              <a:t>“</a:t>
            </a:r>
            <a:r>
              <a:rPr lang="en-US" dirty="0">
                <a:solidFill>
                  <a:srgbClr val="0070C0"/>
                </a:solidFill>
              </a:rPr>
              <a:t>beyond any reasonable </a:t>
            </a:r>
            <a:r>
              <a:rPr lang="en-US" dirty="0" smtClean="0">
                <a:solidFill>
                  <a:srgbClr val="0070C0"/>
                </a:solidFill>
              </a:rPr>
              <a:t>doubt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rgbClr val="0070C0"/>
                </a:solidFill>
              </a:rPr>
              <a:t>weight of evidence </a:t>
            </a:r>
            <a:r>
              <a:rPr lang="en-US" dirty="0"/>
              <a:t>may compel </a:t>
            </a:r>
            <a:r>
              <a:rPr lang="en-US" dirty="0" smtClean="0"/>
              <a:t>the jury </a:t>
            </a:r>
            <a:r>
              <a:rPr lang="en-US" dirty="0"/>
              <a:t>to accept the innocence or guilt of the </a:t>
            </a:r>
            <a:r>
              <a:rPr lang="en-US" dirty="0" smtClean="0"/>
              <a:t>suspect</a:t>
            </a:r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evidence </a:t>
            </a:r>
            <a:r>
              <a:rPr lang="en-US" dirty="0" smtClean="0">
                <a:solidFill>
                  <a:srgbClr val="C00000"/>
                </a:solidFill>
              </a:rPr>
              <a:t>plays no </a:t>
            </a:r>
            <a:r>
              <a:rPr lang="en-US" dirty="0">
                <a:solidFill>
                  <a:srgbClr val="C00000"/>
                </a:solidFill>
              </a:rPr>
              <a:t>role in a mathematical proof</a:t>
            </a:r>
            <a:r>
              <a:rPr lang="en-US" dirty="0"/>
              <a:t>. A mathematician demands proof beyond </a:t>
            </a:r>
            <a:r>
              <a:rPr lang="en-US" i="1" dirty="0"/>
              <a:t>any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Proofs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only way to determine the truth </a:t>
            </a:r>
            <a:r>
              <a:rPr lang="en-US" dirty="0"/>
              <a:t>or falsity of a mathematical statement </a:t>
            </a:r>
            <a:r>
              <a:rPr lang="en-US" dirty="0" smtClean="0"/>
              <a:t>is with </a:t>
            </a:r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mathematical </a:t>
            </a:r>
            <a:r>
              <a:rPr lang="en-US" i="1" dirty="0" smtClean="0">
                <a:solidFill>
                  <a:srgbClr val="C00000"/>
                </a:solidFill>
              </a:rPr>
              <a:t>proof</a:t>
            </a:r>
          </a:p>
          <a:p>
            <a:pPr lvl="1"/>
            <a:r>
              <a:rPr lang="en-US" dirty="0" smtClean="0"/>
              <a:t>Unfortunately</a:t>
            </a:r>
            <a:r>
              <a:rPr lang="en-US" dirty="0"/>
              <a:t>, finding proofs </a:t>
            </a:r>
            <a:r>
              <a:rPr lang="en-US" dirty="0">
                <a:solidFill>
                  <a:srgbClr val="0070C0"/>
                </a:solidFill>
              </a:rPr>
              <a:t>isn’t always </a:t>
            </a:r>
            <a:r>
              <a:rPr lang="en-US" dirty="0" smtClean="0">
                <a:solidFill>
                  <a:srgbClr val="0070C0"/>
                </a:solidFill>
              </a:rPr>
              <a:t>easy</a:t>
            </a:r>
          </a:p>
          <a:p>
            <a:pPr lvl="1"/>
            <a:r>
              <a:rPr lang="en-US" dirty="0" smtClean="0"/>
              <a:t>It </a:t>
            </a:r>
            <a:r>
              <a:rPr lang="en-US" dirty="0" smtClean="0">
                <a:solidFill>
                  <a:srgbClr val="0070C0"/>
                </a:solidFill>
              </a:rPr>
              <a:t>can’t </a:t>
            </a:r>
            <a:r>
              <a:rPr lang="en-US" dirty="0">
                <a:solidFill>
                  <a:srgbClr val="0070C0"/>
                </a:solidFill>
              </a:rPr>
              <a:t>be reduced to a simple set </a:t>
            </a:r>
            <a:r>
              <a:rPr lang="en-US" dirty="0"/>
              <a:t>of rules or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Even </a:t>
            </a:r>
            <a:r>
              <a:rPr lang="en-US" dirty="0"/>
              <a:t>though </a:t>
            </a:r>
            <a:r>
              <a:rPr lang="en-US" dirty="0">
                <a:solidFill>
                  <a:srgbClr val="C00000"/>
                </a:solidFill>
              </a:rPr>
              <a:t>no one has a recipe </a:t>
            </a:r>
            <a:r>
              <a:rPr lang="en-US" dirty="0"/>
              <a:t>for producing proofs, some </a:t>
            </a:r>
            <a:r>
              <a:rPr lang="en-US" dirty="0">
                <a:solidFill>
                  <a:srgbClr val="C00000"/>
                </a:solidFill>
              </a:rPr>
              <a:t>helpful </a:t>
            </a:r>
            <a:r>
              <a:rPr lang="en-US" dirty="0" smtClean="0">
                <a:solidFill>
                  <a:srgbClr val="C00000"/>
                </a:solidFill>
              </a:rPr>
              <a:t>general strategies </a:t>
            </a:r>
            <a:r>
              <a:rPr lang="en-US" dirty="0"/>
              <a:t>are </a:t>
            </a:r>
            <a:r>
              <a:rPr lang="en-US" dirty="0" smtClean="0"/>
              <a:t>available</a:t>
            </a:r>
            <a:endParaRPr lang="en-US" dirty="0"/>
          </a:p>
          <a:p>
            <a:pPr lvl="1"/>
            <a:r>
              <a:rPr lang="en-US" dirty="0"/>
              <a:t>First, </a:t>
            </a:r>
            <a:r>
              <a:rPr lang="en-US" dirty="0">
                <a:solidFill>
                  <a:srgbClr val="0070C0"/>
                </a:solidFill>
              </a:rPr>
              <a:t>carefully read the statement </a:t>
            </a:r>
            <a:r>
              <a:rPr lang="en-US" dirty="0"/>
              <a:t>you want to prove. Do you </a:t>
            </a:r>
            <a:r>
              <a:rPr lang="en-US" dirty="0" smtClean="0"/>
              <a:t>understand all </a:t>
            </a:r>
            <a:r>
              <a:rPr lang="en-US" dirty="0"/>
              <a:t>the </a:t>
            </a:r>
            <a:r>
              <a:rPr lang="en-US" dirty="0" smtClean="0"/>
              <a:t>notation?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Rewrite </a:t>
            </a:r>
            <a:r>
              <a:rPr lang="en-US" dirty="0">
                <a:solidFill>
                  <a:srgbClr val="0070C0"/>
                </a:solidFill>
              </a:rPr>
              <a:t>the statement </a:t>
            </a:r>
            <a:r>
              <a:rPr lang="en-US" dirty="0"/>
              <a:t>in your own </a:t>
            </a:r>
            <a:r>
              <a:rPr lang="en-US" dirty="0" smtClean="0"/>
              <a:t>words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Break </a:t>
            </a:r>
            <a:r>
              <a:rPr lang="en-US" dirty="0">
                <a:solidFill>
                  <a:srgbClr val="0070C0"/>
                </a:solidFill>
              </a:rPr>
              <a:t>it down </a:t>
            </a:r>
            <a:r>
              <a:rPr lang="en-US" dirty="0" smtClean="0"/>
              <a:t>and consider </a:t>
            </a:r>
            <a:r>
              <a:rPr lang="en-US" dirty="0"/>
              <a:t>each part </a:t>
            </a:r>
            <a:r>
              <a:rPr lang="en-US" dirty="0" smtClean="0"/>
              <a:t>separately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Proof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3600" dirty="0" err="1" smtClean="0"/>
              <a:t>Proof</a:t>
            </a:r>
            <a:r>
              <a:rPr lang="id-ID" sz="3600" dirty="0" smtClean="0"/>
              <a:t> </a:t>
            </a:r>
            <a:r>
              <a:rPr lang="id-ID" sz="3600" dirty="0" err="1"/>
              <a:t>by</a:t>
            </a:r>
            <a:r>
              <a:rPr lang="id-ID" sz="3600" dirty="0"/>
              <a:t> </a:t>
            </a:r>
            <a:r>
              <a:rPr lang="id-ID" sz="3600" dirty="0" err="1" smtClean="0">
                <a:solidFill>
                  <a:srgbClr val="C00000"/>
                </a:solidFill>
              </a:rPr>
              <a:t>Construction</a:t>
            </a:r>
            <a:r>
              <a:rPr lang="en-US" sz="3600" dirty="0" smtClean="0"/>
              <a:t> (</a:t>
            </a:r>
            <a:r>
              <a:rPr lang="en-US" sz="3600" dirty="0" err="1" smtClean="0"/>
              <a:t>Ekivalensi</a:t>
            </a:r>
            <a:r>
              <a:rPr lang="en-US" sz="3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dirty="0" err="1" smtClean="0"/>
              <a:t>Proof</a:t>
            </a:r>
            <a:r>
              <a:rPr lang="id-ID" sz="3600" dirty="0" smtClean="0"/>
              <a:t> </a:t>
            </a:r>
            <a:r>
              <a:rPr lang="id-ID" sz="3600" dirty="0" err="1"/>
              <a:t>by</a:t>
            </a:r>
            <a:r>
              <a:rPr lang="id-ID" sz="3600" dirty="0"/>
              <a:t> </a:t>
            </a:r>
            <a:r>
              <a:rPr lang="id-ID" sz="3600" dirty="0" err="1" smtClean="0">
                <a:solidFill>
                  <a:srgbClr val="C00000"/>
                </a:solidFill>
              </a:rPr>
              <a:t>Contradiction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/>
              <a:t>(Indirect Proof)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dirty="0" err="1" smtClean="0"/>
              <a:t>Proof</a:t>
            </a:r>
            <a:r>
              <a:rPr lang="id-ID" sz="3600" dirty="0" smtClean="0"/>
              <a:t> </a:t>
            </a:r>
            <a:r>
              <a:rPr lang="id-ID" sz="3600" dirty="0" err="1"/>
              <a:t>by</a:t>
            </a:r>
            <a:r>
              <a:rPr lang="id-ID" sz="3600" dirty="0"/>
              <a:t> </a:t>
            </a:r>
            <a:r>
              <a:rPr lang="id-ID" sz="3600" dirty="0" err="1" smtClean="0">
                <a:solidFill>
                  <a:srgbClr val="C00000"/>
                </a:solidFill>
              </a:rPr>
              <a:t>Induction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id-ID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Proof by Construction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theorems state that a particular type of object </a:t>
            </a:r>
            <a:r>
              <a:rPr lang="en-US" dirty="0" smtClean="0"/>
              <a:t>exists</a:t>
            </a:r>
          </a:p>
          <a:p>
            <a:r>
              <a:rPr lang="en-US" dirty="0" smtClean="0"/>
              <a:t>One </a:t>
            </a:r>
            <a:r>
              <a:rPr lang="en-US" dirty="0"/>
              <a:t>way to </a:t>
            </a:r>
            <a:r>
              <a:rPr lang="en-US" dirty="0" smtClean="0"/>
              <a:t>prove such </a:t>
            </a:r>
            <a:r>
              <a:rPr lang="en-US" dirty="0"/>
              <a:t>a theorem is by demonstrating </a:t>
            </a:r>
            <a:r>
              <a:rPr lang="en-US" dirty="0">
                <a:solidFill>
                  <a:srgbClr val="C00000"/>
                </a:solidFill>
              </a:rPr>
              <a:t>how to construct the </a:t>
            </a:r>
            <a:r>
              <a:rPr lang="en-US" dirty="0" smtClean="0">
                <a:solidFill>
                  <a:srgbClr val="C00000"/>
                </a:solidFill>
              </a:rPr>
              <a:t>object</a:t>
            </a:r>
          </a:p>
          <a:p>
            <a:r>
              <a:rPr lang="en-US" dirty="0" smtClean="0"/>
              <a:t>This technique is </a:t>
            </a: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proof by </a:t>
            </a:r>
            <a:r>
              <a:rPr lang="en-US" dirty="0" smtClean="0">
                <a:solidFill>
                  <a:srgbClr val="C00000"/>
                </a:solidFill>
              </a:rPr>
              <a:t>construction</a:t>
            </a:r>
            <a:endParaRPr lang="en-US" dirty="0"/>
          </a:p>
          <a:p>
            <a:r>
              <a:rPr lang="en-US" dirty="0" err="1" smtClean="0">
                <a:solidFill>
                  <a:srgbClr val="C00000"/>
                </a:solidFill>
              </a:rPr>
              <a:t>Contoh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Kita </a:t>
            </a:r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membuktikan</a:t>
            </a:r>
            <a:r>
              <a:rPr lang="en-US" dirty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q</a:t>
            </a:r>
            <a:endParaRPr lang="en-US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Bukti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langsung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adalah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mengasumsikan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kalimat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p </a:t>
            </a:r>
            <a:r>
              <a:rPr lang="en-US" dirty="0" err="1" smtClean="0">
                <a:sym typeface="Wingdings" panose="05000000000000000000" pitchFamily="2" charset="2"/>
              </a:rPr>
              <a:t>adalah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benar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menunjukkan</a:t>
            </a:r>
            <a:r>
              <a:rPr lang="en-US" dirty="0" smtClean="0">
                <a:sym typeface="Wingdings" panose="05000000000000000000" pitchFamily="2" charset="2"/>
              </a:rPr>
              <a:t> proses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memperoleh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ekivalensi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menggunakan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asumsi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bahwa</a:t>
            </a:r>
            <a:r>
              <a:rPr lang="en-US" dirty="0" smtClean="0">
                <a:sym typeface="Wingdings" panose="05000000000000000000" pitchFamily="2" charset="2"/>
              </a:rPr>
              <a:t> q </a:t>
            </a:r>
            <a:r>
              <a:rPr lang="en-US" dirty="0" err="1" smtClean="0">
                <a:sym typeface="Wingdings" panose="05000000000000000000" pitchFamily="2" charset="2"/>
              </a:rPr>
              <a:t>adalah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benar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362950" cy="1200149"/>
          </a:xfrm>
        </p:spPr>
        <p:txBody>
          <a:bodyPr>
            <a:noAutofit/>
          </a:bodyPr>
          <a:lstStyle/>
          <a:p>
            <a:r>
              <a:rPr lang="en-US" sz="3200" dirty="0"/>
              <a:t>Theorem: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sembarang</a:t>
            </a:r>
            <a:r>
              <a:rPr lang="en-US" sz="3200" dirty="0" smtClean="0"/>
              <a:t> </a:t>
            </a:r>
            <a:r>
              <a:rPr lang="en-US" sz="3200" dirty="0" err="1" smtClean="0"/>
              <a:t>bilangan</a:t>
            </a:r>
            <a:r>
              <a:rPr lang="en-US" sz="3200" dirty="0" smtClean="0"/>
              <a:t> </a:t>
            </a:r>
            <a:r>
              <a:rPr lang="en-US" sz="3200" dirty="0" err="1" smtClean="0"/>
              <a:t>bulat</a:t>
            </a:r>
            <a:r>
              <a:rPr lang="en-US" sz="3200" dirty="0" smtClean="0"/>
              <a:t> a </a:t>
            </a:r>
            <a:r>
              <a:rPr lang="en-US" sz="3200" dirty="0" err="1" smtClean="0"/>
              <a:t>dan</a:t>
            </a:r>
            <a:r>
              <a:rPr lang="en-US" sz="3200" dirty="0" smtClean="0"/>
              <a:t> b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bilangan</a:t>
            </a:r>
            <a:r>
              <a:rPr lang="en-US" sz="3200" dirty="0" smtClean="0"/>
              <a:t> </a:t>
            </a:r>
            <a:r>
              <a:rPr lang="en-US" sz="3200" dirty="0" err="1" smtClean="0"/>
              <a:t>ganjil</a:t>
            </a:r>
            <a:r>
              <a:rPr lang="en-US" sz="3200" dirty="0" smtClean="0"/>
              <a:t>, </a:t>
            </a:r>
            <a:r>
              <a:rPr lang="en-US" sz="3200" dirty="0" err="1" smtClean="0"/>
              <a:t>maka</a:t>
            </a:r>
            <a:r>
              <a:rPr lang="en-US" sz="3200" dirty="0" smtClean="0"/>
              <a:t> a </a:t>
            </a:r>
            <a:r>
              <a:rPr lang="en-US" sz="3200" dirty="0" err="1" smtClean="0"/>
              <a:t>dikalikan</a:t>
            </a:r>
            <a:r>
              <a:rPr lang="en-US" sz="3200" dirty="0" smtClean="0"/>
              <a:t> b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bilangan</a:t>
            </a:r>
            <a:r>
              <a:rPr lang="en-US" sz="3200" dirty="0" smtClean="0"/>
              <a:t> </a:t>
            </a:r>
            <a:r>
              <a:rPr lang="en-US" sz="3200" dirty="0" err="1" smtClean="0"/>
              <a:t>ganjil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0074"/>
            <a:ext cx="8134350" cy="51816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ganjil</a:t>
            </a:r>
            <a:r>
              <a:rPr lang="en-US" dirty="0" smtClean="0"/>
              <a:t>: </a:t>
            </a:r>
            <a:r>
              <a:rPr lang="en-US" dirty="0" err="1" smtClean="0"/>
              <a:t>bilangan</a:t>
            </a:r>
            <a:r>
              <a:rPr lang="en-US" dirty="0" smtClean="0"/>
              <a:t> 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ganjil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i="1" dirty="0" smtClean="0"/>
              <a:t>n=2x+1</a:t>
            </a:r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ganjil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i="1" dirty="0" smtClean="0"/>
              <a:t>a=2x+1</a:t>
            </a:r>
          </a:p>
          <a:p>
            <a:pPr lvl="1"/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i="1" dirty="0" smtClean="0"/>
              <a:t>b=2y+1</a:t>
            </a:r>
            <a:endParaRPr lang="en-US" i="1" dirty="0"/>
          </a:p>
          <a:p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i="1" dirty="0" smtClean="0"/>
              <a:t>a x b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600" i="1" dirty="0" smtClean="0"/>
              <a:t>a x b = (2x+1)(2y+1)</a:t>
            </a:r>
          </a:p>
          <a:p>
            <a:pPr marL="0" indent="0">
              <a:buNone/>
            </a:pPr>
            <a:r>
              <a:rPr lang="en-US" sz="2600" i="1" dirty="0"/>
              <a:t>	 </a:t>
            </a:r>
            <a:r>
              <a:rPr lang="en-US" sz="2600" i="1" dirty="0" smtClean="0"/>
              <a:t>        = 4xy + 2x + 2y + 1</a:t>
            </a:r>
          </a:p>
          <a:p>
            <a:pPr marL="0" indent="0">
              <a:buNone/>
            </a:pPr>
            <a:r>
              <a:rPr lang="en-US" sz="2600" i="1" dirty="0"/>
              <a:t>	 </a:t>
            </a:r>
            <a:r>
              <a:rPr lang="en-US" sz="2600" i="1" dirty="0" smtClean="0"/>
              <a:t>        = 2(2xy + x + y) + 1</a:t>
            </a:r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 </a:t>
            </a:r>
            <a:r>
              <a:rPr lang="en-US" i="1" dirty="0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2xy+x+y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i="1" dirty="0" smtClean="0"/>
              <a:t>a x b = 2z+1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			TERBUKTI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Proof by Contradiction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one common form of argument for proving a theorem, we </a:t>
            </a:r>
            <a:r>
              <a:rPr lang="en-US" dirty="0">
                <a:solidFill>
                  <a:srgbClr val="C00000"/>
                </a:solidFill>
              </a:rPr>
              <a:t>assume that </a:t>
            </a:r>
            <a:r>
              <a:rPr lang="en-US" dirty="0" smtClean="0">
                <a:solidFill>
                  <a:srgbClr val="C00000"/>
                </a:solidFill>
              </a:rPr>
              <a:t>the theorem </a:t>
            </a:r>
            <a:r>
              <a:rPr lang="en-US" dirty="0">
                <a:solidFill>
                  <a:srgbClr val="C00000"/>
                </a:solidFill>
              </a:rPr>
              <a:t>is false </a:t>
            </a:r>
            <a:r>
              <a:rPr lang="en-US" dirty="0"/>
              <a:t>and then </a:t>
            </a:r>
            <a:r>
              <a:rPr lang="en-US" dirty="0">
                <a:solidFill>
                  <a:srgbClr val="C00000"/>
                </a:solidFill>
              </a:rPr>
              <a:t>show that this assumption leads to an obviously </a:t>
            </a:r>
            <a:r>
              <a:rPr lang="en-US" dirty="0" smtClean="0">
                <a:solidFill>
                  <a:srgbClr val="C00000"/>
                </a:solidFill>
              </a:rPr>
              <a:t>false consequence</a:t>
            </a:r>
            <a:r>
              <a:rPr lang="en-US" dirty="0"/>
              <a:t>, called a </a:t>
            </a:r>
            <a:r>
              <a:rPr lang="en-US" i="1" dirty="0" smtClean="0">
                <a:solidFill>
                  <a:srgbClr val="C00000"/>
                </a:solidFill>
              </a:rPr>
              <a:t>contradiction</a:t>
            </a:r>
          </a:p>
          <a:p>
            <a:r>
              <a:rPr lang="en-US" dirty="0" smtClean="0"/>
              <a:t>Kita </a:t>
            </a:r>
            <a:r>
              <a:rPr lang="en-US" dirty="0" err="1" smtClean="0"/>
              <a:t>hendak</a:t>
            </a:r>
            <a:r>
              <a:rPr lang="en-US" dirty="0" smtClean="0"/>
              <a:t> </a:t>
            </a:r>
            <a:r>
              <a:rPr lang="en-US" dirty="0" err="1" smtClean="0"/>
              <a:t>membuktikan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pernyataan</a:t>
            </a:r>
            <a:r>
              <a:rPr lang="en-US" dirty="0" smtClean="0">
                <a:solidFill>
                  <a:srgbClr val="C00000"/>
                </a:solidFill>
              </a:rPr>
              <a:t> p </a:t>
            </a:r>
            <a:r>
              <a:rPr lang="en-US" dirty="0" err="1" smtClean="0">
                <a:solidFill>
                  <a:srgbClr val="C00000"/>
                </a:solidFill>
              </a:rPr>
              <a:t>adalah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benar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Kita </a:t>
            </a:r>
            <a:r>
              <a:rPr lang="en-US" dirty="0" err="1" smtClean="0">
                <a:solidFill>
                  <a:srgbClr val="0070C0"/>
                </a:solidFill>
              </a:rPr>
              <a:t>mengasumsikan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bahwa</a:t>
            </a:r>
            <a:r>
              <a:rPr lang="en-US" dirty="0" smtClean="0">
                <a:solidFill>
                  <a:srgbClr val="0070C0"/>
                </a:solidFill>
              </a:rPr>
              <a:t> p </a:t>
            </a:r>
            <a:r>
              <a:rPr lang="en-US" dirty="0" err="1" smtClean="0">
                <a:solidFill>
                  <a:srgbClr val="0070C0"/>
                </a:solidFill>
              </a:rPr>
              <a:t>adalah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salah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tiba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pada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kesimpulan</a:t>
            </a:r>
            <a:r>
              <a:rPr lang="en-US" dirty="0" smtClean="0">
                <a:solidFill>
                  <a:srgbClr val="0070C0"/>
                </a:solidFill>
              </a:rPr>
              <a:t> yang </a:t>
            </a:r>
            <a:r>
              <a:rPr lang="en-US" dirty="0" err="1" smtClean="0">
                <a:solidFill>
                  <a:srgbClr val="0070C0"/>
                </a:solidFill>
              </a:rPr>
              <a:t>tidak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benar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kalimat</a:t>
            </a:r>
            <a:r>
              <a:rPr lang="en-US" dirty="0" smtClean="0">
                <a:solidFill>
                  <a:srgbClr val="0070C0"/>
                </a:solidFill>
              </a:rPr>
              <a:t> p </a:t>
            </a:r>
            <a:r>
              <a:rPr lang="en-US" dirty="0" err="1" smtClean="0">
                <a:solidFill>
                  <a:srgbClr val="0070C0"/>
                </a:solidFill>
              </a:rPr>
              <a:t>adalah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benar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Budi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Wati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endParaRPr lang="en-US" dirty="0" smtClean="0"/>
          </a:p>
          <a:p>
            <a:r>
              <a:rPr lang="en-US" dirty="0" smtClean="0"/>
              <a:t>Budi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Wati</a:t>
            </a:r>
            <a:r>
              <a:rPr lang="en-US" dirty="0" smtClean="0"/>
              <a:t> (</a:t>
            </a:r>
            <a:r>
              <a:rPr lang="en-US" dirty="0" err="1" smtClean="0"/>
              <a:t>baju</a:t>
            </a:r>
            <a:r>
              <a:rPr lang="en-US" dirty="0" smtClean="0"/>
              <a:t>, </a:t>
            </a:r>
            <a:r>
              <a:rPr lang="en-US" dirty="0" err="1" smtClean="0"/>
              <a:t>rambut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r>
              <a:rPr lang="en-US" dirty="0" smtClean="0"/>
              <a:t>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, </a:t>
            </a:r>
            <a:r>
              <a:rPr lang="en-US" dirty="0" err="1" smtClean="0"/>
              <a:t>jadi</a:t>
            </a:r>
            <a:r>
              <a:rPr lang="en-US" dirty="0" smtClean="0"/>
              <a:t> Budi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endParaRPr lang="en-US" dirty="0" smtClean="0"/>
          </a:p>
          <a:p>
            <a:r>
              <a:rPr lang="en-US" dirty="0" err="1" smtClean="0"/>
              <a:t>Pembuktian</a:t>
            </a:r>
            <a:r>
              <a:rPr lang="en-US" dirty="0" smtClean="0"/>
              <a:t> Budi </a:t>
            </a:r>
            <a:r>
              <a:rPr lang="en-US" dirty="0" err="1" smtClean="0"/>
              <a:t>bahwa</a:t>
            </a:r>
            <a:r>
              <a:rPr lang="en-US" dirty="0" smtClean="0"/>
              <a:t> “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”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jika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hujan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maka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kondisi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Wati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basah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kesimpulannya</a:t>
            </a:r>
            <a:r>
              <a:rPr lang="en-US" dirty="0" smtClean="0"/>
              <a:t>,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152400"/>
                <a:ext cx="8439150" cy="120014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Teorema: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/>
                  <a:t>B</a:t>
                </a:r>
                <a:r>
                  <a:rPr lang="en-US" dirty="0" err="1" smtClean="0"/>
                  <a:t>ilangan</a:t>
                </a:r>
                <a:r>
                  <a:rPr lang="en-US" dirty="0" smtClean="0"/>
                  <a:t> </a:t>
                </a:r>
                <a:r>
                  <a:rPr lang="en-US" dirty="0" err="1"/>
                  <a:t>I</a:t>
                </a:r>
                <a:r>
                  <a:rPr lang="en-US" dirty="0" err="1" smtClean="0"/>
                  <a:t>rasional</a:t>
                </a:r>
                <a:endParaRPr lang="id-ID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152400"/>
                <a:ext cx="8439150" cy="1200149"/>
              </a:xfrm>
              <a:blipFill rotWithShape="0">
                <a:blip r:embed="rId2"/>
                <a:stretch>
                  <a:fillRect l="-2527" b="-101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52549"/>
                <a:ext cx="7981950" cy="527685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err="1" smtClean="0"/>
                  <a:t>Asumsikan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rasional</a:t>
                </a:r>
                <a:endParaRPr lang="en-US" dirty="0" smtClean="0"/>
              </a:p>
              <a:p>
                <a:pPr lvl="1"/>
                <a:r>
                  <a:rPr lang="en-US" dirty="0" err="1" smtClean="0"/>
                  <a:t>Berarti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i="1" dirty="0" smtClean="0"/>
                  <a:t> = n/m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dimana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tidak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mempunyai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faktor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persekutuan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selain</a:t>
                </a:r>
                <a:r>
                  <a:rPr lang="en-US" dirty="0" smtClean="0"/>
                  <a:t> 1</a:t>
                </a:r>
              </a:p>
              <a:p>
                <a:r>
                  <a:rPr lang="en-US" dirty="0" smtClean="0"/>
                  <a:t>Kita </a:t>
                </a:r>
                <a:r>
                  <a:rPr lang="en-US" dirty="0" err="1" smtClean="0"/>
                  <a:t>tunjukkan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asumsi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salah</a:t>
                </a:r>
                <a:endParaRPr lang="en-US" dirty="0" smtClean="0"/>
              </a:p>
              <a:p>
                <a:r>
                  <a:rPr lang="en-US" dirty="0" err="1" smtClean="0"/>
                  <a:t>Bila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kedua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dikuadratkan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maka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	</a:t>
                </a:r>
                <a:r>
                  <a:rPr lang="en-US" sz="2600" i="1" dirty="0" smtClean="0"/>
                  <a:t>2=n</a:t>
                </a:r>
                <a:r>
                  <a:rPr lang="en-US" sz="2600" i="1" baseline="30000" dirty="0" smtClean="0"/>
                  <a:t>2</a:t>
                </a:r>
                <a:r>
                  <a:rPr lang="en-US" sz="2600" i="1" dirty="0" smtClean="0"/>
                  <a:t>/m</a:t>
                </a:r>
                <a:r>
                  <a:rPr lang="en-US" sz="2600" i="1" baseline="30000" dirty="0" smtClean="0"/>
                  <a:t>2</a:t>
                </a:r>
              </a:p>
              <a:p>
                <a:pPr marL="0" indent="0">
                  <a:buNone/>
                </a:pPr>
                <a:r>
                  <a:rPr lang="en-US" sz="2600" i="1" dirty="0" smtClean="0"/>
                  <a:t>	n</a:t>
                </a:r>
                <a:r>
                  <a:rPr lang="en-US" sz="2600" i="1" baseline="30000" dirty="0" smtClean="0"/>
                  <a:t>2</a:t>
                </a:r>
                <a:r>
                  <a:rPr lang="en-US" sz="2600" i="1" dirty="0" smtClean="0"/>
                  <a:t> = 2 x m</a:t>
                </a:r>
                <a:r>
                  <a:rPr lang="en-US" sz="2600" i="1" baseline="30000" dirty="0" smtClean="0"/>
                  <a:t>2</a:t>
                </a:r>
              </a:p>
              <a:p>
                <a:r>
                  <a:rPr lang="en-US" dirty="0" err="1" smtClean="0"/>
                  <a:t>Karena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n</a:t>
                </a:r>
                <a:r>
                  <a:rPr lang="en-US" i="1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bilangan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genap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sehingga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bilangan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genap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berarti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n=2k</a:t>
                </a:r>
              </a:p>
              <a:p>
                <a:pPr marL="914400" lvl="2" indent="0">
                  <a:buNone/>
                </a:pPr>
                <a:r>
                  <a:rPr lang="en-US" sz="2600" i="1" dirty="0" smtClean="0"/>
                  <a:t>(2k)</a:t>
                </a:r>
                <a:r>
                  <a:rPr lang="en-US" sz="2600" i="1" baseline="30000" dirty="0" smtClean="0"/>
                  <a:t>2</a:t>
                </a:r>
                <a:r>
                  <a:rPr lang="en-US" sz="2600" i="1" dirty="0" smtClean="0"/>
                  <a:t> = 2 x m</a:t>
                </a:r>
                <a:r>
                  <a:rPr lang="en-US" sz="2600" i="1" baseline="30000" dirty="0" smtClean="0"/>
                  <a:t>2</a:t>
                </a:r>
              </a:p>
              <a:p>
                <a:pPr marL="914400" lvl="2" indent="0">
                  <a:buNone/>
                </a:pPr>
                <a:r>
                  <a:rPr lang="en-US" sz="2600" i="1" dirty="0" smtClean="0"/>
                  <a:t>2m</a:t>
                </a:r>
                <a:r>
                  <a:rPr lang="en-US" sz="2600" i="1" baseline="30000" dirty="0" smtClean="0"/>
                  <a:t>2</a:t>
                </a:r>
                <a:r>
                  <a:rPr lang="en-US" sz="2600" i="1" dirty="0" smtClean="0"/>
                  <a:t> = 4k</a:t>
                </a:r>
                <a:r>
                  <a:rPr lang="en-US" sz="2600" i="1" baseline="30000" dirty="0" smtClean="0"/>
                  <a:t>2</a:t>
                </a:r>
              </a:p>
              <a:p>
                <a:pPr marL="914400" lvl="2" indent="0">
                  <a:buNone/>
                </a:pPr>
                <a:r>
                  <a:rPr lang="en-US" sz="2600" i="1" dirty="0"/>
                  <a:t>m</a:t>
                </a:r>
                <a:r>
                  <a:rPr lang="en-US" sz="2600" i="1" baseline="30000" dirty="0" smtClean="0"/>
                  <a:t>2</a:t>
                </a:r>
                <a:r>
                  <a:rPr lang="en-US" sz="2600" i="1" dirty="0" smtClean="0"/>
                  <a:t> – 2k</a:t>
                </a:r>
                <a:r>
                  <a:rPr lang="en-US" sz="2600" i="1" baseline="30000" dirty="0" smtClean="0"/>
                  <a:t>2</a:t>
                </a:r>
              </a:p>
              <a:p>
                <a:pPr marL="914400" lvl="2" indent="0">
                  <a:buNone/>
                </a:pPr>
                <a:r>
                  <a:rPr lang="en-US" sz="2600" i="1" dirty="0"/>
                  <a:t>m</a:t>
                </a:r>
                <a:r>
                  <a:rPr lang="en-US" sz="2600" i="1" dirty="0" smtClean="0"/>
                  <a:t> </a:t>
                </a:r>
                <a:r>
                  <a:rPr lang="en-US" sz="2600" dirty="0" err="1" smtClean="0"/>
                  <a:t>adalah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bilangan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genap</a:t>
                </a:r>
                <a:endParaRPr lang="en-US" sz="2600" dirty="0" smtClean="0"/>
              </a:p>
              <a:p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demikian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memiliki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faktor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persekutuan</a:t>
                </a:r>
                <a:r>
                  <a:rPr lang="en-US" dirty="0" smtClean="0"/>
                  <a:t> 2, </a:t>
                </a:r>
                <a:r>
                  <a:rPr lang="en-US" dirty="0" err="1" smtClean="0"/>
                  <a:t>hal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bertentangan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asumsi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bilangan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rasional</a:t>
                </a:r>
                <a:endParaRPr lang="en-US" dirty="0"/>
              </a:p>
              <a:p>
                <a:r>
                  <a:rPr lang="en-US" dirty="0" err="1" smtClean="0"/>
                  <a:t>Sehingga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dapat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disimpulkan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adalah </a:t>
                </a:r>
                <a:r>
                  <a:rPr lang="en-US" dirty="0" err="1" smtClean="0"/>
                  <a:t>irasional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52549"/>
                <a:ext cx="7981950" cy="5276851"/>
              </a:xfrm>
              <a:blipFill rotWithShape="0">
                <a:blip r:embed="rId3"/>
                <a:stretch>
                  <a:fillRect l="-840" t="-207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71500"/>
            <a:ext cx="40005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500063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878438" y="3571875"/>
            <a:ext cx="3673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50507"/>
                </a:solidFill>
                <a:effectLst/>
                <a:latin typeface="+mn-lt"/>
              </a:rPr>
              <a:t>Leonhard </a:t>
            </a:r>
            <a:r>
              <a:rPr lang="en-US" dirty="0" smtClean="0">
                <a:solidFill>
                  <a:srgbClr val="050507"/>
                </a:solidFill>
                <a:effectLst/>
                <a:latin typeface="+mn-lt"/>
              </a:rPr>
              <a:t>Euler (1707-1783)</a:t>
            </a:r>
            <a:endParaRPr lang="en-US" dirty="0">
              <a:solidFill>
                <a:srgbClr val="050507"/>
              </a:solidFill>
              <a:effectLst/>
              <a:latin typeface="+mn-lt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00063" y="3643313"/>
            <a:ext cx="364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50507"/>
                </a:solidFill>
                <a:effectLst/>
                <a:latin typeface="+mn-lt"/>
              </a:rPr>
              <a:t>Konigsberg Bridge Problem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286250"/>
            <a:ext cx="3079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1"/>
          <p:cNvSpPr>
            <a:spLocks noChangeArrowheads="1"/>
          </p:cNvSpPr>
          <p:nvPr/>
        </p:nvSpPr>
        <p:spPr bwMode="auto">
          <a:xfrm>
            <a:off x="4286250" y="5286375"/>
            <a:ext cx="1500188" cy="214313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527219"/>
              </p:ext>
            </p:extLst>
          </p:nvPr>
        </p:nvGraphicFramePr>
        <p:xfrm>
          <a:off x="5786438" y="4068794"/>
          <a:ext cx="2366962" cy="2571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Visio" r:id="rId6" imgW="1529280" imgH="1662120" progId="Visio.Drawing.11">
                  <p:embed/>
                </p:oleObj>
              </mc:Choice>
              <mc:Fallback>
                <p:oleObj name="Visio" r:id="rId6" imgW="1529280" imgH="16621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4068794"/>
                        <a:ext cx="2366962" cy="2571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8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Proof by Induction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445"/>
          </a:xfrm>
        </p:spPr>
        <p:txBody>
          <a:bodyPr>
            <a:normAutofit/>
          </a:bodyPr>
          <a:lstStyle/>
          <a:p>
            <a:r>
              <a:rPr lang="en-US" dirty="0"/>
              <a:t>Proof by induction is an </a:t>
            </a:r>
            <a:r>
              <a:rPr lang="en-US" dirty="0">
                <a:solidFill>
                  <a:srgbClr val="C00000"/>
                </a:solidFill>
              </a:rPr>
              <a:t>advanced method </a:t>
            </a:r>
            <a:r>
              <a:rPr lang="en-US" dirty="0"/>
              <a:t>used to show that </a:t>
            </a:r>
            <a:r>
              <a:rPr lang="en-US" dirty="0">
                <a:solidFill>
                  <a:srgbClr val="C00000"/>
                </a:solidFill>
              </a:rPr>
              <a:t>all elements </a:t>
            </a:r>
            <a:r>
              <a:rPr lang="en-US" dirty="0" smtClean="0">
                <a:solidFill>
                  <a:srgbClr val="C00000"/>
                </a:solidFill>
              </a:rPr>
              <a:t>of an </a:t>
            </a:r>
            <a:r>
              <a:rPr lang="en-US" dirty="0">
                <a:solidFill>
                  <a:srgbClr val="C00000"/>
                </a:solidFill>
              </a:rPr>
              <a:t>infinite set have a specified </a:t>
            </a:r>
            <a:r>
              <a:rPr lang="en-US" dirty="0" smtClean="0">
                <a:solidFill>
                  <a:srgbClr val="C00000"/>
                </a:solidFill>
              </a:rPr>
              <a:t>property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may use a proof </a:t>
            </a:r>
            <a:r>
              <a:rPr lang="en-US" dirty="0" smtClean="0"/>
              <a:t>by induction </a:t>
            </a:r>
            <a:r>
              <a:rPr lang="en-US" dirty="0"/>
              <a:t>to show that an </a:t>
            </a:r>
            <a:r>
              <a:rPr lang="en-US" dirty="0">
                <a:solidFill>
                  <a:srgbClr val="0070C0"/>
                </a:solidFill>
              </a:rPr>
              <a:t>arithmetic expression computes </a:t>
            </a:r>
            <a:r>
              <a:rPr lang="en-US" dirty="0"/>
              <a:t>a desired quantity </a:t>
            </a:r>
            <a:r>
              <a:rPr lang="en-US" dirty="0" smtClean="0"/>
              <a:t>for </a:t>
            </a:r>
            <a:r>
              <a:rPr lang="en-US" dirty="0"/>
              <a:t>every assignment to its variables, or that </a:t>
            </a:r>
            <a:r>
              <a:rPr lang="en-US" dirty="0">
                <a:solidFill>
                  <a:srgbClr val="0070C0"/>
                </a:solidFill>
              </a:rPr>
              <a:t>a program works correctly at all </a:t>
            </a:r>
            <a:r>
              <a:rPr lang="en-US" dirty="0" smtClean="0">
                <a:solidFill>
                  <a:srgbClr val="0070C0"/>
                </a:solidFill>
              </a:rPr>
              <a:t>steps or </a:t>
            </a:r>
            <a:r>
              <a:rPr lang="en-US" dirty="0">
                <a:solidFill>
                  <a:srgbClr val="0070C0"/>
                </a:solidFill>
              </a:rPr>
              <a:t>for all </a:t>
            </a:r>
            <a:r>
              <a:rPr lang="en-US" dirty="0" smtClean="0">
                <a:solidFill>
                  <a:srgbClr val="0070C0"/>
                </a:solidFill>
              </a:rPr>
              <a:t>inputs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Teorema: </a:t>
                </a:r>
                <a:r>
                  <a:rPr lang="en-US" dirty="0" err="1" smtClean="0"/>
                  <a:t>Bila</a:t>
                </a:r>
                <a:r>
                  <a:rPr lang="en-US" dirty="0" smtClean="0"/>
                  <a:t> L={</a:t>
                </a:r>
                <a:r>
                  <a:rPr lang="en-US" dirty="0" err="1" smtClean="0"/>
                  <a:t>aaa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aaaaaa</a:t>
                </a:r>
                <a:r>
                  <a:rPr lang="en-US" dirty="0" smtClean="0"/>
                  <a:t>},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untuk</a:t>
                </a:r>
                <a:r>
                  <a:rPr lang="en-US" dirty="0" smtClean="0"/>
                  <a:t> n≥12</a:t>
                </a:r>
                <a:endParaRPr lang="id-ID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05" t="-13706" b="-2132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9104"/>
                <a:ext cx="7886700" cy="517649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Basis:</a:t>
                </a:r>
              </a:p>
              <a:p>
                <a:pPr lvl="1"/>
                <a:r>
                  <a:rPr lang="en-US" dirty="0" err="1" smtClean="0"/>
                  <a:t>Membuktikan</a:t>
                </a:r>
                <a:r>
                  <a:rPr lang="en-US" dirty="0" smtClean="0"/>
                  <a:t> P(12), </a:t>
                </a:r>
                <a:r>
                  <a:rPr lang="en-US" dirty="0" err="1" smtClean="0"/>
                  <a:t>yaitu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adalah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karena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maka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Hipotesis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Induktif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k≥12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P(n)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benar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untuk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semua</a:t>
                </a:r>
                <a:r>
                  <a:rPr lang="en-US" dirty="0" smtClean="0"/>
                  <a:t> n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12≤n≤k (</a:t>
                </a:r>
                <a:r>
                  <a:rPr lang="en-US" dirty="0" err="1" smtClean="0"/>
                  <a:t>yaitu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untuk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semua</a:t>
                </a:r>
                <a:r>
                  <a:rPr lang="en-US" dirty="0" smtClean="0"/>
                  <a:t> k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/>
                  <a:t>12≤n≤</a:t>
                </a:r>
                <a:r>
                  <a:rPr lang="en-US" dirty="0" smtClean="0"/>
                  <a:t>k,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)</a:t>
                </a:r>
              </a:p>
              <a:p>
                <a:pPr lvl="1"/>
                <a:r>
                  <a:rPr lang="en-US" dirty="0" err="1" smtClean="0"/>
                  <a:t>Kasus</a:t>
                </a:r>
                <a:r>
                  <a:rPr lang="en-US" dirty="0" smtClean="0"/>
                  <a:t> 1: k=12,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Kasus 1: </a:t>
                </a:r>
                <a:r>
                  <a:rPr lang="en-US" dirty="0" smtClean="0"/>
                  <a:t>k=13,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Kasus 1: </a:t>
                </a:r>
                <a:r>
                  <a:rPr lang="en-US" dirty="0" smtClean="0"/>
                  <a:t>k≥14,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k-2≥12. </a:t>
                </a:r>
                <a:r>
                  <a:rPr lang="en-US" dirty="0" err="1" smtClean="0"/>
                  <a:t>Karena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hipotesis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induktif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> P(n)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benar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untuk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setiap</a:t>
                </a:r>
                <a:r>
                  <a:rPr lang="en-US" dirty="0" smtClean="0"/>
                  <a:t> n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/>
                  <a:t>12≤n≤</a:t>
                </a:r>
                <a:r>
                  <a:rPr lang="en-US" dirty="0" smtClean="0"/>
                  <a:t>k, </a:t>
                </a:r>
                <a:r>
                  <a:rPr lang="en-US" dirty="0" err="1" smtClean="0"/>
                  <a:t>kita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dapat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menyimpilkan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demikian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karena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9104"/>
                <a:ext cx="7886700" cy="5176496"/>
              </a:xfrm>
              <a:blipFill rotWithShape="0">
                <a:blip r:embed="rId3"/>
                <a:stretch>
                  <a:fillRect l="-1391" t="-200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Pahami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paper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id-ID" i="1" dirty="0" smtClean="0">
                <a:solidFill>
                  <a:srgbClr val="C00000"/>
                </a:solidFill>
              </a:rPr>
              <a:t>http</a:t>
            </a:r>
            <a:r>
              <a:rPr lang="id-ID" i="1" dirty="0">
                <a:solidFill>
                  <a:srgbClr val="C00000"/>
                </a:solidFill>
              </a:rPr>
              <a:t>://romisatriawahono.net/lecture/tc/pape</a:t>
            </a:r>
            <a:r>
              <a:rPr lang="en-US" i="1" dirty="0">
                <a:solidFill>
                  <a:srgbClr val="C00000"/>
                </a:solidFill>
              </a:rPr>
              <a:t>r</a:t>
            </a:r>
          </a:p>
          <a:p>
            <a:endParaRPr lang="en-US" dirty="0" smtClean="0"/>
          </a:p>
          <a:p>
            <a:r>
              <a:rPr lang="en-US" dirty="0" err="1" smtClean="0"/>
              <a:t>Buat</a:t>
            </a:r>
            <a:r>
              <a:rPr lang="en-US" dirty="0" smtClean="0"/>
              <a:t> paper </a:t>
            </a:r>
            <a:r>
              <a:rPr lang="en-US" dirty="0" err="1" smtClean="0"/>
              <a:t>serupa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di </a:t>
            </a:r>
            <a:r>
              <a:rPr lang="en-US" dirty="0" err="1" smtClean="0"/>
              <a:t>bidang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sekedar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copy paste,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plagiat</a:t>
            </a:r>
            <a:r>
              <a:rPr lang="en-US" dirty="0" smtClean="0"/>
              <a:t> (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smtClean="0"/>
              <a:t> E)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7674"/>
            <a:ext cx="8134350" cy="519792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Michael </a:t>
            </a:r>
            <a:r>
              <a:rPr lang="en-US" dirty="0" err="1" smtClean="0"/>
              <a:t>Sipser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Introduction </a:t>
            </a:r>
            <a:r>
              <a:rPr lang="en-US" dirty="0">
                <a:solidFill>
                  <a:srgbClr val="C00000"/>
                </a:solidFill>
              </a:rPr>
              <a:t>to the Theory of </a:t>
            </a:r>
            <a:r>
              <a:rPr lang="en-US" dirty="0" smtClean="0">
                <a:solidFill>
                  <a:srgbClr val="C00000"/>
                </a:solidFill>
              </a:rPr>
              <a:t>Computation Third </a:t>
            </a:r>
            <a:r>
              <a:rPr lang="en-US" dirty="0">
                <a:solidFill>
                  <a:srgbClr val="C00000"/>
                </a:solidFill>
              </a:rPr>
              <a:t>Edition</a:t>
            </a:r>
            <a:r>
              <a:rPr lang="en-US" dirty="0"/>
              <a:t>, </a:t>
            </a:r>
            <a:r>
              <a:rPr lang="en-US" i="1" dirty="0" err="1"/>
              <a:t>Cengage</a:t>
            </a:r>
            <a:r>
              <a:rPr lang="en-US" i="1" dirty="0"/>
              <a:t> Learning</a:t>
            </a:r>
            <a:r>
              <a:rPr lang="en-US" dirty="0"/>
              <a:t>, </a:t>
            </a:r>
            <a:r>
              <a:rPr lang="en-US" dirty="0" smtClean="0"/>
              <a:t>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George </a:t>
            </a:r>
            <a:r>
              <a:rPr lang="en-US" dirty="0" err="1" smtClean="0"/>
              <a:t>Tourlakis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Theory </a:t>
            </a:r>
            <a:r>
              <a:rPr lang="en-US" dirty="0">
                <a:solidFill>
                  <a:srgbClr val="C00000"/>
                </a:solidFill>
              </a:rPr>
              <a:t>of </a:t>
            </a:r>
            <a:r>
              <a:rPr lang="en-US" dirty="0" smtClean="0">
                <a:solidFill>
                  <a:srgbClr val="C00000"/>
                </a:solidFill>
              </a:rPr>
              <a:t>Computation</a:t>
            </a:r>
            <a:r>
              <a:rPr lang="en-US" dirty="0" smtClean="0"/>
              <a:t>, </a:t>
            </a:r>
            <a:r>
              <a:rPr lang="en-US" i="1" dirty="0" smtClean="0"/>
              <a:t>Wiley</a:t>
            </a:r>
            <a:r>
              <a:rPr lang="en-US" dirty="0"/>
              <a:t>, </a:t>
            </a:r>
            <a:r>
              <a:rPr lang="en-US" dirty="0" smtClean="0"/>
              <a:t>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John </a:t>
            </a:r>
            <a:r>
              <a:rPr lang="en-US" dirty="0" smtClean="0"/>
              <a:t>Martin, </a:t>
            </a:r>
            <a:r>
              <a:rPr lang="en-US" dirty="0" smtClean="0">
                <a:solidFill>
                  <a:srgbClr val="C00000"/>
                </a:solidFill>
              </a:rPr>
              <a:t>Introduction </a:t>
            </a:r>
            <a:r>
              <a:rPr lang="en-US" dirty="0">
                <a:solidFill>
                  <a:srgbClr val="C00000"/>
                </a:solidFill>
              </a:rPr>
              <a:t>to Languages and the Theory of </a:t>
            </a:r>
            <a:r>
              <a:rPr lang="en-US" dirty="0" smtClean="0">
                <a:solidFill>
                  <a:srgbClr val="C00000"/>
                </a:solidFill>
              </a:rPr>
              <a:t>Computation</a:t>
            </a:r>
            <a:r>
              <a:rPr lang="en-US" dirty="0"/>
              <a:t>, </a:t>
            </a:r>
            <a:r>
              <a:rPr lang="en-US" i="1" dirty="0"/>
              <a:t>McGraw-Hill</a:t>
            </a:r>
            <a:r>
              <a:rPr lang="en-US" dirty="0"/>
              <a:t> , </a:t>
            </a:r>
            <a:r>
              <a:rPr lang="en-US" dirty="0" smtClean="0"/>
              <a:t>2010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Robert </a:t>
            </a:r>
            <a:r>
              <a:rPr lang="en-US" dirty="0"/>
              <a:t>Sedgewick and Kevin </a:t>
            </a:r>
            <a:r>
              <a:rPr lang="en-US" dirty="0" smtClean="0"/>
              <a:t>Wayne, </a:t>
            </a:r>
            <a:r>
              <a:rPr lang="en-US" dirty="0" smtClean="0">
                <a:solidFill>
                  <a:srgbClr val="C00000"/>
                </a:solidFill>
              </a:rPr>
              <a:t>Introduction to Computer Science</a:t>
            </a:r>
            <a:r>
              <a:rPr lang="en-US" dirty="0" smtClean="0"/>
              <a:t>, </a:t>
            </a:r>
            <a:r>
              <a:rPr lang="en-US" i="1" dirty="0" smtClean="0"/>
              <a:t>Addison-Wesley</a:t>
            </a:r>
            <a:r>
              <a:rPr lang="en-US" dirty="0" smtClean="0"/>
              <a:t>, 2015 (</a:t>
            </a:r>
            <a:r>
              <a:rPr lang="en-US" i="1" dirty="0" smtClean="0"/>
              <a:t>http</a:t>
            </a:r>
            <a:r>
              <a:rPr lang="en-US" i="1" dirty="0"/>
              <a:t>://</a:t>
            </a:r>
            <a:r>
              <a:rPr lang="en-US" i="1" dirty="0" smtClean="0"/>
              <a:t>introcs.cs.princeton.edu/java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Albert </a:t>
            </a:r>
            <a:r>
              <a:rPr lang="en-US" dirty="0" err="1"/>
              <a:t>Endres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Dieter </a:t>
            </a:r>
            <a:r>
              <a:rPr lang="en-US" dirty="0" err="1"/>
              <a:t>Rombach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A Handbook of Software and Systems Engineering</a:t>
            </a:r>
            <a:r>
              <a:rPr lang="en-US" dirty="0"/>
              <a:t>, </a:t>
            </a:r>
            <a:r>
              <a:rPr lang="en-US" i="1" dirty="0"/>
              <a:t>Pearson Education Limited</a:t>
            </a:r>
            <a:r>
              <a:rPr lang="en-US" dirty="0"/>
              <a:t>, </a:t>
            </a:r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Rangkumkan </a:t>
            </a:r>
            <a:r>
              <a:rPr lang="id-ID" sz="3200" dirty="0" smtClean="0"/>
              <a:t>masalah </a:t>
            </a:r>
            <a:r>
              <a:rPr lang="id-ID" sz="3200" dirty="0">
                <a:solidFill>
                  <a:srgbClr val="C00000"/>
                </a:solidFill>
              </a:rPr>
              <a:t>jembatan </a:t>
            </a:r>
            <a:r>
              <a:rPr lang="id-ID" sz="3200" dirty="0" err="1">
                <a:solidFill>
                  <a:srgbClr val="C00000"/>
                </a:solidFill>
              </a:rPr>
              <a:t>Königsberg</a:t>
            </a:r>
            <a:r>
              <a:rPr lang="id-ID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slide</a:t>
            </a:r>
          </a:p>
          <a:p>
            <a:endParaRPr lang="en-US" sz="3200" dirty="0"/>
          </a:p>
          <a:p>
            <a:r>
              <a:rPr lang="en-US" sz="3200" dirty="0" err="1" smtClean="0"/>
              <a:t>Rangkuman</a:t>
            </a:r>
            <a:r>
              <a:rPr lang="en-US" sz="3200" dirty="0" smtClean="0"/>
              <a:t>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disertai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gambar-gambar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mempermudah</a:t>
            </a:r>
            <a:r>
              <a:rPr lang="en-US" sz="3200" dirty="0" smtClean="0"/>
              <a:t> </a:t>
            </a:r>
            <a:r>
              <a:rPr lang="en-US" sz="3200" dirty="0" err="1" smtClean="0"/>
              <a:t>penjelasan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afb4df564abd6bcfdbc8158b65ff1214d2ece32"/>
  <p:tag name="ISPRING_ULTRA_SCORM_COURSE_ID" val="30C58EDE-E986-40D0-9AA5-FD175077C5FE"/>
  <p:tag name="ISPRING_SCORM_RATE_SLIDES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OUTPUT_FOLDER" val="D:\RSWLecture\romi-rm\test"/>
  <p:tag name="ISPRING_PRESENTATION_TITLE" val="romi-rm-01-pengantar-july2014"/>
  <p:tag name="ISPRING_ULTRA_SCORM_SLIDE_COUNT" val="1"/>
  <p:tag name="ISPRING_PLAYERS_CUSTOMIZATION" val="UEsDBBQAAgAIACNcg0Xpbttk5AMAAHQOAAAdAAAAdW5pdmVyc2FsL2NvbW1vbl9tZXNzYWdlcy5sbmetV91u2zYUvi/QdyAEFNgulrYDWhSD44C2GFuILLkSHSdbB4GRGJsIRbr6cZtd7Wn2YHuSHVFyYqcdJMW9sGDS/r7z950jcnD2NZVoy7NcaHVqvT15YyGuYp0ItTq1FvT8lw8WygumEia14qeW0hY6G758MZBMrUq24vD95QuEBinPc1jmw2r1uEYiObXmo2jsz+bYu45cf+JHI2diDcc63TB1j1y90p+yn359/+Hr23fvfx68bpBdiMIZdt1DKmSY3r3pQOTRwHcjYCNu5JErag2rZz+cv6Cu4xFr2Hzph54H5NIaVs9W3CIIiEej0HVsEjlh5PnU5MIllNjW8FqXaM22HBUabQX/goo1h0oWIuMolyIxP8QaNlTJ24zZAV463iSivu+GEfHs3Y41JCpBdsa+gD56sgQ4JAEQZCzn2TOwkSm1gSMsZT+GqTOZuvChlQtTsVpL+BR9/ZgTD6rFVRtqRsIQT0g08q+gTiArvw/CvwA1XfRBXJMQFEDCNoyHL50Jpo7vVQoKSEgDZ/wgn5gppJW8RyyOAYc2Gd8KXeawUymKJ7WQ8n5WQvJxAcJ1sPsdkdaESCgj15XYcnAhS9rrAi0zJnZVmY8L5/foHDsusSMole0vI2p6uTLGQP1KF4hJqasAwC5LtkzFHN3wmJUgpXv4WyIS87cNg7ArTz6X4i/EiqZzXjVN59nk6tXJca451IVhsWSZ6tBBT6gOWv7bYNMyh0iLgqeboi2KvUyc/BAvjo1rjsPwf4PqUpcjI3piv284IUicBPBig24fCd0dQWagDxhrKROyO8rxzsHQPOM5jHieIUfd9rDp+Q2Bp9FzOS4h8wcuXEJFeuCXZBQ6tMoxv8lF0fpKMoWq6/19jcRwBpC84I86ueG3GvpfcraFIsK+yGvhnDzDWC9B7CZrNQL353TD4oFDK1bAiQuBS1KkEH/SgXMxI7sM1uP1IBNLXcrEjDMp7syIhdqUaZ2QTV2n2uhtplOzK1m+66V6wp8d40UdXFAbne8ZbCMNCQ7G02iMvTGpTnNVD8uOINBy5ZNLw8jFowoOok5ZEa/hvXKrS5V0JKoPZDY5x0DWpDTkLIvX//79T0eOJ57Uu6jZ/a0XCXRoNZfIA9kfni54/mcbCcWjQ5xZdEE1B9gdruN51lS9SR6mFI+nMxBGaHSgyyxuPy7sM8xwcAHDwZy2rOGMZXcwWajWsheLCbkSQtHP+uNZviykULwP9rjZXAVMnXmEbdtcbKAJpIjv6ndagpiZbtUNR8INpyvZeIo9GDxP+Hgiip6EZtbv2hwarl4/ttv229H/sMrN/XDweu+6+B9QSwMEFAACAAgAI1yDRYOPv/JyBAAA+hQAACcAAAB1bml2ZXJzYWwvZmxhc2hfcHVibGlzaGluZ19zZXR0aW5ncy54bWzVWG1v4jgQ/s6vsHLaj9vQt+2LAhVtg4qWBg7S212dTpVJDPHVsbOxQ5f9dL/mftj9khvHbYBSWnMnVl3xAeLMPDOeGc8z2Dv7ljI0Jbmkgjec3Z26gwiPREz5pOHchO33xw6SCvMYM8FJw+HCQWfNmpcVI0ZlMiRKgahEAMPlaaYaTqJUduq69/f3O1RmuX4rWKEAX+5EInWznEjCFcndjOEZfKlZRqTTrNUQ8szStYgLRhCNwQVOtXeYtRmWieMasRGO7ia5KHh8IZjIUT4ZNZxfjlv68yhjoC5pSrjenGzCol5WpziOqfYHsyH9TlBC6CQBx48OHHRPY5U0nP36noYBcXcVpgQ3m8Aa5kLAbrh6wE+JwjFW2Dwag4p8U/JxwSzFM45TGoXwBukANJzL8HbY7Vz6t0Ev9Ie3V+F11/iwgVLofw43UAo7YdffRN4Wvj/wh34Q+oPb805vQw17p+Y6/nWr091Q55N/PuyEm1oKWtebqvSveoGdztWXvj/odoKPt2Gv1w07/bkWFOJSHXnucqF5UJCiyCNS1ZmnkiIdcUwZHNIn1SeJgmPOcD4hoWhTKP4xZpI46M+MTH4tMKNqBt2gDt3gjpCsJTMSqYGu9oaj8oI4czgDCI7BEaiO0uFJdZSOjpe27hrr820966VXNYl+IpT4wd7v1g8r908OXnZ/jaPelMZEBDjPyxaxuoFXXdibd6Pd/Q8fXvZijTUPK4WjBFoXhLaMkecuLj2KjQVfqhD9jEaCxVVkSToicYBTstCRh3eUt0Fy10FjqGUGMW/lFDMHUQU5iCplWYykoqrkgPaiJAIs4BqCrocrOYkSnMulwq2ip9tu1Pw9EIrIP0wwzNI6UT+F+rIR/ERGkipiI3pOhRWiKFiMZqJAjN4RpASCgilS+JUQtMgiaJyLtFwFolNIMkgpmlJyT+IzG0NfwERagCZwbMaIMha+FvQ7GpGxyAGX4CmwMaxTafB3NgLOsJRzUPzo4zvDDZ3g0v/8Tm8Qx1PMow3BoSxJmqlt4GPYOxdggjEB0VyAgMhEuJCkzE9M41LMZpvWthM8LZOuE1mCQrop+GMw4UUEB4jygtgCRpgjwdkM4Qh6vdQlNKWikLBiisVAy//koFFFlJeuTuCcg7E8JrkNWn13b//g8MPR8cnpjvvPX3+/f1Hpgf/6DGtrhgAv1s4ldlpPppNXlNbOKNZ6m7r5wrxirfnM1GKt+3R2sVZcmWBe0XxhjlnRbYs81Yc/Xsnn8yPtA/2t0oPnatp6nsVK1n+LJDb0W4OLKwSRvumGw1ObcxYIBAGLEjioY/0PyFKnHBFsZHs3IaTOt4LVGbIRhFL6zQoQkm3VuezMBj2rDX+0kRoY2u4vULYV/+OcA+n+FKIBzAcTM4zAhMBoCqNQ/FO0/nWtYpussbVu+kM64v+a60073VJHJDiPEiiirRXem2ecbYb3LUXMPFUXGks3GNU/6+UrNv0mpZymEEc9rFb3cs3Dg7rnPv+qVgO05fvKZu1fUEsDBBQAAgAIACNcg0UE2GJ3uwIAAE8KAAAhAAAAdW5pdmVyc2FsL2ZsYXNoX3NraW5fc2V0dGluZ3MueG1slVZdb9owFH3fr0DsnXSfdJKLRCmTKnVrtVZ9d5JLYuHYke3Q8e/nm9iNDQkwrEr4+Bzf6/tFid4ysfgwmZBMcqmewRgmCo2IxyYsv5mmjTFSzDIpDAgzE1JVlE8XH3+2H5K0zHMquQN1qWZDM+jNzNvPJRJn49sc15ggk1VNxf5BFnKW0mxbKNmI/Kxr5b4GxZnYWubVj/lqPWqAM23uDVSRT+trXJdJagVaA7r0fY3rrIrTFLi3dNV+LtT0pk6//kC2Y5qZVrb8hGtMVtMC4iBfL3GN84W9Pc7KHNdpgYG/xlK/fMY1SuV0Dyq+/O4rrlGFrJv6f2qkVrLAgMaa00l813BJc9t+6NUVrrMCfBAaOpsFF572rXcByX0N+55guyrJnzCuBwMBk55yWBjVAEn8rjvTpXx7bIztD1hsKNeWEEI96ck6/UQb7a+JsZ73B96YyAOSA3rGq+RNBavO34AY4z1/tbptR0Xo3zsWOKhg58DAwx7smb9tWI+YAdgznznL4VHw/RH98KTT+BTfUpfM09G3pyCo3fp4+Z0/RUsP2Lg6MO0Az6lkDguN7rywCjBrJGmxzqXkyCci6I4V1DApfiEv3beP0SQ5OHCVNlxXxDDDYajcWh/tkA5dxm1cjC6ZcTV2vwn927r9xNgRfjOlxtCsrOxvkp5OnM72iDUyTYYVOCQtHdS92MhA09oeE1VUbUG9SMkvNSOkAX3p9bLrrDE6SYIYkGQ4yMRdMhR90VQpqLVNGgNfNTHW8UpWlNz+mVcGb5DHgpHDTmlKe52g7L0oA8BVAFCVlT7/3aY7qRpuGIcd+MYPgPbBYy8j2pboWLUtzQNsTDgfHHJQkAEhqEg3J/pKiedHgA/wX61bg4Lu4PwANjTV7buipvfzt784msh+kGHhha/qAFdI0c32/DiAFsR/JP8BUEsDBBQAAgAIACNcg0XaakCIRQQAAAsUAAAmAAAAdW5pdmVyc2FsL2h0bWxfcHVibGlzaGluZ19zZXR0aW5ncy54bWzVWNty4jgQfc9XqLw1j4Nzv5VJiiROhRpiWHB2ZmprKyVsgbWRJa8kwzBP+zX7YfMl07ISCCEQsTXJ7lQeCO0+py9qdTcOTr/kDI2IVFTwurdV2/QQ4YlIKR/WvZv48v2hh5TGPMVMcFL3uPDQ6clGUJR9RlXWI1qDqkJAw9VxoetepnVx7Pvj8bhGVSHNU8FKDfyqlojcLyRRhGsi/YLhCXzoSUGUd7KxgVBgRdciLRlBNAUXODXeYXalc+b5VquPk7uhFCVPzwUTEslhv+79ctgwfw86lumC5oSb2NQJCI1YH+M0pcYdzHr0K0EZocMM/D7Y9dCYpjqrezub24YG1P1FmorcxoANzbmAYLi+58+JxinW2H61BjX5otWDwIrSCcc5TWJ4gkz8de8ivu21mhfhbdSOw97tVXzdsj6sAYrDT/EaoLgZt8J19F3pO92wF0Zx2L09a7bXRLg7NcOE141ma03Mx/Cs14zXtRQ1rteFdK7akRvm6nMn7Laa0YfbuN1uxc3ODAWFOFdHgT9faAEUpChlQqZ1FuiszPscUwZ39En1KaLhljMshyQWlxSKf4CZIh76syDDX0vMqJ5AM9iEZnBHSNFQBUl011R73dOyJN6MzhKCY3AFpldp72h6lQ4O50L3rfVZWM96GUx7RCcTWryx91ube1P3j3ZXu7/E0WBEUyIiLGXVIhYDeNGF7Vk32trZ31/txRJrAdYaJxm0LkhtlaPAfyx6UBsIPlch5jvqC5ZOMzuAYmWQ1IakmHmIakhyMn2qzVHoS8qgjA12qzbgeiHLSYalmivFaT5MI01Ofo+EJuoPG54VLVMNc6gYF8WPpK+oJi6qZ1Q4MYqSpWgiSsToHUFaICiBMof/MoIezwU0kCKvpAwrjRSDQ0IjSsYkPXUx9BlM5CUgYWgWjGhr4a+SfkV9MhASeAkewXgFOVWWv7YWcYGVmpHiBx/f2W7fjC7CT+9MgDgdYZ6sSQ6FRvJCvwY/hti5ABOMCcjmIwrITIJLRarzSWlaqbmE6Ww7w6Pq0M1BVqRw3BT8sZzwIIELQHlJXAkTzJHgbIJwAt1bmRIaUVEqkNhisdTqXzlooYjyytUhrFJgTKZEurBtbm3v7O7tHxweHdf8b3//834l6H6idRg21uxIO1+6abihnuwbL4CWbh3OuHXdXLGBOCOf2UOcsU+3EWfgwk7yAnLFZrKAvRQyN5c/XTjP55fU+4G2OB4C3wyT5+dSNcffZiz1wkb3/ApB7m5ace/Y5eZEAkEKkgyu3sD8SnHEVGPcRbd9E8NhhE60JucuilAcvzkRwvE59SI3s1HbKeAPLlpdO4g7j4aw00THksMY/SlUI5j4Q7tewMxnNIflJv0pmvmyy/+ac+DV+uOb9LjVu7ftgD+qxxEskwzK4tVK6b+fCj80Yf+nHNhv0xcDc28Cpr9Q519VbYB8/gXeycZ3UEsDBBQAAgAIACNcg0UUl4q1mgEAABoGAAAfAAAAdW5pdmVyc2FsL2h0bWxfc2tpbl9zZXR0aW5ncy5qc42UTW/CMAyG7/yKKrtOiH2W7YYGkyZxmDRu0w6hmFKRJlGSdnSI/7465aNpUyC+0Jenr2NX9rYXlIdEJHgNtva3ff50n60GqBmVwa2rsw49RZ1olixglqTAEg6kgeSHV4/y7kT4jAm3pvPiC211zY8I/GdJma7j0mOhPJr2aLlH+/VoG1/iP6eyfVVVRbU2zzNjBO9Hghvgps+FSqllyM27PfUCG7DIQV1AlzQCxzS0p4s8OT6FGHUuEqmkvJiKWPTnNFrHSmR80ZV/VUhQ5QdfV8DgJXybOHYs0ebDQNpMPBlidJNSgdawz/s8wfDCjM6B1XwH9pxBHeN2QQ06T3RiDvToDqNOSxpDq0vDEYaL8dKr1c0Qo80Z2JiKeLjHcAhGC1Atq/EjhgMKmckrPqBUIsaOtNB2z48oE3SR8HifeoDh5fCyaNvVvVOh9vpj4oyQaIzQyjORadfiuGLqjXdwdSPr1DfzzCdynyg8ieW5FeRcxjS3CD5/B4QaQ6NVWi6HcjGWXaBqDWomBCtv/3Nhr+bHa1apert/UEsDBBQAAgAIACNcg0U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AjXINFlBOzImkAAABuAAAAHAAAAHVuaXZlcnNhbC9sb2NhbF9zZXR0aW5ncy54bWwNzDEOgzAMQNGdU1jeKe3WgcDGVpbSA1jERZEcG5GA4PZk+8PTb/szChy8pWDq8PV4IrDO5oMuDn/TUL8RUib1JKbsUA2h76pWbCb5cs4FJliFLt4mjiUyjxSLHHYRqOFTXv/AHpuuugFQSwMEFAACAAgAg5n1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I1yDRT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jXINFx7KmUwklAABEUgAAFwAAAHVuaXZlcnNhbC91bml2ZXJzYWwucG5n7XwPWJL3+rc7ndV2ZtrWH1EU5tqyU04iFUsRttW01srV+qOpUJFSKSqZioKwnc7RSpBVm1SmbHP9W6WlSyhR2lBYobL+SQjC5EmpQOmRBJR/L+jZtE57r/O+5/e7rvd3vXpdXlwPz/dz3/f3/t73/f3cz8PzHPxkXfzMvwT8xcvLa+bqVSs3eHm9nOXlNa3olenub2A1v5xzf7yUuyH+A6/azsBH7oM/E99f+76X12X2a/btL7uPX81ZlZTr5eUj8vy/JMk+u9PLa71i9cr3N1JwAz3Gsj5Lkgt0rnW+5Hzpg8GFu2YZf1bPTsrevWou4/QPL6eRXj90/tTcjxbtOZf844YU1q/sjaEbObffWNsNJZEu7P5obUDl1uUaY6SiYFSdUDuSEq7rVjjadejqJ9vSdSfDde2GzhjD4pAQY/THzaAYWlpXPJBRimCMSIktT/6B8PL85bws9oFWZmY25Gb78lwg3HVYDfF8/9l5P+jAw0x+8fC9LXcW/8nz1ZOHrZupKFXLSH/lo7ljYMrTHQ3FWwT0D/KDx47ZuMxGY1HvP/xuv/bSxPn8l8ZPsnvneT63Ebx5Y19ACXyPh7zuQ0Tvej6viyFZY0NR4pzX3B+/PNWWIWA4twUifZ2Q/sV3y17TfnygITgmPOyn8QFP2hB08El/Zbaam/H2o9I2xSziyvz8jePyZ2pGOgsGEyKOPO3UMn/uLD80pv7r9498X99Qs2NM9a4vvvveYDg7rjbg7XOLYmIWlSR7Zj999fc3pyD/b0D2xRYNXJH7FAyqlqMdT+8Qq2lDN0SzE9CX/woeEwNlkgB2km3hhFCSEPJetlpwvPxU8jy2gtLEnhD7i7kpT785mombAd7Pc0gndCuzyxBlOevB++xHgz1NFs2deZMMUyKgK+uOSufVDCB5d+59VRU0dyxe39vfqNn7SnNW2B0ICUGNSSUpFOuRKk+mROyydcx/aOisiimlWgZ7hF2A/hQHF00NVRC8/UgwEiI3JrX4mdGE/syMNDYy5bu+XdRbyke3vnxGyS+BjZvNkBWbUN24B/lF+9KI8W3j8f/1AId1YrsHeSFPvQv6Q9XkqUrjOi5dqZdAOjNIP8zsXjdZX1pN+v2tbmOS7v0RqCJ15x+Bcv2CSPsbP53Is2664qy/x0LRw6U1pF/yn3VdpKjrJoxwICymezrpzMSi/uCoXx+eedGALCHEKb8emDxhPGpPycWvYsU+LxyfvyvmBQ64vEL518khkHnXO3kxlRn0wikYXmwj3x0bo+ChF05txb52yvkXWrnkmuGPzhQcBze/0Kztig8lyS/2xoUyJu/FftdtYv3BmYyLf3Rmk+6Pzvj9FZp95ZmlT/Y5IaqKKRjEA2CBO2qfIkvKGgOfG1Mpadc/XNoBXHzWSaZXioJSG5HqPc8sTYGpv6OA+Y38Q7SZcOh5TxC5xaigD+v2UwzXnJNBlu6MuqAsFf+wT407fZfDmmoZE+Y/LJoz7WG4DH3U57vkOex7u5q4/x+Uv6dPikb6OL7uJaGWfvrwihwXY9sKkLr46GsPh59JXpFeQeTGosHW2cYcQMwSrUE073NtVS6CmUQLp8tDuLShHF1nlQ1eeInPPcOljxoc1uqTUZ1iCbCXdH6yvgDRQIr3CWSi+OzVNlj/qiJ910VRR2WU0fX4xx2CFndJU9gyZPxIVVbDZNTNEuXDER0Xa6Og9SjcuuDp7dbEFAbaFKEW15Xy1QvjOvkd/MzlRZ2ctnCcTirRBXAkjnKtHOSL8769InndMhsv4mcmpczjZresncPNhdVyuAXOkwA18lDdOy2nySMQRrxJPk9s+dSXN1nvod4l0CxCJpMtOQvRKs4EVx+EruiDoLM1LcXm5eI+wmcs4mWMqT2cyGERjeXSHXeZeEka2UbB1sYckkG1prY87RBSXS6BZhO8LsLiVQX2aHWnBenHjsyK8ZO1smTLD9kg0zLQFeRKMpc8snCQmALjhoRBEZJZ7Ay0mE+jOcC8h70VExUAhkPCyoP3zSNoKa9+DgkFok3h6wivBHHYYoh/27CEEtAmAUytEm2urGYXTc13QuIkgH9bHuCMI4+cLQokFzLPZLStCuL5syTLGM0moLL0wcI4hXuzs+xpQWMYqgUY41DGQe3lMOxp+qTk6J1bs92bhQzs1AIEShDhgYq/NiX7wEuRmHltSshiQHEGmRKG3eJ9zEQCroGoQ1LJKrchEh2rX7L3sASJMRayvslH6yNhRhrjFuVjwk4cCjPPMtcoY4e0dJFtBnCnBj88ac/0rUNG1H41swzUUxbo0Z+UQGLjCV4svTh8K2Biyq4IUg9Iv+XTBPC2NNMX0diKx+SUnXxWPyfugLIdHx8Bu0OxS8USbYs4nM7Z8TRShbk2OZQXx7XuiWgvaYOEcIB0Afq9A5/vXb5OvM1f1hIkS6zCl7x5iAOFyCgsKSJaVRtb/vBbEUlloXSRBKko2KfomIIRq0Q+p41wHJ8ffEjZSjjAQ/og8NeCm1ijk4pNqfyyG5ZFL/ycEsOuJCso0zPmIPBLpt+FfArIyc0LS6R8p3XYiq7h9+zls74p8P5WN64qArdjO11VM5IrfhKgda5QhYWx3XFM6SejputBK5Db2gfktj2MYWS7s2KywyBrdesjFot/MUQjUe7J7GCe5I4E8A4SD5dLdduXijsg4e7IbEYK4sh4Ux1g6iTsYX5LrgIvdLvTg1fJaN5Ma7EKpMRp8SbCVoyzz7KkNkqsmsVpI8WRseAyoN7a3fBNomOKRU5B/n1I77AcL8R2rLodUxb+1u9DSvzwNPDJfrj9V+fK+auxoZ0ly+ZPSPa0eD7ZAlDsOBd3xIdI/ODkTMVx8utjUK/PWOMFySuT+X/Y8HldQv6bInYVgW1+vnUto4895mNXbTj5MnlBq+KLKn+/7eMDrFo/IYVi6ogyyiKPPBVpMw9Mnp2RpouxhASsLiKS43b+XhDeXL1popyu2rBpguIc2TiJ9r+9Ke3fgPTg6CN9omaqpbPVllvXbO5WSPBFj065t9/zfRJgwBp4nO/kc/uK21l6doUQVlXQ3N7tWH1mw4QESb57uxYdTcAUUrQHQ2A5NvOATU7JmMVix7rbIAt2aLOULVGO5Ia2DXOLzYoGCzBQ6BYmrjOqm6mu+dl56uGlGZaQqo8mLAz8lNmI3CPOgYr6l5SokF/i9vHdCBnZTRcapFk914bNEm1SHYjCwLJli8N8a9y1PQW80HOrUA61RJVJFlUVTchKaYSsl7xns5tkGtfD5LY6AEC2xPkFZenEDdmc/buZZ0GQQsWRCyEsfOnI8eu61IQNuInJcUhoZT6zQSoOT5fou8Q2NpUfxN4twA0UystsKUd2jq0i5UGYEvJJw63IE6XyL1ItAnb8FqSqnPgnti3GWOS/enwx4wfrUyW9qKL+48RONXx+Vn4zeIx4ZFwNW5UGFemGGNa5bXUSvUZsQ9LEtmRIliTDVM5Zu8xYdESdNMnhEWJZMi+rx/Xz2HRMb8bE3aJ0KG/xcaifcPdyoCzZ+tSE2/snVj/nY+RP5cQutaDQlJnJ4oF6qxV9uzwY1Woz1TVw3jpbovxYtSBACHuXEcSSHE9FhGN4+25OgmeCG14xvRIT19knDVkpvRUpvpP5AyvLQ1wK+8Goax6mJQknV+6yF/1gz5tjoboXFMhdcyblPwrM/+GQC8MOI8P1ZCCbYXvy+HwdzGnCumbfP25VlHNBaxJ+8USSX3HqhU79kx4j3TJ2jch14LvYuVglGA7D6jMmpF/ajJ6fcNt5nt7V8HuBS5TmLK6KG5fDSvq/PCAJjcVGqucSQJBTi3BqSdyRdqIPQvDkJ0fGXf+xyodKv1gaqaI79HiGEggdxMaF7UY4LAyXpbcG7njYax5QnsPaGrBNjI7hcSdBGzYT+azPn8JdIFwmroFU7HjvEA9svy5Z750CJmov/lCqJYbSa7WyYR3GcnWG89RK+3I2sUecJou1qBzsau5YPd1G6HrszUP+Is6J8AM2eK9mA8d5+JGbWzpLCLsRLO4ZU4mi8P5Fev9knXIFk6gKK2PL6pr992/w/mT7yImT4IUfyUnHJGf4obXYLGxY2eVFcUCfrgwvKRYO3Vz8SHe0NlmGsRkUQuYx7u6mUCcT/yCJ95uHztuYSghTO1Ao2uDdhMSwgiNr4aLHC6vfhWjryT3raWqIezUOvY8qUUHOudkVCI5ojzeuTwnByPlCa94XtRmgzvYWowSxN3YsZK6LL9zzz6oZicziTMvy/p6ssJ9oIDvAob+AmYq+Ne+2PoyufgcKZNqLVBhMgUoG2VNjDQSShG7Whw2QrfyyNmPcrqDk8zGqOODUazt2soiCcuLdThk9aEfKiRmnIVt0UsJnAW7GSKf/9e8ULKZiLpClyqejsmktplpEaqlWlm2/iqOe+zuIWNXP2H04bSyW7h+7Uh6URZhTxV0dE4AgzGo7FoG7vQ2FrUGVnLMmMhOAU37fQr6v2L8pxSUgL8qCzwdTvFvvHXuHdNWqgGDjk0ATUtwzgt+68/eIIZQqIYd27EqdN/825HgFImPW/E+91yOt6SsyUlDVLKjbKHpYWJmeqXX3GGJdankyCNHZOLUEwrEgRlc88q5Y9knKPG2RqU/62/p2uXkw8zvkBbHUr/XnAE9JDt8DDGdIjs3pXx9VC+XBZW8weWQlsr1z/uDC6tgYsRrZXS7jBeZJdJWlFygXFLqT2X5ytn6jDPclbBNIXEqvEL/XlE4SRI7lbGb7VomPm4GzwHwYq0J2qWrGmcI3WVozUA/5hNAeJNOy9J112VDW+jx3a2Nxr7YDCYkHl4nPuhu0q/ZEWssIUqJLLG+6Pe8Q9gxIzD2AlYLhS13eJSZx8m9rn2fIWbwb2tYg0oH59AW2k7/F+VLVR3IhUl0d1f2fpvMfHOjvbcHH0ixNmmbX4tXUULoYIBZfnOBdXaNOi5Bh7Y8SFpoz0du4WiKa3iX/n0YlzxYBrCgfhkPOKLaKsHaRKNtlzobT+7bQX+b3a4nL6acBYgxdfH4Ckaj/agtuOXr47qellVHZf4qZiwXAhpbNE9U+o9hAgK8phW3Da5912FBm8rKZz41Nm+Z7KeGZmo0a9LL98MwQYJ0VhLvI+WG2YqKma2Ii2y9mql5FGor1yZodZzDD5xJOCY0G5dZJO8pXrJgfc5qyS5R3npe4RDVY2WuOuDixMYm2KvizvXm2dH7s2ucM+rNooMU/K+HOlOgp0VOi/23ReSVKtrsWEOulFc4BjXMgqJo6eJWHSMYJh370pS9xWAu1LWqX08JtZqgdqf16/+qix+d4WCPNhncN47ENduvmC/+qLN+QYzuYQNMaZB14Zx/+NAfxIbKxU/xroeJ11EqFRDabMMDnmgYRLRVl9FgRrbLwQpXReExGvfd85ShRFsek892VzyEXbRGO3mvg+QW9LXcyO0REdPiwr/NX3844GZjZ5e4s6oAictXCJiN/XQqM06bzh+N9zgEAmeumLnRxGniZn4muAMHgLCi3gDaoWFwn2Gs1ELHU/Ko+XVVdFKMlfvfkOnhTXLWN38MjlCjBjxV9b15dcGKGdIn4l4VqsWTHE29kifjhiIfaGjDaUz5ahzVRxZgj5xrntyZGT++DcHQcAkTO1pJULkjiioiWakocWYVX0Wm1YJ4v2UZWFn7NsgCj4HJttNvCSkommQsQQDrqL/grVyYV8cXQgr/15mui68gxvke+2oWOyYOs2DUnm5DIEn/hLyJ6VwG5OwnGDcyLgKn8cJRaVqKkGEwZMrFXTEs1ZCOH8w9Qv90JazfKLFEYGDvkEA8wS22FG1/gY+qXIpIZXBJW9k34dJmb7DG7IAR3C3Z9eVbDHAR7liw/SPZd0PzdKFUn/DWT/GgkttGAMtlMOhicjSeylOiPXhBZpEJ+VVsa8udyMF/Vj0beF4fnE66z8EQRybvJpP+1Ey/jr0tr6bA7C0UDhXhNTeO/hrJSFJhFCK1ixCbbwlFhyT6VbpKUGEMPQlTOImQK4Kzt+yCID5eI71OO/53SmCXgzuQBpyDihr2EB0FshmDdIGV3CSUQGN5LJFeB7WoKQ4UZRFBZSgoaANvSbqFh2EUvzgiKWW8fehn5ZbWFefsK8US5VGs2LQsQpXufruGrIRsIiW6TWgH/tlXRMDxNPTKcJRkGAOAa8nq5XqJj2SBpNaQDtyIxeOYPJsv8km4rJQXDQMNE1hP9EsvZF+Rml3/W1ZYXLEu4qvr0CwLCm3fmBbEaJRrYvXVyA1ZPDoFkWTpyqCemRE+JnhL9H4lGqurx2OFPsV85WxqyJ1eNrk8TYr/yQV9vaZWNTt6jhy+zi0ODCj8rPsgdvvIcMwcvJN+/avVnP3Pm7OjjLcIi668zsMd8MNeH53muleD+my7jBN5xb/Wa+tzbky5mSeaI1LyW4XfzH3/KHb3r0Ox+dHHCuGULxmjIldAJZxGWerjGZunUoKlB/8YgJVI0IEUIaXyqZbDXc6vcdHsNokf4wF7NcI6IwmXoXMroozMyVUuxzfkOu46i4hQGmoYBNzUooBXLr07kbvkNN/WVePOislTLoFnGnqYClAq386yg0NSvuO/PexWke19lN1ACOf5JOr1kl607o66qWWg4GFLNd6mHn7cqrVQJQWT3XMtzbcneNPMr0LuHv05QVRl/B/K+5GwTbUGGalAgFUt0siDCEL+DwojQJCzL5rNs/rKFsGkDNAekVieLweBTCpz0dnZxi7Ni4h5t7zHP1l7MUkKWIIYu3KOISSkI3NLtScwqMFTNR5fcHlHwgXpIGVDv+XXAABiphsPZetXVXJ0BhTwpdozdp06r4bP5a1XxKgzVgLwkTgMut9oInwXJ2TxQv7A2ahAxmOHNQzrFNgApJokJqr2Tkvyohzy66dZR5MYw7suVcwl6yDJCO1PJ6g0XawpTWIcjamdnAyjyyMISDV8IWaFjs4OjDinFDje/DJAfVLI6oVWElCq8ODgrSqzN5HfAqHMsVwTCkWvJ7z7nxsuiAUgwYml3elt4EuFXJhguVlAYu71PEd6skmJgvOOacjc/p/+0i+ZMQ94W/xpdfThmunZkFHA2yJCDCAzMiCA1/+sSI3eWc3z5q8gOA2MlCofbtvxsJ+vzfXOMEl0ZW4ZomkXQ25nKq55b4CRvcU3mvtR58oMSf8tyPANda4W19uUCzgq249rEz4NESP8sy0C9aIDy188g7xO+DBSnKbxi4u6B7fcWxsmRzjD83u0tmYLM9wXwNkiA5bKdgl6Rz6zXuYklXUzSmhU5UG4GjAAUAfpUH956dBfyLYl8mW+bicCU8AILeYmTyulOd/sg9eEh48S7rs5pWxKtxs8D0pgVyD0lkAgdJwlCIKU00l4tgWyQDPQT2zvhbFkUTp4/AunHSy4FcBm02hETS2tqZ0dmweFlkohaeLaEwOQBuWGSXyHHOVyifvKdEPfOp7fLbvwg+69J1uQCfnOBUe2wwAwCdobtOU3ujqzYnatGYYHTloAGWx2WfT03nw37/PYcqnphDEOVQy1+LiPyFb1m84CSWGOg5A9AdslslH26zqoGdimxulAsXZgpeC4OeoiqzUbh09triEb2ZRTd8eBoQnVzHaniuUX9vlRJ5BabPb+9aeCJ0A/2UJ+zmjpHRBKs/AmtKuHg6SOGvaS65xRtiVWpm6mWHH3XxQZLjRxH7chpAp9zVVCMKt01u94AIO967jsZGB/N209Kwfhe7cY9l3jl/lkAY8m8uvXQGoN96xVdMfparq7THUCy6/capf/irfPFnGcn1JFzPu05kd68rRVTg6YG/TcNasuR0h0mrMv0HPeb+iHHFGQKMgWZgkxBpiBTkCnIFGQKMgWZgkxBpiBTkCnIFOQ/guAYjmHbHebbzQ2TH3OheB4ywVp/9B17i8Bzz5Cc9sNRep+Iodkq7p63H+XkP/P4yX/BIy7/OxHGUa5rhDttbLjyv1DjsZoSZTbDpixNYIzeKfUtfrii1NJiaS49U120J1dLbgPKJP7sKFu0Z/Cv608UXMm8cy1MC5Ym0IeOcrrV2mvkSrLNkIv3A611e6mCpzk2VjYNeJIhNGc82t/zPUUA8hvqZnjQsH/U0foWVxa/sTM+Mxu8koY3hdbm9uS3lR3Q3CmjOTh5j3rNANxFGfXihcEKzMP7irWzucuOpjY+lQrt0rF3WBitVqxdhA2kGy10Y3s8dvRWQUrnvasFRrVSY5PR+sN9U1Cultbhfmk6SEXVWjqy6abPpWIJYtRWpOYeLiXD7w2r3dO7SK9KNQnX0yCuL6LNScMwj33sFehzT7bbHdnnMUOH2d/hLaG1R3vyfbUW83Ys+elt0UBeahtAJuIT4r23YYfmY/eiStI4iB4+GQiCl92KwsDmb7dehtsuN/CkenKklgrfT6LJGL1+9N4BECW+BVJfpw+FMIZUt2Kz/LKBRnIzOcl+9QAyIgxqlPE6djLiYOLiC6mIli6rHSQuD+NmWy6lDIcPA7n4BzlPl3mejAnUvoriZfV85PLhhSjkGGlWQwhItS/hfuz2HIr6ifxD83Dg4pJayC9akvd2RV46cjStZitatBcm1eamPjDd8tNYCv/MIlaKE6FGhKQD8giwLFKzLxfbq1m9BSkIJ5pJ3CaZFY2NMccznsbfAQuWGWU/X7a8jhdRGANFYCQbK9sSqcIcIj7GP/jdaXb5YYWmx7zA1k1UkMwL6HUNdQ5IiXI+y/Wd/dsVGd4MkzUfJuMX79Nado5Q/aYRBak+j0EnBZXJPE9YxnppX0oIE+uLPBTGjYUKcbbm2HGdRgn3zuMiwvUqrPlSal/DmlI+29BCHNe5VWDebbY0xt5scSblVzYfFLKxF+RNkSoU6/V3mzLnyXad5ILHDl7OQZ8/ep7jULN685fvENukYDhT7wvkpsvrSm6ZnMx9RuBb+XkYPt5sosytt1Wn8a7+RVEsq1em/MPQ4s4myj4ttlJj0neHpWn2u/XEHuJ8/HOLU7r0n3oaAzvTkV1tfXHK+MW2ZupJEck8sr/XrJ0s6qSca7/B/U4uPPBPkWY7Fri5c0xe8+iDEOxxum+YKEcZEfeDoT7YabKYamfXkASNu8zdp1MuUq7uLwzl4gEUBoPzCW6vI8eU6dmcgFeAYSJAAHJnZtSRm8zE76hwv2Y1AMtyPWQ7Hz75B4LW++T2GkRQ7OZ0S6w0K3d8bjceMxuDm7I9acjScRkYR1N3dZqm1DMvm12H5dLhYY8vz+RJw4qS4t2pl7qTz1qfL1gwuIH5OcD4S2TojMjaOBqXcD1QGAVSkWIFJA6wvFMyjKxlB0epyz/PbVlLqy6cxbq8r6VjL7pqEyOu/Crbmlt4XDLEL1FqHD2aWJpDjxe67jg3M4a3ML7C8Y70WEKb1vYJJG+kwX3HvBUaY6YukQ5CPW+isXiqyGG7a23jAhuuvV5pSLL7H8C+prBo3/LmrUX+jfW+AS11fVwMQRy+tLEYA6u24iRrXv878m65dEdoEKetIUUi0bmWKyB5kuF+TROyXiwBBroXBgiNConIHV/cXOaPfoWhGQB5i9kE0XpRh+9tMbq+g3eqZdVk27mE4seGequ1G2sd897yBFUCumJhk13ALnWHoYJU4Xm3DrEmP7+n7Oa4wX515BOO2IG3tAfRa0D8uXIpYDSa0sCCfo3LoWFINME6fbvW2AXk7nSdItJq+aHqMMT5nZoy9wp8hK6wBujYLAkEH2+Pbim35i0IYxvxAiwDvoKmtlIyvUykivIRnHeVJ8r/tCXMVuhNgLC0b7bXzta+M6cfY7kqO1WTnq9p6BuWzZ6x1/tMzUg9qAdRRz0u7ljY0rgeXXLlm2tHeqLc679lMU4ZYYvp/rBKDkEAxgu6uQxGLSbBnooOgzOMqc7mXPuWy4Q5zUyDDSnN+tS/A9id+YpJ0l+8PSkFBv0gwhUbE6faRcN2bVWGhmnv/24SkwFFHbq8tKkzByfdH95kVNB6Tl2pkFdq0sdceFAsfHTSHTy+7QSJciwb+NH40duc20JualyEuHXW/gH7ZaSqkxFSfjjP7neRkMPqlzVEVC+LwFZGZkHbNB/q9LiN5tjjabxzTK0eCo/J5gdxiGKSVl8uJLJ7i5Z/wjYauy2DEJA431Z9ATluVaDsW9b+AtKxQNf0zDkzMgIbFcIR6SC1UeDMvEguNP/TRUPYhIMMKASfscz8zux623T3VveY9mA+fLWLnu9/a29EoOxvLEtDL8re4w5lhURyzP8iiw0knTWtionT9mnWIxbZqt1BurFfLKe150DFFnIKYyTW210txVyWgVrv3pZTrhp05DmubTfC4P0cnwNdzot494IZUKKtwJCBtKDJ6A6Ej+0rnt6/hdppmene0+/dcGblJ62390RNb10yXUHZkZCC8S1Dokv68sS6GyckN8HQHrBAhszE3WOMHO85/UabPID9bksL5S15oWigvs8aLX68iz7daPi+RPlFcUIXJGuL3SZ02TxPmBEZb6aDl/mhTTOfrFPIgIU2XnIDnyY4YF3YhPt5kFrRk56YkVLd3LFzrIKsJ09Pg8smW6WLdEq2EhIDazLm7E+3cy6aNP4SCeGzkx2y00H7swUsZdw9qX/tjZYQ9wS/WgizWK8BenQ2v0rYeYlWf9/+xqvkEZpiG9/hqkh9Wl9u0N9oXQhlJGarBYUUl03DsF6fgXnymUWgiy3l2q5yY5rKX/Lb47ZzV+GBaqJd9PbNsPGC4Z3Bkjbwjo9lZNhbzl5/12dJmNcsAmJf+rixhUaqptLpMCz9dsSfRzgZKL60rPqVyLj2Pk1dzR5aoOw9ljCjnLMaMg1E1htvuMvROwF4iZvHAPJbVjUTL+NJ2xFKSEedMYZpNIpgWYAszhybROCnWrt4LXnWNry9rYGMcn5drRPBnU8UeR42ZMh9KfsGHSb5pkjNOHEpwpnLolSmwsZywL9rKy6bXnnD4+HTS50/vt4BkAQsPKIO/s+YQ1tUuY80srD5W6EzOSIShEEs376XFnrtZ+sybK7lW0Y8NmE8A1YC+mNcJDQ1nR/kmv+EP4hORHC98zaJSHbFzy0hGd6810Bmd4HQ1vMosfKgXkyql70seMedDTPSI1yiBbOxGTUGTcnMMSfuFAsvBnZwWHj2b57c4axuw6Zo5QA8UTHcMGbZHjcvhH/kKs9ff6t717GZPCDN51tkehxYILamrAHyt6PvoK49ZMylVo8XjYP9EnT2n6W9+c6AUkg6YJutKZtllJDE8mba3+5v8uaBxLds9I3evKNUy2BV859/QrfjWmX2dlmg0y5z2Z8gXEOIlHDG6BlGkfkI5CTCh2/Q9S2t50qWuJKbTWKl1R8K7BSkUj9/OmZw5+wZw3yNYciEGXfz1bOFgippbeV4udMrNU7zLVdu3az9vd2fBTAS2PpWja+OLZnlD4czhOUWWbgmrKQdBJF7YIttdE8aa8nvCuHgkVdBEMxU8Gm0mWvIVdbqVps0ZD9LNlspst63OvPjDcHO0FbuQYNtPVK1TsuInle3O4ZdH0zPdTmNLufHAqHAzqPreT5CECo87LM/E4/aPPT1Pycyq7QXEl9j5aWA4SimvNq/TZZsLiwZm01Xa29AaV5+0pfF6PH08webkypSEWObd62a0/L01FPjbiqnGJHuJlyDJq6LNtrMPyBBqTA+Cnm4bcTdJzQQFR01maGg9BsEBoUPqR6038E67hj5MPkK1MbfjQh2ktSUd6tNh8gFdp1vxjMc6O5eAyxN3jG2t8UDd7jOfaMFV2KlLb7ujKaaQTYD7cCkfNmbvxcQs2ZMV3wxs3h7YTPXepC7qk5iTlvxju9NOi5svq3wZFt4MoA/0I6omtVWB2DX8h8yvj88VnM3jRWa/rc6oaQaw6iieJrnbXOqa3mLHbZu3Djlai5y5y/16Zq3vUuUB3vNEZPkCia4mttntR/ka9zeQUdrrOKorXUF1J7fONbNLS1HxjhWzA3comDcmr3Ln7ZJ+vWUc3/XvwtdVPiJ2bTXn62FbyDD3fLQPh5+dIXCumMwkqhfFjs8k31qN8nO4F1p/lkhcHdhuu0mFRp7h0YQO9Rmk0oBxjrzoDvRPkd+oZ//m0DwRJhC9kC077CcBY4zd1ibZhrvzXGO3L/dWWx39xM1lNP3N/F/bpBhbApZNWujdHvjUAPW1lCKdQLYdfHvNw5wnY+4auSGoa/xo6fwHzFwYcD3rjtfWFWTjOVYEY0NQtHAh4LTGeY8mTZaQbK8RWc31NkSObCsOr0wmP+w23FeOHq+1FNPH733WzmwfyJolG6yr1iE0aXhosSAp70j8x+HgOgsP4XabG8HzlPeuHeqVKm3lhqWavie9wgS6/JslcKRykefxNCsIjimaV1KVNbR4jBPdwfRHkRRA7MR15oH8gTldY8WVa/0tCUp98Lban9CyjBlwSicEeWcDVKaAkkMXQFdZ8AGs6XMRg845W5e970wbb1SeY7h4JDv5lAXeZ4IEtnczZqIBY2CzYKXSeuVY53rPv8/6nUL5Z7O9elYw+sFa76fqfE8N45tnjV2Oh6BUhY43GwMXzTpzYXRdhdaP9Ya/wqWXURFQ7Nq3HzNtbbulbHG+l4ZK/+pOQfq+HUGdpnA8xZE1vhbEK07jrJI5tIgH5fvy29OO2RWPFnk+X71h+tW1n6w7W//C1BLAwQUAAIACAAjXINFOp3ncEsAAABrAAAAGwAAAHVuaXZlcnNhbC91bml2ZXJzYWwucG5nLnhtbLOxr8jNUShLLSrOzM+zVTLUM1Cyt+PlsikoSi3LTC1XqACKAQUhQEmhEsg1QnDLM1NKMoBCBhYWCMGM1Mz0jBJbJQtDM7igPtBMAFBLAQIAABQAAgAIACNcg0Xpbttk5AMAAHQOAAAdAAAAAAAAAAEAAAAAAAAAAAB1bml2ZXJzYWwvY29tbW9uX21lc3NhZ2VzLmxuZ1BLAQIAABQAAgAIACNcg0WDj7/ycgQAAPoUAAAnAAAAAAAAAAEAAAAAAB8EAAB1bml2ZXJzYWwvZmxhc2hfcHVibGlzaGluZ19zZXR0aW5ncy54bWxQSwECAAAUAAIACAAjXINFBNhid7sCAABPCgAAIQAAAAAAAAABAAAAAADWCAAAdW5pdmVyc2FsL2ZsYXNoX3NraW5fc2V0dGluZ3MueG1sUEsBAgAAFAACAAgAI1yDRdpqQIhFBAAACxQAACYAAAAAAAAAAQAAAAAA0AsAAHVuaXZlcnNhbC9odG1sX3B1Ymxpc2hpbmdfc2V0dGluZ3MueG1sUEsBAgAAFAACAAgAI1yDRRSXirWaAQAAGgYAAB8AAAAAAAAAAQAAAAAAWRAAAHVuaXZlcnNhbC9odG1sX3NraW5fc2V0dGluZ3MuanNQSwECAAAUAAIACAAjXINFGtrqO6oAAAAfAQAAGgAAAAAAAAABAAAAAAAwEgAAdW5pdmVyc2FsL2kxOG5fcHJlc2V0cy54bWxQSwECAAAUAAIACAAjXINFlBOzImkAAABuAAAAHAAAAAAAAAABAAAAAAASEwAAdW5pdmVyc2FsL2xvY2FsX3NldHRpbmdzLnhtbFBLAQIAABQAAgAIAIOZ9UTOggk37AIAAIgIAAAUAAAAAAAAAAEAAAAAALUTAAB1bml2ZXJzYWwvcGxheWVyLnhtbFBLAQIAABQAAgAIACNcg0U129mtaAEAAPMCAAApAAAAAAAAAAEAAAAAANMWAAB1bml2ZXJzYWwvc2tpbl9jdXN0b21pemF0aW9uX3NldHRpbmdzLnhtbFBLAQIAABQAAgAIACNcg0XHsqZTCSUAAERSAAAXAAAAAAAAAAAAAAAAAIIYAAB1bml2ZXJzYWwvdW5pdmVyc2FsLnBuZ1BLAQIAABQAAgAIACNcg0U6nedwSwAAAGsAAAAbAAAAAAAAAAEAAAAAAMA9AAB1bml2ZXJzYWwvdW5pdmVyc2FsLnBuZy54bWxQSwUGAAAAAAsACwBJAwAARD4AAAAA"/>
  <p:tag name="ISPRING_RESOURCE_FOLDER" val="D:\RSWLecture\romi-rm\romi-rm-01-pengantar-july2014\"/>
  <p:tag name="ISPRING_PRESENTATION_PATH" val="D:\RSWLecture\romi-rm\romi-rm-01-pengantar-july2014.pptx"/>
  <p:tag name="ISPRING_PROJECT_FOLDER_UPDATED" val="1"/>
  <p:tag name="ISPRING_PRESENTATION_INFO" val="&lt;?xml version=&quot;1.0&quot; encoding=&quot;UTF-8&quot; standalone=&quot;no&quot; ?&gt;&#10;&lt;presentation&gt;&#10;&#10;  &lt;slides&gt;&#10;    &lt;slide duration=&quot;6199&quot; id=&quot;{77FC58E4-032A-46D5-B721-412C2D1F9127}&quot; pptId=&quot;2075&quot; transitionDuration=&quot;0&quot;/&gt;&#10;    &lt;slide duration=&quot;2939&quot; id=&quot;{C9F4E524-08CE-43E8-95C9-AD934404FD8E}&quot; pptId=&quot;2412&quot; transitionDuration=&quot;0&quot;/&gt;&#10;    &lt;slide duration=&quot;19026&quot; id=&quot;{EBDB7533-9CC7-4B81-8560-5D33E62DE4D6}&quot; pptId=&quot;2413&quot; transitionDuration=&quot;0&quot;/&gt;&#10;    &lt;slide duration=&quot;12031&quot; id=&quot;{1E3B3EED-33B5-4CB0-B206-E29DBFEDB63E}&quot; pptId=&quot;2091&quot; transitionDuration=&quot;0&quot;/&gt;&#10;    &lt;slide duration=&quot;6466&quot; id=&quot;{475B5CCE-EA69-4D54-A462-1A4E5EAD6E16}&quot; pptId=&quot;2363&quot; transitionDuration=&quot;0&quot;/&gt;&#10;    &lt;slide duration=&quot;13523&quot; id=&quot;{D6F19401-511B-44C0-8A60-0ECDB7572D4B}&quot; pptId=&quot;2421&quot; transitionDuration=&quot;0&quot;/&gt;&#10;    &lt;slide duration=&quot;1375&quot; id=&quot;{4BEB0920-B3F8-45BC-A7BB-03E6DF67FF1D}&quot; pptId=&quot;2414&quot; transitionDuration=&quot;0&quot;/&gt;&#10;    &lt;slide duration=&quot;1374&quot; id=&quot;{15F38E9C-5375-43C2-B478-D1768BAEF1FD}&quot; pptId=&quot;2415&quot; transitionDuration=&quot;0&quot;/&gt;&#10;    &lt;slide duration=&quot;47867&quot; id=&quot;{D993E9AD-6D7D-4B50-89B1-8BACACFD811E}&quot; pptId=&quot;1625&quot; transitionDuration=&quot;0&quot;/&gt;&#10;    &lt;slide duration=&quot;49540&quot; id=&quot;{B802034E-ADBF-462B-9B3A-B74F791DF343}&quot; pptId=&quot;2226&quot; transitionDuration=&quot;0&quot;/&gt;&#10;    &lt;slide duration=&quot;22795&quot; id=&quot;{223F1E19-30D7-487C-AC10-E2B7A1152A03}&quot; pptId=&quot;2266&quot; transitionDuration=&quot;0&quot;/&gt;&#10;    &lt;slide duration=&quot;5000&quot; id=&quot;{6E6CB1F0-67C4-4255-88CC-82F4B197C96C}&quot; pptId=&quot;1816&quot; transitionDuration=&quot;0&quot;/&gt;&#10;    &lt;slide duration=&quot;5000&quot; id=&quot;{0523A319-39A8-40A7-B036-2557866DEDED}&quot; pptId=&quot;1638&quot; transitionDuration=&quot;0&quot;/&gt;&#10;    &lt;slide duration=&quot;5000&quot; id=&quot;{B2098AA8-F537-4332-B92F-58230C741C21}&quot; pptId=&quot;2286&quot; transitionDuration=&quot;0&quot;/&gt;&#10;    &lt;slide duration=&quot;5000&quot; id=&quot;{A71C0FA3-99EC-4EF5-8FBA-890E7C13F903}&quot; pptId=&quot;2416&quot; transitionDuration=&quot;0&quot;/&gt;&#10;    &lt;slide duration=&quot;5000&quot; id=&quot;{948751CF-D70D-4677-B182-3DAA393B6846}&quot; pptId=&quot;2227&quot; transitionDuration=&quot;0&quot;/&gt;&#10;    &lt;slide duration=&quot;5000&quot; id=&quot;{5395AD2D-157C-4E89-8EAA-B6AC6E321139}&quot; pptId=&quot;2235&quot; transitionDuration=&quot;0&quot;/&gt;&#10;    &lt;slide duration=&quot;5000&quot; id=&quot;{20040398-AD81-41AD-B36F-CC5E88331123}&quot; pptId=&quot;2236&quot; transitionDuration=&quot;0&quot;/&gt;&#10;    &lt;slide duration=&quot;5000&quot; id=&quot;{06D61FA4-DA1C-45D8-890C-77C35A80B790}&quot; pptId=&quot;2237&quot; transitionDuration=&quot;0&quot;/&gt;&#10;    &lt;slide duration=&quot;5000&quot; id=&quot;{7C5428E5-96D9-4871-A869-1D371CAA6EE9}&quot; pptId=&quot;2238&quot; transitionDuration=&quot;0&quot;/&gt;&#10;    &lt;slide duration=&quot;11001&quot; id=&quot;{CCD5C5C7-09AA-41D8-BEAB-EBC485C874E0}&quot; pptId=&quot;2229&quot; transitionDuration=&quot;0&quot;/&gt;&#10;    &lt;slide duration=&quot;5000&quot; id=&quot;{3908B5A7-6CF1-47B8-8C31-7C5D63657E81}&quot; pptId=&quot;2021&quot; transitionDuration=&quot;0&quot;/&gt;&#10;    &lt;slide duration=&quot;5000&quot; id=&quot;{232850D1-D650-44CA-905A-63D880AAE08F}&quot; pptId=&quot;2417&quot; transitionDuration=&quot;0&quot;/&gt;&#10;    &lt;slide duration=&quot;5001&quot; id=&quot;{EC0ABB6B-0403-4ECD-A984-CF47A9FD5399}&quot; pptId=&quot;2283&quot; transitionDuration=&quot;0&quot;/&gt;&#10;    &lt;slide duration=&quot;5000&quot; id=&quot;{F32BBAB6-8DFE-41FC-B124-26D6EAD93329}&quot; pptId=&quot;2284&quot; transitionDuration=&quot;0&quot;/&gt;&#10;    &lt;slide duration=&quot;5000&quot; id=&quot;{99FCC083-8082-403C-A239-D455DB33409F}&quot; pptId=&quot;2285&quot; transitionDuration=&quot;0&quot;/&gt;&#10;    &lt;slide duration=&quot;5000&quot; id=&quot;{2856F347-D57F-4E07-8845-A60FA8B93E9A}&quot; pptId=&quot;2418&quot; transitionDuration=&quot;0&quot;/&gt;&#10;    &lt;slide duration=&quot;5000&quot; id=&quot;{CE65C410-BD4A-45EC-B5B4-EEDBA2C58DB4}&quot; pptId=&quot;1819&quot; transitionDuration=&quot;0&quot;/&gt;&#10;    &lt;slide duration=&quot;5000&quot; id=&quot;{F18CB14F-2801-4D10-8634-FE5D1B036E37}&quot; pptId=&quot;2222&quot; transitionDuration=&quot;0&quot;/&gt;&#10;    &lt;slide duration=&quot;5000&quot; id=&quot;{11AF8E0E-879B-49CD-879E-5B098C88CC7F}&quot; pptId=&quot;1818&quot; transitionDuration=&quot;0&quot;/&gt;&#10;    &lt;slide duration=&quot;5000&quot; id=&quot;{76F72DFF-F37C-4471-9EC0-466AF1A4AA6C}&quot; pptId=&quot;2269&quot; transitionDuration=&quot;0&quot;/&gt;&#10;    &lt;slide duration=&quot;5000&quot; id=&quot;{C9A0B3C2-6012-448F-AB43-6D697703E634}&quot; pptId=&quot;2263&quot; transitionDuration=&quot;0&quot;/&gt;&#10;    &lt;slide duration=&quot;5000&quot; id=&quot;{8F56B51E-9EB6-4788-90AB-5421FF7DEC67}&quot; pptId=&quot;2264&quot; transitionDuration=&quot;0&quot;/&gt;&#10;    &lt;slide duration=&quot;5000&quot; id=&quot;{5D45BD2C-A463-43DA-96ED-E77E5A8AE5A8}&quot; pptId=&quot;2265&quot; transitionDuration=&quot;0&quot;/&gt;&#10;    &lt;slide duration=&quot;5000&quot; id=&quot;{5A8C0FAB-F012-427C-AE1F-55037FAB0F9B}&quot; pptId=&quot;1817&quot; transitionDuration=&quot;0&quot;/&gt;&#10;    &lt;slide duration=&quot;5000&quot; id=&quot;{81D42C5A-E303-42DE-8802-1F4139E4006D}&quot; pptId=&quot;1887&quot; transitionDuration=&quot;0&quot;/&gt;&#10;    &lt;slide duration=&quot;5000&quot; id=&quot;{4B52C2CC-7FD1-4A74-8916-37F9CBBFD3B7}&quot; pptId=&quot;2179&quot; transitionDuration=&quot;0&quot;/&gt;&#10;    &lt;slide duration=&quot;5000&quot; id=&quot;{76F44A1C-471F-49D8-966F-5371E57E498B}&quot; pptId=&quot;2239&quot; transitionDuration=&quot;0&quot;/&gt;&#10;    &lt;slide duration=&quot;5000&quot; id=&quot;{7EC2B198-8F67-4A5C-9C21-685D5AC342D2}&quot; pptId=&quot;2261&quot; transitionDuration=&quot;0&quot;/&gt;&#10;    &lt;slide duration=&quot;5000&quot; id=&quot;{4E7C09BE-69B6-4DF9-BD36-E3B57F339C88}&quot; pptId=&quot;1806&quot; transitionDuration=&quot;0&quot;/&gt;&#10;  &lt;/slides&gt;&#10;&#10;  &lt;narration&gt;&#10;    &lt;videoTracks&gt;&#10;      &lt;videoTrack duration=&quot;6245&quot; muted=&quot;false&quot; slideId=&quot;{77FC58E4-032A-46D5-B721-412C2D1F9127}&quot; startTime=&quot;0&quot; stepIndex=&quot;0&quot; volume=&quot;1&quot;&gt;&#10;        &lt;file modifyTime=&quot;2014-12-03T04:34:40&quot; size=&quot;5558431&quot;&gt;&#10;          &lt;path full=&quot;D:\RSWLecture\romi-rm\romi-rm-01-pengantar-july2014\video\video1.mkv&quot; relative=&quot;romi-rm-01-pengantar-july2014\video\video1.mkv&quot; resource=&quot;video1.mkv&quot;/&gt;&#10;        &lt;/file&gt;&#10;        &lt;trim end=&quot;46&quot; start=&quot;0&quot;/&gt;&#10;        &lt;video height=&quot;480&quot; width=&quot;640&quot;/&gt;&#10;        &lt;audio channels=&quot;2&quot; sampleRate=&quot;44100&quot;/&gt;&#10;      &lt;/videoTrack&gt;&#10;      &lt;videoTrack duration=&quot;2966&quot; muted=&quot;false&quot; slideId=&quot;{C9F4E524-08CE-43E8-95C9-AD934404FD8E}&quot; startTime=&quot;0&quot; stepIndex=&quot;0&quot; volume=&quot;1&quot;&gt;&#10;        &lt;file modifyTime=&quot;2014-12-03T04:34:43&quot; size=&quot;2545229&quot;&gt;&#10;          &lt;path full=&quot;D:\RSWLecture\romi-rm\romi-rm-01-pengantar-july2014\video\video2.mkv&quot; relative=&quot;romi-rm-01-pengantar-july2014\video\video2.mkv&quot; resource=&quot;video2.mkv&quot;/&gt;&#10;        &lt;/file&gt;&#10;        &lt;trim end=&quot;27&quot; start=&quot;0&quot;/&gt;&#10;        &lt;video height=&quot;480&quot; width=&quot;640&quot;/&gt;&#10;        &lt;audio channels=&quot;2&quot; sampleRate=&quot;44100&quot;/&gt;&#10;      &lt;/videoTrack&gt;&#10;      &lt;videoTrack duration=&quot;19036&quot; muted=&quot;false&quot; slideId=&quot;{EBDB7533-9CC7-4B81-8560-5D33E62DE4D6}&quot; startTime=&quot;0&quot; stepIndex=&quot;0&quot; volume=&quot;1&quot;&gt;&#10;        &lt;file modifyTime=&quot;2014-12-03T04:35:03&quot; size=&quot;17064371&quot;&gt;&#10;          &lt;path full=&quot;D:\RSWLecture\romi-rm\romi-rm-01-pengantar-july2014\video\video3.mkv&quot; relative=&quot;romi-rm-01-pengantar-july2014\video\video3.mkv&quot; resource=&quot;video3.mkv&quot;/&gt;&#10;        &lt;/file&gt;&#10;        &lt;trim end=&quot;10&quot; start=&quot;0&quot;/&gt;&#10;        &lt;video height=&quot;480&quot; width=&quot;640&quot;/&gt;&#10;        &lt;audio channels=&quot;2&quot; sampleRate=&quot;44100&quot;/&gt;&#10;      &lt;/videoTrack&gt;&#10;      &lt;videoTrack duration=&quot;12055&quot; muted=&quot;false&quot; slideId=&quot;{1E3B3EED-33B5-4CB0-B206-E29DBFEDB63E}&quot; startTime=&quot;0&quot; stepIndex=&quot;0&quot; volume=&quot;1&quot;&gt;&#10;        &lt;file modifyTime=&quot;2014-12-03T04:35:15&quot; size=&quot;10684933&quot;&gt;&#10;          &lt;path full=&quot;D:\RSWLecture\romi-rm\romi-rm-01-pengantar-july2014\video\video4.mkv&quot; relative=&quot;romi-rm-01-pengantar-july2014\video\video4.mkv&quot; resource=&quot;video4.mkv&quot;/&gt;&#10;        &lt;/file&gt;&#10;        &lt;trim end=&quot;24&quot; start=&quot;0&quot;/&gt;&#10;        &lt;video height=&quot;480&quot; width=&quot;640&quot;/&gt;&#10;        &lt;audio channels=&quot;2&quot; sampleRate=&quot;44100&quot;/&gt;&#10;      &lt;/videoTrack&gt;&#10;      &lt;videoTrack duration=&quot;6485&quot; muted=&quot;false&quot; slideId=&quot;{475B5CCE-EA69-4D54-A462-1A4E5EAD6E16}&quot; startTime=&quot;0&quot; stepIndex=&quot;0&quot; volume=&quot;1&quot;&gt;&#10;        &lt;file modifyTime=&quot;2014-12-03T04:35:22&quot; size=&quot;7450863&quot;&gt;&#10;          &lt;path full=&quot;D:\RSWLecture\romi-rm\romi-rm-01-pengantar-july2014\video\video5.mkv&quot; relative=&quot;romi-rm-01-pengantar-july2014\video\video5.mkv&quot; resource=&quot;video5.mkv&quot;/&gt;&#10;        &lt;/file&gt;&#10;        &lt;trim end=&quot;19&quot; start=&quot;0&quot;/&gt;&#10;        &lt;video height=&quot;480&quot; width=&quot;640&quot;/&gt;&#10;        &lt;audio channels=&quot;2&quot; sampleRate=&quot;44100&quot;/&gt;&#10;      &lt;/videoTrack&gt;&#10;      &lt;videoTrack duration=&quot;13573&quot; muted=&quot;false&quot; slideId=&quot;{D6F19401-511B-44C0-8A60-0ECDB7572D4B}&quot; startTime=&quot;0&quot; stepIndex=&quot;0&quot; volume=&quot;1&quot;&gt;&#10;        &lt;file modifyTime=&quot;2014-12-03T04:35:36&quot; size=&quot;16031409&quot;&gt;&#10;          &lt;path full=&quot;D:\RSWLecture\romi-rm\romi-rm-01-pengantar-july2014\video\video6.mkv&quot; relative=&quot;romi-rm-01-pengantar-july2014\video\video6.mkv&quot; resource=&quot;video6.mkv&quot;/&gt;&#10;        &lt;/file&gt;&#10;        &lt;trim end=&quot;50&quot; start=&quot;0&quot;/&gt;&#10;        &lt;video height=&quot;480&quot; width=&quot;640&quot;/&gt;&#10;        &lt;audio channels=&quot;2&quot; sampleRate=&quot;44100&quot;/&gt;&#10;      &lt;/videoTrack&gt;&#10;      &lt;videoTrack duration=&quot;1381&quot; muted=&quot;false&quot; slideId=&quot;{4BEB0920-B3F8-45BC-A7BB-03E6DF67FF1D}&quot; startTime=&quot;0&quot; stepIndex=&quot;0&quot; volume=&quot;1&quot;&gt;&#10;        &lt;file modifyTime=&quot;2014-12-03T04:35:38&quot; size=&quot;1343048&quot;&gt;&#10;          &lt;path full=&quot;D:\RSWLecture\romi-rm\romi-rm-01-pengantar-july2014\video\video7.mkv&quot; relative=&quot;romi-rm-01-pengantar-july2014\video\video7.mkv&quot; resource=&quot;video7.mkv&quot;/&gt;&#10;        &lt;/file&gt;&#10;        &lt;trim end=&quot;6&quot; start=&quot;0&quot;/&gt;&#10;        &lt;video height=&quot;480&quot; width=&quot;640&quot;/&gt;&#10;        &lt;audio channels=&quot;2&quot; sampleRate=&quot;44100&quot;/&gt;&#10;      &lt;/videoTrack&gt;&#10;      &lt;videoTrack duration=&quot;1381&quot; muted=&quot;false&quot; slideId=&quot;{15F38E9C-5375-43C2-B478-D1768BAEF1FD}&quot; startTime=&quot;0&quot; stepIndex=&quot;0&quot; volume=&quot;1&quot;&gt;&#10;        &lt;file modifyTime=&quot;2014-12-03T04:35:39&quot; size=&quot;1629375&quot;&gt;&#10;          &lt;path full=&quot;D:\RSWLecture\romi-rm\romi-rm-01-pengantar-july2014\video\video8.mkv&quot; relative=&quot;romi-rm-01-pengantar-july2014\video\video8.mkv&quot; resource=&quot;video8.mkv&quot;/&gt;&#10;        &lt;/file&gt;&#10;        &lt;trim end=&quot;7&quot; start=&quot;0&quot;/&gt;&#10;        &lt;video height=&quot;480&quot; width=&quot;640&quot;/&gt;&#10;        &lt;audio channels=&quot;2&quot; sampleRate=&quot;44100&quot;/&gt;&#10;      &lt;/videoTrack&gt;&#10;      &lt;videoTrack duration=&quot;47867&quot; muted=&quot;false&quot; slideId=&quot;{D993E9AD-6D7D-4B50-89B1-8BACACFD811E}&quot; startTime=&quot;0&quot; stepIndex=&quot;0&quot; volume=&quot;1&quot;&gt;&#10;        &lt;file modifyTime=&quot;2014-12-03T04:36:27&quot; size=&quot;67646433&quot;&gt;&#10;          &lt;path full=&quot;D:\RSWLecture\romi-rm\romi-rm-01-pengantar-july2014\video\video9.mkv&quot; relative=&quot;romi-rm-01-pengantar-july2014\video\video9.mkv&quot; resource=&quot;video9.mkv&quot;/&gt;&#10;        &lt;/file&gt;&#10;        &lt;video height=&quot;480&quot; width=&quot;640&quot;/&gt;&#10;        &lt;audio channels=&quot;2&quot; sampleRate=&quot;44100&quot;/&gt;&#10;      &lt;/videoTrack&gt;&#10;      &lt;videoTrack duration=&quot;49543&quot; muted=&quot;false&quot; slideId=&quot;{B802034E-ADBF-462B-9B3A-B74F791DF343}&quot; startTime=&quot;0&quot; stepIndex=&quot;0&quot; volume=&quot;1&quot;&gt;&#10;        &lt;file modifyTime=&quot;2014-12-03T04:37:17&quot; size=&quot;72454065&quot;&gt;&#10;          &lt;path full=&quot;D:\RSWLecture\romi-rm\romi-rm-01-pengantar-july2014\video\video10.mkv&quot; relative=&quot;romi-rm-01-pengantar-july2014\video\video10.mkv&quot; resource=&quot;video10.mkv&quot;/&gt;&#10;        &lt;/file&gt;&#10;        &lt;trim end=&quot;3&quot; start=&quot;0&quot;/&gt;&#10;        &lt;video height=&quot;480&quot; width=&quot;640&quot;/&gt;&#10;        &lt;audio channels=&quot;2&quot; sampleRate=&quot;44100&quot;/&gt;&#10;      &lt;/videoTrack&gt;&#10;      &lt;videoTrack duration=&quot;22795&quot; muted=&quot;false&quot; slideId=&quot;{223F1E19-30D7-487C-AC10-E2B7A1152A03}&quot; startTime=&quot;0&quot; stepIndex=&quot;0&quot; volume=&quot;1&quot;&gt;&#10;        &lt;file modifyTime=&quot;2014-12-03T04:37:40&quot; size=&quot;32139743&quot;&gt;&#10;          &lt;path full=&quot;D:\RSWLecture\romi-rm\romi-rm-01-pengantar-july2014\video\video11.mkv&quot; relative=&quot;romi-rm-01-pengantar-july2014\video\video11.mkv&quot; resource=&quot;video11.mkv&quot;/&gt;&#10;        &lt;/file&gt;&#10;        &lt;video height=&quot;480&quot; width=&quot;640&quot;/&gt;&#10;        &lt;audio channels=&quot;2&quot; sampleRate=&quot;44100&quot;/&gt;&#10;      &lt;/videoTrack&gt;&#10;    &lt;/videoTracks&gt;&#10;  &lt;/narration&gt;&#10;&#10;&lt;/presentation&gt;&#10;"/>
  <p:tag name="ISPRING_SCORM_PASSING_SCORE" val="2.5000000000"/>
  <p:tag name="ISPRING_UUID" val="{ACADD28F-01A3-4C61-B698-57FA5F342C2A}"/>
  <p:tag name="ISPRING_RESOURCE_PATHS_HASH_PRESENTER" val="875246ab2cca01fd0843065801f5d87cb5c9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7FC58E4-032A-46D5-B721-412C2D1F9127}"/>
  <p:tag name="GENSWF_ADVANCE_TIME" val="6.199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9F4E524-08CE-43E8-95C9-AD934404FD8E}"/>
  <p:tag name="GENSWF_ADVANCE_TIME" val="2.939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6F19401-511B-44C0-8A60-0ECDB7572D4B}"/>
  <p:tag name="GENSWF_ADVANCE_TIME" val="13.523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E7C09BE-69B6-4DF9-BD36-E3B57F339C88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70080</TotalTime>
  <Words>3699</Words>
  <Application>Microsoft Office PowerPoint</Application>
  <PresentationFormat>On-screen Show (4:3)</PresentationFormat>
  <Paragraphs>644</Paragraphs>
  <Slides>83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6" baseType="lpstr">
      <vt:lpstr>Symbol</vt:lpstr>
      <vt:lpstr>Constantia</vt:lpstr>
      <vt:lpstr>Arial</vt:lpstr>
      <vt:lpstr>Tahoma</vt:lpstr>
      <vt:lpstr>Cambria Math</vt:lpstr>
      <vt:lpstr>Calibri</vt:lpstr>
      <vt:lpstr>Times New Roman</vt:lpstr>
      <vt:lpstr>Calibri Light</vt:lpstr>
      <vt:lpstr>Wingdings</vt:lpstr>
      <vt:lpstr>ＭＳ Ｐゴシック</vt:lpstr>
      <vt:lpstr>ＭＳ Ｐ明朝</vt:lpstr>
      <vt:lpstr>Office Theme</vt:lpstr>
      <vt:lpstr>Visio</vt:lpstr>
      <vt:lpstr>Theory of Computation 3. Math Fundamental 2: Graph, String, Logic</vt:lpstr>
      <vt:lpstr>Romi Satria Wahono</vt:lpstr>
      <vt:lpstr>Course Outline</vt:lpstr>
      <vt:lpstr>3. Math Fundamental 2</vt:lpstr>
      <vt:lpstr>3.1 Graphs</vt:lpstr>
      <vt:lpstr>Graphs (Graf)</vt:lpstr>
      <vt:lpstr>Sejarah Graf</vt:lpstr>
      <vt:lpstr>PowerPoint Presentation</vt:lpstr>
      <vt:lpstr>Tugas</vt:lpstr>
      <vt:lpstr>Nodes, Edges and Degree</vt:lpstr>
      <vt:lpstr>Graphs</vt:lpstr>
      <vt:lpstr>Graphs</vt:lpstr>
      <vt:lpstr>Labeled Graph</vt:lpstr>
      <vt:lpstr>Subgraph </vt:lpstr>
      <vt:lpstr>Path, Cycle and Tree</vt:lpstr>
      <vt:lpstr>Path, Cycle and Tree</vt:lpstr>
      <vt:lpstr>Directed Graph</vt:lpstr>
      <vt:lpstr>Directed Graph</vt:lpstr>
      <vt:lpstr>Lintasan dan Sirkuit Euler</vt:lpstr>
      <vt:lpstr>Graf Mana Yang Memiliki Lintasan dan Sirkuit Euler?</vt:lpstr>
      <vt:lpstr>Graf Mana Yang Memiliki Lintasan dan Sirkuit Euler?</vt:lpstr>
      <vt:lpstr>Lintasan dan Sirkuit Hamilton</vt:lpstr>
      <vt:lpstr>Graf Mana Yang Memiliki Lintasan dan Sirkuit Hamilton?</vt:lpstr>
      <vt:lpstr>Graf Mana Yang Memiliki Lintasan dan Sirkuit Hamilton?</vt:lpstr>
      <vt:lpstr>Sirkuit Euler dan Sirkuit Hamilton</vt:lpstr>
      <vt:lpstr>Contoh Penerapan Graf</vt:lpstr>
      <vt:lpstr>Contoh Penerapan Graf</vt:lpstr>
      <vt:lpstr>Travelling Salesman Problem</vt:lpstr>
      <vt:lpstr>Tugas</vt:lpstr>
      <vt:lpstr>3.2 Strings and Languages</vt:lpstr>
      <vt:lpstr>Strings and Languages</vt:lpstr>
      <vt:lpstr>Strings and Languages</vt:lpstr>
      <vt:lpstr>Concatenation</vt:lpstr>
      <vt:lpstr>Lexicographic Order </vt:lpstr>
      <vt:lpstr>3.3 Logic</vt:lpstr>
      <vt:lpstr>Logic (Logika)</vt:lpstr>
      <vt:lpstr>Bukan Proposisi</vt:lpstr>
      <vt:lpstr>Predikat</vt:lpstr>
      <vt:lpstr>Boolean Logic</vt:lpstr>
      <vt:lpstr>Mengkombinasikan Proposisi</vt:lpstr>
      <vt:lpstr>Contoh Kombinasi Proposisi</vt:lpstr>
      <vt:lpstr>Boolean Operations</vt:lpstr>
      <vt:lpstr>Example</vt:lpstr>
      <vt:lpstr>Penyelesaian</vt:lpstr>
      <vt:lpstr>Tabel Kebenaran</vt:lpstr>
      <vt:lpstr>Tabel Kebenaran Proposisi Majemuk</vt:lpstr>
      <vt:lpstr>Boolean Operations</vt:lpstr>
      <vt:lpstr>Exclusive Disjunction </vt:lpstr>
      <vt:lpstr>Exclusive Or</vt:lpstr>
      <vt:lpstr>Proposisi Bersyarat (Implication)</vt:lpstr>
      <vt:lpstr>Bikondisional (Bi-implikasi)</vt:lpstr>
      <vt:lpstr>Bikondisional (Bi-implikasi)</vt:lpstr>
      <vt:lpstr>Proposisi Majemuk yang Ekivalen</vt:lpstr>
      <vt:lpstr>Hukum-Hukum Logika</vt:lpstr>
      <vt:lpstr>Hukum-Hukum Logika</vt:lpstr>
      <vt:lpstr>Latihan</vt:lpstr>
      <vt:lpstr>Argumen</vt:lpstr>
      <vt:lpstr>Argumen yang Sahih</vt:lpstr>
      <vt:lpstr>Example</vt:lpstr>
      <vt:lpstr>Penyelesaian</vt:lpstr>
      <vt:lpstr>Penyelesaian</vt:lpstr>
      <vt:lpstr>Exercise</vt:lpstr>
      <vt:lpstr>Latihan</vt:lpstr>
      <vt:lpstr>PowerPoint Presentation</vt:lpstr>
      <vt:lpstr>PowerPoint Presentation</vt:lpstr>
      <vt:lpstr>Exercise</vt:lpstr>
      <vt:lpstr>3.4 Definitions, Theorems and Proofs</vt:lpstr>
      <vt:lpstr>Definitions</vt:lpstr>
      <vt:lpstr>Theorem (Teorema)</vt:lpstr>
      <vt:lpstr>Teorema vs Lemma vs Corollary</vt:lpstr>
      <vt:lpstr>Example</vt:lpstr>
      <vt:lpstr>Proof</vt:lpstr>
      <vt:lpstr>Finding Proofs</vt:lpstr>
      <vt:lpstr>Type of Proof</vt:lpstr>
      <vt:lpstr>1. Proof by Construction</vt:lpstr>
      <vt:lpstr>Theorem: Untuk sembarang bilangan bulat a dan b adalah bilangan ganjil, maka a dikalikan b adalah bilangan ganjil</vt:lpstr>
      <vt:lpstr>2. Proof by Contradiction</vt:lpstr>
      <vt:lpstr>Example</vt:lpstr>
      <vt:lpstr>Teorema: √2 adalah Bilangan Irasional</vt:lpstr>
      <vt:lpstr>3. Proof by Induction</vt:lpstr>
      <vt:lpstr>Teorema: Bila L={aaa, aaaaaa}, maka a^n∈L^∗ untuk n≥12</vt:lpstr>
      <vt:lpstr>Tugas 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romi-rm-01-pengantar-july2014</dc:title>
  <dc:creator>Romi Satria Wahono</dc:creator>
  <cp:lastModifiedBy>Romi Satria Wahono</cp:lastModifiedBy>
  <cp:revision>7405</cp:revision>
  <cp:lastPrinted>2013-07-31T08:49:05Z</cp:lastPrinted>
  <dcterms:created xsi:type="dcterms:W3CDTF">1601-01-01T00:00:00Z</dcterms:created>
  <dcterms:modified xsi:type="dcterms:W3CDTF">2015-09-03T15:58:50Z</dcterms:modified>
</cp:coreProperties>
</file>