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3" r:id="rId1"/>
  </p:sldMasterIdLst>
  <p:notesMasterIdLst>
    <p:notesMasterId r:id="rId94"/>
  </p:notesMasterIdLst>
  <p:handoutMasterIdLst>
    <p:handoutMasterId r:id="rId95"/>
  </p:handoutMasterIdLst>
  <p:sldIdLst>
    <p:sldId id="2075" r:id="rId2"/>
    <p:sldId id="2412" r:id="rId3"/>
    <p:sldId id="2657" r:id="rId4"/>
    <p:sldId id="2518" r:id="rId5"/>
    <p:sldId id="2493" r:id="rId6"/>
    <p:sldId id="2427" r:id="rId7"/>
    <p:sldId id="2521" r:id="rId8"/>
    <p:sldId id="2522" r:id="rId9"/>
    <p:sldId id="2613" r:id="rId10"/>
    <p:sldId id="2523" r:id="rId11"/>
    <p:sldId id="2461" r:id="rId12"/>
    <p:sldId id="2525" r:id="rId13"/>
    <p:sldId id="2524" r:id="rId14"/>
    <p:sldId id="2528" r:id="rId15"/>
    <p:sldId id="2529" r:id="rId16"/>
    <p:sldId id="2530" r:id="rId17"/>
    <p:sldId id="2532" r:id="rId18"/>
    <p:sldId id="2527" r:id="rId19"/>
    <p:sldId id="2533" r:id="rId20"/>
    <p:sldId id="2534" r:id="rId21"/>
    <p:sldId id="2535" r:id="rId22"/>
    <p:sldId id="2539" r:id="rId23"/>
    <p:sldId id="2540" r:id="rId24"/>
    <p:sldId id="2610" r:id="rId25"/>
    <p:sldId id="2612" r:id="rId26"/>
    <p:sldId id="2611" r:id="rId27"/>
    <p:sldId id="2569" r:id="rId28"/>
    <p:sldId id="2570" r:id="rId29"/>
    <p:sldId id="2571" r:id="rId30"/>
    <p:sldId id="2572" r:id="rId31"/>
    <p:sldId id="2573" r:id="rId32"/>
    <p:sldId id="2574" r:id="rId33"/>
    <p:sldId id="2575" r:id="rId34"/>
    <p:sldId id="2576" r:id="rId35"/>
    <p:sldId id="2557" r:id="rId36"/>
    <p:sldId id="2583" r:id="rId37"/>
    <p:sldId id="2605" r:id="rId38"/>
    <p:sldId id="2559" r:id="rId39"/>
    <p:sldId id="2560" r:id="rId40"/>
    <p:sldId id="2460" r:id="rId41"/>
    <p:sldId id="2593" r:id="rId42"/>
    <p:sldId id="2596" r:id="rId43"/>
    <p:sldId id="2597" r:id="rId44"/>
    <p:sldId id="2606" r:id="rId45"/>
    <p:sldId id="2607" r:id="rId46"/>
    <p:sldId id="2608" r:id="rId47"/>
    <p:sldId id="2609" r:id="rId48"/>
    <p:sldId id="2588" r:id="rId49"/>
    <p:sldId id="2617" r:id="rId50"/>
    <p:sldId id="2622" r:id="rId51"/>
    <p:sldId id="2620" r:id="rId52"/>
    <p:sldId id="2619" r:id="rId53"/>
    <p:sldId id="2623" r:id="rId54"/>
    <p:sldId id="2626" r:id="rId55"/>
    <p:sldId id="2627" r:id="rId56"/>
    <p:sldId id="2615" r:id="rId57"/>
    <p:sldId id="2616" r:id="rId58"/>
    <p:sldId id="2494" r:id="rId59"/>
    <p:sldId id="2450" r:id="rId60"/>
    <p:sldId id="2466" r:id="rId61"/>
    <p:sldId id="2465" r:id="rId62"/>
    <p:sldId id="2600" r:id="rId63"/>
    <p:sldId id="2599" r:id="rId64"/>
    <p:sldId id="2468" r:id="rId65"/>
    <p:sldId id="2589" r:id="rId66"/>
    <p:sldId id="2621" r:id="rId67"/>
    <p:sldId id="2495" r:id="rId68"/>
    <p:sldId id="2451" r:id="rId69"/>
    <p:sldId id="2469" r:id="rId70"/>
    <p:sldId id="2470" r:id="rId71"/>
    <p:sldId id="2629" r:id="rId72"/>
    <p:sldId id="2631" r:id="rId73"/>
    <p:sldId id="2633" r:id="rId74"/>
    <p:sldId id="2636" r:id="rId75"/>
    <p:sldId id="2637" r:id="rId76"/>
    <p:sldId id="2645" r:id="rId77"/>
    <p:sldId id="2646" r:id="rId78"/>
    <p:sldId id="2648" r:id="rId79"/>
    <p:sldId id="2471" r:id="rId80"/>
    <p:sldId id="2472" r:id="rId81"/>
    <p:sldId id="2473" r:id="rId82"/>
    <p:sldId id="2474" r:id="rId83"/>
    <p:sldId id="2649" r:id="rId84"/>
    <p:sldId id="2650" r:id="rId85"/>
    <p:sldId id="2651" r:id="rId86"/>
    <p:sldId id="2652" r:id="rId87"/>
    <p:sldId id="2653" r:id="rId88"/>
    <p:sldId id="2654" r:id="rId89"/>
    <p:sldId id="2655" r:id="rId90"/>
    <p:sldId id="2656" r:id="rId91"/>
    <p:sldId id="2591" r:id="rId92"/>
    <p:sldId id="2585" r:id="rId93"/>
  </p:sldIdLst>
  <p:sldSz cx="9144000" cy="6858000" type="screen4x3"/>
  <p:notesSz cx="7315200" cy="9601200"/>
  <p:embeddedFontLst>
    <p:embeddedFont>
      <p:font typeface="Constantia" panose="02030602050306030303" pitchFamily="18" charset="0"/>
      <p:regular r:id="rId96"/>
      <p:bold r:id="rId97"/>
      <p:italic r:id="rId98"/>
      <p:boldItalic r:id="rId99"/>
    </p:embeddedFont>
    <p:embeddedFont>
      <p:font typeface="Tahoma" panose="020B0604030504040204" pitchFamily="34" charset="0"/>
      <p:regular r:id="rId100"/>
      <p:bold r:id="rId101"/>
    </p:embeddedFont>
    <p:embeddedFont>
      <p:font typeface="Cambria Math" panose="02040503050406030204" pitchFamily="18" charset="0"/>
      <p:regular r:id="rId102"/>
    </p:embeddedFont>
    <p:embeddedFont>
      <p:font typeface="Calibri" panose="020F0502020204030204" pitchFamily="34" charset="0"/>
      <p:regular r:id="rId103"/>
      <p:bold r:id="rId104"/>
      <p:italic r:id="rId105"/>
      <p:boldItalic r:id="rId106"/>
    </p:embeddedFont>
    <p:embeddedFont>
      <p:font typeface="Calibri Light" panose="020F0302020204030204" pitchFamily="34" charset="0"/>
      <p:regular r:id="rId107"/>
      <p:italic r:id="rId108"/>
    </p:embeddedFont>
    <p:embeddedFont>
      <p:font typeface="ＭＳ Ｐゴシック" panose="020B0600070205080204" pitchFamily="34" charset="-128"/>
      <p:regular r:id="rId109"/>
    </p:embeddedFont>
    <p:embeddedFont>
      <p:font typeface="ＭＳ Ｐ明朝" panose="02020600040205080304" pitchFamily="18" charset="-128"/>
      <p:regular r:id="rId110"/>
    </p:embeddedFont>
  </p:embeddedFontLst>
  <p:custDataLst>
    <p:tags r:id="rId111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97542"/>
    <a:srgbClr val="FF7C80"/>
    <a:srgbClr val="99FFCC"/>
    <a:srgbClr val="14663B"/>
    <a:srgbClr val="000099"/>
    <a:srgbClr val="085823"/>
    <a:srgbClr val="333333"/>
    <a:srgbClr val="CC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610" autoAdjust="0"/>
  </p:normalViewPr>
  <p:slideViewPr>
    <p:cSldViewPr>
      <p:cViewPr varScale="1">
        <p:scale>
          <a:sx n="108" d="100"/>
          <a:sy n="108" d="100"/>
        </p:scale>
        <p:origin x="2088" y="96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38"/>
    </p:cViewPr>
  </p:sorterViewPr>
  <p:notesViewPr>
    <p:cSldViewPr>
      <p:cViewPr>
        <p:scale>
          <a:sx n="150" d="100"/>
          <a:sy n="150" d="100"/>
        </p:scale>
        <p:origin x="1212" y="-253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1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8.fntdata"/><Relationship Id="rId108" Type="http://schemas.openxmlformats.org/officeDocument/2006/relationships/font" Target="fonts/font1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1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font" Target="fonts/font4.fntdata"/><Relationship Id="rId10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2.fntdata"/><Relationship Id="rId104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5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5.fntdata"/><Relationship Id="rId105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r" defTabSz="953991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90" y="180976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r" defTabSz="953991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en-US" altLang="ja-JP" dirty="0" smtClean="0"/>
              <a:t>Research Methodology</a:t>
            </a:r>
            <a:endParaRPr lang="en-US" altLang="ja-JP" dirty="0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9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b" anchorCtr="0" compatLnSpc="1">
            <a:prstTxWarp prst="textNoShape">
              <a:avLst/>
            </a:prstTxWarp>
          </a:bodyPr>
          <a:lstStyle>
            <a:lvl1pPr algn="l" defTabSz="953991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0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0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/>
          <a:lstStyle/>
          <a:p>
            <a:pPr>
              <a:defRPr/>
            </a:pP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611190" y="-100012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F70BB06A-BCC8-4C11-A7C1-67582F4C337E}" type="slidenum">
              <a:rPr lang="en-US" sz="700" i="1" smtClean="0">
                <a:effectLst/>
              </a:rPr>
              <a:pPr algn="l"/>
              <a:t>‹#›</a:t>
            </a:fld>
            <a:endParaRPr lang="en-US" sz="700" i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561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l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>
            <a:lvl1pPr algn="r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CD75735-1E94-47CC-9DBE-43AE6ADE1834}" type="datetime1">
              <a:rPr lang="en-US" altLang="ja-JP" smtClean="0"/>
              <a:t>9/3/2015</a:t>
            </a:fld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1777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b" anchorCtr="0" compatLnSpc="1">
            <a:prstTxWarp prst="textNoShape">
              <a:avLst/>
            </a:prstTxWarp>
          </a:bodyPr>
          <a:lstStyle>
            <a:lvl1pPr algn="l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79" tIns="47690" rIns="95379" bIns="47690" numCol="1" anchor="b" anchorCtr="0" compatLnSpc="1">
            <a:prstTxWarp prst="textNoShape">
              <a:avLst/>
            </a:prstTxWarp>
          </a:bodyPr>
          <a:lstStyle>
            <a:lvl1pPr algn="r" defTabSz="95399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242092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21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7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677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92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7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81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96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56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0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00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676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Microsoft_Visio_2003-2010_Drawing1.vsd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Microsoft_Visio_2003-2010_Drawing2.vsd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3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4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5.doc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6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7.doc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8.doc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9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9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84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Theory of Computation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5800" dirty="0" smtClean="0"/>
              <a:t>2. </a:t>
            </a:r>
            <a:r>
              <a:rPr lang="en-US" sz="5800" dirty="0"/>
              <a:t>Math Fundamental 1</a:t>
            </a:r>
            <a:r>
              <a:rPr lang="en-US" sz="5800" dirty="0" smtClean="0"/>
              <a:t>:</a:t>
            </a:r>
            <a:br>
              <a:rPr lang="en-US" sz="5800" dirty="0" smtClean="0"/>
            </a:br>
            <a:r>
              <a:rPr lang="en-US" sz="5800" dirty="0" smtClean="0"/>
              <a:t>Set, Sequence, Function</a:t>
            </a:r>
            <a:endParaRPr lang="en-US" sz="58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486400" cy="16002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http://romisatriawahono.net/tc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</a:t>
            </a:r>
            <a:r>
              <a:rPr lang="id-ID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Standard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210550" cy="4871696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bulat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positif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=  { 1, 2, 3, ... }</a:t>
            </a:r>
          </a:p>
          <a:p>
            <a:r>
              <a:rPr lang="en-US" b="1" i="1" dirty="0"/>
              <a:t>N</a:t>
            </a:r>
            <a:r>
              <a:rPr lang="en-US" dirty="0"/>
              <a:t> = 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alami</a:t>
            </a:r>
            <a:r>
              <a:rPr lang="en-US" dirty="0">
                <a:solidFill>
                  <a:srgbClr val="C00000"/>
                </a:solidFill>
              </a:rPr>
              <a:t> (natural)  </a:t>
            </a:r>
            <a:r>
              <a:rPr lang="en-US" dirty="0"/>
              <a:t>=  { 1, 2, ... }</a:t>
            </a:r>
          </a:p>
          <a:p>
            <a:r>
              <a:rPr lang="en-US" b="1" i="1" dirty="0"/>
              <a:t>Z</a:t>
            </a:r>
            <a:r>
              <a:rPr lang="en-US" dirty="0"/>
              <a:t> = 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bulat</a:t>
            </a:r>
            <a:r>
              <a:rPr lang="en-US" dirty="0"/>
              <a:t>  =  { ..., -2, -1, 0, 1, 2, ... }</a:t>
            </a:r>
          </a:p>
          <a:p>
            <a:r>
              <a:rPr lang="en-US" b="1" i="1" dirty="0"/>
              <a:t>Q</a:t>
            </a:r>
            <a:r>
              <a:rPr lang="en-US" dirty="0"/>
              <a:t> = 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rasional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= </a:t>
            </a:r>
            <a:r>
              <a:rPr lang="en-US" i="1" dirty="0"/>
              <a:t>a/b</a:t>
            </a:r>
          </a:p>
          <a:p>
            <a:r>
              <a:rPr lang="en-US" b="1" i="1" dirty="0"/>
              <a:t>R</a:t>
            </a:r>
            <a:r>
              <a:rPr lang="en-US" dirty="0"/>
              <a:t> = 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riil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b="1" i="1" dirty="0"/>
              <a:t>C</a:t>
            </a:r>
            <a:r>
              <a:rPr lang="en-US" dirty="0"/>
              <a:t> = 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kompleks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 smtClean="0"/>
              <a:t>bi</a:t>
            </a:r>
            <a:endParaRPr lang="en-US" i="1" dirty="0"/>
          </a:p>
          <a:p>
            <a:r>
              <a:rPr lang="en-US" b="1" i="1" dirty="0" smtClean="0"/>
              <a:t>U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err="1" smtClean="0"/>
              <a:t>himpunan</a:t>
            </a:r>
            <a:r>
              <a:rPr lang="en-US" dirty="0" smtClean="0"/>
              <a:t> universal, </a:t>
            </a:r>
            <a:r>
              <a:rPr lang="en-US" dirty="0" err="1" smtClean="0">
                <a:solidFill>
                  <a:srgbClr val="C00000"/>
                </a:solidFill>
              </a:rPr>
              <a:t>semesta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b="1" i="1" dirty="0" smtClean="0"/>
              <a:t>U</a:t>
            </a:r>
            <a:r>
              <a:rPr lang="en-US" dirty="0" smtClean="0"/>
              <a:t> = {1, 2, 3, 4, 5}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himpunan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bagian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i="1" dirty="0"/>
              <a:t>U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{1, 3, 5</a:t>
            </a:r>
            <a:r>
              <a:rPr lang="en-US" dirty="0" smtClean="0"/>
              <a:t>}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and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8134350" cy="4972050"/>
          </a:xfrm>
        </p:spPr>
        <p:txBody>
          <a:bodyPr>
            <a:no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we want to </a:t>
            </a:r>
            <a:r>
              <a:rPr lang="en-US" dirty="0">
                <a:solidFill>
                  <a:srgbClr val="C00000"/>
                </a:solidFill>
              </a:rPr>
              <a:t>describe a set containing elements according to some </a:t>
            </a:r>
            <a:r>
              <a:rPr lang="en-US" dirty="0" smtClean="0">
                <a:solidFill>
                  <a:srgbClr val="C00000"/>
                </a:solidFill>
              </a:rPr>
              <a:t>rule</a:t>
            </a:r>
            <a:r>
              <a:rPr lang="en-US" dirty="0" smtClean="0"/>
              <a:t>, we write </a:t>
            </a:r>
            <a:r>
              <a:rPr lang="en-US" dirty="0" smtClean="0">
                <a:solidFill>
                  <a:srgbClr val="C00000"/>
                </a:solidFill>
              </a:rPr>
              <a:t>{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| rule about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}</a:t>
            </a:r>
            <a:endParaRPr lang="en-US" dirty="0"/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{</a:t>
            </a:r>
            <a:r>
              <a:rPr lang="en-US" sz="2200" i="1" dirty="0" smtClean="0">
                <a:solidFill>
                  <a:srgbClr val="0070C0"/>
                </a:solidFill>
              </a:rPr>
              <a:t>n</a:t>
            </a:r>
            <a:r>
              <a:rPr lang="en-US" sz="2200" dirty="0" smtClean="0">
                <a:solidFill>
                  <a:srgbClr val="0070C0"/>
                </a:solidFill>
              </a:rPr>
              <a:t>| </a:t>
            </a:r>
            <a:r>
              <a:rPr lang="en-US" sz="2200" i="1" dirty="0">
                <a:solidFill>
                  <a:srgbClr val="0070C0"/>
                </a:solidFill>
              </a:rPr>
              <a:t>n</a:t>
            </a:r>
            <a:r>
              <a:rPr lang="en-US" sz="2200" dirty="0">
                <a:solidFill>
                  <a:srgbClr val="0070C0"/>
                </a:solidFill>
              </a:rPr>
              <a:t> = </a:t>
            </a:r>
            <a:r>
              <a:rPr lang="en-US" sz="2200" i="1" dirty="0">
                <a:solidFill>
                  <a:srgbClr val="0070C0"/>
                </a:solidFill>
              </a:rPr>
              <a:t>m</a:t>
            </a:r>
            <a:r>
              <a:rPr lang="en-US" sz="2200" i="1" baseline="30000" dirty="0">
                <a:solidFill>
                  <a:srgbClr val="0070C0"/>
                </a:solidFill>
              </a:rPr>
              <a:t>2</a:t>
            </a:r>
            <a:r>
              <a:rPr lang="en-US" sz="2200" dirty="0">
                <a:solidFill>
                  <a:srgbClr val="0070C0"/>
                </a:solidFill>
              </a:rPr>
              <a:t> for some </a:t>
            </a:r>
            <a:r>
              <a:rPr lang="en-US" sz="2200" i="1" dirty="0">
                <a:solidFill>
                  <a:srgbClr val="0070C0"/>
                </a:solidFill>
              </a:rPr>
              <a:t>m </a:t>
            </a:r>
            <a:r>
              <a:rPr lang="en-US" sz="2200" dirty="0">
                <a:solidFill>
                  <a:srgbClr val="0070C0"/>
                </a:solidFill>
              </a:rPr>
              <a:t>∈</a:t>
            </a:r>
            <a:r>
              <a:rPr lang="en-US" sz="2200" i="1" dirty="0">
                <a:solidFill>
                  <a:srgbClr val="0070C0"/>
                </a:solidFill>
              </a:rPr>
              <a:t> N </a:t>
            </a:r>
            <a:r>
              <a:rPr lang="en-US" sz="2200" dirty="0">
                <a:solidFill>
                  <a:srgbClr val="0070C0"/>
                </a:solidFill>
              </a:rPr>
              <a:t>} </a:t>
            </a:r>
            <a:r>
              <a:rPr lang="en-US" sz="2200" dirty="0"/>
              <a:t>means the </a:t>
            </a:r>
            <a:r>
              <a:rPr lang="en-US" sz="2200" dirty="0">
                <a:solidFill>
                  <a:srgbClr val="00B050"/>
                </a:solidFill>
              </a:rPr>
              <a:t>set </a:t>
            </a:r>
            <a:r>
              <a:rPr lang="en-US" sz="2200" dirty="0" smtClean="0">
                <a:solidFill>
                  <a:srgbClr val="00B050"/>
                </a:solidFill>
              </a:rPr>
              <a:t>of perfect squares</a:t>
            </a:r>
          </a:p>
          <a:p>
            <a:endParaRPr lang="en-US" sz="2400" i="1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sz="2200" i="1" dirty="0" smtClean="0">
                <a:solidFill>
                  <a:srgbClr val="C00000"/>
                </a:solidFill>
              </a:rPr>
              <a:t>A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adalah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himpunan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bilangan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bulat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positif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lebih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kecil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dari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5</a:t>
            </a:r>
          </a:p>
          <a:p>
            <a:pPr lvl="1"/>
            <a:r>
              <a:rPr lang="en-US" sz="2200" i="1" dirty="0" smtClean="0"/>
              <a:t>A</a:t>
            </a:r>
            <a:r>
              <a:rPr lang="en-US" sz="2200" dirty="0" smtClean="0"/>
              <a:t> </a:t>
            </a:r>
            <a:r>
              <a:rPr lang="en-US" sz="2200" dirty="0"/>
              <a:t>= { </a:t>
            </a:r>
            <a:r>
              <a:rPr lang="en-US" sz="2200" i="1" dirty="0"/>
              <a:t>x</a:t>
            </a:r>
            <a:r>
              <a:rPr lang="en-US" sz="2200" dirty="0"/>
              <a:t> | </a:t>
            </a:r>
            <a:r>
              <a:rPr lang="en-US" sz="2200" i="1" dirty="0"/>
              <a:t>x 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bulat</a:t>
            </a:r>
            <a:r>
              <a:rPr lang="en-US" sz="2200" dirty="0"/>
              <a:t> </a:t>
            </a:r>
            <a:r>
              <a:rPr lang="en-US" sz="2200" dirty="0" err="1"/>
              <a:t>positif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 </a:t>
            </a:r>
            <a:r>
              <a:rPr lang="en-US" sz="2200" dirty="0" smtClean="0"/>
              <a:t>5}</a:t>
            </a:r>
          </a:p>
          <a:p>
            <a:pPr lvl="1"/>
            <a:r>
              <a:rPr lang="en-US" sz="2200" i="1" dirty="0" smtClean="0"/>
              <a:t>A</a:t>
            </a:r>
            <a:r>
              <a:rPr lang="en-US" sz="2200" dirty="0" smtClean="0"/>
              <a:t>  </a:t>
            </a:r>
            <a:r>
              <a:rPr lang="en-US" sz="2200" dirty="0"/>
              <a:t>=  { </a:t>
            </a:r>
            <a:r>
              <a:rPr lang="en-US" sz="2200" i="1" dirty="0"/>
              <a:t>x</a:t>
            </a:r>
            <a:r>
              <a:rPr lang="en-US" sz="2200" dirty="0"/>
              <a:t> | </a:t>
            </a:r>
            <a:r>
              <a:rPr lang="en-US" sz="2200" i="1" dirty="0"/>
              <a:t>x </a:t>
            </a:r>
            <a:r>
              <a:rPr lang="en-US" sz="2000" dirty="0"/>
              <a:t>∈ </a:t>
            </a:r>
            <a:r>
              <a:rPr lang="en-US" sz="2200" i="1" dirty="0" smtClean="0"/>
              <a:t>P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 &lt; 5 }  </a:t>
            </a:r>
            <a:r>
              <a:rPr lang="en-US" sz="2200" dirty="0" smtClean="0"/>
              <a:t>yang </a:t>
            </a:r>
            <a:r>
              <a:rPr lang="en-US" sz="2200" dirty="0" err="1"/>
              <a:t>ekivalen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i="1" dirty="0"/>
              <a:t>A</a:t>
            </a:r>
            <a:r>
              <a:rPr lang="en-US" sz="2200" dirty="0"/>
              <a:t> = {1, 2, 3, 4}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sz="2000" i="1" dirty="0" smtClean="0"/>
              <a:t>M</a:t>
            </a:r>
            <a:r>
              <a:rPr lang="en-US" sz="2000" dirty="0" smtClean="0"/>
              <a:t> </a:t>
            </a:r>
            <a:r>
              <a:rPr lang="en-US" sz="2000" dirty="0"/>
              <a:t>= { </a:t>
            </a:r>
            <a:r>
              <a:rPr lang="en-US" sz="2000" i="1" dirty="0"/>
              <a:t>x</a:t>
            </a:r>
            <a:r>
              <a:rPr lang="en-US" sz="2000" dirty="0"/>
              <a:t> |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yang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kuliah</a:t>
            </a:r>
            <a:r>
              <a:rPr lang="en-US" sz="2000" dirty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 </a:t>
            </a:r>
            <a:r>
              <a:rPr lang="en-US" sz="2000" dirty="0" err="1" smtClean="0"/>
              <a:t>Komputasi</a:t>
            </a:r>
            <a:r>
              <a:rPr lang="en-US" sz="2000" dirty="0" smtClean="0"/>
              <a:t>}</a:t>
            </a:r>
            <a:endParaRPr lang="en-US" sz="20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cs typeface="Times New Roman" panose="02020603050405020304" pitchFamily="18" charset="0"/>
              </a:rPr>
              <a:t>Jumlah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elemen</a:t>
            </a:r>
            <a:r>
              <a:rPr lang="en-US" dirty="0">
                <a:cs typeface="Times New Roman" panose="02020603050405020304" pitchFamily="18" charset="0"/>
              </a:rPr>
              <a:t> di </a:t>
            </a:r>
            <a:r>
              <a:rPr lang="en-US" dirty="0" err="1">
                <a:cs typeface="Times New Roman" panose="02020603050405020304" pitchFamily="18" charset="0"/>
              </a:rPr>
              <a:t>dalam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disebut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kardinal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dari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himpunan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cs typeface="Times New Roman" panose="02020603050405020304" pitchFamily="18" charset="0"/>
              </a:rPr>
              <a:t>A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dinotasikan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</a:t>
            </a:r>
            <a:r>
              <a:rPr 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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Example:</a:t>
            </a:r>
          </a:p>
          <a:p>
            <a:pPr lvl="1"/>
            <a:r>
              <a:rPr lang="en-US" i="1" dirty="0" smtClean="0">
                <a:cs typeface="Times New Roman" panose="02020603050405020304" pitchFamily="18" charset="0"/>
              </a:rPr>
              <a:t>B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= {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 |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merupakan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bilangan</a:t>
            </a:r>
            <a:r>
              <a:rPr lang="en-US" dirty="0">
                <a:cs typeface="Times New Roman" panose="02020603050405020304" pitchFamily="18" charset="0"/>
              </a:rPr>
              <a:t> prima </a:t>
            </a:r>
            <a:r>
              <a:rPr lang="en-US" dirty="0" err="1">
                <a:cs typeface="Times New Roman" panose="02020603050405020304" pitchFamily="18" charset="0"/>
              </a:rPr>
              <a:t>lebih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kecil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dari</a:t>
            </a:r>
            <a:r>
              <a:rPr lang="en-US" dirty="0">
                <a:cs typeface="Times New Roman" panose="02020603050405020304" pitchFamily="18" charset="0"/>
              </a:rPr>
              <a:t> 20 }, </a:t>
            </a:r>
            <a:r>
              <a:rPr lang="en-US" dirty="0" err="1" smtClean="0">
                <a:cs typeface="Times New Roman" panose="02020603050405020304" pitchFamily="18" charset="0"/>
              </a:rPr>
              <a:t>atau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cs typeface="Times New Roman" panose="02020603050405020304" pitchFamily="18" charset="0"/>
              </a:rPr>
              <a:t>B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= {2, 3, 5, 7, 11, 13, 17, 19} </a:t>
            </a:r>
            <a:r>
              <a:rPr lang="en-US" dirty="0" err="1">
                <a:cs typeface="Times New Roman" panose="02020603050405020304" pitchFamily="18" charset="0"/>
              </a:rPr>
              <a:t>maka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= 8 </a:t>
            </a:r>
            <a:endParaRPr lang="en-US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i="1" dirty="0" smtClean="0">
                <a:cs typeface="Times New Roman" panose="02020603050405020304" pitchFamily="18" charset="0"/>
              </a:rPr>
              <a:t>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= {</a:t>
            </a:r>
            <a:r>
              <a:rPr lang="en-US" dirty="0" err="1">
                <a:cs typeface="Times New Roman" panose="02020603050405020304" pitchFamily="18" charset="0"/>
              </a:rPr>
              <a:t>kucing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, Amir, 10, </a:t>
            </a:r>
            <a:r>
              <a:rPr lang="en-US" dirty="0" err="1">
                <a:cs typeface="Times New Roman" panose="02020603050405020304" pitchFamily="18" charset="0"/>
              </a:rPr>
              <a:t>paku</a:t>
            </a:r>
            <a:r>
              <a:rPr lang="en-US" dirty="0">
                <a:cs typeface="Times New Roman" panose="02020603050405020304" pitchFamily="18" charset="0"/>
              </a:rPr>
              <a:t>}, </a:t>
            </a:r>
            <a:r>
              <a:rPr lang="en-US" dirty="0" err="1">
                <a:cs typeface="Times New Roman" panose="02020603050405020304" pitchFamily="18" charset="0"/>
              </a:rPr>
              <a:t>maka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  <a:p>
            <a:pPr lvl="1"/>
            <a:r>
              <a:rPr lang="en-US" i="1" dirty="0" smtClean="0">
                <a:cs typeface="Times New Roman" panose="02020603050405020304" pitchFamily="18" charset="0"/>
              </a:rPr>
              <a:t>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= {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, {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}, {{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}} }, </a:t>
            </a:r>
            <a:r>
              <a:rPr lang="en-US" dirty="0" err="1">
                <a:cs typeface="Times New Roman" panose="02020603050405020304" pitchFamily="18" charset="0"/>
              </a:rPr>
              <a:t>maka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= 3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8"/>
            <a:ext cx="8286750" cy="527685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set with zero members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cardinal=0</a:t>
            </a:r>
            <a:r>
              <a:rPr lang="en-US" dirty="0" smtClean="0"/>
              <a:t>) is </a:t>
            </a:r>
            <a:r>
              <a:rPr lang="en-US" dirty="0"/>
              <a:t>called the </a:t>
            </a:r>
            <a:r>
              <a:rPr lang="en-US" i="1" dirty="0">
                <a:solidFill>
                  <a:srgbClr val="C00000"/>
                </a:solidFill>
              </a:rPr>
              <a:t>empty set </a:t>
            </a:r>
            <a:r>
              <a:rPr lang="en-US" i="1" dirty="0" smtClean="0"/>
              <a:t>or</a:t>
            </a:r>
            <a:r>
              <a:rPr lang="en-US" i="1" dirty="0" smtClean="0">
                <a:solidFill>
                  <a:srgbClr val="C00000"/>
                </a:solidFill>
              </a:rPr>
              <a:t> null set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∅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{}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A set with </a:t>
            </a:r>
            <a:r>
              <a:rPr lang="en-US" dirty="0">
                <a:solidFill>
                  <a:srgbClr val="0070C0"/>
                </a:solidFill>
              </a:rPr>
              <a:t>one member </a:t>
            </a:r>
            <a:r>
              <a:rPr lang="en-US" dirty="0"/>
              <a:t>is sometimes called a </a:t>
            </a:r>
            <a:r>
              <a:rPr lang="en-US" i="1" dirty="0">
                <a:solidFill>
                  <a:srgbClr val="0070C0"/>
                </a:solidFill>
              </a:rPr>
              <a:t>singleton set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A set with </a:t>
            </a:r>
            <a:r>
              <a:rPr lang="en-US" dirty="0">
                <a:solidFill>
                  <a:srgbClr val="0070C0"/>
                </a:solidFill>
              </a:rPr>
              <a:t>two members </a:t>
            </a:r>
            <a:r>
              <a:rPr lang="en-US" dirty="0"/>
              <a:t>is called an </a:t>
            </a:r>
            <a:r>
              <a:rPr lang="en-US" i="1" dirty="0">
                <a:solidFill>
                  <a:srgbClr val="0070C0"/>
                </a:solidFill>
              </a:rPr>
              <a:t>unordered </a:t>
            </a:r>
            <a:r>
              <a:rPr lang="en-US" i="1" dirty="0" smtClean="0">
                <a:solidFill>
                  <a:srgbClr val="0070C0"/>
                </a:solidFill>
              </a:rPr>
              <a:t>pair</a:t>
            </a:r>
          </a:p>
          <a:p>
            <a:r>
              <a:rPr lang="en-US" dirty="0" smtClean="0"/>
              <a:t>Example:</a:t>
            </a:r>
            <a:endParaRPr lang="en-US" dirty="0"/>
          </a:p>
          <a:p>
            <a:pPr lvl="1"/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dirty="0"/>
              <a:t>= { </a:t>
            </a:r>
            <a:r>
              <a:rPr lang="en-US" i="1" dirty="0"/>
              <a:t>x</a:t>
            </a:r>
            <a:r>
              <a:rPr lang="en-US" dirty="0"/>
              <a:t> | </a:t>
            </a:r>
            <a:r>
              <a:rPr lang="en-US" i="1" dirty="0"/>
              <a:t>x</a:t>
            </a:r>
            <a:r>
              <a:rPr lang="en-US" dirty="0"/>
              <a:t> &lt; </a:t>
            </a:r>
            <a:r>
              <a:rPr lang="en-US" i="1" dirty="0"/>
              <a:t>x</a:t>
            </a:r>
            <a:r>
              <a:rPr lang="en-US" dirty="0"/>
              <a:t>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dirty="0"/>
              <a:t>) = </a:t>
            </a:r>
            <a:r>
              <a:rPr lang="en-US" dirty="0" smtClean="0"/>
              <a:t>0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= { orang Indonesia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= </a:t>
            </a:r>
            <a:r>
              <a:rPr lang="en-US" dirty="0" smtClean="0"/>
              <a:t>0</a:t>
            </a:r>
            <a:r>
              <a:rPr lang="en-US" sz="2800" dirty="0" smtClean="0"/>
              <a:t>          </a:t>
            </a:r>
            <a:endParaRPr lang="en-US" sz="2800" dirty="0"/>
          </a:p>
          <a:p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/>
              <a:t>{{ }}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{</a:t>
            </a:r>
            <a:r>
              <a:rPr lang="en-US" dirty="0"/>
              <a:t>∅</a:t>
            </a:r>
            <a:r>
              <a:rPr lang="en-US" dirty="0" smtClean="0"/>
              <a:t>}</a:t>
            </a:r>
            <a:endParaRPr lang="en-US" dirty="0"/>
          </a:p>
          <a:p>
            <a:pPr lvl="1"/>
            <a:r>
              <a:rPr lang="en-US" dirty="0" err="1"/>
              <a:t>H</a:t>
            </a:r>
            <a:r>
              <a:rPr lang="en-US" dirty="0" err="1" smtClean="0"/>
              <a:t>impunan</a:t>
            </a:r>
            <a:r>
              <a:rPr lang="en-US" dirty="0" smtClean="0"/>
              <a:t> </a:t>
            </a:r>
            <a:r>
              <a:rPr lang="en-US" dirty="0"/>
              <a:t>{{ }, {{ }}}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{</a:t>
            </a:r>
            <a:r>
              <a:rPr lang="en-US" dirty="0"/>
              <a:t>∅</a:t>
            </a:r>
            <a:r>
              <a:rPr lang="en-US" dirty="0" smtClean="0"/>
              <a:t>, {</a:t>
            </a:r>
            <a:r>
              <a:rPr lang="en-US" dirty="0"/>
              <a:t>∅</a:t>
            </a:r>
            <a:r>
              <a:rPr lang="en-US" dirty="0" smtClean="0"/>
              <a:t>}}</a:t>
            </a:r>
            <a:endParaRPr lang="en-US" dirty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{</a:t>
            </a:r>
            <a:r>
              <a:rPr lang="en-US" dirty="0">
                <a:solidFill>
                  <a:srgbClr val="C00000"/>
                </a:solidFill>
              </a:rPr>
              <a:t>∅</a:t>
            </a:r>
            <a:r>
              <a:rPr lang="en-US" dirty="0" smtClean="0">
                <a:solidFill>
                  <a:srgbClr val="C00000"/>
                </a:solidFill>
              </a:rPr>
              <a:t>} </a:t>
            </a:r>
            <a:r>
              <a:rPr lang="en-US" dirty="0" err="1">
                <a:solidFill>
                  <a:srgbClr val="C00000"/>
                </a:solidFill>
              </a:rPr>
              <a:t>bukan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himpunan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kosong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 smtClean="0"/>
              <a:t>kosong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Venn D</a:t>
            </a:r>
            <a:r>
              <a:rPr lang="en-US" dirty="0" smtClean="0"/>
              <a:t>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>
                <a:solidFill>
                  <a:srgbClr val="C00000"/>
                </a:solidFill>
              </a:rPr>
              <a:t>picture helps clarify a </a:t>
            </a:r>
            <a:r>
              <a:rPr lang="en-US" dirty="0" smtClean="0">
                <a:solidFill>
                  <a:srgbClr val="C00000"/>
                </a:solidFill>
              </a:rPr>
              <a:t>concept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C00000"/>
                </a:solidFill>
              </a:rPr>
              <a:t>sets</a:t>
            </a:r>
            <a:r>
              <a:rPr lang="en-US" dirty="0" smtClean="0"/>
              <a:t>, we </a:t>
            </a:r>
            <a:r>
              <a:rPr lang="en-US" dirty="0"/>
              <a:t>use a type of picture called a </a:t>
            </a:r>
            <a:r>
              <a:rPr lang="en-US" dirty="0">
                <a:solidFill>
                  <a:srgbClr val="C00000"/>
                </a:solidFill>
              </a:rPr>
              <a:t>Venn </a:t>
            </a:r>
            <a:r>
              <a:rPr lang="en-US" dirty="0" smtClean="0">
                <a:solidFill>
                  <a:srgbClr val="C00000"/>
                </a:solidFill>
              </a:rPr>
              <a:t>diagram</a:t>
            </a:r>
            <a:endParaRPr lang="en-US" dirty="0"/>
          </a:p>
          <a:p>
            <a:r>
              <a:rPr lang="en-US" dirty="0" smtClean="0"/>
              <a:t>Venn </a:t>
            </a:r>
            <a:r>
              <a:rPr lang="en-US" dirty="0"/>
              <a:t>diagram for the </a:t>
            </a:r>
            <a:r>
              <a:rPr lang="en-US" dirty="0">
                <a:solidFill>
                  <a:srgbClr val="C00000"/>
                </a:solidFill>
              </a:rPr>
              <a:t>set of English words starting with “t”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500" t="34444" r="24583" b="28518"/>
          <a:stretch/>
        </p:blipFill>
        <p:spPr>
          <a:xfrm>
            <a:off x="1752600" y="3842817"/>
            <a:ext cx="5226768" cy="25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Venn diagram for the </a:t>
            </a:r>
            <a:r>
              <a:rPr lang="en-US" dirty="0">
                <a:solidFill>
                  <a:srgbClr val="C00000"/>
                </a:solidFill>
              </a:rPr>
              <a:t>set of English words ending with “z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Overlapping circles indicate </a:t>
            </a:r>
            <a:r>
              <a:rPr lang="en-US" dirty="0">
                <a:solidFill>
                  <a:srgbClr val="C00000"/>
                </a:solidFill>
              </a:rPr>
              <a:t>common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17" t="38889" r="12083" b="15186"/>
          <a:stretch/>
        </p:blipFill>
        <p:spPr>
          <a:xfrm>
            <a:off x="2636274" y="2209800"/>
            <a:ext cx="3871452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250" t="18889" r="13333" b="15926"/>
          <a:stretch/>
        </p:blipFill>
        <p:spPr>
          <a:xfrm>
            <a:off x="2819400" y="4490696"/>
            <a:ext cx="3163597" cy="20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	 </a:t>
            </a:r>
            <a:r>
              <a:rPr lang="en-US" sz="3600" dirty="0" smtClean="0">
                <a:solidFill>
                  <a:srgbClr val="C00000"/>
                </a:solidFill>
              </a:rPr>
              <a:t>	?					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333" t="30741" r="14584" b="29259"/>
          <a:stretch/>
        </p:blipFill>
        <p:spPr>
          <a:xfrm>
            <a:off x="590550" y="2133600"/>
            <a:ext cx="7924800" cy="28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U </a:t>
            </a:r>
            <a:r>
              <a:rPr lang="en-US" dirty="0"/>
              <a:t>= {1, 2, …, 7, </a:t>
            </a:r>
            <a:r>
              <a:rPr lang="en-US" dirty="0" smtClean="0"/>
              <a:t>8}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= {1, 2, 3, </a:t>
            </a:r>
            <a:r>
              <a:rPr lang="en-US" dirty="0" smtClean="0"/>
              <a:t>5}</a:t>
            </a:r>
          </a:p>
          <a:p>
            <a:pPr lvl="1"/>
            <a:r>
              <a:rPr lang="en-US" dirty="0" smtClean="0"/>
              <a:t>B </a:t>
            </a:r>
            <a:r>
              <a:rPr lang="en-US" dirty="0"/>
              <a:t>= {2, 5, 6, 8</a:t>
            </a:r>
            <a:r>
              <a:rPr lang="en-US" dirty="0" smtClean="0"/>
              <a:t>}</a:t>
            </a:r>
            <a:endParaRPr lang="en-US" dirty="0"/>
          </a:p>
          <a:p>
            <a:endParaRPr lang="en-US" dirty="0"/>
          </a:p>
          <a:p>
            <a:r>
              <a:rPr lang="en-US" dirty="0"/>
              <a:t>Diagram Venn: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42434"/>
              </p:ext>
            </p:extLst>
          </p:nvPr>
        </p:nvGraphicFramePr>
        <p:xfrm>
          <a:off x="3429000" y="3850651"/>
          <a:ext cx="3657600" cy="238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r:id="rId3" imgW="2139696" imgH="1395984" progId="Visio.Drawing.6">
                  <p:embed/>
                </p:oleObj>
              </mc:Choice>
              <mc:Fallback>
                <p:oleObj r:id="rId3" imgW="2139696" imgH="13959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50651"/>
                        <a:ext cx="3657600" cy="2383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9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Subset (</a:t>
            </a:r>
            <a:r>
              <a:rPr lang="en-US" dirty="0" err="1">
                <a:cs typeface="Times New Roman" panose="02020603050405020304" pitchFamily="18" charset="0"/>
              </a:rPr>
              <a:t>Himpunan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Bagian</a:t>
            </a:r>
            <a:r>
              <a:rPr lang="en-US" dirty="0"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smtClean="0"/>
              <a:t>subset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jika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hanya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jika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smtClean="0"/>
              <a:t>B</a:t>
            </a:r>
            <a:endParaRPr lang="en-US" dirty="0"/>
          </a:p>
          <a:p>
            <a:pPr lvl="0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superset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smtClean="0"/>
              <a:t>A</a:t>
            </a:r>
            <a:endParaRPr lang="en-US" dirty="0"/>
          </a:p>
          <a:p>
            <a:pPr lvl="0"/>
            <a:r>
              <a:rPr lang="en-US" dirty="0" err="1"/>
              <a:t>Notasi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>
                <a:sym typeface="Symbol" panose="05050102010706020507" pitchFamily="18" charset="2"/>
              </a:rPr>
              <a:t></a:t>
            </a:r>
            <a:r>
              <a:rPr lang="en-US" dirty="0" smtClean="0"/>
              <a:t> </a:t>
            </a:r>
            <a:r>
              <a:rPr lang="en-US" i="1" dirty="0"/>
              <a:t>B</a:t>
            </a:r>
            <a:endParaRPr lang="en-US" dirty="0"/>
          </a:p>
          <a:p>
            <a:r>
              <a:rPr lang="en-US" dirty="0" smtClean="0"/>
              <a:t>Diagram Venn: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9120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054497"/>
              </p:ext>
            </p:extLst>
          </p:nvPr>
        </p:nvGraphicFramePr>
        <p:xfrm>
          <a:off x="3429000" y="3878424"/>
          <a:ext cx="3429000" cy="224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Visio" r:id="rId4" imgW="2139696" imgH="1395984" progId="Visio.Drawing.11">
                  <p:embed/>
                </p:oleObj>
              </mc:Choice>
              <mc:Fallback>
                <p:oleObj name="Visio" r:id="rId4" imgW="2139696" imgH="139598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78424"/>
                        <a:ext cx="3429000" cy="2244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7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Examples of Subset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1002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{ </a:t>
            </a:r>
            <a:r>
              <a:rPr lang="en-US" sz="3200" dirty="0"/>
              <a:t>1, 2, 3} </a:t>
            </a:r>
            <a:r>
              <a:rPr lang="en-US" sz="3200" dirty="0">
                <a:sym typeface="Symbol" panose="05050102010706020507" pitchFamily="18" charset="2"/>
              </a:rPr>
              <a:t></a:t>
            </a:r>
            <a:r>
              <a:rPr lang="en-US" sz="3200" dirty="0"/>
              <a:t> {1, 2, 3, 4, 5</a:t>
            </a:r>
            <a:r>
              <a:rPr lang="en-US" sz="3200" dirty="0" smtClean="0"/>
              <a:t>}</a:t>
            </a:r>
          </a:p>
          <a:p>
            <a:endParaRPr lang="en-US" sz="3200" dirty="0" smtClean="0"/>
          </a:p>
          <a:p>
            <a:r>
              <a:rPr lang="en-US" sz="3200" dirty="0" smtClean="0"/>
              <a:t>{1</a:t>
            </a:r>
            <a:r>
              <a:rPr lang="en-US" sz="3200" dirty="0"/>
              <a:t>, 2, 3} </a:t>
            </a:r>
            <a:r>
              <a:rPr lang="en-US" sz="3200" dirty="0">
                <a:sym typeface="Symbol" panose="05050102010706020507" pitchFamily="18" charset="2"/>
              </a:rPr>
              <a:t></a:t>
            </a:r>
            <a:r>
              <a:rPr lang="en-US" sz="3200" dirty="0"/>
              <a:t> {1, 2, 3}	</a:t>
            </a:r>
            <a:endParaRPr lang="en-US" sz="3200" dirty="0" smtClean="0"/>
          </a:p>
          <a:p>
            <a:endParaRPr lang="en-US" sz="3200" b="1" i="1" dirty="0" smtClean="0"/>
          </a:p>
          <a:p>
            <a:r>
              <a:rPr lang="en-US" sz="3200" b="1" i="1" dirty="0" smtClean="0"/>
              <a:t>N</a:t>
            </a:r>
            <a:r>
              <a:rPr lang="en-US" sz="3200" i="1" dirty="0" smtClean="0"/>
              <a:t> </a:t>
            </a:r>
            <a:r>
              <a:rPr lang="en-US" sz="3200" dirty="0">
                <a:sym typeface="Symbol" panose="05050102010706020507" pitchFamily="18" charset="2"/>
              </a:rPr>
              <a:t> </a:t>
            </a:r>
            <a:r>
              <a:rPr lang="en-US" sz="3200" dirty="0" smtClean="0">
                <a:sym typeface="Symbol" panose="05050102010706020507" pitchFamily="18" charset="2"/>
              </a:rPr>
              <a:t> </a:t>
            </a:r>
            <a:r>
              <a:rPr lang="en-US" sz="3200" b="1" i="1" dirty="0" smtClean="0"/>
              <a:t>Z</a:t>
            </a:r>
            <a:r>
              <a:rPr lang="en-US" sz="3200" i="1" dirty="0" smtClean="0"/>
              <a:t> </a:t>
            </a:r>
            <a:r>
              <a:rPr lang="en-US" sz="3200" dirty="0">
                <a:sym typeface="Symbol" panose="05050102010706020507" pitchFamily="18" charset="2"/>
              </a:rPr>
              <a:t> </a:t>
            </a:r>
            <a:r>
              <a:rPr lang="en-US" sz="3200" b="1" i="1" dirty="0" smtClean="0"/>
              <a:t>R</a:t>
            </a:r>
            <a:r>
              <a:rPr lang="en-US" sz="3200" i="1" dirty="0" smtClean="0"/>
              <a:t> </a:t>
            </a:r>
            <a:r>
              <a:rPr lang="en-US" sz="3200" dirty="0">
                <a:sym typeface="Symbol" panose="05050102010706020507" pitchFamily="18" charset="2"/>
              </a:rPr>
              <a:t> </a:t>
            </a:r>
            <a:r>
              <a:rPr lang="en-US" sz="3200" dirty="0" smtClean="0">
                <a:sym typeface="Symbol" panose="05050102010706020507" pitchFamily="18" charset="2"/>
              </a:rPr>
              <a:t> </a:t>
            </a:r>
            <a:r>
              <a:rPr lang="en-US" sz="3200" b="1" i="1" dirty="0" smtClean="0"/>
              <a:t>C</a:t>
            </a:r>
            <a:endParaRPr lang="en-US" sz="3200" i="1" dirty="0"/>
          </a:p>
          <a:p>
            <a:endParaRPr lang="en-US" sz="3200" dirty="0" smtClean="0"/>
          </a:p>
          <a:p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i="1" dirty="0" smtClean="0"/>
              <a:t>A</a:t>
            </a:r>
            <a:r>
              <a:rPr lang="en-US" sz="3200" dirty="0" smtClean="0"/>
              <a:t> = { (</a:t>
            </a:r>
            <a:r>
              <a:rPr lang="en-US" sz="3200" i="1" dirty="0" smtClean="0"/>
              <a:t>x</a:t>
            </a:r>
            <a:r>
              <a:rPr lang="en-US" sz="3200" dirty="0" smtClean="0"/>
              <a:t>, </a:t>
            </a:r>
            <a:r>
              <a:rPr lang="en-US" sz="3200" i="1" dirty="0" smtClean="0"/>
              <a:t>y</a:t>
            </a:r>
            <a:r>
              <a:rPr lang="en-US" sz="3200" dirty="0" smtClean="0"/>
              <a:t>) | </a:t>
            </a:r>
            <a:r>
              <a:rPr lang="en-US" sz="3200" i="1" dirty="0" smtClean="0"/>
              <a:t>x</a:t>
            </a:r>
            <a:r>
              <a:rPr lang="en-US" sz="3200" dirty="0" smtClean="0"/>
              <a:t> + </a:t>
            </a:r>
            <a:r>
              <a:rPr lang="en-US" sz="3200" i="1" dirty="0" smtClean="0"/>
              <a:t>y</a:t>
            </a:r>
            <a:r>
              <a:rPr lang="en-US" sz="3200" dirty="0" smtClean="0"/>
              <a:t> &lt; 4, </a:t>
            </a:r>
            <a:r>
              <a:rPr lang="en-US" sz="3200" i="1" dirty="0" smtClean="0"/>
              <a:t>x</a:t>
            </a:r>
            <a:r>
              <a:rPr lang="en-US" sz="3200" dirty="0" smtClean="0"/>
              <a:t>  </a:t>
            </a:r>
            <a:r>
              <a:rPr lang="en-US" sz="3200" dirty="0" smtClean="0">
                <a:sym typeface="Symbol" panose="05050102010706020507" pitchFamily="18" charset="2"/>
              </a:rPr>
              <a:t> 0</a:t>
            </a:r>
            <a:r>
              <a:rPr lang="en-US" sz="3200" dirty="0" smtClean="0"/>
              <a:t>, </a:t>
            </a:r>
            <a:r>
              <a:rPr lang="en-US" sz="3200" i="1" dirty="0" smtClean="0"/>
              <a:t>y</a:t>
            </a:r>
            <a:r>
              <a:rPr lang="en-US" sz="3200" dirty="0" smtClean="0"/>
              <a:t>  </a:t>
            </a:r>
            <a:r>
              <a:rPr lang="en-US" sz="3200" dirty="0" smtClean="0">
                <a:sym typeface="Symbol" panose="05050102010706020507" pitchFamily="18" charset="2"/>
              </a:rPr>
              <a:t></a:t>
            </a:r>
            <a:r>
              <a:rPr lang="en-US" sz="3200" dirty="0" smtClean="0"/>
              <a:t> 0 }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i="1" dirty="0" smtClean="0"/>
              <a:t>B</a:t>
            </a:r>
            <a:r>
              <a:rPr lang="en-US" sz="3200" dirty="0" smtClean="0"/>
              <a:t> </a:t>
            </a:r>
            <a:r>
              <a:rPr lang="en-US" sz="3200" dirty="0"/>
              <a:t>= { (</a:t>
            </a:r>
            <a:r>
              <a:rPr lang="en-US" sz="3200" i="1" dirty="0"/>
              <a:t>x</a:t>
            </a:r>
            <a:r>
              <a:rPr lang="en-US" sz="3200" dirty="0"/>
              <a:t>, </a:t>
            </a:r>
            <a:r>
              <a:rPr lang="en-US" sz="3200" i="1" dirty="0"/>
              <a:t>y</a:t>
            </a:r>
            <a:r>
              <a:rPr lang="en-US" sz="3200" dirty="0"/>
              <a:t>) | 2</a:t>
            </a:r>
            <a:r>
              <a:rPr lang="en-US" sz="3200" i="1" dirty="0"/>
              <a:t>x</a:t>
            </a:r>
            <a:r>
              <a:rPr lang="en-US" sz="3200" dirty="0"/>
              <a:t> + </a:t>
            </a:r>
            <a:r>
              <a:rPr lang="en-US" sz="3200" i="1" dirty="0"/>
              <a:t>y</a:t>
            </a:r>
            <a:r>
              <a:rPr lang="en-US" sz="3200" dirty="0"/>
              <a:t> &lt; 4,  </a:t>
            </a:r>
            <a:r>
              <a:rPr lang="en-US" sz="3200" i="1" dirty="0"/>
              <a:t>x</a:t>
            </a:r>
            <a:r>
              <a:rPr lang="en-US" sz="3200" dirty="0"/>
              <a:t>  </a:t>
            </a:r>
            <a:r>
              <a:rPr lang="en-US" sz="3200" dirty="0">
                <a:sym typeface="Symbol" panose="05050102010706020507" pitchFamily="18" charset="2"/>
              </a:rPr>
              <a:t></a:t>
            </a:r>
            <a:r>
              <a:rPr lang="en-US" sz="3200" dirty="0"/>
              <a:t> 0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i="1" dirty="0"/>
              <a:t>y </a:t>
            </a:r>
            <a:r>
              <a:rPr lang="en-US" sz="3200" dirty="0"/>
              <a:t> </a:t>
            </a:r>
            <a:r>
              <a:rPr lang="en-US" sz="3200" dirty="0">
                <a:sym typeface="Symbol" panose="05050102010706020507" pitchFamily="18" charset="2"/>
              </a:rPr>
              <a:t></a:t>
            </a:r>
            <a:r>
              <a:rPr lang="en-US" sz="3200" dirty="0"/>
              <a:t> 0 }, 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 </a:t>
            </a:r>
            <a:r>
              <a:rPr lang="en-US" sz="3200" dirty="0">
                <a:sym typeface="Symbol" panose="05050102010706020507" pitchFamily="18" charset="2"/>
              </a:rPr>
              <a:t> </a:t>
            </a:r>
            <a:r>
              <a:rPr lang="en-US" sz="3200" i="1" dirty="0" smtClean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1224754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7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Proper Subset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5129"/>
            <a:ext cx="7981950" cy="49474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two sets A and B: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is a </a:t>
            </a:r>
            <a:r>
              <a:rPr lang="en-US" dirty="0">
                <a:solidFill>
                  <a:srgbClr val="0070C0"/>
                </a:solidFill>
              </a:rPr>
              <a:t>subset </a:t>
            </a:r>
            <a:r>
              <a:rPr lang="en-US" dirty="0"/>
              <a:t>of </a:t>
            </a:r>
            <a:r>
              <a:rPr lang="en-US" i="1" dirty="0"/>
              <a:t>B</a:t>
            </a:r>
            <a:r>
              <a:rPr lang="en-US" dirty="0"/>
              <a:t>, written </a:t>
            </a:r>
            <a:r>
              <a:rPr lang="en-US" i="1" dirty="0"/>
              <a:t>A</a:t>
            </a:r>
            <a:r>
              <a:rPr lang="en-US" dirty="0"/>
              <a:t> ⊆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if every member of A also is a member of B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is a </a:t>
            </a:r>
            <a:r>
              <a:rPr lang="en-US" dirty="0">
                <a:solidFill>
                  <a:srgbClr val="0070C0"/>
                </a:solidFill>
              </a:rPr>
              <a:t>proper subset </a:t>
            </a:r>
            <a:r>
              <a:rPr lang="en-US" dirty="0"/>
              <a:t>of </a:t>
            </a:r>
            <a:r>
              <a:rPr lang="en-US" i="1" dirty="0"/>
              <a:t>B</a:t>
            </a:r>
            <a:r>
              <a:rPr lang="en-US" dirty="0"/>
              <a:t>, written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</a:t>
            </a:r>
            <a:r>
              <a:rPr lang="en-US" dirty="0"/>
              <a:t> </a:t>
            </a:r>
            <a:r>
              <a:rPr lang="en-US" i="1" dirty="0"/>
              <a:t>B </a:t>
            </a:r>
            <a:r>
              <a:rPr lang="en-US" i="1" dirty="0" smtClean="0"/>
              <a:t>or A</a:t>
            </a:r>
            <a:r>
              <a:rPr lang="en-US" dirty="0" smtClean="0"/>
              <a:t>     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if A is a subset of B and not equal to 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endParaRPr lang="en-US" dirty="0" smtClean="0"/>
          </a:p>
          <a:p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</a:t>
            </a:r>
            <a:r>
              <a:rPr lang="en-US" dirty="0"/>
              <a:t> </a:t>
            </a:r>
            <a:r>
              <a:rPr lang="en-US" i="1" dirty="0" smtClean="0"/>
              <a:t>B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</a:t>
            </a:r>
            <a:r>
              <a:rPr lang="en-US" i="1" dirty="0" smtClean="0"/>
              <a:t>B</a:t>
            </a:r>
            <a:endParaRPr lang="en-US" dirty="0"/>
          </a:p>
          <a:p>
            <a:pPr lvl="1"/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(</a:t>
            </a:r>
            <a:r>
              <a:rPr lang="en-US" i="1" dirty="0">
                <a:solidFill>
                  <a:srgbClr val="0070C0"/>
                </a:solidFill>
              </a:rPr>
              <a:t>proper  subset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smtClean="0"/>
              <a:t>B</a:t>
            </a:r>
            <a:endParaRPr lang="en-US" dirty="0"/>
          </a:p>
          <a:p>
            <a:pPr lvl="1"/>
            <a:r>
              <a:rPr lang="en-US" dirty="0" err="1" smtClean="0"/>
              <a:t>Contoh</a:t>
            </a:r>
            <a:r>
              <a:rPr lang="en-US" dirty="0"/>
              <a:t>: {1} </a:t>
            </a:r>
            <a:r>
              <a:rPr lang="en-US" dirty="0" err="1"/>
              <a:t>dan</a:t>
            </a:r>
            <a:r>
              <a:rPr lang="en-US" dirty="0"/>
              <a:t> {2, 3}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0070C0"/>
                </a:solidFill>
              </a:rPr>
              <a:t>proper subset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dari</a:t>
            </a:r>
            <a:r>
              <a:rPr lang="en-US" dirty="0"/>
              <a:t> {1, 2, 3</a:t>
            </a:r>
            <a:r>
              <a:rPr lang="en-US" dirty="0" smtClean="0"/>
              <a:t>}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(</a:t>
            </a:r>
            <a:r>
              <a:rPr lang="en-US" i="1" dirty="0">
                <a:solidFill>
                  <a:srgbClr val="C00000"/>
                </a:solidFill>
              </a:rPr>
              <a:t>subset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 smtClean="0"/>
              <a:t>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624" t="51112" r="27209" b="30369"/>
          <a:stretch/>
        </p:blipFill>
        <p:spPr>
          <a:xfrm>
            <a:off x="6781800" y="2514600"/>
            <a:ext cx="364583" cy="3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Example of Proper </a:t>
            </a:r>
            <a:r>
              <a:rPr lang="en-US" dirty="0">
                <a:cs typeface="Times New Roman" panose="02020603050405020304" pitchFamily="18" charset="0"/>
              </a:rPr>
              <a:t>Subset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Misalkan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 = {1, 2, 3} </a:t>
            </a:r>
            <a:r>
              <a:rPr lang="en-US" dirty="0" err="1">
                <a:cs typeface="Times New Roman" panose="02020603050405020304" pitchFamily="18" charset="0"/>
              </a:rPr>
              <a:t>dan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B</a:t>
            </a:r>
            <a:r>
              <a:rPr lang="en-US" dirty="0">
                <a:cs typeface="Times New Roman" panose="02020603050405020304" pitchFamily="18" charset="0"/>
              </a:rPr>
              <a:t> = {1, 2, 3, 4, </a:t>
            </a:r>
            <a:r>
              <a:rPr lang="en-US" dirty="0" smtClean="0">
                <a:cs typeface="Times New Roman" panose="02020603050405020304" pitchFamily="18" charset="0"/>
              </a:rPr>
              <a:t>5}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Pertanyaan</a:t>
            </a:r>
            <a:r>
              <a:rPr lang="en-US" dirty="0" smtClean="0">
                <a:cs typeface="Times New Roman" panose="02020603050405020304" pitchFamily="18" charset="0"/>
              </a:rPr>
              <a:t>: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cs typeface="Times New Roman" panose="02020603050405020304" pitchFamily="18" charset="0"/>
              </a:rPr>
              <a:t>Tentukan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semua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kemungkinan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himpunan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sedemikian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sehingga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B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yaitu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proper subset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C </a:t>
            </a:r>
            <a:r>
              <a:rPr lang="en-US" dirty="0" err="1">
                <a:cs typeface="Times New Roman" panose="02020603050405020304" pitchFamily="18" charset="0"/>
              </a:rPr>
              <a:t>dan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proper subset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err="1" smtClean="0">
                <a:cs typeface="Times New Roman" panose="02020603050405020304" pitchFamily="18" charset="0"/>
              </a:rPr>
              <a:t>Jawab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dirty="0" smtClean="0">
                <a:cs typeface="Times New Roman" panose="02020603050405020304" pitchFamily="18" charset="0"/>
              </a:rPr>
              <a:t>C </a:t>
            </a:r>
            <a:r>
              <a:rPr lang="en-US" dirty="0" err="1">
                <a:cs typeface="Times New Roman" panose="02020603050405020304" pitchFamily="18" charset="0"/>
              </a:rPr>
              <a:t>harus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mengandung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semua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elemen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 = {1, 2, 3} </a:t>
            </a:r>
            <a:r>
              <a:rPr lang="en-US" dirty="0" err="1">
                <a:cs typeface="Times New Roman" panose="02020603050405020304" pitchFamily="18" charset="0"/>
              </a:rPr>
              <a:t>dan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sekurang-kurangnya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satu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elemen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dari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cs typeface="Times New Roman" panose="02020603050405020304" pitchFamily="18" charset="0"/>
              </a:rPr>
              <a:t>B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demikian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 = {1, 2, 3, 4} </a:t>
            </a:r>
            <a:r>
              <a:rPr lang="en-US" dirty="0" err="1">
                <a:cs typeface="Times New Roman" panose="02020603050405020304" pitchFamily="18" charset="0"/>
              </a:rPr>
              <a:t>atau</a:t>
            </a:r>
            <a:r>
              <a:rPr lang="en-US" dirty="0">
                <a:cs typeface="Times New Roman" panose="02020603050405020304" pitchFamily="18" charset="0"/>
              </a:rPr>
              <a:t>  </a:t>
            </a:r>
            <a:r>
              <a:rPr lang="en-US" i="1" dirty="0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 = {1, 2, 3, 5</a:t>
            </a:r>
            <a:r>
              <a:rPr lang="en-US" dirty="0" smtClean="0">
                <a:cs typeface="Times New Roman" panose="02020603050405020304" pitchFamily="18" charset="0"/>
              </a:rPr>
              <a:t>}</a:t>
            </a:r>
          </a:p>
          <a:p>
            <a:pPr lvl="1"/>
            <a:r>
              <a:rPr lang="en-US" i="1" dirty="0" smtClean="0">
                <a:cs typeface="Times New Roman" panose="02020603050405020304" pitchFamily="18" charset="0"/>
              </a:rPr>
              <a:t>C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tidak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boleh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memuat</a:t>
            </a:r>
            <a:r>
              <a:rPr lang="en-US" dirty="0">
                <a:cs typeface="Times New Roman" panose="02020603050405020304" pitchFamily="18" charset="0"/>
              </a:rPr>
              <a:t> 4 </a:t>
            </a:r>
            <a:r>
              <a:rPr lang="en-US" dirty="0" err="1">
                <a:cs typeface="Times New Roman" panose="02020603050405020304" pitchFamily="18" charset="0"/>
              </a:rPr>
              <a:t>dan</a:t>
            </a:r>
            <a:r>
              <a:rPr lang="en-US" dirty="0">
                <a:cs typeface="Times New Roman" panose="02020603050405020304" pitchFamily="18" charset="0"/>
              </a:rPr>
              <a:t> 5 </a:t>
            </a:r>
            <a:r>
              <a:rPr lang="en-US" dirty="0" err="1">
                <a:cs typeface="Times New Roman" panose="02020603050405020304" pitchFamily="18" charset="0"/>
              </a:rPr>
              <a:t>sekaligus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karena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proper subset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imes New Roman" panose="02020603050405020304" pitchFamily="18" charset="0"/>
              </a:rPr>
              <a:t>Himpunan</a:t>
            </a:r>
            <a:r>
              <a:rPr lang="en-US" dirty="0">
                <a:cs typeface="Times New Roman" panose="02020603050405020304" pitchFamily="18" charset="0"/>
              </a:rPr>
              <a:t> yang </a:t>
            </a:r>
            <a:r>
              <a:rPr lang="en-US" dirty="0" err="1">
                <a:cs typeface="Times New Roman" panose="02020603050405020304" pitchFamily="18" charset="0"/>
              </a:rPr>
              <a:t>Ekivalen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ekivalen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kardinal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kedua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himpunan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tersebut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sama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/>
              <a:t>B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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= { 1, 3, 5, 7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/>
              <a:t>}</a:t>
            </a:r>
          </a:p>
          <a:p>
            <a:pPr lvl="1"/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~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= 4	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imes New Roman" panose="02020603050405020304" pitchFamily="18" charset="0"/>
              </a:rPr>
              <a:t>Himpunan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Saling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Lepas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600950" cy="464309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/>
              <a:t>himpunan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disjoint</a:t>
            </a:r>
            <a:r>
              <a:rPr lang="en-US" dirty="0"/>
              <a:t>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dirty="0"/>
              <a:t> // </a:t>
            </a:r>
            <a:r>
              <a:rPr lang="en-US" i="1" dirty="0"/>
              <a:t>B </a:t>
            </a:r>
          </a:p>
          <a:p>
            <a:endParaRPr lang="en-US" dirty="0"/>
          </a:p>
          <a:p>
            <a:r>
              <a:rPr lang="en-US" dirty="0" smtClean="0"/>
              <a:t>Diagram </a:t>
            </a:r>
            <a:r>
              <a:rPr lang="en-US" dirty="0"/>
              <a:t>Venn: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 | </a:t>
            </a:r>
            <a:r>
              <a:rPr lang="en-US" i="1" dirty="0"/>
              <a:t>x</a:t>
            </a:r>
            <a:r>
              <a:rPr lang="en-US" dirty="0"/>
              <a:t> ∈ </a:t>
            </a:r>
            <a:r>
              <a:rPr lang="en-US" i="1" dirty="0" smtClean="0"/>
              <a:t>P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 &lt; 8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 10, 20, 30, ...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// </a:t>
            </a:r>
            <a:r>
              <a:rPr lang="en-US" i="1" dirty="0" smtClean="0"/>
              <a:t>B</a:t>
            </a:r>
            <a:r>
              <a:rPr lang="en-US" dirty="0"/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80060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37293"/>
              </p:ext>
            </p:extLst>
          </p:nvPr>
        </p:nvGraphicFramePr>
        <p:xfrm>
          <a:off x="3962400" y="3059394"/>
          <a:ext cx="3268507" cy="212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Visio" r:id="rId4" imgW="2139696" imgH="1395984" progId="Visio.Drawing.11">
                  <p:embed/>
                </p:oleObj>
              </mc:Choice>
              <mc:Fallback>
                <p:oleObj name="Visio" r:id="rId4" imgW="2139696" imgH="1395984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59394"/>
                        <a:ext cx="3268507" cy="2122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9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Tulis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deskripsi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tidak</a:t>
            </a:r>
            <a:r>
              <a:rPr lang="en-US" sz="3200" dirty="0" smtClean="0">
                <a:solidFill>
                  <a:srgbClr val="C00000"/>
                </a:solidFill>
              </a:rPr>
              <a:t> formal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bahasa</a:t>
            </a:r>
            <a:r>
              <a:rPr lang="en-US" sz="3200" dirty="0" smtClean="0"/>
              <a:t> Indonesia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himpunan</a:t>
            </a:r>
            <a:r>
              <a:rPr lang="en-US" sz="3200" dirty="0" smtClean="0"/>
              <a:t> di </a:t>
            </a:r>
            <a:r>
              <a:rPr lang="en-US" sz="3200" dirty="0" err="1" smtClean="0"/>
              <a:t>bawah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{1, 3, 5, 7, …}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{…, -4, -2, 0, 2, 4, …}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{1, 2, 3, 4, 5, …}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27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Tulis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deskripsi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tidak</a:t>
            </a:r>
            <a:r>
              <a:rPr lang="en-US" sz="3200" dirty="0" smtClean="0">
                <a:solidFill>
                  <a:srgbClr val="C00000"/>
                </a:solidFill>
              </a:rPr>
              <a:t> formal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bahasa</a:t>
            </a:r>
            <a:r>
              <a:rPr lang="en-US" sz="3200" dirty="0" smtClean="0"/>
              <a:t> Indonesia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himpunan</a:t>
            </a:r>
            <a:r>
              <a:rPr lang="en-US" sz="3200" dirty="0" smtClean="0"/>
              <a:t> di </a:t>
            </a:r>
            <a:r>
              <a:rPr lang="en-US" sz="3200" dirty="0" err="1" smtClean="0"/>
              <a:t>bawah</a:t>
            </a:r>
            <a:r>
              <a:rPr lang="en-US" sz="3200" dirty="0" smtClean="0"/>
              <a:t>. Dan </a:t>
            </a:r>
            <a:r>
              <a:rPr lang="en-US" sz="3200" dirty="0" err="1" smtClean="0"/>
              <a:t>sebutkan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anggota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dari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himpunan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dimaksud</a:t>
            </a:r>
            <a:endParaRPr lang="en-US" sz="32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{</a:t>
            </a:r>
            <a:r>
              <a:rPr lang="en-US" sz="2800" i="1" dirty="0"/>
              <a:t>n</a:t>
            </a:r>
            <a:r>
              <a:rPr lang="en-US" sz="2800" dirty="0"/>
              <a:t>| </a:t>
            </a:r>
            <a:r>
              <a:rPr lang="en-US" sz="2800" i="1" dirty="0"/>
              <a:t>n</a:t>
            </a:r>
            <a:r>
              <a:rPr lang="en-US" sz="2800" dirty="0"/>
              <a:t> = </a:t>
            </a:r>
            <a:r>
              <a:rPr lang="en-US" sz="2800" i="1" dirty="0"/>
              <a:t>2m</a:t>
            </a:r>
            <a:r>
              <a:rPr lang="en-US" sz="2800" dirty="0"/>
              <a:t> for some </a:t>
            </a:r>
            <a:r>
              <a:rPr lang="en-US" sz="2800" i="1" dirty="0"/>
              <a:t>m</a:t>
            </a:r>
            <a:r>
              <a:rPr lang="en-US" sz="2800" dirty="0"/>
              <a:t> in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smtClean="0"/>
              <a:t>}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{</a:t>
            </a:r>
            <a:r>
              <a:rPr lang="en-US" sz="2800" i="1" dirty="0" smtClean="0"/>
              <a:t>n</a:t>
            </a:r>
            <a:r>
              <a:rPr lang="en-US" sz="2800" dirty="0"/>
              <a:t>| </a:t>
            </a:r>
            <a:r>
              <a:rPr lang="en-US" sz="2800" i="1" dirty="0"/>
              <a:t>n</a:t>
            </a:r>
            <a:r>
              <a:rPr lang="en-US" sz="2800" dirty="0"/>
              <a:t> = </a:t>
            </a:r>
            <a:r>
              <a:rPr lang="en-US" sz="2800" i="1" dirty="0"/>
              <a:t>2m</a:t>
            </a:r>
            <a:r>
              <a:rPr lang="en-US" sz="2800" dirty="0"/>
              <a:t> for some </a:t>
            </a:r>
            <a:r>
              <a:rPr lang="en-US" sz="2800" i="1" dirty="0"/>
              <a:t>m</a:t>
            </a:r>
            <a:r>
              <a:rPr lang="en-US" sz="2800" dirty="0"/>
              <a:t> in </a:t>
            </a:r>
            <a:r>
              <a:rPr lang="en-US" sz="2800" i="1" dirty="0"/>
              <a:t>N</a:t>
            </a:r>
            <a:r>
              <a:rPr lang="en-US" sz="2800" dirty="0"/>
              <a:t>, and </a:t>
            </a:r>
            <a:r>
              <a:rPr lang="en-US" sz="2800" i="1" dirty="0"/>
              <a:t>n</a:t>
            </a:r>
            <a:r>
              <a:rPr lang="en-US" sz="2800" dirty="0"/>
              <a:t> = </a:t>
            </a:r>
            <a:r>
              <a:rPr lang="en-US" sz="2800" i="1" dirty="0"/>
              <a:t>3k</a:t>
            </a:r>
            <a:r>
              <a:rPr lang="en-US" sz="2800" dirty="0"/>
              <a:t> for some </a:t>
            </a:r>
            <a:r>
              <a:rPr lang="en-US" sz="2800" i="1" dirty="0"/>
              <a:t>k</a:t>
            </a:r>
            <a:r>
              <a:rPr lang="en-US" sz="2800" dirty="0"/>
              <a:t> in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smtClean="0"/>
              <a:t>}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{</a:t>
            </a:r>
            <a:r>
              <a:rPr lang="en-US" sz="2800" i="1" dirty="0" smtClean="0"/>
              <a:t>w</a:t>
            </a:r>
            <a:r>
              <a:rPr lang="en-US" sz="2800" dirty="0"/>
              <a:t>| </a:t>
            </a:r>
            <a:r>
              <a:rPr lang="en-US" sz="2800" i="1" dirty="0"/>
              <a:t>w</a:t>
            </a:r>
            <a:r>
              <a:rPr lang="en-US" sz="2800" dirty="0"/>
              <a:t> is a string of 0s and 1s and </a:t>
            </a:r>
            <a:r>
              <a:rPr lang="en-US" sz="2800" i="1" dirty="0"/>
              <a:t>w</a:t>
            </a:r>
            <a:r>
              <a:rPr lang="en-US" sz="2800" dirty="0"/>
              <a:t> equals the reverse of </a:t>
            </a:r>
            <a:r>
              <a:rPr lang="en-US" sz="2800" i="1" dirty="0"/>
              <a:t>w</a:t>
            </a:r>
            <a:r>
              <a:rPr lang="en-US" sz="2800" dirty="0" smtClean="0"/>
              <a:t>}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{</a:t>
            </a:r>
            <a:r>
              <a:rPr lang="en-US" sz="2800" i="1" dirty="0" smtClean="0"/>
              <a:t>n</a:t>
            </a:r>
            <a:r>
              <a:rPr lang="en-US" sz="2800" dirty="0"/>
              <a:t>| </a:t>
            </a:r>
            <a:r>
              <a:rPr lang="en-US" sz="2800" i="1" dirty="0"/>
              <a:t>n</a:t>
            </a:r>
            <a:r>
              <a:rPr lang="en-US" sz="2800" dirty="0"/>
              <a:t> is an integer and </a:t>
            </a:r>
            <a:r>
              <a:rPr lang="en-US" sz="2800" i="1" dirty="0"/>
              <a:t>n</a:t>
            </a:r>
            <a:r>
              <a:rPr lang="en-US" sz="2800" dirty="0"/>
              <a:t> = </a:t>
            </a:r>
            <a:r>
              <a:rPr lang="en-US" sz="2800" i="1" dirty="0"/>
              <a:t>n</a:t>
            </a:r>
            <a:r>
              <a:rPr lang="en-US" sz="2800" dirty="0"/>
              <a:t> + 1</a:t>
            </a:r>
            <a:r>
              <a:rPr lang="en-US" sz="2800" dirty="0" smtClean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77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err="1"/>
              <a:t>Tulis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deskripsi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formal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/>
              <a:t>himpunan</a:t>
            </a:r>
            <a:r>
              <a:rPr lang="en-US" sz="3200" dirty="0"/>
              <a:t> di </a:t>
            </a:r>
            <a:r>
              <a:rPr lang="en-US" sz="3200" dirty="0" err="1" smtClean="0"/>
              <a:t>bawah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The set containing the numbers 1, 10, and 100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set containing all integers that are greater than 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set containing all natural numbers that are less than 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set containing the string aba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set containing the empty string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set containing nothing at all</a:t>
            </a:r>
            <a:endParaRPr lang="en-US" sz="28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8524"/>
            <a:ext cx="7219950" cy="49720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</a:t>
            </a:r>
            <a:r>
              <a:rPr lang="en-US" sz="3200" dirty="0">
                <a:solidFill>
                  <a:srgbClr val="C00000"/>
                </a:solidFill>
              </a:rPr>
              <a:t>intersection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of A and B (</a:t>
            </a:r>
            <a:r>
              <a:rPr lang="en-US" sz="3200" dirty="0">
                <a:solidFill>
                  <a:srgbClr val="00B050"/>
                </a:solidFill>
              </a:rPr>
              <a:t>A ∩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/>
              <a:t>):</a:t>
            </a:r>
            <a:br>
              <a:rPr lang="en-US" sz="3200" dirty="0" smtClean="0"/>
            </a:br>
            <a:r>
              <a:rPr lang="en-US" dirty="0" smtClean="0"/>
              <a:t>Set </a:t>
            </a:r>
            <a:r>
              <a:rPr lang="en-US" dirty="0"/>
              <a:t>of elements that are </a:t>
            </a:r>
            <a:r>
              <a:rPr lang="en-US" dirty="0">
                <a:solidFill>
                  <a:srgbClr val="0070C0"/>
                </a:solidFill>
              </a:rPr>
              <a:t>in both A and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>
                <a:solidFill>
                  <a:srgbClr val="C00000"/>
                </a:solidFill>
              </a:rPr>
              <a:t>union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of A </a:t>
            </a:r>
            <a:r>
              <a:rPr lang="en-US" sz="3200" dirty="0"/>
              <a:t>and </a:t>
            </a:r>
            <a:r>
              <a:rPr lang="en-US" sz="3200" dirty="0" smtClean="0"/>
              <a:t>B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∪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/>
              <a:t>):</a:t>
            </a:r>
            <a:br>
              <a:rPr lang="en-US" sz="3200" dirty="0" smtClean="0"/>
            </a:br>
            <a:r>
              <a:rPr lang="en-US" dirty="0" smtClean="0"/>
              <a:t>Combining </a:t>
            </a:r>
            <a:r>
              <a:rPr lang="en-US" dirty="0"/>
              <a:t>all the elements </a:t>
            </a:r>
            <a:r>
              <a:rPr lang="en-US" dirty="0">
                <a:solidFill>
                  <a:srgbClr val="0070C0"/>
                </a:solidFill>
              </a:rPr>
              <a:t>in A and B into a single </a:t>
            </a:r>
            <a:r>
              <a:rPr lang="en-US" dirty="0" smtClean="0">
                <a:solidFill>
                  <a:srgbClr val="0070C0"/>
                </a:solidFill>
              </a:rPr>
              <a:t>set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C00000"/>
                </a:solidFill>
              </a:rPr>
              <a:t>complement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dirty="0"/>
              <a:t>of </a:t>
            </a:r>
            <a:r>
              <a:rPr lang="en-US" sz="3200" dirty="0" smtClean="0"/>
              <a:t>A (</a:t>
            </a:r>
            <a:r>
              <a:rPr lang="en-US" sz="3200" dirty="0" smtClean="0">
                <a:solidFill>
                  <a:srgbClr val="00B050"/>
                </a:solidFill>
              </a:rPr>
              <a:t>Ã</a:t>
            </a:r>
            <a:r>
              <a:rPr lang="en-US" sz="3200" dirty="0" smtClean="0"/>
              <a:t>): </a:t>
            </a:r>
            <a:br>
              <a:rPr lang="en-US" sz="3200" dirty="0" smtClean="0"/>
            </a:br>
            <a:r>
              <a:rPr lang="en-US" dirty="0" smtClean="0"/>
              <a:t>Set </a:t>
            </a:r>
            <a:r>
              <a:rPr lang="en-US" dirty="0"/>
              <a:t>of all elements under consideration </a:t>
            </a:r>
            <a:r>
              <a:rPr lang="en-US" dirty="0" smtClean="0"/>
              <a:t>that are </a:t>
            </a:r>
            <a:r>
              <a:rPr lang="en-US" dirty="0">
                <a:solidFill>
                  <a:srgbClr val="0070C0"/>
                </a:solidFill>
              </a:rPr>
              <a:t>not in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Intersection (</a:t>
            </a:r>
            <a:r>
              <a:rPr lang="en-US" dirty="0" err="1" smtClean="0"/>
              <a:t>Irisan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>
                <a:ea typeface="Times New Roman" panose="02020603050405020304" pitchFamily="18" charset="0"/>
              </a:rPr>
              <a:t>Notasi</a:t>
            </a:r>
            <a:r>
              <a:rPr lang="en-US" dirty="0">
                <a:ea typeface="Times New Roman" panose="02020603050405020304" pitchFamily="18" charset="0"/>
              </a:rPr>
              <a:t> : </a:t>
            </a:r>
            <a:r>
              <a:rPr lang="en-US" i="1" dirty="0">
                <a:ea typeface="Times New Roman" panose="02020603050405020304" pitchFamily="18" charset="0"/>
              </a:rPr>
              <a:t>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= {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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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err="1">
                <a:ea typeface="Times New Roman" panose="02020603050405020304" pitchFamily="18" charset="0"/>
                <a:sym typeface="Symbol" panose="05050102010706020507" pitchFamily="18" charset="2"/>
              </a:rPr>
              <a:t>dan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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}</a:t>
            </a:r>
            <a:endParaRPr lang="en-US" sz="800" dirty="0" smtClean="0">
              <a:sym typeface="Symbol" panose="05050102010706020507" pitchFamily="18" charset="2"/>
            </a:endParaRPr>
          </a:p>
          <a:p>
            <a:pPr lvl="0"/>
            <a:endParaRPr lang="en-US" dirty="0" smtClean="0">
              <a:ea typeface="Times New Roman" panose="02020603050405020304" pitchFamily="18" charset="0"/>
            </a:endParaRPr>
          </a:p>
          <a:p>
            <a:pPr lvl="0"/>
            <a:endParaRPr lang="en-US" dirty="0">
              <a:ea typeface="Times New Roman" panose="02020603050405020304" pitchFamily="18" charset="0"/>
            </a:endParaRPr>
          </a:p>
          <a:p>
            <a:pPr lvl="0"/>
            <a:endParaRPr lang="en-US" dirty="0" smtClean="0">
              <a:ea typeface="Times New Roman" panose="02020603050405020304" pitchFamily="18" charset="0"/>
            </a:endParaRPr>
          </a:p>
          <a:p>
            <a:pPr lvl="0"/>
            <a:endParaRPr lang="en-US" dirty="0" smtClean="0">
              <a:ea typeface="Times New Roman" panose="02020603050405020304" pitchFamily="18" charset="0"/>
            </a:endParaRPr>
          </a:p>
          <a:p>
            <a:pPr lvl="0"/>
            <a:endParaRPr lang="en-US" dirty="0" smtClean="0">
              <a:ea typeface="Times New Roman" panose="02020603050405020304" pitchFamily="18" charset="0"/>
            </a:endParaRPr>
          </a:p>
          <a:p>
            <a:pPr lvl="0"/>
            <a:r>
              <a:rPr lang="en-US" dirty="0" err="1" smtClean="0">
                <a:ea typeface="Times New Roman" panose="02020603050405020304" pitchFamily="18" charset="0"/>
              </a:rPr>
              <a:t>Contoh</a:t>
            </a:r>
            <a:r>
              <a:rPr lang="en-US" dirty="0" smtClean="0">
                <a:ea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 err="1" smtClean="0">
                <a:ea typeface="Times New Roman" panose="02020603050405020304" pitchFamily="18" charset="0"/>
              </a:rPr>
              <a:t>Jika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</a:t>
            </a:r>
            <a:r>
              <a:rPr lang="en-US" dirty="0">
                <a:ea typeface="Times New Roman" panose="02020603050405020304" pitchFamily="18" charset="0"/>
              </a:rPr>
              <a:t> = {2, 4, 6, 8, 10} </a:t>
            </a:r>
            <a:r>
              <a:rPr lang="en-US" dirty="0" err="1">
                <a:ea typeface="Times New Roman" panose="02020603050405020304" pitchFamily="18" charset="0"/>
              </a:rPr>
              <a:t>dan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B</a:t>
            </a:r>
            <a:r>
              <a:rPr lang="en-US" dirty="0">
                <a:ea typeface="Times New Roman" panose="02020603050405020304" pitchFamily="18" charset="0"/>
              </a:rPr>
              <a:t> = {4, 10, 14, 18}, </a:t>
            </a:r>
            <a:r>
              <a:rPr lang="en-US" dirty="0" smtClean="0">
                <a:ea typeface="Times New Roman" panose="02020603050405020304" pitchFamily="18" charset="0"/>
              </a:rPr>
              <a:t/>
            </a:r>
            <a:br>
              <a:rPr lang="en-US" dirty="0" smtClean="0">
                <a:ea typeface="Times New Roman" panose="02020603050405020304" pitchFamily="18" charset="0"/>
              </a:rPr>
            </a:br>
            <a:r>
              <a:rPr lang="en-US" dirty="0" err="1" smtClean="0">
                <a:ea typeface="Times New Roman" panose="02020603050405020304" pitchFamily="18" charset="0"/>
              </a:rPr>
              <a:t>maka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= {4, </a:t>
            </a:r>
            <a: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10}</a:t>
            </a:r>
            <a:endParaRPr lang="en-US" sz="400" dirty="0" smtClean="0">
              <a:sym typeface="Symbol" panose="05050102010706020507" pitchFamily="18" charset="2"/>
            </a:endParaRPr>
          </a:p>
          <a:p>
            <a:pPr lvl="1"/>
            <a:r>
              <a:rPr lang="en-US" dirty="0" err="1" smtClean="0">
                <a:ea typeface="Times New Roman" panose="02020603050405020304" pitchFamily="18" charset="0"/>
                <a:sym typeface="Symbol" panose="05050102010706020507" pitchFamily="18" charset="2"/>
              </a:rPr>
              <a:t>Jika</a:t>
            </a:r>
            <a: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= { 3, 5, 9 } </a:t>
            </a:r>
            <a:r>
              <a:rPr lang="en-US" dirty="0" err="1">
                <a:ea typeface="Times New Roman" panose="02020603050405020304" pitchFamily="18" charset="0"/>
                <a:sym typeface="Symbol" panose="05050102010706020507" pitchFamily="18" charset="2"/>
              </a:rPr>
              <a:t>dan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= { -2, 6 }, </a:t>
            </a:r>
            <a: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dirty="0" err="1" smtClean="0">
                <a:ea typeface="Times New Roman" panose="02020603050405020304" pitchFamily="18" charset="0"/>
                <a:sym typeface="Symbol" panose="05050102010706020507" pitchFamily="18" charset="2"/>
              </a:rPr>
              <a:t>maka</a:t>
            </a:r>
            <a: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lang="en-US" i="1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 =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∅</a:t>
            </a:r>
            <a: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dirty="0" err="1">
                <a:ea typeface="Times New Roman" panose="02020603050405020304" pitchFamily="18" charset="0"/>
                <a:sym typeface="Symbol" panose="05050102010706020507" pitchFamily="18" charset="2"/>
              </a:rPr>
              <a:t>Artinya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: 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 // </a:t>
            </a:r>
            <a:r>
              <a:rPr lang="en-US" i="1" dirty="0">
                <a:ea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85969"/>
              </p:ext>
            </p:extLst>
          </p:nvPr>
        </p:nvGraphicFramePr>
        <p:xfrm>
          <a:off x="2590800" y="1981200"/>
          <a:ext cx="2819400" cy="209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9" name="Bitmap Image" r:id="rId3" imgW="1971950" imgH="1467055" progId="Paint.Picture">
                  <p:embed/>
                </p:oleObj>
              </mc:Choice>
              <mc:Fallback>
                <p:oleObj name="Bitmap Image" r:id="rId3" imgW="1971950" imgH="1467055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2819400" cy="2096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2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Union (</a:t>
            </a:r>
            <a:r>
              <a:rPr lang="en-US" dirty="0" err="1" smtClean="0"/>
              <a:t>Gabungan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Notasi</a:t>
            </a:r>
            <a:r>
              <a:rPr lang="en-US" dirty="0"/>
              <a:t> :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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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smtClean="0"/>
              <a:t>}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= { 2, 5, 8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 7, 5, 22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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{ 2, 5, 7, 8, 22 </a:t>
            </a:r>
            <a:r>
              <a:rPr lang="en-US" dirty="0" smtClean="0"/>
              <a:t>}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 </a:t>
            </a:r>
            <a:r>
              <a:rPr lang="en-US" dirty="0"/>
              <a:t>∅ </a:t>
            </a:r>
            <a:r>
              <a:rPr lang="en-US" dirty="0" smtClean="0"/>
              <a:t>= </a:t>
            </a:r>
            <a:r>
              <a:rPr lang="en-US" i="1" dirty="0"/>
              <a:t>A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5593"/>
              </p:ext>
            </p:extLst>
          </p:nvPr>
        </p:nvGraphicFramePr>
        <p:xfrm>
          <a:off x="2819400" y="2057400"/>
          <a:ext cx="2616036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2" name="Bitmap Image" r:id="rId3" imgW="1886213" imgH="1428949" progId="Paint.Picture">
                  <p:embed/>
                </p:oleObj>
              </mc:Choice>
              <mc:Fallback>
                <p:oleObj name="Bitmap Image" r:id="rId3" imgW="1886213" imgH="142894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57400"/>
                        <a:ext cx="2616036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0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"/>
            <a:ext cx="8305800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Outline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9785"/>
            <a:ext cx="8534400" cy="51054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d-ID" dirty="0" err="1" smtClean="0"/>
              <a:t>Introduction</a:t>
            </a:r>
            <a:endParaRPr lang="en-US" dirty="0" smtClean="0"/>
          </a:p>
          <a:p>
            <a:pPr marL="571500" indent="-5715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Math Fundamental 1: Set, Sequence, Function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Math Fundamental 2: Graph, String, Logic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/>
              <a:t>Finite Automata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/>
              <a:t>Pushdown Automata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Turing </a:t>
            </a:r>
            <a:r>
              <a:rPr lang="en-US" dirty="0" smtClean="0"/>
              <a:t>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2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Complement (</a:t>
            </a:r>
            <a:r>
              <a:rPr lang="en-US" dirty="0" err="1" smtClean="0"/>
              <a:t>Komplemen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>
                <a:ea typeface="Times New Roman" panose="02020603050405020304" pitchFamily="18" charset="0"/>
              </a:rPr>
              <a:t>Notasi</a:t>
            </a:r>
            <a:r>
              <a:rPr lang="en-US" dirty="0" smtClean="0">
                <a:ea typeface="Times New Roman" panose="02020603050405020304" pitchFamily="18" charset="0"/>
              </a:rPr>
              <a:t>:   Ā</a:t>
            </a:r>
            <a:r>
              <a:rPr lang="en-US" dirty="0" smtClean="0"/>
              <a:t> </a:t>
            </a:r>
            <a:r>
              <a:rPr lang="en-US" dirty="0" smtClean="0">
                <a:ea typeface="Times New Roman" panose="02020603050405020304" pitchFamily="18" charset="0"/>
              </a:rPr>
              <a:t>= </a:t>
            </a:r>
            <a:r>
              <a:rPr lang="en-US" dirty="0">
                <a:ea typeface="Times New Roman" panose="02020603050405020304" pitchFamily="18" charset="0"/>
              </a:rPr>
              <a:t>{ </a:t>
            </a:r>
            <a:r>
              <a:rPr lang="en-US" i="1" dirty="0">
                <a:ea typeface="Times New Roman" panose="02020603050405020304" pitchFamily="18" charset="0"/>
              </a:rPr>
              <a:t>x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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U,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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</a:p>
          <a:p>
            <a:pPr lvl="0"/>
            <a:endParaRPr lang="en-US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/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/>
            <a:endParaRPr lang="en-US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/>
            <a:endParaRPr lang="en-US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/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/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/>
            <a:r>
              <a:rPr lang="en-US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Contoh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: U = {1, 2, 3, …, 9}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pl-PL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ika </a:t>
            </a:r>
            <a:r>
              <a:rPr lang="pl-PL" dirty="0">
                <a:cs typeface="Times New Roman" panose="02020603050405020304" pitchFamily="18" charset="0"/>
                <a:sym typeface="Symbol" panose="05050102010706020507" pitchFamily="18" charset="2"/>
              </a:rPr>
              <a:t>A = {1, 3, 7, 9}, maka </a:t>
            </a:r>
            <a:r>
              <a:rPr lang="en-US" dirty="0"/>
              <a:t>Ã</a:t>
            </a:r>
            <a:r>
              <a:rPr lang="pl-PL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dirty="0">
                <a:cs typeface="Times New Roman" panose="02020603050405020304" pitchFamily="18" charset="0"/>
                <a:sym typeface="Symbol" panose="05050102010706020507" pitchFamily="18" charset="2"/>
              </a:rPr>
              <a:t>= {2, 4, 6, </a:t>
            </a:r>
            <a:r>
              <a:rPr lang="pl-PL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8}</a:t>
            </a:r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jika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= { x | x/2 </a:t>
            </a:r>
            <a:r>
              <a:rPr lang="en-US" dirty="0"/>
              <a:t>∈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P, x &lt; 9 },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maka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/>
              <a:t>Ã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{ 1, 3, 5, 7, 9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0668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207713"/>
              </p:ext>
            </p:extLst>
          </p:nvPr>
        </p:nvGraphicFramePr>
        <p:xfrm>
          <a:off x="2667000" y="2128497"/>
          <a:ext cx="3657600" cy="249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6" name="Bitmap Image" r:id="rId3" imgW="1924319" imgH="1314286" progId="Paint.Picture">
                  <p:embed/>
                </p:oleObj>
              </mc:Choice>
              <mc:Fallback>
                <p:oleObj name="Bitmap Image" r:id="rId3" imgW="1924319" imgH="1314286" progId="Paint.Picture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28497"/>
                        <a:ext cx="3657600" cy="2497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6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7319"/>
            <a:ext cx="8210550" cy="5176496"/>
          </a:xfrm>
        </p:spPr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=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buatan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negeri</a:t>
            </a:r>
            <a:endParaRPr lang="en-US" sz="2000" dirty="0"/>
          </a:p>
          <a:p>
            <a:pPr lvl="1"/>
            <a:r>
              <a:rPr lang="en-US" sz="2000" dirty="0"/>
              <a:t>B =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impor</a:t>
            </a:r>
            <a:endParaRPr lang="en-US" sz="2000" dirty="0"/>
          </a:p>
          <a:p>
            <a:pPr lvl="1"/>
            <a:r>
              <a:rPr lang="en-US" sz="2000" dirty="0"/>
              <a:t>C =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yang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1990</a:t>
            </a:r>
          </a:p>
          <a:p>
            <a:pPr lvl="1"/>
            <a:r>
              <a:rPr lang="en-US" sz="2000" dirty="0"/>
              <a:t>D =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yang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jualnya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Rp</a:t>
            </a:r>
            <a:r>
              <a:rPr lang="en-US" sz="2000" dirty="0"/>
              <a:t> 100 </a:t>
            </a:r>
            <a:r>
              <a:rPr lang="en-US" sz="2000" dirty="0" err="1"/>
              <a:t>juta</a:t>
            </a:r>
            <a:endParaRPr lang="en-US" sz="2000" dirty="0"/>
          </a:p>
          <a:p>
            <a:pPr lvl="1"/>
            <a:r>
              <a:rPr lang="en-US" sz="2000" dirty="0"/>
              <a:t>E =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milik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universitas</a:t>
            </a:r>
            <a:r>
              <a:rPr lang="en-US" sz="2000" dirty="0"/>
              <a:t> </a:t>
            </a:r>
            <a:r>
              <a:rPr lang="en-US" sz="2000" dirty="0" err="1" smtClean="0"/>
              <a:t>tertentu</a:t>
            </a:r>
            <a:endParaRPr lang="en-US" sz="2000" dirty="0" smtClean="0"/>
          </a:p>
          <a:p>
            <a:r>
              <a:rPr lang="en-US" dirty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000" dirty="0" smtClean="0"/>
              <a:t>“Mobil </a:t>
            </a:r>
            <a:r>
              <a:rPr lang="en-US" sz="2000" dirty="0" err="1"/>
              <a:t>mahasiswa</a:t>
            </a:r>
            <a:r>
              <a:rPr lang="en-US" sz="2000" dirty="0"/>
              <a:t> di </a:t>
            </a:r>
            <a:r>
              <a:rPr lang="en-US" sz="2000" dirty="0" err="1"/>
              <a:t>universitas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negeri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diimpor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negeri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E </a:t>
            </a:r>
            <a:r>
              <a:rPr lang="en-US" sz="2000" dirty="0"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000" dirty="0" smtClean="0"/>
              <a:t> </a:t>
            </a:r>
            <a:r>
              <a:rPr lang="en-US" sz="2000" dirty="0"/>
              <a:t>A) </a:t>
            </a:r>
            <a:r>
              <a:rPr lang="en-US" sz="2000" dirty="0">
                <a:sym typeface="Symbol" panose="05050102010706020507" pitchFamily="18" charset="2"/>
              </a:rPr>
              <a:t></a:t>
            </a:r>
            <a:r>
              <a:rPr lang="en-US" sz="2000" dirty="0" smtClean="0"/>
              <a:t> </a:t>
            </a:r>
            <a:r>
              <a:rPr lang="en-US" sz="2000" dirty="0"/>
              <a:t>(E </a:t>
            </a:r>
            <a:r>
              <a:rPr lang="en-US" sz="2000" dirty="0"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000" dirty="0" smtClean="0"/>
              <a:t> </a:t>
            </a:r>
            <a:r>
              <a:rPr lang="en-US" sz="2000" dirty="0"/>
              <a:t>B) </a:t>
            </a:r>
            <a:r>
              <a:rPr lang="en-US" sz="2000" dirty="0" err="1"/>
              <a:t>atau</a:t>
            </a:r>
            <a:r>
              <a:rPr lang="en-US" sz="2000" dirty="0"/>
              <a:t> E </a:t>
            </a:r>
            <a:r>
              <a:rPr lang="en-US" sz="2000" dirty="0"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000" dirty="0" smtClean="0"/>
              <a:t> </a:t>
            </a:r>
            <a:r>
              <a:rPr lang="en-US" sz="2000" dirty="0"/>
              <a:t>(A </a:t>
            </a:r>
            <a:r>
              <a:rPr lang="en-US" sz="2000" dirty="0">
                <a:sym typeface="Symbol" panose="05050102010706020507" pitchFamily="18" charset="2"/>
              </a:rPr>
              <a:t></a:t>
            </a:r>
            <a:r>
              <a:rPr lang="en-US" sz="2000" dirty="0" smtClean="0"/>
              <a:t> </a:t>
            </a:r>
            <a:r>
              <a:rPr lang="en-US" sz="2000" dirty="0"/>
              <a:t>B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/>
              <a:t>S</a:t>
            </a:r>
            <a:r>
              <a:rPr lang="en-US" sz="2000" dirty="0" err="1" smtClean="0"/>
              <a:t>emua</a:t>
            </a:r>
            <a:r>
              <a:rPr lang="en-US" sz="2000" dirty="0" smtClean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negeri</a:t>
            </a:r>
            <a:r>
              <a:rPr lang="en-US" sz="2000" dirty="0"/>
              <a:t> yang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1990 yang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jualnya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Rp</a:t>
            </a:r>
            <a:r>
              <a:rPr lang="en-US" sz="2000" dirty="0"/>
              <a:t> 100 </a:t>
            </a:r>
            <a:r>
              <a:rPr lang="en-US" sz="2000" dirty="0" err="1"/>
              <a:t>juta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>
                <a:ea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lang="en-US" sz="2000" dirty="0" smtClean="0"/>
              <a:t>C </a:t>
            </a:r>
            <a:r>
              <a:rPr lang="en-US" sz="2000" dirty="0">
                <a:ea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lang="en-US" sz="2000" dirty="0" smtClean="0"/>
              <a:t>D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/>
              <a:t>S</a:t>
            </a:r>
            <a:r>
              <a:rPr lang="en-US" sz="2000" dirty="0" err="1" smtClean="0"/>
              <a:t>emua</a:t>
            </a:r>
            <a:r>
              <a:rPr lang="en-US" sz="2000" dirty="0" smtClean="0"/>
              <a:t> </a:t>
            </a:r>
            <a:r>
              <a:rPr lang="en-US" sz="2000" dirty="0" err="1" smtClean="0"/>
              <a:t>mobil</a:t>
            </a:r>
            <a:r>
              <a:rPr lang="en-US" sz="2000" dirty="0" smtClean="0"/>
              <a:t> </a:t>
            </a:r>
            <a:r>
              <a:rPr lang="en-US" sz="2000" dirty="0" err="1" smtClean="0"/>
              <a:t>impor</a:t>
            </a:r>
            <a:r>
              <a:rPr lang="en-US" sz="2000" dirty="0" smtClean="0"/>
              <a:t> </a:t>
            </a:r>
            <a:r>
              <a:rPr lang="en-US" sz="2000" dirty="0" err="1" smtClean="0"/>
              <a:t>buatan</a:t>
            </a:r>
            <a:r>
              <a:rPr lang="en-US" sz="2000" dirty="0" smtClean="0"/>
              <a:t>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1990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jual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Rp</a:t>
            </a:r>
            <a:r>
              <a:rPr lang="en-US" sz="2000" dirty="0" smtClean="0"/>
              <a:t> 100 </a:t>
            </a:r>
            <a:r>
              <a:rPr lang="en-US" sz="2000" dirty="0" err="1" smtClean="0"/>
              <a:t>juta</a:t>
            </a:r>
            <a:r>
              <a:rPr lang="en-US" sz="2000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37622"/>
              </p:ext>
            </p:extLst>
          </p:nvPr>
        </p:nvGraphicFramePr>
        <p:xfrm>
          <a:off x="1447800" y="6187560"/>
          <a:ext cx="1219199" cy="33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4" name="Equation" r:id="rId3" imgW="939392" imgH="253890" progId="Equation.3">
                  <p:embed/>
                </p:oleObj>
              </mc:Choice>
              <mc:Fallback>
                <p:oleObj name="Equation" r:id="rId3" imgW="939392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187560"/>
                        <a:ext cx="1219199" cy="332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1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Difference (</a:t>
            </a:r>
            <a:r>
              <a:rPr lang="en-US" dirty="0" err="1" smtClean="0"/>
              <a:t>Selisih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/>
          </a:bodyPr>
          <a:lstStyle/>
          <a:p>
            <a:r>
              <a:rPr lang="pt-BR" dirty="0" smtClean="0"/>
              <a:t>Notasi: A </a:t>
            </a:r>
            <a:r>
              <a:rPr lang="pt-BR" dirty="0"/>
              <a:t>– B =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{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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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} </a:t>
            </a:r>
            <a:r>
              <a:rPr lang="pt-BR" dirty="0" smtClean="0"/>
              <a:t>=  </a:t>
            </a:r>
            <a:r>
              <a:rPr lang="pt-BR" dirty="0"/>
              <a:t>A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lang="en-US" strike="sngStrik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strike="sngStrike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Contoh: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= { 1, 2, 3, ..., 10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 </a:t>
            </a:r>
            <a:r>
              <a:rPr lang="en-US" dirty="0"/>
              <a:t>= { 2, 4, 6, 8, 10 },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– </a:t>
            </a:r>
            <a:r>
              <a:rPr lang="en-US" i="1" dirty="0"/>
              <a:t>B</a:t>
            </a:r>
            <a:r>
              <a:rPr lang="en-US" dirty="0"/>
              <a:t> = { 1, 3, 5, 7, 9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–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dirty="0" smtClean="0"/>
              <a:t>∅</a:t>
            </a:r>
            <a:endParaRPr lang="en-US" dirty="0"/>
          </a:p>
          <a:p>
            <a:pPr lvl="1"/>
            <a:r>
              <a:rPr lang="en-US" dirty="0" smtClean="0"/>
              <a:t>{1</a:t>
            </a:r>
            <a:r>
              <a:rPr lang="en-US" dirty="0"/>
              <a:t>, 3, 5} – {1, 2, 3} = {5}, </a:t>
            </a:r>
            <a:r>
              <a:rPr lang="en-US" dirty="0" err="1"/>
              <a:t>tetapi</a:t>
            </a:r>
            <a:r>
              <a:rPr lang="en-US" dirty="0"/>
              <a:t> {1, 2, 3} – {1, 3, 5} = {2}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64529"/>
              </p:ext>
            </p:extLst>
          </p:nvPr>
        </p:nvGraphicFramePr>
        <p:xfrm>
          <a:off x="2819400" y="1981200"/>
          <a:ext cx="3280901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09" name="Bitmap Image" r:id="rId3" imgW="1876190" imgH="1438095" progId="Paint.Picture">
                  <p:embed/>
                </p:oleObj>
              </mc:Choice>
              <mc:Fallback>
                <p:oleObj name="Bitmap Image" r:id="rId3" imgW="1876190" imgH="14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280901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457200"/>
          <a:ext cx="180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0" name="Equation" r:id="rId5" imgW="177646" imgH="241091" progId="Equation.3">
                  <p:embed/>
                </p:oleObj>
              </mc:Choice>
              <mc:Fallback>
                <p:oleObj name="Equation" r:id="rId5" imgW="177646" imgH="2410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809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4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Symmetric </a:t>
            </a:r>
            <a:r>
              <a:rPr lang="en-US" dirty="0"/>
              <a:t>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210550" cy="4643095"/>
          </a:xfrm>
        </p:spPr>
        <p:txBody>
          <a:bodyPr/>
          <a:lstStyle/>
          <a:p>
            <a:r>
              <a:rPr lang="en-US" dirty="0" smtClean="0"/>
              <a:t>Notation: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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) – 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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) = (</a:t>
            </a:r>
            <a:r>
              <a:rPr lang="en-US" i="1" dirty="0"/>
              <a:t>A</a:t>
            </a:r>
            <a:r>
              <a:rPr lang="en-US" dirty="0"/>
              <a:t> –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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 – </a:t>
            </a:r>
            <a:r>
              <a:rPr lang="en-US" i="1" dirty="0"/>
              <a:t>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= { 2, 4, 6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 2, 3, 5 </a:t>
            </a:r>
            <a:r>
              <a:rPr lang="en-US" dirty="0" smtClean="0"/>
              <a:t>}</a:t>
            </a:r>
          </a:p>
          <a:p>
            <a:pPr lvl="1"/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>
                <a:sym typeface="Symbol" panose="05050102010706020507" pitchFamily="18" charset="2"/>
              </a:rPr>
              <a:t> </a:t>
            </a:r>
            <a:r>
              <a:rPr lang="en-US" dirty="0" smtClean="0"/>
              <a:t> </a:t>
            </a:r>
            <a:r>
              <a:rPr lang="en-US" i="1" dirty="0"/>
              <a:t>B</a:t>
            </a:r>
            <a:r>
              <a:rPr lang="en-US" dirty="0"/>
              <a:t> = { 3, 4, 5, 6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478205"/>
              </p:ext>
            </p:extLst>
          </p:nvPr>
        </p:nvGraphicFramePr>
        <p:xfrm>
          <a:off x="3276600" y="2057399"/>
          <a:ext cx="3106456" cy="236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3" name="Bitmap Image" r:id="rId3" imgW="1867161" imgH="1419048" progId="Paint.Picture">
                  <p:embed/>
                </p:oleObj>
              </mc:Choice>
              <mc:Fallback>
                <p:oleObj name="Bitmap Image" r:id="rId3" imgW="1867161" imgH="141904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399"/>
                        <a:ext cx="3106456" cy="2362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4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9580"/>
            <a:ext cx="7981950" cy="5452093"/>
          </a:xfrm>
        </p:spPr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U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  <a:p>
            <a:pPr lvl="1"/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UTS di </a:t>
            </a:r>
            <a:r>
              <a:rPr lang="en-US" dirty="0" err="1"/>
              <a:t>atas</a:t>
            </a:r>
            <a:r>
              <a:rPr lang="en-US" dirty="0"/>
              <a:t> 80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nilain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UAS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smtClean="0"/>
              <a:t>80</a:t>
            </a:r>
          </a:p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UTS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UAS </a:t>
            </a:r>
            <a:r>
              <a:rPr lang="en-US" dirty="0" err="1"/>
              <a:t>keduanya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80,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B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80,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C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smtClean="0"/>
              <a:t>80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A” :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</a:t>
            </a:r>
            <a:r>
              <a:rPr lang="en-US" dirty="0"/>
              <a:t> </a:t>
            </a:r>
            <a:r>
              <a:rPr lang="en-US" i="1" dirty="0" smtClean="0"/>
              <a:t>Q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B” :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 smtClean="0"/>
              <a:t>Q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C” : U – (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</a:t>
            </a:r>
            <a:r>
              <a:rPr lang="en-US" dirty="0"/>
              <a:t> </a:t>
            </a:r>
            <a:r>
              <a:rPr lang="en-US" i="1" dirty="0" smtClean="0"/>
              <a:t>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284B04-8D44-4397-A3BD-9CD61E5DBD1B}" type="slidenum">
              <a:rPr lang="en-US" sz="1400"/>
              <a:pPr/>
              <a:t>35</a:t>
            </a:fld>
            <a:endParaRPr 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dirty="0" err="1" smtClean="0">
                <a:cs typeface="Times New Roman" panose="02020603050405020304" pitchFamily="18" charset="0"/>
              </a:rPr>
              <a:t>Perampatan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Himpunan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272004"/>
              </p:ext>
            </p:extLst>
          </p:nvPr>
        </p:nvGraphicFramePr>
        <p:xfrm>
          <a:off x="533400" y="1510463"/>
          <a:ext cx="104584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3" name="Document" r:id="rId4" imgW="5349533" imgH="2675582" progId="Word.Document.8">
                  <p:embed/>
                </p:oleObj>
              </mc:Choice>
              <mc:Fallback>
                <p:oleObj name="Document" r:id="rId4" imgW="5349533" imgH="26755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10463"/>
                        <a:ext cx="1045845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0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71463"/>
              </p:ext>
            </p:extLst>
          </p:nvPr>
        </p:nvGraphicFramePr>
        <p:xfrm>
          <a:off x="382588" y="1449388"/>
          <a:ext cx="8212137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1" name="Document" r:id="rId4" imgW="5497885" imgH="2669463" progId="Word.Document.8">
                  <p:embed/>
                </p:oleObj>
              </mc:Choice>
              <mc:Fallback>
                <p:oleObj name="Document" r:id="rId4" imgW="5497885" imgH="26694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449388"/>
                        <a:ext cx="8212137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7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Misalkan:</a:t>
            </a:r>
          </a:p>
          <a:p>
            <a:pPr lvl="1"/>
            <a:r>
              <a:rPr lang="en-US" dirty="0" smtClean="0"/>
              <a:t>A1 = {0, 2, 3}</a:t>
            </a:r>
          </a:p>
          <a:p>
            <a:pPr lvl="1"/>
            <a:r>
              <a:rPr lang="en-US" dirty="0" smtClean="0"/>
              <a:t>A2 = {1, 2, 3, 6}</a:t>
            </a:r>
          </a:p>
          <a:p>
            <a:pPr lvl="1"/>
            <a:r>
              <a:rPr lang="en-US" dirty="0" smtClean="0"/>
              <a:t>A3 = {-1, 0, 3, 9}</a:t>
            </a:r>
          </a:p>
          <a:p>
            <a:endParaRPr lang="en-US" dirty="0" smtClean="0"/>
          </a:p>
          <a:p>
            <a:r>
              <a:rPr lang="en-US" dirty="0" err="1" smtClean="0"/>
              <a:t>Maka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362119"/>
                <a:ext cx="2362200" cy="1218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={3}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62119"/>
                <a:ext cx="2362200" cy="1218154"/>
              </a:xfrm>
              <a:prstGeom prst="rect">
                <a:avLst/>
              </a:prstGeom>
              <a:blipFill rotWithShape="0">
                <a:blip r:embed="rId2"/>
                <a:stretch>
                  <a:fillRect b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2893" y="4362119"/>
                <a:ext cx="3822457" cy="1218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⋃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{−1,0,1,2,3,6,9}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893" y="4362119"/>
                <a:ext cx="3822457" cy="1218154"/>
              </a:xfrm>
              <a:prstGeom prst="rect">
                <a:avLst/>
              </a:prstGeom>
              <a:blipFill rotWithShape="0">
                <a:blip r:embed="rId3"/>
                <a:stretch>
                  <a:fillRect b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8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18B5AC-1F88-4492-8AB3-F3EAC4B8A4BD}" type="slidenum">
              <a:rPr lang="en-US" sz="1400"/>
              <a:pPr/>
              <a:t>38</a:t>
            </a:fld>
            <a:endParaRPr 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err="1" smtClean="0">
                <a:cs typeface="Times New Roman" panose="02020603050405020304" pitchFamily="18" charset="0"/>
              </a:rPr>
              <a:t>Hukum-hukum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Himpunan</a:t>
            </a:r>
            <a:endParaRPr lang="en-US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352549"/>
            <a:ext cx="7886700" cy="46430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sifat-sifat</a:t>
            </a:r>
            <a:r>
              <a:rPr lang="en-US" sz="2800" dirty="0" smtClean="0"/>
              <a:t> (</a:t>
            </a:r>
            <a:r>
              <a:rPr lang="en-US" sz="2800" i="1" dirty="0" smtClean="0"/>
              <a:t>properties</a:t>
            </a:r>
            <a:r>
              <a:rPr lang="en-US" sz="2800" dirty="0" smtClean="0"/>
              <a:t>) </a:t>
            </a:r>
            <a:r>
              <a:rPr lang="en-US" sz="2800" dirty="0" err="1" smtClean="0"/>
              <a:t>himpunan</a:t>
            </a:r>
            <a:endParaRPr lang="en-US" sz="2800" dirty="0" smtClean="0"/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093023"/>
              </p:ext>
            </p:extLst>
          </p:nvPr>
        </p:nvGraphicFramePr>
        <p:xfrm>
          <a:off x="685800" y="2254723"/>
          <a:ext cx="895140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1" name="Document" r:id="rId3" imgW="6579108" imgH="2724912" progId="Word.Document.8">
                  <p:embed/>
                </p:oleObj>
              </mc:Choice>
              <mc:Fallback>
                <p:oleObj name="Document" r:id="rId3" imgW="6579108" imgH="27249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54723"/>
                        <a:ext cx="8951402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7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C0734C-ADF0-43EA-BF47-58C99AA88AB0}" type="slidenum">
              <a:rPr lang="en-US" sz="1400"/>
              <a:pPr/>
              <a:t>39</a:t>
            </a:fld>
            <a:endParaRPr lang="en-US" sz="1400"/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88455"/>
              </p:ext>
            </p:extLst>
          </p:nvPr>
        </p:nvGraphicFramePr>
        <p:xfrm>
          <a:off x="1219200" y="113699"/>
          <a:ext cx="7010400" cy="671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5" name="Document" r:id="rId3" imgW="5646425" imgH="5499474" progId="Word.Document.8">
                  <p:embed/>
                </p:oleObj>
              </mc:Choice>
              <mc:Fallback>
                <p:oleObj name="Document" r:id="rId3" imgW="5646425" imgH="54994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3699"/>
                        <a:ext cx="7010400" cy="6716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7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Math Fundamental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2.1 Sets</a:t>
            </a:r>
          </a:p>
          <a:p>
            <a:pPr marL="0" indent="0">
              <a:buNone/>
            </a:pPr>
            <a:r>
              <a:rPr lang="en-US" sz="3200" dirty="0"/>
              <a:t>2.2 Sequence and </a:t>
            </a:r>
            <a:r>
              <a:rPr lang="en-US" sz="3200" dirty="0" smtClean="0"/>
              <a:t>Tuples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2.3 Function and </a:t>
            </a:r>
            <a:r>
              <a:rPr lang="en-US" sz="3200" dirty="0" smtClean="0"/>
              <a:t>Relations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Multiset</a:t>
            </a:r>
            <a:r>
              <a:rPr lang="en-US" dirty="0" smtClean="0"/>
              <a:t> (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 = </a:t>
            </a:r>
            <a:r>
              <a:rPr lang="en-US" sz="3200" dirty="0"/>
              <a:t>{57, 7, 7, 7, </a:t>
            </a:r>
            <a:r>
              <a:rPr lang="en-US" sz="3200" dirty="0" smtClean="0"/>
              <a:t>21}. If </a:t>
            </a:r>
            <a:r>
              <a:rPr lang="en-US" sz="3200" dirty="0"/>
              <a:t>we do want to take </a:t>
            </a: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C00000"/>
                </a:solidFill>
              </a:rPr>
              <a:t>number </a:t>
            </a:r>
            <a:r>
              <a:rPr lang="en-US" sz="3200" dirty="0">
                <a:solidFill>
                  <a:srgbClr val="C00000"/>
                </a:solidFill>
              </a:rPr>
              <a:t>of occurrences </a:t>
            </a:r>
            <a:r>
              <a:rPr lang="en-US" sz="3200" dirty="0"/>
              <a:t>of members into account, we call the group a </a:t>
            </a:r>
            <a:r>
              <a:rPr lang="en-US" sz="3200" i="1" dirty="0" err="1" smtClean="0">
                <a:solidFill>
                  <a:srgbClr val="C00000"/>
                </a:solidFill>
              </a:rPr>
              <a:t>multiset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instead </a:t>
            </a:r>
            <a:r>
              <a:rPr lang="en-US" sz="3200" dirty="0"/>
              <a:t>of a </a:t>
            </a:r>
            <a:r>
              <a:rPr lang="en-US" sz="3200" dirty="0" smtClean="0"/>
              <a:t>set</a:t>
            </a:r>
          </a:p>
          <a:p>
            <a:r>
              <a:rPr lang="en-US" sz="3200" dirty="0" smtClean="0"/>
              <a:t>Thus </a:t>
            </a:r>
            <a:r>
              <a:rPr lang="en-US" sz="3200" dirty="0"/>
              <a:t>{7} and {7, 7} are </a:t>
            </a:r>
            <a:r>
              <a:rPr lang="en-US" sz="3200" dirty="0">
                <a:solidFill>
                  <a:srgbClr val="C00000"/>
                </a:solidFill>
              </a:rPr>
              <a:t>different as </a:t>
            </a:r>
            <a:r>
              <a:rPr lang="en-US" sz="3200" dirty="0" err="1">
                <a:solidFill>
                  <a:srgbClr val="C00000"/>
                </a:solidFill>
              </a:rPr>
              <a:t>multisets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but </a:t>
            </a:r>
            <a:r>
              <a:rPr lang="en-US" sz="3200" dirty="0">
                <a:solidFill>
                  <a:srgbClr val="C00000"/>
                </a:solidFill>
              </a:rPr>
              <a:t>identical </a:t>
            </a:r>
            <a:r>
              <a:rPr lang="en-US" sz="3200" dirty="0" smtClean="0">
                <a:solidFill>
                  <a:srgbClr val="C00000"/>
                </a:solidFill>
              </a:rPr>
              <a:t>as sets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Multiset</a:t>
            </a:r>
            <a:r>
              <a:rPr lang="en-US" dirty="0"/>
              <a:t> (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/>
              <a:t>Ganda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3010"/>
            <a:ext cx="8134350" cy="550866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/>
              <a:t>Himpunan</a:t>
            </a:r>
            <a:r>
              <a:rPr lang="en-US" dirty="0"/>
              <a:t> yang </a:t>
            </a:r>
            <a:r>
              <a:rPr lang="en-US" dirty="0" err="1"/>
              <a:t>elemennya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)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 err="1">
                <a:solidFill>
                  <a:srgbClr val="C00000"/>
                </a:solidFill>
              </a:rPr>
              <a:t>himpunan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ganda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 err="1">
                <a:solidFill>
                  <a:srgbClr val="C00000"/>
                </a:solidFill>
              </a:rPr>
              <a:t>multiset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err="1"/>
              <a:t>Contohnya</a:t>
            </a:r>
            <a:r>
              <a:rPr lang="en-US" dirty="0"/>
              <a:t>, {1, 1, 1, 2, 2, 3}, {2, 2, 2}, {2, 3, 4}, {}. </a:t>
            </a:r>
          </a:p>
          <a:p>
            <a:pPr lvl="0"/>
            <a:r>
              <a:rPr lang="en-US" dirty="0" err="1">
                <a:solidFill>
                  <a:srgbClr val="C00000"/>
                </a:solidFill>
              </a:rPr>
              <a:t>Multiplisitas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 smtClean="0"/>
              <a:t>ganda</a:t>
            </a:r>
            <a:endParaRPr lang="en-US" dirty="0" smtClean="0"/>
          </a:p>
          <a:p>
            <a:pPr lvl="1"/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i="1" dirty="0"/>
              <a:t>M</a:t>
            </a:r>
            <a:r>
              <a:rPr lang="en-US" dirty="0"/>
              <a:t> = { 0, 1, 1, 1, 0, 0, 0, 1 },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multiplisitas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adalah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 err="1"/>
              <a:t>Himpunan</a:t>
            </a:r>
            <a:r>
              <a:rPr lang="en-US" dirty="0"/>
              <a:t> (</a:t>
            </a:r>
            <a:r>
              <a:rPr lang="en-US" i="1" dirty="0"/>
              <a:t>set</a:t>
            </a:r>
            <a:r>
              <a:rPr lang="en-US" dirty="0"/>
              <a:t>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contoh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khusus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suatu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multiset</a:t>
            </a:r>
            <a:r>
              <a:rPr lang="en-US" dirty="0"/>
              <a:t>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multiplisitas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0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  <a:p>
            <a:pPr lvl="0"/>
            <a:r>
              <a:rPr lang="en-US" dirty="0" err="1"/>
              <a:t>Kardinalitas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 err="1"/>
              <a:t>multiset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kardinalitas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padanannya</a:t>
            </a:r>
            <a:r>
              <a:rPr lang="en-US" dirty="0"/>
              <a:t> (</a:t>
            </a:r>
            <a:r>
              <a:rPr lang="en-US" dirty="0" err="1"/>
              <a:t>ekivalen</a:t>
            </a:r>
            <a:r>
              <a:rPr lang="en-US" dirty="0"/>
              <a:t>),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mengasumsikan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elemen-elemen</a:t>
            </a:r>
            <a:r>
              <a:rPr lang="en-US" dirty="0">
                <a:solidFill>
                  <a:srgbClr val="C00000"/>
                </a:solidFill>
              </a:rPr>
              <a:t> di </a:t>
            </a:r>
            <a:r>
              <a:rPr lang="en-US" dirty="0" err="1">
                <a:solidFill>
                  <a:srgbClr val="C00000"/>
                </a:solidFill>
              </a:rPr>
              <a:t>dalam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multiset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semua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berbeda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Multiset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058150" cy="532889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 </a:t>
            </a:r>
            <a:r>
              <a:rPr lang="en-US" i="1" dirty="0" smtClean="0">
                <a:solidFill>
                  <a:srgbClr val="C00000"/>
                </a:solidFill>
              </a:rPr>
              <a:t>Q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 err="1"/>
              <a:t>multiset</a:t>
            </a:r>
            <a:r>
              <a:rPr lang="en-US" dirty="0"/>
              <a:t> yang </a:t>
            </a:r>
            <a:r>
              <a:rPr lang="en-US" dirty="0" err="1"/>
              <a:t>multiplisitas</a:t>
            </a:r>
            <a:r>
              <a:rPr lang="en-US" dirty="0"/>
              <a:t> </a:t>
            </a:r>
            <a:r>
              <a:rPr lang="en-US" dirty="0" err="1"/>
              <a:t>elemennya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multiplisitas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maksimum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smtClean="0"/>
              <a:t>Q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i="1" dirty="0"/>
              <a:t>P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={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},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</a:t>
            </a:r>
            <a:r>
              <a:rPr lang="en-US" dirty="0" smtClean="0"/>
              <a:t> </a:t>
            </a:r>
            <a:r>
              <a:rPr lang="en-US" i="1" dirty="0"/>
              <a:t>Q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 startAt="2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Q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 err="1"/>
              <a:t>multiset</a:t>
            </a:r>
            <a:r>
              <a:rPr lang="en-US" dirty="0"/>
              <a:t> yang </a:t>
            </a:r>
            <a:r>
              <a:rPr lang="en-US" dirty="0" err="1"/>
              <a:t>multiplisitas</a:t>
            </a:r>
            <a:r>
              <a:rPr lang="en-US" dirty="0"/>
              <a:t> </a:t>
            </a:r>
            <a:r>
              <a:rPr lang="en-US" dirty="0" err="1"/>
              <a:t>elemennya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multiplisitas</a:t>
            </a:r>
            <a:r>
              <a:rPr lang="en-US" dirty="0">
                <a:solidFill>
                  <a:srgbClr val="C00000"/>
                </a:solidFill>
              </a:rPr>
              <a:t> minimum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smtClean="0"/>
              <a:t>Q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i="1" dirty="0"/>
              <a:t>P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}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/>
              <a:t>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Multiset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489"/>
            <a:ext cx="7886700" cy="531257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C00000"/>
                </a:solidFill>
              </a:rPr>
              <a:t>P </a:t>
            </a:r>
            <a:r>
              <a:rPr lang="en-US" dirty="0">
                <a:solidFill>
                  <a:srgbClr val="C00000"/>
                </a:solidFill>
              </a:rPr>
              <a:t>– </a:t>
            </a:r>
            <a:r>
              <a:rPr lang="en-US" i="1" dirty="0">
                <a:solidFill>
                  <a:srgbClr val="C00000"/>
                </a:solidFill>
              </a:rPr>
              <a:t>Q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 </a:t>
            </a:r>
            <a:r>
              <a:rPr lang="en-US" i="1" dirty="0" err="1"/>
              <a:t>multiset</a:t>
            </a:r>
            <a:r>
              <a:rPr lang="en-US" dirty="0"/>
              <a:t> yang </a:t>
            </a:r>
            <a:r>
              <a:rPr lang="en-US" dirty="0" err="1">
                <a:solidFill>
                  <a:srgbClr val="C00000"/>
                </a:solidFill>
              </a:rPr>
              <a:t>multiplisitas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elemennya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sama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dengan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ultiplisitas</a:t>
            </a:r>
            <a:r>
              <a:rPr lang="en-US" dirty="0" smtClean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dikurangi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multiplisitasnya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pada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selisihnya</a:t>
            </a:r>
            <a:r>
              <a:rPr lang="en-US" dirty="0"/>
              <a:t> </a:t>
            </a:r>
            <a:r>
              <a:rPr lang="en-US" dirty="0" err="1" smtClean="0"/>
              <a:t>positif</a:t>
            </a:r>
            <a:endParaRPr lang="en-US" dirty="0"/>
          </a:p>
          <a:p>
            <a:pPr lvl="1"/>
            <a:r>
              <a:rPr lang="en-US" dirty="0" smtClean="0"/>
              <a:t>0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selisihnya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nol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atau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negatif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i="1" dirty="0"/>
              <a:t>P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= { 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 smtClean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smtClean="0"/>
              <a:t>}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i="1" dirty="0"/>
              <a:t>P</a:t>
            </a:r>
            <a:r>
              <a:rPr lang="en-US" dirty="0"/>
              <a:t> – </a:t>
            </a:r>
            <a:r>
              <a:rPr lang="en-US" i="1" dirty="0"/>
              <a:t>Q</a:t>
            </a:r>
            <a:r>
              <a:rPr lang="en-US" dirty="0"/>
              <a:t> 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i="1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 + </a:t>
            </a:r>
            <a:r>
              <a:rPr lang="en-US" i="1" dirty="0">
                <a:solidFill>
                  <a:srgbClr val="C00000"/>
                </a:solidFill>
              </a:rPr>
              <a:t>Q</a:t>
            </a:r>
            <a:r>
              <a:rPr lang="en-US" dirty="0"/>
              <a:t>, yang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(</a:t>
            </a:r>
            <a:r>
              <a:rPr lang="en-US" i="1" dirty="0"/>
              <a:t>sum</a:t>
            </a:r>
            <a:r>
              <a:rPr lang="en-US" dirty="0"/>
              <a:t>)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 err="1"/>
              <a:t>multiset</a:t>
            </a:r>
            <a:r>
              <a:rPr lang="en-US" dirty="0"/>
              <a:t> yang </a:t>
            </a:r>
            <a:r>
              <a:rPr lang="en-US" dirty="0" err="1">
                <a:solidFill>
                  <a:srgbClr val="C00000"/>
                </a:solidFill>
              </a:rPr>
              <a:t>multiplisitas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elemennya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sama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penjumlahan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multiplisitas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smtClean="0"/>
              <a:t>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i="1" dirty="0"/>
              <a:t>P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}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/>
              <a:t>},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/>
              <a:t>Q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Set (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0826"/>
            <a:ext cx="8058150" cy="4947445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(</a:t>
            </a:r>
            <a:r>
              <a:rPr lang="en-US" i="1" dirty="0"/>
              <a:t>power set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yang </a:t>
            </a:r>
            <a:r>
              <a:rPr lang="en-US" dirty="0" err="1">
                <a:solidFill>
                  <a:srgbClr val="C00000"/>
                </a:solidFill>
              </a:rPr>
              <a:t>elemennya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merupakan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semua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himpunan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bagian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i="1" dirty="0">
                <a:solidFill>
                  <a:srgbClr val="C00000"/>
                </a:solidFill>
              </a:rPr>
              <a:t>power set </a:t>
            </a:r>
            <a:r>
              <a:rPr lang="en-US" dirty="0"/>
              <a:t>of A is the set of all subsets of </a:t>
            </a:r>
            <a:r>
              <a:rPr lang="en-US" dirty="0" smtClean="0"/>
              <a:t>A</a:t>
            </a:r>
            <a:endParaRPr lang="en-US" dirty="0"/>
          </a:p>
          <a:p>
            <a:pPr lvl="0"/>
            <a:r>
              <a:rPr lang="en-US" dirty="0" err="1"/>
              <a:t>Notasi</a:t>
            </a:r>
            <a:r>
              <a:rPr lang="en-US" dirty="0"/>
              <a:t> :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i="1" baseline="30000" dirty="0" smtClean="0"/>
              <a:t>A</a:t>
            </a:r>
            <a:r>
              <a:rPr lang="en-US" dirty="0"/>
              <a:t> </a:t>
            </a:r>
          </a:p>
          <a:p>
            <a:pPr lvl="0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= </a:t>
            </a:r>
            <a:r>
              <a:rPr lang="en-US" dirty="0" smtClean="0"/>
              <a:t>2</a:t>
            </a:r>
            <a:r>
              <a:rPr lang="en-US" i="1" baseline="30000" dirty="0" smtClean="0"/>
              <a:t>m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= { 1, 2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dirty="0" smtClean="0"/>
              <a:t>{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 smtClean="0"/>
              <a:t> </a:t>
            </a:r>
            <a:r>
              <a:rPr lang="en-US" dirty="0"/>
              <a:t>, { 1 }, { 2 }, { 1, 2 }}		             </a:t>
            </a:r>
          </a:p>
          <a:p>
            <a:pPr lvl="1"/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/>
              <a:t>) = {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 smtClean="0"/>
              <a:t>}</a:t>
            </a:r>
          </a:p>
          <a:p>
            <a:pPr lvl="1"/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/>
              <a:t>kuasa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{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/>
              <a:t>}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({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/>
              <a:t>}) = {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/>
              <a:t>, {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 smtClean="0"/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If </a:t>
            </a:r>
            <a:r>
              <a:rPr lang="en-US" sz="3600" i="1" dirty="0"/>
              <a:t>C</a:t>
            </a:r>
            <a:r>
              <a:rPr lang="en-US" sz="3600" dirty="0"/>
              <a:t> is a set with </a:t>
            </a:r>
            <a:r>
              <a:rPr lang="en-US" sz="3600" i="1" dirty="0"/>
              <a:t>c</a:t>
            </a:r>
            <a:r>
              <a:rPr lang="en-US" sz="3600" dirty="0"/>
              <a:t> elements, how many elements are in the </a:t>
            </a:r>
            <a:r>
              <a:rPr lang="en-US" sz="3600" i="1" dirty="0">
                <a:solidFill>
                  <a:srgbClr val="C00000"/>
                </a:solidFill>
              </a:rPr>
              <a:t>power set </a:t>
            </a:r>
            <a:r>
              <a:rPr lang="en-US" sz="3600" dirty="0">
                <a:solidFill>
                  <a:srgbClr val="C00000"/>
                </a:solidFill>
              </a:rPr>
              <a:t>of C</a:t>
            </a:r>
            <a:r>
              <a:rPr lang="en-US" sz="3600" dirty="0"/>
              <a:t>? </a:t>
            </a:r>
            <a:r>
              <a:rPr lang="en-US" sz="3600" dirty="0" smtClean="0"/>
              <a:t>Explain your answer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Misalkan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C00000"/>
                </a:solidFill>
              </a:rPr>
              <a:t>A </a:t>
            </a:r>
            <a:r>
              <a:rPr lang="en-US" sz="3200" dirty="0" err="1">
                <a:solidFill>
                  <a:srgbClr val="C00000"/>
                </a:solidFill>
              </a:rPr>
              <a:t>adalah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himpunan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err="1" smtClean="0"/>
              <a:t>Periksalah</a:t>
            </a:r>
            <a:r>
              <a:rPr lang="en-US" sz="3200" dirty="0" smtClean="0"/>
              <a:t> </a:t>
            </a:r>
            <a:r>
              <a:rPr lang="en-US" sz="3200" dirty="0" err="1"/>
              <a:t>apakah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pernyataan</a:t>
            </a:r>
            <a:r>
              <a:rPr lang="en-US" sz="3200" dirty="0"/>
              <a:t> di </a:t>
            </a:r>
            <a:r>
              <a:rPr lang="en-US" sz="3200" dirty="0" err="1"/>
              <a:t>bawah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benar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salah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salah</a:t>
            </a:r>
            <a:r>
              <a:rPr lang="en-US" sz="3200" dirty="0"/>
              <a:t>, </a:t>
            </a:r>
            <a:r>
              <a:rPr lang="en-US" sz="3200" dirty="0" err="1"/>
              <a:t>bagaimana</a:t>
            </a:r>
            <a:r>
              <a:rPr lang="en-US" sz="3200" dirty="0"/>
              <a:t> </a:t>
            </a:r>
            <a:r>
              <a:rPr lang="en-US" sz="3200" dirty="0" err="1" smtClean="0"/>
              <a:t>seharusnya</a:t>
            </a:r>
            <a:r>
              <a:rPr lang="en-US" sz="32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3333" t="46296" r="47917" b="23333"/>
          <a:stretch/>
        </p:blipFill>
        <p:spPr>
          <a:xfrm>
            <a:off x="1219200" y="3785786"/>
            <a:ext cx="397541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760413" y="1457325"/>
          <a:ext cx="7459662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" name="Document" r:id="rId4" imgW="7565364" imgH="2783915" progId="Word.Document.8">
                  <p:embed/>
                </p:oleObj>
              </mc:Choice>
              <mc:Fallback>
                <p:oleObj name="Document" r:id="rId4" imgW="7565364" imgH="27839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457325"/>
                        <a:ext cx="7459662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4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 </a:t>
            </a:r>
            <a:r>
              <a:rPr lang="en-US" sz="3200" i="1" dirty="0"/>
              <a:t>A</a:t>
            </a:r>
            <a:r>
              <a:rPr lang="en-US" sz="3200" dirty="0"/>
              <a:t> be the set {x, y, z} and </a:t>
            </a:r>
            <a:r>
              <a:rPr lang="en-US" sz="3200" i="1" dirty="0"/>
              <a:t>B</a:t>
            </a:r>
            <a:r>
              <a:rPr lang="en-US" sz="3200" dirty="0"/>
              <a:t> be the set {x, y</a:t>
            </a:r>
            <a:r>
              <a:rPr lang="en-US" sz="3200" dirty="0" smtClean="0"/>
              <a:t>}</a:t>
            </a:r>
          </a:p>
          <a:p>
            <a:pPr marL="0" indent="0">
              <a:buNone/>
            </a:pP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Is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a</a:t>
            </a:r>
            <a:r>
              <a:rPr lang="en-US" sz="3200" dirty="0"/>
              <a:t> subset of </a:t>
            </a:r>
            <a:r>
              <a:rPr lang="en-US" sz="3200" i="1" dirty="0"/>
              <a:t>B</a:t>
            </a:r>
            <a:r>
              <a:rPr lang="en-US" sz="3200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Is </a:t>
            </a:r>
            <a:r>
              <a:rPr lang="en-US" sz="3200" i="1" dirty="0"/>
              <a:t>B</a:t>
            </a:r>
            <a:r>
              <a:rPr lang="en-US" sz="3200" dirty="0"/>
              <a:t> a subset of </a:t>
            </a:r>
            <a:r>
              <a:rPr lang="en-US" sz="3200" i="1" dirty="0"/>
              <a:t>A</a:t>
            </a:r>
            <a:r>
              <a:rPr lang="en-US" sz="3200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is </a:t>
            </a:r>
            <a:r>
              <a:rPr lang="en-US" sz="3200" i="1" dirty="0"/>
              <a:t>A</a:t>
            </a:r>
            <a:r>
              <a:rPr lang="en-US" sz="3200" dirty="0"/>
              <a:t> ∪ </a:t>
            </a:r>
            <a:r>
              <a:rPr lang="en-US" sz="3200" i="1" dirty="0"/>
              <a:t>B</a:t>
            </a:r>
            <a:r>
              <a:rPr lang="en-US" sz="3200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is </a:t>
            </a:r>
            <a:r>
              <a:rPr lang="en-US" sz="3200" i="1" dirty="0"/>
              <a:t>A</a:t>
            </a:r>
            <a:r>
              <a:rPr lang="en-US" sz="3200" dirty="0"/>
              <a:t> ∩ </a:t>
            </a:r>
            <a:r>
              <a:rPr lang="en-US" sz="3200" i="1" dirty="0"/>
              <a:t>B</a:t>
            </a:r>
            <a:r>
              <a:rPr lang="en-US" sz="3200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is </a:t>
            </a:r>
            <a:r>
              <a:rPr lang="en-US" sz="3200" i="1" dirty="0"/>
              <a:t>A</a:t>
            </a:r>
            <a:r>
              <a:rPr lang="en-US" sz="3200" dirty="0"/>
              <a:t> × </a:t>
            </a:r>
            <a:r>
              <a:rPr lang="en-US" sz="3200" i="1" dirty="0"/>
              <a:t>B</a:t>
            </a:r>
            <a:r>
              <a:rPr lang="en-US" sz="3200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is the power set of </a:t>
            </a:r>
            <a:r>
              <a:rPr lang="en-US" sz="3200" i="1" dirty="0"/>
              <a:t>B</a:t>
            </a:r>
            <a:r>
              <a:rPr lang="en-US" sz="32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Dualitas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1169"/>
            <a:ext cx="8058150" cy="527685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 smtClean="0"/>
              <a:t>dualitas</a:t>
            </a:r>
            <a:r>
              <a:rPr lang="en-US" dirty="0"/>
              <a:t> </a:t>
            </a:r>
            <a:r>
              <a:rPr lang="en-US" dirty="0" err="1" smtClean="0"/>
              <a:t>menyakan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dua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konsep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berbeda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dapat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saling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dipertukarkan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yang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kemudi</a:t>
            </a:r>
            <a:r>
              <a:rPr lang="en-US" dirty="0" smtClean="0"/>
              <a:t> </a:t>
            </a:r>
            <a:r>
              <a:rPr lang="en-US" dirty="0" err="1"/>
              <a:t>mobil</a:t>
            </a:r>
            <a:r>
              <a:rPr lang="en-US" dirty="0"/>
              <a:t> di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 smtClean="0"/>
              <a:t>depan</a:t>
            </a:r>
            <a:endParaRPr lang="en-US" dirty="0" smtClean="0"/>
          </a:p>
          <a:p>
            <a:pPr lvl="1"/>
            <a:r>
              <a:rPr lang="en-US" dirty="0" err="1" smtClean="0"/>
              <a:t>Indonesia</a:t>
            </a:r>
            <a:r>
              <a:rPr lang="en-US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kemudi</a:t>
            </a:r>
            <a:r>
              <a:rPr lang="en-US" dirty="0" smtClean="0"/>
              <a:t> </a:t>
            </a:r>
            <a:r>
              <a:rPr lang="en-US" dirty="0" err="1"/>
              <a:t>mobil</a:t>
            </a:r>
            <a:r>
              <a:rPr lang="en-US" dirty="0"/>
              <a:t> di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</a:p>
          <a:p>
            <a:r>
              <a:rPr lang="en-US" dirty="0" err="1" smtClean="0"/>
              <a:t>Peraturan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 smtClean="0"/>
              <a:t>,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jalan</a:t>
            </a:r>
            <a:r>
              <a:rPr lang="en-US" dirty="0"/>
              <a:t> yang </a:t>
            </a:r>
            <a:r>
              <a:rPr lang="en-US" dirty="0" err="1"/>
              <a:t>berlajur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lajur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mendahului</a:t>
            </a:r>
            <a:r>
              <a:rPr lang="en-US" dirty="0" smtClean="0"/>
              <a:t>,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menyala</a:t>
            </a:r>
            <a:r>
              <a:rPr lang="en-US" dirty="0"/>
              <a:t>,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belok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 lvl="1"/>
            <a:r>
              <a:rPr lang="en-US" dirty="0" smtClean="0"/>
              <a:t>Di Indonesia,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berlajur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lajur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mendahului</a:t>
            </a:r>
            <a:r>
              <a:rPr lang="en-US" dirty="0" smtClean="0"/>
              <a:t>,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menyala</a:t>
            </a:r>
            <a:r>
              <a:rPr lang="en-US" dirty="0"/>
              <a:t>,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belok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 smtClean="0"/>
              <a:t>langsung</a:t>
            </a:r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 smtClean="0"/>
              <a:t>dualitas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Konsep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kiri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kanan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dapat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dipertukarkan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kedua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negara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tersebut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di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pula di </a:t>
            </a:r>
            <a:r>
              <a:rPr lang="en-US" dirty="0" err="1" smtClean="0"/>
              <a:t>Inggris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</a:t>
            </a:r>
            <a:r>
              <a:rPr lang="en-US" sz="4800" dirty="0" smtClean="0"/>
              <a:t>.1 Sets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Dualitas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Dual </a:t>
                </a:r>
                <a:r>
                  <a:rPr lang="pt-BR" dirty="0"/>
                  <a:t>dari (</a:t>
                </a:r>
                <a:r>
                  <a:rPr lang="pt-BR" i="1" dirty="0" smtClean="0"/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 </a:t>
                </a:r>
                <a:r>
                  <a:rPr lang="pt-BR" dirty="0" smtClean="0"/>
                  <a:t> </a:t>
                </a:r>
                <a:r>
                  <a:rPr lang="pt-BR" i="1" dirty="0" smtClean="0"/>
                  <a:t>B</a:t>
                </a:r>
                <a:r>
                  <a:rPr lang="pt-BR" dirty="0"/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 </a:t>
                </a:r>
                <a:r>
                  <a:rPr lang="pt-BR" dirty="0" smtClean="0"/>
                  <a:t> </a:t>
                </a:r>
                <a:r>
                  <a:rPr lang="pt-BR" dirty="0"/>
                  <a:t>(</a:t>
                </a:r>
                <a:r>
                  <a:rPr lang="pt-BR" i="1" dirty="0"/>
                  <a:t>A</a:t>
                </a:r>
                <a:r>
                  <a:rPr lang="pt-BR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dirty="0" smtClean="0"/>
                  <a:t>) = </a:t>
                </a:r>
                <a:r>
                  <a:rPr lang="pt-BR" i="1" dirty="0"/>
                  <a:t>A</a:t>
                </a:r>
                <a:r>
                  <a:rPr lang="pt-BR" dirty="0"/>
                  <a:t> </a:t>
                </a:r>
                <a:r>
                  <a:rPr lang="pt-BR" dirty="0" smtClean="0"/>
                  <a:t>adalah</a:t>
                </a:r>
                <a:br>
                  <a:rPr lang="pt-BR" dirty="0" smtClean="0"/>
                </a:br>
                <a:r>
                  <a:rPr lang="pt-BR" dirty="0" smtClean="0"/>
                  <a:t/>
                </a:r>
                <a:br>
                  <a:rPr lang="pt-BR" dirty="0" smtClean="0"/>
                </a:br>
                <a:r>
                  <a:rPr lang="pt-BR" dirty="0" smtClean="0"/>
                  <a:t>(</a:t>
                </a:r>
                <a:r>
                  <a:rPr lang="pt-BR" i="1" dirty="0" smtClean="0"/>
                  <a:t>A</a:t>
                </a:r>
                <a:r>
                  <a:rPr lang="pt-BR" dirty="0" smtClean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</a:t>
                </a:r>
                <a:r>
                  <a:rPr lang="pt-BR" dirty="0" smtClean="0"/>
                  <a:t> </a:t>
                </a:r>
                <a:r>
                  <a:rPr lang="pt-BR" i="1" dirty="0"/>
                  <a:t>B</a:t>
                </a:r>
                <a:r>
                  <a:rPr lang="pt-BR" dirty="0"/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 </a:t>
                </a:r>
                <a:r>
                  <a:rPr lang="pt-BR" dirty="0" smtClean="0"/>
                  <a:t> </a:t>
                </a:r>
                <a:r>
                  <a:rPr lang="pt-BR" dirty="0"/>
                  <a:t>(</a:t>
                </a:r>
                <a:r>
                  <a:rPr lang="pt-BR" i="1" dirty="0"/>
                  <a:t>A</a:t>
                </a:r>
                <a:r>
                  <a:rPr lang="pt-BR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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) </a:t>
                </a:r>
                <a:r>
                  <a:rPr lang="pt-BR" dirty="0"/>
                  <a:t>= </a:t>
                </a:r>
                <a:r>
                  <a:rPr lang="pt-BR" i="1" dirty="0" smtClean="0"/>
                  <a:t>A </a:t>
                </a:r>
                <a:endParaRPr lang="pt-BR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Dualitas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77074"/>
              </p:ext>
            </p:extLst>
          </p:nvPr>
        </p:nvGraphicFramePr>
        <p:xfrm>
          <a:off x="571500" y="1366080"/>
          <a:ext cx="8001000" cy="487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9" name="Document" r:id="rId3" imgW="5629656" imgH="3496056" progId="Word.Document.8">
                  <p:embed/>
                </p:oleObj>
              </mc:Choice>
              <mc:Fallback>
                <p:oleObj name="Document" r:id="rId3" imgW="5629656" imgH="3496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366080"/>
                        <a:ext cx="8001000" cy="487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7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383F2C-BF7B-4CE4-80B3-0BFCD4A5EDF8}" type="slidenum">
              <a:rPr lang="en-US" sz="1400"/>
              <a:pPr/>
              <a:t>52</a:t>
            </a:fld>
            <a:endParaRPr lang="en-US" sz="140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516304"/>
              </p:ext>
            </p:extLst>
          </p:nvPr>
        </p:nvGraphicFramePr>
        <p:xfrm>
          <a:off x="1219200" y="196384"/>
          <a:ext cx="6477000" cy="644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Document" r:id="rId3" imgW="5629656" imgH="5707380" progId="Word.Document.8">
                  <p:embed/>
                </p:oleObj>
              </mc:Choice>
              <mc:Fallback>
                <p:oleObj name="Document" r:id="rId3" imgW="5629656" imgH="57073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6384"/>
                        <a:ext cx="6477000" cy="644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8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Inklusi</a:t>
            </a:r>
            <a:r>
              <a:rPr lang="en-US" dirty="0" smtClean="0"/>
              <a:t> - </a:t>
            </a:r>
            <a:r>
              <a:rPr lang="en-US" dirty="0" err="1" smtClean="0"/>
              <a:t>Ekslusi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696550"/>
              </p:ext>
            </p:extLst>
          </p:nvPr>
        </p:nvGraphicFramePr>
        <p:xfrm>
          <a:off x="838200" y="1905000"/>
          <a:ext cx="679824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7" name="Document" r:id="rId4" imgW="5497885" imgH="1971595" progId="Word.Document.8">
                  <p:embed/>
                </p:oleObj>
              </mc:Choice>
              <mc:Fallback>
                <p:oleObj name="Document" r:id="rId4" imgW="5497885" imgH="1971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679824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154095"/>
              </p:ext>
            </p:extLst>
          </p:nvPr>
        </p:nvGraphicFramePr>
        <p:xfrm>
          <a:off x="723900" y="1219200"/>
          <a:ext cx="8039100" cy="600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1" name="Document" r:id="rId4" imgW="7299850" imgH="5215477" progId="Word.Document.8">
                  <p:embed/>
                </p:oleObj>
              </mc:Choice>
              <mc:Fallback>
                <p:oleObj name="Document" r:id="rId4" imgW="7299850" imgH="5215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219200"/>
                        <a:ext cx="8039100" cy="600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3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Inklusi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Ekslusi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Himpunan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955003"/>
              </p:ext>
            </p:extLst>
          </p:nvPr>
        </p:nvGraphicFramePr>
        <p:xfrm>
          <a:off x="762000" y="1525136"/>
          <a:ext cx="8075613" cy="49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5" name="Document" r:id="rId4" imgW="5497885" imgH="3362653" progId="Word.Document.8">
                  <p:embed/>
                </p:oleObj>
              </mc:Choice>
              <mc:Fallback>
                <p:oleObj name="Document" r:id="rId4" imgW="5497885" imgH="33626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5136"/>
                        <a:ext cx="8075613" cy="495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0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100-601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100 </a:t>
            </a:r>
            <a:r>
              <a:rPr lang="en-US" dirty="0" err="1" smtClean="0"/>
              <a:t>dan</a:t>
            </a:r>
            <a:r>
              <a:rPr lang="en-US" dirty="0" smtClean="0"/>
              <a:t> 601)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err="1" smtClean="0"/>
              <a:t>Seluruhnya</a:t>
            </a: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err="1" smtClean="0"/>
              <a:t>Habis</a:t>
            </a:r>
            <a:r>
              <a:rPr lang="en-US" sz="2800" dirty="0" smtClean="0"/>
              <a:t>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err="1"/>
              <a:t>H</a:t>
            </a:r>
            <a:r>
              <a:rPr lang="en-US" sz="2800" dirty="0" err="1" smtClean="0"/>
              <a:t>abis</a:t>
            </a:r>
            <a:r>
              <a:rPr lang="en-US" sz="2800" dirty="0" smtClean="0"/>
              <a:t>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err="1" smtClean="0"/>
              <a:t>Habis</a:t>
            </a:r>
            <a:r>
              <a:rPr lang="en-US" sz="2800" dirty="0" smtClean="0"/>
              <a:t>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4 </a:t>
            </a:r>
            <a:r>
              <a:rPr lang="en-US" sz="2800" dirty="0" err="1" smtClean="0"/>
              <a:t>atau</a:t>
            </a:r>
            <a:r>
              <a:rPr lang="en-US" sz="2800" dirty="0" smtClean="0"/>
              <a:t> 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err="1"/>
              <a:t>T</a:t>
            </a:r>
            <a:r>
              <a:rPr lang="en-US" sz="2800" dirty="0" err="1" smtClean="0"/>
              <a:t>idak</a:t>
            </a:r>
            <a:r>
              <a:rPr lang="en-US" sz="2800" dirty="0" smtClean="0"/>
              <a:t> </a:t>
            </a:r>
            <a:r>
              <a:rPr lang="en-US" sz="2800" dirty="0" err="1" smtClean="0"/>
              <a:t>habis</a:t>
            </a:r>
            <a:r>
              <a:rPr lang="en-US" sz="2800" dirty="0" smtClean="0"/>
              <a:t>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4 </a:t>
            </a:r>
            <a:r>
              <a:rPr lang="en-US" sz="2800" dirty="0" err="1" smtClean="0"/>
              <a:t>atau</a:t>
            </a:r>
            <a:r>
              <a:rPr lang="en-US" sz="2800" dirty="0" smtClean="0"/>
              <a:t> 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habis</a:t>
            </a:r>
            <a:r>
              <a:rPr lang="en-US" sz="2800" dirty="0" smtClean="0"/>
              <a:t>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4 </a:t>
            </a:r>
            <a:r>
              <a:rPr lang="en-US" sz="2800" dirty="0" err="1" smtClean="0"/>
              <a:t>atau</a:t>
            </a:r>
            <a:r>
              <a:rPr lang="en-US" sz="2800" dirty="0" smtClean="0"/>
              <a:t> 5, </a:t>
            </a:r>
            <a:r>
              <a:rPr lang="en-US" sz="2800" dirty="0" err="1" smtClean="0"/>
              <a:t>tapi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keduanya</a:t>
            </a:r>
            <a:r>
              <a:rPr lang="en-US" sz="280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9104"/>
                <a:ext cx="8286750" cy="4643095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|U| = 500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|A| = 600/4 – 100/4 = 150 – 25 = 125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|B| = 600/5 – 100/5 = 120 – 20 = 100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|</a:t>
                </a:r>
                <a:r>
                  <a:rPr lang="en-US" sz="2600" i="1" dirty="0" smtClean="0"/>
                  <a:t>A</a:t>
                </a:r>
                <a:r>
                  <a:rPr lang="en-US" sz="2600" dirty="0" smtClean="0"/>
                  <a:t> </a:t>
                </a:r>
                <a:r>
                  <a:rPr lang="en-US" sz="2600" dirty="0">
                    <a:sym typeface="Symbol" panose="05050102010706020507" pitchFamily="18" charset="2"/>
                  </a:rPr>
                  <a:t></a:t>
                </a:r>
                <a:r>
                  <a:rPr lang="en-US" sz="2600" dirty="0"/>
                  <a:t> </a:t>
                </a:r>
                <a:r>
                  <a:rPr lang="en-US" sz="2600" i="1" dirty="0" smtClean="0"/>
                  <a:t>B</a:t>
                </a:r>
                <a:r>
                  <a:rPr lang="en-US" sz="2600" dirty="0" smtClean="0"/>
                  <a:t>| = 600/20 – 100/20 = 30 – 5 = 25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>
                    <a:sym typeface="Symbol" panose="05050102010706020507" pitchFamily="18" charset="2"/>
                  </a:rPr>
                  <a:t>|A  B| = |A| + |B| - 2</a:t>
                </a:r>
                <a:r>
                  <a:rPr lang="en-US" sz="2600" dirty="0"/>
                  <a:t> |</a:t>
                </a:r>
                <a:r>
                  <a:rPr lang="en-US" sz="2600" i="1" dirty="0"/>
                  <a:t>A</a:t>
                </a:r>
                <a:r>
                  <a:rPr lang="en-US" sz="2600" dirty="0"/>
                  <a:t> </a:t>
                </a:r>
                <a:r>
                  <a:rPr lang="en-US" sz="2600" dirty="0">
                    <a:sym typeface="Symbol" panose="05050102010706020507" pitchFamily="18" charset="2"/>
                  </a:rPr>
                  <a:t></a:t>
                </a:r>
                <a:r>
                  <a:rPr lang="en-US" sz="2600" dirty="0"/>
                  <a:t> </a:t>
                </a:r>
                <a:r>
                  <a:rPr lang="en-US" sz="2600" i="1" dirty="0"/>
                  <a:t>B</a:t>
                </a:r>
                <a:r>
                  <a:rPr lang="en-US" sz="2600" dirty="0"/>
                  <a:t>| </a:t>
                </a:r>
                <a:r>
                  <a:rPr lang="en-US" sz="2600" dirty="0" smtClean="0"/>
                  <a:t> = 125 + 100-50 = 175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m:rPr>
                        <m:nor/>
                      </m:rPr>
                      <a:rPr lang="en-US" sz="2600" dirty="0">
                        <a:sym typeface="Symbol" panose="05050102010706020507" pitchFamily="18" charset="2"/>
                      </a:rPr>
                      <m:t>A</m:t>
                    </m:r>
                    <m:r>
                      <m:rPr>
                        <m:nor/>
                      </m:rPr>
                      <a:rPr lang="en-US" sz="2600" dirty="0">
                        <a:sym typeface="Symbol" panose="05050102010706020507" pitchFamily="18" charset="2"/>
                      </a:rPr>
                      <m:t>  </m:t>
                    </m:r>
                    <m:r>
                      <m:rPr>
                        <m:nor/>
                      </m:rPr>
                      <a:rPr lang="en-US" sz="2600" dirty="0">
                        <a:sym typeface="Symbol" panose="05050102010706020507" pitchFamily="18" charset="2"/>
                      </a:rPr>
                      <m:t>B</m:t>
                    </m:r>
                  </m:oMath>
                </a14:m>
                <a:r>
                  <a:rPr lang="en-US" sz="2600" dirty="0" smtClean="0"/>
                  <a:t>| = 500-175 = 325</a:t>
                </a:r>
                <a:endParaRPr lang="en-US" sz="2600" dirty="0"/>
              </a:p>
              <a:p>
                <a:pPr marL="228600" lvl="1">
                  <a:spcBef>
                    <a:spcPts val="1000"/>
                  </a:spcBef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9104"/>
                <a:ext cx="8286750" cy="4643095"/>
              </a:xfrm>
              <a:blipFill rotWithShape="0">
                <a:blip r:embed="rId2"/>
                <a:stretch>
                  <a:fillRect l="-1324" t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2.2 Sequence and Tuples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8779"/>
            <a:ext cx="7981950" cy="4947445"/>
          </a:xfrm>
        </p:spPr>
        <p:txBody>
          <a:bodyPr>
            <a:normAutofit/>
          </a:bodyPr>
          <a:lstStyle/>
          <a:p>
            <a:r>
              <a:rPr lang="en-US" dirty="0"/>
              <a:t>A sequence of objects is a </a:t>
            </a:r>
            <a:r>
              <a:rPr lang="en-US" dirty="0">
                <a:solidFill>
                  <a:srgbClr val="C00000"/>
                </a:solidFill>
              </a:rPr>
              <a:t>list of these objects in some </a:t>
            </a:r>
            <a:r>
              <a:rPr lang="en-US" dirty="0" smtClean="0">
                <a:solidFill>
                  <a:srgbClr val="C00000"/>
                </a:solidFill>
              </a:rPr>
              <a:t>order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sequence </a:t>
            </a:r>
            <a:r>
              <a:rPr lang="en-US" dirty="0" smtClean="0"/>
              <a:t>7, 21</a:t>
            </a:r>
            <a:r>
              <a:rPr lang="en-US" dirty="0"/>
              <a:t>, 57 would be </a:t>
            </a:r>
            <a:r>
              <a:rPr lang="en-US" dirty="0" smtClean="0"/>
              <a:t>written (7</a:t>
            </a:r>
            <a:r>
              <a:rPr lang="en-US" dirty="0"/>
              <a:t>, 21, 57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order doesn’t matter in a set</a:t>
            </a:r>
            <a:r>
              <a:rPr lang="en-US" dirty="0"/>
              <a:t>, but </a:t>
            </a:r>
            <a:r>
              <a:rPr lang="en-US" dirty="0">
                <a:solidFill>
                  <a:srgbClr val="C00000"/>
                </a:solidFill>
              </a:rPr>
              <a:t>in a sequence it </a:t>
            </a:r>
            <a:r>
              <a:rPr lang="en-US" dirty="0" smtClean="0">
                <a:solidFill>
                  <a:srgbClr val="C00000"/>
                </a:solidFill>
              </a:rPr>
              <a:t>does</a:t>
            </a:r>
          </a:p>
          <a:p>
            <a:pPr lvl="1"/>
            <a:r>
              <a:rPr lang="en-US" dirty="0" smtClean="0"/>
              <a:t>Hence </a:t>
            </a:r>
            <a:r>
              <a:rPr lang="en-US" dirty="0"/>
              <a:t>(7, 21, 57) </a:t>
            </a:r>
            <a:r>
              <a:rPr lang="en-US" dirty="0" smtClean="0">
                <a:solidFill>
                  <a:srgbClr val="0070C0"/>
                </a:solidFill>
              </a:rPr>
              <a:t>is not </a:t>
            </a:r>
            <a:r>
              <a:rPr lang="en-US" dirty="0">
                <a:solidFill>
                  <a:srgbClr val="0070C0"/>
                </a:solidFill>
              </a:rPr>
              <a:t>the same </a:t>
            </a:r>
            <a:r>
              <a:rPr lang="en-US" dirty="0"/>
              <a:t>as (57, 7, </a:t>
            </a:r>
            <a:r>
              <a:rPr lang="en-US" dirty="0" smtClean="0"/>
              <a:t>21)</a:t>
            </a:r>
          </a:p>
          <a:p>
            <a:r>
              <a:rPr lang="en-US" dirty="0" smtClean="0"/>
              <a:t>Similarly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repetition does matter in a sequence</a:t>
            </a:r>
            <a:r>
              <a:rPr lang="en-US" dirty="0"/>
              <a:t>, </a:t>
            </a:r>
            <a:r>
              <a:rPr lang="en-US" dirty="0" smtClean="0"/>
              <a:t>but </a:t>
            </a:r>
            <a:r>
              <a:rPr lang="en-US" dirty="0" smtClean="0">
                <a:solidFill>
                  <a:srgbClr val="C00000"/>
                </a:solidFill>
              </a:rPr>
              <a:t>it </a:t>
            </a:r>
            <a:r>
              <a:rPr lang="en-US" dirty="0">
                <a:solidFill>
                  <a:srgbClr val="C00000"/>
                </a:solidFill>
              </a:rPr>
              <a:t>doesn’t matter in a </a:t>
            </a:r>
            <a:r>
              <a:rPr lang="en-US" dirty="0" smtClean="0">
                <a:solidFill>
                  <a:srgbClr val="C00000"/>
                </a:solidFill>
              </a:rPr>
              <a:t>set</a:t>
            </a:r>
          </a:p>
          <a:p>
            <a:pPr lvl="1"/>
            <a:r>
              <a:rPr lang="en-US" dirty="0" smtClean="0"/>
              <a:t>Thus </a:t>
            </a:r>
            <a:r>
              <a:rPr lang="en-US" dirty="0"/>
              <a:t>(7, 7, 21, 57) </a:t>
            </a:r>
            <a:r>
              <a:rPr lang="en-US" dirty="0">
                <a:solidFill>
                  <a:srgbClr val="0070C0"/>
                </a:solidFill>
              </a:rPr>
              <a:t>is different </a:t>
            </a:r>
            <a:r>
              <a:rPr lang="en-US" dirty="0"/>
              <a:t>from both of the </a:t>
            </a:r>
            <a:r>
              <a:rPr lang="en-US" dirty="0" smtClean="0"/>
              <a:t>other sequences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set {7, 21, 57} </a:t>
            </a:r>
            <a:r>
              <a:rPr lang="en-US" dirty="0">
                <a:solidFill>
                  <a:srgbClr val="0070C0"/>
                </a:solidFill>
              </a:rPr>
              <a:t>is identical </a:t>
            </a:r>
            <a:r>
              <a:rPr lang="en-US" dirty="0"/>
              <a:t>to the </a:t>
            </a:r>
            <a:r>
              <a:rPr lang="en-US" dirty="0" smtClean="0"/>
              <a:t>set {7</a:t>
            </a:r>
            <a:r>
              <a:rPr lang="en-US" dirty="0"/>
              <a:t>, 7, 21, 57</a:t>
            </a:r>
            <a:r>
              <a:rPr lang="en-US" dirty="0" smtClean="0"/>
              <a:t>}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12000"/>
            <a:ext cx="8286750" cy="5629673"/>
          </a:xfrm>
        </p:spPr>
        <p:txBody>
          <a:bodyPr>
            <a:normAutofit/>
          </a:bodyPr>
          <a:lstStyle/>
          <a:p>
            <a:r>
              <a:rPr lang="en-US" dirty="0"/>
              <a:t>A set is a </a:t>
            </a:r>
            <a:r>
              <a:rPr lang="en-US" dirty="0">
                <a:solidFill>
                  <a:srgbClr val="C00000"/>
                </a:solidFill>
              </a:rPr>
              <a:t>group of objects represented as a </a:t>
            </a:r>
            <a:r>
              <a:rPr lang="en-US" dirty="0" smtClean="0">
                <a:solidFill>
                  <a:srgbClr val="C00000"/>
                </a:solidFill>
              </a:rPr>
              <a:t>unit</a:t>
            </a:r>
            <a:r>
              <a:rPr lang="en-US" dirty="0" smtClean="0"/>
              <a:t>. Sets </a:t>
            </a:r>
            <a:r>
              <a:rPr lang="en-US" dirty="0"/>
              <a:t>may contain any type </a:t>
            </a:r>
            <a:r>
              <a:rPr lang="en-US" dirty="0" smtClean="0"/>
              <a:t>of object: </a:t>
            </a:r>
            <a:r>
              <a:rPr lang="en-US" dirty="0">
                <a:solidFill>
                  <a:srgbClr val="0070C0"/>
                </a:solidFill>
              </a:rPr>
              <a:t>numbers</a:t>
            </a:r>
            <a:r>
              <a:rPr lang="en-US" dirty="0"/>
              <a:t>, </a:t>
            </a:r>
            <a:r>
              <a:rPr lang="en-US" dirty="0" smtClean="0">
                <a:solidFill>
                  <a:srgbClr val="0070C0"/>
                </a:solidFill>
              </a:rPr>
              <a:t>symbols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objects in a set </a:t>
            </a:r>
            <a:r>
              <a:rPr lang="en-US" dirty="0" smtClean="0"/>
              <a:t>are called </a:t>
            </a:r>
            <a:r>
              <a:rPr lang="en-US" dirty="0"/>
              <a:t>its </a:t>
            </a:r>
            <a:r>
              <a:rPr lang="en-US" i="1" dirty="0">
                <a:solidFill>
                  <a:srgbClr val="C00000"/>
                </a:solidFill>
              </a:rPr>
              <a:t>elements</a:t>
            </a:r>
            <a:r>
              <a:rPr lang="en-US" dirty="0"/>
              <a:t> or </a:t>
            </a:r>
            <a:r>
              <a:rPr lang="en-US" i="1" dirty="0" smtClean="0">
                <a:solidFill>
                  <a:srgbClr val="C00000"/>
                </a:solidFill>
              </a:rPr>
              <a:t>members</a:t>
            </a:r>
          </a:p>
          <a:p>
            <a:pPr lvl="1"/>
            <a:r>
              <a:rPr lang="en-US" dirty="0" smtClean="0"/>
              <a:t>S</a:t>
            </a:r>
            <a:r>
              <a:rPr lang="id-ID" dirty="0" smtClean="0"/>
              <a:t>et</a:t>
            </a:r>
            <a:r>
              <a:rPr lang="en-US" dirty="0" smtClean="0"/>
              <a:t> </a:t>
            </a:r>
            <a:r>
              <a:rPr lang="id-ID" dirty="0" smtClean="0">
                <a:solidFill>
                  <a:srgbClr val="0070C0"/>
                </a:solidFill>
              </a:rPr>
              <a:t>S </a:t>
            </a:r>
            <a:r>
              <a:rPr lang="id-ID" dirty="0">
                <a:solidFill>
                  <a:srgbClr val="0070C0"/>
                </a:solidFill>
              </a:rPr>
              <a:t>= {7, 21, 57</a:t>
            </a:r>
            <a:r>
              <a:rPr lang="id-ID" dirty="0" smtClean="0">
                <a:solidFill>
                  <a:srgbClr val="0070C0"/>
                </a:solidFill>
              </a:rPr>
              <a:t>}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contains the elements </a:t>
            </a:r>
            <a:r>
              <a:rPr lang="en-US" dirty="0">
                <a:solidFill>
                  <a:srgbClr val="0070C0"/>
                </a:solidFill>
              </a:rPr>
              <a:t>7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21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57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Himpunan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Mahasiswa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Fakultas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Ilmu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∈ denote set </a:t>
            </a:r>
            <a:r>
              <a:rPr lang="en-US" i="1" dirty="0" smtClean="0">
                <a:solidFill>
                  <a:srgbClr val="C00000"/>
                </a:solidFill>
              </a:rPr>
              <a:t>membership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nonmembership</a:t>
            </a:r>
            <a:endParaRPr lang="en-US" i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7 </a:t>
            </a:r>
            <a:r>
              <a:rPr lang="en-US" dirty="0"/>
              <a:t>∈ {7, 21, </a:t>
            </a:r>
            <a:r>
              <a:rPr lang="en-US" dirty="0" smtClean="0"/>
              <a:t>57}</a:t>
            </a:r>
          </a:p>
          <a:p>
            <a:pPr lvl="1"/>
            <a:r>
              <a:rPr lang="en-US" dirty="0" smtClean="0"/>
              <a:t>8 </a:t>
            </a:r>
            <a:r>
              <a:rPr 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800" dirty="0" smtClean="0"/>
              <a:t> </a:t>
            </a:r>
            <a:r>
              <a:rPr lang="en-US" dirty="0" smtClean="0"/>
              <a:t>{</a:t>
            </a:r>
            <a:r>
              <a:rPr lang="en-US" dirty="0"/>
              <a:t>7, 21, 57</a:t>
            </a:r>
            <a:r>
              <a:rPr lang="en-US" dirty="0" smtClean="0"/>
              <a:t>}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2904"/>
            <a:ext cx="7886700" cy="5405096"/>
          </a:xfrm>
        </p:spPr>
        <p:txBody>
          <a:bodyPr>
            <a:normAutofit/>
          </a:bodyPr>
          <a:lstStyle/>
          <a:p>
            <a:r>
              <a:rPr lang="en-US" dirty="0"/>
              <a:t>As with sets, </a:t>
            </a:r>
            <a:r>
              <a:rPr lang="en-US" dirty="0">
                <a:solidFill>
                  <a:srgbClr val="C00000"/>
                </a:solidFill>
              </a:rPr>
              <a:t>sequences may be finite or infinite</a:t>
            </a:r>
            <a:r>
              <a:rPr lang="en-US" dirty="0"/>
              <a:t>. </a:t>
            </a:r>
            <a:r>
              <a:rPr lang="en-US" dirty="0">
                <a:solidFill>
                  <a:srgbClr val="C00000"/>
                </a:solidFill>
              </a:rPr>
              <a:t>Finite sequences </a:t>
            </a:r>
            <a:r>
              <a:rPr lang="en-US" dirty="0"/>
              <a:t>often </a:t>
            </a:r>
            <a:r>
              <a:rPr lang="en-US" dirty="0" smtClean="0"/>
              <a:t>are called </a:t>
            </a:r>
            <a:r>
              <a:rPr lang="en-US" i="1" dirty="0" smtClean="0">
                <a:solidFill>
                  <a:srgbClr val="C00000"/>
                </a:solidFill>
              </a:rPr>
              <a:t>tuples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sequence with k elements is a </a:t>
            </a:r>
            <a:r>
              <a:rPr lang="en-US" i="1" dirty="0" smtClean="0">
                <a:solidFill>
                  <a:srgbClr val="C00000"/>
                </a:solidFill>
              </a:rPr>
              <a:t>k-tuple</a:t>
            </a:r>
            <a:endParaRPr lang="en-US" i="1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7, 21, 57)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3-tuple</a:t>
            </a:r>
            <a:endParaRPr lang="en-US" dirty="0"/>
          </a:p>
          <a:p>
            <a:pPr lvl="1"/>
            <a:r>
              <a:rPr lang="en-US" dirty="0" smtClean="0"/>
              <a:t>2-tuple </a:t>
            </a:r>
            <a:r>
              <a:rPr lang="en-US" dirty="0"/>
              <a:t>is also called an </a:t>
            </a:r>
            <a:r>
              <a:rPr lang="en-US" dirty="0">
                <a:solidFill>
                  <a:srgbClr val="0070C0"/>
                </a:solidFill>
              </a:rPr>
              <a:t>ordered </a:t>
            </a:r>
            <a:r>
              <a:rPr lang="en-US" dirty="0" smtClean="0">
                <a:solidFill>
                  <a:srgbClr val="0070C0"/>
                </a:solidFill>
              </a:rPr>
              <a:t>pair</a:t>
            </a:r>
            <a:endParaRPr lang="en-US" dirty="0" smtClean="0"/>
          </a:p>
          <a:p>
            <a:r>
              <a:rPr lang="en-US" dirty="0" smtClean="0"/>
              <a:t>Sets </a:t>
            </a:r>
            <a:r>
              <a:rPr lang="en-US" dirty="0"/>
              <a:t>and sequences may appear as </a:t>
            </a:r>
            <a:r>
              <a:rPr lang="en-US" dirty="0" smtClean="0">
                <a:solidFill>
                  <a:srgbClr val="C00000"/>
                </a:solidFill>
              </a:rPr>
              <a:t>elements of other sets and sequences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If A is the set {0, 1}, the </a:t>
            </a:r>
            <a:r>
              <a:rPr lang="en-US" dirty="0">
                <a:solidFill>
                  <a:srgbClr val="0070C0"/>
                </a:solidFill>
              </a:rPr>
              <a:t>power set of A </a:t>
            </a:r>
            <a:r>
              <a:rPr lang="en-US" dirty="0"/>
              <a:t>is the set { ∅, {0}, {1}, {0, 1} }</a:t>
            </a:r>
          </a:p>
          <a:p>
            <a:pPr lvl="1"/>
            <a:r>
              <a:rPr lang="en-US" dirty="0"/>
              <a:t>The set of all </a:t>
            </a:r>
            <a:r>
              <a:rPr lang="en-US" dirty="0">
                <a:solidFill>
                  <a:srgbClr val="0070C0"/>
                </a:solidFill>
              </a:rPr>
              <a:t>ordered pairs </a:t>
            </a:r>
            <a:r>
              <a:rPr lang="en-US" dirty="0"/>
              <a:t>whose elements are 0s and 1s is { (0, 0), (0, 1), (1, 0), (1, 1) }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</a:t>
            </a:r>
            <a:r>
              <a:rPr lang="en-US" dirty="0" smtClean="0"/>
              <a:t>Product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54050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A and B are two sets, the </a:t>
            </a:r>
            <a:r>
              <a:rPr lang="en-US" i="1" dirty="0">
                <a:solidFill>
                  <a:srgbClr val="C00000"/>
                </a:solidFill>
              </a:rPr>
              <a:t>Cartesian product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cross product </a:t>
            </a:r>
            <a:r>
              <a:rPr lang="en-US" dirty="0"/>
              <a:t>of A </a:t>
            </a:r>
            <a:r>
              <a:rPr lang="en-US" dirty="0" smtClean="0"/>
              <a:t>and B(</a:t>
            </a: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× 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) is: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0070C0"/>
                </a:solidFill>
              </a:rPr>
              <a:t>set of all ordered pairs </a:t>
            </a:r>
            <a:r>
              <a:rPr lang="en-US" dirty="0"/>
              <a:t>wherein the first element is </a:t>
            </a:r>
            <a:r>
              <a:rPr lang="en-US" dirty="0" smtClean="0"/>
              <a:t>a member </a:t>
            </a:r>
            <a:r>
              <a:rPr lang="en-US" dirty="0"/>
              <a:t>of A and the second element is a member of </a:t>
            </a:r>
            <a:r>
              <a:rPr lang="en-US" dirty="0" smtClean="0"/>
              <a:t>B</a:t>
            </a:r>
          </a:p>
          <a:p>
            <a:pPr lvl="0"/>
            <a:r>
              <a:rPr lang="en-US" dirty="0" err="1"/>
              <a:t>Notasi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smtClean="0"/>
              <a:t>}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>
                <a:solidFill>
                  <a:srgbClr val="C00000"/>
                </a:solidFill>
              </a:rPr>
              <a:t>A = {1, 2}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B = {x, y, z}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A × B = { (1, x), (1, y), (1, z), (2, x), (2, y), (2, z) </a:t>
            </a:r>
            <a:r>
              <a:rPr lang="en-US" dirty="0" smtClean="0">
                <a:solidFill>
                  <a:srgbClr val="0070C0"/>
                </a:solidFill>
              </a:rPr>
              <a:t>}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rgbClr val="C00000"/>
                </a:solidFill>
              </a:rPr>
              <a:t>A = {1, 2}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B = {x, y, z}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A × B × A = {(1, x, 1), (1, x, 2), (1, y, 1), (1, y, 2), (1, z, 1), (1, z, 2),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2, x, 1), (2, x, 2), (2, y, 1), (2, y, 2), (2, z, 1), (2, z, 2)}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= { 1, 2, 3 },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}, </a:t>
            </a:r>
            <a:r>
              <a:rPr lang="en-US" dirty="0" err="1"/>
              <a:t>maka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= { (1, </a:t>
            </a:r>
            <a:r>
              <a:rPr lang="en-US" i="1" dirty="0"/>
              <a:t>a</a:t>
            </a:r>
            <a:r>
              <a:rPr lang="en-US" dirty="0"/>
              <a:t>), (1, </a:t>
            </a:r>
            <a:r>
              <a:rPr lang="en-US" i="1" dirty="0"/>
              <a:t>b</a:t>
            </a:r>
            <a:r>
              <a:rPr lang="en-US" dirty="0"/>
              <a:t>), (2, a), (2, </a:t>
            </a:r>
            <a:r>
              <a:rPr lang="en-US" i="1" dirty="0"/>
              <a:t>b</a:t>
            </a:r>
            <a:r>
              <a:rPr lang="en-US" dirty="0"/>
              <a:t>), (3, </a:t>
            </a:r>
            <a:r>
              <a:rPr lang="en-US" i="1" dirty="0"/>
              <a:t>a</a:t>
            </a:r>
            <a:r>
              <a:rPr lang="en-US" dirty="0"/>
              <a:t>), (3,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Misalkan</a:t>
            </a:r>
            <a:r>
              <a:rPr lang="en-US" b="1" dirty="0" smtClean="0"/>
              <a:t>: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= {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soto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 = </a:t>
            </a:r>
            <a:r>
              <a:rPr lang="en-US" dirty="0" err="1"/>
              <a:t>gado-gado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goreng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 = </a:t>
            </a:r>
            <a:r>
              <a:rPr lang="en-US" dirty="0" err="1"/>
              <a:t>mie</a:t>
            </a:r>
            <a:r>
              <a:rPr lang="en-US" dirty="0"/>
              <a:t> rebus </a:t>
            </a:r>
            <a:r>
              <a:rPr lang="en-US" dirty="0" smtClean="0"/>
              <a:t>}</a:t>
            </a:r>
            <a:endParaRPr lang="en-US" b="1" dirty="0"/>
          </a:p>
          <a:p>
            <a:pPr lvl="1"/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= {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dirty="0" err="1"/>
              <a:t>coca-cola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dirty="0" err="1"/>
              <a:t>teh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=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dawet</a:t>
            </a:r>
            <a:r>
              <a:rPr lang="en-US" dirty="0"/>
              <a:t> }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Pertanyaan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>
                <a:solidFill>
                  <a:srgbClr val="C00000"/>
                </a:solidFill>
              </a:rPr>
              <a:t>Jawaban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>
                <a:sym typeface="Symbol" panose="05050102010706020507" pitchFamily="18" charset="2"/>
              </a:rPr>
              <a:t>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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= 4 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 3 = 12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{(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),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),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), (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), (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), (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), (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), (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), (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), 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), 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), 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)}.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058150" cy="464309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berhingga</a:t>
            </a:r>
            <a:r>
              <a:rPr lang="en-US" dirty="0"/>
              <a:t>, </a:t>
            </a:r>
            <a:r>
              <a:rPr lang="en-US" dirty="0" err="1" smtClean="0"/>
              <a:t>maka</a:t>
            </a:r>
            <a:r>
              <a:rPr lang="en-US" dirty="0" err="1" smtClean="0">
                <a:sym typeface="Symbol" panose="05050102010706020507" pitchFamily="18" charset="2"/>
              </a:rPr>
              <a:t></a:t>
            </a:r>
            <a:r>
              <a:rPr lang="en-US" i="1" dirty="0" err="1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dirty="0"/>
              <a:t> . </a:t>
            </a:r>
            <a:r>
              <a:rPr lang="en-US" dirty="0">
                <a:sym typeface="Symbol" panose="05050102010706020507" pitchFamily="18" charset="2"/>
              </a:rPr>
              <a:t></a:t>
            </a:r>
            <a:r>
              <a:rPr lang="en-US" i="1" dirty="0"/>
              <a:t>B</a:t>
            </a:r>
            <a:r>
              <a:rPr lang="en-US" dirty="0" smtClean="0">
                <a:sym typeface="Symbol" panose="05050102010706020507" pitchFamily="18" charset="2"/>
              </a:rPr>
              <a:t>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= { 1, 2, 3 },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smtClean="0"/>
              <a:t>},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= {(</a:t>
            </a:r>
            <a:r>
              <a:rPr lang="en-US" i="1" dirty="0"/>
              <a:t>a</a:t>
            </a:r>
            <a:r>
              <a:rPr lang="en-US" dirty="0"/>
              <a:t>, 1), (</a:t>
            </a:r>
            <a:r>
              <a:rPr lang="en-US" i="1" dirty="0"/>
              <a:t>a</a:t>
            </a:r>
            <a:r>
              <a:rPr lang="en-US" dirty="0"/>
              <a:t>, 2), (</a:t>
            </a:r>
            <a:r>
              <a:rPr lang="en-US" i="1" dirty="0"/>
              <a:t>a</a:t>
            </a:r>
            <a:r>
              <a:rPr lang="en-US" dirty="0"/>
              <a:t>, 3), (</a:t>
            </a:r>
            <a:r>
              <a:rPr lang="en-US" i="1" dirty="0"/>
              <a:t>b</a:t>
            </a:r>
            <a:r>
              <a:rPr lang="en-US" dirty="0"/>
              <a:t>, 1), (</a:t>
            </a:r>
            <a:r>
              <a:rPr lang="en-US" i="1" dirty="0"/>
              <a:t>b</a:t>
            </a:r>
            <a:r>
              <a:rPr lang="en-US" dirty="0"/>
              <a:t>, 2), (</a:t>
            </a:r>
            <a:r>
              <a:rPr lang="en-US" i="1" dirty="0"/>
              <a:t>b</a:t>
            </a:r>
            <a:r>
              <a:rPr lang="en-US" dirty="0"/>
              <a:t>, 3) }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= { (1, </a:t>
            </a:r>
            <a:r>
              <a:rPr lang="en-US" i="1" dirty="0"/>
              <a:t>a</a:t>
            </a:r>
            <a:r>
              <a:rPr lang="en-US" dirty="0"/>
              <a:t>), (1, </a:t>
            </a:r>
            <a:r>
              <a:rPr lang="en-US" i="1" dirty="0"/>
              <a:t>b</a:t>
            </a:r>
            <a:r>
              <a:rPr lang="en-US" dirty="0"/>
              <a:t>), (2, a), (2, </a:t>
            </a:r>
            <a:r>
              <a:rPr lang="en-US" i="1" dirty="0"/>
              <a:t>b</a:t>
            </a:r>
            <a:r>
              <a:rPr lang="en-US" dirty="0"/>
              <a:t>), (3, </a:t>
            </a:r>
            <a:r>
              <a:rPr lang="en-US" i="1" dirty="0"/>
              <a:t>a</a:t>
            </a:r>
            <a:r>
              <a:rPr lang="en-US" dirty="0"/>
              <a:t>), (3,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 </a:t>
            </a:r>
            <a:r>
              <a:rPr lang="en-US" dirty="0">
                <a:sym typeface="Symbol" panose="05050102010706020507" pitchFamily="18" charset="2"/>
              </a:rPr>
              <a:t>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821055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can also take the </a:t>
            </a:r>
            <a:r>
              <a:rPr lang="en-US" dirty="0">
                <a:solidFill>
                  <a:srgbClr val="C00000"/>
                </a:solidFill>
              </a:rPr>
              <a:t>Cartesian product of </a:t>
            </a:r>
            <a:r>
              <a:rPr lang="en-US" i="1" dirty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 sets</a:t>
            </a:r>
            <a:r>
              <a:rPr lang="en-US" dirty="0"/>
              <a:t>, 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, written A</a:t>
            </a:r>
            <a:r>
              <a:rPr lang="en-US" baseline="-25000" dirty="0"/>
              <a:t>1</a:t>
            </a:r>
            <a:r>
              <a:rPr lang="en-US" dirty="0"/>
              <a:t> × A</a:t>
            </a:r>
            <a:r>
              <a:rPr lang="en-US" baseline="-25000" dirty="0"/>
              <a:t>2</a:t>
            </a:r>
            <a:r>
              <a:rPr lang="en-US" dirty="0"/>
              <a:t> × · · · ×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pPr lvl="1"/>
            <a:r>
              <a:rPr lang="en-US" dirty="0"/>
              <a:t>It is the set consisting of all </a:t>
            </a:r>
            <a:r>
              <a:rPr lang="en-US" dirty="0">
                <a:solidFill>
                  <a:srgbClr val="0070C0"/>
                </a:solidFill>
              </a:rPr>
              <a:t>k-tuples</a:t>
            </a:r>
            <a:r>
              <a:rPr lang="en-US" dirty="0"/>
              <a:t> (a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) where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∈ </a:t>
            </a:r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we have the Cartesian product of a set with itself, we use the shorthand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set 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 equals </a:t>
            </a:r>
            <a:r>
              <a:rPr lang="en-US" i="1" dirty="0"/>
              <a:t>N</a:t>
            </a:r>
            <a:r>
              <a:rPr lang="en-US" dirty="0"/>
              <a:t> × </a:t>
            </a:r>
            <a:r>
              <a:rPr lang="en-US" i="1" dirty="0"/>
              <a:t>N</a:t>
            </a:r>
            <a:r>
              <a:rPr lang="en-US" dirty="0"/>
              <a:t>. It consists of </a:t>
            </a:r>
            <a:r>
              <a:rPr lang="en-US" dirty="0">
                <a:solidFill>
                  <a:srgbClr val="C00000"/>
                </a:solidFill>
              </a:rPr>
              <a:t>all ordered pairs of natural numbers</a:t>
            </a:r>
          </a:p>
          <a:p>
            <a:r>
              <a:rPr lang="en-US" dirty="0"/>
              <a:t>We also may write it as </a:t>
            </a:r>
            <a:r>
              <a:rPr lang="en-US" dirty="0">
                <a:solidFill>
                  <a:srgbClr val="C00000"/>
                </a:solidFill>
              </a:rPr>
              <a:t>{(</a:t>
            </a:r>
            <a:r>
              <a:rPr lang="en-US" i="1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>
                <a:solidFill>
                  <a:srgbClr val="C00000"/>
                </a:solidFill>
              </a:rPr>
              <a:t>j</a:t>
            </a:r>
            <a:r>
              <a:rPr lang="en-US" dirty="0">
                <a:solidFill>
                  <a:srgbClr val="C00000"/>
                </a:solidFill>
              </a:rPr>
              <a:t>)| </a:t>
            </a:r>
            <a:r>
              <a:rPr lang="en-US" i="1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>
                <a:solidFill>
                  <a:srgbClr val="C00000"/>
                </a:solidFill>
              </a:rPr>
              <a:t>j</a:t>
            </a:r>
            <a:r>
              <a:rPr lang="en-US" dirty="0">
                <a:solidFill>
                  <a:srgbClr val="C00000"/>
                </a:solidFill>
              </a:rPr>
              <a:t> ≥ 1</a:t>
            </a:r>
            <a:r>
              <a:rPr lang="en-US" dirty="0" smtClean="0">
                <a:solidFill>
                  <a:srgbClr val="C00000"/>
                </a:solidFill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750" t="50000" r="37346" b="35463"/>
          <a:stretch/>
        </p:blipFill>
        <p:spPr>
          <a:xfrm>
            <a:off x="4114800" y="3505200"/>
            <a:ext cx="3905250" cy="11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If </a:t>
            </a:r>
            <a:r>
              <a:rPr lang="en-US" sz="3600" i="1" dirty="0"/>
              <a:t>A</a:t>
            </a:r>
            <a:r>
              <a:rPr lang="en-US" sz="3600" dirty="0"/>
              <a:t> has </a:t>
            </a:r>
            <a:r>
              <a:rPr lang="en-US" sz="3600" i="1" dirty="0"/>
              <a:t>a</a:t>
            </a:r>
            <a:r>
              <a:rPr lang="en-US" sz="3600" dirty="0"/>
              <a:t> elements and </a:t>
            </a:r>
            <a:r>
              <a:rPr lang="en-US" sz="3600" i="1" dirty="0"/>
              <a:t>B</a:t>
            </a:r>
            <a:r>
              <a:rPr lang="en-US" sz="3600" dirty="0"/>
              <a:t> has </a:t>
            </a:r>
            <a:r>
              <a:rPr lang="en-US" sz="3600" i="1" dirty="0"/>
              <a:t>b</a:t>
            </a:r>
            <a:r>
              <a:rPr lang="en-US" sz="3600" dirty="0"/>
              <a:t> elements, </a:t>
            </a:r>
            <a:r>
              <a:rPr lang="en-US" sz="3600" dirty="0">
                <a:solidFill>
                  <a:srgbClr val="C00000"/>
                </a:solidFill>
              </a:rPr>
              <a:t>how many elements are in A × </a:t>
            </a:r>
            <a:r>
              <a:rPr lang="en-US" sz="3600" dirty="0" smtClean="0">
                <a:solidFill>
                  <a:srgbClr val="C00000"/>
                </a:solidFill>
              </a:rPr>
              <a:t>B</a:t>
            </a:r>
            <a:r>
              <a:rPr lang="en-US" sz="3600" dirty="0" smtClean="0"/>
              <a:t>? Explain </a:t>
            </a:r>
            <a:r>
              <a:rPr lang="en-US" sz="3600" dirty="0"/>
              <a:t>your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Diberikan</a:t>
            </a:r>
            <a:r>
              <a:rPr lang="en-US" dirty="0" smtClean="0"/>
              <a:t> A={1, 2}, B={x, y, z} </a:t>
            </a:r>
            <a:r>
              <a:rPr lang="en-US" dirty="0" err="1" smtClean="0"/>
              <a:t>dan</a:t>
            </a:r>
            <a:r>
              <a:rPr lang="en-US" dirty="0" smtClean="0"/>
              <a:t> C={3, 4}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|A x B x C|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A x B x </a:t>
            </a:r>
            <a:r>
              <a:rPr lang="en-US" dirty="0" smtClean="0"/>
              <a:t>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2.3 Function and Relations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and Relations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8"/>
            <a:ext cx="8134350" cy="5276851"/>
          </a:xfrm>
        </p:spPr>
        <p:txBody>
          <a:bodyPr>
            <a:normAutofit/>
          </a:bodyPr>
          <a:lstStyle/>
          <a:p>
            <a:r>
              <a:rPr lang="en-US" sz="3200" dirty="0"/>
              <a:t>Functions are </a:t>
            </a:r>
            <a:r>
              <a:rPr lang="en-US" sz="3200" dirty="0">
                <a:solidFill>
                  <a:srgbClr val="C00000"/>
                </a:solidFill>
              </a:rPr>
              <a:t>central to </a:t>
            </a:r>
            <a:r>
              <a:rPr lang="en-US" sz="3200" dirty="0" smtClean="0">
                <a:solidFill>
                  <a:srgbClr val="C00000"/>
                </a:solidFill>
              </a:rPr>
              <a:t>mathematics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function </a:t>
            </a:r>
            <a:r>
              <a:rPr lang="en-US" sz="3200" dirty="0">
                <a:solidFill>
                  <a:srgbClr val="0070C0"/>
                </a:solidFill>
              </a:rPr>
              <a:t>takes an input </a:t>
            </a:r>
            <a:r>
              <a:rPr lang="en-US" sz="3200" dirty="0" smtClean="0">
                <a:solidFill>
                  <a:srgbClr val="0070C0"/>
                </a:solidFill>
              </a:rPr>
              <a:t>and produces </a:t>
            </a:r>
            <a:r>
              <a:rPr lang="en-US" sz="3200" dirty="0">
                <a:solidFill>
                  <a:srgbClr val="0070C0"/>
                </a:solidFill>
              </a:rPr>
              <a:t>an </a:t>
            </a:r>
            <a:r>
              <a:rPr lang="en-US" sz="3200" dirty="0" smtClean="0">
                <a:solidFill>
                  <a:srgbClr val="0070C0"/>
                </a:solidFill>
              </a:rPr>
              <a:t>output</a:t>
            </a:r>
          </a:p>
          <a:p>
            <a:r>
              <a:rPr lang="en-US" sz="3200" dirty="0" smtClean="0"/>
              <a:t>In </a:t>
            </a:r>
            <a:r>
              <a:rPr lang="en-US" sz="3200" dirty="0"/>
              <a:t>every function, </a:t>
            </a:r>
            <a:r>
              <a:rPr lang="en-US" sz="3200" dirty="0">
                <a:solidFill>
                  <a:srgbClr val="C00000"/>
                </a:solidFill>
              </a:rPr>
              <a:t>the same input always produces the same </a:t>
            </a:r>
            <a:r>
              <a:rPr lang="en-US" sz="3200" dirty="0" smtClean="0">
                <a:solidFill>
                  <a:srgbClr val="C00000"/>
                </a:solidFill>
              </a:rPr>
              <a:t>output</a:t>
            </a:r>
            <a:endParaRPr lang="en-US" sz="3200" dirty="0"/>
          </a:p>
          <a:p>
            <a:r>
              <a:rPr lang="en-US" sz="3200" dirty="0" smtClean="0"/>
              <a:t>If </a:t>
            </a:r>
            <a:r>
              <a:rPr lang="en-US" sz="3200" i="1" dirty="0">
                <a:solidFill>
                  <a:srgbClr val="C00000"/>
                </a:solidFill>
              </a:rPr>
              <a:t>f</a:t>
            </a:r>
            <a:r>
              <a:rPr lang="en-US" sz="3200" dirty="0"/>
              <a:t> is </a:t>
            </a:r>
            <a:r>
              <a:rPr lang="en-US" sz="3200" dirty="0" smtClean="0"/>
              <a:t>a function </a:t>
            </a:r>
            <a:r>
              <a:rPr lang="en-US" sz="3200" dirty="0"/>
              <a:t>whose output value is </a:t>
            </a:r>
            <a:r>
              <a:rPr lang="en-US" sz="3200" i="1" dirty="0">
                <a:solidFill>
                  <a:srgbClr val="C00000"/>
                </a:solidFill>
              </a:rPr>
              <a:t>b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when the </a:t>
            </a:r>
            <a:r>
              <a:rPr lang="en-US" sz="3200" dirty="0" smtClean="0"/>
              <a:t>input </a:t>
            </a:r>
            <a:r>
              <a:rPr lang="en-US" sz="3200" dirty="0"/>
              <a:t>value is </a:t>
            </a:r>
            <a:r>
              <a:rPr lang="en-US" sz="3200" i="1" dirty="0">
                <a:solidFill>
                  <a:srgbClr val="C00000"/>
                </a:solidFill>
              </a:rPr>
              <a:t>a</a:t>
            </a:r>
            <a:r>
              <a:rPr lang="en-US" sz="3200" dirty="0"/>
              <a:t>, we </a:t>
            </a:r>
            <a:r>
              <a:rPr lang="en-US" sz="3200" dirty="0" smtClean="0"/>
              <a:t>write</a:t>
            </a:r>
            <a:endParaRPr lang="en-US" sz="1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sz="3200" i="1" dirty="0" smtClean="0"/>
              <a:t>f(a</a:t>
            </a:r>
            <a:r>
              <a:rPr lang="en-US" sz="3200" i="1" dirty="0"/>
              <a:t>) = </a:t>
            </a:r>
            <a:r>
              <a:rPr lang="en-US" sz="3200" i="1" dirty="0" smtClean="0"/>
              <a:t>b</a:t>
            </a:r>
          </a:p>
          <a:p>
            <a:r>
              <a:rPr lang="en-US" sz="3200" dirty="0"/>
              <a:t>A function also is called a </a:t>
            </a:r>
            <a:r>
              <a:rPr lang="en-US" sz="3200" dirty="0" smtClean="0">
                <a:solidFill>
                  <a:srgbClr val="C00000"/>
                </a:solidFill>
              </a:rPr>
              <a:t>mapping</a:t>
            </a:r>
            <a:endParaRPr lang="en-US" sz="3200" dirty="0"/>
          </a:p>
          <a:p>
            <a:pPr lvl="1"/>
            <a:r>
              <a:rPr lang="en-US" sz="2800" dirty="0" smtClean="0"/>
              <a:t>if </a:t>
            </a:r>
            <a:r>
              <a:rPr lang="en-US" sz="2800" i="1" dirty="0">
                <a:solidFill>
                  <a:srgbClr val="0070C0"/>
                </a:solidFill>
              </a:rPr>
              <a:t>f(a) = b</a:t>
            </a:r>
            <a:r>
              <a:rPr lang="en-US" sz="2800" dirty="0"/>
              <a:t>, we say that </a:t>
            </a:r>
            <a:r>
              <a:rPr lang="en-US" sz="2800" i="1" dirty="0">
                <a:solidFill>
                  <a:srgbClr val="0070C0"/>
                </a:solidFill>
              </a:rPr>
              <a:t>f</a:t>
            </a:r>
            <a:r>
              <a:rPr lang="en-US" sz="2800" dirty="0">
                <a:solidFill>
                  <a:srgbClr val="0070C0"/>
                </a:solidFill>
              </a:rPr>
              <a:t> maps </a:t>
            </a:r>
            <a:r>
              <a:rPr lang="en-US" sz="2800" i="1" dirty="0">
                <a:solidFill>
                  <a:srgbClr val="0070C0"/>
                </a:solidFill>
              </a:rPr>
              <a:t>a</a:t>
            </a:r>
            <a:r>
              <a:rPr lang="en-US" sz="2800" dirty="0">
                <a:solidFill>
                  <a:srgbClr val="0070C0"/>
                </a:solidFill>
              </a:rPr>
              <a:t> to </a:t>
            </a:r>
            <a:r>
              <a:rPr lang="en-US" sz="2800" i="1" dirty="0" smtClean="0">
                <a:solidFill>
                  <a:srgbClr val="0070C0"/>
                </a:solidFill>
              </a:rPr>
              <a:t>b</a:t>
            </a:r>
            <a:endParaRPr lang="id-ID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and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3125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example, the absolute value function </a:t>
            </a:r>
            <a:r>
              <a:rPr lang="en-US" i="1" dirty="0"/>
              <a:t>abs</a:t>
            </a:r>
            <a:r>
              <a:rPr lang="en-US" dirty="0"/>
              <a:t> takes a number 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as input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returns 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if </a:t>
            </a:r>
            <a:r>
              <a:rPr lang="en-US" i="1" dirty="0"/>
              <a:t>x</a:t>
            </a:r>
            <a:r>
              <a:rPr lang="en-US" dirty="0"/>
              <a:t> is positive and </a:t>
            </a:r>
            <a:r>
              <a:rPr lang="en-US" i="1" dirty="0"/>
              <a:t>−x</a:t>
            </a:r>
            <a:r>
              <a:rPr lang="en-US" dirty="0"/>
              <a:t> if </a:t>
            </a:r>
            <a:r>
              <a:rPr lang="en-US" i="1" dirty="0"/>
              <a:t>x</a:t>
            </a:r>
            <a:r>
              <a:rPr lang="en-US" dirty="0"/>
              <a:t> is </a:t>
            </a:r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Thus </a:t>
            </a:r>
            <a:r>
              <a:rPr lang="en-US" i="1" dirty="0">
                <a:solidFill>
                  <a:srgbClr val="C00000"/>
                </a:solidFill>
              </a:rPr>
              <a:t>abs(2) = abs(−2) </a:t>
            </a:r>
            <a:r>
              <a:rPr lang="en-US" i="1" dirty="0" smtClean="0">
                <a:solidFill>
                  <a:srgbClr val="C00000"/>
                </a:solidFill>
              </a:rPr>
              <a:t>= 2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Addition</a:t>
            </a:r>
            <a:r>
              <a:rPr lang="en-US" dirty="0" smtClean="0"/>
              <a:t> </a:t>
            </a:r>
            <a:r>
              <a:rPr lang="en-US" dirty="0"/>
              <a:t>is another example of a function, written </a:t>
            </a:r>
            <a:r>
              <a:rPr lang="en-US" i="1" dirty="0" smtClean="0">
                <a:solidFill>
                  <a:srgbClr val="C00000"/>
                </a:solidFill>
              </a:rPr>
              <a:t>add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0070C0"/>
                </a:solidFill>
              </a:rPr>
              <a:t>input</a:t>
            </a:r>
            <a:r>
              <a:rPr lang="en-US" dirty="0"/>
              <a:t> to </a:t>
            </a:r>
            <a:r>
              <a:rPr lang="en-US" dirty="0" smtClean="0"/>
              <a:t>the addition </a:t>
            </a:r>
            <a:r>
              <a:rPr lang="en-US" dirty="0"/>
              <a:t>function is an ordered pair of </a:t>
            </a:r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0070C0"/>
                </a:solidFill>
              </a:rPr>
              <a:t>output</a:t>
            </a:r>
            <a:r>
              <a:rPr lang="en-US" dirty="0"/>
              <a:t> is the sum </a:t>
            </a:r>
            <a:r>
              <a:rPr lang="en-US" dirty="0" smtClean="0"/>
              <a:t>of those numbers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set of possible inputs </a:t>
            </a:r>
            <a:r>
              <a:rPr lang="en-US" dirty="0"/>
              <a:t>to the function is called its </a:t>
            </a:r>
            <a:r>
              <a:rPr lang="en-US" i="1" dirty="0" smtClean="0">
                <a:solidFill>
                  <a:srgbClr val="C00000"/>
                </a:solidFill>
              </a:rPr>
              <a:t>domain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outputs of </a:t>
            </a:r>
            <a:r>
              <a:rPr lang="en-US" dirty="0">
                <a:solidFill>
                  <a:srgbClr val="C00000"/>
                </a:solidFill>
              </a:rPr>
              <a:t>a function </a:t>
            </a:r>
            <a:r>
              <a:rPr lang="en-US" dirty="0"/>
              <a:t>come from a set called its </a:t>
            </a:r>
            <a:r>
              <a:rPr lang="en-US" i="1" dirty="0" smtClean="0">
                <a:solidFill>
                  <a:srgbClr val="C00000"/>
                </a:solidFill>
              </a:rPr>
              <a:t>range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notation for saying that </a:t>
            </a:r>
            <a:r>
              <a:rPr lang="en-US" i="1" dirty="0">
                <a:solidFill>
                  <a:srgbClr val="C00000"/>
                </a:solidFill>
              </a:rPr>
              <a:t>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is a </a:t>
            </a:r>
            <a:r>
              <a:rPr lang="en-US" dirty="0"/>
              <a:t>function with </a:t>
            </a:r>
            <a:r>
              <a:rPr lang="en-US" dirty="0">
                <a:solidFill>
                  <a:srgbClr val="C00000"/>
                </a:solidFill>
              </a:rPr>
              <a:t>domain D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range R</a:t>
            </a:r>
            <a:r>
              <a:rPr lang="en-US" dirty="0"/>
              <a:t>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>
                <a:solidFill>
                  <a:srgbClr val="C00000"/>
                </a:solidFill>
              </a:rPr>
              <a:t>f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D → </a:t>
            </a:r>
            <a:r>
              <a:rPr lang="en-US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21" y="1219200"/>
            <a:ext cx="7886700" cy="5176496"/>
          </a:xfrm>
        </p:spPr>
        <p:txBody>
          <a:bodyPr>
            <a:normAutofit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Bila</a:t>
            </a:r>
            <a:r>
              <a:rPr lang="en-US" dirty="0" smtClean="0">
                <a:cs typeface="Times New Roman" panose="02020603050405020304" pitchFamily="18" charset="0"/>
              </a:rPr>
              <a:t>: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r>
              <a:rPr lang="en-US" i="1" dirty="0">
                <a:cs typeface="Times New Roman" panose="02020603050405020304" pitchFamily="18" charset="0"/>
              </a:rPr>
              <a:t>		A</a:t>
            </a:r>
            <a:r>
              <a:rPr lang="en-US" dirty="0">
                <a:cs typeface="Times New Roman" panose="02020603050405020304" pitchFamily="18" charset="0"/>
              </a:rPr>
              <a:t> = {1, 2, 3, </a:t>
            </a:r>
            <a:r>
              <a:rPr lang="en-US" dirty="0" smtClean="0">
                <a:cs typeface="Times New Roman" panose="02020603050405020304" pitchFamily="18" charset="0"/>
              </a:rPr>
              <a:t>4}</a:t>
            </a:r>
          </a:p>
          <a:p>
            <a:pPr>
              <a:buNone/>
            </a:pPr>
            <a:r>
              <a:rPr lang="en-US" i="1" dirty="0"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cs typeface="Times New Roman" panose="02020603050405020304" pitchFamily="18" charset="0"/>
              </a:rPr>
              <a:t>	R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cs typeface="Times New Roman" panose="02020603050405020304" pitchFamily="18" charset="0"/>
              </a:rPr>
              <a:t>= { 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b</a:t>
            </a:r>
            <a:r>
              <a:rPr lang="en-US" dirty="0">
                <a:cs typeface="Times New Roman" panose="02020603050405020304" pitchFamily="18" charset="0"/>
              </a:rPr>
              <a:t>, {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b</a:t>
            </a:r>
            <a:r>
              <a:rPr lang="en-US" dirty="0">
                <a:cs typeface="Times New Roman" panose="02020603050405020304" pitchFamily="18" charset="0"/>
              </a:rPr>
              <a:t>, c}, {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} }</a:t>
            </a: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       	</a:t>
            </a:r>
            <a:r>
              <a:rPr lang="en-US" i="1" dirty="0">
                <a:cs typeface="Times New Roman" panose="02020603050405020304" pitchFamily="18" charset="0"/>
              </a:rPr>
              <a:t>K</a:t>
            </a:r>
            <a:r>
              <a:rPr lang="en-US" dirty="0">
                <a:cs typeface="Times New Roman" panose="02020603050405020304" pitchFamily="18" charset="0"/>
              </a:rPr>
              <a:t>  = {{}}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Maka</a:t>
            </a:r>
            <a:r>
              <a:rPr lang="en-US" dirty="0" smtClean="0">
                <a:cs typeface="Times New Roman" panose="02020603050405020304" pitchFamily="18" charset="0"/>
              </a:rPr>
              <a:t>: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3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{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b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}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R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    	</a:t>
            </a:r>
            <a:r>
              <a:rPr lang="en-US" i="1" dirty="0" smtClean="0">
                <a:cs typeface="Times New Roman" panose="02020603050405020304" pitchFamily="18" charset="0"/>
              </a:rPr>
              <a:t>c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R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  	{}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K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{}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R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and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71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case of the function </a:t>
            </a:r>
            <a:r>
              <a:rPr lang="en-US" i="1" dirty="0"/>
              <a:t>abs</a:t>
            </a:r>
            <a:r>
              <a:rPr lang="en-US" dirty="0"/>
              <a:t>, if we are working with integers, the domain </a:t>
            </a:r>
            <a:r>
              <a:rPr lang="en-US" dirty="0" smtClean="0"/>
              <a:t>and the </a:t>
            </a:r>
            <a:r>
              <a:rPr lang="en-US" dirty="0">
                <a:solidFill>
                  <a:srgbClr val="C00000"/>
                </a:solidFill>
              </a:rPr>
              <a:t>range are </a:t>
            </a:r>
            <a:r>
              <a:rPr lang="en-US" i="1" dirty="0" smtClean="0">
                <a:solidFill>
                  <a:srgbClr val="C00000"/>
                </a:solidFill>
              </a:rPr>
              <a:t>Z</a:t>
            </a:r>
            <a:endParaRPr lang="en-US" dirty="0"/>
          </a:p>
          <a:p>
            <a:pPr lvl="1"/>
            <a:r>
              <a:rPr lang="en-US" dirty="0" smtClean="0"/>
              <a:t>so </a:t>
            </a:r>
            <a:r>
              <a:rPr lang="en-US" dirty="0"/>
              <a:t>we write </a:t>
            </a:r>
            <a:r>
              <a:rPr lang="en-US" i="1" dirty="0" smtClean="0">
                <a:solidFill>
                  <a:srgbClr val="0070C0"/>
                </a:solidFill>
              </a:rPr>
              <a:t>abs 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i="1" dirty="0" smtClean="0">
                <a:solidFill>
                  <a:srgbClr val="0070C0"/>
                </a:solidFill>
              </a:rPr>
              <a:t>Z→Z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/>
              <a:t>the case of the addition </a:t>
            </a:r>
            <a:r>
              <a:rPr lang="en-US" dirty="0" smtClean="0"/>
              <a:t>function for </a:t>
            </a:r>
            <a:r>
              <a:rPr lang="en-US" dirty="0"/>
              <a:t>integers, the domain is the set of pairs of integers </a:t>
            </a:r>
            <a:r>
              <a:rPr lang="en-US" i="1" dirty="0">
                <a:solidFill>
                  <a:srgbClr val="C00000"/>
                </a:solidFill>
              </a:rPr>
              <a:t>Z × Z </a:t>
            </a:r>
            <a:r>
              <a:rPr lang="en-US" dirty="0"/>
              <a:t>and the range is </a:t>
            </a:r>
            <a:r>
              <a:rPr lang="en-US" dirty="0" smtClean="0"/>
              <a:t>Z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we write </a:t>
            </a:r>
            <a:r>
              <a:rPr lang="en-US" i="1" dirty="0" smtClean="0">
                <a:solidFill>
                  <a:srgbClr val="0070C0"/>
                </a:solidFill>
              </a:rPr>
              <a:t>add : </a:t>
            </a:r>
            <a:r>
              <a:rPr lang="en-US" i="1" dirty="0">
                <a:solidFill>
                  <a:srgbClr val="0070C0"/>
                </a:solidFill>
              </a:rPr>
              <a:t>Z × </a:t>
            </a:r>
            <a:r>
              <a:rPr lang="en-US" i="1" dirty="0" smtClean="0">
                <a:solidFill>
                  <a:srgbClr val="0070C0"/>
                </a:solidFill>
              </a:rPr>
              <a:t>Z→Z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Note </a:t>
            </a:r>
            <a:r>
              <a:rPr lang="en-US" dirty="0"/>
              <a:t>that a function </a:t>
            </a:r>
            <a:r>
              <a:rPr lang="en-US" dirty="0">
                <a:solidFill>
                  <a:srgbClr val="C00000"/>
                </a:solidFill>
              </a:rPr>
              <a:t>may not necessarily use </a:t>
            </a:r>
            <a:r>
              <a:rPr lang="en-US" dirty="0" smtClean="0">
                <a:solidFill>
                  <a:srgbClr val="C00000"/>
                </a:solidFill>
              </a:rPr>
              <a:t>all the </a:t>
            </a:r>
            <a:r>
              <a:rPr lang="en-US" dirty="0">
                <a:solidFill>
                  <a:srgbClr val="C00000"/>
                </a:solidFill>
              </a:rPr>
              <a:t>elements of the specified range</a:t>
            </a:r>
            <a:r>
              <a:rPr lang="en-US" dirty="0"/>
              <a:t>. The function </a:t>
            </a:r>
            <a:r>
              <a:rPr lang="en-US" i="1" dirty="0"/>
              <a:t>abs</a:t>
            </a:r>
            <a:r>
              <a:rPr lang="en-US" dirty="0"/>
              <a:t> never takes on the </a:t>
            </a:r>
            <a:r>
              <a:rPr lang="en-US" dirty="0" smtClean="0"/>
              <a:t>value −</a:t>
            </a:r>
            <a:r>
              <a:rPr lang="en-US" dirty="0"/>
              <a:t>1 even though −1 ∈ </a:t>
            </a:r>
            <a:r>
              <a:rPr lang="en-US" dirty="0" smtClean="0"/>
              <a:t>Z</a:t>
            </a:r>
          </a:p>
          <a:p>
            <a:r>
              <a:rPr lang="en-US" dirty="0"/>
              <a:t>A function that does use all the elements of the range is said </a:t>
            </a:r>
            <a:r>
              <a:rPr lang="en-US" dirty="0">
                <a:solidFill>
                  <a:srgbClr val="C00000"/>
                </a:solidFill>
              </a:rPr>
              <a:t>to be </a:t>
            </a:r>
            <a:r>
              <a:rPr lang="en-US" i="1" dirty="0">
                <a:solidFill>
                  <a:srgbClr val="C00000"/>
                </a:solidFill>
              </a:rPr>
              <a:t>onto </a:t>
            </a: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range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Onto</a:t>
            </a:r>
            <a:r>
              <a:rPr lang="en-US" i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Range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058150" cy="4643095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C00000"/>
                </a:solidFill>
              </a:rPr>
              <a:t>onto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surjektif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 err="1">
                <a:solidFill>
                  <a:srgbClr val="C00000"/>
                </a:solidFill>
              </a:rPr>
              <a:t>surjective</a:t>
            </a:r>
            <a:r>
              <a:rPr lang="en-US" dirty="0"/>
              <a:t>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setiap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elemen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himpunan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merupakan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bayangan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satu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atau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lebih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elemen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himpunan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A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kata lain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range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/>
              <a:t>f</a:t>
            </a:r>
            <a:r>
              <a:rPr lang="en-US" dirty="0"/>
              <a:t>.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fungsi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 smtClean="0"/>
              <a:t>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39521"/>
              </p:ext>
            </p:extLst>
          </p:nvPr>
        </p:nvGraphicFramePr>
        <p:xfrm>
          <a:off x="2590800" y="4113042"/>
          <a:ext cx="3962400" cy="223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1" name="Visio" r:id="rId3" imgW="2698200" imgH="1522800" progId="Visio.Drawing.11">
                  <p:embed/>
                </p:oleObj>
              </mc:Choice>
              <mc:Fallback>
                <p:oleObj name="Visio" r:id="rId3" imgW="2698200" imgH="15228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3042"/>
                        <a:ext cx="3962400" cy="223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1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f</a:t>
            </a:r>
            <a:r>
              <a:rPr lang="en-US" dirty="0"/>
              <a:t> = {(1, </a:t>
            </a:r>
            <a:r>
              <a:rPr lang="en-US" i="1" dirty="0"/>
              <a:t>u</a:t>
            </a:r>
            <a:r>
              <a:rPr lang="en-US" dirty="0"/>
              <a:t>), (2, </a:t>
            </a:r>
            <a:r>
              <a:rPr lang="en-US" i="1" dirty="0"/>
              <a:t>u</a:t>
            </a:r>
            <a:r>
              <a:rPr lang="en-US" dirty="0"/>
              <a:t>), (3, </a:t>
            </a:r>
            <a:r>
              <a:rPr lang="en-US" i="1" dirty="0"/>
              <a:t>v</a:t>
            </a:r>
            <a:r>
              <a:rPr lang="en-US" dirty="0"/>
              <a:t>)}</a:t>
            </a:r>
          </a:p>
          <a:p>
            <a:pPr marL="0" indent="0">
              <a:buNone/>
            </a:pP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= {1, 2, 3}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{u, v, w} </a:t>
            </a:r>
            <a:r>
              <a:rPr lang="en-US" dirty="0" err="1">
                <a:solidFill>
                  <a:srgbClr val="C00000"/>
                </a:solidFill>
              </a:rPr>
              <a:t>bukan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fungsi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onto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/>
              <a:t>w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i="1" dirty="0" smtClean="0"/>
              <a:t>range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f = {(1, </a:t>
            </a:r>
            <a:r>
              <a:rPr lang="en-US" i="1" dirty="0"/>
              <a:t>w</a:t>
            </a:r>
            <a:r>
              <a:rPr lang="en-US" dirty="0"/>
              <a:t>), (2, </a:t>
            </a:r>
            <a:r>
              <a:rPr lang="en-US" i="1" dirty="0"/>
              <a:t>u</a:t>
            </a:r>
            <a:r>
              <a:rPr lang="en-US" dirty="0"/>
              <a:t>), (3, </a:t>
            </a:r>
            <a:r>
              <a:rPr lang="en-US" i="1" dirty="0"/>
              <a:t>v</a:t>
            </a:r>
            <a:r>
              <a:rPr lang="en-US" dirty="0"/>
              <a:t>)}</a:t>
            </a:r>
          </a:p>
          <a:p>
            <a:pPr marL="0" indent="0">
              <a:buNone/>
            </a:pP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A = {1, 2, 3} </a:t>
            </a:r>
            <a:r>
              <a:rPr lang="en-US" dirty="0" err="1"/>
              <a:t>ke</a:t>
            </a:r>
            <a:r>
              <a:rPr lang="en-US" dirty="0"/>
              <a:t> B = {u, v, w} </a:t>
            </a:r>
            <a:r>
              <a:rPr lang="en-US" dirty="0" err="1">
                <a:solidFill>
                  <a:srgbClr val="C00000"/>
                </a:solidFill>
              </a:rPr>
              <a:t>merupakan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fungsi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onto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smtClean="0"/>
              <a:t>range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Misalkan</a:t>
            </a:r>
            <a:r>
              <a:rPr lang="en-US" sz="3200" dirty="0" smtClean="0"/>
              <a:t> </a:t>
            </a:r>
            <a:r>
              <a:rPr lang="en-US" sz="3200" i="1" dirty="0"/>
              <a:t>f</a:t>
            </a:r>
            <a:r>
              <a:rPr lang="en-US" sz="3200" dirty="0"/>
              <a:t> : </a:t>
            </a:r>
            <a:r>
              <a:rPr lang="en-US" sz="3200" b="1" dirty="0"/>
              <a:t>Z </a:t>
            </a:r>
            <a:r>
              <a:rPr lang="en-US" sz="3200" dirty="0">
                <a:sym typeface="Symbol" panose="05050102010706020507" pitchFamily="18" charset="2"/>
              </a:rPr>
              <a:t></a:t>
            </a:r>
            <a:r>
              <a:rPr lang="en-US" sz="3200" dirty="0"/>
              <a:t> </a:t>
            </a:r>
            <a:r>
              <a:rPr lang="en-US" sz="3200" b="1" dirty="0"/>
              <a:t>Z</a:t>
            </a:r>
            <a:r>
              <a:rPr lang="en-US" sz="3200" dirty="0"/>
              <a:t>. </a:t>
            </a:r>
            <a:r>
              <a:rPr lang="en-US" sz="3200" dirty="0" err="1"/>
              <a:t>Tentukan</a:t>
            </a:r>
            <a:r>
              <a:rPr lang="en-US" sz="3200" dirty="0"/>
              <a:t> </a:t>
            </a:r>
            <a:r>
              <a:rPr lang="en-US" sz="3200" dirty="0" err="1"/>
              <a:t>apakah</a:t>
            </a:r>
            <a:r>
              <a:rPr lang="en-US" sz="3200" dirty="0"/>
              <a:t> </a:t>
            </a:r>
            <a:r>
              <a:rPr lang="en-US" sz="3200" i="1" dirty="0"/>
              <a:t>f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/>
              <a:t>) = </a:t>
            </a:r>
            <a:r>
              <a:rPr lang="en-US" sz="3200" i="1" dirty="0"/>
              <a:t>x</a:t>
            </a:r>
            <a:r>
              <a:rPr lang="en-US" sz="3200" baseline="30000" dirty="0"/>
              <a:t>2</a:t>
            </a:r>
            <a:r>
              <a:rPr lang="en-US" sz="3200" dirty="0"/>
              <a:t> + 1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f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/>
              <a:t>) = </a:t>
            </a:r>
            <a:r>
              <a:rPr lang="en-US" sz="3200" i="1" dirty="0"/>
              <a:t>x</a:t>
            </a:r>
            <a:r>
              <a:rPr lang="en-US" sz="3200" dirty="0"/>
              <a:t> – 1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?</a:t>
            </a:r>
          </a:p>
          <a:p>
            <a:endParaRPr lang="en-US" sz="3200" u="sng" dirty="0" smtClean="0"/>
          </a:p>
          <a:p>
            <a:r>
              <a:rPr lang="en-US" sz="3200" dirty="0" err="1" smtClean="0"/>
              <a:t>Penyelesaian</a:t>
            </a:r>
            <a:r>
              <a:rPr lang="en-US" sz="32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/>
              <a:t>) = </a:t>
            </a:r>
            <a:r>
              <a:rPr lang="en-US" sz="2800" i="1" dirty="0"/>
              <a:t>x</a:t>
            </a:r>
            <a:r>
              <a:rPr lang="en-US" sz="2800" baseline="30000" dirty="0"/>
              <a:t>2</a:t>
            </a:r>
            <a:r>
              <a:rPr lang="en-US" sz="2800" dirty="0"/>
              <a:t> + 1 </a:t>
            </a:r>
            <a:r>
              <a:rPr lang="en-US" sz="2800" dirty="0" err="1">
                <a:solidFill>
                  <a:srgbClr val="C00000"/>
                </a:solidFill>
              </a:rPr>
              <a:t>bukan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fungsi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pada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i="1" dirty="0" smtClean="0"/>
              <a:t>range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i="1" dirty="0" smtClean="0"/>
              <a:t>f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/>
              <a:t>) = </a:t>
            </a:r>
            <a:r>
              <a:rPr lang="en-US" sz="2800" i="1" dirty="0"/>
              <a:t>x</a:t>
            </a:r>
            <a:r>
              <a:rPr lang="en-US" sz="2800" dirty="0"/>
              <a:t> – 1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fungsi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pada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i="1" dirty="0"/>
              <a:t>y</a:t>
            </a:r>
            <a:r>
              <a:rPr lang="en-US" sz="2800" dirty="0"/>
              <a:t>,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yang </a:t>
            </a:r>
            <a:r>
              <a:rPr lang="en-US" sz="2800" dirty="0" err="1"/>
              <a:t>memenuhi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 – 1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dipenuhi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= </a:t>
            </a:r>
            <a:r>
              <a:rPr lang="en-US" sz="2800" i="1" dirty="0"/>
              <a:t>y</a:t>
            </a:r>
            <a:r>
              <a:rPr lang="en-US" sz="2800" dirty="0"/>
              <a:t> + </a:t>
            </a:r>
            <a:r>
              <a:rPr lang="en-US" sz="2800" dirty="0" smtClean="0"/>
              <a:t>1</a:t>
            </a:r>
            <a:r>
              <a:rPr lang="en-US" sz="2800" dirty="0"/>
              <a:t>	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Bijection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i="1" dirty="0" err="1">
                <a:solidFill>
                  <a:srgbClr val="C00000"/>
                </a:solidFill>
              </a:rPr>
              <a:t>berkoresponden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satu-ke-satu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>
                <a:solidFill>
                  <a:srgbClr val="C00000"/>
                </a:solidFill>
              </a:rPr>
              <a:t>bijeksi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 err="1">
                <a:solidFill>
                  <a:srgbClr val="C00000"/>
                </a:solidFill>
              </a:rPr>
              <a:t>bijection</a:t>
            </a:r>
            <a:r>
              <a:rPr lang="en-US" dirty="0"/>
              <a:t>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satu-ke-satu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 smtClean="0"/>
              <a:t>f </a:t>
            </a:r>
            <a:r>
              <a:rPr lang="en-US" dirty="0"/>
              <a:t>= {(1, </a:t>
            </a:r>
            <a:r>
              <a:rPr lang="en-US" i="1" dirty="0"/>
              <a:t>u</a:t>
            </a:r>
            <a:r>
              <a:rPr lang="en-US" dirty="0"/>
              <a:t>), (2, </a:t>
            </a:r>
            <a:r>
              <a:rPr lang="en-US" i="1" dirty="0"/>
              <a:t>w</a:t>
            </a:r>
            <a:r>
              <a:rPr lang="en-US" dirty="0"/>
              <a:t>), (3, </a:t>
            </a:r>
            <a:r>
              <a:rPr lang="en-US" i="1" dirty="0"/>
              <a:t>v</a:t>
            </a:r>
            <a:r>
              <a:rPr lang="en-US" dirty="0" smtClean="0"/>
              <a:t>)}</a:t>
            </a:r>
            <a:br>
              <a:rPr lang="en-US" dirty="0" smtClean="0"/>
            </a:b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= {1, 2, 3}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}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fungsi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berkoresponden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satu-ke-satu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satu-ke-satu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– 1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berkoresponden</a:t>
            </a:r>
            <a:r>
              <a:rPr lang="en-US" dirty="0"/>
              <a:t> </a:t>
            </a:r>
            <a:r>
              <a:rPr lang="en-US" dirty="0" err="1"/>
              <a:t>satu-ke-satu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satu-ke-satu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179230"/>
              </p:ext>
            </p:extLst>
          </p:nvPr>
        </p:nvGraphicFramePr>
        <p:xfrm>
          <a:off x="990600" y="1009923"/>
          <a:ext cx="3100037" cy="219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8" name="Visio" r:id="rId3" imgW="1864800" imgH="1395720" progId="Visio.Drawing.11">
                  <p:embed/>
                </p:oleObj>
              </mc:Choice>
              <mc:Fallback>
                <p:oleObj name="Visio" r:id="rId3" imgW="1864800" imgH="1395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09923"/>
                        <a:ext cx="3100037" cy="2190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70626"/>
              </p:ext>
            </p:extLst>
          </p:nvPr>
        </p:nvGraphicFramePr>
        <p:xfrm>
          <a:off x="5469375" y="887033"/>
          <a:ext cx="2705370" cy="231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9" name="Visio" r:id="rId5" imgW="1864800" imgH="1408680" progId="Visio.Drawing.11">
                  <p:embed/>
                </p:oleObj>
              </mc:Choice>
              <mc:Fallback>
                <p:oleObj name="Visio" r:id="rId5" imgW="1864800" imgH="14086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375" y="887033"/>
                        <a:ext cx="2705370" cy="2313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40566"/>
              </p:ext>
            </p:extLst>
          </p:nvPr>
        </p:nvGraphicFramePr>
        <p:xfrm>
          <a:off x="1041233" y="4186381"/>
          <a:ext cx="3050610" cy="230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0" name="Visio" r:id="rId7" imgW="1864800" imgH="1408680" progId="Visio.Drawing.11">
                  <p:embed/>
                </p:oleObj>
              </mc:Choice>
              <mc:Fallback>
                <p:oleObj name="Visio" r:id="rId7" imgW="1864800" imgH="140868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233" y="4186381"/>
                        <a:ext cx="3050610" cy="2302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46994"/>
              </p:ext>
            </p:extLst>
          </p:nvPr>
        </p:nvGraphicFramePr>
        <p:xfrm>
          <a:off x="5469375" y="4112748"/>
          <a:ext cx="2929011" cy="22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1" name="Visio" r:id="rId9" imgW="1864800" imgH="1408680" progId="Visio.Drawing.11">
                  <p:embed/>
                </p:oleObj>
              </mc:Choice>
              <mc:Fallback>
                <p:oleObj name="Visio" r:id="rId9" imgW="1864800" imgH="140868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375" y="4112748"/>
                        <a:ext cx="2929011" cy="22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47216" y="369463"/>
            <a:ext cx="229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/>
                <a:latin typeface="+mn-lt"/>
              </a:rPr>
              <a:t>Fungsi</a:t>
            </a:r>
            <a:r>
              <a:rPr lang="en-US" sz="2000" dirty="0" smtClean="0">
                <a:effectLst/>
                <a:latin typeface="+mn-lt"/>
              </a:rPr>
              <a:t> </a:t>
            </a:r>
            <a:r>
              <a:rPr lang="en-US" sz="2000" dirty="0" err="1" smtClean="0">
                <a:effectLst/>
                <a:latin typeface="+mn-lt"/>
              </a:rPr>
              <a:t>Satu-ke-Satu</a:t>
            </a:r>
            <a:r>
              <a:rPr lang="en-US" sz="2000" dirty="0" smtClean="0">
                <a:effectLst/>
                <a:latin typeface="+mn-lt"/>
              </a:rPr>
              <a:t>,</a:t>
            </a:r>
            <a:br>
              <a:rPr lang="en-US" sz="2000" dirty="0" smtClean="0">
                <a:effectLst/>
                <a:latin typeface="+mn-lt"/>
              </a:rPr>
            </a:br>
            <a:r>
              <a:rPr lang="en-US" sz="2000" dirty="0" err="1" smtClean="0">
                <a:effectLst/>
                <a:latin typeface="+mn-lt"/>
              </a:rPr>
              <a:t>Bukan</a:t>
            </a:r>
            <a:r>
              <a:rPr lang="en-US" sz="2000" dirty="0" smtClean="0">
                <a:effectLst/>
                <a:latin typeface="+mn-lt"/>
              </a:rPr>
              <a:t> </a:t>
            </a:r>
            <a:r>
              <a:rPr lang="en-US" sz="2000" dirty="0" err="1" smtClean="0">
                <a:effectLst/>
                <a:latin typeface="+mn-lt"/>
              </a:rPr>
              <a:t>Pada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1983" y="302037"/>
            <a:ext cx="2203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/>
                <a:latin typeface="+mn-lt"/>
              </a:rPr>
              <a:t>Fungsi</a:t>
            </a:r>
            <a:r>
              <a:rPr lang="en-US" sz="2000" dirty="0">
                <a:effectLst/>
                <a:latin typeface="+mn-lt"/>
              </a:rPr>
              <a:t> </a:t>
            </a:r>
            <a:r>
              <a:rPr lang="en-US" sz="2000" dirty="0" err="1" smtClean="0">
                <a:effectLst/>
                <a:latin typeface="+mn-lt"/>
              </a:rPr>
              <a:t>Pada</a:t>
            </a:r>
            <a:r>
              <a:rPr lang="en-US" sz="2000" dirty="0" smtClean="0">
                <a:effectLst/>
                <a:latin typeface="+mn-lt"/>
              </a:rPr>
              <a:t>,</a:t>
            </a:r>
            <a:br>
              <a:rPr lang="en-US" sz="2000" dirty="0" smtClean="0">
                <a:effectLst/>
                <a:latin typeface="+mn-lt"/>
              </a:rPr>
            </a:br>
            <a:r>
              <a:rPr lang="en-US" sz="2000" dirty="0" err="1" smtClean="0">
                <a:effectLst/>
                <a:latin typeface="+mn-lt"/>
              </a:rPr>
              <a:t>Bukan</a:t>
            </a:r>
            <a:r>
              <a:rPr lang="en-US" sz="2000" dirty="0" smtClean="0">
                <a:effectLst/>
                <a:latin typeface="+mn-lt"/>
              </a:rPr>
              <a:t> </a:t>
            </a:r>
            <a:r>
              <a:rPr lang="en-US" sz="2000" dirty="0" err="1" smtClean="0">
                <a:effectLst/>
                <a:latin typeface="+mn-lt"/>
              </a:rPr>
              <a:t>Satu-ke-Satu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927" y="3631508"/>
            <a:ext cx="2993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/>
                <a:latin typeface="+mn-lt"/>
              </a:rPr>
              <a:t>Bukan</a:t>
            </a:r>
            <a:r>
              <a:rPr lang="en-US" sz="2000" dirty="0" smtClean="0">
                <a:effectLst/>
                <a:latin typeface="+mn-lt"/>
              </a:rPr>
              <a:t> </a:t>
            </a:r>
            <a:r>
              <a:rPr lang="en-US" sz="2000" dirty="0" err="1" smtClean="0">
                <a:effectLst/>
                <a:latin typeface="+mn-lt"/>
              </a:rPr>
              <a:t>Fungsi</a:t>
            </a:r>
            <a:r>
              <a:rPr lang="en-US" sz="2000" dirty="0" smtClean="0">
                <a:effectLst/>
                <a:latin typeface="+mn-lt"/>
              </a:rPr>
              <a:t> </a:t>
            </a:r>
            <a:r>
              <a:rPr lang="en-US" sz="2000" dirty="0" err="1" smtClean="0">
                <a:effectLst/>
                <a:latin typeface="+mn-lt"/>
              </a:rPr>
              <a:t>Satu-ke-Satu</a:t>
            </a:r>
            <a:r>
              <a:rPr lang="en-US" sz="2000" dirty="0" smtClean="0">
                <a:effectLst/>
                <a:latin typeface="+mn-lt"/>
              </a:rPr>
              <a:t>,</a:t>
            </a:r>
            <a:br>
              <a:rPr lang="en-US" sz="2000" dirty="0" smtClean="0">
                <a:effectLst/>
                <a:latin typeface="+mn-lt"/>
              </a:rPr>
            </a:br>
            <a:r>
              <a:rPr lang="en-US" sz="2000" dirty="0" err="1" smtClean="0">
                <a:effectLst/>
                <a:latin typeface="+mn-lt"/>
              </a:rPr>
              <a:t>Maupun</a:t>
            </a:r>
            <a:r>
              <a:rPr lang="en-US" sz="2000" dirty="0" smtClean="0">
                <a:effectLst/>
                <a:latin typeface="+mn-lt"/>
              </a:rPr>
              <a:t> </a:t>
            </a:r>
            <a:r>
              <a:rPr lang="en-US" sz="2000" dirty="0" err="1" smtClean="0">
                <a:effectLst/>
                <a:latin typeface="+mn-lt"/>
              </a:rPr>
              <a:t>Pada</a:t>
            </a:r>
            <a:endParaRPr lang="en-US" sz="2000" dirty="0">
              <a:effectLst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038" y="3786271"/>
            <a:ext cx="1555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/>
                <a:latin typeface="+mn-lt"/>
              </a:rPr>
              <a:t>Bukan</a:t>
            </a:r>
            <a:r>
              <a:rPr lang="en-US" sz="2000" dirty="0" smtClean="0">
                <a:effectLst/>
                <a:latin typeface="+mn-lt"/>
              </a:rPr>
              <a:t> </a:t>
            </a:r>
            <a:r>
              <a:rPr lang="en-US" sz="2000" dirty="0" err="1" smtClean="0">
                <a:effectLst/>
                <a:latin typeface="+mn-lt"/>
              </a:rPr>
              <a:t>Fungsi</a:t>
            </a:r>
            <a:endParaRPr lang="en-US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9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Modulo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Faktorial</a:t>
            </a:r>
            <a:endParaRPr lang="en-US" sz="32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Eksponensial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Logaritmik</a:t>
            </a:r>
            <a:endParaRPr lang="en-US" sz="32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Fungsi</a:t>
            </a:r>
            <a:r>
              <a:rPr lang="en-US" dirty="0" smtClean="0"/>
              <a:t> Modulo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adalah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sembarang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bilangan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bulat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adalah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bilangan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bulat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positif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z="2600" i="1" dirty="0" smtClean="0"/>
              <a:t>a</a:t>
            </a:r>
            <a:r>
              <a:rPr lang="en-US" sz="2600" dirty="0" smtClean="0"/>
              <a:t> </a:t>
            </a:r>
            <a:r>
              <a:rPr lang="en-US" sz="2600" dirty="0"/>
              <a:t>mod </a:t>
            </a:r>
            <a:r>
              <a:rPr lang="en-US" sz="2600" i="1" dirty="0"/>
              <a:t>m</a:t>
            </a:r>
            <a:r>
              <a:rPr lang="en-US" sz="2600" dirty="0"/>
              <a:t>  </a:t>
            </a:r>
            <a:r>
              <a:rPr lang="en-US" sz="2600" dirty="0" err="1"/>
              <a:t>memberikan</a:t>
            </a:r>
            <a:r>
              <a:rPr lang="en-US" sz="2600" dirty="0"/>
              <a:t> </a:t>
            </a:r>
            <a:r>
              <a:rPr lang="en-US" sz="2600" dirty="0" err="1"/>
              <a:t>sisa</a:t>
            </a:r>
            <a:r>
              <a:rPr lang="en-US" sz="2600" dirty="0"/>
              <a:t> </a:t>
            </a:r>
            <a:r>
              <a:rPr lang="en-US" sz="2600" dirty="0" err="1"/>
              <a:t>pembagian</a:t>
            </a:r>
            <a:r>
              <a:rPr lang="en-US" sz="2600" dirty="0"/>
              <a:t> </a:t>
            </a:r>
            <a:r>
              <a:rPr lang="en-US" sz="2600" dirty="0" err="1"/>
              <a:t>bilangan</a:t>
            </a:r>
            <a:r>
              <a:rPr lang="en-US" sz="2600" dirty="0"/>
              <a:t> </a:t>
            </a:r>
            <a:r>
              <a:rPr lang="en-US" sz="2600" dirty="0" err="1"/>
              <a:t>bulat</a:t>
            </a:r>
            <a:r>
              <a:rPr lang="en-US" sz="2600" dirty="0"/>
              <a:t> </a:t>
            </a:r>
            <a:r>
              <a:rPr lang="en-US" sz="2600" dirty="0" err="1"/>
              <a:t>bila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dibagi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 smtClean="0"/>
              <a:t>m</a:t>
            </a:r>
            <a:r>
              <a:rPr lang="en-US" sz="2600" dirty="0"/>
              <a:t> </a:t>
            </a:r>
          </a:p>
          <a:p>
            <a:pPr lvl="1"/>
            <a:r>
              <a:rPr lang="en-US" sz="2600" i="1" dirty="0"/>
              <a:t>a</a:t>
            </a:r>
            <a:r>
              <a:rPr lang="en-US" sz="2600" dirty="0"/>
              <a:t> mod </a:t>
            </a:r>
            <a:r>
              <a:rPr lang="en-US" sz="2600" i="1" dirty="0"/>
              <a:t>m</a:t>
            </a:r>
            <a:r>
              <a:rPr lang="en-US" sz="2600" dirty="0"/>
              <a:t> = </a:t>
            </a:r>
            <a:r>
              <a:rPr lang="en-US" sz="2600" i="1" dirty="0"/>
              <a:t>r</a:t>
            </a:r>
            <a:r>
              <a:rPr lang="en-US" sz="2600" dirty="0"/>
              <a:t>  </a:t>
            </a:r>
            <a:r>
              <a:rPr lang="en-US" sz="2600" dirty="0" err="1"/>
              <a:t>sedemikian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= </a:t>
            </a:r>
            <a:r>
              <a:rPr lang="en-US" sz="2600" i="1" dirty="0" err="1"/>
              <a:t>mq</a:t>
            </a:r>
            <a:r>
              <a:rPr lang="en-US" sz="2600" dirty="0"/>
              <a:t> + </a:t>
            </a:r>
            <a:r>
              <a:rPr lang="en-US" sz="2600" i="1" dirty="0" smtClean="0"/>
              <a:t>r</a:t>
            </a:r>
            <a:r>
              <a:rPr lang="en-US" sz="2600" dirty="0" smtClean="0"/>
              <a:t>,</a:t>
            </a:r>
            <a:br>
              <a:rPr lang="en-US" sz="2600" dirty="0" smtClean="0"/>
            </a:b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/>
              <a:t>0 </a:t>
            </a:r>
            <a:r>
              <a:rPr lang="en-US" sz="2600" dirty="0">
                <a:sym typeface="Symbol" panose="05050102010706020507" pitchFamily="18" charset="2"/>
              </a:rPr>
              <a:t></a:t>
            </a:r>
            <a:r>
              <a:rPr lang="en-US" sz="2600" dirty="0"/>
              <a:t> </a:t>
            </a:r>
            <a:r>
              <a:rPr lang="en-US" sz="2600" i="1" dirty="0"/>
              <a:t>r</a:t>
            </a:r>
            <a:r>
              <a:rPr lang="en-US" sz="2600" dirty="0"/>
              <a:t> &lt; </a:t>
            </a:r>
            <a:r>
              <a:rPr lang="en-US" sz="2600" i="1" dirty="0" smtClean="0"/>
              <a:t>m</a:t>
            </a:r>
            <a:endParaRPr lang="en-US" sz="2600" dirty="0"/>
          </a:p>
          <a:p>
            <a:endParaRPr lang="en-US" dirty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C00000"/>
                </a:solidFill>
              </a:rPr>
              <a:t>contoh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fungsi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modulo</a:t>
            </a:r>
            <a:r>
              <a:rPr lang="en-US" dirty="0" smtClean="0"/>
              <a:t>:</a:t>
            </a:r>
          </a:p>
          <a:p>
            <a:pPr lvl="1"/>
            <a:r>
              <a:rPr lang="en-US" sz="2600" dirty="0" smtClean="0"/>
              <a:t>25 </a:t>
            </a:r>
            <a:r>
              <a:rPr lang="en-US" sz="2600" dirty="0"/>
              <a:t>mod 7 = </a:t>
            </a:r>
            <a:r>
              <a:rPr lang="en-US" sz="2600" dirty="0" smtClean="0"/>
              <a:t>4</a:t>
            </a:r>
          </a:p>
          <a:p>
            <a:pPr lvl="1"/>
            <a:r>
              <a:rPr lang="en-US" sz="2600" dirty="0" smtClean="0"/>
              <a:t>15 </a:t>
            </a:r>
            <a:r>
              <a:rPr lang="en-US" sz="2600" dirty="0"/>
              <a:t>mod 4 = </a:t>
            </a:r>
            <a:r>
              <a:rPr lang="en-US" sz="2600" dirty="0" smtClean="0"/>
              <a:t>0</a:t>
            </a:r>
          </a:p>
          <a:p>
            <a:pPr lvl="1"/>
            <a:r>
              <a:rPr lang="en-US" sz="2600" dirty="0" smtClean="0"/>
              <a:t>3612 </a:t>
            </a:r>
            <a:r>
              <a:rPr lang="en-US" sz="2600" dirty="0"/>
              <a:t>mod 45 = </a:t>
            </a:r>
            <a:r>
              <a:rPr lang="en-US" sz="2600" dirty="0" smtClean="0"/>
              <a:t>12</a:t>
            </a:r>
          </a:p>
          <a:p>
            <a:pPr lvl="1"/>
            <a:r>
              <a:rPr lang="en-US" sz="2600" dirty="0" smtClean="0"/>
              <a:t>0 </a:t>
            </a:r>
            <a:r>
              <a:rPr lang="en-US" sz="2600" dirty="0"/>
              <a:t>mod 5 = 5 </a:t>
            </a:r>
            <a:endParaRPr lang="en-US" sz="2600" dirty="0" smtClean="0"/>
          </a:p>
          <a:p>
            <a:pPr lvl="1"/>
            <a:r>
              <a:rPr lang="en-US" sz="2600" dirty="0" smtClean="0"/>
              <a:t>–</a:t>
            </a:r>
            <a:r>
              <a:rPr lang="en-US" sz="2600" dirty="0"/>
              <a:t>25 mod 7 = 3	(</a:t>
            </a:r>
            <a:r>
              <a:rPr lang="en-US" sz="2600" dirty="0" err="1"/>
              <a:t>sebab</a:t>
            </a:r>
            <a:r>
              <a:rPr lang="en-US" sz="2600" dirty="0"/>
              <a:t> –25 = 7 </a:t>
            </a:r>
            <a:r>
              <a:rPr lang="en-US" sz="2600" dirty="0">
                <a:sym typeface="Symbol" panose="05050102010706020507" pitchFamily="18" charset="2"/>
              </a:rPr>
              <a:t></a:t>
            </a:r>
            <a:r>
              <a:rPr lang="en-US" sz="2600" dirty="0"/>
              <a:t> (–4) + 3 )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18442"/>
              </p:ext>
            </p:extLst>
          </p:nvPr>
        </p:nvGraphicFramePr>
        <p:xfrm>
          <a:off x="2057400" y="309051"/>
          <a:ext cx="6254750" cy="636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9" name="Document" r:id="rId4" imgW="5497885" imgH="5578627" progId="Word.Document.8">
                  <p:embed/>
                </p:oleObj>
              </mc:Choice>
              <mc:Fallback>
                <p:oleObj name="Document" r:id="rId4" imgW="5497885" imgH="55786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9051"/>
                        <a:ext cx="6254750" cy="636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7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in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786"/>
            <a:ext cx="7886700" cy="53125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may describe a specific function </a:t>
            </a:r>
            <a:r>
              <a:rPr lang="en-US" dirty="0" smtClean="0"/>
              <a:t>in a </a:t>
            </a:r>
            <a:r>
              <a:rPr lang="en-US" dirty="0" smtClean="0">
                <a:solidFill>
                  <a:srgbClr val="C00000"/>
                </a:solidFill>
              </a:rPr>
              <a:t>table </a:t>
            </a:r>
            <a:r>
              <a:rPr lang="en-US" dirty="0">
                <a:solidFill>
                  <a:srgbClr val="C00000"/>
                </a:solidFill>
              </a:rPr>
              <a:t>that lists all possible inputs and gives the output for each </a:t>
            </a:r>
            <a:r>
              <a:rPr lang="en-US" dirty="0" smtClean="0">
                <a:solidFill>
                  <a:srgbClr val="C00000"/>
                </a:solidFill>
              </a:rPr>
              <a:t>input</a:t>
            </a:r>
            <a:endParaRPr lang="en-US" dirty="0" smtClean="0"/>
          </a:p>
          <a:p>
            <a:r>
              <a:rPr lang="en-US" dirty="0"/>
              <a:t>Consider the </a:t>
            </a:r>
            <a:r>
              <a:rPr lang="en-US" dirty="0" smtClean="0">
                <a:solidFill>
                  <a:srgbClr val="C00000"/>
                </a:solidFill>
              </a:rPr>
              <a:t>function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f </a:t>
            </a:r>
            <a:r>
              <a:rPr lang="en-US" dirty="0" smtClean="0"/>
              <a:t>: </a:t>
            </a:r>
            <a:r>
              <a:rPr lang="en-US" dirty="0"/>
              <a:t>{0, 1, 2, 3, 4</a:t>
            </a:r>
            <a:r>
              <a:rPr lang="en-US" dirty="0" smtClean="0"/>
              <a:t>}→</a:t>
            </a:r>
            <a:r>
              <a:rPr lang="en-US" dirty="0"/>
              <a:t>{0, 1, 2, 3, 4</a:t>
            </a:r>
            <a:r>
              <a:rPr lang="en-US" dirty="0" smtClean="0"/>
              <a:t>}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sz="11300" dirty="0" smtClean="0"/>
          </a:p>
          <a:p>
            <a:r>
              <a:rPr lang="en-US" dirty="0" smtClean="0"/>
              <a:t>This </a:t>
            </a:r>
            <a:r>
              <a:rPr lang="en-US" dirty="0"/>
              <a:t>function </a:t>
            </a:r>
            <a:r>
              <a:rPr lang="en-US" dirty="0">
                <a:solidFill>
                  <a:srgbClr val="C00000"/>
                </a:solidFill>
              </a:rPr>
              <a:t>adds 1 to its input </a:t>
            </a:r>
            <a:r>
              <a:rPr lang="en-US" dirty="0"/>
              <a:t>and then </a:t>
            </a:r>
            <a:r>
              <a:rPr lang="en-US" dirty="0">
                <a:solidFill>
                  <a:srgbClr val="C00000"/>
                </a:solidFill>
              </a:rPr>
              <a:t>outputs the result modulo </a:t>
            </a:r>
            <a:r>
              <a:rPr lang="en-US" dirty="0" smtClean="0">
                <a:solidFill>
                  <a:srgbClr val="C00000"/>
                </a:solidFill>
              </a:rPr>
              <a:t>5</a:t>
            </a:r>
            <a:endParaRPr lang="en-US" dirty="0"/>
          </a:p>
          <a:p>
            <a:pPr lvl="1"/>
            <a:r>
              <a:rPr lang="en-US" dirty="0" smtClean="0"/>
              <a:t>A number </a:t>
            </a:r>
            <a:r>
              <a:rPr lang="en-US" dirty="0" smtClean="0">
                <a:solidFill>
                  <a:srgbClr val="0070C0"/>
                </a:solidFill>
              </a:rPr>
              <a:t>modulo 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en-US" dirty="0"/>
              <a:t> is the </a:t>
            </a:r>
            <a:r>
              <a:rPr lang="en-US" dirty="0">
                <a:solidFill>
                  <a:srgbClr val="0070C0"/>
                </a:solidFill>
              </a:rPr>
              <a:t>remainder after division by </a:t>
            </a:r>
            <a:r>
              <a:rPr lang="en-US" i="1" dirty="0" smtClean="0">
                <a:solidFill>
                  <a:srgbClr val="0070C0"/>
                </a:solidFill>
              </a:rPr>
              <a:t>m</a:t>
            </a:r>
          </a:p>
          <a:p>
            <a:r>
              <a:rPr lang="en-US" dirty="0" smtClean="0"/>
              <a:t>For </a:t>
            </a:r>
            <a:r>
              <a:rPr lang="en-US" dirty="0"/>
              <a:t>example, the </a:t>
            </a:r>
            <a:r>
              <a:rPr lang="en-US" dirty="0">
                <a:solidFill>
                  <a:srgbClr val="C00000"/>
                </a:solidFill>
              </a:rPr>
              <a:t>minute </a:t>
            </a:r>
            <a:r>
              <a:rPr lang="en-US" dirty="0" smtClean="0">
                <a:solidFill>
                  <a:srgbClr val="C00000"/>
                </a:solidFill>
              </a:rPr>
              <a:t>hand on </a:t>
            </a:r>
            <a:r>
              <a:rPr lang="en-US" dirty="0">
                <a:solidFill>
                  <a:srgbClr val="C00000"/>
                </a:solidFill>
              </a:rPr>
              <a:t>a clock face counts modulo </a:t>
            </a:r>
            <a:r>
              <a:rPr lang="en-US" dirty="0" smtClean="0">
                <a:solidFill>
                  <a:srgbClr val="C00000"/>
                </a:solidFill>
              </a:rPr>
              <a:t>60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we do modular arithmetic, we define</a:t>
            </a:r>
            <a:br>
              <a:rPr lang="en-US" dirty="0"/>
            </a:br>
            <a:r>
              <a:rPr lang="en-US" i="1" dirty="0" smtClean="0">
                <a:solidFill>
                  <a:srgbClr val="0070C0"/>
                </a:solidFill>
              </a:rPr>
              <a:t>Z</a:t>
            </a:r>
            <a:r>
              <a:rPr lang="en-US" i="1" baseline="-25000" dirty="0" smtClean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dirty="0">
                <a:solidFill>
                  <a:srgbClr val="0070C0"/>
                </a:solidFill>
              </a:rPr>
              <a:t>{0, 1, 2, . . . , 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 − </a:t>
            </a:r>
            <a:r>
              <a:rPr lang="en-US" dirty="0" smtClean="0">
                <a:solidFill>
                  <a:srgbClr val="0070C0"/>
                </a:solidFill>
              </a:rPr>
              <a:t>1}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this notation, the aforementioned function </a:t>
            </a:r>
            <a:r>
              <a:rPr lang="en-US" i="1" dirty="0"/>
              <a:t>f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has the form </a:t>
            </a:r>
            <a:r>
              <a:rPr lang="en-US" i="1" dirty="0"/>
              <a:t>f</a:t>
            </a:r>
            <a:r>
              <a:rPr lang="en-US" dirty="0"/>
              <a:t> : </a:t>
            </a:r>
            <a:r>
              <a:rPr lang="en-US" i="1" dirty="0" smtClean="0"/>
              <a:t>Z</a:t>
            </a:r>
            <a:r>
              <a:rPr lang="en-US" i="1" baseline="-25000" dirty="0" smtClean="0"/>
              <a:t>5</a:t>
            </a:r>
            <a:r>
              <a:rPr lang="en-US" dirty="0" smtClean="0"/>
              <a:t>→</a:t>
            </a:r>
            <a:r>
              <a:rPr lang="en-US" i="1" dirty="0" smtClean="0"/>
              <a:t>Z</a:t>
            </a:r>
            <a:r>
              <a:rPr lang="en-US" i="1" baseline="-25000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583" t="34444" r="37916" b="35926"/>
          <a:stretch/>
        </p:blipFill>
        <p:spPr>
          <a:xfrm>
            <a:off x="5486400" y="1981200"/>
            <a:ext cx="1559888" cy="20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2453"/>
            <a:ext cx="7886700" cy="5024096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cs typeface="Times New Roman" panose="02020603050405020304" pitchFamily="18" charset="0"/>
              </a:rPr>
              <a:t>Bila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baseline="-30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 = {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b</a:t>
            </a:r>
            <a:r>
              <a:rPr lang="en-US" dirty="0">
                <a:cs typeface="Times New Roman" panose="02020603050405020304" pitchFamily="18" charset="0"/>
              </a:rPr>
              <a:t>}, </a:t>
            </a: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i="1" dirty="0" smtClean="0">
                <a:cs typeface="Times New Roman" panose="02020603050405020304" pitchFamily="18" charset="0"/>
              </a:rPr>
              <a:t>P</a:t>
            </a:r>
            <a:r>
              <a:rPr lang="en-US" baseline="-30000" dirty="0" smtClean="0">
                <a:cs typeface="Times New Roman" panose="02020603050405020304" pitchFamily="18" charset="0"/>
              </a:rPr>
              <a:t>2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= { {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b</a:t>
            </a:r>
            <a:r>
              <a:rPr lang="en-US" dirty="0">
                <a:cs typeface="Times New Roman" panose="02020603050405020304" pitchFamily="18" charset="0"/>
              </a:rPr>
              <a:t>} }, </a:t>
            </a: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i="1" dirty="0" smtClean="0">
                <a:cs typeface="Times New Roman" panose="02020603050405020304" pitchFamily="18" charset="0"/>
              </a:rPr>
              <a:t>P</a:t>
            </a:r>
            <a:r>
              <a:rPr lang="en-US" baseline="-30000" dirty="0" smtClean="0">
                <a:cs typeface="Times New Roman" panose="02020603050405020304" pitchFamily="18" charset="0"/>
              </a:rPr>
              <a:t>3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= {{{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b</a:t>
            </a:r>
            <a:r>
              <a:rPr lang="en-US" dirty="0">
                <a:cs typeface="Times New Roman" panose="02020603050405020304" pitchFamily="18" charset="0"/>
              </a:rPr>
              <a:t>}}}, </a:t>
            </a: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err="1" smtClean="0">
                <a:cs typeface="Times New Roman" panose="02020603050405020304" pitchFamily="18" charset="0"/>
              </a:rPr>
              <a:t>Maka</a:t>
            </a:r>
            <a:r>
              <a:rPr lang="en-US" dirty="0" smtClean="0">
                <a:cs typeface="Times New Roman" panose="02020603050405020304" pitchFamily="18" charset="0"/>
              </a:rPr>
              <a:t>: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	?	</a:t>
            </a:r>
            <a:r>
              <a:rPr lang="en-US" i="1" dirty="0" smtClean="0">
                <a:cs typeface="Times New Roman" panose="02020603050405020304" pitchFamily="18" charset="0"/>
              </a:rPr>
              <a:t>P</a:t>
            </a:r>
            <a:r>
              <a:rPr lang="en-US" baseline="-30000" dirty="0" smtClean="0">
                <a:cs typeface="Times New Roman" panose="02020603050405020304" pitchFamily="18" charset="0"/>
              </a:rPr>
              <a:t>1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i="1" dirty="0"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	?	</a:t>
            </a:r>
            <a:r>
              <a:rPr lang="en-US" i="1" dirty="0" smtClean="0">
                <a:cs typeface="Times New Roman" panose="02020603050405020304" pitchFamily="18" charset="0"/>
              </a:rPr>
              <a:t>P</a:t>
            </a:r>
            <a:r>
              <a:rPr lang="en-US" baseline="-30000" dirty="0" smtClean="0">
                <a:cs typeface="Times New Roman" panose="02020603050405020304" pitchFamily="18" charset="0"/>
              </a:rPr>
              <a:t>2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baseline="-30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	?	</a:t>
            </a:r>
            <a:r>
              <a:rPr lang="en-US" i="1" dirty="0" smtClean="0">
                <a:cs typeface="Times New Roman" panose="02020603050405020304" pitchFamily="18" charset="0"/>
              </a:rPr>
              <a:t>P</a:t>
            </a:r>
            <a:r>
              <a:rPr lang="en-US" baseline="-30000" dirty="0" smtClean="0">
                <a:cs typeface="Times New Roman" panose="02020603050405020304" pitchFamily="18" charset="0"/>
              </a:rPr>
              <a:t>2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baseline="-30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?	</a:t>
            </a:r>
            <a:r>
              <a:rPr lang="en-US" i="1" dirty="0" smtClean="0">
                <a:cs typeface="Times New Roman" panose="02020603050405020304" pitchFamily="18" charset="0"/>
              </a:rPr>
              <a:t>P</a:t>
            </a:r>
            <a:r>
              <a:rPr lang="en-US" baseline="-30000" dirty="0" smtClean="0">
                <a:cs typeface="Times New Roman" panose="02020603050405020304" pitchFamily="18" charset="0"/>
              </a:rPr>
              <a:t>3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i="1" dirty="0">
                <a:cs typeface="Times New Roman" panose="02020603050405020304" pitchFamily="18" charset="0"/>
              </a:rPr>
              <a:t>P</a:t>
            </a:r>
            <a:r>
              <a:rPr lang="en-US" baseline="-30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?	</a:t>
            </a:r>
            <a:r>
              <a:rPr lang="en-US" i="1" dirty="0" smtClean="0">
                <a:cs typeface="Times New Roman" panose="02020603050405020304" pitchFamily="18" charset="0"/>
              </a:rPr>
              <a:t>P</a:t>
            </a:r>
            <a:r>
              <a:rPr lang="en-US" baseline="-30000" dirty="0" smtClean="0">
                <a:cs typeface="Times New Roman" panose="02020603050405020304" pitchFamily="18" charset="0"/>
              </a:rPr>
              <a:t>3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Cartesian </a:t>
            </a:r>
            <a:r>
              <a:rPr lang="en-US" dirty="0" smtClean="0"/>
              <a:t>Product </a:t>
            </a:r>
            <a:r>
              <a:rPr lang="en-US" dirty="0"/>
              <a:t>of </a:t>
            </a:r>
            <a:r>
              <a:rPr lang="en-US" dirty="0" smtClean="0"/>
              <a:t>Two </a:t>
            </a:r>
            <a:r>
              <a:rPr lang="en-US" dirty="0"/>
              <a:t>S</a:t>
            </a:r>
            <a:r>
              <a:rPr lang="en-US" dirty="0" smtClean="0"/>
              <a:t>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034"/>
            <a:ext cx="7886700" cy="53125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Two-dimensional </a:t>
            </a:r>
            <a:r>
              <a:rPr lang="en-US" dirty="0">
                <a:solidFill>
                  <a:srgbClr val="C00000"/>
                </a:solidFill>
              </a:rPr>
              <a:t>table </a:t>
            </a:r>
            <a:r>
              <a:rPr lang="en-US" dirty="0"/>
              <a:t>is used if the domain of the function is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Cartesian </a:t>
            </a:r>
            <a:r>
              <a:rPr lang="en-US" dirty="0">
                <a:solidFill>
                  <a:srgbClr val="C00000"/>
                </a:solidFill>
              </a:rPr>
              <a:t>product of two </a:t>
            </a:r>
            <a:r>
              <a:rPr lang="en-US" dirty="0" smtClean="0">
                <a:solidFill>
                  <a:srgbClr val="C00000"/>
                </a:solidFill>
              </a:rPr>
              <a:t>sets</a:t>
            </a:r>
          </a:p>
          <a:p>
            <a:r>
              <a:rPr lang="en-US" dirty="0" smtClean="0"/>
              <a:t>Here </a:t>
            </a:r>
            <a:r>
              <a:rPr lang="en-US" dirty="0"/>
              <a:t>is another function, </a:t>
            </a:r>
            <a:r>
              <a:rPr lang="en-US" i="1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i="1" dirty="0">
                <a:solidFill>
                  <a:srgbClr val="C00000"/>
                </a:solidFill>
              </a:rPr>
              <a:t>Z</a:t>
            </a:r>
            <a:r>
              <a:rPr lang="en-US" i="1" baseline="-25000" dirty="0">
                <a:solidFill>
                  <a:srgbClr val="C00000"/>
                </a:solidFill>
              </a:rPr>
              <a:t>4</a:t>
            </a:r>
            <a:r>
              <a:rPr lang="en-US" dirty="0">
                <a:solidFill>
                  <a:srgbClr val="C00000"/>
                </a:solidFill>
              </a:rPr>
              <a:t> × </a:t>
            </a:r>
            <a:r>
              <a:rPr lang="en-US" i="1" dirty="0">
                <a:solidFill>
                  <a:srgbClr val="C00000"/>
                </a:solidFill>
              </a:rPr>
              <a:t>Z</a:t>
            </a:r>
            <a:r>
              <a:rPr lang="en-US" i="1" baseline="-25000" dirty="0">
                <a:solidFill>
                  <a:srgbClr val="C00000"/>
                </a:solidFill>
              </a:rPr>
              <a:t>4 </a:t>
            </a:r>
            <a:r>
              <a:rPr lang="en-US" dirty="0" smtClean="0">
                <a:solidFill>
                  <a:srgbClr val="C00000"/>
                </a:solidFill>
              </a:rPr>
              <a:t>→</a:t>
            </a:r>
            <a:r>
              <a:rPr lang="en-US" i="1" dirty="0">
                <a:solidFill>
                  <a:srgbClr val="C00000"/>
                </a:solidFill>
              </a:rPr>
              <a:t> Z</a:t>
            </a:r>
            <a:r>
              <a:rPr lang="en-US" i="1" baseline="-25000" dirty="0">
                <a:solidFill>
                  <a:srgbClr val="C00000"/>
                </a:solidFill>
              </a:rPr>
              <a:t>4</a:t>
            </a:r>
            <a:r>
              <a:rPr lang="en-US" dirty="0" smtClean="0"/>
              <a:t>. The entry </a:t>
            </a:r>
            <a:r>
              <a:rPr lang="en-US" dirty="0"/>
              <a:t>at the </a:t>
            </a:r>
            <a:r>
              <a:rPr lang="en-US" dirty="0">
                <a:solidFill>
                  <a:srgbClr val="C00000"/>
                </a:solidFill>
              </a:rPr>
              <a:t>row labeled </a:t>
            </a:r>
            <a:r>
              <a:rPr lang="en-US" i="1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the </a:t>
            </a:r>
            <a:r>
              <a:rPr lang="en-US" dirty="0">
                <a:solidFill>
                  <a:srgbClr val="C00000"/>
                </a:solidFill>
              </a:rPr>
              <a:t>column labeled </a:t>
            </a:r>
            <a:r>
              <a:rPr lang="en-US" i="1" dirty="0">
                <a:solidFill>
                  <a:srgbClr val="C00000"/>
                </a:solidFill>
              </a:rPr>
              <a:t>j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 the table is the value </a:t>
            </a:r>
            <a:r>
              <a:rPr lang="en-US" dirty="0" smtClean="0"/>
              <a:t>of </a:t>
            </a:r>
            <a:r>
              <a:rPr lang="en-US" i="1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err="1" smtClean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>
                <a:solidFill>
                  <a:srgbClr val="C00000"/>
                </a:solidFill>
              </a:rPr>
              <a:t>j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function </a:t>
            </a:r>
            <a:r>
              <a:rPr lang="en-US" i="1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C00000"/>
                </a:solidFill>
              </a:rPr>
              <a:t>addition function modulo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833" t="22592" r="18750" b="28519"/>
          <a:stretch/>
        </p:blipFill>
        <p:spPr>
          <a:xfrm>
            <a:off x="2983269" y="3505200"/>
            <a:ext cx="264968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7938"/>
            <a:ext cx="7981950" cy="5489125"/>
          </a:xfrm>
        </p:spPr>
        <p:txBody>
          <a:bodyPr>
            <a:normAutofit fontScale="92500"/>
          </a:bodyPr>
          <a:lstStyle/>
          <a:p>
            <a:r>
              <a:rPr lang="en-US" dirty="0"/>
              <a:t>When the domain of a function </a:t>
            </a:r>
            <a:r>
              <a:rPr lang="en-US" i="1" dirty="0"/>
              <a:t>f</a:t>
            </a:r>
            <a:r>
              <a:rPr lang="en-US" dirty="0"/>
              <a:t> is A</a:t>
            </a:r>
            <a:r>
              <a:rPr lang="en-US" baseline="-25000" dirty="0"/>
              <a:t>1 </a:t>
            </a:r>
            <a:r>
              <a:rPr lang="en-US" dirty="0" smtClean="0"/>
              <a:t>×· </a:t>
            </a:r>
            <a:r>
              <a:rPr lang="en-US" dirty="0"/>
              <a:t>· ·×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 smtClean="0"/>
              <a:t>for </a:t>
            </a:r>
            <a:r>
              <a:rPr lang="en-US" dirty="0"/>
              <a:t>some sets A</a:t>
            </a:r>
            <a:r>
              <a:rPr lang="en-US" baseline="-25000" dirty="0"/>
              <a:t>1</a:t>
            </a:r>
            <a:r>
              <a:rPr lang="en-US" dirty="0"/>
              <a:t>, . . . 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, the input </a:t>
            </a:r>
            <a:r>
              <a:rPr lang="en-US" dirty="0"/>
              <a:t>to </a:t>
            </a:r>
            <a:r>
              <a:rPr lang="en-US" i="1" dirty="0"/>
              <a:t>f</a:t>
            </a:r>
            <a:r>
              <a:rPr lang="en-US" dirty="0"/>
              <a:t> is a </a:t>
            </a:r>
            <a:r>
              <a:rPr lang="en-US" i="1" dirty="0"/>
              <a:t>k</a:t>
            </a:r>
            <a:r>
              <a:rPr lang="en-US" dirty="0"/>
              <a:t>-tuple (a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. . . 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) </a:t>
            </a:r>
            <a:r>
              <a:rPr lang="en-US" dirty="0"/>
              <a:t>and we call the </a:t>
            </a: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i="1" baseline="-25000" dirty="0">
                <a:solidFill>
                  <a:srgbClr val="C00000"/>
                </a:solidFill>
              </a:rPr>
              <a:t>i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i="1" dirty="0">
                <a:solidFill>
                  <a:srgbClr val="C00000"/>
                </a:solidFill>
              </a:rPr>
              <a:t>arguments </a:t>
            </a:r>
            <a:r>
              <a:rPr lang="en-US" dirty="0">
                <a:solidFill>
                  <a:srgbClr val="C00000"/>
                </a:solidFill>
              </a:rPr>
              <a:t>to </a:t>
            </a:r>
            <a:r>
              <a:rPr lang="en-US" i="1" dirty="0" smtClean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 smtClean="0"/>
              <a:t>A function </a:t>
            </a:r>
            <a:r>
              <a:rPr lang="en-US" dirty="0"/>
              <a:t>with </a:t>
            </a:r>
            <a:r>
              <a:rPr lang="en-US" i="1" dirty="0"/>
              <a:t>k</a:t>
            </a:r>
            <a:r>
              <a:rPr lang="en-US" dirty="0"/>
              <a:t> arguments is called a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i="1" dirty="0">
                <a:solidFill>
                  <a:srgbClr val="0070C0"/>
                </a:solidFill>
              </a:rPr>
              <a:t>-</a:t>
            </a:r>
            <a:r>
              <a:rPr lang="en-US" i="1" dirty="0" err="1">
                <a:solidFill>
                  <a:srgbClr val="0070C0"/>
                </a:solidFill>
              </a:rPr>
              <a:t>ary</a:t>
            </a:r>
            <a:r>
              <a:rPr lang="en-US" i="1" dirty="0">
                <a:solidFill>
                  <a:srgbClr val="0070C0"/>
                </a:solidFill>
              </a:rPr>
              <a:t> function</a:t>
            </a:r>
            <a:r>
              <a:rPr lang="en-US" dirty="0"/>
              <a:t>, and </a:t>
            </a:r>
            <a:r>
              <a:rPr lang="en-US" i="1" dirty="0"/>
              <a:t>k</a:t>
            </a:r>
            <a:r>
              <a:rPr lang="en-US" dirty="0"/>
              <a:t> is called the </a:t>
            </a:r>
            <a:r>
              <a:rPr lang="en-US" i="1" dirty="0" err="1">
                <a:solidFill>
                  <a:srgbClr val="0070C0"/>
                </a:solidFill>
              </a:rPr>
              <a:t>arity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of the function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/>
              <a:t>k</a:t>
            </a:r>
            <a:r>
              <a:rPr lang="en-US" dirty="0"/>
              <a:t> is 1, </a:t>
            </a:r>
            <a:r>
              <a:rPr lang="en-US" i="1" dirty="0"/>
              <a:t>f</a:t>
            </a:r>
            <a:r>
              <a:rPr lang="en-US" dirty="0"/>
              <a:t> has a single argument and </a:t>
            </a:r>
            <a:r>
              <a:rPr lang="en-US" i="1" dirty="0"/>
              <a:t>f</a:t>
            </a:r>
            <a:r>
              <a:rPr lang="en-US" dirty="0"/>
              <a:t> is called a </a:t>
            </a:r>
            <a:r>
              <a:rPr lang="en-US" i="1" dirty="0">
                <a:solidFill>
                  <a:srgbClr val="0070C0"/>
                </a:solidFill>
              </a:rPr>
              <a:t>unary </a:t>
            </a:r>
            <a:r>
              <a:rPr lang="en-US" i="1" dirty="0" smtClean="0">
                <a:solidFill>
                  <a:srgbClr val="0070C0"/>
                </a:solidFill>
              </a:rPr>
              <a:t>function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i="1" dirty="0"/>
              <a:t>k</a:t>
            </a:r>
            <a:r>
              <a:rPr lang="en-US" dirty="0"/>
              <a:t> is 2, </a:t>
            </a:r>
            <a:r>
              <a:rPr lang="en-US" i="1" dirty="0"/>
              <a:t>f</a:t>
            </a:r>
            <a:r>
              <a:rPr lang="en-US" dirty="0"/>
              <a:t> is a </a:t>
            </a:r>
            <a:r>
              <a:rPr lang="en-US" i="1" dirty="0">
                <a:solidFill>
                  <a:srgbClr val="0070C0"/>
                </a:solidFill>
              </a:rPr>
              <a:t>binary </a:t>
            </a:r>
            <a:r>
              <a:rPr lang="en-US" i="1" dirty="0" smtClean="0">
                <a:solidFill>
                  <a:srgbClr val="0070C0"/>
                </a:solidFill>
              </a:rPr>
              <a:t>function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Certain </a:t>
            </a:r>
            <a:r>
              <a:rPr lang="en-US" dirty="0"/>
              <a:t>familiar binary functions are </a:t>
            </a:r>
            <a:r>
              <a:rPr lang="en-US" dirty="0" smtClean="0"/>
              <a:t>written in </a:t>
            </a:r>
            <a:r>
              <a:rPr lang="en-US" dirty="0"/>
              <a:t>a special </a:t>
            </a:r>
            <a:r>
              <a:rPr lang="en-US" i="1" dirty="0">
                <a:solidFill>
                  <a:srgbClr val="C00000"/>
                </a:solidFill>
              </a:rPr>
              <a:t>infix notation</a:t>
            </a:r>
            <a:r>
              <a:rPr lang="en-US" dirty="0"/>
              <a:t>, with the symbol for the function placed between </a:t>
            </a:r>
            <a:r>
              <a:rPr lang="en-US" dirty="0" smtClean="0"/>
              <a:t>its two </a:t>
            </a:r>
            <a:r>
              <a:rPr lang="en-US" dirty="0"/>
              <a:t>arguments, rather than in </a:t>
            </a:r>
            <a:r>
              <a:rPr lang="en-US" i="1" dirty="0">
                <a:solidFill>
                  <a:srgbClr val="C00000"/>
                </a:solidFill>
              </a:rPr>
              <a:t>prefix notation</a:t>
            </a:r>
            <a:r>
              <a:rPr lang="en-US" dirty="0"/>
              <a:t>, with the symbol </a:t>
            </a:r>
            <a:r>
              <a:rPr lang="en-US" dirty="0" smtClean="0"/>
              <a:t>preceding</a:t>
            </a:r>
          </a:p>
          <a:p>
            <a:pPr lvl="1"/>
            <a:r>
              <a:rPr lang="en-US" dirty="0" smtClean="0"/>
              <a:t>For example</a:t>
            </a:r>
            <a:r>
              <a:rPr lang="en-US" dirty="0"/>
              <a:t>, the addition function add usually is written in infix notation with </a:t>
            </a:r>
            <a:r>
              <a:rPr lang="en-US" dirty="0" smtClean="0"/>
              <a:t>the + </a:t>
            </a:r>
            <a:r>
              <a:rPr lang="en-US" dirty="0"/>
              <a:t>symbol between its two arguments as in </a:t>
            </a:r>
            <a:r>
              <a:rPr lang="en-US" dirty="0">
                <a:solidFill>
                  <a:srgbClr val="0070C0"/>
                </a:solidFill>
              </a:rPr>
              <a:t>a + b </a:t>
            </a:r>
            <a:r>
              <a:rPr lang="en-US" dirty="0"/>
              <a:t>instead of in prefix </a:t>
            </a:r>
            <a:r>
              <a:rPr lang="en-US" dirty="0" smtClean="0"/>
              <a:t>notation </a:t>
            </a:r>
            <a:r>
              <a:rPr lang="en-US" dirty="0" smtClean="0">
                <a:solidFill>
                  <a:srgbClr val="0070C0"/>
                </a:solidFill>
              </a:rPr>
              <a:t>add(a</a:t>
            </a:r>
            <a:r>
              <a:rPr lang="en-US" dirty="0">
                <a:solidFill>
                  <a:srgbClr val="0070C0"/>
                </a:solidFill>
              </a:rPr>
              <a:t>, b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501"/>
            <a:ext cx="7886700" cy="50240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predicate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property</a:t>
            </a:r>
            <a:r>
              <a:rPr lang="en-US" i="1" dirty="0"/>
              <a:t> </a:t>
            </a:r>
            <a:r>
              <a:rPr lang="en-US" dirty="0"/>
              <a:t>is a function whose range is {TRUE, </a:t>
            </a:r>
            <a:r>
              <a:rPr lang="en-US" dirty="0" smtClean="0"/>
              <a:t>FALSE}</a:t>
            </a:r>
          </a:p>
          <a:p>
            <a:pPr lvl="1"/>
            <a:r>
              <a:rPr lang="en-US" dirty="0" smtClean="0"/>
              <a:t>For example</a:t>
            </a:r>
            <a:r>
              <a:rPr lang="en-US" dirty="0"/>
              <a:t>, let </a:t>
            </a:r>
            <a:r>
              <a:rPr lang="en-US" i="1" dirty="0" smtClean="0"/>
              <a:t>even</a:t>
            </a:r>
            <a:r>
              <a:rPr lang="en-US" dirty="0" smtClean="0"/>
              <a:t> be </a:t>
            </a:r>
            <a:r>
              <a:rPr lang="en-US" dirty="0"/>
              <a:t>a property that is TRUE if its input is an even number </a:t>
            </a:r>
            <a:r>
              <a:rPr lang="en-US" dirty="0" smtClean="0"/>
              <a:t>and FALSE </a:t>
            </a:r>
            <a:r>
              <a:rPr lang="en-US" dirty="0"/>
              <a:t>if its input is an odd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Thus </a:t>
            </a:r>
            <a:r>
              <a:rPr lang="en-US" i="1" dirty="0"/>
              <a:t>even</a:t>
            </a:r>
            <a:r>
              <a:rPr lang="en-US" dirty="0"/>
              <a:t>(4) = TRUE and </a:t>
            </a:r>
            <a:r>
              <a:rPr lang="en-US" i="1" dirty="0"/>
              <a:t>even</a:t>
            </a:r>
            <a:r>
              <a:rPr lang="en-US" dirty="0"/>
              <a:t>(5) </a:t>
            </a:r>
            <a:r>
              <a:rPr lang="en-US" dirty="0" smtClean="0"/>
              <a:t>= FALSE</a:t>
            </a:r>
          </a:p>
          <a:p>
            <a:r>
              <a:rPr lang="en-US" dirty="0" smtClean="0"/>
              <a:t>A </a:t>
            </a:r>
            <a:r>
              <a:rPr lang="en-US" dirty="0"/>
              <a:t>property whose domain is a set of </a:t>
            </a:r>
            <a:r>
              <a:rPr lang="en-US" i="1" dirty="0"/>
              <a:t>k-tuples</a:t>
            </a:r>
            <a:r>
              <a:rPr lang="en-US" dirty="0"/>
              <a:t> A × · · · × A is called a </a:t>
            </a:r>
            <a:r>
              <a:rPr lang="en-US" i="1" dirty="0" smtClean="0">
                <a:solidFill>
                  <a:srgbClr val="C00000"/>
                </a:solidFill>
              </a:rPr>
              <a:t>relation</a:t>
            </a:r>
            <a:r>
              <a:rPr lang="en-US" dirty="0" smtClean="0"/>
              <a:t>, a </a:t>
            </a:r>
            <a:r>
              <a:rPr lang="en-US" i="1" dirty="0">
                <a:solidFill>
                  <a:srgbClr val="C00000"/>
                </a:solidFill>
              </a:rPr>
              <a:t>k-</a:t>
            </a:r>
            <a:r>
              <a:rPr lang="en-US" i="1" dirty="0" err="1">
                <a:solidFill>
                  <a:srgbClr val="C00000"/>
                </a:solidFill>
              </a:rPr>
              <a:t>ary</a:t>
            </a:r>
            <a:r>
              <a:rPr lang="en-US" i="1" dirty="0">
                <a:solidFill>
                  <a:srgbClr val="C00000"/>
                </a:solidFill>
              </a:rPr>
              <a:t> relation</a:t>
            </a:r>
            <a:r>
              <a:rPr lang="en-US" dirty="0"/>
              <a:t>, or a </a:t>
            </a:r>
            <a:r>
              <a:rPr lang="en-US" i="1" dirty="0">
                <a:solidFill>
                  <a:srgbClr val="C00000"/>
                </a:solidFill>
              </a:rPr>
              <a:t>k-</a:t>
            </a:r>
            <a:r>
              <a:rPr lang="en-US" i="1" dirty="0" err="1">
                <a:solidFill>
                  <a:srgbClr val="C00000"/>
                </a:solidFill>
              </a:rPr>
              <a:t>ary</a:t>
            </a:r>
            <a:r>
              <a:rPr lang="en-US" i="1" dirty="0">
                <a:solidFill>
                  <a:srgbClr val="C00000"/>
                </a:solidFill>
              </a:rPr>
              <a:t> relation on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common case is a 2-ary </a:t>
            </a:r>
            <a:r>
              <a:rPr lang="en-US" dirty="0" smtClean="0"/>
              <a:t>relation, called </a:t>
            </a:r>
            <a:r>
              <a:rPr lang="en-US" dirty="0"/>
              <a:t>a </a:t>
            </a:r>
            <a:r>
              <a:rPr lang="en-US" i="1" dirty="0">
                <a:solidFill>
                  <a:srgbClr val="0070C0"/>
                </a:solidFill>
              </a:rPr>
              <a:t>binary </a:t>
            </a:r>
            <a:r>
              <a:rPr lang="en-US" i="1" dirty="0" smtClean="0">
                <a:solidFill>
                  <a:srgbClr val="0070C0"/>
                </a:solidFill>
              </a:rPr>
              <a:t>relation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When </a:t>
            </a:r>
            <a:r>
              <a:rPr lang="en-US" dirty="0"/>
              <a:t>writing an expression involving a binary relation, we customarily use </a:t>
            </a:r>
            <a:r>
              <a:rPr lang="en-US" dirty="0">
                <a:solidFill>
                  <a:srgbClr val="C00000"/>
                </a:solidFill>
              </a:rPr>
              <a:t>infix </a:t>
            </a:r>
            <a:r>
              <a:rPr lang="en-US" dirty="0" smtClean="0">
                <a:solidFill>
                  <a:srgbClr val="C00000"/>
                </a:solidFill>
              </a:rPr>
              <a:t>notation</a:t>
            </a:r>
          </a:p>
          <a:p>
            <a:pPr lvl="1"/>
            <a:r>
              <a:rPr lang="en-US" dirty="0" smtClean="0"/>
              <a:t>“</a:t>
            </a:r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ess </a:t>
            </a:r>
            <a:r>
              <a:rPr lang="en-US" dirty="0">
                <a:solidFill>
                  <a:srgbClr val="0070C0"/>
                </a:solidFill>
              </a:rPr>
              <a:t>than</a:t>
            </a:r>
            <a:r>
              <a:rPr lang="en-US" dirty="0"/>
              <a:t>” is a </a:t>
            </a:r>
            <a:r>
              <a:rPr lang="en-US" dirty="0" smtClean="0"/>
              <a:t>relation usually </a:t>
            </a:r>
            <a:r>
              <a:rPr lang="en-US" dirty="0"/>
              <a:t>written with the infix operation symbol </a:t>
            </a:r>
            <a:r>
              <a:rPr lang="en-US" dirty="0" smtClean="0">
                <a:solidFill>
                  <a:srgbClr val="0070C0"/>
                </a:solidFill>
              </a:rPr>
              <a:t>&lt;</a:t>
            </a:r>
          </a:p>
          <a:p>
            <a:pPr lvl="1"/>
            <a:r>
              <a:rPr lang="en-US" dirty="0" smtClean="0"/>
              <a:t>“</a:t>
            </a:r>
            <a:r>
              <a:rPr lang="en-US" dirty="0">
                <a:solidFill>
                  <a:srgbClr val="0070C0"/>
                </a:solidFill>
              </a:rPr>
              <a:t>Equality</a:t>
            </a:r>
            <a:r>
              <a:rPr lang="en-US" dirty="0"/>
              <a:t>”, written with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=</a:t>
            </a:r>
            <a:r>
              <a:rPr lang="en-US" dirty="0" smtClean="0"/>
              <a:t> </a:t>
            </a:r>
            <a:r>
              <a:rPr lang="en-US" dirty="0"/>
              <a:t>symbol, is another familiar </a:t>
            </a:r>
            <a:r>
              <a:rPr lang="en-US" dirty="0" smtClean="0"/>
              <a:t>relation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/>
              <a:t>R</a:t>
            </a:r>
            <a:r>
              <a:rPr lang="en-US" dirty="0"/>
              <a:t> is a binary relation, the </a:t>
            </a:r>
            <a:r>
              <a:rPr lang="en-US" dirty="0" smtClean="0"/>
              <a:t>statement </a:t>
            </a:r>
            <a:r>
              <a:rPr lang="en-US" i="1" dirty="0" err="1" smtClean="0"/>
              <a:t>aRb</a:t>
            </a:r>
            <a:r>
              <a:rPr lang="en-US" dirty="0" smtClean="0"/>
              <a:t> </a:t>
            </a:r>
            <a:r>
              <a:rPr lang="en-US" dirty="0"/>
              <a:t>means that </a:t>
            </a:r>
            <a:r>
              <a:rPr lang="en-US" i="1" dirty="0" err="1"/>
              <a:t>aRb</a:t>
            </a:r>
            <a:r>
              <a:rPr lang="en-US" dirty="0"/>
              <a:t> = </a:t>
            </a:r>
            <a:r>
              <a:rPr lang="en-US" dirty="0" smtClean="0"/>
              <a:t>TRUE</a:t>
            </a:r>
          </a:p>
          <a:p>
            <a:pPr lvl="1"/>
            <a:r>
              <a:rPr lang="en-US" dirty="0" smtClean="0"/>
              <a:t>Similarly</a:t>
            </a:r>
            <a:r>
              <a:rPr lang="en-US" dirty="0"/>
              <a:t>, if </a:t>
            </a:r>
            <a:r>
              <a:rPr lang="en-US" i="1" dirty="0"/>
              <a:t>R</a:t>
            </a:r>
            <a:r>
              <a:rPr lang="en-US" dirty="0"/>
              <a:t> is a </a:t>
            </a:r>
            <a:r>
              <a:rPr lang="en-US" i="1" dirty="0"/>
              <a:t>k-</a:t>
            </a:r>
            <a:r>
              <a:rPr lang="en-US" i="1" dirty="0" err="1"/>
              <a:t>ary</a:t>
            </a:r>
            <a:r>
              <a:rPr lang="en-US" i="1" dirty="0"/>
              <a:t> </a:t>
            </a:r>
            <a:r>
              <a:rPr lang="en-US" dirty="0"/>
              <a:t>relation, the </a:t>
            </a:r>
            <a:r>
              <a:rPr lang="en-US" dirty="0" smtClean="0"/>
              <a:t>statement </a:t>
            </a:r>
            <a:r>
              <a:rPr lang="en-US" i="1" dirty="0" smtClean="0"/>
              <a:t>R(a1</a:t>
            </a:r>
            <a:r>
              <a:rPr lang="en-US" i="1" dirty="0"/>
              <a:t>, . . . , </a:t>
            </a:r>
            <a:r>
              <a:rPr lang="en-US" i="1" dirty="0" err="1"/>
              <a:t>ak</a:t>
            </a:r>
            <a:r>
              <a:rPr lang="en-US" i="1" dirty="0"/>
              <a:t>) </a:t>
            </a:r>
            <a:r>
              <a:rPr lang="en-US" dirty="0"/>
              <a:t>means that </a:t>
            </a:r>
            <a:r>
              <a:rPr lang="en-US" i="1" dirty="0"/>
              <a:t>R(a1, . . . , </a:t>
            </a:r>
            <a:r>
              <a:rPr lang="en-US" i="1" dirty="0" err="1"/>
              <a:t>ak</a:t>
            </a:r>
            <a:r>
              <a:rPr lang="en-US" i="1" dirty="0"/>
              <a:t>) </a:t>
            </a:r>
            <a:r>
              <a:rPr lang="en-US" dirty="0"/>
              <a:t>= </a:t>
            </a:r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29550" cy="464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>
                <a:solidFill>
                  <a:srgbClr val="C00000"/>
                </a:solidFill>
              </a:rPr>
              <a:t>NIM</a:t>
            </a:r>
            <a:r>
              <a:rPr lang="id-ID" sz="2400" dirty="0" smtClean="0"/>
              <a:t> </a:t>
            </a:r>
            <a:r>
              <a:rPr lang="id-ID" sz="2400" dirty="0"/>
              <a:t>= {13598011, 13598014, 13598015, 13598019, </a:t>
            </a:r>
            <a:r>
              <a:rPr lang="en-US" sz="2400" dirty="0" smtClean="0"/>
              <a:t> </a:t>
            </a:r>
            <a:r>
              <a:rPr lang="id-ID" sz="2400" dirty="0" smtClean="0"/>
              <a:t>13598021</a:t>
            </a:r>
            <a:r>
              <a:rPr lang="id-ID" sz="2400" dirty="0"/>
              <a:t>, 13598025}</a:t>
            </a:r>
          </a:p>
          <a:p>
            <a:pPr marL="0" indent="0">
              <a:buNone/>
            </a:pPr>
            <a:r>
              <a:rPr lang="id-ID" sz="2400" dirty="0">
                <a:solidFill>
                  <a:srgbClr val="C00000"/>
                </a:solidFill>
              </a:rPr>
              <a:t>Nama</a:t>
            </a:r>
            <a:r>
              <a:rPr lang="id-ID" sz="2400" dirty="0"/>
              <a:t> = {Amir, Santi, Irwan, Ahmad, Cecep, Hamdan</a:t>
            </a:r>
            <a:r>
              <a:rPr lang="id-ID" sz="2400" dirty="0" smtClean="0"/>
              <a:t>}</a:t>
            </a:r>
            <a:endParaRPr lang="en-US" sz="2400" dirty="0" smtClean="0"/>
          </a:p>
          <a:p>
            <a:pPr marL="0" indent="0">
              <a:buNone/>
            </a:pPr>
            <a:r>
              <a:rPr lang="id-ID" sz="2400" dirty="0" err="1" smtClean="0">
                <a:solidFill>
                  <a:srgbClr val="C00000"/>
                </a:solidFill>
              </a:rPr>
              <a:t>MatKul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/>
              <a:t>= {Matematika </a:t>
            </a:r>
            <a:r>
              <a:rPr lang="id-ID" sz="2400" dirty="0" err="1"/>
              <a:t>Diskrit</a:t>
            </a:r>
            <a:r>
              <a:rPr lang="id-ID" sz="2400" dirty="0"/>
              <a:t>, Algoritma, Struktur </a:t>
            </a:r>
            <a:r>
              <a:rPr lang="id-ID" sz="2400" dirty="0" smtClean="0"/>
              <a:t>Data,</a:t>
            </a:r>
            <a:r>
              <a:rPr lang="en-US" sz="2400" dirty="0" smtClean="0"/>
              <a:t> </a:t>
            </a:r>
            <a:r>
              <a:rPr lang="id-ID" sz="2400" dirty="0" smtClean="0"/>
              <a:t>Arsitektur </a:t>
            </a:r>
            <a:r>
              <a:rPr lang="id-ID" sz="2400" dirty="0"/>
              <a:t>Komputer}</a:t>
            </a:r>
          </a:p>
          <a:p>
            <a:pPr marL="0" indent="0">
              <a:buNone/>
            </a:pPr>
            <a:r>
              <a:rPr lang="id-ID" sz="2400" dirty="0" smtClean="0">
                <a:solidFill>
                  <a:srgbClr val="C00000"/>
                </a:solidFill>
              </a:rPr>
              <a:t>Nilai</a:t>
            </a:r>
            <a:r>
              <a:rPr lang="id-ID" sz="2400" dirty="0" smtClean="0"/>
              <a:t> </a:t>
            </a:r>
            <a:r>
              <a:rPr lang="id-ID" sz="2400" dirty="0"/>
              <a:t>= {A, B, C, D, E}</a:t>
            </a:r>
          </a:p>
          <a:p>
            <a:endParaRPr lang="id-ID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id-ID" sz="2400" dirty="0" smtClean="0">
                <a:solidFill>
                  <a:srgbClr val="C00000"/>
                </a:solidFill>
              </a:rPr>
              <a:t>Relasi </a:t>
            </a:r>
            <a:r>
              <a:rPr lang="id-ID" sz="2400" dirty="0">
                <a:solidFill>
                  <a:srgbClr val="C00000"/>
                </a:solidFill>
              </a:rPr>
              <a:t>MHS </a:t>
            </a:r>
            <a:r>
              <a:rPr lang="id-ID" sz="2400" dirty="0"/>
              <a:t>terdiri dari </a:t>
            </a:r>
            <a:r>
              <a:rPr lang="en-US" sz="2400" dirty="0" smtClean="0"/>
              <a:t>4</a:t>
            </a:r>
            <a:r>
              <a:rPr lang="id-ID" sz="2400" dirty="0" smtClean="0"/>
              <a:t>-</a:t>
            </a:r>
            <a:r>
              <a:rPr lang="id-ID" sz="2400" dirty="0" err="1" smtClean="0"/>
              <a:t>tupel</a:t>
            </a:r>
            <a:r>
              <a:rPr lang="id-ID" sz="2400" dirty="0" smtClean="0"/>
              <a:t> </a:t>
            </a:r>
            <a:r>
              <a:rPr lang="id-ID" sz="2400" dirty="0"/>
              <a:t>(NIM,  Nama, </a:t>
            </a:r>
            <a:r>
              <a:rPr lang="id-ID" sz="2400" dirty="0" err="1"/>
              <a:t>MatKul</a:t>
            </a:r>
            <a:r>
              <a:rPr lang="id-ID" sz="2400" dirty="0"/>
              <a:t>, Nilai):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id-ID" sz="2400" dirty="0" smtClean="0"/>
              <a:t>MHS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id-ID" sz="2400" dirty="0" smtClean="0"/>
              <a:t> </a:t>
            </a:r>
            <a:r>
              <a:rPr lang="id-ID" sz="2400" dirty="0"/>
              <a:t>NIM </a:t>
            </a:r>
            <a:r>
              <a:rPr lang="en-US" sz="2400" dirty="0" smtClean="0"/>
              <a:t>x</a:t>
            </a:r>
            <a:r>
              <a:rPr lang="id-ID" sz="2400" dirty="0" smtClean="0"/>
              <a:t> </a:t>
            </a:r>
            <a:r>
              <a:rPr lang="id-ID" sz="2400" dirty="0"/>
              <a:t>Nama </a:t>
            </a:r>
            <a:r>
              <a:rPr lang="en-US" sz="2400" dirty="0" smtClean="0"/>
              <a:t>x</a:t>
            </a:r>
            <a:r>
              <a:rPr lang="id-ID" sz="2400" dirty="0" smtClean="0"/>
              <a:t> </a:t>
            </a:r>
            <a:r>
              <a:rPr lang="id-ID" sz="2400" dirty="0" err="1"/>
              <a:t>MatKul</a:t>
            </a:r>
            <a:r>
              <a:rPr lang="id-ID" sz="2400" dirty="0"/>
              <a:t> </a:t>
            </a:r>
            <a:r>
              <a:rPr lang="en-US" sz="2400" dirty="0" smtClean="0"/>
              <a:t>x</a:t>
            </a:r>
            <a:r>
              <a:rPr lang="id-ID" sz="2400" dirty="0" smtClean="0"/>
              <a:t> Nilai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id-ID" dirty="0" err="1" smtClean="0"/>
              <a:t>ontoh</a:t>
            </a:r>
            <a:r>
              <a:rPr lang="id-ID" dirty="0" smtClean="0"/>
              <a:t> </a:t>
            </a:r>
            <a:r>
              <a:rPr lang="en-US" dirty="0" smtClean="0"/>
              <a:t>R</a:t>
            </a:r>
            <a:r>
              <a:rPr lang="id-ID" dirty="0" err="1" smtClean="0"/>
              <a:t>elasi</a:t>
            </a:r>
            <a:r>
              <a:rPr lang="id-ID" dirty="0" smtClean="0"/>
              <a:t> </a:t>
            </a:r>
            <a:r>
              <a:rPr lang="en-US" dirty="0" smtClean="0"/>
              <a:t>B</a:t>
            </a:r>
            <a:r>
              <a:rPr lang="id-ID" dirty="0" err="1" smtClean="0"/>
              <a:t>ernama</a:t>
            </a:r>
            <a:r>
              <a:rPr lang="id-ID" dirty="0" smtClean="0"/>
              <a:t> MHS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2549"/>
            <a:ext cx="7886700" cy="4643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dirty="0" smtClean="0"/>
              <a:t>MHS   </a:t>
            </a:r>
            <a:r>
              <a:rPr lang="id-ID" sz="1800" dirty="0"/>
              <a:t>= {(13598011, Amir, Matematika </a:t>
            </a:r>
            <a:r>
              <a:rPr lang="id-ID" sz="1800" dirty="0" err="1"/>
              <a:t>Diskrit</a:t>
            </a:r>
            <a:r>
              <a:rPr lang="id-ID" sz="1800" dirty="0"/>
              <a:t>, A),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13598011, Amir, Arsitektur Komputer, B),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13598014, Santi, Arsitektur Komputer, D), 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13598015, Irwan, Algoritma, C),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13598015, Irwan, Struktur Data C),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13598015, Irwan, Arsitektur Komputer, B),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13598019, Ahmad, Algoritma, E),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13598021, Cecep, Algoritma, A), 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13598021, Cecep, Arsitektur Komputer, B),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13598025, Hamdan, Matematika </a:t>
            </a:r>
            <a:r>
              <a:rPr lang="id-ID" sz="1800" dirty="0" err="1"/>
              <a:t>Diskrit</a:t>
            </a:r>
            <a:r>
              <a:rPr lang="id-ID" sz="1800" dirty="0"/>
              <a:t>, B),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13598025, Hamdan, Algoritma, A, B),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13598025, Hamdan, Struktur Data, C),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(</a:t>
            </a:r>
            <a:r>
              <a:rPr lang="id-ID" sz="1800" dirty="0"/>
              <a:t>13598025, Hamdan, </a:t>
            </a:r>
            <a:r>
              <a:rPr lang="id-ID" sz="1800" dirty="0" err="1"/>
              <a:t>Ars</a:t>
            </a:r>
            <a:r>
              <a:rPr lang="id-ID" sz="1800" dirty="0"/>
              <a:t>. Komputer, B) </a:t>
            </a:r>
            <a:endParaRPr lang="en-US" sz="1800" dirty="0" smtClean="0"/>
          </a:p>
          <a:p>
            <a:pPr marL="0" indent="0">
              <a:buNone/>
            </a:pPr>
            <a:r>
              <a:rPr lang="id-ID" sz="1800" dirty="0" smtClean="0"/>
              <a:t>}</a:t>
            </a:r>
            <a:endParaRPr lang="id-ID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</a:t>
            </a:r>
            <a:r>
              <a:rPr lang="id-ID" sz="4000" dirty="0" err="1"/>
              <a:t>elasi</a:t>
            </a:r>
            <a:r>
              <a:rPr lang="id-ID" sz="4000" dirty="0"/>
              <a:t> </a:t>
            </a:r>
            <a:r>
              <a:rPr lang="id-ID" sz="4000" dirty="0" smtClean="0"/>
              <a:t>MHS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Bentuk</a:t>
            </a:r>
            <a:r>
              <a:rPr lang="en-US" sz="4000" dirty="0" smtClean="0"/>
              <a:t> </a:t>
            </a:r>
            <a:r>
              <a:rPr lang="en-US" sz="4000" dirty="0" err="1" smtClean="0"/>
              <a:t>Tabel</a:t>
            </a:r>
            <a:endParaRPr lang="id-ID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600200"/>
          <a:ext cx="7753350" cy="45720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72081"/>
                <a:gridCol w="1519781"/>
                <a:gridCol w="3345234"/>
                <a:gridCol w="1216254"/>
              </a:tblGrid>
              <a:tr h="3265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NIM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Nama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MatKul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Nilai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4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13598011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13598011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13598014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13598015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13598015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13598015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13598019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13598021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13598021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13598025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13598025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13598025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13598025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Amir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Amir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Santi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Irwan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Irwan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Irwan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Ahmad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Cecep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Cecep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Hamdan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Hamdan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Hamdan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Hamdan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Matematika Diskrit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Arsitektur Komputer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Algoritma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Algoritma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Struktur Data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Arsitektur Komputer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Algoritma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Algoritma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Arsitektur Komputer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Matematika Diskrit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Algoritma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Struktur Data</a:t>
                      </a:r>
                      <a:endParaRPr lang="id-ID" sz="20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Arsitektur Komputer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endParaRPr lang="id-ID" sz="2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err="1" smtClean="0"/>
              <a:t>Basisdata</a:t>
            </a:r>
            <a:r>
              <a:rPr lang="id-ID" dirty="0" smtClean="0"/>
              <a:t> </a:t>
            </a:r>
            <a:r>
              <a:rPr lang="id-ID" dirty="0"/>
              <a:t>(</a:t>
            </a:r>
            <a:r>
              <a:rPr lang="id-ID" dirty="0" err="1"/>
              <a:t>database</a:t>
            </a:r>
            <a:r>
              <a:rPr lang="id-ID" dirty="0"/>
              <a:t>) adalah kumpulan </a:t>
            </a:r>
            <a:r>
              <a:rPr lang="id-ID" dirty="0" smtClean="0"/>
              <a:t>tabel</a:t>
            </a:r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Salah </a:t>
            </a:r>
            <a:r>
              <a:rPr lang="id-ID" dirty="0"/>
              <a:t>satu model </a:t>
            </a:r>
            <a:r>
              <a:rPr lang="id-ID" dirty="0" err="1"/>
              <a:t>basisdata</a:t>
            </a:r>
            <a:r>
              <a:rPr lang="id-ID" dirty="0"/>
              <a:t> adalah model </a:t>
            </a:r>
            <a:r>
              <a:rPr lang="id-ID" dirty="0" err="1"/>
              <a:t>basisdata</a:t>
            </a:r>
            <a:r>
              <a:rPr lang="id-ID" dirty="0"/>
              <a:t> relasional (</a:t>
            </a:r>
            <a:r>
              <a:rPr lang="id-ID" dirty="0" err="1">
                <a:solidFill>
                  <a:srgbClr val="C00000"/>
                </a:solidFill>
              </a:rPr>
              <a:t>relational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database</a:t>
            </a:r>
            <a:r>
              <a:rPr lang="id-ID" dirty="0"/>
              <a:t>). Model </a:t>
            </a:r>
            <a:r>
              <a:rPr lang="id-ID" dirty="0" err="1"/>
              <a:t>basisdata</a:t>
            </a:r>
            <a:r>
              <a:rPr lang="id-ID" dirty="0"/>
              <a:t> ini didasarkan pada konsep </a:t>
            </a:r>
            <a:r>
              <a:rPr lang="id-ID" i="1" dirty="0">
                <a:solidFill>
                  <a:srgbClr val="C00000"/>
                </a:solidFill>
              </a:rPr>
              <a:t>relasi </a:t>
            </a:r>
            <a:r>
              <a:rPr lang="id-ID" i="1" dirty="0" err="1" smtClean="0">
                <a:solidFill>
                  <a:srgbClr val="C00000"/>
                </a:solidFill>
              </a:rPr>
              <a:t>n-ary</a:t>
            </a:r>
            <a:endParaRPr lang="en-US" i="1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id-ID" dirty="0" smtClean="0"/>
              <a:t>Pada </a:t>
            </a:r>
            <a:r>
              <a:rPr lang="id-ID" dirty="0" err="1"/>
              <a:t>basisdata</a:t>
            </a:r>
            <a:r>
              <a:rPr lang="id-ID" dirty="0"/>
              <a:t> relasional, </a:t>
            </a:r>
            <a:r>
              <a:rPr lang="id-ID" dirty="0">
                <a:solidFill>
                  <a:srgbClr val="C00000"/>
                </a:solidFill>
              </a:rPr>
              <a:t>satu tabel menyatakan satu </a:t>
            </a:r>
            <a:r>
              <a:rPr lang="id-ID" dirty="0" smtClean="0">
                <a:solidFill>
                  <a:srgbClr val="C00000"/>
                </a:solidFill>
              </a:rPr>
              <a:t>relasi</a:t>
            </a:r>
            <a:endParaRPr lang="en-US" dirty="0"/>
          </a:p>
          <a:p>
            <a:pPr lvl="1"/>
            <a:r>
              <a:rPr lang="id-ID" dirty="0" smtClean="0"/>
              <a:t>Setiap </a:t>
            </a:r>
            <a:r>
              <a:rPr lang="id-ID" dirty="0"/>
              <a:t>kolom pada tabel disebut </a:t>
            </a:r>
            <a:r>
              <a:rPr lang="id-ID" dirty="0" smtClean="0"/>
              <a:t>atribut</a:t>
            </a:r>
            <a:endParaRPr lang="en-US" dirty="0" smtClean="0"/>
          </a:p>
          <a:p>
            <a:pPr lvl="1"/>
            <a:r>
              <a:rPr lang="id-ID" dirty="0" smtClean="0"/>
              <a:t>Daerah </a:t>
            </a:r>
            <a:r>
              <a:rPr lang="id-ID" dirty="0"/>
              <a:t>asal dari atribut adalah himpunan tempat semua anggota atribut tersebut </a:t>
            </a:r>
            <a:r>
              <a:rPr lang="id-ID" dirty="0" smtClean="0"/>
              <a:t>berada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Fungsi </a:t>
            </a:r>
            <a:r>
              <a:rPr lang="id-ID" dirty="0"/>
              <a:t>adalah relasi yang </a:t>
            </a:r>
            <a:r>
              <a:rPr lang="id-ID" dirty="0" smtClean="0"/>
              <a:t>khusus</a:t>
            </a:r>
            <a:r>
              <a:rPr lang="en-US" dirty="0" smtClean="0"/>
              <a:t> di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id-ID" dirty="0" err="1" smtClean="0">
                <a:solidFill>
                  <a:srgbClr val="C00000"/>
                </a:solidFill>
              </a:rPr>
              <a:t>iap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elemen di dalam himpunan </a:t>
            </a:r>
            <a:r>
              <a:rPr lang="id-ID" i="1" dirty="0">
                <a:solidFill>
                  <a:srgbClr val="C00000"/>
                </a:solidFill>
              </a:rPr>
              <a:t>A</a:t>
            </a:r>
            <a:r>
              <a:rPr lang="id-ID" dirty="0">
                <a:solidFill>
                  <a:srgbClr val="C00000"/>
                </a:solidFill>
              </a:rPr>
              <a:t> harus digunakan </a:t>
            </a:r>
            <a:r>
              <a:rPr lang="id-ID" dirty="0"/>
              <a:t>oleh prosedur atau kaidah yang mendefinisikan </a:t>
            </a:r>
            <a:r>
              <a:rPr lang="id-ID" i="1" dirty="0" smtClean="0"/>
              <a:t>f</a:t>
            </a: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04061"/>
              </p:ext>
            </p:extLst>
          </p:nvPr>
        </p:nvGraphicFramePr>
        <p:xfrm>
          <a:off x="2133600" y="2971800"/>
          <a:ext cx="3962400" cy="221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Visio" r:id="rId3" imgW="2502720" imgH="1327680" progId="Visio.Drawing.11">
                  <p:embed/>
                </p:oleObj>
              </mc:Choice>
              <mc:Fallback>
                <p:oleObj name="Visio" r:id="rId3" imgW="2502720" imgH="132768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971800"/>
                        <a:ext cx="3962400" cy="221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/>
              <a:t>f = {(1, u), (2, v), (3, w)}</a:t>
            </a:r>
          </a:p>
          <a:p>
            <a:endParaRPr lang="id-ID" dirty="0"/>
          </a:p>
          <a:p>
            <a:r>
              <a:rPr lang="en-US" dirty="0" smtClean="0"/>
              <a:t>Dari </a:t>
            </a:r>
            <a:r>
              <a:rPr lang="id-ID" i="1" dirty="0" smtClean="0"/>
              <a:t>A </a:t>
            </a:r>
            <a:r>
              <a:rPr lang="id-ID" i="1" dirty="0"/>
              <a:t>= {1, 2, 3} </a:t>
            </a:r>
            <a:r>
              <a:rPr lang="id-ID" dirty="0"/>
              <a:t>ke </a:t>
            </a:r>
            <a:r>
              <a:rPr lang="id-ID" i="1" dirty="0"/>
              <a:t>B = {u, v, w} </a:t>
            </a:r>
            <a:r>
              <a:rPr lang="id-ID" dirty="0"/>
              <a:t>adalah </a:t>
            </a:r>
            <a:r>
              <a:rPr lang="id-ID" dirty="0">
                <a:solidFill>
                  <a:srgbClr val="C00000"/>
                </a:solidFill>
              </a:rPr>
              <a:t>fungsi dari </a:t>
            </a:r>
            <a:r>
              <a:rPr lang="id-ID" i="1" dirty="0">
                <a:solidFill>
                  <a:srgbClr val="C00000"/>
                </a:solidFill>
              </a:rPr>
              <a:t>A</a:t>
            </a:r>
            <a:r>
              <a:rPr lang="id-ID" dirty="0">
                <a:solidFill>
                  <a:srgbClr val="C00000"/>
                </a:solidFill>
              </a:rPr>
              <a:t> ke </a:t>
            </a:r>
            <a:r>
              <a:rPr lang="id-ID" i="1" dirty="0" smtClean="0">
                <a:solidFill>
                  <a:srgbClr val="C00000"/>
                </a:solidFill>
              </a:rPr>
              <a:t>B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id-ID" dirty="0" smtClean="0"/>
              <a:t>Di </a:t>
            </a:r>
            <a:r>
              <a:rPr lang="id-ID" dirty="0"/>
              <a:t>sini </a:t>
            </a:r>
            <a:r>
              <a:rPr lang="id-ID" i="1" dirty="0"/>
              <a:t>f(1) = u</a:t>
            </a:r>
            <a:r>
              <a:rPr lang="id-ID" dirty="0"/>
              <a:t>, </a:t>
            </a:r>
            <a:r>
              <a:rPr lang="id-ID" i="1" dirty="0"/>
              <a:t>f(2) = v</a:t>
            </a:r>
            <a:r>
              <a:rPr lang="id-ID" dirty="0"/>
              <a:t>, dan </a:t>
            </a:r>
            <a:r>
              <a:rPr lang="id-ID" i="1" dirty="0"/>
              <a:t>f(3) = </a:t>
            </a:r>
            <a:r>
              <a:rPr lang="id-ID" i="1" dirty="0" smtClean="0"/>
              <a:t>w</a:t>
            </a:r>
            <a:endParaRPr lang="en-US" i="1" dirty="0" smtClean="0"/>
          </a:p>
          <a:p>
            <a:r>
              <a:rPr lang="id-ID" dirty="0" smtClean="0"/>
              <a:t>Daerah </a:t>
            </a:r>
            <a:r>
              <a:rPr lang="id-ID" dirty="0"/>
              <a:t>asal dari </a:t>
            </a:r>
            <a:r>
              <a:rPr lang="id-ID" i="1" dirty="0"/>
              <a:t>f</a:t>
            </a:r>
            <a:r>
              <a:rPr lang="id-ID" dirty="0"/>
              <a:t> adalah </a:t>
            </a:r>
            <a:r>
              <a:rPr lang="id-ID" i="1" dirty="0"/>
              <a:t>A</a:t>
            </a:r>
            <a:r>
              <a:rPr lang="id-ID" dirty="0"/>
              <a:t> dan daerah hasil adalah </a:t>
            </a:r>
            <a:r>
              <a:rPr lang="id-ID" i="1" dirty="0" smtClean="0"/>
              <a:t>B</a:t>
            </a:r>
            <a:endParaRPr lang="en-US" i="1" dirty="0" smtClean="0"/>
          </a:p>
          <a:p>
            <a:r>
              <a:rPr lang="id-ID" dirty="0" smtClean="0"/>
              <a:t>Jelajah </a:t>
            </a:r>
            <a:r>
              <a:rPr lang="id-ID" dirty="0"/>
              <a:t>dari </a:t>
            </a:r>
            <a:r>
              <a:rPr lang="id-ID" i="1" dirty="0"/>
              <a:t>f</a:t>
            </a:r>
            <a:r>
              <a:rPr lang="id-ID" dirty="0"/>
              <a:t> adalah </a:t>
            </a:r>
            <a:r>
              <a:rPr lang="id-ID" i="1" dirty="0"/>
              <a:t>{u, v, w}</a:t>
            </a:r>
            <a:r>
              <a:rPr lang="id-ID" dirty="0"/>
              <a:t>, yang dalam hal ini </a:t>
            </a:r>
            <a:r>
              <a:rPr lang="id-ID" dirty="0">
                <a:solidFill>
                  <a:srgbClr val="C00000"/>
                </a:solidFill>
              </a:rPr>
              <a:t>sama dengan himpunan </a:t>
            </a:r>
            <a:r>
              <a:rPr lang="id-ID" i="1" dirty="0" smtClean="0">
                <a:solidFill>
                  <a:srgbClr val="C00000"/>
                </a:solidFill>
              </a:rPr>
              <a:t>B</a:t>
            </a:r>
            <a:endParaRPr lang="id-ID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/>
              <a:t>f = {(1, u), (2, u), (3, v)}</a:t>
            </a:r>
          </a:p>
          <a:p>
            <a:endParaRPr lang="id-ID" dirty="0"/>
          </a:p>
          <a:p>
            <a:r>
              <a:rPr lang="en-US" dirty="0" smtClean="0"/>
              <a:t>D</a:t>
            </a:r>
            <a:r>
              <a:rPr lang="id-ID" dirty="0" smtClean="0"/>
              <a:t>ari </a:t>
            </a:r>
            <a:r>
              <a:rPr lang="id-ID" i="1" dirty="0"/>
              <a:t>A = {1, 2, 3} </a:t>
            </a:r>
            <a:r>
              <a:rPr lang="id-ID" dirty="0"/>
              <a:t>ke </a:t>
            </a:r>
            <a:r>
              <a:rPr lang="id-ID" i="1" dirty="0"/>
              <a:t>B = {u, v, w} </a:t>
            </a:r>
            <a:r>
              <a:rPr lang="id-ID" dirty="0"/>
              <a:t>adalah </a:t>
            </a:r>
            <a:r>
              <a:rPr lang="id-ID" dirty="0">
                <a:solidFill>
                  <a:srgbClr val="C00000"/>
                </a:solidFill>
              </a:rPr>
              <a:t>fungsi dari </a:t>
            </a:r>
            <a:r>
              <a:rPr lang="id-ID" i="1" dirty="0">
                <a:solidFill>
                  <a:srgbClr val="C00000"/>
                </a:solidFill>
              </a:rPr>
              <a:t>A</a:t>
            </a:r>
            <a:r>
              <a:rPr lang="id-ID" dirty="0">
                <a:solidFill>
                  <a:srgbClr val="C00000"/>
                </a:solidFill>
              </a:rPr>
              <a:t> ke </a:t>
            </a:r>
            <a:r>
              <a:rPr lang="id-ID" i="1" dirty="0">
                <a:solidFill>
                  <a:srgbClr val="C00000"/>
                </a:solidFill>
              </a:rPr>
              <a:t>B</a:t>
            </a:r>
            <a:r>
              <a:rPr lang="id-ID" dirty="0"/>
              <a:t>, meskipun </a:t>
            </a:r>
            <a:r>
              <a:rPr lang="id-ID" i="1" dirty="0">
                <a:solidFill>
                  <a:srgbClr val="C00000"/>
                </a:solidFill>
              </a:rPr>
              <a:t>u</a:t>
            </a:r>
            <a:r>
              <a:rPr lang="id-ID" dirty="0">
                <a:solidFill>
                  <a:srgbClr val="C00000"/>
                </a:solidFill>
              </a:rPr>
              <a:t> merupakan bayangan dari dua elemen </a:t>
            </a:r>
            <a:r>
              <a:rPr lang="id-ID" i="1" dirty="0" smtClean="0">
                <a:solidFill>
                  <a:srgbClr val="C00000"/>
                </a:solidFill>
              </a:rPr>
              <a:t>A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id-ID" dirty="0" smtClean="0"/>
              <a:t>Daerah </a:t>
            </a:r>
            <a:r>
              <a:rPr lang="id-ID" dirty="0"/>
              <a:t>asal fungsi adalah </a:t>
            </a:r>
            <a:r>
              <a:rPr lang="id-ID" i="1" dirty="0"/>
              <a:t>A</a:t>
            </a:r>
            <a:r>
              <a:rPr lang="id-ID" dirty="0"/>
              <a:t>, daerah hasilnya adalah </a:t>
            </a:r>
            <a:r>
              <a:rPr lang="id-ID" i="1" dirty="0"/>
              <a:t>B</a:t>
            </a:r>
            <a:r>
              <a:rPr lang="id-ID" dirty="0"/>
              <a:t>, dan jelajah fungsi adalah </a:t>
            </a:r>
            <a:r>
              <a:rPr lang="id-ID" i="1" dirty="0"/>
              <a:t>{u, v</a:t>
            </a:r>
            <a:r>
              <a:rPr lang="id-ID" i="1" dirty="0" smtClean="0"/>
              <a:t>}</a:t>
            </a:r>
            <a:endParaRPr lang="id-ID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Set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infinite set </a:t>
            </a:r>
            <a:r>
              <a:rPr lang="en-US" dirty="0"/>
              <a:t>contains infinitely many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We </a:t>
            </a:r>
            <a:r>
              <a:rPr lang="en-US" dirty="0">
                <a:solidFill>
                  <a:srgbClr val="C00000"/>
                </a:solidFill>
              </a:rPr>
              <a:t>cannot write a list </a:t>
            </a:r>
            <a:r>
              <a:rPr lang="en-US" dirty="0" smtClean="0">
                <a:solidFill>
                  <a:srgbClr val="C00000"/>
                </a:solidFill>
              </a:rPr>
              <a:t>of all </a:t>
            </a:r>
            <a:r>
              <a:rPr lang="en-US" dirty="0">
                <a:solidFill>
                  <a:srgbClr val="C00000"/>
                </a:solidFill>
              </a:rPr>
              <a:t>the elements </a:t>
            </a:r>
            <a:r>
              <a:rPr lang="en-US" dirty="0"/>
              <a:t>of an infinite set, so we sometimes use the “</a:t>
            </a:r>
            <a:r>
              <a:rPr lang="en-US" dirty="0">
                <a:solidFill>
                  <a:srgbClr val="C00000"/>
                </a:solidFill>
              </a:rPr>
              <a:t>. . .</a:t>
            </a:r>
            <a:r>
              <a:rPr lang="en-US" dirty="0"/>
              <a:t>” notation to </a:t>
            </a:r>
            <a:r>
              <a:rPr lang="en-US" dirty="0" smtClean="0"/>
              <a:t>mean “</a:t>
            </a:r>
            <a:r>
              <a:rPr lang="en-US" dirty="0" smtClean="0">
                <a:solidFill>
                  <a:srgbClr val="C00000"/>
                </a:solidFill>
              </a:rPr>
              <a:t>continue </a:t>
            </a:r>
            <a:r>
              <a:rPr lang="en-US" dirty="0">
                <a:solidFill>
                  <a:srgbClr val="C00000"/>
                </a:solidFill>
              </a:rPr>
              <a:t>the sequence </a:t>
            </a:r>
            <a:r>
              <a:rPr lang="en-US" dirty="0" smtClean="0">
                <a:solidFill>
                  <a:srgbClr val="C00000"/>
                </a:solidFill>
              </a:rPr>
              <a:t>forever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Thus </a:t>
            </a:r>
            <a:r>
              <a:rPr lang="en-US" dirty="0"/>
              <a:t>we write the set of </a:t>
            </a:r>
            <a:r>
              <a:rPr lang="en-US" i="1" dirty="0">
                <a:solidFill>
                  <a:srgbClr val="C00000"/>
                </a:solidFill>
              </a:rPr>
              <a:t>natural numbers </a:t>
            </a:r>
            <a:r>
              <a:rPr lang="en-US" i="1" dirty="0" smtClean="0"/>
              <a:t>N</a:t>
            </a:r>
            <a:r>
              <a:rPr lang="en-US" dirty="0" smtClean="0"/>
              <a:t> as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{1, 2, 3, …}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d-ID" dirty="0"/>
          </a:p>
          <a:p>
            <a:r>
              <a:rPr lang="id-ID" i="1" dirty="0"/>
              <a:t>f = {(1, u), (2, v), (3, w</a:t>
            </a:r>
            <a:r>
              <a:rPr lang="id-ID" i="1" dirty="0" smtClean="0"/>
              <a:t>)}</a:t>
            </a:r>
            <a:r>
              <a:rPr lang="en-US" i="1" dirty="0"/>
              <a:t/>
            </a:r>
            <a:br>
              <a:rPr lang="en-US" i="1" dirty="0"/>
            </a:br>
            <a:r>
              <a:rPr lang="id-ID" dirty="0" smtClean="0"/>
              <a:t>dari </a:t>
            </a:r>
            <a:r>
              <a:rPr lang="id-ID" dirty="0"/>
              <a:t>A = {1, 2, 3, 4} ke B = {u, v, w} </a:t>
            </a:r>
            <a:r>
              <a:rPr lang="id-ID" dirty="0">
                <a:solidFill>
                  <a:srgbClr val="C00000"/>
                </a:solidFill>
              </a:rPr>
              <a:t>bukan fungsi</a:t>
            </a:r>
            <a:r>
              <a:rPr lang="id-ID" dirty="0"/>
              <a:t>, karena </a:t>
            </a:r>
            <a:r>
              <a:rPr lang="id-ID" dirty="0">
                <a:solidFill>
                  <a:srgbClr val="C00000"/>
                </a:solidFill>
              </a:rPr>
              <a:t>tidak semua elemen A dipetakan ke </a:t>
            </a:r>
            <a:r>
              <a:rPr lang="id-ID" dirty="0" smtClean="0">
                <a:solidFill>
                  <a:srgbClr val="C00000"/>
                </a:solidFill>
              </a:rPr>
              <a:t>B</a:t>
            </a:r>
            <a:endParaRPr lang="id-ID" dirty="0">
              <a:solidFill>
                <a:srgbClr val="C00000"/>
              </a:solidFill>
            </a:endParaRP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i="1" dirty="0"/>
              <a:t>f = {(1, u), (1, v), (2, v), (3, w</a:t>
            </a:r>
            <a:r>
              <a:rPr lang="id-ID" i="1" dirty="0" smtClean="0"/>
              <a:t>)}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id-ID" dirty="0" smtClean="0"/>
              <a:t>dari </a:t>
            </a:r>
            <a:r>
              <a:rPr lang="id-ID" i="1" dirty="0"/>
              <a:t>A = {1, 2, 3} </a:t>
            </a:r>
            <a:r>
              <a:rPr lang="id-ID" dirty="0"/>
              <a:t>ke </a:t>
            </a:r>
            <a:r>
              <a:rPr lang="id-ID" i="1" dirty="0"/>
              <a:t>B = {u, v, w}</a:t>
            </a:r>
            <a:r>
              <a:rPr lang="id-ID" dirty="0"/>
              <a:t> </a:t>
            </a:r>
            <a:r>
              <a:rPr lang="id-ID" dirty="0">
                <a:solidFill>
                  <a:srgbClr val="C00000"/>
                </a:solidFill>
              </a:rPr>
              <a:t>bukan fungsi</a:t>
            </a:r>
            <a:r>
              <a:rPr lang="id-ID" dirty="0"/>
              <a:t>, karena </a:t>
            </a:r>
            <a:r>
              <a:rPr lang="id-ID" dirty="0">
                <a:solidFill>
                  <a:srgbClr val="C00000"/>
                </a:solidFill>
              </a:rPr>
              <a:t>1 dipetakan ke dua buah elemen </a:t>
            </a:r>
            <a:r>
              <a:rPr lang="id-ID" i="1" dirty="0">
                <a:solidFill>
                  <a:srgbClr val="C00000"/>
                </a:solidFill>
              </a:rPr>
              <a:t>B</a:t>
            </a:r>
            <a:r>
              <a:rPr lang="id-ID" dirty="0"/>
              <a:t>, yaitu </a:t>
            </a:r>
            <a:r>
              <a:rPr lang="id-ID" i="1" dirty="0"/>
              <a:t>u</a:t>
            </a:r>
            <a:r>
              <a:rPr lang="id-ID" dirty="0"/>
              <a:t> dan </a:t>
            </a:r>
            <a:r>
              <a:rPr lang="id-ID" i="1" dirty="0" smtClean="0"/>
              <a:t>v</a:t>
            </a: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67" t="13704" r="11250" b="4814"/>
          <a:stretch/>
        </p:blipFill>
        <p:spPr>
          <a:xfrm>
            <a:off x="0" y="352384"/>
            <a:ext cx="914400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7674"/>
            <a:ext cx="8134350" cy="51979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Michael </a:t>
            </a:r>
            <a:r>
              <a:rPr lang="en-US" dirty="0" err="1" smtClean="0"/>
              <a:t>Sipser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Introduction </a:t>
            </a:r>
            <a:r>
              <a:rPr lang="en-US" dirty="0">
                <a:solidFill>
                  <a:srgbClr val="C00000"/>
                </a:solidFill>
              </a:rPr>
              <a:t>to the Theory of </a:t>
            </a:r>
            <a:r>
              <a:rPr lang="en-US" dirty="0" smtClean="0">
                <a:solidFill>
                  <a:srgbClr val="C00000"/>
                </a:solidFill>
              </a:rPr>
              <a:t>Computation Third </a:t>
            </a:r>
            <a:r>
              <a:rPr lang="en-US" dirty="0">
                <a:solidFill>
                  <a:srgbClr val="C00000"/>
                </a:solidFill>
              </a:rPr>
              <a:t>Edition</a:t>
            </a:r>
            <a:r>
              <a:rPr lang="en-US" dirty="0"/>
              <a:t>, </a:t>
            </a:r>
            <a:r>
              <a:rPr lang="en-US" i="1" dirty="0" err="1"/>
              <a:t>Cengage</a:t>
            </a:r>
            <a:r>
              <a:rPr lang="en-US" i="1" dirty="0"/>
              <a:t> Learning</a:t>
            </a:r>
            <a:r>
              <a:rPr lang="en-US" dirty="0"/>
              <a:t>, </a:t>
            </a:r>
            <a:r>
              <a:rPr lang="en-US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George </a:t>
            </a:r>
            <a:r>
              <a:rPr lang="en-US" dirty="0" err="1" smtClean="0"/>
              <a:t>Tourlakis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Theory </a:t>
            </a:r>
            <a:r>
              <a:rPr lang="en-US" dirty="0">
                <a:solidFill>
                  <a:srgbClr val="C00000"/>
                </a:solidFill>
              </a:rPr>
              <a:t>of </a:t>
            </a:r>
            <a:r>
              <a:rPr lang="en-US" dirty="0" smtClean="0">
                <a:solidFill>
                  <a:srgbClr val="C00000"/>
                </a:solidFill>
              </a:rPr>
              <a:t>Computation</a:t>
            </a:r>
            <a:r>
              <a:rPr lang="en-US" dirty="0" smtClean="0"/>
              <a:t>, </a:t>
            </a:r>
            <a:r>
              <a:rPr lang="en-US" i="1" dirty="0" smtClean="0"/>
              <a:t>Wiley</a:t>
            </a:r>
            <a:r>
              <a:rPr lang="en-US" dirty="0"/>
              <a:t>, </a:t>
            </a:r>
            <a:r>
              <a:rPr lang="en-US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John </a:t>
            </a:r>
            <a:r>
              <a:rPr lang="en-US" dirty="0" smtClean="0"/>
              <a:t>Martin, </a:t>
            </a:r>
            <a:r>
              <a:rPr lang="en-US" dirty="0" smtClean="0">
                <a:solidFill>
                  <a:srgbClr val="C00000"/>
                </a:solidFill>
              </a:rPr>
              <a:t>Introduction </a:t>
            </a:r>
            <a:r>
              <a:rPr lang="en-US" dirty="0">
                <a:solidFill>
                  <a:srgbClr val="C00000"/>
                </a:solidFill>
              </a:rPr>
              <a:t>to Languages and the Theory of </a:t>
            </a:r>
            <a:r>
              <a:rPr lang="en-US" dirty="0" smtClean="0">
                <a:solidFill>
                  <a:srgbClr val="C00000"/>
                </a:solidFill>
              </a:rPr>
              <a:t>Computation</a:t>
            </a:r>
            <a:r>
              <a:rPr lang="en-US" dirty="0"/>
              <a:t>, </a:t>
            </a:r>
            <a:r>
              <a:rPr lang="en-US" i="1" dirty="0"/>
              <a:t>McGraw-Hill</a:t>
            </a:r>
            <a:r>
              <a:rPr lang="en-US" dirty="0"/>
              <a:t> , </a:t>
            </a:r>
            <a:r>
              <a:rPr lang="en-US" dirty="0" smtClean="0"/>
              <a:t>2010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Robert </a:t>
            </a:r>
            <a:r>
              <a:rPr lang="en-US" dirty="0"/>
              <a:t>Sedgewick and Kevin </a:t>
            </a:r>
            <a:r>
              <a:rPr lang="en-US" dirty="0" smtClean="0"/>
              <a:t>Wayne, </a:t>
            </a:r>
            <a:r>
              <a:rPr lang="en-US" dirty="0" smtClean="0">
                <a:solidFill>
                  <a:srgbClr val="C00000"/>
                </a:solidFill>
              </a:rPr>
              <a:t>Introduction to Computer Science</a:t>
            </a:r>
            <a:r>
              <a:rPr lang="en-US" dirty="0" smtClean="0"/>
              <a:t>, </a:t>
            </a:r>
            <a:r>
              <a:rPr lang="en-US" i="1" dirty="0" smtClean="0"/>
              <a:t>Addison-Wesley</a:t>
            </a:r>
            <a:r>
              <a:rPr lang="en-US" dirty="0" smtClean="0"/>
              <a:t>, 2015 (</a:t>
            </a:r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smtClean="0"/>
              <a:t>introcs.cs.princeton.edu/java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Albert </a:t>
            </a:r>
            <a:r>
              <a:rPr lang="en-US" dirty="0" err="1"/>
              <a:t>Endres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Dieter </a:t>
            </a:r>
            <a:r>
              <a:rPr lang="en-US" dirty="0" err="1"/>
              <a:t>Rombach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A Handbook of Software and Systems Engineering</a:t>
            </a:r>
            <a:r>
              <a:rPr lang="en-US" dirty="0"/>
              <a:t>, </a:t>
            </a:r>
            <a:r>
              <a:rPr lang="en-US" i="1" dirty="0"/>
              <a:t>Pearson Education Limited</a:t>
            </a:r>
            <a:r>
              <a:rPr lang="en-US" dirty="0"/>
              <a:t>, </a:t>
            </a:r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3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afb4df564abd6bcfdbc8158b65ff1214d2ece32"/>
  <p:tag name="ISPRING_ULTRA_SCORM_COURSE_ID" val="30C58EDE-E986-40D0-9AA5-FD175077C5FE"/>
  <p:tag name="ISPRING_SCORM_RATE_SLIDES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OUTPUT_FOLDER" val="D:\RSWLecture\romi-rm\test"/>
  <p:tag name="ISPRING_PRESENTATION_TITLE" val="romi-rm-01-pengantar-july2014"/>
  <p:tag name="ISPRING_ULTRA_SCORM_SLIDE_COUNT" val="1"/>
  <p:tag name="ISPRING_PLAYERS_CUSTOMIZATION" val="UEsDBBQAAgAIACNcg0X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1yDRYOPv/JyBAAA+hQAACcAAAB1bml2ZXJzYWwvZmxhc2hfcHVibGlzaGluZ19zZXR0aW5ncy54bWzVWG1v4jgQ/s6vsHLaj9vQt+2LAhVtg4qWBg7S212dTpVJDPHVsbOxQ5f9dL/mftj9khvHbYBSWnMnVl3xAeLMPDOeGc8z2Dv7ljI0Jbmkgjec3Z26gwiPREz5pOHchO33xw6SCvMYM8FJw+HCQWfNmpcVI0ZlMiRKgahEAMPlaaYaTqJUduq69/f3O1RmuX4rWKEAX+5EInWznEjCFcndjOEZfKlZRqTTrNUQ8szStYgLRhCNwQVOtXeYtRmWieMasRGO7ia5KHh8IZjIUT4ZNZxfjlv68yhjoC5pSrjenGzCol5WpziOqfYHsyH9TlBC6CQBx48OHHRPY5U0nP36noYBcXcVpgQ3m8Aa5kLAbrh6wE+JwjFW2Dwag4p8U/JxwSzFM45TGoXwBukANJzL8HbY7Vz6t0Ev9Ie3V+F11/iwgVLofw43UAo7YdffRN4Wvj/wh34Q+oPb805vQw17p+Y6/nWr091Q55N/PuyEm1oKWtebqvSveoGdztWXvj/odoKPt2Gv1w07/bkWFOJSHXnucqF5UJCiyCNS1ZmnkiIdcUwZHNIn1SeJgmPOcD4hoWhTKP4xZpI46M+MTH4tMKNqBt2gDt3gjpCsJTMSqYGu9oaj8oI4czgDCI7BEaiO0uFJdZSOjpe27hrr820966VXNYl+IpT4wd7v1g8r908OXnZ/jaPelMZEBDjPyxaxuoFXXdibd6Pd/Q8fXvZijTUPK4WjBFoXhLaMkecuLj2KjQVfqhD9jEaCxVVkSToicYBTstCRh3eUt0Fy10FjqGUGMW/lFDMHUQU5iCplWYykoqrkgPaiJAIs4BqCrocrOYkSnMulwq2ip9tu1Pw9EIrIP0wwzNI6UT+F+rIR/ERGkipiI3pOhRWiKFiMZqJAjN4RpASCgilS+JUQtMgiaJyLtFwFolNIMkgpmlJyT+IzG0NfwERagCZwbMaIMha+FvQ7GpGxyAGX4CmwMaxTafB3NgLOsJRzUPzo4zvDDZ3g0v/8Tm8Qx1PMow3BoSxJmqlt4GPYOxdggjEB0VyAgMhEuJCkzE9M41LMZpvWthM8LZOuE1mCQrop+GMw4UUEB4jygtgCRpgjwdkM4Qh6vdQlNKWikLBiisVAy//koFFFlJeuTuCcg7E8JrkNWn13b//g8MPR8cnpjvvPX3+/f1Hpgf/6DGtrhgAv1s4ldlpPppNXlNbOKNZ6m7r5wrxirfnM1GKt+3R2sVZcmWBe0XxhjlnRbYs81Yc/Xsnn8yPtA/2t0oPnatp6nsVK1n+LJDb0W4OLKwSRvumGw1ObcxYIBAGLEjioY/0PyFKnHBFsZHs3IaTOt4LVGbIRhFL6zQoQkm3VuezMBj2rDX+0kRoY2u4vULYV/+OcA+n+FKIBzAcTM4zAhMBoCqNQ/FO0/nWtYpussbVu+kM64v+a60073VJHJDiPEiiirRXem2ecbYb3LUXMPFUXGks3GNU/6+UrNv0mpZymEEc9rFb3cs3Dg7rnPv+qVgO05fvKZu1fUEsDBBQAAgAIACNcg0UE2GJ3uwIAAE8KAAAhAAAAdW5pdmVyc2FsL2ZsYXNoX3NraW5fc2V0dGluZ3MueG1slVZdb9owFH3fr0DsnXSfdJKLRCmTKnVrtVZ9d5JLYuHYke3Q8e/nm9iNDQkwrEr4+Bzf6/tFid4ysfgwmZBMcqmewRgmCo2IxyYsv5mmjTFSzDIpDAgzE1JVlE8XH3+2H5K0zHMquQN1qWZDM+jNzNvPJRJn49sc15ggk1VNxf5BFnKW0mxbKNmI/Kxr5b4GxZnYWubVj/lqPWqAM23uDVSRT+trXJdJagVaA7r0fY3rrIrTFLi3dNV+LtT0pk6//kC2Y5qZVrb8hGtMVtMC4iBfL3GN84W9Pc7KHNdpgYG/xlK/fMY1SuV0Dyq+/O4rrlGFrJv6f2qkVrLAgMaa00l813BJc9t+6NUVrrMCfBAaOpsFF572rXcByX0N+55guyrJnzCuBwMBk55yWBjVAEn8rjvTpXx7bIztD1hsKNeWEEI96ck6/UQb7a+JsZ73B96YyAOSA3rGq+RNBavO34AY4z1/tbptR0Xo3zsWOKhg58DAwx7smb9tWI+YAdgznznL4VHw/RH98KTT+BTfUpfM09G3pyCo3fp4+Z0/RUsP2Lg6MO0Az6lkDguN7rywCjBrJGmxzqXkyCci6I4V1DApfiEv3beP0SQ5OHCVNlxXxDDDYajcWh/tkA5dxm1cjC6ZcTV2vwn927r9xNgRfjOlxtCsrOxvkp5OnM72iDUyTYYVOCQtHdS92MhA09oeE1VUbUG9SMkvNSOkAX3p9bLrrDE6SYIYkGQ4yMRdMhR90VQpqLVNGgNfNTHW8UpWlNz+mVcGb5DHgpHDTmlKe52g7L0oA8BVAFCVlT7/3aY7qRpuGIcd+MYPgPbBYy8j2pboWLUtzQNsTDgfHHJQkAEhqEg3J/pKiedHgA/wX61bg4Lu4PwANjTV7buipvfzt784msh+kGHhha/qAFdI0c32/DiAFsR/JP8BUEsDBBQAAgAIACNcg0XaakCIRQQAAAsUAAAmAAAAdW5pdmVyc2FsL2h0bWxfcHVibGlzaGluZ19zZXR0aW5ncy54bWzVWNty4jgQfc9XqLw1j4Nzv5VJiiROhRpiWHB2ZmprKyVsgbWRJa8kwzBP+zX7YfMl07ISCCEQsTXJ7lQeCO0+py9qdTcOTr/kDI2IVFTwurdV2/QQ4YlIKR/WvZv48v2hh5TGPMVMcFL3uPDQ6clGUJR9RlXWI1qDqkJAw9VxoetepnVx7Pvj8bhGVSHNU8FKDfyqlojcLyRRhGsi/YLhCXzoSUGUd7KxgVBgRdciLRlBNAUXODXeYXalc+b5VquPk7uhFCVPzwUTEslhv+79ctgwfw86lumC5oSb2NQJCI1YH+M0pcYdzHr0K0EZocMM/D7Y9dCYpjqrezub24YG1P1FmorcxoANzbmAYLi+58+JxinW2H61BjX5otWDwIrSCcc5TWJ4gkz8de8ivu21mhfhbdSOw97tVXzdsj6sAYrDT/EaoLgZt8J19F3pO92wF0Zx2L09a7bXRLg7NcOE141ma03Mx/Cs14zXtRQ1rteFdK7akRvm6nMn7Laa0YfbuN1uxc3ODAWFOFdHgT9faAEUpChlQqZ1FuiszPscUwZ39En1KaLhljMshyQWlxSKf4CZIh76syDDX0vMqJ5AM9iEZnBHSNFQBUl011R73dOyJN6MzhKCY3AFpldp72h6lQ4O50L3rfVZWM96GUx7RCcTWryx91ube1P3j3ZXu7/E0WBEUyIiLGXVIhYDeNGF7Vk32trZ31/txRJrAdYaJxm0LkhtlaPAfyx6UBsIPlch5jvqC5ZOMzuAYmWQ1IakmHmIakhyMn2qzVHoS8qgjA12qzbgeiHLSYalmivFaT5MI01Ofo+EJuoPG54VLVMNc6gYF8WPpK+oJi6qZ1Q4MYqSpWgiSsToHUFaICiBMof/MoIezwU0kCKvpAwrjRSDQ0IjSsYkPXUx9BlM5CUgYWgWjGhr4a+SfkV9MhASeAkewXgFOVWWv7YWcYGVmpHiBx/f2W7fjC7CT+9MgDgdYZ6sSQ6FRvJCvwY/hti5ABOMCcjmIwrITIJLRarzSWlaqbmE6Ww7w6Pq0M1BVqRw3BT8sZzwIIELQHlJXAkTzJHgbIJwAt1bmRIaUVEqkNhisdTqXzlooYjyytUhrFJgTKZEurBtbm3v7O7tHxweHdf8b3//834l6H6idRg21uxIO1+6abihnuwbL4CWbh3OuHXdXLGBOCOf2UOcsU+3EWfgwk7yAnLFZrKAvRQyN5c/XTjP55fU+4G2OB4C3wyT5+dSNcffZiz1wkb3/ApB7m5ace/Y5eZEAkEKkgyu3sD8SnHEVGPcRbd9E8NhhE60JucuilAcvzkRwvE59SI3s1HbKeAPLlpdO4g7j4aw00THksMY/SlUI5j4Q7tewMxnNIflJv0pmvmyy/+ac+DV+uOb9LjVu7ftgD+qxxEskwzK4tVK6b+fCj80Yf+nHNhv0xcDc28Cpr9Q519VbYB8/gXeycZ3UEsDBBQAAgAIACNcg0UUl4q1mgEAABoGAAAfAAAAdW5pdmVyc2FsL2h0bWxfc2tpbl9zZXR0aW5ncy5qc42UTW/CMAyG7/yKKrtOiH2W7YYGkyZxmDRu0w6hmFKRJlGSdnSI/7465aNpUyC+0Jenr2NX9rYXlIdEJHgNtva3ff50n60GqBmVwa2rsw49RZ1olixglqTAEg6kgeSHV4/y7kT4jAm3pvPiC211zY8I/GdJma7j0mOhPJr2aLlH+/VoG1/iP6eyfVVVRbU2zzNjBO9Hghvgps+FSqllyM27PfUCG7DIQV1AlzQCxzS0p4s8OT6FGHUuEqmkvJiKWPTnNFrHSmR80ZV/VUhQ5QdfV8DgJXybOHYs0ebDQNpMPBlidJNSgdawz/s8wfDCjM6B1XwH9pxBHeN2QQ06T3RiDvToDqNOSxpDq0vDEYaL8dKr1c0Qo80Z2JiKeLjHcAhGC1Atq/EjhgMKmckrPqBUIsaOtNB2z48oE3SR8HifeoDh5fCyaNvVvVOh9vpj4oyQaIzQyjORadfiuGLqjXdwdSPr1DfzzCdynyg8ieW5FeRcxjS3CD5/B4QaQ6NVWi6HcjGWXaBqDWomBCtv/3Nhr+bHa1apert/UEsDBBQAAgAIACNcg0U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AjXINFlBOzImkAAABuAAAAHAAAAHVuaXZlcnNhbC9sb2NhbF9zZXR0aW5ncy54bWwNzDEOgzAMQNGdU1jeKe3WgcDGVpbSA1jERZEcG5GA4PZk+8PTb/szChy8pWDq8PV4IrDO5oMuDn/TUL8RUib1JKbsUA2h76pWbCb5cs4FJliFLt4mjiUyjxSLHHYRqOFTXv/AHpuuugFQSwMEFAACAAgAg5n1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1yDRT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jXINFx7KmUwklAABEUgAAFwAAAHVuaXZlcnNhbC91bml2ZXJzYWwucG5n7XwPWJL3+rc7ndV2ZtrWH1EU5tqyU04iFUsRttW01srV+qOpUJFSKSqZioKwnc7RSpBVm1SmbHP9W6WlSyhR2lBYobL+SQjC5EmpQOmRBJR/L+jZtE57r/O+5/e7rvd3vXpdXlwPz/dz3/f3/t73/f3cz8PzHPxkXfzMvwT8xcvLa+bqVSs3eHm9nOXlNa3olenub2A1v5xzf7yUuyH+A6/azsBH7oM/E99f+76X12X2a/btL7uPX81ZlZTr5eUj8vy/JMk+u9PLa71i9cr3N1JwAz3Gsj5Lkgt0rnW+5Hzpg8GFu2YZf1bPTsrevWou4/QPL6eRXj90/tTcjxbtOZf844YU1q/sjaEbObffWNsNJZEu7P5obUDl1uUaY6SiYFSdUDuSEq7rVjjadejqJ9vSdSfDde2GzhjD4pAQY/THzaAYWlpXPJBRimCMSIktT/6B8PL85bws9oFWZmY25Gb78lwg3HVYDfF8/9l5P+jAw0x+8fC9LXcW/8nz1ZOHrZupKFXLSH/lo7ljYMrTHQ3FWwT0D/KDx47ZuMxGY1HvP/xuv/bSxPn8l8ZPsnvneT63Ebx5Y19ACXyPh7zuQ0Tvej6viyFZY0NR4pzX3B+/PNWWIWA4twUifZ2Q/sV3y17TfnygITgmPOyn8QFP2hB08El/Zbaam/H2o9I2xSziyvz8jePyZ2pGOgsGEyKOPO3UMn/uLD80pv7r9498X99Qs2NM9a4vvvveYDg7rjbg7XOLYmIWlSR7Zj999fc3pyD/b0D2xRYNXJH7FAyqlqMdT+8Qq2lDN0SzE9CX/woeEwNlkgB2km3hhFCSEPJetlpwvPxU8jy2gtLEnhD7i7kpT785mombAd7Pc0gndCuzyxBlOevB++xHgz1NFs2deZMMUyKgK+uOSufVDCB5d+59VRU0dyxe39vfqNn7SnNW2B0ICUGNSSUpFOuRKk+mROyydcx/aOisiimlWgZ7hF2A/hQHF00NVRC8/UgwEiI3JrX4mdGE/syMNDYy5bu+XdRbyke3vnxGyS+BjZvNkBWbUN24B/lF+9KI8W3j8f/1AId1YrsHeSFPvQv6Q9XkqUrjOi5dqZdAOjNIP8zsXjdZX1pN+v2tbmOS7v0RqCJ15x+Bcv2CSPsbP53Is2664qy/x0LRw6U1pF/yn3VdpKjrJoxwICymezrpzMSi/uCoXx+eedGALCHEKb8emDxhPGpPycWvYsU+LxyfvyvmBQ64vEL518khkHnXO3kxlRn0wikYXmwj3x0bo+ChF05txb52yvkXWrnkmuGPzhQcBze/0Kztig8lyS/2xoUyJu/FftdtYv3BmYyLf3Rmk+6Pzvj9FZp95ZmlT/Y5IaqKKRjEA2CBO2qfIkvKGgOfG1Mpadc/XNoBXHzWSaZXioJSG5HqPc8sTYGpv6OA+Y38Q7SZcOh5TxC5xaigD+v2UwzXnJNBlu6MuqAsFf+wT407fZfDmmoZE+Y/LJoz7WG4DH3U57vkOex7u5q4/x+Uv6dPikb6OL7uJaGWfvrwihwXY9sKkLr46GsPh59JXpFeQeTGosHW2cYcQMwSrUE073NtVS6CmUQLp8tDuLShHF1nlQ1eeInPPcOljxoc1uqTUZ1iCbCXdH6yvgDRQIr3CWSi+OzVNlj/qiJ910VRR2WU0fX4xx2CFndJU9gyZPxIVVbDZNTNEuXDER0Xa6Og9SjcuuDp7dbEFAbaFKEW15Xy1QvjOvkd/MzlRZ2ctnCcTirRBXAkjnKtHOSL8769InndMhsv4mcmpczjZresncPNhdVyuAXOkwA18lDdOy2nySMQRrxJPk9s+dSXN1nvod4l0CxCJpMtOQvRKs4EVx+EruiDoLM1LcXm5eI+wmcs4mWMqT2cyGERjeXSHXeZeEka2UbB1sYckkG1prY87RBSXS6BZhO8LsLiVQX2aHWnBenHjsyK8ZO1smTLD9kg0zLQFeRKMpc8snCQmALjhoRBEZJZ7Ay0mE+jOcC8h70VExUAhkPCyoP3zSNoKa9+DgkFok3h6wivBHHYYoh/27CEEtAmAUytEm2urGYXTc13QuIkgH9bHuCMI4+cLQokFzLPZLStCuL5syTLGM0moLL0wcI4hXuzs+xpQWMYqgUY41DGQe3lMOxp+qTk6J1bs92bhQzs1AIEShDhgYq/NiX7wEuRmHltSshiQHEGmRKG3eJ9zEQCroGoQ1LJKrchEh2rX7L3sASJMRayvslH6yNhRhrjFuVjwk4cCjPPMtcoY4e0dJFtBnCnBj88ac/0rUNG1H41swzUUxbo0Z+UQGLjCV4svTh8K2Biyq4IUg9Iv+XTBPC2NNMX0diKx+SUnXxWPyfugLIdHx8Bu0OxS8USbYs4nM7Z8TRShbk2OZQXx7XuiWgvaYOEcIB0Afq9A5/vXb5OvM1f1hIkS6zCl7x5iAOFyCgsKSJaVRtb/vBbEUlloXSRBKko2KfomIIRq0Q+p41wHJ8ffEjZSjjAQ/og8NeCm1ijk4pNqfyyG5ZFL/ycEsOuJCso0zPmIPBLpt+FfArIyc0LS6R8p3XYiq7h9+zls74p8P5WN64qArdjO11VM5IrfhKgda5QhYWx3XFM6SejputBK5Db2gfktj2MYWS7s2KywyBrdesjFot/MUQjUe7J7GCe5I4E8A4SD5dLdduXijsg4e7IbEYK4sh4Ux1g6iTsYX5LrgIvdLvTg1fJaN5Ma7EKpMRp8SbCVoyzz7KkNkqsmsVpI8WRseAyoN7a3fBNomOKRU5B/n1I77AcL8R2rLodUxb+1u9DSvzwNPDJfrj9V+fK+auxoZ0ly+ZPSPa0eD7ZAlDsOBd3xIdI/ODkTMVx8utjUK/PWOMFySuT+X/Y8HldQv6bInYVgW1+vnUto4895mNXbTj5MnlBq+KLKn+/7eMDrFo/IYVi6ogyyiKPPBVpMw9Mnp2RpouxhASsLiKS43b+XhDeXL1popyu2rBpguIc2TiJ9r+9Ke3fgPTg6CN9omaqpbPVllvXbO5WSPBFj065t9/zfRJgwBp4nO/kc/uK21l6doUQVlXQ3N7tWH1mw4QESb57uxYdTcAUUrQHQ2A5NvOATU7JmMVix7rbIAt2aLOULVGO5Ia2DXOLzYoGCzBQ6BYmrjOqm6mu+dl56uGlGZaQqo8mLAz8lNmI3CPOgYr6l5SokF/i9vHdCBnZTRcapFk914bNEm1SHYjCwLJli8N8a9y1PQW80HOrUA61RJVJFlUVTchKaYSsl7xns5tkGtfD5LY6AEC2xPkFZenEDdmc/buZZ0GQQsWRCyEsfOnI8eu61IQNuInJcUhoZT6zQSoOT5fou8Q2NpUfxN4twA0UystsKUd2jq0i5UGYEvJJw63IE6XyL1ItAnb8FqSqnPgnti3GWOS/enwx4wfrUyW9qKL+48RONXx+Vn4zeIx4ZFwNW5UGFemGGNa5bXUSvUZsQ9LEtmRIliTDVM5Zu8xYdESdNMnhEWJZMi+rx/Xz2HRMb8bE3aJ0KG/xcaifcPdyoCzZ+tSE2/snVj/nY+RP5cQutaDQlJnJ4oF6qxV9uzwY1Woz1TVw3jpbovxYtSBACHuXEcSSHE9FhGN4+25OgmeCG14xvRIT19knDVkpvRUpvpP5AyvLQ1wK+8Goax6mJQknV+6yF/1gz5tjoboXFMhdcyblPwrM/+GQC8MOI8P1ZCCbYXvy+HwdzGnCumbfP25VlHNBaxJ+8USSX3HqhU79kx4j3TJ2jch14LvYuVglGA7D6jMmpF/ajJ6fcNt5nt7V8HuBS5TmLK6KG5fDSvq/PCAJjcVGqucSQJBTi3BqSdyRdqIPQvDkJ0fGXf+xyodKv1gaqaI79HiGEggdxMaF7UY4LAyXpbcG7njYax5QnsPaGrBNjI7hcSdBGzYT+azPn8JdIFwmroFU7HjvEA9svy5Z750CJmov/lCqJYbSa7WyYR3GcnWG89RK+3I2sUecJou1qBzsau5YPd1G6HrszUP+Is6J8AM2eK9mA8d5+JGbWzpLCLsRLO4ZU4mi8P5Fev9knXIFk6gKK2PL6pr992/w/mT7yImT4IUfyUnHJGf4obXYLGxY2eVFcUCfrgwvKRYO3Vz8SHe0NlmGsRkUQuYx7u6mUCcT/yCJ95uHztuYSghTO1Ao2uDdhMSwgiNr4aLHC6vfhWjryT3raWqIezUOvY8qUUHOudkVCI5ojzeuTwnByPlCa94XtRmgzvYWowSxN3YsZK6LL9zzz6oZicziTMvy/p6ssJ9oIDvAob+AmYq+Ne+2PoyufgcKZNqLVBhMgUoG2VNjDQSShG7Whw2QrfyyNmPcrqDk8zGqOODUazt2soiCcuLdThk9aEfKiRmnIVt0UsJnAW7GSKf/9e8ULKZiLpClyqejsmktplpEaqlWlm2/iqOe+zuIWNXP2H04bSyW7h+7Uh6URZhTxV0dE4AgzGo7FoG7vQ2FrUGVnLMmMhOAU37fQr6v2L8pxSUgL8qCzwdTvFvvHXuHdNWqgGDjk0ATUtwzgt+68/eIIZQqIYd27EqdN/825HgFImPW/E+91yOt6SsyUlDVLKjbKHpYWJmeqXX3GGJdankyCNHZOLUEwrEgRlc88q5Y9knKPG2RqU/62/p2uXkw8zvkBbHUr/XnAE9JDt8DDGdIjs3pXx9VC+XBZW8weWQlsr1z/uDC6tgYsRrZXS7jBeZJdJWlFygXFLqT2X5ytn6jDPclbBNIXEqvEL/XlE4SRI7lbGb7VomPm4GzwHwYq0J2qWrGmcI3WVozUA/5hNAeJNOy9J112VDW+jx3a2Nxr7YDCYkHl4nPuhu0q/ZEWssIUqJLLG+6Pe8Q9gxIzD2AlYLhS13eJSZx8m9rn2fIWbwb2tYg0oH59AW2k7/F+VLVR3IhUl0d1f2fpvMfHOjvbcHH0ixNmmbX4tXUULoYIBZfnOBdXaNOi5Bh7Y8SFpoz0du4WiKa3iX/n0YlzxYBrCgfhkPOKLaKsHaRKNtlzobT+7bQX+b3a4nL6acBYgxdfH4Ckaj/agtuOXr47qellVHZf4qZiwXAhpbNE9U+o9hAgK8phW3Da5912FBm8rKZz41Nm+Z7KeGZmo0a9LL98MwQYJ0VhLvI+WG2YqKma2Ii2y9mql5FGor1yZodZzDD5xJOCY0G5dZJO8pXrJgfc5qyS5R3npe4RDVY2WuOuDixMYm2KvizvXm2dH7s2ucM+rNooMU/K+HOlOgp0VOi/23ReSVKtrsWEOulFc4BjXMgqJo6eJWHSMYJh370pS9xWAu1LWqX08JtZqgdqf16/+qix+d4WCPNhncN47ENduvmC/+qLN+QYzuYQNMaZB14Zx/+NAfxIbKxU/xroeJ11EqFRDabMMDnmgYRLRVl9FgRrbLwQpXReExGvfd85ShRFsek892VzyEXbRGO3mvg+QW9LXcyO0REdPiwr/NX3844GZjZ5e4s6oAictXCJiN/XQqM06bzh+N9zgEAmeumLnRxGniZn4muAMHgLCi3gDaoWFwn2Gs1ELHU/Ko+XVVdFKMlfvfkOnhTXLWN38MjlCjBjxV9b15dcGKGdIn4l4VqsWTHE29kifjhiIfaGjDaUz5ahzVRxZgj5xrntyZGT++DcHQcAkTO1pJULkjiioiWakocWYVX0Wm1YJ4v2UZWFn7NsgCj4HJttNvCSkommQsQQDrqL/grVyYV8cXQgr/15mui68gxvke+2oWOyYOs2DUnm5DIEn/hLyJ6VwG5OwnGDcyLgKn8cJRaVqKkGEwZMrFXTEs1ZCOH8w9Qv90JazfKLFEYGDvkEA8wS22FG1/gY+qXIpIZXBJW9k34dJmb7DG7IAR3C3Z9eVbDHAR7liw/SPZd0PzdKFUn/DWT/GgkttGAMtlMOhicjSeylOiPXhBZpEJ+VVsa8udyMF/Vj0beF4fnE66z8EQRybvJpP+1Ey/jr0tr6bA7C0UDhXhNTeO/hrJSFJhFCK1ixCbbwlFhyT6VbpKUGEMPQlTOImQK4Kzt+yCID5eI71OO/53SmCXgzuQBpyDihr2EB0FshmDdIGV3CSUQGN5LJFeB7WoKQ4UZRFBZSgoaANvSbqFh2EUvzgiKWW8fehn5ZbWFefsK8US5VGs2LQsQpXufruGrIRsIiW6TWgH/tlXRMDxNPTKcJRkGAOAa8nq5XqJj2SBpNaQDtyIxeOYPJsv8km4rJQXDQMNE1hP9EsvZF+Rml3/W1ZYXLEu4qvr0CwLCm3fmBbEaJRrYvXVyA1ZPDoFkWTpyqCemRE+JnhL9H4lGqurx2OFPsV85WxqyJ1eNrk8TYr/yQV9vaZWNTt6jhy+zi0ODCj8rPsgdvvIcMwcvJN+/avVnP3Pm7OjjLcIi668zsMd8MNeH53muleD+my7jBN5xb/Wa+tzbky5mSeaI1LyW4XfzH3/KHb3r0Ox+dHHCuGULxmjIldAJZxGWerjGZunUoKlB/8YgJVI0IEUIaXyqZbDXc6vcdHsNokf4wF7NcI6IwmXoXMroozMyVUuxzfkOu46i4hQGmoYBNzUooBXLr07kbvkNN/WVePOislTLoFnGnqYClAq386yg0NSvuO/PexWke19lN1ACOf5JOr1kl607o66qWWg4GFLNd6mHn7cqrVQJQWT3XMtzbcneNPMr0LuHv05QVRl/B/K+5GwTbUGGalAgFUt0siDCEL+DwojQJCzL5rNs/rKFsGkDNAekVieLweBTCpz0dnZxi7Ni4h5t7zHP1l7MUkKWIIYu3KOISSkI3NLtScwqMFTNR5fcHlHwgXpIGVDv+XXAABiphsPZetXVXJ0BhTwpdozdp06r4bP5a1XxKgzVgLwkTgMut9oInwXJ2TxQv7A2ahAxmOHNQzrFNgApJokJqr2Tkvyohzy66dZR5MYw7suVcwl6yDJCO1PJ6g0XawpTWIcjamdnAyjyyMISDV8IWaFjs4OjDinFDje/DJAfVLI6oVWElCq8ODgrSqzN5HfAqHMsVwTCkWvJ7z7nxsuiAUgwYml3elt4EuFXJhguVlAYu71PEd6skmJgvOOacjc/p/+0i+ZMQ94W/xpdfThmunZkFHA2yJCDCAzMiCA1/+sSI3eWc3z5q8gOA2MlCofbtvxsJ+vzfXOMEl0ZW4ZomkXQ25nKq55b4CRvcU3mvtR58oMSf8tyPANda4W19uUCzgq249rEz4NESP8sy0C9aIDy188g7xO+DBSnKbxi4u6B7fcWxsmRzjD83u0tmYLM9wXwNkiA5bKdgl6Rz6zXuYklXUzSmhU5UG4GjAAUAfpUH956dBfyLYl8mW+bicCU8AILeYmTyulOd/sg9eEh48S7rs5pWxKtxs8D0pgVyD0lkAgdJwlCIKU00l4tgWyQDPQT2zvhbFkUTp4/AunHSy4FcBm02hETS2tqZ0dmweFlkohaeLaEwOQBuWGSXyHHOVyifvKdEPfOp7fLbvwg+69J1uQCfnOBUe2wwAwCdobtOU3ujqzYnatGYYHTloAGWx2WfT03nw37/PYcqnphDEOVQy1+LiPyFb1m84CSWGOg5A9AdslslH26zqoGdimxulAsXZgpeC4OeoiqzUbh09triEb2ZRTd8eBoQnVzHaniuUX9vlRJ5BabPb+9aeCJ0A/2UJ+zmjpHRBKs/AmtKuHg6SOGvaS65xRtiVWpm6mWHH3XxQZLjRxH7chpAp9zVVCMKt01u94AIO967jsZGB/N209Kwfhe7cY9l3jl/lkAY8m8uvXQGoN96xVdMfparq7THUCy6/capf/irfPFnGcn1JFzPu05kd68rRVTg6YG/TcNasuR0h0mrMv0HPeb+iHHFGQKMgWZgkxBpiBTkCnIFGQKMgWZgkxBpiBTkCnIFOQ/guAYjmHbHebbzQ2TH3OheB4ywVp/9B17i8Bzz5Cc9sNRep+Iodkq7p63H+XkP/P4yX/BIy7/OxHGUa5rhDttbLjyv1DjsZoSZTbDpixNYIzeKfUtfrii1NJiaS49U120J1dLbgPKJP7sKFu0Z/Cv608UXMm8cy1MC5Ym0IeOcrrV2mvkSrLNkIv3A611e6mCpzk2VjYNeJIhNGc82t/zPUUA8hvqZnjQsH/U0foWVxa/sTM+Mxu8koY3hdbm9uS3lR3Q3CmjOTh5j3rNANxFGfXihcEKzMP7irWzucuOpjY+lQrt0rF3WBitVqxdhA2kGy10Y3s8dvRWQUrnvasFRrVSY5PR+sN9U1Cultbhfmk6SEXVWjqy6abPpWIJYtRWpOYeLiXD7w2r3dO7SK9KNQnX0yCuL6LNScMwj33sFehzT7bbHdnnMUOH2d/hLaG1R3vyfbUW83Ys+elt0UBeahtAJuIT4r23YYfmY/eiStI4iB4+GQiCl92KwsDmb7dehtsuN/CkenKklgrfT6LJGL1+9N4BECW+BVJfpw+FMIZUt2Kz/LKBRnIzOcl+9QAyIgxqlPE6djLiYOLiC6mIli6rHSQuD+NmWy6lDIcPA7n4BzlPl3mejAnUvoriZfV85PLhhSjkGGlWQwhItS/hfuz2HIr6ifxD83Dg4pJayC9akvd2RV46cjStZitatBcm1eamPjDd8tNYCv/MIlaKE6FGhKQD8giwLFKzLxfbq1m9BSkIJ5pJ3CaZFY2NMccznsbfAQuWGWU/X7a8jhdRGANFYCQbK9sSqcIcIj7GP/jdaXb5YYWmx7zA1k1UkMwL6HUNdQ5IiXI+y/Wd/dsVGd4MkzUfJuMX79Nado5Q/aYRBak+j0EnBZXJPE9YxnppX0oIE+uLPBTGjYUKcbbm2HGdRgn3zuMiwvUqrPlSal/DmlI+29BCHNe5VWDebbY0xt5scSblVzYfFLKxF+RNkSoU6/V3mzLnyXad5ILHDl7OQZ8/ep7jULN685fvENukYDhT7wvkpsvrSm6ZnMx9RuBb+XkYPt5sosytt1Wn8a7+RVEsq1em/MPQ4s4myj4ttlJj0neHpWn2u/XEHuJ8/HOLU7r0n3oaAzvTkV1tfXHK+MW2ZupJEck8sr/XrJ0s6qSca7/B/U4uPPBPkWY7Fri5c0xe8+iDEOxxum+YKEcZEfeDoT7YabKYamfXkASNu8zdp1MuUq7uLwzl4gEUBoPzCW6vI8eU6dmcgFeAYSJAAHJnZtSRm8zE76hwv2Y1AMtyPWQ7Hz75B4LW++T2GkRQ7OZ0S6w0K3d8bjceMxuDm7I9acjScRkYR1N3dZqm1DMvm12H5dLhYY8vz+RJw4qS4t2pl7qTz1qfL1gwuIH5OcD4S2TojMjaOBqXcD1QGAVSkWIFJA6wvFMyjKxlB0epyz/PbVlLqy6cxbq8r6VjL7pqEyOu/Crbmlt4XDLEL1FqHD2aWJpDjxe67jg3M4a3ML7C8Y70WEKb1vYJJG+kwX3HvBUaY6YukQ5CPW+isXiqyGG7a23jAhuuvV5pSLL7H8C+prBo3/LmrUX+jfW+AS11fVwMQRy+tLEYA6u24iRrXv878m65dEdoEKetIUUi0bmWKyB5kuF+TROyXiwBBroXBgiNConIHV/cXOaPfoWhGQB5i9kE0XpRh+9tMbq+g3eqZdVk27mE4seGequ1G2sd897yBFUCumJhk13ALnWHoYJU4Xm3DrEmP7+n7Oa4wX515BOO2IG3tAfRa0D8uXIpYDSa0sCCfo3LoWFINME6fbvW2AXk7nSdItJq+aHqMMT5nZoy9wp8hK6wBujYLAkEH2+Pbim35i0IYxvxAiwDvoKmtlIyvUykivIRnHeVJ8r/tCXMVuhNgLC0b7bXzta+M6cfY7kqO1WTnq9p6BuWzZ6x1/tMzUg9qAdRRz0u7ljY0rgeXXLlm2tHeqLc679lMU4ZYYvp/rBKDkEAxgu6uQxGLSbBnooOgzOMqc7mXPuWy4Q5zUyDDSnN+tS/A9id+YpJ0l+8PSkFBv0gwhUbE6faRcN2bVWGhmnv/24SkwFFHbq8tKkzByfdH95kVNB6Tl2pkFdq0sdceFAsfHTSHTy+7QSJciwb+NH40duc20JualyEuHXW/gH7ZaSqkxFSfjjP7neRkMPqlzVEVC+LwFZGZkHbNB/q9LiN5tjjabxzTK0eCo/J5gdxiGKSVl8uJLJ7i5Z/wjYauy2DEJA431Z9ATluVaDsW9b+AtKxQNf0zDkzMgIbFcIR6SC1UeDMvEguNP/TRUPYhIMMKASfscz8zux623T3VveY9mA+fLWLnu9/a29EoOxvLEtDL8re4w5lhURyzP8iiw0knTWtionT9mnWIxbZqt1BurFfLKe150DFFnIKYyTW210txVyWgVrv3pZTrhp05DmubTfC4P0cnwNdzot494IZUKKtwJCBtKDJ6A6Ej+0rnt6/hdppmene0+/dcGblJ62390RNb10yXUHZkZCC8S1Dokv68sS6GyckN8HQHrBAhszE3WOMHO85/UabPID9bksL5S15oWigvs8aLX68iz7daPi+RPlFcUIXJGuL3SZ02TxPmBEZb6aDl/mhTTOfrFPIgIU2XnIDnyY4YF3YhPt5kFrRk56YkVLd3LFzrIKsJ09Pg8smW6WLdEq2EhIDazLm7E+3cy6aNP4SCeGzkx2y00H7swUsZdw9qX/tjZYQ9wS/WgizWK8BenQ2v0rYeYlWf9/+xqvkEZpiG9/hqkh9Wl9u0N9oXQhlJGarBYUUl03DsF6fgXnymUWgiy3l2q5yY5rKX/Lb47ZzV+GBaqJd9PbNsPGC4Z3Bkjbwjo9lZNhbzl5/12dJmNcsAmJf+rixhUaqptLpMCz9dsSfRzgZKL60rPqVyLj2Pk1dzR5aoOw9ljCjnLMaMg1E1htvuMvROwF4iZvHAPJbVjUTL+NJ2xFKSEedMYZpNIpgWYAszhybROCnWrt4LXnWNry9rYGMcn5drRPBnU8UeR42ZMh9KfsGHSb5pkjNOHEpwpnLolSmwsZywL9rKy6bXnnD4+HTS50/vt4BkAQsPKIO/s+YQ1tUuY80srD5W6EzOSIShEEs376XFnrtZ+sybK7lW0Y8NmE8A1YC+mNcJDQ1nR/kmv+EP4hORHC98zaJSHbFzy0hGd6810Bmd4HQ1vMosfKgXkyql70seMedDTPSI1yiBbOxGTUGTcnMMSfuFAsvBnZwWHj2b57c4axuw6Zo5QA8UTHcMGbZHjcvhH/kKs9ff6t717GZPCDN51tkehxYILamrAHyt6PvoK49ZMylVo8XjYP9EnT2n6W9+c6AUkg6YJutKZtllJDE8mba3+5v8uaBxLds9I3evKNUy2BV859/QrfjWmX2dlmg0y5z2Z8gXEOIlHDG6BlGkfkI5CTCh2/Q9S2t50qWuJKbTWKl1R8K7BSkUj9/OmZw5+wZw3yNYciEGXfz1bOFgippbeV4udMrNU7zLVdu3az9vd2fBTAS2PpWja+OLZnlD4czhOUWWbgmrKQdBJF7YIttdE8aa8nvCuHgkVdBEMxU8Gm0mWvIVdbqVps0ZD9LNlspst63OvPjDcHO0FbuQYNtPVK1TsuInle3O4ZdH0zPdTmNLufHAqHAzqPreT5CECo87LM/E4/aPPT1Pycyq7QXEl9j5aWA4SimvNq/TZZsLiwZm01Xa29AaV5+0pfF6PH08webkypSEWObd62a0/L01FPjbiqnGJHuJlyDJq6LNtrMPyBBqTA+Cnm4bcTdJzQQFR01maGg9BsEBoUPqR6038E67hj5MPkK1MbfjQh2ktSUd6tNh8gFdp1vxjMc6O5eAyxN3jG2t8UDd7jOfaMFV2KlLb7ujKaaQTYD7cCkfNmbvxcQs2ZMV3wxs3h7YTPXepC7qk5iTlvxju9NOi5svq3wZFt4MoA/0I6omtVWB2DX8h8yvj88VnM3jRWa/rc6oaQaw6iieJrnbXOqa3mLHbZu3Djlai5y5y/16Zq3vUuUB3vNEZPkCia4mttntR/ka9zeQUdrrOKorXUF1J7fONbNLS1HxjhWzA3comDcmr3Ln7ZJ+vWUc3/XvwtdVPiJ2bTXn62FbyDD3fLQPh5+dIXCumMwkqhfFjs8k31qN8nO4F1p/lkhcHdhuu0mFRp7h0YQO9Rmk0oBxjrzoDvRPkd+oZ//m0DwRJhC9kC077CcBY4zd1ibZhrvzXGO3L/dWWx39xM1lNP3N/F/bpBhbApZNWujdHvjUAPW1lCKdQLYdfHvNw5wnY+4auSGoa/xo6fwHzFwYcD3rjtfWFWTjOVYEY0NQtHAh4LTGeY8mTZaQbK8RWc31NkSObCsOr0wmP+w23FeOHq+1FNPH733WzmwfyJolG6yr1iE0aXhosSAp70j8x+HgOgsP4XabG8HzlPeuHeqVKm3lhqWavie9wgS6/JslcKRykefxNCsIjimaV1KVNbR4jBPdwfRHkRRA7MR15oH8gTldY8WVa/0tCUp98Lban9CyjBlwSicEeWcDVKaAkkMXQFdZ8AGs6XMRg845W5e970wbb1SeY7h4JDv5lAXeZ4IEtnczZqIBY2CzYKXSeuVY53rPv8/6nUL5Z7O9elYw+sFa76fqfE8N45tnjV2Oh6BUhY43GwMXzTpzYXRdhdaP9Ya/wqWXURFQ7Nq3HzNtbbulbHG+l4ZK/+pOQfq+HUGdpnA8xZE1vhbEK07jrJI5tIgH5fvy29OO2RWPFnk+X71h+tW1n6w7W//C1BLAwQUAAIACAAjXINFOp3ncEsAAABrAAAAGwAAAHVuaXZlcnNhbC91bml2ZXJzYWwucG5nLnhtbLOxr8jNUShLLSrOzM+zVTLUM1Cyt+PlsikoSi3LTC1XqACKAQUhQEmhEsg1QnDLM1NKMoBCBhYWCMGM1Mz0jBJbJQtDM7igPtBMAFBLAQIAABQAAgAIACNcg0Xpbttk5AMAAHQOAAAdAAAAAAAAAAEAAAAAAAAAAAB1bml2ZXJzYWwvY29tbW9uX21lc3NhZ2VzLmxuZ1BLAQIAABQAAgAIACNcg0WDj7/ycgQAAPoUAAAnAAAAAAAAAAEAAAAAAB8EAAB1bml2ZXJzYWwvZmxhc2hfcHVibGlzaGluZ19zZXR0aW5ncy54bWxQSwECAAAUAAIACAAjXINFBNhid7sCAABPCgAAIQAAAAAAAAABAAAAAADWCAAAdW5pdmVyc2FsL2ZsYXNoX3NraW5fc2V0dGluZ3MueG1sUEsBAgAAFAACAAgAI1yDRdpqQIhFBAAACxQAACYAAAAAAAAAAQAAAAAA0AsAAHVuaXZlcnNhbC9odG1sX3B1Ymxpc2hpbmdfc2V0dGluZ3MueG1sUEsBAgAAFAACAAgAI1yDRRSXirWaAQAAGgYAAB8AAAAAAAAAAQAAAAAAWRAAAHVuaXZlcnNhbC9odG1sX3NraW5fc2V0dGluZ3MuanNQSwECAAAUAAIACAAjXINFGtrqO6oAAAAfAQAAGgAAAAAAAAABAAAAAAAwEgAAdW5pdmVyc2FsL2kxOG5fcHJlc2V0cy54bWxQSwECAAAUAAIACAAjXINFlBOzImkAAABuAAAAHAAAAAAAAAABAAAAAAASEwAAdW5pdmVyc2FsL2xvY2FsX3NldHRpbmdzLnhtbFBLAQIAABQAAgAIAIOZ9UTOggk37AIAAIgIAAAUAAAAAAAAAAEAAAAAALUTAAB1bml2ZXJzYWwvcGxheWVyLnhtbFBLAQIAABQAAgAIACNcg0U129mtaAEAAPMCAAApAAAAAAAAAAEAAAAAANMWAAB1bml2ZXJzYWwvc2tpbl9jdXN0b21pemF0aW9uX3NldHRpbmdzLnhtbFBLAQIAABQAAgAIACNcg0XHsqZTCSUAAERSAAAXAAAAAAAAAAAAAAAAAIIYAAB1bml2ZXJzYWwvdW5pdmVyc2FsLnBuZ1BLAQIAABQAAgAIACNcg0U6nedwSwAAAGsAAAAbAAAAAAAAAAEAAAAAAMA9AAB1bml2ZXJzYWwvdW5pdmVyc2FsLnBuZy54bWxQSwUGAAAAAAsACwBJAwAARD4AAAAA"/>
  <p:tag name="ISPRING_RESOURCE_FOLDER" val="D:\RSWLecture\romi-rm\romi-rm-01-pengantar-july2014\"/>
  <p:tag name="ISPRING_PRESENTATION_PATH" val="D:\RSWLecture\romi-rm\romi-rm-01-pengantar-july2014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6199&quot; id=&quot;{77FC58E4-032A-46D5-B721-412C2D1F9127}&quot; pptId=&quot;2075&quot; transitionDuration=&quot;0&quot;/&gt;&#10;    &lt;slide duration=&quot;2939&quot; id=&quot;{C9F4E524-08CE-43E8-95C9-AD934404FD8E}&quot; pptId=&quot;2412&quot; transitionDuration=&quot;0&quot;/&gt;&#10;    &lt;slide duration=&quot;19026&quot; id=&quot;{EBDB7533-9CC7-4B81-8560-5D33E62DE4D6}&quot; pptId=&quot;2413&quot; transitionDuration=&quot;0&quot;/&gt;&#10;    &lt;slide duration=&quot;12031&quot; id=&quot;{1E3B3EED-33B5-4CB0-B206-E29DBFEDB63E}&quot; pptId=&quot;2091&quot; transitionDuration=&quot;0&quot;/&gt;&#10;    &lt;slide duration=&quot;6466&quot; id=&quot;{475B5CCE-EA69-4D54-A462-1A4E5EAD6E16}&quot; pptId=&quot;2363&quot; transitionDuration=&quot;0&quot;/&gt;&#10;    &lt;slide duration=&quot;13523&quot; id=&quot;{D6F19401-511B-44C0-8A60-0ECDB7572D4B}&quot; pptId=&quot;2421&quot; transitionDuration=&quot;0&quot;/&gt;&#10;    &lt;slide duration=&quot;1375&quot; id=&quot;{4BEB0920-B3F8-45BC-A7BB-03E6DF67FF1D}&quot; pptId=&quot;2414&quot; transitionDuration=&quot;0&quot;/&gt;&#10;    &lt;slide duration=&quot;1374&quot; id=&quot;{15F38E9C-5375-43C2-B478-D1768BAEF1FD}&quot; pptId=&quot;2415&quot; transitionDuration=&quot;0&quot;/&gt;&#10;    &lt;slide duration=&quot;47867&quot; id=&quot;{D993E9AD-6D7D-4B50-89B1-8BACACFD811E}&quot; pptId=&quot;1625&quot; transitionDuration=&quot;0&quot;/&gt;&#10;    &lt;slide duration=&quot;49540&quot; id=&quot;{B802034E-ADBF-462B-9B3A-B74F791DF343}&quot; pptId=&quot;2226&quot; transitionDuration=&quot;0&quot;/&gt;&#10;    &lt;slide duration=&quot;22795&quot; id=&quot;{223F1E19-30D7-487C-AC10-E2B7A1152A03}&quot; pptId=&quot;2266&quot; transitionDuration=&quot;0&quot;/&gt;&#10;    &lt;slide duration=&quot;5000&quot; id=&quot;{6E6CB1F0-67C4-4255-88CC-82F4B197C96C}&quot; pptId=&quot;1816&quot; transitionDuration=&quot;0&quot;/&gt;&#10;    &lt;slide duration=&quot;5000&quot; id=&quot;{0523A319-39A8-40A7-B036-2557866DEDED}&quot; pptId=&quot;1638&quot; transitionDuration=&quot;0&quot;/&gt;&#10;    &lt;slide duration=&quot;5000&quot; id=&quot;{B2098AA8-F537-4332-B92F-58230C741C21}&quot; pptId=&quot;2286&quot; transitionDuration=&quot;0&quot;/&gt;&#10;    &lt;slide duration=&quot;5000&quot; id=&quot;{A71C0FA3-99EC-4EF5-8FBA-890E7C13F903}&quot; pptId=&quot;2416&quot; transitionDuration=&quot;0&quot;/&gt;&#10;    &lt;slide duration=&quot;5000&quot; id=&quot;{948751CF-D70D-4677-B182-3DAA393B6846}&quot; pptId=&quot;2227&quot; transitionDuration=&quot;0&quot;/&gt;&#10;    &lt;slide duration=&quot;5000&quot; id=&quot;{5395AD2D-157C-4E89-8EAA-B6AC6E321139}&quot; pptId=&quot;2235&quot; transitionDuration=&quot;0&quot;/&gt;&#10;    &lt;slide duration=&quot;5000&quot; id=&quot;{20040398-AD81-41AD-B36F-CC5E88331123}&quot; pptId=&quot;2236&quot; transitionDuration=&quot;0&quot;/&gt;&#10;    &lt;slide duration=&quot;5000&quot; id=&quot;{06D61FA4-DA1C-45D8-890C-77C35A80B790}&quot; pptId=&quot;2237&quot; transitionDuration=&quot;0&quot;/&gt;&#10;    &lt;slide duration=&quot;5000&quot; id=&quot;{7C5428E5-96D9-4871-A869-1D371CAA6EE9}&quot; pptId=&quot;2238&quot; transitionDuration=&quot;0&quot;/&gt;&#10;    &lt;slide duration=&quot;11001&quot; id=&quot;{CCD5C5C7-09AA-41D8-BEAB-EBC485C874E0}&quot; pptId=&quot;2229&quot; transitionDuration=&quot;0&quot;/&gt;&#10;    &lt;slide duration=&quot;5000&quot; id=&quot;{3908B5A7-6CF1-47B8-8C31-7C5D63657E81}&quot; pptId=&quot;2021&quot; transitionDuration=&quot;0&quot;/&gt;&#10;    &lt;slide duration=&quot;5000&quot; id=&quot;{232850D1-D650-44CA-905A-63D880AAE08F}&quot; pptId=&quot;2417&quot; transitionDuration=&quot;0&quot;/&gt;&#10;    &lt;slide duration=&quot;5001&quot; id=&quot;{EC0ABB6B-0403-4ECD-A984-CF47A9FD5399}&quot; pptId=&quot;2283&quot; transitionDuration=&quot;0&quot;/&gt;&#10;    &lt;slide duration=&quot;5000&quot; id=&quot;{F32BBAB6-8DFE-41FC-B124-26D6EAD93329}&quot; pptId=&quot;2284&quot; transitionDuration=&quot;0&quot;/&gt;&#10;    &lt;slide duration=&quot;5000&quot; id=&quot;{99FCC083-8082-403C-A239-D455DB33409F}&quot; pptId=&quot;2285&quot; transitionDuration=&quot;0&quot;/&gt;&#10;    &lt;slide duration=&quot;5000&quot; id=&quot;{2856F347-D57F-4E07-8845-A60FA8B93E9A}&quot; pptId=&quot;2418&quot; transitionDuration=&quot;0&quot;/&gt;&#10;    &lt;slide duration=&quot;5000&quot; id=&quot;{CE65C410-BD4A-45EC-B5B4-EEDBA2C58DB4}&quot; pptId=&quot;1819&quot; transitionDuration=&quot;0&quot;/&gt;&#10;    &lt;slide duration=&quot;5000&quot; id=&quot;{F18CB14F-2801-4D10-8634-FE5D1B036E37}&quot; pptId=&quot;2222&quot; transitionDuration=&quot;0&quot;/&gt;&#10;    &lt;slide duration=&quot;5000&quot; id=&quot;{11AF8E0E-879B-49CD-879E-5B098C88CC7F}&quot; pptId=&quot;1818&quot; transitionDuration=&quot;0&quot;/&gt;&#10;    &lt;slide duration=&quot;5000&quot; id=&quot;{76F72DFF-F37C-4471-9EC0-466AF1A4AA6C}&quot; pptId=&quot;2269&quot; transitionDuration=&quot;0&quot;/&gt;&#10;    &lt;slide duration=&quot;5000&quot; id=&quot;{C9A0B3C2-6012-448F-AB43-6D697703E634}&quot; pptId=&quot;2263&quot; transitionDuration=&quot;0&quot;/&gt;&#10;    &lt;slide duration=&quot;5000&quot; id=&quot;{8F56B51E-9EB6-4788-90AB-5421FF7DEC67}&quot; pptId=&quot;2264&quot; transitionDuration=&quot;0&quot;/&gt;&#10;    &lt;slide duration=&quot;5000&quot; id=&quot;{5D45BD2C-A463-43DA-96ED-E77E5A8AE5A8}&quot; pptId=&quot;2265&quot; transitionDuration=&quot;0&quot;/&gt;&#10;    &lt;slide duration=&quot;5000&quot; id=&quot;{5A8C0FAB-F012-427C-AE1F-55037FAB0F9B}&quot; pptId=&quot;1817&quot; transitionDuration=&quot;0&quot;/&gt;&#10;    &lt;slide duration=&quot;5000&quot; id=&quot;{81D42C5A-E303-42DE-8802-1F4139E4006D}&quot; pptId=&quot;1887&quot; transitionDuration=&quot;0&quot;/&gt;&#10;    &lt;slide duration=&quot;5000&quot; id=&quot;{4B52C2CC-7FD1-4A74-8916-37F9CBBFD3B7}&quot; pptId=&quot;2179&quot; transitionDuration=&quot;0&quot;/&gt;&#10;    &lt;slide duration=&quot;5000&quot; id=&quot;{76F44A1C-471F-49D8-966F-5371E57E498B}&quot; pptId=&quot;2239&quot; transitionDuration=&quot;0&quot;/&gt;&#10;    &lt;slide duration=&quot;5000&quot; id=&quot;{7EC2B198-8F67-4A5C-9C21-685D5AC342D2}&quot; pptId=&quot;2261&quot; transitionDuration=&quot;0&quot;/&gt;&#10;    &lt;slide duration=&quot;5000&quot; id=&quot;{4E7C09BE-69B6-4DF9-BD36-E3B57F339C88}&quot; pptId=&quot;1806&quot; transitionDuration=&quot;0&quot;/&gt;&#10;  &lt;/slides&gt;&#10;&#10;  &lt;narration&gt;&#10;    &lt;videoTracks&gt;&#10;      &lt;videoTrack duration=&quot;6245&quot; muted=&quot;false&quot; slideId=&quot;{77FC58E4-032A-46D5-B721-412C2D1F9127}&quot; startTime=&quot;0&quot; stepIndex=&quot;0&quot; volume=&quot;1&quot;&gt;&#10;        &lt;file modifyTime=&quot;2014-12-03T04:34:40&quot; size=&quot;5558431&quot;&gt;&#10;          &lt;path full=&quot;D:\RSWLecture\romi-rm\romi-rm-01-pengantar-july2014\video\video1.mkv&quot; relative=&quot;romi-rm-01-pengantar-july2014\video\video1.mkv&quot; resource=&quot;video1.mkv&quot;/&gt;&#10;        &lt;/file&gt;&#10;        &lt;trim end=&quot;46&quot; start=&quot;0&quot;/&gt;&#10;        &lt;video height=&quot;480&quot; width=&quot;640&quot;/&gt;&#10;        &lt;audio channels=&quot;2&quot; sampleRate=&quot;44100&quot;/&gt;&#10;      &lt;/videoTrack&gt;&#10;      &lt;videoTrack duration=&quot;2966&quot; muted=&quot;false&quot; slideId=&quot;{C9F4E524-08CE-43E8-95C9-AD934404FD8E}&quot; startTime=&quot;0&quot; stepIndex=&quot;0&quot; volume=&quot;1&quot;&gt;&#10;        &lt;file modifyTime=&quot;2014-12-03T04:34:43&quot; size=&quot;2545229&quot;&gt;&#10;          &lt;path full=&quot;D:\RSWLecture\romi-rm\romi-rm-01-pengantar-july2014\video\video2.mkv&quot; relative=&quot;romi-rm-01-pengantar-july2014\video\video2.mkv&quot; resource=&quot;video2.mkv&quot;/&gt;&#10;        &lt;/file&gt;&#10;        &lt;trim end=&quot;27&quot; start=&quot;0&quot;/&gt;&#10;        &lt;video height=&quot;480&quot; width=&quot;640&quot;/&gt;&#10;        &lt;audio channels=&quot;2&quot; sampleRate=&quot;44100&quot;/&gt;&#10;      &lt;/videoTrack&gt;&#10;      &lt;videoTrack duration=&quot;19036&quot; muted=&quot;false&quot; slideId=&quot;{EBDB7533-9CC7-4B81-8560-5D33E62DE4D6}&quot; startTime=&quot;0&quot; stepIndex=&quot;0&quot; volume=&quot;1&quot;&gt;&#10;        &lt;file modifyTime=&quot;2014-12-03T04:35:03&quot; size=&quot;17064371&quot;&gt;&#10;          &lt;path full=&quot;D:\RSWLecture\romi-rm\romi-rm-01-pengantar-july2014\video\video3.mkv&quot; relative=&quot;romi-rm-01-pengantar-july2014\video\video3.mkv&quot; resource=&quot;video3.mkv&quot;/&gt;&#10;        &lt;/file&gt;&#10;        &lt;trim end=&quot;10&quot; start=&quot;0&quot;/&gt;&#10;        &lt;video height=&quot;480&quot; width=&quot;640&quot;/&gt;&#10;        &lt;audio channels=&quot;2&quot; sampleRate=&quot;44100&quot;/&gt;&#10;      &lt;/videoTrack&gt;&#10;      &lt;videoTrack duration=&quot;12055&quot; muted=&quot;false&quot; slideId=&quot;{1E3B3EED-33B5-4CB0-B206-E29DBFEDB63E}&quot; startTime=&quot;0&quot; stepIndex=&quot;0&quot; volume=&quot;1&quot;&gt;&#10;        &lt;file modifyTime=&quot;2014-12-03T04:35:15&quot; size=&quot;10684933&quot;&gt;&#10;          &lt;path full=&quot;D:\RSWLecture\romi-rm\romi-rm-01-pengantar-july2014\video\video4.mkv&quot; relative=&quot;romi-rm-01-pengantar-july2014\video\video4.mkv&quot; resource=&quot;video4.mkv&quot;/&gt;&#10;        &lt;/file&gt;&#10;        &lt;trim end=&quot;24&quot; start=&quot;0&quot;/&gt;&#10;        &lt;video height=&quot;480&quot; width=&quot;640&quot;/&gt;&#10;        &lt;audio channels=&quot;2&quot; sampleRate=&quot;44100&quot;/&gt;&#10;      &lt;/videoTrack&gt;&#10;      &lt;videoTrack duration=&quot;6485&quot; muted=&quot;false&quot; slideId=&quot;{475B5CCE-EA69-4D54-A462-1A4E5EAD6E16}&quot; startTime=&quot;0&quot; stepIndex=&quot;0&quot; volume=&quot;1&quot;&gt;&#10;        &lt;file modifyTime=&quot;2014-12-03T04:35:22&quot; size=&quot;7450863&quot;&gt;&#10;          &lt;path full=&quot;D:\RSWLecture\romi-rm\romi-rm-01-pengantar-july2014\video\video5.mkv&quot; relative=&quot;romi-rm-01-pengantar-july2014\video\video5.mkv&quot; resource=&quot;video5.mkv&quot;/&gt;&#10;        &lt;/file&gt;&#10;        &lt;trim end=&quot;19&quot; start=&quot;0&quot;/&gt;&#10;        &lt;video height=&quot;480&quot; width=&quot;640&quot;/&gt;&#10;        &lt;audio channels=&quot;2&quot; sampleRate=&quot;44100&quot;/&gt;&#10;      &lt;/videoTrack&gt;&#10;      &lt;videoTrack duration=&quot;13573&quot; muted=&quot;false&quot; slideId=&quot;{D6F19401-511B-44C0-8A60-0ECDB7572D4B}&quot; startTime=&quot;0&quot; stepIndex=&quot;0&quot; volume=&quot;1&quot;&gt;&#10;        &lt;file modifyTime=&quot;2014-12-03T04:35:36&quot; size=&quot;16031409&quot;&gt;&#10;          &lt;path full=&quot;D:\RSWLecture\romi-rm\romi-rm-01-pengantar-july2014\video\video6.mkv&quot; relative=&quot;romi-rm-01-pengantar-july2014\video\video6.mkv&quot; resource=&quot;video6.mkv&quot;/&gt;&#10;        &lt;/file&gt;&#10;        &lt;trim end=&quot;50&quot; start=&quot;0&quot;/&gt;&#10;        &lt;video height=&quot;480&quot; width=&quot;640&quot;/&gt;&#10;        &lt;audio channels=&quot;2&quot; sampleRate=&quot;44100&quot;/&gt;&#10;      &lt;/videoTrack&gt;&#10;      &lt;videoTrack duration=&quot;1381&quot; muted=&quot;false&quot; slideId=&quot;{4BEB0920-B3F8-45BC-A7BB-03E6DF67FF1D}&quot; startTime=&quot;0&quot; stepIndex=&quot;0&quot; volume=&quot;1&quot;&gt;&#10;        &lt;file modifyTime=&quot;2014-12-03T04:35:38&quot; size=&quot;1343048&quot;&gt;&#10;          &lt;path full=&quot;D:\RSWLecture\romi-rm\romi-rm-01-pengantar-july2014\video\video7.mkv&quot; relative=&quot;romi-rm-01-pengantar-july2014\video\video7.mkv&quot; resource=&quot;video7.mkv&quot;/&gt;&#10;        &lt;/file&gt;&#10;        &lt;trim end=&quot;6&quot; start=&quot;0&quot;/&gt;&#10;        &lt;video height=&quot;480&quot; width=&quot;640&quot;/&gt;&#10;        &lt;audio channels=&quot;2&quot; sampleRate=&quot;44100&quot;/&gt;&#10;      &lt;/videoTrack&gt;&#10;      &lt;videoTrack duration=&quot;1381&quot; muted=&quot;false&quot; slideId=&quot;{15F38E9C-5375-43C2-B478-D1768BAEF1FD}&quot; startTime=&quot;0&quot; stepIndex=&quot;0&quot; volume=&quot;1&quot;&gt;&#10;        &lt;file modifyTime=&quot;2014-12-03T04:35:39&quot; size=&quot;1629375&quot;&gt;&#10;          &lt;path full=&quot;D:\RSWLecture\romi-rm\romi-rm-01-pengantar-july2014\video\video8.mkv&quot; relative=&quot;romi-rm-01-pengantar-july2014\video\video8.mkv&quot; resource=&quot;video8.mkv&quot;/&gt;&#10;        &lt;/file&gt;&#10;        &lt;trim end=&quot;7&quot; start=&quot;0&quot;/&gt;&#10;        &lt;video height=&quot;480&quot; width=&quot;640&quot;/&gt;&#10;        &lt;audio channels=&quot;2&quot; sampleRate=&quot;44100&quot;/&gt;&#10;      &lt;/videoTrack&gt;&#10;      &lt;videoTrack duration=&quot;47867&quot; muted=&quot;false&quot; slideId=&quot;{D993E9AD-6D7D-4B50-89B1-8BACACFD811E}&quot; startTime=&quot;0&quot; stepIndex=&quot;0&quot; volume=&quot;1&quot;&gt;&#10;        &lt;file modifyTime=&quot;2014-12-03T04:36:27&quot; size=&quot;67646433&quot;&gt;&#10;          &lt;path full=&quot;D:\RSWLecture\romi-rm\romi-rm-01-pengantar-july2014\video\video9.mkv&quot; relative=&quot;romi-rm-01-pengantar-july2014\video\video9.mkv&quot; resource=&quot;video9.mkv&quot;/&gt;&#10;        &lt;/file&gt;&#10;        &lt;video height=&quot;480&quot; width=&quot;640&quot;/&gt;&#10;        &lt;audio channels=&quot;2&quot; sampleRate=&quot;44100&quot;/&gt;&#10;      &lt;/videoTrack&gt;&#10;      &lt;videoTrack duration=&quot;49543&quot; muted=&quot;false&quot; slideId=&quot;{B802034E-ADBF-462B-9B3A-B74F791DF343}&quot; startTime=&quot;0&quot; stepIndex=&quot;0&quot; volume=&quot;1&quot;&gt;&#10;        &lt;file modifyTime=&quot;2014-12-03T04:37:17&quot; size=&quot;72454065&quot;&gt;&#10;          &lt;path full=&quot;D:\RSWLecture\romi-rm\romi-rm-01-pengantar-july2014\video\video10.mkv&quot; relative=&quot;romi-rm-01-pengantar-july2014\video\video10.mkv&quot; resource=&quot;video10.mkv&quot;/&gt;&#10;        &lt;/file&gt;&#10;        &lt;trim end=&quot;3&quot; start=&quot;0&quot;/&gt;&#10;        &lt;video height=&quot;480&quot; width=&quot;640&quot;/&gt;&#10;        &lt;audio channels=&quot;2&quot; sampleRate=&quot;44100&quot;/&gt;&#10;      &lt;/videoTrack&gt;&#10;      &lt;videoTrack duration=&quot;22795&quot; muted=&quot;false&quot; slideId=&quot;{223F1E19-30D7-487C-AC10-E2B7A1152A03}&quot; startTime=&quot;0&quot; stepIndex=&quot;0&quot; volume=&quot;1&quot;&gt;&#10;        &lt;file modifyTime=&quot;2014-12-03T04:37:40&quot; size=&quot;32139743&quot;&gt;&#10;          &lt;path full=&quot;D:\RSWLecture\romi-rm\romi-rm-01-pengantar-july2014\video\video11.mkv&quot; relative=&quot;romi-rm-01-pengantar-july2014\video\video11.mkv&quot; resource=&quot;video11.mkv&quot;/&gt;&#10;        &lt;/file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SCORM_PASSING_SCORE" val="2.5000000000"/>
  <p:tag name="ISPRING_UUID" val="{ACADD28F-01A3-4C61-B698-57FA5F342C2A}"/>
  <p:tag name="ISPRING_RESOURCE_PATHS_HASH_PRESENTER" val="875246ab2cca01fd0843065801f5d87cb5c9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7FC58E4-032A-46D5-B721-412C2D1F9127}"/>
  <p:tag name="GENSWF_ADVANCE_TIME" val="6.199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6F19401-511B-44C0-8A60-0ECDB7572D4B}"/>
  <p:tag name="GENSWF_ADVANCE_TIME" val="13.523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7C09BE-69B6-4DF9-BD36-E3B57F339C88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71085</TotalTime>
  <Words>4902</Words>
  <Application>Microsoft Office PowerPoint</Application>
  <PresentationFormat>On-screen Show (4:3)</PresentationFormat>
  <Paragraphs>736</Paragraphs>
  <Slides>92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92</vt:i4>
      </vt:variant>
    </vt:vector>
  </HeadingPairs>
  <TitlesOfParts>
    <vt:vector size="109" baseType="lpstr">
      <vt:lpstr>Symbol</vt:lpstr>
      <vt:lpstr>Constantia</vt:lpstr>
      <vt:lpstr>Arial</vt:lpstr>
      <vt:lpstr>Tahoma</vt:lpstr>
      <vt:lpstr>Cambria Math</vt:lpstr>
      <vt:lpstr>Calibri</vt:lpstr>
      <vt:lpstr>Times New Roman</vt:lpstr>
      <vt:lpstr>Calibri Light</vt:lpstr>
      <vt:lpstr>Wingdings</vt:lpstr>
      <vt:lpstr>ＭＳ Ｐゴシック</vt:lpstr>
      <vt:lpstr>ＭＳ Ｐ明朝</vt:lpstr>
      <vt:lpstr>Office Theme</vt:lpstr>
      <vt:lpstr>Microsoft Visio 2000/2002 Drawing</vt:lpstr>
      <vt:lpstr>Visio</vt:lpstr>
      <vt:lpstr>Bitmap Image</vt:lpstr>
      <vt:lpstr>Equation</vt:lpstr>
      <vt:lpstr>Document</vt:lpstr>
      <vt:lpstr>Theory of Computation 2. Math Fundamental 1: Set, Sequence, Function</vt:lpstr>
      <vt:lpstr>Romi Satria Wahono</vt:lpstr>
      <vt:lpstr>Course Outline</vt:lpstr>
      <vt:lpstr>2. Math Fundamental 1</vt:lpstr>
      <vt:lpstr>2.1 Sets</vt:lpstr>
      <vt:lpstr>Sets</vt:lpstr>
      <vt:lpstr>Sets</vt:lpstr>
      <vt:lpstr>Exercise</vt:lpstr>
      <vt:lpstr>Infinite Set </vt:lpstr>
      <vt:lpstr>Set Standard Symbols</vt:lpstr>
      <vt:lpstr>Sets and Rules</vt:lpstr>
      <vt:lpstr>Cardinalities</vt:lpstr>
      <vt:lpstr>Empty Set</vt:lpstr>
      <vt:lpstr>Venn Diagram</vt:lpstr>
      <vt:lpstr>Venn Diagram</vt:lpstr>
      <vt:lpstr>Venn Diagram</vt:lpstr>
      <vt:lpstr>Venn Diagram</vt:lpstr>
      <vt:lpstr>Subset (Himpunan Bagian)</vt:lpstr>
      <vt:lpstr>Examples of Subset</vt:lpstr>
      <vt:lpstr>Proper Subset </vt:lpstr>
      <vt:lpstr>Example of Proper Subset </vt:lpstr>
      <vt:lpstr>Himpunan yang Ekivalen</vt:lpstr>
      <vt:lpstr>Himpunan Saling Lepas</vt:lpstr>
      <vt:lpstr>Exercise</vt:lpstr>
      <vt:lpstr>Exercise</vt:lpstr>
      <vt:lpstr>Exercise</vt:lpstr>
      <vt:lpstr>Operasi Terhadap Himpunan </vt:lpstr>
      <vt:lpstr>1. Intersection (Irisan)</vt:lpstr>
      <vt:lpstr>2. Union (Gabungan)</vt:lpstr>
      <vt:lpstr>3. Complement (Komplemen)</vt:lpstr>
      <vt:lpstr>Example</vt:lpstr>
      <vt:lpstr>4. Difference (Selisih)</vt:lpstr>
      <vt:lpstr>5. Symmetric Difference</vt:lpstr>
      <vt:lpstr>Example</vt:lpstr>
      <vt:lpstr>Perampatan Operasi Himpunan</vt:lpstr>
      <vt:lpstr>Example</vt:lpstr>
      <vt:lpstr>Example</vt:lpstr>
      <vt:lpstr>Hukum-hukum Himpunan</vt:lpstr>
      <vt:lpstr>PowerPoint Presentation</vt:lpstr>
      <vt:lpstr>Multiset (Himpunan Ganda)</vt:lpstr>
      <vt:lpstr>Multiset (Himpunan Ganda)</vt:lpstr>
      <vt:lpstr>Operasi Antara Dua Buah Multiset</vt:lpstr>
      <vt:lpstr>Operasi Antara Dua Buah Multiset</vt:lpstr>
      <vt:lpstr>Power Set (Himpunan Kuasa)</vt:lpstr>
      <vt:lpstr>Exercise</vt:lpstr>
      <vt:lpstr>Example</vt:lpstr>
      <vt:lpstr>Jawaban</vt:lpstr>
      <vt:lpstr>Exercise</vt:lpstr>
      <vt:lpstr>Prinsip Dualitas</vt:lpstr>
      <vt:lpstr>Prinsip Dualitas</vt:lpstr>
      <vt:lpstr>Prinsip Dualitas</vt:lpstr>
      <vt:lpstr>PowerPoint Presentation</vt:lpstr>
      <vt:lpstr>Prinsip Inklusi - Ekslusi</vt:lpstr>
      <vt:lpstr>Example</vt:lpstr>
      <vt:lpstr>Prinsip Inklusi – Ekslusi Lebih dari 3 Himpunan</vt:lpstr>
      <vt:lpstr>Exercise</vt:lpstr>
      <vt:lpstr>Jawab</vt:lpstr>
      <vt:lpstr>2.2 Sequence and Tuples</vt:lpstr>
      <vt:lpstr>Sequence</vt:lpstr>
      <vt:lpstr>Tuple</vt:lpstr>
      <vt:lpstr>Cartesian Product </vt:lpstr>
      <vt:lpstr>Example</vt:lpstr>
      <vt:lpstr>Cartesian Product</vt:lpstr>
      <vt:lpstr>Cartesian Product </vt:lpstr>
      <vt:lpstr>Exercise</vt:lpstr>
      <vt:lpstr>Exercise</vt:lpstr>
      <vt:lpstr>2.3 Function and Relations</vt:lpstr>
      <vt:lpstr>Function and Relations</vt:lpstr>
      <vt:lpstr>Domain and Range</vt:lpstr>
      <vt:lpstr>Domain and Range</vt:lpstr>
      <vt:lpstr>Onto the Range Function</vt:lpstr>
      <vt:lpstr>Example</vt:lpstr>
      <vt:lpstr>Exercise</vt:lpstr>
      <vt:lpstr>Bijection Function</vt:lpstr>
      <vt:lpstr>PowerPoint Presentation</vt:lpstr>
      <vt:lpstr>Fungsi-Fungsi Khusus</vt:lpstr>
      <vt:lpstr>1. Fungsi Modulo</vt:lpstr>
      <vt:lpstr>PowerPoint Presentation</vt:lpstr>
      <vt:lpstr>Function in a Table</vt:lpstr>
      <vt:lpstr>Cartesian Product of Two Sets</vt:lpstr>
      <vt:lpstr>Arguments</vt:lpstr>
      <vt:lpstr>Relation</vt:lpstr>
      <vt:lpstr>Contoh</vt:lpstr>
      <vt:lpstr>Contoh Relasi Bernama MHS</vt:lpstr>
      <vt:lpstr>Relasi MHS dalam Bentuk Tabel</vt:lpstr>
      <vt:lpstr>Relational Database</vt:lpstr>
      <vt:lpstr>Fungsi vs Relasi</vt:lpstr>
      <vt:lpstr>Contoh </vt:lpstr>
      <vt:lpstr>Contoh</vt:lpstr>
      <vt:lpstr>Contoh Bukan Fungsi</vt:lpstr>
      <vt:lpstr>PowerPoint Presentation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romi-rm-01-pengantar-july2014</dc:title>
  <dc:creator>Romi Satria Wahono</dc:creator>
  <cp:lastModifiedBy>Romi Satria Wahono</cp:lastModifiedBy>
  <cp:revision>7433</cp:revision>
  <cp:lastPrinted>2013-07-31T08:49:05Z</cp:lastPrinted>
  <dcterms:created xsi:type="dcterms:W3CDTF">1601-01-01T00:00:00Z</dcterms:created>
  <dcterms:modified xsi:type="dcterms:W3CDTF">2015-09-03T15:59:01Z</dcterms:modified>
</cp:coreProperties>
</file>