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7"/>
  </p:notesMasterIdLst>
  <p:sldIdLst>
    <p:sldId id="325" r:id="rId2"/>
    <p:sldId id="719" r:id="rId3"/>
    <p:sldId id="259" r:id="rId4"/>
    <p:sldId id="721" r:id="rId5"/>
    <p:sldId id="441" r:id="rId6"/>
    <p:sldId id="314" r:id="rId7"/>
    <p:sldId id="348" r:id="rId8"/>
    <p:sldId id="696" r:id="rId9"/>
    <p:sldId id="697" r:id="rId10"/>
    <p:sldId id="698" r:id="rId11"/>
    <p:sldId id="699" r:id="rId12"/>
    <p:sldId id="717" r:id="rId13"/>
    <p:sldId id="718" r:id="rId14"/>
    <p:sldId id="701" r:id="rId15"/>
    <p:sldId id="331" r:id="rId16"/>
    <p:sldId id="327" r:id="rId17"/>
    <p:sldId id="328" r:id="rId18"/>
    <p:sldId id="531" r:id="rId19"/>
    <p:sldId id="702" r:id="rId20"/>
    <p:sldId id="535" r:id="rId21"/>
    <p:sldId id="350" r:id="rId22"/>
    <p:sldId id="703" r:id="rId23"/>
    <p:sldId id="704" r:id="rId24"/>
    <p:sldId id="715" r:id="rId25"/>
    <p:sldId id="536" r:id="rId26"/>
    <p:sldId id="705" r:id="rId27"/>
    <p:sldId id="706" r:id="rId28"/>
    <p:sldId id="707" r:id="rId29"/>
    <p:sldId id="708" r:id="rId30"/>
    <p:sldId id="709" r:id="rId31"/>
    <p:sldId id="710" r:id="rId32"/>
    <p:sldId id="711" r:id="rId33"/>
    <p:sldId id="336" r:id="rId34"/>
    <p:sldId id="538" r:id="rId35"/>
    <p:sldId id="539" r:id="rId36"/>
    <p:sldId id="344" r:id="rId37"/>
    <p:sldId id="712" r:id="rId38"/>
    <p:sldId id="352" r:id="rId39"/>
    <p:sldId id="354" r:id="rId40"/>
    <p:sldId id="672" r:id="rId41"/>
    <p:sldId id="356" r:id="rId42"/>
    <p:sldId id="357" r:id="rId43"/>
    <p:sldId id="358" r:id="rId44"/>
    <p:sldId id="713" r:id="rId45"/>
    <p:sldId id="359" r:id="rId46"/>
    <p:sldId id="377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9" r:id="rId56"/>
    <p:sldId id="370" r:id="rId57"/>
    <p:sldId id="371" r:id="rId58"/>
    <p:sldId id="372" r:id="rId59"/>
    <p:sldId id="373" r:id="rId60"/>
    <p:sldId id="693" r:id="rId61"/>
    <p:sldId id="694" r:id="rId62"/>
    <p:sldId id="695" r:id="rId63"/>
    <p:sldId id="683" r:id="rId64"/>
    <p:sldId id="681" r:id="rId65"/>
    <p:sldId id="685" r:id="rId66"/>
    <p:sldId id="691" r:id="rId67"/>
    <p:sldId id="720" r:id="rId68"/>
    <p:sldId id="716" r:id="rId69"/>
    <p:sldId id="688" r:id="rId70"/>
    <p:sldId id="687" r:id="rId71"/>
    <p:sldId id="714" r:id="rId72"/>
    <p:sldId id="673" r:id="rId73"/>
    <p:sldId id="674" r:id="rId74"/>
    <p:sldId id="675" r:id="rId75"/>
    <p:sldId id="260" r:id="rId76"/>
  </p:sldIdLst>
  <p:sldSz cx="9144000" cy="6858000" type="screen4x3"/>
  <p:notesSz cx="6858000" cy="9144000"/>
  <p:custDataLst>
    <p:tags r:id="rId7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20772946859903371"/>
                  <c:y val="1.40530704210217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90827595825885"/>
                      <c:h val="0.141415507521691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0772946859903382"/>
                  <c:y val="0.11289267494592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28663446054756E-2"/>
                  <c:y val="0.106677516430515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7632850241545778E-2"/>
                  <c:y val="-0.12418929991157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43317230273752"/>
                  <c:y val="-0.10438787945856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7536231884057971"/>
                  <c:y val="-5.60130084899602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7971014492753624E-2"/>
                  <c:y val="-0.100807778149995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764895330112721E-2"/>
                  <c:y val="-3.0085473325039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3526570048309178"/>
                  <c:y val="3.82906024136862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3848631239935594"/>
                  <c:y val="5.470086059098034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Proses Marger/ Akuisi</c:v>
                </c:pt>
                <c:pt idx="1">
                  <c:v>Pengelolaan SDM</c:v>
                </c:pt>
                <c:pt idx="2">
                  <c:v>Mendukung Pengambilan Keputusan</c:v>
                </c:pt>
                <c:pt idx="3">
                  <c:v>
Mengelola Kompleksitas</c:v>
                </c:pt>
                <c:pt idx="4">
                  <c:v>Memberikan Gambaran Bisnis dan IT</c:v>
                </c:pt>
                <c:pt idx="5">
                  <c:v>Mendukung Pengembangan Sistem</c:v>
                </c:pt>
                <c:pt idx="6">
                  <c:v>Pengelolaan IT portfolio</c:v>
                </c:pt>
                <c:pt idx="7">
                  <c:v>Mendukung bisnis dan pengelolaan budget IT</c:v>
                </c:pt>
                <c:pt idx="8">
                  <c:v>Pengembangan Road Map Perusahaan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16</c:v>
                </c:pt>
                <c:pt idx="3">
                  <c:v>12</c:v>
                </c:pt>
                <c:pt idx="4">
                  <c:v>11</c:v>
                </c:pt>
                <c:pt idx="5">
                  <c:v>12</c:v>
                </c:pt>
                <c:pt idx="6">
                  <c:v>14</c:v>
                </c:pt>
                <c:pt idx="7">
                  <c:v>11</c:v>
                </c:pt>
                <c:pt idx="8">
                  <c:v>14</c:v>
                </c:pt>
                <c:pt idx="9">
                  <c:v>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072E9-23E9-4167-8F97-4AD4C31ECF6E}" type="doc">
      <dgm:prSet loTypeId="urn:microsoft.com/office/officeart/2005/8/layout/vList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8049395B-D843-4C02-BDCF-751619C18409}">
      <dgm:prSet phldrT="[Text]" custT="1"/>
      <dgm:spPr/>
      <dgm:t>
        <a:bodyPr/>
        <a:lstStyle/>
        <a:p>
          <a:r>
            <a:rPr lang="en-US" sz="1600" dirty="0" smtClean="0"/>
            <a:t>Proses</a:t>
          </a:r>
          <a:r>
            <a:rPr lang="en-US" sz="1400" dirty="0" smtClean="0"/>
            <a:t> </a:t>
          </a:r>
          <a:r>
            <a:rPr lang="en-US" sz="2800" b="1" dirty="0" smtClean="0"/>
            <a:t>BISNIS</a:t>
          </a:r>
          <a:r>
            <a:rPr lang="en-US" sz="28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aktifitas</a:t>
          </a:r>
          <a:r>
            <a:rPr lang="en-US" sz="1600" dirty="0" smtClean="0"/>
            <a:t> </a:t>
          </a:r>
          <a:r>
            <a:rPr lang="en-US" sz="1600" dirty="0" err="1" smtClean="0"/>
            <a:t>organisasi</a:t>
          </a:r>
          <a:r>
            <a:rPr lang="en-US" sz="1600" dirty="0" smtClean="0"/>
            <a:t> </a:t>
          </a:r>
          <a:r>
            <a:rPr lang="en-US" sz="1600" dirty="0" err="1" smtClean="0"/>
            <a:t>menggunakan</a:t>
          </a:r>
          <a:r>
            <a:rPr lang="en-US" sz="1600" dirty="0" smtClean="0"/>
            <a:t> …</a:t>
          </a:r>
          <a:endParaRPr lang="id-ID" sz="1800" dirty="0"/>
        </a:p>
      </dgm:t>
    </dgm:pt>
    <dgm:pt modelId="{902E0B93-7F33-41EE-BC26-E1254B5EBCC6}" type="parTrans" cxnId="{D984B7B6-B266-4DCD-A7E4-6E7B395B88B9}">
      <dgm:prSet/>
      <dgm:spPr/>
      <dgm:t>
        <a:bodyPr/>
        <a:lstStyle/>
        <a:p>
          <a:endParaRPr lang="id-ID"/>
        </a:p>
      </dgm:t>
    </dgm:pt>
    <dgm:pt modelId="{D2ACC39D-33EA-4967-81A7-76F7BADD4705}" type="sibTrans" cxnId="{D984B7B6-B266-4DCD-A7E4-6E7B395B88B9}">
      <dgm:prSet/>
      <dgm:spPr/>
      <dgm:t>
        <a:bodyPr/>
        <a:lstStyle/>
        <a:p>
          <a:endParaRPr lang="id-ID"/>
        </a:p>
      </dgm:t>
    </dgm:pt>
    <dgm:pt modelId="{F9E83195-1D31-4256-8898-3F8AAF35441A}">
      <dgm:prSet phldrT="[Text]" custT="1"/>
      <dgm:spPr/>
      <dgm:t>
        <a:bodyPr/>
        <a:lstStyle/>
        <a:p>
          <a:r>
            <a:rPr lang="en-US" sz="2800" b="1" i="0" dirty="0" smtClean="0"/>
            <a:t>DATA</a:t>
          </a:r>
          <a:r>
            <a:rPr lang="en-US" sz="1600" dirty="0" smtClean="0"/>
            <a:t>, yang </a:t>
          </a:r>
          <a:r>
            <a:rPr lang="en-US" sz="1600" dirty="0" err="1" smtClean="0"/>
            <a:t>harus</a:t>
          </a:r>
          <a:r>
            <a:rPr lang="en-US" sz="1600" dirty="0" smtClean="0"/>
            <a:t> </a:t>
          </a:r>
          <a:r>
            <a:rPr lang="en-US" sz="1600" dirty="0" err="1" smtClean="0"/>
            <a:t>dikumpulkan</a:t>
          </a:r>
          <a:r>
            <a:rPr lang="en-US" sz="1600" dirty="0" smtClean="0"/>
            <a:t>, </a:t>
          </a:r>
          <a:r>
            <a:rPr lang="en-US" sz="1600" dirty="0" err="1" smtClean="0"/>
            <a:t>dikelola</a:t>
          </a:r>
          <a:r>
            <a:rPr lang="en-US" sz="1600" dirty="0" smtClean="0"/>
            <a:t>, </a:t>
          </a:r>
          <a:r>
            <a:rPr lang="en-US" sz="1600" dirty="0" err="1" smtClean="0"/>
            <a:t>diamankan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didistribusikan</a:t>
          </a:r>
          <a:r>
            <a:rPr lang="en-US" sz="1600" dirty="0" smtClean="0"/>
            <a:t> </a:t>
          </a:r>
          <a:r>
            <a:rPr lang="en-US" sz="1600" dirty="0" err="1" smtClean="0"/>
            <a:t>menggunakan</a:t>
          </a:r>
          <a:r>
            <a:rPr lang="en-US" sz="1600" dirty="0" smtClean="0"/>
            <a:t> …</a:t>
          </a:r>
          <a:endParaRPr lang="id-ID" sz="1600" dirty="0"/>
        </a:p>
      </dgm:t>
    </dgm:pt>
    <dgm:pt modelId="{532BC895-F780-4E0F-9A0F-379D21655957}" type="parTrans" cxnId="{7331F765-EE8E-4CC2-9167-6CD3069D84A2}">
      <dgm:prSet/>
      <dgm:spPr/>
      <dgm:t>
        <a:bodyPr/>
        <a:lstStyle/>
        <a:p>
          <a:endParaRPr lang="id-ID"/>
        </a:p>
      </dgm:t>
    </dgm:pt>
    <dgm:pt modelId="{995B3D5D-C474-42BA-8AFA-0412F834355B}" type="sibTrans" cxnId="{7331F765-EE8E-4CC2-9167-6CD3069D84A2}">
      <dgm:prSet/>
      <dgm:spPr/>
      <dgm:t>
        <a:bodyPr/>
        <a:lstStyle/>
        <a:p>
          <a:endParaRPr lang="id-ID"/>
        </a:p>
      </dgm:t>
    </dgm:pt>
    <dgm:pt modelId="{2512B19C-13CD-418E-8FDD-9F969FD47E34}">
      <dgm:prSet phldrT="[Text]" custT="1"/>
      <dgm:spPr/>
      <dgm:t>
        <a:bodyPr/>
        <a:lstStyle/>
        <a:p>
          <a:r>
            <a:rPr lang="en-US" sz="2800" b="1" dirty="0" smtClean="0"/>
            <a:t>APLIKASI</a:t>
          </a:r>
          <a:r>
            <a:rPr lang="en-US" sz="1600" dirty="0" smtClean="0"/>
            <a:t>, </a:t>
          </a:r>
          <a:r>
            <a:rPr lang="en-US" sz="1600" dirty="0" err="1" smtClean="0"/>
            <a:t>baik</a:t>
          </a:r>
          <a:r>
            <a:rPr lang="en-US" sz="1600" dirty="0" smtClean="0"/>
            <a:t> </a:t>
          </a:r>
          <a:r>
            <a:rPr lang="en-US" sz="1600" dirty="0" err="1" smtClean="0"/>
            <a:t>itu</a:t>
          </a:r>
          <a:r>
            <a:rPr lang="en-US" sz="1600" dirty="0" smtClean="0"/>
            <a:t> </a:t>
          </a:r>
          <a:r>
            <a:rPr lang="en-US" sz="1600" dirty="0" err="1" smtClean="0"/>
            <a:t>aplikasi</a:t>
          </a:r>
          <a:r>
            <a:rPr lang="en-US" sz="1600" dirty="0" smtClean="0"/>
            <a:t> custom </a:t>
          </a:r>
          <a:r>
            <a:rPr lang="en-US" sz="1600" dirty="0" err="1" smtClean="0"/>
            <a:t>atau</a:t>
          </a:r>
          <a:r>
            <a:rPr lang="en-US" sz="1600" dirty="0" smtClean="0"/>
            <a:t> generic, yang </a:t>
          </a:r>
          <a:r>
            <a:rPr lang="en-US" sz="1600" dirty="0" err="1" smtClean="0"/>
            <a:t>berjalan</a:t>
          </a:r>
          <a:r>
            <a:rPr lang="en-US" sz="1600" dirty="0" smtClean="0"/>
            <a:t> di </a:t>
          </a:r>
          <a:r>
            <a:rPr lang="en-US" sz="1600" dirty="0" err="1" smtClean="0"/>
            <a:t>atas</a:t>
          </a:r>
          <a:r>
            <a:rPr lang="en-US" sz="1600" dirty="0" smtClean="0"/>
            <a:t> …</a:t>
          </a:r>
          <a:endParaRPr lang="id-ID" sz="2000" dirty="0"/>
        </a:p>
      </dgm:t>
    </dgm:pt>
    <dgm:pt modelId="{CA1C02D0-9B9C-4EB6-8DE5-E9ECE283D290}" type="parTrans" cxnId="{EE2B86F9-B1EB-42AD-A85E-E0A13FAE54D2}">
      <dgm:prSet/>
      <dgm:spPr/>
      <dgm:t>
        <a:bodyPr/>
        <a:lstStyle/>
        <a:p>
          <a:endParaRPr lang="id-ID"/>
        </a:p>
      </dgm:t>
    </dgm:pt>
    <dgm:pt modelId="{79A9DD6A-48BC-44F0-80A6-8491ADCE9B50}" type="sibTrans" cxnId="{EE2B86F9-B1EB-42AD-A85E-E0A13FAE54D2}">
      <dgm:prSet/>
      <dgm:spPr/>
      <dgm:t>
        <a:bodyPr/>
        <a:lstStyle/>
        <a:p>
          <a:endParaRPr lang="id-ID"/>
        </a:p>
      </dgm:t>
    </dgm:pt>
    <dgm:pt modelId="{BE2787B7-BE5E-4E4B-83DF-45CE0748D94C}">
      <dgm:prSet phldrT="[Text]" custT="1"/>
      <dgm:spPr/>
      <dgm:t>
        <a:bodyPr/>
        <a:lstStyle/>
        <a:p>
          <a:r>
            <a:rPr lang="en-US" sz="2800" b="1" dirty="0" smtClean="0"/>
            <a:t>TEKNOLOGI</a:t>
          </a:r>
          <a:r>
            <a:rPr lang="en-US" sz="1600" dirty="0" smtClean="0"/>
            <a:t>, </a:t>
          </a:r>
          <a:r>
            <a:rPr lang="en-US" sz="1600" dirty="0" err="1" smtClean="0"/>
            <a:t>seperti</a:t>
          </a:r>
          <a:r>
            <a:rPr lang="en-US" sz="1600" dirty="0" smtClean="0"/>
            <a:t> </a:t>
          </a:r>
          <a:r>
            <a:rPr lang="en-US" sz="1600" dirty="0" err="1" smtClean="0"/>
            <a:t>infrastruktur</a:t>
          </a:r>
          <a:r>
            <a:rPr lang="en-US" sz="1600" dirty="0" smtClean="0"/>
            <a:t>, </a:t>
          </a:r>
          <a:r>
            <a:rPr lang="en-US" sz="1600" dirty="0" err="1" smtClean="0"/>
            <a:t>sistem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jaringan</a:t>
          </a:r>
          <a:r>
            <a:rPr lang="en-US" sz="1600" dirty="0" smtClean="0"/>
            <a:t> </a:t>
          </a:r>
          <a:r>
            <a:rPr lang="en-US" sz="1600" dirty="0" err="1" smtClean="0"/>
            <a:t>komputer</a:t>
          </a:r>
          <a:endParaRPr lang="id-ID" sz="1600" dirty="0"/>
        </a:p>
      </dgm:t>
    </dgm:pt>
    <dgm:pt modelId="{AC203C97-AC21-4E06-A3C6-19F14E2A3B43}" type="parTrans" cxnId="{C2ADE352-041F-42D4-B046-3E07C5EF4014}">
      <dgm:prSet/>
      <dgm:spPr/>
      <dgm:t>
        <a:bodyPr/>
        <a:lstStyle/>
        <a:p>
          <a:endParaRPr lang="id-ID"/>
        </a:p>
      </dgm:t>
    </dgm:pt>
    <dgm:pt modelId="{B9AD9AAC-3F16-44E1-9BAD-4AD32F0AA6D1}" type="sibTrans" cxnId="{C2ADE352-041F-42D4-B046-3E07C5EF4014}">
      <dgm:prSet/>
      <dgm:spPr/>
      <dgm:t>
        <a:bodyPr/>
        <a:lstStyle/>
        <a:p>
          <a:endParaRPr lang="id-ID"/>
        </a:p>
      </dgm:t>
    </dgm:pt>
    <dgm:pt modelId="{6B759281-93A7-48DA-B021-DEEAC293F939}" type="pres">
      <dgm:prSet presAssocID="{9B0072E9-23E9-4167-8F97-4AD4C31ECF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3867851-F97D-4617-8108-A9928CFDFA81}" type="pres">
      <dgm:prSet presAssocID="{8049395B-D843-4C02-BDCF-751619C18409}" presName="comp" presStyleCnt="0"/>
      <dgm:spPr/>
    </dgm:pt>
    <dgm:pt modelId="{CE2C9697-3278-4686-80E2-6838BD21AEFC}" type="pres">
      <dgm:prSet presAssocID="{8049395B-D843-4C02-BDCF-751619C18409}" presName="box" presStyleLbl="node1" presStyleIdx="0" presStyleCnt="4"/>
      <dgm:spPr/>
      <dgm:t>
        <a:bodyPr/>
        <a:lstStyle/>
        <a:p>
          <a:endParaRPr lang="id-ID"/>
        </a:p>
      </dgm:t>
    </dgm:pt>
    <dgm:pt modelId="{E964C43A-29B3-421B-AD52-7B89C15BBC42}" type="pres">
      <dgm:prSet presAssocID="{8049395B-D843-4C02-BDCF-751619C18409}" presName="img" presStyleLbl="fgImgPlace1" presStyleIdx="0" presStyleCnt="4" custScaleX="78489" custLinFactNeighborX="-10533" custLinFactNeighborY="19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48DC1EE8-2245-43C9-9DE8-02C65BF74CD4}" type="pres">
      <dgm:prSet presAssocID="{8049395B-D843-4C02-BDCF-751619C1840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6BB650-D716-4416-BB1C-FF06AA9A5151}" type="pres">
      <dgm:prSet presAssocID="{D2ACC39D-33EA-4967-81A7-76F7BADD4705}" presName="spacer" presStyleCnt="0"/>
      <dgm:spPr/>
    </dgm:pt>
    <dgm:pt modelId="{9F98DFF7-CA19-4106-974C-9B3F8CE20E54}" type="pres">
      <dgm:prSet presAssocID="{F9E83195-1D31-4256-8898-3F8AAF35441A}" presName="comp" presStyleCnt="0"/>
      <dgm:spPr/>
    </dgm:pt>
    <dgm:pt modelId="{872A10FF-F00B-4CC6-8FB0-7B918D411C56}" type="pres">
      <dgm:prSet presAssocID="{F9E83195-1D31-4256-8898-3F8AAF35441A}" presName="box" presStyleLbl="node1" presStyleIdx="1" presStyleCnt="4"/>
      <dgm:spPr/>
      <dgm:t>
        <a:bodyPr/>
        <a:lstStyle/>
        <a:p>
          <a:endParaRPr lang="id-ID"/>
        </a:p>
      </dgm:t>
    </dgm:pt>
    <dgm:pt modelId="{1DE80BC2-2938-4F7C-BE9A-0FD0C191E650}" type="pres">
      <dgm:prSet presAssocID="{F9E83195-1D31-4256-8898-3F8AAF35441A}" presName="img" presStyleLbl="fgImgPlace1" presStyleIdx="1" presStyleCnt="4" custScaleX="78489" custLinFactNeighborX="-10533" custLinFactNeighborY="190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1D9C000-F5BF-40AA-92AA-4E6085996491}" type="pres">
      <dgm:prSet presAssocID="{F9E83195-1D31-4256-8898-3F8AAF35441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1546CB-B51A-4693-8DEC-9EA1E8FED248}" type="pres">
      <dgm:prSet presAssocID="{995B3D5D-C474-42BA-8AFA-0412F834355B}" presName="spacer" presStyleCnt="0"/>
      <dgm:spPr/>
    </dgm:pt>
    <dgm:pt modelId="{A784EB4F-8725-44D8-A033-10C11F4C0E5A}" type="pres">
      <dgm:prSet presAssocID="{2512B19C-13CD-418E-8FDD-9F969FD47E34}" presName="comp" presStyleCnt="0"/>
      <dgm:spPr/>
    </dgm:pt>
    <dgm:pt modelId="{80668E7A-C676-4232-A493-64755F1D4671}" type="pres">
      <dgm:prSet presAssocID="{2512B19C-13CD-418E-8FDD-9F969FD47E34}" presName="box" presStyleLbl="node1" presStyleIdx="2" presStyleCnt="4"/>
      <dgm:spPr/>
      <dgm:t>
        <a:bodyPr/>
        <a:lstStyle/>
        <a:p>
          <a:endParaRPr lang="id-ID"/>
        </a:p>
      </dgm:t>
    </dgm:pt>
    <dgm:pt modelId="{5F2A1EFE-540E-47B1-BB52-84AB30CA9CCA}" type="pres">
      <dgm:prSet presAssocID="{2512B19C-13CD-418E-8FDD-9F969FD47E34}" presName="img" presStyleLbl="fgImgPlace1" presStyleIdx="2" presStyleCnt="4" custScaleX="78489" custLinFactNeighborX="-10533" custLinFactNeighborY="19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F927C96A-A888-430C-A8A3-05711E33E7E2}" type="pres">
      <dgm:prSet presAssocID="{2512B19C-13CD-418E-8FDD-9F969FD47E3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046206-E59F-4A62-96A4-2511204B6883}" type="pres">
      <dgm:prSet presAssocID="{79A9DD6A-48BC-44F0-80A6-8491ADCE9B50}" presName="spacer" presStyleCnt="0"/>
      <dgm:spPr/>
    </dgm:pt>
    <dgm:pt modelId="{F9A82095-54CC-4B0D-ABAC-5832677C7365}" type="pres">
      <dgm:prSet presAssocID="{BE2787B7-BE5E-4E4B-83DF-45CE0748D94C}" presName="comp" presStyleCnt="0"/>
      <dgm:spPr/>
    </dgm:pt>
    <dgm:pt modelId="{15EA41E2-A041-4200-A826-A5C8C057E78F}" type="pres">
      <dgm:prSet presAssocID="{BE2787B7-BE5E-4E4B-83DF-45CE0748D94C}" presName="box" presStyleLbl="node1" presStyleIdx="3" presStyleCnt="4"/>
      <dgm:spPr/>
      <dgm:t>
        <a:bodyPr/>
        <a:lstStyle/>
        <a:p>
          <a:endParaRPr lang="id-ID"/>
        </a:p>
      </dgm:t>
    </dgm:pt>
    <dgm:pt modelId="{C0015A67-7AFE-496E-B270-AE2B561A3AC0}" type="pres">
      <dgm:prSet presAssocID="{BE2787B7-BE5E-4E4B-83DF-45CE0748D94C}" presName="img" presStyleLbl="fgImgPlace1" presStyleIdx="3" presStyleCnt="4" custScaleX="78489" custLinFactNeighborX="-10533" custLinFactNeighborY="190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0015B56-F9F0-4B94-BE03-1A2F3366ADF7}" type="pres">
      <dgm:prSet presAssocID="{BE2787B7-BE5E-4E4B-83DF-45CE0748D94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331F765-EE8E-4CC2-9167-6CD3069D84A2}" srcId="{9B0072E9-23E9-4167-8F97-4AD4C31ECF6E}" destId="{F9E83195-1D31-4256-8898-3F8AAF35441A}" srcOrd="1" destOrd="0" parTransId="{532BC895-F780-4E0F-9A0F-379D21655957}" sibTransId="{995B3D5D-C474-42BA-8AFA-0412F834355B}"/>
    <dgm:cxn modelId="{205AC57A-95C4-480B-97E8-F1DEB460EA6C}" type="presOf" srcId="{2512B19C-13CD-418E-8FDD-9F969FD47E34}" destId="{F927C96A-A888-430C-A8A3-05711E33E7E2}" srcOrd="1" destOrd="0" presId="urn:microsoft.com/office/officeart/2005/8/layout/vList4"/>
    <dgm:cxn modelId="{B7E4422E-7AA6-4A92-8F0C-95FFF908AED0}" type="presOf" srcId="{F9E83195-1D31-4256-8898-3F8AAF35441A}" destId="{872A10FF-F00B-4CC6-8FB0-7B918D411C56}" srcOrd="0" destOrd="0" presId="urn:microsoft.com/office/officeart/2005/8/layout/vList4"/>
    <dgm:cxn modelId="{EE2B86F9-B1EB-42AD-A85E-E0A13FAE54D2}" srcId="{9B0072E9-23E9-4167-8F97-4AD4C31ECF6E}" destId="{2512B19C-13CD-418E-8FDD-9F969FD47E34}" srcOrd="2" destOrd="0" parTransId="{CA1C02D0-9B9C-4EB6-8DE5-E9ECE283D290}" sibTransId="{79A9DD6A-48BC-44F0-80A6-8491ADCE9B50}"/>
    <dgm:cxn modelId="{C2ADE352-041F-42D4-B046-3E07C5EF4014}" srcId="{9B0072E9-23E9-4167-8F97-4AD4C31ECF6E}" destId="{BE2787B7-BE5E-4E4B-83DF-45CE0748D94C}" srcOrd="3" destOrd="0" parTransId="{AC203C97-AC21-4E06-A3C6-19F14E2A3B43}" sibTransId="{B9AD9AAC-3F16-44E1-9BAD-4AD32F0AA6D1}"/>
    <dgm:cxn modelId="{75631AB2-7C8C-4C27-AE6B-4398C1AD8BE6}" type="presOf" srcId="{2512B19C-13CD-418E-8FDD-9F969FD47E34}" destId="{80668E7A-C676-4232-A493-64755F1D4671}" srcOrd="0" destOrd="0" presId="urn:microsoft.com/office/officeart/2005/8/layout/vList4"/>
    <dgm:cxn modelId="{B6730224-D03C-474A-A0E6-5E0ACC1AE508}" type="presOf" srcId="{BE2787B7-BE5E-4E4B-83DF-45CE0748D94C}" destId="{90015B56-F9F0-4B94-BE03-1A2F3366ADF7}" srcOrd="1" destOrd="0" presId="urn:microsoft.com/office/officeart/2005/8/layout/vList4"/>
    <dgm:cxn modelId="{D984B7B6-B266-4DCD-A7E4-6E7B395B88B9}" srcId="{9B0072E9-23E9-4167-8F97-4AD4C31ECF6E}" destId="{8049395B-D843-4C02-BDCF-751619C18409}" srcOrd="0" destOrd="0" parTransId="{902E0B93-7F33-41EE-BC26-E1254B5EBCC6}" sibTransId="{D2ACC39D-33EA-4967-81A7-76F7BADD4705}"/>
    <dgm:cxn modelId="{55388EFF-F15E-443C-BFA1-0DDAD221D51B}" type="presOf" srcId="{F9E83195-1D31-4256-8898-3F8AAF35441A}" destId="{91D9C000-F5BF-40AA-92AA-4E6085996491}" srcOrd="1" destOrd="0" presId="urn:microsoft.com/office/officeart/2005/8/layout/vList4"/>
    <dgm:cxn modelId="{7E373E7E-6164-4A3A-ACE2-CCED4421D8F7}" type="presOf" srcId="{9B0072E9-23E9-4167-8F97-4AD4C31ECF6E}" destId="{6B759281-93A7-48DA-B021-DEEAC293F939}" srcOrd="0" destOrd="0" presId="urn:microsoft.com/office/officeart/2005/8/layout/vList4"/>
    <dgm:cxn modelId="{392B4497-EABF-4A07-9EF7-70E7C8192BC3}" type="presOf" srcId="{8049395B-D843-4C02-BDCF-751619C18409}" destId="{CE2C9697-3278-4686-80E2-6838BD21AEFC}" srcOrd="0" destOrd="0" presId="urn:microsoft.com/office/officeart/2005/8/layout/vList4"/>
    <dgm:cxn modelId="{663A4F2D-2551-4FBE-BAA3-5353BE111252}" type="presOf" srcId="{BE2787B7-BE5E-4E4B-83DF-45CE0748D94C}" destId="{15EA41E2-A041-4200-A826-A5C8C057E78F}" srcOrd="0" destOrd="0" presId="urn:microsoft.com/office/officeart/2005/8/layout/vList4"/>
    <dgm:cxn modelId="{D996F298-FC35-4906-9C29-7B3954CF5E77}" type="presOf" srcId="{8049395B-D843-4C02-BDCF-751619C18409}" destId="{48DC1EE8-2245-43C9-9DE8-02C65BF74CD4}" srcOrd="1" destOrd="0" presId="urn:microsoft.com/office/officeart/2005/8/layout/vList4"/>
    <dgm:cxn modelId="{99AC207C-3DC2-4B84-A17C-A7FBA438FAB5}" type="presParOf" srcId="{6B759281-93A7-48DA-B021-DEEAC293F939}" destId="{13867851-F97D-4617-8108-A9928CFDFA81}" srcOrd="0" destOrd="0" presId="urn:microsoft.com/office/officeart/2005/8/layout/vList4"/>
    <dgm:cxn modelId="{6756B9FE-9873-4A44-B5C8-91E61E142AD0}" type="presParOf" srcId="{13867851-F97D-4617-8108-A9928CFDFA81}" destId="{CE2C9697-3278-4686-80E2-6838BD21AEFC}" srcOrd="0" destOrd="0" presId="urn:microsoft.com/office/officeart/2005/8/layout/vList4"/>
    <dgm:cxn modelId="{C2EFD9AC-FECF-40FF-A7EC-49122E501B66}" type="presParOf" srcId="{13867851-F97D-4617-8108-A9928CFDFA81}" destId="{E964C43A-29B3-421B-AD52-7B89C15BBC42}" srcOrd="1" destOrd="0" presId="urn:microsoft.com/office/officeart/2005/8/layout/vList4"/>
    <dgm:cxn modelId="{CD093DDD-B52E-479B-87F1-E4B0D50A7E7C}" type="presParOf" srcId="{13867851-F97D-4617-8108-A9928CFDFA81}" destId="{48DC1EE8-2245-43C9-9DE8-02C65BF74CD4}" srcOrd="2" destOrd="0" presId="urn:microsoft.com/office/officeart/2005/8/layout/vList4"/>
    <dgm:cxn modelId="{4F1E5451-98C9-400E-A5AA-4C0B7C620090}" type="presParOf" srcId="{6B759281-93A7-48DA-B021-DEEAC293F939}" destId="{656BB650-D716-4416-BB1C-FF06AA9A5151}" srcOrd="1" destOrd="0" presId="urn:microsoft.com/office/officeart/2005/8/layout/vList4"/>
    <dgm:cxn modelId="{28D0A1A6-3496-499C-AC58-F2779AE833C0}" type="presParOf" srcId="{6B759281-93A7-48DA-B021-DEEAC293F939}" destId="{9F98DFF7-CA19-4106-974C-9B3F8CE20E54}" srcOrd="2" destOrd="0" presId="urn:microsoft.com/office/officeart/2005/8/layout/vList4"/>
    <dgm:cxn modelId="{A9C2910A-5881-4AA6-B201-8CBA7BF96D15}" type="presParOf" srcId="{9F98DFF7-CA19-4106-974C-9B3F8CE20E54}" destId="{872A10FF-F00B-4CC6-8FB0-7B918D411C56}" srcOrd="0" destOrd="0" presId="urn:microsoft.com/office/officeart/2005/8/layout/vList4"/>
    <dgm:cxn modelId="{F89DD2F8-2A89-461B-A509-2C8DCA4AF6A5}" type="presParOf" srcId="{9F98DFF7-CA19-4106-974C-9B3F8CE20E54}" destId="{1DE80BC2-2938-4F7C-BE9A-0FD0C191E650}" srcOrd="1" destOrd="0" presId="urn:microsoft.com/office/officeart/2005/8/layout/vList4"/>
    <dgm:cxn modelId="{2D171426-B944-412D-9569-A4900816F527}" type="presParOf" srcId="{9F98DFF7-CA19-4106-974C-9B3F8CE20E54}" destId="{91D9C000-F5BF-40AA-92AA-4E6085996491}" srcOrd="2" destOrd="0" presId="urn:microsoft.com/office/officeart/2005/8/layout/vList4"/>
    <dgm:cxn modelId="{A54C70C4-9B1D-4902-B538-99958728F38B}" type="presParOf" srcId="{6B759281-93A7-48DA-B021-DEEAC293F939}" destId="{611546CB-B51A-4693-8DEC-9EA1E8FED248}" srcOrd="3" destOrd="0" presId="urn:microsoft.com/office/officeart/2005/8/layout/vList4"/>
    <dgm:cxn modelId="{C7221E98-428B-46DE-864C-D77D776F7FDA}" type="presParOf" srcId="{6B759281-93A7-48DA-B021-DEEAC293F939}" destId="{A784EB4F-8725-44D8-A033-10C11F4C0E5A}" srcOrd="4" destOrd="0" presId="urn:microsoft.com/office/officeart/2005/8/layout/vList4"/>
    <dgm:cxn modelId="{430B613A-F5F8-4255-ABD5-B555F680DD23}" type="presParOf" srcId="{A784EB4F-8725-44D8-A033-10C11F4C0E5A}" destId="{80668E7A-C676-4232-A493-64755F1D4671}" srcOrd="0" destOrd="0" presId="urn:microsoft.com/office/officeart/2005/8/layout/vList4"/>
    <dgm:cxn modelId="{38A22BA8-2D30-4D6C-8FC4-FB28F85AFCFE}" type="presParOf" srcId="{A784EB4F-8725-44D8-A033-10C11F4C0E5A}" destId="{5F2A1EFE-540E-47B1-BB52-84AB30CA9CCA}" srcOrd="1" destOrd="0" presId="urn:microsoft.com/office/officeart/2005/8/layout/vList4"/>
    <dgm:cxn modelId="{14C416B6-4F59-4496-9569-47FF429C23B9}" type="presParOf" srcId="{A784EB4F-8725-44D8-A033-10C11F4C0E5A}" destId="{F927C96A-A888-430C-A8A3-05711E33E7E2}" srcOrd="2" destOrd="0" presId="urn:microsoft.com/office/officeart/2005/8/layout/vList4"/>
    <dgm:cxn modelId="{8239196E-C4CC-428B-9168-CB1801B0E183}" type="presParOf" srcId="{6B759281-93A7-48DA-B021-DEEAC293F939}" destId="{0F046206-E59F-4A62-96A4-2511204B6883}" srcOrd="5" destOrd="0" presId="urn:microsoft.com/office/officeart/2005/8/layout/vList4"/>
    <dgm:cxn modelId="{6640D52F-8C0A-45B5-9259-1A4EDDC57FD8}" type="presParOf" srcId="{6B759281-93A7-48DA-B021-DEEAC293F939}" destId="{F9A82095-54CC-4B0D-ABAC-5832677C7365}" srcOrd="6" destOrd="0" presId="urn:microsoft.com/office/officeart/2005/8/layout/vList4"/>
    <dgm:cxn modelId="{400D7389-8226-453C-81D6-F49098A438BB}" type="presParOf" srcId="{F9A82095-54CC-4B0D-ABAC-5832677C7365}" destId="{15EA41E2-A041-4200-A826-A5C8C057E78F}" srcOrd="0" destOrd="0" presId="urn:microsoft.com/office/officeart/2005/8/layout/vList4"/>
    <dgm:cxn modelId="{5A9A9E71-2BAE-43FE-85AB-C6FBA7365F15}" type="presParOf" srcId="{F9A82095-54CC-4B0D-ABAC-5832677C7365}" destId="{C0015A67-7AFE-496E-B270-AE2B561A3AC0}" srcOrd="1" destOrd="0" presId="urn:microsoft.com/office/officeart/2005/8/layout/vList4"/>
    <dgm:cxn modelId="{8B289B3B-962D-47A7-8C93-73766E99E70E}" type="presParOf" srcId="{F9A82095-54CC-4B0D-ABAC-5832677C7365}" destId="{90015B56-F9F0-4B94-BE03-1A2F3366AD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082C-2B4F-4620-96D8-B8FEF5B50C76}" type="datetimeFigureOut">
              <a:rPr lang="en-US" smtClean="0"/>
              <a:t>26-Nov-15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DE5D-4095-4917-B3BC-EA2D7883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42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59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6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8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9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5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72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8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2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82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9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8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46E0E4-908A-4724-B308-E4F6AE4FA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78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8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0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57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63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7" name="Rounded Rectangle 16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3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5" name="Rounded Rectangle 14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09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67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2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104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E0E4-908A-4724-B308-E4F6AE4FA0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jpg"/><Relationship Id="rId5" Type="http://schemas.openxmlformats.org/officeDocument/2006/relationships/image" Target="../media/image7.jpe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microsoft.com/office/2007/relationships/hdphoto" Target="../media/hdphoto2.wdp"/><Relationship Id="rId3" Type="http://schemas.openxmlformats.org/officeDocument/2006/relationships/image" Target="../media/image49.png"/><Relationship Id="rId21" Type="http://schemas.openxmlformats.org/officeDocument/2006/relationships/image" Target="../media/image66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jpeg"/><Relationship Id="rId25" Type="http://schemas.openxmlformats.org/officeDocument/2006/relationships/image" Target="../media/image70.png"/><Relationship Id="rId2" Type="http://schemas.openxmlformats.org/officeDocument/2006/relationships/image" Target="../media/image48.png"/><Relationship Id="rId16" Type="http://schemas.openxmlformats.org/officeDocument/2006/relationships/image" Target="../media/image61.jp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1.png"/><Relationship Id="rId15" Type="http://schemas.openxmlformats.org/officeDocument/2006/relationships/image" Target="../media/image60.jpe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jpe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9.jpeg"/><Relationship Id="rId22" Type="http://schemas.openxmlformats.org/officeDocument/2006/relationships/image" Target="../media/image67.jpeg"/><Relationship Id="rId27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0.jpeg"/><Relationship Id="rId7" Type="http://schemas.openxmlformats.org/officeDocument/2006/relationships/image" Target="../media/image65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2.jpeg"/><Relationship Id="rId4" Type="http://schemas.openxmlformats.org/officeDocument/2006/relationships/image" Target="../media/image61.jpg"/><Relationship Id="rId9" Type="http://schemas.openxmlformats.org/officeDocument/2006/relationships/image" Target="../media/image67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image" Target="../media/image86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12" Type="http://schemas.openxmlformats.org/officeDocument/2006/relationships/image" Target="../media/image85.emf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11" Type="http://schemas.openxmlformats.org/officeDocument/2006/relationships/image" Target="../media/image84.emf"/><Relationship Id="rId5" Type="http://schemas.openxmlformats.org/officeDocument/2006/relationships/image" Target="../media/image78.emf"/><Relationship Id="rId15" Type="http://schemas.openxmlformats.org/officeDocument/2006/relationships/image" Target="../media/image88.emf"/><Relationship Id="rId10" Type="http://schemas.openxmlformats.org/officeDocument/2006/relationships/image" Target="../media/image83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Relationship Id="rId14" Type="http://schemas.openxmlformats.org/officeDocument/2006/relationships/image" Target="../media/image87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TOGAF</a:t>
            </a:r>
            <a:r>
              <a:rPr lang="en-US" sz="6000" dirty="0"/>
              <a:t> </a:t>
            </a:r>
            <a:r>
              <a:rPr lang="en-US" sz="6000" dirty="0" smtClean="0"/>
              <a:t>9.1 Fundamental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63357"/>
            <a:ext cx="6858000" cy="1475715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4000" dirty="0"/>
              <a:t>Romi Satria </a:t>
            </a:r>
            <a:r>
              <a:rPr lang="id-ID" sz="4000" dirty="0" err="1"/>
              <a:t>Wahon</a:t>
            </a:r>
            <a:r>
              <a:rPr lang="en-US" sz="4000" dirty="0"/>
              <a:t>o</a:t>
            </a:r>
            <a:br>
              <a:rPr lang="en-US" sz="4000" dirty="0"/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romisatriawahono.net/tfu</a:t>
            </a: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WA/SMS</a:t>
            </a:r>
            <a:r>
              <a:rPr lang="id-ID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+</a:t>
            </a:r>
            <a:r>
              <a:rPr lang="id-ID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6281586220090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di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22605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membeli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kursi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baru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dapur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ternyata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ada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kursi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tidak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terpakai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di </a:t>
            </a:r>
            <a:r>
              <a:rPr lang="en-US" dirty="0" err="1" smtClean="0">
                <a:sym typeface="Wingdings" panose="05000000000000000000" pitchFamily="2" charset="2"/>
              </a:rPr>
              <a:t>ruang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tengah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Masing-masing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penghuni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rumah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mendownload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film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internet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jadi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lambat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laptop </a:t>
            </a:r>
            <a:r>
              <a:rPr lang="en-US" dirty="0" err="1" smtClean="0">
                <a:sym typeface="Wingdings" panose="05000000000000000000" pitchFamily="2" charset="2"/>
              </a:rPr>
              <a:t>kekurangan</a:t>
            </a:r>
            <a:r>
              <a:rPr lang="en-US" dirty="0" smtClean="0">
                <a:sym typeface="Wingdings" panose="05000000000000000000" pitchFamily="2" charset="2"/>
              </a:rPr>
              <a:t> space </a:t>
            </a:r>
            <a:r>
              <a:rPr lang="en-US" dirty="0" err="1" smtClean="0">
                <a:sym typeface="Wingdings" panose="05000000000000000000" pitchFamily="2" charset="2"/>
              </a:rPr>
              <a:t>hdd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membeli</a:t>
            </a:r>
            <a:r>
              <a:rPr lang="en-US" dirty="0" smtClean="0">
                <a:solidFill>
                  <a:srgbClr val="C00000"/>
                </a:solidFill>
              </a:rPr>
              <a:t> printer </a:t>
            </a:r>
            <a:r>
              <a:rPr lang="en-US" dirty="0" err="1" smtClean="0">
                <a:solidFill>
                  <a:srgbClr val="C00000"/>
                </a:solidFill>
              </a:rPr>
              <a:t>baru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Spesifikasi</a:t>
            </a:r>
            <a:r>
              <a:rPr lang="en-US" dirty="0" smtClean="0">
                <a:sym typeface="Wingdings" panose="05000000000000000000" pitchFamily="2" charset="2"/>
              </a:rPr>
              <a:t> printer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didukung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semua</a:t>
            </a:r>
            <a:r>
              <a:rPr lang="en-US" dirty="0" smtClean="0">
                <a:sym typeface="Wingdings" panose="05000000000000000000" pitchFamily="2" charset="2"/>
              </a:rPr>
              <a:t> laptop</a:t>
            </a:r>
            <a:endParaRPr lang="en-US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Ketika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acara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keluarga</a:t>
            </a:r>
            <a:endParaRPr lang="en-US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jadwal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bentrok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kegiatan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beberapa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anggota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keluarga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Ketika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pendaftaran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sekolah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dimulai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perlu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dokumen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dokumen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sulit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dikumpulkan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karena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tersebar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membeli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buku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baru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Ternyata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buku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sudah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ada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ruang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perpustakaan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0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 b="18701"/>
          <a:stretch/>
        </p:blipFill>
        <p:spPr>
          <a:xfrm>
            <a:off x="5605389" y="380325"/>
            <a:ext cx="3277932" cy="381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r="15431" b="531"/>
          <a:stretch/>
        </p:blipFill>
        <p:spPr>
          <a:xfrm>
            <a:off x="186152" y="2066120"/>
            <a:ext cx="4385848" cy="328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89" y="4322495"/>
            <a:ext cx="3277932" cy="218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24288" y="2779227"/>
            <a:ext cx="9188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=</a:t>
            </a:r>
            <a:endParaRPr lang="id-ID" sz="1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65020" y="1527938"/>
            <a:ext cx="2222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>
                    <a:lumMod val="65000"/>
                  </a:schemeClr>
                </a:solidFill>
              </a:rPr>
              <a:t>Rumah</a:t>
            </a:r>
            <a:endParaRPr lang="id-ID" sz="5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1214" y="-78523"/>
            <a:ext cx="2826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>
                    <a:lumMod val="65000"/>
                  </a:schemeClr>
                </a:solidFill>
              </a:rPr>
              <a:t>Organisasi</a:t>
            </a:r>
            <a:endParaRPr lang="id-ID" sz="4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8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4976739" cy="4643095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Ribuan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pegawai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puluhan</a:t>
            </a:r>
            <a:r>
              <a:rPr lang="en-US" dirty="0" smtClean="0"/>
              <a:t> unit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termonitor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bisnis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kompleks</a:t>
            </a:r>
            <a:endParaRPr lang="en-US" dirty="0" smtClean="0"/>
          </a:p>
          <a:p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aset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tidak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terkendali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Staff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waktu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untuk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5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 b="18701"/>
          <a:stretch/>
        </p:blipFill>
        <p:spPr>
          <a:xfrm>
            <a:off x="5835664" y="1356822"/>
            <a:ext cx="2072063" cy="241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t="8938" r="2742" b="12071"/>
          <a:stretch/>
        </p:blipFill>
        <p:spPr>
          <a:xfrm>
            <a:off x="6685189" y="1434852"/>
            <a:ext cx="1138284" cy="22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4" r="19298" b="3245"/>
          <a:stretch/>
        </p:blipFill>
        <p:spPr>
          <a:xfrm>
            <a:off x="7197517" y="2430626"/>
            <a:ext cx="1946483" cy="2390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26" y="4335718"/>
            <a:ext cx="1080200" cy="40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44" y="5677941"/>
            <a:ext cx="1020756" cy="715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94" y="5022819"/>
            <a:ext cx="2950701" cy="5154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19" y="4091676"/>
            <a:ext cx="1305157" cy="6525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10" y="5644179"/>
            <a:ext cx="1278158" cy="8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di </a:t>
            </a:r>
            <a:r>
              <a:rPr lang="en-US" dirty="0" err="1" smtClean="0"/>
              <a:t>Organisasi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52548"/>
            <a:ext cx="8515351" cy="539620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unit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membeli</a:t>
            </a:r>
            <a:r>
              <a:rPr lang="en-US" dirty="0" smtClean="0">
                <a:solidFill>
                  <a:srgbClr val="C00000"/>
                </a:solidFill>
              </a:rPr>
              <a:t> laptop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printer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T</a:t>
            </a:r>
            <a:r>
              <a:rPr lang="en-US" dirty="0" err="1" smtClean="0">
                <a:sym typeface="Wingdings" panose="05000000000000000000" pitchFamily="2" charset="2"/>
              </a:rPr>
              <a:t>ernyata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ada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laptop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printer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tidak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terpakai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di unit </a:t>
            </a:r>
            <a:r>
              <a:rPr lang="en-US" dirty="0" err="1" smtClean="0">
                <a:sym typeface="Wingdings" panose="05000000000000000000" pitchFamily="2" charset="2"/>
              </a:rPr>
              <a:t>kerja</a:t>
            </a:r>
            <a:r>
              <a:rPr lang="en-US" dirty="0" smtClean="0">
                <a:sym typeface="Wingdings" panose="05000000000000000000" pitchFamily="2" charset="2"/>
              </a:rPr>
              <a:t> lain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P</a:t>
            </a:r>
            <a:r>
              <a:rPr lang="en-US" dirty="0" err="1" smtClean="0">
                <a:sym typeface="Wingdings" panose="05000000000000000000" pitchFamily="2" charset="2"/>
              </a:rPr>
              <a:t>rediksi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berapa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kebutuhan</a:t>
            </a:r>
            <a:r>
              <a:rPr lang="en-US" dirty="0" smtClean="0">
                <a:sym typeface="Wingdings" panose="05000000000000000000" pitchFamily="2" charset="2"/>
              </a:rPr>
              <a:t> laptop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printer </a:t>
            </a:r>
            <a:r>
              <a:rPr lang="en-US" dirty="0" err="1" smtClean="0">
                <a:sym typeface="Wingdings" panose="05000000000000000000" pitchFamily="2" charset="2"/>
              </a:rPr>
              <a:t>tiap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tahun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Ketika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staff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mengajukan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cuti</a:t>
            </a:r>
            <a:endParaRPr lang="en-US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Dasar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apa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digunakan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atasan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mengizinkan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cuti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  <a:endParaRPr lang="en-US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P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rediksi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jumlah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staff </a:t>
            </a:r>
            <a:r>
              <a:rPr lang="en-US" dirty="0" smtClean="0">
                <a:sym typeface="Wingdings" panose="05000000000000000000" pitchFamily="2" charset="2"/>
              </a:rPr>
              <a:t>yang </a:t>
            </a:r>
            <a:r>
              <a:rPr lang="en-US" dirty="0" err="1" smtClean="0">
                <a:sym typeface="Wingdings" panose="05000000000000000000" pitchFamily="2" charset="2"/>
              </a:rPr>
              <a:t>mengajukan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cuti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tiap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bulan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Ketika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KPK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sedang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mengusut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suatu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kasus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Prediksi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seseorang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tersangka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atau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Dimana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apa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dokumen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yang </a:t>
            </a:r>
            <a:r>
              <a:rPr lang="en-US" dirty="0" err="1" smtClean="0">
                <a:sym typeface="Wingdings" panose="05000000000000000000" pitchFamily="2" charset="2"/>
              </a:rPr>
              <a:t>dibutuhkan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suatu</a:t>
            </a:r>
            <a:r>
              <a:rPr lang="en-US" dirty="0" smtClean="0">
                <a:solidFill>
                  <a:srgbClr val="C00000"/>
                </a:solidFill>
              </a:rPr>
              <a:t> unit </a:t>
            </a:r>
            <a:r>
              <a:rPr lang="en-US" dirty="0" err="1" smtClean="0">
                <a:solidFill>
                  <a:srgbClr val="C00000"/>
                </a:solidFill>
              </a:rPr>
              <a:t>kerja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ingin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pengadaan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barang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Ternyata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barang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sama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berlebih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di unit </a:t>
            </a:r>
            <a:r>
              <a:rPr lang="en-US" dirty="0" err="1" smtClean="0">
                <a:sym typeface="Wingdings" panose="05000000000000000000" pitchFamily="2" charset="2"/>
              </a:rPr>
              <a:t>kerja</a:t>
            </a:r>
            <a:r>
              <a:rPr lang="en-US" dirty="0" smtClean="0">
                <a:sym typeface="Wingdings" panose="05000000000000000000" pitchFamily="2" charset="2"/>
              </a:rPr>
              <a:t> lain</a:t>
            </a:r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kebijakan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tentang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keuangan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err="1" smtClean="0">
                <a:sym typeface="Wingdings" panose="05000000000000000000" pitchFamily="2" charset="2"/>
              </a:rPr>
              <a:t>Banyak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meleset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karena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tidak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diolah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dari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data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informasi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E</a:t>
            </a:r>
            <a:r>
              <a:rPr lang="en-US" dirty="0" err="1" smtClean="0">
                <a:sym typeface="Wingdings" panose="05000000000000000000" pitchFamily="2" charset="2"/>
              </a:rPr>
              <a:t>stimasi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kebutuhan</a:t>
            </a:r>
            <a:r>
              <a:rPr lang="en-US" dirty="0" smtClean="0">
                <a:sym typeface="Wingdings" panose="05000000000000000000" pitchFamily="2" charset="2"/>
              </a:rPr>
              <a:t> budget </a:t>
            </a:r>
            <a:r>
              <a:rPr lang="en-US" dirty="0" err="1" smtClean="0">
                <a:sym typeface="Wingdings" panose="05000000000000000000" pitchFamily="2" charset="2"/>
              </a:rPr>
              <a:t>tahunan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Ketika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kepala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organisasi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berganti</a:t>
            </a: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Bagaimana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kepala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organisasi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baru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belajar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cepat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tentang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organisasi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4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6" y="1206441"/>
            <a:ext cx="5164849" cy="36078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05389" y="1330971"/>
            <a:ext cx="32193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Business Process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Struktur</a:t>
            </a:r>
            <a:r>
              <a:rPr lang="en-US" sz="2000" dirty="0" smtClean="0"/>
              <a:t>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Software </a:t>
            </a:r>
            <a:r>
              <a:rPr lang="en-US" sz="2000" dirty="0" err="1" smtClean="0"/>
              <a:t>Sistem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Infrastruktur</a:t>
            </a:r>
            <a:r>
              <a:rPr lang="en-US" sz="2000" dirty="0" smtClean="0"/>
              <a:t> 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Keamanan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dsb</a:t>
            </a:r>
            <a:r>
              <a:rPr lang="en-US" sz="2000" dirty="0" smtClean="0"/>
              <a:t> …</a:t>
            </a:r>
          </a:p>
        </p:txBody>
      </p:sp>
      <p:sp>
        <p:nvSpPr>
          <p:cNvPr id="8" name="Down Arrow 7"/>
          <p:cNvSpPr/>
          <p:nvPr/>
        </p:nvSpPr>
        <p:spPr>
          <a:xfrm>
            <a:off x="6678845" y="4005558"/>
            <a:ext cx="752559" cy="7576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4842448" y="5238640"/>
            <a:ext cx="752559" cy="80793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043" y="5289895"/>
            <a:ext cx="462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Enterprise Architecture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27516" y="5004675"/>
            <a:ext cx="3219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Business</a:t>
            </a:r>
            <a:r>
              <a:rPr lang="en-US" sz="2000" dirty="0" smtClean="0"/>
              <a:t>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Data</a:t>
            </a:r>
            <a:r>
              <a:rPr lang="en-US" sz="2000" dirty="0" smtClean="0"/>
              <a:t>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Application</a:t>
            </a:r>
            <a:r>
              <a:rPr lang="en-US" sz="2000" dirty="0" smtClean="0"/>
              <a:t>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Technology</a:t>
            </a:r>
            <a:r>
              <a:rPr lang="en-US" sz="2000" dirty="0" smtClean="0"/>
              <a:t> Architecture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03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Enterprise?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 </a:t>
            </a:r>
            <a:r>
              <a:rPr lang="en-US" sz="3200" dirty="0">
                <a:solidFill>
                  <a:srgbClr val="C00000"/>
                </a:solidFill>
              </a:rPr>
              <a:t>collection of organizations </a:t>
            </a:r>
            <a:r>
              <a:rPr lang="en-US" sz="3200" dirty="0"/>
              <a:t>that </a:t>
            </a:r>
            <a:r>
              <a:rPr lang="en-US" sz="3200" dirty="0">
                <a:solidFill>
                  <a:srgbClr val="C00000"/>
                </a:solidFill>
              </a:rPr>
              <a:t>share a common set of goals</a:t>
            </a:r>
            <a:r>
              <a:rPr lang="en-US" sz="3200" dirty="0"/>
              <a:t>, such as a </a:t>
            </a:r>
            <a:r>
              <a:rPr lang="en-US" sz="3200" dirty="0" smtClean="0">
                <a:solidFill>
                  <a:srgbClr val="0070C0"/>
                </a:solidFill>
              </a:rPr>
              <a:t>government agency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part of a corporation</a:t>
            </a:r>
            <a:r>
              <a:rPr lang="en-US" sz="3200" dirty="0"/>
              <a:t>, or a </a:t>
            </a:r>
            <a:r>
              <a:rPr lang="en-US" sz="3200" dirty="0">
                <a:solidFill>
                  <a:srgbClr val="0070C0"/>
                </a:solidFill>
              </a:rPr>
              <a:t>corporation</a:t>
            </a:r>
            <a:r>
              <a:rPr lang="en-US" sz="3200" dirty="0"/>
              <a:t> in its </a:t>
            </a:r>
            <a:r>
              <a:rPr lang="en-US" sz="3200" dirty="0" smtClean="0"/>
              <a:t>entirety</a:t>
            </a:r>
            <a:endParaRPr lang="en-US" sz="3200" dirty="0"/>
          </a:p>
          <a:p>
            <a:r>
              <a:rPr lang="en-US" sz="3200" dirty="0" smtClean="0"/>
              <a:t>Large </a:t>
            </a:r>
            <a:r>
              <a:rPr lang="en-US" sz="3200" dirty="0"/>
              <a:t>corporations may comprise </a:t>
            </a:r>
            <a:r>
              <a:rPr lang="en-US" sz="3200" dirty="0">
                <a:solidFill>
                  <a:srgbClr val="C00000"/>
                </a:solidFill>
              </a:rPr>
              <a:t>multiple </a:t>
            </a:r>
            <a:r>
              <a:rPr lang="en-US" sz="3200" dirty="0" smtClean="0">
                <a:solidFill>
                  <a:srgbClr val="C00000"/>
                </a:solidFill>
              </a:rPr>
              <a:t>enterprises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 smtClean="0"/>
              <a:t>An </a:t>
            </a:r>
            <a:r>
              <a:rPr lang="en-US" sz="3200" dirty="0"/>
              <a:t>“</a:t>
            </a:r>
            <a:r>
              <a:rPr lang="en-US" sz="3200" dirty="0">
                <a:solidFill>
                  <a:srgbClr val="C00000"/>
                </a:solidFill>
              </a:rPr>
              <a:t>extended enterprise</a:t>
            </a:r>
            <a:r>
              <a:rPr lang="en-US" sz="3200" dirty="0"/>
              <a:t>” can include </a:t>
            </a:r>
            <a:r>
              <a:rPr lang="en-US" sz="3200" dirty="0">
                <a:solidFill>
                  <a:srgbClr val="0070C0"/>
                </a:solidFill>
              </a:rPr>
              <a:t>partners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suppliers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0070C0"/>
                </a:solidFill>
              </a:rPr>
              <a:t>customers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Architecture?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The </a:t>
            </a:r>
            <a:r>
              <a:rPr lang="en-US" sz="3000" dirty="0">
                <a:solidFill>
                  <a:srgbClr val="C00000"/>
                </a:solidFill>
              </a:rPr>
              <a:t>organizational structure of a system </a:t>
            </a:r>
            <a:r>
              <a:rPr lang="en-US" sz="3000" dirty="0"/>
              <a:t>or </a:t>
            </a:r>
            <a:r>
              <a:rPr lang="en-US" sz="3000" dirty="0" smtClean="0"/>
              <a:t>component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i="1" dirty="0" smtClean="0"/>
              <a:t>(IEEE </a:t>
            </a:r>
            <a:r>
              <a:rPr lang="en-US" sz="2000" i="1" dirty="0"/>
              <a:t>Standard 610, </a:t>
            </a:r>
            <a:r>
              <a:rPr lang="en-US" sz="2000" i="1" dirty="0" smtClean="0"/>
              <a:t>Standard </a:t>
            </a:r>
            <a:r>
              <a:rPr lang="en-US" sz="2000" i="1" dirty="0"/>
              <a:t>Computer Dictionary: A Compilation of IEEE Standard Computer </a:t>
            </a:r>
            <a:r>
              <a:rPr lang="en-US" sz="2000" i="1" dirty="0" smtClean="0"/>
              <a:t>Glossaries)</a:t>
            </a:r>
          </a:p>
          <a:p>
            <a:endParaRPr lang="en-US" sz="1800" i="1" dirty="0"/>
          </a:p>
          <a:p>
            <a:r>
              <a:rPr lang="en-US" sz="3000" dirty="0" smtClean="0"/>
              <a:t>The </a:t>
            </a:r>
            <a:r>
              <a:rPr lang="en-US" sz="3000" dirty="0">
                <a:solidFill>
                  <a:srgbClr val="C00000"/>
                </a:solidFill>
              </a:rPr>
              <a:t>fundamental organization of a system </a:t>
            </a:r>
            <a:r>
              <a:rPr lang="en-US" sz="3000" dirty="0"/>
              <a:t>embodied in its </a:t>
            </a:r>
            <a:r>
              <a:rPr lang="en-US" sz="3000" dirty="0">
                <a:solidFill>
                  <a:srgbClr val="0070C0"/>
                </a:solidFill>
              </a:rPr>
              <a:t>components</a:t>
            </a:r>
            <a:r>
              <a:rPr lang="en-US" sz="3000" dirty="0"/>
              <a:t>, their </a:t>
            </a:r>
            <a:r>
              <a:rPr lang="en-US" sz="3000" dirty="0">
                <a:solidFill>
                  <a:srgbClr val="0070C0"/>
                </a:solidFill>
              </a:rPr>
              <a:t>relationships</a:t>
            </a:r>
            <a:r>
              <a:rPr lang="en-US" sz="3000" dirty="0"/>
              <a:t> to each other, and to the </a:t>
            </a:r>
            <a:r>
              <a:rPr lang="en-US" sz="3000" dirty="0">
                <a:solidFill>
                  <a:srgbClr val="0070C0"/>
                </a:solidFill>
              </a:rPr>
              <a:t>environment</a:t>
            </a:r>
            <a:r>
              <a:rPr lang="en-US" sz="3000" dirty="0"/>
              <a:t>, and the </a:t>
            </a:r>
            <a:r>
              <a:rPr lang="en-US" sz="3000" dirty="0">
                <a:solidFill>
                  <a:srgbClr val="0070C0"/>
                </a:solidFill>
              </a:rPr>
              <a:t>principles guiding </a:t>
            </a:r>
            <a:r>
              <a:rPr lang="en-US" sz="3000" dirty="0"/>
              <a:t>its design and </a:t>
            </a:r>
            <a:r>
              <a:rPr lang="en-US" sz="3000" dirty="0" smtClean="0"/>
              <a:t>evolution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i="1" dirty="0" smtClean="0"/>
              <a:t>(IEEE </a:t>
            </a:r>
            <a:r>
              <a:rPr lang="en-US" sz="2000" i="1" dirty="0"/>
              <a:t>Standard 1471, </a:t>
            </a:r>
            <a:r>
              <a:rPr lang="en-US" sz="2000" i="1" dirty="0" smtClean="0"/>
              <a:t>IEEE </a:t>
            </a:r>
            <a:r>
              <a:rPr lang="en-US" sz="2000" i="1" dirty="0"/>
              <a:t>Recommended Practice for Architectural Description of Software-Intensive </a:t>
            </a:r>
            <a:r>
              <a:rPr lang="en-US" sz="2000" i="1" dirty="0" smtClean="0"/>
              <a:t>Systems)</a:t>
            </a:r>
            <a:endParaRPr lang="en-US" sz="2000" i="1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Architecture?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A </a:t>
            </a:r>
            <a:r>
              <a:rPr lang="en-US" sz="3200" dirty="0">
                <a:solidFill>
                  <a:srgbClr val="C00000"/>
                </a:solidFill>
              </a:rPr>
              <a:t>formal description of a system</a:t>
            </a:r>
            <a:r>
              <a:rPr lang="en-US" sz="3200" dirty="0"/>
              <a:t>, or a </a:t>
            </a:r>
            <a:r>
              <a:rPr lang="en-US" sz="3200" dirty="0">
                <a:solidFill>
                  <a:srgbClr val="C00000"/>
                </a:solidFill>
              </a:rPr>
              <a:t>detailed plan of the system </a:t>
            </a:r>
            <a:r>
              <a:rPr lang="en-US" sz="3200" dirty="0"/>
              <a:t>at a component level to guide its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>
                <a:solidFill>
                  <a:srgbClr val="C00000"/>
                </a:solidFill>
              </a:rPr>
              <a:t>structure of components</a:t>
            </a:r>
            <a:r>
              <a:rPr lang="en-US" sz="3200" dirty="0"/>
              <a:t>, their </a:t>
            </a:r>
            <a:r>
              <a:rPr lang="en-US" sz="3200" dirty="0" smtClean="0">
                <a:solidFill>
                  <a:srgbClr val="0070C0"/>
                </a:solidFill>
              </a:rPr>
              <a:t>inter-relationships</a:t>
            </a:r>
            <a:r>
              <a:rPr lang="en-US" sz="3200" dirty="0"/>
              <a:t>, and the principles and guidelines governing their design and evolution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Enterprise Architecture?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4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organizing logic for </a:t>
            </a:r>
            <a:r>
              <a:rPr lang="en-US" sz="3200" dirty="0">
                <a:solidFill>
                  <a:srgbClr val="C00000"/>
                </a:solidFill>
              </a:rPr>
              <a:t>business processes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C00000"/>
                </a:solidFill>
              </a:rPr>
              <a:t>IT infrastructure</a:t>
            </a:r>
            <a:r>
              <a:rPr lang="en-US" sz="3200" dirty="0"/>
              <a:t> reflecting the </a:t>
            </a:r>
            <a:r>
              <a:rPr lang="en-US" sz="3200" dirty="0" smtClean="0">
                <a:solidFill>
                  <a:srgbClr val="0070C0"/>
                </a:solidFill>
              </a:rPr>
              <a:t>integration and </a:t>
            </a:r>
            <a:r>
              <a:rPr lang="en-US" sz="3200" dirty="0">
                <a:solidFill>
                  <a:srgbClr val="0070C0"/>
                </a:solidFill>
              </a:rPr>
              <a:t>standardization requirements of the firm</a:t>
            </a:r>
            <a:r>
              <a:rPr lang="en-US" sz="3200" dirty="0"/>
              <a:t>’s operating </a:t>
            </a:r>
            <a:r>
              <a:rPr lang="en-US" sz="3200" dirty="0" smtClean="0"/>
              <a:t>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sz="2000" i="1" dirty="0" smtClean="0"/>
              <a:t>(MIT </a:t>
            </a:r>
            <a:r>
              <a:rPr lang="en-US" sz="2000" i="1" dirty="0"/>
              <a:t>Center for Information Systems </a:t>
            </a:r>
            <a:r>
              <a:rPr lang="en-US" sz="2000" i="1" dirty="0" smtClean="0"/>
              <a:t>Research)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500" dirty="0" smtClean="0"/>
              <a:t>A </a:t>
            </a:r>
            <a:r>
              <a:rPr lang="en-US" sz="3500" dirty="0">
                <a:solidFill>
                  <a:srgbClr val="C00000"/>
                </a:solidFill>
              </a:rPr>
              <a:t>conceptual blueprint </a:t>
            </a:r>
            <a:r>
              <a:rPr lang="en-US" sz="3500" dirty="0"/>
              <a:t>that </a:t>
            </a:r>
            <a:r>
              <a:rPr lang="en-US" sz="3500" dirty="0">
                <a:solidFill>
                  <a:srgbClr val="0070C0"/>
                </a:solidFill>
              </a:rPr>
              <a:t>defines the structure and operation </a:t>
            </a:r>
            <a:r>
              <a:rPr lang="en-US" sz="3500" dirty="0"/>
              <a:t>of an organization. </a:t>
            </a:r>
            <a:r>
              <a:rPr lang="en-US" sz="3500" dirty="0" smtClean="0"/>
              <a:t>The intent </a:t>
            </a:r>
            <a:r>
              <a:rPr lang="en-US" sz="3500" dirty="0"/>
              <a:t>of an enterprise architecture is to </a:t>
            </a:r>
            <a:r>
              <a:rPr lang="en-US" sz="3500" dirty="0">
                <a:solidFill>
                  <a:srgbClr val="C00000"/>
                </a:solidFill>
              </a:rPr>
              <a:t>determine how an organization can most </a:t>
            </a:r>
            <a:r>
              <a:rPr lang="en-US" sz="3500" dirty="0" smtClean="0">
                <a:solidFill>
                  <a:srgbClr val="C00000"/>
                </a:solidFill>
              </a:rPr>
              <a:t>effectively achieve </a:t>
            </a:r>
            <a:r>
              <a:rPr lang="en-US" sz="3500" dirty="0">
                <a:solidFill>
                  <a:srgbClr val="C00000"/>
                </a:solidFill>
              </a:rPr>
              <a:t>its current and future </a:t>
            </a:r>
            <a:r>
              <a:rPr lang="en-US" sz="3500" dirty="0" smtClean="0">
                <a:solidFill>
                  <a:srgbClr val="C00000"/>
                </a:solidFill>
              </a:rPr>
              <a:t>objectives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						</a:t>
            </a:r>
            <a:r>
              <a:rPr lang="en-US" sz="2000" i="1" dirty="0" smtClean="0"/>
              <a:t>(SearchCIO.com)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Enterprise Architecture?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7886700" cy="4947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 smtClean="0">
                <a:solidFill>
                  <a:srgbClr val="C00000"/>
                </a:solidFill>
              </a:rPr>
              <a:t>Cetak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biru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/>
              <a:t>organisasi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berisi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proses </a:t>
            </a:r>
            <a:r>
              <a:rPr lang="en-US" sz="2600" dirty="0" err="1" smtClean="0">
                <a:solidFill>
                  <a:srgbClr val="C00000"/>
                </a:solidFill>
              </a:rPr>
              <a:t>bisnis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C00000"/>
                </a:solidFill>
              </a:rPr>
              <a:t>data</a:t>
            </a:r>
            <a:r>
              <a:rPr lang="en-US" sz="2600" dirty="0" smtClean="0"/>
              <a:t>, </a:t>
            </a:r>
            <a:r>
              <a:rPr lang="en-US" sz="2600" dirty="0" err="1" smtClean="0">
                <a:solidFill>
                  <a:srgbClr val="C00000"/>
                </a:solidFill>
              </a:rPr>
              <a:t>aplikasi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infrastruktur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IT, yang </a:t>
            </a:r>
            <a:r>
              <a:rPr lang="en-US" sz="2600" dirty="0" err="1" smtClean="0"/>
              <a:t>dirancang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diterapkan</a:t>
            </a:r>
            <a:r>
              <a:rPr lang="en-US" sz="2600" dirty="0" smtClean="0"/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terpadu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membantu</a:t>
            </a:r>
            <a:r>
              <a:rPr lang="en-US" sz="2600" dirty="0" smtClean="0"/>
              <a:t> </a:t>
            </a:r>
            <a:r>
              <a:rPr lang="en-US" sz="2600" dirty="0" err="1" smtClean="0"/>
              <a:t>berjalannya</a:t>
            </a:r>
            <a:r>
              <a:rPr lang="en-US" sz="2600" dirty="0" smtClean="0"/>
              <a:t> </a:t>
            </a:r>
            <a:r>
              <a:rPr lang="en-US" sz="2600" dirty="0" err="1" smtClean="0"/>
              <a:t>kegiatan</a:t>
            </a:r>
            <a:r>
              <a:rPr lang="en-US" sz="2600" dirty="0" smtClean="0"/>
              <a:t> </a:t>
            </a:r>
            <a:r>
              <a:rPr lang="en-US" sz="2600" dirty="0" err="1" smtClean="0"/>
              <a:t>organisasi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lebih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efektif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dan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efisien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701479" y="3149269"/>
          <a:ext cx="7689962" cy="3311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608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791200" y="1224754"/>
            <a:ext cx="3208565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871696"/>
          </a:xfrm>
        </p:spPr>
        <p:txBody>
          <a:bodyPr>
            <a:normAutofit fontScale="92500"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 smtClean="0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 smtClean="0"/>
              <a:t>P</a:t>
            </a:r>
            <a:r>
              <a:rPr lang="en-US" dirty="0" smtClean="0"/>
              <a:t>NS di PDII</a:t>
            </a:r>
            <a:r>
              <a:rPr lang="id-ID" dirty="0" smtClean="0"/>
              <a:t> </a:t>
            </a:r>
            <a:r>
              <a:rPr lang="id-ID" dirty="0"/>
              <a:t>LIPI </a:t>
            </a:r>
            <a:r>
              <a:rPr lang="id-ID" dirty="0" smtClean="0"/>
              <a:t>(</a:t>
            </a:r>
            <a:r>
              <a:rPr lang="en-US" dirty="0" smtClean="0"/>
              <a:t>1994</a:t>
            </a:r>
            <a:r>
              <a:rPr lang="id-ID" dirty="0" smtClean="0"/>
              <a:t>-2007</a:t>
            </a:r>
            <a:r>
              <a:rPr lang="id-ID" dirty="0"/>
              <a:t>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6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Architecture Layer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12312" y="1368743"/>
          <a:ext cx="8951678" cy="53636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0924"/>
                <a:gridCol w="6150754"/>
              </a:tblGrid>
              <a:tr h="578333">
                <a:tc>
                  <a:txBody>
                    <a:bodyPr/>
                    <a:lstStyle/>
                    <a:p>
                      <a:r>
                        <a:rPr lang="en-US" sz="2400" u="none" strike="noStrike" baseline="0" dirty="0" smtClean="0">
                          <a:latin typeface="+mn-lt"/>
                        </a:rPr>
                        <a:t>Architecture Type</a:t>
                      </a:r>
                      <a:endParaRPr lang="en-US" sz="24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none" strike="noStrike" baseline="0" dirty="0" smtClean="0">
                          <a:latin typeface="+mn-lt"/>
                        </a:rPr>
                        <a:t>Description</a:t>
                      </a:r>
                      <a:endParaRPr lang="en-US" sz="24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u="none" strike="noStrike" baseline="0" dirty="0" smtClean="0">
                          <a:latin typeface="+mn-lt"/>
                        </a:rPr>
                        <a:t>Business Architecture 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u="none" strike="noStrike" baseline="0" dirty="0" smtClean="0">
                          <a:latin typeface="+mn-lt"/>
                        </a:rPr>
                        <a:t>The business strategy, governance, organization, and key </a:t>
                      </a:r>
                      <a:r>
                        <a:rPr lang="en-US" sz="2200" u="none" strike="noStrik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business processes</a:t>
                      </a:r>
                      <a:endParaRPr lang="en-US" sz="22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u="none" strike="noStrike" baseline="0" dirty="0" smtClean="0">
                          <a:latin typeface="+mn-lt"/>
                        </a:rPr>
                        <a:t>Data Architecture 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u="none" strike="noStrike" baseline="0" dirty="0" smtClean="0">
                          <a:latin typeface="+mn-lt"/>
                        </a:rPr>
                        <a:t>The structure of an organization's logical and physical </a:t>
                      </a:r>
                      <a:r>
                        <a:rPr lang="en-US" sz="2200" u="none" strike="noStrik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data assets and data management </a:t>
                      </a:r>
                      <a:r>
                        <a:rPr lang="en-US" sz="2200" u="none" strike="noStrike" baseline="0" dirty="0" smtClean="0">
                          <a:latin typeface="+mn-lt"/>
                        </a:rPr>
                        <a:t>resources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u="none" strike="noStrike" baseline="0" dirty="0" smtClean="0">
                          <a:latin typeface="+mn-lt"/>
                        </a:rPr>
                        <a:t>Application Architecture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u="none" strike="noStrike" baseline="0" dirty="0" smtClean="0">
                          <a:latin typeface="+mn-lt"/>
                        </a:rPr>
                        <a:t>A </a:t>
                      </a:r>
                      <a:r>
                        <a:rPr lang="en-US" sz="2200" u="none" strike="noStrik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blueprint for the individual applications to be deployed</a:t>
                      </a:r>
                      <a:r>
                        <a:rPr lang="en-US" sz="2200" u="none" strike="noStrike" baseline="0" dirty="0" smtClean="0">
                          <a:latin typeface="+mn-lt"/>
                        </a:rPr>
                        <a:t>, their interactions, and their relationships to the core business processes of the organization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u="none" strike="noStrike" baseline="0" dirty="0" smtClean="0">
                          <a:latin typeface="+mn-lt"/>
                        </a:rPr>
                        <a:t>Technology Architecture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u="none" strike="noStrike" baseline="0" dirty="0" smtClean="0">
                          <a:latin typeface="+mn-lt"/>
                        </a:rPr>
                        <a:t>The logical software and hardware capabilities that are required to support the deployment of business, data, and application services. This includes </a:t>
                      </a:r>
                      <a:r>
                        <a:rPr lang="en-US" sz="2200" u="none" strike="noStrike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IT infrastructure</a:t>
                      </a:r>
                      <a:r>
                        <a:rPr lang="en-US" sz="2200" u="none" strike="noStrike" baseline="0" dirty="0" smtClean="0">
                          <a:latin typeface="+mn-lt"/>
                        </a:rPr>
                        <a:t>, middleware, networks, communications, processing, and standards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152400"/>
            <a:ext cx="6179820" cy="61798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Mengapa</a:t>
            </a:r>
            <a:r>
              <a:rPr lang="en-US" dirty="0" smtClean="0"/>
              <a:t> Enterprise Architecture?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5298868"/>
            <a:ext cx="7886700" cy="6218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i="1" dirty="0" smtClean="0"/>
              <a:t>Yang </a:t>
            </a:r>
            <a:r>
              <a:rPr lang="en-US" i="1" dirty="0" err="1" smtClean="0">
                <a:solidFill>
                  <a:srgbClr val="C00000"/>
                </a:solidFill>
              </a:rPr>
              <a:t>responsif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terhadap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perubahan</a:t>
            </a:r>
            <a:r>
              <a:rPr lang="en-US" i="1" dirty="0" smtClean="0"/>
              <a:t>, </a:t>
            </a:r>
            <a:r>
              <a:rPr lang="en-US" i="1" dirty="0" err="1" smtClean="0"/>
              <a:t>sehingga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proses </a:t>
            </a:r>
            <a:r>
              <a:rPr lang="en-US" i="1" dirty="0" err="1" smtClean="0"/>
              <a:t>bisnis</a:t>
            </a:r>
            <a:r>
              <a:rPr lang="en-US" i="1" dirty="0" smtClean="0"/>
              <a:t> di </a:t>
            </a:r>
            <a:r>
              <a:rPr lang="en-US" i="1" dirty="0" err="1" smtClean="0"/>
              <a:t>organisasi</a:t>
            </a:r>
            <a:r>
              <a:rPr lang="en-US" i="1" dirty="0" smtClean="0"/>
              <a:t> </a:t>
            </a:r>
            <a:r>
              <a:rPr lang="en-US" i="1" dirty="0" err="1" smtClean="0"/>
              <a:t>bisa</a:t>
            </a:r>
            <a:r>
              <a:rPr lang="en-US" i="1" dirty="0" smtClean="0"/>
              <a:t> </a:t>
            </a:r>
            <a:r>
              <a:rPr lang="en-US" i="1" dirty="0" err="1" smtClean="0"/>
              <a:t>berjalan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efektif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dan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efisien</a:t>
            </a:r>
            <a:endParaRPr lang="en-US" i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2800" i="1" dirty="0"/>
          </a:p>
          <a:p>
            <a:pPr lvl="1"/>
            <a:endParaRPr lang="en-US" sz="2800" i="1" dirty="0" smtClean="0"/>
          </a:p>
          <a:p>
            <a:pPr lvl="1"/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7989" y="5244649"/>
            <a:ext cx="2057400" cy="365125"/>
          </a:xfrm>
        </p:spPr>
        <p:txBody>
          <a:bodyPr/>
          <a:lstStyle/>
          <a:p>
            <a:fld id="{C546E0E4-908A-4724-B308-E4F6AE4FA0D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2970" y="1408429"/>
            <a:ext cx="7338060" cy="950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Banyak</a:t>
            </a:r>
            <a:r>
              <a:rPr lang="en-US" sz="2800" b="1" dirty="0" smtClean="0">
                <a:solidFill>
                  <a:schemeClr val="tx1"/>
                </a:solidFill>
              </a:rPr>
              <a:t> Proses </a:t>
            </a:r>
            <a:r>
              <a:rPr lang="en-US" sz="2800" b="1" dirty="0" err="1" smtClean="0">
                <a:solidFill>
                  <a:schemeClr val="tx1"/>
                </a:solidFill>
              </a:rPr>
              <a:t>Bisnis</a:t>
            </a:r>
            <a:r>
              <a:rPr lang="en-US" sz="2800" b="1" dirty="0" smtClean="0">
                <a:solidFill>
                  <a:schemeClr val="tx1"/>
                </a:solidFill>
              </a:rPr>
              <a:t> di </a:t>
            </a:r>
            <a:r>
              <a:rPr lang="en-US" sz="2800" b="1" dirty="0" err="1" smtClean="0">
                <a:solidFill>
                  <a:schemeClr val="tx1"/>
                </a:solidFill>
              </a:rPr>
              <a:t>Dalam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Organisasi</a:t>
            </a:r>
            <a:r>
              <a:rPr lang="en-US" sz="2800" b="1" dirty="0" smtClean="0">
                <a:solidFill>
                  <a:schemeClr val="tx1"/>
                </a:solidFill>
              </a:rPr>
              <a:t> yang </a:t>
            </a:r>
            <a:r>
              <a:rPr lang="en-US" sz="2800" b="1" dirty="0" err="1" smtClean="0">
                <a:solidFill>
                  <a:schemeClr val="tx1"/>
                </a:solidFill>
              </a:rPr>
              <a:t>Terpecah-Pecah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Tidak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Sinkron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2968" y="3367881"/>
            <a:ext cx="7338060" cy="15484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en-US" sz="3200" b="1" dirty="0" err="1" smtClean="0">
                <a:solidFill>
                  <a:schemeClr val="tx1"/>
                </a:solidFill>
              </a:rPr>
              <a:t>Lingkungan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Terintegrasi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95719" y="2535189"/>
            <a:ext cx="752559" cy="65649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4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515350" cy="120014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Keuntungan</a:t>
            </a:r>
            <a:r>
              <a:rPr lang="en-US" dirty="0" smtClean="0"/>
              <a:t> Enterprise Architecture (EA)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13252" y="1272539"/>
          <a:ext cx="8939308" cy="5372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17191"/>
                <a:gridCol w="6622117"/>
              </a:tblGrid>
              <a:tr h="36642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Keuntungan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Deskripsi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794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Efisiensi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Proses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</a:rPr>
                        <a:t>Bisnis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Mengurangi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70C0"/>
                          </a:solidFill>
                        </a:rPr>
                        <a:t>biaya</a:t>
                      </a:r>
                      <a:r>
                        <a:rPr lang="en-US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70C0"/>
                          </a:solidFill>
                        </a:rPr>
                        <a:t>operasional</a:t>
                      </a:r>
                      <a:endParaRPr lang="en-US" sz="22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Organisasi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lebih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70C0"/>
                          </a:solidFill>
                        </a:rPr>
                        <a:t>lincah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70C0"/>
                          </a:solidFill>
                        </a:rPr>
                        <a:t>bergerak</a:t>
                      </a:r>
                      <a:endParaRPr lang="en-US" sz="22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Meningkatkan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70C0"/>
                          </a:solidFill>
                        </a:rPr>
                        <a:t>produktifitas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70C0"/>
                          </a:solidFill>
                        </a:rPr>
                        <a:t>organisasi</a:t>
                      </a:r>
                      <a:endParaRPr lang="en-US" sz="22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71463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Efisiensi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</a:rPr>
                        <a:t>Operasional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IT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Mengurangi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70C0"/>
                          </a:solidFill>
                        </a:rPr>
                        <a:t>biaya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70C0"/>
                          </a:solidFill>
                        </a:rPr>
                        <a:t>pengembangan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maintenance software</a:t>
                      </a:r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Meningkatkan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70C0"/>
                          </a:solidFill>
                        </a:rPr>
                        <a:t>interoperabilitas</a:t>
                      </a:r>
                      <a:r>
                        <a:rPr lang="en-US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serta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pengelolaan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sistem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jaringan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lebih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mudah</a:t>
                      </a:r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Meningkatkan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efisiensi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melakukan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upgrade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70C0"/>
                          </a:solidFill>
                        </a:rPr>
                        <a:t>pengembangan</a:t>
                      </a:r>
                      <a:r>
                        <a:rPr lang="en-US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70C0"/>
                          </a:solidFill>
                        </a:rPr>
                        <a:t>sistem</a:t>
                      </a:r>
                      <a:r>
                        <a:rPr lang="en-US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komponen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baru</a:t>
                      </a:r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1463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</a:rPr>
                        <a:t>Meningkatkan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ROI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Mengurangi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Resiko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 smtClean="0">
                          <a:solidFill>
                            <a:srgbClr val="0070C0"/>
                          </a:solidFill>
                        </a:rPr>
                        <a:t>Mengurangi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70C0"/>
                          </a:solidFill>
                        </a:rPr>
                        <a:t>kompleksitas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bisnis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 smtClean="0">
                          <a:solidFill>
                            <a:srgbClr val="0070C0"/>
                          </a:solidFill>
                        </a:rPr>
                        <a:t>Maksimum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</a:rPr>
                        <a:t> ROI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bisnis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infrastruktur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Fleksibilitas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dalam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membuat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membeli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solusi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err="1" smtClean="0">
                          <a:solidFill>
                            <a:srgbClr val="0070C0"/>
                          </a:solidFill>
                        </a:rPr>
                        <a:t>Mengurangi</a:t>
                      </a:r>
                      <a:r>
                        <a:rPr lang="en-US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0070C0"/>
                          </a:solidFill>
                        </a:rPr>
                        <a:t>resiko</a:t>
                      </a:r>
                      <a:r>
                        <a:rPr lang="en-US" sz="2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investasi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TCO</a:t>
                      </a:r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0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Keuntungan</a:t>
            </a:r>
            <a:r>
              <a:rPr lang="en-US" dirty="0"/>
              <a:t> Enterprise Architecture</a:t>
            </a:r>
            <a:endParaRPr lang="id-ID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488422"/>
          <a:ext cx="7886700" cy="498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31284" y="6289779"/>
            <a:ext cx="6081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Institute for Enterprise Architecture Development, 2005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5332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1.2 What and Why Enterprise Architecture Framework? 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58"/>
            <a:ext cx="9144000" cy="6080043"/>
          </a:xfrm>
        </p:spPr>
      </p:pic>
    </p:spTree>
    <p:extLst>
      <p:ext uri="{BB962C8B-B14F-4D97-AF65-F5344CB8AC3E}">
        <p14:creationId xmlns:p14="http://schemas.microsoft.com/office/powerpoint/2010/main" val="30898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8892540" cy="68107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" y="509454"/>
            <a:ext cx="9126483" cy="63322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34"/>
            <a:ext cx="9144000" cy="64644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17" y="911809"/>
            <a:ext cx="2655867" cy="375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TOGAF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3435" r="1504" b="1108"/>
          <a:stretch/>
        </p:blipFill>
        <p:spPr bwMode="auto">
          <a:xfrm>
            <a:off x="629236" y="1547858"/>
            <a:ext cx="3349813" cy="4532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" b="4791"/>
          <a:stretch/>
        </p:blipFill>
        <p:spPr>
          <a:xfrm>
            <a:off x="5920418" y="2503503"/>
            <a:ext cx="2648798" cy="378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" y="0"/>
            <a:ext cx="8161020" cy="68875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775" cy="684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8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Cara </a:t>
            </a:r>
            <a:r>
              <a:rPr lang="en-US" dirty="0" err="1" smtClean="0"/>
              <a:t>Membuat</a:t>
            </a:r>
            <a:r>
              <a:rPr lang="en-US" dirty="0" smtClean="0"/>
              <a:t> EA?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82" y="1361258"/>
            <a:ext cx="7886700" cy="2458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mana</a:t>
            </a:r>
            <a:r>
              <a:rPr lang="en-US" sz="2400" dirty="0" smtClean="0"/>
              <a:t>?</a:t>
            </a:r>
          </a:p>
          <a:p>
            <a:pPr marL="0" indent="0" algn="ctr">
              <a:buNone/>
            </a:pPr>
            <a:r>
              <a:rPr lang="en-US" sz="2400" dirty="0" err="1" smtClean="0"/>
              <a:t>Siapa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terlibat</a:t>
            </a:r>
            <a:r>
              <a:rPr lang="en-US" sz="2400" dirty="0" smtClean="0"/>
              <a:t>?</a:t>
            </a:r>
          </a:p>
          <a:p>
            <a:pPr marL="0" indent="0" algn="ctr">
              <a:buNone/>
            </a:pP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?</a:t>
            </a:r>
          </a:p>
          <a:p>
            <a:pPr marL="0" indent="0" algn="ctr">
              <a:buNone/>
            </a:pP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tahapan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pembuatannya</a:t>
            </a:r>
            <a:r>
              <a:rPr lang="en-US" sz="2400" dirty="0" smtClean="0"/>
              <a:t>?</a:t>
            </a:r>
          </a:p>
          <a:p>
            <a:pPr marL="0" indent="0" algn="ctr">
              <a:buNone/>
            </a:pP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standardisasi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desainnya</a:t>
            </a:r>
            <a:r>
              <a:rPr lang="en-US" sz="2400" dirty="0" smtClean="0"/>
              <a:t>?</a:t>
            </a:r>
          </a:p>
          <a:p>
            <a:pPr algn="ctr"/>
            <a:endParaRPr lang="en-US" sz="2400" dirty="0" smtClean="0"/>
          </a:p>
          <a:p>
            <a:pPr algn="ctr"/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77752" y="3688710"/>
            <a:ext cx="752559" cy="7576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49508" y="4444016"/>
            <a:ext cx="5609046" cy="54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err="1" smtClean="0"/>
              <a:t>Pusing</a:t>
            </a:r>
            <a:r>
              <a:rPr lang="en-US" sz="2400" dirty="0" smtClean="0"/>
              <a:t>?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template?</a:t>
            </a:r>
            <a:endParaRPr lang="id-ID" sz="2400" dirty="0"/>
          </a:p>
        </p:txBody>
      </p:sp>
      <p:sp>
        <p:nvSpPr>
          <p:cNvPr id="7" name="Down Arrow 6"/>
          <p:cNvSpPr/>
          <p:nvPr/>
        </p:nvSpPr>
        <p:spPr>
          <a:xfrm>
            <a:off x="4077753" y="4951321"/>
            <a:ext cx="752559" cy="7576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10175" y="5709016"/>
            <a:ext cx="6287711" cy="542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Architecture Framework</a:t>
            </a:r>
            <a:endParaRPr lang="id-ID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1392" y="1850656"/>
            <a:ext cx="7819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ym typeface="Wingdings" panose="05000000000000000000" pitchFamily="2" charset="2"/>
              </a:rPr>
              <a:t></a:t>
            </a:r>
            <a:endParaRPr lang="id-ID" sz="6600" dirty="0"/>
          </a:p>
        </p:txBody>
      </p:sp>
      <p:sp>
        <p:nvSpPr>
          <p:cNvPr id="10" name="Rectangle 9"/>
          <p:cNvSpPr/>
          <p:nvPr/>
        </p:nvSpPr>
        <p:spPr>
          <a:xfrm>
            <a:off x="7683351" y="5426049"/>
            <a:ext cx="8980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id-ID" sz="66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4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an </a:t>
            </a:r>
            <a:r>
              <a:rPr lang="en-US" dirty="0" smtClean="0"/>
              <a:t>Architecture Framework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3"/>
            <a:ext cx="7886700" cy="4947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A </a:t>
            </a:r>
            <a:r>
              <a:rPr lang="en-US" sz="3000" dirty="0">
                <a:solidFill>
                  <a:srgbClr val="C00000"/>
                </a:solidFill>
              </a:rPr>
              <a:t>foundational structure</a:t>
            </a:r>
            <a:r>
              <a:rPr lang="en-US" sz="3000" dirty="0"/>
              <a:t>, or set of structures, which can be used for </a:t>
            </a:r>
            <a:r>
              <a:rPr lang="en-US" sz="3000" dirty="0">
                <a:solidFill>
                  <a:srgbClr val="0070C0"/>
                </a:solidFill>
              </a:rPr>
              <a:t>developing a broad range of different </a:t>
            </a:r>
            <a:r>
              <a:rPr lang="en-US" sz="3000" dirty="0" smtClean="0">
                <a:solidFill>
                  <a:srgbClr val="0070C0"/>
                </a:solidFill>
              </a:rPr>
              <a:t>architectures:</a:t>
            </a:r>
          </a:p>
          <a:p>
            <a:pPr marL="0" indent="0">
              <a:buNone/>
            </a:pPr>
            <a:endParaRPr lang="en-US" sz="600" dirty="0" smtClean="0">
              <a:solidFill>
                <a:srgbClr val="0070C0"/>
              </a:solidFill>
            </a:endParaRPr>
          </a:p>
          <a:p>
            <a:r>
              <a:rPr lang="en-US" sz="2600" dirty="0" smtClean="0"/>
              <a:t>Describe </a:t>
            </a:r>
            <a:r>
              <a:rPr lang="en-US" sz="2600" dirty="0"/>
              <a:t>a </a:t>
            </a:r>
            <a:r>
              <a:rPr lang="en-US" sz="2600" dirty="0">
                <a:solidFill>
                  <a:srgbClr val="C00000"/>
                </a:solidFill>
              </a:rPr>
              <a:t>method for designing a target state of the enterprise </a:t>
            </a:r>
            <a:r>
              <a:rPr lang="en-US" sz="2600" dirty="0"/>
              <a:t>in terms of a </a:t>
            </a:r>
            <a:r>
              <a:rPr lang="en-US" sz="2600" dirty="0">
                <a:solidFill>
                  <a:srgbClr val="0070C0"/>
                </a:solidFill>
              </a:rPr>
              <a:t>set of building blocks</a:t>
            </a:r>
            <a:r>
              <a:rPr lang="en-US" sz="2600" dirty="0"/>
              <a:t>, and for showing how the building blocks fit </a:t>
            </a:r>
            <a:r>
              <a:rPr lang="en-US" sz="2600" dirty="0" smtClean="0"/>
              <a:t>together</a:t>
            </a:r>
          </a:p>
          <a:p>
            <a:r>
              <a:rPr lang="en-US" sz="2600" dirty="0" smtClean="0"/>
              <a:t>Contain </a:t>
            </a:r>
            <a:r>
              <a:rPr lang="en-US" sz="2600" dirty="0"/>
              <a:t>a </a:t>
            </a:r>
            <a:r>
              <a:rPr lang="en-US" sz="2600" dirty="0">
                <a:solidFill>
                  <a:srgbClr val="C00000"/>
                </a:solidFill>
              </a:rPr>
              <a:t>set of tools </a:t>
            </a:r>
            <a:r>
              <a:rPr lang="en-US" sz="2600" dirty="0"/>
              <a:t>and provide a </a:t>
            </a:r>
            <a:r>
              <a:rPr lang="en-US" sz="2600" dirty="0">
                <a:solidFill>
                  <a:srgbClr val="0070C0"/>
                </a:solidFill>
              </a:rPr>
              <a:t>common </a:t>
            </a:r>
            <a:r>
              <a:rPr lang="en-US" sz="2600" dirty="0" smtClean="0">
                <a:solidFill>
                  <a:srgbClr val="0070C0"/>
                </a:solidFill>
              </a:rPr>
              <a:t>vocabulary</a:t>
            </a:r>
          </a:p>
          <a:p>
            <a:r>
              <a:rPr lang="en-US" sz="2600" dirty="0" smtClean="0"/>
              <a:t>Include </a:t>
            </a:r>
            <a:r>
              <a:rPr lang="en-US" sz="2600" dirty="0"/>
              <a:t>a list of</a:t>
            </a:r>
            <a:r>
              <a:rPr lang="en-US" sz="2600" dirty="0">
                <a:solidFill>
                  <a:srgbClr val="C00000"/>
                </a:solidFill>
              </a:rPr>
              <a:t> recommended standards</a:t>
            </a:r>
            <a:r>
              <a:rPr lang="en-US" sz="2600" dirty="0"/>
              <a:t> and compliant products that can be used </a:t>
            </a:r>
            <a:r>
              <a:rPr lang="en-US" sz="2600" dirty="0">
                <a:solidFill>
                  <a:srgbClr val="0070C0"/>
                </a:solidFill>
              </a:rPr>
              <a:t>to implement the building </a:t>
            </a:r>
            <a:r>
              <a:rPr lang="en-US" sz="2600" dirty="0" smtClean="0">
                <a:solidFill>
                  <a:srgbClr val="0070C0"/>
                </a:solidFill>
              </a:rPr>
              <a:t>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</a:t>
            </a:r>
            <a:r>
              <a:rPr lang="en-US" dirty="0" smtClean="0"/>
              <a:t>We </a:t>
            </a:r>
            <a:r>
              <a:rPr lang="en-US" dirty="0"/>
              <a:t>Need a Framework for Enterprise Architecture?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Using an architecture framework will </a:t>
            </a:r>
            <a:r>
              <a:rPr lang="en-US" sz="3200" dirty="0">
                <a:solidFill>
                  <a:srgbClr val="C00000"/>
                </a:solidFill>
              </a:rPr>
              <a:t>speed up and simplify architecture </a:t>
            </a:r>
            <a:r>
              <a:rPr lang="en-US" sz="3200" dirty="0" smtClean="0">
                <a:solidFill>
                  <a:srgbClr val="C00000"/>
                </a:solidFill>
              </a:rPr>
              <a:t>development</a:t>
            </a:r>
            <a:endParaRPr lang="en-US" sz="3200" dirty="0"/>
          </a:p>
          <a:p>
            <a:r>
              <a:rPr lang="en-US" sz="3200" dirty="0" smtClean="0"/>
              <a:t>Ensure </a:t>
            </a:r>
            <a:r>
              <a:rPr lang="en-US" sz="3200" dirty="0" smtClean="0">
                <a:solidFill>
                  <a:srgbClr val="C00000"/>
                </a:solidFill>
              </a:rPr>
              <a:t>more </a:t>
            </a:r>
            <a:r>
              <a:rPr lang="en-US" sz="3200" dirty="0">
                <a:solidFill>
                  <a:srgbClr val="C00000"/>
                </a:solidFill>
              </a:rPr>
              <a:t>complete coverage of the designed </a:t>
            </a:r>
            <a:r>
              <a:rPr lang="en-US" sz="3200" dirty="0" smtClean="0">
                <a:solidFill>
                  <a:srgbClr val="C00000"/>
                </a:solidFill>
              </a:rPr>
              <a:t>solution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 smtClean="0"/>
              <a:t>Make </a:t>
            </a:r>
            <a:r>
              <a:rPr lang="en-US" sz="3200" dirty="0">
                <a:solidFill>
                  <a:srgbClr val="C00000"/>
                </a:solidFill>
              </a:rPr>
              <a:t>certain that the architecture </a:t>
            </a:r>
            <a:r>
              <a:rPr lang="en-US" sz="3200" dirty="0" smtClean="0">
                <a:solidFill>
                  <a:srgbClr val="C00000"/>
                </a:solidFill>
              </a:rPr>
              <a:t>selected allows </a:t>
            </a:r>
            <a:r>
              <a:rPr lang="en-US" sz="3200" dirty="0">
                <a:solidFill>
                  <a:srgbClr val="C00000"/>
                </a:solidFill>
              </a:rPr>
              <a:t>for future growth </a:t>
            </a:r>
            <a:r>
              <a:rPr lang="en-US" sz="3200" dirty="0"/>
              <a:t>in response to the needs of the </a:t>
            </a:r>
            <a:r>
              <a:rPr lang="en-US" sz="3200" dirty="0" smtClean="0"/>
              <a:t>business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8097202" cy="20955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1.3 Major Enterprise Architecture Framework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/>
              <a:t>EA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1032340"/>
            <a:ext cx="9064487" cy="5825660"/>
          </a:xfrm>
        </p:spPr>
      </p:pic>
    </p:spTree>
    <p:extLst>
      <p:ext uri="{BB962C8B-B14F-4D97-AF65-F5344CB8AC3E}">
        <p14:creationId xmlns:p14="http://schemas.microsoft.com/office/powerpoint/2010/main" val="26390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EA Framework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0500" y="1480211"/>
          <a:ext cx="8750300" cy="3901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1567"/>
                <a:gridCol w="45387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Jenis</a:t>
                      </a:r>
                      <a:endParaRPr lang="id-ID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EA Framework</a:t>
                      </a:r>
                      <a:endParaRPr lang="id-ID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200" b="1" dirty="0" err="1" smtClean="0"/>
                        <a:t>Consortia</a:t>
                      </a:r>
                      <a:r>
                        <a:rPr lang="id-ID" sz="2200" b="1" dirty="0" smtClean="0"/>
                        <a:t>-</a:t>
                      </a:r>
                      <a:r>
                        <a:rPr lang="en-US" sz="2200" b="1" dirty="0" smtClean="0"/>
                        <a:t>D</a:t>
                      </a:r>
                      <a:r>
                        <a:rPr lang="id-ID" sz="2200" b="1" dirty="0" err="1" smtClean="0"/>
                        <a:t>eveloped</a:t>
                      </a:r>
                      <a:r>
                        <a:rPr lang="id-ID" sz="2200" b="1" dirty="0" smtClean="0"/>
                        <a:t> </a:t>
                      </a:r>
                      <a:r>
                        <a:rPr lang="en-US" sz="2200" b="1" dirty="0" smtClean="0"/>
                        <a:t>F</a:t>
                      </a:r>
                      <a:r>
                        <a:rPr lang="id-ID" sz="2200" b="1" dirty="0" err="1" smtClean="0"/>
                        <a:t>rameworks</a:t>
                      </a:r>
                      <a:endParaRPr lang="id-ID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ARCON,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GERAM,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RM-ODP, </a:t>
                      </a:r>
                    </a:p>
                    <a:p>
                      <a:r>
                        <a:rPr lang="en-US" sz="2200" dirty="0" smtClean="0"/>
                        <a:t>IDEAS Group,</a:t>
                      </a:r>
                      <a:r>
                        <a:rPr lang="en-US" sz="2200" baseline="0" dirty="0" smtClean="0"/>
                        <a:t>  </a:t>
                      </a:r>
                      <a:r>
                        <a:rPr lang="en-US" sz="2200" dirty="0" smtClean="0"/>
                        <a:t>ISO 19439,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TOGAF</a:t>
                      </a:r>
                      <a:endParaRPr lang="id-ID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200" b="1" dirty="0" smtClean="0"/>
                        <a:t>Defense </a:t>
                      </a:r>
                      <a:r>
                        <a:rPr lang="en-US" sz="2200" b="1" dirty="0" smtClean="0"/>
                        <a:t>I</a:t>
                      </a:r>
                      <a:r>
                        <a:rPr lang="id-ID" sz="2200" b="1" dirty="0" err="1" smtClean="0"/>
                        <a:t>ndustry</a:t>
                      </a:r>
                      <a:r>
                        <a:rPr lang="id-ID" sz="2200" b="1" dirty="0" smtClean="0"/>
                        <a:t> </a:t>
                      </a:r>
                      <a:r>
                        <a:rPr lang="en-US" sz="2200" b="1" dirty="0" smtClean="0"/>
                        <a:t>F</a:t>
                      </a:r>
                      <a:r>
                        <a:rPr lang="id-ID" sz="2200" b="1" dirty="0" err="1" smtClean="0"/>
                        <a:t>rameworks</a:t>
                      </a:r>
                      <a:endParaRPr lang="id-ID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AGATE,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DNDAF,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err="1" smtClean="0">
                          <a:solidFill>
                            <a:srgbClr val="C00000"/>
                          </a:solidFill>
                        </a:rPr>
                        <a:t>DoDAF</a:t>
                      </a:r>
                      <a:r>
                        <a:rPr lang="en-US" sz="2200" dirty="0" smtClean="0"/>
                        <a:t>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MODAF,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NAF</a:t>
                      </a:r>
                      <a:endParaRPr lang="id-ID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200" b="1" dirty="0" err="1" smtClean="0"/>
                        <a:t>Government</a:t>
                      </a:r>
                      <a:r>
                        <a:rPr lang="id-ID" sz="2200" b="1" dirty="0" smtClean="0"/>
                        <a:t> </a:t>
                      </a:r>
                      <a:r>
                        <a:rPr lang="en-US" sz="2200" b="1" dirty="0" smtClean="0"/>
                        <a:t>F</a:t>
                      </a:r>
                      <a:r>
                        <a:rPr lang="id-ID" sz="2200" b="1" dirty="0" err="1" smtClean="0"/>
                        <a:t>rameworks</a:t>
                      </a:r>
                      <a:endParaRPr lang="id-ID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ESAAF,</a:t>
                      </a:r>
                      <a:r>
                        <a:rPr lang="en-US" sz="2200" baseline="0" dirty="0" smtClean="0"/>
                        <a:t> GEA, FDIC, 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</a:rPr>
                        <a:t>FEAF</a:t>
                      </a:r>
                      <a:r>
                        <a:rPr lang="en-US" sz="2200" baseline="0" dirty="0" smtClean="0"/>
                        <a:t>, NORA, NIST, 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</a:rPr>
                        <a:t>TEAF</a:t>
                      </a:r>
                      <a:endParaRPr lang="id-ID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200" b="1" dirty="0" err="1" smtClean="0"/>
                        <a:t>Open</a:t>
                      </a:r>
                      <a:r>
                        <a:rPr lang="en-US" sz="2200" b="1" baseline="0" dirty="0" smtClean="0"/>
                        <a:t> S</a:t>
                      </a:r>
                      <a:r>
                        <a:rPr lang="id-ID" sz="2200" b="1" dirty="0" err="1" smtClean="0"/>
                        <a:t>ource</a:t>
                      </a:r>
                      <a:r>
                        <a:rPr lang="id-ID" sz="2200" b="1" dirty="0" smtClean="0"/>
                        <a:t> </a:t>
                      </a:r>
                      <a:r>
                        <a:rPr lang="en-US" sz="2200" b="1" dirty="0" smtClean="0"/>
                        <a:t>F</a:t>
                      </a:r>
                      <a:r>
                        <a:rPr lang="id-ID" sz="2200" b="1" dirty="0" err="1" smtClean="0"/>
                        <a:t>rameworks</a:t>
                      </a:r>
                      <a:endParaRPr lang="id-ID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LEAD, MEGAF, </a:t>
                      </a:r>
                      <a:r>
                        <a:rPr lang="en-US" sz="2200" dirty="0" err="1" smtClean="0"/>
                        <a:t>Praxeme</a:t>
                      </a:r>
                      <a:r>
                        <a:rPr lang="en-US" sz="2200" dirty="0" smtClean="0"/>
                        <a:t>, TRAK, SABSA</a:t>
                      </a:r>
                      <a:endParaRPr lang="id-ID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200" b="1" dirty="0" err="1" smtClean="0"/>
                        <a:t>Proprietary</a:t>
                      </a:r>
                      <a:r>
                        <a:rPr lang="id-ID" sz="2200" b="1" dirty="0" smtClean="0"/>
                        <a:t> </a:t>
                      </a:r>
                      <a:r>
                        <a:rPr lang="en-US" sz="2200" b="1" dirty="0" smtClean="0"/>
                        <a:t>F</a:t>
                      </a:r>
                      <a:r>
                        <a:rPr lang="id-ID" sz="2200" b="1" dirty="0" err="1" smtClean="0"/>
                        <a:t>rameworks</a:t>
                      </a:r>
                      <a:endParaRPr lang="id-ID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ASSIMPLER, AM, IAF, OBASHI, IFW, SAM,</a:t>
                      </a:r>
                      <a:r>
                        <a:rPr lang="en-US" sz="2200" baseline="0" dirty="0" smtClean="0"/>
                        <a:t> SAP EAF, </a:t>
                      </a:r>
                      <a:r>
                        <a:rPr lang="en-US" sz="2200" baseline="0" dirty="0" err="1" smtClean="0">
                          <a:solidFill>
                            <a:srgbClr val="C00000"/>
                          </a:solidFill>
                        </a:rPr>
                        <a:t>Zachman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</a:rPr>
                        <a:t> Framework</a:t>
                      </a:r>
                      <a:r>
                        <a:rPr lang="en-US" sz="2200" baseline="0" dirty="0" smtClean="0"/>
                        <a:t>, SOMF</a:t>
                      </a:r>
                      <a:endParaRPr lang="id-ID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0900" y="5850627"/>
            <a:ext cx="7664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252525"/>
                </a:solidFill>
              </a:rPr>
              <a:t>In </a:t>
            </a:r>
            <a:r>
              <a:rPr lang="en-US" sz="2000" i="1" dirty="0" smtClean="0">
                <a:solidFill>
                  <a:srgbClr val="252525"/>
                </a:solidFill>
              </a:rPr>
              <a:t>2013, </a:t>
            </a:r>
            <a:r>
              <a:rPr lang="en-US" sz="2000" i="1" dirty="0" smtClean="0">
                <a:solidFill>
                  <a:srgbClr val="C00000"/>
                </a:solidFill>
              </a:rPr>
              <a:t>TOGAF is the </a:t>
            </a:r>
            <a:r>
              <a:rPr lang="en-US" sz="2000" i="1" dirty="0">
                <a:solidFill>
                  <a:srgbClr val="C00000"/>
                </a:solidFill>
              </a:rPr>
              <a:t>most popular Enterprise Architecture </a:t>
            </a:r>
            <a:r>
              <a:rPr lang="en-US" sz="2000" i="1" dirty="0" smtClean="0">
                <a:solidFill>
                  <a:srgbClr val="C00000"/>
                </a:solidFill>
              </a:rPr>
              <a:t>framework </a:t>
            </a:r>
            <a:r>
              <a:rPr lang="en-US" sz="2000" i="1" dirty="0" smtClean="0">
                <a:solidFill>
                  <a:srgbClr val="252525"/>
                </a:solidFill>
              </a:rPr>
              <a:t>(judged </a:t>
            </a:r>
            <a:r>
              <a:rPr lang="en-US" sz="2000" i="1" dirty="0">
                <a:solidFill>
                  <a:srgbClr val="252525"/>
                </a:solidFill>
              </a:rPr>
              <a:t>by published certification </a:t>
            </a:r>
            <a:r>
              <a:rPr lang="en-US" sz="2000" i="1" dirty="0" smtClean="0">
                <a:solidFill>
                  <a:srgbClr val="252525"/>
                </a:solidFill>
              </a:rPr>
              <a:t>numbers)</a:t>
            </a:r>
            <a:endParaRPr lang="id-ID" sz="2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0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EA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 smtClean="0">
                <a:solidFill>
                  <a:srgbClr val="C00000"/>
                </a:solidFill>
              </a:rPr>
              <a:t>Zachman</a:t>
            </a:r>
            <a:r>
              <a:rPr lang="en-US" dirty="0" smtClean="0">
                <a:solidFill>
                  <a:srgbClr val="C00000"/>
                </a:solidFill>
              </a:rPr>
              <a:t> Framework </a:t>
            </a:r>
            <a:r>
              <a:rPr lang="en-US" dirty="0"/>
              <a:t>for Enterprise </a:t>
            </a:r>
            <a:r>
              <a:rPr lang="en-US" dirty="0" smtClean="0"/>
              <a:t>Architectures</a:t>
            </a:r>
          </a:p>
          <a:p>
            <a:pPr lvl="1"/>
            <a:r>
              <a:rPr lang="en-US" dirty="0" smtClean="0"/>
              <a:t>Although </a:t>
            </a:r>
            <a:r>
              <a:rPr lang="en-US" dirty="0"/>
              <a:t>self-described as a framework, is actually more accurately defined as a </a:t>
            </a:r>
            <a:r>
              <a:rPr lang="en-US" dirty="0">
                <a:solidFill>
                  <a:srgbClr val="0070C0"/>
                </a:solidFill>
              </a:rPr>
              <a:t>taxonomy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Open Group Architectural Framework (</a:t>
            </a:r>
            <a:r>
              <a:rPr lang="en-US" dirty="0" smtClean="0">
                <a:solidFill>
                  <a:srgbClr val="C00000"/>
                </a:solidFill>
              </a:rPr>
              <a:t>TOGAF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Although </a:t>
            </a:r>
            <a:r>
              <a:rPr lang="en-US" dirty="0"/>
              <a:t>called a framework, is actually more accurately defined as a </a:t>
            </a:r>
            <a:r>
              <a:rPr lang="en-US" dirty="0">
                <a:solidFill>
                  <a:srgbClr val="0070C0"/>
                </a:solidFill>
              </a:rPr>
              <a:t>process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Federal Enterprise </a:t>
            </a:r>
            <a:r>
              <a:rPr lang="en-US" dirty="0" smtClean="0"/>
              <a:t>Architecture(</a:t>
            </a:r>
            <a:r>
              <a:rPr lang="en-US" dirty="0" smtClean="0">
                <a:solidFill>
                  <a:srgbClr val="C00000"/>
                </a:solidFill>
              </a:rPr>
              <a:t>FEA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viewed as either an </a:t>
            </a:r>
            <a:r>
              <a:rPr lang="en-US" dirty="0">
                <a:solidFill>
                  <a:srgbClr val="0070C0"/>
                </a:solidFill>
              </a:rPr>
              <a:t>implemented enterprise architecture</a:t>
            </a:r>
            <a:r>
              <a:rPr lang="en-US" dirty="0"/>
              <a:t> or a proscriptive methodology for creating an enterprise architecture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Gartner</a:t>
            </a:r>
            <a:r>
              <a:rPr lang="en-US" dirty="0"/>
              <a:t> </a:t>
            </a:r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best described as an </a:t>
            </a:r>
            <a:r>
              <a:rPr lang="en-US" dirty="0">
                <a:solidFill>
                  <a:srgbClr val="0070C0"/>
                </a:solidFill>
              </a:rPr>
              <a:t>enterprise architectural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Zachman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" b="5275"/>
          <a:stretch/>
        </p:blipFill>
        <p:spPr>
          <a:xfrm>
            <a:off x="564843" y="1090539"/>
            <a:ext cx="8181669" cy="538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12400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Introduction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TOGAF Concepts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TOGAF </a:t>
            </a:r>
            <a:r>
              <a:rPr lang="en-US" dirty="0" smtClean="0"/>
              <a:t>ADM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BPMN </a:t>
            </a:r>
            <a:r>
              <a:rPr lang="en-US" dirty="0" smtClean="0"/>
              <a:t>Overview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UML </a:t>
            </a:r>
            <a:r>
              <a:rPr lang="en-US" dirty="0" smtClean="0"/>
              <a:t>Overview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TOGAF Case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"/>
          <a:stretch/>
        </p:blipFill>
        <p:spPr>
          <a:xfrm>
            <a:off x="628649" y="1036198"/>
            <a:ext cx="8356961" cy="5805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084" t="40815" r="31999" b="15037"/>
          <a:stretch/>
        </p:blipFill>
        <p:spPr>
          <a:xfrm>
            <a:off x="1120775" y="1224754"/>
            <a:ext cx="6902450" cy="490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 </a:t>
            </a:r>
            <a:r>
              <a:rPr lang="en-US" dirty="0"/>
              <a:t>Framework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1352549"/>
            <a:ext cx="8435340" cy="51538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b="1" dirty="0">
                <a:solidFill>
                  <a:srgbClr val="C00000"/>
                </a:solidFill>
              </a:rPr>
              <a:t>Taxonomy </a:t>
            </a:r>
            <a:r>
              <a:rPr lang="en-US" sz="2200" b="1" dirty="0" smtClean="0">
                <a:solidFill>
                  <a:srgbClr val="C00000"/>
                </a:solidFill>
              </a:rPr>
              <a:t>completeness</a:t>
            </a:r>
            <a:r>
              <a:rPr lang="en-US" sz="2200" dirty="0" smtClean="0"/>
              <a:t>: how </a:t>
            </a:r>
            <a:r>
              <a:rPr lang="en-US" sz="2200" dirty="0"/>
              <a:t>well you can use the methodology to </a:t>
            </a:r>
            <a:r>
              <a:rPr lang="en-US" sz="2200" dirty="0">
                <a:solidFill>
                  <a:srgbClr val="0070C0"/>
                </a:solidFill>
              </a:rPr>
              <a:t>classify the various architectural </a:t>
            </a:r>
            <a:r>
              <a:rPr lang="en-US" sz="2200" dirty="0" smtClean="0">
                <a:solidFill>
                  <a:srgbClr val="0070C0"/>
                </a:solidFill>
              </a:rPr>
              <a:t>artifacts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Zachman</a:t>
            </a:r>
            <a:r>
              <a:rPr lang="en-US" sz="2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</a:rPr>
              <a:t>Process completeness</a:t>
            </a:r>
            <a:r>
              <a:rPr lang="en-US" sz="2200" dirty="0" smtClean="0"/>
              <a:t>: how </a:t>
            </a:r>
            <a:r>
              <a:rPr lang="en-US" sz="2200" dirty="0"/>
              <a:t>fully the methodology guides you through a </a:t>
            </a:r>
            <a:r>
              <a:rPr lang="en-US" sz="2200" dirty="0">
                <a:solidFill>
                  <a:srgbClr val="0070C0"/>
                </a:solidFill>
              </a:rPr>
              <a:t>step-by-step process for creating an enterprise </a:t>
            </a:r>
            <a:r>
              <a:rPr lang="en-US" sz="2200" dirty="0" smtClean="0">
                <a:solidFill>
                  <a:srgbClr val="0070C0"/>
                </a:solidFill>
              </a:rPr>
              <a:t>architecture</a:t>
            </a:r>
            <a:r>
              <a:rPr lang="en-US" sz="2200" dirty="0"/>
              <a:t> </a:t>
            </a:r>
            <a:r>
              <a:rPr lang="en-US" sz="2200" dirty="0" smtClean="0"/>
              <a:t>(TOGAF)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</a:rPr>
              <a:t>Reference-model guidance</a:t>
            </a:r>
            <a:r>
              <a:rPr lang="en-US" sz="2200" dirty="0" smtClean="0"/>
              <a:t>: how </a:t>
            </a:r>
            <a:r>
              <a:rPr lang="en-US" sz="2200" dirty="0"/>
              <a:t>useful the methodology is in helping you </a:t>
            </a:r>
            <a:r>
              <a:rPr lang="en-US" sz="2200" dirty="0">
                <a:solidFill>
                  <a:srgbClr val="0070C0"/>
                </a:solidFill>
              </a:rPr>
              <a:t>build a relevant set of reference </a:t>
            </a:r>
            <a:r>
              <a:rPr lang="en-US" sz="2200" dirty="0" smtClean="0">
                <a:solidFill>
                  <a:srgbClr val="0070C0"/>
                </a:solidFill>
              </a:rPr>
              <a:t>models</a:t>
            </a:r>
            <a:r>
              <a:rPr lang="en-US" sz="2200" dirty="0"/>
              <a:t> </a:t>
            </a:r>
            <a:r>
              <a:rPr lang="en-US" sz="2200" dirty="0" smtClean="0"/>
              <a:t>(FEA)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>
                <a:solidFill>
                  <a:srgbClr val="C00000"/>
                </a:solidFill>
              </a:rPr>
              <a:t>Practice </a:t>
            </a:r>
            <a:r>
              <a:rPr lang="en-US" sz="2200" b="1" dirty="0" smtClean="0">
                <a:solidFill>
                  <a:srgbClr val="C00000"/>
                </a:solidFill>
              </a:rPr>
              <a:t>guidance</a:t>
            </a:r>
            <a:r>
              <a:rPr lang="en-US" sz="2200" dirty="0" smtClean="0"/>
              <a:t>: how </a:t>
            </a:r>
            <a:r>
              <a:rPr lang="en-US" sz="2200" dirty="0"/>
              <a:t>much the methodology helps you </a:t>
            </a:r>
            <a:r>
              <a:rPr lang="en-US" sz="2200" dirty="0">
                <a:solidFill>
                  <a:srgbClr val="0070C0"/>
                </a:solidFill>
              </a:rPr>
              <a:t>assimilate the mindset of enterprise architecture into your organization</a:t>
            </a:r>
            <a:r>
              <a:rPr lang="en-US" sz="2200" dirty="0"/>
              <a:t> </a:t>
            </a:r>
            <a:r>
              <a:rPr lang="en-US" sz="2200" dirty="0" smtClean="0"/>
              <a:t>(Gartner)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>
                <a:solidFill>
                  <a:srgbClr val="C00000"/>
                </a:solidFill>
              </a:rPr>
              <a:t>Maturity </a:t>
            </a:r>
            <a:r>
              <a:rPr lang="en-US" sz="2200" b="1" dirty="0" smtClean="0">
                <a:solidFill>
                  <a:srgbClr val="C00000"/>
                </a:solidFill>
              </a:rPr>
              <a:t>model</a:t>
            </a:r>
            <a:r>
              <a:rPr lang="en-US" sz="2200" dirty="0" smtClean="0"/>
              <a:t>: how </a:t>
            </a:r>
            <a:r>
              <a:rPr lang="en-US" sz="2200" dirty="0"/>
              <a:t>much guidance the methodology gives you in </a:t>
            </a:r>
            <a:r>
              <a:rPr lang="en-US" sz="2200" dirty="0">
                <a:solidFill>
                  <a:srgbClr val="0070C0"/>
                </a:solidFill>
              </a:rPr>
              <a:t>assessing the effectiveness and maturity of different organizations </a:t>
            </a:r>
            <a:r>
              <a:rPr lang="en-US" sz="2200" dirty="0"/>
              <a:t>within your enterprise in using enterprise </a:t>
            </a:r>
            <a:r>
              <a:rPr lang="en-US" sz="2200" dirty="0" smtClean="0"/>
              <a:t>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51280" y="6011756"/>
            <a:ext cx="7106970" cy="494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i="1" dirty="0" smtClean="0"/>
              <a:t>(Sessions - A Comparison of the Top Four EA Methodologies - 2007)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614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 Framework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8279960" cy="533796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b="1" dirty="0">
                <a:solidFill>
                  <a:srgbClr val="C00000"/>
                </a:solidFill>
              </a:rPr>
              <a:t>Business focus</a:t>
            </a:r>
            <a:r>
              <a:rPr lang="en-US" dirty="0"/>
              <a:t>: whether the methodology will focus on using technology to </a:t>
            </a:r>
            <a:r>
              <a:rPr lang="en-US" dirty="0">
                <a:solidFill>
                  <a:srgbClr val="0070C0"/>
                </a:solidFill>
              </a:rPr>
              <a:t>drive business value</a:t>
            </a:r>
            <a:r>
              <a:rPr lang="en-US" dirty="0"/>
              <a:t>, in which business value is specifically defined as either reduced expenses and/or increased income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 smtClean="0">
                <a:solidFill>
                  <a:srgbClr val="C00000"/>
                </a:solidFill>
              </a:rPr>
              <a:t>Governance guidance</a:t>
            </a:r>
            <a:r>
              <a:rPr lang="en-US" dirty="0" smtClean="0"/>
              <a:t>: how </a:t>
            </a:r>
            <a:r>
              <a:rPr lang="en-US" dirty="0"/>
              <a:t>much help the methodology will be in understanding and </a:t>
            </a:r>
            <a:r>
              <a:rPr lang="en-US" dirty="0">
                <a:solidFill>
                  <a:srgbClr val="0070C0"/>
                </a:solidFill>
              </a:rPr>
              <a:t>creating an effective governance model</a:t>
            </a:r>
            <a:r>
              <a:rPr lang="en-US" dirty="0"/>
              <a:t> for enterprise </a:t>
            </a:r>
            <a:r>
              <a:rPr lang="en-US" dirty="0" smtClean="0"/>
              <a:t>architecture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>
                <a:solidFill>
                  <a:srgbClr val="C00000"/>
                </a:solidFill>
              </a:rPr>
              <a:t>Partitioning </a:t>
            </a:r>
            <a:r>
              <a:rPr lang="en-US" b="1" dirty="0" smtClean="0">
                <a:solidFill>
                  <a:srgbClr val="C00000"/>
                </a:solidFill>
              </a:rPr>
              <a:t>guidance</a:t>
            </a:r>
            <a:r>
              <a:rPr lang="en-US" dirty="0" smtClean="0"/>
              <a:t>: how </a:t>
            </a:r>
            <a:r>
              <a:rPr lang="en-US" dirty="0"/>
              <a:t>well the methodology will guide you into </a:t>
            </a:r>
            <a:r>
              <a:rPr lang="en-US" dirty="0">
                <a:solidFill>
                  <a:srgbClr val="0070C0"/>
                </a:solidFill>
              </a:rPr>
              <a:t>effective autonomous partitions </a:t>
            </a:r>
            <a:r>
              <a:rPr lang="en-US" dirty="0"/>
              <a:t>of the enterprise, which is an important approach to managing </a:t>
            </a:r>
            <a:r>
              <a:rPr lang="en-US" dirty="0" smtClean="0"/>
              <a:t>complexity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>
                <a:solidFill>
                  <a:srgbClr val="C00000"/>
                </a:solidFill>
              </a:rPr>
              <a:t>Prescriptive </a:t>
            </a:r>
            <a:r>
              <a:rPr lang="en-US" b="1" dirty="0" smtClean="0">
                <a:solidFill>
                  <a:srgbClr val="C00000"/>
                </a:solidFill>
              </a:rPr>
              <a:t>catalog</a:t>
            </a:r>
            <a:r>
              <a:rPr lang="en-US" dirty="0" smtClean="0"/>
              <a:t>: how </a:t>
            </a:r>
            <a:r>
              <a:rPr lang="en-US" dirty="0"/>
              <a:t>well the methodology guides you in </a:t>
            </a:r>
            <a:r>
              <a:rPr lang="en-US" dirty="0">
                <a:solidFill>
                  <a:srgbClr val="0070C0"/>
                </a:solidFill>
              </a:rPr>
              <a:t>setting up a catalogue of architectural assets </a:t>
            </a:r>
            <a:r>
              <a:rPr lang="en-US" dirty="0"/>
              <a:t>that can be reused in future </a:t>
            </a:r>
            <a:r>
              <a:rPr lang="en-US" dirty="0" smtClean="0"/>
              <a:t>activities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>
                <a:solidFill>
                  <a:srgbClr val="C00000"/>
                </a:solidFill>
              </a:rPr>
              <a:t>Vendor </a:t>
            </a:r>
            <a:r>
              <a:rPr lang="en-US" b="1" dirty="0" smtClean="0">
                <a:solidFill>
                  <a:srgbClr val="C00000"/>
                </a:solidFill>
              </a:rPr>
              <a:t>neutrality</a:t>
            </a:r>
            <a:r>
              <a:rPr lang="en-US" dirty="0" smtClean="0"/>
              <a:t>: how </a:t>
            </a:r>
            <a:r>
              <a:rPr lang="en-US" dirty="0"/>
              <a:t>likely you are to get locked-in to a specific consulting organization by adopting this methodology. A high rating here indicates </a:t>
            </a:r>
            <a:r>
              <a:rPr lang="en-US" dirty="0">
                <a:solidFill>
                  <a:srgbClr val="0070C0"/>
                </a:solidFill>
              </a:rPr>
              <a:t>low vendor </a:t>
            </a:r>
            <a:r>
              <a:rPr lang="en-US" dirty="0" smtClean="0">
                <a:solidFill>
                  <a:srgbClr val="0070C0"/>
                </a:solidFill>
              </a:rPr>
              <a:t>lock-in</a:t>
            </a: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b="1" dirty="0">
                <a:solidFill>
                  <a:srgbClr val="C00000"/>
                </a:solidFill>
              </a:rPr>
              <a:t>Information </a:t>
            </a:r>
            <a:r>
              <a:rPr lang="en-US" b="1" dirty="0" smtClean="0">
                <a:solidFill>
                  <a:srgbClr val="C00000"/>
                </a:solidFill>
              </a:rPr>
              <a:t>availability</a:t>
            </a:r>
            <a:r>
              <a:rPr lang="en-US" dirty="0" smtClean="0"/>
              <a:t>: the </a:t>
            </a:r>
            <a:r>
              <a:rPr lang="en-US" dirty="0">
                <a:solidFill>
                  <a:srgbClr val="0070C0"/>
                </a:solidFill>
              </a:rPr>
              <a:t>amount and quality of free </a:t>
            </a:r>
            <a:r>
              <a:rPr lang="en-US" dirty="0"/>
              <a:t>or inexpensive information about this </a:t>
            </a:r>
            <a:r>
              <a:rPr lang="en-US" dirty="0" smtClean="0"/>
              <a:t>methodology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 smtClean="0">
                <a:solidFill>
                  <a:srgbClr val="C00000"/>
                </a:solidFill>
              </a:rPr>
              <a:t>Time </a:t>
            </a:r>
            <a:r>
              <a:rPr lang="en-US" b="1" dirty="0">
                <a:solidFill>
                  <a:srgbClr val="C00000"/>
                </a:solidFill>
              </a:rPr>
              <a:t>to </a:t>
            </a:r>
            <a:r>
              <a:rPr lang="en-US" b="1" dirty="0" smtClean="0">
                <a:solidFill>
                  <a:srgbClr val="C00000"/>
                </a:solidFill>
              </a:rPr>
              <a:t>value</a:t>
            </a:r>
            <a:r>
              <a:rPr lang="en-US" dirty="0" smtClean="0"/>
              <a:t>: the </a:t>
            </a:r>
            <a:r>
              <a:rPr lang="en-US" dirty="0">
                <a:solidFill>
                  <a:srgbClr val="0070C0"/>
                </a:solidFill>
              </a:rPr>
              <a:t>length of time you will likely be using this methodology</a:t>
            </a:r>
            <a:r>
              <a:rPr lang="en-US" dirty="0"/>
              <a:t> before you start using it to build solutions that deliver high business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 Framework Comparison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8" y="1101089"/>
            <a:ext cx="7756721" cy="49911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5676" y="6107217"/>
            <a:ext cx="700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(Roger Sessions, A </a:t>
            </a:r>
            <a:r>
              <a:rPr lang="en-US" i="1" dirty="0"/>
              <a:t>Comparison of the Top Four EA </a:t>
            </a:r>
            <a:r>
              <a:rPr lang="en-US" i="1" dirty="0" smtClean="0"/>
              <a:t>Methodologies,  2007)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4410159" y="1804524"/>
            <a:ext cx="517891" cy="41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5541695" y="2217218"/>
            <a:ext cx="517891" cy="41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6588198" y="4676887"/>
            <a:ext cx="517891" cy="41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7517955" y="2871324"/>
            <a:ext cx="517891" cy="41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5605389" y="4975253"/>
            <a:ext cx="517891" cy="41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5605388" y="5308590"/>
            <a:ext cx="517891" cy="41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6556351" y="2544860"/>
            <a:ext cx="517891" cy="41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6556351" y="4287977"/>
            <a:ext cx="517891" cy="41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>
            <a:off x="7538521" y="5679496"/>
            <a:ext cx="517891" cy="41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7517954" y="3575831"/>
            <a:ext cx="517891" cy="412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9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1.4 Enterprise Architecture Tools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 Tools </a:t>
            </a:r>
            <a:r>
              <a:rPr lang="en-US" sz="2000" dirty="0" smtClean="0"/>
              <a:t>(Short and Wilson, 2011)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7886700" cy="5124000"/>
          </a:xfrm>
        </p:spPr>
        <p:txBody>
          <a:bodyPr>
            <a:normAutofit/>
          </a:bodyPr>
          <a:lstStyle/>
          <a:p>
            <a:r>
              <a:rPr lang="en-US" sz="2000" dirty="0" err="1"/>
              <a:t>p</a:t>
            </a:r>
            <a:r>
              <a:rPr lang="en-US" sz="2000" dirty="0" err="1" smtClean="0"/>
              <a:t>lanningIT</a:t>
            </a:r>
            <a:r>
              <a:rPr lang="en-US" sz="2000" dirty="0" smtClean="0"/>
              <a:t> (alphabet.com)</a:t>
            </a:r>
          </a:p>
          <a:p>
            <a:r>
              <a:rPr lang="en-US" sz="2000" dirty="0" smtClean="0"/>
              <a:t>SAMU (altollgroup.eu)</a:t>
            </a:r>
          </a:p>
          <a:p>
            <a:r>
              <a:rPr lang="en-US" sz="2000" dirty="0" smtClean="0"/>
              <a:t>Abacus (avolution.com.au)</a:t>
            </a:r>
          </a:p>
          <a:p>
            <a:r>
              <a:rPr lang="en-US" sz="2000" dirty="0" smtClean="0"/>
              <a:t>Architect (bizzdesign.com)</a:t>
            </a:r>
          </a:p>
          <a:p>
            <a:r>
              <a:rPr lang="en-US" sz="2000" dirty="0" smtClean="0"/>
              <a:t>Corporate Modeler (casewise.com)</a:t>
            </a:r>
          </a:p>
          <a:p>
            <a:r>
              <a:rPr lang="en-US" sz="2000" dirty="0" smtClean="0"/>
              <a:t>Envision VIP (future-tech.com)</a:t>
            </a:r>
          </a:p>
          <a:p>
            <a:r>
              <a:rPr lang="en-US" sz="2000" dirty="0" smtClean="0"/>
              <a:t>Rational System Architect (ibm.com)</a:t>
            </a:r>
          </a:p>
          <a:p>
            <a:r>
              <a:rPr lang="en-US" sz="2000" dirty="0" smtClean="0"/>
              <a:t>Mega Suite (mega.com)</a:t>
            </a:r>
          </a:p>
          <a:p>
            <a:r>
              <a:rPr lang="en-US" sz="2000" dirty="0" err="1" smtClean="0"/>
              <a:t>ProVision</a:t>
            </a:r>
            <a:r>
              <a:rPr lang="en-US" sz="2000" dirty="0" smtClean="0"/>
              <a:t> (metastorm.com)</a:t>
            </a:r>
          </a:p>
          <a:p>
            <a:r>
              <a:rPr lang="en-US" sz="2000" dirty="0" err="1" smtClean="0"/>
              <a:t>MooD</a:t>
            </a:r>
            <a:r>
              <a:rPr lang="en-US" sz="2000" dirty="0" smtClean="0"/>
              <a:t> (tsorg.com)</a:t>
            </a:r>
          </a:p>
          <a:p>
            <a:r>
              <a:rPr lang="en-US" sz="2000" dirty="0" smtClean="0"/>
              <a:t>ARIS (softwareag.com)</a:t>
            </a:r>
          </a:p>
          <a:p>
            <a:r>
              <a:rPr lang="en-US" sz="2000" dirty="0" smtClean="0"/>
              <a:t>Enterprise Architect (sparxsystems.com)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05390" y="3225529"/>
            <a:ext cx="328597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(Julie Short and </a:t>
            </a:r>
            <a:r>
              <a:rPr lang="en-US" sz="1600" i="1" dirty="0" err="1" smtClean="0"/>
              <a:t>Chriss</a:t>
            </a:r>
            <a:r>
              <a:rPr lang="en-US" sz="1600" i="1" dirty="0" smtClean="0"/>
              <a:t> Wilson, Gartner Assessment of EA Tool Capabilities, Gartner Research, 2011)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5935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Repository or </a:t>
            </a:r>
            <a:r>
              <a:rPr lang="en-US" dirty="0" err="1" smtClean="0"/>
              <a:t>Metamodel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Decision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Administration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Configurability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Frameworks and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05390" y="3225529"/>
            <a:ext cx="328597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(Julie Short and </a:t>
            </a:r>
            <a:r>
              <a:rPr lang="en-US" sz="1600" i="1" dirty="0" err="1" smtClean="0"/>
              <a:t>Chriss</a:t>
            </a:r>
            <a:r>
              <a:rPr lang="en-US" sz="1600" i="1" dirty="0" smtClean="0"/>
              <a:t> Wilson, Gartner Assessment of EA Tool Capabilities, Gartner Research, 2011)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1023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planningIT</a:t>
            </a:r>
            <a:r>
              <a:rPr lang="en-US" dirty="0"/>
              <a:t> (alphabet.com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827" t="21363" r="21500" b="10812"/>
          <a:stretch/>
        </p:blipFill>
        <p:spPr>
          <a:xfrm>
            <a:off x="-21482" y="1262270"/>
            <a:ext cx="9165482" cy="55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SAMU (altollgroup.eu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61" t="22638" r="20391" b="9652"/>
          <a:stretch/>
        </p:blipFill>
        <p:spPr>
          <a:xfrm>
            <a:off x="0" y="1255798"/>
            <a:ext cx="9144000" cy="55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7300"/>
            <a:ext cx="7886700" cy="49148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Apa</a:t>
            </a:r>
            <a:r>
              <a:rPr lang="en-US" sz="2400" dirty="0"/>
              <a:t> </a:t>
            </a:r>
            <a:r>
              <a:rPr lang="en-US" sz="2400" dirty="0" err="1" smtClean="0"/>
              <a:t>tugas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pekerjaan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utama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anda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enterprise architecture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mengapa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menggunakannya</a:t>
            </a: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enterprise architecture framework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mengapa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menggunakannya</a:t>
            </a: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Modelkan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business process </a:t>
            </a:r>
            <a:r>
              <a:rPr lang="en-US" sz="2400" dirty="0" err="1" smtClean="0"/>
              <a:t>dari</a:t>
            </a:r>
            <a:r>
              <a:rPr lang="en-US" sz="2400" dirty="0" smtClean="0"/>
              <a:t> requirement </a:t>
            </a:r>
            <a:r>
              <a:rPr lang="en-US" sz="2400" dirty="0"/>
              <a:t>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diagram yang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pahami</a:t>
            </a:r>
            <a:r>
              <a:rPr lang="en-US" sz="2400" dirty="0" smtClean="0"/>
              <a:t>!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07733" y="4220237"/>
            <a:ext cx="7110644" cy="1754326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PROSES PEMINJAMAN UANG</a:t>
            </a: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 DI BANK</a:t>
            </a:r>
            <a:endParaRPr kumimoji="1" lang="id-ID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Arial Unicode M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Peminjam</a:t>
            </a: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mengisi</a:t>
            </a: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 form </a:t>
            </a:r>
            <a:r>
              <a:rPr kumimoji="1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pengajuan</a:t>
            </a: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pinjaman</a:t>
            </a:r>
            <a:endParaRPr kumimoji="1" lang="en-US" sz="18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Arial Unicode M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kern="0" baseline="0" dirty="0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Bank</a:t>
            </a:r>
            <a:r>
              <a:rPr kumimoji="1" lang="en-US" kern="0" dirty="0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kern="0" dirty="0" err="1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memproses</a:t>
            </a:r>
            <a:r>
              <a:rPr kumimoji="1" lang="en-US" kern="0" dirty="0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kern="0" dirty="0" err="1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dengan</a:t>
            </a:r>
            <a:r>
              <a:rPr kumimoji="1" lang="en-US" kern="0" dirty="0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kern="0" dirty="0" err="1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pengecekan</a:t>
            </a:r>
            <a:r>
              <a:rPr kumimoji="1" lang="en-US" kern="0" dirty="0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kern="0" dirty="0" err="1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dokumen</a:t>
            </a:r>
            <a:r>
              <a:rPr kumimoji="1" lang="en-US" kern="0" dirty="0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kern="0" dirty="0" err="1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dan</a:t>
            </a:r>
            <a:r>
              <a:rPr kumimoji="1" lang="en-US" kern="0" dirty="0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kern="0" dirty="0" err="1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analisis</a:t>
            </a:r>
            <a:r>
              <a:rPr kumimoji="1" lang="en-US" kern="0" dirty="0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kern="0" dirty="0" err="1" smtClean="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  <a:cs typeface="Arial Unicode MS"/>
              </a:rPr>
              <a:t>kelayakan</a:t>
            </a:r>
            <a:endParaRPr kumimoji="1" lang="en-US" kern="0" dirty="0" smtClean="0">
              <a:solidFill>
                <a:srgbClr val="000000"/>
              </a:solidFill>
              <a:latin typeface="Tahoma" pitchFamily="34" charset="0"/>
              <a:ea typeface="ＭＳ Ｐゴシック" pitchFamily="50" charset="-128"/>
              <a:cs typeface="Arial Unicode M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Peminjaman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akan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dicairkan</a:t>
            </a: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apabila</a:t>
            </a: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peminjam</a:t>
            </a: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dinyatakan</a:t>
            </a: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layak</a:t>
            </a: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mendapatkan</a:t>
            </a: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 </a:t>
            </a:r>
            <a:r>
              <a:rPr kumimoji="1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Arial Unicode MS"/>
              </a:rPr>
              <a:t>pinjaman</a:t>
            </a:r>
            <a:endParaRPr kumimoji="1" lang="id-ID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92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Abacus (avolution.com.au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913" t="15654" r="20000" b="16029"/>
          <a:stretch/>
        </p:blipFill>
        <p:spPr>
          <a:xfrm>
            <a:off x="0" y="1182757"/>
            <a:ext cx="9144000" cy="56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Architect (bizzdesign.com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174" t="16609" r="20718" b="15101"/>
          <a:stretch/>
        </p:blipFill>
        <p:spPr>
          <a:xfrm>
            <a:off x="0" y="1040633"/>
            <a:ext cx="9228483" cy="58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Corporate Modeler (casewise.com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305" t="18927" r="19609" b="13363"/>
          <a:stretch/>
        </p:blipFill>
        <p:spPr>
          <a:xfrm>
            <a:off x="0" y="1248655"/>
            <a:ext cx="9144000" cy="56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Envision VIP (future-tech.com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304" t="18899" r="19804" b="14521"/>
          <a:stretch/>
        </p:blipFill>
        <p:spPr>
          <a:xfrm>
            <a:off x="-92896" y="1252330"/>
            <a:ext cx="9236896" cy="55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Rational System Architect (ibm.com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083" t="19038" r="17583" b="14001"/>
          <a:stretch/>
        </p:blipFill>
        <p:spPr>
          <a:xfrm>
            <a:off x="74655" y="1447801"/>
            <a:ext cx="9069345" cy="53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Mega Suite (mega.com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750" t="19926" r="23916" b="11778"/>
          <a:stretch/>
        </p:blipFill>
        <p:spPr>
          <a:xfrm>
            <a:off x="279400" y="1102095"/>
            <a:ext cx="8864600" cy="57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ProVision</a:t>
            </a:r>
            <a:r>
              <a:rPr lang="en-US" dirty="0"/>
              <a:t> (metastorm.com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66" t="17407" r="22667" b="14444"/>
          <a:stretch/>
        </p:blipFill>
        <p:spPr>
          <a:xfrm>
            <a:off x="-25400" y="1016000"/>
            <a:ext cx="91694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MooD</a:t>
            </a:r>
            <a:r>
              <a:rPr lang="en-US" dirty="0"/>
              <a:t> (tsorg.com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000" t="21407" r="20500" b="9704"/>
          <a:stretch/>
        </p:blipFill>
        <p:spPr>
          <a:xfrm>
            <a:off x="101600" y="1066380"/>
            <a:ext cx="9042400" cy="5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ARIS (softwareag.com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50" t="22741" r="22833" b="7630"/>
          <a:stretch/>
        </p:blipFill>
        <p:spPr>
          <a:xfrm>
            <a:off x="393700" y="1138053"/>
            <a:ext cx="8750300" cy="57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515350" cy="1200149"/>
          </a:xfrm>
        </p:spPr>
        <p:txBody>
          <a:bodyPr>
            <a:normAutofit fontScale="90000"/>
          </a:bodyPr>
          <a:lstStyle/>
          <a:p>
            <a:r>
              <a:rPr lang="en-US" dirty="0"/>
              <a:t>Enterprise </a:t>
            </a:r>
            <a:r>
              <a:rPr lang="en-US" dirty="0" smtClean="0"/>
              <a:t>Architect (sparxsystems.com)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916" t="23185" r="20000" b="7333"/>
          <a:stretch/>
        </p:blipFill>
        <p:spPr>
          <a:xfrm>
            <a:off x="139700" y="1130300"/>
            <a:ext cx="90043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1. Introduction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72824"/>
            <a:ext cx="7886700" cy="19464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1.1 What and Why </a:t>
            </a:r>
            <a:r>
              <a:rPr lang="en-US" dirty="0" smtClean="0">
                <a:solidFill>
                  <a:srgbClr val="C00000"/>
                </a:solidFill>
              </a:rPr>
              <a:t>Enterprise Architecture</a:t>
            </a:r>
          </a:p>
          <a:p>
            <a:r>
              <a:rPr lang="en-US" dirty="0" smtClean="0"/>
              <a:t>1.2 </a:t>
            </a:r>
            <a:r>
              <a:rPr lang="en-US" dirty="0"/>
              <a:t>What and Why Enterprise </a:t>
            </a:r>
            <a:r>
              <a:rPr lang="en-US" dirty="0" smtClean="0"/>
              <a:t>Architecture </a:t>
            </a:r>
            <a:r>
              <a:rPr lang="en-US" dirty="0" smtClean="0">
                <a:solidFill>
                  <a:srgbClr val="C00000"/>
                </a:solidFill>
              </a:rPr>
              <a:t>Framework</a:t>
            </a:r>
          </a:p>
          <a:p>
            <a:r>
              <a:rPr lang="en-US" dirty="0" smtClean="0"/>
              <a:t>1.3 </a:t>
            </a:r>
            <a:r>
              <a:rPr lang="en-US" dirty="0">
                <a:solidFill>
                  <a:srgbClr val="C00000"/>
                </a:solidFill>
              </a:rPr>
              <a:t>Major</a:t>
            </a:r>
            <a:r>
              <a:rPr lang="en-US" dirty="0"/>
              <a:t> Enterprise Architecture </a:t>
            </a:r>
            <a:r>
              <a:rPr lang="en-US" dirty="0" smtClean="0"/>
              <a:t>Framework</a:t>
            </a:r>
          </a:p>
          <a:p>
            <a:r>
              <a:rPr lang="en-US" dirty="0" smtClean="0"/>
              <a:t>1.4 </a:t>
            </a:r>
            <a:r>
              <a:rPr lang="en-US" dirty="0"/>
              <a:t>Enterprise Architecture </a:t>
            </a:r>
            <a:r>
              <a:rPr lang="en-US" dirty="0" smtClean="0">
                <a:solidFill>
                  <a:srgbClr val="C00000"/>
                </a:solidFill>
              </a:rPr>
              <a:t>Tools</a:t>
            </a:r>
          </a:p>
          <a:p>
            <a:r>
              <a:rPr lang="en-US" dirty="0" smtClean="0"/>
              <a:t>1.5 </a:t>
            </a:r>
            <a:r>
              <a:rPr lang="en-US" dirty="0"/>
              <a:t>Enterprise Architecture </a:t>
            </a:r>
            <a:r>
              <a:rPr lang="en-US" dirty="0">
                <a:solidFill>
                  <a:srgbClr val="C00000"/>
                </a:solidFill>
              </a:rPr>
              <a:t>Competency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39" y="368301"/>
            <a:ext cx="7886700" cy="812800"/>
          </a:xfrm>
        </p:spPr>
        <p:txBody>
          <a:bodyPr>
            <a:normAutofit/>
          </a:bodyPr>
          <a:lstStyle/>
          <a:p>
            <a:r>
              <a:rPr lang="en-US" dirty="0"/>
              <a:t>EA </a:t>
            </a:r>
            <a:r>
              <a:rPr lang="en-US" dirty="0" smtClean="0"/>
              <a:t>Tools </a:t>
            </a:r>
            <a:r>
              <a:rPr lang="en-US" sz="2000" dirty="0" smtClean="0"/>
              <a:t>(</a:t>
            </a:r>
            <a:r>
              <a:rPr lang="en-US" sz="2000" dirty="0" err="1" smtClean="0"/>
              <a:t>Schekkerman</a:t>
            </a:r>
            <a:r>
              <a:rPr lang="en-US" sz="2000" dirty="0" smtClean="0"/>
              <a:t>, 2011)</a:t>
            </a:r>
            <a:endParaRPr lang="id-ID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158240"/>
          <a:ext cx="9144000" cy="5699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16300"/>
                <a:gridCol w="3352800"/>
                <a:gridCol w="2374900"/>
              </a:tblGrid>
              <a:tr h="3267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Application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Company</a:t>
                      </a:r>
                      <a:endParaRPr lang="id-ID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Category</a:t>
                      </a:r>
                      <a:endParaRPr lang="id-ID" sz="2000" dirty="0"/>
                    </a:p>
                  </a:txBody>
                  <a:tcPr anchor="ctr"/>
                </a:tc>
              </a:tr>
              <a:tr h="208613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PlanningIT</a:t>
                      </a:r>
                      <a:endParaRPr lang="en-US" sz="2000" dirty="0" smtClean="0"/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Abacus</a:t>
                      </a:r>
                    </a:p>
                    <a:p>
                      <a:r>
                        <a:rPr lang="en-US" sz="2000" dirty="0" smtClean="0"/>
                        <a:t>Rational System Architect</a:t>
                      </a:r>
                    </a:p>
                    <a:p>
                      <a:r>
                        <a:rPr lang="en-US" sz="2000" dirty="0" smtClean="0"/>
                        <a:t>Mega Suite</a:t>
                      </a:r>
                    </a:p>
                    <a:p>
                      <a:r>
                        <a:rPr lang="en-US" sz="2000" dirty="0" smtClean="0"/>
                        <a:t>Meta Strom Enterprise</a:t>
                      </a:r>
                    </a:p>
                    <a:p>
                      <a:r>
                        <a:rPr lang="en-US" sz="2000" dirty="0" err="1" smtClean="0"/>
                        <a:t>Qualiware</a:t>
                      </a:r>
                      <a:r>
                        <a:rPr lang="en-US" sz="2000" dirty="0" smtClean="0"/>
                        <a:t> Product Suite</a:t>
                      </a:r>
                    </a:p>
                    <a:p>
                      <a:r>
                        <a:rPr lang="en-US" sz="2000" dirty="0" smtClean="0"/>
                        <a:t>ARIS Business Performance</a:t>
                      </a:r>
                    </a:p>
                    <a:p>
                      <a:r>
                        <a:rPr lang="en-US" sz="2000" dirty="0" err="1" smtClean="0"/>
                        <a:t>Troux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Tranformation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Alphabet</a:t>
                      </a:r>
                    </a:p>
                    <a:p>
                      <a:r>
                        <a:rPr lang="en-US" sz="2000" dirty="0" err="1" smtClean="0">
                          <a:solidFill>
                            <a:srgbClr val="C00000"/>
                          </a:solidFill>
                        </a:rPr>
                        <a:t>Avolution</a:t>
                      </a:r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dirty="0" smtClean="0"/>
                        <a:t>IBM</a:t>
                      </a:r>
                    </a:p>
                    <a:p>
                      <a:r>
                        <a:rPr lang="en-US" sz="2000" dirty="0" smtClean="0"/>
                        <a:t>Mega International</a:t>
                      </a:r>
                    </a:p>
                    <a:p>
                      <a:r>
                        <a:rPr lang="en-US" sz="2000" dirty="0" smtClean="0"/>
                        <a:t>Open Text</a:t>
                      </a:r>
                    </a:p>
                    <a:p>
                      <a:r>
                        <a:rPr lang="en-US" sz="2000" dirty="0" err="1" smtClean="0"/>
                        <a:t>Qualiware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Software AG</a:t>
                      </a:r>
                    </a:p>
                    <a:p>
                      <a:r>
                        <a:rPr lang="en-US" sz="2000" dirty="0" err="1" smtClean="0"/>
                        <a:t>Troux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Leaders</a:t>
                      </a:r>
                      <a:endParaRPr lang="id-ID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701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MooD</a:t>
                      </a:r>
                      <a:r>
                        <a:rPr lang="en-US" sz="2000" dirty="0" smtClean="0"/>
                        <a:t> 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Salamader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Visionaries</a:t>
                      </a:r>
                      <a:endParaRPr lang="id-ID" sz="24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7808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BizzDesign</a:t>
                      </a:r>
                      <a:r>
                        <a:rPr lang="en-US" sz="2000" dirty="0" smtClean="0"/>
                        <a:t> Architect</a:t>
                      </a:r>
                    </a:p>
                    <a:p>
                      <a:r>
                        <a:rPr lang="en-US" sz="2000" dirty="0" smtClean="0"/>
                        <a:t>Corporate</a:t>
                      </a:r>
                      <a:r>
                        <a:rPr lang="en-US" sz="2000" baseline="0" dirty="0" smtClean="0"/>
                        <a:t> Modeler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BizzDesign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Casewise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Challenger</a:t>
                      </a:r>
                      <a:endParaRPr lang="id-ID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3321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SAMU</a:t>
                      </a:r>
                    </a:p>
                    <a:p>
                      <a:r>
                        <a:rPr lang="en-US" sz="2000" dirty="0" smtClean="0"/>
                        <a:t>Data Traction</a:t>
                      </a:r>
                    </a:p>
                    <a:p>
                      <a:r>
                        <a:rPr lang="en-US" sz="2000" dirty="0" smtClean="0"/>
                        <a:t>Envision VIP</a:t>
                      </a:r>
                    </a:p>
                    <a:p>
                      <a:r>
                        <a:rPr lang="en-US" sz="2000" dirty="0" smtClean="0"/>
                        <a:t>Eva </a:t>
                      </a:r>
                      <a:r>
                        <a:rPr lang="en-US" sz="2000" dirty="0" err="1" smtClean="0"/>
                        <a:t>Netmodeler</a:t>
                      </a:r>
                      <a:endParaRPr lang="en-US" sz="2000" dirty="0" smtClean="0"/>
                    </a:p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Enterprise Architect</a:t>
                      </a:r>
                      <a:endParaRPr lang="id-ID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Atol</a:t>
                      </a:r>
                      <a:r>
                        <a:rPr lang="en-US" sz="2000" dirty="0" smtClean="0"/>
                        <a:t> Technologies</a:t>
                      </a:r>
                    </a:p>
                    <a:p>
                      <a:r>
                        <a:rPr lang="en-US" sz="2000" dirty="0" smtClean="0"/>
                        <a:t>Enterprise Elements</a:t>
                      </a:r>
                    </a:p>
                    <a:p>
                      <a:r>
                        <a:rPr lang="en-US" sz="2000" dirty="0" smtClean="0"/>
                        <a:t>Future Tech System</a:t>
                      </a:r>
                    </a:p>
                    <a:p>
                      <a:r>
                        <a:rPr lang="en-US" sz="2000" dirty="0" err="1" smtClean="0"/>
                        <a:t>Promis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>
                          <a:solidFill>
                            <a:srgbClr val="00B050"/>
                          </a:solidFill>
                        </a:rPr>
                        <a:t>Sparx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 System</a:t>
                      </a:r>
                      <a:endParaRPr lang="id-ID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Niche Player</a:t>
                      </a:r>
                      <a:endParaRPr lang="id-ID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47117" y="157588"/>
            <a:ext cx="375148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(</a:t>
            </a:r>
            <a:r>
              <a:rPr lang="en-US" sz="1600" i="1" dirty="0" err="1"/>
              <a:t>Schekkerman</a:t>
            </a:r>
            <a:r>
              <a:rPr lang="en-US" sz="1600" i="1" dirty="0"/>
              <a:t>, Enterprise </a:t>
            </a:r>
            <a:r>
              <a:rPr lang="en-US" sz="1600" i="1" dirty="0" smtClean="0"/>
              <a:t>Architecture Tool </a:t>
            </a:r>
            <a:r>
              <a:rPr lang="en-US" sz="1600" i="1" dirty="0"/>
              <a:t>Selection Guide, Institute For Enterprise Architecture </a:t>
            </a:r>
            <a:r>
              <a:rPr lang="en-US" sz="1600" i="1" dirty="0" smtClean="0"/>
              <a:t>Developments, 2011)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544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000" t="17851" r="26485" b="6890"/>
          <a:stretch/>
        </p:blipFill>
        <p:spPr>
          <a:xfrm>
            <a:off x="-30481" y="-60960"/>
            <a:ext cx="9247294" cy="691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2821" t="24375" r="13293" b="67347"/>
          <a:stretch/>
        </p:blipFill>
        <p:spPr>
          <a:xfrm>
            <a:off x="6461378" y="-24155"/>
            <a:ext cx="2713102" cy="9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250" t="16371" r="26666" b="15359"/>
          <a:stretch/>
        </p:blipFill>
        <p:spPr>
          <a:xfrm>
            <a:off x="1" y="914766"/>
            <a:ext cx="9144000" cy="5943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00" t="17851" r="26485" b="66733"/>
          <a:stretch/>
        </p:blipFill>
        <p:spPr>
          <a:xfrm>
            <a:off x="-30481" y="-106680"/>
            <a:ext cx="9247294" cy="141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2821" t="24375" r="13293" b="67347"/>
          <a:stretch/>
        </p:blipFill>
        <p:spPr>
          <a:xfrm>
            <a:off x="6461378" y="-85115"/>
            <a:ext cx="2713102" cy="9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1.5 Enterprise Architecture Competency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Competencies to Create an Enterprise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7350"/>
            <a:ext cx="7886700" cy="451484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Enterprise Architecture </a:t>
            </a:r>
            <a:r>
              <a:rPr lang="en-US" dirty="0" smtClean="0">
                <a:solidFill>
                  <a:srgbClr val="C00000"/>
                </a:solidFill>
              </a:rPr>
              <a:t>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Enterprise Architecture </a:t>
            </a:r>
            <a:r>
              <a:rPr lang="en-US" dirty="0" smtClean="0">
                <a:solidFill>
                  <a:srgbClr val="C00000"/>
                </a:solidFill>
              </a:rPr>
              <a:t>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Business Strategy </a:t>
            </a:r>
            <a:r>
              <a:rPr lang="en-US" dirty="0" smtClean="0"/>
              <a:t>and Organization Analysis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Business Model Canvas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Business Process Model and Notation (</a:t>
            </a:r>
            <a:r>
              <a:rPr lang="en-US" dirty="0" smtClean="0">
                <a:solidFill>
                  <a:srgbClr val="C00000"/>
                </a:solidFill>
              </a:rPr>
              <a:t>BPMN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Data</a:t>
            </a:r>
            <a:r>
              <a:rPr lang="en-US" dirty="0" smtClean="0"/>
              <a:t>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Unified </a:t>
            </a:r>
            <a:r>
              <a:rPr lang="en-US" dirty="0"/>
              <a:t>Modeling Language (</a:t>
            </a:r>
            <a:r>
              <a:rPr lang="en-US" dirty="0">
                <a:solidFill>
                  <a:srgbClr val="C00000"/>
                </a:solidFill>
              </a:rPr>
              <a:t>UML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Infrastructure and </a:t>
            </a:r>
            <a:r>
              <a:rPr lang="en-US" dirty="0" smtClean="0">
                <a:solidFill>
                  <a:srgbClr val="C00000"/>
                </a:solidFill>
              </a:rPr>
              <a:t>Network Design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6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0332" y="662188"/>
          <a:ext cx="8954094" cy="607606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86345"/>
                <a:gridCol w="1848915"/>
                <a:gridCol w="883816"/>
                <a:gridCol w="961740"/>
                <a:gridCol w="1873046"/>
                <a:gridCol w="1700232"/>
              </a:tblGrid>
              <a:tr h="2173051">
                <a:tc rowSpan="2">
                  <a:txBody>
                    <a:bodyPr/>
                    <a:lstStyle/>
                    <a:p>
                      <a:endParaRPr lang="id-ID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4636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556657">
                <a:tc gridSpan="3"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12956" y="3212739"/>
            <a:ext cx="907603" cy="477267"/>
            <a:chOff x="218940" y="231003"/>
            <a:chExt cx="1133006" cy="1237190"/>
          </a:xfrm>
          <a:noFill/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8" name="TextBox 7"/>
            <p:cNvSpPr txBox="1"/>
            <p:nvPr/>
          </p:nvSpPr>
          <p:spPr>
            <a:xfrm>
              <a:off x="271714" y="499779"/>
              <a:ext cx="1035091" cy="6382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Percetakan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337" y="3841687"/>
            <a:ext cx="1176245" cy="484537"/>
            <a:chOff x="218940" y="231003"/>
            <a:chExt cx="1133006" cy="1237190"/>
          </a:xfrm>
          <a:noFill/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2" name="TextBox 11"/>
            <p:cNvSpPr txBox="1"/>
            <p:nvPr/>
          </p:nvSpPr>
          <p:spPr>
            <a:xfrm>
              <a:off x="259919" y="367209"/>
              <a:ext cx="1056236" cy="10216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Penerbit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Distributor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Buku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7619" y="1369641"/>
            <a:ext cx="785760" cy="529277"/>
            <a:chOff x="191093" y="231003"/>
            <a:chExt cx="1218366" cy="1237190"/>
          </a:xfrm>
          <a:noFill/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5" name="TextBox 14"/>
            <p:cNvSpPr txBox="1"/>
            <p:nvPr/>
          </p:nvSpPr>
          <p:spPr>
            <a:xfrm>
              <a:off x="191093" y="394037"/>
              <a:ext cx="1218366" cy="6203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Pearson</a:t>
              </a:r>
            </a:p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Vue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2779" y="2649515"/>
            <a:ext cx="901283" cy="455997"/>
            <a:chOff x="218940" y="231003"/>
            <a:chExt cx="1133006" cy="1237190"/>
          </a:xfrm>
          <a:noFill/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8" name="TextBox 17"/>
            <p:cNvSpPr txBox="1"/>
            <p:nvPr/>
          </p:nvSpPr>
          <p:spPr>
            <a:xfrm>
              <a:off x="256126" y="501448"/>
              <a:ext cx="1023290" cy="5003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Prometrics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7360" y="1965055"/>
            <a:ext cx="822505" cy="529530"/>
            <a:chOff x="218940" y="231003"/>
            <a:chExt cx="1133006" cy="1237190"/>
          </a:xfrm>
          <a:noFill/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21" name="TextBox 20"/>
            <p:cNvSpPr txBox="1"/>
            <p:nvPr/>
          </p:nvSpPr>
          <p:spPr>
            <a:xfrm>
              <a:off x="245356" y="427765"/>
              <a:ext cx="1054713" cy="6496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Kryterion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Online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41850" y="4455245"/>
            <a:ext cx="609297" cy="559109"/>
            <a:chOff x="218940" y="231003"/>
            <a:chExt cx="1133006" cy="1237190"/>
          </a:xfrm>
          <a:noFill/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24" name="TextBox 23"/>
            <p:cNvSpPr txBox="1"/>
            <p:nvPr/>
          </p:nvSpPr>
          <p:spPr>
            <a:xfrm>
              <a:off x="330200" y="372686"/>
              <a:ext cx="944941" cy="8853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Food Court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09048" y="1232894"/>
            <a:ext cx="936475" cy="558091"/>
            <a:chOff x="3661823" y="1233087"/>
            <a:chExt cx="1312908" cy="1394271"/>
          </a:xfrm>
          <a:noFill/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138" y="1233087"/>
              <a:ext cx="1281355" cy="1394271"/>
            </a:xfrm>
            <a:prstGeom prst="rect">
              <a:avLst/>
            </a:prstGeom>
            <a:grpFill/>
          </p:spPr>
        </p:pic>
        <p:sp>
          <p:nvSpPr>
            <p:cNvPr id="28" name="TextBox 27"/>
            <p:cNvSpPr txBox="1"/>
            <p:nvPr/>
          </p:nvSpPr>
          <p:spPr>
            <a:xfrm>
              <a:off x="3661823" y="1407927"/>
              <a:ext cx="1312908" cy="90930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Software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evelopment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48453" y="2227344"/>
            <a:ext cx="1101636" cy="639575"/>
            <a:chOff x="96877" y="231003"/>
            <a:chExt cx="1427877" cy="1538821"/>
          </a:xfrm>
          <a:noFill/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32" name="TextBox 31"/>
            <p:cNvSpPr txBox="1"/>
            <p:nvPr/>
          </p:nvSpPr>
          <p:spPr>
            <a:xfrm>
              <a:off x="96877" y="363791"/>
              <a:ext cx="1427877" cy="14060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ertification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Examination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51717" y="1752090"/>
            <a:ext cx="807550" cy="503193"/>
            <a:chOff x="199822" y="231003"/>
            <a:chExt cx="1218366" cy="1237190"/>
          </a:xfrm>
          <a:noFill/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35" name="TextBox 34"/>
            <p:cNvSpPr txBox="1"/>
            <p:nvPr/>
          </p:nvSpPr>
          <p:spPr>
            <a:xfrm>
              <a:off x="199822" y="359789"/>
              <a:ext cx="1218366" cy="8210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Training</a:t>
              </a:r>
            </a:p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enter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77256" y="1417269"/>
            <a:ext cx="1585208" cy="625440"/>
            <a:chOff x="218939" y="231005"/>
            <a:chExt cx="1394019" cy="1392488"/>
          </a:xfrm>
          <a:noFill/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39" y="231005"/>
              <a:ext cx="1394019" cy="1392488"/>
            </a:xfrm>
            <a:prstGeom prst="rect">
              <a:avLst/>
            </a:prstGeom>
            <a:grpFill/>
          </p:spPr>
        </p:pic>
        <p:sp>
          <p:nvSpPr>
            <p:cNvPr id="41" name="TextBox 40"/>
            <p:cNvSpPr txBox="1"/>
            <p:nvPr/>
          </p:nvSpPr>
          <p:spPr>
            <a:xfrm>
              <a:off x="258882" y="342651"/>
              <a:ext cx="1325179" cy="12334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000" dirty="0">
                  <a:latin typeface="Arial" panose="020B0604020202020204" pitchFamily="34" charset="0"/>
                  <a:cs typeface="Arial" panose="020B0604020202020204" pitchFamily="34" charset="0"/>
                </a:rPr>
                <a:t>Kurikulum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Internasional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Customizable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dengan 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ebutuhan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20554" y="2845917"/>
            <a:ext cx="1515304" cy="617640"/>
            <a:chOff x="218939" y="231005"/>
            <a:chExt cx="1601404" cy="1037499"/>
          </a:xfrm>
          <a:noFill/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39" y="231005"/>
              <a:ext cx="1601404" cy="1037499"/>
            </a:xfrm>
            <a:prstGeom prst="rect">
              <a:avLst/>
            </a:prstGeom>
            <a:grpFill/>
          </p:spPr>
        </p:pic>
        <p:sp>
          <p:nvSpPr>
            <p:cNvPr id="47" name="TextBox 46"/>
            <p:cNvSpPr txBox="1"/>
            <p:nvPr/>
          </p:nvSpPr>
          <p:spPr>
            <a:xfrm>
              <a:off x="234725" y="276660"/>
              <a:ext cx="1520808" cy="9305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elas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Nyaman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Posisi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di Tengah Kota Jakarta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77287" y="3582230"/>
            <a:ext cx="1602691" cy="584911"/>
            <a:chOff x="218939" y="231003"/>
            <a:chExt cx="1601404" cy="1748658"/>
          </a:xfrm>
          <a:noFill/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39" y="231003"/>
              <a:ext cx="1601404" cy="1748658"/>
            </a:xfrm>
            <a:prstGeom prst="rect">
              <a:avLst/>
            </a:prstGeom>
            <a:grpFill/>
          </p:spPr>
        </p:pic>
        <p:sp>
          <p:nvSpPr>
            <p:cNvPr id="50" name="TextBox 49"/>
            <p:cNvSpPr txBox="1"/>
            <p:nvPr/>
          </p:nvSpPr>
          <p:spPr>
            <a:xfrm>
              <a:off x="258776" y="277210"/>
              <a:ext cx="1520808" cy="16562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International Authorized Training and Testing Center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674345" y="6112385"/>
            <a:ext cx="1202062" cy="555813"/>
            <a:chOff x="171099" y="231003"/>
            <a:chExt cx="1259746" cy="1237190"/>
          </a:xfrm>
          <a:noFill/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53" name="TextBox 52"/>
            <p:cNvSpPr txBox="1"/>
            <p:nvPr/>
          </p:nvSpPr>
          <p:spPr>
            <a:xfrm>
              <a:off x="171099" y="392558"/>
              <a:ext cx="1259746" cy="10108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Biaya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Infrastruktur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40565" y="5530607"/>
            <a:ext cx="1202062" cy="489722"/>
            <a:chOff x="155570" y="231003"/>
            <a:chExt cx="1259746" cy="1237190"/>
          </a:xfrm>
          <a:noFill/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62" name="TextBox 61"/>
            <p:cNvSpPr txBox="1"/>
            <p:nvPr/>
          </p:nvSpPr>
          <p:spPr>
            <a:xfrm>
              <a:off x="155570" y="536894"/>
              <a:ext cx="1259746" cy="6220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Honor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Pengajar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00002" y="6178292"/>
            <a:ext cx="1202062" cy="489722"/>
            <a:chOff x="145887" y="231003"/>
            <a:chExt cx="1259746" cy="1237190"/>
          </a:xfrm>
          <a:noFill/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65" name="TextBox 64"/>
            <p:cNvSpPr txBox="1"/>
            <p:nvPr/>
          </p:nvSpPr>
          <p:spPr>
            <a:xfrm>
              <a:off x="145887" y="526359"/>
              <a:ext cx="1259746" cy="6220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Gaji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Pegawai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176124" y="6146093"/>
            <a:ext cx="1202062" cy="489722"/>
            <a:chOff x="145887" y="231003"/>
            <a:chExt cx="1259746" cy="1237190"/>
          </a:xfrm>
          <a:noFill/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68" name="TextBox 67"/>
            <p:cNvSpPr txBox="1"/>
            <p:nvPr/>
          </p:nvSpPr>
          <p:spPr>
            <a:xfrm>
              <a:off x="145887" y="526359"/>
              <a:ext cx="1259746" cy="6220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Biaya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Marketing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76262" y="3565918"/>
            <a:ext cx="810563" cy="439164"/>
            <a:chOff x="174696" y="231003"/>
            <a:chExt cx="1259746" cy="1661852"/>
          </a:xfrm>
          <a:noFill/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71" name="TextBox 70"/>
            <p:cNvSpPr txBox="1"/>
            <p:nvPr/>
          </p:nvSpPr>
          <p:spPr>
            <a:xfrm>
              <a:off x="174696" y="378788"/>
              <a:ext cx="1259746" cy="15140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Pegawai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194738" y="4329597"/>
            <a:ext cx="1081655" cy="346438"/>
            <a:chOff x="140165" y="231003"/>
            <a:chExt cx="1259746" cy="1237190"/>
          </a:xfrm>
          <a:noFill/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77" name="TextBox 76"/>
            <p:cNvSpPr txBox="1"/>
            <p:nvPr/>
          </p:nvSpPr>
          <p:spPr>
            <a:xfrm>
              <a:off x="140165" y="378640"/>
              <a:ext cx="1259746" cy="746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Online Market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850173" y="4732279"/>
            <a:ext cx="1754605" cy="317635"/>
            <a:chOff x="218940" y="231003"/>
            <a:chExt cx="1133006" cy="1237190"/>
          </a:xfrm>
          <a:noFill/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80" name="TextBox 79"/>
            <p:cNvSpPr txBox="1"/>
            <p:nvPr/>
          </p:nvSpPr>
          <p:spPr>
            <a:xfrm>
              <a:off x="241272" y="293900"/>
              <a:ext cx="1062523" cy="9590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Brand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IlmuKomputer.Com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860841" y="3941030"/>
            <a:ext cx="1733267" cy="366261"/>
            <a:chOff x="204180" y="231003"/>
            <a:chExt cx="1123984" cy="1237190"/>
          </a:xfrm>
          <a:noFill/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091492" cy="1237190"/>
            </a:xfrm>
            <a:prstGeom prst="rect">
              <a:avLst/>
            </a:prstGeom>
            <a:grpFill/>
          </p:spPr>
        </p:pic>
        <p:sp>
          <p:nvSpPr>
            <p:cNvPr id="83" name="TextBox 82"/>
            <p:cNvSpPr txBox="1"/>
            <p:nvPr/>
          </p:nvSpPr>
          <p:spPr>
            <a:xfrm>
              <a:off x="204180" y="378789"/>
              <a:ext cx="1123984" cy="8317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Brand Romi Satria Wahono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930697" y="5805996"/>
            <a:ext cx="1367282" cy="555113"/>
            <a:chOff x="139134" y="231003"/>
            <a:chExt cx="1259746" cy="1237190"/>
          </a:xfrm>
          <a:noFill/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86" name="TextBox 85"/>
            <p:cNvSpPr txBox="1"/>
            <p:nvPr/>
          </p:nvSpPr>
          <p:spPr>
            <a:xfrm>
              <a:off x="139134" y="399314"/>
              <a:ext cx="1259746" cy="6830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Penjualan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Jasa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Training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586650" y="3416480"/>
            <a:ext cx="670298" cy="345506"/>
            <a:chOff x="155569" y="231003"/>
            <a:chExt cx="1259746" cy="1237190"/>
          </a:xfrm>
          <a:noFill/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92" name="TextBox 91"/>
            <p:cNvSpPr txBox="1"/>
            <p:nvPr/>
          </p:nvSpPr>
          <p:spPr>
            <a:xfrm>
              <a:off x="155569" y="333820"/>
              <a:ext cx="1259746" cy="7115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Email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585213" y="4234429"/>
            <a:ext cx="1716091" cy="401533"/>
            <a:chOff x="149977" y="231003"/>
            <a:chExt cx="1259746" cy="1318202"/>
          </a:xfrm>
          <a:noFill/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95" name="TextBox 94"/>
            <p:cNvSpPr txBox="1"/>
            <p:nvPr/>
          </p:nvSpPr>
          <p:spPr>
            <a:xfrm>
              <a:off x="149977" y="235675"/>
              <a:ext cx="1259746" cy="13135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Instant Messaging</a:t>
              </a:r>
              <a:b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(YM, WA, Line, BBM)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480883" y="4697257"/>
            <a:ext cx="1953104" cy="400110"/>
            <a:chOff x="160496" y="178880"/>
            <a:chExt cx="1259746" cy="1300828"/>
          </a:xfrm>
          <a:noFill/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98" name="TextBox 97"/>
            <p:cNvSpPr txBox="1"/>
            <p:nvPr/>
          </p:nvSpPr>
          <p:spPr>
            <a:xfrm>
              <a:off x="160496" y="178880"/>
              <a:ext cx="1259746" cy="13008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Social Media</a:t>
              </a:r>
              <a:b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Kaskus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Facebook, Twitter)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516006" y="1469000"/>
            <a:ext cx="801877" cy="384513"/>
            <a:chOff x="218940" y="231003"/>
            <a:chExt cx="1133006" cy="1237190"/>
          </a:xfrm>
          <a:noFill/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04" name="TextBox 103"/>
            <p:cNvSpPr txBox="1"/>
            <p:nvPr/>
          </p:nvSpPr>
          <p:spPr>
            <a:xfrm>
              <a:off x="240331" y="356771"/>
              <a:ext cx="1021486" cy="7922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Staff IT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438600" y="3960917"/>
            <a:ext cx="1046564" cy="438056"/>
            <a:chOff x="153969" y="231003"/>
            <a:chExt cx="1197977" cy="1237190"/>
          </a:xfrm>
          <a:noFill/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10" name="TextBox 109"/>
            <p:cNvSpPr txBox="1"/>
            <p:nvPr/>
          </p:nvSpPr>
          <p:spPr>
            <a:xfrm>
              <a:off x="153969" y="245993"/>
              <a:ext cx="1197977" cy="8713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Lembaga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Pemerintahan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794462" y="2698886"/>
            <a:ext cx="1139819" cy="460548"/>
            <a:chOff x="153969" y="231003"/>
            <a:chExt cx="1197977" cy="1237190"/>
          </a:xfrm>
          <a:noFill/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13" name="TextBox 112"/>
            <p:cNvSpPr txBox="1"/>
            <p:nvPr/>
          </p:nvSpPr>
          <p:spPr>
            <a:xfrm>
              <a:off x="153969" y="245993"/>
              <a:ext cx="1197977" cy="8713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Peserta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Ujian</a:t>
              </a:r>
              <a:endParaRPr lang="en-US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Sertifikasi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907387" y="3441501"/>
            <a:ext cx="1092148" cy="460733"/>
            <a:chOff x="191634" y="231003"/>
            <a:chExt cx="1197977" cy="1237190"/>
          </a:xfrm>
          <a:noFill/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16" name="TextBox 115"/>
            <p:cNvSpPr txBox="1"/>
            <p:nvPr/>
          </p:nvSpPr>
          <p:spPr>
            <a:xfrm>
              <a:off x="191634" y="331518"/>
              <a:ext cx="1197977" cy="10744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Lembaga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Pendidikan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924168" y="4472498"/>
            <a:ext cx="1009745" cy="539608"/>
            <a:chOff x="191257" y="231003"/>
            <a:chExt cx="1197977" cy="1343298"/>
          </a:xfrm>
          <a:noFill/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19" name="TextBox 118"/>
            <p:cNvSpPr txBox="1"/>
            <p:nvPr/>
          </p:nvSpPr>
          <p:spPr>
            <a:xfrm>
              <a:off x="191257" y="370666"/>
              <a:ext cx="1197977" cy="12036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Perusahaan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Swasta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644275" y="1449456"/>
            <a:ext cx="1569508" cy="528829"/>
            <a:chOff x="161920" y="231001"/>
            <a:chExt cx="1190027" cy="2204136"/>
          </a:xfrm>
          <a:noFill/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0" y="231001"/>
              <a:ext cx="1190027" cy="2204136"/>
            </a:xfrm>
            <a:prstGeom prst="rect">
              <a:avLst/>
            </a:prstGeom>
            <a:grpFill/>
          </p:spPr>
        </p:pic>
        <p:sp>
          <p:nvSpPr>
            <p:cNvPr id="125" name="TextBox 124"/>
            <p:cNvSpPr txBox="1"/>
            <p:nvPr/>
          </p:nvSpPr>
          <p:spPr>
            <a:xfrm>
              <a:off x="175528" y="450673"/>
              <a:ext cx="1129371" cy="16676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Offline: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Kegiatan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Workshop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Training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653488" y="2066219"/>
            <a:ext cx="1608825" cy="743372"/>
            <a:chOff x="151724" y="956731"/>
            <a:chExt cx="1249540" cy="1699634"/>
          </a:xfrm>
          <a:noFill/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956731"/>
              <a:ext cx="1133006" cy="1387125"/>
            </a:xfrm>
            <a:prstGeom prst="rect">
              <a:avLst/>
            </a:prstGeom>
            <a:grpFill/>
          </p:spPr>
        </p:pic>
        <p:sp>
          <p:nvSpPr>
            <p:cNvPr id="131" name="TextBox 130"/>
            <p:cNvSpPr txBox="1"/>
            <p:nvPr/>
          </p:nvSpPr>
          <p:spPr>
            <a:xfrm>
              <a:off x="151724" y="1053878"/>
              <a:ext cx="1249540" cy="16024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Online: Social Media Participation,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Situs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Brainmatics.Com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729904" y="3847911"/>
            <a:ext cx="1318980" cy="330330"/>
            <a:chOff x="155569" y="231003"/>
            <a:chExt cx="1259746" cy="1237190"/>
          </a:xfrm>
          <a:noFill/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34" name="TextBox 133"/>
            <p:cNvSpPr txBox="1"/>
            <p:nvPr/>
          </p:nvSpPr>
          <p:spPr>
            <a:xfrm>
              <a:off x="155569" y="333820"/>
              <a:ext cx="1259746" cy="7115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Brainmatics.Com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597696" y="5788468"/>
            <a:ext cx="1364677" cy="552227"/>
            <a:chOff x="3666138" y="1233087"/>
            <a:chExt cx="1281355" cy="1394271"/>
          </a:xfrm>
          <a:noFill/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138" y="1233087"/>
              <a:ext cx="1281355" cy="1394271"/>
            </a:xfrm>
            <a:prstGeom prst="rect">
              <a:avLst/>
            </a:prstGeom>
            <a:grpFill/>
          </p:spPr>
        </p:pic>
        <p:sp>
          <p:nvSpPr>
            <p:cNvPr id="140" name="TextBox 139"/>
            <p:cNvSpPr txBox="1"/>
            <p:nvPr/>
          </p:nvSpPr>
          <p:spPr>
            <a:xfrm>
              <a:off x="3777609" y="1388484"/>
              <a:ext cx="1058408" cy="89761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Penjualan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Produk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Software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215898" y="5515793"/>
            <a:ext cx="1202062" cy="489722"/>
            <a:chOff x="155569" y="231003"/>
            <a:chExt cx="1259746" cy="1237190"/>
          </a:xfrm>
          <a:noFill/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59" name="TextBox 58"/>
            <p:cNvSpPr txBox="1"/>
            <p:nvPr/>
          </p:nvSpPr>
          <p:spPr>
            <a:xfrm>
              <a:off x="155569" y="333822"/>
              <a:ext cx="1259746" cy="10108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Biaya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Operasional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11267" r="68873" b="68263"/>
          <a:stretch/>
        </p:blipFill>
        <p:spPr>
          <a:xfrm>
            <a:off x="1062344" y="718682"/>
            <a:ext cx="710534" cy="569471"/>
          </a:xfrm>
          <a:prstGeom prst="rect">
            <a:avLst/>
          </a:prstGeom>
          <a:noFill/>
        </p:spPr>
      </p:pic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0" t="12149" r="45715" b="67381"/>
          <a:stretch/>
        </p:blipFill>
        <p:spPr>
          <a:xfrm>
            <a:off x="2899174" y="728782"/>
            <a:ext cx="726304" cy="582110"/>
          </a:xfrm>
          <a:prstGeom prst="rect">
            <a:avLst/>
          </a:prstGeom>
          <a:noFill/>
        </p:spPr>
      </p:pic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5" t="11735" r="13407" b="67795"/>
          <a:stretch/>
        </p:blipFill>
        <p:spPr>
          <a:xfrm>
            <a:off x="8341725" y="698064"/>
            <a:ext cx="693132" cy="671458"/>
          </a:xfrm>
          <a:prstGeom prst="rect">
            <a:avLst/>
          </a:prstGeom>
          <a:noFill/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2" t="12443" r="32260" b="67087"/>
          <a:stretch/>
        </p:blipFill>
        <p:spPr>
          <a:xfrm>
            <a:off x="6636582" y="686554"/>
            <a:ext cx="698581" cy="676737"/>
          </a:xfrm>
          <a:prstGeom prst="rect">
            <a:avLst/>
          </a:prstGeom>
          <a:noFill/>
        </p:spPr>
      </p:pic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56517" r="74337" b="18124"/>
          <a:stretch/>
        </p:blipFill>
        <p:spPr>
          <a:xfrm>
            <a:off x="2987342" y="2908548"/>
            <a:ext cx="633060" cy="628555"/>
          </a:xfrm>
          <a:prstGeom prst="rect">
            <a:avLst/>
          </a:prstGeom>
          <a:noFill/>
        </p:spPr>
      </p:pic>
      <p:grpSp>
        <p:nvGrpSpPr>
          <p:cNvPr id="99" name="Group 98"/>
          <p:cNvGrpSpPr/>
          <p:nvPr/>
        </p:nvGrpSpPr>
        <p:grpSpPr>
          <a:xfrm>
            <a:off x="7516006" y="2252378"/>
            <a:ext cx="939700" cy="389627"/>
            <a:chOff x="218940" y="231003"/>
            <a:chExt cx="1133006" cy="1237190"/>
          </a:xfrm>
          <a:noFill/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01" name="TextBox 100"/>
            <p:cNvSpPr txBox="1"/>
            <p:nvPr/>
          </p:nvSpPr>
          <p:spPr>
            <a:xfrm>
              <a:off x="253754" y="396364"/>
              <a:ext cx="1021485" cy="7025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792156" y="2112737"/>
            <a:ext cx="1555560" cy="645415"/>
            <a:chOff x="218939" y="231003"/>
            <a:chExt cx="1601404" cy="1154732"/>
          </a:xfrm>
          <a:noFill/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39" y="231003"/>
              <a:ext cx="1601404" cy="1154732"/>
            </a:xfrm>
            <a:prstGeom prst="rect">
              <a:avLst/>
            </a:prstGeom>
            <a:grpFill/>
          </p:spPr>
        </p:pic>
        <p:sp>
          <p:nvSpPr>
            <p:cNvPr id="38" name="TextBox 37"/>
            <p:cNvSpPr txBox="1"/>
            <p:nvPr/>
          </p:nvSpPr>
          <p:spPr>
            <a:xfrm>
              <a:off x="235847" y="295487"/>
              <a:ext cx="1520808" cy="9911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id-ID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engajar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Kompetensi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Terpadu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Akademisi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Industri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8" t="59550" r="27207" b="15091"/>
          <a:stretch/>
        </p:blipFill>
        <p:spPr>
          <a:xfrm>
            <a:off x="3773702" y="5193096"/>
            <a:ext cx="693701" cy="688766"/>
          </a:xfrm>
          <a:prstGeom prst="rect">
            <a:avLst/>
          </a:prstGeom>
          <a:noFill/>
        </p:spPr>
      </p:pic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1" t="58250" r="3154" b="14595"/>
          <a:stretch/>
        </p:blipFill>
        <p:spPr>
          <a:xfrm>
            <a:off x="8134852" y="5224703"/>
            <a:ext cx="768705" cy="648332"/>
          </a:xfrm>
          <a:prstGeom prst="rect">
            <a:avLst/>
          </a:prstGeom>
          <a:noFill/>
        </p:spPr>
      </p:pic>
      <p:sp>
        <p:nvSpPr>
          <p:cNvPr id="25" name="AutoShape 2" descr="https://mail-attachment.googleusercontent.com/attachment/u/0/?ui=2&amp;ik=62c1cd8dbf&amp;view=att&amp;th=141fcf3cbbd04abf&amp;attid=0.1&amp;disp=inline&amp;realattid=f_hnb3s2nj2&amp;safe=1&amp;zw&amp;saduie=AG9B_P-r63erUm240A5NJlIGcZDS&amp;sadet=1382928446708&amp;sads=32q2UJyAbpQKDe2RYCZVNBIJbrs"/>
          <p:cNvSpPr>
            <a:spLocks noChangeAspect="1" noChangeArrowheads="1"/>
          </p:cNvSpPr>
          <p:nvPr/>
        </p:nvSpPr>
        <p:spPr bwMode="auto">
          <a:xfrm>
            <a:off x="120331" y="128972"/>
            <a:ext cx="3544095" cy="304801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Business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Model Canvas </a:t>
            </a:r>
            <a:endParaRPr lang="id-ID" sz="2400" dirty="0">
              <a:solidFill>
                <a:schemeClr val="tx1">
                  <a:lumMod val="50000"/>
                  <a:lumOff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pic>
        <p:nvPicPr>
          <p:cNvPr id="165" name="Content Placeholder 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1" t="22755" r="44747" b="55564"/>
          <a:stretch/>
        </p:blipFill>
        <p:spPr>
          <a:xfrm>
            <a:off x="4663376" y="677047"/>
            <a:ext cx="732694" cy="661459"/>
          </a:xfrm>
          <a:prstGeom prst="rect">
            <a:avLst/>
          </a:prstGeom>
          <a:noFill/>
        </p:spPr>
      </p:pic>
      <p:pic>
        <p:nvPicPr>
          <p:cNvPr id="166" name="Content Placeholder 4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 t="59220" r="46172" b="19821"/>
          <a:stretch/>
        </p:blipFill>
        <p:spPr>
          <a:xfrm>
            <a:off x="6419500" y="2956755"/>
            <a:ext cx="731266" cy="579126"/>
          </a:xfrm>
          <a:prstGeom prst="rect">
            <a:avLst/>
          </a:prstGeom>
          <a:noFill/>
        </p:spPr>
      </p:pic>
      <p:grpSp>
        <p:nvGrpSpPr>
          <p:cNvPr id="135" name="Group 134"/>
          <p:cNvGrpSpPr/>
          <p:nvPr/>
        </p:nvGrpSpPr>
        <p:grpSpPr>
          <a:xfrm>
            <a:off x="6233392" y="3505243"/>
            <a:ext cx="803288" cy="314412"/>
            <a:chOff x="155569" y="231003"/>
            <a:chExt cx="1259746" cy="1237190"/>
          </a:xfrm>
          <a:noFill/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37" name="TextBox 136"/>
            <p:cNvSpPr txBox="1"/>
            <p:nvPr/>
          </p:nvSpPr>
          <p:spPr>
            <a:xfrm>
              <a:off x="155569" y="333820"/>
              <a:ext cx="1259746" cy="7115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Telepon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888705" y="3367102"/>
            <a:ext cx="932096" cy="341468"/>
            <a:chOff x="145431" y="231003"/>
            <a:chExt cx="1259746" cy="1237190"/>
          </a:xfrm>
          <a:noFill/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74" name="TextBox 73"/>
            <p:cNvSpPr txBox="1"/>
            <p:nvPr/>
          </p:nvSpPr>
          <p:spPr>
            <a:xfrm>
              <a:off x="145431" y="342623"/>
              <a:ext cx="1259746" cy="7540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Kurikulum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3810" y="666297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Key Partners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813959" y="661422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Key Activities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3847580" y="4248833"/>
            <a:ext cx="1477040" cy="800100"/>
            <a:chOff x="3666138" y="1233087"/>
            <a:chExt cx="1281355" cy="1394271"/>
          </a:xfrm>
          <a:noFill/>
        </p:grpSpPr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138" y="1233087"/>
              <a:ext cx="1281355" cy="1394271"/>
            </a:xfrm>
            <a:prstGeom prst="rect">
              <a:avLst/>
            </a:prstGeom>
            <a:grpFill/>
          </p:spPr>
        </p:pic>
        <p:sp>
          <p:nvSpPr>
            <p:cNvPr id="168" name="TextBox 167"/>
            <p:cNvSpPr txBox="1"/>
            <p:nvPr/>
          </p:nvSpPr>
          <p:spPr>
            <a:xfrm>
              <a:off x="3666138" y="1348752"/>
              <a:ext cx="1242191" cy="12335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Pengembangan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Software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Metodologi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Standard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Internasional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3664427" y="674075"/>
            <a:ext cx="1038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Value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Propositions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817055" y="2837620"/>
            <a:ext cx="1160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Key Resources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00184" y="661379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Customer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Relationships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511240" y="2842661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Channels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384950" y="672365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Customer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Segments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550743" y="5183668"/>
            <a:ext cx="1514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Revenue Streams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27976" y="5185081"/>
            <a:ext cx="1241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Cost Structure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8148278" y="1840360"/>
            <a:ext cx="816920" cy="389627"/>
            <a:chOff x="218940" y="231003"/>
            <a:chExt cx="1133006" cy="1237190"/>
          </a:xfrm>
          <a:noFill/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231003"/>
              <a:ext cx="1133006" cy="1237190"/>
            </a:xfrm>
            <a:prstGeom prst="rect">
              <a:avLst/>
            </a:prstGeom>
            <a:grpFill/>
          </p:spPr>
        </p:pic>
        <p:sp>
          <p:nvSpPr>
            <p:cNvPr id="178" name="TextBox 177"/>
            <p:cNvSpPr txBox="1"/>
            <p:nvPr/>
          </p:nvSpPr>
          <p:spPr>
            <a:xfrm>
              <a:off x="253754" y="396364"/>
              <a:ext cx="1021485" cy="7818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Dosen</a:t>
              </a:r>
              <a:endParaRPr lang="id-ID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3" name="AutoShape 2" descr="https://mail-attachment.googleusercontent.com/attachment/u/0/?ui=2&amp;ik=62c1cd8dbf&amp;view=att&amp;th=141fcf3cbbd04abf&amp;attid=0.1&amp;disp=inline&amp;realattid=f_hnb3s2nj2&amp;safe=1&amp;zw&amp;saduie=AG9B_P-r63erUm240A5NJlIGcZDS&amp;sadet=1382928446708&amp;sads=32q2UJyAbpQKDe2RYCZVNBIJbrs"/>
          <p:cNvSpPr>
            <a:spLocks noChangeAspect="1" noChangeArrowheads="1"/>
          </p:cNvSpPr>
          <p:nvPr/>
        </p:nvSpPr>
        <p:spPr bwMode="auto">
          <a:xfrm>
            <a:off x="5017315" y="128972"/>
            <a:ext cx="4096172" cy="304801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Bernard MT Condensed" panose="02050806060905020404" pitchFamily="18" charset="0"/>
                <a:cs typeface="Arial" panose="020B0604020202020204" pitchFamily="34" charset="0"/>
              </a:rPr>
              <a:t>PT </a:t>
            </a:r>
            <a:r>
              <a:rPr lang="en-US" sz="2400" dirty="0" err="1" smtClean="0">
                <a:latin typeface="Bernard MT Condensed" panose="02050806060905020404" pitchFamily="18" charset="0"/>
                <a:cs typeface="Arial" panose="020B0604020202020204" pitchFamily="34" charset="0"/>
              </a:rPr>
              <a:t>Brainmatics</a:t>
            </a:r>
            <a:r>
              <a:rPr lang="en-US" sz="2400" dirty="0" smtClean="0">
                <a:latin typeface="Bernard MT Condensed" panose="020508060609050204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Bernard MT Condensed" panose="02050806060905020404" pitchFamily="18" charset="0"/>
                <a:cs typeface="Arial" panose="020B0604020202020204" pitchFamily="34" charset="0"/>
              </a:rPr>
              <a:t>Cipta</a:t>
            </a:r>
            <a:r>
              <a:rPr lang="en-US" sz="2400" dirty="0" smtClean="0">
                <a:latin typeface="Bernard MT Condensed" panose="020508060609050204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Bernard MT Condensed" panose="02050806060905020404" pitchFamily="18" charset="0"/>
                <a:cs typeface="Arial" panose="020B0604020202020204" pitchFamily="34" charset="0"/>
              </a:rPr>
              <a:t>Informatika</a:t>
            </a:r>
            <a:endParaRPr lang="id-ID" sz="2400" dirty="0"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0332" y="662188"/>
          <a:ext cx="8954094" cy="607606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86345"/>
                <a:gridCol w="1848915"/>
                <a:gridCol w="883816"/>
                <a:gridCol w="961740"/>
                <a:gridCol w="1873046"/>
                <a:gridCol w="1700232"/>
              </a:tblGrid>
              <a:tr h="2173051">
                <a:tc rowSpan="2">
                  <a:txBody>
                    <a:bodyPr/>
                    <a:lstStyle/>
                    <a:p>
                      <a:endParaRPr lang="id-ID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4636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556657">
                <a:tc gridSpan="3"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id-ID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11267" r="68873" b="68263"/>
          <a:stretch/>
        </p:blipFill>
        <p:spPr>
          <a:xfrm>
            <a:off x="1062344" y="718682"/>
            <a:ext cx="710534" cy="569471"/>
          </a:xfrm>
          <a:prstGeom prst="rect">
            <a:avLst/>
          </a:prstGeom>
          <a:noFill/>
        </p:spPr>
      </p:pic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0" t="12149" r="45715" b="67381"/>
          <a:stretch/>
        </p:blipFill>
        <p:spPr>
          <a:xfrm>
            <a:off x="2899174" y="728782"/>
            <a:ext cx="726304" cy="582110"/>
          </a:xfrm>
          <a:prstGeom prst="rect">
            <a:avLst/>
          </a:prstGeom>
          <a:noFill/>
        </p:spPr>
      </p:pic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5" t="11735" r="13407" b="67795"/>
          <a:stretch/>
        </p:blipFill>
        <p:spPr>
          <a:xfrm>
            <a:off x="8341725" y="698064"/>
            <a:ext cx="693132" cy="671458"/>
          </a:xfrm>
          <a:prstGeom prst="rect">
            <a:avLst/>
          </a:prstGeom>
          <a:noFill/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2" t="12443" r="32260" b="67087"/>
          <a:stretch/>
        </p:blipFill>
        <p:spPr>
          <a:xfrm>
            <a:off x="6636582" y="686554"/>
            <a:ext cx="698581" cy="676737"/>
          </a:xfrm>
          <a:prstGeom prst="rect">
            <a:avLst/>
          </a:prstGeom>
          <a:noFill/>
        </p:spPr>
      </p:pic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56517" r="74337" b="18124"/>
          <a:stretch/>
        </p:blipFill>
        <p:spPr>
          <a:xfrm>
            <a:off x="2987342" y="2908548"/>
            <a:ext cx="633060" cy="628555"/>
          </a:xfrm>
          <a:prstGeom prst="rect">
            <a:avLst/>
          </a:prstGeom>
          <a:noFill/>
        </p:spPr>
      </p:pic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8" t="59550" r="27207" b="15091"/>
          <a:stretch/>
        </p:blipFill>
        <p:spPr>
          <a:xfrm>
            <a:off x="3773702" y="5193096"/>
            <a:ext cx="693701" cy="688766"/>
          </a:xfrm>
          <a:prstGeom prst="rect">
            <a:avLst/>
          </a:prstGeom>
          <a:noFill/>
        </p:spPr>
      </p:pic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1" t="58250" r="3154" b="14595"/>
          <a:stretch/>
        </p:blipFill>
        <p:spPr>
          <a:xfrm>
            <a:off x="8134852" y="5224703"/>
            <a:ext cx="768705" cy="648332"/>
          </a:xfrm>
          <a:prstGeom prst="rect">
            <a:avLst/>
          </a:prstGeom>
          <a:noFill/>
        </p:spPr>
      </p:pic>
      <p:sp>
        <p:nvSpPr>
          <p:cNvPr id="25" name="AutoShape 2" descr="https://mail-attachment.googleusercontent.com/attachment/u/0/?ui=2&amp;ik=62c1cd8dbf&amp;view=att&amp;th=141fcf3cbbd04abf&amp;attid=0.1&amp;disp=inline&amp;realattid=f_hnb3s2nj2&amp;safe=1&amp;zw&amp;saduie=AG9B_P-r63erUm240A5NJlIGcZDS&amp;sadet=1382928446708&amp;sads=32q2UJyAbpQKDe2RYCZVNBIJbrs"/>
          <p:cNvSpPr>
            <a:spLocks noChangeAspect="1" noChangeArrowheads="1"/>
          </p:cNvSpPr>
          <p:nvPr/>
        </p:nvSpPr>
        <p:spPr bwMode="auto">
          <a:xfrm>
            <a:off x="120331" y="128972"/>
            <a:ext cx="3544095" cy="304801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Business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Model Canvas </a:t>
            </a:r>
            <a:endParaRPr lang="id-ID" sz="2400" dirty="0">
              <a:solidFill>
                <a:schemeClr val="tx1">
                  <a:lumMod val="50000"/>
                  <a:lumOff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pic>
        <p:nvPicPr>
          <p:cNvPr id="165" name="Content Placeholder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1" t="22755" r="44747" b="55564"/>
          <a:stretch/>
        </p:blipFill>
        <p:spPr>
          <a:xfrm>
            <a:off x="4663376" y="677047"/>
            <a:ext cx="732694" cy="661459"/>
          </a:xfrm>
          <a:prstGeom prst="rect">
            <a:avLst/>
          </a:prstGeom>
          <a:noFill/>
        </p:spPr>
      </p:pic>
      <p:pic>
        <p:nvPicPr>
          <p:cNvPr id="166" name="Content Placeholder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 t="59220" r="46172" b="19821"/>
          <a:stretch/>
        </p:blipFill>
        <p:spPr>
          <a:xfrm>
            <a:off x="6419500" y="2956755"/>
            <a:ext cx="731266" cy="5791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3810" y="666297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Key Partners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813959" y="661422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Key Activities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3664427" y="674075"/>
            <a:ext cx="1038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Value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Propositions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817055" y="2837620"/>
            <a:ext cx="1160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Key Resources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00184" y="661379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Customer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Relationships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511240" y="2842661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Channels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384950" y="672365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Customer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Segments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550743" y="5183668"/>
            <a:ext cx="1514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Revenue Streams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27976" y="5185081"/>
            <a:ext cx="1241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Cost Structure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  <p:sp>
        <p:nvSpPr>
          <p:cNvPr id="143" name="AutoShape 2" descr="https://mail-attachment.googleusercontent.com/attachment/u/0/?ui=2&amp;ik=62c1cd8dbf&amp;view=att&amp;th=141fcf3cbbd04abf&amp;attid=0.1&amp;disp=inline&amp;realattid=f_hnb3s2nj2&amp;safe=1&amp;zw&amp;saduie=AG9B_P-r63erUm240A5NJlIGcZDS&amp;sadet=1382928446708&amp;sads=32q2UJyAbpQKDe2RYCZVNBIJbrs"/>
          <p:cNvSpPr>
            <a:spLocks noChangeAspect="1" noChangeArrowheads="1"/>
          </p:cNvSpPr>
          <p:nvPr/>
        </p:nvSpPr>
        <p:spPr bwMode="auto">
          <a:xfrm>
            <a:off x="5017315" y="128972"/>
            <a:ext cx="4096172" cy="304801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err="1" smtClean="0">
                <a:latin typeface="Bernard MT Condensed" panose="02050806060905020404" pitchFamily="18" charset="0"/>
                <a:cs typeface="Arial" panose="020B0604020202020204" pitchFamily="34" charset="0"/>
              </a:rPr>
              <a:t>Organisasi</a:t>
            </a:r>
            <a:r>
              <a:rPr lang="en-US" sz="2400" dirty="0" smtClean="0">
                <a:latin typeface="Bernard MT Condensed" panose="020508060609050204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Bernard MT Condensed" panose="02050806060905020404" pitchFamily="18" charset="0"/>
                <a:cs typeface="Arial" panose="020B0604020202020204" pitchFamily="34" charset="0"/>
              </a:rPr>
              <a:t>Anda</a:t>
            </a:r>
            <a:endParaRPr lang="id-ID" sz="2400" dirty="0"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Process Model and Notation (BPMN)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Notasi</a:t>
            </a:r>
            <a:r>
              <a:rPr lang="en-US" dirty="0" smtClean="0"/>
              <a:t> standard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pemodelan</a:t>
            </a:r>
            <a:r>
              <a:rPr lang="en-US" dirty="0" smtClean="0">
                <a:solidFill>
                  <a:srgbClr val="C00000"/>
                </a:solidFill>
              </a:rPr>
              <a:t> proses </a:t>
            </a:r>
            <a:r>
              <a:rPr lang="en-US" dirty="0" err="1" smtClean="0">
                <a:solidFill>
                  <a:srgbClr val="C00000"/>
                </a:solidFill>
              </a:rPr>
              <a:t>bisnis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Object Management Group (</a:t>
            </a:r>
            <a:r>
              <a:rPr lang="en-US" dirty="0" smtClean="0">
                <a:solidFill>
                  <a:srgbClr val="0070C0"/>
                </a:solidFill>
              </a:rPr>
              <a:t>OMG</a:t>
            </a:r>
            <a:r>
              <a:rPr lang="en-US" dirty="0" smtClean="0"/>
              <a:t>))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Permenpan</a:t>
            </a:r>
            <a:r>
              <a:rPr lang="en-US" dirty="0" smtClean="0">
                <a:solidFill>
                  <a:srgbClr val="0070C0"/>
                </a:solidFill>
              </a:rPr>
              <a:t> No 12 </a:t>
            </a:r>
            <a:r>
              <a:rPr lang="en-US" dirty="0" err="1">
                <a:solidFill>
                  <a:srgbClr val="0070C0"/>
                </a:solidFill>
              </a:rPr>
              <a:t>T</a:t>
            </a:r>
            <a:r>
              <a:rPr lang="en-US" dirty="0" err="1" smtClean="0">
                <a:solidFill>
                  <a:srgbClr val="0070C0"/>
                </a:solidFill>
              </a:rPr>
              <a:t>ahun</a:t>
            </a:r>
            <a:r>
              <a:rPr lang="en-US" dirty="0" smtClean="0">
                <a:solidFill>
                  <a:srgbClr val="0070C0"/>
                </a:solidFill>
              </a:rPr>
              <a:t> 2011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Penataan</a:t>
            </a:r>
            <a:r>
              <a:rPr lang="en-US" dirty="0" smtClean="0"/>
              <a:t> Tata </a:t>
            </a:r>
            <a:r>
              <a:rPr lang="en-US" dirty="0" err="1" smtClean="0"/>
              <a:t>Laksana</a:t>
            </a:r>
            <a:r>
              <a:rPr lang="en-US" dirty="0" smtClean="0"/>
              <a:t> (</a:t>
            </a:r>
            <a:r>
              <a:rPr lang="en-US" i="1" dirty="0" smtClean="0"/>
              <a:t>Business Process</a:t>
            </a:r>
            <a:r>
              <a:rPr lang="en-US" dirty="0" smtClean="0"/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78" t="1789" r="1178" b="19680"/>
          <a:stretch/>
        </p:blipFill>
        <p:spPr>
          <a:xfrm>
            <a:off x="871267" y="3274888"/>
            <a:ext cx="7401466" cy="33842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7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02" y="1038870"/>
            <a:ext cx="8814384" cy="580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6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1.1 What and Why Enterprise Architecture 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52" y="1032529"/>
            <a:ext cx="5036496" cy="57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7662" y="1162904"/>
            <a:ext cx="8448675" cy="5375494"/>
            <a:chOff x="457200" y="990600"/>
            <a:chExt cx="8448675" cy="5375494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57200" y="990600"/>
              <a:ext cx="8153400" cy="533400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6" y="841"/>
                </a:cxn>
                <a:cxn ang="0">
                  <a:pos x="46" y="1669"/>
                </a:cxn>
                <a:cxn ang="0">
                  <a:pos x="91" y="2359"/>
                </a:cxn>
                <a:cxn ang="0">
                  <a:pos x="128" y="2787"/>
                </a:cxn>
                <a:cxn ang="0">
                  <a:pos x="319" y="2913"/>
                </a:cxn>
                <a:cxn ang="0">
                  <a:pos x="1131" y="2929"/>
                </a:cxn>
                <a:cxn ang="0">
                  <a:pos x="1433" y="2727"/>
                </a:cxn>
                <a:cxn ang="0">
                  <a:pos x="1747" y="2543"/>
                </a:cxn>
                <a:cxn ang="0">
                  <a:pos x="2239" y="2313"/>
                </a:cxn>
                <a:cxn ang="0">
                  <a:pos x="2687" y="2221"/>
                </a:cxn>
                <a:cxn ang="0">
                  <a:pos x="3492" y="2221"/>
                </a:cxn>
                <a:cxn ang="0">
                  <a:pos x="4253" y="1991"/>
                </a:cxn>
                <a:cxn ang="0">
                  <a:pos x="4477" y="1715"/>
                </a:cxn>
                <a:cxn ang="0">
                  <a:pos x="4477" y="1025"/>
                </a:cxn>
                <a:cxn ang="0">
                  <a:pos x="3382" y="349"/>
                </a:cxn>
                <a:cxn ang="0">
                  <a:pos x="2776" y="59"/>
                </a:cxn>
                <a:cxn ang="0">
                  <a:pos x="2105" y="59"/>
                </a:cxn>
                <a:cxn ang="0">
                  <a:pos x="1042" y="16"/>
                </a:cxn>
                <a:cxn ang="0">
                  <a:pos x="513" y="0"/>
                </a:cxn>
                <a:cxn ang="0">
                  <a:pos x="0" y="16"/>
                </a:cxn>
              </a:cxnLst>
              <a:rect l="0" t="0" r="r" b="b"/>
              <a:pathLst>
                <a:path w="4477" h="2929">
                  <a:moveTo>
                    <a:pt x="0" y="16"/>
                  </a:moveTo>
                  <a:lnTo>
                    <a:pt x="46" y="841"/>
                  </a:lnTo>
                  <a:lnTo>
                    <a:pt x="46" y="1669"/>
                  </a:lnTo>
                  <a:lnTo>
                    <a:pt x="91" y="2359"/>
                  </a:lnTo>
                  <a:lnTo>
                    <a:pt x="128" y="2787"/>
                  </a:lnTo>
                  <a:lnTo>
                    <a:pt x="319" y="2913"/>
                  </a:lnTo>
                  <a:lnTo>
                    <a:pt x="1131" y="2929"/>
                  </a:lnTo>
                  <a:lnTo>
                    <a:pt x="1433" y="2727"/>
                  </a:lnTo>
                  <a:lnTo>
                    <a:pt x="1747" y="2543"/>
                  </a:lnTo>
                  <a:lnTo>
                    <a:pt x="2239" y="2313"/>
                  </a:lnTo>
                  <a:lnTo>
                    <a:pt x="2687" y="2221"/>
                  </a:lnTo>
                  <a:lnTo>
                    <a:pt x="3492" y="2221"/>
                  </a:lnTo>
                  <a:lnTo>
                    <a:pt x="4253" y="1991"/>
                  </a:lnTo>
                  <a:lnTo>
                    <a:pt x="4477" y="1715"/>
                  </a:lnTo>
                  <a:lnTo>
                    <a:pt x="4477" y="1025"/>
                  </a:lnTo>
                  <a:lnTo>
                    <a:pt x="3382" y="349"/>
                  </a:lnTo>
                  <a:lnTo>
                    <a:pt x="2776" y="59"/>
                  </a:lnTo>
                  <a:lnTo>
                    <a:pt x="2105" y="59"/>
                  </a:lnTo>
                  <a:lnTo>
                    <a:pt x="1042" y="16"/>
                  </a:lnTo>
                  <a:lnTo>
                    <a:pt x="51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044575" y="1827213"/>
              <a:ext cx="74613" cy="74612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095375" y="1871663"/>
              <a:ext cx="1588" cy="476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058863" y="1884363"/>
              <a:ext cx="71437" cy="15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041400" y="1912938"/>
              <a:ext cx="104775" cy="7461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4" y="0"/>
                </a:cxn>
                <a:cxn ang="0">
                  <a:pos x="108" y="54"/>
                </a:cxn>
              </a:cxnLst>
              <a:rect l="0" t="0" r="r" b="b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017588" y="1974850"/>
              <a:ext cx="165110" cy="6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400">
                  <a:ea typeface="돋움" pitchFamily="50" charset="-127"/>
                </a:rPr>
                <a:t>Actor A</a:t>
              </a:r>
              <a:endParaRPr lang="en-US" altLang="ko-KR" sz="1800">
                <a:ea typeface="돋움" pitchFamily="50" charset="-127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1485900" y="1763713"/>
              <a:ext cx="192088" cy="112712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508125" y="1873250"/>
              <a:ext cx="250068" cy="6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400">
                  <a:ea typeface="돋움" pitchFamily="50" charset="-127"/>
                </a:rPr>
                <a:t>Use Case 1</a:t>
              </a:r>
              <a:endParaRPr lang="en-US" altLang="ko-KR" sz="1800">
                <a:ea typeface="돋움" pitchFamily="50" charset="-127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1314450" y="1827213"/>
              <a:ext cx="168275" cy="28575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452563" y="1827213"/>
              <a:ext cx="30162" cy="206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 flipV="1">
              <a:off x="1446213" y="1819275"/>
              <a:ext cx="36512" cy="95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1146175" y="1852613"/>
              <a:ext cx="168275" cy="34925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512888" y="2352675"/>
              <a:ext cx="193675" cy="114300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12888" y="2052638"/>
              <a:ext cx="193675" cy="109537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508125" y="2160588"/>
              <a:ext cx="250068" cy="6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400">
                  <a:ea typeface="돋움" pitchFamily="50" charset="-127"/>
                </a:rPr>
                <a:t>Use Case 2</a:t>
              </a:r>
              <a:endParaRPr lang="en-US" altLang="ko-KR" sz="1800">
                <a:ea typeface="돋움" pitchFamily="50" charset="-127"/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459038" y="1841500"/>
              <a:ext cx="74612" cy="74613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513013" y="1884363"/>
              <a:ext cx="1587" cy="508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473325" y="1900238"/>
              <a:ext cx="76200" cy="15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2459038" y="1928813"/>
              <a:ext cx="104775" cy="7461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4" y="0"/>
                </a:cxn>
                <a:cxn ang="0">
                  <a:pos x="108" y="54"/>
                </a:cxn>
              </a:cxnLst>
              <a:rect l="0" t="0" r="r" b="b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427288" y="1989138"/>
              <a:ext cx="181140" cy="6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400">
                  <a:ea typeface="돋움" pitchFamily="50" charset="-127"/>
                </a:rPr>
                <a:t>Actor B </a:t>
              </a:r>
              <a:endParaRPr lang="en-US" altLang="ko-KR" sz="1800">
                <a:ea typeface="돋움" pitchFamily="50" charset="-127"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 flipV="1">
              <a:off x="1677988" y="1822450"/>
              <a:ext cx="388937" cy="44450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1677988" y="1812925"/>
              <a:ext cx="33337" cy="111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677988" y="1822450"/>
              <a:ext cx="31750" cy="158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066925" y="1862138"/>
              <a:ext cx="392113" cy="42862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1693863" y="2170113"/>
              <a:ext cx="334962" cy="207962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1693863" y="2349500"/>
              <a:ext cx="33337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V="1">
              <a:off x="1693863" y="2327275"/>
              <a:ext cx="20637" cy="285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2028825" y="1990725"/>
              <a:ext cx="331788" cy="204788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H="1">
              <a:off x="1706563" y="1997075"/>
              <a:ext cx="376237" cy="92075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1706563" y="2078038"/>
              <a:ext cx="34925" cy="47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V="1">
              <a:off x="1706563" y="2058988"/>
              <a:ext cx="26987" cy="222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V="1">
              <a:off x="2082800" y="1919288"/>
              <a:ext cx="376238" cy="88900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1219200" y="1600200"/>
              <a:ext cx="825500" cy="1143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0"/>
                </a:cxn>
                <a:cxn ang="0">
                  <a:pos x="924" y="36"/>
                </a:cxn>
                <a:cxn ang="0">
                  <a:pos x="924" y="1174"/>
                </a:cxn>
                <a:cxn ang="0">
                  <a:pos x="0" y="1174"/>
                </a:cxn>
                <a:cxn ang="0">
                  <a:pos x="0" y="0"/>
                </a:cxn>
              </a:cxnLst>
              <a:rect l="0" t="0" r="r" b="b"/>
              <a:pathLst>
                <a:path w="924" h="1174">
                  <a:moveTo>
                    <a:pt x="0" y="0"/>
                  </a:moveTo>
                  <a:lnTo>
                    <a:pt x="888" y="0"/>
                  </a:lnTo>
                  <a:lnTo>
                    <a:pt x="924" y="36"/>
                  </a:lnTo>
                  <a:lnTo>
                    <a:pt x="924" y="1174"/>
                  </a:lnTo>
                  <a:lnTo>
                    <a:pt x="0" y="1174"/>
                  </a:lnTo>
                  <a:lnTo>
                    <a:pt x="0" y="0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1697038" y="3695700"/>
              <a:ext cx="34925" cy="44450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1714500" y="3740150"/>
              <a:ext cx="1588" cy="428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1685925" y="3752850"/>
              <a:ext cx="571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1674813" y="3783013"/>
              <a:ext cx="79375" cy="4762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4" y="0"/>
                </a:cxn>
                <a:cxn ang="0">
                  <a:pos x="108" y="54"/>
                </a:cxn>
              </a:cxnLst>
              <a:rect l="0" t="0" r="r" b="b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1616075" y="3849688"/>
              <a:ext cx="197170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u="sng"/>
                <a:t>user : Clerk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2014538" y="3489325"/>
              <a:ext cx="355600" cy="1111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2033588" y="3502025"/>
              <a:ext cx="350837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u="sng"/>
                <a:t>mainWnd : MainWnd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1958975" y="3913188"/>
              <a:ext cx="288925" cy="1111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1981200" y="3924300"/>
              <a:ext cx="2714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u="sng"/>
                <a:t>fileMgr : FileMgr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1744663" y="4267200"/>
              <a:ext cx="384175" cy="1111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1766888" y="4279900"/>
              <a:ext cx="387927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u="sng"/>
                <a:t>repository : Repository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2525713" y="4225925"/>
              <a:ext cx="377825" cy="1111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2547938" y="4238625"/>
              <a:ext cx="376706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u="sng"/>
                <a:t>document : Document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2562225" y="4195763"/>
              <a:ext cx="376238" cy="11112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710" y="0"/>
                </a:cxn>
                <a:cxn ang="0">
                  <a:pos x="710" y="140"/>
                </a:cxn>
                <a:cxn ang="0">
                  <a:pos x="639" y="140"/>
                </a:cxn>
              </a:cxnLst>
              <a:rect l="0" t="0" r="r" b="b"/>
              <a:pathLst>
                <a:path w="710" h="140">
                  <a:moveTo>
                    <a:pt x="0" y="39"/>
                  </a:moveTo>
                  <a:lnTo>
                    <a:pt x="0" y="0"/>
                  </a:lnTo>
                  <a:lnTo>
                    <a:pt x="710" y="0"/>
                  </a:lnTo>
                  <a:lnTo>
                    <a:pt x="710" y="140"/>
                  </a:lnTo>
                  <a:lnTo>
                    <a:pt x="639" y="1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2600325" y="4165600"/>
              <a:ext cx="376238" cy="11112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710" y="0"/>
                </a:cxn>
                <a:cxn ang="0">
                  <a:pos x="710" y="140"/>
                </a:cxn>
                <a:cxn ang="0">
                  <a:pos x="639" y="140"/>
                </a:cxn>
              </a:cxnLst>
              <a:rect l="0" t="0" r="r" b="b"/>
              <a:pathLst>
                <a:path w="710" h="140">
                  <a:moveTo>
                    <a:pt x="0" y="39"/>
                  </a:moveTo>
                  <a:lnTo>
                    <a:pt x="0" y="0"/>
                  </a:lnTo>
                  <a:lnTo>
                    <a:pt x="710" y="0"/>
                  </a:lnTo>
                  <a:lnTo>
                    <a:pt x="710" y="140"/>
                  </a:lnTo>
                  <a:lnTo>
                    <a:pt x="639" y="1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2667000" y="3694113"/>
              <a:ext cx="250825" cy="1111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2686050" y="3706813"/>
              <a:ext cx="238125" cy="4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u="sng"/>
                <a:t>gFile : GrpFile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2703513" y="3663950"/>
              <a:ext cx="249237" cy="1111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0"/>
                </a:cxn>
                <a:cxn ang="0">
                  <a:pos x="471" y="0"/>
                </a:cxn>
                <a:cxn ang="0">
                  <a:pos x="471" y="139"/>
                </a:cxn>
                <a:cxn ang="0">
                  <a:pos x="400" y="139"/>
                </a:cxn>
              </a:cxnLst>
              <a:rect l="0" t="0" r="r" b="b"/>
              <a:pathLst>
                <a:path w="471" h="139">
                  <a:moveTo>
                    <a:pt x="0" y="38"/>
                  </a:moveTo>
                  <a:lnTo>
                    <a:pt x="0" y="0"/>
                  </a:lnTo>
                  <a:lnTo>
                    <a:pt x="471" y="0"/>
                  </a:lnTo>
                  <a:lnTo>
                    <a:pt x="471" y="139"/>
                  </a:lnTo>
                  <a:lnTo>
                    <a:pt x="400" y="1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2741613" y="3633788"/>
              <a:ext cx="249237" cy="109537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0"/>
                </a:cxn>
                <a:cxn ang="0">
                  <a:pos x="471" y="0"/>
                </a:cxn>
                <a:cxn ang="0">
                  <a:pos x="471" y="140"/>
                </a:cxn>
                <a:cxn ang="0">
                  <a:pos x="400" y="140"/>
                </a:cxn>
              </a:cxnLst>
              <a:rect l="0" t="0" r="r" b="b"/>
              <a:pathLst>
                <a:path w="471" h="140">
                  <a:moveTo>
                    <a:pt x="0" y="39"/>
                  </a:moveTo>
                  <a:lnTo>
                    <a:pt x="0" y="0"/>
                  </a:lnTo>
                  <a:lnTo>
                    <a:pt x="471" y="0"/>
                  </a:lnTo>
                  <a:lnTo>
                    <a:pt x="471" y="140"/>
                  </a:lnTo>
                  <a:lnTo>
                    <a:pt x="400" y="1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Arc 55"/>
            <p:cNvSpPr>
              <a:spLocks/>
            </p:cNvSpPr>
            <p:nvPr/>
          </p:nvSpPr>
          <p:spPr bwMode="auto">
            <a:xfrm>
              <a:off x="2152650" y="3362325"/>
              <a:ext cx="79375" cy="12541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61 w 43200"/>
                <a:gd name="T1" fmla="*/ 26493 h 26493"/>
                <a:gd name="T2" fmla="*/ 42639 w 43200"/>
                <a:gd name="T3" fmla="*/ 26493 h 26493"/>
                <a:gd name="T4" fmla="*/ 21600 w 43200"/>
                <a:gd name="T5" fmla="*/ 21600 h 26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6493" fill="none" extrusionOk="0">
                  <a:moveTo>
                    <a:pt x="561" y="26492"/>
                  </a:moveTo>
                  <a:cubicBezTo>
                    <a:pt x="188" y="24888"/>
                    <a:pt x="0" y="2324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247"/>
                    <a:pt x="43011" y="24888"/>
                    <a:pt x="42638" y="26492"/>
                  </a:cubicBezTo>
                </a:path>
                <a:path w="43200" h="26493" stroke="0" extrusionOk="0">
                  <a:moveTo>
                    <a:pt x="561" y="26492"/>
                  </a:moveTo>
                  <a:cubicBezTo>
                    <a:pt x="188" y="24888"/>
                    <a:pt x="0" y="2324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247"/>
                    <a:pt x="43011" y="24888"/>
                    <a:pt x="42638" y="2649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Arc 56"/>
            <p:cNvSpPr>
              <a:spLocks/>
            </p:cNvSpPr>
            <p:nvPr/>
          </p:nvSpPr>
          <p:spPr bwMode="auto">
            <a:xfrm>
              <a:off x="2063750" y="3784600"/>
              <a:ext cx="79375" cy="1270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635 w 43200"/>
                <a:gd name="T1" fmla="*/ 26801 h 26801"/>
                <a:gd name="T2" fmla="*/ 42565 w 43200"/>
                <a:gd name="T3" fmla="*/ 26801 h 26801"/>
                <a:gd name="T4" fmla="*/ 21600 w 43200"/>
                <a:gd name="T5" fmla="*/ 21600 h 26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6801" fill="none" extrusionOk="0">
                  <a:moveTo>
                    <a:pt x="635" y="26800"/>
                  </a:moveTo>
                  <a:cubicBezTo>
                    <a:pt x="213" y="25099"/>
                    <a:pt x="0" y="2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52"/>
                    <a:pt x="42986" y="25099"/>
                    <a:pt x="42564" y="26800"/>
                  </a:cubicBezTo>
                </a:path>
                <a:path w="43200" h="26801" stroke="0" extrusionOk="0">
                  <a:moveTo>
                    <a:pt x="635" y="26800"/>
                  </a:moveTo>
                  <a:cubicBezTo>
                    <a:pt x="213" y="25099"/>
                    <a:pt x="0" y="2335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52"/>
                    <a:pt x="42986" y="25099"/>
                    <a:pt x="42564" y="268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Arc 57"/>
            <p:cNvSpPr>
              <a:spLocks/>
            </p:cNvSpPr>
            <p:nvPr/>
          </p:nvSpPr>
          <p:spPr bwMode="auto">
            <a:xfrm>
              <a:off x="2674938" y="4037013"/>
              <a:ext cx="79375" cy="19367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203 w 43200"/>
                <a:gd name="T1" fmla="*/ 39949 h 40720"/>
                <a:gd name="T2" fmla="*/ 31649 w 43200"/>
                <a:gd name="T3" fmla="*/ 40720 h 40720"/>
                <a:gd name="T4" fmla="*/ 21600 w 43200"/>
                <a:gd name="T5" fmla="*/ 21600 h 40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0720" fill="none" extrusionOk="0">
                  <a:moveTo>
                    <a:pt x="10203" y="39948"/>
                  </a:moveTo>
                  <a:cubicBezTo>
                    <a:pt x="3858" y="36007"/>
                    <a:pt x="0" y="290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624"/>
                    <a:pt x="38751" y="36986"/>
                    <a:pt x="31649" y="40720"/>
                  </a:cubicBezTo>
                </a:path>
                <a:path w="43200" h="40720" stroke="0" extrusionOk="0">
                  <a:moveTo>
                    <a:pt x="10203" y="39948"/>
                  </a:moveTo>
                  <a:cubicBezTo>
                    <a:pt x="3858" y="36007"/>
                    <a:pt x="0" y="290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624"/>
                    <a:pt x="38751" y="36986"/>
                    <a:pt x="31649" y="4072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2149475" y="3338513"/>
              <a:ext cx="8413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9"/>
            <p:cNvSpPr>
              <a:spLocks noChangeShapeType="1"/>
            </p:cNvSpPr>
            <p:nvPr/>
          </p:nvSpPr>
          <p:spPr bwMode="auto">
            <a:xfrm flipH="1">
              <a:off x="2208213" y="3338513"/>
              <a:ext cx="25400" cy="127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 flipH="1" flipV="1">
              <a:off x="2208213" y="3325813"/>
              <a:ext cx="25400" cy="127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2125663" y="3289300"/>
              <a:ext cx="201978" cy="3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/>
                <a:t>9: sortByName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66" name="Line 62"/>
            <p:cNvSpPr>
              <a:spLocks noChangeShapeType="1"/>
            </p:cNvSpPr>
            <p:nvPr/>
          </p:nvSpPr>
          <p:spPr bwMode="auto">
            <a:xfrm flipV="1">
              <a:off x="1754188" y="3600450"/>
              <a:ext cx="315912" cy="141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2068513" y="3594100"/>
              <a:ext cx="6350" cy="1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L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 flipV="1">
              <a:off x="1863725" y="3619500"/>
              <a:ext cx="777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 flipH="1">
              <a:off x="1920875" y="3619500"/>
              <a:ext cx="20638" cy="222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 flipH="1" flipV="1">
              <a:off x="1914525" y="3617913"/>
              <a:ext cx="26988" cy="158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1692275" y="3581400"/>
              <a:ext cx="269306" cy="3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/>
                <a:t>1: Doc view  request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H="1">
              <a:off x="2114550" y="3600450"/>
              <a:ext cx="65088" cy="311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H="1">
              <a:off x="2087563" y="3676650"/>
              <a:ext cx="20637" cy="100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 flipV="1">
              <a:off x="2087563" y="3749675"/>
              <a:ext cx="15875" cy="2698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 flipH="1" flipV="1">
              <a:off x="2082800" y="3743325"/>
              <a:ext cx="4763" cy="333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2162175" y="3673475"/>
              <a:ext cx="157094" cy="3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/>
                <a:t>2: fetchDoc(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 flipH="1">
              <a:off x="1962150" y="4024313"/>
              <a:ext cx="114300" cy="2428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 flipH="1">
              <a:off x="2027238" y="4119563"/>
              <a:ext cx="39687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 flipV="1">
              <a:off x="2027238" y="4187825"/>
              <a:ext cx="20637" cy="206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 flipV="1">
              <a:off x="2027238" y="4176713"/>
              <a:ext cx="3175" cy="317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2109788" y="4219575"/>
              <a:ext cx="160300" cy="3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/>
                <a:t>5: readDoc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2111375" y="4171950"/>
              <a:ext cx="155492" cy="3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/>
                <a:t>7: readFile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83" name="Line 79"/>
            <p:cNvSpPr>
              <a:spLocks noChangeShapeType="1"/>
            </p:cNvSpPr>
            <p:nvPr/>
          </p:nvSpPr>
          <p:spPr bwMode="auto">
            <a:xfrm>
              <a:off x="2211388" y="4024313"/>
              <a:ext cx="395287" cy="201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>
              <a:off x="2382838" y="4070350"/>
              <a:ext cx="7620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1"/>
            <p:cNvSpPr>
              <a:spLocks noChangeShapeType="1"/>
            </p:cNvSpPr>
            <p:nvPr/>
          </p:nvSpPr>
          <p:spPr bwMode="auto">
            <a:xfrm flipH="1" flipV="1">
              <a:off x="2439988" y="4084638"/>
              <a:ext cx="19050" cy="238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 flipH="1">
              <a:off x="2432050" y="4108450"/>
              <a:ext cx="26988" cy="158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2478088" y="3987800"/>
              <a:ext cx="134653" cy="3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/>
                <a:t>3: create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2454275" y="4035425"/>
              <a:ext cx="208391" cy="3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/>
                <a:t>6: fillDocument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V="1">
              <a:off x="2247900" y="3789363"/>
              <a:ext cx="417513" cy="133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6"/>
            <p:cNvSpPr>
              <a:spLocks noChangeShapeType="1"/>
            </p:cNvSpPr>
            <p:nvPr/>
          </p:nvSpPr>
          <p:spPr bwMode="auto">
            <a:xfrm flipV="1">
              <a:off x="2409825" y="3806825"/>
              <a:ext cx="79375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87"/>
            <p:cNvSpPr>
              <a:spLocks noChangeShapeType="1"/>
            </p:cNvSpPr>
            <p:nvPr/>
          </p:nvSpPr>
          <p:spPr bwMode="auto">
            <a:xfrm flipH="1">
              <a:off x="2468563" y="3806825"/>
              <a:ext cx="20637" cy="190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88"/>
            <p:cNvSpPr>
              <a:spLocks noChangeShapeType="1"/>
            </p:cNvSpPr>
            <p:nvPr/>
          </p:nvSpPr>
          <p:spPr bwMode="auto">
            <a:xfrm flipH="1" flipV="1">
              <a:off x="2462213" y="3800475"/>
              <a:ext cx="26987" cy="63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2400300" y="3722688"/>
              <a:ext cx="134652" cy="3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/>
                <a:t>4: create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2400300" y="3771900"/>
              <a:ext cx="133050" cy="3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"/>
                <a:t>8: fillFile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95" name="Line 91"/>
            <p:cNvSpPr>
              <a:spLocks noChangeShapeType="1"/>
            </p:cNvSpPr>
            <p:nvPr/>
          </p:nvSpPr>
          <p:spPr bwMode="auto">
            <a:xfrm flipV="1">
              <a:off x="2720975" y="3805238"/>
              <a:ext cx="61913" cy="4206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6611938" y="3508375"/>
              <a:ext cx="163512" cy="1587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6611938" y="3476625"/>
              <a:ext cx="227012" cy="3175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71" y="0"/>
                </a:cxn>
                <a:cxn ang="0">
                  <a:pos x="428" y="0"/>
                </a:cxn>
                <a:cxn ang="0">
                  <a:pos x="307" y="60"/>
                </a:cxn>
                <a:cxn ang="0">
                  <a:pos x="0" y="60"/>
                </a:cxn>
              </a:cxnLst>
              <a:rect l="0" t="0" r="r" b="b"/>
              <a:pathLst>
                <a:path w="428" h="60">
                  <a:moveTo>
                    <a:pt x="0" y="60"/>
                  </a:moveTo>
                  <a:lnTo>
                    <a:pt x="171" y="0"/>
                  </a:lnTo>
                  <a:lnTo>
                    <a:pt x="428" y="0"/>
                  </a:lnTo>
                  <a:lnTo>
                    <a:pt x="307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6775450" y="3476625"/>
              <a:ext cx="63500" cy="1905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1" y="0"/>
                </a:cxn>
                <a:cxn ang="0">
                  <a:pos x="121" y="269"/>
                </a:cxn>
                <a:cxn ang="0">
                  <a:pos x="0" y="359"/>
                </a:cxn>
                <a:cxn ang="0">
                  <a:pos x="0" y="60"/>
                </a:cxn>
              </a:cxnLst>
              <a:rect l="0" t="0" r="r" b="b"/>
              <a:pathLst>
                <a:path w="121" h="359">
                  <a:moveTo>
                    <a:pt x="0" y="60"/>
                  </a:moveTo>
                  <a:lnTo>
                    <a:pt x="121" y="0"/>
                  </a:lnTo>
                  <a:lnTo>
                    <a:pt x="121" y="269"/>
                  </a:lnTo>
                  <a:lnTo>
                    <a:pt x="0" y="35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6653213" y="3511550"/>
              <a:ext cx="60325" cy="14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 Window95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6619875" y="3678238"/>
              <a:ext cx="75342" cy="1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¹®¼­°ü¸® 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6619875" y="3695700"/>
              <a:ext cx="109004" cy="1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Å¬¶óÀÌ¾ðÆ®.EXE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6824663" y="3771900"/>
              <a:ext cx="161925" cy="15716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6824663" y="3740150"/>
              <a:ext cx="225425" cy="3175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71" y="0"/>
                </a:cxn>
                <a:cxn ang="0">
                  <a:pos x="428" y="0"/>
                </a:cxn>
                <a:cxn ang="0">
                  <a:pos x="307" y="60"/>
                </a:cxn>
                <a:cxn ang="0">
                  <a:pos x="0" y="60"/>
                </a:cxn>
              </a:cxnLst>
              <a:rect l="0" t="0" r="r" b="b"/>
              <a:pathLst>
                <a:path w="428" h="60">
                  <a:moveTo>
                    <a:pt x="0" y="60"/>
                  </a:moveTo>
                  <a:lnTo>
                    <a:pt x="171" y="0"/>
                  </a:lnTo>
                  <a:lnTo>
                    <a:pt x="428" y="0"/>
                  </a:lnTo>
                  <a:lnTo>
                    <a:pt x="307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6986588" y="3740150"/>
              <a:ext cx="63500" cy="188913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1" y="0"/>
                </a:cxn>
                <a:cxn ang="0">
                  <a:pos x="121" y="269"/>
                </a:cxn>
                <a:cxn ang="0">
                  <a:pos x="0" y="358"/>
                </a:cxn>
                <a:cxn ang="0">
                  <a:pos x="0" y="60"/>
                </a:cxn>
              </a:cxnLst>
              <a:rect l="0" t="0" r="r" b="b"/>
              <a:pathLst>
                <a:path w="121" h="358">
                  <a:moveTo>
                    <a:pt x="0" y="60"/>
                  </a:moveTo>
                  <a:lnTo>
                    <a:pt x="121" y="0"/>
                  </a:lnTo>
                  <a:lnTo>
                    <a:pt x="121" y="269"/>
                  </a:lnTo>
                  <a:lnTo>
                    <a:pt x="0" y="35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01"/>
            <p:cNvSpPr>
              <a:spLocks noChangeArrowheads="1"/>
            </p:cNvSpPr>
            <p:nvPr/>
          </p:nvSpPr>
          <p:spPr bwMode="auto">
            <a:xfrm>
              <a:off x="6869113" y="3775075"/>
              <a:ext cx="53975" cy="14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 Windows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06" name="Rectangle 102"/>
            <p:cNvSpPr>
              <a:spLocks noChangeArrowheads="1"/>
            </p:cNvSpPr>
            <p:nvPr/>
          </p:nvSpPr>
          <p:spPr bwMode="auto">
            <a:xfrm>
              <a:off x="6892925" y="3792538"/>
              <a:ext cx="16030" cy="1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NT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07" name="Rectangle 103"/>
            <p:cNvSpPr>
              <a:spLocks noChangeArrowheads="1"/>
            </p:cNvSpPr>
            <p:nvPr/>
          </p:nvSpPr>
          <p:spPr bwMode="auto">
            <a:xfrm>
              <a:off x="6831013" y="3941763"/>
              <a:ext cx="126638" cy="1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¹®¼­°ü¸® ¿£Áø.EXE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6692900" y="4065588"/>
              <a:ext cx="161925" cy="1571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6692900" y="4033838"/>
              <a:ext cx="227013" cy="3175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72" y="0"/>
                </a:cxn>
                <a:cxn ang="0">
                  <a:pos x="429" y="0"/>
                </a:cxn>
                <a:cxn ang="0">
                  <a:pos x="307" y="60"/>
                </a:cxn>
                <a:cxn ang="0">
                  <a:pos x="0" y="60"/>
                </a:cxn>
              </a:cxnLst>
              <a:rect l="0" t="0" r="r" b="b"/>
              <a:pathLst>
                <a:path w="429" h="60">
                  <a:moveTo>
                    <a:pt x="0" y="60"/>
                  </a:moveTo>
                  <a:lnTo>
                    <a:pt x="172" y="0"/>
                  </a:lnTo>
                  <a:lnTo>
                    <a:pt x="429" y="0"/>
                  </a:lnTo>
                  <a:lnTo>
                    <a:pt x="307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6854825" y="4033838"/>
              <a:ext cx="65088" cy="188912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2" y="0"/>
                </a:cxn>
                <a:cxn ang="0">
                  <a:pos x="122" y="269"/>
                </a:cxn>
                <a:cxn ang="0">
                  <a:pos x="0" y="359"/>
                </a:cxn>
                <a:cxn ang="0">
                  <a:pos x="0" y="60"/>
                </a:cxn>
              </a:cxnLst>
              <a:rect l="0" t="0" r="r" b="b"/>
              <a:pathLst>
                <a:path w="122" h="359">
                  <a:moveTo>
                    <a:pt x="0" y="60"/>
                  </a:moveTo>
                  <a:lnTo>
                    <a:pt x="122" y="0"/>
                  </a:lnTo>
                  <a:lnTo>
                    <a:pt x="122" y="269"/>
                  </a:lnTo>
                  <a:lnTo>
                    <a:pt x="0" y="35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107"/>
            <p:cNvSpPr>
              <a:spLocks noChangeArrowheads="1"/>
            </p:cNvSpPr>
            <p:nvPr/>
          </p:nvSpPr>
          <p:spPr bwMode="auto">
            <a:xfrm>
              <a:off x="6740525" y="4068763"/>
              <a:ext cx="50800" cy="14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Windows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12" name="Rectangle 108"/>
            <p:cNvSpPr>
              <a:spLocks noChangeArrowheads="1"/>
            </p:cNvSpPr>
            <p:nvPr/>
          </p:nvSpPr>
          <p:spPr bwMode="auto">
            <a:xfrm>
              <a:off x="6761163" y="4084638"/>
              <a:ext cx="16030" cy="1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NT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13" name="Rectangle 109"/>
            <p:cNvSpPr>
              <a:spLocks noChangeArrowheads="1"/>
            </p:cNvSpPr>
            <p:nvPr/>
          </p:nvSpPr>
          <p:spPr bwMode="auto">
            <a:xfrm>
              <a:off x="6997700" y="3484563"/>
              <a:ext cx="173038" cy="16827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6997700" y="3451225"/>
              <a:ext cx="242888" cy="3333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83" y="0"/>
                </a:cxn>
                <a:cxn ang="0">
                  <a:pos x="460" y="0"/>
                </a:cxn>
                <a:cxn ang="0">
                  <a:pos x="329" y="64"/>
                </a:cxn>
                <a:cxn ang="0">
                  <a:pos x="0" y="64"/>
                </a:cxn>
              </a:cxnLst>
              <a:rect l="0" t="0" r="r" b="b"/>
              <a:pathLst>
                <a:path w="460" h="64">
                  <a:moveTo>
                    <a:pt x="0" y="64"/>
                  </a:moveTo>
                  <a:lnTo>
                    <a:pt x="183" y="0"/>
                  </a:lnTo>
                  <a:lnTo>
                    <a:pt x="460" y="0"/>
                  </a:lnTo>
                  <a:lnTo>
                    <a:pt x="329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7170738" y="3451225"/>
              <a:ext cx="69850" cy="20161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31" y="0"/>
                </a:cxn>
                <a:cxn ang="0">
                  <a:pos x="131" y="286"/>
                </a:cxn>
                <a:cxn ang="0">
                  <a:pos x="0" y="381"/>
                </a:cxn>
                <a:cxn ang="0">
                  <a:pos x="0" y="64"/>
                </a:cxn>
              </a:cxnLst>
              <a:rect l="0" t="0" r="r" b="b"/>
              <a:pathLst>
                <a:path w="131" h="381">
                  <a:moveTo>
                    <a:pt x="0" y="64"/>
                  </a:moveTo>
                  <a:lnTo>
                    <a:pt x="131" y="0"/>
                  </a:lnTo>
                  <a:lnTo>
                    <a:pt x="131" y="286"/>
                  </a:lnTo>
                  <a:lnTo>
                    <a:pt x="0" y="38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7078663" y="3487738"/>
              <a:ext cx="4810" cy="1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 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17" name="Rectangle 113"/>
            <p:cNvSpPr>
              <a:spLocks noChangeArrowheads="1"/>
            </p:cNvSpPr>
            <p:nvPr/>
          </p:nvSpPr>
          <p:spPr bwMode="auto">
            <a:xfrm>
              <a:off x="7042150" y="3503613"/>
              <a:ext cx="63500" cy="14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Windows95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18" name="Rectangle 114"/>
            <p:cNvSpPr>
              <a:spLocks noChangeArrowheads="1"/>
            </p:cNvSpPr>
            <p:nvPr/>
          </p:nvSpPr>
          <p:spPr bwMode="auto">
            <a:xfrm>
              <a:off x="7196138" y="3862388"/>
              <a:ext cx="163512" cy="1587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7196138" y="3830638"/>
              <a:ext cx="227012" cy="3175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72" y="0"/>
                </a:cxn>
                <a:cxn ang="0">
                  <a:pos x="429" y="0"/>
                </a:cxn>
                <a:cxn ang="0">
                  <a:pos x="307" y="60"/>
                </a:cxn>
                <a:cxn ang="0">
                  <a:pos x="0" y="60"/>
                </a:cxn>
              </a:cxnLst>
              <a:rect l="0" t="0" r="r" b="b"/>
              <a:pathLst>
                <a:path w="429" h="60">
                  <a:moveTo>
                    <a:pt x="0" y="60"/>
                  </a:moveTo>
                  <a:lnTo>
                    <a:pt x="172" y="0"/>
                  </a:lnTo>
                  <a:lnTo>
                    <a:pt x="429" y="0"/>
                  </a:lnTo>
                  <a:lnTo>
                    <a:pt x="307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7359650" y="3830638"/>
              <a:ext cx="63500" cy="1905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2" y="0"/>
                </a:cxn>
                <a:cxn ang="0">
                  <a:pos x="122" y="269"/>
                </a:cxn>
                <a:cxn ang="0">
                  <a:pos x="0" y="359"/>
                </a:cxn>
                <a:cxn ang="0">
                  <a:pos x="0" y="60"/>
                </a:cxn>
              </a:cxnLst>
              <a:rect l="0" t="0" r="r" b="b"/>
              <a:pathLst>
                <a:path w="122" h="359">
                  <a:moveTo>
                    <a:pt x="0" y="60"/>
                  </a:moveTo>
                  <a:lnTo>
                    <a:pt x="122" y="0"/>
                  </a:lnTo>
                  <a:lnTo>
                    <a:pt x="122" y="269"/>
                  </a:lnTo>
                  <a:lnTo>
                    <a:pt x="0" y="35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17"/>
            <p:cNvSpPr>
              <a:spLocks noChangeArrowheads="1"/>
            </p:cNvSpPr>
            <p:nvPr/>
          </p:nvSpPr>
          <p:spPr bwMode="auto">
            <a:xfrm>
              <a:off x="7251700" y="3865563"/>
              <a:ext cx="38100" cy="14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Solaris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22" name="Rectangle 118"/>
            <p:cNvSpPr>
              <a:spLocks noChangeArrowheads="1"/>
            </p:cNvSpPr>
            <p:nvPr/>
          </p:nvSpPr>
          <p:spPr bwMode="auto">
            <a:xfrm>
              <a:off x="7204075" y="4032250"/>
              <a:ext cx="84138" cy="14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ÀÀ¿ë¼­¹ö.EXE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23" name="Rectangle 119"/>
            <p:cNvSpPr>
              <a:spLocks noChangeArrowheads="1"/>
            </p:cNvSpPr>
            <p:nvPr/>
          </p:nvSpPr>
          <p:spPr bwMode="auto">
            <a:xfrm>
              <a:off x="7519988" y="3994150"/>
              <a:ext cx="161925" cy="1587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7519988" y="3962400"/>
              <a:ext cx="225425" cy="3175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71" y="0"/>
                </a:cxn>
                <a:cxn ang="0">
                  <a:pos x="428" y="0"/>
                </a:cxn>
                <a:cxn ang="0">
                  <a:pos x="307" y="59"/>
                </a:cxn>
                <a:cxn ang="0">
                  <a:pos x="0" y="59"/>
                </a:cxn>
              </a:cxnLst>
              <a:rect l="0" t="0" r="r" b="b"/>
              <a:pathLst>
                <a:path w="428" h="59">
                  <a:moveTo>
                    <a:pt x="0" y="59"/>
                  </a:moveTo>
                  <a:lnTo>
                    <a:pt x="171" y="0"/>
                  </a:lnTo>
                  <a:lnTo>
                    <a:pt x="428" y="0"/>
                  </a:lnTo>
                  <a:lnTo>
                    <a:pt x="30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7681913" y="3962400"/>
              <a:ext cx="63500" cy="19050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1" y="0"/>
                </a:cxn>
                <a:cxn ang="0">
                  <a:pos x="121" y="269"/>
                </a:cxn>
                <a:cxn ang="0">
                  <a:pos x="0" y="358"/>
                </a:cxn>
                <a:cxn ang="0">
                  <a:pos x="0" y="59"/>
                </a:cxn>
              </a:cxnLst>
              <a:rect l="0" t="0" r="r" b="b"/>
              <a:pathLst>
                <a:path w="121" h="358">
                  <a:moveTo>
                    <a:pt x="0" y="59"/>
                  </a:moveTo>
                  <a:lnTo>
                    <a:pt x="121" y="0"/>
                  </a:lnTo>
                  <a:lnTo>
                    <a:pt x="121" y="269"/>
                  </a:lnTo>
                  <a:lnTo>
                    <a:pt x="0" y="35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22"/>
            <p:cNvSpPr>
              <a:spLocks noChangeArrowheads="1"/>
            </p:cNvSpPr>
            <p:nvPr/>
          </p:nvSpPr>
          <p:spPr bwMode="auto">
            <a:xfrm>
              <a:off x="7575550" y="3997325"/>
              <a:ext cx="35266" cy="1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 Alpha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27" name="Rectangle 123"/>
            <p:cNvSpPr>
              <a:spLocks noChangeArrowheads="1"/>
            </p:cNvSpPr>
            <p:nvPr/>
          </p:nvSpPr>
          <p:spPr bwMode="auto">
            <a:xfrm>
              <a:off x="7580313" y="4014788"/>
              <a:ext cx="28854" cy="1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UNIX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28" name="Rectangle 124"/>
            <p:cNvSpPr>
              <a:spLocks noChangeArrowheads="1"/>
            </p:cNvSpPr>
            <p:nvPr/>
          </p:nvSpPr>
          <p:spPr bwMode="auto">
            <a:xfrm>
              <a:off x="7056438" y="4156075"/>
              <a:ext cx="161925" cy="1587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7056438" y="4124325"/>
              <a:ext cx="225425" cy="3175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71" y="0"/>
                </a:cxn>
                <a:cxn ang="0">
                  <a:pos x="428" y="0"/>
                </a:cxn>
                <a:cxn ang="0">
                  <a:pos x="307" y="59"/>
                </a:cxn>
                <a:cxn ang="0">
                  <a:pos x="0" y="59"/>
                </a:cxn>
              </a:cxnLst>
              <a:rect l="0" t="0" r="r" b="b"/>
              <a:pathLst>
                <a:path w="428" h="59">
                  <a:moveTo>
                    <a:pt x="0" y="59"/>
                  </a:moveTo>
                  <a:lnTo>
                    <a:pt x="171" y="0"/>
                  </a:lnTo>
                  <a:lnTo>
                    <a:pt x="428" y="0"/>
                  </a:lnTo>
                  <a:lnTo>
                    <a:pt x="307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7218363" y="4124325"/>
              <a:ext cx="63500" cy="19050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1" y="0"/>
                </a:cxn>
                <a:cxn ang="0">
                  <a:pos x="121" y="269"/>
                </a:cxn>
                <a:cxn ang="0">
                  <a:pos x="0" y="358"/>
                </a:cxn>
                <a:cxn ang="0">
                  <a:pos x="0" y="59"/>
                </a:cxn>
              </a:cxnLst>
              <a:rect l="0" t="0" r="r" b="b"/>
              <a:pathLst>
                <a:path w="121" h="358">
                  <a:moveTo>
                    <a:pt x="0" y="59"/>
                  </a:moveTo>
                  <a:lnTo>
                    <a:pt x="121" y="0"/>
                  </a:lnTo>
                  <a:lnTo>
                    <a:pt x="121" y="269"/>
                  </a:lnTo>
                  <a:lnTo>
                    <a:pt x="0" y="35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127"/>
            <p:cNvSpPr>
              <a:spLocks noChangeArrowheads="1"/>
            </p:cNvSpPr>
            <p:nvPr/>
          </p:nvSpPr>
          <p:spPr bwMode="auto">
            <a:xfrm>
              <a:off x="7116763" y="4159250"/>
              <a:ext cx="32061" cy="1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 IBM 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32" name="Rectangle 128"/>
            <p:cNvSpPr>
              <a:spLocks noChangeArrowheads="1"/>
            </p:cNvSpPr>
            <p:nvPr/>
          </p:nvSpPr>
          <p:spPr bwMode="auto">
            <a:xfrm>
              <a:off x="7099300" y="4176713"/>
              <a:ext cx="58738" cy="14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Mainframe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33" name="Rectangle 129"/>
            <p:cNvSpPr>
              <a:spLocks noChangeArrowheads="1"/>
            </p:cNvSpPr>
            <p:nvPr/>
          </p:nvSpPr>
          <p:spPr bwMode="auto">
            <a:xfrm>
              <a:off x="7062788" y="4325938"/>
              <a:ext cx="117020" cy="1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µ¥ÀÌÅ¸º£ÀÌ½º¼­¹ö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34" name="Rectangle 130"/>
            <p:cNvSpPr>
              <a:spLocks noChangeArrowheads="1"/>
            </p:cNvSpPr>
            <p:nvPr/>
          </p:nvSpPr>
          <p:spPr bwMode="auto">
            <a:xfrm>
              <a:off x="7400925" y="3535363"/>
              <a:ext cx="173038" cy="16668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7400925" y="3502025"/>
              <a:ext cx="242888" cy="3333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83" y="0"/>
                </a:cxn>
                <a:cxn ang="0">
                  <a:pos x="459" y="0"/>
                </a:cxn>
                <a:cxn ang="0">
                  <a:pos x="328" y="63"/>
                </a:cxn>
                <a:cxn ang="0">
                  <a:pos x="0" y="63"/>
                </a:cxn>
              </a:cxnLst>
              <a:rect l="0" t="0" r="r" b="b"/>
              <a:pathLst>
                <a:path w="459" h="63">
                  <a:moveTo>
                    <a:pt x="0" y="63"/>
                  </a:moveTo>
                  <a:lnTo>
                    <a:pt x="183" y="0"/>
                  </a:lnTo>
                  <a:lnTo>
                    <a:pt x="459" y="0"/>
                  </a:lnTo>
                  <a:lnTo>
                    <a:pt x="328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7573963" y="3502025"/>
              <a:ext cx="69850" cy="200025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31" y="0"/>
                </a:cxn>
                <a:cxn ang="0">
                  <a:pos x="131" y="286"/>
                </a:cxn>
                <a:cxn ang="0">
                  <a:pos x="0" y="380"/>
                </a:cxn>
                <a:cxn ang="0">
                  <a:pos x="0" y="63"/>
                </a:cxn>
              </a:cxnLst>
              <a:rect l="0" t="0" r="r" b="b"/>
              <a:pathLst>
                <a:path w="131" h="380">
                  <a:moveTo>
                    <a:pt x="0" y="63"/>
                  </a:moveTo>
                  <a:lnTo>
                    <a:pt x="131" y="0"/>
                  </a:lnTo>
                  <a:lnTo>
                    <a:pt x="131" y="286"/>
                  </a:lnTo>
                  <a:lnTo>
                    <a:pt x="0" y="38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133"/>
            <p:cNvSpPr>
              <a:spLocks noChangeArrowheads="1"/>
            </p:cNvSpPr>
            <p:nvPr/>
          </p:nvSpPr>
          <p:spPr bwMode="auto">
            <a:xfrm>
              <a:off x="7445375" y="3536950"/>
              <a:ext cx="63500" cy="14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Windows95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38" name="Rectangle 134"/>
            <p:cNvSpPr>
              <a:spLocks noChangeArrowheads="1"/>
            </p:cNvSpPr>
            <p:nvPr/>
          </p:nvSpPr>
          <p:spPr bwMode="auto">
            <a:xfrm>
              <a:off x="7407275" y="3714750"/>
              <a:ext cx="131447" cy="1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40000"/>
                </a:spcBef>
              </a:pPr>
              <a:r>
                <a:rPr lang="en-US" sz="100"/>
                <a:t>¹®¼­°ü¸® ¾ÖÇÃ¸´</a:t>
              </a:r>
              <a:endParaRPr lang="en-US" sz="1200" b="1">
                <a:latin typeface="Arial Narrow" pitchFamily="34" charset="0"/>
              </a:endParaRPr>
            </a:p>
          </p:txBody>
        </p:sp>
        <p:sp>
          <p:nvSpPr>
            <p:cNvPr id="139" name="Line 135"/>
            <p:cNvSpPr>
              <a:spLocks noChangeShapeType="1"/>
            </p:cNvSpPr>
            <p:nvPr/>
          </p:nvSpPr>
          <p:spPr bwMode="auto">
            <a:xfrm>
              <a:off x="6726238" y="3667125"/>
              <a:ext cx="211137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36"/>
            <p:cNvSpPr>
              <a:spLocks noChangeShapeType="1"/>
            </p:cNvSpPr>
            <p:nvPr/>
          </p:nvSpPr>
          <p:spPr bwMode="auto">
            <a:xfrm flipH="1">
              <a:off x="6937375" y="3652838"/>
              <a:ext cx="180975" cy="1031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37"/>
            <p:cNvSpPr>
              <a:spLocks noChangeShapeType="1"/>
            </p:cNvSpPr>
            <p:nvPr/>
          </p:nvSpPr>
          <p:spPr bwMode="auto">
            <a:xfrm flipH="1">
              <a:off x="6805613" y="3929063"/>
              <a:ext cx="131762" cy="120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38"/>
            <p:cNvSpPr>
              <a:spLocks noChangeShapeType="1"/>
            </p:cNvSpPr>
            <p:nvPr/>
          </p:nvSpPr>
          <p:spPr bwMode="auto">
            <a:xfrm flipV="1">
              <a:off x="6888163" y="3925888"/>
              <a:ext cx="307975" cy="203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39"/>
            <p:cNvSpPr>
              <a:spLocks noChangeShapeType="1"/>
            </p:cNvSpPr>
            <p:nvPr/>
          </p:nvSpPr>
          <p:spPr bwMode="auto">
            <a:xfrm flipH="1">
              <a:off x="7310438" y="3702050"/>
              <a:ext cx="211137" cy="144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40"/>
            <p:cNvSpPr>
              <a:spLocks noChangeShapeType="1"/>
            </p:cNvSpPr>
            <p:nvPr/>
          </p:nvSpPr>
          <p:spPr bwMode="auto">
            <a:xfrm flipH="1">
              <a:off x="7010400" y="3581400"/>
              <a:ext cx="382588" cy="2333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41"/>
            <p:cNvSpPr>
              <a:spLocks noChangeShapeType="1"/>
            </p:cNvSpPr>
            <p:nvPr/>
          </p:nvSpPr>
          <p:spPr bwMode="auto">
            <a:xfrm>
              <a:off x="6888163" y="4129088"/>
              <a:ext cx="168275" cy="904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42"/>
            <p:cNvSpPr>
              <a:spLocks noChangeShapeType="1"/>
            </p:cNvSpPr>
            <p:nvPr/>
          </p:nvSpPr>
          <p:spPr bwMode="auto">
            <a:xfrm>
              <a:off x="7391400" y="3925888"/>
              <a:ext cx="128588" cy="1317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43"/>
            <p:cNvSpPr>
              <a:spLocks noChangeShapeType="1"/>
            </p:cNvSpPr>
            <p:nvPr/>
          </p:nvSpPr>
          <p:spPr bwMode="auto">
            <a:xfrm flipH="1">
              <a:off x="7250113" y="4057650"/>
              <a:ext cx="269875" cy="161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8" name="Group 145"/>
            <p:cNvGrpSpPr>
              <a:grpSpLocks/>
            </p:cNvGrpSpPr>
            <p:nvPr/>
          </p:nvGrpSpPr>
          <p:grpSpPr bwMode="auto">
            <a:xfrm>
              <a:off x="4267200" y="3276600"/>
              <a:ext cx="1625295" cy="1066800"/>
              <a:chOff x="554" y="899"/>
              <a:chExt cx="2335" cy="1814"/>
            </a:xfrm>
          </p:grpSpPr>
          <p:sp>
            <p:nvSpPr>
              <p:cNvPr id="406" name="Rectangle 146"/>
              <p:cNvSpPr>
                <a:spLocks noChangeArrowheads="1"/>
              </p:cNvSpPr>
              <p:nvPr/>
            </p:nvSpPr>
            <p:spPr bwMode="auto">
              <a:xfrm>
                <a:off x="1690" y="1761"/>
                <a:ext cx="280" cy="31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Rectangle 147"/>
              <p:cNvSpPr>
                <a:spLocks noChangeArrowheads="1"/>
              </p:cNvSpPr>
              <p:nvPr/>
            </p:nvSpPr>
            <p:spPr bwMode="auto">
              <a:xfrm>
                <a:off x="1574" y="1848"/>
                <a:ext cx="232" cy="6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Rectangle 148"/>
              <p:cNvSpPr>
                <a:spLocks noChangeArrowheads="1"/>
              </p:cNvSpPr>
              <p:nvPr/>
            </p:nvSpPr>
            <p:spPr bwMode="auto">
              <a:xfrm>
                <a:off x="1574" y="1972"/>
                <a:ext cx="232" cy="6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Rectangle 149"/>
              <p:cNvSpPr>
                <a:spLocks noChangeArrowheads="1"/>
              </p:cNvSpPr>
              <p:nvPr/>
            </p:nvSpPr>
            <p:spPr bwMode="auto">
              <a:xfrm>
                <a:off x="1690" y="1606"/>
                <a:ext cx="33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407988" indent="-407988" defTabSz="958850"/>
                <a:r>
                  <a:rPr lang="en-US" altLang="ko-KR" sz="400">
                    <a:ea typeface="굴림" charset="-127"/>
                  </a:rPr>
                  <a:t>Document</a:t>
                </a:r>
                <a:endParaRPr lang="en-US" altLang="ko-KR" sz="1100">
                  <a:ea typeface="굴림" charset="-127"/>
                </a:endParaRPr>
              </a:p>
            </p:txBody>
          </p:sp>
          <p:sp>
            <p:nvSpPr>
              <p:cNvPr id="410" name="Rectangle 150"/>
              <p:cNvSpPr>
                <a:spLocks noChangeArrowheads="1"/>
              </p:cNvSpPr>
              <p:nvPr/>
            </p:nvSpPr>
            <p:spPr bwMode="auto">
              <a:xfrm>
                <a:off x="897" y="1486"/>
                <a:ext cx="280" cy="319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Rectangle 151"/>
              <p:cNvSpPr>
                <a:spLocks noChangeArrowheads="1"/>
              </p:cNvSpPr>
              <p:nvPr/>
            </p:nvSpPr>
            <p:spPr bwMode="auto">
              <a:xfrm>
                <a:off x="781" y="1573"/>
                <a:ext cx="232" cy="62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Rectangle 152"/>
              <p:cNvSpPr>
                <a:spLocks noChangeArrowheads="1"/>
              </p:cNvSpPr>
              <p:nvPr/>
            </p:nvSpPr>
            <p:spPr bwMode="auto">
              <a:xfrm>
                <a:off x="781" y="1698"/>
                <a:ext cx="232" cy="62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Rectangle 153"/>
              <p:cNvSpPr>
                <a:spLocks noChangeArrowheads="1"/>
              </p:cNvSpPr>
              <p:nvPr/>
            </p:nvSpPr>
            <p:spPr bwMode="auto">
              <a:xfrm>
                <a:off x="896" y="1320"/>
                <a:ext cx="396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407988" indent="-407988" defTabSz="958850"/>
                <a:r>
                  <a:rPr lang="en-US" altLang="ko-KR" sz="400">
                    <a:ea typeface="굴림" charset="-127"/>
                  </a:rPr>
                  <a:t>FileManager</a:t>
                </a:r>
                <a:endParaRPr lang="en-US" altLang="ko-KR" sz="1100">
                  <a:ea typeface="굴림" charset="-127"/>
                </a:endParaRPr>
              </a:p>
            </p:txBody>
          </p:sp>
          <p:sp>
            <p:nvSpPr>
              <p:cNvPr id="414" name="Rectangle 154"/>
              <p:cNvSpPr>
                <a:spLocks noChangeArrowheads="1"/>
              </p:cNvSpPr>
              <p:nvPr/>
            </p:nvSpPr>
            <p:spPr bwMode="auto">
              <a:xfrm>
                <a:off x="670" y="2226"/>
                <a:ext cx="281" cy="318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Rectangle 155"/>
              <p:cNvSpPr>
                <a:spLocks noChangeArrowheads="1"/>
              </p:cNvSpPr>
              <p:nvPr/>
            </p:nvSpPr>
            <p:spPr bwMode="auto">
              <a:xfrm>
                <a:off x="554" y="2313"/>
                <a:ext cx="232" cy="62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Rectangle 156"/>
              <p:cNvSpPr>
                <a:spLocks noChangeArrowheads="1"/>
              </p:cNvSpPr>
              <p:nvPr/>
            </p:nvSpPr>
            <p:spPr bwMode="auto">
              <a:xfrm>
                <a:off x="554" y="2437"/>
                <a:ext cx="232" cy="62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Rectangle 157"/>
              <p:cNvSpPr>
                <a:spLocks noChangeArrowheads="1"/>
              </p:cNvSpPr>
              <p:nvPr/>
            </p:nvSpPr>
            <p:spPr bwMode="auto">
              <a:xfrm>
                <a:off x="682" y="2071"/>
                <a:ext cx="359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407988" indent="-407988" defTabSz="958850"/>
                <a:r>
                  <a:rPr lang="en-US" altLang="ko-KR" sz="400">
                    <a:ea typeface="굴림" charset="-127"/>
                  </a:rPr>
                  <a:t>GraphicFile</a:t>
                </a:r>
                <a:endParaRPr lang="en-US" altLang="ko-KR" sz="1100">
                  <a:ea typeface="굴림" charset="-127"/>
                </a:endParaRPr>
              </a:p>
            </p:txBody>
          </p:sp>
          <p:sp>
            <p:nvSpPr>
              <p:cNvPr id="418" name="Rectangle 158"/>
              <p:cNvSpPr>
                <a:spLocks noChangeArrowheads="1"/>
              </p:cNvSpPr>
              <p:nvPr/>
            </p:nvSpPr>
            <p:spPr bwMode="auto">
              <a:xfrm>
                <a:off x="1418" y="2380"/>
                <a:ext cx="280" cy="312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Rectangle 159"/>
              <p:cNvSpPr>
                <a:spLocks noChangeArrowheads="1"/>
              </p:cNvSpPr>
              <p:nvPr/>
            </p:nvSpPr>
            <p:spPr bwMode="auto">
              <a:xfrm>
                <a:off x="1302" y="2461"/>
                <a:ext cx="232" cy="62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Rectangle 160"/>
              <p:cNvSpPr>
                <a:spLocks noChangeArrowheads="1"/>
              </p:cNvSpPr>
              <p:nvPr/>
            </p:nvSpPr>
            <p:spPr bwMode="auto">
              <a:xfrm>
                <a:off x="1302" y="2585"/>
                <a:ext cx="232" cy="62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Rectangle 161"/>
              <p:cNvSpPr>
                <a:spLocks noChangeArrowheads="1"/>
              </p:cNvSpPr>
              <p:nvPr/>
            </p:nvSpPr>
            <p:spPr bwMode="auto">
              <a:xfrm>
                <a:off x="1425" y="2216"/>
                <a:ext cx="111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407988" indent="-407988" defTabSz="958850"/>
                <a:r>
                  <a:rPr lang="en-US" altLang="ko-KR" sz="400">
                    <a:ea typeface="굴림" charset="-127"/>
                  </a:rPr>
                  <a:t>File</a:t>
                </a:r>
                <a:endParaRPr lang="en-US" altLang="ko-KR" sz="1100">
                  <a:ea typeface="굴림" charset="-127"/>
                </a:endParaRPr>
              </a:p>
            </p:txBody>
          </p:sp>
          <p:sp>
            <p:nvSpPr>
              <p:cNvPr id="422" name="Rectangle 162"/>
              <p:cNvSpPr>
                <a:spLocks noChangeArrowheads="1"/>
              </p:cNvSpPr>
              <p:nvPr/>
            </p:nvSpPr>
            <p:spPr bwMode="auto">
              <a:xfrm>
                <a:off x="1713" y="1097"/>
                <a:ext cx="280" cy="306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Rectangle 163"/>
              <p:cNvSpPr>
                <a:spLocks noChangeArrowheads="1"/>
              </p:cNvSpPr>
              <p:nvPr/>
            </p:nvSpPr>
            <p:spPr bwMode="auto">
              <a:xfrm>
                <a:off x="1596" y="1172"/>
                <a:ext cx="233" cy="62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Rectangle 164"/>
              <p:cNvSpPr>
                <a:spLocks noChangeArrowheads="1"/>
              </p:cNvSpPr>
              <p:nvPr/>
            </p:nvSpPr>
            <p:spPr bwMode="auto">
              <a:xfrm>
                <a:off x="1596" y="1296"/>
                <a:ext cx="233" cy="62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Rectangle 165"/>
              <p:cNvSpPr>
                <a:spLocks noChangeArrowheads="1"/>
              </p:cNvSpPr>
              <p:nvPr/>
            </p:nvSpPr>
            <p:spPr bwMode="auto">
              <a:xfrm>
                <a:off x="1713" y="929"/>
                <a:ext cx="34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407988" indent="-407988" defTabSz="958850"/>
                <a:r>
                  <a:rPr lang="en-US" altLang="ko-KR" sz="400">
                    <a:ea typeface="굴림" charset="-127"/>
                  </a:rPr>
                  <a:t>Repository</a:t>
                </a:r>
                <a:endParaRPr lang="en-US" altLang="ko-KR" sz="1100">
                  <a:ea typeface="굴림" charset="-127"/>
                </a:endParaRPr>
              </a:p>
            </p:txBody>
          </p:sp>
          <p:sp>
            <p:nvSpPr>
              <p:cNvPr id="426" name="Rectangle 166"/>
              <p:cNvSpPr>
                <a:spLocks noChangeArrowheads="1"/>
              </p:cNvSpPr>
              <p:nvPr/>
            </p:nvSpPr>
            <p:spPr bwMode="auto">
              <a:xfrm>
                <a:off x="2438" y="1076"/>
                <a:ext cx="280" cy="306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Rectangle 167"/>
              <p:cNvSpPr>
                <a:spLocks noChangeArrowheads="1"/>
              </p:cNvSpPr>
              <p:nvPr/>
            </p:nvSpPr>
            <p:spPr bwMode="auto">
              <a:xfrm>
                <a:off x="2322" y="1151"/>
                <a:ext cx="232" cy="62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Rectangle 168"/>
              <p:cNvSpPr>
                <a:spLocks noChangeArrowheads="1"/>
              </p:cNvSpPr>
              <p:nvPr/>
            </p:nvSpPr>
            <p:spPr bwMode="auto">
              <a:xfrm>
                <a:off x="2322" y="1275"/>
                <a:ext cx="232" cy="62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Rectangle 169"/>
              <p:cNvSpPr>
                <a:spLocks noChangeArrowheads="1"/>
              </p:cNvSpPr>
              <p:nvPr/>
            </p:nvSpPr>
            <p:spPr bwMode="auto">
              <a:xfrm>
                <a:off x="2445" y="899"/>
                <a:ext cx="44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407988" indent="-407988" defTabSz="958850"/>
                <a:r>
                  <a:rPr lang="en-US" altLang="ko-KR" sz="400">
                    <a:ea typeface="굴림" charset="-127"/>
                  </a:rPr>
                  <a:t>DocumentList</a:t>
                </a:r>
                <a:endParaRPr lang="en-US" altLang="ko-KR" sz="1100">
                  <a:ea typeface="굴림" charset="-127"/>
                </a:endParaRPr>
              </a:p>
            </p:txBody>
          </p:sp>
          <p:sp>
            <p:nvSpPr>
              <p:cNvPr id="430" name="Rectangle 170"/>
              <p:cNvSpPr>
                <a:spLocks noChangeArrowheads="1"/>
              </p:cNvSpPr>
              <p:nvPr/>
            </p:nvSpPr>
            <p:spPr bwMode="auto">
              <a:xfrm>
                <a:off x="2347" y="2395"/>
                <a:ext cx="281" cy="318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Rectangle 171"/>
              <p:cNvSpPr>
                <a:spLocks noChangeArrowheads="1"/>
              </p:cNvSpPr>
              <p:nvPr/>
            </p:nvSpPr>
            <p:spPr bwMode="auto">
              <a:xfrm>
                <a:off x="2231" y="2482"/>
                <a:ext cx="232" cy="62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Rectangle 172"/>
              <p:cNvSpPr>
                <a:spLocks noChangeArrowheads="1"/>
              </p:cNvSpPr>
              <p:nvPr/>
            </p:nvSpPr>
            <p:spPr bwMode="auto">
              <a:xfrm>
                <a:off x="2231" y="2606"/>
                <a:ext cx="232" cy="62"/>
              </a:xfrm>
              <a:prstGeom prst="rect">
                <a:avLst/>
              </a:prstGeom>
              <a:solidFill>
                <a:srgbClr val="FFFFFF"/>
              </a:solidFill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Rectangle 173"/>
              <p:cNvSpPr>
                <a:spLocks noChangeArrowheads="1"/>
              </p:cNvSpPr>
              <p:nvPr/>
            </p:nvSpPr>
            <p:spPr bwMode="auto">
              <a:xfrm>
                <a:off x="2354" y="2227"/>
                <a:ext cx="221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407988" indent="-407988" defTabSz="958850"/>
                <a:r>
                  <a:rPr lang="en-US" altLang="ko-KR" sz="400">
                    <a:ea typeface="굴림" charset="-127"/>
                  </a:rPr>
                  <a:t>FileList</a:t>
                </a:r>
                <a:endParaRPr lang="en-US" altLang="ko-KR" sz="1100">
                  <a:ea typeface="굴림" charset="-127"/>
                </a:endParaRPr>
              </a:p>
            </p:txBody>
          </p:sp>
          <p:sp>
            <p:nvSpPr>
              <p:cNvPr id="434" name="Line 174"/>
              <p:cNvSpPr>
                <a:spLocks noChangeShapeType="1"/>
              </p:cNvSpPr>
              <p:nvPr/>
            </p:nvSpPr>
            <p:spPr bwMode="auto">
              <a:xfrm>
                <a:off x="1153" y="1805"/>
                <a:ext cx="237" cy="4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Line 175"/>
              <p:cNvSpPr>
                <a:spLocks noChangeShapeType="1"/>
              </p:cNvSpPr>
              <p:nvPr/>
            </p:nvSpPr>
            <p:spPr bwMode="auto">
              <a:xfrm flipH="1" flipV="1">
                <a:off x="1384" y="2156"/>
                <a:ext cx="6" cy="5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Line 176"/>
              <p:cNvSpPr>
                <a:spLocks noChangeShapeType="1"/>
              </p:cNvSpPr>
              <p:nvPr/>
            </p:nvSpPr>
            <p:spPr bwMode="auto">
              <a:xfrm flipH="1" flipV="1">
                <a:off x="1347" y="2174"/>
                <a:ext cx="43" cy="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Line 177"/>
              <p:cNvSpPr>
                <a:spLocks noChangeShapeType="1"/>
              </p:cNvSpPr>
              <p:nvPr/>
            </p:nvSpPr>
            <p:spPr bwMode="auto">
              <a:xfrm flipV="1">
                <a:off x="1177" y="1330"/>
                <a:ext cx="418" cy="2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Line 178"/>
              <p:cNvSpPr>
                <a:spLocks noChangeShapeType="1"/>
              </p:cNvSpPr>
              <p:nvPr/>
            </p:nvSpPr>
            <p:spPr bwMode="auto">
              <a:xfrm flipH="1">
                <a:off x="1560" y="1330"/>
                <a:ext cx="35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Line 179"/>
              <p:cNvSpPr>
                <a:spLocks noChangeShapeType="1"/>
              </p:cNvSpPr>
              <p:nvPr/>
            </p:nvSpPr>
            <p:spPr bwMode="auto">
              <a:xfrm flipH="1">
                <a:off x="1540" y="1330"/>
                <a:ext cx="55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Line 180"/>
              <p:cNvSpPr>
                <a:spLocks noChangeShapeType="1"/>
              </p:cNvSpPr>
              <p:nvPr/>
            </p:nvSpPr>
            <p:spPr bwMode="auto">
              <a:xfrm>
                <a:off x="1970" y="2017"/>
                <a:ext cx="260" cy="2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Line 181"/>
              <p:cNvSpPr>
                <a:spLocks noChangeShapeType="1"/>
              </p:cNvSpPr>
              <p:nvPr/>
            </p:nvSpPr>
            <p:spPr bwMode="auto">
              <a:xfrm flipH="1" flipV="1">
                <a:off x="2210" y="2219"/>
                <a:ext cx="20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Line 182"/>
              <p:cNvSpPr>
                <a:spLocks noChangeShapeType="1"/>
              </p:cNvSpPr>
              <p:nvPr/>
            </p:nvSpPr>
            <p:spPr bwMode="auto">
              <a:xfrm flipH="1" flipV="1">
                <a:off x="2179" y="2246"/>
                <a:ext cx="51" cy="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Line 183"/>
              <p:cNvSpPr>
                <a:spLocks noChangeShapeType="1"/>
              </p:cNvSpPr>
              <p:nvPr/>
            </p:nvSpPr>
            <p:spPr bwMode="auto">
              <a:xfrm flipH="1" flipV="1">
                <a:off x="1698" y="2496"/>
                <a:ext cx="53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Line 184"/>
              <p:cNvSpPr>
                <a:spLocks noChangeShapeType="1"/>
              </p:cNvSpPr>
              <p:nvPr/>
            </p:nvSpPr>
            <p:spPr bwMode="auto">
              <a:xfrm flipV="1">
                <a:off x="1698" y="2478"/>
                <a:ext cx="5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Line 185"/>
              <p:cNvSpPr>
                <a:spLocks noChangeShapeType="1"/>
              </p:cNvSpPr>
              <p:nvPr/>
            </p:nvSpPr>
            <p:spPr bwMode="auto">
              <a:xfrm>
                <a:off x="1698" y="2496"/>
                <a:ext cx="51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Line 186"/>
              <p:cNvSpPr>
                <a:spLocks noChangeShapeType="1"/>
              </p:cNvSpPr>
              <p:nvPr/>
            </p:nvSpPr>
            <p:spPr bwMode="auto">
              <a:xfrm flipV="1">
                <a:off x="1993" y="1190"/>
                <a:ext cx="327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Line 187"/>
              <p:cNvSpPr>
                <a:spLocks noChangeShapeType="1"/>
              </p:cNvSpPr>
              <p:nvPr/>
            </p:nvSpPr>
            <p:spPr bwMode="auto">
              <a:xfrm flipH="1">
                <a:off x="2269" y="1190"/>
                <a:ext cx="51" cy="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Line 188"/>
              <p:cNvSpPr>
                <a:spLocks noChangeShapeType="1"/>
              </p:cNvSpPr>
              <p:nvPr/>
            </p:nvSpPr>
            <p:spPr bwMode="auto">
              <a:xfrm flipH="1" flipV="1">
                <a:off x="2269" y="1172"/>
                <a:ext cx="51" cy="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Line 189"/>
              <p:cNvSpPr>
                <a:spLocks noChangeShapeType="1"/>
              </p:cNvSpPr>
              <p:nvPr/>
            </p:nvSpPr>
            <p:spPr bwMode="auto">
              <a:xfrm flipH="1">
                <a:off x="1970" y="1382"/>
                <a:ext cx="394" cy="3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Line 190"/>
              <p:cNvSpPr>
                <a:spLocks noChangeShapeType="1"/>
              </p:cNvSpPr>
              <p:nvPr/>
            </p:nvSpPr>
            <p:spPr bwMode="auto">
              <a:xfrm flipV="1">
                <a:off x="1970" y="1731"/>
                <a:ext cx="51" cy="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Line 191"/>
              <p:cNvSpPr>
                <a:spLocks noChangeShapeType="1"/>
              </p:cNvSpPr>
              <p:nvPr/>
            </p:nvSpPr>
            <p:spPr bwMode="auto">
              <a:xfrm flipV="1">
                <a:off x="1970" y="1702"/>
                <a:ext cx="20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Line 192"/>
              <p:cNvSpPr>
                <a:spLocks noChangeShapeType="1"/>
              </p:cNvSpPr>
              <p:nvPr/>
            </p:nvSpPr>
            <p:spPr bwMode="auto">
              <a:xfrm>
                <a:off x="951" y="2374"/>
                <a:ext cx="349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Line 193"/>
              <p:cNvSpPr>
                <a:spLocks noChangeShapeType="1"/>
              </p:cNvSpPr>
              <p:nvPr/>
            </p:nvSpPr>
            <p:spPr bwMode="auto">
              <a:xfrm flipH="1" flipV="1">
                <a:off x="1255" y="2413"/>
                <a:ext cx="45" cy="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Line 194"/>
              <p:cNvSpPr>
                <a:spLocks noChangeShapeType="1"/>
              </p:cNvSpPr>
              <p:nvPr/>
            </p:nvSpPr>
            <p:spPr bwMode="auto">
              <a:xfrm flipH="1">
                <a:off x="1247" y="2442"/>
                <a:ext cx="53" cy="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195"/>
              <p:cNvSpPr>
                <a:spLocks noChangeShapeType="1"/>
              </p:cNvSpPr>
              <p:nvPr/>
            </p:nvSpPr>
            <p:spPr bwMode="auto">
              <a:xfrm flipH="1">
                <a:off x="874" y="1805"/>
                <a:ext cx="177" cy="4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9" name="Oval 196"/>
            <p:cNvSpPr>
              <a:spLocks noChangeArrowheads="1"/>
            </p:cNvSpPr>
            <p:nvPr/>
          </p:nvSpPr>
          <p:spPr bwMode="auto">
            <a:xfrm>
              <a:off x="1643063" y="4614863"/>
              <a:ext cx="28575" cy="30162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97"/>
            <p:cNvSpPr>
              <a:spLocks noChangeShapeType="1"/>
            </p:cNvSpPr>
            <p:nvPr/>
          </p:nvSpPr>
          <p:spPr bwMode="auto">
            <a:xfrm>
              <a:off x="1657350" y="4645025"/>
              <a:ext cx="1588" cy="30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98"/>
            <p:cNvSpPr>
              <a:spLocks noChangeShapeType="1"/>
            </p:cNvSpPr>
            <p:nvPr/>
          </p:nvSpPr>
          <p:spPr bwMode="auto">
            <a:xfrm>
              <a:off x="1635125" y="4654550"/>
              <a:ext cx="444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99"/>
            <p:cNvSpPr>
              <a:spLocks/>
            </p:cNvSpPr>
            <p:nvPr/>
          </p:nvSpPr>
          <p:spPr bwMode="auto">
            <a:xfrm>
              <a:off x="1625600" y="4675188"/>
              <a:ext cx="63500" cy="3333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4" y="0"/>
                </a:cxn>
                <a:cxn ang="0">
                  <a:pos x="108" y="54"/>
                </a:cxn>
              </a:cxnLst>
              <a:rect l="0" t="0" r="r" b="b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200"/>
            <p:cNvSpPr>
              <a:spLocks noChangeArrowheads="1"/>
            </p:cNvSpPr>
            <p:nvPr/>
          </p:nvSpPr>
          <p:spPr bwMode="auto">
            <a:xfrm>
              <a:off x="1619250" y="4711700"/>
              <a:ext cx="730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u="sng"/>
                <a:t>user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154" name="Line 201"/>
            <p:cNvSpPr>
              <a:spLocks noChangeShapeType="1"/>
            </p:cNvSpPr>
            <p:nvPr/>
          </p:nvSpPr>
          <p:spPr bwMode="auto">
            <a:xfrm>
              <a:off x="1657350" y="4791075"/>
              <a:ext cx="1588" cy="958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202"/>
            <p:cNvSpPr>
              <a:spLocks noChangeArrowheads="1"/>
            </p:cNvSpPr>
            <p:nvPr/>
          </p:nvSpPr>
          <p:spPr bwMode="auto">
            <a:xfrm>
              <a:off x="1854200" y="4645025"/>
              <a:ext cx="184150" cy="10477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203"/>
            <p:cNvSpPr>
              <a:spLocks noChangeArrowheads="1"/>
            </p:cNvSpPr>
            <p:nvPr/>
          </p:nvSpPr>
          <p:spPr bwMode="auto">
            <a:xfrm>
              <a:off x="1863725" y="4651375"/>
              <a:ext cx="1587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u="sng"/>
                <a:t>mainWnd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157" name="Line 204"/>
            <p:cNvSpPr>
              <a:spLocks noChangeShapeType="1"/>
            </p:cNvSpPr>
            <p:nvPr/>
          </p:nvSpPr>
          <p:spPr bwMode="auto">
            <a:xfrm>
              <a:off x="1946275" y="4791075"/>
              <a:ext cx="1588" cy="958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ectangle 205"/>
            <p:cNvSpPr>
              <a:spLocks noChangeArrowheads="1"/>
            </p:cNvSpPr>
            <p:nvPr/>
          </p:nvSpPr>
          <p:spPr bwMode="auto">
            <a:xfrm>
              <a:off x="2070100" y="4645025"/>
              <a:ext cx="200025" cy="10477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Rectangle 206"/>
            <p:cNvSpPr>
              <a:spLocks noChangeArrowheads="1"/>
            </p:cNvSpPr>
            <p:nvPr/>
          </p:nvSpPr>
          <p:spPr bwMode="auto">
            <a:xfrm>
              <a:off x="2095500" y="4651375"/>
              <a:ext cx="152286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u="sng"/>
                <a:t>fileMgr : 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160" name="Rectangle 207"/>
            <p:cNvSpPr>
              <a:spLocks noChangeArrowheads="1"/>
            </p:cNvSpPr>
            <p:nvPr/>
          </p:nvSpPr>
          <p:spPr bwMode="auto">
            <a:xfrm>
              <a:off x="2105025" y="4697413"/>
              <a:ext cx="125413" cy="4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u="sng"/>
                <a:t>FileMgr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161" name="Line 208"/>
            <p:cNvSpPr>
              <a:spLocks noChangeShapeType="1"/>
            </p:cNvSpPr>
            <p:nvPr/>
          </p:nvSpPr>
          <p:spPr bwMode="auto">
            <a:xfrm>
              <a:off x="2170113" y="4791075"/>
              <a:ext cx="1587" cy="958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Rectangle 209"/>
            <p:cNvSpPr>
              <a:spLocks noChangeArrowheads="1"/>
            </p:cNvSpPr>
            <p:nvPr/>
          </p:nvSpPr>
          <p:spPr bwMode="auto">
            <a:xfrm>
              <a:off x="2711450" y="4645025"/>
              <a:ext cx="184150" cy="10477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Rectangle 210"/>
            <p:cNvSpPr>
              <a:spLocks noChangeArrowheads="1"/>
            </p:cNvSpPr>
            <p:nvPr/>
          </p:nvSpPr>
          <p:spPr bwMode="auto">
            <a:xfrm>
              <a:off x="2719388" y="4651375"/>
              <a:ext cx="169919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u="sng"/>
                <a:t>repository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164" name="Line 211"/>
            <p:cNvSpPr>
              <a:spLocks noChangeShapeType="1"/>
            </p:cNvSpPr>
            <p:nvPr/>
          </p:nvSpPr>
          <p:spPr bwMode="auto">
            <a:xfrm>
              <a:off x="2803525" y="4791075"/>
              <a:ext cx="1588" cy="958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Rectangle 212"/>
            <p:cNvSpPr>
              <a:spLocks noChangeArrowheads="1"/>
            </p:cNvSpPr>
            <p:nvPr/>
          </p:nvSpPr>
          <p:spPr bwMode="auto">
            <a:xfrm>
              <a:off x="2320925" y="4645025"/>
              <a:ext cx="201613" cy="10477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Rectangle 213"/>
            <p:cNvSpPr>
              <a:spLocks noChangeArrowheads="1"/>
            </p:cNvSpPr>
            <p:nvPr/>
          </p:nvSpPr>
          <p:spPr bwMode="auto">
            <a:xfrm>
              <a:off x="2320925" y="4651375"/>
              <a:ext cx="205185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u="sng"/>
                <a:t>document : 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167" name="Rectangle 214"/>
            <p:cNvSpPr>
              <a:spLocks noChangeArrowheads="1"/>
            </p:cNvSpPr>
            <p:nvPr/>
          </p:nvSpPr>
          <p:spPr bwMode="auto">
            <a:xfrm>
              <a:off x="2333625" y="4697413"/>
              <a:ext cx="171450" cy="4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u="sng"/>
                <a:t>Document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168" name="Line 215"/>
            <p:cNvSpPr>
              <a:spLocks noChangeShapeType="1"/>
            </p:cNvSpPr>
            <p:nvPr/>
          </p:nvSpPr>
          <p:spPr bwMode="auto">
            <a:xfrm>
              <a:off x="2420938" y="4791075"/>
              <a:ext cx="1587" cy="958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Rectangle 216"/>
            <p:cNvSpPr>
              <a:spLocks noChangeArrowheads="1"/>
            </p:cNvSpPr>
            <p:nvPr/>
          </p:nvSpPr>
          <p:spPr bwMode="auto">
            <a:xfrm>
              <a:off x="2568575" y="4645025"/>
              <a:ext cx="115888" cy="10477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217"/>
            <p:cNvSpPr>
              <a:spLocks noChangeArrowheads="1"/>
            </p:cNvSpPr>
            <p:nvPr/>
          </p:nvSpPr>
          <p:spPr bwMode="auto">
            <a:xfrm>
              <a:off x="2584450" y="4651375"/>
              <a:ext cx="809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u="sng"/>
                <a:t>gFile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171" name="Line 218"/>
            <p:cNvSpPr>
              <a:spLocks noChangeShapeType="1"/>
            </p:cNvSpPr>
            <p:nvPr/>
          </p:nvSpPr>
          <p:spPr bwMode="auto">
            <a:xfrm>
              <a:off x="2625725" y="4791075"/>
              <a:ext cx="1588" cy="9588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19"/>
            <p:cNvSpPr>
              <a:spLocks noChangeShapeType="1"/>
            </p:cNvSpPr>
            <p:nvPr/>
          </p:nvSpPr>
          <p:spPr bwMode="auto">
            <a:xfrm>
              <a:off x="1657350" y="4895850"/>
              <a:ext cx="2889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20"/>
            <p:cNvSpPr>
              <a:spLocks noChangeShapeType="1"/>
            </p:cNvSpPr>
            <p:nvPr/>
          </p:nvSpPr>
          <p:spPr bwMode="auto">
            <a:xfrm flipH="1">
              <a:off x="1924050" y="4895850"/>
              <a:ext cx="22225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21"/>
            <p:cNvSpPr>
              <a:spLocks noChangeShapeType="1"/>
            </p:cNvSpPr>
            <p:nvPr/>
          </p:nvSpPr>
          <p:spPr bwMode="auto">
            <a:xfrm flipH="1" flipV="1">
              <a:off x="1924050" y="4887913"/>
              <a:ext cx="22225" cy="79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Rectangle 222"/>
            <p:cNvSpPr>
              <a:spLocks noChangeArrowheads="1"/>
            </p:cNvSpPr>
            <p:nvPr/>
          </p:nvSpPr>
          <p:spPr bwMode="auto">
            <a:xfrm>
              <a:off x="1728788" y="4862513"/>
              <a:ext cx="137858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1: Doc view  request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176" name="Line 223"/>
            <p:cNvSpPr>
              <a:spLocks noChangeShapeType="1"/>
            </p:cNvSpPr>
            <p:nvPr/>
          </p:nvSpPr>
          <p:spPr bwMode="auto">
            <a:xfrm>
              <a:off x="1946275" y="4976813"/>
              <a:ext cx="222250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24"/>
            <p:cNvSpPr>
              <a:spLocks noChangeShapeType="1"/>
            </p:cNvSpPr>
            <p:nvPr/>
          </p:nvSpPr>
          <p:spPr bwMode="auto">
            <a:xfrm flipH="1">
              <a:off x="2147888" y="4976813"/>
              <a:ext cx="20637" cy="79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25"/>
            <p:cNvSpPr>
              <a:spLocks noChangeShapeType="1"/>
            </p:cNvSpPr>
            <p:nvPr/>
          </p:nvSpPr>
          <p:spPr bwMode="auto">
            <a:xfrm flipH="1" flipV="1">
              <a:off x="2147888" y="4967288"/>
              <a:ext cx="20637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Rectangle 226"/>
            <p:cNvSpPr>
              <a:spLocks noChangeArrowheads="1"/>
            </p:cNvSpPr>
            <p:nvPr/>
          </p:nvSpPr>
          <p:spPr bwMode="auto">
            <a:xfrm>
              <a:off x="2016125" y="4940300"/>
              <a:ext cx="80150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2: fetchDoc(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180" name="Line 227"/>
            <p:cNvSpPr>
              <a:spLocks noChangeShapeType="1"/>
            </p:cNvSpPr>
            <p:nvPr/>
          </p:nvSpPr>
          <p:spPr bwMode="auto">
            <a:xfrm>
              <a:off x="2170113" y="5046663"/>
              <a:ext cx="2508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28"/>
            <p:cNvSpPr>
              <a:spLocks noChangeShapeType="1"/>
            </p:cNvSpPr>
            <p:nvPr/>
          </p:nvSpPr>
          <p:spPr bwMode="auto">
            <a:xfrm flipH="1">
              <a:off x="2400300" y="5046663"/>
              <a:ext cx="20638" cy="79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29"/>
            <p:cNvSpPr>
              <a:spLocks noChangeShapeType="1"/>
            </p:cNvSpPr>
            <p:nvPr/>
          </p:nvSpPr>
          <p:spPr bwMode="auto">
            <a:xfrm flipH="1" flipV="1">
              <a:off x="2400300" y="5037138"/>
              <a:ext cx="20638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Rectangle 230"/>
            <p:cNvSpPr>
              <a:spLocks noChangeArrowheads="1"/>
            </p:cNvSpPr>
            <p:nvPr/>
          </p:nvSpPr>
          <p:spPr bwMode="auto">
            <a:xfrm>
              <a:off x="2260600" y="5010150"/>
              <a:ext cx="70532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3: create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184" name="Line 231"/>
            <p:cNvSpPr>
              <a:spLocks noChangeShapeType="1"/>
            </p:cNvSpPr>
            <p:nvPr/>
          </p:nvSpPr>
          <p:spPr bwMode="auto">
            <a:xfrm>
              <a:off x="2170113" y="5135563"/>
              <a:ext cx="4556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32"/>
            <p:cNvSpPr>
              <a:spLocks noChangeShapeType="1"/>
            </p:cNvSpPr>
            <p:nvPr/>
          </p:nvSpPr>
          <p:spPr bwMode="auto">
            <a:xfrm flipH="1">
              <a:off x="2605088" y="5135563"/>
              <a:ext cx="20637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33"/>
            <p:cNvSpPr>
              <a:spLocks noChangeShapeType="1"/>
            </p:cNvSpPr>
            <p:nvPr/>
          </p:nvSpPr>
          <p:spPr bwMode="auto">
            <a:xfrm flipH="1" flipV="1">
              <a:off x="2605088" y="5126038"/>
              <a:ext cx="20637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Rectangle 234"/>
            <p:cNvSpPr>
              <a:spLocks noChangeArrowheads="1"/>
            </p:cNvSpPr>
            <p:nvPr/>
          </p:nvSpPr>
          <p:spPr bwMode="auto">
            <a:xfrm>
              <a:off x="2362200" y="5100638"/>
              <a:ext cx="70532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4: create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188" name="Line 235"/>
            <p:cNvSpPr>
              <a:spLocks noChangeShapeType="1"/>
            </p:cNvSpPr>
            <p:nvPr/>
          </p:nvSpPr>
          <p:spPr bwMode="auto">
            <a:xfrm>
              <a:off x="2170113" y="5214938"/>
              <a:ext cx="6334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36"/>
            <p:cNvSpPr>
              <a:spLocks noChangeShapeType="1"/>
            </p:cNvSpPr>
            <p:nvPr/>
          </p:nvSpPr>
          <p:spPr bwMode="auto">
            <a:xfrm flipH="1">
              <a:off x="2781300" y="5214938"/>
              <a:ext cx="22225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37"/>
            <p:cNvSpPr>
              <a:spLocks noChangeShapeType="1"/>
            </p:cNvSpPr>
            <p:nvPr/>
          </p:nvSpPr>
          <p:spPr bwMode="auto">
            <a:xfrm flipH="1" flipV="1">
              <a:off x="2781300" y="5205413"/>
              <a:ext cx="22225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238"/>
            <p:cNvSpPr>
              <a:spLocks noChangeArrowheads="1"/>
            </p:cNvSpPr>
            <p:nvPr/>
          </p:nvSpPr>
          <p:spPr bwMode="auto">
            <a:xfrm>
              <a:off x="2444750" y="5180013"/>
              <a:ext cx="80151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5: readDoc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192" name="Line 239"/>
            <p:cNvSpPr>
              <a:spLocks noChangeShapeType="1"/>
            </p:cNvSpPr>
            <p:nvPr/>
          </p:nvSpPr>
          <p:spPr bwMode="auto">
            <a:xfrm>
              <a:off x="2170113" y="5314950"/>
              <a:ext cx="2508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40"/>
            <p:cNvSpPr>
              <a:spLocks noChangeShapeType="1"/>
            </p:cNvSpPr>
            <p:nvPr/>
          </p:nvSpPr>
          <p:spPr bwMode="auto">
            <a:xfrm flipH="1">
              <a:off x="2400300" y="5314950"/>
              <a:ext cx="20638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41"/>
            <p:cNvSpPr>
              <a:spLocks noChangeShapeType="1"/>
            </p:cNvSpPr>
            <p:nvPr/>
          </p:nvSpPr>
          <p:spPr bwMode="auto">
            <a:xfrm flipH="1" flipV="1">
              <a:off x="2400300" y="5305425"/>
              <a:ext cx="20638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Rectangle 242"/>
            <p:cNvSpPr>
              <a:spLocks noChangeArrowheads="1"/>
            </p:cNvSpPr>
            <p:nvPr/>
          </p:nvSpPr>
          <p:spPr bwMode="auto">
            <a:xfrm>
              <a:off x="2239963" y="5280025"/>
              <a:ext cx="105799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6: fillDocument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196" name="Line 243"/>
            <p:cNvSpPr>
              <a:spLocks noChangeShapeType="1"/>
            </p:cNvSpPr>
            <p:nvPr/>
          </p:nvSpPr>
          <p:spPr bwMode="auto">
            <a:xfrm>
              <a:off x="2170113" y="5403850"/>
              <a:ext cx="63341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244"/>
            <p:cNvSpPr>
              <a:spLocks noChangeShapeType="1"/>
            </p:cNvSpPr>
            <p:nvPr/>
          </p:nvSpPr>
          <p:spPr bwMode="auto">
            <a:xfrm flipH="1">
              <a:off x="2781300" y="5403850"/>
              <a:ext cx="22225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45"/>
            <p:cNvSpPr>
              <a:spLocks noChangeShapeType="1"/>
            </p:cNvSpPr>
            <p:nvPr/>
          </p:nvSpPr>
          <p:spPr bwMode="auto">
            <a:xfrm flipH="1" flipV="1">
              <a:off x="2781300" y="5394325"/>
              <a:ext cx="22225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246"/>
            <p:cNvSpPr>
              <a:spLocks noChangeArrowheads="1"/>
            </p:cNvSpPr>
            <p:nvPr/>
          </p:nvSpPr>
          <p:spPr bwMode="auto">
            <a:xfrm>
              <a:off x="2444750" y="5368925"/>
              <a:ext cx="78548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7: readFile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200" name="Line 247"/>
            <p:cNvSpPr>
              <a:spLocks noChangeShapeType="1"/>
            </p:cNvSpPr>
            <p:nvPr/>
          </p:nvSpPr>
          <p:spPr bwMode="auto">
            <a:xfrm>
              <a:off x="2170113" y="5494338"/>
              <a:ext cx="4556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48"/>
            <p:cNvSpPr>
              <a:spLocks noChangeShapeType="1"/>
            </p:cNvSpPr>
            <p:nvPr/>
          </p:nvSpPr>
          <p:spPr bwMode="auto">
            <a:xfrm flipH="1">
              <a:off x="2605088" y="5494338"/>
              <a:ext cx="20637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49"/>
            <p:cNvSpPr>
              <a:spLocks noChangeShapeType="1"/>
            </p:cNvSpPr>
            <p:nvPr/>
          </p:nvSpPr>
          <p:spPr bwMode="auto">
            <a:xfrm flipH="1" flipV="1">
              <a:off x="2605088" y="5484813"/>
              <a:ext cx="20637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250"/>
            <p:cNvSpPr>
              <a:spLocks noChangeArrowheads="1"/>
            </p:cNvSpPr>
            <p:nvPr/>
          </p:nvSpPr>
          <p:spPr bwMode="auto">
            <a:xfrm>
              <a:off x="2363788" y="5457825"/>
              <a:ext cx="68930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8: fillFile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204" name="Line 251"/>
            <p:cNvSpPr>
              <a:spLocks noChangeShapeType="1"/>
            </p:cNvSpPr>
            <p:nvPr/>
          </p:nvSpPr>
          <p:spPr bwMode="auto">
            <a:xfrm>
              <a:off x="1946275" y="5564188"/>
              <a:ext cx="873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52"/>
            <p:cNvSpPr>
              <a:spLocks noChangeShapeType="1"/>
            </p:cNvSpPr>
            <p:nvPr/>
          </p:nvSpPr>
          <p:spPr bwMode="auto">
            <a:xfrm>
              <a:off x="2033588" y="5564188"/>
              <a:ext cx="1587" cy="333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53"/>
            <p:cNvSpPr>
              <a:spLocks noChangeShapeType="1"/>
            </p:cNvSpPr>
            <p:nvPr/>
          </p:nvSpPr>
          <p:spPr bwMode="auto">
            <a:xfrm flipH="1">
              <a:off x="1947863" y="5597525"/>
              <a:ext cx="857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54"/>
            <p:cNvSpPr>
              <a:spLocks noChangeShapeType="1"/>
            </p:cNvSpPr>
            <p:nvPr/>
          </p:nvSpPr>
          <p:spPr bwMode="auto">
            <a:xfrm>
              <a:off x="1947863" y="5597525"/>
              <a:ext cx="20637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55"/>
            <p:cNvSpPr>
              <a:spLocks noChangeShapeType="1"/>
            </p:cNvSpPr>
            <p:nvPr/>
          </p:nvSpPr>
          <p:spPr bwMode="auto">
            <a:xfrm flipV="1">
              <a:off x="1947863" y="5588000"/>
              <a:ext cx="20637" cy="95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256"/>
            <p:cNvSpPr>
              <a:spLocks noChangeArrowheads="1"/>
            </p:cNvSpPr>
            <p:nvPr/>
          </p:nvSpPr>
          <p:spPr bwMode="auto">
            <a:xfrm>
              <a:off x="1935163" y="5527675"/>
              <a:ext cx="104196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9: sortByName ( )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210" name="Rectangle 257"/>
            <p:cNvSpPr>
              <a:spLocks noChangeArrowheads="1"/>
            </p:cNvSpPr>
            <p:nvPr/>
          </p:nvSpPr>
          <p:spPr bwMode="auto">
            <a:xfrm>
              <a:off x="1219200" y="4867275"/>
              <a:ext cx="168316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Æ¯Á¤¹®¼­¿¡ ´ëÇÑ º¸±â¸¦ 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211" name="Rectangle 258"/>
            <p:cNvSpPr>
              <a:spLocks noChangeArrowheads="1"/>
            </p:cNvSpPr>
            <p:nvPr/>
          </p:nvSpPr>
          <p:spPr bwMode="auto">
            <a:xfrm>
              <a:off x="1219200" y="4883150"/>
              <a:ext cx="131446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»ç¿ëÀÚ°¡ ¿äÃ»ÇÑ´Ù.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212" name="Rectangle 259"/>
            <p:cNvSpPr>
              <a:spLocks noChangeArrowheads="1"/>
            </p:cNvSpPr>
            <p:nvPr/>
          </p:nvSpPr>
          <p:spPr bwMode="auto">
            <a:xfrm>
              <a:off x="1219200" y="5275263"/>
              <a:ext cx="152286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È­ÀÏ°ü¸®ÀÚ´Â ÀÐ¾î¿Â 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213" name="Rectangle 260"/>
            <p:cNvSpPr>
              <a:spLocks noChangeArrowheads="1"/>
            </p:cNvSpPr>
            <p:nvPr/>
          </p:nvSpPr>
          <p:spPr bwMode="auto">
            <a:xfrm>
              <a:off x="1219200" y="5291138"/>
              <a:ext cx="179536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¹®¼­ÀÇ Á¤º¸¸¦ ÇØ´ç ¹®¼­ 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214" name="Rectangle 261"/>
            <p:cNvSpPr>
              <a:spLocks noChangeArrowheads="1"/>
            </p:cNvSpPr>
            <p:nvPr/>
          </p:nvSpPr>
          <p:spPr bwMode="auto">
            <a:xfrm>
              <a:off x="1219200" y="5308600"/>
              <a:ext cx="181140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°´Ã¼¿¡ ¼³Á¤À» ¿äÃ»ÇÑ´Ù.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215" name="Freeform 262"/>
            <p:cNvSpPr>
              <a:spLocks/>
            </p:cNvSpPr>
            <p:nvPr/>
          </p:nvSpPr>
          <p:spPr bwMode="auto">
            <a:xfrm>
              <a:off x="1223963" y="5521325"/>
              <a:ext cx="360362" cy="179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2" y="0"/>
                </a:cxn>
                <a:cxn ang="0">
                  <a:pos x="618" y="36"/>
                </a:cxn>
                <a:cxn ang="0">
                  <a:pos x="618" y="288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618" h="288">
                  <a:moveTo>
                    <a:pt x="0" y="0"/>
                  </a:moveTo>
                  <a:lnTo>
                    <a:pt x="582" y="0"/>
                  </a:lnTo>
                  <a:lnTo>
                    <a:pt x="618" y="36"/>
                  </a:lnTo>
                  <a:lnTo>
                    <a:pt x="618" y="288"/>
                  </a:lnTo>
                  <a:lnTo>
                    <a:pt x="0" y="28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63"/>
            <p:cNvSpPr>
              <a:spLocks/>
            </p:cNvSpPr>
            <p:nvPr/>
          </p:nvSpPr>
          <p:spPr bwMode="auto">
            <a:xfrm>
              <a:off x="1562100" y="5521325"/>
              <a:ext cx="22225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"/>
                </a:cxn>
                <a:cxn ang="0">
                  <a:pos x="36" y="36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0" y="36"/>
                  </a:lnTo>
                  <a:lnTo>
                    <a:pt x="36" y="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Rectangle 264"/>
            <p:cNvSpPr>
              <a:spLocks noChangeArrowheads="1"/>
            </p:cNvSpPr>
            <p:nvPr/>
          </p:nvSpPr>
          <p:spPr bwMode="auto">
            <a:xfrm>
              <a:off x="1230313" y="5526088"/>
              <a:ext cx="161904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È­¸é °´Ã¼´Â ÀÐ¾îµéÀÎ 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218" name="Rectangle 265"/>
            <p:cNvSpPr>
              <a:spLocks noChangeArrowheads="1"/>
            </p:cNvSpPr>
            <p:nvPr/>
          </p:nvSpPr>
          <p:spPr bwMode="auto">
            <a:xfrm>
              <a:off x="1230313" y="5541963"/>
              <a:ext cx="176331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°´Ã¼µé¿¡ ´ëÇØ ÀÌ¸§º°·Î 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219" name="Rectangle 266"/>
            <p:cNvSpPr>
              <a:spLocks noChangeArrowheads="1"/>
            </p:cNvSpPr>
            <p:nvPr/>
          </p:nvSpPr>
          <p:spPr bwMode="auto">
            <a:xfrm>
              <a:off x="1230313" y="5559425"/>
              <a:ext cx="129844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Á¤·ÄÀ» ½ÃÄÑ È­¸é¿¡ 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220" name="Rectangle 267"/>
            <p:cNvSpPr>
              <a:spLocks noChangeArrowheads="1"/>
            </p:cNvSpPr>
            <p:nvPr/>
          </p:nvSpPr>
          <p:spPr bwMode="auto">
            <a:xfrm>
              <a:off x="1230313" y="5576888"/>
              <a:ext cx="70533" cy="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/>
                <a:t>º¸¿©ÁØ´Ù.</a:t>
              </a:r>
              <a:endParaRPr lang="en-US" b="1">
                <a:latin typeface="ZapfHumnst BT" pitchFamily="34" charset="0"/>
              </a:endParaRPr>
            </a:p>
          </p:txBody>
        </p:sp>
        <p:sp>
          <p:nvSpPr>
            <p:cNvPr id="221" name="Line 268"/>
            <p:cNvSpPr>
              <a:spLocks noChangeShapeType="1"/>
            </p:cNvSpPr>
            <p:nvPr/>
          </p:nvSpPr>
          <p:spPr bwMode="auto">
            <a:xfrm flipV="1">
              <a:off x="1587500" y="5554663"/>
              <a:ext cx="260350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269"/>
            <p:cNvSpPr>
              <a:spLocks noChangeArrowheads="1"/>
            </p:cNvSpPr>
            <p:nvPr/>
          </p:nvSpPr>
          <p:spPr bwMode="auto">
            <a:xfrm>
              <a:off x="5791200" y="5408613"/>
              <a:ext cx="1727200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US" altLang="ko-KR" sz="1800" b="1">
                  <a:ea typeface="돋움" pitchFamily="50" charset="-127"/>
                </a:rPr>
                <a:t>Forward and Reverse Engineering</a:t>
              </a:r>
            </a:p>
          </p:txBody>
        </p:sp>
        <p:grpSp>
          <p:nvGrpSpPr>
            <p:cNvPr id="223" name="Group 270"/>
            <p:cNvGrpSpPr>
              <a:grpSpLocks/>
            </p:cNvGrpSpPr>
            <p:nvPr/>
          </p:nvGrpSpPr>
          <p:grpSpPr bwMode="auto">
            <a:xfrm>
              <a:off x="7693025" y="5562600"/>
              <a:ext cx="688975" cy="652463"/>
              <a:chOff x="4855" y="3250"/>
              <a:chExt cx="642" cy="540"/>
            </a:xfrm>
          </p:grpSpPr>
          <p:grpSp>
            <p:nvGrpSpPr>
              <p:cNvPr id="398" name="Group 271"/>
              <p:cNvGrpSpPr>
                <a:grpSpLocks/>
              </p:cNvGrpSpPr>
              <p:nvPr/>
            </p:nvGrpSpPr>
            <p:grpSpPr bwMode="auto">
              <a:xfrm>
                <a:off x="4855" y="3250"/>
                <a:ext cx="642" cy="540"/>
                <a:chOff x="4855" y="3250"/>
                <a:chExt cx="642" cy="540"/>
              </a:xfrm>
            </p:grpSpPr>
            <p:grpSp>
              <p:nvGrpSpPr>
                <p:cNvPr id="400" name="Group 272"/>
                <p:cNvGrpSpPr>
                  <a:grpSpLocks/>
                </p:cNvGrpSpPr>
                <p:nvPr/>
              </p:nvGrpSpPr>
              <p:grpSpPr bwMode="auto">
                <a:xfrm>
                  <a:off x="4855" y="3250"/>
                  <a:ext cx="642" cy="540"/>
                  <a:chOff x="4855" y="3250"/>
                  <a:chExt cx="642" cy="540"/>
                </a:xfrm>
              </p:grpSpPr>
              <p:grpSp>
                <p:nvGrpSpPr>
                  <p:cNvPr id="402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4855" y="3250"/>
                    <a:ext cx="642" cy="540"/>
                    <a:chOff x="4855" y="3250"/>
                    <a:chExt cx="642" cy="540"/>
                  </a:xfrm>
                </p:grpSpPr>
                <p:sp>
                  <p:nvSpPr>
                    <p:cNvPr id="404" name="Oval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55" y="3250"/>
                      <a:ext cx="642" cy="5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5" name="Oval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3" y="3303"/>
                      <a:ext cx="506" cy="43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03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3363"/>
                    <a:ext cx="371" cy="314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1" name="Oval 277"/>
                <p:cNvSpPr>
                  <a:spLocks noChangeArrowheads="1"/>
                </p:cNvSpPr>
                <p:nvPr/>
              </p:nvSpPr>
              <p:spPr bwMode="auto">
                <a:xfrm>
                  <a:off x="5059" y="3422"/>
                  <a:ext cx="235" cy="1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9" name="Oval 278"/>
              <p:cNvSpPr>
                <a:spLocks noChangeArrowheads="1"/>
              </p:cNvSpPr>
              <p:nvPr/>
            </p:nvSpPr>
            <p:spPr bwMode="auto">
              <a:xfrm>
                <a:off x="5125" y="3479"/>
                <a:ext cx="101" cy="8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4" name="Rectangle 279"/>
            <p:cNvSpPr>
              <a:spLocks noChangeArrowheads="1"/>
            </p:cNvSpPr>
            <p:nvPr/>
          </p:nvSpPr>
          <p:spPr bwMode="auto">
            <a:xfrm>
              <a:off x="7772400" y="4784725"/>
              <a:ext cx="1133475" cy="7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US" altLang="ko-KR" sz="2000" b="1">
                  <a:ea typeface="돋움" pitchFamily="50" charset="-127"/>
                </a:rPr>
                <a:t>Target</a:t>
              </a:r>
            </a:p>
            <a:p>
              <a:pPr defTabSz="762000"/>
              <a:r>
                <a:rPr lang="en-US" altLang="ko-KR" sz="2000" b="1">
                  <a:ea typeface="돋움" pitchFamily="50" charset="-127"/>
                </a:rPr>
                <a:t>System</a:t>
              </a:r>
              <a:endParaRPr lang="en-US" altLang="ko-KR" sz="1400" b="1">
                <a:ea typeface="돋움" pitchFamily="50" charset="-127"/>
              </a:endParaRPr>
            </a:p>
          </p:txBody>
        </p:sp>
        <p:sp>
          <p:nvSpPr>
            <p:cNvPr id="225" name="Rectangle 280"/>
            <p:cNvSpPr>
              <a:spLocks noChangeArrowheads="1"/>
            </p:cNvSpPr>
            <p:nvPr/>
          </p:nvSpPr>
          <p:spPr bwMode="auto">
            <a:xfrm>
              <a:off x="5105400" y="1676400"/>
              <a:ext cx="140017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6" name="Picture 28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7950" y="1747838"/>
              <a:ext cx="1441450" cy="1141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7" name="Rectangle 282"/>
            <p:cNvSpPr>
              <a:spLocks noChangeArrowheads="1"/>
            </p:cNvSpPr>
            <p:nvPr/>
          </p:nvSpPr>
          <p:spPr bwMode="auto">
            <a:xfrm>
              <a:off x="1508125" y="2473325"/>
              <a:ext cx="250068" cy="6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400">
                  <a:ea typeface="돋움" pitchFamily="50" charset="-127"/>
                </a:rPr>
                <a:t>Use Case 3</a:t>
              </a:r>
              <a:endParaRPr lang="en-US" altLang="ko-KR" sz="1800">
                <a:ea typeface="돋움" pitchFamily="50" charset="-127"/>
              </a:endParaRPr>
            </a:p>
          </p:txBody>
        </p:sp>
        <p:sp>
          <p:nvSpPr>
            <p:cNvPr id="228" name="Text Box 283"/>
            <p:cNvSpPr txBox="1">
              <a:spLocks noChangeArrowheads="1"/>
            </p:cNvSpPr>
            <p:nvPr/>
          </p:nvSpPr>
          <p:spPr bwMode="auto">
            <a:xfrm>
              <a:off x="1111250" y="990600"/>
              <a:ext cx="1258679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Use-Case</a:t>
              </a:r>
              <a:br>
                <a:rPr lang="en-US" sz="1800" b="1"/>
              </a:br>
              <a:r>
                <a:rPr lang="en-US" sz="1800" b="1"/>
                <a:t>Diagram</a:t>
              </a:r>
            </a:p>
          </p:txBody>
        </p:sp>
        <p:sp>
          <p:nvSpPr>
            <p:cNvPr id="229" name="Text Box 284"/>
            <p:cNvSpPr txBox="1">
              <a:spLocks noChangeArrowheads="1"/>
            </p:cNvSpPr>
            <p:nvPr/>
          </p:nvSpPr>
          <p:spPr bwMode="auto">
            <a:xfrm>
              <a:off x="2624138" y="1385888"/>
              <a:ext cx="183415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Class Diagram</a:t>
              </a:r>
            </a:p>
          </p:txBody>
        </p:sp>
        <p:sp>
          <p:nvSpPr>
            <p:cNvPr id="230" name="Text Box 285"/>
            <p:cNvSpPr txBox="1">
              <a:spLocks noChangeArrowheads="1"/>
            </p:cNvSpPr>
            <p:nvPr/>
          </p:nvSpPr>
          <p:spPr bwMode="auto">
            <a:xfrm>
              <a:off x="533400" y="3048000"/>
              <a:ext cx="1828800" cy="6413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/>
                <a:t>Collaboration Diagram</a:t>
              </a:r>
            </a:p>
          </p:txBody>
        </p:sp>
        <p:sp>
          <p:nvSpPr>
            <p:cNvPr id="231" name="Text Box 286"/>
            <p:cNvSpPr txBox="1">
              <a:spLocks noChangeArrowheads="1"/>
            </p:cNvSpPr>
            <p:nvPr/>
          </p:nvSpPr>
          <p:spPr bwMode="auto">
            <a:xfrm>
              <a:off x="1392238" y="5719763"/>
              <a:ext cx="137409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Sequence </a:t>
              </a:r>
              <a:br>
                <a:rPr lang="en-US" sz="1800" b="1"/>
              </a:br>
              <a:r>
                <a:rPr lang="en-US" sz="1800" b="1"/>
                <a:t>Diagram</a:t>
              </a:r>
            </a:p>
          </p:txBody>
        </p:sp>
        <p:sp>
          <p:nvSpPr>
            <p:cNvPr id="232" name="Text Box 287"/>
            <p:cNvSpPr txBox="1">
              <a:spLocks noChangeArrowheads="1"/>
            </p:cNvSpPr>
            <p:nvPr/>
          </p:nvSpPr>
          <p:spPr bwMode="auto">
            <a:xfrm>
              <a:off x="4419600" y="4387850"/>
              <a:ext cx="158569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Component </a:t>
              </a:r>
              <a:br>
                <a:rPr lang="en-US" sz="1800" b="1"/>
              </a:br>
              <a:r>
                <a:rPr lang="en-US" sz="1800" b="1"/>
                <a:t>Diagram</a:t>
              </a:r>
            </a:p>
          </p:txBody>
        </p:sp>
        <p:sp>
          <p:nvSpPr>
            <p:cNvPr id="233" name="Text Box 288"/>
            <p:cNvSpPr txBox="1">
              <a:spLocks noChangeArrowheads="1"/>
            </p:cNvSpPr>
            <p:nvPr/>
          </p:nvSpPr>
          <p:spPr bwMode="auto">
            <a:xfrm>
              <a:off x="4495800" y="1176338"/>
              <a:ext cx="140134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Statechart</a:t>
              </a:r>
              <a:br>
                <a:rPr lang="en-US" sz="1800" b="1"/>
              </a:br>
              <a:r>
                <a:rPr lang="en-US" sz="1800" b="1"/>
                <a:t>Diagram</a:t>
              </a:r>
            </a:p>
          </p:txBody>
        </p:sp>
        <p:sp>
          <p:nvSpPr>
            <p:cNvPr id="234" name="Line 290"/>
            <p:cNvSpPr>
              <a:spLocks noChangeShapeType="1"/>
            </p:cNvSpPr>
            <p:nvPr/>
          </p:nvSpPr>
          <p:spPr bwMode="auto">
            <a:xfrm flipH="1" flipV="1">
              <a:off x="7162800" y="5029200"/>
              <a:ext cx="533400" cy="533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" name="Group 291"/>
            <p:cNvGrpSpPr>
              <a:grpSpLocks/>
            </p:cNvGrpSpPr>
            <p:nvPr/>
          </p:nvGrpSpPr>
          <p:grpSpPr bwMode="auto">
            <a:xfrm>
              <a:off x="2946400" y="1828800"/>
              <a:ext cx="1854200" cy="1447800"/>
              <a:chOff x="1856" y="1152"/>
              <a:chExt cx="925" cy="718"/>
            </a:xfrm>
          </p:grpSpPr>
          <p:sp>
            <p:nvSpPr>
              <p:cNvPr id="237" name="Rectangle 292"/>
              <p:cNvSpPr>
                <a:spLocks noChangeArrowheads="1"/>
              </p:cNvSpPr>
              <p:nvPr/>
            </p:nvSpPr>
            <p:spPr bwMode="auto">
              <a:xfrm>
                <a:off x="2315" y="1654"/>
                <a:ext cx="97" cy="21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Rectangle 293"/>
              <p:cNvSpPr>
                <a:spLocks noChangeArrowheads="1"/>
              </p:cNvSpPr>
              <p:nvPr/>
            </p:nvSpPr>
            <p:spPr bwMode="auto">
              <a:xfrm>
                <a:off x="2346" y="1663"/>
                <a:ext cx="4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GrpFile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239" name="Line 294"/>
              <p:cNvSpPr>
                <a:spLocks noChangeShapeType="1"/>
              </p:cNvSpPr>
              <p:nvPr/>
            </p:nvSpPr>
            <p:spPr bwMode="auto">
              <a:xfrm>
                <a:off x="2315" y="1700"/>
                <a:ext cx="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295"/>
              <p:cNvSpPr>
                <a:spLocks noChangeShapeType="1"/>
              </p:cNvSpPr>
              <p:nvPr/>
            </p:nvSpPr>
            <p:spPr bwMode="auto">
              <a:xfrm>
                <a:off x="2315" y="1708"/>
                <a:ext cx="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41" name="Picture 29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19" y="1721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2" name="Picture 29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19" y="1721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3" name="Picture 29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19" y="1721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4" name="Rectangle 299"/>
              <p:cNvSpPr>
                <a:spLocks noChangeArrowheads="1"/>
              </p:cNvSpPr>
              <p:nvPr/>
            </p:nvSpPr>
            <p:spPr bwMode="auto">
              <a:xfrm>
                <a:off x="2341" y="1721"/>
                <a:ext cx="3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read(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245" name="Picture 30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19" y="1738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" name="Picture 3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19" y="1738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7" name="Picture 30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19" y="1738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8" name="Rectangle 303"/>
              <p:cNvSpPr>
                <a:spLocks noChangeArrowheads="1"/>
              </p:cNvSpPr>
              <p:nvPr/>
            </p:nvSpPr>
            <p:spPr bwMode="auto">
              <a:xfrm>
                <a:off x="2341" y="1738"/>
                <a:ext cx="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open(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249" name="Picture 30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19" y="1755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0" name="Picture 30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19" y="1755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1" name="Picture 30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19" y="1755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2" name="Rectangle 307"/>
              <p:cNvSpPr>
                <a:spLocks noChangeArrowheads="1"/>
              </p:cNvSpPr>
              <p:nvPr/>
            </p:nvSpPr>
            <p:spPr bwMode="auto">
              <a:xfrm>
                <a:off x="2341" y="1755"/>
                <a:ext cx="4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create(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253" name="Picture 30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19" y="1772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4" name="Picture 30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19" y="1772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5" name="Picture 3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19" y="1772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" name="Rectangle 311"/>
              <p:cNvSpPr>
                <a:spLocks noChangeArrowheads="1"/>
              </p:cNvSpPr>
              <p:nvPr/>
            </p:nvSpPr>
            <p:spPr bwMode="auto">
              <a:xfrm>
                <a:off x="2341" y="1772"/>
                <a:ext cx="4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fillFile(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257" name="Rectangle 312"/>
              <p:cNvSpPr>
                <a:spLocks noChangeArrowheads="1"/>
              </p:cNvSpPr>
              <p:nvPr/>
            </p:nvSpPr>
            <p:spPr bwMode="auto">
              <a:xfrm>
                <a:off x="1958" y="1581"/>
                <a:ext cx="1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rep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258" name="Rectangle 313"/>
              <p:cNvSpPr>
                <a:spLocks noChangeArrowheads="1"/>
              </p:cNvSpPr>
              <p:nvPr/>
            </p:nvSpPr>
            <p:spPr bwMode="auto">
              <a:xfrm>
                <a:off x="1856" y="1614"/>
                <a:ext cx="168" cy="21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Rectangle 314"/>
              <p:cNvSpPr>
                <a:spLocks noChangeArrowheads="1"/>
              </p:cNvSpPr>
              <p:nvPr/>
            </p:nvSpPr>
            <p:spPr bwMode="auto">
              <a:xfrm>
                <a:off x="1915" y="1623"/>
                <a:ext cx="6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Repository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260" name="Line 315"/>
              <p:cNvSpPr>
                <a:spLocks noChangeShapeType="1"/>
              </p:cNvSpPr>
              <p:nvPr/>
            </p:nvSpPr>
            <p:spPr bwMode="auto">
              <a:xfrm>
                <a:off x="1856" y="1691"/>
                <a:ext cx="1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316"/>
              <p:cNvSpPr>
                <a:spLocks noChangeShapeType="1"/>
              </p:cNvSpPr>
              <p:nvPr/>
            </p:nvSpPr>
            <p:spPr bwMode="auto">
              <a:xfrm>
                <a:off x="1856" y="1716"/>
                <a:ext cx="1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62" name="Picture 3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60" y="1695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3" name="Picture 31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860" y="1695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4" name="Picture 31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60" y="1695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5" name="Rectangle 320"/>
              <p:cNvSpPr>
                <a:spLocks noChangeArrowheads="1"/>
              </p:cNvSpPr>
              <p:nvPr/>
            </p:nvSpPr>
            <p:spPr bwMode="auto">
              <a:xfrm>
                <a:off x="1882" y="1695"/>
                <a:ext cx="10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name : char * = 0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266" name="Picture 3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60" y="1729"/>
                <a:ext cx="22" cy="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7" name="Picture 32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60" y="1729"/>
                <a:ext cx="22" cy="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8" name="Picture 32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60" y="1729"/>
                <a:ext cx="22" cy="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9" name="Rectangle 324"/>
              <p:cNvSpPr>
                <a:spLocks noChangeArrowheads="1"/>
              </p:cNvSpPr>
              <p:nvPr/>
            </p:nvSpPr>
            <p:spPr bwMode="auto">
              <a:xfrm>
                <a:off x="1882" y="1729"/>
                <a:ext cx="60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readDoc(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270" name="Picture 32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60" y="1746"/>
                <a:ext cx="22" cy="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1" name="Picture 32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60" y="1746"/>
                <a:ext cx="22" cy="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2" name="Picture 3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60" y="1746"/>
                <a:ext cx="22" cy="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3" name="Rectangle 328"/>
              <p:cNvSpPr>
                <a:spLocks noChangeArrowheads="1"/>
              </p:cNvSpPr>
              <p:nvPr/>
            </p:nvSpPr>
            <p:spPr bwMode="auto">
              <a:xfrm>
                <a:off x="1882" y="1746"/>
                <a:ext cx="5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readFile(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274" name="Rectangle 329"/>
              <p:cNvSpPr>
                <a:spLocks noChangeArrowheads="1"/>
              </p:cNvSpPr>
              <p:nvPr/>
            </p:nvSpPr>
            <p:spPr bwMode="auto">
              <a:xfrm>
                <a:off x="1881" y="1663"/>
                <a:ext cx="10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(from Persistence)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275" name="Rectangle 330"/>
              <p:cNvSpPr>
                <a:spLocks noChangeArrowheads="1"/>
              </p:cNvSpPr>
              <p:nvPr/>
            </p:nvSpPr>
            <p:spPr bwMode="auto">
              <a:xfrm>
                <a:off x="1868" y="1171"/>
                <a:ext cx="144" cy="15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Rectangle 331"/>
              <p:cNvSpPr>
                <a:spLocks noChangeArrowheads="1"/>
              </p:cNvSpPr>
              <p:nvPr/>
            </p:nvSpPr>
            <p:spPr bwMode="auto">
              <a:xfrm>
                <a:off x="1922" y="1180"/>
                <a:ext cx="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FileMgr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277" name="Line 332"/>
              <p:cNvSpPr>
                <a:spLocks noChangeShapeType="1"/>
              </p:cNvSpPr>
              <p:nvPr/>
            </p:nvSpPr>
            <p:spPr bwMode="auto">
              <a:xfrm>
                <a:off x="1868" y="1218"/>
                <a:ext cx="14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Line 333"/>
              <p:cNvSpPr>
                <a:spLocks noChangeShapeType="1"/>
              </p:cNvSpPr>
              <p:nvPr/>
            </p:nvSpPr>
            <p:spPr bwMode="auto">
              <a:xfrm>
                <a:off x="1868" y="1226"/>
                <a:ext cx="14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79" name="Picture 33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72" y="1239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0" name="Picture 33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72" y="1239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1" name="Picture 3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72" y="1239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2" name="Rectangle 337"/>
              <p:cNvSpPr>
                <a:spLocks noChangeArrowheads="1"/>
              </p:cNvSpPr>
              <p:nvPr/>
            </p:nvSpPr>
            <p:spPr bwMode="auto">
              <a:xfrm>
                <a:off x="1893" y="1239"/>
                <a:ext cx="6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fetchDoc(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283" name="Picture 33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72" y="1256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4" name="Picture 33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72" y="1256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5" name="Picture 34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72" y="1256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" name="Rectangle 341"/>
              <p:cNvSpPr>
                <a:spLocks noChangeArrowheads="1"/>
              </p:cNvSpPr>
              <p:nvPr/>
            </p:nvSpPr>
            <p:spPr bwMode="auto">
              <a:xfrm>
                <a:off x="1893" y="1256"/>
                <a:ext cx="8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sortByName(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287" name="Line 342"/>
              <p:cNvSpPr>
                <a:spLocks noChangeShapeType="1"/>
              </p:cNvSpPr>
              <p:nvPr/>
            </p:nvSpPr>
            <p:spPr bwMode="auto">
              <a:xfrm>
                <a:off x="1940" y="1470"/>
                <a:ext cx="1" cy="1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343"/>
              <p:cNvSpPr>
                <a:spLocks noChangeShapeType="1"/>
              </p:cNvSpPr>
              <p:nvPr/>
            </p:nvSpPr>
            <p:spPr bwMode="auto">
              <a:xfrm flipV="1">
                <a:off x="1940" y="1591"/>
                <a:ext cx="6" cy="2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Line 344"/>
              <p:cNvSpPr>
                <a:spLocks noChangeShapeType="1"/>
              </p:cNvSpPr>
              <p:nvPr/>
            </p:nvSpPr>
            <p:spPr bwMode="auto">
              <a:xfrm flipH="1" flipV="1">
                <a:off x="1933" y="1591"/>
                <a:ext cx="7" cy="2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Line 345"/>
              <p:cNvSpPr>
                <a:spLocks noChangeShapeType="1"/>
              </p:cNvSpPr>
              <p:nvPr/>
            </p:nvSpPr>
            <p:spPr bwMode="auto">
              <a:xfrm flipV="1">
                <a:off x="1940" y="1326"/>
                <a:ext cx="1" cy="1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Rectangle 346"/>
              <p:cNvSpPr>
                <a:spLocks noChangeArrowheads="1"/>
              </p:cNvSpPr>
              <p:nvPr/>
            </p:nvSpPr>
            <p:spPr bwMode="auto">
              <a:xfrm>
                <a:off x="2168" y="1152"/>
                <a:ext cx="155" cy="15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Rectangle 347"/>
              <p:cNvSpPr>
                <a:spLocks noChangeArrowheads="1"/>
              </p:cNvSpPr>
              <p:nvPr/>
            </p:nvSpPr>
            <p:spPr bwMode="auto">
              <a:xfrm>
                <a:off x="2213" y="1161"/>
                <a:ext cx="76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DocumentList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293" name="Line 348"/>
              <p:cNvSpPr>
                <a:spLocks noChangeShapeType="1"/>
              </p:cNvSpPr>
              <p:nvPr/>
            </p:nvSpPr>
            <p:spPr bwMode="auto">
              <a:xfrm>
                <a:off x="2168" y="1199"/>
                <a:ext cx="1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Line 349"/>
              <p:cNvSpPr>
                <a:spLocks noChangeShapeType="1"/>
              </p:cNvSpPr>
              <p:nvPr/>
            </p:nvSpPr>
            <p:spPr bwMode="auto">
              <a:xfrm>
                <a:off x="2168" y="1207"/>
                <a:ext cx="1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95" name="Picture 35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72" y="1219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" name="Picture 35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72" y="1219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" name="Picture 35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72" y="1219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8" name="Rectangle 353"/>
              <p:cNvSpPr>
                <a:spLocks noChangeArrowheads="1"/>
              </p:cNvSpPr>
              <p:nvPr/>
            </p:nvSpPr>
            <p:spPr bwMode="auto">
              <a:xfrm>
                <a:off x="2193" y="1219"/>
                <a:ext cx="3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add(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299" name="Picture 35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72" y="1236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0" name="Picture 35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72" y="1236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1" name="Picture 35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72" y="1236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2" name="Rectangle 357"/>
              <p:cNvSpPr>
                <a:spLocks noChangeArrowheads="1"/>
              </p:cNvSpPr>
              <p:nvPr/>
            </p:nvSpPr>
            <p:spPr bwMode="auto">
              <a:xfrm>
                <a:off x="2193" y="1236"/>
                <a:ext cx="4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delete(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303" name="Rectangle 358"/>
              <p:cNvSpPr>
                <a:spLocks noChangeArrowheads="1"/>
              </p:cNvSpPr>
              <p:nvPr/>
            </p:nvSpPr>
            <p:spPr bwMode="auto">
              <a:xfrm>
                <a:off x="2424" y="1177"/>
                <a:ext cx="143" cy="40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Rectangle 359"/>
              <p:cNvSpPr>
                <a:spLocks noChangeArrowheads="1"/>
              </p:cNvSpPr>
              <p:nvPr/>
            </p:nvSpPr>
            <p:spPr bwMode="auto">
              <a:xfrm>
                <a:off x="2471" y="1186"/>
                <a:ext cx="5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Document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305" name="Line 360"/>
              <p:cNvSpPr>
                <a:spLocks noChangeShapeType="1"/>
              </p:cNvSpPr>
              <p:nvPr/>
            </p:nvSpPr>
            <p:spPr bwMode="auto">
              <a:xfrm>
                <a:off x="2424" y="1224"/>
                <a:ext cx="14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361"/>
              <p:cNvSpPr>
                <a:spLocks noChangeShapeType="1"/>
              </p:cNvSpPr>
              <p:nvPr/>
            </p:nvSpPr>
            <p:spPr bwMode="auto">
              <a:xfrm>
                <a:off x="2424" y="1283"/>
                <a:ext cx="14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07" name="Picture 36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28" y="1227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" name="Picture 36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28" y="1227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" name="Picture 36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28" y="1227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0" name="Rectangle 365"/>
              <p:cNvSpPr>
                <a:spLocks noChangeArrowheads="1"/>
              </p:cNvSpPr>
              <p:nvPr/>
            </p:nvSpPr>
            <p:spPr bwMode="auto">
              <a:xfrm>
                <a:off x="2449" y="1227"/>
                <a:ext cx="5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name : int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311" name="Picture 36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28" y="1244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" name="Picture 36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428" y="1244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3" name="Picture 36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28" y="1244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4" name="Rectangle 369"/>
              <p:cNvSpPr>
                <a:spLocks noChangeArrowheads="1"/>
              </p:cNvSpPr>
              <p:nvPr/>
            </p:nvSpPr>
            <p:spPr bwMode="auto">
              <a:xfrm>
                <a:off x="2449" y="1244"/>
                <a:ext cx="5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docid : int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315" name="Picture 37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28" y="1261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" name="Picture 37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28" y="1261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" name="Picture 37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28" y="1261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8" name="Rectangle 373"/>
              <p:cNvSpPr>
                <a:spLocks noChangeArrowheads="1"/>
              </p:cNvSpPr>
              <p:nvPr/>
            </p:nvSpPr>
            <p:spPr bwMode="auto">
              <a:xfrm>
                <a:off x="2449" y="1261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numField : int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319" name="Picture 37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8" y="1295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0" name="Picture 37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428" y="1295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1" name="Picture 37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8" y="1295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2" name="Rectangle 377"/>
              <p:cNvSpPr>
                <a:spLocks noChangeArrowheads="1"/>
              </p:cNvSpPr>
              <p:nvPr/>
            </p:nvSpPr>
            <p:spPr bwMode="auto">
              <a:xfrm>
                <a:off x="2449" y="1295"/>
                <a:ext cx="31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get(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323" name="Picture 37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8" y="1312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4" name="Picture 37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28" y="1312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5" name="Picture 38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8" y="1312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6" name="Rectangle 381"/>
              <p:cNvSpPr>
                <a:spLocks noChangeArrowheads="1"/>
              </p:cNvSpPr>
              <p:nvPr/>
            </p:nvSpPr>
            <p:spPr bwMode="auto">
              <a:xfrm>
                <a:off x="2449" y="1312"/>
                <a:ext cx="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open(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327" name="Picture 38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8" y="1329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" name="Picture 38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428" y="1329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9" name="Picture 38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8" y="1329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0" name="Rectangle 385"/>
              <p:cNvSpPr>
                <a:spLocks noChangeArrowheads="1"/>
              </p:cNvSpPr>
              <p:nvPr/>
            </p:nvSpPr>
            <p:spPr bwMode="auto">
              <a:xfrm>
                <a:off x="2449" y="1329"/>
                <a:ext cx="42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close(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331" name="Picture 38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8" y="1346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2" name="Picture 387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428" y="1346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3" name="Picture 38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8" y="1346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4" name="Rectangle 389"/>
              <p:cNvSpPr>
                <a:spLocks noChangeArrowheads="1"/>
              </p:cNvSpPr>
              <p:nvPr/>
            </p:nvSpPr>
            <p:spPr bwMode="auto">
              <a:xfrm>
                <a:off x="2449" y="1346"/>
                <a:ext cx="3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read(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335" name="Picture 39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8" y="1363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6" name="Picture 39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428" y="1363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7" name="Picture 39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8" y="1363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" name="Rectangle 393"/>
              <p:cNvSpPr>
                <a:spLocks noChangeArrowheads="1"/>
              </p:cNvSpPr>
              <p:nvPr/>
            </p:nvSpPr>
            <p:spPr bwMode="auto">
              <a:xfrm>
                <a:off x="2449" y="1363"/>
                <a:ext cx="7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sortFileList(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339" name="Picture 39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8" y="1380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0" name="Picture 39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428" y="1380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1" name="Picture 39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8" y="1380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2" name="Rectangle 397"/>
              <p:cNvSpPr>
                <a:spLocks noChangeArrowheads="1"/>
              </p:cNvSpPr>
              <p:nvPr/>
            </p:nvSpPr>
            <p:spPr bwMode="auto">
              <a:xfrm>
                <a:off x="2449" y="1380"/>
                <a:ext cx="4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create(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343" name="Picture 39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8" y="1397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4" name="Picture 399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428" y="1397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5" name="Picture 40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28" y="1397"/>
                <a:ext cx="21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6" name="Rectangle 401"/>
              <p:cNvSpPr>
                <a:spLocks noChangeArrowheads="1"/>
              </p:cNvSpPr>
              <p:nvPr/>
            </p:nvSpPr>
            <p:spPr bwMode="auto">
              <a:xfrm>
                <a:off x="2449" y="1397"/>
                <a:ext cx="8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fillDocument(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347" name="Line 402"/>
              <p:cNvSpPr>
                <a:spLocks noChangeShapeType="1"/>
              </p:cNvSpPr>
              <p:nvPr/>
            </p:nvSpPr>
            <p:spPr bwMode="auto">
              <a:xfrm flipH="1" flipV="1">
                <a:off x="2323" y="1275"/>
                <a:ext cx="5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403"/>
              <p:cNvSpPr>
                <a:spLocks/>
              </p:cNvSpPr>
              <p:nvPr/>
            </p:nvSpPr>
            <p:spPr bwMode="auto">
              <a:xfrm>
                <a:off x="2323" y="1273"/>
                <a:ext cx="22" cy="1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1" y="0"/>
                  </a:cxn>
                  <a:cxn ang="0">
                    <a:pos x="65" y="32"/>
                  </a:cxn>
                  <a:cxn ang="0">
                    <a:pos x="25" y="36"/>
                  </a:cxn>
                  <a:cxn ang="0">
                    <a:pos x="0" y="5"/>
                  </a:cxn>
                </a:cxnLst>
                <a:rect l="0" t="0" r="r" b="b"/>
                <a:pathLst>
                  <a:path w="65" h="36">
                    <a:moveTo>
                      <a:pt x="0" y="5"/>
                    </a:moveTo>
                    <a:lnTo>
                      <a:pt x="41" y="0"/>
                    </a:lnTo>
                    <a:lnTo>
                      <a:pt x="65" y="32"/>
                    </a:lnTo>
                    <a:lnTo>
                      <a:pt x="25" y="3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404"/>
              <p:cNvSpPr>
                <a:spLocks noChangeShapeType="1"/>
              </p:cNvSpPr>
              <p:nvPr/>
            </p:nvSpPr>
            <p:spPr bwMode="auto">
              <a:xfrm>
                <a:off x="2373" y="1305"/>
                <a:ext cx="50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405"/>
              <p:cNvSpPr>
                <a:spLocks noChangeShapeType="1"/>
              </p:cNvSpPr>
              <p:nvPr/>
            </p:nvSpPr>
            <p:spPr bwMode="auto">
              <a:xfrm flipH="1" flipV="1">
                <a:off x="2412" y="1318"/>
                <a:ext cx="11" cy="1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406"/>
              <p:cNvSpPr>
                <a:spLocks noChangeShapeType="1"/>
              </p:cNvSpPr>
              <p:nvPr/>
            </p:nvSpPr>
            <p:spPr bwMode="auto">
              <a:xfrm flipH="1">
                <a:off x="2406" y="1336"/>
                <a:ext cx="1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Rectangle 407"/>
              <p:cNvSpPr>
                <a:spLocks noChangeArrowheads="1"/>
              </p:cNvSpPr>
              <p:nvPr/>
            </p:nvSpPr>
            <p:spPr bwMode="auto">
              <a:xfrm>
                <a:off x="2224" y="1376"/>
                <a:ext cx="23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fList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353" name="Rectangle 408"/>
              <p:cNvSpPr>
                <a:spLocks noChangeArrowheads="1"/>
              </p:cNvSpPr>
              <p:nvPr/>
            </p:nvSpPr>
            <p:spPr bwMode="auto">
              <a:xfrm>
                <a:off x="2223" y="1437"/>
                <a:ext cx="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1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354" name="Rectangle 409"/>
              <p:cNvSpPr>
                <a:spLocks noChangeArrowheads="1"/>
              </p:cNvSpPr>
              <p:nvPr/>
            </p:nvSpPr>
            <p:spPr bwMode="auto">
              <a:xfrm>
                <a:off x="2083" y="1341"/>
                <a:ext cx="130" cy="157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Rectangle 410"/>
              <p:cNvSpPr>
                <a:spLocks noChangeArrowheads="1"/>
              </p:cNvSpPr>
              <p:nvPr/>
            </p:nvSpPr>
            <p:spPr bwMode="auto">
              <a:xfrm>
                <a:off x="2131" y="1350"/>
                <a:ext cx="3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FileList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356" name="Line 411"/>
              <p:cNvSpPr>
                <a:spLocks noChangeShapeType="1"/>
              </p:cNvSpPr>
              <p:nvPr/>
            </p:nvSpPr>
            <p:spPr bwMode="auto">
              <a:xfrm>
                <a:off x="2083" y="1388"/>
                <a:ext cx="1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412"/>
              <p:cNvSpPr>
                <a:spLocks noChangeShapeType="1"/>
              </p:cNvSpPr>
              <p:nvPr/>
            </p:nvSpPr>
            <p:spPr bwMode="auto">
              <a:xfrm>
                <a:off x="2083" y="1396"/>
                <a:ext cx="1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8" name="Picture 4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87" y="1409"/>
                <a:ext cx="22" cy="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9" name="Picture 4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87" y="1409"/>
                <a:ext cx="22" cy="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0" name="Picture 4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87" y="1409"/>
                <a:ext cx="22" cy="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1" name="Rectangle 416"/>
              <p:cNvSpPr>
                <a:spLocks noChangeArrowheads="1"/>
              </p:cNvSpPr>
              <p:nvPr/>
            </p:nvSpPr>
            <p:spPr bwMode="auto">
              <a:xfrm>
                <a:off x="2109" y="1409"/>
                <a:ext cx="3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add(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pic>
            <p:nvPicPr>
              <p:cNvPr id="362" name="Picture 41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87" y="1425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3" name="Picture 41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87" y="1425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4" name="Picture 41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87" y="1425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5" name="Rectangle 420"/>
              <p:cNvSpPr>
                <a:spLocks noChangeArrowheads="1"/>
              </p:cNvSpPr>
              <p:nvPr/>
            </p:nvSpPr>
            <p:spPr bwMode="auto">
              <a:xfrm>
                <a:off x="2109" y="1425"/>
                <a:ext cx="4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delete(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366" name="Line 421"/>
              <p:cNvSpPr>
                <a:spLocks noChangeShapeType="1"/>
              </p:cNvSpPr>
              <p:nvPr/>
            </p:nvSpPr>
            <p:spPr bwMode="auto">
              <a:xfrm flipV="1">
                <a:off x="2318" y="1388"/>
                <a:ext cx="10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422"/>
              <p:cNvSpPr>
                <a:spLocks/>
              </p:cNvSpPr>
              <p:nvPr/>
            </p:nvSpPr>
            <p:spPr bwMode="auto">
              <a:xfrm>
                <a:off x="2400" y="1380"/>
                <a:ext cx="23" cy="18"/>
              </a:xfrm>
              <a:custGeom>
                <a:avLst/>
                <a:gdLst/>
                <a:ahLst/>
                <a:cxnLst>
                  <a:cxn ang="0">
                    <a:pos x="70" y="17"/>
                  </a:cxn>
                  <a:cxn ang="0">
                    <a:pos x="36" y="38"/>
                  </a:cxn>
                  <a:cxn ang="0">
                    <a:pos x="0" y="22"/>
                  </a:cxn>
                  <a:cxn ang="0">
                    <a:pos x="34" y="0"/>
                  </a:cxn>
                  <a:cxn ang="0">
                    <a:pos x="70" y="17"/>
                  </a:cxn>
                </a:cxnLst>
                <a:rect l="0" t="0" r="r" b="b"/>
                <a:pathLst>
                  <a:path w="70" h="38">
                    <a:moveTo>
                      <a:pt x="70" y="17"/>
                    </a:moveTo>
                    <a:lnTo>
                      <a:pt x="36" y="38"/>
                    </a:lnTo>
                    <a:lnTo>
                      <a:pt x="0" y="22"/>
                    </a:lnTo>
                    <a:lnTo>
                      <a:pt x="34" y="0"/>
                    </a:lnTo>
                    <a:lnTo>
                      <a:pt x="7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Line 423"/>
              <p:cNvSpPr>
                <a:spLocks noChangeShapeType="1"/>
              </p:cNvSpPr>
              <p:nvPr/>
            </p:nvSpPr>
            <p:spPr bwMode="auto">
              <a:xfrm flipH="1">
                <a:off x="2213" y="1400"/>
                <a:ext cx="10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Rectangle 424"/>
              <p:cNvSpPr>
                <a:spLocks noChangeArrowheads="1"/>
              </p:cNvSpPr>
              <p:nvPr/>
            </p:nvSpPr>
            <p:spPr bwMode="auto">
              <a:xfrm>
                <a:off x="2223" y="1437"/>
                <a:ext cx="7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1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370" name="Line 425"/>
              <p:cNvSpPr>
                <a:spLocks noChangeShapeType="1"/>
              </p:cNvSpPr>
              <p:nvPr/>
            </p:nvSpPr>
            <p:spPr bwMode="auto">
              <a:xfrm>
                <a:off x="2213" y="1412"/>
                <a:ext cx="16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Line 426"/>
              <p:cNvSpPr>
                <a:spLocks noChangeShapeType="1"/>
              </p:cNvSpPr>
              <p:nvPr/>
            </p:nvSpPr>
            <p:spPr bwMode="auto">
              <a:xfrm flipV="1">
                <a:off x="2213" y="1401"/>
                <a:ext cx="15" cy="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Rectangle 427"/>
              <p:cNvSpPr>
                <a:spLocks noChangeArrowheads="1"/>
              </p:cNvSpPr>
              <p:nvPr/>
            </p:nvSpPr>
            <p:spPr bwMode="auto">
              <a:xfrm>
                <a:off x="2084" y="1607"/>
                <a:ext cx="128" cy="12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Rectangle 428"/>
              <p:cNvSpPr>
                <a:spLocks noChangeArrowheads="1"/>
              </p:cNvSpPr>
              <p:nvPr/>
            </p:nvSpPr>
            <p:spPr bwMode="auto">
              <a:xfrm>
                <a:off x="2140" y="1615"/>
                <a:ext cx="19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File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374" name="Line 429"/>
              <p:cNvSpPr>
                <a:spLocks noChangeShapeType="1"/>
              </p:cNvSpPr>
              <p:nvPr/>
            </p:nvSpPr>
            <p:spPr bwMode="auto">
              <a:xfrm>
                <a:off x="2084" y="1653"/>
                <a:ext cx="1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Line 430"/>
              <p:cNvSpPr>
                <a:spLocks noChangeShapeType="1"/>
              </p:cNvSpPr>
              <p:nvPr/>
            </p:nvSpPr>
            <p:spPr bwMode="auto">
              <a:xfrm>
                <a:off x="2084" y="1661"/>
                <a:ext cx="1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76" name="Picture 43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88" y="1674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7" name="Picture 43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88" y="1674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8" name="Picture 43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88" y="1674"/>
                <a:ext cx="22" cy="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" name="Rectangle 434"/>
              <p:cNvSpPr>
                <a:spLocks noChangeArrowheads="1"/>
              </p:cNvSpPr>
              <p:nvPr/>
            </p:nvSpPr>
            <p:spPr bwMode="auto">
              <a:xfrm>
                <a:off x="2110" y="1674"/>
                <a:ext cx="3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read( )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380" name="Line 435"/>
              <p:cNvSpPr>
                <a:spLocks noChangeShapeType="1"/>
              </p:cNvSpPr>
              <p:nvPr/>
            </p:nvSpPr>
            <p:spPr bwMode="auto">
              <a:xfrm flipH="1" flipV="1">
                <a:off x="2212" y="1698"/>
                <a:ext cx="103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436"/>
              <p:cNvSpPr>
                <a:spLocks/>
              </p:cNvSpPr>
              <p:nvPr/>
            </p:nvSpPr>
            <p:spPr bwMode="auto">
              <a:xfrm>
                <a:off x="2212" y="1695"/>
                <a:ext cx="28" cy="2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3" y="0"/>
                  </a:cxn>
                  <a:cxn ang="0">
                    <a:pos x="68" y="53"/>
                  </a:cxn>
                  <a:cxn ang="0">
                    <a:pos x="0" y="5"/>
                  </a:cxn>
                </a:cxnLst>
                <a:rect l="0" t="0" r="r" b="b"/>
                <a:pathLst>
                  <a:path w="83" h="53">
                    <a:moveTo>
                      <a:pt x="0" y="5"/>
                    </a:moveTo>
                    <a:lnTo>
                      <a:pt x="83" y="0"/>
                    </a:lnTo>
                    <a:lnTo>
                      <a:pt x="68" y="5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Line 437"/>
              <p:cNvSpPr>
                <a:spLocks noChangeShapeType="1"/>
              </p:cNvSpPr>
              <p:nvPr/>
            </p:nvSpPr>
            <p:spPr bwMode="auto">
              <a:xfrm flipV="1">
                <a:off x="2148" y="1498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438"/>
              <p:cNvSpPr>
                <a:spLocks/>
              </p:cNvSpPr>
              <p:nvPr/>
            </p:nvSpPr>
            <p:spPr bwMode="auto">
              <a:xfrm>
                <a:off x="2142" y="1498"/>
                <a:ext cx="13" cy="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9" y="34"/>
                  </a:cxn>
                  <a:cxn ang="0">
                    <a:pos x="20" y="68"/>
                  </a:cxn>
                  <a:cxn ang="0">
                    <a:pos x="0" y="34"/>
                  </a:cxn>
                  <a:cxn ang="0">
                    <a:pos x="20" y="0"/>
                  </a:cxn>
                </a:cxnLst>
                <a:rect l="0" t="0" r="r" b="b"/>
                <a:pathLst>
                  <a:path w="39" h="68">
                    <a:moveTo>
                      <a:pt x="20" y="0"/>
                    </a:moveTo>
                    <a:lnTo>
                      <a:pt x="39" y="34"/>
                    </a:lnTo>
                    <a:lnTo>
                      <a:pt x="20" y="68"/>
                    </a:lnTo>
                    <a:lnTo>
                      <a:pt x="0" y="3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Line 439"/>
              <p:cNvSpPr>
                <a:spLocks noChangeShapeType="1"/>
              </p:cNvSpPr>
              <p:nvPr/>
            </p:nvSpPr>
            <p:spPr bwMode="auto">
              <a:xfrm>
                <a:off x="2148" y="1552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Line 440"/>
              <p:cNvSpPr>
                <a:spLocks noChangeShapeType="1"/>
              </p:cNvSpPr>
              <p:nvPr/>
            </p:nvSpPr>
            <p:spPr bwMode="auto">
              <a:xfrm flipV="1">
                <a:off x="2148" y="1583"/>
                <a:ext cx="7" cy="2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Line 441"/>
              <p:cNvSpPr>
                <a:spLocks noChangeShapeType="1"/>
              </p:cNvSpPr>
              <p:nvPr/>
            </p:nvSpPr>
            <p:spPr bwMode="auto">
              <a:xfrm flipH="1" flipV="1">
                <a:off x="2142" y="1583"/>
                <a:ext cx="6" cy="2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Line 442"/>
              <p:cNvSpPr>
                <a:spLocks noChangeShapeType="1"/>
              </p:cNvSpPr>
              <p:nvPr/>
            </p:nvSpPr>
            <p:spPr bwMode="auto">
              <a:xfrm>
                <a:off x="2012" y="1308"/>
                <a:ext cx="7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Line 443"/>
              <p:cNvSpPr>
                <a:spLocks noChangeShapeType="1"/>
              </p:cNvSpPr>
              <p:nvPr/>
            </p:nvSpPr>
            <p:spPr bwMode="auto">
              <a:xfrm flipH="1" flipV="1">
                <a:off x="2072" y="1346"/>
                <a:ext cx="11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Line 444"/>
              <p:cNvSpPr>
                <a:spLocks noChangeShapeType="1"/>
              </p:cNvSpPr>
              <p:nvPr/>
            </p:nvSpPr>
            <p:spPr bwMode="auto">
              <a:xfrm flipH="1" flipV="1">
                <a:off x="2066" y="1363"/>
                <a:ext cx="17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Line 445"/>
              <p:cNvSpPr>
                <a:spLocks noChangeShapeType="1"/>
              </p:cNvSpPr>
              <p:nvPr/>
            </p:nvSpPr>
            <p:spPr bwMode="auto">
              <a:xfrm flipV="1">
                <a:off x="2012" y="1234"/>
                <a:ext cx="155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Line 446"/>
              <p:cNvSpPr>
                <a:spLocks noChangeShapeType="1"/>
              </p:cNvSpPr>
              <p:nvPr/>
            </p:nvSpPr>
            <p:spPr bwMode="auto">
              <a:xfrm flipH="1">
                <a:off x="2152" y="1234"/>
                <a:ext cx="15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Line 447"/>
              <p:cNvSpPr>
                <a:spLocks noChangeShapeType="1"/>
              </p:cNvSpPr>
              <p:nvPr/>
            </p:nvSpPr>
            <p:spPr bwMode="auto">
              <a:xfrm flipH="1" flipV="1">
                <a:off x="2151" y="1226"/>
                <a:ext cx="16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448"/>
              <p:cNvSpPr>
                <a:spLocks/>
              </p:cNvSpPr>
              <p:nvPr/>
            </p:nvSpPr>
            <p:spPr bwMode="auto">
              <a:xfrm>
                <a:off x="2637" y="1305"/>
                <a:ext cx="144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6" y="0"/>
                  </a:cxn>
                  <a:cxn ang="0">
                    <a:pos x="332" y="36"/>
                  </a:cxn>
                  <a:cxn ang="0">
                    <a:pos x="332" y="168"/>
                  </a:cxn>
                  <a:cxn ang="0">
                    <a:pos x="0" y="168"/>
                  </a:cxn>
                  <a:cxn ang="0">
                    <a:pos x="0" y="0"/>
                  </a:cxn>
                </a:cxnLst>
                <a:rect l="0" t="0" r="r" b="b"/>
                <a:pathLst>
                  <a:path w="332" h="168">
                    <a:moveTo>
                      <a:pt x="0" y="0"/>
                    </a:moveTo>
                    <a:lnTo>
                      <a:pt x="296" y="0"/>
                    </a:lnTo>
                    <a:lnTo>
                      <a:pt x="332" y="36"/>
                    </a:lnTo>
                    <a:lnTo>
                      <a:pt x="332" y="168"/>
                    </a:lnTo>
                    <a:lnTo>
                      <a:pt x="0" y="16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449"/>
              <p:cNvSpPr>
                <a:spLocks/>
              </p:cNvSpPr>
              <p:nvPr/>
            </p:nvSpPr>
            <p:spPr bwMode="auto">
              <a:xfrm>
                <a:off x="2766" y="1305"/>
                <a:ext cx="1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"/>
                  </a:cxn>
                  <a:cxn ang="0">
                    <a:pos x="36" y="36"/>
                  </a:cxn>
                </a:cxnLst>
                <a:rect l="0" t="0" r="r" b="b"/>
                <a:pathLst>
                  <a:path w="36" h="36">
                    <a:moveTo>
                      <a:pt x="0" y="0"/>
                    </a:moveTo>
                    <a:lnTo>
                      <a:pt x="0" y="36"/>
                    </a:lnTo>
                    <a:lnTo>
                      <a:pt x="36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Rectangle 450"/>
              <p:cNvSpPr>
                <a:spLocks noChangeArrowheads="1"/>
              </p:cNvSpPr>
              <p:nvPr/>
            </p:nvSpPr>
            <p:spPr bwMode="auto">
              <a:xfrm>
                <a:off x="2643" y="1309"/>
                <a:ext cx="78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read() fill the 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396" name="Rectangle 451"/>
              <p:cNvSpPr>
                <a:spLocks noChangeArrowheads="1"/>
              </p:cNvSpPr>
              <p:nvPr/>
            </p:nvSpPr>
            <p:spPr bwMode="auto">
              <a:xfrm>
                <a:off x="2643" y="1326"/>
                <a:ext cx="34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40000"/>
                  </a:spcBef>
                </a:pPr>
                <a:r>
                  <a:rPr lang="en-US" sz="200"/>
                  <a:t>code..</a:t>
                </a:r>
                <a:endParaRPr lang="en-US" sz="1200" b="1">
                  <a:latin typeface="Arial Narrow" pitchFamily="34" charset="0"/>
                </a:endParaRPr>
              </a:p>
            </p:txBody>
          </p:sp>
          <p:sp>
            <p:nvSpPr>
              <p:cNvPr id="397" name="Line 452"/>
              <p:cNvSpPr>
                <a:spLocks noChangeShapeType="1"/>
              </p:cNvSpPr>
              <p:nvPr/>
            </p:nvSpPr>
            <p:spPr bwMode="auto">
              <a:xfrm flipH="1">
                <a:off x="2567" y="1366"/>
                <a:ext cx="7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" name="Text Box 289"/>
            <p:cNvSpPr txBox="1">
              <a:spLocks noChangeArrowheads="1"/>
            </p:cNvSpPr>
            <p:nvPr/>
          </p:nvSpPr>
          <p:spPr bwMode="auto">
            <a:xfrm>
              <a:off x="6445250" y="2711450"/>
              <a:ext cx="1656224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Deployment </a:t>
              </a:r>
              <a:br>
                <a:rPr lang="en-US" sz="1800" b="1" dirty="0"/>
              </a:br>
              <a:r>
                <a:rPr lang="en-US" sz="1800" b="1" dirty="0"/>
                <a:t>Diagram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57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Which one of the following best describes </a:t>
            </a:r>
            <a:r>
              <a:rPr lang="en-US" dirty="0">
                <a:solidFill>
                  <a:srgbClr val="C00000"/>
                </a:solidFill>
              </a:rPr>
              <a:t>why you need a framework </a:t>
            </a:r>
            <a:r>
              <a:rPr lang="en-US" dirty="0"/>
              <a:t>for </a:t>
            </a:r>
            <a:r>
              <a:rPr lang="en-US" dirty="0" smtClean="0"/>
              <a:t>enterprise architecture?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Architecture </a:t>
            </a:r>
            <a:r>
              <a:rPr lang="en-US" dirty="0"/>
              <a:t>design is </a:t>
            </a:r>
            <a:r>
              <a:rPr lang="en-US" dirty="0" smtClean="0"/>
              <a:t>complex</a:t>
            </a:r>
          </a:p>
          <a:p>
            <a:pPr marL="514350" indent="-514350">
              <a:buAutoNum type="alphaUcPeriod"/>
            </a:pPr>
            <a:r>
              <a:rPr lang="en-US" dirty="0" smtClean="0"/>
              <a:t>Using </a:t>
            </a:r>
            <a:r>
              <a:rPr lang="en-US" dirty="0"/>
              <a:t>a framework can speed up the </a:t>
            </a:r>
            <a:r>
              <a:rPr lang="en-US" dirty="0" smtClean="0"/>
              <a:t>process</a:t>
            </a:r>
          </a:p>
          <a:p>
            <a:pPr marL="514350" indent="-514350">
              <a:buAutoNum type="alphaUcPeriod"/>
            </a:pPr>
            <a:r>
              <a:rPr lang="en-US" dirty="0" smtClean="0"/>
              <a:t>Using </a:t>
            </a:r>
            <a:r>
              <a:rPr lang="en-US" dirty="0"/>
              <a:t>a framework ensures more complete </a:t>
            </a:r>
            <a:r>
              <a:rPr lang="en-US" dirty="0" smtClean="0"/>
              <a:t>coverage</a:t>
            </a:r>
          </a:p>
          <a:p>
            <a:pPr marL="514350" indent="-514350">
              <a:buAutoNum type="alphaUcPeriod"/>
            </a:pPr>
            <a:r>
              <a:rPr lang="en-US" dirty="0" smtClean="0"/>
              <a:t>A </a:t>
            </a:r>
            <a:r>
              <a:rPr lang="en-US" dirty="0"/>
              <a:t>framework provides a set of tools and a common </a:t>
            </a:r>
            <a:r>
              <a:rPr lang="en-US" dirty="0" smtClean="0"/>
              <a:t>vocabulary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</a:t>
            </a:r>
            <a:r>
              <a:rPr lang="en-US" dirty="0"/>
              <a:t>of </a:t>
            </a:r>
            <a:r>
              <a:rPr lang="en-US" dirty="0" smtClean="0"/>
              <a:t>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</a:t>
            </a:r>
            <a:r>
              <a:rPr lang="en-US" dirty="0"/>
              <a:t>of the following are the architecture domains that are </a:t>
            </a:r>
            <a:r>
              <a:rPr lang="en-US" dirty="0" smtClean="0"/>
              <a:t>commonly accepted </a:t>
            </a:r>
            <a:r>
              <a:rPr lang="en-US" dirty="0">
                <a:solidFill>
                  <a:srgbClr val="C00000"/>
                </a:solidFill>
              </a:rPr>
              <a:t>subsets of an overall enterprise architecture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Application</a:t>
            </a:r>
            <a:r>
              <a:rPr lang="en-US" dirty="0"/>
              <a:t>, Business, Data, </a:t>
            </a:r>
            <a:r>
              <a:rPr lang="en-US" dirty="0" smtClean="0"/>
              <a:t>Technology</a:t>
            </a:r>
          </a:p>
          <a:p>
            <a:pPr marL="514350" indent="-514350">
              <a:buAutoNum type="alphaUcPeriod"/>
            </a:pPr>
            <a:r>
              <a:rPr lang="en-US" dirty="0" smtClean="0"/>
              <a:t>Capability</a:t>
            </a:r>
            <a:r>
              <a:rPr lang="en-US" dirty="0"/>
              <a:t>, Segment, </a:t>
            </a:r>
            <a:r>
              <a:rPr lang="en-US" dirty="0" smtClean="0"/>
              <a:t>Strategic</a:t>
            </a:r>
          </a:p>
          <a:p>
            <a:pPr marL="514350" indent="-514350">
              <a:buAutoNum type="alphaUcPeriod"/>
            </a:pPr>
            <a:r>
              <a:rPr lang="fr-FR" dirty="0" err="1" smtClean="0"/>
              <a:t>Context</a:t>
            </a:r>
            <a:r>
              <a:rPr lang="fr-FR" dirty="0"/>
              <a:t>, </a:t>
            </a:r>
            <a:r>
              <a:rPr lang="fr-FR" dirty="0" err="1"/>
              <a:t>Definition</a:t>
            </a:r>
            <a:r>
              <a:rPr lang="fr-FR" dirty="0"/>
              <a:t>, </a:t>
            </a:r>
            <a:r>
              <a:rPr lang="fr-FR" dirty="0" err="1"/>
              <a:t>Governance</a:t>
            </a:r>
            <a:r>
              <a:rPr lang="fr-FR" dirty="0"/>
              <a:t>, </a:t>
            </a:r>
            <a:r>
              <a:rPr lang="fr-FR" dirty="0" smtClean="0"/>
              <a:t>Transformation</a:t>
            </a:r>
          </a:p>
          <a:p>
            <a:pPr marL="514350" indent="-514350">
              <a:buAutoNum type="alphaUcPeriod"/>
            </a:pPr>
            <a:r>
              <a:rPr lang="fr-FR" dirty="0"/>
              <a:t>D</a:t>
            </a:r>
            <a:r>
              <a:rPr lang="en-US" dirty="0" err="1" smtClean="0"/>
              <a:t>efinition</a:t>
            </a:r>
            <a:r>
              <a:rPr lang="en-US" dirty="0"/>
              <a:t>, Realization, Transition, 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Which </a:t>
            </a:r>
            <a:r>
              <a:rPr lang="en-US" dirty="0"/>
              <a:t>one of the following </a:t>
            </a:r>
            <a:r>
              <a:rPr lang="en-US" dirty="0">
                <a:solidFill>
                  <a:srgbClr val="C00000"/>
                </a:solidFill>
              </a:rPr>
              <a:t>best describes an enterprise architecture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An </a:t>
            </a:r>
            <a:r>
              <a:rPr lang="en-US" dirty="0"/>
              <a:t>architecture of a commercial </a:t>
            </a:r>
            <a:r>
              <a:rPr lang="en-US" dirty="0" smtClean="0"/>
              <a:t>organization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An </a:t>
            </a:r>
            <a:r>
              <a:rPr lang="en-US" dirty="0"/>
              <a:t>architecture that consists of more than one subsidiary </a:t>
            </a:r>
            <a:r>
              <a:rPr lang="en-US" dirty="0" smtClean="0"/>
              <a:t>company</a:t>
            </a:r>
          </a:p>
          <a:p>
            <a:pPr marL="514350" indent="-514350">
              <a:buAutoNum type="alphaUcPeriod"/>
            </a:pPr>
            <a:r>
              <a:rPr lang="en-US" dirty="0" smtClean="0"/>
              <a:t>An </a:t>
            </a:r>
            <a:r>
              <a:rPr lang="en-US" dirty="0"/>
              <a:t>architecture that crosses multiple systems, and multiple functional groups within </a:t>
            </a:r>
            <a:r>
              <a:rPr lang="en-US" dirty="0" smtClean="0"/>
              <a:t>the enterprise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highest level of architecture that can be achieved in a given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8107944" cy="506181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Rachel Harrison, </a:t>
            </a:r>
            <a:r>
              <a:rPr lang="en-US" dirty="0" smtClean="0">
                <a:solidFill>
                  <a:srgbClr val="C00000"/>
                </a:solidFill>
              </a:rPr>
              <a:t>Study Guide TOGAF</a:t>
            </a:r>
            <a:r>
              <a:rPr lang="en-US" dirty="0">
                <a:solidFill>
                  <a:srgbClr val="C00000"/>
                </a:solidFill>
              </a:rPr>
              <a:t>® </a:t>
            </a:r>
            <a:r>
              <a:rPr lang="en-US" dirty="0" smtClean="0">
                <a:solidFill>
                  <a:srgbClr val="C00000"/>
                </a:solidFill>
              </a:rPr>
              <a:t>9 Foundation 2</a:t>
            </a:r>
            <a:r>
              <a:rPr lang="en-US" baseline="30000" dirty="0" smtClean="0">
                <a:solidFill>
                  <a:srgbClr val="C00000"/>
                </a:solidFill>
              </a:rPr>
              <a:t>nd</a:t>
            </a:r>
            <a:r>
              <a:rPr lang="en-US" dirty="0" smtClean="0">
                <a:solidFill>
                  <a:srgbClr val="C00000"/>
                </a:solidFill>
              </a:rPr>
              <a:t> Edition</a:t>
            </a:r>
            <a:r>
              <a:rPr lang="en-US" dirty="0" smtClean="0"/>
              <a:t>, </a:t>
            </a:r>
            <a:r>
              <a:rPr lang="en-US" i="1" dirty="0"/>
              <a:t>The Open Group</a:t>
            </a:r>
            <a:r>
              <a:rPr lang="en-US" dirty="0"/>
              <a:t>, </a:t>
            </a:r>
            <a:r>
              <a:rPr lang="en-US" dirty="0" smtClean="0"/>
              <a:t>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Rachel Harrison, </a:t>
            </a:r>
            <a:r>
              <a:rPr lang="en-US" dirty="0">
                <a:solidFill>
                  <a:srgbClr val="C00000"/>
                </a:solidFill>
              </a:rPr>
              <a:t>Study Guide TOGAF® 9 </a:t>
            </a:r>
            <a:r>
              <a:rPr lang="en-US" dirty="0" smtClean="0">
                <a:solidFill>
                  <a:srgbClr val="C00000"/>
                </a:solidFill>
              </a:rPr>
              <a:t>Certified 2</a:t>
            </a:r>
            <a:r>
              <a:rPr lang="en-US" baseline="30000" dirty="0" smtClean="0">
                <a:solidFill>
                  <a:srgbClr val="C00000"/>
                </a:solidFill>
              </a:rPr>
              <a:t>nd</a:t>
            </a:r>
            <a:r>
              <a:rPr lang="en-US" dirty="0" smtClean="0">
                <a:solidFill>
                  <a:srgbClr val="C00000"/>
                </a:solidFill>
              </a:rPr>
              <a:t> Edition</a:t>
            </a:r>
            <a:r>
              <a:rPr lang="en-US" dirty="0" smtClean="0"/>
              <a:t>, </a:t>
            </a:r>
            <a:r>
              <a:rPr lang="en-US" i="1" dirty="0"/>
              <a:t>The Open Group</a:t>
            </a:r>
            <a:r>
              <a:rPr lang="en-US" dirty="0"/>
              <a:t>, </a:t>
            </a:r>
            <a:r>
              <a:rPr lang="en-US" dirty="0" smtClean="0"/>
              <a:t>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dirty="0"/>
              <a:t>Group </a:t>
            </a:r>
            <a:r>
              <a:rPr lang="en-US" dirty="0" smtClean="0"/>
              <a:t>Standard, </a:t>
            </a:r>
            <a:r>
              <a:rPr lang="en-US" dirty="0" smtClean="0">
                <a:solidFill>
                  <a:srgbClr val="C00000"/>
                </a:solidFill>
              </a:rPr>
              <a:t>TOGAF</a:t>
            </a:r>
            <a:r>
              <a:rPr lang="en-US" dirty="0">
                <a:solidFill>
                  <a:srgbClr val="C00000"/>
                </a:solidFill>
              </a:rPr>
              <a:t>® Version </a:t>
            </a:r>
            <a:r>
              <a:rPr lang="en-US" dirty="0" smtClean="0">
                <a:solidFill>
                  <a:srgbClr val="C00000"/>
                </a:solidFill>
              </a:rPr>
              <a:t>9.1 (G116)</a:t>
            </a:r>
            <a:r>
              <a:rPr lang="en-US" dirty="0" smtClean="0"/>
              <a:t>, </a:t>
            </a:r>
            <a:r>
              <a:rPr lang="en-US" i="1" dirty="0" smtClean="0"/>
              <a:t>The </a:t>
            </a:r>
            <a:r>
              <a:rPr lang="en-US" i="1" dirty="0"/>
              <a:t>Open Group</a:t>
            </a:r>
            <a:r>
              <a:rPr lang="en-US" dirty="0"/>
              <a:t>, </a:t>
            </a:r>
            <a:r>
              <a:rPr lang="en-US" dirty="0" smtClean="0"/>
              <a:t>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Group </a:t>
            </a:r>
            <a:r>
              <a:rPr lang="en-US" dirty="0" smtClean="0"/>
              <a:t>Standard, </a:t>
            </a:r>
            <a:r>
              <a:rPr lang="en-US" dirty="0">
                <a:solidFill>
                  <a:srgbClr val="C00000"/>
                </a:solidFill>
              </a:rPr>
              <a:t>TOGAF® Version 9.1 </a:t>
            </a:r>
            <a:r>
              <a:rPr lang="en-US" dirty="0" smtClean="0">
                <a:solidFill>
                  <a:srgbClr val="C00000"/>
                </a:solidFill>
              </a:rPr>
              <a:t>– A Pocket Guide (G117)</a:t>
            </a:r>
            <a:r>
              <a:rPr lang="en-US" dirty="0" smtClean="0"/>
              <a:t>, </a:t>
            </a:r>
            <a:r>
              <a:rPr lang="en-US" i="1" dirty="0"/>
              <a:t>The Open Group</a:t>
            </a:r>
            <a:r>
              <a:rPr lang="en-US" dirty="0"/>
              <a:t>, 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Daniel </a:t>
            </a:r>
            <a:r>
              <a:rPr lang="en-US" dirty="0" err="1"/>
              <a:t>Minoli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Enterprise Architecture A to Z: Frameworks, Business Process Modeling, SOA, and Infrastructure Technology</a:t>
            </a:r>
            <a:r>
              <a:rPr lang="en-US" dirty="0"/>
              <a:t>, </a:t>
            </a:r>
            <a:r>
              <a:rPr lang="en-US" i="1" dirty="0"/>
              <a:t>Taylor &amp; Francis</a:t>
            </a:r>
            <a:r>
              <a:rPr lang="en-US" dirty="0"/>
              <a:t>, 2008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Jon Holt and Simon Perry, </a:t>
            </a:r>
            <a:r>
              <a:rPr lang="en-US" dirty="0">
                <a:solidFill>
                  <a:srgbClr val="C00000"/>
                </a:solidFill>
              </a:rPr>
              <a:t>Modelling Enterprise Architectures</a:t>
            </a:r>
            <a:r>
              <a:rPr lang="en-US" dirty="0"/>
              <a:t>, </a:t>
            </a:r>
            <a:r>
              <a:rPr lang="en-US" i="1" dirty="0"/>
              <a:t>The Institution of Engineering and Technology</a:t>
            </a:r>
            <a:r>
              <a:rPr lang="en-US" dirty="0"/>
              <a:t>, 2010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Alan Dennis  et al,  </a:t>
            </a:r>
            <a:r>
              <a:rPr lang="en-US" dirty="0">
                <a:solidFill>
                  <a:srgbClr val="C00000"/>
                </a:solidFill>
              </a:rPr>
              <a:t>Systems Analysis and Design with UML 4th Edition</a:t>
            </a:r>
            <a:r>
              <a:rPr lang="en-US" dirty="0"/>
              <a:t>, </a:t>
            </a:r>
            <a:r>
              <a:rPr lang="en-US" i="1" dirty="0"/>
              <a:t>John Wiley and Sons</a:t>
            </a:r>
            <a:r>
              <a:rPr lang="en-US" dirty="0"/>
              <a:t>, </a:t>
            </a:r>
            <a:r>
              <a:rPr lang="en-US" dirty="0" smtClean="0"/>
              <a:t>2013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64" y="1529104"/>
            <a:ext cx="6648450" cy="4643095"/>
          </a:xfrm>
        </p:spPr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penghuni</a:t>
            </a:r>
            <a:r>
              <a:rPr lang="en-US" dirty="0" smtClean="0"/>
              <a:t> 13 orang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istri</a:t>
            </a:r>
            <a:r>
              <a:rPr lang="en-US" dirty="0" smtClean="0"/>
              <a:t>, 7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prt</a:t>
            </a:r>
            <a:r>
              <a:rPr lang="en-US" dirty="0" smtClean="0"/>
              <a:t>, 1 </a:t>
            </a:r>
            <a:r>
              <a:rPr lang="en-US" dirty="0" err="1" smtClean="0"/>
              <a:t>supir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 err="1" smtClean="0"/>
              <a:t>kamar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endParaRPr lang="en-US" dirty="0" smtClean="0"/>
          </a:p>
          <a:p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kamar</a:t>
            </a:r>
            <a:r>
              <a:rPr lang="en-US" dirty="0" smtClean="0"/>
              <a:t> </a:t>
            </a:r>
            <a:r>
              <a:rPr lang="en-US" dirty="0" err="1" smtClean="0"/>
              <a:t>mandi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kolam</a:t>
            </a:r>
            <a:r>
              <a:rPr lang="en-US" dirty="0" smtClean="0"/>
              <a:t> </a:t>
            </a:r>
            <a:r>
              <a:rPr lang="en-US" dirty="0" err="1" smtClean="0"/>
              <a:t>renang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kolam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puluhan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endParaRPr lang="en-US" dirty="0"/>
          </a:p>
          <a:p>
            <a:r>
              <a:rPr lang="en-US" dirty="0" smtClean="0"/>
              <a:t>Taman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puluhan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r="15431" b="531"/>
          <a:stretch/>
        </p:blipFill>
        <p:spPr>
          <a:xfrm>
            <a:off x="4562092" y="1224754"/>
            <a:ext cx="4479578" cy="335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0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Saya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tahu</a:t>
            </a:r>
            <a:r>
              <a:rPr lang="en-US" sz="3200" dirty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secara</a:t>
            </a:r>
            <a:r>
              <a:rPr lang="en-US" sz="3200" dirty="0" smtClean="0">
                <a:solidFill>
                  <a:srgbClr val="C00000"/>
                </a:solidFill>
              </a:rPr>
              <a:t> detail:</a:t>
            </a:r>
          </a:p>
          <a:p>
            <a:pPr lvl="1"/>
            <a:r>
              <a:rPr lang="en-US" sz="2800" dirty="0" err="1" smtClean="0">
                <a:solidFill>
                  <a:srgbClr val="0070C0"/>
                </a:solidFill>
              </a:rPr>
              <a:t>Kegiatan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sehari-hari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kebiasaan</a:t>
            </a:r>
            <a:r>
              <a:rPr lang="en-US" sz="2800" dirty="0" smtClean="0"/>
              <a:t>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 </a:t>
            </a:r>
            <a:r>
              <a:rPr lang="en-US" sz="2800" dirty="0" err="1" smtClean="0"/>
              <a:t>penghuni</a:t>
            </a:r>
            <a:r>
              <a:rPr lang="en-US" sz="2800" dirty="0" smtClean="0"/>
              <a:t> </a:t>
            </a:r>
            <a:r>
              <a:rPr lang="en-US" sz="2800" dirty="0" err="1" smtClean="0"/>
              <a:t>rumah</a:t>
            </a:r>
            <a:endParaRPr lang="en-US" sz="2800" dirty="0" smtClean="0"/>
          </a:p>
          <a:p>
            <a:pPr lvl="1"/>
            <a:r>
              <a:rPr lang="en-US" sz="2800" dirty="0" err="1">
                <a:solidFill>
                  <a:srgbClr val="0070C0"/>
                </a:solidFill>
              </a:rPr>
              <a:t>S</a:t>
            </a:r>
            <a:r>
              <a:rPr lang="en-US" sz="2800" dirty="0" err="1" smtClean="0">
                <a:solidFill>
                  <a:srgbClr val="0070C0"/>
                </a:solidFill>
              </a:rPr>
              <a:t>eluruh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aset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rumah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di </a:t>
            </a:r>
            <a:r>
              <a:rPr lang="en-US" sz="2800" dirty="0" err="1" smtClean="0">
                <a:solidFill>
                  <a:srgbClr val="0070C0"/>
                </a:solidFill>
              </a:rPr>
              <a:t>mana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/>
              <a:t>posisinya</a:t>
            </a:r>
            <a:endParaRPr lang="en-US" sz="2800" dirty="0" smtClean="0"/>
          </a:p>
          <a:p>
            <a:pPr lvl="1"/>
            <a:r>
              <a:rPr lang="en-US" sz="2800" dirty="0" err="1" smtClean="0">
                <a:solidFill>
                  <a:srgbClr val="0070C0"/>
                </a:solidFill>
              </a:rPr>
              <a:t>Dokumen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diproduksi</a:t>
            </a:r>
            <a:r>
              <a:rPr lang="en-US" sz="2800" dirty="0" smtClean="0"/>
              <a:t> 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penghuni</a:t>
            </a:r>
            <a:endParaRPr lang="en-US" sz="2800" dirty="0" smtClean="0"/>
          </a:p>
          <a:p>
            <a:r>
              <a:rPr lang="en-US" sz="3200" dirty="0" err="1" smtClean="0"/>
              <a:t>Saya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tahu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tahapan</a:t>
            </a:r>
            <a:r>
              <a:rPr lang="en-US" sz="3200" dirty="0" smtClean="0">
                <a:solidFill>
                  <a:srgbClr val="C00000"/>
                </a:solidFill>
              </a:rPr>
              <a:t> detail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menguras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kolam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renang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en-US" sz="2800" dirty="0" err="1" smtClean="0"/>
              <a:t>Bagaimana</a:t>
            </a:r>
            <a:r>
              <a:rPr lang="en-US" sz="2800" dirty="0"/>
              <a:t> </a:t>
            </a:r>
            <a:r>
              <a:rPr lang="en-US" sz="2800" dirty="0" err="1" smtClean="0"/>
              <a:t>membersihkan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kamar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tidur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kamar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mandi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ruang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tengah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7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c5e7fc5b9a18f4de3095cfe4fbb1f8d2cc46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4.144"/>
  <p:tag name="ISPRING_SLIDE_ID" val="{1B64B02C-2086-42F7-868D-B45ABBF1516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0.424"/>
  <p:tag name="ISPRING_SLIDE_ID" val="{AE8BED17-1767-4BFF-AC7E-EF2EF58E9CB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0.766"/>
  <p:tag name="TIMING" val="|25.129|10.595"/>
  <p:tag name="ISPRING_SLIDE_ID" val="{5B13DC6F-C3D2-4B84-8D59-19343E6AB11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9.784"/>
  <p:tag name="ISPRING_SLIDE_ID" val="{C4BBB3F8-236E-4B04-A31A-B5394508E2F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5.805"/>
  <p:tag name="ISPRING_SLIDE_ID" val="{39220D7B-BDBA-4400-AD07-2CEB1F91BEE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9F4E524-08CE-43E8-95C9-AD934404FD8E}"/>
  <p:tag name="GENSWF_ADVANCE_TIME" val="2.939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4.653"/>
  <p:tag name="ISPRING_SLIDE_ID" val="{EBBCDBD0-C4AC-4C23-99D8-CA27CE9AE59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4.742"/>
  <p:tag name="ISPRING_SLIDE_ID" val="{12FC8460-379D-4463-ACA8-3D3B42FAFD1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7.936"/>
  <p:tag name="ISPRING_SLIDE_ID" val="{E4347B4D-7BAA-4349-B0C4-E698A3ECE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7.915"/>
  <p:tag name="ISPRING_SLIDE_ID" val="{E8A8F17B-4C31-44A5-8027-0BAB8DB2965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2.596"/>
  <p:tag name="ISPRING_SLIDE_ID" val="{080FC622-8875-4119-B6A5-186C52ED9CA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1.016"/>
  <p:tag name="TIMING" val="|40.484|28.656|27.97"/>
  <p:tag name="ISPRING_SLIDE_ID" val="{2DF250F0-10DF-4B1D-8DC2-0E9B770A6BA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3.018"/>
  <p:tag name="ISPRING_SLIDE_ID" val="{6C7BF114-6C2D-4C0D-A204-F3FC6314DDE7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3838</TotalTime>
  <Words>2907</Words>
  <Application>Microsoft Office PowerPoint</Application>
  <PresentationFormat>On-screen Show (4:3)</PresentationFormat>
  <Paragraphs>626</Paragraphs>
  <Slides>75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9" baseType="lpstr">
      <vt:lpstr>Arial Unicode MS</vt:lpstr>
      <vt:lpstr>Arial</vt:lpstr>
      <vt:lpstr>Arial Narrow</vt:lpstr>
      <vt:lpstr>Bernard MT Condensed</vt:lpstr>
      <vt:lpstr>Calibri</vt:lpstr>
      <vt:lpstr>Calibri Light</vt:lpstr>
      <vt:lpstr>Constantia</vt:lpstr>
      <vt:lpstr>돋움</vt:lpstr>
      <vt:lpstr>굴림</vt:lpstr>
      <vt:lpstr>ＭＳ Ｐゴシック</vt:lpstr>
      <vt:lpstr>Tahoma</vt:lpstr>
      <vt:lpstr>Wingdings</vt:lpstr>
      <vt:lpstr>ZapfHumnst BT</vt:lpstr>
      <vt:lpstr>Office Theme</vt:lpstr>
      <vt:lpstr>TOGAF 9.1 Fundamental</vt:lpstr>
      <vt:lpstr>Romi Satria Wahono</vt:lpstr>
      <vt:lpstr>Textbooks</vt:lpstr>
      <vt:lpstr>Course Outline</vt:lpstr>
      <vt:lpstr>PreTest</vt:lpstr>
      <vt:lpstr>1. Introduction</vt:lpstr>
      <vt:lpstr>1.1 What and Why Enterprise Architecture </vt:lpstr>
      <vt:lpstr>Rumah Saya</vt:lpstr>
      <vt:lpstr>Kondisi Rumah Saya</vt:lpstr>
      <vt:lpstr>Masalah di Rumah Saya</vt:lpstr>
      <vt:lpstr>PowerPoint Presentation</vt:lpstr>
      <vt:lpstr>Kondisi Suatu Organisasi</vt:lpstr>
      <vt:lpstr>Masalah di Organisasi</vt:lpstr>
      <vt:lpstr>Saya Perlu Cetak Biru Arsitektur</vt:lpstr>
      <vt:lpstr>What is an Enterprise?</vt:lpstr>
      <vt:lpstr>What is Architecture?</vt:lpstr>
      <vt:lpstr>What is Architecture?</vt:lpstr>
      <vt:lpstr>What is Enterprise Architecture?</vt:lpstr>
      <vt:lpstr>Apa Itu Enterprise Architecture?</vt:lpstr>
      <vt:lpstr>Enterprise Architecture Layer</vt:lpstr>
      <vt:lpstr>PowerPoint Presentation</vt:lpstr>
      <vt:lpstr>Mengapa Enterprise Architecture?</vt:lpstr>
      <vt:lpstr>Keuntungan Enterprise Architecture (EA)</vt:lpstr>
      <vt:lpstr>Keuntungan Enterprise Architecture</vt:lpstr>
      <vt:lpstr>1.2 What and Why Enterprise Architecture Framework?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Bagaimana Cara Membuat EA?</vt:lpstr>
      <vt:lpstr>What is an Architecture Framework?</vt:lpstr>
      <vt:lpstr>Why do We Need a Framework for Enterprise Architecture?</vt:lpstr>
      <vt:lpstr>1.3 Major Enterprise Architecture Framework</vt:lpstr>
      <vt:lpstr>History of EA Framework</vt:lpstr>
      <vt:lpstr>Jenis EA Framework</vt:lpstr>
      <vt:lpstr>Major EA Framework</vt:lpstr>
      <vt:lpstr>Zachman Framework</vt:lpstr>
      <vt:lpstr>TOGAF</vt:lpstr>
      <vt:lpstr>FEA</vt:lpstr>
      <vt:lpstr>EA Framework Comparison</vt:lpstr>
      <vt:lpstr>EA Framework Comparison</vt:lpstr>
      <vt:lpstr>EA Framework Comparison</vt:lpstr>
      <vt:lpstr>1.4 Enterprise Architecture Tools</vt:lpstr>
      <vt:lpstr>EA Tools (Short and Wilson, 2011)</vt:lpstr>
      <vt:lpstr>Comparison Parameters</vt:lpstr>
      <vt:lpstr>planningIT (alphabet.com)</vt:lpstr>
      <vt:lpstr>SAMU (altollgroup.eu)</vt:lpstr>
      <vt:lpstr>Abacus (avolution.com.au)</vt:lpstr>
      <vt:lpstr>Architect (bizzdesign.com)</vt:lpstr>
      <vt:lpstr>Corporate Modeler (casewise.com)</vt:lpstr>
      <vt:lpstr>Envision VIP (future-tech.com)</vt:lpstr>
      <vt:lpstr>Rational System Architect (ibm.com)</vt:lpstr>
      <vt:lpstr>Mega Suite (mega.com)</vt:lpstr>
      <vt:lpstr>ProVision (metastorm.com)</vt:lpstr>
      <vt:lpstr>MooD (tsorg.com)</vt:lpstr>
      <vt:lpstr>ARIS (softwareag.com)</vt:lpstr>
      <vt:lpstr>Enterprise Architect (sparxsystems.com)</vt:lpstr>
      <vt:lpstr>EA Tools (Schekkerman, 2011)</vt:lpstr>
      <vt:lpstr>PowerPoint Presentation</vt:lpstr>
      <vt:lpstr>PowerPoint Presentation</vt:lpstr>
      <vt:lpstr>1.5 Enterprise Architecture Competency</vt:lpstr>
      <vt:lpstr>Key Competencies to Create an Enterprise Architecture</vt:lpstr>
      <vt:lpstr>PowerPoint Presentation</vt:lpstr>
      <vt:lpstr>PowerPoint Presentation</vt:lpstr>
      <vt:lpstr>PowerPoint Presentation</vt:lpstr>
      <vt:lpstr>Business Process Model and Notation (BPMN)</vt:lpstr>
      <vt:lpstr>BPMN</vt:lpstr>
      <vt:lpstr>Data Modeling</vt:lpstr>
      <vt:lpstr>UML</vt:lpstr>
      <vt:lpstr>Test Yourself Questions</vt:lpstr>
      <vt:lpstr>Test Yourself Questions</vt:lpstr>
      <vt:lpstr>Test Yourself Questions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Romi Satria Wahono</dc:creator>
  <cp:lastModifiedBy>Romi Satria Wahono</cp:lastModifiedBy>
  <cp:revision>880</cp:revision>
  <dcterms:created xsi:type="dcterms:W3CDTF">2013-03-15T17:55:11Z</dcterms:created>
  <dcterms:modified xsi:type="dcterms:W3CDTF">2015-11-26T16:21:57Z</dcterms:modified>
</cp:coreProperties>
</file>