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74"/>
  </p:notesMasterIdLst>
  <p:handoutMasterIdLst>
    <p:handoutMasterId r:id="rId175"/>
  </p:handoutMasterIdLst>
  <p:sldIdLst>
    <p:sldId id="1962" r:id="rId2"/>
    <p:sldId id="1963" r:id="rId3"/>
    <p:sldId id="2309" r:id="rId4"/>
    <p:sldId id="2072" r:id="rId5"/>
    <p:sldId id="2169" r:id="rId6"/>
    <p:sldId id="2189" r:id="rId7"/>
    <p:sldId id="2178" r:id="rId8"/>
    <p:sldId id="2074" r:id="rId9"/>
    <p:sldId id="2075" r:id="rId10"/>
    <p:sldId id="2179" r:id="rId11"/>
    <p:sldId id="2185" r:id="rId12"/>
    <p:sldId id="2316" r:id="rId13"/>
    <p:sldId id="2317" r:id="rId14"/>
    <p:sldId id="2318" r:id="rId15"/>
    <p:sldId id="2180" r:id="rId16"/>
    <p:sldId id="2181" r:id="rId17"/>
    <p:sldId id="2182" r:id="rId18"/>
    <p:sldId id="2239" r:id="rId19"/>
    <p:sldId id="2183" r:id="rId20"/>
    <p:sldId id="2240" r:id="rId21"/>
    <p:sldId id="2191" r:id="rId22"/>
    <p:sldId id="2192" r:id="rId23"/>
    <p:sldId id="2193" r:id="rId24"/>
    <p:sldId id="2194" r:id="rId25"/>
    <p:sldId id="2195" r:id="rId26"/>
    <p:sldId id="2196" r:id="rId27"/>
    <p:sldId id="2197" r:id="rId28"/>
    <p:sldId id="2198" r:id="rId29"/>
    <p:sldId id="2241" r:id="rId30"/>
    <p:sldId id="2310" r:id="rId31"/>
    <p:sldId id="2311" r:id="rId32"/>
    <p:sldId id="2319" r:id="rId33"/>
    <p:sldId id="2320" r:id="rId34"/>
    <p:sldId id="2321" r:id="rId35"/>
    <p:sldId id="2322" r:id="rId36"/>
    <p:sldId id="2343" r:id="rId37"/>
    <p:sldId id="2190" r:id="rId38"/>
    <p:sldId id="2219" r:id="rId39"/>
    <p:sldId id="2200" r:id="rId40"/>
    <p:sldId id="2201" r:id="rId41"/>
    <p:sldId id="2202" r:id="rId42"/>
    <p:sldId id="2203" r:id="rId43"/>
    <p:sldId id="2204" r:id="rId44"/>
    <p:sldId id="2205" r:id="rId45"/>
    <p:sldId id="2206" r:id="rId46"/>
    <p:sldId id="2207" r:id="rId47"/>
    <p:sldId id="2208" r:id="rId48"/>
    <p:sldId id="2209" r:id="rId49"/>
    <p:sldId id="2210" r:id="rId50"/>
    <p:sldId id="2211" r:id="rId51"/>
    <p:sldId id="2212" r:id="rId52"/>
    <p:sldId id="2213" r:id="rId53"/>
    <p:sldId id="2214" r:id="rId54"/>
    <p:sldId id="2215" r:id="rId55"/>
    <p:sldId id="2216" r:id="rId56"/>
    <p:sldId id="2217" r:id="rId57"/>
    <p:sldId id="2218" r:id="rId58"/>
    <p:sldId id="2242" r:id="rId59"/>
    <p:sldId id="2323" r:id="rId60"/>
    <p:sldId id="2268" r:id="rId61"/>
    <p:sldId id="2269" r:id="rId62"/>
    <p:sldId id="2270" r:id="rId63"/>
    <p:sldId id="2271" r:id="rId64"/>
    <p:sldId id="2272" r:id="rId65"/>
    <p:sldId id="2273" r:id="rId66"/>
    <p:sldId id="2274" r:id="rId67"/>
    <p:sldId id="2275" r:id="rId68"/>
    <p:sldId id="2276" r:id="rId69"/>
    <p:sldId id="2277" r:id="rId70"/>
    <p:sldId id="2278" r:id="rId71"/>
    <p:sldId id="2279" r:id="rId72"/>
    <p:sldId id="2280" r:id="rId73"/>
    <p:sldId id="2325" r:id="rId74"/>
    <p:sldId id="2344" r:id="rId75"/>
    <p:sldId id="2283" r:id="rId76"/>
    <p:sldId id="2281" r:id="rId77"/>
    <p:sldId id="2282" r:id="rId78"/>
    <p:sldId id="2326" r:id="rId79"/>
    <p:sldId id="2327" r:id="rId80"/>
    <p:sldId id="2328" r:id="rId81"/>
    <p:sldId id="2329" r:id="rId82"/>
    <p:sldId id="2330" r:id="rId83"/>
    <p:sldId id="2345" r:id="rId84"/>
    <p:sldId id="2286" r:id="rId85"/>
    <p:sldId id="2284" r:id="rId86"/>
    <p:sldId id="2285" r:id="rId87"/>
    <p:sldId id="2332" r:id="rId88"/>
    <p:sldId id="2333" r:id="rId89"/>
    <p:sldId id="2334" r:id="rId90"/>
    <p:sldId id="2335" r:id="rId91"/>
    <p:sldId id="2336" r:id="rId92"/>
    <p:sldId id="2346" r:id="rId93"/>
    <p:sldId id="2290" r:id="rId94"/>
    <p:sldId id="2291" r:id="rId95"/>
    <p:sldId id="2292" r:id="rId96"/>
    <p:sldId id="2293" r:id="rId97"/>
    <p:sldId id="2294" r:id="rId98"/>
    <p:sldId id="2295" r:id="rId99"/>
    <p:sldId id="2297" r:id="rId100"/>
    <p:sldId id="2298" r:id="rId101"/>
    <p:sldId id="2301" r:id="rId102"/>
    <p:sldId id="2302" r:id="rId103"/>
    <p:sldId id="2303" r:id="rId104"/>
    <p:sldId id="2304" r:id="rId105"/>
    <p:sldId id="2305" r:id="rId106"/>
    <p:sldId id="2306" r:id="rId107"/>
    <p:sldId id="2307" r:id="rId108"/>
    <p:sldId id="2338" r:id="rId109"/>
    <p:sldId id="2347" r:id="rId110"/>
    <p:sldId id="2339" r:id="rId111"/>
    <p:sldId id="2340" r:id="rId112"/>
    <p:sldId id="2341" r:id="rId113"/>
    <p:sldId id="2348" r:id="rId114"/>
    <p:sldId id="2220" r:id="rId115"/>
    <p:sldId id="2226" r:id="rId116"/>
    <p:sldId id="2228" r:id="rId117"/>
    <p:sldId id="2230" r:id="rId118"/>
    <p:sldId id="2231" r:id="rId119"/>
    <p:sldId id="2229" r:id="rId120"/>
    <p:sldId id="2342" r:id="rId121"/>
    <p:sldId id="2232" r:id="rId122"/>
    <p:sldId id="2221" r:id="rId123"/>
    <p:sldId id="2222" r:id="rId124"/>
    <p:sldId id="2223" r:id="rId125"/>
    <p:sldId id="2224" r:id="rId126"/>
    <p:sldId id="2225" r:id="rId127"/>
    <p:sldId id="2235" r:id="rId128"/>
    <p:sldId id="2238" r:id="rId129"/>
    <p:sldId id="2237" r:id="rId130"/>
    <p:sldId id="2236" r:id="rId131"/>
    <p:sldId id="2234" r:id="rId132"/>
    <p:sldId id="2170" r:id="rId133"/>
    <p:sldId id="2138" r:id="rId134"/>
    <p:sldId id="2139" r:id="rId135"/>
    <p:sldId id="2140" r:id="rId136"/>
    <p:sldId id="2171" r:id="rId137"/>
    <p:sldId id="2141" r:id="rId138"/>
    <p:sldId id="2142" r:id="rId139"/>
    <p:sldId id="2143" r:id="rId140"/>
    <p:sldId id="2172" r:id="rId141"/>
    <p:sldId id="2144" r:id="rId142"/>
    <p:sldId id="2145" r:id="rId143"/>
    <p:sldId id="2146" r:id="rId144"/>
    <p:sldId id="2147" r:id="rId145"/>
    <p:sldId id="2148" r:id="rId146"/>
    <p:sldId id="2149" r:id="rId147"/>
    <p:sldId id="2150" r:id="rId148"/>
    <p:sldId id="2151" r:id="rId149"/>
    <p:sldId id="2152" r:id="rId150"/>
    <p:sldId id="2153" r:id="rId151"/>
    <p:sldId id="2154" r:id="rId152"/>
    <p:sldId id="2155" r:id="rId153"/>
    <p:sldId id="2156" r:id="rId154"/>
    <p:sldId id="2313" r:id="rId155"/>
    <p:sldId id="2157" r:id="rId156"/>
    <p:sldId id="2158" r:id="rId157"/>
    <p:sldId id="2159" r:id="rId158"/>
    <p:sldId id="2173" r:id="rId159"/>
    <p:sldId id="2160" r:id="rId160"/>
    <p:sldId id="2161" r:id="rId161"/>
    <p:sldId id="2162" r:id="rId162"/>
    <p:sldId id="2163" r:id="rId163"/>
    <p:sldId id="2164" r:id="rId164"/>
    <p:sldId id="2165" r:id="rId165"/>
    <p:sldId id="2166" r:id="rId166"/>
    <p:sldId id="2167" r:id="rId167"/>
    <p:sldId id="2168" r:id="rId168"/>
    <p:sldId id="2314" r:id="rId169"/>
    <p:sldId id="2174" r:id="rId170"/>
    <p:sldId id="2175" r:id="rId171"/>
    <p:sldId id="2176" r:id="rId172"/>
    <p:sldId id="2177" r:id="rId173"/>
  </p:sldIdLst>
  <p:sldSz cx="9144000" cy="6858000" type="screen4x3"/>
  <p:notesSz cx="7315200" cy="9601200"/>
  <p:custDataLst>
    <p:tags r:id="rId176"/>
  </p:custDataLst>
  <p:defaultTextStyle>
    <a:defPPr>
      <a:defRPr lang="ja-JP"/>
    </a:defPPr>
    <a:lvl1pPr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1pPr>
    <a:lvl2pPr marL="4572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2pPr>
    <a:lvl3pPr marL="9144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3pPr>
    <a:lvl4pPr marL="13716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4pPr>
    <a:lvl5pPr marL="18288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5pPr>
    <a:lvl6pPr marL="22860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6pPr>
    <a:lvl7pPr marL="27432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7pPr>
    <a:lvl8pPr marL="32004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8pPr>
    <a:lvl9pPr marL="36576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12">
          <p15:clr>
            <a:srgbClr val="A4A3A4"/>
          </p15:clr>
        </p15:guide>
        <p15:guide id="2" pos="124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8602"/>
    <a:srgbClr val="E6AF00"/>
    <a:srgbClr val="097542"/>
    <a:srgbClr val="FFFFCC"/>
    <a:srgbClr val="CCFFCC"/>
    <a:srgbClr val="99FFCC"/>
    <a:srgbClr val="14663B"/>
    <a:srgbClr val="000099"/>
    <a:srgbClr val="085823"/>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4631" autoAdjust="0"/>
  </p:normalViewPr>
  <p:slideViewPr>
    <p:cSldViewPr>
      <p:cViewPr varScale="1">
        <p:scale>
          <a:sx n="113" d="100"/>
          <a:sy n="113" d="100"/>
        </p:scale>
        <p:origin x="1614" y="96"/>
      </p:cViewPr>
      <p:guideLst>
        <p:guide orient="horz" pos="2112"/>
        <p:guide pos="1248"/>
      </p:guideLst>
    </p:cSldViewPr>
  </p:slideViewPr>
  <p:outlineViewPr>
    <p:cViewPr>
      <p:scale>
        <a:sx n="33" d="100"/>
        <a:sy n="33" d="100"/>
      </p:scale>
      <p:origin x="0" y="123624"/>
    </p:cViewPr>
  </p:outlineViewPr>
  <p:notesTextViewPr>
    <p:cViewPr>
      <p:scale>
        <a:sx n="100" d="100"/>
        <a:sy n="100" d="100"/>
      </p:scale>
      <p:origin x="0" y="0"/>
    </p:cViewPr>
  </p:notesTextViewPr>
  <p:sorterViewPr>
    <p:cViewPr>
      <p:scale>
        <a:sx n="66" d="100"/>
        <a:sy n="66" d="100"/>
      </p:scale>
      <p:origin x="0" y="13746"/>
    </p:cViewPr>
  </p:sorterViewPr>
  <p:notesViewPr>
    <p:cSldViewPr>
      <p:cViewPr>
        <p:scale>
          <a:sx n="150" d="100"/>
          <a:sy n="150" d="100"/>
        </p:scale>
        <p:origin x="-336" y="558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handoutMaster" Target="handoutMasters/handout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ags" Target="tags/tag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C96ED-BAD3-46F3-95D2-440E38F15177}"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id-ID"/>
        </a:p>
      </dgm:t>
    </dgm:pt>
    <dgm:pt modelId="{E8A5C7EF-0A9E-42DE-A83C-3C9C831E03BE}">
      <dgm:prSet phldrT="[Text]" custT="1"/>
      <dgm:spPr/>
      <dgm:t>
        <a:bodyPr/>
        <a:lstStyle/>
        <a:p>
          <a:r>
            <a:rPr lang="id-ID" sz="2800" b="0" dirty="0" smtClean="0"/>
            <a:t>1. </a:t>
          </a:r>
          <a:r>
            <a:rPr lang="en-US" sz="2800" b="0" dirty="0" smtClean="0"/>
            <a:t>Introduction</a:t>
          </a:r>
          <a:endParaRPr lang="id-ID" sz="2800" b="0" dirty="0"/>
        </a:p>
      </dgm:t>
    </dgm:pt>
    <dgm:pt modelId="{8F91E072-D972-4094-8F08-F1EDAD19D4F8}" type="parTrans" cxnId="{DB5FDBC7-6985-47AB-B116-0C76DD7A6A3F}">
      <dgm:prSet/>
      <dgm:spPr/>
      <dgm:t>
        <a:bodyPr/>
        <a:lstStyle/>
        <a:p>
          <a:endParaRPr lang="id-ID"/>
        </a:p>
      </dgm:t>
    </dgm:pt>
    <dgm:pt modelId="{003C4003-59C0-401F-BA1B-4A1CCAFFF152}" type="sibTrans" cxnId="{DB5FDBC7-6985-47AB-B116-0C76DD7A6A3F}">
      <dgm:prSet/>
      <dgm:spPr/>
      <dgm:t>
        <a:bodyPr/>
        <a:lstStyle/>
        <a:p>
          <a:endParaRPr lang="id-ID"/>
        </a:p>
      </dgm:t>
    </dgm:pt>
    <dgm:pt modelId="{5A144A7D-605C-488D-8D42-70DDA58E409C}">
      <dgm:prSet phldrT="[Text]" custT="1"/>
      <dgm:spPr/>
      <dgm:t>
        <a:bodyPr/>
        <a:lstStyle/>
        <a:p>
          <a:r>
            <a:rPr lang="en-US" sz="2800" b="1" dirty="0" smtClean="0"/>
            <a:t>2. Process</a:t>
          </a:r>
          <a:endParaRPr lang="id-ID" sz="2800" b="1" dirty="0"/>
        </a:p>
      </dgm:t>
    </dgm:pt>
    <dgm:pt modelId="{F72DECBE-0306-47D3-88AF-154E47372B8C}" type="parTrans" cxnId="{D5E0A305-6B54-4975-9800-7A27A5536B71}">
      <dgm:prSet/>
      <dgm:spPr/>
      <dgm:t>
        <a:bodyPr/>
        <a:lstStyle/>
        <a:p>
          <a:endParaRPr lang="id-ID"/>
        </a:p>
      </dgm:t>
    </dgm:pt>
    <dgm:pt modelId="{605CCD62-3E86-470B-9B64-C6EAD205DD97}" type="sibTrans" cxnId="{D5E0A305-6B54-4975-9800-7A27A5536B71}">
      <dgm:prSet/>
      <dgm:spPr/>
      <dgm:t>
        <a:bodyPr/>
        <a:lstStyle/>
        <a:p>
          <a:endParaRPr lang="id-ID"/>
        </a:p>
      </dgm:t>
    </dgm:pt>
    <dgm:pt modelId="{F2028534-E00F-46F3-86CC-8AD769A15964}">
      <dgm:prSet custT="1"/>
      <dgm:spPr/>
      <dgm:t>
        <a:bodyPr/>
        <a:lstStyle/>
        <a:p>
          <a:r>
            <a:rPr lang="en-US" sz="2800" b="0" dirty="0" smtClean="0"/>
            <a:t>4. Quality</a:t>
          </a:r>
          <a:endParaRPr lang="id-ID" sz="2800" b="0" dirty="0" smtClean="0"/>
        </a:p>
      </dgm:t>
    </dgm:pt>
    <dgm:pt modelId="{9296E27B-47A7-41F3-BBC7-CB39DB9B4B36}" type="parTrans" cxnId="{3B277D7E-6D86-43F3-A30D-4622A6B3ACD2}">
      <dgm:prSet/>
      <dgm:spPr/>
      <dgm:t>
        <a:bodyPr/>
        <a:lstStyle/>
        <a:p>
          <a:endParaRPr lang="id-ID"/>
        </a:p>
      </dgm:t>
    </dgm:pt>
    <dgm:pt modelId="{37E61ACB-8B4E-4B08-9821-1E71E208D65E}" type="sibTrans" cxnId="{3B277D7E-6D86-43F3-A30D-4622A6B3ACD2}">
      <dgm:prSet/>
      <dgm:spPr/>
      <dgm:t>
        <a:bodyPr/>
        <a:lstStyle/>
        <a:p>
          <a:endParaRPr lang="id-ID"/>
        </a:p>
      </dgm:t>
    </dgm:pt>
    <dgm:pt modelId="{0286F30C-FD6C-455C-BF47-79C69ED64953}">
      <dgm:prSet custT="1"/>
      <dgm:spPr/>
      <dgm:t>
        <a:bodyPr/>
        <a:lstStyle/>
        <a:p>
          <a:r>
            <a:rPr lang="en-US" sz="2800" b="0" dirty="0" smtClean="0"/>
            <a:t>5. Research</a:t>
          </a:r>
          <a:endParaRPr lang="id-ID" sz="2800" b="0" dirty="0" smtClean="0"/>
        </a:p>
      </dgm:t>
    </dgm:pt>
    <dgm:pt modelId="{C0B126B7-5251-483C-9E83-46EE44F6F114}" type="parTrans" cxnId="{9344A76F-5185-440A-B7D7-F796FE3CE4E0}">
      <dgm:prSet/>
      <dgm:spPr/>
      <dgm:t>
        <a:bodyPr/>
        <a:lstStyle/>
        <a:p>
          <a:endParaRPr lang="id-ID"/>
        </a:p>
      </dgm:t>
    </dgm:pt>
    <dgm:pt modelId="{4FD012CE-090F-4F0D-BB3A-A531704A3012}" type="sibTrans" cxnId="{9344A76F-5185-440A-B7D7-F796FE3CE4E0}">
      <dgm:prSet/>
      <dgm:spPr/>
      <dgm:t>
        <a:bodyPr/>
        <a:lstStyle/>
        <a:p>
          <a:endParaRPr lang="id-ID"/>
        </a:p>
      </dgm:t>
    </dgm:pt>
    <dgm:pt modelId="{C1AEC73E-276C-41C8-8A0A-B0B0C1EE5578}">
      <dgm:prSet phldrT="[Text]" custT="1"/>
      <dgm:spPr/>
      <dgm:t>
        <a:bodyPr/>
        <a:lstStyle/>
        <a:p>
          <a:r>
            <a:rPr lang="en-US" sz="2800" b="0" dirty="0" smtClean="0"/>
            <a:t>3. Methodology</a:t>
          </a:r>
          <a:endParaRPr lang="id-ID" sz="2800" b="0" dirty="0"/>
        </a:p>
      </dgm:t>
    </dgm:pt>
    <dgm:pt modelId="{2378CBF9-43D6-4AD1-B701-06161F11A4AC}" type="parTrans" cxnId="{4DA8668F-CDBC-4C29-8D14-AD1A12912F23}">
      <dgm:prSet/>
      <dgm:spPr/>
      <dgm:t>
        <a:bodyPr/>
        <a:lstStyle/>
        <a:p>
          <a:endParaRPr lang="id-ID"/>
        </a:p>
      </dgm:t>
    </dgm:pt>
    <dgm:pt modelId="{435A178C-4962-4EDB-B863-B0C391AFBFEB}" type="sibTrans" cxnId="{4DA8668F-CDBC-4C29-8D14-AD1A12912F23}">
      <dgm:prSet/>
      <dgm:spPr/>
      <dgm:t>
        <a:bodyPr/>
        <a:lstStyle/>
        <a:p>
          <a:endParaRPr lang="id-ID"/>
        </a:p>
      </dgm:t>
    </dgm:pt>
    <dgm:pt modelId="{2A527F5A-66C9-4C36-AE75-5837B13D2786}" type="pres">
      <dgm:prSet presAssocID="{374C96ED-BAD3-46F3-95D2-440E38F15177}" presName="Name0" presStyleCnt="0">
        <dgm:presLayoutVars>
          <dgm:chMax val="7"/>
          <dgm:chPref val="7"/>
          <dgm:dir/>
        </dgm:presLayoutVars>
      </dgm:prSet>
      <dgm:spPr/>
      <dgm:t>
        <a:bodyPr/>
        <a:lstStyle/>
        <a:p>
          <a:endParaRPr lang="id-ID"/>
        </a:p>
      </dgm:t>
    </dgm:pt>
    <dgm:pt modelId="{F43A784C-4F6A-4513-A0B6-BEC1E56F7F02}" type="pres">
      <dgm:prSet presAssocID="{374C96ED-BAD3-46F3-95D2-440E38F15177}" presName="Name1" presStyleCnt="0"/>
      <dgm:spPr/>
    </dgm:pt>
    <dgm:pt modelId="{523DDA46-6875-484F-B99B-49ABAB93EF7B}" type="pres">
      <dgm:prSet presAssocID="{374C96ED-BAD3-46F3-95D2-440E38F15177}" presName="cycle" presStyleCnt="0"/>
      <dgm:spPr/>
    </dgm:pt>
    <dgm:pt modelId="{BEE169C3-FC3B-4ED0-BB66-CC1BF82B1333}" type="pres">
      <dgm:prSet presAssocID="{374C96ED-BAD3-46F3-95D2-440E38F15177}" presName="srcNode" presStyleLbl="node1" presStyleIdx="0" presStyleCnt="5"/>
      <dgm:spPr/>
    </dgm:pt>
    <dgm:pt modelId="{3FB60D6B-89EF-4799-8C67-702ECEAA6A79}" type="pres">
      <dgm:prSet presAssocID="{374C96ED-BAD3-46F3-95D2-440E38F15177}" presName="conn" presStyleLbl="parChTrans1D2" presStyleIdx="0" presStyleCnt="1"/>
      <dgm:spPr/>
      <dgm:t>
        <a:bodyPr/>
        <a:lstStyle/>
        <a:p>
          <a:endParaRPr lang="id-ID"/>
        </a:p>
      </dgm:t>
    </dgm:pt>
    <dgm:pt modelId="{DBB3ED6D-18A8-48B3-96F9-FF1BCC8E1E42}" type="pres">
      <dgm:prSet presAssocID="{374C96ED-BAD3-46F3-95D2-440E38F15177}" presName="extraNode" presStyleLbl="node1" presStyleIdx="0" presStyleCnt="5"/>
      <dgm:spPr/>
    </dgm:pt>
    <dgm:pt modelId="{F6FAE6D7-D153-4F76-ACF2-3E9EE9B2A835}" type="pres">
      <dgm:prSet presAssocID="{374C96ED-BAD3-46F3-95D2-440E38F15177}" presName="dstNode" presStyleLbl="node1" presStyleIdx="0" presStyleCnt="5"/>
      <dgm:spPr/>
    </dgm:pt>
    <dgm:pt modelId="{DA6D0782-E66B-4B95-B131-725F3D394D63}" type="pres">
      <dgm:prSet presAssocID="{E8A5C7EF-0A9E-42DE-A83C-3C9C831E03BE}" presName="text_1" presStyleLbl="node1" presStyleIdx="0" presStyleCnt="5">
        <dgm:presLayoutVars>
          <dgm:bulletEnabled val="1"/>
        </dgm:presLayoutVars>
      </dgm:prSet>
      <dgm:spPr/>
      <dgm:t>
        <a:bodyPr/>
        <a:lstStyle/>
        <a:p>
          <a:endParaRPr lang="id-ID"/>
        </a:p>
      </dgm:t>
    </dgm:pt>
    <dgm:pt modelId="{B74B7995-7F39-4FD2-A949-A5938681B2A2}" type="pres">
      <dgm:prSet presAssocID="{E8A5C7EF-0A9E-42DE-A83C-3C9C831E03BE}" presName="accent_1" presStyleCnt="0"/>
      <dgm:spPr/>
    </dgm:pt>
    <dgm:pt modelId="{7FF07FF5-8F94-489B-8DBE-3709C45E72BE}" type="pres">
      <dgm:prSet presAssocID="{E8A5C7EF-0A9E-42DE-A83C-3C9C831E03BE}" presName="accentRepeatNode" presStyleLbl="solidFgAcc1" presStyleIdx="0" presStyleCnt="5"/>
      <dgm:spPr/>
    </dgm:pt>
    <dgm:pt modelId="{5C989971-C601-486D-8E08-8AAFB4D83FCD}" type="pres">
      <dgm:prSet presAssocID="{5A144A7D-605C-488D-8D42-70DDA58E409C}" presName="text_2" presStyleLbl="node1" presStyleIdx="1" presStyleCnt="5">
        <dgm:presLayoutVars>
          <dgm:bulletEnabled val="1"/>
        </dgm:presLayoutVars>
      </dgm:prSet>
      <dgm:spPr/>
      <dgm:t>
        <a:bodyPr/>
        <a:lstStyle/>
        <a:p>
          <a:endParaRPr lang="id-ID"/>
        </a:p>
      </dgm:t>
    </dgm:pt>
    <dgm:pt modelId="{51E10AF3-D638-408B-87AA-5883FAE1E4E0}" type="pres">
      <dgm:prSet presAssocID="{5A144A7D-605C-488D-8D42-70DDA58E409C}" presName="accent_2" presStyleCnt="0"/>
      <dgm:spPr/>
    </dgm:pt>
    <dgm:pt modelId="{41C6C78D-41E6-45DD-A6DF-FA6D7659CB3E}" type="pres">
      <dgm:prSet presAssocID="{5A144A7D-605C-488D-8D42-70DDA58E409C}" presName="accentRepeatNode" presStyleLbl="solidFgAcc1" presStyleIdx="1" presStyleCnt="5"/>
      <dgm:spPr/>
    </dgm:pt>
    <dgm:pt modelId="{7112451B-FD10-4500-A3BE-5E7EBEDB3A02}" type="pres">
      <dgm:prSet presAssocID="{C1AEC73E-276C-41C8-8A0A-B0B0C1EE5578}" presName="text_3" presStyleLbl="node1" presStyleIdx="2" presStyleCnt="5">
        <dgm:presLayoutVars>
          <dgm:bulletEnabled val="1"/>
        </dgm:presLayoutVars>
      </dgm:prSet>
      <dgm:spPr/>
      <dgm:t>
        <a:bodyPr/>
        <a:lstStyle/>
        <a:p>
          <a:endParaRPr lang="id-ID"/>
        </a:p>
      </dgm:t>
    </dgm:pt>
    <dgm:pt modelId="{1360D9CF-5276-44B0-8BD3-5DA7C6446057}" type="pres">
      <dgm:prSet presAssocID="{C1AEC73E-276C-41C8-8A0A-B0B0C1EE5578}" presName="accent_3" presStyleCnt="0"/>
      <dgm:spPr/>
    </dgm:pt>
    <dgm:pt modelId="{BC6CC310-3C4D-41AE-9A64-078E9F5F2B8E}" type="pres">
      <dgm:prSet presAssocID="{C1AEC73E-276C-41C8-8A0A-B0B0C1EE5578}" presName="accentRepeatNode" presStyleLbl="solidFgAcc1" presStyleIdx="2" presStyleCnt="5"/>
      <dgm:spPr/>
    </dgm:pt>
    <dgm:pt modelId="{6B80C05E-2F52-4661-895C-882F78870580}" type="pres">
      <dgm:prSet presAssocID="{F2028534-E00F-46F3-86CC-8AD769A15964}" presName="text_4" presStyleLbl="node1" presStyleIdx="3" presStyleCnt="5">
        <dgm:presLayoutVars>
          <dgm:bulletEnabled val="1"/>
        </dgm:presLayoutVars>
      </dgm:prSet>
      <dgm:spPr/>
      <dgm:t>
        <a:bodyPr/>
        <a:lstStyle/>
        <a:p>
          <a:endParaRPr lang="id-ID"/>
        </a:p>
      </dgm:t>
    </dgm:pt>
    <dgm:pt modelId="{9B6FB170-059F-4BAB-92A9-1E4E79E7AAA0}" type="pres">
      <dgm:prSet presAssocID="{F2028534-E00F-46F3-86CC-8AD769A15964}" presName="accent_4" presStyleCnt="0"/>
      <dgm:spPr/>
    </dgm:pt>
    <dgm:pt modelId="{3E0C2BE3-FE39-4FF4-9111-1A7DAA10EA3B}" type="pres">
      <dgm:prSet presAssocID="{F2028534-E00F-46F3-86CC-8AD769A15964}" presName="accentRepeatNode" presStyleLbl="solidFgAcc1" presStyleIdx="3" presStyleCnt="5"/>
      <dgm:spPr/>
    </dgm:pt>
    <dgm:pt modelId="{FF93E031-80B4-4E3A-B190-AA25923969DF}" type="pres">
      <dgm:prSet presAssocID="{0286F30C-FD6C-455C-BF47-79C69ED64953}" presName="text_5" presStyleLbl="node1" presStyleIdx="4" presStyleCnt="5">
        <dgm:presLayoutVars>
          <dgm:bulletEnabled val="1"/>
        </dgm:presLayoutVars>
      </dgm:prSet>
      <dgm:spPr/>
      <dgm:t>
        <a:bodyPr/>
        <a:lstStyle/>
        <a:p>
          <a:endParaRPr lang="id-ID"/>
        </a:p>
      </dgm:t>
    </dgm:pt>
    <dgm:pt modelId="{E5EE0EBC-57DC-49D4-8193-7DB5899BC936}" type="pres">
      <dgm:prSet presAssocID="{0286F30C-FD6C-455C-BF47-79C69ED64953}" presName="accent_5" presStyleCnt="0"/>
      <dgm:spPr/>
    </dgm:pt>
    <dgm:pt modelId="{930897EB-CAB0-43CA-8A1D-4366CC135433}" type="pres">
      <dgm:prSet presAssocID="{0286F30C-FD6C-455C-BF47-79C69ED64953}" presName="accentRepeatNode" presStyleLbl="solidFgAcc1" presStyleIdx="4" presStyleCnt="5"/>
      <dgm:spPr/>
    </dgm:pt>
  </dgm:ptLst>
  <dgm:cxnLst>
    <dgm:cxn modelId="{6710B45E-4EF7-481D-A4FB-FE4534C75145}" type="presOf" srcId="{E8A5C7EF-0A9E-42DE-A83C-3C9C831E03BE}" destId="{DA6D0782-E66B-4B95-B131-725F3D394D63}" srcOrd="0" destOrd="0" presId="urn:microsoft.com/office/officeart/2008/layout/VerticalCurvedList"/>
    <dgm:cxn modelId="{D44C3887-1CD0-4DAA-9170-129D69B370F9}" type="presOf" srcId="{5A144A7D-605C-488D-8D42-70DDA58E409C}" destId="{5C989971-C601-486D-8E08-8AAFB4D83FCD}" srcOrd="0" destOrd="0" presId="urn:microsoft.com/office/officeart/2008/layout/VerticalCurvedList"/>
    <dgm:cxn modelId="{DB5FDBC7-6985-47AB-B116-0C76DD7A6A3F}" srcId="{374C96ED-BAD3-46F3-95D2-440E38F15177}" destId="{E8A5C7EF-0A9E-42DE-A83C-3C9C831E03BE}" srcOrd="0" destOrd="0" parTransId="{8F91E072-D972-4094-8F08-F1EDAD19D4F8}" sibTransId="{003C4003-59C0-401F-BA1B-4A1CCAFFF152}"/>
    <dgm:cxn modelId="{35681DB7-9797-405C-B44F-633CCB670C0B}" type="presOf" srcId="{003C4003-59C0-401F-BA1B-4A1CCAFFF152}" destId="{3FB60D6B-89EF-4799-8C67-702ECEAA6A79}" srcOrd="0" destOrd="0" presId="urn:microsoft.com/office/officeart/2008/layout/VerticalCurvedList"/>
    <dgm:cxn modelId="{D5E0A305-6B54-4975-9800-7A27A5536B71}" srcId="{374C96ED-BAD3-46F3-95D2-440E38F15177}" destId="{5A144A7D-605C-488D-8D42-70DDA58E409C}" srcOrd="1" destOrd="0" parTransId="{F72DECBE-0306-47D3-88AF-154E47372B8C}" sibTransId="{605CCD62-3E86-470B-9B64-C6EAD205DD97}"/>
    <dgm:cxn modelId="{3B277D7E-6D86-43F3-A30D-4622A6B3ACD2}" srcId="{374C96ED-BAD3-46F3-95D2-440E38F15177}" destId="{F2028534-E00F-46F3-86CC-8AD769A15964}" srcOrd="3" destOrd="0" parTransId="{9296E27B-47A7-41F3-BBC7-CB39DB9B4B36}" sibTransId="{37E61ACB-8B4E-4B08-9821-1E71E208D65E}"/>
    <dgm:cxn modelId="{8179B82E-D02F-4651-A676-6730F824C920}" type="presOf" srcId="{374C96ED-BAD3-46F3-95D2-440E38F15177}" destId="{2A527F5A-66C9-4C36-AE75-5837B13D2786}" srcOrd="0" destOrd="0" presId="urn:microsoft.com/office/officeart/2008/layout/VerticalCurvedList"/>
    <dgm:cxn modelId="{9344A76F-5185-440A-B7D7-F796FE3CE4E0}" srcId="{374C96ED-BAD3-46F3-95D2-440E38F15177}" destId="{0286F30C-FD6C-455C-BF47-79C69ED64953}" srcOrd="4" destOrd="0" parTransId="{C0B126B7-5251-483C-9E83-46EE44F6F114}" sibTransId="{4FD012CE-090F-4F0D-BB3A-A531704A3012}"/>
    <dgm:cxn modelId="{34DFBB68-EEB9-4954-BDB9-34D74569A159}" type="presOf" srcId="{C1AEC73E-276C-41C8-8A0A-B0B0C1EE5578}" destId="{7112451B-FD10-4500-A3BE-5E7EBEDB3A02}" srcOrd="0" destOrd="0" presId="urn:microsoft.com/office/officeart/2008/layout/VerticalCurvedList"/>
    <dgm:cxn modelId="{6571B4EC-E937-4F78-907D-0B9673DF881E}" type="presOf" srcId="{0286F30C-FD6C-455C-BF47-79C69ED64953}" destId="{FF93E031-80B4-4E3A-B190-AA25923969DF}" srcOrd="0" destOrd="0" presId="urn:microsoft.com/office/officeart/2008/layout/VerticalCurvedList"/>
    <dgm:cxn modelId="{4DA8668F-CDBC-4C29-8D14-AD1A12912F23}" srcId="{374C96ED-BAD3-46F3-95D2-440E38F15177}" destId="{C1AEC73E-276C-41C8-8A0A-B0B0C1EE5578}" srcOrd="2" destOrd="0" parTransId="{2378CBF9-43D6-4AD1-B701-06161F11A4AC}" sibTransId="{435A178C-4962-4EDB-B863-B0C391AFBFEB}"/>
    <dgm:cxn modelId="{691D187E-396F-4E8A-A901-5976D806608C}" type="presOf" srcId="{F2028534-E00F-46F3-86CC-8AD769A15964}" destId="{6B80C05E-2F52-4661-895C-882F78870580}" srcOrd="0" destOrd="0" presId="urn:microsoft.com/office/officeart/2008/layout/VerticalCurvedList"/>
    <dgm:cxn modelId="{FEB0D674-EA49-451C-AE8A-E75F4406F7A6}" type="presParOf" srcId="{2A527F5A-66C9-4C36-AE75-5837B13D2786}" destId="{F43A784C-4F6A-4513-A0B6-BEC1E56F7F02}" srcOrd="0" destOrd="0" presId="urn:microsoft.com/office/officeart/2008/layout/VerticalCurvedList"/>
    <dgm:cxn modelId="{87C973BD-865B-482C-8035-79E2D1E2052A}" type="presParOf" srcId="{F43A784C-4F6A-4513-A0B6-BEC1E56F7F02}" destId="{523DDA46-6875-484F-B99B-49ABAB93EF7B}" srcOrd="0" destOrd="0" presId="urn:microsoft.com/office/officeart/2008/layout/VerticalCurvedList"/>
    <dgm:cxn modelId="{2D703AD2-497E-4FAA-B22C-BF6A3FFBA64F}" type="presParOf" srcId="{523DDA46-6875-484F-B99B-49ABAB93EF7B}" destId="{BEE169C3-FC3B-4ED0-BB66-CC1BF82B1333}" srcOrd="0" destOrd="0" presId="urn:microsoft.com/office/officeart/2008/layout/VerticalCurvedList"/>
    <dgm:cxn modelId="{39527312-ABCB-44E6-9446-83C63C7666DD}" type="presParOf" srcId="{523DDA46-6875-484F-B99B-49ABAB93EF7B}" destId="{3FB60D6B-89EF-4799-8C67-702ECEAA6A79}" srcOrd="1" destOrd="0" presId="urn:microsoft.com/office/officeart/2008/layout/VerticalCurvedList"/>
    <dgm:cxn modelId="{B371C1E1-4EC3-4048-9FEF-728EC9A3E1DE}" type="presParOf" srcId="{523DDA46-6875-484F-B99B-49ABAB93EF7B}" destId="{DBB3ED6D-18A8-48B3-96F9-FF1BCC8E1E42}" srcOrd="2" destOrd="0" presId="urn:microsoft.com/office/officeart/2008/layout/VerticalCurvedList"/>
    <dgm:cxn modelId="{2E1D8C0D-F3BB-4561-8422-5A6B61DC5BB2}" type="presParOf" srcId="{523DDA46-6875-484F-B99B-49ABAB93EF7B}" destId="{F6FAE6D7-D153-4F76-ACF2-3E9EE9B2A835}" srcOrd="3" destOrd="0" presId="urn:microsoft.com/office/officeart/2008/layout/VerticalCurvedList"/>
    <dgm:cxn modelId="{4E96CA85-9907-468D-9DEA-99E21CE76582}" type="presParOf" srcId="{F43A784C-4F6A-4513-A0B6-BEC1E56F7F02}" destId="{DA6D0782-E66B-4B95-B131-725F3D394D63}" srcOrd="1" destOrd="0" presId="urn:microsoft.com/office/officeart/2008/layout/VerticalCurvedList"/>
    <dgm:cxn modelId="{B4579836-6C29-42AB-9381-F317F058CDE6}" type="presParOf" srcId="{F43A784C-4F6A-4513-A0B6-BEC1E56F7F02}" destId="{B74B7995-7F39-4FD2-A949-A5938681B2A2}" srcOrd="2" destOrd="0" presId="urn:microsoft.com/office/officeart/2008/layout/VerticalCurvedList"/>
    <dgm:cxn modelId="{FA71C146-01FA-4942-867C-4AA7773DD007}" type="presParOf" srcId="{B74B7995-7F39-4FD2-A949-A5938681B2A2}" destId="{7FF07FF5-8F94-489B-8DBE-3709C45E72BE}" srcOrd="0" destOrd="0" presId="urn:microsoft.com/office/officeart/2008/layout/VerticalCurvedList"/>
    <dgm:cxn modelId="{F9843FEA-F586-4683-AFEB-AB0B1426B7E2}" type="presParOf" srcId="{F43A784C-4F6A-4513-A0B6-BEC1E56F7F02}" destId="{5C989971-C601-486D-8E08-8AAFB4D83FCD}" srcOrd="3" destOrd="0" presId="urn:microsoft.com/office/officeart/2008/layout/VerticalCurvedList"/>
    <dgm:cxn modelId="{C9905120-DF62-496A-A4FA-29C096E8CF74}" type="presParOf" srcId="{F43A784C-4F6A-4513-A0B6-BEC1E56F7F02}" destId="{51E10AF3-D638-408B-87AA-5883FAE1E4E0}" srcOrd="4" destOrd="0" presId="urn:microsoft.com/office/officeart/2008/layout/VerticalCurvedList"/>
    <dgm:cxn modelId="{781078D3-702B-4D7C-9BCA-3F236E82535E}" type="presParOf" srcId="{51E10AF3-D638-408B-87AA-5883FAE1E4E0}" destId="{41C6C78D-41E6-45DD-A6DF-FA6D7659CB3E}" srcOrd="0" destOrd="0" presId="urn:microsoft.com/office/officeart/2008/layout/VerticalCurvedList"/>
    <dgm:cxn modelId="{E3BF851D-4926-4CEF-A6BD-B726E36C80C8}" type="presParOf" srcId="{F43A784C-4F6A-4513-A0B6-BEC1E56F7F02}" destId="{7112451B-FD10-4500-A3BE-5E7EBEDB3A02}" srcOrd="5" destOrd="0" presId="urn:microsoft.com/office/officeart/2008/layout/VerticalCurvedList"/>
    <dgm:cxn modelId="{57AC9D8E-EC1F-4928-BCB7-9B15752EC67C}" type="presParOf" srcId="{F43A784C-4F6A-4513-A0B6-BEC1E56F7F02}" destId="{1360D9CF-5276-44B0-8BD3-5DA7C6446057}" srcOrd="6" destOrd="0" presId="urn:microsoft.com/office/officeart/2008/layout/VerticalCurvedList"/>
    <dgm:cxn modelId="{8484D15B-CB11-4249-8CFB-4E365985D297}" type="presParOf" srcId="{1360D9CF-5276-44B0-8BD3-5DA7C6446057}" destId="{BC6CC310-3C4D-41AE-9A64-078E9F5F2B8E}" srcOrd="0" destOrd="0" presId="urn:microsoft.com/office/officeart/2008/layout/VerticalCurvedList"/>
    <dgm:cxn modelId="{EC432A5E-77AD-47FC-9752-7333CF9FCB29}" type="presParOf" srcId="{F43A784C-4F6A-4513-A0B6-BEC1E56F7F02}" destId="{6B80C05E-2F52-4661-895C-882F78870580}" srcOrd="7" destOrd="0" presId="urn:microsoft.com/office/officeart/2008/layout/VerticalCurvedList"/>
    <dgm:cxn modelId="{B907EAEE-5069-440A-B105-7FF4E7CC157D}" type="presParOf" srcId="{F43A784C-4F6A-4513-A0B6-BEC1E56F7F02}" destId="{9B6FB170-059F-4BAB-92A9-1E4E79E7AAA0}" srcOrd="8" destOrd="0" presId="urn:microsoft.com/office/officeart/2008/layout/VerticalCurvedList"/>
    <dgm:cxn modelId="{9ACB1A42-A70F-4125-BF25-1CCBEE34B0F8}" type="presParOf" srcId="{9B6FB170-059F-4BAB-92A9-1E4E79E7AAA0}" destId="{3E0C2BE3-FE39-4FF4-9111-1A7DAA10EA3B}" srcOrd="0" destOrd="0" presId="urn:microsoft.com/office/officeart/2008/layout/VerticalCurvedList"/>
    <dgm:cxn modelId="{811ECEAD-A7DA-4D67-8333-32F7FC06A8C6}" type="presParOf" srcId="{F43A784C-4F6A-4513-A0B6-BEC1E56F7F02}" destId="{FF93E031-80B4-4E3A-B190-AA25923969DF}" srcOrd="9" destOrd="0" presId="urn:microsoft.com/office/officeart/2008/layout/VerticalCurvedList"/>
    <dgm:cxn modelId="{A27709F2-7975-4535-A816-CE105C937211}" type="presParOf" srcId="{F43A784C-4F6A-4513-A0B6-BEC1E56F7F02}" destId="{E5EE0EBC-57DC-49D4-8193-7DB5899BC936}" srcOrd="10" destOrd="0" presId="urn:microsoft.com/office/officeart/2008/layout/VerticalCurvedList"/>
    <dgm:cxn modelId="{02A0F36E-B0E7-4325-8352-CFB85FE8E829}" type="presParOf" srcId="{E5EE0EBC-57DC-49D4-8193-7DB5899BC936}" destId="{930897EB-CAB0-43CA-8A1D-4366CC13543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110A4D-3F5E-4135-8A9F-CAF8BD865382}" type="doc">
      <dgm:prSet loTypeId="urn:microsoft.com/office/officeart/2005/8/layout/cycle5" loCatId="cycle" qsTypeId="urn:microsoft.com/office/officeart/2005/8/quickstyle/simple3" qsCatId="simple" csTypeId="urn:microsoft.com/office/officeart/2005/8/colors/colorful1" csCatId="colorful" phldr="1"/>
      <dgm:spPr/>
      <dgm:t>
        <a:bodyPr/>
        <a:lstStyle/>
        <a:p>
          <a:endParaRPr lang="en-US"/>
        </a:p>
      </dgm:t>
    </dgm:pt>
    <dgm:pt modelId="{26B28433-06D5-4A6C-A5BD-D422E2368D1C}">
      <dgm:prSet phldrT="[Text]" custT="1"/>
      <dgm:spPr>
        <a:xfrm>
          <a:off x="1170542" y="1813501"/>
          <a:ext cx="2708544" cy="1097396"/>
        </a:xfrm>
      </dgm:spPr>
      <dgm:t>
        <a:bodyPr/>
        <a:lstStyle/>
        <a:p>
          <a:r>
            <a:rPr lang="en-US" sz="4000" dirty="0" smtClean="0">
              <a:solidFill>
                <a:srgbClr val="C00000"/>
              </a:solidFill>
              <a:latin typeface="Calibri"/>
              <a:ea typeface="+mn-ea"/>
              <a:cs typeface="+mn-cs"/>
            </a:rPr>
            <a:t>I</a:t>
          </a:r>
          <a:r>
            <a:rPr lang="en-US" sz="2800" dirty="0" smtClean="0">
              <a:latin typeface="Calibri"/>
              <a:ea typeface="+mn-ea"/>
              <a:cs typeface="+mn-cs"/>
            </a:rPr>
            <a:t>mplementation</a:t>
          </a:r>
          <a:endParaRPr lang="en-US" sz="2800" dirty="0">
            <a:latin typeface="Calibri"/>
            <a:ea typeface="+mn-ea"/>
            <a:cs typeface="+mn-cs"/>
          </a:endParaRPr>
        </a:p>
      </dgm:t>
    </dgm:pt>
    <dgm:pt modelId="{B1E169FA-2675-4029-A163-F457E76F545E}" type="sibTrans" cxnId="{18DCA477-07DC-4F6D-8F4E-3E0A81C9A54E}">
      <dgm:prSet/>
      <dgm:spPr>
        <a:xfrm>
          <a:off x="2524814" y="550394"/>
          <a:ext cx="3623611" cy="3623611"/>
        </a:xfrm>
      </dgm:spPr>
      <dgm:t>
        <a:bodyPr/>
        <a:lstStyle/>
        <a:p>
          <a:endParaRPr lang="en-US"/>
        </a:p>
      </dgm:t>
    </dgm:pt>
    <dgm:pt modelId="{DB385FBD-7474-4D3F-A1AF-5C3AC297BBB2}" type="parTrans" cxnId="{18DCA477-07DC-4F6D-8F4E-3E0A81C9A54E}">
      <dgm:prSet/>
      <dgm:spPr/>
      <dgm:t>
        <a:bodyPr/>
        <a:lstStyle/>
        <a:p>
          <a:endParaRPr lang="en-US"/>
        </a:p>
      </dgm:t>
    </dgm:pt>
    <dgm:pt modelId="{8B338C84-75DE-490B-B7BD-E14CF644700D}">
      <dgm:prSet phldrT="[Text]" custT="1"/>
      <dgm:spPr>
        <a:xfrm>
          <a:off x="3181635" y="3625307"/>
          <a:ext cx="2309969" cy="1097396"/>
        </a:xfrm>
      </dgm:spPr>
      <dgm:t>
        <a:bodyPr/>
        <a:lstStyle/>
        <a:p>
          <a:r>
            <a:rPr lang="en-US" sz="4000" dirty="0" smtClean="0">
              <a:solidFill>
                <a:srgbClr val="C00000"/>
              </a:solidFill>
              <a:latin typeface="Calibri"/>
              <a:ea typeface="+mn-ea"/>
              <a:cs typeface="+mn-cs"/>
            </a:rPr>
            <a:t>D</a:t>
          </a:r>
          <a:r>
            <a:rPr lang="en-US" sz="2800" dirty="0" smtClean="0">
              <a:latin typeface="Calibri"/>
              <a:ea typeface="+mn-ea"/>
              <a:cs typeface="+mn-cs"/>
            </a:rPr>
            <a:t>esign</a:t>
          </a:r>
          <a:endParaRPr lang="en-US" sz="2800" dirty="0">
            <a:latin typeface="Calibri"/>
            <a:ea typeface="+mn-ea"/>
            <a:cs typeface="+mn-cs"/>
          </a:endParaRPr>
        </a:p>
      </dgm:t>
    </dgm:pt>
    <dgm:pt modelId="{CC63CE4D-9440-4F4D-8A92-796B92B85288}" type="sibTrans" cxnId="{75E66621-FE1B-4784-91DA-B57E1A272B49}">
      <dgm:prSet/>
      <dgm:spPr>
        <a:xfrm>
          <a:off x="2524814" y="550394"/>
          <a:ext cx="3623611" cy="3623611"/>
        </a:xfrm>
      </dgm:spPr>
      <dgm:t>
        <a:bodyPr/>
        <a:lstStyle/>
        <a:p>
          <a:endParaRPr lang="en-US"/>
        </a:p>
      </dgm:t>
    </dgm:pt>
    <dgm:pt modelId="{AF723A37-A4F6-46ED-B77D-4EC8872C222B}" type="parTrans" cxnId="{75E66621-FE1B-4784-91DA-B57E1A272B49}">
      <dgm:prSet/>
      <dgm:spPr/>
      <dgm:t>
        <a:bodyPr/>
        <a:lstStyle/>
        <a:p>
          <a:endParaRPr lang="en-US"/>
        </a:p>
      </dgm:t>
    </dgm:pt>
    <dgm:pt modelId="{C80A8738-ACA8-4E35-A7C5-DA04AA9E6147}">
      <dgm:prSet phldrT="[Text]" custT="1"/>
      <dgm:spPr>
        <a:xfrm>
          <a:off x="4876973" y="1813501"/>
          <a:ext cx="2542904" cy="1097396"/>
        </a:xfrm>
      </dgm:spPr>
      <dgm:t>
        <a:bodyPr/>
        <a:lstStyle/>
        <a:p>
          <a:r>
            <a:rPr lang="en-US" sz="4000" dirty="0" smtClean="0">
              <a:solidFill>
                <a:srgbClr val="C00000"/>
              </a:solidFill>
              <a:latin typeface="Calibri"/>
              <a:ea typeface="+mn-ea"/>
              <a:cs typeface="+mn-cs"/>
            </a:rPr>
            <a:t>A</a:t>
          </a:r>
          <a:r>
            <a:rPr lang="en-US" sz="2800" dirty="0" smtClean="0">
              <a:latin typeface="Calibri"/>
              <a:ea typeface="+mn-ea"/>
              <a:cs typeface="+mn-cs"/>
            </a:rPr>
            <a:t>nalysis</a:t>
          </a:r>
          <a:endParaRPr lang="en-US" sz="2800" dirty="0">
            <a:latin typeface="Calibri"/>
            <a:ea typeface="+mn-ea"/>
            <a:cs typeface="+mn-cs"/>
          </a:endParaRPr>
        </a:p>
      </dgm:t>
    </dgm:pt>
    <dgm:pt modelId="{6BAC6641-6F16-42C7-9628-222D46D6B99E}" type="sibTrans" cxnId="{8D42E35A-4FD1-474D-A81F-5FE06D8AAA22}">
      <dgm:prSet/>
      <dgm:spPr>
        <a:xfrm>
          <a:off x="2524814" y="550394"/>
          <a:ext cx="3623611" cy="3623611"/>
        </a:xfrm>
      </dgm:spPr>
      <dgm:t>
        <a:bodyPr/>
        <a:lstStyle/>
        <a:p>
          <a:endParaRPr lang="en-US"/>
        </a:p>
      </dgm:t>
    </dgm:pt>
    <dgm:pt modelId="{118471EF-ADB4-4EEF-BD87-24A1F28669BF}" type="parTrans" cxnId="{8D42E35A-4FD1-474D-A81F-5FE06D8AAA22}">
      <dgm:prSet/>
      <dgm:spPr/>
      <dgm:t>
        <a:bodyPr/>
        <a:lstStyle/>
        <a:p>
          <a:endParaRPr lang="en-US"/>
        </a:p>
      </dgm:t>
    </dgm:pt>
    <dgm:pt modelId="{746407FD-1023-4207-8A6F-8D6782650E11}">
      <dgm:prSet phldrT="[Text]" custT="1"/>
      <dgm:spPr>
        <a:xfrm>
          <a:off x="3102099" y="1695"/>
          <a:ext cx="2469041" cy="1097396"/>
        </a:xfrm>
      </dgm:spPr>
      <dgm:t>
        <a:bodyPr/>
        <a:lstStyle/>
        <a:p>
          <a:r>
            <a:rPr lang="en-US" sz="4000" dirty="0" smtClean="0">
              <a:solidFill>
                <a:srgbClr val="C00000"/>
              </a:solidFill>
              <a:latin typeface="Calibri"/>
              <a:ea typeface="+mn-ea"/>
              <a:cs typeface="+mn-cs"/>
            </a:rPr>
            <a:t>P</a:t>
          </a:r>
          <a:r>
            <a:rPr lang="en-US" sz="2800" dirty="0" smtClean="0">
              <a:latin typeface="Calibri"/>
              <a:ea typeface="+mn-ea"/>
              <a:cs typeface="+mn-cs"/>
            </a:rPr>
            <a:t>lanning</a:t>
          </a:r>
          <a:endParaRPr lang="en-US" sz="2800" dirty="0">
            <a:latin typeface="Calibri"/>
            <a:ea typeface="+mn-ea"/>
            <a:cs typeface="+mn-cs"/>
          </a:endParaRPr>
        </a:p>
      </dgm:t>
    </dgm:pt>
    <dgm:pt modelId="{5E05B78C-094A-4509-9654-09D2F26F3FFD}" type="sibTrans" cxnId="{861D5ABE-FC74-4203-BA70-713D604D7945}">
      <dgm:prSet/>
      <dgm:spPr>
        <a:xfrm>
          <a:off x="2524814" y="550394"/>
          <a:ext cx="3623611" cy="3623611"/>
        </a:xfrm>
      </dgm:spPr>
      <dgm:t>
        <a:bodyPr/>
        <a:lstStyle/>
        <a:p>
          <a:endParaRPr lang="en-US"/>
        </a:p>
      </dgm:t>
    </dgm:pt>
    <dgm:pt modelId="{7B6FAAAB-269F-4CC4-8442-29D9B5032544}" type="parTrans" cxnId="{861D5ABE-FC74-4203-BA70-713D604D7945}">
      <dgm:prSet/>
      <dgm:spPr/>
      <dgm:t>
        <a:bodyPr/>
        <a:lstStyle/>
        <a:p>
          <a:endParaRPr lang="en-US"/>
        </a:p>
      </dgm:t>
    </dgm:pt>
    <dgm:pt modelId="{0A3A9FBE-F7C6-41D0-A2A8-F50B183ED97D}" type="pres">
      <dgm:prSet presAssocID="{98110A4D-3F5E-4135-8A9F-CAF8BD865382}" presName="cycle" presStyleCnt="0">
        <dgm:presLayoutVars>
          <dgm:dir/>
          <dgm:resizeHandles val="exact"/>
        </dgm:presLayoutVars>
      </dgm:prSet>
      <dgm:spPr/>
      <dgm:t>
        <a:bodyPr/>
        <a:lstStyle/>
        <a:p>
          <a:endParaRPr lang="en-US"/>
        </a:p>
      </dgm:t>
    </dgm:pt>
    <dgm:pt modelId="{256E3A91-2E2F-4ED9-A28A-3DA97D5742E3}" type="pres">
      <dgm:prSet presAssocID="{746407FD-1023-4207-8A6F-8D6782650E11}" presName="node" presStyleLbl="node1" presStyleIdx="0" presStyleCnt="4" custScaleX="146244" custRadScaleRad="100101" custRadScaleInc="2327">
        <dgm:presLayoutVars>
          <dgm:bulletEnabled val="1"/>
        </dgm:presLayoutVars>
      </dgm:prSet>
      <dgm:spPr>
        <a:prstGeom prst="roundRect">
          <a:avLst/>
        </a:prstGeom>
      </dgm:spPr>
      <dgm:t>
        <a:bodyPr/>
        <a:lstStyle/>
        <a:p>
          <a:endParaRPr lang="en-US"/>
        </a:p>
      </dgm:t>
    </dgm:pt>
    <dgm:pt modelId="{8B1A1E44-0CA3-47B4-B36D-323702FD4456}" type="pres">
      <dgm:prSet presAssocID="{746407FD-1023-4207-8A6F-8D6782650E11}" presName="spNode" presStyleCnt="0"/>
      <dgm:spPr/>
      <dgm:t>
        <a:bodyPr/>
        <a:lstStyle/>
        <a:p>
          <a:endParaRPr lang="id-ID"/>
        </a:p>
      </dgm:t>
    </dgm:pt>
    <dgm:pt modelId="{47F33915-6B3B-401C-B50F-B22A754E2EF7}" type="pres">
      <dgm:prSet presAssocID="{5E05B78C-094A-4509-9654-09D2F26F3FFD}" presName="sibTrans" presStyleLbl="sibTrans1D1" presStyleIdx="0" presStyleCnt="4"/>
      <dgm:spPr>
        <a:custGeom>
          <a:avLst/>
          <a:gdLst/>
          <a:ahLst/>
          <a:cxnLst/>
          <a:rect l="0" t="0" r="0" b="0"/>
          <a:pathLst>
            <a:path>
              <a:moveTo>
                <a:pt x="3174428" y="617694"/>
              </a:moveTo>
              <a:arcTo wR="1811805" hR="1811805" stAng="19126251" swAng="1066856"/>
            </a:path>
          </a:pathLst>
        </a:custGeom>
      </dgm:spPr>
      <dgm:t>
        <a:bodyPr/>
        <a:lstStyle/>
        <a:p>
          <a:endParaRPr lang="en-US"/>
        </a:p>
      </dgm:t>
    </dgm:pt>
    <dgm:pt modelId="{28358C13-D8CC-4AD2-A7BF-1189D1A964E3}" type="pres">
      <dgm:prSet presAssocID="{C80A8738-ACA8-4E35-A7C5-DA04AA9E6147}" presName="node" presStyleLbl="node1" presStyleIdx="1" presStyleCnt="4" custScaleX="165299">
        <dgm:presLayoutVars>
          <dgm:bulletEnabled val="1"/>
        </dgm:presLayoutVars>
      </dgm:prSet>
      <dgm:spPr>
        <a:prstGeom prst="roundRect">
          <a:avLst/>
        </a:prstGeom>
      </dgm:spPr>
      <dgm:t>
        <a:bodyPr/>
        <a:lstStyle/>
        <a:p>
          <a:endParaRPr lang="en-US"/>
        </a:p>
      </dgm:t>
    </dgm:pt>
    <dgm:pt modelId="{7A773DDB-9EA6-40D0-908C-5A4C420FC715}" type="pres">
      <dgm:prSet presAssocID="{C80A8738-ACA8-4E35-A7C5-DA04AA9E6147}" presName="spNode" presStyleCnt="0"/>
      <dgm:spPr/>
      <dgm:t>
        <a:bodyPr/>
        <a:lstStyle/>
        <a:p>
          <a:endParaRPr lang="id-ID"/>
        </a:p>
      </dgm:t>
    </dgm:pt>
    <dgm:pt modelId="{396D247C-7331-400F-88B3-FB5C75DEFBD2}" type="pres">
      <dgm:prSet presAssocID="{6BAC6641-6F16-42C7-9628-222D46D6B99E}" presName="sibTrans" presStyleLbl="sibTrans1D1" presStyleIdx="1" presStyleCnt="4"/>
      <dgm:spPr>
        <a:custGeom>
          <a:avLst/>
          <a:gdLst/>
          <a:ahLst/>
          <a:cxnLst/>
          <a:rect l="0" t="0" r="0" b="0"/>
          <a:pathLst>
            <a:path>
              <a:moveTo>
                <a:pt x="3465772" y="2551424"/>
              </a:moveTo>
              <a:arcTo wR="1811805" hR="1811805" stAng="1445590" swAng="1190300"/>
            </a:path>
          </a:pathLst>
        </a:custGeom>
      </dgm:spPr>
      <dgm:t>
        <a:bodyPr/>
        <a:lstStyle/>
        <a:p>
          <a:endParaRPr lang="en-US"/>
        </a:p>
      </dgm:t>
    </dgm:pt>
    <dgm:pt modelId="{E5B85177-67DC-46B9-9178-4FD74108A018}" type="pres">
      <dgm:prSet presAssocID="{8B338C84-75DE-490B-B7BD-E14CF644700D}" presName="node" presStyleLbl="node1" presStyleIdx="2" presStyleCnt="4" custScaleX="136822">
        <dgm:presLayoutVars>
          <dgm:bulletEnabled val="1"/>
        </dgm:presLayoutVars>
      </dgm:prSet>
      <dgm:spPr>
        <a:prstGeom prst="roundRect">
          <a:avLst/>
        </a:prstGeom>
      </dgm:spPr>
      <dgm:t>
        <a:bodyPr/>
        <a:lstStyle/>
        <a:p>
          <a:endParaRPr lang="en-US"/>
        </a:p>
      </dgm:t>
    </dgm:pt>
    <dgm:pt modelId="{35D7A730-924C-49C3-A7BA-CD89FCBCE1AC}" type="pres">
      <dgm:prSet presAssocID="{8B338C84-75DE-490B-B7BD-E14CF644700D}" presName="spNode" presStyleCnt="0"/>
      <dgm:spPr/>
      <dgm:t>
        <a:bodyPr/>
        <a:lstStyle/>
        <a:p>
          <a:endParaRPr lang="id-ID"/>
        </a:p>
      </dgm:t>
    </dgm:pt>
    <dgm:pt modelId="{D2CA6A8E-22C6-4F9F-B88D-7C12E5956E50}" type="pres">
      <dgm:prSet presAssocID="{CC63CE4D-9440-4F4D-8A92-796B92B85288}" presName="sibTrans" presStyleLbl="sibTrans1D1" presStyleIdx="2" presStyleCnt="4"/>
      <dgm:spPr>
        <a:custGeom>
          <a:avLst/>
          <a:gdLst/>
          <a:ahLst/>
          <a:cxnLst/>
          <a:rect l="0" t="0" r="0" b="0"/>
          <a:pathLst>
            <a:path>
              <a:moveTo>
                <a:pt x="506998" y="3068832"/>
              </a:moveTo>
              <a:arcTo wR="1811805" hR="1811805" stAng="8164110" swAng="1190300"/>
            </a:path>
          </a:pathLst>
        </a:custGeom>
      </dgm:spPr>
      <dgm:t>
        <a:bodyPr/>
        <a:lstStyle/>
        <a:p>
          <a:endParaRPr lang="en-US"/>
        </a:p>
      </dgm:t>
    </dgm:pt>
    <dgm:pt modelId="{780DDDCB-B12F-428D-A586-90FD6F79F55C}" type="pres">
      <dgm:prSet presAssocID="{26B28433-06D5-4A6C-A5BD-D422E2368D1C}" presName="node" presStyleLbl="node1" presStyleIdx="3" presStyleCnt="4" custScaleX="174406">
        <dgm:presLayoutVars>
          <dgm:bulletEnabled val="1"/>
        </dgm:presLayoutVars>
      </dgm:prSet>
      <dgm:spPr>
        <a:prstGeom prst="roundRect">
          <a:avLst/>
        </a:prstGeom>
      </dgm:spPr>
      <dgm:t>
        <a:bodyPr/>
        <a:lstStyle/>
        <a:p>
          <a:endParaRPr lang="en-US"/>
        </a:p>
      </dgm:t>
    </dgm:pt>
    <dgm:pt modelId="{27501DD9-B23B-4A6C-B19F-BEDC210774CB}" type="pres">
      <dgm:prSet presAssocID="{26B28433-06D5-4A6C-A5BD-D422E2368D1C}" presName="spNode" presStyleCnt="0"/>
      <dgm:spPr/>
      <dgm:t>
        <a:bodyPr/>
        <a:lstStyle/>
        <a:p>
          <a:endParaRPr lang="id-ID"/>
        </a:p>
      </dgm:t>
    </dgm:pt>
    <dgm:pt modelId="{498F4E31-E423-4928-A28F-F71BD81A544F}" type="pres">
      <dgm:prSet presAssocID="{B1E169FA-2675-4029-A163-F457E76F545E}" presName="sibTrans" presStyleLbl="sibTrans1D1" presStyleIdx="3" presStyleCnt="4"/>
      <dgm:spPr>
        <a:custGeom>
          <a:avLst/>
          <a:gdLst/>
          <a:ahLst/>
          <a:cxnLst/>
          <a:rect l="0" t="0" r="0" b="0"/>
          <a:pathLst>
            <a:path>
              <a:moveTo>
                <a:pt x="149618" y="1090851"/>
              </a:moveTo>
              <a:arcTo wR="1811805" hR="1811805" stAng="12206894" swAng="1066856"/>
            </a:path>
          </a:pathLst>
        </a:custGeom>
      </dgm:spPr>
      <dgm:t>
        <a:bodyPr/>
        <a:lstStyle/>
        <a:p>
          <a:endParaRPr lang="en-US"/>
        </a:p>
      </dgm:t>
    </dgm:pt>
  </dgm:ptLst>
  <dgm:cxnLst>
    <dgm:cxn modelId="{861D5ABE-FC74-4203-BA70-713D604D7945}" srcId="{98110A4D-3F5E-4135-8A9F-CAF8BD865382}" destId="{746407FD-1023-4207-8A6F-8D6782650E11}" srcOrd="0" destOrd="0" parTransId="{7B6FAAAB-269F-4CC4-8442-29D9B5032544}" sibTransId="{5E05B78C-094A-4509-9654-09D2F26F3FFD}"/>
    <dgm:cxn modelId="{18DCA477-07DC-4F6D-8F4E-3E0A81C9A54E}" srcId="{98110A4D-3F5E-4135-8A9F-CAF8BD865382}" destId="{26B28433-06D5-4A6C-A5BD-D422E2368D1C}" srcOrd="3" destOrd="0" parTransId="{DB385FBD-7474-4D3F-A1AF-5C3AC297BBB2}" sibTransId="{B1E169FA-2675-4029-A163-F457E76F545E}"/>
    <dgm:cxn modelId="{D4AAC0F7-7AFF-4A29-948F-4208D6E915A5}" type="presOf" srcId="{98110A4D-3F5E-4135-8A9F-CAF8BD865382}" destId="{0A3A9FBE-F7C6-41D0-A2A8-F50B183ED97D}" srcOrd="0" destOrd="0" presId="urn:microsoft.com/office/officeart/2005/8/layout/cycle5"/>
    <dgm:cxn modelId="{B5F1153E-4B1D-4C04-A19F-65042D694F77}" type="presOf" srcId="{5E05B78C-094A-4509-9654-09D2F26F3FFD}" destId="{47F33915-6B3B-401C-B50F-B22A754E2EF7}" srcOrd="0" destOrd="0" presId="urn:microsoft.com/office/officeart/2005/8/layout/cycle5"/>
    <dgm:cxn modelId="{81F23E9A-6FC1-4685-A2FB-5CD7C5B64FA2}" type="presOf" srcId="{8B338C84-75DE-490B-B7BD-E14CF644700D}" destId="{E5B85177-67DC-46B9-9178-4FD74108A018}" srcOrd="0" destOrd="0" presId="urn:microsoft.com/office/officeart/2005/8/layout/cycle5"/>
    <dgm:cxn modelId="{AA5B9AEF-9E11-45DC-9617-FE4990D17721}" type="presOf" srcId="{746407FD-1023-4207-8A6F-8D6782650E11}" destId="{256E3A91-2E2F-4ED9-A28A-3DA97D5742E3}" srcOrd="0" destOrd="0" presId="urn:microsoft.com/office/officeart/2005/8/layout/cycle5"/>
    <dgm:cxn modelId="{C723BA77-82F3-4F3F-A6DD-0B3E5495EEC6}" type="presOf" srcId="{6BAC6641-6F16-42C7-9628-222D46D6B99E}" destId="{396D247C-7331-400F-88B3-FB5C75DEFBD2}" srcOrd="0" destOrd="0" presId="urn:microsoft.com/office/officeart/2005/8/layout/cycle5"/>
    <dgm:cxn modelId="{8D42E35A-4FD1-474D-A81F-5FE06D8AAA22}" srcId="{98110A4D-3F5E-4135-8A9F-CAF8BD865382}" destId="{C80A8738-ACA8-4E35-A7C5-DA04AA9E6147}" srcOrd="1" destOrd="0" parTransId="{118471EF-ADB4-4EEF-BD87-24A1F28669BF}" sibTransId="{6BAC6641-6F16-42C7-9628-222D46D6B99E}"/>
    <dgm:cxn modelId="{8B8CB420-E0B9-4421-AD40-17448B4E2867}" type="presOf" srcId="{26B28433-06D5-4A6C-A5BD-D422E2368D1C}" destId="{780DDDCB-B12F-428D-A586-90FD6F79F55C}" srcOrd="0" destOrd="0" presId="urn:microsoft.com/office/officeart/2005/8/layout/cycle5"/>
    <dgm:cxn modelId="{75E66621-FE1B-4784-91DA-B57E1A272B49}" srcId="{98110A4D-3F5E-4135-8A9F-CAF8BD865382}" destId="{8B338C84-75DE-490B-B7BD-E14CF644700D}" srcOrd="2" destOrd="0" parTransId="{AF723A37-A4F6-46ED-B77D-4EC8872C222B}" sibTransId="{CC63CE4D-9440-4F4D-8A92-796B92B85288}"/>
    <dgm:cxn modelId="{AC933617-F5E8-4F8C-B8D2-050FAA2B2098}" type="presOf" srcId="{CC63CE4D-9440-4F4D-8A92-796B92B85288}" destId="{D2CA6A8E-22C6-4F9F-B88D-7C12E5956E50}" srcOrd="0" destOrd="0" presId="urn:microsoft.com/office/officeart/2005/8/layout/cycle5"/>
    <dgm:cxn modelId="{620A21C5-3EF1-428C-A353-FD927686C9DD}" type="presOf" srcId="{C80A8738-ACA8-4E35-A7C5-DA04AA9E6147}" destId="{28358C13-D8CC-4AD2-A7BF-1189D1A964E3}" srcOrd="0" destOrd="0" presId="urn:microsoft.com/office/officeart/2005/8/layout/cycle5"/>
    <dgm:cxn modelId="{DB0F95B6-4C2D-4499-8E53-A636ECA016FA}" type="presOf" srcId="{B1E169FA-2675-4029-A163-F457E76F545E}" destId="{498F4E31-E423-4928-A28F-F71BD81A544F}" srcOrd="0" destOrd="0" presId="urn:microsoft.com/office/officeart/2005/8/layout/cycle5"/>
    <dgm:cxn modelId="{A92EDF5B-2E82-4753-9639-B8C52037C3DE}" type="presParOf" srcId="{0A3A9FBE-F7C6-41D0-A2A8-F50B183ED97D}" destId="{256E3A91-2E2F-4ED9-A28A-3DA97D5742E3}" srcOrd="0" destOrd="0" presId="urn:microsoft.com/office/officeart/2005/8/layout/cycle5"/>
    <dgm:cxn modelId="{16E7D0CD-80DC-4554-A401-D8BE1AEAE793}" type="presParOf" srcId="{0A3A9FBE-F7C6-41D0-A2A8-F50B183ED97D}" destId="{8B1A1E44-0CA3-47B4-B36D-323702FD4456}" srcOrd="1" destOrd="0" presId="urn:microsoft.com/office/officeart/2005/8/layout/cycle5"/>
    <dgm:cxn modelId="{6D4177EF-9863-4090-8799-87792664A7E5}" type="presParOf" srcId="{0A3A9FBE-F7C6-41D0-A2A8-F50B183ED97D}" destId="{47F33915-6B3B-401C-B50F-B22A754E2EF7}" srcOrd="2" destOrd="0" presId="urn:microsoft.com/office/officeart/2005/8/layout/cycle5"/>
    <dgm:cxn modelId="{DBC0DD92-E96E-4199-A3BF-A666701880BD}" type="presParOf" srcId="{0A3A9FBE-F7C6-41D0-A2A8-F50B183ED97D}" destId="{28358C13-D8CC-4AD2-A7BF-1189D1A964E3}" srcOrd="3" destOrd="0" presId="urn:microsoft.com/office/officeart/2005/8/layout/cycle5"/>
    <dgm:cxn modelId="{D1A0EC9A-F3BF-455A-B2D8-90EE597C26B6}" type="presParOf" srcId="{0A3A9FBE-F7C6-41D0-A2A8-F50B183ED97D}" destId="{7A773DDB-9EA6-40D0-908C-5A4C420FC715}" srcOrd="4" destOrd="0" presId="urn:microsoft.com/office/officeart/2005/8/layout/cycle5"/>
    <dgm:cxn modelId="{65FF32E9-C483-4A51-ABDF-4130E8C6C2F7}" type="presParOf" srcId="{0A3A9FBE-F7C6-41D0-A2A8-F50B183ED97D}" destId="{396D247C-7331-400F-88B3-FB5C75DEFBD2}" srcOrd="5" destOrd="0" presId="urn:microsoft.com/office/officeart/2005/8/layout/cycle5"/>
    <dgm:cxn modelId="{6B534B24-9AEF-462D-972F-4A76897E4351}" type="presParOf" srcId="{0A3A9FBE-F7C6-41D0-A2A8-F50B183ED97D}" destId="{E5B85177-67DC-46B9-9178-4FD74108A018}" srcOrd="6" destOrd="0" presId="urn:microsoft.com/office/officeart/2005/8/layout/cycle5"/>
    <dgm:cxn modelId="{29B36E3F-8045-48EE-BEDD-B21C5B7E4E48}" type="presParOf" srcId="{0A3A9FBE-F7C6-41D0-A2A8-F50B183ED97D}" destId="{35D7A730-924C-49C3-A7BA-CD89FCBCE1AC}" srcOrd="7" destOrd="0" presId="urn:microsoft.com/office/officeart/2005/8/layout/cycle5"/>
    <dgm:cxn modelId="{A4F428C8-AECA-40FF-ACAF-0847D9B56461}" type="presParOf" srcId="{0A3A9FBE-F7C6-41D0-A2A8-F50B183ED97D}" destId="{D2CA6A8E-22C6-4F9F-B88D-7C12E5956E50}" srcOrd="8" destOrd="0" presId="urn:microsoft.com/office/officeart/2005/8/layout/cycle5"/>
    <dgm:cxn modelId="{20899725-4BF6-4F07-BC92-8E2DD26A48B4}" type="presParOf" srcId="{0A3A9FBE-F7C6-41D0-A2A8-F50B183ED97D}" destId="{780DDDCB-B12F-428D-A586-90FD6F79F55C}" srcOrd="9" destOrd="0" presId="urn:microsoft.com/office/officeart/2005/8/layout/cycle5"/>
    <dgm:cxn modelId="{1BE7781B-0187-4C7F-9CD7-FD4BC25E0B1A}" type="presParOf" srcId="{0A3A9FBE-F7C6-41D0-A2A8-F50B183ED97D}" destId="{27501DD9-B23B-4A6C-B19F-BEDC210774CB}" srcOrd="10" destOrd="0" presId="urn:microsoft.com/office/officeart/2005/8/layout/cycle5"/>
    <dgm:cxn modelId="{EFD291E1-7C17-410C-A594-61C8E02CB89F}" type="presParOf" srcId="{0A3A9FBE-F7C6-41D0-A2A8-F50B183ED97D}" destId="{498F4E31-E423-4928-A28F-F71BD81A544F}" srcOrd="11" destOrd="0" presId="urn:microsoft.com/office/officeart/2005/8/layout/cycle5"/>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B03AD9-3E5D-4524-8A59-32C0B1B29EB9}" type="doc">
      <dgm:prSet loTypeId="urn:microsoft.com/office/officeart/2005/8/layout/cycle2" loCatId="cycle" qsTypeId="urn:microsoft.com/office/officeart/2005/8/quickstyle/simple3" qsCatId="simple" csTypeId="urn:microsoft.com/office/officeart/2005/8/colors/colorful1" csCatId="colorful" phldr="1"/>
      <dgm:spPr/>
      <dgm:t>
        <a:bodyPr/>
        <a:lstStyle/>
        <a:p>
          <a:endParaRPr lang="en-US"/>
        </a:p>
      </dgm:t>
    </dgm:pt>
    <dgm:pt modelId="{75924638-D73F-4DBD-8240-BEF46C5B13CC}">
      <dgm:prSet phldrT="[Text]" custT="1"/>
      <dgm:spPr/>
      <dgm:t>
        <a:bodyPr/>
        <a:lstStyle/>
        <a:p>
          <a:r>
            <a:rPr lang="en-US" sz="2800" b="1" smtClean="0"/>
            <a:t>Notation</a:t>
          </a:r>
          <a:r>
            <a:rPr lang="en-US" sz="2600" b="1" smtClean="0"/>
            <a:t>: </a:t>
          </a:r>
          <a:r>
            <a:rPr lang="en-US" sz="1800" b="1" smtClean="0"/>
            <a:t>Standard</a:t>
          </a:r>
          <a:endParaRPr lang="en-US" sz="1800" b="1" dirty="0"/>
        </a:p>
      </dgm:t>
    </dgm:pt>
    <dgm:pt modelId="{2D13BEB8-D261-4A2C-A219-2BC796B45B91}" type="parTrans" cxnId="{4B5CAE16-6F89-4B9B-928E-73EBFD48D1ED}">
      <dgm:prSet/>
      <dgm:spPr/>
      <dgm:t>
        <a:bodyPr/>
        <a:lstStyle/>
        <a:p>
          <a:endParaRPr lang="en-US" b="1"/>
        </a:p>
      </dgm:t>
    </dgm:pt>
    <dgm:pt modelId="{920A8744-5165-4612-BAB2-6C2EE8D5FF71}" type="sibTrans" cxnId="{4B5CAE16-6F89-4B9B-928E-73EBFD48D1ED}">
      <dgm:prSet/>
      <dgm:spPr/>
      <dgm:t>
        <a:bodyPr/>
        <a:lstStyle/>
        <a:p>
          <a:endParaRPr lang="en-US" b="1"/>
        </a:p>
      </dgm:t>
    </dgm:pt>
    <dgm:pt modelId="{55F354E5-F796-4007-B9AE-8C76F5BE912E}">
      <dgm:prSet phldrT="[Text]" custT="1"/>
      <dgm:spPr/>
      <dgm:t>
        <a:bodyPr/>
        <a:lstStyle/>
        <a:p>
          <a:r>
            <a:rPr lang="en-US" sz="2800" b="1" smtClean="0"/>
            <a:t>Tools</a:t>
          </a:r>
          <a:r>
            <a:rPr lang="en-US" sz="2200" b="1" smtClean="0"/>
            <a:t>: </a:t>
          </a:r>
          <a:r>
            <a:rPr lang="en-US" sz="1800" b="1" smtClean="0"/>
            <a:t>Support Standard and Process</a:t>
          </a:r>
          <a:endParaRPr lang="en-US" sz="1800" b="1" dirty="0"/>
        </a:p>
      </dgm:t>
    </dgm:pt>
    <dgm:pt modelId="{CF1F7D62-407D-4DBF-AD4E-44E31724B482}" type="parTrans" cxnId="{72FBA379-5D17-4EB1-AFF8-16A0429D03B9}">
      <dgm:prSet/>
      <dgm:spPr/>
      <dgm:t>
        <a:bodyPr/>
        <a:lstStyle/>
        <a:p>
          <a:endParaRPr lang="en-US" b="1"/>
        </a:p>
      </dgm:t>
    </dgm:pt>
    <dgm:pt modelId="{C4854E32-447F-4322-9BE8-74879E4E557E}" type="sibTrans" cxnId="{72FBA379-5D17-4EB1-AFF8-16A0429D03B9}">
      <dgm:prSet/>
      <dgm:spPr/>
      <dgm:t>
        <a:bodyPr/>
        <a:lstStyle/>
        <a:p>
          <a:endParaRPr lang="en-US" b="1"/>
        </a:p>
      </dgm:t>
    </dgm:pt>
    <dgm:pt modelId="{45021FF0-8400-430A-8771-3E3CFD719CA0}">
      <dgm:prSet phldrT="[Text]" custT="1"/>
      <dgm:spPr/>
      <dgm:t>
        <a:bodyPr/>
        <a:lstStyle/>
        <a:p>
          <a:r>
            <a:rPr lang="en-US" sz="2800" b="1" smtClean="0"/>
            <a:t>Process</a:t>
          </a:r>
          <a:r>
            <a:rPr lang="en-US" sz="2600" b="1" smtClean="0"/>
            <a:t>: </a:t>
          </a:r>
          <a:r>
            <a:rPr lang="en-US" sz="1800" b="1" smtClean="0"/>
            <a:t>C</a:t>
          </a:r>
          <a:r>
            <a:rPr lang="id-ID" sz="1800" b="1" smtClean="0"/>
            <a:t>ustomer</a:t>
          </a:r>
          <a:r>
            <a:rPr lang="en-US" sz="1800" b="1" smtClean="0"/>
            <a:t>-Oriented</a:t>
          </a:r>
          <a:r>
            <a:rPr lang="id-ID" sz="1800" b="1" smtClean="0"/>
            <a:t> Methodology</a:t>
          </a:r>
          <a:endParaRPr lang="en-US" sz="1800" b="1" dirty="0"/>
        </a:p>
      </dgm:t>
    </dgm:pt>
    <dgm:pt modelId="{2008A5EF-5222-4F64-8B4D-562123FE8D70}" type="parTrans" cxnId="{DC3DF330-E968-493B-AA5B-037E15247355}">
      <dgm:prSet/>
      <dgm:spPr/>
      <dgm:t>
        <a:bodyPr/>
        <a:lstStyle/>
        <a:p>
          <a:endParaRPr lang="en-US" b="1"/>
        </a:p>
      </dgm:t>
    </dgm:pt>
    <dgm:pt modelId="{98CB7FA9-E7E5-44FA-BA29-18B7EBDA206D}" type="sibTrans" cxnId="{DC3DF330-E968-493B-AA5B-037E15247355}">
      <dgm:prSet/>
      <dgm:spPr/>
      <dgm:t>
        <a:bodyPr/>
        <a:lstStyle/>
        <a:p>
          <a:endParaRPr lang="en-US" b="1"/>
        </a:p>
      </dgm:t>
    </dgm:pt>
    <dgm:pt modelId="{A9ACF53A-31D6-4593-A129-36B5252562B0}" type="pres">
      <dgm:prSet presAssocID="{CFB03AD9-3E5D-4524-8A59-32C0B1B29EB9}" presName="cycle" presStyleCnt="0">
        <dgm:presLayoutVars>
          <dgm:dir/>
          <dgm:resizeHandles val="exact"/>
        </dgm:presLayoutVars>
      </dgm:prSet>
      <dgm:spPr/>
      <dgm:t>
        <a:bodyPr/>
        <a:lstStyle/>
        <a:p>
          <a:endParaRPr lang="en-US"/>
        </a:p>
      </dgm:t>
    </dgm:pt>
    <dgm:pt modelId="{38E903FB-F01E-4EC3-9C7B-ECB5160B8E14}" type="pres">
      <dgm:prSet presAssocID="{75924638-D73F-4DBD-8240-BEF46C5B13CC}" presName="node" presStyleLbl="node1" presStyleIdx="0" presStyleCnt="3">
        <dgm:presLayoutVars>
          <dgm:bulletEnabled val="1"/>
        </dgm:presLayoutVars>
      </dgm:prSet>
      <dgm:spPr/>
      <dgm:t>
        <a:bodyPr/>
        <a:lstStyle/>
        <a:p>
          <a:endParaRPr lang="en-US"/>
        </a:p>
      </dgm:t>
    </dgm:pt>
    <dgm:pt modelId="{912B529E-2514-4472-9A54-E282F56B56E9}" type="pres">
      <dgm:prSet presAssocID="{920A8744-5165-4612-BAB2-6C2EE8D5FF71}" presName="sibTrans" presStyleLbl="sibTrans2D1" presStyleIdx="0" presStyleCnt="3"/>
      <dgm:spPr/>
      <dgm:t>
        <a:bodyPr/>
        <a:lstStyle/>
        <a:p>
          <a:endParaRPr lang="en-US"/>
        </a:p>
      </dgm:t>
    </dgm:pt>
    <dgm:pt modelId="{F036CEA7-4FD4-4D27-9289-F5E244A7323D}" type="pres">
      <dgm:prSet presAssocID="{920A8744-5165-4612-BAB2-6C2EE8D5FF71}" presName="connectorText" presStyleLbl="sibTrans2D1" presStyleIdx="0" presStyleCnt="3"/>
      <dgm:spPr/>
      <dgm:t>
        <a:bodyPr/>
        <a:lstStyle/>
        <a:p>
          <a:endParaRPr lang="en-US"/>
        </a:p>
      </dgm:t>
    </dgm:pt>
    <dgm:pt modelId="{97CF7F39-2922-475F-8CE9-B51D4EFFFF41}" type="pres">
      <dgm:prSet presAssocID="{55F354E5-F796-4007-B9AE-8C76F5BE912E}" presName="node" presStyleLbl="node1" presStyleIdx="1" presStyleCnt="3">
        <dgm:presLayoutVars>
          <dgm:bulletEnabled val="1"/>
        </dgm:presLayoutVars>
      </dgm:prSet>
      <dgm:spPr/>
      <dgm:t>
        <a:bodyPr/>
        <a:lstStyle/>
        <a:p>
          <a:endParaRPr lang="en-US"/>
        </a:p>
      </dgm:t>
    </dgm:pt>
    <dgm:pt modelId="{856BCF7C-0DA9-4937-B146-FA812DD4AAC8}" type="pres">
      <dgm:prSet presAssocID="{C4854E32-447F-4322-9BE8-74879E4E557E}" presName="sibTrans" presStyleLbl="sibTrans2D1" presStyleIdx="1" presStyleCnt="3"/>
      <dgm:spPr/>
      <dgm:t>
        <a:bodyPr/>
        <a:lstStyle/>
        <a:p>
          <a:endParaRPr lang="en-US"/>
        </a:p>
      </dgm:t>
    </dgm:pt>
    <dgm:pt modelId="{96DB5D4C-4745-4C37-BA19-92E5C618EB30}" type="pres">
      <dgm:prSet presAssocID="{C4854E32-447F-4322-9BE8-74879E4E557E}" presName="connectorText" presStyleLbl="sibTrans2D1" presStyleIdx="1" presStyleCnt="3"/>
      <dgm:spPr/>
      <dgm:t>
        <a:bodyPr/>
        <a:lstStyle/>
        <a:p>
          <a:endParaRPr lang="en-US"/>
        </a:p>
      </dgm:t>
    </dgm:pt>
    <dgm:pt modelId="{C70EFB05-DB09-4628-A3B2-986C15362C70}" type="pres">
      <dgm:prSet presAssocID="{45021FF0-8400-430A-8771-3E3CFD719CA0}" presName="node" presStyleLbl="node1" presStyleIdx="2" presStyleCnt="3">
        <dgm:presLayoutVars>
          <dgm:bulletEnabled val="1"/>
        </dgm:presLayoutVars>
      </dgm:prSet>
      <dgm:spPr/>
      <dgm:t>
        <a:bodyPr/>
        <a:lstStyle/>
        <a:p>
          <a:endParaRPr lang="en-US"/>
        </a:p>
      </dgm:t>
    </dgm:pt>
    <dgm:pt modelId="{15321360-B281-45E8-AEA0-FAF588F79351}" type="pres">
      <dgm:prSet presAssocID="{98CB7FA9-E7E5-44FA-BA29-18B7EBDA206D}" presName="sibTrans" presStyleLbl="sibTrans2D1" presStyleIdx="2" presStyleCnt="3"/>
      <dgm:spPr/>
      <dgm:t>
        <a:bodyPr/>
        <a:lstStyle/>
        <a:p>
          <a:endParaRPr lang="en-US"/>
        </a:p>
      </dgm:t>
    </dgm:pt>
    <dgm:pt modelId="{7ADD0293-D38B-408F-8817-C9F3A7353DBF}" type="pres">
      <dgm:prSet presAssocID="{98CB7FA9-E7E5-44FA-BA29-18B7EBDA206D}" presName="connectorText" presStyleLbl="sibTrans2D1" presStyleIdx="2" presStyleCnt="3"/>
      <dgm:spPr/>
      <dgm:t>
        <a:bodyPr/>
        <a:lstStyle/>
        <a:p>
          <a:endParaRPr lang="en-US"/>
        </a:p>
      </dgm:t>
    </dgm:pt>
  </dgm:ptLst>
  <dgm:cxnLst>
    <dgm:cxn modelId="{346F9952-1FD5-4B2F-85EB-3AC69BA780FF}" type="presOf" srcId="{920A8744-5165-4612-BAB2-6C2EE8D5FF71}" destId="{912B529E-2514-4472-9A54-E282F56B56E9}" srcOrd="0" destOrd="0" presId="urn:microsoft.com/office/officeart/2005/8/layout/cycle2"/>
    <dgm:cxn modelId="{532A69FD-7E2C-4742-A57A-5FAD296AE375}" type="presOf" srcId="{98CB7FA9-E7E5-44FA-BA29-18B7EBDA206D}" destId="{7ADD0293-D38B-408F-8817-C9F3A7353DBF}" srcOrd="1" destOrd="0" presId="urn:microsoft.com/office/officeart/2005/8/layout/cycle2"/>
    <dgm:cxn modelId="{DC3DF330-E968-493B-AA5B-037E15247355}" srcId="{CFB03AD9-3E5D-4524-8A59-32C0B1B29EB9}" destId="{45021FF0-8400-430A-8771-3E3CFD719CA0}" srcOrd="2" destOrd="0" parTransId="{2008A5EF-5222-4F64-8B4D-562123FE8D70}" sibTransId="{98CB7FA9-E7E5-44FA-BA29-18B7EBDA206D}"/>
    <dgm:cxn modelId="{72FBA379-5D17-4EB1-AFF8-16A0429D03B9}" srcId="{CFB03AD9-3E5D-4524-8A59-32C0B1B29EB9}" destId="{55F354E5-F796-4007-B9AE-8C76F5BE912E}" srcOrd="1" destOrd="0" parTransId="{CF1F7D62-407D-4DBF-AD4E-44E31724B482}" sibTransId="{C4854E32-447F-4322-9BE8-74879E4E557E}"/>
    <dgm:cxn modelId="{E5A30397-98B0-47D3-A2E1-F6D099B38E64}" type="presOf" srcId="{98CB7FA9-E7E5-44FA-BA29-18B7EBDA206D}" destId="{15321360-B281-45E8-AEA0-FAF588F79351}" srcOrd="0" destOrd="0" presId="urn:microsoft.com/office/officeart/2005/8/layout/cycle2"/>
    <dgm:cxn modelId="{3B2B3E05-8496-497F-8496-F4D7EBC20CE7}" type="presOf" srcId="{55F354E5-F796-4007-B9AE-8C76F5BE912E}" destId="{97CF7F39-2922-475F-8CE9-B51D4EFFFF41}" srcOrd="0" destOrd="0" presId="urn:microsoft.com/office/officeart/2005/8/layout/cycle2"/>
    <dgm:cxn modelId="{C617C040-B50F-43BE-A65F-C9693836D03C}" type="presOf" srcId="{C4854E32-447F-4322-9BE8-74879E4E557E}" destId="{96DB5D4C-4745-4C37-BA19-92E5C618EB30}" srcOrd="1" destOrd="0" presId="urn:microsoft.com/office/officeart/2005/8/layout/cycle2"/>
    <dgm:cxn modelId="{4B5CAE16-6F89-4B9B-928E-73EBFD48D1ED}" srcId="{CFB03AD9-3E5D-4524-8A59-32C0B1B29EB9}" destId="{75924638-D73F-4DBD-8240-BEF46C5B13CC}" srcOrd="0" destOrd="0" parTransId="{2D13BEB8-D261-4A2C-A219-2BC796B45B91}" sibTransId="{920A8744-5165-4612-BAB2-6C2EE8D5FF71}"/>
    <dgm:cxn modelId="{65991F68-134C-4B65-9126-E2D13885C5FE}" type="presOf" srcId="{75924638-D73F-4DBD-8240-BEF46C5B13CC}" destId="{38E903FB-F01E-4EC3-9C7B-ECB5160B8E14}" srcOrd="0" destOrd="0" presId="urn:microsoft.com/office/officeart/2005/8/layout/cycle2"/>
    <dgm:cxn modelId="{4B8E9406-749C-43E6-9D46-9E5E79565CC7}" type="presOf" srcId="{920A8744-5165-4612-BAB2-6C2EE8D5FF71}" destId="{F036CEA7-4FD4-4D27-9289-F5E244A7323D}" srcOrd="1" destOrd="0" presId="urn:microsoft.com/office/officeart/2005/8/layout/cycle2"/>
    <dgm:cxn modelId="{E60528E3-E8E4-4790-AA00-96259FFFCFE6}" type="presOf" srcId="{C4854E32-447F-4322-9BE8-74879E4E557E}" destId="{856BCF7C-0DA9-4937-B146-FA812DD4AAC8}" srcOrd="0" destOrd="0" presId="urn:microsoft.com/office/officeart/2005/8/layout/cycle2"/>
    <dgm:cxn modelId="{8CB55F31-A1F6-4252-A1AB-25DF14027403}" type="presOf" srcId="{CFB03AD9-3E5D-4524-8A59-32C0B1B29EB9}" destId="{A9ACF53A-31D6-4593-A129-36B5252562B0}" srcOrd="0" destOrd="0" presId="urn:microsoft.com/office/officeart/2005/8/layout/cycle2"/>
    <dgm:cxn modelId="{CF228C91-8A0E-4CC4-A2FE-AFD2E6CDB641}" type="presOf" srcId="{45021FF0-8400-430A-8771-3E3CFD719CA0}" destId="{C70EFB05-DB09-4628-A3B2-986C15362C70}" srcOrd="0" destOrd="0" presId="urn:microsoft.com/office/officeart/2005/8/layout/cycle2"/>
    <dgm:cxn modelId="{737ECB92-DAEF-4001-8B32-03A2EE0D1D44}" type="presParOf" srcId="{A9ACF53A-31D6-4593-A129-36B5252562B0}" destId="{38E903FB-F01E-4EC3-9C7B-ECB5160B8E14}" srcOrd="0" destOrd="0" presId="urn:microsoft.com/office/officeart/2005/8/layout/cycle2"/>
    <dgm:cxn modelId="{F9DC3251-D5F2-4213-9821-78D72BEAE630}" type="presParOf" srcId="{A9ACF53A-31D6-4593-A129-36B5252562B0}" destId="{912B529E-2514-4472-9A54-E282F56B56E9}" srcOrd="1" destOrd="0" presId="urn:microsoft.com/office/officeart/2005/8/layout/cycle2"/>
    <dgm:cxn modelId="{910F251D-AFC0-4D1E-92EF-51D807840C26}" type="presParOf" srcId="{912B529E-2514-4472-9A54-E282F56B56E9}" destId="{F036CEA7-4FD4-4D27-9289-F5E244A7323D}" srcOrd="0" destOrd="0" presId="urn:microsoft.com/office/officeart/2005/8/layout/cycle2"/>
    <dgm:cxn modelId="{68FBCA1E-1C3A-4F06-B587-B0FA1EFBCF7A}" type="presParOf" srcId="{A9ACF53A-31D6-4593-A129-36B5252562B0}" destId="{97CF7F39-2922-475F-8CE9-B51D4EFFFF41}" srcOrd="2" destOrd="0" presId="urn:microsoft.com/office/officeart/2005/8/layout/cycle2"/>
    <dgm:cxn modelId="{B152C3DE-2D9A-4D21-89F9-A7CAC5984AFA}" type="presParOf" srcId="{A9ACF53A-31D6-4593-A129-36B5252562B0}" destId="{856BCF7C-0DA9-4937-B146-FA812DD4AAC8}" srcOrd="3" destOrd="0" presId="urn:microsoft.com/office/officeart/2005/8/layout/cycle2"/>
    <dgm:cxn modelId="{5DDFB463-A1EB-492E-9233-A48AC0E0EBAA}" type="presParOf" srcId="{856BCF7C-0DA9-4937-B146-FA812DD4AAC8}" destId="{96DB5D4C-4745-4C37-BA19-92E5C618EB30}" srcOrd="0" destOrd="0" presId="urn:microsoft.com/office/officeart/2005/8/layout/cycle2"/>
    <dgm:cxn modelId="{97BE20E7-8512-4299-ABD9-7348DD96C4D3}" type="presParOf" srcId="{A9ACF53A-31D6-4593-A129-36B5252562B0}" destId="{C70EFB05-DB09-4628-A3B2-986C15362C70}" srcOrd="4" destOrd="0" presId="urn:microsoft.com/office/officeart/2005/8/layout/cycle2"/>
    <dgm:cxn modelId="{3CFD862E-3C9D-4505-B383-1E378012C95A}" type="presParOf" srcId="{A9ACF53A-31D6-4593-A129-36B5252562B0}" destId="{15321360-B281-45E8-AEA0-FAF588F79351}" srcOrd="5" destOrd="0" presId="urn:microsoft.com/office/officeart/2005/8/layout/cycle2"/>
    <dgm:cxn modelId="{22E8E7EF-55D3-49AF-AF14-66BD975FF190}" type="presParOf" srcId="{15321360-B281-45E8-AEA0-FAF588F79351}" destId="{7ADD0293-D38B-408F-8817-C9F3A7353DB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3B738B-FE23-4880-8F1C-9BD8A632FAFF}"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id-ID"/>
        </a:p>
      </dgm:t>
    </dgm:pt>
    <dgm:pt modelId="{1428789D-5D23-471C-8B5C-3D83E05F1ABA}">
      <dgm:prSet phldrT="[Text]" custT="1"/>
      <dgm:spPr/>
      <dgm:t>
        <a:bodyPr/>
        <a:lstStyle/>
        <a:p>
          <a:r>
            <a:rPr lang="en-US" sz="2200" b="1" dirty="0" smtClean="0"/>
            <a:t>1. Simply </a:t>
          </a:r>
          <a:r>
            <a:rPr lang="id-ID" sz="2200" b="1" dirty="0" smtClean="0"/>
            <a:t>M</a:t>
          </a:r>
          <a:r>
            <a:rPr lang="en-US" sz="2200" b="1" dirty="0" err="1" smtClean="0"/>
            <a:t>ethod</a:t>
          </a:r>
          <a:endParaRPr lang="id-ID" sz="2200" b="1" dirty="0" smtClean="0"/>
        </a:p>
        <a:p>
          <a:r>
            <a:rPr lang="id-ID" sz="1600" dirty="0" smtClean="0"/>
            <a:t>(Industry </a:t>
          </a:r>
          <a:r>
            <a:rPr lang="en-US" sz="1600" dirty="0" err="1" smtClean="0"/>
            <a:t>Std</a:t>
          </a:r>
          <a:r>
            <a:rPr lang="en-US" sz="1600" dirty="0" smtClean="0"/>
            <a:t> </a:t>
          </a:r>
          <a:r>
            <a:rPr lang="id-ID" sz="1600" dirty="0" err="1" smtClean="0"/>
            <a:t>Percentages</a:t>
          </a:r>
          <a:r>
            <a:rPr lang="id-ID" sz="1600" dirty="0" smtClean="0"/>
            <a:t>)</a:t>
          </a:r>
          <a:r>
            <a:rPr lang="en-US" sz="1600" dirty="0" smtClean="0"/>
            <a:t> </a:t>
          </a:r>
          <a:endParaRPr lang="id-ID" sz="1600" dirty="0"/>
        </a:p>
      </dgm:t>
    </dgm:pt>
    <dgm:pt modelId="{DB3F214E-D042-4440-AF91-CAD3AE478432}" type="parTrans" cxnId="{40CC9A9F-4C37-4229-8FCE-603B65BCC062}">
      <dgm:prSet/>
      <dgm:spPr/>
      <dgm:t>
        <a:bodyPr/>
        <a:lstStyle/>
        <a:p>
          <a:endParaRPr lang="id-ID"/>
        </a:p>
      </dgm:t>
    </dgm:pt>
    <dgm:pt modelId="{45BEB9C2-1414-449F-BC9C-11679C408D34}" type="sibTrans" cxnId="{40CC9A9F-4C37-4229-8FCE-603B65BCC062}">
      <dgm:prSet/>
      <dgm:spPr/>
      <dgm:t>
        <a:bodyPr/>
        <a:lstStyle/>
        <a:p>
          <a:endParaRPr lang="id-ID"/>
        </a:p>
      </dgm:t>
    </dgm:pt>
    <dgm:pt modelId="{CBDD316D-5CF2-4EC5-8131-349C7E09612F}">
      <dgm:prSet phldrT="[Text]" custT="1"/>
      <dgm:spPr/>
      <dgm:t>
        <a:bodyPr/>
        <a:lstStyle/>
        <a:p>
          <a:r>
            <a:rPr lang="en-US" sz="1600" dirty="0" smtClean="0"/>
            <a:t>Use the time spent for planning</a:t>
          </a:r>
          <a:endParaRPr lang="id-ID" sz="1600" dirty="0"/>
        </a:p>
      </dgm:t>
    </dgm:pt>
    <dgm:pt modelId="{43CFC707-3AC9-4F09-B0FE-A5E0FC224A92}" type="parTrans" cxnId="{92D0E9A3-39B3-4235-B35D-8EBBA43BB8E6}">
      <dgm:prSet/>
      <dgm:spPr/>
      <dgm:t>
        <a:bodyPr/>
        <a:lstStyle/>
        <a:p>
          <a:endParaRPr lang="id-ID"/>
        </a:p>
      </dgm:t>
    </dgm:pt>
    <dgm:pt modelId="{289C391A-8188-4BD6-9379-0D65FDDFBE0C}" type="sibTrans" cxnId="{92D0E9A3-39B3-4235-B35D-8EBBA43BB8E6}">
      <dgm:prSet/>
      <dgm:spPr/>
      <dgm:t>
        <a:bodyPr/>
        <a:lstStyle/>
        <a:p>
          <a:endParaRPr lang="id-ID"/>
        </a:p>
      </dgm:t>
    </dgm:pt>
    <dgm:pt modelId="{23D69150-2EE6-48B2-A994-825C1D741CAC}">
      <dgm:prSet phldrT="[Text]" custT="1"/>
      <dgm:spPr/>
      <dgm:t>
        <a:bodyPr/>
        <a:lstStyle/>
        <a:p>
          <a:r>
            <a:rPr lang="en-US" sz="1600" dirty="0" smtClean="0"/>
            <a:t>Estimate System Size (Function Point)</a:t>
          </a:r>
          <a:endParaRPr lang="id-ID" sz="1600" dirty="0"/>
        </a:p>
      </dgm:t>
    </dgm:pt>
    <dgm:pt modelId="{CB3CBBD1-EAA4-4087-9C2B-5DE0980371F3}" type="parTrans" cxnId="{78F8D1FA-7BAB-4036-8A46-913FB34C0D8B}">
      <dgm:prSet/>
      <dgm:spPr/>
      <dgm:t>
        <a:bodyPr/>
        <a:lstStyle/>
        <a:p>
          <a:endParaRPr lang="id-ID"/>
        </a:p>
      </dgm:t>
    </dgm:pt>
    <dgm:pt modelId="{DEFC23D4-89FE-45F0-9E39-6839E67C09C8}" type="sibTrans" cxnId="{78F8D1FA-7BAB-4036-8A46-913FB34C0D8B}">
      <dgm:prSet/>
      <dgm:spPr/>
      <dgm:t>
        <a:bodyPr/>
        <a:lstStyle/>
        <a:p>
          <a:endParaRPr lang="id-ID"/>
        </a:p>
      </dgm:t>
    </dgm:pt>
    <dgm:pt modelId="{FB2F4FF0-0B80-4EC5-9AB4-E71316D6988A}">
      <dgm:prSet phldrT="[Text]" custT="1"/>
      <dgm:spPr/>
      <dgm:t>
        <a:bodyPr/>
        <a:lstStyle/>
        <a:p>
          <a:r>
            <a:rPr lang="en-US" sz="2400" b="1" dirty="0" smtClean="0"/>
            <a:t>3. </a:t>
          </a:r>
          <a:r>
            <a:rPr lang="id-ID" sz="2400" b="1" dirty="0" err="1" smtClean="0"/>
            <a:t>Use</a:t>
          </a:r>
          <a:r>
            <a:rPr lang="id-ID" sz="2400" b="1" dirty="0" smtClean="0"/>
            <a:t> Case Point</a:t>
          </a:r>
        </a:p>
        <a:p>
          <a:r>
            <a:rPr lang="en-US" sz="1800" dirty="0" smtClean="0"/>
            <a:t>(Gustav </a:t>
          </a:r>
          <a:r>
            <a:rPr lang="en-US" sz="1800" dirty="0" err="1" smtClean="0"/>
            <a:t>Karner</a:t>
          </a:r>
          <a:r>
            <a:rPr lang="en-US" sz="1800" dirty="0" smtClean="0"/>
            <a:t>, 1993)</a:t>
          </a:r>
          <a:endParaRPr lang="id-ID" sz="1800" dirty="0"/>
        </a:p>
      </dgm:t>
    </dgm:pt>
    <dgm:pt modelId="{6CFE3184-69ED-4877-A98F-85D4E314431A}" type="parTrans" cxnId="{5E822EED-A532-4281-8D41-CF214854D814}">
      <dgm:prSet/>
      <dgm:spPr/>
      <dgm:t>
        <a:bodyPr/>
        <a:lstStyle/>
        <a:p>
          <a:endParaRPr lang="id-ID"/>
        </a:p>
      </dgm:t>
    </dgm:pt>
    <dgm:pt modelId="{3E9FD06B-7ABD-4D96-8FBB-C6710E2A410F}" type="sibTrans" cxnId="{5E822EED-A532-4281-8D41-CF214854D814}">
      <dgm:prSet/>
      <dgm:spPr/>
      <dgm:t>
        <a:bodyPr/>
        <a:lstStyle/>
        <a:p>
          <a:endParaRPr lang="id-ID"/>
        </a:p>
      </dgm:t>
    </dgm:pt>
    <dgm:pt modelId="{582CB784-3119-48CF-9571-ABD9BF37C7C7}">
      <dgm:prSet phldrT="[Text]" custT="1"/>
      <dgm:spPr/>
      <dgm:t>
        <a:bodyPr/>
        <a:lstStyle/>
        <a:p>
          <a:r>
            <a:rPr lang="en-US" sz="1600" smtClean="0"/>
            <a:t>Estimate System Size (Use Case Points)</a:t>
          </a:r>
          <a:endParaRPr lang="id-ID" sz="1600" dirty="0"/>
        </a:p>
      </dgm:t>
    </dgm:pt>
    <dgm:pt modelId="{F491E898-D1B9-4A80-845A-5EC9890FA8D4}" type="parTrans" cxnId="{CC5E2C88-E3F0-4CF5-99F6-4184C81DF233}">
      <dgm:prSet/>
      <dgm:spPr/>
      <dgm:t>
        <a:bodyPr/>
        <a:lstStyle/>
        <a:p>
          <a:endParaRPr lang="id-ID"/>
        </a:p>
      </dgm:t>
    </dgm:pt>
    <dgm:pt modelId="{5FACB735-E53A-441C-A8AA-AC163B941123}" type="sibTrans" cxnId="{CC5E2C88-E3F0-4CF5-99F6-4184C81DF233}">
      <dgm:prSet/>
      <dgm:spPr/>
      <dgm:t>
        <a:bodyPr/>
        <a:lstStyle/>
        <a:p>
          <a:endParaRPr lang="id-ID"/>
        </a:p>
      </dgm:t>
    </dgm:pt>
    <dgm:pt modelId="{A7D1C262-DD07-417E-B3C9-4DCAA8B7CA2F}">
      <dgm:prSet custT="1"/>
      <dgm:spPr/>
      <dgm:t>
        <a:bodyPr/>
        <a:lstStyle/>
        <a:p>
          <a:r>
            <a:rPr lang="en-US" sz="1600" dirty="0" smtClean="0"/>
            <a:t>Along with industry standard percentages</a:t>
          </a:r>
          <a:endParaRPr lang="id-ID" sz="1600" dirty="0"/>
        </a:p>
      </dgm:t>
    </dgm:pt>
    <dgm:pt modelId="{2493854A-FACB-4C66-9A28-3B22766FF908}" type="parTrans" cxnId="{55CDDA29-E85A-4670-957B-80F22815BFB2}">
      <dgm:prSet/>
      <dgm:spPr/>
      <dgm:t>
        <a:bodyPr/>
        <a:lstStyle/>
        <a:p>
          <a:endParaRPr lang="id-ID"/>
        </a:p>
      </dgm:t>
    </dgm:pt>
    <dgm:pt modelId="{F56AF890-54FE-482C-A80C-0459C392EA4D}" type="sibTrans" cxnId="{55CDDA29-E85A-4670-957B-80F22815BFB2}">
      <dgm:prSet/>
      <dgm:spPr/>
      <dgm:t>
        <a:bodyPr/>
        <a:lstStyle/>
        <a:p>
          <a:endParaRPr lang="id-ID"/>
        </a:p>
      </dgm:t>
    </dgm:pt>
    <dgm:pt modelId="{88422FB7-EFB4-4993-8F5F-3BA1A509D2E1}">
      <dgm:prSet custT="1"/>
      <dgm:spPr/>
      <dgm:t>
        <a:bodyPr/>
        <a:lstStyle/>
        <a:p>
          <a:r>
            <a:rPr lang="en-US" sz="1600" dirty="0" smtClean="0"/>
            <a:t>Estimate the overall time for the project</a:t>
          </a:r>
          <a:endParaRPr lang="id-ID" sz="1600" dirty="0"/>
        </a:p>
      </dgm:t>
    </dgm:pt>
    <dgm:pt modelId="{844A66CB-CBDA-49E7-BD64-F87ED62EE231}" type="parTrans" cxnId="{C220B2BF-C6CA-424F-93BF-4FECA8F18EFC}">
      <dgm:prSet/>
      <dgm:spPr/>
      <dgm:t>
        <a:bodyPr/>
        <a:lstStyle/>
        <a:p>
          <a:endParaRPr lang="id-ID"/>
        </a:p>
      </dgm:t>
    </dgm:pt>
    <dgm:pt modelId="{C952BB83-0607-45E7-9C5B-8B1458C8644E}" type="sibTrans" cxnId="{C220B2BF-C6CA-424F-93BF-4FECA8F18EFC}">
      <dgm:prSet/>
      <dgm:spPr/>
      <dgm:t>
        <a:bodyPr/>
        <a:lstStyle/>
        <a:p>
          <a:endParaRPr lang="id-ID"/>
        </a:p>
      </dgm:t>
    </dgm:pt>
    <dgm:pt modelId="{646AFEFB-FC30-43CD-ACF8-AD73E0486733}">
      <dgm:prSet phldrT="[Text]" custT="1"/>
      <dgm:spPr/>
      <dgm:t>
        <a:bodyPr/>
        <a:lstStyle/>
        <a:p>
          <a:r>
            <a:rPr lang="en-US" sz="2400" b="1" dirty="0" smtClean="0"/>
            <a:t>2. </a:t>
          </a:r>
          <a:r>
            <a:rPr lang="id-ID" sz="2400" b="1" dirty="0" err="1" smtClean="0"/>
            <a:t>Function</a:t>
          </a:r>
          <a:r>
            <a:rPr lang="id-ID" sz="2400" b="1" dirty="0" smtClean="0"/>
            <a:t> Point</a:t>
          </a:r>
        </a:p>
        <a:p>
          <a:r>
            <a:rPr lang="en-US" sz="1800" dirty="0" smtClean="0"/>
            <a:t>(Allen Albrecht, 1979)</a:t>
          </a:r>
          <a:endParaRPr lang="id-ID" sz="1800" dirty="0"/>
        </a:p>
      </dgm:t>
    </dgm:pt>
    <dgm:pt modelId="{72524B32-9732-47A8-A68F-F51A31AAE48E}" type="sibTrans" cxnId="{93D97BBD-497F-4250-ADB2-D56D7570CFAB}">
      <dgm:prSet/>
      <dgm:spPr/>
      <dgm:t>
        <a:bodyPr/>
        <a:lstStyle/>
        <a:p>
          <a:endParaRPr lang="id-ID"/>
        </a:p>
      </dgm:t>
    </dgm:pt>
    <dgm:pt modelId="{62D5D787-47FB-406F-B7B2-30D0D8CB3FD9}" type="parTrans" cxnId="{93D97BBD-497F-4250-ADB2-D56D7570CFAB}">
      <dgm:prSet/>
      <dgm:spPr/>
      <dgm:t>
        <a:bodyPr/>
        <a:lstStyle/>
        <a:p>
          <a:endParaRPr lang="id-ID"/>
        </a:p>
      </dgm:t>
    </dgm:pt>
    <dgm:pt modelId="{41C8E050-4BA3-48E4-909E-78C86617C030}">
      <dgm:prSet custT="1"/>
      <dgm:spPr/>
      <dgm:t>
        <a:bodyPr/>
        <a:lstStyle/>
        <a:p>
          <a:r>
            <a:rPr lang="id-ID" sz="1600" dirty="0" err="1" smtClean="0"/>
            <a:t>Estimate</a:t>
          </a:r>
          <a:r>
            <a:rPr lang="id-ID" sz="1600" dirty="0" smtClean="0"/>
            <a:t> </a:t>
          </a:r>
          <a:r>
            <a:rPr lang="id-ID" sz="1600" dirty="0" err="1" smtClean="0"/>
            <a:t>Effort</a:t>
          </a:r>
          <a:r>
            <a:rPr lang="id-ID" sz="1600" dirty="0" smtClean="0"/>
            <a:t> </a:t>
          </a:r>
          <a:r>
            <a:rPr lang="id-ID" sz="1600" dirty="0" err="1" smtClean="0"/>
            <a:t>Required</a:t>
          </a:r>
          <a:r>
            <a:rPr lang="id-ID" sz="1600" dirty="0" smtClean="0"/>
            <a:t> (</a:t>
          </a:r>
          <a:r>
            <a:rPr lang="id-ID" sz="1600" dirty="0" err="1" smtClean="0"/>
            <a:t>Person-Month</a:t>
          </a:r>
          <a:r>
            <a:rPr lang="id-ID" sz="1600" dirty="0" smtClean="0"/>
            <a:t>)</a:t>
          </a:r>
          <a:endParaRPr lang="id-ID" sz="1600" dirty="0"/>
        </a:p>
      </dgm:t>
    </dgm:pt>
    <dgm:pt modelId="{C91B74C3-58A9-457E-8E9C-137259B41737}" type="parTrans" cxnId="{D1CA542A-AD73-4A7B-B8B8-054861E26DE0}">
      <dgm:prSet/>
      <dgm:spPr/>
      <dgm:t>
        <a:bodyPr/>
        <a:lstStyle/>
        <a:p>
          <a:endParaRPr lang="id-ID"/>
        </a:p>
      </dgm:t>
    </dgm:pt>
    <dgm:pt modelId="{C7C4A018-88E6-4319-B7C7-FEDF698B5302}" type="sibTrans" cxnId="{D1CA542A-AD73-4A7B-B8B8-054861E26DE0}">
      <dgm:prSet/>
      <dgm:spPr/>
      <dgm:t>
        <a:bodyPr/>
        <a:lstStyle/>
        <a:p>
          <a:endParaRPr lang="id-ID"/>
        </a:p>
      </dgm:t>
    </dgm:pt>
    <dgm:pt modelId="{F446F8BC-FCAA-4BF2-9996-63D8E24A672F}">
      <dgm:prSet custT="1"/>
      <dgm:spPr/>
      <dgm:t>
        <a:bodyPr/>
        <a:lstStyle/>
        <a:p>
          <a:r>
            <a:rPr lang="id-ID" sz="1600" dirty="0" err="1" smtClean="0"/>
            <a:t>Estimate</a:t>
          </a:r>
          <a:r>
            <a:rPr lang="id-ID" sz="1600" dirty="0" smtClean="0"/>
            <a:t> Time </a:t>
          </a:r>
          <a:r>
            <a:rPr lang="id-ID" sz="1600" dirty="0" err="1" smtClean="0"/>
            <a:t>Required</a:t>
          </a:r>
          <a:r>
            <a:rPr lang="id-ID" sz="1600" dirty="0" smtClean="0"/>
            <a:t> (</a:t>
          </a:r>
          <a:r>
            <a:rPr lang="id-ID" sz="1600" dirty="0" err="1" smtClean="0"/>
            <a:t>Month</a:t>
          </a:r>
          <a:r>
            <a:rPr lang="id-ID" sz="1600" dirty="0" smtClean="0"/>
            <a:t>)</a:t>
          </a:r>
          <a:endParaRPr lang="id-ID" sz="1600" dirty="0"/>
        </a:p>
      </dgm:t>
    </dgm:pt>
    <dgm:pt modelId="{12257AA1-8AB3-4E20-9DB3-D7E929EC6A83}" type="parTrans" cxnId="{3E61D985-CDBE-4592-B138-649F19BA61D9}">
      <dgm:prSet/>
      <dgm:spPr/>
      <dgm:t>
        <a:bodyPr/>
        <a:lstStyle/>
        <a:p>
          <a:endParaRPr lang="id-ID"/>
        </a:p>
      </dgm:t>
    </dgm:pt>
    <dgm:pt modelId="{460DD5AF-5452-47BA-99D5-CD23A4AE87AE}" type="sibTrans" cxnId="{3E61D985-CDBE-4592-B138-649F19BA61D9}">
      <dgm:prSet/>
      <dgm:spPr/>
      <dgm:t>
        <a:bodyPr/>
        <a:lstStyle/>
        <a:p>
          <a:endParaRPr lang="id-ID"/>
        </a:p>
      </dgm:t>
    </dgm:pt>
    <dgm:pt modelId="{C9BEAFEA-7A6D-4928-9915-7994E4BAFB65}">
      <dgm:prSet custT="1"/>
      <dgm:spPr/>
      <dgm:t>
        <a:bodyPr/>
        <a:lstStyle/>
        <a:p>
          <a:r>
            <a:rPr lang="id-ID" sz="1600" smtClean="0"/>
            <a:t>Estimate Effort Required (Person-Month)</a:t>
          </a:r>
          <a:endParaRPr lang="id-ID" sz="1600" dirty="0"/>
        </a:p>
      </dgm:t>
    </dgm:pt>
    <dgm:pt modelId="{569FAAD5-A4AC-4A29-8C9A-A46C0BE7E1EC}" type="parTrans" cxnId="{522B116B-C5A9-4A5E-A497-9C4592503008}">
      <dgm:prSet/>
      <dgm:spPr/>
      <dgm:t>
        <a:bodyPr/>
        <a:lstStyle/>
        <a:p>
          <a:endParaRPr lang="id-ID"/>
        </a:p>
      </dgm:t>
    </dgm:pt>
    <dgm:pt modelId="{C6636E80-9B9F-4F99-8672-ECE38DF3819E}" type="sibTrans" cxnId="{522B116B-C5A9-4A5E-A497-9C4592503008}">
      <dgm:prSet/>
      <dgm:spPr/>
      <dgm:t>
        <a:bodyPr/>
        <a:lstStyle/>
        <a:p>
          <a:endParaRPr lang="id-ID"/>
        </a:p>
      </dgm:t>
    </dgm:pt>
    <dgm:pt modelId="{CBA02817-7683-47F6-96B8-CCD470AD2F11}">
      <dgm:prSet custT="1"/>
      <dgm:spPr/>
      <dgm:t>
        <a:bodyPr/>
        <a:lstStyle/>
        <a:p>
          <a:r>
            <a:rPr lang="id-ID" sz="1600" smtClean="0"/>
            <a:t>Estimate Time Required (</a:t>
          </a:r>
          <a:r>
            <a:rPr lang="en-US" sz="1600" smtClean="0"/>
            <a:t>Month</a:t>
          </a:r>
          <a:r>
            <a:rPr lang="id-ID" sz="1600" smtClean="0"/>
            <a:t>)</a:t>
          </a:r>
          <a:endParaRPr lang="id-ID" sz="1600" dirty="0"/>
        </a:p>
      </dgm:t>
    </dgm:pt>
    <dgm:pt modelId="{A4CB79B9-5F38-4D5F-9224-5B883976C8C9}" type="parTrans" cxnId="{B0D244B6-D7EC-4724-819E-AC5A25B12063}">
      <dgm:prSet/>
      <dgm:spPr/>
      <dgm:t>
        <a:bodyPr/>
        <a:lstStyle/>
        <a:p>
          <a:endParaRPr lang="en-US"/>
        </a:p>
      </dgm:t>
    </dgm:pt>
    <dgm:pt modelId="{757067ED-7D55-4424-BDB8-628D72529BE8}" type="sibTrans" cxnId="{B0D244B6-D7EC-4724-819E-AC5A25B12063}">
      <dgm:prSet/>
      <dgm:spPr/>
      <dgm:t>
        <a:bodyPr/>
        <a:lstStyle/>
        <a:p>
          <a:endParaRPr lang="en-US"/>
        </a:p>
      </dgm:t>
    </dgm:pt>
    <dgm:pt modelId="{9D26FBEF-B935-4EC6-836F-BAA4D7D7E206}" type="pres">
      <dgm:prSet presAssocID="{563B738B-FE23-4880-8F1C-9BD8A632FAFF}" presName="Name0" presStyleCnt="0">
        <dgm:presLayoutVars>
          <dgm:dir/>
          <dgm:animLvl val="lvl"/>
          <dgm:resizeHandles val="exact"/>
        </dgm:presLayoutVars>
      </dgm:prSet>
      <dgm:spPr/>
      <dgm:t>
        <a:bodyPr/>
        <a:lstStyle/>
        <a:p>
          <a:endParaRPr lang="id-ID"/>
        </a:p>
      </dgm:t>
    </dgm:pt>
    <dgm:pt modelId="{43866726-CED3-4BB5-B2D4-882977CFE30F}" type="pres">
      <dgm:prSet presAssocID="{1428789D-5D23-471C-8B5C-3D83E05F1ABA}" presName="composite" presStyleCnt="0"/>
      <dgm:spPr/>
      <dgm:t>
        <a:bodyPr/>
        <a:lstStyle/>
        <a:p>
          <a:endParaRPr lang="id-ID"/>
        </a:p>
      </dgm:t>
    </dgm:pt>
    <dgm:pt modelId="{DB7B74D0-E67D-4896-9BB7-B7A4613898F6}" type="pres">
      <dgm:prSet presAssocID="{1428789D-5D23-471C-8B5C-3D83E05F1ABA}" presName="parTx" presStyleLbl="alignNode1" presStyleIdx="0" presStyleCnt="3">
        <dgm:presLayoutVars>
          <dgm:chMax val="0"/>
          <dgm:chPref val="0"/>
          <dgm:bulletEnabled val="1"/>
        </dgm:presLayoutVars>
      </dgm:prSet>
      <dgm:spPr/>
      <dgm:t>
        <a:bodyPr/>
        <a:lstStyle/>
        <a:p>
          <a:endParaRPr lang="id-ID"/>
        </a:p>
      </dgm:t>
    </dgm:pt>
    <dgm:pt modelId="{7BF38E12-0B67-456D-8198-2427AF97E69C}" type="pres">
      <dgm:prSet presAssocID="{1428789D-5D23-471C-8B5C-3D83E05F1ABA}" presName="desTx" presStyleLbl="alignAccFollowNode1" presStyleIdx="0" presStyleCnt="3" custScaleY="100000">
        <dgm:presLayoutVars>
          <dgm:bulletEnabled val="1"/>
        </dgm:presLayoutVars>
      </dgm:prSet>
      <dgm:spPr/>
      <dgm:t>
        <a:bodyPr/>
        <a:lstStyle/>
        <a:p>
          <a:endParaRPr lang="id-ID"/>
        </a:p>
      </dgm:t>
    </dgm:pt>
    <dgm:pt modelId="{CF7952C6-EB98-4B85-86B0-8AC4C3599858}" type="pres">
      <dgm:prSet presAssocID="{45BEB9C2-1414-449F-BC9C-11679C408D34}" presName="space" presStyleCnt="0"/>
      <dgm:spPr/>
      <dgm:t>
        <a:bodyPr/>
        <a:lstStyle/>
        <a:p>
          <a:endParaRPr lang="id-ID"/>
        </a:p>
      </dgm:t>
    </dgm:pt>
    <dgm:pt modelId="{895E5A96-C20C-4369-B0E2-F691B5BC3CA3}" type="pres">
      <dgm:prSet presAssocID="{646AFEFB-FC30-43CD-ACF8-AD73E0486733}" presName="composite" presStyleCnt="0"/>
      <dgm:spPr/>
      <dgm:t>
        <a:bodyPr/>
        <a:lstStyle/>
        <a:p>
          <a:endParaRPr lang="id-ID"/>
        </a:p>
      </dgm:t>
    </dgm:pt>
    <dgm:pt modelId="{E9E9D454-CF54-4D81-B20D-6736E5B1554F}" type="pres">
      <dgm:prSet presAssocID="{646AFEFB-FC30-43CD-ACF8-AD73E0486733}" presName="parTx" presStyleLbl="alignNode1" presStyleIdx="1" presStyleCnt="3">
        <dgm:presLayoutVars>
          <dgm:chMax val="0"/>
          <dgm:chPref val="0"/>
          <dgm:bulletEnabled val="1"/>
        </dgm:presLayoutVars>
      </dgm:prSet>
      <dgm:spPr/>
      <dgm:t>
        <a:bodyPr/>
        <a:lstStyle/>
        <a:p>
          <a:endParaRPr lang="id-ID"/>
        </a:p>
      </dgm:t>
    </dgm:pt>
    <dgm:pt modelId="{F6252469-D189-4575-B0D8-8D21C47FEEFF}" type="pres">
      <dgm:prSet presAssocID="{646AFEFB-FC30-43CD-ACF8-AD73E0486733}" presName="desTx" presStyleLbl="alignAccFollowNode1" presStyleIdx="1" presStyleCnt="3">
        <dgm:presLayoutVars>
          <dgm:bulletEnabled val="1"/>
        </dgm:presLayoutVars>
      </dgm:prSet>
      <dgm:spPr/>
      <dgm:t>
        <a:bodyPr/>
        <a:lstStyle/>
        <a:p>
          <a:endParaRPr lang="id-ID"/>
        </a:p>
      </dgm:t>
    </dgm:pt>
    <dgm:pt modelId="{45046379-D8E0-487F-87FD-90BA9C38FDCD}" type="pres">
      <dgm:prSet presAssocID="{72524B32-9732-47A8-A68F-F51A31AAE48E}" presName="space" presStyleCnt="0"/>
      <dgm:spPr/>
      <dgm:t>
        <a:bodyPr/>
        <a:lstStyle/>
        <a:p>
          <a:endParaRPr lang="id-ID"/>
        </a:p>
      </dgm:t>
    </dgm:pt>
    <dgm:pt modelId="{F97FDE94-D4DB-4F17-B010-E8E517D28F43}" type="pres">
      <dgm:prSet presAssocID="{FB2F4FF0-0B80-4EC5-9AB4-E71316D6988A}" presName="composite" presStyleCnt="0"/>
      <dgm:spPr/>
      <dgm:t>
        <a:bodyPr/>
        <a:lstStyle/>
        <a:p>
          <a:endParaRPr lang="id-ID"/>
        </a:p>
      </dgm:t>
    </dgm:pt>
    <dgm:pt modelId="{89F09D0B-368C-433E-9742-9DB6633C04EB}" type="pres">
      <dgm:prSet presAssocID="{FB2F4FF0-0B80-4EC5-9AB4-E71316D6988A}" presName="parTx" presStyleLbl="alignNode1" presStyleIdx="2" presStyleCnt="3">
        <dgm:presLayoutVars>
          <dgm:chMax val="0"/>
          <dgm:chPref val="0"/>
          <dgm:bulletEnabled val="1"/>
        </dgm:presLayoutVars>
      </dgm:prSet>
      <dgm:spPr/>
      <dgm:t>
        <a:bodyPr/>
        <a:lstStyle/>
        <a:p>
          <a:endParaRPr lang="id-ID"/>
        </a:p>
      </dgm:t>
    </dgm:pt>
    <dgm:pt modelId="{5E68CBE0-DA5C-42A7-8C4C-646153A59407}" type="pres">
      <dgm:prSet presAssocID="{FB2F4FF0-0B80-4EC5-9AB4-E71316D6988A}" presName="desTx" presStyleLbl="alignAccFollowNode1" presStyleIdx="2" presStyleCnt="3">
        <dgm:presLayoutVars>
          <dgm:bulletEnabled val="1"/>
        </dgm:presLayoutVars>
      </dgm:prSet>
      <dgm:spPr/>
      <dgm:t>
        <a:bodyPr/>
        <a:lstStyle/>
        <a:p>
          <a:endParaRPr lang="id-ID"/>
        </a:p>
      </dgm:t>
    </dgm:pt>
  </dgm:ptLst>
  <dgm:cxnLst>
    <dgm:cxn modelId="{C220B2BF-C6CA-424F-93BF-4FECA8F18EFC}" srcId="{1428789D-5D23-471C-8B5C-3D83E05F1ABA}" destId="{88422FB7-EFB4-4993-8F5F-3BA1A509D2E1}" srcOrd="2" destOrd="0" parTransId="{844A66CB-CBDA-49E7-BD64-F87ED62EE231}" sibTransId="{C952BB83-0607-45E7-9C5B-8B1458C8644E}"/>
    <dgm:cxn modelId="{55CDDA29-E85A-4670-957B-80F22815BFB2}" srcId="{1428789D-5D23-471C-8B5C-3D83E05F1ABA}" destId="{A7D1C262-DD07-417E-B3C9-4DCAA8B7CA2F}" srcOrd="1" destOrd="0" parTransId="{2493854A-FACB-4C66-9A28-3B22766FF908}" sibTransId="{F56AF890-54FE-482C-A80C-0459C392EA4D}"/>
    <dgm:cxn modelId="{4A04EE18-C85A-4B27-B729-3D53D2F7ED23}" type="presOf" srcId="{F446F8BC-FCAA-4BF2-9996-63D8E24A672F}" destId="{F6252469-D189-4575-B0D8-8D21C47FEEFF}" srcOrd="0" destOrd="2" presId="urn:microsoft.com/office/officeart/2005/8/layout/hList1"/>
    <dgm:cxn modelId="{92D0E9A3-39B3-4235-B35D-8EBBA43BB8E6}" srcId="{1428789D-5D23-471C-8B5C-3D83E05F1ABA}" destId="{CBDD316D-5CF2-4EC5-8131-349C7E09612F}" srcOrd="0" destOrd="0" parTransId="{43CFC707-3AC9-4F09-B0FE-A5E0FC224A92}" sibTransId="{289C391A-8188-4BD6-9379-0D65FDDFBE0C}"/>
    <dgm:cxn modelId="{79D78A5A-2C65-4B07-B58A-AF422853A8D1}" type="presOf" srcId="{FB2F4FF0-0B80-4EC5-9AB4-E71316D6988A}" destId="{89F09D0B-368C-433E-9742-9DB6633C04EB}" srcOrd="0" destOrd="0" presId="urn:microsoft.com/office/officeart/2005/8/layout/hList1"/>
    <dgm:cxn modelId="{DA1BB49B-7429-450C-AD20-E6C163FA7D69}" type="presOf" srcId="{41C8E050-4BA3-48E4-909E-78C86617C030}" destId="{F6252469-D189-4575-B0D8-8D21C47FEEFF}" srcOrd="0" destOrd="1" presId="urn:microsoft.com/office/officeart/2005/8/layout/hList1"/>
    <dgm:cxn modelId="{CD3D116A-C6C5-4A5C-B4CD-C8077A1E3904}" type="presOf" srcId="{582CB784-3119-48CF-9571-ABD9BF37C7C7}" destId="{5E68CBE0-DA5C-42A7-8C4C-646153A59407}" srcOrd="0" destOrd="0" presId="urn:microsoft.com/office/officeart/2005/8/layout/hList1"/>
    <dgm:cxn modelId="{7B495941-5F5F-4340-B2A8-478D951B6C93}" type="presOf" srcId="{88422FB7-EFB4-4993-8F5F-3BA1A509D2E1}" destId="{7BF38E12-0B67-456D-8198-2427AF97E69C}" srcOrd="0" destOrd="2" presId="urn:microsoft.com/office/officeart/2005/8/layout/hList1"/>
    <dgm:cxn modelId="{522B116B-C5A9-4A5E-A497-9C4592503008}" srcId="{FB2F4FF0-0B80-4EC5-9AB4-E71316D6988A}" destId="{C9BEAFEA-7A6D-4928-9915-7994E4BAFB65}" srcOrd="1" destOrd="0" parTransId="{569FAAD5-A4AC-4A29-8C9A-A46C0BE7E1EC}" sibTransId="{C6636E80-9B9F-4F99-8672-ECE38DF3819E}"/>
    <dgm:cxn modelId="{AF3E170D-E222-48EC-8F7B-789C476B2D0F}" type="presOf" srcId="{23D69150-2EE6-48B2-A994-825C1D741CAC}" destId="{F6252469-D189-4575-B0D8-8D21C47FEEFF}" srcOrd="0" destOrd="0" presId="urn:microsoft.com/office/officeart/2005/8/layout/hList1"/>
    <dgm:cxn modelId="{3E61D985-CDBE-4592-B138-649F19BA61D9}" srcId="{646AFEFB-FC30-43CD-ACF8-AD73E0486733}" destId="{F446F8BC-FCAA-4BF2-9996-63D8E24A672F}" srcOrd="2" destOrd="0" parTransId="{12257AA1-8AB3-4E20-9DB3-D7E929EC6A83}" sibTransId="{460DD5AF-5452-47BA-99D5-CD23A4AE87AE}"/>
    <dgm:cxn modelId="{93D97BBD-497F-4250-ADB2-D56D7570CFAB}" srcId="{563B738B-FE23-4880-8F1C-9BD8A632FAFF}" destId="{646AFEFB-FC30-43CD-ACF8-AD73E0486733}" srcOrd="1" destOrd="0" parTransId="{62D5D787-47FB-406F-B7B2-30D0D8CB3FD9}" sibTransId="{72524B32-9732-47A8-A68F-F51A31AAE48E}"/>
    <dgm:cxn modelId="{0270F551-5D1E-4153-9ED2-819BA82F2FA9}" type="presOf" srcId="{563B738B-FE23-4880-8F1C-9BD8A632FAFF}" destId="{9D26FBEF-B935-4EC6-836F-BAA4D7D7E206}" srcOrd="0" destOrd="0" presId="urn:microsoft.com/office/officeart/2005/8/layout/hList1"/>
    <dgm:cxn modelId="{40CC9A9F-4C37-4229-8FCE-603B65BCC062}" srcId="{563B738B-FE23-4880-8F1C-9BD8A632FAFF}" destId="{1428789D-5D23-471C-8B5C-3D83E05F1ABA}" srcOrd="0" destOrd="0" parTransId="{DB3F214E-D042-4440-AF91-CAD3AE478432}" sibTransId="{45BEB9C2-1414-449F-BC9C-11679C408D34}"/>
    <dgm:cxn modelId="{2D95A171-9145-4688-B005-3ECDE93FCE3C}" type="presOf" srcId="{646AFEFB-FC30-43CD-ACF8-AD73E0486733}" destId="{E9E9D454-CF54-4D81-B20D-6736E5B1554F}" srcOrd="0" destOrd="0" presId="urn:microsoft.com/office/officeart/2005/8/layout/hList1"/>
    <dgm:cxn modelId="{FA56F9F8-1C88-4619-9D8F-4CFB83698AD8}" type="presOf" srcId="{1428789D-5D23-471C-8B5C-3D83E05F1ABA}" destId="{DB7B74D0-E67D-4896-9BB7-B7A4613898F6}" srcOrd="0" destOrd="0" presId="urn:microsoft.com/office/officeart/2005/8/layout/hList1"/>
    <dgm:cxn modelId="{04928DBF-46B8-47AC-9B3A-29CAFEA1216A}" type="presOf" srcId="{CBDD316D-5CF2-4EC5-8131-349C7E09612F}" destId="{7BF38E12-0B67-456D-8198-2427AF97E69C}" srcOrd="0" destOrd="0" presId="urn:microsoft.com/office/officeart/2005/8/layout/hList1"/>
    <dgm:cxn modelId="{996ECD6B-947D-4153-99B7-77FEDFA116C9}" type="presOf" srcId="{A7D1C262-DD07-417E-B3C9-4DCAA8B7CA2F}" destId="{7BF38E12-0B67-456D-8198-2427AF97E69C}" srcOrd="0" destOrd="1" presId="urn:microsoft.com/office/officeart/2005/8/layout/hList1"/>
    <dgm:cxn modelId="{E9872B18-289F-46D8-86D7-2E016A8B4033}" type="presOf" srcId="{CBA02817-7683-47F6-96B8-CCD470AD2F11}" destId="{5E68CBE0-DA5C-42A7-8C4C-646153A59407}" srcOrd="0" destOrd="2" presId="urn:microsoft.com/office/officeart/2005/8/layout/hList1"/>
    <dgm:cxn modelId="{78F8D1FA-7BAB-4036-8A46-913FB34C0D8B}" srcId="{646AFEFB-FC30-43CD-ACF8-AD73E0486733}" destId="{23D69150-2EE6-48B2-A994-825C1D741CAC}" srcOrd="0" destOrd="0" parTransId="{CB3CBBD1-EAA4-4087-9C2B-5DE0980371F3}" sibTransId="{DEFC23D4-89FE-45F0-9E39-6839E67C09C8}"/>
    <dgm:cxn modelId="{B0D244B6-D7EC-4724-819E-AC5A25B12063}" srcId="{FB2F4FF0-0B80-4EC5-9AB4-E71316D6988A}" destId="{CBA02817-7683-47F6-96B8-CCD470AD2F11}" srcOrd="2" destOrd="0" parTransId="{A4CB79B9-5F38-4D5F-9224-5B883976C8C9}" sibTransId="{757067ED-7D55-4424-BDB8-628D72529BE8}"/>
    <dgm:cxn modelId="{09BEE6EF-D71C-4C61-88A4-087E0A6B4142}" type="presOf" srcId="{C9BEAFEA-7A6D-4928-9915-7994E4BAFB65}" destId="{5E68CBE0-DA5C-42A7-8C4C-646153A59407}" srcOrd="0" destOrd="1" presId="urn:microsoft.com/office/officeart/2005/8/layout/hList1"/>
    <dgm:cxn modelId="{CC5E2C88-E3F0-4CF5-99F6-4184C81DF233}" srcId="{FB2F4FF0-0B80-4EC5-9AB4-E71316D6988A}" destId="{582CB784-3119-48CF-9571-ABD9BF37C7C7}" srcOrd="0" destOrd="0" parTransId="{F491E898-D1B9-4A80-845A-5EC9890FA8D4}" sibTransId="{5FACB735-E53A-441C-A8AA-AC163B941123}"/>
    <dgm:cxn modelId="{5E822EED-A532-4281-8D41-CF214854D814}" srcId="{563B738B-FE23-4880-8F1C-9BD8A632FAFF}" destId="{FB2F4FF0-0B80-4EC5-9AB4-E71316D6988A}" srcOrd="2" destOrd="0" parTransId="{6CFE3184-69ED-4877-A98F-85D4E314431A}" sibTransId="{3E9FD06B-7ABD-4D96-8FBB-C6710E2A410F}"/>
    <dgm:cxn modelId="{D1CA542A-AD73-4A7B-B8B8-054861E26DE0}" srcId="{646AFEFB-FC30-43CD-ACF8-AD73E0486733}" destId="{41C8E050-4BA3-48E4-909E-78C86617C030}" srcOrd="1" destOrd="0" parTransId="{C91B74C3-58A9-457E-8E9C-137259B41737}" sibTransId="{C7C4A018-88E6-4319-B7C7-FEDF698B5302}"/>
    <dgm:cxn modelId="{76C7DFBC-5E63-4CE4-8D00-1E658D6B82BF}" type="presParOf" srcId="{9D26FBEF-B935-4EC6-836F-BAA4D7D7E206}" destId="{43866726-CED3-4BB5-B2D4-882977CFE30F}" srcOrd="0" destOrd="0" presId="urn:microsoft.com/office/officeart/2005/8/layout/hList1"/>
    <dgm:cxn modelId="{196E9E86-3E6E-4AEF-9B56-268192F840EC}" type="presParOf" srcId="{43866726-CED3-4BB5-B2D4-882977CFE30F}" destId="{DB7B74D0-E67D-4896-9BB7-B7A4613898F6}" srcOrd="0" destOrd="0" presId="urn:microsoft.com/office/officeart/2005/8/layout/hList1"/>
    <dgm:cxn modelId="{8DABAFCD-EF3B-4D6F-90E6-F34A7A5870EA}" type="presParOf" srcId="{43866726-CED3-4BB5-B2D4-882977CFE30F}" destId="{7BF38E12-0B67-456D-8198-2427AF97E69C}" srcOrd="1" destOrd="0" presId="urn:microsoft.com/office/officeart/2005/8/layout/hList1"/>
    <dgm:cxn modelId="{D5030F5A-210E-48A0-9475-CEC2F2B9693E}" type="presParOf" srcId="{9D26FBEF-B935-4EC6-836F-BAA4D7D7E206}" destId="{CF7952C6-EB98-4B85-86B0-8AC4C3599858}" srcOrd="1" destOrd="0" presId="urn:microsoft.com/office/officeart/2005/8/layout/hList1"/>
    <dgm:cxn modelId="{FAEE06E4-2365-4F10-A7A5-20DED9A3DFBB}" type="presParOf" srcId="{9D26FBEF-B935-4EC6-836F-BAA4D7D7E206}" destId="{895E5A96-C20C-4369-B0E2-F691B5BC3CA3}" srcOrd="2" destOrd="0" presId="urn:microsoft.com/office/officeart/2005/8/layout/hList1"/>
    <dgm:cxn modelId="{C5DE67DC-BE9E-4024-8DAD-46FE7DC9AF0C}" type="presParOf" srcId="{895E5A96-C20C-4369-B0E2-F691B5BC3CA3}" destId="{E9E9D454-CF54-4D81-B20D-6736E5B1554F}" srcOrd="0" destOrd="0" presId="urn:microsoft.com/office/officeart/2005/8/layout/hList1"/>
    <dgm:cxn modelId="{F99972EC-F4DD-4ECC-AD7A-392464F32536}" type="presParOf" srcId="{895E5A96-C20C-4369-B0E2-F691B5BC3CA3}" destId="{F6252469-D189-4575-B0D8-8D21C47FEEFF}" srcOrd="1" destOrd="0" presId="urn:microsoft.com/office/officeart/2005/8/layout/hList1"/>
    <dgm:cxn modelId="{4035FCEC-6C41-47DA-AE95-258BC1CCFBCD}" type="presParOf" srcId="{9D26FBEF-B935-4EC6-836F-BAA4D7D7E206}" destId="{45046379-D8E0-487F-87FD-90BA9C38FDCD}" srcOrd="3" destOrd="0" presId="urn:microsoft.com/office/officeart/2005/8/layout/hList1"/>
    <dgm:cxn modelId="{B2A8488A-DC62-4243-8EC1-5E78674E67A2}" type="presParOf" srcId="{9D26FBEF-B935-4EC6-836F-BAA4D7D7E206}" destId="{F97FDE94-D4DB-4F17-B010-E8E517D28F43}" srcOrd="4" destOrd="0" presId="urn:microsoft.com/office/officeart/2005/8/layout/hList1"/>
    <dgm:cxn modelId="{54197F86-1488-4B02-AA46-F2C5FE346CA3}" type="presParOf" srcId="{F97FDE94-D4DB-4F17-B010-E8E517D28F43}" destId="{89F09D0B-368C-433E-9742-9DB6633C04EB}" srcOrd="0" destOrd="0" presId="urn:microsoft.com/office/officeart/2005/8/layout/hList1"/>
    <dgm:cxn modelId="{7FD51F1F-8B95-4682-ACD4-3C4EDE7D84BF}" type="presParOf" srcId="{F97FDE94-D4DB-4F17-B010-E8E517D28F43}" destId="{5E68CBE0-DA5C-42A7-8C4C-646153A5940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60D6B-89EF-4799-8C67-702ECEAA6A79}">
      <dsp:nvSpPr>
        <dsp:cNvPr id="0" name=""/>
        <dsp:cNvSpPr/>
      </dsp:nvSpPr>
      <dsp:spPr>
        <a:xfrm>
          <a:off x="-5249900" y="-804071"/>
          <a:ext cx="6251579" cy="6251579"/>
        </a:xfrm>
        <a:prstGeom prst="blockArc">
          <a:avLst>
            <a:gd name="adj1" fmla="val 18900000"/>
            <a:gd name="adj2" fmla="val 2700000"/>
            <a:gd name="adj3" fmla="val 34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6D0782-E66B-4B95-B131-725F3D394D63}">
      <dsp:nvSpPr>
        <dsp:cNvPr id="0" name=""/>
        <dsp:cNvSpPr/>
      </dsp:nvSpPr>
      <dsp:spPr>
        <a:xfrm>
          <a:off x="438081" y="290121"/>
          <a:ext cx="7384280" cy="58061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863" tIns="71120" rIns="71120" bIns="71120" numCol="1" spcCol="1270" anchor="ctr" anchorCtr="0">
          <a:noAutofit/>
        </a:bodyPr>
        <a:lstStyle/>
        <a:p>
          <a:pPr lvl="0" algn="l" defTabSz="1244600">
            <a:lnSpc>
              <a:spcPct val="90000"/>
            </a:lnSpc>
            <a:spcBef>
              <a:spcPct val="0"/>
            </a:spcBef>
            <a:spcAft>
              <a:spcPct val="35000"/>
            </a:spcAft>
          </a:pPr>
          <a:r>
            <a:rPr lang="id-ID" sz="2800" b="0" kern="1200" dirty="0" smtClean="0"/>
            <a:t>1. </a:t>
          </a:r>
          <a:r>
            <a:rPr lang="en-US" sz="2800" b="0" kern="1200" dirty="0" smtClean="0"/>
            <a:t>Introduction</a:t>
          </a:r>
          <a:endParaRPr lang="id-ID" sz="2800" b="0" kern="1200" dirty="0"/>
        </a:p>
      </dsp:txBody>
      <dsp:txXfrm>
        <a:off x="438081" y="290121"/>
        <a:ext cx="7384280" cy="580615"/>
      </dsp:txXfrm>
    </dsp:sp>
    <dsp:sp modelId="{7FF07FF5-8F94-489B-8DBE-3709C45E72BE}">
      <dsp:nvSpPr>
        <dsp:cNvPr id="0" name=""/>
        <dsp:cNvSpPr/>
      </dsp:nvSpPr>
      <dsp:spPr>
        <a:xfrm>
          <a:off x="75197" y="217545"/>
          <a:ext cx="725769" cy="72576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C989971-C601-486D-8E08-8AAFB4D83FCD}">
      <dsp:nvSpPr>
        <dsp:cNvPr id="0" name=""/>
        <dsp:cNvSpPr/>
      </dsp:nvSpPr>
      <dsp:spPr>
        <a:xfrm>
          <a:off x="854133" y="1160766"/>
          <a:ext cx="6968228" cy="58061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863"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2. Process</a:t>
          </a:r>
          <a:endParaRPr lang="id-ID" sz="2800" b="1" kern="1200" dirty="0"/>
        </a:p>
      </dsp:txBody>
      <dsp:txXfrm>
        <a:off x="854133" y="1160766"/>
        <a:ext cx="6968228" cy="580615"/>
      </dsp:txXfrm>
    </dsp:sp>
    <dsp:sp modelId="{41C6C78D-41E6-45DD-A6DF-FA6D7659CB3E}">
      <dsp:nvSpPr>
        <dsp:cNvPr id="0" name=""/>
        <dsp:cNvSpPr/>
      </dsp:nvSpPr>
      <dsp:spPr>
        <a:xfrm>
          <a:off x="491249" y="1088189"/>
          <a:ext cx="725769" cy="72576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112451B-FD10-4500-A3BE-5E7EBEDB3A02}">
      <dsp:nvSpPr>
        <dsp:cNvPr id="0" name=""/>
        <dsp:cNvSpPr/>
      </dsp:nvSpPr>
      <dsp:spPr>
        <a:xfrm>
          <a:off x="981828" y="2031410"/>
          <a:ext cx="6840533" cy="58061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863"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t>3. Methodology</a:t>
          </a:r>
          <a:endParaRPr lang="id-ID" sz="2800" b="0" kern="1200" dirty="0"/>
        </a:p>
      </dsp:txBody>
      <dsp:txXfrm>
        <a:off x="981828" y="2031410"/>
        <a:ext cx="6840533" cy="580615"/>
      </dsp:txXfrm>
    </dsp:sp>
    <dsp:sp modelId="{BC6CC310-3C4D-41AE-9A64-078E9F5F2B8E}">
      <dsp:nvSpPr>
        <dsp:cNvPr id="0" name=""/>
        <dsp:cNvSpPr/>
      </dsp:nvSpPr>
      <dsp:spPr>
        <a:xfrm>
          <a:off x="618943" y="1958833"/>
          <a:ext cx="725769" cy="72576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B80C05E-2F52-4661-895C-882F78870580}">
      <dsp:nvSpPr>
        <dsp:cNvPr id="0" name=""/>
        <dsp:cNvSpPr/>
      </dsp:nvSpPr>
      <dsp:spPr>
        <a:xfrm>
          <a:off x="854133" y="2902055"/>
          <a:ext cx="6968228" cy="58061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863"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t>4. Quality</a:t>
          </a:r>
          <a:endParaRPr lang="id-ID" sz="2800" b="0" kern="1200" dirty="0" smtClean="0"/>
        </a:p>
      </dsp:txBody>
      <dsp:txXfrm>
        <a:off x="854133" y="2902055"/>
        <a:ext cx="6968228" cy="580615"/>
      </dsp:txXfrm>
    </dsp:sp>
    <dsp:sp modelId="{3E0C2BE3-FE39-4FF4-9111-1A7DAA10EA3B}">
      <dsp:nvSpPr>
        <dsp:cNvPr id="0" name=""/>
        <dsp:cNvSpPr/>
      </dsp:nvSpPr>
      <dsp:spPr>
        <a:xfrm>
          <a:off x="491249" y="2829478"/>
          <a:ext cx="725769" cy="72576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F93E031-80B4-4E3A-B190-AA25923969DF}">
      <dsp:nvSpPr>
        <dsp:cNvPr id="0" name=""/>
        <dsp:cNvSpPr/>
      </dsp:nvSpPr>
      <dsp:spPr>
        <a:xfrm>
          <a:off x="438081" y="3772699"/>
          <a:ext cx="7384280" cy="58061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863"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t>5. Research</a:t>
          </a:r>
          <a:endParaRPr lang="id-ID" sz="2800" b="0" kern="1200" dirty="0" smtClean="0"/>
        </a:p>
      </dsp:txBody>
      <dsp:txXfrm>
        <a:off x="438081" y="3772699"/>
        <a:ext cx="7384280" cy="580615"/>
      </dsp:txXfrm>
    </dsp:sp>
    <dsp:sp modelId="{930897EB-CAB0-43CA-8A1D-4366CC135433}">
      <dsp:nvSpPr>
        <dsp:cNvPr id="0" name=""/>
        <dsp:cNvSpPr/>
      </dsp:nvSpPr>
      <dsp:spPr>
        <a:xfrm>
          <a:off x="75197" y="3700122"/>
          <a:ext cx="725769" cy="72576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E3A91-2E2F-4ED9-A28A-3DA97D5742E3}">
      <dsp:nvSpPr>
        <dsp:cNvPr id="0" name=""/>
        <dsp:cNvSpPr/>
      </dsp:nvSpPr>
      <dsp:spPr>
        <a:xfrm>
          <a:off x="3121224" y="0"/>
          <a:ext cx="2469041" cy="1097396"/>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C00000"/>
              </a:solidFill>
              <a:latin typeface="Calibri"/>
              <a:ea typeface="+mn-ea"/>
              <a:cs typeface="+mn-cs"/>
            </a:rPr>
            <a:t>P</a:t>
          </a:r>
          <a:r>
            <a:rPr lang="en-US" sz="2800" kern="1200" dirty="0" smtClean="0">
              <a:latin typeface="Calibri"/>
              <a:ea typeface="+mn-ea"/>
              <a:cs typeface="+mn-cs"/>
            </a:rPr>
            <a:t>lanning</a:t>
          </a:r>
          <a:endParaRPr lang="en-US" sz="2800" kern="1200" dirty="0">
            <a:latin typeface="Calibri"/>
            <a:ea typeface="+mn-ea"/>
            <a:cs typeface="+mn-cs"/>
          </a:endParaRPr>
        </a:p>
      </dsp:txBody>
      <dsp:txXfrm>
        <a:off x="3174794" y="53570"/>
        <a:ext cx="2361901" cy="990256"/>
      </dsp:txXfrm>
    </dsp:sp>
    <dsp:sp modelId="{47F33915-6B3B-401C-B50F-B22A754E2EF7}">
      <dsp:nvSpPr>
        <dsp:cNvPr id="0" name=""/>
        <dsp:cNvSpPr/>
      </dsp:nvSpPr>
      <dsp:spPr>
        <a:xfrm>
          <a:off x="2520685" y="546740"/>
          <a:ext cx="3623611" cy="3623611"/>
        </a:xfrm>
        <a:custGeom>
          <a:avLst/>
          <a:gdLst/>
          <a:ahLst/>
          <a:cxnLst/>
          <a:rect l="0" t="0" r="0" b="0"/>
          <a:pathLst>
            <a:path>
              <a:moveTo>
                <a:pt x="3174428" y="617694"/>
              </a:moveTo>
              <a:arcTo wR="1811805" hR="1811805" stAng="19126251" swAng="1066856"/>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8358C13-D8CC-4AD2-A7BF-1189D1A964E3}">
      <dsp:nvSpPr>
        <dsp:cNvPr id="0" name=""/>
        <dsp:cNvSpPr/>
      </dsp:nvSpPr>
      <dsp:spPr>
        <a:xfrm>
          <a:off x="4750080" y="1813501"/>
          <a:ext cx="2790747" cy="1097396"/>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C00000"/>
              </a:solidFill>
              <a:latin typeface="Calibri"/>
              <a:ea typeface="+mn-ea"/>
              <a:cs typeface="+mn-cs"/>
            </a:rPr>
            <a:t>A</a:t>
          </a:r>
          <a:r>
            <a:rPr lang="en-US" sz="2800" kern="1200" dirty="0" smtClean="0">
              <a:latin typeface="Calibri"/>
              <a:ea typeface="+mn-ea"/>
              <a:cs typeface="+mn-cs"/>
            </a:rPr>
            <a:t>nalysis</a:t>
          </a:r>
          <a:endParaRPr lang="en-US" sz="2800" kern="1200" dirty="0">
            <a:latin typeface="Calibri"/>
            <a:ea typeface="+mn-ea"/>
            <a:cs typeface="+mn-cs"/>
          </a:endParaRPr>
        </a:p>
      </dsp:txBody>
      <dsp:txXfrm>
        <a:off x="4803650" y="1867071"/>
        <a:ext cx="2683607" cy="990256"/>
      </dsp:txXfrm>
    </dsp:sp>
    <dsp:sp modelId="{396D247C-7331-400F-88B3-FB5C75DEFBD2}">
      <dsp:nvSpPr>
        <dsp:cNvPr id="0" name=""/>
        <dsp:cNvSpPr/>
      </dsp:nvSpPr>
      <dsp:spPr>
        <a:xfrm>
          <a:off x="2521842" y="550394"/>
          <a:ext cx="3623611" cy="3623611"/>
        </a:xfrm>
        <a:custGeom>
          <a:avLst/>
          <a:gdLst/>
          <a:ahLst/>
          <a:cxnLst/>
          <a:rect l="0" t="0" r="0" b="0"/>
          <a:pathLst>
            <a:path>
              <a:moveTo>
                <a:pt x="3465772" y="2551424"/>
              </a:moveTo>
              <a:arcTo wR="1811805" hR="1811805" stAng="1445590" swAng="1190300"/>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5B85177-67DC-46B9-9178-4FD74108A018}">
      <dsp:nvSpPr>
        <dsp:cNvPr id="0" name=""/>
        <dsp:cNvSpPr/>
      </dsp:nvSpPr>
      <dsp:spPr>
        <a:xfrm>
          <a:off x="3178663" y="3625307"/>
          <a:ext cx="2309969" cy="1097396"/>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C00000"/>
              </a:solidFill>
              <a:latin typeface="Calibri"/>
              <a:ea typeface="+mn-ea"/>
              <a:cs typeface="+mn-cs"/>
            </a:rPr>
            <a:t>D</a:t>
          </a:r>
          <a:r>
            <a:rPr lang="en-US" sz="2800" kern="1200" dirty="0" smtClean="0">
              <a:latin typeface="Calibri"/>
              <a:ea typeface="+mn-ea"/>
              <a:cs typeface="+mn-cs"/>
            </a:rPr>
            <a:t>esign</a:t>
          </a:r>
          <a:endParaRPr lang="en-US" sz="2800" kern="1200" dirty="0">
            <a:latin typeface="Calibri"/>
            <a:ea typeface="+mn-ea"/>
            <a:cs typeface="+mn-cs"/>
          </a:endParaRPr>
        </a:p>
      </dsp:txBody>
      <dsp:txXfrm>
        <a:off x="3232233" y="3678877"/>
        <a:ext cx="2202829" cy="990256"/>
      </dsp:txXfrm>
    </dsp:sp>
    <dsp:sp modelId="{D2CA6A8E-22C6-4F9F-B88D-7C12E5956E50}">
      <dsp:nvSpPr>
        <dsp:cNvPr id="0" name=""/>
        <dsp:cNvSpPr/>
      </dsp:nvSpPr>
      <dsp:spPr>
        <a:xfrm>
          <a:off x="2521842" y="550394"/>
          <a:ext cx="3623611" cy="3623611"/>
        </a:xfrm>
        <a:custGeom>
          <a:avLst/>
          <a:gdLst/>
          <a:ahLst/>
          <a:cxnLst/>
          <a:rect l="0" t="0" r="0" b="0"/>
          <a:pathLst>
            <a:path>
              <a:moveTo>
                <a:pt x="506998" y="3068832"/>
              </a:moveTo>
              <a:arcTo wR="1811805" hR="1811805" stAng="8164110" swAng="1190300"/>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80DDDCB-B12F-428D-A586-90FD6F79F55C}">
      <dsp:nvSpPr>
        <dsp:cNvPr id="0" name=""/>
        <dsp:cNvSpPr/>
      </dsp:nvSpPr>
      <dsp:spPr>
        <a:xfrm>
          <a:off x="1049592" y="1813501"/>
          <a:ext cx="2944501" cy="1097396"/>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C00000"/>
              </a:solidFill>
              <a:latin typeface="Calibri"/>
              <a:ea typeface="+mn-ea"/>
              <a:cs typeface="+mn-cs"/>
            </a:rPr>
            <a:t>I</a:t>
          </a:r>
          <a:r>
            <a:rPr lang="en-US" sz="2800" kern="1200" dirty="0" smtClean="0">
              <a:latin typeface="Calibri"/>
              <a:ea typeface="+mn-ea"/>
              <a:cs typeface="+mn-cs"/>
            </a:rPr>
            <a:t>mplementation</a:t>
          </a:r>
          <a:endParaRPr lang="en-US" sz="2800" kern="1200" dirty="0">
            <a:latin typeface="Calibri"/>
            <a:ea typeface="+mn-ea"/>
            <a:cs typeface="+mn-cs"/>
          </a:endParaRPr>
        </a:p>
      </dsp:txBody>
      <dsp:txXfrm>
        <a:off x="1103162" y="1867071"/>
        <a:ext cx="2837361" cy="990256"/>
      </dsp:txXfrm>
    </dsp:sp>
    <dsp:sp modelId="{498F4E31-E423-4928-A28F-F71BD81A544F}">
      <dsp:nvSpPr>
        <dsp:cNvPr id="0" name=""/>
        <dsp:cNvSpPr/>
      </dsp:nvSpPr>
      <dsp:spPr>
        <a:xfrm>
          <a:off x="2522933" y="546949"/>
          <a:ext cx="3623611" cy="3623611"/>
        </a:xfrm>
        <a:custGeom>
          <a:avLst/>
          <a:gdLst/>
          <a:ahLst/>
          <a:cxnLst/>
          <a:rect l="0" t="0" r="0" b="0"/>
          <a:pathLst>
            <a:path>
              <a:moveTo>
                <a:pt x="149618" y="1090851"/>
              </a:moveTo>
              <a:arcTo wR="1811805" hR="1811805" stAng="12206894" swAng="1066856"/>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903FB-F01E-4EC3-9C7B-ECB5160B8E14}">
      <dsp:nvSpPr>
        <dsp:cNvPr id="0" name=""/>
        <dsp:cNvSpPr/>
      </dsp:nvSpPr>
      <dsp:spPr>
        <a:xfrm>
          <a:off x="2711611" y="1449"/>
          <a:ext cx="2349177" cy="2349177"/>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smtClean="0"/>
            <a:t>Notation</a:t>
          </a:r>
          <a:r>
            <a:rPr lang="en-US" sz="2600" b="1" kern="1200" smtClean="0"/>
            <a:t>: </a:t>
          </a:r>
          <a:r>
            <a:rPr lang="en-US" sz="1800" b="1" kern="1200" smtClean="0"/>
            <a:t>Standard</a:t>
          </a:r>
          <a:endParaRPr lang="en-US" sz="1800" b="1" kern="1200" dirty="0"/>
        </a:p>
      </dsp:txBody>
      <dsp:txXfrm>
        <a:off x="3055640" y="345478"/>
        <a:ext cx="1661119" cy="1661119"/>
      </dsp:txXfrm>
    </dsp:sp>
    <dsp:sp modelId="{912B529E-2514-4472-9A54-E282F56B56E9}">
      <dsp:nvSpPr>
        <dsp:cNvPr id="0" name=""/>
        <dsp:cNvSpPr/>
      </dsp:nvSpPr>
      <dsp:spPr>
        <a:xfrm rot="3600000">
          <a:off x="4446898" y="2293321"/>
          <a:ext cx="626481" cy="792847"/>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b="1" kern="1200"/>
        </a:p>
      </dsp:txBody>
      <dsp:txXfrm>
        <a:off x="4493884" y="2370508"/>
        <a:ext cx="438537" cy="475709"/>
      </dsp:txXfrm>
    </dsp:sp>
    <dsp:sp modelId="{97CF7F39-2922-475F-8CE9-B51D4EFFFF41}">
      <dsp:nvSpPr>
        <dsp:cNvPr id="0" name=""/>
        <dsp:cNvSpPr/>
      </dsp:nvSpPr>
      <dsp:spPr>
        <a:xfrm>
          <a:off x="4477220" y="3059573"/>
          <a:ext cx="2349177" cy="2349177"/>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smtClean="0"/>
            <a:t>Tools</a:t>
          </a:r>
          <a:r>
            <a:rPr lang="en-US" sz="2200" b="1" kern="1200" smtClean="0"/>
            <a:t>: </a:t>
          </a:r>
          <a:r>
            <a:rPr lang="en-US" sz="1800" b="1" kern="1200" smtClean="0"/>
            <a:t>Support Standard and Process</a:t>
          </a:r>
          <a:endParaRPr lang="en-US" sz="1800" b="1" kern="1200" dirty="0"/>
        </a:p>
      </dsp:txBody>
      <dsp:txXfrm>
        <a:off x="4821249" y="3403602"/>
        <a:ext cx="1661119" cy="1661119"/>
      </dsp:txXfrm>
    </dsp:sp>
    <dsp:sp modelId="{856BCF7C-0DA9-4937-B146-FA812DD4AAC8}">
      <dsp:nvSpPr>
        <dsp:cNvPr id="0" name=""/>
        <dsp:cNvSpPr/>
      </dsp:nvSpPr>
      <dsp:spPr>
        <a:xfrm rot="10800000">
          <a:off x="3590689" y="3837738"/>
          <a:ext cx="626481" cy="792847"/>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b="1" kern="1200"/>
        </a:p>
      </dsp:txBody>
      <dsp:txXfrm rot="10800000">
        <a:off x="3778633" y="3996307"/>
        <a:ext cx="438537" cy="475709"/>
      </dsp:txXfrm>
    </dsp:sp>
    <dsp:sp modelId="{C70EFB05-DB09-4628-A3B2-986C15362C70}">
      <dsp:nvSpPr>
        <dsp:cNvPr id="0" name=""/>
        <dsp:cNvSpPr/>
      </dsp:nvSpPr>
      <dsp:spPr>
        <a:xfrm>
          <a:off x="946002" y="3059573"/>
          <a:ext cx="2349177" cy="2349177"/>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smtClean="0"/>
            <a:t>Process</a:t>
          </a:r>
          <a:r>
            <a:rPr lang="en-US" sz="2600" b="1" kern="1200" smtClean="0"/>
            <a:t>: </a:t>
          </a:r>
          <a:r>
            <a:rPr lang="en-US" sz="1800" b="1" kern="1200" smtClean="0"/>
            <a:t>C</a:t>
          </a:r>
          <a:r>
            <a:rPr lang="id-ID" sz="1800" b="1" kern="1200" smtClean="0"/>
            <a:t>ustomer</a:t>
          </a:r>
          <a:r>
            <a:rPr lang="en-US" sz="1800" b="1" kern="1200" smtClean="0"/>
            <a:t>-Oriented</a:t>
          </a:r>
          <a:r>
            <a:rPr lang="id-ID" sz="1800" b="1" kern="1200" smtClean="0"/>
            <a:t> Methodology</a:t>
          </a:r>
          <a:endParaRPr lang="en-US" sz="1800" b="1" kern="1200" dirty="0"/>
        </a:p>
      </dsp:txBody>
      <dsp:txXfrm>
        <a:off x="1290031" y="3403602"/>
        <a:ext cx="1661119" cy="1661119"/>
      </dsp:txXfrm>
    </dsp:sp>
    <dsp:sp modelId="{15321360-B281-45E8-AEA0-FAF588F79351}">
      <dsp:nvSpPr>
        <dsp:cNvPr id="0" name=""/>
        <dsp:cNvSpPr/>
      </dsp:nvSpPr>
      <dsp:spPr>
        <a:xfrm rot="18000000">
          <a:off x="2681289" y="2324031"/>
          <a:ext cx="626481" cy="792847"/>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b="1" kern="1200"/>
        </a:p>
      </dsp:txBody>
      <dsp:txXfrm>
        <a:off x="2728275" y="2563982"/>
        <a:ext cx="438537" cy="4757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7" name="Rectangle 9"/>
          <p:cNvSpPr>
            <a:spLocks noGrp="1" noChangeArrowheads="1"/>
          </p:cNvSpPr>
          <p:nvPr>
            <p:ph type="hdr" sz="quarter"/>
          </p:nvPr>
        </p:nvSpPr>
        <p:spPr bwMode="auto">
          <a:xfrm>
            <a:off x="3581400" y="9224965"/>
            <a:ext cx="3200400" cy="442913"/>
          </a:xfrm>
          <a:prstGeom prst="rect">
            <a:avLst/>
          </a:prstGeom>
          <a:noFill/>
          <a:ln w="9525">
            <a:noFill/>
            <a:miter lim="800000"/>
            <a:headEnd/>
            <a:tailEnd/>
          </a:ln>
          <a:effectLst/>
        </p:spPr>
        <p:txBody>
          <a:bodyPr vert="horz" wrap="square" lIns="95382" tIns="47691" rIns="95382" bIns="47691" numCol="1" anchor="t" anchorCtr="0" compatLnSpc="1">
            <a:prstTxWarp prst="textNoShape">
              <a:avLst/>
            </a:prstTxWarp>
          </a:bodyPr>
          <a:lstStyle>
            <a:lvl1pPr algn="r" defTabSz="954018">
              <a:defRPr sz="700" i="1" dirty="0">
                <a:effectLst/>
              </a:defRPr>
            </a:lvl1pPr>
          </a:lstStyle>
          <a:p>
            <a:pPr>
              <a:defRPr/>
            </a:pPr>
            <a:r>
              <a:rPr lang="en-US" altLang="ja-JP"/>
              <a:t>romi@romisatriawahono.net</a:t>
            </a:r>
          </a:p>
        </p:txBody>
      </p:sp>
      <p:sp>
        <p:nvSpPr>
          <p:cNvPr id="27658" name="Rectangle 10"/>
          <p:cNvSpPr>
            <a:spLocks noGrp="1" noChangeArrowheads="1"/>
          </p:cNvSpPr>
          <p:nvPr>
            <p:ph type="dt" sz="quarter" idx="1"/>
          </p:nvPr>
        </p:nvSpPr>
        <p:spPr bwMode="auto">
          <a:xfrm>
            <a:off x="611189" y="180975"/>
            <a:ext cx="6164262" cy="495300"/>
          </a:xfrm>
          <a:prstGeom prst="rect">
            <a:avLst/>
          </a:prstGeom>
          <a:noFill/>
          <a:ln w="9525">
            <a:noFill/>
            <a:miter lim="800000"/>
            <a:headEnd/>
            <a:tailEnd/>
          </a:ln>
          <a:effectLst/>
        </p:spPr>
        <p:txBody>
          <a:bodyPr vert="horz" wrap="square" lIns="95382" tIns="47691" rIns="95382" bIns="47691" numCol="1" anchor="t" anchorCtr="0" compatLnSpc="1">
            <a:prstTxWarp prst="textNoShape">
              <a:avLst/>
            </a:prstTxWarp>
          </a:bodyPr>
          <a:lstStyle>
            <a:lvl1pPr algn="r" defTabSz="954018">
              <a:defRPr sz="700" i="1" dirty="0" smtClean="0">
                <a:effectLst/>
              </a:defRPr>
            </a:lvl1pPr>
          </a:lstStyle>
          <a:p>
            <a:pPr>
              <a:defRPr/>
            </a:pPr>
            <a:r>
              <a:rPr lang="id-ID" altLang="ja-JP" smtClean="0"/>
              <a:t>Object-Oriented Programming</a:t>
            </a:r>
            <a:endParaRPr lang="en-US" altLang="ja-JP"/>
          </a:p>
        </p:txBody>
      </p:sp>
      <p:sp>
        <p:nvSpPr>
          <p:cNvPr id="27659" name="Rectangle 11"/>
          <p:cNvSpPr>
            <a:spLocks noGrp="1" noChangeArrowheads="1"/>
          </p:cNvSpPr>
          <p:nvPr>
            <p:ph type="ftr" sz="quarter" idx="2"/>
          </p:nvPr>
        </p:nvSpPr>
        <p:spPr bwMode="auto">
          <a:xfrm>
            <a:off x="495301" y="9101138"/>
            <a:ext cx="3314701" cy="347662"/>
          </a:xfrm>
          <a:prstGeom prst="rect">
            <a:avLst/>
          </a:prstGeom>
          <a:noFill/>
          <a:ln w="9525">
            <a:noFill/>
            <a:miter lim="800000"/>
            <a:headEnd/>
            <a:tailEnd/>
          </a:ln>
          <a:effectLst/>
        </p:spPr>
        <p:txBody>
          <a:bodyPr vert="horz" wrap="square" lIns="95382" tIns="47691" rIns="95382" bIns="47691" numCol="1" anchor="b" anchorCtr="0" compatLnSpc="1">
            <a:prstTxWarp prst="textNoShape">
              <a:avLst/>
            </a:prstTxWarp>
          </a:bodyPr>
          <a:lstStyle>
            <a:lvl1pPr algn="l" defTabSz="954018">
              <a:defRPr sz="700" i="1" dirty="0">
                <a:effectLst/>
              </a:defRPr>
            </a:lvl1pPr>
          </a:lstStyle>
          <a:p>
            <a:pPr>
              <a:defRPr/>
            </a:pPr>
            <a:r>
              <a:rPr lang="en-US" altLang="ja-JP"/>
              <a:t>http://romisatriawahono.net</a:t>
            </a:r>
          </a:p>
        </p:txBody>
      </p:sp>
      <p:sp>
        <p:nvSpPr>
          <p:cNvPr id="27660" name="Line 12"/>
          <p:cNvSpPr>
            <a:spLocks noChangeShapeType="1"/>
          </p:cNvSpPr>
          <p:nvPr/>
        </p:nvSpPr>
        <p:spPr bwMode="auto">
          <a:xfrm flipH="1">
            <a:off x="611191" y="381000"/>
            <a:ext cx="6096000" cy="0"/>
          </a:xfrm>
          <a:prstGeom prst="line">
            <a:avLst/>
          </a:prstGeom>
          <a:noFill/>
          <a:ln w="3175">
            <a:solidFill>
              <a:schemeClr val="tx1"/>
            </a:solidFill>
            <a:miter lim="800000"/>
            <a:headEnd/>
            <a:tailEnd/>
          </a:ln>
          <a:effectLst/>
        </p:spPr>
        <p:txBody>
          <a:bodyPr wrap="none" lIns="91433" tIns="45716" rIns="91433" bIns="45716"/>
          <a:lstStyle/>
          <a:p>
            <a:pPr>
              <a:defRPr/>
            </a:pPr>
            <a:endParaRPr lang="id-ID"/>
          </a:p>
        </p:txBody>
      </p:sp>
      <p:sp>
        <p:nvSpPr>
          <p:cNvPr id="27661" name="Line 13"/>
          <p:cNvSpPr>
            <a:spLocks noChangeShapeType="1"/>
          </p:cNvSpPr>
          <p:nvPr/>
        </p:nvSpPr>
        <p:spPr bwMode="auto">
          <a:xfrm flipH="1">
            <a:off x="611191" y="9220200"/>
            <a:ext cx="6096000" cy="0"/>
          </a:xfrm>
          <a:prstGeom prst="line">
            <a:avLst/>
          </a:prstGeom>
          <a:noFill/>
          <a:ln w="3175">
            <a:solidFill>
              <a:schemeClr val="tx1"/>
            </a:solidFill>
            <a:miter lim="800000"/>
            <a:headEnd/>
            <a:tailEnd/>
          </a:ln>
          <a:effectLst/>
        </p:spPr>
        <p:txBody>
          <a:bodyPr wrap="none" lIns="91433" tIns="45716" rIns="91433" bIns="45716"/>
          <a:lstStyle/>
          <a:p>
            <a:pPr>
              <a:defRPr/>
            </a:pPr>
            <a:endParaRPr lang="id-ID"/>
          </a:p>
        </p:txBody>
      </p:sp>
    </p:spTree>
    <p:extLst>
      <p:ext uri="{BB962C8B-B14F-4D97-AF65-F5344CB8AC3E}">
        <p14:creationId xmlns:p14="http://schemas.microsoft.com/office/powerpoint/2010/main" val="1561370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1" y="0"/>
            <a:ext cx="3170238" cy="479425"/>
          </a:xfrm>
          <a:prstGeom prst="rect">
            <a:avLst/>
          </a:prstGeom>
          <a:noFill/>
          <a:ln w="9525">
            <a:noFill/>
            <a:miter lim="800000"/>
            <a:headEnd/>
            <a:tailEnd/>
          </a:ln>
          <a:effectLst/>
        </p:spPr>
        <p:txBody>
          <a:bodyPr vert="horz" wrap="square" lIns="95382" tIns="47691" rIns="95382" bIns="47691" numCol="1" anchor="t" anchorCtr="0" compatLnSpc="1">
            <a:prstTxWarp prst="textNoShape">
              <a:avLst/>
            </a:prstTxWarp>
          </a:bodyPr>
          <a:lstStyle>
            <a:lvl1pPr algn="l" defTabSz="954018">
              <a:defRPr sz="1200">
                <a:effectLst/>
                <a:latin typeface="Times New Roman" pitchFamily="18" charset="0"/>
              </a:defRPr>
            </a:lvl1pPr>
          </a:lstStyle>
          <a:p>
            <a:pPr>
              <a:defRPr/>
            </a:pPr>
            <a:r>
              <a:rPr lang="en-US" altLang="ja-JP"/>
              <a:t>romi@romisatriawahono.net</a:t>
            </a:r>
          </a:p>
        </p:txBody>
      </p:sp>
      <p:sp>
        <p:nvSpPr>
          <p:cNvPr id="1027" name="Rectangle 3"/>
          <p:cNvSpPr>
            <a:spLocks noGrp="1" noChangeArrowheads="1"/>
          </p:cNvSpPr>
          <p:nvPr>
            <p:ph type="dt" idx="1"/>
          </p:nvPr>
        </p:nvSpPr>
        <p:spPr bwMode="auto">
          <a:xfrm>
            <a:off x="4144966" y="0"/>
            <a:ext cx="3170237" cy="479425"/>
          </a:xfrm>
          <a:prstGeom prst="rect">
            <a:avLst/>
          </a:prstGeom>
          <a:noFill/>
          <a:ln w="9525">
            <a:noFill/>
            <a:miter lim="800000"/>
            <a:headEnd/>
            <a:tailEnd/>
          </a:ln>
          <a:effectLst/>
        </p:spPr>
        <p:txBody>
          <a:bodyPr vert="horz" wrap="square" lIns="95382" tIns="47691" rIns="95382" bIns="47691" numCol="1" anchor="t" anchorCtr="0" compatLnSpc="1">
            <a:prstTxWarp prst="textNoShape">
              <a:avLst/>
            </a:prstTxWarp>
          </a:bodyPr>
          <a:lstStyle>
            <a:lvl1pPr algn="r" defTabSz="954018">
              <a:defRPr sz="1200">
                <a:effectLst/>
                <a:latin typeface="Times New Roman" pitchFamily="18" charset="0"/>
              </a:defRPr>
            </a:lvl1pPr>
          </a:lstStyle>
          <a:p>
            <a:pPr>
              <a:defRPr/>
            </a:pPr>
            <a:r>
              <a:rPr lang="id-ID" altLang="ja-JP" smtClean="0"/>
              <a:t>Object-Oriented Programming</a:t>
            </a:r>
            <a:endParaRPr lang="en-US" altLang="ja-JP"/>
          </a:p>
        </p:txBody>
      </p:sp>
      <p:sp>
        <p:nvSpPr>
          <p:cNvPr id="27652" name="Rectangle 4"/>
          <p:cNvSpPr>
            <a:spLocks noGrp="1" noRot="1" noChangeAspect="1" noChangeArrowheads="1" noTextEdit="1"/>
          </p:cNvSpPr>
          <p:nvPr>
            <p:ph type="sldImg" idx="2"/>
          </p:nvPr>
        </p:nvSpPr>
        <p:spPr bwMode="auto">
          <a:xfrm>
            <a:off x="1263650" y="720725"/>
            <a:ext cx="4799013" cy="3598863"/>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74726" y="4559303"/>
            <a:ext cx="5365750" cy="4321175"/>
          </a:xfrm>
          <a:prstGeom prst="rect">
            <a:avLst/>
          </a:prstGeom>
          <a:noFill/>
          <a:ln w="9525">
            <a:noFill/>
            <a:miter lim="800000"/>
            <a:headEnd/>
            <a:tailEnd/>
          </a:ln>
          <a:effectLst/>
        </p:spPr>
        <p:txBody>
          <a:bodyPr vert="horz" wrap="square" lIns="95382" tIns="47691" rIns="95382" bIns="4769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30" name="Rectangle 6"/>
          <p:cNvSpPr>
            <a:spLocks noGrp="1" noChangeArrowheads="1"/>
          </p:cNvSpPr>
          <p:nvPr>
            <p:ph type="ftr" sz="quarter" idx="4"/>
          </p:nvPr>
        </p:nvSpPr>
        <p:spPr bwMode="auto">
          <a:xfrm>
            <a:off x="1" y="9121778"/>
            <a:ext cx="3170238" cy="479425"/>
          </a:xfrm>
          <a:prstGeom prst="rect">
            <a:avLst/>
          </a:prstGeom>
          <a:noFill/>
          <a:ln w="9525">
            <a:noFill/>
            <a:miter lim="800000"/>
            <a:headEnd/>
            <a:tailEnd/>
          </a:ln>
          <a:effectLst/>
        </p:spPr>
        <p:txBody>
          <a:bodyPr vert="horz" wrap="square" lIns="95382" tIns="47691" rIns="95382" bIns="47691" numCol="1" anchor="b" anchorCtr="0" compatLnSpc="1">
            <a:prstTxWarp prst="textNoShape">
              <a:avLst/>
            </a:prstTxWarp>
          </a:bodyPr>
          <a:lstStyle>
            <a:lvl1pPr algn="l" defTabSz="954018">
              <a:defRPr sz="1200">
                <a:effectLst/>
                <a:latin typeface="Times New Roman" pitchFamily="18" charset="0"/>
              </a:defRPr>
            </a:lvl1pPr>
          </a:lstStyle>
          <a:p>
            <a:pPr>
              <a:defRPr/>
            </a:pPr>
            <a:r>
              <a:rPr lang="en-US" altLang="ja-JP"/>
              <a:t>http://romisatriawahono.net</a:t>
            </a:r>
          </a:p>
        </p:txBody>
      </p:sp>
      <p:sp>
        <p:nvSpPr>
          <p:cNvPr id="1031" name="Rectangle 7"/>
          <p:cNvSpPr>
            <a:spLocks noGrp="1" noChangeArrowheads="1"/>
          </p:cNvSpPr>
          <p:nvPr>
            <p:ph type="sldNum" sz="quarter" idx="5"/>
          </p:nvPr>
        </p:nvSpPr>
        <p:spPr bwMode="auto">
          <a:xfrm>
            <a:off x="4144966" y="9121778"/>
            <a:ext cx="3170237" cy="479425"/>
          </a:xfrm>
          <a:prstGeom prst="rect">
            <a:avLst/>
          </a:prstGeom>
          <a:noFill/>
          <a:ln w="9525">
            <a:noFill/>
            <a:miter lim="800000"/>
            <a:headEnd/>
            <a:tailEnd/>
          </a:ln>
          <a:effectLst/>
        </p:spPr>
        <p:txBody>
          <a:bodyPr vert="horz" wrap="square" lIns="95382" tIns="47691" rIns="95382" bIns="47691" numCol="1" anchor="b" anchorCtr="0" compatLnSpc="1">
            <a:prstTxWarp prst="textNoShape">
              <a:avLst/>
            </a:prstTxWarp>
          </a:bodyPr>
          <a:lstStyle>
            <a:lvl1pPr algn="r" defTabSz="954018">
              <a:defRPr sz="1200">
                <a:effectLst/>
                <a:latin typeface="Times New Roman" pitchFamily="18" charset="0"/>
              </a:defRPr>
            </a:lvl1pPr>
          </a:lstStyle>
          <a:p>
            <a:pPr>
              <a:defRPr/>
            </a:pPr>
            <a:fld id="{38C9D2B2-F8A0-41B1-8482-D108E1D20E7F}" type="slidenum">
              <a:rPr lang="en-US" altLang="ja-JP"/>
              <a:pPr>
                <a:defRPr/>
              </a:pPr>
              <a:t>‹#›</a:t>
            </a:fld>
            <a:endParaRPr lang="en-US" altLang="ja-JP"/>
          </a:p>
        </p:txBody>
      </p:sp>
    </p:spTree>
    <p:extLst>
      <p:ext uri="{BB962C8B-B14F-4D97-AF65-F5344CB8AC3E}">
        <p14:creationId xmlns:p14="http://schemas.microsoft.com/office/powerpoint/2010/main" val="294492785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ja-JP" smtClean="0">
                <a:solidFill>
                  <a:srgbClr val="000000"/>
                </a:solidFill>
              </a:rPr>
              <a:t>romi@romisatriawahono.net</a:t>
            </a:r>
            <a:endParaRPr lang="en-US" altLang="ja-JP">
              <a:solidFill>
                <a:srgbClr val="000000"/>
              </a:solidFill>
            </a:endParaRPr>
          </a:p>
        </p:txBody>
      </p:sp>
      <p:sp>
        <p:nvSpPr>
          <p:cNvPr id="6" name="Footer Placeholder 5"/>
          <p:cNvSpPr>
            <a:spLocks noGrp="1"/>
          </p:cNvSpPr>
          <p:nvPr>
            <p:ph type="ftr" sz="quarter" idx="12"/>
          </p:nvPr>
        </p:nvSpPr>
        <p:spPr/>
        <p:txBody>
          <a:bodyPr/>
          <a:lstStyle/>
          <a:p>
            <a:pPr>
              <a:defRPr/>
            </a:pPr>
            <a:r>
              <a:rPr lang="en-US" altLang="ja-JP" smtClean="0">
                <a:solidFill>
                  <a:srgbClr val="000000"/>
                </a:solidFill>
              </a:rPr>
              <a:t>http://romisatriawahono.net</a:t>
            </a:r>
            <a:endParaRPr lang="en-US" altLang="ja-JP">
              <a:solidFill>
                <a:srgbClr val="000000"/>
              </a:solidFill>
            </a:endParaRPr>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solidFill>
                  <a:srgbClr val="000000"/>
                </a:solidFill>
              </a:rPr>
              <a:pPr>
                <a:defRPr/>
              </a:pPr>
              <a:t>1</a:t>
            </a:fld>
            <a:endParaRPr lang="en-US" altLang="ja-JP">
              <a:solidFill>
                <a:srgbClr val="000000"/>
              </a:solidFill>
            </a:endParaRPr>
          </a:p>
        </p:txBody>
      </p:sp>
    </p:spTree>
    <p:extLst>
      <p:ext uri="{BB962C8B-B14F-4D97-AF65-F5344CB8AC3E}">
        <p14:creationId xmlns:p14="http://schemas.microsoft.com/office/powerpoint/2010/main" val="314911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88</a:t>
            </a:fld>
            <a:endParaRPr lang="en-US" altLang="ja-JP"/>
          </a:p>
        </p:txBody>
      </p:sp>
    </p:spTree>
    <p:extLst>
      <p:ext uri="{BB962C8B-B14F-4D97-AF65-F5344CB8AC3E}">
        <p14:creationId xmlns:p14="http://schemas.microsoft.com/office/powerpoint/2010/main" val="4064738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287EE11-15A3-4FBB-BA63-E921513C81F7}" type="slidenum">
              <a:rPr lang="en-US"/>
              <a:pPr/>
              <a:t>121</a:t>
            </a:fld>
            <a:endParaRPr lang="en-US"/>
          </a:p>
        </p:txBody>
      </p:sp>
      <p:sp>
        <p:nvSpPr>
          <p:cNvPr id="48131" name="Rectangle 2"/>
          <p:cNvSpPr>
            <a:spLocks noGrp="1" noRot="1" noChangeAspect="1" noChangeArrowheads="1" noTextEdit="1"/>
          </p:cNvSpPr>
          <p:nvPr>
            <p:ph type="sldImg"/>
          </p:nvPr>
        </p:nvSpPr>
        <p:spPr>
          <a:xfrm>
            <a:off x="1000125" y="774700"/>
            <a:ext cx="5099050" cy="3824288"/>
          </a:xfrm>
          <a:ln/>
        </p:spPr>
      </p:sp>
      <p:sp>
        <p:nvSpPr>
          <p:cNvPr id="48132"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780388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172</a:t>
            </a:fld>
            <a:endParaRPr lang="en-US" altLang="ja-JP"/>
          </a:p>
        </p:txBody>
      </p:sp>
    </p:spTree>
    <p:extLst>
      <p:ext uri="{BB962C8B-B14F-4D97-AF65-F5344CB8AC3E}">
        <p14:creationId xmlns:p14="http://schemas.microsoft.com/office/powerpoint/2010/main" val="316008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4DE5D-4095-4917-B3BC-EA2D7883FF6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6643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en-US" altLang="ja-JP" smtClean="0"/>
              <a:t>Software Engineering: An Overview</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8</a:t>
            </a:fld>
            <a:endParaRPr lang="en-US" altLang="ja-JP"/>
          </a:p>
        </p:txBody>
      </p:sp>
    </p:spTree>
    <p:extLst>
      <p:ext uri="{BB962C8B-B14F-4D97-AF65-F5344CB8AC3E}">
        <p14:creationId xmlns:p14="http://schemas.microsoft.com/office/powerpoint/2010/main" val="412977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en-US" altLang="ja-JP" smtClean="0"/>
              <a:t>Software Engineering: An Overview</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9</a:t>
            </a:fld>
            <a:endParaRPr lang="en-US" altLang="ja-JP"/>
          </a:p>
        </p:txBody>
      </p:sp>
    </p:spTree>
    <p:extLst>
      <p:ext uri="{BB962C8B-B14F-4D97-AF65-F5344CB8AC3E}">
        <p14:creationId xmlns:p14="http://schemas.microsoft.com/office/powerpoint/2010/main" val="21218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C2DE8BD-7591-417B-8FBE-8703CE1F7AD5}" type="slidenum">
              <a:rPr lang="en-US" smtClean="0">
                <a:latin typeface="Times New Roman" pitchFamily="18" charset="0"/>
                <a:ea typeface="MS PGothic" pitchFamily="34" charset="-128"/>
              </a:rPr>
              <a:pPr/>
              <a:t>39</a:t>
            </a:fld>
            <a:endParaRPr lang="en-US" smtClean="0">
              <a:latin typeface="Times New Roman" pitchFamily="18" charset="0"/>
              <a:ea typeface="MS PGothic" pitchFamily="34"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370021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44</a:t>
            </a:fld>
            <a:endParaRPr lang="en-US" altLang="ja-JP"/>
          </a:p>
        </p:txBody>
      </p:sp>
    </p:spTree>
    <p:extLst>
      <p:ext uri="{BB962C8B-B14F-4D97-AF65-F5344CB8AC3E}">
        <p14:creationId xmlns:p14="http://schemas.microsoft.com/office/powerpoint/2010/main" val="192847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AE67C-63DF-4A9C-86F5-697162B00572}" type="slidenum">
              <a:rPr lang="en-US"/>
              <a:pPr/>
              <a:t>45</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094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53</a:t>
            </a:fld>
            <a:endParaRPr lang="en-US" altLang="ja-JP"/>
          </a:p>
        </p:txBody>
      </p:sp>
    </p:spTree>
    <p:extLst>
      <p:ext uri="{BB962C8B-B14F-4D97-AF65-F5344CB8AC3E}">
        <p14:creationId xmlns:p14="http://schemas.microsoft.com/office/powerpoint/2010/main" val="333208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54</a:t>
            </a:fld>
            <a:endParaRPr lang="en-US" altLang="ja-JP"/>
          </a:p>
        </p:txBody>
      </p:sp>
    </p:spTree>
    <p:extLst>
      <p:ext uri="{BB962C8B-B14F-4D97-AF65-F5344CB8AC3E}">
        <p14:creationId xmlns:p14="http://schemas.microsoft.com/office/powerpoint/2010/main" val="304657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43300" y="6463856"/>
            <a:ext cx="2057400" cy="365125"/>
          </a:xfrm>
        </p:spPr>
        <p:txBody>
          <a:bodyPr/>
          <a:lstStyle>
            <a:lvl1pPr algn="ctr">
              <a:defRPr/>
            </a:lvl1p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5" name="squares"/>
          <p:cNvGrpSpPr/>
          <p:nvPr userDrawn="1"/>
        </p:nvGrpSpPr>
        <p:grpSpPr>
          <a:xfrm>
            <a:off x="1" y="2053939"/>
            <a:ext cx="628650" cy="524183"/>
            <a:chOff x="0" y="452558"/>
            <a:chExt cx="914400" cy="524182"/>
          </a:xfrm>
        </p:grpSpPr>
        <p:sp>
          <p:nvSpPr>
            <p:cNvPr id="16" name="Rounded Rectangle 15"/>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7" name="Rounded Rectangle 16"/>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8" name="Round Same Side Corner Rectangle 17"/>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grpSp>
        <p:nvGrpSpPr>
          <p:cNvPr id="19" name="squares"/>
          <p:cNvGrpSpPr/>
          <p:nvPr userDrawn="1"/>
        </p:nvGrpSpPr>
        <p:grpSpPr>
          <a:xfrm rot="10800000">
            <a:off x="8517030" y="2053939"/>
            <a:ext cx="628650" cy="524183"/>
            <a:chOff x="0" y="452558"/>
            <a:chExt cx="914400" cy="524182"/>
          </a:xfrm>
        </p:grpSpPr>
        <p:sp>
          <p:nvSpPr>
            <p:cNvPr id="20" name="Rounded Rectangle 19"/>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21" name="Rounded Rectangle 20"/>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22" name="Round Same Side Corner Rectangle 21"/>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16668061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effectLst/>
              </a:defRPr>
            </a:lvl1pPr>
          </a:lstStyle>
          <a:p>
            <a:fld id="{C546E0E4-908A-4724-B308-E4F6AE4FA0DD}" type="slidenum">
              <a:rPr lang="en-US" smtClean="0">
                <a:solidFill>
                  <a:prstClr val="black">
                    <a:tint val="75000"/>
                  </a:prstClr>
                </a:solidFill>
              </a:rPr>
              <a:pPr/>
              <a:t>‹#›</a:t>
            </a:fld>
            <a:endParaRPr lang="en-US" dirty="0">
              <a:solidFill>
                <a:prstClr val="black">
                  <a:tint val="75000"/>
                </a:prstClr>
              </a:solidFill>
            </a:endParaRPr>
          </a:p>
        </p:txBody>
      </p:sp>
      <p:grpSp>
        <p:nvGrpSpPr>
          <p:cNvPr id="11" name="squares"/>
          <p:cNvGrpSpPr/>
          <p:nvPr userDrawn="1"/>
        </p:nvGrpSpPr>
        <p:grpSpPr>
          <a:xfrm>
            <a:off x="1" y="485461"/>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6179511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7886700" cy="2095501"/>
          </a:xfrm>
        </p:spPr>
        <p:txBody>
          <a:bodyPr anchor="ctr"/>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1" name="squares"/>
          <p:cNvGrpSpPr/>
          <p:nvPr userDrawn="1"/>
        </p:nvGrpSpPr>
        <p:grpSpPr>
          <a:xfrm>
            <a:off x="1" y="3240256"/>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18933813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6" name="squares"/>
          <p:cNvGrpSpPr/>
          <p:nvPr userDrawn="1"/>
        </p:nvGrpSpPr>
        <p:grpSpPr>
          <a:xfrm>
            <a:off x="1" y="485461"/>
            <a:ext cx="628650" cy="524183"/>
            <a:chOff x="0" y="452558"/>
            <a:chExt cx="914400" cy="524182"/>
          </a:xfrm>
        </p:grpSpPr>
        <p:sp>
          <p:nvSpPr>
            <p:cNvPr id="17" name="Rounded Rectangle 16"/>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8" name="Rounded Rectangle 17"/>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9" name="Round Same Side Corner Rectangle 18"/>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24388637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817"/>
            <a:ext cx="7886700" cy="1212214"/>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4" name="squares"/>
          <p:cNvGrpSpPr/>
          <p:nvPr userDrawn="1"/>
        </p:nvGrpSpPr>
        <p:grpSpPr>
          <a:xfrm>
            <a:off x="1" y="485461"/>
            <a:ext cx="628650" cy="524183"/>
            <a:chOff x="0" y="452558"/>
            <a:chExt cx="914400" cy="524182"/>
          </a:xfrm>
        </p:grpSpPr>
        <p:sp>
          <p:nvSpPr>
            <p:cNvPr id="15" name="Rounded Rectangle 14"/>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6" name="Rounded Rectangle 15"/>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7" name="Round Same Side Corner Rectangle 16"/>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10346109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0" name="squares"/>
          <p:cNvGrpSpPr/>
          <p:nvPr userDrawn="1"/>
        </p:nvGrpSpPr>
        <p:grpSpPr>
          <a:xfrm>
            <a:off x="1" y="485461"/>
            <a:ext cx="628650" cy="524183"/>
            <a:chOff x="0" y="452558"/>
            <a:chExt cx="914400" cy="524182"/>
          </a:xfrm>
        </p:grpSpPr>
        <p:sp>
          <p:nvSpPr>
            <p:cNvPr id="11" name="Rounded Rectangle 10"/>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2" name="Rounded Rectangle 11"/>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 Same Side Corner Rectangle 12"/>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5953989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2543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0"/>
            <a:ext cx="7886700" cy="12001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29104"/>
            <a:ext cx="7886700" cy="46430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47989" y="6476549"/>
            <a:ext cx="2057400" cy="365125"/>
          </a:xfrm>
          <a:prstGeom prst="rect">
            <a:avLst/>
          </a:prstGeom>
        </p:spPr>
        <p:txBody>
          <a:bodyPr vert="horz" lIns="91440" tIns="45720" rIns="91440" bIns="45720" rtlCol="0" anchor="ctr"/>
          <a:lstStyle>
            <a:lvl1pPr algn="ctr">
              <a:defRPr sz="1200">
                <a:solidFill>
                  <a:schemeClr val="tx1">
                    <a:tint val="75000"/>
                  </a:schemeClr>
                </a:solidFill>
                <a:effectLst/>
              </a:defRPr>
            </a:lvl1pPr>
          </a:lstStyle>
          <a:p>
            <a:pPr fontAlgn="auto">
              <a:spcBef>
                <a:spcPts val="0"/>
              </a:spcBef>
              <a:spcAft>
                <a:spcPts val="0"/>
              </a:spcAft>
            </a:pPr>
            <a:fld id="{C546E0E4-908A-4724-B308-E4F6AE4FA0DD}" type="slidenum">
              <a:rPr kumimoji="0" lang="en-US" smtClean="0">
                <a:solidFill>
                  <a:prstClr val="black">
                    <a:tint val="75000"/>
                  </a:prstClr>
                </a:solidFill>
                <a:latin typeface="Calibri" panose="020F0502020204030204"/>
              </a:rPr>
              <a:pPr fontAlgn="auto">
                <a:spcBef>
                  <a:spcPts val="0"/>
                </a:spcBef>
                <a:spcAft>
                  <a:spcPts val="0"/>
                </a:spcAft>
              </a:pPr>
              <a:t>‹#›</a:t>
            </a:fld>
            <a:endParaRPr kumimoji="0" lang="en-US" dirty="0">
              <a:solidFill>
                <a:prstClr val="black">
                  <a:tint val="75000"/>
                </a:prstClr>
              </a:solidFill>
              <a:latin typeface="Calibri" panose="020F0502020204030204"/>
            </a:endParaRPr>
          </a:p>
        </p:txBody>
      </p:sp>
      <p:pic>
        <p:nvPicPr>
          <p:cNvPr id="17" name="Picture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37284" y="6593288"/>
            <a:ext cx="850100" cy="201719"/>
          </a:xfrm>
          <a:prstGeom prst="rect">
            <a:avLst/>
          </a:prstGeom>
        </p:spPr>
      </p:pic>
      <p:pic>
        <p:nvPicPr>
          <p:cNvPr id="18" name="Picture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972" y="6593288"/>
            <a:ext cx="1019247" cy="202281"/>
          </a:xfrm>
          <a:prstGeom prst="rect">
            <a:avLst/>
          </a:prstGeom>
        </p:spPr>
      </p:pic>
    </p:spTree>
    <p:extLst>
      <p:ext uri="{BB962C8B-B14F-4D97-AF65-F5344CB8AC3E}">
        <p14:creationId xmlns:p14="http://schemas.microsoft.com/office/powerpoint/2010/main" val="157309037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1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1.xml"/><Relationship Id="rId1" Type="http://schemas.openxmlformats.org/officeDocument/2006/relationships/tags" Target="../tags/tag5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8.wmf"/><Relationship Id="rId5" Type="http://schemas.openxmlformats.org/officeDocument/2006/relationships/oleObject" Target="../embeddings/oleObject6.bin"/><Relationship Id="rId4" Type="http://schemas.openxmlformats.org/officeDocument/2006/relationships/image" Target="../media/image57.wmf"/></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6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27.png"/></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tags" Target="../tags/tag41.xml"/><Relationship Id="rId3" Type="http://schemas.openxmlformats.org/officeDocument/2006/relationships/tags" Target="../tags/tag26.xml"/><Relationship Id="rId21" Type="http://schemas.openxmlformats.org/officeDocument/2006/relationships/tags" Target="../tags/tag44.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tags" Target="../tags/tag40.xml"/><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tags" Target="../tags/tag43.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23" Type="http://schemas.openxmlformats.org/officeDocument/2006/relationships/slideLayout" Target="../slideLayouts/slideLayout6.xml"/><Relationship Id="rId10" Type="http://schemas.openxmlformats.org/officeDocument/2006/relationships/tags" Target="../tags/tag33.xml"/><Relationship Id="rId19" Type="http://schemas.openxmlformats.org/officeDocument/2006/relationships/tags" Target="../tags/tag42.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tags" Target="../tags/tag45.xml"/></Relationships>
</file>

<file path=ppt/slides/_rels/slide8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8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1524000"/>
            <a:ext cx="8305800" cy="1484312"/>
          </a:xfrm>
        </p:spPr>
        <p:txBody>
          <a:bodyPr>
            <a:normAutofit fontScale="90000"/>
          </a:bodyPr>
          <a:lstStyle/>
          <a:p>
            <a:pPr>
              <a:defRPr/>
            </a:pPr>
            <a:r>
              <a:rPr lang="en-US" dirty="0" smtClean="0">
                <a:solidFill>
                  <a:schemeClr val="bg1">
                    <a:lumMod val="50000"/>
                  </a:schemeClr>
                </a:solidFill>
              </a:rPr>
              <a:t>Software Engineering:</a:t>
            </a:r>
            <a:r>
              <a:rPr lang="en-US" dirty="0" smtClean="0"/>
              <a:t/>
            </a:r>
            <a:br>
              <a:rPr lang="en-US" dirty="0" smtClean="0"/>
            </a:br>
            <a:r>
              <a:rPr lang="en-US" sz="8900" dirty="0" smtClean="0"/>
              <a:t>2. Process</a:t>
            </a:r>
            <a:endParaRPr lang="en-US" sz="8900" b="0" dirty="0"/>
          </a:p>
        </p:txBody>
      </p:sp>
      <p:sp>
        <p:nvSpPr>
          <p:cNvPr id="2" name="Subtitle 1"/>
          <p:cNvSpPr>
            <a:spLocks noGrp="1"/>
          </p:cNvSpPr>
          <p:nvPr>
            <p:ph type="subTitle" idx="1"/>
          </p:nvPr>
        </p:nvSpPr>
        <p:spPr>
          <a:xfrm>
            <a:off x="1828800" y="4267200"/>
            <a:ext cx="5486400" cy="1600200"/>
          </a:xfrm>
        </p:spPr>
        <p:txBody>
          <a:bodyPr>
            <a:normAutofit fontScale="92500" lnSpcReduction="10000"/>
          </a:bodyPr>
          <a:lstStyle/>
          <a:p>
            <a:pPr>
              <a:buClr>
                <a:schemeClr val="tx1">
                  <a:lumMod val="50000"/>
                  <a:lumOff val="50000"/>
                </a:schemeClr>
              </a:buClr>
              <a:defRPr/>
            </a:pPr>
            <a:r>
              <a:rPr lang="id-ID" sz="3600" dirty="0" smtClean="0"/>
              <a:t>Romi Satria Wahon</a:t>
            </a:r>
            <a:r>
              <a:rPr lang="en-US" sz="3600" dirty="0" smtClean="0"/>
              <a:t>o</a:t>
            </a:r>
            <a:br>
              <a:rPr lang="en-US" sz="3600" dirty="0" smtClean="0"/>
            </a:br>
            <a:r>
              <a:rPr lang="en-US" sz="2500" i="1" dirty="0" smtClean="0">
                <a:solidFill>
                  <a:schemeClr val="tx1">
                    <a:lumMod val="50000"/>
                    <a:lumOff val="50000"/>
                  </a:schemeClr>
                </a:solidFill>
              </a:rPr>
              <a:t>romi@romisatriawahono.net</a:t>
            </a:r>
            <a:br>
              <a:rPr lang="en-US" sz="2500" i="1" dirty="0" smtClean="0">
                <a:solidFill>
                  <a:schemeClr val="tx1">
                    <a:lumMod val="50000"/>
                    <a:lumOff val="50000"/>
                  </a:schemeClr>
                </a:solidFill>
              </a:rPr>
            </a:br>
            <a:r>
              <a:rPr lang="en-US" sz="2500" i="1" dirty="0" smtClean="0">
                <a:solidFill>
                  <a:schemeClr val="tx1">
                    <a:lumMod val="50000"/>
                    <a:lumOff val="50000"/>
                  </a:schemeClr>
                </a:solidFill>
              </a:rPr>
              <a:t>http</a:t>
            </a:r>
            <a:r>
              <a:rPr lang="en-US" sz="2500" i="1" smtClean="0">
                <a:solidFill>
                  <a:schemeClr val="tx1">
                    <a:lumMod val="50000"/>
                    <a:lumOff val="50000"/>
                  </a:schemeClr>
                </a:solidFill>
              </a:rPr>
              <a:t>://romisatriawahono.net/se</a:t>
            </a:r>
            <a:r>
              <a:rPr lang="en-US" sz="2500" i="1" dirty="0" smtClean="0">
                <a:solidFill>
                  <a:schemeClr val="tx1">
                    <a:lumMod val="50000"/>
                    <a:lumOff val="50000"/>
                  </a:schemeClr>
                </a:solidFill>
              </a:rPr>
              <a:t/>
            </a:r>
            <a:br>
              <a:rPr lang="en-US" sz="2500" i="1" dirty="0" smtClean="0">
                <a:solidFill>
                  <a:schemeClr val="tx1">
                    <a:lumMod val="50000"/>
                    <a:lumOff val="50000"/>
                  </a:schemeClr>
                </a:solidFill>
              </a:rPr>
            </a:br>
            <a:r>
              <a:rPr lang="en-US" sz="2500" i="1" dirty="0" smtClean="0">
                <a:solidFill>
                  <a:schemeClr val="tx1">
                    <a:lumMod val="50000"/>
                    <a:lumOff val="50000"/>
                  </a:schemeClr>
                </a:solidFill>
              </a:rPr>
              <a:t>WA/SMS</a:t>
            </a:r>
            <a:r>
              <a:rPr lang="id-ID" sz="2500" i="1" dirty="0" smtClean="0">
                <a:solidFill>
                  <a:schemeClr val="tx1">
                    <a:lumMod val="50000"/>
                    <a:lumOff val="50000"/>
                  </a:schemeClr>
                </a:solidFill>
              </a:rPr>
              <a:t>: +6281586220090</a:t>
            </a:r>
            <a:r>
              <a:rPr lang="id-ID" sz="2100" i="1" dirty="0" smtClean="0">
                <a:solidFill>
                  <a:schemeClr val="tx1">
                    <a:lumMod val="50000"/>
                    <a:lumOff val="50000"/>
                  </a:schemeClr>
                </a:solidFill>
              </a:rPr>
              <a:t/>
            </a:r>
            <a:br>
              <a:rPr lang="id-ID" sz="2100" i="1" dirty="0" smtClean="0">
                <a:solidFill>
                  <a:schemeClr val="tx1">
                    <a:lumMod val="50000"/>
                    <a:lumOff val="50000"/>
                  </a:schemeClr>
                </a:solidFill>
              </a:rPr>
            </a:br>
            <a:endParaRPr lang="en-US" sz="2100" i="1"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16687365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305" y="176780"/>
            <a:ext cx="7886700" cy="1200149"/>
          </a:xfrm>
        </p:spPr>
        <p:txBody>
          <a:bodyPr/>
          <a:lstStyle/>
          <a:p>
            <a:r>
              <a:rPr lang="en-US" dirty="0" smtClean="0"/>
              <a:t>1. Planning – System Request</a:t>
            </a:r>
            <a:endParaRPr lang="id-ID"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6711715"/>
              </p:ext>
            </p:extLst>
          </p:nvPr>
        </p:nvGraphicFramePr>
        <p:xfrm>
          <a:off x="152400" y="1295401"/>
          <a:ext cx="8915400" cy="5181150"/>
        </p:xfrm>
        <a:graphic>
          <a:graphicData uri="http://schemas.openxmlformats.org/drawingml/2006/table">
            <a:tbl>
              <a:tblPr firstRow="1" bandRow="1">
                <a:tableStyleId>{073A0DAA-6AF3-43AB-8588-CEC1D06C72B9}</a:tableStyleId>
              </a:tblPr>
              <a:tblGrid>
                <a:gridCol w="1524000"/>
                <a:gridCol w="2499764"/>
                <a:gridCol w="4891636"/>
              </a:tblGrid>
              <a:tr h="401086">
                <a:tc>
                  <a:txBody>
                    <a:bodyPr/>
                    <a:lstStyle/>
                    <a:p>
                      <a:r>
                        <a:rPr lang="en-US" dirty="0" err="1" smtClean="0"/>
                        <a:t>Elemen</a:t>
                      </a:r>
                      <a:endParaRPr lang="id-ID" dirty="0"/>
                    </a:p>
                  </a:txBody>
                  <a:tcPr/>
                </a:tc>
                <a:tc>
                  <a:txBody>
                    <a:bodyPr/>
                    <a:lstStyle/>
                    <a:p>
                      <a:r>
                        <a:rPr lang="en-US" dirty="0" err="1" smtClean="0"/>
                        <a:t>Deskripsi</a:t>
                      </a:r>
                      <a:endParaRPr lang="id-ID" dirty="0"/>
                    </a:p>
                  </a:txBody>
                  <a:tcPr/>
                </a:tc>
                <a:tc>
                  <a:txBody>
                    <a:bodyPr/>
                    <a:lstStyle/>
                    <a:p>
                      <a:r>
                        <a:rPr lang="en-US" dirty="0" err="1" smtClean="0"/>
                        <a:t>Contoh</a:t>
                      </a:r>
                      <a:endParaRPr lang="id-ID" dirty="0"/>
                    </a:p>
                  </a:txBody>
                  <a:tcPr/>
                </a:tc>
              </a:tr>
              <a:tr h="1780162">
                <a:tc>
                  <a:txBody>
                    <a:bodyPr/>
                    <a:lstStyle/>
                    <a:p>
                      <a:r>
                        <a:rPr lang="en-US" b="1" dirty="0" smtClean="0"/>
                        <a:t>Business Need</a:t>
                      </a:r>
                      <a:endParaRPr lang="id-ID" b="1" dirty="0"/>
                    </a:p>
                  </a:txBody>
                  <a:tcPr/>
                </a:tc>
                <a:tc>
                  <a:txBody>
                    <a:bodyPr/>
                    <a:lstStyle/>
                    <a:p>
                      <a:r>
                        <a:rPr lang="en-US" dirty="0" smtClean="0"/>
                        <a:t>The business-related reason for initiating</a:t>
                      </a:r>
                      <a:r>
                        <a:rPr lang="en-US" baseline="0" dirty="0" smtClean="0"/>
                        <a:t> the software development project</a:t>
                      </a:r>
                      <a:endParaRPr lang="id-ID" dirty="0"/>
                    </a:p>
                  </a:txBody>
                  <a:tcPr/>
                </a:tc>
                <a:tc>
                  <a:txBody>
                    <a:bodyPr/>
                    <a:lstStyle/>
                    <a:p>
                      <a:r>
                        <a:rPr lang="en-US" sz="1800" dirty="0" smtClean="0"/>
                        <a:t>Increase sales</a:t>
                      </a:r>
                    </a:p>
                    <a:p>
                      <a:r>
                        <a:rPr lang="en-US" sz="1800" dirty="0" smtClean="0"/>
                        <a:t>Improve market share</a:t>
                      </a:r>
                    </a:p>
                    <a:p>
                      <a:r>
                        <a:rPr lang="en-US" sz="1800" dirty="0" smtClean="0"/>
                        <a:t>Improve access to information</a:t>
                      </a:r>
                    </a:p>
                    <a:p>
                      <a:r>
                        <a:rPr lang="en-US" sz="1800" dirty="0" smtClean="0"/>
                        <a:t>Improve customer service</a:t>
                      </a:r>
                    </a:p>
                    <a:p>
                      <a:r>
                        <a:rPr lang="en-US" sz="1800" dirty="0" smtClean="0"/>
                        <a:t>Decrease product defects</a:t>
                      </a:r>
                    </a:p>
                    <a:p>
                      <a:r>
                        <a:rPr lang="en-US" sz="1800" dirty="0" smtClean="0"/>
                        <a:t>Streamline supply acquisition processes</a:t>
                      </a:r>
                      <a:endParaRPr lang="id-ID" sz="1800" dirty="0"/>
                    </a:p>
                  </a:txBody>
                  <a:tcPr/>
                </a:tc>
              </a:tr>
              <a:tr h="1499951">
                <a:tc>
                  <a:txBody>
                    <a:bodyPr/>
                    <a:lstStyle/>
                    <a:p>
                      <a:r>
                        <a:rPr lang="en-US" b="1" dirty="0" smtClean="0"/>
                        <a:t>Business Requirements</a:t>
                      </a:r>
                      <a:endParaRPr lang="id-ID" b="1" dirty="0"/>
                    </a:p>
                  </a:txBody>
                  <a:tcPr/>
                </a:tc>
                <a:tc>
                  <a:txBody>
                    <a:bodyPr/>
                    <a:lstStyle/>
                    <a:p>
                      <a:r>
                        <a:rPr lang="en-US" dirty="0" smtClean="0"/>
                        <a:t>The business capabilities that software will provide </a:t>
                      </a:r>
                      <a:endParaRPr lang="id-ID" dirty="0"/>
                    </a:p>
                  </a:txBody>
                  <a:tcPr/>
                </a:tc>
                <a:tc>
                  <a:txBody>
                    <a:bodyPr/>
                    <a:lstStyle/>
                    <a:p>
                      <a:r>
                        <a:rPr lang="en-US" sz="1800" dirty="0" smtClean="0"/>
                        <a:t>Provide </a:t>
                      </a:r>
                      <a:r>
                        <a:rPr lang="en-US" sz="1800" dirty="0" err="1" smtClean="0"/>
                        <a:t>onIine</a:t>
                      </a:r>
                      <a:r>
                        <a:rPr lang="en-US" sz="1800" dirty="0" smtClean="0"/>
                        <a:t> access to information</a:t>
                      </a:r>
                    </a:p>
                    <a:p>
                      <a:r>
                        <a:rPr lang="en-US" sz="1800" dirty="0" smtClean="0"/>
                        <a:t>Capture customer demographic information</a:t>
                      </a:r>
                    </a:p>
                    <a:p>
                      <a:r>
                        <a:rPr lang="en-US" sz="1800" dirty="0" smtClean="0"/>
                        <a:t>Include product search capabilities</a:t>
                      </a:r>
                    </a:p>
                    <a:p>
                      <a:r>
                        <a:rPr lang="en-US" sz="1800" dirty="0" smtClean="0"/>
                        <a:t>Produce management reports</a:t>
                      </a:r>
                    </a:p>
                    <a:p>
                      <a:r>
                        <a:rPr lang="en-US" sz="1800" dirty="0" smtClean="0"/>
                        <a:t>Include online user support</a:t>
                      </a:r>
                      <a:endParaRPr lang="id-ID" sz="1800" dirty="0"/>
                    </a:p>
                  </a:txBody>
                  <a:tcPr/>
                </a:tc>
              </a:tr>
              <a:tr h="1499951">
                <a:tc>
                  <a:txBody>
                    <a:bodyPr/>
                    <a:lstStyle/>
                    <a:p>
                      <a:r>
                        <a:rPr lang="en-US" b="1" dirty="0" smtClean="0"/>
                        <a:t>Business Value</a:t>
                      </a:r>
                      <a:endParaRPr lang="id-ID" b="1" dirty="0"/>
                    </a:p>
                  </a:txBody>
                  <a:tcPr/>
                </a:tc>
                <a:tc>
                  <a:txBody>
                    <a:bodyPr/>
                    <a:lstStyle/>
                    <a:p>
                      <a:r>
                        <a:rPr lang="en-US" dirty="0" smtClean="0"/>
                        <a:t>The benefits that the software will create for the organization</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 increase in sales</a:t>
                      </a:r>
                    </a:p>
                    <a:p>
                      <a:r>
                        <a:rPr lang="en-US" sz="1800" dirty="0" smtClean="0"/>
                        <a:t>% increase in market share</a:t>
                      </a:r>
                    </a:p>
                    <a:p>
                      <a:r>
                        <a:rPr lang="en-US" sz="1800" dirty="0" smtClean="0"/>
                        <a:t>10% operational cost</a:t>
                      </a:r>
                      <a:r>
                        <a:rPr lang="en-US" sz="1800" baseline="0" dirty="0" smtClean="0"/>
                        <a:t> r</a:t>
                      </a:r>
                      <a:r>
                        <a:rPr lang="en-US" sz="1800" dirty="0" smtClean="0"/>
                        <a:t>eduction</a:t>
                      </a:r>
                    </a:p>
                    <a:p>
                      <a:r>
                        <a:rPr lang="en-US" sz="1800" dirty="0" smtClean="0"/>
                        <a:t>$200,000 cost savings from decreased supply costs</a:t>
                      </a:r>
                    </a:p>
                    <a:p>
                      <a:r>
                        <a:rPr lang="en-US" sz="1800" dirty="0" smtClean="0"/>
                        <a:t>$150,000 savings from removal of existing system</a:t>
                      </a:r>
                      <a:endParaRPr lang="id-ID" sz="1800" dirty="0"/>
                    </a:p>
                  </a:txBody>
                  <a:tcPr/>
                </a:tc>
              </a:tr>
            </a:tbl>
          </a:graphicData>
        </a:graphic>
      </p:graphicFrame>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0658350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smtClean="0"/>
              <a:t>More on Attributes</a:t>
            </a:r>
          </a:p>
        </p:txBody>
      </p:sp>
      <p:sp>
        <p:nvSpPr>
          <p:cNvPr id="36868" name="Rectangle 3" descr="Rectangle: Click to edit Master text styles&#10;Second level&#10;Third level&#10;Fourth level&#10;Fifth level"/>
          <p:cNvSpPr>
            <a:spLocks noGrp="1" noChangeArrowheads="1"/>
          </p:cNvSpPr>
          <p:nvPr>
            <p:ph idx="1"/>
          </p:nvPr>
        </p:nvSpPr>
        <p:spPr>
          <a:xfrm>
            <a:off x="571500" y="1295400"/>
            <a:ext cx="8115300" cy="4495800"/>
          </a:xfrm>
        </p:spPr>
        <p:txBody>
          <a:bodyPr/>
          <a:lstStyle/>
          <a:p>
            <a:pPr eaLnBrk="1" hangingPunct="1">
              <a:lnSpc>
                <a:spcPct val="90000"/>
              </a:lnSpc>
            </a:pPr>
            <a:r>
              <a:rPr lang="en-US" sz="3200" dirty="0" smtClean="0">
                <a:solidFill>
                  <a:srgbClr val="C00000"/>
                </a:solidFill>
              </a:rPr>
              <a:t>Derived attributes</a:t>
            </a:r>
          </a:p>
          <a:p>
            <a:pPr lvl="1" eaLnBrk="1" hangingPunct="1">
              <a:lnSpc>
                <a:spcPct val="90000"/>
              </a:lnSpc>
            </a:pPr>
            <a:r>
              <a:rPr lang="en-US" sz="2800" dirty="0" smtClean="0"/>
              <a:t>/age, for example can be calculated from birth date and current date</a:t>
            </a:r>
          </a:p>
          <a:p>
            <a:pPr eaLnBrk="1" hangingPunct="1">
              <a:lnSpc>
                <a:spcPct val="90000"/>
              </a:lnSpc>
            </a:pPr>
            <a:r>
              <a:rPr lang="en-US" sz="3200" dirty="0" smtClean="0"/>
              <a:t>Visibility of attributes</a:t>
            </a:r>
          </a:p>
          <a:p>
            <a:pPr lvl="1" eaLnBrk="1" hangingPunct="1">
              <a:lnSpc>
                <a:spcPct val="90000"/>
              </a:lnSpc>
            </a:pPr>
            <a:r>
              <a:rPr lang="en-US" sz="2800" b="1" dirty="0" smtClean="0">
                <a:solidFill>
                  <a:srgbClr val="C00000"/>
                </a:solidFill>
              </a:rPr>
              <a:t>+</a:t>
            </a:r>
            <a:r>
              <a:rPr lang="en-US" sz="2800" b="1" dirty="0" smtClean="0"/>
              <a:t>Public</a:t>
            </a:r>
            <a:r>
              <a:rPr lang="en-US" sz="2800" dirty="0" smtClean="0"/>
              <a:t>: not hidden from any object</a:t>
            </a:r>
          </a:p>
          <a:p>
            <a:pPr lvl="1" eaLnBrk="1" hangingPunct="1">
              <a:lnSpc>
                <a:spcPct val="90000"/>
              </a:lnSpc>
            </a:pPr>
            <a:r>
              <a:rPr lang="en-US" sz="2800" b="1" dirty="0" smtClean="0">
                <a:solidFill>
                  <a:srgbClr val="C00000"/>
                </a:solidFill>
              </a:rPr>
              <a:t>#</a:t>
            </a:r>
            <a:r>
              <a:rPr lang="en-US" sz="2800" b="1" dirty="0" smtClean="0"/>
              <a:t>Protected</a:t>
            </a:r>
            <a:r>
              <a:rPr lang="en-US" sz="2800" dirty="0" smtClean="0"/>
              <a:t>: hidden from all but immediate subclasses</a:t>
            </a:r>
          </a:p>
          <a:p>
            <a:pPr lvl="1" eaLnBrk="1" hangingPunct="1">
              <a:lnSpc>
                <a:spcPct val="90000"/>
              </a:lnSpc>
            </a:pPr>
            <a:r>
              <a:rPr lang="en-US" sz="2800" b="1" dirty="0" smtClean="0">
                <a:solidFill>
                  <a:srgbClr val="C00000"/>
                </a:solidFill>
              </a:rPr>
              <a:t>–</a:t>
            </a:r>
            <a:r>
              <a:rPr lang="en-US" sz="2800" b="1" dirty="0" smtClean="0"/>
              <a:t>Private</a:t>
            </a:r>
            <a:r>
              <a:rPr lang="en-US" sz="2800" dirty="0" smtClean="0"/>
              <a:t>: hidden from all other classes</a:t>
            </a:r>
          </a:p>
          <a:p>
            <a:pPr eaLnBrk="1" hangingPunct="1">
              <a:lnSpc>
                <a:spcPct val="90000"/>
              </a:lnSpc>
            </a:pPr>
            <a:r>
              <a:rPr lang="en-US" sz="2800" dirty="0" smtClean="0">
                <a:solidFill>
                  <a:srgbClr val="C00000"/>
                </a:solidFill>
              </a:rPr>
              <a:t>Default is private</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100</a:t>
            </a:fld>
            <a:endParaRPr lang="en-US">
              <a:solidFill>
                <a:prstClr val="black">
                  <a:tint val="75000"/>
                </a:prstClr>
              </a:solidFill>
            </a:endParaRPr>
          </a:p>
        </p:txBody>
      </p:sp>
    </p:spTree>
    <p:extLst>
      <p:ext uri="{BB962C8B-B14F-4D97-AF65-F5344CB8AC3E}">
        <p14:creationId xmlns:p14="http://schemas.microsoft.com/office/powerpoint/2010/main" val="10653229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a:t>Relationship</a:t>
            </a:r>
            <a:r>
              <a:rPr lang="id-ID" dirty="0"/>
              <a:t> </a:t>
            </a:r>
            <a:r>
              <a:rPr lang="id-ID" dirty="0" err="1"/>
              <a:t>Multiplicity</a:t>
            </a:r>
            <a:endParaRPr lang="id-ID" dirty="0"/>
          </a:p>
        </p:txBody>
      </p:sp>
      <p:sp>
        <p:nvSpPr>
          <p:cNvPr id="3" name="Content Placeholder 2"/>
          <p:cNvSpPr>
            <a:spLocks noGrp="1"/>
          </p:cNvSpPr>
          <p:nvPr>
            <p:ph idx="1"/>
          </p:nvPr>
        </p:nvSpPr>
        <p:spPr/>
        <p:txBody>
          <a:bodyPr/>
          <a:lstStyle/>
          <a:p>
            <a:endParaRPr lang="id-ID"/>
          </a:p>
        </p:txBody>
      </p:sp>
      <p:graphicFrame>
        <p:nvGraphicFramePr>
          <p:cNvPr id="5" name="Group 3"/>
          <p:cNvGraphicFramePr>
            <a:graphicFrameLocks/>
          </p:cNvGraphicFramePr>
          <p:nvPr/>
        </p:nvGraphicFramePr>
        <p:xfrm>
          <a:off x="571500" y="1676400"/>
          <a:ext cx="7962900" cy="4495800"/>
        </p:xfrm>
        <a:graphic>
          <a:graphicData uri="http://schemas.openxmlformats.org/drawingml/2006/table">
            <a:tbl>
              <a:tblPr/>
              <a:tblGrid>
                <a:gridCol w="1876425"/>
                <a:gridCol w="6086475"/>
              </a:tblGrid>
              <a:tr h="749300">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Exactly 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Zero or more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rPr>
                        <a:t>One or more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rPr>
                        <a:t>Zero or 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rPr>
                        <a:t>Specified range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rPr>
                        <a:t>Disjoint ranges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5050"/>
                        </a:buClr>
                        <a:buSzPct val="50000"/>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26"/>
          <p:cNvSpPr txBox="1">
            <a:spLocks noChangeArrowheads="1"/>
          </p:cNvSpPr>
          <p:nvPr/>
        </p:nvSpPr>
        <p:spPr bwMode="auto">
          <a:xfrm>
            <a:off x="2590800" y="1905000"/>
            <a:ext cx="12192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Dept</a:t>
            </a:r>
          </a:p>
        </p:txBody>
      </p:sp>
      <p:sp>
        <p:nvSpPr>
          <p:cNvPr id="7" name="Text Box 27"/>
          <p:cNvSpPr txBox="1">
            <a:spLocks noChangeArrowheads="1"/>
          </p:cNvSpPr>
          <p:nvPr/>
        </p:nvSpPr>
        <p:spPr bwMode="auto">
          <a:xfrm>
            <a:off x="2590800" y="2590800"/>
            <a:ext cx="12192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Employee</a:t>
            </a:r>
          </a:p>
        </p:txBody>
      </p:sp>
      <p:sp>
        <p:nvSpPr>
          <p:cNvPr id="8" name="Text Box 28"/>
          <p:cNvSpPr txBox="1">
            <a:spLocks noChangeArrowheads="1"/>
          </p:cNvSpPr>
          <p:nvPr/>
        </p:nvSpPr>
        <p:spPr bwMode="auto">
          <a:xfrm>
            <a:off x="2590800" y="3352800"/>
            <a:ext cx="12192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Boss</a:t>
            </a:r>
          </a:p>
        </p:txBody>
      </p:sp>
      <p:sp>
        <p:nvSpPr>
          <p:cNvPr id="9" name="Text Box 29"/>
          <p:cNvSpPr txBox="1">
            <a:spLocks noChangeArrowheads="1"/>
          </p:cNvSpPr>
          <p:nvPr/>
        </p:nvSpPr>
        <p:spPr bwMode="auto">
          <a:xfrm>
            <a:off x="2590800" y="4114800"/>
            <a:ext cx="12192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Employee</a:t>
            </a:r>
          </a:p>
        </p:txBody>
      </p:sp>
      <p:sp>
        <p:nvSpPr>
          <p:cNvPr id="10" name="Text Box 30"/>
          <p:cNvSpPr txBox="1">
            <a:spLocks noChangeArrowheads="1"/>
          </p:cNvSpPr>
          <p:nvPr/>
        </p:nvSpPr>
        <p:spPr bwMode="auto">
          <a:xfrm>
            <a:off x="2590800" y="4876800"/>
            <a:ext cx="12192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Employee</a:t>
            </a:r>
          </a:p>
        </p:txBody>
      </p:sp>
      <p:sp>
        <p:nvSpPr>
          <p:cNvPr id="11" name="Text Box 31"/>
          <p:cNvSpPr txBox="1">
            <a:spLocks noChangeArrowheads="1"/>
          </p:cNvSpPr>
          <p:nvPr/>
        </p:nvSpPr>
        <p:spPr bwMode="auto">
          <a:xfrm>
            <a:off x="2590800" y="5562600"/>
            <a:ext cx="12192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Employee</a:t>
            </a:r>
          </a:p>
        </p:txBody>
      </p:sp>
      <p:sp>
        <p:nvSpPr>
          <p:cNvPr id="12" name="Text Box 32"/>
          <p:cNvSpPr txBox="1">
            <a:spLocks noChangeArrowheads="1"/>
          </p:cNvSpPr>
          <p:nvPr/>
        </p:nvSpPr>
        <p:spPr bwMode="auto">
          <a:xfrm>
            <a:off x="7010400" y="1905000"/>
            <a:ext cx="12954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Boss</a:t>
            </a:r>
          </a:p>
        </p:txBody>
      </p:sp>
      <p:sp>
        <p:nvSpPr>
          <p:cNvPr id="13" name="Text Box 33"/>
          <p:cNvSpPr txBox="1">
            <a:spLocks noChangeArrowheads="1"/>
          </p:cNvSpPr>
          <p:nvPr/>
        </p:nvSpPr>
        <p:spPr bwMode="auto">
          <a:xfrm>
            <a:off x="7010400" y="2590800"/>
            <a:ext cx="12954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Child</a:t>
            </a:r>
          </a:p>
        </p:txBody>
      </p:sp>
      <p:sp>
        <p:nvSpPr>
          <p:cNvPr id="14" name="Text Box 34"/>
          <p:cNvSpPr txBox="1">
            <a:spLocks noChangeArrowheads="1"/>
          </p:cNvSpPr>
          <p:nvPr/>
        </p:nvSpPr>
        <p:spPr bwMode="auto">
          <a:xfrm>
            <a:off x="7010400" y="3352800"/>
            <a:ext cx="12954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Employee</a:t>
            </a:r>
          </a:p>
        </p:txBody>
      </p:sp>
      <p:sp>
        <p:nvSpPr>
          <p:cNvPr id="15" name="Text Box 35"/>
          <p:cNvSpPr txBox="1">
            <a:spLocks noChangeArrowheads="1"/>
          </p:cNvSpPr>
          <p:nvPr/>
        </p:nvSpPr>
        <p:spPr bwMode="auto">
          <a:xfrm>
            <a:off x="7010400" y="4114800"/>
            <a:ext cx="12954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Spouse</a:t>
            </a:r>
          </a:p>
        </p:txBody>
      </p:sp>
      <p:sp>
        <p:nvSpPr>
          <p:cNvPr id="16" name="Text Box 36"/>
          <p:cNvSpPr txBox="1">
            <a:spLocks noChangeArrowheads="1"/>
          </p:cNvSpPr>
          <p:nvPr/>
        </p:nvSpPr>
        <p:spPr bwMode="auto">
          <a:xfrm>
            <a:off x="7010400" y="4876800"/>
            <a:ext cx="12954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Vacation</a:t>
            </a:r>
          </a:p>
        </p:txBody>
      </p:sp>
      <p:sp>
        <p:nvSpPr>
          <p:cNvPr id="17" name="Text Box 37"/>
          <p:cNvSpPr txBox="1">
            <a:spLocks noChangeArrowheads="1"/>
          </p:cNvSpPr>
          <p:nvPr/>
        </p:nvSpPr>
        <p:spPr bwMode="auto">
          <a:xfrm>
            <a:off x="7010400" y="5562600"/>
            <a:ext cx="1295400" cy="379413"/>
          </a:xfrm>
          <a:prstGeom prst="rect">
            <a:avLst/>
          </a:prstGeom>
          <a:solidFill>
            <a:srgbClr val="FFFF99"/>
          </a:solidFill>
          <a:ln w="12700">
            <a:solidFill>
              <a:schemeClr val="tx1"/>
            </a:solidFill>
            <a:miter lim="800000"/>
            <a:headEnd/>
            <a:tailEnd/>
          </a:ln>
        </p:spPr>
        <p:txBody>
          <a:bodyPr>
            <a:spAutoFit/>
          </a:bodyPr>
          <a:lstStyle/>
          <a:p>
            <a:pPr algn="ctr">
              <a:spcBef>
                <a:spcPct val="50000"/>
              </a:spcBef>
            </a:pPr>
            <a:r>
              <a:rPr lang="en-US" sz="1800"/>
              <a:t>Committee</a:t>
            </a:r>
          </a:p>
        </p:txBody>
      </p:sp>
      <p:sp>
        <p:nvSpPr>
          <p:cNvPr id="18" name="Line 38"/>
          <p:cNvSpPr>
            <a:spLocks noChangeShapeType="1"/>
          </p:cNvSpPr>
          <p:nvPr/>
        </p:nvSpPr>
        <p:spPr bwMode="auto">
          <a:xfrm>
            <a:off x="3810000" y="1981200"/>
            <a:ext cx="3200400" cy="0"/>
          </a:xfrm>
          <a:prstGeom prst="line">
            <a:avLst/>
          </a:prstGeom>
          <a:noFill/>
          <a:ln w="25400">
            <a:solidFill>
              <a:srgbClr val="006600"/>
            </a:solidFill>
            <a:round/>
            <a:headEnd/>
            <a:tailEnd/>
          </a:ln>
        </p:spPr>
        <p:txBody>
          <a:bodyPr wrap="none"/>
          <a:lstStyle/>
          <a:p>
            <a:endParaRPr lang="en-US"/>
          </a:p>
        </p:txBody>
      </p:sp>
      <p:sp>
        <p:nvSpPr>
          <p:cNvPr id="19" name="Line 39"/>
          <p:cNvSpPr>
            <a:spLocks noChangeShapeType="1"/>
          </p:cNvSpPr>
          <p:nvPr/>
        </p:nvSpPr>
        <p:spPr bwMode="auto">
          <a:xfrm>
            <a:off x="3810000" y="2667000"/>
            <a:ext cx="3200400" cy="0"/>
          </a:xfrm>
          <a:prstGeom prst="line">
            <a:avLst/>
          </a:prstGeom>
          <a:noFill/>
          <a:ln w="25400">
            <a:solidFill>
              <a:srgbClr val="006600"/>
            </a:solidFill>
            <a:round/>
            <a:headEnd/>
            <a:tailEnd/>
          </a:ln>
        </p:spPr>
        <p:txBody>
          <a:bodyPr wrap="none"/>
          <a:lstStyle/>
          <a:p>
            <a:endParaRPr lang="en-US"/>
          </a:p>
        </p:txBody>
      </p:sp>
      <p:sp>
        <p:nvSpPr>
          <p:cNvPr id="20" name="Line 40"/>
          <p:cNvSpPr>
            <a:spLocks noChangeShapeType="1"/>
          </p:cNvSpPr>
          <p:nvPr/>
        </p:nvSpPr>
        <p:spPr bwMode="auto">
          <a:xfrm>
            <a:off x="3810000" y="3429000"/>
            <a:ext cx="3200400" cy="0"/>
          </a:xfrm>
          <a:prstGeom prst="line">
            <a:avLst/>
          </a:prstGeom>
          <a:noFill/>
          <a:ln w="25400">
            <a:solidFill>
              <a:srgbClr val="006600"/>
            </a:solidFill>
            <a:round/>
            <a:headEnd/>
            <a:tailEnd/>
          </a:ln>
        </p:spPr>
        <p:txBody>
          <a:bodyPr wrap="none"/>
          <a:lstStyle/>
          <a:p>
            <a:endParaRPr lang="en-US"/>
          </a:p>
        </p:txBody>
      </p:sp>
      <p:sp>
        <p:nvSpPr>
          <p:cNvPr id="21" name="Line 41"/>
          <p:cNvSpPr>
            <a:spLocks noChangeShapeType="1"/>
          </p:cNvSpPr>
          <p:nvPr/>
        </p:nvSpPr>
        <p:spPr bwMode="auto">
          <a:xfrm>
            <a:off x="3810000" y="4191000"/>
            <a:ext cx="3200400" cy="0"/>
          </a:xfrm>
          <a:prstGeom prst="line">
            <a:avLst/>
          </a:prstGeom>
          <a:noFill/>
          <a:ln w="25400">
            <a:solidFill>
              <a:srgbClr val="006600"/>
            </a:solidFill>
            <a:round/>
            <a:headEnd/>
            <a:tailEnd/>
          </a:ln>
        </p:spPr>
        <p:txBody>
          <a:bodyPr wrap="none"/>
          <a:lstStyle/>
          <a:p>
            <a:endParaRPr lang="en-US"/>
          </a:p>
        </p:txBody>
      </p:sp>
      <p:sp>
        <p:nvSpPr>
          <p:cNvPr id="22" name="Line 42"/>
          <p:cNvSpPr>
            <a:spLocks noChangeShapeType="1"/>
          </p:cNvSpPr>
          <p:nvPr/>
        </p:nvSpPr>
        <p:spPr bwMode="auto">
          <a:xfrm>
            <a:off x="3810000" y="4953000"/>
            <a:ext cx="3200400" cy="0"/>
          </a:xfrm>
          <a:prstGeom prst="line">
            <a:avLst/>
          </a:prstGeom>
          <a:noFill/>
          <a:ln w="25400">
            <a:solidFill>
              <a:srgbClr val="006600"/>
            </a:solidFill>
            <a:round/>
            <a:headEnd/>
            <a:tailEnd/>
          </a:ln>
        </p:spPr>
        <p:txBody>
          <a:bodyPr wrap="none"/>
          <a:lstStyle/>
          <a:p>
            <a:endParaRPr lang="en-US"/>
          </a:p>
        </p:txBody>
      </p:sp>
      <p:sp>
        <p:nvSpPr>
          <p:cNvPr id="23" name="Line 43"/>
          <p:cNvSpPr>
            <a:spLocks noChangeShapeType="1"/>
          </p:cNvSpPr>
          <p:nvPr/>
        </p:nvSpPr>
        <p:spPr bwMode="auto">
          <a:xfrm>
            <a:off x="3810000" y="5638800"/>
            <a:ext cx="3200400" cy="0"/>
          </a:xfrm>
          <a:prstGeom prst="line">
            <a:avLst/>
          </a:prstGeom>
          <a:noFill/>
          <a:ln w="25400">
            <a:solidFill>
              <a:srgbClr val="006600"/>
            </a:solidFill>
            <a:round/>
            <a:headEnd/>
            <a:tailEnd/>
          </a:ln>
        </p:spPr>
        <p:txBody>
          <a:bodyPr wrap="none"/>
          <a:lstStyle/>
          <a:p>
            <a:endParaRPr lang="en-US"/>
          </a:p>
        </p:txBody>
      </p:sp>
      <p:sp>
        <p:nvSpPr>
          <p:cNvPr id="24" name="Text Box 44"/>
          <p:cNvSpPr txBox="1">
            <a:spLocks noChangeArrowheads="1"/>
          </p:cNvSpPr>
          <p:nvPr/>
        </p:nvSpPr>
        <p:spPr bwMode="auto">
          <a:xfrm>
            <a:off x="5791200" y="5638800"/>
            <a:ext cx="1143000" cy="366713"/>
          </a:xfrm>
          <a:prstGeom prst="rect">
            <a:avLst/>
          </a:prstGeom>
          <a:noFill/>
          <a:ln w="12700">
            <a:noFill/>
            <a:miter lim="800000"/>
            <a:headEnd/>
            <a:tailEnd/>
          </a:ln>
        </p:spPr>
        <p:txBody>
          <a:bodyPr>
            <a:spAutoFit/>
          </a:bodyPr>
          <a:lstStyle/>
          <a:p>
            <a:pPr algn="r">
              <a:spcBef>
                <a:spcPct val="50000"/>
              </a:spcBef>
            </a:pPr>
            <a:endParaRPr lang="en-US" sz="1800"/>
          </a:p>
        </p:txBody>
      </p:sp>
      <p:sp>
        <p:nvSpPr>
          <p:cNvPr id="25" name="Text Box 45"/>
          <p:cNvSpPr txBox="1">
            <a:spLocks noChangeArrowheads="1"/>
          </p:cNvSpPr>
          <p:nvPr/>
        </p:nvSpPr>
        <p:spPr bwMode="auto">
          <a:xfrm>
            <a:off x="5791200" y="4953000"/>
            <a:ext cx="1143000" cy="366713"/>
          </a:xfrm>
          <a:prstGeom prst="rect">
            <a:avLst/>
          </a:prstGeom>
          <a:noFill/>
          <a:ln w="12700">
            <a:noFill/>
            <a:miter lim="800000"/>
            <a:headEnd/>
            <a:tailEnd/>
          </a:ln>
        </p:spPr>
        <p:txBody>
          <a:bodyPr>
            <a:spAutoFit/>
          </a:bodyPr>
          <a:lstStyle/>
          <a:p>
            <a:pPr algn="r">
              <a:spcBef>
                <a:spcPct val="50000"/>
              </a:spcBef>
            </a:pPr>
            <a:endParaRPr lang="en-US" sz="1800"/>
          </a:p>
        </p:txBody>
      </p:sp>
      <p:sp>
        <p:nvSpPr>
          <p:cNvPr id="26" name="Text Box 46"/>
          <p:cNvSpPr txBox="1">
            <a:spLocks noChangeArrowheads="1"/>
          </p:cNvSpPr>
          <p:nvPr/>
        </p:nvSpPr>
        <p:spPr bwMode="auto">
          <a:xfrm>
            <a:off x="5791200" y="4191000"/>
            <a:ext cx="1143000" cy="366713"/>
          </a:xfrm>
          <a:prstGeom prst="rect">
            <a:avLst/>
          </a:prstGeom>
          <a:noFill/>
          <a:ln w="12700">
            <a:noFill/>
            <a:miter lim="800000"/>
            <a:headEnd/>
            <a:tailEnd/>
          </a:ln>
        </p:spPr>
        <p:txBody>
          <a:bodyPr>
            <a:spAutoFit/>
          </a:bodyPr>
          <a:lstStyle/>
          <a:p>
            <a:pPr algn="r">
              <a:spcBef>
                <a:spcPct val="50000"/>
              </a:spcBef>
            </a:pPr>
            <a:endParaRPr lang="en-US" sz="1800"/>
          </a:p>
        </p:txBody>
      </p:sp>
      <p:sp>
        <p:nvSpPr>
          <p:cNvPr id="27" name="Text Box 47"/>
          <p:cNvSpPr txBox="1">
            <a:spLocks noChangeArrowheads="1"/>
          </p:cNvSpPr>
          <p:nvPr/>
        </p:nvSpPr>
        <p:spPr bwMode="auto">
          <a:xfrm>
            <a:off x="5791200" y="3429000"/>
            <a:ext cx="1143000" cy="366713"/>
          </a:xfrm>
          <a:prstGeom prst="rect">
            <a:avLst/>
          </a:prstGeom>
          <a:noFill/>
          <a:ln w="12700">
            <a:noFill/>
            <a:miter lim="800000"/>
            <a:headEnd/>
            <a:tailEnd/>
          </a:ln>
        </p:spPr>
        <p:txBody>
          <a:bodyPr>
            <a:spAutoFit/>
          </a:bodyPr>
          <a:lstStyle/>
          <a:p>
            <a:pPr algn="r">
              <a:spcBef>
                <a:spcPct val="50000"/>
              </a:spcBef>
            </a:pPr>
            <a:endParaRPr lang="en-US" sz="1800"/>
          </a:p>
        </p:txBody>
      </p:sp>
      <p:sp>
        <p:nvSpPr>
          <p:cNvPr id="28" name="Text Box 48"/>
          <p:cNvSpPr txBox="1">
            <a:spLocks noChangeArrowheads="1"/>
          </p:cNvSpPr>
          <p:nvPr/>
        </p:nvSpPr>
        <p:spPr bwMode="auto">
          <a:xfrm>
            <a:off x="5791200" y="2667000"/>
            <a:ext cx="1143000" cy="366713"/>
          </a:xfrm>
          <a:prstGeom prst="rect">
            <a:avLst/>
          </a:prstGeom>
          <a:noFill/>
          <a:ln w="12700">
            <a:noFill/>
            <a:miter lim="800000"/>
            <a:headEnd/>
            <a:tailEnd/>
          </a:ln>
        </p:spPr>
        <p:txBody>
          <a:bodyPr>
            <a:spAutoFit/>
          </a:bodyPr>
          <a:lstStyle/>
          <a:p>
            <a:pPr algn="r">
              <a:spcBef>
                <a:spcPct val="50000"/>
              </a:spcBef>
            </a:pPr>
            <a:endParaRPr lang="en-US" sz="1800"/>
          </a:p>
        </p:txBody>
      </p:sp>
      <p:sp>
        <p:nvSpPr>
          <p:cNvPr id="29" name="Text Box 49"/>
          <p:cNvSpPr txBox="1">
            <a:spLocks noChangeArrowheads="1"/>
          </p:cNvSpPr>
          <p:nvPr/>
        </p:nvSpPr>
        <p:spPr bwMode="auto">
          <a:xfrm>
            <a:off x="5791200" y="1981200"/>
            <a:ext cx="1143000" cy="366713"/>
          </a:xfrm>
          <a:prstGeom prst="rect">
            <a:avLst/>
          </a:prstGeom>
          <a:noFill/>
          <a:ln w="12700">
            <a:noFill/>
            <a:miter lim="800000"/>
            <a:headEnd/>
            <a:tailEnd/>
          </a:ln>
        </p:spPr>
        <p:txBody>
          <a:bodyPr>
            <a:spAutoFit/>
          </a:bodyPr>
          <a:lstStyle/>
          <a:p>
            <a:pPr algn="r">
              <a:spcBef>
                <a:spcPct val="50000"/>
              </a:spcBef>
            </a:pPr>
            <a:endParaRPr lang="en-US" sz="1800"/>
          </a:p>
        </p:txBody>
      </p:sp>
      <p:sp>
        <p:nvSpPr>
          <p:cNvPr id="30" name="Text Box 50"/>
          <p:cNvSpPr txBox="1">
            <a:spLocks noChangeArrowheads="1"/>
          </p:cNvSpPr>
          <p:nvPr/>
        </p:nvSpPr>
        <p:spPr bwMode="auto">
          <a:xfrm>
            <a:off x="5715000" y="5638800"/>
            <a:ext cx="1219200" cy="366713"/>
          </a:xfrm>
          <a:prstGeom prst="rect">
            <a:avLst/>
          </a:prstGeom>
          <a:noFill/>
          <a:ln w="12700">
            <a:noFill/>
            <a:miter lim="800000"/>
            <a:headEnd/>
            <a:tailEnd/>
          </a:ln>
        </p:spPr>
        <p:txBody>
          <a:bodyPr>
            <a:spAutoFit/>
          </a:bodyPr>
          <a:lstStyle/>
          <a:p>
            <a:pPr algn="r">
              <a:spcBef>
                <a:spcPct val="50000"/>
              </a:spcBef>
            </a:pPr>
            <a:r>
              <a:rPr lang="en-US" sz="1800"/>
              <a:t>1..3, 5</a:t>
            </a:r>
          </a:p>
        </p:txBody>
      </p:sp>
      <p:sp>
        <p:nvSpPr>
          <p:cNvPr id="31" name="Text Box 51"/>
          <p:cNvSpPr txBox="1">
            <a:spLocks noChangeArrowheads="1"/>
          </p:cNvSpPr>
          <p:nvPr/>
        </p:nvSpPr>
        <p:spPr bwMode="auto">
          <a:xfrm>
            <a:off x="5715000" y="4953000"/>
            <a:ext cx="1219200" cy="366713"/>
          </a:xfrm>
          <a:prstGeom prst="rect">
            <a:avLst/>
          </a:prstGeom>
          <a:noFill/>
          <a:ln w="12700">
            <a:noFill/>
            <a:miter lim="800000"/>
            <a:headEnd/>
            <a:tailEnd/>
          </a:ln>
        </p:spPr>
        <p:txBody>
          <a:bodyPr>
            <a:spAutoFit/>
          </a:bodyPr>
          <a:lstStyle/>
          <a:p>
            <a:pPr algn="r">
              <a:spcBef>
                <a:spcPct val="50000"/>
              </a:spcBef>
            </a:pPr>
            <a:r>
              <a:rPr lang="en-US" sz="1800"/>
              <a:t>2..4</a:t>
            </a:r>
          </a:p>
        </p:txBody>
      </p:sp>
      <p:sp>
        <p:nvSpPr>
          <p:cNvPr id="32" name="Text Box 52"/>
          <p:cNvSpPr txBox="1">
            <a:spLocks noChangeArrowheads="1"/>
          </p:cNvSpPr>
          <p:nvPr/>
        </p:nvSpPr>
        <p:spPr bwMode="auto">
          <a:xfrm>
            <a:off x="5715000" y="4191000"/>
            <a:ext cx="1219200" cy="366713"/>
          </a:xfrm>
          <a:prstGeom prst="rect">
            <a:avLst/>
          </a:prstGeom>
          <a:noFill/>
          <a:ln w="12700">
            <a:noFill/>
            <a:miter lim="800000"/>
            <a:headEnd/>
            <a:tailEnd/>
          </a:ln>
        </p:spPr>
        <p:txBody>
          <a:bodyPr>
            <a:spAutoFit/>
          </a:bodyPr>
          <a:lstStyle/>
          <a:p>
            <a:pPr algn="r">
              <a:spcBef>
                <a:spcPct val="50000"/>
              </a:spcBef>
            </a:pPr>
            <a:r>
              <a:rPr lang="en-US" sz="1800"/>
              <a:t>0..1</a:t>
            </a:r>
          </a:p>
        </p:txBody>
      </p:sp>
      <p:sp>
        <p:nvSpPr>
          <p:cNvPr id="33" name="Text Box 53"/>
          <p:cNvSpPr txBox="1">
            <a:spLocks noChangeArrowheads="1"/>
          </p:cNvSpPr>
          <p:nvPr/>
        </p:nvSpPr>
        <p:spPr bwMode="auto">
          <a:xfrm>
            <a:off x="5715000" y="3429000"/>
            <a:ext cx="1219200" cy="366713"/>
          </a:xfrm>
          <a:prstGeom prst="rect">
            <a:avLst/>
          </a:prstGeom>
          <a:noFill/>
          <a:ln w="12700">
            <a:noFill/>
            <a:miter lim="800000"/>
            <a:headEnd/>
            <a:tailEnd/>
          </a:ln>
        </p:spPr>
        <p:txBody>
          <a:bodyPr>
            <a:spAutoFit/>
          </a:bodyPr>
          <a:lstStyle/>
          <a:p>
            <a:pPr algn="r">
              <a:spcBef>
                <a:spcPct val="50000"/>
              </a:spcBef>
            </a:pPr>
            <a:r>
              <a:rPr lang="en-US" sz="1800"/>
              <a:t>1..*</a:t>
            </a:r>
          </a:p>
        </p:txBody>
      </p:sp>
      <p:sp>
        <p:nvSpPr>
          <p:cNvPr id="34" name="Text Box 54"/>
          <p:cNvSpPr txBox="1">
            <a:spLocks noChangeArrowheads="1"/>
          </p:cNvSpPr>
          <p:nvPr/>
        </p:nvSpPr>
        <p:spPr bwMode="auto">
          <a:xfrm>
            <a:off x="5715000" y="2667000"/>
            <a:ext cx="1219200" cy="366713"/>
          </a:xfrm>
          <a:prstGeom prst="rect">
            <a:avLst/>
          </a:prstGeom>
          <a:noFill/>
          <a:ln w="12700">
            <a:noFill/>
            <a:miter lim="800000"/>
            <a:headEnd/>
            <a:tailEnd/>
          </a:ln>
        </p:spPr>
        <p:txBody>
          <a:bodyPr>
            <a:spAutoFit/>
          </a:bodyPr>
          <a:lstStyle/>
          <a:p>
            <a:pPr algn="r">
              <a:spcBef>
                <a:spcPct val="50000"/>
              </a:spcBef>
            </a:pPr>
            <a:r>
              <a:rPr lang="en-US" sz="1800"/>
              <a:t>0..*</a:t>
            </a:r>
          </a:p>
        </p:txBody>
      </p:sp>
      <p:sp>
        <p:nvSpPr>
          <p:cNvPr id="35" name="Text Box 55"/>
          <p:cNvSpPr txBox="1">
            <a:spLocks noChangeArrowheads="1"/>
          </p:cNvSpPr>
          <p:nvPr/>
        </p:nvSpPr>
        <p:spPr bwMode="auto">
          <a:xfrm>
            <a:off x="5715000" y="1981200"/>
            <a:ext cx="1219200" cy="366713"/>
          </a:xfrm>
          <a:prstGeom prst="rect">
            <a:avLst/>
          </a:prstGeom>
          <a:noFill/>
          <a:ln w="12700">
            <a:noFill/>
            <a:miter lim="800000"/>
            <a:headEnd/>
            <a:tailEnd/>
          </a:ln>
        </p:spPr>
        <p:txBody>
          <a:bodyPr>
            <a:spAutoFit/>
          </a:bodyPr>
          <a:lstStyle/>
          <a:p>
            <a:pPr algn="r">
              <a:spcBef>
                <a:spcPct val="50000"/>
              </a:spcBef>
            </a:pPr>
            <a:r>
              <a:rPr lang="en-US" sz="1800"/>
              <a:t>1</a:t>
            </a:r>
          </a:p>
        </p:txBody>
      </p:sp>
      <p:sp>
        <p:nvSpPr>
          <p:cNvPr id="36" name="Slide Number Placeholder 35"/>
          <p:cNvSpPr>
            <a:spLocks noGrp="1"/>
          </p:cNvSpPr>
          <p:nvPr>
            <p:ph type="sldNum" sz="quarter" idx="12"/>
          </p:nvPr>
        </p:nvSpPr>
        <p:spPr/>
        <p:txBody>
          <a:bodyPr/>
          <a:lstStyle/>
          <a:p>
            <a:fld id="{C546E0E4-908A-4724-B308-E4F6AE4FA0DD}" type="slidenum">
              <a:rPr lang="en-US" smtClean="0">
                <a:solidFill>
                  <a:prstClr val="black">
                    <a:tint val="75000"/>
                  </a:prstClr>
                </a:solidFill>
              </a:rPr>
              <a:pPr/>
              <a:t>101</a:t>
            </a:fld>
            <a:endParaRPr lang="en-US">
              <a:solidFill>
                <a:prstClr val="black">
                  <a:tint val="75000"/>
                </a:prstClr>
              </a:solidFill>
            </a:endParaRPr>
          </a:p>
        </p:txBody>
      </p:sp>
    </p:spTree>
    <p:extLst>
      <p:ext uri="{BB962C8B-B14F-4D97-AF65-F5344CB8AC3E}">
        <p14:creationId xmlns:p14="http://schemas.microsoft.com/office/powerpoint/2010/main" val="10787075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l="22500" t="34889" r="18000" b="46445"/>
          <a:stretch/>
        </p:blipFill>
        <p:spPr>
          <a:xfrm>
            <a:off x="140367" y="2362200"/>
            <a:ext cx="9067800" cy="1600200"/>
          </a:xfrm>
          <a:prstGeom prst="rect">
            <a:avLst/>
          </a:prstGeom>
        </p:spPr>
      </p:pic>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102</a:t>
            </a:fld>
            <a:endParaRPr lang="en-US">
              <a:solidFill>
                <a:prstClr val="black">
                  <a:tint val="75000"/>
                </a:prstClr>
              </a:solidFill>
            </a:endParaRPr>
          </a:p>
        </p:txBody>
      </p:sp>
    </p:spTree>
    <p:extLst>
      <p:ext uri="{BB962C8B-B14F-4D97-AF65-F5344CB8AC3E}">
        <p14:creationId xmlns:p14="http://schemas.microsoft.com/office/powerpoint/2010/main" val="5203570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with Attribute and Method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2000" t="50000" r="11500" b="21556"/>
          <a:stretch/>
        </p:blipFill>
        <p:spPr>
          <a:xfrm>
            <a:off x="249738" y="2438400"/>
            <a:ext cx="8610600" cy="2071723"/>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103</a:t>
            </a:fld>
            <a:endParaRPr lang="en-US">
              <a:solidFill>
                <a:prstClr val="black">
                  <a:tint val="75000"/>
                </a:prstClr>
              </a:solidFill>
            </a:endParaRPr>
          </a:p>
        </p:txBody>
      </p:sp>
    </p:spTree>
    <p:extLst>
      <p:ext uri="{BB962C8B-B14F-4D97-AF65-F5344CB8AC3E}">
        <p14:creationId xmlns:p14="http://schemas.microsoft.com/office/powerpoint/2010/main" val="2790137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Association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1000" t="46222" r="9500" b="35111"/>
          <a:stretch/>
        </p:blipFill>
        <p:spPr>
          <a:xfrm>
            <a:off x="150937" y="2325817"/>
            <a:ext cx="8815136" cy="1331783"/>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104</a:t>
            </a:fld>
            <a:endParaRPr lang="en-US">
              <a:solidFill>
                <a:prstClr val="black">
                  <a:tint val="75000"/>
                </a:prstClr>
              </a:solidFill>
            </a:endParaRPr>
          </a:p>
        </p:txBody>
      </p:sp>
    </p:spTree>
    <p:extLst>
      <p:ext uri="{BB962C8B-B14F-4D97-AF65-F5344CB8AC3E}">
        <p14:creationId xmlns:p14="http://schemas.microsoft.com/office/powerpoint/2010/main" val="33142087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Multiplicity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1500" t="39334" r="10000" b="42889"/>
          <a:stretch/>
        </p:blipFill>
        <p:spPr>
          <a:xfrm>
            <a:off x="152400" y="2514600"/>
            <a:ext cx="8839200" cy="1290394"/>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105</a:t>
            </a:fld>
            <a:endParaRPr lang="en-US">
              <a:solidFill>
                <a:prstClr val="black">
                  <a:tint val="75000"/>
                </a:prstClr>
              </a:solidFill>
            </a:endParaRPr>
          </a:p>
        </p:txBody>
      </p:sp>
    </p:spTree>
    <p:extLst>
      <p:ext uri="{BB962C8B-B14F-4D97-AF65-F5344CB8AC3E}">
        <p14:creationId xmlns:p14="http://schemas.microsoft.com/office/powerpoint/2010/main" val="9635015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0499" t="30445" r="10001" b="37555"/>
          <a:stretch/>
        </p:blipFill>
        <p:spPr>
          <a:xfrm>
            <a:off x="-36095" y="2133600"/>
            <a:ext cx="9144000" cy="2368230"/>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106</a:t>
            </a:fld>
            <a:endParaRPr lang="en-US">
              <a:solidFill>
                <a:prstClr val="black">
                  <a:tint val="75000"/>
                </a:prstClr>
              </a:solidFill>
            </a:endParaRPr>
          </a:p>
        </p:txBody>
      </p:sp>
    </p:spTree>
    <p:extLst>
      <p:ext uri="{BB962C8B-B14F-4D97-AF65-F5344CB8AC3E}">
        <p14:creationId xmlns:p14="http://schemas.microsoft.com/office/powerpoint/2010/main" val="1900415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1000" t="22445" r="10000" b="40222"/>
          <a:stretch/>
        </p:blipFill>
        <p:spPr>
          <a:xfrm>
            <a:off x="28074" y="1905000"/>
            <a:ext cx="8839200" cy="2690191"/>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107</a:t>
            </a:fld>
            <a:endParaRPr lang="en-US">
              <a:solidFill>
                <a:prstClr val="black">
                  <a:tint val="75000"/>
                </a:prstClr>
              </a:solidFill>
            </a:endParaRPr>
          </a:p>
        </p:txBody>
      </p:sp>
    </p:spTree>
    <p:extLst>
      <p:ext uri="{BB962C8B-B14F-4D97-AF65-F5344CB8AC3E}">
        <p14:creationId xmlns:p14="http://schemas.microsoft.com/office/powerpoint/2010/main" val="35280865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Class Diagram – Case Study</a:t>
            </a:r>
            <a:endParaRPr lang="id-ID" sz="40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108</a:t>
            </a:fld>
            <a:endParaRPr lang="en-US" dirty="0">
              <a:solidFill>
                <a:prstClr val="black">
                  <a:tint val="75000"/>
                </a:prstClr>
              </a:solidFill>
            </a:endParaRPr>
          </a:p>
        </p:txBody>
      </p:sp>
      <p:pic>
        <p:nvPicPr>
          <p:cNvPr id="5" name="Picture 4"/>
          <p:cNvPicPr>
            <a:picLocks noChangeAspect="1"/>
          </p:cNvPicPr>
          <p:nvPr/>
        </p:nvPicPr>
        <p:blipFill rotWithShape="1">
          <a:blip r:embed="rId2"/>
          <a:srcRect l="1980" t="5708" r="990" b="2953"/>
          <a:stretch/>
        </p:blipFill>
        <p:spPr>
          <a:xfrm>
            <a:off x="628650" y="1142999"/>
            <a:ext cx="8134350" cy="5312229"/>
          </a:xfrm>
          <a:prstGeom prst="rect">
            <a:avLst/>
          </a:prstGeom>
        </p:spPr>
      </p:pic>
    </p:spTree>
    <p:extLst>
      <p:ext uri="{BB962C8B-B14F-4D97-AF65-F5344CB8AC3E}">
        <p14:creationId xmlns:p14="http://schemas.microsoft.com/office/powerpoint/2010/main" val="24837601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r>
              <a:rPr lang="en-US" dirty="0" err="1" smtClean="0"/>
              <a:t>Studi</a:t>
            </a:r>
            <a:r>
              <a:rPr lang="en-US" dirty="0" smtClean="0"/>
              <a:t> </a:t>
            </a:r>
            <a:r>
              <a:rPr lang="en-US" dirty="0" err="1" smtClean="0"/>
              <a:t>Kasus</a:t>
            </a:r>
            <a:endParaRPr lang="id-ID" dirty="0"/>
          </a:p>
        </p:txBody>
      </p:sp>
      <p:sp>
        <p:nvSpPr>
          <p:cNvPr id="3" name="Content Placeholder 2"/>
          <p:cNvSpPr>
            <a:spLocks noGrp="1"/>
          </p:cNvSpPr>
          <p:nvPr>
            <p:ph idx="1"/>
          </p:nvPr>
        </p:nvSpPr>
        <p:spPr/>
        <p:txBody>
          <a:bodyPr>
            <a:normAutofit/>
          </a:bodyPr>
          <a:lstStyle/>
          <a:p>
            <a:r>
              <a:rPr lang="en-US" sz="3200" dirty="0" err="1" smtClean="0"/>
              <a:t>Pahami</a:t>
            </a:r>
            <a:r>
              <a:rPr lang="en-US" sz="3200" dirty="0" smtClean="0"/>
              <a:t> </a:t>
            </a:r>
            <a:r>
              <a:rPr lang="en-US" sz="3200" dirty="0" err="1" smtClean="0"/>
              <a:t>kembali</a:t>
            </a:r>
            <a:r>
              <a:rPr lang="en-US" sz="3200" dirty="0" smtClean="0"/>
              <a:t> System Request yang </a:t>
            </a:r>
            <a:r>
              <a:rPr lang="en-US" sz="3200" dirty="0" err="1" smtClean="0"/>
              <a:t>sudah</a:t>
            </a:r>
            <a:r>
              <a:rPr lang="en-US" sz="3200" dirty="0" smtClean="0"/>
              <a:t> </a:t>
            </a:r>
            <a:r>
              <a:rPr lang="en-US" sz="3200" dirty="0" err="1" smtClean="0"/>
              <a:t>dibuat</a:t>
            </a:r>
            <a:endParaRPr lang="en-US" sz="3200" dirty="0" smtClean="0"/>
          </a:p>
          <a:p>
            <a:r>
              <a:rPr lang="en-US" sz="3200" dirty="0" err="1" smtClean="0"/>
              <a:t>Lanjutkan</a:t>
            </a:r>
            <a:r>
              <a:rPr lang="en-US" sz="3200" dirty="0" smtClean="0"/>
              <a:t> </a:t>
            </a:r>
            <a:r>
              <a:rPr lang="en-US" sz="3200" dirty="0" err="1" smtClean="0"/>
              <a:t>dengan</a:t>
            </a:r>
            <a:r>
              <a:rPr lang="en-US" sz="3200" dirty="0" smtClean="0"/>
              <a:t> </a:t>
            </a:r>
            <a:r>
              <a:rPr lang="en-US" sz="3200" dirty="0" err="1" smtClean="0"/>
              <a:t>membuat</a:t>
            </a:r>
            <a:r>
              <a:rPr lang="en-US" sz="3200" dirty="0" smtClean="0"/>
              <a:t> </a:t>
            </a:r>
            <a:r>
              <a:rPr lang="en-US" sz="3200" dirty="0" smtClean="0">
                <a:solidFill>
                  <a:srgbClr val="C00000"/>
                </a:solidFill>
              </a:rPr>
              <a:t>Class </a:t>
            </a:r>
            <a:r>
              <a:rPr lang="en-US" sz="3200" dirty="0" smtClean="0">
                <a:solidFill>
                  <a:srgbClr val="C00000"/>
                </a:solidFill>
              </a:rPr>
              <a:t>Diagram</a:t>
            </a:r>
            <a:r>
              <a:rPr lang="en-US" sz="3200" dirty="0" smtClean="0">
                <a:solidFill>
                  <a:srgbClr val="C00000"/>
                </a:solidFill>
              </a:rPr>
              <a:t> </a:t>
            </a:r>
            <a:r>
              <a:rPr lang="en-US" sz="3200" dirty="0" err="1" smtClean="0"/>
              <a:t>dari</a:t>
            </a:r>
            <a:r>
              <a:rPr lang="en-US" sz="3200" dirty="0" smtClean="0"/>
              <a:t> </a:t>
            </a:r>
            <a:r>
              <a:rPr lang="en-US" sz="3200" dirty="0" smtClean="0"/>
              <a:t>System Request </a:t>
            </a:r>
            <a:r>
              <a:rPr lang="en-US" sz="3200" dirty="0" smtClean="0"/>
              <a:t>y</a:t>
            </a:r>
            <a:r>
              <a:rPr lang="en-US" sz="3200" dirty="0" smtClean="0"/>
              <a:t>ang </a:t>
            </a:r>
            <a:r>
              <a:rPr lang="en-US" sz="3200" dirty="0" err="1" smtClean="0"/>
              <a:t>dibuat</a:t>
            </a:r>
            <a:endParaRPr lang="id-ID"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109</a:t>
            </a:fld>
            <a:endParaRPr lang="en-US" dirty="0">
              <a:solidFill>
                <a:prstClr val="black">
                  <a:tint val="75000"/>
                </a:prstClr>
              </a:solidFill>
            </a:endParaRPr>
          </a:p>
        </p:txBody>
      </p:sp>
    </p:spTree>
    <p:extLst>
      <p:ext uri="{BB962C8B-B14F-4D97-AF65-F5344CB8AC3E}">
        <p14:creationId xmlns:p14="http://schemas.microsoft.com/office/powerpoint/2010/main" val="32566519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11</a:t>
            </a:fld>
            <a:endParaRPr lang="en-US" dirty="0">
              <a:solidFill>
                <a:prstClr val="black">
                  <a:tint val="75000"/>
                </a:prstClr>
              </a:solidFill>
            </a:endParaRPr>
          </a:p>
        </p:txBody>
      </p:sp>
      <p:pic>
        <p:nvPicPr>
          <p:cNvPr id="5" name="Picture 4"/>
          <p:cNvPicPr>
            <a:picLocks noChangeAspect="1"/>
          </p:cNvPicPr>
          <p:nvPr/>
        </p:nvPicPr>
        <p:blipFill rotWithShape="1">
          <a:blip r:embed="rId2"/>
          <a:srcRect l="43333" t="22592" r="18334" b="18148"/>
          <a:stretch/>
        </p:blipFill>
        <p:spPr>
          <a:xfrm>
            <a:off x="628650" y="-22412"/>
            <a:ext cx="7886700" cy="6858000"/>
          </a:xfrm>
          <a:prstGeom prst="rect">
            <a:avLst/>
          </a:prstGeom>
        </p:spPr>
      </p:pic>
    </p:spTree>
    <p:extLst>
      <p:ext uri="{BB962C8B-B14F-4D97-AF65-F5344CB8AC3E}">
        <p14:creationId xmlns:p14="http://schemas.microsoft.com/office/powerpoint/2010/main" val="42774103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Deployment Diagram – Case Study</a:t>
            </a:r>
            <a:endParaRPr lang="id-ID" sz="4000" dirty="0"/>
          </a:p>
        </p:txBody>
      </p:sp>
      <p:sp>
        <p:nvSpPr>
          <p:cNvPr id="3" name="Content Placeholder 2"/>
          <p:cNvSpPr>
            <a:spLocks noGrp="1"/>
          </p:cNvSpPr>
          <p:nvPr>
            <p:ph idx="1"/>
          </p:nvPr>
        </p:nvSpPr>
        <p:spPr/>
        <p:txBody>
          <a:bodyPr/>
          <a:lstStyle/>
          <a:p>
            <a:pPr marL="0" indent="0">
              <a:buNone/>
            </a:pP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110</a:t>
            </a:fld>
            <a:endParaRPr lang="en-US" dirty="0">
              <a:solidFill>
                <a:prstClr val="black">
                  <a:tint val="75000"/>
                </a:prstClr>
              </a:solidFill>
            </a:endParaRPr>
          </a:p>
        </p:txBody>
      </p:sp>
      <p:pic>
        <p:nvPicPr>
          <p:cNvPr id="6" name="Picture 5"/>
          <p:cNvPicPr>
            <a:picLocks noChangeAspect="1"/>
          </p:cNvPicPr>
          <p:nvPr/>
        </p:nvPicPr>
        <p:blipFill rotWithShape="1">
          <a:blip r:embed="rId2"/>
          <a:srcRect l="1332" t="6779" r="1247" b="3390"/>
          <a:stretch/>
        </p:blipFill>
        <p:spPr>
          <a:xfrm>
            <a:off x="152400" y="1600200"/>
            <a:ext cx="8775941" cy="4267200"/>
          </a:xfrm>
          <a:prstGeom prst="rect">
            <a:avLst/>
          </a:prstGeom>
        </p:spPr>
      </p:pic>
    </p:spTree>
    <p:extLst>
      <p:ext uri="{BB962C8B-B14F-4D97-AF65-F5344CB8AC3E}">
        <p14:creationId xmlns:p14="http://schemas.microsoft.com/office/powerpoint/2010/main" val="19205661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User </a:t>
            </a:r>
            <a:r>
              <a:rPr lang="en-US" sz="4000" dirty="0" smtClean="0"/>
              <a:t>Interface </a:t>
            </a:r>
            <a:r>
              <a:rPr lang="en-US" sz="4000" dirty="0"/>
              <a:t>Design </a:t>
            </a:r>
            <a:r>
              <a:rPr lang="en-US" sz="4000" dirty="0" smtClean="0"/>
              <a:t>– </a:t>
            </a:r>
            <a:r>
              <a:rPr lang="en-US" sz="4000" dirty="0"/>
              <a:t>Case Study</a:t>
            </a:r>
            <a:endParaRPr lang="id-ID" sz="4000" dirty="0"/>
          </a:p>
        </p:txBody>
      </p:sp>
      <p:sp>
        <p:nvSpPr>
          <p:cNvPr id="3" name="Content Placeholder 2"/>
          <p:cNvSpPr>
            <a:spLocks noGrp="1"/>
          </p:cNvSpPr>
          <p:nvPr>
            <p:ph idx="1"/>
          </p:nvPr>
        </p:nvSpPr>
        <p:spPr/>
        <p:txBody>
          <a:bodyPr/>
          <a:lstStyle/>
          <a:p>
            <a:pPr marL="0" indent="0">
              <a:buNone/>
            </a:pP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111</a:t>
            </a:fld>
            <a:endParaRPr lang="en-US" dirty="0">
              <a:solidFill>
                <a:prstClr val="black">
                  <a:tint val="75000"/>
                </a:prstClr>
              </a:solidFill>
            </a:endParaRPr>
          </a:p>
        </p:txBody>
      </p:sp>
      <p:pic>
        <p:nvPicPr>
          <p:cNvPr id="8" name="Picture 7"/>
          <p:cNvPicPr>
            <a:picLocks noChangeAspect="1"/>
          </p:cNvPicPr>
          <p:nvPr/>
        </p:nvPicPr>
        <p:blipFill rotWithShape="1">
          <a:blip r:embed="rId2"/>
          <a:srcRect l="19500" t="18383" r="56500" b="50954"/>
          <a:stretch/>
        </p:blipFill>
        <p:spPr>
          <a:xfrm>
            <a:off x="4648200" y="1113966"/>
            <a:ext cx="3657600" cy="262867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3"/>
          <a:srcRect l="19499" t="16480" r="56001" b="50631"/>
          <a:stretch/>
        </p:blipFill>
        <p:spPr>
          <a:xfrm>
            <a:off x="4572000" y="3919196"/>
            <a:ext cx="3733800" cy="2819400"/>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984" t="18759" r="43988" b="37864"/>
          <a:stretch/>
        </p:blipFill>
        <p:spPr bwMode="auto">
          <a:xfrm>
            <a:off x="381000" y="1905000"/>
            <a:ext cx="4727864"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8358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Data Model – Case Study</a:t>
            </a:r>
            <a:endParaRPr lang="id-ID" sz="40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112</a:t>
            </a:fld>
            <a:endParaRPr lang="en-US" dirty="0">
              <a:solidFill>
                <a:prstClr val="black">
                  <a:tint val="75000"/>
                </a:prstClr>
              </a:solidFill>
            </a:endParaRPr>
          </a:p>
        </p:txBody>
      </p:sp>
      <p:pic>
        <p:nvPicPr>
          <p:cNvPr id="9" name="Picture 8"/>
          <p:cNvPicPr>
            <a:picLocks noChangeAspect="1"/>
          </p:cNvPicPr>
          <p:nvPr/>
        </p:nvPicPr>
        <p:blipFill rotWithShape="1">
          <a:blip r:embed="rId2"/>
          <a:srcRect l="2853" t="5308" r="2851" b="2515"/>
          <a:stretch/>
        </p:blipFill>
        <p:spPr>
          <a:xfrm>
            <a:off x="829847" y="1067959"/>
            <a:ext cx="7484306" cy="5613229"/>
          </a:xfrm>
          <a:prstGeom prst="rect">
            <a:avLst/>
          </a:prstGeom>
        </p:spPr>
      </p:pic>
    </p:spTree>
    <p:extLst>
      <p:ext uri="{BB962C8B-B14F-4D97-AF65-F5344CB8AC3E}">
        <p14:creationId xmlns:p14="http://schemas.microsoft.com/office/powerpoint/2010/main" val="2568372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r>
              <a:rPr lang="en-US" dirty="0" err="1" smtClean="0"/>
              <a:t>Studi</a:t>
            </a:r>
            <a:r>
              <a:rPr lang="en-US" dirty="0" smtClean="0"/>
              <a:t> </a:t>
            </a:r>
            <a:r>
              <a:rPr lang="en-US" dirty="0" err="1" smtClean="0"/>
              <a:t>Kasus</a:t>
            </a:r>
            <a:endParaRPr lang="id-ID" dirty="0"/>
          </a:p>
        </p:txBody>
      </p:sp>
      <p:sp>
        <p:nvSpPr>
          <p:cNvPr id="3" name="Content Placeholder 2"/>
          <p:cNvSpPr>
            <a:spLocks noGrp="1"/>
          </p:cNvSpPr>
          <p:nvPr>
            <p:ph idx="1"/>
          </p:nvPr>
        </p:nvSpPr>
        <p:spPr/>
        <p:txBody>
          <a:bodyPr>
            <a:normAutofit/>
          </a:bodyPr>
          <a:lstStyle/>
          <a:p>
            <a:r>
              <a:rPr lang="en-US" sz="3200" dirty="0" err="1" smtClean="0"/>
              <a:t>Pahami</a:t>
            </a:r>
            <a:r>
              <a:rPr lang="en-US" sz="3200" dirty="0" smtClean="0"/>
              <a:t> </a:t>
            </a:r>
            <a:r>
              <a:rPr lang="en-US" sz="3200" dirty="0" err="1" smtClean="0"/>
              <a:t>kembali</a:t>
            </a:r>
            <a:r>
              <a:rPr lang="en-US" sz="3200" dirty="0" smtClean="0"/>
              <a:t> System Request yang </a:t>
            </a:r>
            <a:r>
              <a:rPr lang="en-US" sz="3200" dirty="0" err="1" smtClean="0"/>
              <a:t>sudah</a:t>
            </a:r>
            <a:r>
              <a:rPr lang="en-US" sz="3200" dirty="0" smtClean="0"/>
              <a:t> </a:t>
            </a:r>
            <a:r>
              <a:rPr lang="en-US" sz="3200" dirty="0" err="1" smtClean="0"/>
              <a:t>dibuat</a:t>
            </a:r>
            <a:endParaRPr lang="en-US" sz="3200" dirty="0" smtClean="0"/>
          </a:p>
          <a:p>
            <a:r>
              <a:rPr lang="en-US" sz="3200" dirty="0" err="1" smtClean="0"/>
              <a:t>Lanjutkan</a:t>
            </a:r>
            <a:r>
              <a:rPr lang="en-US" sz="3200" dirty="0" smtClean="0"/>
              <a:t> </a:t>
            </a:r>
            <a:r>
              <a:rPr lang="en-US" sz="3200" dirty="0" err="1" smtClean="0"/>
              <a:t>dengan</a:t>
            </a:r>
            <a:r>
              <a:rPr lang="en-US" sz="3200" dirty="0" smtClean="0"/>
              <a:t> </a:t>
            </a:r>
            <a:r>
              <a:rPr lang="en-US" sz="3200" dirty="0" err="1" smtClean="0"/>
              <a:t>membuat</a:t>
            </a:r>
            <a:r>
              <a:rPr lang="en-US" sz="3200" dirty="0" smtClean="0"/>
              <a:t> </a:t>
            </a:r>
            <a:r>
              <a:rPr lang="en-US" sz="3200" dirty="0" smtClean="0">
                <a:solidFill>
                  <a:srgbClr val="C00000"/>
                </a:solidFill>
              </a:rPr>
              <a:t>Deployment Diagram, User Interface Design </a:t>
            </a:r>
            <a:r>
              <a:rPr lang="en-US" sz="3200" dirty="0" err="1" smtClean="0">
                <a:solidFill>
                  <a:srgbClr val="C00000"/>
                </a:solidFill>
              </a:rPr>
              <a:t>dan</a:t>
            </a:r>
            <a:r>
              <a:rPr lang="en-US" sz="3200" dirty="0" smtClean="0">
                <a:solidFill>
                  <a:srgbClr val="C00000"/>
                </a:solidFill>
              </a:rPr>
              <a:t> Data Model</a:t>
            </a:r>
            <a:r>
              <a:rPr lang="en-US" sz="3200" dirty="0" smtClean="0">
                <a:solidFill>
                  <a:srgbClr val="C00000"/>
                </a:solidFill>
              </a:rPr>
              <a:t> </a:t>
            </a:r>
            <a:r>
              <a:rPr lang="en-US" sz="3200" dirty="0" err="1" smtClean="0"/>
              <a:t>dari</a:t>
            </a:r>
            <a:r>
              <a:rPr lang="en-US" sz="3200" dirty="0" smtClean="0"/>
              <a:t> </a:t>
            </a:r>
            <a:r>
              <a:rPr lang="en-US" sz="3200" dirty="0" smtClean="0"/>
              <a:t>System Request </a:t>
            </a:r>
            <a:r>
              <a:rPr lang="en-US" sz="3200" dirty="0" smtClean="0"/>
              <a:t>y</a:t>
            </a:r>
            <a:r>
              <a:rPr lang="en-US" sz="3200" dirty="0" smtClean="0"/>
              <a:t>ang </a:t>
            </a:r>
            <a:r>
              <a:rPr lang="en-US" sz="3200" dirty="0" err="1" smtClean="0"/>
              <a:t>dibuat</a:t>
            </a:r>
            <a:endParaRPr lang="id-ID"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113</a:t>
            </a:fld>
            <a:endParaRPr lang="en-US" dirty="0">
              <a:solidFill>
                <a:prstClr val="black">
                  <a:tint val="75000"/>
                </a:prstClr>
              </a:solidFill>
            </a:endParaRPr>
          </a:p>
        </p:txBody>
      </p:sp>
    </p:spTree>
    <p:extLst>
      <p:ext uri="{BB962C8B-B14F-4D97-AF65-F5344CB8AC3E}">
        <p14:creationId xmlns:p14="http://schemas.microsoft.com/office/powerpoint/2010/main" val="18701011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2.1.3 Implementation</a:t>
            </a:r>
            <a:endParaRPr lang="id-ID" sz="4000" dirty="0"/>
          </a:p>
        </p:txBody>
      </p:sp>
      <p:sp>
        <p:nvSpPr>
          <p:cNvPr id="3" name="Text Placeholder 2"/>
          <p:cNvSpPr>
            <a:spLocks noGrp="1"/>
          </p:cNvSpPr>
          <p:nvPr>
            <p:ph type="body" idx="1"/>
          </p:nvPr>
        </p:nvSpPr>
        <p:spPr/>
        <p:txBody>
          <a:bodyPr>
            <a:normAutofit fontScale="92500" lnSpcReduction="20000"/>
          </a:bodyPr>
          <a:lstStyle/>
          <a:p>
            <a:pPr marL="457200" indent="-457200">
              <a:buAutoNum type="arabicPeriod"/>
            </a:pPr>
            <a:r>
              <a:rPr lang="en-US" dirty="0" smtClean="0"/>
              <a:t>Construction</a:t>
            </a:r>
          </a:p>
          <a:p>
            <a:pPr marL="457200" indent="-457200">
              <a:buAutoNum type="arabicPeriod"/>
            </a:pPr>
            <a:r>
              <a:rPr lang="en-US" dirty="0" smtClean="0"/>
              <a:t>Testing</a:t>
            </a:r>
          </a:p>
          <a:p>
            <a:pPr marL="457200" indent="-457200">
              <a:buAutoNum type="arabicPeriod"/>
            </a:pPr>
            <a:r>
              <a:rPr lang="en-US" dirty="0" smtClean="0"/>
              <a:t>Documentation</a:t>
            </a:r>
          </a:p>
          <a:p>
            <a:pPr marL="457200" indent="-457200">
              <a:buAutoNum type="arabicPeriod"/>
            </a:pPr>
            <a:r>
              <a:rPr lang="en-US" dirty="0" smtClean="0"/>
              <a:t>Installation</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114</a:t>
            </a:fld>
            <a:endParaRPr lang="en-US">
              <a:solidFill>
                <a:prstClr val="black">
                  <a:tint val="75000"/>
                </a:prstClr>
              </a:solidFill>
            </a:endParaRPr>
          </a:p>
        </p:txBody>
      </p:sp>
    </p:spTree>
    <p:extLst>
      <p:ext uri="{BB962C8B-B14F-4D97-AF65-F5344CB8AC3E}">
        <p14:creationId xmlns:p14="http://schemas.microsoft.com/office/powerpoint/2010/main" val="37099343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Construction</a:t>
            </a:r>
            <a:endParaRPr lang="id-ID" dirty="0"/>
          </a:p>
        </p:txBody>
      </p:sp>
      <p:sp>
        <p:nvSpPr>
          <p:cNvPr id="3" name="Content Placeholder 2"/>
          <p:cNvSpPr>
            <a:spLocks noGrp="1"/>
          </p:cNvSpPr>
          <p:nvPr>
            <p:ph idx="1"/>
          </p:nvPr>
        </p:nvSpPr>
        <p:spPr/>
        <p:txBody>
          <a:bodyPr>
            <a:normAutofit/>
          </a:bodyPr>
          <a:lstStyle/>
          <a:p>
            <a:r>
              <a:rPr lang="en-US" sz="3200" dirty="0"/>
              <a:t>Assigning the programmers</a:t>
            </a:r>
          </a:p>
          <a:p>
            <a:r>
              <a:rPr lang="en-US" sz="3200" dirty="0"/>
              <a:t>Coordinating the activities</a:t>
            </a:r>
          </a:p>
          <a:p>
            <a:r>
              <a:rPr lang="en-US" sz="3200" dirty="0"/>
              <a:t>Managing the schedule</a:t>
            </a:r>
          </a:p>
          <a:p>
            <a:endParaRPr lang="id-ID"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115</a:t>
            </a:fld>
            <a:endParaRPr lang="en-US" dirty="0">
              <a:solidFill>
                <a:prstClr val="black">
                  <a:tint val="75000"/>
                </a:prstClr>
              </a:solidFill>
            </a:endParaRPr>
          </a:p>
        </p:txBody>
      </p:sp>
    </p:spTree>
    <p:extLst>
      <p:ext uri="{BB962C8B-B14F-4D97-AF65-F5344CB8AC3E}">
        <p14:creationId xmlns:p14="http://schemas.microsoft.com/office/powerpoint/2010/main" val="32780156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smtClean="0"/>
              <a:t>Assigning Programmers</a:t>
            </a:r>
          </a:p>
        </p:txBody>
      </p:sp>
      <p:sp>
        <p:nvSpPr>
          <p:cNvPr id="18437" name="Rectangle 3" descr="Rectangle: Click to edit Master text styles&#10;Second level&#10;Third level&#10;Fourth level&#10;Fifth level"/>
          <p:cNvSpPr>
            <a:spLocks noGrp="1" noChangeArrowheads="1"/>
          </p:cNvSpPr>
          <p:nvPr>
            <p:ph idx="1"/>
          </p:nvPr>
        </p:nvSpPr>
        <p:spPr/>
        <p:txBody>
          <a:bodyPr>
            <a:normAutofit fontScale="92500" lnSpcReduction="10000"/>
          </a:bodyPr>
          <a:lstStyle/>
          <a:p>
            <a:pPr eaLnBrk="1" hangingPunct="1">
              <a:lnSpc>
                <a:spcPct val="90000"/>
              </a:lnSpc>
            </a:pPr>
            <a:r>
              <a:rPr lang="en-US" sz="3200" dirty="0" smtClean="0"/>
              <a:t>Start by looking at the package diagrams</a:t>
            </a:r>
          </a:p>
          <a:p>
            <a:pPr eaLnBrk="1" hangingPunct="1">
              <a:lnSpc>
                <a:spcPct val="90000"/>
              </a:lnSpc>
            </a:pPr>
            <a:r>
              <a:rPr lang="en-US" sz="3200" dirty="0" smtClean="0"/>
              <a:t>Assign similar modules to the same programmer</a:t>
            </a:r>
          </a:p>
          <a:p>
            <a:pPr eaLnBrk="1" hangingPunct="1">
              <a:lnSpc>
                <a:spcPct val="90000"/>
              </a:lnSpc>
            </a:pPr>
            <a:r>
              <a:rPr lang="en-US" sz="3200" dirty="0" smtClean="0"/>
              <a:t>Remember the "programmer paradox"</a:t>
            </a:r>
          </a:p>
          <a:p>
            <a:pPr lvl="1" eaLnBrk="1" hangingPunct="1">
              <a:lnSpc>
                <a:spcPct val="90000"/>
              </a:lnSpc>
            </a:pPr>
            <a:r>
              <a:rPr lang="en-US" sz="2800" dirty="0" smtClean="0">
                <a:solidFill>
                  <a:srgbClr val="C00000"/>
                </a:solidFill>
              </a:rPr>
              <a:t>Can't just add more people</a:t>
            </a:r>
          </a:p>
          <a:p>
            <a:pPr eaLnBrk="1" hangingPunct="1">
              <a:lnSpc>
                <a:spcPct val="90000"/>
              </a:lnSpc>
            </a:pPr>
            <a:r>
              <a:rPr lang="en-US" sz="3200" dirty="0" smtClean="0">
                <a:solidFill>
                  <a:srgbClr val="C00000"/>
                </a:solidFill>
              </a:rPr>
              <a:t>Fewer programmers</a:t>
            </a:r>
            <a:r>
              <a:rPr lang="en-US" sz="3200" dirty="0" smtClean="0"/>
              <a:t> is normally better</a:t>
            </a:r>
          </a:p>
          <a:p>
            <a:pPr eaLnBrk="1" hangingPunct="1"/>
            <a:r>
              <a:rPr lang="en-US" sz="3200" dirty="0"/>
              <a:t>Adding manpower to a late project </a:t>
            </a:r>
            <a:r>
              <a:rPr lang="en-US" sz="3200" dirty="0">
                <a:solidFill>
                  <a:srgbClr val="C00000"/>
                </a:solidFill>
              </a:rPr>
              <a:t>makes it </a:t>
            </a:r>
            <a:r>
              <a:rPr lang="en-US" sz="3200" dirty="0" smtClean="0">
                <a:solidFill>
                  <a:srgbClr val="C00000"/>
                </a:solidFill>
              </a:rPr>
              <a:t>later</a:t>
            </a:r>
            <a:r>
              <a:rPr lang="en-US" sz="3200" dirty="0" smtClean="0"/>
              <a:t> (Brook, 1975)</a:t>
            </a:r>
          </a:p>
          <a:p>
            <a:pPr lvl="1" eaLnBrk="1" hangingPunct="1"/>
            <a:r>
              <a:rPr lang="en-US" sz="2800" dirty="0" smtClean="0"/>
              <a:t>“Just </a:t>
            </a:r>
            <a:r>
              <a:rPr lang="en-US" sz="2800" dirty="0"/>
              <a:t>because a woman can make a baby in nine months, it does not follow that nine women can make a baby in one </a:t>
            </a:r>
            <a:r>
              <a:rPr lang="en-US" sz="2800" dirty="0" smtClean="0"/>
              <a:t>month”</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116</a:t>
            </a:fld>
            <a:endParaRPr lang="en-US">
              <a:solidFill>
                <a:prstClr val="black">
                  <a:tint val="75000"/>
                </a:prstClr>
              </a:solidFill>
            </a:endParaRPr>
          </a:p>
        </p:txBody>
      </p:sp>
    </p:spTree>
    <p:extLst>
      <p:ext uri="{BB962C8B-B14F-4D97-AF65-F5344CB8AC3E}">
        <p14:creationId xmlns:p14="http://schemas.microsoft.com/office/powerpoint/2010/main" val="17663649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smtClean="0"/>
              <a:t>Coordinating Activities</a:t>
            </a:r>
          </a:p>
        </p:txBody>
      </p:sp>
      <p:sp>
        <p:nvSpPr>
          <p:cNvPr id="19461" name="Rectangle 3" descr="Rectangle: Click to edit Master text styles&#10;Second level&#10;Third level&#10;Fourth level&#10;Fifth level"/>
          <p:cNvSpPr>
            <a:spLocks noGrp="1" noChangeArrowheads="1"/>
          </p:cNvSpPr>
          <p:nvPr>
            <p:ph idx="1"/>
          </p:nvPr>
        </p:nvSpPr>
        <p:spPr>
          <a:xfrm>
            <a:off x="628650" y="1219200"/>
            <a:ext cx="8153400" cy="4648200"/>
          </a:xfrm>
        </p:spPr>
        <p:txBody>
          <a:bodyPr/>
          <a:lstStyle/>
          <a:p>
            <a:pPr eaLnBrk="1" hangingPunct="1">
              <a:lnSpc>
                <a:spcPct val="90000"/>
              </a:lnSpc>
            </a:pPr>
            <a:r>
              <a:rPr lang="en-US" sz="2800" dirty="0" smtClean="0"/>
              <a:t>Hold </a:t>
            </a:r>
            <a:r>
              <a:rPr lang="en-US" sz="2800" dirty="0" smtClean="0">
                <a:solidFill>
                  <a:srgbClr val="C00000"/>
                </a:solidFill>
              </a:rPr>
              <a:t>weekly project meetings</a:t>
            </a:r>
          </a:p>
          <a:p>
            <a:pPr lvl="1" eaLnBrk="1" hangingPunct="1">
              <a:lnSpc>
                <a:spcPct val="90000"/>
              </a:lnSpc>
            </a:pPr>
            <a:r>
              <a:rPr lang="en-US" sz="2400" dirty="0" smtClean="0"/>
              <a:t>discuss changes to the system</a:t>
            </a:r>
          </a:p>
          <a:p>
            <a:pPr lvl="1" eaLnBrk="1" hangingPunct="1">
              <a:lnSpc>
                <a:spcPct val="90000"/>
              </a:lnSpc>
            </a:pPr>
            <a:r>
              <a:rPr lang="en-US" sz="2400" dirty="0" smtClean="0"/>
              <a:t>discuss other issues of the past week</a:t>
            </a:r>
          </a:p>
          <a:p>
            <a:pPr eaLnBrk="1" hangingPunct="1">
              <a:lnSpc>
                <a:spcPct val="90000"/>
              </a:lnSpc>
            </a:pPr>
            <a:r>
              <a:rPr lang="en-US" sz="2800" dirty="0" smtClean="0">
                <a:solidFill>
                  <a:srgbClr val="C00000"/>
                </a:solidFill>
              </a:rPr>
              <a:t>Create and follow standards</a:t>
            </a:r>
          </a:p>
          <a:p>
            <a:pPr eaLnBrk="1" hangingPunct="1">
              <a:lnSpc>
                <a:spcPct val="90000"/>
              </a:lnSpc>
            </a:pPr>
            <a:r>
              <a:rPr lang="en-US" sz="2800" dirty="0" smtClean="0"/>
              <a:t>Set up separate workspace for</a:t>
            </a:r>
          </a:p>
          <a:p>
            <a:pPr lvl="1" eaLnBrk="1" hangingPunct="1">
              <a:lnSpc>
                <a:spcPct val="90000"/>
              </a:lnSpc>
            </a:pPr>
            <a:r>
              <a:rPr lang="en-US" sz="2400" dirty="0" smtClean="0"/>
              <a:t>development, testing, production</a:t>
            </a:r>
          </a:p>
          <a:p>
            <a:pPr lvl="1" eaLnBrk="1" hangingPunct="1">
              <a:lnSpc>
                <a:spcPct val="90000"/>
              </a:lnSpc>
            </a:pPr>
            <a:r>
              <a:rPr lang="en-US" sz="2400" dirty="0" smtClean="0"/>
              <a:t>as a minimum, separate files</a:t>
            </a:r>
          </a:p>
          <a:p>
            <a:pPr eaLnBrk="1" hangingPunct="1">
              <a:lnSpc>
                <a:spcPct val="90000"/>
              </a:lnSpc>
            </a:pPr>
            <a:r>
              <a:rPr lang="en-US" sz="2800" dirty="0" smtClean="0"/>
              <a:t>Use change control</a:t>
            </a:r>
          </a:p>
          <a:p>
            <a:pPr lvl="1" eaLnBrk="1" hangingPunct="1">
              <a:lnSpc>
                <a:spcPct val="90000"/>
              </a:lnSpc>
            </a:pPr>
            <a:r>
              <a:rPr lang="en-US" sz="2400" dirty="0" smtClean="0"/>
              <a:t>program log, sign-in/-out</a:t>
            </a:r>
          </a:p>
          <a:p>
            <a:pPr eaLnBrk="1" hangingPunct="1">
              <a:lnSpc>
                <a:spcPct val="90000"/>
              </a:lnSpc>
            </a:pPr>
            <a:r>
              <a:rPr lang="en-US" sz="2800" dirty="0" smtClean="0"/>
              <a:t>Use </a:t>
            </a:r>
            <a:r>
              <a:rPr lang="en-US" sz="2800" dirty="0" smtClean="0">
                <a:solidFill>
                  <a:srgbClr val="C00000"/>
                </a:solidFill>
              </a:rPr>
              <a:t>CASE tools</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117</a:t>
            </a:fld>
            <a:endParaRPr lang="en-US">
              <a:solidFill>
                <a:prstClr val="black">
                  <a:tint val="75000"/>
                </a:prstClr>
              </a:solidFill>
            </a:endParaRPr>
          </a:p>
        </p:txBody>
      </p:sp>
    </p:spTree>
    <p:extLst>
      <p:ext uri="{BB962C8B-B14F-4D97-AF65-F5344CB8AC3E}">
        <p14:creationId xmlns:p14="http://schemas.microsoft.com/office/powerpoint/2010/main" val="6979587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smtClean="0"/>
              <a:t>Managing the Schedule</a:t>
            </a:r>
          </a:p>
        </p:txBody>
      </p:sp>
      <p:sp>
        <p:nvSpPr>
          <p:cNvPr id="20485" name="Rectangle 3" descr="Rectangle: Click to edit Master text styles&#10;Second level&#10;Third level&#10;Fourth level&#10;Fifth level"/>
          <p:cNvSpPr>
            <a:spLocks noGrp="1" noChangeArrowheads="1"/>
          </p:cNvSpPr>
          <p:nvPr>
            <p:ph idx="1"/>
          </p:nvPr>
        </p:nvSpPr>
        <p:spPr/>
        <p:txBody>
          <a:bodyPr>
            <a:normAutofit lnSpcReduction="10000"/>
          </a:bodyPr>
          <a:lstStyle/>
          <a:p>
            <a:pPr eaLnBrk="1" hangingPunct="1">
              <a:lnSpc>
                <a:spcPct val="90000"/>
              </a:lnSpc>
            </a:pPr>
            <a:r>
              <a:rPr lang="en-US" sz="3200" dirty="0" smtClean="0"/>
              <a:t>Use initial time estimates as a baseline</a:t>
            </a:r>
          </a:p>
          <a:p>
            <a:pPr eaLnBrk="1" hangingPunct="1">
              <a:lnSpc>
                <a:spcPct val="90000"/>
              </a:lnSpc>
            </a:pPr>
            <a:r>
              <a:rPr lang="en-US" sz="3200" dirty="0" smtClean="0">
                <a:solidFill>
                  <a:srgbClr val="C00000"/>
                </a:solidFill>
              </a:rPr>
              <a:t>Revise time estimates </a:t>
            </a:r>
            <a:r>
              <a:rPr lang="en-US" sz="3200" dirty="0" smtClean="0"/>
              <a:t>as construction proceeds</a:t>
            </a:r>
          </a:p>
          <a:p>
            <a:pPr eaLnBrk="1" hangingPunct="1">
              <a:lnSpc>
                <a:spcPct val="90000"/>
              </a:lnSpc>
            </a:pPr>
            <a:r>
              <a:rPr lang="en-US" sz="3200" dirty="0" smtClean="0"/>
              <a:t>Fight against scope creep</a:t>
            </a:r>
          </a:p>
          <a:p>
            <a:pPr eaLnBrk="1" hangingPunct="1">
              <a:lnSpc>
                <a:spcPct val="90000"/>
              </a:lnSpc>
            </a:pPr>
            <a:r>
              <a:rPr lang="en-US" sz="3200" dirty="0" smtClean="0"/>
              <a:t>Monitor “minor” slippage</a:t>
            </a:r>
          </a:p>
          <a:p>
            <a:pPr eaLnBrk="1" hangingPunct="1">
              <a:lnSpc>
                <a:spcPct val="90000"/>
              </a:lnSpc>
            </a:pPr>
            <a:r>
              <a:rPr lang="en-US" sz="3200" dirty="0" smtClean="0"/>
              <a:t>Create risk assessment and track changing risks</a:t>
            </a:r>
          </a:p>
          <a:p>
            <a:pPr lvl="1" eaLnBrk="1" hangingPunct="1">
              <a:lnSpc>
                <a:spcPct val="90000"/>
              </a:lnSpc>
            </a:pPr>
            <a:r>
              <a:rPr lang="en-US" sz="2800" dirty="0" smtClean="0"/>
              <a:t>Risks change as deadline approaches</a:t>
            </a:r>
          </a:p>
          <a:p>
            <a:pPr eaLnBrk="1" hangingPunct="1">
              <a:lnSpc>
                <a:spcPct val="90000"/>
              </a:lnSpc>
            </a:pPr>
            <a:r>
              <a:rPr lang="en-US" sz="3200" dirty="0" smtClean="0"/>
              <a:t>Fight the temptation to lower quality to meet unreasonable schedule demands</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118</a:t>
            </a:fld>
            <a:endParaRPr lang="en-US">
              <a:solidFill>
                <a:prstClr val="black">
                  <a:tint val="75000"/>
                </a:prstClr>
              </a:solidFill>
            </a:endParaRPr>
          </a:p>
        </p:txBody>
      </p:sp>
    </p:spTree>
    <p:extLst>
      <p:ext uri="{BB962C8B-B14F-4D97-AF65-F5344CB8AC3E}">
        <p14:creationId xmlns:p14="http://schemas.microsoft.com/office/powerpoint/2010/main" val="11506599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Anekdot</a:t>
            </a:r>
            <a:r>
              <a:rPr lang="en-US" dirty="0" smtClean="0"/>
              <a:t> di </a:t>
            </a:r>
            <a:r>
              <a:rPr lang="en-US" dirty="0" err="1" smtClean="0"/>
              <a:t>Pengembangan</a:t>
            </a:r>
            <a:r>
              <a:rPr lang="en-US" dirty="0" smtClean="0"/>
              <a:t> Software</a:t>
            </a:r>
            <a:endParaRPr lang="en-US" dirty="0"/>
          </a:p>
        </p:txBody>
      </p:sp>
      <p:sp>
        <p:nvSpPr>
          <p:cNvPr id="3" name="Content Placeholder 2"/>
          <p:cNvSpPr>
            <a:spLocks noGrp="1"/>
          </p:cNvSpPr>
          <p:nvPr>
            <p:ph idx="1"/>
          </p:nvPr>
        </p:nvSpPr>
        <p:spPr>
          <a:xfrm>
            <a:off x="628650" y="1347154"/>
            <a:ext cx="8134350" cy="5206046"/>
          </a:xfrm>
        </p:spPr>
        <p:txBody>
          <a:bodyPr>
            <a:noAutofit/>
          </a:bodyPr>
          <a:lstStyle/>
          <a:p>
            <a:r>
              <a:rPr lang="en-US" sz="2600" dirty="0" smtClean="0">
                <a:solidFill>
                  <a:srgbClr val="C00000"/>
                </a:solidFill>
              </a:rPr>
              <a:t>Project </a:t>
            </a:r>
            <a:r>
              <a:rPr lang="en-US" sz="2600" dirty="0">
                <a:solidFill>
                  <a:srgbClr val="C00000"/>
                </a:solidFill>
              </a:rPr>
              <a:t>Manager </a:t>
            </a:r>
            <a:r>
              <a:rPr lang="en-US" sz="2600" dirty="0"/>
              <a:t>is a Person who thinks nine women can deliver a </a:t>
            </a:r>
            <a:r>
              <a:rPr lang="en-US" sz="2600" dirty="0" smtClean="0"/>
              <a:t>baby in </a:t>
            </a:r>
            <a:r>
              <a:rPr lang="en-US" sz="2600" dirty="0"/>
              <a:t>One </a:t>
            </a:r>
            <a:r>
              <a:rPr lang="en-US" sz="2600" dirty="0" smtClean="0"/>
              <a:t>month</a:t>
            </a:r>
            <a:endParaRPr lang="en-US" sz="2600" dirty="0"/>
          </a:p>
          <a:p>
            <a:r>
              <a:rPr lang="en-US" sz="2600" dirty="0" smtClean="0">
                <a:solidFill>
                  <a:srgbClr val="C00000"/>
                </a:solidFill>
              </a:rPr>
              <a:t>Developer </a:t>
            </a:r>
            <a:r>
              <a:rPr lang="en-US" sz="2600" dirty="0"/>
              <a:t>is a Person who thinks it will take 18 months to deliver </a:t>
            </a:r>
            <a:r>
              <a:rPr lang="en-US" sz="2600" dirty="0" smtClean="0"/>
              <a:t>a Baby</a:t>
            </a:r>
            <a:endParaRPr lang="en-US" sz="2600" dirty="0"/>
          </a:p>
          <a:p>
            <a:r>
              <a:rPr lang="en-US" sz="2600" dirty="0" smtClean="0">
                <a:solidFill>
                  <a:srgbClr val="C00000"/>
                </a:solidFill>
              </a:rPr>
              <a:t>Client </a:t>
            </a:r>
            <a:r>
              <a:rPr lang="en-US" sz="2600" dirty="0"/>
              <a:t>is the one who doesn't know why he wants a </a:t>
            </a:r>
            <a:r>
              <a:rPr lang="en-US" sz="2600" dirty="0" smtClean="0"/>
              <a:t>baby</a:t>
            </a:r>
            <a:endParaRPr lang="en-US" sz="2600" dirty="0"/>
          </a:p>
          <a:p>
            <a:r>
              <a:rPr lang="en-US" sz="2600" dirty="0" smtClean="0">
                <a:solidFill>
                  <a:srgbClr val="C00000"/>
                </a:solidFill>
              </a:rPr>
              <a:t>Marketing </a:t>
            </a:r>
            <a:r>
              <a:rPr lang="en-US" sz="2600" dirty="0">
                <a:solidFill>
                  <a:srgbClr val="C00000"/>
                </a:solidFill>
              </a:rPr>
              <a:t>Manager </a:t>
            </a:r>
            <a:r>
              <a:rPr lang="en-US" sz="2600" dirty="0"/>
              <a:t>is a person who thinks he can deliver a baby even </a:t>
            </a:r>
            <a:r>
              <a:rPr lang="en-US" sz="2600" dirty="0" smtClean="0"/>
              <a:t>if no </a:t>
            </a:r>
            <a:r>
              <a:rPr lang="en-US" sz="2600" dirty="0"/>
              <a:t>man and woman are </a:t>
            </a:r>
            <a:r>
              <a:rPr lang="en-US" sz="2600" dirty="0" smtClean="0"/>
              <a:t>available</a:t>
            </a:r>
            <a:endParaRPr lang="en-US" sz="2600" dirty="0"/>
          </a:p>
          <a:p>
            <a:r>
              <a:rPr lang="en-US" sz="2600" dirty="0" smtClean="0">
                <a:solidFill>
                  <a:srgbClr val="C00000"/>
                </a:solidFill>
              </a:rPr>
              <a:t>Tester </a:t>
            </a:r>
            <a:r>
              <a:rPr lang="en-US" sz="2600" dirty="0"/>
              <a:t>is a person who always tells his wife that this is not the </a:t>
            </a:r>
            <a:r>
              <a:rPr lang="en-US" sz="2600" dirty="0" smtClean="0"/>
              <a:t>Right baby</a:t>
            </a:r>
            <a:endParaRPr lang="en-US" sz="2600" dirty="0"/>
          </a:p>
          <a:p>
            <a:r>
              <a:rPr lang="en-US" sz="2600" dirty="0" smtClean="0">
                <a:solidFill>
                  <a:srgbClr val="C00000"/>
                </a:solidFill>
              </a:rPr>
              <a:t>Human Resource </a:t>
            </a:r>
            <a:r>
              <a:rPr lang="en-US" sz="2600" dirty="0"/>
              <a:t>is a person who thinks that a donkey can deliver a human baby </a:t>
            </a:r>
            <a:r>
              <a:rPr lang="en-US" sz="2600" dirty="0" smtClean="0"/>
              <a:t>if given </a:t>
            </a:r>
            <a:r>
              <a:rPr lang="en-US" sz="2600" dirty="0"/>
              <a:t>9 </a:t>
            </a:r>
            <a:r>
              <a:rPr lang="en-US" sz="2600" dirty="0" smtClean="0"/>
              <a:t>months</a:t>
            </a:r>
            <a:endParaRPr lang="en-US" sz="2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119</a:t>
            </a:fld>
            <a:endParaRPr lang="en-US">
              <a:solidFill>
                <a:prstClr val="black">
                  <a:tint val="75000"/>
                </a:prstClr>
              </a:solidFill>
            </a:endParaRPr>
          </a:p>
        </p:txBody>
      </p:sp>
    </p:spTree>
    <p:extLst>
      <p:ext uri="{BB962C8B-B14F-4D97-AF65-F5344CB8AC3E}">
        <p14:creationId xmlns:p14="http://schemas.microsoft.com/office/powerpoint/2010/main" val="8533949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Request – Case Study </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12</a:t>
            </a:fld>
            <a:endParaRPr lang="en-US" dirty="0">
              <a:solidFill>
                <a:prstClr val="black">
                  <a:tint val="75000"/>
                </a:prstClr>
              </a:solidFill>
            </a:endParaRPr>
          </a:p>
        </p:txBody>
      </p:sp>
      <p:pic>
        <p:nvPicPr>
          <p:cNvPr id="5" name="Content Placeholder 3" descr="atm-02.gif"/>
          <p:cNvPicPr>
            <a:picLocks noChangeAspect="1"/>
          </p:cNvPicPr>
          <p:nvPr/>
        </p:nvPicPr>
        <p:blipFill>
          <a:blip r:embed="rId2" cstate="print"/>
          <a:stretch>
            <a:fillRect/>
          </a:stretch>
        </p:blipFill>
        <p:spPr>
          <a:xfrm>
            <a:off x="228600" y="2617583"/>
            <a:ext cx="4704672" cy="3652445"/>
          </a:xfrm>
          <a:prstGeom prst="rect">
            <a:avLst/>
          </a:prstGeom>
        </p:spPr>
      </p:pic>
      <p:grpSp>
        <p:nvGrpSpPr>
          <p:cNvPr id="11" name="Group 10"/>
          <p:cNvGrpSpPr/>
          <p:nvPr/>
        </p:nvGrpSpPr>
        <p:grpSpPr>
          <a:xfrm>
            <a:off x="4495800" y="1167206"/>
            <a:ext cx="4495800" cy="3023794"/>
            <a:chOff x="609600" y="533400"/>
            <a:chExt cx="8001000" cy="5562600"/>
          </a:xfrm>
        </p:grpSpPr>
        <p:sp>
          <p:nvSpPr>
            <p:cNvPr id="6" name="Rectangle 5"/>
            <p:cNvSpPr/>
            <p:nvPr/>
          </p:nvSpPr>
          <p:spPr>
            <a:xfrm>
              <a:off x="609600" y="533400"/>
              <a:ext cx="8001000" cy="5562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kumimoji="0" lang="en-US" sz="1800">
                <a:solidFill>
                  <a:prstClr val="white"/>
                </a:solidFill>
                <a:effectLst/>
              </a:endParaRPr>
            </a:p>
          </p:txBody>
        </p:sp>
        <p:sp>
          <p:nvSpPr>
            <p:cNvPr id="7" name="Rectangle 6"/>
            <p:cNvSpPr/>
            <p:nvPr/>
          </p:nvSpPr>
          <p:spPr>
            <a:xfrm>
              <a:off x="1066800" y="838200"/>
              <a:ext cx="7162800" cy="2667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514350" indent="-514350" algn="l" fontAlgn="auto">
                <a:spcBef>
                  <a:spcPts val="0"/>
                </a:spcBef>
                <a:spcAft>
                  <a:spcPts val="0"/>
                </a:spcAft>
              </a:pPr>
              <a:endParaRPr kumimoji="0" lang="en-US" sz="2400" dirty="0" smtClean="0">
                <a:solidFill>
                  <a:prstClr val="black"/>
                </a:solidFill>
                <a:effectLst/>
              </a:endParaRPr>
            </a:p>
            <a:p>
              <a:pPr marL="514350" indent="-514350" algn="l" fontAlgn="auto">
                <a:spcBef>
                  <a:spcPts val="0"/>
                </a:spcBef>
                <a:spcAft>
                  <a:spcPts val="0"/>
                </a:spcAft>
              </a:pPr>
              <a:r>
                <a:rPr kumimoji="0" lang="en-US" sz="1400" dirty="0" smtClean="0">
                  <a:solidFill>
                    <a:srgbClr val="C00000"/>
                  </a:solidFill>
                  <a:effectLst/>
                </a:rPr>
                <a:t>Menu </a:t>
              </a:r>
              <a:r>
                <a:rPr kumimoji="0" lang="en-US" sz="1400" dirty="0" err="1" smtClean="0">
                  <a:solidFill>
                    <a:srgbClr val="C00000"/>
                  </a:solidFill>
                  <a:effectLst/>
                </a:rPr>
                <a:t>Utama</a:t>
              </a:r>
              <a:endParaRPr kumimoji="0" lang="en-US" sz="1400" dirty="0" smtClean="0">
                <a:solidFill>
                  <a:srgbClr val="C00000"/>
                </a:solidFill>
                <a:effectLst/>
              </a:endParaRPr>
            </a:p>
            <a:p>
              <a:pPr marL="514350" indent="-514350" algn="l" fontAlgn="auto">
                <a:spcBef>
                  <a:spcPts val="0"/>
                </a:spcBef>
                <a:spcAft>
                  <a:spcPts val="0"/>
                </a:spcAft>
                <a:buFontTx/>
                <a:buAutoNum type="arabicPeriod"/>
              </a:pPr>
              <a:r>
                <a:rPr kumimoji="0" lang="en-US" sz="1400" dirty="0" err="1" smtClean="0">
                  <a:solidFill>
                    <a:prstClr val="black"/>
                  </a:solidFill>
                  <a:effectLst/>
                </a:rPr>
                <a:t>Melihat</a:t>
              </a:r>
              <a:r>
                <a:rPr kumimoji="0" lang="en-US" sz="1400" dirty="0" smtClean="0">
                  <a:solidFill>
                    <a:prstClr val="black"/>
                  </a:solidFill>
                  <a:effectLst/>
                </a:rPr>
                <a:t> </a:t>
              </a:r>
              <a:r>
                <a:rPr kumimoji="0" lang="en-US" sz="1400" dirty="0" err="1" smtClean="0">
                  <a:solidFill>
                    <a:prstClr val="black"/>
                  </a:solidFill>
                  <a:effectLst/>
                </a:rPr>
                <a:t>Saldo</a:t>
              </a:r>
              <a:endParaRPr kumimoji="0" lang="en-US" sz="1400" dirty="0" smtClean="0">
                <a:solidFill>
                  <a:prstClr val="black"/>
                </a:solidFill>
                <a:effectLst/>
              </a:endParaRPr>
            </a:p>
            <a:p>
              <a:pPr marL="514350" indent="-514350" algn="l" fontAlgn="auto">
                <a:spcBef>
                  <a:spcPts val="0"/>
                </a:spcBef>
                <a:spcAft>
                  <a:spcPts val="0"/>
                </a:spcAft>
                <a:buFontTx/>
                <a:buAutoNum type="arabicPeriod"/>
              </a:pPr>
              <a:r>
                <a:rPr kumimoji="0" lang="en-US" sz="1400" dirty="0" err="1" smtClean="0">
                  <a:solidFill>
                    <a:prstClr val="black"/>
                  </a:solidFill>
                  <a:effectLst/>
                </a:rPr>
                <a:t>Mentransfer</a:t>
              </a:r>
              <a:r>
                <a:rPr kumimoji="0" lang="en-US" sz="1400" dirty="0" smtClean="0">
                  <a:solidFill>
                    <a:prstClr val="black"/>
                  </a:solidFill>
                  <a:effectLst/>
                </a:rPr>
                <a:t> </a:t>
              </a:r>
              <a:r>
                <a:rPr kumimoji="0" lang="en-US" sz="1400" dirty="0" err="1" smtClean="0">
                  <a:solidFill>
                    <a:prstClr val="black"/>
                  </a:solidFill>
                  <a:effectLst/>
                </a:rPr>
                <a:t>Uang</a:t>
              </a:r>
              <a:endParaRPr kumimoji="0" lang="en-US" sz="1400" dirty="0" smtClean="0">
                <a:solidFill>
                  <a:prstClr val="black"/>
                </a:solidFill>
                <a:effectLst/>
              </a:endParaRPr>
            </a:p>
            <a:p>
              <a:pPr marL="514350" indent="-514350" algn="l" fontAlgn="auto">
                <a:spcBef>
                  <a:spcPts val="0"/>
                </a:spcBef>
                <a:spcAft>
                  <a:spcPts val="0"/>
                </a:spcAft>
                <a:buFontTx/>
                <a:buAutoNum type="arabicPeriod"/>
              </a:pPr>
              <a:r>
                <a:rPr kumimoji="0" lang="en-US" sz="1400" dirty="0" err="1" smtClean="0">
                  <a:solidFill>
                    <a:prstClr val="black"/>
                  </a:solidFill>
                  <a:effectLst/>
                </a:rPr>
                <a:t>Mengambil</a:t>
              </a:r>
              <a:r>
                <a:rPr kumimoji="0" lang="en-US" sz="1400" dirty="0" smtClean="0">
                  <a:solidFill>
                    <a:prstClr val="black"/>
                  </a:solidFill>
                  <a:effectLst/>
                </a:rPr>
                <a:t> </a:t>
              </a:r>
              <a:r>
                <a:rPr kumimoji="0" lang="en-US" sz="1400" dirty="0" err="1" smtClean="0">
                  <a:solidFill>
                    <a:prstClr val="black"/>
                  </a:solidFill>
                  <a:effectLst/>
                </a:rPr>
                <a:t>Uang</a:t>
              </a:r>
              <a:endParaRPr kumimoji="0" lang="en-US" sz="1400" dirty="0" smtClean="0">
                <a:solidFill>
                  <a:prstClr val="black"/>
                </a:solidFill>
                <a:effectLst/>
              </a:endParaRPr>
            </a:p>
            <a:p>
              <a:pPr marL="514350" indent="-514350" algn="l" fontAlgn="auto">
                <a:spcBef>
                  <a:spcPts val="0"/>
                </a:spcBef>
                <a:spcAft>
                  <a:spcPts val="0"/>
                </a:spcAft>
                <a:buFontTx/>
                <a:buAutoNum type="arabicPeriod"/>
              </a:pPr>
              <a:r>
                <a:rPr kumimoji="0" lang="en-US" sz="1400" dirty="0" smtClean="0">
                  <a:solidFill>
                    <a:prstClr val="black"/>
                  </a:solidFill>
                  <a:effectLst/>
                </a:rPr>
                <a:t>Logout</a:t>
              </a:r>
            </a:p>
            <a:p>
              <a:pPr marL="514350" indent="-514350" algn="l" fontAlgn="auto">
                <a:spcBef>
                  <a:spcPts val="0"/>
                </a:spcBef>
                <a:spcAft>
                  <a:spcPts val="0"/>
                </a:spcAft>
                <a:buFontTx/>
                <a:buAutoNum type="arabicPeriod"/>
              </a:pPr>
              <a:endParaRPr kumimoji="0" lang="en-US" sz="2400" dirty="0">
                <a:solidFill>
                  <a:prstClr val="black"/>
                </a:solidFill>
                <a:effectLst/>
              </a:endParaRPr>
            </a:p>
          </p:txBody>
        </p:sp>
        <p:sp>
          <p:nvSpPr>
            <p:cNvPr id="8" name="Rectangle 7"/>
            <p:cNvSpPr/>
            <p:nvPr/>
          </p:nvSpPr>
          <p:spPr>
            <a:xfrm>
              <a:off x="1066800" y="3962400"/>
              <a:ext cx="2362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100" dirty="0" err="1" smtClean="0">
                  <a:solidFill>
                    <a:prstClr val="white"/>
                  </a:solidFill>
                  <a:effectLst/>
                </a:rPr>
                <a:t>Kotak</a:t>
              </a:r>
              <a:r>
                <a:rPr kumimoji="0" lang="en-US" sz="1100" dirty="0" smtClean="0">
                  <a:solidFill>
                    <a:prstClr val="white"/>
                  </a:solidFill>
                  <a:effectLst/>
                </a:rPr>
                <a:t> </a:t>
              </a:r>
              <a:r>
                <a:rPr kumimoji="0" lang="en-US" sz="1100" dirty="0" err="1" smtClean="0">
                  <a:solidFill>
                    <a:prstClr val="white"/>
                  </a:solidFill>
                  <a:effectLst/>
                </a:rPr>
                <a:t>Uang</a:t>
              </a:r>
              <a:endParaRPr kumimoji="0" lang="en-US" sz="1100" dirty="0">
                <a:solidFill>
                  <a:prstClr val="white"/>
                </a:solidFill>
                <a:effectLst/>
              </a:endParaRPr>
            </a:p>
          </p:txBody>
        </p:sp>
        <p:sp>
          <p:nvSpPr>
            <p:cNvPr id="9" name="Rectangle 8"/>
            <p:cNvSpPr/>
            <p:nvPr/>
          </p:nvSpPr>
          <p:spPr>
            <a:xfrm>
              <a:off x="6400800" y="39624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100" dirty="0" err="1" smtClean="0">
                  <a:solidFill>
                    <a:prstClr val="white"/>
                  </a:solidFill>
                  <a:effectLst/>
                </a:rPr>
                <a:t>Kotak</a:t>
              </a:r>
              <a:r>
                <a:rPr kumimoji="0" lang="en-US" sz="1100" dirty="0" smtClean="0">
                  <a:solidFill>
                    <a:prstClr val="white"/>
                  </a:solidFill>
                  <a:effectLst/>
                </a:rPr>
                <a:t> </a:t>
              </a:r>
              <a:r>
                <a:rPr kumimoji="0" lang="en-US" sz="1100" dirty="0" err="1" smtClean="0">
                  <a:solidFill>
                    <a:prstClr val="white"/>
                  </a:solidFill>
                  <a:effectLst/>
                </a:rPr>
                <a:t>Kartu</a:t>
              </a:r>
              <a:endParaRPr kumimoji="0" lang="en-US" sz="1100" dirty="0">
                <a:solidFill>
                  <a:prstClr val="white"/>
                </a:solidFill>
                <a:effectLst/>
              </a:endParaRPr>
            </a:p>
          </p:txBody>
        </p:sp>
        <p:sp>
          <p:nvSpPr>
            <p:cNvPr id="10" name="Rectangle 9"/>
            <p:cNvSpPr/>
            <p:nvPr/>
          </p:nvSpPr>
          <p:spPr>
            <a:xfrm>
              <a:off x="6400800" y="4572000"/>
              <a:ext cx="1828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kumimoji="0" lang="en-US" sz="1100" dirty="0" err="1" smtClean="0">
                  <a:solidFill>
                    <a:prstClr val="white"/>
                  </a:solidFill>
                  <a:effectLst/>
                </a:rPr>
                <a:t>Kotak</a:t>
              </a:r>
              <a:r>
                <a:rPr kumimoji="0" lang="en-US" sz="1100" dirty="0" smtClean="0">
                  <a:solidFill>
                    <a:prstClr val="white"/>
                  </a:solidFill>
                  <a:effectLst/>
                </a:rPr>
                <a:t> </a:t>
              </a:r>
              <a:r>
                <a:rPr kumimoji="0" lang="en-US" sz="1100" dirty="0" err="1" smtClean="0">
                  <a:solidFill>
                    <a:prstClr val="white"/>
                  </a:solidFill>
                  <a:effectLst/>
                </a:rPr>
                <a:t>Kuitansi</a:t>
              </a:r>
              <a:endParaRPr kumimoji="0" lang="en-US" sz="1100" dirty="0">
                <a:solidFill>
                  <a:prstClr val="white"/>
                </a:solidFill>
                <a:effectLst/>
              </a:endParaRPr>
            </a:p>
          </p:txBody>
        </p:sp>
      </p:grpSp>
    </p:spTree>
    <p:extLst>
      <p:ext uri="{BB962C8B-B14F-4D97-AF65-F5344CB8AC3E}">
        <p14:creationId xmlns:p14="http://schemas.microsoft.com/office/powerpoint/2010/main" val="19957581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Program Code – Case Study</a:t>
            </a:r>
            <a:endParaRPr lang="id-ID" sz="4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295401"/>
            <a:ext cx="6172199" cy="37338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120</a:t>
            </a:fld>
            <a:endParaRPr lang="en-US" dirty="0">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89" y="2467064"/>
            <a:ext cx="5943600" cy="39765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5623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noFill/>
        </p:spPr>
        <p:txBody>
          <a:bodyPr lIns="92075" tIns="46038" rIns="92075" bIns="46038"/>
          <a:lstStyle/>
          <a:p>
            <a:pPr eaLnBrk="1" hangingPunct="1"/>
            <a:r>
              <a:rPr lang="en-US" dirty="0" smtClean="0"/>
              <a:t>2. Testing</a:t>
            </a:r>
          </a:p>
        </p:txBody>
      </p:sp>
      <p:sp>
        <p:nvSpPr>
          <p:cNvPr id="23557" name="Rectangle 3" descr="Rectangle: Click to edit Master text styles&#10;Second level&#10;Third level&#10;Fourth level&#10;Fifth level"/>
          <p:cNvSpPr>
            <a:spLocks noGrp="1" noChangeArrowheads="1"/>
          </p:cNvSpPr>
          <p:nvPr>
            <p:ph idx="1"/>
          </p:nvPr>
        </p:nvSpPr>
        <p:spPr/>
        <p:txBody>
          <a:bodyPr>
            <a:noAutofit/>
          </a:bodyPr>
          <a:lstStyle/>
          <a:p>
            <a:pPr eaLnBrk="1" hangingPunct="1"/>
            <a:r>
              <a:rPr lang="en-US" dirty="0" smtClean="0"/>
              <a:t>Testing can </a:t>
            </a:r>
            <a:r>
              <a:rPr lang="en-US" dirty="0" smtClean="0">
                <a:solidFill>
                  <a:srgbClr val="C00000"/>
                </a:solidFill>
              </a:rPr>
              <a:t>never prove there are no errors</a:t>
            </a:r>
          </a:p>
          <a:p>
            <a:pPr eaLnBrk="1" hangingPunct="1"/>
            <a:r>
              <a:rPr lang="en-US" dirty="0" smtClean="0"/>
              <a:t>The purpose is </a:t>
            </a:r>
            <a:r>
              <a:rPr lang="en-US" dirty="0" smtClean="0">
                <a:solidFill>
                  <a:srgbClr val="C00000"/>
                </a:solidFill>
              </a:rPr>
              <a:t>not to demonstrate that the system is free of errors</a:t>
            </a:r>
          </a:p>
          <a:p>
            <a:pPr eaLnBrk="1" hangingPunct="1"/>
            <a:r>
              <a:rPr lang="en-US" dirty="0" smtClean="0"/>
              <a:t>The purpose is </a:t>
            </a:r>
            <a:r>
              <a:rPr lang="en-US" dirty="0" smtClean="0">
                <a:solidFill>
                  <a:srgbClr val="C00000"/>
                </a:solidFill>
              </a:rPr>
              <a:t>to detect as many errors as possible</a:t>
            </a:r>
          </a:p>
          <a:p>
            <a:r>
              <a:rPr lang="en-US" dirty="0"/>
              <a:t>It is dangerous to test early modules </a:t>
            </a:r>
            <a:r>
              <a:rPr lang="en-US" dirty="0">
                <a:solidFill>
                  <a:srgbClr val="C00000"/>
                </a:solidFill>
              </a:rPr>
              <a:t>without an overall testing plan</a:t>
            </a:r>
          </a:p>
          <a:p>
            <a:r>
              <a:rPr lang="en-US" dirty="0"/>
              <a:t>It may be difficult to reproduce sequence of events causing an error</a:t>
            </a:r>
          </a:p>
          <a:p>
            <a:r>
              <a:rPr lang="en-US" dirty="0"/>
              <a:t>Testing must be </a:t>
            </a:r>
            <a:r>
              <a:rPr lang="en-US" dirty="0">
                <a:solidFill>
                  <a:srgbClr val="C00000"/>
                </a:solidFill>
              </a:rPr>
              <a:t>done systematically </a:t>
            </a:r>
            <a:r>
              <a:rPr lang="en-US" dirty="0"/>
              <a:t>and </a:t>
            </a:r>
            <a:r>
              <a:rPr lang="en-US" dirty="0">
                <a:solidFill>
                  <a:srgbClr val="C00000"/>
                </a:solidFill>
              </a:rPr>
              <a:t>results documented </a:t>
            </a:r>
            <a:r>
              <a:rPr lang="en-US" dirty="0" smtClean="0">
                <a:solidFill>
                  <a:srgbClr val="C00000"/>
                </a:solidFill>
              </a:rPr>
              <a:t>carefully</a:t>
            </a:r>
            <a:endParaRPr lang="en-US" dirty="0">
              <a:solidFill>
                <a:srgbClr val="C00000"/>
              </a:solidFill>
            </a:endParaRP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121</a:t>
            </a:fld>
            <a:endParaRPr lang="en-US">
              <a:solidFill>
                <a:prstClr val="black">
                  <a:tint val="75000"/>
                </a:prstClr>
              </a:solidFill>
            </a:endParaRPr>
          </a:p>
        </p:txBody>
      </p:sp>
    </p:spTree>
    <p:extLst>
      <p:ext uri="{BB962C8B-B14F-4D97-AF65-F5344CB8AC3E}">
        <p14:creationId xmlns:p14="http://schemas.microsoft.com/office/powerpoint/2010/main" val="41946413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of Testing</a:t>
            </a:r>
            <a:endParaRPr lang="id-ID" dirty="0"/>
          </a:p>
        </p:txBody>
      </p:sp>
      <p:sp>
        <p:nvSpPr>
          <p:cNvPr id="3" name="Content Placeholder 2"/>
          <p:cNvSpPr>
            <a:spLocks noGrp="1"/>
          </p:cNvSpPr>
          <p:nvPr>
            <p:ph idx="1"/>
          </p:nvPr>
        </p:nvSpPr>
        <p:spPr>
          <a:xfrm>
            <a:off x="628650" y="1529104"/>
            <a:ext cx="7296150" cy="4643095"/>
          </a:xfrm>
        </p:spPr>
        <p:txBody>
          <a:bodyPr>
            <a:normAutofit lnSpcReduction="10000"/>
          </a:bodyPr>
          <a:lstStyle/>
          <a:p>
            <a:pPr marL="457200" indent="-457200">
              <a:buFont typeface="+mj-lt"/>
              <a:buAutoNum type="arabicPeriod"/>
            </a:pPr>
            <a:r>
              <a:rPr lang="en-US" dirty="0">
                <a:solidFill>
                  <a:srgbClr val="C00000"/>
                </a:solidFill>
              </a:rPr>
              <a:t>Unit testing</a:t>
            </a:r>
          </a:p>
          <a:p>
            <a:pPr marL="801687" lvl="1" indent="-457200"/>
            <a:r>
              <a:rPr lang="en-US" dirty="0"/>
              <a:t>Tests </a:t>
            </a:r>
            <a:r>
              <a:rPr lang="en-US" dirty="0">
                <a:solidFill>
                  <a:srgbClr val="0070C0"/>
                </a:solidFill>
              </a:rPr>
              <a:t>each module </a:t>
            </a:r>
            <a:r>
              <a:rPr lang="en-US" dirty="0"/>
              <a:t>to assure that it performs its function</a:t>
            </a:r>
          </a:p>
          <a:p>
            <a:pPr marL="457200" indent="-457200">
              <a:buFont typeface="+mj-lt"/>
              <a:buAutoNum type="arabicPeriod"/>
            </a:pPr>
            <a:r>
              <a:rPr lang="en-US" dirty="0">
                <a:solidFill>
                  <a:srgbClr val="C00000"/>
                </a:solidFill>
              </a:rPr>
              <a:t>Integration testing</a:t>
            </a:r>
          </a:p>
          <a:p>
            <a:pPr marL="801687" lvl="1" indent="-457200"/>
            <a:r>
              <a:rPr lang="en-US" dirty="0"/>
              <a:t>Tests the </a:t>
            </a:r>
            <a:r>
              <a:rPr lang="en-US" dirty="0">
                <a:solidFill>
                  <a:srgbClr val="0070C0"/>
                </a:solidFill>
              </a:rPr>
              <a:t>interaction of modules </a:t>
            </a:r>
            <a:r>
              <a:rPr lang="en-US" dirty="0"/>
              <a:t>to assure that they work together</a:t>
            </a:r>
          </a:p>
          <a:p>
            <a:pPr marL="457200" indent="-457200">
              <a:buFont typeface="+mj-lt"/>
              <a:buAutoNum type="arabicPeriod"/>
            </a:pPr>
            <a:r>
              <a:rPr lang="en-US" dirty="0">
                <a:solidFill>
                  <a:srgbClr val="C00000"/>
                </a:solidFill>
              </a:rPr>
              <a:t>System testing</a:t>
            </a:r>
          </a:p>
          <a:p>
            <a:pPr marL="801687" lvl="1" indent="-457200"/>
            <a:r>
              <a:rPr lang="en-US" dirty="0"/>
              <a:t>Tests to assure that the </a:t>
            </a:r>
            <a:r>
              <a:rPr lang="en-US" dirty="0">
                <a:solidFill>
                  <a:srgbClr val="0070C0"/>
                </a:solidFill>
              </a:rPr>
              <a:t>software works well as part of the overall system</a:t>
            </a:r>
          </a:p>
          <a:p>
            <a:pPr marL="457200" indent="-457200">
              <a:buFont typeface="+mj-lt"/>
              <a:buAutoNum type="arabicPeriod"/>
            </a:pPr>
            <a:r>
              <a:rPr lang="en-US" dirty="0">
                <a:solidFill>
                  <a:srgbClr val="C00000"/>
                </a:solidFill>
              </a:rPr>
              <a:t>Acceptance testing</a:t>
            </a:r>
          </a:p>
          <a:p>
            <a:pPr marL="801687" lvl="1" indent="-457200"/>
            <a:r>
              <a:rPr lang="en-US" dirty="0"/>
              <a:t>Tests to assure that the </a:t>
            </a:r>
            <a:r>
              <a:rPr lang="en-US" dirty="0">
                <a:solidFill>
                  <a:srgbClr val="0070C0"/>
                </a:solidFill>
              </a:rPr>
              <a:t>system serves organizational </a:t>
            </a:r>
            <a:r>
              <a:rPr lang="en-US" dirty="0" smtClean="0">
                <a:solidFill>
                  <a:srgbClr val="0070C0"/>
                </a:solidFill>
              </a:rPr>
              <a:t>needs</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122</a:t>
            </a:fld>
            <a:endParaRPr lang="en-US" dirty="0">
              <a:solidFill>
                <a:prstClr val="black">
                  <a:tint val="75000"/>
                </a:prstClr>
              </a:solidFill>
            </a:endParaRPr>
          </a:p>
        </p:txBody>
      </p:sp>
    </p:spTree>
    <p:extLst>
      <p:ext uri="{BB962C8B-B14F-4D97-AF65-F5344CB8AC3E}">
        <p14:creationId xmlns:p14="http://schemas.microsoft.com/office/powerpoint/2010/main" val="38629857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dirty="0" smtClean="0"/>
              <a:t>Error Discover Rates</a:t>
            </a:r>
          </a:p>
        </p:txBody>
      </p:sp>
      <p:sp>
        <p:nvSpPr>
          <p:cNvPr id="25605" name="Text Box 3"/>
          <p:cNvSpPr txBox="1">
            <a:spLocks noChangeArrowheads="1"/>
          </p:cNvSpPr>
          <p:nvPr/>
        </p:nvSpPr>
        <p:spPr bwMode="auto">
          <a:xfrm>
            <a:off x="3032125" y="3332163"/>
            <a:ext cx="184150" cy="336550"/>
          </a:xfrm>
          <a:prstGeom prst="rect">
            <a:avLst/>
          </a:prstGeom>
          <a:noFill/>
          <a:ln w="12700">
            <a:noFill/>
            <a:miter lim="800000"/>
            <a:headEnd/>
            <a:tailEnd/>
          </a:ln>
        </p:spPr>
        <p:txBody>
          <a:bodyPr wrap="none">
            <a:spAutoFit/>
          </a:bodyPr>
          <a:lstStyle/>
          <a:p>
            <a:endParaRPr lang="en-US"/>
          </a:p>
        </p:txBody>
      </p:sp>
      <p:pic>
        <p:nvPicPr>
          <p:cNvPr id="25606" name="Picture 4" descr="15-01"/>
          <p:cNvPicPr>
            <a:picLocks noChangeAspect="1" noChangeArrowheads="1"/>
          </p:cNvPicPr>
          <p:nvPr/>
        </p:nvPicPr>
        <p:blipFill>
          <a:blip r:embed="rId2" cstate="print"/>
          <a:srcRect/>
          <a:stretch>
            <a:fillRect/>
          </a:stretch>
        </p:blipFill>
        <p:spPr bwMode="auto">
          <a:xfrm>
            <a:off x="607071" y="1352549"/>
            <a:ext cx="7772400" cy="5144639"/>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123</a:t>
            </a:fld>
            <a:endParaRPr lang="en-US">
              <a:solidFill>
                <a:prstClr val="black">
                  <a:tint val="75000"/>
                </a:prstClr>
              </a:solidFill>
            </a:endParaRPr>
          </a:p>
        </p:txBody>
      </p:sp>
    </p:spTree>
    <p:extLst>
      <p:ext uri="{BB962C8B-B14F-4D97-AF65-F5344CB8AC3E}">
        <p14:creationId xmlns:p14="http://schemas.microsoft.com/office/powerpoint/2010/main" val="36609195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Documentation</a:t>
            </a:r>
            <a:endParaRPr lang="id-ID" dirty="0"/>
          </a:p>
        </p:txBody>
      </p:sp>
      <p:sp>
        <p:nvSpPr>
          <p:cNvPr id="3" name="Content Placeholder 2"/>
          <p:cNvSpPr>
            <a:spLocks noGrp="1"/>
          </p:cNvSpPr>
          <p:nvPr>
            <p:ph idx="1"/>
          </p:nvPr>
        </p:nvSpPr>
        <p:spPr/>
        <p:txBody>
          <a:bodyPr/>
          <a:lstStyle/>
          <a:p>
            <a:pPr marL="401637" indent="-514350">
              <a:buFont typeface="+mj-lt"/>
              <a:buAutoNum type="arabicPeriod"/>
            </a:pPr>
            <a:r>
              <a:rPr lang="en-US" sz="3600" dirty="0" smtClean="0">
                <a:solidFill>
                  <a:srgbClr val="C00000"/>
                </a:solidFill>
              </a:rPr>
              <a:t>System</a:t>
            </a:r>
            <a:r>
              <a:rPr lang="en-US" sz="3600" dirty="0" smtClean="0"/>
              <a:t> Documentation</a:t>
            </a:r>
            <a:endParaRPr lang="en-US" sz="3600" dirty="0"/>
          </a:p>
          <a:p>
            <a:pPr marL="401637" indent="-514350">
              <a:buFont typeface="+mj-lt"/>
              <a:buAutoNum type="arabicPeriod"/>
            </a:pPr>
            <a:r>
              <a:rPr lang="en-US" sz="3600" dirty="0">
                <a:solidFill>
                  <a:srgbClr val="C00000"/>
                </a:solidFill>
              </a:rPr>
              <a:t>User</a:t>
            </a:r>
            <a:r>
              <a:rPr lang="en-US" sz="3600" dirty="0"/>
              <a:t> Documentation</a:t>
            </a:r>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124</a:t>
            </a:fld>
            <a:endParaRPr lang="en-US" dirty="0">
              <a:solidFill>
                <a:prstClr val="black">
                  <a:tint val="75000"/>
                </a:prstClr>
              </a:solidFill>
            </a:endParaRPr>
          </a:p>
        </p:txBody>
      </p:sp>
    </p:spTree>
    <p:extLst>
      <p:ext uri="{BB962C8B-B14F-4D97-AF65-F5344CB8AC3E}">
        <p14:creationId xmlns:p14="http://schemas.microsoft.com/office/powerpoint/2010/main" val="30164418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dirty="0" smtClean="0"/>
              <a:t>System Documentation</a:t>
            </a:r>
          </a:p>
        </p:txBody>
      </p:sp>
      <p:sp>
        <p:nvSpPr>
          <p:cNvPr id="39941"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sz="3200" dirty="0" smtClean="0"/>
              <a:t>Compiled and refined </a:t>
            </a:r>
            <a:r>
              <a:rPr lang="en-US" sz="3200" dirty="0" smtClean="0">
                <a:solidFill>
                  <a:srgbClr val="C00000"/>
                </a:solidFill>
              </a:rPr>
              <a:t>System Specification</a:t>
            </a:r>
          </a:p>
          <a:p>
            <a:pPr eaLnBrk="1" hangingPunct="1"/>
            <a:r>
              <a:rPr lang="en-US" sz="3200" dirty="0" smtClean="0"/>
              <a:t>Helps programmers and analysts </a:t>
            </a:r>
            <a:r>
              <a:rPr lang="en-US" sz="3200" dirty="0" smtClean="0">
                <a:solidFill>
                  <a:srgbClr val="C00000"/>
                </a:solidFill>
              </a:rPr>
              <a:t>understand the application</a:t>
            </a:r>
          </a:p>
          <a:p>
            <a:pPr eaLnBrk="1" hangingPunct="1"/>
            <a:r>
              <a:rPr lang="en-US" sz="3200" dirty="0" smtClean="0">
                <a:solidFill>
                  <a:srgbClr val="C00000"/>
                </a:solidFill>
              </a:rPr>
              <a:t>Used for development </a:t>
            </a:r>
            <a:r>
              <a:rPr lang="en-US" sz="3200" dirty="0" smtClean="0"/>
              <a:t>and maintenance</a:t>
            </a:r>
          </a:p>
          <a:p>
            <a:pPr eaLnBrk="1" hangingPunct="1"/>
            <a:r>
              <a:rPr lang="en-US" sz="3200" dirty="0" smtClean="0"/>
              <a:t>Largely a by</a:t>
            </a:r>
            <a:r>
              <a:rPr lang="id-ID" sz="3200" dirty="0" smtClean="0"/>
              <a:t> </a:t>
            </a:r>
            <a:r>
              <a:rPr lang="en-US" sz="3200" dirty="0" smtClean="0">
                <a:solidFill>
                  <a:srgbClr val="C00000"/>
                </a:solidFill>
              </a:rPr>
              <a:t>product of the SDLC phases</a:t>
            </a:r>
          </a:p>
          <a:p>
            <a:pPr eaLnBrk="1" hangingPunct="1"/>
            <a:r>
              <a:rPr lang="en-US" sz="3200" dirty="0" smtClean="0"/>
              <a:t>Often can be automated (</a:t>
            </a:r>
            <a:r>
              <a:rPr lang="en-US" sz="3200" dirty="0" err="1" smtClean="0"/>
              <a:t>JavaDoc</a:t>
            </a:r>
            <a:r>
              <a:rPr lang="en-US" sz="3200" dirty="0" smtClean="0"/>
              <a:t>)</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125</a:t>
            </a:fld>
            <a:endParaRPr lang="en-US">
              <a:solidFill>
                <a:prstClr val="black">
                  <a:tint val="75000"/>
                </a:prstClr>
              </a:solidFill>
            </a:endParaRPr>
          </a:p>
        </p:txBody>
      </p:sp>
    </p:spTree>
    <p:extLst>
      <p:ext uri="{BB962C8B-B14F-4D97-AF65-F5344CB8AC3E}">
        <p14:creationId xmlns:p14="http://schemas.microsoft.com/office/powerpoint/2010/main" val="41773145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smtClean="0"/>
              <a:t>User Documentation</a:t>
            </a:r>
          </a:p>
        </p:txBody>
      </p:sp>
      <p:sp>
        <p:nvSpPr>
          <p:cNvPr id="40965" name="Rectangle 3" descr="Rectangle: Click to edit Master text styles&#10;Second level&#10;Third level&#10;Fourth level&#10;Fifth level"/>
          <p:cNvSpPr>
            <a:spLocks noGrp="1" noChangeArrowheads="1"/>
          </p:cNvSpPr>
          <p:nvPr>
            <p:ph idx="1"/>
          </p:nvPr>
        </p:nvSpPr>
        <p:spPr>
          <a:xfrm>
            <a:off x="628650" y="1524000"/>
            <a:ext cx="8229600" cy="4495800"/>
          </a:xfrm>
          <a:noFill/>
        </p:spPr>
        <p:txBody>
          <a:bodyPr>
            <a:normAutofit fontScale="92500" lnSpcReduction="10000"/>
          </a:bodyPr>
          <a:lstStyle/>
          <a:p>
            <a:pPr eaLnBrk="1" hangingPunct="1"/>
            <a:r>
              <a:rPr lang="en-US" sz="3200" dirty="0" smtClean="0">
                <a:solidFill>
                  <a:srgbClr val="C00000"/>
                </a:solidFill>
              </a:rPr>
              <a:t>Help users operate</a:t>
            </a:r>
            <a:r>
              <a:rPr lang="en-US" sz="3200" dirty="0" smtClean="0"/>
              <a:t> the system</a:t>
            </a:r>
          </a:p>
          <a:p>
            <a:pPr eaLnBrk="1" hangingPunct="1"/>
            <a:r>
              <a:rPr lang="en-US" sz="3200" dirty="0" smtClean="0"/>
              <a:t>High quality documentation takes about </a:t>
            </a:r>
            <a:r>
              <a:rPr lang="en-US" sz="3200" dirty="0" smtClean="0">
                <a:solidFill>
                  <a:srgbClr val="C00000"/>
                </a:solidFill>
              </a:rPr>
              <a:t>3 hours per page to produce</a:t>
            </a:r>
          </a:p>
          <a:p>
            <a:pPr eaLnBrk="1" hangingPunct="1"/>
            <a:r>
              <a:rPr lang="en-US" sz="3200" dirty="0" smtClean="0"/>
              <a:t>Should not be left to the end of the project</a:t>
            </a:r>
          </a:p>
          <a:p>
            <a:r>
              <a:rPr lang="en-US" sz="3200" dirty="0" smtClean="0"/>
              <a:t>User Documentation </a:t>
            </a:r>
            <a:r>
              <a:rPr lang="en-US" sz="3200" dirty="0" smtClean="0">
                <a:solidFill>
                  <a:srgbClr val="C00000"/>
                </a:solidFill>
              </a:rPr>
              <a:t>Type</a:t>
            </a:r>
            <a:r>
              <a:rPr lang="en-US" sz="3200" dirty="0" smtClean="0"/>
              <a:t>:</a:t>
            </a:r>
          </a:p>
          <a:p>
            <a:pPr lvl="1"/>
            <a:r>
              <a:rPr lang="en-US" dirty="0" smtClean="0">
                <a:solidFill>
                  <a:srgbClr val="0070C0"/>
                </a:solidFill>
              </a:rPr>
              <a:t>Reference </a:t>
            </a:r>
            <a:r>
              <a:rPr lang="en-US" dirty="0">
                <a:solidFill>
                  <a:srgbClr val="0070C0"/>
                </a:solidFill>
              </a:rPr>
              <a:t>documents </a:t>
            </a:r>
            <a:r>
              <a:rPr lang="en-US" dirty="0"/>
              <a:t>(help system)</a:t>
            </a:r>
          </a:p>
          <a:p>
            <a:pPr lvl="2"/>
            <a:r>
              <a:rPr lang="en-US" dirty="0"/>
              <a:t>User needs to learn a specific task</a:t>
            </a:r>
          </a:p>
          <a:p>
            <a:pPr lvl="1"/>
            <a:r>
              <a:rPr lang="en-US" dirty="0"/>
              <a:t>Procedures </a:t>
            </a:r>
            <a:r>
              <a:rPr lang="en-US" dirty="0" smtClean="0">
                <a:solidFill>
                  <a:srgbClr val="0070C0"/>
                </a:solidFill>
              </a:rPr>
              <a:t>manuals</a:t>
            </a:r>
            <a:r>
              <a:rPr lang="en-US" dirty="0" smtClean="0"/>
              <a:t>	</a:t>
            </a:r>
            <a:endParaRPr lang="en-US" dirty="0"/>
          </a:p>
          <a:p>
            <a:pPr lvl="2"/>
            <a:r>
              <a:rPr lang="en-US" dirty="0"/>
              <a:t>How to perform a business function</a:t>
            </a:r>
          </a:p>
          <a:p>
            <a:pPr lvl="2"/>
            <a:r>
              <a:rPr lang="en-US" dirty="0"/>
              <a:t>May require several tasks</a:t>
            </a:r>
          </a:p>
          <a:p>
            <a:pPr lvl="1"/>
            <a:r>
              <a:rPr lang="en-US" dirty="0">
                <a:solidFill>
                  <a:srgbClr val="0070C0"/>
                </a:solidFill>
              </a:rPr>
              <a:t>Tutorials</a:t>
            </a:r>
          </a:p>
          <a:p>
            <a:pPr lvl="2"/>
            <a:r>
              <a:rPr lang="en-US" dirty="0"/>
              <a:t>How to use major function of system</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126</a:t>
            </a:fld>
            <a:endParaRPr lang="en-US">
              <a:solidFill>
                <a:prstClr val="black">
                  <a:tint val="75000"/>
                </a:prstClr>
              </a:solidFill>
            </a:endParaRPr>
          </a:p>
        </p:txBody>
      </p:sp>
    </p:spTree>
    <p:extLst>
      <p:ext uri="{BB962C8B-B14F-4D97-AF65-F5344CB8AC3E}">
        <p14:creationId xmlns:p14="http://schemas.microsoft.com/office/powerpoint/2010/main" val="14181573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custDataLst>
              <p:tags r:id="rId1"/>
            </p:custDataLst>
          </p:nvPr>
        </p:nvSpPr>
        <p:spPr/>
        <p:txBody>
          <a:bodyPr/>
          <a:lstStyle/>
          <a:p>
            <a:pPr eaLnBrk="1" hangingPunct="1"/>
            <a:r>
              <a:rPr lang="en-US" dirty="0" smtClean="0"/>
              <a:t>4. Installation</a:t>
            </a:r>
            <a:endParaRPr lang="en-US" sz="4800" dirty="0" smtClean="0"/>
          </a:p>
        </p:txBody>
      </p:sp>
      <p:sp>
        <p:nvSpPr>
          <p:cNvPr id="14340" name="Rectangle 3" descr="Rectangle: Click to edit Master text styles&#10;Second level&#10;Third level&#10;Fourth level&#10;Fifth level"/>
          <p:cNvSpPr>
            <a:spLocks noGrp="1" noChangeArrowheads="1"/>
          </p:cNvSpPr>
          <p:nvPr>
            <p:ph idx="1"/>
            <p:custDataLst>
              <p:tags r:id="rId2"/>
            </p:custDataLst>
          </p:nvPr>
        </p:nvSpPr>
        <p:spPr/>
        <p:txBody>
          <a:bodyPr/>
          <a:lstStyle/>
          <a:p>
            <a:pPr eaLnBrk="1" hangingPunct="1"/>
            <a:r>
              <a:rPr lang="en-US" sz="3600" dirty="0" smtClean="0">
                <a:solidFill>
                  <a:srgbClr val="C00000"/>
                </a:solidFill>
              </a:rPr>
              <a:t>Transitioning to new systems </a:t>
            </a:r>
            <a:r>
              <a:rPr lang="en-US" sz="3600" dirty="0" smtClean="0"/>
              <a:t>involves managing change from pre-existing norms and habits</a:t>
            </a:r>
          </a:p>
          <a:p>
            <a:pPr eaLnBrk="1" hangingPunct="1"/>
            <a:r>
              <a:rPr lang="en-US" sz="3600" dirty="0" smtClean="0"/>
              <a:t>Change management involves:</a:t>
            </a:r>
          </a:p>
          <a:p>
            <a:pPr marL="858837" lvl="1" indent="-514350" eaLnBrk="1" hangingPunct="1">
              <a:buFont typeface="+mj-lt"/>
              <a:buAutoNum type="arabicPeriod"/>
            </a:pPr>
            <a:r>
              <a:rPr lang="en-US" sz="2800" dirty="0" smtClean="0">
                <a:solidFill>
                  <a:srgbClr val="C00000"/>
                </a:solidFill>
              </a:rPr>
              <a:t>Unfreezing</a:t>
            </a:r>
            <a:r>
              <a:rPr lang="en-US" sz="2800" dirty="0" smtClean="0"/>
              <a:t> -- </a:t>
            </a:r>
            <a:r>
              <a:rPr lang="en-US" sz="2800" dirty="0" smtClean="0">
                <a:solidFill>
                  <a:srgbClr val="0070C0"/>
                </a:solidFill>
              </a:rPr>
              <a:t>loosening</a:t>
            </a:r>
            <a:r>
              <a:rPr lang="en-US" sz="2800" dirty="0" smtClean="0"/>
              <a:t> up peoples’ habits and norms</a:t>
            </a:r>
          </a:p>
          <a:p>
            <a:pPr marL="858837" lvl="1" indent="-514350" eaLnBrk="1" hangingPunct="1">
              <a:buFont typeface="+mj-lt"/>
              <a:buAutoNum type="arabicPeriod"/>
            </a:pPr>
            <a:r>
              <a:rPr lang="en-US" sz="2800" dirty="0" smtClean="0">
                <a:solidFill>
                  <a:srgbClr val="C00000"/>
                </a:solidFill>
              </a:rPr>
              <a:t>Moving</a:t>
            </a:r>
            <a:r>
              <a:rPr lang="en-US" sz="2800" dirty="0" smtClean="0"/>
              <a:t> – </a:t>
            </a:r>
            <a:r>
              <a:rPr lang="en-US" sz="2800" dirty="0" smtClean="0">
                <a:solidFill>
                  <a:srgbClr val="0070C0"/>
                </a:solidFill>
              </a:rPr>
              <a:t>conversion </a:t>
            </a:r>
            <a:r>
              <a:rPr lang="en-US" sz="2800" dirty="0" smtClean="0"/>
              <a:t>from old to new systems</a:t>
            </a:r>
          </a:p>
          <a:p>
            <a:pPr marL="858837" lvl="1" indent="-514350" eaLnBrk="1" hangingPunct="1">
              <a:buFont typeface="+mj-lt"/>
              <a:buAutoNum type="arabicPeriod"/>
            </a:pPr>
            <a:r>
              <a:rPr lang="en-US" sz="2800" dirty="0" smtClean="0">
                <a:solidFill>
                  <a:srgbClr val="C00000"/>
                </a:solidFill>
              </a:rPr>
              <a:t>Refreezing</a:t>
            </a:r>
            <a:r>
              <a:rPr lang="en-US" sz="2800" dirty="0" smtClean="0"/>
              <a:t> -- </a:t>
            </a:r>
            <a:r>
              <a:rPr lang="en-US" sz="2800" dirty="0" smtClean="0">
                <a:solidFill>
                  <a:srgbClr val="0070C0"/>
                </a:solidFill>
              </a:rPr>
              <a:t>institutionalize</a:t>
            </a:r>
            <a:r>
              <a:rPr lang="en-US" sz="2800" dirty="0" smtClean="0"/>
              <a:t> and make efficient the new way of doing things</a:t>
            </a:r>
            <a:endParaRPr lang="en-US" sz="3200" dirty="0" smtClean="0"/>
          </a:p>
          <a:p>
            <a:pPr eaLnBrk="1" hangingPunct="1"/>
            <a:endParaRPr lang="en-US" sz="3600" dirty="0" smtClean="0"/>
          </a:p>
          <a:p>
            <a:pPr eaLnBrk="1" hangingPunct="1"/>
            <a:endParaRPr lang="en-US" sz="3600" dirty="0" smtClean="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127</a:t>
            </a:fld>
            <a:endParaRPr lang="en-US">
              <a:solidFill>
                <a:prstClr val="black">
                  <a:tint val="75000"/>
                </a:prstClr>
              </a:solidFill>
            </a:endParaRPr>
          </a:p>
        </p:txBody>
      </p:sp>
    </p:spTree>
    <p:extLst>
      <p:ext uri="{BB962C8B-B14F-4D97-AF65-F5344CB8AC3E}">
        <p14:creationId xmlns:p14="http://schemas.microsoft.com/office/powerpoint/2010/main" val="15984057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Unfreezing</a:t>
            </a:r>
          </a:p>
        </p:txBody>
      </p:sp>
      <p:sp>
        <p:nvSpPr>
          <p:cNvPr id="17412"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sz="3600" dirty="0" smtClean="0"/>
              <a:t>Activities to date facilitate unfreezing</a:t>
            </a:r>
          </a:p>
          <a:p>
            <a:pPr eaLnBrk="1" hangingPunct="1"/>
            <a:r>
              <a:rPr lang="en-US" sz="3600" dirty="0" smtClean="0"/>
              <a:t>Users:</a:t>
            </a:r>
          </a:p>
          <a:p>
            <a:pPr lvl="1" eaLnBrk="1" hangingPunct="1"/>
            <a:r>
              <a:rPr lang="en-US" sz="3200" dirty="0" smtClean="0">
                <a:solidFill>
                  <a:srgbClr val="C00000"/>
                </a:solidFill>
              </a:rPr>
              <a:t>Already know </a:t>
            </a:r>
            <a:r>
              <a:rPr lang="en-US" sz="3200" dirty="0" smtClean="0"/>
              <a:t>of the new system</a:t>
            </a:r>
          </a:p>
          <a:p>
            <a:pPr lvl="1" eaLnBrk="1" hangingPunct="1"/>
            <a:r>
              <a:rPr lang="en-US" sz="3200" dirty="0" smtClean="0"/>
              <a:t>Helped in the </a:t>
            </a:r>
            <a:r>
              <a:rPr lang="en-US" sz="3200" dirty="0" smtClean="0">
                <a:solidFill>
                  <a:srgbClr val="C00000"/>
                </a:solidFill>
              </a:rPr>
              <a:t>analysis phase</a:t>
            </a:r>
          </a:p>
          <a:p>
            <a:pPr lvl="1" eaLnBrk="1" hangingPunct="1"/>
            <a:r>
              <a:rPr lang="en-US" sz="3200" dirty="0" smtClean="0"/>
              <a:t>Helped in the </a:t>
            </a:r>
            <a:r>
              <a:rPr lang="en-US" sz="3200" dirty="0" smtClean="0">
                <a:solidFill>
                  <a:srgbClr val="C00000"/>
                </a:solidFill>
              </a:rPr>
              <a:t>design</a:t>
            </a:r>
          </a:p>
          <a:p>
            <a:pPr eaLnBrk="1" hangingPunct="1"/>
            <a:r>
              <a:rPr lang="en-US" sz="3600" dirty="0" smtClean="0"/>
              <a:t>This probably has already </a:t>
            </a:r>
            <a:r>
              <a:rPr lang="en-US" sz="3600" dirty="0" err="1" smtClean="0"/>
              <a:t>unfreezed</a:t>
            </a:r>
            <a:r>
              <a:rPr lang="en-US" sz="3600" dirty="0" smtClean="0"/>
              <a:t> current habits and norms</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128</a:t>
            </a:fld>
            <a:endParaRPr lang="en-US">
              <a:solidFill>
                <a:prstClr val="black">
                  <a:tint val="75000"/>
                </a:prstClr>
              </a:solidFill>
            </a:endParaRPr>
          </a:p>
        </p:txBody>
      </p:sp>
    </p:spTree>
    <p:extLst>
      <p:ext uri="{BB962C8B-B14F-4D97-AF65-F5344CB8AC3E}">
        <p14:creationId xmlns:p14="http://schemas.microsoft.com/office/powerpoint/2010/main" val="28414903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Strategy</a:t>
            </a:r>
            <a:endParaRPr lang="id-ID"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129</a:t>
            </a:fld>
            <a:endParaRPr lang="en-US" dirty="0">
              <a:solidFill>
                <a:prstClr val="black">
                  <a:tint val="75000"/>
                </a:prstClr>
              </a:solidFill>
            </a:endParaRPr>
          </a:p>
        </p:txBody>
      </p:sp>
      <p:pic>
        <p:nvPicPr>
          <p:cNvPr id="5" name="Picture 3"/>
          <p:cNvPicPr>
            <a:picLocks noChangeAspect="1" noChangeArrowheads="1"/>
          </p:cNvPicPr>
          <p:nvPr>
            <p:custDataLst>
              <p:tags r:id="rId1"/>
            </p:custDataLst>
          </p:nvPr>
        </p:nvPicPr>
        <p:blipFill rotWithShape="1">
          <a:blip r:embed="rId3" cstate="print"/>
          <a:srcRect b="13793"/>
          <a:stretch/>
        </p:blipFill>
        <p:spPr bwMode="auto">
          <a:xfrm>
            <a:off x="1" y="1752600"/>
            <a:ext cx="9144000" cy="3810000"/>
          </a:xfrm>
          <a:prstGeom prst="rect">
            <a:avLst/>
          </a:prstGeom>
          <a:noFill/>
          <a:ln w="12700">
            <a:noFill/>
            <a:miter lim="800000"/>
            <a:headEnd/>
            <a:tailEnd/>
          </a:ln>
        </p:spPr>
      </p:pic>
    </p:spTree>
    <p:extLst>
      <p:ext uri="{BB962C8B-B14F-4D97-AF65-F5344CB8AC3E}">
        <p14:creationId xmlns:p14="http://schemas.microsoft.com/office/powerpoint/2010/main" val="33515478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41674"/>
          </a:xfrm>
          <a:prstGeom prst="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4" name="Content Placeholder 3"/>
          <p:cNvGraphicFramePr>
            <a:graphicFrameLocks noGrp="1"/>
          </p:cNvGraphicFramePr>
          <p:nvPr>
            <p:ph idx="1"/>
            <p:extLst/>
          </p:nvPr>
        </p:nvGraphicFramePr>
        <p:xfrm>
          <a:off x="0" y="0"/>
          <a:ext cx="9144000" cy="6797040"/>
        </p:xfrm>
        <a:graphic>
          <a:graphicData uri="http://schemas.openxmlformats.org/drawingml/2006/table">
            <a:tbl>
              <a:tblPr firstRow="1">
                <a:tableStyleId>{5DA37D80-6434-44D0-A028-1B22A696006F}</a:tableStyleId>
              </a:tblPr>
              <a:tblGrid>
                <a:gridCol w="2057400"/>
                <a:gridCol w="7086600"/>
              </a:tblGrid>
              <a:tr h="183886">
                <a:tc gridSpan="2">
                  <a:txBody>
                    <a:bodyPr/>
                    <a:lstStyle/>
                    <a:p>
                      <a:pPr algn="ctr" fontAlgn="t"/>
                      <a:r>
                        <a:rPr lang="en-US" sz="2400" b="1" u="none" strike="noStrike" baseline="0" dirty="0" smtClean="0"/>
                        <a:t>System Request – </a:t>
                      </a:r>
                      <a:r>
                        <a:rPr lang="en-US" sz="2400" dirty="0" smtClean="0"/>
                        <a:t>Online</a:t>
                      </a:r>
                      <a:r>
                        <a:rPr lang="en-US" sz="2400" baseline="0" dirty="0" smtClean="0"/>
                        <a:t> ATM </a:t>
                      </a:r>
                      <a:r>
                        <a:rPr lang="en-US" sz="2400" dirty="0" smtClean="0"/>
                        <a:t>System</a:t>
                      </a:r>
                      <a:r>
                        <a:rPr lang="en-US" sz="2400" baseline="0" dirty="0" smtClean="0"/>
                        <a:t> </a:t>
                      </a:r>
                      <a:endParaRPr lang="en-US" sz="2400" b="1" u="none" strike="noStrike" baseline="0" dirty="0" smtClean="0"/>
                    </a:p>
                  </a:txBody>
                  <a:tcPr marL="4279" marR="4279" marT="4279" marB="0"/>
                </a:tc>
                <a:tc hMerge="1">
                  <a:txBody>
                    <a:bodyPr/>
                    <a:lstStyle/>
                    <a:p>
                      <a:endParaRPr lang="en-US"/>
                    </a:p>
                  </a:txBody>
                  <a:tcPr/>
                </a:tc>
              </a:tr>
              <a:tr h="227277">
                <a:tc>
                  <a:txBody>
                    <a:bodyPr/>
                    <a:lstStyle/>
                    <a:p>
                      <a:pPr algn="l" fontAlgn="t"/>
                      <a:r>
                        <a:rPr lang="en-US" sz="2000" b="1" u="none" strike="noStrike" dirty="0" smtClean="0"/>
                        <a:t> Project </a:t>
                      </a:r>
                      <a:r>
                        <a:rPr lang="en-US" sz="2000" b="1" u="none" strike="noStrike" dirty="0"/>
                        <a:t>S</a:t>
                      </a:r>
                      <a:r>
                        <a:rPr lang="en-US" sz="2000" b="1" u="none" strike="noStrike" dirty="0" smtClean="0"/>
                        <a:t>ponsor</a:t>
                      </a:r>
                      <a:r>
                        <a:rPr lang="en-US" sz="2000" b="1" u="none" strike="noStrike" dirty="0"/>
                        <a:t>:</a:t>
                      </a:r>
                      <a:endParaRPr lang="en-US" sz="2000" b="1" i="0" u="none" strike="noStrike" dirty="0">
                        <a:solidFill>
                          <a:srgbClr val="000000"/>
                        </a:solidFill>
                        <a:latin typeface="Calibri"/>
                      </a:endParaRPr>
                    </a:p>
                  </a:txBody>
                  <a:tcPr marL="4279" marR="4279" marT="4279" marB="0"/>
                </a:tc>
                <a:tc>
                  <a:txBody>
                    <a:bodyPr/>
                    <a:lstStyle/>
                    <a:p>
                      <a:pPr algn="l" fontAlgn="t"/>
                      <a:r>
                        <a:rPr lang="en-US" sz="1800" u="none" strike="noStrike" dirty="0" smtClean="0"/>
                        <a:t> </a:t>
                      </a:r>
                      <a:r>
                        <a:rPr lang="en-US" sz="2000" u="none" strike="noStrike" dirty="0" smtClean="0"/>
                        <a:t>Margaret </a:t>
                      </a:r>
                      <a:r>
                        <a:rPr lang="en-US" sz="2000" u="none" strike="noStrike" dirty="0"/>
                        <a:t>Mooney, Vice President of Marketing</a:t>
                      </a:r>
                      <a:endParaRPr lang="en-US" sz="1800" b="0" i="0" u="none" strike="noStrike" dirty="0">
                        <a:solidFill>
                          <a:srgbClr val="000000"/>
                        </a:solidFill>
                        <a:latin typeface="Calibri"/>
                      </a:endParaRPr>
                    </a:p>
                  </a:txBody>
                  <a:tcPr marL="4279" marR="4279" marT="4279" marB="0"/>
                </a:tc>
              </a:tr>
              <a:tr h="454554">
                <a:tc>
                  <a:txBody>
                    <a:bodyPr/>
                    <a:lstStyle/>
                    <a:p>
                      <a:pPr algn="l" fontAlgn="t"/>
                      <a:r>
                        <a:rPr lang="en-US" sz="2000" b="1" u="none" strike="noStrike" dirty="0" smtClean="0"/>
                        <a:t> Business </a:t>
                      </a:r>
                      <a:r>
                        <a:rPr lang="en-US" sz="2000" b="1" u="none" strike="noStrike" dirty="0"/>
                        <a:t>Need:</a:t>
                      </a:r>
                      <a:endParaRPr lang="en-US" sz="2000" b="1" i="0" u="none" strike="noStrike" dirty="0">
                        <a:solidFill>
                          <a:srgbClr val="000000"/>
                        </a:solidFill>
                        <a:latin typeface="Calibri"/>
                      </a:endParaRPr>
                    </a:p>
                  </a:txBody>
                  <a:tcPr marL="4279" marR="4279" marT="4279" marB="0"/>
                </a:tc>
                <a:tc>
                  <a:txBody>
                    <a:bodyPr/>
                    <a:lstStyle/>
                    <a:p>
                      <a:pPr algn="l" fontAlgn="t"/>
                      <a:r>
                        <a:rPr lang="en-US" sz="1800" u="none" strike="noStrike" dirty="0" smtClean="0"/>
                        <a:t> </a:t>
                      </a:r>
                      <a:r>
                        <a:rPr lang="en-US" sz="2000" u="none" strike="noStrike" dirty="0" smtClean="0"/>
                        <a:t>Project</a:t>
                      </a:r>
                      <a:r>
                        <a:rPr lang="en-US" sz="2000" u="none" strike="noStrike" baseline="0" dirty="0" smtClean="0"/>
                        <a:t> </a:t>
                      </a:r>
                      <a:r>
                        <a:rPr lang="en-US" sz="2000" u="none" strike="noStrike" baseline="0" dirty="0" err="1" smtClean="0"/>
                        <a:t>ini</a:t>
                      </a:r>
                      <a:r>
                        <a:rPr lang="en-US" sz="2000" u="none" strike="noStrike" baseline="0" dirty="0" smtClean="0"/>
                        <a:t> </a:t>
                      </a:r>
                      <a:r>
                        <a:rPr lang="en-US" sz="2000" u="none" strike="noStrike" baseline="0" dirty="0" err="1" smtClean="0"/>
                        <a:t>dibuat</a:t>
                      </a:r>
                      <a:r>
                        <a:rPr lang="en-US" sz="2000" u="none" strike="noStrike" baseline="0" dirty="0" smtClean="0"/>
                        <a:t> </a:t>
                      </a:r>
                      <a:r>
                        <a:rPr lang="en-US" sz="2000" u="none" strike="noStrike" baseline="0" dirty="0" err="1" smtClean="0"/>
                        <a:t>dengan</a:t>
                      </a:r>
                      <a:r>
                        <a:rPr lang="en-US" sz="2000" u="none" strike="noStrike" baseline="0" dirty="0" smtClean="0"/>
                        <a:t> </a:t>
                      </a:r>
                      <a:r>
                        <a:rPr lang="en-US" sz="2000" u="none" strike="noStrike" baseline="0" dirty="0" err="1" smtClean="0"/>
                        <a:t>tujuan</a:t>
                      </a:r>
                      <a:r>
                        <a:rPr lang="en-US" sz="2000" u="none" strike="noStrike" baseline="0" dirty="0" smtClean="0"/>
                        <a:t> </a:t>
                      </a:r>
                      <a:r>
                        <a:rPr lang="en-US" sz="2000" u="none" strike="noStrike" baseline="0" dirty="0" err="1" smtClean="0"/>
                        <a:t>untuk</a:t>
                      </a:r>
                      <a:r>
                        <a:rPr lang="en-US" sz="2000" u="none" strike="noStrike" baseline="0" dirty="0" smtClean="0"/>
                        <a:t> </a:t>
                      </a:r>
                      <a:r>
                        <a:rPr lang="en-US" sz="2000" u="none" strike="noStrike" baseline="0" dirty="0" err="1" smtClean="0">
                          <a:solidFill>
                            <a:srgbClr val="FF0000"/>
                          </a:solidFill>
                        </a:rPr>
                        <a:t>mendapatkan</a:t>
                      </a:r>
                      <a:r>
                        <a:rPr lang="en-US" sz="2000" u="none" strike="noStrike" baseline="0" dirty="0" smtClean="0">
                          <a:solidFill>
                            <a:srgbClr val="FF0000"/>
                          </a:solidFill>
                        </a:rPr>
                        <a:t> </a:t>
                      </a:r>
                      <a:r>
                        <a:rPr lang="en-US" sz="2000" u="none" strike="noStrike" baseline="0" dirty="0" err="1" smtClean="0">
                          <a:solidFill>
                            <a:srgbClr val="FF0000"/>
                          </a:solidFill>
                        </a:rPr>
                        <a:t>pelanggan</a:t>
                      </a:r>
                      <a:r>
                        <a:rPr lang="en-US" sz="2000" u="none" strike="noStrike" baseline="0" dirty="0" smtClean="0">
                          <a:solidFill>
                            <a:srgbClr val="FF0000"/>
                          </a:solidFill>
                        </a:rPr>
                        <a:t> </a:t>
                      </a:r>
                      <a:r>
                        <a:rPr lang="en-US" sz="2000" u="none" strike="noStrike" baseline="0" dirty="0" err="1" smtClean="0">
                          <a:solidFill>
                            <a:srgbClr val="FF0000"/>
                          </a:solidFill>
                        </a:rPr>
                        <a:t>baru</a:t>
                      </a:r>
                      <a:r>
                        <a:rPr lang="en-US" sz="2000" u="none" strike="noStrike" baseline="0" dirty="0" smtClean="0">
                          <a:solidFill>
                            <a:srgbClr val="FF0000"/>
                          </a:solidFill>
                        </a:rPr>
                        <a:t> </a:t>
                      </a:r>
                      <a:r>
                        <a:rPr lang="en-US" sz="2000" u="none" strike="noStrike" baseline="0" dirty="0" smtClean="0"/>
                        <a:t>yang </a:t>
                      </a:r>
                      <a:r>
                        <a:rPr lang="en-US" sz="2000" u="none" strike="noStrike" baseline="0" dirty="0" err="1" smtClean="0"/>
                        <a:t>menggunakan</a:t>
                      </a:r>
                      <a:r>
                        <a:rPr lang="en-US" sz="2000" u="none" strike="noStrike" baseline="0" dirty="0" smtClean="0"/>
                        <a:t> Internet dam </a:t>
                      </a:r>
                      <a:r>
                        <a:rPr lang="en-US" sz="2000" u="none" strike="noStrike" baseline="0" dirty="0" err="1" smtClean="0"/>
                        <a:t>memberikan</a:t>
                      </a:r>
                      <a:r>
                        <a:rPr lang="en-US" sz="2000" u="none" strike="noStrike" baseline="0" dirty="0" smtClean="0"/>
                        <a:t> </a:t>
                      </a:r>
                      <a:r>
                        <a:rPr lang="en-US" sz="2000" u="none" strike="noStrike" baseline="0" dirty="0" err="1" smtClean="0">
                          <a:solidFill>
                            <a:srgbClr val="FF0000"/>
                          </a:solidFill>
                        </a:rPr>
                        <a:t>layanan</a:t>
                      </a:r>
                      <a:r>
                        <a:rPr lang="en-US" sz="2000" u="none" strike="noStrike" baseline="0" dirty="0" smtClean="0">
                          <a:solidFill>
                            <a:srgbClr val="FF0000"/>
                          </a:solidFill>
                        </a:rPr>
                        <a:t> yang </a:t>
                      </a:r>
                      <a:r>
                        <a:rPr lang="en-US" sz="2000" u="none" strike="noStrike" baseline="0" dirty="0" err="1" smtClean="0">
                          <a:solidFill>
                            <a:srgbClr val="FF0000"/>
                          </a:solidFill>
                        </a:rPr>
                        <a:t>lebih</a:t>
                      </a:r>
                      <a:r>
                        <a:rPr lang="en-US" sz="2000" u="none" strike="noStrike" baseline="0" dirty="0" smtClean="0">
                          <a:solidFill>
                            <a:srgbClr val="FF0000"/>
                          </a:solidFill>
                        </a:rPr>
                        <a:t> </a:t>
                      </a:r>
                      <a:r>
                        <a:rPr lang="en-US" sz="2000" u="none" strike="noStrike" baseline="0" dirty="0" err="1" smtClean="0">
                          <a:solidFill>
                            <a:srgbClr val="FF0000"/>
                          </a:solidFill>
                        </a:rPr>
                        <a:t>baik</a:t>
                      </a:r>
                      <a:r>
                        <a:rPr lang="en-US" sz="2000" u="none" strike="noStrike" baseline="0" dirty="0" smtClean="0">
                          <a:solidFill>
                            <a:srgbClr val="FF0000"/>
                          </a:solidFill>
                        </a:rPr>
                        <a:t> </a:t>
                      </a:r>
                      <a:r>
                        <a:rPr lang="en-US" sz="2000" u="none" strike="noStrike" baseline="0" dirty="0" err="1" smtClean="0">
                          <a:solidFill>
                            <a:srgbClr val="FF0000"/>
                          </a:solidFill>
                        </a:rPr>
                        <a:t>ke</a:t>
                      </a:r>
                      <a:r>
                        <a:rPr lang="en-US" sz="2000" u="none" strike="noStrike" baseline="0" dirty="0" smtClean="0">
                          <a:solidFill>
                            <a:srgbClr val="FF0000"/>
                          </a:solidFill>
                        </a:rPr>
                        <a:t> </a:t>
                      </a:r>
                      <a:r>
                        <a:rPr lang="en-US" sz="2000" u="none" strike="noStrike" baseline="0" dirty="0" err="1" smtClean="0">
                          <a:solidFill>
                            <a:srgbClr val="FF0000"/>
                          </a:solidFill>
                        </a:rPr>
                        <a:t>pelanggan</a:t>
                      </a:r>
                      <a:r>
                        <a:rPr lang="en-US" sz="2000" u="none" strike="noStrike" baseline="0" dirty="0" smtClean="0">
                          <a:solidFill>
                            <a:srgbClr val="FF0000"/>
                          </a:solidFill>
                        </a:rPr>
                        <a:t> </a:t>
                      </a:r>
                      <a:r>
                        <a:rPr lang="en-US" sz="2000" u="none" strike="noStrike" baseline="0" dirty="0" smtClean="0"/>
                        <a:t>yang </a:t>
                      </a:r>
                      <a:r>
                        <a:rPr lang="en-US" sz="2000" u="none" strike="noStrike" baseline="0" dirty="0" err="1" smtClean="0"/>
                        <a:t>ada</a:t>
                      </a:r>
                      <a:r>
                        <a:rPr lang="en-US" sz="2000" u="none" strike="noStrike" baseline="0" dirty="0" smtClean="0"/>
                        <a:t> </a:t>
                      </a:r>
                      <a:r>
                        <a:rPr lang="en-US" sz="2000" u="none" strike="noStrike" baseline="0" dirty="0" err="1" smtClean="0"/>
                        <a:t>melalui</a:t>
                      </a:r>
                      <a:r>
                        <a:rPr lang="en-US" sz="2000" u="none" strike="noStrike" baseline="0" dirty="0" smtClean="0"/>
                        <a:t> </a:t>
                      </a:r>
                      <a:r>
                        <a:rPr lang="en-US" sz="2000" u="none" strike="noStrike" baseline="0" dirty="0" err="1" smtClean="0"/>
                        <a:t>layanan</a:t>
                      </a:r>
                      <a:r>
                        <a:rPr lang="en-US" sz="2000" u="none" strike="noStrike" baseline="0" dirty="0" smtClean="0"/>
                        <a:t> </a:t>
                      </a:r>
                      <a:r>
                        <a:rPr lang="en-US" sz="2000" u="none" strike="noStrike" baseline="0" dirty="0" err="1" smtClean="0"/>
                        <a:t>berbasis</a:t>
                      </a:r>
                      <a:r>
                        <a:rPr lang="en-US" sz="2000" u="none" strike="noStrike" baseline="0" dirty="0" smtClean="0"/>
                        <a:t> Internet</a:t>
                      </a:r>
                      <a:endParaRPr lang="en-US" sz="2000" u="none" strike="noStrike" dirty="0" smtClean="0"/>
                    </a:p>
                  </a:txBody>
                  <a:tcPr marL="4279" marR="4279" marT="4279" marB="0"/>
                </a:tc>
              </a:tr>
              <a:tr h="183886">
                <a:tc gridSpan="2">
                  <a:txBody>
                    <a:bodyPr/>
                    <a:lstStyle/>
                    <a:p>
                      <a:pPr algn="l" fontAlgn="t"/>
                      <a:r>
                        <a:rPr lang="en-US" sz="1800" b="1" u="none" strike="noStrike" dirty="0" smtClean="0"/>
                        <a:t> Business </a:t>
                      </a:r>
                      <a:r>
                        <a:rPr lang="en-US" sz="1800" b="1" u="none" strike="noStrike" dirty="0"/>
                        <a:t>Requirements:</a:t>
                      </a:r>
                      <a:endParaRPr lang="en-US" sz="1800" b="1" i="0" u="none" strike="noStrike" dirty="0">
                        <a:solidFill>
                          <a:srgbClr val="000000"/>
                        </a:solidFill>
                        <a:latin typeface="Calibri"/>
                      </a:endParaRPr>
                    </a:p>
                  </a:txBody>
                  <a:tcPr marL="4279" marR="4279" marT="4279" marB="0"/>
                </a:tc>
                <a:tc hMerge="1">
                  <a:txBody>
                    <a:bodyPr/>
                    <a:lstStyle/>
                    <a:p>
                      <a:endParaRPr lang="en-US"/>
                    </a:p>
                  </a:txBody>
                  <a:tcPr/>
                </a:tc>
              </a:tr>
              <a:tr h="1610851">
                <a:tc gridSpan="2">
                  <a:txBody>
                    <a:bodyPr/>
                    <a:lstStyle/>
                    <a:p>
                      <a:pPr lvl="1" algn="l" fontAlgn="t"/>
                      <a:r>
                        <a:rPr lang="en-US" sz="2000" u="none" strike="noStrike" dirty="0" err="1" smtClean="0"/>
                        <a:t>Dengan</a:t>
                      </a:r>
                      <a:r>
                        <a:rPr lang="en-US" sz="2000" u="none" strike="noStrike" dirty="0" smtClean="0"/>
                        <a:t> </a:t>
                      </a:r>
                      <a:r>
                        <a:rPr lang="en-US" sz="2000" u="none" strike="noStrike" dirty="0" err="1" smtClean="0"/>
                        <a:t>menggunakan</a:t>
                      </a:r>
                      <a:r>
                        <a:rPr lang="en-US" sz="2000" u="none" strike="noStrike" dirty="0" smtClean="0"/>
                        <a:t> Online ATM System,</a:t>
                      </a:r>
                      <a:r>
                        <a:rPr lang="en-US" sz="2000" u="none" strike="noStrike" baseline="0" dirty="0" smtClean="0"/>
                        <a:t> </a:t>
                      </a:r>
                      <a:r>
                        <a:rPr lang="en-US" sz="2000" u="none" strike="noStrike" baseline="0" dirty="0" err="1" smtClean="0"/>
                        <a:t>pelanggan</a:t>
                      </a:r>
                      <a:r>
                        <a:rPr lang="en-US" sz="2000" u="none" strike="noStrike" baseline="0" dirty="0" smtClean="0"/>
                        <a:t> </a:t>
                      </a:r>
                      <a:r>
                        <a:rPr lang="en-US" sz="2000" u="none" strike="noStrike" baseline="0" dirty="0" err="1" smtClean="0"/>
                        <a:t>dapat</a:t>
                      </a:r>
                      <a:r>
                        <a:rPr lang="en-US" sz="2000" u="none" strike="noStrike" baseline="0" dirty="0" smtClean="0"/>
                        <a:t> </a:t>
                      </a:r>
                      <a:r>
                        <a:rPr lang="en-US" sz="2000" u="none" strike="noStrike" baseline="0" dirty="0" err="1" smtClean="0"/>
                        <a:t>melakukan</a:t>
                      </a:r>
                      <a:r>
                        <a:rPr lang="en-US" sz="2000" u="none" strike="noStrike" baseline="0" dirty="0" smtClean="0"/>
                        <a:t> </a:t>
                      </a:r>
                      <a:r>
                        <a:rPr lang="en-US" sz="2000" u="none" strike="noStrike" baseline="0" dirty="0" err="1" smtClean="0"/>
                        <a:t>seluruh</a:t>
                      </a:r>
                      <a:r>
                        <a:rPr lang="en-US" sz="2000" u="none" strike="noStrike" baseline="0" dirty="0" smtClean="0"/>
                        <a:t> </a:t>
                      </a:r>
                      <a:r>
                        <a:rPr lang="en-US" sz="2000" u="none" strike="noStrike" baseline="0" dirty="0" err="1" smtClean="0"/>
                        <a:t>transaksi</a:t>
                      </a:r>
                      <a:r>
                        <a:rPr lang="en-US" sz="2000" u="none" strike="noStrike" baseline="0" dirty="0" smtClean="0"/>
                        <a:t> </a:t>
                      </a:r>
                      <a:r>
                        <a:rPr lang="en-US" sz="2000" u="none" strike="noStrike" baseline="0" dirty="0" err="1" smtClean="0"/>
                        <a:t>perbankan</a:t>
                      </a:r>
                      <a:r>
                        <a:rPr lang="en-US" sz="2000" u="none" strike="noStrike" baseline="0" dirty="0" smtClean="0"/>
                        <a:t>. </a:t>
                      </a:r>
                      <a:r>
                        <a:rPr lang="en-US" sz="2000" u="none" strike="noStrike" dirty="0" err="1" smtClean="0"/>
                        <a:t>Fitur</a:t>
                      </a:r>
                      <a:r>
                        <a:rPr lang="en-US" sz="2000" u="none" strike="noStrike" baseline="0" dirty="0" smtClean="0"/>
                        <a:t> </a:t>
                      </a:r>
                      <a:r>
                        <a:rPr lang="en-US" sz="2000" u="none" strike="noStrike" baseline="0" dirty="0" err="1" smtClean="0"/>
                        <a:t>utama</a:t>
                      </a:r>
                      <a:r>
                        <a:rPr lang="en-US" sz="2000" u="none" strike="noStrike" baseline="0" dirty="0" smtClean="0"/>
                        <a:t> yang </a:t>
                      </a:r>
                      <a:r>
                        <a:rPr lang="en-US" sz="2000" u="none" strike="noStrike" baseline="0" dirty="0" err="1" smtClean="0"/>
                        <a:t>ada</a:t>
                      </a:r>
                      <a:r>
                        <a:rPr lang="en-US" sz="2000" u="none" strike="noStrike" baseline="0" dirty="0" smtClean="0"/>
                        <a:t> </a:t>
                      </a:r>
                      <a:r>
                        <a:rPr lang="en-US" sz="2000" u="none" strike="noStrike" baseline="0" dirty="0" err="1" smtClean="0"/>
                        <a:t>pada</a:t>
                      </a:r>
                      <a:r>
                        <a:rPr lang="en-US" sz="2000" u="none" strike="noStrike" baseline="0" dirty="0" smtClean="0"/>
                        <a:t> </a:t>
                      </a:r>
                      <a:r>
                        <a:rPr lang="en-US" sz="2000" u="none" strike="noStrike" baseline="0" dirty="0" err="1" smtClean="0"/>
                        <a:t>sistem</a:t>
                      </a:r>
                      <a:r>
                        <a:rPr lang="en-US" sz="2000" u="none" strike="noStrike" baseline="0" dirty="0" smtClean="0"/>
                        <a:t> </a:t>
                      </a:r>
                      <a:r>
                        <a:rPr lang="en-US" sz="2000" u="none" strike="noStrike" baseline="0" dirty="0" err="1" smtClean="0"/>
                        <a:t>ini</a:t>
                      </a:r>
                      <a:r>
                        <a:rPr lang="en-US" sz="2000" u="none" strike="noStrike" baseline="0" dirty="0" smtClean="0"/>
                        <a:t> </a:t>
                      </a:r>
                      <a:r>
                        <a:rPr lang="en-US" sz="2000" u="none" strike="noStrike" baseline="0" dirty="0" err="1" smtClean="0"/>
                        <a:t>adalah</a:t>
                      </a:r>
                      <a:r>
                        <a:rPr lang="en-US" sz="2000" u="none" strike="noStrike" baseline="0" dirty="0" smtClean="0"/>
                        <a:t>:</a:t>
                      </a:r>
                      <a:endParaRPr lang="en-US" sz="2000" u="none" strike="noStrike" dirty="0"/>
                    </a:p>
                    <a:p>
                      <a:pPr marL="685800" lvl="1" indent="-228600" algn="l" fontAlgn="t">
                        <a:buFont typeface="+mj-lt"/>
                        <a:buAutoNum type="arabicPeriod"/>
                      </a:pPr>
                      <a:r>
                        <a:rPr lang="en-US" sz="2000" u="none" strike="noStrike" dirty="0" err="1" smtClean="0"/>
                        <a:t>Pengecekan</a:t>
                      </a:r>
                      <a:r>
                        <a:rPr lang="en-US" sz="2000" u="none" strike="noStrike" dirty="0" smtClean="0"/>
                        <a:t> </a:t>
                      </a:r>
                      <a:r>
                        <a:rPr lang="en-US" sz="2000" u="none" strike="noStrike" dirty="0" err="1" smtClean="0"/>
                        <a:t>Saldo</a:t>
                      </a:r>
                      <a:endParaRPr lang="en-US" sz="2000" u="none" strike="noStrike" baseline="0" dirty="0" smtClean="0"/>
                    </a:p>
                    <a:p>
                      <a:pPr marL="685800" lvl="1" indent="-228600" algn="l" fontAlgn="t">
                        <a:buFont typeface="+mj-lt"/>
                        <a:buAutoNum type="arabicPeriod"/>
                      </a:pPr>
                      <a:r>
                        <a:rPr lang="en-US" sz="2000" u="none" strike="noStrike" dirty="0" err="1" smtClean="0"/>
                        <a:t>Pengiriman</a:t>
                      </a:r>
                      <a:r>
                        <a:rPr lang="en-US" sz="2000" u="none" strike="noStrike" dirty="0" smtClean="0"/>
                        <a:t> </a:t>
                      </a:r>
                      <a:r>
                        <a:rPr lang="en-US" sz="2000" u="none" strike="noStrike" dirty="0" err="1" smtClean="0"/>
                        <a:t>Uang</a:t>
                      </a:r>
                      <a:endParaRPr lang="en-US" sz="2000" u="none" strike="noStrike" dirty="0" smtClean="0"/>
                    </a:p>
                    <a:p>
                      <a:pPr marL="685800" lvl="1" indent="-228600" algn="l" fontAlgn="t">
                        <a:buFont typeface="+mj-lt"/>
                        <a:buAutoNum type="arabicPeriod"/>
                      </a:pPr>
                      <a:r>
                        <a:rPr lang="en-US" sz="2000" u="none" strike="noStrike" baseline="0" dirty="0" err="1" smtClean="0"/>
                        <a:t>Transaksi</a:t>
                      </a:r>
                      <a:r>
                        <a:rPr lang="en-US" sz="2000" u="none" strike="noStrike" baseline="0" dirty="0" smtClean="0"/>
                        <a:t> </a:t>
                      </a:r>
                      <a:r>
                        <a:rPr lang="en-US" sz="2000" u="none" strike="noStrike" baseline="0" dirty="0" err="1" smtClean="0"/>
                        <a:t>Pembayaran</a:t>
                      </a:r>
                      <a:r>
                        <a:rPr lang="en-US" sz="2000" u="none" strike="noStrike" baseline="0" dirty="0" smtClean="0"/>
                        <a:t> </a:t>
                      </a:r>
                      <a:r>
                        <a:rPr lang="en-US" sz="2000" u="none" strike="noStrike" baseline="0" dirty="0" err="1" smtClean="0"/>
                        <a:t>Tagihan</a:t>
                      </a:r>
                      <a:endParaRPr lang="en-US" sz="2000" u="none" strike="noStrike" baseline="0" dirty="0" smtClean="0"/>
                    </a:p>
                    <a:p>
                      <a:pPr marL="457200" lvl="1" indent="0" algn="l" fontAlgn="t">
                        <a:buFont typeface="+mj-lt"/>
                        <a:buNone/>
                      </a:pPr>
                      <a:endParaRPr lang="en-US" sz="2000" u="none" strike="noStrike" baseline="0" dirty="0" smtClean="0"/>
                    </a:p>
                  </a:txBody>
                  <a:tcPr marL="4279" marR="4279" marT="4279" marB="0"/>
                </a:tc>
                <a:tc hMerge="1">
                  <a:txBody>
                    <a:bodyPr/>
                    <a:lstStyle/>
                    <a:p>
                      <a:endParaRPr lang="en-US"/>
                    </a:p>
                  </a:txBody>
                  <a:tcPr/>
                </a:tc>
              </a:tr>
              <a:tr h="183886">
                <a:tc gridSpan="2">
                  <a:txBody>
                    <a:bodyPr/>
                    <a:lstStyle/>
                    <a:p>
                      <a:pPr algn="l" fontAlgn="t"/>
                      <a:r>
                        <a:rPr lang="en-US" sz="1800" b="1" u="none" strike="noStrike" dirty="0" smtClean="0"/>
                        <a:t> Business </a:t>
                      </a:r>
                      <a:r>
                        <a:rPr lang="en-US" sz="1800" b="1" u="none" strike="noStrike" dirty="0"/>
                        <a:t>Value:</a:t>
                      </a:r>
                      <a:endParaRPr lang="en-US" sz="1800" b="1" i="0" u="none" strike="noStrike" dirty="0">
                        <a:solidFill>
                          <a:srgbClr val="000000"/>
                        </a:solidFill>
                        <a:latin typeface="Calibri"/>
                      </a:endParaRPr>
                    </a:p>
                  </a:txBody>
                  <a:tcPr marL="4279" marR="4279" marT="4279" marB="0"/>
                </a:tc>
                <a:tc hMerge="1">
                  <a:txBody>
                    <a:bodyPr/>
                    <a:lstStyle/>
                    <a:p>
                      <a:endParaRPr lang="en-US"/>
                    </a:p>
                  </a:txBody>
                  <a:tcPr/>
                </a:tc>
              </a:tr>
              <a:tr h="2808966">
                <a:tc gridSpan="2">
                  <a:txBody>
                    <a:bodyPr/>
                    <a:lstStyle/>
                    <a:p>
                      <a:pPr lvl="1" algn="l" fontAlgn="t"/>
                      <a:r>
                        <a:rPr lang="en-US" sz="2000" u="none" strike="noStrike" dirty="0" err="1" smtClean="0"/>
                        <a:t>Keuntungan</a:t>
                      </a:r>
                      <a:r>
                        <a:rPr lang="en-US" sz="2000" u="none" strike="noStrike" dirty="0" smtClean="0"/>
                        <a:t> Intangible:</a:t>
                      </a:r>
                    </a:p>
                    <a:p>
                      <a:pPr marL="457200" lvl="1" indent="0" algn="l" fontAlgn="t">
                        <a:buFontTx/>
                        <a:buNone/>
                      </a:pPr>
                      <a:r>
                        <a:rPr lang="en-US" sz="2000" u="none" strike="noStrike" baseline="0" dirty="0" smtClean="0"/>
                        <a:t>- </a:t>
                      </a:r>
                      <a:r>
                        <a:rPr lang="en-US" sz="2000" u="none" strike="noStrike" baseline="0" dirty="0" err="1" smtClean="0"/>
                        <a:t>Meningkatkan</a:t>
                      </a:r>
                      <a:r>
                        <a:rPr lang="en-US" sz="2000" u="none" strike="noStrike" baseline="0" dirty="0" smtClean="0"/>
                        <a:t> </a:t>
                      </a:r>
                      <a:r>
                        <a:rPr lang="en-US" sz="2000" u="none" strike="noStrike" baseline="0" dirty="0" err="1" smtClean="0"/>
                        <a:t>layanan</a:t>
                      </a:r>
                      <a:r>
                        <a:rPr lang="en-US" sz="2000" u="none" strike="noStrike" baseline="0" dirty="0" smtClean="0"/>
                        <a:t> </a:t>
                      </a:r>
                      <a:r>
                        <a:rPr lang="en-US" sz="2000" u="none" strike="noStrike" baseline="0" dirty="0" err="1" smtClean="0"/>
                        <a:t>ke</a:t>
                      </a:r>
                      <a:r>
                        <a:rPr lang="en-US" sz="2000" u="none" strike="noStrike" baseline="0" dirty="0" smtClean="0"/>
                        <a:t> </a:t>
                      </a:r>
                      <a:r>
                        <a:rPr lang="en-US" sz="2000" u="none" strike="noStrike" baseline="0" dirty="0" err="1" smtClean="0"/>
                        <a:t>pelanggan</a:t>
                      </a:r>
                      <a:endParaRPr lang="en-US" sz="2000" u="none" strike="noStrike" baseline="0" dirty="0" smtClean="0"/>
                    </a:p>
                    <a:p>
                      <a:pPr marL="457200" lvl="1" indent="0" algn="l" fontAlgn="t">
                        <a:buFontTx/>
                        <a:buNone/>
                      </a:pPr>
                      <a:r>
                        <a:rPr lang="en-US" sz="2000" u="none" strike="noStrike" baseline="0" dirty="0" smtClean="0"/>
                        <a:t>- </a:t>
                      </a:r>
                      <a:r>
                        <a:rPr lang="en-US" sz="2000" u="none" strike="noStrike" baseline="0" dirty="0" err="1" smtClean="0"/>
                        <a:t>Mengurangi</a:t>
                      </a:r>
                      <a:r>
                        <a:rPr lang="en-US" sz="2000" u="none" strike="noStrike" baseline="0" dirty="0" smtClean="0"/>
                        <a:t> </a:t>
                      </a:r>
                      <a:r>
                        <a:rPr lang="en-US" sz="2000" u="none" strike="noStrike" baseline="0" dirty="0" err="1" smtClean="0"/>
                        <a:t>komplen</a:t>
                      </a:r>
                      <a:r>
                        <a:rPr lang="en-US" sz="2000" u="none" strike="noStrike" baseline="0" dirty="0" smtClean="0"/>
                        <a:t> </a:t>
                      </a:r>
                      <a:r>
                        <a:rPr lang="en-US" sz="2000" u="none" strike="noStrike" baseline="0" dirty="0" err="1" smtClean="0"/>
                        <a:t>dari</a:t>
                      </a:r>
                      <a:r>
                        <a:rPr lang="en-US" sz="2000" u="none" strike="noStrike" baseline="0" dirty="0" smtClean="0"/>
                        <a:t> </a:t>
                      </a:r>
                      <a:r>
                        <a:rPr lang="en-US" sz="2000" u="none" strike="noStrike" baseline="0" dirty="0" err="1" smtClean="0"/>
                        <a:t>pelanggan</a:t>
                      </a:r>
                      <a:endParaRPr lang="en-US" sz="2000" u="none" strike="noStrike" baseline="0" dirty="0" smtClean="0"/>
                    </a:p>
                    <a:p>
                      <a:pPr marL="457200" lvl="1" indent="0" algn="l" fontAlgn="t">
                        <a:buFontTx/>
                        <a:buNone/>
                      </a:pPr>
                      <a:endParaRPr lang="en-US" sz="2000" u="none" strike="noStrike" dirty="0" smtClean="0"/>
                    </a:p>
                    <a:p>
                      <a:pPr marL="457200" lvl="1" indent="0" algn="l" fontAlgn="t">
                        <a:buFontTx/>
                        <a:buNone/>
                      </a:pPr>
                      <a:r>
                        <a:rPr lang="en-US" sz="2000" u="none" strike="noStrike" dirty="0" err="1" smtClean="0"/>
                        <a:t>Keuntungan</a:t>
                      </a:r>
                      <a:r>
                        <a:rPr lang="en-US" sz="2000" u="none" strike="noStrike" dirty="0" smtClean="0"/>
                        <a:t> Tangible:</a:t>
                      </a:r>
                    </a:p>
                    <a:p>
                      <a:pPr marL="457200" lvl="1" indent="0" algn="l" fontAlgn="t">
                        <a:buFontTx/>
                        <a:buNone/>
                      </a:pPr>
                      <a:r>
                        <a:rPr lang="en-US" sz="2000" u="none" strike="noStrike" dirty="0" smtClean="0"/>
                        <a:t>-</a:t>
                      </a:r>
                      <a:r>
                        <a:rPr lang="en-US" sz="2000" u="none" strike="noStrike" baseline="0" dirty="0" smtClean="0"/>
                        <a:t> </a:t>
                      </a:r>
                      <a:r>
                        <a:rPr lang="en-US" sz="2000" u="none" strike="noStrike" dirty="0" smtClean="0"/>
                        <a:t>$</a:t>
                      </a:r>
                      <a:r>
                        <a:rPr lang="en-US" sz="2000" u="none" strike="noStrike" dirty="0"/>
                        <a:t>750,000 </a:t>
                      </a:r>
                      <a:r>
                        <a:rPr lang="en-US" sz="2000" u="none" strike="noStrike" dirty="0" err="1" smtClean="0"/>
                        <a:t>transaksi</a:t>
                      </a:r>
                      <a:r>
                        <a:rPr lang="en-US" sz="2000" u="none" strike="noStrike" dirty="0" smtClean="0"/>
                        <a:t> </a:t>
                      </a:r>
                      <a:r>
                        <a:rPr lang="en-US" sz="2000" u="none" strike="noStrike" dirty="0" err="1" smtClean="0"/>
                        <a:t>keuangan</a:t>
                      </a:r>
                      <a:r>
                        <a:rPr lang="en-US" sz="2000" u="none" strike="noStrike" dirty="0" smtClean="0"/>
                        <a:t> </a:t>
                      </a:r>
                      <a:r>
                        <a:rPr lang="en-US" sz="2000" u="none" strike="noStrike" dirty="0" err="1" smtClean="0"/>
                        <a:t>dari</a:t>
                      </a:r>
                      <a:r>
                        <a:rPr lang="en-US" sz="2000" u="none" strike="noStrike" dirty="0" smtClean="0"/>
                        <a:t> </a:t>
                      </a:r>
                      <a:r>
                        <a:rPr lang="en-US" sz="2000" u="none" strike="noStrike" dirty="0" err="1" smtClean="0"/>
                        <a:t>pelangan</a:t>
                      </a:r>
                      <a:r>
                        <a:rPr lang="en-US" sz="2000" u="none" strike="noStrike" dirty="0" smtClean="0"/>
                        <a:t> </a:t>
                      </a:r>
                      <a:r>
                        <a:rPr lang="en-US" sz="2000" u="none" strike="noStrike" dirty="0" err="1" smtClean="0"/>
                        <a:t>baru</a:t>
                      </a:r>
                      <a:endParaRPr lang="en-US" sz="2000" u="none" strike="noStrike" dirty="0"/>
                    </a:p>
                    <a:p>
                      <a:pPr marL="457200" lvl="1" indent="0" algn="l" fontAlgn="t">
                        <a:buFont typeface="+mj-lt"/>
                        <a:buNone/>
                      </a:pPr>
                      <a:r>
                        <a:rPr lang="en-US" sz="2000" u="none" strike="noStrike" dirty="0" smtClean="0"/>
                        <a:t>- $</a:t>
                      </a:r>
                      <a:r>
                        <a:rPr lang="en-US" sz="2000" u="none" strike="noStrike" dirty="0"/>
                        <a:t>1,875,000 </a:t>
                      </a:r>
                      <a:r>
                        <a:rPr lang="en-US" sz="2000" u="none" strike="noStrike" dirty="0" err="1" smtClean="0"/>
                        <a:t>transaksi</a:t>
                      </a:r>
                      <a:r>
                        <a:rPr lang="en-US" sz="2000" u="none" strike="noStrike" baseline="0" dirty="0" smtClean="0"/>
                        <a:t> </a:t>
                      </a:r>
                      <a:r>
                        <a:rPr lang="en-US" sz="2000" u="none" strike="noStrike" baseline="0" dirty="0" err="1" smtClean="0"/>
                        <a:t>keuangan</a:t>
                      </a:r>
                      <a:r>
                        <a:rPr lang="en-US" sz="2000" u="none" strike="noStrike" baseline="0" dirty="0" smtClean="0"/>
                        <a:t> </a:t>
                      </a:r>
                      <a:r>
                        <a:rPr lang="en-US" sz="2000" u="none" strike="noStrike" baseline="0" dirty="0" err="1" smtClean="0"/>
                        <a:t>dari</a:t>
                      </a:r>
                      <a:r>
                        <a:rPr lang="en-US" sz="2000" u="none" strike="noStrike" baseline="0" dirty="0" smtClean="0"/>
                        <a:t> </a:t>
                      </a:r>
                      <a:r>
                        <a:rPr lang="en-US" sz="2000" u="none" strike="noStrike" baseline="0" dirty="0" err="1" smtClean="0"/>
                        <a:t>pelanggan</a:t>
                      </a:r>
                      <a:r>
                        <a:rPr lang="en-US" sz="2000" u="none" strike="noStrike" baseline="0" dirty="0" smtClean="0"/>
                        <a:t> lama</a:t>
                      </a:r>
                      <a:endParaRPr lang="en-US" sz="2000" u="none" strike="noStrike" dirty="0"/>
                    </a:p>
                    <a:p>
                      <a:pPr marL="457200" lvl="1" indent="0" algn="l" fontAlgn="t">
                        <a:buFont typeface="+mj-lt"/>
                        <a:buNone/>
                      </a:pPr>
                      <a:r>
                        <a:rPr lang="en-US" sz="2000" u="none" strike="noStrike" dirty="0" smtClean="0"/>
                        <a:t>- $</a:t>
                      </a:r>
                      <a:r>
                        <a:rPr lang="en-US" sz="2000" u="none" strike="noStrike" dirty="0"/>
                        <a:t>50,000 </a:t>
                      </a:r>
                      <a:r>
                        <a:rPr lang="en-US" sz="2000" u="none" strike="noStrike" dirty="0" err="1" smtClean="0"/>
                        <a:t>pengurangan</a:t>
                      </a:r>
                      <a:r>
                        <a:rPr lang="en-US" sz="2000" u="none" strike="noStrike" dirty="0" smtClean="0"/>
                        <a:t> </a:t>
                      </a:r>
                      <a:r>
                        <a:rPr lang="en-US" sz="2000" u="none" strike="noStrike" dirty="0" err="1" smtClean="0"/>
                        <a:t>biaya</a:t>
                      </a:r>
                      <a:r>
                        <a:rPr lang="en-US" sz="2000" u="none" strike="noStrike" dirty="0" smtClean="0"/>
                        <a:t> </a:t>
                      </a:r>
                      <a:r>
                        <a:rPr lang="en-US" sz="2000" u="none" strike="noStrike" dirty="0" err="1" smtClean="0"/>
                        <a:t>telepon</a:t>
                      </a:r>
                      <a:r>
                        <a:rPr lang="en-US" sz="2000" u="none" strike="noStrike" dirty="0" smtClean="0"/>
                        <a:t> </a:t>
                      </a:r>
                      <a:r>
                        <a:rPr lang="en-US" sz="2000" u="none" strike="noStrike" dirty="0" err="1" smtClean="0"/>
                        <a:t>untuk</a:t>
                      </a:r>
                      <a:r>
                        <a:rPr lang="en-US" sz="2000" u="none" strike="noStrike" dirty="0" smtClean="0"/>
                        <a:t> </a:t>
                      </a:r>
                      <a:r>
                        <a:rPr lang="en-US" sz="2000" u="none" strike="noStrike" dirty="0" err="1" smtClean="0"/>
                        <a:t>melayani</a:t>
                      </a:r>
                      <a:r>
                        <a:rPr lang="en-US" sz="2000" u="none" strike="noStrike" baseline="0" dirty="0" smtClean="0"/>
                        <a:t> </a:t>
                      </a:r>
                      <a:r>
                        <a:rPr lang="en-US" sz="2000" u="none" strike="noStrike" baseline="0" dirty="0" err="1" smtClean="0"/>
                        <a:t>pelanggan</a:t>
                      </a:r>
                      <a:endParaRPr lang="en-US" sz="2000" b="0" i="0" u="none" strike="noStrike" dirty="0">
                        <a:solidFill>
                          <a:srgbClr val="000000"/>
                        </a:solidFill>
                        <a:latin typeface="Calibri"/>
                      </a:endParaRPr>
                    </a:p>
                  </a:txBody>
                  <a:tcPr marL="4279" marR="4279" marT="4279" marB="0"/>
                </a:tc>
                <a:tc h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5471765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custDataLst>
              <p:tags r:id="rId1"/>
            </p:custDataLst>
          </p:nvPr>
        </p:nvSpPr>
        <p:spPr/>
        <p:txBody>
          <a:bodyPr/>
          <a:lstStyle/>
          <a:p>
            <a:pPr eaLnBrk="1" hangingPunct="1"/>
            <a:r>
              <a:rPr lang="en-US" dirty="0" smtClean="0"/>
              <a:t>Types of System Adopters</a:t>
            </a:r>
          </a:p>
        </p:txBody>
      </p:sp>
      <p:sp>
        <p:nvSpPr>
          <p:cNvPr id="40964" name="Rectangle 3" descr="Rectangle: Click to edit Master text styles&#10;Second level&#10;Third level&#10;Fourth level&#10;Fifth level"/>
          <p:cNvSpPr>
            <a:spLocks noGrp="1" noChangeArrowheads="1"/>
          </p:cNvSpPr>
          <p:nvPr>
            <p:ph type="body" idx="4294967295"/>
            <p:custDataLst>
              <p:tags r:id="rId2"/>
            </p:custDataLst>
          </p:nvPr>
        </p:nvSpPr>
        <p:spPr>
          <a:xfrm>
            <a:off x="628650" y="1295400"/>
            <a:ext cx="8229600" cy="5181149"/>
          </a:xfrm>
        </p:spPr>
        <p:txBody>
          <a:bodyPr>
            <a:normAutofit lnSpcReduction="10000"/>
          </a:bodyPr>
          <a:lstStyle/>
          <a:p>
            <a:pPr eaLnBrk="1" hangingPunct="1">
              <a:lnSpc>
                <a:spcPct val="90000"/>
              </a:lnSpc>
            </a:pPr>
            <a:r>
              <a:rPr lang="en-US" sz="3200" dirty="0" smtClean="0">
                <a:solidFill>
                  <a:srgbClr val="C00000"/>
                </a:solidFill>
              </a:rPr>
              <a:t>Ready Adopters </a:t>
            </a:r>
            <a:r>
              <a:rPr lang="en-US" sz="3200" dirty="0" smtClean="0"/>
              <a:t>(20% - 30%)</a:t>
            </a:r>
          </a:p>
          <a:p>
            <a:pPr lvl="1" eaLnBrk="1" hangingPunct="1">
              <a:lnSpc>
                <a:spcPct val="90000"/>
              </a:lnSpc>
            </a:pPr>
            <a:r>
              <a:rPr lang="en-US" sz="2800" dirty="0" smtClean="0">
                <a:solidFill>
                  <a:srgbClr val="0070C0"/>
                </a:solidFill>
              </a:rPr>
              <a:t>Recognize</a:t>
            </a:r>
            <a:r>
              <a:rPr lang="en-US" sz="2800" dirty="0" smtClean="0"/>
              <a:t> the benefits</a:t>
            </a:r>
          </a:p>
          <a:p>
            <a:pPr lvl="1" eaLnBrk="1" hangingPunct="1">
              <a:lnSpc>
                <a:spcPct val="90000"/>
              </a:lnSpc>
            </a:pPr>
            <a:r>
              <a:rPr lang="en-US" sz="2800" dirty="0" smtClean="0"/>
              <a:t>Quickly adopt the system</a:t>
            </a:r>
          </a:p>
          <a:p>
            <a:pPr lvl="1" eaLnBrk="1" hangingPunct="1">
              <a:lnSpc>
                <a:spcPct val="90000"/>
              </a:lnSpc>
            </a:pPr>
            <a:r>
              <a:rPr lang="en-US" sz="2800" dirty="0" smtClean="0"/>
              <a:t>Become proponents of the system</a:t>
            </a:r>
          </a:p>
          <a:p>
            <a:pPr eaLnBrk="1" hangingPunct="1">
              <a:lnSpc>
                <a:spcPct val="90000"/>
              </a:lnSpc>
            </a:pPr>
            <a:endParaRPr lang="en-US" sz="3200" dirty="0" smtClean="0">
              <a:solidFill>
                <a:srgbClr val="C00000"/>
              </a:solidFill>
            </a:endParaRPr>
          </a:p>
          <a:p>
            <a:pPr eaLnBrk="1" hangingPunct="1">
              <a:lnSpc>
                <a:spcPct val="90000"/>
              </a:lnSpc>
            </a:pPr>
            <a:r>
              <a:rPr lang="en-US" sz="3200" dirty="0" smtClean="0">
                <a:solidFill>
                  <a:srgbClr val="C00000"/>
                </a:solidFill>
              </a:rPr>
              <a:t>Resistant adopters </a:t>
            </a:r>
            <a:r>
              <a:rPr lang="en-US" sz="3200" dirty="0" smtClean="0"/>
              <a:t>(20% - 30%)</a:t>
            </a:r>
          </a:p>
          <a:p>
            <a:pPr lvl="1" eaLnBrk="1" hangingPunct="1">
              <a:lnSpc>
                <a:spcPct val="90000"/>
              </a:lnSpc>
            </a:pPr>
            <a:r>
              <a:rPr lang="en-US" sz="2800" dirty="0" smtClean="0">
                <a:solidFill>
                  <a:srgbClr val="0070C0"/>
                </a:solidFill>
              </a:rPr>
              <a:t>Refuse</a:t>
            </a:r>
            <a:r>
              <a:rPr lang="en-US" sz="2800" dirty="0" smtClean="0"/>
              <a:t> to accept the change</a:t>
            </a:r>
          </a:p>
          <a:p>
            <a:pPr lvl="1" eaLnBrk="1" hangingPunct="1">
              <a:lnSpc>
                <a:spcPct val="90000"/>
              </a:lnSpc>
            </a:pPr>
            <a:r>
              <a:rPr lang="en-US" sz="2800" dirty="0" smtClean="0"/>
              <a:t>Fight against the system</a:t>
            </a:r>
          </a:p>
          <a:p>
            <a:pPr eaLnBrk="1" hangingPunct="1">
              <a:lnSpc>
                <a:spcPct val="90000"/>
              </a:lnSpc>
            </a:pPr>
            <a:endParaRPr lang="en-US" sz="3200" dirty="0" smtClean="0">
              <a:solidFill>
                <a:srgbClr val="C00000"/>
              </a:solidFill>
            </a:endParaRPr>
          </a:p>
          <a:p>
            <a:pPr eaLnBrk="1" hangingPunct="1">
              <a:lnSpc>
                <a:spcPct val="90000"/>
              </a:lnSpc>
            </a:pPr>
            <a:r>
              <a:rPr lang="en-US" sz="3200" dirty="0" smtClean="0">
                <a:solidFill>
                  <a:srgbClr val="C00000"/>
                </a:solidFill>
              </a:rPr>
              <a:t>Reluctant Adopters </a:t>
            </a:r>
            <a:r>
              <a:rPr lang="en-US" sz="3200" dirty="0" smtClean="0"/>
              <a:t>(40% - 60%)</a:t>
            </a:r>
          </a:p>
          <a:p>
            <a:pPr lvl="1" eaLnBrk="1" hangingPunct="1">
              <a:lnSpc>
                <a:spcPct val="90000"/>
              </a:lnSpc>
            </a:pPr>
            <a:r>
              <a:rPr lang="en-US" sz="2800" dirty="0" smtClean="0">
                <a:solidFill>
                  <a:srgbClr val="0070C0"/>
                </a:solidFill>
              </a:rPr>
              <a:t>Apathetic</a:t>
            </a:r>
            <a:r>
              <a:rPr lang="en-US" sz="2800" dirty="0" smtClean="0"/>
              <a:t> &amp; blow with the wind</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130</a:t>
            </a:fld>
            <a:endParaRPr lang="en-US">
              <a:solidFill>
                <a:prstClr val="black">
                  <a:tint val="75000"/>
                </a:prstClr>
              </a:solidFill>
            </a:endParaRPr>
          </a:p>
        </p:txBody>
      </p:sp>
    </p:spTree>
    <p:extLst>
      <p:ext uri="{BB962C8B-B14F-4D97-AF65-F5344CB8AC3E}">
        <p14:creationId xmlns:p14="http://schemas.microsoft.com/office/powerpoint/2010/main" val="22629076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SDLC and Artifacts</a:t>
            </a:r>
            <a:endParaRPr lang="id-ID" dirty="0"/>
          </a:p>
        </p:txBody>
      </p:sp>
      <p:sp>
        <p:nvSpPr>
          <p:cNvPr id="3" name="Content Placeholder 2"/>
          <p:cNvSpPr>
            <a:spLocks noGrp="1"/>
          </p:cNvSpPr>
          <p:nvPr>
            <p:ph idx="1"/>
          </p:nvPr>
        </p:nvSpPr>
        <p:spPr>
          <a:xfrm>
            <a:off x="381000" y="1295400"/>
            <a:ext cx="8686800" cy="5410200"/>
          </a:xfrm>
        </p:spPr>
        <p:txBody>
          <a:bodyPr>
            <a:normAutofit fontScale="92500" lnSpcReduction="20000"/>
          </a:bodyPr>
          <a:lstStyle/>
          <a:p>
            <a:pPr marL="514350" indent="-514350">
              <a:buFont typeface="+mj-lt"/>
              <a:buAutoNum type="arabicPeriod"/>
            </a:pPr>
            <a:r>
              <a:rPr lang="en-US" dirty="0" smtClean="0">
                <a:solidFill>
                  <a:srgbClr val="C00000"/>
                </a:solidFill>
              </a:rPr>
              <a:t>Planning</a:t>
            </a:r>
          </a:p>
          <a:p>
            <a:pPr marL="457200" lvl="1" indent="0">
              <a:buNone/>
            </a:pPr>
            <a:r>
              <a:rPr lang="en-US" dirty="0" smtClean="0"/>
              <a:t>1.1 System Request</a:t>
            </a:r>
          </a:p>
          <a:p>
            <a:pPr marL="457200" lvl="1" indent="0">
              <a:buNone/>
            </a:pPr>
            <a:r>
              <a:rPr lang="en-US" dirty="0" smtClean="0"/>
              <a:t>1.2 Feasibility Analysis</a:t>
            </a:r>
          </a:p>
          <a:p>
            <a:pPr marL="514350" indent="-514350">
              <a:buFont typeface="+mj-lt"/>
              <a:buAutoNum type="arabicPeriod"/>
            </a:pPr>
            <a:r>
              <a:rPr lang="id-ID" dirty="0" err="1" smtClean="0">
                <a:solidFill>
                  <a:srgbClr val="C00000"/>
                </a:solidFill>
              </a:rPr>
              <a:t>Analysis</a:t>
            </a:r>
            <a:endParaRPr lang="en-US" dirty="0" smtClean="0">
              <a:solidFill>
                <a:srgbClr val="C00000"/>
              </a:solidFill>
            </a:endParaRPr>
          </a:p>
          <a:p>
            <a:pPr marL="457200" lvl="1" indent="0">
              <a:buNone/>
            </a:pPr>
            <a:r>
              <a:rPr lang="en-US" dirty="0"/>
              <a:t>2</a:t>
            </a:r>
            <a:r>
              <a:rPr lang="en-US" dirty="0" smtClean="0"/>
              <a:t>.1 </a:t>
            </a:r>
            <a:r>
              <a:rPr lang="id-ID" dirty="0" err="1" smtClean="0"/>
              <a:t>Use</a:t>
            </a:r>
            <a:r>
              <a:rPr lang="id-ID" dirty="0" smtClean="0"/>
              <a:t> </a:t>
            </a:r>
            <a:r>
              <a:rPr lang="id-ID" dirty="0" err="1" smtClean="0"/>
              <a:t>Case</a:t>
            </a:r>
            <a:r>
              <a:rPr lang="id-ID" dirty="0" smtClean="0"/>
              <a:t> Diagram</a:t>
            </a:r>
            <a:endParaRPr lang="en-US" dirty="0" smtClean="0"/>
          </a:p>
          <a:p>
            <a:pPr marL="457200" lvl="1" indent="0">
              <a:buNone/>
            </a:pPr>
            <a:r>
              <a:rPr lang="en-US" dirty="0"/>
              <a:t>2</a:t>
            </a:r>
            <a:r>
              <a:rPr lang="en-US" dirty="0" smtClean="0"/>
              <a:t>.2 </a:t>
            </a:r>
            <a:r>
              <a:rPr lang="id-ID" dirty="0" err="1" smtClean="0"/>
              <a:t>Activity</a:t>
            </a:r>
            <a:r>
              <a:rPr lang="id-ID" dirty="0" smtClean="0"/>
              <a:t> Diagram</a:t>
            </a:r>
            <a:endParaRPr lang="en-US" dirty="0"/>
          </a:p>
          <a:p>
            <a:pPr marL="457200" lvl="1" indent="0">
              <a:buNone/>
            </a:pPr>
            <a:r>
              <a:rPr lang="en-US" dirty="0" smtClean="0"/>
              <a:t>2.3 </a:t>
            </a:r>
            <a:r>
              <a:rPr lang="id-ID" dirty="0" err="1" smtClean="0"/>
              <a:t>Sequence</a:t>
            </a:r>
            <a:r>
              <a:rPr lang="id-ID" dirty="0" smtClean="0"/>
              <a:t> Diagram</a:t>
            </a:r>
          </a:p>
          <a:p>
            <a:pPr marL="514350" indent="-514350">
              <a:buFont typeface="+mj-lt"/>
              <a:buAutoNum type="arabicPeriod"/>
            </a:pPr>
            <a:r>
              <a:rPr lang="id-ID" dirty="0" err="1" smtClean="0">
                <a:solidFill>
                  <a:srgbClr val="C00000"/>
                </a:solidFill>
              </a:rPr>
              <a:t>Design</a:t>
            </a:r>
            <a:endParaRPr lang="en-US" dirty="0">
              <a:solidFill>
                <a:srgbClr val="C00000"/>
              </a:solidFill>
            </a:endParaRPr>
          </a:p>
          <a:p>
            <a:pPr marL="457200" lvl="1" indent="0">
              <a:buNone/>
            </a:pPr>
            <a:r>
              <a:rPr lang="en-US" dirty="0" smtClean="0"/>
              <a:t>3.1 Class Diagram</a:t>
            </a:r>
            <a:endParaRPr lang="en-US" dirty="0"/>
          </a:p>
          <a:p>
            <a:pPr marL="457200" lvl="1" indent="0">
              <a:buNone/>
            </a:pPr>
            <a:r>
              <a:rPr lang="en-US" dirty="0" smtClean="0"/>
              <a:t>3.2 </a:t>
            </a:r>
            <a:r>
              <a:rPr lang="id-ID" dirty="0" err="1" smtClean="0"/>
              <a:t>Deployment</a:t>
            </a:r>
            <a:r>
              <a:rPr lang="id-ID" dirty="0" smtClean="0"/>
              <a:t> Diagram</a:t>
            </a:r>
            <a:endParaRPr lang="en-US" dirty="0"/>
          </a:p>
          <a:p>
            <a:pPr marL="457200" lvl="1" indent="0">
              <a:buNone/>
            </a:pPr>
            <a:r>
              <a:rPr lang="en-US" dirty="0" smtClean="0"/>
              <a:t>3.3 </a:t>
            </a:r>
            <a:r>
              <a:rPr lang="id-ID" dirty="0" err="1" smtClean="0"/>
              <a:t>User</a:t>
            </a:r>
            <a:r>
              <a:rPr lang="id-ID" dirty="0" smtClean="0"/>
              <a:t> </a:t>
            </a:r>
            <a:r>
              <a:rPr lang="id-ID" dirty="0" err="1" smtClean="0"/>
              <a:t>Interface</a:t>
            </a:r>
            <a:r>
              <a:rPr lang="id-ID" dirty="0" smtClean="0"/>
              <a:t> </a:t>
            </a:r>
            <a:r>
              <a:rPr lang="id-ID" dirty="0" err="1" smtClean="0"/>
              <a:t>Design</a:t>
            </a:r>
            <a:endParaRPr lang="en-US" dirty="0">
              <a:solidFill>
                <a:srgbClr val="0070C0"/>
              </a:solidFill>
            </a:endParaRPr>
          </a:p>
          <a:p>
            <a:pPr marL="457200" lvl="1" indent="0">
              <a:buNone/>
            </a:pPr>
            <a:r>
              <a:rPr lang="en-US" dirty="0" smtClean="0"/>
              <a:t>3.4 Data</a:t>
            </a:r>
            <a:r>
              <a:rPr lang="id-ID" dirty="0" smtClean="0"/>
              <a:t> Model</a:t>
            </a:r>
            <a:endParaRPr lang="en-US" dirty="0" smtClean="0"/>
          </a:p>
          <a:p>
            <a:pPr marL="514350" indent="-514350">
              <a:buFont typeface="+mj-lt"/>
              <a:buAutoNum type="arabicPeriod"/>
            </a:pPr>
            <a:r>
              <a:rPr lang="en-US" dirty="0" smtClean="0">
                <a:solidFill>
                  <a:srgbClr val="C00000"/>
                </a:solidFill>
              </a:rPr>
              <a:t>Implementation</a:t>
            </a:r>
            <a:br>
              <a:rPr lang="en-US" dirty="0" smtClean="0">
                <a:solidFill>
                  <a:srgbClr val="C00000"/>
                </a:solidFill>
              </a:rPr>
            </a:br>
            <a:r>
              <a:rPr lang="en-US" sz="2400" dirty="0" smtClean="0"/>
              <a:t>4.1 Program Code</a:t>
            </a:r>
            <a:br>
              <a:rPr lang="en-US" sz="2400" dirty="0" smtClean="0"/>
            </a:br>
            <a:r>
              <a:rPr lang="en-US" sz="2400" dirty="0" smtClean="0"/>
              <a:t>4.2 Testing Plan</a:t>
            </a:r>
            <a:r>
              <a:rPr lang="en-US" sz="2400" dirty="0"/>
              <a:t/>
            </a:r>
            <a:br>
              <a:rPr lang="en-US" sz="2400" dirty="0"/>
            </a:br>
            <a:r>
              <a:rPr lang="en-US" sz="2400" dirty="0" smtClean="0"/>
              <a:t>4.3 Documentation</a:t>
            </a: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131</a:t>
            </a:fld>
            <a:endParaRPr lang="en-US">
              <a:solidFill>
                <a:prstClr val="black">
                  <a:tint val="75000"/>
                </a:prstClr>
              </a:solidFill>
            </a:endParaRPr>
          </a:p>
        </p:txBody>
      </p:sp>
      <p:sp>
        <p:nvSpPr>
          <p:cNvPr id="5" name="Right Brace 4"/>
          <p:cNvSpPr/>
          <p:nvPr/>
        </p:nvSpPr>
        <p:spPr>
          <a:xfrm>
            <a:off x="4267200" y="1352549"/>
            <a:ext cx="685800" cy="8572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6" name="TextBox 5"/>
          <p:cNvSpPr txBox="1"/>
          <p:nvPr/>
        </p:nvSpPr>
        <p:spPr>
          <a:xfrm>
            <a:off x="5100588" y="1295400"/>
            <a:ext cx="1451679" cy="954107"/>
          </a:xfrm>
          <a:prstGeom prst="rect">
            <a:avLst/>
          </a:prstGeom>
          <a:noFill/>
        </p:spPr>
        <p:txBody>
          <a:bodyPr wrap="none" rtlCol="0">
            <a:spAutoFit/>
          </a:bodyPr>
          <a:lstStyle/>
          <a:p>
            <a:pPr algn="l"/>
            <a:r>
              <a:rPr lang="en-US" sz="2800" dirty="0" smtClean="0">
                <a:solidFill>
                  <a:srgbClr val="0070C0"/>
                </a:solidFill>
                <a:effectLst/>
                <a:latin typeface="+mn-lt"/>
              </a:rPr>
              <a:t>System</a:t>
            </a:r>
          </a:p>
          <a:p>
            <a:pPr algn="l"/>
            <a:r>
              <a:rPr lang="en-US" sz="2800" dirty="0" smtClean="0">
                <a:solidFill>
                  <a:srgbClr val="0070C0"/>
                </a:solidFill>
                <a:effectLst/>
                <a:latin typeface="+mn-lt"/>
              </a:rPr>
              <a:t>Proposal</a:t>
            </a:r>
            <a:endParaRPr lang="id-ID" sz="2800" dirty="0">
              <a:solidFill>
                <a:srgbClr val="0070C0"/>
              </a:solidFill>
              <a:effectLst/>
              <a:latin typeface="+mn-lt"/>
            </a:endParaRPr>
          </a:p>
        </p:txBody>
      </p:sp>
      <p:sp>
        <p:nvSpPr>
          <p:cNvPr id="7" name="Right Brace 6"/>
          <p:cNvSpPr/>
          <p:nvPr/>
        </p:nvSpPr>
        <p:spPr>
          <a:xfrm>
            <a:off x="4267200" y="2448819"/>
            <a:ext cx="685800" cy="26565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8" name="TextBox 7"/>
          <p:cNvSpPr txBox="1"/>
          <p:nvPr/>
        </p:nvSpPr>
        <p:spPr>
          <a:xfrm>
            <a:off x="5055992" y="3313093"/>
            <a:ext cx="2039469" cy="954107"/>
          </a:xfrm>
          <a:prstGeom prst="rect">
            <a:avLst/>
          </a:prstGeom>
          <a:noFill/>
        </p:spPr>
        <p:txBody>
          <a:bodyPr wrap="none" rtlCol="0">
            <a:spAutoFit/>
          </a:bodyPr>
          <a:lstStyle/>
          <a:p>
            <a:pPr algn="l"/>
            <a:r>
              <a:rPr lang="en-US" sz="2800" dirty="0" smtClean="0">
                <a:solidFill>
                  <a:srgbClr val="0070C0"/>
                </a:solidFill>
                <a:effectLst/>
                <a:latin typeface="+mn-lt"/>
              </a:rPr>
              <a:t>System</a:t>
            </a:r>
          </a:p>
          <a:p>
            <a:pPr algn="l"/>
            <a:r>
              <a:rPr lang="en-US" sz="2800" dirty="0" smtClean="0">
                <a:solidFill>
                  <a:srgbClr val="0070C0"/>
                </a:solidFill>
                <a:effectLst/>
                <a:latin typeface="+mn-lt"/>
              </a:rPr>
              <a:t>Specification</a:t>
            </a:r>
            <a:endParaRPr lang="id-ID" sz="2800" dirty="0">
              <a:solidFill>
                <a:srgbClr val="0070C0"/>
              </a:solidFill>
              <a:effectLst/>
              <a:latin typeface="+mn-lt"/>
            </a:endParaRPr>
          </a:p>
        </p:txBody>
      </p:sp>
      <p:sp>
        <p:nvSpPr>
          <p:cNvPr id="9" name="Right Brace 8"/>
          <p:cNvSpPr/>
          <p:nvPr/>
        </p:nvSpPr>
        <p:spPr>
          <a:xfrm>
            <a:off x="4267200" y="5272028"/>
            <a:ext cx="685800" cy="8572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0" name="TextBox 9"/>
          <p:cNvSpPr txBox="1"/>
          <p:nvPr/>
        </p:nvSpPr>
        <p:spPr>
          <a:xfrm>
            <a:off x="5100588" y="5214879"/>
            <a:ext cx="1490344" cy="954107"/>
          </a:xfrm>
          <a:prstGeom prst="rect">
            <a:avLst/>
          </a:prstGeom>
          <a:noFill/>
        </p:spPr>
        <p:txBody>
          <a:bodyPr wrap="none" rtlCol="0">
            <a:spAutoFit/>
          </a:bodyPr>
          <a:lstStyle/>
          <a:p>
            <a:pPr algn="l"/>
            <a:r>
              <a:rPr lang="en-US" sz="2800" dirty="0" smtClean="0">
                <a:solidFill>
                  <a:srgbClr val="0070C0"/>
                </a:solidFill>
                <a:effectLst/>
                <a:latin typeface="+mn-lt"/>
              </a:rPr>
              <a:t>New</a:t>
            </a:r>
          </a:p>
          <a:p>
            <a:pPr algn="l"/>
            <a:r>
              <a:rPr lang="en-US" sz="2800" dirty="0" smtClean="0">
                <a:solidFill>
                  <a:srgbClr val="0070C0"/>
                </a:solidFill>
                <a:effectLst/>
                <a:latin typeface="+mn-lt"/>
              </a:rPr>
              <a:t>Software</a:t>
            </a:r>
            <a:endParaRPr lang="id-ID" sz="2800" dirty="0">
              <a:solidFill>
                <a:srgbClr val="0070C0"/>
              </a:solidFill>
              <a:effectLst/>
              <a:latin typeface="+mn-lt"/>
            </a:endParaRPr>
          </a:p>
        </p:txBody>
      </p:sp>
    </p:spTree>
    <p:extLst>
      <p:ext uri="{BB962C8B-B14F-4D97-AF65-F5344CB8AC3E}">
        <p14:creationId xmlns:p14="http://schemas.microsoft.com/office/powerpoint/2010/main" val="13695940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2.2 </a:t>
            </a:r>
            <a:r>
              <a:rPr lang="en-US" sz="4000" dirty="0"/>
              <a:t>Software Effort Estimation</a:t>
            </a:r>
            <a:endParaRPr lang="id-ID" sz="4000" dirty="0"/>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132</a:t>
            </a:fld>
            <a:endParaRPr lang="en-US">
              <a:solidFill>
                <a:prstClr val="black">
                  <a:tint val="75000"/>
                </a:prstClr>
              </a:solidFill>
            </a:endParaRPr>
          </a:p>
        </p:txBody>
      </p:sp>
    </p:spTree>
    <p:extLst>
      <p:ext uri="{BB962C8B-B14F-4D97-AF65-F5344CB8AC3E}">
        <p14:creationId xmlns:p14="http://schemas.microsoft.com/office/powerpoint/2010/main" val="32480359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Software Systems</a:t>
            </a:r>
            <a:endParaRPr lang="id-ID" dirty="0"/>
          </a:p>
        </p:txBody>
      </p:sp>
      <p:sp>
        <p:nvSpPr>
          <p:cNvPr id="3" name="Content Placeholder 2"/>
          <p:cNvSpPr>
            <a:spLocks noGrp="1"/>
          </p:cNvSpPr>
          <p:nvPr>
            <p:ph idx="1"/>
          </p:nvPr>
        </p:nvSpPr>
        <p:spPr/>
        <p:txBody>
          <a:bodyPr/>
          <a:lstStyle/>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133</a:t>
            </a:fld>
            <a:endParaRPr lang="en-US" dirty="0">
              <a:solidFill>
                <a:prstClr val="black">
                  <a:tint val="75000"/>
                </a:prstClr>
              </a:solidFill>
            </a:endParaRPr>
          </a:p>
        </p:txBody>
      </p:sp>
      <p:pic>
        <p:nvPicPr>
          <p:cNvPr id="5" name="Picture 2" descr="http://image-store.slidesharecdn.com/fe158499-4c47-4948-b2d9-9c8d6e53846b-medi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696" y="1704588"/>
            <a:ext cx="4467610" cy="4467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48325" y="1219200"/>
            <a:ext cx="4118875" cy="2656376"/>
          </a:xfrm>
          <a:prstGeom prst="rect">
            <a:avLst/>
          </a:prstGeom>
        </p:spPr>
      </p:pic>
      <p:sp>
        <p:nvSpPr>
          <p:cNvPr id="7" name="Rectangle 6"/>
          <p:cNvSpPr/>
          <p:nvPr/>
        </p:nvSpPr>
        <p:spPr>
          <a:xfrm>
            <a:off x="239886" y="3893594"/>
            <a:ext cx="1628972" cy="307777"/>
          </a:xfrm>
          <a:prstGeom prst="rect">
            <a:avLst/>
          </a:prstGeom>
        </p:spPr>
        <p:txBody>
          <a:bodyPr wrap="none">
            <a:spAutoFit/>
          </a:bodyPr>
          <a:lstStyle/>
          <a:p>
            <a:r>
              <a:rPr lang="en-US" sz="1400" i="0" dirty="0" smtClean="0"/>
              <a:t>Source: Wikipedia</a:t>
            </a:r>
            <a:endParaRPr lang="tr-TR" sz="1400" i="0" dirty="0"/>
          </a:p>
        </p:txBody>
      </p:sp>
    </p:spTree>
    <p:extLst>
      <p:ext uri="{BB962C8B-B14F-4D97-AF65-F5344CB8AC3E}">
        <p14:creationId xmlns:p14="http://schemas.microsoft.com/office/powerpoint/2010/main" val="6302749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of Software Systems</a:t>
            </a:r>
          </a:p>
        </p:txBody>
      </p:sp>
      <p:pic>
        <p:nvPicPr>
          <p:cNvPr id="3" name="Picture 2"/>
          <p:cNvPicPr>
            <a:picLocks noChangeAspect="1"/>
          </p:cNvPicPr>
          <p:nvPr/>
        </p:nvPicPr>
        <p:blipFill rotWithShape="1">
          <a:blip r:embed="rId2"/>
          <a:srcRect l="28838" t="20575" r="41162" b="17939"/>
          <a:stretch/>
        </p:blipFill>
        <p:spPr>
          <a:xfrm>
            <a:off x="76200" y="1066800"/>
            <a:ext cx="4967270" cy="5726648"/>
          </a:xfrm>
          <a:prstGeom prst="rect">
            <a:avLst/>
          </a:prstGeom>
        </p:spPr>
      </p:pic>
      <p:sp>
        <p:nvSpPr>
          <p:cNvPr id="4" name="TextBox 3"/>
          <p:cNvSpPr txBox="1"/>
          <p:nvPr/>
        </p:nvSpPr>
        <p:spPr>
          <a:xfrm>
            <a:off x="5493426" y="3276600"/>
            <a:ext cx="3345774" cy="707886"/>
          </a:xfrm>
          <a:prstGeom prst="rect">
            <a:avLst/>
          </a:prstGeom>
          <a:noFill/>
        </p:spPr>
        <p:txBody>
          <a:bodyPr wrap="square" rtlCol="0">
            <a:spAutoFit/>
          </a:bodyPr>
          <a:lstStyle/>
          <a:p>
            <a:pPr algn="l"/>
            <a:r>
              <a:rPr lang="en-US" sz="2000" i="1" dirty="0" smtClean="0">
                <a:effectLst/>
                <a:latin typeface="+mn-lt"/>
              </a:rPr>
              <a:t>Caper Jones, The Economic of Software Quality (2012)</a:t>
            </a:r>
            <a:endParaRPr lang="en-US" sz="2000" i="1" dirty="0">
              <a:effectLst/>
              <a:latin typeface="+mn-lt"/>
            </a:endParaRPr>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134</a:t>
            </a:fld>
            <a:endParaRPr lang="en-US">
              <a:solidFill>
                <a:prstClr val="black">
                  <a:tint val="75000"/>
                </a:prstClr>
              </a:solidFill>
            </a:endParaRPr>
          </a:p>
        </p:txBody>
      </p:sp>
    </p:spTree>
    <p:extLst>
      <p:ext uri="{BB962C8B-B14F-4D97-AF65-F5344CB8AC3E}">
        <p14:creationId xmlns:p14="http://schemas.microsoft.com/office/powerpoint/2010/main" val="9049957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Effort Estimation </a:t>
            </a:r>
            <a:r>
              <a:rPr lang="en-US" dirty="0"/>
              <a:t>Methods</a:t>
            </a:r>
            <a:endParaRPr lang="id-ID" dirty="0"/>
          </a:p>
        </p:txBody>
      </p:sp>
      <p:graphicFrame>
        <p:nvGraphicFramePr>
          <p:cNvPr id="4" name="Content Placeholder 3"/>
          <p:cNvGraphicFramePr>
            <a:graphicFrameLocks noGrp="1"/>
          </p:cNvGraphicFramePr>
          <p:nvPr>
            <p:ph idx="1"/>
            <p:extLst/>
          </p:nvPr>
        </p:nvGraphicFramePr>
        <p:xfrm>
          <a:off x="152400" y="1981200"/>
          <a:ext cx="88392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135</a:t>
            </a:fld>
            <a:endParaRPr lang="en-US">
              <a:solidFill>
                <a:prstClr val="black">
                  <a:tint val="75000"/>
                </a:prstClr>
              </a:solidFill>
            </a:endParaRPr>
          </a:p>
        </p:txBody>
      </p:sp>
    </p:spTree>
    <p:extLst>
      <p:ext uri="{BB962C8B-B14F-4D97-AF65-F5344CB8AC3E}">
        <p14:creationId xmlns:p14="http://schemas.microsoft.com/office/powerpoint/2010/main" val="15720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 Simply Method</a:t>
            </a:r>
            <a:endParaRPr lang="id-ID" sz="4000" dirty="0"/>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136</a:t>
            </a:fld>
            <a:endParaRPr lang="en-US">
              <a:solidFill>
                <a:prstClr val="black">
                  <a:tint val="75000"/>
                </a:prstClr>
              </a:solidFill>
            </a:endParaRPr>
          </a:p>
        </p:txBody>
      </p:sp>
    </p:spTree>
    <p:extLst>
      <p:ext uri="{BB962C8B-B14F-4D97-AF65-F5344CB8AC3E}">
        <p14:creationId xmlns:p14="http://schemas.microsoft.com/office/powerpoint/2010/main" val="36810298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609600" y="381000"/>
            <a:ext cx="8686800" cy="762000"/>
          </a:xfrm>
        </p:spPr>
        <p:txBody>
          <a:bodyPr>
            <a:normAutofit/>
          </a:bodyPr>
          <a:lstStyle/>
          <a:p>
            <a:r>
              <a:rPr lang="en-US" dirty="0" smtClean="0"/>
              <a:t>Simply </a:t>
            </a:r>
            <a:r>
              <a:rPr lang="id-ID" dirty="0"/>
              <a:t>M</a:t>
            </a:r>
            <a:r>
              <a:rPr lang="en-US" dirty="0" err="1"/>
              <a:t>etho</a:t>
            </a:r>
            <a:r>
              <a:rPr lang="id-ID" dirty="0"/>
              <a:t>d</a:t>
            </a:r>
            <a:endParaRPr lang="en-US" dirty="0" smtClean="0"/>
          </a:p>
        </p:txBody>
      </p:sp>
      <p:pic>
        <p:nvPicPr>
          <p:cNvPr id="41987" name="Picture 3"/>
          <p:cNvPicPr>
            <a:picLocks noChangeAspect="1" noChangeArrowheads="1"/>
          </p:cNvPicPr>
          <p:nvPr/>
        </p:nvPicPr>
        <p:blipFill>
          <a:blip r:embed="rId2" cstate="print"/>
          <a:srcRect l="26354" t="28125" r="34407" b="14583"/>
          <a:stretch>
            <a:fillRect/>
          </a:stretch>
        </p:blipFill>
        <p:spPr bwMode="auto">
          <a:xfrm>
            <a:off x="1524000" y="1219200"/>
            <a:ext cx="6019800" cy="494162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137</a:t>
            </a:fld>
            <a:endParaRPr lang="en-US">
              <a:solidFill>
                <a:prstClr val="black">
                  <a:tint val="75000"/>
                </a:prstClr>
              </a:solidFill>
            </a:endParaRPr>
          </a:p>
        </p:txBody>
      </p:sp>
    </p:spTree>
    <p:extLst>
      <p:ext uri="{BB962C8B-B14F-4D97-AF65-F5344CB8AC3E}">
        <p14:creationId xmlns:p14="http://schemas.microsoft.com/office/powerpoint/2010/main" val="21050982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Spent for </a:t>
            </a:r>
            <a:r>
              <a:rPr lang="en-US" dirty="0" smtClean="0"/>
              <a:t>Each Phase</a:t>
            </a:r>
            <a:endParaRPr lang="id-ID" dirty="0"/>
          </a:p>
        </p:txBody>
      </p:sp>
      <p:sp>
        <p:nvSpPr>
          <p:cNvPr id="5" name="Rectangle 3" descr="Rectangle: Click to edit Master text styles&#10;Second level&#10;Third level&#10;Fourth level&#10;Fifth level"/>
          <p:cNvSpPr txBox="1">
            <a:spLocks noChangeArrowheads="1"/>
          </p:cNvSpPr>
          <p:nvPr/>
        </p:nvSpPr>
        <p:spPr>
          <a:xfrm>
            <a:off x="571500" y="1447800"/>
            <a:ext cx="7200900" cy="419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Font typeface="Arial" panose="020B0604020202020204" pitchFamily="34" charset="0"/>
              <a:buNone/>
            </a:pPr>
            <a:r>
              <a:rPr kumimoji="0" lang="en-US" sz="3600" dirty="0" smtClean="0">
                <a:effectLst/>
              </a:rPr>
              <a:t>	We are given that</a:t>
            </a:r>
            <a:r>
              <a:rPr kumimoji="0" lang="en-US" sz="3200" dirty="0" smtClean="0">
                <a:effectLst/>
              </a:rPr>
              <a:t/>
            </a:r>
            <a:br>
              <a:rPr kumimoji="0" lang="en-US" sz="3200" dirty="0" smtClean="0">
                <a:effectLst/>
              </a:rPr>
            </a:br>
            <a:r>
              <a:rPr kumimoji="0" lang="en-US" sz="3200" dirty="0" smtClean="0">
                <a:effectLst/>
              </a:rPr>
              <a:t/>
            </a:r>
            <a:br>
              <a:rPr kumimoji="0" lang="en-US" sz="3200" dirty="0" smtClean="0">
                <a:effectLst/>
              </a:rPr>
            </a:br>
            <a:r>
              <a:rPr kumimoji="0" lang="en-US" sz="3200" dirty="0" smtClean="0">
                <a:effectLst/>
              </a:rPr>
              <a:t/>
            </a:r>
            <a:br>
              <a:rPr kumimoji="0" lang="en-US" sz="3200" dirty="0" smtClean="0">
                <a:effectLst/>
              </a:rPr>
            </a:br>
            <a:r>
              <a:rPr kumimoji="0" lang="en-US" sz="3200" dirty="0" smtClean="0">
                <a:effectLst/>
              </a:rPr>
              <a:t>so</a:t>
            </a:r>
          </a:p>
        </p:txBody>
      </p:sp>
      <p:graphicFrame>
        <p:nvGraphicFramePr>
          <p:cNvPr id="6" name="Object 4"/>
          <p:cNvGraphicFramePr>
            <a:graphicFrameLocks noChangeAspect="1"/>
          </p:cNvGraphicFramePr>
          <p:nvPr>
            <p:extLst/>
          </p:nvPr>
        </p:nvGraphicFramePr>
        <p:xfrm>
          <a:off x="1447800" y="2165373"/>
          <a:ext cx="5853113" cy="547688"/>
        </p:xfrm>
        <a:graphic>
          <a:graphicData uri="http://schemas.openxmlformats.org/presentationml/2006/ole">
            <mc:AlternateContent xmlns:mc="http://schemas.openxmlformats.org/markup-compatibility/2006">
              <mc:Choice xmlns:v="urn:schemas-microsoft-com:vml" Requires="v">
                <p:oleObj spid="_x0000_s1629" name="Equation" r:id="rId3" imgW="2171520" imgH="203040" progId="Equation.3">
                  <p:embed/>
                </p:oleObj>
              </mc:Choice>
              <mc:Fallback>
                <p:oleObj name="Equation" r:id="rId3" imgW="2171520" imgH="20304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165373"/>
                        <a:ext cx="5853113"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1447800" y="3418527"/>
          <a:ext cx="4905375" cy="1060450"/>
        </p:xfrm>
        <a:graphic>
          <a:graphicData uri="http://schemas.openxmlformats.org/presentationml/2006/ole">
            <mc:AlternateContent xmlns:mc="http://schemas.openxmlformats.org/markup-compatibility/2006">
              <mc:Choice xmlns:v="urn:schemas-microsoft-com:vml" Requires="v">
                <p:oleObj spid="_x0000_s1630" name="Equation" r:id="rId5" imgW="1815312" imgH="393529" progId="Equation.3">
                  <p:embed/>
                </p:oleObj>
              </mc:Choice>
              <mc:Fallback>
                <p:oleObj name="Equation" r:id="rId5" imgW="1815312"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418527"/>
                        <a:ext cx="4905375" cy="106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138</a:t>
            </a:fld>
            <a:endParaRPr lang="en-US">
              <a:solidFill>
                <a:prstClr val="black">
                  <a:tint val="75000"/>
                </a:prstClr>
              </a:solidFill>
            </a:endParaRPr>
          </a:p>
        </p:txBody>
      </p:sp>
      <p:graphicFrame>
        <p:nvGraphicFramePr>
          <p:cNvPr id="8" name="Object 4"/>
          <p:cNvGraphicFramePr>
            <a:graphicFrameLocks noChangeAspect="1"/>
          </p:cNvGraphicFramePr>
          <p:nvPr>
            <p:extLst/>
          </p:nvPr>
        </p:nvGraphicFramePr>
        <p:xfrm>
          <a:off x="1347506" y="4931083"/>
          <a:ext cx="5935663" cy="1060450"/>
        </p:xfrm>
        <a:graphic>
          <a:graphicData uri="http://schemas.openxmlformats.org/presentationml/2006/ole">
            <mc:AlternateContent xmlns:mc="http://schemas.openxmlformats.org/markup-compatibility/2006">
              <mc:Choice xmlns:v="urn:schemas-microsoft-com:vml" Requires="v">
                <p:oleObj spid="_x0000_s1631" name="Equation" r:id="rId7" imgW="2197100" imgH="393700" progId="Equation.3">
                  <p:embed/>
                </p:oleObj>
              </mc:Choice>
              <mc:Fallback>
                <p:oleObj name="Equation" r:id="rId7" imgW="21971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7506" y="4931083"/>
                        <a:ext cx="5935663" cy="106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09302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762000" y="1435100"/>
            <a:ext cx="7543800" cy="4351338"/>
          </a:xfrm>
          <a:prstGeom prst="rect">
            <a:avLst/>
          </a:prstGeom>
          <a:solidFill>
            <a:schemeClr val="accent2"/>
          </a:solidFill>
          <a:ln w="12700">
            <a:solidFill>
              <a:schemeClr val="tx1"/>
            </a:solidFill>
            <a:miter lim="800000"/>
            <a:headEnd type="none" w="sm" len="sm"/>
            <a:tailEnd/>
          </a:ln>
        </p:spPr>
        <p:txBody>
          <a:bodyPr wrap="none" anchor="ctr"/>
          <a:lstStyle/>
          <a:p>
            <a:pPr algn="l"/>
            <a:endParaRPr lang="en-US"/>
          </a:p>
        </p:txBody>
      </p:sp>
      <p:sp>
        <p:nvSpPr>
          <p:cNvPr id="3078" name="Rectangle 3"/>
          <p:cNvSpPr>
            <a:spLocks noChangeArrowheads="1"/>
          </p:cNvSpPr>
          <p:nvPr/>
        </p:nvSpPr>
        <p:spPr bwMode="auto">
          <a:xfrm>
            <a:off x="762000" y="4748213"/>
            <a:ext cx="7543800" cy="1054100"/>
          </a:xfrm>
          <a:prstGeom prst="rect">
            <a:avLst/>
          </a:prstGeom>
          <a:solidFill>
            <a:srgbClr val="FFCC99"/>
          </a:solidFill>
          <a:ln w="12700">
            <a:solidFill>
              <a:schemeClr val="tx1"/>
            </a:solidFill>
            <a:miter lim="800000"/>
            <a:headEnd type="none" w="sm" len="sm"/>
            <a:tailEnd/>
          </a:ln>
        </p:spPr>
        <p:txBody>
          <a:bodyPr wrap="none" anchor="ctr"/>
          <a:lstStyle/>
          <a:p>
            <a:pPr algn="l"/>
            <a:endParaRPr lang="en-US"/>
          </a:p>
        </p:txBody>
      </p:sp>
      <p:sp>
        <p:nvSpPr>
          <p:cNvPr id="3079" name="Rectangle 4"/>
          <p:cNvSpPr>
            <a:spLocks noGrp="1" noChangeArrowheads="1"/>
          </p:cNvSpPr>
          <p:nvPr>
            <p:ph type="title"/>
          </p:nvPr>
        </p:nvSpPr>
        <p:spPr>
          <a:xfrm>
            <a:off x="685800" y="506413"/>
            <a:ext cx="8267700" cy="457200"/>
          </a:xfrm>
        </p:spPr>
        <p:txBody>
          <a:bodyPr>
            <a:normAutofit fontScale="90000"/>
          </a:bodyPr>
          <a:lstStyle/>
          <a:p>
            <a:pPr eaLnBrk="1" hangingPunct="1"/>
            <a:r>
              <a:rPr lang="en-US" dirty="0" smtClean="0"/>
              <a:t>Estimate the Overall Time</a:t>
            </a:r>
          </a:p>
        </p:txBody>
      </p:sp>
      <p:sp>
        <p:nvSpPr>
          <p:cNvPr id="3080" name="Text Box 5"/>
          <p:cNvSpPr txBox="1">
            <a:spLocks noChangeArrowheads="1"/>
          </p:cNvSpPr>
          <p:nvPr/>
        </p:nvSpPr>
        <p:spPr bwMode="auto">
          <a:xfrm>
            <a:off x="974725" y="1295400"/>
            <a:ext cx="184150" cy="366713"/>
          </a:xfrm>
          <a:prstGeom prst="rect">
            <a:avLst/>
          </a:prstGeom>
          <a:noFill/>
          <a:ln w="12700">
            <a:noFill/>
            <a:miter lim="800000"/>
            <a:headEnd type="none" w="sm" len="sm"/>
            <a:tailEnd/>
          </a:ln>
        </p:spPr>
        <p:txBody>
          <a:bodyPr wrap="none">
            <a:spAutoFit/>
          </a:bodyPr>
          <a:lstStyle/>
          <a:p>
            <a:pPr algn="l"/>
            <a:endParaRPr lang="en-US" sz="1800"/>
          </a:p>
        </p:txBody>
      </p:sp>
      <p:sp>
        <p:nvSpPr>
          <p:cNvPr id="3081" name="Rectangle 6"/>
          <p:cNvSpPr>
            <a:spLocks noChangeArrowheads="1"/>
          </p:cNvSpPr>
          <p:nvPr/>
        </p:nvSpPr>
        <p:spPr bwMode="auto">
          <a:xfrm>
            <a:off x="762000" y="2054225"/>
            <a:ext cx="7543800" cy="1677988"/>
          </a:xfrm>
          <a:prstGeom prst="rect">
            <a:avLst/>
          </a:prstGeom>
          <a:solidFill>
            <a:srgbClr val="FFFF99"/>
          </a:solidFill>
          <a:ln w="12700">
            <a:solidFill>
              <a:schemeClr val="tx1"/>
            </a:solidFill>
            <a:miter lim="800000"/>
            <a:headEnd type="none" w="sm" len="sm"/>
            <a:tailEnd/>
          </a:ln>
        </p:spPr>
        <p:txBody>
          <a:bodyPr wrap="none" anchor="ctr"/>
          <a:lstStyle/>
          <a:p>
            <a:pPr algn="l"/>
            <a:endParaRPr lang="en-US"/>
          </a:p>
        </p:txBody>
      </p:sp>
      <p:sp>
        <p:nvSpPr>
          <p:cNvPr id="3082" name="Rectangle 7"/>
          <p:cNvSpPr>
            <a:spLocks noChangeArrowheads="1"/>
          </p:cNvSpPr>
          <p:nvPr/>
        </p:nvSpPr>
        <p:spPr bwMode="auto">
          <a:xfrm>
            <a:off x="762000" y="3332163"/>
            <a:ext cx="7543800" cy="1404937"/>
          </a:xfrm>
          <a:prstGeom prst="rect">
            <a:avLst/>
          </a:prstGeom>
          <a:solidFill>
            <a:srgbClr val="CCECFF"/>
          </a:solidFill>
          <a:ln w="12700">
            <a:solidFill>
              <a:schemeClr val="tx1"/>
            </a:solidFill>
            <a:miter lim="800000"/>
            <a:headEnd type="none" w="sm" len="sm"/>
            <a:tailEnd/>
          </a:ln>
        </p:spPr>
        <p:txBody>
          <a:bodyPr wrap="none" anchor="ctr"/>
          <a:lstStyle/>
          <a:p>
            <a:pPr algn="l"/>
            <a:endParaRPr lang="en-US"/>
          </a:p>
        </p:txBody>
      </p:sp>
      <p:sp>
        <p:nvSpPr>
          <p:cNvPr id="3083" name="Text Box 8"/>
          <p:cNvSpPr txBox="1">
            <a:spLocks noChangeArrowheads="1"/>
          </p:cNvSpPr>
          <p:nvPr/>
        </p:nvSpPr>
        <p:spPr bwMode="auto">
          <a:xfrm>
            <a:off x="762000" y="1568450"/>
            <a:ext cx="7543800" cy="4524315"/>
          </a:xfrm>
          <a:prstGeom prst="rect">
            <a:avLst/>
          </a:prstGeom>
          <a:noFill/>
          <a:ln w="12700">
            <a:noFill/>
            <a:miter lim="800000"/>
            <a:headEnd type="none" w="sm" len="sm"/>
            <a:tailEnd/>
          </a:ln>
        </p:spPr>
        <p:txBody>
          <a:bodyPr wrap="square">
            <a:spAutoFit/>
          </a:bodyPr>
          <a:lstStyle/>
          <a:p>
            <a:pPr algn="l"/>
            <a:r>
              <a:rPr lang="en-US" sz="1600" b="1" dirty="0">
                <a:latin typeface="Century Gothic" charset="0"/>
              </a:rPr>
              <a:t>	         </a:t>
            </a:r>
            <a:r>
              <a:rPr lang="en-US" sz="1800" b="1" dirty="0">
                <a:latin typeface="Century Gothic" charset="0"/>
              </a:rPr>
              <a:t>Planning        Analysis       Design       Implementation</a:t>
            </a:r>
          </a:p>
          <a:p>
            <a:pPr algn="l"/>
            <a:endParaRPr lang="en-US" sz="1800" b="1" dirty="0">
              <a:latin typeface="Century Gothic" charset="0"/>
            </a:endParaRPr>
          </a:p>
          <a:p>
            <a:pPr algn="l"/>
            <a:r>
              <a:rPr lang="en-US" sz="1800" b="1" dirty="0">
                <a:solidFill>
                  <a:srgbClr val="FF0000"/>
                </a:solidFill>
                <a:latin typeface="Century Gothic" charset="0"/>
              </a:rPr>
              <a:t>Industry</a:t>
            </a:r>
          </a:p>
          <a:p>
            <a:pPr algn="l"/>
            <a:r>
              <a:rPr lang="en-US" sz="1800" b="1" dirty="0">
                <a:solidFill>
                  <a:srgbClr val="FF0000"/>
                </a:solidFill>
                <a:latin typeface="Century Gothic" charset="0"/>
              </a:rPr>
              <a:t>Standard</a:t>
            </a:r>
          </a:p>
          <a:p>
            <a:pPr algn="l"/>
            <a:r>
              <a:rPr lang="en-US" sz="1800" b="1" dirty="0">
                <a:latin typeface="Century Gothic" charset="0"/>
              </a:rPr>
              <a:t>For Web		15%                20%              35%                 30%</a:t>
            </a:r>
          </a:p>
          <a:p>
            <a:pPr algn="l"/>
            <a:r>
              <a:rPr lang="en-US" sz="1800" b="1" dirty="0">
                <a:latin typeface="Century Gothic" charset="0"/>
              </a:rPr>
              <a:t>Applications</a:t>
            </a:r>
          </a:p>
          <a:p>
            <a:pPr algn="l"/>
            <a:endParaRPr lang="en-US" sz="1800" b="1" dirty="0">
              <a:latin typeface="Century Gothic" charset="0"/>
            </a:endParaRPr>
          </a:p>
          <a:p>
            <a:pPr algn="l"/>
            <a:r>
              <a:rPr lang="en-US" sz="1800" b="1" dirty="0" smtClean="0">
                <a:latin typeface="Century Gothic" charset="0"/>
              </a:rPr>
              <a:t>Effort</a:t>
            </a:r>
            <a:endParaRPr lang="en-US" sz="1800" b="1" dirty="0">
              <a:latin typeface="Century Gothic" charset="0"/>
            </a:endParaRPr>
          </a:p>
          <a:p>
            <a:pPr algn="l"/>
            <a:r>
              <a:rPr lang="en-US" sz="1800" b="1" dirty="0">
                <a:latin typeface="Century Gothic" charset="0"/>
              </a:rPr>
              <a:t>Required	  </a:t>
            </a:r>
            <a:r>
              <a:rPr lang="en-US" sz="1800" b="1" dirty="0" smtClean="0">
                <a:latin typeface="Century Gothic" charset="0"/>
              </a:rPr>
              <a:t>4</a:t>
            </a:r>
            <a:r>
              <a:rPr lang="en-US" sz="1800" b="1" dirty="0">
                <a:latin typeface="Century Gothic" charset="0"/>
              </a:rPr>
              <a:t>	          5.33	  9.33	            </a:t>
            </a:r>
            <a:r>
              <a:rPr lang="en-US" sz="1800" b="1" dirty="0" smtClean="0">
                <a:latin typeface="Century Gothic" charset="0"/>
              </a:rPr>
              <a:t>8</a:t>
            </a:r>
            <a:endParaRPr lang="en-US" sz="1800" b="1" dirty="0">
              <a:latin typeface="Century Gothic" charset="0"/>
            </a:endParaRPr>
          </a:p>
          <a:p>
            <a:pPr algn="l"/>
            <a:r>
              <a:rPr lang="en-US" sz="1800" b="1" dirty="0">
                <a:latin typeface="Century Gothic" charset="0"/>
              </a:rPr>
              <a:t>in </a:t>
            </a:r>
            <a:r>
              <a:rPr lang="en-US" sz="1800" b="1" dirty="0" smtClean="0">
                <a:solidFill>
                  <a:srgbClr val="FF0000"/>
                </a:solidFill>
                <a:latin typeface="Century Gothic" charset="0"/>
              </a:rPr>
              <a:t>Time	           </a:t>
            </a:r>
            <a:r>
              <a:rPr lang="en-US" sz="1800" dirty="0" smtClean="0">
                <a:effectLst/>
                <a:latin typeface="Century Gothic" charset="0"/>
              </a:rPr>
              <a:t>(month)</a:t>
            </a:r>
          </a:p>
          <a:p>
            <a:pPr algn="l"/>
            <a:endParaRPr lang="en-US" sz="1800" b="1" dirty="0">
              <a:solidFill>
                <a:srgbClr val="FF0000"/>
              </a:solidFill>
              <a:latin typeface="Century Gothic" charset="0"/>
            </a:endParaRPr>
          </a:p>
          <a:p>
            <a:pPr algn="l"/>
            <a:endParaRPr lang="en-US" sz="1800" b="1" dirty="0">
              <a:solidFill>
                <a:srgbClr val="FF0000"/>
              </a:solidFill>
              <a:latin typeface="Century Gothic" charset="0"/>
            </a:endParaRPr>
          </a:p>
          <a:p>
            <a:pPr algn="l"/>
            <a:endParaRPr lang="en-US" sz="1800" b="1" dirty="0">
              <a:latin typeface="Century Gothic" charset="0"/>
            </a:endParaRPr>
          </a:p>
          <a:p>
            <a:pPr algn="l"/>
            <a:r>
              <a:rPr lang="en-US" sz="1800" b="1" dirty="0" smtClean="0">
                <a:latin typeface="Century Gothic" charset="0"/>
              </a:rPr>
              <a:t>Example: </a:t>
            </a:r>
            <a:r>
              <a:rPr lang="en-US" sz="1800" b="1" dirty="0" smtClean="0">
                <a:solidFill>
                  <a:srgbClr val="FF0000"/>
                </a:solidFill>
                <a:latin typeface="Century Gothic" charset="0"/>
              </a:rPr>
              <a:t>Analysis				</a:t>
            </a:r>
            <a:r>
              <a:rPr lang="en-US" sz="1800" dirty="0" smtClean="0">
                <a:effectLst/>
                <a:latin typeface="Century Gothic" charset="0"/>
              </a:rPr>
              <a:t>month</a:t>
            </a:r>
            <a:endParaRPr lang="en-US" sz="1800" dirty="0">
              <a:effectLst/>
              <a:latin typeface="Century Gothic" charset="0"/>
            </a:endParaRPr>
          </a:p>
          <a:p>
            <a:pPr algn="l"/>
            <a:endParaRPr lang="en-US" sz="1800" b="1" dirty="0">
              <a:latin typeface="Century Gothic" charset="0"/>
            </a:endParaRPr>
          </a:p>
          <a:p>
            <a:pPr algn="l"/>
            <a:endParaRPr lang="en-US" sz="1800" dirty="0"/>
          </a:p>
        </p:txBody>
      </p:sp>
      <p:graphicFrame>
        <p:nvGraphicFramePr>
          <p:cNvPr id="3074" name="Object 9"/>
          <p:cNvGraphicFramePr>
            <a:graphicFrameLocks noChangeAspect="1"/>
          </p:cNvGraphicFramePr>
          <p:nvPr>
            <p:extLst/>
          </p:nvPr>
        </p:nvGraphicFramePr>
        <p:xfrm>
          <a:off x="3276600" y="4724400"/>
          <a:ext cx="2808288" cy="1049338"/>
        </p:xfrm>
        <a:graphic>
          <a:graphicData uri="http://schemas.openxmlformats.org/presentationml/2006/ole">
            <mc:AlternateContent xmlns:mc="http://schemas.openxmlformats.org/markup-compatibility/2006">
              <mc:Choice xmlns:v="urn:schemas-microsoft-com:vml" Requires="v">
                <p:oleObj spid="_x0000_s2251" name="Equation" r:id="rId3" imgW="1054080" imgH="393480" progId="Equation.3">
                  <p:embed/>
                </p:oleObj>
              </mc:Choice>
              <mc:Fallback>
                <p:oleObj name="Equation" r:id="rId3" imgW="1054080" imgH="393480" progId="Equation.3">
                  <p:embed/>
                  <p:pic>
                    <p:nvPicPr>
                      <p:cNvPr id="0" name=""/>
                      <p:cNvPicPr>
                        <a:picLocks noChangeAspect="1" noChangeArrowheads="1"/>
                      </p:cNvPicPr>
                      <p:nvPr/>
                    </p:nvPicPr>
                    <p:blipFill>
                      <a:blip r:embed="rId4"/>
                      <a:srcRect/>
                      <a:stretch>
                        <a:fillRect/>
                      </a:stretch>
                    </p:blipFill>
                    <p:spPr bwMode="auto">
                      <a:xfrm>
                        <a:off x="3276600" y="4724400"/>
                        <a:ext cx="2808288" cy="104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139</a:t>
            </a:fld>
            <a:endParaRPr lang="en-US">
              <a:solidFill>
                <a:prstClr val="black">
                  <a:tint val="75000"/>
                </a:prstClr>
              </a:solidFill>
            </a:endParaRPr>
          </a:p>
        </p:txBody>
      </p:sp>
    </p:spTree>
    <p:extLst>
      <p:ext uri="{BB962C8B-B14F-4D97-AF65-F5344CB8AC3E}">
        <p14:creationId xmlns:p14="http://schemas.microsoft.com/office/powerpoint/2010/main" val="17009277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r>
              <a:rPr lang="en-US" dirty="0" err="1" smtClean="0"/>
              <a:t>Studi</a:t>
            </a:r>
            <a:r>
              <a:rPr lang="en-US" dirty="0" smtClean="0"/>
              <a:t> </a:t>
            </a:r>
            <a:r>
              <a:rPr lang="en-US" dirty="0" err="1" smtClean="0"/>
              <a:t>Kasus</a:t>
            </a:r>
            <a:endParaRPr lang="id-ID" dirty="0"/>
          </a:p>
        </p:txBody>
      </p:sp>
      <p:sp>
        <p:nvSpPr>
          <p:cNvPr id="3" name="Content Placeholder 2"/>
          <p:cNvSpPr>
            <a:spLocks noGrp="1"/>
          </p:cNvSpPr>
          <p:nvPr>
            <p:ph idx="1"/>
          </p:nvPr>
        </p:nvSpPr>
        <p:spPr/>
        <p:txBody>
          <a:bodyPr>
            <a:normAutofit/>
          </a:bodyPr>
          <a:lstStyle/>
          <a:p>
            <a:r>
              <a:rPr lang="en-US" sz="3200" dirty="0" err="1" smtClean="0"/>
              <a:t>Buat</a:t>
            </a:r>
            <a:r>
              <a:rPr lang="en-US" sz="3200" dirty="0" smtClean="0"/>
              <a:t> </a:t>
            </a:r>
            <a:r>
              <a:rPr lang="en-US" sz="3200" dirty="0" smtClean="0">
                <a:solidFill>
                  <a:srgbClr val="C00000"/>
                </a:solidFill>
              </a:rPr>
              <a:t>System Request </a:t>
            </a:r>
            <a:r>
              <a:rPr lang="en-US" sz="3200" dirty="0" err="1" smtClean="0"/>
              <a:t>untuk</a:t>
            </a:r>
            <a:r>
              <a:rPr lang="en-US" sz="3200" dirty="0"/>
              <a:t> </a:t>
            </a:r>
            <a:r>
              <a:rPr lang="en-US" sz="3200" dirty="0" err="1" smtClean="0"/>
              <a:t>aplikasi</a:t>
            </a:r>
            <a:r>
              <a:rPr lang="en-US" sz="3200" dirty="0" smtClean="0"/>
              <a:t> yang </a:t>
            </a:r>
            <a:r>
              <a:rPr lang="en-US" sz="3200" dirty="0" err="1" smtClean="0"/>
              <a:t>dibutuhan</a:t>
            </a:r>
            <a:r>
              <a:rPr lang="en-US" sz="3200" dirty="0" smtClean="0"/>
              <a:t> </a:t>
            </a:r>
            <a:r>
              <a:rPr lang="en-US" sz="3200" dirty="0" err="1" smtClean="0"/>
              <a:t>oleh</a:t>
            </a:r>
            <a:r>
              <a:rPr lang="en-US" sz="3200" dirty="0" smtClean="0"/>
              <a:t> </a:t>
            </a:r>
            <a:r>
              <a:rPr lang="en-US" sz="3200" dirty="0" err="1" smtClean="0"/>
              <a:t>suatu</a:t>
            </a:r>
            <a:r>
              <a:rPr lang="en-US" sz="3200" dirty="0" smtClean="0"/>
              <a:t> </a:t>
            </a:r>
            <a:r>
              <a:rPr lang="en-US" sz="3200" dirty="0" err="1" smtClean="0"/>
              <a:t>organisasi</a:t>
            </a:r>
            <a:endParaRPr lang="en-US" sz="3200" dirty="0" smtClean="0"/>
          </a:p>
          <a:p>
            <a:endParaRPr lang="en-US" sz="3200" dirty="0" smtClean="0"/>
          </a:p>
          <a:p>
            <a:r>
              <a:rPr lang="en-US" sz="3200" dirty="0" err="1" smtClean="0"/>
              <a:t>Pikirkan</a:t>
            </a:r>
            <a:r>
              <a:rPr lang="en-US" sz="3200" dirty="0" smtClean="0"/>
              <a:t> </a:t>
            </a:r>
            <a:r>
              <a:rPr lang="en-US" sz="3200" dirty="0" err="1" smtClean="0"/>
              <a:t>baik-baik</a:t>
            </a:r>
            <a:r>
              <a:rPr lang="en-US" sz="3200" dirty="0" smtClean="0"/>
              <a:t>, </a:t>
            </a:r>
            <a:r>
              <a:rPr lang="en-US" sz="3200" dirty="0" err="1" smtClean="0"/>
              <a:t>keuntungan</a:t>
            </a:r>
            <a:r>
              <a:rPr lang="en-US" sz="3200" dirty="0" smtClean="0"/>
              <a:t> yang </a:t>
            </a:r>
            <a:r>
              <a:rPr lang="en-US" sz="3200" dirty="0" err="1" smtClean="0"/>
              <a:t>didapat</a:t>
            </a:r>
            <a:r>
              <a:rPr lang="en-US" sz="3200" dirty="0" smtClean="0"/>
              <a:t> (</a:t>
            </a:r>
            <a:r>
              <a:rPr lang="en-US" sz="3200" dirty="0" smtClean="0">
                <a:solidFill>
                  <a:srgbClr val="C00000"/>
                </a:solidFill>
              </a:rPr>
              <a:t>business value</a:t>
            </a:r>
            <a:r>
              <a:rPr lang="en-US" sz="3200" dirty="0" smtClean="0"/>
              <a:t>) </a:t>
            </a:r>
            <a:r>
              <a:rPr lang="en-US" sz="3200" dirty="0" err="1" smtClean="0"/>
              <a:t>dari</a:t>
            </a:r>
            <a:r>
              <a:rPr lang="en-US" sz="3200" dirty="0" smtClean="0"/>
              <a:t> </a:t>
            </a:r>
            <a:r>
              <a:rPr lang="en-US" sz="3200" dirty="0" err="1" smtClean="0"/>
              <a:t>penerapan</a:t>
            </a:r>
            <a:r>
              <a:rPr lang="en-US" sz="3200" dirty="0" smtClean="0"/>
              <a:t> system </a:t>
            </a:r>
            <a:r>
              <a:rPr lang="en-US" sz="3200" dirty="0" err="1" smtClean="0"/>
              <a:t>tersebut</a:t>
            </a:r>
            <a:r>
              <a:rPr lang="en-US" sz="3200" dirty="0" smtClean="0"/>
              <a:t> di </a:t>
            </a:r>
            <a:r>
              <a:rPr lang="en-US" sz="3200" dirty="0" err="1" smtClean="0"/>
              <a:t>organisasi</a:t>
            </a:r>
            <a:endParaRPr lang="en-US" sz="3200" dirty="0" smtClean="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9843687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a:t>
            </a:r>
            <a:r>
              <a:rPr lang="en-US" sz="4000" dirty="0" smtClean="0"/>
              <a:t>. Function Point</a:t>
            </a:r>
            <a:endParaRPr lang="id-ID" sz="4000" dirty="0"/>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140</a:t>
            </a:fld>
            <a:endParaRPr lang="en-US">
              <a:solidFill>
                <a:prstClr val="black">
                  <a:tint val="75000"/>
                </a:prstClr>
              </a:solidFill>
            </a:endParaRPr>
          </a:p>
        </p:txBody>
      </p:sp>
    </p:spTree>
    <p:extLst>
      <p:ext uri="{BB962C8B-B14F-4D97-AF65-F5344CB8AC3E}">
        <p14:creationId xmlns:p14="http://schemas.microsoft.com/office/powerpoint/2010/main" val="20572042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609600" y="387810"/>
            <a:ext cx="8534400" cy="762000"/>
          </a:xfrm>
        </p:spPr>
        <p:txBody>
          <a:bodyPr/>
          <a:lstStyle/>
          <a:p>
            <a:pPr eaLnBrk="1" hangingPunct="1"/>
            <a:r>
              <a:rPr lang="id-ID" dirty="0" err="1" smtClean="0"/>
              <a:t>Function</a:t>
            </a:r>
            <a:r>
              <a:rPr lang="id-ID" dirty="0" smtClean="0"/>
              <a:t> Point Approach</a:t>
            </a:r>
            <a:endParaRPr lang="en-US" dirty="0" smtClean="0">
              <a:solidFill>
                <a:srgbClr val="C00000"/>
              </a:solidFill>
            </a:endParaRPr>
          </a:p>
        </p:txBody>
      </p:sp>
      <p:pic>
        <p:nvPicPr>
          <p:cNvPr id="40965" name="Picture 3" descr="!03-04W-"/>
          <p:cNvPicPr>
            <a:picLocks noChangeAspect="1" noChangeArrowheads="1"/>
          </p:cNvPicPr>
          <p:nvPr/>
        </p:nvPicPr>
        <p:blipFill>
          <a:blip r:embed="rId2" cstate="print"/>
          <a:srcRect/>
          <a:stretch>
            <a:fillRect/>
          </a:stretch>
        </p:blipFill>
        <p:spPr bwMode="auto">
          <a:xfrm>
            <a:off x="2469320" y="1219200"/>
            <a:ext cx="3886200" cy="4847230"/>
          </a:xfrm>
          <a:prstGeom prst="rect">
            <a:avLst/>
          </a:prstGeom>
          <a:noFill/>
          <a:ln w="9525">
            <a:noFill/>
            <a:miter lim="800000"/>
            <a:headEnd/>
            <a:tailEnd/>
          </a:ln>
        </p:spPr>
      </p:pic>
      <p:sp>
        <p:nvSpPr>
          <p:cNvPr id="4" name="TextBox 3"/>
          <p:cNvSpPr txBox="1"/>
          <p:nvPr/>
        </p:nvSpPr>
        <p:spPr>
          <a:xfrm>
            <a:off x="3085230" y="6205210"/>
            <a:ext cx="2654380" cy="400110"/>
          </a:xfrm>
          <a:prstGeom prst="rect">
            <a:avLst/>
          </a:prstGeom>
          <a:noFill/>
        </p:spPr>
        <p:txBody>
          <a:bodyPr wrap="none" rtlCol="0">
            <a:spAutoFit/>
          </a:bodyPr>
          <a:lstStyle/>
          <a:p>
            <a:r>
              <a:rPr lang="en-US" sz="2000" i="1" dirty="0" smtClean="0">
                <a:effectLst/>
              </a:rPr>
              <a:t>(Allen Albrecht, 1979)</a:t>
            </a:r>
            <a:endParaRPr lang="en-US" sz="2000" i="1" dirty="0">
              <a:effectLst/>
            </a:endParaRP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141</a:t>
            </a:fld>
            <a:endParaRPr lang="en-US">
              <a:solidFill>
                <a:prstClr val="black">
                  <a:tint val="75000"/>
                </a:prstClr>
              </a:solidFill>
            </a:endParaRPr>
          </a:p>
        </p:txBody>
      </p:sp>
    </p:spTree>
    <p:extLst>
      <p:ext uri="{BB962C8B-B14F-4D97-AF65-F5344CB8AC3E}">
        <p14:creationId xmlns:p14="http://schemas.microsoft.com/office/powerpoint/2010/main" val="9640078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609600" y="417077"/>
            <a:ext cx="8382000" cy="762000"/>
          </a:xfrm>
        </p:spPr>
        <p:txBody>
          <a:bodyPr>
            <a:normAutofit fontScale="90000"/>
          </a:bodyPr>
          <a:lstStyle/>
          <a:p>
            <a:pPr eaLnBrk="1" hangingPunct="1"/>
            <a:r>
              <a:rPr lang="en-US" dirty="0"/>
              <a:t>A</a:t>
            </a:r>
            <a:r>
              <a:rPr lang="en-US" dirty="0" smtClean="0"/>
              <a:t>. Function Points Estimation</a:t>
            </a:r>
            <a:r>
              <a:rPr lang="en-US" dirty="0"/>
              <a:t/>
            </a:r>
            <a:br>
              <a:rPr lang="en-US" dirty="0"/>
            </a:br>
            <a:r>
              <a:rPr lang="en-US" dirty="0"/>
              <a:t> </a:t>
            </a:r>
            <a:r>
              <a:rPr lang="en-US" dirty="0" smtClean="0"/>
              <a:t>   -- </a:t>
            </a:r>
            <a:r>
              <a:rPr lang="en-US" dirty="0" smtClean="0">
                <a:solidFill>
                  <a:srgbClr val="3333FF"/>
                </a:solidFill>
              </a:rPr>
              <a:t>Step One</a:t>
            </a:r>
            <a:r>
              <a:rPr lang="id-ID" dirty="0" smtClean="0">
                <a:solidFill>
                  <a:srgbClr val="3333FF"/>
                </a:solidFill>
              </a:rPr>
              <a:t> (TUFP)</a:t>
            </a:r>
            <a:endParaRPr lang="en-US" dirty="0" smtClean="0"/>
          </a:p>
        </p:txBody>
      </p:sp>
      <p:sp>
        <p:nvSpPr>
          <p:cNvPr id="41989" name="Rectangle 3"/>
          <p:cNvSpPr>
            <a:spLocks noChangeArrowheads="1"/>
          </p:cNvSpPr>
          <p:nvPr/>
        </p:nvSpPr>
        <p:spPr bwMode="auto">
          <a:xfrm>
            <a:off x="762000" y="1828800"/>
            <a:ext cx="7543800" cy="4343400"/>
          </a:xfrm>
          <a:prstGeom prst="rect">
            <a:avLst/>
          </a:prstGeom>
          <a:solidFill>
            <a:schemeClr val="accent2"/>
          </a:solidFill>
          <a:ln w="12700">
            <a:solidFill>
              <a:schemeClr val="tx1"/>
            </a:solidFill>
            <a:miter lim="800000"/>
            <a:headEnd type="none" w="sm" len="sm"/>
            <a:tailEnd/>
          </a:ln>
        </p:spPr>
        <p:txBody>
          <a:bodyPr wrap="none" anchor="ctr"/>
          <a:lstStyle/>
          <a:p>
            <a:endParaRPr lang="en-US"/>
          </a:p>
        </p:txBody>
      </p:sp>
      <p:sp>
        <p:nvSpPr>
          <p:cNvPr id="41990" name="Rectangle 4"/>
          <p:cNvSpPr>
            <a:spLocks noChangeArrowheads="1"/>
          </p:cNvSpPr>
          <p:nvPr/>
        </p:nvSpPr>
        <p:spPr bwMode="auto">
          <a:xfrm>
            <a:off x="762000" y="5486400"/>
            <a:ext cx="7543800" cy="685800"/>
          </a:xfrm>
          <a:prstGeom prst="rect">
            <a:avLst/>
          </a:prstGeom>
          <a:solidFill>
            <a:srgbClr val="CCECFF"/>
          </a:solidFill>
          <a:ln w="12700">
            <a:solidFill>
              <a:schemeClr val="tx1"/>
            </a:solidFill>
            <a:miter lim="800000"/>
            <a:headEnd type="none" w="sm" len="sm"/>
            <a:tailEnd/>
          </a:ln>
        </p:spPr>
        <p:txBody>
          <a:bodyPr wrap="none" anchor="ctr"/>
          <a:lstStyle/>
          <a:p>
            <a:endParaRPr lang="en-US"/>
          </a:p>
        </p:txBody>
      </p:sp>
      <p:sp>
        <p:nvSpPr>
          <p:cNvPr id="41991" name="Rectangle 5"/>
          <p:cNvSpPr>
            <a:spLocks noChangeArrowheads="1"/>
          </p:cNvSpPr>
          <p:nvPr/>
        </p:nvSpPr>
        <p:spPr bwMode="auto">
          <a:xfrm>
            <a:off x="762000" y="2362200"/>
            <a:ext cx="7543800" cy="3124200"/>
          </a:xfrm>
          <a:prstGeom prst="rect">
            <a:avLst/>
          </a:prstGeom>
          <a:solidFill>
            <a:srgbClr val="FFFFCC"/>
          </a:solidFill>
          <a:ln w="12700">
            <a:solidFill>
              <a:schemeClr val="tx1"/>
            </a:solidFill>
            <a:miter lim="800000"/>
            <a:headEnd type="none" w="sm" len="sm"/>
            <a:tailEnd/>
          </a:ln>
        </p:spPr>
        <p:txBody>
          <a:bodyPr wrap="none" anchor="ctr"/>
          <a:lstStyle/>
          <a:p>
            <a:pPr algn="l"/>
            <a:endParaRPr lang="en-US" dirty="0"/>
          </a:p>
        </p:txBody>
      </p:sp>
      <p:sp>
        <p:nvSpPr>
          <p:cNvPr id="41992" name="Text Box 6"/>
          <p:cNvSpPr txBox="1">
            <a:spLocks noChangeArrowheads="1"/>
          </p:cNvSpPr>
          <p:nvPr/>
        </p:nvSpPr>
        <p:spPr bwMode="auto">
          <a:xfrm>
            <a:off x="762000" y="1828800"/>
            <a:ext cx="7543800" cy="4267200"/>
          </a:xfrm>
          <a:prstGeom prst="rect">
            <a:avLst/>
          </a:prstGeom>
          <a:noFill/>
          <a:ln w="12700">
            <a:noFill/>
            <a:miter lim="800000"/>
            <a:headEnd type="none" w="sm" len="sm"/>
            <a:tailEnd/>
          </a:ln>
        </p:spPr>
        <p:txBody>
          <a:bodyPr wrap="square">
            <a:spAutoFit/>
          </a:bodyPr>
          <a:lstStyle/>
          <a:p>
            <a:pPr algn="l"/>
            <a:r>
              <a:rPr lang="en-US" sz="1800" dirty="0"/>
              <a:t>			</a:t>
            </a:r>
            <a:r>
              <a:rPr lang="en-US" sz="1600" dirty="0"/>
              <a:t>Complexity</a:t>
            </a:r>
          </a:p>
          <a:p>
            <a:endParaRPr lang="en-US" sz="1600" dirty="0"/>
          </a:p>
          <a:p>
            <a:pPr algn="l"/>
            <a:r>
              <a:rPr lang="en-US" sz="1600" dirty="0"/>
              <a:t>Description	</a:t>
            </a:r>
            <a:r>
              <a:rPr lang="en-US" sz="1600" dirty="0" smtClean="0"/>
              <a:t>Low</a:t>
            </a:r>
            <a:r>
              <a:rPr lang="en-US" sz="1600" dirty="0"/>
              <a:t>	   Medium		High		Total</a:t>
            </a:r>
          </a:p>
          <a:p>
            <a:endParaRPr lang="en-US" sz="1600" dirty="0"/>
          </a:p>
          <a:p>
            <a:pPr algn="l"/>
            <a:r>
              <a:rPr lang="en-US" sz="1600" dirty="0"/>
              <a:t>Inputs		</a:t>
            </a:r>
            <a:r>
              <a:rPr lang="en-US" sz="1600" dirty="0" smtClean="0"/>
              <a:t>__</a:t>
            </a:r>
            <a:r>
              <a:rPr lang="en-US" sz="1600" dirty="0"/>
              <a:t>x 3	   __x 4	 	__x 6		____</a:t>
            </a:r>
          </a:p>
          <a:p>
            <a:endParaRPr lang="en-US" sz="1600" dirty="0"/>
          </a:p>
          <a:p>
            <a:pPr algn="l"/>
            <a:r>
              <a:rPr lang="en-US" sz="1600" dirty="0"/>
              <a:t>Outputs		__x 4	   __x 5		__x 7		____</a:t>
            </a:r>
          </a:p>
          <a:p>
            <a:endParaRPr lang="en-US" sz="1600" dirty="0"/>
          </a:p>
          <a:p>
            <a:pPr algn="l"/>
            <a:r>
              <a:rPr lang="en-US" sz="1600" dirty="0"/>
              <a:t>Queries		__x 3	   __x 4		__x 6		____</a:t>
            </a:r>
          </a:p>
          <a:p>
            <a:endParaRPr lang="en-US" sz="1600" dirty="0"/>
          </a:p>
          <a:p>
            <a:pPr algn="l"/>
            <a:r>
              <a:rPr lang="en-US" sz="1600" dirty="0"/>
              <a:t>Files		__x 7	   __x 10		__x 15		____</a:t>
            </a:r>
          </a:p>
          <a:p>
            <a:endParaRPr lang="en-US" sz="1600" dirty="0"/>
          </a:p>
          <a:p>
            <a:pPr algn="l"/>
            <a:r>
              <a:rPr lang="en-US" sz="1600" dirty="0" smtClean="0"/>
              <a:t>Program		__x 5	   __x 7		__x 10		____</a:t>
            </a:r>
          </a:p>
          <a:p>
            <a:pPr algn="l"/>
            <a:r>
              <a:rPr lang="en-US" sz="1600" dirty="0" smtClean="0"/>
              <a:t>Interfaces</a:t>
            </a:r>
          </a:p>
          <a:p>
            <a:endParaRPr lang="en-US" sz="1800" dirty="0"/>
          </a:p>
          <a:p>
            <a:r>
              <a:rPr lang="en-US" sz="1800" dirty="0"/>
              <a:t>		TOTAL UNADJUSTED FUNCTION POINTS	____</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142</a:t>
            </a:fld>
            <a:endParaRPr lang="en-US">
              <a:solidFill>
                <a:prstClr val="black">
                  <a:tint val="75000"/>
                </a:prstClr>
              </a:solidFill>
            </a:endParaRPr>
          </a:p>
        </p:txBody>
      </p:sp>
    </p:spTree>
    <p:extLst>
      <p:ext uri="{BB962C8B-B14F-4D97-AF65-F5344CB8AC3E}">
        <p14:creationId xmlns:p14="http://schemas.microsoft.com/office/powerpoint/2010/main" val="12551944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r>
              <a:rPr lang="en-US" dirty="0" err="1" smtClean="0"/>
              <a:t>Sistem</a:t>
            </a:r>
            <a:r>
              <a:rPr lang="en-US" dirty="0" smtClean="0"/>
              <a:t> ATM</a:t>
            </a:r>
            <a:endParaRPr lang="en-US" dirty="0"/>
          </a:p>
        </p:txBody>
      </p:sp>
      <p:pic>
        <p:nvPicPr>
          <p:cNvPr id="3" name="Picture 2" descr="fig107_01_0.jpg"/>
          <p:cNvPicPr>
            <a:picLocks noChangeAspect="1"/>
          </p:cNvPicPr>
          <p:nvPr/>
        </p:nvPicPr>
        <p:blipFill>
          <a:blip r:embed="rId2" cstate="print"/>
          <a:srcRect b="70000"/>
          <a:stretch>
            <a:fillRect/>
          </a:stretch>
        </p:blipFill>
        <p:spPr>
          <a:xfrm>
            <a:off x="360045" y="1352549"/>
            <a:ext cx="8423910" cy="4191000"/>
          </a:xfrm>
          <a:prstGeom prst="rect">
            <a:avLst/>
          </a:prstGeom>
        </p:spPr>
      </p:pic>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143</a:t>
            </a:fld>
            <a:endParaRPr lang="en-US">
              <a:solidFill>
                <a:prstClr val="black">
                  <a:tint val="75000"/>
                </a:prstClr>
              </a:solidFill>
            </a:endParaRPr>
          </a:p>
        </p:txBody>
      </p:sp>
    </p:spTree>
    <p:extLst>
      <p:ext uri="{BB962C8B-B14F-4D97-AF65-F5344CB8AC3E}">
        <p14:creationId xmlns:p14="http://schemas.microsoft.com/office/powerpoint/2010/main" val="29972869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685800" y="304800"/>
            <a:ext cx="8572500" cy="1143000"/>
          </a:xfrm>
        </p:spPr>
        <p:txBody>
          <a:bodyPr>
            <a:normAutofit fontScale="90000"/>
          </a:bodyPr>
          <a:lstStyle/>
          <a:p>
            <a:pPr eaLnBrk="1" hangingPunct="1"/>
            <a:r>
              <a:rPr lang="en-US" dirty="0" smtClean="0"/>
              <a:t>Function Points Estimation</a:t>
            </a:r>
            <a:br>
              <a:rPr lang="en-US" dirty="0" smtClean="0"/>
            </a:br>
            <a:r>
              <a:rPr lang="en-US" dirty="0" smtClean="0"/>
              <a:t>--	</a:t>
            </a:r>
            <a:r>
              <a:rPr lang="en-US" dirty="0" smtClean="0">
                <a:solidFill>
                  <a:srgbClr val="3333FF"/>
                </a:solidFill>
              </a:rPr>
              <a:t>Step Two</a:t>
            </a:r>
            <a:r>
              <a:rPr lang="id-ID" dirty="0" smtClean="0">
                <a:solidFill>
                  <a:srgbClr val="3333FF"/>
                </a:solidFill>
              </a:rPr>
              <a:t> (P</a:t>
            </a:r>
            <a:r>
              <a:rPr lang="en-US" dirty="0" err="1" smtClean="0">
                <a:solidFill>
                  <a:srgbClr val="3333FF"/>
                </a:solidFill>
              </a:rPr>
              <a:t>rocessing</a:t>
            </a:r>
            <a:r>
              <a:rPr lang="en-US" dirty="0" smtClean="0">
                <a:solidFill>
                  <a:srgbClr val="3333FF"/>
                </a:solidFill>
              </a:rPr>
              <a:t> </a:t>
            </a:r>
            <a:r>
              <a:rPr lang="id-ID" dirty="0" smtClean="0">
                <a:solidFill>
                  <a:srgbClr val="3333FF"/>
                </a:solidFill>
              </a:rPr>
              <a:t>C</a:t>
            </a:r>
            <a:r>
              <a:rPr lang="en-US" dirty="0" err="1" smtClean="0">
                <a:solidFill>
                  <a:srgbClr val="3333FF"/>
                </a:solidFill>
              </a:rPr>
              <a:t>omplexity</a:t>
            </a:r>
            <a:r>
              <a:rPr lang="id-ID" dirty="0" smtClean="0">
                <a:solidFill>
                  <a:srgbClr val="3333FF"/>
                </a:solidFill>
              </a:rPr>
              <a:t>)</a:t>
            </a:r>
            <a:endParaRPr lang="en-US" dirty="0" smtClean="0"/>
          </a:p>
        </p:txBody>
      </p:sp>
      <p:sp>
        <p:nvSpPr>
          <p:cNvPr id="43013" name="Rectangle 3"/>
          <p:cNvSpPr>
            <a:spLocks noChangeArrowheads="1"/>
          </p:cNvSpPr>
          <p:nvPr/>
        </p:nvSpPr>
        <p:spPr bwMode="auto">
          <a:xfrm>
            <a:off x="990600" y="1676400"/>
            <a:ext cx="7315200" cy="4572000"/>
          </a:xfrm>
          <a:prstGeom prst="rect">
            <a:avLst/>
          </a:prstGeom>
          <a:solidFill>
            <a:schemeClr val="accent2"/>
          </a:solidFill>
          <a:ln w="12700">
            <a:solidFill>
              <a:schemeClr val="tx1"/>
            </a:solidFill>
            <a:miter lim="800000"/>
            <a:headEnd type="none" w="sm" len="sm"/>
            <a:tailEnd/>
          </a:ln>
        </p:spPr>
        <p:txBody>
          <a:bodyPr wrap="none" anchor="ctr"/>
          <a:lstStyle/>
          <a:p>
            <a:pPr algn="ctr"/>
            <a:endParaRPr lang="en-US" sz="2400"/>
          </a:p>
        </p:txBody>
      </p:sp>
      <p:sp>
        <p:nvSpPr>
          <p:cNvPr id="43014" name="Rectangle 4"/>
          <p:cNvSpPr>
            <a:spLocks noChangeArrowheads="1"/>
          </p:cNvSpPr>
          <p:nvPr/>
        </p:nvSpPr>
        <p:spPr bwMode="auto">
          <a:xfrm>
            <a:off x="990600" y="5791200"/>
            <a:ext cx="7315200" cy="457200"/>
          </a:xfrm>
          <a:prstGeom prst="rect">
            <a:avLst/>
          </a:prstGeom>
          <a:solidFill>
            <a:srgbClr val="CCECFF"/>
          </a:solidFill>
          <a:ln w="12700">
            <a:solidFill>
              <a:schemeClr val="tx1"/>
            </a:solidFill>
            <a:miter lim="800000"/>
            <a:headEnd type="none" w="sm" len="sm"/>
            <a:tailEnd/>
          </a:ln>
        </p:spPr>
        <p:txBody>
          <a:bodyPr wrap="none" anchor="ctr"/>
          <a:lstStyle/>
          <a:p>
            <a:endParaRPr lang="en-US"/>
          </a:p>
        </p:txBody>
      </p:sp>
      <p:sp>
        <p:nvSpPr>
          <p:cNvPr id="43015" name="Rectangle 5"/>
          <p:cNvSpPr>
            <a:spLocks noChangeArrowheads="1"/>
          </p:cNvSpPr>
          <p:nvPr/>
        </p:nvSpPr>
        <p:spPr bwMode="auto">
          <a:xfrm>
            <a:off x="990600" y="2133600"/>
            <a:ext cx="7315200" cy="3657600"/>
          </a:xfrm>
          <a:prstGeom prst="rect">
            <a:avLst/>
          </a:prstGeom>
          <a:solidFill>
            <a:srgbClr val="FFFFCC"/>
          </a:solidFill>
          <a:ln w="12700">
            <a:solidFill>
              <a:schemeClr val="tx1"/>
            </a:solidFill>
            <a:miter lim="800000"/>
            <a:headEnd type="none" w="sm" len="sm"/>
            <a:tailEnd/>
          </a:ln>
        </p:spPr>
        <p:txBody>
          <a:bodyPr wrap="none" anchor="ctr"/>
          <a:lstStyle/>
          <a:p>
            <a:endParaRPr lang="en-US"/>
          </a:p>
        </p:txBody>
      </p:sp>
      <p:sp>
        <p:nvSpPr>
          <p:cNvPr id="43016" name="Text Box 6"/>
          <p:cNvSpPr txBox="1">
            <a:spLocks noChangeArrowheads="1"/>
          </p:cNvSpPr>
          <p:nvPr/>
        </p:nvSpPr>
        <p:spPr bwMode="auto">
          <a:xfrm>
            <a:off x="1219200" y="1676400"/>
            <a:ext cx="7162800" cy="4492625"/>
          </a:xfrm>
          <a:prstGeom prst="rect">
            <a:avLst/>
          </a:prstGeom>
          <a:noFill/>
          <a:ln w="12700">
            <a:noFill/>
            <a:miter lim="800000"/>
            <a:headEnd type="none" w="sm" len="sm"/>
            <a:tailEnd/>
          </a:ln>
        </p:spPr>
        <p:txBody>
          <a:bodyPr>
            <a:spAutoFit/>
          </a:bodyPr>
          <a:lstStyle/>
          <a:p>
            <a:r>
              <a:rPr lang="en-US" sz="1600" dirty="0"/>
              <a:t>						Scale of </a:t>
            </a:r>
            <a:r>
              <a:rPr lang="en-US" sz="1600" dirty="0" smtClean="0"/>
              <a:t>0 </a:t>
            </a:r>
            <a:r>
              <a:rPr lang="en-US" sz="1600" dirty="0"/>
              <a:t>to 3</a:t>
            </a:r>
          </a:p>
          <a:p>
            <a:endParaRPr lang="en-US" sz="1600" dirty="0"/>
          </a:p>
          <a:p>
            <a:r>
              <a:rPr lang="en-US" sz="1600" dirty="0"/>
              <a:t>Data Communications				      _____</a:t>
            </a:r>
          </a:p>
          <a:p>
            <a:r>
              <a:rPr lang="en-US" sz="1600" dirty="0"/>
              <a:t>Heavy Use Configuration				      _____</a:t>
            </a:r>
          </a:p>
          <a:p>
            <a:r>
              <a:rPr lang="en-US" sz="1600" dirty="0"/>
              <a:t>Transaction Rate				    	      _____</a:t>
            </a:r>
          </a:p>
          <a:p>
            <a:r>
              <a:rPr lang="en-US" sz="1600" dirty="0"/>
              <a:t>End-User efficiency					      _____</a:t>
            </a:r>
          </a:p>
          <a:p>
            <a:r>
              <a:rPr lang="en-US" sz="1600" dirty="0"/>
              <a:t>Complex Processing					      _____</a:t>
            </a:r>
          </a:p>
          <a:p>
            <a:r>
              <a:rPr lang="en-US" sz="1600" dirty="0"/>
              <a:t>Installation Ease					      _____</a:t>
            </a:r>
          </a:p>
          <a:p>
            <a:r>
              <a:rPr lang="en-US" sz="1600" dirty="0"/>
              <a:t>Multiple sites					      _____</a:t>
            </a:r>
          </a:p>
          <a:p>
            <a:r>
              <a:rPr lang="en-US" sz="1600" dirty="0"/>
              <a:t>Performance					      _____</a:t>
            </a:r>
          </a:p>
          <a:p>
            <a:r>
              <a:rPr lang="en-US" sz="1600" dirty="0"/>
              <a:t>Distributed functions				      _____</a:t>
            </a:r>
          </a:p>
          <a:p>
            <a:r>
              <a:rPr lang="en-US" sz="1600" dirty="0"/>
              <a:t>On-line data entry					      _____</a:t>
            </a:r>
          </a:p>
          <a:p>
            <a:r>
              <a:rPr lang="en-US" sz="1600" dirty="0"/>
              <a:t>On-line update					      _____</a:t>
            </a:r>
          </a:p>
          <a:p>
            <a:r>
              <a:rPr lang="en-US" sz="1600" dirty="0"/>
              <a:t>Reusability					      _____</a:t>
            </a:r>
          </a:p>
          <a:p>
            <a:r>
              <a:rPr lang="en-US" sz="1600" dirty="0"/>
              <a:t>Operational Ease					      _____</a:t>
            </a:r>
          </a:p>
          <a:p>
            <a:r>
              <a:rPr lang="en-US" sz="1600" dirty="0"/>
              <a:t>Extensibility					      _____</a:t>
            </a:r>
          </a:p>
          <a:p>
            <a:endParaRPr lang="en-US" sz="1600" dirty="0"/>
          </a:p>
          <a:p>
            <a:r>
              <a:rPr lang="id-ID" sz="1600" dirty="0" err="1" smtClean="0"/>
              <a:t>Processing</a:t>
            </a:r>
            <a:r>
              <a:rPr lang="id-ID" sz="1600" dirty="0" smtClean="0"/>
              <a:t> </a:t>
            </a:r>
            <a:r>
              <a:rPr lang="en-US" sz="1600" dirty="0" smtClean="0"/>
              <a:t>Complexity </a:t>
            </a:r>
            <a:r>
              <a:rPr lang="en-US" sz="1600" dirty="0"/>
              <a:t>(PC)				      _____</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144</a:t>
            </a:fld>
            <a:endParaRPr lang="en-US">
              <a:solidFill>
                <a:prstClr val="black">
                  <a:tint val="75000"/>
                </a:prstClr>
              </a:solidFill>
            </a:endParaRPr>
          </a:p>
        </p:txBody>
      </p:sp>
    </p:spTree>
    <p:extLst>
      <p:ext uri="{BB962C8B-B14F-4D97-AF65-F5344CB8AC3E}">
        <p14:creationId xmlns:p14="http://schemas.microsoft.com/office/powerpoint/2010/main" val="19860260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Sistem</a:t>
            </a:r>
            <a:r>
              <a:rPr lang="en-US" dirty="0"/>
              <a:t> ATM</a:t>
            </a:r>
          </a:p>
        </p:txBody>
      </p:sp>
      <p:pic>
        <p:nvPicPr>
          <p:cNvPr id="3" name="Picture 2" descr="fig107_01_0.jpg"/>
          <p:cNvPicPr>
            <a:picLocks noChangeAspect="1"/>
          </p:cNvPicPr>
          <p:nvPr/>
        </p:nvPicPr>
        <p:blipFill>
          <a:blip r:embed="rId2" cstate="print"/>
          <a:srcRect t="33015" r="42500" b="16484"/>
          <a:stretch>
            <a:fillRect/>
          </a:stretch>
        </p:blipFill>
        <p:spPr>
          <a:xfrm>
            <a:off x="1524000" y="1066800"/>
            <a:ext cx="5486400" cy="5715000"/>
          </a:xfrm>
          <a:prstGeom prst="rect">
            <a:avLst/>
          </a:prstGeom>
        </p:spPr>
      </p:pic>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145</a:t>
            </a:fld>
            <a:endParaRPr lang="en-US">
              <a:solidFill>
                <a:prstClr val="black">
                  <a:tint val="75000"/>
                </a:prstClr>
              </a:solidFill>
            </a:endParaRPr>
          </a:p>
        </p:txBody>
      </p:sp>
    </p:spTree>
    <p:extLst>
      <p:ext uri="{BB962C8B-B14F-4D97-AF65-F5344CB8AC3E}">
        <p14:creationId xmlns:p14="http://schemas.microsoft.com/office/powerpoint/2010/main" val="33810988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 Point Estimation</a:t>
            </a:r>
            <a:br>
              <a:rPr lang="en-US" dirty="0"/>
            </a:br>
            <a:r>
              <a:rPr lang="en-US" dirty="0"/>
              <a:t>-- </a:t>
            </a:r>
            <a:r>
              <a:rPr lang="en-US" dirty="0">
                <a:solidFill>
                  <a:srgbClr val="3333FF"/>
                </a:solidFill>
              </a:rPr>
              <a:t>Step Three</a:t>
            </a:r>
            <a:r>
              <a:rPr lang="id-ID" dirty="0">
                <a:solidFill>
                  <a:srgbClr val="3333FF"/>
                </a:solidFill>
              </a:rPr>
              <a:t> (TAFP)</a:t>
            </a:r>
            <a:endParaRPr lang="en-US" dirty="0"/>
          </a:p>
        </p:txBody>
      </p:sp>
      <p:sp>
        <p:nvSpPr>
          <p:cNvPr id="4" name="Rectangle 2"/>
          <p:cNvSpPr>
            <a:spLocks noChangeArrowheads="1"/>
          </p:cNvSpPr>
          <p:nvPr/>
        </p:nvSpPr>
        <p:spPr bwMode="auto">
          <a:xfrm>
            <a:off x="403225" y="1292224"/>
            <a:ext cx="8305800" cy="4498975"/>
          </a:xfrm>
          <a:prstGeom prst="rect">
            <a:avLst/>
          </a:prstGeom>
          <a:solidFill>
            <a:srgbClr val="CCECFF"/>
          </a:solidFill>
          <a:ln w="12700">
            <a:solidFill>
              <a:schemeClr val="tx1"/>
            </a:solidFill>
            <a:miter lim="800000"/>
            <a:headEnd type="none" w="sm" len="sm"/>
            <a:tailEnd/>
          </a:ln>
        </p:spPr>
        <p:txBody>
          <a:bodyPr wrap="none" anchor="ctr"/>
          <a:lstStyle/>
          <a:p>
            <a:pPr algn="l"/>
            <a:endParaRPr lang="en-US"/>
          </a:p>
        </p:txBody>
      </p:sp>
      <p:sp>
        <p:nvSpPr>
          <p:cNvPr id="5" name="Rectangle 4"/>
          <p:cNvSpPr>
            <a:spLocks noChangeArrowheads="1"/>
          </p:cNvSpPr>
          <p:nvPr/>
        </p:nvSpPr>
        <p:spPr bwMode="auto">
          <a:xfrm>
            <a:off x="609600" y="1371600"/>
            <a:ext cx="7961313" cy="4278736"/>
          </a:xfrm>
          <a:prstGeom prst="rect">
            <a:avLst/>
          </a:prstGeom>
          <a:noFill/>
          <a:ln w="9525">
            <a:noFill/>
            <a:miter lim="800000"/>
            <a:headEnd/>
            <a:tailEnd/>
          </a:ln>
        </p:spPr>
        <p:txBody>
          <a:bodyPr wrap="square" lIns="92075" tIns="46038" rIns="92075" bIns="46038">
            <a:spAutoFit/>
          </a:bodyPr>
          <a:lstStyle/>
          <a:p>
            <a:pPr algn="l" eaLnBrk="0" hangingPunct="0"/>
            <a:r>
              <a:rPr lang="en-US" sz="2400" dirty="0">
                <a:latin typeface="Verdana" charset="0"/>
              </a:rPr>
              <a:t>Processing Complexity (PC</a:t>
            </a:r>
            <a:r>
              <a:rPr lang="en-US" sz="2400" dirty="0" smtClean="0">
                <a:latin typeface="Verdana" charset="0"/>
              </a:rPr>
              <a:t>) =  </a:t>
            </a:r>
            <a:r>
              <a:rPr lang="en-US" sz="3200" dirty="0" smtClean="0">
                <a:solidFill>
                  <a:srgbClr val="C00000"/>
                </a:solidFill>
                <a:latin typeface="Verdana" charset="0"/>
              </a:rPr>
              <a:t>7</a:t>
            </a:r>
            <a:endParaRPr lang="en-US" sz="3200" dirty="0">
              <a:solidFill>
                <a:srgbClr val="C00000"/>
              </a:solidFill>
              <a:latin typeface="Verdana" charset="0"/>
            </a:endParaRPr>
          </a:p>
          <a:p>
            <a:pPr algn="l" eaLnBrk="0" hangingPunct="0"/>
            <a:r>
              <a:rPr lang="en-US" sz="2400" i="1" dirty="0">
                <a:latin typeface="Verdana" charset="0"/>
              </a:rPr>
              <a:t>(</a:t>
            </a:r>
            <a:r>
              <a:rPr lang="en-US" sz="2400" i="1" dirty="0">
                <a:solidFill>
                  <a:srgbClr val="0070C0"/>
                </a:solidFill>
                <a:latin typeface="Verdana" charset="0"/>
              </a:rPr>
              <a:t>From </a:t>
            </a:r>
            <a:r>
              <a:rPr lang="en-US" sz="2400" i="1" dirty="0" smtClean="0">
                <a:solidFill>
                  <a:srgbClr val="0070C0"/>
                </a:solidFill>
                <a:latin typeface="Verdana" charset="0"/>
              </a:rPr>
              <a:t>Step Two</a:t>
            </a:r>
            <a:r>
              <a:rPr lang="en-US" sz="2400" i="1" dirty="0" smtClean="0">
                <a:latin typeface="Verdana" charset="0"/>
              </a:rPr>
              <a:t>)</a:t>
            </a:r>
            <a:endParaRPr lang="en-US" sz="2400" dirty="0">
              <a:latin typeface="Verdana" charset="0"/>
            </a:endParaRPr>
          </a:p>
          <a:p>
            <a:pPr algn="l" eaLnBrk="0" hangingPunct="0"/>
            <a:endParaRPr lang="en-US" sz="2400" dirty="0">
              <a:latin typeface="Verdana" charset="0"/>
            </a:endParaRPr>
          </a:p>
          <a:p>
            <a:pPr algn="l" eaLnBrk="0" hangingPunct="0"/>
            <a:r>
              <a:rPr lang="en-US" sz="2400" dirty="0">
                <a:latin typeface="Verdana" charset="0"/>
              </a:rPr>
              <a:t>Adjusted Processing </a:t>
            </a:r>
          </a:p>
          <a:p>
            <a:pPr algn="l" eaLnBrk="0" hangingPunct="0"/>
            <a:r>
              <a:rPr lang="en-US" sz="2400" dirty="0">
                <a:latin typeface="Verdana" charset="0"/>
              </a:rPr>
              <a:t>Complexity (PCA) </a:t>
            </a:r>
            <a:r>
              <a:rPr lang="en-US" sz="2400" dirty="0" smtClean="0">
                <a:latin typeface="Verdana" charset="0"/>
              </a:rPr>
              <a:t>= 0.65 </a:t>
            </a:r>
            <a:r>
              <a:rPr lang="en-US" sz="2400" dirty="0">
                <a:latin typeface="Verdana" charset="0"/>
              </a:rPr>
              <a:t>+ (0.01 * </a:t>
            </a:r>
            <a:r>
              <a:rPr lang="en-US" sz="3600" dirty="0" smtClean="0">
                <a:solidFill>
                  <a:srgbClr val="C00000"/>
                </a:solidFill>
                <a:latin typeface="Verdana" charset="0"/>
              </a:rPr>
              <a:t>7</a:t>
            </a:r>
            <a:r>
              <a:rPr lang="en-US" sz="2400" dirty="0" smtClean="0">
                <a:latin typeface="Verdana" charset="0"/>
              </a:rPr>
              <a:t> ) = </a:t>
            </a:r>
            <a:r>
              <a:rPr lang="en-US" sz="3600" dirty="0" smtClean="0">
                <a:solidFill>
                  <a:srgbClr val="C00000"/>
                </a:solidFill>
                <a:latin typeface="Verdana" charset="0"/>
              </a:rPr>
              <a:t>0.72</a:t>
            </a:r>
            <a:endParaRPr lang="en-US" sz="3600" dirty="0">
              <a:solidFill>
                <a:srgbClr val="C00000"/>
              </a:solidFill>
              <a:latin typeface="Verdana" charset="0"/>
            </a:endParaRPr>
          </a:p>
          <a:p>
            <a:pPr algn="l" eaLnBrk="0" hangingPunct="0"/>
            <a:endParaRPr lang="en-US" sz="2400" dirty="0">
              <a:latin typeface="Verdana" charset="0"/>
            </a:endParaRPr>
          </a:p>
          <a:p>
            <a:pPr algn="l" eaLnBrk="0" hangingPunct="0"/>
            <a:r>
              <a:rPr lang="en-US" sz="2400" dirty="0">
                <a:latin typeface="Verdana" charset="0"/>
              </a:rPr>
              <a:t>Total Adjusted </a:t>
            </a:r>
          </a:p>
          <a:p>
            <a:pPr algn="l" eaLnBrk="0" hangingPunct="0"/>
            <a:r>
              <a:rPr lang="en-US" sz="2400" dirty="0">
                <a:latin typeface="Verdana" charset="0"/>
              </a:rPr>
              <a:t>Function </a:t>
            </a:r>
            <a:r>
              <a:rPr lang="en-US" sz="2400" dirty="0" smtClean="0">
                <a:latin typeface="Verdana" charset="0"/>
              </a:rPr>
              <a:t>Points</a:t>
            </a:r>
            <a:r>
              <a:rPr lang="id-ID" sz="2400" dirty="0" smtClean="0">
                <a:latin typeface="Verdana" charset="0"/>
              </a:rPr>
              <a:t>  </a:t>
            </a:r>
            <a:r>
              <a:rPr lang="id-ID" sz="2400" smtClean="0">
                <a:latin typeface="Verdana" charset="0"/>
              </a:rPr>
              <a:t>(TAFP)</a:t>
            </a:r>
            <a:r>
              <a:rPr lang="en-US" sz="2400" smtClean="0">
                <a:latin typeface="Verdana" charset="0"/>
              </a:rPr>
              <a:t>:  </a:t>
            </a:r>
            <a:r>
              <a:rPr lang="en-US" sz="2400" dirty="0" smtClean="0">
                <a:latin typeface="Verdana" charset="0"/>
              </a:rPr>
              <a:t>338 </a:t>
            </a:r>
            <a:r>
              <a:rPr lang="en-US" sz="2400" dirty="0">
                <a:latin typeface="Verdana" charset="0"/>
              </a:rPr>
              <a:t>*  </a:t>
            </a:r>
            <a:r>
              <a:rPr lang="en-US" sz="3600" dirty="0" smtClean="0">
                <a:solidFill>
                  <a:srgbClr val="C00000"/>
                </a:solidFill>
                <a:latin typeface="Verdana" charset="0"/>
              </a:rPr>
              <a:t>0.72</a:t>
            </a:r>
            <a:r>
              <a:rPr lang="en-US" sz="2400" dirty="0" smtClean="0">
                <a:latin typeface="Verdana" charset="0"/>
              </a:rPr>
              <a:t> </a:t>
            </a:r>
            <a:r>
              <a:rPr lang="en-US" sz="2400" dirty="0">
                <a:latin typeface="Verdana" charset="0"/>
              </a:rPr>
              <a:t>= </a:t>
            </a:r>
            <a:r>
              <a:rPr lang="en-US" sz="3600" dirty="0" smtClean="0">
                <a:solidFill>
                  <a:srgbClr val="C00000"/>
                </a:solidFill>
                <a:latin typeface="Verdana" charset="0"/>
              </a:rPr>
              <a:t>243</a:t>
            </a:r>
            <a:endParaRPr lang="en-US" sz="3600" dirty="0">
              <a:solidFill>
                <a:srgbClr val="C00000"/>
              </a:solidFill>
              <a:latin typeface="Verdana" charset="0"/>
            </a:endParaRPr>
          </a:p>
          <a:p>
            <a:pPr algn="l" eaLnBrk="0" hangingPunct="0"/>
            <a:r>
              <a:rPr lang="en-US" sz="2400" dirty="0">
                <a:latin typeface="Verdana" charset="0"/>
              </a:rPr>
              <a:t>    </a:t>
            </a:r>
            <a:r>
              <a:rPr lang="en-US" sz="2400" dirty="0" smtClean="0">
                <a:latin typeface="Verdana" charset="0"/>
              </a:rPr>
              <a:t>(</a:t>
            </a:r>
            <a:r>
              <a:rPr lang="en-US" sz="2400" i="1" dirty="0" smtClean="0">
                <a:solidFill>
                  <a:srgbClr val="0070C0"/>
                </a:solidFill>
                <a:latin typeface="Verdana" charset="0"/>
              </a:rPr>
              <a:t>From </a:t>
            </a:r>
            <a:r>
              <a:rPr lang="en-US" sz="2400" i="1" dirty="0">
                <a:solidFill>
                  <a:srgbClr val="0070C0"/>
                </a:solidFill>
                <a:latin typeface="Verdana" charset="0"/>
              </a:rPr>
              <a:t>Step </a:t>
            </a:r>
            <a:r>
              <a:rPr lang="en-US" sz="2400" i="1" dirty="0" smtClean="0">
                <a:solidFill>
                  <a:srgbClr val="0070C0"/>
                </a:solidFill>
                <a:latin typeface="Verdana" charset="0"/>
              </a:rPr>
              <a:t>One</a:t>
            </a:r>
            <a:r>
              <a:rPr lang="en-US" sz="2400" i="1" dirty="0" smtClean="0">
                <a:latin typeface="Verdana" charset="0"/>
              </a:rPr>
              <a:t>)</a:t>
            </a:r>
            <a:endParaRPr lang="en-US" sz="2400" i="1" dirty="0">
              <a:latin typeface="Verdana" charset="0"/>
            </a:endParaRPr>
          </a:p>
          <a:p>
            <a:pPr algn="l" eaLnBrk="0" hangingPunct="0"/>
            <a:endParaRPr lang="en-US" sz="2400" i="1" dirty="0">
              <a:latin typeface="Verdana" charset="0"/>
            </a:endParaRPr>
          </a:p>
        </p:txBody>
      </p:sp>
      <p:sp>
        <p:nvSpPr>
          <p:cNvPr id="6" name="Line 5"/>
          <p:cNvSpPr>
            <a:spLocks noChangeShapeType="1"/>
          </p:cNvSpPr>
          <p:nvPr/>
        </p:nvSpPr>
        <p:spPr bwMode="auto">
          <a:xfrm>
            <a:off x="5638800" y="1905000"/>
            <a:ext cx="685800" cy="1143000"/>
          </a:xfrm>
          <a:prstGeom prst="line">
            <a:avLst/>
          </a:prstGeom>
          <a:noFill/>
          <a:ln w="12700">
            <a:solidFill>
              <a:schemeClr val="tx1"/>
            </a:solidFill>
            <a:round/>
            <a:headEnd type="none" w="sm" len="sm"/>
            <a:tailEnd type="stealth" w="med" len="lg"/>
          </a:ln>
        </p:spPr>
        <p:txBody>
          <a:bodyPr wrap="none" anchor="ctr"/>
          <a:lstStyle/>
          <a:p>
            <a:pPr algn="l"/>
            <a:endParaRPr lang="en-US"/>
          </a:p>
        </p:txBody>
      </p:sp>
      <p:sp>
        <p:nvSpPr>
          <p:cNvPr id="8" name="Line 7"/>
          <p:cNvSpPr>
            <a:spLocks noChangeShapeType="1"/>
          </p:cNvSpPr>
          <p:nvPr/>
        </p:nvSpPr>
        <p:spPr bwMode="auto">
          <a:xfrm flipH="1">
            <a:off x="6324600" y="3657600"/>
            <a:ext cx="1371600" cy="609600"/>
          </a:xfrm>
          <a:prstGeom prst="line">
            <a:avLst/>
          </a:prstGeom>
          <a:noFill/>
          <a:ln w="12700">
            <a:solidFill>
              <a:schemeClr val="tx1"/>
            </a:solidFill>
            <a:round/>
            <a:headEnd type="none" w="sm" len="sm"/>
            <a:tailEnd type="stealth" w="med" len="lg"/>
          </a:ln>
        </p:spPr>
        <p:txBody>
          <a:bodyPr wrap="none" anchor="ctr"/>
          <a:lstStyle/>
          <a:p>
            <a:pPr algn="l"/>
            <a:endParaRPr lang="en-US"/>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146</a:t>
            </a:fld>
            <a:endParaRPr lang="en-US">
              <a:solidFill>
                <a:prstClr val="black">
                  <a:tint val="75000"/>
                </a:prstClr>
              </a:solidFill>
            </a:endParaRPr>
          </a:p>
        </p:txBody>
      </p:sp>
    </p:spTree>
    <p:extLst>
      <p:ext uri="{BB962C8B-B14F-4D97-AF65-F5344CB8AC3E}">
        <p14:creationId xmlns:p14="http://schemas.microsoft.com/office/powerpoint/2010/main" val="21836360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609600" y="304800"/>
            <a:ext cx="8686800" cy="762000"/>
          </a:xfrm>
        </p:spPr>
        <p:txBody>
          <a:bodyPr/>
          <a:lstStyle/>
          <a:p>
            <a:r>
              <a:rPr lang="en-US" dirty="0" smtClean="0"/>
              <a:t>Adjusted Processing Complexity</a:t>
            </a:r>
          </a:p>
        </p:txBody>
      </p:sp>
      <p:sp>
        <p:nvSpPr>
          <p:cNvPr id="46085" name="Rectangle 3" descr="Rectangle: Click to edit Master text styles&#10;Second level&#10;Third level&#10;Fourth level&#10;Fifth level"/>
          <p:cNvSpPr>
            <a:spLocks noGrp="1" noChangeArrowheads="1"/>
          </p:cNvSpPr>
          <p:nvPr>
            <p:ph idx="1"/>
          </p:nvPr>
        </p:nvSpPr>
        <p:spPr>
          <a:xfrm>
            <a:off x="609600" y="1752600"/>
            <a:ext cx="8382000" cy="4953000"/>
          </a:xfrm>
        </p:spPr>
        <p:txBody>
          <a:bodyPr/>
          <a:lstStyle/>
          <a:p>
            <a:pPr eaLnBrk="1" hangingPunct="1">
              <a:buNone/>
            </a:pPr>
            <a:r>
              <a:rPr lang="en-US" sz="3600" dirty="0" smtClean="0"/>
              <a:t>	Choose standard </a:t>
            </a:r>
            <a:r>
              <a:rPr lang="en-US" sz="3600" dirty="0" smtClean="0">
                <a:solidFill>
                  <a:srgbClr val="C00000"/>
                </a:solidFill>
              </a:rPr>
              <a:t>Adjusted Project Complexity</a:t>
            </a:r>
            <a:r>
              <a:rPr lang="en-US" sz="3600" dirty="0" smtClean="0"/>
              <a:t> (PCA) from the range:</a:t>
            </a:r>
            <a:endParaRPr lang="id-ID" sz="3600" dirty="0" smtClean="0"/>
          </a:p>
          <a:p>
            <a:pPr eaLnBrk="1" hangingPunct="1">
              <a:buNone/>
            </a:pPr>
            <a:endParaRPr lang="en-US" sz="1800" dirty="0" smtClean="0"/>
          </a:p>
          <a:p>
            <a:pPr marL="858837" lvl="1" indent="-514350" eaLnBrk="1" hangingPunct="1">
              <a:buFont typeface="+mj-lt"/>
              <a:buAutoNum type="arabicPeriod"/>
            </a:pPr>
            <a:r>
              <a:rPr lang="en-US" sz="3200" dirty="0" smtClean="0"/>
              <a:t>0.65			Simple systems</a:t>
            </a:r>
          </a:p>
          <a:p>
            <a:pPr marL="858837" lvl="1" indent="-514350" eaLnBrk="1" hangingPunct="1">
              <a:buFont typeface="+mj-lt"/>
              <a:buAutoNum type="arabicPeriod"/>
            </a:pPr>
            <a:r>
              <a:rPr lang="en-US" sz="3200" dirty="0" smtClean="0">
                <a:solidFill>
                  <a:srgbClr val="0070C0"/>
                </a:solidFill>
              </a:rPr>
              <a:t>1.0</a:t>
            </a:r>
            <a:r>
              <a:rPr lang="en-US" sz="3200" dirty="0" smtClean="0"/>
              <a:t>			"Normal" systems</a:t>
            </a:r>
          </a:p>
          <a:p>
            <a:pPr marL="858837" lvl="1" indent="-514350" eaLnBrk="1" hangingPunct="1">
              <a:buFont typeface="+mj-lt"/>
              <a:buAutoNum type="arabicPeriod"/>
            </a:pPr>
            <a:r>
              <a:rPr lang="en-US" sz="3200" dirty="0" smtClean="0"/>
              <a:t>1.35			Complex systems</a:t>
            </a:r>
          </a:p>
          <a:p>
            <a:pPr lvl="1" eaLnBrk="1" hangingPunct="1"/>
            <a:endParaRPr lang="en-US" dirty="0" smtClean="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147</a:t>
            </a:fld>
            <a:endParaRPr lang="en-US">
              <a:solidFill>
                <a:prstClr val="black">
                  <a:tint val="75000"/>
                </a:prstClr>
              </a:solidFill>
            </a:endParaRPr>
          </a:p>
        </p:txBody>
      </p:sp>
    </p:spTree>
    <p:extLst>
      <p:ext uri="{BB962C8B-B14F-4D97-AF65-F5344CB8AC3E}">
        <p14:creationId xmlns:p14="http://schemas.microsoft.com/office/powerpoint/2010/main" val="14666685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362950" cy="1200149"/>
          </a:xfrm>
        </p:spPr>
        <p:txBody>
          <a:bodyPr>
            <a:normAutofit/>
          </a:bodyPr>
          <a:lstStyle/>
          <a:p>
            <a:r>
              <a:rPr lang="en-US" sz="3600" dirty="0"/>
              <a:t>Converting Function Points to Lines of Code</a:t>
            </a:r>
            <a:endParaRPr lang="id-ID" sz="3600" dirty="0"/>
          </a:p>
        </p:txBody>
      </p:sp>
      <p:sp>
        <p:nvSpPr>
          <p:cNvPr id="5" name="Rectangle 3"/>
          <p:cNvSpPr>
            <a:spLocks noChangeArrowheads="1"/>
          </p:cNvSpPr>
          <p:nvPr/>
        </p:nvSpPr>
        <p:spPr bwMode="auto">
          <a:xfrm>
            <a:off x="1783632" y="5943600"/>
            <a:ext cx="5144935" cy="369974"/>
          </a:xfrm>
          <a:prstGeom prst="rect">
            <a:avLst/>
          </a:prstGeom>
          <a:noFill/>
          <a:ln w="9525">
            <a:noFill/>
            <a:miter lim="800000"/>
            <a:headEnd/>
            <a:tailEnd/>
          </a:ln>
        </p:spPr>
        <p:txBody>
          <a:bodyPr wrap="none" lIns="92075" tIns="46038" rIns="92075" bIns="46038">
            <a:spAutoFit/>
          </a:bodyPr>
          <a:lstStyle/>
          <a:p>
            <a:pPr eaLnBrk="0" hangingPunct="0"/>
            <a:r>
              <a:rPr lang="en-US" sz="1800" i="1" dirty="0">
                <a:latin typeface="+mn-lt"/>
              </a:rPr>
              <a:t>Source: </a:t>
            </a:r>
            <a:r>
              <a:rPr lang="en-US" sz="1800" i="1" dirty="0" smtClean="0">
                <a:latin typeface="+mn-lt"/>
              </a:rPr>
              <a:t>Capers Jones, Software Productivity Research</a:t>
            </a:r>
            <a:endParaRPr lang="en-US" sz="2400" i="1" dirty="0">
              <a:latin typeface="+mn-lt"/>
            </a:endParaRPr>
          </a:p>
        </p:txBody>
      </p:sp>
      <p:sp>
        <p:nvSpPr>
          <p:cNvPr id="6" name="Rectangle 4"/>
          <p:cNvSpPr>
            <a:spLocks noChangeArrowheads="1"/>
          </p:cNvSpPr>
          <p:nvPr/>
        </p:nvSpPr>
        <p:spPr bwMode="auto">
          <a:xfrm>
            <a:off x="1066800" y="2209800"/>
            <a:ext cx="3429000" cy="3352800"/>
          </a:xfrm>
          <a:prstGeom prst="rect">
            <a:avLst/>
          </a:prstGeom>
          <a:solidFill>
            <a:srgbClr val="CCECFF"/>
          </a:solidFill>
          <a:ln w="12700">
            <a:solidFill>
              <a:schemeClr val="tx1"/>
            </a:solidFill>
            <a:miter lim="800000"/>
            <a:headEnd type="none" w="sm" len="sm"/>
            <a:tailEnd type="none" w="sm" len="sm"/>
          </a:ln>
        </p:spPr>
        <p:txBody>
          <a:bodyPr wrap="none" anchor="ctr"/>
          <a:lstStyle/>
          <a:p>
            <a:pPr algn="l"/>
            <a:endParaRPr lang="en-US"/>
          </a:p>
        </p:txBody>
      </p:sp>
      <p:sp>
        <p:nvSpPr>
          <p:cNvPr id="7" name="Rectangle 5"/>
          <p:cNvSpPr>
            <a:spLocks noChangeArrowheads="1"/>
          </p:cNvSpPr>
          <p:nvPr/>
        </p:nvSpPr>
        <p:spPr bwMode="auto">
          <a:xfrm>
            <a:off x="4191000" y="2286000"/>
            <a:ext cx="4181475" cy="3276600"/>
          </a:xfrm>
          <a:prstGeom prst="rect">
            <a:avLst/>
          </a:prstGeom>
          <a:solidFill>
            <a:srgbClr val="FFFFCC"/>
          </a:solidFill>
          <a:ln w="12700">
            <a:solidFill>
              <a:schemeClr val="tx1"/>
            </a:solidFill>
            <a:miter lim="800000"/>
            <a:headEnd type="none" w="sm" len="sm"/>
            <a:tailEnd type="none" w="sm" len="sm"/>
          </a:ln>
        </p:spPr>
        <p:txBody>
          <a:bodyPr wrap="none" anchor="ctr"/>
          <a:lstStyle/>
          <a:p>
            <a:pPr algn="l" eaLnBrk="0" hangingPunct="0"/>
            <a:endParaRPr lang="en-US" sz="2400">
              <a:latin typeface="Verdana" charset="0"/>
            </a:endParaRPr>
          </a:p>
        </p:txBody>
      </p:sp>
      <p:sp>
        <p:nvSpPr>
          <p:cNvPr id="8" name="Rectangle 6"/>
          <p:cNvSpPr>
            <a:spLocks noChangeArrowheads="1"/>
          </p:cNvSpPr>
          <p:nvPr/>
        </p:nvSpPr>
        <p:spPr bwMode="auto">
          <a:xfrm>
            <a:off x="1066800" y="1676400"/>
            <a:ext cx="7331075" cy="685800"/>
          </a:xfrm>
          <a:prstGeom prst="rect">
            <a:avLst/>
          </a:prstGeom>
          <a:solidFill>
            <a:schemeClr val="accent2"/>
          </a:solidFill>
          <a:ln w="12700">
            <a:solidFill>
              <a:schemeClr val="tx1"/>
            </a:solidFill>
            <a:miter lim="800000"/>
            <a:headEnd type="none" w="sm" len="sm"/>
            <a:tailEnd type="none" w="sm" len="sm"/>
          </a:ln>
        </p:spPr>
        <p:txBody>
          <a:bodyPr wrap="none" anchor="ctr"/>
          <a:lstStyle/>
          <a:p>
            <a:pPr algn="l" eaLnBrk="0" hangingPunct="0"/>
            <a:endParaRPr lang="en-US" sz="2400">
              <a:latin typeface="Verdana" charset="0"/>
            </a:endParaRPr>
          </a:p>
        </p:txBody>
      </p:sp>
      <p:sp>
        <p:nvSpPr>
          <p:cNvPr id="9" name="Text Box 7"/>
          <p:cNvSpPr txBox="1">
            <a:spLocks noChangeArrowheads="1"/>
          </p:cNvSpPr>
          <p:nvPr/>
        </p:nvSpPr>
        <p:spPr bwMode="auto">
          <a:xfrm>
            <a:off x="1600200" y="1752600"/>
            <a:ext cx="1668463" cy="457200"/>
          </a:xfrm>
          <a:prstGeom prst="rect">
            <a:avLst/>
          </a:prstGeom>
          <a:noFill/>
          <a:ln w="12700">
            <a:noFill/>
            <a:miter lim="800000"/>
            <a:headEnd type="none" w="sm" len="sm"/>
            <a:tailEnd type="none" w="sm" len="sm"/>
          </a:ln>
        </p:spPr>
        <p:txBody>
          <a:bodyPr wrap="none">
            <a:spAutoFit/>
          </a:bodyPr>
          <a:lstStyle/>
          <a:p>
            <a:pPr algn="l" eaLnBrk="0" hangingPunct="0"/>
            <a:r>
              <a:rPr lang="en-US" sz="2400">
                <a:latin typeface="Verdana" charset="0"/>
              </a:rPr>
              <a:t>Language</a:t>
            </a:r>
          </a:p>
        </p:txBody>
      </p:sp>
      <p:sp>
        <p:nvSpPr>
          <p:cNvPr id="10" name="Text Box 8"/>
          <p:cNvSpPr txBox="1">
            <a:spLocks noChangeArrowheads="1"/>
          </p:cNvSpPr>
          <p:nvPr/>
        </p:nvSpPr>
        <p:spPr bwMode="auto">
          <a:xfrm>
            <a:off x="4267200" y="1752600"/>
            <a:ext cx="4003675" cy="457200"/>
          </a:xfrm>
          <a:prstGeom prst="rect">
            <a:avLst/>
          </a:prstGeom>
          <a:noFill/>
          <a:ln w="12700">
            <a:noFill/>
            <a:miter lim="800000"/>
            <a:headEnd type="none" w="sm" len="sm"/>
            <a:tailEnd type="none" w="sm" len="sm"/>
          </a:ln>
        </p:spPr>
        <p:txBody>
          <a:bodyPr>
            <a:spAutoFit/>
          </a:bodyPr>
          <a:lstStyle/>
          <a:p>
            <a:pPr algn="l" eaLnBrk="0" hangingPunct="0"/>
            <a:r>
              <a:rPr lang="en-US" sz="2400" dirty="0">
                <a:latin typeface="Verdana" charset="0"/>
              </a:rPr>
              <a:t>LOC/Function Code Point</a:t>
            </a:r>
          </a:p>
        </p:txBody>
      </p:sp>
      <p:sp>
        <p:nvSpPr>
          <p:cNvPr id="11" name="Text Box 9"/>
          <p:cNvSpPr txBox="1">
            <a:spLocks noChangeArrowheads="1"/>
          </p:cNvSpPr>
          <p:nvPr/>
        </p:nvSpPr>
        <p:spPr bwMode="auto">
          <a:xfrm>
            <a:off x="1120775" y="2362200"/>
            <a:ext cx="3538538" cy="2838450"/>
          </a:xfrm>
          <a:prstGeom prst="rect">
            <a:avLst/>
          </a:prstGeom>
          <a:noFill/>
          <a:ln w="12700">
            <a:noFill/>
            <a:miter lim="800000"/>
            <a:headEnd type="none" w="sm" len="sm"/>
            <a:tailEnd type="none" w="sm" len="sm"/>
          </a:ln>
        </p:spPr>
        <p:txBody>
          <a:bodyPr>
            <a:spAutoFit/>
          </a:bodyPr>
          <a:lstStyle/>
          <a:p>
            <a:pPr algn="l" eaLnBrk="0" hangingPunct="0"/>
            <a:r>
              <a:rPr lang="en-US" sz="1800" dirty="0">
                <a:latin typeface="Verdana" charset="0"/>
              </a:rPr>
              <a:t>C</a:t>
            </a:r>
          </a:p>
          <a:p>
            <a:pPr algn="l" eaLnBrk="0" hangingPunct="0"/>
            <a:r>
              <a:rPr lang="en-US" sz="1800" dirty="0">
                <a:latin typeface="Verdana" charset="0"/>
              </a:rPr>
              <a:t>COBOL</a:t>
            </a:r>
          </a:p>
          <a:p>
            <a:pPr algn="l" eaLnBrk="0" hangingPunct="0"/>
            <a:r>
              <a:rPr lang="en-US" sz="1800" dirty="0">
                <a:latin typeface="Verdana" charset="0"/>
              </a:rPr>
              <a:t>JAVA</a:t>
            </a:r>
          </a:p>
          <a:p>
            <a:pPr algn="l" eaLnBrk="0" hangingPunct="0"/>
            <a:r>
              <a:rPr lang="en-US" sz="1800" dirty="0">
                <a:latin typeface="Verdana" charset="0"/>
              </a:rPr>
              <a:t>C++</a:t>
            </a:r>
          </a:p>
          <a:p>
            <a:pPr algn="l" eaLnBrk="0" hangingPunct="0"/>
            <a:r>
              <a:rPr lang="en-US" sz="1800" dirty="0">
                <a:latin typeface="Verdana" charset="0"/>
              </a:rPr>
              <a:t>Turbo Pascal</a:t>
            </a:r>
          </a:p>
          <a:p>
            <a:pPr algn="l" eaLnBrk="0" hangingPunct="0"/>
            <a:r>
              <a:rPr lang="en-US" sz="1800" dirty="0">
                <a:latin typeface="Verdana" charset="0"/>
              </a:rPr>
              <a:t>Visual Basic</a:t>
            </a:r>
          </a:p>
          <a:p>
            <a:pPr algn="l" eaLnBrk="0" hangingPunct="0"/>
            <a:r>
              <a:rPr lang="en-US" sz="1800" dirty="0">
                <a:latin typeface="Verdana" charset="0"/>
              </a:rPr>
              <a:t>PowerBuilder</a:t>
            </a:r>
          </a:p>
          <a:p>
            <a:pPr algn="l" eaLnBrk="0" hangingPunct="0"/>
            <a:r>
              <a:rPr lang="en-US" sz="1800" dirty="0">
                <a:latin typeface="Verdana" charset="0"/>
              </a:rPr>
              <a:t>HTML</a:t>
            </a:r>
          </a:p>
          <a:p>
            <a:pPr algn="l" eaLnBrk="0" hangingPunct="0"/>
            <a:r>
              <a:rPr lang="en-US" sz="1800" dirty="0">
                <a:latin typeface="Verdana" charset="0"/>
              </a:rPr>
              <a:t>Packages </a:t>
            </a:r>
          </a:p>
          <a:p>
            <a:pPr algn="l" eaLnBrk="0" hangingPunct="0"/>
            <a:r>
              <a:rPr lang="en-US" sz="1800" dirty="0">
                <a:latin typeface="Verdana" charset="0"/>
              </a:rPr>
              <a:t>(e.g., Access, Excel)</a:t>
            </a:r>
          </a:p>
        </p:txBody>
      </p:sp>
      <p:sp>
        <p:nvSpPr>
          <p:cNvPr id="12" name="Text Box 10"/>
          <p:cNvSpPr txBox="1">
            <a:spLocks noChangeArrowheads="1"/>
          </p:cNvSpPr>
          <p:nvPr/>
        </p:nvSpPr>
        <p:spPr bwMode="auto">
          <a:xfrm>
            <a:off x="5783263" y="2362200"/>
            <a:ext cx="885825" cy="2563813"/>
          </a:xfrm>
          <a:prstGeom prst="rect">
            <a:avLst/>
          </a:prstGeom>
          <a:noFill/>
          <a:ln w="12700">
            <a:noFill/>
            <a:miter lim="800000"/>
            <a:headEnd type="none" w="sm" len="sm"/>
            <a:tailEnd type="none" w="sm" len="sm"/>
          </a:ln>
        </p:spPr>
        <p:txBody>
          <a:bodyPr>
            <a:spAutoFit/>
          </a:bodyPr>
          <a:lstStyle/>
          <a:p>
            <a:pPr algn="l" eaLnBrk="0" hangingPunct="0"/>
            <a:r>
              <a:rPr lang="en-US" sz="1800">
                <a:latin typeface="Verdana" charset="0"/>
              </a:rPr>
              <a:t>130</a:t>
            </a:r>
          </a:p>
          <a:p>
            <a:pPr algn="l" eaLnBrk="0" hangingPunct="0"/>
            <a:r>
              <a:rPr lang="en-US" sz="1800">
                <a:latin typeface="Verdana" charset="0"/>
              </a:rPr>
              <a:t>110</a:t>
            </a:r>
          </a:p>
          <a:p>
            <a:pPr algn="l" eaLnBrk="0" hangingPunct="0"/>
            <a:r>
              <a:rPr lang="en-US" sz="1800">
                <a:latin typeface="Verdana" charset="0"/>
              </a:rPr>
              <a:t> 55</a:t>
            </a:r>
          </a:p>
          <a:p>
            <a:pPr algn="l" eaLnBrk="0" hangingPunct="0"/>
            <a:r>
              <a:rPr lang="en-US" sz="1800">
                <a:latin typeface="Verdana" charset="0"/>
              </a:rPr>
              <a:t> 50</a:t>
            </a:r>
          </a:p>
          <a:p>
            <a:pPr algn="l" eaLnBrk="0" hangingPunct="0"/>
            <a:r>
              <a:rPr lang="en-US" sz="1800">
                <a:latin typeface="Verdana" charset="0"/>
              </a:rPr>
              <a:t> 50</a:t>
            </a:r>
          </a:p>
          <a:p>
            <a:pPr algn="l" eaLnBrk="0" hangingPunct="0"/>
            <a:r>
              <a:rPr lang="en-US" sz="1800">
                <a:latin typeface="Verdana" charset="0"/>
              </a:rPr>
              <a:t> 30</a:t>
            </a:r>
          </a:p>
          <a:p>
            <a:pPr algn="l" eaLnBrk="0" hangingPunct="0"/>
            <a:r>
              <a:rPr lang="en-US" sz="1800">
                <a:latin typeface="Verdana" charset="0"/>
              </a:rPr>
              <a:t> 15</a:t>
            </a:r>
          </a:p>
          <a:p>
            <a:pPr algn="l" eaLnBrk="0" hangingPunct="0"/>
            <a:r>
              <a:rPr lang="en-US" sz="1800">
                <a:latin typeface="Verdana" charset="0"/>
              </a:rPr>
              <a:t> 15</a:t>
            </a:r>
          </a:p>
          <a:p>
            <a:pPr algn="l" eaLnBrk="0" hangingPunct="0"/>
            <a:r>
              <a:rPr lang="en-US" sz="1800">
                <a:latin typeface="Verdana" charset="0"/>
              </a:rPr>
              <a:t>10-40</a:t>
            </a:r>
            <a:endParaRPr lang="en-US" sz="2400">
              <a:latin typeface="Verdana" charset="0"/>
            </a:endParaRP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148</a:t>
            </a:fld>
            <a:endParaRPr lang="en-US">
              <a:solidFill>
                <a:prstClr val="black">
                  <a:tint val="75000"/>
                </a:prstClr>
              </a:solidFill>
            </a:endParaRPr>
          </a:p>
        </p:txBody>
      </p:sp>
    </p:spTree>
    <p:extLst>
      <p:ext uri="{BB962C8B-B14F-4D97-AF65-F5344CB8AC3E}">
        <p14:creationId xmlns:p14="http://schemas.microsoft.com/office/powerpoint/2010/main" val="6683931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of Codes (LOC)</a:t>
            </a:r>
            <a:endParaRPr lang="en-US" dirty="0"/>
          </a:p>
        </p:txBody>
      </p:sp>
      <p:sp>
        <p:nvSpPr>
          <p:cNvPr id="7" name="Rectangle 3"/>
          <p:cNvSpPr>
            <a:spLocks noChangeArrowheads="1"/>
          </p:cNvSpPr>
          <p:nvPr/>
        </p:nvSpPr>
        <p:spPr bwMode="auto">
          <a:xfrm>
            <a:off x="457200" y="3429000"/>
            <a:ext cx="8305800" cy="1768475"/>
          </a:xfrm>
          <a:prstGeom prst="rect">
            <a:avLst/>
          </a:prstGeom>
          <a:solidFill>
            <a:srgbClr val="FFFFCC"/>
          </a:solidFill>
          <a:ln w="12700">
            <a:noFill/>
            <a:miter lim="800000"/>
            <a:headEnd/>
            <a:tailEnd/>
          </a:ln>
        </p:spPr>
        <p:txBody>
          <a:bodyPr wrap="none" anchor="ctr"/>
          <a:lstStyle/>
          <a:p>
            <a:pPr algn="l"/>
            <a:endParaRPr lang="en-US"/>
          </a:p>
        </p:txBody>
      </p:sp>
      <p:sp>
        <p:nvSpPr>
          <p:cNvPr id="9" name="Rectangle 4"/>
          <p:cNvSpPr>
            <a:spLocks noChangeArrowheads="1"/>
          </p:cNvSpPr>
          <p:nvPr/>
        </p:nvSpPr>
        <p:spPr bwMode="auto">
          <a:xfrm>
            <a:off x="457200" y="1676400"/>
            <a:ext cx="8305800" cy="1752600"/>
          </a:xfrm>
          <a:prstGeom prst="rect">
            <a:avLst/>
          </a:prstGeom>
          <a:solidFill>
            <a:srgbClr val="99FFCC"/>
          </a:solidFill>
          <a:ln w="12700">
            <a:noFill/>
            <a:miter lim="800000"/>
            <a:headEnd type="none" w="sm" len="sm"/>
            <a:tailEnd/>
          </a:ln>
        </p:spPr>
        <p:txBody>
          <a:bodyPr wrap="none" anchor="ctr"/>
          <a:lstStyle/>
          <a:p>
            <a:pPr algn="l"/>
            <a:endParaRPr lang="en-US"/>
          </a:p>
        </p:txBody>
      </p:sp>
      <p:sp>
        <p:nvSpPr>
          <p:cNvPr id="10" name="Rectangle 5"/>
          <p:cNvSpPr>
            <a:spLocks noChangeArrowheads="1"/>
          </p:cNvSpPr>
          <p:nvPr/>
        </p:nvSpPr>
        <p:spPr bwMode="auto">
          <a:xfrm>
            <a:off x="635000" y="1981200"/>
            <a:ext cx="7899400" cy="3170741"/>
          </a:xfrm>
          <a:prstGeom prst="rect">
            <a:avLst/>
          </a:prstGeom>
          <a:noFill/>
          <a:ln w="9525">
            <a:noFill/>
            <a:miter lim="800000"/>
            <a:headEnd/>
            <a:tailEnd/>
          </a:ln>
        </p:spPr>
        <p:txBody>
          <a:bodyPr wrap="square" lIns="92075" tIns="46038" rIns="92075" bIns="46038">
            <a:spAutoFit/>
          </a:bodyPr>
          <a:lstStyle/>
          <a:p>
            <a:pPr algn="l" eaLnBrk="0" hangingPunct="0"/>
            <a:r>
              <a:rPr lang="en-US" sz="2800" dirty="0" smtClean="0">
                <a:latin typeface="Arial" charset="0"/>
              </a:rPr>
              <a:t>Line of Codes (LOC) =</a:t>
            </a:r>
            <a:r>
              <a:rPr lang="en-US" sz="2800" dirty="0" smtClean="0">
                <a:latin typeface="Verdana" charset="0"/>
              </a:rPr>
              <a:t> TAFP </a:t>
            </a:r>
            <a:r>
              <a:rPr lang="en-US" sz="2800" dirty="0" smtClean="0">
                <a:latin typeface="Arial" charset="0"/>
              </a:rPr>
              <a:t>* LOC/TAFP</a:t>
            </a:r>
            <a:r>
              <a:rPr lang="en-US" sz="2000" dirty="0">
                <a:latin typeface="Arial" charset="0"/>
              </a:rPr>
              <a:t>		</a:t>
            </a:r>
            <a:endParaRPr lang="en-US" sz="2000" dirty="0">
              <a:solidFill>
                <a:srgbClr val="FF0000"/>
              </a:solidFill>
              <a:latin typeface="Arial" charset="0"/>
            </a:endParaRPr>
          </a:p>
          <a:p>
            <a:pPr algn="l" eaLnBrk="0" hangingPunct="0"/>
            <a:r>
              <a:rPr lang="en-US" sz="2800" dirty="0">
                <a:latin typeface="Arial" charset="0"/>
              </a:rPr>
              <a:t>			</a:t>
            </a:r>
            <a:endParaRPr lang="en-US" sz="2800" i="1" dirty="0">
              <a:latin typeface="Arial" charset="0"/>
            </a:endParaRPr>
          </a:p>
          <a:p>
            <a:pPr algn="l" eaLnBrk="0" hangingPunct="0"/>
            <a:endParaRPr lang="en-US" sz="2800" i="1" dirty="0">
              <a:latin typeface="Arial" charset="0"/>
            </a:endParaRPr>
          </a:p>
          <a:p>
            <a:pPr algn="l" eaLnBrk="0" hangingPunct="0"/>
            <a:r>
              <a:rPr lang="en-US" sz="2400" i="1" dirty="0">
                <a:effectLst/>
                <a:latin typeface="Arial" charset="0"/>
              </a:rPr>
              <a:t>Example:</a:t>
            </a:r>
          </a:p>
          <a:p>
            <a:pPr algn="l" eaLnBrk="0" hangingPunct="0"/>
            <a:endParaRPr lang="en-US" sz="2400" i="1" dirty="0">
              <a:effectLst/>
              <a:latin typeface="Arial" charset="0"/>
            </a:endParaRPr>
          </a:p>
          <a:p>
            <a:pPr algn="l" eaLnBrk="0" hangingPunct="0"/>
            <a:r>
              <a:rPr lang="en-US" sz="2400" i="1" dirty="0">
                <a:effectLst/>
                <a:latin typeface="Arial" charset="0"/>
              </a:rPr>
              <a:t>If </a:t>
            </a:r>
            <a:r>
              <a:rPr lang="en-US" sz="2400" i="1" dirty="0" smtClean="0">
                <a:effectLst/>
                <a:latin typeface="Arial" charset="0"/>
              </a:rPr>
              <a:t>TAFP = </a:t>
            </a:r>
            <a:r>
              <a:rPr lang="en-US" sz="2400" i="1" dirty="0" smtClean="0">
                <a:solidFill>
                  <a:srgbClr val="C00000"/>
                </a:solidFill>
                <a:effectLst/>
                <a:latin typeface="Arial" charset="0"/>
              </a:rPr>
              <a:t>243</a:t>
            </a:r>
            <a:r>
              <a:rPr lang="en-US" sz="2400" i="1" dirty="0" smtClean="0">
                <a:effectLst/>
                <a:latin typeface="Arial" charset="0"/>
              </a:rPr>
              <a:t>  Then we build the software using </a:t>
            </a:r>
            <a:r>
              <a:rPr lang="en-US" sz="2400" i="1" dirty="0" smtClean="0">
                <a:solidFill>
                  <a:srgbClr val="C00000"/>
                </a:solidFill>
                <a:effectLst/>
                <a:latin typeface="Arial" charset="0"/>
              </a:rPr>
              <a:t>Java</a:t>
            </a:r>
            <a:endParaRPr lang="en-US" sz="2400" i="1" dirty="0">
              <a:solidFill>
                <a:srgbClr val="C00000"/>
              </a:solidFill>
              <a:effectLst/>
              <a:latin typeface="Arial" charset="0"/>
            </a:endParaRPr>
          </a:p>
          <a:p>
            <a:pPr algn="l" eaLnBrk="0" hangingPunct="0"/>
            <a:r>
              <a:rPr lang="en-US" sz="2400" i="1" dirty="0" smtClean="0">
                <a:effectLst/>
                <a:latin typeface="Arial" charset="0"/>
              </a:rPr>
              <a:t>	LOC	=</a:t>
            </a:r>
            <a:r>
              <a:rPr lang="en-US" sz="2400" i="1" dirty="0">
                <a:effectLst/>
                <a:latin typeface="Arial" charset="0"/>
              </a:rPr>
              <a:t> </a:t>
            </a:r>
            <a:r>
              <a:rPr lang="en-US" sz="2400" i="1" dirty="0" smtClean="0">
                <a:effectLst/>
                <a:latin typeface="Arial" charset="0"/>
              </a:rPr>
              <a:t> (243 </a:t>
            </a:r>
            <a:r>
              <a:rPr lang="en-US" sz="2400" i="1" dirty="0">
                <a:effectLst/>
                <a:latin typeface="Arial" charset="0"/>
              </a:rPr>
              <a:t>* </a:t>
            </a:r>
            <a:r>
              <a:rPr lang="en-US" sz="2400" i="1" dirty="0" smtClean="0">
                <a:effectLst/>
                <a:latin typeface="Arial" charset="0"/>
              </a:rPr>
              <a:t>55) =   </a:t>
            </a:r>
            <a:r>
              <a:rPr lang="en-US" sz="2400" i="1" dirty="0" smtClean="0">
                <a:solidFill>
                  <a:srgbClr val="C00000"/>
                </a:solidFill>
                <a:effectLst/>
                <a:latin typeface="Arial" charset="0"/>
              </a:rPr>
              <a:t>13365 line of codes</a:t>
            </a:r>
            <a:endParaRPr lang="en-US" sz="2400" i="1" dirty="0">
              <a:solidFill>
                <a:srgbClr val="C00000"/>
              </a:solidFill>
              <a:effectLst/>
              <a:latin typeface="Arial" charset="0"/>
            </a:endParaRP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149</a:t>
            </a:fld>
            <a:endParaRPr lang="en-US">
              <a:solidFill>
                <a:prstClr val="black">
                  <a:tint val="75000"/>
                </a:prstClr>
              </a:solidFill>
            </a:endParaRPr>
          </a:p>
        </p:txBody>
      </p:sp>
    </p:spTree>
    <p:extLst>
      <p:ext uri="{BB962C8B-B14F-4D97-AF65-F5344CB8AC3E}">
        <p14:creationId xmlns:p14="http://schemas.microsoft.com/office/powerpoint/2010/main" val="27693270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Planning - Feasibility Analysis</a:t>
            </a:r>
            <a:endParaRPr lang="id-ID"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dirty="0">
                <a:solidFill>
                  <a:srgbClr val="C00000"/>
                </a:solidFill>
              </a:rPr>
              <a:t>Technical </a:t>
            </a:r>
            <a:r>
              <a:rPr lang="en-US" sz="3200" dirty="0" smtClean="0">
                <a:solidFill>
                  <a:srgbClr val="C00000"/>
                </a:solidFill>
              </a:rPr>
              <a:t>feasibility</a:t>
            </a:r>
            <a:r>
              <a:rPr lang="en-US" sz="3200" dirty="0" smtClean="0"/>
              <a:t>: Can </a:t>
            </a:r>
            <a:r>
              <a:rPr lang="en-US" sz="3200" dirty="0"/>
              <a:t>we build it</a:t>
            </a:r>
            <a:r>
              <a:rPr lang="en-US" sz="3200" dirty="0" smtClean="0"/>
              <a:t>?</a:t>
            </a:r>
          </a:p>
          <a:p>
            <a:pPr marL="514350" indent="-514350">
              <a:buFont typeface="+mj-lt"/>
              <a:buAutoNum type="arabicPeriod"/>
            </a:pPr>
            <a:endParaRPr lang="en-US" sz="3200" dirty="0"/>
          </a:p>
          <a:p>
            <a:pPr marL="514350" indent="-514350">
              <a:buFont typeface="+mj-lt"/>
              <a:buAutoNum type="arabicPeriod"/>
            </a:pPr>
            <a:r>
              <a:rPr lang="en-US" sz="3200" dirty="0">
                <a:solidFill>
                  <a:srgbClr val="C00000"/>
                </a:solidFill>
              </a:rPr>
              <a:t>Economic </a:t>
            </a:r>
            <a:r>
              <a:rPr lang="en-US" sz="3200" dirty="0" smtClean="0">
                <a:solidFill>
                  <a:srgbClr val="C00000"/>
                </a:solidFill>
              </a:rPr>
              <a:t>feasibility</a:t>
            </a:r>
            <a:r>
              <a:rPr lang="en-US" sz="3200" dirty="0" smtClean="0"/>
              <a:t>: Should </a:t>
            </a:r>
            <a:r>
              <a:rPr lang="en-US" sz="3200" dirty="0"/>
              <a:t>we build it</a:t>
            </a:r>
            <a:r>
              <a:rPr lang="en-US" sz="3200" dirty="0" smtClean="0"/>
              <a:t>?</a:t>
            </a:r>
          </a:p>
          <a:p>
            <a:pPr marL="514350" indent="-514350">
              <a:buFont typeface="+mj-lt"/>
              <a:buAutoNum type="arabicPeriod"/>
            </a:pPr>
            <a:endParaRPr lang="en-US" sz="3200" dirty="0"/>
          </a:p>
          <a:p>
            <a:pPr marL="514350" indent="-514350">
              <a:buFont typeface="+mj-lt"/>
              <a:buAutoNum type="arabicPeriod"/>
            </a:pPr>
            <a:r>
              <a:rPr lang="en-US" sz="3200" dirty="0">
                <a:solidFill>
                  <a:srgbClr val="C00000"/>
                </a:solidFill>
              </a:rPr>
              <a:t>Organizational </a:t>
            </a:r>
            <a:r>
              <a:rPr lang="en-US" sz="3200" dirty="0" smtClean="0">
                <a:solidFill>
                  <a:srgbClr val="C00000"/>
                </a:solidFill>
              </a:rPr>
              <a:t>feasibility</a:t>
            </a:r>
            <a:r>
              <a:rPr lang="en-US" sz="3200" dirty="0" smtClean="0"/>
              <a:t>: If </a:t>
            </a:r>
            <a:r>
              <a:rPr lang="en-US" sz="3200" dirty="0"/>
              <a:t>we build it, will they come?</a:t>
            </a:r>
          </a:p>
          <a:p>
            <a:pPr marL="514350" indent="-514350">
              <a:buFont typeface="+mj-lt"/>
              <a:buAutoNum type="arabicPeriod"/>
            </a:pPr>
            <a:endParaRPr lang="id-ID"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913764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a:t>
            </a:r>
            <a:r>
              <a:rPr lang="en-US" dirty="0" err="1" smtClean="0"/>
              <a:t>Jenis</a:t>
            </a:r>
            <a:r>
              <a:rPr lang="en-US" dirty="0" smtClean="0"/>
              <a:t> </a:t>
            </a:r>
            <a:r>
              <a:rPr lang="en-US" dirty="0" err="1" smtClean="0"/>
              <a:t>Aplikasi</a:t>
            </a:r>
            <a:r>
              <a:rPr lang="en-US" dirty="0" smtClean="0"/>
              <a:t> </a:t>
            </a:r>
            <a:r>
              <a:rPr lang="en-US" dirty="0" err="1" smtClean="0"/>
              <a:t>dan</a:t>
            </a:r>
            <a:r>
              <a:rPr lang="en-US" dirty="0" smtClean="0"/>
              <a:t> FP</a:t>
            </a:r>
            <a:endParaRPr lang="en-US" dirty="0"/>
          </a:p>
        </p:txBody>
      </p:sp>
      <p:pic>
        <p:nvPicPr>
          <p:cNvPr id="3" name="Picture 2"/>
          <p:cNvPicPr>
            <a:picLocks noChangeAspect="1"/>
          </p:cNvPicPr>
          <p:nvPr/>
        </p:nvPicPr>
        <p:blipFill rotWithShape="1">
          <a:blip r:embed="rId2"/>
          <a:srcRect l="28838" t="20575" r="41162" b="17939"/>
          <a:stretch/>
        </p:blipFill>
        <p:spPr>
          <a:xfrm>
            <a:off x="76200" y="1066800"/>
            <a:ext cx="4967270" cy="5726648"/>
          </a:xfrm>
          <a:prstGeom prst="rect">
            <a:avLst/>
          </a:prstGeom>
        </p:spPr>
      </p:pic>
      <p:sp>
        <p:nvSpPr>
          <p:cNvPr id="4" name="TextBox 3"/>
          <p:cNvSpPr txBox="1"/>
          <p:nvPr/>
        </p:nvSpPr>
        <p:spPr>
          <a:xfrm>
            <a:off x="5493426" y="3276600"/>
            <a:ext cx="3345774" cy="707886"/>
          </a:xfrm>
          <a:prstGeom prst="rect">
            <a:avLst/>
          </a:prstGeom>
          <a:noFill/>
        </p:spPr>
        <p:txBody>
          <a:bodyPr wrap="square" rtlCol="0">
            <a:spAutoFit/>
          </a:bodyPr>
          <a:lstStyle/>
          <a:p>
            <a:pPr algn="l"/>
            <a:r>
              <a:rPr lang="en-US" sz="2000" i="1" dirty="0" smtClean="0">
                <a:effectLst/>
                <a:latin typeface="+mn-lt"/>
              </a:rPr>
              <a:t>Caper Jones, The Economic of Software Quality (2012)</a:t>
            </a:r>
            <a:endParaRPr lang="en-US" sz="2000" i="1" dirty="0">
              <a:effectLst/>
              <a:latin typeface="+mn-lt"/>
            </a:endParaRPr>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150</a:t>
            </a:fld>
            <a:endParaRPr lang="en-US">
              <a:solidFill>
                <a:prstClr val="black">
                  <a:tint val="75000"/>
                </a:prstClr>
              </a:solidFill>
            </a:endParaRPr>
          </a:p>
        </p:txBody>
      </p:sp>
    </p:spTree>
    <p:extLst>
      <p:ext uri="{BB962C8B-B14F-4D97-AF65-F5344CB8AC3E}">
        <p14:creationId xmlns:p14="http://schemas.microsoft.com/office/powerpoint/2010/main" val="11701424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57200" y="4708525"/>
            <a:ext cx="8305800" cy="1768475"/>
          </a:xfrm>
          <a:prstGeom prst="rect">
            <a:avLst/>
          </a:prstGeom>
          <a:solidFill>
            <a:srgbClr val="FFFFCC"/>
          </a:solidFill>
          <a:ln w="12700">
            <a:noFill/>
            <a:miter lim="800000"/>
            <a:headEnd/>
            <a:tailEnd/>
          </a:ln>
        </p:spPr>
        <p:txBody>
          <a:bodyPr wrap="none" anchor="ctr"/>
          <a:lstStyle/>
          <a:p>
            <a:pPr algn="l"/>
            <a:endParaRPr lang="en-US"/>
          </a:p>
        </p:txBody>
      </p:sp>
      <p:sp>
        <p:nvSpPr>
          <p:cNvPr id="48132" name="Rectangle 2"/>
          <p:cNvSpPr>
            <a:spLocks noGrp="1" noChangeArrowheads="1"/>
          </p:cNvSpPr>
          <p:nvPr>
            <p:ph type="title"/>
          </p:nvPr>
        </p:nvSpPr>
        <p:spPr/>
        <p:txBody>
          <a:bodyPr>
            <a:normAutofit/>
          </a:bodyPr>
          <a:lstStyle/>
          <a:p>
            <a:r>
              <a:rPr lang="en-US" dirty="0"/>
              <a:t>B. Estimating Effort</a:t>
            </a:r>
            <a:endParaRPr lang="en-US" dirty="0" smtClean="0"/>
          </a:p>
        </p:txBody>
      </p:sp>
      <p:sp>
        <p:nvSpPr>
          <p:cNvPr id="48133" name="Rectangle 3"/>
          <p:cNvSpPr>
            <a:spLocks noChangeArrowheads="1"/>
          </p:cNvSpPr>
          <p:nvPr/>
        </p:nvSpPr>
        <p:spPr bwMode="auto">
          <a:xfrm>
            <a:off x="457200" y="2955925"/>
            <a:ext cx="8305800" cy="1768475"/>
          </a:xfrm>
          <a:prstGeom prst="rect">
            <a:avLst/>
          </a:prstGeom>
          <a:solidFill>
            <a:srgbClr val="FFFFCC"/>
          </a:solidFill>
          <a:ln w="12700">
            <a:noFill/>
            <a:miter lim="800000"/>
            <a:headEnd/>
            <a:tailEnd/>
          </a:ln>
        </p:spPr>
        <p:txBody>
          <a:bodyPr wrap="none" anchor="ctr"/>
          <a:lstStyle/>
          <a:p>
            <a:pPr algn="l"/>
            <a:endParaRPr lang="en-US"/>
          </a:p>
        </p:txBody>
      </p:sp>
      <p:sp>
        <p:nvSpPr>
          <p:cNvPr id="48134" name="Rectangle 4"/>
          <p:cNvSpPr>
            <a:spLocks noChangeArrowheads="1"/>
          </p:cNvSpPr>
          <p:nvPr/>
        </p:nvSpPr>
        <p:spPr bwMode="auto">
          <a:xfrm>
            <a:off x="457200" y="1203325"/>
            <a:ext cx="8305800" cy="1752600"/>
          </a:xfrm>
          <a:prstGeom prst="rect">
            <a:avLst/>
          </a:prstGeom>
          <a:solidFill>
            <a:srgbClr val="99FFCC"/>
          </a:solidFill>
          <a:ln w="12700">
            <a:noFill/>
            <a:miter lim="800000"/>
            <a:headEnd type="none" w="sm" len="sm"/>
            <a:tailEnd/>
          </a:ln>
        </p:spPr>
        <p:txBody>
          <a:bodyPr wrap="none" anchor="ctr"/>
          <a:lstStyle/>
          <a:p>
            <a:pPr algn="l"/>
            <a:endParaRPr lang="en-US"/>
          </a:p>
        </p:txBody>
      </p:sp>
      <p:sp>
        <p:nvSpPr>
          <p:cNvPr id="48135" name="Rectangle 5"/>
          <p:cNvSpPr>
            <a:spLocks noChangeArrowheads="1"/>
          </p:cNvSpPr>
          <p:nvPr/>
        </p:nvSpPr>
        <p:spPr bwMode="auto">
          <a:xfrm>
            <a:off x="558800" y="1367525"/>
            <a:ext cx="8051800" cy="3909405"/>
          </a:xfrm>
          <a:prstGeom prst="rect">
            <a:avLst/>
          </a:prstGeom>
          <a:noFill/>
          <a:ln w="9525">
            <a:noFill/>
            <a:miter lim="800000"/>
            <a:headEnd/>
            <a:tailEnd/>
          </a:ln>
        </p:spPr>
        <p:txBody>
          <a:bodyPr wrap="square" lIns="92075" tIns="46038" rIns="92075" bIns="46038">
            <a:spAutoFit/>
          </a:bodyPr>
          <a:lstStyle/>
          <a:p>
            <a:pPr algn="l" eaLnBrk="0" hangingPunct="0"/>
            <a:r>
              <a:rPr lang="en-US" sz="2800" dirty="0">
                <a:latin typeface="Arial" charset="0"/>
              </a:rPr>
              <a:t>Effort 		=	1.4 * </a:t>
            </a:r>
            <a:r>
              <a:rPr lang="en-US" sz="2000" dirty="0" smtClean="0">
                <a:solidFill>
                  <a:srgbClr val="C00000"/>
                </a:solidFill>
                <a:latin typeface="Arial" charset="0"/>
              </a:rPr>
              <a:t>thousands-of- lines-of-code</a:t>
            </a:r>
            <a:endParaRPr lang="en-US" sz="2000" dirty="0">
              <a:solidFill>
                <a:srgbClr val="C00000"/>
              </a:solidFill>
              <a:latin typeface="Arial" charset="0"/>
            </a:endParaRPr>
          </a:p>
          <a:p>
            <a:pPr algn="l" eaLnBrk="0" hangingPunct="0"/>
            <a:r>
              <a:rPr lang="en-US" sz="2000" dirty="0">
                <a:latin typeface="Arial" charset="0"/>
              </a:rPr>
              <a:t>(</a:t>
            </a:r>
            <a:r>
              <a:rPr lang="en-US" sz="2000" dirty="0">
                <a:solidFill>
                  <a:srgbClr val="C00000"/>
                </a:solidFill>
                <a:latin typeface="Arial" charset="0"/>
              </a:rPr>
              <a:t>in </a:t>
            </a:r>
            <a:r>
              <a:rPr lang="en-US" sz="2000" dirty="0" smtClean="0">
                <a:solidFill>
                  <a:srgbClr val="C00000"/>
                </a:solidFill>
                <a:latin typeface="Arial" charset="0"/>
              </a:rPr>
              <a:t>Person- Months</a:t>
            </a:r>
            <a:r>
              <a:rPr lang="en-US" sz="2000" dirty="0" smtClean="0">
                <a:latin typeface="Arial" charset="0"/>
              </a:rPr>
              <a:t>) </a:t>
            </a:r>
            <a:r>
              <a:rPr lang="en-US" sz="2000" dirty="0">
                <a:latin typeface="Arial" charset="0"/>
              </a:rPr>
              <a:t>				</a:t>
            </a:r>
            <a:endParaRPr lang="en-US" sz="2000" dirty="0">
              <a:solidFill>
                <a:srgbClr val="FF0000"/>
              </a:solidFill>
              <a:latin typeface="Arial" charset="0"/>
            </a:endParaRPr>
          </a:p>
          <a:p>
            <a:pPr algn="l" eaLnBrk="0" hangingPunct="0"/>
            <a:r>
              <a:rPr lang="en-US" sz="2800" dirty="0">
                <a:latin typeface="Arial" charset="0"/>
              </a:rPr>
              <a:t>			</a:t>
            </a:r>
            <a:endParaRPr lang="en-US" sz="2800" i="1" dirty="0">
              <a:latin typeface="Arial" charset="0"/>
            </a:endParaRPr>
          </a:p>
          <a:p>
            <a:pPr algn="l" eaLnBrk="0" hangingPunct="0"/>
            <a:endParaRPr lang="en-US" sz="2800" i="1" dirty="0">
              <a:latin typeface="Arial" charset="0"/>
            </a:endParaRPr>
          </a:p>
          <a:p>
            <a:pPr algn="l" eaLnBrk="0" hangingPunct="0"/>
            <a:endParaRPr lang="en-US" sz="2400" i="1" dirty="0" smtClean="0">
              <a:latin typeface="Arial" charset="0"/>
            </a:endParaRPr>
          </a:p>
          <a:p>
            <a:pPr algn="l" eaLnBrk="0" hangingPunct="0"/>
            <a:r>
              <a:rPr lang="en-US" sz="2400" i="1" dirty="0" smtClean="0">
                <a:effectLst/>
                <a:latin typeface="Arial" charset="0"/>
              </a:rPr>
              <a:t>Example</a:t>
            </a:r>
            <a:r>
              <a:rPr lang="en-US" sz="2400" i="1" dirty="0">
                <a:effectLst/>
                <a:latin typeface="Arial" charset="0"/>
              </a:rPr>
              <a:t>:</a:t>
            </a:r>
          </a:p>
          <a:p>
            <a:pPr algn="l" eaLnBrk="0" hangingPunct="0"/>
            <a:endParaRPr lang="en-US" sz="2400" i="1" dirty="0" smtClean="0">
              <a:solidFill>
                <a:srgbClr val="C00000"/>
              </a:solidFill>
              <a:effectLst/>
              <a:latin typeface="Arial" charset="0"/>
            </a:endParaRPr>
          </a:p>
          <a:p>
            <a:pPr algn="l" eaLnBrk="0" hangingPunct="0"/>
            <a:r>
              <a:rPr lang="en-US" sz="2400" i="1" dirty="0" smtClean="0">
                <a:effectLst/>
                <a:latin typeface="Arial" charset="0"/>
              </a:rPr>
              <a:t>If LOC = </a:t>
            </a:r>
            <a:r>
              <a:rPr lang="en-US" sz="2400" i="1" dirty="0" smtClean="0">
                <a:solidFill>
                  <a:srgbClr val="C00000"/>
                </a:solidFill>
                <a:effectLst/>
                <a:latin typeface="Arial" charset="0"/>
              </a:rPr>
              <a:t>13365 </a:t>
            </a:r>
            <a:r>
              <a:rPr lang="en-US" sz="2400" i="1" dirty="0" smtClean="0">
                <a:effectLst/>
                <a:latin typeface="Arial" charset="0"/>
              </a:rPr>
              <a:t>Then...</a:t>
            </a:r>
          </a:p>
          <a:p>
            <a:pPr algn="l" eaLnBrk="0" hangingPunct="0"/>
            <a:r>
              <a:rPr lang="en-US" sz="2400" i="1" dirty="0" smtClean="0">
                <a:effectLst/>
                <a:latin typeface="Arial" charset="0"/>
              </a:rPr>
              <a:t>	Effort 	=  (1.4 * </a:t>
            </a:r>
            <a:r>
              <a:rPr lang="en-US" sz="2400" i="1" dirty="0" smtClean="0">
                <a:solidFill>
                  <a:srgbClr val="C00000"/>
                </a:solidFill>
                <a:effectLst/>
                <a:latin typeface="Arial" charset="0"/>
              </a:rPr>
              <a:t>13.365</a:t>
            </a:r>
            <a:r>
              <a:rPr lang="en-US" sz="2400" i="1" dirty="0" smtClean="0">
                <a:effectLst/>
                <a:latin typeface="Arial" charset="0"/>
              </a:rPr>
              <a:t>) =   </a:t>
            </a:r>
            <a:r>
              <a:rPr lang="en-US" sz="2400" i="1" dirty="0" smtClean="0">
                <a:solidFill>
                  <a:srgbClr val="C00000"/>
                </a:solidFill>
                <a:effectLst/>
                <a:latin typeface="Arial" charset="0"/>
              </a:rPr>
              <a:t>18.711 Person Months</a:t>
            </a:r>
          </a:p>
          <a:p>
            <a:pPr algn="l" eaLnBrk="0" hangingPunct="0"/>
            <a:endParaRPr lang="en-US" sz="2400" i="1" dirty="0">
              <a:solidFill>
                <a:srgbClr val="C00000"/>
              </a:solidFill>
              <a:latin typeface="Arial" charset="0"/>
            </a:endParaRP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151</a:t>
            </a:fld>
            <a:endParaRPr lang="en-US">
              <a:solidFill>
                <a:prstClr val="black">
                  <a:tint val="75000"/>
                </a:prstClr>
              </a:solidFill>
            </a:endParaRPr>
          </a:p>
        </p:txBody>
      </p:sp>
    </p:spTree>
    <p:extLst>
      <p:ext uri="{BB962C8B-B14F-4D97-AF65-F5344CB8AC3E}">
        <p14:creationId xmlns:p14="http://schemas.microsoft.com/office/powerpoint/2010/main" val="13878885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 Estimating Time</a:t>
            </a:r>
            <a:endParaRPr lang="en-US" dirty="0"/>
          </a:p>
        </p:txBody>
      </p:sp>
      <p:sp>
        <p:nvSpPr>
          <p:cNvPr id="4" name="Rectangle 3"/>
          <p:cNvSpPr>
            <a:spLocks noChangeArrowheads="1"/>
          </p:cNvSpPr>
          <p:nvPr/>
        </p:nvSpPr>
        <p:spPr bwMode="auto">
          <a:xfrm>
            <a:off x="457200" y="4648200"/>
            <a:ext cx="8305800" cy="1768475"/>
          </a:xfrm>
          <a:prstGeom prst="rect">
            <a:avLst/>
          </a:prstGeom>
          <a:solidFill>
            <a:srgbClr val="FFFFCC"/>
          </a:solidFill>
          <a:ln w="12700">
            <a:noFill/>
            <a:miter lim="800000"/>
            <a:headEnd/>
            <a:tailEnd/>
          </a:ln>
        </p:spPr>
        <p:txBody>
          <a:bodyPr wrap="none" anchor="ctr"/>
          <a:lstStyle/>
          <a:p>
            <a:pPr algn="l"/>
            <a:endParaRPr lang="en-US"/>
          </a:p>
        </p:txBody>
      </p:sp>
      <p:sp>
        <p:nvSpPr>
          <p:cNvPr id="5" name="Rectangle 3"/>
          <p:cNvSpPr>
            <a:spLocks noChangeArrowheads="1"/>
          </p:cNvSpPr>
          <p:nvPr/>
        </p:nvSpPr>
        <p:spPr bwMode="auto">
          <a:xfrm>
            <a:off x="457200" y="2895600"/>
            <a:ext cx="8305800" cy="1768475"/>
          </a:xfrm>
          <a:prstGeom prst="rect">
            <a:avLst/>
          </a:prstGeom>
          <a:solidFill>
            <a:srgbClr val="FFFFCC"/>
          </a:solidFill>
          <a:ln w="12700">
            <a:noFill/>
            <a:miter lim="800000"/>
            <a:headEnd/>
            <a:tailEnd/>
          </a:ln>
        </p:spPr>
        <p:txBody>
          <a:bodyPr wrap="none" anchor="ctr"/>
          <a:lstStyle/>
          <a:p>
            <a:pPr algn="l"/>
            <a:endParaRPr lang="en-US"/>
          </a:p>
        </p:txBody>
      </p:sp>
      <p:sp>
        <p:nvSpPr>
          <p:cNvPr id="6" name="Rectangle 4"/>
          <p:cNvSpPr>
            <a:spLocks noChangeArrowheads="1"/>
          </p:cNvSpPr>
          <p:nvPr/>
        </p:nvSpPr>
        <p:spPr bwMode="auto">
          <a:xfrm>
            <a:off x="457200" y="1143000"/>
            <a:ext cx="8305800" cy="1752600"/>
          </a:xfrm>
          <a:prstGeom prst="rect">
            <a:avLst/>
          </a:prstGeom>
          <a:solidFill>
            <a:srgbClr val="99FFCC"/>
          </a:solidFill>
          <a:ln w="12700">
            <a:noFill/>
            <a:miter lim="800000"/>
            <a:headEnd type="none" w="sm" len="sm"/>
            <a:tailEnd/>
          </a:ln>
        </p:spPr>
        <p:txBody>
          <a:bodyPr wrap="none" anchor="ctr"/>
          <a:lstStyle/>
          <a:p>
            <a:pPr algn="l"/>
            <a:endParaRPr lang="en-US"/>
          </a:p>
        </p:txBody>
      </p:sp>
      <p:sp>
        <p:nvSpPr>
          <p:cNvPr id="7" name="Rectangle 5"/>
          <p:cNvSpPr>
            <a:spLocks noChangeArrowheads="1"/>
          </p:cNvSpPr>
          <p:nvPr/>
        </p:nvSpPr>
        <p:spPr bwMode="auto">
          <a:xfrm>
            <a:off x="609600" y="1307200"/>
            <a:ext cx="8001000" cy="4278736"/>
          </a:xfrm>
          <a:prstGeom prst="rect">
            <a:avLst/>
          </a:prstGeom>
          <a:noFill/>
          <a:ln w="9525">
            <a:noFill/>
            <a:miter lim="800000"/>
            <a:headEnd/>
            <a:tailEnd/>
          </a:ln>
        </p:spPr>
        <p:txBody>
          <a:bodyPr wrap="square" lIns="92075" tIns="46038" rIns="92075" bIns="46038">
            <a:spAutoFit/>
          </a:bodyPr>
          <a:lstStyle/>
          <a:p>
            <a:pPr algn="l" eaLnBrk="0" hangingPunct="0"/>
            <a:r>
              <a:rPr lang="en-US" sz="2800" dirty="0" smtClean="0">
                <a:latin typeface="Arial" charset="0"/>
              </a:rPr>
              <a:t>Time	</a:t>
            </a:r>
            <a:r>
              <a:rPr lang="en-US" sz="2800" dirty="0">
                <a:latin typeface="Arial" charset="0"/>
              </a:rPr>
              <a:t>	</a:t>
            </a:r>
            <a:r>
              <a:rPr lang="en-US" sz="2800" dirty="0" smtClean="0">
                <a:latin typeface="Arial" charset="0"/>
              </a:rPr>
              <a:t>    = </a:t>
            </a:r>
            <a:r>
              <a:rPr lang="en-US" sz="2800" dirty="0">
                <a:latin typeface="Arial" charset="0"/>
              </a:rPr>
              <a:t>	</a:t>
            </a:r>
            <a:r>
              <a:rPr lang="en-US" sz="2800" dirty="0" smtClean="0">
                <a:latin typeface="Arial" charset="0"/>
              </a:rPr>
              <a:t> 3.0  * person-months</a:t>
            </a:r>
            <a:r>
              <a:rPr lang="en-US" sz="2800" baseline="30000" dirty="0" smtClean="0">
                <a:latin typeface="Arial" charset="0"/>
              </a:rPr>
              <a:t>1/3</a:t>
            </a:r>
            <a:endParaRPr lang="en-US" sz="2000" dirty="0">
              <a:solidFill>
                <a:srgbClr val="C00000"/>
              </a:solidFill>
              <a:latin typeface="Arial" charset="0"/>
            </a:endParaRPr>
          </a:p>
          <a:p>
            <a:pPr algn="l" eaLnBrk="0" hangingPunct="0"/>
            <a:r>
              <a:rPr lang="en-US" sz="2000" dirty="0">
                <a:latin typeface="Arial" charset="0"/>
              </a:rPr>
              <a:t>(</a:t>
            </a:r>
            <a:r>
              <a:rPr lang="en-US" sz="2000" dirty="0">
                <a:solidFill>
                  <a:srgbClr val="C00000"/>
                </a:solidFill>
                <a:latin typeface="Arial" charset="0"/>
              </a:rPr>
              <a:t>in </a:t>
            </a:r>
            <a:r>
              <a:rPr lang="en-US" sz="2000" dirty="0" smtClean="0">
                <a:solidFill>
                  <a:srgbClr val="C00000"/>
                </a:solidFill>
                <a:latin typeface="Arial" charset="0"/>
              </a:rPr>
              <a:t>Months</a:t>
            </a:r>
            <a:r>
              <a:rPr lang="en-US" sz="2000" dirty="0" smtClean="0">
                <a:latin typeface="Arial" charset="0"/>
              </a:rPr>
              <a:t>) </a:t>
            </a:r>
            <a:r>
              <a:rPr lang="en-US" sz="2000" dirty="0">
                <a:latin typeface="Arial" charset="0"/>
              </a:rPr>
              <a:t>				</a:t>
            </a:r>
            <a:endParaRPr lang="en-US" sz="2000" dirty="0">
              <a:solidFill>
                <a:srgbClr val="FF0000"/>
              </a:solidFill>
              <a:latin typeface="Arial" charset="0"/>
            </a:endParaRPr>
          </a:p>
          <a:p>
            <a:pPr algn="l" eaLnBrk="0" hangingPunct="0"/>
            <a:r>
              <a:rPr lang="en-US" sz="2800" dirty="0">
                <a:latin typeface="Arial" charset="0"/>
              </a:rPr>
              <a:t>			</a:t>
            </a:r>
            <a:endParaRPr lang="en-US" sz="2800" i="1" dirty="0">
              <a:latin typeface="Arial" charset="0"/>
            </a:endParaRPr>
          </a:p>
          <a:p>
            <a:pPr algn="l" eaLnBrk="0" hangingPunct="0"/>
            <a:endParaRPr lang="en-US" sz="2800" i="1" dirty="0">
              <a:latin typeface="Arial" charset="0"/>
            </a:endParaRPr>
          </a:p>
          <a:p>
            <a:pPr algn="l" eaLnBrk="0" hangingPunct="0"/>
            <a:endParaRPr lang="en-US" sz="2400" i="1" dirty="0" smtClean="0">
              <a:effectLst/>
              <a:latin typeface="Arial" charset="0"/>
            </a:endParaRPr>
          </a:p>
          <a:p>
            <a:pPr algn="l" eaLnBrk="0" hangingPunct="0"/>
            <a:r>
              <a:rPr lang="en-US" sz="2400" i="1" dirty="0" smtClean="0">
                <a:effectLst/>
                <a:latin typeface="Arial" charset="0"/>
              </a:rPr>
              <a:t>Example</a:t>
            </a:r>
            <a:r>
              <a:rPr lang="en-US" sz="2400" i="1" dirty="0">
                <a:effectLst/>
                <a:latin typeface="Arial" charset="0"/>
              </a:rPr>
              <a:t>:</a:t>
            </a:r>
          </a:p>
          <a:p>
            <a:pPr algn="l" eaLnBrk="0" hangingPunct="0"/>
            <a:endParaRPr lang="en-US" sz="2400" i="1" dirty="0" smtClean="0">
              <a:effectLst/>
              <a:latin typeface="Arial" charset="0"/>
            </a:endParaRPr>
          </a:p>
          <a:p>
            <a:pPr algn="l" eaLnBrk="0" hangingPunct="0"/>
            <a:r>
              <a:rPr lang="en-US" sz="2400" i="1" dirty="0" smtClean="0">
                <a:effectLst/>
                <a:latin typeface="Arial" charset="0"/>
              </a:rPr>
              <a:t>If LOC = </a:t>
            </a:r>
            <a:r>
              <a:rPr lang="en-US" sz="2400" i="1" dirty="0" smtClean="0">
                <a:solidFill>
                  <a:srgbClr val="C00000"/>
                </a:solidFill>
                <a:effectLst/>
                <a:latin typeface="Arial" charset="0"/>
              </a:rPr>
              <a:t>13365 </a:t>
            </a:r>
            <a:r>
              <a:rPr lang="en-US" sz="2400" i="1" dirty="0" smtClean="0">
                <a:effectLst/>
                <a:latin typeface="Arial" charset="0"/>
              </a:rPr>
              <a:t>Then...</a:t>
            </a:r>
          </a:p>
          <a:p>
            <a:pPr algn="l" eaLnBrk="0" hangingPunct="0"/>
            <a:r>
              <a:rPr lang="en-US" sz="2400" i="1" dirty="0" smtClean="0">
                <a:effectLst/>
                <a:latin typeface="Arial" charset="0"/>
              </a:rPr>
              <a:t>	Effort 	=  (1.4 * </a:t>
            </a:r>
            <a:r>
              <a:rPr lang="en-US" sz="2400" i="1" dirty="0" smtClean="0">
                <a:solidFill>
                  <a:srgbClr val="C00000"/>
                </a:solidFill>
                <a:effectLst/>
                <a:latin typeface="Arial" charset="0"/>
              </a:rPr>
              <a:t>13.365</a:t>
            </a:r>
            <a:r>
              <a:rPr lang="en-US" sz="2400" i="1" dirty="0" smtClean="0">
                <a:effectLst/>
                <a:latin typeface="Arial" charset="0"/>
              </a:rPr>
              <a:t>)   =   </a:t>
            </a:r>
            <a:r>
              <a:rPr lang="en-US" sz="2400" i="1" dirty="0" smtClean="0">
                <a:solidFill>
                  <a:srgbClr val="C00000"/>
                </a:solidFill>
                <a:effectLst/>
                <a:latin typeface="Arial" charset="0"/>
              </a:rPr>
              <a:t>18.711 person-months</a:t>
            </a:r>
          </a:p>
          <a:p>
            <a:pPr algn="l" eaLnBrk="0" hangingPunct="0"/>
            <a:r>
              <a:rPr lang="en-US" sz="2400" i="1" dirty="0" smtClean="0">
                <a:solidFill>
                  <a:srgbClr val="C00000"/>
                </a:solidFill>
                <a:effectLst/>
                <a:latin typeface="Arial" charset="0"/>
              </a:rPr>
              <a:t>	Time 	=  3.0 * 18.711</a:t>
            </a:r>
            <a:r>
              <a:rPr lang="en-US" sz="2400" baseline="30000" dirty="0" smtClean="0">
                <a:latin typeface="Arial" charset="0"/>
              </a:rPr>
              <a:t> 1/3</a:t>
            </a:r>
            <a:r>
              <a:rPr lang="en-US" sz="2400" i="1" dirty="0" smtClean="0">
                <a:solidFill>
                  <a:srgbClr val="C00000"/>
                </a:solidFill>
                <a:effectLst/>
                <a:latin typeface="Arial" charset="0"/>
              </a:rPr>
              <a:t>  =   7.9 month</a:t>
            </a:r>
          </a:p>
          <a:p>
            <a:pPr algn="l" eaLnBrk="0" hangingPunct="0"/>
            <a:endParaRPr lang="en-US" sz="2400" i="1" dirty="0" smtClean="0">
              <a:solidFill>
                <a:srgbClr val="C00000"/>
              </a:solidFill>
              <a:effectLst/>
              <a:latin typeface="Arial" charset="0"/>
            </a:endParaRP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152</a:t>
            </a:fld>
            <a:endParaRPr lang="en-US">
              <a:solidFill>
                <a:prstClr val="black">
                  <a:tint val="75000"/>
                </a:prstClr>
              </a:solidFill>
            </a:endParaRPr>
          </a:p>
        </p:txBody>
      </p:sp>
    </p:spTree>
    <p:extLst>
      <p:ext uri="{BB962C8B-B14F-4D97-AF65-F5344CB8AC3E}">
        <p14:creationId xmlns:p14="http://schemas.microsoft.com/office/powerpoint/2010/main" val="34543285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38" y="457200"/>
            <a:ext cx="8458199" cy="647700"/>
          </a:xfrm>
        </p:spPr>
        <p:txBody>
          <a:bodyPr>
            <a:normAutofit fontScale="90000"/>
          </a:bodyPr>
          <a:lstStyle/>
          <a:p>
            <a:r>
              <a:rPr lang="en-US" sz="4400" dirty="0" smtClean="0"/>
              <a:t>Calculate System Size</a:t>
            </a:r>
            <a:endParaRPr lang="en-US" sz="4400" dirty="0"/>
          </a:p>
        </p:txBody>
      </p:sp>
      <p:sp>
        <p:nvSpPr>
          <p:cNvPr id="3" name="Content Placeholder 2"/>
          <p:cNvSpPr>
            <a:spLocks noGrp="1"/>
          </p:cNvSpPr>
          <p:nvPr>
            <p:ph idx="1"/>
          </p:nvPr>
        </p:nvSpPr>
        <p:spPr>
          <a:xfrm>
            <a:off x="648038" y="1219200"/>
            <a:ext cx="8229600" cy="5173663"/>
          </a:xfrm>
        </p:spPr>
        <p:txBody>
          <a:bodyPr/>
          <a:lstStyle/>
          <a:p>
            <a:pPr marL="0" indent="0">
              <a:buNone/>
            </a:pPr>
            <a:r>
              <a:rPr lang="en-US" sz="2800" dirty="0" smtClean="0"/>
              <a:t>Imagine that job hunting has been going so well that you need to develop a system to support your efforts. The system should allow you to </a:t>
            </a:r>
            <a:r>
              <a:rPr lang="en-US" sz="2800" b="1" dirty="0" smtClean="0">
                <a:solidFill>
                  <a:srgbClr val="0070C0"/>
                </a:solidFill>
              </a:rPr>
              <a:t>input information </a:t>
            </a:r>
            <a:r>
              <a:rPr lang="en-US" sz="2800" dirty="0" smtClean="0"/>
              <a:t>about the </a:t>
            </a:r>
            <a:r>
              <a:rPr lang="en-US" sz="2800" dirty="0" smtClean="0">
                <a:solidFill>
                  <a:srgbClr val="0070C0"/>
                </a:solidFill>
              </a:rPr>
              <a:t>companies with which you interview</a:t>
            </a:r>
            <a:r>
              <a:rPr lang="en-US" sz="2800" dirty="0" smtClean="0"/>
              <a:t>, the </a:t>
            </a:r>
            <a:r>
              <a:rPr lang="en-US" sz="2800" dirty="0" smtClean="0">
                <a:solidFill>
                  <a:srgbClr val="0070C0"/>
                </a:solidFill>
              </a:rPr>
              <a:t>interviews </a:t>
            </a:r>
            <a:r>
              <a:rPr lang="en-US" sz="2800" dirty="0" smtClean="0"/>
              <a:t>and </a:t>
            </a:r>
            <a:r>
              <a:rPr lang="en-US" sz="2800" dirty="0" smtClean="0">
                <a:solidFill>
                  <a:srgbClr val="0070C0"/>
                </a:solidFill>
              </a:rPr>
              <a:t>office visits </a:t>
            </a:r>
            <a:r>
              <a:rPr lang="en-US" sz="2800" dirty="0" smtClean="0"/>
              <a:t>that you have scheduled, and the </a:t>
            </a:r>
            <a:r>
              <a:rPr lang="en-US" sz="2800" dirty="0" smtClean="0">
                <a:solidFill>
                  <a:srgbClr val="0070C0"/>
                </a:solidFill>
              </a:rPr>
              <a:t>offers that you receive</a:t>
            </a:r>
            <a:r>
              <a:rPr lang="en-US" sz="2800" dirty="0" smtClean="0"/>
              <a:t>. It should be able to </a:t>
            </a:r>
            <a:r>
              <a:rPr lang="en-US" sz="2800" b="1" dirty="0" smtClean="0">
                <a:solidFill>
                  <a:srgbClr val="00B050"/>
                </a:solidFill>
              </a:rPr>
              <a:t>produce reports</a:t>
            </a:r>
            <a:r>
              <a:rPr lang="en-US" sz="2800" dirty="0" smtClean="0"/>
              <a:t>, such as a </a:t>
            </a:r>
            <a:r>
              <a:rPr lang="en-US" sz="2800" dirty="0" smtClean="0">
                <a:solidFill>
                  <a:srgbClr val="00B050"/>
                </a:solidFill>
              </a:rPr>
              <a:t>company contact list</a:t>
            </a:r>
            <a:r>
              <a:rPr lang="en-US" sz="2800" dirty="0" smtClean="0"/>
              <a:t>, an </a:t>
            </a:r>
            <a:r>
              <a:rPr lang="en-US" sz="2800" dirty="0" smtClean="0">
                <a:solidFill>
                  <a:srgbClr val="00B050"/>
                </a:solidFill>
              </a:rPr>
              <a:t>interview schedule</a:t>
            </a:r>
            <a:r>
              <a:rPr lang="en-US" sz="2800" dirty="0" smtClean="0"/>
              <a:t>, and an </a:t>
            </a:r>
            <a:r>
              <a:rPr lang="en-US" sz="2800" dirty="0" smtClean="0">
                <a:solidFill>
                  <a:srgbClr val="00B050"/>
                </a:solidFill>
              </a:rPr>
              <a:t>office visit schedule</a:t>
            </a:r>
            <a:r>
              <a:rPr lang="en-US" sz="2800" dirty="0" smtClean="0"/>
              <a:t>, as well as produce </a:t>
            </a:r>
            <a:r>
              <a:rPr lang="en-US" sz="2800" b="1" dirty="0" smtClean="0">
                <a:solidFill>
                  <a:srgbClr val="D60093"/>
                </a:solidFill>
              </a:rPr>
              <a:t>thank-you letters </a:t>
            </a:r>
            <a:r>
              <a:rPr lang="en-US" sz="2800" dirty="0" smtClean="0"/>
              <a:t>to be brought into a word processor to customize. You also need the system to </a:t>
            </a:r>
            <a:r>
              <a:rPr lang="en-US" sz="2800" b="1" dirty="0" smtClean="0">
                <a:solidFill>
                  <a:srgbClr val="FF9900"/>
                </a:solidFill>
              </a:rPr>
              <a:t>answer queries</a:t>
            </a:r>
            <a:r>
              <a:rPr lang="en-US" sz="2800" dirty="0" smtClean="0"/>
              <a:t>, such as the </a:t>
            </a:r>
            <a:r>
              <a:rPr lang="en-US" sz="2800" dirty="0" smtClean="0">
                <a:solidFill>
                  <a:srgbClr val="FF9900"/>
                </a:solidFill>
              </a:rPr>
              <a:t>number of interviews by city</a:t>
            </a:r>
            <a:r>
              <a:rPr lang="en-US" sz="2800" dirty="0" smtClean="0">
                <a:solidFill>
                  <a:srgbClr val="FF0000"/>
                </a:solidFill>
              </a:rPr>
              <a:t> </a:t>
            </a:r>
            <a:r>
              <a:rPr lang="en-US" sz="2800" dirty="0" smtClean="0"/>
              <a:t>and </a:t>
            </a:r>
            <a:r>
              <a:rPr lang="en-US" sz="2800" dirty="0" smtClean="0">
                <a:solidFill>
                  <a:srgbClr val="FF9900"/>
                </a:solidFill>
              </a:rPr>
              <a:t>your average offer amount</a:t>
            </a:r>
            <a:r>
              <a:rPr lang="en-US" sz="2800" dirty="0" smtClean="0"/>
              <a:t>. The system will be developed using </a:t>
            </a:r>
            <a:r>
              <a:rPr lang="en-US" sz="2800" dirty="0" smtClean="0">
                <a:solidFill>
                  <a:srgbClr val="C00000"/>
                </a:solidFill>
              </a:rPr>
              <a:t>Java</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153</a:t>
            </a:fld>
            <a:endParaRPr lang="en-US">
              <a:solidFill>
                <a:prstClr val="black">
                  <a:tint val="75000"/>
                </a:prstClr>
              </a:solidFill>
            </a:endParaRPr>
          </a:p>
        </p:txBody>
      </p:sp>
    </p:spTree>
    <p:extLst>
      <p:ext uri="{BB962C8B-B14F-4D97-AF65-F5344CB8AC3E}">
        <p14:creationId xmlns:p14="http://schemas.microsoft.com/office/powerpoint/2010/main" val="13141581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Hitung</a:t>
            </a:r>
            <a:r>
              <a:rPr lang="en-US" dirty="0" smtClean="0"/>
              <a:t> Size </a:t>
            </a:r>
            <a:r>
              <a:rPr lang="en-US" dirty="0" err="1" smtClean="0"/>
              <a:t>dari</a:t>
            </a:r>
            <a:r>
              <a:rPr lang="en-US" dirty="0" smtClean="0"/>
              <a:t> </a:t>
            </a:r>
            <a:r>
              <a:rPr lang="en-US" dirty="0" err="1" smtClean="0"/>
              <a:t>Sistem</a:t>
            </a:r>
            <a:r>
              <a:rPr lang="en-US" dirty="0" smtClean="0"/>
              <a:t> </a:t>
            </a:r>
            <a:r>
              <a:rPr lang="en-US" dirty="0" err="1" smtClean="0"/>
              <a:t>dengan</a:t>
            </a:r>
            <a:r>
              <a:rPr lang="en-US" dirty="0" smtClean="0"/>
              <a:t> Function Point</a:t>
            </a:r>
            <a:endParaRPr lang="id-ID" dirty="0"/>
          </a:p>
        </p:txBody>
      </p:sp>
      <p:sp>
        <p:nvSpPr>
          <p:cNvPr id="3" name="Content Placeholder 2"/>
          <p:cNvSpPr>
            <a:spLocks noGrp="1"/>
          </p:cNvSpPr>
          <p:nvPr>
            <p:ph idx="1"/>
          </p:nvPr>
        </p:nvSpPr>
        <p:spPr>
          <a:xfrm>
            <a:off x="623431" y="1447800"/>
            <a:ext cx="8286750" cy="4643095"/>
          </a:xfrm>
        </p:spPr>
        <p:txBody>
          <a:bodyPr>
            <a:noAutofit/>
          </a:bodyPr>
          <a:lstStyle/>
          <a:p>
            <a:r>
              <a:rPr lang="en-US" sz="2000" dirty="0" err="1" smtClean="0"/>
              <a:t>Sebuah</a:t>
            </a:r>
            <a:r>
              <a:rPr lang="en-US" sz="2000" dirty="0" smtClean="0"/>
              <a:t> </a:t>
            </a:r>
            <a:r>
              <a:rPr lang="en-US" sz="2000" dirty="0" err="1" smtClean="0"/>
              <a:t>perusahaan</a:t>
            </a:r>
            <a:r>
              <a:rPr lang="en-US" sz="2000" dirty="0" smtClean="0"/>
              <a:t> </a:t>
            </a:r>
            <a:r>
              <a:rPr lang="en-US" sz="2000" dirty="0" err="1" smtClean="0"/>
              <a:t>membutuhkan</a:t>
            </a:r>
            <a:r>
              <a:rPr lang="en-US" sz="2000" dirty="0" smtClean="0"/>
              <a:t> </a:t>
            </a:r>
            <a:r>
              <a:rPr lang="en-US" sz="2000" dirty="0" err="1" smtClean="0"/>
              <a:t>sistem</a:t>
            </a:r>
            <a:r>
              <a:rPr lang="en-US" sz="2000" dirty="0" smtClean="0"/>
              <a:t> </a:t>
            </a:r>
            <a:r>
              <a:rPr lang="en-US" sz="2000" i="1" dirty="0" smtClean="0"/>
              <a:t>job seeker </a:t>
            </a:r>
            <a:r>
              <a:rPr lang="en-US" sz="2000" dirty="0" err="1" smtClean="0"/>
              <a:t>untuk</a:t>
            </a:r>
            <a:r>
              <a:rPr lang="en-US" sz="2000" dirty="0" smtClean="0"/>
              <a:t> </a:t>
            </a:r>
            <a:r>
              <a:rPr lang="en-US" sz="2000" dirty="0" err="1" smtClean="0"/>
              <a:t>pencari</a:t>
            </a:r>
            <a:r>
              <a:rPr lang="en-US" sz="2000" dirty="0" smtClean="0"/>
              <a:t> </a:t>
            </a:r>
            <a:r>
              <a:rPr lang="en-US" sz="2000" dirty="0" err="1" smtClean="0"/>
              <a:t>kerja</a:t>
            </a:r>
            <a:r>
              <a:rPr lang="en-US" sz="2000" dirty="0" smtClean="0"/>
              <a:t> </a:t>
            </a:r>
            <a:r>
              <a:rPr lang="en-US" sz="2000" dirty="0" err="1" smtClean="0"/>
              <a:t>dan</a:t>
            </a:r>
            <a:r>
              <a:rPr lang="en-US" sz="2000" dirty="0" smtClean="0"/>
              <a:t> </a:t>
            </a:r>
            <a:r>
              <a:rPr lang="en-US" sz="2000" dirty="0" err="1" smtClean="0"/>
              <a:t>perusahaan</a:t>
            </a:r>
            <a:r>
              <a:rPr lang="en-US" sz="2000" dirty="0" smtClean="0"/>
              <a:t> </a:t>
            </a:r>
            <a:r>
              <a:rPr lang="en-US" sz="2000" dirty="0" err="1" smtClean="0"/>
              <a:t>pembuka</a:t>
            </a:r>
            <a:r>
              <a:rPr lang="en-US" sz="2000" dirty="0" smtClean="0"/>
              <a:t> </a:t>
            </a:r>
            <a:r>
              <a:rPr lang="en-US" sz="2000" dirty="0" err="1" smtClean="0"/>
              <a:t>lowongan</a:t>
            </a:r>
            <a:r>
              <a:rPr lang="en-US" sz="2000" dirty="0" smtClean="0"/>
              <a:t> </a:t>
            </a:r>
            <a:r>
              <a:rPr lang="en-US" sz="2000" dirty="0" err="1" smtClean="0"/>
              <a:t>pekerjaan</a:t>
            </a:r>
            <a:endParaRPr lang="en-US" sz="2000" dirty="0" smtClean="0"/>
          </a:p>
          <a:p>
            <a:r>
              <a:rPr lang="en-US" sz="2000" dirty="0" err="1" smtClean="0"/>
              <a:t>Sistem</a:t>
            </a:r>
            <a:r>
              <a:rPr lang="en-US" sz="2000" dirty="0" smtClean="0"/>
              <a:t> </a:t>
            </a:r>
            <a:r>
              <a:rPr lang="en-US" sz="2000" dirty="0" err="1" smtClean="0"/>
              <a:t>memungkinkan</a:t>
            </a:r>
            <a:r>
              <a:rPr lang="en-US" sz="2000" dirty="0" smtClean="0"/>
              <a:t> </a:t>
            </a:r>
            <a:r>
              <a:rPr lang="en-US" sz="2000" dirty="0" err="1" smtClean="0"/>
              <a:t>pencari</a:t>
            </a:r>
            <a:r>
              <a:rPr lang="en-US" sz="2000" dirty="0" smtClean="0"/>
              <a:t> </a:t>
            </a:r>
            <a:r>
              <a:rPr lang="en-US" sz="2000" dirty="0" err="1" smtClean="0"/>
              <a:t>kerja</a:t>
            </a:r>
            <a:r>
              <a:rPr lang="en-US" sz="2000" dirty="0" smtClean="0"/>
              <a:t> </a:t>
            </a:r>
            <a:r>
              <a:rPr lang="en-US" sz="2000" dirty="0" err="1" smtClean="0"/>
              <a:t>untuk</a:t>
            </a:r>
            <a:r>
              <a:rPr lang="en-US" sz="2000" dirty="0" smtClean="0"/>
              <a:t> </a:t>
            </a:r>
            <a:r>
              <a:rPr lang="en-US" sz="2000" b="1" dirty="0" err="1" smtClean="0">
                <a:solidFill>
                  <a:schemeClr val="accent1">
                    <a:lumMod val="75000"/>
                  </a:schemeClr>
                </a:solidFill>
              </a:rPr>
              <a:t>menginput</a:t>
            </a:r>
            <a:r>
              <a:rPr lang="en-US" sz="2000" dirty="0" smtClean="0">
                <a:solidFill>
                  <a:schemeClr val="accent1">
                    <a:lumMod val="75000"/>
                  </a:schemeClr>
                </a:solidFill>
              </a:rPr>
              <a:t> </a:t>
            </a:r>
            <a:r>
              <a:rPr lang="en-US" sz="2000" dirty="0" smtClean="0"/>
              <a:t>data </a:t>
            </a:r>
            <a:r>
              <a:rPr lang="en-US" sz="2000" dirty="0" smtClean="0">
                <a:solidFill>
                  <a:srgbClr val="00B0F0"/>
                </a:solidFill>
              </a:rPr>
              <a:t>curriculum vitae</a:t>
            </a:r>
            <a:r>
              <a:rPr lang="en-US" sz="2000" dirty="0" smtClean="0"/>
              <a:t>. Di </a:t>
            </a:r>
            <a:r>
              <a:rPr lang="en-US" sz="2000" dirty="0" err="1" smtClean="0"/>
              <a:t>sisi</a:t>
            </a:r>
            <a:r>
              <a:rPr lang="en-US" sz="2000" dirty="0" smtClean="0"/>
              <a:t> lain, </a:t>
            </a:r>
            <a:r>
              <a:rPr lang="en-US" sz="2000" dirty="0" err="1" smtClean="0"/>
              <a:t>perusahan</a:t>
            </a:r>
            <a:r>
              <a:rPr lang="en-US" sz="2000" dirty="0" smtClean="0"/>
              <a:t> </a:t>
            </a:r>
            <a:r>
              <a:rPr lang="en-US" sz="2000" dirty="0" err="1" smtClean="0"/>
              <a:t>pembuka</a:t>
            </a:r>
            <a:r>
              <a:rPr lang="en-US" sz="2000" dirty="0" smtClean="0"/>
              <a:t> </a:t>
            </a:r>
            <a:r>
              <a:rPr lang="en-US" sz="2000" dirty="0" err="1" smtClean="0"/>
              <a:t>lowongan</a:t>
            </a:r>
            <a:r>
              <a:rPr lang="en-US" sz="2000" dirty="0" smtClean="0"/>
              <a:t> </a:t>
            </a:r>
            <a:r>
              <a:rPr lang="en-US" sz="2000" dirty="0" err="1" smtClean="0"/>
              <a:t>kerja</a:t>
            </a:r>
            <a:r>
              <a:rPr lang="en-US" sz="2000" dirty="0" smtClean="0"/>
              <a:t> </a:t>
            </a:r>
            <a:r>
              <a:rPr lang="en-US" sz="2000" dirty="0" err="1" smtClean="0"/>
              <a:t>bisa</a:t>
            </a:r>
            <a:r>
              <a:rPr lang="en-US" sz="2000" dirty="0" smtClean="0"/>
              <a:t> </a:t>
            </a:r>
            <a:r>
              <a:rPr lang="en-US" sz="2000" dirty="0" err="1" smtClean="0"/>
              <a:t>menginput</a:t>
            </a:r>
            <a:r>
              <a:rPr lang="en-US" sz="2000" dirty="0" smtClean="0"/>
              <a:t> </a:t>
            </a:r>
            <a:r>
              <a:rPr lang="en-US" sz="2000" dirty="0" smtClean="0">
                <a:solidFill>
                  <a:srgbClr val="00B0F0"/>
                </a:solidFill>
              </a:rPr>
              <a:t>data </a:t>
            </a:r>
            <a:r>
              <a:rPr lang="en-US" sz="2000" dirty="0" err="1" smtClean="0">
                <a:solidFill>
                  <a:srgbClr val="00B0F0"/>
                </a:solidFill>
              </a:rPr>
              <a:t>perusahaan</a:t>
            </a:r>
            <a:r>
              <a:rPr lang="en-US" sz="2000" dirty="0" smtClean="0">
                <a:solidFill>
                  <a:srgbClr val="00B0F0"/>
                </a:solidFill>
              </a:rPr>
              <a:t> </a:t>
            </a:r>
            <a:r>
              <a:rPr lang="en-US" sz="2000" dirty="0" err="1" smtClean="0"/>
              <a:t>dan</a:t>
            </a:r>
            <a:r>
              <a:rPr lang="en-US" sz="2000" dirty="0" smtClean="0"/>
              <a:t> </a:t>
            </a:r>
            <a:r>
              <a:rPr lang="en-US" sz="2000" dirty="0" err="1" smtClean="0">
                <a:solidFill>
                  <a:srgbClr val="00B0F0"/>
                </a:solidFill>
              </a:rPr>
              <a:t>lowongan</a:t>
            </a:r>
            <a:r>
              <a:rPr lang="en-US" sz="2000" dirty="0" smtClean="0">
                <a:solidFill>
                  <a:srgbClr val="00B0F0"/>
                </a:solidFill>
              </a:rPr>
              <a:t> </a:t>
            </a:r>
            <a:r>
              <a:rPr lang="en-US" sz="2000" dirty="0" err="1" smtClean="0">
                <a:solidFill>
                  <a:srgbClr val="00B0F0"/>
                </a:solidFill>
              </a:rPr>
              <a:t>pekerjaan</a:t>
            </a:r>
            <a:r>
              <a:rPr lang="en-US" sz="2000" dirty="0" smtClean="0">
                <a:solidFill>
                  <a:srgbClr val="00B0F0"/>
                </a:solidFill>
              </a:rPr>
              <a:t> </a:t>
            </a:r>
            <a:r>
              <a:rPr lang="en-US" sz="2000" dirty="0" smtClean="0"/>
              <a:t>yang </a:t>
            </a:r>
            <a:r>
              <a:rPr lang="en-US" sz="2000" dirty="0" err="1" smtClean="0"/>
              <a:t>disediakan</a:t>
            </a:r>
            <a:endParaRPr lang="en-US" sz="2000" dirty="0" smtClean="0"/>
          </a:p>
          <a:p>
            <a:r>
              <a:rPr lang="en-US" sz="2000" dirty="0" err="1" smtClean="0"/>
              <a:t>Pencari</a:t>
            </a:r>
            <a:r>
              <a:rPr lang="en-US" sz="2000" dirty="0" smtClean="0"/>
              <a:t> </a:t>
            </a:r>
            <a:r>
              <a:rPr lang="en-US" sz="2000" dirty="0" err="1" smtClean="0"/>
              <a:t>kerja</a:t>
            </a:r>
            <a:r>
              <a:rPr lang="en-US" sz="2000" dirty="0" smtClean="0"/>
              <a:t> </a:t>
            </a:r>
            <a:r>
              <a:rPr lang="en-US" sz="2000" dirty="0" err="1" smtClean="0"/>
              <a:t>dapat</a:t>
            </a:r>
            <a:r>
              <a:rPr lang="en-US" sz="2000" dirty="0"/>
              <a:t> </a:t>
            </a:r>
            <a:r>
              <a:rPr lang="en-US" sz="2000" dirty="0" err="1" smtClean="0"/>
              <a:t>melakukan</a:t>
            </a:r>
            <a:r>
              <a:rPr lang="en-US" sz="2000" dirty="0" smtClean="0"/>
              <a:t> </a:t>
            </a:r>
            <a:r>
              <a:rPr lang="en-US" sz="2000" b="1" dirty="0" err="1" smtClean="0">
                <a:solidFill>
                  <a:srgbClr val="008000"/>
                </a:solidFill>
              </a:rPr>
              <a:t>pencarian</a:t>
            </a:r>
            <a:r>
              <a:rPr lang="en-US" sz="2000" b="1" dirty="0" smtClean="0">
                <a:solidFill>
                  <a:srgbClr val="008000"/>
                </a:solidFill>
              </a:rPr>
              <a:t> (query)</a:t>
            </a:r>
            <a:r>
              <a:rPr lang="en-US" sz="2000" dirty="0" smtClean="0"/>
              <a:t> </a:t>
            </a:r>
            <a:r>
              <a:rPr lang="en-US" sz="2000" dirty="0" err="1" smtClean="0"/>
              <a:t>tentang</a:t>
            </a:r>
            <a:r>
              <a:rPr lang="en-US" sz="2000" dirty="0" smtClean="0"/>
              <a:t> </a:t>
            </a:r>
            <a:r>
              <a:rPr lang="en-US" sz="2000" dirty="0" err="1" smtClean="0">
                <a:solidFill>
                  <a:srgbClr val="92D050"/>
                </a:solidFill>
              </a:rPr>
              <a:t>lowongan</a:t>
            </a:r>
            <a:r>
              <a:rPr lang="en-US" sz="2000" dirty="0" smtClean="0">
                <a:solidFill>
                  <a:srgbClr val="92D050"/>
                </a:solidFill>
              </a:rPr>
              <a:t> </a:t>
            </a:r>
            <a:r>
              <a:rPr lang="en-US" sz="2000" dirty="0" err="1" smtClean="0">
                <a:solidFill>
                  <a:srgbClr val="92D050"/>
                </a:solidFill>
              </a:rPr>
              <a:t>pekerjaan</a:t>
            </a:r>
            <a:r>
              <a:rPr lang="en-US" sz="2000" dirty="0" smtClean="0">
                <a:solidFill>
                  <a:srgbClr val="92D050"/>
                </a:solidFill>
              </a:rPr>
              <a:t> </a:t>
            </a:r>
            <a:r>
              <a:rPr lang="en-US" sz="2000" dirty="0" err="1" smtClean="0">
                <a:solidFill>
                  <a:srgbClr val="92D050"/>
                </a:solidFill>
              </a:rPr>
              <a:t>apa</a:t>
            </a:r>
            <a:r>
              <a:rPr lang="en-US" sz="2000" dirty="0" smtClean="0">
                <a:solidFill>
                  <a:srgbClr val="92D050"/>
                </a:solidFill>
              </a:rPr>
              <a:t> </a:t>
            </a:r>
            <a:r>
              <a:rPr lang="en-US" sz="2000" dirty="0" err="1" smtClean="0">
                <a:solidFill>
                  <a:srgbClr val="92D050"/>
                </a:solidFill>
              </a:rPr>
              <a:t>saja</a:t>
            </a:r>
            <a:r>
              <a:rPr lang="en-US" sz="2000" dirty="0" smtClean="0">
                <a:solidFill>
                  <a:srgbClr val="92D050"/>
                </a:solidFill>
              </a:rPr>
              <a:t> yang </a:t>
            </a:r>
            <a:r>
              <a:rPr lang="en-US" sz="2000" dirty="0" err="1" smtClean="0">
                <a:solidFill>
                  <a:srgbClr val="92D050"/>
                </a:solidFill>
              </a:rPr>
              <a:t>tersedia</a:t>
            </a:r>
            <a:r>
              <a:rPr lang="en-US" sz="2000" dirty="0" smtClean="0"/>
              <a:t>, </a:t>
            </a:r>
            <a:r>
              <a:rPr lang="en-US" sz="2000" dirty="0" err="1" smtClean="0"/>
              <a:t>sedangkan</a:t>
            </a:r>
            <a:r>
              <a:rPr lang="en-US" sz="2000" dirty="0" smtClean="0"/>
              <a:t> </a:t>
            </a:r>
            <a:r>
              <a:rPr lang="en-US" sz="2000" dirty="0" err="1" smtClean="0"/>
              <a:t>pembuka</a:t>
            </a:r>
            <a:r>
              <a:rPr lang="en-US" sz="2000" dirty="0" smtClean="0"/>
              <a:t> </a:t>
            </a:r>
            <a:r>
              <a:rPr lang="en-US" sz="2000" dirty="0" err="1" smtClean="0"/>
              <a:t>lowongan</a:t>
            </a:r>
            <a:r>
              <a:rPr lang="en-US" sz="2000" dirty="0" smtClean="0"/>
              <a:t> </a:t>
            </a:r>
            <a:r>
              <a:rPr lang="en-US" sz="2000" dirty="0" err="1" smtClean="0"/>
              <a:t>kerja</a:t>
            </a:r>
            <a:r>
              <a:rPr lang="en-US" sz="2000" dirty="0"/>
              <a:t> </a:t>
            </a:r>
            <a:r>
              <a:rPr lang="en-US" sz="2000" dirty="0" err="1" smtClean="0"/>
              <a:t>mencari</a:t>
            </a:r>
            <a:r>
              <a:rPr lang="en-US" sz="2000" dirty="0" smtClean="0"/>
              <a:t> </a:t>
            </a:r>
            <a:r>
              <a:rPr lang="en-US" sz="2000" dirty="0" err="1" smtClean="0"/>
              <a:t>tentang</a:t>
            </a:r>
            <a:r>
              <a:rPr lang="en-US" sz="2000" dirty="0" smtClean="0"/>
              <a:t> </a:t>
            </a:r>
            <a:r>
              <a:rPr lang="en-US" sz="2000" dirty="0" err="1" smtClean="0">
                <a:solidFill>
                  <a:srgbClr val="92D050"/>
                </a:solidFill>
              </a:rPr>
              <a:t>siapa</a:t>
            </a:r>
            <a:r>
              <a:rPr lang="en-US" sz="2000" dirty="0" smtClean="0">
                <a:solidFill>
                  <a:srgbClr val="92D050"/>
                </a:solidFill>
              </a:rPr>
              <a:t> </a:t>
            </a:r>
            <a:r>
              <a:rPr lang="en-US" sz="2000" dirty="0" err="1" smtClean="0">
                <a:solidFill>
                  <a:srgbClr val="92D050"/>
                </a:solidFill>
              </a:rPr>
              <a:t>saja</a:t>
            </a:r>
            <a:r>
              <a:rPr lang="en-US" sz="2000" dirty="0" smtClean="0">
                <a:solidFill>
                  <a:srgbClr val="92D050"/>
                </a:solidFill>
              </a:rPr>
              <a:t> yang </a:t>
            </a:r>
            <a:r>
              <a:rPr lang="en-US" sz="2000" dirty="0" err="1" smtClean="0">
                <a:solidFill>
                  <a:srgbClr val="92D050"/>
                </a:solidFill>
              </a:rPr>
              <a:t>sudah</a:t>
            </a:r>
            <a:r>
              <a:rPr lang="en-US" sz="2000" dirty="0" smtClean="0">
                <a:solidFill>
                  <a:srgbClr val="92D050"/>
                </a:solidFill>
              </a:rPr>
              <a:t> </a:t>
            </a:r>
            <a:r>
              <a:rPr lang="en-US" sz="2000" dirty="0" err="1" smtClean="0">
                <a:solidFill>
                  <a:srgbClr val="92D050"/>
                </a:solidFill>
              </a:rPr>
              <a:t>mendaftar</a:t>
            </a:r>
            <a:r>
              <a:rPr lang="en-US" sz="2000" dirty="0" smtClean="0">
                <a:solidFill>
                  <a:srgbClr val="92D050"/>
                </a:solidFill>
              </a:rPr>
              <a:t> </a:t>
            </a:r>
            <a:r>
              <a:rPr lang="en-US" sz="2000" dirty="0" smtClean="0"/>
              <a:t>di </a:t>
            </a:r>
            <a:r>
              <a:rPr lang="en-US" sz="2000" dirty="0" err="1" smtClean="0"/>
              <a:t>suatu</a:t>
            </a:r>
            <a:r>
              <a:rPr lang="en-US" sz="2000" dirty="0" smtClean="0"/>
              <a:t> </a:t>
            </a:r>
            <a:r>
              <a:rPr lang="en-US" sz="2000" dirty="0" err="1" smtClean="0"/>
              <a:t>lowongan</a:t>
            </a:r>
            <a:r>
              <a:rPr lang="en-US" sz="2000" dirty="0" smtClean="0"/>
              <a:t> </a:t>
            </a:r>
            <a:r>
              <a:rPr lang="en-US" sz="2000" dirty="0" err="1" smtClean="0"/>
              <a:t>pekerjaan</a:t>
            </a:r>
            <a:endParaRPr lang="en-US" sz="2000" dirty="0" smtClean="0"/>
          </a:p>
          <a:p>
            <a:r>
              <a:rPr lang="en-US" sz="2000" dirty="0" err="1" smtClean="0"/>
              <a:t>Sistem</a:t>
            </a:r>
            <a:r>
              <a:rPr lang="en-US" sz="2000" dirty="0" smtClean="0"/>
              <a:t> </a:t>
            </a:r>
            <a:r>
              <a:rPr lang="en-US" sz="2000" dirty="0" err="1" smtClean="0"/>
              <a:t>mampu</a:t>
            </a:r>
            <a:r>
              <a:rPr lang="en-US" sz="2000" dirty="0" smtClean="0"/>
              <a:t> </a:t>
            </a:r>
            <a:r>
              <a:rPr lang="en-US" sz="2000" b="1" dirty="0" err="1" smtClean="0">
                <a:solidFill>
                  <a:schemeClr val="accent2">
                    <a:lumMod val="75000"/>
                  </a:schemeClr>
                </a:solidFill>
              </a:rPr>
              <a:t>memproduksi</a:t>
            </a:r>
            <a:r>
              <a:rPr lang="en-US" sz="2000" b="1" dirty="0" smtClean="0">
                <a:solidFill>
                  <a:schemeClr val="accent2">
                    <a:lumMod val="75000"/>
                  </a:schemeClr>
                </a:solidFill>
              </a:rPr>
              <a:t> </a:t>
            </a:r>
            <a:r>
              <a:rPr lang="en-US" sz="2000" b="1" dirty="0" err="1" smtClean="0">
                <a:solidFill>
                  <a:schemeClr val="accent2">
                    <a:lumMod val="75000"/>
                  </a:schemeClr>
                </a:solidFill>
              </a:rPr>
              <a:t>laporan</a:t>
            </a:r>
            <a:r>
              <a:rPr lang="en-US" sz="2000" b="1" dirty="0" smtClean="0">
                <a:solidFill>
                  <a:schemeClr val="accent2">
                    <a:lumMod val="75000"/>
                  </a:schemeClr>
                </a:solidFill>
              </a:rPr>
              <a:t> </a:t>
            </a:r>
            <a:r>
              <a:rPr lang="en-US" sz="2000" dirty="0" err="1" smtClean="0"/>
              <a:t>dan</a:t>
            </a:r>
            <a:r>
              <a:rPr lang="en-US" sz="2000" dirty="0" smtClean="0"/>
              <a:t> </a:t>
            </a:r>
            <a:r>
              <a:rPr lang="en-US" sz="2000" dirty="0" err="1" smtClean="0"/>
              <a:t>statistik</a:t>
            </a:r>
            <a:r>
              <a:rPr lang="en-US" sz="2000" dirty="0" smtClean="0"/>
              <a:t> </a:t>
            </a:r>
            <a:r>
              <a:rPr lang="en-US" sz="2000" dirty="0" err="1" smtClean="0"/>
              <a:t>lengkap</a:t>
            </a:r>
            <a:r>
              <a:rPr lang="en-US" sz="2000" dirty="0" smtClean="0"/>
              <a:t> </a:t>
            </a:r>
            <a:r>
              <a:rPr lang="en-US" sz="2000" dirty="0" err="1" smtClean="0"/>
              <a:t>tentang</a:t>
            </a:r>
            <a:r>
              <a:rPr lang="en-US" sz="2000" dirty="0" smtClean="0"/>
              <a:t> </a:t>
            </a:r>
            <a:r>
              <a:rPr lang="en-US" sz="2000" dirty="0" err="1" smtClean="0">
                <a:solidFill>
                  <a:srgbClr val="FFC000"/>
                </a:solidFill>
              </a:rPr>
              <a:t>pencari</a:t>
            </a:r>
            <a:r>
              <a:rPr lang="en-US" sz="2000" dirty="0" smtClean="0">
                <a:solidFill>
                  <a:srgbClr val="FFC000"/>
                </a:solidFill>
              </a:rPr>
              <a:t> </a:t>
            </a:r>
            <a:r>
              <a:rPr lang="en-US" sz="2000" dirty="0" err="1" smtClean="0">
                <a:solidFill>
                  <a:srgbClr val="FFC000"/>
                </a:solidFill>
              </a:rPr>
              <a:t>kerja</a:t>
            </a:r>
            <a:r>
              <a:rPr lang="en-US" sz="2000" dirty="0" smtClean="0"/>
              <a:t>, </a:t>
            </a:r>
            <a:r>
              <a:rPr lang="en-US" sz="2000" dirty="0" err="1" smtClean="0">
                <a:solidFill>
                  <a:srgbClr val="FFC000"/>
                </a:solidFill>
              </a:rPr>
              <a:t>perusahaan</a:t>
            </a:r>
            <a:r>
              <a:rPr lang="en-US" sz="2000" dirty="0" smtClean="0"/>
              <a:t>, </a:t>
            </a:r>
            <a:r>
              <a:rPr lang="en-US" sz="2000" dirty="0" err="1" smtClean="0">
                <a:solidFill>
                  <a:srgbClr val="FFC000"/>
                </a:solidFill>
              </a:rPr>
              <a:t>jenis</a:t>
            </a:r>
            <a:r>
              <a:rPr lang="en-US" sz="2000" dirty="0" smtClean="0">
                <a:solidFill>
                  <a:srgbClr val="FFC000"/>
                </a:solidFill>
              </a:rPr>
              <a:t> </a:t>
            </a:r>
            <a:r>
              <a:rPr lang="en-US" sz="2000" dirty="0" err="1" smtClean="0">
                <a:solidFill>
                  <a:srgbClr val="FFC000"/>
                </a:solidFill>
              </a:rPr>
              <a:t>lowongan</a:t>
            </a:r>
            <a:r>
              <a:rPr lang="en-US" sz="2000" dirty="0" smtClean="0">
                <a:solidFill>
                  <a:srgbClr val="FFC000"/>
                </a:solidFill>
              </a:rPr>
              <a:t> </a:t>
            </a:r>
            <a:r>
              <a:rPr lang="en-US" sz="2000" dirty="0" err="1" smtClean="0">
                <a:solidFill>
                  <a:srgbClr val="FFC000"/>
                </a:solidFill>
              </a:rPr>
              <a:t>pekerjaan</a:t>
            </a:r>
            <a:r>
              <a:rPr lang="en-US" sz="2000" dirty="0" smtClean="0">
                <a:solidFill>
                  <a:srgbClr val="FFC000"/>
                </a:solidFill>
              </a:rPr>
              <a:t> </a:t>
            </a:r>
            <a:r>
              <a:rPr lang="en-US" sz="2000" dirty="0" err="1" smtClean="0"/>
              <a:t>dan</a:t>
            </a:r>
            <a:r>
              <a:rPr lang="en-US" sz="2000" dirty="0" smtClean="0"/>
              <a:t> </a:t>
            </a:r>
            <a:r>
              <a:rPr lang="en-US" sz="2000" dirty="0" err="1" smtClean="0">
                <a:solidFill>
                  <a:srgbClr val="FFC000"/>
                </a:solidFill>
              </a:rPr>
              <a:t>tren</a:t>
            </a:r>
            <a:r>
              <a:rPr lang="en-US" sz="2000" dirty="0" smtClean="0">
                <a:solidFill>
                  <a:srgbClr val="FFC000"/>
                </a:solidFill>
              </a:rPr>
              <a:t> </a:t>
            </a:r>
            <a:r>
              <a:rPr lang="en-US" sz="2000" dirty="0" err="1" smtClean="0">
                <a:solidFill>
                  <a:srgbClr val="FFC000"/>
                </a:solidFill>
              </a:rPr>
              <a:t>lowongan</a:t>
            </a:r>
            <a:r>
              <a:rPr lang="en-US" sz="2000" dirty="0" smtClean="0">
                <a:solidFill>
                  <a:srgbClr val="FFC000"/>
                </a:solidFill>
              </a:rPr>
              <a:t> </a:t>
            </a:r>
            <a:r>
              <a:rPr lang="en-US" sz="2000" dirty="0" err="1" smtClean="0">
                <a:solidFill>
                  <a:srgbClr val="FFC000"/>
                </a:solidFill>
              </a:rPr>
              <a:t>kerja</a:t>
            </a:r>
            <a:r>
              <a:rPr lang="en-US" sz="2000" dirty="0" smtClean="0">
                <a:solidFill>
                  <a:srgbClr val="FFC000"/>
                </a:solidFill>
              </a:rPr>
              <a:t> yang </a:t>
            </a:r>
            <a:r>
              <a:rPr lang="en-US" sz="2000" dirty="0" err="1" smtClean="0">
                <a:solidFill>
                  <a:srgbClr val="FFC000"/>
                </a:solidFill>
              </a:rPr>
              <a:t>sedang</a:t>
            </a:r>
            <a:r>
              <a:rPr lang="en-US" sz="2000" dirty="0" smtClean="0">
                <a:solidFill>
                  <a:srgbClr val="FFC000"/>
                </a:solidFill>
              </a:rPr>
              <a:t> </a:t>
            </a:r>
            <a:r>
              <a:rPr lang="en-US" sz="2000" dirty="0" err="1" smtClean="0">
                <a:solidFill>
                  <a:srgbClr val="FFC000"/>
                </a:solidFill>
              </a:rPr>
              <a:t>populer</a:t>
            </a:r>
            <a:endParaRPr lang="en-US" sz="2000" dirty="0" smtClean="0">
              <a:solidFill>
                <a:srgbClr val="FFC000"/>
              </a:solidFill>
            </a:endParaRPr>
          </a:p>
          <a:p>
            <a:r>
              <a:rPr lang="en-US" sz="2000" dirty="0" err="1" smtClean="0"/>
              <a:t>Laporan</a:t>
            </a:r>
            <a:r>
              <a:rPr lang="en-US" sz="2000" dirty="0" smtClean="0"/>
              <a:t> </a:t>
            </a:r>
            <a:r>
              <a:rPr lang="en-US" sz="2000" dirty="0" err="1" smtClean="0"/>
              <a:t>statistik</a:t>
            </a:r>
            <a:r>
              <a:rPr lang="en-US" sz="2000" dirty="0" smtClean="0"/>
              <a:t> </a:t>
            </a:r>
            <a:r>
              <a:rPr lang="en-US" sz="2000" dirty="0" err="1" smtClean="0"/>
              <a:t>akan</a:t>
            </a:r>
            <a:r>
              <a:rPr lang="en-US" sz="2000" dirty="0" smtClean="0"/>
              <a:t> </a:t>
            </a:r>
            <a:r>
              <a:rPr lang="en-US" sz="2000" dirty="0" err="1" smtClean="0"/>
              <a:t>disajikan</a:t>
            </a:r>
            <a:r>
              <a:rPr lang="en-US" sz="2000" dirty="0" smtClean="0"/>
              <a:t> </a:t>
            </a:r>
            <a:r>
              <a:rPr lang="en-US" sz="2000" dirty="0" err="1" smtClean="0"/>
              <a:t>dalam</a:t>
            </a:r>
            <a:r>
              <a:rPr lang="en-US" sz="2000" dirty="0" smtClean="0"/>
              <a:t> </a:t>
            </a:r>
            <a:r>
              <a:rPr lang="en-US" sz="2000" dirty="0" err="1" smtClean="0">
                <a:solidFill>
                  <a:srgbClr val="7030A0"/>
                </a:solidFill>
              </a:rPr>
              <a:t>bentuk</a:t>
            </a:r>
            <a:r>
              <a:rPr lang="en-US" sz="2000" dirty="0" smtClean="0">
                <a:solidFill>
                  <a:srgbClr val="7030A0"/>
                </a:solidFill>
              </a:rPr>
              <a:t> </a:t>
            </a:r>
            <a:r>
              <a:rPr lang="en-US" sz="2000" dirty="0" err="1" smtClean="0">
                <a:solidFill>
                  <a:srgbClr val="7030A0"/>
                </a:solidFill>
              </a:rPr>
              <a:t>infografik</a:t>
            </a:r>
            <a:r>
              <a:rPr lang="en-US" sz="2000" dirty="0" smtClean="0">
                <a:solidFill>
                  <a:srgbClr val="7030A0"/>
                </a:solidFill>
              </a:rPr>
              <a:t> </a:t>
            </a:r>
            <a:r>
              <a:rPr lang="en-US" sz="2000" dirty="0" err="1" smtClean="0"/>
              <a:t>dan</a:t>
            </a:r>
            <a:r>
              <a:rPr lang="en-US" sz="2000" dirty="0" smtClean="0"/>
              <a:t> </a:t>
            </a:r>
            <a:r>
              <a:rPr lang="en-US" sz="2000" dirty="0" err="1" smtClean="0"/>
              <a:t>juga</a:t>
            </a:r>
            <a:r>
              <a:rPr lang="en-US" sz="2000" dirty="0" smtClean="0"/>
              <a:t> </a:t>
            </a:r>
            <a:r>
              <a:rPr lang="en-US" sz="2000" dirty="0" err="1" smtClean="0">
                <a:solidFill>
                  <a:srgbClr val="7030A0"/>
                </a:solidFill>
              </a:rPr>
              <a:t>tersedia</a:t>
            </a:r>
            <a:r>
              <a:rPr lang="en-US" sz="2000" dirty="0" smtClean="0">
                <a:solidFill>
                  <a:srgbClr val="7030A0"/>
                </a:solidFill>
              </a:rPr>
              <a:t> </a:t>
            </a:r>
            <a:r>
              <a:rPr lang="en-US" sz="2000" dirty="0" err="1" smtClean="0">
                <a:solidFill>
                  <a:srgbClr val="7030A0"/>
                </a:solidFill>
              </a:rPr>
              <a:t>dalam</a:t>
            </a:r>
            <a:r>
              <a:rPr lang="en-US" sz="2000" dirty="0" smtClean="0">
                <a:solidFill>
                  <a:srgbClr val="7030A0"/>
                </a:solidFill>
              </a:rPr>
              <a:t> </a:t>
            </a:r>
            <a:r>
              <a:rPr lang="en-US" sz="2000" dirty="0" err="1" smtClean="0">
                <a:solidFill>
                  <a:srgbClr val="7030A0"/>
                </a:solidFill>
              </a:rPr>
              <a:t>bentuk</a:t>
            </a:r>
            <a:r>
              <a:rPr lang="en-US" sz="2000" dirty="0" smtClean="0">
                <a:solidFill>
                  <a:srgbClr val="7030A0"/>
                </a:solidFill>
              </a:rPr>
              <a:t> file pdf yang </a:t>
            </a:r>
            <a:r>
              <a:rPr lang="en-US" sz="2000" dirty="0" err="1" smtClean="0">
                <a:solidFill>
                  <a:srgbClr val="7030A0"/>
                </a:solidFill>
              </a:rPr>
              <a:t>bisa</a:t>
            </a:r>
            <a:r>
              <a:rPr lang="en-US" sz="2000" dirty="0" smtClean="0">
                <a:solidFill>
                  <a:srgbClr val="7030A0"/>
                </a:solidFill>
              </a:rPr>
              <a:t> </a:t>
            </a:r>
            <a:r>
              <a:rPr lang="en-US" sz="2000" dirty="0" err="1" smtClean="0">
                <a:solidFill>
                  <a:srgbClr val="7030A0"/>
                </a:solidFill>
              </a:rPr>
              <a:t>didownload</a:t>
            </a:r>
            <a:endParaRPr lang="en-US" sz="2000" dirty="0" smtClean="0">
              <a:solidFill>
                <a:srgbClr val="7030A0"/>
              </a:solidFill>
            </a:endParaRPr>
          </a:p>
          <a:p>
            <a:r>
              <a:rPr lang="en-US" sz="2000" dirty="0" err="1" smtClean="0"/>
              <a:t>Sistem</a:t>
            </a:r>
            <a:r>
              <a:rPr lang="en-US" sz="2000" dirty="0" smtClean="0"/>
              <a:t> </a:t>
            </a:r>
            <a:r>
              <a:rPr lang="en-US" sz="2000" dirty="0" err="1" smtClean="0"/>
              <a:t>akan</a:t>
            </a:r>
            <a:r>
              <a:rPr lang="en-US" sz="2000" dirty="0" smtClean="0"/>
              <a:t> </a:t>
            </a:r>
            <a:r>
              <a:rPr lang="en-US" sz="2000" dirty="0" err="1" smtClean="0"/>
              <a:t>dikembangkan</a:t>
            </a:r>
            <a:r>
              <a:rPr lang="en-US" sz="2000" dirty="0" smtClean="0"/>
              <a:t> </a:t>
            </a:r>
            <a:r>
              <a:rPr lang="en-US" sz="2000" dirty="0" err="1" smtClean="0"/>
              <a:t>dengan</a:t>
            </a:r>
            <a:r>
              <a:rPr lang="en-US" sz="2000" dirty="0" smtClean="0"/>
              <a:t> </a:t>
            </a:r>
            <a:r>
              <a:rPr lang="en-US" sz="2000" dirty="0" err="1" smtClean="0"/>
              <a:t>menggunakan</a:t>
            </a:r>
            <a:r>
              <a:rPr lang="en-US" sz="2000" dirty="0" smtClean="0"/>
              <a:t> </a:t>
            </a:r>
            <a:r>
              <a:rPr lang="en-US" sz="2000" dirty="0" err="1" smtClean="0"/>
              <a:t>bahasa</a:t>
            </a:r>
            <a:r>
              <a:rPr lang="en-US" sz="2000" dirty="0" smtClean="0"/>
              <a:t> </a:t>
            </a:r>
            <a:r>
              <a:rPr lang="en-US" sz="2000" dirty="0" err="1" smtClean="0"/>
              <a:t>pemrograman</a:t>
            </a:r>
            <a:r>
              <a:rPr lang="en-US" sz="2000" dirty="0" smtClean="0"/>
              <a:t> </a:t>
            </a:r>
            <a:r>
              <a:rPr lang="en-US" sz="2000" dirty="0" smtClean="0">
                <a:solidFill>
                  <a:srgbClr val="FF0000"/>
                </a:solidFill>
              </a:rPr>
              <a:t>Java</a:t>
            </a: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154</a:t>
            </a:fld>
            <a:endParaRPr lang="en-US">
              <a:solidFill>
                <a:prstClr val="black">
                  <a:tint val="75000"/>
                </a:prstClr>
              </a:solidFill>
            </a:endParaRPr>
          </a:p>
        </p:txBody>
      </p:sp>
    </p:spTree>
    <p:extLst>
      <p:ext uri="{BB962C8B-B14F-4D97-AF65-F5344CB8AC3E}">
        <p14:creationId xmlns:p14="http://schemas.microsoft.com/office/powerpoint/2010/main" val="34683143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TUFP</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155</a:t>
            </a:fld>
            <a:endParaRPr lang="en-US" dirty="0">
              <a:solidFill>
                <a:prstClr val="black">
                  <a:tint val="75000"/>
                </a:prstClr>
              </a:solidFill>
            </a:endParaRPr>
          </a:p>
        </p:txBody>
      </p:sp>
      <p:graphicFrame>
        <p:nvGraphicFramePr>
          <p:cNvPr id="5" name="Table 4"/>
          <p:cNvGraphicFramePr>
            <a:graphicFrameLocks noGrp="1"/>
          </p:cNvGraphicFramePr>
          <p:nvPr>
            <p:extLst/>
          </p:nvPr>
        </p:nvGraphicFramePr>
        <p:xfrm>
          <a:off x="628650" y="1219200"/>
          <a:ext cx="7372352" cy="4959673"/>
        </p:xfrm>
        <a:graphic>
          <a:graphicData uri="http://schemas.openxmlformats.org/drawingml/2006/table">
            <a:tbl>
              <a:tblPr firstRow="1" bandRow="1">
                <a:tableStyleId>{073A0DAA-6AF3-43AB-8588-CEC1D06C72B9}</a:tableStyleId>
              </a:tblPr>
              <a:tblGrid>
                <a:gridCol w="1843088"/>
                <a:gridCol w="1843088"/>
                <a:gridCol w="1843088"/>
                <a:gridCol w="1843088"/>
              </a:tblGrid>
              <a:tr h="577785">
                <a:tc>
                  <a:txBody>
                    <a:bodyPr/>
                    <a:lstStyle/>
                    <a:p>
                      <a:endParaRPr lang="id-ID" sz="3200" dirty="0"/>
                    </a:p>
                  </a:txBody>
                  <a:tcPr/>
                </a:tc>
                <a:tc>
                  <a:txBody>
                    <a:bodyPr/>
                    <a:lstStyle/>
                    <a:p>
                      <a:r>
                        <a:rPr lang="en-US" sz="3200" dirty="0" err="1" smtClean="0"/>
                        <a:t>Fungsi</a:t>
                      </a:r>
                      <a:endParaRPr lang="id-ID" sz="3200" dirty="0"/>
                    </a:p>
                  </a:txBody>
                  <a:tcPr/>
                </a:tc>
                <a:tc>
                  <a:txBody>
                    <a:bodyPr/>
                    <a:lstStyle/>
                    <a:p>
                      <a:r>
                        <a:rPr lang="en-US" sz="3200" dirty="0" err="1" smtClean="0"/>
                        <a:t>Bobot</a:t>
                      </a:r>
                      <a:endParaRPr lang="id-ID" sz="3200" dirty="0"/>
                    </a:p>
                  </a:txBody>
                  <a:tcPr/>
                </a:tc>
                <a:tc>
                  <a:txBody>
                    <a:bodyPr/>
                    <a:lstStyle/>
                    <a:p>
                      <a:r>
                        <a:rPr lang="en-US" sz="3200" dirty="0" smtClean="0"/>
                        <a:t>Total</a:t>
                      </a:r>
                      <a:endParaRPr lang="id-ID" sz="3200" dirty="0"/>
                    </a:p>
                  </a:txBody>
                  <a:tcPr/>
                </a:tc>
              </a:tr>
              <a:tr h="577785">
                <a:tc>
                  <a:txBody>
                    <a:bodyPr/>
                    <a:lstStyle/>
                    <a:p>
                      <a:r>
                        <a:rPr lang="en-US" sz="3200" dirty="0" smtClean="0"/>
                        <a:t>Input</a:t>
                      </a:r>
                      <a:endParaRPr lang="id-ID" sz="3200" dirty="0"/>
                    </a:p>
                  </a:txBody>
                  <a:tcPr/>
                </a:tc>
                <a:tc>
                  <a:txBody>
                    <a:bodyPr/>
                    <a:lstStyle/>
                    <a:p>
                      <a:r>
                        <a:rPr lang="en-US" sz="3200" dirty="0" smtClean="0"/>
                        <a:t>4</a:t>
                      </a:r>
                      <a:endParaRPr lang="id-ID" sz="3200" dirty="0"/>
                    </a:p>
                  </a:txBody>
                  <a:tcPr/>
                </a:tc>
                <a:tc>
                  <a:txBody>
                    <a:bodyPr/>
                    <a:lstStyle/>
                    <a:p>
                      <a:r>
                        <a:rPr lang="en-US" sz="3200" dirty="0" smtClean="0"/>
                        <a:t>3</a:t>
                      </a:r>
                      <a:endParaRPr lang="id-ID" sz="3200" dirty="0"/>
                    </a:p>
                  </a:txBody>
                  <a:tcPr/>
                </a:tc>
                <a:tc>
                  <a:txBody>
                    <a:bodyPr/>
                    <a:lstStyle/>
                    <a:p>
                      <a:r>
                        <a:rPr lang="en-US" sz="3200" dirty="0" smtClean="0"/>
                        <a:t>12</a:t>
                      </a:r>
                      <a:endParaRPr lang="id-ID" sz="3200" dirty="0"/>
                    </a:p>
                  </a:txBody>
                  <a:tcPr/>
                </a:tc>
              </a:tr>
              <a:tr h="577785">
                <a:tc>
                  <a:txBody>
                    <a:bodyPr/>
                    <a:lstStyle/>
                    <a:p>
                      <a:r>
                        <a:rPr lang="en-US" sz="3200" dirty="0" smtClean="0"/>
                        <a:t>Output</a:t>
                      </a:r>
                      <a:endParaRPr lang="id-ID" sz="3200" dirty="0"/>
                    </a:p>
                  </a:txBody>
                  <a:tcPr/>
                </a:tc>
                <a:tc>
                  <a:txBody>
                    <a:bodyPr/>
                    <a:lstStyle/>
                    <a:p>
                      <a:r>
                        <a:rPr lang="en-US" sz="3200" dirty="0" smtClean="0"/>
                        <a:t>3</a:t>
                      </a:r>
                      <a:endParaRPr lang="id-ID" sz="3200" dirty="0"/>
                    </a:p>
                  </a:txBody>
                  <a:tcPr/>
                </a:tc>
                <a:tc>
                  <a:txBody>
                    <a:bodyPr/>
                    <a:lstStyle/>
                    <a:p>
                      <a:r>
                        <a:rPr lang="en-US" sz="3200" dirty="0" smtClean="0"/>
                        <a:t>4</a:t>
                      </a:r>
                      <a:endParaRPr lang="id-ID" sz="3200" dirty="0"/>
                    </a:p>
                  </a:txBody>
                  <a:tcPr/>
                </a:tc>
                <a:tc>
                  <a:txBody>
                    <a:bodyPr/>
                    <a:lstStyle/>
                    <a:p>
                      <a:r>
                        <a:rPr lang="en-US" sz="3200" dirty="0" smtClean="0"/>
                        <a:t>12</a:t>
                      </a:r>
                      <a:endParaRPr lang="id-ID" sz="3200" dirty="0"/>
                    </a:p>
                  </a:txBody>
                  <a:tcPr/>
                </a:tc>
              </a:tr>
              <a:tr h="577785">
                <a:tc>
                  <a:txBody>
                    <a:bodyPr/>
                    <a:lstStyle/>
                    <a:p>
                      <a:r>
                        <a:rPr lang="en-US" sz="3200" dirty="0" smtClean="0"/>
                        <a:t>Queries</a:t>
                      </a:r>
                      <a:endParaRPr lang="id-ID" sz="3200" dirty="0"/>
                    </a:p>
                  </a:txBody>
                  <a:tcPr/>
                </a:tc>
                <a:tc>
                  <a:txBody>
                    <a:bodyPr/>
                    <a:lstStyle/>
                    <a:p>
                      <a:r>
                        <a:rPr lang="en-US" sz="3200" dirty="0" smtClean="0"/>
                        <a:t>2</a:t>
                      </a:r>
                      <a:endParaRPr lang="id-ID" sz="3200" dirty="0"/>
                    </a:p>
                  </a:txBody>
                  <a:tcPr/>
                </a:tc>
                <a:tc>
                  <a:txBody>
                    <a:bodyPr/>
                    <a:lstStyle/>
                    <a:p>
                      <a:r>
                        <a:rPr lang="en-US" sz="3200" dirty="0" smtClean="0"/>
                        <a:t>3</a:t>
                      </a:r>
                      <a:endParaRPr lang="id-ID" sz="3200" dirty="0"/>
                    </a:p>
                  </a:txBody>
                  <a:tcPr/>
                </a:tc>
                <a:tc>
                  <a:txBody>
                    <a:bodyPr/>
                    <a:lstStyle/>
                    <a:p>
                      <a:r>
                        <a:rPr lang="en-US" sz="3200" dirty="0" smtClean="0"/>
                        <a:t>6</a:t>
                      </a:r>
                      <a:endParaRPr lang="id-ID" sz="3200" dirty="0"/>
                    </a:p>
                  </a:txBody>
                  <a:tcPr/>
                </a:tc>
              </a:tr>
              <a:tr h="577785">
                <a:tc>
                  <a:txBody>
                    <a:bodyPr/>
                    <a:lstStyle/>
                    <a:p>
                      <a:r>
                        <a:rPr lang="en-US" sz="3200" dirty="0" smtClean="0"/>
                        <a:t>File</a:t>
                      </a:r>
                      <a:endParaRPr lang="id-ID" sz="3200" dirty="0"/>
                    </a:p>
                  </a:txBody>
                  <a:tcPr/>
                </a:tc>
                <a:tc>
                  <a:txBody>
                    <a:bodyPr/>
                    <a:lstStyle/>
                    <a:p>
                      <a:r>
                        <a:rPr lang="en-US" sz="3200" dirty="0" smtClean="0"/>
                        <a:t>1</a:t>
                      </a:r>
                      <a:endParaRPr lang="id-ID" sz="3200" dirty="0"/>
                    </a:p>
                  </a:txBody>
                  <a:tcPr/>
                </a:tc>
                <a:tc>
                  <a:txBody>
                    <a:bodyPr/>
                    <a:lstStyle/>
                    <a:p>
                      <a:r>
                        <a:rPr lang="en-US" sz="3200" dirty="0" smtClean="0"/>
                        <a:t>7</a:t>
                      </a:r>
                      <a:endParaRPr lang="id-ID" sz="3200" dirty="0"/>
                    </a:p>
                  </a:txBody>
                  <a:tcPr/>
                </a:tc>
                <a:tc>
                  <a:txBody>
                    <a:bodyPr/>
                    <a:lstStyle/>
                    <a:p>
                      <a:r>
                        <a:rPr lang="en-US" sz="3200" dirty="0" smtClean="0"/>
                        <a:t>7</a:t>
                      </a:r>
                      <a:endParaRPr lang="id-ID" sz="3200" dirty="0"/>
                    </a:p>
                  </a:txBody>
                  <a:tcPr/>
                </a:tc>
              </a:tr>
              <a:tr h="997273">
                <a:tc>
                  <a:txBody>
                    <a:bodyPr/>
                    <a:lstStyle/>
                    <a:p>
                      <a:r>
                        <a:rPr lang="en-US" sz="3200" dirty="0" smtClean="0"/>
                        <a:t>Program Interface</a:t>
                      </a:r>
                      <a:endParaRPr lang="id-ID" sz="3200" dirty="0"/>
                    </a:p>
                  </a:txBody>
                  <a:tcPr/>
                </a:tc>
                <a:tc>
                  <a:txBody>
                    <a:bodyPr/>
                    <a:lstStyle/>
                    <a:p>
                      <a:r>
                        <a:rPr lang="en-US" sz="3200" dirty="0" smtClean="0"/>
                        <a:t>5</a:t>
                      </a:r>
                      <a:endParaRPr lang="id-ID" sz="3200" dirty="0"/>
                    </a:p>
                  </a:txBody>
                  <a:tcPr/>
                </a:tc>
                <a:tc>
                  <a:txBody>
                    <a:bodyPr/>
                    <a:lstStyle/>
                    <a:p>
                      <a:r>
                        <a:rPr lang="en-US" sz="3200" dirty="0" smtClean="0"/>
                        <a:t>5</a:t>
                      </a:r>
                      <a:endParaRPr lang="id-ID" sz="3200" dirty="0"/>
                    </a:p>
                  </a:txBody>
                  <a:tcPr/>
                </a:tc>
                <a:tc>
                  <a:txBody>
                    <a:bodyPr/>
                    <a:lstStyle/>
                    <a:p>
                      <a:r>
                        <a:rPr lang="en-US" sz="3200" dirty="0" smtClean="0"/>
                        <a:t>25</a:t>
                      </a:r>
                      <a:endParaRPr lang="id-ID" sz="3200" dirty="0"/>
                    </a:p>
                  </a:txBody>
                  <a:tcPr/>
                </a:tc>
              </a:tr>
              <a:tr h="997273">
                <a:tc gridSpan="3">
                  <a:txBody>
                    <a:bodyPr/>
                    <a:lstStyle/>
                    <a:p>
                      <a:r>
                        <a:rPr lang="en-US" sz="3200" dirty="0" smtClean="0"/>
                        <a:t>TUFP</a:t>
                      </a:r>
                      <a:endParaRPr lang="id-ID" sz="3200" dirty="0"/>
                    </a:p>
                  </a:txBody>
                  <a:tcPr/>
                </a:tc>
                <a:tc hMerge="1">
                  <a:txBody>
                    <a:bodyPr/>
                    <a:lstStyle/>
                    <a:p>
                      <a:endParaRPr lang="id-ID" sz="3200" dirty="0"/>
                    </a:p>
                  </a:txBody>
                  <a:tcPr/>
                </a:tc>
                <a:tc hMerge="1">
                  <a:txBody>
                    <a:bodyPr/>
                    <a:lstStyle/>
                    <a:p>
                      <a:endParaRPr lang="id-ID" sz="3200" dirty="0"/>
                    </a:p>
                  </a:txBody>
                  <a:tcPr/>
                </a:tc>
                <a:tc>
                  <a:txBody>
                    <a:bodyPr/>
                    <a:lstStyle/>
                    <a:p>
                      <a:r>
                        <a:rPr lang="en-US" sz="3200" b="1" dirty="0" smtClean="0">
                          <a:solidFill>
                            <a:srgbClr val="FF0000"/>
                          </a:solidFill>
                        </a:rPr>
                        <a:t>62</a:t>
                      </a:r>
                      <a:endParaRPr lang="id-ID" sz="3200" b="1" dirty="0">
                        <a:solidFill>
                          <a:srgbClr val="FF0000"/>
                        </a:solidFill>
                      </a:endParaRPr>
                    </a:p>
                  </a:txBody>
                  <a:tcPr/>
                </a:tc>
              </a:tr>
            </a:tbl>
          </a:graphicData>
        </a:graphic>
      </p:graphicFrame>
    </p:spTree>
    <p:extLst>
      <p:ext uri="{BB962C8B-B14F-4D97-AF65-F5344CB8AC3E}">
        <p14:creationId xmlns:p14="http://schemas.microsoft.com/office/powerpoint/2010/main" val="5691138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TAFP</a:t>
            </a:r>
            <a:endParaRPr lang="en-US" dirty="0"/>
          </a:p>
        </p:txBody>
      </p:sp>
      <p:sp>
        <p:nvSpPr>
          <p:cNvPr id="4" name="Rectangle 2"/>
          <p:cNvSpPr>
            <a:spLocks noChangeArrowheads="1"/>
          </p:cNvSpPr>
          <p:nvPr/>
        </p:nvSpPr>
        <p:spPr bwMode="auto">
          <a:xfrm>
            <a:off x="403225" y="1292224"/>
            <a:ext cx="8305800" cy="4498975"/>
          </a:xfrm>
          <a:prstGeom prst="rect">
            <a:avLst/>
          </a:prstGeom>
          <a:solidFill>
            <a:srgbClr val="CCECFF"/>
          </a:solidFill>
          <a:ln w="12700">
            <a:solidFill>
              <a:schemeClr val="tx1"/>
            </a:solidFill>
            <a:miter lim="800000"/>
            <a:headEnd type="none" w="sm" len="sm"/>
            <a:tailEnd/>
          </a:ln>
        </p:spPr>
        <p:txBody>
          <a:bodyPr wrap="none" anchor="ctr"/>
          <a:lstStyle/>
          <a:p>
            <a:pPr algn="l"/>
            <a:endParaRPr lang="en-US"/>
          </a:p>
        </p:txBody>
      </p:sp>
      <p:sp>
        <p:nvSpPr>
          <p:cNvPr id="5" name="Rectangle 4"/>
          <p:cNvSpPr>
            <a:spLocks noChangeArrowheads="1"/>
          </p:cNvSpPr>
          <p:nvPr/>
        </p:nvSpPr>
        <p:spPr bwMode="auto">
          <a:xfrm>
            <a:off x="609600" y="1371600"/>
            <a:ext cx="7961313" cy="4278736"/>
          </a:xfrm>
          <a:prstGeom prst="rect">
            <a:avLst/>
          </a:prstGeom>
          <a:noFill/>
          <a:ln w="9525">
            <a:noFill/>
            <a:miter lim="800000"/>
            <a:headEnd/>
            <a:tailEnd/>
          </a:ln>
        </p:spPr>
        <p:txBody>
          <a:bodyPr wrap="square" lIns="92075" tIns="46038" rIns="92075" bIns="46038">
            <a:spAutoFit/>
          </a:bodyPr>
          <a:lstStyle/>
          <a:p>
            <a:pPr algn="l" eaLnBrk="0" hangingPunct="0"/>
            <a:r>
              <a:rPr lang="en-US" sz="2400" dirty="0">
                <a:latin typeface="Verdana" charset="0"/>
              </a:rPr>
              <a:t>Processing Complexity (PC</a:t>
            </a:r>
            <a:r>
              <a:rPr lang="en-US" sz="2400" dirty="0" smtClean="0">
                <a:latin typeface="Verdana" charset="0"/>
              </a:rPr>
              <a:t>) =  </a:t>
            </a:r>
            <a:r>
              <a:rPr lang="en-US" sz="3200" dirty="0">
                <a:solidFill>
                  <a:srgbClr val="C00000"/>
                </a:solidFill>
                <a:latin typeface="Verdana" charset="0"/>
              </a:rPr>
              <a:t>6</a:t>
            </a:r>
          </a:p>
          <a:p>
            <a:pPr algn="l" eaLnBrk="0" hangingPunct="0"/>
            <a:r>
              <a:rPr lang="en-US" sz="2400" i="1" dirty="0">
                <a:latin typeface="Verdana" charset="0"/>
              </a:rPr>
              <a:t>(</a:t>
            </a:r>
            <a:r>
              <a:rPr lang="en-US" sz="2400" i="1" dirty="0">
                <a:solidFill>
                  <a:srgbClr val="0070C0"/>
                </a:solidFill>
                <a:latin typeface="Verdana" charset="0"/>
              </a:rPr>
              <a:t>From </a:t>
            </a:r>
            <a:r>
              <a:rPr lang="en-US" sz="2400" i="1" dirty="0" smtClean="0">
                <a:solidFill>
                  <a:srgbClr val="0070C0"/>
                </a:solidFill>
                <a:latin typeface="Verdana" charset="0"/>
              </a:rPr>
              <a:t>Step Two</a:t>
            </a:r>
            <a:r>
              <a:rPr lang="en-US" sz="2400" i="1" dirty="0" smtClean="0">
                <a:latin typeface="Verdana" charset="0"/>
              </a:rPr>
              <a:t>)</a:t>
            </a:r>
            <a:endParaRPr lang="en-US" sz="2400" dirty="0">
              <a:latin typeface="Verdana" charset="0"/>
            </a:endParaRPr>
          </a:p>
          <a:p>
            <a:pPr algn="l" eaLnBrk="0" hangingPunct="0"/>
            <a:endParaRPr lang="en-US" sz="2400" dirty="0">
              <a:latin typeface="Verdana" charset="0"/>
            </a:endParaRPr>
          </a:p>
          <a:p>
            <a:pPr algn="l" eaLnBrk="0" hangingPunct="0"/>
            <a:r>
              <a:rPr lang="en-US" sz="2400" dirty="0">
                <a:latin typeface="Verdana" charset="0"/>
              </a:rPr>
              <a:t>Adjusted Processing </a:t>
            </a:r>
          </a:p>
          <a:p>
            <a:pPr algn="l" eaLnBrk="0" hangingPunct="0"/>
            <a:r>
              <a:rPr lang="en-US" sz="2400" dirty="0">
                <a:latin typeface="Verdana" charset="0"/>
              </a:rPr>
              <a:t>Complexity (PCA) </a:t>
            </a:r>
            <a:r>
              <a:rPr lang="en-US" sz="2400" dirty="0" smtClean="0">
                <a:latin typeface="Verdana" charset="0"/>
              </a:rPr>
              <a:t>= 0.65 </a:t>
            </a:r>
            <a:r>
              <a:rPr lang="en-US" sz="2400" dirty="0">
                <a:latin typeface="Verdana" charset="0"/>
              </a:rPr>
              <a:t>+ (0.01 * </a:t>
            </a:r>
            <a:r>
              <a:rPr lang="en-US" sz="3600" dirty="0">
                <a:solidFill>
                  <a:srgbClr val="C00000"/>
                </a:solidFill>
                <a:latin typeface="Verdana" charset="0"/>
              </a:rPr>
              <a:t>6</a:t>
            </a:r>
            <a:r>
              <a:rPr lang="en-US" sz="2400" dirty="0" smtClean="0">
                <a:latin typeface="Verdana" charset="0"/>
              </a:rPr>
              <a:t> ) = </a:t>
            </a:r>
            <a:r>
              <a:rPr lang="en-US" sz="3600" dirty="0" smtClean="0">
                <a:solidFill>
                  <a:srgbClr val="C00000"/>
                </a:solidFill>
                <a:latin typeface="Verdana" charset="0"/>
              </a:rPr>
              <a:t>0.71</a:t>
            </a:r>
            <a:endParaRPr lang="en-US" sz="3600" dirty="0">
              <a:solidFill>
                <a:srgbClr val="C00000"/>
              </a:solidFill>
              <a:latin typeface="Verdana" charset="0"/>
            </a:endParaRPr>
          </a:p>
          <a:p>
            <a:pPr algn="l" eaLnBrk="0" hangingPunct="0"/>
            <a:endParaRPr lang="en-US" sz="2400" dirty="0">
              <a:latin typeface="Verdana" charset="0"/>
            </a:endParaRPr>
          </a:p>
          <a:p>
            <a:pPr algn="l" eaLnBrk="0" hangingPunct="0"/>
            <a:r>
              <a:rPr lang="en-US" sz="2400" dirty="0">
                <a:latin typeface="Verdana" charset="0"/>
              </a:rPr>
              <a:t>Total Adjusted </a:t>
            </a:r>
          </a:p>
          <a:p>
            <a:pPr algn="l" eaLnBrk="0" hangingPunct="0"/>
            <a:r>
              <a:rPr lang="en-US" sz="2400" dirty="0">
                <a:latin typeface="Verdana" charset="0"/>
              </a:rPr>
              <a:t>Function </a:t>
            </a:r>
            <a:r>
              <a:rPr lang="en-US" sz="2400" dirty="0" smtClean="0">
                <a:latin typeface="Verdana" charset="0"/>
              </a:rPr>
              <a:t>Points</a:t>
            </a:r>
            <a:r>
              <a:rPr lang="id-ID" sz="2400" dirty="0" smtClean="0">
                <a:latin typeface="Verdana" charset="0"/>
              </a:rPr>
              <a:t>  (TAFP)</a:t>
            </a:r>
            <a:r>
              <a:rPr lang="en-US" sz="2400" dirty="0" smtClean="0">
                <a:latin typeface="Verdana" charset="0"/>
              </a:rPr>
              <a:t>:  62 </a:t>
            </a:r>
            <a:r>
              <a:rPr lang="en-US" sz="2400" dirty="0">
                <a:latin typeface="Verdana" charset="0"/>
              </a:rPr>
              <a:t>*  </a:t>
            </a:r>
            <a:r>
              <a:rPr lang="en-US" sz="3600" dirty="0" smtClean="0">
                <a:solidFill>
                  <a:srgbClr val="C00000"/>
                </a:solidFill>
                <a:latin typeface="Verdana" charset="0"/>
              </a:rPr>
              <a:t>0.71</a:t>
            </a:r>
            <a:r>
              <a:rPr lang="en-US" sz="2400" dirty="0" smtClean="0">
                <a:latin typeface="Verdana" charset="0"/>
              </a:rPr>
              <a:t> </a:t>
            </a:r>
            <a:r>
              <a:rPr lang="en-US" sz="2400" dirty="0">
                <a:latin typeface="Verdana" charset="0"/>
              </a:rPr>
              <a:t>= </a:t>
            </a:r>
            <a:r>
              <a:rPr lang="en-US" sz="3600" dirty="0" smtClean="0">
                <a:solidFill>
                  <a:srgbClr val="C00000"/>
                </a:solidFill>
                <a:latin typeface="Verdana" charset="0"/>
              </a:rPr>
              <a:t>44.02</a:t>
            </a:r>
            <a:endParaRPr lang="en-US" sz="3600" dirty="0">
              <a:solidFill>
                <a:srgbClr val="C00000"/>
              </a:solidFill>
              <a:latin typeface="Verdana" charset="0"/>
            </a:endParaRPr>
          </a:p>
          <a:p>
            <a:pPr algn="l" eaLnBrk="0" hangingPunct="0"/>
            <a:r>
              <a:rPr lang="en-US" sz="2400" dirty="0">
                <a:latin typeface="Verdana" charset="0"/>
              </a:rPr>
              <a:t>    </a:t>
            </a:r>
            <a:r>
              <a:rPr lang="en-US" sz="2400" dirty="0" smtClean="0">
                <a:latin typeface="Verdana" charset="0"/>
              </a:rPr>
              <a:t>(</a:t>
            </a:r>
            <a:r>
              <a:rPr lang="en-US" sz="2400" i="1" dirty="0" smtClean="0">
                <a:solidFill>
                  <a:srgbClr val="0070C0"/>
                </a:solidFill>
                <a:latin typeface="Verdana" charset="0"/>
              </a:rPr>
              <a:t>From </a:t>
            </a:r>
            <a:r>
              <a:rPr lang="en-US" sz="2400" i="1" dirty="0">
                <a:solidFill>
                  <a:srgbClr val="0070C0"/>
                </a:solidFill>
                <a:latin typeface="Verdana" charset="0"/>
              </a:rPr>
              <a:t>Step </a:t>
            </a:r>
            <a:r>
              <a:rPr lang="en-US" sz="2400" i="1" dirty="0" smtClean="0">
                <a:solidFill>
                  <a:srgbClr val="0070C0"/>
                </a:solidFill>
                <a:latin typeface="Verdana" charset="0"/>
              </a:rPr>
              <a:t>One</a:t>
            </a:r>
            <a:r>
              <a:rPr lang="en-US" sz="2400" i="1" dirty="0" smtClean="0">
                <a:latin typeface="Verdana" charset="0"/>
              </a:rPr>
              <a:t>)</a:t>
            </a:r>
            <a:endParaRPr lang="en-US" sz="2400" i="1" dirty="0">
              <a:latin typeface="Verdana" charset="0"/>
            </a:endParaRPr>
          </a:p>
          <a:p>
            <a:pPr algn="l" eaLnBrk="0" hangingPunct="0"/>
            <a:endParaRPr lang="en-US" sz="2400" i="1" dirty="0">
              <a:latin typeface="Verdana" charset="0"/>
            </a:endParaRPr>
          </a:p>
        </p:txBody>
      </p:sp>
      <p:sp>
        <p:nvSpPr>
          <p:cNvPr id="6" name="Line 5"/>
          <p:cNvSpPr>
            <a:spLocks noChangeShapeType="1"/>
          </p:cNvSpPr>
          <p:nvPr/>
        </p:nvSpPr>
        <p:spPr bwMode="auto">
          <a:xfrm>
            <a:off x="5638800" y="1905000"/>
            <a:ext cx="685800" cy="1143000"/>
          </a:xfrm>
          <a:prstGeom prst="line">
            <a:avLst/>
          </a:prstGeom>
          <a:noFill/>
          <a:ln w="12700">
            <a:solidFill>
              <a:schemeClr val="tx1"/>
            </a:solidFill>
            <a:round/>
            <a:headEnd type="none" w="sm" len="sm"/>
            <a:tailEnd type="stealth" w="med" len="lg"/>
          </a:ln>
        </p:spPr>
        <p:txBody>
          <a:bodyPr wrap="none" anchor="ctr"/>
          <a:lstStyle/>
          <a:p>
            <a:pPr algn="l"/>
            <a:endParaRPr lang="en-US"/>
          </a:p>
        </p:txBody>
      </p:sp>
      <p:sp>
        <p:nvSpPr>
          <p:cNvPr id="8" name="Line 7"/>
          <p:cNvSpPr>
            <a:spLocks noChangeShapeType="1"/>
          </p:cNvSpPr>
          <p:nvPr/>
        </p:nvSpPr>
        <p:spPr bwMode="auto">
          <a:xfrm flipH="1">
            <a:off x="6324600" y="3657600"/>
            <a:ext cx="1371600" cy="609600"/>
          </a:xfrm>
          <a:prstGeom prst="line">
            <a:avLst/>
          </a:prstGeom>
          <a:noFill/>
          <a:ln w="12700">
            <a:solidFill>
              <a:schemeClr val="tx1"/>
            </a:solidFill>
            <a:round/>
            <a:headEnd type="none" w="sm" len="sm"/>
            <a:tailEnd type="stealth" w="med" len="lg"/>
          </a:ln>
        </p:spPr>
        <p:txBody>
          <a:bodyPr wrap="none" anchor="ctr"/>
          <a:lstStyle/>
          <a:p>
            <a:pPr algn="l"/>
            <a:endParaRPr lang="en-US"/>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156</a:t>
            </a:fld>
            <a:endParaRPr lang="en-US">
              <a:solidFill>
                <a:prstClr val="black">
                  <a:tint val="75000"/>
                </a:prstClr>
              </a:solidFill>
            </a:endParaRPr>
          </a:p>
        </p:txBody>
      </p:sp>
    </p:spTree>
    <p:extLst>
      <p:ext uri="{BB962C8B-B14F-4D97-AF65-F5344CB8AC3E}">
        <p14:creationId xmlns:p14="http://schemas.microsoft.com/office/powerpoint/2010/main" val="11200806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362950" cy="1200149"/>
          </a:xfrm>
        </p:spPr>
        <p:txBody>
          <a:bodyPr>
            <a:normAutofit/>
          </a:bodyPr>
          <a:lstStyle/>
          <a:p>
            <a:r>
              <a:rPr lang="en-US" sz="3600" dirty="0" smtClean="0">
                <a:solidFill>
                  <a:srgbClr val="FF0000"/>
                </a:solidFill>
              </a:rPr>
              <a:t>LOC</a:t>
            </a:r>
            <a:r>
              <a:rPr lang="en-US" sz="3600" dirty="0" smtClean="0"/>
              <a:t> </a:t>
            </a:r>
            <a:r>
              <a:rPr lang="en-US" sz="3600" dirty="0" smtClean="0">
                <a:sym typeface="Wingdings" panose="05000000000000000000" pitchFamily="2" charset="2"/>
              </a:rPr>
              <a:t> Effort (</a:t>
            </a:r>
            <a:r>
              <a:rPr lang="en-US" sz="3600" dirty="0" err="1" smtClean="0">
                <a:solidFill>
                  <a:srgbClr val="0070C0"/>
                </a:solidFill>
                <a:sym typeface="Wingdings" panose="05000000000000000000" pitchFamily="2" charset="2"/>
              </a:rPr>
              <a:t>ManMonth</a:t>
            </a:r>
            <a:r>
              <a:rPr lang="en-US" sz="3600" dirty="0" smtClean="0">
                <a:sym typeface="Wingdings" panose="05000000000000000000" pitchFamily="2" charset="2"/>
              </a:rPr>
              <a:t>) Time (</a:t>
            </a:r>
            <a:r>
              <a:rPr lang="en-US" sz="3600" dirty="0" smtClean="0">
                <a:solidFill>
                  <a:srgbClr val="00B050"/>
                </a:solidFill>
                <a:sym typeface="Wingdings" panose="05000000000000000000" pitchFamily="2" charset="2"/>
              </a:rPr>
              <a:t>Month</a:t>
            </a:r>
            <a:r>
              <a:rPr lang="en-US" sz="3600" dirty="0" smtClean="0">
                <a:sym typeface="Wingdings" panose="05000000000000000000" pitchFamily="2" charset="2"/>
              </a:rPr>
              <a:t>)</a:t>
            </a:r>
            <a:endParaRPr lang="id-ID" sz="3600" dirty="0"/>
          </a:p>
        </p:txBody>
      </p:sp>
      <p:sp>
        <p:nvSpPr>
          <p:cNvPr id="3" name="Content Placeholder 2"/>
          <p:cNvSpPr>
            <a:spLocks noGrp="1"/>
          </p:cNvSpPr>
          <p:nvPr>
            <p:ph idx="1"/>
          </p:nvPr>
        </p:nvSpPr>
        <p:spPr/>
        <p:txBody>
          <a:bodyPr>
            <a:normAutofit/>
          </a:bodyPr>
          <a:lstStyle/>
          <a:p>
            <a:r>
              <a:rPr lang="en-US" sz="3200" dirty="0" smtClean="0"/>
              <a:t>LOC = 55*44.02 = </a:t>
            </a:r>
            <a:r>
              <a:rPr lang="en-US" sz="3200" dirty="0" smtClean="0">
                <a:solidFill>
                  <a:srgbClr val="FF0000"/>
                </a:solidFill>
              </a:rPr>
              <a:t>2421</a:t>
            </a:r>
          </a:p>
          <a:p>
            <a:endParaRPr lang="en-US" sz="3200" dirty="0"/>
          </a:p>
          <a:p>
            <a:r>
              <a:rPr lang="en-US" sz="3200" dirty="0" smtClean="0"/>
              <a:t>Effort = 1.4*2.421 = </a:t>
            </a:r>
            <a:r>
              <a:rPr lang="en-US" sz="3200" dirty="0" smtClean="0">
                <a:solidFill>
                  <a:srgbClr val="0070C0"/>
                </a:solidFill>
              </a:rPr>
              <a:t>3.39</a:t>
            </a:r>
            <a:r>
              <a:rPr lang="en-US" sz="3200" dirty="0" smtClean="0"/>
              <a:t> MM</a:t>
            </a:r>
          </a:p>
          <a:p>
            <a:endParaRPr lang="en-US" sz="3200" dirty="0"/>
          </a:p>
          <a:p>
            <a:r>
              <a:rPr lang="en-US" sz="3200" dirty="0" smtClean="0"/>
              <a:t>Time = 3.0 * 3.39 </a:t>
            </a:r>
            <a:r>
              <a:rPr lang="en-US" sz="3200" baseline="30000" dirty="0" smtClean="0"/>
              <a:t>(1/3) </a:t>
            </a:r>
            <a:r>
              <a:rPr lang="en-US" sz="3200" dirty="0" smtClean="0"/>
              <a:t>= </a:t>
            </a:r>
            <a:r>
              <a:rPr lang="en-US" sz="3200" dirty="0" smtClean="0">
                <a:solidFill>
                  <a:srgbClr val="00B050"/>
                </a:solidFill>
              </a:rPr>
              <a:t>4.5</a:t>
            </a:r>
            <a:r>
              <a:rPr lang="en-US" sz="3200" dirty="0" smtClean="0"/>
              <a:t> M</a:t>
            </a:r>
            <a:endParaRPr lang="id-ID" sz="3200" baseline="300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157</a:t>
            </a:fld>
            <a:endParaRPr lang="en-US" dirty="0">
              <a:solidFill>
                <a:prstClr val="black">
                  <a:tint val="75000"/>
                </a:prstClr>
              </a:solidFill>
            </a:endParaRPr>
          </a:p>
        </p:txBody>
      </p:sp>
    </p:spTree>
    <p:extLst>
      <p:ext uri="{BB962C8B-B14F-4D97-AF65-F5344CB8AC3E}">
        <p14:creationId xmlns:p14="http://schemas.microsoft.com/office/powerpoint/2010/main" val="36346912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3. Use Case Point</a:t>
            </a:r>
            <a:endParaRPr lang="id-ID" sz="4000" dirty="0"/>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158</a:t>
            </a:fld>
            <a:endParaRPr lang="en-US">
              <a:solidFill>
                <a:prstClr val="black">
                  <a:tint val="75000"/>
                </a:prstClr>
              </a:solidFill>
            </a:endParaRPr>
          </a:p>
        </p:txBody>
      </p:sp>
    </p:spTree>
    <p:extLst>
      <p:ext uri="{BB962C8B-B14F-4D97-AF65-F5344CB8AC3E}">
        <p14:creationId xmlns:p14="http://schemas.microsoft.com/office/powerpoint/2010/main" val="37318828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ormAutofit/>
          </a:bodyPr>
          <a:lstStyle/>
          <a:p>
            <a:r>
              <a:rPr lang="en-US" dirty="0" smtClean="0"/>
              <a:t>Use Case Points</a:t>
            </a:r>
          </a:p>
        </p:txBody>
      </p:sp>
      <p:graphicFrame>
        <p:nvGraphicFramePr>
          <p:cNvPr id="4" name="Content Placeholder 3"/>
          <p:cNvGraphicFramePr>
            <a:graphicFrameLocks noGrp="1"/>
          </p:cNvGraphicFramePr>
          <p:nvPr>
            <p:ph idx="1"/>
            <p:extLst/>
          </p:nvPr>
        </p:nvGraphicFramePr>
        <p:xfrm>
          <a:off x="304800" y="1534775"/>
          <a:ext cx="7543800" cy="2194560"/>
        </p:xfrm>
        <a:graphic>
          <a:graphicData uri="http://schemas.openxmlformats.org/drawingml/2006/table">
            <a:tbl>
              <a:tblPr firstRow="1" bandRow="1">
                <a:tableStyleId>{073A0DAA-6AF3-43AB-8588-CEC1D06C72B9}</a:tableStyleId>
              </a:tblPr>
              <a:tblGrid>
                <a:gridCol w="1322109"/>
                <a:gridCol w="4184865"/>
                <a:gridCol w="2036826"/>
              </a:tblGrid>
              <a:tr h="370840">
                <a:tc>
                  <a:txBody>
                    <a:bodyPr/>
                    <a:lstStyle/>
                    <a:p>
                      <a:r>
                        <a:rPr lang="en-US" sz="2000" dirty="0" smtClean="0"/>
                        <a:t>Actor Type</a:t>
                      </a:r>
                      <a:endParaRPr lang="en-US" sz="2000" b="1" dirty="0">
                        <a:latin typeface="Tekton Pro Cond" pitchFamily="34" charset="0"/>
                      </a:endParaRPr>
                    </a:p>
                  </a:txBody>
                  <a:tcPr/>
                </a:tc>
                <a:tc>
                  <a:txBody>
                    <a:bodyPr/>
                    <a:lstStyle/>
                    <a:p>
                      <a:r>
                        <a:rPr lang="en-US" sz="2000" dirty="0" smtClean="0"/>
                        <a:t>Description</a:t>
                      </a:r>
                      <a:endParaRPr lang="en-US" sz="2000" b="1" dirty="0">
                        <a:latin typeface="Tekton Pro Cond" pitchFamily="34" charset="0"/>
                      </a:endParaRPr>
                    </a:p>
                  </a:txBody>
                  <a:tcPr/>
                </a:tc>
                <a:tc>
                  <a:txBody>
                    <a:bodyPr/>
                    <a:lstStyle/>
                    <a:p>
                      <a:r>
                        <a:rPr lang="en-US" sz="2000" dirty="0" smtClean="0"/>
                        <a:t>Weighting</a:t>
                      </a:r>
                      <a:r>
                        <a:rPr lang="en-US" sz="2000" baseline="0" dirty="0" smtClean="0"/>
                        <a:t> Factor</a:t>
                      </a:r>
                      <a:endParaRPr lang="en-US" sz="2000" b="1" dirty="0">
                        <a:latin typeface="Tekton Pro Cond" pitchFamily="34" charset="0"/>
                      </a:endParaRPr>
                    </a:p>
                  </a:txBody>
                  <a:tcPr/>
                </a:tc>
              </a:tr>
              <a:tr h="370840">
                <a:tc>
                  <a:txBody>
                    <a:bodyPr/>
                    <a:lstStyle/>
                    <a:p>
                      <a:r>
                        <a:rPr lang="en-US" sz="2000" dirty="0" smtClean="0"/>
                        <a:t>Simple</a:t>
                      </a:r>
                      <a:endParaRPr lang="en-US" sz="2000" b="1" dirty="0">
                        <a:latin typeface="Tekton Pro Cond" pitchFamily="34" charset="0"/>
                      </a:endParaRPr>
                    </a:p>
                  </a:txBody>
                  <a:tcPr/>
                </a:tc>
                <a:tc>
                  <a:txBody>
                    <a:bodyPr/>
                    <a:lstStyle/>
                    <a:p>
                      <a:r>
                        <a:rPr lang="en-US" sz="2000" kern="1200" baseline="0" dirty="0" smtClean="0"/>
                        <a:t>External System with well-defined API</a:t>
                      </a:r>
                      <a:endParaRPr lang="en-US" sz="2000" b="1" dirty="0">
                        <a:latin typeface="Tekton Pro Cond" pitchFamily="34" charset="0"/>
                      </a:endParaRPr>
                    </a:p>
                  </a:txBody>
                  <a:tcPr/>
                </a:tc>
                <a:tc>
                  <a:txBody>
                    <a:bodyPr/>
                    <a:lstStyle/>
                    <a:p>
                      <a:pPr algn="ctr"/>
                      <a:r>
                        <a:rPr lang="en-US" sz="2000" dirty="0" smtClean="0"/>
                        <a:t>1</a:t>
                      </a:r>
                      <a:endParaRPr lang="en-US" sz="2000" b="1" dirty="0">
                        <a:latin typeface="Tekton Pro Cond" pitchFamily="34" charset="0"/>
                      </a:endParaRPr>
                    </a:p>
                  </a:txBody>
                  <a:tcPr/>
                </a:tc>
              </a:tr>
              <a:tr h="370840">
                <a:tc>
                  <a:txBody>
                    <a:bodyPr/>
                    <a:lstStyle/>
                    <a:p>
                      <a:r>
                        <a:rPr lang="en-US" sz="2000" dirty="0" smtClean="0"/>
                        <a:t>Average</a:t>
                      </a:r>
                      <a:endParaRPr lang="en-US" sz="2000" b="1" dirty="0">
                        <a:latin typeface="Tekton Pro Cond" pitchFamily="34" charset="0"/>
                      </a:endParaRPr>
                    </a:p>
                  </a:txBody>
                  <a:tcPr/>
                </a:tc>
                <a:tc>
                  <a:txBody>
                    <a:bodyPr/>
                    <a:lstStyle/>
                    <a:p>
                      <a:r>
                        <a:rPr lang="en-US" sz="2000" kern="1200" baseline="0" dirty="0" smtClean="0"/>
                        <a:t>External System using a protocol-based</a:t>
                      </a:r>
                    </a:p>
                    <a:p>
                      <a:r>
                        <a:rPr lang="en-US" sz="2000" kern="1200" baseline="0" dirty="0" smtClean="0"/>
                        <a:t>interface, e.g., HTTP, TCT/IP, </a:t>
                      </a:r>
                      <a:r>
                        <a:rPr lang="id-ID" sz="2000" kern="1200" baseline="0" dirty="0" smtClean="0"/>
                        <a:t>SQL</a:t>
                      </a:r>
                      <a:endParaRPr lang="en-US" sz="2000" b="1" dirty="0">
                        <a:latin typeface="Tekton Pro Cond" pitchFamily="34" charset="0"/>
                      </a:endParaRPr>
                    </a:p>
                  </a:txBody>
                  <a:tcPr/>
                </a:tc>
                <a:tc>
                  <a:txBody>
                    <a:bodyPr/>
                    <a:lstStyle/>
                    <a:p>
                      <a:pPr algn="ctr"/>
                      <a:r>
                        <a:rPr lang="en-US" sz="2000" dirty="0" smtClean="0"/>
                        <a:t>2</a:t>
                      </a:r>
                      <a:endParaRPr lang="en-US" sz="2000" b="1" dirty="0">
                        <a:latin typeface="Tekton Pro Cond" pitchFamily="34" charset="0"/>
                      </a:endParaRPr>
                    </a:p>
                  </a:txBody>
                  <a:tcPr/>
                </a:tc>
              </a:tr>
              <a:tr h="370840">
                <a:tc>
                  <a:txBody>
                    <a:bodyPr/>
                    <a:lstStyle/>
                    <a:p>
                      <a:r>
                        <a:rPr lang="en-US" sz="2000" dirty="0" smtClean="0"/>
                        <a:t>Complex</a:t>
                      </a:r>
                      <a:endParaRPr lang="en-US" sz="2000" b="1" dirty="0">
                        <a:latin typeface="Tekton Pro Cond" pitchFamily="34" charset="0"/>
                      </a:endParaRPr>
                    </a:p>
                  </a:txBody>
                  <a:tcPr/>
                </a:tc>
                <a:tc>
                  <a:txBody>
                    <a:bodyPr/>
                    <a:lstStyle/>
                    <a:p>
                      <a:r>
                        <a:rPr lang="en-US" sz="2000" dirty="0" smtClean="0"/>
                        <a:t>Human</a:t>
                      </a:r>
                      <a:endParaRPr lang="en-US" sz="2000" b="1" dirty="0">
                        <a:latin typeface="Tekton Pro Cond" pitchFamily="34" charset="0"/>
                      </a:endParaRPr>
                    </a:p>
                  </a:txBody>
                  <a:tcPr/>
                </a:tc>
                <a:tc>
                  <a:txBody>
                    <a:bodyPr/>
                    <a:lstStyle/>
                    <a:p>
                      <a:pPr algn="ctr"/>
                      <a:r>
                        <a:rPr lang="en-US" sz="2000" dirty="0" smtClean="0"/>
                        <a:t>3</a:t>
                      </a:r>
                      <a:endParaRPr lang="en-US" sz="2000" b="1" dirty="0">
                        <a:latin typeface="Tekton Pro Cond" pitchFamily="34" charset="0"/>
                      </a:endParaRPr>
                    </a:p>
                  </a:txBody>
                  <a:tcPr/>
                </a:tc>
              </a:tr>
            </a:tbl>
          </a:graphicData>
        </a:graphic>
      </p:graphicFrame>
      <p:graphicFrame>
        <p:nvGraphicFramePr>
          <p:cNvPr id="5" name="Content Placeholder 3"/>
          <p:cNvGraphicFramePr>
            <a:graphicFrameLocks/>
          </p:cNvGraphicFramePr>
          <p:nvPr>
            <p:extLst/>
          </p:nvPr>
        </p:nvGraphicFramePr>
        <p:xfrm>
          <a:off x="295867" y="4262100"/>
          <a:ext cx="6714533" cy="1584960"/>
        </p:xfrm>
        <a:graphic>
          <a:graphicData uri="http://schemas.openxmlformats.org/drawingml/2006/table">
            <a:tbl>
              <a:tblPr firstRow="1" bandRow="1">
                <a:tableStyleId>{073A0DAA-6AF3-43AB-8588-CEC1D06C72B9}</a:tableStyleId>
              </a:tblPr>
              <a:tblGrid>
                <a:gridCol w="1765475"/>
                <a:gridCol w="2967858"/>
                <a:gridCol w="1981200"/>
              </a:tblGrid>
              <a:tr h="370840">
                <a:tc>
                  <a:txBody>
                    <a:bodyPr/>
                    <a:lstStyle/>
                    <a:p>
                      <a:r>
                        <a:rPr lang="en-US" sz="2000" dirty="0" smtClean="0"/>
                        <a:t>Use-Case Type</a:t>
                      </a:r>
                      <a:endParaRPr lang="en-US" sz="2000" b="1" dirty="0">
                        <a:latin typeface="Tekton Pro Cond" pitchFamily="34" charset="0"/>
                      </a:endParaRPr>
                    </a:p>
                  </a:txBody>
                  <a:tcPr/>
                </a:tc>
                <a:tc>
                  <a:txBody>
                    <a:bodyPr/>
                    <a:lstStyle/>
                    <a:p>
                      <a:r>
                        <a:rPr lang="en-US" sz="2000" dirty="0" smtClean="0"/>
                        <a:t>Description</a:t>
                      </a:r>
                      <a:endParaRPr lang="en-US" sz="2000" b="1" dirty="0">
                        <a:latin typeface="Tekton Pro Cond" pitchFamily="34" charset="0"/>
                      </a:endParaRPr>
                    </a:p>
                  </a:txBody>
                  <a:tcPr/>
                </a:tc>
                <a:tc>
                  <a:txBody>
                    <a:bodyPr/>
                    <a:lstStyle/>
                    <a:p>
                      <a:r>
                        <a:rPr lang="en-US" sz="2000" dirty="0" smtClean="0"/>
                        <a:t>Weighting</a:t>
                      </a:r>
                      <a:r>
                        <a:rPr lang="en-US" sz="2000" baseline="0" dirty="0" smtClean="0"/>
                        <a:t> Factor</a:t>
                      </a:r>
                      <a:endParaRPr lang="en-US" sz="2000" b="1" dirty="0">
                        <a:latin typeface="Tekton Pro Cond" pitchFamily="34" charset="0"/>
                      </a:endParaRPr>
                    </a:p>
                  </a:txBody>
                  <a:tcPr/>
                </a:tc>
              </a:tr>
              <a:tr h="370840">
                <a:tc>
                  <a:txBody>
                    <a:bodyPr/>
                    <a:lstStyle/>
                    <a:p>
                      <a:r>
                        <a:rPr lang="en-US" sz="2000" dirty="0" smtClean="0"/>
                        <a:t>Simple</a:t>
                      </a:r>
                      <a:endParaRPr lang="en-US" sz="2000" b="1" dirty="0">
                        <a:latin typeface="Tekton Pro Cond" pitchFamily="34" charset="0"/>
                      </a:endParaRPr>
                    </a:p>
                  </a:txBody>
                  <a:tcPr/>
                </a:tc>
                <a:tc>
                  <a:txBody>
                    <a:bodyPr/>
                    <a:lstStyle/>
                    <a:p>
                      <a:r>
                        <a:rPr lang="en-US" sz="2000" kern="1200" baseline="0" dirty="0" smtClean="0"/>
                        <a:t>1-3 transactions</a:t>
                      </a:r>
                      <a:endParaRPr lang="en-US" sz="2000" b="1" dirty="0">
                        <a:latin typeface="Tekton Pro Cond" pitchFamily="34" charset="0"/>
                      </a:endParaRPr>
                    </a:p>
                  </a:txBody>
                  <a:tcPr/>
                </a:tc>
                <a:tc>
                  <a:txBody>
                    <a:bodyPr/>
                    <a:lstStyle/>
                    <a:p>
                      <a:pPr algn="ctr"/>
                      <a:r>
                        <a:rPr lang="en-US" sz="2000" dirty="0" smtClean="0"/>
                        <a:t>5</a:t>
                      </a:r>
                      <a:endParaRPr lang="en-US" sz="2000" b="1" dirty="0">
                        <a:latin typeface="Tekton Pro Cond" pitchFamily="34" charset="0"/>
                      </a:endParaRPr>
                    </a:p>
                  </a:txBody>
                  <a:tcPr/>
                </a:tc>
              </a:tr>
              <a:tr h="370840">
                <a:tc>
                  <a:txBody>
                    <a:bodyPr/>
                    <a:lstStyle/>
                    <a:p>
                      <a:r>
                        <a:rPr lang="en-US" sz="2000" dirty="0" smtClean="0"/>
                        <a:t>Average</a:t>
                      </a:r>
                      <a:endParaRPr lang="en-US" sz="2000" b="1" dirty="0">
                        <a:latin typeface="Tekton Pro Cond" pitchFamily="34" charset="0"/>
                      </a:endParaRPr>
                    </a:p>
                  </a:txBody>
                  <a:tcPr/>
                </a:tc>
                <a:tc>
                  <a:txBody>
                    <a:bodyPr/>
                    <a:lstStyle/>
                    <a:p>
                      <a:r>
                        <a:rPr lang="en-US" sz="2000" kern="1200" baseline="0" dirty="0" smtClean="0"/>
                        <a:t>4-7 transactions</a:t>
                      </a:r>
                      <a:endParaRPr lang="en-US" sz="2000" b="1" dirty="0">
                        <a:latin typeface="Tekton Pro Cond" pitchFamily="34" charset="0"/>
                      </a:endParaRPr>
                    </a:p>
                  </a:txBody>
                  <a:tcPr/>
                </a:tc>
                <a:tc>
                  <a:txBody>
                    <a:bodyPr/>
                    <a:lstStyle/>
                    <a:p>
                      <a:pPr algn="ctr"/>
                      <a:r>
                        <a:rPr lang="en-US" sz="2000" dirty="0" smtClean="0"/>
                        <a:t>10</a:t>
                      </a:r>
                      <a:endParaRPr lang="en-US" sz="2000" b="1" dirty="0">
                        <a:latin typeface="Tekton Pro Cond" pitchFamily="34" charset="0"/>
                      </a:endParaRPr>
                    </a:p>
                  </a:txBody>
                  <a:tcPr/>
                </a:tc>
              </a:tr>
              <a:tr h="370840">
                <a:tc>
                  <a:txBody>
                    <a:bodyPr/>
                    <a:lstStyle/>
                    <a:p>
                      <a:r>
                        <a:rPr lang="en-US" sz="2000" dirty="0" smtClean="0"/>
                        <a:t>Complex</a:t>
                      </a:r>
                      <a:endParaRPr lang="en-US" sz="2000" b="1" dirty="0">
                        <a:latin typeface="Tekton Pro Cond" pitchFamily="34" charset="0"/>
                      </a:endParaRPr>
                    </a:p>
                  </a:txBody>
                  <a:tcPr/>
                </a:tc>
                <a:tc>
                  <a:txBody>
                    <a:bodyPr/>
                    <a:lstStyle/>
                    <a:p>
                      <a:r>
                        <a:rPr lang="en-US" sz="2000" dirty="0" smtClean="0"/>
                        <a:t>More than 7 transactions</a:t>
                      </a:r>
                      <a:endParaRPr lang="en-US" sz="2000" b="1" dirty="0">
                        <a:latin typeface="Tekton Pro Cond" pitchFamily="34" charset="0"/>
                      </a:endParaRPr>
                    </a:p>
                  </a:txBody>
                  <a:tcPr/>
                </a:tc>
                <a:tc>
                  <a:txBody>
                    <a:bodyPr/>
                    <a:lstStyle/>
                    <a:p>
                      <a:pPr algn="ctr"/>
                      <a:r>
                        <a:rPr lang="en-US" sz="2000" dirty="0" smtClean="0"/>
                        <a:t>15</a:t>
                      </a:r>
                      <a:endParaRPr lang="en-US" sz="2000" b="1" dirty="0">
                        <a:latin typeface="Tekton Pro Cond" pitchFamily="34" charset="0"/>
                      </a:endParaRPr>
                    </a:p>
                  </a:txBody>
                  <a:tcPr/>
                </a:tc>
              </a:tr>
            </a:tbl>
          </a:graphicData>
        </a:graphic>
      </p:graphicFrame>
      <p:sp>
        <p:nvSpPr>
          <p:cNvPr id="81925" name="TextBox 5"/>
          <p:cNvSpPr txBox="1">
            <a:spLocks noChangeArrowheads="1"/>
          </p:cNvSpPr>
          <p:nvPr/>
        </p:nvSpPr>
        <p:spPr bwMode="auto">
          <a:xfrm>
            <a:off x="1066800" y="6167140"/>
            <a:ext cx="6788911" cy="461665"/>
          </a:xfrm>
          <a:prstGeom prst="rect">
            <a:avLst/>
          </a:prstGeom>
          <a:noFill/>
          <a:ln w="9525">
            <a:noFill/>
            <a:miter lim="800000"/>
            <a:headEnd/>
            <a:tailEnd/>
          </a:ln>
        </p:spPr>
        <p:txBody>
          <a:bodyPr wrap="none">
            <a:spAutoFit/>
          </a:bodyPr>
          <a:lstStyle/>
          <a:p>
            <a:r>
              <a:rPr lang="en-US" sz="2400" dirty="0">
                <a:effectLst/>
                <a:latin typeface="Calibri" charset="0"/>
              </a:rPr>
              <a:t>Unadjusted Use Case Points (UUCP) = </a:t>
            </a:r>
            <a:r>
              <a:rPr lang="en-US" sz="2400" dirty="0">
                <a:solidFill>
                  <a:srgbClr val="C00000"/>
                </a:solidFill>
                <a:effectLst/>
                <a:latin typeface="Calibri" charset="0"/>
              </a:rPr>
              <a:t>UAW</a:t>
            </a:r>
            <a:r>
              <a:rPr lang="en-US" sz="2400" dirty="0">
                <a:effectLst/>
                <a:latin typeface="Calibri" charset="0"/>
              </a:rPr>
              <a:t> + </a:t>
            </a:r>
            <a:r>
              <a:rPr lang="en-US" sz="2400" dirty="0">
                <a:solidFill>
                  <a:srgbClr val="0070C0"/>
                </a:solidFill>
                <a:effectLst/>
                <a:latin typeface="Calibri" charset="0"/>
              </a:rPr>
              <a:t>UUCW</a:t>
            </a:r>
          </a:p>
        </p:txBody>
      </p:sp>
      <p:sp>
        <p:nvSpPr>
          <p:cNvPr id="81926" name="TextBox 6"/>
          <p:cNvSpPr txBox="1">
            <a:spLocks noChangeArrowheads="1"/>
          </p:cNvSpPr>
          <p:nvPr/>
        </p:nvSpPr>
        <p:spPr bwMode="auto">
          <a:xfrm>
            <a:off x="152400" y="3881735"/>
            <a:ext cx="4480778" cy="400110"/>
          </a:xfrm>
          <a:prstGeom prst="rect">
            <a:avLst/>
          </a:prstGeom>
          <a:noFill/>
          <a:ln w="9525">
            <a:noFill/>
            <a:miter lim="800000"/>
            <a:headEnd/>
            <a:tailEnd/>
          </a:ln>
        </p:spPr>
        <p:txBody>
          <a:bodyPr wrap="none">
            <a:spAutoFit/>
          </a:bodyPr>
          <a:lstStyle/>
          <a:p>
            <a:r>
              <a:rPr lang="en-US" sz="2000" b="1" dirty="0">
                <a:effectLst/>
                <a:latin typeface="Calibri" panose="020F0502020204030204" pitchFamily="34" charset="0"/>
                <a:cs typeface="Calibri" pitchFamily="34" charset="0"/>
              </a:rPr>
              <a:t>Unadjusted Use Case Weighting (</a:t>
            </a:r>
            <a:r>
              <a:rPr lang="en-US" sz="2000" b="1" dirty="0">
                <a:solidFill>
                  <a:srgbClr val="0070C0"/>
                </a:solidFill>
                <a:effectLst/>
                <a:latin typeface="Calibri" pitchFamily="34" charset="0"/>
                <a:cs typeface="Calibri" pitchFamily="34" charset="0"/>
              </a:rPr>
              <a:t>UUCW</a:t>
            </a:r>
            <a:r>
              <a:rPr lang="en-US" sz="2000" b="1" dirty="0">
                <a:effectLst/>
                <a:latin typeface="Calibri" pitchFamily="34" charset="0"/>
                <a:cs typeface="Calibri" pitchFamily="34" charset="0"/>
              </a:rPr>
              <a:t>)</a:t>
            </a:r>
          </a:p>
        </p:txBody>
      </p:sp>
      <p:sp>
        <p:nvSpPr>
          <p:cNvPr id="81927" name="TextBox 7"/>
          <p:cNvSpPr txBox="1">
            <a:spLocks noChangeArrowheads="1"/>
          </p:cNvSpPr>
          <p:nvPr/>
        </p:nvSpPr>
        <p:spPr bwMode="auto">
          <a:xfrm>
            <a:off x="152400" y="1134665"/>
            <a:ext cx="3942041" cy="400110"/>
          </a:xfrm>
          <a:prstGeom prst="rect">
            <a:avLst/>
          </a:prstGeom>
          <a:noFill/>
          <a:ln w="9525">
            <a:noFill/>
            <a:miter lim="800000"/>
            <a:headEnd/>
            <a:tailEnd/>
          </a:ln>
        </p:spPr>
        <p:txBody>
          <a:bodyPr wrap="none">
            <a:spAutoFit/>
          </a:bodyPr>
          <a:lstStyle/>
          <a:p>
            <a:r>
              <a:rPr lang="en-US" sz="2000" b="1" dirty="0">
                <a:effectLst/>
                <a:latin typeface="Calibri" panose="020F0502020204030204" pitchFamily="34" charset="0"/>
                <a:cs typeface="Calibri" pitchFamily="34" charset="0"/>
              </a:rPr>
              <a:t>Unadjusted Actor Weighting (</a:t>
            </a:r>
            <a:r>
              <a:rPr lang="en-US" sz="2000" b="1" dirty="0">
                <a:solidFill>
                  <a:srgbClr val="C00000"/>
                </a:solidFill>
                <a:effectLst/>
                <a:latin typeface="Calibri" pitchFamily="34" charset="0"/>
                <a:cs typeface="Calibri" pitchFamily="34" charset="0"/>
              </a:rPr>
              <a:t>UAW</a:t>
            </a:r>
            <a:r>
              <a:rPr lang="en-US" sz="2000" b="1" dirty="0">
                <a:effectLst/>
                <a:latin typeface="Calibri" pitchFamily="34" charset="0"/>
                <a:cs typeface="Calibri" pitchFamily="34" charset="0"/>
              </a:rPr>
              <a:t>)</a:t>
            </a:r>
          </a:p>
        </p:txBody>
      </p:sp>
      <p:sp>
        <p:nvSpPr>
          <p:cNvPr id="8" name="Oval 7"/>
          <p:cNvSpPr/>
          <p:nvPr/>
        </p:nvSpPr>
        <p:spPr>
          <a:xfrm>
            <a:off x="7239000" y="4872335"/>
            <a:ext cx="16764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C6D9F0"/>
              </a:solidFill>
              <a:ea typeface="ＭＳ Ｐゴシック" charset="-128"/>
            </a:endParaRPr>
          </a:p>
        </p:txBody>
      </p:sp>
      <p:grpSp>
        <p:nvGrpSpPr>
          <p:cNvPr id="9" name="Group 8"/>
          <p:cNvGrpSpPr/>
          <p:nvPr/>
        </p:nvGrpSpPr>
        <p:grpSpPr>
          <a:xfrm>
            <a:off x="8085635" y="1589923"/>
            <a:ext cx="700169" cy="1950765"/>
            <a:chOff x="7619998" y="914400"/>
            <a:chExt cx="609604" cy="1447801"/>
          </a:xfrm>
        </p:grpSpPr>
        <p:sp>
          <p:nvSpPr>
            <p:cNvPr id="10" name="Oval 9"/>
            <p:cNvSpPr/>
            <p:nvPr/>
          </p:nvSpPr>
          <p:spPr bwMode="auto">
            <a:xfrm>
              <a:off x="7620000" y="914400"/>
              <a:ext cx="609601" cy="5278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noFill/>
                <a:ea typeface="ＭＳ Ｐゴシック" charset="-128"/>
              </a:endParaRPr>
            </a:p>
          </p:txBody>
        </p:sp>
        <p:cxnSp>
          <p:nvCxnSpPr>
            <p:cNvPr id="11" name="Straight Connector 10"/>
            <p:cNvCxnSpPr>
              <a:stCxn id="10" idx="4"/>
            </p:cNvCxnSpPr>
            <p:nvPr/>
          </p:nvCxnSpPr>
          <p:spPr bwMode="auto">
            <a:xfrm rot="5400000">
              <a:off x="7660878" y="1706166"/>
              <a:ext cx="5278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rot="5400000">
              <a:off x="7574458" y="2011859"/>
              <a:ext cx="395882" cy="3048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rot="16200000" flipH="1">
              <a:off x="7879259" y="2011859"/>
              <a:ext cx="395882" cy="3048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rot="10800000" flipV="1">
              <a:off x="7620000" y="1574206"/>
              <a:ext cx="304801" cy="1281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7924801" y="1574206"/>
              <a:ext cx="304801" cy="1281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159</a:t>
            </a:fld>
            <a:endParaRPr lang="en-US">
              <a:solidFill>
                <a:prstClr val="black">
                  <a:tint val="75000"/>
                </a:prstClr>
              </a:solidFill>
            </a:endParaRPr>
          </a:p>
        </p:txBody>
      </p:sp>
    </p:spTree>
    <p:extLst>
      <p:ext uri="{BB962C8B-B14F-4D97-AF65-F5344CB8AC3E}">
        <p14:creationId xmlns:p14="http://schemas.microsoft.com/office/powerpoint/2010/main" val="6044764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Planning - Feasibility Analysis</a:t>
            </a:r>
            <a:endParaRPr lang="id-ID"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6289242"/>
              </p:ext>
            </p:extLst>
          </p:nvPr>
        </p:nvGraphicFramePr>
        <p:xfrm>
          <a:off x="228600" y="1528763"/>
          <a:ext cx="8763000" cy="3291840"/>
        </p:xfrm>
        <a:graphic>
          <a:graphicData uri="http://schemas.openxmlformats.org/drawingml/2006/table">
            <a:tbl>
              <a:tblPr firstCol="1" bandRow="1">
                <a:tableStyleId>{073A0DAA-6AF3-43AB-8588-CEC1D06C72B9}</a:tableStyleId>
              </a:tblPr>
              <a:tblGrid>
                <a:gridCol w="304800"/>
                <a:gridCol w="1752600"/>
                <a:gridCol w="6705600"/>
              </a:tblGrid>
              <a:tr h="370840">
                <a:tc>
                  <a:txBody>
                    <a:bodyPr/>
                    <a:lstStyle/>
                    <a:p>
                      <a:r>
                        <a:rPr lang="en-US" sz="1600" b="1" dirty="0" smtClean="0"/>
                        <a:t>1</a:t>
                      </a:r>
                      <a:endParaRPr lang="id-ID" sz="1600" b="1" dirty="0"/>
                    </a:p>
                  </a:txBody>
                  <a:tcPr/>
                </a:tc>
                <a:tc>
                  <a:txBody>
                    <a:bodyPr/>
                    <a:lstStyle/>
                    <a:p>
                      <a:r>
                        <a:rPr lang="en-US" sz="2000" b="1" dirty="0" smtClean="0"/>
                        <a:t>Technical Feasibility</a:t>
                      </a:r>
                      <a:endParaRPr lang="id-ID" sz="2000" b="1" dirty="0"/>
                    </a:p>
                  </a:txBody>
                  <a:tcPr/>
                </a:tc>
                <a:tc>
                  <a:txBody>
                    <a:bodyPr/>
                    <a:lstStyle/>
                    <a:p>
                      <a:pPr marL="285750" indent="-285750">
                        <a:buFont typeface="Arial" panose="020B0604020202020204" pitchFamily="34" charset="0"/>
                        <a:buChar char="•"/>
                      </a:pPr>
                      <a:r>
                        <a:rPr lang="en-US" sz="2000" dirty="0" smtClean="0">
                          <a:solidFill>
                            <a:srgbClr val="C00000"/>
                          </a:solidFill>
                        </a:rPr>
                        <a:t>Familiarity with application</a:t>
                      </a:r>
                      <a:r>
                        <a:rPr lang="en-US" sz="2000" dirty="0" smtClean="0"/>
                        <a:t>: </a:t>
                      </a:r>
                      <a:r>
                        <a:rPr lang="en-US" sz="1800" dirty="0" smtClean="0"/>
                        <a:t>Less familiarity generates more risk</a:t>
                      </a:r>
                    </a:p>
                    <a:p>
                      <a:pPr marL="285750" indent="-285750">
                        <a:buFont typeface="Arial" panose="020B0604020202020204" pitchFamily="34" charset="0"/>
                        <a:buChar char="•"/>
                      </a:pPr>
                      <a:r>
                        <a:rPr lang="en-US" sz="2000" dirty="0" smtClean="0">
                          <a:solidFill>
                            <a:srgbClr val="C00000"/>
                          </a:solidFill>
                        </a:rPr>
                        <a:t>Familiarity with technology</a:t>
                      </a:r>
                      <a:r>
                        <a:rPr lang="en-US" sz="2000" dirty="0" smtClean="0"/>
                        <a:t>: </a:t>
                      </a:r>
                      <a:r>
                        <a:rPr lang="en-US" sz="1800" dirty="0" smtClean="0"/>
                        <a:t>Less familiarity generates more risk</a:t>
                      </a:r>
                    </a:p>
                    <a:p>
                      <a:pPr marL="285750" indent="-285750">
                        <a:buFont typeface="Arial" panose="020B0604020202020204" pitchFamily="34" charset="0"/>
                        <a:buChar char="•"/>
                      </a:pPr>
                      <a:r>
                        <a:rPr lang="en-US" sz="2000" dirty="0" smtClean="0">
                          <a:solidFill>
                            <a:srgbClr val="C00000"/>
                          </a:solidFill>
                        </a:rPr>
                        <a:t>Project size</a:t>
                      </a:r>
                      <a:r>
                        <a:rPr lang="en-US" sz="2000" dirty="0" smtClean="0"/>
                        <a:t>: </a:t>
                      </a:r>
                      <a:r>
                        <a:rPr lang="en-US" sz="1800" dirty="0" smtClean="0"/>
                        <a:t>Large projects have more risk</a:t>
                      </a:r>
                      <a:endParaRPr lang="en-US" sz="2000" dirty="0" smtClean="0"/>
                    </a:p>
                    <a:p>
                      <a:pPr marL="285750" indent="-285750">
                        <a:buFont typeface="Arial" panose="020B0604020202020204" pitchFamily="34" charset="0"/>
                        <a:buChar char="•"/>
                      </a:pPr>
                      <a:r>
                        <a:rPr lang="en-US" sz="2000" dirty="0" smtClean="0">
                          <a:solidFill>
                            <a:srgbClr val="C00000"/>
                          </a:solidFill>
                        </a:rPr>
                        <a:t>Compatibility</a:t>
                      </a:r>
                      <a:r>
                        <a:rPr lang="en-US" sz="2000" dirty="0" smtClean="0"/>
                        <a:t>: </a:t>
                      </a:r>
                      <a:r>
                        <a:rPr lang="en-US" sz="1800" dirty="0" smtClean="0"/>
                        <a:t>The harder it is to integrate the system with the company’s existing technology, the higher the risk will be</a:t>
                      </a:r>
                      <a:endParaRPr lang="id-ID" sz="1800" dirty="0"/>
                    </a:p>
                  </a:txBody>
                  <a:tcPr/>
                </a:tc>
              </a:tr>
              <a:tr h="370840">
                <a:tc>
                  <a:txBody>
                    <a:bodyPr/>
                    <a:lstStyle/>
                    <a:p>
                      <a:r>
                        <a:rPr lang="en-US" sz="1600" b="1" dirty="0" smtClean="0"/>
                        <a:t>2</a:t>
                      </a:r>
                      <a:endParaRPr lang="id-ID" sz="1600" b="1" dirty="0"/>
                    </a:p>
                  </a:txBody>
                  <a:tcPr/>
                </a:tc>
                <a:tc>
                  <a:txBody>
                    <a:bodyPr/>
                    <a:lstStyle/>
                    <a:p>
                      <a:r>
                        <a:rPr lang="en-US" sz="2000" b="1" dirty="0" smtClean="0"/>
                        <a:t>Economic Feasibility</a:t>
                      </a:r>
                      <a:endParaRPr lang="id-ID" sz="2000" b="1" dirty="0"/>
                    </a:p>
                  </a:txBody>
                  <a:tcPr/>
                </a:tc>
                <a:tc>
                  <a:txBody>
                    <a:bodyPr/>
                    <a:lstStyle/>
                    <a:p>
                      <a:pPr marL="285750" indent="-285750">
                        <a:buFont typeface="Arial" panose="020B0604020202020204" pitchFamily="34" charset="0"/>
                        <a:buChar char="•"/>
                      </a:pPr>
                      <a:r>
                        <a:rPr lang="en-US" sz="2000" dirty="0" smtClean="0"/>
                        <a:t>Return on Investment (</a:t>
                      </a:r>
                      <a:r>
                        <a:rPr lang="en-US" sz="2000" dirty="0" smtClean="0">
                          <a:solidFill>
                            <a:srgbClr val="C00000"/>
                          </a:solidFill>
                        </a:rPr>
                        <a:t>ROI</a:t>
                      </a:r>
                      <a:r>
                        <a:rPr lang="en-US" sz="2000" dirty="0" smtClean="0"/>
                        <a:t>)</a:t>
                      </a:r>
                    </a:p>
                    <a:p>
                      <a:pPr marL="285750" indent="-285750">
                        <a:buFont typeface="Arial" panose="020B0604020202020204" pitchFamily="34" charset="0"/>
                        <a:buChar char="•"/>
                      </a:pPr>
                      <a:r>
                        <a:rPr lang="en-US" sz="2000" dirty="0" smtClean="0"/>
                        <a:t>Break</a:t>
                      </a:r>
                      <a:r>
                        <a:rPr lang="en-US" sz="2000" baseline="0" dirty="0" smtClean="0"/>
                        <a:t> Even Point (</a:t>
                      </a:r>
                      <a:r>
                        <a:rPr lang="en-US" sz="2000" baseline="0" dirty="0" smtClean="0">
                          <a:solidFill>
                            <a:srgbClr val="C00000"/>
                          </a:solidFill>
                        </a:rPr>
                        <a:t>BEP</a:t>
                      </a:r>
                      <a:r>
                        <a:rPr lang="en-US" sz="2000" baseline="0" dirty="0" smtClean="0"/>
                        <a:t>)</a:t>
                      </a:r>
                    </a:p>
                    <a:p>
                      <a:pPr marL="285750" indent="-285750">
                        <a:buFont typeface="Arial" panose="020B0604020202020204" pitchFamily="34" charset="0"/>
                        <a:buChar char="•"/>
                      </a:pPr>
                      <a:r>
                        <a:rPr lang="en-US" sz="2000" dirty="0" smtClean="0"/>
                        <a:t>Intangible Benefit</a:t>
                      </a:r>
                      <a:endParaRPr lang="id-ID" sz="2000" dirty="0"/>
                    </a:p>
                  </a:txBody>
                  <a:tcPr/>
                </a:tc>
              </a:tr>
              <a:tr h="370840">
                <a:tc>
                  <a:txBody>
                    <a:bodyPr/>
                    <a:lstStyle/>
                    <a:p>
                      <a:r>
                        <a:rPr lang="en-US" sz="1600" b="1" dirty="0" smtClean="0"/>
                        <a:t>3</a:t>
                      </a:r>
                      <a:endParaRPr lang="id-ID" sz="1600" b="1" dirty="0"/>
                    </a:p>
                  </a:txBody>
                  <a:tcPr/>
                </a:tc>
                <a:tc>
                  <a:txBody>
                    <a:bodyPr/>
                    <a:lstStyle/>
                    <a:p>
                      <a:r>
                        <a:rPr lang="id-ID" sz="2000" b="1" dirty="0" smtClean="0"/>
                        <a:t>Organizational </a:t>
                      </a:r>
                      <a:r>
                        <a:rPr lang="en-US" sz="2000" b="1" dirty="0" smtClean="0"/>
                        <a:t>F</a:t>
                      </a:r>
                      <a:r>
                        <a:rPr lang="id-ID" sz="2000" b="1" dirty="0" err="1" smtClean="0"/>
                        <a:t>easibility</a:t>
                      </a:r>
                      <a:endParaRPr lang="id-ID" sz="2000" b="1" dirty="0"/>
                    </a:p>
                  </a:txBody>
                  <a:tcPr/>
                </a:tc>
                <a:tc>
                  <a:txBody>
                    <a:bodyPr/>
                    <a:lstStyle/>
                    <a:p>
                      <a:pPr marL="285750" indent="-285750">
                        <a:buFont typeface="Arial" panose="020B0604020202020204" pitchFamily="34" charset="0"/>
                        <a:buChar char="•"/>
                      </a:pPr>
                      <a:r>
                        <a:rPr lang="en-US" sz="2000" dirty="0" smtClean="0"/>
                        <a:t>Is the software project </a:t>
                      </a:r>
                      <a:r>
                        <a:rPr lang="en-US" sz="2000" dirty="0" smtClean="0">
                          <a:solidFill>
                            <a:srgbClr val="C00000"/>
                          </a:solidFill>
                        </a:rPr>
                        <a:t>strategically aligned with the business</a:t>
                      </a:r>
                      <a:r>
                        <a:rPr lang="en-US" sz="2000" dirty="0" smtClean="0"/>
                        <a:t>?</a:t>
                      </a:r>
                      <a:endParaRPr lang="id-ID" sz="2000" dirty="0"/>
                    </a:p>
                  </a:txBody>
                  <a:tcPr/>
                </a:tc>
              </a:tr>
            </a:tbl>
          </a:graphicData>
        </a:graphic>
      </p:graphicFrame>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616229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Sistem</a:t>
            </a:r>
            <a:r>
              <a:rPr lang="en-US" dirty="0" smtClean="0"/>
              <a:t> ATM – Use Case Diagram</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160</a:t>
            </a:fld>
            <a:endParaRPr lang="en-US" dirty="0">
              <a:solidFill>
                <a:prstClr val="black">
                  <a:tint val="75000"/>
                </a:prstClr>
              </a:solidFill>
            </a:endParaRPr>
          </a:p>
        </p:txBody>
      </p:sp>
      <p:grpSp>
        <p:nvGrpSpPr>
          <p:cNvPr id="5" name="Group 4"/>
          <p:cNvGrpSpPr/>
          <p:nvPr/>
        </p:nvGrpSpPr>
        <p:grpSpPr>
          <a:xfrm>
            <a:off x="685800" y="990600"/>
            <a:ext cx="7315200" cy="5741044"/>
            <a:chOff x="685800" y="1143000"/>
            <a:chExt cx="7315200" cy="5741044"/>
          </a:xfrm>
        </p:grpSpPr>
        <p:pic>
          <p:nvPicPr>
            <p:cNvPr id="6" name="Picture 5"/>
            <p:cNvPicPr>
              <a:picLocks noChangeAspect="1"/>
            </p:cNvPicPr>
            <p:nvPr/>
          </p:nvPicPr>
          <p:blipFill rotWithShape="1">
            <a:blip r:embed="rId2"/>
            <a:srcRect l="3529" t="5868" r="3529" b="3184"/>
            <a:stretch/>
          </p:blipFill>
          <p:spPr>
            <a:xfrm>
              <a:off x="685800" y="1143000"/>
              <a:ext cx="7315200" cy="5741044"/>
            </a:xfrm>
            <a:prstGeom prst="rect">
              <a:avLst/>
            </a:prstGeom>
          </p:spPr>
        </p:pic>
        <p:pic>
          <p:nvPicPr>
            <p:cNvPr id="7" name="Picture 6"/>
            <p:cNvPicPr>
              <a:picLocks noChangeAspect="1"/>
            </p:cNvPicPr>
            <p:nvPr/>
          </p:nvPicPr>
          <p:blipFill rotWithShape="1">
            <a:blip r:embed="rId2"/>
            <a:srcRect l="56320" t="31219" r="7765" b="47052"/>
            <a:stretch/>
          </p:blipFill>
          <p:spPr>
            <a:xfrm>
              <a:off x="4800600" y="1600200"/>
              <a:ext cx="2826789" cy="1371601"/>
            </a:xfrm>
            <a:prstGeom prst="rect">
              <a:avLst/>
            </a:prstGeom>
          </p:spPr>
        </p:pic>
        <p:pic>
          <p:nvPicPr>
            <p:cNvPr id="8" name="Picture 7"/>
            <p:cNvPicPr>
              <a:picLocks noChangeAspect="1"/>
            </p:cNvPicPr>
            <p:nvPr/>
          </p:nvPicPr>
          <p:blipFill rotWithShape="1">
            <a:blip r:embed="rId2"/>
            <a:srcRect l="56320" t="31219" r="7765" b="47052"/>
            <a:stretch/>
          </p:blipFill>
          <p:spPr>
            <a:xfrm>
              <a:off x="2872855" y="1642910"/>
              <a:ext cx="2826789" cy="1371601"/>
            </a:xfrm>
            <a:prstGeom prst="rect">
              <a:avLst/>
            </a:prstGeom>
          </p:spPr>
        </p:pic>
        <p:pic>
          <p:nvPicPr>
            <p:cNvPr id="9" name="Picture 8"/>
            <p:cNvPicPr>
              <a:picLocks noChangeAspect="1"/>
            </p:cNvPicPr>
            <p:nvPr/>
          </p:nvPicPr>
          <p:blipFill rotWithShape="1">
            <a:blip r:embed="rId2"/>
            <a:srcRect l="71057" t="12243" r="6676" b="68443"/>
            <a:stretch/>
          </p:blipFill>
          <p:spPr>
            <a:xfrm>
              <a:off x="3048000" y="1783704"/>
              <a:ext cx="1752600" cy="1219201"/>
            </a:xfrm>
            <a:prstGeom prst="rect">
              <a:avLst/>
            </a:prstGeom>
          </p:spPr>
        </p:pic>
      </p:grpSp>
      <p:cxnSp>
        <p:nvCxnSpPr>
          <p:cNvPr id="11" name="Straight Arrow Connector 10"/>
          <p:cNvCxnSpPr/>
          <p:nvPr/>
        </p:nvCxnSpPr>
        <p:spPr>
          <a:xfrm flipV="1">
            <a:off x="1066800" y="2438400"/>
            <a:ext cx="0" cy="762000"/>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4916" y="1929139"/>
            <a:ext cx="1771639" cy="523220"/>
          </a:xfrm>
          <a:prstGeom prst="rect">
            <a:avLst/>
          </a:prstGeom>
          <a:noFill/>
        </p:spPr>
        <p:txBody>
          <a:bodyPr wrap="none" rtlCol="0">
            <a:spAutoFit/>
          </a:bodyPr>
          <a:lstStyle/>
          <a:p>
            <a:r>
              <a:rPr lang="en-US" sz="2800" dirty="0" smtClean="0">
                <a:solidFill>
                  <a:srgbClr val="FF0000"/>
                </a:solidFill>
                <a:effectLst/>
                <a:latin typeface="+mn-lt"/>
              </a:rPr>
              <a:t>Human = 3</a:t>
            </a:r>
            <a:endParaRPr lang="id-ID" sz="2800" dirty="0">
              <a:solidFill>
                <a:srgbClr val="FF0000"/>
              </a:solidFill>
              <a:effectLst/>
              <a:latin typeface="+mn-lt"/>
            </a:endParaRPr>
          </a:p>
        </p:txBody>
      </p:sp>
      <p:cxnSp>
        <p:nvCxnSpPr>
          <p:cNvPr id="14" name="Straight Arrow Connector 13"/>
          <p:cNvCxnSpPr/>
          <p:nvPr/>
        </p:nvCxnSpPr>
        <p:spPr>
          <a:xfrm flipV="1">
            <a:off x="5181600" y="2957362"/>
            <a:ext cx="1546745" cy="1462238"/>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52438" y="2519690"/>
            <a:ext cx="2370392" cy="523220"/>
          </a:xfrm>
          <a:prstGeom prst="rect">
            <a:avLst/>
          </a:prstGeom>
          <a:noFill/>
        </p:spPr>
        <p:txBody>
          <a:bodyPr wrap="none" rtlCol="0">
            <a:spAutoFit/>
          </a:bodyPr>
          <a:lstStyle/>
          <a:p>
            <a:r>
              <a:rPr lang="en-US" sz="2800" dirty="0" smtClean="0">
                <a:solidFill>
                  <a:srgbClr val="FF0000"/>
                </a:solidFill>
                <a:effectLst/>
                <a:latin typeface="+mn-lt"/>
              </a:rPr>
              <a:t>Transaction = ?</a:t>
            </a:r>
            <a:endParaRPr lang="id-ID" sz="2800" dirty="0">
              <a:solidFill>
                <a:srgbClr val="FF0000"/>
              </a:solidFill>
              <a:effectLst/>
              <a:latin typeface="+mn-lt"/>
            </a:endParaRPr>
          </a:p>
        </p:txBody>
      </p:sp>
    </p:spTree>
    <p:extLst>
      <p:ext uri="{BB962C8B-B14F-4D97-AF65-F5344CB8AC3E}">
        <p14:creationId xmlns:p14="http://schemas.microsoft.com/office/powerpoint/2010/main" val="26399286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515350" cy="1200149"/>
          </a:xfrm>
        </p:spPr>
        <p:txBody>
          <a:bodyPr>
            <a:normAutofit fontScale="90000"/>
          </a:bodyPr>
          <a:lstStyle/>
          <a:p>
            <a:r>
              <a:rPr lang="en-US" dirty="0" smtClean="0"/>
              <a:t>Sequence Diagram - </a:t>
            </a:r>
            <a:r>
              <a:rPr lang="en-US" dirty="0" err="1" smtClean="0"/>
              <a:t>Mentransfer</a:t>
            </a:r>
            <a:r>
              <a:rPr lang="en-US" dirty="0" smtClean="0"/>
              <a:t> </a:t>
            </a:r>
            <a:r>
              <a:rPr lang="en-US" dirty="0" err="1" smtClean="0"/>
              <a:t>Uang</a:t>
            </a:r>
            <a:endParaRPr lang="id-ID" dirty="0"/>
          </a:p>
        </p:txBody>
      </p:sp>
      <p:sp>
        <p:nvSpPr>
          <p:cNvPr id="3" name="Content Placeholder 2"/>
          <p:cNvSpPr>
            <a:spLocks noGrp="1"/>
          </p:cNvSpPr>
          <p:nvPr>
            <p:ph idx="1"/>
          </p:nvPr>
        </p:nvSpPr>
        <p:spPr/>
        <p:txBody>
          <a:bodyPr/>
          <a:lstStyle/>
          <a:p>
            <a:pPr marL="0" indent="0">
              <a:buNone/>
            </a:pP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161</a:t>
            </a:fld>
            <a:endParaRPr lang="en-US" dirty="0">
              <a:solidFill>
                <a:prstClr val="black">
                  <a:tint val="75000"/>
                </a:prstClr>
              </a:solidFill>
            </a:endParaRPr>
          </a:p>
        </p:txBody>
      </p:sp>
      <p:pic>
        <p:nvPicPr>
          <p:cNvPr id="8" name="Picture 7"/>
          <p:cNvPicPr>
            <a:picLocks noChangeAspect="1"/>
          </p:cNvPicPr>
          <p:nvPr/>
        </p:nvPicPr>
        <p:blipFill rotWithShape="1">
          <a:blip r:embed="rId2"/>
          <a:srcRect l="970" t="4232" r="1941" b="2657"/>
          <a:stretch/>
        </p:blipFill>
        <p:spPr>
          <a:xfrm>
            <a:off x="-10887" y="1245544"/>
            <a:ext cx="8850085" cy="5841056"/>
          </a:xfrm>
          <a:prstGeom prst="rect">
            <a:avLst/>
          </a:prstGeom>
        </p:spPr>
      </p:pic>
      <p:sp>
        <p:nvSpPr>
          <p:cNvPr id="5" name="Rounded Rectangle 4"/>
          <p:cNvSpPr/>
          <p:nvPr/>
        </p:nvSpPr>
        <p:spPr>
          <a:xfrm>
            <a:off x="381000" y="1981200"/>
            <a:ext cx="3048000" cy="16002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7" name="Straight Arrow Connector 6"/>
          <p:cNvCxnSpPr>
            <a:stCxn id="5" idx="3"/>
          </p:cNvCxnSpPr>
          <p:nvPr/>
        </p:nvCxnSpPr>
        <p:spPr>
          <a:xfrm>
            <a:off x="3429000" y="2781300"/>
            <a:ext cx="2381239" cy="0"/>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44422" y="2519690"/>
            <a:ext cx="2386424" cy="523220"/>
          </a:xfrm>
          <a:prstGeom prst="rect">
            <a:avLst/>
          </a:prstGeom>
          <a:noFill/>
        </p:spPr>
        <p:txBody>
          <a:bodyPr wrap="none" rtlCol="0">
            <a:spAutoFit/>
          </a:bodyPr>
          <a:lstStyle/>
          <a:p>
            <a:r>
              <a:rPr lang="en-US" sz="2800" dirty="0" smtClean="0">
                <a:solidFill>
                  <a:srgbClr val="FF0000"/>
                </a:solidFill>
                <a:effectLst/>
                <a:latin typeface="+mn-lt"/>
              </a:rPr>
              <a:t>Transaction = 3</a:t>
            </a:r>
            <a:endParaRPr lang="id-ID" sz="2800" dirty="0">
              <a:solidFill>
                <a:srgbClr val="FF0000"/>
              </a:solidFill>
              <a:effectLst/>
              <a:latin typeface="+mn-lt"/>
            </a:endParaRPr>
          </a:p>
        </p:txBody>
      </p:sp>
    </p:spTree>
    <p:extLst>
      <p:ext uri="{BB962C8B-B14F-4D97-AF65-F5344CB8AC3E}">
        <p14:creationId xmlns:p14="http://schemas.microsoft.com/office/powerpoint/2010/main" val="7080651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smtClean="0"/>
              <a:t>Technical Complexity Factors (</a:t>
            </a:r>
            <a:r>
              <a:rPr lang="en-US" dirty="0" smtClean="0">
                <a:solidFill>
                  <a:srgbClr val="C00000"/>
                </a:solidFill>
              </a:rPr>
              <a:t>TCF</a:t>
            </a:r>
            <a:r>
              <a:rPr lang="en-US" dirty="0" smtClean="0"/>
              <a:t>)</a:t>
            </a:r>
          </a:p>
        </p:txBody>
      </p:sp>
      <p:graphicFrame>
        <p:nvGraphicFramePr>
          <p:cNvPr id="4" name="Content Placeholder 3"/>
          <p:cNvGraphicFramePr>
            <a:graphicFrameLocks noGrp="1"/>
          </p:cNvGraphicFramePr>
          <p:nvPr>
            <p:ph idx="1"/>
            <p:extLst/>
          </p:nvPr>
        </p:nvGraphicFramePr>
        <p:xfrm>
          <a:off x="600075" y="1219200"/>
          <a:ext cx="8305802" cy="4572000"/>
        </p:xfrm>
        <a:graphic>
          <a:graphicData uri="http://schemas.openxmlformats.org/drawingml/2006/table">
            <a:tbl>
              <a:tblPr firstRow="1" bandRow="1">
                <a:tableStyleId>{073A0DAA-6AF3-43AB-8588-CEC1D06C72B9}</a:tableStyleId>
              </a:tblPr>
              <a:tblGrid>
                <a:gridCol w="1600201"/>
                <a:gridCol w="5638800"/>
                <a:gridCol w="1066801"/>
              </a:tblGrid>
              <a:tr h="370840">
                <a:tc>
                  <a:txBody>
                    <a:bodyPr/>
                    <a:lstStyle/>
                    <a:p>
                      <a:r>
                        <a:rPr lang="en-US" sz="2000" dirty="0" smtClean="0"/>
                        <a:t>Factor</a:t>
                      </a:r>
                      <a:r>
                        <a:rPr lang="en-US" sz="2000" baseline="0" dirty="0" smtClean="0"/>
                        <a:t> </a:t>
                      </a:r>
                      <a:r>
                        <a:rPr lang="en-US" sz="2000" dirty="0" smtClean="0"/>
                        <a:t>Number</a:t>
                      </a:r>
                      <a:endParaRPr lang="en-US" sz="2000" dirty="0">
                        <a:latin typeface="Tekton Pro Cond" pitchFamily="34" charset="0"/>
                      </a:endParaRPr>
                    </a:p>
                  </a:txBody>
                  <a:tcPr/>
                </a:tc>
                <a:tc>
                  <a:txBody>
                    <a:bodyPr/>
                    <a:lstStyle/>
                    <a:p>
                      <a:r>
                        <a:rPr lang="en-US" sz="2000" dirty="0" smtClean="0"/>
                        <a:t>Description</a:t>
                      </a:r>
                      <a:endParaRPr lang="en-US" sz="2000" dirty="0">
                        <a:latin typeface="Tekton Pro Cond" pitchFamily="34" charset="0"/>
                      </a:endParaRPr>
                    </a:p>
                  </a:txBody>
                  <a:tcPr/>
                </a:tc>
                <a:tc>
                  <a:txBody>
                    <a:bodyPr/>
                    <a:lstStyle/>
                    <a:p>
                      <a:r>
                        <a:rPr lang="en-US" sz="2000" dirty="0" smtClean="0"/>
                        <a:t>Weight</a:t>
                      </a:r>
                      <a:endParaRPr lang="en-US" sz="2000" dirty="0">
                        <a:latin typeface="Tekton Pro Cond" pitchFamily="34" charset="0"/>
                      </a:endParaRPr>
                    </a:p>
                  </a:txBody>
                  <a:tcPr/>
                </a:tc>
              </a:tr>
              <a:tr h="370840">
                <a:tc>
                  <a:txBody>
                    <a:bodyPr/>
                    <a:lstStyle/>
                    <a:p>
                      <a:r>
                        <a:rPr lang="en-US" sz="2000" dirty="0" smtClean="0"/>
                        <a:t>T1</a:t>
                      </a:r>
                      <a:endParaRPr lang="en-US" sz="2000" dirty="0" smtClean="0">
                        <a:latin typeface="Tekton Pro Cond" pitchFamily="34" charset="0"/>
                      </a:endParaRPr>
                    </a:p>
                  </a:txBody>
                  <a:tcPr/>
                </a:tc>
                <a:tc>
                  <a:txBody>
                    <a:bodyPr/>
                    <a:lstStyle/>
                    <a:p>
                      <a:r>
                        <a:rPr lang="en-US" sz="2000" kern="1200" baseline="0" dirty="0" smtClean="0"/>
                        <a:t>Distributed system</a:t>
                      </a:r>
                      <a:endParaRPr lang="en-US" sz="2000" dirty="0">
                        <a:latin typeface="Tekton Pro Cond" pitchFamily="34" charset="0"/>
                      </a:endParaRPr>
                    </a:p>
                  </a:txBody>
                  <a:tcPr/>
                </a:tc>
                <a:tc>
                  <a:txBody>
                    <a:bodyPr/>
                    <a:lstStyle/>
                    <a:p>
                      <a:r>
                        <a:rPr lang="en-US" sz="2000" dirty="0" smtClean="0"/>
                        <a:t>2.0</a:t>
                      </a:r>
                      <a:endParaRPr lang="en-US" sz="2000" dirty="0">
                        <a:latin typeface="Tekton Pro Cond" pitchFamily="34" charset="0"/>
                      </a:endParaRPr>
                    </a:p>
                  </a:txBody>
                  <a:tcPr/>
                </a:tc>
              </a:tr>
              <a:tr h="370840">
                <a:tc>
                  <a:txBody>
                    <a:bodyPr/>
                    <a:lstStyle/>
                    <a:p>
                      <a:r>
                        <a:rPr lang="en-US" sz="2000" dirty="0" smtClean="0"/>
                        <a:t>T2</a:t>
                      </a:r>
                      <a:endParaRPr lang="en-US" sz="2000" dirty="0">
                        <a:latin typeface="Tekton Pro Cond" pitchFamily="34" charset="0"/>
                      </a:endParaRPr>
                    </a:p>
                  </a:txBody>
                  <a:tcPr/>
                </a:tc>
                <a:tc>
                  <a:txBody>
                    <a:bodyPr/>
                    <a:lstStyle/>
                    <a:p>
                      <a:r>
                        <a:rPr lang="en-US" sz="2000" kern="1200" baseline="0" dirty="0" smtClean="0"/>
                        <a:t>Response time or throughput performance  objectives</a:t>
                      </a:r>
                      <a:endParaRPr lang="en-US" sz="2000" dirty="0">
                        <a:latin typeface="Tekton Pro Cond" pitchFamily="34" charset="0"/>
                      </a:endParaRPr>
                    </a:p>
                  </a:txBody>
                  <a:tcPr/>
                </a:tc>
                <a:tc>
                  <a:txBody>
                    <a:bodyPr/>
                    <a:lstStyle/>
                    <a:p>
                      <a:r>
                        <a:rPr lang="en-US" sz="2000" dirty="0" smtClean="0"/>
                        <a:t>1.0</a:t>
                      </a:r>
                      <a:endParaRPr lang="en-US" sz="2000" dirty="0">
                        <a:latin typeface="Tekton Pro Cond" pitchFamily="34" charset="0"/>
                      </a:endParaRPr>
                    </a:p>
                  </a:txBody>
                  <a:tcPr/>
                </a:tc>
              </a:tr>
              <a:tr h="370840">
                <a:tc>
                  <a:txBody>
                    <a:bodyPr/>
                    <a:lstStyle/>
                    <a:p>
                      <a:r>
                        <a:rPr lang="en-US" sz="2000" dirty="0" smtClean="0"/>
                        <a:t>T3</a:t>
                      </a:r>
                      <a:endParaRPr lang="en-US" sz="2000" dirty="0">
                        <a:latin typeface="Tekton Pro Cond" pitchFamily="34" charset="0"/>
                      </a:endParaRPr>
                    </a:p>
                  </a:txBody>
                  <a:tcPr/>
                </a:tc>
                <a:tc>
                  <a:txBody>
                    <a:bodyPr/>
                    <a:lstStyle/>
                    <a:p>
                      <a:r>
                        <a:rPr lang="en-US" sz="2000" kern="1200" baseline="0" dirty="0" smtClean="0"/>
                        <a:t>End-user online efficiency</a:t>
                      </a:r>
                      <a:endParaRPr lang="en-US" sz="2000" dirty="0">
                        <a:latin typeface="Tekton Pro Cond" pitchFamily="34" charset="0"/>
                      </a:endParaRPr>
                    </a:p>
                  </a:txBody>
                  <a:tcPr/>
                </a:tc>
                <a:tc>
                  <a:txBody>
                    <a:bodyPr/>
                    <a:lstStyle/>
                    <a:p>
                      <a:r>
                        <a:rPr lang="en-US" sz="2000" dirty="0" smtClean="0"/>
                        <a:t>1.0</a:t>
                      </a:r>
                      <a:endParaRPr lang="en-US" sz="2000" dirty="0">
                        <a:latin typeface="Tekton Pro Cond" pitchFamily="34" charset="0"/>
                      </a:endParaRPr>
                    </a:p>
                  </a:txBody>
                  <a:tcPr/>
                </a:tc>
              </a:tr>
              <a:tr h="370840">
                <a:tc>
                  <a:txBody>
                    <a:bodyPr/>
                    <a:lstStyle/>
                    <a:p>
                      <a:r>
                        <a:rPr lang="en-US" sz="2000" dirty="0" smtClean="0"/>
                        <a:t>T4</a:t>
                      </a:r>
                      <a:endParaRPr lang="en-US" sz="2000" dirty="0">
                        <a:latin typeface="Tekton Pro Cond" pitchFamily="34" charset="0"/>
                      </a:endParaRPr>
                    </a:p>
                  </a:txBody>
                  <a:tcPr/>
                </a:tc>
                <a:tc>
                  <a:txBody>
                    <a:bodyPr/>
                    <a:lstStyle/>
                    <a:p>
                      <a:r>
                        <a:rPr lang="en-US" sz="2000" kern="1200" baseline="0" dirty="0" smtClean="0"/>
                        <a:t>Complex internal processing</a:t>
                      </a:r>
                      <a:endParaRPr lang="en-US" sz="2000" dirty="0">
                        <a:latin typeface="Tekton Pro Cond" pitchFamily="34" charset="0"/>
                      </a:endParaRPr>
                    </a:p>
                  </a:txBody>
                  <a:tcPr/>
                </a:tc>
                <a:tc>
                  <a:txBody>
                    <a:bodyPr/>
                    <a:lstStyle/>
                    <a:p>
                      <a:r>
                        <a:rPr lang="en-US" sz="2000" dirty="0" smtClean="0"/>
                        <a:t>1.0</a:t>
                      </a:r>
                      <a:endParaRPr lang="en-US" sz="2000" dirty="0">
                        <a:latin typeface="Tekton Pro Cond" pitchFamily="34" charset="0"/>
                      </a:endParaRPr>
                    </a:p>
                  </a:txBody>
                  <a:tcPr/>
                </a:tc>
              </a:tr>
              <a:tr h="370840">
                <a:tc>
                  <a:txBody>
                    <a:bodyPr/>
                    <a:lstStyle/>
                    <a:p>
                      <a:r>
                        <a:rPr lang="en-US" sz="2000" dirty="0" smtClean="0"/>
                        <a:t>T5</a:t>
                      </a:r>
                      <a:endParaRPr lang="en-US" sz="2000" dirty="0">
                        <a:latin typeface="Tekton Pro Cond" pitchFamily="34" charset="0"/>
                      </a:endParaRPr>
                    </a:p>
                  </a:txBody>
                  <a:tcPr/>
                </a:tc>
                <a:tc>
                  <a:txBody>
                    <a:bodyPr/>
                    <a:lstStyle/>
                    <a:p>
                      <a:r>
                        <a:rPr lang="en-US" sz="2000" kern="1200" baseline="0" dirty="0" smtClean="0"/>
                        <a:t>Reusability of code</a:t>
                      </a:r>
                      <a:endParaRPr lang="en-US" sz="2000" dirty="0">
                        <a:latin typeface="Tekton Pro Cond" pitchFamily="34" charset="0"/>
                      </a:endParaRPr>
                    </a:p>
                  </a:txBody>
                  <a:tcPr/>
                </a:tc>
                <a:tc>
                  <a:txBody>
                    <a:bodyPr/>
                    <a:lstStyle/>
                    <a:p>
                      <a:r>
                        <a:rPr lang="en-US" sz="2000" dirty="0" smtClean="0"/>
                        <a:t>1.0</a:t>
                      </a:r>
                      <a:endParaRPr lang="en-US" sz="2000" dirty="0">
                        <a:latin typeface="Tekton Pro Cond" pitchFamily="34" charset="0"/>
                      </a:endParaRPr>
                    </a:p>
                  </a:txBody>
                  <a:tcPr/>
                </a:tc>
              </a:tr>
              <a:tr h="370840">
                <a:tc>
                  <a:txBody>
                    <a:bodyPr/>
                    <a:lstStyle/>
                    <a:p>
                      <a:r>
                        <a:rPr lang="en-US" sz="2000" dirty="0" smtClean="0"/>
                        <a:t>T6</a:t>
                      </a:r>
                      <a:endParaRPr lang="en-US" sz="2000" dirty="0">
                        <a:latin typeface="Tekton Pro Cond" pitchFamily="34" charset="0"/>
                      </a:endParaRPr>
                    </a:p>
                  </a:txBody>
                  <a:tcPr/>
                </a:tc>
                <a:tc>
                  <a:txBody>
                    <a:bodyPr/>
                    <a:lstStyle/>
                    <a:p>
                      <a:r>
                        <a:rPr lang="en-US" sz="2000" kern="1200" baseline="0" dirty="0" smtClean="0"/>
                        <a:t>Easy to install</a:t>
                      </a:r>
                      <a:endParaRPr lang="en-US" sz="2000" dirty="0">
                        <a:latin typeface="Tekton Pro Cond" pitchFamily="34" charset="0"/>
                      </a:endParaRPr>
                    </a:p>
                  </a:txBody>
                  <a:tcPr/>
                </a:tc>
                <a:tc>
                  <a:txBody>
                    <a:bodyPr/>
                    <a:lstStyle/>
                    <a:p>
                      <a:r>
                        <a:rPr lang="en-US" sz="2000" dirty="0" smtClean="0"/>
                        <a:t>0.5</a:t>
                      </a:r>
                      <a:endParaRPr lang="en-US" sz="2000" dirty="0">
                        <a:latin typeface="Tekton Pro Cond" pitchFamily="34" charset="0"/>
                      </a:endParaRPr>
                    </a:p>
                  </a:txBody>
                  <a:tcPr/>
                </a:tc>
              </a:tr>
              <a:tr h="370840">
                <a:tc>
                  <a:txBody>
                    <a:bodyPr/>
                    <a:lstStyle/>
                    <a:p>
                      <a:r>
                        <a:rPr lang="en-US" sz="2000" dirty="0" smtClean="0"/>
                        <a:t>T7</a:t>
                      </a:r>
                      <a:endParaRPr lang="en-US" sz="2000" dirty="0">
                        <a:latin typeface="Tekton Pro Cond" pitchFamily="34" charset="0"/>
                      </a:endParaRPr>
                    </a:p>
                  </a:txBody>
                  <a:tcPr/>
                </a:tc>
                <a:tc>
                  <a:txBody>
                    <a:bodyPr/>
                    <a:lstStyle/>
                    <a:p>
                      <a:r>
                        <a:rPr lang="en-US" sz="2000" kern="1200" baseline="0" dirty="0" smtClean="0"/>
                        <a:t>Ease of use</a:t>
                      </a:r>
                      <a:endParaRPr lang="en-US" sz="2000" dirty="0">
                        <a:latin typeface="Tekton Pro Cond" pitchFamily="34" charset="0"/>
                      </a:endParaRPr>
                    </a:p>
                  </a:txBody>
                  <a:tcPr/>
                </a:tc>
                <a:tc>
                  <a:txBody>
                    <a:bodyPr/>
                    <a:lstStyle/>
                    <a:p>
                      <a:r>
                        <a:rPr lang="en-US" sz="2000" dirty="0" smtClean="0"/>
                        <a:t>0.5</a:t>
                      </a:r>
                      <a:endParaRPr lang="en-US" sz="2000" dirty="0">
                        <a:latin typeface="Tekton Pro Cond" pitchFamily="34" charset="0"/>
                      </a:endParaRPr>
                    </a:p>
                  </a:txBody>
                  <a:tcPr/>
                </a:tc>
              </a:tr>
              <a:tr h="370840">
                <a:tc>
                  <a:txBody>
                    <a:bodyPr/>
                    <a:lstStyle/>
                    <a:p>
                      <a:r>
                        <a:rPr lang="en-US" sz="2000" dirty="0" smtClean="0"/>
                        <a:t>T8</a:t>
                      </a:r>
                      <a:endParaRPr lang="en-US" sz="2000" dirty="0">
                        <a:latin typeface="Tekton Pro Cond" pitchFamily="34" charset="0"/>
                      </a:endParaRPr>
                    </a:p>
                  </a:txBody>
                  <a:tcPr/>
                </a:tc>
                <a:tc>
                  <a:txBody>
                    <a:bodyPr/>
                    <a:lstStyle/>
                    <a:p>
                      <a:r>
                        <a:rPr lang="en-US" sz="2000" kern="1200" baseline="0" dirty="0" smtClean="0"/>
                        <a:t>Portability</a:t>
                      </a:r>
                      <a:endParaRPr lang="en-US" sz="2000" dirty="0">
                        <a:latin typeface="Tekton Pro Cond" pitchFamily="34" charset="0"/>
                      </a:endParaRPr>
                    </a:p>
                  </a:txBody>
                  <a:tcPr/>
                </a:tc>
                <a:tc>
                  <a:txBody>
                    <a:bodyPr/>
                    <a:lstStyle/>
                    <a:p>
                      <a:r>
                        <a:rPr lang="en-US" sz="2000" dirty="0" smtClean="0"/>
                        <a:t>2.0</a:t>
                      </a:r>
                      <a:endParaRPr lang="en-US" sz="2000" dirty="0">
                        <a:latin typeface="Tekton Pro Cond" pitchFamily="34" charset="0"/>
                      </a:endParaRPr>
                    </a:p>
                  </a:txBody>
                  <a:tcPr/>
                </a:tc>
              </a:tr>
              <a:tr h="370840">
                <a:tc>
                  <a:txBody>
                    <a:bodyPr/>
                    <a:lstStyle/>
                    <a:p>
                      <a:r>
                        <a:rPr lang="en-US" sz="2000" dirty="0" smtClean="0"/>
                        <a:t>T9</a:t>
                      </a:r>
                      <a:endParaRPr lang="en-US" sz="2000" dirty="0">
                        <a:latin typeface="Tekton Pro Cond" pitchFamily="34" charset="0"/>
                      </a:endParaRPr>
                    </a:p>
                  </a:txBody>
                  <a:tcPr/>
                </a:tc>
                <a:tc>
                  <a:txBody>
                    <a:bodyPr/>
                    <a:lstStyle/>
                    <a:p>
                      <a:r>
                        <a:rPr lang="en-US" sz="2000" kern="1200" baseline="0" dirty="0" smtClean="0"/>
                        <a:t>Ease of change</a:t>
                      </a:r>
                      <a:endParaRPr lang="en-US" sz="2000" dirty="0">
                        <a:latin typeface="Tekton Pro Cond" pitchFamily="34" charset="0"/>
                      </a:endParaRPr>
                    </a:p>
                  </a:txBody>
                  <a:tcPr/>
                </a:tc>
                <a:tc>
                  <a:txBody>
                    <a:bodyPr/>
                    <a:lstStyle/>
                    <a:p>
                      <a:r>
                        <a:rPr lang="en-US" sz="2000" dirty="0" smtClean="0"/>
                        <a:t>1.0</a:t>
                      </a:r>
                      <a:endParaRPr lang="en-US" sz="2000" dirty="0">
                        <a:latin typeface="Tekton Pro Cond" pitchFamily="34" charset="0"/>
                      </a:endParaRPr>
                    </a:p>
                  </a:txBody>
                  <a:tcPr/>
                </a:tc>
              </a:tr>
            </a:tbl>
          </a:graphicData>
        </a:graphic>
      </p:graphicFrame>
      <p:sp>
        <p:nvSpPr>
          <p:cNvPr id="82948" name="TextBox 4"/>
          <p:cNvSpPr txBox="1">
            <a:spLocks noChangeArrowheads="1"/>
          </p:cNvSpPr>
          <p:nvPr/>
        </p:nvSpPr>
        <p:spPr bwMode="auto">
          <a:xfrm>
            <a:off x="2503805" y="5923419"/>
            <a:ext cx="4136390" cy="523220"/>
          </a:xfrm>
          <a:prstGeom prst="rect">
            <a:avLst/>
          </a:prstGeom>
          <a:noFill/>
          <a:ln w="9525">
            <a:noFill/>
            <a:miter lim="800000"/>
            <a:headEnd/>
            <a:tailEnd/>
          </a:ln>
        </p:spPr>
        <p:txBody>
          <a:bodyPr wrap="none">
            <a:spAutoFit/>
          </a:bodyPr>
          <a:lstStyle/>
          <a:p>
            <a:r>
              <a:rPr lang="en-US" sz="2800" dirty="0" smtClean="0">
                <a:solidFill>
                  <a:srgbClr val="C00000"/>
                </a:solidFill>
                <a:effectLst/>
                <a:latin typeface="Calibri" charset="0"/>
              </a:rPr>
              <a:t>TCF </a:t>
            </a:r>
            <a:r>
              <a:rPr lang="en-US" sz="2800" dirty="0">
                <a:solidFill>
                  <a:srgbClr val="C00000"/>
                </a:solidFill>
                <a:effectLst/>
                <a:latin typeface="Calibri" charset="0"/>
              </a:rPr>
              <a:t>= 0.6 + (0.01 * </a:t>
            </a:r>
            <a:r>
              <a:rPr lang="en-US" sz="2800" dirty="0" err="1">
                <a:solidFill>
                  <a:srgbClr val="C00000"/>
                </a:solidFill>
                <a:effectLst/>
                <a:latin typeface="Calibri" charset="0"/>
              </a:rPr>
              <a:t>TFactor</a:t>
            </a:r>
            <a:r>
              <a:rPr lang="en-US" sz="2800" dirty="0">
                <a:solidFill>
                  <a:srgbClr val="C00000"/>
                </a:solidFill>
                <a:effectLst/>
                <a:latin typeface="Calibri" charset="0"/>
              </a:rPr>
              <a:t>)</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162</a:t>
            </a:fld>
            <a:endParaRPr lang="en-US">
              <a:solidFill>
                <a:prstClr val="black">
                  <a:tint val="75000"/>
                </a:prstClr>
              </a:solidFill>
            </a:endParaRPr>
          </a:p>
        </p:txBody>
      </p:sp>
    </p:spTree>
    <p:extLst>
      <p:ext uri="{BB962C8B-B14F-4D97-AF65-F5344CB8AC3E}">
        <p14:creationId xmlns:p14="http://schemas.microsoft.com/office/powerpoint/2010/main" val="15831482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28650" y="152400"/>
            <a:ext cx="8515350" cy="1200149"/>
          </a:xfrm>
        </p:spPr>
        <p:txBody>
          <a:bodyPr>
            <a:normAutofit fontScale="90000"/>
          </a:bodyPr>
          <a:lstStyle/>
          <a:p>
            <a:r>
              <a:rPr lang="en-US" dirty="0" smtClean="0"/>
              <a:t>Environmental Complexity Factors (</a:t>
            </a:r>
            <a:r>
              <a:rPr lang="en-US" dirty="0" smtClean="0">
                <a:solidFill>
                  <a:srgbClr val="C00000"/>
                </a:solidFill>
              </a:rPr>
              <a:t>ECF</a:t>
            </a:r>
            <a:r>
              <a:rPr lang="en-US" dirty="0" smtClean="0"/>
              <a:t>)</a:t>
            </a:r>
          </a:p>
        </p:txBody>
      </p:sp>
      <p:graphicFrame>
        <p:nvGraphicFramePr>
          <p:cNvPr id="4" name="Content Placeholder 3"/>
          <p:cNvGraphicFramePr>
            <a:graphicFrameLocks noGrp="1"/>
          </p:cNvGraphicFramePr>
          <p:nvPr>
            <p:ph idx="1"/>
            <p:extLst/>
          </p:nvPr>
        </p:nvGraphicFramePr>
        <p:xfrm>
          <a:off x="533400" y="1352549"/>
          <a:ext cx="8382001" cy="3870960"/>
        </p:xfrm>
        <a:graphic>
          <a:graphicData uri="http://schemas.openxmlformats.org/drawingml/2006/table">
            <a:tbl>
              <a:tblPr firstRow="1" bandRow="1">
                <a:tableStyleId>{073A0DAA-6AF3-43AB-8588-CEC1D06C72B9}</a:tableStyleId>
              </a:tblPr>
              <a:tblGrid>
                <a:gridCol w="1371601"/>
                <a:gridCol w="5791200"/>
                <a:gridCol w="1219200"/>
              </a:tblGrid>
              <a:tr h="370840">
                <a:tc>
                  <a:txBody>
                    <a:bodyPr/>
                    <a:lstStyle/>
                    <a:p>
                      <a:r>
                        <a:rPr lang="en-US" sz="2000" dirty="0" smtClean="0"/>
                        <a:t>Factor Number</a:t>
                      </a:r>
                      <a:endParaRPr lang="en-US" sz="2000" dirty="0">
                        <a:latin typeface="Tekton Pro Cond" pitchFamily="34" charset="0"/>
                      </a:endParaRPr>
                    </a:p>
                  </a:txBody>
                  <a:tcPr/>
                </a:tc>
                <a:tc>
                  <a:txBody>
                    <a:bodyPr/>
                    <a:lstStyle/>
                    <a:p>
                      <a:r>
                        <a:rPr lang="en-US" sz="2000" dirty="0" smtClean="0"/>
                        <a:t>Description</a:t>
                      </a:r>
                      <a:endParaRPr lang="en-US" sz="2000" dirty="0">
                        <a:latin typeface="Tekton Pro Cond" pitchFamily="34" charset="0"/>
                      </a:endParaRPr>
                    </a:p>
                  </a:txBody>
                  <a:tcPr/>
                </a:tc>
                <a:tc>
                  <a:txBody>
                    <a:bodyPr/>
                    <a:lstStyle/>
                    <a:p>
                      <a:r>
                        <a:rPr lang="en-US" sz="2000" dirty="0" smtClean="0"/>
                        <a:t>Weight</a:t>
                      </a:r>
                      <a:endParaRPr lang="en-US" sz="2000" dirty="0">
                        <a:latin typeface="Tekton Pro Cond" pitchFamily="34" charset="0"/>
                      </a:endParaRPr>
                    </a:p>
                  </a:txBody>
                  <a:tcPr/>
                </a:tc>
              </a:tr>
              <a:tr h="370840">
                <a:tc>
                  <a:txBody>
                    <a:bodyPr/>
                    <a:lstStyle/>
                    <a:p>
                      <a:r>
                        <a:rPr lang="en-US" sz="2000" dirty="0" smtClean="0"/>
                        <a:t>E1</a:t>
                      </a:r>
                      <a:endParaRPr lang="en-US" sz="2000" dirty="0" smtClean="0">
                        <a:latin typeface="Tekton Pro Cond" pitchFamily="34" charset="0"/>
                      </a:endParaRPr>
                    </a:p>
                  </a:txBody>
                  <a:tcPr/>
                </a:tc>
                <a:tc>
                  <a:txBody>
                    <a:bodyPr/>
                    <a:lstStyle/>
                    <a:p>
                      <a:r>
                        <a:rPr lang="en-US" sz="2000" kern="1200" baseline="0" dirty="0" smtClean="0"/>
                        <a:t>Familiarity with system development process in use</a:t>
                      </a:r>
                      <a:endParaRPr lang="en-US" sz="2000" dirty="0">
                        <a:latin typeface="Tekton Pro Cond" pitchFamily="34" charset="0"/>
                      </a:endParaRPr>
                    </a:p>
                  </a:txBody>
                  <a:tcPr/>
                </a:tc>
                <a:tc>
                  <a:txBody>
                    <a:bodyPr/>
                    <a:lstStyle/>
                    <a:p>
                      <a:r>
                        <a:rPr lang="en-US" sz="2000" dirty="0" smtClean="0"/>
                        <a:t> 1.5</a:t>
                      </a:r>
                      <a:endParaRPr lang="en-US" sz="2000" dirty="0">
                        <a:latin typeface="Tekton Pro Cond" pitchFamily="34" charset="0"/>
                      </a:endParaRPr>
                    </a:p>
                  </a:txBody>
                  <a:tcPr/>
                </a:tc>
              </a:tr>
              <a:tr h="370840">
                <a:tc>
                  <a:txBody>
                    <a:bodyPr/>
                    <a:lstStyle/>
                    <a:p>
                      <a:r>
                        <a:rPr lang="en-US" sz="2000" dirty="0" smtClean="0"/>
                        <a:t>E2</a:t>
                      </a:r>
                      <a:endParaRPr lang="en-US" sz="2000" dirty="0">
                        <a:latin typeface="Tekton Pro Cond" pitchFamily="34" charset="0"/>
                      </a:endParaRPr>
                    </a:p>
                  </a:txBody>
                  <a:tcPr/>
                </a:tc>
                <a:tc>
                  <a:txBody>
                    <a:bodyPr/>
                    <a:lstStyle/>
                    <a:p>
                      <a:r>
                        <a:rPr lang="en-US" sz="2000" kern="1200" baseline="0" dirty="0" smtClean="0"/>
                        <a:t>Application experience</a:t>
                      </a:r>
                      <a:endParaRPr lang="en-US" sz="2000" dirty="0">
                        <a:latin typeface="Tekton Pro Cond" pitchFamily="34" charset="0"/>
                      </a:endParaRPr>
                    </a:p>
                  </a:txBody>
                  <a:tcPr/>
                </a:tc>
                <a:tc>
                  <a:txBody>
                    <a:bodyPr/>
                    <a:lstStyle/>
                    <a:p>
                      <a:r>
                        <a:rPr lang="en-US" sz="2000" dirty="0" smtClean="0"/>
                        <a:t> 0.5</a:t>
                      </a:r>
                      <a:endParaRPr lang="en-US" sz="2000" dirty="0">
                        <a:latin typeface="Tekton Pro Cond" pitchFamily="34" charset="0"/>
                      </a:endParaRPr>
                    </a:p>
                  </a:txBody>
                  <a:tcPr/>
                </a:tc>
              </a:tr>
              <a:tr h="370840">
                <a:tc>
                  <a:txBody>
                    <a:bodyPr/>
                    <a:lstStyle/>
                    <a:p>
                      <a:r>
                        <a:rPr lang="en-US" sz="2000" dirty="0" smtClean="0"/>
                        <a:t>E3</a:t>
                      </a:r>
                      <a:endParaRPr lang="en-US" sz="2000" dirty="0">
                        <a:latin typeface="Tekton Pro Cond" pitchFamily="34" charset="0"/>
                      </a:endParaRPr>
                    </a:p>
                  </a:txBody>
                  <a:tcPr/>
                </a:tc>
                <a:tc>
                  <a:txBody>
                    <a:bodyPr/>
                    <a:lstStyle/>
                    <a:p>
                      <a:r>
                        <a:rPr lang="en-US" sz="2000" kern="1200" baseline="0" dirty="0" smtClean="0"/>
                        <a:t>Object-oriented experience</a:t>
                      </a:r>
                      <a:endParaRPr lang="en-US" sz="2000" dirty="0">
                        <a:latin typeface="Tekton Pro Cond" pitchFamily="34" charset="0"/>
                      </a:endParaRPr>
                    </a:p>
                  </a:txBody>
                  <a:tcPr/>
                </a:tc>
                <a:tc>
                  <a:txBody>
                    <a:bodyPr/>
                    <a:lstStyle/>
                    <a:p>
                      <a:r>
                        <a:rPr lang="en-US" sz="2000" dirty="0" smtClean="0"/>
                        <a:t> 1.0</a:t>
                      </a:r>
                      <a:endParaRPr lang="en-US" sz="2000" dirty="0">
                        <a:latin typeface="Tekton Pro Cond" pitchFamily="34" charset="0"/>
                      </a:endParaRPr>
                    </a:p>
                  </a:txBody>
                  <a:tcPr/>
                </a:tc>
              </a:tr>
              <a:tr h="370840">
                <a:tc>
                  <a:txBody>
                    <a:bodyPr/>
                    <a:lstStyle/>
                    <a:p>
                      <a:r>
                        <a:rPr lang="en-US" sz="2000" dirty="0" smtClean="0"/>
                        <a:t>E4</a:t>
                      </a:r>
                      <a:endParaRPr lang="en-US" sz="2000" dirty="0">
                        <a:latin typeface="Tekton Pro Cond" pitchFamily="34" charset="0"/>
                      </a:endParaRPr>
                    </a:p>
                  </a:txBody>
                  <a:tcPr/>
                </a:tc>
                <a:tc>
                  <a:txBody>
                    <a:bodyPr/>
                    <a:lstStyle/>
                    <a:p>
                      <a:r>
                        <a:rPr lang="en-US" sz="2000" kern="1200" baseline="0" dirty="0" smtClean="0"/>
                        <a:t>Lead analyst capability</a:t>
                      </a:r>
                      <a:endParaRPr lang="en-US" sz="2000" dirty="0">
                        <a:latin typeface="Tekton Pro Cond" pitchFamily="34" charset="0"/>
                      </a:endParaRPr>
                    </a:p>
                  </a:txBody>
                  <a:tcPr/>
                </a:tc>
                <a:tc>
                  <a:txBody>
                    <a:bodyPr/>
                    <a:lstStyle/>
                    <a:p>
                      <a:r>
                        <a:rPr lang="en-US" sz="2000" dirty="0" smtClean="0"/>
                        <a:t> 0.5</a:t>
                      </a:r>
                      <a:endParaRPr lang="en-US" sz="2000" dirty="0">
                        <a:latin typeface="Tekton Pro Cond" pitchFamily="34" charset="0"/>
                      </a:endParaRPr>
                    </a:p>
                  </a:txBody>
                  <a:tcPr/>
                </a:tc>
              </a:tr>
              <a:tr h="370840">
                <a:tc>
                  <a:txBody>
                    <a:bodyPr/>
                    <a:lstStyle/>
                    <a:p>
                      <a:r>
                        <a:rPr lang="en-US" sz="2000" dirty="0" smtClean="0"/>
                        <a:t>E5</a:t>
                      </a:r>
                      <a:endParaRPr lang="en-US" sz="2000" dirty="0">
                        <a:latin typeface="Tekton Pro Cond" pitchFamily="34" charset="0"/>
                      </a:endParaRPr>
                    </a:p>
                  </a:txBody>
                  <a:tcPr/>
                </a:tc>
                <a:tc>
                  <a:txBody>
                    <a:bodyPr/>
                    <a:lstStyle/>
                    <a:p>
                      <a:r>
                        <a:rPr lang="en-US" sz="2000" kern="1200" baseline="0" dirty="0" smtClean="0"/>
                        <a:t>Motivation</a:t>
                      </a:r>
                      <a:endParaRPr lang="en-US" sz="2000" dirty="0">
                        <a:latin typeface="Tekton Pro Cond" pitchFamily="34" charset="0"/>
                      </a:endParaRPr>
                    </a:p>
                  </a:txBody>
                  <a:tcPr/>
                </a:tc>
                <a:tc>
                  <a:txBody>
                    <a:bodyPr/>
                    <a:lstStyle/>
                    <a:p>
                      <a:r>
                        <a:rPr lang="en-US" sz="2000" dirty="0" smtClean="0"/>
                        <a:t> 1.0</a:t>
                      </a:r>
                      <a:endParaRPr lang="en-US" sz="2000" dirty="0">
                        <a:latin typeface="Tekton Pro Cond" pitchFamily="34" charset="0"/>
                      </a:endParaRPr>
                    </a:p>
                  </a:txBody>
                  <a:tcPr/>
                </a:tc>
              </a:tr>
              <a:tr h="370840">
                <a:tc>
                  <a:txBody>
                    <a:bodyPr/>
                    <a:lstStyle/>
                    <a:p>
                      <a:r>
                        <a:rPr lang="en-US" sz="2000" dirty="0" smtClean="0"/>
                        <a:t>E6</a:t>
                      </a:r>
                      <a:endParaRPr lang="en-US" sz="2000" dirty="0">
                        <a:latin typeface="Tekton Pro Cond" pitchFamily="34" charset="0"/>
                      </a:endParaRPr>
                    </a:p>
                  </a:txBody>
                  <a:tcPr/>
                </a:tc>
                <a:tc>
                  <a:txBody>
                    <a:bodyPr/>
                    <a:lstStyle/>
                    <a:p>
                      <a:r>
                        <a:rPr lang="en-US" sz="2000" kern="1200" baseline="0" dirty="0" smtClean="0"/>
                        <a:t>Requirements stability</a:t>
                      </a:r>
                      <a:endParaRPr lang="en-US" sz="2000" dirty="0">
                        <a:latin typeface="Tekton Pro Cond" pitchFamily="34" charset="0"/>
                      </a:endParaRPr>
                    </a:p>
                  </a:txBody>
                  <a:tcPr/>
                </a:tc>
                <a:tc>
                  <a:txBody>
                    <a:bodyPr/>
                    <a:lstStyle/>
                    <a:p>
                      <a:r>
                        <a:rPr lang="en-US" sz="2000" dirty="0" smtClean="0"/>
                        <a:t> 2.0</a:t>
                      </a:r>
                      <a:endParaRPr lang="en-US" sz="2000" dirty="0">
                        <a:latin typeface="Tekton Pro Cond" pitchFamily="34" charset="0"/>
                      </a:endParaRPr>
                    </a:p>
                  </a:txBody>
                  <a:tcPr/>
                </a:tc>
              </a:tr>
              <a:tr h="370840">
                <a:tc>
                  <a:txBody>
                    <a:bodyPr/>
                    <a:lstStyle/>
                    <a:p>
                      <a:r>
                        <a:rPr lang="en-US" sz="2000" dirty="0" smtClean="0"/>
                        <a:t>E7</a:t>
                      </a:r>
                      <a:endParaRPr lang="en-US" sz="2000" dirty="0">
                        <a:latin typeface="Tekton Pro Cond" pitchFamily="34" charset="0"/>
                      </a:endParaRPr>
                    </a:p>
                  </a:txBody>
                  <a:tcPr/>
                </a:tc>
                <a:tc>
                  <a:txBody>
                    <a:bodyPr/>
                    <a:lstStyle/>
                    <a:p>
                      <a:r>
                        <a:rPr lang="en-US" sz="2000" kern="1200" baseline="0" dirty="0" smtClean="0"/>
                        <a:t>Part time staff</a:t>
                      </a:r>
                      <a:endParaRPr lang="en-US" sz="2000" dirty="0">
                        <a:latin typeface="Tekton Pro Cond" pitchFamily="34" charset="0"/>
                      </a:endParaRPr>
                    </a:p>
                  </a:txBody>
                  <a:tcPr/>
                </a:tc>
                <a:tc>
                  <a:txBody>
                    <a:bodyPr/>
                    <a:lstStyle/>
                    <a:p>
                      <a:r>
                        <a:rPr lang="en-US" sz="2000" dirty="0" smtClean="0"/>
                        <a:t>-1.0</a:t>
                      </a:r>
                      <a:endParaRPr lang="en-US" sz="2000" dirty="0">
                        <a:latin typeface="Tekton Pro Cond" pitchFamily="34" charset="0"/>
                      </a:endParaRPr>
                    </a:p>
                  </a:txBody>
                  <a:tcPr/>
                </a:tc>
              </a:tr>
              <a:tr h="370840">
                <a:tc>
                  <a:txBody>
                    <a:bodyPr/>
                    <a:lstStyle/>
                    <a:p>
                      <a:r>
                        <a:rPr lang="en-US" sz="2000" dirty="0" smtClean="0"/>
                        <a:t>E8</a:t>
                      </a:r>
                      <a:endParaRPr lang="en-US" sz="2000" dirty="0">
                        <a:latin typeface="Tekton Pro Cond" pitchFamily="34" charset="0"/>
                      </a:endParaRPr>
                    </a:p>
                  </a:txBody>
                  <a:tcPr/>
                </a:tc>
                <a:tc>
                  <a:txBody>
                    <a:bodyPr/>
                    <a:lstStyle/>
                    <a:p>
                      <a:r>
                        <a:rPr lang="en-US" sz="2000" kern="1200" baseline="0" dirty="0" smtClean="0"/>
                        <a:t>Difficulty of programming language</a:t>
                      </a:r>
                      <a:endParaRPr lang="en-US" sz="2000" dirty="0">
                        <a:latin typeface="Tekton Pro Cond" pitchFamily="34" charset="0"/>
                      </a:endParaRPr>
                    </a:p>
                  </a:txBody>
                  <a:tcPr/>
                </a:tc>
                <a:tc>
                  <a:txBody>
                    <a:bodyPr/>
                    <a:lstStyle/>
                    <a:p>
                      <a:r>
                        <a:rPr lang="en-US" sz="2000" dirty="0" smtClean="0"/>
                        <a:t>-1.0</a:t>
                      </a:r>
                      <a:endParaRPr lang="en-US" sz="2000" dirty="0">
                        <a:latin typeface="Tekton Pro Cond" pitchFamily="34" charset="0"/>
                      </a:endParaRPr>
                    </a:p>
                  </a:txBody>
                  <a:tcPr/>
                </a:tc>
              </a:tr>
            </a:tbl>
          </a:graphicData>
        </a:graphic>
      </p:graphicFrame>
      <p:sp>
        <p:nvSpPr>
          <p:cNvPr id="83972" name="TextBox 4"/>
          <p:cNvSpPr txBox="1">
            <a:spLocks noChangeArrowheads="1"/>
          </p:cNvSpPr>
          <p:nvPr/>
        </p:nvSpPr>
        <p:spPr bwMode="auto">
          <a:xfrm>
            <a:off x="2485826" y="5867400"/>
            <a:ext cx="4250138" cy="523220"/>
          </a:xfrm>
          <a:prstGeom prst="rect">
            <a:avLst/>
          </a:prstGeom>
          <a:noFill/>
          <a:ln w="9525">
            <a:noFill/>
            <a:miter lim="800000"/>
            <a:headEnd/>
            <a:tailEnd/>
          </a:ln>
        </p:spPr>
        <p:txBody>
          <a:bodyPr wrap="none">
            <a:spAutoFit/>
          </a:bodyPr>
          <a:lstStyle/>
          <a:p>
            <a:r>
              <a:rPr lang="en-US" sz="2800" dirty="0" smtClean="0">
                <a:solidFill>
                  <a:srgbClr val="C00000"/>
                </a:solidFill>
                <a:effectLst/>
                <a:latin typeface="Calibri" charset="0"/>
              </a:rPr>
              <a:t>ECF </a:t>
            </a:r>
            <a:r>
              <a:rPr lang="en-US" sz="2800" dirty="0">
                <a:solidFill>
                  <a:srgbClr val="C00000"/>
                </a:solidFill>
                <a:effectLst/>
                <a:latin typeface="Calibri" charset="0"/>
              </a:rPr>
              <a:t>= 1.4 + (-0.03 * </a:t>
            </a:r>
            <a:r>
              <a:rPr lang="en-US" sz="2800" dirty="0" err="1">
                <a:solidFill>
                  <a:srgbClr val="C00000"/>
                </a:solidFill>
                <a:effectLst/>
                <a:latin typeface="Calibri" charset="0"/>
              </a:rPr>
              <a:t>EFactor</a:t>
            </a:r>
            <a:r>
              <a:rPr lang="en-US" sz="2800" dirty="0">
                <a:solidFill>
                  <a:srgbClr val="C00000"/>
                </a:solidFill>
                <a:effectLst/>
                <a:latin typeface="Calibri" charset="0"/>
              </a:rPr>
              <a:t>)</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163</a:t>
            </a:fld>
            <a:endParaRPr lang="en-US">
              <a:solidFill>
                <a:prstClr val="black">
                  <a:tint val="75000"/>
                </a:prstClr>
              </a:solidFill>
            </a:endParaRPr>
          </a:p>
        </p:txBody>
      </p:sp>
    </p:spTree>
    <p:extLst>
      <p:ext uri="{BB962C8B-B14F-4D97-AF65-F5344CB8AC3E}">
        <p14:creationId xmlns:p14="http://schemas.microsoft.com/office/powerpoint/2010/main" val="27809246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dirty="0" smtClean="0"/>
              <a:t>Computing Use Case Points</a:t>
            </a:r>
          </a:p>
        </p:txBody>
      </p:sp>
      <p:sp>
        <p:nvSpPr>
          <p:cNvPr id="86019" name="Content Placeholder 2"/>
          <p:cNvSpPr>
            <a:spLocks noGrp="1"/>
          </p:cNvSpPr>
          <p:nvPr>
            <p:ph idx="1"/>
          </p:nvPr>
        </p:nvSpPr>
        <p:spPr/>
        <p:txBody>
          <a:bodyPr/>
          <a:lstStyle/>
          <a:p>
            <a:endParaRPr lang="id-ID" dirty="0" smtClean="0"/>
          </a:p>
          <a:p>
            <a:endParaRPr lang="id-ID" dirty="0"/>
          </a:p>
          <a:p>
            <a:r>
              <a:rPr lang="en-US" dirty="0" smtClean="0"/>
              <a:t>Adjusted Use Case Points (</a:t>
            </a:r>
            <a:r>
              <a:rPr lang="en-US" dirty="0" smtClean="0">
                <a:solidFill>
                  <a:srgbClr val="C00000"/>
                </a:solidFill>
              </a:rPr>
              <a:t>UCP</a:t>
            </a:r>
            <a:r>
              <a:rPr lang="en-US" dirty="0" smtClean="0"/>
              <a:t>) = UUCP * TCF * ECF</a:t>
            </a:r>
            <a:endParaRPr lang="id-ID" dirty="0" smtClean="0"/>
          </a:p>
          <a:p>
            <a:endParaRPr lang="en-US" dirty="0" smtClean="0"/>
          </a:p>
          <a:p>
            <a:r>
              <a:rPr lang="en-US" dirty="0" smtClean="0"/>
              <a:t>Effort in </a:t>
            </a:r>
            <a:r>
              <a:rPr lang="en-US" dirty="0" smtClean="0">
                <a:solidFill>
                  <a:srgbClr val="C00000"/>
                </a:solidFill>
              </a:rPr>
              <a:t>Person Hours </a:t>
            </a:r>
            <a:r>
              <a:rPr lang="en-US" dirty="0" smtClean="0"/>
              <a:t>= UCP * PHM</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164</a:t>
            </a:fld>
            <a:endParaRPr lang="en-US">
              <a:solidFill>
                <a:prstClr val="black">
                  <a:tint val="75000"/>
                </a:prstClr>
              </a:solidFill>
            </a:endParaRPr>
          </a:p>
        </p:txBody>
      </p:sp>
    </p:spTree>
    <p:extLst>
      <p:ext uri="{BB962C8B-B14F-4D97-AF65-F5344CB8AC3E}">
        <p14:creationId xmlns:p14="http://schemas.microsoft.com/office/powerpoint/2010/main" val="6860139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dirty="0" smtClean="0"/>
              <a:t>Person Hour Multiplier (PHM)</a:t>
            </a:r>
          </a:p>
        </p:txBody>
      </p:sp>
      <p:sp>
        <p:nvSpPr>
          <p:cNvPr id="64516" name="Rectangle 3" descr="Rectangle: Click to edit Master text styles&#10;Second level&#10;Third level&#10;Fourth level&#10;Fifth level"/>
          <p:cNvSpPr>
            <a:spLocks noGrp="1" noChangeArrowheads="1"/>
          </p:cNvSpPr>
          <p:nvPr>
            <p:ph idx="1"/>
          </p:nvPr>
        </p:nvSpPr>
        <p:spPr>
          <a:xfrm>
            <a:off x="304800" y="1524000"/>
            <a:ext cx="8039100" cy="4419600"/>
          </a:xfrm>
        </p:spPr>
        <p:txBody>
          <a:bodyPr/>
          <a:lstStyle/>
          <a:p>
            <a:pPr marL="0" indent="0" eaLnBrk="1" hangingPunct="1">
              <a:lnSpc>
                <a:spcPct val="90000"/>
              </a:lnSpc>
              <a:buNone/>
            </a:pPr>
            <a:r>
              <a:rPr lang="en-US" sz="2800" dirty="0" smtClean="0"/>
              <a:t>Let </a:t>
            </a:r>
            <a:r>
              <a:rPr lang="en-US" sz="2800" dirty="0" smtClean="0">
                <a:solidFill>
                  <a:srgbClr val="C00000"/>
                </a:solidFill>
              </a:rPr>
              <a:t>F1</a:t>
            </a:r>
            <a:r>
              <a:rPr lang="en-US" sz="2800" dirty="0" smtClean="0"/>
              <a:t> = Number of ECF1 to ECF6 that are </a:t>
            </a:r>
            <a:r>
              <a:rPr lang="en-US" sz="2800" dirty="0" smtClean="0">
                <a:solidFill>
                  <a:srgbClr val="C00000"/>
                </a:solidFill>
              </a:rPr>
              <a:t>&lt; 3</a:t>
            </a:r>
          </a:p>
          <a:p>
            <a:pPr marL="0" indent="0" eaLnBrk="1" hangingPunct="1">
              <a:lnSpc>
                <a:spcPct val="90000"/>
              </a:lnSpc>
              <a:buNone/>
            </a:pPr>
            <a:r>
              <a:rPr lang="en-US" sz="2800" dirty="0" smtClean="0"/>
              <a:t>Let </a:t>
            </a:r>
            <a:r>
              <a:rPr lang="en-US" sz="2800" dirty="0" smtClean="0">
                <a:solidFill>
                  <a:srgbClr val="C00000"/>
                </a:solidFill>
              </a:rPr>
              <a:t>F2</a:t>
            </a:r>
            <a:r>
              <a:rPr lang="en-US" sz="2800" dirty="0" smtClean="0"/>
              <a:t> = Number of ECF7 and ECF8 that are </a:t>
            </a:r>
            <a:r>
              <a:rPr lang="en-US" sz="2800" dirty="0" smtClean="0">
                <a:solidFill>
                  <a:srgbClr val="C00000"/>
                </a:solidFill>
              </a:rPr>
              <a:t>&gt; 3</a:t>
            </a:r>
            <a:r>
              <a:rPr lang="en-US" sz="2800" dirty="0" smtClean="0"/>
              <a:t/>
            </a:r>
            <a:br>
              <a:rPr lang="en-US" sz="2800" dirty="0" smtClean="0"/>
            </a:br>
            <a:endParaRPr lang="en-US" sz="2800" dirty="0" smtClean="0"/>
          </a:p>
          <a:p>
            <a:pPr marL="0" indent="0" eaLnBrk="1" hangingPunct="1">
              <a:lnSpc>
                <a:spcPct val="90000"/>
              </a:lnSpc>
              <a:buNone/>
            </a:pPr>
            <a:r>
              <a:rPr lang="en-US" sz="2800" dirty="0" smtClean="0"/>
              <a:t>If </a:t>
            </a:r>
            <a:r>
              <a:rPr lang="en-US" sz="2800" dirty="0" smtClean="0">
                <a:solidFill>
                  <a:srgbClr val="0070C0"/>
                </a:solidFill>
              </a:rPr>
              <a:t>F1 + F2 &lt;= 2</a:t>
            </a:r>
            <a:br>
              <a:rPr lang="en-US" sz="2800" dirty="0" smtClean="0">
                <a:solidFill>
                  <a:srgbClr val="0070C0"/>
                </a:solidFill>
              </a:rPr>
            </a:br>
            <a:r>
              <a:rPr lang="en-US" dirty="0"/>
              <a:t> </a:t>
            </a:r>
            <a:r>
              <a:rPr lang="en-US" dirty="0" smtClean="0"/>
              <a:t>       </a:t>
            </a:r>
            <a:r>
              <a:rPr lang="en-US" sz="2800" dirty="0" smtClean="0"/>
              <a:t>PHM = </a:t>
            </a:r>
            <a:r>
              <a:rPr lang="en-US" sz="2800" dirty="0" smtClean="0">
                <a:solidFill>
                  <a:srgbClr val="C00000"/>
                </a:solidFill>
              </a:rPr>
              <a:t>20</a:t>
            </a:r>
            <a:r>
              <a:rPr lang="en-US" sz="2800" dirty="0" smtClean="0"/>
              <a:t/>
            </a:r>
            <a:br>
              <a:rPr lang="en-US" sz="2800" dirty="0" smtClean="0"/>
            </a:br>
            <a:r>
              <a:rPr lang="en-US" sz="2800" dirty="0" smtClean="0"/>
              <a:t>Else if </a:t>
            </a:r>
            <a:r>
              <a:rPr lang="en-US" sz="2800" dirty="0" smtClean="0">
                <a:solidFill>
                  <a:srgbClr val="0070C0"/>
                </a:solidFill>
              </a:rPr>
              <a:t>F1 + F2 = 3 or 4</a:t>
            </a:r>
            <a:br>
              <a:rPr lang="en-US" sz="2800" dirty="0" smtClean="0">
                <a:solidFill>
                  <a:srgbClr val="0070C0"/>
                </a:solidFill>
              </a:rPr>
            </a:br>
            <a:r>
              <a:rPr lang="en-US" dirty="0"/>
              <a:t> </a:t>
            </a:r>
            <a:r>
              <a:rPr lang="en-US" dirty="0" smtClean="0"/>
              <a:t>       </a:t>
            </a:r>
            <a:r>
              <a:rPr lang="en-US" sz="2800" dirty="0" smtClean="0"/>
              <a:t>PHM = </a:t>
            </a:r>
            <a:r>
              <a:rPr lang="en-US" sz="2800" dirty="0" smtClean="0">
                <a:solidFill>
                  <a:srgbClr val="C00000"/>
                </a:solidFill>
              </a:rPr>
              <a:t>28</a:t>
            </a:r>
            <a:r>
              <a:rPr lang="en-US" sz="2800" dirty="0" smtClean="0"/>
              <a:t/>
            </a:r>
            <a:br>
              <a:rPr lang="en-US" sz="2800" dirty="0" smtClean="0"/>
            </a:br>
            <a:r>
              <a:rPr lang="en-US" sz="2800" dirty="0" smtClean="0"/>
              <a:t>Else</a:t>
            </a:r>
            <a:br>
              <a:rPr lang="en-US" sz="2800" dirty="0" smtClean="0"/>
            </a:br>
            <a:r>
              <a:rPr lang="en-US" sz="2800" dirty="0" smtClean="0"/>
              <a:t>        Scrap the project</a:t>
            </a:r>
          </a:p>
        </p:txBody>
      </p:sp>
      <p:pic>
        <p:nvPicPr>
          <p:cNvPr id="2" name="Picture 1"/>
          <p:cNvPicPr>
            <a:picLocks noChangeAspect="1"/>
          </p:cNvPicPr>
          <p:nvPr/>
        </p:nvPicPr>
        <p:blipFill rotWithShape="1">
          <a:blip r:embed="rId2"/>
          <a:srcRect l="25781" t="11459" r="25782" b="34710"/>
          <a:stretch/>
        </p:blipFill>
        <p:spPr>
          <a:xfrm>
            <a:off x="4419600" y="2678907"/>
            <a:ext cx="4516059" cy="396240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165</a:t>
            </a:fld>
            <a:endParaRPr lang="en-US">
              <a:solidFill>
                <a:prstClr val="black">
                  <a:tint val="75000"/>
                </a:prstClr>
              </a:solidFill>
            </a:endParaRPr>
          </a:p>
        </p:txBody>
      </p:sp>
    </p:spTree>
    <p:extLst>
      <p:ext uri="{BB962C8B-B14F-4D97-AF65-F5344CB8AC3E}">
        <p14:creationId xmlns:p14="http://schemas.microsoft.com/office/powerpoint/2010/main" val="24184410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Points in </a:t>
            </a:r>
            <a:r>
              <a:rPr lang="en-US" dirty="0" err="1" smtClean="0"/>
              <a:t>Sparx</a:t>
            </a:r>
            <a:r>
              <a:rPr lang="en-US" dirty="0" smtClean="0"/>
              <a:t> EA</a:t>
            </a:r>
            <a:endParaRPr lang="id-ID"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166</a:t>
            </a:fld>
            <a:endParaRPr lang="en-US" dirty="0">
              <a:solidFill>
                <a:prstClr val="black">
                  <a:tint val="75000"/>
                </a:prstClr>
              </a:solidFill>
            </a:endParaRPr>
          </a:p>
        </p:txBody>
      </p:sp>
      <p:pic>
        <p:nvPicPr>
          <p:cNvPr id="5" name="Picture 4"/>
          <p:cNvPicPr>
            <a:picLocks noChangeAspect="1"/>
          </p:cNvPicPr>
          <p:nvPr/>
        </p:nvPicPr>
        <p:blipFill rotWithShape="1">
          <a:blip r:embed="rId2"/>
          <a:srcRect l="-1" r="33549" b="23973"/>
          <a:stretch/>
        </p:blipFill>
        <p:spPr>
          <a:xfrm>
            <a:off x="301326" y="1162227"/>
            <a:ext cx="8541348" cy="54968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57139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686800" cy="762000"/>
          </a:xfrm>
        </p:spPr>
        <p:txBody>
          <a:bodyPr/>
          <a:lstStyle/>
          <a:p>
            <a:r>
              <a:rPr lang="en-US" dirty="0" smtClean="0"/>
              <a:t>Example: </a:t>
            </a:r>
            <a:r>
              <a:rPr lang="en-US" dirty="0" err="1" smtClean="0"/>
              <a:t>Sistem</a:t>
            </a:r>
            <a:r>
              <a:rPr lang="en-US" dirty="0" smtClean="0"/>
              <a:t> ATM</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800" dirty="0"/>
              <a:t>	</a:t>
            </a:r>
            <a:r>
              <a:rPr lang="en-US" sz="3100" dirty="0" smtClean="0"/>
              <a:t>UCP		= 19</a:t>
            </a:r>
            <a:endParaRPr lang="en-US" sz="3100" dirty="0"/>
          </a:p>
          <a:p>
            <a:pPr>
              <a:buNone/>
            </a:pPr>
            <a:r>
              <a:rPr lang="en-US" sz="3100" dirty="0"/>
              <a:t>	</a:t>
            </a:r>
            <a:r>
              <a:rPr lang="en-US" sz="3100" dirty="0" smtClean="0"/>
              <a:t>PHM	= 20</a:t>
            </a:r>
          </a:p>
          <a:p>
            <a:pPr>
              <a:buNone/>
            </a:pPr>
            <a:r>
              <a:rPr lang="en-US" sz="3100" dirty="0"/>
              <a:t>	</a:t>
            </a:r>
            <a:r>
              <a:rPr lang="en-US" sz="3100" dirty="0" smtClean="0"/>
              <a:t>PH		= 20*19</a:t>
            </a:r>
            <a:r>
              <a:rPr lang="en-US" sz="3100" dirty="0"/>
              <a:t>	</a:t>
            </a:r>
            <a:r>
              <a:rPr lang="en-US" sz="3100" dirty="0" smtClean="0"/>
              <a:t>	= 360	</a:t>
            </a:r>
          </a:p>
          <a:p>
            <a:pPr>
              <a:buNone/>
            </a:pPr>
            <a:r>
              <a:rPr lang="en-US" sz="3900" dirty="0" smtClean="0"/>
              <a:t>	</a:t>
            </a:r>
            <a:r>
              <a:rPr lang="en-US" sz="3900" dirty="0" smtClean="0">
                <a:solidFill>
                  <a:srgbClr val="C00000"/>
                </a:solidFill>
              </a:rPr>
              <a:t>PM 	= 360/8/22 	= 2.05</a:t>
            </a:r>
          </a:p>
          <a:p>
            <a:pPr>
              <a:buNone/>
            </a:pPr>
            <a:r>
              <a:rPr lang="en-US" sz="3100" dirty="0" smtClean="0"/>
              <a:t>		</a:t>
            </a:r>
            <a:r>
              <a:rPr lang="en-US" sz="3100" dirty="0"/>
              <a:t> </a:t>
            </a:r>
            <a:endParaRPr lang="en-US" sz="3100" dirty="0" smtClean="0"/>
          </a:p>
          <a:p>
            <a:pPr>
              <a:buNone/>
            </a:pPr>
            <a:r>
              <a:rPr lang="en-US" sz="3100" dirty="0" smtClean="0"/>
              <a:t>	TIME (M)	= 3.0 * PM</a:t>
            </a:r>
            <a:r>
              <a:rPr lang="en-US" sz="3100" baseline="30000" dirty="0" smtClean="0"/>
              <a:t> 1/3</a:t>
            </a:r>
            <a:endParaRPr lang="en-US" sz="3100" dirty="0" smtClean="0"/>
          </a:p>
          <a:p>
            <a:pPr>
              <a:buNone/>
            </a:pPr>
            <a:r>
              <a:rPr lang="en-US" sz="3100" dirty="0" smtClean="0"/>
              <a:t>	TIME (M) 	= 3.0 * 2.05</a:t>
            </a:r>
            <a:r>
              <a:rPr lang="en-US" sz="3100" baseline="30000" dirty="0" smtClean="0"/>
              <a:t> 1/3</a:t>
            </a:r>
            <a:endParaRPr lang="en-US" sz="3100" dirty="0" smtClean="0"/>
          </a:p>
          <a:p>
            <a:pPr>
              <a:buNone/>
            </a:pPr>
            <a:r>
              <a:rPr lang="en-US" sz="3100" dirty="0" smtClean="0"/>
              <a:t>	</a:t>
            </a:r>
            <a:r>
              <a:rPr lang="en-US" sz="3900" dirty="0" smtClean="0">
                <a:solidFill>
                  <a:srgbClr val="C00000"/>
                </a:solidFill>
              </a:rPr>
              <a:t>TIME (M) 	</a:t>
            </a:r>
            <a:r>
              <a:rPr lang="en-US" sz="3900" smtClean="0">
                <a:solidFill>
                  <a:srgbClr val="C00000"/>
                </a:solidFill>
              </a:rPr>
              <a:t>= 3 * 1.27 = 3.81 </a:t>
            </a:r>
            <a:endParaRPr lang="en-US" sz="3900" dirty="0" smtClean="0">
              <a:solidFill>
                <a:srgbClr val="0070C0"/>
              </a:solidFill>
            </a:endParaRPr>
          </a:p>
          <a:p>
            <a:pPr>
              <a:buNone/>
            </a:pPr>
            <a:r>
              <a:rPr lang="en-US" dirty="0">
                <a:solidFill>
                  <a:srgbClr val="C00000"/>
                </a:solidFill>
              </a:rPr>
              <a:t>	</a:t>
            </a:r>
            <a:r>
              <a:rPr lang="en-US" dirty="0" smtClean="0">
                <a:solidFill>
                  <a:srgbClr val="C00000"/>
                </a:solidFill>
              </a:rPr>
              <a:t>	</a:t>
            </a:r>
          </a:p>
          <a:p>
            <a:pPr>
              <a:buNone/>
            </a:pPr>
            <a:endParaRPr lang="en-US" dirty="0">
              <a:solidFill>
                <a:srgbClr val="C00000"/>
              </a:solidFill>
            </a:endParaRPr>
          </a:p>
          <a:p>
            <a:pPr>
              <a:buNone/>
            </a:pPr>
            <a:endParaRPr lang="en-US" dirty="0">
              <a:solidFill>
                <a:srgbClr val="C00000"/>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167</a:t>
            </a:fld>
            <a:endParaRPr lang="en-US">
              <a:solidFill>
                <a:prstClr val="black">
                  <a:tint val="75000"/>
                </a:prstClr>
              </a:solidFill>
            </a:endParaRPr>
          </a:p>
        </p:txBody>
      </p:sp>
    </p:spTree>
    <p:extLst>
      <p:ext uri="{BB962C8B-B14F-4D97-AF65-F5344CB8AC3E}">
        <p14:creationId xmlns:p14="http://schemas.microsoft.com/office/powerpoint/2010/main" val="42414174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686800" cy="762000"/>
          </a:xfrm>
        </p:spPr>
        <p:txBody>
          <a:bodyPr/>
          <a:lstStyle/>
          <a:p>
            <a:r>
              <a:rPr lang="en-US" dirty="0" smtClean="0"/>
              <a:t>Example: </a:t>
            </a:r>
            <a:r>
              <a:rPr lang="en-US" dirty="0" err="1" smtClean="0"/>
              <a:t>Sistem</a:t>
            </a:r>
            <a:r>
              <a:rPr lang="en-US" dirty="0" smtClean="0"/>
              <a:t> ATM</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800" dirty="0"/>
              <a:t>	</a:t>
            </a:r>
            <a:r>
              <a:rPr lang="en-US" sz="3100" dirty="0" smtClean="0"/>
              <a:t>UCP		= 23</a:t>
            </a:r>
            <a:endParaRPr lang="en-US" sz="3100" dirty="0"/>
          </a:p>
          <a:p>
            <a:pPr>
              <a:buNone/>
            </a:pPr>
            <a:r>
              <a:rPr lang="en-US" sz="3100" dirty="0"/>
              <a:t>	</a:t>
            </a:r>
            <a:r>
              <a:rPr lang="en-US" sz="3100" dirty="0" smtClean="0"/>
              <a:t>PHM	= 20</a:t>
            </a:r>
          </a:p>
          <a:p>
            <a:pPr>
              <a:buNone/>
            </a:pPr>
            <a:r>
              <a:rPr lang="en-US" sz="3100" dirty="0"/>
              <a:t>	</a:t>
            </a:r>
            <a:r>
              <a:rPr lang="en-US" sz="3100" dirty="0" smtClean="0"/>
              <a:t>PH		= 20*23</a:t>
            </a:r>
            <a:r>
              <a:rPr lang="en-US" sz="3100" dirty="0"/>
              <a:t>	</a:t>
            </a:r>
            <a:r>
              <a:rPr lang="en-US" sz="3100" dirty="0" smtClean="0"/>
              <a:t>	= 460	</a:t>
            </a:r>
          </a:p>
          <a:p>
            <a:pPr>
              <a:buNone/>
            </a:pPr>
            <a:r>
              <a:rPr lang="en-US" sz="3900" dirty="0" smtClean="0"/>
              <a:t>	</a:t>
            </a:r>
            <a:r>
              <a:rPr lang="en-US" sz="3900" dirty="0" smtClean="0">
                <a:solidFill>
                  <a:srgbClr val="C00000"/>
                </a:solidFill>
              </a:rPr>
              <a:t>PM 	= 460/8/22 	= 2.61</a:t>
            </a:r>
          </a:p>
          <a:p>
            <a:pPr>
              <a:buNone/>
            </a:pPr>
            <a:r>
              <a:rPr lang="en-US" sz="3100" dirty="0" smtClean="0"/>
              <a:t>		</a:t>
            </a:r>
            <a:r>
              <a:rPr lang="en-US" sz="3100" dirty="0"/>
              <a:t> </a:t>
            </a:r>
            <a:endParaRPr lang="en-US" sz="3100" dirty="0" smtClean="0"/>
          </a:p>
          <a:p>
            <a:pPr>
              <a:buNone/>
            </a:pPr>
            <a:r>
              <a:rPr lang="en-US" sz="3100" dirty="0" smtClean="0"/>
              <a:t>	TIME (M)	= 3.0 * PM</a:t>
            </a:r>
            <a:r>
              <a:rPr lang="en-US" sz="3100" baseline="30000" dirty="0" smtClean="0"/>
              <a:t> 1/3</a:t>
            </a:r>
            <a:endParaRPr lang="en-US" sz="3100" dirty="0" smtClean="0"/>
          </a:p>
          <a:p>
            <a:pPr>
              <a:buNone/>
            </a:pPr>
            <a:r>
              <a:rPr lang="en-US" sz="3100" dirty="0" smtClean="0"/>
              <a:t>	TIME (M) 	= 3.0 * 2.61</a:t>
            </a:r>
            <a:r>
              <a:rPr lang="en-US" sz="3100" baseline="30000" dirty="0" smtClean="0"/>
              <a:t> 1/3</a:t>
            </a:r>
            <a:endParaRPr lang="en-US" sz="3100" dirty="0" smtClean="0"/>
          </a:p>
          <a:p>
            <a:pPr>
              <a:buNone/>
            </a:pPr>
            <a:r>
              <a:rPr lang="en-US" sz="3100" dirty="0" smtClean="0"/>
              <a:t>	</a:t>
            </a:r>
            <a:r>
              <a:rPr lang="en-US" sz="3900" dirty="0" smtClean="0">
                <a:solidFill>
                  <a:srgbClr val="C00000"/>
                </a:solidFill>
              </a:rPr>
              <a:t>TIME (M) 	</a:t>
            </a:r>
            <a:r>
              <a:rPr lang="en-US" sz="3900" smtClean="0">
                <a:solidFill>
                  <a:srgbClr val="C00000"/>
                </a:solidFill>
              </a:rPr>
              <a:t>= 4.13 </a:t>
            </a:r>
            <a:endParaRPr lang="en-US" sz="3900" dirty="0" smtClean="0">
              <a:solidFill>
                <a:srgbClr val="0070C0"/>
              </a:solidFill>
            </a:endParaRPr>
          </a:p>
          <a:p>
            <a:pPr>
              <a:buNone/>
            </a:pPr>
            <a:r>
              <a:rPr lang="en-US" dirty="0">
                <a:solidFill>
                  <a:srgbClr val="C00000"/>
                </a:solidFill>
              </a:rPr>
              <a:t>	</a:t>
            </a:r>
            <a:r>
              <a:rPr lang="en-US" dirty="0" smtClean="0">
                <a:solidFill>
                  <a:srgbClr val="C00000"/>
                </a:solidFill>
              </a:rPr>
              <a:t>	</a:t>
            </a:r>
          </a:p>
          <a:p>
            <a:pPr>
              <a:buNone/>
            </a:pPr>
            <a:endParaRPr lang="en-US" dirty="0">
              <a:solidFill>
                <a:srgbClr val="C00000"/>
              </a:solidFill>
            </a:endParaRPr>
          </a:p>
          <a:p>
            <a:pPr>
              <a:buNone/>
            </a:pPr>
            <a:endParaRPr lang="en-US" dirty="0">
              <a:solidFill>
                <a:srgbClr val="C00000"/>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168</a:t>
            </a:fld>
            <a:endParaRPr lang="en-US">
              <a:solidFill>
                <a:prstClr val="black">
                  <a:tint val="75000"/>
                </a:prstClr>
              </a:solidFill>
            </a:endParaRPr>
          </a:p>
        </p:txBody>
      </p:sp>
    </p:spTree>
    <p:extLst>
      <p:ext uri="{BB962C8B-B14F-4D97-AF65-F5344CB8AC3E}">
        <p14:creationId xmlns:p14="http://schemas.microsoft.com/office/powerpoint/2010/main" val="30954535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t>
            </a:r>
            <a:r>
              <a:rPr lang="id-ID" dirty="0" smtClean="0"/>
              <a:t>(</a:t>
            </a:r>
            <a:r>
              <a:rPr lang="id-ID" dirty="0" smtClean="0">
                <a:solidFill>
                  <a:srgbClr val="C00000"/>
                </a:solidFill>
              </a:rPr>
              <a:t>Foundation</a:t>
            </a:r>
            <a:r>
              <a:rPr lang="id-ID" dirty="0" smtClean="0"/>
              <a:t>)</a:t>
            </a:r>
            <a:endParaRPr lang="en-US" dirty="0"/>
          </a:p>
        </p:txBody>
      </p:sp>
      <p:sp>
        <p:nvSpPr>
          <p:cNvPr id="3" name="Content Placeholder 2"/>
          <p:cNvSpPr>
            <a:spLocks noGrp="1"/>
          </p:cNvSpPr>
          <p:nvPr>
            <p:ph idx="1"/>
          </p:nvPr>
        </p:nvSpPr>
        <p:spPr/>
        <p:txBody>
          <a:bodyPr>
            <a:normAutofit fontScale="92500"/>
          </a:bodyPr>
          <a:lstStyle/>
          <a:p>
            <a:r>
              <a:rPr lang="en-US" sz="2600" dirty="0"/>
              <a:t>Ian </a:t>
            </a:r>
            <a:r>
              <a:rPr lang="en-US" sz="2600" dirty="0" err="1"/>
              <a:t>Sommerville</a:t>
            </a:r>
            <a:r>
              <a:rPr lang="en-US" sz="2600" dirty="0"/>
              <a:t>, </a:t>
            </a:r>
            <a:r>
              <a:rPr lang="en-US" sz="2600" dirty="0">
                <a:solidFill>
                  <a:srgbClr val="0070C0"/>
                </a:solidFill>
              </a:rPr>
              <a:t>Software Engineering 10</a:t>
            </a:r>
            <a:r>
              <a:rPr lang="en-US" sz="2600" baseline="30000" dirty="0">
                <a:solidFill>
                  <a:srgbClr val="0070C0"/>
                </a:solidFill>
              </a:rPr>
              <a:t>th</a:t>
            </a:r>
            <a:r>
              <a:rPr lang="en-US" sz="2600" dirty="0">
                <a:solidFill>
                  <a:srgbClr val="0070C0"/>
                </a:solidFill>
              </a:rPr>
              <a:t> Edition</a:t>
            </a:r>
            <a:r>
              <a:rPr lang="en-US" sz="2600" dirty="0"/>
              <a:t>, </a:t>
            </a:r>
            <a:r>
              <a:rPr lang="en-US" sz="2600" i="1" dirty="0"/>
              <a:t>Addison-Wesley</a:t>
            </a:r>
            <a:r>
              <a:rPr lang="en-US" sz="2600" dirty="0"/>
              <a:t>, 20</a:t>
            </a:r>
            <a:r>
              <a:rPr lang="id-ID" sz="2600" dirty="0"/>
              <a:t>1</a:t>
            </a:r>
            <a:r>
              <a:rPr lang="en-US" sz="2600" dirty="0"/>
              <a:t>5</a:t>
            </a:r>
            <a:endParaRPr lang="id-ID" sz="2600" dirty="0"/>
          </a:p>
          <a:p>
            <a:r>
              <a:rPr lang="en-US" sz="2600" dirty="0" smtClean="0"/>
              <a:t>Roger S. Pressman, </a:t>
            </a:r>
            <a:r>
              <a:rPr lang="en-US" sz="2600" dirty="0" smtClean="0">
                <a:solidFill>
                  <a:srgbClr val="0070C0"/>
                </a:solidFill>
              </a:rPr>
              <a:t>Software Engineering: A Practitioner’s Approach 8</a:t>
            </a:r>
            <a:r>
              <a:rPr lang="en-US" sz="2600" baseline="30000" dirty="0" smtClean="0">
                <a:solidFill>
                  <a:srgbClr val="0070C0"/>
                </a:solidFill>
              </a:rPr>
              <a:t>th</a:t>
            </a:r>
            <a:r>
              <a:rPr lang="en-US" sz="2600" dirty="0" smtClean="0">
                <a:solidFill>
                  <a:srgbClr val="0070C0"/>
                </a:solidFill>
              </a:rPr>
              <a:t> Edition</a:t>
            </a:r>
            <a:r>
              <a:rPr lang="en-US" sz="2600" dirty="0" smtClean="0"/>
              <a:t>, </a:t>
            </a:r>
            <a:r>
              <a:rPr lang="en-US" sz="2600" i="1" dirty="0" smtClean="0"/>
              <a:t>McGraw-Hill</a:t>
            </a:r>
            <a:r>
              <a:rPr lang="en-US" sz="2600" dirty="0" smtClean="0"/>
              <a:t>, 2014</a:t>
            </a:r>
          </a:p>
          <a:p>
            <a:r>
              <a:rPr lang="en-US" sz="2600" dirty="0" smtClean="0"/>
              <a:t>P</a:t>
            </a:r>
            <a:r>
              <a:rPr lang="en-US" sz="2600" dirty="0"/>
              <a:t>. Bourque and R.E. Fairley, eds., </a:t>
            </a:r>
            <a:r>
              <a:rPr lang="en-US" sz="2600" dirty="0">
                <a:solidFill>
                  <a:srgbClr val="0070C0"/>
                </a:solidFill>
              </a:rPr>
              <a:t>Guide to the Software Engineering Body of Knowledge Version 3.0</a:t>
            </a:r>
            <a:r>
              <a:rPr lang="en-US" sz="2600" dirty="0"/>
              <a:t>, </a:t>
            </a:r>
            <a:r>
              <a:rPr lang="en-US" sz="2600" i="1" dirty="0"/>
              <a:t>IEEE Computer Society</a:t>
            </a:r>
            <a:r>
              <a:rPr lang="en-US" sz="2600" dirty="0"/>
              <a:t>, 2014</a:t>
            </a:r>
          </a:p>
          <a:p>
            <a:r>
              <a:rPr lang="en-US" sz="2600" dirty="0" smtClean="0"/>
              <a:t>Albert </a:t>
            </a:r>
            <a:r>
              <a:rPr lang="en-US" sz="2600" dirty="0" err="1" smtClean="0"/>
              <a:t>Endres</a:t>
            </a:r>
            <a:r>
              <a:rPr lang="en-US" sz="2600" dirty="0" smtClean="0"/>
              <a:t> </a:t>
            </a:r>
            <a:r>
              <a:rPr lang="en-US" sz="2600" dirty="0" err="1" smtClean="0"/>
              <a:t>dan</a:t>
            </a:r>
            <a:r>
              <a:rPr lang="en-US" sz="2600" dirty="0" smtClean="0"/>
              <a:t> Dieter </a:t>
            </a:r>
            <a:r>
              <a:rPr lang="en-US" sz="2600" dirty="0" err="1" smtClean="0"/>
              <a:t>Rombach</a:t>
            </a:r>
            <a:r>
              <a:rPr lang="en-US" sz="2600" dirty="0" smtClean="0"/>
              <a:t>, </a:t>
            </a:r>
            <a:r>
              <a:rPr lang="en-US" sz="2600" dirty="0" smtClean="0">
                <a:solidFill>
                  <a:srgbClr val="0070C0"/>
                </a:solidFill>
              </a:rPr>
              <a:t>A Handbook of Software and Systems Engineering</a:t>
            </a:r>
            <a:r>
              <a:rPr lang="en-US" sz="2600" dirty="0" smtClean="0"/>
              <a:t>, </a:t>
            </a:r>
            <a:r>
              <a:rPr lang="en-US" sz="2600" i="1" dirty="0" smtClean="0"/>
              <a:t>Pearson Education Limited</a:t>
            </a:r>
            <a:r>
              <a:rPr lang="en-US" sz="2600" dirty="0" smtClean="0"/>
              <a:t>, 2003</a:t>
            </a:r>
            <a:endParaRPr lang="id-ID" sz="2600" dirty="0" smtClean="0"/>
          </a:p>
          <a:p>
            <a:r>
              <a:rPr lang="en-US" sz="2600" dirty="0" err="1"/>
              <a:t>Yingxu</a:t>
            </a:r>
            <a:r>
              <a:rPr lang="en-US" sz="2600" dirty="0"/>
              <a:t> Wang, </a:t>
            </a:r>
            <a:r>
              <a:rPr lang="en-US" sz="2600" dirty="0">
                <a:solidFill>
                  <a:srgbClr val="0070C0"/>
                </a:solidFill>
              </a:rPr>
              <a:t>Software Engineering Foundations: A Software Science Perspective</a:t>
            </a:r>
            <a:r>
              <a:rPr lang="en-US" sz="2600" dirty="0"/>
              <a:t>, </a:t>
            </a:r>
            <a:r>
              <a:rPr lang="en-US" sz="2600" i="1" dirty="0" err="1"/>
              <a:t>Auerbach</a:t>
            </a:r>
            <a:r>
              <a:rPr lang="en-US" sz="2600" i="1" dirty="0"/>
              <a:t> Publications, Taylor &amp; Francis Group</a:t>
            </a:r>
            <a:r>
              <a:rPr lang="en-US" sz="2600" dirty="0"/>
              <a:t>, </a:t>
            </a:r>
            <a:r>
              <a:rPr lang="en-US" sz="2600" dirty="0" smtClean="0"/>
              <a:t>2008</a:t>
            </a:r>
          </a:p>
        </p:txBody>
      </p:sp>
    </p:spTree>
    <p:extLst>
      <p:ext uri="{BB962C8B-B14F-4D97-AF65-F5344CB8AC3E}">
        <p14:creationId xmlns:p14="http://schemas.microsoft.com/office/powerpoint/2010/main" val="331730699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515350" cy="1200149"/>
          </a:xfrm>
        </p:spPr>
        <p:txBody>
          <a:bodyPr>
            <a:normAutofit fontScale="90000"/>
          </a:bodyPr>
          <a:lstStyle/>
          <a:p>
            <a:r>
              <a:rPr lang="en-US" dirty="0" smtClean="0"/>
              <a:t>Feasibility Analysis - Technical Feasibility</a:t>
            </a:r>
            <a:endParaRPr lang="id-ID"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9289213"/>
              </p:ext>
            </p:extLst>
          </p:nvPr>
        </p:nvGraphicFramePr>
        <p:xfrm>
          <a:off x="152400" y="1676400"/>
          <a:ext cx="8915400" cy="3657600"/>
        </p:xfrm>
        <a:graphic>
          <a:graphicData uri="http://schemas.openxmlformats.org/drawingml/2006/table">
            <a:tbl>
              <a:tblPr firstCol="1" bandRow="1">
                <a:tableStyleId>{073A0DAA-6AF3-43AB-8588-CEC1D06C72B9}</a:tableStyleId>
              </a:tblPr>
              <a:tblGrid>
                <a:gridCol w="2209800"/>
                <a:gridCol w="6705600"/>
              </a:tblGrid>
              <a:tr h="370840">
                <a:tc>
                  <a:txBody>
                    <a:bodyPr/>
                    <a:lstStyle/>
                    <a:p>
                      <a:r>
                        <a:rPr lang="en-US" sz="2400" b="1" dirty="0" smtClean="0"/>
                        <a:t>Familiarity with application</a:t>
                      </a:r>
                      <a:endParaRPr lang="id-ID" sz="2400" b="1" dirty="0"/>
                    </a:p>
                  </a:txBody>
                  <a:tcPr/>
                </a:tc>
                <a:tc>
                  <a:txBody>
                    <a:bodyPr/>
                    <a:lstStyle/>
                    <a:p>
                      <a:pPr marL="285750" indent="-285750">
                        <a:buFont typeface="Arial" panose="020B0604020202020204" pitchFamily="34" charset="0"/>
                        <a:buChar char="•"/>
                      </a:pPr>
                      <a:r>
                        <a:rPr lang="en-US" sz="2400" dirty="0" smtClean="0">
                          <a:solidFill>
                            <a:schemeClr val="tx1"/>
                          </a:solidFill>
                        </a:rPr>
                        <a:t>Knowledge of business domain</a:t>
                      </a:r>
                    </a:p>
                    <a:p>
                      <a:pPr marL="285750" indent="-285750">
                        <a:buFont typeface="Arial" panose="020B0604020202020204" pitchFamily="34" charset="0"/>
                        <a:buChar char="•"/>
                      </a:pPr>
                      <a:r>
                        <a:rPr lang="en-US" sz="2400" dirty="0" smtClean="0">
                          <a:solidFill>
                            <a:schemeClr val="tx1"/>
                          </a:solidFill>
                        </a:rPr>
                        <a:t>Need to understand improvements</a:t>
                      </a:r>
                    </a:p>
                    <a:p>
                      <a:pPr marL="285750" indent="-285750">
                        <a:buFont typeface="Arial" panose="020B0604020202020204" pitchFamily="34" charset="0"/>
                        <a:buChar char="•"/>
                      </a:pPr>
                      <a:r>
                        <a:rPr lang="en-US" sz="2400" dirty="0" smtClean="0">
                          <a:solidFill>
                            <a:schemeClr val="tx1"/>
                          </a:solidFill>
                        </a:rPr>
                        <a:t>Need to recognize pitfalls and bad ideas</a:t>
                      </a:r>
                    </a:p>
                  </a:txBody>
                  <a:tcPr/>
                </a:tc>
              </a:tr>
              <a:tr h="370840">
                <a:tc>
                  <a:txBody>
                    <a:bodyPr/>
                    <a:lstStyle/>
                    <a:p>
                      <a:r>
                        <a:rPr lang="en-US" sz="2400" b="1" dirty="0" smtClean="0"/>
                        <a:t>Familiarity with technology</a:t>
                      </a:r>
                      <a:endParaRPr lang="id-ID" sz="2400" b="1" dirty="0"/>
                    </a:p>
                  </a:txBody>
                  <a:tcPr/>
                </a:tc>
                <a:tc>
                  <a:txBody>
                    <a:bodyPr/>
                    <a:lstStyle/>
                    <a:p>
                      <a:pPr marL="285750" indent="-285750">
                        <a:buFont typeface="Arial" panose="020B0604020202020204" pitchFamily="34" charset="0"/>
                        <a:buChar char="•"/>
                      </a:pPr>
                      <a:r>
                        <a:rPr lang="en-US" sz="2400" dirty="0" smtClean="0"/>
                        <a:t>Is technology new to this organization?</a:t>
                      </a:r>
                    </a:p>
                    <a:p>
                      <a:pPr marL="285750" indent="-285750">
                        <a:buFont typeface="Arial" panose="020B0604020202020204" pitchFamily="34" charset="0"/>
                        <a:buChar char="•"/>
                      </a:pPr>
                      <a:r>
                        <a:rPr lang="en-US" sz="2400" dirty="0" smtClean="0"/>
                        <a:t>Is this a brand new technology?</a:t>
                      </a:r>
                    </a:p>
                    <a:p>
                      <a:pPr marL="285750" indent="-285750">
                        <a:buFont typeface="Arial" panose="020B0604020202020204" pitchFamily="34" charset="0"/>
                        <a:buChar char="•"/>
                      </a:pPr>
                      <a:r>
                        <a:rPr lang="en-US" sz="2400" dirty="0" smtClean="0"/>
                        <a:t>Extension of existing firm technologies</a:t>
                      </a:r>
                    </a:p>
                  </a:txBody>
                  <a:tcPr/>
                </a:tc>
              </a:tr>
              <a:tr h="370840">
                <a:tc>
                  <a:txBody>
                    <a:bodyPr/>
                    <a:lstStyle/>
                    <a:p>
                      <a:r>
                        <a:rPr lang="id-ID" sz="2400" b="1" dirty="0" smtClean="0"/>
                        <a:t>Project </a:t>
                      </a:r>
                      <a:r>
                        <a:rPr lang="id-ID" sz="2400" b="1" dirty="0" err="1" smtClean="0"/>
                        <a:t>size</a:t>
                      </a:r>
                      <a:endParaRPr lang="id-ID" sz="2400" b="1" dirty="0"/>
                    </a:p>
                  </a:txBody>
                  <a:tcPr/>
                </a:tc>
                <a:tc>
                  <a:txBody>
                    <a:bodyPr/>
                    <a:lstStyle/>
                    <a:p>
                      <a:pPr marL="285750" indent="-285750">
                        <a:buFont typeface="Arial" panose="020B0604020202020204" pitchFamily="34" charset="0"/>
                        <a:buChar char="•"/>
                      </a:pPr>
                      <a:r>
                        <a:rPr lang="en-US" sz="2400" dirty="0" smtClean="0"/>
                        <a:t>Number of people, time, and features</a:t>
                      </a:r>
                    </a:p>
                  </a:txBody>
                  <a:tcPr/>
                </a:tc>
              </a:tr>
              <a:tr h="370840">
                <a:tc>
                  <a:txBody>
                    <a:bodyPr/>
                    <a:lstStyle/>
                    <a:p>
                      <a:r>
                        <a:rPr lang="id-ID" sz="2400" b="1" dirty="0" err="1" smtClean="0"/>
                        <a:t>Compatibility</a:t>
                      </a:r>
                      <a:endParaRPr lang="id-ID" sz="2400" b="1" dirty="0"/>
                    </a:p>
                  </a:txBody>
                  <a:tcPr/>
                </a:tc>
                <a:tc>
                  <a:txBody>
                    <a:bodyPr/>
                    <a:lstStyle/>
                    <a:p>
                      <a:pPr marL="285750" indent="-285750">
                        <a:buFont typeface="Arial" panose="020B0604020202020204" pitchFamily="34" charset="0"/>
                        <a:buChar char="•"/>
                      </a:pPr>
                      <a:r>
                        <a:rPr lang="en-US" sz="2400" dirty="0" smtClean="0"/>
                        <a:t>Systems are not built in a vacuum</a:t>
                      </a:r>
                    </a:p>
                    <a:p>
                      <a:pPr marL="285750" indent="-285750">
                        <a:buFont typeface="Arial" panose="020B0604020202020204" pitchFamily="34" charset="0"/>
                        <a:buChar char="•"/>
                      </a:pPr>
                      <a:r>
                        <a:rPr lang="en-US" sz="2400" dirty="0" smtClean="0"/>
                        <a:t>Needs to integrate with current systems and data</a:t>
                      </a:r>
                    </a:p>
                  </a:txBody>
                  <a:tcPr/>
                </a:tc>
              </a:tr>
            </a:tbl>
          </a:graphicData>
        </a:graphic>
      </p:graphicFrame>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4650088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t>
            </a:r>
            <a:r>
              <a:rPr lang="id-ID" dirty="0" smtClean="0"/>
              <a:t>(</a:t>
            </a:r>
            <a:r>
              <a:rPr lang="id-ID" dirty="0" err="1" smtClean="0">
                <a:solidFill>
                  <a:srgbClr val="C00000"/>
                </a:solidFill>
              </a:rPr>
              <a:t>Process</a:t>
            </a:r>
            <a:r>
              <a:rPr lang="id-ID" dirty="0" smtClean="0"/>
              <a:t>)</a:t>
            </a:r>
            <a:endParaRPr lang="en-US" dirty="0"/>
          </a:p>
        </p:txBody>
      </p:sp>
      <p:sp>
        <p:nvSpPr>
          <p:cNvPr id="3" name="Content Placeholder 2"/>
          <p:cNvSpPr>
            <a:spLocks noGrp="1"/>
          </p:cNvSpPr>
          <p:nvPr>
            <p:ph idx="1"/>
          </p:nvPr>
        </p:nvSpPr>
        <p:spPr>
          <a:xfrm>
            <a:off x="628650" y="1529104"/>
            <a:ext cx="7886700" cy="4947896"/>
          </a:xfrm>
        </p:spPr>
        <p:txBody>
          <a:bodyPr>
            <a:normAutofit lnSpcReduction="10000"/>
          </a:bodyPr>
          <a:lstStyle/>
          <a:p>
            <a:r>
              <a:rPr lang="en-US" sz="2400" dirty="0"/>
              <a:t>Alan Dennis</a:t>
            </a:r>
            <a:r>
              <a:rPr lang="id-ID" sz="2400" dirty="0"/>
              <a:t>  </a:t>
            </a:r>
            <a:r>
              <a:rPr lang="id-ID" sz="2400" dirty="0" err="1"/>
              <a:t>et</a:t>
            </a:r>
            <a:r>
              <a:rPr lang="id-ID" sz="2400" dirty="0"/>
              <a:t> </a:t>
            </a:r>
            <a:r>
              <a:rPr lang="id-ID" sz="2400" dirty="0" err="1"/>
              <a:t>al</a:t>
            </a:r>
            <a:r>
              <a:rPr lang="id-ID" sz="2400" dirty="0"/>
              <a:t>,  </a:t>
            </a:r>
            <a:r>
              <a:rPr lang="en-US" sz="2400" dirty="0">
                <a:solidFill>
                  <a:srgbClr val="0070C0"/>
                </a:solidFill>
              </a:rPr>
              <a:t>Systems Analysis and Design with UML – </a:t>
            </a:r>
            <a:r>
              <a:rPr lang="en-US" sz="2400" dirty="0" smtClean="0">
                <a:solidFill>
                  <a:srgbClr val="0070C0"/>
                </a:solidFill>
              </a:rPr>
              <a:t>4</a:t>
            </a:r>
            <a:r>
              <a:rPr lang="en-US" sz="2400" baseline="30000" dirty="0" smtClean="0">
                <a:solidFill>
                  <a:srgbClr val="0070C0"/>
                </a:solidFill>
              </a:rPr>
              <a:t>th</a:t>
            </a:r>
            <a:r>
              <a:rPr lang="en-US" sz="2400" dirty="0" smtClean="0">
                <a:solidFill>
                  <a:srgbClr val="0070C0"/>
                </a:solidFill>
              </a:rPr>
              <a:t> </a:t>
            </a:r>
            <a:r>
              <a:rPr lang="en-US" sz="2400" dirty="0">
                <a:solidFill>
                  <a:srgbClr val="0070C0"/>
                </a:solidFill>
              </a:rPr>
              <a:t>Edition</a:t>
            </a:r>
            <a:r>
              <a:rPr lang="id-ID" sz="2400" dirty="0"/>
              <a:t>, </a:t>
            </a:r>
            <a:r>
              <a:rPr lang="en-US" sz="2400" i="1" dirty="0"/>
              <a:t>John Wiley and Sons</a:t>
            </a:r>
            <a:r>
              <a:rPr lang="en-US" sz="2400" dirty="0"/>
              <a:t>, </a:t>
            </a:r>
            <a:r>
              <a:rPr lang="en-US" sz="2400" dirty="0" smtClean="0"/>
              <a:t>2012</a:t>
            </a:r>
            <a:endParaRPr lang="en-US" sz="2400" dirty="0"/>
          </a:p>
          <a:p>
            <a:r>
              <a:rPr lang="en-US" sz="2400" dirty="0" smtClean="0"/>
              <a:t>Dan </a:t>
            </a:r>
            <a:r>
              <a:rPr lang="en-US" sz="2400" dirty="0" err="1" smtClean="0"/>
              <a:t>Pilone</a:t>
            </a:r>
            <a:r>
              <a:rPr lang="en-US" sz="2400" dirty="0" smtClean="0"/>
              <a:t> and Russ Miles, </a:t>
            </a:r>
            <a:r>
              <a:rPr lang="en-US" sz="2400" dirty="0" smtClean="0">
                <a:solidFill>
                  <a:srgbClr val="0070C0"/>
                </a:solidFill>
              </a:rPr>
              <a:t>Head First Software Development</a:t>
            </a:r>
            <a:r>
              <a:rPr lang="en-US" sz="2400" dirty="0" smtClean="0"/>
              <a:t>, </a:t>
            </a:r>
            <a:r>
              <a:rPr lang="en-US" sz="2400" i="1" dirty="0" smtClean="0"/>
              <a:t>O’Reilly Media</a:t>
            </a:r>
            <a:r>
              <a:rPr lang="en-US" sz="2400" dirty="0" smtClean="0"/>
              <a:t>, 2008</a:t>
            </a:r>
          </a:p>
          <a:p>
            <a:r>
              <a:rPr lang="id-ID" sz="2400" dirty="0" err="1" smtClean="0"/>
              <a:t>Barclay</a:t>
            </a:r>
            <a:r>
              <a:rPr lang="id-ID" sz="2400" dirty="0" smtClean="0"/>
              <a:t> </a:t>
            </a:r>
            <a:r>
              <a:rPr lang="id-ID" sz="2400" dirty="0" err="1" smtClean="0"/>
              <a:t>and</a:t>
            </a:r>
            <a:r>
              <a:rPr lang="id-ID" sz="2400" dirty="0" smtClean="0"/>
              <a:t> </a:t>
            </a:r>
            <a:r>
              <a:rPr lang="id-ID" sz="2400" dirty="0" err="1" smtClean="0"/>
              <a:t>Savage</a:t>
            </a:r>
            <a:r>
              <a:rPr lang="id-ID" sz="2400" dirty="0" smtClean="0"/>
              <a:t>, </a:t>
            </a:r>
            <a:r>
              <a:rPr lang="en-US" sz="2400" dirty="0">
                <a:solidFill>
                  <a:srgbClr val="0070C0"/>
                </a:solidFill>
              </a:rPr>
              <a:t>Object-Oriented Design with UML and </a:t>
            </a:r>
            <a:r>
              <a:rPr lang="en-US" sz="2400" dirty="0" smtClean="0">
                <a:solidFill>
                  <a:srgbClr val="0070C0"/>
                </a:solidFill>
              </a:rPr>
              <a:t>Java</a:t>
            </a:r>
            <a:r>
              <a:rPr lang="id-ID" sz="2400" dirty="0" smtClean="0"/>
              <a:t>, </a:t>
            </a:r>
            <a:r>
              <a:rPr lang="id-ID" sz="2400" i="1" dirty="0" err="1" smtClean="0"/>
              <a:t>Elsevier</a:t>
            </a:r>
            <a:r>
              <a:rPr lang="id-ID" sz="2400" dirty="0" smtClean="0"/>
              <a:t>, 2004</a:t>
            </a:r>
          </a:p>
          <a:p>
            <a:r>
              <a:rPr lang="id-ID" sz="2400" dirty="0" smtClean="0"/>
              <a:t>Kenneth </a:t>
            </a:r>
            <a:r>
              <a:rPr lang="id-ID" sz="2400" dirty="0"/>
              <a:t>E. Kendall </a:t>
            </a:r>
            <a:r>
              <a:rPr lang="id-ID" sz="2400" dirty="0" err="1"/>
              <a:t>and</a:t>
            </a:r>
            <a:r>
              <a:rPr lang="id-ID" sz="2400" dirty="0"/>
              <a:t> Julie E Kendall, </a:t>
            </a:r>
            <a:r>
              <a:rPr lang="id-ID" sz="2400" dirty="0">
                <a:solidFill>
                  <a:srgbClr val="0070C0"/>
                </a:solidFill>
              </a:rPr>
              <a:t>Systems </a:t>
            </a:r>
            <a:r>
              <a:rPr lang="id-ID" sz="2400" dirty="0" err="1">
                <a:solidFill>
                  <a:srgbClr val="0070C0"/>
                </a:solidFill>
              </a:rPr>
              <a:t>Analysis</a:t>
            </a:r>
            <a:r>
              <a:rPr lang="id-ID" sz="2400" dirty="0">
                <a:solidFill>
                  <a:srgbClr val="0070C0"/>
                </a:solidFill>
              </a:rPr>
              <a:t> </a:t>
            </a:r>
            <a:r>
              <a:rPr lang="id-ID" sz="2400" dirty="0" err="1">
                <a:solidFill>
                  <a:srgbClr val="0070C0"/>
                </a:solidFill>
              </a:rPr>
              <a:t>and</a:t>
            </a:r>
            <a:r>
              <a:rPr lang="id-ID" sz="2400" dirty="0">
                <a:solidFill>
                  <a:srgbClr val="0070C0"/>
                </a:solidFill>
              </a:rPr>
              <a:t> </a:t>
            </a:r>
            <a:r>
              <a:rPr lang="id-ID" sz="2400" dirty="0" err="1">
                <a:solidFill>
                  <a:srgbClr val="0070C0"/>
                </a:solidFill>
              </a:rPr>
              <a:t>Design</a:t>
            </a:r>
            <a:r>
              <a:rPr lang="id-ID" sz="2400" dirty="0">
                <a:solidFill>
                  <a:srgbClr val="0070C0"/>
                </a:solidFill>
              </a:rPr>
              <a:t> 8th </a:t>
            </a:r>
            <a:r>
              <a:rPr lang="id-ID" sz="2400" dirty="0" err="1">
                <a:solidFill>
                  <a:srgbClr val="0070C0"/>
                </a:solidFill>
              </a:rPr>
              <a:t>Edition</a:t>
            </a:r>
            <a:r>
              <a:rPr lang="id-ID" sz="2400" dirty="0"/>
              <a:t>, </a:t>
            </a:r>
            <a:r>
              <a:rPr lang="id-ID" sz="2400" i="1" dirty="0" err="1"/>
              <a:t>Prentice</a:t>
            </a:r>
            <a:r>
              <a:rPr lang="id-ID" sz="2400" i="1" dirty="0"/>
              <a:t> Hall</a:t>
            </a:r>
            <a:r>
              <a:rPr lang="id-ID" sz="2400" dirty="0"/>
              <a:t>, 2010</a:t>
            </a:r>
          </a:p>
          <a:p>
            <a:r>
              <a:rPr lang="id-ID" sz="2400" dirty="0"/>
              <a:t>Hassan </a:t>
            </a:r>
            <a:r>
              <a:rPr lang="id-ID" sz="2400" dirty="0" err="1"/>
              <a:t>Gomaa</a:t>
            </a:r>
            <a:r>
              <a:rPr lang="id-ID" sz="2400" dirty="0"/>
              <a:t>, </a:t>
            </a:r>
            <a:r>
              <a:rPr lang="id-ID" sz="2400" dirty="0" err="1">
                <a:solidFill>
                  <a:srgbClr val="0070C0"/>
                </a:solidFill>
              </a:rPr>
              <a:t>Software</a:t>
            </a:r>
            <a:r>
              <a:rPr lang="id-ID" sz="2400" dirty="0">
                <a:solidFill>
                  <a:srgbClr val="0070C0"/>
                </a:solidFill>
              </a:rPr>
              <a:t> Modeling </a:t>
            </a:r>
            <a:r>
              <a:rPr lang="id-ID" sz="2400" dirty="0" err="1">
                <a:solidFill>
                  <a:srgbClr val="0070C0"/>
                </a:solidFill>
              </a:rPr>
              <a:t>and</a:t>
            </a:r>
            <a:r>
              <a:rPr lang="id-ID" sz="2400" dirty="0">
                <a:solidFill>
                  <a:srgbClr val="0070C0"/>
                </a:solidFill>
              </a:rPr>
              <a:t> </a:t>
            </a:r>
            <a:r>
              <a:rPr lang="id-ID" sz="2400" dirty="0" err="1">
                <a:solidFill>
                  <a:srgbClr val="0070C0"/>
                </a:solidFill>
              </a:rPr>
              <a:t>Design</a:t>
            </a:r>
            <a:r>
              <a:rPr lang="id-ID" sz="2400" dirty="0">
                <a:solidFill>
                  <a:srgbClr val="0070C0"/>
                </a:solidFill>
              </a:rPr>
              <a:t>: UML, </a:t>
            </a:r>
            <a:r>
              <a:rPr lang="id-ID" sz="2400" dirty="0" err="1">
                <a:solidFill>
                  <a:srgbClr val="0070C0"/>
                </a:solidFill>
              </a:rPr>
              <a:t>Use</a:t>
            </a:r>
            <a:r>
              <a:rPr lang="id-ID" sz="2400" dirty="0">
                <a:solidFill>
                  <a:srgbClr val="0070C0"/>
                </a:solidFill>
              </a:rPr>
              <a:t> </a:t>
            </a:r>
            <a:r>
              <a:rPr lang="id-ID" sz="2400" dirty="0" err="1">
                <a:solidFill>
                  <a:srgbClr val="0070C0"/>
                </a:solidFill>
              </a:rPr>
              <a:t>Cases</a:t>
            </a:r>
            <a:r>
              <a:rPr lang="id-ID" sz="2400" dirty="0">
                <a:solidFill>
                  <a:srgbClr val="0070C0"/>
                </a:solidFill>
              </a:rPr>
              <a:t>, </a:t>
            </a:r>
            <a:r>
              <a:rPr lang="id-ID" sz="2400" dirty="0" err="1">
                <a:solidFill>
                  <a:srgbClr val="0070C0"/>
                </a:solidFill>
              </a:rPr>
              <a:t>Patterns</a:t>
            </a:r>
            <a:r>
              <a:rPr lang="id-ID" sz="2400" dirty="0">
                <a:solidFill>
                  <a:srgbClr val="0070C0"/>
                </a:solidFill>
              </a:rPr>
              <a:t>, </a:t>
            </a:r>
            <a:r>
              <a:rPr lang="id-ID" sz="2400" dirty="0" err="1">
                <a:solidFill>
                  <a:srgbClr val="0070C0"/>
                </a:solidFill>
              </a:rPr>
              <a:t>and</a:t>
            </a:r>
            <a:r>
              <a:rPr lang="id-ID" sz="2400" dirty="0">
                <a:solidFill>
                  <a:srgbClr val="0070C0"/>
                </a:solidFill>
              </a:rPr>
              <a:t> </a:t>
            </a:r>
            <a:r>
              <a:rPr lang="id-ID" sz="2400" dirty="0" err="1">
                <a:solidFill>
                  <a:srgbClr val="0070C0"/>
                </a:solidFill>
              </a:rPr>
              <a:t>Software</a:t>
            </a:r>
            <a:r>
              <a:rPr lang="id-ID" sz="2400" dirty="0">
                <a:solidFill>
                  <a:srgbClr val="0070C0"/>
                </a:solidFill>
              </a:rPr>
              <a:t> </a:t>
            </a:r>
            <a:r>
              <a:rPr lang="id-ID" sz="2400" dirty="0" err="1">
                <a:solidFill>
                  <a:srgbClr val="0070C0"/>
                </a:solidFill>
              </a:rPr>
              <a:t>Architectures</a:t>
            </a:r>
            <a:r>
              <a:rPr lang="id-ID" sz="2400" dirty="0"/>
              <a:t>, </a:t>
            </a:r>
            <a:r>
              <a:rPr lang="id-ID" sz="2400" i="1" dirty="0" err="1"/>
              <a:t>Cambridge</a:t>
            </a:r>
            <a:r>
              <a:rPr lang="id-ID" sz="2400" i="1" dirty="0"/>
              <a:t> </a:t>
            </a:r>
            <a:r>
              <a:rPr lang="id-ID" sz="2400" i="1" dirty="0" err="1"/>
              <a:t>University</a:t>
            </a:r>
            <a:r>
              <a:rPr lang="id-ID" sz="2400" i="1" dirty="0"/>
              <a:t> Press</a:t>
            </a:r>
            <a:r>
              <a:rPr lang="id-ID" sz="2400" dirty="0"/>
              <a:t>, 2011</a:t>
            </a:r>
          </a:p>
          <a:p>
            <a:r>
              <a:rPr lang="en-US" sz="2400" dirty="0" err="1"/>
              <a:t>Layna</a:t>
            </a:r>
            <a:r>
              <a:rPr lang="en-US" sz="2400" dirty="0"/>
              <a:t> Fischer (</a:t>
            </a:r>
            <a:r>
              <a:rPr lang="en-US" sz="2400" dirty="0" err="1"/>
              <a:t>edt</a:t>
            </a:r>
            <a:r>
              <a:rPr lang="en-US" sz="2400" dirty="0"/>
              <a:t>.), </a:t>
            </a:r>
            <a:r>
              <a:rPr lang="en-US" sz="2400" dirty="0">
                <a:solidFill>
                  <a:srgbClr val="0070C0"/>
                </a:solidFill>
              </a:rPr>
              <a:t>BPMN 2.0 Handbook Second Edition</a:t>
            </a:r>
            <a:r>
              <a:rPr lang="en-US" sz="2400" dirty="0"/>
              <a:t>, </a:t>
            </a:r>
            <a:r>
              <a:rPr lang="en-US" sz="2400" i="1" dirty="0"/>
              <a:t>Future Strategies</a:t>
            </a:r>
            <a:r>
              <a:rPr lang="en-US" sz="2400" dirty="0"/>
              <a:t>, 2012</a:t>
            </a:r>
          </a:p>
        </p:txBody>
      </p:sp>
    </p:spTree>
    <p:extLst>
      <p:ext uri="{BB962C8B-B14F-4D97-AF65-F5344CB8AC3E}">
        <p14:creationId xmlns:p14="http://schemas.microsoft.com/office/powerpoint/2010/main" val="202535934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t>
            </a:r>
            <a:r>
              <a:rPr lang="id-ID" dirty="0" smtClean="0"/>
              <a:t>(</a:t>
            </a:r>
            <a:r>
              <a:rPr lang="id-ID" smtClean="0">
                <a:solidFill>
                  <a:srgbClr val="C00000"/>
                </a:solidFill>
              </a:rPr>
              <a:t>Quality</a:t>
            </a:r>
            <a:r>
              <a:rPr lang="id-ID" smtClean="0"/>
              <a:t>)</a:t>
            </a:r>
            <a:endParaRPr lang="id-ID" dirty="0"/>
          </a:p>
        </p:txBody>
      </p:sp>
      <p:sp>
        <p:nvSpPr>
          <p:cNvPr id="3" name="Content Placeholder 2"/>
          <p:cNvSpPr>
            <a:spLocks noGrp="1"/>
          </p:cNvSpPr>
          <p:nvPr>
            <p:ph idx="1"/>
          </p:nvPr>
        </p:nvSpPr>
        <p:spPr/>
        <p:txBody>
          <a:bodyPr/>
          <a:lstStyle/>
          <a:p>
            <a:r>
              <a:rPr lang="en-US" sz="2800" dirty="0"/>
              <a:t>Daniel </a:t>
            </a:r>
            <a:r>
              <a:rPr lang="en-US" sz="2800" dirty="0" err="1"/>
              <a:t>Galin</a:t>
            </a:r>
            <a:r>
              <a:rPr lang="en-US" sz="2800" dirty="0"/>
              <a:t>, </a:t>
            </a:r>
            <a:r>
              <a:rPr lang="en-US" sz="2800" dirty="0">
                <a:solidFill>
                  <a:srgbClr val="0070C0"/>
                </a:solidFill>
              </a:rPr>
              <a:t>Software Quality Assurance</a:t>
            </a:r>
            <a:r>
              <a:rPr lang="en-US" sz="2800" dirty="0"/>
              <a:t>, </a:t>
            </a:r>
            <a:r>
              <a:rPr lang="en-US" sz="2800" i="1" dirty="0"/>
              <a:t>Addison-Wesley</a:t>
            </a:r>
            <a:r>
              <a:rPr lang="en-US" sz="2800" dirty="0"/>
              <a:t>, 2004</a:t>
            </a:r>
          </a:p>
          <a:p>
            <a:r>
              <a:rPr lang="en-US" dirty="0" err="1"/>
              <a:t>Kshirasagar</a:t>
            </a:r>
            <a:r>
              <a:rPr lang="en-US" dirty="0"/>
              <a:t> </a:t>
            </a:r>
            <a:r>
              <a:rPr lang="en-US" dirty="0" err="1"/>
              <a:t>Naik</a:t>
            </a:r>
            <a:r>
              <a:rPr lang="en-US" dirty="0"/>
              <a:t> and </a:t>
            </a:r>
            <a:r>
              <a:rPr lang="en-US" dirty="0" err="1"/>
              <a:t>Priyadarshi</a:t>
            </a:r>
            <a:r>
              <a:rPr lang="en-US" dirty="0"/>
              <a:t> </a:t>
            </a:r>
            <a:r>
              <a:rPr lang="en-US" dirty="0" err="1"/>
              <a:t>Tripathy</a:t>
            </a:r>
            <a:r>
              <a:rPr lang="en-US" dirty="0"/>
              <a:t>, </a:t>
            </a:r>
            <a:r>
              <a:rPr lang="en-US" dirty="0">
                <a:solidFill>
                  <a:srgbClr val="0070C0"/>
                </a:solidFill>
              </a:rPr>
              <a:t>Software Testing and Quality Assurance</a:t>
            </a:r>
            <a:r>
              <a:rPr lang="en-US" dirty="0"/>
              <a:t>, </a:t>
            </a:r>
            <a:r>
              <a:rPr lang="en-US" i="1" dirty="0"/>
              <a:t>John Wiley &amp; Sons</a:t>
            </a:r>
            <a:r>
              <a:rPr lang="en-US" dirty="0"/>
              <a:t>, Inc., 2008</a:t>
            </a:r>
          </a:p>
          <a:p>
            <a:r>
              <a:rPr lang="en-US" sz="2800" dirty="0" smtClean="0"/>
              <a:t>Jeff </a:t>
            </a:r>
            <a:r>
              <a:rPr lang="en-US" sz="2800" dirty="0" err="1"/>
              <a:t>Tian</a:t>
            </a:r>
            <a:r>
              <a:rPr lang="en-US" sz="2800" dirty="0"/>
              <a:t>, </a:t>
            </a:r>
            <a:r>
              <a:rPr lang="en-US" sz="2800" dirty="0">
                <a:solidFill>
                  <a:srgbClr val="0070C0"/>
                </a:solidFill>
              </a:rPr>
              <a:t>Software Quality Engineering</a:t>
            </a:r>
            <a:r>
              <a:rPr lang="en-US" sz="2800" dirty="0"/>
              <a:t>, </a:t>
            </a:r>
            <a:r>
              <a:rPr lang="en-US" sz="2800" i="1" dirty="0"/>
              <a:t>John Wiley &amp; Sons, Inc.</a:t>
            </a:r>
            <a:r>
              <a:rPr lang="en-US" sz="2800" dirty="0"/>
              <a:t>, 2005</a:t>
            </a:r>
          </a:p>
          <a:p>
            <a:r>
              <a:rPr lang="en-US" sz="2800" dirty="0"/>
              <a:t>G. Gordon </a:t>
            </a:r>
            <a:r>
              <a:rPr lang="en-US" sz="2800" dirty="0" err="1"/>
              <a:t>Schulmeyer</a:t>
            </a:r>
            <a:r>
              <a:rPr lang="en-US" sz="2800" dirty="0"/>
              <a:t>, </a:t>
            </a:r>
            <a:r>
              <a:rPr lang="en-US" sz="2800" dirty="0">
                <a:solidFill>
                  <a:srgbClr val="0070C0"/>
                </a:solidFill>
              </a:rPr>
              <a:t>Handbook of Software Quality Assurance Fourth Edition</a:t>
            </a:r>
            <a:r>
              <a:rPr lang="en-US" sz="2800" dirty="0"/>
              <a:t>, </a:t>
            </a:r>
            <a:r>
              <a:rPr lang="en-US" sz="2800" i="1" dirty="0" err="1"/>
              <a:t>Artech</a:t>
            </a:r>
            <a:r>
              <a:rPr lang="en-US" sz="2800" i="1" dirty="0"/>
              <a:t> House</a:t>
            </a:r>
            <a:r>
              <a:rPr lang="en-US" sz="2800" dirty="0"/>
              <a:t>, </a:t>
            </a:r>
            <a:r>
              <a:rPr lang="en-US" sz="2800" dirty="0" smtClean="0"/>
              <a:t>2008</a:t>
            </a:r>
            <a:endParaRPr lang="en-US" sz="2800" dirty="0"/>
          </a:p>
        </p:txBody>
      </p:sp>
    </p:spTree>
    <p:extLst>
      <p:ext uri="{BB962C8B-B14F-4D97-AF65-F5344CB8AC3E}">
        <p14:creationId xmlns:p14="http://schemas.microsoft.com/office/powerpoint/2010/main" val="75727391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a:t>
            </a:r>
            <a:r>
              <a:rPr lang="id-ID" dirty="0" smtClean="0"/>
              <a:t>(</a:t>
            </a:r>
            <a:r>
              <a:rPr lang="en-US" dirty="0" smtClean="0">
                <a:solidFill>
                  <a:srgbClr val="C00000"/>
                </a:solidFill>
              </a:rPr>
              <a:t>Research</a:t>
            </a:r>
            <a:r>
              <a:rPr lang="id-ID" dirty="0" smtClean="0"/>
              <a:t>)</a:t>
            </a:r>
            <a:endParaRPr lang="id-ID" dirty="0"/>
          </a:p>
        </p:txBody>
      </p:sp>
      <p:sp>
        <p:nvSpPr>
          <p:cNvPr id="3" name="Content Placeholder 2"/>
          <p:cNvSpPr>
            <a:spLocks noGrp="1"/>
          </p:cNvSpPr>
          <p:nvPr>
            <p:ph idx="1"/>
          </p:nvPr>
        </p:nvSpPr>
        <p:spPr>
          <a:xfrm>
            <a:off x="628650" y="1219200"/>
            <a:ext cx="7981950" cy="5334000"/>
          </a:xfrm>
        </p:spPr>
        <p:txBody>
          <a:bodyPr>
            <a:normAutofit/>
          </a:bodyPr>
          <a:lstStyle/>
          <a:p>
            <a:r>
              <a:rPr lang="sv-SE" sz="2300" dirty="0"/>
              <a:t>Christian W. </a:t>
            </a:r>
            <a:r>
              <a:rPr lang="sv-SE" sz="2300" dirty="0" smtClean="0"/>
              <a:t>Dawson, </a:t>
            </a:r>
            <a:r>
              <a:rPr lang="en-US" sz="2300" dirty="0">
                <a:solidFill>
                  <a:srgbClr val="0070C0"/>
                </a:solidFill>
              </a:rPr>
              <a:t>Project in Computing </a:t>
            </a:r>
            <a:r>
              <a:rPr lang="en-US" sz="2300" dirty="0" smtClean="0">
                <a:solidFill>
                  <a:srgbClr val="0070C0"/>
                </a:solidFill>
              </a:rPr>
              <a:t>and Information </a:t>
            </a:r>
            <a:r>
              <a:rPr lang="en-US" sz="2300" dirty="0">
                <a:solidFill>
                  <a:srgbClr val="0070C0"/>
                </a:solidFill>
              </a:rPr>
              <a:t>System a Student Guide 2nd Edition</a:t>
            </a:r>
            <a:r>
              <a:rPr lang="en-US" sz="2300" dirty="0"/>
              <a:t>, </a:t>
            </a:r>
            <a:r>
              <a:rPr lang="en-US" sz="2300" i="1" dirty="0" smtClean="0"/>
              <a:t>Addison-Wesley, </a:t>
            </a:r>
            <a:r>
              <a:rPr lang="en-US" sz="2300" dirty="0" smtClean="0"/>
              <a:t>2009</a:t>
            </a:r>
            <a:endParaRPr lang="sv-SE" sz="2300" dirty="0"/>
          </a:p>
          <a:p>
            <a:r>
              <a:rPr lang="sv-SE" sz="2300" dirty="0" smtClean="0"/>
              <a:t>Mikael </a:t>
            </a:r>
            <a:r>
              <a:rPr lang="sv-SE" sz="2300" dirty="0"/>
              <a:t>Berndtsson, Jörgen Hansson, Björn Olsson, </a:t>
            </a:r>
            <a:r>
              <a:rPr lang="sv-SE" sz="2300" dirty="0" smtClean="0"/>
              <a:t>Björn Lundell, </a:t>
            </a:r>
            <a:r>
              <a:rPr lang="en-US" sz="2300" dirty="0">
                <a:solidFill>
                  <a:srgbClr val="0070C0"/>
                </a:solidFill>
              </a:rPr>
              <a:t>Thesis </a:t>
            </a:r>
            <a:r>
              <a:rPr lang="en-US" sz="2300" dirty="0" smtClean="0">
                <a:solidFill>
                  <a:srgbClr val="0070C0"/>
                </a:solidFill>
              </a:rPr>
              <a:t>Projects - A </a:t>
            </a:r>
            <a:r>
              <a:rPr lang="en-US" sz="2300" dirty="0">
                <a:solidFill>
                  <a:srgbClr val="0070C0"/>
                </a:solidFill>
              </a:rPr>
              <a:t>Guide for Students in Computer Science and Information System 2nd </a:t>
            </a:r>
            <a:r>
              <a:rPr lang="en-US" sz="2300" dirty="0" smtClean="0">
                <a:solidFill>
                  <a:srgbClr val="0070C0"/>
                </a:solidFill>
              </a:rPr>
              <a:t>Edition</a:t>
            </a:r>
            <a:r>
              <a:rPr lang="en-US" sz="2300" dirty="0"/>
              <a:t>, </a:t>
            </a:r>
            <a:r>
              <a:rPr lang="en-US" sz="2300" i="1" dirty="0"/>
              <a:t>Springer-</a:t>
            </a:r>
            <a:r>
              <a:rPr lang="en-US" sz="2300" i="1" dirty="0" err="1"/>
              <a:t>Verlag</a:t>
            </a:r>
            <a:r>
              <a:rPr lang="en-US" sz="2300" i="1" dirty="0"/>
              <a:t> London </a:t>
            </a:r>
            <a:r>
              <a:rPr lang="en-US" sz="2300" i="1" dirty="0" smtClean="0"/>
              <a:t>Limited</a:t>
            </a:r>
            <a:r>
              <a:rPr lang="en-US" sz="2300" dirty="0" smtClean="0"/>
              <a:t>,  2008</a:t>
            </a:r>
          </a:p>
          <a:p>
            <a:r>
              <a:rPr lang="en-US" sz="2300" dirty="0" smtClean="0"/>
              <a:t>Mary </a:t>
            </a:r>
            <a:r>
              <a:rPr lang="en-US" sz="2300" dirty="0"/>
              <a:t>Shaw, </a:t>
            </a:r>
            <a:r>
              <a:rPr lang="en-US" sz="2300" dirty="0">
                <a:solidFill>
                  <a:srgbClr val="0070C0"/>
                </a:solidFill>
              </a:rPr>
              <a:t>Writing Good Software Engineering Research Papers</a:t>
            </a:r>
            <a:r>
              <a:rPr lang="en-US" sz="2300" dirty="0"/>
              <a:t>, </a:t>
            </a:r>
            <a:r>
              <a:rPr lang="en-US" sz="2300" i="1" dirty="0"/>
              <a:t>Proceedings of the 25th International Conference on Software Engineering</a:t>
            </a:r>
            <a:r>
              <a:rPr lang="en-US" sz="2300" dirty="0" smtClean="0"/>
              <a:t>, 2003</a:t>
            </a:r>
          </a:p>
          <a:p>
            <a:r>
              <a:rPr lang="en-US" sz="2300" dirty="0"/>
              <a:t>C. </a:t>
            </a:r>
            <a:r>
              <a:rPr lang="en-US" sz="2300" dirty="0" err="1"/>
              <a:t>Wohlin</a:t>
            </a:r>
            <a:r>
              <a:rPr lang="en-US" sz="2300" dirty="0"/>
              <a:t>, P. Runeson, M. Host, M. C. </a:t>
            </a:r>
            <a:r>
              <a:rPr lang="en-US" sz="2300" dirty="0" err="1"/>
              <a:t>Ohlsson</a:t>
            </a:r>
            <a:r>
              <a:rPr lang="en-US" sz="2300" dirty="0"/>
              <a:t>, B. </a:t>
            </a:r>
            <a:r>
              <a:rPr lang="en-US" sz="2300" dirty="0" err="1"/>
              <a:t>Regnell</a:t>
            </a:r>
            <a:r>
              <a:rPr lang="en-US" sz="2300" dirty="0"/>
              <a:t>, and A. </a:t>
            </a:r>
            <a:r>
              <a:rPr lang="en-US" sz="2300" dirty="0" err="1"/>
              <a:t>Wesslen</a:t>
            </a:r>
            <a:r>
              <a:rPr lang="en-US" sz="2300" dirty="0"/>
              <a:t>, </a:t>
            </a:r>
            <a:r>
              <a:rPr lang="en-US" sz="2300" dirty="0">
                <a:solidFill>
                  <a:srgbClr val="0070C0"/>
                </a:solidFill>
              </a:rPr>
              <a:t>Experimentation in Software </a:t>
            </a:r>
            <a:r>
              <a:rPr lang="en-US" sz="2300" dirty="0" smtClean="0">
                <a:solidFill>
                  <a:srgbClr val="0070C0"/>
                </a:solidFill>
              </a:rPr>
              <a:t>Engineering</a:t>
            </a:r>
            <a:r>
              <a:rPr lang="en-US" sz="2300" dirty="0" smtClean="0"/>
              <a:t>, </a:t>
            </a:r>
            <a:r>
              <a:rPr lang="en-US" sz="2300" i="1" dirty="0" smtClean="0"/>
              <a:t>Springer</a:t>
            </a:r>
            <a:r>
              <a:rPr lang="en-US" sz="2300" dirty="0"/>
              <a:t>, </a:t>
            </a:r>
            <a:r>
              <a:rPr lang="en-US" sz="2300" dirty="0" smtClean="0"/>
              <a:t>2012</a:t>
            </a:r>
            <a:endParaRPr lang="en-US" sz="2300" dirty="0"/>
          </a:p>
          <a:p>
            <a:r>
              <a:rPr lang="en-US" sz="2300" dirty="0" smtClean="0"/>
              <a:t>P</a:t>
            </a:r>
            <a:r>
              <a:rPr lang="en-US" sz="2300" dirty="0"/>
              <a:t>. Runeson, M. Host, A. Rainer, and B. </a:t>
            </a:r>
            <a:r>
              <a:rPr lang="en-US" sz="2300" dirty="0" err="1"/>
              <a:t>Regnell</a:t>
            </a:r>
            <a:r>
              <a:rPr lang="en-US" sz="2300" dirty="0"/>
              <a:t>, </a:t>
            </a:r>
            <a:r>
              <a:rPr lang="en-US" sz="2300" dirty="0">
                <a:solidFill>
                  <a:srgbClr val="0070C0"/>
                </a:solidFill>
              </a:rPr>
              <a:t>Case Study Research in Software Engineering: </a:t>
            </a:r>
            <a:r>
              <a:rPr lang="en-US" sz="2300" dirty="0" err="1">
                <a:solidFill>
                  <a:srgbClr val="0070C0"/>
                </a:solidFill>
              </a:rPr>
              <a:t>Guiidelines</a:t>
            </a:r>
            <a:r>
              <a:rPr lang="en-US" sz="2300" dirty="0">
                <a:solidFill>
                  <a:srgbClr val="0070C0"/>
                </a:solidFill>
              </a:rPr>
              <a:t> and </a:t>
            </a:r>
            <a:r>
              <a:rPr lang="en-US" sz="2300" dirty="0" smtClean="0">
                <a:solidFill>
                  <a:srgbClr val="0070C0"/>
                </a:solidFill>
              </a:rPr>
              <a:t>Examples</a:t>
            </a:r>
            <a:r>
              <a:rPr lang="en-US" sz="2300" dirty="0" smtClean="0"/>
              <a:t>, </a:t>
            </a:r>
            <a:r>
              <a:rPr lang="en-US" sz="2300" i="1" dirty="0" smtClean="0"/>
              <a:t>John </a:t>
            </a:r>
            <a:r>
              <a:rPr lang="en-US" sz="2300" i="1" dirty="0"/>
              <a:t>Wiley &amp; Sons</a:t>
            </a:r>
            <a:r>
              <a:rPr lang="en-US" sz="2300" dirty="0"/>
              <a:t>, Inc., </a:t>
            </a:r>
            <a:r>
              <a:rPr lang="en-US" sz="2300" dirty="0" smtClean="0"/>
              <a:t>2012</a:t>
            </a:r>
            <a:endParaRPr lang="en-US" sz="2300" dirty="0"/>
          </a:p>
          <a:p>
            <a:endParaRPr lang="en-US" sz="2300"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172</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0460477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18</a:t>
            </a:fld>
            <a:endParaRPr lang="en-US" dirty="0">
              <a:solidFill>
                <a:prstClr val="black">
                  <a:tint val="75000"/>
                </a:prstClr>
              </a:solidFill>
            </a:endParaRPr>
          </a:p>
        </p:txBody>
      </p:sp>
      <p:pic>
        <p:nvPicPr>
          <p:cNvPr id="5" name="Picture 4"/>
          <p:cNvPicPr>
            <a:picLocks noChangeAspect="1"/>
          </p:cNvPicPr>
          <p:nvPr/>
        </p:nvPicPr>
        <p:blipFill rotWithShape="1">
          <a:blip r:embed="rId2"/>
          <a:srcRect l="30833" t="23333" r="19167" b="10741"/>
          <a:stretch/>
        </p:blipFill>
        <p:spPr>
          <a:xfrm>
            <a:off x="0" y="0"/>
            <a:ext cx="9144000" cy="6781800"/>
          </a:xfrm>
          <a:prstGeom prst="rect">
            <a:avLst/>
          </a:prstGeom>
        </p:spPr>
      </p:pic>
    </p:spTree>
    <p:extLst>
      <p:ext uri="{BB962C8B-B14F-4D97-AF65-F5344CB8AC3E}">
        <p14:creationId xmlns:p14="http://schemas.microsoft.com/office/powerpoint/2010/main" val="33881583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515350" cy="1200149"/>
          </a:xfrm>
        </p:spPr>
        <p:txBody>
          <a:bodyPr>
            <a:normAutofit fontScale="90000"/>
          </a:bodyPr>
          <a:lstStyle/>
          <a:p>
            <a:r>
              <a:rPr lang="en-US" dirty="0"/>
              <a:t>Feasibility Analysis </a:t>
            </a:r>
            <a:r>
              <a:rPr lang="en-US" dirty="0" smtClean="0"/>
              <a:t>- Economic Feasibility</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19</a:t>
            </a:fld>
            <a:endParaRPr lang="en-US" dirty="0">
              <a:solidFill>
                <a:prstClr val="black">
                  <a:tint val="75000"/>
                </a:prstClr>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5" t="23255" r="21911" b="35448"/>
          <a:stretch/>
        </p:blipFill>
        <p:spPr bwMode="auto">
          <a:xfrm>
            <a:off x="76200" y="1447800"/>
            <a:ext cx="892065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8594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Romi Satria Wahono</a:t>
            </a:r>
            <a:endParaRPr lang="en-US" dirty="0"/>
          </a:p>
        </p:txBody>
      </p:sp>
      <p:pic>
        <p:nvPicPr>
          <p:cNvPr id="4" name="Picture 3"/>
          <p:cNvPicPr>
            <a:picLocks noChangeAspect="1" noChangeArrowheads="1"/>
          </p:cNvPicPr>
          <p:nvPr/>
        </p:nvPicPr>
        <p:blipFill>
          <a:blip r:embed="rId3" cstate="print">
            <a:lum bright="30000"/>
          </a:blip>
          <a:srcRect l="4478" t="3448" r="8186" b="6897"/>
          <a:stretch>
            <a:fillRect/>
          </a:stretch>
        </p:blipFill>
        <p:spPr bwMode="auto">
          <a:xfrm>
            <a:off x="5867400" y="0"/>
            <a:ext cx="3208565" cy="4278086"/>
          </a:xfrm>
          <a:prstGeom prst="rect">
            <a:avLst/>
          </a:prstGeom>
          <a:noFill/>
          <a:ln w="9525">
            <a:noFill/>
            <a:miter lim="800000"/>
            <a:headEnd/>
            <a:tailEnd/>
          </a:ln>
        </p:spPr>
      </p:pic>
      <p:sp>
        <p:nvSpPr>
          <p:cNvPr id="3" name="Content Placeholder 2"/>
          <p:cNvSpPr>
            <a:spLocks noGrp="1"/>
          </p:cNvSpPr>
          <p:nvPr>
            <p:ph idx="1"/>
          </p:nvPr>
        </p:nvSpPr>
        <p:spPr>
          <a:xfrm>
            <a:off x="628650" y="1576500"/>
            <a:ext cx="7886700" cy="4871696"/>
          </a:xfrm>
        </p:spPr>
        <p:txBody>
          <a:bodyPr>
            <a:normAutofit fontScale="92500" lnSpcReduction="10000"/>
          </a:bodyPr>
          <a:lstStyle/>
          <a:p>
            <a:r>
              <a:rPr lang="id-ID" dirty="0">
                <a:solidFill>
                  <a:srgbClr val="C00000"/>
                </a:solidFill>
              </a:rPr>
              <a:t>SD Sompok </a:t>
            </a:r>
            <a:r>
              <a:rPr lang="id-ID" dirty="0"/>
              <a:t>Semarang (1987)</a:t>
            </a:r>
          </a:p>
          <a:p>
            <a:r>
              <a:rPr lang="id-ID" dirty="0">
                <a:solidFill>
                  <a:srgbClr val="C00000"/>
                </a:solidFill>
              </a:rPr>
              <a:t>SMPN 8</a:t>
            </a:r>
            <a:r>
              <a:rPr lang="id-ID" dirty="0"/>
              <a:t> Semarang (1990)</a:t>
            </a:r>
          </a:p>
          <a:p>
            <a:r>
              <a:rPr lang="id-ID" dirty="0">
                <a:solidFill>
                  <a:srgbClr val="C00000"/>
                </a:solidFill>
              </a:rPr>
              <a:t>SMA Taruna </a:t>
            </a:r>
            <a:r>
              <a:rPr lang="id-ID" dirty="0" smtClean="0">
                <a:solidFill>
                  <a:srgbClr val="C00000"/>
                </a:solidFill>
              </a:rPr>
              <a:t>Nusantara</a:t>
            </a:r>
            <a:r>
              <a:rPr lang="en-US" dirty="0"/>
              <a:t> </a:t>
            </a:r>
            <a:r>
              <a:rPr lang="id-ID" dirty="0" smtClean="0"/>
              <a:t>Magelang </a:t>
            </a:r>
            <a:r>
              <a:rPr lang="id-ID" dirty="0"/>
              <a:t>(1993)</a:t>
            </a:r>
          </a:p>
          <a:p>
            <a:r>
              <a:rPr lang="id-ID" dirty="0">
                <a:solidFill>
                  <a:srgbClr val="C00000"/>
                </a:solidFill>
              </a:rPr>
              <a:t>B.Eng</a:t>
            </a:r>
            <a:r>
              <a:rPr lang="id-ID" dirty="0"/>
              <a:t>, </a:t>
            </a:r>
            <a:r>
              <a:rPr lang="id-ID" dirty="0">
                <a:solidFill>
                  <a:srgbClr val="C00000"/>
                </a:solidFill>
              </a:rPr>
              <a:t>M.Eng</a:t>
            </a:r>
            <a:r>
              <a:rPr lang="id-ID" dirty="0"/>
              <a:t> and </a:t>
            </a:r>
            <a:r>
              <a:rPr lang="id-ID" dirty="0">
                <a:solidFill>
                  <a:srgbClr val="C00000"/>
                </a:solidFill>
              </a:rPr>
              <a:t>Ph.D</a:t>
            </a:r>
            <a:r>
              <a:rPr lang="en-US" dirty="0">
                <a:solidFill>
                  <a:srgbClr val="C00000"/>
                </a:solidFill>
              </a:rPr>
              <a:t> </a:t>
            </a:r>
            <a:r>
              <a:rPr lang="id-ID" dirty="0"/>
              <a:t>in Software Engineering from</a:t>
            </a:r>
            <a:br>
              <a:rPr lang="id-ID" dirty="0"/>
            </a:br>
            <a:r>
              <a:rPr lang="id-ID" dirty="0"/>
              <a:t>Saitama University Japan (1994-2004)</a:t>
            </a:r>
            <a:br>
              <a:rPr lang="id-ID" dirty="0"/>
            </a:br>
            <a:r>
              <a:rPr lang="id-ID" dirty="0"/>
              <a:t>Universiti Teknikal Malaysia Melaka (2014)</a:t>
            </a:r>
          </a:p>
          <a:p>
            <a:r>
              <a:rPr lang="id-ID" dirty="0"/>
              <a:t>Research Interests: </a:t>
            </a:r>
            <a:r>
              <a:rPr lang="en-US" dirty="0">
                <a:solidFill>
                  <a:srgbClr val="C00000"/>
                </a:solidFill>
              </a:rPr>
              <a:t>Software Engineering</a:t>
            </a:r>
            <a:r>
              <a:rPr lang="en-US" dirty="0"/>
              <a:t>,</a:t>
            </a:r>
            <a:r>
              <a:rPr lang="id-ID" dirty="0"/>
              <a:t/>
            </a:r>
            <a:br>
              <a:rPr lang="id-ID" dirty="0"/>
            </a:br>
            <a:r>
              <a:rPr lang="en-US" dirty="0" smtClean="0"/>
              <a:t>Machine Learning</a:t>
            </a:r>
            <a:endParaRPr lang="en-US" dirty="0"/>
          </a:p>
          <a:p>
            <a:r>
              <a:rPr lang="en-US" dirty="0"/>
              <a:t>Founder </a:t>
            </a:r>
            <a:r>
              <a:rPr lang="en-US" dirty="0" err="1"/>
              <a:t>dan</a:t>
            </a:r>
            <a:r>
              <a:rPr lang="en-US" dirty="0"/>
              <a:t> </a:t>
            </a:r>
            <a:r>
              <a:rPr lang="en-US" dirty="0" err="1"/>
              <a:t>Koordinator</a:t>
            </a:r>
            <a:r>
              <a:rPr lang="en-US" dirty="0"/>
              <a:t> </a:t>
            </a:r>
            <a:r>
              <a:rPr lang="en-US" dirty="0" err="1">
                <a:solidFill>
                  <a:srgbClr val="CC0000"/>
                </a:solidFill>
              </a:rPr>
              <a:t>IlmuKomputer.Com</a:t>
            </a:r>
            <a:endParaRPr lang="id-ID" dirty="0">
              <a:solidFill>
                <a:srgbClr val="CC0000"/>
              </a:solidFill>
            </a:endParaRPr>
          </a:p>
          <a:p>
            <a:r>
              <a:rPr lang="id-ID" dirty="0"/>
              <a:t>Peneliti LIPI (2004-2007)</a:t>
            </a:r>
          </a:p>
          <a:p>
            <a:r>
              <a:rPr lang="id-ID" dirty="0"/>
              <a:t>Founder dan CEO </a:t>
            </a:r>
            <a:r>
              <a:rPr lang="id-ID" dirty="0">
                <a:solidFill>
                  <a:srgbClr val="CC0000"/>
                </a:solidFill>
              </a:rPr>
              <a:t>PT Brainmatics Cipta Informatika</a:t>
            </a:r>
            <a:endParaRPr lang="en-US" dirty="0">
              <a:solidFill>
                <a:srgbClr val="CC0000"/>
              </a:solidFill>
            </a:endParaRPr>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1440164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20</a:t>
            </a:fld>
            <a:endParaRPr lang="en-US" dirty="0">
              <a:solidFill>
                <a:prstClr val="black">
                  <a:tint val="75000"/>
                </a:prstClr>
              </a:solidFill>
            </a:endParaRPr>
          </a:p>
        </p:txBody>
      </p:sp>
      <p:pic>
        <p:nvPicPr>
          <p:cNvPr id="5" name="Picture 4"/>
          <p:cNvPicPr>
            <a:picLocks noChangeAspect="1"/>
          </p:cNvPicPr>
          <p:nvPr/>
        </p:nvPicPr>
        <p:blipFill rotWithShape="1">
          <a:blip r:embed="rId2"/>
          <a:srcRect l="32091" t="23351" r="17923" b="7366"/>
          <a:stretch/>
        </p:blipFill>
        <p:spPr>
          <a:xfrm>
            <a:off x="0" y="0"/>
            <a:ext cx="9144000" cy="6858000"/>
          </a:xfrm>
          <a:prstGeom prst="rect">
            <a:avLst/>
          </a:prstGeom>
        </p:spPr>
      </p:pic>
    </p:spTree>
    <p:extLst>
      <p:ext uri="{BB962C8B-B14F-4D97-AF65-F5344CB8AC3E}">
        <p14:creationId xmlns:p14="http://schemas.microsoft.com/office/powerpoint/2010/main" val="34826222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Value (PV)</a:t>
            </a:r>
          </a:p>
        </p:txBody>
      </p:sp>
      <p:sp>
        <p:nvSpPr>
          <p:cNvPr id="3" name="Content Placeholder 2"/>
          <p:cNvSpPr>
            <a:spLocks noGrp="1"/>
          </p:cNvSpPr>
          <p:nvPr>
            <p:ph idx="1"/>
          </p:nvPr>
        </p:nvSpPr>
        <p:spPr>
          <a:xfrm>
            <a:off x="628650" y="1374128"/>
            <a:ext cx="8229600" cy="4945063"/>
          </a:xfrm>
        </p:spPr>
        <p:txBody>
          <a:bodyPr/>
          <a:lstStyle/>
          <a:p>
            <a:r>
              <a:rPr lang="en-US" sz="3200" dirty="0" smtClean="0"/>
              <a:t>The amount of an </a:t>
            </a:r>
            <a:r>
              <a:rPr lang="en-US" sz="3200" dirty="0" smtClean="0">
                <a:solidFill>
                  <a:srgbClr val="C00000"/>
                </a:solidFill>
              </a:rPr>
              <a:t>investment today </a:t>
            </a:r>
            <a:r>
              <a:rPr lang="en-US" sz="3200" dirty="0" smtClean="0"/>
              <a:t>compared to the same </a:t>
            </a:r>
            <a:r>
              <a:rPr lang="en-US" sz="3200" dirty="0" smtClean="0">
                <a:solidFill>
                  <a:srgbClr val="C00000"/>
                </a:solidFill>
              </a:rPr>
              <a:t>amount </a:t>
            </a:r>
            <a:r>
              <a:rPr lang="en-US" sz="3200" i="1" dirty="0" smtClean="0">
                <a:solidFill>
                  <a:srgbClr val="C00000"/>
                </a:solidFill>
              </a:rPr>
              <a:t>n</a:t>
            </a:r>
            <a:r>
              <a:rPr lang="en-US" sz="3200" dirty="0" smtClean="0">
                <a:solidFill>
                  <a:srgbClr val="C00000"/>
                </a:solidFill>
              </a:rPr>
              <a:t> years</a:t>
            </a:r>
            <a:r>
              <a:rPr lang="en-US" sz="3200" dirty="0" smtClean="0"/>
              <a:t> in the future</a:t>
            </a:r>
          </a:p>
          <a:p>
            <a:r>
              <a:rPr lang="en-US" sz="3200" dirty="0" smtClean="0"/>
              <a:t>Taking into account inflation and time</a:t>
            </a:r>
          </a:p>
          <a:p>
            <a:pPr lvl="1"/>
            <a:endParaRPr lang="en-US" dirty="0" smtClean="0"/>
          </a:p>
          <a:p>
            <a:pPr lvl="1">
              <a:buNone/>
            </a:pPr>
            <a:endParaRPr lang="en-US" dirty="0" smtClean="0"/>
          </a:p>
          <a:p>
            <a:pPr lvl="1">
              <a:buNone/>
            </a:pPr>
            <a:endParaRPr lang="en-US" dirty="0"/>
          </a:p>
          <a:p>
            <a:pPr lvl="1">
              <a:buNone/>
            </a:pPr>
            <a:endParaRPr lang="en-US" dirty="0" smtClean="0"/>
          </a:p>
          <a:p>
            <a:pPr lvl="1">
              <a:buNone/>
            </a:pPr>
            <a:r>
              <a:rPr lang="en-US" sz="3600" dirty="0" smtClean="0">
                <a:solidFill>
                  <a:srgbClr val="C00000"/>
                </a:solidFill>
              </a:rPr>
              <a:t>	PV  = </a:t>
            </a:r>
          </a:p>
          <a:p>
            <a:endParaRPr lang="en-US" dirty="0" smtClean="0">
              <a:solidFill>
                <a:schemeClr val="tx1"/>
              </a:solidFill>
              <a:latin typeface="+mn-lt"/>
              <a:ea typeface="+mn-ea"/>
              <a:cs typeface="+mn-cs"/>
            </a:endParaRPr>
          </a:p>
          <a:p>
            <a:pPr>
              <a:buNone/>
            </a:pPr>
            <a:r>
              <a:rPr lang="en-US" dirty="0" smtClean="0">
                <a:solidFill>
                  <a:schemeClr val="tx1"/>
                </a:solidFill>
                <a:latin typeface="+mn-lt"/>
                <a:ea typeface="+mn-ea"/>
                <a:cs typeface="+mn-cs"/>
              </a:rPr>
              <a:t>	</a:t>
            </a:r>
            <a:endParaRPr lang="en-US" dirty="0">
              <a:solidFill>
                <a:schemeClr val="tx1"/>
              </a:solidFill>
              <a:latin typeface="+mn-lt"/>
              <a:ea typeface="+mn-ea"/>
              <a:cs typeface="+mn-cs"/>
            </a:endParaRPr>
          </a:p>
        </p:txBody>
      </p:sp>
      <p:sp>
        <p:nvSpPr>
          <p:cNvPr id="172034" name="Rectangle 2"/>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203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nvGraphicFramePr>
        <p:xfrm>
          <a:off x="4514850" y="3807539"/>
          <a:ext cx="114300" cy="215900"/>
        </p:xfrm>
        <a:graphic>
          <a:graphicData uri="http://schemas.openxmlformats.org/presentationml/2006/ole">
            <mc:AlternateContent xmlns:mc="http://schemas.openxmlformats.org/markup-compatibility/2006">
              <mc:Choice xmlns:v="urn:schemas-microsoft-com:vml" Requires="v">
                <p:oleObj spid="_x0000_s3197"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807539"/>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971800" y="3991689"/>
            <a:ext cx="3429000" cy="646331"/>
          </a:xfrm>
          <a:prstGeom prst="rect">
            <a:avLst/>
          </a:prstGeom>
          <a:noFill/>
        </p:spPr>
        <p:txBody>
          <a:bodyPr wrap="square" rtlCol="0">
            <a:spAutoFit/>
          </a:bodyPr>
          <a:lstStyle/>
          <a:p>
            <a:r>
              <a:rPr lang="en-US" sz="3600" dirty="0" smtClean="0">
                <a:solidFill>
                  <a:srgbClr val="C00000"/>
                </a:solidFill>
                <a:effectLst/>
                <a:latin typeface="+mn-lt"/>
              </a:rPr>
              <a:t>Amount</a:t>
            </a:r>
            <a:endParaRPr lang="en-US" sz="3600" dirty="0">
              <a:solidFill>
                <a:srgbClr val="C00000"/>
              </a:solidFill>
              <a:effectLst/>
              <a:latin typeface="+mn-lt"/>
            </a:endParaRPr>
          </a:p>
        </p:txBody>
      </p:sp>
      <p:cxnSp>
        <p:nvCxnSpPr>
          <p:cNvPr id="14" name="Straight Connector 13"/>
          <p:cNvCxnSpPr/>
          <p:nvPr/>
        </p:nvCxnSpPr>
        <p:spPr>
          <a:xfrm>
            <a:off x="2743200" y="4601289"/>
            <a:ext cx="39624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438400" y="4763869"/>
            <a:ext cx="4648200" cy="646331"/>
          </a:xfrm>
          <a:prstGeom prst="rect">
            <a:avLst/>
          </a:prstGeom>
          <a:noFill/>
        </p:spPr>
        <p:txBody>
          <a:bodyPr wrap="square" rtlCol="0">
            <a:spAutoFit/>
          </a:bodyPr>
          <a:lstStyle/>
          <a:p>
            <a:r>
              <a:rPr lang="en-US" sz="3600" dirty="0" smtClean="0">
                <a:solidFill>
                  <a:srgbClr val="C00000"/>
                </a:solidFill>
                <a:effectLst/>
                <a:latin typeface="+mn-lt"/>
              </a:rPr>
              <a:t>(1 + Interest </a:t>
            </a:r>
            <a:r>
              <a:rPr lang="en-US" sz="3600" dirty="0" err="1" smtClean="0">
                <a:solidFill>
                  <a:srgbClr val="C00000"/>
                </a:solidFill>
                <a:effectLst/>
                <a:latin typeface="+mn-lt"/>
              </a:rPr>
              <a:t>Rate)</a:t>
            </a:r>
            <a:r>
              <a:rPr lang="en-US" sz="3600" baseline="30000" dirty="0" err="1" smtClean="0">
                <a:solidFill>
                  <a:srgbClr val="C00000"/>
                </a:solidFill>
                <a:effectLst/>
                <a:latin typeface="+mn-lt"/>
              </a:rPr>
              <a:t>n</a:t>
            </a:r>
            <a:endParaRPr lang="en-US" sz="3600" baseline="30000" dirty="0">
              <a:solidFill>
                <a:srgbClr val="C00000"/>
              </a:solidFill>
              <a:effectLst/>
              <a:latin typeface="+mn-lt"/>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36751061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45" t="19616" r="23655" b="4369"/>
          <a:stretch/>
        </p:blipFill>
        <p:spPr bwMode="auto">
          <a:xfrm>
            <a:off x="482162" y="939391"/>
            <a:ext cx="5918638" cy="58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0" name="Rectangle 2"/>
          <p:cNvSpPr>
            <a:spLocks noGrp="1" noChangeArrowheads="1"/>
          </p:cNvSpPr>
          <p:nvPr>
            <p:ph type="title"/>
          </p:nvPr>
        </p:nvSpPr>
        <p:spPr/>
        <p:txBody>
          <a:bodyPr/>
          <a:lstStyle/>
          <a:p>
            <a:r>
              <a:rPr lang="en-US"/>
              <a:t>Net Present Value</a:t>
            </a:r>
          </a:p>
        </p:txBody>
      </p:sp>
      <p:graphicFrame>
        <p:nvGraphicFramePr>
          <p:cNvPr id="171012" name="Object 4"/>
          <p:cNvGraphicFramePr>
            <a:graphicFrameLocks noChangeAspect="1"/>
          </p:cNvGraphicFramePr>
          <p:nvPr>
            <p:extLst/>
          </p:nvPr>
        </p:nvGraphicFramePr>
        <p:xfrm>
          <a:off x="6629400" y="2286000"/>
          <a:ext cx="2286000" cy="2243137"/>
        </p:xfrm>
        <a:graphic>
          <a:graphicData uri="http://schemas.openxmlformats.org/presentationml/2006/ole">
            <mc:AlternateContent xmlns:mc="http://schemas.openxmlformats.org/markup-compatibility/2006">
              <mc:Choice xmlns:v="urn:schemas-microsoft-com:vml" Requires="v">
                <p:oleObj spid="_x0000_s4221" name="Equation" r:id="rId4" imgW="672808" imgH="660113" progId="Equation.3">
                  <p:embed/>
                </p:oleObj>
              </mc:Choice>
              <mc:Fallback>
                <p:oleObj name="Equation" r:id="rId4" imgW="672808" imgH="6601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286000"/>
                        <a:ext cx="2286000" cy="22431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1014" name="Line 6"/>
          <p:cNvSpPr>
            <a:spLocks noChangeShapeType="1"/>
          </p:cNvSpPr>
          <p:nvPr/>
        </p:nvSpPr>
        <p:spPr bwMode="auto">
          <a:xfrm flipH="1">
            <a:off x="5562600" y="2674937"/>
            <a:ext cx="1371600" cy="27432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171015" name="Line 7"/>
          <p:cNvSpPr>
            <a:spLocks noChangeShapeType="1"/>
          </p:cNvSpPr>
          <p:nvPr/>
        </p:nvSpPr>
        <p:spPr bwMode="auto">
          <a:xfrm flipH="1">
            <a:off x="5715000" y="4275137"/>
            <a:ext cx="1447800" cy="13716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9593966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Present Value (NPV)</a:t>
            </a:r>
          </a:p>
        </p:txBody>
      </p:sp>
      <p:sp>
        <p:nvSpPr>
          <p:cNvPr id="3" name="Content Placeholder 2"/>
          <p:cNvSpPr>
            <a:spLocks noGrp="1"/>
          </p:cNvSpPr>
          <p:nvPr>
            <p:ph idx="1"/>
          </p:nvPr>
        </p:nvSpPr>
        <p:spPr/>
        <p:txBody>
          <a:bodyPr/>
          <a:lstStyle/>
          <a:p>
            <a:pPr>
              <a:buNone/>
            </a:pPr>
            <a:r>
              <a:rPr lang="en-US" sz="3600" dirty="0" smtClean="0"/>
              <a:t>	The present value of benefit less the present value of cost</a:t>
            </a:r>
          </a:p>
          <a:p>
            <a:endParaRPr lang="en-US" dirty="0" smtClean="0"/>
          </a:p>
          <a:p>
            <a:pPr>
              <a:buNone/>
            </a:pPr>
            <a:r>
              <a:rPr lang="en-US" dirty="0" smtClean="0"/>
              <a:t>	</a:t>
            </a:r>
            <a:r>
              <a:rPr lang="en-US" sz="3200" dirty="0" smtClean="0"/>
              <a:t>	</a:t>
            </a:r>
            <a:r>
              <a:rPr lang="en-US" sz="3600" dirty="0" smtClean="0">
                <a:solidFill>
                  <a:srgbClr val="C00000"/>
                </a:solidFill>
              </a:rPr>
              <a:t>NPV = PV Benefits – PV Costs</a:t>
            </a:r>
          </a:p>
          <a:p>
            <a:endParaRPr lang="en-US" dirty="0" smtClean="0"/>
          </a:p>
          <a:p>
            <a:endParaRPr lang="en-US" dirty="0" smtClean="0">
              <a:solidFill>
                <a:schemeClr val="tx1"/>
              </a:solidFill>
              <a:latin typeface="+mn-lt"/>
              <a:ea typeface="+mn-ea"/>
              <a:cs typeface="+mn-cs"/>
            </a:endParaRPr>
          </a:p>
          <a:p>
            <a:pPr>
              <a:buNone/>
            </a:pPr>
            <a:r>
              <a:rPr lang="en-US" dirty="0" smtClean="0">
                <a:solidFill>
                  <a:schemeClr val="tx1"/>
                </a:solidFill>
                <a:latin typeface="+mn-lt"/>
                <a:ea typeface="+mn-ea"/>
                <a:cs typeface="+mn-cs"/>
              </a:rPr>
              <a:t>	</a:t>
            </a:r>
            <a:endParaRPr lang="en-US" dirty="0">
              <a:solidFill>
                <a:schemeClr val="tx1"/>
              </a:solidFill>
              <a:latin typeface="+mn-lt"/>
              <a:ea typeface="+mn-ea"/>
              <a:cs typeface="+mn-cs"/>
            </a:endParaRPr>
          </a:p>
        </p:txBody>
      </p:sp>
      <p:sp>
        <p:nvSpPr>
          <p:cNvPr id="172034" name="Rectangle 2"/>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203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2238432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45" t="19616" r="23655" b="4369"/>
          <a:stretch/>
        </p:blipFill>
        <p:spPr bwMode="auto">
          <a:xfrm>
            <a:off x="228600" y="990600"/>
            <a:ext cx="6553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6" name="Title 1"/>
          <p:cNvSpPr>
            <a:spLocks noGrp="1"/>
          </p:cNvSpPr>
          <p:nvPr>
            <p:ph type="title"/>
          </p:nvPr>
        </p:nvSpPr>
        <p:spPr/>
        <p:txBody>
          <a:bodyPr/>
          <a:lstStyle/>
          <a:p>
            <a:r>
              <a:rPr lang="en-US" dirty="0" smtClean="0"/>
              <a:t>NPV Calculation</a:t>
            </a:r>
            <a:endParaRPr lang="en-US" dirty="0"/>
          </a:p>
        </p:txBody>
      </p:sp>
      <p:graphicFrame>
        <p:nvGraphicFramePr>
          <p:cNvPr id="4" name="Object 4"/>
          <p:cNvGraphicFramePr>
            <a:graphicFrameLocks noChangeAspect="1"/>
          </p:cNvGraphicFramePr>
          <p:nvPr>
            <p:extLst/>
          </p:nvPr>
        </p:nvGraphicFramePr>
        <p:xfrm>
          <a:off x="6400800" y="3238500"/>
          <a:ext cx="2460625" cy="693738"/>
        </p:xfrm>
        <a:graphic>
          <a:graphicData uri="http://schemas.openxmlformats.org/presentationml/2006/ole">
            <mc:AlternateContent xmlns:mc="http://schemas.openxmlformats.org/markup-compatibility/2006">
              <mc:Choice xmlns:v="urn:schemas-microsoft-com:vml" Requires="v">
                <p:oleObj spid="_x0000_s5245" name="Equation" r:id="rId4" imgW="1397000" imgH="393700" progId="Equation.3">
                  <p:embed/>
                </p:oleObj>
              </mc:Choice>
              <mc:Fallback>
                <p:oleObj name="Equation" r:id="rId4" imgW="13970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238500"/>
                        <a:ext cx="2460625" cy="6937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Line 6"/>
          <p:cNvSpPr>
            <a:spLocks noChangeShapeType="1"/>
          </p:cNvSpPr>
          <p:nvPr/>
        </p:nvSpPr>
        <p:spPr bwMode="auto">
          <a:xfrm flipH="1" flipV="1">
            <a:off x="6273362" y="2362200"/>
            <a:ext cx="648027" cy="8382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6" name="Line 7"/>
          <p:cNvSpPr>
            <a:spLocks noChangeShapeType="1"/>
          </p:cNvSpPr>
          <p:nvPr/>
        </p:nvSpPr>
        <p:spPr bwMode="auto">
          <a:xfrm flipH="1">
            <a:off x="6273362" y="3505200"/>
            <a:ext cx="2032438" cy="13716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7" name="Line 8"/>
          <p:cNvSpPr>
            <a:spLocks noChangeShapeType="1"/>
          </p:cNvSpPr>
          <p:nvPr/>
        </p:nvSpPr>
        <p:spPr bwMode="auto">
          <a:xfrm flipH="1">
            <a:off x="6273362" y="3962400"/>
            <a:ext cx="648027" cy="16764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0285396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on Investment (ROI)</a:t>
            </a:r>
          </a:p>
        </p:txBody>
      </p:sp>
      <p:sp>
        <p:nvSpPr>
          <p:cNvPr id="3" name="Content Placeholder 2"/>
          <p:cNvSpPr>
            <a:spLocks noGrp="1"/>
          </p:cNvSpPr>
          <p:nvPr>
            <p:ph idx="1"/>
          </p:nvPr>
        </p:nvSpPr>
        <p:spPr/>
        <p:txBody>
          <a:bodyPr/>
          <a:lstStyle/>
          <a:p>
            <a:pPr>
              <a:buNone/>
            </a:pPr>
            <a:r>
              <a:rPr lang="en-US" sz="3600" dirty="0" smtClean="0"/>
              <a:t>	The Amount of revenue or cost savings results from a given investment</a:t>
            </a:r>
          </a:p>
          <a:p>
            <a:pPr lvl="1"/>
            <a:endParaRPr lang="en-US" dirty="0" smtClean="0"/>
          </a:p>
          <a:p>
            <a:pPr lvl="1"/>
            <a:endParaRPr lang="en-US" dirty="0" smtClean="0"/>
          </a:p>
          <a:p>
            <a:pPr lvl="1">
              <a:buNone/>
            </a:pPr>
            <a:r>
              <a:rPr lang="en-US" dirty="0" smtClean="0"/>
              <a:t>	</a:t>
            </a:r>
          </a:p>
          <a:p>
            <a:pPr lvl="1">
              <a:buNone/>
            </a:pPr>
            <a:r>
              <a:rPr lang="en-US" sz="3200" dirty="0" smtClean="0">
                <a:solidFill>
                  <a:srgbClr val="C00000"/>
                </a:solidFill>
              </a:rPr>
              <a:t>     ROI </a:t>
            </a:r>
            <a:r>
              <a:rPr lang="en-US" dirty="0" smtClean="0">
                <a:solidFill>
                  <a:srgbClr val="C00000"/>
                </a:solidFill>
              </a:rPr>
              <a:t>=</a:t>
            </a:r>
          </a:p>
          <a:p>
            <a:endParaRPr lang="en-US" dirty="0" smtClean="0">
              <a:solidFill>
                <a:schemeClr val="tx1"/>
              </a:solidFill>
              <a:latin typeface="+mn-lt"/>
              <a:ea typeface="+mn-ea"/>
              <a:cs typeface="+mn-cs"/>
            </a:endParaRPr>
          </a:p>
          <a:p>
            <a:pPr>
              <a:buNone/>
            </a:pPr>
            <a:r>
              <a:rPr lang="en-US" dirty="0" smtClean="0">
                <a:solidFill>
                  <a:schemeClr val="tx1"/>
                </a:solidFill>
                <a:latin typeface="+mn-lt"/>
                <a:ea typeface="+mn-ea"/>
                <a:cs typeface="+mn-cs"/>
              </a:rPr>
              <a:t>	</a:t>
            </a:r>
            <a:endParaRPr lang="en-US" dirty="0">
              <a:solidFill>
                <a:schemeClr val="tx1"/>
              </a:solidFill>
              <a:latin typeface="+mn-lt"/>
              <a:ea typeface="+mn-ea"/>
              <a:cs typeface="+mn-cs"/>
            </a:endParaRPr>
          </a:p>
        </p:txBody>
      </p:sp>
      <p:sp>
        <p:nvSpPr>
          <p:cNvPr id="172034" name="Rectangle 2"/>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203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2362200" y="3631050"/>
            <a:ext cx="5791200" cy="584775"/>
          </a:xfrm>
          <a:prstGeom prst="rect">
            <a:avLst/>
          </a:prstGeom>
          <a:noFill/>
        </p:spPr>
        <p:txBody>
          <a:bodyPr wrap="square" rtlCol="0">
            <a:spAutoFit/>
          </a:bodyPr>
          <a:lstStyle/>
          <a:p>
            <a:r>
              <a:rPr lang="en-US" sz="3200" dirty="0" smtClean="0">
                <a:solidFill>
                  <a:srgbClr val="C00000"/>
                </a:solidFill>
                <a:effectLst/>
                <a:latin typeface="+mn-lt"/>
              </a:rPr>
              <a:t>Total Benefits – Total Costs</a:t>
            </a:r>
            <a:endParaRPr lang="en-US" sz="3200" dirty="0">
              <a:solidFill>
                <a:srgbClr val="C00000"/>
              </a:solidFill>
              <a:effectLst/>
              <a:latin typeface="+mn-lt"/>
            </a:endParaRPr>
          </a:p>
        </p:txBody>
      </p:sp>
      <p:cxnSp>
        <p:nvCxnSpPr>
          <p:cNvPr id="11" name="Straight Connector 10"/>
          <p:cNvCxnSpPr/>
          <p:nvPr/>
        </p:nvCxnSpPr>
        <p:spPr>
          <a:xfrm>
            <a:off x="2590800" y="4292025"/>
            <a:ext cx="5486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352800" y="4368225"/>
            <a:ext cx="3124200" cy="584775"/>
          </a:xfrm>
          <a:prstGeom prst="rect">
            <a:avLst/>
          </a:prstGeom>
          <a:noFill/>
        </p:spPr>
        <p:txBody>
          <a:bodyPr wrap="square" rtlCol="0">
            <a:spAutoFit/>
          </a:bodyPr>
          <a:lstStyle/>
          <a:p>
            <a:r>
              <a:rPr lang="en-US" sz="3200" dirty="0" smtClean="0">
                <a:solidFill>
                  <a:srgbClr val="C00000"/>
                </a:solidFill>
                <a:effectLst/>
                <a:latin typeface="+mn-lt"/>
              </a:rPr>
              <a:t>Total Costs</a:t>
            </a:r>
            <a:endParaRPr lang="en-US" sz="3200" dirty="0">
              <a:solidFill>
                <a:srgbClr val="C00000"/>
              </a:solidFill>
              <a:effectLst/>
              <a:latin typeface="+mn-lt"/>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8624199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45" t="19616" r="23655" b="4369"/>
          <a:stretch/>
        </p:blipFill>
        <p:spPr bwMode="auto">
          <a:xfrm>
            <a:off x="304800" y="990600"/>
            <a:ext cx="6553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6" name="Title 1"/>
          <p:cNvSpPr>
            <a:spLocks noGrp="1"/>
          </p:cNvSpPr>
          <p:nvPr>
            <p:ph type="title"/>
          </p:nvPr>
        </p:nvSpPr>
        <p:spPr/>
        <p:txBody>
          <a:bodyPr/>
          <a:lstStyle/>
          <a:p>
            <a:r>
              <a:rPr lang="en-US" dirty="0" smtClean="0"/>
              <a:t>ROI Calculation</a:t>
            </a:r>
            <a:endParaRPr lang="en-US" dirty="0"/>
          </a:p>
        </p:txBody>
      </p:sp>
      <p:graphicFrame>
        <p:nvGraphicFramePr>
          <p:cNvPr id="4" name="Object 4"/>
          <p:cNvGraphicFramePr>
            <a:graphicFrameLocks noChangeAspect="1"/>
          </p:cNvGraphicFramePr>
          <p:nvPr>
            <p:extLst/>
          </p:nvPr>
        </p:nvGraphicFramePr>
        <p:xfrm>
          <a:off x="6477000" y="3048000"/>
          <a:ext cx="2437927" cy="1074738"/>
        </p:xfrm>
        <a:graphic>
          <a:graphicData uri="http://schemas.openxmlformats.org/presentationml/2006/ole">
            <mc:AlternateContent xmlns:mc="http://schemas.openxmlformats.org/markup-compatibility/2006">
              <mc:Choice xmlns:v="urn:schemas-microsoft-com:vml" Requires="v">
                <p:oleObj spid="_x0000_s6269" name="Equation" r:id="rId4" imgW="1384300" imgH="609600" progId="Equation.3">
                  <p:embed/>
                </p:oleObj>
              </mc:Choice>
              <mc:Fallback>
                <p:oleObj name="Equation" r:id="rId4" imgW="1384300" imgH="609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048000"/>
                        <a:ext cx="2437927" cy="10747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Line 6"/>
          <p:cNvSpPr>
            <a:spLocks noChangeShapeType="1"/>
          </p:cNvSpPr>
          <p:nvPr/>
        </p:nvSpPr>
        <p:spPr bwMode="auto">
          <a:xfrm flipH="1" flipV="1">
            <a:off x="6477000" y="2362200"/>
            <a:ext cx="457200" cy="6858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6" name="Line 7"/>
          <p:cNvSpPr>
            <a:spLocks noChangeShapeType="1"/>
          </p:cNvSpPr>
          <p:nvPr/>
        </p:nvSpPr>
        <p:spPr bwMode="auto">
          <a:xfrm flipH="1">
            <a:off x="6477000" y="3665538"/>
            <a:ext cx="1524000" cy="12954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7" name="Line 8"/>
          <p:cNvSpPr>
            <a:spLocks noChangeShapeType="1"/>
          </p:cNvSpPr>
          <p:nvPr/>
        </p:nvSpPr>
        <p:spPr bwMode="auto">
          <a:xfrm flipH="1">
            <a:off x="2895600" y="4191000"/>
            <a:ext cx="3886200" cy="1981200"/>
          </a:xfrm>
          <a:prstGeom prst="line">
            <a:avLst/>
          </a:prstGeom>
          <a:noFill/>
          <a:ln w="12700">
            <a:solidFill>
              <a:schemeClr val="tx1"/>
            </a:solidFill>
            <a:round/>
            <a:headEnd type="none" w="sm" len="sm"/>
            <a:tailEnd type="triangle" w="med" len="med"/>
          </a:ln>
          <a:effectLst/>
        </p:spPr>
        <p:txBody>
          <a:bodyPr wrap="none"/>
          <a:lstStyle/>
          <a:p>
            <a:endParaRPr lang="en-US"/>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31128458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Even Point (BEP)</a:t>
            </a:r>
          </a:p>
        </p:txBody>
      </p:sp>
      <p:sp>
        <p:nvSpPr>
          <p:cNvPr id="3" name="Content Placeholder 2"/>
          <p:cNvSpPr>
            <a:spLocks noGrp="1"/>
          </p:cNvSpPr>
          <p:nvPr>
            <p:ph idx="1"/>
          </p:nvPr>
        </p:nvSpPr>
        <p:spPr/>
        <p:txBody>
          <a:bodyPr/>
          <a:lstStyle/>
          <a:p>
            <a:pPr>
              <a:buNone/>
            </a:pPr>
            <a:r>
              <a:rPr lang="en-US" dirty="0" smtClean="0"/>
              <a:t>	</a:t>
            </a:r>
            <a:r>
              <a:rPr lang="en-US" sz="3200" dirty="0" smtClean="0"/>
              <a:t>The point in time when the costs of the project </a:t>
            </a:r>
            <a:r>
              <a:rPr lang="en-US" sz="3200" dirty="0" smtClean="0">
                <a:solidFill>
                  <a:srgbClr val="C00000"/>
                </a:solidFill>
              </a:rPr>
              <a:t>equal</a:t>
            </a:r>
            <a:r>
              <a:rPr lang="en-US" sz="3200" dirty="0" smtClean="0"/>
              <a:t> the value it has delivered</a:t>
            </a:r>
          </a:p>
          <a:p>
            <a:endParaRPr lang="en-US" dirty="0" smtClean="0">
              <a:solidFill>
                <a:schemeClr val="tx1"/>
              </a:solidFill>
              <a:latin typeface="+mn-lt"/>
              <a:ea typeface="+mn-ea"/>
              <a:cs typeface="+mn-cs"/>
            </a:endParaRPr>
          </a:p>
          <a:p>
            <a:endParaRPr lang="en-US" dirty="0" smtClean="0">
              <a:solidFill>
                <a:schemeClr val="tx1"/>
              </a:solidFill>
              <a:latin typeface="+mn-lt"/>
              <a:ea typeface="+mn-ea"/>
              <a:cs typeface="+mn-cs"/>
            </a:endParaRPr>
          </a:p>
          <a:p>
            <a:pPr>
              <a:buNone/>
            </a:pPr>
            <a:r>
              <a:rPr lang="en-US" dirty="0" smtClean="0">
                <a:solidFill>
                  <a:srgbClr val="C00000"/>
                </a:solidFill>
                <a:latin typeface="+mn-lt"/>
                <a:ea typeface="+mn-ea"/>
                <a:cs typeface="+mn-cs"/>
              </a:rPr>
              <a:t>	BEP =</a:t>
            </a:r>
          </a:p>
          <a:p>
            <a:pPr>
              <a:buNone/>
            </a:pPr>
            <a:endParaRPr lang="en-US" dirty="0" smtClean="0">
              <a:solidFill>
                <a:schemeClr val="tx1"/>
              </a:solidFill>
              <a:latin typeface="+mn-lt"/>
              <a:ea typeface="+mn-ea"/>
              <a:cs typeface="+mn-cs"/>
            </a:endParaRPr>
          </a:p>
          <a:p>
            <a:pPr>
              <a:buNone/>
            </a:pPr>
            <a:endParaRPr lang="en-US" dirty="0" smtClean="0">
              <a:solidFill>
                <a:schemeClr val="tx1"/>
              </a:solidFill>
              <a:latin typeface="+mn-lt"/>
              <a:ea typeface="+mn-ea"/>
              <a:cs typeface="+mn-cs"/>
            </a:endParaRPr>
          </a:p>
          <a:p>
            <a:pPr>
              <a:buNone/>
            </a:pPr>
            <a:r>
              <a:rPr lang="en-US" i="1" dirty="0" smtClean="0">
                <a:solidFill>
                  <a:schemeClr val="tx1"/>
                </a:solidFill>
                <a:latin typeface="+mn-lt"/>
                <a:ea typeface="+mn-ea"/>
                <a:cs typeface="+mn-cs"/>
              </a:rPr>
              <a:t>* </a:t>
            </a:r>
            <a:r>
              <a:rPr lang="en-US" sz="2400" i="1" dirty="0" smtClean="0">
                <a:solidFill>
                  <a:schemeClr val="tx1"/>
                </a:solidFill>
                <a:latin typeface="+mn-lt"/>
                <a:ea typeface="+mn-ea"/>
                <a:cs typeface="+mn-cs"/>
              </a:rPr>
              <a:t>Use the yearly NPV amount from the first year in which project has positive cas</a:t>
            </a:r>
            <a:r>
              <a:rPr lang="en-US" sz="2400" i="1" dirty="0" smtClean="0">
                <a:ea typeface="+mn-ea"/>
                <a:cs typeface="+mn-cs"/>
              </a:rPr>
              <a:t>h flow</a:t>
            </a:r>
            <a:endParaRPr lang="en-US" sz="2400" i="1" dirty="0">
              <a:solidFill>
                <a:schemeClr val="tx1"/>
              </a:solidFill>
              <a:latin typeface="+mn-lt"/>
              <a:ea typeface="+mn-ea"/>
              <a:cs typeface="+mn-cs"/>
            </a:endParaRPr>
          </a:p>
        </p:txBody>
      </p:sp>
      <p:sp>
        <p:nvSpPr>
          <p:cNvPr id="172034" name="Rectangle 2"/>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203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2133600" y="3124200"/>
            <a:ext cx="5867400" cy="584775"/>
          </a:xfrm>
          <a:prstGeom prst="rect">
            <a:avLst/>
          </a:prstGeom>
          <a:noFill/>
        </p:spPr>
        <p:txBody>
          <a:bodyPr wrap="square" rtlCol="0">
            <a:spAutoFit/>
          </a:bodyPr>
          <a:lstStyle/>
          <a:p>
            <a:r>
              <a:rPr lang="en-US" sz="3200" dirty="0" smtClean="0">
                <a:solidFill>
                  <a:srgbClr val="C00000"/>
                </a:solidFill>
                <a:effectLst/>
                <a:latin typeface="+mn-lt"/>
              </a:rPr>
              <a:t>Yearly NPV</a:t>
            </a:r>
            <a:r>
              <a:rPr lang="en-US" sz="3200" baseline="30000" dirty="0" smtClean="0">
                <a:solidFill>
                  <a:srgbClr val="C00000"/>
                </a:solidFill>
                <a:effectLst/>
                <a:latin typeface="+mn-lt"/>
              </a:rPr>
              <a:t>*</a:t>
            </a:r>
            <a:r>
              <a:rPr lang="en-US" sz="3200" dirty="0" smtClean="0">
                <a:solidFill>
                  <a:srgbClr val="C00000"/>
                </a:solidFill>
                <a:effectLst/>
                <a:latin typeface="+mn-lt"/>
              </a:rPr>
              <a:t> – Cumulative NPV</a:t>
            </a:r>
            <a:endParaRPr lang="en-US" sz="3200" dirty="0">
              <a:solidFill>
                <a:srgbClr val="C00000"/>
              </a:solidFill>
              <a:effectLst/>
              <a:latin typeface="+mn-lt"/>
            </a:endParaRPr>
          </a:p>
        </p:txBody>
      </p:sp>
      <p:cxnSp>
        <p:nvCxnSpPr>
          <p:cNvPr id="10" name="Straight Connector 9"/>
          <p:cNvCxnSpPr/>
          <p:nvPr/>
        </p:nvCxnSpPr>
        <p:spPr>
          <a:xfrm>
            <a:off x="2286000" y="3733800"/>
            <a:ext cx="5486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971800" y="3810000"/>
            <a:ext cx="4191000" cy="584775"/>
          </a:xfrm>
          <a:prstGeom prst="rect">
            <a:avLst/>
          </a:prstGeom>
          <a:noFill/>
        </p:spPr>
        <p:txBody>
          <a:bodyPr wrap="square" rtlCol="0">
            <a:spAutoFit/>
          </a:bodyPr>
          <a:lstStyle/>
          <a:p>
            <a:r>
              <a:rPr lang="en-US" sz="3200" dirty="0" smtClean="0">
                <a:solidFill>
                  <a:srgbClr val="C00000"/>
                </a:solidFill>
                <a:effectLst/>
                <a:latin typeface="+mn-lt"/>
              </a:rPr>
              <a:t>Yearly</a:t>
            </a:r>
            <a:r>
              <a:rPr lang="en-US" sz="3200" baseline="30000" dirty="0" smtClean="0">
                <a:solidFill>
                  <a:srgbClr val="C00000"/>
                </a:solidFill>
                <a:effectLst/>
                <a:latin typeface="+mn-lt"/>
              </a:rPr>
              <a:t>*</a:t>
            </a:r>
            <a:r>
              <a:rPr lang="en-US" sz="3200" dirty="0" smtClean="0">
                <a:solidFill>
                  <a:srgbClr val="C00000"/>
                </a:solidFill>
                <a:effectLst/>
                <a:latin typeface="+mn-lt"/>
              </a:rPr>
              <a:t> NPV</a:t>
            </a:r>
            <a:endParaRPr lang="en-US" sz="3200" dirty="0">
              <a:solidFill>
                <a:srgbClr val="C00000"/>
              </a:solidFill>
              <a:effectLst/>
              <a:latin typeface="+mn-lt"/>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7764259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Break</a:t>
            </a:r>
            <a:r>
              <a:rPr lang="id-ID" dirty="0" smtClean="0"/>
              <a:t> </a:t>
            </a:r>
            <a:r>
              <a:rPr lang="en-US" dirty="0" smtClean="0"/>
              <a:t>Even Point (BEP)</a:t>
            </a:r>
            <a:endParaRPr lang="en-US" dirty="0"/>
          </a:p>
        </p:txBody>
      </p:sp>
      <p:sp>
        <p:nvSpPr>
          <p:cNvPr id="2" name="Content Placeholder 1"/>
          <p:cNvSpPr>
            <a:spLocks noGrp="1"/>
          </p:cNvSpPr>
          <p:nvPr>
            <p:ph idx="1"/>
          </p:nvPr>
        </p:nvSpPr>
        <p:spPr/>
        <p:txBody>
          <a:bodyPr/>
          <a:lstStyle/>
          <a:p>
            <a:endParaRPr lang="id-ID"/>
          </a:p>
        </p:txBody>
      </p:sp>
      <p:pic>
        <p:nvPicPr>
          <p:cNvPr id="890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24" t="40950" r="14017" b="16383"/>
          <a:stretch/>
        </p:blipFill>
        <p:spPr bwMode="auto">
          <a:xfrm>
            <a:off x="152400" y="1371600"/>
            <a:ext cx="886372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6365783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77812" y="76200"/>
            <a:ext cx="8561387" cy="647700"/>
          </a:xfrm>
        </p:spPr>
        <p:txBody>
          <a:bodyPr>
            <a:normAutofit fontScale="90000"/>
          </a:bodyPr>
          <a:lstStyle/>
          <a:p>
            <a:r>
              <a:rPr lang="en-US"/>
              <a:t>Cash </a:t>
            </a:r>
            <a:r>
              <a:rPr lang="en-US" smtClean="0"/>
              <a:t>Flow</a:t>
            </a:r>
            <a:r>
              <a:rPr lang="id-ID" smtClean="0"/>
              <a:t> Plan</a:t>
            </a:r>
            <a:endParaRPr lang="en-US" dirty="0"/>
          </a:p>
        </p:txBody>
      </p:sp>
      <p:pic>
        <p:nvPicPr>
          <p:cNvPr id="870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45" t="19616" r="23655" b="4369"/>
          <a:stretch/>
        </p:blipFill>
        <p:spPr bwMode="auto">
          <a:xfrm>
            <a:off x="2628" y="0"/>
            <a:ext cx="91413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14517943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Outline</a:t>
            </a:r>
            <a:endParaRPr lang="id-ID"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4765455"/>
              </p:ext>
            </p:extLst>
          </p:nvPr>
        </p:nvGraphicFramePr>
        <p:xfrm>
          <a:off x="628650" y="1528763"/>
          <a:ext cx="7886700" cy="4643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5542726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381000"/>
            <a:ext cx="8382000" cy="762000"/>
          </a:xfrm>
          <a:noFill/>
          <a:ln/>
        </p:spPr>
        <p:txBody>
          <a:bodyPr lIns="92075" tIns="46038" rIns="92075" bIns="46038" anchor="ctr">
            <a:normAutofit fontScale="90000"/>
          </a:bodyPr>
          <a:lstStyle/>
          <a:p>
            <a:r>
              <a:rPr lang="en-US" dirty="0"/>
              <a:t>Feasibility Analysis - Organizational </a:t>
            </a:r>
            <a:r>
              <a:rPr lang="en-US" dirty="0" smtClean="0"/>
              <a:t>Feasibility</a:t>
            </a:r>
            <a:endParaRPr lang="en-US" sz="3200" dirty="0">
              <a:solidFill>
                <a:srgbClr val="0070C0"/>
              </a:solidFill>
            </a:endParaRPr>
          </a:p>
        </p:txBody>
      </p:sp>
      <p:sp>
        <p:nvSpPr>
          <p:cNvPr id="144387" name="Rectangle 3" descr="Rectangle: Click to edit Master text styles&#10;Second level&#10;Third level&#10;Fourth level&#10;Fifth level"/>
          <p:cNvSpPr>
            <a:spLocks noGrp="1" noChangeArrowheads="1"/>
          </p:cNvSpPr>
          <p:nvPr>
            <p:ph idx="1"/>
          </p:nvPr>
        </p:nvSpPr>
        <p:spPr>
          <a:xfrm>
            <a:off x="685800" y="1676400"/>
            <a:ext cx="8229600" cy="4564063"/>
          </a:xfrm>
          <a:noFill/>
          <a:ln/>
        </p:spPr>
        <p:txBody>
          <a:bodyPr lIns="92075" tIns="46038" rIns="92075" bIns="46038"/>
          <a:lstStyle/>
          <a:p>
            <a:r>
              <a:rPr lang="en-US" sz="3600" dirty="0" smtClean="0">
                <a:solidFill>
                  <a:srgbClr val="C00000"/>
                </a:solidFill>
              </a:rPr>
              <a:t>Strategic Alignment</a:t>
            </a:r>
          </a:p>
          <a:p>
            <a:pPr lvl="1"/>
            <a:r>
              <a:rPr lang="en-US" sz="2800" dirty="0" smtClean="0"/>
              <a:t>How well does the </a:t>
            </a:r>
            <a:r>
              <a:rPr lang="en-US" sz="2800" dirty="0" smtClean="0">
                <a:solidFill>
                  <a:srgbClr val="0070C0"/>
                </a:solidFill>
              </a:rPr>
              <a:t>project match up with the business strategy</a:t>
            </a:r>
            <a:r>
              <a:rPr lang="en-US" sz="2800" dirty="0" smtClean="0"/>
              <a:t>?</a:t>
            </a:r>
            <a:endParaRPr lang="id-ID" sz="2800" dirty="0" smtClean="0"/>
          </a:p>
          <a:p>
            <a:pPr lvl="1"/>
            <a:endParaRPr lang="id-ID" sz="1100" dirty="0" smtClean="0"/>
          </a:p>
          <a:p>
            <a:r>
              <a:rPr lang="en-US" sz="3600" dirty="0">
                <a:solidFill>
                  <a:srgbClr val="C00000"/>
                </a:solidFill>
              </a:rPr>
              <a:t>Stakeholder</a:t>
            </a:r>
            <a:r>
              <a:rPr lang="en-US" sz="3600" dirty="0"/>
              <a:t> analysis considers</a:t>
            </a:r>
          </a:p>
          <a:p>
            <a:pPr lvl="1"/>
            <a:r>
              <a:rPr lang="en-US" sz="2800" dirty="0"/>
              <a:t>Project champion(s)</a:t>
            </a:r>
          </a:p>
          <a:p>
            <a:pPr lvl="1"/>
            <a:r>
              <a:rPr lang="en-US" sz="2800" dirty="0"/>
              <a:t>Organizational management</a:t>
            </a:r>
          </a:p>
          <a:p>
            <a:pPr lvl="1"/>
            <a:r>
              <a:rPr lang="en-US" sz="2800" dirty="0"/>
              <a:t>System users</a:t>
            </a:r>
          </a:p>
          <a:p>
            <a:pPr lvl="1"/>
            <a:r>
              <a:rPr lang="en-US" sz="2800" dirty="0"/>
              <a:t>Anybody affected by the change</a:t>
            </a:r>
          </a:p>
          <a:p>
            <a:pPr lvl="1"/>
            <a:endParaRPr lang="en-US" sz="2800" dirty="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21929993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dirty="0"/>
              <a:t>Stakeholder </a:t>
            </a:r>
            <a:r>
              <a:rPr lang="en-US" dirty="0" smtClean="0"/>
              <a:t>Analysis </a:t>
            </a:r>
            <a:r>
              <a:rPr lang="en-US" dirty="0"/>
              <a:t>C</a:t>
            </a:r>
            <a:r>
              <a:rPr lang="en-US" dirty="0" smtClean="0"/>
              <a:t>onsiders</a:t>
            </a:r>
            <a:endParaRPr lang="en-US" dirty="0"/>
          </a:p>
        </p:txBody>
      </p:sp>
      <p:sp>
        <p:nvSpPr>
          <p:cNvPr id="166915" name="Rectangle 3" descr="Rectangle: Click to edit Master text styles&#10;Second level&#10;Third level&#10;Fourth level&#10;Fifth level"/>
          <p:cNvSpPr>
            <a:spLocks noGrp="1" noChangeArrowheads="1"/>
          </p:cNvSpPr>
          <p:nvPr>
            <p:ph idx="1"/>
          </p:nvPr>
        </p:nvSpPr>
        <p:spPr>
          <a:xfrm>
            <a:off x="457200" y="1295400"/>
            <a:ext cx="8115300" cy="4495800"/>
          </a:xfrm>
        </p:spPr>
        <p:txBody>
          <a:bodyPr/>
          <a:lstStyle/>
          <a:p>
            <a:pPr>
              <a:lnSpc>
                <a:spcPct val="90000"/>
              </a:lnSpc>
            </a:pPr>
            <a:r>
              <a:rPr lang="en-US" sz="3200" dirty="0">
                <a:solidFill>
                  <a:srgbClr val="C00000"/>
                </a:solidFill>
              </a:rPr>
              <a:t>Project champion(s)</a:t>
            </a:r>
          </a:p>
          <a:p>
            <a:pPr lvl="1">
              <a:lnSpc>
                <a:spcPct val="90000"/>
              </a:lnSpc>
            </a:pPr>
            <a:r>
              <a:rPr lang="en-US" sz="2800" dirty="0"/>
              <a:t>High-level non-IS executive</a:t>
            </a:r>
          </a:p>
          <a:p>
            <a:pPr lvl="1">
              <a:lnSpc>
                <a:spcPct val="90000"/>
              </a:lnSpc>
            </a:pPr>
            <a:r>
              <a:rPr lang="en-US" sz="2800" dirty="0"/>
              <a:t>Shepherds project to completion</a:t>
            </a:r>
          </a:p>
          <a:p>
            <a:pPr lvl="1">
              <a:lnSpc>
                <a:spcPct val="90000"/>
              </a:lnSpc>
            </a:pPr>
            <a:r>
              <a:rPr lang="en-US" sz="2800" dirty="0"/>
              <a:t>It's good to have more than one</a:t>
            </a:r>
          </a:p>
          <a:p>
            <a:pPr>
              <a:lnSpc>
                <a:spcPct val="90000"/>
              </a:lnSpc>
            </a:pPr>
            <a:r>
              <a:rPr lang="en-US" sz="3200" dirty="0">
                <a:solidFill>
                  <a:srgbClr val="C00000"/>
                </a:solidFill>
              </a:rPr>
              <a:t>Organizational management</a:t>
            </a:r>
          </a:p>
          <a:p>
            <a:pPr lvl="1">
              <a:lnSpc>
                <a:spcPct val="90000"/>
              </a:lnSpc>
            </a:pPr>
            <a:r>
              <a:rPr lang="en-US" sz="2800" dirty="0"/>
              <a:t>Need this support to sell system to organization</a:t>
            </a:r>
          </a:p>
          <a:p>
            <a:pPr>
              <a:lnSpc>
                <a:spcPct val="90000"/>
              </a:lnSpc>
            </a:pPr>
            <a:r>
              <a:rPr lang="en-US" sz="3200" dirty="0">
                <a:solidFill>
                  <a:srgbClr val="C00000"/>
                </a:solidFill>
              </a:rPr>
              <a:t>System users</a:t>
            </a:r>
          </a:p>
          <a:p>
            <a:pPr lvl="1">
              <a:lnSpc>
                <a:spcPct val="90000"/>
              </a:lnSpc>
            </a:pPr>
            <a:r>
              <a:rPr lang="en-US" sz="2800" dirty="0"/>
              <a:t>In the loop so end system meets needs</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2144705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fade">
                                      <p:cBhvr>
                                        <p:cTn id="7" dur="1000"/>
                                        <p:tgtEl>
                                          <p:spTgt spid="166915">
                                            <p:txEl>
                                              <p:pRg st="0" end="0"/>
                                            </p:txEl>
                                          </p:spTgt>
                                        </p:tgtEl>
                                      </p:cBhvr>
                                    </p:animEffect>
                                    <p:anim calcmode="lin" valueType="num">
                                      <p:cBhvr>
                                        <p:cTn id="8" dur="1000" fill="hold"/>
                                        <p:tgtEl>
                                          <p:spTgt spid="166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6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6915">
                                            <p:txEl>
                                              <p:pRg st="1" end="1"/>
                                            </p:txEl>
                                          </p:spTgt>
                                        </p:tgtEl>
                                        <p:attrNameLst>
                                          <p:attrName>style.visibility</p:attrName>
                                        </p:attrNameLst>
                                      </p:cBhvr>
                                      <p:to>
                                        <p:strVal val="visible"/>
                                      </p:to>
                                    </p:set>
                                    <p:animEffect transition="in" filter="fade">
                                      <p:cBhvr>
                                        <p:cTn id="14" dur="1000"/>
                                        <p:tgtEl>
                                          <p:spTgt spid="166915">
                                            <p:txEl>
                                              <p:pRg st="1" end="1"/>
                                            </p:txEl>
                                          </p:spTgt>
                                        </p:tgtEl>
                                      </p:cBhvr>
                                    </p:animEffect>
                                    <p:anim calcmode="lin" valueType="num">
                                      <p:cBhvr>
                                        <p:cTn id="15" dur="1000" fill="hold"/>
                                        <p:tgtEl>
                                          <p:spTgt spid="166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6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6915">
                                            <p:txEl>
                                              <p:pRg st="2" end="2"/>
                                            </p:txEl>
                                          </p:spTgt>
                                        </p:tgtEl>
                                        <p:attrNameLst>
                                          <p:attrName>style.visibility</p:attrName>
                                        </p:attrNameLst>
                                      </p:cBhvr>
                                      <p:to>
                                        <p:strVal val="visible"/>
                                      </p:to>
                                    </p:set>
                                    <p:animEffect transition="in" filter="fade">
                                      <p:cBhvr>
                                        <p:cTn id="21" dur="1000"/>
                                        <p:tgtEl>
                                          <p:spTgt spid="166915">
                                            <p:txEl>
                                              <p:pRg st="2" end="2"/>
                                            </p:txEl>
                                          </p:spTgt>
                                        </p:tgtEl>
                                      </p:cBhvr>
                                    </p:animEffect>
                                    <p:anim calcmode="lin" valueType="num">
                                      <p:cBhvr>
                                        <p:cTn id="22" dur="1000" fill="hold"/>
                                        <p:tgtEl>
                                          <p:spTgt spid="166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6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6915">
                                            <p:txEl>
                                              <p:pRg st="3" end="3"/>
                                            </p:txEl>
                                          </p:spTgt>
                                        </p:tgtEl>
                                        <p:attrNameLst>
                                          <p:attrName>style.visibility</p:attrName>
                                        </p:attrNameLst>
                                      </p:cBhvr>
                                      <p:to>
                                        <p:strVal val="visible"/>
                                      </p:to>
                                    </p:set>
                                    <p:animEffect transition="in" filter="fade">
                                      <p:cBhvr>
                                        <p:cTn id="28" dur="1000"/>
                                        <p:tgtEl>
                                          <p:spTgt spid="166915">
                                            <p:txEl>
                                              <p:pRg st="3" end="3"/>
                                            </p:txEl>
                                          </p:spTgt>
                                        </p:tgtEl>
                                      </p:cBhvr>
                                    </p:animEffect>
                                    <p:anim calcmode="lin" valueType="num">
                                      <p:cBhvr>
                                        <p:cTn id="29" dur="1000" fill="hold"/>
                                        <p:tgtEl>
                                          <p:spTgt spid="1669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6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6915">
                                            <p:txEl>
                                              <p:pRg st="4" end="4"/>
                                            </p:txEl>
                                          </p:spTgt>
                                        </p:tgtEl>
                                        <p:attrNameLst>
                                          <p:attrName>style.visibility</p:attrName>
                                        </p:attrNameLst>
                                      </p:cBhvr>
                                      <p:to>
                                        <p:strVal val="visible"/>
                                      </p:to>
                                    </p:set>
                                    <p:animEffect transition="in" filter="fade">
                                      <p:cBhvr>
                                        <p:cTn id="35" dur="1000"/>
                                        <p:tgtEl>
                                          <p:spTgt spid="166915">
                                            <p:txEl>
                                              <p:pRg st="4" end="4"/>
                                            </p:txEl>
                                          </p:spTgt>
                                        </p:tgtEl>
                                      </p:cBhvr>
                                    </p:animEffect>
                                    <p:anim calcmode="lin" valueType="num">
                                      <p:cBhvr>
                                        <p:cTn id="36" dur="1000" fill="hold"/>
                                        <p:tgtEl>
                                          <p:spTgt spid="1669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69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6915">
                                            <p:txEl>
                                              <p:pRg st="5" end="5"/>
                                            </p:txEl>
                                          </p:spTgt>
                                        </p:tgtEl>
                                        <p:attrNameLst>
                                          <p:attrName>style.visibility</p:attrName>
                                        </p:attrNameLst>
                                      </p:cBhvr>
                                      <p:to>
                                        <p:strVal val="visible"/>
                                      </p:to>
                                    </p:set>
                                    <p:animEffect transition="in" filter="fade">
                                      <p:cBhvr>
                                        <p:cTn id="42" dur="1000"/>
                                        <p:tgtEl>
                                          <p:spTgt spid="166915">
                                            <p:txEl>
                                              <p:pRg st="5" end="5"/>
                                            </p:txEl>
                                          </p:spTgt>
                                        </p:tgtEl>
                                      </p:cBhvr>
                                    </p:animEffect>
                                    <p:anim calcmode="lin" valueType="num">
                                      <p:cBhvr>
                                        <p:cTn id="43" dur="1000" fill="hold"/>
                                        <p:tgtEl>
                                          <p:spTgt spid="1669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69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6915">
                                            <p:txEl>
                                              <p:pRg st="6" end="6"/>
                                            </p:txEl>
                                          </p:spTgt>
                                        </p:tgtEl>
                                        <p:attrNameLst>
                                          <p:attrName>style.visibility</p:attrName>
                                        </p:attrNameLst>
                                      </p:cBhvr>
                                      <p:to>
                                        <p:strVal val="visible"/>
                                      </p:to>
                                    </p:set>
                                    <p:animEffect transition="in" filter="fade">
                                      <p:cBhvr>
                                        <p:cTn id="49" dur="1000"/>
                                        <p:tgtEl>
                                          <p:spTgt spid="166915">
                                            <p:txEl>
                                              <p:pRg st="6" end="6"/>
                                            </p:txEl>
                                          </p:spTgt>
                                        </p:tgtEl>
                                      </p:cBhvr>
                                    </p:animEffect>
                                    <p:anim calcmode="lin" valueType="num">
                                      <p:cBhvr>
                                        <p:cTn id="50" dur="1000" fill="hold"/>
                                        <p:tgtEl>
                                          <p:spTgt spid="16691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669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6915">
                                            <p:txEl>
                                              <p:pRg st="7" end="7"/>
                                            </p:txEl>
                                          </p:spTgt>
                                        </p:tgtEl>
                                        <p:attrNameLst>
                                          <p:attrName>style.visibility</p:attrName>
                                        </p:attrNameLst>
                                      </p:cBhvr>
                                      <p:to>
                                        <p:strVal val="visible"/>
                                      </p:to>
                                    </p:set>
                                    <p:animEffect transition="in" filter="fade">
                                      <p:cBhvr>
                                        <p:cTn id="56" dur="1000"/>
                                        <p:tgtEl>
                                          <p:spTgt spid="166915">
                                            <p:txEl>
                                              <p:pRg st="7" end="7"/>
                                            </p:txEl>
                                          </p:spTgt>
                                        </p:tgtEl>
                                      </p:cBhvr>
                                    </p:animEffect>
                                    <p:anim calcmode="lin" valueType="num">
                                      <p:cBhvr>
                                        <p:cTn id="57" dur="1000" fill="hold"/>
                                        <p:tgtEl>
                                          <p:spTgt spid="16691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669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Feasibility Analysis – Case Study</a:t>
            </a:r>
            <a:endParaRPr lang="id-ID"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a:solidFill>
                  <a:srgbClr val="C00000"/>
                </a:solidFill>
              </a:rPr>
              <a:t>Technical</a:t>
            </a:r>
            <a:r>
              <a:rPr lang="en-US" sz="3600" dirty="0"/>
              <a:t> feasibility</a:t>
            </a:r>
          </a:p>
          <a:p>
            <a:pPr marL="514350" indent="-514350">
              <a:buFont typeface="+mj-lt"/>
              <a:buAutoNum type="arabicPeriod"/>
            </a:pPr>
            <a:r>
              <a:rPr lang="en-US" sz="3600" dirty="0" smtClean="0">
                <a:solidFill>
                  <a:srgbClr val="C00000"/>
                </a:solidFill>
              </a:rPr>
              <a:t>Economic</a:t>
            </a:r>
            <a:r>
              <a:rPr lang="en-US" sz="3600" dirty="0" smtClean="0"/>
              <a:t> </a:t>
            </a:r>
            <a:r>
              <a:rPr lang="en-US" sz="3600" dirty="0"/>
              <a:t>feasibility</a:t>
            </a:r>
          </a:p>
          <a:p>
            <a:pPr marL="514350" indent="-514350">
              <a:buFont typeface="+mj-lt"/>
              <a:buAutoNum type="arabicPeriod"/>
            </a:pPr>
            <a:r>
              <a:rPr lang="en-US" sz="3600" dirty="0" smtClean="0">
                <a:solidFill>
                  <a:srgbClr val="C00000"/>
                </a:solidFill>
              </a:rPr>
              <a:t>Organizational</a:t>
            </a:r>
            <a:r>
              <a:rPr lang="en-US" sz="3600" dirty="0" smtClean="0"/>
              <a:t> feasibility</a:t>
            </a:r>
            <a:endParaRPr lang="en-US"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1332674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ln>
            <a:solidFill>
              <a:schemeClr val="accent2"/>
            </a:solidFill>
          </a:ln>
        </p:spPr>
        <p:txBody>
          <a:bodyPr/>
          <a:lstStyle/>
          <a:p>
            <a:fld id="{C546E0E4-908A-4724-B308-E4F6AE4FA0DD}" type="slidenum">
              <a:rPr lang="en-US" smtClean="0">
                <a:solidFill>
                  <a:prstClr val="black">
                    <a:tint val="75000"/>
                  </a:prstClr>
                </a:solidFill>
              </a:rPr>
              <a:pPr/>
              <a:t>33</a:t>
            </a:fld>
            <a:endParaRPr lang="en-US">
              <a:solidFill>
                <a:prstClr val="black">
                  <a:tint val="75000"/>
                </a:prstClr>
              </a:solidFill>
            </a:endParaRPr>
          </a:p>
        </p:txBody>
      </p:sp>
      <p:sp>
        <p:nvSpPr>
          <p:cNvPr id="3" name="Rectangle 2"/>
          <p:cNvSpPr/>
          <p:nvPr/>
        </p:nvSpPr>
        <p:spPr>
          <a:xfrm>
            <a:off x="0" y="0"/>
            <a:ext cx="9144000" cy="684167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4" name="Table 3"/>
          <p:cNvGraphicFramePr>
            <a:graphicFrameLocks noGrp="1"/>
          </p:cNvGraphicFramePr>
          <p:nvPr>
            <p:extLst/>
          </p:nvPr>
        </p:nvGraphicFramePr>
        <p:xfrm>
          <a:off x="0" y="1"/>
          <a:ext cx="9144000" cy="6857999"/>
        </p:xfrm>
        <a:graphic>
          <a:graphicData uri="http://schemas.openxmlformats.org/drawingml/2006/table">
            <a:tbl>
              <a:tblPr firstRow="1">
                <a:tableStyleId>{5DA37D80-6434-44D0-A028-1B22A696006F}</a:tableStyleId>
              </a:tblPr>
              <a:tblGrid>
                <a:gridCol w="9144000"/>
              </a:tblGrid>
              <a:tr h="363406">
                <a:tc>
                  <a:txBody>
                    <a:bodyPr/>
                    <a:lstStyle/>
                    <a:p>
                      <a:pPr algn="ctr"/>
                      <a:r>
                        <a:rPr lang="en-US" sz="2400" dirty="0" smtClean="0"/>
                        <a:t>Feasibility Analysis - Online</a:t>
                      </a:r>
                      <a:r>
                        <a:rPr lang="en-US" sz="2400" baseline="0" dirty="0" smtClean="0"/>
                        <a:t> ATM </a:t>
                      </a:r>
                      <a:r>
                        <a:rPr lang="en-US" sz="2400" dirty="0" smtClean="0"/>
                        <a:t>System</a:t>
                      </a:r>
                      <a:endParaRPr lang="en-US" sz="2400" b="1" dirty="0">
                        <a:latin typeface="Arial" pitchFamily="34" charset="0"/>
                        <a:cs typeface="Arial" pitchFamily="34" charset="0"/>
                      </a:endParaRPr>
                    </a:p>
                  </a:txBody>
                  <a:tcPr marL="0" marR="0" marT="0" marB="0" anchor="ctr"/>
                </a:tc>
              </a:tr>
              <a:tr h="832454">
                <a:tc>
                  <a:txBody>
                    <a:bodyPr/>
                    <a:lstStyle/>
                    <a:p>
                      <a:pPr algn="ctr"/>
                      <a:r>
                        <a:rPr lang="en-US" sz="2000" dirty="0" smtClean="0"/>
                        <a:t> Margaret </a:t>
                      </a:r>
                      <a:r>
                        <a:rPr lang="en-US" sz="2000" dirty="0"/>
                        <a:t>Mooney and Alec Adams created the following feasibility </a:t>
                      </a:r>
                      <a:r>
                        <a:rPr lang="en-US" sz="2000" dirty="0" smtClean="0"/>
                        <a:t>analysis</a:t>
                      </a:r>
                    </a:p>
                    <a:p>
                      <a:pPr algn="ctr"/>
                      <a:r>
                        <a:rPr lang="en-US" sz="2000" dirty="0" smtClean="0"/>
                        <a:t>for </a:t>
                      </a:r>
                      <a:r>
                        <a:rPr lang="en-US" sz="2000" dirty="0"/>
                        <a:t>the </a:t>
                      </a:r>
                      <a:r>
                        <a:rPr lang="en-US" sz="2000" dirty="0" smtClean="0"/>
                        <a:t>Online ATM System </a:t>
                      </a:r>
                      <a:r>
                        <a:rPr lang="en-US" sz="2000" dirty="0"/>
                        <a:t>Project. </a:t>
                      </a:r>
                      <a:endParaRPr lang="en-US" sz="2000" dirty="0" smtClean="0"/>
                    </a:p>
                    <a:p>
                      <a:pPr algn="l"/>
                      <a:endParaRPr lang="en-US" sz="1800" dirty="0" smtClean="0">
                        <a:latin typeface="Arial" pitchFamily="34" charset="0"/>
                        <a:cs typeface="Arial" pitchFamily="34" charset="0"/>
                      </a:endParaRPr>
                    </a:p>
                  </a:txBody>
                  <a:tcPr marL="14886" marR="14886" marT="7443" marB="7443"/>
                </a:tc>
              </a:tr>
              <a:tr h="5593433">
                <a:tc>
                  <a:txBody>
                    <a:bodyPr/>
                    <a:lstStyle/>
                    <a:p>
                      <a:pPr algn="l"/>
                      <a:r>
                        <a:rPr lang="en-US" sz="2400" b="1" dirty="0" smtClean="0"/>
                        <a:t>1. Technical </a:t>
                      </a:r>
                      <a:r>
                        <a:rPr lang="en-US" sz="2400" b="1" dirty="0"/>
                        <a:t>Feasibility </a:t>
                      </a:r>
                    </a:p>
                    <a:p>
                      <a:pPr algn="l"/>
                      <a:r>
                        <a:rPr lang="en-US" sz="2000" dirty="0" smtClean="0"/>
                        <a:t>The Online ATM System </a:t>
                      </a:r>
                      <a:r>
                        <a:rPr lang="en-US" sz="2000" dirty="0"/>
                        <a:t>is feasible technically, although there is some risk. </a:t>
                      </a:r>
                      <a:endParaRPr lang="en-US" sz="1600" dirty="0"/>
                    </a:p>
                    <a:p>
                      <a:pPr marL="0" indent="0" algn="l">
                        <a:buFont typeface="Arial" panose="020B0604020202020204" pitchFamily="34" charset="0"/>
                        <a:buNone/>
                      </a:pPr>
                      <a:r>
                        <a:rPr lang="en-US" sz="2000" dirty="0" smtClean="0"/>
                        <a:t>1.1</a:t>
                      </a:r>
                      <a:r>
                        <a:rPr lang="en-US" sz="2000" baseline="0" dirty="0" smtClean="0"/>
                        <a:t> </a:t>
                      </a:r>
                      <a:r>
                        <a:rPr lang="en-US" sz="2000" dirty="0" smtClean="0"/>
                        <a:t>Online ATM System’s </a:t>
                      </a:r>
                      <a:r>
                        <a:rPr lang="en-US" sz="2000" dirty="0">
                          <a:solidFill>
                            <a:srgbClr val="C00000"/>
                          </a:solidFill>
                        </a:rPr>
                        <a:t>risk regarding familiarity with </a:t>
                      </a:r>
                      <a:r>
                        <a:rPr lang="en-US" sz="2000" dirty="0" smtClean="0">
                          <a:solidFill>
                            <a:srgbClr val="C00000"/>
                          </a:solidFill>
                        </a:rPr>
                        <a:t>the application </a:t>
                      </a:r>
                      <a:r>
                        <a:rPr lang="en-US" sz="2000" dirty="0"/>
                        <a:t>is high </a:t>
                      </a:r>
                    </a:p>
                    <a:p>
                      <a:pPr marL="800100" lvl="1" indent="-342900" algn="l">
                        <a:buFont typeface="Arial" pitchFamily="34" charset="0"/>
                        <a:buChar char="•"/>
                      </a:pPr>
                      <a:r>
                        <a:rPr lang="en-US" sz="1800" dirty="0"/>
                        <a:t>The Marketing Department has little experience with Internet-based marketing and </a:t>
                      </a:r>
                      <a:r>
                        <a:rPr lang="en-US" sz="1800" dirty="0" smtClean="0"/>
                        <a:t>sales </a:t>
                      </a:r>
                      <a:endParaRPr lang="en-US" sz="1800" dirty="0"/>
                    </a:p>
                    <a:p>
                      <a:pPr marL="800100" lvl="1" indent="-342900" algn="l">
                        <a:buFont typeface="Arial" pitchFamily="34" charset="0"/>
                        <a:buChar char="•"/>
                      </a:pPr>
                      <a:r>
                        <a:rPr lang="en-US" sz="1800" dirty="0"/>
                        <a:t>The IT Department has strong knowledge of the company’s existing </a:t>
                      </a:r>
                      <a:r>
                        <a:rPr lang="en-US" sz="1800" dirty="0" smtClean="0"/>
                        <a:t>ATM systems,</a:t>
                      </a:r>
                      <a:r>
                        <a:rPr lang="en-US" sz="1800" baseline="0" dirty="0" smtClean="0"/>
                        <a:t> </a:t>
                      </a:r>
                      <a:r>
                        <a:rPr lang="en-US" sz="1800" dirty="0" smtClean="0"/>
                        <a:t>however</a:t>
                      </a:r>
                      <a:r>
                        <a:rPr lang="en-US" sz="1800" dirty="0"/>
                        <a:t>, it has not worked with Web-enabled </a:t>
                      </a:r>
                      <a:r>
                        <a:rPr lang="en-US" sz="1800" dirty="0" smtClean="0"/>
                        <a:t>ATM systems</a:t>
                      </a:r>
                      <a:r>
                        <a:rPr lang="en-US" sz="1800" dirty="0"/>
                        <a:t>. </a:t>
                      </a:r>
                    </a:p>
                    <a:p>
                      <a:pPr marL="0" indent="0" algn="l">
                        <a:buFont typeface="Arial" panose="020B0604020202020204" pitchFamily="34" charset="0"/>
                        <a:buNone/>
                      </a:pPr>
                      <a:r>
                        <a:rPr lang="en-US" sz="2000" dirty="0" smtClean="0"/>
                        <a:t>1.2 Online ATM System’s </a:t>
                      </a:r>
                      <a:r>
                        <a:rPr lang="en-US" sz="2000" dirty="0" smtClean="0">
                          <a:solidFill>
                            <a:srgbClr val="C00000"/>
                          </a:solidFill>
                        </a:rPr>
                        <a:t>risk regarding </a:t>
                      </a:r>
                      <a:r>
                        <a:rPr lang="en-US" sz="2000" dirty="0">
                          <a:solidFill>
                            <a:srgbClr val="C00000"/>
                          </a:solidFill>
                        </a:rPr>
                        <a:t>familiarity with the technology </a:t>
                      </a:r>
                      <a:r>
                        <a:rPr lang="en-US" sz="2000" dirty="0"/>
                        <a:t>is medium </a:t>
                      </a:r>
                    </a:p>
                    <a:p>
                      <a:pPr marL="800100" lvl="1" indent="-342900" algn="l">
                        <a:buFont typeface="Arial" pitchFamily="34" charset="0"/>
                        <a:buChar char="•"/>
                      </a:pPr>
                      <a:r>
                        <a:rPr lang="en-US" sz="1800" dirty="0"/>
                        <a:t>The IT Department has relied on </a:t>
                      </a:r>
                      <a:r>
                        <a:rPr lang="en-US" sz="1800" dirty="0" smtClean="0"/>
                        <a:t>external consultants to </a:t>
                      </a:r>
                      <a:r>
                        <a:rPr lang="en-US" sz="1800" dirty="0"/>
                        <a:t>develop its existing Web </a:t>
                      </a:r>
                      <a:r>
                        <a:rPr lang="en-US" sz="1800" dirty="0" err="1" smtClean="0"/>
                        <a:t>env</a:t>
                      </a:r>
                      <a:r>
                        <a:rPr lang="en-US" sz="1800" dirty="0" smtClean="0"/>
                        <a:t>.</a:t>
                      </a:r>
                      <a:endParaRPr lang="en-US" sz="1800" dirty="0"/>
                    </a:p>
                    <a:p>
                      <a:pPr marL="800100" lvl="1" indent="-342900" algn="l">
                        <a:buFont typeface="Arial" pitchFamily="34" charset="0"/>
                        <a:buChar char="•"/>
                      </a:pPr>
                      <a:r>
                        <a:rPr lang="en-US" sz="1800" dirty="0"/>
                        <a:t>The IT Department has </a:t>
                      </a:r>
                      <a:r>
                        <a:rPr lang="en-US" sz="1800" dirty="0" smtClean="0"/>
                        <a:t>learned </a:t>
                      </a:r>
                      <a:r>
                        <a:rPr lang="en-US" sz="1800" dirty="0"/>
                        <a:t>about Web </a:t>
                      </a:r>
                      <a:r>
                        <a:rPr lang="en-US" sz="1800" dirty="0" smtClean="0"/>
                        <a:t>technology by </a:t>
                      </a:r>
                      <a:r>
                        <a:rPr lang="en-US" sz="1800" dirty="0"/>
                        <a:t>maintaining </a:t>
                      </a:r>
                      <a:r>
                        <a:rPr lang="en-US" sz="1800" dirty="0" smtClean="0"/>
                        <a:t>the</a:t>
                      </a:r>
                      <a:r>
                        <a:rPr lang="en-US" sz="1800" baseline="0" dirty="0" smtClean="0"/>
                        <a:t> corporate site</a:t>
                      </a:r>
                      <a:endParaRPr lang="en-US" sz="1800" dirty="0"/>
                    </a:p>
                    <a:p>
                      <a:pPr marL="0" indent="0" algn="l">
                        <a:buFont typeface="Arial" panose="020B0604020202020204" pitchFamily="34" charset="0"/>
                        <a:buNone/>
                      </a:pPr>
                      <a:r>
                        <a:rPr lang="en-US" sz="2000" dirty="0" smtClean="0"/>
                        <a:t>1.3 The </a:t>
                      </a:r>
                      <a:r>
                        <a:rPr lang="en-US" sz="2000" dirty="0">
                          <a:solidFill>
                            <a:srgbClr val="C00000"/>
                          </a:solidFill>
                        </a:rPr>
                        <a:t>project size </a:t>
                      </a:r>
                      <a:r>
                        <a:rPr lang="en-US" sz="2000" dirty="0"/>
                        <a:t>is considered medium risk </a:t>
                      </a:r>
                    </a:p>
                    <a:p>
                      <a:pPr marL="800100" lvl="1" indent="-342900" algn="l">
                        <a:buFont typeface="Arial" pitchFamily="34" charset="0"/>
                        <a:buChar char="•"/>
                      </a:pPr>
                      <a:r>
                        <a:rPr lang="en-US" sz="1800" dirty="0"/>
                        <a:t>The project team likely will </a:t>
                      </a:r>
                      <a:r>
                        <a:rPr lang="en-US" sz="1800" b="0" dirty="0">
                          <a:solidFill>
                            <a:schemeClr val="tx1"/>
                          </a:solidFill>
                        </a:rPr>
                        <a:t>include less than ten </a:t>
                      </a:r>
                      <a:r>
                        <a:rPr lang="en-US" sz="1800" b="0" dirty="0" smtClean="0">
                          <a:solidFill>
                            <a:schemeClr val="tx1"/>
                          </a:solidFill>
                        </a:rPr>
                        <a:t>people</a:t>
                      </a:r>
                      <a:endParaRPr lang="en-US" sz="1800" b="0" dirty="0">
                        <a:solidFill>
                          <a:schemeClr val="tx1"/>
                        </a:solidFill>
                      </a:endParaRPr>
                    </a:p>
                    <a:p>
                      <a:pPr marL="800100" lvl="1" indent="-342900" algn="l">
                        <a:buFont typeface="Arial" pitchFamily="34" charset="0"/>
                        <a:buChar char="•"/>
                      </a:pPr>
                      <a:r>
                        <a:rPr lang="en-US" sz="1800" dirty="0"/>
                        <a:t>Business user involvement will be </a:t>
                      </a:r>
                      <a:r>
                        <a:rPr lang="en-US" sz="1800" dirty="0" smtClean="0"/>
                        <a:t>required</a:t>
                      </a:r>
                      <a:endParaRPr lang="en-US" sz="1800" dirty="0"/>
                    </a:p>
                    <a:p>
                      <a:pPr marL="800100" lvl="1" indent="-342900" algn="l">
                        <a:buFont typeface="Arial" pitchFamily="34" charset="0"/>
                        <a:buChar char="•"/>
                      </a:pPr>
                      <a:r>
                        <a:rPr lang="en-US" sz="1800" dirty="0"/>
                        <a:t>The project timeframe cannot exceed a </a:t>
                      </a:r>
                      <a:r>
                        <a:rPr lang="en-US" sz="1800" dirty="0" smtClean="0"/>
                        <a:t>year </a:t>
                      </a:r>
                      <a:r>
                        <a:rPr lang="en-US" sz="1800" dirty="0"/>
                        <a:t>and it should be much </a:t>
                      </a:r>
                      <a:r>
                        <a:rPr lang="en-US" sz="1800" dirty="0" smtClean="0"/>
                        <a:t>shorter</a:t>
                      </a:r>
                      <a:endParaRPr lang="en-US" sz="1800" dirty="0"/>
                    </a:p>
                    <a:p>
                      <a:pPr marL="0" indent="0" algn="l">
                        <a:buFont typeface="Arial" panose="020B0604020202020204" pitchFamily="34" charset="0"/>
                        <a:buNone/>
                      </a:pPr>
                      <a:r>
                        <a:rPr lang="en-US" sz="2000" dirty="0" smtClean="0"/>
                        <a:t>1.4 The </a:t>
                      </a:r>
                      <a:r>
                        <a:rPr lang="en-US" sz="2000" dirty="0">
                          <a:solidFill>
                            <a:srgbClr val="C00000"/>
                          </a:solidFill>
                        </a:rPr>
                        <a:t>compatibility with </a:t>
                      </a:r>
                      <a:r>
                        <a:rPr lang="en-US" sz="2000" dirty="0" smtClean="0">
                          <a:solidFill>
                            <a:srgbClr val="C00000"/>
                          </a:solidFill>
                        </a:rPr>
                        <a:t>existing </a:t>
                      </a:r>
                      <a:r>
                        <a:rPr lang="en-US" sz="2000" dirty="0">
                          <a:solidFill>
                            <a:srgbClr val="C00000"/>
                          </a:solidFill>
                        </a:rPr>
                        <a:t>technical infrastructure </a:t>
                      </a:r>
                      <a:r>
                        <a:rPr lang="en-US" sz="2000" dirty="0"/>
                        <a:t>should be good </a:t>
                      </a:r>
                    </a:p>
                    <a:p>
                      <a:pPr marL="800100" lvl="1" indent="-342900" algn="l">
                        <a:buFont typeface="Arial" pitchFamily="34" charset="0"/>
                        <a:buChar char="•"/>
                      </a:pPr>
                      <a:r>
                        <a:rPr lang="en-US" sz="1800" dirty="0"/>
                        <a:t>The current </a:t>
                      </a:r>
                      <a:r>
                        <a:rPr lang="en-US" sz="1800" dirty="0" smtClean="0"/>
                        <a:t>ATM System </a:t>
                      </a:r>
                      <a:r>
                        <a:rPr lang="en-US" sz="1800" dirty="0"/>
                        <a:t>is a client-server system built using open standards. An interface with the Web should be </a:t>
                      </a:r>
                      <a:r>
                        <a:rPr lang="en-US" sz="1800" dirty="0" smtClean="0"/>
                        <a:t>possible</a:t>
                      </a:r>
                      <a:endParaRPr lang="en-US" sz="1800" dirty="0"/>
                    </a:p>
                    <a:p>
                      <a:pPr marL="800100" lvl="1" indent="-342900" algn="l">
                        <a:buFont typeface="Arial" pitchFamily="34" charset="0"/>
                        <a:buChar char="•"/>
                      </a:pPr>
                      <a:r>
                        <a:rPr lang="en-US" sz="1800" dirty="0"/>
                        <a:t>Retail </a:t>
                      </a:r>
                      <a:r>
                        <a:rPr lang="en-US" sz="1800" dirty="0" smtClean="0"/>
                        <a:t>bank </a:t>
                      </a:r>
                      <a:r>
                        <a:rPr lang="en-US" sz="1800" dirty="0"/>
                        <a:t>already place and maintain orders </a:t>
                      </a:r>
                      <a:r>
                        <a:rPr lang="en-US" sz="1800" dirty="0" smtClean="0"/>
                        <a:t>electronically </a:t>
                      </a:r>
                      <a:endParaRPr lang="en-US" sz="1800" dirty="0"/>
                    </a:p>
                    <a:p>
                      <a:pPr marL="800100" lvl="1" indent="-342900" algn="l">
                        <a:buFont typeface="Arial" pitchFamily="34" charset="0"/>
                        <a:buChar char="•"/>
                      </a:pPr>
                      <a:r>
                        <a:rPr lang="en-US" sz="1800" dirty="0"/>
                        <a:t>An Internet infrastructure already is in place at retail </a:t>
                      </a:r>
                      <a:r>
                        <a:rPr lang="en-US" sz="1800" dirty="0" smtClean="0"/>
                        <a:t>bank and </a:t>
                      </a:r>
                      <a:r>
                        <a:rPr lang="en-US" sz="1800" dirty="0"/>
                        <a:t>at the corporate </a:t>
                      </a:r>
                      <a:r>
                        <a:rPr lang="en-US" sz="1800" dirty="0" smtClean="0"/>
                        <a:t>headquarters</a:t>
                      </a:r>
                      <a:endParaRPr lang="en-US" sz="1800" dirty="0"/>
                    </a:p>
                  </a:txBody>
                  <a:tcPr marL="14886" marR="14886" marT="7443" marB="7443"/>
                </a:tc>
              </a:tr>
            </a:tbl>
          </a:graphicData>
        </a:graphic>
      </p:graphicFrame>
    </p:spTree>
    <p:extLst>
      <p:ext uri="{BB962C8B-B14F-4D97-AF65-F5344CB8AC3E}">
        <p14:creationId xmlns:p14="http://schemas.microsoft.com/office/powerpoint/2010/main" val="39784780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4167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4" name="Table 3"/>
          <p:cNvGraphicFramePr>
            <a:graphicFrameLocks noGrp="1"/>
          </p:cNvGraphicFramePr>
          <p:nvPr>
            <p:extLst/>
          </p:nvPr>
        </p:nvGraphicFramePr>
        <p:xfrm>
          <a:off x="0" y="1"/>
          <a:ext cx="9144000" cy="6867970"/>
        </p:xfrm>
        <a:graphic>
          <a:graphicData uri="http://schemas.openxmlformats.org/drawingml/2006/table">
            <a:tbl>
              <a:tblPr firstRow="1">
                <a:tableStyleId>{5DA37D80-6434-44D0-A028-1B22A696006F}</a:tableStyleId>
              </a:tblPr>
              <a:tblGrid>
                <a:gridCol w="9144000"/>
              </a:tblGrid>
              <a:tr h="363422">
                <a:tc>
                  <a:txBody>
                    <a:bodyPr/>
                    <a:lstStyle/>
                    <a:p>
                      <a:pPr algn="l"/>
                      <a:r>
                        <a:rPr lang="en-US" sz="2400" dirty="0" smtClean="0"/>
                        <a:t>2. Economic </a:t>
                      </a:r>
                      <a:r>
                        <a:rPr lang="en-US" sz="2400" dirty="0"/>
                        <a:t>Feasibility </a:t>
                      </a:r>
                      <a:endParaRPr lang="en-US" sz="2400" b="1" i="0" dirty="0">
                        <a:latin typeface="Arial" pitchFamily="34" charset="0"/>
                        <a:cs typeface="Arial" pitchFamily="34" charset="0"/>
                      </a:endParaRPr>
                    </a:p>
                  </a:txBody>
                  <a:tcPr marL="0" marR="0" marT="0" marB="0" anchor="ctr"/>
                </a:tc>
              </a:tr>
              <a:tr h="3346160">
                <a:tc>
                  <a:txBody>
                    <a:bodyPr/>
                    <a:lstStyle/>
                    <a:p>
                      <a:pPr marL="285750" indent="-285750" algn="l">
                        <a:buFont typeface="Arial" panose="020B0604020202020204" pitchFamily="34" charset="0"/>
                        <a:buChar char="•"/>
                      </a:pPr>
                      <a:r>
                        <a:rPr lang="en-US" sz="2000" dirty="0" smtClean="0"/>
                        <a:t>A cost–benefit analysis was performed. A conservative approach shows that the Online</a:t>
                      </a:r>
                      <a:r>
                        <a:rPr lang="en-US" sz="2000" baseline="0" dirty="0" smtClean="0"/>
                        <a:t> ATM </a:t>
                      </a:r>
                      <a:r>
                        <a:rPr lang="en-US" sz="2000" dirty="0" smtClean="0"/>
                        <a:t>System has a good chance of adding to the bottom line of the company significantly. </a:t>
                      </a:r>
                      <a:endParaRPr lang="en-US" sz="2000" dirty="0"/>
                    </a:p>
                    <a:p>
                      <a:pPr marL="800100" lvl="1" indent="-342900" algn="l">
                        <a:buFont typeface="Arial" pitchFamily="34" charset="0"/>
                        <a:buChar char="•"/>
                      </a:pPr>
                      <a:r>
                        <a:rPr lang="en-US" sz="2000" dirty="0" smtClean="0">
                          <a:solidFill>
                            <a:schemeClr val="tx1"/>
                          </a:solidFill>
                        </a:rPr>
                        <a:t>Return on Investment</a:t>
                      </a:r>
                      <a:r>
                        <a:rPr lang="en-US" sz="2000" baseline="0" dirty="0" smtClean="0">
                          <a:solidFill>
                            <a:schemeClr val="tx1"/>
                          </a:solidFill>
                        </a:rPr>
                        <a:t> </a:t>
                      </a:r>
                      <a:r>
                        <a:rPr lang="en-US" sz="2000" baseline="0" dirty="0" smtClean="0">
                          <a:solidFill>
                            <a:srgbClr val="C00000"/>
                          </a:solidFill>
                        </a:rPr>
                        <a:t>(</a:t>
                      </a:r>
                      <a:r>
                        <a:rPr lang="en-US" sz="2000" dirty="0" smtClean="0">
                          <a:solidFill>
                            <a:srgbClr val="C00000"/>
                          </a:solidFill>
                        </a:rPr>
                        <a:t>ROI)</a:t>
                      </a:r>
                      <a:r>
                        <a:rPr lang="en-US" sz="2000" dirty="0" smtClean="0"/>
                        <a:t> </a:t>
                      </a:r>
                      <a:r>
                        <a:rPr lang="en-US" sz="2000" dirty="0"/>
                        <a:t>over 3 years: 229 percent </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Break-even point (</a:t>
                      </a:r>
                      <a:r>
                        <a:rPr lang="en-US" sz="2000" dirty="0" smtClean="0">
                          <a:solidFill>
                            <a:srgbClr val="C00000"/>
                          </a:solidFill>
                        </a:rPr>
                        <a:t>BEP</a:t>
                      </a:r>
                      <a:r>
                        <a:rPr lang="en-US" sz="2000" dirty="0" smtClean="0"/>
                        <a:t>)</a:t>
                      </a:r>
                      <a:r>
                        <a:rPr lang="en-US" sz="2000" baseline="0" dirty="0" smtClean="0"/>
                        <a:t> </a:t>
                      </a:r>
                      <a:r>
                        <a:rPr lang="en-US" sz="2000" dirty="0" smtClean="0"/>
                        <a:t>occurs: after 1.7 years </a:t>
                      </a:r>
                    </a:p>
                    <a:p>
                      <a:pPr marL="800100" lvl="1" indent="-342900" algn="l">
                        <a:buFont typeface="Arial" pitchFamily="34" charset="0"/>
                        <a:buChar char="•"/>
                      </a:pPr>
                      <a:r>
                        <a:rPr lang="en-US" sz="2000" dirty="0" smtClean="0"/>
                        <a:t>Total </a:t>
                      </a:r>
                      <a:r>
                        <a:rPr lang="en-US" sz="2000" dirty="0">
                          <a:solidFill>
                            <a:srgbClr val="C00000"/>
                          </a:solidFill>
                        </a:rPr>
                        <a:t>benefit after three years</a:t>
                      </a:r>
                      <a:r>
                        <a:rPr lang="en-US" sz="2000" dirty="0"/>
                        <a:t>: $3.5 </a:t>
                      </a:r>
                      <a:r>
                        <a:rPr lang="en-US" sz="2000" dirty="0" smtClean="0"/>
                        <a:t>million</a:t>
                      </a:r>
                      <a:endParaRPr lang="en-US" sz="2000" dirty="0"/>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r>
                        <a:rPr lang="en-US" sz="2000" dirty="0"/>
                        <a:t>Intangible Costs and Benefits </a:t>
                      </a:r>
                    </a:p>
                    <a:p>
                      <a:pPr marL="800100" lvl="1" indent="-342900" algn="l">
                        <a:buFont typeface="Arial" pitchFamily="34" charset="0"/>
                        <a:buChar char="•"/>
                      </a:pPr>
                      <a:r>
                        <a:rPr lang="en-US" sz="2000" dirty="0"/>
                        <a:t>Improved </a:t>
                      </a:r>
                      <a:r>
                        <a:rPr lang="en-US" sz="2000" dirty="0">
                          <a:solidFill>
                            <a:srgbClr val="C00000"/>
                          </a:solidFill>
                        </a:rPr>
                        <a:t>customer satisfaction </a:t>
                      </a:r>
                    </a:p>
                    <a:p>
                      <a:pPr marL="800100" lvl="1" indent="-342900" algn="l">
                        <a:buFont typeface="Arial" pitchFamily="34" charset="0"/>
                        <a:buChar char="•"/>
                      </a:pPr>
                      <a:r>
                        <a:rPr lang="en-US" sz="2000" dirty="0"/>
                        <a:t>Greater </a:t>
                      </a:r>
                      <a:r>
                        <a:rPr lang="en-US" sz="2000" dirty="0">
                          <a:solidFill>
                            <a:srgbClr val="C00000"/>
                          </a:solidFill>
                        </a:rPr>
                        <a:t>brand </a:t>
                      </a:r>
                      <a:r>
                        <a:rPr lang="en-US" sz="2000" dirty="0" smtClean="0">
                          <a:solidFill>
                            <a:srgbClr val="C00000"/>
                          </a:solidFill>
                        </a:rPr>
                        <a:t>recognition</a:t>
                      </a:r>
                    </a:p>
                    <a:p>
                      <a:pPr marL="457200" lvl="1" indent="0" algn="l">
                        <a:buFont typeface="Arial" pitchFamily="34" charset="0"/>
                        <a:buNone/>
                      </a:pPr>
                      <a:endParaRPr lang="en-US" sz="2000" dirty="0" smtClean="0">
                        <a:solidFill>
                          <a:srgbClr val="C00000"/>
                        </a:solidFill>
                      </a:endParaRPr>
                    </a:p>
                  </a:txBody>
                  <a:tcPr marL="14886" marR="14886" marT="7443" marB="7443"/>
                </a:tc>
              </a:tr>
              <a:tr h="378213">
                <a:tc>
                  <a:txBody>
                    <a:bodyPr/>
                    <a:lstStyle/>
                    <a:p>
                      <a:pPr algn="l"/>
                      <a:r>
                        <a:rPr lang="en-US" sz="2400" b="1" dirty="0" smtClean="0"/>
                        <a:t>3. Organizational </a:t>
                      </a:r>
                      <a:r>
                        <a:rPr lang="en-US" sz="2400" b="1" dirty="0"/>
                        <a:t>Feasibility </a:t>
                      </a:r>
                      <a:endParaRPr lang="en-US" sz="2400" b="1" dirty="0">
                        <a:latin typeface="Arial" pitchFamily="34" charset="0"/>
                        <a:cs typeface="Arial" pitchFamily="34" charset="0"/>
                      </a:endParaRPr>
                    </a:p>
                  </a:txBody>
                  <a:tcPr marL="14886" marR="14886" marT="7443" marB="7443"/>
                </a:tc>
              </a:tr>
              <a:tr h="2753878">
                <a:tc>
                  <a:txBody>
                    <a:bodyPr/>
                    <a:lstStyle/>
                    <a:p>
                      <a:pPr marL="285750" indent="-285750" algn="l">
                        <a:buFont typeface="Arial" panose="020B0604020202020204" pitchFamily="34" charset="0"/>
                        <a:buChar char="•"/>
                      </a:pPr>
                      <a:r>
                        <a:rPr lang="en-US" sz="2000" dirty="0"/>
                        <a:t>From an organizational perspective, </a:t>
                      </a:r>
                      <a:r>
                        <a:rPr lang="en-US" sz="2000" dirty="0">
                          <a:solidFill>
                            <a:srgbClr val="C00000"/>
                          </a:solidFill>
                        </a:rPr>
                        <a:t>this project has low risk</a:t>
                      </a:r>
                      <a:r>
                        <a:rPr lang="en-US" sz="2000" dirty="0"/>
                        <a:t>. The objective of the system, which is to increase sales, is aligned well with the senior management’s goal of increasing sales for the company. The move to the Internet also aligns with Marketing’s goal to become more savvy in Internet marketing and sales. </a:t>
                      </a:r>
                    </a:p>
                    <a:p>
                      <a:pPr marL="285750" indent="-285750" algn="l">
                        <a:buFont typeface="Arial" panose="020B0604020202020204" pitchFamily="34" charset="0"/>
                        <a:buChar char="•"/>
                      </a:pPr>
                      <a:r>
                        <a:rPr lang="en-US" sz="2000" dirty="0"/>
                        <a:t>The project </a:t>
                      </a:r>
                      <a:r>
                        <a:rPr lang="en-US" sz="2000" dirty="0">
                          <a:solidFill>
                            <a:srgbClr val="C00000"/>
                          </a:solidFill>
                        </a:rPr>
                        <a:t>has a project champion</a:t>
                      </a:r>
                      <a:r>
                        <a:rPr lang="en-US" sz="2000" dirty="0"/>
                        <a:t>, Margaret Mooney, Vice President of Marketing. Margaret is well positioned to sponsor this project and to educate the rest of the senior management team when necessary. </a:t>
                      </a:r>
                      <a:r>
                        <a:rPr lang="en-US" sz="2000" dirty="0" smtClean="0"/>
                        <a:t>Much </a:t>
                      </a:r>
                      <a:r>
                        <a:rPr lang="en-US" sz="2000" dirty="0"/>
                        <a:t>of senior management is aware of and supports the initiative. </a:t>
                      </a:r>
                    </a:p>
                  </a:txBody>
                  <a:tcPr marL="14886" marR="14886" marT="7443" marB="7443"/>
                </a:tc>
              </a:tr>
            </a:tbl>
          </a:graphicData>
        </a:graphic>
      </p:graphicFrame>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4178987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4" name="Table 3"/>
          <p:cNvGraphicFramePr>
            <a:graphicFrameLocks noGrp="1"/>
          </p:cNvGraphicFramePr>
          <p:nvPr>
            <p:extLst/>
          </p:nvPr>
        </p:nvGraphicFramePr>
        <p:xfrm>
          <a:off x="0" y="1"/>
          <a:ext cx="9144000" cy="6857999"/>
        </p:xfrm>
        <a:graphic>
          <a:graphicData uri="http://schemas.openxmlformats.org/drawingml/2006/table">
            <a:tbl>
              <a:tblPr firstRow="1">
                <a:tableStyleId>{ED083AE6-46FA-4A59-8FB0-9F97EB10719F}</a:tableStyleId>
              </a:tblPr>
              <a:tblGrid>
                <a:gridCol w="3332136"/>
                <a:gridCol w="1472338"/>
                <a:gridCol w="1782306"/>
                <a:gridCol w="1549830"/>
                <a:gridCol w="1007390"/>
              </a:tblGrid>
              <a:tr h="251656">
                <a:tc>
                  <a:txBody>
                    <a:bodyPr/>
                    <a:lstStyle/>
                    <a:p>
                      <a:pPr algn="l"/>
                      <a:endParaRPr lang="en-US" sz="1300" dirty="0">
                        <a:latin typeface="Arial Narrow" pitchFamily="34" charset="0"/>
                        <a:cs typeface="Arial" pitchFamily="34" charset="0"/>
                      </a:endParaRPr>
                    </a:p>
                  </a:txBody>
                  <a:tcPr marL="0" marR="0" marT="0" marB="0" anchor="ctr">
                    <a:solidFill>
                      <a:schemeClr val="bg1"/>
                    </a:solidFill>
                  </a:tcPr>
                </a:tc>
                <a:tc>
                  <a:txBody>
                    <a:bodyPr/>
                    <a:lstStyle/>
                    <a:p>
                      <a:pPr algn="l"/>
                      <a:r>
                        <a:rPr lang="en-US" sz="1300" b="1" dirty="0">
                          <a:latin typeface="Arial Narrow" pitchFamily="34" charset="0"/>
                          <a:cs typeface="Arial" pitchFamily="34" charset="0"/>
                        </a:rPr>
                        <a:t>2003 </a:t>
                      </a:r>
                    </a:p>
                  </a:txBody>
                  <a:tcPr marL="12024" marR="12024" marT="6012" marB="6012">
                    <a:solidFill>
                      <a:schemeClr val="bg1"/>
                    </a:solidFill>
                  </a:tcPr>
                </a:tc>
                <a:tc>
                  <a:txBody>
                    <a:bodyPr/>
                    <a:lstStyle/>
                    <a:p>
                      <a:pPr algn="l"/>
                      <a:r>
                        <a:rPr lang="en-US" sz="1300" b="1" dirty="0">
                          <a:latin typeface="Arial Narrow" pitchFamily="34" charset="0"/>
                          <a:cs typeface="Arial" pitchFamily="34" charset="0"/>
                        </a:rPr>
                        <a:t>2004 </a:t>
                      </a:r>
                    </a:p>
                  </a:txBody>
                  <a:tcPr marL="12024" marR="12024" marT="6012" marB="6012">
                    <a:solidFill>
                      <a:schemeClr val="bg1"/>
                    </a:solidFill>
                  </a:tcPr>
                </a:tc>
                <a:tc>
                  <a:txBody>
                    <a:bodyPr/>
                    <a:lstStyle/>
                    <a:p>
                      <a:pPr algn="l"/>
                      <a:r>
                        <a:rPr lang="en-US" sz="1300" b="1" dirty="0">
                          <a:latin typeface="Arial Narrow" pitchFamily="34" charset="0"/>
                          <a:cs typeface="Arial" pitchFamily="34" charset="0"/>
                        </a:rPr>
                        <a:t>2005 </a:t>
                      </a:r>
                    </a:p>
                  </a:txBody>
                  <a:tcPr marL="12024" marR="12024" marT="6012" marB="6012">
                    <a:solidFill>
                      <a:schemeClr val="bg1"/>
                    </a:solidFill>
                  </a:tcPr>
                </a:tc>
                <a:tc>
                  <a:txBody>
                    <a:bodyPr/>
                    <a:lstStyle/>
                    <a:p>
                      <a:pPr algn="l"/>
                      <a:r>
                        <a:rPr lang="en-US" sz="1300" b="1" dirty="0">
                          <a:latin typeface="Arial Narrow" pitchFamily="34" charset="0"/>
                          <a:cs typeface="Arial" pitchFamily="34" charset="0"/>
                        </a:rPr>
                        <a:t>Total </a:t>
                      </a:r>
                    </a:p>
                  </a:txBody>
                  <a:tcPr marL="12024" marR="12024" marT="6012" marB="6012">
                    <a:solidFill>
                      <a:schemeClr val="bg1"/>
                    </a:solidFill>
                  </a:tcPr>
                </a:tc>
              </a:tr>
              <a:tr h="200548">
                <a:tc>
                  <a:txBody>
                    <a:bodyPr/>
                    <a:lstStyle/>
                    <a:p>
                      <a:pPr algn="l"/>
                      <a:r>
                        <a:rPr lang="en-US" sz="1300">
                          <a:latin typeface="Arial Narrow" pitchFamily="34" charset="0"/>
                          <a:cs typeface="Arial" pitchFamily="34" charset="0"/>
                        </a:rPr>
                        <a:t>Increased sales from new customers </a:t>
                      </a: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750,000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772,500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a:latin typeface="Arial Narrow" pitchFamily="34" charset="0"/>
                          <a:cs typeface="Arial" pitchFamily="34" charset="0"/>
                        </a:rPr>
                        <a:t>Increased sales from existing customers </a:t>
                      </a: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1,875,000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1,931,250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Reduction in customer complaint calls </a:t>
                      </a: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50,000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50,000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b="1" dirty="0">
                          <a:latin typeface="Arial Narrow" pitchFamily="34" charset="0"/>
                          <a:cs typeface="Arial" pitchFamily="34" charset="0"/>
                        </a:rPr>
                        <a:t>Total Benefits: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0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2,675,000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2,753,750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 </a:t>
                      </a:r>
                    </a:p>
                  </a:txBody>
                  <a:tcPr marL="12024" marR="12024" marT="6012" marB="6012">
                    <a:solidFill>
                      <a:schemeClr val="accent4">
                        <a:lumMod val="40000"/>
                        <a:lumOff val="60000"/>
                      </a:schemeClr>
                    </a:solidFill>
                  </a:tcPr>
                </a:tc>
              </a:tr>
              <a:tr h="200548">
                <a:tc>
                  <a:txBody>
                    <a:bodyPr/>
                    <a:lstStyle/>
                    <a:p>
                      <a:pPr algn="l"/>
                      <a:r>
                        <a:rPr lang="en-US" sz="1300" b="1">
                          <a:latin typeface="Arial Narrow" pitchFamily="34" charset="0"/>
                          <a:cs typeface="Arial" pitchFamily="34" charset="0"/>
                        </a:rPr>
                        <a:t>PV of Benefits: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0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2,521,444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2,520,071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5,041,515 </a:t>
                      </a:r>
                    </a:p>
                  </a:txBody>
                  <a:tcPr marL="12024" marR="12024" marT="6012" marB="6012">
                    <a:solidFill>
                      <a:schemeClr val="accent4">
                        <a:lumMod val="40000"/>
                        <a:lumOff val="60000"/>
                      </a:schemeClr>
                    </a:solidFill>
                  </a:tcPr>
                </a:tc>
              </a:tr>
              <a:tr h="200548">
                <a:tc>
                  <a:txBody>
                    <a:bodyPr/>
                    <a:lstStyle/>
                    <a:p>
                      <a:pPr algn="l"/>
                      <a:r>
                        <a:rPr lang="en-US" sz="1300" b="1" dirty="0">
                          <a:latin typeface="Arial Narrow" pitchFamily="34" charset="0"/>
                          <a:cs typeface="Arial" pitchFamily="34" charset="0"/>
                        </a:rPr>
                        <a:t>PV of All Benefits: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0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2,521,444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5,041,515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 </a:t>
                      </a:r>
                    </a:p>
                  </a:txBody>
                  <a:tcPr marL="12024" marR="12024" marT="6012" marB="6012">
                    <a:solidFill>
                      <a:schemeClr val="accent4">
                        <a:lumMod val="40000"/>
                        <a:lumOff val="60000"/>
                      </a:schemeClr>
                    </a:solidFill>
                  </a:tcPr>
                </a:tc>
              </a:tr>
              <a:tr h="200548">
                <a:tc>
                  <a:txBody>
                    <a:bodyPr/>
                    <a:lstStyle/>
                    <a:p>
                      <a:pPr algn="l"/>
                      <a:r>
                        <a:rPr lang="en-US" sz="1300" dirty="0">
                          <a:latin typeface="Arial Narrow" pitchFamily="34" charset="0"/>
                          <a:cs typeface="Arial" pitchFamily="34" charset="0"/>
                        </a:rPr>
                        <a:t>Labor: </a:t>
                      </a:r>
                      <a:r>
                        <a:rPr lang="en-US" sz="1300" dirty="0" smtClean="0">
                          <a:latin typeface="Arial Narrow" pitchFamily="34" charset="0"/>
                          <a:cs typeface="Arial" pitchFamily="34" charset="0"/>
                        </a:rPr>
                        <a:t>Analysis, Design and</a:t>
                      </a:r>
                      <a:r>
                        <a:rPr lang="en-US" sz="1300" baseline="0" dirty="0" smtClean="0">
                          <a:latin typeface="Arial Narrow" pitchFamily="34" charset="0"/>
                          <a:cs typeface="Arial" pitchFamily="34" charset="0"/>
                        </a:rPr>
                        <a:t> Implementation</a:t>
                      </a:r>
                      <a:endParaRPr lang="en-US" sz="1300" dirty="0">
                        <a:latin typeface="Arial Narrow" pitchFamily="34" charset="0"/>
                        <a:cs typeface="Arial" pitchFamily="34" charset="0"/>
                      </a:endParaRPr>
                    </a:p>
                  </a:txBody>
                  <a:tcPr marL="12024" marR="12024" marT="6012" marB="6012">
                    <a:solidFill>
                      <a:schemeClr val="bg1"/>
                    </a:solidFill>
                  </a:tcPr>
                </a:tc>
                <a:tc>
                  <a:txBody>
                    <a:bodyPr/>
                    <a:lstStyle/>
                    <a:p>
                      <a:pPr algn="l"/>
                      <a:r>
                        <a:rPr lang="en-US" sz="1300" dirty="0" smtClean="0">
                          <a:latin typeface="Arial Narrow" pitchFamily="34" charset="0"/>
                          <a:cs typeface="Arial" pitchFamily="34" charset="0"/>
                        </a:rPr>
                        <a:t>162,000 </a:t>
                      </a:r>
                      <a:endParaRPr lang="en-US" sz="1300" dirty="0">
                        <a:latin typeface="Arial Narrow" pitchFamily="34" charset="0"/>
                        <a:cs typeface="Arial" pitchFamily="34" charset="0"/>
                      </a:endParaRP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Consultant Fees </a:t>
                      </a:r>
                    </a:p>
                  </a:txBody>
                  <a:tcPr marL="12024" marR="12024" marT="6012" marB="6012">
                    <a:solidFill>
                      <a:schemeClr val="bg1"/>
                    </a:solidFill>
                  </a:tcPr>
                </a:tc>
                <a:tc>
                  <a:txBody>
                    <a:bodyPr/>
                    <a:lstStyle/>
                    <a:p>
                      <a:pPr algn="l"/>
                      <a:r>
                        <a:rPr lang="en-US" sz="1300">
                          <a:latin typeface="Arial Narrow" pitchFamily="34" charset="0"/>
                          <a:cs typeface="Arial" pitchFamily="34" charset="0"/>
                        </a:rPr>
                        <a:t>50,000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Office Space and Equipment </a:t>
                      </a:r>
                    </a:p>
                  </a:txBody>
                  <a:tcPr marL="12024" marR="12024" marT="6012" marB="6012">
                    <a:solidFill>
                      <a:schemeClr val="bg1"/>
                    </a:solidFill>
                  </a:tcPr>
                </a:tc>
                <a:tc>
                  <a:txBody>
                    <a:bodyPr/>
                    <a:lstStyle/>
                    <a:p>
                      <a:pPr algn="l"/>
                      <a:r>
                        <a:rPr lang="en-US" sz="1300" dirty="0" smtClean="0">
                          <a:latin typeface="Arial Narrow" pitchFamily="34" charset="0"/>
                          <a:cs typeface="Arial" pitchFamily="34" charset="0"/>
                        </a:rPr>
                        <a:t>7,000 </a:t>
                      </a:r>
                      <a:endParaRPr lang="en-US" sz="1300" dirty="0">
                        <a:latin typeface="Arial Narrow" pitchFamily="34" charset="0"/>
                        <a:cs typeface="Arial" pitchFamily="34" charset="0"/>
                      </a:endParaRP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Software </a:t>
                      </a:r>
                      <a:r>
                        <a:rPr lang="en-US" sz="1300" dirty="0" smtClean="0">
                          <a:latin typeface="Arial Narrow" pitchFamily="34" charset="0"/>
                          <a:cs typeface="Arial" pitchFamily="34" charset="0"/>
                        </a:rPr>
                        <a:t>and Hardware</a:t>
                      </a:r>
                      <a:endParaRPr lang="en-US" sz="1300" dirty="0">
                        <a:latin typeface="Arial Narrow" pitchFamily="34" charset="0"/>
                        <a:cs typeface="Arial" pitchFamily="34" charset="0"/>
                      </a:endParaRPr>
                    </a:p>
                  </a:txBody>
                  <a:tcPr marL="12024" marR="12024" marT="6012" marB="6012">
                    <a:solidFill>
                      <a:schemeClr val="bg1"/>
                    </a:solidFill>
                  </a:tcPr>
                </a:tc>
                <a:tc>
                  <a:txBody>
                    <a:bodyPr/>
                    <a:lstStyle/>
                    <a:p>
                      <a:pPr algn="l"/>
                      <a:r>
                        <a:rPr lang="en-US" sz="1300" dirty="0" smtClean="0">
                          <a:latin typeface="Arial Narrow" pitchFamily="34" charset="0"/>
                          <a:cs typeface="Arial" pitchFamily="34" charset="0"/>
                        </a:rPr>
                        <a:t>35,000 </a:t>
                      </a:r>
                      <a:endParaRPr lang="en-US" sz="1300" dirty="0">
                        <a:latin typeface="Arial Narrow" pitchFamily="34" charset="0"/>
                        <a:cs typeface="Arial" pitchFamily="34" charset="0"/>
                      </a:endParaRP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b="1" dirty="0">
                          <a:latin typeface="Arial Narrow" pitchFamily="34" charset="0"/>
                          <a:cs typeface="Arial" pitchFamily="34" charset="0"/>
                        </a:rPr>
                        <a:t>Total Development Costs: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254,000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0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0 </a:t>
                      </a:r>
                    </a:p>
                  </a:txBody>
                  <a:tcPr marL="12024" marR="12024" marT="6012" marB="6012">
                    <a:solidFill>
                      <a:schemeClr val="accent4">
                        <a:lumMod val="40000"/>
                        <a:lumOff val="60000"/>
                      </a:schemeClr>
                    </a:solidFill>
                  </a:tcPr>
                </a:tc>
                <a:tc>
                  <a:txBody>
                    <a:bodyPr/>
                    <a:lstStyle/>
                    <a:p>
                      <a:pPr algn="l"/>
                      <a:r>
                        <a:rPr lang="en-US" sz="1300" dirty="0">
                          <a:latin typeface="Arial Narrow" pitchFamily="34" charset="0"/>
                          <a:cs typeface="Arial" pitchFamily="34" charset="0"/>
                        </a:rPr>
                        <a:t> </a:t>
                      </a:r>
                    </a:p>
                  </a:txBody>
                  <a:tcPr marL="12024" marR="12024" marT="6012" marB="6012">
                    <a:solidFill>
                      <a:schemeClr val="accent4">
                        <a:lumMod val="40000"/>
                        <a:lumOff val="60000"/>
                      </a:schemeClr>
                    </a:solidFill>
                  </a:tcPr>
                </a:tc>
              </a:tr>
              <a:tr h="200548">
                <a:tc>
                  <a:txBody>
                    <a:bodyPr/>
                    <a:lstStyle/>
                    <a:p>
                      <a:pPr algn="l"/>
                      <a:r>
                        <a:rPr lang="en-US" sz="1300" dirty="0">
                          <a:latin typeface="Arial Narrow" pitchFamily="34" charset="0"/>
                          <a:cs typeface="Arial" pitchFamily="34" charset="0"/>
                        </a:rPr>
                        <a:t>Labor: Webmaster </a:t>
                      </a:r>
                    </a:p>
                  </a:txBody>
                  <a:tcPr marL="12024" marR="12024" marT="6012" marB="6012">
                    <a:solidFill>
                      <a:schemeClr val="bg1"/>
                    </a:solidFill>
                  </a:tcPr>
                </a:tc>
                <a:tc>
                  <a:txBody>
                    <a:bodyPr/>
                    <a:lstStyle/>
                    <a:p>
                      <a:pPr algn="l"/>
                      <a:r>
                        <a:rPr lang="en-US" sz="1300">
                          <a:latin typeface="Arial Narrow" pitchFamily="34" charset="0"/>
                          <a:cs typeface="Arial" pitchFamily="34" charset="0"/>
                        </a:rPr>
                        <a:t>85,000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87,550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90,177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a:latin typeface="Arial Narrow" pitchFamily="34" charset="0"/>
                          <a:cs typeface="Arial" pitchFamily="34" charset="0"/>
                        </a:rPr>
                        <a:t>Labor: Network Technician </a:t>
                      </a:r>
                    </a:p>
                  </a:txBody>
                  <a:tcPr marL="12024" marR="12024" marT="6012" marB="6012">
                    <a:solidFill>
                      <a:schemeClr val="bg1"/>
                    </a:solidFill>
                  </a:tcPr>
                </a:tc>
                <a:tc>
                  <a:txBody>
                    <a:bodyPr/>
                    <a:lstStyle/>
                    <a:p>
                      <a:pPr algn="l"/>
                      <a:r>
                        <a:rPr lang="en-US" sz="1300">
                          <a:latin typeface="Arial Narrow" pitchFamily="34" charset="0"/>
                          <a:cs typeface="Arial" pitchFamily="34" charset="0"/>
                        </a:rPr>
                        <a:t>60,000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61,800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63,654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a:latin typeface="Arial Narrow" pitchFamily="34" charset="0"/>
                          <a:cs typeface="Arial" pitchFamily="34" charset="0"/>
                        </a:rPr>
                        <a:t>Labor: Computer Operations </a:t>
                      </a:r>
                    </a:p>
                  </a:txBody>
                  <a:tcPr marL="12024" marR="12024" marT="6012" marB="6012">
                    <a:solidFill>
                      <a:schemeClr val="bg1"/>
                    </a:solidFill>
                  </a:tcPr>
                </a:tc>
                <a:tc>
                  <a:txBody>
                    <a:bodyPr/>
                    <a:lstStyle/>
                    <a:p>
                      <a:pPr algn="l"/>
                      <a:r>
                        <a:rPr lang="en-US" sz="1300">
                          <a:latin typeface="Arial Narrow" pitchFamily="34" charset="0"/>
                          <a:cs typeface="Arial" pitchFamily="34" charset="0"/>
                        </a:rPr>
                        <a:t>50,000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51,500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53,045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a:latin typeface="Arial Narrow" pitchFamily="34" charset="0"/>
                          <a:cs typeface="Arial" pitchFamily="34" charset="0"/>
                        </a:rPr>
                        <a:t>Labor: Business Manager </a:t>
                      </a:r>
                    </a:p>
                  </a:txBody>
                  <a:tcPr marL="12024" marR="12024" marT="6012" marB="6012">
                    <a:solidFill>
                      <a:schemeClr val="bg1"/>
                    </a:solidFill>
                  </a:tcPr>
                </a:tc>
                <a:tc>
                  <a:txBody>
                    <a:bodyPr/>
                    <a:lstStyle/>
                    <a:p>
                      <a:pPr algn="l"/>
                      <a:r>
                        <a:rPr lang="en-US" sz="1300">
                          <a:latin typeface="Arial Narrow" pitchFamily="34" charset="0"/>
                          <a:cs typeface="Arial" pitchFamily="34" charset="0"/>
                        </a:rPr>
                        <a:t>60,000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61,800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63,654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Labor: Assistant Manager </a:t>
                      </a:r>
                    </a:p>
                  </a:txBody>
                  <a:tcPr marL="12024" marR="12024" marT="6012" marB="6012">
                    <a:solidFill>
                      <a:schemeClr val="bg1"/>
                    </a:solidFill>
                  </a:tcPr>
                </a:tc>
                <a:tc>
                  <a:txBody>
                    <a:bodyPr/>
                    <a:lstStyle/>
                    <a:p>
                      <a:pPr algn="l"/>
                      <a:r>
                        <a:rPr lang="en-US" sz="1300">
                          <a:latin typeface="Arial Narrow" pitchFamily="34" charset="0"/>
                          <a:cs typeface="Arial" pitchFamily="34" charset="0"/>
                        </a:rPr>
                        <a:t>45,000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46,350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47,741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a:latin typeface="Arial Narrow" pitchFamily="34" charset="0"/>
                          <a:cs typeface="Arial" pitchFamily="34" charset="0"/>
                        </a:rPr>
                        <a:t>Labor: 3 Staff </a:t>
                      </a:r>
                    </a:p>
                  </a:txBody>
                  <a:tcPr marL="12024" marR="12024" marT="6012" marB="6012">
                    <a:solidFill>
                      <a:schemeClr val="bg1"/>
                    </a:solidFill>
                  </a:tcPr>
                </a:tc>
                <a:tc>
                  <a:txBody>
                    <a:bodyPr/>
                    <a:lstStyle/>
                    <a:p>
                      <a:pPr algn="l"/>
                      <a:r>
                        <a:rPr lang="en-US" sz="1300">
                          <a:latin typeface="Arial Narrow" pitchFamily="34" charset="0"/>
                          <a:cs typeface="Arial" pitchFamily="34" charset="0"/>
                        </a:rPr>
                        <a:t>90,000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92,700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95,481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Software upgrades </a:t>
                      </a:r>
                      <a:r>
                        <a:rPr lang="en-US" sz="1300" dirty="0" smtClean="0">
                          <a:latin typeface="Arial Narrow" pitchFamily="34" charset="0"/>
                          <a:cs typeface="Arial" pitchFamily="34" charset="0"/>
                        </a:rPr>
                        <a:t> and licenses</a:t>
                      </a:r>
                      <a:endParaRPr lang="en-US" sz="1300" dirty="0">
                        <a:latin typeface="Arial Narrow" pitchFamily="34" charset="0"/>
                        <a:cs typeface="Arial" pitchFamily="34" charset="0"/>
                      </a:endParaRPr>
                    </a:p>
                  </a:txBody>
                  <a:tcPr marL="12024" marR="12024" marT="6012" marB="6012">
                    <a:solidFill>
                      <a:schemeClr val="bg1"/>
                    </a:solidFill>
                  </a:tcPr>
                </a:tc>
                <a:tc>
                  <a:txBody>
                    <a:bodyPr/>
                    <a:lstStyle/>
                    <a:p>
                      <a:pPr algn="l"/>
                      <a:r>
                        <a:rPr lang="en-US" sz="1300" dirty="0" smtClean="0">
                          <a:latin typeface="Arial Narrow" pitchFamily="34" charset="0"/>
                          <a:cs typeface="Arial" pitchFamily="34" charset="0"/>
                        </a:rPr>
                        <a:t>4,000 </a:t>
                      </a:r>
                      <a:endParaRPr lang="en-US" sz="1300" dirty="0">
                        <a:latin typeface="Arial Narrow" pitchFamily="34" charset="0"/>
                        <a:cs typeface="Arial" pitchFamily="34" charset="0"/>
                      </a:endParaRPr>
                    </a:p>
                  </a:txBody>
                  <a:tcPr marL="12024" marR="12024" marT="6012" marB="6012">
                    <a:solidFill>
                      <a:schemeClr val="bg1"/>
                    </a:solidFill>
                  </a:tcPr>
                </a:tc>
                <a:tc>
                  <a:txBody>
                    <a:bodyPr/>
                    <a:lstStyle/>
                    <a:p>
                      <a:pPr algn="l"/>
                      <a:r>
                        <a:rPr lang="en-US" sz="1300">
                          <a:latin typeface="Arial Narrow" pitchFamily="34" charset="0"/>
                          <a:cs typeface="Arial" pitchFamily="34" charset="0"/>
                        </a:rPr>
                        <a:t>1,000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1,000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Hardware upgrades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5,000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3,000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3,000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User training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2,000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1,000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1,000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Communications charges </a:t>
                      </a:r>
                    </a:p>
                  </a:txBody>
                  <a:tcPr marL="12024" marR="12024" marT="6012" marB="6012">
                    <a:solidFill>
                      <a:schemeClr val="bg1"/>
                    </a:solidFill>
                  </a:tcPr>
                </a:tc>
                <a:tc>
                  <a:txBody>
                    <a:bodyPr/>
                    <a:lstStyle/>
                    <a:p>
                      <a:pPr algn="l"/>
                      <a:r>
                        <a:rPr lang="en-US" sz="1300">
                          <a:latin typeface="Arial Narrow" pitchFamily="34" charset="0"/>
                          <a:cs typeface="Arial" pitchFamily="34" charset="0"/>
                        </a:rPr>
                        <a:t>20,000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20,000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20,000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dirty="0">
                          <a:latin typeface="Arial Narrow" pitchFamily="34" charset="0"/>
                          <a:cs typeface="Arial" pitchFamily="34" charset="0"/>
                        </a:rPr>
                        <a:t>Marketing expenses </a:t>
                      </a:r>
                    </a:p>
                  </a:txBody>
                  <a:tcPr marL="12024" marR="12024" marT="6012" marB="6012">
                    <a:solidFill>
                      <a:schemeClr val="bg1"/>
                    </a:solidFill>
                  </a:tcPr>
                </a:tc>
                <a:tc>
                  <a:txBody>
                    <a:bodyPr/>
                    <a:lstStyle/>
                    <a:p>
                      <a:pPr algn="l"/>
                      <a:r>
                        <a:rPr lang="en-US" sz="1300">
                          <a:latin typeface="Arial Narrow" pitchFamily="34" charset="0"/>
                          <a:cs typeface="Arial" pitchFamily="34" charset="0"/>
                        </a:rPr>
                        <a:t>25,000 </a:t>
                      </a:r>
                    </a:p>
                  </a:txBody>
                  <a:tcPr marL="12024" marR="12024" marT="6012" marB="6012">
                    <a:solidFill>
                      <a:schemeClr val="bg1"/>
                    </a:solidFill>
                  </a:tcPr>
                </a:tc>
                <a:tc>
                  <a:txBody>
                    <a:bodyPr/>
                    <a:lstStyle/>
                    <a:p>
                      <a:pPr algn="l"/>
                      <a:r>
                        <a:rPr lang="en-US" sz="1300" dirty="0">
                          <a:latin typeface="Arial Narrow" pitchFamily="34" charset="0"/>
                          <a:cs typeface="Arial" pitchFamily="34" charset="0"/>
                        </a:rPr>
                        <a:t>25,000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25,000 </a:t>
                      </a:r>
                    </a:p>
                  </a:txBody>
                  <a:tcPr marL="12024" marR="12024" marT="6012" marB="6012">
                    <a:solidFill>
                      <a:schemeClr val="bg1"/>
                    </a:solidFill>
                  </a:tcPr>
                </a:tc>
                <a:tc>
                  <a:txBody>
                    <a:bodyPr/>
                    <a:lstStyle/>
                    <a:p>
                      <a:pPr algn="l"/>
                      <a:r>
                        <a:rPr lang="en-US" sz="1300">
                          <a:latin typeface="Arial Narrow" pitchFamily="34" charset="0"/>
                          <a:cs typeface="Arial" pitchFamily="34" charset="0"/>
                        </a:rPr>
                        <a:t> </a:t>
                      </a:r>
                    </a:p>
                  </a:txBody>
                  <a:tcPr marL="12024" marR="12024" marT="6012" marB="6012">
                    <a:solidFill>
                      <a:schemeClr val="bg1"/>
                    </a:solidFill>
                  </a:tcPr>
                </a:tc>
              </a:tr>
              <a:tr h="200548">
                <a:tc>
                  <a:txBody>
                    <a:bodyPr/>
                    <a:lstStyle/>
                    <a:p>
                      <a:pPr algn="l"/>
                      <a:r>
                        <a:rPr lang="en-US" sz="1300" b="1" dirty="0">
                          <a:latin typeface="Arial Narrow" pitchFamily="34" charset="0"/>
                          <a:cs typeface="Arial" pitchFamily="34" charset="0"/>
                        </a:rPr>
                        <a:t>Total Operational Costs: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446,000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452,700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464,751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 </a:t>
                      </a:r>
                    </a:p>
                  </a:txBody>
                  <a:tcPr marL="12024" marR="12024" marT="6012" marB="6012">
                    <a:solidFill>
                      <a:schemeClr val="accent4">
                        <a:lumMod val="40000"/>
                        <a:lumOff val="60000"/>
                      </a:schemeClr>
                    </a:solidFill>
                  </a:tcPr>
                </a:tc>
              </a:tr>
              <a:tr h="200548">
                <a:tc>
                  <a:txBody>
                    <a:bodyPr/>
                    <a:lstStyle/>
                    <a:p>
                      <a:pPr algn="l"/>
                      <a:r>
                        <a:rPr lang="en-US" sz="1300" b="1" dirty="0">
                          <a:latin typeface="Arial Narrow" pitchFamily="34" charset="0"/>
                          <a:cs typeface="Arial" pitchFamily="34" charset="0"/>
                        </a:rPr>
                        <a:t>Total Costs: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700,000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452,700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464,751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 </a:t>
                      </a:r>
                    </a:p>
                  </a:txBody>
                  <a:tcPr marL="12024" marR="12024" marT="6012" marB="6012">
                    <a:solidFill>
                      <a:schemeClr val="accent4">
                        <a:lumMod val="40000"/>
                        <a:lumOff val="60000"/>
                      </a:schemeClr>
                    </a:solidFill>
                  </a:tcPr>
                </a:tc>
              </a:tr>
              <a:tr h="200548">
                <a:tc>
                  <a:txBody>
                    <a:bodyPr/>
                    <a:lstStyle/>
                    <a:p>
                      <a:pPr algn="l"/>
                      <a:r>
                        <a:rPr lang="en-US" sz="1300" b="1" dirty="0">
                          <a:latin typeface="Arial Narrow" pitchFamily="34" charset="0"/>
                          <a:cs typeface="Arial" pitchFamily="34" charset="0"/>
                        </a:rPr>
                        <a:t>PV of Costs: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679,612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426,713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425,313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1,531,638 </a:t>
                      </a:r>
                    </a:p>
                  </a:txBody>
                  <a:tcPr marL="12024" marR="12024" marT="6012" marB="6012">
                    <a:solidFill>
                      <a:schemeClr val="accent4">
                        <a:lumMod val="40000"/>
                        <a:lumOff val="60000"/>
                      </a:schemeClr>
                    </a:solidFill>
                  </a:tcPr>
                </a:tc>
              </a:tr>
              <a:tr h="200548">
                <a:tc>
                  <a:txBody>
                    <a:bodyPr/>
                    <a:lstStyle/>
                    <a:p>
                      <a:pPr algn="l"/>
                      <a:r>
                        <a:rPr lang="en-US" sz="1300" b="1" dirty="0">
                          <a:latin typeface="Arial Narrow" pitchFamily="34" charset="0"/>
                          <a:cs typeface="Arial" pitchFamily="34" charset="0"/>
                        </a:rPr>
                        <a:t>PV of all Costs: </a:t>
                      </a:r>
                    </a:p>
                  </a:txBody>
                  <a:tcPr marL="12024" marR="12024" marT="6012" marB="6012">
                    <a:solidFill>
                      <a:schemeClr val="accent4">
                        <a:lumMod val="40000"/>
                        <a:lumOff val="60000"/>
                      </a:schemeClr>
                    </a:solidFill>
                  </a:tcPr>
                </a:tc>
                <a:tc>
                  <a:txBody>
                    <a:bodyPr/>
                    <a:lstStyle/>
                    <a:p>
                      <a:pPr algn="l"/>
                      <a:r>
                        <a:rPr lang="en-US" sz="1300" b="1">
                          <a:latin typeface="Arial Narrow" pitchFamily="34" charset="0"/>
                          <a:cs typeface="Arial" pitchFamily="34" charset="0"/>
                        </a:rPr>
                        <a:t>679,612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1,106,325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1,531,638 </a:t>
                      </a:r>
                    </a:p>
                  </a:txBody>
                  <a:tcPr marL="12024" marR="12024" marT="6012" marB="6012">
                    <a:solidFill>
                      <a:schemeClr val="accent4">
                        <a:lumMod val="40000"/>
                        <a:lumOff val="60000"/>
                      </a:schemeClr>
                    </a:solidFill>
                  </a:tcPr>
                </a:tc>
                <a:tc>
                  <a:txBody>
                    <a:bodyPr/>
                    <a:lstStyle/>
                    <a:p>
                      <a:pPr algn="l"/>
                      <a:r>
                        <a:rPr lang="en-US" sz="1300" b="1" dirty="0">
                          <a:latin typeface="Arial Narrow" pitchFamily="34" charset="0"/>
                          <a:cs typeface="Arial" pitchFamily="34" charset="0"/>
                        </a:rPr>
                        <a:t> </a:t>
                      </a:r>
                    </a:p>
                  </a:txBody>
                  <a:tcPr marL="12024" marR="12024" marT="6012" marB="6012">
                    <a:solidFill>
                      <a:schemeClr val="accent4">
                        <a:lumMod val="40000"/>
                        <a:lumOff val="60000"/>
                      </a:schemeClr>
                    </a:solidFill>
                  </a:tcPr>
                </a:tc>
              </a:tr>
              <a:tr h="200548">
                <a:tc>
                  <a:txBody>
                    <a:bodyPr/>
                    <a:lstStyle/>
                    <a:p>
                      <a:pPr algn="l"/>
                      <a:r>
                        <a:rPr lang="en-US" sz="1300" b="1" dirty="0">
                          <a:latin typeface="Arial Narrow" pitchFamily="34" charset="0"/>
                          <a:cs typeface="Arial" pitchFamily="34" charset="0"/>
                        </a:rPr>
                        <a:t>Total Project Costs Less Benefits: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(700,000)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2,222,300 </a:t>
                      </a:r>
                    </a:p>
                  </a:txBody>
                  <a:tcPr marL="12024" marR="12024" marT="6012" marB="6012">
                    <a:solidFill>
                      <a:schemeClr val="accent2"/>
                    </a:solidFill>
                  </a:tcPr>
                </a:tc>
                <a:tc>
                  <a:txBody>
                    <a:bodyPr/>
                    <a:lstStyle/>
                    <a:p>
                      <a:pPr algn="l"/>
                      <a:r>
                        <a:rPr lang="en-US" sz="1300" b="1">
                          <a:latin typeface="Arial Narrow" pitchFamily="34" charset="0"/>
                          <a:cs typeface="Arial" pitchFamily="34" charset="0"/>
                        </a:rPr>
                        <a:t>2,288,999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 </a:t>
                      </a:r>
                    </a:p>
                  </a:txBody>
                  <a:tcPr marL="12024" marR="12024" marT="6012" marB="6012">
                    <a:solidFill>
                      <a:schemeClr val="accent2"/>
                    </a:solidFill>
                  </a:tcPr>
                </a:tc>
              </a:tr>
              <a:tr h="200548">
                <a:tc>
                  <a:txBody>
                    <a:bodyPr/>
                    <a:lstStyle/>
                    <a:p>
                      <a:pPr algn="l"/>
                      <a:r>
                        <a:rPr lang="en-US" sz="1300" b="1" dirty="0">
                          <a:latin typeface="Arial Narrow" pitchFamily="34" charset="0"/>
                          <a:cs typeface="Arial" pitchFamily="34" charset="0"/>
                        </a:rPr>
                        <a:t>Yearly NPV: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(679,612)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2,094,731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2,094,758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3,509,878 </a:t>
                      </a:r>
                    </a:p>
                  </a:txBody>
                  <a:tcPr marL="12024" marR="12024" marT="6012" marB="6012">
                    <a:solidFill>
                      <a:schemeClr val="accent2"/>
                    </a:solidFill>
                  </a:tcPr>
                </a:tc>
              </a:tr>
              <a:tr h="200548">
                <a:tc>
                  <a:txBody>
                    <a:bodyPr/>
                    <a:lstStyle/>
                    <a:p>
                      <a:pPr algn="l"/>
                      <a:r>
                        <a:rPr lang="en-US" sz="1300" b="1">
                          <a:latin typeface="Arial Narrow" pitchFamily="34" charset="0"/>
                          <a:cs typeface="Arial" pitchFamily="34" charset="0"/>
                        </a:rPr>
                        <a:t>Cumulative NPV: </a:t>
                      </a:r>
                    </a:p>
                  </a:txBody>
                  <a:tcPr marL="12024" marR="12024" marT="6012" marB="6012">
                    <a:solidFill>
                      <a:schemeClr val="accent2"/>
                    </a:solidFill>
                  </a:tcPr>
                </a:tc>
                <a:tc>
                  <a:txBody>
                    <a:bodyPr/>
                    <a:lstStyle/>
                    <a:p>
                      <a:pPr algn="l"/>
                      <a:r>
                        <a:rPr lang="en-US" sz="1300" b="1">
                          <a:latin typeface="Arial Narrow" pitchFamily="34" charset="0"/>
                          <a:cs typeface="Arial" pitchFamily="34" charset="0"/>
                        </a:rPr>
                        <a:t>(679,612)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1,415,119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3,509,878 </a:t>
                      </a:r>
                    </a:p>
                  </a:txBody>
                  <a:tcPr marL="12024" marR="12024" marT="6012" marB="6012">
                    <a:solidFill>
                      <a:schemeClr val="accent2"/>
                    </a:solidFill>
                  </a:tcPr>
                </a:tc>
                <a:tc>
                  <a:txBody>
                    <a:bodyPr/>
                    <a:lstStyle/>
                    <a:p>
                      <a:pPr algn="l"/>
                      <a:r>
                        <a:rPr lang="en-US" sz="1300" b="1" dirty="0">
                          <a:latin typeface="Arial Narrow" pitchFamily="34" charset="0"/>
                          <a:cs typeface="Arial" pitchFamily="34" charset="0"/>
                        </a:rPr>
                        <a:t> </a:t>
                      </a:r>
                    </a:p>
                  </a:txBody>
                  <a:tcPr marL="12024" marR="12024" marT="6012" marB="6012">
                    <a:solidFill>
                      <a:schemeClr val="accent2"/>
                    </a:solidFill>
                  </a:tcPr>
                </a:tc>
              </a:tr>
              <a:tr h="200548">
                <a:tc>
                  <a:txBody>
                    <a:bodyPr/>
                    <a:lstStyle/>
                    <a:p>
                      <a:pPr algn="l"/>
                      <a:r>
                        <a:rPr lang="en-US" sz="1300" b="1" dirty="0">
                          <a:latin typeface="Arial Narrow" pitchFamily="34" charset="0"/>
                          <a:cs typeface="Arial" pitchFamily="34" charset="0"/>
                        </a:rPr>
                        <a:t>Return on </a:t>
                      </a:r>
                      <a:r>
                        <a:rPr lang="en-US" sz="1300" b="1" dirty="0" smtClean="0">
                          <a:latin typeface="Arial Narrow" pitchFamily="34" charset="0"/>
                          <a:cs typeface="Arial" pitchFamily="34" charset="0"/>
                        </a:rPr>
                        <a:t>Investment (ROI): </a:t>
                      </a:r>
                      <a:endParaRPr lang="en-US" sz="1300" b="1" dirty="0">
                        <a:latin typeface="Arial Narrow" pitchFamily="34" charset="0"/>
                        <a:cs typeface="Arial" pitchFamily="34" charset="0"/>
                      </a:endParaRPr>
                    </a:p>
                  </a:txBody>
                  <a:tcPr marL="12024" marR="12024" marT="6012" marB="6012">
                    <a:solidFill>
                      <a:schemeClr val="accent6">
                        <a:lumMod val="40000"/>
                        <a:lumOff val="60000"/>
                      </a:schemeClr>
                    </a:solidFill>
                  </a:tcPr>
                </a:tc>
                <a:tc>
                  <a:txBody>
                    <a:bodyPr/>
                    <a:lstStyle/>
                    <a:p>
                      <a:pPr algn="l"/>
                      <a:r>
                        <a:rPr lang="en-US" sz="1300" b="1">
                          <a:latin typeface="Arial Narrow" pitchFamily="34" charset="0"/>
                          <a:cs typeface="Arial" pitchFamily="34" charset="0"/>
                        </a:rPr>
                        <a:t>229.16% </a:t>
                      </a:r>
                    </a:p>
                  </a:txBody>
                  <a:tcPr marL="12024" marR="12024" marT="6012" marB="6012">
                    <a:solidFill>
                      <a:schemeClr val="accent6">
                        <a:lumMod val="40000"/>
                        <a:lumOff val="60000"/>
                      </a:schemeClr>
                    </a:solidFill>
                  </a:tcPr>
                </a:tc>
                <a:tc>
                  <a:txBody>
                    <a:bodyPr/>
                    <a:lstStyle/>
                    <a:p>
                      <a:pPr algn="l"/>
                      <a:r>
                        <a:rPr lang="en-US" sz="1300" b="1">
                          <a:latin typeface="Arial Narrow" pitchFamily="34" charset="0"/>
                          <a:cs typeface="Arial" pitchFamily="34" charset="0"/>
                        </a:rPr>
                        <a:t>(3,509,878/1,531,638) </a:t>
                      </a:r>
                    </a:p>
                  </a:txBody>
                  <a:tcPr marL="12024" marR="12024" marT="6012" marB="6012">
                    <a:solidFill>
                      <a:schemeClr val="accent6">
                        <a:lumMod val="40000"/>
                        <a:lumOff val="60000"/>
                      </a:schemeClr>
                    </a:solidFill>
                  </a:tcPr>
                </a:tc>
                <a:tc>
                  <a:txBody>
                    <a:bodyPr/>
                    <a:lstStyle/>
                    <a:p>
                      <a:pPr algn="l"/>
                      <a:r>
                        <a:rPr lang="en-US" sz="1300" b="1" dirty="0">
                          <a:latin typeface="Arial Narrow" pitchFamily="34" charset="0"/>
                          <a:cs typeface="Arial" pitchFamily="34" charset="0"/>
                        </a:rPr>
                        <a:t> </a:t>
                      </a:r>
                    </a:p>
                  </a:txBody>
                  <a:tcPr marL="12024" marR="12024" marT="6012" marB="6012">
                    <a:solidFill>
                      <a:schemeClr val="accent6">
                        <a:lumMod val="40000"/>
                        <a:lumOff val="60000"/>
                      </a:schemeClr>
                    </a:solidFill>
                  </a:tcPr>
                </a:tc>
                <a:tc>
                  <a:txBody>
                    <a:bodyPr/>
                    <a:lstStyle/>
                    <a:p>
                      <a:pPr algn="l"/>
                      <a:r>
                        <a:rPr lang="en-US" sz="1300" b="1" dirty="0">
                          <a:latin typeface="Arial Narrow" pitchFamily="34" charset="0"/>
                          <a:cs typeface="Arial" pitchFamily="34" charset="0"/>
                        </a:rPr>
                        <a:t> </a:t>
                      </a:r>
                    </a:p>
                  </a:txBody>
                  <a:tcPr marL="12024" marR="12024" marT="6012" marB="6012">
                    <a:solidFill>
                      <a:schemeClr val="accent6">
                        <a:lumMod val="40000"/>
                        <a:lumOff val="60000"/>
                      </a:schemeClr>
                    </a:solidFill>
                  </a:tcPr>
                </a:tc>
              </a:tr>
              <a:tr h="302023">
                <a:tc>
                  <a:txBody>
                    <a:bodyPr/>
                    <a:lstStyle/>
                    <a:p>
                      <a:pPr algn="l"/>
                      <a:r>
                        <a:rPr lang="en-US" sz="1300" b="1" dirty="0" smtClean="0">
                          <a:latin typeface="Arial Narrow" pitchFamily="34" charset="0"/>
                          <a:cs typeface="Arial" pitchFamily="34" charset="0"/>
                        </a:rPr>
                        <a:t>Break-even Point (BEP): </a:t>
                      </a:r>
                      <a:endParaRPr lang="en-US" sz="1300" b="1" dirty="0">
                        <a:latin typeface="Arial Narrow" pitchFamily="34" charset="0"/>
                        <a:cs typeface="Arial" pitchFamily="34" charset="0"/>
                      </a:endParaRPr>
                    </a:p>
                  </a:txBody>
                  <a:tcPr marL="12024" marR="12024" marT="6012" marB="6012">
                    <a:solidFill>
                      <a:schemeClr val="accent6">
                        <a:lumMod val="40000"/>
                        <a:lumOff val="60000"/>
                      </a:schemeClr>
                    </a:solidFill>
                  </a:tcPr>
                </a:tc>
                <a:tc>
                  <a:txBody>
                    <a:bodyPr/>
                    <a:lstStyle/>
                    <a:p>
                      <a:pPr algn="l"/>
                      <a:r>
                        <a:rPr lang="en-US" sz="1300" b="1" dirty="0" smtClean="0">
                          <a:latin typeface="Arial Narrow" pitchFamily="34" charset="0"/>
                          <a:cs typeface="Arial" pitchFamily="34" charset="0"/>
                        </a:rPr>
                        <a:t>1.32 </a:t>
                      </a:r>
                      <a:r>
                        <a:rPr lang="en-US" sz="1300" b="1" dirty="0">
                          <a:latin typeface="Arial Narrow" pitchFamily="34" charset="0"/>
                          <a:cs typeface="Arial" pitchFamily="34" charset="0"/>
                        </a:rPr>
                        <a:t>years </a:t>
                      </a:r>
                    </a:p>
                  </a:txBody>
                  <a:tcPr marL="12024" marR="12024" marT="6012" marB="6012">
                    <a:solidFill>
                      <a:schemeClr val="accent6">
                        <a:lumMod val="40000"/>
                        <a:lumOff val="60000"/>
                      </a:schemeClr>
                    </a:solidFill>
                  </a:tcPr>
                </a:tc>
                <a:tc gridSpan="3">
                  <a:txBody>
                    <a:bodyPr/>
                    <a:lstStyle/>
                    <a:p>
                      <a:pPr algn="l"/>
                      <a:r>
                        <a:rPr lang="en-US" sz="1200" b="1" dirty="0" smtClean="0">
                          <a:latin typeface="Arial Narrow" pitchFamily="34" charset="0"/>
                          <a:cs typeface="Arial" pitchFamily="34" charset="0"/>
                        </a:rPr>
                        <a:t>(BEP </a:t>
                      </a:r>
                      <a:r>
                        <a:rPr lang="en-US" sz="1200" b="1" dirty="0">
                          <a:latin typeface="Arial Narrow" pitchFamily="34" charset="0"/>
                          <a:cs typeface="Arial" pitchFamily="34" charset="0"/>
                        </a:rPr>
                        <a:t>in </a:t>
                      </a:r>
                      <a:r>
                        <a:rPr lang="en-US" sz="1200" b="1" dirty="0" smtClean="0">
                          <a:latin typeface="Arial Narrow" pitchFamily="34" charset="0"/>
                          <a:cs typeface="Arial" pitchFamily="34" charset="0"/>
                        </a:rPr>
                        <a:t>Year 2 = </a:t>
                      </a:r>
                      <a:r>
                        <a:rPr lang="en-US" sz="1200" b="1" dirty="0">
                          <a:latin typeface="Arial Narrow" pitchFamily="34" charset="0"/>
                          <a:cs typeface="Arial" pitchFamily="34" charset="0"/>
                        </a:rPr>
                        <a:t>[2,094,731 – 1,415,119] / 2,094,731 = 0.32) </a:t>
                      </a:r>
                    </a:p>
                  </a:txBody>
                  <a:tcPr marL="12024" marR="12024" marT="6012" marB="6012">
                    <a:solidFill>
                      <a:schemeClr val="accent6">
                        <a:lumMod val="40000"/>
                        <a:lumOff val="60000"/>
                      </a:schemeClr>
                    </a:solidFill>
                  </a:tcPr>
                </a:tc>
                <a:tc hMerge="1">
                  <a:txBody>
                    <a:bodyPr/>
                    <a:lstStyle/>
                    <a:p>
                      <a:endParaRPr lang="en-US"/>
                    </a:p>
                  </a:txBody>
                  <a:tcPr/>
                </a:tc>
                <a:tc h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27098557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r>
              <a:rPr lang="en-US" dirty="0" err="1" smtClean="0"/>
              <a:t>Studi</a:t>
            </a:r>
            <a:r>
              <a:rPr lang="en-US" dirty="0" smtClean="0"/>
              <a:t> </a:t>
            </a:r>
            <a:r>
              <a:rPr lang="en-US" dirty="0" err="1" smtClean="0"/>
              <a:t>Kasus</a:t>
            </a:r>
            <a:endParaRPr lang="id-ID" dirty="0"/>
          </a:p>
        </p:txBody>
      </p:sp>
      <p:sp>
        <p:nvSpPr>
          <p:cNvPr id="3" name="Content Placeholder 2"/>
          <p:cNvSpPr>
            <a:spLocks noGrp="1"/>
          </p:cNvSpPr>
          <p:nvPr>
            <p:ph idx="1"/>
          </p:nvPr>
        </p:nvSpPr>
        <p:spPr/>
        <p:txBody>
          <a:bodyPr>
            <a:normAutofit/>
          </a:bodyPr>
          <a:lstStyle/>
          <a:p>
            <a:r>
              <a:rPr lang="en-US" sz="3200" dirty="0" err="1" smtClean="0"/>
              <a:t>Lakukan</a:t>
            </a:r>
            <a:r>
              <a:rPr lang="en-US" sz="3200" dirty="0" smtClean="0"/>
              <a:t> </a:t>
            </a:r>
            <a:r>
              <a:rPr lang="en-US" sz="3200" dirty="0" smtClean="0">
                <a:solidFill>
                  <a:srgbClr val="C00000"/>
                </a:solidFill>
              </a:rPr>
              <a:t>Feasibility Analysis </a:t>
            </a:r>
            <a:r>
              <a:rPr lang="en-US" sz="3200" dirty="0" err="1" smtClean="0"/>
              <a:t>untuk</a:t>
            </a:r>
            <a:r>
              <a:rPr lang="en-US" sz="3200" dirty="0" smtClean="0"/>
              <a:t> System Request yang </a:t>
            </a:r>
            <a:r>
              <a:rPr lang="en-US" sz="3200" dirty="0" err="1" smtClean="0"/>
              <a:t>dibuat</a:t>
            </a:r>
            <a:endParaRPr lang="en-US" sz="3200" dirty="0" smtClean="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10204440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2.1.2 Analysis and Design</a:t>
            </a:r>
            <a:endParaRPr lang="id-ID" sz="4000" dirty="0"/>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32731193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err="1"/>
              <a:t>Analysis</a:t>
            </a:r>
            <a:r>
              <a:rPr lang="id-ID" dirty="0"/>
              <a:t> </a:t>
            </a:r>
            <a:r>
              <a:rPr lang="id-ID" dirty="0" err="1"/>
              <a:t>Design</a:t>
            </a:r>
            <a:r>
              <a:rPr lang="id-ID" dirty="0"/>
              <a:t> </a:t>
            </a:r>
            <a:r>
              <a:rPr lang="id-ID" dirty="0" err="1"/>
              <a:t>Paradigm</a:t>
            </a:r>
            <a:r>
              <a:rPr lang="id-ID" dirty="0"/>
              <a:t> </a:t>
            </a:r>
            <a:r>
              <a:rPr lang="id-ID" dirty="0" err="1"/>
              <a:t>and</a:t>
            </a:r>
            <a:r>
              <a:rPr lang="id-ID" dirty="0"/>
              <a:t> </a:t>
            </a:r>
            <a:r>
              <a:rPr lang="id-ID" dirty="0" err="1"/>
              <a:t>Diagrams</a:t>
            </a:r>
            <a:endParaRPr lang="id-ID"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8857035"/>
              </p:ext>
            </p:extLst>
          </p:nvPr>
        </p:nvGraphicFramePr>
        <p:xfrm>
          <a:off x="304800" y="1905000"/>
          <a:ext cx="8458201" cy="2682240"/>
        </p:xfrm>
        <a:graphic>
          <a:graphicData uri="http://schemas.openxmlformats.org/drawingml/2006/table">
            <a:tbl>
              <a:tblPr firstRow="1" firstCol="1" bandRow="1">
                <a:tableStyleId>{073A0DAA-6AF3-43AB-8588-CEC1D06C72B9}</a:tableStyleId>
              </a:tblPr>
              <a:tblGrid>
                <a:gridCol w="685800"/>
                <a:gridCol w="4114800"/>
                <a:gridCol w="3657601"/>
              </a:tblGrid>
              <a:tr h="147003">
                <a:tc>
                  <a:txBody>
                    <a:bodyPr/>
                    <a:lstStyle/>
                    <a:p>
                      <a:endParaRPr lang="id-ID" sz="3200" dirty="0"/>
                    </a:p>
                  </a:txBody>
                  <a:tcPr/>
                </a:tc>
                <a:tc>
                  <a:txBody>
                    <a:bodyPr/>
                    <a:lstStyle/>
                    <a:p>
                      <a:r>
                        <a:rPr lang="en-US" sz="3200" dirty="0" smtClean="0"/>
                        <a:t>Paradigm</a:t>
                      </a:r>
                      <a:endParaRPr lang="id-ID" sz="3200" dirty="0"/>
                    </a:p>
                  </a:txBody>
                  <a:tcPr/>
                </a:tc>
                <a:tc>
                  <a:txBody>
                    <a:bodyPr/>
                    <a:lstStyle/>
                    <a:p>
                      <a:r>
                        <a:rPr lang="en-US" sz="3200" dirty="0" smtClean="0"/>
                        <a:t>Diagrams</a:t>
                      </a:r>
                      <a:endParaRPr lang="id-ID" sz="3200" dirty="0"/>
                    </a:p>
                  </a:txBody>
                  <a:tcPr/>
                </a:tc>
              </a:tr>
              <a:tr h="370840">
                <a:tc>
                  <a:txBody>
                    <a:bodyPr/>
                    <a:lstStyle/>
                    <a:p>
                      <a:r>
                        <a:rPr lang="en-US" sz="3200" dirty="0" smtClean="0"/>
                        <a:t>1</a:t>
                      </a:r>
                      <a:endParaRPr lang="id-ID" sz="3200" dirty="0"/>
                    </a:p>
                  </a:txBody>
                  <a:tcPr/>
                </a:tc>
                <a:tc>
                  <a:txBody>
                    <a:bodyPr/>
                    <a:lstStyle/>
                    <a:p>
                      <a:r>
                        <a:rPr lang="id-ID" sz="2800" dirty="0" err="1" smtClean="0"/>
                        <a:t>Data-oriented</a:t>
                      </a:r>
                      <a:r>
                        <a:rPr lang="id-ID" sz="2800" dirty="0" smtClean="0"/>
                        <a:t> </a:t>
                      </a:r>
                      <a:endParaRPr lang="id-ID" sz="2800" dirty="0"/>
                    </a:p>
                  </a:txBody>
                  <a:tcPr/>
                </a:tc>
                <a:tc>
                  <a:txBody>
                    <a:bodyPr/>
                    <a:lstStyle/>
                    <a:p>
                      <a:r>
                        <a:rPr lang="en-US" sz="2800" dirty="0" smtClean="0"/>
                        <a:t>DFD</a:t>
                      </a:r>
                      <a:endParaRPr lang="id-ID" sz="2800" dirty="0"/>
                    </a:p>
                  </a:txBody>
                  <a:tcPr/>
                </a:tc>
              </a:tr>
              <a:tr h="370840">
                <a:tc>
                  <a:txBody>
                    <a:bodyPr/>
                    <a:lstStyle/>
                    <a:p>
                      <a:r>
                        <a:rPr lang="en-US" sz="3200" dirty="0" smtClean="0"/>
                        <a:t>2</a:t>
                      </a:r>
                      <a:endParaRPr lang="id-ID" sz="3200" dirty="0"/>
                    </a:p>
                  </a:txBody>
                  <a:tcPr/>
                </a:tc>
                <a:tc>
                  <a:txBody>
                    <a:bodyPr/>
                    <a:lstStyle/>
                    <a:p>
                      <a:r>
                        <a:rPr lang="en-US" sz="2800" dirty="0" smtClean="0"/>
                        <a:t>P</a:t>
                      </a:r>
                      <a:r>
                        <a:rPr lang="id-ID" sz="2800" dirty="0" err="1" smtClean="0"/>
                        <a:t>rocess-oriented</a:t>
                      </a:r>
                      <a:endParaRPr lang="id-ID" sz="2800" dirty="0"/>
                    </a:p>
                  </a:txBody>
                  <a:tcPr/>
                </a:tc>
                <a:tc>
                  <a:txBody>
                    <a:bodyPr/>
                    <a:lstStyle/>
                    <a:p>
                      <a:r>
                        <a:rPr lang="en-US" sz="2800" dirty="0" smtClean="0"/>
                        <a:t>Flowchart</a:t>
                      </a:r>
                      <a:endParaRPr lang="id-ID" sz="2800" dirty="0"/>
                    </a:p>
                  </a:txBody>
                  <a:tcPr/>
                </a:tc>
              </a:tr>
              <a:tr h="370840">
                <a:tc>
                  <a:txBody>
                    <a:bodyPr/>
                    <a:lstStyle/>
                    <a:p>
                      <a:r>
                        <a:rPr lang="en-US" sz="3200" dirty="0" smtClean="0"/>
                        <a:t>3</a:t>
                      </a:r>
                      <a:endParaRPr lang="id-ID" sz="3200" dirty="0"/>
                    </a:p>
                  </a:txBody>
                  <a:tcPr/>
                </a:tc>
                <a:tc>
                  <a:txBody>
                    <a:bodyPr/>
                    <a:lstStyle/>
                    <a:p>
                      <a:r>
                        <a:rPr lang="id-ID" sz="2800" dirty="0" err="1" smtClean="0"/>
                        <a:t>Object-oriented</a:t>
                      </a:r>
                      <a:r>
                        <a:rPr lang="en-US" sz="2800" dirty="0" smtClean="0"/>
                        <a:t/>
                      </a:r>
                      <a:br>
                        <a:rPr lang="en-US" sz="2800" dirty="0" smtClean="0"/>
                      </a:br>
                      <a:r>
                        <a:rPr lang="id-ID" sz="2800" dirty="0" smtClean="0"/>
                        <a:t>(data + </a:t>
                      </a:r>
                      <a:r>
                        <a:rPr lang="id-ID" sz="2800" dirty="0" err="1" smtClean="0"/>
                        <a:t>process</a:t>
                      </a:r>
                      <a:r>
                        <a:rPr lang="id-ID" sz="2800" dirty="0" smtClean="0"/>
                        <a:t>) </a:t>
                      </a:r>
                      <a:endParaRPr lang="id-ID" sz="2800" dirty="0"/>
                    </a:p>
                  </a:txBody>
                  <a:tcPr/>
                </a:tc>
                <a:tc>
                  <a:txBody>
                    <a:bodyPr/>
                    <a:lstStyle/>
                    <a:p>
                      <a:r>
                        <a:rPr lang="en-US" sz="2800" dirty="0" smtClean="0"/>
                        <a:t>UML</a:t>
                      </a:r>
                      <a:endParaRPr lang="id-ID" sz="2800" dirty="0"/>
                    </a:p>
                  </a:txBody>
                  <a:tcPr/>
                </a:tc>
              </a:tr>
            </a:tbl>
          </a:graphicData>
        </a:graphic>
      </p:graphicFrame>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3836468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err="1" smtClean="0"/>
              <a:t>Sejarah</a:t>
            </a:r>
            <a:r>
              <a:rPr lang="en-US" dirty="0" smtClean="0"/>
              <a:t> UML</a:t>
            </a:r>
          </a:p>
        </p:txBody>
      </p:sp>
      <p:sp>
        <p:nvSpPr>
          <p:cNvPr id="5124" name="Rectangle 3"/>
          <p:cNvSpPr>
            <a:spLocks noGrp="1" noChangeArrowheads="1"/>
          </p:cNvSpPr>
          <p:nvPr>
            <p:ph idx="1"/>
          </p:nvPr>
        </p:nvSpPr>
        <p:spPr>
          <a:xfrm>
            <a:off x="361950" y="1381124"/>
            <a:ext cx="8153400" cy="4800600"/>
          </a:xfrm>
        </p:spPr>
        <p:txBody>
          <a:bodyPr/>
          <a:lstStyle/>
          <a:p>
            <a:r>
              <a:rPr lang="en-US" dirty="0" smtClean="0"/>
              <a:t>In the 90s many people</a:t>
            </a:r>
            <a:br>
              <a:rPr lang="en-US" dirty="0" smtClean="0"/>
            </a:br>
            <a:r>
              <a:rPr lang="en-US" dirty="0" smtClean="0"/>
              <a:t>creating OO diagramming languages</a:t>
            </a:r>
          </a:p>
          <a:p>
            <a:r>
              <a:rPr lang="en-US" dirty="0" smtClean="0"/>
              <a:t>Three different ones created by Grady </a:t>
            </a:r>
            <a:r>
              <a:rPr lang="en-US" dirty="0" err="1" smtClean="0"/>
              <a:t>Booch</a:t>
            </a:r>
            <a:r>
              <a:rPr lang="en-US" dirty="0" smtClean="0"/>
              <a:t>, </a:t>
            </a:r>
            <a:r>
              <a:rPr lang="en-US" dirty="0" err="1" smtClean="0"/>
              <a:t>Ivar</a:t>
            </a:r>
            <a:r>
              <a:rPr lang="en-US" dirty="0" smtClean="0"/>
              <a:t> Jacobson, James </a:t>
            </a:r>
            <a:r>
              <a:rPr lang="en-US" dirty="0" err="1" smtClean="0"/>
              <a:t>Rumbaugh</a:t>
            </a:r>
            <a:endParaRPr lang="en-US" dirty="0" smtClean="0"/>
          </a:p>
          <a:p>
            <a:r>
              <a:rPr lang="en-US" dirty="0" smtClean="0"/>
              <a:t>Joined forces with </a:t>
            </a:r>
          </a:p>
          <a:p>
            <a:pPr>
              <a:buFont typeface="Monotype Sorts" charset="2"/>
              <a:buNone/>
            </a:pPr>
            <a:r>
              <a:rPr lang="en-US" dirty="0" smtClean="0"/>
              <a:t>	Rational (company) to </a:t>
            </a:r>
          </a:p>
          <a:p>
            <a:pPr>
              <a:buFont typeface="Monotype Sorts" charset="2"/>
              <a:buNone/>
            </a:pPr>
            <a:r>
              <a:rPr lang="en-US" dirty="0" smtClean="0"/>
              <a:t>	create Unified Modeling </a:t>
            </a:r>
          </a:p>
          <a:p>
            <a:pPr>
              <a:buFont typeface="Monotype Sorts" charset="2"/>
              <a:buNone/>
            </a:pPr>
            <a:r>
              <a:rPr lang="en-US" dirty="0" smtClean="0"/>
              <a:t>	</a:t>
            </a:r>
            <a:r>
              <a:rPr lang="en-US" dirty="0" err="1" smtClean="0"/>
              <a:t>Langauge</a:t>
            </a:r>
            <a:r>
              <a:rPr lang="en-US" dirty="0" smtClean="0"/>
              <a:t> (UML) </a:t>
            </a:r>
          </a:p>
        </p:txBody>
      </p:sp>
      <p:pic>
        <p:nvPicPr>
          <p:cNvPr id="5125" name="Picture 4" descr="BJR"/>
          <p:cNvPicPr>
            <a:picLocks noChangeAspect="1" noChangeArrowheads="1"/>
          </p:cNvPicPr>
          <p:nvPr/>
        </p:nvPicPr>
        <p:blipFill>
          <a:blip r:embed="rId3" cstate="print"/>
          <a:srcRect/>
          <a:stretch>
            <a:fillRect/>
          </a:stretch>
        </p:blipFill>
        <p:spPr bwMode="auto">
          <a:xfrm>
            <a:off x="5334000" y="0"/>
            <a:ext cx="3810000" cy="1524000"/>
          </a:xfrm>
          <a:prstGeom prst="rect">
            <a:avLst/>
          </a:prstGeom>
          <a:noFill/>
          <a:ln w="9525">
            <a:noFill/>
            <a:miter lim="800000"/>
            <a:headEnd/>
            <a:tailEnd/>
          </a:ln>
        </p:spPr>
      </p:pic>
      <p:sp>
        <p:nvSpPr>
          <p:cNvPr id="5126" name="Text Box 5"/>
          <p:cNvSpPr txBox="1">
            <a:spLocks noChangeArrowheads="1"/>
          </p:cNvSpPr>
          <p:nvPr/>
        </p:nvSpPr>
        <p:spPr bwMode="auto">
          <a:xfrm>
            <a:off x="5334000" y="1295400"/>
            <a:ext cx="3810000" cy="381000"/>
          </a:xfrm>
          <a:prstGeom prst="rect">
            <a:avLst/>
          </a:prstGeom>
          <a:solidFill>
            <a:srgbClr val="000080"/>
          </a:solidFill>
          <a:ln w="9525">
            <a:noFill/>
            <a:miter lim="800000"/>
            <a:headEnd/>
            <a:tailEnd/>
          </a:ln>
        </p:spPr>
        <p:txBody>
          <a:bodyPr>
            <a:spAutoFit/>
          </a:bodyPr>
          <a:lstStyle/>
          <a:p>
            <a:pPr>
              <a:spcBef>
                <a:spcPct val="50000"/>
              </a:spcBef>
            </a:pPr>
            <a:r>
              <a:rPr lang="en-US" sz="1900" b="1" dirty="0" err="1">
                <a:solidFill>
                  <a:schemeClr val="bg1"/>
                </a:solidFill>
                <a:latin typeface="Arial" pitchFamily="34" charset="0"/>
              </a:rPr>
              <a:t>Booch</a:t>
            </a:r>
            <a:r>
              <a:rPr lang="en-US" sz="1900" b="1" dirty="0">
                <a:solidFill>
                  <a:schemeClr val="bg1"/>
                </a:solidFill>
                <a:latin typeface="Arial" pitchFamily="34" charset="0"/>
              </a:rPr>
              <a:t>,    Jacobson, </a:t>
            </a:r>
            <a:r>
              <a:rPr lang="en-US" sz="1900" b="1" dirty="0" err="1">
                <a:solidFill>
                  <a:schemeClr val="bg1"/>
                </a:solidFill>
                <a:latin typeface="Arial" pitchFamily="34" charset="0"/>
              </a:rPr>
              <a:t>Rumbaugh</a:t>
            </a:r>
            <a:endParaRPr lang="en-US" sz="1900" b="1" dirty="0">
              <a:solidFill>
                <a:schemeClr val="bg1"/>
              </a:solidFill>
              <a:latin typeface="Arial" pitchFamily="34" charset="0"/>
            </a:endParaRPr>
          </a:p>
        </p:txBody>
      </p:sp>
      <p:pic>
        <p:nvPicPr>
          <p:cNvPr id="5129" name="Picture 10"/>
          <p:cNvPicPr>
            <a:picLocks noChangeAspect="1" noChangeArrowheads="1"/>
          </p:cNvPicPr>
          <p:nvPr/>
        </p:nvPicPr>
        <p:blipFill>
          <a:blip r:embed="rId4" cstate="print"/>
          <a:srcRect/>
          <a:stretch>
            <a:fillRect/>
          </a:stretch>
        </p:blipFill>
        <p:spPr bwMode="auto">
          <a:xfrm>
            <a:off x="4631589" y="3581400"/>
            <a:ext cx="4512412" cy="3276601"/>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36391277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2</a:t>
            </a:r>
            <a:r>
              <a:rPr lang="en-US" sz="4800" dirty="0" smtClean="0"/>
              <a:t>. Process</a:t>
            </a:r>
            <a:endParaRPr lang="en-US" sz="4800" dirty="0"/>
          </a:p>
        </p:txBody>
      </p:sp>
      <p:sp>
        <p:nvSpPr>
          <p:cNvPr id="3" name="Text Placeholder 2"/>
          <p:cNvSpPr>
            <a:spLocks noGrp="1"/>
          </p:cNvSpPr>
          <p:nvPr>
            <p:ph type="body" idx="1"/>
          </p:nvPr>
        </p:nvSpPr>
        <p:spPr/>
        <p:txBody>
          <a:bodyPr>
            <a:normAutofit/>
          </a:bodyPr>
          <a:lstStyle/>
          <a:p>
            <a:r>
              <a:rPr lang="en-US" sz="2000" dirty="0"/>
              <a:t>2.1 Software Development Life </a:t>
            </a:r>
            <a:r>
              <a:rPr lang="en-US" sz="2000" dirty="0" smtClean="0"/>
              <a:t>Cycle</a:t>
            </a:r>
          </a:p>
          <a:p>
            <a:r>
              <a:rPr lang="en-US" sz="2000" dirty="0" smtClean="0"/>
              <a:t>2.2 </a:t>
            </a:r>
            <a:r>
              <a:rPr lang="en-US" sz="2000" dirty="0"/>
              <a:t>Software Effort Estimation</a:t>
            </a:r>
            <a:endParaRPr lang="en-US" sz="2000" dirty="0" smtClean="0"/>
          </a:p>
          <a:p>
            <a:endParaRPr lang="en-US" sz="2000" dirty="0"/>
          </a:p>
        </p:txBody>
      </p:sp>
    </p:spTree>
    <p:extLst>
      <p:ext uri="{BB962C8B-B14F-4D97-AF65-F5344CB8AC3E}">
        <p14:creationId xmlns:p14="http://schemas.microsoft.com/office/powerpoint/2010/main" val="99411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Sejarah</a:t>
            </a:r>
            <a:r>
              <a:rPr lang="en-US" dirty="0" smtClean="0"/>
              <a:t> UML</a:t>
            </a:r>
          </a:p>
        </p:txBody>
      </p:sp>
      <p:sp>
        <p:nvSpPr>
          <p:cNvPr id="3" name="Content Placeholder 2"/>
          <p:cNvSpPr>
            <a:spLocks noGrp="1"/>
          </p:cNvSpPr>
          <p:nvPr>
            <p:ph idx="1"/>
          </p:nvPr>
        </p:nvSpPr>
        <p:spPr>
          <a:xfrm>
            <a:off x="457200" y="266700"/>
            <a:ext cx="8553450" cy="838200"/>
          </a:xfrm>
        </p:spPr>
        <p:txBody>
          <a:bodyPr>
            <a:noAutofit/>
          </a:bodyPr>
          <a:lstStyle/>
          <a:p>
            <a:pPr algn="r">
              <a:buNone/>
            </a:pPr>
            <a:r>
              <a:rPr lang="en-US" dirty="0" smtClean="0"/>
              <a:t>				20</a:t>
            </a:r>
            <a:r>
              <a:rPr lang="id-ID" dirty="0" smtClean="0"/>
              <a:t>11</a:t>
            </a:r>
            <a:r>
              <a:rPr lang="en-US" dirty="0" smtClean="0"/>
              <a:t>  </a:t>
            </a:r>
            <a:r>
              <a:rPr lang="id-ID" dirty="0" smtClean="0">
                <a:sym typeface="Wingdings" pitchFamily="2" charset="2"/>
              </a:rPr>
              <a:t>  </a:t>
            </a:r>
            <a:r>
              <a:rPr lang="en-US" dirty="0" smtClean="0"/>
              <a:t>UML 2.</a:t>
            </a:r>
            <a:r>
              <a:rPr lang="id-ID" dirty="0" smtClean="0"/>
              <a:t>4</a:t>
            </a:r>
            <a:endParaRPr lang="en-US" dirty="0" smtClean="0"/>
          </a:p>
          <a:p>
            <a:pPr algn="r">
              <a:buNone/>
            </a:pPr>
            <a:r>
              <a:rPr lang="en-US" dirty="0" smtClean="0"/>
              <a:t>2003  </a:t>
            </a:r>
            <a:r>
              <a:rPr lang="en-US" dirty="0" smtClean="0">
                <a:sym typeface="Wingdings" panose="05000000000000000000" pitchFamily="2" charset="2"/>
              </a:rPr>
              <a:t>  UML 2.0</a:t>
            </a:r>
            <a:endParaRPr lang="en-US" dirty="0" smtClean="0"/>
          </a:p>
        </p:txBody>
      </p:sp>
      <p:pic>
        <p:nvPicPr>
          <p:cNvPr id="9218" name="Picture 2"/>
          <p:cNvPicPr>
            <a:picLocks noChangeAspect="1" noChangeArrowheads="1"/>
          </p:cNvPicPr>
          <p:nvPr/>
        </p:nvPicPr>
        <p:blipFill>
          <a:blip r:embed="rId2" cstate="print"/>
          <a:srcRect/>
          <a:stretch>
            <a:fillRect/>
          </a:stretch>
        </p:blipFill>
        <p:spPr bwMode="auto">
          <a:xfrm>
            <a:off x="38705" y="1219200"/>
            <a:ext cx="9105295" cy="5638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26203179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UML?</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UML: </a:t>
            </a:r>
            <a:r>
              <a:rPr lang="en-US" sz="3200" dirty="0" smtClean="0">
                <a:solidFill>
                  <a:srgbClr val="C00000"/>
                </a:solidFill>
              </a:rPr>
              <a:t>Unified Modeling Language</a:t>
            </a:r>
          </a:p>
          <a:p>
            <a:r>
              <a:rPr lang="en-US" sz="3200" dirty="0" smtClean="0"/>
              <a:t>UML can be used for </a:t>
            </a:r>
            <a:r>
              <a:rPr lang="en-US" sz="3200" dirty="0" smtClean="0">
                <a:solidFill>
                  <a:srgbClr val="C00000"/>
                </a:solidFill>
              </a:rPr>
              <a:t>modeling all processes in the development life cycle </a:t>
            </a:r>
            <a:r>
              <a:rPr lang="en-US" sz="3200" dirty="0" smtClean="0"/>
              <a:t>and across different implementation technologies (technology and language independent)</a:t>
            </a:r>
          </a:p>
          <a:p>
            <a:r>
              <a:rPr lang="en-US" sz="3200" dirty="0" smtClean="0"/>
              <a:t>UML is the </a:t>
            </a:r>
            <a:r>
              <a:rPr lang="en-US" sz="3200" dirty="0" smtClean="0">
                <a:solidFill>
                  <a:srgbClr val="C00000"/>
                </a:solidFill>
              </a:rPr>
              <a:t>standard language </a:t>
            </a:r>
            <a:r>
              <a:rPr lang="en-US" sz="3200" dirty="0" smtClean="0"/>
              <a:t>for visualizing, specifying, constructing, and documenting the artifacts of a </a:t>
            </a:r>
            <a:r>
              <a:rPr lang="en-US" sz="3200" smtClean="0"/>
              <a:t>software-intensive system</a:t>
            </a:r>
            <a:endParaRPr lang="id-ID" sz="3200" smtClean="0"/>
          </a:p>
          <a:p>
            <a:r>
              <a:rPr lang="en-US" sz="3200"/>
              <a:t>UML is a </a:t>
            </a:r>
            <a:r>
              <a:rPr lang="en-US" sz="3200">
                <a:solidFill>
                  <a:srgbClr val="FF0000"/>
                </a:solidFill>
              </a:rPr>
              <a:t>communication tool </a:t>
            </a:r>
            <a:r>
              <a:rPr lang="en-US" sz="3200"/>
              <a:t>– for the team, and other stakeholders</a:t>
            </a:r>
          </a:p>
          <a:p>
            <a:endParaRPr lang="en-US" sz="3200" dirty="0" smtClean="0"/>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29378051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713788" cy="647700"/>
          </a:xfrm>
        </p:spPr>
        <p:txBody>
          <a:bodyPr/>
          <a:lstStyle/>
          <a:p>
            <a:r>
              <a:rPr lang="en-US" sz="3800" dirty="0" smtClean="0"/>
              <a:t>The Triangle of Success</a:t>
            </a:r>
            <a:r>
              <a:rPr lang="id-ID" sz="3800" dirty="0" smtClean="0"/>
              <a:t> </a:t>
            </a:r>
            <a:r>
              <a:rPr lang="id-ID" sz="3800" dirty="0" err="1" smtClean="0"/>
              <a:t>in</a:t>
            </a:r>
            <a:r>
              <a:rPr lang="id-ID" sz="3800" dirty="0" smtClean="0"/>
              <a:t> </a:t>
            </a:r>
            <a:r>
              <a:rPr lang="id-ID" sz="3800" dirty="0" err="1" smtClean="0"/>
              <a:t>Software</a:t>
            </a:r>
            <a:r>
              <a:rPr lang="id-ID" sz="3800" dirty="0" smtClean="0"/>
              <a:t> </a:t>
            </a:r>
            <a:r>
              <a:rPr lang="id-ID" sz="3800" dirty="0" err="1" smtClean="0"/>
              <a:t>Dev</a:t>
            </a:r>
            <a:r>
              <a:rPr lang="id-ID" sz="3800" dirty="0" smtClean="0"/>
              <a:t>.</a:t>
            </a:r>
            <a:endParaRPr lang="en-US" sz="3800" dirty="0" smtClean="0"/>
          </a:p>
        </p:txBody>
      </p:sp>
      <p:graphicFrame>
        <p:nvGraphicFramePr>
          <p:cNvPr id="4" name="Diagram 3"/>
          <p:cNvGraphicFramePr/>
          <p:nvPr>
            <p:extLst/>
          </p:nvPr>
        </p:nvGraphicFramePr>
        <p:xfrm>
          <a:off x="685800" y="1143000"/>
          <a:ext cx="7772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23221944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Tools</a:t>
            </a:r>
            <a:endParaRPr lang="en-US" dirty="0"/>
          </a:p>
        </p:txBody>
      </p:sp>
      <p:sp>
        <p:nvSpPr>
          <p:cNvPr id="3" name="Content Placeholder 2"/>
          <p:cNvSpPr>
            <a:spLocks noGrp="1"/>
          </p:cNvSpPr>
          <p:nvPr>
            <p:ph idx="1"/>
          </p:nvPr>
        </p:nvSpPr>
        <p:spPr/>
        <p:txBody>
          <a:bodyPr/>
          <a:lstStyle/>
          <a:p>
            <a:r>
              <a:rPr lang="en-US" sz="3600" dirty="0" smtClean="0"/>
              <a:t>Rational Rose</a:t>
            </a:r>
          </a:p>
          <a:p>
            <a:r>
              <a:rPr lang="en-US" sz="3600" dirty="0" smtClean="0"/>
              <a:t>Visual Paradigm</a:t>
            </a:r>
          </a:p>
          <a:p>
            <a:r>
              <a:rPr lang="en-US" sz="3600" dirty="0" smtClean="0">
                <a:solidFill>
                  <a:srgbClr val="C00000"/>
                </a:solidFill>
              </a:rPr>
              <a:t>Enterprise Architect</a:t>
            </a:r>
          </a:p>
          <a:p>
            <a:r>
              <a:rPr lang="en-US" sz="3600" dirty="0" smtClean="0"/>
              <a:t>Microsoft Visio</a:t>
            </a:r>
          </a:p>
          <a:p>
            <a:r>
              <a:rPr lang="en-US" sz="3600" dirty="0" smtClean="0"/>
              <a:t>Star UML</a:t>
            </a:r>
          </a:p>
          <a:p>
            <a:r>
              <a:rPr lang="en-US" sz="3600" dirty="0" err="1" smtClean="0"/>
              <a:t>Netbeans</a:t>
            </a:r>
            <a:r>
              <a:rPr lang="en-US" sz="3600" dirty="0" smtClean="0"/>
              <a:t> UML </a:t>
            </a:r>
            <a:r>
              <a:rPr lang="en-US" sz="3600" dirty="0" err="1" smtClean="0"/>
              <a:t>Plugin</a:t>
            </a:r>
            <a:endParaRPr lang="en-US" sz="3600" dirty="0" smtClean="0"/>
          </a:p>
          <a:p>
            <a:endParaRPr lang="en-US"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25716756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2.0 Diagrams</a:t>
            </a:r>
            <a:endParaRPr lang="en-US" dirty="0"/>
          </a:p>
        </p:txBody>
      </p:sp>
      <p:sp>
        <p:nvSpPr>
          <p:cNvPr id="3" name="Content Placeholder 2"/>
          <p:cNvSpPr>
            <a:spLocks noGrp="1"/>
          </p:cNvSpPr>
          <p:nvPr>
            <p:ph idx="1"/>
          </p:nvPr>
        </p:nvSpPr>
        <p:spPr>
          <a:xfrm>
            <a:off x="304800" y="1333499"/>
            <a:ext cx="8305800" cy="4643095"/>
          </a:xfrm>
        </p:spPr>
        <p:txBody>
          <a:bodyPr>
            <a:normAutofit/>
          </a:bodyPr>
          <a:lstStyle/>
          <a:p>
            <a:pPr eaLnBrk="1" hangingPunct="1">
              <a:buNone/>
            </a:pPr>
            <a:r>
              <a:rPr lang="en-US" dirty="0" smtClean="0"/>
              <a:t>	</a:t>
            </a:r>
            <a:r>
              <a:rPr lang="en-US" sz="3200" dirty="0" smtClean="0"/>
              <a:t>UML version 2.0 has 14 diagrams in 2 major groups:</a:t>
            </a:r>
          </a:p>
          <a:p>
            <a:pPr marL="858837" lvl="1" indent="-514350" eaLnBrk="1" hangingPunct="1">
              <a:buFont typeface="+mj-lt"/>
              <a:buAutoNum type="arabicPeriod"/>
            </a:pPr>
            <a:r>
              <a:rPr lang="en-US" sz="2800" dirty="0" smtClean="0">
                <a:solidFill>
                  <a:srgbClr val="C00000"/>
                </a:solidFill>
              </a:rPr>
              <a:t>Structure</a:t>
            </a:r>
            <a:r>
              <a:rPr lang="en-US" sz="2800" dirty="0" smtClean="0"/>
              <a:t> Diagrams</a:t>
            </a:r>
          </a:p>
          <a:p>
            <a:pPr marL="858837" lvl="1" indent="-514350" eaLnBrk="1" hangingPunct="1">
              <a:buFont typeface="+mj-lt"/>
              <a:buAutoNum type="arabicPeriod"/>
            </a:pPr>
            <a:r>
              <a:rPr lang="en-US" sz="2800" dirty="0" smtClean="0">
                <a:solidFill>
                  <a:srgbClr val="C00000"/>
                </a:solidFill>
              </a:rPr>
              <a:t>Behavior</a:t>
            </a:r>
            <a:r>
              <a:rPr lang="en-US" sz="2800" dirty="0" smtClean="0"/>
              <a:t> Diagrams</a:t>
            </a:r>
          </a:p>
          <a:p>
            <a:endParaRPr lang="en-US" sz="2400" dirty="0"/>
          </a:p>
        </p:txBody>
      </p:sp>
      <p:pic>
        <p:nvPicPr>
          <p:cNvPr id="454" name="Picture 453"/>
          <p:cNvPicPr>
            <a:picLocks noChangeAspect="1"/>
          </p:cNvPicPr>
          <p:nvPr/>
        </p:nvPicPr>
        <p:blipFill>
          <a:blip r:embed="rId4"/>
          <a:stretch>
            <a:fillRect/>
          </a:stretch>
        </p:blipFill>
        <p:spPr>
          <a:xfrm>
            <a:off x="1828800" y="3496882"/>
            <a:ext cx="5182340" cy="3361118"/>
          </a:xfrm>
          <a:prstGeom prst="rect">
            <a:avLst/>
          </a:prstGeom>
        </p:spPr>
      </p:pic>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44</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8683664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Grp="1" noChangeArrowheads="1"/>
          </p:cNvSpPr>
          <p:nvPr>
            <p:ph type="title"/>
            <p:custDataLst>
              <p:tags r:id="rId2"/>
            </p:custDataLst>
          </p:nvPr>
        </p:nvSpPr>
        <p:spPr/>
        <p:txBody>
          <a:bodyPr>
            <a:normAutofit/>
          </a:bodyPr>
          <a:lstStyle/>
          <a:p>
            <a:r>
              <a:rPr lang="en-US" sz="4000" dirty="0"/>
              <a:t>UML 2.0 </a:t>
            </a:r>
            <a:r>
              <a:rPr lang="en-US" sz="4000" dirty="0" smtClean="0"/>
              <a:t>Diagram</a:t>
            </a:r>
            <a:endParaRPr lang="en-US" sz="4000" dirty="0"/>
          </a:p>
        </p:txBody>
      </p:sp>
      <p:pic>
        <p:nvPicPr>
          <p:cNvPr id="147463" name="Picture 7"/>
          <p:cNvPicPr>
            <a:picLocks noChangeAspect="1" noChangeArrowheads="1"/>
          </p:cNvPicPr>
          <p:nvPr>
            <p:custDataLst>
              <p:tags r:id="rId3"/>
            </p:custDataLst>
          </p:nvPr>
        </p:nvPicPr>
        <p:blipFill rotWithShape="1">
          <a:blip r:embed="rId6" cstate="print"/>
          <a:srcRect b="3750"/>
          <a:stretch/>
        </p:blipFill>
        <p:spPr bwMode="auto">
          <a:xfrm>
            <a:off x="0" y="990600"/>
            <a:ext cx="9144000" cy="5867400"/>
          </a:xfrm>
          <a:prstGeom prst="rect">
            <a:avLst/>
          </a:prstGeom>
          <a:noFill/>
          <a:ln w="12700">
            <a:noFill/>
            <a:miter lim="800000"/>
            <a:headEnd type="none" w="sm" len="sm"/>
            <a:tailEnd/>
          </a:ln>
          <a:effectLst/>
        </p:spPr>
      </p:pic>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45</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8137098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smtClean="0"/>
              <a:t>UML Structure </a:t>
            </a:r>
            <a:r>
              <a:rPr lang="en-US" dirty="0" smtClean="0"/>
              <a:t>Diagrams</a:t>
            </a:r>
          </a:p>
        </p:txBody>
      </p:sp>
      <p:sp>
        <p:nvSpPr>
          <p:cNvPr id="89091" name="Content Placeholder 2"/>
          <p:cNvSpPr>
            <a:spLocks noGrp="1"/>
          </p:cNvSpPr>
          <p:nvPr>
            <p:ph idx="1"/>
          </p:nvPr>
        </p:nvSpPr>
        <p:spPr/>
        <p:txBody>
          <a:bodyPr/>
          <a:lstStyle/>
          <a:p>
            <a:pPr eaLnBrk="1" hangingPunct="1">
              <a:buNone/>
            </a:pPr>
            <a:r>
              <a:rPr lang="en-US" sz="3600" dirty="0" smtClean="0"/>
              <a:t>	Represent the </a:t>
            </a:r>
            <a:r>
              <a:rPr lang="en-US" sz="3600" dirty="0" smtClean="0">
                <a:solidFill>
                  <a:srgbClr val="C00000"/>
                </a:solidFill>
              </a:rPr>
              <a:t>data and static relationships </a:t>
            </a:r>
            <a:r>
              <a:rPr lang="en-US" sz="3600" dirty="0" smtClean="0"/>
              <a:t>in an information system</a:t>
            </a:r>
          </a:p>
          <a:p>
            <a:pPr marL="858837" lvl="1" indent="-514350" eaLnBrk="1" hangingPunct="1">
              <a:buFont typeface="+mj-lt"/>
              <a:buAutoNum type="arabicPeriod"/>
            </a:pPr>
            <a:r>
              <a:rPr lang="en-US" sz="2800" dirty="0" smtClean="0">
                <a:solidFill>
                  <a:srgbClr val="C00000"/>
                </a:solidFill>
              </a:rPr>
              <a:t>Class</a:t>
            </a:r>
            <a:r>
              <a:rPr lang="en-US" sz="2800" dirty="0" smtClean="0"/>
              <a:t> Diagram</a:t>
            </a:r>
          </a:p>
          <a:p>
            <a:pPr marL="858837" lvl="1" indent="-514350" eaLnBrk="1" hangingPunct="1">
              <a:buFont typeface="+mj-lt"/>
              <a:buAutoNum type="arabicPeriod"/>
            </a:pPr>
            <a:r>
              <a:rPr lang="en-US" sz="2800" dirty="0" smtClean="0">
                <a:solidFill>
                  <a:srgbClr val="C00000"/>
                </a:solidFill>
              </a:rPr>
              <a:t>Object</a:t>
            </a:r>
            <a:r>
              <a:rPr lang="en-US" sz="2800" dirty="0" smtClean="0"/>
              <a:t> Diagram</a:t>
            </a:r>
          </a:p>
          <a:p>
            <a:pPr marL="858837" lvl="1" indent="-514350" eaLnBrk="1" hangingPunct="1">
              <a:buFont typeface="+mj-lt"/>
              <a:buAutoNum type="arabicPeriod"/>
            </a:pPr>
            <a:r>
              <a:rPr lang="en-US" sz="2800" dirty="0" smtClean="0">
                <a:solidFill>
                  <a:srgbClr val="C00000"/>
                </a:solidFill>
              </a:rPr>
              <a:t>Package</a:t>
            </a:r>
            <a:r>
              <a:rPr lang="en-US" sz="2800" dirty="0" smtClean="0"/>
              <a:t> Diagram</a:t>
            </a:r>
          </a:p>
          <a:p>
            <a:pPr marL="858837" lvl="1" indent="-514350" eaLnBrk="1" hangingPunct="1">
              <a:buFont typeface="+mj-lt"/>
              <a:buAutoNum type="arabicPeriod"/>
            </a:pPr>
            <a:r>
              <a:rPr lang="en-US" sz="2800" dirty="0" smtClean="0">
                <a:solidFill>
                  <a:srgbClr val="C00000"/>
                </a:solidFill>
              </a:rPr>
              <a:t>Deployment</a:t>
            </a:r>
            <a:r>
              <a:rPr lang="en-US" sz="2800" dirty="0" smtClean="0"/>
              <a:t> Diagram</a:t>
            </a:r>
          </a:p>
          <a:p>
            <a:pPr marL="858837" lvl="1" indent="-514350" eaLnBrk="1" hangingPunct="1">
              <a:buFont typeface="+mj-lt"/>
              <a:buAutoNum type="arabicPeriod"/>
            </a:pPr>
            <a:r>
              <a:rPr lang="en-US" sz="2800" dirty="0" smtClean="0">
                <a:solidFill>
                  <a:srgbClr val="C00000"/>
                </a:solidFill>
              </a:rPr>
              <a:t>Component</a:t>
            </a:r>
            <a:r>
              <a:rPr lang="en-US" sz="2800" dirty="0" smtClean="0"/>
              <a:t> Diagram</a:t>
            </a:r>
          </a:p>
          <a:p>
            <a:pPr marL="858837" lvl="1" indent="-514350" eaLnBrk="1" hangingPunct="1">
              <a:buFont typeface="+mj-lt"/>
              <a:buAutoNum type="arabicPeriod"/>
            </a:pPr>
            <a:r>
              <a:rPr lang="en-US" sz="2800" dirty="0" smtClean="0">
                <a:solidFill>
                  <a:srgbClr val="C00000"/>
                </a:solidFill>
              </a:rPr>
              <a:t>Composite</a:t>
            </a:r>
            <a:r>
              <a:rPr lang="en-US" sz="2800" dirty="0" smtClean="0"/>
              <a:t> Structure Diagram</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905214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custDataLst>
              <p:tags r:id="rId1"/>
            </p:custDataLst>
          </p:nvPr>
        </p:nvSpPr>
        <p:spPr/>
        <p:txBody>
          <a:bodyPr/>
          <a:lstStyle/>
          <a:p>
            <a:pPr eaLnBrk="1" hangingPunct="1"/>
            <a:r>
              <a:rPr lang="en-US" dirty="0" smtClean="0"/>
              <a:t>Structure Diagrams</a:t>
            </a:r>
          </a:p>
        </p:txBody>
      </p:sp>
      <p:sp>
        <p:nvSpPr>
          <p:cNvPr id="90115" name="Rectangle 3" descr="Rectangle: Click to edit Master text styles&#10;Second level&#10;Third level&#10;Fourth level&#10;Fifth level"/>
          <p:cNvSpPr>
            <a:spLocks noGrp="1" noChangeArrowheads="1"/>
          </p:cNvSpPr>
          <p:nvPr>
            <p:ph idx="1"/>
            <p:custDataLst>
              <p:tags r:id="rId2"/>
            </p:custDataLst>
          </p:nvPr>
        </p:nvSpPr>
        <p:spPr/>
        <p:txBody>
          <a:bodyPr/>
          <a:lstStyle/>
          <a:p>
            <a:pPr marL="514350" indent="-514350" eaLnBrk="1" hangingPunct="1">
              <a:lnSpc>
                <a:spcPct val="80000"/>
              </a:lnSpc>
              <a:buFont typeface="+mj-lt"/>
              <a:buAutoNum type="arabicPeriod"/>
            </a:pPr>
            <a:r>
              <a:rPr lang="en-US" sz="3200" dirty="0" smtClean="0">
                <a:solidFill>
                  <a:srgbClr val="C00000"/>
                </a:solidFill>
              </a:rPr>
              <a:t>Class</a:t>
            </a:r>
            <a:r>
              <a:rPr lang="en-US" sz="3200" dirty="0" smtClean="0"/>
              <a:t> Diagrams</a:t>
            </a:r>
          </a:p>
          <a:p>
            <a:pPr lvl="1" eaLnBrk="1" hangingPunct="1">
              <a:lnSpc>
                <a:spcPct val="80000"/>
              </a:lnSpc>
            </a:pPr>
            <a:r>
              <a:rPr lang="en-US" sz="2400" dirty="0" smtClean="0"/>
              <a:t>Common vocabulary used by </a:t>
            </a:r>
            <a:r>
              <a:rPr lang="en-US" sz="2400" dirty="0" smtClean="0">
                <a:solidFill>
                  <a:srgbClr val="0070C0"/>
                </a:solidFill>
              </a:rPr>
              <a:t>analyst and users</a:t>
            </a:r>
          </a:p>
          <a:p>
            <a:pPr lvl="1" eaLnBrk="1" hangingPunct="1">
              <a:lnSpc>
                <a:spcPct val="80000"/>
              </a:lnSpc>
            </a:pPr>
            <a:r>
              <a:rPr lang="en-US" sz="2400" dirty="0" smtClean="0"/>
              <a:t>Represent things (employee, paycheck,…)</a:t>
            </a:r>
          </a:p>
          <a:p>
            <a:pPr lvl="1" eaLnBrk="1" hangingPunct="1">
              <a:lnSpc>
                <a:spcPct val="80000"/>
              </a:lnSpc>
            </a:pPr>
            <a:r>
              <a:rPr lang="en-US" sz="2400" dirty="0" smtClean="0"/>
              <a:t>Shows the </a:t>
            </a:r>
            <a:r>
              <a:rPr lang="en-US" sz="2400" dirty="0" smtClean="0">
                <a:solidFill>
                  <a:srgbClr val="0070C0"/>
                </a:solidFill>
              </a:rPr>
              <a:t>relationships between classes</a:t>
            </a:r>
          </a:p>
          <a:p>
            <a:pPr marL="514350" indent="-514350" eaLnBrk="1" hangingPunct="1">
              <a:lnSpc>
                <a:spcPct val="80000"/>
              </a:lnSpc>
              <a:buFont typeface="+mj-lt"/>
              <a:buAutoNum type="arabicPeriod"/>
            </a:pPr>
            <a:r>
              <a:rPr lang="en-US" sz="3200" dirty="0" smtClean="0">
                <a:solidFill>
                  <a:srgbClr val="C00000"/>
                </a:solidFill>
              </a:rPr>
              <a:t>Object</a:t>
            </a:r>
            <a:r>
              <a:rPr lang="en-US" sz="3200" dirty="0" smtClean="0"/>
              <a:t> Diagrams</a:t>
            </a:r>
          </a:p>
          <a:p>
            <a:pPr lvl="1" eaLnBrk="1" hangingPunct="1">
              <a:lnSpc>
                <a:spcPct val="80000"/>
              </a:lnSpc>
            </a:pPr>
            <a:r>
              <a:rPr lang="en-US" sz="2400" dirty="0" smtClean="0">
                <a:solidFill>
                  <a:srgbClr val="0070C0"/>
                </a:solidFill>
              </a:rPr>
              <a:t>Similar to class diagrams</a:t>
            </a:r>
          </a:p>
          <a:p>
            <a:pPr lvl="1" eaLnBrk="1" hangingPunct="1">
              <a:lnSpc>
                <a:spcPct val="80000"/>
              </a:lnSpc>
            </a:pPr>
            <a:r>
              <a:rPr lang="en-US" sz="2400" dirty="0" smtClean="0"/>
              <a:t>Instantiation of a class diagram</a:t>
            </a:r>
          </a:p>
          <a:p>
            <a:pPr lvl="1" eaLnBrk="1" hangingPunct="1">
              <a:lnSpc>
                <a:spcPct val="80000"/>
              </a:lnSpc>
            </a:pPr>
            <a:r>
              <a:rPr lang="en-US" sz="2400" dirty="0" smtClean="0"/>
              <a:t>Relationships between objects </a:t>
            </a:r>
          </a:p>
          <a:p>
            <a:pPr marL="514350" indent="-514350" eaLnBrk="1" hangingPunct="1">
              <a:lnSpc>
                <a:spcPct val="90000"/>
              </a:lnSpc>
              <a:buFont typeface="+mj-lt"/>
              <a:buAutoNum type="arabicPeriod"/>
            </a:pPr>
            <a:r>
              <a:rPr lang="en-US" dirty="0" smtClean="0">
                <a:solidFill>
                  <a:srgbClr val="C00000"/>
                </a:solidFill>
              </a:rPr>
              <a:t>Package</a:t>
            </a:r>
            <a:r>
              <a:rPr lang="en-US" dirty="0" smtClean="0"/>
              <a:t> Diagrams</a:t>
            </a:r>
          </a:p>
          <a:p>
            <a:pPr lvl="1" eaLnBrk="1" hangingPunct="1">
              <a:lnSpc>
                <a:spcPct val="90000"/>
              </a:lnSpc>
            </a:pPr>
            <a:r>
              <a:rPr lang="en-US" dirty="0" smtClean="0">
                <a:solidFill>
                  <a:srgbClr val="0070C0"/>
                </a:solidFill>
              </a:rPr>
              <a:t>Group UML elements together </a:t>
            </a:r>
            <a:r>
              <a:rPr lang="en-US" dirty="0" smtClean="0"/>
              <a:t>to form higher level constructs</a:t>
            </a:r>
          </a:p>
          <a:p>
            <a:pPr lvl="1" eaLnBrk="1" hangingPunct="1">
              <a:lnSpc>
                <a:spcPct val="80000"/>
              </a:lnSpc>
            </a:pPr>
            <a:endParaRPr lang="en-US" sz="2400" dirty="0" smtClean="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17981113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custDataLst>
              <p:tags r:id="rId1"/>
            </p:custDataLst>
          </p:nvPr>
        </p:nvSpPr>
        <p:spPr/>
        <p:txBody>
          <a:bodyPr/>
          <a:lstStyle/>
          <a:p>
            <a:pPr eaLnBrk="1" hangingPunct="1"/>
            <a:r>
              <a:rPr lang="en-US" smtClean="0"/>
              <a:t>Structure Diagrams</a:t>
            </a:r>
          </a:p>
        </p:txBody>
      </p:sp>
      <p:sp>
        <p:nvSpPr>
          <p:cNvPr id="91139" name="Rectangle 3" descr="Rectangle: Click to edit Master text styles&#10;Second level&#10;Third level&#10;Fourth level&#10;Fifth level"/>
          <p:cNvSpPr>
            <a:spLocks noGrp="1" noChangeArrowheads="1"/>
          </p:cNvSpPr>
          <p:nvPr>
            <p:ph idx="1"/>
            <p:custDataLst>
              <p:tags r:id="rId2"/>
            </p:custDataLst>
          </p:nvPr>
        </p:nvSpPr>
        <p:spPr>
          <a:xfrm>
            <a:off x="628650" y="1387614"/>
            <a:ext cx="7886700" cy="5241786"/>
          </a:xfrm>
        </p:spPr>
        <p:txBody>
          <a:bodyPr>
            <a:normAutofit/>
          </a:bodyPr>
          <a:lstStyle/>
          <a:p>
            <a:pPr marL="514350" indent="-514350" eaLnBrk="1" hangingPunct="1">
              <a:lnSpc>
                <a:spcPct val="90000"/>
              </a:lnSpc>
              <a:buFont typeface="+mj-lt"/>
              <a:buAutoNum type="arabicPeriod" startAt="4"/>
            </a:pPr>
            <a:r>
              <a:rPr lang="en-US" sz="3200" dirty="0" smtClean="0">
                <a:solidFill>
                  <a:srgbClr val="C00000"/>
                </a:solidFill>
              </a:rPr>
              <a:t>Deployment</a:t>
            </a:r>
            <a:r>
              <a:rPr lang="en-US" sz="3200" dirty="0" smtClean="0"/>
              <a:t> Diagrams</a:t>
            </a:r>
          </a:p>
          <a:p>
            <a:pPr lvl="1"/>
            <a:r>
              <a:rPr lang="en-US" sz="2800" dirty="0" smtClean="0"/>
              <a:t>Shows the </a:t>
            </a:r>
            <a:r>
              <a:rPr lang="en-US" sz="2800" dirty="0" smtClean="0">
                <a:solidFill>
                  <a:srgbClr val="0070C0"/>
                </a:solidFill>
              </a:rPr>
              <a:t>physical architecture </a:t>
            </a:r>
            <a:r>
              <a:rPr lang="en-US" sz="2800" dirty="0" smtClean="0"/>
              <a:t>and software components of system</a:t>
            </a:r>
          </a:p>
          <a:p>
            <a:pPr lvl="1"/>
            <a:r>
              <a:rPr lang="en-US" sz="2800" dirty="0" smtClean="0"/>
              <a:t>For example, network nodes</a:t>
            </a:r>
          </a:p>
          <a:p>
            <a:pPr marL="514350" indent="-514350" eaLnBrk="1" hangingPunct="1">
              <a:buFont typeface="+mj-lt"/>
              <a:buAutoNum type="arabicPeriod" startAt="4"/>
            </a:pPr>
            <a:r>
              <a:rPr lang="en-US" sz="3200" dirty="0" smtClean="0">
                <a:solidFill>
                  <a:srgbClr val="C00000"/>
                </a:solidFill>
              </a:rPr>
              <a:t>Component</a:t>
            </a:r>
            <a:r>
              <a:rPr lang="en-US" sz="3200" dirty="0" smtClean="0"/>
              <a:t> Diagrams</a:t>
            </a:r>
          </a:p>
          <a:p>
            <a:pPr lvl="1"/>
            <a:r>
              <a:rPr lang="en-US" sz="2800" dirty="0" smtClean="0">
                <a:solidFill>
                  <a:srgbClr val="0070C0"/>
                </a:solidFill>
              </a:rPr>
              <a:t>Physical relationships </a:t>
            </a:r>
            <a:r>
              <a:rPr lang="en-US" sz="2800" dirty="0" smtClean="0"/>
              <a:t>among software components</a:t>
            </a:r>
          </a:p>
          <a:p>
            <a:pPr lvl="1"/>
            <a:r>
              <a:rPr lang="en-US" sz="2800" dirty="0" smtClean="0"/>
              <a:t>Example – Client/Server (Which machines run which software)</a:t>
            </a:r>
          </a:p>
          <a:p>
            <a:pPr marL="514350" indent="-514350" eaLnBrk="1" hangingPunct="1">
              <a:buFont typeface="+mj-lt"/>
              <a:buAutoNum type="arabicPeriod" startAt="4"/>
            </a:pPr>
            <a:r>
              <a:rPr lang="en-US" sz="3200" dirty="0" smtClean="0">
                <a:solidFill>
                  <a:srgbClr val="C00000"/>
                </a:solidFill>
              </a:rPr>
              <a:t>Composite</a:t>
            </a:r>
            <a:r>
              <a:rPr lang="en-US" sz="3200" dirty="0" smtClean="0"/>
              <a:t> Structure</a:t>
            </a:r>
          </a:p>
          <a:p>
            <a:pPr lvl="1"/>
            <a:r>
              <a:rPr lang="en-US" sz="2800" dirty="0" smtClean="0"/>
              <a:t>Illustrates internal structure of a complex class</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18282084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dirty="0" smtClean="0"/>
              <a:t>UML Behavior Diagrams</a:t>
            </a:r>
          </a:p>
        </p:txBody>
      </p:sp>
      <p:sp>
        <p:nvSpPr>
          <p:cNvPr id="93187" name="Content Placeholder 2"/>
          <p:cNvSpPr>
            <a:spLocks noGrp="1"/>
          </p:cNvSpPr>
          <p:nvPr>
            <p:ph idx="1"/>
          </p:nvPr>
        </p:nvSpPr>
        <p:spPr/>
        <p:txBody>
          <a:bodyPr/>
          <a:lstStyle/>
          <a:p>
            <a:pPr eaLnBrk="1" hangingPunct="1">
              <a:buNone/>
            </a:pPr>
            <a:r>
              <a:rPr lang="en-US" sz="3200" dirty="0" smtClean="0"/>
              <a:t>	Depict the dynamic relationships among the instances or objects that represent the business information system</a:t>
            </a:r>
          </a:p>
        </p:txBody>
      </p:sp>
      <p:sp>
        <p:nvSpPr>
          <p:cNvPr id="4" name="Content Placeholder 3"/>
          <p:cNvSpPr>
            <a:spLocks noGrp="1"/>
          </p:cNvSpPr>
          <p:nvPr>
            <p:ph sz="half" idx="4294967295"/>
          </p:nvPr>
        </p:nvSpPr>
        <p:spPr>
          <a:xfrm>
            <a:off x="342900" y="3429000"/>
            <a:ext cx="8458200" cy="1828800"/>
          </a:xfrm>
        </p:spPr>
        <p:txBody>
          <a:bodyPr numCol="2" rtlCol="0">
            <a:noAutofit/>
          </a:bodyPr>
          <a:lstStyle/>
          <a:p>
            <a:pPr marL="976312" lvl="1" indent="-514350" eaLnBrk="1" fontAlgn="auto" hangingPunct="1">
              <a:spcAft>
                <a:spcPts val="0"/>
              </a:spcAft>
              <a:buFont typeface="+mj-lt"/>
              <a:buAutoNum type="arabicPeriod"/>
              <a:defRPr/>
            </a:pPr>
            <a:r>
              <a:rPr lang="en-US" sz="2400" dirty="0" smtClean="0">
                <a:solidFill>
                  <a:srgbClr val="C00000"/>
                </a:solidFill>
              </a:rPr>
              <a:t>Activity</a:t>
            </a:r>
            <a:r>
              <a:rPr lang="en-US" sz="2400" dirty="0" smtClean="0"/>
              <a:t> Diagram</a:t>
            </a:r>
          </a:p>
          <a:p>
            <a:pPr marL="976312" lvl="1" indent="-514350" eaLnBrk="1" fontAlgn="auto" hangingPunct="1">
              <a:spcAft>
                <a:spcPts val="0"/>
              </a:spcAft>
              <a:buFont typeface="+mj-lt"/>
              <a:buAutoNum type="arabicPeriod"/>
              <a:defRPr/>
            </a:pPr>
            <a:r>
              <a:rPr lang="en-US" sz="2400" dirty="0" smtClean="0">
                <a:solidFill>
                  <a:srgbClr val="C00000"/>
                </a:solidFill>
              </a:rPr>
              <a:t>Sequence</a:t>
            </a:r>
            <a:r>
              <a:rPr lang="en-US" sz="2400" dirty="0" smtClean="0"/>
              <a:t> Diagram</a:t>
            </a:r>
          </a:p>
          <a:p>
            <a:pPr marL="976312" lvl="1" indent="-514350" eaLnBrk="1" fontAlgn="auto" hangingPunct="1">
              <a:spcAft>
                <a:spcPts val="0"/>
              </a:spcAft>
              <a:buFont typeface="+mj-lt"/>
              <a:buAutoNum type="arabicPeriod"/>
              <a:defRPr/>
            </a:pPr>
            <a:r>
              <a:rPr lang="en-US" sz="2400" dirty="0" smtClean="0">
                <a:solidFill>
                  <a:srgbClr val="C00000"/>
                </a:solidFill>
              </a:rPr>
              <a:t>Communication</a:t>
            </a:r>
            <a:r>
              <a:rPr lang="en-US" sz="2400" dirty="0" smtClean="0"/>
              <a:t> Diagram</a:t>
            </a:r>
          </a:p>
          <a:p>
            <a:pPr marL="976312" lvl="1" indent="-514350" eaLnBrk="1" fontAlgn="auto" hangingPunct="1">
              <a:spcAft>
                <a:spcPts val="0"/>
              </a:spcAft>
              <a:buFont typeface="+mj-lt"/>
              <a:buAutoNum type="arabicPeriod"/>
              <a:defRPr/>
            </a:pPr>
            <a:r>
              <a:rPr lang="en-US" sz="2400" dirty="0" smtClean="0">
                <a:solidFill>
                  <a:srgbClr val="C00000"/>
                </a:solidFill>
              </a:rPr>
              <a:t>Interaction</a:t>
            </a:r>
            <a:r>
              <a:rPr lang="en-US" sz="2400" dirty="0" smtClean="0"/>
              <a:t> Diagram</a:t>
            </a:r>
            <a:endParaRPr lang="id-ID" sz="2400" dirty="0" smtClean="0"/>
          </a:p>
          <a:p>
            <a:pPr marL="976312" lvl="1" indent="-514350" eaLnBrk="1" fontAlgn="auto" hangingPunct="1">
              <a:spcAft>
                <a:spcPts val="0"/>
              </a:spcAft>
              <a:buFont typeface="+mj-lt"/>
              <a:buAutoNum type="arabicPeriod"/>
              <a:defRPr/>
            </a:pPr>
            <a:endParaRPr lang="id-ID" sz="2400" dirty="0" smtClean="0"/>
          </a:p>
          <a:p>
            <a:pPr marL="976312" lvl="1" indent="-514350" eaLnBrk="1" fontAlgn="auto" hangingPunct="1">
              <a:spcAft>
                <a:spcPts val="0"/>
              </a:spcAft>
              <a:buFont typeface="+mj-lt"/>
              <a:buAutoNum type="arabicPeriod"/>
              <a:defRPr/>
            </a:pPr>
            <a:endParaRPr lang="id-ID" sz="2400" dirty="0"/>
          </a:p>
          <a:p>
            <a:pPr marL="976312" lvl="1" indent="-514350" eaLnBrk="1" fontAlgn="auto" hangingPunct="1">
              <a:spcAft>
                <a:spcPts val="0"/>
              </a:spcAft>
              <a:buFont typeface="+mj-lt"/>
              <a:buAutoNum type="arabicPeriod" startAt="5"/>
              <a:defRPr/>
            </a:pPr>
            <a:r>
              <a:rPr lang="en-US" sz="2400" dirty="0" smtClean="0">
                <a:solidFill>
                  <a:srgbClr val="C00000"/>
                </a:solidFill>
              </a:rPr>
              <a:t>Timing</a:t>
            </a:r>
            <a:r>
              <a:rPr lang="en-US" sz="2400" dirty="0" smtClean="0"/>
              <a:t> Diagram</a:t>
            </a:r>
          </a:p>
          <a:p>
            <a:pPr marL="976312" lvl="1" indent="-514350" eaLnBrk="1" fontAlgn="auto" hangingPunct="1">
              <a:spcAft>
                <a:spcPts val="0"/>
              </a:spcAft>
              <a:buFont typeface="+mj-lt"/>
              <a:buAutoNum type="arabicPeriod" startAt="5"/>
              <a:defRPr/>
            </a:pPr>
            <a:r>
              <a:rPr lang="en-US" sz="2400" dirty="0" smtClean="0">
                <a:solidFill>
                  <a:srgbClr val="C00000"/>
                </a:solidFill>
              </a:rPr>
              <a:t>Behavior State </a:t>
            </a:r>
            <a:r>
              <a:rPr lang="en-US" sz="2400" dirty="0" smtClean="0"/>
              <a:t>Machine</a:t>
            </a:r>
          </a:p>
          <a:p>
            <a:pPr marL="976312" lvl="1" indent="-514350" eaLnBrk="1" fontAlgn="auto" hangingPunct="1">
              <a:spcAft>
                <a:spcPts val="0"/>
              </a:spcAft>
              <a:buFont typeface="+mj-lt"/>
              <a:buAutoNum type="arabicPeriod" startAt="5"/>
              <a:defRPr/>
            </a:pPr>
            <a:r>
              <a:rPr lang="en-US" sz="2400" dirty="0" smtClean="0">
                <a:solidFill>
                  <a:srgbClr val="C00000"/>
                </a:solidFill>
              </a:rPr>
              <a:t>Protocol State </a:t>
            </a:r>
            <a:r>
              <a:rPr lang="en-US" sz="2400" dirty="0" smtClean="0"/>
              <a:t>Machine</a:t>
            </a:r>
          </a:p>
          <a:p>
            <a:pPr marL="976312" lvl="1" indent="-514350" eaLnBrk="1" fontAlgn="auto" hangingPunct="1">
              <a:spcAft>
                <a:spcPts val="0"/>
              </a:spcAft>
              <a:buFont typeface="+mj-lt"/>
              <a:buAutoNum type="arabicPeriod" startAt="5"/>
              <a:defRPr/>
            </a:pPr>
            <a:r>
              <a:rPr lang="en-US" sz="2400" dirty="0" smtClean="0">
                <a:solidFill>
                  <a:srgbClr val="C00000"/>
                </a:solidFill>
              </a:rPr>
              <a:t>Use Cas</a:t>
            </a:r>
            <a:r>
              <a:rPr lang="en-US" sz="2400" dirty="0" smtClean="0"/>
              <a:t>e Diagrams</a:t>
            </a:r>
          </a:p>
          <a:p>
            <a:pPr eaLnBrk="1" fontAlgn="auto" hangingPunct="1">
              <a:spcAft>
                <a:spcPts val="0"/>
              </a:spcAft>
              <a:buFont typeface="Arial" pitchFamily="34" charset="0"/>
              <a:buChar char="•"/>
              <a:defRPr/>
            </a:pPr>
            <a:endParaRPr lang="en-US" sz="2400" dirty="0">
              <a:cs typeface="+mn-cs"/>
            </a:endParaRP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22524399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2.1 Software Development Life Cycle</a:t>
            </a:r>
            <a:endParaRPr lang="id-ID" sz="4000" dirty="0"/>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3668517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Grp="1" noChangeArrowheads="1"/>
          </p:cNvSpPr>
          <p:nvPr>
            <p:ph type="title"/>
            <p:custDataLst>
              <p:tags r:id="rId1"/>
            </p:custDataLst>
          </p:nvPr>
        </p:nvSpPr>
        <p:spPr/>
        <p:txBody>
          <a:bodyPr/>
          <a:lstStyle/>
          <a:p>
            <a:pPr eaLnBrk="1" hangingPunct="1"/>
            <a:r>
              <a:rPr lang="en-US" smtClean="0"/>
              <a:t>Behavior Diagrams</a:t>
            </a:r>
          </a:p>
        </p:txBody>
      </p:sp>
      <p:sp>
        <p:nvSpPr>
          <p:cNvPr id="94211" name="Rectangle 5" descr="Rectangle: Click to edit Master text styles&#10;Second level&#10;Third level&#10;Fourth level&#10;Fifth level"/>
          <p:cNvSpPr>
            <a:spLocks noGrp="1" noChangeArrowheads="1"/>
          </p:cNvSpPr>
          <p:nvPr>
            <p:ph idx="1"/>
            <p:custDataLst>
              <p:tags r:id="rId2"/>
            </p:custDataLst>
          </p:nvPr>
        </p:nvSpPr>
        <p:spPr/>
        <p:txBody>
          <a:bodyPr/>
          <a:lstStyle/>
          <a:p>
            <a:pPr marL="514350" indent="-514350" eaLnBrk="1" hangingPunct="1">
              <a:buFont typeface="+mj-lt"/>
              <a:buAutoNum type="arabicPeriod"/>
            </a:pPr>
            <a:r>
              <a:rPr lang="en-US" sz="2800" dirty="0" smtClean="0">
                <a:solidFill>
                  <a:srgbClr val="C00000"/>
                </a:solidFill>
              </a:rPr>
              <a:t>Activity Diagrams</a:t>
            </a:r>
          </a:p>
          <a:p>
            <a:pPr lvl="1"/>
            <a:r>
              <a:rPr lang="en-US" sz="2400" dirty="0" smtClean="0">
                <a:solidFill>
                  <a:srgbClr val="0070C0"/>
                </a:solidFill>
              </a:rPr>
              <a:t>Model processes </a:t>
            </a:r>
            <a:r>
              <a:rPr lang="en-US" sz="2400" dirty="0" smtClean="0"/>
              <a:t>in an information system</a:t>
            </a:r>
          </a:p>
          <a:p>
            <a:pPr lvl="1"/>
            <a:r>
              <a:rPr lang="en-US" sz="2400" dirty="0" smtClean="0"/>
              <a:t>Example: Business workflows, business logic</a:t>
            </a:r>
          </a:p>
          <a:p>
            <a:pPr marL="514350" indent="-514350" eaLnBrk="1" hangingPunct="1">
              <a:buFont typeface="+mj-lt"/>
              <a:buAutoNum type="arabicPeriod"/>
            </a:pPr>
            <a:r>
              <a:rPr lang="en-US" sz="2800" dirty="0" smtClean="0">
                <a:solidFill>
                  <a:srgbClr val="C00000"/>
                </a:solidFill>
              </a:rPr>
              <a:t>Interaction Diagrams</a:t>
            </a:r>
          </a:p>
          <a:p>
            <a:pPr lvl="1"/>
            <a:r>
              <a:rPr lang="en-US" sz="2400" dirty="0" smtClean="0"/>
              <a:t>Shows interaction among objects</a:t>
            </a:r>
          </a:p>
          <a:p>
            <a:pPr marL="514350" indent="-514350" eaLnBrk="1" hangingPunct="1">
              <a:buFont typeface="+mj-lt"/>
              <a:buAutoNum type="arabicPeriod"/>
            </a:pPr>
            <a:r>
              <a:rPr lang="en-US" sz="2800" dirty="0" smtClean="0">
                <a:solidFill>
                  <a:srgbClr val="C00000"/>
                </a:solidFill>
              </a:rPr>
              <a:t>Sequence Diagrams</a:t>
            </a:r>
            <a:endParaRPr lang="en-US" sz="2800" dirty="0" smtClean="0"/>
          </a:p>
          <a:p>
            <a:pPr lvl="1"/>
            <a:r>
              <a:rPr lang="en-US" sz="2400" dirty="0" smtClean="0">
                <a:solidFill>
                  <a:srgbClr val="0070C0"/>
                </a:solidFill>
              </a:rPr>
              <a:t>Time-based ordering </a:t>
            </a:r>
            <a:r>
              <a:rPr lang="en-US" sz="2400" dirty="0" smtClean="0"/>
              <a:t>of the interaction</a:t>
            </a:r>
          </a:p>
          <a:p>
            <a:pPr marL="514350" indent="-514350" eaLnBrk="1" hangingPunct="1">
              <a:buFont typeface="+mj-lt"/>
              <a:buAutoNum type="arabicPeriod"/>
            </a:pPr>
            <a:r>
              <a:rPr lang="en-US" sz="2800" dirty="0" smtClean="0">
                <a:solidFill>
                  <a:srgbClr val="C00000"/>
                </a:solidFill>
              </a:rPr>
              <a:t>Communication Diagrams</a:t>
            </a:r>
          </a:p>
          <a:p>
            <a:pPr lvl="1"/>
            <a:r>
              <a:rPr lang="en-US" sz="2400" dirty="0" smtClean="0"/>
              <a:t>Communication among a set of collaborating objects of an activity</a:t>
            </a:r>
          </a:p>
          <a:p>
            <a:pPr marL="801687" lvl="1" indent="-514350" eaLnBrk="1" hangingPunct="1"/>
            <a:endParaRPr lang="en-US" sz="2800" dirty="0" smtClean="0"/>
          </a:p>
          <a:p>
            <a:pPr marL="514350" indent="-514350" eaLnBrk="1" hangingPunct="1">
              <a:buFont typeface="+mj-lt"/>
              <a:buAutoNum type="arabicPeriod"/>
            </a:pPr>
            <a:endParaRPr lang="en-US" sz="2800" dirty="0" smtClean="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39642098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custDataLst>
              <p:tags r:id="rId1"/>
            </p:custDataLst>
          </p:nvPr>
        </p:nvSpPr>
        <p:spPr/>
        <p:txBody>
          <a:bodyPr/>
          <a:lstStyle/>
          <a:p>
            <a:pPr eaLnBrk="1" hangingPunct="1"/>
            <a:r>
              <a:rPr lang="en-US" smtClean="0"/>
              <a:t>Behavior Diagrams</a:t>
            </a:r>
          </a:p>
        </p:txBody>
      </p:sp>
      <p:sp>
        <p:nvSpPr>
          <p:cNvPr id="95235" name="Rectangle 3" descr="Rectangle: Click to edit Master text styles&#10;Second level&#10;Third level&#10;Fourth level&#10;Fifth level"/>
          <p:cNvSpPr>
            <a:spLocks noGrp="1" noChangeArrowheads="1"/>
          </p:cNvSpPr>
          <p:nvPr>
            <p:ph idx="1"/>
            <p:custDataLst>
              <p:tags r:id="rId2"/>
            </p:custDataLst>
          </p:nvPr>
        </p:nvSpPr>
        <p:spPr/>
        <p:txBody>
          <a:bodyPr>
            <a:normAutofit/>
          </a:bodyPr>
          <a:lstStyle/>
          <a:p>
            <a:pPr marL="514350" indent="-514350" eaLnBrk="1" hangingPunct="1">
              <a:lnSpc>
                <a:spcPct val="80000"/>
              </a:lnSpc>
              <a:buFont typeface="+mj-lt"/>
              <a:buAutoNum type="arabicPeriod" startAt="5"/>
            </a:pPr>
            <a:r>
              <a:rPr lang="en-US" sz="2800" dirty="0" smtClean="0">
                <a:solidFill>
                  <a:srgbClr val="C00000"/>
                </a:solidFill>
              </a:rPr>
              <a:t>Interaction Diagrams</a:t>
            </a:r>
          </a:p>
          <a:p>
            <a:pPr lvl="1">
              <a:lnSpc>
                <a:spcPct val="80000"/>
              </a:lnSpc>
            </a:pPr>
            <a:r>
              <a:rPr lang="en-US" sz="2400" dirty="0" smtClean="0"/>
              <a:t>Overview of flow of control of a process</a:t>
            </a:r>
          </a:p>
          <a:p>
            <a:pPr marL="514350" indent="-514350" eaLnBrk="1" hangingPunct="1">
              <a:lnSpc>
                <a:spcPct val="80000"/>
              </a:lnSpc>
              <a:buFont typeface="+mj-lt"/>
              <a:buAutoNum type="arabicPeriod" startAt="5"/>
            </a:pPr>
            <a:r>
              <a:rPr lang="en-US" sz="2800" dirty="0" smtClean="0">
                <a:solidFill>
                  <a:srgbClr val="C00000"/>
                </a:solidFill>
              </a:rPr>
              <a:t>Timing Diagrams</a:t>
            </a:r>
          </a:p>
          <a:p>
            <a:pPr lvl="1">
              <a:lnSpc>
                <a:spcPct val="80000"/>
              </a:lnSpc>
            </a:pPr>
            <a:r>
              <a:rPr lang="en-US" sz="2400" dirty="0" smtClean="0"/>
              <a:t>Show how an object changes over time</a:t>
            </a:r>
          </a:p>
          <a:p>
            <a:pPr marL="514350" indent="-514350" eaLnBrk="1" hangingPunct="1">
              <a:lnSpc>
                <a:spcPct val="80000"/>
              </a:lnSpc>
              <a:buFont typeface="+mj-lt"/>
              <a:buAutoNum type="arabicPeriod" startAt="5"/>
            </a:pPr>
            <a:r>
              <a:rPr lang="en-US" sz="2800" dirty="0" smtClean="0">
                <a:solidFill>
                  <a:srgbClr val="C00000"/>
                </a:solidFill>
              </a:rPr>
              <a:t>State Machines</a:t>
            </a:r>
          </a:p>
          <a:p>
            <a:pPr lvl="1">
              <a:lnSpc>
                <a:spcPct val="80000"/>
              </a:lnSpc>
            </a:pPr>
            <a:r>
              <a:rPr lang="en-US" sz="2400" dirty="0" smtClean="0"/>
              <a:t>Examines behavior of one class</a:t>
            </a:r>
          </a:p>
          <a:p>
            <a:pPr lvl="1">
              <a:lnSpc>
                <a:spcPct val="80000"/>
              </a:lnSpc>
            </a:pPr>
            <a:r>
              <a:rPr lang="en-US" sz="2400" dirty="0" smtClean="0"/>
              <a:t>Models the different states and state transitions an object can experience</a:t>
            </a:r>
          </a:p>
          <a:p>
            <a:pPr marL="514350" indent="-514350" eaLnBrk="1" hangingPunct="1">
              <a:lnSpc>
                <a:spcPct val="80000"/>
              </a:lnSpc>
              <a:buFont typeface="+mj-lt"/>
              <a:buAutoNum type="arabicPeriod" startAt="5"/>
            </a:pPr>
            <a:r>
              <a:rPr lang="en-US" sz="2800" dirty="0" smtClean="0">
                <a:solidFill>
                  <a:srgbClr val="C00000"/>
                </a:solidFill>
              </a:rPr>
              <a:t>Use-Case Diagrams</a:t>
            </a:r>
          </a:p>
          <a:p>
            <a:pPr lvl="1">
              <a:lnSpc>
                <a:spcPct val="80000"/>
              </a:lnSpc>
            </a:pPr>
            <a:r>
              <a:rPr lang="en-US" sz="2400" dirty="0" smtClean="0"/>
              <a:t>Shows </a:t>
            </a:r>
            <a:r>
              <a:rPr lang="en-US" sz="2400" dirty="0" smtClean="0">
                <a:solidFill>
                  <a:srgbClr val="0070C0"/>
                </a:solidFill>
              </a:rPr>
              <a:t>interaction between the system and environment</a:t>
            </a:r>
          </a:p>
          <a:p>
            <a:pPr lvl="1">
              <a:lnSpc>
                <a:spcPct val="80000"/>
              </a:lnSpc>
            </a:pPr>
            <a:r>
              <a:rPr lang="en-US" sz="2400" dirty="0" smtClean="0"/>
              <a:t>Captures business requirements</a:t>
            </a:r>
          </a:p>
          <a:p>
            <a:pPr marL="1030287" lvl="1" indent="-742950" eaLnBrk="1" hangingPunct="1">
              <a:lnSpc>
                <a:spcPct val="80000"/>
              </a:lnSpc>
            </a:pPr>
            <a:endParaRPr lang="en-US" sz="2800" dirty="0" smtClean="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34128341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Problems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3200" dirty="0" smtClean="0"/>
              <a:t>UML is modeling notation, it is </a:t>
            </a:r>
            <a:r>
              <a:rPr lang="en-US" sz="3200" dirty="0" smtClean="0">
                <a:solidFill>
                  <a:srgbClr val="C00000"/>
                </a:solidFill>
              </a:rPr>
              <a:t>not a development process</a:t>
            </a:r>
            <a:r>
              <a:rPr lang="en-US" sz="3200" dirty="0" smtClean="0"/>
              <a:t> or a methodology</a:t>
            </a:r>
          </a:p>
          <a:p>
            <a:pPr lvl="1"/>
            <a:r>
              <a:rPr lang="en-US" dirty="0" smtClean="0"/>
              <a:t>UML driven development process? </a:t>
            </a:r>
          </a:p>
          <a:p>
            <a:pPr marL="514350" indent="-514350">
              <a:buFont typeface="+mj-lt"/>
              <a:buAutoNum type="arabicPeriod"/>
            </a:pPr>
            <a:endParaRPr lang="en-US" sz="3200" dirty="0" smtClean="0"/>
          </a:p>
          <a:p>
            <a:pPr marL="514350" indent="-514350">
              <a:buFont typeface="+mj-lt"/>
              <a:buAutoNum type="arabicPeriod"/>
            </a:pPr>
            <a:r>
              <a:rPr lang="en-US" sz="3200" dirty="0" smtClean="0"/>
              <a:t>UML is </a:t>
            </a:r>
            <a:r>
              <a:rPr lang="en-US" sz="3200" dirty="0" smtClean="0">
                <a:solidFill>
                  <a:srgbClr val="C00000"/>
                </a:solidFill>
              </a:rPr>
              <a:t>too complex</a:t>
            </a:r>
            <a:r>
              <a:rPr lang="en-US" sz="3200" dirty="0" smtClean="0"/>
              <a:t>, </a:t>
            </a:r>
            <a:r>
              <a:rPr lang="en-US" sz="3200" dirty="0" smtClean="0">
                <a:solidFill>
                  <a:srgbClr val="C00000"/>
                </a:solidFill>
              </a:rPr>
              <a:t>difficult to understand quickly</a:t>
            </a:r>
          </a:p>
          <a:p>
            <a:pPr lvl="1"/>
            <a:r>
              <a:rPr lang="en-US" dirty="0" smtClean="0"/>
              <a:t>Should we use all UML diagrams?</a:t>
            </a: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41162137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1962"/>
            <a:ext cx="8382000" cy="642938"/>
          </a:xfrm>
        </p:spPr>
        <p:txBody>
          <a:bodyPr>
            <a:normAutofit fontScale="90000"/>
          </a:bodyPr>
          <a:lstStyle/>
          <a:p>
            <a:r>
              <a:rPr lang="en-US" dirty="0" smtClean="0"/>
              <a:t>UML Process (EA </a:t>
            </a:r>
            <a:r>
              <a:rPr lang="en-US" dirty="0" err="1" smtClean="0"/>
              <a:t>Sparx</a:t>
            </a:r>
            <a:r>
              <a:rPr lang="en-US" dirty="0" smtClean="0"/>
              <a:t>)</a:t>
            </a:r>
          </a:p>
        </p:txBody>
      </p:sp>
      <p:sp>
        <p:nvSpPr>
          <p:cNvPr id="5" name="Content Placeholder 2"/>
          <p:cNvSpPr>
            <a:spLocks noGrp="1"/>
          </p:cNvSpPr>
          <p:nvPr>
            <p:ph idx="1"/>
          </p:nvPr>
        </p:nvSpPr>
        <p:spPr>
          <a:xfrm>
            <a:off x="457200" y="1371600"/>
            <a:ext cx="8153400" cy="5181600"/>
          </a:xfrm>
        </p:spPr>
        <p:txBody>
          <a:bodyPr/>
          <a:lstStyle/>
          <a:p>
            <a:pPr marL="514350" indent="-514350">
              <a:buFont typeface="+mj-lt"/>
              <a:buAutoNum type="arabicPeriod"/>
            </a:pPr>
            <a:r>
              <a:rPr lang="en-US" sz="3200" dirty="0"/>
              <a:t>Display the boundary of a system </a:t>
            </a:r>
            <a:r>
              <a:rPr lang="id-ID" sz="3200" dirty="0" err="1"/>
              <a:t>and</a:t>
            </a:r>
            <a:r>
              <a:rPr lang="en-US" sz="3200" dirty="0"/>
              <a:t> its major functions using </a:t>
            </a:r>
            <a:r>
              <a:rPr lang="en-US" sz="3200" dirty="0">
                <a:solidFill>
                  <a:srgbClr val="C00000"/>
                </a:solidFill>
              </a:rPr>
              <a:t>use cases and actors</a:t>
            </a:r>
          </a:p>
          <a:p>
            <a:pPr marL="514350" indent="-514350">
              <a:buFont typeface="+mj-lt"/>
              <a:buAutoNum type="arabicPeriod"/>
            </a:pPr>
            <a:r>
              <a:rPr lang="id-ID" sz="3200" dirty="0" smtClean="0"/>
              <a:t>Model </a:t>
            </a:r>
            <a:r>
              <a:rPr lang="id-ID" sz="3200" dirty="0" err="1" smtClean="0"/>
              <a:t>the</a:t>
            </a:r>
            <a:r>
              <a:rPr lang="id-ID" sz="3200" dirty="0"/>
              <a:t> </a:t>
            </a:r>
            <a:r>
              <a:rPr lang="id-ID" sz="3200" dirty="0" err="1" smtClean="0"/>
              <a:t>organization’s</a:t>
            </a:r>
            <a:r>
              <a:rPr lang="id-ID" sz="3200" dirty="0" smtClean="0"/>
              <a:t> </a:t>
            </a:r>
            <a:r>
              <a:rPr lang="id-ID" sz="3200" dirty="0" err="1" smtClean="0"/>
              <a:t>business</a:t>
            </a:r>
            <a:r>
              <a:rPr lang="id-ID" sz="3200" dirty="0" smtClean="0"/>
              <a:t> </a:t>
            </a:r>
            <a:r>
              <a:rPr lang="id-ID" sz="3200" dirty="0" err="1" smtClean="0"/>
              <a:t>process</a:t>
            </a:r>
            <a:r>
              <a:rPr lang="id-ID" sz="3200" dirty="0" smtClean="0"/>
              <a:t> </a:t>
            </a:r>
            <a:r>
              <a:rPr lang="id-ID" sz="3200" dirty="0" err="1" smtClean="0"/>
              <a:t>with</a:t>
            </a:r>
            <a:r>
              <a:rPr lang="id-ID" sz="3200" dirty="0" smtClean="0"/>
              <a:t> </a:t>
            </a:r>
            <a:r>
              <a:rPr lang="id-ID" sz="3200" dirty="0" err="1" smtClean="0">
                <a:solidFill>
                  <a:srgbClr val="C00000"/>
                </a:solidFill>
              </a:rPr>
              <a:t>activity</a:t>
            </a:r>
            <a:r>
              <a:rPr lang="id-ID" sz="3200" dirty="0" smtClean="0">
                <a:solidFill>
                  <a:srgbClr val="C00000"/>
                </a:solidFill>
              </a:rPr>
              <a:t> diagram</a:t>
            </a:r>
          </a:p>
          <a:p>
            <a:pPr marL="514350" indent="-514350">
              <a:buFont typeface="+mj-lt"/>
              <a:buAutoNum type="arabicPeriod"/>
            </a:pPr>
            <a:r>
              <a:rPr lang="en-US" sz="3200" dirty="0" smtClean="0"/>
              <a:t>Illustrate use case realizations with </a:t>
            </a:r>
            <a:r>
              <a:rPr lang="id-ID" sz="3200" dirty="0" err="1" smtClean="0">
                <a:solidFill>
                  <a:srgbClr val="C00000"/>
                </a:solidFill>
              </a:rPr>
              <a:t>sequence</a:t>
            </a:r>
            <a:r>
              <a:rPr lang="id-ID" sz="3200" dirty="0" smtClean="0">
                <a:solidFill>
                  <a:srgbClr val="C00000"/>
                </a:solidFill>
              </a:rPr>
              <a:t> </a:t>
            </a:r>
            <a:r>
              <a:rPr lang="en-US" sz="3200" dirty="0" smtClean="0">
                <a:solidFill>
                  <a:srgbClr val="C00000"/>
                </a:solidFill>
              </a:rPr>
              <a:t>diagrams</a:t>
            </a:r>
          </a:p>
          <a:p>
            <a:pPr marL="514350" indent="-514350">
              <a:buFont typeface="+mj-lt"/>
              <a:buAutoNum type="arabicPeriod"/>
            </a:pPr>
            <a:r>
              <a:rPr lang="en-US" sz="3200" dirty="0" smtClean="0"/>
              <a:t>Represent a static structure of a system using </a:t>
            </a:r>
            <a:r>
              <a:rPr lang="en-US" sz="3200" dirty="0" smtClean="0">
                <a:solidFill>
                  <a:srgbClr val="C00000"/>
                </a:solidFill>
              </a:rPr>
              <a:t>class diagrams</a:t>
            </a:r>
          </a:p>
          <a:p>
            <a:pPr marL="514350" indent="-514350">
              <a:buFont typeface="+mj-lt"/>
              <a:buAutoNum type="arabicPeriod"/>
            </a:pPr>
            <a:r>
              <a:rPr lang="en-US" sz="3200" dirty="0" smtClean="0"/>
              <a:t>Reveal the physical implementation architecture with </a:t>
            </a:r>
            <a:r>
              <a:rPr lang="en-US" sz="3200" dirty="0" smtClean="0">
                <a:solidFill>
                  <a:srgbClr val="C00000"/>
                </a:solidFill>
              </a:rPr>
              <a:t>deployment diagrams</a:t>
            </a: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53</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0401772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UML Process (EA </a:t>
            </a:r>
            <a:r>
              <a:rPr lang="en-US" dirty="0" err="1"/>
              <a:t>Sparx</a:t>
            </a:r>
            <a:r>
              <a:rPr lang="en-US" dirty="0"/>
              <a:t>)</a:t>
            </a:r>
          </a:p>
        </p:txBody>
      </p:sp>
      <p:sp>
        <p:nvSpPr>
          <p:cNvPr id="3" name="Content Placeholder 2"/>
          <p:cNvSpPr>
            <a:spLocks noGrp="1"/>
          </p:cNvSpPr>
          <p:nvPr>
            <p:ph idx="1"/>
          </p:nvPr>
        </p:nvSpPr>
        <p:spPr>
          <a:xfrm>
            <a:off x="628650" y="1600200"/>
            <a:ext cx="8553450" cy="5029200"/>
          </a:xfrm>
        </p:spPr>
        <p:txBody>
          <a:bodyPr>
            <a:normAutofit/>
          </a:bodyPr>
          <a:lstStyle/>
          <a:p>
            <a:pPr marL="742950" indent="-742950">
              <a:buAutoNum type="arabicPeriod"/>
            </a:pPr>
            <a:r>
              <a:rPr lang="en-US" sz="3600" dirty="0" smtClean="0">
                <a:solidFill>
                  <a:srgbClr val="C00000"/>
                </a:solidFill>
              </a:rPr>
              <a:t>Use Cases </a:t>
            </a:r>
            <a:r>
              <a:rPr lang="en-US" sz="3600" dirty="0" smtClean="0"/>
              <a:t>Diagram</a:t>
            </a:r>
            <a:endParaRPr lang="id-ID" sz="3600" dirty="0" smtClean="0"/>
          </a:p>
          <a:p>
            <a:pPr marL="742950" indent="-742950">
              <a:buFont typeface="Wingdings" pitchFamily="2" charset="2"/>
              <a:buAutoNum type="arabicPeriod"/>
            </a:pPr>
            <a:r>
              <a:rPr lang="id-ID" sz="3600" dirty="0" err="1">
                <a:solidFill>
                  <a:srgbClr val="C00000"/>
                </a:solidFill>
              </a:rPr>
              <a:t>Activity</a:t>
            </a:r>
            <a:r>
              <a:rPr lang="id-ID" sz="3600" dirty="0">
                <a:solidFill>
                  <a:srgbClr val="C00000"/>
                </a:solidFill>
              </a:rPr>
              <a:t> </a:t>
            </a:r>
            <a:r>
              <a:rPr lang="id-ID" sz="3600" dirty="0"/>
              <a:t>Diagram</a:t>
            </a:r>
          </a:p>
          <a:p>
            <a:pPr marL="742950" indent="-742950">
              <a:buAutoNum type="arabicPeriod"/>
            </a:pPr>
            <a:r>
              <a:rPr lang="en-US" sz="3600" dirty="0" smtClean="0">
                <a:solidFill>
                  <a:srgbClr val="C00000"/>
                </a:solidFill>
              </a:rPr>
              <a:t>Sequence</a:t>
            </a:r>
            <a:r>
              <a:rPr lang="en-US" sz="3600" dirty="0" smtClean="0"/>
              <a:t> Diagram</a:t>
            </a:r>
            <a:endParaRPr lang="id-ID" sz="3600" dirty="0" smtClean="0"/>
          </a:p>
          <a:p>
            <a:pPr marL="742950" indent="-742950">
              <a:buFont typeface="Wingdings" pitchFamily="2" charset="2"/>
              <a:buAutoNum type="arabicPeriod"/>
            </a:pPr>
            <a:r>
              <a:rPr lang="en-US" sz="3600" dirty="0" smtClean="0">
                <a:solidFill>
                  <a:srgbClr val="C00000"/>
                </a:solidFill>
              </a:rPr>
              <a:t>Class</a:t>
            </a:r>
            <a:r>
              <a:rPr lang="en-US" sz="3600" dirty="0" smtClean="0"/>
              <a:t> Diagram</a:t>
            </a:r>
            <a:endParaRPr lang="id-ID" sz="3600" dirty="0" smtClean="0">
              <a:solidFill>
                <a:srgbClr val="C00000"/>
              </a:solidFill>
            </a:endParaRPr>
          </a:p>
          <a:p>
            <a:pPr marL="742950" indent="-742950">
              <a:buAutoNum type="arabicPeriod"/>
            </a:pPr>
            <a:r>
              <a:rPr lang="en-US" sz="3600" dirty="0" smtClean="0">
                <a:solidFill>
                  <a:srgbClr val="C00000"/>
                </a:solidFill>
              </a:rPr>
              <a:t>Deployment</a:t>
            </a:r>
            <a:r>
              <a:rPr lang="en-US" sz="3600" dirty="0" smtClean="0"/>
              <a:t> Diagrams</a:t>
            </a:r>
          </a:p>
          <a:p>
            <a:endParaRPr lang="en-US"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54</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5904486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Process (Kendal, 2011)</a:t>
            </a:r>
            <a:endParaRPr lang="en-US" dirty="0"/>
          </a:p>
        </p:txBody>
      </p:sp>
      <p:sp>
        <p:nvSpPr>
          <p:cNvPr id="3" name="Content Placeholder 2"/>
          <p:cNvSpPr>
            <a:spLocks noGrp="1"/>
          </p:cNvSpPr>
          <p:nvPr>
            <p:ph idx="1"/>
          </p:nvPr>
        </p:nvSpPr>
        <p:spPr>
          <a:xfrm>
            <a:off x="285750" y="1219200"/>
            <a:ext cx="8858250" cy="5638800"/>
          </a:xfrm>
        </p:spPr>
        <p:txBody>
          <a:bodyPr/>
          <a:lstStyle/>
          <a:p>
            <a:pPr marL="514350" indent="-514350">
              <a:buFont typeface="+mj-lt"/>
              <a:buAutoNum type="arabicPeriod"/>
            </a:pPr>
            <a:r>
              <a:rPr lang="en-US" sz="2800" dirty="0" smtClean="0"/>
              <a:t>A </a:t>
            </a:r>
            <a:r>
              <a:rPr lang="en-US" sz="2800" dirty="0">
                <a:solidFill>
                  <a:srgbClr val="C00000"/>
                </a:solidFill>
              </a:rPr>
              <a:t>use case diagram</a:t>
            </a:r>
            <a:r>
              <a:rPr lang="en-US" sz="2800" dirty="0"/>
              <a:t>, describing how the system is used. </a:t>
            </a:r>
            <a:r>
              <a:rPr lang="en-US" sz="2800" dirty="0">
                <a:solidFill>
                  <a:srgbClr val="0070C0"/>
                </a:solidFill>
              </a:rPr>
              <a:t>Analysts start with a use </a:t>
            </a:r>
            <a:r>
              <a:rPr lang="en-US" sz="2800" dirty="0" smtClean="0">
                <a:solidFill>
                  <a:srgbClr val="0070C0"/>
                </a:solidFill>
              </a:rPr>
              <a:t>case diagram</a:t>
            </a:r>
            <a:endParaRPr lang="en-US" sz="2800" dirty="0">
              <a:solidFill>
                <a:srgbClr val="0070C0"/>
              </a:solidFill>
            </a:endParaRPr>
          </a:p>
          <a:p>
            <a:pPr marL="514350" indent="-514350">
              <a:buFont typeface="+mj-lt"/>
              <a:buAutoNum type="arabicPeriod"/>
            </a:pPr>
            <a:r>
              <a:rPr lang="en-US" sz="2800" dirty="0" smtClean="0"/>
              <a:t>An </a:t>
            </a:r>
            <a:r>
              <a:rPr lang="en-US" sz="2800" dirty="0">
                <a:solidFill>
                  <a:srgbClr val="C00000"/>
                </a:solidFill>
              </a:rPr>
              <a:t>activity diagram</a:t>
            </a:r>
            <a:r>
              <a:rPr lang="en-US" sz="2800" dirty="0"/>
              <a:t>, illustrating the overall flow of activities. </a:t>
            </a:r>
            <a:r>
              <a:rPr lang="en-US" sz="2800" dirty="0">
                <a:solidFill>
                  <a:srgbClr val="0070C0"/>
                </a:solidFill>
              </a:rPr>
              <a:t>Each use case may </a:t>
            </a:r>
            <a:r>
              <a:rPr lang="en-US" sz="2800" dirty="0" smtClean="0">
                <a:solidFill>
                  <a:srgbClr val="0070C0"/>
                </a:solidFill>
              </a:rPr>
              <a:t>create one </a:t>
            </a:r>
            <a:r>
              <a:rPr lang="en-US" sz="2800" dirty="0">
                <a:solidFill>
                  <a:srgbClr val="0070C0"/>
                </a:solidFill>
              </a:rPr>
              <a:t>activity </a:t>
            </a:r>
            <a:r>
              <a:rPr lang="en-US" sz="2800" dirty="0" smtClean="0">
                <a:solidFill>
                  <a:srgbClr val="0070C0"/>
                </a:solidFill>
              </a:rPr>
              <a:t>diagram</a:t>
            </a:r>
            <a:endParaRPr lang="en-US" sz="2800" dirty="0">
              <a:solidFill>
                <a:srgbClr val="0070C0"/>
              </a:solidFill>
            </a:endParaRPr>
          </a:p>
          <a:p>
            <a:pPr marL="514350" indent="-514350">
              <a:buFont typeface="+mj-lt"/>
              <a:buAutoNum type="arabicPeriod"/>
            </a:pPr>
            <a:r>
              <a:rPr lang="en-US" sz="2800" dirty="0" smtClean="0">
                <a:solidFill>
                  <a:srgbClr val="C00000"/>
                </a:solidFill>
              </a:rPr>
              <a:t>Sequence </a:t>
            </a:r>
            <a:r>
              <a:rPr lang="en-US" sz="2800" dirty="0">
                <a:solidFill>
                  <a:srgbClr val="C00000"/>
                </a:solidFill>
              </a:rPr>
              <a:t>diagrams</a:t>
            </a:r>
            <a:r>
              <a:rPr lang="en-US" sz="2800" dirty="0"/>
              <a:t>, showing the sequence of activities and class relationships. </a:t>
            </a:r>
            <a:r>
              <a:rPr lang="en-US" sz="2800" dirty="0">
                <a:solidFill>
                  <a:srgbClr val="0070C0"/>
                </a:solidFill>
              </a:rPr>
              <a:t>Each </a:t>
            </a:r>
            <a:r>
              <a:rPr lang="en-US" sz="2800" dirty="0" smtClean="0">
                <a:solidFill>
                  <a:srgbClr val="0070C0"/>
                </a:solidFill>
              </a:rPr>
              <a:t>use case </a:t>
            </a:r>
            <a:r>
              <a:rPr lang="en-US" sz="2800" dirty="0">
                <a:solidFill>
                  <a:srgbClr val="0070C0"/>
                </a:solidFill>
              </a:rPr>
              <a:t>may create one or more sequence </a:t>
            </a:r>
            <a:r>
              <a:rPr lang="en-US" sz="2800" dirty="0" smtClean="0">
                <a:solidFill>
                  <a:srgbClr val="0070C0"/>
                </a:solidFill>
              </a:rPr>
              <a:t>diagrams</a:t>
            </a:r>
            <a:endParaRPr lang="en-US" sz="2800" dirty="0">
              <a:solidFill>
                <a:srgbClr val="0070C0"/>
              </a:solidFill>
            </a:endParaRPr>
          </a:p>
          <a:p>
            <a:pPr marL="514350" indent="-514350">
              <a:buFont typeface="+mj-lt"/>
              <a:buAutoNum type="arabicPeriod"/>
            </a:pPr>
            <a:r>
              <a:rPr lang="en-US" sz="2800" dirty="0" smtClean="0">
                <a:solidFill>
                  <a:srgbClr val="C00000"/>
                </a:solidFill>
              </a:rPr>
              <a:t>Class </a:t>
            </a:r>
            <a:r>
              <a:rPr lang="en-US" sz="2800" dirty="0">
                <a:solidFill>
                  <a:srgbClr val="C00000"/>
                </a:solidFill>
              </a:rPr>
              <a:t>diagrams</a:t>
            </a:r>
            <a:r>
              <a:rPr lang="en-US" sz="2800" dirty="0"/>
              <a:t>, showing the classes and relationships. </a:t>
            </a:r>
            <a:r>
              <a:rPr lang="en-US" sz="2800" dirty="0">
                <a:solidFill>
                  <a:srgbClr val="0070C0"/>
                </a:solidFill>
              </a:rPr>
              <a:t>Sequence diagrams are used </a:t>
            </a:r>
            <a:r>
              <a:rPr lang="en-US" sz="2800" dirty="0" smtClean="0">
                <a:solidFill>
                  <a:srgbClr val="0070C0"/>
                </a:solidFill>
              </a:rPr>
              <a:t>to </a:t>
            </a:r>
            <a:r>
              <a:rPr lang="en-US" sz="2800" dirty="0">
                <a:solidFill>
                  <a:srgbClr val="0070C0"/>
                </a:solidFill>
              </a:rPr>
              <a:t>determine </a:t>
            </a:r>
            <a:r>
              <a:rPr lang="en-US" sz="2800" dirty="0" smtClean="0">
                <a:solidFill>
                  <a:srgbClr val="0070C0"/>
                </a:solidFill>
              </a:rPr>
              <a:t>classes</a:t>
            </a:r>
            <a:endParaRPr lang="en-US" sz="2800" dirty="0">
              <a:solidFill>
                <a:srgbClr val="0070C0"/>
              </a:solidFill>
            </a:endParaRPr>
          </a:p>
          <a:p>
            <a:pPr marL="514350" indent="-514350">
              <a:buFont typeface="+mj-lt"/>
              <a:buAutoNum type="arabicPeriod"/>
            </a:pPr>
            <a:r>
              <a:rPr lang="en-US" sz="2800" dirty="0" err="1" smtClean="0">
                <a:solidFill>
                  <a:srgbClr val="C00000"/>
                </a:solidFill>
              </a:rPr>
              <a:t>Statechart</a:t>
            </a:r>
            <a:r>
              <a:rPr lang="en-US" sz="2800" dirty="0" smtClean="0">
                <a:solidFill>
                  <a:srgbClr val="C00000"/>
                </a:solidFill>
              </a:rPr>
              <a:t> </a:t>
            </a:r>
            <a:r>
              <a:rPr lang="en-US" sz="2800" dirty="0">
                <a:solidFill>
                  <a:srgbClr val="C00000"/>
                </a:solidFill>
              </a:rPr>
              <a:t>diagrams</a:t>
            </a:r>
            <a:r>
              <a:rPr lang="en-US" sz="2800" dirty="0"/>
              <a:t>, showing the state transitions. Each class may create a </a:t>
            </a:r>
            <a:r>
              <a:rPr lang="en-US" sz="2800" dirty="0" err="1" smtClean="0"/>
              <a:t>statechart</a:t>
            </a:r>
            <a:r>
              <a:rPr lang="en-US" sz="2800" dirty="0" smtClean="0"/>
              <a:t> diagram</a:t>
            </a:r>
            <a:r>
              <a:rPr lang="en-US" sz="2800" dirty="0"/>
              <a:t>, which is </a:t>
            </a:r>
            <a:r>
              <a:rPr lang="en-US" sz="2800" dirty="0">
                <a:solidFill>
                  <a:srgbClr val="0070C0"/>
                </a:solidFill>
              </a:rPr>
              <a:t>useful for determining class </a:t>
            </a:r>
            <a:r>
              <a:rPr lang="en-US" sz="2800" dirty="0" smtClean="0">
                <a:solidFill>
                  <a:srgbClr val="0070C0"/>
                </a:solidFill>
              </a:rPr>
              <a:t>methods</a:t>
            </a:r>
            <a:endParaRPr lang="en-US" sz="2800" dirty="0">
              <a:solidFill>
                <a:srgbClr val="0070C0"/>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24295404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37" t="10333" r="23375" b="2889"/>
          <a:stretch/>
        </p:blipFill>
        <p:spPr bwMode="auto">
          <a:xfrm>
            <a:off x="0" y="0"/>
            <a:ext cx="9144000" cy="692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01573" y="6412468"/>
            <a:ext cx="2681503" cy="338554"/>
          </a:xfrm>
          <a:prstGeom prst="rect">
            <a:avLst/>
          </a:prstGeom>
          <a:noFill/>
        </p:spPr>
        <p:txBody>
          <a:bodyPr wrap="none" rtlCol="0">
            <a:spAutoFit/>
          </a:bodyPr>
          <a:lstStyle/>
          <a:p>
            <a:r>
              <a:rPr lang="id-ID" sz="1600" i="1" dirty="0" smtClean="0">
                <a:effectLst/>
              </a:rPr>
              <a:t>(Kendall and Kendall, 2011)</a:t>
            </a:r>
            <a:endParaRPr lang="id-ID" sz="1600" i="1" dirty="0">
              <a:effectLst/>
            </a:endParaRPr>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5706577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5195" t="14537" r="23627" b="5210"/>
          <a:stretch/>
        </p:blipFill>
        <p:spPr>
          <a:xfrm>
            <a:off x="1343102" y="990600"/>
            <a:ext cx="6276898" cy="5840185"/>
          </a:xfrm>
          <a:prstGeom prst="rect">
            <a:avLst/>
          </a:prstGeom>
        </p:spPr>
      </p:pic>
      <p:sp>
        <p:nvSpPr>
          <p:cNvPr id="2" name="Title 1"/>
          <p:cNvSpPr>
            <a:spLocks noGrp="1"/>
          </p:cNvSpPr>
          <p:nvPr>
            <p:ph type="title"/>
          </p:nvPr>
        </p:nvSpPr>
        <p:spPr/>
        <p:txBody>
          <a:bodyPr/>
          <a:lstStyle/>
          <a:p>
            <a:r>
              <a:rPr lang="en-US" dirty="0"/>
              <a:t>UML Process </a:t>
            </a:r>
            <a:r>
              <a:rPr lang="en-US" dirty="0" smtClean="0"/>
              <a:t>(Barclay, 2004)</a:t>
            </a:r>
            <a:endParaRPr lang="en-US" dirty="0"/>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14114348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System Analysis and Design with UML</a:t>
            </a:r>
            <a:endParaRPr lang="id-ID" dirty="0"/>
          </a:p>
        </p:txBody>
      </p:sp>
      <p:sp>
        <p:nvSpPr>
          <p:cNvPr id="3" name="Content Placeholder 2"/>
          <p:cNvSpPr>
            <a:spLocks noGrp="1"/>
          </p:cNvSpPr>
          <p:nvPr>
            <p:ph idx="1"/>
          </p:nvPr>
        </p:nvSpPr>
        <p:spPr>
          <a:xfrm>
            <a:off x="628650" y="1219200"/>
            <a:ext cx="8686800" cy="5486400"/>
          </a:xfrm>
        </p:spPr>
        <p:txBody>
          <a:bodyPr/>
          <a:lstStyle/>
          <a:p>
            <a:pPr marL="514350" indent="-514350">
              <a:buFont typeface="+mj-lt"/>
              <a:buAutoNum type="arabicPeriod"/>
            </a:pPr>
            <a:r>
              <a:rPr lang="id-ID" sz="2600" dirty="0" smtClean="0">
                <a:solidFill>
                  <a:srgbClr val="C00000"/>
                </a:solidFill>
              </a:rPr>
              <a:t>System Analysis</a:t>
            </a:r>
          </a:p>
          <a:p>
            <a:pPr marL="801687" lvl="1" indent="-514350">
              <a:buFont typeface="+mj-lt"/>
              <a:buAutoNum type="arabicPeriod"/>
            </a:pPr>
            <a:r>
              <a:rPr lang="id-ID" sz="2000" dirty="0" smtClean="0"/>
              <a:t>Business </a:t>
            </a:r>
            <a:r>
              <a:rPr lang="id-ID" sz="2000" dirty="0" err="1" smtClean="0"/>
              <a:t>Process</a:t>
            </a:r>
            <a:r>
              <a:rPr lang="id-ID" sz="2000" dirty="0" smtClean="0"/>
              <a:t> </a:t>
            </a:r>
            <a:r>
              <a:rPr lang="id-ID" sz="2000" dirty="0" err="1" smtClean="0"/>
              <a:t>Identification</a:t>
            </a:r>
            <a:endParaRPr lang="id-ID" sz="2000" dirty="0" smtClean="0"/>
          </a:p>
          <a:p>
            <a:pPr marL="1089025" lvl="2" indent="-514350">
              <a:buFont typeface="Wingdings" pitchFamily="2" charset="2"/>
              <a:buChar char="§"/>
            </a:pPr>
            <a:r>
              <a:rPr lang="id-ID" sz="1600" b="1" dirty="0" err="1" smtClean="0"/>
              <a:t>Use</a:t>
            </a:r>
            <a:r>
              <a:rPr lang="id-ID" sz="1600" b="1" dirty="0" smtClean="0"/>
              <a:t> Case Diagram</a:t>
            </a:r>
          </a:p>
          <a:p>
            <a:pPr marL="801687" lvl="1" indent="-514350">
              <a:buFont typeface="+mj-lt"/>
              <a:buAutoNum type="arabicPeriod"/>
            </a:pPr>
            <a:r>
              <a:rPr lang="id-ID" sz="2000" dirty="0"/>
              <a:t>Business </a:t>
            </a:r>
            <a:r>
              <a:rPr lang="id-ID" sz="2000" dirty="0" err="1"/>
              <a:t>Process</a:t>
            </a:r>
            <a:r>
              <a:rPr lang="id-ID" sz="2000" dirty="0"/>
              <a:t> Modeling</a:t>
            </a:r>
          </a:p>
          <a:p>
            <a:pPr marL="1089025" lvl="2" indent="-514350">
              <a:buFont typeface="Wingdings" pitchFamily="2" charset="2"/>
              <a:buChar char="§"/>
            </a:pPr>
            <a:r>
              <a:rPr lang="id-ID" sz="1600" b="1" dirty="0" err="1"/>
              <a:t>Activity</a:t>
            </a:r>
            <a:r>
              <a:rPr lang="id-ID" sz="1600" b="1" dirty="0"/>
              <a:t> Diagram </a:t>
            </a:r>
            <a:r>
              <a:rPr lang="id-ID" sz="1600" dirty="0" err="1"/>
              <a:t>or</a:t>
            </a:r>
            <a:r>
              <a:rPr lang="id-ID" sz="1600" dirty="0"/>
              <a:t> Business </a:t>
            </a:r>
            <a:r>
              <a:rPr lang="id-ID" sz="1600" dirty="0" err="1"/>
              <a:t>Process</a:t>
            </a:r>
            <a:r>
              <a:rPr lang="id-ID" sz="1600" dirty="0"/>
              <a:t> Modeling </a:t>
            </a:r>
            <a:r>
              <a:rPr lang="id-ID" sz="1600" dirty="0" err="1"/>
              <a:t>Notation</a:t>
            </a:r>
            <a:r>
              <a:rPr lang="id-ID" sz="1600" dirty="0"/>
              <a:t> (BPMN)</a:t>
            </a:r>
          </a:p>
          <a:p>
            <a:pPr marL="801687" lvl="1" indent="-514350">
              <a:buFont typeface="+mj-lt"/>
              <a:buAutoNum type="arabicPeriod"/>
            </a:pPr>
            <a:r>
              <a:rPr lang="id-ID" sz="2000" dirty="0" smtClean="0"/>
              <a:t>Business Process Realization</a:t>
            </a:r>
          </a:p>
          <a:p>
            <a:pPr marL="1089025" lvl="2" indent="-514350">
              <a:buFont typeface="Wingdings" pitchFamily="2" charset="2"/>
              <a:buChar char="§"/>
            </a:pPr>
            <a:r>
              <a:rPr lang="id-ID" sz="1600" b="1" dirty="0" smtClean="0"/>
              <a:t>Sequence Diagram </a:t>
            </a:r>
            <a:r>
              <a:rPr lang="id-ID" sz="1200" b="1" dirty="0" smtClean="0"/>
              <a:t>  </a:t>
            </a:r>
            <a:r>
              <a:rPr lang="id-ID" sz="1200" dirty="0" smtClean="0"/>
              <a:t>(Buat untuk setiap use case dengan menggunakan pola </a:t>
            </a:r>
            <a:r>
              <a:rPr lang="id-ID" sz="1200" dirty="0" smtClean="0">
                <a:solidFill>
                  <a:srgbClr val="0070C0"/>
                </a:solidFill>
              </a:rPr>
              <a:t>Boundary</a:t>
            </a:r>
            <a:r>
              <a:rPr lang="id-ID" sz="1200" dirty="0" smtClean="0"/>
              <a:t>-</a:t>
            </a:r>
            <a:r>
              <a:rPr lang="id-ID" sz="1200" dirty="0" smtClean="0">
                <a:solidFill>
                  <a:srgbClr val="FFC000"/>
                </a:solidFill>
              </a:rPr>
              <a:t>Control</a:t>
            </a:r>
            <a:r>
              <a:rPr lang="id-ID" sz="1200" dirty="0" smtClean="0"/>
              <a:t>-</a:t>
            </a:r>
            <a:r>
              <a:rPr lang="id-ID" sz="1200" dirty="0" smtClean="0">
                <a:solidFill>
                  <a:srgbClr val="00B050"/>
                </a:solidFill>
              </a:rPr>
              <a:t>Entity</a:t>
            </a:r>
            <a:r>
              <a:rPr lang="id-ID" sz="1200" dirty="0" smtClean="0"/>
              <a:t>)</a:t>
            </a:r>
          </a:p>
          <a:p>
            <a:pPr marL="574675" lvl="2" indent="0">
              <a:buNone/>
            </a:pPr>
            <a:endParaRPr lang="id-ID" sz="1200" dirty="0" smtClean="0"/>
          </a:p>
          <a:p>
            <a:pPr marL="514350" indent="-514350">
              <a:buFont typeface="+mj-lt"/>
              <a:buAutoNum type="arabicPeriod"/>
            </a:pPr>
            <a:r>
              <a:rPr lang="id-ID" sz="2600" dirty="0" smtClean="0">
                <a:solidFill>
                  <a:srgbClr val="C00000"/>
                </a:solidFill>
              </a:rPr>
              <a:t>System Design</a:t>
            </a:r>
          </a:p>
          <a:p>
            <a:pPr marL="801687" lvl="1" indent="-514350">
              <a:buFont typeface="+mj-lt"/>
              <a:buAutoNum type="arabicPeriod"/>
            </a:pPr>
            <a:r>
              <a:rPr lang="id-ID" sz="2000" dirty="0" smtClean="0"/>
              <a:t>Program Design</a:t>
            </a:r>
          </a:p>
          <a:p>
            <a:pPr marL="1089025" lvl="2" indent="-514350">
              <a:buFont typeface="+mj-lt"/>
              <a:buAutoNum type="arabicPeriod"/>
            </a:pPr>
            <a:r>
              <a:rPr lang="id-ID" sz="1600" b="1" dirty="0" smtClean="0"/>
              <a:t>Class Diagram</a:t>
            </a:r>
            <a:r>
              <a:rPr lang="id-ID" sz="800" b="1" dirty="0" smtClean="0"/>
              <a:t>    </a:t>
            </a:r>
            <a:r>
              <a:rPr lang="id-ID" sz="1200" dirty="0" smtClean="0"/>
              <a:t>(Gabungkan </a:t>
            </a:r>
            <a:r>
              <a:rPr lang="id-ID" sz="1200" dirty="0" smtClean="0">
                <a:solidFill>
                  <a:srgbClr val="0070C0"/>
                </a:solidFill>
              </a:rPr>
              <a:t>Boundary</a:t>
            </a:r>
            <a:r>
              <a:rPr lang="id-ID" sz="1200" dirty="0" smtClean="0"/>
              <a:t>-</a:t>
            </a:r>
            <a:r>
              <a:rPr lang="id-ID" sz="1200" dirty="0" smtClean="0">
                <a:solidFill>
                  <a:srgbClr val="FFC000"/>
                </a:solidFill>
              </a:rPr>
              <a:t>Control</a:t>
            </a:r>
            <a:r>
              <a:rPr lang="id-ID" sz="1200" dirty="0" smtClean="0"/>
              <a:t>-</a:t>
            </a:r>
            <a:r>
              <a:rPr lang="id-ID" sz="1200" dirty="0" smtClean="0">
                <a:solidFill>
                  <a:srgbClr val="00B050"/>
                </a:solidFill>
              </a:rPr>
              <a:t>Entity</a:t>
            </a:r>
            <a:r>
              <a:rPr lang="id-ID" sz="1200" dirty="0" smtClean="0"/>
              <a:t> Class dan susun story dari sistem yang dibangun)</a:t>
            </a:r>
            <a:endParaRPr lang="id-ID" sz="1200" dirty="0"/>
          </a:p>
          <a:p>
            <a:pPr marL="1089025" lvl="2" indent="-514350">
              <a:buFont typeface="+mj-lt"/>
              <a:buAutoNum type="arabicPeriod"/>
            </a:pPr>
            <a:r>
              <a:rPr lang="id-ID" sz="1600" b="1" dirty="0" smtClean="0"/>
              <a:t>Package Diagram </a:t>
            </a:r>
            <a:r>
              <a:rPr lang="id-ID" sz="1200" dirty="0" smtClean="0"/>
              <a:t>(Gabungan class yang sesuai, boleh menggunakan pola B-C-E)</a:t>
            </a:r>
          </a:p>
          <a:p>
            <a:pPr marL="1089025" lvl="2" indent="-514350">
              <a:buFont typeface="+mj-lt"/>
              <a:buAutoNum type="arabicPeriod"/>
            </a:pPr>
            <a:r>
              <a:rPr lang="id-ID" sz="1600" b="1" dirty="0" err="1" smtClean="0"/>
              <a:t>Deployment</a:t>
            </a:r>
            <a:r>
              <a:rPr lang="id-ID" sz="1600" b="1" dirty="0" smtClean="0"/>
              <a:t> Diagram  </a:t>
            </a:r>
            <a:r>
              <a:rPr lang="id-ID" sz="1200" dirty="0" smtClean="0"/>
              <a:t>(arsitektur software dari sistem yang dibangun)</a:t>
            </a:r>
          </a:p>
          <a:p>
            <a:pPr marL="801687" lvl="1" indent="-514350">
              <a:buFont typeface="+mj-lt"/>
              <a:buAutoNum type="arabicPeriod"/>
            </a:pPr>
            <a:r>
              <a:rPr lang="id-ID" sz="2000" b="1" dirty="0" smtClean="0"/>
              <a:t>User Interface Design </a:t>
            </a:r>
            <a:r>
              <a:rPr lang="id-ID" sz="1200" dirty="0" smtClean="0"/>
              <a:t>(Buat UI design dari </a:t>
            </a:r>
            <a:r>
              <a:rPr lang="id-ID" sz="1200" dirty="0" smtClean="0">
                <a:solidFill>
                  <a:srgbClr val="0070C0"/>
                </a:solidFill>
              </a:rPr>
              <a:t>Boundary Class)</a:t>
            </a:r>
          </a:p>
          <a:p>
            <a:pPr marL="801687" lvl="1" indent="-514350">
              <a:buFont typeface="+mj-lt"/>
              <a:buAutoNum type="arabicPeriod"/>
            </a:pPr>
            <a:r>
              <a:rPr lang="id-ID" sz="2000" b="1" dirty="0" smtClean="0"/>
              <a:t>Entity-Relationship Model</a:t>
            </a:r>
            <a:r>
              <a:rPr lang="id-ID" sz="1200" b="1" dirty="0" smtClean="0"/>
              <a:t>  </a:t>
            </a:r>
            <a:r>
              <a:rPr lang="id-ID" sz="1200" dirty="0" smtClean="0"/>
              <a:t>(Buat ER diagram dari </a:t>
            </a:r>
            <a:r>
              <a:rPr lang="id-ID" sz="1200" dirty="0" smtClean="0">
                <a:solidFill>
                  <a:srgbClr val="00B050"/>
                </a:solidFill>
              </a:rPr>
              <a:t>Entity Class)</a:t>
            </a: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22992615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SDLC and Artifacts</a:t>
            </a:r>
            <a:endParaRPr lang="id-ID" dirty="0"/>
          </a:p>
        </p:txBody>
      </p:sp>
      <p:sp>
        <p:nvSpPr>
          <p:cNvPr id="3" name="Content Placeholder 2"/>
          <p:cNvSpPr>
            <a:spLocks noGrp="1"/>
          </p:cNvSpPr>
          <p:nvPr>
            <p:ph idx="1"/>
          </p:nvPr>
        </p:nvSpPr>
        <p:spPr>
          <a:xfrm>
            <a:off x="381000" y="1295400"/>
            <a:ext cx="8686800" cy="5410200"/>
          </a:xfrm>
        </p:spPr>
        <p:txBody>
          <a:bodyPr>
            <a:normAutofit fontScale="92500" lnSpcReduction="20000"/>
          </a:bodyPr>
          <a:lstStyle/>
          <a:p>
            <a:pPr marL="514350" indent="-514350">
              <a:buFont typeface="+mj-lt"/>
              <a:buAutoNum type="arabicPeriod"/>
            </a:pPr>
            <a:r>
              <a:rPr lang="en-US" dirty="0" smtClean="0">
                <a:solidFill>
                  <a:srgbClr val="C00000"/>
                </a:solidFill>
              </a:rPr>
              <a:t>Planning</a:t>
            </a:r>
          </a:p>
          <a:p>
            <a:pPr marL="457200" lvl="1" indent="0">
              <a:buNone/>
            </a:pPr>
            <a:r>
              <a:rPr lang="en-US" dirty="0" smtClean="0"/>
              <a:t>1.1 System Request</a:t>
            </a:r>
          </a:p>
          <a:p>
            <a:pPr marL="457200" lvl="1" indent="0">
              <a:buNone/>
            </a:pPr>
            <a:r>
              <a:rPr lang="en-US" dirty="0" smtClean="0"/>
              <a:t>1.2 Feasibility Analysis</a:t>
            </a:r>
          </a:p>
          <a:p>
            <a:pPr marL="514350" indent="-514350">
              <a:buFont typeface="+mj-lt"/>
              <a:buAutoNum type="arabicPeriod"/>
            </a:pPr>
            <a:r>
              <a:rPr lang="id-ID" dirty="0" err="1" smtClean="0">
                <a:solidFill>
                  <a:srgbClr val="C00000"/>
                </a:solidFill>
              </a:rPr>
              <a:t>Analysis</a:t>
            </a:r>
            <a:endParaRPr lang="en-US" dirty="0" smtClean="0">
              <a:solidFill>
                <a:srgbClr val="C00000"/>
              </a:solidFill>
            </a:endParaRPr>
          </a:p>
          <a:p>
            <a:pPr marL="457200" lvl="1" indent="0">
              <a:buNone/>
            </a:pPr>
            <a:r>
              <a:rPr lang="en-US" dirty="0"/>
              <a:t>2</a:t>
            </a:r>
            <a:r>
              <a:rPr lang="en-US" dirty="0" smtClean="0"/>
              <a:t>.1 </a:t>
            </a:r>
            <a:r>
              <a:rPr lang="id-ID" dirty="0" err="1" smtClean="0"/>
              <a:t>Use</a:t>
            </a:r>
            <a:r>
              <a:rPr lang="id-ID" dirty="0" smtClean="0"/>
              <a:t> </a:t>
            </a:r>
            <a:r>
              <a:rPr lang="id-ID" dirty="0" err="1" smtClean="0"/>
              <a:t>Case</a:t>
            </a:r>
            <a:r>
              <a:rPr lang="id-ID" dirty="0" smtClean="0"/>
              <a:t> Diagram</a:t>
            </a:r>
            <a:endParaRPr lang="en-US" dirty="0" smtClean="0"/>
          </a:p>
          <a:p>
            <a:pPr marL="457200" lvl="1" indent="0">
              <a:buNone/>
            </a:pPr>
            <a:r>
              <a:rPr lang="en-US" dirty="0"/>
              <a:t>2</a:t>
            </a:r>
            <a:r>
              <a:rPr lang="en-US" dirty="0" smtClean="0"/>
              <a:t>.2 </a:t>
            </a:r>
            <a:r>
              <a:rPr lang="id-ID" dirty="0" err="1" smtClean="0"/>
              <a:t>Activity</a:t>
            </a:r>
            <a:r>
              <a:rPr lang="id-ID" dirty="0" smtClean="0"/>
              <a:t> Diagram</a:t>
            </a:r>
            <a:endParaRPr lang="en-US" dirty="0"/>
          </a:p>
          <a:p>
            <a:pPr marL="457200" lvl="1" indent="0">
              <a:buNone/>
            </a:pPr>
            <a:r>
              <a:rPr lang="en-US" dirty="0" smtClean="0"/>
              <a:t>2.3 </a:t>
            </a:r>
            <a:r>
              <a:rPr lang="id-ID" dirty="0" err="1" smtClean="0"/>
              <a:t>Sequence</a:t>
            </a:r>
            <a:r>
              <a:rPr lang="id-ID" dirty="0" smtClean="0"/>
              <a:t> Diagram</a:t>
            </a:r>
          </a:p>
          <a:p>
            <a:pPr marL="514350" indent="-514350">
              <a:buFont typeface="+mj-lt"/>
              <a:buAutoNum type="arabicPeriod"/>
            </a:pPr>
            <a:r>
              <a:rPr lang="id-ID" dirty="0" err="1" smtClean="0">
                <a:solidFill>
                  <a:srgbClr val="C00000"/>
                </a:solidFill>
              </a:rPr>
              <a:t>Design</a:t>
            </a:r>
            <a:endParaRPr lang="en-US" dirty="0">
              <a:solidFill>
                <a:srgbClr val="C00000"/>
              </a:solidFill>
            </a:endParaRPr>
          </a:p>
          <a:p>
            <a:pPr marL="457200" lvl="1" indent="0">
              <a:buNone/>
            </a:pPr>
            <a:r>
              <a:rPr lang="en-US" dirty="0" smtClean="0"/>
              <a:t>3.1 Class Diagram</a:t>
            </a:r>
            <a:endParaRPr lang="en-US" dirty="0"/>
          </a:p>
          <a:p>
            <a:pPr marL="457200" lvl="1" indent="0">
              <a:buNone/>
            </a:pPr>
            <a:r>
              <a:rPr lang="en-US" dirty="0" smtClean="0"/>
              <a:t>3.2 </a:t>
            </a:r>
            <a:r>
              <a:rPr lang="id-ID" dirty="0" err="1" smtClean="0"/>
              <a:t>Deployment</a:t>
            </a:r>
            <a:r>
              <a:rPr lang="id-ID" dirty="0" smtClean="0"/>
              <a:t> Diagram</a:t>
            </a:r>
            <a:endParaRPr lang="en-US" dirty="0"/>
          </a:p>
          <a:p>
            <a:pPr marL="457200" lvl="1" indent="0">
              <a:buNone/>
            </a:pPr>
            <a:r>
              <a:rPr lang="en-US" dirty="0" smtClean="0"/>
              <a:t>3.3 </a:t>
            </a:r>
            <a:r>
              <a:rPr lang="id-ID" dirty="0" err="1" smtClean="0"/>
              <a:t>User</a:t>
            </a:r>
            <a:r>
              <a:rPr lang="id-ID" dirty="0" smtClean="0"/>
              <a:t> </a:t>
            </a:r>
            <a:r>
              <a:rPr lang="id-ID" dirty="0" err="1" smtClean="0"/>
              <a:t>Interface</a:t>
            </a:r>
            <a:r>
              <a:rPr lang="id-ID" dirty="0" smtClean="0"/>
              <a:t> </a:t>
            </a:r>
            <a:r>
              <a:rPr lang="id-ID" dirty="0" err="1" smtClean="0"/>
              <a:t>Design</a:t>
            </a:r>
            <a:endParaRPr lang="en-US" dirty="0">
              <a:solidFill>
                <a:srgbClr val="0070C0"/>
              </a:solidFill>
            </a:endParaRPr>
          </a:p>
          <a:p>
            <a:pPr marL="457200" lvl="1" indent="0">
              <a:buNone/>
            </a:pPr>
            <a:r>
              <a:rPr lang="en-US" dirty="0" smtClean="0"/>
              <a:t>3.4 Data</a:t>
            </a:r>
            <a:r>
              <a:rPr lang="id-ID" dirty="0" smtClean="0"/>
              <a:t> Model</a:t>
            </a:r>
            <a:endParaRPr lang="en-US" dirty="0" smtClean="0"/>
          </a:p>
          <a:p>
            <a:pPr marL="514350" indent="-514350">
              <a:buFont typeface="+mj-lt"/>
              <a:buAutoNum type="arabicPeriod"/>
            </a:pPr>
            <a:r>
              <a:rPr lang="en-US" dirty="0" smtClean="0">
                <a:solidFill>
                  <a:srgbClr val="C00000"/>
                </a:solidFill>
              </a:rPr>
              <a:t>Implementation</a:t>
            </a:r>
            <a:br>
              <a:rPr lang="en-US" dirty="0" smtClean="0">
                <a:solidFill>
                  <a:srgbClr val="C00000"/>
                </a:solidFill>
              </a:rPr>
            </a:br>
            <a:r>
              <a:rPr lang="en-US" sz="2400" dirty="0" smtClean="0"/>
              <a:t>4.1 Program Code</a:t>
            </a:r>
            <a:br>
              <a:rPr lang="en-US" sz="2400" dirty="0" smtClean="0"/>
            </a:br>
            <a:r>
              <a:rPr lang="en-US" sz="2400" dirty="0" smtClean="0"/>
              <a:t>4.2 Testing Plan</a:t>
            </a:r>
            <a:r>
              <a:rPr lang="en-US" sz="2400" dirty="0"/>
              <a:t/>
            </a:r>
            <a:br>
              <a:rPr lang="en-US" sz="2400" dirty="0"/>
            </a:br>
            <a:r>
              <a:rPr lang="en-US" sz="2400" dirty="0" smtClean="0"/>
              <a:t>4.3 Documentation</a:t>
            </a: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59</a:t>
            </a:fld>
            <a:endParaRPr lang="en-US">
              <a:solidFill>
                <a:prstClr val="black">
                  <a:tint val="75000"/>
                </a:prstClr>
              </a:solidFill>
            </a:endParaRPr>
          </a:p>
        </p:txBody>
      </p:sp>
      <p:sp>
        <p:nvSpPr>
          <p:cNvPr id="5" name="Right Brace 4"/>
          <p:cNvSpPr/>
          <p:nvPr/>
        </p:nvSpPr>
        <p:spPr>
          <a:xfrm>
            <a:off x="4267200" y="1352549"/>
            <a:ext cx="685800" cy="8572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6" name="TextBox 5"/>
          <p:cNvSpPr txBox="1"/>
          <p:nvPr/>
        </p:nvSpPr>
        <p:spPr>
          <a:xfrm>
            <a:off x="5100588" y="1295400"/>
            <a:ext cx="1451679" cy="954107"/>
          </a:xfrm>
          <a:prstGeom prst="rect">
            <a:avLst/>
          </a:prstGeom>
          <a:noFill/>
        </p:spPr>
        <p:txBody>
          <a:bodyPr wrap="none" rtlCol="0">
            <a:spAutoFit/>
          </a:bodyPr>
          <a:lstStyle/>
          <a:p>
            <a:pPr algn="l"/>
            <a:r>
              <a:rPr lang="en-US" sz="2800" dirty="0" smtClean="0">
                <a:solidFill>
                  <a:srgbClr val="0070C0"/>
                </a:solidFill>
                <a:effectLst/>
                <a:latin typeface="+mn-lt"/>
              </a:rPr>
              <a:t>System</a:t>
            </a:r>
          </a:p>
          <a:p>
            <a:pPr algn="l"/>
            <a:r>
              <a:rPr lang="en-US" sz="2800" dirty="0" smtClean="0">
                <a:solidFill>
                  <a:srgbClr val="0070C0"/>
                </a:solidFill>
                <a:effectLst/>
                <a:latin typeface="+mn-lt"/>
              </a:rPr>
              <a:t>Proposal</a:t>
            </a:r>
            <a:endParaRPr lang="id-ID" sz="2800" dirty="0">
              <a:solidFill>
                <a:srgbClr val="0070C0"/>
              </a:solidFill>
              <a:effectLst/>
              <a:latin typeface="+mn-lt"/>
            </a:endParaRPr>
          </a:p>
        </p:txBody>
      </p:sp>
      <p:sp>
        <p:nvSpPr>
          <p:cNvPr id="7" name="Right Brace 6"/>
          <p:cNvSpPr/>
          <p:nvPr/>
        </p:nvSpPr>
        <p:spPr>
          <a:xfrm>
            <a:off x="4267200" y="2448819"/>
            <a:ext cx="685800" cy="26565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8" name="TextBox 7"/>
          <p:cNvSpPr txBox="1"/>
          <p:nvPr/>
        </p:nvSpPr>
        <p:spPr>
          <a:xfrm>
            <a:off x="5055992" y="3313093"/>
            <a:ext cx="2039469" cy="954107"/>
          </a:xfrm>
          <a:prstGeom prst="rect">
            <a:avLst/>
          </a:prstGeom>
          <a:noFill/>
        </p:spPr>
        <p:txBody>
          <a:bodyPr wrap="none" rtlCol="0">
            <a:spAutoFit/>
          </a:bodyPr>
          <a:lstStyle/>
          <a:p>
            <a:pPr algn="l"/>
            <a:r>
              <a:rPr lang="en-US" sz="2800" dirty="0" smtClean="0">
                <a:solidFill>
                  <a:srgbClr val="0070C0"/>
                </a:solidFill>
                <a:effectLst/>
                <a:latin typeface="+mn-lt"/>
              </a:rPr>
              <a:t>System</a:t>
            </a:r>
          </a:p>
          <a:p>
            <a:pPr algn="l"/>
            <a:r>
              <a:rPr lang="en-US" sz="2800" dirty="0" smtClean="0">
                <a:solidFill>
                  <a:srgbClr val="0070C0"/>
                </a:solidFill>
                <a:effectLst/>
                <a:latin typeface="+mn-lt"/>
              </a:rPr>
              <a:t>Specification</a:t>
            </a:r>
            <a:endParaRPr lang="id-ID" sz="2800" dirty="0">
              <a:solidFill>
                <a:srgbClr val="0070C0"/>
              </a:solidFill>
              <a:effectLst/>
              <a:latin typeface="+mn-lt"/>
            </a:endParaRPr>
          </a:p>
        </p:txBody>
      </p:sp>
      <p:sp>
        <p:nvSpPr>
          <p:cNvPr id="9" name="Right Brace 8"/>
          <p:cNvSpPr/>
          <p:nvPr/>
        </p:nvSpPr>
        <p:spPr>
          <a:xfrm>
            <a:off x="4267200" y="5272028"/>
            <a:ext cx="685800" cy="8572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0" name="TextBox 9"/>
          <p:cNvSpPr txBox="1"/>
          <p:nvPr/>
        </p:nvSpPr>
        <p:spPr>
          <a:xfrm>
            <a:off x="5100588" y="5214879"/>
            <a:ext cx="1490344" cy="954107"/>
          </a:xfrm>
          <a:prstGeom prst="rect">
            <a:avLst/>
          </a:prstGeom>
          <a:noFill/>
        </p:spPr>
        <p:txBody>
          <a:bodyPr wrap="none" rtlCol="0">
            <a:spAutoFit/>
          </a:bodyPr>
          <a:lstStyle/>
          <a:p>
            <a:pPr algn="l"/>
            <a:r>
              <a:rPr lang="en-US" sz="2800" dirty="0" smtClean="0">
                <a:solidFill>
                  <a:srgbClr val="0070C0"/>
                </a:solidFill>
                <a:effectLst/>
                <a:latin typeface="+mn-lt"/>
              </a:rPr>
              <a:t>New</a:t>
            </a:r>
          </a:p>
          <a:p>
            <a:pPr algn="l"/>
            <a:r>
              <a:rPr lang="en-US" sz="2800" dirty="0" smtClean="0">
                <a:solidFill>
                  <a:srgbClr val="0070C0"/>
                </a:solidFill>
                <a:effectLst/>
                <a:latin typeface="+mn-lt"/>
              </a:rPr>
              <a:t>Software</a:t>
            </a:r>
            <a:endParaRPr lang="id-ID" sz="2800" dirty="0">
              <a:solidFill>
                <a:srgbClr val="0070C0"/>
              </a:solidFill>
              <a:effectLst/>
              <a:latin typeface="+mn-lt"/>
            </a:endParaRPr>
          </a:p>
        </p:txBody>
      </p:sp>
    </p:spTree>
    <p:extLst>
      <p:ext uri="{BB962C8B-B14F-4D97-AF65-F5344CB8AC3E}">
        <p14:creationId xmlns:p14="http://schemas.microsoft.com/office/powerpoint/2010/main" val="24378044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2.1.1 Planning</a:t>
            </a:r>
            <a:endParaRPr lang="id-ID" sz="4000" dirty="0"/>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33005183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dirty="0" err="1"/>
              <a:t>Use</a:t>
            </a:r>
            <a:r>
              <a:rPr lang="id-ID" sz="4000" dirty="0"/>
              <a:t> </a:t>
            </a:r>
            <a:r>
              <a:rPr lang="id-ID" sz="4000" dirty="0" err="1"/>
              <a:t>Case</a:t>
            </a:r>
            <a:r>
              <a:rPr lang="id-ID" sz="4000" dirty="0"/>
              <a:t> Diagram</a:t>
            </a:r>
          </a:p>
        </p:txBody>
      </p:sp>
      <p:sp>
        <p:nvSpPr>
          <p:cNvPr id="3" name="Text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3821854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Use Case Diagrams</a:t>
            </a:r>
          </a:p>
        </p:txBody>
      </p:sp>
      <p:sp>
        <p:nvSpPr>
          <p:cNvPr id="55299" name="Rectangle 3" descr="Rectangle: Click to edit Master text styles&#10;Second level&#10;Third level&#10;Fourth level&#10;Fifth level"/>
          <p:cNvSpPr>
            <a:spLocks noGrp="1" noChangeArrowheads="1"/>
          </p:cNvSpPr>
          <p:nvPr>
            <p:ph idx="1"/>
          </p:nvPr>
        </p:nvSpPr>
        <p:spPr>
          <a:xfrm>
            <a:off x="628650" y="1676400"/>
            <a:ext cx="8229600" cy="4495800"/>
          </a:xfrm>
        </p:spPr>
        <p:txBody>
          <a:bodyPr>
            <a:normAutofit lnSpcReduction="10000"/>
          </a:bodyPr>
          <a:lstStyle/>
          <a:p>
            <a:pPr eaLnBrk="1" hangingPunct="1">
              <a:lnSpc>
                <a:spcPct val="90000"/>
              </a:lnSpc>
            </a:pPr>
            <a:r>
              <a:rPr lang="en-US" sz="3600" dirty="0" smtClean="0"/>
              <a:t>Summarized into a </a:t>
            </a:r>
            <a:r>
              <a:rPr lang="en-US" sz="3600" dirty="0" smtClean="0">
                <a:solidFill>
                  <a:srgbClr val="C00000"/>
                </a:solidFill>
              </a:rPr>
              <a:t>single picture</a:t>
            </a:r>
          </a:p>
          <a:p>
            <a:pPr eaLnBrk="1" hangingPunct="1">
              <a:lnSpc>
                <a:spcPct val="90000"/>
              </a:lnSpc>
            </a:pPr>
            <a:r>
              <a:rPr lang="en-US" sz="3600" dirty="0" smtClean="0"/>
              <a:t>All of the use cases for the part of the system being modeled</a:t>
            </a:r>
          </a:p>
          <a:p>
            <a:pPr eaLnBrk="1" hangingPunct="1"/>
            <a:r>
              <a:rPr lang="en-US" sz="3600" dirty="0" smtClean="0"/>
              <a:t>Use case represents the </a:t>
            </a:r>
            <a:r>
              <a:rPr lang="en-US" sz="3600" dirty="0"/>
              <a:t>discrete </a:t>
            </a:r>
            <a:r>
              <a:rPr lang="en-US" sz="3600" dirty="0">
                <a:solidFill>
                  <a:srgbClr val="C00000"/>
                </a:solidFill>
              </a:rPr>
              <a:t>activities performed by the </a:t>
            </a:r>
            <a:r>
              <a:rPr lang="en-US" sz="3600" dirty="0" smtClean="0">
                <a:solidFill>
                  <a:srgbClr val="C00000"/>
                </a:solidFill>
              </a:rPr>
              <a:t>user</a:t>
            </a:r>
          </a:p>
          <a:p>
            <a:pPr eaLnBrk="1" hangingPunct="1">
              <a:lnSpc>
                <a:spcPct val="90000"/>
              </a:lnSpc>
            </a:pPr>
            <a:r>
              <a:rPr lang="en-US" sz="3600" dirty="0" smtClean="0"/>
              <a:t>Use Case Diagram tells </a:t>
            </a:r>
            <a:r>
              <a:rPr lang="en-US" sz="3600" dirty="0" smtClean="0">
                <a:solidFill>
                  <a:srgbClr val="C00000"/>
                </a:solidFill>
              </a:rPr>
              <a:t>what the system will do</a:t>
            </a:r>
          </a:p>
          <a:p>
            <a:pPr eaLnBrk="1" hangingPunct="1">
              <a:lnSpc>
                <a:spcPct val="90000"/>
              </a:lnSpc>
            </a:pPr>
            <a:r>
              <a:rPr lang="en-US" sz="3600" dirty="0" smtClean="0"/>
              <a:t>Good for </a:t>
            </a:r>
            <a:r>
              <a:rPr lang="en-US" sz="3600" dirty="0" smtClean="0">
                <a:solidFill>
                  <a:srgbClr val="C00000"/>
                </a:solidFill>
              </a:rPr>
              <a:t>communicating with users</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val="38425542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r>
              <a:rPr lang="en-US" dirty="0" smtClean="0"/>
              <a:t>Syntax for an Use Case Diagram</a:t>
            </a:r>
          </a:p>
        </p:txBody>
      </p:sp>
      <p:sp>
        <p:nvSpPr>
          <p:cNvPr id="56323" name="Content Placeholder 4"/>
          <p:cNvSpPr>
            <a:spLocks noGrp="1"/>
          </p:cNvSpPr>
          <p:nvPr>
            <p:ph idx="1"/>
          </p:nvPr>
        </p:nvSpPr>
        <p:spPr>
          <a:xfrm>
            <a:off x="619124" y="1352549"/>
            <a:ext cx="6400800" cy="5353051"/>
          </a:xfrm>
        </p:spPr>
        <p:txBody>
          <a:bodyPr>
            <a:normAutofit/>
          </a:bodyPr>
          <a:lstStyle/>
          <a:p>
            <a:pPr>
              <a:lnSpc>
                <a:spcPct val="80000"/>
              </a:lnSpc>
            </a:pPr>
            <a:r>
              <a:rPr lang="en-US" sz="3600" dirty="0" smtClean="0">
                <a:solidFill>
                  <a:srgbClr val="C00000"/>
                </a:solidFill>
              </a:rPr>
              <a:t>Actor</a:t>
            </a:r>
          </a:p>
          <a:p>
            <a:pPr lvl="1">
              <a:lnSpc>
                <a:spcPct val="80000"/>
              </a:lnSpc>
            </a:pPr>
            <a:r>
              <a:rPr lang="en-US" sz="2600" dirty="0" smtClean="0"/>
              <a:t>person or system that derives benefit from and is external to the subject</a:t>
            </a:r>
          </a:p>
          <a:p>
            <a:pPr>
              <a:lnSpc>
                <a:spcPct val="80000"/>
              </a:lnSpc>
            </a:pPr>
            <a:r>
              <a:rPr lang="en-US" sz="3600" dirty="0" smtClean="0">
                <a:solidFill>
                  <a:srgbClr val="C00000"/>
                </a:solidFill>
              </a:rPr>
              <a:t>Use Case</a:t>
            </a:r>
          </a:p>
          <a:p>
            <a:pPr lvl="1">
              <a:lnSpc>
                <a:spcPct val="80000"/>
              </a:lnSpc>
            </a:pPr>
            <a:r>
              <a:rPr lang="en-US" sz="2600" dirty="0" smtClean="0"/>
              <a:t>Represents a major piece of system functionality</a:t>
            </a:r>
          </a:p>
          <a:p>
            <a:pPr>
              <a:lnSpc>
                <a:spcPct val="80000"/>
              </a:lnSpc>
            </a:pPr>
            <a:r>
              <a:rPr lang="en-US" sz="3600" dirty="0" smtClean="0">
                <a:solidFill>
                  <a:srgbClr val="C00000"/>
                </a:solidFill>
              </a:rPr>
              <a:t>Association</a:t>
            </a:r>
            <a:r>
              <a:rPr lang="en-US" sz="3600" dirty="0" smtClean="0"/>
              <a:t> Relationship</a:t>
            </a:r>
          </a:p>
          <a:p>
            <a:pPr>
              <a:lnSpc>
                <a:spcPct val="80000"/>
              </a:lnSpc>
            </a:pPr>
            <a:r>
              <a:rPr lang="en-US" sz="3600" dirty="0" smtClean="0">
                <a:solidFill>
                  <a:srgbClr val="C00000"/>
                </a:solidFill>
              </a:rPr>
              <a:t>Include</a:t>
            </a:r>
            <a:r>
              <a:rPr lang="en-US" sz="3600" dirty="0" smtClean="0"/>
              <a:t> Relationship</a:t>
            </a:r>
          </a:p>
          <a:p>
            <a:pPr>
              <a:lnSpc>
                <a:spcPct val="80000"/>
              </a:lnSpc>
            </a:pPr>
            <a:r>
              <a:rPr lang="en-US" sz="3600" dirty="0" smtClean="0">
                <a:solidFill>
                  <a:srgbClr val="C00000"/>
                </a:solidFill>
              </a:rPr>
              <a:t>Extend</a:t>
            </a:r>
            <a:r>
              <a:rPr lang="en-US" sz="3600" dirty="0" smtClean="0"/>
              <a:t> Relationship</a:t>
            </a:r>
          </a:p>
          <a:p>
            <a:pPr>
              <a:lnSpc>
                <a:spcPct val="80000"/>
              </a:lnSpc>
            </a:pPr>
            <a:r>
              <a:rPr lang="en-US" sz="3600" dirty="0" smtClean="0">
                <a:solidFill>
                  <a:srgbClr val="C00000"/>
                </a:solidFill>
              </a:rPr>
              <a:t>Generalization</a:t>
            </a:r>
            <a:r>
              <a:rPr lang="en-US" sz="3600" dirty="0" smtClean="0"/>
              <a:t> Relationship</a:t>
            </a:r>
          </a:p>
        </p:txBody>
      </p:sp>
      <p:grpSp>
        <p:nvGrpSpPr>
          <p:cNvPr id="20" name="Group 19"/>
          <p:cNvGrpSpPr/>
          <p:nvPr/>
        </p:nvGrpSpPr>
        <p:grpSpPr>
          <a:xfrm>
            <a:off x="7467600" y="990600"/>
            <a:ext cx="609604" cy="1447801"/>
            <a:chOff x="7619998" y="914400"/>
            <a:chExt cx="609604" cy="1447801"/>
          </a:xfrm>
        </p:grpSpPr>
        <p:sp>
          <p:nvSpPr>
            <p:cNvPr id="7" name="Oval 6"/>
            <p:cNvSpPr/>
            <p:nvPr/>
          </p:nvSpPr>
          <p:spPr bwMode="auto">
            <a:xfrm>
              <a:off x="7620000" y="914400"/>
              <a:ext cx="609601" cy="5278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noFill/>
                <a:ea typeface="ＭＳ Ｐゴシック" charset="-128"/>
              </a:endParaRPr>
            </a:p>
          </p:txBody>
        </p:sp>
        <p:cxnSp>
          <p:nvCxnSpPr>
            <p:cNvPr id="9" name="Straight Connector 8"/>
            <p:cNvCxnSpPr>
              <a:stCxn id="7" idx="4"/>
            </p:cNvCxnSpPr>
            <p:nvPr/>
          </p:nvCxnSpPr>
          <p:spPr bwMode="auto">
            <a:xfrm rot="5400000">
              <a:off x="7660878" y="1706166"/>
              <a:ext cx="5278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rot="5400000">
              <a:off x="7574458" y="2011859"/>
              <a:ext cx="395882" cy="3048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rot="16200000" flipH="1">
              <a:off x="7879259" y="2011859"/>
              <a:ext cx="395882" cy="3048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rot="10800000" flipV="1">
              <a:off x="7620000" y="1574206"/>
              <a:ext cx="304801" cy="1281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7924801" y="1574206"/>
              <a:ext cx="304801" cy="1281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Oval 22"/>
          <p:cNvSpPr/>
          <p:nvPr/>
        </p:nvSpPr>
        <p:spPr>
          <a:xfrm>
            <a:off x="7010401" y="2667000"/>
            <a:ext cx="16764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C6D9F0"/>
              </a:solidFill>
              <a:ea typeface="ＭＳ Ｐゴシック" charset="-128"/>
            </a:endParaRPr>
          </a:p>
        </p:txBody>
      </p:sp>
      <p:cxnSp>
        <p:nvCxnSpPr>
          <p:cNvPr id="25" name="Straight Connector 24"/>
          <p:cNvCxnSpPr/>
          <p:nvPr/>
        </p:nvCxnSpPr>
        <p:spPr>
          <a:xfrm>
            <a:off x="7239000" y="4113212"/>
            <a:ext cx="1219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292975" y="4910137"/>
            <a:ext cx="1295400" cy="158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292975" y="5595937"/>
            <a:ext cx="1295400" cy="158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 name="Group 31"/>
          <p:cNvGrpSpPr>
            <a:grpSpLocks/>
          </p:cNvGrpSpPr>
          <p:nvPr/>
        </p:nvGrpSpPr>
        <p:grpSpPr bwMode="auto">
          <a:xfrm>
            <a:off x="7216775" y="5984875"/>
            <a:ext cx="1393825" cy="222250"/>
            <a:chOff x="6934200" y="5556220"/>
            <a:chExt cx="1165779" cy="152400"/>
          </a:xfrm>
        </p:grpSpPr>
        <p:cxnSp>
          <p:nvCxnSpPr>
            <p:cNvPr id="30" name="Straight Connector 29"/>
            <p:cNvCxnSpPr/>
            <p:nvPr/>
          </p:nvCxnSpPr>
          <p:spPr>
            <a:xfrm>
              <a:off x="6934200" y="5636774"/>
              <a:ext cx="1066197" cy="21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Isosceles Triangle 30"/>
            <p:cNvSpPr/>
            <p:nvPr/>
          </p:nvSpPr>
          <p:spPr>
            <a:xfrm rot="5400000">
              <a:off x="7947433" y="5556074"/>
              <a:ext cx="152400" cy="152693"/>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C6D9F0"/>
                </a:solidFill>
                <a:ea typeface="ＭＳ Ｐゴシック" charset="-128"/>
              </a:endParaRPr>
            </a:p>
          </p:txBody>
        </p:sp>
      </p:grpSp>
      <p:sp>
        <p:nvSpPr>
          <p:cNvPr id="56330" name="TextBox 32"/>
          <p:cNvSpPr txBox="1">
            <a:spLocks noChangeArrowheads="1"/>
          </p:cNvSpPr>
          <p:nvPr/>
        </p:nvSpPr>
        <p:spPr bwMode="auto">
          <a:xfrm>
            <a:off x="7264400" y="5257800"/>
            <a:ext cx="1247775" cy="338137"/>
          </a:xfrm>
          <a:prstGeom prst="rect">
            <a:avLst/>
          </a:prstGeom>
          <a:noFill/>
          <a:ln w="9525">
            <a:noFill/>
            <a:miter lim="800000"/>
            <a:headEnd/>
            <a:tailEnd/>
          </a:ln>
        </p:spPr>
        <p:txBody>
          <a:bodyPr wrap="none">
            <a:spAutoFit/>
          </a:bodyPr>
          <a:lstStyle/>
          <a:p>
            <a:r>
              <a:rPr lang="en-US" sz="1600" dirty="0">
                <a:latin typeface="Calibri" charset="0"/>
              </a:rPr>
              <a:t>&lt;&lt;extends&gt;&gt;</a:t>
            </a:r>
          </a:p>
        </p:txBody>
      </p:sp>
      <p:sp>
        <p:nvSpPr>
          <p:cNvPr id="56331" name="TextBox 33"/>
          <p:cNvSpPr txBox="1">
            <a:spLocks noChangeArrowheads="1"/>
          </p:cNvSpPr>
          <p:nvPr/>
        </p:nvSpPr>
        <p:spPr bwMode="auto">
          <a:xfrm>
            <a:off x="7232650" y="4572000"/>
            <a:ext cx="1279525" cy="338137"/>
          </a:xfrm>
          <a:prstGeom prst="rect">
            <a:avLst/>
          </a:prstGeom>
          <a:noFill/>
          <a:ln w="9525">
            <a:noFill/>
            <a:miter lim="800000"/>
            <a:headEnd/>
            <a:tailEnd/>
          </a:ln>
        </p:spPr>
        <p:txBody>
          <a:bodyPr wrap="none">
            <a:spAutoFit/>
          </a:bodyPr>
          <a:lstStyle/>
          <a:p>
            <a:r>
              <a:rPr lang="en-US" sz="1600" dirty="0">
                <a:latin typeface="Calibri" charset="0"/>
              </a:rPr>
              <a:t>&lt;&lt;includes&gt;&gt;</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25670399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Use Case</a:t>
            </a:r>
          </a:p>
        </p:txBody>
      </p:sp>
      <p:sp>
        <p:nvSpPr>
          <p:cNvPr id="57347"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sz="3200" dirty="0" smtClean="0"/>
              <a:t>A major piece of </a:t>
            </a:r>
            <a:br>
              <a:rPr lang="en-US" sz="3200" dirty="0" smtClean="0"/>
            </a:br>
            <a:r>
              <a:rPr lang="en-US" sz="3200" dirty="0" smtClean="0">
                <a:solidFill>
                  <a:srgbClr val="C00000"/>
                </a:solidFill>
              </a:rPr>
              <a:t>system functionality</a:t>
            </a:r>
          </a:p>
          <a:p>
            <a:pPr eaLnBrk="1" hangingPunct="1"/>
            <a:r>
              <a:rPr lang="en-US" sz="3200" dirty="0" smtClean="0"/>
              <a:t>Can </a:t>
            </a:r>
            <a:r>
              <a:rPr lang="en-US" sz="3200" dirty="0" smtClean="0">
                <a:solidFill>
                  <a:srgbClr val="C00000"/>
                </a:solidFill>
              </a:rPr>
              <a:t>extend</a:t>
            </a:r>
            <a:r>
              <a:rPr lang="en-US" sz="3200" dirty="0" smtClean="0"/>
              <a:t> other</a:t>
            </a:r>
            <a:br>
              <a:rPr lang="en-US" sz="3200" dirty="0" smtClean="0"/>
            </a:br>
            <a:r>
              <a:rPr lang="en-US" sz="3200" dirty="0" smtClean="0"/>
              <a:t>Use Cases</a:t>
            </a:r>
          </a:p>
          <a:p>
            <a:pPr eaLnBrk="1" hangingPunct="1"/>
            <a:r>
              <a:rPr lang="en-US" sz="3200" dirty="0" smtClean="0"/>
              <a:t>Placed inside system boundary</a:t>
            </a:r>
          </a:p>
          <a:p>
            <a:pPr eaLnBrk="1" hangingPunct="1"/>
            <a:r>
              <a:rPr lang="en-US" sz="3200" dirty="0" smtClean="0"/>
              <a:t>Labeled with descriptive</a:t>
            </a:r>
            <a:r>
              <a:rPr lang="en-US" sz="3200" smtClean="0">
                <a:solidFill>
                  <a:srgbClr val="C00000"/>
                </a:solidFill>
              </a:rPr>
              <a:t/>
            </a:r>
            <a:br>
              <a:rPr lang="en-US" sz="3200" smtClean="0">
                <a:solidFill>
                  <a:srgbClr val="C00000"/>
                </a:solidFill>
              </a:rPr>
            </a:br>
            <a:r>
              <a:rPr lang="en-US" sz="3200" smtClean="0">
                <a:solidFill>
                  <a:srgbClr val="C00000"/>
                </a:solidFill>
              </a:rPr>
              <a:t>verb</a:t>
            </a:r>
            <a:r>
              <a:rPr lang="id-ID" sz="3200" smtClean="0">
                <a:solidFill>
                  <a:srgbClr val="C00000"/>
                </a:solidFill>
              </a:rPr>
              <a:t> </a:t>
            </a:r>
            <a:r>
              <a:rPr lang="en-US" sz="3200" smtClean="0">
                <a:solidFill>
                  <a:srgbClr val="C00000"/>
                </a:solidFill>
              </a:rPr>
              <a:t>-</a:t>
            </a:r>
            <a:r>
              <a:rPr lang="id-ID" sz="3200" smtClean="0">
                <a:solidFill>
                  <a:srgbClr val="C00000"/>
                </a:solidFill>
              </a:rPr>
              <a:t> </a:t>
            </a:r>
            <a:r>
              <a:rPr lang="en-US" sz="3200" smtClean="0">
                <a:solidFill>
                  <a:srgbClr val="C00000"/>
                </a:solidFill>
              </a:rPr>
              <a:t>noun </a:t>
            </a:r>
            <a:r>
              <a:rPr lang="en-US" sz="3200" dirty="0" smtClean="0">
                <a:solidFill>
                  <a:srgbClr val="C00000"/>
                </a:solidFill>
              </a:rPr>
              <a:t>phrase</a:t>
            </a:r>
          </a:p>
        </p:txBody>
      </p:sp>
      <p:sp>
        <p:nvSpPr>
          <p:cNvPr id="57348" name="Text Box 5"/>
          <p:cNvSpPr txBox="1">
            <a:spLocks noChangeArrowheads="1"/>
          </p:cNvSpPr>
          <p:nvPr/>
        </p:nvSpPr>
        <p:spPr bwMode="auto">
          <a:xfrm>
            <a:off x="5943600" y="2133600"/>
            <a:ext cx="2286000" cy="641350"/>
          </a:xfrm>
          <a:prstGeom prst="rect">
            <a:avLst/>
          </a:prstGeom>
          <a:noFill/>
          <a:ln w="15875">
            <a:noFill/>
            <a:miter lim="800000"/>
            <a:headEnd/>
            <a:tailEnd/>
          </a:ln>
        </p:spPr>
        <p:txBody>
          <a:bodyPr>
            <a:spAutoFit/>
          </a:bodyPr>
          <a:lstStyle/>
          <a:p>
            <a:r>
              <a:rPr lang="en-US" sz="3600" dirty="0"/>
              <a:t>Use Case</a:t>
            </a:r>
          </a:p>
        </p:txBody>
      </p:sp>
      <p:sp>
        <p:nvSpPr>
          <p:cNvPr id="57349" name="Oval 6"/>
          <p:cNvSpPr>
            <a:spLocks noChangeArrowheads="1"/>
          </p:cNvSpPr>
          <p:nvPr/>
        </p:nvSpPr>
        <p:spPr bwMode="auto">
          <a:xfrm>
            <a:off x="5181600" y="1901205"/>
            <a:ext cx="3733800" cy="1081980"/>
          </a:xfrm>
          <a:prstGeom prst="ellipse">
            <a:avLst/>
          </a:prstGeom>
          <a:noFill/>
          <a:ln w="15875">
            <a:solidFill>
              <a:schemeClr val="tx1"/>
            </a:solidFill>
            <a:round/>
            <a:headEnd/>
            <a:tailEnd/>
          </a:ln>
        </p:spPr>
        <p:txBody>
          <a:bodyPr wrap="square" anchor="ctr">
            <a:spAutoFit/>
          </a:bodyPr>
          <a:lstStyle/>
          <a:p>
            <a:endParaRPr lang="en-US"/>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12528849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System Boundary</a:t>
            </a:r>
          </a:p>
        </p:txBody>
      </p:sp>
      <p:sp>
        <p:nvSpPr>
          <p:cNvPr id="58371" name="Rectangle 3" descr="Rectangle: Click to edit Master text styles&#10;Second level&#10;Third level&#10;Fourth level&#10;Fifth level"/>
          <p:cNvSpPr>
            <a:spLocks noGrp="1" noChangeArrowheads="1"/>
          </p:cNvSpPr>
          <p:nvPr>
            <p:ph idx="1"/>
          </p:nvPr>
        </p:nvSpPr>
        <p:spPr/>
        <p:txBody>
          <a:bodyPr>
            <a:normAutofit/>
          </a:bodyPr>
          <a:lstStyle/>
          <a:p>
            <a:pPr eaLnBrk="1" hangingPunct="1"/>
            <a:r>
              <a:rPr lang="en-US" sz="3200" dirty="0" smtClean="0"/>
              <a:t>Includes the </a:t>
            </a:r>
            <a:r>
              <a:rPr lang="en-US" sz="3200" dirty="0" smtClean="0">
                <a:solidFill>
                  <a:srgbClr val="C00000"/>
                </a:solidFill>
              </a:rPr>
              <a:t>name</a:t>
            </a:r>
            <a:br>
              <a:rPr lang="en-US" sz="3200" dirty="0" smtClean="0">
                <a:solidFill>
                  <a:srgbClr val="C00000"/>
                </a:solidFill>
              </a:rPr>
            </a:br>
            <a:r>
              <a:rPr lang="en-US" sz="3200" dirty="0" smtClean="0">
                <a:solidFill>
                  <a:srgbClr val="C00000"/>
                </a:solidFill>
              </a:rPr>
              <a:t>of the system</a:t>
            </a:r>
            <a:r>
              <a:rPr lang="en-US" sz="3200" dirty="0" smtClean="0"/>
              <a:t/>
            </a:r>
            <a:br>
              <a:rPr lang="en-US" sz="3200" dirty="0" smtClean="0"/>
            </a:br>
            <a:r>
              <a:rPr lang="en-US" sz="3200" dirty="0" smtClean="0"/>
              <a:t>inside or on top</a:t>
            </a:r>
          </a:p>
          <a:p>
            <a:pPr eaLnBrk="1" hangingPunct="1"/>
            <a:r>
              <a:rPr lang="en-US" sz="3200" dirty="0" smtClean="0"/>
              <a:t>Represents the</a:t>
            </a:r>
            <a:br>
              <a:rPr lang="en-US" sz="3200" dirty="0" smtClean="0"/>
            </a:br>
            <a:r>
              <a:rPr lang="en-US" sz="3200" dirty="0" smtClean="0">
                <a:solidFill>
                  <a:srgbClr val="C00000"/>
                </a:solidFill>
              </a:rPr>
              <a:t>scope of the system</a:t>
            </a:r>
          </a:p>
          <a:p>
            <a:pPr eaLnBrk="1" hangingPunct="1"/>
            <a:r>
              <a:rPr lang="en-US" sz="3200" dirty="0" smtClean="0">
                <a:solidFill>
                  <a:srgbClr val="C00000"/>
                </a:solidFill>
              </a:rPr>
              <a:t>Actors are outside </a:t>
            </a:r>
            <a:r>
              <a:rPr lang="en-US" sz="3200" dirty="0" smtClean="0"/>
              <a:t>the scope of the system</a:t>
            </a:r>
          </a:p>
        </p:txBody>
      </p:sp>
      <p:sp>
        <p:nvSpPr>
          <p:cNvPr id="58372" name="Text Box 5"/>
          <p:cNvSpPr txBox="1">
            <a:spLocks noChangeArrowheads="1"/>
          </p:cNvSpPr>
          <p:nvPr/>
        </p:nvSpPr>
        <p:spPr bwMode="auto">
          <a:xfrm>
            <a:off x="5715000" y="1524000"/>
            <a:ext cx="2895600" cy="646331"/>
          </a:xfrm>
          <a:prstGeom prst="rect">
            <a:avLst/>
          </a:prstGeom>
          <a:noFill/>
          <a:ln w="15875">
            <a:solidFill>
              <a:schemeClr val="tx1"/>
            </a:solidFill>
            <a:miter lim="800000"/>
            <a:headEnd/>
            <a:tailEnd/>
          </a:ln>
        </p:spPr>
        <p:txBody>
          <a:bodyPr wrap="square">
            <a:spAutoFit/>
          </a:bodyPr>
          <a:lstStyle/>
          <a:p>
            <a:r>
              <a:rPr lang="en-US" sz="3600" dirty="0" smtClean="0"/>
              <a:t>Boundary</a:t>
            </a:r>
            <a:endParaRPr lang="en-US" sz="3600" dirty="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26827663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Actor</a:t>
            </a:r>
          </a:p>
        </p:txBody>
      </p:sp>
      <p:sp>
        <p:nvSpPr>
          <p:cNvPr id="59395" name="Rectangle 3" descr="Rectangle: Click to edit Master text styles&#10;Second level&#10;Third level&#10;Fourth level&#10;Fifth level"/>
          <p:cNvSpPr>
            <a:spLocks noGrp="1" noChangeArrowheads="1"/>
          </p:cNvSpPr>
          <p:nvPr>
            <p:ph idx="1"/>
          </p:nvPr>
        </p:nvSpPr>
        <p:spPr/>
        <p:txBody>
          <a:bodyPr/>
          <a:lstStyle/>
          <a:p>
            <a:pPr eaLnBrk="1" hangingPunct="1">
              <a:lnSpc>
                <a:spcPct val="90000"/>
              </a:lnSpc>
            </a:pPr>
            <a:r>
              <a:rPr lang="en-US" sz="3200" dirty="0" smtClean="0"/>
              <a:t>A </a:t>
            </a:r>
            <a:r>
              <a:rPr lang="en-US" sz="3200" dirty="0" smtClean="0">
                <a:solidFill>
                  <a:srgbClr val="C00000"/>
                </a:solidFill>
              </a:rPr>
              <a:t>person</a:t>
            </a:r>
            <a:r>
              <a:rPr lang="en-US" sz="3200" dirty="0" smtClean="0"/>
              <a:t> or </a:t>
            </a:r>
            <a:r>
              <a:rPr lang="en-US" sz="3200" dirty="0" smtClean="0">
                <a:solidFill>
                  <a:srgbClr val="C00000"/>
                </a:solidFill>
              </a:rPr>
              <a:t>another</a:t>
            </a:r>
            <a:br>
              <a:rPr lang="en-US" sz="3200" dirty="0" smtClean="0">
                <a:solidFill>
                  <a:srgbClr val="C00000"/>
                </a:solidFill>
              </a:rPr>
            </a:br>
            <a:r>
              <a:rPr lang="en-US" sz="3200" dirty="0" smtClean="0">
                <a:solidFill>
                  <a:srgbClr val="C00000"/>
                </a:solidFill>
              </a:rPr>
              <a:t>system </a:t>
            </a:r>
            <a:r>
              <a:rPr lang="en-US" sz="3200" dirty="0" smtClean="0"/>
              <a:t>that interacts</a:t>
            </a:r>
            <a:br>
              <a:rPr lang="en-US" sz="3200" dirty="0" smtClean="0"/>
            </a:br>
            <a:r>
              <a:rPr lang="en-US" sz="3200" dirty="0" smtClean="0"/>
              <a:t>with the current system</a:t>
            </a:r>
          </a:p>
          <a:p>
            <a:pPr eaLnBrk="1" hangingPunct="1">
              <a:lnSpc>
                <a:spcPct val="90000"/>
              </a:lnSpc>
            </a:pPr>
            <a:r>
              <a:rPr lang="en-US" sz="3200" dirty="0" smtClean="0"/>
              <a:t>A </a:t>
            </a:r>
            <a:r>
              <a:rPr lang="en-US" sz="3200" dirty="0" smtClean="0">
                <a:solidFill>
                  <a:srgbClr val="C00000"/>
                </a:solidFill>
              </a:rPr>
              <a:t>role</a:t>
            </a:r>
            <a:r>
              <a:rPr lang="en-US" sz="3200" dirty="0" smtClean="0"/>
              <a:t>, not a specific user</a:t>
            </a:r>
          </a:p>
          <a:p>
            <a:pPr eaLnBrk="1" hangingPunct="1">
              <a:lnSpc>
                <a:spcPct val="90000"/>
              </a:lnSpc>
            </a:pPr>
            <a:r>
              <a:rPr lang="en-US" sz="3200" dirty="0" smtClean="0">
                <a:solidFill>
                  <a:srgbClr val="C00000"/>
                </a:solidFill>
              </a:rPr>
              <a:t>Provides input</a:t>
            </a:r>
            <a:r>
              <a:rPr lang="en-US" sz="3200" dirty="0" smtClean="0"/>
              <a:t>, </a:t>
            </a:r>
            <a:br>
              <a:rPr lang="en-US" sz="3200" dirty="0" smtClean="0"/>
            </a:br>
            <a:r>
              <a:rPr lang="en-US" sz="3200" dirty="0" smtClean="0">
                <a:solidFill>
                  <a:srgbClr val="C00000"/>
                </a:solidFill>
              </a:rPr>
              <a:t>receives output</a:t>
            </a:r>
            <a:r>
              <a:rPr lang="en-US" sz="3200" dirty="0" smtClean="0"/>
              <a:t>, or both</a:t>
            </a:r>
          </a:p>
          <a:p>
            <a:pPr eaLnBrk="1" hangingPunct="1">
              <a:lnSpc>
                <a:spcPct val="90000"/>
              </a:lnSpc>
            </a:pPr>
            <a:endParaRPr lang="en-US" dirty="0" smtClean="0"/>
          </a:p>
        </p:txBody>
      </p:sp>
      <p:sp>
        <p:nvSpPr>
          <p:cNvPr id="59396" name="Oval 5"/>
          <p:cNvSpPr>
            <a:spLocks noChangeArrowheads="1"/>
          </p:cNvSpPr>
          <p:nvPr/>
        </p:nvSpPr>
        <p:spPr bwMode="auto">
          <a:xfrm>
            <a:off x="7086600" y="1676400"/>
            <a:ext cx="457200" cy="457200"/>
          </a:xfrm>
          <a:prstGeom prst="ellipse">
            <a:avLst/>
          </a:prstGeom>
          <a:noFill/>
          <a:ln w="25400">
            <a:solidFill>
              <a:schemeClr val="tx1"/>
            </a:solidFill>
            <a:round/>
            <a:headEnd type="none" w="sm" len="sm"/>
            <a:tailEnd/>
          </a:ln>
        </p:spPr>
        <p:txBody>
          <a:bodyPr wrap="none" anchor="ctr"/>
          <a:lstStyle/>
          <a:p>
            <a:endParaRPr lang="en-US"/>
          </a:p>
        </p:txBody>
      </p:sp>
      <p:sp>
        <p:nvSpPr>
          <p:cNvPr id="59397" name="Line 6"/>
          <p:cNvSpPr>
            <a:spLocks noChangeShapeType="1"/>
          </p:cNvSpPr>
          <p:nvPr/>
        </p:nvSpPr>
        <p:spPr bwMode="auto">
          <a:xfrm>
            <a:off x="7315200" y="2133600"/>
            <a:ext cx="0" cy="533400"/>
          </a:xfrm>
          <a:prstGeom prst="line">
            <a:avLst/>
          </a:prstGeom>
          <a:noFill/>
          <a:ln w="25400">
            <a:solidFill>
              <a:schemeClr val="tx1"/>
            </a:solidFill>
            <a:round/>
            <a:headEnd type="none" w="sm" len="sm"/>
            <a:tailEnd/>
          </a:ln>
        </p:spPr>
        <p:txBody>
          <a:bodyPr wrap="none"/>
          <a:lstStyle/>
          <a:p>
            <a:endParaRPr lang="en-US"/>
          </a:p>
        </p:txBody>
      </p:sp>
      <p:sp>
        <p:nvSpPr>
          <p:cNvPr id="59398" name="Line 7"/>
          <p:cNvSpPr>
            <a:spLocks noChangeShapeType="1"/>
          </p:cNvSpPr>
          <p:nvPr/>
        </p:nvSpPr>
        <p:spPr bwMode="auto">
          <a:xfrm flipH="1">
            <a:off x="7007225" y="2667000"/>
            <a:ext cx="307975" cy="533400"/>
          </a:xfrm>
          <a:prstGeom prst="line">
            <a:avLst/>
          </a:prstGeom>
          <a:noFill/>
          <a:ln w="25400">
            <a:solidFill>
              <a:schemeClr val="tx1"/>
            </a:solidFill>
            <a:round/>
            <a:headEnd type="none" w="sm" len="sm"/>
            <a:tailEnd/>
          </a:ln>
        </p:spPr>
        <p:txBody>
          <a:bodyPr wrap="none"/>
          <a:lstStyle/>
          <a:p>
            <a:endParaRPr lang="en-US"/>
          </a:p>
        </p:txBody>
      </p:sp>
      <p:sp>
        <p:nvSpPr>
          <p:cNvPr id="59399" name="Line 8"/>
          <p:cNvSpPr>
            <a:spLocks noChangeShapeType="1"/>
          </p:cNvSpPr>
          <p:nvPr/>
        </p:nvSpPr>
        <p:spPr bwMode="auto">
          <a:xfrm>
            <a:off x="7315200" y="2667000"/>
            <a:ext cx="307975" cy="533400"/>
          </a:xfrm>
          <a:prstGeom prst="line">
            <a:avLst/>
          </a:prstGeom>
          <a:noFill/>
          <a:ln w="25400">
            <a:solidFill>
              <a:schemeClr val="tx1"/>
            </a:solidFill>
            <a:round/>
            <a:headEnd type="none" w="sm" len="sm"/>
            <a:tailEnd/>
          </a:ln>
        </p:spPr>
        <p:txBody>
          <a:bodyPr wrap="none"/>
          <a:lstStyle/>
          <a:p>
            <a:endParaRPr lang="en-US"/>
          </a:p>
        </p:txBody>
      </p:sp>
      <p:sp>
        <p:nvSpPr>
          <p:cNvPr id="59400" name="Line 9"/>
          <p:cNvSpPr>
            <a:spLocks noChangeShapeType="1"/>
          </p:cNvSpPr>
          <p:nvPr/>
        </p:nvSpPr>
        <p:spPr bwMode="auto">
          <a:xfrm flipV="1">
            <a:off x="7315200" y="2286000"/>
            <a:ext cx="457200" cy="76200"/>
          </a:xfrm>
          <a:prstGeom prst="line">
            <a:avLst/>
          </a:prstGeom>
          <a:noFill/>
          <a:ln w="25400">
            <a:solidFill>
              <a:schemeClr val="tx1"/>
            </a:solidFill>
            <a:round/>
            <a:headEnd type="none" w="sm" len="sm"/>
            <a:tailEnd/>
          </a:ln>
        </p:spPr>
        <p:txBody>
          <a:bodyPr wrap="none"/>
          <a:lstStyle/>
          <a:p>
            <a:endParaRPr lang="en-US"/>
          </a:p>
        </p:txBody>
      </p:sp>
      <p:sp>
        <p:nvSpPr>
          <p:cNvPr id="59401" name="Line 10"/>
          <p:cNvSpPr>
            <a:spLocks noChangeShapeType="1"/>
          </p:cNvSpPr>
          <p:nvPr/>
        </p:nvSpPr>
        <p:spPr bwMode="auto">
          <a:xfrm flipH="1" flipV="1">
            <a:off x="6858000" y="2286000"/>
            <a:ext cx="457200" cy="76200"/>
          </a:xfrm>
          <a:prstGeom prst="line">
            <a:avLst/>
          </a:prstGeom>
          <a:noFill/>
          <a:ln w="25400">
            <a:solidFill>
              <a:schemeClr val="tx1"/>
            </a:solidFill>
            <a:round/>
            <a:headEnd type="none" w="sm" len="sm"/>
            <a:tailEnd/>
          </a:ln>
        </p:spPr>
        <p:txBody>
          <a:bodyPr wrap="none"/>
          <a:lstStyle/>
          <a:p>
            <a:endParaRPr lang="en-US"/>
          </a:p>
        </p:txBody>
      </p:sp>
      <p:sp>
        <p:nvSpPr>
          <p:cNvPr id="59402" name="Text Box 11"/>
          <p:cNvSpPr txBox="1">
            <a:spLocks noChangeArrowheads="1"/>
          </p:cNvSpPr>
          <p:nvPr/>
        </p:nvSpPr>
        <p:spPr bwMode="auto">
          <a:xfrm>
            <a:off x="6477000" y="3276600"/>
            <a:ext cx="1752600" cy="1020763"/>
          </a:xfrm>
          <a:prstGeom prst="rect">
            <a:avLst/>
          </a:prstGeom>
          <a:noFill/>
          <a:ln w="15875">
            <a:solidFill>
              <a:schemeClr val="tx1"/>
            </a:solidFill>
            <a:miter lim="800000"/>
            <a:headEnd type="none" w="sm" len="sm"/>
            <a:tailEnd/>
          </a:ln>
        </p:spPr>
        <p:txBody>
          <a:bodyPr>
            <a:spAutoFit/>
          </a:bodyPr>
          <a:lstStyle/>
          <a:p>
            <a:r>
              <a:rPr lang="en-US" sz="2400">
                <a:sym typeface="Symbol" pitchFamily="18" charset="2"/>
              </a:rPr>
              <a:t></a:t>
            </a:r>
            <a:r>
              <a:rPr lang="en-US" sz="2400"/>
              <a:t>actor</a:t>
            </a:r>
            <a:r>
              <a:rPr lang="en-US" sz="2400">
                <a:sym typeface="Symbol" pitchFamily="18" charset="2"/>
              </a:rPr>
              <a:t></a:t>
            </a:r>
          </a:p>
          <a:p>
            <a:r>
              <a:rPr lang="en-US" sz="2400">
                <a:sym typeface="Symbol" pitchFamily="18" charset="2"/>
              </a:rPr>
              <a:t>Actor/Role</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22006062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533401"/>
            <a:ext cx="8572500" cy="457200"/>
          </a:xfrm>
        </p:spPr>
        <p:txBody>
          <a:bodyPr>
            <a:noAutofit/>
          </a:bodyPr>
          <a:lstStyle/>
          <a:p>
            <a:pPr eaLnBrk="1" hangingPunct="1"/>
            <a:r>
              <a:rPr lang="en-US" dirty="0" smtClean="0"/>
              <a:t>Association Relationship</a:t>
            </a:r>
          </a:p>
        </p:txBody>
      </p:sp>
      <p:sp>
        <p:nvSpPr>
          <p:cNvPr id="60419" name="Rectangle 3" descr="Rectangle: Click to edit Master text styles&#10;Second level&#10;Third level&#10;Fourth level&#10;Fifth level"/>
          <p:cNvSpPr>
            <a:spLocks noGrp="1" noChangeArrowheads="1"/>
          </p:cNvSpPr>
          <p:nvPr>
            <p:ph idx="1"/>
          </p:nvPr>
        </p:nvSpPr>
        <p:spPr>
          <a:xfrm>
            <a:off x="609600" y="1295400"/>
            <a:ext cx="8229600" cy="4495800"/>
          </a:xfrm>
        </p:spPr>
        <p:txBody>
          <a:bodyPr/>
          <a:lstStyle/>
          <a:p>
            <a:pPr eaLnBrk="1" hangingPunct="1"/>
            <a:r>
              <a:rPr lang="en-US" sz="3600" dirty="0" smtClean="0">
                <a:solidFill>
                  <a:srgbClr val="C00000"/>
                </a:solidFill>
              </a:rPr>
              <a:t>Links</a:t>
            </a:r>
            <a:r>
              <a:rPr lang="en-US" sz="3600" dirty="0" smtClean="0"/>
              <a:t> actor and the Use Case</a:t>
            </a:r>
          </a:p>
          <a:p>
            <a:pPr eaLnBrk="1" hangingPunct="1"/>
            <a:r>
              <a:rPr lang="en-US" sz="3600" dirty="0" smtClean="0"/>
              <a:t>Shows </a:t>
            </a:r>
            <a:r>
              <a:rPr lang="en-US" sz="3600" dirty="0" smtClean="0">
                <a:solidFill>
                  <a:srgbClr val="C00000"/>
                </a:solidFill>
              </a:rPr>
              <a:t>two-way communication</a:t>
            </a:r>
          </a:p>
          <a:p>
            <a:pPr lvl="1" eaLnBrk="1" hangingPunct="1"/>
            <a:r>
              <a:rPr lang="en-US" sz="3200" dirty="0" smtClean="0"/>
              <a:t>If one-way, arrows are used</a:t>
            </a:r>
          </a:p>
          <a:p>
            <a:pPr eaLnBrk="1" hangingPunct="1"/>
            <a:r>
              <a:rPr lang="en-US" sz="3600" dirty="0" smtClean="0">
                <a:solidFill>
                  <a:srgbClr val="C00000"/>
                </a:solidFill>
              </a:rPr>
              <a:t>*</a:t>
            </a:r>
            <a:r>
              <a:rPr lang="en-US" sz="3600" dirty="0" smtClean="0"/>
              <a:t> is for "</a:t>
            </a:r>
            <a:r>
              <a:rPr lang="en-US" sz="3600" dirty="0" smtClean="0">
                <a:solidFill>
                  <a:srgbClr val="C00000"/>
                </a:solidFill>
              </a:rPr>
              <a:t>multiplicity</a:t>
            </a:r>
            <a:r>
              <a:rPr lang="en-US" sz="3600" dirty="0" smtClean="0"/>
              <a:t> of the Association"</a:t>
            </a:r>
          </a:p>
        </p:txBody>
      </p:sp>
      <p:sp>
        <p:nvSpPr>
          <p:cNvPr id="60420" name="Line 5"/>
          <p:cNvSpPr>
            <a:spLocks noChangeShapeType="1"/>
          </p:cNvSpPr>
          <p:nvPr/>
        </p:nvSpPr>
        <p:spPr bwMode="auto">
          <a:xfrm>
            <a:off x="2133600" y="5257800"/>
            <a:ext cx="4038600" cy="0"/>
          </a:xfrm>
          <a:prstGeom prst="line">
            <a:avLst/>
          </a:prstGeom>
          <a:noFill/>
          <a:ln w="28575">
            <a:solidFill>
              <a:schemeClr val="tx1"/>
            </a:solidFill>
            <a:round/>
            <a:headEnd type="none" w="sm" len="sm"/>
            <a:tailEnd/>
          </a:ln>
        </p:spPr>
        <p:txBody>
          <a:bodyPr wrap="none"/>
          <a:lstStyle/>
          <a:p>
            <a:endParaRPr lang="en-US"/>
          </a:p>
        </p:txBody>
      </p:sp>
      <p:sp>
        <p:nvSpPr>
          <p:cNvPr id="60421" name="Text Box 6"/>
          <p:cNvSpPr txBox="1">
            <a:spLocks noChangeArrowheads="1"/>
          </p:cNvSpPr>
          <p:nvPr/>
        </p:nvSpPr>
        <p:spPr bwMode="auto">
          <a:xfrm>
            <a:off x="2133600" y="5334000"/>
            <a:ext cx="685800" cy="641350"/>
          </a:xfrm>
          <a:prstGeom prst="rect">
            <a:avLst/>
          </a:prstGeom>
          <a:noFill/>
          <a:ln w="12700">
            <a:noFill/>
            <a:miter lim="800000"/>
            <a:headEnd type="none" w="sm" len="sm"/>
            <a:tailEnd/>
          </a:ln>
        </p:spPr>
        <p:txBody>
          <a:bodyPr>
            <a:spAutoFit/>
          </a:bodyPr>
          <a:lstStyle/>
          <a:p>
            <a:pPr algn="l"/>
            <a:r>
              <a:rPr lang="en-US"/>
              <a:t>*</a:t>
            </a:r>
          </a:p>
        </p:txBody>
      </p:sp>
      <p:sp>
        <p:nvSpPr>
          <p:cNvPr id="60422" name="Text Box 7"/>
          <p:cNvSpPr txBox="1">
            <a:spLocks noChangeArrowheads="1"/>
          </p:cNvSpPr>
          <p:nvPr/>
        </p:nvSpPr>
        <p:spPr bwMode="auto">
          <a:xfrm>
            <a:off x="5562600" y="5334000"/>
            <a:ext cx="685800" cy="641350"/>
          </a:xfrm>
          <a:prstGeom prst="rect">
            <a:avLst/>
          </a:prstGeom>
          <a:noFill/>
          <a:ln w="12700">
            <a:noFill/>
            <a:miter lim="800000"/>
            <a:headEnd type="none" w="sm" len="sm"/>
            <a:tailEnd/>
          </a:ln>
        </p:spPr>
        <p:txBody>
          <a:bodyPr>
            <a:spAutoFit/>
          </a:bodyPr>
          <a:lstStyle/>
          <a:p>
            <a:pPr algn="l"/>
            <a:r>
              <a:rPr lang="en-US"/>
              <a:t>*</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val="33636124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Extends Relationship</a:t>
            </a:r>
          </a:p>
        </p:txBody>
      </p:sp>
      <p:sp>
        <p:nvSpPr>
          <p:cNvPr id="61443" name="Rectangle 3" descr="Rectangle: Click to edit Master text styles&#10;Second level&#10;Third level&#10;Fourth level&#10;Fifth level"/>
          <p:cNvSpPr>
            <a:spLocks noGrp="1" noChangeArrowheads="1"/>
          </p:cNvSpPr>
          <p:nvPr>
            <p:ph idx="1"/>
          </p:nvPr>
        </p:nvSpPr>
        <p:spPr>
          <a:xfrm>
            <a:off x="600075" y="1352549"/>
            <a:ext cx="8229600" cy="5021263"/>
          </a:xfrm>
        </p:spPr>
        <p:txBody>
          <a:bodyPr/>
          <a:lstStyle/>
          <a:p>
            <a:pPr eaLnBrk="1" hangingPunct="1"/>
            <a:r>
              <a:rPr lang="en-US" sz="3200" dirty="0" smtClean="0">
                <a:solidFill>
                  <a:srgbClr val="C00000"/>
                </a:solidFill>
              </a:rPr>
              <a:t>Extends</a:t>
            </a:r>
            <a:r>
              <a:rPr lang="en-US" sz="3200" dirty="0" smtClean="0"/>
              <a:t> Use Case to include  </a:t>
            </a:r>
            <a:r>
              <a:rPr lang="en-US" sz="3200" dirty="0" smtClean="0">
                <a:solidFill>
                  <a:srgbClr val="C00000"/>
                </a:solidFill>
              </a:rPr>
              <a:t>Optional</a:t>
            </a:r>
            <a:r>
              <a:rPr lang="en-US" sz="3200" dirty="0" smtClean="0"/>
              <a:t>  behavior</a:t>
            </a:r>
          </a:p>
          <a:p>
            <a:pPr eaLnBrk="1" hangingPunct="1"/>
            <a:r>
              <a:rPr lang="en-US" sz="3200" dirty="0" smtClean="0">
                <a:solidFill>
                  <a:srgbClr val="C00000"/>
                </a:solidFill>
              </a:rPr>
              <a:t>Arrow points </a:t>
            </a:r>
            <a:r>
              <a:rPr lang="en-US" sz="3200" dirty="0" smtClean="0"/>
              <a:t>from the extension Use Case </a:t>
            </a:r>
            <a:r>
              <a:rPr lang="en-US" sz="3200" dirty="0" smtClean="0">
                <a:solidFill>
                  <a:srgbClr val="C00000"/>
                </a:solidFill>
              </a:rPr>
              <a:t>to the base Use Case</a:t>
            </a:r>
          </a:p>
        </p:txBody>
      </p:sp>
      <p:sp>
        <p:nvSpPr>
          <p:cNvPr id="61444" name="Line 5"/>
          <p:cNvSpPr>
            <a:spLocks noChangeShapeType="1"/>
          </p:cNvSpPr>
          <p:nvPr/>
        </p:nvSpPr>
        <p:spPr bwMode="auto">
          <a:xfrm flipH="1">
            <a:off x="2209800" y="4343400"/>
            <a:ext cx="4343400" cy="0"/>
          </a:xfrm>
          <a:prstGeom prst="line">
            <a:avLst/>
          </a:prstGeom>
          <a:noFill/>
          <a:ln w="22225">
            <a:solidFill>
              <a:schemeClr val="tx1"/>
            </a:solidFill>
            <a:prstDash val="dash"/>
            <a:round/>
            <a:headEnd type="arrow" w="lg" len="lg"/>
            <a:tailEnd type="none" w="lg" len="lg"/>
          </a:ln>
        </p:spPr>
        <p:txBody>
          <a:bodyPr wrap="none"/>
          <a:lstStyle/>
          <a:p>
            <a:endParaRPr lang="en-US"/>
          </a:p>
        </p:txBody>
      </p:sp>
      <p:sp>
        <p:nvSpPr>
          <p:cNvPr id="61445" name="Text Box 6"/>
          <p:cNvSpPr txBox="1">
            <a:spLocks noChangeArrowheads="1"/>
          </p:cNvSpPr>
          <p:nvPr/>
        </p:nvSpPr>
        <p:spPr bwMode="auto">
          <a:xfrm>
            <a:off x="2819400" y="3581400"/>
            <a:ext cx="3200400" cy="641350"/>
          </a:xfrm>
          <a:prstGeom prst="rect">
            <a:avLst/>
          </a:prstGeom>
          <a:noFill/>
          <a:ln w="12700">
            <a:noFill/>
            <a:miter lim="800000"/>
            <a:headEnd type="none" w="sm" len="sm"/>
            <a:tailEnd/>
          </a:ln>
        </p:spPr>
        <p:txBody>
          <a:bodyPr>
            <a:spAutoFit/>
          </a:bodyPr>
          <a:lstStyle/>
          <a:p>
            <a:r>
              <a:rPr lang="en-US">
                <a:sym typeface="Symbol" pitchFamily="18" charset="2"/>
              </a:rPr>
              <a:t></a:t>
            </a:r>
            <a:r>
              <a:rPr lang="en-US"/>
              <a:t>extend</a:t>
            </a:r>
            <a:r>
              <a:rPr lang="en-US">
                <a:sym typeface="Symbol" pitchFamily="18" charset="2"/>
              </a:rPr>
              <a:t></a:t>
            </a:r>
            <a:r>
              <a:rPr lang="en-US"/>
              <a:t> </a:t>
            </a:r>
          </a:p>
        </p:txBody>
      </p:sp>
      <p:sp>
        <p:nvSpPr>
          <p:cNvPr id="8" name="Oval 6"/>
          <p:cNvSpPr>
            <a:spLocks noChangeArrowheads="1"/>
          </p:cNvSpPr>
          <p:nvPr/>
        </p:nvSpPr>
        <p:spPr bwMode="auto">
          <a:xfrm>
            <a:off x="5867400" y="4876800"/>
            <a:ext cx="2819400" cy="1219200"/>
          </a:xfrm>
          <a:prstGeom prst="ellipse">
            <a:avLst/>
          </a:prstGeom>
          <a:gradFill rotWithShape="1">
            <a:gsLst>
              <a:gs pos="0">
                <a:srgbClr val="D3D3D3"/>
              </a:gs>
              <a:gs pos="35001">
                <a:srgbClr val="E0E0E0"/>
              </a:gs>
              <a:gs pos="100000">
                <a:srgbClr val="F3F3F3"/>
              </a:gs>
            </a:gsLst>
            <a:lin ang="16200000" scaled="1"/>
          </a:gradFill>
          <a:ln w="9525">
            <a:solidFill>
              <a:srgbClr val="939393"/>
            </a:solidFill>
            <a:round/>
            <a:headEnd/>
            <a:tailEnd/>
          </a:ln>
          <a:effectLst>
            <a:outerShdw blurRad="63500" dist="20000" dir="5400000" rotWithShape="0">
              <a:srgbClr val="000000">
                <a:alpha val="37999"/>
              </a:srgbClr>
            </a:outerShdw>
          </a:effectLst>
        </p:spPr>
        <p:txBody>
          <a:bodyPr wrap="none" anchor="ctr">
            <a:spAutoFit/>
          </a:bodyPr>
          <a:lstStyle/>
          <a:p>
            <a:endParaRPr lang="en-US">
              <a:solidFill>
                <a:srgbClr val="000000"/>
              </a:solidFill>
              <a:latin typeface="Verdana" pitchFamily="34" charset="0"/>
            </a:endParaRPr>
          </a:p>
        </p:txBody>
      </p:sp>
      <p:sp>
        <p:nvSpPr>
          <p:cNvPr id="61447" name="Line 5"/>
          <p:cNvSpPr>
            <a:spLocks noChangeShapeType="1"/>
          </p:cNvSpPr>
          <p:nvPr/>
        </p:nvSpPr>
        <p:spPr bwMode="auto">
          <a:xfrm flipH="1">
            <a:off x="3352800" y="5486400"/>
            <a:ext cx="2514600" cy="0"/>
          </a:xfrm>
          <a:prstGeom prst="line">
            <a:avLst/>
          </a:prstGeom>
          <a:noFill/>
          <a:ln w="22225">
            <a:solidFill>
              <a:schemeClr val="tx1"/>
            </a:solidFill>
            <a:prstDash val="dash"/>
            <a:round/>
            <a:headEnd type="arrow" w="lg" len="lg"/>
            <a:tailEnd type="none" w="lg" len="lg"/>
          </a:ln>
        </p:spPr>
        <p:txBody>
          <a:bodyPr wrap="none"/>
          <a:lstStyle/>
          <a:p>
            <a:endParaRPr lang="en-US"/>
          </a:p>
        </p:txBody>
      </p:sp>
      <p:sp>
        <p:nvSpPr>
          <p:cNvPr id="61448" name="Text Box 6"/>
          <p:cNvSpPr txBox="1">
            <a:spLocks noChangeArrowheads="1"/>
          </p:cNvSpPr>
          <p:nvPr/>
        </p:nvSpPr>
        <p:spPr bwMode="auto">
          <a:xfrm>
            <a:off x="3352800" y="4953000"/>
            <a:ext cx="2362200" cy="523875"/>
          </a:xfrm>
          <a:prstGeom prst="rect">
            <a:avLst/>
          </a:prstGeom>
          <a:noFill/>
          <a:ln w="12700">
            <a:noFill/>
            <a:miter lim="800000"/>
            <a:headEnd type="none" w="sm" len="sm"/>
            <a:tailEnd/>
          </a:ln>
        </p:spPr>
        <p:txBody>
          <a:bodyPr>
            <a:spAutoFit/>
          </a:bodyPr>
          <a:lstStyle/>
          <a:p>
            <a:r>
              <a:rPr lang="en-US" sz="2800">
                <a:sym typeface="Symbol" pitchFamily="18" charset="2"/>
              </a:rPr>
              <a:t></a:t>
            </a:r>
            <a:r>
              <a:rPr lang="en-US" sz="2800"/>
              <a:t>extend</a:t>
            </a:r>
            <a:r>
              <a:rPr lang="en-US" sz="2800">
                <a:sym typeface="Symbol" pitchFamily="18" charset="2"/>
              </a:rPr>
              <a:t></a:t>
            </a:r>
            <a:r>
              <a:rPr lang="en-US" sz="2800"/>
              <a:t> </a:t>
            </a:r>
          </a:p>
        </p:txBody>
      </p:sp>
      <p:sp>
        <p:nvSpPr>
          <p:cNvPr id="61449" name="Text Box 5"/>
          <p:cNvSpPr txBox="1">
            <a:spLocks noChangeArrowheads="1"/>
          </p:cNvSpPr>
          <p:nvPr/>
        </p:nvSpPr>
        <p:spPr bwMode="auto">
          <a:xfrm>
            <a:off x="6172200" y="4953000"/>
            <a:ext cx="2362200" cy="954088"/>
          </a:xfrm>
          <a:prstGeom prst="rect">
            <a:avLst/>
          </a:prstGeom>
          <a:noFill/>
          <a:ln w="15875">
            <a:noFill/>
            <a:miter lim="800000"/>
            <a:headEnd/>
            <a:tailEnd/>
          </a:ln>
        </p:spPr>
        <p:txBody>
          <a:bodyPr>
            <a:spAutoFit/>
          </a:bodyPr>
          <a:lstStyle/>
          <a:p>
            <a:r>
              <a:rPr lang="en-US" sz="2800"/>
              <a:t>Make</a:t>
            </a:r>
            <a:br>
              <a:rPr lang="en-US" sz="2800"/>
            </a:br>
            <a:r>
              <a:rPr lang="en-US" sz="2800"/>
              <a:t>Appointment</a:t>
            </a:r>
          </a:p>
        </p:txBody>
      </p:sp>
      <p:sp>
        <p:nvSpPr>
          <p:cNvPr id="11" name="Oval 6"/>
          <p:cNvSpPr>
            <a:spLocks noChangeArrowheads="1"/>
          </p:cNvSpPr>
          <p:nvPr/>
        </p:nvSpPr>
        <p:spPr bwMode="auto">
          <a:xfrm>
            <a:off x="533400" y="4876800"/>
            <a:ext cx="2819400" cy="1219200"/>
          </a:xfrm>
          <a:prstGeom prst="ellipse">
            <a:avLst/>
          </a:prstGeom>
          <a:gradFill rotWithShape="1">
            <a:gsLst>
              <a:gs pos="0">
                <a:srgbClr val="D3D3D3"/>
              </a:gs>
              <a:gs pos="35001">
                <a:srgbClr val="E0E0E0"/>
              </a:gs>
              <a:gs pos="100000">
                <a:srgbClr val="F3F3F3"/>
              </a:gs>
            </a:gsLst>
            <a:lin ang="16200000" scaled="1"/>
          </a:gradFill>
          <a:ln w="9525">
            <a:solidFill>
              <a:srgbClr val="939393"/>
            </a:solidFill>
            <a:round/>
            <a:headEnd/>
            <a:tailEnd/>
          </a:ln>
          <a:effectLst>
            <a:outerShdw blurRad="63500" dist="20000" dir="5400000" rotWithShape="0">
              <a:srgbClr val="000000">
                <a:alpha val="37999"/>
              </a:srgbClr>
            </a:outerShdw>
          </a:effectLst>
        </p:spPr>
        <p:txBody>
          <a:bodyPr wrap="none" anchor="ctr">
            <a:spAutoFit/>
          </a:bodyPr>
          <a:lstStyle/>
          <a:p>
            <a:endParaRPr lang="en-US">
              <a:solidFill>
                <a:srgbClr val="000000"/>
              </a:solidFill>
              <a:latin typeface="Verdana" pitchFamily="34" charset="0"/>
            </a:endParaRPr>
          </a:p>
        </p:txBody>
      </p:sp>
      <p:sp>
        <p:nvSpPr>
          <p:cNvPr id="61451" name="Text Box 5"/>
          <p:cNvSpPr txBox="1">
            <a:spLocks noChangeArrowheads="1"/>
          </p:cNvSpPr>
          <p:nvPr/>
        </p:nvSpPr>
        <p:spPr bwMode="auto">
          <a:xfrm>
            <a:off x="609600" y="5065693"/>
            <a:ext cx="2667000" cy="954107"/>
          </a:xfrm>
          <a:prstGeom prst="rect">
            <a:avLst/>
          </a:prstGeom>
          <a:noFill/>
          <a:ln w="15875">
            <a:noFill/>
            <a:miter lim="800000"/>
            <a:headEnd/>
            <a:tailEnd/>
          </a:ln>
        </p:spPr>
        <p:txBody>
          <a:bodyPr>
            <a:spAutoFit/>
          </a:bodyPr>
          <a:lstStyle/>
          <a:p>
            <a:r>
              <a:rPr lang="en-US" sz="2800" dirty="0"/>
              <a:t>Make </a:t>
            </a:r>
            <a:r>
              <a:rPr lang="en-US" sz="2800" dirty="0" smtClean="0"/>
              <a:t>Payment</a:t>
            </a:r>
          </a:p>
          <a:p>
            <a:r>
              <a:rPr lang="en-US" sz="2800" dirty="0" smtClean="0"/>
              <a:t>Arrangement</a:t>
            </a:r>
            <a:endParaRPr lang="en-US" sz="2800" dirty="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67</a:t>
            </a:fld>
            <a:endParaRPr lang="en-US">
              <a:solidFill>
                <a:prstClr val="black">
                  <a:tint val="75000"/>
                </a:prstClr>
              </a:solidFill>
            </a:endParaRPr>
          </a:p>
        </p:txBody>
      </p:sp>
    </p:spTree>
    <p:extLst>
      <p:ext uri="{BB962C8B-B14F-4D97-AF65-F5344CB8AC3E}">
        <p14:creationId xmlns:p14="http://schemas.microsoft.com/office/powerpoint/2010/main" val="857574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t>Include Relationship</a:t>
            </a:r>
          </a:p>
        </p:txBody>
      </p:sp>
      <p:sp>
        <p:nvSpPr>
          <p:cNvPr id="62467" name="Rectangle 3" descr="Rectangle: Click to edit Master text styles&#10;Second level&#10;Third level&#10;Fourth level&#10;Fifth level"/>
          <p:cNvSpPr>
            <a:spLocks noGrp="1" noChangeArrowheads="1"/>
          </p:cNvSpPr>
          <p:nvPr>
            <p:ph idx="1"/>
          </p:nvPr>
        </p:nvSpPr>
        <p:spPr>
          <a:xfrm>
            <a:off x="647700" y="1352549"/>
            <a:ext cx="8229600" cy="5105400"/>
          </a:xfrm>
        </p:spPr>
        <p:txBody>
          <a:bodyPr/>
          <a:lstStyle/>
          <a:p>
            <a:pPr eaLnBrk="1" hangingPunct="1"/>
            <a:r>
              <a:rPr lang="en-US" sz="3600" dirty="0" smtClean="0">
                <a:solidFill>
                  <a:srgbClr val="C00000"/>
                </a:solidFill>
              </a:rPr>
              <a:t>Include</a:t>
            </a:r>
            <a:r>
              <a:rPr lang="en-US" sz="3600" dirty="0" smtClean="0"/>
              <a:t> one Use Case from </a:t>
            </a:r>
            <a:r>
              <a:rPr lang="en-US" sz="3600" dirty="0" smtClean="0">
                <a:solidFill>
                  <a:srgbClr val="C00000"/>
                </a:solidFill>
              </a:rPr>
              <a:t>within another</a:t>
            </a:r>
          </a:p>
          <a:p>
            <a:pPr eaLnBrk="1" hangingPunct="1"/>
            <a:r>
              <a:rPr lang="en-US" sz="3600" dirty="0" smtClean="0">
                <a:solidFill>
                  <a:srgbClr val="C00000"/>
                </a:solidFill>
              </a:rPr>
              <a:t>Arrow points </a:t>
            </a:r>
            <a:r>
              <a:rPr lang="en-US" sz="3600" dirty="0" smtClean="0"/>
              <a:t>from base Use Case </a:t>
            </a:r>
            <a:r>
              <a:rPr lang="en-US" sz="3600" dirty="0" smtClean="0">
                <a:solidFill>
                  <a:srgbClr val="C00000"/>
                </a:solidFill>
              </a:rPr>
              <a:t>to the included Use Case</a:t>
            </a:r>
          </a:p>
        </p:txBody>
      </p:sp>
      <p:sp>
        <p:nvSpPr>
          <p:cNvPr id="62468" name="Line 5"/>
          <p:cNvSpPr>
            <a:spLocks noChangeShapeType="1"/>
          </p:cNvSpPr>
          <p:nvPr/>
        </p:nvSpPr>
        <p:spPr bwMode="auto">
          <a:xfrm flipH="1">
            <a:off x="2286000" y="4572000"/>
            <a:ext cx="4343400" cy="0"/>
          </a:xfrm>
          <a:prstGeom prst="line">
            <a:avLst/>
          </a:prstGeom>
          <a:noFill/>
          <a:ln w="22225">
            <a:solidFill>
              <a:schemeClr val="tx1"/>
            </a:solidFill>
            <a:prstDash val="dash"/>
            <a:round/>
            <a:headEnd type="none" w="sm" len="sm"/>
            <a:tailEnd type="arrow" w="lg" len="lg"/>
          </a:ln>
        </p:spPr>
        <p:txBody>
          <a:bodyPr wrap="none"/>
          <a:lstStyle/>
          <a:p>
            <a:endParaRPr lang="en-US"/>
          </a:p>
        </p:txBody>
      </p:sp>
      <p:sp>
        <p:nvSpPr>
          <p:cNvPr id="62469" name="Text Box 6"/>
          <p:cNvSpPr txBox="1">
            <a:spLocks noChangeArrowheads="1"/>
          </p:cNvSpPr>
          <p:nvPr/>
        </p:nvSpPr>
        <p:spPr bwMode="auto">
          <a:xfrm>
            <a:off x="2895600" y="3810000"/>
            <a:ext cx="3200400" cy="641350"/>
          </a:xfrm>
          <a:prstGeom prst="rect">
            <a:avLst/>
          </a:prstGeom>
          <a:noFill/>
          <a:ln w="12700">
            <a:noFill/>
            <a:miter lim="800000"/>
            <a:headEnd type="none" w="sm" len="sm"/>
            <a:tailEnd/>
          </a:ln>
        </p:spPr>
        <p:txBody>
          <a:bodyPr>
            <a:spAutoFit/>
          </a:bodyPr>
          <a:lstStyle/>
          <a:p>
            <a:r>
              <a:rPr lang="en-US" dirty="0">
                <a:sym typeface="Symbol" pitchFamily="18" charset="2"/>
              </a:rPr>
              <a:t></a:t>
            </a:r>
            <a:r>
              <a:rPr lang="en-US" dirty="0"/>
              <a:t>include</a:t>
            </a:r>
            <a:r>
              <a:rPr lang="en-US" dirty="0">
                <a:sym typeface="Symbol" pitchFamily="18" charset="2"/>
              </a:rPr>
              <a:t></a:t>
            </a:r>
            <a:r>
              <a:rPr lang="en-US" dirty="0"/>
              <a:t> </a:t>
            </a:r>
          </a:p>
        </p:txBody>
      </p:sp>
      <p:sp>
        <p:nvSpPr>
          <p:cNvPr id="7" name="Oval 6"/>
          <p:cNvSpPr>
            <a:spLocks noChangeArrowheads="1"/>
          </p:cNvSpPr>
          <p:nvPr/>
        </p:nvSpPr>
        <p:spPr bwMode="auto">
          <a:xfrm>
            <a:off x="5867400" y="5105400"/>
            <a:ext cx="2819400" cy="1219200"/>
          </a:xfrm>
          <a:prstGeom prst="ellipse">
            <a:avLst/>
          </a:prstGeom>
          <a:gradFill rotWithShape="1">
            <a:gsLst>
              <a:gs pos="0">
                <a:srgbClr val="D3D3D3"/>
              </a:gs>
              <a:gs pos="35001">
                <a:srgbClr val="E0E0E0"/>
              </a:gs>
              <a:gs pos="100000">
                <a:srgbClr val="F3F3F3"/>
              </a:gs>
            </a:gsLst>
            <a:lin ang="16200000" scaled="1"/>
          </a:gradFill>
          <a:ln w="9525">
            <a:solidFill>
              <a:srgbClr val="939393"/>
            </a:solidFill>
            <a:round/>
            <a:headEnd/>
            <a:tailEnd/>
          </a:ln>
          <a:effectLst>
            <a:outerShdw blurRad="63500" dist="20000" dir="5400000" rotWithShape="0">
              <a:srgbClr val="000000">
                <a:alpha val="37999"/>
              </a:srgbClr>
            </a:outerShdw>
          </a:effectLst>
        </p:spPr>
        <p:txBody>
          <a:bodyPr wrap="none" anchor="ctr">
            <a:spAutoFit/>
          </a:bodyPr>
          <a:lstStyle/>
          <a:p>
            <a:endParaRPr lang="en-US">
              <a:solidFill>
                <a:srgbClr val="000000"/>
              </a:solidFill>
              <a:latin typeface="Verdana" pitchFamily="34" charset="0"/>
            </a:endParaRPr>
          </a:p>
        </p:txBody>
      </p:sp>
      <p:sp>
        <p:nvSpPr>
          <p:cNvPr id="62471" name="Line 5"/>
          <p:cNvSpPr>
            <a:spLocks noChangeShapeType="1"/>
          </p:cNvSpPr>
          <p:nvPr/>
        </p:nvSpPr>
        <p:spPr bwMode="auto">
          <a:xfrm flipH="1">
            <a:off x="3352800" y="5715000"/>
            <a:ext cx="2514600" cy="0"/>
          </a:xfrm>
          <a:prstGeom prst="line">
            <a:avLst/>
          </a:prstGeom>
          <a:noFill/>
          <a:ln w="22225">
            <a:solidFill>
              <a:schemeClr val="tx1"/>
            </a:solidFill>
            <a:prstDash val="dash"/>
            <a:round/>
            <a:headEnd type="arrow" w="lg" len="lg"/>
            <a:tailEnd type="none" w="lg" len="lg"/>
          </a:ln>
        </p:spPr>
        <p:txBody>
          <a:bodyPr wrap="none"/>
          <a:lstStyle/>
          <a:p>
            <a:endParaRPr lang="en-US"/>
          </a:p>
        </p:txBody>
      </p:sp>
      <p:sp>
        <p:nvSpPr>
          <p:cNvPr id="62472" name="Text Box 6"/>
          <p:cNvSpPr txBox="1">
            <a:spLocks noChangeArrowheads="1"/>
          </p:cNvSpPr>
          <p:nvPr/>
        </p:nvSpPr>
        <p:spPr bwMode="auto">
          <a:xfrm>
            <a:off x="3352800" y="5181600"/>
            <a:ext cx="2362200" cy="523875"/>
          </a:xfrm>
          <a:prstGeom prst="rect">
            <a:avLst/>
          </a:prstGeom>
          <a:noFill/>
          <a:ln w="12700">
            <a:noFill/>
            <a:miter lim="800000"/>
            <a:headEnd type="none" w="sm" len="sm"/>
            <a:tailEnd/>
          </a:ln>
        </p:spPr>
        <p:txBody>
          <a:bodyPr>
            <a:spAutoFit/>
          </a:bodyPr>
          <a:lstStyle/>
          <a:p>
            <a:r>
              <a:rPr lang="en-US" sz="2800">
                <a:sym typeface="Symbol" pitchFamily="18" charset="2"/>
              </a:rPr>
              <a:t></a:t>
            </a:r>
            <a:r>
              <a:rPr lang="en-US" sz="2800"/>
              <a:t>include</a:t>
            </a:r>
            <a:r>
              <a:rPr lang="en-US" sz="2800">
                <a:sym typeface="Symbol" pitchFamily="18" charset="2"/>
              </a:rPr>
              <a:t></a:t>
            </a:r>
            <a:r>
              <a:rPr lang="en-US" sz="2800"/>
              <a:t> </a:t>
            </a:r>
          </a:p>
        </p:txBody>
      </p:sp>
      <p:sp>
        <p:nvSpPr>
          <p:cNvPr id="62473" name="Text Box 5"/>
          <p:cNvSpPr txBox="1">
            <a:spLocks noChangeArrowheads="1"/>
          </p:cNvSpPr>
          <p:nvPr/>
        </p:nvSpPr>
        <p:spPr bwMode="auto">
          <a:xfrm>
            <a:off x="6096000" y="5257800"/>
            <a:ext cx="2362200" cy="954107"/>
          </a:xfrm>
          <a:prstGeom prst="rect">
            <a:avLst/>
          </a:prstGeom>
          <a:noFill/>
          <a:ln w="15875">
            <a:noFill/>
            <a:miter lim="800000"/>
            <a:headEnd/>
            <a:tailEnd/>
          </a:ln>
        </p:spPr>
        <p:txBody>
          <a:bodyPr>
            <a:spAutoFit/>
          </a:bodyPr>
          <a:lstStyle/>
          <a:p>
            <a:r>
              <a:rPr lang="en-US" sz="2800" dirty="0" smtClean="0"/>
              <a:t>Create New Patient</a:t>
            </a:r>
            <a:endParaRPr lang="en-US" sz="2800" dirty="0"/>
          </a:p>
        </p:txBody>
      </p:sp>
      <p:sp>
        <p:nvSpPr>
          <p:cNvPr id="11" name="Oval 6"/>
          <p:cNvSpPr>
            <a:spLocks noChangeArrowheads="1"/>
          </p:cNvSpPr>
          <p:nvPr/>
        </p:nvSpPr>
        <p:spPr bwMode="auto">
          <a:xfrm>
            <a:off x="533400" y="5105400"/>
            <a:ext cx="2819400" cy="1219200"/>
          </a:xfrm>
          <a:prstGeom prst="ellipse">
            <a:avLst/>
          </a:prstGeom>
          <a:gradFill rotWithShape="1">
            <a:gsLst>
              <a:gs pos="0">
                <a:srgbClr val="D3D3D3"/>
              </a:gs>
              <a:gs pos="35001">
                <a:srgbClr val="E0E0E0"/>
              </a:gs>
              <a:gs pos="100000">
                <a:srgbClr val="F3F3F3"/>
              </a:gs>
            </a:gsLst>
            <a:lin ang="16200000" scaled="1"/>
          </a:gradFill>
          <a:ln w="9525">
            <a:solidFill>
              <a:srgbClr val="939393"/>
            </a:solidFill>
            <a:round/>
            <a:headEnd/>
            <a:tailEnd/>
          </a:ln>
          <a:effectLst>
            <a:outerShdw blurRad="63500" dist="20000" dir="5400000" rotWithShape="0">
              <a:srgbClr val="000000">
                <a:alpha val="37999"/>
              </a:srgbClr>
            </a:outerShdw>
          </a:effectLst>
        </p:spPr>
        <p:txBody>
          <a:bodyPr wrap="none" anchor="ctr">
            <a:spAutoFit/>
          </a:bodyPr>
          <a:lstStyle/>
          <a:p>
            <a:endParaRPr lang="en-US">
              <a:solidFill>
                <a:srgbClr val="000000"/>
              </a:solidFill>
              <a:latin typeface="Verdana" pitchFamily="34" charset="0"/>
            </a:endParaRPr>
          </a:p>
        </p:txBody>
      </p:sp>
      <p:sp>
        <p:nvSpPr>
          <p:cNvPr id="62475" name="Text Box 5"/>
          <p:cNvSpPr txBox="1">
            <a:spLocks noChangeArrowheads="1"/>
          </p:cNvSpPr>
          <p:nvPr/>
        </p:nvSpPr>
        <p:spPr bwMode="auto">
          <a:xfrm>
            <a:off x="457200" y="5304701"/>
            <a:ext cx="2971800" cy="769441"/>
          </a:xfrm>
          <a:prstGeom prst="rect">
            <a:avLst/>
          </a:prstGeom>
          <a:noFill/>
          <a:ln w="15875">
            <a:noFill/>
            <a:miter lim="800000"/>
            <a:headEnd/>
            <a:tailEnd/>
          </a:ln>
        </p:spPr>
        <p:txBody>
          <a:bodyPr wrap="square">
            <a:spAutoFit/>
          </a:bodyPr>
          <a:lstStyle/>
          <a:p>
            <a:r>
              <a:rPr lang="en-US" sz="2200" dirty="0" smtClean="0"/>
              <a:t>Make New</a:t>
            </a:r>
          </a:p>
          <a:p>
            <a:r>
              <a:rPr lang="en-US" sz="2200" dirty="0" smtClean="0"/>
              <a:t>Patient Appointment </a:t>
            </a:r>
            <a:endParaRPr lang="en-US" sz="2200" dirty="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18440999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66750" y="525463"/>
            <a:ext cx="8572500" cy="457200"/>
          </a:xfrm>
        </p:spPr>
        <p:txBody>
          <a:bodyPr>
            <a:noAutofit/>
          </a:bodyPr>
          <a:lstStyle/>
          <a:p>
            <a:pPr eaLnBrk="1" hangingPunct="1"/>
            <a:r>
              <a:rPr lang="en-US" dirty="0" smtClean="0"/>
              <a:t>Generalization Relationship</a:t>
            </a:r>
          </a:p>
        </p:txBody>
      </p:sp>
      <p:sp>
        <p:nvSpPr>
          <p:cNvPr id="63491" name="Rectangle 3" descr="Rectangle: Click to edit Master text styles&#10;Second level&#10;Third level&#10;Fourth level&#10;Fifth level"/>
          <p:cNvSpPr>
            <a:spLocks noGrp="1" noChangeArrowheads="1"/>
          </p:cNvSpPr>
          <p:nvPr>
            <p:ph idx="1"/>
          </p:nvPr>
        </p:nvSpPr>
        <p:spPr>
          <a:xfrm>
            <a:off x="457200" y="1371600"/>
            <a:ext cx="8229600" cy="4792663"/>
          </a:xfrm>
        </p:spPr>
        <p:txBody>
          <a:bodyPr/>
          <a:lstStyle/>
          <a:p>
            <a:pPr eaLnBrk="1" hangingPunct="1"/>
            <a:r>
              <a:rPr lang="en-US" sz="3600" dirty="0" smtClean="0"/>
              <a:t>A specialized Use Case to a more generalized Use Case</a:t>
            </a:r>
          </a:p>
          <a:p>
            <a:pPr eaLnBrk="1" hangingPunct="1"/>
            <a:r>
              <a:rPr lang="en-US" sz="3600" dirty="0" smtClean="0">
                <a:solidFill>
                  <a:srgbClr val="C00000"/>
                </a:solidFill>
              </a:rPr>
              <a:t>Arrow points </a:t>
            </a:r>
            <a:r>
              <a:rPr lang="en-US" sz="3600" dirty="0" smtClean="0"/>
              <a:t>from specialized </a:t>
            </a:r>
            <a:r>
              <a:rPr lang="en-US" sz="3600" dirty="0" smtClean="0">
                <a:solidFill>
                  <a:srgbClr val="C00000"/>
                </a:solidFill>
              </a:rPr>
              <a:t>to general Use Case</a:t>
            </a:r>
          </a:p>
        </p:txBody>
      </p:sp>
      <p:sp>
        <p:nvSpPr>
          <p:cNvPr id="63492" name="Line 5"/>
          <p:cNvSpPr>
            <a:spLocks noChangeShapeType="1"/>
          </p:cNvSpPr>
          <p:nvPr/>
        </p:nvSpPr>
        <p:spPr bwMode="auto">
          <a:xfrm flipH="1">
            <a:off x="2362200" y="4419600"/>
            <a:ext cx="4343400" cy="0"/>
          </a:xfrm>
          <a:prstGeom prst="line">
            <a:avLst/>
          </a:prstGeom>
          <a:noFill/>
          <a:ln w="38100">
            <a:solidFill>
              <a:schemeClr val="tx1"/>
            </a:solidFill>
            <a:round/>
            <a:headEnd type="triangle" w="lg" len="lg"/>
            <a:tailEnd type="none" w="lg" len="lg"/>
          </a:ln>
        </p:spPr>
        <p:txBody>
          <a:bodyPr wrap="none"/>
          <a:lstStyle/>
          <a:p>
            <a:endParaRPr lang="en-US"/>
          </a:p>
        </p:txBody>
      </p:sp>
      <p:sp>
        <p:nvSpPr>
          <p:cNvPr id="6" name="Oval 5"/>
          <p:cNvSpPr>
            <a:spLocks noChangeArrowheads="1"/>
          </p:cNvSpPr>
          <p:nvPr/>
        </p:nvSpPr>
        <p:spPr bwMode="auto">
          <a:xfrm>
            <a:off x="5867400" y="5029200"/>
            <a:ext cx="2819400" cy="1219200"/>
          </a:xfrm>
          <a:prstGeom prst="ellipse">
            <a:avLst/>
          </a:prstGeom>
          <a:gradFill rotWithShape="1">
            <a:gsLst>
              <a:gs pos="0">
                <a:srgbClr val="D3D3D3"/>
              </a:gs>
              <a:gs pos="35001">
                <a:srgbClr val="E0E0E0"/>
              </a:gs>
              <a:gs pos="100000">
                <a:srgbClr val="F3F3F3"/>
              </a:gs>
            </a:gsLst>
            <a:lin ang="16200000" scaled="1"/>
          </a:gradFill>
          <a:ln w="9525">
            <a:solidFill>
              <a:srgbClr val="939393"/>
            </a:solidFill>
            <a:round/>
            <a:headEnd/>
            <a:tailEnd/>
          </a:ln>
          <a:effectLst>
            <a:outerShdw blurRad="63500" dist="20000" dir="5400000" rotWithShape="0">
              <a:srgbClr val="000000">
                <a:alpha val="37999"/>
              </a:srgbClr>
            </a:outerShdw>
          </a:effectLst>
        </p:spPr>
        <p:txBody>
          <a:bodyPr wrap="none" anchor="ctr">
            <a:spAutoFit/>
          </a:bodyPr>
          <a:lstStyle/>
          <a:p>
            <a:endParaRPr lang="en-US">
              <a:solidFill>
                <a:srgbClr val="000000"/>
              </a:solidFill>
              <a:latin typeface="Verdana" pitchFamily="34" charset="0"/>
            </a:endParaRPr>
          </a:p>
        </p:txBody>
      </p:sp>
      <p:sp>
        <p:nvSpPr>
          <p:cNvPr id="63494" name="Line 5"/>
          <p:cNvSpPr>
            <a:spLocks noChangeShapeType="1"/>
          </p:cNvSpPr>
          <p:nvPr/>
        </p:nvSpPr>
        <p:spPr bwMode="auto">
          <a:xfrm flipH="1">
            <a:off x="3352800" y="5638800"/>
            <a:ext cx="2514600" cy="0"/>
          </a:xfrm>
          <a:prstGeom prst="line">
            <a:avLst/>
          </a:prstGeom>
          <a:noFill/>
          <a:ln w="38100">
            <a:solidFill>
              <a:schemeClr val="tx1"/>
            </a:solidFill>
            <a:round/>
            <a:headEnd type="triangle" w="lg" len="lg"/>
            <a:tailEnd type="none" w="lg" len="lg"/>
          </a:ln>
        </p:spPr>
        <p:txBody>
          <a:bodyPr wrap="none"/>
          <a:lstStyle/>
          <a:p>
            <a:endParaRPr lang="en-US"/>
          </a:p>
        </p:txBody>
      </p:sp>
      <p:sp>
        <p:nvSpPr>
          <p:cNvPr id="63495" name="Text Box 5"/>
          <p:cNvSpPr txBox="1">
            <a:spLocks noChangeArrowheads="1"/>
          </p:cNvSpPr>
          <p:nvPr/>
        </p:nvSpPr>
        <p:spPr bwMode="auto">
          <a:xfrm>
            <a:off x="6172200" y="5105400"/>
            <a:ext cx="2362200" cy="954088"/>
          </a:xfrm>
          <a:prstGeom prst="rect">
            <a:avLst/>
          </a:prstGeom>
          <a:noFill/>
          <a:ln w="15875">
            <a:noFill/>
            <a:miter lim="800000"/>
            <a:headEnd/>
            <a:tailEnd/>
          </a:ln>
        </p:spPr>
        <p:txBody>
          <a:bodyPr>
            <a:spAutoFit/>
          </a:bodyPr>
          <a:lstStyle/>
          <a:p>
            <a:r>
              <a:rPr lang="en-US" sz="2800"/>
              <a:t>Make</a:t>
            </a:r>
            <a:br>
              <a:rPr lang="en-US" sz="2800"/>
            </a:br>
            <a:r>
              <a:rPr lang="en-US" sz="2800"/>
              <a:t>Appointment</a:t>
            </a:r>
          </a:p>
        </p:txBody>
      </p:sp>
      <p:sp>
        <p:nvSpPr>
          <p:cNvPr id="10" name="Oval 6"/>
          <p:cNvSpPr>
            <a:spLocks noChangeArrowheads="1"/>
          </p:cNvSpPr>
          <p:nvPr/>
        </p:nvSpPr>
        <p:spPr bwMode="auto">
          <a:xfrm>
            <a:off x="533400" y="5029200"/>
            <a:ext cx="2819400" cy="1219200"/>
          </a:xfrm>
          <a:prstGeom prst="ellipse">
            <a:avLst/>
          </a:prstGeom>
          <a:gradFill rotWithShape="1">
            <a:gsLst>
              <a:gs pos="0">
                <a:srgbClr val="D3D3D3"/>
              </a:gs>
              <a:gs pos="35001">
                <a:srgbClr val="E0E0E0"/>
              </a:gs>
              <a:gs pos="100000">
                <a:srgbClr val="F3F3F3"/>
              </a:gs>
            </a:gsLst>
            <a:lin ang="16200000" scaled="1"/>
          </a:gradFill>
          <a:ln w="9525">
            <a:solidFill>
              <a:srgbClr val="939393"/>
            </a:solidFill>
            <a:round/>
            <a:headEnd/>
            <a:tailEnd/>
          </a:ln>
          <a:effectLst>
            <a:outerShdw blurRad="63500" dist="20000" dir="5400000" rotWithShape="0">
              <a:srgbClr val="000000">
                <a:alpha val="37999"/>
              </a:srgbClr>
            </a:outerShdw>
          </a:effectLst>
        </p:spPr>
        <p:txBody>
          <a:bodyPr wrap="none" anchor="ctr">
            <a:spAutoFit/>
          </a:bodyPr>
          <a:lstStyle/>
          <a:p>
            <a:endParaRPr lang="en-US">
              <a:solidFill>
                <a:srgbClr val="000000"/>
              </a:solidFill>
              <a:latin typeface="Verdana" pitchFamily="34" charset="0"/>
            </a:endParaRPr>
          </a:p>
        </p:txBody>
      </p:sp>
      <p:sp>
        <p:nvSpPr>
          <p:cNvPr id="63497" name="Text Box 5"/>
          <p:cNvSpPr txBox="1">
            <a:spLocks noChangeArrowheads="1"/>
          </p:cNvSpPr>
          <p:nvPr/>
        </p:nvSpPr>
        <p:spPr bwMode="auto">
          <a:xfrm>
            <a:off x="685800" y="5105400"/>
            <a:ext cx="2667000" cy="954088"/>
          </a:xfrm>
          <a:prstGeom prst="rect">
            <a:avLst/>
          </a:prstGeom>
          <a:noFill/>
          <a:ln w="15875">
            <a:noFill/>
            <a:miter lim="800000"/>
            <a:headEnd/>
            <a:tailEnd/>
          </a:ln>
        </p:spPr>
        <p:txBody>
          <a:bodyPr>
            <a:spAutoFit/>
          </a:bodyPr>
          <a:lstStyle/>
          <a:p>
            <a:r>
              <a:rPr lang="en-US" sz="2800"/>
              <a:t>Make Old</a:t>
            </a:r>
            <a:br>
              <a:rPr lang="en-US" sz="2800"/>
            </a:br>
            <a:r>
              <a:rPr lang="en-US" sz="2800"/>
              <a:t>Appointment</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69</a:t>
            </a:fld>
            <a:endParaRPr lang="en-US">
              <a:solidFill>
                <a:prstClr val="black">
                  <a:tint val="75000"/>
                </a:prstClr>
              </a:solidFill>
            </a:endParaRPr>
          </a:p>
        </p:txBody>
      </p:sp>
    </p:spTree>
    <p:extLst>
      <p:ext uri="{BB962C8B-B14F-4D97-AF65-F5344CB8AC3E}">
        <p14:creationId xmlns:p14="http://schemas.microsoft.com/office/powerpoint/2010/main" val="23800856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439150" cy="1200149"/>
          </a:xfrm>
        </p:spPr>
        <p:txBody>
          <a:bodyPr>
            <a:normAutofit/>
          </a:bodyPr>
          <a:lstStyle/>
          <a:p>
            <a:r>
              <a:rPr lang="en-US" dirty="0"/>
              <a:t>When </a:t>
            </a:r>
            <a:r>
              <a:rPr lang="id-ID" dirty="0" smtClean="0"/>
              <a:t>D</a:t>
            </a:r>
            <a:r>
              <a:rPr lang="en-US" dirty="0" smtClean="0"/>
              <a:t>o Software </a:t>
            </a:r>
            <a:r>
              <a:rPr lang="id-ID" dirty="0" smtClean="0"/>
              <a:t>P</a:t>
            </a:r>
            <a:r>
              <a:rPr lang="en-US" dirty="0" err="1" smtClean="0"/>
              <a:t>rojects</a:t>
            </a:r>
            <a:r>
              <a:rPr lang="en-US" dirty="0" smtClean="0"/>
              <a:t> </a:t>
            </a:r>
            <a:r>
              <a:rPr lang="id-ID" dirty="0"/>
              <a:t>B</a:t>
            </a:r>
            <a:r>
              <a:rPr lang="en-US" dirty="0" err="1" smtClean="0"/>
              <a:t>egin</a:t>
            </a:r>
            <a:r>
              <a:rPr lang="en-US" dirty="0"/>
              <a:t>?</a:t>
            </a:r>
          </a:p>
        </p:txBody>
      </p:sp>
      <p:sp>
        <p:nvSpPr>
          <p:cNvPr id="3" name="Content Placeholder 2"/>
          <p:cNvSpPr>
            <a:spLocks noGrp="1"/>
          </p:cNvSpPr>
          <p:nvPr>
            <p:ph idx="1"/>
          </p:nvPr>
        </p:nvSpPr>
        <p:spPr/>
        <p:txBody>
          <a:bodyPr>
            <a:normAutofit/>
          </a:bodyPr>
          <a:lstStyle/>
          <a:p>
            <a:r>
              <a:rPr lang="en-US" sz="3200" dirty="0" smtClean="0"/>
              <a:t>When </a:t>
            </a:r>
            <a:r>
              <a:rPr lang="en-US" sz="3200" dirty="0"/>
              <a:t>someone sees an opportunity to create </a:t>
            </a:r>
            <a:r>
              <a:rPr lang="en-US" sz="3200" dirty="0">
                <a:solidFill>
                  <a:srgbClr val="C00000"/>
                </a:solidFill>
              </a:rPr>
              <a:t>business value </a:t>
            </a:r>
            <a:r>
              <a:rPr lang="en-US" sz="3200" dirty="0"/>
              <a:t>from using information </a:t>
            </a:r>
            <a:r>
              <a:rPr lang="en-US" sz="3200" dirty="0" smtClean="0"/>
              <a:t>technology</a:t>
            </a:r>
            <a:endParaRPr lang="en-US" sz="3200" dirty="0"/>
          </a:p>
          <a:p>
            <a:endParaRPr lang="en-US" sz="3200" dirty="0" smtClean="0"/>
          </a:p>
          <a:p>
            <a:r>
              <a:rPr lang="id-ID" sz="3200" dirty="0" smtClean="0"/>
              <a:t>Then he or she creates a </a:t>
            </a:r>
            <a:r>
              <a:rPr lang="id-ID" sz="3200" dirty="0" smtClean="0">
                <a:solidFill>
                  <a:srgbClr val="C00000"/>
                </a:solidFill>
              </a:rPr>
              <a:t>system request</a:t>
            </a:r>
            <a:endParaRPr lang="en-US" sz="3200" dirty="0" smtClean="0">
              <a:solidFill>
                <a:srgbClr val="C00000"/>
              </a:solidFill>
            </a:endParaRPr>
          </a:p>
          <a:p>
            <a:endParaRPr lang="en-US" sz="3200" dirty="0" smtClean="0">
              <a:solidFill>
                <a:srgbClr val="C00000"/>
              </a:solidFill>
            </a:endParaRPr>
          </a:p>
          <a:p>
            <a:r>
              <a:rPr lang="en-US" sz="3200" dirty="0" smtClean="0">
                <a:solidFill>
                  <a:srgbClr val="C00000"/>
                </a:solidFill>
              </a:rPr>
              <a:t>Feasibility </a:t>
            </a:r>
            <a:r>
              <a:rPr lang="en-US" sz="3200" dirty="0">
                <a:solidFill>
                  <a:srgbClr val="C00000"/>
                </a:solidFill>
              </a:rPr>
              <a:t>analysis </a:t>
            </a:r>
            <a:r>
              <a:rPr lang="en-US" sz="3200" dirty="0"/>
              <a:t>is used to aid in the decision of whether or not to proceed with the </a:t>
            </a:r>
            <a:r>
              <a:rPr lang="en-US" sz="3200" dirty="0" smtClean="0"/>
              <a:t>project</a:t>
            </a:r>
            <a:endParaRPr lang="en-US" sz="3200" dirty="0">
              <a:solidFill>
                <a:srgbClr val="C00000"/>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7574176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381000"/>
            <a:ext cx="8382000" cy="762000"/>
          </a:xfrm>
        </p:spPr>
        <p:txBody>
          <a:bodyPr/>
          <a:lstStyle/>
          <a:p>
            <a:pPr eaLnBrk="1" hangingPunct="1"/>
            <a:r>
              <a:rPr lang="en-US" sz="3600" dirty="0" smtClean="0"/>
              <a:t>Use Case Diagram for Appointment System</a:t>
            </a:r>
          </a:p>
        </p:txBody>
      </p:sp>
      <p:pic>
        <p:nvPicPr>
          <p:cNvPr id="65539" name="Picture 2" descr="fig_05_08"/>
          <p:cNvPicPr preferRelativeResize="0">
            <a:picLocks noChangeAspect="1" noChangeArrowheads="1"/>
          </p:cNvPicPr>
          <p:nvPr>
            <p:custDataLst>
              <p:tags r:id="rId1"/>
            </p:custDataLst>
          </p:nvPr>
        </p:nvPicPr>
        <p:blipFill>
          <a:blip r:embed="rId3" cstate="print"/>
          <a:srcRect/>
          <a:stretch>
            <a:fillRect/>
          </a:stretch>
        </p:blipFill>
        <p:spPr bwMode="auto">
          <a:xfrm>
            <a:off x="457200" y="1143000"/>
            <a:ext cx="8153400" cy="550977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70</a:t>
            </a:fld>
            <a:endParaRPr lang="en-US">
              <a:solidFill>
                <a:prstClr val="black">
                  <a:tint val="75000"/>
                </a:prstClr>
              </a:solidFill>
            </a:endParaRPr>
          </a:p>
        </p:txBody>
      </p:sp>
    </p:spTree>
    <p:extLst>
      <p:ext uri="{BB962C8B-B14F-4D97-AF65-F5344CB8AC3E}">
        <p14:creationId xmlns:p14="http://schemas.microsoft.com/office/powerpoint/2010/main" val="10600430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81000"/>
            <a:ext cx="8382000" cy="762000"/>
          </a:xfrm>
        </p:spPr>
        <p:txBody>
          <a:bodyPr>
            <a:noAutofit/>
          </a:bodyPr>
          <a:lstStyle/>
          <a:p>
            <a:pPr eaLnBrk="1" hangingPunct="1"/>
            <a:r>
              <a:rPr lang="en-US" sz="3800" dirty="0" smtClean="0"/>
              <a:t>Use Case Diagram with Specialized Actor</a:t>
            </a:r>
          </a:p>
        </p:txBody>
      </p:sp>
      <p:pic>
        <p:nvPicPr>
          <p:cNvPr id="66563" name="Picture 2" descr="fig_05_09"/>
          <p:cNvPicPr preferRelativeResize="0">
            <a:picLocks noChangeAspect="1" noChangeArrowheads="1"/>
          </p:cNvPicPr>
          <p:nvPr>
            <p:custDataLst>
              <p:tags r:id="rId1"/>
            </p:custDataLst>
          </p:nvPr>
        </p:nvPicPr>
        <p:blipFill>
          <a:blip r:embed="rId3" cstate="print"/>
          <a:srcRect/>
          <a:stretch>
            <a:fillRect/>
          </a:stretch>
        </p:blipFill>
        <p:spPr bwMode="auto">
          <a:xfrm>
            <a:off x="409575" y="1143000"/>
            <a:ext cx="8428189" cy="55403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71</a:t>
            </a:fld>
            <a:endParaRPr lang="en-US">
              <a:solidFill>
                <a:prstClr val="black">
                  <a:tint val="75000"/>
                </a:prstClr>
              </a:solidFill>
            </a:endParaRPr>
          </a:p>
        </p:txBody>
      </p:sp>
    </p:spTree>
    <p:extLst>
      <p:ext uri="{BB962C8B-B14F-4D97-AF65-F5344CB8AC3E}">
        <p14:creationId xmlns:p14="http://schemas.microsoft.com/office/powerpoint/2010/main" val="31342642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t>Extend and Include Relationships</a:t>
            </a:r>
          </a:p>
        </p:txBody>
      </p:sp>
      <p:pic>
        <p:nvPicPr>
          <p:cNvPr id="5" name="Picture 3"/>
          <p:cNvPicPr>
            <a:picLocks noChangeAspect="1" noChangeArrowheads="1"/>
          </p:cNvPicPr>
          <p:nvPr/>
        </p:nvPicPr>
        <p:blipFill>
          <a:blip r:embed="rId2" cstate="print"/>
          <a:srcRect/>
          <a:stretch>
            <a:fillRect/>
          </a:stretch>
        </p:blipFill>
        <p:spPr bwMode="auto">
          <a:xfrm>
            <a:off x="381000" y="966226"/>
            <a:ext cx="8839200" cy="592256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p14="http://schemas.microsoft.com/office/powerpoint/2010/main" val="9946849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Use </a:t>
            </a:r>
            <a:r>
              <a:rPr lang="en-US" sz="4000" dirty="0" smtClean="0"/>
              <a:t>Case </a:t>
            </a:r>
            <a:r>
              <a:rPr lang="en-US" sz="4000" dirty="0" smtClean="0"/>
              <a:t>Diagram – Case Study</a:t>
            </a:r>
            <a:endParaRPr lang="id-ID" sz="40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73</a:t>
            </a:fld>
            <a:endParaRPr lang="en-US" dirty="0">
              <a:solidFill>
                <a:prstClr val="black">
                  <a:tint val="75000"/>
                </a:prstClr>
              </a:solidFill>
            </a:endParaRPr>
          </a:p>
        </p:txBody>
      </p:sp>
      <p:pic>
        <p:nvPicPr>
          <p:cNvPr id="12" name="Picture 11"/>
          <p:cNvPicPr>
            <a:picLocks noChangeAspect="1"/>
          </p:cNvPicPr>
          <p:nvPr/>
        </p:nvPicPr>
        <p:blipFill rotWithShape="1">
          <a:blip r:embed="rId2"/>
          <a:srcRect l="2451" t="5877" r="1220" b="3498"/>
          <a:stretch/>
        </p:blipFill>
        <p:spPr>
          <a:xfrm>
            <a:off x="819150" y="1143000"/>
            <a:ext cx="7696200" cy="5163273"/>
          </a:xfrm>
          <a:prstGeom prst="rect">
            <a:avLst/>
          </a:prstGeom>
        </p:spPr>
      </p:pic>
    </p:spTree>
    <p:extLst>
      <p:ext uri="{BB962C8B-B14F-4D97-AF65-F5344CB8AC3E}">
        <p14:creationId xmlns:p14="http://schemas.microsoft.com/office/powerpoint/2010/main" val="33321123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r>
              <a:rPr lang="en-US" dirty="0" err="1" smtClean="0"/>
              <a:t>Studi</a:t>
            </a:r>
            <a:r>
              <a:rPr lang="en-US" dirty="0" smtClean="0"/>
              <a:t> </a:t>
            </a:r>
            <a:r>
              <a:rPr lang="en-US" dirty="0" err="1" smtClean="0"/>
              <a:t>Kasus</a:t>
            </a:r>
            <a:endParaRPr lang="id-ID" dirty="0"/>
          </a:p>
        </p:txBody>
      </p:sp>
      <p:sp>
        <p:nvSpPr>
          <p:cNvPr id="3" name="Content Placeholder 2"/>
          <p:cNvSpPr>
            <a:spLocks noGrp="1"/>
          </p:cNvSpPr>
          <p:nvPr>
            <p:ph idx="1"/>
          </p:nvPr>
        </p:nvSpPr>
        <p:spPr/>
        <p:txBody>
          <a:bodyPr>
            <a:normAutofit/>
          </a:bodyPr>
          <a:lstStyle/>
          <a:p>
            <a:r>
              <a:rPr lang="en-US" sz="3200" dirty="0" err="1" smtClean="0"/>
              <a:t>Pahami</a:t>
            </a:r>
            <a:r>
              <a:rPr lang="en-US" sz="3200" dirty="0" smtClean="0"/>
              <a:t> </a:t>
            </a:r>
            <a:r>
              <a:rPr lang="en-US" sz="3200" dirty="0" err="1" smtClean="0"/>
              <a:t>kembali</a:t>
            </a:r>
            <a:r>
              <a:rPr lang="en-US" sz="3200" dirty="0" smtClean="0"/>
              <a:t> System Request yang </a:t>
            </a:r>
            <a:r>
              <a:rPr lang="en-US" sz="3200" dirty="0" err="1" smtClean="0"/>
              <a:t>sudah</a:t>
            </a:r>
            <a:r>
              <a:rPr lang="en-US" sz="3200" dirty="0" smtClean="0"/>
              <a:t> </a:t>
            </a:r>
            <a:r>
              <a:rPr lang="en-US" sz="3200" dirty="0" err="1" smtClean="0"/>
              <a:t>dibuat</a:t>
            </a:r>
            <a:endParaRPr lang="en-US" sz="3200" dirty="0" smtClean="0"/>
          </a:p>
          <a:p>
            <a:r>
              <a:rPr lang="en-US" sz="3200" dirty="0" err="1" smtClean="0"/>
              <a:t>Lanjutkan</a:t>
            </a:r>
            <a:r>
              <a:rPr lang="en-US" sz="3200" dirty="0" smtClean="0"/>
              <a:t> </a:t>
            </a:r>
            <a:r>
              <a:rPr lang="en-US" sz="3200" dirty="0" err="1" smtClean="0"/>
              <a:t>dengan</a:t>
            </a:r>
            <a:r>
              <a:rPr lang="en-US" sz="3200" dirty="0" smtClean="0"/>
              <a:t> </a:t>
            </a:r>
            <a:r>
              <a:rPr lang="en-US" sz="3200" dirty="0" err="1" smtClean="0"/>
              <a:t>membuat</a:t>
            </a:r>
            <a:r>
              <a:rPr lang="en-US" sz="3200" dirty="0" smtClean="0"/>
              <a:t> </a:t>
            </a:r>
            <a:r>
              <a:rPr lang="en-US" sz="3200" dirty="0">
                <a:solidFill>
                  <a:srgbClr val="C00000"/>
                </a:solidFill>
              </a:rPr>
              <a:t>U</a:t>
            </a:r>
            <a:r>
              <a:rPr lang="en-US" sz="3200" dirty="0" smtClean="0">
                <a:solidFill>
                  <a:srgbClr val="C00000"/>
                </a:solidFill>
              </a:rPr>
              <a:t>se </a:t>
            </a:r>
            <a:r>
              <a:rPr lang="en-US" sz="3200" dirty="0" smtClean="0">
                <a:solidFill>
                  <a:srgbClr val="C00000"/>
                </a:solidFill>
              </a:rPr>
              <a:t>Case Diagram</a:t>
            </a:r>
            <a:r>
              <a:rPr lang="en-US" sz="3200" dirty="0" smtClean="0">
                <a:solidFill>
                  <a:srgbClr val="C00000"/>
                </a:solidFill>
              </a:rPr>
              <a:t> </a:t>
            </a:r>
            <a:r>
              <a:rPr lang="en-US" sz="3200" dirty="0" err="1" smtClean="0"/>
              <a:t>dari</a:t>
            </a:r>
            <a:r>
              <a:rPr lang="en-US" sz="3200" dirty="0" smtClean="0"/>
              <a:t> </a:t>
            </a:r>
            <a:r>
              <a:rPr lang="en-US" sz="3200" dirty="0" smtClean="0"/>
              <a:t>System Request </a:t>
            </a:r>
            <a:r>
              <a:rPr lang="en-US" sz="3200" dirty="0" smtClean="0"/>
              <a:t>y</a:t>
            </a:r>
            <a:r>
              <a:rPr lang="en-US" sz="3200" dirty="0" smtClean="0"/>
              <a:t>ang </a:t>
            </a:r>
            <a:r>
              <a:rPr lang="en-US" sz="3200" dirty="0" err="1" smtClean="0"/>
              <a:t>dibuat</a:t>
            </a:r>
            <a:endParaRPr lang="id-ID"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74</a:t>
            </a:fld>
            <a:endParaRPr lang="en-US" dirty="0">
              <a:solidFill>
                <a:prstClr val="black">
                  <a:tint val="75000"/>
                </a:prstClr>
              </a:solidFill>
            </a:endParaRPr>
          </a:p>
        </p:txBody>
      </p:sp>
    </p:spTree>
    <p:extLst>
      <p:ext uri="{BB962C8B-B14F-4D97-AF65-F5344CB8AC3E}">
        <p14:creationId xmlns:p14="http://schemas.microsoft.com/office/powerpoint/2010/main" val="34713866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Activity Diagram</a:t>
            </a:r>
            <a:endParaRPr lang="id-ID" sz="4000" dirty="0"/>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val="7930715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Syntax for an </a:t>
            </a:r>
            <a:r>
              <a:rPr lang="en-US" dirty="0" smtClean="0"/>
              <a:t>Activity Diagram</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0556" t="14815" r="8333" b="10185"/>
          <a:stretch/>
        </p:blipFill>
        <p:spPr>
          <a:xfrm>
            <a:off x="914400" y="958596"/>
            <a:ext cx="7467600" cy="5899404"/>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76</a:t>
            </a:fld>
            <a:endParaRPr lang="en-US">
              <a:solidFill>
                <a:prstClr val="black">
                  <a:tint val="75000"/>
                </a:prstClr>
              </a:solidFill>
            </a:endParaRPr>
          </a:p>
        </p:txBody>
      </p:sp>
    </p:spTree>
    <p:extLst>
      <p:ext uri="{BB962C8B-B14F-4D97-AF65-F5344CB8AC3E}">
        <p14:creationId xmlns:p14="http://schemas.microsoft.com/office/powerpoint/2010/main" val="26182581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custDataLst>
              <p:tags r:id="rId1"/>
            </p:custDataLst>
          </p:nvPr>
        </p:nvSpPr>
        <p:spPr/>
        <p:txBody>
          <a:bodyPr/>
          <a:lstStyle/>
          <a:p>
            <a:pPr eaLnBrk="1" hangingPunct="1"/>
            <a:r>
              <a:rPr lang="en-US" smtClean="0"/>
              <a:t>Activity Diagram Example</a:t>
            </a:r>
          </a:p>
        </p:txBody>
      </p:sp>
      <p:pic>
        <p:nvPicPr>
          <p:cNvPr id="12292" name="Picture 3"/>
          <p:cNvPicPr>
            <a:picLocks noChangeAspect="1" noChangeArrowheads="1"/>
          </p:cNvPicPr>
          <p:nvPr>
            <p:custDataLst>
              <p:tags r:id="rId2"/>
            </p:custDataLst>
          </p:nvPr>
        </p:nvPicPr>
        <p:blipFill>
          <a:blip r:embed="rId4" cstate="print"/>
          <a:srcRect/>
          <a:stretch>
            <a:fillRect/>
          </a:stretch>
        </p:blipFill>
        <p:spPr bwMode="auto">
          <a:xfrm>
            <a:off x="1447800" y="1219200"/>
            <a:ext cx="6183086" cy="5410200"/>
          </a:xfrm>
          <a:prstGeom prst="rect">
            <a:avLst/>
          </a:prstGeom>
          <a:noFill/>
          <a:ln w="12700">
            <a:noFill/>
            <a:miter lim="800000"/>
            <a:headEnd type="none" w="sm" len="sm"/>
            <a:tailEnd/>
          </a:ln>
        </p:spPr>
      </p:pic>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val="42762925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Syntax for an </a:t>
            </a:r>
            <a:r>
              <a:rPr lang="en-US" dirty="0" smtClean="0"/>
              <a:t>Activity Diagram</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0556" t="14815" r="8333" b="10185"/>
          <a:stretch/>
        </p:blipFill>
        <p:spPr>
          <a:xfrm>
            <a:off x="914400" y="958596"/>
            <a:ext cx="7467600" cy="5899404"/>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78</a:t>
            </a:fld>
            <a:endParaRPr lang="en-US">
              <a:solidFill>
                <a:prstClr val="black">
                  <a:tint val="75000"/>
                </a:prstClr>
              </a:solidFill>
            </a:endParaRPr>
          </a:p>
        </p:txBody>
      </p:sp>
    </p:spTree>
    <p:extLst>
      <p:ext uri="{BB962C8B-B14F-4D97-AF65-F5344CB8AC3E}">
        <p14:creationId xmlns:p14="http://schemas.microsoft.com/office/powerpoint/2010/main" val="35444521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439150" cy="1200149"/>
          </a:xfrm>
        </p:spPr>
        <p:txBody>
          <a:bodyPr>
            <a:normAutofit/>
          </a:bodyPr>
          <a:lstStyle/>
          <a:p>
            <a:r>
              <a:rPr lang="en-US" sz="3600" dirty="0" smtClean="0"/>
              <a:t>2. Activity Diagram: </a:t>
            </a:r>
            <a:r>
              <a:rPr lang="en-US" sz="3600" dirty="0" err="1" smtClean="0"/>
              <a:t>Memasukkan</a:t>
            </a:r>
            <a:r>
              <a:rPr lang="en-US" sz="3600" dirty="0" smtClean="0"/>
              <a:t> PIN</a:t>
            </a:r>
            <a:endParaRPr lang="id-ID"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79</a:t>
            </a:fld>
            <a:endParaRPr lang="en-US" dirty="0">
              <a:solidFill>
                <a:prstClr val="black">
                  <a:tint val="75000"/>
                </a:prstClr>
              </a:solidFill>
            </a:endParaRPr>
          </a:p>
        </p:txBody>
      </p:sp>
      <p:pic>
        <p:nvPicPr>
          <p:cNvPr id="7" name="Picture 6"/>
          <p:cNvPicPr>
            <a:picLocks noChangeAspect="1"/>
          </p:cNvPicPr>
          <p:nvPr/>
        </p:nvPicPr>
        <p:blipFill rotWithShape="1">
          <a:blip r:embed="rId2"/>
          <a:srcRect l="1235" t="5382" r="2469" b="3876"/>
          <a:stretch/>
        </p:blipFill>
        <p:spPr>
          <a:xfrm>
            <a:off x="990600" y="990600"/>
            <a:ext cx="6934200" cy="5511800"/>
          </a:xfrm>
          <a:prstGeom prst="rect">
            <a:avLst/>
          </a:prstGeom>
        </p:spPr>
      </p:pic>
    </p:spTree>
    <p:extLst>
      <p:ext uri="{BB962C8B-B14F-4D97-AF65-F5344CB8AC3E}">
        <p14:creationId xmlns:p14="http://schemas.microsoft.com/office/powerpoint/2010/main" val="35798794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458200" cy="762000"/>
          </a:xfrm>
        </p:spPr>
        <p:txBody>
          <a:bodyPr>
            <a:normAutofit fontScale="90000"/>
          </a:bodyPr>
          <a:lstStyle/>
          <a:p>
            <a:r>
              <a:rPr lang="en-US" dirty="0"/>
              <a:t>Software Development Life </a:t>
            </a:r>
            <a:r>
              <a:rPr lang="en-US" dirty="0" smtClean="0"/>
              <a:t>Cycle (SDLC)</a:t>
            </a:r>
            <a:endParaRPr lang="en-US" dirty="0"/>
          </a:p>
        </p:txBody>
      </p:sp>
      <p:graphicFrame>
        <p:nvGraphicFramePr>
          <p:cNvPr id="5" name="Content Placeholder 9"/>
          <p:cNvGraphicFramePr>
            <a:graphicFrameLocks/>
          </p:cNvGraphicFramePr>
          <p:nvPr>
            <p:extLst/>
          </p:nvPr>
        </p:nvGraphicFramePr>
        <p:xfrm>
          <a:off x="304800" y="1447800"/>
          <a:ext cx="859042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8</a:t>
            </a:fld>
            <a:endParaRPr lang="en-US" dirty="0">
              <a:solidFill>
                <a:prstClr val="black">
                  <a:tint val="75000"/>
                </a:prstClr>
              </a:solidFill>
            </a:endParaRPr>
          </a:p>
        </p:txBody>
      </p:sp>
      <p:sp>
        <p:nvSpPr>
          <p:cNvPr id="4" name="Rectangle 3"/>
          <p:cNvSpPr/>
          <p:nvPr/>
        </p:nvSpPr>
        <p:spPr>
          <a:xfrm>
            <a:off x="6629400" y="5638800"/>
            <a:ext cx="1983236" cy="461665"/>
          </a:xfrm>
          <a:prstGeom prst="rect">
            <a:avLst/>
          </a:prstGeom>
        </p:spPr>
        <p:txBody>
          <a:bodyPr wrap="none">
            <a:spAutoFit/>
          </a:bodyPr>
          <a:lstStyle/>
          <a:p>
            <a:pPr marL="0" indent="0" algn="r">
              <a:buNone/>
            </a:pPr>
            <a:r>
              <a:rPr lang="en-US" sz="2400" i="1" dirty="0">
                <a:effectLst/>
                <a:latin typeface="+mn-lt"/>
              </a:rPr>
              <a:t>(Dennis, 2012)</a:t>
            </a:r>
          </a:p>
        </p:txBody>
      </p:sp>
    </p:spTree>
    <p:custDataLst>
      <p:tags r:id="rId1"/>
    </p:custDataLst>
    <p:extLst>
      <p:ext uri="{BB962C8B-B14F-4D97-AF65-F5344CB8AC3E}">
        <p14:creationId xmlns:p14="http://schemas.microsoft.com/office/powerpoint/2010/main" val="29812675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 Activity Diagram: </a:t>
            </a:r>
            <a:r>
              <a:rPr lang="en-US" sz="3600" dirty="0" err="1" smtClean="0"/>
              <a:t>Mengecek</a:t>
            </a:r>
            <a:r>
              <a:rPr lang="en-US" sz="3600" dirty="0" smtClean="0"/>
              <a:t> </a:t>
            </a:r>
            <a:r>
              <a:rPr lang="en-US" sz="3600" dirty="0" err="1" smtClean="0"/>
              <a:t>Saldo</a:t>
            </a:r>
            <a:endParaRPr lang="id-ID"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80</a:t>
            </a:fld>
            <a:endParaRPr lang="en-US" dirty="0">
              <a:solidFill>
                <a:prstClr val="black">
                  <a:tint val="75000"/>
                </a:prstClr>
              </a:solidFill>
            </a:endParaRPr>
          </a:p>
        </p:txBody>
      </p:sp>
      <p:pic>
        <p:nvPicPr>
          <p:cNvPr id="5" name="Picture 4"/>
          <p:cNvPicPr>
            <a:picLocks noChangeAspect="1"/>
          </p:cNvPicPr>
          <p:nvPr/>
        </p:nvPicPr>
        <p:blipFill rotWithShape="1">
          <a:blip r:embed="rId2"/>
          <a:srcRect l="1691" t="5769" r="1691" b="12019"/>
          <a:stretch/>
        </p:blipFill>
        <p:spPr>
          <a:xfrm>
            <a:off x="628649" y="1352548"/>
            <a:ext cx="8054475" cy="4591051"/>
          </a:xfrm>
          <a:prstGeom prst="rect">
            <a:avLst/>
          </a:prstGeom>
        </p:spPr>
      </p:pic>
    </p:spTree>
    <p:extLst>
      <p:ext uri="{BB962C8B-B14F-4D97-AF65-F5344CB8AC3E}">
        <p14:creationId xmlns:p14="http://schemas.microsoft.com/office/powerpoint/2010/main" val="3641285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515350" cy="1200149"/>
          </a:xfrm>
        </p:spPr>
        <p:txBody>
          <a:bodyPr>
            <a:normAutofit/>
          </a:bodyPr>
          <a:lstStyle/>
          <a:p>
            <a:r>
              <a:rPr lang="en-US" sz="3600" dirty="0" smtClean="0"/>
              <a:t>2. Activity Diagram: </a:t>
            </a:r>
            <a:r>
              <a:rPr lang="en-US" sz="3600" dirty="0" err="1" smtClean="0"/>
              <a:t>Mentransfer</a:t>
            </a:r>
            <a:r>
              <a:rPr lang="en-US" sz="3600" dirty="0" smtClean="0"/>
              <a:t> </a:t>
            </a:r>
            <a:r>
              <a:rPr lang="en-US" sz="3600" dirty="0" err="1" smtClean="0"/>
              <a:t>Uang</a:t>
            </a:r>
            <a:endParaRPr lang="id-ID"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81</a:t>
            </a:fld>
            <a:endParaRPr lang="en-US" dirty="0">
              <a:solidFill>
                <a:prstClr val="black">
                  <a:tint val="75000"/>
                </a:prstClr>
              </a:solidFill>
            </a:endParaRPr>
          </a:p>
        </p:txBody>
      </p:sp>
      <p:pic>
        <p:nvPicPr>
          <p:cNvPr id="5" name="Picture 4"/>
          <p:cNvPicPr>
            <a:picLocks noChangeAspect="1"/>
          </p:cNvPicPr>
          <p:nvPr/>
        </p:nvPicPr>
        <p:blipFill rotWithShape="1">
          <a:blip r:embed="rId2"/>
          <a:srcRect l="1351" t="4706" r="1351" b="7450"/>
          <a:stretch/>
        </p:blipFill>
        <p:spPr>
          <a:xfrm>
            <a:off x="1143000" y="1066799"/>
            <a:ext cx="7010400" cy="5452533"/>
          </a:xfrm>
          <a:prstGeom prst="rect">
            <a:avLst/>
          </a:prstGeom>
        </p:spPr>
      </p:pic>
    </p:spTree>
    <p:extLst>
      <p:ext uri="{BB962C8B-B14F-4D97-AF65-F5344CB8AC3E}">
        <p14:creationId xmlns:p14="http://schemas.microsoft.com/office/powerpoint/2010/main" val="29461866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439150" cy="1200149"/>
          </a:xfrm>
        </p:spPr>
        <p:txBody>
          <a:bodyPr>
            <a:normAutofit/>
          </a:bodyPr>
          <a:lstStyle/>
          <a:p>
            <a:r>
              <a:rPr lang="en-US" sz="3600" dirty="0" smtClean="0"/>
              <a:t>2. Activity Diagram: </a:t>
            </a:r>
            <a:r>
              <a:rPr lang="en-US" sz="3600" dirty="0" err="1" smtClean="0"/>
              <a:t>Melakukan</a:t>
            </a:r>
            <a:r>
              <a:rPr lang="en-US" sz="3600" dirty="0" smtClean="0"/>
              <a:t> Logout</a:t>
            </a:r>
            <a:endParaRPr lang="id-ID"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82</a:t>
            </a:fld>
            <a:endParaRPr lang="en-US" dirty="0">
              <a:solidFill>
                <a:prstClr val="black">
                  <a:tint val="75000"/>
                </a:prstClr>
              </a:solidFill>
            </a:endParaRPr>
          </a:p>
        </p:txBody>
      </p:sp>
      <p:pic>
        <p:nvPicPr>
          <p:cNvPr id="5" name="Picture 4"/>
          <p:cNvPicPr>
            <a:picLocks noChangeAspect="1"/>
          </p:cNvPicPr>
          <p:nvPr/>
        </p:nvPicPr>
        <p:blipFill rotWithShape="1">
          <a:blip r:embed="rId2"/>
          <a:srcRect l="2703" t="6453" r="2703" b="8047"/>
          <a:stretch/>
        </p:blipFill>
        <p:spPr>
          <a:xfrm>
            <a:off x="1371600" y="1447799"/>
            <a:ext cx="6248400" cy="4730931"/>
          </a:xfrm>
          <a:prstGeom prst="rect">
            <a:avLst/>
          </a:prstGeom>
        </p:spPr>
      </p:pic>
    </p:spTree>
    <p:extLst>
      <p:ext uri="{BB962C8B-B14F-4D97-AF65-F5344CB8AC3E}">
        <p14:creationId xmlns:p14="http://schemas.microsoft.com/office/powerpoint/2010/main" val="9502709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r>
              <a:rPr lang="en-US" dirty="0" err="1" smtClean="0"/>
              <a:t>Studi</a:t>
            </a:r>
            <a:r>
              <a:rPr lang="en-US" dirty="0" smtClean="0"/>
              <a:t> </a:t>
            </a:r>
            <a:r>
              <a:rPr lang="en-US" dirty="0" err="1" smtClean="0"/>
              <a:t>Kasus</a:t>
            </a:r>
            <a:endParaRPr lang="id-ID" dirty="0"/>
          </a:p>
        </p:txBody>
      </p:sp>
      <p:sp>
        <p:nvSpPr>
          <p:cNvPr id="3" name="Content Placeholder 2"/>
          <p:cNvSpPr>
            <a:spLocks noGrp="1"/>
          </p:cNvSpPr>
          <p:nvPr>
            <p:ph idx="1"/>
          </p:nvPr>
        </p:nvSpPr>
        <p:spPr/>
        <p:txBody>
          <a:bodyPr>
            <a:normAutofit/>
          </a:bodyPr>
          <a:lstStyle/>
          <a:p>
            <a:r>
              <a:rPr lang="en-US" sz="3200" dirty="0" err="1" smtClean="0"/>
              <a:t>Pahami</a:t>
            </a:r>
            <a:r>
              <a:rPr lang="en-US" sz="3200" dirty="0" smtClean="0"/>
              <a:t> </a:t>
            </a:r>
            <a:r>
              <a:rPr lang="en-US" sz="3200" dirty="0" err="1" smtClean="0"/>
              <a:t>kembali</a:t>
            </a:r>
            <a:r>
              <a:rPr lang="en-US" sz="3200" dirty="0" smtClean="0"/>
              <a:t> System Request yang </a:t>
            </a:r>
            <a:r>
              <a:rPr lang="en-US" sz="3200" dirty="0" err="1" smtClean="0"/>
              <a:t>sudah</a:t>
            </a:r>
            <a:r>
              <a:rPr lang="en-US" sz="3200" dirty="0" smtClean="0"/>
              <a:t> </a:t>
            </a:r>
            <a:r>
              <a:rPr lang="en-US" sz="3200" dirty="0" err="1" smtClean="0"/>
              <a:t>dibuat</a:t>
            </a:r>
            <a:endParaRPr lang="en-US" sz="3200" dirty="0" smtClean="0"/>
          </a:p>
          <a:p>
            <a:r>
              <a:rPr lang="en-US" sz="3200" dirty="0" err="1" smtClean="0"/>
              <a:t>Lanjutkan</a:t>
            </a:r>
            <a:r>
              <a:rPr lang="en-US" sz="3200" dirty="0" smtClean="0"/>
              <a:t> </a:t>
            </a:r>
            <a:r>
              <a:rPr lang="en-US" sz="3200" dirty="0" err="1" smtClean="0"/>
              <a:t>dengan</a:t>
            </a:r>
            <a:r>
              <a:rPr lang="en-US" sz="3200" dirty="0" smtClean="0"/>
              <a:t> </a:t>
            </a:r>
            <a:r>
              <a:rPr lang="en-US" sz="3200" dirty="0" err="1" smtClean="0"/>
              <a:t>membuat</a:t>
            </a:r>
            <a:r>
              <a:rPr lang="en-US" sz="3200" dirty="0" smtClean="0"/>
              <a:t> </a:t>
            </a:r>
            <a:r>
              <a:rPr lang="en-US" sz="3200" dirty="0">
                <a:solidFill>
                  <a:srgbClr val="C00000"/>
                </a:solidFill>
              </a:rPr>
              <a:t>A</a:t>
            </a:r>
            <a:r>
              <a:rPr lang="en-US" sz="3200" dirty="0" smtClean="0">
                <a:solidFill>
                  <a:srgbClr val="C00000"/>
                </a:solidFill>
              </a:rPr>
              <a:t>ctivity Diagram</a:t>
            </a:r>
            <a:r>
              <a:rPr lang="en-US" sz="3200" dirty="0" smtClean="0">
                <a:solidFill>
                  <a:srgbClr val="C00000"/>
                </a:solidFill>
              </a:rPr>
              <a:t> </a:t>
            </a:r>
            <a:r>
              <a:rPr lang="en-US" sz="3200" dirty="0" err="1" smtClean="0"/>
              <a:t>dari</a:t>
            </a:r>
            <a:r>
              <a:rPr lang="en-US" sz="3200" dirty="0" smtClean="0"/>
              <a:t> </a:t>
            </a:r>
            <a:r>
              <a:rPr lang="en-US" sz="3200" dirty="0" smtClean="0"/>
              <a:t>System Request </a:t>
            </a:r>
            <a:r>
              <a:rPr lang="en-US" sz="3200" dirty="0" smtClean="0"/>
              <a:t>y</a:t>
            </a:r>
            <a:r>
              <a:rPr lang="en-US" sz="3200" dirty="0" smtClean="0"/>
              <a:t>ang </a:t>
            </a:r>
            <a:r>
              <a:rPr lang="en-US" sz="3200" dirty="0" err="1" smtClean="0"/>
              <a:t>dibuat</a:t>
            </a:r>
            <a:endParaRPr lang="id-ID"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83</a:t>
            </a:fld>
            <a:endParaRPr lang="en-US" dirty="0">
              <a:solidFill>
                <a:prstClr val="black">
                  <a:tint val="75000"/>
                </a:prstClr>
              </a:solidFill>
            </a:endParaRPr>
          </a:p>
        </p:txBody>
      </p:sp>
    </p:spTree>
    <p:extLst>
      <p:ext uri="{BB962C8B-B14F-4D97-AF65-F5344CB8AC3E}">
        <p14:creationId xmlns:p14="http://schemas.microsoft.com/office/powerpoint/2010/main" val="10123083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Sequence Diagram</a:t>
            </a:r>
            <a:endParaRPr lang="id-ID" sz="4000" dirty="0"/>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84</a:t>
            </a:fld>
            <a:endParaRPr lang="en-US">
              <a:solidFill>
                <a:prstClr val="black">
                  <a:tint val="75000"/>
                </a:prstClr>
              </a:solidFill>
            </a:endParaRPr>
          </a:p>
        </p:txBody>
      </p:sp>
    </p:spTree>
    <p:extLst>
      <p:ext uri="{BB962C8B-B14F-4D97-AF65-F5344CB8AC3E}">
        <p14:creationId xmlns:p14="http://schemas.microsoft.com/office/powerpoint/2010/main" val="20019875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smtClean="0"/>
              <a:t>Sequence Diagrams</a:t>
            </a:r>
            <a:endParaRPr lang="en-US" sz="4400" dirty="0" smtClean="0"/>
          </a:p>
        </p:txBody>
      </p:sp>
      <p:sp>
        <p:nvSpPr>
          <p:cNvPr id="20484"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sz="3600" dirty="0" smtClean="0"/>
              <a:t>Illustrate the </a:t>
            </a:r>
            <a:r>
              <a:rPr lang="en-US" sz="3600" dirty="0" smtClean="0">
                <a:solidFill>
                  <a:srgbClr val="C00000"/>
                </a:solidFill>
              </a:rPr>
              <a:t>objects that participate </a:t>
            </a:r>
            <a:r>
              <a:rPr lang="en-US" sz="3600" dirty="0" smtClean="0"/>
              <a:t>in a use case</a:t>
            </a:r>
          </a:p>
          <a:p>
            <a:pPr eaLnBrk="1" hangingPunct="1"/>
            <a:r>
              <a:rPr lang="en-US" sz="3600" dirty="0" smtClean="0"/>
              <a:t>Show the </a:t>
            </a:r>
            <a:r>
              <a:rPr lang="en-US" sz="3600" dirty="0" smtClean="0">
                <a:solidFill>
                  <a:srgbClr val="C00000"/>
                </a:solidFill>
              </a:rPr>
              <a:t>messages that pass between objects</a:t>
            </a:r>
            <a:r>
              <a:rPr lang="en-US" sz="3600" dirty="0" smtClean="0"/>
              <a:t> for a particular use-case over time</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85</a:t>
            </a:fld>
            <a:endParaRPr lang="en-US">
              <a:solidFill>
                <a:prstClr val="black">
                  <a:tint val="75000"/>
                </a:prstClr>
              </a:solidFill>
            </a:endParaRPr>
          </a:p>
        </p:txBody>
      </p:sp>
    </p:spTree>
    <p:extLst>
      <p:ext uri="{BB962C8B-B14F-4D97-AF65-F5344CB8AC3E}">
        <p14:creationId xmlns:p14="http://schemas.microsoft.com/office/powerpoint/2010/main" val="41502519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custDataLst>
              <p:tags r:id="rId1"/>
            </p:custDataLst>
          </p:nvPr>
        </p:nvSpPr>
        <p:spPr/>
        <p:txBody>
          <a:bodyPr/>
          <a:lstStyle/>
          <a:p>
            <a:pPr eaLnBrk="1" hangingPunct="1"/>
            <a:r>
              <a:rPr lang="en-US" smtClean="0"/>
              <a:t>Sequence Diagram Syntax</a:t>
            </a:r>
          </a:p>
        </p:txBody>
      </p:sp>
      <p:sp>
        <p:nvSpPr>
          <p:cNvPr id="21508" name="Rectangle 4"/>
          <p:cNvSpPr>
            <a:spLocks noChangeArrowheads="1"/>
          </p:cNvSpPr>
          <p:nvPr>
            <p:custDataLst>
              <p:tags r:id="rId2"/>
            </p:custDataLst>
          </p:nvPr>
        </p:nvSpPr>
        <p:spPr bwMode="auto">
          <a:xfrm>
            <a:off x="762000" y="1219200"/>
            <a:ext cx="7620000" cy="4800600"/>
          </a:xfrm>
          <a:prstGeom prst="rect">
            <a:avLst/>
          </a:prstGeom>
          <a:solidFill>
            <a:srgbClr val="FFFF99"/>
          </a:solidFill>
          <a:ln w="12700">
            <a:solidFill>
              <a:schemeClr val="tx1"/>
            </a:solidFill>
            <a:miter lim="800000"/>
            <a:headEnd type="none" w="sm" len="sm"/>
            <a:tailEnd/>
          </a:ln>
        </p:spPr>
        <p:txBody>
          <a:bodyPr wrap="none" anchor="ctr"/>
          <a:lstStyle/>
          <a:p>
            <a:pPr algn="ctr"/>
            <a:endParaRPr lang="en-US" sz="3600"/>
          </a:p>
        </p:txBody>
      </p:sp>
      <p:sp>
        <p:nvSpPr>
          <p:cNvPr id="21509" name="Line 5"/>
          <p:cNvSpPr>
            <a:spLocks noChangeShapeType="1"/>
          </p:cNvSpPr>
          <p:nvPr>
            <p:custDataLst>
              <p:tags r:id="rId3"/>
            </p:custDataLst>
          </p:nvPr>
        </p:nvSpPr>
        <p:spPr bwMode="auto">
          <a:xfrm>
            <a:off x="3581400" y="1219200"/>
            <a:ext cx="0" cy="4800600"/>
          </a:xfrm>
          <a:prstGeom prst="line">
            <a:avLst/>
          </a:prstGeom>
          <a:noFill/>
          <a:ln w="12700">
            <a:solidFill>
              <a:schemeClr val="tx1"/>
            </a:solidFill>
            <a:round/>
            <a:headEnd type="none" w="sm" len="sm"/>
            <a:tailEnd/>
          </a:ln>
        </p:spPr>
        <p:txBody>
          <a:bodyPr wrap="none" anchor="ctr"/>
          <a:lstStyle/>
          <a:p>
            <a:endParaRPr lang="en-US"/>
          </a:p>
        </p:txBody>
      </p:sp>
      <p:sp>
        <p:nvSpPr>
          <p:cNvPr id="21510" name="Line 6"/>
          <p:cNvSpPr>
            <a:spLocks noChangeShapeType="1"/>
          </p:cNvSpPr>
          <p:nvPr>
            <p:custDataLst>
              <p:tags r:id="rId4"/>
            </p:custDataLst>
          </p:nvPr>
        </p:nvSpPr>
        <p:spPr bwMode="auto">
          <a:xfrm>
            <a:off x="762000" y="2362200"/>
            <a:ext cx="7620000" cy="0"/>
          </a:xfrm>
          <a:prstGeom prst="line">
            <a:avLst/>
          </a:prstGeom>
          <a:noFill/>
          <a:ln w="12700">
            <a:solidFill>
              <a:schemeClr val="tx1"/>
            </a:solidFill>
            <a:round/>
            <a:headEnd type="none" w="sm" len="sm"/>
            <a:tailEnd/>
          </a:ln>
        </p:spPr>
        <p:txBody>
          <a:bodyPr wrap="none" anchor="ctr"/>
          <a:lstStyle/>
          <a:p>
            <a:endParaRPr lang="en-US"/>
          </a:p>
        </p:txBody>
      </p:sp>
      <p:sp>
        <p:nvSpPr>
          <p:cNvPr id="21511" name="Text Box 7"/>
          <p:cNvSpPr txBox="1">
            <a:spLocks noChangeArrowheads="1"/>
          </p:cNvSpPr>
          <p:nvPr>
            <p:custDataLst>
              <p:tags r:id="rId5"/>
            </p:custDataLst>
          </p:nvPr>
        </p:nvSpPr>
        <p:spPr bwMode="auto">
          <a:xfrm>
            <a:off x="990600" y="1371600"/>
            <a:ext cx="2551113" cy="4486275"/>
          </a:xfrm>
          <a:prstGeom prst="rect">
            <a:avLst/>
          </a:prstGeom>
          <a:noFill/>
          <a:ln w="12700">
            <a:noFill/>
            <a:miter lim="800000"/>
            <a:headEnd type="none" w="sm" len="sm"/>
            <a:tailEnd/>
          </a:ln>
        </p:spPr>
        <p:txBody>
          <a:bodyPr wrap="none">
            <a:spAutoFit/>
          </a:bodyPr>
          <a:lstStyle/>
          <a:p>
            <a:r>
              <a:rPr lang="en-US" sz="1800" dirty="0"/>
              <a:t>AN ACTOR</a:t>
            </a:r>
          </a:p>
          <a:p>
            <a:endParaRPr lang="en-US" sz="1800" dirty="0"/>
          </a:p>
          <a:p>
            <a:endParaRPr lang="en-US" sz="1800" dirty="0"/>
          </a:p>
          <a:p>
            <a:endParaRPr lang="en-US" sz="1800" dirty="0"/>
          </a:p>
          <a:p>
            <a:r>
              <a:rPr lang="en-US" sz="1800" dirty="0"/>
              <a:t>AN OBJECT</a:t>
            </a:r>
          </a:p>
          <a:p>
            <a:endParaRPr lang="en-US" sz="1800" dirty="0"/>
          </a:p>
          <a:p>
            <a:endParaRPr lang="en-US" sz="1800" dirty="0"/>
          </a:p>
          <a:p>
            <a:r>
              <a:rPr lang="en-US" sz="1800" dirty="0"/>
              <a:t>A LIFELINE</a:t>
            </a:r>
          </a:p>
          <a:p>
            <a:endParaRPr lang="en-US" sz="1800" dirty="0"/>
          </a:p>
          <a:p>
            <a:endParaRPr lang="en-US" sz="1800" dirty="0"/>
          </a:p>
          <a:p>
            <a:r>
              <a:rPr lang="en-US" sz="1800" dirty="0"/>
              <a:t>A FOCUS OF CONTROL</a:t>
            </a:r>
          </a:p>
          <a:p>
            <a:endParaRPr lang="en-US" sz="1800" dirty="0"/>
          </a:p>
          <a:p>
            <a:r>
              <a:rPr lang="en-US" sz="1800" dirty="0"/>
              <a:t>A MESSAGE</a:t>
            </a:r>
          </a:p>
          <a:p>
            <a:endParaRPr lang="en-US" sz="1800" dirty="0"/>
          </a:p>
          <a:p>
            <a:endParaRPr lang="en-US" sz="1800" dirty="0"/>
          </a:p>
          <a:p>
            <a:r>
              <a:rPr lang="en-US" sz="1800" dirty="0"/>
              <a:t>OBJECT DESTRUCTION</a:t>
            </a:r>
          </a:p>
        </p:txBody>
      </p:sp>
      <p:sp>
        <p:nvSpPr>
          <p:cNvPr id="21512" name="Line 12"/>
          <p:cNvSpPr>
            <a:spLocks noChangeShapeType="1"/>
          </p:cNvSpPr>
          <p:nvPr>
            <p:custDataLst>
              <p:tags r:id="rId6"/>
            </p:custDataLst>
          </p:nvPr>
        </p:nvSpPr>
        <p:spPr bwMode="auto">
          <a:xfrm>
            <a:off x="762000" y="3200400"/>
            <a:ext cx="7620000" cy="0"/>
          </a:xfrm>
          <a:prstGeom prst="line">
            <a:avLst/>
          </a:prstGeom>
          <a:noFill/>
          <a:ln w="12700">
            <a:solidFill>
              <a:schemeClr val="tx1"/>
            </a:solidFill>
            <a:round/>
            <a:headEnd type="none" w="sm" len="sm"/>
            <a:tailEnd/>
          </a:ln>
        </p:spPr>
        <p:txBody>
          <a:bodyPr wrap="none" anchor="ctr"/>
          <a:lstStyle/>
          <a:p>
            <a:endParaRPr lang="en-US"/>
          </a:p>
        </p:txBody>
      </p:sp>
      <p:sp>
        <p:nvSpPr>
          <p:cNvPr id="21513" name="Line 13"/>
          <p:cNvSpPr>
            <a:spLocks noChangeShapeType="1"/>
          </p:cNvSpPr>
          <p:nvPr>
            <p:custDataLst>
              <p:tags r:id="rId7"/>
            </p:custDataLst>
          </p:nvPr>
        </p:nvSpPr>
        <p:spPr bwMode="auto">
          <a:xfrm>
            <a:off x="762000" y="3962400"/>
            <a:ext cx="7620000" cy="0"/>
          </a:xfrm>
          <a:prstGeom prst="line">
            <a:avLst/>
          </a:prstGeom>
          <a:noFill/>
          <a:ln w="12700">
            <a:solidFill>
              <a:schemeClr val="tx1"/>
            </a:solidFill>
            <a:round/>
            <a:headEnd type="none" w="sm" len="sm"/>
            <a:tailEnd/>
          </a:ln>
        </p:spPr>
        <p:txBody>
          <a:bodyPr wrap="none" anchor="ctr"/>
          <a:lstStyle/>
          <a:p>
            <a:endParaRPr lang="en-US"/>
          </a:p>
        </p:txBody>
      </p:sp>
      <p:sp>
        <p:nvSpPr>
          <p:cNvPr id="21514" name="Line 18"/>
          <p:cNvSpPr>
            <a:spLocks noChangeShapeType="1"/>
          </p:cNvSpPr>
          <p:nvPr>
            <p:custDataLst>
              <p:tags r:id="rId8"/>
            </p:custDataLst>
          </p:nvPr>
        </p:nvSpPr>
        <p:spPr bwMode="auto">
          <a:xfrm>
            <a:off x="762000" y="4648200"/>
            <a:ext cx="7620000" cy="0"/>
          </a:xfrm>
          <a:prstGeom prst="line">
            <a:avLst/>
          </a:prstGeom>
          <a:noFill/>
          <a:ln w="12700">
            <a:solidFill>
              <a:schemeClr val="tx1"/>
            </a:solidFill>
            <a:round/>
            <a:headEnd type="none" w="sm" len="sm"/>
            <a:tailEnd/>
          </a:ln>
        </p:spPr>
        <p:txBody>
          <a:bodyPr wrap="none" anchor="ctr"/>
          <a:lstStyle/>
          <a:p>
            <a:endParaRPr lang="en-US"/>
          </a:p>
        </p:txBody>
      </p:sp>
      <p:sp>
        <p:nvSpPr>
          <p:cNvPr id="21515" name="Line 19"/>
          <p:cNvSpPr>
            <a:spLocks noChangeShapeType="1"/>
          </p:cNvSpPr>
          <p:nvPr>
            <p:custDataLst>
              <p:tags r:id="rId9"/>
            </p:custDataLst>
          </p:nvPr>
        </p:nvSpPr>
        <p:spPr bwMode="auto">
          <a:xfrm>
            <a:off x="762000" y="5257800"/>
            <a:ext cx="7620000" cy="0"/>
          </a:xfrm>
          <a:prstGeom prst="line">
            <a:avLst/>
          </a:prstGeom>
          <a:noFill/>
          <a:ln w="12700">
            <a:solidFill>
              <a:schemeClr val="tx1"/>
            </a:solidFill>
            <a:round/>
            <a:headEnd type="none" w="sm" len="sm"/>
            <a:tailEnd/>
          </a:ln>
        </p:spPr>
        <p:txBody>
          <a:bodyPr wrap="none" anchor="ctr"/>
          <a:lstStyle/>
          <a:p>
            <a:endParaRPr lang="en-US"/>
          </a:p>
        </p:txBody>
      </p:sp>
      <p:grpSp>
        <p:nvGrpSpPr>
          <p:cNvPr id="2" name="Group 26"/>
          <p:cNvGrpSpPr>
            <a:grpSpLocks/>
          </p:cNvGrpSpPr>
          <p:nvPr>
            <p:custDataLst>
              <p:tags r:id="rId10"/>
            </p:custDataLst>
          </p:nvPr>
        </p:nvGrpSpPr>
        <p:grpSpPr bwMode="auto">
          <a:xfrm>
            <a:off x="5638800" y="1371600"/>
            <a:ext cx="609600" cy="914400"/>
            <a:chOff x="3312" y="1104"/>
            <a:chExt cx="384" cy="576"/>
          </a:xfrm>
        </p:grpSpPr>
        <p:sp>
          <p:nvSpPr>
            <p:cNvPr id="21523" name="Oval 20"/>
            <p:cNvSpPr>
              <a:spLocks noChangeArrowheads="1"/>
            </p:cNvSpPr>
            <p:nvPr>
              <p:custDataLst>
                <p:tags r:id="rId17"/>
              </p:custDataLst>
            </p:nvPr>
          </p:nvSpPr>
          <p:spPr bwMode="auto">
            <a:xfrm>
              <a:off x="3360" y="1104"/>
              <a:ext cx="288" cy="240"/>
            </a:xfrm>
            <a:prstGeom prst="ellipse">
              <a:avLst/>
            </a:prstGeom>
            <a:solidFill>
              <a:schemeClr val="bg1"/>
            </a:solidFill>
            <a:ln w="12700">
              <a:solidFill>
                <a:schemeClr val="tx1"/>
              </a:solidFill>
              <a:round/>
              <a:headEnd/>
              <a:tailEnd/>
            </a:ln>
          </p:spPr>
          <p:txBody>
            <a:bodyPr wrap="none" anchor="ctr"/>
            <a:lstStyle/>
            <a:p>
              <a:endParaRPr lang="en-US"/>
            </a:p>
          </p:txBody>
        </p:sp>
        <p:sp>
          <p:nvSpPr>
            <p:cNvPr id="21524" name="Line 21"/>
            <p:cNvSpPr>
              <a:spLocks noChangeShapeType="1"/>
            </p:cNvSpPr>
            <p:nvPr>
              <p:custDataLst>
                <p:tags r:id="rId18"/>
              </p:custDataLst>
            </p:nvPr>
          </p:nvSpPr>
          <p:spPr bwMode="auto">
            <a:xfrm>
              <a:off x="3504" y="1344"/>
              <a:ext cx="0" cy="192"/>
            </a:xfrm>
            <a:prstGeom prst="line">
              <a:avLst/>
            </a:prstGeom>
            <a:noFill/>
            <a:ln w="12700">
              <a:solidFill>
                <a:schemeClr val="tx1"/>
              </a:solidFill>
              <a:round/>
              <a:headEnd/>
              <a:tailEnd/>
            </a:ln>
          </p:spPr>
          <p:txBody>
            <a:bodyPr wrap="none" anchor="ctr"/>
            <a:lstStyle/>
            <a:p>
              <a:endParaRPr lang="en-US"/>
            </a:p>
          </p:txBody>
        </p:sp>
        <p:sp>
          <p:nvSpPr>
            <p:cNvPr id="21525" name="Line 22"/>
            <p:cNvSpPr>
              <a:spLocks noChangeShapeType="1"/>
            </p:cNvSpPr>
            <p:nvPr>
              <p:custDataLst>
                <p:tags r:id="rId19"/>
              </p:custDataLst>
            </p:nvPr>
          </p:nvSpPr>
          <p:spPr bwMode="auto">
            <a:xfrm>
              <a:off x="3312" y="1392"/>
              <a:ext cx="192" cy="48"/>
            </a:xfrm>
            <a:prstGeom prst="line">
              <a:avLst/>
            </a:prstGeom>
            <a:noFill/>
            <a:ln w="12700">
              <a:solidFill>
                <a:schemeClr val="tx1"/>
              </a:solidFill>
              <a:round/>
              <a:headEnd/>
              <a:tailEnd/>
            </a:ln>
          </p:spPr>
          <p:txBody>
            <a:bodyPr wrap="none" anchor="ctr"/>
            <a:lstStyle/>
            <a:p>
              <a:endParaRPr lang="en-US"/>
            </a:p>
          </p:txBody>
        </p:sp>
        <p:sp>
          <p:nvSpPr>
            <p:cNvPr id="21526" name="Line 23"/>
            <p:cNvSpPr>
              <a:spLocks noChangeShapeType="1"/>
            </p:cNvSpPr>
            <p:nvPr>
              <p:custDataLst>
                <p:tags r:id="rId20"/>
              </p:custDataLst>
            </p:nvPr>
          </p:nvSpPr>
          <p:spPr bwMode="auto">
            <a:xfrm flipV="1">
              <a:off x="3504" y="1392"/>
              <a:ext cx="192" cy="48"/>
            </a:xfrm>
            <a:prstGeom prst="line">
              <a:avLst/>
            </a:prstGeom>
            <a:noFill/>
            <a:ln w="12700">
              <a:solidFill>
                <a:schemeClr val="tx1"/>
              </a:solidFill>
              <a:round/>
              <a:headEnd/>
              <a:tailEnd/>
            </a:ln>
          </p:spPr>
          <p:txBody>
            <a:bodyPr wrap="none" anchor="ctr"/>
            <a:lstStyle/>
            <a:p>
              <a:endParaRPr lang="en-US"/>
            </a:p>
          </p:txBody>
        </p:sp>
        <p:sp>
          <p:nvSpPr>
            <p:cNvPr id="21527" name="Line 24"/>
            <p:cNvSpPr>
              <a:spLocks noChangeShapeType="1"/>
            </p:cNvSpPr>
            <p:nvPr>
              <p:custDataLst>
                <p:tags r:id="rId21"/>
              </p:custDataLst>
            </p:nvPr>
          </p:nvSpPr>
          <p:spPr bwMode="auto">
            <a:xfrm flipH="1">
              <a:off x="3312" y="1536"/>
              <a:ext cx="192" cy="144"/>
            </a:xfrm>
            <a:prstGeom prst="line">
              <a:avLst/>
            </a:prstGeom>
            <a:noFill/>
            <a:ln w="12700">
              <a:solidFill>
                <a:schemeClr val="tx1"/>
              </a:solidFill>
              <a:round/>
              <a:headEnd/>
              <a:tailEnd/>
            </a:ln>
          </p:spPr>
          <p:txBody>
            <a:bodyPr wrap="none" anchor="ctr"/>
            <a:lstStyle/>
            <a:p>
              <a:endParaRPr lang="en-US"/>
            </a:p>
          </p:txBody>
        </p:sp>
        <p:sp>
          <p:nvSpPr>
            <p:cNvPr id="21528" name="Line 25"/>
            <p:cNvSpPr>
              <a:spLocks noChangeShapeType="1"/>
            </p:cNvSpPr>
            <p:nvPr>
              <p:custDataLst>
                <p:tags r:id="rId22"/>
              </p:custDataLst>
            </p:nvPr>
          </p:nvSpPr>
          <p:spPr bwMode="auto">
            <a:xfrm flipH="1" flipV="1">
              <a:off x="3504" y="1536"/>
              <a:ext cx="192" cy="144"/>
            </a:xfrm>
            <a:prstGeom prst="line">
              <a:avLst/>
            </a:prstGeom>
            <a:noFill/>
            <a:ln w="12700">
              <a:solidFill>
                <a:schemeClr val="tx1"/>
              </a:solidFill>
              <a:round/>
              <a:headEnd/>
              <a:tailEnd/>
            </a:ln>
          </p:spPr>
          <p:txBody>
            <a:bodyPr wrap="none" anchor="ctr"/>
            <a:lstStyle/>
            <a:p>
              <a:endParaRPr lang="en-US"/>
            </a:p>
          </p:txBody>
        </p:sp>
      </p:grpSp>
      <p:sp>
        <p:nvSpPr>
          <p:cNvPr id="21517" name="Rectangle 27"/>
          <p:cNvSpPr>
            <a:spLocks noChangeArrowheads="1"/>
          </p:cNvSpPr>
          <p:nvPr>
            <p:custDataLst>
              <p:tags r:id="rId11"/>
            </p:custDataLst>
          </p:nvPr>
        </p:nvSpPr>
        <p:spPr bwMode="auto">
          <a:xfrm>
            <a:off x="4572000" y="2438400"/>
            <a:ext cx="2667000" cy="685800"/>
          </a:xfrm>
          <a:prstGeom prst="rect">
            <a:avLst/>
          </a:prstGeom>
          <a:solidFill>
            <a:schemeClr val="bg1"/>
          </a:solidFill>
          <a:ln w="12700">
            <a:solidFill>
              <a:schemeClr val="tx1"/>
            </a:solidFill>
            <a:miter lim="800000"/>
            <a:headEnd/>
            <a:tailEnd/>
          </a:ln>
        </p:spPr>
        <p:txBody>
          <a:bodyPr wrap="none" anchor="ctr"/>
          <a:lstStyle/>
          <a:p>
            <a:pPr algn="ctr"/>
            <a:r>
              <a:rPr lang="en-US" sz="2400" dirty="0" err="1"/>
              <a:t>anObject:aClass</a:t>
            </a:r>
            <a:endParaRPr lang="en-US" sz="2400" dirty="0"/>
          </a:p>
        </p:txBody>
      </p:sp>
      <p:sp>
        <p:nvSpPr>
          <p:cNvPr id="21518" name="Line 29"/>
          <p:cNvSpPr>
            <a:spLocks noChangeShapeType="1"/>
          </p:cNvSpPr>
          <p:nvPr>
            <p:custDataLst>
              <p:tags r:id="rId12"/>
            </p:custDataLst>
          </p:nvPr>
        </p:nvSpPr>
        <p:spPr bwMode="auto">
          <a:xfrm>
            <a:off x="5943600" y="3276600"/>
            <a:ext cx="0" cy="609600"/>
          </a:xfrm>
          <a:prstGeom prst="line">
            <a:avLst/>
          </a:prstGeom>
          <a:noFill/>
          <a:ln w="12700">
            <a:solidFill>
              <a:schemeClr val="tx1"/>
            </a:solidFill>
            <a:prstDash val="dash"/>
            <a:round/>
            <a:headEnd/>
            <a:tailEnd/>
          </a:ln>
        </p:spPr>
        <p:txBody>
          <a:bodyPr wrap="none" anchor="ctr"/>
          <a:lstStyle/>
          <a:p>
            <a:endParaRPr lang="en-US"/>
          </a:p>
        </p:txBody>
      </p:sp>
      <p:sp>
        <p:nvSpPr>
          <p:cNvPr id="21519" name="Rectangle 31"/>
          <p:cNvSpPr>
            <a:spLocks noChangeArrowheads="1"/>
          </p:cNvSpPr>
          <p:nvPr>
            <p:custDataLst>
              <p:tags r:id="rId13"/>
            </p:custDataLst>
          </p:nvPr>
        </p:nvSpPr>
        <p:spPr bwMode="auto">
          <a:xfrm>
            <a:off x="5867400" y="4038600"/>
            <a:ext cx="152400" cy="533400"/>
          </a:xfrm>
          <a:prstGeom prst="rect">
            <a:avLst/>
          </a:prstGeom>
          <a:solidFill>
            <a:srgbClr val="FFFFFF"/>
          </a:solidFill>
          <a:ln w="12700">
            <a:solidFill>
              <a:schemeClr val="tx1"/>
            </a:solidFill>
            <a:miter lim="800000"/>
            <a:headEnd/>
            <a:tailEnd/>
          </a:ln>
        </p:spPr>
        <p:txBody>
          <a:bodyPr wrap="none" anchor="ctr"/>
          <a:lstStyle/>
          <a:p>
            <a:endParaRPr lang="en-US"/>
          </a:p>
        </p:txBody>
      </p:sp>
      <p:sp>
        <p:nvSpPr>
          <p:cNvPr id="21520" name="Line 32"/>
          <p:cNvSpPr>
            <a:spLocks noChangeShapeType="1"/>
          </p:cNvSpPr>
          <p:nvPr>
            <p:custDataLst>
              <p:tags r:id="rId14"/>
            </p:custDataLst>
          </p:nvPr>
        </p:nvSpPr>
        <p:spPr bwMode="auto">
          <a:xfrm>
            <a:off x="4953000" y="5105400"/>
            <a:ext cx="2057400" cy="0"/>
          </a:xfrm>
          <a:prstGeom prst="line">
            <a:avLst/>
          </a:prstGeom>
          <a:noFill/>
          <a:ln w="12700">
            <a:solidFill>
              <a:schemeClr val="tx1"/>
            </a:solidFill>
            <a:round/>
            <a:headEnd/>
            <a:tailEnd type="triangle" w="med" len="med"/>
          </a:ln>
        </p:spPr>
        <p:txBody>
          <a:bodyPr wrap="none" anchor="ctr"/>
          <a:lstStyle/>
          <a:p>
            <a:endParaRPr lang="en-US"/>
          </a:p>
        </p:txBody>
      </p:sp>
      <p:sp>
        <p:nvSpPr>
          <p:cNvPr id="21521" name="Text Box 33"/>
          <p:cNvSpPr txBox="1">
            <a:spLocks noChangeArrowheads="1"/>
          </p:cNvSpPr>
          <p:nvPr>
            <p:custDataLst>
              <p:tags r:id="rId15"/>
            </p:custDataLst>
          </p:nvPr>
        </p:nvSpPr>
        <p:spPr bwMode="auto">
          <a:xfrm>
            <a:off x="4953000" y="4724400"/>
            <a:ext cx="1835639" cy="400110"/>
          </a:xfrm>
          <a:prstGeom prst="rect">
            <a:avLst/>
          </a:prstGeom>
          <a:noFill/>
          <a:ln w="12700">
            <a:noFill/>
            <a:miter lim="800000"/>
            <a:headEnd/>
            <a:tailEnd/>
          </a:ln>
        </p:spPr>
        <p:txBody>
          <a:bodyPr wrap="square">
            <a:spAutoFit/>
          </a:bodyPr>
          <a:lstStyle/>
          <a:p>
            <a:r>
              <a:rPr lang="en-US" sz="2000" dirty="0"/>
              <a:t>   </a:t>
            </a:r>
            <a:r>
              <a:rPr lang="en-US" sz="2000" dirty="0" smtClean="0"/>
              <a:t> </a:t>
            </a:r>
            <a:r>
              <a:rPr lang="en-US" sz="2000" dirty="0" err="1" smtClean="0"/>
              <a:t>aMessage</a:t>
            </a:r>
            <a:r>
              <a:rPr lang="en-US" sz="2000" dirty="0"/>
              <a:t>()</a:t>
            </a:r>
          </a:p>
        </p:txBody>
      </p:sp>
      <p:sp>
        <p:nvSpPr>
          <p:cNvPr id="21522" name="Text Box 34"/>
          <p:cNvSpPr txBox="1">
            <a:spLocks noChangeArrowheads="1"/>
          </p:cNvSpPr>
          <p:nvPr>
            <p:custDataLst>
              <p:tags r:id="rId16"/>
            </p:custDataLst>
          </p:nvPr>
        </p:nvSpPr>
        <p:spPr bwMode="auto">
          <a:xfrm>
            <a:off x="5759048" y="5405735"/>
            <a:ext cx="336952" cy="461665"/>
          </a:xfrm>
          <a:prstGeom prst="rect">
            <a:avLst/>
          </a:prstGeom>
          <a:noFill/>
          <a:ln w="12700">
            <a:noFill/>
            <a:miter lim="800000"/>
            <a:headEnd/>
            <a:tailEnd/>
          </a:ln>
        </p:spPr>
        <p:txBody>
          <a:bodyPr wrap="none">
            <a:spAutoFit/>
          </a:bodyPr>
          <a:lstStyle/>
          <a:p>
            <a:r>
              <a:rPr lang="en-US" sz="2400" dirty="0"/>
              <a:t>x</a:t>
            </a: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86</a:t>
            </a:fld>
            <a:endParaRPr lang="en-US">
              <a:solidFill>
                <a:prstClr val="black">
                  <a:tint val="75000"/>
                </a:prstClr>
              </a:solidFill>
            </a:endParaRPr>
          </a:p>
        </p:txBody>
      </p:sp>
    </p:spTree>
    <p:extLst>
      <p:ext uri="{BB962C8B-B14F-4D97-AF65-F5344CB8AC3E}">
        <p14:creationId xmlns:p14="http://schemas.microsoft.com/office/powerpoint/2010/main" val="1437149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439150" cy="1200149"/>
          </a:xfrm>
        </p:spPr>
        <p:txBody>
          <a:bodyPr>
            <a:normAutofit/>
          </a:bodyPr>
          <a:lstStyle/>
          <a:p>
            <a:r>
              <a:rPr lang="en-US" sz="3600" dirty="0" smtClean="0"/>
              <a:t>3. Sequence Diagram: </a:t>
            </a:r>
            <a:r>
              <a:rPr lang="en-US" sz="3600" dirty="0" err="1" smtClean="0"/>
              <a:t>Memasukkan</a:t>
            </a:r>
            <a:r>
              <a:rPr lang="en-US" sz="3600" dirty="0" smtClean="0"/>
              <a:t> PIN</a:t>
            </a:r>
            <a:endParaRPr lang="id-ID"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87</a:t>
            </a:fld>
            <a:endParaRPr lang="en-US" dirty="0">
              <a:solidFill>
                <a:prstClr val="black">
                  <a:tint val="75000"/>
                </a:prstClr>
              </a:solidFill>
            </a:endParaRPr>
          </a:p>
        </p:txBody>
      </p:sp>
      <p:pic>
        <p:nvPicPr>
          <p:cNvPr id="8" name="Picture 7"/>
          <p:cNvPicPr>
            <a:picLocks noChangeAspect="1"/>
          </p:cNvPicPr>
          <p:nvPr/>
        </p:nvPicPr>
        <p:blipFill rotWithShape="1">
          <a:blip r:embed="rId2"/>
          <a:srcRect l="3933" t="4412" r="1685" b="24991"/>
          <a:stretch/>
        </p:blipFill>
        <p:spPr>
          <a:xfrm>
            <a:off x="628650" y="1219200"/>
            <a:ext cx="7829550" cy="5219700"/>
          </a:xfrm>
          <a:prstGeom prst="rect">
            <a:avLst/>
          </a:prstGeom>
        </p:spPr>
      </p:pic>
    </p:spTree>
    <p:extLst>
      <p:ext uri="{BB962C8B-B14F-4D97-AF65-F5344CB8AC3E}">
        <p14:creationId xmlns:p14="http://schemas.microsoft.com/office/powerpoint/2010/main" val="1112962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smtClean="0"/>
              <a:t>Type</a:t>
            </a:r>
            <a:r>
              <a:rPr lang="id-ID" dirty="0" smtClean="0"/>
              <a:t> of </a:t>
            </a:r>
            <a:r>
              <a:rPr lang="id-ID" dirty="0" err="1" smtClean="0"/>
              <a:t>Class</a:t>
            </a:r>
            <a:endParaRPr lang="id-ID" dirty="0"/>
          </a:p>
        </p:txBody>
      </p:sp>
      <p:sp>
        <p:nvSpPr>
          <p:cNvPr id="3" name="Content Placeholder 2"/>
          <p:cNvSpPr>
            <a:spLocks noGrp="1"/>
          </p:cNvSpPr>
          <p:nvPr>
            <p:ph idx="1"/>
          </p:nvPr>
        </p:nvSpPr>
        <p:spPr>
          <a:xfrm>
            <a:off x="628650" y="1447800"/>
            <a:ext cx="8058150" cy="5181600"/>
          </a:xfrm>
        </p:spPr>
        <p:txBody>
          <a:bodyPr>
            <a:normAutofit/>
          </a:bodyPr>
          <a:lstStyle/>
          <a:p>
            <a:pPr marL="514350" indent="-514350">
              <a:buFont typeface="+mj-lt"/>
              <a:buAutoNum type="arabicPeriod"/>
            </a:pPr>
            <a:r>
              <a:rPr lang="id-ID" sz="3200" dirty="0" err="1" smtClean="0">
                <a:solidFill>
                  <a:srgbClr val="C00000"/>
                </a:solidFill>
              </a:rPr>
              <a:t>Boundary</a:t>
            </a:r>
            <a:r>
              <a:rPr lang="id-ID" sz="3200" dirty="0" smtClean="0">
                <a:solidFill>
                  <a:srgbClr val="C00000"/>
                </a:solidFill>
              </a:rPr>
              <a:t> </a:t>
            </a:r>
            <a:r>
              <a:rPr lang="id-ID" sz="3200" dirty="0" err="1" smtClean="0"/>
              <a:t>Class</a:t>
            </a:r>
            <a:endParaRPr lang="id-ID" sz="3200" dirty="0" smtClean="0"/>
          </a:p>
          <a:p>
            <a:pPr lvl="1"/>
            <a:r>
              <a:rPr lang="id-ID" dirty="0" err="1" smtClean="0"/>
              <a:t>Class</a:t>
            </a:r>
            <a:r>
              <a:rPr lang="id-ID" dirty="0" smtClean="0"/>
              <a:t> yang berhubungan dengan </a:t>
            </a:r>
            <a:r>
              <a:rPr lang="id-ID" dirty="0" err="1" smtClean="0"/>
              <a:t>actor</a:t>
            </a:r>
            <a:r>
              <a:rPr lang="id-ID" dirty="0" smtClean="0"/>
              <a:t> (</a:t>
            </a:r>
            <a:r>
              <a:rPr lang="id-ID" dirty="0" err="1" smtClean="0"/>
              <a:t>user</a:t>
            </a:r>
            <a:r>
              <a:rPr lang="id-ID" dirty="0" smtClean="0"/>
              <a:t> </a:t>
            </a:r>
            <a:r>
              <a:rPr lang="id-ID" dirty="0" err="1" smtClean="0"/>
              <a:t>interface</a:t>
            </a:r>
            <a:r>
              <a:rPr lang="id-ID" dirty="0" smtClean="0"/>
              <a:t>)</a:t>
            </a:r>
            <a:endParaRPr lang="en-US" dirty="0" smtClean="0"/>
          </a:p>
          <a:p>
            <a:pPr lvl="1"/>
            <a:endParaRPr lang="id-ID" dirty="0" smtClean="0"/>
          </a:p>
          <a:p>
            <a:pPr marL="514350" indent="-514350">
              <a:buFont typeface="+mj-lt"/>
              <a:buAutoNum type="arabicPeriod"/>
            </a:pPr>
            <a:r>
              <a:rPr lang="id-ID" sz="3200" dirty="0" smtClean="0">
                <a:solidFill>
                  <a:srgbClr val="C00000"/>
                </a:solidFill>
              </a:rPr>
              <a:t>Control</a:t>
            </a:r>
            <a:r>
              <a:rPr lang="id-ID" sz="3200" dirty="0" smtClean="0"/>
              <a:t> Class</a:t>
            </a:r>
          </a:p>
          <a:p>
            <a:pPr lvl="1"/>
            <a:r>
              <a:rPr lang="id-ID" dirty="0" err="1" smtClean="0"/>
              <a:t>Class</a:t>
            </a:r>
            <a:r>
              <a:rPr lang="id-ID" dirty="0" smtClean="0"/>
              <a:t> yang berhubungan dengan pemrosesan, komputasi, penghitungan, </a:t>
            </a:r>
            <a:r>
              <a:rPr lang="id-ID" dirty="0" err="1" smtClean="0"/>
              <a:t>dsb</a:t>
            </a:r>
            <a:endParaRPr lang="en-US" dirty="0" smtClean="0"/>
          </a:p>
          <a:p>
            <a:pPr lvl="1"/>
            <a:endParaRPr lang="id-ID" dirty="0" smtClean="0"/>
          </a:p>
          <a:p>
            <a:pPr marL="514350" indent="-514350">
              <a:buFont typeface="+mj-lt"/>
              <a:buAutoNum type="arabicPeriod"/>
            </a:pPr>
            <a:r>
              <a:rPr lang="id-ID" sz="3200" dirty="0" smtClean="0">
                <a:solidFill>
                  <a:srgbClr val="C00000"/>
                </a:solidFill>
              </a:rPr>
              <a:t>Entity </a:t>
            </a:r>
            <a:r>
              <a:rPr lang="id-ID" sz="3200" dirty="0" smtClean="0"/>
              <a:t>Class</a:t>
            </a:r>
          </a:p>
          <a:p>
            <a:pPr lvl="1"/>
            <a:r>
              <a:rPr lang="id-ID" dirty="0" err="1" smtClean="0"/>
              <a:t>Class</a:t>
            </a:r>
            <a:r>
              <a:rPr lang="id-ID" dirty="0" smtClean="0"/>
              <a:t> yang berhubungan dengan data (flat </a:t>
            </a:r>
            <a:r>
              <a:rPr lang="id-ID" dirty="0" err="1" smtClean="0"/>
              <a:t>file</a:t>
            </a:r>
            <a:r>
              <a:rPr lang="id-ID" dirty="0" smtClean="0"/>
              <a:t> </a:t>
            </a:r>
            <a:r>
              <a:rPr lang="id-ID" dirty="0" err="1" smtClean="0"/>
              <a:t>or</a:t>
            </a:r>
            <a:r>
              <a:rPr lang="id-ID" dirty="0" smtClean="0"/>
              <a:t> </a:t>
            </a:r>
            <a:r>
              <a:rPr lang="id-ID" dirty="0" err="1" smtClean="0"/>
              <a:t>database</a:t>
            </a:r>
            <a:r>
              <a:rPr lang="id-ID" dirty="0" smtClean="0"/>
              <a:t>)</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88</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719792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362950" cy="1200149"/>
          </a:xfrm>
        </p:spPr>
        <p:txBody>
          <a:bodyPr>
            <a:normAutofit/>
          </a:bodyPr>
          <a:lstStyle/>
          <a:p>
            <a:r>
              <a:rPr lang="en-US" sz="3600" dirty="0" smtClean="0"/>
              <a:t>3. Sequence Diagram: </a:t>
            </a:r>
            <a:r>
              <a:rPr lang="en-US" sz="3600" dirty="0" err="1" smtClean="0"/>
              <a:t>Mengecek</a:t>
            </a:r>
            <a:r>
              <a:rPr lang="en-US" sz="3600" dirty="0" smtClean="0"/>
              <a:t> </a:t>
            </a:r>
            <a:r>
              <a:rPr lang="en-US" sz="3600" dirty="0" err="1" smtClean="0"/>
              <a:t>Saldo</a:t>
            </a:r>
            <a:endParaRPr lang="id-ID"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89</a:t>
            </a:fld>
            <a:endParaRPr lang="en-US" dirty="0">
              <a:solidFill>
                <a:prstClr val="black">
                  <a:tint val="75000"/>
                </a:prstClr>
              </a:solidFill>
            </a:endParaRPr>
          </a:p>
        </p:txBody>
      </p:sp>
      <p:pic>
        <p:nvPicPr>
          <p:cNvPr id="6" name="Picture 5"/>
          <p:cNvPicPr>
            <a:picLocks noChangeAspect="1"/>
          </p:cNvPicPr>
          <p:nvPr/>
        </p:nvPicPr>
        <p:blipFill rotWithShape="1">
          <a:blip r:embed="rId2"/>
          <a:srcRect l="3513" t="6855" r="1874" b="4021"/>
          <a:stretch/>
        </p:blipFill>
        <p:spPr>
          <a:xfrm>
            <a:off x="259373" y="1447800"/>
            <a:ext cx="8732227" cy="4495800"/>
          </a:xfrm>
          <a:prstGeom prst="rect">
            <a:avLst/>
          </a:prstGeom>
        </p:spPr>
      </p:pic>
    </p:spTree>
    <p:extLst>
      <p:ext uri="{BB962C8B-B14F-4D97-AF65-F5344CB8AC3E}">
        <p14:creationId xmlns:p14="http://schemas.microsoft.com/office/powerpoint/2010/main" val="31562542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custDataLst>
              <p:tags r:id="rId2"/>
            </p:custDataLst>
          </p:nvPr>
        </p:nvSpPr>
        <p:spPr>
          <a:xfrm>
            <a:off x="628650" y="152400"/>
            <a:ext cx="8515350" cy="1200149"/>
          </a:xfrm>
        </p:spPr>
        <p:txBody>
          <a:bodyPr>
            <a:normAutofit fontScale="90000"/>
          </a:bodyPr>
          <a:lstStyle/>
          <a:p>
            <a:r>
              <a:rPr lang="en-US" dirty="0"/>
              <a:t>Software Development Life Cycle (SDLC)</a:t>
            </a:r>
          </a:p>
        </p:txBody>
      </p:sp>
      <p:sp>
        <p:nvSpPr>
          <p:cNvPr id="88067" name="Rectangle 3" descr="Rectangle: Click to edit Master text styles&#10;Second level&#10;Third level&#10;Fourth level&#10;Fifth level"/>
          <p:cNvSpPr>
            <a:spLocks noGrp="1" noChangeArrowheads="1"/>
          </p:cNvSpPr>
          <p:nvPr>
            <p:ph idx="1"/>
            <p:custDataLst>
              <p:tags r:id="rId3"/>
            </p:custDataLst>
          </p:nvPr>
        </p:nvSpPr>
        <p:spPr>
          <a:xfrm>
            <a:off x="629999" y="1352549"/>
            <a:ext cx="8039100" cy="5181600"/>
          </a:xfrm>
        </p:spPr>
        <p:txBody>
          <a:bodyPr>
            <a:normAutofit lnSpcReduction="10000"/>
          </a:bodyPr>
          <a:lstStyle/>
          <a:p>
            <a:pPr marL="514350" indent="-514350">
              <a:buFont typeface="+mj-lt"/>
              <a:buAutoNum type="arabicPeriod"/>
            </a:pPr>
            <a:r>
              <a:rPr lang="en-US" sz="3200" dirty="0" smtClean="0">
                <a:solidFill>
                  <a:srgbClr val="C00000"/>
                </a:solidFill>
              </a:rPr>
              <a:t>Planning</a:t>
            </a:r>
            <a:r>
              <a:rPr lang="en-US" sz="2800" b="1" dirty="0" smtClean="0"/>
              <a:t>:</a:t>
            </a:r>
            <a:r>
              <a:rPr lang="en-US" sz="2800" dirty="0"/>
              <a:t> </a:t>
            </a:r>
            <a:r>
              <a:rPr lang="en-US" sz="2400" dirty="0" smtClean="0">
                <a:solidFill>
                  <a:srgbClr val="0070C0"/>
                </a:solidFill>
              </a:rPr>
              <a:t>Why</a:t>
            </a:r>
            <a:r>
              <a:rPr lang="en-US" sz="2400" dirty="0" smtClean="0"/>
              <a:t> </a:t>
            </a:r>
            <a:r>
              <a:rPr lang="en-US" sz="2400" dirty="0"/>
              <a:t>build the system</a:t>
            </a:r>
            <a:r>
              <a:rPr lang="en-US" sz="2400" dirty="0" smtClean="0"/>
              <a:t>?</a:t>
            </a:r>
          </a:p>
          <a:p>
            <a:pPr marL="801687" lvl="1" indent="-457200"/>
            <a:r>
              <a:rPr lang="id-ID" sz="2400" dirty="0" smtClean="0"/>
              <a:t>System </a:t>
            </a:r>
            <a:r>
              <a:rPr lang="id-ID" sz="2400" dirty="0" smtClean="0">
                <a:solidFill>
                  <a:srgbClr val="008000"/>
                </a:solidFill>
              </a:rPr>
              <a:t>request</a:t>
            </a:r>
            <a:r>
              <a:rPr lang="id-ID" sz="2400" dirty="0" smtClean="0"/>
              <a:t>, </a:t>
            </a:r>
            <a:r>
              <a:rPr lang="id-ID" sz="2400" dirty="0" err="1" smtClean="0">
                <a:solidFill>
                  <a:srgbClr val="008000"/>
                </a:solidFill>
              </a:rPr>
              <a:t>feasibility</a:t>
            </a:r>
            <a:r>
              <a:rPr lang="id-ID" sz="2400" dirty="0" smtClean="0"/>
              <a:t> </a:t>
            </a:r>
            <a:r>
              <a:rPr lang="id-ID" sz="2400" dirty="0" err="1" smtClean="0"/>
              <a:t>analysis</a:t>
            </a:r>
            <a:endParaRPr lang="en-US" sz="2400" dirty="0" smtClean="0"/>
          </a:p>
          <a:p>
            <a:pPr marL="801687" lvl="1" indent="-457200"/>
            <a:endParaRPr lang="en-US" sz="2400" dirty="0" smtClean="0">
              <a:solidFill>
                <a:srgbClr val="008000"/>
              </a:solidFill>
            </a:endParaRPr>
          </a:p>
          <a:p>
            <a:pPr marL="514350" indent="-514350">
              <a:buFont typeface="+mj-lt"/>
              <a:buAutoNum type="arabicPeriod"/>
            </a:pPr>
            <a:r>
              <a:rPr lang="en-US" sz="3200" dirty="0" smtClean="0">
                <a:solidFill>
                  <a:srgbClr val="C00000"/>
                </a:solidFill>
              </a:rPr>
              <a:t>Analysis</a:t>
            </a:r>
            <a:r>
              <a:rPr lang="en-US" sz="2800" b="1" dirty="0" smtClean="0"/>
              <a:t>: </a:t>
            </a:r>
            <a:r>
              <a:rPr lang="en-US" sz="2400" dirty="0" smtClean="0">
                <a:solidFill>
                  <a:srgbClr val="0070C0"/>
                </a:solidFill>
              </a:rPr>
              <a:t>Who, what, when, where </a:t>
            </a:r>
            <a:r>
              <a:rPr lang="en-US" sz="2400" dirty="0" smtClean="0"/>
              <a:t>will the system be?</a:t>
            </a:r>
          </a:p>
          <a:p>
            <a:pPr marL="801687" lvl="1" indent="-457200"/>
            <a:r>
              <a:rPr lang="en-US" sz="2400" dirty="0" smtClean="0">
                <a:solidFill>
                  <a:srgbClr val="008000"/>
                </a:solidFill>
              </a:rPr>
              <a:t>Requirement</a:t>
            </a:r>
            <a:r>
              <a:rPr lang="en-US" sz="2400" dirty="0" smtClean="0"/>
              <a:t> </a:t>
            </a:r>
            <a:r>
              <a:rPr lang="id-ID" sz="2400" dirty="0" smtClean="0"/>
              <a:t>g</a:t>
            </a:r>
            <a:r>
              <a:rPr lang="en-US" sz="2400" dirty="0" err="1" smtClean="0"/>
              <a:t>athering</a:t>
            </a:r>
            <a:r>
              <a:rPr lang="id-ID" sz="2400" dirty="0" smtClean="0"/>
              <a:t>, </a:t>
            </a:r>
            <a:r>
              <a:rPr lang="id-ID" sz="2400" dirty="0">
                <a:solidFill>
                  <a:srgbClr val="008000"/>
                </a:solidFill>
              </a:rPr>
              <a:t>b</a:t>
            </a:r>
            <a:r>
              <a:rPr lang="id-ID" sz="2400" dirty="0" smtClean="0">
                <a:solidFill>
                  <a:srgbClr val="008000"/>
                </a:solidFill>
              </a:rPr>
              <a:t>usiness </a:t>
            </a:r>
            <a:r>
              <a:rPr lang="id-ID" sz="2400" dirty="0" err="1">
                <a:solidFill>
                  <a:srgbClr val="008000"/>
                </a:solidFill>
              </a:rPr>
              <a:t>p</a:t>
            </a:r>
            <a:r>
              <a:rPr lang="id-ID" sz="2400" dirty="0" err="1" smtClean="0">
                <a:solidFill>
                  <a:srgbClr val="008000"/>
                </a:solidFill>
              </a:rPr>
              <a:t>rocess</a:t>
            </a:r>
            <a:r>
              <a:rPr lang="id-ID" sz="2400" dirty="0" smtClean="0">
                <a:solidFill>
                  <a:srgbClr val="008000"/>
                </a:solidFill>
              </a:rPr>
              <a:t> </a:t>
            </a:r>
            <a:r>
              <a:rPr lang="id-ID" sz="2400" dirty="0" smtClean="0"/>
              <a:t>modeling</a:t>
            </a:r>
            <a:endParaRPr lang="en-US" sz="2400" dirty="0" smtClean="0"/>
          </a:p>
          <a:p>
            <a:pPr marL="801687" lvl="1" indent="-457200"/>
            <a:endParaRPr lang="en-US" sz="2400" dirty="0">
              <a:solidFill>
                <a:srgbClr val="008000"/>
              </a:solidFill>
            </a:endParaRPr>
          </a:p>
          <a:p>
            <a:pPr marL="514350" indent="-514350">
              <a:buFont typeface="+mj-lt"/>
              <a:buAutoNum type="arabicPeriod"/>
            </a:pPr>
            <a:r>
              <a:rPr lang="en-US" sz="3200" dirty="0" smtClean="0">
                <a:solidFill>
                  <a:srgbClr val="C00000"/>
                </a:solidFill>
              </a:rPr>
              <a:t>Design</a:t>
            </a:r>
            <a:r>
              <a:rPr lang="en-US" sz="2800" b="1" dirty="0" smtClean="0"/>
              <a:t>: </a:t>
            </a:r>
            <a:r>
              <a:rPr lang="en-US" sz="2400" dirty="0" smtClean="0">
                <a:solidFill>
                  <a:srgbClr val="0070C0"/>
                </a:solidFill>
              </a:rPr>
              <a:t>How </a:t>
            </a:r>
            <a:r>
              <a:rPr lang="en-US" sz="2400" dirty="0"/>
              <a:t>will the system work</a:t>
            </a:r>
            <a:r>
              <a:rPr lang="en-US" sz="2400" dirty="0" smtClean="0"/>
              <a:t>?</a:t>
            </a:r>
          </a:p>
          <a:p>
            <a:pPr marL="801687" lvl="1" indent="-457200"/>
            <a:r>
              <a:rPr lang="id-ID" sz="2400" dirty="0" smtClean="0">
                <a:solidFill>
                  <a:srgbClr val="008000"/>
                </a:solidFill>
              </a:rPr>
              <a:t>Program </a:t>
            </a:r>
            <a:r>
              <a:rPr lang="id-ID" sz="2400" dirty="0"/>
              <a:t>d</a:t>
            </a:r>
            <a:r>
              <a:rPr lang="en-US" sz="2400" dirty="0" err="1" smtClean="0"/>
              <a:t>esign</a:t>
            </a:r>
            <a:r>
              <a:rPr lang="en-US" sz="2400" dirty="0" smtClean="0"/>
              <a:t>, </a:t>
            </a:r>
            <a:r>
              <a:rPr lang="id-ID" sz="2400" dirty="0" smtClean="0">
                <a:solidFill>
                  <a:srgbClr val="008000"/>
                </a:solidFill>
              </a:rPr>
              <a:t>user i</a:t>
            </a:r>
            <a:r>
              <a:rPr lang="en-US" sz="2400" dirty="0" err="1" smtClean="0">
                <a:solidFill>
                  <a:srgbClr val="008000"/>
                </a:solidFill>
              </a:rPr>
              <a:t>nterface</a:t>
            </a:r>
            <a:r>
              <a:rPr lang="en-US" sz="2400" dirty="0" smtClean="0"/>
              <a:t> </a:t>
            </a:r>
            <a:r>
              <a:rPr lang="id-ID" sz="2400" dirty="0"/>
              <a:t>d</a:t>
            </a:r>
            <a:r>
              <a:rPr lang="en-US" sz="2400" dirty="0" err="1" smtClean="0"/>
              <a:t>esign</a:t>
            </a:r>
            <a:r>
              <a:rPr lang="en-US" sz="2400" dirty="0" smtClean="0"/>
              <a:t>, </a:t>
            </a:r>
            <a:r>
              <a:rPr lang="id-ID" sz="2400" dirty="0">
                <a:solidFill>
                  <a:srgbClr val="008000"/>
                </a:solidFill>
              </a:rPr>
              <a:t>d</a:t>
            </a:r>
            <a:r>
              <a:rPr lang="en-US" sz="2400" dirty="0" err="1" smtClean="0">
                <a:solidFill>
                  <a:srgbClr val="008000"/>
                </a:solidFill>
              </a:rPr>
              <a:t>ata</a:t>
            </a:r>
            <a:r>
              <a:rPr lang="en-US" sz="2400" dirty="0" smtClean="0"/>
              <a:t> </a:t>
            </a:r>
            <a:r>
              <a:rPr lang="id-ID" sz="2400" dirty="0"/>
              <a:t>d</a:t>
            </a:r>
            <a:r>
              <a:rPr lang="en-US" sz="2400" dirty="0" err="1" smtClean="0"/>
              <a:t>esign</a:t>
            </a:r>
            <a:endParaRPr lang="en-US" sz="2400" dirty="0" smtClean="0"/>
          </a:p>
          <a:p>
            <a:pPr marL="801687" lvl="1" indent="-457200"/>
            <a:endParaRPr lang="en-US" sz="2400" dirty="0"/>
          </a:p>
          <a:p>
            <a:pPr marL="514350" indent="-514350">
              <a:buFont typeface="+mj-lt"/>
              <a:buAutoNum type="arabicPeriod"/>
            </a:pPr>
            <a:r>
              <a:rPr lang="en-US" sz="3200" dirty="0" smtClean="0">
                <a:solidFill>
                  <a:srgbClr val="C00000"/>
                </a:solidFill>
              </a:rPr>
              <a:t>Implementation</a:t>
            </a:r>
            <a:r>
              <a:rPr lang="en-US" sz="2800" b="1" dirty="0" smtClean="0"/>
              <a:t>: </a:t>
            </a:r>
            <a:r>
              <a:rPr lang="en-US" sz="2400" dirty="0" smtClean="0"/>
              <a:t>System </a:t>
            </a:r>
            <a:r>
              <a:rPr lang="id-ID" sz="2400" dirty="0" smtClean="0">
                <a:solidFill>
                  <a:srgbClr val="0070C0"/>
                </a:solidFill>
              </a:rPr>
              <a:t>construction</a:t>
            </a:r>
            <a:r>
              <a:rPr lang="id-ID" sz="2400" dirty="0" smtClean="0"/>
              <a:t> and </a:t>
            </a:r>
            <a:r>
              <a:rPr lang="en-US" sz="2400" dirty="0" smtClean="0">
                <a:solidFill>
                  <a:srgbClr val="0070C0"/>
                </a:solidFill>
              </a:rPr>
              <a:t>delivery</a:t>
            </a:r>
          </a:p>
          <a:p>
            <a:pPr marL="863600" lvl="1" indent="-514350"/>
            <a:r>
              <a:rPr lang="en-US" sz="2400" dirty="0" smtClean="0"/>
              <a:t>System </a:t>
            </a:r>
            <a:r>
              <a:rPr lang="id-ID" sz="2400" dirty="0">
                <a:solidFill>
                  <a:srgbClr val="008000"/>
                </a:solidFill>
              </a:rPr>
              <a:t>c</a:t>
            </a:r>
            <a:r>
              <a:rPr lang="en-US" sz="2400" dirty="0" err="1" smtClean="0">
                <a:solidFill>
                  <a:srgbClr val="008000"/>
                </a:solidFill>
              </a:rPr>
              <a:t>onstruction</a:t>
            </a:r>
            <a:r>
              <a:rPr lang="en-US" sz="2400" dirty="0" smtClean="0"/>
              <a:t>, </a:t>
            </a:r>
            <a:r>
              <a:rPr lang="id-ID" sz="2400" dirty="0">
                <a:solidFill>
                  <a:srgbClr val="008000"/>
                </a:solidFill>
              </a:rPr>
              <a:t>t</a:t>
            </a:r>
            <a:r>
              <a:rPr lang="en-US" sz="2400" dirty="0" err="1" smtClean="0">
                <a:solidFill>
                  <a:srgbClr val="008000"/>
                </a:solidFill>
              </a:rPr>
              <a:t>esting</a:t>
            </a:r>
            <a:r>
              <a:rPr lang="en-US" sz="2400" dirty="0" smtClean="0"/>
              <a:t>,</a:t>
            </a:r>
            <a:r>
              <a:rPr lang="id-ID" sz="2400" dirty="0" smtClean="0"/>
              <a:t> </a:t>
            </a:r>
            <a:r>
              <a:rPr lang="id-ID" sz="2400" dirty="0" smtClean="0">
                <a:solidFill>
                  <a:srgbClr val="008000"/>
                </a:solidFill>
              </a:rPr>
              <a:t>documentation</a:t>
            </a:r>
            <a:r>
              <a:rPr lang="id-ID" sz="2400" dirty="0" smtClean="0"/>
              <a:t> and</a:t>
            </a:r>
            <a:r>
              <a:rPr lang="en-US" sz="2400" dirty="0" smtClean="0"/>
              <a:t> </a:t>
            </a:r>
            <a:r>
              <a:rPr lang="id-ID" sz="2400" dirty="0">
                <a:solidFill>
                  <a:srgbClr val="008000"/>
                </a:solidFill>
              </a:rPr>
              <a:t>i</a:t>
            </a:r>
            <a:r>
              <a:rPr lang="en-US" sz="2400" dirty="0" err="1" smtClean="0">
                <a:solidFill>
                  <a:srgbClr val="008000"/>
                </a:solidFill>
              </a:rPr>
              <a:t>nstallation</a:t>
            </a:r>
            <a:endParaRPr lang="en-US" sz="2400" dirty="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9</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93080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362950" cy="1200149"/>
          </a:xfrm>
        </p:spPr>
        <p:txBody>
          <a:bodyPr>
            <a:normAutofit/>
          </a:bodyPr>
          <a:lstStyle/>
          <a:p>
            <a:r>
              <a:rPr lang="en-US" sz="3600" dirty="0" smtClean="0"/>
              <a:t>3. Sequence Diagram: </a:t>
            </a:r>
            <a:r>
              <a:rPr lang="en-US" sz="3600" dirty="0" err="1" smtClean="0"/>
              <a:t>Mentransfer</a:t>
            </a:r>
            <a:r>
              <a:rPr lang="en-US" sz="3600" dirty="0" smtClean="0"/>
              <a:t> </a:t>
            </a:r>
            <a:r>
              <a:rPr lang="en-US" sz="3600" dirty="0" err="1" smtClean="0"/>
              <a:t>Uang</a:t>
            </a:r>
            <a:endParaRPr lang="id-ID"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90</a:t>
            </a:fld>
            <a:endParaRPr lang="en-US" dirty="0">
              <a:solidFill>
                <a:prstClr val="black">
                  <a:tint val="75000"/>
                </a:prstClr>
              </a:solidFill>
            </a:endParaRPr>
          </a:p>
        </p:txBody>
      </p:sp>
      <p:pic>
        <p:nvPicPr>
          <p:cNvPr id="6" name="Picture 5"/>
          <p:cNvPicPr>
            <a:picLocks noChangeAspect="1"/>
          </p:cNvPicPr>
          <p:nvPr/>
        </p:nvPicPr>
        <p:blipFill rotWithShape="1">
          <a:blip r:embed="rId2"/>
          <a:srcRect l="3000" t="4167" r="2000" b="1377"/>
          <a:stretch/>
        </p:blipFill>
        <p:spPr>
          <a:xfrm>
            <a:off x="533400" y="1066800"/>
            <a:ext cx="7772400" cy="5563402"/>
          </a:xfrm>
          <a:prstGeom prst="rect">
            <a:avLst/>
          </a:prstGeom>
        </p:spPr>
      </p:pic>
    </p:spTree>
    <p:extLst>
      <p:ext uri="{BB962C8B-B14F-4D97-AF65-F5344CB8AC3E}">
        <p14:creationId xmlns:p14="http://schemas.microsoft.com/office/powerpoint/2010/main" val="5064386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362950" cy="1200149"/>
          </a:xfrm>
        </p:spPr>
        <p:txBody>
          <a:bodyPr>
            <a:normAutofit/>
          </a:bodyPr>
          <a:lstStyle/>
          <a:p>
            <a:r>
              <a:rPr lang="en-US" sz="3600" dirty="0" smtClean="0"/>
              <a:t>3. Sequence Diagram: </a:t>
            </a:r>
            <a:r>
              <a:rPr lang="en-US" sz="3600" dirty="0" err="1" smtClean="0"/>
              <a:t>Melakukan</a:t>
            </a:r>
            <a:r>
              <a:rPr lang="en-US" sz="3600" dirty="0" smtClean="0"/>
              <a:t> Logout</a:t>
            </a:r>
            <a:endParaRPr lang="id-ID"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91</a:t>
            </a:fld>
            <a:endParaRPr lang="en-US" dirty="0">
              <a:solidFill>
                <a:prstClr val="black">
                  <a:tint val="75000"/>
                </a:prstClr>
              </a:solidFill>
            </a:endParaRPr>
          </a:p>
        </p:txBody>
      </p:sp>
      <p:pic>
        <p:nvPicPr>
          <p:cNvPr id="7" name="Picture 6"/>
          <p:cNvPicPr>
            <a:picLocks noChangeAspect="1"/>
          </p:cNvPicPr>
          <p:nvPr/>
        </p:nvPicPr>
        <p:blipFill rotWithShape="1">
          <a:blip r:embed="rId2"/>
          <a:srcRect l="5918" t="6430" r="2082" b="21587"/>
          <a:stretch/>
        </p:blipFill>
        <p:spPr>
          <a:xfrm>
            <a:off x="1143000" y="1143000"/>
            <a:ext cx="7081912" cy="5131819"/>
          </a:xfrm>
          <a:prstGeom prst="rect">
            <a:avLst/>
          </a:prstGeom>
        </p:spPr>
      </p:pic>
    </p:spTree>
    <p:extLst>
      <p:ext uri="{BB962C8B-B14F-4D97-AF65-F5344CB8AC3E}">
        <p14:creationId xmlns:p14="http://schemas.microsoft.com/office/powerpoint/2010/main" val="6368577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r>
              <a:rPr lang="en-US" dirty="0" err="1" smtClean="0"/>
              <a:t>Studi</a:t>
            </a:r>
            <a:r>
              <a:rPr lang="en-US" dirty="0" smtClean="0"/>
              <a:t> </a:t>
            </a:r>
            <a:r>
              <a:rPr lang="en-US" dirty="0" err="1" smtClean="0"/>
              <a:t>Kasus</a:t>
            </a:r>
            <a:endParaRPr lang="id-ID" dirty="0"/>
          </a:p>
        </p:txBody>
      </p:sp>
      <p:sp>
        <p:nvSpPr>
          <p:cNvPr id="3" name="Content Placeholder 2"/>
          <p:cNvSpPr>
            <a:spLocks noGrp="1"/>
          </p:cNvSpPr>
          <p:nvPr>
            <p:ph idx="1"/>
          </p:nvPr>
        </p:nvSpPr>
        <p:spPr/>
        <p:txBody>
          <a:bodyPr>
            <a:normAutofit/>
          </a:bodyPr>
          <a:lstStyle/>
          <a:p>
            <a:r>
              <a:rPr lang="en-US" sz="3200" dirty="0" err="1" smtClean="0"/>
              <a:t>Pahami</a:t>
            </a:r>
            <a:r>
              <a:rPr lang="en-US" sz="3200" dirty="0" smtClean="0"/>
              <a:t> </a:t>
            </a:r>
            <a:r>
              <a:rPr lang="en-US" sz="3200" dirty="0" err="1" smtClean="0"/>
              <a:t>kembali</a:t>
            </a:r>
            <a:r>
              <a:rPr lang="en-US" sz="3200" dirty="0" smtClean="0"/>
              <a:t> System Request yang </a:t>
            </a:r>
            <a:r>
              <a:rPr lang="en-US" sz="3200" dirty="0" err="1" smtClean="0"/>
              <a:t>sudah</a:t>
            </a:r>
            <a:r>
              <a:rPr lang="en-US" sz="3200" dirty="0" smtClean="0"/>
              <a:t> </a:t>
            </a:r>
            <a:r>
              <a:rPr lang="en-US" sz="3200" dirty="0" err="1" smtClean="0"/>
              <a:t>dibuat</a:t>
            </a:r>
            <a:endParaRPr lang="en-US" sz="3200" dirty="0" smtClean="0"/>
          </a:p>
          <a:p>
            <a:r>
              <a:rPr lang="en-US" sz="3200" dirty="0" err="1" smtClean="0"/>
              <a:t>Lanjutkan</a:t>
            </a:r>
            <a:r>
              <a:rPr lang="en-US" sz="3200" dirty="0" smtClean="0"/>
              <a:t> </a:t>
            </a:r>
            <a:r>
              <a:rPr lang="en-US" sz="3200" dirty="0" err="1" smtClean="0"/>
              <a:t>dengan</a:t>
            </a:r>
            <a:r>
              <a:rPr lang="en-US" sz="3200" dirty="0" smtClean="0"/>
              <a:t> </a:t>
            </a:r>
            <a:r>
              <a:rPr lang="en-US" sz="3200" dirty="0" err="1" smtClean="0"/>
              <a:t>membuat</a:t>
            </a:r>
            <a:r>
              <a:rPr lang="en-US" sz="3200" dirty="0" smtClean="0"/>
              <a:t> </a:t>
            </a:r>
            <a:r>
              <a:rPr lang="en-US" sz="3200" dirty="0" smtClean="0">
                <a:solidFill>
                  <a:srgbClr val="C00000"/>
                </a:solidFill>
              </a:rPr>
              <a:t>Sequence </a:t>
            </a:r>
            <a:r>
              <a:rPr lang="en-US" sz="3200" dirty="0" smtClean="0">
                <a:solidFill>
                  <a:srgbClr val="C00000"/>
                </a:solidFill>
              </a:rPr>
              <a:t>Diagram</a:t>
            </a:r>
            <a:r>
              <a:rPr lang="en-US" sz="3200" dirty="0" smtClean="0">
                <a:solidFill>
                  <a:srgbClr val="C00000"/>
                </a:solidFill>
              </a:rPr>
              <a:t> </a:t>
            </a:r>
            <a:r>
              <a:rPr lang="en-US" sz="3200" dirty="0" err="1" smtClean="0"/>
              <a:t>dari</a:t>
            </a:r>
            <a:r>
              <a:rPr lang="en-US" sz="3200" dirty="0" smtClean="0"/>
              <a:t> </a:t>
            </a:r>
            <a:r>
              <a:rPr lang="en-US" sz="3200" dirty="0" smtClean="0"/>
              <a:t>System Request </a:t>
            </a:r>
            <a:r>
              <a:rPr lang="en-US" sz="3200" dirty="0" smtClean="0"/>
              <a:t>y</a:t>
            </a:r>
            <a:r>
              <a:rPr lang="en-US" sz="3200" dirty="0" smtClean="0"/>
              <a:t>ang </a:t>
            </a:r>
            <a:r>
              <a:rPr lang="en-US" sz="3200" dirty="0" err="1" smtClean="0"/>
              <a:t>dibuat</a:t>
            </a:r>
            <a:endParaRPr lang="id-ID"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92</a:t>
            </a:fld>
            <a:endParaRPr lang="en-US" dirty="0">
              <a:solidFill>
                <a:prstClr val="black">
                  <a:tint val="75000"/>
                </a:prstClr>
              </a:solidFill>
            </a:endParaRPr>
          </a:p>
        </p:txBody>
      </p:sp>
    </p:spTree>
    <p:extLst>
      <p:ext uri="{BB962C8B-B14F-4D97-AF65-F5344CB8AC3E}">
        <p14:creationId xmlns:p14="http://schemas.microsoft.com/office/powerpoint/2010/main" val="33061219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Class Diagram</a:t>
            </a:r>
            <a:endParaRPr lang="id-ID" sz="4000" dirty="0"/>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93</a:t>
            </a:fld>
            <a:endParaRPr lang="en-US">
              <a:solidFill>
                <a:prstClr val="black">
                  <a:tint val="75000"/>
                </a:prstClr>
              </a:solidFill>
            </a:endParaRPr>
          </a:p>
        </p:txBody>
      </p:sp>
    </p:spTree>
    <p:extLst>
      <p:ext uri="{BB962C8B-B14F-4D97-AF65-F5344CB8AC3E}">
        <p14:creationId xmlns:p14="http://schemas.microsoft.com/office/powerpoint/2010/main" val="27299674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28650" y="381000"/>
            <a:ext cx="8686800" cy="762000"/>
          </a:xfrm>
        </p:spPr>
        <p:txBody>
          <a:bodyPr/>
          <a:lstStyle/>
          <a:p>
            <a:pPr eaLnBrk="1" hangingPunct="1"/>
            <a:r>
              <a:rPr lang="id-ID" dirty="0" smtClean="0"/>
              <a:t>Class Diagram Elements</a:t>
            </a:r>
            <a:endParaRPr lang="en-US" dirty="0" smtClean="0"/>
          </a:p>
        </p:txBody>
      </p:sp>
      <p:sp>
        <p:nvSpPr>
          <p:cNvPr id="19460" name="Rectangle 3" descr="Rectangle: Click to edit Master text styles&#10;Second level&#10;Third level&#10;Fourth level&#10;Fifth level"/>
          <p:cNvSpPr>
            <a:spLocks noGrp="1" noChangeArrowheads="1"/>
          </p:cNvSpPr>
          <p:nvPr>
            <p:ph idx="1"/>
          </p:nvPr>
        </p:nvSpPr>
        <p:spPr/>
        <p:txBody>
          <a:bodyPr>
            <a:normAutofit/>
          </a:bodyPr>
          <a:lstStyle/>
          <a:p>
            <a:pPr marL="742950" indent="-742950" eaLnBrk="1" hangingPunct="1">
              <a:buFont typeface="+mj-lt"/>
              <a:buAutoNum type="arabicPeriod"/>
            </a:pPr>
            <a:r>
              <a:rPr lang="en-US" sz="3600" dirty="0" smtClean="0"/>
              <a:t>Classes</a:t>
            </a:r>
          </a:p>
          <a:p>
            <a:pPr marL="742950" indent="-742950" eaLnBrk="1" hangingPunct="1">
              <a:buFont typeface="+mj-lt"/>
              <a:buAutoNum type="arabicPeriod"/>
            </a:pPr>
            <a:r>
              <a:rPr lang="en-US" sz="3600" dirty="0" smtClean="0"/>
              <a:t>Attributes</a:t>
            </a:r>
          </a:p>
          <a:p>
            <a:pPr marL="742950" indent="-742950" eaLnBrk="1" hangingPunct="1">
              <a:buFont typeface="+mj-lt"/>
              <a:buAutoNum type="arabicPeriod"/>
            </a:pPr>
            <a:r>
              <a:rPr lang="en-US" sz="3600" dirty="0" smtClean="0"/>
              <a:t>Operations</a:t>
            </a:r>
          </a:p>
          <a:p>
            <a:pPr marL="742950" indent="-742950" eaLnBrk="1" hangingPunct="1">
              <a:buFont typeface="+mj-lt"/>
              <a:buAutoNum type="arabicPeriod"/>
            </a:pPr>
            <a:r>
              <a:rPr lang="en-US" sz="3600" dirty="0" smtClean="0"/>
              <a:t>Relationships</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94</a:t>
            </a:fld>
            <a:endParaRPr lang="en-US">
              <a:solidFill>
                <a:prstClr val="black">
                  <a:tint val="75000"/>
                </a:prstClr>
              </a:solidFill>
            </a:endParaRPr>
          </a:p>
        </p:txBody>
      </p:sp>
    </p:spTree>
    <p:extLst>
      <p:ext uri="{BB962C8B-B14F-4D97-AF65-F5344CB8AC3E}">
        <p14:creationId xmlns:p14="http://schemas.microsoft.com/office/powerpoint/2010/main" val="31807124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mtClean="0"/>
              <a:t>Classes</a:t>
            </a:r>
          </a:p>
        </p:txBody>
      </p:sp>
      <p:sp>
        <p:nvSpPr>
          <p:cNvPr id="20484" name="Rectangle 3" descr="Rectangle: Click to edit Master text styles&#10;Second level&#10;Third level&#10;Fourth level&#10;Fifth level"/>
          <p:cNvSpPr>
            <a:spLocks noGrp="1" noChangeArrowheads="1"/>
          </p:cNvSpPr>
          <p:nvPr>
            <p:ph idx="1"/>
          </p:nvPr>
        </p:nvSpPr>
        <p:spPr>
          <a:xfrm>
            <a:off x="628650" y="1447800"/>
            <a:ext cx="8039100" cy="4495800"/>
          </a:xfrm>
        </p:spPr>
        <p:txBody>
          <a:bodyPr>
            <a:normAutofit/>
          </a:bodyPr>
          <a:lstStyle/>
          <a:p>
            <a:pPr eaLnBrk="1" hangingPunct="1"/>
            <a:r>
              <a:rPr lang="en-US" sz="3600" dirty="0" smtClean="0">
                <a:solidFill>
                  <a:srgbClr val="C00000"/>
                </a:solidFill>
              </a:rPr>
              <a:t>Templates</a:t>
            </a:r>
            <a:r>
              <a:rPr lang="en-US" sz="3600" dirty="0" smtClean="0"/>
              <a:t> for creating instances or objects</a:t>
            </a:r>
          </a:p>
          <a:p>
            <a:pPr eaLnBrk="1" hangingPunct="1"/>
            <a:r>
              <a:rPr lang="en-US" sz="3600" dirty="0" smtClean="0"/>
              <a:t>All objects of a class have same structure and behavior, but contain </a:t>
            </a:r>
            <a:r>
              <a:rPr lang="en-US" sz="3600" dirty="0" smtClean="0">
                <a:solidFill>
                  <a:srgbClr val="C00000"/>
                </a:solidFill>
              </a:rPr>
              <a:t>different attributes</a:t>
            </a:r>
          </a:p>
          <a:p>
            <a:pPr marL="858837" lvl="1" indent="-514350" eaLnBrk="1" hangingPunct="1">
              <a:buFont typeface="+mj-lt"/>
              <a:buAutoNum type="arabicPeriod"/>
            </a:pPr>
            <a:r>
              <a:rPr lang="en-US" sz="2800" dirty="0" smtClean="0">
                <a:solidFill>
                  <a:srgbClr val="C00000"/>
                </a:solidFill>
              </a:rPr>
              <a:t>Concrete</a:t>
            </a:r>
            <a:r>
              <a:rPr lang="en-US" sz="2800" dirty="0" smtClean="0"/>
              <a:t>: used to create actual objects</a:t>
            </a:r>
          </a:p>
          <a:p>
            <a:pPr marL="858837" lvl="1" indent="-514350" eaLnBrk="1" hangingPunct="1">
              <a:buFont typeface="+mj-lt"/>
              <a:buAutoNum type="arabicPeriod"/>
            </a:pPr>
            <a:r>
              <a:rPr lang="en-US" sz="2800" dirty="0" smtClean="0">
                <a:solidFill>
                  <a:srgbClr val="C00000"/>
                </a:solidFill>
              </a:rPr>
              <a:t>Abstract</a:t>
            </a:r>
            <a:r>
              <a:rPr lang="en-US" sz="2800" dirty="0" smtClean="0"/>
              <a:t>: extended to create other classes</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95</a:t>
            </a:fld>
            <a:endParaRPr lang="en-US">
              <a:solidFill>
                <a:prstClr val="black">
                  <a:tint val="75000"/>
                </a:prstClr>
              </a:solidFill>
            </a:endParaRPr>
          </a:p>
        </p:txBody>
      </p:sp>
    </p:spTree>
    <p:extLst>
      <p:ext uri="{BB962C8B-B14F-4D97-AF65-F5344CB8AC3E}">
        <p14:creationId xmlns:p14="http://schemas.microsoft.com/office/powerpoint/2010/main" val="13799441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mtClean="0"/>
              <a:t>Attributes</a:t>
            </a:r>
          </a:p>
        </p:txBody>
      </p:sp>
      <p:sp>
        <p:nvSpPr>
          <p:cNvPr id="21508" name="Rectangle 3" descr="Rectangle: Click to edit Master text styles&#10;Second level&#10;Third level&#10;Fourth level&#10;Fifth level"/>
          <p:cNvSpPr>
            <a:spLocks noGrp="1" noChangeArrowheads="1"/>
          </p:cNvSpPr>
          <p:nvPr>
            <p:ph idx="1"/>
          </p:nvPr>
        </p:nvSpPr>
        <p:spPr>
          <a:xfrm>
            <a:off x="628650" y="1447800"/>
            <a:ext cx="8115300" cy="4495800"/>
          </a:xfrm>
        </p:spPr>
        <p:txBody>
          <a:bodyPr>
            <a:normAutofit/>
          </a:bodyPr>
          <a:lstStyle/>
          <a:p>
            <a:pPr eaLnBrk="1" hangingPunct="1"/>
            <a:r>
              <a:rPr lang="en-US" sz="3200" dirty="0" smtClean="0"/>
              <a:t>Units of information relevant to the </a:t>
            </a:r>
            <a:r>
              <a:rPr lang="en-US" sz="3200" dirty="0" smtClean="0">
                <a:solidFill>
                  <a:srgbClr val="C00000"/>
                </a:solidFill>
              </a:rPr>
              <a:t>description </a:t>
            </a:r>
            <a:r>
              <a:rPr lang="en-US" sz="3200" dirty="0" smtClean="0"/>
              <a:t>of the class</a:t>
            </a:r>
          </a:p>
          <a:p>
            <a:pPr eaLnBrk="1" hangingPunct="1"/>
            <a:r>
              <a:rPr lang="en-US" sz="3200" dirty="0" smtClean="0"/>
              <a:t>Only </a:t>
            </a:r>
            <a:r>
              <a:rPr lang="en-US" sz="3200" dirty="0" smtClean="0">
                <a:solidFill>
                  <a:srgbClr val="C00000"/>
                </a:solidFill>
              </a:rPr>
              <a:t>attributes important</a:t>
            </a:r>
            <a:r>
              <a:rPr lang="en-US" sz="3200" dirty="0" smtClean="0"/>
              <a:t> to the task should be included</a:t>
            </a:r>
          </a:p>
          <a:p>
            <a:pPr eaLnBrk="1" hangingPunct="1"/>
            <a:r>
              <a:rPr lang="en-US" sz="3200" dirty="0" smtClean="0"/>
              <a:t>Attributes should be </a:t>
            </a:r>
            <a:r>
              <a:rPr lang="en-US" sz="3200" dirty="0" smtClean="0">
                <a:solidFill>
                  <a:srgbClr val="C00000"/>
                </a:solidFill>
              </a:rPr>
              <a:t>primitive types </a:t>
            </a:r>
            <a:r>
              <a:rPr lang="en-US" sz="3200" dirty="0" smtClean="0"/>
              <a:t>(integers, strings, doubles, date, time, Boolean, etc.)</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96</a:t>
            </a:fld>
            <a:endParaRPr lang="en-US">
              <a:solidFill>
                <a:prstClr val="black">
                  <a:tint val="75000"/>
                </a:prstClr>
              </a:solidFill>
            </a:endParaRPr>
          </a:p>
        </p:txBody>
      </p:sp>
    </p:spTree>
    <p:extLst>
      <p:ext uri="{BB962C8B-B14F-4D97-AF65-F5344CB8AC3E}">
        <p14:creationId xmlns:p14="http://schemas.microsoft.com/office/powerpoint/2010/main" val="32227982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smtClean="0"/>
              <a:t>Operations (Methods)</a:t>
            </a:r>
          </a:p>
        </p:txBody>
      </p:sp>
      <p:sp>
        <p:nvSpPr>
          <p:cNvPr id="22532" name="Rectangle 3" descr="Rectangle: Click to edit Master text styles&#10;Second level&#10;Third level&#10;Fourth level&#10;Fifth level"/>
          <p:cNvSpPr>
            <a:spLocks noGrp="1" noChangeArrowheads="1"/>
          </p:cNvSpPr>
          <p:nvPr>
            <p:ph idx="1"/>
          </p:nvPr>
        </p:nvSpPr>
        <p:spPr>
          <a:xfrm>
            <a:off x="628650" y="1600200"/>
            <a:ext cx="8115300" cy="4495800"/>
          </a:xfrm>
        </p:spPr>
        <p:txBody>
          <a:bodyPr/>
          <a:lstStyle/>
          <a:p>
            <a:pPr eaLnBrk="1" hangingPunct="1"/>
            <a:r>
              <a:rPr lang="en-US" sz="3600" dirty="0" smtClean="0"/>
              <a:t>Defines the </a:t>
            </a:r>
            <a:r>
              <a:rPr lang="en-US" sz="3600" dirty="0" smtClean="0">
                <a:solidFill>
                  <a:srgbClr val="C00000"/>
                </a:solidFill>
              </a:rPr>
              <a:t>behavior</a:t>
            </a:r>
            <a:r>
              <a:rPr lang="en-US" sz="3600" dirty="0" smtClean="0"/>
              <a:t> of the class</a:t>
            </a:r>
          </a:p>
          <a:p>
            <a:pPr eaLnBrk="1" hangingPunct="1"/>
            <a:r>
              <a:rPr lang="en-US" sz="3600" dirty="0" smtClean="0">
                <a:solidFill>
                  <a:srgbClr val="C00000"/>
                </a:solidFill>
              </a:rPr>
              <a:t>Action</a:t>
            </a:r>
            <a:r>
              <a:rPr lang="en-US" sz="3600" dirty="0" smtClean="0"/>
              <a:t> that instances/objects can take</a:t>
            </a:r>
          </a:p>
          <a:p>
            <a:pPr eaLnBrk="1" hangingPunct="1"/>
            <a:r>
              <a:rPr lang="en-US" sz="3600" dirty="0" smtClean="0"/>
              <a:t>Focus on relevant problem-specific operations (at this point)</a:t>
            </a:r>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97</a:t>
            </a:fld>
            <a:endParaRPr lang="en-US">
              <a:solidFill>
                <a:prstClr val="black">
                  <a:tint val="75000"/>
                </a:prstClr>
              </a:solidFill>
            </a:endParaRPr>
          </a:p>
        </p:txBody>
      </p:sp>
    </p:spTree>
    <p:extLst>
      <p:ext uri="{BB962C8B-B14F-4D97-AF65-F5344CB8AC3E}">
        <p14:creationId xmlns:p14="http://schemas.microsoft.com/office/powerpoint/2010/main" val="27186376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Relationships</a:t>
            </a:r>
          </a:p>
        </p:txBody>
      </p:sp>
      <p:sp>
        <p:nvSpPr>
          <p:cNvPr id="23556" name="Rectangle 3" descr="Rectangle: Click to edit Master text styles&#10;Second level&#10;Third level&#10;Fourth level&#10;Fifth level"/>
          <p:cNvSpPr>
            <a:spLocks noGrp="1" noChangeArrowheads="1"/>
          </p:cNvSpPr>
          <p:nvPr>
            <p:ph idx="1"/>
          </p:nvPr>
        </p:nvSpPr>
        <p:spPr>
          <a:xfrm>
            <a:off x="628650" y="1352548"/>
            <a:ext cx="8077200" cy="5489126"/>
          </a:xfrm>
          <a:noFill/>
        </p:spPr>
        <p:txBody>
          <a:bodyPr>
            <a:normAutofit fontScale="77500" lnSpcReduction="20000"/>
          </a:bodyPr>
          <a:lstStyle/>
          <a:p>
            <a:pPr eaLnBrk="1" hangingPunct="1">
              <a:lnSpc>
                <a:spcPct val="80000"/>
              </a:lnSpc>
            </a:pPr>
            <a:r>
              <a:rPr lang="en-US" sz="3600" dirty="0" smtClean="0"/>
              <a:t>Generalization</a:t>
            </a:r>
          </a:p>
          <a:p>
            <a:pPr lvl="1" eaLnBrk="1" hangingPunct="1">
              <a:lnSpc>
                <a:spcPct val="80000"/>
              </a:lnSpc>
            </a:pPr>
            <a:r>
              <a:rPr lang="en-US" sz="2800" dirty="0" smtClean="0"/>
              <a:t>“</a:t>
            </a:r>
            <a:r>
              <a:rPr lang="en-US" sz="2800" dirty="0" smtClean="0">
                <a:solidFill>
                  <a:srgbClr val="C00000"/>
                </a:solidFill>
              </a:rPr>
              <a:t>Is-A</a:t>
            </a:r>
            <a:r>
              <a:rPr lang="en-US" sz="2800" dirty="0" smtClean="0"/>
              <a:t>” relationship</a:t>
            </a:r>
          </a:p>
          <a:p>
            <a:pPr lvl="1" eaLnBrk="1" hangingPunct="1">
              <a:lnSpc>
                <a:spcPct val="80000"/>
              </a:lnSpc>
            </a:pPr>
            <a:r>
              <a:rPr lang="en-US" sz="2800" dirty="0" smtClean="0"/>
              <a:t>Enables inheritance of attributes &amp; </a:t>
            </a:r>
            <a:r>
              <a:rPr lang="en-US" sz="2800" dirty="0" err="1" smtClean="0"/>
              <a:t>oper's</a:t>
            </a:r>
            <a:endParaRPr lang="en-US" sz="2800" dirty="0" smtClean="0"/>
          </a:p>
          <a:p>
            <a:pPr lvl="1" eaLnBrk="1" hangingPunct="1">
              <a:lnSpc>
                <a:spcPct val="80000"/>
              </a:lnSpc>
            </a:pPr>
            <a:r>
              <a:rPr lang="en-US" sz="2800" dirty="0" smtClean="0">
                <a:solidFill>
                  <a:srgbClr val="C00000"/>
                </a:solidFill>
              </a:rPr>
              <a:t>Subclasses and </a:t>
            </a:r>
            <a:r>
              <a:rPr lang="en-US" sz="2800" dirty="0" err="1" smtClean="0">
                <a:solidFill>
                  <a:srgbClr val="C00000"/>
                </a:solidFill>
              </a:rPr>
              <a:t>superclasses</a:t>
            </a:r>
            <a:endParaRPr lang="en-US" sz="2800" dirty="0" smtClean="0">
              <a:solidFill>
                <a:srgbClr val="C00000"/>
              </a:solidFill>
            </a:endParaRPr>
          </a:p>
          <a:p>
            <a:pPr lvl="1" eaLnBrk="1" hangingPunct="1">
              <a:lnSpc>
                <a:spcPct val="80000"/>
              </a:lnSpc>
            </a:pPr>
            <a:r>
              <a:rPr lang="en-US" sz="2800" dirty="0" smtClean="0"/>
              <a:t>Principle of substitutability</a:t>
            </a:r>
          </a:p>
          <a:p>
            <a:pPr lvl="2" eaLnBrk="1" hangingPunct="1">
              <a:lnSpc>
                <a:spcPct val="80000"/>
              </a:lnSpc>
            </a:pPr>
            <a:r>
              <a:rPr lang="en-US" sz="2400" dirty="0" smtClean="0"/>
              <a:t>Subclass be substituted for </a:t>
            </a:r>
            <a:r>
              <a:rPr lang="en-US" sz="2400" dirty="0" err="1" smtClean="0"/>
              <a:t>superclass</a:t>
            </a:r>
            <a:endParaRPr lang="en-US" sz="2400" dirty="0" smtClean="0"/>
          </a:p>
          <a:p>
            <a:pPr eaLnBrk="1" hangingPunct="1">
              <a:lnSpc>
                <a:spcPct val="80000"/>
              </a:lnSpc>
            </a:pPr>
            <a:r>
              <a:rPr lang="en-US" sz="3600" dirty="0" smtClean="0"/>
              <a:t>Aggregation</a:t>
            </a:r>
          </a:p>
          <a:p>
            <a:pPr lvl="1" eaLnBrk="1" hangingPunct="1">
              <a:lnSpc>
                <a:spcPct val="80000"/>
              </a:lnSpc>
            </a:pPr>
            <a:r>
              <a:rPr lang="en-US" sz="2800" dirty="0" smtClean="0"/>
              <a:t>“</a:t>
            </a:r>
            <a:r>
              <a:rPr lang="en-US" sz="2800" dirty="0" smtClean="0">
                <a:solidFill>
                  <a:srgbClr val="C00000"/>
                </a:solidFill>
              </a:rPr>
              <a:t>Has-A</a:t>
            </a:r>
            <a:r>
              <a:rPr lang="en-US" sz="2800" dirty="0" smtClean="0"/>
              <a:t>” relationship</a:t>
            </a:r>
          </a:p>
          <a:p>
            <a:pPr lvl="1" eaLnBrk="1" hangingPunct="1">
              <a:lnSpc>
                <a:spcPct val="80000"/>
              </a:lnSpc>
            </a:pPr>
            <a:r>
              <a:rPr lang="en-US" sz="2800" dirty="0" smtClean="0"/>
              <a:t>Relates parts to wholes</a:t>
            </a:r>
          </a:p>
          <a:p>
            <a:pPr lvl="1" eaLnBrk="1" hangingPunct="1">
              <a:lnSpc>
                <a:spcPct val="80000"/>
              </a:lnSpc>
            </a:pPr>
            <a:r>
              <a:rPr lang="en-US" sz="2800" dirty="0" smtClean="0"/>
              <a:t>Uses decomposition</a:t>
            </a:r>
          </a:p>
          <a:p>
            <a:r>
              <a:rPr lang="en-US" sz="3600" dirty="0"/>
              <a:t>Association</a:t>
            </a:r>
          </a:p>
          <a:p>
            <a:pPr lvl="1"/>
            <a:r>
              <a:rPr lang="en-US" sz="2800" dirty="0"/>
              <a:t>Relationships that don't fit “Is-A” or “Has-A”</a:t>
            </a:r>
          </a:p>
          <a:p>
            <a:pPr lvl="1"/>
            <a:r>
              <a:rPr lang="en-US" sz="2800" dirty="0"/>
              <a:t>Often a weaker form of “Has-A”</a:t>
            </a:r>
          </a:p>
          <a:p>
            <a:pPr lvl="1"/>
            <a:r>
              <a:rPr lang="en-US" sz="2800" dirty="0"/>
              <a:t>Miscellaneous relationships between classes</a:t>
            </a:r>
          </a:p>
          <a:p>
            <a:pPr lvl="1"/>
            <a:r>
              <a:rPr lang="en-US" sz="2800" dirty="0"/>
              <a:t>Example:</a:t>
            </a:r>
          </a:p>
          <a:p>
            <a:pPr lvl="2"/>
            <a:r>
              <a:rPr lang="en-US" sz="2400" dirty="0"/>
              <a:t>Patient schedules an appointment</a:t>
            </a:r>
          </a:p>
          <a:p>
            <a:pPr lvl="2"/>
            <a:r>
              <a:rPr lang="en-US" sz="2400" dirty="0"/>
              <a:t>So the appointment has a patient</a:t>
            </a:r>
          </a:p>
          <a:p>
            <a:pPr lvl="2"/>
            <a:r>
              <a:rPr lang="en-US" sz="2400" dirty="0"/>
              <a:t>This is </a:t>
            </a:r>
            <a:r>
              <a:rPr lang="en-US" sz="2400" dirty="0" smtClean="0"/>
              <a:t>weak</a:t>
            </a:r>
            <a:endParaRPr lang="en-US" sz="2400" dirty="0"/>
          </a:p>
        </p:txBody>
      </p:sp>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98</a:t>
            </a:fld>
            <a:endParaRPr lang="en-US">
              <a:solidFill>
                <a:prstClr val="black">
                  <a:tint val="75000"/>
                </a:prstClr>
              </a:solidFill>
            </a:endParaRPr>
          </a:p>
        </p:txBody>
      </p:sp>
    </p:spTree>
    <p:extLst>
      <p:ext uri="{BB962C8B-B14F-4D97-AF65-F5344CB8AC3E}">
        <p14:creationId xmlns:p14="http://schemas.microsoft.com/office/powerpoint/2010/main" val="42872588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625353" y="143608"/>
            <a:ext cx="8561387" cy="647700"/>
          </a:xfrm>
        </p:spPr>
        <p:txBody>
          <a:bodyPr>
            <a:normAutofit fontScale="90000"/>
          </a:bodyPr>
          <a:lstStyle/>
          <a:p>
            <a:pPr eaLnBrk="1" hangingPunct="1"/>
            <a:r>
              <a:rPr lang="en-US" dirty="0" smtClean="0"/>
              <a:t>Example Class Diagram</a:t>
            </a:r>
          </a:p>
        </p:txBody>
      </p:sp>
      <p:sp>
        <p:nvSpPr>
          <p:cNvPr id="35844" name="Text Box 3"/>
          <p:cNvSpPr txBox="1">
            <a:spLocks noChangeArrowheads="1"/>
          </p:cNvSpPr>
          <p:nvPr/>
        </p:nvSpPr>
        <p:spPr bwMode="auto">
          <a:xfrm>
            <a:off x="3489325" y="4222750"/>
            <a:ext cx="184150" cy="274638"/>
          </a:xfrm>
          <a:prstGeom prst="rect">
            <a:avLst/>
          </a:prstGeom>
          <a:noFill/>
          <a:ln w="12700">
            <a:noFill/>
            <a:miter lim="800000"/>
            <a:headEnd/>
            <a:tailEnd/>
          </a:ln>
        </p:spPr>
        <p:txBody>
          <a:bodyPr wrap="none">
            <a:spAutoFit/>
          </a:bodyPr>
          <a:lstStyle/>
          <a:p>
            <a:endParaRPr lang="en-US" sz="1200"/>
          </a:p>
        </p:txBody>
      </p:sp>
      <p:pic>
        <p:nvPicPr>
          <p:cNvPr id="35845" name="Picture 4" descr="0702"/>
          <p:cNvPicPr>
            <a:picLocks noChangeAspect="1" noChangeArrowheads="1"/>
          </p:cNvPicPr>
          <p:nvPr/>
        </p:nvPicPr>
        <p:blipFill>
          <a:blip r:embed="rId2" cstate="print"/>
          <a:srcRect b="9851"/>
          <a:stretch>
            <a:fillRect/>
          </a:stretch>
        </p:blipFill>
        <p:spPr bwMode="auto">
          <a:xfrm>
            <a:off x="0" y="762000"/>
            <a:ext cx="9144000" cy="6096000"/>
          </a:xfrm>
          <a:prstGeom prst="rect">
            <a:avLst/>
          </a:prstGeom>
          <a:solidFill>
            <a:schemeClr val="accent1"/>
          </a:solidFill>
          <a:ln w="9525">
            <a:noFill/>
            <a:miter lim="800000"/>
            <a:headEnd/>
            <a:tailEnd/>
          </a:ln>
        </p:spPr>
      </p:pic>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99</a:t>
            </a:fld>
            <a:endParaRPr lang="en-US">
              <a:solidFill>
                <a:prstClr val="black">
                  <a:tint val="75000"/>
                </a:prstClr>
              </a:solidFill>
            </a:endParaRPr>
          </a:p>
        </p:txBody>
      </p:sp>
    </p:spTree>
    <p:extLst>
      <p:ext uri="{BB962C8B-B14F-4D97-AF65-F5344CB8AC3E}">
        <p14:creationId xmlns:p14="http://schemas.microsoft.com/office/powerpoint/2010/main" val="8408777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5b8ffe3eacbe757a0384b7de4a9f0912beac74d"/>
  <p:tag name="ISPRING_RESOURCE_PATHS_HASH_PRESENTER" val="d7253d31ac3ba7a7f2d3574d612a5dc6a1dae6c1"/>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xml><?xml version="1.0" encoding="utf-8"?>
<p:tagLst xmlns:a="http://schemas.openxmlformats.org/drawingml/2006/main" xmlns:r="http://schemas.openxmlformats.org/officeDocument/2006/relationships" xmlns:p="http://schemas.openxmlformats.org/presentationml/2006/main">
  <p:tag name="ISPRING_SLIDE_ID" val="{69F15BC3-84C7-4058-BFD7-1A45576288AD}"/>
  <p:tag name="GENSWF_ADVANCE_TIME" val="6.001"/>
  <p:tag name="TIMING" val="|0.001|1|1|1|1|1|1"/>
  <p:tag name="ISPRING_CUSTOM_TIMING_USED" val="1"/>
</p:tagLst>
</file>

<file path=ppt/tags/tag19.xml><?xml version="1.0" encoding="utf-8"?>
<p:tagLst xmlns:a="http://schemas.openxmlformats.org/drawingml/2006/main" xmlns:r="http://schemas.openxmlformats.org/officeDocument/2006/relationships" xmlns:p="http://schemas.openxmlformats.org/presentationml/2006/main">
  <p:tag name="ISPRING_SLIDE_ID" val="{9060D777-F577-45BD-A0FE-5AF50943CA7B}"/>
  <p:tag name="GENSWF_ADVANCE_TIME" val="5"/>
  <p:tag name="TIMING" val="|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BE4C8FDD-ED6E-4BD1-A54C-0870C7403923}"/>
</p:tagLst>
</file>

<file path=ppt/tags/tag2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GENSWF_ADVANCE_TIME" val="8.001"/>
  <p:tag name="ISPRING_CUSTOM_TIMING_USED" val="1"/>
  <p:tag name="ISPRING_SLIDE_ID" val="{17C8DC01-E322-4B9C-A5DC-3FEB5C18BC6B}"/>
  <p:tag name="TIMING" val="|0.001|1|1|1|1|1|1|1"/>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ISPRING_SLIDE_ID" val="{7C33B1C2-5E1B-413A-8865-23F2D88DC008}"/>
  <p:tag name="GENSWF_ADVANCE_TIME" val="0.001"/>
  <p:tag name="TIMING" val="|0.001"/>
  <p:tag name="ISPRING_CUSTOM_TIMING_USED" val="1"/>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ISPRING_SLIDE_ID" val="{4E7C09BE-69B6-4DF9-BD36-E3B57F339C88}"/>
  <p:tag name="GENSWF_ADVANCE_TIME" val="5"/>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 val="{5587611E-7C78-4161-AC6C-71A97A089A13}"/>
  <p:tag name="GENSWF_ADVANCE_TIME" val="5"/>
  <p:tag name="TIMING" val="|5"/>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 val="{CF0901DA-4A7A-42BF-8644-4169EFB5FE84}"/>
  <p:tag name="GENSWF_ADVANCE_TIME" val="5"/>
  <p:tag name="TIMING" val="|5"/>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57644</TotalTime>
  <Words>5421</Words>
  <Application>Microsoft Office PowerPoint</Application>
  <PresentationFormat>On-screen Show (4:3)</PresentationFormat>
  <Paragraphs>1457</Paragraphs>
  <Slides>172</Slides>
  <Notes>12</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172</vt:i4>
      </vt:variant>
    </vt:vector>
  </HeadingPairs>
  <TitlesOfParts>
    <vt:vector size="190" baseType="lpstr">
      <vt:lpstr>Arial</vt:lpstr>
      <vt:lpstr>Arial Narrow</vt:lpstr>
      <vt:lpstr>Calibri</vt:lpstr>
      <vt:lpstr>Calibri Light</vt:lpstr>
      <vt:lpstr>Century Gothic</vt:lpstr>
      <vt:lpstr>Constantia</vt:lpstr>
      <vt:lpstr>Monotype Sorts</vt:lpstr>
      <vt:lpstr>MS PGothic</vt:lpstr>
      <vt:lpstr>MS PGothic</vt:lpstr>
      <vt:lpstr>ＭＳ Ｐ明朝</vt:lpstr>
      <vt:lpstr>Symbol</vt:lpstr>
      <vt:lpstr>Tahoma</vt:lpstr>
      <vt:lpstr>Tekton Pro Cond</vt:lpstr>
      <vt:lpstr>Times New Roman</vt:lpstr>
      <vt:lpstr>Verdana</vt:lpstr>
      <vt:lpstr>Wingdings</vt:lpstr>
      <vt:lpstr>Office Theme</vt:lpstr>
      <vt:lpstr>Equation</vt:lpstr>
      <vt:lpstr>Software Engineering: 2. Process</vt:lpstr>
      <vt:lpstr>Romi Satria Wahono</vt:lpstr>
      <vt:lpstr>Course Outline</vt:lpstr>
      <vt:lpstr>2. Process</vt:lpstr>
      <vt:lpstr>2.1 Software Development Life Cycle</vt:lpstr>
      <vt:lpstr>2.1.1 Planning</vt:lpstr>
      <vt:lpstr>When Do Software Projects Begin?</vt:lpstr>
      <vt:lpstr>Software Development Life Cycle (SDLC)</vt:lpstr>
      <vt:lpstr>Software Development Life Cycle (SDLC)</vt:lpstr>
      <vt:lpstr>1. Planning – System Request</vt:lpstr>
      <vt:lpstr>PowerPoint Presentation</vt:lpstr>
      <vt:lpstr>System Request – Case Study </vt:lpstr>
      <vt:lpstr>PowerPoint Presentation</vt:lpstr>
      <vt:lpstr>Latihan Studi Kasus</vt:lpstr>
      <vt:lpstr>2. Planning - Feasibility Analysis</vt:lpstr>
      <vt:lpstr>2. Planning - Feasibility Analysis</vt:lpstr>
      <vt:lpstr>Feasibility Analysis - Technical Feasibility</vt:lpstr>
      <vt:lpstr>PowerPoint Presentation</vt:lpstr>
      <vt:lpstr>Feasibility Analysis - Economic Feasibility</vt:lpstr>
      <vt:lpstr>PowerPoint Presentation</vt:lpstr>
      <vt:lpstr>Present Value (PV)</vt:lpstr>
      <vt:lpstr>Net Present Value</vt:lpstr>
      <vt:lpstr>Net Present Value (NPV)</vt:lpstr>
      <vt:lpstr>NPV Calculation</vt:lpstr>
      <vt:lpstr>Return on Investment (ROI)</vt:lpstr>
      <vt:lpstr>ROI Calculation</vt:lpstr>
      <vt:lpstr>Break Even Point (BEP)</vt:lpstr>
      <vt:lpstr>Break Even Point (BEP)</vt:lpstr>
      <vt:lpstr>Cash Flow Plan</vt:lpstr>
      <vt:lpstr>Feasibility Analysis - Organizational Feasibility</vt:lpstr>
      <vt:lpstr>Stakeholder Analysis Considers</vt:lpstr>
      <vt:lpstr>Feasibility Analysis – Case Study</vt:lpstr>
      <vt:lpstr>PowerPoint Presentation</vt:lpstr>
      <vt:lpstr>PowerPoint Presentation</vt:lpstr>
      <vt:lpstr>PowerPoint Presentation</vt:lpstr>
      <vt:lpstr>Latihan Studi Kasus</vt:lpstr>
      <vt:lpstr>2.1.2 Analysis and Design</vt:lpstr>
      <vt:lpstr>Analysis Design Paradigm and Diagrams</vt:lpstr>
      <vt:lpstr>Sejarah UML</vt:lpstr>
      <vt:lpstr>Sejarah UML</vt:lpstr>
      <vt:lpstr>What is the UML?</vt:lpstr>
      <vt:lpstr>The Triangle of Success in Software Dev.</vt:lpstr>
      <vt:lpstr>UML Tools</vt:lpstr>
      <vt:lpstr>UML 2.0 Diagrams</vt:lpstr>
      <vt:lpstr>UML 2.0 Diagram</vt:lpstr>
      <vt:lpstr>UML Structure Diagrams</vt:lpstr>
      <vt:lpstr>Structure Diagrams</vt:lpstr>
      <vt:lpstr>Structure Diagrams</vt:lpstr>
      <vt:lpstr>UML Behavior Diagrams</vt:lpstr>
      <vt:lpstr>Behavior Diagrams</vt:lpstr>
      <vt:lpstr>Behavior Diagrams</vt:lpstr>
      <vt:lpstr>UML Problems</vt:lpstr>
      <vt:lpstr>UML Process (EA Sparx)</vt:lpstr>
      <vt:lpstr>UML Process (EA Sparx)</vt:lpstr>
      <vt:lpstr>UML Process (Kendal, 2011)</vt:lpstr>
      <vt:lpstr>PowerPoint Presentation</vt:lpstr>
      <vt:lpstr>UML Process (Barclay, 2004)</vt:lpstr>
      <vt:lpstr>System Analysis and Design with UML</vt:lpstr>
      <vt:lpstr>SDLC and Artifacts</vt:lpstr>
      <vt:lpstr>Use Case Diagram</vt:lpstr>
      <vt:lpstr>Use Case Diagrams</vt:lpstr>
      <vt:lpstr>Syntax for an Use Case Diagram</vt:lpstr>
      <vt:lpstr>Use Case</vt:lpstr>
      <vt:lpstr>System Boundary</vt:lpstr>
      <vt:lpstr>Actor</vt:lpstr>
      <vt:lpstr>Association Relationship</vt:lpstr>
      <vt:lpstr>Extends Relationship</vt:lpstr>
      <vt:lpstr>Include Relationship</vt:lpstr>
      <vt:lpstr>Generalization Relationship</vt:lpstr>
      <vt:lpstr>Use Case Diagram for Appointment System</vt:lpstr>
      <vt:lpstr>Use Case Diagram with Specialized Actor</vt:lpstr>
      <vt:lpstr>Extend and Include Relationships</vt:lpstr>
      <vt:lpstr>Use Case Diagram – Case Study</vt:lpstr>
      <vt:lpstr>Latihan Studi Kasus</vt:lpstr>
      <vt:lpstr>Activity Diagram</vt:lpstr>
      <vt:lpstr>Syntax for an Activity Diagram</vt:lpstr>
      <vt:lpstr>Activity Diagram Example</vt:lpstr>
      <vt:lpstr>Syntax for an Activity Diagram</vt:lpstr>
      <vt:lpstr>2. Activity Diagram: Memasukkan PIN</vt:lpstr>
      <vt:lpstr>2. Activity Diagram: Mengecek Saldo</vt:lpstr>
      <vt:lpstr>2. Activity Diagram: Mentransfer Uang</vt:lpstr>
      <vt:lpstr>2. Activity Diagram: Melakukan Logout</vt:lpstr>
      <vt:lpstr>Latihan Studi Kasus</vt:lpstr>
      <vt:lpstr>Sequence Diagram</vt:lpstr>
      <vt:lpstr>Sequence Diagrams</vt:lpstr>
      <vt:lpstr>Sequence Diagram Syntax</vt:lpstr>
      <vt:lpstr>3. Sequence Diagram: Memasukkan PIN</vt:lpstr>
      <vt:lpstr>Type of Class</vt:lpstr>
      <vt:lpstr>3. Sequence Diagram: Mengecek Saldo</vt:lpstr>
      <vt:lpstr>3. Sequence Diagram: Mentransfer Uang</vt:lpstr>
      <vt:lpstr>3. Sequence Diagram: Melakukan Logout</vt:lpstr>
      <vt:lpstr>Latihan Studi Kasus</vt:lpstr>
      <vt:lpstr>Class Diagram</vt:lpstr>
      <vt:lpstr>Class Diagram Elements</vt:lpstr>
      <vt:lpstr>Classes</vt:lpstr>
      <vt:lpstr>Attributes</vt:lpstr>
      <vt:lpstr>Operations (Methods)</vt:lpstr>
      <vt:lpstr>Relationships</vt:lpstr>
      <vt:lpstr>Example Class Diagram</vt:lpstr>
      <vt:lpstr>More on Attributes</vt:lpstr>
      <vt:lpstr>Relationship Multiplicity</vt:lpstr>
      <vt:lpstr>Class</vt:lpstr>
      <vt:lpstr>Class with Attribute and Method</vt:lpstr>
      <vt:lpstr>Class Association</vt:lpstr>
      <vt:lpstr>Multiplicity</vt:lpstr>
      <vt:lpstr>Inheritance</vt:lpstr>
      <vt:lpstr>Interface</vt:lpstr>
      <vt:lpstr>Class Diagram – Case Study</vt:lpstr>
      <vt:lpstr>Latihan Studi Kasus</vt:lpstr>
      <vt:lpstr>Deployment Diagram – Case Study</vt:lpstr>
      <vt:lpstr>User Interface Design – Case Study</vt:lpstr>
      <vt:lpstr>Data Model – Case Study</vt:lpstr>
      <vt:lpstr>Latihan Studi Kasus</vt:lpstr>
      <vt:lpstr>2.1.3 Implementation</vt:lpstr>
      <vt:lpstr>1. Construction</vt:lpstr>
      <vt:lpstr>Assigning Programmers</vt:lpstr>
      <vt:lpstr>Coordinating Activities</vt:lpstr>
      <vt:lpstr>Managing the Schedule</vt:lpstr>
      <vt:lpstr>Anekdot di Pengembangan Software</vt:lpstr>
      <vt:lpstr>Program Code – Case Study</vt:lpstr>
      <vt:lpstr>2. Testing</vt:lpstr>
      <vt:lpstr>Stage of Testing</vt:lpstr>
      <vt:lpstr>Error Discover Rates</vt:lpstr>
      <vt:lpstr>3. Documentation</vt:lpstr>
      <vt:lpstr>System Documentation</vt:lpstr>
      <vt:lpstr>User Documentation</vt:lpstr>
      <vt:lpstr>4. Installation</vt:lpstr>
      <vt:lpstr>Unfreezing</vt:lpstr>
      <vt:lpstr>Conversion Strategy</vt:lpstr>
      <vt:lpstr>Types of System Adopters</vt:lpstr>
      <vt:lpstr>SDLC and Artifacts</vt:lpstr>
      <vt:lpstr>2.2 Software Effort Estimation</vt:lpstr>
      <vt:lpstr>“Size” of Software Systems</vt:lpstr>
      <vt:lpstr>“Size” of Software Systems</vt:lpstr>
      <vt:lpstr>Software Effort Estimation Methods</vt:lpstr>
      <vt:lpstr>1. Simply Method</vt:lpstr>
      <vt:lpstr>Simply Method</vt:lpstr>
      <vt:lpstr>Time Spent for Each Phase</vt:lpstr>
      <vt:lpstr>Estimate the Overall Time</vt:lpstr>
      <vt:lpstr>2. Function Point</vt:lpstr>
      <vt:lpstr>Function Point Approach</vt:lpstr>
      <vt:lpstr>A. Function Points Estimation     -- Step One (TUFP)</vt:lpstr>
      <vt:lpstr>Example: Sistem ATM</vt:lpstr>
      <vt:lpstr>Function Points Estimation -- Step Two (Processing Complexity)</vt:lpstr>
      <vt:lpstr>Example: Sistem ATM</vt:lpstr>
      <vt:lpstr>Function Point Estimation -- Step Three (TAFP)</vt:lpstr>
      <vt:lpstr>Adjusted Processing Complexity</vt:lpstr>
      <vt:lpstr>Converting Function Points to Lines of Code</vt:lpstr>
      <vt:lpstr>Lines of Codes (LOC)</vt:lpstr>
      <vt:lpstr>Contoh Jenis Aplikasi dan FP</vt:lpstr>
      <vt:lpstr>B. Estimating Effort</vt:lpstr>
      <vt:lpstr>C. Estimating Time</vt:lpstr>
      <vt:lpstr>Calculate System Size</vt:lpstr>
      <vt:lpstr>Hitung Size dari Sistem dengan Function Point</vt:lpstr>
      <vt:lpstr>TUFP</vt:lpstr>
      <vt:lpstr>TAFP</vt:lpstr>
      <vt:lpstr>LOC  Effort (ManMonth) Time (Month)</vt:lpstr>
      <vt:lpstr>3. Use Case Point</vt:lpstr>
      <vt:lpstr>Use Case Points</vt:lpstr>
      <vt:lpstr>Sistem ATM – Use Case Diagram</vt:lpstr>
      <vt:lpstr>Sequence Diagram - Mentransfer Uang</vt:lpstr>
      <vt:lpstr>Technical Complexity Factors (TCF)</vt:lpstr>
      <vt:lpstr>Environmental Complexity Factors (ECF)</vt:lpstr>
      <vt:lpstr>Computing Use Case Points</vt:lpstr>
      <vt:lpstr>Person Hour Multiplier (PHM)</vt:lpstr>
      <vt:lpstr>Use Case Points in Sparx EA</vt:lpstr>
      <vt:lpstr>Example: Sistem ATM</vt:lpstr>
      <vt:lpstr>Example: Sistem ATM</vt:lpstr>
      <vt:lpstr>Reference (Foundation)</vt:lpstr>
      <vt:lpstr>Reference  (Process)</vt:lpstr>
      <vt:lpstr>Reference (Quality)</vt:lpstr>
      <vt:lpstr>Reference (Research)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romi-jsai2000-presentation</dc:title>
  <dc:creator>Romi Satria Wahono</dc:creator>
  <cp:lastModifiedBy>Romi Satria Wahono</cp:lastModifiedBy>
  <cp:revision>5901</cp:revision>
  <cp:lastPrinted>2010-06-19T06:29:22Z</cp:lastPrinted>
  <dcterms:created xsi:type="dcterms:W3CDTF">1601-01-01T00:00:00Z</dcterms:created>
  <dcterms:modified xsi:type="dcterms:W3CDTF">2016-01-21T16:00:16Z</dcterms:modified>
</cp:coreProperties>
</file>