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03"/>
  </p:notesMasterIdLst>
  <p:handoutMasterIdLst>
    <p:handoutMasterId r:id="rId104"/>
  </p:handoutMasterIdLst>
  <p:sldIdLst>
    <p:sldId id="2912" r:id="rId2"/>
    <p:sldId id="2908" r:id="rId3"/>
    <p:sldId id="2454" r:id="rId4"/>
    <p:sldId id="2918" r:id="rId5"/>
    <p:sldId id="2909" r:id="rId6"/>
    <p:sldId id="2085" r:id="rId7"/>
    <p:sldId id="2169" r:id="rId8"/>
    <p:sldId id="2152" r:id="rId9"/>
    <p:sldId id="2203" r:id="rId10"/>
    <p:sldId id="2145" r:id="rId11"/>
    <p:sldId id="2146" r:id="rId12"/>
    <p:sldId id="2147" r:id="rId13"/>
    <p:sldId id="2204" r:id="rId14"/>
    <p:sldId id="2205" r:id="rId15"/>
    <p:sldId id="2206" r:id="rId16"/>
    <p:sldId id="2214" r:id="rId17"/>
    <p:sldId id="2215" r:id="rId18"/>
    <p:sldId id="2216" r:id="rId19"/>
    <p:sldId id="2217" r:id="rId20"/>
    <p:sldId id="2218" r:id="rId21"/>
    <p:sldId id="2219" r:id="rId22"/>
    <p:sldId id="2240" r:id="rId23"/>
    <p:sldId id="2151" r:id="rId24"/>
    <p:sldId id="2164" r:id="rId25"/>
    <p:sldId id="2239" r:id="rId26"/>
    <p:sldId id="2150" r:id="rId27"/>
    <p:sldId id="2138" r:id="rId28"/>
    <p:sldId id="2139" r:id="rId29"/>
    <p:sldId id="2140" r:id="rId30"/>
    <p:sldId id="2184" r:id="rId31"/>
    <p:sldId id="2653" r:id="rId32"/>
    <p:sldId id="2188" r:id="rId33"/>
    <p:sldId id="2791" r:id="rId34"/>
    <p:sldId id="2913" r:id="rId35"/>
    <p:sldId id="2793" r:id="rId36"/>
    <p:sldId id="2192" r:id="rId37"/>
    <p:sldId id="2917" r:id="rId38"/>
    <p:sldId id="2207" r:id="rId39"/>
    <p:sldId id="2208" r:id="rId40"/>
    <p:sldId id="2792" r:id="rId41"/>
    <p:sldId id="2914" r:id="rId42"/>
    <p:sldId id="2112" r:id="rId43"/>
    <p:sldId id="2224" r:id="rId44"/>
    <p:sldId id="2915" r:id="rId45"/>
    <p:sldId id="2211" r:id="rId46"/>
    <p:sldId id="2225" r:id="rId47"/>
    <p:sldId id="2221" r:id="rId48"/>
    <p:sldId id="2222" r:id="rId49"/>
    <p:sldId id="2223" r:id="rId50"/>
    <p:sldId id="2087" r:id="rId51"/>
    <p:sldId id="2210" r:id="rId52"/>
    <p:sldId id="2129" r:id="rId53"/>
    <p:sldId id="2194" r:id="rId54"/>
    <p:sldId id="2195" r:id="rId55"/>
    <p:sldId id="2196" r:id="rId56"/>
    <p:sldId id="2197" r:id="rId57"/>
    <p:sldId id="2198" r:id="rId58"/>
    <p:sldId id="2199" r:id="rId59"/>
    <p:sldId id="2200" r:id="rId60"/>
    <p:sldId id="2201" r:id="rId61"/>
    <p:sldId id="2202" r:id="rId62"/>
    <p:sldId id="2233" r:id="rId63"/>
    <p:sldId id="2228" r:id="rId64"/>
    <p:sldId id="2229" r:id="rId65"/>
    <p:sldId id="2230" r:id="rId66"/>
    <p:sldId id="2231" r:id="rId67"/>
    <p:sldId id="2232" r:id="rId68"/>
    <p:sldId id="2234" r:id="rId69"/>
    <p:sldId id="2235" r:id="rId70"/>
    <p:sldId id="2236" r:id="rId71"/>
    <p:sldId id="2237" r:id="rId72"/>
    <p:sldId id="2170" r:id="rId73"/>
    <p:sldId id="2181" r:id="rId74"/>
    <p:sldId id="2238" r:id="rId75"/>
    <p:sldId id="2092" r:id="rId76"/>
    <p:sldId id="2124" r:id="rId77"/>
    <p:sldId id="966" r:id="rId78"/>
    <p:sldId id="965" r:id="rId79"/>
    <p:sldId id="2189" r:id="rId80"/>
    <p:sldId id="2101" r:id="rId81"/>
    <p:sldId id="2213" r:id="rId82"/>
    <p:sldId id="2115" r:id="rId83"/>
    <p:sldId id="2116" r:id="rId84"/>
    <p:sldId id="2117" r:id="rId85"/>
    <p:sldId id="2118" r:id="rId86"/>
    <p:sldId id="2119" r:id="rId87"/>
    <p:sldId id="2120" r:id="rId88"/>
    <p:sldId id="2121" r:id="rId89"/>
    <p:sldId id="2122" r:id="rId90"/>
    <p:sldId id="2123" r:id="rId91"/>
    <p:sldId id="2097" r:id="rId92"/>
    <p:sldId id="2166" r:id="rId93"/>
    <p:sldId id="2167" r:id="rId94"/>
    <p:sldId id="2168" r:id="rId95"/>
    <p:sldId id="2090" r:id="rId96"/>
    <p:sldId id="2212" r:id="rId97"/>
    <p:sldId id="2137" r:id="rId98"/>
    <p:sldId id="2185" r:id="rId99"/>
    <p:sldId id="2453" r:id="rId100"/>
    <p:sldId id="2452" r:id="rId101"/>
    <p:sldId id="2916" r:id="rId102"/>
  </p:sldIdLst>
  <p:sldSz cx="9144000" cy="6858000" type="screen4x3"/>
  <p:notesSz cx="7315200" cy="9601200"/>
  <p:custDataLst>
    <p:tags r:id="rId105"/>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996633"/>
    <a:srgbClr val="934BC9"/>
    <a:srgbClr val="FF99FF"/>
    <a:srgbClr val="E5F2FB"/>
    <a:srgbClr val="FFB7FF"/>
    <a:srgbClr val="FFFFCC"/>
    <a:srgbClr val="99FFCC"/>
    <a:srgbClr val="14663B"/>
    <a:srgbClr val="0975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0681D-6900-4852-90F8-08B1E9C8541E}" v="2" dt="2019-03-29T15:44:02.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398" autoAdjust="0"/>
    <p:restoredTop sz="94631" autoAdjust="0"/>
  </p:normalViewPr>
  <p:slideViewPr>
    <p:cSldViewPr>
      <p:cViewPr varScale="1">
        <p:scale>
          <a:sx n="86" d="100"/>
          <a:sy n="86" d="100"/>
        </p:scale>
        <p:origin x="870" y="84"/>
      </p:cViewPr>
      <p:guideLst>
        <p:guide orient="horz" pos="2112"/>
        <p:guide pos="1248"/>
      </p:guideLst>
    </p:cSldViewPr>
  </p:slideViewPr>
  <p:outlineViewPr>
    <p:cViewPr>
      <p:scale>
        <a:sx n="33" d="100"/>
        <a:sy n="33" d="100"/>
      </p:scale>
      <p:origin x="0" y="123624"/>
    </p:cViewPr>
  </p:outlineViewPr>
  <p:notesTextViewPr>
    <p:cViewPr>
      <p:scale>
        <a:sx n="100" d="100"/>
        <a:sy n="100" d="100"/>
      </p:scale>
      <p:origin x="0" y="0"/>
    </p:cViewPr>
  </p:notesTextViewPr>
  <p:sorterViewPr>
    <p:cViewPr>
      <p:scale>
        <a:sx n="66" d="100"/>
        <a:sy n="66" d="100"/>
      </p:scale>
      <p:origin x="0" y="13746"/>
    </p:cViewPr>
  </p:sorterViewPr>
  <p:notesViewPr>
    <p:cSldViewPr>
      <p:cViewPr>
        <p:scale>
          <a:sx n="150" d="100"/>
          <a:sy n="150" d="100"/>
        </p:scale>
        <p:origin x="597" y="5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3F2D6E9B-72C9-446F-99CA-F599118AAE22}"/>
    <pc:docChg chg="modSld">
      <pc:chgData name="Romi Satria Wahono" userId="6b25786c5b08eadd" providerId="LiveId" clId="{3F2D6E9B-72C9-446F-99CA-F599118AAE22}" dt="2019-03-29T15:43:00.077" v="27" actId="20577"/>
      <pc:docMkLst>
        <pc:docMk/>
      </pc:docMkLst>
      <pc:sldChg chg="modSp">
        <pc:chgData name="Romi Satria Wahono" userId="6b25786c5b08eadd" providerId="LiveId" clId="{3F2D6E9B-72C9-446F-99CA-F599118AAE22}" dt="2019-03-29T15:43:00.077" v="27" actId="20577"/>
        <pc:sldMkLst>
          <pc:docMk/>
          <pc:sldMk cId="3941220434" sldId="2027"/>
        </pc:sldMkLst>
        <pc:spChg chg="mod">
          <ac:chgData name="Romi Satria Wahono" userId="6b25786c5b08eadd" providerId="LiveId" clId="{3F2D6E9B-72C9-446F-99CA-F599118AAE22}" dt="2019-03-29T15:43:00.077" v="27" actId="20577"/>
          <ac:spMkLst>
            <pc:docMk/>
            <pc:sldMk cId="3941220434" sldId="2027"/>
            <ac:spMk id="2" creationId="{00000000-0000-0000-0000-000000000000}"/>
          </ac:spMkLst>
        </pc:spChg>
      </pc:sldChg>
      <pc:sldChg chg="modSp">
        <pc:chgData name="Romi Satria Wahono" userId="6b25786c5b08eadd" providerId="LiveId" clId="{3F2D6E9B-72C9-446F-99CA-F599118AAE22}" dt="2019-03-29T15:42:37.540" v="10" actId="20577"/>
        <pc:sldMkLst>
          <pc:docMk/>
          <pc:sldMk cId="1707192570" sldId="2192"/>
        </pc:sldMkLst>
        <pc:spChg chg="mod">
          <ac:chgData name="Romi Satria Wahono" userId="6b25786c5b08eadd" providerId="LiveId" clId="{3F2D6E9B-72C9-446F-99CA-F599118AAE22}" dt="2019-03-29T15:42:37.540" v="10" actId="20577"/>
          <ac:spMkLst>
            <pc:docMk/>
            <pc:sldMk cId="1707192570" sldId="2192"/>
            <ac:spMk id="3" creationId="{00000000-0000-0000-0000-000000000000}"/>
          </ac:spMkLst>
        </pc:spChg>
      </pc:sldChg>
    </pc:docChg>
  </pc:docChgLst>
  <pc:docChgLst>
    <pc:chgData name="Romi Satria Wahono" userId="6b25786c5b08eadd" providerId="LiveId" clId="{9CC0681D-6900-4852-90F8-08B1E9C8541E}"/>
    <pc:docChg chg="modMainMaster">
      <pc:chgData name="Romi Satria Wahono" userId="6b25786c5b08eadd" providerId="LiveId" clId="{9CC0681D-6900-4852-90F8-08B1E9C8541E}" dt="2019-03-29T15:43:41.511" v="1" actId="14100"/>
      <pc:docMkLst>
        <pc:docMk/>
      </pc:docMkLst>
      <pc:sldMasterChg chg="modSp modSldLayout">
        <pc:chgData name="Romi Satria Wahono" userId="6b25786c5b08eadd" providerId="LiveId" clId="{9CC0681D-6900-4852-90F8-08B1E9C8541E}" dt="2019-03-29T15:43:41.511" v="1" actId="14100"/>
        <pc:sldMasterMkLst>
          <pc:docMk/>
          <pc:sldMasterMk cId="920779557" sldId="2147483732"/>
        </pc:sldMasterMkLst>
        <pc:spChg chg="mod">
          <ac:chgData name="Romi Satria Wahono" userId="6b25786c5b08eadd" providerId="LiveId" clId="{9CC0681D-6900-4852-90F8-08B1E9C8541E}" dt="2019-03-29T15:43:32.684" v="0" actId="14100"/>
          <ac:spMkLst>
            <pc:docMk/>
            <pc:sldMasterMk cId="920779557" sldId="2147483732"/>
            <ac:spMk id="12" creationId="{00000000-0000-0000-0000-000000000000}"/>
          </ac:spMkLst>
        </pc:spChg>
        <pc:sldLayoutChg chg="modSp">
          <pc:chgData name="Romi Satria Wahono" userId="6b25786c5b08eadd" providerId="LiveId" clId="{9CC0681D-6900-4852-90F8-08B1E9C8541E}" dt="2019-03-29T15:43:41.511" v="1" actId="14100"/>
          <pc:sldLayoutMkLst>
            <pc:docMk/>
            <pc:sldMasterMk cId="920779557" sldId="2147483732"/>
            <pc:sldLayoutMk cId="2429913603" sldId="2147483733"/>
          </pc:sldLayoutMkLst>
          <pc:spChg chg="mod">
            <ac:chgData name="Romi Satria Wahono" userId="6b25786c5b08eadd" providerId="LiveId" clId="{9CC0681D-6900-4852-90F8-08B1E9C8541E}" dt="2019-03-29T15:43:41.511" v="1" actId="14100"/>
            <ac:spMkLst>
              <pc:docMk/>
              <pc:sldMasterMk cId="920779557" sldId="2147483732"/>
              <pc:sldLayoutMk cId="2429913603" sldId="2147483733"/>
              <ac:spMk id="14"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RSWResearch\Seminar\Wahono%20-%20SE%20Trend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tx>
            <c:strRef>
              <c:f>Sheet1!$B$1</c:f>
              <c:strCache>
                <c:ptCount val="1"/>
                <c:pt idx="0">
                  <c:v>Number of Studies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Software Design and Construction</c:v>
                </c:pt>
                <c:pt idx="1">
                  <c:v>Requirement Engineering</c:v>
                </c:pt>
                <c:pt idx="2">
                  <c:v>Software Process Improvement</c:v>
                </c:pt>
                <c:pt idx="3">
                  <c:v>Software Testing</c:v>
                </c:pt>
                <c:pt idx="4">
                  <c:v>Software Architecture</c:v>
                </c:pt>
                <c:pt idx="5">
                  <c:v>Software Maintenance and Evolution</c:v>
                </c:pt>
                <c:pt idx="6">
                  <c:v>Software Effort Estimation</c:v>
                </c:pt>
                <c:pt idx="7">
                  <c:v>Software Defect Prediction</c:v>
                </c:pt>
                <c:pt idx="8">
                  <c:v>Service Oriented Software</c:v>
                </c:pt>
                <c:pt idx="9">
                  <c:v>Self-Adaptive Software</c:v>
                </c:pt>
              </c:strCache>
            </c:strRef>
          </c:cat>
          <c:val>
            <c:numRef>
              <c:f>Sheet1!$B$2:$B$11</c:f>
              <c:numCache>
                <c:formatCode>General</c:formatCode>
                <c:ptCount val="10"/>
                <c:pt idx="0">
                  <c:v>14</c:v>
                </c:pt>
                <c:pt idx="1">
                  <c:v>13</c:v>
                </c:pt>
                <c:pt idx="2">
                  <c:v>9</c:v>
                </c:pt>
                <c:pt idx="3">
                  <c:v>9</c:v>
                </c:pt>
                <c:pt idx="4">
                  <c:v>7</c:v>
                </c:pt>
                <c:pt idx="5">
                  <c:v>7</c:v>
                </c:pt>
                <c:pt idx="6">
                  <c:v>6</c:v>
                </c:pt>
                <c:pt idx="7">
                  <c:v>5</c:v>
                </c:pt>
                <c:pt idx="8">
                  <c:v>3</c:v>
                </c:pt>
                <c:pt idx="9">
                  <c:v>2</c:v>
                </c:pt>
              </c:numCache>
            </c:numRef>
          </c:val>
          <c:extLst>
            <c:ext xmlns:c16="http://schemas.microsoft.com/office/drawing/2014/chart" uri="{C3380CC4-5D6E-409C-BE32-E72D297353CC}">
              <c16:uniqueId val="{00000000-A2FC-4F5E-B379-2F8B00321FEA}"/>
            </c:ext>
          </c:extLst>
        </c:ser>
        <c:dLbls>
          <c:dLblPos val="outEnd"/>
          <c:showLegendKey val="0"/>
          <c:showVal val="1"/>
          <c:showCatName val="0"/>
          <c:showSerName val="0"/>
          <c:showPercent val="0"/>
          <c:showBubbleSize val="0"/>
        </c:dLbls>
        <c:gapWidth val="182"/>
        <c:axId val="-84828880"/>
        <c:axId val="-84840848"/>
      </c:barChart>
      <c:catAx>
        <c:axId val="-8482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840848"/>
        <c:crosses val="autoZero"/>
        <c:auto val="1"/>
        <c:lblAlgn val="ctr"/>
        <c:lblOffset val="100"/>
        <c:noMultiLvlLbl val="0"/>
      </c:catAx>
      <c:valAx>
        <c:axId val="-848408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Number of Studies</a:t>
                </a:r>
                <a:endParaRPr lang="id-ID"/>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828880"/>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Journals!$C$2</c:f>
              <c:strCache>
                <c:ptCount val="1"/>
                <c:pt idx="0">
                  <c:v>Number of Publications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Journals!$B$3:$B$18</c:f>
              <c:strCache>
                <c:ptCount val="16"/>
                <c:pt idx="0">
                  <c:v>Journal of Software</c:v>
                </c:pt>
                <c:pt idx="1">
                  <c:v>International Journal of Software Engineering and Its Applications</c:v>
                </c:pt>
                <c:pt idx="2">
                  <c:v>IEEE Transactions on Knowledge and Data Engineering</c:v>
                </c:pt>
                <c:pt idx="3">
                  <c:v>IEEE Software</c:v>
                </c:pt>
                <c:pt idx="4">
                  <c:v>Automated Software Engineering</c:v>
                </c:pt>
                <c:pt idx="5">
                  <c:v>Advanced Science Letters</c:v>
                </c:pt>
                <c:pt idx="6">
                  <c:v>IET Software</c:v>
                </c:pt>
                <c:pt idx="7">
                  <c:v>Empirical Software Engineering</c:v>
                </c:pt>
                <c:pt idx="8">
                  <c:v>Software Quality Journal</c:v>
                </c:pt>
                <c:pt idx="9">
                  <c:v>IEEE Transactions on Systems, Man, and Cybernetics</c:v>
                </c:pt>
                <c:pt idx="10">
                  <c:v>Information Sciences</c:v>
                </c:pt>
                <c:pt idx="11">
                  <c:v>Information and Software Technology</c:v>
                </c:pt>
                <c:pt idx="12">
                  <c:v>IEEE Transactions on Reliability</c:v>
                </c:pt>
                <c:pt idx="13">
                  <c:v>Expert Systems with Applications</c:v>
                </c:pt>
                <c:pt idx="14">
                  <c:v>Journal of Systems and Software</c:v>
                </c:pt>
                <c:pt idx="15">
                  <c:v>IEEE Transactions on Software Engineering</c:v>
                </c:pt>
              </c:strCache>
            </c:strRef>
          </c:cat>
          <c:val>
            <c:numRef>
              <c:f>Journals!$C$3:$C$18</c:f>
              <c:numCache>
                <c:formatCode>General</c:formatCode>
                <c:ptCount val="16"/>
                <c:pt idx="0">
                  <c:v>1</c:v>
                </c:pt>
                <c:pt idx="1">
                  <c:v>1</c:v>
                </c:pt>
                <c:pt idx="2">
                  <c:v>1</c:v>
                </c:pt>
                <c:pt idx="3">
                  <c:v>1</c:v>
                </c:pt>
                <c:pt idx="4">
                  <c:v>1</c:v>
                </c:pt>
                <c:pt idx="5">
                  <c:v>1</c:v>
                </c:pt>
                <c:pt idx="6">
                  <c:v>2</c:v>
                </c:pt>
                <c:pt idx="7">
                  <c:v>2</c:v>
                </c:pt>
                <c:pt idx="8">
                  <c:v>3</c:v>
                </c:pt>
                <c:pt idx="9">
                  <c:v>3</c:v>
                </c:pt>
                <c:pt idx="10">
                  <c:v>4</c:v>
                </c:pt>
                <c:pt idx="11">
                  <c:v>4</c:v>
                </c:pt>
                <c:pt idx="12">
                  <c:v>4</c:v>
                </c:pt>
                <c:pt idx="13">
                  <c:v>5</c:v>
                </c:pt>
                <c:pt idx="14">
                  <c:v>6</c:v>
                </c:pt>
                <c:pt idx="15">
                  <c:v>9</c:v>
                </c:pt>
              </c:numCache>
            </c:numRef>
          </c:val>
          <c:extLst>
            <c:ext xmlns:c16="http://schemas.microsoft.com/office/drawing/2014/chart" uri="{C3380CC4-5D6E-409C-BE32-E72D297353CC}">
              <c16:uniqueId val="{00000000-5E3A-4894-A8D7-BB82DDEB782C}"/>
            </c:ext>
          </c:extLst>
        </c:ser>
        <c:dLbls>
          <c:dLblPos val="outEnd"/>
          <c:showLegendKey val="0"/>
          <c:showVal val="1"/>
          <c:showCatName val="0"/>
          <c:showSerName val="0"/>
          <c:showPercent val="0"/>
          <c:showBubbleSize val="0"/>
        </c:dLbls>
        <c:gapWidth val="182"/>
        <c:axId val="1481666944"/>
        <c:axId val="1481667488"/>
      </c:barChart>
      <c:catAx>
        <c:axId val="1481666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1481667488"/>
        <c:crosses val="autoZero"/>
        <c:auto val="1"/>
        <c:lblAlgn val="ctr"/>
        <c:lblOffset val="100"/>
        <c:noMultiLvlLbl val="0"/>
      </c:catAx>
      <c:valAx>
        <c:axId val="1481667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Publications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1481666944"/>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Year!$C$3</c:f>
              <c:strCache>
                <c:ptCount val="1"/>
                <c:pt idx="0">
                  <c:v>Number of Studies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Year!$B$4:$B$17</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Year!$C$4:$C$17</c:f>
              <c:numCache>
                <c:formatCode>General</c:formatCode>
                <c:ptCount val="14"/>
                <c:pt idx="0">
                  <c:v>2</c:v>
                </c:pt>
                <c:pt idx="1">
                  <c:v>3</c:v>
                </c:pt>
                <c:pt idx="2">
                  <c:v>2</c:v>
                </c:pt>
                <c:pt idx="3">
                  <c:v>3</c:v>
                </c:pt>
                <c:pt idx="4">
                  <c:v>4</c:v>
                </c:pt>
                <c:pt idx="5">
                  <c:v>4</c:v>
                </c:pt>
                <c:pt idx="6">
                  <c:v>5</c:v>
                </c:pt>
                <c:pt idx="7">
                  <c:v>7</c:v>
                </c:pt>
                <c:pt idx="8">
                  <c:v>5</c:v>
                </c:pt>
                <c:pt idx="9">
                  <c:v>6</c:v>
                </c:pt>
                <c:pt idx="10">
                  <c:v>6</c:v>
                </c:pt>
                <c:pt idx="11">
                  <c:v>7</c:v>
                </c:pt>
                <c:pt idx="12">
                  <c:v>11</c:v>
                </c:pt>
                <c:pt idx="13">
                  <c:v>6</c:v>
                </c:pt>
              </c:numCache>
            </c:numRef>
          </c:yVal>
          <c:smooth val="0"/>
          <c:extLst>
            <c:ext xmlns:c16="http://schemas.microsoft.com/office/drawing/2014/chart" uri="{C3380CC4-5D6E-409C-BE32-E72D297353CC}">
              <c16:uniqueId val="{00000001-90A8-43DD-A6B6-9DDC7CB66C7A}"/>
            </c:ext>
          </c:extLst>
        </c:ser>
        <c:dLbls>
          <c:dLblPos val="t"/>
          <c:showLegendKey val="0"/>
          <c:showVal val="1"/>
          <c:showCatName val="0"/>
          <c:showSerName val="0"/>
          <c:showPercent val="0"/>
          <c:showBubbleSize val="0"/>
        </c:dLbls>
        <c:axId val="1481674016"/>
        <c:axId val="1481674560"/>
      </c:scatterChart>
      <c:valAx>
        <c:axId val="148167401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1481674560"/>
        <c:crosses val="autoZero"/>
        <c:crossBetween val="midCat"/>
      </c:valAx>
      <c:valAx>
        <c:axId val="1481674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1481674016"/>
        <c:crosses val="autoZero"/>
        <c:crossBetween val="midCat"/>
      </c:valAx>
      <c:spPr>
        <a:noFill/>
        <a:ln>
          <a:noFill/>
        </a:ln>
        <a:effectLst/>
      </c:spPr>
    </c:plotArea>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Topics!$C$1</c:f>
              <c:strCache>
                <c:ptCount val="1"/>
                <c:pt idx="0">
                  <c:v>Number of Studies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30C4-496D-B375-A88D22C6057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30C4-496D-B375-A88D22C6057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30C4-496D-B375-A88D22C6057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30C4-496D-B375-A88D22C6057C}"/>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30C4-496D-B375-A88D22C6057C}"/>
              </c:ext>
            </c:extLst>
          </c:dPt>
          <c:dLbls>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Topics!$B$2:$B$6</c:f>
              <c:strCache>
                <c:ptCount val="5"/>
                <c:pt idx="0">
                  <c:v>Estimation</c:v>
                </c:pt>
                <c:pt idx="1">
                  <c:v>Association</c:v>
                </c:pt>
                <c:pt idx="2">
                  <c:v>Classification</c:v>
                </c:pt>
                <c:pt idx="3">
                  <c:v>Clustering</c:v>
                </c:pt>
                <c:pt idx="4">
                  <c:v>Dataset Analysis</c:v>
                </c:pt>
              </c:strCache>
            </c:strRef>
          </c:cat>
          <c:val>
            <c:numRef>
              <c:f>Topics!$C$2:$C$6</c:f>
              <c:numCache>
                <c:formatCode>0.00%</c:formatCode>
                <c:ptCount val="5"/>
                <c:pt idx="0">
                  <c:v>0.14084507042253522</c:v>
                </c:pt>
                <c:pt idx="1">
                  <c:v>1.4084507042253521E-2</c:v>
                </c:pt>
                <c:pt idx="2">
                  <c:v>0.77464788732394363</c:v>
                </c:pt>
                <c:pt idx="3">
                  <c:v>1.4084507042253521E-2</c:v>
                </c:pt>
                <c:pt idx="4">
                  <c:v>5.6338028169014086E-2</c:v>
                </c:pt>
              </c:numCache>
            </c:numRef>
          </c:val>
          <c:extLst>
            <c:ext xmlns:c16="http://schemas.microsoft.com/office/drawing/2014/chart" uri="{C3380CC4-5D6E-409C-BE32-E72D297353CC}">
              <c16:uniqueId val="{0000000A-30C4-496D-B375-A88D22C6057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000">
          <a:latin typeface="+mn-lt"/>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591640-DE09-469A-B473-02E730D2221D}" type="doc">
      <dgm:prSet loTypeId="urn:microsoft.com/office/officeart/2005/8/layout/arrow4" loCatId="relationship" qsTypeId="urn:microsoft.com/office/officeart/2005/8/quickstyle/simple5" qsCatId="simple" csTypeId="urn:microsoft.com/office/officeart/2005/8/colors/accent2_3" csCatId="accent2" phldr="1"/>
      <dgm:spPr/>
      <dgm:t>
        <a:bodyPr/>
        <a:lstStyle/>
        <a:p>
          <a:endParaRPr lang="id-ID"/>
        </a:p>
      </dgm:t>
    </dgm:pt>
    <dgm:pt modelId="{9890A753-5EC6-4F41-A179-F506704DE0BA}">
      <dgm:prSet phldrT="[Text]" custT="1"/>
      <dgm:spPr/>
      <dgm:t>
        <a:bodyPr/>
        <a:lstStyle/>
        <a:p>
          <a:r>
            <a:rPr lang="en-US" sz="2000" dirty="0">
              <a:solidFill>
                <a:schemeClr val="accent2">
                  <a:lumMod val="50000"/>
                </a:schemeClr>
              </a:solidFill>
            </a:rPr>
            <a:t>More Prescriptive/</a:t>
          </a:r>
          <a:br>
            <a:rPr lang="en-US" sz="2000" dirty="0">
              <a:solidFill>
                <a:schemeClr val="accent2">
                  <a:lumMod val="50000"/>
                </a:schemeClr>
              </a:solidFill>
            </a:rPr>
          </a:br>
          <a:r>
            <a:rPr lang="en-US" sz="2000" dirty="0">
              <a:solidFill>
                <a:schemeClr val="accent2">
                  <a:lumMod val="50000"/>
                </a:schemeClr>
              </a:solidFill>
            </a:rPr>
            <a:t>Documentation</a:t>
          </a:r>
          <a:endParaRPr lang="id-ID" sz="2000" dirty="0">
            <a:solidFill>
              <a:schemeClr val="accent2">
                <a:lumMod val="50000"/>
              </a:schemeClr>
            </a:solidFill>
          </a:endParaRPr>
        </a:p>
      </dgm:t>
    </dgm:pt>
    <dgm:pt modelId="{935AB2A8-90D8-41DC-BFE9-4CE4134EA731}" type="parTrans" cxnId="{E6FD23EE-C4AC-447B-A599-C3C02142A893}">
      <dgm:prSet/>
      <dgm:spPr/>
      <dgm:t>
        <a:bodyPr/>
        <a:lstStyle/>
        <a:p>
          <a:endParaRPr lang="id-ID"/>
        </a:p>
      </dgm:t>
    </dgm:pt>
    <dgm:pt modelId="{BD2727ED-F2C8-4C27-8AF6-BC854BA7422F}" type="sibTrans" cxnId="{E6FD23EE-C4AC-447B-A599-C3C02142A893}">
      <dgm:prSet/>
      <dgm:spPr/>
      <dgm:t>
        <a:bodyPr/>
        <a:lstStyle/>
        <a:p>
          <a:endParaRPr lang="id-ID"/>
        </a:p>
      </dgm:t>
    </dgm:pt>
    <dgm:pt modelId="{251A5DEB-E8A8-4317-9FCC-F6CEA22C259D}">
      <dgm:prSet phldrT="[Text]" custT="1"/>
      <dgm:spPr/>
      <dgm:t>
        <a:bodyPr/>
        <a:lstStyle/>
        <a:p>
          <a:r>
            <a:rPr lang="en-US" sz="2000" dirty="0">
              <a:solidFill>
                <a:schemeClr val="accent2">
                  <a:lumMod val="75000"/>
                </a:schemeClr>
              </a:solidFill>
            </a:rPr>
            <a:t>More</a:t>
          </a:r>
          <a:br>
            <a:rPr lang="en-US" sz="2000" dirty="0">
              <a:solidFill>
                <a:schemeClr val="accent2">
                  <a:lumMod val="75000"/>
                </a:schemeClr>
              </a:solidFill>
            </a:rPr>
          </a:br>
          <a:r>
            <a:rPr lang="en-US" sz="2000" dirty="0">
              <a:solidFill>
                <a:schemeClr val="accent2">
                  <a:lumMod val="75000"/>
                </a:schemeClr>
              </a:solidFill>
            </a:rPr>
            <a:t>Adaptive/</a:t>
          </a:r>
          <a:br>
            <a:rPr lang="en-US" sz="2000" dirty="0">
              <a:solidFill>
                <a:schemeClr val="accent2">
                  <a:lumMod val="75000"/>
                </a:schemeClr>
              </a:solidFill>
            </a:rPr>
          </a:br>
          <a:r>
            <a:rPr lang="en-US" sz="1900" dirty="0">
              <a:solidFill>
                <a:schemeClr val="accent2">
                  <a:lumMod val="75000"/>
                </a:schemeClr>
              </a:solidFill>
            </a:rPr>
            <a:t>Communication</a:t>
          </a:r>
          <a:endParaRPr lang="id-ID" sz="1900" dirty="0">
            <a:solidFill>
              <a:schemeClr val="accent2">
                <a:lumMod val="75000"/>
              </a:schemeClr>
            </a:solidFill>
          </a:endParaRPr>
        </a:p>
      </dgm:t>
    </dgm:pt>
    <dgm:pt modelId="{F895986C-9D59-447F-90FC-85C12CDAB7E3}" type="parTrans" cxnId="{C8FE35CE-B814-4547-A384-F80A50B6327A}">
      <dgm:prSet/>
      <dgm:spPr/>
      <dgm:t>
        <a:bodyPr/>
        <a:lstStyle/>
        <a:p>
          <a:endParaRPr lang="id-ID"/>
        </a:p>
      </dgm:t>
    </dgm:pt>
    <dgm:pt modelId="{BFAF1B02-060C-417D-8B9A-6B0A481822A5}" type="sibTrans" cxnId="{C8FE35CE-B814-4547-A384-F80A50B6327A}">
      <dgm:prSet/>
      <dgm:spPr/>
      <dgm:t>
        <a:bodyPr/>
        <a:lstStyle/>
        <a:p>
          <a:endParaRPr lang="id-ID"/>
        </a:p>
      </dgm:t>
    </dgm:pt>
    <dgm:pt modelId="{3FEA5160-AEF7-45DB-9EA3-01DF50A6F86D}" type="pres">
      <dgm:prSet presAssocID="{B1591640-DE09-469A-B473-02E730D2221D}" presName="compositeShape" presStyleCnt="0">
        <dgm:presLayoutVars>
          <dgm:chMax val="2"/>
          <dgm:dir/>
          <dgm:resizeHandles val="exact"/>
        </dgm:presLayoutVars>
      </dgm:prSet>
      <dgm:spPr/>
    </dgm:pt>
    <dgm:pt modelId="{55941A50-EC32-4F7A-B9E2-EFC969868B72}" type="pres">
      <dgm:prSet presAssocID="{9890A753-5EC6-4F41-A179-F506704DE0BA}" presName="upArrow" presStyleLbl="node1" presStyleIdx="0" presStyleCnt="2"/>
      <dgm:spPr/>
    </dgm:pt>
    <dgm:pt modelId="{6231B113-1087-45F6-AF44-C906E7A8E445}" type="pres">
      <dgm:prSet presAssocID="{9890A753-5EC6-4F41-A179-F506704DE0BA}" presName="upArrowText" presStyleLbl="revTx" presStyleIdx="0" presStyleCnt="2" custScaleX="178571">
        <dgm:presLayoutVars>
          <dgm:chMax val="0"/>
          <dgm:bulletEnabled val="1"/>
        </dgm:presLayoutVars>
      </dgm:prSet>
      <dgm:spPr/>
    </dgm:pt>
    <dgm:pt modelId="{5C16697D-6B0A-47CB-8A14-E5FC309781E2}" type="pres">
      <dgm:prSet presAssocID="{251A5DEB-E8A8-4317-9FCC-F6CEA22C259D}" presName="downArrow" presStyleLbl="node1" presStyleIdx="1" presStyleCnt="2"/>
      <dgm:spPr/>
    </dgm:pt>
    <dgm:pt modelId="{B274E278-3046-4D14-BB97-E6C36D95240D}" type="pres">
      <dgm:prSet presAssocID="{251A5DEB-E8A8-4317-9FCC-F6CEA22C259D}" presName="downArrowText" presStyleLbl="revTx" presStyleIdx="1" presStyleCnt="2" custScaleX="178571">
        <dgm:presLayoutVars>
          <dgm:chMax val="0"/>
          <dgm:bulletEnabled val="1"/>
        </dgm:presLayoutVars>
      </dgm:prSet>
      <dgm:spPr/>
    </dgm:pt>
  </dgm:ptLst>
  <dgm:cxnLst>
    <dgm:cxn modelId="{A4A70660-1810-44D7-9CAB-456F7E83C81D}" type="presOf" srcId="{B1591640-DE09-469A-B473-02E730D2221D}" destId="{3FEA5160-AEF7-45DB-9EA3-01DF50A6F86D}" srcOrd="0" destOrd="0" presId="urn:microsoft.com/office/officeart/2005/8/layout/arrow4"/>
    <dgm:cxn modelId="{51151F6F-8A02-4378-9DB7-3964B64E7F5A}" type="presOf" srcId="{251A5DEB-E8A8-4317-9FCC-F6CEA22C259D}" destId="{B274E278-3046-4D14-BB97-E6C36D95240D}" srcOrd="0" destOrd="0" presId="urn:microsoft.com/office/officeart/2005/8/layout/arrow4"/>
    <dgm:cxn modelId="{0DB130AF-D409-4FA4-BEFA-FB9ABE406512}" type="presOf" srcId="{9890A753-5EC6-4F41-A179-F506704DE0BA}" destId="{6231B113-1087-45F6-AF44-C906E7A8E445}" srcOrd="0" destOrd="0" presId="urn:microsoft.com/office/officeart/2005/8/layout/arrow4"/>
    <dgm:cxn modelId="{C8FE35CE-B814-4547-A384-F80A50B6327A}" srcId="{B1591640-DE09-469A-B473-02E730D2221D}" destId="{251A5DEB-E8A8-4317-9FCC-F6CEA22C259D}" srcOrd="1" destOrd="0" parTransId="{F895986C-9D59-447F-90FC-85C12CDAB7E3}" sibTransId="{BFAF1B02-060C-417D-8B9A-6B0A481822A5}"/>
    <dgm:cxn modelId="{E6FD23EE-C4AC-447B-A599-C3C02142A893}" srcId="{B1591640-DE09-469A-B473-02E730D2221D}" destId="{9890A753-5EC6-4F41-A179-F506704DE0BA}" srcOrd="0" destOrd="0" parTransId="{935AB2A8-90D8-41DC-BFE9-4CE4134EA731}" sibTransId="{BD2727ED-F2C8-4C27-8AF6-BC854BA7422F}"/>
    <dgm:cxn modelId="{AB260DE7-82FC-4858-9C67-A31FFF58CC31}" type="presParOf" srcId="{3FEA5160-AEF7-45DB-9EA3-01DF50A6F86D}" destId="{55941A50-EC32-4F7A-B9E2-EFC969868B72}" srcOrd="0" destOrd="0" presId="urn:microsoft.com/office/officeart/2005/8/layout/arrow4"/>
    <dgm:cxn modelId="{C56311CF-F2F0-437B-8D38-F6DB50C37A23}" type="presParOf" srcId="{3FEA5160-AEF7-45DB-9EA3-01DF50A6F86D}" destId="{6231B113-1087-45F6-AF44-C906E7A8E445}" srcOrd="1" destOrd="0" presId="urn:microsoft.com/office/officeart/2005/8/layout/arrow4"/>
    <dgm:cxn modelId="{C6A655DF-A5BF-46B7-9B87-1675B24CDA52}" type="presParOf" srcId="{3FEA5160-AEF7-45DB-9EA3-01DF50A6F86D}" destId="{5C16697D-6B0A-47CB-8A14-E5FC309781E2}" srcOrd="2" destOrd="0" presId="urn:microsoft.com/office/officeart/2005/8/layout/arrow4"/>
    <dgm:cxn modelId="{46AFEFAD-1A05-49FC-A9D5-C23077887A0B}" type="presParOf" srcId="{3FEA5160-AEF7-45DB-9EA3-01DF50A6F86D}" destId="{B274E278-3046-4D14-BB97-E6C36D95240D}"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7EEF5-4CA9-4722-ACE2-B42DB5480EF1}"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30A9AFBD-265E-4342-8AC4-E80FAF33F58E}">
      <dgm:prSet phldrT="[Text]" custT="1"/>
      <dgm:spPr/>
      <dgm:t>
        <a:bodyPr/>
        <a:lstStyle/>
        <a:p>
          <a:r>
            <a:rPr lang="en-US" sz="3200" b="1">
              <a:latin typeface="Calibri" panose="020F0502020204030204" pitchFamily="34" charset="0"/>
            </a:rPr>
            <a:t>Menzies</a:t>
          </a:r>
          <a:r>
            <a:rPr lang="en-US" sz="3200">
              <a:latin typeface="Calibri" panose="020F0502020204030204" pitchFamily="34" charset="0"/>
            </a:rPr>
            <a:t> Framework</a:t>
          </a:r>
          <a:endParaRPr lang="en-US" sz="3200" dirty="0">
            <a:latin typeface="Calibri" panose="020F0502020204030204" pitchFamily="34" charset="0"/>
          </a:endParaRPr>
        </a:p>
      </dgm:t>
    </dgm:pt>
    <dgm:pt modelId="{C3F033D1-30C0-4D9F-B569-22D06471D499}" type="parTrans" cxnId="{A9A3D554-471C-44E9-8E18-8D98CECB2C55}">
      <dgm:prSet/>
      <dgm:spPr/>
      <dgm:t>
        <a:bodyPr/>
        <a:lstStyle/>
        <a:p>
          <a:endParaRPr lang="en-US"/>
        </a:p>
      </dgm:t>
    </dgm:pt>
    <dgm:pt modelId="{B79A0A9D-FD3C-4FD4-B012-CFF8BC85CC6B}" type="sibTrans" cxnId="{A9A3D554-471C-44E9-8E18-8D98CECB2C55}">
      <dgm:prSet/>
      <dgm:spPr/>
      <dgm:t>
        <a:bodyPr/>
        <a:lstStyle/>
        <a:p>
          <a:endParaRPr lang="en-US"/>
        </a:p>
      </dgm:t>
    </dgm:pt>
    <dgm:pt modelId="{0981DDB7-F5C2-4A4D-80F9-AA1B667EBAA8}">
      <dgm:prSet phldrT="[Text]" custT="1"/>
      <dgm:spPr/>
      <dgm:t>
        <a:bodyPr/>
        <a:lstStyle/>
        <a:p>
          <a:r>
            <a:rPr lang="en-US" sz="2000" dirty="0">
              <a:latin typeface="Calibri" panose="020F0502020204030204" pitchFamily="34" charset="0"/>
            </a:rPr>
            <a:t>(</a:t>
          </a:r>
          <a:r>
            <a:rPr lang="en-US" sz="2000" dirty="0" err="1">
              <a:latin typeface="Calibri" panose="020F0502020204030204" pitchFamily="34" charset="0"/>
            </a:rPr>
            <a:t>Menzies</a:t>
          </a:r>
          <a:r>
            <a:rPr lang="en-US" sz="2000" dirty="0">
              <a:latin typeface="Calibri" panose="020F0502020204030204" pitchFamily="34" charset="0"/>
            </a:rPr>
            <a:t> et al. 2007)</a:t>
          </a:r>
        </a:p>
      </dgm:t>
    </dgm:pt>
    <dgm:pt modelId="{6D897801-F4D9-484C-8FF8-D1C225D08D34}" type="parTrans" cxnId="{64B28C55-4970-4135-A2C3-00FECF4AFC1D}">
      <dgm:prSet/>
      <dgm:spPr/>
      <dgm:t>
        <a:bodyPr/>
        <a:lstStyle/>
        <a:p>
          <a:endParaRPr lang="en-US"/>
        </a:p>
      </dgm:t>
    </dgm:pt>
    <dgm:pt modelId="{AB93900F-F114-4C3C-B938-7480051E6265}" type="sibTrans" cxnId="{64B28C55-4970-4135-A2C3-00FECF4AFC1D}">
      <dgm:prSet/>
      <dgm:spPr/>
      <dgm:t>
        <a:bodyPr/>
        <a:lstStyle/>
        <a:p>
          <a:endParaRPr lang="en-US"/>
        </a:p>
      </dgm:t>
    </dgm:pt>
    <dgm:pt modelId="{FB913E87-F66E-4836-88AE-D4E49442B48B}">
      <dgm:prSet phldrT="[Text]" custT="1"/>
      <dgm:spPr/>
      <dgm:t>
        <a:bodyPr/>
        <a:lstStyle/>
        <a:p>
          <a:r>
            <a:rPr lang="en-US" sz="3200" b="1" dirty="0" err="1">
              <a:latin typeface="Calibri" panose="020F0502020204030204" pitchFamily="34" charset="0"/>
            </a:rPr>
            <a:t>Lessmann</a:t>
          </a:r>
          <a:r>
            <a:rPr lang="en-US" sz="3200" dirty="0">
              <a:latin typeface="Calibri" panose="020F0502020204030204" pitchFamily="34" charset="0"/>
            </a:rPr>
            <a:t> Framework</a:t>
          </a:r>
        </a:p>
      </dgm:t>
    </dgm:pt>
    <dgm:pt modelId="{01318CC2-76A1-476A-8156-B40BBD92A46A}" type="parTrans" cxnId="{977E3F20-42DC-493F-B089-D1DDC7E22F46}">
      <dgm:prSet/>
      <dgm:spPr/>
      <dgm:t>
        <a:bodyPr/>
        <a:lstStyle/>
        <a:p>
          <a:endParaRPr lang="en-US"/>
        </a:p>
      </dgm:t>
    </dgm:pt>
    <dgm:pt modelId="{DF42E326-47C8-4F2A-9D5C-F7865070EF1F}" type="sibTrans" cxnId="{977E3F20-42DC-493F-B089-D1DDC7E22F46}">
      <dgm:prSet/>
      <dgm:spPr/>
      <dgm:t>
        <a:bodyPr/>
        <a:lstStyle/>
        <a:p>
          <a:endParaRPr lang="en-US"/>
        </a:p>
      </dgm:t>
    </dgm:pt>
    <dgm:pt modelId="{2907AEAD-1164-4667-AD71-A1D0BCF456C7}">
      <dgm:prSet phldrT="[Text]" custT="1"/>
      <dgm:spPr/>
      <dgm:t>
        <a:bodyPr/>
        <a:lstStyle/>
        <a:p>
          <a:r>
            <a:rPr lang="id-ID" sz="1800" dirty="0">
              <a:latin typeface="Calibri" panose="020F0502020204030204" pitchFamily="34" charset="0"/>
            </a:rPr>
            <a:t>(Lessmann et al. 2008) </a:t>
          </a:r>
          <a:endParaRPr lang="en-US" sz="1800" dirty="0">
            <a:latin typeface="Calibri" panose="020F0502020204030204" pitchFamily="34" charset="0"/>
          </a:endParaRPr>
        </a:p>
      </dgm:t>
    </dgm:pt>
    <dgm:pt modelId="{DC647E0E-594B-4E4F-BE9C-4F9EA7748AEB}" type="parTrans" cxnId="{0190CA2C-22C3-4491-8A4F-EED90CDBAB09}">
      <dgm:prSet/>
      <dgm:spPr/>
      <dgm:t>
        <a:bodyPr/>
        <a:lstStyle/>
        <a:p>
          <a:endParaRPr lang="en-US"/>
        </a:p>
      </dgm:t>
    </dgm:pt>
    <dgm:pt modelId="{DFBE6138-809C-4D3A-9D2F-8A20D570017D}" type="sibTrans" cxnId="{0190CA2C-22C3-4491-8A4F-EED90CDBAB09}">
      <dgm:prSet/>
      <dgm:spPr/>
      <dgm:t>
        <a:bodyPr/>
        <a:lstStyle/>
        <a:p>
          <a:endParaRPr lang="en-US"/>
        </a:p>
      </dgm:t>
    </dgm:pt>
    <dgm:pt modelId="{E0DAF5E9-7DDF-4A33-91B2-FCF985DFB4B5}">
      <dgm:prSet phldrT="[Text]" custT="1"/>
      <dgm:spPr/>
      <dgm:t>
        <a:bodyPr/>
        <a:lstStyle/>
        <a:p>
          <a:r>
            <a:rPr lang="en-US" sz="3200" b="1">
              <a:latin typeface="Calibri" panose="020F0502020204030204" pitchFamily="34" charset="0"/>
            </a:rPr>
            <a:t>Song</a:t>
          </a:r>
          <a:r>
            <a:rPr lang="en-US" sz="3200">
              <a:latin typeface="Calibri" panose="020F0502020204030204" pitchFamily="34" charset="0"/>
            </a:rPr>
            <a:t> Framework</a:t>
          </a:r>
          <a:endParaRPr lang="en-US" sz="3200" dirty="0">
            <a:latin typeface="Calibri" panose="020F0502020204030204" pitchFamily="34" charset="0"/>
          </a:endParaRPr>
        </a:p>
      </dgm:t>
    </dgm:pt>
    <dgm:pt modelId="{B9BC79AE-33CA-405B-B520-44E4B77C5C22}" type="parTrans" cxnId="{078B5CDC-956E-432F-A900-FB80A4CE1606}">
      <dgm:prSet/>
      <dgm:spPr/>
      <dgm:t>
        <a:bodyPr/>
        <a:lstStyle/>
        <a:p>
          <a:endParaRPr lang="en-US"/>
        </a:p>
      </dgm:t>
    </dgm:pt>
    <dgm:pt modelId="{01700B3D-4101-4AB7-8538-3FDAEE74D08B}" type="sibTrans" cxnId="{078B5CDC-956E-432F-A900-FB80A4CE1606}">
      <dgm:prSet/>
      <dgm:spPr/>
      <dgm:t>
        <a:bodyPr/>
        <a:lstStyle/>
        <a:p>
          <a:endParaRPr lang="en-US"/>
        </a:p>
      </dgm:t>
    </dgm:pt>
    <dgm:pt modelId="{2B818FAB-F112-4CD2-A233-649661E4E312}">
      <dgm:prSet phldrT="[Text]" custT="1"/>
      <dgm:spPr/>
      <dgm:t>
        <a:bodyPr/>
        <a:lstStyle/>
        <a:p>
          <a:r>
            <a:rPr lang="en-US" sz="2000" dirty="0">
              <a:latin typeface="Calibri" panose="020F0502020204030204" pitchFamily="34" charset="0"/>
            </a:rPr>
            <a:t>(Song et al. 2011)</a:t>
          </a:r>
        </a:p>
      </dgm:t>
    </dgm:pt>
    <dgm:pt modelId="{D154CD38-AB49-4A80-9C20-F15FD7DB09FE}" type="parTrans" cxnId="{F7E9BFD1-0647-4E23-A2A6-571E3B463E6A}">
      <dgm:prSet/>
      <dgm:spPr/>
      <dgm:t>
        <a:bodyPr/>
        <a:lstStyle/>
        <a:p>
          <a:endParaRPr lang="en-US"/>
        </a:p>
      </dgm:t>
    </dgm:pt>
    <dgm:pt modelId="{EA969424-BDD4-4AA6-9C2B-860894120B7C}" type="sibTrans" cxnId="{F7E9BFD1-0647-4E23-A2A6-571E3B463E6A}">
      <dgm:prSet/>
      <dgm:spPr/>
      <dgm:t>
        <a:bodyPr/>
        <a:lstStyle/>
        <a:p>
          <a:endParaRPr lang="en-US"/>
        </a:p>
      </dgm:t>
    </dgm:pt>
    <dgm:pt modelId="{8E368EC0-0C04-4E20-93BF-A3E62C02AC9F}" type="pres">
      <dgm:prSet presAssocID="{A747EEF5-4CA9-4722-ACE2-B42DB5480EF1}" presName="theList" presStyleCnt="0">
        <dgm:presLayoutVars>
          <dgm:dir/>
          <dgm:animLvl val="lvl"/>
          <dgm:resizeHandles val="exact"/>
        </dgm:presLayoutVars>
      </dgm:prSet>
      <dgm:spPr/>
    </dgm:pt>
    <dgm:pt modelId="{6DB5C67A-4BCD-43A0-9BE2-1880F6FE9E8F}" type="pres">
      <dgm:prSet presAssocID="{30A9AFBD-265E-4342-8AC4-E80FAF33F58E}" presName="compNode" presStyleCnt="0"/>
      <dgm:spPr/>
    </dgm:pt>
    <dgm:pt modelId="{0DA5F16F-9BB2-49EB-BF00-DA4FF7A8B35D}" type="pres">
      <dgm:prSet presAssocID="{30A9AFBD-265E-4342-8AC4-E80FAF33F58E}" presName="aNode" presStyleLbl="bgShp" presStyleIdx="0" presStyleCnt="3"/>
      <dgm:spPr/>
    </dgm:pt>
    <dgm:pt modelId="{B87B63B9-7E59-40CD-AAF8-2962A422671E}" type="pres">
      <dgm:prSet presAssocID="{30A9AFBD-265E-4342-8AC4-E80FAF33F58E}" presName="textNode" presStyleLbl="bgShp" presStyleIdx="0" presStyleCnt="3"/>
      <dgm:spPr/>
    </dgm:pt>
    <dgm:pt modelId="{F0B2E440-C156-4B3B-879B-C3AAC95F1005}" type="pres">
      <dgm:prSet presAssocID="{30A9AFBD-265E-4342-8AC4-E80FAF33F58E}" presName="compChildNode" presStyleCnt="0"/>
      <dgm:spPr/>
    </dgm:pt>
    <dgm:pt modelId="{1671803E-3FE0-4836-9EAF-622B02EB4B5C}" type="pres">
      <dgm:prSet presAssocID="{30A9AFBD-265E-4342-8AC4-E80FAF33F58E}" presName="theInnerList" presStyleCnt="0"/>
      <dgm:spPr/>
    </dgm:pt>
    <dgm:pt modelId="{594AF7F3-3D05-47CB-854D-2352061D2655}" type="pres">
      <dgm:prSet presAssocID="{0981DDB7-F5C2-4A4D-80F9-AA1B667EBAA8}" presName="childNode" presStyleLbl="node1" presStyleIdx="0" presStyleCnt="3" custScaleX="114105" custScaleY="36264">
        <dgm:presLayoutVars>
          <dgm:bulletEnabled val="1"/>
        </dgm:presLayoutVars>
      </dgm:prSet>
      <dgm:spPr/>
    </dgm:pt>
    <dgm:pt modelId="{69D7B1FE-BE82-4B4E-BB41-C785A8812727}" type="pres">
      <dgm:prSet presAssocID="{30A9AFBD-265E-4342-8AC4-E80FAF33F58E}" presName="aSpace" presStyleCnt="0"/>
      <dgm:spPr/>
    </dgm:pt>
    <dgm:pt modelId="{F1682FCC-745C-4E47-9F4E-DA058BF44273}" type="pres">
      <dgm:prSet presAssocID="{FB913E87-F66E-4836-88AE-D4E49442B48B}" presName="compNode" presStyleCnt="0"/>
      <dgm:spPr/>
    </dgm:pt>
    <dgm:pt modelId="{32E75C4F-39B4-48E4-AD17-127CEB1D0C82}" type="pres">
      <dgm:prSet presAssocID="{FB913E87-F66E-4836-88AE-D4E49442B48B}" presName="aNode" presStyleLbl="bgShp" presStyleIdx="1" presStyleCnt="3"/>
      <dgm:spPr/>
    </dgm:pt>
    <dgm:pt modelId="{48C8AD85-06E5-446E-8042-AC516812DA95}" type="pres">
      <dgm:prSet presAssocID="{FB913E87-F66E-4836-88AE-D4E49442B48B}" presName="textNode" presStyleLbl="bgShp" presStyleIdx="1" presStyleCnt="3"/>
      <dgm:spPr/>
    </dgm:pt>
    <dgm:pt modelId="{5998FC1C-5B90-4952-9883-33FFBCEAE738}" type="pres">
      <dgm:prSet presAssocID="{FB913E87-F66E-4836-88AE-D4E49442B48B}" presName="compChildNode" presStyleCnt="0"/>
      <dgm:spPr/>
    </dgm:pt>
    <dgm:pt modelId="{5030CFD8-2875-4487-A947-711DE951CA23}" type="pres">
      <dgm:prSet presAssocID="{FB913E87-F66E-4836-88AE-D4E49442B48B}" presName="theInnerList" presStyleCnt="0"/>
      <dgm:spPr/>
    </dgm:pt>
    <dgm:pt modelId="{78423505-4DBC-4F1B-9F82-2C4852882E25}" type="pres">
      <dgm:prSet presAssocID="{2907AEAD-1164-4667-AD71-A1D0BCF456C7}" presName="childNode" presStyleLbl="node1" presStyleIdx="1" presStyleCnt="3" custScaleX="114105" custScaleY="36264">
        <dgm:presLayoutVars>
          <dgm:bulletEnabled val="1"/>
        </dgm:presLayoutVars>
      </dgm:prSet>
      <dgm:spPr/>
    </dgm:pt>
    <dgm:pt modelId="{D3150604-DF4F-4D24-A1E9-96DB43AD46FC}" type="pres">
      <dgm:prSet presAssocID="{FB913E87-F66E-4836-88AE-D4E49442B48B}" presName="aSpace" presStyleCnt="0"/>
      <dgm:spPr/>
    </dgm:pt>
    <dgm:pt modelId="{3C41E0A6-B639-45BE-9C38-BBE60A1F7774}" type="pres">
      <dgm:prSet presAssocID="{E0DAF5E9-7DDF-4A33-91B2-FCF985DFB4B5}" presName="compNode" presStyleCnt="0"/>
      <dgm:spPr/>
    </dgm:pt>
    <dgm:pt modelId="{7C862DBB-923A-45DE-9BAC-C51672AF210D}" type="pres">
      <dgm:prSet presAssocID="{E0DAF5E9-7DDF-4A33-91B2-FCF985DFB4B5}" presName="aNode" presStyleLbl="bgShp" presStyleIdx="2" presStyleCnt="3"/>
      <dgm:spPr/>
    </dgm:pt>
    <dgm:pt modelId="{0F4369EA-993E-4196-A9B2-B94E49081387}" type="pres">
      <dgm:prSet presAssocID="{E0DAF5E9-7DDF-4A33-91B2-FCF985DFB4B5}" presName="textNode" presStyleLbl="bgShp" presStyleIdx="2" presStyleCnt="3"/>
      <dgm:spPr/>
    </dgm:pt>
    <dgm:pt modelId="{FD37D313-1493-4638-AE39-D6D9619E7287}" type="pres">
      <dgm:prSet presAssocID="{E0DAF5E9-7DDF-4A33-91B2-FCF985DFB4B5}" presName="compChildNode" presStyleCnt="0"/>
      <dgm:spPr/>
    </dgm:pt>
    <dgm:pt modelId="{B2B01209-CD78-4EE0-B38A-765614B0C3C3}" type="pres">
      <dgm:prSet presAssocID="{E0DAF5E9-7DDF-4A33-91B2-FCF985DFB4B5}" presName="theInnerList" presStyleCnt="0"/>
      <dgm:spPr/>
    </dgm:pt>
    <dgm:pt modelId="{B4F8A4B0-B4C8-45FC-9351-750305A0593F}" type="pres">
      <dgm:prSet presAssocID="{2B818FAB-F112-4CD2-A233-649661E4E312}" presName="childNode" presStyleLbl="node1" presStyleIdx="2" presStyleCnt="3" custScaleX="114105" custScaleY="36264">
        <dgm:presLayoutVars>
          <dgm:bulletEnabled val="1"/>
        </dgm:presLayoutVars>
      </dgm:prSet>
      <dgm:spPr/>
    </dgm:pt>
  </dgm:ptLst>
  <dgm:cxnLst>
    <dgm:cxn modelId="{73FF6600-31C9-4689-850E-1BE797681658}" type="presOf" srcId="{2B818FAB-F112-4CD2-A233-649661E4E312}" destId="{B4F8A4B0-B4C8-45FC-9351-750305A0593F}" srcOrd="0" destOrd="0" presId="urn:microsoft.com/office/officeart/2005/8/layout/lProcess2"/>
    <dgm:cxn modelId="{09009905-43B6-47F5-B06D-121ADACF55A1}" type="presOf" srcId="{30A9AFBD-265E-4342-8AC4-E80FAF33F58E}" destId="{0DA5F16F-9BB2-49EB-BF00-DA4FF7A8B35D}" srcOrd="0" destOrd="0" presId="urn:microsoft.com/office/officeart/2005/8/layout/lProcess2"/>
    <dgm:cxn modelId="{7493E31D-9A8F-49B8-8DC7-BE1F581896A0}" type="presOf" srcId="{A747EEF5-4CA9-4722-ACE2-B42DB5480EF1}" destId="{8E368EC0-0C04-4E20-93BF-A3E62C02AC9F}" srcOrd="0" destOrd="0" presId="urn:microsoft.com/office/officeart/2005/8/layout/lProcess2"/>
    <dgm:cxn modelId="{27875B1E-E956-4059-85FC-E6A468BC8E6E}" type="presOf" srcId="{E0DAF5E9-7DDF-4A33-91B2-FCF985DFB4B5}" destId="{0F4369EA-993E-4196-A9B2-B94E49081387}" srcOrd="1" destOrd="0" presId="urn:microsoft.com/office/officeart/2005/8/layout/lProcess2"/>
    <dgm:cxn modelId="{977E3F20-42DC-493F-B089-D1DDC7E22F46}" srcId="{A747EEF5-4CA9-4722-ACE2-B42DB5480EF1}" destId="{FB913E87-F66E-4836-88AE-D4E49442B48B}" srcOrd="1" destOrd="0" parTransId="{01318CC2-76A1-476A-8156-B40BBD92A46A}" sibTransId="{DF42E326-47C8-4F2A-9D5C-F7865070EF1F}"/>
    <dgm:cxn modelId="{76260629-C5B4-4374-9237-09B3B7693AC0}" type="presOf" srcId="{30A9AFBD-265E-4342-8AC4-E80FAF33F58E}" destId="{B87B63B9-7E59-40CD-AAF8-2962A422671E}" srcOrd="1" destOrd="0" presId="urn:microsoft.com/office/officeart/2005/8/layout/lProcess2"/>
    <dgm:cxn modelId="{0190CA2C-22C3-4491-8A4F-EED90CDBAB09}" srcId="{FB913E87-F66E-4836-88AE-D4E49442B48B}" destId="{2907AEAD-1164-4667-AD71-A1D0BCF456C7}" srcOrd="0" destOrd="0" parTransId="{DC647E0E-594B-4E4F-BE9C-4F9EA7748AEB}" sibTransId="{DFBE6138-809C-4D3A-9D2F-8A20D570017D}"/>
    <dgm:cxn modelId="{38CFE750-F447-4C65-A87F-2B685096C2FE}" type="presOf" srcId="{0981DDB7-F5C2-4A4D-80F9-AA1B667EBAA8}" destId="{594AF7F3-3D05-47CB-854D-2352061D2655}" srcOrd="0" destOrd="0" presId="urn:microsoft.com/office/officeart/2005/8/layout/lProcess2"/>
    <dgm:cxn modelId="{A9A3D554-471C-44E9-8E18-8D98CECB2C55}" srcId="{A747EEF5-4CA9-4722-ACE2-B42DB5480EF1}" destId="{30A9AFBD-265E-4342-8AC4-E80FAF33F58E}" srcOrd="0" destOrd="0" parTransId="{C3F033D1-30C0-4D9F-B569-22D06471D499}" sibTransId="{B79A0A9D-FD3C-4FD4-B012-CFF8BC85CC6B}"/>
    <dgm:cxn modelId="{64B28C55-4970-4135-A2C3-00FECF4AFC1D}" srcId="{30A9AFBD-265E-4342-8AC4-E80FAF33F58E}" destId="{0981DDB7-F5C2-4A4D-80F9-AA1B667EBAA8}" srcOrd="0" destOrd="0" parTransId="{6D897801-F4D9-484C-8FF8-D1C225D08D34}" sibTransId="{AB93900F-F114-4C3C-B938-7480051E6265}"/>
    <dgm:cxn modelId="{837E537A-5013-4093-8383-8B8259852D35}" type="presOf" srcId="{FB913E87-F66E-4836-88AE-D4E49442B48B}" destId="{32E75C4F-39B4-48E4-AD17-127CEB1D0C82}" srcOrd="0" destOrd="0" presId="urn:microsoft.com/office/officeart/2005/8/layout/lProcess2"/>
    <dgm:cxn modelId="{F7E9BFD1-0647-4E23-A2A6-571E3B463E6A}" srcId="{E0DAF5E9-7DDF-4A33-91B2-FCF985DFB4B5}" destId="{2B818FAB-F112-4CD2-A233-649661E4E312}" srcOrd="0" destOrd="0" parTransId="{D154CD38-AB49-4A80-9C20-F15FD7DB09FE}" sibTransId="{EA969424-BDD4-4AA6-9C2B-860894120B7C}"/>
    <dgm:cxn modelId="{88F0FAD5-C910-4605-96B5-ED73EEB648D6}" type="presOf" srcId="{2907AEAD-1164-4667-AD71-A1D0BCF456C7}" destId="{78423505-4DBC-4F1B-9F82-2C4852882E25}" srcOrd="0" destOrd="0" presId="urn:microsoft.com/office/officeart/2005/8/layout/lProcess2"/>
    <dgm:cxn modelId="{078B5CDC-956E-432F-A900-FB80A4CE1606}" srcId="{A747EEF5-4CA9-4722-ACE2-B42DB5480EF1}" destId="{E0DAF5E9-7DDF-4A33-91B2-FCF985DFB4B5}" srcOrd="2" destOrd="0" parTransId="{B9BC79AE-33CA-405B-B520-44E4B77C5C22}" sibTransId="{01700B3D-4101-4AB7-8538-3FDAEE74D08B}"/>
    <dgm:cxn modelId="{E69C3FE3-E0D3-4A72-B134-B0D17E888219}" type="presOf" srcId="{FB913E87-F66E-4836-88AE-D4E49442B48B}" destId="{48C8AD85-06E5-446E-8042-AC516812DA95}" srcOrd="1" destOrd="0" presId="urn:microsoft.com/office/officeart/2005/8/layout/lProcess2"/>
    <dgm:cxn modelId="{E04AF8EB-51A4-4585-83F2-BA578B82C7EB}" type="presOf" srcId="{E0DAF5E9-7DDF-4A33-91B2-FCF985DFB4B5}" destId="{7C862DBB-923A-45DE-9BAC-C51672AF210D}" srcOrd="0" destOrd="0" presId="urn:microsoft.com/office/officeart/2005/8/layout/lProcess2"/>
    <dgm:cxn modelId="{9DE89873-DD35-4A96-B03B-AD35498C5598}" type="presParOf" srcId="{8E368EC0-0C04-4E20-93BF-A3E62C02AC9F}" destId="{6DB5C67A-4BCD-43A0-9BE2-1880F6FE9E8F}" srcOrd="0" destOrd="0" presId="urn:microsoft.com/office/officeart/2005/8/layout/lProcess2"/>
    <dgm:cxn modelId="{3240E68E-0BD2-46E2-9754-D697CCEAA459}" type="presParOf" srcId="{6DB5C67A-4BCD-43A0-9BE2-1880F6FE9E8F}" destId="{0DA5F16F-9BB2-49EB-BF00-DA4FF7A8B35D}" srcOrd="0" destOrd="0" presId="urn:microsoft.com/office/officeart/2005/8/layout/lProcess2"/>
    <dgm:cxn modelId="{011E5F90-5049-45C2-AF30-1E6D056A31CC}" type="presParOf" srcId="{6DB5C67A-4BCD-43A0-9BE2-1880F6FE9E8F}" destId="{B87B63B9-7E59-40CD-AAF8-2962A422671E}" srcOrd="1" destOrd="0" presId="urn:microsoft.com/office/officeart/2005/8/layout/lProcess2"/>
    <dgm:cxn modelId="{FDA26803-97CB-47AF-9F5D-633A561C4258}" type="presParOf" srcId="{6DB5C67A-4BCD-43A0-9BE2-1880F6FE9E8F}" destId="{F0B2E440-C156-4B3B-879B-C3AAC95F1005}" srcOrd="2" destOrd="0" presId="urn:microsoft.com/office/officeart/2005/8/layout/lProcess2"/>
    <dgm:cxn modelId="{41D6A7FF-FEA3-4E7F-BA02-42FF091181F1}" type="presParOf" srcId="{F0B2E440-C156-4B3B-879B-C3AAC95F1005}" destId="{1671803E-3FE0-4836-9EAF-622B02EB4B5C}" srcOrd="0" destOrd="0" presId="urn:microsoft.com/office/officeart/2005/8/layout/lProcess2"/>
    <dgm:cxn modelId="{6572CF3F-F2D1-4728-AB65-95420ED4B4D0}" type="presParOf" srcId="{1671803E-3FE0-4836-9EAF-622B02EB4B5C}" destId="{594AF7F3-3D05-47CB-854D-2352061D2655}" srcOrd="0" destOrd="0" presId="urn:microsoft.com/office/officeart/2005/8/layout/lProcess2"/>
    <dgm:cxn modelId="{AC256871-8F8D-42F2-A0D5-1BD7299203F8}" type="presParOf" srcId="{8E368EC0-0C04-4E20-93BF-A3E62C02AC9F}" destId="{69D7B1FE-BE82-4B4E-BB41-C785A8812727}" srcOrd="1" destOrd="0" presId="urn:microsoft.com/office/officeart/2005/8/layout/lProcess2"/>
    <dgm:cxn modelId="{E795DA21-9921-4F38-8271-ECEDAD158B4A}" type="presParOf" srcId="{8E368EC0-0C04-4E20-93BF-A3E62C02AC9F}" destId="{F1682FCC-745C-4E47-9F4E-DA058BF44273}" srcOrd="2" destOrd="0" presId="urn:microsoft.com/office/officeart/2005/8/layout/lProcess2"/>
    <dgm:cxn modelId="{591F1A66-A737-4C80-A47F-8B67A868E404}" type="presParOf" srcId="{F1682FCC-745C-4E47-9F4E-DA058BF44273}" destId="{32E75C4F-39B4-48E4-AD17-127CEB1D0C82}" srcOrd="0" destOrd="0" presId="urn:microsoft.com/office/officeart/2005/8/layout/lProcess2"/>
    <dgm:cxn modelId="{0EA40D44-E2A9-43B7-8E97-4AA79C1F4FF5}" type="presParOf" srcId="{F1682FCC-745C-4E47-9F4E-DA058BF44273}" destId="{48C8AD85-06E5-446E-8042-AC516812DA95}" srcOrd="1" destOrd="0" presId="urn:microsoft.com/office/officeart/2005/8/layout/lProcess2"/>
    <dgm:cxn modelId="{BE048DA0-99CF-4346-9A7E-5C80F888F4C4}" type="presParOf" srcId="{F1682FCC-745C-4E47-9F4E-DA058BF44273}" destId="{5998FC1C-5B90-4952-9883-33FFBCEAE738}" srcOrd="2" destOrd="0" presId="urn:microsoft.com/office/officeart/2005/8/layout/lProcess2"/>
    <dgm:cxn modelId="{BED158C5-7B4D-431D-ACC9-62A3C92068EA}" type="presParOf" srcId="{5998FC1C-5B90-4952-9883-33FFBCEAE738}" destId="{5030CFD8-2875-4487-A947-711DE951CA23}" srcOrd="0" destOrd="0" presId="urn:microsoft.com/office/officeart/2005/8/layout/lProcess2"/>
    <dgm:cxn modelId="{A4F93E01-997A-4A48-95FA-620865E3E487}" type="presParOf" srcId="{5030CFD8-2875-4487-A947-711DE951CA23}" destId="{78423505-4DBC-4F1B-9F82-2C4852882E25}" srcOrd="0" destOrd="0" presId="urn:microsoft.com/office/officeart/2005/8/layout/lProcess2"/>
    <dgm:cxn modelId="{14053732-E54C-4D1A-958D-37194ECA23CF}" type="presParOf" srcId="{8E368EC0-0C04-4E20-93BF-A3E62C02AC9F}" destId="{D3150604-DF4F-4D24-A1E9-96DB43AD46FC}" srcOrd="3" destOrd="0" presId="urn:microsoft.com/office/officeart/2005/8/layout/lProcess2"/>
    <dgm:cxn modelId="{7CCD1923-4B7C-4C94-AE3A-BF67F17A9E07}" type="presParOf" srcId="{8E368EC0-0C04-4E20-93BF-A3E62C02AC9F}" destId="{3C41E0A6-B639-45BE-9C38-BBE60A1F7774}" srcOrd="4" destOrd="0" presId="urn:microsoft.com/office/officeart/2005/8/layout/lProcess2"/>
    <dgm:cxn modelId="{F70178AD-EF7C-4BC6-AD6F-B64C7E7F13D2}" type="presParOf" srcId="{3C41E0A6-B639-45BE-9C38-BBE60A1F7774}" destId="{7C862DBB-923A-45DE-9BAC-C51672AF210D}" srcOrd="0" destOrd="0" presId="urn:microsoft.com/office/officeart/2005/8/layout/lProcess2"/>
    <dgm:cxn modelId="{5ADC47AE-176A-4489-98F1-F4B476154AF2}" type="presParOf" srcId="{3C41E0A6-B639-45BE-9C38-BBE60A1F7774}" destId="{0F4369EA-993E-4196-A9B2-B94E49081387}" srcOrd="1" destOrd="0" presId="urn:microsoft.com/office/officeart/2005/8/layout/lProcess2"/>
    <dgm:cxn modelId="{5F2E7CD3-6A0D-4757-AA35-04D47EA83170}" type="presParOf" srcId="{3C41E0A6-B639-45BE-9C38-BBE60A1F7774}" destId="{FD37D313-1493-4638-AE39-D6D9619E7287}" srcOrd="2" destOrd="0" presId="urn:microsoft.com/office/officeart/2005/8/layout/lProcess2"/>
    <dgm:cxn modelId="{C79C878B-7976-47A5-9E62-18B6B88A44C1}" type="presParOf" srcId="{FD37D313-1493-4638-AE39-D6D9619E7287}" destId="{B2B01209-CD78-4EE0-B38A-765614B0C3C3}" srcOrd="0" destOrd="0" presId="urn:microsoft.com/office/officeart/2005/8/layout/lProcess2"/>
    <dgm:cxn modelId="{E44A563B-91BD-4A70-8C72-A98927BF8572}" type="presParOf" srcId="{B2B01209-CD78-4EE0-B38A-765614B0C3C3}" destId="{B4F8A4B0-B4C8-45FC-9351-750305A059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F95DC0-91E5-4954-8C7B-8335638B5D1F}" type="doc">
      <dgm:prSet loTypeId="urn:microsoft.com/office/officeart/2005/8/layout/process2" loCatId="process" qsTypeId="urn:microsoft.com/office/officeart/2005/8/quickstyle/simple3" qsCatId="simple" csTypeId="urn:microsoft.com/office/officeart/2005/8/colors/colorful1" csCatId="colorful" phldr="1"/>
      <dgm:spPr/>
    </dgm:pt>
    <dgm:pt modelId="{2BF6E295-4992-499C-8848-17E5DD1B4E20}">
      <dgm:prSet phldrT="[Text]" custT="1"/>
      <dgm:spPr/>
      <dgm:t>
        <a:bodyPr/>
        <a:lstStyle/>
        <a:p>
          <a:pPr algn="l"/>
          <a:r>
            <a:rPr lang="id-ID" sz="2000" dirty="0"/>
            <a:t>1. </a:t>
          </a:r>
          <a:r>
            <a:rPr lang="en-US" sz="2000" dirty="0"/>
            <a:t>Penentuan </a:t>
          </a:r>
          <a:r>
            <a:rPr lang="en-US" sz="2000" dirty="0" err="1"/>
            <a:t>Bidang</a:t>
          </a:r>
          <a:r>
            <a:rPr lang="en-US" sz="2000" dirty="0"/>
            <a:t> </a:t>
          </a:r>
          <a:r>
            <a:rPr lang="en-US" sz="2000" dirty="0" err="1"/>
            <a:t>Penelitian</a:t>
          </a:r>
          <a:r>
            <a:rPr lang="en-US" sz="2000" dirty="0"/>
            <a:t> (</a:t>
          </a:r>
          <a:r>
            <a:rPr lang="en-US" sz="2000" b="1" i="1" dirty="0">
              <a:solidFill>
                <a:srgbClr val="C00000"/>
              </a:solidFill>
            </a:rPr>
            <a:t>Research Field</a:t>
          </a:r>
          <a:r>
            <a:rPr lang="en-US" sz="2000" dirty="0"/>
            <a:t>)</a:t>
          </a:r>
        </a:p>
      </dgm:t>
    </dgm:pt>
    <dgm:pt modelId="{5DBFD289-511B-440B-BB64-C7352D38421C}" type="parTrans" cxnId="{184209ED-53ED-4B67-B9D5-55360E776095}">
      <dgm:prSet/>
      <dgm:spPr/>
      <dgm:t>
        <a:bodyPr/>
        <a:lstStyle/>
        <a:p>
          <a:pPr algn="l"/>
          <a:endParaRPr lang="en-US"/>
        </a:p>
      </dgm:t>
    </dgm:pt>
    <dgm:pt modelId="{6D9F6640-3FC9-4945-914E-1DB19BA9FB6E}" type="sibTrans" cxnId="{184209ED-53ED-4B67-B9D5-55360E776095}">
      <dgm:prSet/>
      <dgm:spPr/>
      <dgm:t>
        <a:bodyPr/>
        <a:lstStyle/>
        <a:p>
          <a:pPr algn="l"/>
          <a:endParaRPr lang="en-US"/>
        </a:p>
      </dgm:t>
    </dgm:pt>
    <dgm:pt modelId="{1FBA68C5-CA92-40D3-86A0-A48A98EFEB26}">
      <dgm:prSet phldrT="[Text]" custT="1"/>
      <dgm:spPr/>
      <dgm:t>
        <a:bodyPr/>
        <a:lstStyle/>
        <a:p>
          <a:pPr algn="l"/>
          <a:r>
            <a:rPr lang="id-ID" sz="2000" dirty="0"/>
            <a:t>2. </a:t>
          </a:r>
          <a:r>
            <a:rPr lang="en-US" sz="2000" dirty="0"/>
            <a:t>Penentuan </a:t>
          </a:r>
          <a:r>
            <a:rPr lang="en-US" sz="2000" dirty="0" err="1"/>
            <a:t>Topik</a:t>
          </a:r>
          <a:r>
            <a:rPr lang="en-US" sz="2000" dirty="0"/>
            <a:t> </a:t>
          </a:r>
          <a:r>
            <a:rPr lang="en-US" sz="2000" dirty="0" err="1"/>
            <a:t>Penelitian</a:t>
          </a:r>
          <a:r>
            <a:rPr lang="en-US" sz="2000" dirty="0"/>
            <a:t> (</a:t>
          </a:r>
          <a:r>
            <a:rPr lang="en-US" sz="2000" b="1" i="1" dirty="0">
              <a:solidFill>
                <a:srgbClr val="C00000"/>
              </a:solidFill>
            </a:rPr>
            <a:t>Research Topic</a:t>
          </a:r>
          <a:r>
            <a:rPr lang="en-US" sz="2000" dirty="0"/>
            <a:t>)</a:t>
          </a:r>
        </a:p>
      </dgm:t>
    </dgm:pt>
    <dgm:pt modelId="{53A27072-9AFC-44C8-A87F-ACEFD2C0CC67}" type="parTrans" cxnId="{75D00BAC-A0FC-48AE-B849-365799A9FC8A}">
      <dgm:prSet/>
      <dgm:spPr/>
      <dgm:t>
        <a:bodyPr/>
        <a:lstStyle/>
        <a:p>
          <a:pPr algn="l"/>
          <a:endParaRPr lang="en-US"/>
        </a:p>
      </dgm:t>
    </dgm:pt>
    <dgm:pt modelId="{8ADEF98F-F566-4CB2-91CE-D6706CBB9D62}" type="sibTrans" cxnId="{75D00BAC-A0FC-48AE-B849-365799A9FC8A}">
      <dgm:prSet/>
      <dgm:spPr/>
      <dgm:t>
        <a:bodyPr/>
        <a:lstStyle/>
        <a:p>
          <a:pPr algn="l"/>
          <a:endParaRPr lang="en-US"/>
        </a:p>
      </dgm:t>
    </dgm:pt>
    <dgm:pt modelId="{E838446E-E25D-4D0F-9959-B9403C5E2812}">
      <dgm:prSet phldrT="[Text]" custT="1"/>
      <dgm:spPr/>
      <dgm:t>
        <a:bodyPr/>
        <a:lstStyle/>
        <a:p>
          <a:pPr algn="l"/>
          <a:r>
            <a:rPr lang="en-US" sz="2000" dirty="0"/>
            <a:t>3. Penentuan </a:t>
          </a:r>
          <a:r>
            <a:rPr lang="en-US" sz="2000" dirty="0" err="1"/>
            <a:t>Masalah</a:t>
          </a:r>
          <a:r>
            <a:rPr lang="en-US" sz="2000" dirty="0"/>
            <a:t> </a:t>
          </a:r>
          <a:r>
            <a:rPr lang="en-US" sz="2000" dirty="0" err="1"/>
            <a:t>Penelitian</a:t>
          </a:r>
          <a:r>
            <a:rPr lang="en-US" sz="2000" dirty="0"/>
            <a:t> (</a:t>
          </a:r>
          <a:r>
            <a:rPr lang="en-US" sz="2000" b="1" i="1" dirty="0">
              <a:solidFill>
                <a:srgbClr val="C00000"/>
              </a:solidFill>
            </a:rPr>
            <a:t>Research Problem</a:t>
          </a:r>
          <a:r>
            <a:rPr lang="en-US" sz="2000" dirty="0"/>
            <a:t>)</a:t>
          </a:r>
        </a:p>
      </dgm:t>
    </dgm:pt>
    <dgm:pt modelId="{542153C2-EA1B-481C-857F-D09FCE0912FC}" type="parTrans" cxnId="{86EFCC12-11C6-46C1-9BA8-F71838BFA22B}">
      <dgm:prSet/>
      <dgm:spPr/>
      <dgm:t>
        <a:bodyPr/>
        <a:lstStyle/>
        <a:p>
          <a:pPr algn="l"/>
          <a:endParaRPr lang="en-US"/>
        </a:p>
      </dgm:t>
    </dgm:pt>
    <dgm:pt modelId="{733DDFFC-9A16-4CD1-9AE5-C9D612AD122F}" type="sibTrans" cxnId="{86EFCC12-11C6-46C1-9BA8-F71838BFA22B}">
      <dgm:prSet/>
      <dgm:spPr/>
      <dgm:t>
        <a:bodyPr/>
        <a:lstStyle/>
        <a:p>
          <a:pPr algn="l"/>
          <a:endParaRPr lang="en-US"/>
        </a:p>
      </dgm:t>
    </dgm:pt>
    <dgm:pt modelId="{5958AB8F-28B5-437E-873F-86F038561A4E}">
      <dgm:prSet phldrT="[Text]" custT="1"/>
      <dgm:spPr/>
      <dgm:t>
        <a:bodyPr/>
        <a:lstStyle/>
        <a:p>
          <a:pPr algn="l"/>
          <a:r>
            <a:rPr lang="en-US" sz="2000" dirty="0"/>
            <a:t>4</a:t>
          </a:r>
          <a:r>
            <a:rPr lang="id-ID" sz="2000" dirty="0"/>
            <a:t>. </a:t>
          </a:r>
          <a:r>
            <a:rPr lang="en-US" sz="2000" dirty="0" err="1"/>
            <a:t>Perangkuman</a:t>
          </a:r>
          <a:r>
            <a:rPr lang="en-US" sz="2000" dirty="0"/>
            <a:t> </a:t>
          </a:r>
          <a:r>
            <a:rPr lang="en-US" sz="2000" dirty="0" err="1"/>
            <a:t>Metode-Metode</a:t>
          </a:r>
          <a:r>
            <a:rPr lang="en-US" sz="2000" dirty="0"/>
            <a:t> Yang Ada (</a:t>
          </a:r>
          <a:r>
            <a:rPr lang="en-US" sz="2000" b="1" i="1" dirty="0">
              <a:solidFill>
                <a:srgbClr val="C00000"/>
              </a:solidFill>
            </a:rPr>
            <a:t>State-of-the-Art Methods</a:t>
          </a:r>
          <a:r>
            <a:rPr lang="en-US" sz="2000" dirty="0"/>
            <a:t>)</a:t>
          </a:r>
        </a:p>
      </dgm:t>
    </dgm:pt>
    <dgm:pt modelId="{E0B57721-3737-4AD8-8B4A-3AEB4E63E2A5}" type="parTrans" cxnId="{15DF67B8-FD75-423F-82AB-00B254287D4B}">
      <dgm:prSet/>
      <dgm:spPr/>
      <dgm:t>
        <a:bodyPr/>
        <a:lstStyle/>
        <a:p>
          <a:pPr algn="l"/>
          <a:endParaRPr lang="en-US"/>
        </a:p>
      </dgm:t>
    </dgm:pt>
    <dgm:pt modelId="{4E50E150-56E9-4187-BA8D-9D3EE95C6848}" type="sibTrans" cxnId="{15DF67B8-FD75-423F-82AB-00B254287D4B}">
      <dgm:prSet/>
      <dgm:spPr/>
      <dgm:t>
        <a:bodyPr/>
        <a:lstStyle/>
        <a:p>
          <a:pPr algn="l"/>
          <a:endParaRPr lang="en-US"/>
        </a:p>
      </dgm:t>
    </dgm:pt>
    <dgm:pt modelId="{2758E9C8-827D-4A3F-A364-0E75DB1711AB}">
      <dgm:prSet phldrT="[Text]" custT="1"/>
      <dgm:spPr/>
      <dgm:t>
        <a:bodyPr/>
        <a:lstStyle/>
        <a:p>
          <a:pPr algn="l"/>
          <a:r>
            <a:rPr lang="en-US" sz="2000" dirty="0"/>
            <a:t>5. Penentuan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Proposed Method</a:t>
          </a:r>
          <a:r>
            <a:rPr lang="en-US" sz="2000" dirty="0"/>
            <a:t>)</a:t>
          </a:r>
        </a:p>
      </dgm:t>
    </dgm:pt>
    <dgm:pt modelId="{EDF5E13C-8C94-4480-808A-A3FC6C5ECC7A}" type="parTrans" cxnId="{B23F5D63-1B39-4E72-8175-C86E70D36AA3}">
      <dgm:prSet/>
      <dgm:spPr/>
      <dgm:t>
        <a:bodyPr/>
        <a:lstStyle/>
        <a:p>
          <a:pPr algn="l"/>
          <a:endParaRPr lang="en-US"/>
        </a:p>
      </dgm:t>
    </dgm:pt>
    <dgm:pt modelId="{792D6546-60D8-452A-B6D5-BD83E78166A7}" type="sibTrans" cxnId="{B23F5D63-1B39-4E72-8175-C86E70D36AA3}">
      <dgm:prSet/>
      <dgm:spPr/>
      <dgm:t>
        <a:bodyPr/>
        <a:lstStyle/>
        <a:p>
          <a:pPr algn="l"/>
          <a:endParaRPr lang="en-US"/>
        </a:p>
      </dgm:t>
    </dgm:pt>
    <dgm:pt modelId="{4269BA43-4F7D-4E88-A996-6024F57EA5CA}">
      <dgm:prSet phldrT="[Text]" custT="1"/>
      <dgm:spPr/>
      <dgm:t>
        <a:bodyPr/>
        <a:lstStyle/>
        <a:p>
          <a:pPr algn="l"/>
          <a:r>
            <a:rPr lang="en-US" sz="2000" dirty="0"/>
            <a:t>6. </a:t>
          </a:r>
          <a:r>
            <a:rPr lang="en-US" sz="2000" dirty="0" err="1"/>
            <a:t>Evaluasi</a:t>
          </a:r>
          <a:r>
            <a:rPr lang="en-US" sz="2000" dirty="0"/>
            <a:t>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Evaluation</a:t>
          </a:r>
          <a:r>
            <a:rPr lang="en-US" sz="2000" dirty="0"/>
            <a:t>)</a:t>
          </a:r>
        </a:p>
      </dgm:t>
    </dgm:pt>
    <dgm:pt modelId="{953B5769-EB27-4190-BB6C-A13EC9023568}" type="parTrans" cxnId="{922ED797-B392-44E6-9EA7-1A9815605DA8}">
      <dgm:prSet/>
      <dgm:spPr/>
      <dgm:t>
        <a:bodyPr/>
        <a:lstStyle/>
        <a:p>
          <a:endParaRPr lang="id-ID"/>
        </a:p>
      </dgm:t>
    </dgm:pt>
    <dgm:pt modelId="{3C70F95F-029F-49B0-8B0C-79D395D10CD3}" type="sibTrans" cxnId="{922ED797-B392-44E6-9EA7-1A9815605DA8}">
      <dgm:prSet/>
      <dgm:spPr/>
      <dgm:t>
        <a:bodyPr/>
        <a:lstStyle/>
        <a:p>
          <a:endParaRPr lang="id-ID"/>
        </a:p>
      </dgm:t>
    </dgm:pt>
    <dgm:pt modelId="{9B070EED-3D56-405A-BBF9-D2B7F7F4BFBE}">
      <dgm:prSet phldrT="[Text]" custT="1"/>
      <dgm:spPr/>
      <dgm:t>
        <a:bodyPr/>
        <a:lstStyle/>
        <a:p>
          <a:pPr algn="l"/>
          <a:r>
            <a:rPr lang="en-US" sz="2000" dirty="0"/>
            <a:t>7. </a:t>
          </a:r>
          <a:r>
            <a:rPr lang="en-US" sz="2000" dirty="0" err="1"/>
            <a:t>Penulisan</a:t>
          </a:r>
          <a:r>
            <a:rPr lang="en-US" sz="2000" dirty="0"/>
            <a:t> </a:t>
          </a:r>
          <a:r>
            <a:rPr lang="en-US" sz="2000" dirty="0" err="1"/>
            <a:t>Ilmiah</a:t>
          </a:r>
          <a:r>
            <a:rPr lang="en-US" sz="2000" dirty="0"/>
            <a:t> </a:t>
          </a:r>
          <a:r>
            <a:rPr lang="en-US" sz="2000" dirty="0" err="1"/>
            <a:t>dan</a:t>
          </a:r>
          <a:r>
            <a:rPr lang="en-US" sz="2000" dirty="0"/>
            <a:t> </a:t>
          </a:r>
          <a:r>
            <a:rPr lang="en-US" sz="2000" dirty="0" err="1"/>
            <a:t>Publikasi</a:t>
          </a:r>
          <a:r>
            <a:rPr lang="en-US" sz="2000" dirty="0"/>
            <a:t> </a:t>
          </a:r>
          <a:r>
            <a:rPr lang="en-US" sz="2000" dirty="0" err="1"/>
            <a:t>Hasil</a:t>
          </a:r>
          <a:r>
            <a:rPr lang="en-US" sz="2000" dirty="0"/>
            <a:t> </a:t>
          </a:r>
          <a:r>
            <a:rPr lang="en-US" sz="2000" dirty="0" err="1"/>
            <a:t>Penelitian</a:t>
          </a:r>
          <a:r>
            <a:rPr lang="en-US" sz="2000" dirty="0"/>
            <a:t> (</a:t>
          </a:r>
          <a:r>
            <a:rPr lang="en-US" sz="2000" b="1" i="1" dirty="0">
              <a:solidFill>
                <a:srgbClr val="C00000"/>
              </a:solidFill>
            </a:rPr>
            <a:t>Publications</a:t>
          </a:r>
          <a:r>
            <a:rPr lang="en-US" sz="2000" dirty="0"/>
            <a:t>)</a:t>
          </a:r>
        </a:p>
      </dgm:t>
    </dgm:pt>
    <dgm:pt modelId="{9F99E544-C6F5-4120-AD7E-014E10D16126}" type="parTrans" cxnId="{53BACAEF-AB38-4FBE-8E31-4D33421A8C52}">
      <dgm:prSet/>
      <dgm:spPr/>
      <dgm:t>
        <a:bodyPr/>
        <a:lstStyle/>
        <a:p>
          <a:endParaRPr lang="id-ID"/>
        </a:p>
      </dgm:t>
    </dgm:pt>
    <dgm:pt modelId="{24035A7D-00A0-4228-8A16-C498E09257A2}" type="sibTrans" cxnId="{53BACAEF-AB38-4FBE-8E31-4D33421A8C52}">
      <dgm:prSet/>
      <dgm:spPr/>
      <dgm:t>
        <a:bodyPr/>
        <a:lstStyle/>
        <a:p>
          <a:endParaRPr lang="id-ID"/>
        </a:p>
      </dgm:t>
    </dgm:pt>
    <dgm:pt modelId="{F0550927-BDCB-4C50-B73C-62AC87FEF9F9}" type="pres">
      <dgm:prSet presAssocID="{40F95DC0-91E5-4954-8C7B-8335638B5D1F}" presName="linearFlow" presStyleCnt="0">
        <dgm:presLayoutVars>
          <dgm:resizeHandles val="exact"/>
        </dgm:presLayoutVars>
      </dgm:prSet>
      <dgm:spPr/>
    </dgm:pt>
    <dgm:pt modelId="{99CBE896-B728-4082-B705-31534B89A164}" type="pres">
      <dgm:prSet presAssocID="{2BF6E295-4992-499C-8848-17E5DD1B4E20}" presName="node" presStyleLbl="node1" presStyleIdx="0" presStyleCnt="7" custScaleX="496141" custLinFactNeighborX="5024" custLinFactNeighborY="-244">
        <dgm:presLayoutVars>
          <dgm:bulletEnabled val="1"/>
        </dgm:presLayoutVars>
      </dgm:prSet>
      <dgm:spPr/>
    </dgm:pt>
    <dgm:pt modelId="{BDF591A8-1704-4ECC-9CFE-F3F9064D9674}" type="pres">
      <dgm:prSet presAssocID="{6D9F6640-3FC9-4945-914E-1DB19BA9FB6E}" presName="sibTrans" presStyleLbl="sibTrans2D1" presStyleIdx="0" presStyleCnt="6"/>
      <dgm:spPr/>
    </dgm:pt>
    <dgm:pt modelId="{08FA3E03-F1E7-4279-8A0B-897B71E0A928}" type="pres">
      <dgm:prSet presAssocID="{6D9F6640-3FC9-4945-914E-1DB19BA9FB6E}" presName="connectorText" presStyleLbl="sibTrans2D1" presStyleIdx="0" presStyleCnt="6"/>
      <dgm:spPr/>
    </dgm:pt>
    <dgm:pt modelId="{111A853C-CEFF-4837-BADE-24CF1E2C3729}" type="pres">
      <dgm:prSet presAssocID="{1FBA68C5-CA92-40D3-86A0-A48A98EFEB26}" presName="node" presStyleLbl="node1" presStyleIdx="1" presStyleCnt="7" custScaleX="496141" custLinFactNeighborX="1564" custLinFactNeighborY="611">
        <dgm:presLayoutVars>
          <dgm:bulletEnabled val="1"/>
        </dgm:presLayoutVars>
      </dgm:prSet>
      <dgm:spPr/>
    </dgm:pt>
    <dgm:pt modelId="{7CE19570-EA1C-4F11-ADD1-7F59E0C140CC}" type="pres">
      <dgm:prSet presAssocID="{8ADEF98F-F566-4CB2-91CE-D6706CBB9D62}" presName="sibTrans" presStyleLbl="sibTrans2D1" presStyleIdx="1" presStyleCnt="6"/>
      <dgm:spPr/>
    </dgm:pt>
    <dgm:pt modelId="{3A6A53D8-B661-444D-8BC6-A6B0C1F34CB7}" type="pres">
      <dgm:prSet presAssocID="{8ADEF98F-F566-4CB2-91CE-D6706CBB9D62}" presName="connectorText" presStyleLbl="sibTrans2D1" presStyleIdx="1" presStyleCnt="6"/>
      <dgm:spPr/>
    </dgm:pt>
    <dgm:pt modelId="{4BFBA2DF-5D1A-4692-9572-DD1DC778C2AE}" type="pres">
      <dgm:prSet presAssocID="{E838446E-E25D-4D0F-9959-B9403C5E2812}" presName="node" presStyleLbl="node1" presStyleIdx="2" presStyleCnt="7" custScaleX="496141" custLinFactNeighborX="1564" custLinFactNeighborY="611">
        <dgm:presLayoutVars>
          <dgm:bulletEnabled val="1"/>
        </dgm:presLayoutVars>
      </dgm:prSet>
      <dgm:spPr/>
    </dgm:pt>
    <dgm:pt modelId="{32DD0A9B-C0B7-4A90-8634-CD4951ED9FF5}" type="pres">
      <dgm:prSet presAssocID="{733DDFFC-9A16-4CD1-9AE5-C9D612AD122F}" presName="sibTrans" presStyleLbl="sibTrans2D1" presStyleIdx="2" presStyleCnt="6"/>
      <dgm:spPr/>
    </dgm:pt>
    <dgm:pt modelId="{71381362-3ABF-4338-B71A-5407DDE2FB0A}" type="pres">
      <dgm:prSet presAssocID="{733DDFFC-9A16-4CD1-9AE5-C9D612AD122F}" presName="connectorText" presStyleLbl="sibTrans2D1" presStyleIdx="2" presStyleCnt="6"/>
      <dgm:spPr/>
    </dgm:pt>
    <dgm:pt modelId="{26412A0F-61FF-4A76-980F-ADC7C2042A0B}" type="pres">
      <dgm:prSet presAssocID="{5958AB8F-28B5-437E-873F-86F038561A4E}" presName="node" presStyleLbl="node1" presStyleIdx="3" presStyleCnt="7" custScaleX="496141" custLinFactNeighborX="1564" custLinFactNeighborY="611">
        <dgm:presLayoutVars>
          <dgm:bulletEnabled val="1"/>
        </dgm:presLayoutVars>
      </dgm:prSet>
      <dgm:spPr/>
    </dgm:pt>
    <dgm:pt modelId="{EFB17ADE-A653-4572-A12B-C328E4FA8E3D}" type="pres">
      <dgm:prSet presAssocID="{4E50E150-56E9-4187-BA8D-9D3EE95C6848}" presName="sibTrans" presStyleLbl="sibTrans2D1" presStyleIdx="3" presStyleCnt="6"/>
      <dgm:spPr/>
    </dgm:pt>
    <dgm:pt modelId="{3ED03110-43B2-481B-9446-5ECD5DD1F2AE}" type="pres">
      <dgm:prSet presAssocID="{4E50E150-56E9-4187-BA8D-9D3EE95C6848}" presName="connectorText" presStyleLbl="sibTrans2D1" presStyleIdx="3" presStyleCnt="6"/>
      <dgm:spPr/>
    </dgm:pt>
    <dgm:pt modelId="{D891ADC6-E483-4227-8F79-3F250D8E716B}" type="pres">
      <dgm:prSet presAssocID="{2758E9C8-827D-4A3F-A364-0E75DB1711AB}" presName="node" presStyleLbl="node1" presStyleIdx="4" presStyleCnt="7" custScaleX="496141" custLinFactNeighborX="1564" custLinFactNeighborY="611">
        <dgm:presLayoutVars>
          <dgm:bulletEnabled val="1"/>
        </dgm:presLayoutVars>
      </dgm:prSet>
      <dgm:spPr/>
    </dgm:pt>
    <dgm:pt modelId="{4AB6EAA5-0D09-4161-8D9A-7EC04FA1674E}" type="pres">
      <dgm:prSet presAssocID="{792D6546-60D8-452A-B6D5-BD83E78166A7}" presName="sibTrans" presStyleLbl="sibTrans2D1" presStyleIdx="4" presStyleCnt="6"/>
      <dgm:spPr/>
    </dgm:pt>
    <dgm:pt modelId="{5E6259C7-2BAC-40F9-ABB3-B0FA949C0C2E}" type="pres">
      <dgm:prSet presAssocID="{792D6546-60D8-452A-B6D5-BD83E78166A7}" presName="connectorText" presStyleLbl="sibTrans2D1" presStyleIdx="4" presStyleCnt="6"/>
      <dgm:spPr/>
    </dgm:pt>
    <dgm:pt modelId="{ED630954-78E6-4446-9DE7-A220588C9BF3}" type="pres">
      <dgm:prSet presAssocID="{4269BA43-4F7D-4E88-A996-6024F57EA5CA}" presName="node" presStyleLbl="node1" presStyleIdx="5" presStyleCnt="7" custScaleX="496141">
        <dgm:presLayoutVars>
          <dgm:bulletEnabled val="1"/>
        </dgm:presLayoutVars>
      </dgm:prSet>
      <dgm:spPr/>
    </dgm:pt>
    <dgm:pt modelId="{50D2BB53-1682-4ABF-AE95-26C724666FD1}" type="pres">
      <dgm:prSet presAssocID="{3C70F95F-029F-49B0-8B0C-79D395D10CD3}" presName="sibTrans" presStyleLbl="sibTrans2D1" presStyleIdx="5" presStyleCnt="6"/>
      <dgm:spPr/>
    </dgm:pt>
    <dgm:pt modelId="{CA298CCA-6CDA-4999-BFBC-8FE4CA96EAC0}" type="pres">
      <dgm:prSet presAssocID="{3C70F95F-029F-49B0-8B0C-79D395D10CD3}" presName="connectorText" presStyleLbl="sibTrans2D1" presStyleIdx="5" presStyleCnt="6"/>
      <dgm:spPr/>
    </dgm:pt>
    <dgm:pt modelId="{D01CCC73-DB11-4641-996D-464799A53EA1}" type="pres">
      <dgm:prSet presAssocID="{9B070EED-3D56-405A-BBF9-D2B7F7F4BFBE}" presName="node" presStyleLbl="node1" presStyleIdx="6" presStyleCnt="7" custScaleX="496141">
        <dgm:presLayoutVars>
          <dgm:bulletEnabled val="1"/>
        </dgm:presLayoutVars>
      </dgm:prSet>
      <dgm:spPr/>
    </dgm:pt>
  </dgm:ptLst>
  <dgm:cxnLst>
    <dgm:cxn modelId="{05D34C06-2116-433E-8CD6-10D836E9FF9E}" type="presOf" srcId="{8ADEF98F-F566-4CB2-91CE-D6706CBB9D62}" destId="{3A6A53D8-B661-444D-8BC6-A6B0C1F34CB7}" srcOrd="1" destOrd="0" presId="urn:microsoft.com/office/officeart/2005/8/layout/process2"/>
    <dgm:cxn modelId="{DA846708-A111-4F4F-BF0A-0BED003A1884}" type="presOf" srcId="{2758E9C8-827D-4A3F-A364-0E75DB1711AB}" destId="{D891ADC6-E483-4227-8F79-3F250D8E716B}" srcOrd="0" destOrd="0" presId="urn:microsoft.com/office/officeart/2005/8/layout/process2"/>
    <dgm:cxn modelId="{86EFCC12-11C6-46C1-9BA8-F71838BFA22B}" srcId="{40F95DC0-91E5-4954-8C7B-8335638B5D1F}" destId="{E838446E-E25D-4D0F-9959-B9403C5E2812}" srcOrd="2" destOrd="0" parTransId="{542153C2-EA1B-481C-857F-D09FCE0912FC}" sibTransId="{733DDFFC-9A16-4CD1-9AE5-C9D612AD122F}"/>
    <dgm:cxn modelId="{45DCEB22-B9D3-459E-AA46-30EE8E3DEA07}" type="presOf" srcId="{3C70F95F-029F-49B0-8B0C-79D395D10CD3}" destId="{CA298CCA-6CDA-4999-BFBC-8FE4CA96EAC0}" srcOrd="1" destOrd="0" presId="urn:microsoft.com/office/officeart/2005/8/layout/process2"/>
    <dgm:cxn modelId="{0ADF283C-8281-4911-BEBD-FB3504F1BD23}" type="presOf" srcId="{8ADEF98F-F566-4CB2-91CE-D6706CBB9D62}" destId="{7CE19570-EA1C-4F11-ADD1-7F59E0C140CC}" srcOrd="0" destOrd="0" presId="urn:microsoft.com/office/officeart/2005/8/layout/process2"/>
    <dgm:cxn modelId="{225A403C-7C9A-47CA-8E57-7EEF878B06AD}" type="presOf" srcId="{5958AB8F-28B5-437E-873F-86F038561A4E}" destId="{26412A0F-61FF-4A76-980F-ADC7C2042A0B}" srcOrd="0" destOrd="0" presId="urn:microsoft.com/office/officeart/2005/8/layout/process2"/>
    <dgm:cxn modelId="{B23F5D63-1B39-4E72-8175-C86E70D36AA3}" srcId="{40F95DC0-91E5-4954-8C7B-8335638B5D1F}" destId="{2758E9C8-827D-4A3F-A364-0E75DB1711AB}" srcOrd="4" destOrd="0" parTransId="{EDF5E13C-8C94-4480-808A-A3FC6C5ECC7A}" sibTransId="{792D6546-60D8-452A-B6D5-BD83E78166A7}"/>
    <dgm:cxn modelId="{81204F6F-7148-4914-A9BF-4CB53919F39B}" type="presOf" srcId="{733DDFFC-9A16-4CD1-9AE5-C9D612AD122F}" destId="{32DD0A9B-C0B7-4A90-8634-CD4951ED9FF5}" srcOrd="0" destOrd="0" presId="urn:microsoft.com/office/officeart/2005/8/layout/process2"/>
    <dgm:cxn modelId="{11A0C24F-B591-4FC5-8B8B-CE431252707B}" type="presOf" srcId="{792D6546-60D8-452A-B6D5-BD83E78166A7}" destId="{4AB6EAA5-0D09-4161-8D9A-7EC04FA1674E}" srcOrd="0" destOrd="0" presId="urn:microsoft.com/office/officeart/2005/8/layout/process2"/>
    <dgm:cxn modelId="{EDD3525A-C169-449F-B308-CE846EFA9D91}" type="presOf" srcId="{6D9F6640-3FC9-4945-914E-1DB19BA9FB6E}" destId="{08FA3E03-F1E7-4279-8A0B-897B71E0A928}" srcOrd="1" destOrd="0" presId="urn:microsoft.com/office/officeart/2005/8/layout/process2"/>
    <dgm:cxn modelId="{5999927D-E6E2-4A01-B323-A214A8EAF0DE}" type="presOf" srcId="{4E50E150-56E9-4187-BA8D-9D3EE95C6848}" destId="{EFB17ADE-A653-4572-A12B-C328E4FA8E3D}" srcOrd="0" destOrd="0" presId="urn:microsoft.com/office/officeart/2005/8/layout/process2"/>
    <dgm:cxn modelId="{7E9F7984-3E63-4AB0-B71B-6CBF2579A961}" type="presOf" srcId="{40F95DC0-91E5-4954-8C7B-8335638B5D1F}" destId="{F0550927-BDCB-4C50-B73C-62AC87FEF9F9}" srcOrd="0" destOrd="0" presId="urn:microsoft.com/office/officeart/2005/8/layout/process2"/>
    <dgm:cxn modelId="{326BB98E-3F30-4265-A126-C1562944CE84}" type="presOf" srcId="{733DDFFC-9A16-4CD1-9AE5-C9D612AD122F}" destId="{71381362-3ABF-4338-B71A-5407DDE2FB0A}" srcOrd="1" destOrd="0" presId="urn:microsoft.com/office/officeart/2005/8/layout/process2"/>
    <dgm:cxn modelId="{922ED797-B392-44E6-9EA7-1A9815605DA8}" srcId="{40F95DC0-91E5-4954-8C7B-8335638B5D1F}" destId="{4269BA43-4F7D-4E88-A996-6024F57EA5CA}" srcOrd="5" destOrd="0" parTransId="{953B5769-EB27-4190-BB6C-A13EC9023568}" sibTransId="{3C70F95F-029F-49B0-8B0C-79D395D10CD3}"/>
    <dgm:cxn modelId="{F95DEC9E-1BED-4AD9-86EC-76A035626031}" type="presOf" srcId="{792D6546-60D8-452A-B6D5-BD83E78166A7}" destId="{5E6259C7-2BAC-40F9-ABB3-B0FA949C0C2E}" srcOrd="1" destOrd="0" presId="urn:microsoft.com/office/officeart/2005/8/layout/process2"/>
    <dgm:cxn modelId="{D69297A7-86F3-4ADD-9897-4737A93F7AB2}" type="presOf" srcId="{E838446E-E25D-4D0F-9959-B9403C5E2812}" destId="{4BFBA2DF-5D1A-4692-9572-DD1DC778C2AE}" srcOrd="0" destOrd="0" presId="urn:microsoft.com/office/officeart/2005/8/layout/process2"/>
    <dgm:cxn modelId="{75D00BAC-A0FC-48AE-B849-365799A9FC8A}" srcId="{40F95DC0-91E5-4954-8C7B-8335638B5D1F}" destId="{1FBA68C5-CA92-40D3-86A0-A48A98EFEB26}" srcOrd="1" destOrd="0" parTransId="{53A27072-9AFC-44C8-A87F-ACEFD2C0CC67}" sibTransId="{8ADEF98F-F566-4CB2-91CE-D6706CBB9D62}"/>
    <dgm:cxn modelId="{919A0BB4-0A69-4E44-A393-6804096A6CAC}" type="presOf" srcId="{6D9F6640-3FC9-4945-914E-1DB19BA9FB6E}" destId="{BDF591A8-1704-4ECC-9CFE-F3F9064D9674}" srcOrd="0" destOrd="0" presId="urn:microsoft.com/office/officeart/2005/8/layout/process2"/>
    <dgm:cxn modelId="{401609B7-D14B-47A0-BC1C-32E945AA74F8}" type="presOf" srcId="{3C70F95F-029F-49B0-8B0C-79D395D10CD3}" destId="{50D2BB53-1682-4ABF-AE95-26C724666FD1}" srcOrd="0" destOrd="0" presId="urn:microsoft.com/office/officeart/2005/8/layout/process2"/>
    <dgm:cxn modelId="{15DF67B8-FD75-423F-82AB-00B254287D4B}" srcId="{40F95DC0-91E5-4954-8C7B-8335638B5D1F}" destId="{5958AB8F-28B5-437E-873F-86F038561A4E}" srcOrd="3" destOrd="0" parTransId="{E0B57721-3737-4AD8-8B4A-3AEB4E63E2A5}" sibTransId="{4E50E150-56E9-4187-BA8D-9D3EE95C6848}"/>
    <dgm:cxn modelId="{C50764C8-BE9F-41A6-8D08-8C6B3E8500A1}" type="presOf" srcId="{4269BA43-4F7D-4E88-A996-6024F57EA5CA}" destId="{ED630954-78E6-4446-9DE7-A220588C9BF3}" srcOrd="0" destOrd="0" presId="urn:microsoft.com/office/officeart/2005/8/layout/process2"/>
    <dgm:cxn modelId="{B50A9DCC-3356-4D9C-8067-3E5EA44A41D7}" type="presOf" srcId="{1FBA68C5-CA92-40D3-86A0-A48A98EFEB26}" destId="{111A853C-CEFF-4837-BADE-24CF1E2C3729}" srcOrd="0" destOrd="0" presId="urn:microsoft.com/office/officeart/2005/8/layout/process2"/>
    <dgm:cxn modelId="{07C4E4D1-81AD-4EB1-92BB-AFEB4AE93824}" type="presOf" srcId="{4E50E150-56E9-4187-BA8D-9D3EE95C6848}" destId="{3ED03110-43B2-481B-9446-5ECD5DD1F2AE}" srcOrd="1" destOrd="0" presId="urn:microsoft.com/office/officeart/2005/8/layout/process2"/>
    <dgm:cxn modelId="{573C4DE0-651E-433E-AD0C-B53090DB2A92}" type="presOf" srcId="{2BF6E295-4992-499C-8848-17E5DD1B4E20}" destId="{99CBE896-B728-4082-B705-31534B89A164}" srcOrd="0" destOrd="0" presId="urn:microsoft.com/office/officeart/2005/8/layout/process2"/>
    <dgm:cxn modelId="{184209ED-53ED-4B67-B9D5-55360E776095}" srcId="{40F95DC0-91E5-4954-8C7B-8335638B5D1F}" destId="{2BF6E295-4992-499C-8848-17E5DD1B4E20}" srcOrd="0" destOrd="0" parTransId="{5DBFD289-511B-440B-BB64-C7352D38421C}" sibTransId="{6D9F6640-3FC9-4945-914E-1DB19BA9FB6E}"/>
    <dgm:cxn modelId="{53BACAEF-AB38-4FBE-8E31-4D33421A8C52}" srcId="{40F95DC0-91E5-4954-8C7B-8335638B5D1F}" destId="{9B070EED-3D56-405A-BBF9-D2B7F7F4BFBE}" srcOrd="6" destOrd="0" parTransId="{9F99E544-C6F5-4120-AD7E-014E10D16126}" sibTransId="{24035A7D-00A0-4228-8A16-C498E09257A2}"/>
    <dgm:cxn modelId="{848419FA-6EF9-4B23-8CD3-90273F8049EB}" type="presOf" srcId="{9B070EED-3D56-405A-BBF9-D2B7F7F4BFBE}" destId="{D01CCC73-DB11-4641-996D-464799A53EA1}" srcOrd="0" destOrd="0" presId="urn:microsoft.com/office/officeart/2005/8/layout/process2"/>
    <dgm:cxn modelId="{B3A77BAD-D9A2-4A67-923D-54ACD69EC5E4}" type="presParOf" srcId="{F0550927-BDCB-4C50-B73C-62AC87FEF9F9}" destId="{99CBE896-B728-4082-B705-31534B89A164}" srcOrd="0" destOrd="0" presId="urn:microsoft.com/office/officeart/2005/8/layout/process2"/>
    <dgm:cxn modelId="{A601563C-1E04-417E-8C68-B78F2FE369A1}" type="presParOf" srcId="{F0550927-BDCB-4C50-B73C-62AC87FEF9F9}" destId="{BDF591A8-1704-4ECC-9CFE-F3F9064D9674}" srcOrd="1" destOrd="0" presId="urn:microsoft.com/office/officeart/2005/8/layout/process2"/>
    <dgm:cxn modelId="{14A76555-4622-4F84-BDDA-9AA5D4539437}" type="presParOf" srcId="{BDF591A8-1704-4ECC-9CFE-F3F9064D9674}" destId="{08FA3E03-F1E7-4279-8A0B-897B71E0A928}" srcOrd="0" destOrd="0" presId="urn:microsoft.com/office/officeart/2005/8/layout/process2"/>
    <dgm:cxn modelId="{BB39A008-22FE-4EEB-B6D2-BB8F48E7D4DD}" type="presParOf" srcId="{F0550927-BDCB-4C50-B73C-62AC87FEF9F9}" destId="{111A853C-CEFF-4837-BADE-24CF1E2C3729}" srcOrd="2" destOrd="0" presId="urn:microsoft.com/office/officeart/2005/8/layout/process2"/>
    <dgm:cxn modelId="{75C938D7-4FF8-4782-BE23-F283EFE7DFA9}" type="presParOf" srcId="{F0550927-BDCB-4C50-B73C-62AC87FEF9F9}" destId="{7CE19570-EA1C-4F11-ADD1-7F59E0C140CC}" srcOrd="3" destOrd="0" presId="urn:microsoft.com/office/officeart/2005/8/layout/process2"/>
    <dgm:cxn modelId="{E5419DCA-6FDC-41CD-B0DA-E7C2962BE7BC}" type="presParOf" srcId="{7CE19570-EA1C-4F11-ADD1-7F59E0C140CC}" destId="{3A6A53D8-B661-444D-8BC6-A6B0C1F34CB7}" srcOrd="0" destOrd="0" presId="urn:microsoft.com/office/officeart/2005/8/layout/process2"/>
    <dgm:cxn modelId="{9A0936F9-9D9B-42EA-995D-35CB52E44D88}" type="presParOf" srcId="{F0550927-BDCB-4C50-B73C-62AC87FEF9F9}" destId="{4BFBA2DF-5D1A-4692-9572-DD1DC778C2AE}" srcOrd="4" destOrd="0" presId="urn:microsoft.com/office/officeart/2005/8/layout/process2"/>
    <dgm:cxn modelId="{96165E64-6214-4CEE-98C5-4608916186D0}" type="presParOf" srcId="{F0550927-BDCB-4C50-B73C-62AC87FEF9F9}" destId="{32DD0A9B-C0B7-4A90-8634-CD4951ED9FF5}" srcOrd="5" destOrd="0" presId="urn:microsoft.com/office/officeart/2005/8/layout/process2"/>
    <dgm:cxn modelId="{C699FDE1-AFB9-4350-AD42-4A101BF989AF}" type="presParOf" srcId="{32DD0A9B-C0B7-4A90-8634-CD4951ED9FF5}" destId="{71381362-3ABF-4338-B71A-5407DDE2FB0A}" srcOrd="0" destOrd="0" presId="urn:microsoft.com/office/officeart/2005/8/layout/process2"/>
    <dgm:cxn modelId="{9791DB38-A581-4A06-BEDD-2D149169EB91}" type="presParOf" srcId="{F0550927-BDCB-4C50-B73C-62AC87FEF9F9}" destId="{26412A0F-61FF-4A76-980F-ADC7C2042A0B}" srcOrd="6" destOrd="0" presId="urn:microsoft.com/office/officeart/2005/8/layout/process2"/>
    <dgm:cxn modelId="{AB98409C-4C04-4D01-954D-500D3314E45B}" type="presParOf" srcId="{F0550927-BDCB-4C50-B73C-62AC87FEF9F9}" destId="{EFB17ADE-A653-4572-A12B-C328E4FA8E3D}" srcOrd="7" destOrd="0" presId="urn:microsoft.com/office/officeart/2005/8/layout/process2"/>
    <dgm:cxn modelId="{46BEB338-07BD-4872-AF16-4F7C076A7082}" type="presParOf" srcId="{EFB17ADE-A653-4572-A12B-C328E4FA8E3D}" destId="{3ED03110-43B2-481B-9446-5ECD5DD1F2AE}" srcOrd="0" destOrd="0" presId="urn:microsoft.com/office/officeart/2005/8/layout/process2"/>
    <dgm:cxn modelId="{5F540577-3F89-4045-B1C5-59A91866B96C}" type="presParOf" srcId="{F0550927-BDCB-4C50-B73C-62AC87FEF9F9}" destId="{D891ADC6-E483-4227-8F79-3F250D8E716B}" srcOrd="8" destOrd="0" presId="urn:microsoft.com/office/officeart/2005/8/layout/process2"/>
    <dgm:cxn modelId="{A87840E2-F49D-40E1-B5E7-D09585DC95E9}" type="presParOf" srcId="{F0550927-BDCB-4C50-B73C-62AC87FEF9F9}" destId="{4AB6EAA5-0D09-4161-8D9A-7EC04FA1674E}" srcOrd="9" destOrd="0" presId="urn:microsoft.com/office/officeart/2005/8/layout/process2"/>
    <dgm:cxn modelId="{C2B5FD9C-76F7-4C4D-80B1-0C769D234076}" type="presParOf" srcId="{4AB6EAA5-0D09-4161-8D9A-7EC04FA1674E}" destId="{5E6259C7-2BAC-40F9-ABB3-B0FA949C0C2E}" srcOrd="0" destOrd="0" presId="urn:microsoft.com/office/officeart/2005/8/layout/process2"/>
    <dgm:cxn modelId="{964AFAE2-67FB-4E73-891B-1124D7050BB9}" type="presParOf" srcId="{F0550927-BDCB-4C50-B73C-62AC87FEF9F9}" destId="{ED630954-78E6-4446-9DE7-A220588C9BF3}" srcOrd="10" destOrd="0" presId="urn:microsoft.com/office/officeart/2005/8/layout/process2"/>
    <dgm:cxn modelId="{71C880C4-F9CB-4436-9CBC-0DC2D22D7E7B}" type="presParOf" srcId="{F0550927-BDCB-4C50-B73C-62AC87FEF9F9}" destId="{50D2BB53-1682-4ABF-AE95-26C724666FD1}" srcOrd="11" destOrd="0" presId="urn:microsoft.com/office/officeart/2005/8/layout/process2"/>
    <dgm:cxn modelId="{797CDF7F-C49F-4E34-B084-33D10FF416D4}" type="presParOf" srcId="{50D2BB53-1682-4ABF-AE95-26C724666FD1}" destId="{CA298CCA-6CDA-4999-BFBC-8FE4CA96EAC0}" srcOrd="0" destOrd="0" presId="urn:microsoft.com/office/officeart/2005/8/layout/process2"/>
    <dgm:cxn modelId="{F3693F27-CD1B-4B80-8465-F3628ADAC6E0}" type="presParOf" srcId="{F0550927-BDCB-4C50-B73C-62AC87FEF9F9}" destId="{D01CCC73-DB11-4641-996D-464799A53EA1}"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41A50-EC32-4F7A-B9E2-EFC969868B72}">
      <dsp:nvSpPr>
        <dsp:cNvPr id="0" name=""/>
        <dsp:cNvSpPr/>
      </dsp:nvSpPr>
      <dsp:spPr>
        <a:xfrm>
          <a:off x="-210051" y="0"/>
          <a:ext cx="633323" cy="2182368"/>
        </a:xfrm>
        <a:prstGeom prst="upArrow">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231B113-1087-45F6-AF44-C906E7A8E445}">
      <dsp:nvSpPr>
        <dsp:cNvPr id="0" name=""/>
        <dsp:cNvSpPr/>
      </dsp:nvSpPr>
      <dsp:spPr>
        <a:xfrm>
          <a:off x="20058" y="0"/>
          <a:ext cx="1919156" cy="218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2">
                  <a:lumMod val="50000"/>
                </a:schemeClr>
              </a:solidFill>
            </a:rPr>
            <a:t>More Prescriptive/</a:t>
          </a:r>
          <a:br>
            <a:rPr lang="en-US" sz="2000" kern="1200" dirty="0">
              <a:solidFill>
                <a:schemeClr val="accent2">
                  <a:lumMod val="50000"/>
                </a:schemeClr>
              </a:solidFill>
            </a:rPr>
          </a:br>
          <a:r>
            <a:rPr lang="en-US" sz="2000" kern="1200" dirty="0">
              <a:solidFill>
                <a:schemeClr val="accent2">
                  <a:lumMod val="50000"/>
                </a:schemeClr>
              </a:solidFill>
            </a:rPr>
            <a:t>Documentation</a:t>
          </a:r>
          <a:endParaRPr lang="id-ID" sz="2000" kern="1200" dirty="0">
            <a:solidFill>
              <a:schemeClr val="accent2">
                <a:lumMod val="50000"/>
              </a:schemeClr>
            </a:solidFill>
          </a:endParaRPr>
        </a:p>
      </dsp:txBody>
      <dsp:txXfrm>
        <a:off x="20058" y="0"/>
        <a:ext cx="1919156" cy="2182368"/>
      </dsp:txXfrm>
    </dsp:sp>
    <dsp:sp modelId="{5C16697D-6B0A-47CB-8A14-E5FC309781E2}">
      <dsp:nvSpPr>
        <dsp:cNvPr id="0" name=""/>
        <dsp:cNvSpPr/>
      </dsp:nvSpPr>
      <dsp:spPr>
        <a:xfrm>
          <a:off x="-20054" y="2364232"/>
          <a:ext cx="633323" cy="2182368"/>
        </a:xfrm>
        <a:prstGeom prst="downArrow">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274E278-3046-4D14-BB97-E6C36D95240D}">
      <dsp:nvSpPr>
        <dsp:cNvPr id="0" name=""/>
        <dsp:cNvSpPr/>
      </dsp:nvSpPr>
      <dsp:spPr>
        <a:xfrm>
          <a:off x="210055" y="2364232"/>
          <a:ext cx="1919156" cy="218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2">
                  <a:lumMod val="75000"/>
                </a:schemeClr>
              </a:solidFill>
            </a:rPr>
            <a:t>More</a:t>
          </a:r>
          <a:br>
            <a:rPr lang="en-US" sz="2000" kern="1200" dirty="0">
              <a:solidFill>
                <a:schemeClr val="accent2">
                  <a:lumMod val="75000"/>
                </a:schemeClr>
              </a:solidFill>
            </a:rPr>
          </a:br>
          <a:r>
            <a:rPr lang="en-US" sz="2000" kern="1200" dirty="0">
              <a:solidFill>
                <a:schemeClr val="accent2">
                  <a:lumMod val="75000"/>
                </a:schemeClr>
              </a:solidFill>
            </a:rPr>
            <a:t>Adaptive/</a:t>
          </a:r>
          <a:br>
            <a:rPr lang="en-US" sz="2000" kern="1200" dirty="0">
              <a:solidFill>
                <a:schemeClr val="accent2">
                  <a:lumMod val="75000"/>
                </a:schemeClr>
              </a:solidFill>
            </a:rPr>
          </a:br>
          <a:r>
            <a:rPr lang="en-US" sz="1900" kern="1200" dirty="0">
              <a:solidFill>
                <a:schemeClr val="accent2">
                  <a:lumMod val="75000"/>
                </a:schemeClr>
              </a:solidFill>
            </a:rPr>
            <a:t>Communication</a:t>
          </a:r>
          <a:endParaRPr lang="id-ID" sz="1900" kern="1200" dirty="0">
            <a:solidFill>
              <a:schemeClr val="accent2">
                <a:lumMod val="75000"/>
              </a:schemeClr>
            </a:solidFill>
          </a:endParaRPr>
        </a:p>
      </dsp:txBody>
      <dsp:txXfrm>
        <a:off x="210055" y="2364232"/>
        <a:ext cx="1919156" cy="2182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5F16F-9BB2-49EB-BF00-DA4FF7A8B35D}">
      <dsp:nvSpPr>
        <dsp:cNvPr id="0" name=""/>
        <dsp:cNvSpPr/>
      </dsp:nvSpPr>
      <dsp:spPr>
        <a:xfrm>
          <a:off x="99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Menzies</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995" y="0"/>
        <a:ext cx="2587749" cy="1165860"/>
      </dsp:txXfrm>
    </dsp:sp>
    <dsp:sp modelId="{594AF7F3-3D05-47CB-854D-2352061D2655}">
      <dsp:nvSpPr>
        <dsp:cNvPr id="0" name=""/>
        <dsp:cNvSpPr/>
      </dsp:nvSpPr>
      <dsp:spPr>
        <a:xfrm>
          <a:off x="113769" y="1970855"/>
          <a:ext cx="2362200" cy="91603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a:t>
          </a:r>
          <a:r>
            <a:rPr lang="en-US" sz="2000" kern="1200" dirty="0" err="1">
              <a:latin typeface="Calibri" panose="020F0502020204030204" pitchFamily="34" charset="0"/>
            </a:rPr>
            <a:t>Menzies</a:t>
          </a:r>
          <a:r>
            <a:rPr lang="en-US" sz="2000" kern="1200" dirty="0">
              <a:latin typeface="Calibri" panose="020F0502020204030204" pitchFamily="34" charset="0"/>
            </a:rPr>
            <a:t> et al. 2007)</a:t>
          </a:r>
        </a:p>
      </dsp:txBody>
      <dsp:txXfrm>
        <a:off x="140599" y="1997685"/>
        <a:ext cx="2308540" cy="862379"/>
      </dsp:txXfrm>
    </dsp:sp>
    <dsp:sp modelId="{32E75C4F-39B4-48E4-AD17-127CEB1D0C82}">
      <dsp:nvSpPr>
        <dsp:cNvPr id="0" name=""/>
        <dsp:cNvSpPr/>
      </dsp:nvSpPr>
      <dsp:spPr>
        <a:xfrm>
          <a:off x="278282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Lessmann</a:t>
          </a:r>
          <a:r>
            <a:rPr lang="en-US" sz="3200" kern="1200" dirty="0">
              <a:latin typeface="Calibri" panose="020F0502020204030204" pitchFamily="34" charset="0"/>
            </a:rPr>
            <a:t> Framework</a:t>
          </a:r>
        </a:p>
      </dsp:txBody>
      <dsp:txXfrm>
        <a:off x="2782825" y="0"/>
        <a:ext cx="2587749" cy="1165860"/>
      </dsp:txXfrm>
    </dsp:sp>
    <dsp:sp modelId="{78423505-4DBC-4F1B-9F82-2C4852882E25}">
      <dsp:nvSpPr>
        <dsp:cNvPr id="0" name=""/>
        <dsp:cNvSpPr/>
      </dsp:nvSpPr>
      <dsp:spPr>
        <a:xfrm>
          <a:off x="2895599" y="1970855"/>
          <a:ext cx="2362200" cy="916039"/>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anose="020F0502020204030204" pitchFamily="34" charset="0"/>
            </a:rPr>
            <a:t>(Lessmann et al. 2008) </a:t>
          </a:r>
          <a:endParaRPr lang="en-US" sz="1800" kern="1200" dirty="0">
            <a:latin typeface="Calibri" panose="020F0502020204030204" pitchFamily="34" charset="0"/>
          </a:endParaRPr>
        </a:p>
      </dsp:txBody>
      <dsp:txXfrm>
        <a:off x="2922429" y="1997685"/>
        <a:ext cx="2308540" cy="862379"/>
      </dsp:txXfrm>
    </dsp:sp>
    <dsp:sp modelId="{7C862DBB-923A-45DE-9BAC-C51672AF210D}">
      <dsp:nvSpPr>
        <dsp:cNvPr id="0" name=""/>
        <dsp:cNvSpPr/>
      </dsp:nvSpPr>
      <dsp:spPr>
        <a:xfrm>
          <a:off x="556465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Song</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5564655" y="0"/>
        <a:ext cx="2587749" cy="1165860"/>
      </dsp:txXfrm>
    </dsp:sp>
    <dsp:sp modelId="{B4F8A4B0-B4C8-45FC-9351-750305A0593F}">
      <dsp:nvSpPr>
        <dsp:cNvPr id="0" name=""/>
        <dsp:cNvSpPr/>
      </dsp:nvSpPr>
      <dsp:spPr>
        <a:xfrm>
          <a:off x="5677429" y="1970855"/>
          <a:ext cx="2362200" cy="916039"/>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(Song et al. 2011)</a:t>
          </a:r>
        </a:p>
      </dsp:txBody>
      <dsp:txXfrm>
        <a:off x="5704259" y="1997685"/>
        <a:ext cx="2308540" cy="862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BE896-B728-4082-B705-31534B89A164}">
      <dsp:nvSpPr>
        <dsp:cNvPr id="0" name=""/>
        <dsp:cNvSpPr/>
      </dsp:nvSpPr>
      <dsp:spPr>
        <a:xfrm>
          <a:off x="0" y="2009"/>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1. </a:t>
          </a:r>
          <a:r>
            <a:rPr lang="en-US" sz="2000" kern="1200" dirty="0"/>
            <a:t>Penentuan </a:t>
          </a:r>
          <a:r>
            <a:rPr lang="en-US" sz="2000" kern="1200" dirty="0" err="1"/>
            <a:t>Bidang</a:t>
          </a:r>
          <a:r>
            <a:rPr lang="en-US" sz="2000" kern="1200" dirty="0"/>
            <a:t> </a:t>
          </a:r>
          <a:r>
            <a:rPr lang="en-US" sz="2000" kern="1200" dirty="0" err="1"/>
            <a:t>Penelitian</a:t>
          </a:r>
          <a:r>
            <a:rPr lang="en-US" sz="2000" kern="1200" dirty="0"/>
            <a:t> (</a:t>
          </a:r>
          <a:r>
            <a:rPr lang="en-US" sz="2000" b="1" i="1" kern="1200" dirty="0">
              <a:solidFill>
                <a:srgbClr val="C00000"/>
              </a:solidFill>
            </a:rPr>
            <a:t>Research Field</a:t>
          </a:r>
          <a:r>
            <a:rPr lang="en-US" sz="2000" kern="1200" dirty="0"/>
            <a:t>)</a:t>
          </a:r>
        </a:p>
      </dsp:txBody>
      <dsp:txXfrm>
        <a:off x="12037" y="14046"/>
        <a:ext cx="7500676" cy="386903"/>
      </dsp:txXfrm>
    </dsp:sp>
    <dsp:sp modelId="{BDF591A8-1704-4ECC-9CFE-F3F9064D9674}">
      <dsp:nvSpPr>
        <dsp:cNvPr id="0" name=""/>
        <dsp:cNvSpPr/>
      </dsp:nvSpPr>
      <dsp:spPr>
        <a:xfrm rot="5400000">
          <a:off x="3684657" y="424140"/>
          <a:ext cx="155434"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438892"/>
        <a:ext cx="110963" cy="108804"/>
      </dsp:txXfrm>
    </dsp:sp>
    <dsp:sp modelId="{111A853C-CEFF-4837-BADE-24CF1E2C3729}">
      <dsp:nvSpPr>
        <dsp:cNvPr id="0" name=""/>
        <dsp:cNvSpPr/>
      </dsp:nvSpPr>
      <dsp:spPr>
        <a:xfrm>
          <a:off x="0" y="620233"/>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2. </a:t>
          </a:r>
          <a:r>
            <a:rPr lang="en-US" sz="2000" kern="1200" dirty="0"/>
            <a:t>Penentuan </a:t>
          </a:r>
          <a:r>
            <a:rPr lang="en-US" sz="2000" kern="1200" dirty="0" err="1"/>
            <a:t>Topik</a:t>
          </a:r>
          <a:r>
            <a:rPr lang="en-US" sz="2000" kern="1200" dirty="0"/>
            <a:t> </a:t>
          </a:r>
          <a:r>
            <a:rPr lang="en-US" sz="2000" kern="1200" dirty="0" err="1"/>
            <a:t>Penelitian</a:t>
          </a:r>
          <a:r>
            <a:rPr lang="en-US" sz="2000" kern="1200" dirty="0"/>
            <a:t> (</a:t>
          </a:r>
          <a:r>
            <a:rPr lang="en-US" sz="2000" b="1" i="1" kern="1200" dirty="0">
              <a:solidFill>
                <a:srgbClr val="C00000"/>
              </a:solidFill>
            </a:rPr>
            <a:t>Research Topic</a:t>
          </a:r>
          <a:r>
            <a:rPr lang="en-US" sz="2000" kern="1200" dirty="0"/>
            <a:t>)</a:t>
          </a:r>
        </a:p>
      </dsp:txBody>
      <dsp:txXfrm>
        <a:off x="12037" y="632270"/>
        <a:ext cx="7500676" cy="386903"/>
      </dsp:txXfrm>
    </dsp:sp>
    <dsp:sp modelId="{7CE19570-EA1C-4F11-ADD1-7F59E0C140CC}">
      <dsp:nvSpPr>
        <dsp:cNvPr id="0" name=""/>
        <dsp:cNvSpPr/>
      </dsp:nvSpPr>
      <dsp:spPr>
        <a:xfrm rot="5400000">
          <a:off x="3685316" y="1041485"/>
          <a:ext cx="154116" cy="18493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056897"/>
        <a:ext cx="110963" cy="107881"/>
      </dsp:txXfrm>
    </dsp:sp>
    <dsp:sp modelId="{4BFBA2DF-5D1A-4692-9572-DD1DC778C2AE}">
      <dsp:nvSpPr>
        <dsp:cNvPr id="0" name=""/>
        <dsp:cNvSpPr/>
      </dsp:nvSpPr>
      <dsp:spPr>
        <a:xfrm>
          <a:off x="0" y="1236699"/>
          <a:ext cx="7524750" cy="4109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Penentuan </a:t>
          </a:r>
          <a:r>
            <a:rPr lang="en-US" sz="2000" kern="1200" dirty="0" err="1"/>
            <a:t>Masalah</a:t>
          </a:r>
          <a:r>
            <a:rPr lang="en-US" sz="2000" kern="1200" dirty="0"/>
            <a:t> </a:t>
          </a:r>
          <a:r>
            <a:rPr lang="en-US" sz="2000" kern="1200" dirty="0" err="1"/>
            <a:t>Penelitian</a:t>
          </a:r>
          <a:r>
            <a:rPr lang="en-US" sz="2000" kern="1200" dirty="0"/>
            <a:t> (</a:t>
          </a:r>
          <a:r>
            <a:rPr lang="en-US" sz="2000" b="1" i="1" kern="1200" dirty="0">
              <a:solidFill>
                <a:srgbClr val="C00000"/>
              </a:solidFill>
            </a:rPr>
            <a:t>Research Problem</a:t>
          </a:r>
          <a:r>
            <a:rPr lang="en-US" sz="2000" kern="1200" dirty="0"/>
            <a:t>)</a:t>
          </a:r>
        </a:p>
      </dsp:txBody>
      <dsp:txXfrm>
        <a:off x="12037" y="1248736"/>
        <a:ext cx="7500676" cy="386903"/>
      </dsp:txXfrm>
    </dsp:sp>
    <dsp:sp modelId="{32DD0A9B-C0B7-4A90-8634-CD4951ED9FF5}">
      <dsp:nvSpPr>
        <dsp:cNvPr id="0" name=""/>
        <dsp:cNvSpPr/>
      </dsp:nvSpPr>
      <dsp:spPr>
        <a:xfrm rot="5400000">
          <a:off x="3685316" y="1657951"/>
          <a:ext cx="154116" cy="18493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673363"/>
        <a:ext cx="110963" cy="107881"/>
      </dsp:txXfrm>
    </dsp:sp>
    <dsp:sp modelId="{26412A0F-61FF-4A76-980F-ADC7C2042A0B}">
      <dsp:nvSpPr>
        <dsp:cNvPr id="0" name=""/>
        <dsp:cNvSpPr/>
      </dsp:nvSpPr>
      <dsp:spPr>
        <a:xfrm>
          <a:off x="0" y="1853166"/>
          <a:ext cx="7524750" cy="4109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id-ID" sz="2000" kern="1200" dirty="0"/>
            <a:t>. </a:t>
          </a:r>
          <a:r>
            <a:rPr lang="en-US" sz="2000" kern="1200" dirty="0" err="1"/>
            <a:t>Perangkuman</a:t>
          </a:r>
          <a:r>
            <a:rPr lang="en-US" sz="2000" kern="1200" dirty="0"/>
            <a:t> </a:t>
          </a:r>
          <a:r>
            <a:rPr lang="en-US" sz="2000" kern="1200" dirty="0" err="1"/>
            <a:t>Metode-Metode</a:t>
          </a:r>
          <a:r>
            <a:rPr lang="en-US" sz="2000" kern="1200" dirty="0"/>
            <a:t> Yang Ada (</a:t>
          </a:r>
          <a:r>
            <a:rPr lang="en-US" sz="2000" b="1" i="1" kern="1200" dirty="0">
              <a:solidFill>
                <a:srgbClr val="C00000"/>
              </a:solidFill>
            </a:rPr>
            <a:t>State-of-the-Art Methods</a:t>
          </a:r>
          <a:r>
            <a:rPr lang="en-US" sz="2000" kern="1200" dirty="0"/>
            <a:t>)</a:t>
          </a:r>
        </a:p>
      </dsp:txBody>
      <dsp:txXfrm>
        <a:off x="12037" y="1865203"/>
        <a:ext cx="7500676" cy="386903"/>
      </dsp:txXfrm>
    </dsp:sp>
    <dsp:sp modelId="{EFB17ADE-A653-4572-A12B-C328E4FA8E3D}">
      <dsp:nvSpPr>
        <dsp:cNvPr id="0" name=""/>
        <dsp:cNvSpPr/>
      </dsp:nvSpPr>
      <dsp:spPr>
        <a:xfrm rot="5400000">
          <a:off x="3685316" y="2274418"/>
          <a:ext cx="154116" cy="18493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289830"/>
        <a:ext cx="110963" cy="107881"/>
      </dsp:txXfrm>
    </dsp:sp>
    <dsp:sp modelId="{D891ADC6-E483-4227-8F79-3F250D8E716B}">
      <dsp:nvSpPr>
        <dsp:cNvPr id="0" name=""/>
        <dsp:cNvSpPr/>
      </dsp:nvSpPr>
      <dsp:spPr>
        <a:xfrm>
          <a:off x="0" y="2469632"/>
          <a:ext cx="7524750" cy="41097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Penentuan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Proposed Method</a:t>
          </a:r>
          <a:r>
            <a:rPr lang="en-US" sz="2000" kern="1200" dirty="0"/>
            <a:t>)</a:t>
          </a:r>
        </a:p>
      </dsp:txBody>
      <dsp:txXfrm>
        <a:off x="12037" y="2481669"/>
        <a:ext cx="7500676" cy="386903"/>
      </dsp:txXfrm>
    </dsp:sp>
    <dsp:sp modelId="{4AB6EAA5-0D09-4161-8D9A-7EC04FA1674E}">
      <dsp:nvSpPr>
        <dsp:cNvPr id="0" name=""/>
        <dsp:cNvSpPr/>
      </dsp:nvSpPr>
      <dsp:spPr>
        <a:xfrm rot="5400000">
          <a:off x="3685787" y="2890257"/>
          <a:ext cx="153174" cy="184939"/>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906139"/>
        <a:ext cx="110963" cy="107222"/>
      </dsp:txXfrm>
    </dsp:sp>
    <dsp:sp modelId="{ED630954-78E6-4446-9DE7-A220588C9BF3}">
      <dsp:nvSpPr>
        <dsp:cNvPr id="0" name=""/>
        <dsp:cNvSpPr/>
      </dsp:nvSpPr>
      <dsp:spPr>
        <a:xfrm>
          <a:off x="0" y="3084843"/>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t>
          </a:r>
          <a:r>
            <a:rPr lang="en-US" sz="2000" kern="1200" dirty="0" err="1"/>
            <a:t>Evaluasi</a:t>
          </a:r>
          <a:r>
            <a:rPr lang="en-US" sz="2000" kern="1200" dirty="0"/>
            <a:t>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Evaluation</a:t>
          </a:r>
          <a:r>
            <a:rPr lang="en-US" sz="2000" kern="1200" dirty="0"/>
            <a:t>)</a:t>
          </a:r>
        </a:p>
      </dsp:txBody>
      <dsp:txXfrm>
        <a:off x="12037" y="3096880"/>
        <a:ext cx="7500676" cy="386903"/>
      </dsp:txXfrm>
    </dsp:sp>
    <dsp:sp modelId="{50D2BB53-1682-4ABF-AE95-26C724666FD1}">
      <dsp:nvSpPr>
        <dsp:cNvPr id="0" name=""/>
        <dsp:cNvSpPr/>
      </dsp:nvSpPr>
      <dsp:spPr>
        <a:xfrm rot="5400000">
          <a:off x="3685316" y="3506095"/>
          <a:ext cx="154116"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d-ID" sz="700" kern="1200"/>
        </a:p>
      </dsp:txBody>
      <dsp:txXfrm rot="-5400000">
        <a:off x="3706893" y="3521507"/>
        <a:ext cx="110963" cy="107881"/>
      </dsp:txXfrm>
    </dsp:sp>
    <dsp:sp modelId="{D01CCC73-DB11-4641-996D-464799A53EA1}">
      <dsp:nvSpPr>
        <dsp:cNvPr id="0" name=""/>
        <dsp:cNvSpPr/>
      </dsp:nvSpPr>
      <dsp:spPr>
        <a:xfrm>
          <a:off x="0" y="3701310"/>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a:t>
          </a:r>
          <a:r>
            <a:rPr lang="en-US" sz="2000" kern="1200" dirty="0" err="1"/>
            <a:t>Penulisan</a:t>
          </a:r>
          <a:r>
            <a:rPr lang="en-US" sz="2000" kern="1200" dirty="0"/>
            <a:t> </a:t>
          </a:r>
          <a:r>
            <a:rPr lang="en-US" sz="2000" kern="1200" dirty="0" err="1"/>
            <a:t>Ilmiah</a:t>
          </a:r>
          <a:r>
            <a:rPr lang="en-US" sz="2000" kern="1200" dirty="0"/>
            <a:t> </a:t>
          </a:r>
          <a:r>
            <a:rPr lang="en-US" sz="2000" kern="1200" dirty="0" err="1"/>
            <a:t>dan</a:t>
          </a:r>
          <a:r>
            <a:rPr lang="en-US" sz="2000" kern="1200" dirty="0"/>
            <a:t> </a:t>
          </a:r>
          <a:r>
            <a:rPr lang="en-US" sz="2000" kern="1200" dirty="0" err="1"/>
            <a:t>Publikasi</a:t>
          </a:r>
          <a:r>
            <a:rPr lang="en-US" sz="2000" kern="1200" dirty="0"/>
            <a:t> </a:t>
          </a:r>
          <a:r>
            <a:rPr lang="en-US" sz="2000" kern="1200" dirty="0" err="1"/>
            <a:t>Hasil</a:t>
          </a:r>
          <a:r>
            <a:rPr lang="en-US" sz="2000" kern="1200" dirty="0"/>
            <a:t> </a:t>
          </a:r>
          <a:r>
            <a:rPr lang="en-US" sz="2000" kern="1200" dirty="0" err="1"/>
            <a:t>Penelitian</a:t>
          </a:r>
          <a:r>
            <a:rPr lang="en-US" sz="2000" kern="1200" dirty="0"/>
            <a:t> (</a:t>
          </a:r>
          <a:r>
            <a:rPr lang="en-US" sz="2000" b="1" i="1" kern="1200" dirty="0">
              <a:solidFill>
                <a:srgbClr val="C00000"/>
              </a:solidFill>
            </a:rPr>
            <a:t>Publications</a:t>
          </a:r>
          <a:r>
            <a:rPr lang="en-US" sz="2000" kern="1200" dirty="0"/>
            <a:t>)</a:t>
          </a:r>
        </a:p>
      </dsp:txBody>
      <dsp:txXfrm>
        <a:off x="12037" y="3713347"/>
        <a:ext cx="7500676" cy="386903"/>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0" y="9224965"/>
            <a:ext cx="3200400" cy="442913"/>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a:effectLst/>
              </a:defRPr>
            </a:lvl1pPr>
          </a:lstStyle>
          <a:p>
            <a:pPr>
              <a:defRPr/>
            </a:pPr>
            <a:r>
              <a:rPr lang="en-US" altLang="ja-JP"/>
              <a:t>romi@romisatriawahono.net</a:t>
            </a:r>
          </a:p>
        </p:txBody>
      </p:sp>
      <p:sp>
        <p:nvSpPr>
          <p:cNvPr id="27658" name="Rectangle 10"/>
          <p:cNvSpPr>
            <a:spLocks noGrp="1" noChangeArrowheads="1"/>
          </p:cNvSpPr>
          <p:nvPr>
            <p:ph type="dt" sz="quarter" idx="1"/>
          </p:nvPr>
        </p:nvSpPr>
        <p:spPr bwMode="auto">
          <a:xfrm>
            <a:off x="611189" y="180975"/>
            <a:ext cx="6164262" cy="495300"/>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smtClean="0">
                <a:effectLst/>
              </a:defRPr>
            </a:lvl1pPr>
          </a:lstStyle>
          <a:p>
            <a:pPr algn="l">
              <a:defRPr/>
            </a:pPr>
            <a:r>
              <a:rPr lang="en-US" altLang="ja-JP" dirty="0"/>
              <a:t>Romi Satria Wahono</a:t>
            </a:r>
          </a:p>
        </p:txBody>
      </p:sp>
      <p:sp>
        <p:nvSpPr>
          <p:cNvPr id="27659" name="Rectangle 11"/>
          <p:cNvSpPr>
            <a:spLocks noGrp="1" noChangeArrowheads="1"/>
          </p:cNvSpPr>
          <p:nvPr>
            <p:ph type="ftr" sz="quarter" idx="2"/>
          </p:nvPr>
        </p:nvSpPr>
        <p:spPr bwMode="auto">
          <a:xfrm>
            <a:off x="495301" y="9101138"/>
            <a:ext cx="3314701" cy="347662"/>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700" i="1" dirty="0">
                <a:effectLst/>
              </a:defRPr>
            </a:lvl1pPr>
          </a:lstStyle>
          <a:p>
            <a:pPr>
              <a:defRPr/>
            </a:pPr>
            <a:r>
              <a:rPr lang="en-US" altLang="ja-JP"/>
              <a:t>http://romisatriawahono.net</a:t>
            </a:r>
          </a:p>
        </p:txBody>
      </p:sp>
      <p:sp>
        <p:nvSpPr>
          <p:cNvPr id="27660" name="Line 12"/>
          <p:cNvSpPr>
            <a:spLocks noChangeShapeType="1"/>
          </p:cNvSpPr>
          <p:nvPr/>
        </p:nvSpPr>
        <p:spPr bwMode="auto">
          <a:xfrm flipH="1">
            <a:off x="611191" y="3810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7661" name="Line 13"/>
          <p:cNvSpPr>
            <a:spLocks noChangeShapeType="1"/>
          </p:cNvSpPr>
          <p:nvPr/>
        </p:nvSpPr>
        <p:spPr bwMode="auto">
          <a:xfrm flipH="1">
            <a:off x="611191" y="92202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 name="Slide Number Placeholder 1"/>
          <p:cNvSpPr>
            <a:spLocks noGrp="1"/>
          </p:cNvSpPr>
          <p:nvPr>
            <p:ph type="sldNum" sz="quarter" idx="3"/>
          </p:nvPr>
        </p:nvSpPr>
        <p:spPr>
          <a:xfrm>
            <a:off x="533399" y="14288"/>
            <a:ext cx="6248401" cy="366712"/>
          </a:xfrm>
          <a:prstGeom prst="rect">
            <a:avLst/>
          </a:prstGeom>
        </p:spPr>
        <p:txBody>
          <a:bodyPr vert="horz" lIns="91440" tIns="45720" rIns="91440" bIns="45720" rtlCol="0" anchor="b"/>
          <a:lstStyle>
            <a:lvl1pPr algn="r">
              <a:defRPr sz="1200"/>
            </a:lvl1pPr>
          </a:lstStyle>
          <a:p>
            <a:fld id="{18BF33EC-325B-434F-B926-F2803C003D62}" type="slidenum">
              <a:rPr lang="en-US" sz="700" smtClean="0">
                <a:effectLst/>
              </a:rPr>
              <a:pPr/>
              <a:t>‹#›</a:t>
            </a:fld>
            <a:endParaRPr lang="en-US" dirty="0">
              <a:effectLst/>
            </a:endParaRPr>
          </a:p>
        </p:txBody>
      </p:sp>
    </p:spTree>
    <p:extLst>
      <p:ext uri="{BB962C8B-B14F-4D97-AF65-F5344CB8AC3E}">
        <p14:creationId xmlns:p14="http://schemas.microsoft.com/office/powerpoint/2010/main" val="1561370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1" y="0"/>
            <a:ext cx="3170238"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l" defTabSz="954018">
              <a:defRPr sz="1200">
                <a:effectLst/>
                <a:latin typeface="Times New Roman" pitchFamily="18" charset="0"/>
              </a:defRPr>
            </a:lvl1pPr>
          </a:lstStyle>
          <a:p>
            <a:pPr>
              <a:defRPr/>
            </a:pPr>
            <a:r>
              <a:rPr lang="en-US" altLang="ja-JP"/>
              <a:t>romi@romisatriawahono.net</a:t>
            </a:r>
          </a:p>
        </p:txBody>
      </p:sp>
      <p:sp>
        <p:nvSpPr>
          <p:cNvPr id="1027" name="Rectangle 3"/>
          <p:cNvSpPr>
            <a:spLocks noGrp="1" noChangeArrowheads="1"/>
          </p:cNvSpPr>
          <p:nvPr>
            <p:ph type="dt" idx="1"/>
          </p:nvPr>
        </p:nvSpPr>
        <p:spPr bwMode="auto">
          <a:xfrm>
            <a:off x="4144966" y="0"/>
            <a:ext cx="3170237"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1200">
                <a:effectLst/>
                <a:latin typeface="Times New Roman" pitchFamily="18" charset="0"/>
              </a:defRPr>
            </a:lvl1pPr>
          </a:lstStyle>
          <a:p>
            <a:pPr>
              <a:defRPr/>
            </a:pPr>
            <a:r>
              <a:rPr lang="id-ID" altLang="ja-JP"/>
              <a:t>Object-Oriented Programming</a:t>
            </a:r>
            <a:endParaRPr lang="en-US" altLang="ja-JP"/>
          </a:p>
        </p:txBody>
      </p:sp>
      <p:sp>
        <p:nvSpPr>
          <p:cNvPr id="27652" name="Rectangle 4"/>
          <p:cNvSpPr>
            <a:spLocks noGrp="1" noRot="1" noChangeAspect="1" noChangeArrowheads="1" noTextEdit="1"/>
          </p:cNvSpPr>
          <p:nvPr>
            <p:ph type="sldImg" idx="2"/>
          </p:nvPr>
        </p:nvSpPr>
        <p:spPr bwMode="auto">
          <a:xfrm>
            <a:off x="1263650" y="720725"/>
            <a:ext cx="4799013"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6" y="4559303"/>
            <a:ext cx="5365750" cy="432117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1" y="9121778"/>
            <a:ext cx="3170238"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1200">
                <a:effectLst/>
                <a:latin typeface="Times New Roman" pitchFamily="18" charset="0"/>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144966" y="9121778"/>
            <a:ext cx="3170237"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r" defTabSz="954018">
              <a:defRPr sz="1200">
                <a:effectLst/>
                <a:latin typeface="Times New Roman" pitchFamily="18" charset="0"/>
              </a:defRPr>
            </a:lvl1pPr>
          </a:lstStyle>
          <a:p>
            <a:pPr>
              <a:defRPr/>
            </a:pPr>
            <a:fld id="{38C9D2B2-F8A0-41B1-8482-D108E1D20E7F}" type="slidenum">
              <a:rPr lang="en-US" altLang="ja-JP"/>
              <a:pPr>
                <a:defRPr/>
              </a:pPr>
              <a:t>‹#›</a:t>
            </a:fld>
            <a:endParaRPr lang="en-US" altLang="ja-JP"/>
          </a:p>
        </p:txBody>
      </p:sp>
    </p:spTree>
    <p:extLst>
      <p:ext uri="{BB962C8B-B14F-4D97-AF65-F5344CB8AC3E}">
        <p14:creationId xmlns:p14="http://schemas.microsoft.com/office/powerpoint/2010/main" val="2944927851"/>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0824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17</a:t>
            </a:fld>
            <a:endParaRPr lang="en-US" altLang="ja-JP"/>
          </a:p>
        </p:txBody>
      </p:sp>
    </p:spTree>
    <p:extLst>
      <p:ext uri="{BB962C8B-B14F-4D97-AF65-F5344CB8AC3E}">
        <p14:creationId xmlns:p14="http://schemas.microsoft.com/office/powerpoint/2010/main" val="98324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18</a:t>
            </a:fld>
            <a:endParaRPr lang="en-US" altLang="ja-JP"/>
          </a:p>
        </p:txBody>
      </p:sp>
    </p:spTree>
    <p:extLst>
      <p:ext uri="{BB962C8B-B14F-4D97-AF65-F5344CB8AC3E}">
        <p14:creationId xmlns:p14="http://schemas.microsoft.com/office/powerpoint/2010/main" val="250087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19</a:t>
            </a:fld>
            <a:endParaRPr lang="en-US" altLang="ja-JP"/>
          </a:p>
        </p:txBody>
      </p:sp>
    </p:spTree>
    <p:extLst>
      <p:ext uri="{BB962C8B-B14F-4D97-AF65-F5344CB8AC3E}">
        <p14:creationId xmlns:p14="http://schemas.microsoft.com/office/powerpoint/2010/main" val="131435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21</a:t>
            </a:fld>
            <a:endParaRPr lang="en-US" altLang="ja-JP"/>
          </a:p>
        </p:txBody>
      </p:sp>
    </p:spTree>
    <p:extLst>
      <p:ext uri="{BB962C8B-B14F-4D97-AF65-F5344CB8AC3E}">
        <p14:creationId xmlns:p14="http://schemas.microsoft.com/office/powerpoint/2010/main" val="3602350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22</a:t>
            </a:fld>
            <a:endParaRPr lang="en-US" altLang="ja-JP"/>
          </a:p>
        </p:txBody>
      </p:sp>
    </p:spTree>
    <p:extLst>
      <p:ext uri="{BB962C8B-B14F-4D97-AF65-F5344CB8AC3E}">
        <p14:creationId xmlns:p14="http://schemas.microsoft.com/office/powerpoint/2010/main" val="1077070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25</a:t>
            </a:fld>
            <a:endParaRPr lang="en-US" altLang="ja-JP"/>
          </a:p>
        </p:txBody>
      </p:sp>
    </p:spTree>
    <p:extLst>
      <p:ext uri="{BB962C8B-B14F-4D97-AF65-F5344CB8AC3E}">
        <p14:creationId xmlns:p14="http://schemas.microsoft.com/office/powerpoint/2010/main" val="3261386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28</a:t>
            </a:fld>
            <a:endParaRPr lang="en-US" altLang="ja-JP"/>
          </a:p>
        </p:txBody>
      </p:sp>
    </p:spTree>
    <p:extLst>
      <p:ext uri="{BB962C8B-B14F-4D97-AF65-F5344CB8AC3E}">
        <p14:creationId xmlns:p14="http://schemas.microsoft.com/office/powerpoint/2010/main" val="368213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29</a:t>
            </a:fld>
            <a:endParaRPr lang="en-US" altLang="ja-JP"/>
          </a:p>
        </p:txBody>
      </p:sp>
    </p:spTree>
    <p:extLst>
      <p:ext uri="{BB962C8B-B14F-4D97-AF65-F5344CB8AC3E}">
        <p14:creationId xmlns:p14="http://schemas.microsoft.com/office/powerpoint/2010/main" val="281148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05AC808-AA19-435A-8931-49791C488255}" type="slidenum">
              <a:rPr lang="en-US"/>
              <a:pPr/>
              <a:t>30</a:t>
            </a:fld>
            <a:endParaRPr lang="en-US"/>
          </a:p>
        </p:txBody>
      </p:sp>
      <p:sp>
        <p:nvSpPr>
          <p:cNvPr id="2" name="Notes Placeholder 1"/>
          <p:cNvSpPr>
            <a:spLocks noGrp="1"/>
          </p:cNvSpPr>
          <p:nvPr>
            <p:ph type="body" sz="quarter" idx="3"/>
          </p:nvPr>
        </p:nvSpPr>
        <p:spPr/>
        <p:txBody>
          <a:bodyPr/>
          <a:lstStyle/>
          <a:p>
            <a:endParaRPr lang="id-ID"/>
          </a:p>
        </p:txBody>
      </p:sp>
      <p:sp>
        <p:nvSpPr>
          <p:cNvPr id="3" name="Date Placeholder 2"/>
          <p:cNvSpPr>
            <a:spLocks noGrp="1"/>
          </p:cNvSpPr>
          <p:nvPr>
            <p:ph type="dt" idx="10"/>
          </p:nvPr>
        </p:nvSpPr>
        <p:spPr/>
        <p:txBody>
          <a:bodyPr/>
          <a:lstStyle/>
          <a:p>
            <a:pPr>
              <a:defRPr/>
            </a:pPr>
            <a:r>
              <a:rPr lang="en-US" altLang="ja-JP"/>
              <a:t>Software Engineering: An Overview</a:t>
            </a:r>
          </a:p>
        </p:txBody>
      </p:sp>
      <p:sp>
        <p:nvSpPr>
          <p:cNvPr id="4" name="Header Placeholder 3"/>
          <p:cNvSpPr>
            <a:spLocks noGrp="1"/>
          </p:cNvSpPr>
          <p:nvPr>
            <p:ph type="hdr" sz="quarter" idx="11"/>
          </p:nvPr>
        </p:nvSpPr>
        <p:spPr/>
        <p:txBody>
          <a:bodyPr/>
          <a:lstStyle/>
          <a:p>
            <a:pPr>
              <a:defRPr/>
            </a:pPr>
            <a:r>
              <a:rPr lang="en-US" altLang="ja-JP"/>
              <a:t>romi@romisatriawahono.net</a:t>
            </a:r>
          </a:p>
        </p:txBody>
      </p:sp>
    </p:spTree>
    <p:extLst>
      <p:ext uri="{BB962C8B-B14F-4D97-AF65-F5344CB8AC3E}">
        <p14:creationId xmlns:p14="http://schemas.microsoft.com/office/powerpoint/2010/main" val="2620213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32</a:t>
            </a:fld>
            <a:endParaRPr lang="en-US" altLang="ja-JP"/>
          </a:p>
        </p:txBody>
      </p:sp>
    </p:spTree>
    <p:extLst>
      <p:ext uri="{BB962C8B-B14F-4D97-AF65-F5344CB8AC3E}">
        <p14:creationId xmlns:p14="http://schemas.microsoft.com/office/powerpoint/2010/main" val="52368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a:t>
            </a:fld>
            <a:endParaRPr lang="en-US" altLang="ja-JP"/>
          </a:p>
        </p:txBody>
      </p:sp>
    </p:spTree>
    <p:extLst>
      <p:ext uri="{BB962C8B-B14F-4D97-AF65-F5344CB8AC3E}">
        <p14:creationId xmlns:p14="http://schemas.microsoft.com/office/powerpoint/2010/main" val="308133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34</a:t>
            </a:fld>
            <a:endParaRPr lang="en-US" altLang="ja-JP"/>
          </a:p>
        </p:txBody>
      </p:sp>
    </p:spTree>
    <p:extLst>
      <p:ext uri="{BB962C8B-B14F-4D97-AF65-F5344CB8AC3E}">
        <p14:creationId xmlns:p14="http://schemas.microsoft.com/office/powerpoint/2010/main" val="1885740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36</a:t>
            </a:fld>
            <a:endParaRPr lang="en-US" altLang="ja-JP"/>
          </a:p>
        </p:txBody>
      </p:sp>
    </p:spTree>
    <p:extLst>
      <p:ext uri="{BB962C8B-B14F-4D97-AF65-F5344CB8AC3E}">
        <p14:creationId xmlns:p14="http://schemas.microsoft.com/office/powerpoint/2010/main" val="1504732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a:t>
            </a:fld>
            <a:endParaRPr lang="en-US" altLang="ja-JP"/>
          </a:p>
        </p:txBody>
      </p:sp>
    </p:spTree>
    <p:extLst>
      <p:ext uri="{BB962C8B-B14F-4D97-AF65-F5344CB8AC3E}">
        <p14:creationId xmlns:p14="http://schemas.microsoft.com/office/powerpoint/2010/main" val="1057257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a:t>
            </a:fld>
            <a:endParaRPr lang="en-US" altLang="ja-JP"/>
          </a:p>
        </p:txBody>
      </p:sp>
    </p:spTree>
    <p:extLst>
      <p:ext uri="{BB962C8B-B14F-4D97-AF65-F5344CB8AC3E}">
        <p14:creationId xmlns:p14="http://schemas.microsoft.com/office/powerpoint/2010/main" val="1532970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en-US" altLang="ja-JP"/>
              <a:t>Software Engineering: An Overview</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39</a:t>
            </a:fld>
            <a:endParaRPr lang="en-US" altLang="ja-JP"/>
          </a:p>
        </p:txBody>
      </p:sp>
    </p:spTree>
    <p:extLst>
      <p:ext uri="{BB962C8B-B14F-4D97-AF65-F5344CB8AC3E}">
        <p14:creationId xmlns:p14="http://schemas.microsoft.com/office/powerpoint/2010/main" val="154518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The literature review has been undertaken as a Systematic Literature Review (SLR)* based on the original guidelines as proposed by </a:t>
            </a:r>
            <a:r>
              <a:rPr lang="en-US" i="0" dirty="0" err="1"/>
              <a:t>Kitchenham</a:t>
            </a:r>
            <a:r>
              <a:rPr lang="en-US" i="0" dirty="0"/>
              <a:t> and Charters (2007)</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sz="1200" i="0" dirty="0"/>
              <a:t>Systematic literature reviews (SLR) is now well established</a:t>
            </a:r>
            <a:r>
              <a:rPr lang="en-US" sz="1200" i="0" baseline="0" dirty="0"/>
              <a:t> review method </a:t>
            </a:r>
            <a:r>
              <a:rPr lang="en-US" sz="1200" i="0" dirty="0"/>
              <a:t>in the field</a:t>
            </a:r>
            <a:r>
              <a:rPr lang="en-US" sz="1200" i="0" baseline="0" dirty="0"/>
              <a:t> of </a:t>
            </a:r>
            <a:r>
              <a:rPr lang="en-US" sz="1200" i="0" dirty="0"/>
              <a:t>software engineering. </a:t>
            </a:r>
          </a:p>
          <a:p>
            <a:pPr marL="171450" indent="-171450">
              <a:buFont typeface="Arial" panose="020B0604020202020204" pitchFamily="34" charset="0"/>
              <a:buChar char="•"/>
            </a:pPr>
            <a:endParaRPr lang="en-US" sz="1200" i="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results</a:t>
            </a:r>
            <a:r>
              <a:rPr lang="en-US" i="0" baseline="0" dirty="0"/>
              <a:t> of this SLR is </a:t>
            </a:r>
            <a:r>
              <a:rPr lang="en-US" sz="1200" i="0" dirty="0"/>
              <a:t>submitted to IEEE Transactions on Software Engineering </a:t>
            </a:r>
          </a:p>
          <a:p>
            <a:pPr marL="171450" indent="-171450">
              <a:buFont typeface="Arial" panose="020B0604020202020204" pitchFamily="34" charset="0"/>
              <a:buChar char="•"/>
            </a:pPr>
            <a:endParaRPr lang="en-US" sz="1200" i="0" dirty="0"/>
          </a:p>
        </p:txBody>
      </p:sp>
      <p:sp>
        <p:nvSpPr>
          <p:cNvPr id="4" name="Slide Number Placeholder 3"/>
          <p:cNvSpPr>
            <a:spLocks noGrp="1"/>
          </p:cNvSpPr>
          <p:nvPr>
            <p:ph type="sldNum" sz="quarter" idx="10"/>
          </p:nvPr>
        </p:nvSpPr>
        <p:spPr/>
        <p:txBody>
          <a:bodyPr/>
          <a:lstStyle/>
          <a:p>
            <a:fld id="{2D9CD5FA-941E-4E47-AC5B-FC4CE4DCCEF5}" type="slidenum">
              <a:rPr lang="id-ID" smtClean="0"/>
              <a:t>53</a:t>
            </a:fld>
            <a:endParaRPr lang="id-ID"/>
          </a:p>
        </p:txBody>
      </p:sp>
    </p:spTree>
    <p:extLst>
      <p:ext uri="{BB962C8B-B14F-4D97-AF65-F5344CB8AC3E}">
        <p14:creationId xmlns:p14="http://schemas.microsoft.com/office/powerpoint/2010/main" val="3523184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search was limited by the year of publication: 2000-2013</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Two kind of publications, journal papers and conference proceedings, were included</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ACM</a:t>
            </a:r>
            <a:r>
              <a:rPr lang="en-US" baseline="0" dirty="0"/>
              <a:t> DL, IEEE Explore, </a:t>
            </a:r>
            <a:r>
              <a:rPr lang="en-US" baseline="0" dirty="0" err="1"/>
              <a:t>ScienceDirect</a:t>
            </a:r>
            <a:r>
              <a:rPr lang="en-US" baseline="0" dirty="0"/>
              <a:t>, </a:t>
            </a:r>
            <a:r>
              <a:rPr lang="en-US" baseline="0" dirty="0" err="1"/>
              <a:t>SpringerLink</a:t>
            </a:r>
            <a:r>
              <a:rPr lang="en-US" baseline="0" dirty="0"/>
              <a:t>, SCOPUS digital libraries are selected to be search resource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search string was subsequently adjusted to suit the specific requirements of each database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71 paper </a:t>
            </a:r>
            <a:r>
              <a:rPr lang="en-US" baseline="0" dirty="0"/>
              <a:t>are selected to be a </a:t>
            </a:r>
            <a:r>
              <a:rPr lang="en-US" dirty="0"/>
              <a:t> primary studies</a:t>
            </a:r>
            <a:r>
              <a:rPr lang="en-US" baseline="0" dirty="0"/>
              <a:t> in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56</a:t>
            </a:fld>
            <a:endParaRPr lang="id-ID"/>
          </a:p>
        </p:txBody>
      </p:sp>
    </p:spTree>
    <p:extLst>
      <p:ext uri="{BB962C8B-B14F-4D97-AF65-F5344CB8AC3E}">
        <p14:creationId xmlns:p14="http://schemas.microsoft.com/office/powerpoint/2010/main" val="932678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distribution over the years of 71 selected studies is presented to show how the interest in software defect prediction has changed over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slide also shows that the research field on software defect prediction is still very much relevant to this day.</a:t>
            </a:r>
          </a:p>
        </p:txBody>
      </p:sp>
      <p:sp>
        <p:nvSpPr>
          <p:cNvPr id="4" name="Slide Number Placeholder 3"/>
          <p:cNvSpPr>
            <a:spLocks noGrp="1"/>
          </p:cNvSpPr>
          <p:nvPr>
            <p:ph type="sldNum" sz="quarter" idx="10"/>
          </p:nvPr>
        </p:nvSpPr>
        <p:spPr/>
        <p:txBody>
          <a:bodyPr/>
          <a:lstStyle/>
          <a:p>
            <a:fld id="{2D9CD5FA-941E-4E47-AC5B-FC4CE4DCCEF5}" type="slidenum">
              <a:rPr lang="id-ID" smtClean="0"/>
              <a:t>59</a:t>
            </a:fld>
            <a:endParaRPr lang="id-ID"/>
          </a:p>
        </p:txBody>
      </p:sp>
    </p:spTree>
    <p:extLst>
      <p:ext uri="{BB962C8B-B14F-4D97-AF65-F5344CB8AC3E}">
        <p14:creationId xmlns:p14="http://schemas.microsoft.com/office/powerpoint/2010/main" val="3328602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RQ9 of this SLR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Recently, there are three frameworks that have been highly cited and therefore influential in software defect prediction field: </a:t>
            </a:r>
          </a:p>
          <a:p>
            <a:pPr marL="685800" lvl="1" indent="-228600">
              <a:buFont typeface="+mj-lt"/>
              <a:buAutoNum type="arabicPeriod"/>
            </a:pPr>
            <a:r>
              <a:rPr lang="en-US" dirty="0" err="1"/>
              <a:t>Menzies</a:t>
            </a:r>
            <a:r>
              <a:rPr lang="en-US" dirty="0"/>
              <a:t> et al. Framework (</a:t>
            </a:r>
            <a:r>
              <a:rPr lang="en-US" dirty="0" err="1"/>
              <a:t>Menzies</a:t>
            </a:r>
            <a:r>
              <a:rPr lang="en-US" dirty="0"/>
              <a:t> et al. 2007)</a:t>
            </a:r>
          </a:p>
          <a:p>
            <a:pPr marL="685800" lvl="1" indent="-228600">
              <a:buFont typeface="+mj-lt"/>
              <a:buAutoNum type="arabicPeriod"/>
            </a:pPr>
            <a:r>
              <a:rPr lang="en-US" dirty="0" err="1"/>
              <a:t>Lessmann</a:t>
            </a:r>
            <a:r>
              <a:rPr lang="en-US" dirty="0"/>
              <a:t> et al. Framework (</a:t>
            </a:r>
            <a:r>
              <a:rPr lang="en-US" dirty="0" err="1"/>
              <a:t>Lessmann</a:t>
            </a:r>
            <a:r>
              <a:rPr lang="en-US" dirty="0"/>
              <a:t> et al. 2008)</a:t>
            </a:r>
          </a:p>
          <a:p>
            <a:pPr marL="685800" lvl="1" indent="-228600">
              <a:buFont typeface="+mj-lt"/>
              <a:buAutoNum type="arabicPeriod"/>
            </a:pPr>
            <a:r>
              <a:rPr lang="en-US" dirty="0"/>
              <a:t>Song et al. Framework (Song et al. 2011).</a:t>
            </a:r>
          </a:p>
        </p:txBody>
      </p:sp>
      <p:sp>
        <p:nvSpPr>
          <p:cNvPr id="4" name="Slide Number Placeholder 3"/>
          <p:cNvSpPr>
            <a:spLocks noGrp="1"/>
          </p:cNvSpPr>
          <p:nvPr>
            <p:ph type="sldNum" sz="quarter" idx="10"/>
          </p:nvPr>
        </p:nvSpPr>
        <p:spPr/>
        <p:txBody>
          <a:bodyPr/>
          <a:lstStyle/>
          <a:p>
            <a:fld id="{2D9CD5FA-941E-4E47-AC5B-FC4CE4DCCEF5}" type="slidenum">
              <a:rPr lang="id-ID" smtClean="0"/>
              <a:t>62</a:t>
            </a:fld>
            <a:endParaRPr lang="id-ID"/>
          </a:p>
        </p:txBody>
      </p:sp>
    </p:spTree>
    <p:extLst>
      <p:ext uri="{BB962C8B-B14F-4D97-AF65-F5344CB8AC3E}">
        <p14:creationId xmlns:p14="http://schemas.microsoft.com/office/powerpoint/2010/main" val="2618698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63</a:t>
            </a:fld>
            <a:endParaRPr lang="id-ID"/>
          </a:p>
        </p:txBody>
      </p:sp>
    </p:spTree>
    <p:extLst>
      <p:ext uri="{BB962C8B-B14F-4D97-AF65-F5344CB8AC3E}">
        <p14:creationId xmlns:p14="http://schemas.microsoft.com/office/powerpoint/2010/main" val="110541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7</a:t>
            </a:fld>
            <a:endParaRPr lang="en-US" altLang="ja-JP"/>
          </a:p>
        </p:txBody>
      </p:sp>
    </p:spTree>
    <p:extLst>
      <p:ext uri="{BB962C8B-B14F-4D97-AF65-F5344CB8AC3E}">
        <p14:creationId xmlns:p14="http://schemas.microsoft.com/office/powerpoint/2010/main" val="309894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64</a:t>
            </a:fld>
            <a:endParaRPr lang="id-ID"/>
          </a:p>
        </p:txBody>
      </p:sp>
    </p:spTree>
    <p:extLst>
      <p:ext uri="{BB962C8B-B14F-4D97-AF65-F5344CB8AC3E}">
        <p14:creationId xmlns:p14="http://schemas.microsoft.com/office/powerpoint/2010/main" val="3129629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65</a:t>
            </a:fld>
            <a:endParaRPr lang="id-ID"/>
          </a:p>
        </p:txBody>
      </p:sp>
    </p:spTree>
    <p:extLst>
      <p:ext uri="{BB962C8B-B14F-4D97-AF65-F5344CB8AC3E}">
        <p14:creationId xmlns:p14="http://schemas.microsoft.com/office/powerpoint/2010/main" val="1970037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my proposed framework. This</a:t>
            </a:r>
            <a:r>
              <a:rPr lang="en-US" baseline="0" dirty="0"/>
              <a:t> slide shows you, </a:t>
            </a:r>
            <a:r>
              <a:rPr lang="en-US" dirty="0"/>
              <a:t>what is the different between these frameworks and the proposed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proposed framework, </a:t>
            </a:r>
            <a:r>
              <a:rPr lang="en-US" dirty="0" err="1"/>
              <a:t>metaheuristic</a:t>
            </a:r>
            <a:r>
              <a:rPr lang="en-US" dirty="0"/>
              <a:t> optimization methods, PSO and GA, have been used as a feature selector and a parameter selector of the classifiers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considerable work has been done for </a:t>
            </a:r>
            <a:r>
              <a:rPr lang="en-US" dirty="0" err="1"/>
              <a:t>metaheuristic</a:t>
            </a:r>
            <a:r>
              <a:rPr lang="en-US" dirty="0"/>
              <a:t> optimization based feature selection and class imbalance problem separately, but limited research can be found on investigating them both together, particularly in the software engineering field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study, </a:t>
            </a:r>
            <a:r>
              <a:rPr lang="en-US" dirty="0" err="1"/>
              <a:t>metaheuristic</a:t>
            </a:r>
            <a:r>
              <a:rPr lang="en-US" dirty="0"/>
              <a:t> optimization based feature selection and bagging technique are combined for solving the class imbalance problem, in the context of software defect prediction.</a:t>
            </a:r>
          </a:p>
        </p:txBody>
      </p:sp>
      <p:sp>
        <p:nvSpPr>
          <p:cNvPr id="4" name="Slide Number Placeholder 3"/>
          <p:cNvSpPr>
            <a:spLocks noGrp="1"/>
          </p:cNvSpPr>
          <p:nvPr>
            <p:ph type="sldNum" sz="quarter" idx="10"/>
          </p:nvPr>
        </p:nvSpPr>
        <p:spPr/>
        <p:txBody>
          <a:bodyPr/>
          <a:lstStyle/>
          <a:p>
            <a:fld id="{2D9CD5FA-941E-4E47-AC5B-FC4CE4DCCEF5}" type="slidenum">
              <a:rPr lang="id-ID" smtClean="0"/>
              <a:t>67</a:t>
            </a:fld>
            <a:endParaRPr lang="id-ID"/>
          </a:p>
        </p:txBody>
      </p:sp>
    </p:spTree>
    <p:extLst>
      <p:ext uri="{BB962C8B-B14F-4D97-AF65-F5344CB8AC3E}">
        <p14:creationId xmlns:p14="http://schemas.microsoft.com/office/powerpoint/2010/main" val="3196290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dirty="0"/>
              <a:t>A group of particles are random generated, dimensional discrete binary variable</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Each particle represents a feature subset, which is a candidate solution</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Implement bagging technique and train the classifier on the larger training set based on the selected feature subset and the type of kernel</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If all classifiers are finished, combine votes of all classifiers</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Finally, measure validation accuracy on testing dataset via the generated model</a:t>
            </a:r>
          </a:p>
        </p:txBody>
      </p:sp>
      <p:sp>
        <p:nvSpPr>
          <p:cNvPr id="4" name="Slide Number Placeholder 3"/>
          <p:cNvSpPr>
            <a:spLocks noGrp="1"/>
          </p:cNvSpPr>
          <p:nvPr>
            <p:ph type="sldNum" sz="quarter" idx="10"/>
          </p:nvPr>
        </p:nvSpPr>
        <p:spPr/>
        <p:txBody>
          <a:bodyPr/>
          <a:lstStyle/>
          <a:p>
            <a:fld id="{2D9CD5FA-941E-4E47-AC5B-FC4CE4DCCEF5}" type="slidenum">
              <a:rPr lang="id-ID" smtClean="0"/>
              <a:t>68</a:t>
            </a:fld>
            <a:endParaRPr lang="id-ID"/>
          </a:p>
        </p:txBody>
      </p:sp>
    </p:spTree>
    <p:extLst>
      <p:ext uri="{BB962C8B-B14F-4D97-AF65-F5344CB8AC3E}">
        <p14:creationId xmlns:p14="http://schemas.microsoft.com/office/powerpoint/2010/main" val="875993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Batang" panose="02030600000101010101" pitchFamily="18" charset="-127"/>
              </a:rPr>
              <a:t>The </a:t>
            </a:r>
            <a:r>
              <a:rPr lang="en-US" dirty="0">
                <a:solidFill>
                  <a:srgbClr val="C00000"/>
                </a:solidFill>
                <a:latin typeface="Calibri" panose="020F0502020204030204" pitchFamily="34" charset="0"/>
                <a:ea typeface="Batang" panose="02030600000101010101" pitchFamily="18" charset="-127"/>
              </a:rPr>
              <a:t>improved model </a:t>
            </a:r>
            <a:r>
              <a:rPr lang="en-US" dirty="0">
                <a:latin typeface="Calibri" panose="020F0502020204030204" pitchFamily="34" charset="0"/>
                <a:ea typeface="Batang" panose="02030600000101010101" pitchFamily="18" charset="-127"/>
              </a:rPr>
              <a:t>for each classifier is </a:t>
            </a:r>
            <a:r>
              <a:rPr lang="en-US" dirty="0">
                <a:solidFill>
                  <a:srgbClr val="C00000"/>
                </a:solidFill>
                <a:latin typeface="Calibri" panose="020F0502020204030204" pitchFamily="34" charset="0"/>
                <a:ea typeface="Batang" panose="02030600000101010101" pitchFamily="18" charset="-127"/>
              </a:rPr>
              <a:t>highlighted with boldfaced </a:t>
            </a:r>
            <a:r>
              <a:rPr lang="en-US" dirty="0">
                <a:latin typeface="Calibri" panose="020F0502020204030204" pitchFamily="34" charset="0"/>
                <a:ea typeface="Batang" panose="02030600000101010101" pitchFamily="18" charset="-127"/>
              </a:rPr>
              <a:t>print</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Batang" panose="02030600000101010101" pitchFamily="18" charset="-127"/>
              </a:rPr>
              <a:t>Support Vector Machine </a:t>
            </a:r>
            <a:r>
              <a:rPr lang="en-US" dirty="0">
                <a:solidFill>
                  <a:srgbClr val="C00000"/>
                </a:solidFill>
                <a:latin typeface="Calibri" panose="020F0502020204030204" pitchFamily="34" charset="0"/>
                <a:ea typeface="Batang" panose="02030600000101010101" pitchFamily="18" charset="-127"/>
              </a:rPr>
              <a:t>(SVM) techniques still perform less well and no significant improvement</a:t>
            </a:r>
            <a:r>
              <a:rPr lang="en-US" dirty="0">
                <a:latin typeface="Calibri" panose="020F0502020204030204" pitchFamily="34" charset="0"/>
                <a:ea typeface="Batang" panose="02030600000101010101" pitchFamily="18" charset="-127"/>
              </a:rPr>
              <a:t>. This result also confirmed that SVM may be underperforming as they require parameter optimization for best performance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69</a:t>
            </a:fld>
            <a:endParaRPr lang="id-ID"/>
          </a:p>
        </p:txBody>
      </p:sp>
    </p:spTree>
    <p:extLst>
      <p:ext uri="{BB962C8B-B14F-4D97-AF65-F5344CB8AC3E}">
        <p14:creationId xmlns:p14="http://schemas.microsoft.com/office/powerpoint/2010/main" val="2358300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ea typeface="Batang" panose="02030600000101010101" pitchFamily="18" charset="-127"/>
              </a:rPr>
              <a:t>Significance level </a:t>
            </a:r>
            <a:r>
              <a:rPr lang="en-US" dirty="0">
                <a:solidFill>
                  <a:srgbClr val="C00000"/>
                </a:solidFill>
                <a:latin typeface="Calibri" panose="020F0502020204030204" pitchFamily="34" charset="0"/>
                <a:ea typeface="Batang" panose="02030600000101010101" pitchFamily="18" charset="-127"/>
              </a:rPr>
              <a:t>(α) = 0.05</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Then,</a:t>
            </a:r>
            <a:r>
              <a:rPr lang="en-US" baseline="0" dirty="0"/>
              <a:t> t-Test has been conducted and the result is shown in this slide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70</a:t>
            </a:fld>
            <a:endParaRPr lang="id-ID"/>
          </a:p>
        </p:txBody>
      </p:sp>
    </p:spTree>
    <p:extLst>
      <p:ext uri="{BB962C8B-B14F-4D97-AF65-F5344CB8AC3E}">
        <p14:creationId xmlns:p14="http://schemas.microsoft.com/office/powerpoint/2010/main" val="2001240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published </a:t>
            </a:r>
            <a:r>
              <a:rPr lang="en-US" baseline="0" dirty="0"/>
              <a:t>this result in the international journal of software engineering and its applications …</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71</a:t>
            </a:fld>
            <a:endParaRPr lang="id-ID"/>
          </a:p>
        </p:txBody>
      </p:sp>
    </p:spTree>
    <p:extLst>
      <p:ext uri="{BB962C8B-B14F-4D97-AF65-F5344CB8AC3E}">
        <p14:creationId xmlns:p14="http://schemas.microsoft.com/office/powerpoint/2010/main" val="978766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11</a:t>
            </a:fld>
            <a:endParaRPr lang="en-US" altLang="ja-JP"/>
          </a:p>
        </p:txBody>
      </p:sp>
    </p:spTree>
    <p:extLst>
      <p:ext uri="{BB962C8B-B14F-4D97-AF65-F5344CB8AC3E}">
        <p14:creationId xmlns:p14="http://schemas.microsoft.com/office/powerpoint/2010/main" val="2047946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12</a:t>
            </a:fld>
            <a:endParaRPr lang="en-US" altLang="ja-JP"/>
          </a:p>
        </p:txBody>
      </p:sp>
    </p:spTree>
    <p:extLst>
      <p:ext uri="{BB962C8B-B14F-4D97-AF65-F5344CB8AC3E}">
        <p14:creationId xmlns:p14="http://schemas.microsoft.com/office/powerpoint/2010/main" val="151545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13</a:t>
            </a:fld>
            <a:endParaRPr lang="en-US" altLang="ja-JP"/>
          </a:p>
        </p:txBody>
      </p:sp>
    </p:spTree>
    <p:extLst>
      <p:ext uri="{BB962C8B-B14F-4D97-AF65-F5344CB8AC3E}">
        <p14:creationId xmlns:p14="http://schemas.microsoft.com/office/powerpoint/2010/main" val="57918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14</a:t>
            </a:fld>
            <a:endParaRPr lang="en-US" altLang="ja-JP"/>
          </a:p>
        </p:txBody>
      </p:sp>
    </p:spTree>
    <p:extLst>
      <p:ext uri="{BB962C8B-B14F-4D97-AF65-F5344CB8AC3E}">
        <p14:creationId xmlns:p14="http://schemas.microsoft.com/office/powerpoint/2010/main" val="280092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15</a:t>
            </a:fld>
            <a:endParaRPr lang="en-US" altLang="ja-JP"/>
          </a:p>
        </p:txBody>
      </p:sp>
    </p:spTree>
    <p:extLst>
      <p:ext uri="{BB962C8B-B14F-4D97-AF65-F5344CB8AC3E}">
        <p14:creationId xmlns:p14="http://schemas.microsoft.com/office/powerpoint/2010/main" val="223459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16</a:t>
            </a:fld>
            <a:endParaRPr lang="en-US" altLang="ja-JP"/>
          </a:p>
        </p:txBody>
      </p:sp>
    </p:spTree>
    <p:extLst>
      <p:ext uri="{BB962C8B-B14F-4D97-AF65-F5344CB8AC3E}">
        <p14:creationId xmlns:p14="http://schemas.microsoft.com/office/powerpoint/2010/main" val="579064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pic>
        <p:nvPicPr>
          <p:cNvPr id="11" name="Picture 10" descr="A picture containing airplane, red, man, riding&#10;&#10;Description automatically generated">
            <a:extLst>
              <a:ext uri="{FF2B5EF4-FFF2-40B4-BE49-F238E27FC236}">
                <a16:creationId xmlns:a16="http://schemas.microsoft.com/office/drawing/2014/main" id="{B887093E-69E8-4740-8908-69F80DC68A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3172" y="609601"/>
            <a:ext cx="7772400" cy="1968520"/>
          </a:xfrm>
        </p:spPr>
        <p:txBody>
          <a:bodyPr anchor="ctr">
            <a:normAutofit/>
          </a:bodyPr>
          <a:lstStyle>
            <a:lvl1pPr algn="l">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4093528"/>
            <a:ext cx="7315200" cy="1655762"/>
          </a:xfrm>
        </p:spPr>
        <p:txBody>
          <a:bodyPr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29913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994489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1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97803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632464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8888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139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Slide Number Placeholder 5"/>
          <p:cNvSpPr>
            <a:spLocks noGrp="1"/>
          </p:cNvSpPr>
          <p:nvPr>
            <p:ph type="sldNum" sz="quarter" idx="4"/>
          </p:nvPr>
        </p:nvSpPr>
        <p:spPr>
          <a:xfrm>
            <a:off x="3543300" y="6553200"/>
            <a:ext cx="2057400" cy="3048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47794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84781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2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15350" y="6695790"/>
            <a:ext cx="614794" cy="145884"/>
          </a:xfrm>
          <a:prstGeom prst="rect">
            <a:avLst/>
          </a:prstGeom>
        </p:spPr>
      </p:pic>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73" y="6717438"/>
            <a:ext cx="808227" cy="140561"/>
          </a:xfrm>
          <a:prstGeom prst="rect">
            <a:avLst/>
          </a:prstGeom>
        </p:spPr>
      </p:pic>
    </p:spTree>
    <p:extLst>
      <p:ext uri="{BB962C8B-B14F-4D97-AF65-F5344CB8AC3E}">
        <p14:creationId xmlns:p14="http://schemas.microsoft.com/office/powerpoint/2010/main" val="9207795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reference/The%20Rise%20And%20Fall%20Of%20Waterfall.flv" TargetMode="Externa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23.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hyperlink" Target="reference/The%20Rise%20And%20Fall%20Of%20Waterfall.flv" TargetMode="External"/><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6.png"/><Relationship Id="rId5" Type="http://schemas.openxmlformats.org/officeDocument/2006/relationships/notesSlide" Target="../notesSlides/notesSlide20.xml"/><Relationship Id="rId4"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1.emf"/><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emf"/><Relationship Id="rId12"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emf"/><Relationship Id="rId1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emf"/><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7.emf"/><Relationship Id="rId4" Type="http://schemas.openxmlformats.org/officeDocument/2006/relationships/package" Target="../embeddings/Microsoft_Visio_Drawing1.vsdx"/></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07807D-9E77-41C0-A377-79D170BA0C6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a:t>
            </a:fld>
            <a:endParaRPr lang="en-US">
              <a:solidFill>
                <a:prstClr val="black">
                  <a:tint val="75000"/>
                </a:prstClr>
              </a:solidFill>
            </a:endParaRPr>
          </a:p>
        </p:txBody>
      </p:sp>
      <p:sp>
        <p:nvSpPr>
          <p:cNvPr id="3" name="Title 2">
            <a:extLst>
              <a:ext uri="{FF2B5EF4-FFF2-40B4-BE49-F238E27FC236}">
                <a16:creationId xmlns:a16="http://schemas.microsoft.com/office/drawing/2014/main" id="{4562C7B6-C1CA-4617-A46D-EF3B75837F47}"/>
              </a:ext>
            </a:extLst>
          </p:cNvPr>
          <p:cNvSpPr>
            <a:spLocks noGrp="1"/>
          </p:cNvSpPr>
          <p:nvPr>
            <p:ph type="ctrTitle"/>
          </p:nvPr>
        </p:nvSpPr>
        <p:spPr/>
        <p:txBody>
          <a:bodyPr>
            <a:normAutofit fontScale="90000"/>
          </a:bodyPr>
          <a:lstStyle/>
          <a:p>
            <a:r>
              <a:rPr lang="en-US" sz="15300" b="1" dirty="0"/>
              <a:t>10 </a:t>
            </a:r>
            <a:r>
              <a:rPr lang="id-ID" sz="15300" b="1" dirty="0"/>
              <a:t>MITOS</a:t>
            </a:r>
            <a:br>
              <a:rPr lang="en-US" sz="3600" dirty="0"/>
            </a:br>
            <a:r>
              <a:rPr lang="en-US" b="1" dirty="0" err="1"/>
              <a:t>Kesalahan</a:t>
            </a:r>
            <a:r>
              <a:rPr lang="en-US" b="1" dirty="0"/>
              <a:t> P</a:t>
            </a:r>
            <a:r>
              <a:rPr lang="id-ID" b="1" dirty="0"/>
              <a:t>enelitian Computing</a:t>
            </a:r>
            <a:endParaRPr lang="en-ID" b="1" dirty="0"/>
          </a:p>
        </p:txBody>
      </p:sp>
      <p:sp>
        <p:nvSpPr>
          <p:cNvPr id="4" name="Subtitle 3">
            <a:extLst>
              <a:ext uri="{FF2B5EF4-FFF2-40B4-BE49-F238E27FC236}">
                <a16:creationId xmlns:a16="http://schemas.microsoft.com/office/drawing/2014/main" id="{10EEA5E0-E318-4332-B640-0907A7030F22}"/>
              </a:ext>
            </a:extLst>
          </p:cNvPr>
          <p:cNvSpPr>
            <a:spLocks noGrp="1"/>
          </p:cNvSpPr>
          <p:nvPr>
            <p:ph type="subTitle" idx="1"/>
          </p:nvPr>
        </p:nvSpPr>
        <p:spPr>
          <a:xfrm>
            <a:off x="685800" y="3975080"/>
            <a:ext cx="7315200" cy="1968520"/>
          </a:xfrm>
        </p:spPr>
        <p:txBody>
          <a:bodyPr>
            <a:normAutofit/>
          </a:bodyPr>
          <a:lstStyle/>
          <a:p>
            <a:r>
              <a:rPr lang="id-ID" sz="3200" dirty="0"/>
              <a:t>Romi Satria Wahon</a:t>
            </a:r>
            <a:r>
              <a:rPr lang="en-US" sz="3200" dirty="0"/>
              <a:t>o</a:t>
            </a:r>
            <a:br>
              <a:rPr lang="en-US" sz="3200" dirty="0"/>
            </a:br>
            <a:r>
              <a:rPr lang="en-US" sz="2200" i="1" dirty="0">
                <a:solidFill>
                  <a:schemeClr val="bg1">
                    <a:lumMod val="65000"/>
                  </a:schemeClr>
                </a:solidFill>
              </a:rPr>
              <a:t>romi@romisatriawahono.net</a:t>
            </a:r>
            <a:br>
              <a:rPr lang="en-US" sz="2200" i="1" dirty="0">
                <a:solidFill>
                  <a:schemeClr val="bg1">
                    <a:lumMod val="65000"/>
                  </a:schemeClr>
                </a:solidFill>
              </a:rPr>
            </a:br>
            <a:r>
              <a:rPr lang="en-US" sz="2200" i="1" dirty="0">
                <a:solidFill>
                  <a:schemeClr val="bg1">
                    <a:lumMod val="65000"/>
                  </a:schemeClr>
                </a:solidFill>
              </a:rPr>
              <a:t>http://romisatriawahono.net</a:t>
            </a:r>
            <a:br>
              <a:rPr lang="en-US" sz="2200" i="1" dirty="0">
                <a:solidFill>
                  <a:schemeClr val="bg1">
                    <a:lumMod val="65000"/>
                  </a:schemeClr>
                </a:solidFill>
              </a:rPr>
            </a:br>
            <a:r>
              <a:rPr lang="en-US" sz="2200" i="1" dirty="0">
                <a:solidFill>
                  <a:schemeClr val="bg1">
                    <a:lumMod val="65000"/>
                  </a:schemeClr>
                </a:solidFill>
              </a:rPr>
              <a:t>08118228331</a:t>
            </a:r>
          </a:p>
        </p:txBody>
      </p:sp>
    </p:spTree>
    <p:extLst>
      <p:ext uri="{BB962C8B-B14F-4D97-AF65-F5344CB8AC3E}">
        <p14:creationId xmlns:p14="http://schemas.microsoft.com/office/powerpoint/2010/main" val="1426606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9314" y="2719553"/>
            <a:ext cx="4565370" cy="3334705"/>
          </a:xfrm>
          <a:prstGeom prst="rect">
            <a:avLst/>
          </a:prstGeom>
          <a:ln>
            <a:noFill/>
          </a:ln>
          <a:effectLst>
            <a:softEdge rad="112500"/>
          </a:effectLst>
        </p:spPr>
      </p:pic>
      <p:sp>
        <p:nvSpPr>
          <p:cNvPr id="4" name="Text Placeholder 3"/>
          <p:cNvSpPr>
            <a:spLocks noGrp="1"/>
          </p:cNvSpPr>
          <p:nvPr>
            <p:ph type="body" sz="half" idx="2"/>
          </p:nvPr>
        </p:nvSpPr>
        <p:spPr>
          <a:xfrm>
            <a:off x="685799" y="533400"/>
            <a:ext cx="7772400" cy="2286000"/>
          </a:xfrm>
        </p:spPr>
        <p:txBody>
          <a:bodyPr>
            <a:noAutofit/>
          </a:bodyPr>
          <a:lstStyle/>
          <a:p>
            <a:pPr algn="ctr"/>
            <a:r>
              <a:rPr lang="en-US" sz="4400" dirty="0">
                <a:solidFill>
                  <a:schemeClr val="bg1">
                    <a:lumMod val="50000"/>
                  </a:schemeClr>
                </a:solidFill>
              </a:rPr>
              <a:t>MITOS 2</a:t>
            </a:r>
            <a:br>
              <a:rPr lang="en-US" sz="3600" dirty="0">
                <a:solidFill>
                  <a:schemeClr val="bg1">
                    <a:lumMod val="50000"/>
                  </a:schemeClr>
                </a:solidFill>
              </a:rPr>
            </a:br>
            <a:r>
              <a:rPr lang="en-US" sz="3600" dirty="0" err="1"/>
              <a:t>Tujuan</a:t>
            </a:r>
            <a:r>
              <a:rPr lang="en-US" sz="3600" dirty="0"/>
              <a:t> </a:t>
            </a:r>
            <a:r>
              <a:rPr lang="en-US" sz="3600" dirty="0" err="1"/>
              <a:t>Utama</a:t>
            </a:r>
            <a:r>
              <a:rPr lang="en-US" sz="3600" dirty="0"/>
              <a:t> </a:t>
            </a:r>
            <a:r>
              <a:rPr lang="en-US" sz="3600" dirty="0" err="1"/>
              <a:t>Penelitian</a:t>
            </a:r>
            <a:r>
              <a:rPr lang="en-US" sz="3600" dirty="0"/>
              <a:t> </a:t>
            </a:r>
            <a:r>
              <a:rPr lang="en-US" sz="3600" dirty="0" err="1"/>
              <a:t>adalah</a:t>
            </a:r>
            <a:r>
              <a:rPr lang="en-US" sz="3600" dirty="0"/>
              <a:t> </a:t>
            </a:r>
            <a:r>
              <a:rPr lang="en-US" sz="3600" dirty="0" err="1"/>
              <a:t>Adanya</a:t>
            </a:r>
            <a:r>
              <a:rPr lang="en-US" sz="3600" dirty="0"/>
              <a:t> </a:t>
            </a:r>
            <a:r>
              <a:rPr lang="en-US" sz="3600" dirty="0">
                <a:solidFill>
                  <a:srgbClr val="C00000"/>
                </a:solidFill>
              </a:rPr>
              <a:t>Kontribusi </a:t>
            </a:r>
            <a:r>
              <a:rPr lang="en-US" sz="3600" dirty="0" err="1">
                <a:solidFill>
                  <a:srgbClr val="C00000"/>
                </a:solidFill>
              </a:rPr>
              <a:t>ke</a:t>
            </a:r>
            <a:r>
              <a:rPr lang="en-US" sz="3600" dirty="0">
                <a:solidFill>
                  <a:srgbClr val="C00000"/>
                </a:solidFill>
              </a:rPr>
              <a:t> </a:t>
            </a:r>
            <a:r>
              <a:rPr lang="en-US" sz="3600" dirty="0" err="1">
                <a:solidFill>
                  <a:srgbClr val="C00000"/>
                </a:solidFill>
              </a:rPr>
              <a:t>Masyarakat</a:t>
            </a:r>
            <a:endParaRPr lang="id-ID" sz="3600" dirty="0">
              <a:solidFill>
                <a:srgbClr val="C00000"/>
              </a:solidFill>
            </a:endParaRPr>
          </a:p>
        </p:txBody>
      </p:sp>
      <p:sp>
        <p:nvSpPr>
          <p:cNvPr id="2" name="Slide Number Placeholder 1">
            <a:extLst>
              <a:ext uri="{FF2B5EF4-FFF2-40B4-BE49-F238E27FC236}">
                <a16:creationId xmlns:a16="http://schemas.microsoft.com/office/drawing/2014/main" id="{772330E0-0DCC-4F68-832D-6CA96B0911D9}"/>
              </a:ext>
            </a:extLst>
          </p:cNvPr>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3512487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715001"/>
          </a:xfrm>
        </p:spPr>
        <p:txBody>
          <a:bodyPr>
            <a:normAutofit fontScale="92500" lnSpcReduction="10000"/>
          </a:bodyPr>
          <a:lstStyle/>
          <a:p>
            <a:r>
              <a:rPr lang="en-US" sz="2400" dirty="0"/>
              <a:t>Kothari, C. (2004). </a:t>
            </a:r>
            <a:r>
              <a:rPr lang="en-US" sz="2400" dirty="0">
                <a:solidFill>
                  <a:srgbClr val="C00000"/>
                </a:solidFill>
              </a:rPr>
              <a:t>Research Methodology: Methods and Techniques</a:t>
            </a:r>
            <a:r>
              <a:rPr lang="en-US" sz="2400" dirty="0"/>
              <a:t>. New Age International</a:t>
            </a:r>
          </a:p>
          <a:p>
            <a:r>
              <a:rPr lang="en-US" sz="2400" dirty="0"/>
              <a:t>Might, M. (2010). </a:t>
            </a:r>
            <a:r>
              <a:rPr lang="en-US" sz="2400" dirty="0">
                <a:solidFill>
                  <a:srgbClr val="C00000"/>
                </a:solidFill>
              </a:rPr>
              <a:t>The Illustrated Guide to a Ph.D</a:t>
            </a:r>
            <a:r>
              <a:rPr lang="en-US" sz="2400" dirty="0"/>
              <a:t>. Matt.might.net. Retrieved from </a:t>
            </a:r>
            <a:r>
              <a:rPr lang="en-US" sz="2400" i="1" dirty="0"/>
              <a:t>http://matt.might.net/articles/phd-school-in-pictures/</a:t>
            </a:r>
          </a:p>
          <a:p>
            <a:r>
              <a:rPr lang="en-US" sz="2400" dirty="0" err="1"/>
              <a:t>Marczyk</a:t>
            </a:r>
            <a:r>
              <a:rPr lang="en-US" sz="2400" dirty="0"/>
              <a:t>, G., </a:t>
            </a:r>
            <a:r>
              <a:rPr lang="en-US" sz="2400" dirty="0" err="1"/>
              <a:t>DeMatteo</a:t>
            </a:r>
            <a:r>
              <a:rPr lang="en-US" sz="2400" dirty="0"/>
              <a:t>, D., &amp; </a:t>
            </a:r>
            <a:r>
              <a:rPr lang="en-US" sz="2400" dirty="0" err="1"/>
              <a:t>Fertinger</a:t>
            </a:r>
            <a:r>
              <a:rPr lang="en-US" sz="2400" dirty="0"/>
              <a:t>, D. (2005). </a:t>
            </a:r>
            <a:r>
              <a:rPr lang="en-US" sz="2400" dirty="0">
                <a:solidFill>
                  <a:srgbClr val="C00000"/>
                </a:solidFill>
              </a:rPr>
              <a:t>Essentials of Research Design and Methodology</a:t>
            </a:r>
            <a:r>
              <a:rPr lang="en-US" sz="2400" dirty="0"/>
              <a:t>. John Wiley &amp; Sons, Inc.</a:t>
            </a:r>
          </a:p>
          <a:p>
            <a:r>
              <a:rPr lang="en-US" sz="2400" dirty="0"/>
              <a:t>Rea, L. M., &amp; Parker, R. A. (2014). </a:t>
            </a:r>
            <a:r>
              <a:rPr lang="en-US" sz="2400" dirty="0">
                <a:solidFill>
                  <a:srgbClr val="C00000"/>
                </a:solidFill>
              </a:rPr>
              <a:t>Designing and Conducting Survey Research: A Comprehensive Guide (4th ed.)</a:t>
            </a:r>
            <a:r>
              <a:rPr lang="en-US" sz="2400" dirty="0"/>
              <a:t>. John Wiley &amp; Sons, Inc.</a:t>
            </a:r>
          </a:p>
          <a:p>
            <a:r>
              <a:rPr lang="en-US" sz="2400" dirty="0" err="1"/>
              <a:t>Runeson</a:t>
            </a:r>
            <a:r>
              <a:rPr lang="en-US" sz="2400" dirty="0"/>
              <a:t>, P., Host, M., Rainer, A., &amp; </a:t>
            </a:r>
            <a:r>
              <a:rPr lang="en-US" sz="2400" dirty="0" err="1"/>
              <a:t>Regnell</a:t>
            </a:r>
            <a:r>
              <a:rPr lang="en-US" sz="2400" dirty="0"/>
              <a:t>, B. (2012). </a:t>
            </a:r>
            <a:r>
              <a:rPr lang="en-US" sz="2400" dirty="0">
                <a:solidFill>
                  <a:srgbClr val="C00000"/>
                </a:solidFill>
              </a:rPr>
              <a:t>Case Study Research in Software Engineering: Guidelines and Examples</a:t>
            </a:r>
            <a:r>
              <a:rPr lang="en-US" sz="2400" dirty="0"/>
              <a:t>. John Wiley &amp; Sons, Inc.</a:t>
            </a:r>
          </a:p>
          <a:p>
            <a:r>
              <a:rPr lang="en-US" sz="2400" dirty="0" err="1"/>
              <a:t>Sahu</a:t>
            </a:r>
            <a:r>
              <a:rPr lang="en-US" sz="2400" dirty="0"/>
              <a:t>, P. K. (2013). </a:t>
            </a:r>
            <a:r>
              <a:rPr lang="en-US" sz="2400" dirty="0">
                <a:solidFill>
                  <a:srgbClr val="C00000"/>
                </a:solidFill>
              </a:rPr>
              <a:t>Research Methodology: A Guide for Researchers In Agricultural Science, Social Science and Other Related Fields</a:t>
            </a:r>
            <a:r>
              <a:rPr lang="en-US" sz="2400" dirty="0"/>
              <a:t>. Springer.</a:t>
            </a:r>
          </a:p>
          <a:p>
            <a:r>
              <a:rPr lang="en-US" sz="2400" dirty="0" err="1"/>
              <a:t>Veit</a:t>
            </a:r>
            <a:r>
              <a:rPr lang="en-US" sz="2400" dirty="0"/>
              <a:t>, R., Gould, C., &amp; Gould, K. (2013). </a:t>
            </a:r>
            <a:r>
              <a:rPr lang="en-US" sz="2400" dirty="0">
                <a:solidFill>
                  <a:srgbClr val="C00000"/>
                </a:solidFill>
              </a:rPr>
              <a:t>Writing, Reading, and Research (9th ed.)</a:t>
            </a:r>
            <a:r>
              <a:rPr lang="en-US" sz="2400" dirty="0"/>
              <a:t>. </a:t>
            </a:r>
            <a:r>
              <a:rPr lang="en-US" sz="2400" dirty="0" err="1"/>
              <a:t>Cengage</a:t>
            </a:r>
            <a:r>
              <a:rPr lang="en-US" sz="2400" dirty="0"/>
              <a:t> Learning.</a:t>
            </a:r>
          </a:p>
        </p:txBody>
      </p:sp>
      <p:sp>
        <p:nvSpPr>
          <p:cNvPr id="2" name="Title 1"/>
          <p:cNvSpPr>
            <a:spLocks noGrp="1"/>
          </p:cNvSpPr>
          <p:nvPr>
            <p:ph type="title"/>
          </p:nvPr>
        </p:nvSpPr>
        <p:spPr/>
        <p:txBody>
          <a:bodyPr/>
          <a:lstStyle/>
          <a:p>
            <a:r>
              <a:rPr lang="en-US" dirty="0"/>
              <a:t>Reference</a:t>
            </a:r>
            <a:endParaRPr lang="id-ID" dirty="0"/>
          </a:p>
        </p:txBody>
      </p:sp>
      <p:sp>
        <p:nvSpPr>
          <p:cNvPr id="5" name="Slide Number Placeholder 4">
            <a:extLst>
              <a:ext uri="{FF2B5EF4-FFF2-40B4-BE49-F238E27FC236}">
                <a16:creationId xmlns:a16="http://schemas.microsoft.com/office/drawing/2014/main" id="{960E4A6E-5188-4A36-BE71-587E77307D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21691653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F88B2E-E32B-4A7D-8629-353516A830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101</a:t>
            </a:fld>
            <a:endParaRPr lang="en-US">
              <a:solidFill>
                <a:prstClr val="black">
                  <a:tint val="75000"/>
                </a:prstClr>
              </a:solidFill>
            </a:endParaRPr>
          </a:p>
        </p:txBody>
      </p:sp>
      <p:sp>
        <p:nvSpPr>
          <p:cNvPr id="3" name="Title 2">
            <a:extLst>
              <a:ext uri="{FF2B5EF4-FFF2-40B4-BE49-F238E27FC236}">
                <a16:creationId xmlns:a16="http://schemas.microsoft.com/office/drawing/2014/main" id="{AC68724D-E2BC-46F0-89EB-4702BD5C60C3}"/>
              </a:ext>
            </a:extLst>
          </p:cNvPr>
          <p:cNvSpPr>
            <a:spLocks noGrp="1"/>
          </p:cNvSpPr>
          <p:nvPr>
            <p:ph type="ctrTitle"/>
          </p:nvPr>
        </p:nvSpPr>
        <p:spPr/>
        <p:txBody>
          <a:bodyPr>
            <a:normAutofit/>
          </a:bodyPr>
          <a:lstStyle/>
          <a:p>
            <a:r>
              <a:rPr lang="en-US" sz="6600" b="1" dirty="0" err="1"/>
              <a:t>Terima</a:t>
            </a:r>
            <a:r>
              <a:rPr lang="en-US" sz="6600" b="1" dirty="0"/>
              <a:t> Kasih</a:t>
            </a:r>
            <a:endParaRPr lang="en-ID" sz="6600" b="1" dirty="0"/>
          </a:p>
        </p:txBody>
      </p:sp>
      <p:sp>
        <p:nvSpPr>
          <p:cNvPr id="4" name="Subtitle 3">
            <a:extLst>
              <a:ext uri="{FF2B5EF4-FFF2-40B4-BE49-F238E27FC236}">
                <a16:creationId xmlns:a16="http://schemas.microsoft.com/office/drawing/2014/main" id="{54C84835-DBEB-451C-8BD1-172C6F001C0E}"/>
              </a:ext>
            </a:extLst>
          </p:cNvPr>
          <p:cNvSpPr>
            <a:spLocks noGrp="1"/>
          </p:cNvSpPr>
          <p:nvPr>
            <p:ph type="subTitle" idx="1"/>
          </p:nvPr>
        </p:nvSpPr>
        <p:spPr/>
        <p:txBody>
          <a:bodyPr/>
          <a:lstStyle/>
          <a:p>
            <a:r>
              <a:rPr lang="id-ID" sz="2800" dirty="0"/>
              <a:t>Romi Satria Wahon</a:t>
            </a:r>
            <a:r>
              <a:rPr lang="en-US" sz="2800" dirty="0"/>
              <a:t>o</a:t>
            </a:r>
            <a:br>
              <a:rPr lang="en-US" sz="2800" dirty="0"/>
            </a:br>
            <a:r>
              <a:rPr lang="en-US" i="1" dirty="0">
                <a:solidFill>
                  <a:schemeClr val="bg1">
                    <a:lumMod val="65000"/>
                  </a:schemeClr>
                </a:solidFill>
              </a:rPr>
              <a:t>romi@romisatriawahono.net</a:t>
            </a:r>
            <a:br>
              <a:rPr lang="en-US" i="1" dirty="0">
                <a:solidFill>
                  <a:schemeClr val="bg1">
                    <a:lumMod val="65000"/>
                  </a:schemeClr>
                </a:solidFill>
              </a:rPr>
            </a:br>
            <a:r>
              <a:rPr lang="en-US" i="1" dirty="0">
                <a:solidFill>
                  <a:schemeClr val="bg1">
                    <a:lumMod val="65000"/>
                  </a:schemeClr>
                </a:solidFill>
              </a:rPr>
              <a:t>http://romisatriawahono.net</a:t>
            </a:r>
            <a:br>
              <a:rPr lang="en-US" i="1" dirty="0">
                <a:solidFill>
                  <a:schemeClr val="bg1">
                    <a:lumMod val="65000"/>
                  </a:schemeClr>
                </a:solidFill>
              </a:rPr>
            </a:br>
            <a:r>
              <a:rPr lang="en-US" i="1" dirty="0">
                <a:solidFill>
                  <a:schemeClr val="bg1">
                    <a:lumMod val="65000"/>
                  </a:schemeClr>
                </a:solidFill>
              </a:rPr>
              <a:t>08118228331</a:t>
            </a:r>
            <a:endParaRPr lang="en-US" sz="1800" i="1" dirty="0">
              <a:solidFill>
                <a:schemeClr val="bg1">
                  <a:lumMod val="65000"/>
                </a:schemeClr>
              </a:solidFill>
            </a:endParaRPr>
          </a:p>
        </p:txBody>
      </p:sp>
    </p:spTree>
    <p:extLst>
      <p:ext uri="{BB962C8B-B14F-4D97-AF65-F5344CB8AC3E}">
        <p14:creationId xmlns:p14="http://schemas.microsoft.com/office/powerpoint/2010/main" val="21790704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599"/>
            <a:ext cx="7981950" cy="5104949"/>
          </a:xfrm>
        </p:spPr>
        <p:txBody>
          <a:bodyPr>
            <a:normAutofit/>
          </a:bodyPr>
          <a:lstStyle/>
          <a:p>
            <a:pPr marL="0" indent="0">
              <a:buNone/>
            </a:pPr>
            <a:r>
              <a:rPr lang="en-US" sz="4000" dirty="0"/>
              <a:t>Research is a </a:t>
            </a:r>
            <a:r>
              <a:rPr lang="en-US" sz="4000" dirty="0">
                <a:solidFill>
                  <a:srgbClr val="C00000"/>
                </a:solidFill>
              </a:rPr>
              <a:t>considered</a:t>
            </a:r>
            <a:r>
              <a:rPr lang="en-US" sz="4000" dirty="0"/>
              <a:t> activity, which aims to make an </a:t>
            </a:r>
            <a:r>
              <a:rPr lang="en-US" sz="4000" dirty="0">
                <a:solidFill>
                  <a:srgbClr val="C00000"/>
                </a:solidFill>
              </a:rPr>
              <a:t>original</a:t>
            </a:r>
            <a:r>
              <a:rPr lang="en-US" sz="4000" dirty="0">
                <a:solidFill>
                  <a:srgbClr val="0070C0"/>
                </a:solidFill>
              </a:rPr>
              <a:t> contribution to knowledge </a:t>
            </a:r>
            <a:endParaRPr lang="id-ID" sz="4000" dirty="0">
              <a:solidFill>
                <a:srgbClr val="0070C0"/>
              </a:solidFill>
            </a:endParaRPr>
          </a:p>
          <a:p>
            <a:pPr marL="0" indent="0">
              <a:buNone/>
            </a:pPr>
            <a:endParaRPr lang="id-ID" sz="3600" i="1" dirty="0"/>
          </a:p>
          <a:p>
            <a:pPr marL="0" indent="0">
              <a:buNone/>
            </a:pPr>
            <a:endParaRPr lang="id-ID" sz="3600" i="1" dirty="0"/>
          </a:p>
          <a:p>
            <a:pPr marL="0" indent="0">
              <a:buNone/>
            </a:pPr>
            <a:r>
              <a:rPr lang="id-ID" sz="2400" i="1" dirty="0"/>
              <a:t>			</a:t>
            </a:r>
            <a:r>
              <a:rPr lang="en-US" i="1" dirty="0"/>
              <a:t>(Dawson, 2009)</a:t>
            </a:r>
          </a:p>
          <a:p>
            <a:pPr>
              <a:buNone/>
            </a:pPr>
            <a:endParaRPr lang="en-US" sz="3600" i="1" dirty="0"/>
          </a:p>
          <a:p>
            <a:pPr>
              <a:buNone/>
            </a:pPr>
            <a:endParaRPr lang="en-US" sz="3600" i="1" dirty="0"/>
          </a:p>
          <a:p>
            <a:pPr>
              <a:buNone/>
            </a:pPr>
            <a:endParaRPr lang="en-US" sz="3600" i="1" dirty="0"/>
          </a:p>
          <a:p>
            <a:pPr marL="0" indent="0">
              <a:buNone/>
            </a:pPr>
            <a:endParaRPr lang="en-US" sz="3200" dirty="0"/>
          </a:p>
        </p:txBody>
      </p:sp>
      <p:sp>
        <p:nvSpPr>
          <p:cNvPr id="2" name="Title 1"/>
          <p:cNvSpPr>
            <a:spLocks noGrp="1"/>
          </p:cNvSpPr>
          <p:nvPr>
            <p:ph type="title"/>
          </p:nvPr>
        </p:nvSpPr>
        <p:spPr/>
        <p:txBody>
          <a:bodyPr/>
          <a:lstStyle/>
          <a:p>
            <a:r>
              <a:rPr lang="en-US" dirty="0" err="1"/>
              <a:t>Apa</a:t>
            </a:r>
            <a:r>
              <a:rPr lang="en-US" dirty="0"/>
              <a:t> Yang </a:t>
            </a:r>
            <a:r>
              <a:rPr lang="en-US" dirty="0" err="1"/>
              <a:t>Dikejar</a:t>
            </a:r>
            <a:r>
              <a:rPr lang="en-US" dirty="0"/>
              <a:t> di </a:t>
            </a:r>
            <a:r>
              <a:rPr lang="en-US" dirty="0" err="1"/>
              <a:t>Penelitian</a:t>
            </a:r>
            <a:r>
              <a:rPr lang="en-US" dirty="0"/>
              <a:t>?</a:t>
            </a:r>
          </a:p>
        </p:txBody>
      </p:sp>
      <p:pic>
        <p:nvPicPr>
          <p:cNvPr id="6" name="Picture 2"/>
          <p:cNvPicPr>
            <a:picLocks noChangeAspect="1" noChangeArrowheads="1"/>
          </p:cNvPicPr>
          <p:nvPr/>
        </p:nvPicPr>
        <p:blipFill>
          <a:blip r:embed="rId4" cstate="print"/>
          <a:srcRect l="32211" t="12500" r="30893" b="6250"/>
          <a:stretch>
            <a:fillRect/>
          </a:stretch>
        </p:blipFill>
        <p:spPr bwMode="auto">
          <a:xfrm>
            <a:off x="6172200" y="3268892"/>
            <a:ext cx="2590800" cy="3207656"/>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F9A6EA2-CC7A-4B46-84C4-614F7DFC230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820210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00200"/>
            <a:ext cx="7886700" cy="4953000"/>
          </a:xfrm>
        </p:spPr>
        <p:txBody>
          <a:bodyPr>
            <a:normAutofit/>
          </a:bodyPr>
          <a:lstStyle/>
          <a:p>
            <a:pPr marL="0" indent="0">
              <a:buNone/>
            </a:pPr>
            <a:r>
              <a:rPr lang="id-ID" sz="3600" dirty="0"/>
              <a:t>Kegiatan penyelidikan dan investigasi terhadap </a:t>
            </a:r>
            <a:r>
              <a:rPr lang="id-ID" sz="3600" dirty="0" err="1"/>
              <a:t>suatu</a:t>
            </a:r>
            <a:r>
              <a:rPr lang="id-ID" sz="3600" dirty="0"/>
              <a:t> masalah yang dilakukan secara berulang-ulang dan sistematis, dengan tujuan untuk </a:t>
            </a:r>
            <a:r>
              <a:rPr lang="id-ID" sz="3600" dirty="0">
                <a:solidFill>
                  <a:srgbClr val="C00000"/>
                </a:solidFill>
              </a:rPr>
              <a:t>menemukan atau merevisi </a:t>
            </a:r>
            <a:r>
              <a:rPr lang="en-US" sz="3600" dirty="0" err="1">
                <a:solidFill>
                  <a:srgbClr val="0070C0"/>
                </a:solidFill>
              </a:rPr>
              <a:t>teori</a:t>
            </a:r>
            <a:r>
              <a:rPr lang="en-US" sz="3600" dirty="0"/>
              <a:t>, </a:t>
            </a:r>
            <a:r>
              <a:rPr lang="en-US" sz="3600" dirty="0" err="1">
                <a:solidFill>
                  <a:srgbClr val="00B050"/>
                </a:solidFill>
              </a:rPr>
              <a:t>metode</a:t>
            </a:r>
            <a:r>
              <a:rPr lang="en-US" sz="3600" dirty="0"/>
              <a:t>, </a:t>
            </a:r>
            <a:r>
              <a:rPr lang="id-ID" sz="3600" dirty="0">
                <a:solidFill>
                  <a:schemeClr val="accent2"/>
                </a:solidFill>
              </a:rPr>
              <a:t>fakta</a:t>
            </a:r>
            <a:r>
              <a:rPr lang="id-ID" sz="3600" dirty="0"/>
              <a:t>, dan </a:t>
            </a:r>
            <a:r>
              <a:rPr lang="id-ID" sz="3600" dirty="0">
                <a:solidFill>
                  <a:srgbClr val="934BC9"/>
                </a:solidFill>
              </a:rPr>
              <a:t>aplikasi</a:t>
            </a:r>
            <a:br>
              <a:rPr lang="en-US" sz="3600" dirty="0"/>
            </a:br>
            <a:endParaRPr lang="id-ID" sz="3600" dirty="0"/>
          </a:p>
          <a:p>
            <a:pPr marL="0" indent="0">
              <a:buNone/>
            </a:pPr>
            <a:endParaRPr lang="en-US" sz="2000" dirty="0"/>
          </a:p>
          <a:p>
            <a:pPr marL="0" indent="0" algn="r">
              <a:buNone/>
            </a:pPr>
            <a:r>
              <a:rPr lang="id-ID" sz="2400" i="1" dirty="0"/>
              <a:t>(</a:t>
            </a:r>
            <a:r>
              <a:rPr lang="id-ID" sz="2400" i="1" dirty="0" err="1"/>
              <a:t>Berndtsson</a:t>
            </a:r>
            <a:r>
              <a:rPr lang="id-ID" sz="2400" i="1" dirty="0"/>
              <a:t> </a:t>
            </a:r>
            <a:r>
              <a:rPr lang="id-ID" sz="2400" i="1" dirty="0" err="1"/>
              <a:t>et</a:t>
            </a:r>
            <a:r>
              <a:rPr lang="id-ID" sz="2400" i="1" dirty="0"/>
              <a:t> </a:t>
            </a:r>
            <a:r>
              <a:rPr lang="id-ID" sz="2400" i="1" dirty="0" err="1"/>
              <a:t>al</a:t>
            </a:r>
            <a:r>
              <a:rPr lang="id-ID" sz="2400" i="1" dirty="0"/>
              <a:t>., 2008)</a:t>
            </a:r>
            <a:endParaRPr lang="en-US" sz="2400" i="1" dirty="0"/>
          </a:p>
        </p:txBody>
      </p:sp>
      <p:sp>
        <p:nvSpPr>
          <p:cNvPr id="2" name="Title 1"/>
          <p:cNvSpPr>
            <a:spLocks noGrp="1"/>
          </p:cNvSpPr>
          <p:nvPr>
            <p:ph type="title"/>
          </p:nvPr>
        </p:nvSpPr>
        <p:spPr/>
        <p:txBody>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622D79BD-11CC-44EB-ABC9-2648D5F652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16250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09600" y="190500"/>
            <a:ext cx="8561387" cy="647700"/>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rotWithShape="1">
          <a:blip r:embed="rId4" cstate="print"/>
          <a:srcRect l="15222" t="16911" r="15081" b="13445"/>
          <a:stretch/>
        </p:blipFill>
        <p:spPr bwMode="auto">
          <a:xfrm>
            <a:off x="0" y="939721"/>
            <a:ext cx="9067800" cy="5613479"/>
          </a:xfrm>
          <a:prstGeom prst="rect">
            <a:avLst/>
          </a:prstGeom>
          <a:noFill/>
          <a:ln w="9525">
            <a:noFill/>
            <a:miter lim="800000"/>
            <a:headEnd/>
            <a:tailEnd/>
          </a:ln>
        </p:spPr>
      </p:pic>
      <p:sp>
        <p:nvSpPr>
          <p:cNvPr id="4" name="Slide Number Placeholder 3">
            <a:extLst>
              <a:ext uri="{FF2B5EF4-FFF2-40B4-BE49-F238E27FC236}">
                <a16:creationId xmlns:a16="http://schemas.microsoft.com/office/drawing/2014/main" id="{31AFB588-5193-450D-AE7A-898651E2900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a:t>
            </a:fld>
            <a:endParaRPr lang="en-US">
              <a:solidFill>
                <a:prstClr val="black">
                  <a:tint val="75000"/>
                </a:prstClr>
              </a:solidFill>
            </a:endParaRPr>
          </a:p>
        </p:txBody>
      </p:sp>
      <p:sp>
        <p:nvSpPr>
          <p:cNvPr id="5" name="TextBox 4">
            <a:extLst>
              <a:ext uri="{FF2B5EF4-FFF2-40B4-BE49-F238E27FC236}">
                <a16:creationId xmlns:a16="http://schemas.microsoft.com/office/drawing/2014/main" id="{0A7DA84E-BEC6-419C-8717-ACEA4F72E9B9}"/>
              </a:ext>
            </a:extLst>
          </p:cNvPr>
          <p:cNvSpPr txBox="1"/>
          <p:nvPr/>
        </p:nvSpPr>
        <p:spPr>
          <a:xfrm>
            <a:off x="6316217" y="5836513"/>
            <a:ext cx="2475358" cy="523220"/>
          </a:xfrm>
          <a:prstGeom prst="rect">
            <a:avLst/>
          </a:prstGeom>
          <a:noFill/>
        </p:spPr>
        <p:txBody>
          <a:bodyPr wrap="none" rtlCol="0">
            <a:spAutoFit/>
          </a:bodyPr>
          <a:lstStyle/>
          <a:p>
            <a:r>
              <a:rPr lang="en-US" sz="2800" i="1" dirty="0">
                <a:effectLst/>
                <a:latin typeface="+mn-lt"/>
              </a:rPr>
              <a:t>(Dawson, 2019)</a:t>
            </a:r>
            <a:endParaRPr lang="en-ID" sz="2800" i="1" dirty="0">
              <a:effectLst/>
              <a:latin typeface="+mn-lt"/>
            </a:endParaRPr>
          </a:p>
        </p:txBody>
      </p:sp>
    </p:spTree>
    <p:custDataLst>
      <p:tags r:id="rId1"/>
    </p:custDataLst>
    <p:extLst>
      <p:ext uri="{BB962C8B-B14F-4D97-AF65-F5344CB8AC3E}">
        <p14:creationId xmlns:p14="http://schemas.microsoft.com/office/powerpoint/2010/main" val="11168424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0" y="762000"/>
            <a:ext cx="9144000" cy="6096000"/>
          </a:xfrm>
          <a:prstGeom prst="rect">
            <a:avLst/>
          </a:prstGeom>
          <a:noFill/>
          <a:ln w="9525">
            <a:noFill/>
            <a:miter lim="800000"/>
            <a:headEnd/>
            <a:tailEnd/>
          </a:ln>
        </p:spPr>
      </p:pic>
      <p:sp>
        <p:nvSpPr>
          <p:cNvPr id="5" name="Rectangle 4"/>
          <p:cNvSpPr/>
          <p:nvPr/>
        </p:nvSpPr>
        <p:spPr bwMode="auto">
          <a:xfrm>
            <a:off x="304800" y="914400"/>
            <a:ext cx="16764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3200" i="0" u="none" strike="noStrike" cap="none" normalizeH="0" baseline="0" dirty="0" err="1">
                <a:ln>
                  <a:noFill/>
                </a:ln>
                <a:solidFill>
                  <a:srgbClr val="C00000"/>
                </a:solidFill>
                <a:effectLst/>
              </a:rPr>
              <a:t>Logika</a:t>
            </a:r>
            <a:br>
              <a:rPr lang="en-US" sz="3200" dirty="0">
                <a:solidFill>
                  <a:srgbClr val="C00000"/>
                </a:solidFill>
                <a:effectLst/>
              </a:rPr>
            </a:br>
            <a:r>
              <a:rPr kumimoji="1" lang="en-US" sz="3200" i="0" u="none" strike="noStrike" cap="none" normalizeH="0" baseline="0" dirty="0">
                <a:ln>
                  <a:noFill/>
                </a:ln>
                <a:solidFill>
                  <a:srgbClr val="C00000"/>
                </a:solidFill>
                <a:effectLst/>
              </a:rPr>
              <a:t>Fuzzy</a:t>
            </a:r>
          </a:p>
        </p:txBody>
      </p:sp>
      <p:sp>
        <p:nvSpPr>
          <p:cNvPr id="8" name="Rectangle 7"/>
          <p:cNvSpPr/>
          <p:nvPr/>
        </p:nvSpPr>
        <p:spPr bwMode="auto">
          <a:xfrm>
            <a:off x="4267200" y="6019800"/>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r>
              <a:rPr kumimoji="1" lang="en-US" sz="2400" i="0" u="none" strike="noStrike" cap="none" normalizeH="0" baseline="0" dirty="0">
                <a:ln>
                  <a:noFill/>
                </a:ln>
                <a:solidFill>
                  <a:schemeClr val="tx1"/>
                </a:solidFill>
                <a:effectLst/>
                <a:latin typeface="+mn-lt"/>
                <a:ea typeface="ＭＳ Ｐゴシック" pitchFamily="50" charset="-128"/>
              </a:rPr>
              <a:t> Tsukamoto</a:t>
            </a:r>
          </a:p>
        </p:txBody>
      </p:sp>
      <p:cxnSp>
        <p:nvCxnSpPr>
          <p:cNvPr id="10" name="Straight Arrow Connector 9"/>
          <p:cNvCxnSpPr>
            <a:stCxn id="8" idx="1"/>
          </p:cNvCxnSpPr>
          <p:nvPr/>
        </p:nvCxnSpPr>
        <p:spPr bwMode="auto">
          <a:xfrm rot="10800000">
            <a:off x="3810000" y="6019800"/>
            <a:ext cx="457200"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r>
              <a:rPr kumimoji="1" lang="en-US" sz="2400" i="0" u="none" strike="noStrike" cap="none" normalizeH="0" baseline="0" dirty="0">
                <a:ln>
                  <a:noFill/>
                </a:ln>
                <a:solidFill>
                  <a:schemeClr val="tx1"/>
                </a:solidFill>
                <a:effectLst/>
                <a:latin typeface="+mn-lt"/>
                <a:ea typeface="ＭＳ Ｐゴシック" pitchFamily="50" charset="-128"/>
              </a:rPr>
              <a:t> </a:t>
            </a:r>
            <a:r>
              <a:rPr kumimoji="1" lang="en-US" sz="2400" i="0" u="none" strike="noStrike" cap="none" normalizeH="0" baseline="0" dirty="0" err="1">
                <a:ln>
                  <a:noFill/>
                </a:ln>
                <a:solidFill>
                  <a:schemeClr val="tx1"/>
                </a:solidFill>
                <a:effectLst/>
                <a:latin typeface="+mn-lt"/>
                <a:ea typeface="ＭＳ Ｐゴシック" pitchFamily="50" charset="-128"/>
              </a:rPr>
              <a:t>Sugeno</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6096000" y="1676400"/>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934200" y="3124200"/>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5818968" y="2486025"/>
            <a:ext cx="3035998" cy="666298"/>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000" i="0" u="none" strike="noStrike" cap="none" normalizeH="0" baseline="0" dirty="0" err="1">
                <a:ln>
                  <a:noFill/>
                </a:ln>
                <a:solidFill>
                  <a:srgbClr val="0070C0"/>
                </a:solidFill>
                <a:effectLst/>
                <a:latin typeface="+mn-lt"/>
                <a:ea typeface="ＭＳ Ｐゴシック" pitchFamily="50" charset="-128"/>
              </a:rPr>
              <a:t>Metode</a:t>
            </a:r>
            <a:r>
              <a:rPr kumimoji="1" lang="id-ID" sz="2000" i="0" u="none" strike="noStrike" cap="none" normalizeH="0" baseline="0" dirty="0">
                <a:ln>
                  <a:noFill/>
                </a:ln>
                <a:solidFill>
                  <a:srgbClr val="0070C0"/>
                </a:solidFill>
                <a:effectLst/>
                <a:latin typeface="+mn-lt"/>
                <a:ea typeface="ＭＳ Ｐゴシック" pitchFamily="50" charset="-128"/>
              </a:rPr>
              <a:t> </a:t>
            </a:r>
            <a:r>
              <a:rPr lang="en-US" sz="2000" dirty="0">
                <a:solidFill>
                  <a:srgbClr val="0070C0"/>
                </a:solidFill>
                <a:effectLst/>
                <a:latin typeface="+mn-lt"/>
              </a:rPr>
              <a:t>Mamdani </a:t>
            </a:r>
            <a:r>
              <a:rPr lang="id-ID" sz="2000" dirty="0">
                <a:solidFill>
                  <a:srgbClr val="0070C0"/>
                </a:solidFill>
                <a:effectLst/>
                <a:latin typeface="+mn-lt"/>
              </a:rPr>
              <a:t>y</a:t>
            </a:r>
            <a:r>
              <a:rPr lang="en-US" sz="2000" dirty="0">
                <a:solidFill>
                  <a:srgbClr val="0070C0"/>
                </a:solidFill>
                <a:effectLst/>
                <a:latin typeface="+mn-lt"/>
              </a:rPr>
              <a:t>ang</a:t>
            </a:r>
            <a:br>
              <a:rPr lang="en-US" sz="2000" dirty="0">
                <a:solidFill>
                  <a:srgbClr val="0070C0"/>
                </a:solidFill>
                <a:effectLst/>
                <a:latin typeface="+mn-lt"/>
              </a:rPr>
            </a:br>
            <a:r>
              <a:rPr lang="en-US" sz="2000" dirty="0" err="1">
                <a:solidFill>
                  <a:srgbClr val="0070C0"/>
                </a:solidFill>
                <a:effectLst/>
                <a:latin typeface="+mn-lt"/>
              </a:rPr>
              <a:t>Direvisi</a:t>
            </a:r>
            <a:r>
              <a:rPr lang="en-US" sz="2000" dirty="0">
                <a:solidFill>
                  <a:srgbClr val="0070C0"/>
                </a:solidFill>
                <a:effectLst/>
                <a:latin typeface="+mn-lt"/>
              </a:rPr>
              <a:t> d</a:t>
            </a:r>
            <a:r>
              <a:rPr lang="id-ID" sz="2000" dirty="0" err="1">
                <a:solidFill>
                  <a:srgbClr val="0070C0"/>
                </a:solidFill>
                <a:effectLst/>
                <a:latin typeface="+mn-lt"/>
              </a:rPr>
              <a:t>engan</a:t>
            </a:r>
            <a:r>
              <a:rPr lang="id-ID" sz="2000" dirty="0">
                <a:solidFill>
                  <a:srgbClr val="0070C0"/>
                </a:solidFill>
                <a:effectLst/>
                <a:latin typeface="+mn-lt"/>
              </a:rPr>
              <a:t> </a:t>
            </a:r>
            <a:r>
              <a:rPr kumimoji="1" lang="en-US" sz="2000" i="0" u="none" strike="noStrike" cap="none" normalizeH="0" baseline="0" dirty="0" err="1">
                <a:ln>
                  <a:noFill/>
                </a:ln>
                <a:solidFill>
                  <a:srgbClr val="0070C0"/>
                </a:solidFill>
                <a:effectLst/>
                <a:latin typeface="+mn-lt"/>
                <a:ea typeface="ＭＳ Ｐゴシック" pitchFamily="50" charset="-128"/>
              </a:rPr>
              <a:t>Algoritma</a:t>
            </a:r>
            <a:r>
              <a:rPr kumimoji="1" lang="en-US" sz="2000" i="0" u="none" strike="noStrike" cap="none" normalizeH="0" dirty="0">
                <a:ln>
                  <a:noFill/>
                </a:ln>
                <a:solidFill>
                  <a:srgbClr val="0070C0"/>
                </a:solidFill>
                <a:effectLst/>
                <a:latin typeface="+mn-lt"/>
                <a:ea typeface="ＭＳ Ｐゴシック" pitchFamily="50" charset="-128"/>
              </a:rPr>
              <a:t> XYZ</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705600" y="4572000"/>
            <a:ext cx="1447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br>
              <a:rPr lang="en-US" sz="2400" dirty="0">
                <a:effectLst/>
                <a:latin typeface="+mn-lt"/>
              </a:rPr>
            </a:br>
            <a:r>
              <a:rPr lang="en-US" sz="2400" dirty="0">
                <a:effectLst/>
                <a:latin typeface="+mn-lt"/>
              </a:rPr>
              <a:t>Mamdani</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7" name="Straight Arrow Connector 16"/>
          <p:cNvCxnSpPr>
            <a:stCxn id="16" idx="1"/>
          </p:cNvCxnSpPr>
          <p:nvPr/>
        </p:nvCxnSpPr>
        <p:spPr bwMode="auto">
          <a:xfrm rot="10800000">
            <a:off x="5791200" y="4343400"/>
            <a:ext cx="914400" cy="4953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25" name="Straight Arrow Connector 24"/>
          <p:cNvCxnSpPr>
            <a:cxnSpLocks/>
          </p:cNvCxnSpPr>
          <p:nvPr/>
        </p:nvCxnSpPr>
        <p:spPr bwMode="auto">
          <a:xfrm flipH="1">
            <a:off x="6725984" y="3143476"/>
            <a:ext cx="513016" cy="666298"/>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4" name="Slide Number Placeholder 3">
            <a:extLst>
              <a:ext uri="{FF2B5EF4-FFF2-40B4-BE49-F238E27FC236}">
                <a16:creationId xmlns:a16="http://schemas.microsoft.com/office/drawing/2014/main" id="{3381304A-AF5D-414E-AA5D-EA98A5E71C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688725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228600" y="761774"/>
            <a:ext cx="9144000" cy="6096000"/>
          </a:xfrm>
          <a:prstGeom prst="rect">
            <a:avLst/>
          </a:prstGeom>
          <a:noFill/>
          <a:ln w="9525">
            <a:noFill/>
            <a:miter lim="800000"/>
            <a:headEnd/>
            <a:tailEnd/>
          </a:ln>
        </p:spPr>
      </p:pic>
      <p:sp>
        <p:nvSpPr>
          <p:cNvPr id="5" name="Rectangle 4"/>
          <p:cNvSpPr/>
          <p:nvPr/>
        </p:nvSpPr>
        <p:spPr bwMode="auto">
          <a:xfrm>
            <a:off x="76200" y="914400"/>
            <a:ext cx="19050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3200" i="0" u="none" strike="noStrike" cap="none" normalizeH="0" baseline="0" dirty="0" err="1">
                <a:ln>
                  <a:noFill/>
                </a:ln>
                <a:solidFill>
                  <a:srgbClr val="C00000"/>
                </a:solidFill>
                <a:effectLst/>
              </a:rPr>
              <a:t>Decision</a:t>
            </a:r>
            <a:r>
              <a:rPr kumimoji="1" lang="id-ID" sz="3200" i="0" u="none" strike="noStrike" cap="none" normalizeH="0" baseline="0" dirty="0">
                <a:ln>
                  <a:noFill/>
                </a:ln>
                <a:solidFill>
                  <a:srgbClr val="C00000"/>
                </a:solidFill>
                <a:effectLst/>
              </a:rPr>
              <a:t> Tree</a:t>
            </a:r>
            <a:endParaRPr kumimoji="1" lang="en-US" sz="3200" i="0" u="none" strike="noStrike" cap="none" normalizeH="0" baseline="0" dirty="0">
              <a:ln>
                <a:noFill/>
              </a:ln>
              <a:solidFill>
                <a:srgbClr val="C00000"/>
              </a:solidFill>
              <a:effectLst/>
            </a:endParaRPr>
          </a:p>
        </p:txBody>
      </p:sp>
      <p:sp>
        <p:nvSpPr>
          <p:cNvPr id="8" name="Rectangle 7"/>
          <p:cNvSpPr/>
          <p:nvPr/>
        </p:nvSpPr>
        <p:spPr bwMode="auto">
          <a:xfrm>
            <a:off x="4221099" y="6057787"/>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ID3</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Quinlan</a:t>
            </a:r>
            <a:r>
              <a:rPr kumimoji="1" lang="id-ID" sz="2400" i="0" u="none" strike="noStrike" cap="none" normalizeH="0" baseline="0" dirty="0">
                <a:ln>
                  <a:noFill/>
                </a:ln>
                <a:solidFill>
                  <a:schemeClr val="tx1"/>
                </a:solidFill>
                <a:effectLst/>
                <a:latin typeface="+mn-lt"/>
                <a:ea typeface="ＭＳ Ｐゴシック" pitchFamily="50" charset="-128"/>
              </a:rPr>
              <a:t>, 1986)</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0" name="Straight Arrow Connector 9"/>
          <p:cNvCxnSpPr>
            <a:cxnSpLocks/>
          </p:cNvCxnSpPr>
          <p:nvPr/>
        </p:nvCxnSpPr>
        <p:spPr bwMode="auto">
          <a:xfrm flipH="1" flipV="1">
            <a:off x="3649218" y="6019800"/>
            <a:ext cx="541782"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CART</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Breiman</a:t>
            </a:r>
            <a:r>
              <a:rPr kumimoji="1" lang="id-ID" sz="2400" i="0" u="none" strike="noStrike" cap="none" normalizeH="0" baseline="0" dirty="0">
                <a:ln>
                  <a:noFill/>
                </a:ln>
                <a:solidFill>
                  <a:schemeClr val="tx1"/>
                </a:solidFill>
                <a:effectLst/>
                <a:latin typeface="+mn-lt"/>
                <a:ea typeface="ＭＳ Ｐゴシック" pitchFamily="50" charset="-128"/>
              </a:rPr>
              <a:t> ,1984)</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5914490" y="1607219"/>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720222" y="3143325"/>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6096000" y="2280719"/>
            <a:ext cx="2654998" cy="66675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70C0"/>
                </a:solidFill>
                <a:effectLst/>
                <a:latin typeface="+mn-lt"/>
                <a:ea typeface="ＭＳ Ｐゴシック" pitchFamily="50" charset="-128"/>
              </a:rPr>
              <a:t>C</a:t>
            </a:r>
            <a:r>
              <a:rPr kumimoji="1" lang="id-ID" sz="2000" b="1" i="0" u="none" strike="noStrike" cap="none" normalizeH="0" baseline="0" dirty="0" err="1">
                <a:ln>
                  <a:noFill/>
                </a:ln>
                <a:solidFill>
                  <a:srgbClr val="0070C0"/>
                </a:solidFill>
                <a:effectLst/>
                <a:latin typeface="+mn-lt"/>
                <a:ea typeface="ＭＳ Ｐゴシック" pitchFamily="50" charset="-128"/>
              </a:rPr>
              <a:t>redal</a:t>
            </a:r>
            <a:r>
              <a:rPr kumimoji="1" lang="id-ID" sz="2000" b="1" i="0" u="none" strike="noStrike" cap="none" normalizeH="0" baseline="0" dirty="0">
                <a:ln>
                  <a:noFill/>
                </a:ln>
                <a:solidFill>
                  <a:srgbClr val="0070C0"/>
                </a:solidFill>
                <a:effectLst/>
                <a:latin typeface="+mn-lt"/>
                <a:ea typeface="ＭＳ Ｐゴシック" pitchFamily="50" charset="-128"/>
              </a:rPr>
              <a:t> C4.5 </a:t>
            </a:r>
            <a:r>
              <a:rPr kumimoji="1" lang="id-ID" sz="2000" i="0" u="none" strike="noStrike" cap="none" normalizeH="0" baseline="0" dirty="0">
                <a:ln>
                  <a:noFill/>
                </a:ln>
                <a:solidFill>
                  <a:srgbClr val="0070C0"/>
                </a:solidFill>
                <a:effectLst/>
                <a:latin typeface="+mn-lt"/>
                <a:ea typeface="ＭＳ Ｐゴシック" pitchFamily="50" charset="-128"/>
              </a:rPr>
              <a:t>(</a:t>
            </a:r>
            <a:r>
              <a:rPr kumimoji="1" lang="id-ID" sz="2000" i="0" u="none" strike="noStrike" cap="none" normalizeH="0" baseline="0" dirty="0" err="1">
                <a:ln>
                  <a:noFill/>
                </a:ln>
                <a:solidFill>
                  <a:srgbClr val="0070C0"/>
                </a:solidFill>
                <a:effectLst/>
                <a:latin typeface="+mn-lt"/>
                <a:ea typeface="ＭＳ Ｐゴシック" pitchFamily="50" charset="-128"/>
              </a:rPr>
              <a:t>Mantas</a:t>
            </a:r>
            <a:r>
              <a:rPr kumimoji="1" lang="id-ID" sz="2000" i="0" u="none" strike="noStrike" cap="none" normalizeH="0" baseline="0" dirty="0">
                <a:ln>
                  <a:noFill/>
                </a:ln>
                <a:solidFill>
                  <a:srgbClr val="0070C0"/>
                </a:solidFill>
                <a:effectLst/>
                <a:latin typeface="+mn-lt"/>
                <a:ea typeface="ＭＳ Ｐゴシック" pitchFamily="50" charset="-128"/>
              </a:rPr>
              <a:t>, 2014) </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096000" y="5422049"/>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C4.5</a:t>
            </a:r>
            <a:r>
              <a:rPr lang="id-ID" sz="2400" dirty="0">
                <a:effectLst/>
                <a:latin typeface="+mn-lt"/>
              </a:rPr>
              <a:t> (</a:t>
            </a:r>
            <a:r>
              <a:rPr lang="id-ID" sz="2400" dirty="0" err="1">
                <a:effectLst/>
                <a:latin typeface="+mn-lt"/>
              </a:rPr>
              <a:t>Quinlan</a:t>
            </a:r>
            <a:r>
              <a:rPr lang="id-ID" sz="2400" dirty="0">
                <a:effectLst/>
                <a:latin typeface="+mn-lt"/>
              </a:rPr>
              <a:t>, 1993)</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25" name="Straight Arrow Connector 24"/>
          <p:cNvCxnSpPr>
            <a:cxnSpLocks/>
          </p:cNvCxnSpPr>
          <p:nvPr/>
        </p:nvCxnSpPr>
        <p:spPr bwMode="auto">
          <a:xfrm flipH="1">
            <a:off x="6692790" y="2856123"/>
            <a:ext cx="470010" cy="689962"/>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9" name="Rectangle 18">
            <a:extLst>
              <a:ext uri="{FF2B5EF4-FFF2-40B4-BE49-F238E27FC236}">
                <a16:creationId xmlns:a16="http://schemas.microsoft.com/office/drawing/2014/main" id="{4156BF32-5D3F-403C-988D-ED2CE863395A}"/>
              </a:ext>
            </a:extLst>
          </p:cNvPr>
          <p:cNvSpPr/>
          <p:nvPr/>
        </p:nvSpPr>
        <p:spPr bwMode="auto">
          <a:xfrm>
            <a:off x="6220968" y="4555587"/>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000" b="1" i="0" u="none" strike="noStrike" cap="none" normalizeH="0" baseline="0" dirty="0" err="1">
                <a:ln>
                  <a:noFill/>
                </a:ln>
                <a:solidFill>
                  <a:schemeClr val="tx1"/>
                </a:solidFill>
                <a:effectLst/>
                <a:latin typeface="+mn-lt"/>
                <a:ea typeface="ＭＳ Ｐゴシック" pitchFamily="50" charset="-128"/>
              </a:rPr>
              <a:t>Credal</a:t>
            </a:r>
            <a:r>
              <a:rPr kumimoji="1" lang="id-ID" sz="2000" b="1" i="0" u="none" strike="noStrike" cap="none" normalizeH="0" baseline="0" dirty="0">
                <a:ln>
                  <a:noFill/>
                </a:ln>
                <a:solidFill>
                  <a:schemeClr val="tx1"/>
                </a:solidFill>
                <a:effectLst/>
                <a:latin typeface="+mn-lt"/>
                <a:ea typeface="ＭＳ Ｐゴシック" pitchFamily="50" charset="-128"/>
              </a:rPr>
              <a:t> DT</a:t>
            </a:r>
            <a:r>
              <a:rPr lang="id-ID" sz="2000" dirty="0">
                <a:effectLst/>
                <a:latin typeface="+mn-lt"/>
              </a:rPr>
              <a:t> (</a:t>
            </a:r>
            <a:r>
              <a:rPr lang="id-ID" sz="2000" dirty="0" err="1">
                <a:effectLst/>
                <a:latin typeface="+mn-lt"/>
              </a:rPr>
              <a:t>Abellan</a:t>
            </a:r>
            <a:r>
              <a:rPr lang="id-ID" sz="2000" dirty="0">
                <a:effectLst/>
                <a:latin typeface="+mn-lt"/>
              </a:rPr>
              <a:t>, 2003)</a:t>
            </a:r>
            <a:endParaRPr kumimoji="1" lang="en-US" sz="2000" i="0" u="none" strike="noStrike" cap="none" normalizeH="0" baseline="0" dirty="0">
              <a:ln>
                <a:noFill/>
              </a:ln>
              <a:solidFill>
                <a:schemeClr val="tx1"/>
              </a:solidFill>
              <a:effectLst/>
              <a:latin typeface="+mn-lt"/>
              <a:ea typeface="ＭＳ Ｐゴシック" pitchFamily="50" charset="-128"/>
            </a:endParaRPr>
          </a:p>
        </p:txBody>
      </p:sp>
      <p:cxnSp>
        <p:nvCxnSpPr>
          <p:cNvPr id="20" name="Straight Arrow Connector 19">
            <a:extLst>
              <a:ext uri="{FF2B5EF4-FFF2-40B4-BE49-F238E27FC236}">
                <a16:creationId xmlns:a16="http://schemas.microsoft.com/office/drawing/2014/main" id="{E598E66B-2862-48AF-9FD4-FBBBB68C2768}"/>
              </a:ext>
            </a:extLst>
          </p:cNvPr>
          <p:cNvCxnSpPr>
            <a:cxnSpLocks/>
          </p:cNvCxnSpPr>
          <p:nvPr/>
        </p:nvCxnSpPr>
        <p:spPr bwMode="auto">
          <a:xfrm flipH="1" flipV="1">
            <a:off x="5878068" y="4287457"/>
            <a:ext cx="685800" cy="323849"/>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17" name="Straight Arrow Connector 16"/>
          <p:cNvCxnSpPr>
            <a:cxnSpLocks/>
          </p:cNvCxnSpPr>
          <p:nvPr/>
        </p:nvCxnSpPr>
        <p:spPr bwMode="auto">
          <a:xfrm flipH="1" flipV="1">
            <a:off x="5580580" y="4390439"/>
            <a:ext cx="896420" cy="1131893"/>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4" name="Slide Number Placeholder 3">
            <a:extLst>
              <a:ext uri="{FF2B5EF4-FFF2-40B4-BE49-F238E27FC236}">
                <a16:creationId xmlns:a16="http://schemas.microsoft.com/office/drawing/2014/main" id="{05FD3AE9-2C1C-4C34-8FEF-D58ABBE48A7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044006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8172450" cy="5791200"/>
          </a:xfrm>
        </p:spPr>
        <p:txBody>
          <a:bodyPr>
            <a:noAutofit/>
          </a:bodyPr>
          <a:lstStyle/>
          <a:p>
            <a:pPr marL="514350" indent="-514350">
              <a:buFont typeface="+mj-lt"/>
              <a:buAutoNum type="arabicPeriod"/>
            </a:pPr>
            <a:r>
              <a:rPr lang="en-US" dirty="0" err="1"/>
              <a:t>Orisinalitas</a:t>
            </a:r>
            <a:r>
              <a:rPr lang="en-US" dirty="0"/>
              <a:t> </a:t>
            </a:r>
            <a:r>
              <a:rPr lang="en-US" dirty="0" err="1"/>
              <a:t>pada</a:t>
            </a:r>
            <a:r>
              <a:rPr lang="en-US" dirty="0"/>
              <a:t> </a:t>
            </a:r>
            <a:r>
              <a:rPr lang="id-ID" dirty="0">
                <a:solidFill>
                  <a:srgbClr val="C00000"/>
                </a:solidFill>
              </a:rPr>
              <a:t>Metode</a:t>
            </a:r>
            <a:r>
              <a:rPr lang="en-US" dirty="0"/>
              <a:t>:</a:t>
            </a:r>
          </a:p>
          <a:p>
            <a:pPr marL="863600" lvl="1" indent="-514350"/>
            <a:r>
              <a:rPr lang="id-ID" dirty="0"/>
              <a:t>Memecahkan masalah </a:t>
            </a:r>
            <a:r>
              <a:rPr lang="en-US" dirty="0"/>
              <a:t>yang </a:t>
            </a:r>
            <a:r>
              <a:rPr lang="en-US" dirty="0">
                <a:solidFill>
                  <a:srgbClr val="0070C0"/>
                </a:solidFill>
              </a:rPr>
              <a:t>orang lain </a:t>
            </a:r>
            <a:r>
              <a:rPr lang="en-US" dirty="0" err="1">
                <a:solidFill>
                  <a:srgbClr val="0070C0"/>
                </a:solidFill>
              </a:rPr>
              <a:t>sudah</a:t>
            </a:r>
            <a:r>
              <a:rPr lang="en-US" dirty="0">
                <a:solidFill>
                  <a:srgbClr val="0070C0"/>
                </a:solidFill>
              </a:rPr>
              <a:t> </a:t>
            </a:r>
            <a:r>
              <a:rPr lang="en-US" dirty="0" err="1">
                <a:solidFill>
                  <a:srgbClr val="0070C0"/>
                </a:solidFill>
              </a:rPr>
              <a:t>pernah</a:t>
            </a:r>
            <a:r>
              <a:rPr lang="en-US" dirty="0">
                <a:solidFill>
                  <a:srgbClr val="0070C0"/>
                </a:solidFill>
              </a:rPr>
              <a:t> </a:t>
            </a:r>
            <a:r>
              <a:rPr lang="en-US" dirty="0" err="1">
                <a:solidFill>
                  <a:srgbClr val="0070C0"/>
                </a:solidFill>
              </a:rPr>
              <a:t>mengerjakan</a:t>
            </a:r>
            <a:r>
              <a:rPr lang="en-US" dirty="0"/>
              <a:t> </a:t>
            </a:r>
            <a:r>
              <a:rPr lang="en-US" dirty="0" err="1"/>
              <a:t>sebelumnya</a:t>
            </a:r>
            <a:r>
              <a:rPr lang="en-US" dirty="0"/>
              <a:t>, </a:t>
            </a:r>
            <a:r>
              <a:rPr lang="en-US" dirty="0" err="1"/>
              <a:t>tapi</a:t>
            </a:r>
            <a:r>
              <a:rPr lang="en-US" dirty="0"/>
              <a:t> </a:t>
            </a:r>
            <a:r>
              <a:rPr lang="en-US" dirty="0" err="1"/>
              <a:t>dengan</a:t>
            </a:r>
            <a:r>
              <a:rPr lang="en-US" dirty="0"/>
              <a:t> </a:t>
            </a:r>
            <a:r>
              <a:rPr lang="en-US" dirty="0" err="1">
                <a:solidFill>
                  <a:srgbClr val="0070C0"/>
                </a:solidFill>
              </a:rPr>
              <a:t>metode</a:t>
            </a:r>
            <a:r>
              <a:rPr lang="en-US" dirty="0">
                <a:solidFill>
                  <a:srgbClr val="0070C0"/>
                </a:solidFill>
              </a:rPr>
              <a:t> yang </a:t>
            </a:r>
            <a:r>
              <a:rPr lang="en-US" dirty="0" err="1">
                <a:solidFill>
                  <a:srgbClr val="0070C0"/>
                </a:solidFill>
              </a:rPr>
              <a:t>berbeda</a:t>
            </a:r>
            <a:endParaRPr lang="id-ID" dirty="0"/>
          </a:p>
          <a:p>
            <a:pPr marL="863600" lvl="1" indent="-514350"/>
            <a:r>
              <a:rPr lang="id-ID" dirty="0"/>
              <a:t>Model penelitian yang </a:t>
            </a:r>
            <a:r>
              <a:rPr lang="id-ID" dirty="0">
                <a:solidFill>
                  <a:srgbClr val="0070C0"/>
                </a:solidFill>
              </a:rPr>
              <a:t>kontribusi ada pada method improvement</a:t>
            </a:r>
            <a:endParaRPr lang="en-US" dirty="0">
              <a:solidFill>
                <a:srgbClr val="0070C0"/>
              </a:solidFill>
            </a:endParaRPr>
          </a:p>
          <a:p>
            <a:pPr marL="863600" lvl="1" indent="-514350"/>
            <a:endParaRPr lang="id-ID" dirty="0">
              <a:solidFill>
                <a:srgbClr val="0070C0"/>
              </a:solidFill>
            </a:endParaRPr>
          </a:p>
          <a:p>
            <a:pPr marL="514350" indent="-514350">
              <a:buFont typeface="+mj-lt"/>
              <a:buAutoNum type="arabicPeriod"/>
            </a:pPr>
            <a:r>
              <a:rPr lang="en-US" dirty="0" err="1"/>
              <a:t>Orisinalitas</a:t>
            </a:r>
            <a:r>
              <a:rPr lang="en-US" dirty="0"/>
              <a:t> </a:t>
            </a:r>
            <a:r>
              <a:rPr lang="en-US" dirty="0" err="1"/>
              <a:t>pada</a:t>
            </a:r>
            <a:r>
              <a:rPr lang="en-US" dirty="0"/>
              <a:t> </a:t>
            </a:r>
            <a:r>
              <a:rPr lang="id-ID" dirty="0">
                <a:solidFill>
                  <a:srgbClr val="C00000"/>
                </a:solidFill>
              </a:rPr>
              <a:t>Masalah</a:t>
            </a:r>
            <a:r>
              <a:rPr lang="en-US" dirty="0"/>
              <a:t>:</a:t>
            </a:r>
          </a:p>
          <a:p>
            <a:pPr marL="863600" lvl="1" indent="-514350"/>
            <a:r>
              <a:rPr lang="id-ID" dirty="0"/>
              <a:t>M</a:t>
            </a:r>
            <a:r>
              <a:rPr lang="en-US" dirty="0"/>
              <a:t>e</a:t>
            </a:r>
            <a:r>
              <a:rPr lang="id-ID" dirty="0"/>
              <a:t>mecahkan suatu masalah </a:t>
            </a:r>
            <a:r>
              <a:rPr lang="en-US" dirty="0"/>
              <a:t>yang </a:t>
            </a:r>
            <a:r>
              <a:rPr lang="en-US" dirty="0">
                <a:solidFill>
                  <a:srgbClr val="0070C0"/>
                </a:solidFill>
              </a:rPr>
              <a:t>orang lain </a:t>
            </a:r>
            <a:r>
              <a:rPr lang="id-ID" dirty="0">
                <a:solidFill>
                  <a:srgbClr val="0070C0"/>
                </a:solidFill>
              </a:rPr>
              <a:t>belum </a:t>
            </a:r>
            <a:r>
              <a:rPr lang="en-US" dirty="0" err="1">
                <a:solidFill>
                  <a:srgbClr val="0070C0"/>
                </a:solidFill>
              </a:rPr>
              <a:t>pernah</a:t>
            </a:r>
            <a:r>
              <a:rPr lang="en-US" dirty="0">
                <a:solidFill>
                  <a:srgbClr val="0070C0"/>
                </a:solidFill>
              </a:rPr>
              <a:t> </a:t>
            </a:r>
            <a:r>
              <a:rPr lang="en-US" dirty="0" err="1">
                <a:solidFill>
                  <a:srgbClr val="0070C0"/>
                </a:solidFill>
              </a:rPr>
              <a:t>mengerjakan</a:t>
            </a:r>
            <a:r>
              <a:rPr lang="en-US" dirty="0"/>
              <a:t> </a:t>
            </a:r>
            <a:r>
              <a:rPr lang="en-US" dirty="0" err="1"/>
              <a:t>sebelumnya</a:t>
            </a:r>
            <a:endParaRPr lang="id-ID" dirty="0"/>
          </a:p>
          <a:p>
            <a:pPr marL="863600" lvl="1" indent="-514350"/>
            <a:r>
              <a:rPr lang="id-ID" dirty="0"/>
              <a:t>Model penelitian yang </a:t>
            </a:r>
            <a:r>
              <a:rPr lang="id-ID" dirty="0">
                <a:solidFill>
                  <a:srgbClr val="0070C0"/>
                </a:solidFill>
              </a:rPr>
              <a:t>kontribusi ada pada penemuan masalah baru </a:t>
            </a:r>
            <a:r>
              <a:rPr lang="id-ID" dirty="0"/>
              <a:t>sebagai obyek penerapan metode</a:t>
            </a:r>
            <a:endParaRPr lang="en-US" dirty="0">
              <a:solidFill>
                <a:srgbClr val="0070C0"/>
              </a:solidFill>
            </a:endParaRPr>
          </a:p>
          <a:p>
            <a:pPr marL="514350" indent="-514350" algn="r">
              <a:buNone/>
            </a:pPr>
            <a:endParaRPr lang="en-US" sz="800" i="1" dirty="0"/>
          </a:p>
          <a:p>
            <a:pPr marL="514350" indent="-514350" algn="r">
              <a:buNone/>
            </a:pPr>
            <a:r>
              <a:rPr lang="en-US" sz="2400" i="1" dirty="0"/>
              <a:t>(Dawson, 2009)</a:t>
            </a:r>
            <a:endParaRPr lang="id-ID" sz="2400" i="1" dirty="0"/>
          </a:p>
          <a:p>
            <a:pPr marL="514350" indent="-514350" algn="r">
              <a:buNone/>
            </a:pPr>
            <a:endParaRPr lang="en-US" sz="3200" i="1" dirty="0"/>
          </a:p>
        </p:txBody>
      </p:sp>
      <p:sp>
        <p:nvSpPr>
          <p:cNvPr id="2" name="Title 1"/>
          <p:cNvSpPr>
            <a:spLocks noGrp="1"/>
          </p:cNvSpPr>
          <p:nvPr>
            <p:ph type="title"/>
          </p:nvPr>
        </p:nvSpPr>
        <p:spPr/>
        <p:txBody>
          <a:bodyPr/>
          <a:lstStyle/>
          <a:p>
            <a:r>
              <a:rPr lang="en-US" err="1"/>
              <a:t>Orisinalitas</a:t>
            </a:r>
            <a:r>
              <a:rPr lang="en-US"/>
              <a:t> </a:t>
            </a:r>
            <a:r>
              <a:rPr lang="en-US" err="1"/>
              <a:t>Penelitian</a:t>
            </a:r>
            <a:endParaRPr lang="en-US"/>
          </a:p>
        </p:txBody>
      </p:sp>
      <p:sp>
        <p:nvSpPr>
          <p:cNvPr id="4" name="Slide Number Placeholder 3">
            <a:extLst>
              <a:ext uri="{FF2B5EF4-FFF2-40B4-BE49-F238E27FC236}">
                <a16:creationId xmlns:a16="http://schemas.microsoft.com/office/drawing/2014/main" id="{DC1D25F7-854E-42BC-BE3B-6C580DC6045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34689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057400"/>
            <a:ext cx="7886700" cy="3804895"/>
          </a:xfrm>
        </p:spPr>
        <p:txBody>
          <a:bodyPr>
            <a:noAutofit/>
          </a:bodyPr>
          <a:lstStyle/>
          <a:p>
            <a:pPr marL="457200" lvl="1" indent="0">
              <a:buNone/>
            </a:pPr>
            <a:r>
              <a:rPr lang="en-US" sz="4400" dirty="0" err="1">
                <a:solidFill>
                  <a:srgbClr val="0070C0"/>
                </a:solidFill>
              </a:rPr>
              <a:t>Algoritma</a:t>
            </a:r>
            <a:r>
              <a:rPr lang="en-US" sz="4400" dirty="0">
                <a:solidFill>
                  <a:srgbClr val="0070C0"/>
                </a:solidFill>
              </a:rPr>
              <a:t> </a:t>
            </a:r>
            <a:r>
              <a:rPr lang="en-US" sz="4400" dirty="0" err="1">
                <a:solidFill>
                  <a:srgbClr val="0070C0"/>
                </a:solidFill>
              </a:rPr>
              <a:t>Genetika</a:t>
            </a:r>
            <a:r>
              <a:rPr lang="en-US" sz="4400" dirty="0"/>
              <a:t> </a:t>
            </a:r>
            <a:r>
              <a:rPr lang="en-US" sz="4400" dirty="0" err="1"/>
              <a:t>untuk</a:t>
            </a:r>
            <a:r>
              <a:rPr lang="en-US" sz="4400" dirty="0"/>
              <a:t> </a:t>
            </a:r>
            <a:r>
              <a:rPr lang="en-US" sz="4400" dirty="0" err="1">
                <a:solidFill>
                  <a:srgbClr val="C00000"/>
                </a:solidFill>
              </a:rPr>
              <a:t>Penentuan</a:t>
            </a:r>
            <a:r>
              <a:rPr lang="en-US" sz="4400" dirty="0">
                <a:solidFill>
                  <a:srgbClr val="C00000"/>
                </a:solidFill>
              </a:rPr>
              <a:t> </a:t>
            </a:r>
            <a:r>
              <a:rPr lang="en-US" sz="4400" dirty="0" err="1">
                <a:solidFill>
                  <a:srgbClr val="C00000"/>
                </a:solidFill>
              </a:rPr>
              <a:t>Desain</a:t>
            </a:r>
            <a:r>
              <a:rPr lang="en-US" sz="4400" dirty="0">
                <a:solidFill>
                  <a:srgbClr val="C00000"/>
                </a:solidFill>
              </a:rPr>
              <a:t> </a:t>
            </a:r>
            <a:r>
              <a:rPr lang="en-US" sz="4400" dirty="0" err="1">
                <a:solidFill>
                  <a:srgbClr val="C00000"/>
                </a:solidFill>
              </a:rPr>
              <a:t>Bendungan</a:t>
            </a:r>
            <a:r>
              <a:rPr lang="id-ID" sz="4400" dirty="0">
                <a:solidFill>
                  <a:srgbClr val="C00000"/>
                </a:solidFill>
              </a:rPr>
              <a:t> </a:t>
            </a:r>
            <a:r>
              <a:rPr lang="id-ID" sz="4400" dirty="0"/>
              <a:t>yang Paling Optimal</a:t>
            </a:r>
            <a:endParaRPr lang="en-US" sz="4400" dirty="0"/>
          </a:p>
        </p:txBody>
      </p:sp>
      <p:sp>
        <p:nvSpPr>
          <p:cNvPr id="2" name="Title 1"/>
          <p:cNvSpPr>
            <a:spLocks noGrp="1"/>
          </p:cNvSpPr>
          <p:nvPr>
            <p:ph type="title"/>
          </p:nvPr>
        </p:nvSpPr>
        <p:spPr/>
        <p:txBody>
          <a:bodyPr/>
          <a:lstStyle/>
          <a:p>
            <a:r>
              <a:rPr lang="en-US" dirty="0" err="1"/>
              <a:t>Contoh</a:t>
            </a:r>
            <a:r>
              <a:rPr lang="en-US" dirty="0"/>
              <a:t> </a:t>
            </a:r>
            <a:r>
              <a:rPr lang="id-ID" dirty="0"/>
              <a:t>Tema Penelitian</a:t>
            </a:r>
            <a:endParaRPr lang="en-US" dirty="0"/>
          </a:p>
        </p:txBody>
      </p:sp>
      <p:sp>
        <p:nvSpPr>
          <p:cNvPr id="4" name="Slide Number Placeholder 3">
            <a:extLst>
              <a:ext uri="{FF2B5EF4-FFF2-40B4-BE49-F238E27FC236}">
                <a16:creationId xmlns:a16="http://schemas.microsoft.com/office/drawing/2014/main" id="{1257FDC5-D316-4D15-86AA-0104D51F592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15500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4643095"/>
          </a:xfrm>
        </p:spPr>
        <p:txBody>
          <a:bodyPr>
            <a:noAutofit/>
          </a:bodyPr>
          <a:lstStyle/>
          <a:p>
            <a:r>
              <a:rPr lang="en-US" sz="3200" dirty="0" err="1">
                <a:solidFill>
                  <a:srgbClr val="C00000"/>
                </a:solidFill>
              </a:rPr>
              <a:t>Judul</a:t>
            </a:r>
            <a:r>
              <a:rPr lang="en-US" sz="3200" dirty="0"/>
              <a:t>:</a:t>
            </a:r>
          </a:p>
          <a:p>
            <a:pPr marL="457200" lvl="1" indent="0">
              <a:buNone/>
            </a:pPr>
            <a:r>
              <a:rPr lang="en-US" sz="3200" dirty="0"/>
              <a:t>Penerapan </a:t>
            </a:r>
            <a:r>
              <a:rPr lang="en-US" sz="3200" dirty="0" err="1"/>
              <a:t>Metode</a:t>
            </a:r>
            <a:r>
              <a:rPr lang="en-US" sz="3200" dirty="0"/>
              <a:t> XYZ </a:t>
            </a:r>
            <a:r>
              <a:rPr lang="en-US" sz="3200" dirty="0" err="1"/>
              <a:t>untuk</a:t>
            </a:r>
            <a:r>
              <a:rPr lang="en-US" sz="3200" dirty="0"/>
              <a:t> </a:t>
            </a:r>
            <a:r>
              <a:rPr lang="en-US" sz="3200" dirty="0" err="1">
                <a:solidFill>
                  <a:srgbClr val="0070C0"/>
                </a:solidFill>
              </a:rPr>
              <a:t>Pemecahan</a:t>
            </a:r>
            <a:r>
              <a:rPr lang="en-US" sz="3200" dirty="0">
                <a:solidFill>
                  <a:srgbClr val="0070C0"/>
                </a:solidFill>
              </a:rPr>
              <a:t> </a:t>
            </a:r>
            <a:r>
              <a:rPr lang="en-US" sz="3200" dirty="0" err="1">
                <a:solidFill>
                  <a:srgbClr val="0070C0"/>
                </a:solidFill>
              </a:rPr>
              <a:t>Masalah</a:t>
            </a:r>
            <a:r>
              <a:rPr lang="en-US" sz="3200" dirty="0">
                <a:solidFill>
                  <a:srgbClr val="0070C0"/>
                </a:solidFill>
              </a:rPr>
              <a:t> </a:t>
            </a:r>
            <a:r>
              <a:rPr lang="en-US" sz="3200" dirty="0" err="1">
                <a:solidFill>
                  <a:srgbClr val="0070C0"/>
                </a:solidFill>
              </a:rPr>
              <a:t>Konvergensi</a:t>
            </a:r>
            <a:r>
              <a:rPr lang="en-US" sz="3200" dirty="0">
                <a:solidFill>
                  <a:srgbClr val="0070C0"/>
                </a:solidFill>
              </a:rPr>
              <a:t> </a:t>
            </a:r>
            <a:r>
              <a:rPr lang="en-US" sz="3200" dirty="0" err="1">
                <a:solidFill>
                  <a:srgbClr val="0070C0"/>
                </a:solidFill>
              </a:rPr>
              <a:t>Prematur</a:t>
            </a:r>
            <a:r>
              <a:rPr lang="en-US" sz="3200" dirty="0">
                <a:solidFill>
                  <a:srgbClr val="0070C0"/>
                </a:solidFill>
              </a:rPr>
              <a:t> </a:t>
            </a:r>
            <a:r>
              <a:rPr lang="en-US" sz="3200" dirty="0" err="1">
                <a:solidFill>
                  <a:srgbClr val="0070C0"/>
                </a:solidFill>
              </a:rPr>
              <a:t>pada</a:t>
            </a:r>
            <a:r>
              <a:rPr lang="en-US" sz="3200" dirty="0">
                <a:solidFill>
                  <a:srgbClr val="0070C0"/>
                </a:solidFill>
              </a:rPr>
              <a:t> </a:t>
            </a:r>
            <a:r>
              <a:rPr lang="en-US" sz="3200" dirty="0" err="1">
                <a:solidFill>
                  <a:srgbClr val="0070C0"/>
                </a:solidFill>
              </a:rPr>
              <a:t>Algoritma</a:t>
            </a:r>
            <a:r>
              <a:rPr lang="en-US" sz="3200" dirty="0">
                <a:solidFill>
                  <a:srgbClr val="0070C0"/>
                </a:solidFill>
              </a:rPr>
              <a:t> </a:t>
            </a:r>
            <a:r>
              <a:rPr lang="en-US" sz="3200" dirty="0" err="1">
                <a:solidFill>
                  <a:srgbClr val="0070C0"/>
                </a:solidFill>
              </a:rPr>
              <a:t>Genetika</a:t>
            </a:r>
            <a:r>
              <a:rPr lang="en-US" sz="3200" dirty="0"/>
              <a:t> </a:t>
            </a:r>
            <a:r>
              <a:rPr lang="en-US" sz="3200" dirty="0" err="1"/>
              <a:t>untuk</a:t>
            </a:r>
            <a:r>
              <a:rPr lang="en-US" sz="3200" dirty="0"/>
              <a:t> </a:t>
            </a:r>
            <a:r>
              <a:rPr lang="en-US" sz="3200" dirty="0" err="1"/>
              <a:t>Penentuan</a:t>
            </a:r>
            <a:r>
              <a:rPr lang="en-US" sz="3200" dirty="0"/>
              <a:t> </a:t>
            </a:r>
            <a:r>
              <a:rPr lang="en-US" sz="3200" dirty="0" err="1"/>
              <a:t>Desain</a:t>
            </a:r>
            <a:r>
              <a:rPr lang="en-US" sz="3200" dirty="0"/>
              <a:t> </a:t>
            </a:r>
            <a:r>
              <a:rPr lang="en-US" sz="3200" dirty="0" err="1"/>
              <a:t>Bendungan</a:t>
            </a:r>
            <a:endParaRPr lang="en-US" sz="3200" dirty="0"/>
          </a:p>
          <a:p>
            <a:pPr marL="0" indent="0">
              <a:buNone/>
            </a:pPr>
            <a:endParaRPr lang="en-US" sz="3200" dirty="0">
              <a:solidFill>
                <a:srgbClr val="C00000"/>
              </a:solidFill>
            </a:endParaRPr>
          </a:p>
          <a:p>
            <a:r>
              <a:rPr lang="en-US" sz="3200" dirty="0" err="1">
                <a:solidFill>
                  <a:srgbClr val="C00000"/>
                </a:solidFill>
              </a:rPr>
              <a:t>Kontribusi</a:t>
            </a:r>
            <a:r>
              <a:rPr lang="en-US" sz="3200" dirty="0"/>
              <a:t>: </a:t>
            </a:r>
            <a:r>
              <a:rPr lang="en-US" sz="3200" dirty="0" err="1">
                <a:solidFill>
                  <a:srgbClr val="0070C0"/>
                </a:solidFill>
              </a:rPr>
              <a:t>Menerapkan</a:t>
            </a:r>
            <a:r>
              <a:rPr lang="en-US" sz="3200" dirty="0">
                <a:solidFill>
                  <a:srgbClr val="0070C0"/>
                </a:solidFill>
              </a:rPr>
              <a:t> </a:t>
            </a:r>
            <a:r>
              <a:rPr lang="en-US" sz="3200" dirty="0" err="1">
                <a:solidFill>
                  <a:srgbClr val="0070C0"/>
                </a:solidFill>
              </a:rPr>
              <a:t>Metode</a:t>
            </a:r>
            <a:r>
              <a:rPr lang="en-US" sz="3200" dirty="0">
                <a:solidFill>
                  <a:srgbClr val="0070C0"/>
                </a:solidFill>
              </a:rPr>
              <a:t> XYZ </a:t>
            </a:r>
            <a:r>
              <a:rPr lang="en-US" sz="3200" dirty="0"/>
              <a:t>yang </a:t>
            </a:r>
            <a:r>
              <a:rPr lang="en-US" sz="3200" dirty="0" err="1"/>
              <a:t>sebelumnya</a:t>
            </a:r>
            <a:r>
              <a:rPr lang="en-US" sz="3200" dirty="0"/>
              <a:t> </a:t>
            </a:r>
            <a:r>
              <a:rPr lang="en-US" sz="3200" dirty="0" err="1"/>
              <a:t>tidak</a:t>
            </a:r>
            <a:r>
              <a:rPr lang="en-US" sz="3200" dirty="0"/>
              <a:t> </a:t>
            </a:r>
            <a:r>
              <a:rPr lang="en-US" sz="3200" dirty="0" err="1"/>
              <a:t>pernah</a:t>
            </a:r>
            <a:r>
              <a:rPr lang="en-US" sz="3200" dirty="0"/>
              <a:t> </a:t>
            </a:r>
            <a:r>
              <a:rPr lang="en-US" sz="3200" dirty="0" err="1"/>
              <a:t>digunakan</a:t>
            </a:r>
            <a:r>
              <a:rPr lang="en-US" sz="3200" dirty="0"/>
              <a:t> orang </a:t>
            </a:r>
            <a:r>
              <a:rPr lang="en-US" sz="3200" dirty="0" err="1"/>
              <a:t>untuk</a:t>
            </a:r>
            <a:r>
              <a:rPr lang="en-US" sz="3200" dirty="0"/>
              <a:t> </a:t>
            </a:r>
            <a:r>
              <a:rPr lang="en-US" sz="3200" dirty="0" err="1"/>
              <a:t>memecahkan</a:t>
            </a:r>
            <a:r>
              <a:rPr lang="en-US" sz="3200" dirty="0"/>
              <a:t> </a:t>
            </a:r>
            <a:r>
              <a:rPr lang="en-US" sz="3200" dirty="0" err="1"/>
              <a:t>masalah</a:t>
            </a:r>
            <a:r>
              <a:rPr lang="en-US" sz="3200" dirty="0"/>
              <a:t> </a:t>
            </a:r>
            <a:r>
              <a:rPr lang="en-US" sz="3200" dirty="0" err="1"/>
              <a:t>konvergensi</a:t>
            </a:r>
            <a:r>
              <a:rPr lang="en-US" sz="3200" dirty="0"/>
              <a:t> premature </a:t>
            </a:r>
            <a:r>
              <a:rPr lang="en-US" sz="3200" dirty="0" err="1"/>
              <a:t>pada</a:t>
            </a:r>
            <a:r>
              <a:rPr lang="en-US" sz="3200" dirty="0"/>
              <a:t> </a:t>
            </a:r>
            <a:r>
              <a:rPr lang="en-US" sz="3200" dirty="0" err="1"/>
              <a:t>Algoritma</a:t>
            </a:r>
            <a:r>
              <a:rPr lang="en-US" sz="3200" dirty="0"/>
              <a:t> </a:t>
            </a:r>
            <a:r>
              <a:rPr lang="en-US" sz="3200" dirty="0" err="1"/>
              <a:t>Genetika</a:t>
            </a:r>
            <a:endParaRPr lang="en-US" sz="3200" dirty="0">
              <a:solidFill>
                <a:srgbClr val="C00000"/>
              </a:solidFill>
            </a:endParaRPr>
          </a:p>
        </p:txBody>
      </p:sp>
      <p:sp>
        <p:nvSpPr>
          <p:cNvPr id="2" name="Title 1"/>
          <p:cNvSpPr>
            <a:spLocks noGrp="1"/>
          </p:cNvSpPr>
          <p:nvPr>
            <p:ph type="title"/>
          </p:nvPr>
        </p:nvSpPr>
        <p:spPr/>
        <p:txBody>
          <a:bodyPr/>
          <a:lstStyle/>
          <a:p>
            <a:r>
              <a:rPr lang="en-US" dirty="0" err="1"/>
              <a:t>Contoh</a:t>
            </a:r>
            <a:r>
              <a:rPr lang="en-US" dirty="0"/>
              <a:t> </a:t>
            </a:r>
            <a:r>
              <a:rPr lang="en-US" dirty="0" err="1"/>
              <a:t>Kontribusi</a:t>
            </a:r>
            <a:r>
              <a:rPr lang="en-US" dirty="0"/>
              <a:t> </a:t>
            </a:r>
            <a:r>
              <a:rPr lang="en-US" dirty="0" err="1"/>
              <a:t>pada</a:t>
            </a:r>
            <a:r>
              <a:rPr lang="en-US" dirty="0"/>
              <a:t> </a:t>
            </a:r>
            <a:r>
              <a:rPr lang="en-US" dirty="0" err="1">
                <a:solidFill>
                  <a:srgbClr val="C00000"/>
                </a:solidFill>
              </a:rPr>
              <a:t>Metode</a:t>
            </a:r>
            <a:endParaRPr lang="en-US" dirty="0">
              <a:solidFill>
                <a:srgbClr val="C00000"/>
              </a:solidFill>
            </a:endParaRPr>
          </a:p>
        </p:txBody>
      </p:sp>
      <p:sp>
        <p:nvSpPr>
          <p:cNvPr id="4" name="Slide Number Placeholder 3">
            <a:extLst>
              <a:ext uri="{FF2B5EF4-FFF2-40B4-BE49-F238E27FC236}">
                <a16:creationId xmlns:a16="http://schemas.microsoft.com/office/drawing/2014/main" id="{7AF36CFC-729D-4FE7-AF13-0019A5F8AB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85265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4643095"/>
          </a:xfrm>
        </p:spPr>
        <p:txBody>
          <a:bodyPr>
            <a:normAutofit/>
          </a:bodyPr>
          <a:lstStyle/>
          <a:p>
            <a:r>
              <a:rPr lang="en-US" sz="3200" dirty="0" err="1">
                <a:solidFill>
                  <a:srgbClr val="C00000"/>
                </a:solidFill>
              </a:rPr>
              <a:t>Judul</a:t>
            </a:r>
            <a:r>
              <a:rPr lang="en-US" sz="3200" dirty="0"/>
              <a:t>:</a:t>
            </a:r>
          </a:p>
          <a:p>
            <a:pPr marL="457200" lvl="1" indent="0">
              <a:buNone/>
            </a:pPr>
            <a:r>
              <a:rPr lang="en-US" sz="3200" dirty="0"/>
              <a:t>Penerapan </a:t>
            </a:r>
            <a:r>
              <a:rPr lang="en-US" sz="3200" dirty="0" err="1"/>
              <a:t>Algoritma</a:t>
            </a:r>
            <a:r>
              <a:rPr lang="en-US" sz="3200" dirty="0"/>
              <a:t> </a:t>
            </a:r>
            <a:r>
              <a:rPr lang="en-US" sz="3200" dirty="0" err="1"/>
              <a:t>Genetika</a:t>
            </a:r>
            <a:r>
              <a:rPr lang="en-US" sz="3200" dirty="0"/>
              <a:t> </a:t>
            </a:r>
            <a:r>
              <a:rPr lang="en-US" sz="3200" dirty="0" err="1"/>
              <a:t>untuk</a:t>
            </a:r>
            <a:r>
              <a:rPr lang="en-US" sz="3200" dirty="0"/>
              <a:t> </a:t>
            </a:r>
            <a:r>
              <a:rPr lang="en-US" sz="3200" dirty="0" err="1"/>
              <a:t>Penentuan</a:t>
            </a:r>
            <a:r>
              <a:rPr lang="en-US" sz="3200" dirty="0"/>
              <a:t> </a:t>
            </a:r>
            <a:r>
              <a:rPr lang="en-US" sz="3200" dirty="0" err="1"/>
              <a:t>Desain</a:t>
            </a:r>
            <a:r>
              <a:rPr lang="en-US" sz="3200" dirty="0"/>
              <a:t> </a:t>
            </a:r>
            <a:r>
              <a:rPr lang="en-US" sz="3200" dirty="0" err="1"/>
              <a:t>Bendungan</a:t>
            </a:r>
            <a:r>
              <a:rPr lang="en-US" sz="3200" dirty="0"/>
              <a:t> </a:t>
            </a:r>
            <a:r>
              <a:rPr lang="en-US" sz="3200" dirty="0" err="1"/>
              <a:t>dengan</a:t>
            </a:r>
            <a:r>
              <a:rPr lang="en-US" sz="3200" dirty="0"/>
              <a:t> </a:t>
            </a:r>
            <a:r>
              <a:rPr lang="id-ID" sz="3200" dirty="0">
                <a:solidFill>
                  <a:srgbClr val="0070C0"/>
                </a:solidFill>
              </a:rPr>
              <a:t>Tujuh</a:t>
            </a:r>
            <a:r>
              <a:rPr lang="en-US" sz="3200" dirty="0">
                <a:solidFill>
                  <a:srgbClr val="0070C0"/>
                </a:solidFill>
              </a:rPr>
              <a:t> Parameter</a:t>
            </a:r>
          </a:p>
          <a:p>
            <a:pPr lvl="1"/>
            <a:endParaRPr lang="en-US" sz="3200" dirty="0"/>
          </a:p>
          <a:p>
            <a:r>
              <a:rPr lang="en-US" sz="3200" dirty="0" err="1">
                <a:solidFill>
                  <a:srgbClr val="C00000"/>
                </a:solidFill>
              </a:rPr>
              <a:t>Kontribusi</a:t>
            </a:r>
            <a:r>
              <a:rPr lang="en-US" sz="3200" dirty="0"/>
              <a:t>: </a:t>
            </a:r>
            <a:r>
              <a:rPr lang="en-US" sz="3200" dirty="0" err="1"/>
              <a:t>Penentuan</a:t>
            </a:r>
            <a:r>
              <a:rPr lang="en-US" sz="3200" dirty="0"/>
              <a:t> </a:t>
            </a:r>
            <a:r>
              <a:rPr lang="en-US" sz="3200" dirty="0" err="1"/>
              <a:t>Desain</a:t>
            </a:r>
            <a:r>
              <a:rPr lang="en-US" sz="3200" dirty="0"/>
              <a:t> </a:t>
            </a:r>
            <a:r>
              <a:rPr lang="en-US" sz="3200" dirty="0" err="1"/>
              <a:t>Bendungan</a:t>
            </a:r>
            <a:r>
              <a:rPr lang="en-US" sz="3200" dirty="0"/>
              <a:t> </a:t>
            </a:r>
            <a:r>
              <a:rPr lang="en-US" sz="3200" dirty="0" err="1"/>
              <a:t>dengan</a:t>
            </a:r>
            <a:r>
              <a:rPr lang="en-US" sz="3200" dirty="0"/>
              <a:t> </a:t>
            </a:r>
            <a:r>
              <a:rPr lang="id-ID" sz="3200" dirty="0">
                <a:solidFill>
                  <a:srgbClr val="0070C0"/>
                </a:solidFill>
              </a:rPr>
              <a:t>Tujuh</a:t>
            </a:r>
            <a:r>
              <a:rPr lang="en-US" sz="3200" dirty="0">
                <a:solidFill>
                  <a:srgbClr val="0070C0"/>
                </a:solidFill>
              </a:rPr>
              <a:t> Parameter </a:t>
            </a:r>
            <a:r>
              <a:rPr lang="en-US" sz="3200" dirty="0"/>
              <a:t>(</a:t>
            </a:r>
            <a:r>
              <a:rPr lang="en-US" sz="3200" dirty="0" err="1">
                <a:solidFill>
                  <a:srgbClr val="00B050"/>
                </a:solidFill>
              </a:rPr>
              <a:t>kebanyakan</a:t>
            </a:r>
            <a:r>
              <a:rPr lang="en-US" sz="3200" dirty="0">
                <a:solidFill>
                  <a:srgbClr val="00B050"/>
                </a:solidFill>
              </a:rPr>
              <a:t> </a:t>
            </a:r>
            <a:r>
              <a:rPr lang="en-US" sz="3200" dirty="0" err="1">
                <a:solidFill>
                  <a:srgbClr val="00B050"/>
                </a:solidFill>
              </a:rPr>
              <a:t>peneliti</a:t>
            </a:r>
            <a:r>
              <a:rPr lang="en-US" sz="3200" dirty="0">
                <a:solidFill>
                  <a:srgbClr val="00B050"/>
                </a:solidFill>
              </a:rPr>
              <a:t> </a:t>
            </a:r>
            <a:r>
              <a:rPr lang="en-US" sz="3200" dirty="0" err="1">
                <a:solidFill>
                  <a:srgbClr val="00B050"/>
                </a:solidFill>
              </a:rPr>
              <a:t>menggunakan</a:t>
            </a:r>
            <a:r>
              <a:rPr lang="en-US" sz="3200" dirty="0">
                <a:solidFill>
                  <a:srgbClr val="00B050"/>
                </a:solidFill>
              </a:rPr>
              <a:t> </a:t>
            </a:r>
            <a:r>
              <a:rPr lang="id-ID" sz="3200" dirty="0">
                <a:solidFill>
                  <a:srgbClr val="00B050"/>
                </a:solidFill>
              </a:rPr>
              <a:t>tiga</a:t>
            </a:r>
            <a:r>
              <a:rPr lang="en-US" sz="3200" dirty="0">
                <a:solidFill>
                  <a:srgbClr val="00B050"/>
                </a:solidFill>
              </a:rPr>
              <a:t> parameter</a:t>
            </a:r>
            <a:r>
              <a:rPr lang="en-US" sz="3200" dirty="0"/>
              <a:t>)</a:t>
            </a:r>
          </a:p>
          <a:p>
            <a:endParaRPr lang="en-US" sz="3200" dirty="0"/>
          </a:p>
        </p:txBody>
      </p:sp>
      <p:sp>
        <p:nvSpPr>
          <p:cNvPr id="2" name="Title 1"/>
          <p:cNvSpPr>
            <a:spLocks noGrp="1"/>
          </p:cNvSpPr>
          <p:nvPr>
            <p:ph type="title"/>
          </p:nvPr>
        </p:nvSpPr>
        <p:spPr/>
        <p:txBody>
          <a:bodyPr/>
          <a:lstStyle/>
          <a:p>
            <a:r>
              <a:rPr lang="en-US" dirty="0" err="1"/>
              <a:t>Contoh</a:t>
            </a:r>
            <a:r>
              <a:rPr lang="en-US" dirty="0"/>
              <a:t> </a:t>
            </a:r>
            <a:r>
              <a:rPr lang="en-US" dirty="0" err="1"/>
              <a:t>Kontribusi</a:t>
            </a:r>
            <a:r>
              <a:rPr lang="en-US" dirty="0"/>
              <a:t> </a:t>
            </a:r>
            <a:r>
              <a:rPr lang="en-US" dirty="0" err="1"/>
              <a:t>pada</a:t>
            </a:r>
            <a:r>
              <a:rPr lang="en-US" dirty="0"/>
              <a:t> </a:t>
            </a:r>
            <a:r>
              <a:rPr lang="en-US" dirty="0" err="1">
                <a:solidFill>
                  <a:srgbClr val="C00000"/>
                </a:solidFill>
              </a:rPr>
              <a:t>Masalah</a:t>
            </a:r>
            <a:r>
              <a:rPr lang="en-US" dirty="0"/>
              <a:t> </a:t>
            </a:r>
          </a:p>
        </p:txBody>
      </p:sp>
      <p:sp>
        <p:nvSpPr>
          <p:cNvPr id="4" name="Slide Number Placeholder 3">
            <a:extLst>
              <a:ext uri="{FF2B5EF4-FFF2-40B4-BE49-F238E27FC236}">
                <a16:creationId xmlns:a16="http://schemas.microsoft.com/office/drawing/2014/main" id="{3A8390ED-A08B-40BC-B461-E55350A19B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4152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Romi Satria Wahono</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92" t="12137" r="28156" b="46744"/>
          <a:stretch/>
        </p:blipFill>
        <p:spPr bwMode="auto">
          <a:xfrm>
            <a:off x="5699528" y="129230"/>
            <a:ext cx="3430616" cy="3820978"/>
          </a:xfrm>
          <a:prstGeom prst="rect">
            <a:avLst/>
          </a:prstGeom>
          <a:noFill/>
          <a:ln w="9525">
            <a:noFill/>
            <a:miter lim="800000"/>
            <a:headEnd/>
            <a:tailEnd/>
          </a:ln>
        </p:spPr>
      </p:pic>
      <p:sp>
        <p:nvSpPr>
          <p:cNvPr id="3" name="Content Placeholder 2"/>
          <p:cNvSpPr>
            <a:spLocks noGrp="1"/>
          </p:cNvSpPr>
          <p:nvPr>
            <p:ph idx="1"/>
          </p:nvPr>
        </p:nvSpPr>
        <p:spPr>
          <a:xfrm>
            <a:off x="350085" y="861369"/>
            <a:ext cx="8741664" cy="5958268"/>
          </a:xfrm>
        </p:spPr>
        <p:txBody>
          <a:bodyPr>
            <a:normAutofit fontScale="92500" lnSpcReduction="2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en-US" sz="2400" dirty="0"/>
              <a:t>Core Competency </a:t>
            </a:r>
            <a:r>
              <a:rPr lang="id-ID" sz="2400" dirty="0"/>
              <a:t>in </a:t>
            </a:r>
            <a:r>
              <a:rPr lang="en-US" sz="2400" dirty="0">
                <a:solidFill>
                  <a:srgbClr val="C00000"/>
                </a:solidFill>
              </a:rPr>
              <a:t>Enterprise Architecture</a:t>
            </a:r>
            <a:r>
              <a:rPr lang="en-US" sz="2400" dirty="0"/>
              <a:t>,</a:t>
            </a:r>
            <a:br>
              <a:rPr lang="en-US" sz="2400" dirty="0"/>
            </a:br>
            <a:r>
              <a:rPr lang="en-US" sz="2400" dirty="0">
                <a:solidFill>
                  <a:srgbClr val="0070C0"/>
                </a:solidFill>
              </a:rPr>
              <a:t>Software Engineering</a:t>
            </a:r>
            <a:r>
              <a:rPr lang="id-ID" sz="2400" dirty="0">
                <a:solidFill>
                  <a:srgbClr val="0070C0"/>
                </a:solidFill>
              </a:rPr>
              <a:t> </a:t>
            </a:r>
            <a:r>
              <a:rPr lang="id-ID" sz="2400" dirty="0"/>
              <a:t>and </a:t>
            </a:r>
            <a:r>
              <a:rPr lang="en-US" sz="2400" dirty="0">
                <a:solidFill>
                  <a:srgbClr val="00B050"/>
                </a:solidFill>
              </a:rPr>
              <a:t>Machine Learning</a:t>
            </a:r>
          </a:p>
          <a:p>
            <a:r>
              <a:rPr lang="id-ID" sz="2400" dirty="0">
                <a:solidFill>
                  <a:srgbClr val="C00000"/>
                </a:solidFill>
              </a:rPr>
              <a:t>LIPI</a:t>
            </a:r>
            <a:r>
              <a:rPr lang="id-ID" sz="2400" dirty="0"/>
              <a:t> Researcher (2004-2007)</a:t>
            </a:r>
          </a:p>
          <a:p>
            <a:r>
              <a:rPr lang="en-US" sz="2400" dirty="0"/>
              <a:t>Founder </a:t>
            </a:r>
            <a:r>
              <a:rPr lang="id-ID" sz="2400" dirty="0"/>
              <a:t>and</a:t>
            </a:r>
            <a:r>
              <a:rPr lang="en-US" sz="2400" dirty="0"/>
              <a:t> </a:t>
            </a:r>
            <a:r>
              <a:rPr lang="id-ID" sz="2400" dirty="0">
                <a:solidFill>
                  <a:srgbClr val="C00000"/>
                </a:solidFill>
              </a:rPr>
              <a:t>CEO</a:t>
            </a:r>
            <a:r>
              <a:rPr lang="id-ID" sz="2400" dirty="0"/>
              <a:t>:</a:t>
            </a:r>
          </a:p>
          <a:p>
            <a:pPr lvl="1"/>
            <a:r>
              <a:rPr lang="id-ID" sz="1900" dirty="0"/>
              <a:t>PT</a:t>
            </a:r>
            <a:r>
              <a:rPr lang="id-ID" sz="1900" dirty="0">
                <a:solidFill>
                  <a:srgbClr val="CC0000"/>
                </a:solidFill>
              </a:rPr>
              <a:t> </a:t>
            </a:r>
            <a:r>
              <a:rPr lang="id-ID" sz="1900" dirty="0">
                <a:solidFill>
                  <a:srgbClr val="0070C0"/>
                </a:solidFill>
              </a:rPr>
              <a:t>Brainmatics</a:t>
            </a:r>
            <a:r>
              <a:rPr lang="id-ID" sz="1900" dirty="0">
                <a:solidFill>
                  <a:srgbClr val="CC0000"/>
                </a:solidFill>
              </a:rPr>
              <a:t> </a:t>
            </a:r>
            <a:r>
              <a:rPr lang="id-ID" sz="1900" dirty="0"/>
              <a:t>Cipta Informatika (2005)</a:t>
            </a:r>
          </a:p>
          <a:p>
            <a:pPr lvl="1"/>
            <a:r>
              <a:rPr lang="id-ID" sz="1900" dirty="0"/>
              <a:t>PT </a:t>
            </a:r>
            <a:r>
              <a:rPr lang="en-US" sz="1900" dirty="0" err="1"/>
              <a:t>IlmuKomputerCom</a:t>
            </a:r>
            <a:r>
              <a:rPr lang="id-ID" sz="1900" dirty="0">
                <a:solidFill>
                  <a:srgbClr val="CC0000"/>
                </a:solidFill>
              </a:rPr>
              <a:t> </a:t>
            </a:r>
            <a:r>
              <a:rPr lang="id-ID" sz="1900" dirty="0">
                <a:solidFill>
                  <a:srgbClr val="0070C0"/>
                </a:solidFill>
              </a:rPr>
              <a:t>Braindevs</a:t>
            </a:r>
            <a:r>
              <a:rPr lang="id-ID" sz="1900" dirty="0"/>
              <a:t> Sistema (2014)</a:t>
            </a:r>
          </a:p>
          <a:p>
            <a:r>
              <a:rPr lang="id-ID" sz="2400" dirty="0"/>
              <a:t>Professional </a:t>
            </a:r>
            <a:r>
              <a:rPr lang="id-ID" sz="2400" dirty="0">
                <a:solidFill>
                  <a:srgbClr val="C00000"/>
                </a:solidFill>
              </a:rPr>
              <a:t>Member</a:t>
            </a:r>
            <a:r>
              <a:rPr lang="id-ID" sz="2400" dirty="0"/>
              <a:t> of IEEE, ACM and PMI</a:t>
            </a:r>
          </a:p>
          <a:p>
            <a:r>
              <a:rPr lang="id-ID" sz="2400" dirty="0"/>
              <a:t>IT and Research </a:t>
            </a:r>
            <a:r>
              <a:rPr lang="id-ID" sz="2400" dirty="0">
                <a:solidFill>
                  <a:srgbClr val="C00000"/>
                </a:solidFill>
              </a:rPr>
              <a:t>Award Winners </a:t>
            </a:r>
            <a:r>
              <a:rPr lang="id-ID" sz="2400" dirty="0"/>
              <a:t>from WSIS (United Nations),</a:t>
            </a:r>
            <a:br>
              <a:rPr lang="en-US" sz="2400" dirty="0"/>
            </a:br>
            <a:r>
              <a:rPr lang="id-ID" sz="2400" dirty="0"/>
              <a:t>Kemdikbud, Ristekdikti, LIPI, etc</a:t>
            </a:r>
          </a:p>
          <a:p>
            <a:r>
              <a:rPr lang="id-ID" sz="2400" dirty="0"/>
              <a:t>SCOPUS/ISI Indexed </a:t>
            </a:r>
            <a:r>
              <a:rPr lang="en-US" sz="2400" dirty="0">
                <a:solidFill>
                  <a:srgbClr val="C00000"/>
                </a:solidFill>
              </a:rPr>
              <a:t>Q1</a:t>
            </a:r>
            <a:r>
              <a:rPr lang="en-US" sz="2400" dirty="0"/>
              <a:t> </a:t>
            </a:r>
            <a:r>
              <a:rPr lang="id-ID" sz="2400" dirty="0">
                <a:solidFill>
                  <a:srgbClr val="C00000"/>
                </a:solidFill>
              </a:rPr>
              <a:t>Journal Reviewer</a:t>
            </a:r>
            <a:r>
              <a:rPr lang="id-ID" sz="2400" dirty="0"/>
              <a:t>: </a:t>
            </a:r>
            <a:r>
              <a:rPr lang="id-ID" sz="2400" dirty="0">
                <a:solidFill>
                  <a:srgbClr val="0070C0"/>
                </a:solidFill>
              </a:rPr>
              <a:t>Information and Software Technology</a:t>
            </a:r>
            <a:r>
              <a:rPr lang="id-ID" sz="2400" dirty="0"/>
              <a:t>, </a:t>
            </a:r>
            <a:r>
              <a:rPr lang="en-ID" sz="2400" dirty="0">
                <a:solidFill>
                  <a:srgbClr val="00B050"/>
                </a:solidFill>
              </a:rPr>
              <a:t>Journal of Systems and Software</a:t>
            </a:r>
            <a:r>
              <a:rPr lang="id-ID" sz="2400" dirty="0"/>
              <a:t>, </a:t>
            </a:r>
            <a:r>
              <a:rPr lang="id-ID" sz="2400" dirty="0">
                <a:solidFill>
                  <a:schemeClr val="accent2"/>
                </a:solidFill>
              </a:rPr>
              <a:t>Software: Practice and Experience</a:t>
            </a:r>
            <a:r>
              <a:rPr lang="id-ID" sz="2400" dirty="0"/>
              <a:t>, </a:t>
            </a:r>
            <a:r>
              <a:rPr lang="en-US" sz="2400" dirty="0">
                <a:solidFill>
                  <a:srgbClr val="7030A0"/>
                </a:solidFill>
              </a:rPr>
              <a:t>Empirical Software Engineering</a:t>
            </a:r>
            <a:r>
              <a:rPr lang="en-US" sz="2400" dirty="0"/>
              <a:t>, </a:t>
            </a:r>
            <a:r>
              <a:rPr lang="id-ID" sz="2400" dirty="0"/>
              <a:t>etc</a:t>
            </a:r>
          </a:p>
          <a:p>
            <a:r>
              <a:rPr lang="id-ID" sz="2400" dirty="0"/>
              <a:t>Industrial </a:t>
            </a:r>
            <a:r>
              <a:rPr lang="id-ID" sz="2400" dirty="0">
                <a:solidFill>
                  <a:srgbClr val="C00000"/>
                </a:solidFill>
              </a:rPr>
              <a:t>IT Certifications: </a:t>
            </a:r>
            <a:r>
              <a:rPr lang="id-ID" sz="2400" dirty="0"/>
              <a:t>TOGAF, ITIL, </a:t>
            </a:r>
            <a:r>
              <a:rPr lang="en-US" sz="2400" dirty="0"/>
              <a:t>CCAI, </a:t>
            </a:r>
            <a:r>
              <a:rPr lang="id-ID" sz="2400" dirty="0"/>
              <a:t>CCNA, etc</a:t>
            </a:r>
          </a:p>
          <a:p>
            <a:r>
              <a:rPr lang="id-ID" sz="2400" dirty="0">
                <a:solidFill>
                  <a:srgbClr val="C00000"/>
                </a:solidFill>
              </a:rPr>
              <a:t>Enterprise Architecture Consultant</a:t>
            </a:r>
            <a:r>
              <a:rPr lang="id-ID" sz="2400" dirty="0"/>
              <a:t>: KPK, RistekDikti, INSW,</a:t>
            </a:r>
            <a:r>
              <a:rPr lang="en-US" sz="2400" dirty="0"/>
              <a:t> BPPT,</a:t>
            </a:r>
            <a:r>
              <a:rPr lang="id-ID" sz="2400" dirty="0"/>
              <a:t> Kemsos Kemenkeu (Itjend, DJBC, DJPK),</a:t>
            </a:r>
            <a:r>
              <a:rPr lang="en-US" sz="2400" dirty="0"/>
              <a:t> </a:t>
            </a:r>
            <a:r>
              <a:rPr lang="id-ID" sz="2400" dirty="0"/>
              <a:t>Telkom, </a:t>
            </a:r>
            <a:r>
              <a:rPr lang="en-US" sz="2400" dirty="0"/>
              <a:t>FIF, </a:t>
            </a:r>
            <a:r>
              <a:rPr lang="id-ID" sz="2400" dirty="0"/>
              <a:t>PLN</a:t>
            </a:r>
            <a:r>
              <a:rPr lang="en-US" sz="2400" dirty="0"/>
              <a:t>,</a:t>
            </a:r>
            <a:r>
              <a:rPr lang="id-ID" sz="2400" dirty="0"/>
              <a:t> PJB, Pertamina EP, etc</a:t>
            </a:r>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30321379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solidFill>
                  <a:srgbClr val="C00000"/>
                </a:solidFill>
              </a:rPr>
              <a:t>Judul</a:t>
            </a:r>
            <a:r>
              <a:rPr lang="en-US" dirty="0"/>
              <a:t>:</a:t>
            </a:r>
          </a:p>
          <a:p>
            <a:pPr marL="457200" lvl="1" indent="0">
              <a:buNone/>
            </a:pPr>
            <a:r>
              <a:rPr lang="en-US" sz="2800" dirty="0" err="1"/>
              <a:t>Penerapan</a:t>
            </a:r>
            <a:r>
              <a:rPr lang="en-US" sz="2800" dirty="0"/>
              <a:t> </a:t>
            </a:r>
            <a:r>
              <a:rPr lang="en-US" sz="2800" dirty="0" err="1">
                <a:solidFill>
                  <a:srgbClr val="0070C0"/>
                </a:solidFill>
              </a:rPr>
              <a:t>Metode</a:t>
            </a:r>
            <a:r>
              <a:rPr lang="en-US" sz="2800" dirty="0">
                <a:solidFill>
                  <a:srgbClr val="0070C0"/>
                </a:solidFill>
              </a:rPr>
              <a:t> XYZ </a:t>
            </a:r>
            <a:r>
              <a:rPr lang="en-US" sz="2800" dirty="0" err="1"/>
              <a:t>untuk</a:t>
            </a:r>
            <a:r>
              <a:rPr lang="en-US" sz="2800" dirty="0"/>
              <a:t> </a:t>
            </a:r>
            <a:r>
              <a:rPr lang="en-US" sz="2800" dirty="0" err="1"/>
              <a:t>Pemecahan</a:t>
            </a:r>
            <a:r>
              <a:rPr lang="en-US" sz="2800" dirty="0"/>
              <a:t> </a:t>
            </a:r>
            <a:r>
              <a:rPr lang="en-US" sz="2800" dirty="0" err="1"/>
              <a:t>Masalah</a:t>
            </a:r>
            <a:r>
              <a:rPr lang="en-US" sz="2800" dirty="0"/>
              <a:t> </a:t>
            </a:r>
            <a:r>
              <a:rPr lang="en-US" sz="2800" dirty="0" err="1"/>
              <a:t>Konvergensi</a:t>
            </a:r>
            <a:r>
              <a:rPr lang="en-US" sz="2800" dirty="0"/>
              <a:t> </a:t>
            </a:r>
            <a:r>
              <a:rPr lang="en-US" sz="2800" dirty="0" err="1"/>
              <a:t>Prematur</a:t>
            </a:r>
            <a:r>
              <a:rPr lang="en-US" sz="2800" dirty="0"/>
              <a:t> </a:t>
            </a:r>
            <a:r>
              <a:rPr lang="en-US" sz="2800" dirty="0" err="1"/>
              <a:t>pada</a:t>
            </a:r>
            <a:r>
              <a:rPr lang="en-US" sz="2800" dirty="0"/>
              <a:t> </a:t>
            </a:r>
            <a:r>
              <a:rPr lang="en-US" sz="2800" dirty="0" err="1"/>
              <a:t>Algoritma</a:t>
            </a:r>
            <a:r>
              <a:rPr lang="en-US" sz="2800" dirty="0"/>
              <a:t> </a:t>
            </a:r>
            <a:r>
              <a:rPr lang="en-US" sz="2800" dirty="0" err="1"/>
              <a:t>Genetika</a:t>
            </a:r>
            <a:r>
              <a:rPr lang="en-US" sz="2800" dirty="0"/>
              <a:t> </a:t>
            </a:r>
            <a:r>
              <a:rPr lang="en-US" sz="2800" dirty="0" err="1"/>
              <a:t>untuk</a:t>
            </a:r>
            <a:r>
              <a:rPr lang="en-US" sz="2800" dirty="0"/>
              <a:t> </a:t>
            </a:r>
            <a:r>
              <a:rPr lang="en-US" sz="2800" dirty="0" err="1"/>
              <a:t>Penentuan</a:t>
            </a:r>
            <a:r>
              <a:rPr lang="en-US" sz="2800" dirty="0"/>
              <a:t> </a:t>
            </a:r>
            <a:r>
              <a:rPr lang="en-US" sz="2800" dirty="0" err="1"/>
              <a:t>Desain</a:t>
            </a:r>
            <a:r>
              <a:rPr lang="en-US" sz="2800" dirty="0"/>
              <a:t> </a:t>
            </a:r>
            <a:r>
              <a:rPr lang="en-US" sz="2800" dirty="0" err="1"/>
              <a:t>Bendungan</a:t>
            </a:r>
            <a:r>
              <a:rPr lang="en-US" sz="2800" dirty="0"/>
              <a:t> </a:t>
            </a:r>
            <a:r>
              <a:rPr lang="en-US" sz="2800" dirty="0" err="1"/>
              <a:t>dengan</a:t>
            </a:r>
            <a:r>
              <a:rPr lang="en-US" sz="2800" dirty="0"/>
              <a:t> </a:t>
            </a:r>
            <a:r>
              <a:rPr lang="id-ID" sz="2800" dirty="0">
                <a:solidFill>
                  <a:srgbClr val="0070C0"/>
                </a:solidFill>
              </a:rPr>
              <a:t>Tujuh</a:t>
            </a:r>
            <a:r>
              <a:rPr lang="en-US" sz="2800" dirty="0">
                <a:solidFill>
                  <a:srgbClr val="0070C0"/>
                </a:solidFill>
              </a:rPr>
              <a:t> Parameter</a:t>
            </a:r>
          </a:p>
          <a:p>
            <a:pPr marL="457200" lvl="1" indent="0">
              <a:buNone/>
            </a:pPr>
            <a:endParaRPr lang="en-US" sz="2800" dirty="0"/>
          </a:p>
          <a:p>
            <a:r>
              <a:rPr lang="en-US" dirty="0" err="1">
                <a:solidFill>
                  <a:srgbClr val="C00000"/>
                </a:solidFill>
              </a:rPr>
              <a:t>Kontribusi</a:t>
            </a:r>
            <a:r>
              <a:rPr lang="en-US" dirty="0"/>
              <a:t>:</a:t>
            </a:r>
          </a:p>
          <a:p>
            <a:pPr marL="914400" lvl="1" indent="-457200">
              <a:buFont typeface="+mj-lt"/>
              <a:buAutoNum type="arabicPeriod"/>
            </a:pPr>
            <a:r>
              <a:rPr lang="en-US" sz="2800" dirty="0" err="1"/>
              <a:t>Penerapan</a:t>
            </a:r>
            <a:r>
              <a:rPr lang="en-US" sz="2800" dirty="0"/>
              <a:t> </a:t>
            </a:r>
            <a:r>
              <a:rPr lang="en-US" sz="2800" dirty="0" err="1">
                <a:solidFill>
                  <a:srgbClr val="0070C0"/>
                </a:solidFill>
              </a:rPr>
              <a:t>metode</a:t>
            </a:r>
            <a:r>
              <a:rPr lang="en-US" sz="2800" dirty="0">
                <a:solidFill>
                  <a:srgbClr val="0070C0"/>
                </a:solidFill>
              </a:rPr>
              <a:t> XYZ </a:t>
            </a:r>
            <a:r>
              <a:rPr lang="en-US" sz="2800" dirty="0" err="1"/>
              <a:t>untuk</a:t>
            </a:r>
            <a:r>
              <a:rPr lang="en-US" sz="2800" dirty="0"/>
              <a:t> </a:t>
            </a:r>
            <a:r>
              <a:rPr lang="en-US" sz="2800" dirty="0" err="1"/>
              <a:t>memecahkan</a:t>
            </a:r>
            <a:r>
              <a:rPr lang="en-US" sz="2800" dirty="0"/>
              <a:t> </a:t>
            </a:r>
            <a:r>
              <a:rPr lang="en-US" sz="2800" dirty="0" err="1"/>
              <a:t>masalah</a:t>
            </a:r>
            <a:r>
              <a:rPr lang="en-US" sz="2800" dirty="0"/>
              <a:t> </a:t>
            </a:r>
            <a:r>
              <a:rPr lang="en-US" sz="2800" dirty="0" err="1"/>
              <a:t>konvergensi</a:t>
            </a:r>
            <a:r>
              <a:rPr lang="en-US" sz="2800" dirty="0"/>
              <a:t> premature </a:t>
            </a:r>
            <a:r>
              <a:rPr lang="en-US" sz="2800" dirty="0" err="1"/>
              <a:t>pada</a:t>
            </a:r>
            <a:r>
              <a:rPr lang="en-US" sz="2800" dirty="0"/>
              <a:t> </a:t>
            </a:r>
            <a:r>
              <a:rPr lang="en-US" sz="2800" dirty="0" err="1"/>
              <a:t>algoritma</a:t>
            </a:r>
            <a:r>
              <a:rPr lang="en-US" sz="2800" dirty="0"/>
              <a:t> </a:t>
            </a:r>
            <a:r>
              <a:rPr lang="en-US" sz="2800" dirty="0" err="1"/>
              <a:t>genetika</a:t>
            </a:r>
            <a:endParaRPr lang="en-US" sz="2800" dirty="0"/>
          </a:p>
          <a:p>
            <a:pPr marL="914400" lvl="1" indent="-457200">
              <a:buFont typeface="+mj-lt"/>
              <a:buAutoNum type="arabicPeriod"/>
            </a:pPr>
            <a:r>
              <a:rPr lang="en-US" sz="2800" dirty="0" err="1"/>
              <a:t>Penentuan</a:t>
            </a:r>
            <a:r>
              <a:rPr lang="en-US" sz="2800" dirty="0"/>
              <a:t> </a:t>
            </a:r>
            <a:r>
              <a:rPr lang="en-US" sz="2800" dirty="0" err="1"/>
              <a:t>Desain</a:t>
            </a:r>
            <a:r>
              <a:rPr lang="en-US" sz="2800" dirty="0"/>
              <a:t> </a:t>
            </a:r>
            <a:r>
              <a:rPr lang="en-US" sz="2800" dirty="0" err="1"/>
              <a:t>Bendungan</a:t>
            </a:r>
            <a:r>
              <a:rPr lang="en-US" sz="2800" dirty="0"/>
              <a:t> </a:t>
            </a:r>
            <a:r>
              <a:rPr lang="en-US" sz="2800" dirty="0" err="1"/>
              <a:t>dengan</a:t>
            </a:r>
            <a:r>
              <a:rPr lang="en-US" sz="2800" dirty="0"/>
              <a:t> </a:t>
            </a:r>
            <a:r>
              <a:rPr lang="id-ID" sz="2800" dirty="0">
                <a:solidFill>
                  <a:srgbClr val="0070C0"/>
                </a:solidFill>
              </a:rPr>
              <a:t>Tujuh</a:t>
            </a:r>
            <a:r>
              <a:rPr lang="en-US" sz="2800" dirty="0">
                <a:solidFill>
                  <a:srgbClr val="0070C0"/>
                </a:solidFill>
              </a:rPr>
              <a:t> Parameter</a:t>
            </a:r>
          </a:p>
        </p:txBody>
      </p:sp>
      <p:sp>
        <p:nvSpPr>
          <p:cNvPr id="4" name="Title 3"/>
          <p:cNvSpPr>
            <a:spLocks noGrp="1"/>
          </p:cNvSpPr>
          <p:nvPr>
            <p:ph type="title"/>
          </p:nvPr>
        </p:nvSpPr>
        <p:spPr/>
        <p:txBody>
          <a:bodyPr>
            <a:normAutofit fontScale="90000"/>
          </a:bodyPr>
          <a:lstStyle/>
          <a:p>
            <a:r>
              <a:rPr lang="en-US" dirty="0" err="1"/>
              <a:t>Contoh</a:t>
            </a:r>
            <a:r>
              <a:rPr lang="en-US" dirty="0"/>
              <a:t> </a:t>
            </a:r>
            <a:r>
              <a:rPr lang="en-US" dirty="0" err="1"/>
              <a:t>Kontribusi</a:t>
            </a:r>
            <a:r>
              <a:rPr lang="en-US" dirty="0"/>
              <a:t> </a:t>
            </a:r>
            <a:r>
              <a:rPr lang="en-US" dirty="0" err="1"/>
              <a:t>pada</a:t>
            </a:r>
            <a:r>
              <a:rPr lang="en-US" dirty="0"/>
              <a:t> </a:t>
            </a:r>
            <a:r>
              <a:rPr lang="en-US" dirty="0" err="1">
                <a:solidFill>
                  <a:srgbClr val="C00000"/>
                </a:solidFill>
              </a:rPr>
              <a:t>Masalah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Metode</a:t>
            </a:r>
            <a:endParaRPr lang="en-US" dirty="0">
              <a:solidFill>
                <a:srgbClr val="C00000"/>
              </a:solidFill>
            </a:endParaRPr>
          </a:p>
        </p:txBody>
      </p:sp>
      <p:sp>
        <p:nvSpPr>
          <p:cNvPr id="3" name="Slide Number Placeholder 2">
            <a:extLst>
              <a:ext uri="{FF2B5EF4-FFF2-40B4-BE49-F238E27FC236}">
                <a16:creationId xmlns:a16="http://schemas.microsoft.com/office/drawing/2014/main" id="{0D4A2C38-3098-48B2-B5A4-12A84EC440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40746594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029200"/>
          </a:xfrm>
        </p:spPr>
        <p:txBody>
          <a:bodyPr>
            <a:normAutofit fontScale="70000" lnSpcReduction="20000"/>
          </a:bodyPr>
          <a:lstStyle/>
          <a:p>
            <a:r>
              <a:rPr lang="en-US" sz="4000" dirty="0"/>
              <a:t>Penerapan </a:t>
            </a:r>
            <a:r>
              <a:rPr lang="en-US" sz="4000" dirty="0" err="1"/>
              <a:t>Algoritma</a:t>
            </a:r>
            <a:r>
              <a:rPr lang="en-US" sz="4000" dirty="0"/>
              <a:t> </a:t>
            </a:r>
            <a:r>
              <a:rPr lang="en-US" sz="4000" dirty="0" err="1"/>
              <a:t>Genetika</a:t>
            </a:r>
            <a:r>
              <a:rPr lang="en-US" sz="4000" dirty="0"/>
              <a:t> </a:t>
            </a:r>
            <a:r>
              <a:rPr lang="en-US" sz="4000" dirty="0" err="1"/>
              <a:t>untuk</a:t>
            </a:r>
            <a:r>
              <a:rPr lang="en-US" sz="4000" dirty="0"/>
              <a:t> </a:t>
            </a:r>
            <a:r>
              <a:rPr lang="en-US" sz="4000" dirty="0" err="1"/>
              <a:t>Penentuan</a:t>
            </a:r>
            <a:r>
              <a:rPr lang="en-US" sz="4000" dirty="0"/>
              <a:t> </a:t>
            </a:r>
            <a:r>
              <a:rPr lang="en-US" sz="4000" dirty="0" err="1"/>
              <a:t>Desain</a:t>
            </a:r>
            <a:r>
              <a:rPr lang="en-US" sz="4000" dirty="0"/>
              <a:t> </a:t>
            </a:r>
            <a:r>
              <a:rPr lang="en-US" sz="4000" dirty="0" err="1"/>
              <a:t>Bendungan</a:t>
            </a:r>
            <a:r>
              <a:rPr lang="en-US" sz="4000" dirty="0"/>
              <a:t> </a:t>
            </a:r>
            <a:r>
              <a:rPr lang="en-US" sz="4000" dirty="0">
                <a:solidFill>
                  <a:srgbClr val="C00000"/>
                </a:solidFill>
              </a:rPr>
              <a:t>di </a:t>
            </a:r>
            <a:r>
              <a:rPr lang="id-ID" sz="4000" dirty="0">
                <a:solidFill>
                  <a:srgbClr val="C00000"/>
                </a:solidFill>
              </a:rPr>
              <a:t>Bendungan Jatiluhur</a:t>
            </a:r>
            <a:endParaRPr lang="en-US" sz="4000" dirty="0">
              <a:solidFill>
                <a:srgbClr val="C00000"/>
              </a:solidFill>
            </a:endParaRPr>
          </a:p>
          <a:p>
            <a:endParaRPr lang="en-US" sz="4000" dirty="0"/>
          </a:p>
          <a:p>
            <a:r>
              <a:rPr lang="en-US" sz="4000" dirty="0"/>
              <a:t>Penerapan </a:t>
            </a:r>
            <a:r>
              <a:rPr lang="en-US" sz="4000" dirty="0" err="1"/>
              <a:t>Algoritma</a:t>
            </a:r>
            <a:r>
              <a:rPr lang="en-US" sz="4000" dirty="0"/>
              <a:t> </a:t>
            </a:r>
            <a:r>
              <a:rPr lang="en-US" sz="4000" dirty="0" err="1"/>
              <a:t>Genetika</a:t>
            </a:r>
            <a:r>
              <a:rPr lang="en-US" sz="4000" dirty="0"/>
              <a:t> </a:t>
            </a:r>
            <a:r>
              <a:rPr lang="en-US" sz="4000" dirty="0" err="1"/>
              <a:t>untuk</a:t>
            </a:r>
            <a:r>
              <a:rPr lang="en-US" sz="4000" dirty="0"/>
              <a:t> </a:t>
            </a:r>
            <a:r>
              <a:rPr lang="en-US" sz="4000" dirty="0" err="1"/>
              <a:t>Penentuan</a:t>
            </a:r>
            <a:r>
              <a:rPr lang="en-US" sz="4000" dirty="0"/>
              <a:t> </a:t>
            </a:r>
            <a:r>
              <a:rPr lang="en-US" sz="4000" dirty="0" err="1"/>
              <a:t>Desain</a:t>
            </a:r>
            <a:r>
              <a:rPr lang="en-US" sz="4000" dirty="0"/>
              <a:t> </a:t>
            </a:r>
            <a:r>
              <a:rPr lang="en-US" sz="4000" dirty="0" err="1"/>
              <a:t>Bendungan</a:t>
            </a:r>
            <a:r>
              <a:rPr lang="en-US" sz="4000" dirty="0"/>
              <a:t> </a:t>
            </a:r>
            <a:r>
              <a:rPr lang="en-US" sz="4000" dirty="0">
                <a:solidFill>
                  <a:srgbClr val="0070C0"/>
                </a:solidFill>
              </a:rPr>
              <a:t>di </a:t>
            </a:r>
            <a:r>
              <a:rPr lang="id-ID" sz="4000" dirty="0">
                <a:solidFill>
                  <a:srgbClr val="0070C0"/>
                </a:solidFill>
              </a:rPr>
              <a:t>Bendungan Gajah Mungkur</a:t>
            </a:r>
            <a:endParaRPr lang="en-US" sz="4000" dirty="0">
              <a:solidFill>
                <a:srgbClr val="0070C0"/>
              </a:solidFill>
            </a:endParaRPr>
          </a:p>
          <a:p>
            <a:endParaRPr lang="en-US" sz="4000" dirty="0"/>
          </a:p>
          <a:p>
            <a:r>
              <a:rPr lang="en-US" sz="4000" dirty="0"/>
              <a:t>Penerapan </a:t>
            </a:r>
            <a:r>
              <a:rPr lang="en-US" sz="4000" dirty="0" err="1"/>
              <a:t>Algoritma</a:t>
            </a:r>
            <a:r>
              <a:rPr lang="en-US" sz="4000" dirty="0"/>
              <a:t> </a:t>
            </a:r>
            <a:r>
              <a:rPr lang="en-US" sz="4000" dirty="0" err="1"/>
              <a:t>Genetika</a:t>
            </a:r>
            <a:r>
              <a:rPr lang="en-US" sz="4000" dirty="0"/>
              <a:t> </a:t>
            </a:r>
            <a:r>
              <a:rPr lang="en-US" sz="4000" dirty="0" err="1"/>
              <a:t>untuk</a:t>
            </a:r>
            <a:r>
              <a:rPr lang="en-US" sz="4000" dirty="0"/>
              <a:t> </a:t>
            </a:r>
            <a:r>
              <a:rPr lang="en-US" sz="4000" dirty="0" err="1"/>
              <a:t>Penentuan</a:t>
            </a:r>
            <a:r>
              <a:rPr lang="en-US" sz="4000" dirty="0"/>
              <a:t> </a:t>
            </a:r>
            <a:r>
              <a:rPr lang="en-US" sz="4000" dirty="0" err="1"/>
              <a:t>Desain</a:t>
            </a:r>
            <a:r>
              <a:rPr lang="en-US" sz="4000" dirty="0"/>
              <a:t> </a:t>
            </a:r>
            <a:r>
              <a:rPr lang="en-US" sz="4000" dirty="0" err="1"/>
              <a:t>Bendungan</a:t>
            </a:r>
            <a:r>
              <a:rPr lang="en-US" sz="4000" dirty="0"/>
              <a:t> </a:t>
            </a:r>
            <a:r>
              <a:rPr lang="en-US" sz="4000" dirty="0">
                <a:solidFill>
                  <a:srgbClr val="00B050"/>
                </a:solidFill>
              </a:rPr>
              <a:t>di </a:t>
            </a:r>
            <a:r>
              <a:rPr lang="id-ID" sz="4000" dirty="0">
                <a:solidFill>
                  <a:srgbClr val="00B050"/>
                </a:solidFill>
              </a:rPr>
              <a:t>Bendungan Karang Kates</a:t>
            </a:r>
            <a:endParaRPr lang="en-US" sz="4000" dirty="0">
              <a:solidFill>
                <a:srgbClr val="00B050"/>
              </a:solidFill>
            </a:endParaRPr>
          </a:p>
          <a:p>
            <a:pPr marL="0" indent="0">
              <a:buNone/>
            </a:pPr>
            <a:endParaRPr lang="en-US" sz="3600" dirty="0"/>
          </a:p>
          <a:p>
            <a:pPr marL="0" indent="0">
              <a:buNone/>
            </a:pPr>
            <a:endParaRPr lang="en-US" sz="2000" dirty="0"/>
          </a:p>
          <a:p>
            <a:pPr marL="0" indent="0">
              <a:buNone/>
            </a:pPr>
            <a:endParaRPr lang="en-US" sz="2000" dirty="0"/>
          </a:p>
          <a:p>
            <a:pPr marL="0" indent="0">
              <a:buNone/>
            </a:pPr>
            <a:r>
              <a:rPr lang="en-US" sz="3100" dirty="0"/>
              <a:t>* </a:t>
            </a:r>
            <a:r>
              <a:rPr lang="en-US" sz="3100" dirty="0" err="1"/>
              <a:t>banyak</a:t>
            </a:r>
            <a:r>
              <a:rPr lang="en-US" sz="3100" dirty="0"/>
              <a:t> </a:t>
            </a:r>
            <a:r>
              <a:rPr lang="en-US" sz="3100" dirty="0" err="1"/>
              <a:t>peneliti</a:t>
            </a:r>
            <a:r>
              <a:rPr lang="en-US" sz="3100" dirty="0"/>
              <a:t> computing di Indonesia yang </a:t>
            </a:r>
            <a:r>
              <a:rPr lang="en-US" sz="3100" dirty="0" err="1"/>
              <a:t>terjebak</a:t>
            </a:r>
            <a:r>
              <a:rPr lang="en-US" sz="3100" dirty="0"/>
              <a:t> </a:t>
            </a:r>
            <a:r>
              <a:rPr lang="en-US" sz="3100" dirty="0" err="1"/>
              <a:t>dengan</a:t>
            </a:r>
            <a:r>
              <a:rPr lang="en-US" sz="3100" dirty="0"/>
              <a:t> </a:t>
            </a:r>
            <a:r>
              <a:rPr lang="en-US" sz="3100" dirty="0" err="1">
                <a:solidFill>
                  <a:srgbClr val="C00000"/>
                </a:solidFill>
              </a:rPr>
              <a:t>penelitian</a:t>
            </a:r>
            <a:r>
              <a:rPr lang="en-US" sz="3100" dirty="0">
                <a:solidFill>
                  <a:srgbClr val="C00000"/>
                </a:solidFill>
              </a:rPr>
              <a:t> </a:t>
            </a:r>
            <a:r>
              <a:rPr lang="en-US" sz="3100" dirty="0" err="1">
                <a:solidFill>
                  <a:srgbClr val="C00000"/>
                </a:solidFill>
              </a:rPr>
              <a:t>tanpa</a:t>
            </a:r>
            <a:r>
              <a:rPr lang="en-US" sz="3100" dirty="0">
                <a:solidFill>
                  <a:srgbClr val="C00000"/>
                </a:solidFill>
              </a:rPr>
              <a:t> </a:t>
            </a:r>
            <a:r>
              <a:rPr lang="en-US" sz="3100" dirty="0" err="1">
                <a:solidFill>
                  <a:srgbClr val="C00000"/>
                </a:solidFill>
              </a:rPr>
              <a:t>kontribusi</a:t>
            </a:r>
            <a:r>
              <a:rPr lang="en-US" sz="3100" dirty="0">
                <a:solidFill>
                  <a:srgbClr val="C00000"/>
                </a:solidFill>
              </a:rPr>
              <a:t> </a:t>
            </a:r>
            <a:r>
              <a:rPr lang="en-US" sz="3100" dirty="0"/>
              <a:t>dan </a:t>
            </a:r>
            <a:r>
              <a:rPr lang="en-US" sz="3100" dirty="0" err="1"/>
              <a:t>hanya</a:t>
            </a:r>
            <a:r>
              <a:rPr lang="en-US" sz="3100" dirty="0"/>
              <a:t> </a:t>
            </a:r>
            <a:r>
              <a:rPr lang="en-US" sz="3100" dirty="0" err="1"/>
              <a:t>mengganti</a:t>
            </a:r>
            <a:r>
              <a:rPr lang="en-US" sz="3100" dirty="0"/>
              <a:t> </a:t>
            </a:r>
            <a:r>
              <a:rPr lang="en-US" sz="3100" dirty="0" err="1"/>
              <a:t>obyek</a:t>
            </a:r>
            <a:r>
              <a:rPr lang="en-US" sz="3100" dirty="0"/>
              <a:t> </a:t>
            </a:r>
            <a:r>
              <a:rPr lang="en-US" sz="3100" dirty="0" err="1"/>
              <a:t>tempat</a:t>
            </a:r>
            <a:r>
              <a:rPr lang="en-US" sz="3100" dirty="0"/>
              <a:t>, </a:t>
            </a:r>
            <a:r>
              <a:rPr lang="en-US" sz="3100" dirty="0" err="1"/>
              <a:t>akhirnya</a:t>
            </a:r>
            <a:r>
              <a:rPr lang="en-US" sz="3100" dirty="0"/>
              <a:t> </a:t>
            </a:r>
            <a:r>
              <a:rPr lang="en-US" sz="3100" dirty="0" err="1"/>
              <a:t>ditolak</a:t>
            </a:r>
            <a:r>
              <a:rPr lang="en-US" sz="3100" dirty="0"/>
              <a:t> </a:t>
            </a:r>
            <a:r>
              <a:rPr lang="en-US" sz="3100" dirty="0" err="1"/>
              <a:t>ketika</a:t>
            </a:r>
            <a:r>
              <a:rPr lang="en-US" sz="3100" dirty="0"/>
              <a:t> </a:t>
            </a:r>
            <a:r>
              <a:rPr lang="en-US" sz="3100" dirty="0" err="1"/>
              <a:t>publikasi</a:t>
            </a:r>
            <a:r>
              <a:rPr lang="en-US" sz="3100" dirty="0"/>
              <a:t> </a:t>
            </a:r>
            <a:r>
              <a:rPr lang="en-US" sz="3100" dirty="0" err="1"/>
              <a:t>ke</a:t>
            </a:r>
            <a:r>
              <a:rPr lang="en-US" sz="3100" dirty="0"/>
              <a:t> journal </a:t>
            </a:r>
            <a:r>
              <a:rPr lang="en-US" sz="3100" dirty="0" err="1"/>
              <a:t>internasional</a:t>
            </a:r>
            <a:r>
              <a:rPr lang="en-US" sz="3100" dirty="0"/>
              <a:t> </a:t>
            </a:r>
            <a:r>
              <a:rPr lang="en-US" sz="3100" dirty="0" err="1"/>
              <a:t>terindeks</a:t>
            </a:r>
            <a:endParaRPr lang="en-US" sz="3100" dirty="0"/>
          </a:p>
        </p:txBody>
      </p:sp>
      <p:sp>
        <p:nvSpPr>
          <p:cNvPr id="2" name="Title 1"/>
          <p:cNvSpPr>
            <a:spLocks noGrp="1"/>
          </p:cNvSpPr>
          <p:nvPr>
            <p:ph type="title"/>
          </p:nvPr>
        </p:nvSpPr>
        <p:spPr/>
        <p:txBody>
          <a:bodyPr>
            <a:normAutofit/>
          </a:bodyPr>
          <a:lstStyle/>
          <a:p>
            <a:r>
              <a:rPr lang="en-US" dirty="0" err="1"/>
              <a:t>Contoh</a:t>
            </a:r>
            <a:r>
              <a:rPr lang="en-US" dirty="0"/>
              <a:t> </a:t>
            </a:r>
            <a:r>
              <a:rPr lang="en-US" dirty="0" err="1"/>
              <a:t>Penelitian</a:t>
            </a:r>
            <a:r>
              <a:rPr lang="en-US" dirty="0"/>
              <a:t> </a:t>
            </a:r>
            <a:r>
              <a:rPr lang="en-US" dirty="0" err="1"/>
              <a:t>Tanpa</a:t>
            </a:r>
            <a:r>
              <a:rPr lang="en-US" dirty="0"/>
              <a:t> Kontribusi</a:t>
            </a:r>
          </a:p>
        </p:txBody>
      </p:sp>
      <p:sp>
        <p:nvSpPr>
          <p:cNvPr id="4" name="Slide Number Placeholder 3">
            <a:extLst>
              <a:ext uri="{FF2B5EF4-FFF2-40B4-BE49-F238E27FC236}">
                <a16:creationId xmlns:a16="http://schemas.microsoft.com/office/drawing/2014/main" id="{CBBBC374-851A-4E7E-BD79-DD7D7A95805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94427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524750" cy="5105400"/>
          </a:xfrm>
        </p:spPr>
        <p:txBody>
          <a:bodyPr>
            <a:normAutofit fontScale="92500" lnSpcReduction="10000"/>
          </a:bodyPr>
          <a:lstStyle/>
          <a:p>
            <a:r>
              <a:rPr lang="en-US" dirty="0"/>
              <a:t>Penerapan </a:t>
            </a:r>
            <a:r>
              <a:rPr lang="en-US" dirty="0" err="1"/>
              <a:t>algoritma</a:t>
            </a:r>
            <a:r>
              <a:rPr lang="en-US" dirty="0"/>
              <a:t> </a:t>
            </a:r>
            <a:r>
              <a:rPr lang="en-US" dirty="0" err="1"/>
              <a:t>genetika</a:t>
            </a:r>
            <a:r>
              <a:rPr lang="en-US" dirty="0"/>
              <a:t> </a:t>
            </a:r>
            <a:r>
              <a:rPr lang="en-US" dirty="0" err="1"/>
              <a:t>untuk</a:t>
            </a:r>
            <a:r>
              <a:rPr lang="en-US" dirty="0"/>
              <a:t> </a:t>
            </a:r>
            <a:r>
              <a:rPr lang="en-US" dirty="0" err="1"/>
              <a:t>penjadwalan</a:t>
            </a:r>
            <a:r>
              <a:rPr lang="en-US" dirty="0"/>
              <a:t> </a:t>
            </a:r>
            <a:r>
              <a:rPr lang="en-US" dirty="0" err="1"/>
              <a:t>mata</a:t>
            </a:r>
            <a:r>
              <a:rPr lang="en-US" dirty="0"/>
              <a:t> </a:t>
            </a:r>
            <a:r>
              <a:rPr lang="en-US" dirty="0" err="1"/>
              <a:t>kuliah</a:t>
            </a:r>
            <a:endParaRPr lang="en-US" dirty="0"/>
          </a:p>
          <a:p>
            <a:pPr lvl="1"/>
            <a:r>
              <a:rPr lang="en-US" dirty="0"/>
              <a:t>Penerapan </a:t>
            </a:r>
            <a:r>
              <a:rPr lang="en-US" dirty="0" err="1"/>
              <a:t>algoritma</a:t>
            </a:r>
            <a:r>
              <a:rPr lang="en-US" dirty="0"/>
              <a:t> </a:t>
            </a:r>
            <a:r>
              <a:rPr lang="en-US" dirty="0" err="1"/>
              <a:t>genetika</a:t>
            </a:r>
            <a:r>
              <a:rPr lang="en-US" dirty="0"/>
              <a:t> </a:t>
            </a:r>
            <a:r>
              <a:rPr lang="en-US" dirty="0" err="1"/>
              <a:t>berbasis</a:t>
            </a:r>
            <a:r>
              <a:rPr lang="en-US" dirty="0"/>
              <a:t> </a:t>
            </a:r>
            <a:r>
              <a:rPr lang="en-US" i="1" dirty="0">
                <a:solidFill>
                  <a:srgbClr val="C00000"/>
                </a:solidFill>
              </a:rPr>
              <a:t>guided local search strategies</a:t>
            </a:r>
            <a:r>
              <a:rPr lang="en-US" i="1" dirty="0"/>
              <a:t> </a:t>
            </a:r>
            <a:r>
              <a:rPr lang="en-US" dirty="0" err="1"/>
              <a:t>untuk</a:t>
            </a:r>
            <a:r>
              <a:rPr lang="en-US" dirty="0"/>
              <a:t> </a:t>
            </a:r>
            <a:r>
              <a:rPr lang="en-US" dirty="0" err="1"/>
              <a:t>penjadwalan</a:t>
            </a:r>
            <a:r>
              <a:rPr lang="en-US" dirty="0"/>
              <a:t> </a:t>
            </a:r>
            <a:r>
              <a:rPr lang="en-US" dirty="0" err="1"/>
              <a:t>mata</a:t>
            </a:r>
            <a:r>
              <a:rPr lang="en-US" dirty="0"/>
              <a:t> </a:t>
            </a:r>
            <a:r>
              <a:rPr lang="en-US" dirty="0" err="1"/>
              <a:t>kuliah</a:t>
            </a:r>
            <a:br>
              <a:rPr lang="en-US" dirty="0"/>
            </a:br>
            <a:r>
              <a:rPr lang="en-US" dirty="0"/>
              <a:t>(Yang, 2011)</a:t>
            </a:r>
          </a:p>
          <a:p>
            <a:pPr lvl="1"/>
            <a:endParaRPr lang="en-US" dirty="0"/>
          </a:p>
          <a:p>
            <a:r>
              <a:rPr lang="en-US" dirty="0"/>
              <a:t>Penerapan </a:t>
            </a:r>
            <a:r>
              <a:rPr lang="en-US" dirty="0" err="1"/>
              <a:t>algoritma</a:t>
            </a:r>
            <a:r>
              <a:rPr lang="en-US" dirty="0"/>
              <a:t> C4.5 </a:t>
            </a:r>
            <a:r>
              <a:rPr lang="en-US" dirty="0" err="1"/>
              <a:t>untuk</a:t>
            </a:r>
            <a:r>
              <a:rPr lang="en-US" dirty="0"/>
              <a:t> </a:t>
            </a:r>
            <a:r>
              <a:rPr lang="en-US" dirty="0" err="1"/>
              <a:t>penentuan</a:t>
            </a:r>
            <a:r>
              <a:rPr lang="en-US" dirty="0"/>
              <a:t> </a:t>
            </a:r>
            <a:r>
              <a:rPr lang="en-US" dirty="0" err="1"/>
              <a:t>kelulusan</a:t>
            </a:r>
            <a:r>
              <a:rPr lang="en-US" dirty="0"/>
              <a:t> </a:t>
            </a:r>
            <a:r>
              <a:rPr lang="en-US" dirty="0" err="1"/>
              <a:t>mahasiswa</a:t>
            </a:r>
            <a:r>
              <a:rPr lang="en-US" dirty="0"/>
              <a:t> </a:t>
            </a:r>
            <a:r>
              <a:rPr lang="en-US" dirty="0" err="1"/>
              <a:t>tepat</a:t>
            </a:r>
            <a:r>
              <a:rPr lang="en-US" dirty="0"/>
              <a:t> </a:t>
            </a:r>
            <a:r>
              <a:rPr lang="en-US" dirty="0" err="1"/>
              <a:t>waktu</a:t>
            </a:r>
            <a:r>
              <a:rPr lang="en-US" dirty="0"/>
              <a:t>: </a:t>
            </a:r>
            <a:r>
              <a:rPr lang="en-US" dirty="0" err="1">
                <a:solidFill>
                  <a:srgbClr val="0070C0"/>
                </a:solidFill>
              </a:rPr>
              <a:t>Studi</a:t>
            </a:r>
            <a:r>
              <a:rPr lang="en-US" dirty="0">
                <a:solidFill>
                  <a:srgbClr val="0070C0"/>
                </a:solidFill>
              </a:rPr>
              <a:t> </a:t>
            </a:r>
            <a:r>
              <a:rPr lang="en-US" dirty="0" err="1">
                <a:solidFill>
                  <a:srgbClr val="0070C0"/>
                </a:solidFill>
              </a:rPr>
              <a:t>Kasus</a:t>
            </a:r>
            <a:r>
              <a:rPr lang="en-US" dirty="0">
                <a:solidFill>
                  <a:srgbClr val="0070C0"/>
                </a:solidFill>
              </a:rPr>
              <a:t> STMIK XYZ</a:t>
            </a:r>
          </a:p>
          <a:p>
            <a:pPr lvl="1"/>
            <a:r>
              <a:rPr lang="en-US" dirty="0"/>
              <a:t>Penerapan </a:t>
            </a:r>
            <a:r>
              <a:rPr lang="en-US" dirty="0" err="1"/>
              <a:t>algoritma</a:t>
            </a:r>
            <a:r>
              <a:rPr lang="en-US" dirty="0"/>
              <a:t> C4.5 </a:t>
            </a:r>
            <a:r>
              <a:rPr lang="en-US" dirty="0" err="1"/>
              <a:t>dengan</a:t>
            </a:r>
            <a:r>
              <a:rPr lang="en-US" dirty="0"/>
              <a:t> </a:t>
            </a:r>
            <a:r>
              <a:rPr lang="en-US" dirty="0" err="1">
                <a:solidFill>
                  <a:srgbClr val="C00000"/>
                </a:solidFill>
              </a:rPr>
              <a:t>penghitungan</a:t>
            </a:r>
            <a:r>
              <a:rPr lang="en-US" dirty="0">
                <a:solidFill>
                  <a:srgbClr val="C00000"/>
                </a:solidFill>
              </a:rPr>
              <a:t> </a:t>
            </a:r>
            <a:r>
              <a:rPr lang="en-US" dirty="0" err="1">
                <a:solidFill>
                  <a:srgbClr val="C00000"/>
                </a:solidFill>
              </a:rPr>
              <a:t>entropi</a:t>
            </a:r>
            <a:r>
              <a:rPr lang="en-US" dirty="0">
                <a:solidFill>
                  <a:srgbClr val="C00000"/>
                </a:solidFill>
              </a:rPr>
              <a:t> </a:t>
            </a:r>
            <a:r>
              <a:rPr lang="en-US" dirty="0" err="1">
                <a:solidFill>
                  <a:srgbClr val="C00000"/>
                </a:solidFill>
              </a:rPr>
              <a:t>berbasis</a:t>
            </a:r>
            <a:r>
              <a:rPr lang="en-US" dirty="0">
                <a:solidFill>
                  <a:srgbClr val="C00000"/>
                </a:solidFill>
              </a:rPr>
              <a:t> </a:t>
            </a:r>
            <a:r>
              <a:rPr lang="en-US" dirty="0" err="1">
                <a:solidFill>
                  <a:srgbClr val="C00000"/>
                </a:solidFill>
              </a:rPr>
              <a:t>metode</a:t>
            </a:r>
            <a:r>
              <a:rPr lang="en-US" dirty="0">
                <a:solidFill>
                  <a:srgbClr val="C00000"/>
                </a:solidFill>
              </a:rPr>
              <a:t> ABC</a:t>
            </a:r>
            <a:r>
              <a:rPr lang="en-US" dirty="0"/>
              <a:t> </a:t>
            </a:r>
            <a:r>
              <a:rPr lang="en-US" dirty="0" err="1"/>
              <a:t>untuk</a:t>
            </a:r>
            <a:r>
              <a:rPr lang="en-US" dirty="0"/>
              <a:t> </a:t>
            </a:r>
            <a:r>
              <a:rPr lang="en-US" dirty="0" err="1"/>
              <a:t>penentuan</a:t>
            </a:r>
            <a:r>
              <a:rPr lang="en-US" dirty="0"/>
              <a:t> </a:t>
            </a:r>
            <a:r>
              <a:rPr lang="en-US" dirty="0" err="1"/>
              <a:t>kelulusan</a:t>
            </a:r>
            <a:r>
              <a:rPr lang="en-US" dirty="0"/>
              <a:t> </a:t>
            </a:r>
            <a:r>
              <a:rPr lang="en-US" dirty="0" err="1"/>
              <a:t>mahasiswa</a:t>
            </a:r>
            <a:r>
              <a:rPr lang="en-US" dirty="0"/>
              <a:t> </a:t>
            </a:r>
            <a:r>
              <a:rPr lang="en-US" dirty="0" err="1"/>
              <a:t>tepat</a:t>
            </a:r>
            <a:r>
              <a:rPr lang="en-US" dirty="0"/>
              <a:t> </a:t>
            </a:r>
            <a:r>
              <a:rPr lang="en-US" dirty="0" err="1"/>
              <a:t>waktu</a:t>
            </a:r>
            <a:endParaRPr lang="en-US" dirty="0"/>
          </a:p>
          <a:p>
            <a:pPr marL="0" indent="0">
              <a:buNone/>
            </a:pPr>
            <a:endParaRPr lang="en-US" dirty="0"/>
          </a:p>
          <a:p>
            <a:pPr marL="0" indent="0" algn="r">
              <a:buNone/>
            </a:pPr>
            <a:r>
              <a:rPr lang="en-US" sz="2600" i="1" dirty="0" err="1"/>
              <a:t>Hanya</a:t>
            </a:r>
            <a:r>
              <a:rPr lang="en-US" sz="2600" i="1" dirty="0"/>
              <a:t> </a:t>
            </a:r>
            <a:r>
              <a:rPr lang="en-US" sz="2600" i="1" dirty="0" err="1"/>
              <a:t>penelitian</a:t>
            </a:r>
            <a:r>
              <a:rPr lang="en-US" sz="2600" i="1" dirty="0"/>
              <a:t> </a:t>
            </a:r>
            <a:r>
              <a:rPr lang="en-US" sz="2600" i="1" dirty="0" err="1"/>
              <a:t>dengan</a:t>
            </a:r>
            <a:r>
              <a:rPr lang="en-US" sz="2600" i="1" dirty="0"/>
              <a:t> </a:t>
            </a:r>
            <a:r>
              <a:rPr lang="en-US" sz="2600" i="1" dirty="0" err="1"/>
              <a:t>kontribusi</a:t>
            </a:r>
            <a:r>
              <a:rPr lang="en-US" sz="2600" i="1" dirty="0"/>
              <a:t> </a:t>
            </a:r>
            <a:r>
              <a:rPr lang="en-US" sz="2600" i="1" dirty="0" err="1"/>
              <a:t>ke</a:t>
            </a:r>
            <a:r>
              <a:rPr lang="en-US" sz="2600" i="1" dirty="0"/>
              <a:t> </a:t>
            </a:r>
            <a:r>
              <a:rPr lang="en-US" sz="2600" i="1" dirty="0" err="1"/>
              <a:t>pengetahuan</a:t>
            </a:r>
            <a:r>
              <a:rPr lang="en-US" sz="2600" i="1" dirty="0"/>
              <a:t> yang </a:t>
            </a:r>
            <a:r>
              <a:rPr lang="en-US" sz="2600" i="1" dirty="0" err="1"/>
              <a:t>bisa</a:t>
            </a:r>
            <a:r>
              <a:rPr lang="en-US" sz="2600" i="1" dirty="0"/>
              <a:t> </a:t>
            </a:r>
            <a:r>
              <a:rPr lang="en-US" sz="2600" i="1" dirty="0" err="1"/>
              <a:t>menembus</a:t>
            </a:r>
            <a:r>
              <a:rPr lang="en-US" sz="2600" i="1" dirty="0"/>
              <a:t> </a:t>
            </a:r>
            <a:r>
              <a:rPr lang="en-US" sz="2600" i="1" dirty="0" err="1"/>
              <a:t>jurnal-jurnal</a:t>
            </a:r>
            <a:r>
              <a:rPr lang="en-US" sz="2600" i="1" dirty="0"/>
              <a:t> </a:t>
            </a:r>
            <a:r>
              <a:rPr lang="en-US" sz="2600" i="1" dirty="0" err="1"/>
              <a:t>internasional</a:t>
            </a:r>
            <a:r>
              <a:rPr lang="en-US" sz="2600" i="1" dirty="0"/>
              <a:t> </a:t>
            </a:r>
            <a:r>
              <a:rPr lang="en-US" sz="2600" i="1" dirty="0" err="1"/>
              <a:t>terindeks</a:t>
            </a:r>
            <a:endParaRPr lang="en-US" sz="2600" i="1" dirty="0"/>
          </a:p>
        </p:txBody>
      </p:sp>
      <p:sp>
        <p:nvSpPr>
          <p:cNvPr id="2" name="Title 1"/>
          <p:cNvSpPr>
            <a:spLocks noGrp="1"/>
          </p:cNvSpPr>
          <p:nvPr>
            <p:ph type="title"/>
          </p:nvPr>
        </p:nvSpPr>
        <p:spPr>
          <a:xfrm>
            <a:off x="628650" y="152400"/>
            <a:ext cx="8515350" cy="716781"/>
          </a:xfrm>
        </p:spPr>
        <p:txBody>
          <a:bodyPr>
            <a:normAutofit/>
          </a:bodyPr>
          <a:lstStyle/>
          <a:p>
            <a:r>
              <a:rPr lang="en-US" sz="4000" dirty="0" err="1"/>
              <a:t>Penelitian</a:t>
            </a:r>
            <a:r>
              <a:rPr lang="en-US" sz="4000" dirty="0"/>
              <a:t> Yang </a:t>
            </a:r>
            <a:r>
              <a:rPr lang="en-US" sz="4000" dirty="0" err="1"/>
              <a:t>Memiliki</a:t>
            </a:r>
            <a:r>
              <a:rPr lang="en-US" sz="4000" dirty="0"/>
              <a:t> </a:t>
            </a:r>
            <a:r>
              <a:rPr lang="en-US" sz="4000" dirty="0" err="1"/>
              <a:t>Kontribusi</a:t>
            </a:r>
            <a:r>
              <a:rPr lang="en-US" sz="4000" dirty="0"/>
              <a:t>?</a:t>
            </a:r>
            <a:endParaRPr lang="id-ID" sz="4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0386" y="1138640"/>
            <a:ext cx="566425" cy="5664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7047" y="3200400"/>
            <a:ext cx="635953" cy="6359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437" y="1891124"/>
            <a:ext cx="662747" cy="54423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5328" y="4262572"/>
            <a:ext cx="649556" cy="533400"/>
          </a:xfrm>
          <a:prstGeom prst="rect">
            <a:avLst/>
          </a:prstGeom>
        </p:spPr>
      </p:pic>
      <p:sp>
        <p:nvSpPr>
          <p:cNvPr id="5" name="Slide Number Placeholder 4">
            <a:extLst>
              <a:ext uri="{FF2B5EF4-FFF2-40B4-BE49-F238E27FC236}">
                <a16:creationId xmlns:a16="http://schemas.microsoft.com/office/drawing/2014/main" id="{581CCA69-8F86-4A95-9C50-F730937191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555450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par>
                          <p:cTn id="18" fill="hold">
                            <p:stCondLst>
                              <p:cond delay="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par>
                          <p:cTn id="29" fill="hold">
                            <p:stCondLst>
                              <p:cond delay="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childTnLst>
                          </p:cTn>
                        </p:par>
                        <p:par>
                          <p:cTn id="40" fill="hold">
                            <p:stCondLst>
                              <p:cond delay="0"/>
                            </p:stCondLst>
                            <p:childTnLst>
                              <p:par>
                                <p:cTn id="41" presetID="31"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00415880"/>
              </p:ext>
            </p:extLst>
          </p:nvPr>
        </p:nvGraphicFramePr>
        <p:xfrm>
          <a:off x="0" y="1143001"/>
          <a:ext cx="8305800" cy="5662190"/>
        </p:xfrm>
        <a:graphic>
          <a:graphicData uri="http://schemas.openxmlformats.org/drawingml/2006/table">
            <a:tbl>
              <a:tblPr firstRow="1" firstCol="1" bandRow="1">
                <a:tableStyleId>{073A0DAA-6AF3-43AB-8588-CEC1D06C72B9}</a:tableStyleId>
              </a:tblPr>
              <a:tblGrid>
                <a:gridCol w="457200">
                  <a:extLst>
                    <a:ext uri="{9D8B030D-6E8A-4147-A177-3AD203B41FA5}">
                      <a16:colId xmlns:a16="http://schemas.microsoft.com/office/drawing/2014/main" val="20000"/>
                    </a:ext>
                  </a:extLst>
                </a:gridCol>
                <a:gridCol w="7848600">
                  <a:extLst>
                    <a:ext uri="{9D8B030D-6E8A-4147-A177-3AD203B41FA5}">
                      <a16:colId xmlns:a16="http://schemas.microsoft.com/office/drawing/2014/main" val="20001"/>
                    </a:ext>
                  </a:extLst>
                </a:gridCol>
              </a:tblGrid>
              <a:tr h="421134">
                <a:tc>
                  <a:txBody>
                    <a:bodyPr/>
                    <a:lstStyle/>
                    <a:p>
                      <a:pPr marL="0" marR="0" algn="just">
                        <a:spcBef>
                          <a:spcPts val="0"/>
                        </a:spcBef>
                        <a:spcAft>
                          <a:spcPts val="1100"/>
                        </a:spcAft>
                      </a:pPr>
                      <a:r>
                        <a:rPr lang="en-US" sz="2000" dirty="0">
                          <a:effectLst/>
                          <a:latin typeface="+mn-lt"/>
                        </a:rPr>
                        <a:t>No</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effectLst/>
                          <a:latin typeface="+mn-lt"/>
                        </a:rPr>
                        <a:t>Judul</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594359">
                <a:tc>
                  <a:txBody>
                    <a:bodyPr/>
                    <a:lstStyle/>
                    <a:p>
                      <a:pPr marL="0" marR="0" algn="just">
                        <a:spcBef>
                          <a:spcPts val="0"/>
                        </a:spcBef>
                        <a:spcAft>
                          <a:spcPts val="1100"/>
                        </a:spcAft>
                      </a:pPr>
                      <a:r>
                        <a:rPr lang="en-US" sz="2000" dirty="0">
                          <a:effectLst/>
                          <a:latin typeface="+mn-lt"/>
                          <a:ea typeface="+mn-ea"/>
                          <a:cs typeface="+mn-cs"/>
                        </a:rPr>
                        <a:t>1</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Neural Network </a:t>
                      </a:r>
                      <a:r>
                        <a:rPr lang="en-US" sz="2000" dirty="0" err="1">
                          <a:effectLst/>
                          <a:latin typeface="+mn-lt"/>
                        </a:rPr>
                        <a:t>untuk</a:t>
                      </a:r>
                      <a:r>
                        <a:rPr lang="en-US" sz="2000" dirty="0">
                          <a:effectLst/>
                          <a:latin typeface="+mn-lt"/>
                        </a:rPr>
                        <a:t> </a:t>
                      </a:r>
                      <a:r>
                        <a:rPr lang="en-US" sz="2000" dirty="0" err="1">
                          <a:effectLst/>
                          <a:latin typeface="+mn-lt"/>
                        </a:rPr>
                        <a:t>Prediksi</a:t>
                      </a:r>
                      <a:r>
                        <a:rPr lang="en-US" sz="2000" dirty="0">
                          <a:effectLst/>
                          <a:latin typeface="+mn-lt"/>
                        </a:rPr>
                        <a:t> </a:t>
                      </a:r>
                      <a:r>
                        <a:rPr lang="en-US" sz="2000" dirty="0" err="1">
                          <a:effectLst/>
                          <a:latin typeface="+mn-lt"/>
                        </a:rPr>
                        <a:t>Harga</a:t>
                      </a:r>
                      <a:r>
                        <a:rPr lang="en-US" sz="2000" dirty="0">
                          <a:effectLst/>
                          <a:latin typeface="+mn-lt"/>
                        </a:rPr>
                        <a:t> </a:t>
                      </a:r>
                      <a:r>
                        <a:rPr lang="en-US" sz="2000" dirty="0" err="1">
                          <a:effectLst/>
                          <a:latin typeface="+mn-lt"/>
                        </a:rPr>
                        <a:t>Saham</a:t>
                      </a:r>
                      <a:r>
                        <a:rPr lang="en-US" sz="2000" dirty="0">
                          <a:effectLst/>
                          <a:latin typeface="+mn-lt"/>
                        </a:rPr>
                        <a:t> </a:t>
                      </a:r>
                      <a:r>
                        <a:rPr lang="en-US" sz="2000" dirty="0" err="1">
                          <a:effectLst/>
                          <a:latin typeface="+mn-lt"/>
                        </a:rPr>
                        <a:t>pada</a:t>
                      </a:r>
                      <a:r>
                        <a:rPr lang="en-US" sz="2000" dirty="0">
                          <a:effectLst/>
                          <a:latin typeface="+mn-lt"/>
                        </a:rPr>
                        <a:t> Perusahaan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89875">
                <a:tc>
                  <a:txBody>
                    <a:bodyPr/>
                    <a:lstStyle/>
                    <a:p>
                      <a:pPr marL="0" marR="0" algn="just">
                        <a:spcBef>
                          <a:spcPts val="0"/>
                        </a:spcBef>
                        <a:spcAft>
                          <a:spcPts val="1100"/>
                        </a:spcAft>
                      </a:pPr>
                      <a:r>
                        <a:rPr lang="en-US" sz="2000" dirty="0">
                          <a:effectLst/>
                          <a:latin typeface="+mn-lt"/>
                          <a:ea typeface="+mn-ea"/>
                          <a:cs typeface="+mn-cs"/>
                        </a:rPr>
                        <a:t>2</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effectLst/>
                          <a:latin typeface="+mn-lt"/>
                        </a:rPr>
                        <a:t>Pemilihan</a:t>
                      </a:r>
                      <a:r>
                        <a:rPr lang="en-US" sz="2000" dirty="0">
                          <a:effectLst/>
                          <a:latin typeface="+mn-lt"/>
                        </a:rPr>
                        <a:t> </a:t>
                      </a:r>
                      <a:r>
                        <a:rPr lang="en-US" sz="2000" dirty="0" err="1">
                          <a:effectLst/>
                          <a:latin typeface="+mn-lt"/>
                        </a:rPr>
                        <a:t>Arsitektur</a:t>
                      </a:r>
                      <a:r>
                        <a:rPr lang="en-US" sz="2000" dirty="0">
                          <a:effectLst/>
                          <a:latin typeface="+mn-lt"/>
                        </a:rPr>
                        <a:t> </a:t>
                      </a:r>
                      <a:r>
                        <a:rPr lang="en-US" sz="2000" dirty="0" err="1">
                          <a:effectLst/>
                          <a:latin typeface="+mn-lt"/>
                        </a:rPr>
                        <a:t>Jaringan</a:t>
                      </a:r>
                      <a:r>
                        <a:rPr lang="en-US" sz="2000" dirty="0">
                          <a:effectLst/>
                          <a:latin typeface="+mn-lt"/>
                        </a:rPr>
                        <a:t> </a:t>
                      </a:r>
                      <a:r>
                        <a:rPr lang="en-US" sz="2000" dirty="0" err="1">
                          <a:effectLst/>
                          <a:latin typeface="+mn-lt"/>
                        </a:rPr>
                        <a:t>pada</a:t>
                      </a:r>
                      <a:r>
                        <a:rPr lang="en-US" sz="2000" dirty="0">
                          <a:effectLst/>
                          <a:latin typeface="+mn-lt"/>
                        </a:rPr>
                        <a:t> Neural Network </a:t>
                      </a:r>
                      <a:r>
                        <a:rPr lang="en-US" sz="2000" dirty="0" err="1">
                          <a:effectLst/>
                          <a:latin typeface="+mn-lt"/>
                        </a:rPr>
                        <a:t>Secara</a:t>
                      </a:r>
                      <a:r>
                        <a:rPr lang="en-US" sz="2000" dirty="0">
                          <a:effectLst/>
                          <a:latin typeface="+mn-lt"/>
                        </a:rPr>
                        <a:t> </a:t>
                      </a:r>
                      <a:r>
                        <a:rPr lang="en-US" sz="2000" dirty="0" err="1">
                          <a:effectLst/>
                          <a:latin typeface="+mn-lt"/>
                        </a:rPr>
                        <a:t>Otomatis</a:t>
                      </a:r>
                      <a:r>
                        <a:rPr lang="en-US" sz="2000" dirty="0">
                          <a:effectLst/>
                          <a:latin typeface="+mn-lt"/>
                        </a:rPr>
                        <a:t> </a:t>
                      </a:r>
                      <a:r>
                        <a:rPr lang="en-US" sz="2000" dirty="0" err="1">
                          <a:effectLst/>
                          <a:latin typeface="+mn-lt"/>
                        </a:rPr>
                        <a:t>dengan</a:t>
                      </a:r>
                      <a:r>
                        <a:rPr lang="en-US" sz="2000" dirty="0">
                          <a:effectLst/>
                          <a:latin typeface="+mn-lt"/>
                        </a:rPr>
                        <a:t> </a:t>
                      </a:r>
                      <a:r>
                        <a:rPr lang="en-US" sz="2000" dirty="0" err="1">
                          <a:effectLst/>
                          <a:latin typeface="+mn-lt"/>
                        </a:rPr>
                        <a:t>Menggunakan</a:t>
                      </a:r>
                      <a:r>
                        <a:rPr lang="en-US" sz="2000" dirty="0">
                          <a:effectLst/>
                          <a:latin typeface="+mn-lt"/>
                        </a:rPr>
                        <a:t> </a:t>
                      </a:r>
                      <a:r>
                        <a:rPr lang="en-US" sz="2000" dirty="0" err="1">
                          <a:effectLst/>
                          <a:latin typeface="+mn-lt"/>
                        </a:rPr>
                        <a:t>Algoritma</a:t>
                      </a:r>
                      <a:r>
                        <a:rPr lang="en-US" sz="2000" dirty="0">
                          <a:effectLst/>
                          <a:latin typeface="+mn-lt"/>
                        </a:rPr>
                        <a:t> </a:t>
                      </a:r>
                      <a:r>
                        <a:rPr lang="en-US" sz="2000" dirty="0" err="1">
                          <a:effectLst/>
                          <a:latin typeface="+mn-lt"/>
                        </a:rPr>
                        <a:t>Semut</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89875">
                <a:tc>
                  <a:txBody>
                    <a:bodyPr/>
                    <a:lstStyle/>
                    <a:p>
                      <a:pPr marL="0" marR="0" algn="just">
                        <a:spcBef>
                          <a:spcPts val="0"/>
                        </a:spcBef>
                        <a:spcAft>
                          <a:spcPts val="1100"/>
                        </a:spcAft>
                      </a:pPr>
                      <a:r>
                        <a:rPr lang="en-US" sz="2000" dirty="0">
                          <a:effectLst/>
                          <a:latin typeface="+mn-lt"/>
                          <a:ea typeface="+mn-ea"/>
                          <a:cs typeface="+mn-cs"/>
                        </a:rPr>
                        <a:t>3</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solidFill>
                            <a:srgbClr val="C00000"/>
                          </a:solidFill>
                          <a:effectLst/>
                          <a:latin typeface="+mn-lt"/>
                        </a:rPr>
                        <a:t>Modifikasi</a:t>
                      </a:r>
                      <a:r>
                        <a:rPr lang="en-US" sz="2000" dirty="0">
                          <a:solidFill>
                            <a:srgbClr val="C00000"/>
                          </a:solidFill>
                          <a:effectLst/>
                          <a:latin typeface="+mn-lt"/>
                        </a:rPr>
                        <a:t> </a:t>
                      </a:r>
                      <a:r>
                        <a:rPr lang="en-US" sz="2000" dirty="0" err="1">
                          <a:solidFill>
                            <a:srgbClr val="C00000"/>
                          </a:solidFill>
                          <a:effectLst/>
                          <a:latin typeface="+mn-lt"/>
                        </a:rPr>
                        <a:t>Penghitungan</a:t>
                      </a:r>
                      <a:r>
                        <a:rPr lang="en-US" sz="2000" dirty="0">
                          <a:solidFill>
                            <a:srgbClr val="C00000"/>
                          </a:solidFill>
                          <a:effectLst/>
                          <a:latin typeface="+mn-lt"/>
                        </a:rPr>
                        <a:t> Gain dan </a:t>
                      </a:r>
                      <a:r>
                        <a:rPr lang="en-US" sz="2000" dirty="0" err="1">
                          <a:solidFill>
                            <a:srgbClr val="C00000"/>
                          </a:solidFill>
                          <a:effectLst/>
                          <a:latin typeface="+mn-lt"/>
                        </a:rPr>
                        <a:t>Entropi</a:t>
                      </a:r>
                      <a:r>
                        <a:rPr lang="en-US" sz="2000" dirty="0">
                          <a:solidFill>
                            <a:srgbClr val="C00000"/>
                          </a:solidFill>
                          <a:effectLst/>
                          <a:latin typeface="+mn-lt"/>
                        </a:rPr>
                        <a:t> </a:t>
                      </a:r>
                      <a:r>
                        <a:rPr lang="en-US" sz="2000" dirty="0" err="1">
                          <a:effectLst/>
                          <a:latin typeface="+mn-lt"/>
                        </a:rPr>
                        <a:t>untuk</a:t>
                      </a:r>
                      <a:r>
                        <a:rPr lang="en-US" sz="2000" dirty="0">
                          <a:effectLst/>
                          <a:latin typeface="+mn-lt"/>
                        </a:rPr>
                        <a:t> </a:t>
                      </a:r>
                      <a:r>
                        <a:rPr lang="en-US" sz="2000" dirty="0" err="1">
                          <a:effectLst/>
                          <a:latin typeface="+mn-lt"/>
                        </a:rPr>
                        <a:t>Peningkatan</a:t>
                      </a:r>
                      <a:r>
                        <a:rPr lang="en-US" sz="2000" dirty="0">
                          <a:effectLst/>
                          <a:latin typeface="+mn-lt"/>
                        </a:rPr>
                        <a:t> </a:t>
                      </a:r>
                      <a:r>
                        <a:rPr lang="en-US" sz="2000" dirty="0" err="1">
                          <a:effectLst/>
                          <a:latin typeface="+mn-lt"/>
                        </a:rPr>
                        <a:t>Akurasi</a:t>
                      </a:r>
                      <a:r>
                        <a:rPr lang="en-US" sz="2000" dirty="0">
                          <a:effectLst/>
                          <a:latin typeface="+mn-lt"/>
                        </a:rPr>
                        <a:t> pada </a:t>
                      </a:r>
                      <a:r>
                        <a:rPr lang="en-US" sz="2000" dirty="0" err="1">
                          <a:effectLst/>
                          <a:latin typeface="+mn-lt"/>
                        </a:rPr>
                        <a:t>Algoritma</a:t>
                      </a:r>
                      <a:r>
                        <a:rPr lang="en-US" sz="2000" dirty="0">
                          <a:effectLst/>
                          <a:latin typeface="+mn-lt"/>
                        </a:rPr>
                        <a:t> C4.5</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89875">
                <a:tc>
                  <a:txBody>
                    <a:bodyPr/>
                    <a:lstStyle/>
                    <a:p>
                      <a:pPr marL="0" marR="0" algn="just">
                        <a:spcBef>
                          <a:spcPts val="0"/>
                        </a:spcBef>
                        <a:spcAft>
                          <a:spcPts val="1100"/>
                        </a:spcAft>
                      </a:pPr>
                      <a:r>
                        <a:rPr lang="en-US" sz="2000" dirty="0">
                          <a:effectLst/>
                          <a:latin typeface="+mn-lt"/>
                          <a:ea typeface="+mn-ea"/>
                          <a:cs typeface="+mn-cs"/>
                        </a:rPr>
                        <a:t>4</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Framework TOGAF </a:t>
                      </a:r>
                      <a:r>
                        <a:rPr lang="en-US" sz="2000" dirty="0" err="1">
                          <a:effectLst/>
                          <a:latin typeface="+mn-lt"/>
                        </a:rPr>
                        <a:t>untuk</a:t>
                      </a:r>
                      <a:r>
                        <a:rPr lang="en-US" sz="2000" dirty="0">
                          <a:effectLst/>
                          <a:latin typeface="+mn-lt"/>
                        </a:rPr>
                        <a:t> </a:t>
                      </a:r>
                      <a:r>
                        <a:rPr lang="en-US" sz="2000" dirty="0" err="1">
                          <a:effectLst/>
                          <a:latin typeface="+mn-lt"/>
                        </a:rPr>
                        <a:t>Pengembangan</a:t>
                      </a:r>
                      <a:r>
                        <a:rPr lang="en-US" sz="2000" dirty="0">
                          <a:effectLst/>
                          <a:latin typeface="+mn-lt"/>
                        </a:rPr>
                        <a:t> Enterprise Architecture </a:t>
                      </a:r>
                      <a:r>
                        <a:rPr lang="en-US" sz="2000" dirty="0" err="1">
                          <a:effectLst/>
                          <a:latin typeface="+mn-lt"/>
                        </a:rPr>
                        <a:t>pada</a:t>
                      </a:r>
                      <a:r>
                        <a:rPr lang="en-US" sz="2000" dirty="0">
                          <a:effectLst/>
                          <a:latin typeface="+mn-lt"/>
                        </a:rPr>
                        <a:t> </a:t>
                      </a:r>
                      <a:r>
                        <a:rPr lang="en-US" sz="2000" dirty="0" err="1">
                          <a:effectLst/>
                          <a:latin typeface="+mn-lt"/>
                        </a:rPr>
                        <a:t>Organisasi</a:t>
                      </a:r>
                      <a:r>
                        <a:rPr lang="en-US" sz="2000" dirty="0">
                          <a:effectLst/>
                          <a:latin typeface="+mn-lt"/>
                        </a:rPr>
                        <a:t>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89875">
                <a:tc>
                  <a:txBody>
                    <a:bodyPr/>
                    <a:lstStyle/>
                    <a:p>
                      <a:pPr marL="0" marR="0" algn="just">
                        <a:spcBef>
                          <a:spcPts val="0"/>
                        </a:spcBef>
                        <a:spcAft>
                          <a:spcPts val="1100"/>
                        </a:spcAft>
                      </a:pPr>
                      <a:r>
                        <a:rPr lang="en-US" sz="2000" dirty="0">
                          <a:effectLst/>
                          <a:latin typeface="+mn-lt"/>
                          <a:ea typeface="+mn-ea"/>
                          <a:cs typeface="+mn-cs"/>
                        </a:rPr>
                        <a:t>5</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a:t>
                      </a:r>
                      <a:r>
                        <a:rPr lang="en-US" sz="2000" dirty="0">
                          <a:solidFill>
                            <a:srgbClr val="C00000"/>
                          </a:solidFill>
                          <a:effectLst/>
                          <a:latin typeface="+mn-lt"/>
                        </a:rPr>
                        <a:t>Framework TOGAF yang </a:t>
                      </a:r>
                      <a:r>
                        <a:rPr lang="en-US" sz="2000" dirty="0" err="1">
                          <a:solidFill>
                            <a:srgbClr val="C00000"/>
                          </a:solidFill>
                          <a:effectLst/>
                          <a:latin typeface="+mn-lt"/>
                        </a:rPr>
                        <a:t>Dimodifikasi</a:t>
                      </a:r>
                      <a:r>
                        <a:rPr lang="en-US" sz="2000" dirty="0">
                          <a:solidFill>
                            <a:srgbClr val="C00000"/>
                          </a:solidFill>
                          <a:effectLst/>
                          <a:latin typeface="+mn-lt"/>
                        </a:rPr>
                        <a:t> </a:t>
                      </a:r>
                      <a:r>
                        <a:rPr lang="en-US" sz="2000" dirty="0" err="1">
                          <a:effectLst/>
                          <a:latin typeface="+mn-lt"/>
                        </a:rPr>
                        <a:t>untuk</a:t>
                      </a:r>
                      <a:r>
                        <a:rPr lang="en-US" sz="2000" dirty="0">
                          <a:effectLst/>
                          <a:latin typeface="+mn-lt"/>
                        </a:rPr>
                        <a:t> </a:t>
                      </a:r>
                      <a:r>
                        <a:rPr lang="en-US" sz="2000" dirty="0" err="1">
                          <a:effectLst/>
                          <a:latin typeface="+mn-lt"/>
                        </a:rPr>
                        <a:t>Pengembangan</a:t>
                      </a:r>
                      <a:r>
                        <a:rPr lang="en-US" sz="2000" dirty="0">
                          <a:effectLst/>
                          <a:latin typeface="+mn-lt"/>
                        </a:rPr>
                        <a:t> Enterprise Architecture </a:t>
                      </a:r>
                      <a:r>
                        <a:rPr lang="en-US" sz="2000" dirty="0" err="1">
                          <a:effectLst/>
                          <a:latin typeface="+mn-lt"/>
                        </a:rPr>
                        <a:t>pada</a:t>
                      </a:r>
                      <a:r>
                        <a:rPr lang="en-US" sz="2000" dirty="0">
                          <a:effectLst/>
                          <a:latin typeface="+mn-lt"/>
                        </a:rPr>
                        <a:t> Perusahaan </a:t>
                      </a:r>
                      <a:r>
                        <a:rPr lang="en-US" sz="2000" dirty="0" err="1">
                          <a:effectLst/>
                          <a:latin typeface="+mn-lt"/>
                        </a:rPr>
                        <a:t>Skala</a:t>
                      </a:r>
                      <a:r>
                        <a:rPr lang="en-US" sz="2000" dirty="0">
                          <a:effectLst/>
                          <a:latin typeface="+mn-lt"/>
                        </a:rPr>
                        <a:t> Kecil </a:t>
                      </a:r>
                      <a:r>
                        <a:rPr lang="en-US" sz="2000" dirty="0" err="1">
                          <a:effectLst/>
                          <a:latin typeface="+mn-lt"/>
                        </a:rPr>
                        <a:t>dan</a:t>
                      </a:r>
                      <a:r>
                        <a:rPr lang="en-US" sz="2000" dirty="0">
                          <a:effectLst/>
                          <a:latin typeface="+mn-lt"/>
                        </a:rPr>
                        <a:t> </a:t>
                      </a:r>
                      <a:r>
                        <a:rPr lang="en-US" sz="2000" dirty="0" err="1">
                          <a:effectLst/>
                          <a:latin typeface="+mn-lt"/>
                        </a:rPr>
                        <a:t>Menengah</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92206">
                <a:tc>
                  <a:txBody>
                    <a:bodyPr/>
                    <a:lstStyle/>
                    <a:p>
                      <a:pPr marL="0" marR="0" algn="just">
                        <a:spcBef>
                          <a:spcPts val="0"/>
                        </a:spcBef>
                        <a:spcAft>
                          <a:spcPts val="1100"/>
                        </a:spcAft>
                      </a:pPr>
                      <a:r>
                        <a:rPr lang="en-US" sz="2000" dirty="0">
                          <a:effectLst/>
                          <a:latin typeface="+mn-lt"/>
                          <a:ea typeface="+mn-ea"/>
                          <a:cs typeface="+mn-cs"/>
                        </a:rPr>
                        <a:t>6</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a:effectLst/>
                          <a:latin typeface="+mn-lt"/>
                        </a:rPr>
                        <a:t>Penerapan COBIT </a:t>
                      </a:r>
                      <a:r>
                        <a:rPr lang="en-US" sz="2000" dirty="0" err="1">
                          <a:effectLst/>
                          <a:latin typeface="+mn-lt"/>
                        </a:rPr>
                        <a:t>untuk</a:t>
                      </a:r>
                      <a:r>
                        <a:rPr lang="en-US" sz="2000" dirty="0">
                          <a:effectLst/>
                          <a:latin typeface="+mn-lt"/>
                        </a:rPr>
                        <a:t> Tata </a:t>
                      </a:r>
                      <a:r>
                        <a:rPr lang="en-US" sz="2000" dirty="0" err="1">
                          <a:effectLst/>
                          <a:latin typeface="+mn-lt"/>
                        </a:rPr>
                        <a:t>Kelola</a:t>
                      </a:r>
                      <a:r>
                        <a:rPr lang="en-US" sz="2000" dirty="0">
                          <a:effectLst/>
                          <a:latin typeface="+mn-lt"/>
                        </a:rPr>
                        <a:t> </a:t>
                      </a:r>
                      <a:r>
                        <a:rPr lang="en-US" sz="2000" dirty="0" err="1">
                          <a:effectLst/>
                          <a:latin typeface="+mn-lt"/>
                        </a:rPr>
                        <a:t>Organisasi</a:t>
                      </a:r>
                      <a:r>
                        <a:rPr lang="en-US" sz="2000" dirty="0">
                          <a:effectLst/>
                          <a:latin typeface="+mn-lt"/>
                        </a:rPr>
                        <a:t>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689875">
                <a:tc>
                  <a:txBody>
                    <a:bodyPr/>
                    <a:lstStyle/>
                    <a:p>
                      <a:pPr marL="0" marR="0" algn="just">
                        <a:spcBef>
                          <a:spcPts val="0"/>
                        </a:spcBef>
                        <a:spcAft>
                          <a:spcPts val="1100"/>
                        </a:spcAft>
                      </a:pPr>
                      <a:r>
                        <a:rPr lang="en-US" sz="2000" dirty="0">
                          <a:effectLst/>
                          <a:latin typeface="+mn-lt"/>
                          <a:ea typeface="+mn-ea"/>
                          <a:cs typeface="+mn-cs"/>
                        </a:rPr>
                        <a:t>7</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en-US" sz="2000" dirty="0" err="1">
                          <a:effectLst/>
                          <a:latin typeface="+mn-lt"/>
                        </a:rPr>
                        <a:t>Integrasi</a:t>
                      </a:r>
                      <a:r>
                        <a:rPr lang="en-US" sz="2000" dirty="0">
                          <a:effectLst/>
                          <a:latin typeface="+mn-lt"/>
                        </a:rPr>
                        <a:t> COBIT </a:t>
                      </a:r>
                      <a:r>
                        <a:rPr lang="en-US" sz="2000" dirty="0" err="1">
                          <a:effectLst/>
                          <a:latin typeface="+mn-lt"/>
                        </a:rPr>
                        <a:t>dan</a:t>
                      </a:r>
                      <a:r>
                        <a:rPr lang="en-US" sz="2000" dirty="0">
                          <a:effectLst/>
                          <a:latin typeface="+mn-lt"/>
                        </a:rPr>
                        <a:t> TOGAF </a:t>
                      </a:r>
                      <a:r>
                        <a:rPr lang="en-US" sz="2000" dirty="0" err="1">
                          <a:effectLst/>
                          <a:latin typeface="+mn-lt"/>
                        </a:rPr>
                        <a:t>untuk</a:t>
                      </a:r>
                      <a:r>
                        <a:rPr lang="en-US" sz="2000" dirty="0">
                          <a:effectLst/>
                          <a:latin typeface="+mn-lt"/>
                        </a:rPr>
                        <a:t> Tata </a:t>
                      </a:r>
                      <a:r>
                        <a:rPr lang="en-US" sz="2000" dirty="0" err="1">
                          <a:effectLst/>
                          <a:latin typeface="+mn-lt"/>
                        </a:rPr>
                        <a:t>Kelola</a:t>
                      </a:r>
                      <a:r>
                        <a:rPr lang="en-US" sz="2000" dirty="0">
                          <a:effectLst/>
                          <a:latin typeface="+mn-lt"/>
                        </a:rPr>
                        <a:t> </a:t>
                      </a:r>
                      <a:r>
                        <a:rPr lang="en-US" sz="2000" dirty="0" err="1">
                          <a:effectLst/>
                          <a:latin typeface="+mn-lt"/>
                        </a:rPr>
                        <a:t>Organisasi</a:t>
                      </a:r>
                      <a:r>
                        <a:rPr lang="en-US" sz="2000" dirty="0">
                          <a:effectLst/>
                          <a:latin typeface="+mn-lt"/>
                        </a:rPr>
                        <a:t> ABC yang </a:t>
                      </a:r>
                      <a:r>
                        <a:rPr lang="en-US" sz="2000" dirty="0" err="1">
                          <a:effectLst/>
                          <a:latin typeface="+mn-lt"/>
                        </a:rPr>
                        <a:t>Lebih</a:t>
                      </a:r>
                      <a:r>
                        <a:rPr lang="en-US" sz="2000" dirty="0">
                          <a:effectLst/>
                          <a:latin typeface="+mn-lt"/>
                        </a:rPr>
                        <a:t> </a:t>
                      </a:r>
                      <a:r>
                        <a:rPr lang="en-US" sz="2000" dirty="0" err="1">
                          <a:effectLst/>
                          <a:latin typeface="+mn-lt"/>
                        </a:rPr>
                        <a:t>Komprehensif</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689875">
                <a:tc>
                  <a:txBody>
                    <a:bodyPr/>
                    <a:lstStyle/>
                    <a:p>
                      <a:pPr marL="0" marR="0" algn="just">
                        <a:spcBef>
                          <a:spcPts val="0"/>
                        </a:spcBef>
                        <a:spcAft>
                          <a:spcPts val="1100"/>
                        </a:spcAft>
                      </a:pPr>
                      <a:r>
                        <a:rPr lang="en-US" sz="2000" dirty="0">
                          <a:effectLst/>
                          <a:latin typeface="+mn-lt"/>
                          <a:ea typeface="Calibri" panose="020F0502020204030204" pitchFamily="34" charset="0"/>
                          <a:cs typeface="Times New Roman" panose="02020603050405020304" pitchFamily="18" charset="0"/>
                        </a:rPr>
                        <a:t>8</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spcBef>
                          <a:spcPts val="0"/>
                        </a:spcBef>
                        <a:spcAft>
                          <a:spcPts val="1100"/>
                        </a:spcAft>
                      </a:pPr>
                      <a:r>
                        <a:rPr lang="id-ID" sz="2000" dirty="0">
                          <a:effectLst/>
                          <a:latin typeface="+mn-lt"/>
                          <a:ea typeface="Calibri" panose="020F0502020204030204" pitchFamily="34" charset="0"/>
                          <a:cs typeface="Times New Roman" panose="02020603050405020304" pitchFamily="18" charset="0"/>
                        </a:rPr>
                        <a:t>Penerapan algoritma genetika untuk penjadwalan mata kuliah</a:t>
                      </a:r>
                      <a:r>
                        <a:rPr lang="en-US" sz="2000" dirty="0">
                          <a:effectLst/>
                          <a:latin typeface="+mn-lt"/>
                          <a:ea typeface="Calibri" panose="020F0502020204030204" pitchFamily="34" charset="0"/>
                          <a:cs typeface="Times New Roman" panose="02020603050405020304" pitchFamily="18" charset="0"/>
                        </a:rPr>
                        <a:t>:</a:t>
                      </a:r>
                      <a:r>
                        <a:rPr lang="en-US" sz="2000" baseline="0" dirty="0">
                          <a:effectLst/>
                          <a:latin typeface="+mn-lt"/>
                          <a:ea typeface="Calibri" panose="020F0502020204030204" pitchFamily="34" charset="0"/>
                          <a:cs typeface="Times New Roman" panose="02020603050405020304" pitchFamily="18" charset="0"/>
                        </a:rPr>
                        <a:t> </a:t>
                      </a:r>
                      <a:r>
                        <a:rPr lang="en-US" sz="2000" baseline="0" dirty="0" err="1">
                          <a:effectLst/>
                          <a:latin typeface="+mn-lt"/>
                          <a:ea typeface="Calibri" panose="020F0502020204030204" pitchFamily="34" charset="0"/>
                          <a:cs typeface="Times New Roman" panose="02020603050405020304" pitchFamily="18" charset="0"/>
                        </a:rPr>
                        <a:t>Studi</a:t>
                      </a:r>
                      <a:r>
                        <a:rPr lang="en-US" sz="2000" baseline="0" dirty="0">
                          <a:effectLst/>
                          <a:latin typeface="+mn-lt"/>
                          <a:ea typeface="Calibri" panose="020F0502020204030204" pitchFamily="34" charset="0"/>
                          <a:cs typeface="Times New Roman" panose="02020603050405020304" pitchFamily="18" charset="0"/>
                        </a:rPr>
                        <a:t> </a:t>
                      </a:r>
                      <a:r>
                        <a:rPr lang="en-US" sz="2000" baseline="0" dirty="0" err="1">
                          <a:effectLst/>
                          <a:latin typeface="+mn-lt"/>
                          <a:ea typeface="Calibri" panose="020F0502020204030204" pitchFamily="34" charset="0"/>
                          <a:cs typeface="Times New Roman" panose="02020603050405020304" pitchFamily="18" charset="0"/>
                        </a:rPr>
                        <a:t>Kasus</a:t>
                      </a:r>
                      <a:r>
                        <a:rPr lang="en-US" sz="2000" baseline="0" dirty="0">
                          <a:effectLst/>
                          <a:latin typeface="+mn-lt"/>
                          <a:ea typeface="Calibri" panose="020F0502020204030204" pitchFamily="34" charset="0"/>
                          <a:cs typeface="Times New Roman" panose="02020603050405020304" pitchFamily="18" charset="0"/>
                        </a:rPr>
                        <a:t> STMIK ABC</a:t>
                      </a:r>
                      <a:endParaRPr lang="id-ID"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
        <p:nvSpPr>
          <p:cNvPr id="2" name="Title 1"/>
          <p:cNvSpPr>
            <a:spLocks noGrp="1"/>
          </p:cNvSpPr>
          <p:nvPr>
            <p:ph type="title"/>
          </p:nvPr>
        </p:nvSpPr>
        <p:spPr/>
        <p:txBody>
          <a:bodyPr>
            <a:normAutofit/>
          </a:bodyPr>
          <a:lstStyle/>
          <a:p>
            <a:r>
              <a:rPr lang="en-US" dirty="0" err="1"/>
              <a:t>Penelitian</a:t>
            </a:r>
            <a:r>
              <a:rPr lang="en-US" dirty="0"/>
              <a:t> Yang </a:t>
            </a:r>
            <a:r>
              <a:rPr lang="en-US" dirty="0" err="1"/>
              <a:t>Memiliki</a:t>
            </a:r>
            <a:r>
              <a:rPr lang="en-US" dirty="0"/>
              <a:t> Kontribusi?</a:t>
            </a:r>
            <a:endParaRPr lang="id-ID"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9612" y="1665817"/>
            <a:ext cx="381000" cy="381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2286000"/>
            <a:ext cx="504941" cy="41464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990123"/>
            <a:ext cx="453657" cy="372532"/>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541" y="3649133"/>
            <a:ext cx="381000" cy="381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212" y="4364567"/>
            <a:ext cx="453657" cy="372532"/>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541" y="5029200"/>
            <a:ext cx="381000" cy="381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1850" y="5558368"/>
            <a:ext cx="453657" cy="37253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1850" y="6146801"/>
            <a:ext cx="381000" cy="381000"/>
          </a:xfrm>
          <a:prstGeom prst="rect">
            <a:avLst/>
          </a:prstGeom>
        </p:spPr>
      </p:pic>
      <p:sp>
        <p:nvSpPr>
          <p:cNvPr id="3" name="Slide Number Placeholder 2">
            <a:extLst>
              <a:ext uri="{FF2B5EF4-FFF2-40B4-BE49-F238E27FC236}">
                <a16:creationId xmlns:a16="http://schemas.microsoft.com/office/drawing/2014/main" id="{9EA6ADDD-94A2-4B32-A990-21AB43DCB2B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103600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02604733"/>
              </p:ext>
            </p:extLst>
          </p:nvPr>
        </p:nvGraphicFramePr>
        <p:xfrm>
          <a:off x="0" y="1676401"/>
          <a:ext cx="9143999" cy="4114800"/>
        </p:xfrm>
        <a:graphic>
          <a:graphicData uri="http://schemas.openxmlformats.org/drawingml/2006/table">
            <a:tbl>
              <a:tblPr firstRow="1" firstCol="1" bandRow="1">
                <a:tableStyleId>{073A0DAA-6AF3-43AB-8588-CEC1D06C72B9}</a:tableStyleId>
              </a:tblPr>
              <a:tblGrid>
                <a:gridCol w="13716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981199">
                  <a:extLst>
                    <a:ext uri="{9D8B030D-6E8A-4147-A177-3AD203B41FA5}">
                      <a16:colId xmlns:a16="http://schemas.microsoft.com/office/drawing/2014/main" val="20004"/>
                    </a:ext>
                  </a:extLst>
                </a:gridCol>
              </a:tblGrid>
              <a:tr h="667883">
                <a:tc>
                  <a:txBody>
                    <a:bodyPr/>
                    <a:lstStyle/>
                    <a:p>
                      <a:pPr marL="0" marR="0" algn="l">
                        <a:spcBef>
                          <a:spcPts val="0"/>
                        </a:spcBef>
                        <a:spcAft>
                          <a:spcPts val="1100"/>
                        </a:spcAft>
                      </a:pPr>
                      <a:r>
                        <a:rPr lang="en-US" sz="2000" dirty="0" err="1">
                          <a:effectLst/>
                        </a:rPr>
                        <a:t>Aspek</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effectLst/>
                        </a:rPr>
                        <a:t>Tugas</a:t>
                      </a:r>
                      <a:r>
                        <a:rPr lang="en-US" sz="2000" dirty="0">
                          <a:effectLst/>
                        </a:rPr>
                        <a:t> </a:t>
                      </a:r>
                      <a:r>
                        <a:rPr lang="en-US" sz="2000" dirty="0" err="1">
                          <a:effectLst/>
                        </a:rPr>
                        <a:t>Akhir</a:t>
                      </a:r>
                      <a:br>
                        <a:rPr lang="en-US" sz="2000" dirty="0">
                          <a:effectLst/>
                        </a:rPr>
                      </a:br>
                      <a:r>
                        <a:rPr lang="en-US" sz="2000" dirty="0">
                          <a:effectLst/>
                        </a:rPr>
                        <a:t>(D3/D4)</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effectLst/>
                        </a:rPr>
                        <a:t>Skripsi</a:t>
                      </a:r>
                      <a:br>
                        <a:rPr lang="en-US" sz="2000" dirty="0">
                          <a:effectLst/>
                        </a:rPr>
                      </a:br>
                      <a:r>
                        <a:rPr lang="en-US" sz="2000" dirty="0">
                          <a:effectLst/>
                        </a:rPr>
                        <a:t>(S1)</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effectLst/>
                        </a:rPr>
                        <a:t>Tesis</a:t>
                      </a:r>
                      <a:br>
                        <a:rPr lang="en-US" sz="2000" dirty="0">
                          <a:effectLst/>
                        </a:rPr>
                      </a:br>
                      <a:r>
                        <a:rPr lang="en-US" sz="2000" dirty="0">
                          <a:effectLst/>
                        </a:rPr>
                        <a:t>(S2)</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effectLst/>
                        </a:rPr>
                        <a:t>Disertasi</a:t>
                      </a:r>
                      <a:br>
                        <a:rPr lang="en-US" sz="2000" dirty="0">
                          <a:effectLst/>
                        </a:rPr>
                      </a:br>
                      <a:r>
                        <a:rPr lang="en-US" sz="2000" dirty="0">
                          <a:effectLst/>
                        </a:rPr>
                        <a:t>(S3)</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38070">
                <a:tc>
                  <a:txBody>
                    <a:bodyPr/>
                    <a:lstStyle/>
                    <a:p>
                      <a:pPr marL="0" marR="0" algn="l">
                        <a:spcBef>
                          <a:spcPts val="0"/>
                        </a:spcBef>
                        <a:spcAft>
                          <a:spcPts val="1100"/>
                        </a:spcAft>
                      </a:pPr>
                      <a:r>
                        <a:rPr lang="en-US" sz="2000">
                          <a:effectLst/>
                        </a:rPr>
                        <a:t>Level Kontribusi</a:t>
                      </a:r>
                      <a:endParaRPr lang="id-ID"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2000" dirty="0" err="1">
                          <a:effectLst/>
                        </a:rPr>
                        <a:t>Penguasaan</a:t>
                      </a:r>
                      <a:r>
                        <a:rPr lang="en-US" sz="2000" dirty="0">
                          <a:effectLst/>
                        </a:rPr>
                        <a:t> </a:t>
                      </a:r>
                      <a:r>
                        <a:rPr lang="en-US" sz="2000" dirty="0" err="1">
                          <a:solidFill>
                            <a:srgbClr val="C00000"/>
                          </a:solidFill>
                          <a:effectLst/>
                        </a:rPr>
                        <a:t>Kemampuan</a:t>
                      </a:r>
                      <a:r>
                        <a:rPr lang="en-US" sz="2000" dirty="0">
                          <a:solidFill>
                            <a:srgbClr val="C00000"/>
                          </a:solidFill>
                          <a:effectLst/>
                        </a:rPr>
                        <a:t> </a:t>
                      </a:r>
                      <a:r>
                        <a:rPr lang="en-US" sz="2000" dirty="0" err="1">
                          <a:solidFill>
                            <a:srgbClr val="C00000"/>
                          </a:solidFill>
                          <a:effectLst/>
                        </a:rPr>
                        <a:t>Teknis</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solidFill>
                            <a:srgbClr val="C00000"/>
                          </a:solidFill>
                          <a:effectLst/>
                        </a:rPr>
                        <a:t>Pengujian</a:t>
                      </a:r>
                      <a:r>
                        <a:rPr lang="en-US" sz="2000" dirty="0">
                          <a:solidFill>
                            <a:srgbClr val="C00000"/>
                          </a:solidFill>
                          <a:effectLst/>
                        </a:rPr>
                        <a:t> </a:t>
                      </a:r>
                      <a:r>
                        <a:rPr lang="en-US" sz="2000" dirty="0" err="1">
                          <a:effectLst/>
                        </a:rPr>
                        <a:t>Teori</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solidFill>
                            <a:srgbClr val="C00000"/>
                          </a:solidFill>
                          <a:effectLst/>
                        </a:rPr>
                        <a:t>Pengembangan</a:t>
                      </a:r>
                      <a:r>
                        <a:rPr lang="en-US" sz="2000" dirty="0">
                          <a:solidFill>
                            <a:srgbClr val="C00000"/>
                          </a:solidFill>
                          <a:effectLst/>
                        </a:rPr>
                        <a:t> </a:t>
                      </a:r>
                      <a:r>
                        <a:rPr lang="en-US" sz="2000" dirty="0" err="1">
                          <a:effectLst/>
                        </a:rPr>
                        <a:t>Teori</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solidFill>
                            <a:srgbClr val="C00000"/>
                          </a:solidFill>
                          <a:effectLst/>
                        </a:rPr>
                        <a:t>Penemuan</a:t>
                      </a:r>
                      <a:r>
                        <a:rPr lang="en-US" sz="2000" dirty="0">
                          <a:solidFill>
                            <a:srgbClr val="C00000"/>
                          </a:solidFill>
                          <a:effectLst/>
                        </a:rPr>
                        <a:t> </a:t>
                      </a:r>
                      <a:r>
                        <a:rPr lang="en-US" sz="2000" dirty="0" err="1">
                          <a:effectLst/>
                        </a:rPr>
                        <a:t>Teori</a:t>
                      </a:r>
                      <a:r>
                        <a:rPr lang="en-US" sz="2000" dirty="0">
                          <a:effectLst/>
                        </a:rPr>
                        <a:t> </a:t>
                      </a:r>
                      <a:r>
                        <a:rPr lang="en-US" sz="2000" dirty="0" err="1">
                          <a:effectLst/>
                        </a:rPr>
                        <a:t>Baru</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227509">
                <a:tc>
                  <a:txBody>
                    <a:bodyPr/>
                    <a:lstStyle/>
                    <a:p>
                      <a:pPr marL="0" marR="0" algn="l">
                        <a:spcBef>
                          <a:spcPts val="0"/>
                        </a:spcBef>
                        <a:spcAft>
                          <a:spcPts val="1100"/>
                        </a:spcAft>
                      </a:pPr>
                      <a:r>
                        <a:rPr lang="en-US" sz="2000">
                          <a:effectLst/>
                        </a:rPr>
                        <a:t>Bentuk Kontribusi</a:t>
                      </a:r>
                      <a:endParaRPr lang="id-ID"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2000" dirty="0" err="1">
                          <a:effectLst/>
                        </a:rPr>
                        <a:t>Implementasi</a:t>
                      </a:r>
                      <a:r>
                        <a:rPr lang="en-US" sz="2000" dirty="0">
                          <a:effectLst/>
                        </a:rPr>
                        <a:t> </a:t>
                      </a:r>
                      <a:r>
                        <a:rPr lang="en-US" sz="2000" dirty="0" err="1">
                          <a:effectLst/>
                        </a:rPr>
                        <a:t>dan</a:t>
                      </a:r>
                      <a:r>
                        <a:rPr lang="en-US" sz="2000" dirty="0">
                          <a:effectLst/>
                        </a:rPr>
                        <a:t> </a:t>
                      </a:r>
                      <a:r>
                        <a:rPr lang="en-US" sz="2000" dirty="0" err="1">
                          <a:solidFill>
                            <a:srgbClr val="C00000"/>
                          </a:solidFill>
                          <a:effectLst/>
                        </a:rPr>
                        <a:t>pengembangan</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effectLst/>
                        </a:rPr>
                        <a:t>Implementasi</a:t>
                      </a:r>
                      <a:r>
                        <a:rPr lang="en-US" sz="2000" dirty="0">
                          <a:effectLst/>
                        </a:rPr>
                        <a:t> </a:t>
                      </a:r>
                      <a:r>
                        <a:rPr lang="en-US" sz="2000" dirty="0" err="1">
                          <a:effectLst/>
                        </a:rPr>
                        <a:t>dan</a:t>
                      </a:r>
                      <a:r>
                        <a:rPr lang="en-US" sz="2000" dirty="0">
                          <a:effectLst/>
                        </a:rPr>
                        <a:t> </a:t>
                      </a:r>
                      <a:r>
                        <a:rPr lang="en-US" sz="2000" dirty="0" err="1">
                          <a:solidFill>
                            <a:srgbClr val="C00000"/>
                          </a:solidFill>
                          <a:effectLst/>
                        </a:rPr>
                        <a:t>pengembangan</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effectLst/>
                        </a:rPr>
                        <a:t>Perbaikan</a:t>
                      </a:r>
                      <a:r>
                        <a:rPr lang="en-US" sz="2000" dirty="0">
                          <a:effectLst/>
                        </a:rPr>
                        <a:t> </a:t>
                      </a:r>
                      <a:r>
                        <a:rPr lang="en-US" sz="2000" dirty="0" err="1">
                          <a:effectLst/>
                        </a:rPr>
                        <a:t>Secara</a:t>
                      </a:r>
                      <a:r>
                        <a:rPr lang="en-US" sz="2000" dirty="0">
                          <a:effectLst/>
                        </a:rPr>
                        <a:t> </a:t>
                      </a:r>
                      <a:r>
                        <a:rPr lang="en-US" sz="2000" dirty="0" err="1">
                          <a:solidFill>
                            <a:srgbClr val="C00000"/>
                          </a:solidFill>
                          <a:effectLst/>
                        </a:rPr>
                        <a:t>Inkremental</a:t>
                      </a:r>
                      <a:r>
                        <a:rPr lang="en-US" sz="2000" dirty="0">
                          <a:solidFill>
                            <a:srgbClr val="C00000"/>
                          </a:solidFill>
                          <a:effectLst/>
                        </a:rPr>
                        <a:t> </a:t>
                      </a:r>
                      <a:r>
                        <a:rPr lang="en-US" sz="2000" dirty="0" err="1">
                          <a:effectLst/>
                        </a:rPr>
                        <a:t>dan</a:t>
                      </a:r>
                      <a:r>
                        <a:rPr lang="en-US" sz="2000" dirty="0">
                          <a:effectLst/>
                        </a:rPr>
                        <a:t> </a:t>
                      </a:r>
                      <a:r>
                        <a:rPr lang="en-US" sz="2000" dirty="0" err="1">
                          <a:solidFill>
                            <a:srgbClr val="C00000"/>
                          </a:solidFill>
                          <a:effectLst/>
                        </a:rPr>
                        <a:t>Terus</a:t>
                      </a:r>
                      <a:r>
                        <a:rPr lang="en-US" sz="2000" dirty="0">
                          <a:solidFill>
                            <a:srgbClr val="C00000"/>
                          </a:solidFill>
                          <a:effectLst/>
                        </a:rPr>
                        <a:t> </a:t>
                      </a:r>
                      <a:r>
                        <a:rPr lang="en-US" sz="2000" dirty="0" err="1">
                          <a:solidFill>
                            <a:srgbClr val="C00000"/>
                          </a:solidFill>
                          <a:effectLst/>
                        </a:rPr>
                        <a:t>Menerus</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err="1">
                          <a:solidFill>
                            <a:srgbClr val="C00000"/>
                          </a:solidFill>
                          <a:effectLst/>
                        </a:rPr>
                        <a:t>Substansial</a:t>
                      </a:r>
                      <a:r>
                        <a:rPr lang="en-US" sz="2000" dirty="0">
                          <a:solidFill>
                            <a:srgbClr val="C00000"/>
                          </a:solidFill>
                          <a:effectLst/>
                        </a:rPr>
                        <a:t> </a:t>
                      </a:r>
                      <a:r>
                        <a:rPr lang="en-US" sz="2000" dirty="0" err="1">
                          <a:effectLst/>
                        </a:rPr>
                        <a:t>dan</a:t>
                      </a:r>
                      <a:r>
                        <a:rPr lang="en-US" sz="2000" dirty="0">
                          <a:effectLst/>
                        </a:rPr>
                        <a:t> Invention</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81338">
                <a:tc>
                  <a:txBody>
                    <a:bodyPr/>
                    <a:lstStyle/>
                    <a:p>
                      <a:pPr marL="0" marR="0" algn="l">
                        <a:spcBef>
                          <a:spcPts val="0"/>
                        </a:spcBef>
                        <a:spcAft>
                          <a:spcPts val="1100"/>
                        </a:spcAft>
                      </a:pPr>
                      <a:r>
                        <a:rPr lang="en-US" sz="2000">
                          <a:effectLst/>
                        </a:rPr>
                        <a:t>Target Publikasi</a:t>
                      </a:r>
                      <a:endParaRPr lang="id-ID"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2000">
                          <a:effectLst/>
                        </a:rPr>
                        <a:t>-</a:t>
                      </a:r>
                      <a:endParaRPr lang="id-ID"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a:effectLst/>
                        </a:rPr>
                        <a:t>Domestic </a:t>
                      </a:r>
                      <a:r>
                        <a:rPr lang="en-US" sz="2000" dirty="0">
                          <a:solidFill>
                            <a:srgbClr val="C00000"/>
                          </a:solidFill>
                          <a:effectLst/>
                        </a:rPr>
                        <a:t>Conference</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a:effectLst/>
                        </a:rPr>
                        <a:t>International </a:t>
                      </a:r>
                      <a:r>
                        <a:rPr lang="en-US" sz="2000" dirty="0">
                          <a:solidFill>
                            <a:srgbClr val="C00000"/>
                          </a:solidFill>
                          <a:effectLst/>
                        </a:rPr>
                        <a:t>Conference</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000" dirty="0">
                          <a:effectLst/>
                        </a:rPr>
                        <a:t>International </a:t>
                      </a:r>
                      <a:r>
                        <a:rPr lang="en-US" sz="2000" dirty="0">
                          <a:solidFill>
                            <a:srgbClr val="C00000"/>
                          </a:solidFill>
                          <a:effectLst/>
                        </a:rPr>
                        <a:t>Journal</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628649" y="152399"/>
            <a:ext cx="8501495" cy="1066801"/>
          </a:xfrm>
        </p:spPr>
        <p:txBody>
          <a:bodyPr>
            <a:noAutofit/>
          </a:bodyPr>
          <a:lstStyle/>
          <a:p>
            <a:r>
              <a:rPr lang="id-ID" dirty="0"/>
              <a:t>Komparasi </a:t>
            </a:r>
            <a:r>
              <a:rPr lang="en-US" dirty="0"/>
              <a:t>Level </a:t>
            </a:r>
            <a:r>
              <a:rPr lang="id-ID" dirty="0"/>
              <a:t>Penelitian</a:t>
            </a:r>
            <a:br>
              <a:rPr lang="en-US" dirty="0"/>
            </a:br>
            <a:r>
              <a:rPr lang="en-US" dirty="0"/>
              <a:t>D3/D4 </a:t>
            </a:r>
            <a:r>
              <a:rPr lang="en-US" dirty="0" err="1"/>
              <a:t>vs</a:t>
            </a:r>
            <a:r>
              <a:rPr lang="en-US" dirty="0"/>
              <a:t> </a:t>
            </a:r>
            <a:r>
              <a:rPr lang="id-ID" dirty="0"/>
              <a:t>S1 vs S2 vs S3</a:t>
            </a:r>
          </a:p>
        </p:txBody>
      </p:sp>
      <p:sp>
        <p:nvSpPr>
          <p:cNvPr id="3" name="Slide Number Placeholder 2">
            <a:extLst>
              <a:ext uri="{FF2B5EF4-FFF2-40B4-BE49-F238E27FC236}">
                <a16:creationId xmlns:a16="http://schemas.microsoft.com/office/drawing/2014/main" id="{6193ACF2-C234-4379-80A6-B54E9137E31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683164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86750" cy="5486400"/>
          </a:xfrm>
        </p:spPr>
        <p:txBody>
          <a:bodyPr>
            <a:normAutofit fontScale="92500"/>
          </a:bodyPr>
          <a:lstStyle/>
          <a:p>
            <a:r>
              <a:rPr lang="en-US" dirty="0"/>
              <a:t>D3/D4:</a:t>
            </a:r>
          </a:p>
          <a:p>
            <a:pPr lvl="1"/>
            <a:r>
              <a:rPr lang="en-US" sz="2400" dirty="0" err="1"/>
              <a:t>Pengembangan</a:t>
            </a:r>
            <a:r>
              <a:rPr lang="en-US" sz="2400" dirty="0"/>
              <a:t> </a:t>
            </a:r>
            <a:r>
              <a:rPr lang="en-US" sz="2400" dirty="0" err="1"/>
              <a:t>Sistem</a:t>
            </a:r>
            <a:r>
              <a:rPr lang="en-US" sz="2400" dirty="0"/>
              <a:t> </a:t>
            </a:r>
            <a:r>
              <a:rPr lang="en-US" sz="2400" dirty="0" err="1"/>
              <a:t>Informasi</a:t>
            </a:r>
            <a:r>
              <a:rPr lang="en-US" sz="2400" dirty="0"/>
              <a:t> </a:t>
            </a:r>
            <a:r>
              <a:rPr lang="en-US" sz="2400" dirty="0" err="1"/>
              <a:t>Rumah</a:t>
            </a:r>
            <a:r>
              <a:rPr lang="en-US" sz="2400" dirty="0"/>
              <a:t> </a:t>
            </a:r>
            <a:r>
              <a:rPr lang="en-US" sz="2400" dirty="0" err="1"/>
              <a:t>Sakit</a:t>
            </a:r>
            <a:r>
              <a:rPr lang="en-US" sz="2400" dirty="0"/>
              <a:t> </a:t>
            </a:r>
            <a:r>
              <a:rPr lang="en-US" sz="2400" dirty="0" err="1"/>
              <a:t>untuk</a:t>
            </a:r>
            <a:r>
              <a:rPr lang="en-US" sz="2400" dirty="0"/>
              <a:t> </a:t>
            </a:r>
            <a:r>
              <a:rPr lang="en-US" sz="2400" dirty="0" err="1"/>
              <a:t>Rumah</a:t>
            </a:r>
            <a:r>
              <a:rPr lang="en-US" sz="2400" dirty="0"/>
              <a:t> </a:t>
            </a:r>
            <a:r>
              <a:rPr lang="en-US" sz="2400" dirty="0" err="1"/>
              <a:t>Sakit</a:t>
            </a:r>
            <a:r>
              <a:rPr lang="en-US" sz="2400" dirty="0"/>
              <a:t> “</a:t>
            </a:r>
            <a:r>
              <a:rPr lang="en-US" sz="2400" dirty="0" err="1"/>
              <a:t>Suka</a:t>
            </a:r>
            <a:r>
              <a:rPr lang="en-US" sz="2400" dirty="0"/>
              <a:t> </a:t>
            </a:r>
            <a:r>
              <a:rPr lang="en-US" sz="2400" dirty="0" err="1"/>
              <a:t>Sembuh</a:t>
            </a:r>
            <a:r>
              <a:rPr lang="en-US" sz="2400" dirty="0"/>
              <a:t>”</a:t>
            </a:r>
          </a:p>
          <a:p>
            <a:pPr lvl="1"/>
            <a:r>
              <a:rPr lang="en-US" i="1" dirty="0" err="1"/>
              <a:t>Karakter</a:t>
            </a:r>
            <a:r>
              <a:rPr lang="en-US" i="1" dirty="0"/>
              <a:t>: </a:t>
            </a:r>
            <a:r>
              <a:rPr lang="en-US" i="1" dirty="0" err="1">
                <a:solidFill>
                  <a:srgbClr val="C00000"/>
                </a:solidFill>
              </a:rPr>
              <a:t>menguasai</a:t>
            </a:r>
            <a:r>
              <a:rPr lang="en-US" i="1" dirty="0">
                <a:solidFill>
                  <a:srgbClr val="C00000"/>
                </a:solidFill>
              </a:rPr>
              <a:t> skill </a:t>
            </a:r>
            <a:r>
              <a:rPr lang="en-US" i="1" dirty="0" err="1">
                <a:solidFill>
                  <a:srgbClr val="C00000"/>
                </a:solidFill>
              </a:rPr>
              <a:t>teknis</a:t>
            </a:r>
            <a:r>
              <a:rPr lang="en-US" i="1" dirty="0">
                <a:solidFill>
                  <a:srgbClr val="C00000"/>
                </a:solidFill>
              </a:rPr>
              <a:t> (programming, networking, </a:t>
            </a:r>
            <a:r>
              <a:rPr lang="en-US" i="1" dirty="0" err="1">
                <a:solidFill>
                  <a:srgbClr val="C00000"/>
                </a:solidFill>
              </a:rPr>
              <a:t>dsb</a:t>
            </a:r>
            <a:r>
              <a:rPr lang="en-US" i="1" dirty="0">
                <a:solidFill>
                  <a:srgbClr val="C00000"/>
                </a:solidFill>
              </a:rPr>
              <a:t>)</a:t>
            </a:r>
            <a:endParaRPr lang="en-US" dirty="0"/>
          </a:p>
          <a:p>
            <a:r>
              <a:rPr lang="en-US" dirty="0"/>
              <a:t>S1:</a:t>
            </a:r>
          </a:p>
          <a:p>
            <a:pPr lvl="1"/>
            <a:r>
              <a:rPr lang="en-US" sz="2400" dirty="0" err="1"/>
              <a:t>Sistem</a:t>
            </a:r>
            <a:r>
              <a:rPr lang="en-US" sz="2400" dirty="0"/>
              <a:t> </a:t>
            </a:r>
            <a:r>
              <a:rPr lang="en-US" sz="2400" dirty="0" err="1"/>
              <a:t>Cerdas</a:t>
            </a:r>
            <a:r>
              <a:rPr lang="en-US" sz="2400" dirty="0"/>
              <a:t> </a:t>
            </a:r>
            <a:r>
              <a:rPr lang="en-US" sz="2400" dirty="0" err="1"/>
              <a:t>Berbasis</a:t>
            </a:r>
            <a:r>
              <a:rPr lang="en-US" sz="2400" dirty="0"/>
              <a:t> </a:t>
            </a:r>
            <a:r>
              <a:rPr lang="en-US" sz="2400" dirty="0">
                <a:solidFill>
                  <a:srgbClr val="C00000"/>
                </a:solidFill>
              </a:rPr>
              <a:t>Neural Network </a:t>
            </a:r>
            <a:r>
              <a:rPr lang="en-US" sz="2400" dirty="0" err="1"/>
              <a:t>untuk</a:t>
            </a:r>
            <a:r>
              <a:rPr lang="en-US" sz="2400" dirty="0"/>
              <a:t> </a:t>
            </a:r>
            <a:r>
              <a:rPr lang="en-US" sz="2400" dirty="0" err="1"/>
              <a:t>Prediksi</a:t>
            </a:r>
            <a:r>
              <a:rPr lang="en-US" sz="2400" dirty="0"/>
              <a:t> </a:t>
            </a:r>
            <a:r>
              <a:rPr lang="en-US" sz="2400" dirty="0" err="1"/>
              <a:t>Harga</a:t>
            </a:r>
            <a:r>
              <a:rPr lang="en-US" sz="2400" dirty="0"/>
              <a:t> </a:t>
            </a:r>
            <a:r>
              <a:rPr lang="en-US" sz="2400" dirty="0" err="1"/>
              <a:t>Saham</a:t>
            </a:r>
            <a:endParaRPr lang="en-US" sz="2400" dirty="0"/>
          </a:p>
          <a:p>
            <a:pPr lvl="1"/>
            <a:r>
              <a:rPr lang="en-US" sz="2400" i="1" dirty="0" err="1"/>
              <a:t>Karakter</a:t>
            </a:r>
            <a:r>
              <a:rPr lang="en-US" sz="2400" i="1" dirty="0"/>
              <a:t>: </a:t>
            </a:r>
            <a:r>
              <a:rPr lang="en-US" sz="2400" i="1" dirty="0" err="1">
                <a:solidFill>
                  <a:srgbClr val="C00000"/>
                </a:solidFill>
              </a:rPr>
              <a:t>menguji</a:t>
            </a:r>
            <a:r>
              <a:rPr lang="en-US" sz="2400" i="1" dirty="0">
                <a:solidFill>
                  <a:srgbClr val="C00000"/>
                </a:solidFill>
              </a:rPr>
              <a:t> </a:t>
            </a:r>
            <a:r>
              <a:rPr lang="en-US" sz="2400" i="1" dirty="0" err="1">
                <a:solidFill>
                  <a:srgbClr val="C00000"/>
                </a:solidFill>
              </a:rPr>
              <a:t>teori</a:t>
            </a:r>
            <a:r>
              <a:rPr lang="en-US" sz="2400" i="1" dirty="0"/>
              <a:t>, dan </a:t>
            </a:r>
            <a:r>
              <a:rPr lang="en-US" sz="2400" i="1" dirty="0" err="1"/>
              <a:t>terapkan</a:t>
            </a:r>
            <a:r>
              <a:rPr lang="en-US" sz="2400" i="1" dirty="0"/>
              <a:t> </a:t>
            </a:r>
            <a:r>
              <a:rPr lang="en-US" sz="2400" i="1" dirty="0" err="1"/>
              <a:t>dalam</a:t>
            </a:r>
            <a:r>
              <a:rPr lang="en-US" sz="2400" i="1" dirty="0"/>
              <a:t> code (software)</a:t>
            </a:r>
            <a:endParaRPr lang="en-US" sz="2400" i="1" dirty="0">
              <a:solidFill>
                <a:srgbClr val="C00000"/>
              </a:solidFill>
            </a:endParaRPr>
          </a:p>
          <a:p>
            <a:r>
              <a:rPr lang="en-US" dirty="0"/>
              <a:t>S2/S3:</a:t>
            </a:r>
          </a:p>
          <a:p>
            <a:pPr lvl="1"/>
            <a:r>
              <a:rPr lang="en-US" sz="2400" dirty="0"/>
              <a:t>Penerapan </a:t>
            </a:r>
            <a:r>
              <a:rPr lang="en-US" sz="2400" dirty="0" err="1">
                <a:solidFill>
                  <a:srgbClr val="0070C0"/>
                </a:solidFill>
              </a:rPr>
              <a:t>Algoritma</a:t>
            </a:r>
            <a:r>
              <a:rPr lang="en-US" sz="2400" dirty="0">
                <a:solidFill>
                  <a:srgbClr val="0070C0"/>
                </a:solidFill>
              </a:rPr>
              <a:t> </a:t>
            </a:r>
            <a:r>
              <a:rPr lang="en-US" sz="2400" dirty="0" err="1">
                <a:solidFill>
                  <a:srgbClr val="0070C0"/>
                </a:solidFill>
              </a:rPr>
              <a:t>Genetika</a:t>
            </a:r>
            <a:r>
              <a:rPr lang="en-US" sz="2400" dirty="0">
                <a:solidFill>
                  <a:srgbClr val="0070C0"/>
                </a:solidFill>
              </a:rPr>
              <a:t> </a:t>
            </a:r>
            <a:r>
              <a:rPr lang="en-US" sz="2400" dirty="0" err="1"/>
              <a:t>untuk</a:t>
            </a:r>
            <a:r>
              <a:rPr lang="en-US" sz="2400" dirty="0"/>
              <a:t> </a:t>
            </a:r>
            <a:r>
              <a:rPr lang="en-US" sz="2400" dirty="0" err="1">
                <a:solidFill>
                  <a:srgbClr val="00B050"/>
                </a:solidFill>
              </a:rPr>
              <a:t>Pemilihan</a:t>
            </a:r>
            <a:r>
              <a:rPr lang="en-US" sz="2400" dirty="0">
                <a:solidFill>
                  <a:srgbClr val="00B050"/>
                </a:solidFill>
              </a:rPr>
              <a:t> </a:t>
            </a:r>
            <a:r>
              <a:rPr lang="en-US" sz="2400" dirty="0" err="1">
                <a:solidFill>
                  <a:srgbClr val="00B050"/>
                </a:solidFill>
              </a:rPr>
              <a:t>Arsitektur</a:t>
            </a:r>
            <a:r>
              <a:rPr lang="en-US" sz="2400" dirty="0">
                <a:solidFill>
                  <a:srgbClr val="00B050"/>
                </a:solidFill>
              </a:rPr>
              <a:t> </a:t>
            </a:r>
            <a:r>
              <a:rPr lang="en-US" sz="2400" dirty="0" err="1">
                <a:solidFill>
                  <a:srgbClr val="00B050"/>
                </a:solidFill>
              </a:rPr>
              <a:t>Jaringan</a:t>
            </a:r>
            <a:r>
              <a:rPr lang="en-US" sz="2400" dirty="0">
                <a:solidFill>
                  <a:srgbClr val="00B050"/>
                </a:solidFill>
              </a:rPr>
              <a:t> </a:t>
            </a:r>
            <a:r>
              <a:rPr lang="en-US" sz="2400" dirty="0" err="1">
                <a:solidFill>
                  <a:srgbClr val="00B050"/>
                </a:solidFill>
              </a:rPr>
              <a:t>Secara</a:t>
            </a:r>
            <a:r>
              <a:rPr lang="en-US" sz="2400" dirty="0">
                <a:solidFill>
                  <a:srgbClr val="00B050"/>
                </a:solidFill>
              </a:rPr>
              <a:t> </a:t>
            </a:r>
            <a:r>
              <a:rPr lang="en-US" sz="2400" dirty="0" err="1">
                <a:solidFill>
                  <a:srgbClr val="00B050"/>
                </a:solidFill>
              </a:rPr>
              <a:t>Otomatis</a:t>
            </a:r>
            <a:r>
              <a:rPr lang="en-US" sz="2400" dirty="0">
                <a:solidFill>
                  <a:srgbClr val="00B050"/>
                </a:solidFill>
              </a:rPr>
              <a:t> </a:t>
            </a:r>
            <a:r>
              <a:rPr lang="en-US" sz="2400" dirty="0" err="1"/>
              <a:t>pada</a:t>
            </a:r>
            <a:r>
              <a:rPr lang="en-US" sz="2400" dirty="0"/>
              <a:t> </a:t>
            </a:r>
            <a:r>
              <a:rPr lang="en-US" sz="2400" dirty="0">
                <a:solidFill>
                  <a:srgbClr val="C00000"/>
                </a:solidFill>
              </a:rPr>
              <a:t>Neural Network </a:t>
            </a:r>
            <a:r>
              <a:rPr lang="en-US" sz="2400" dirty="0" err="1"/>
              <a:t>untuk</a:t>
            </a:r>
            <a:r>
              <a:rPr lang="en-US" sz="2400" dirty="0"/>
              <a:t> </a:t>
            </a:r>
            <a:r>
              <a:rPr lang="en-US" sz="2400" dirty="0" err="1"/>
              <a:t>Prediksi</a:t>
            </a:r>
            <a:r>
              <a:rPr lang="en-US" sz="2400" dirty="0"/>
              <a:t> </a:t>
            </a:r>
            <a:r>
              <a:rPr lang="en-US" sz="2400" dirty="0" err="1"/>
              <a:t>Harga</a:t>
            </a:r>
            <a:r>
              <a:rPr lang="en-US" sz="2400" dirty="0"/>
              <a:t> </a:t>
            </a:r>
            <a:r>
              <a:rPr lang="en-US" sz="2400" dirty="0" err="1"/>
              <a:t>Saham</a:t>
            </a:r>
            <a:endParaRPr lang="en-US" sz="2400" dirty="0"/>
          </a:p>
          <a:p>
            <a:pPr lvl="1"/>
            <a:r>
              <a:rPr lang="en-US" sz="2400" i="1" dirty="0" err="1"/>
              <a:t>Karakter</a:t>
            </a:r>
            <a:r>
              <a:rPr lang="en-US" sz="2400" i="1" dirty="0"/>
              <a:t>: </a:t>
            </a:r>
            <a:r>
              <a:rPr lang="en-US" sz="2400" i="1" dirty="0" err="1"/>
              <a:t>mengembangkan</a:t>
            </a:r>
            <a:r>
              <a:rPr lang="en-US" sz="2400" i="1" dirty="0"/>
              <a:t> </a:t>
            </a:r>
            <a:r>
              <a:rPr lang="en-US" sz="2400" i="1" dirty="0" err="1"/>
              <a:t>teori</a:t>
            </a:r>
            <a:r>
              <a:rPr lang="en-US" sz="2400" i="1" dirty="0"/>
              <a:t> (</a:t>
            </a:r>
            <a:r>
              <a:rPr lang="en-US" sz="2400" i="1" dirty="0" err="1">
                <a:solidFill>
                  <a:srgbClr val="C00000"/>
                </a:solidFill>
              </a:rPr>
              <a:t>perbaikan</a:t>
            </a:r>
            <a:r>
              <a:rPr lang="en-US" sz="2400" i="1" dirty="0">
                <a:solidFill>
                  <a:srgbClr val="C00000"/>
                </a:solidFill>
              </a:rPr>
              <a:t> </a:t>
            </a:r>
            <a:r>
              <a:rPr lang="en-US" sz="2400" i="1" dirty="0" err="1">
                <a:solidFill>
                  <a:srgbClr val="C00000"/>
                </a:solidFill>
              </a:rPr>
              <a:t>metode</a:t>
            </a:r>
            <a:r>
              <a:rPr lang="en-US" sz="2400" i="1" dirty="0"/>
              <a:t>), </a:t>
            </a:r>
            <a:r>
              <a:rPr lang="en-US" sz="2400" i="1" dirty="0" err="1"/>
              <a:t>ada</a:t>
            </a:r>
            <a:r>
              <a:rPr lang="en-US" sz="2400" i="1" dirty="0"/>
              <a:t> </a:t>
            </a:r>
            <a:r>
              <a:rPr lang="en-US" sz="2400" i="1" dirty="0" err="1">
                <a:solidFill>
                  <a:srgbClr val="C00000"/>
                </a:solidFill>
              </a:rPr>
              <a:t>kontribusi</a:t>
            </a:r>
            <a:r>
              <a:rPr lang="en-US" sz="2400" i="1" dirty="0">
                <a:solidFill>
                  <a:srgbClr val="C00000"/>
                </a:solidFill>
              </a:rPr>
              <a:t> </a:t>
            </a:r>
            <a:r>
              <a:rPr lang="en-US" sz="2400" i="1" dirty="0" err="1">
                <a:solidFill>
                  <a:srgbClr val="C00000"/>
                </a:solidFill>
              </a:rPr>
              <a:t>ke</a:t>
            </a:r>
            <a:r>
              <a:rPr lang="en-US" sz="2400" i="1" dirty="0">
                <a:solidFill>
                  <a:srgbClr val="C00000"/>
                </a:solidFill>
              </a:rPr>
              <a:t> </a:t>
            </a:r>
            <a:r>
              <a:rPr lang="en-US" sz="2400" i="1" dirty="0" err="1">
                <a:solidFill>
                  <a:srgbClr val="C00000"/>
                </a:solidFill>
              </a:rPr>
              <a:t>pengetahuan</a:t>
            </a:r>
            <a:endParaRPr lang="en-US" sz="2400" i="1" dirty="0">
              <a:solidFill>
                <a:srgbClr val="C00000"/>
              </a:solidFill>
            </a:endParaRPr>
          </a:p>
        </p:txBody>
      </p:sp>
      <p:sp>
        <p:nvSpPr>
          <p:cNvPr id="2" name="Title 1"/>
          <p:cNvSpPr>
            <a:spLocks noGrp="1"/>
          </p:cNvSpPr>
          <p:nvPr>
            <p:ph type="title"/>
          </p:nvPr>
        </p:nvSpPr>
        <p:spPr/>
        <p:txBody>
          <a:bodyPr>
            <a:normAutofit fontScale="90000"/>
          </a:bodyPr>
          <a:lstStyle/>
          <a:p>
            <a:r>
              <a:rPr lang="id-ID" dirty="0"/>
              <a:t>Komparasi Penelitian</a:t>
            </a:r>
            <a:r>
              <a:rPr lang="en-US" dirty="0"/>
              <a:t> D3/D4 vs </a:t>
            </a:r>
            <a:r>
              <a:rPr lang="id-ID" dirty="0"/>
              <a:t>S1 vs S2 vs S3</a:t>
            </a:r>
            <a:endParaRPr lang="en-US" dirty="0"/>
          </a:p>
        </p:txBody>
      </p:sp>
      <p:sp>
        <p:nvSpPr>
          <p:cNvPr id="4" name="Slide Number Placeholder 3">
            <a:extLst>
              <a:ext uri="{FF2B5EF4-FFF2-40B4-BE49-F238E27FC236}">
                <a16:creationId xmlns:a16="http://schemas.microsoft.com/office/drawing/2014/main" id="{E685EDE7-4CAF-42F6-9F97-F2AC02D677A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904731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52600"/>
            <a:ext cx="8058150" cy="4723949"/>
          </a:xfrm>
        </p:spPr>
        <p:txBody>
          <a:bodyPr>
            <a:normAutofit/>
          </a:bodyPr>
          <a:lstStyle/>
          <a:p>
            <a:pPr marL="0" indent="0">
              <a:buNone/>
            </a:pPr>
            <a:r>
              <a:rPr lang="en-US" sz="4000" dirty="0">
                <a:solidFill>
                  <a:srgbClr val="C00000"/>
                </a:solidFill>
              </a:rPr>
              <a:t>Kontribusi </a:t>
            </a:r>
            <a:r>
              <a:rPr lang="en-US" sz="4000" dirty="0" err="1">
                <a:solidFill>
                  <a:srgbClr val="C00000"/>
                </a:solidFill>
              </a:rPr>
              <a:t>ke</a:t>
            </a:r>
            <a:r>
              <a:rPr lang="en-US" sz="4000" dirty="0">
                <a:solidFill>
                  <a:srgbClr val="C00000"/>
                </a:solidFill>
              </a:rPr>
              <a:t> </a:t>
            </a:r>
            <a:r>
              <a:rPr lang="en-US" sz="4000" dirty="0" err="1">
                <a:solidFill>
                  <a:srgbClr val="C00000"/>
                </a:solidFill>
              </a:rPr>
              <a:t>masyarakat</a:t>
            </a:r>
            <a:r>
              <a:rPr lang="en-US" sz="4000" dirty="0">
                <a:solidFill>
                  <a:srgbClr val="C00000"/>
                </a:solidFill>
              </a:rPr>
              <a:t> </a:t>
            </a:r>
            <a:r>
              <a:rPr lang="en-US" sz="4000" dirty="0" err="1"/>
              <a:t>tidak</a:t>
            </a:r>
            <a:r>
              <a:rPr lang="en-US" sz="4000" dirty="0"/>
              <a:t> </a:t>
            </a:r>
            <a:r>
              <a:rPr lang="en-US" sz="4000" dirty="0" err="1"/>
              <a:t>secara</a:t>
            </a:r>
            <a:r>
              <a:rPr lang="en-US" sz="4000" dirty="0"/>
              <a:t> </a:t>
            </a:r>
            <a:r>
              <a:rPr lang="en-US" sz="4000" dirty="0" err="1"/>
              <a:t>langsung</a:t>
            </a:r>
            <a:r>
              <a:rPr lang="en-US" sz="4000" dirty="0"/>
              <a:t> </a:t>
            </a:r>
            <a:r>
              <a:rPr lang="en-US" sz="4000" dirty="0" err="1"/>
              <a:t>bisa</a:t>
            </a:r>
            <a:r>
              <a:rPr lang="en-US" sz="4000" dirty="0"/>
              <a:t> </a:t>
            </a:r>
            <a:r>
              <a:rPr lang="en-US" sz="4000" dirty="0" err="1"/>
              <a:t>diukur</a:t>
            </a:r>
            <a:r>
              <a:rPr lang="en-US" sz="4000" dirty="0"/>
              <a:t>, </a:t>
            </a:r>
            <a:r>
              <a:rPr lang="en-US" sz="4000" dirty="0" err="1"/>
              <a:t>karena</a:t>
            </a:r>
            <a:r>
              <a:rPr lang="en-US" sz="4000" dirty="0"/>
              <a:t> </a:t>
            </a:r>
            <a:r>
              <a:rPr lang="en-US" sz="4000" dirty="0" err="1"/>
              <a:t>itu</a:t>
            </a:r>
            <a:r>
              <a:rPr lang="en-US" sz="4000" dirty="0"/>
              <a:t> </a:t>
            </a:r>
            <a:r>
              <a:rPr lang="en-US" sz="4000" dirty="0" err="1"/>
              <a:t>tidak</a:t>
            </a:r>
            <a:r>
              <a:rPr lang="en-US" sz="4000" dirty="0"/>
              <a:t> </a:t>
            </a:r>
            <a:r>
              <a:rPr lang="en-US" sz="4000" dirty="0" err="1"/>
              <a:t>dimasukkan</a:t>
            </a:r>
            <a:r>
              <a:rPr lang="en-US" sz="4000" dirty="0"/>
              <a:t> </a:t>
            </a:r>
            <a:r>
              <a:rPr lang="en-US" sz="4000" dirty="0" err="1"/>
              <a:t>ke</a:t>
            </a:r>
            <a:r>
              <a:rPr lang="en-US" sz="4000" dirty="0"/>
              <a:t> </a:t>
            </a:r>
            <a:r>
              <a:rPr lang="en-US" sz="4000" dirty="0" err="1"/>
              <a:t>tujuan</a:t>
            </a:r>
            <a:r>
              <a:rPr lang="id-ID" sz="4000" dirty="0"/>
              <a:t> penelitian</a:t>
            </a:r>
            <a:r>
              <a:rPr lang="en-US" sz="4000" dirty="0"/>
              <a:t>, </a:t>
            </a:r>
            <a:r>
              <a:rPr lang="en-US" sz="4000" dirty="0" err="1"/>
              <a:t>tapi</a:t>
            </a:r>
            <a:r>
              <a:rPr lang="en-US" sz="4000" dirty="0"/>
              <a:t> </a:t>
            </a:r>
            <a:r>
              <a:rPr lang="en-US" sz="4000" dirty="0" err="1"/>
              <a:t>ke</a:t>
            </a:r>
            <a:r>
              <a:rPr lang="en-US" sz="4000" dirty="0"/>
              <a:t> </a:t>
            </a:r>
            <a:r>
              <a:rPr lang="en-US" sz="4000" dirty="0" err="1">
                <a:solidFill>
                  <a:srgbClr val="0070C0"/>
                </a:solidFill>
              </a:rPr>
              <a:t>manfaat</a:t>
            </a:r>
            <a:r>
              <a:rPr lang="en-US" sz="4000" dirty="0">
                <a:solidFill>
                  <a:srgbClr val="0070C0"/>
                </a:solidFill>
              </a:rPr>
              <a:t> </a:t>
            </a:r>
            <a:r>
              <a:rPr lang="en-US" sz="4000" dirty="0" err="1">
                <a:solidFill>
                  <a:srgbClr val="0070C0"/>
                </a:solidFill>
              </a:rPr>
              <a:t>penelitian</a:t>
            </a:r>
            <a:endParaRPr lang="en-US" sz="4000" dirty="0">
              <a:solidFill>
                <a:srgbClr val="0070C0"/>
              </a:solidFill>
            </a:endParaRPr>
          </a:p>
          <a:p>
            <a:endParaRPr lang="id-ID" sz="4000" dirty="0"/>
          </a:p>
        </p:txBody>
      </p:sp>
      <p:sp>
        <p:nvSpPr>
          <p:cNvPr id="2" name="Title 1"/>
          <p:cNvSpPr>
            <a:spLocks noGrp="1"/>
          </p:cNvSpPr>
          <p:nvPr>
            <p:ph type="title"/>
          </p:nvPr>
        </p:nvSpPr>
        <p:spPr>
          <a:xfrm>
            <a:off x="628649" y="152399"/>
            <a:ext cx="8501495" cy="762001"/>
          </a:xfrm>
        </p:spPr>
        <p:txBody>
          <a:bodyPr>
            <a:normAutofit fontScale="90000"/>
          </a:bodyPr>
          <a:lstStyle/>
          <a:p>
            <a:r>
              <a:rPr lang="en-US" dirty="0" err="1"/>
              <a:t>Kontribusi</a:t>
            </a:r>
            <a:r>
              <a:rPr lang="en-US" dirty="0"/>
              <a:t> </a:t>
            </a:r>
            <a:r>
              <a:rPr lang="en-US" dirty="0" err="1"/>
              <a:t>ke</a:t>
            </a:r>
            <a:r>
              <a:rPr lang="en-US" dirty="0"/>
              <a:t> </a:t>
            </a:r>
            <a:r>
              <a:rPr lang="en-US" dirty="0" err="1"/>
              <a:t>Pengetahuan</a:t>
            </a:r>
            <a:r>
              <a:rPr lang="en-US" dirty="0"/>
              <a:t> vs</a:t>
            </a:r>
            <a:br>
              <a:rPr lang="en-US" dirty="0"/>
            </a:br>
            <a:r>
              <a:rPr lang="en-US" dirty="0" err="1"/>
              <a:t>Kontribusi</a:t>
            </a:r>
            <a:r>
              <a:rPr lang="en-US" dirty="0"/>
              <a:t> </a:t>
            </a:r>
            <a:r>
              <a:rPr lang="en-US" dirty="0" err="1"/>
              <a:t>ke</a:t>
            </a:r>
            <a:r>
              <a:rPr lang="en-US" dirty="0"/>
              <a:t> Masyarakat</a:t>
            </a:r>
            <a:endParaRPr lang="id-ID" dirty="0"/>
          </a:p>
        </p:txBody>
      </p:sp>
      <p:sp>
        <p:nvSpPr>
          <p:cNvPr id="4" name="Slide Number Placeholder 3">
            <a:extLst>
              <a:ext uri="{FF2B5EF4-FFF2-40B4-BE49-F238E27FC236}">
                <a16:creationId xmlns:a16="http://schemas.microsoft.com/office/drawing/2014/main" id="{A61D8B04-035F-42A6-AD7E-FB7CFFB7D3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2671101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609600"/>
            <a:ext cx="7924800" cy="2286000"/>
          </a:xfrm>
        </p:spPr>
        <p:txBody>
          <a:bodyPr>
            <a:noAutofit/>
          </a:bodyPr>
          <a:lstStyle/>
          <a:p>
            <a:pPr algn="ctr"/>
            <a:r>
              <a:rPr lang="en-US" sz="4400" dirty="0">
                <a:solidFill>
                  <a:schemeClr val="bg1">
                    <a:lumMod val="50000"/>
                  </a:schemeClr>
                </a:solidFill>
              </a:rPr>
              <a:t>MITOS 3</a:t>
            </a:r>
            <a:br>
              <a:rPr lang="en-US" sz="4000" dirty="0">
                <a:solidFill>
                  <a:schemeClr val="bg1">
                    <a:lumMod val="50000"/>
                  </a:schemeClr>
                </a:solidFill>
              </a:rPr>
            </a:br>
            <a:r>
              <a:rPr lang="en-US" sz="3600" dirty="0">
                <a:solidFill>
                  <a:srgbClr val="C00000"/>
                </a:solidFill>
              </a:rPr>
              <a:t>Waterfall </a:t>
            </a:r>
            <a:r>
              <a:rPr lang="en-US" sz="3600" dirty="0" err="1">
                <a:solidFill>
                  <a:srgbClr val="C00000"/>
                </a:solidFill>
              </a:rPr>
              <a:t>adalah</a:t>
            </a:r>
            <a:r>
              <a:rPr lang="en-US" sz="3600" dirty="0">
                <a:solidFill>
                  <a:srgbClr val="C00000"/>
                </a:solidFill>
              </a:rPr>
              <a:t> </a:t>
            </a:r>
            <a:r>
              <a:rPr lang="en-US" sz="3600" dirty="0" err="1">
                <a:solidFill>
                  <a:srgbClr val="C00000"/>
                </a:solidFill>
              </a:rPr>
              <a:t>Metode</a:t>
            </a:r>
            <a:r>
              <a:rPr lang="en-US" sz="3600" dirty="0">
                <a:solidFill>
                  <a:srgbClr val="C00000"/>
                </a:solidFill>
              </a:rPr>
              <a:t> </a:t>
            </a:r>
            <a:r>
              <a:rPr lang="en-US" sz="3600" dirty="0" err="1">
                <a:solidFill>
                  <a:srgbClr val="C00000"/>
                </a:solidFill>
              </a:rPr>
              <a:t>Penelitian</a:t>
            </a:r>
            <a:r>
              <a:rPr lang="en-US" sz="3600" dirty="0">
                <a:solidFill>
                  <a:srgbClr val="C00000"/>
                </a:solidFill>
              </a:rPr>
              <a:t> </a:t>
            </a:r>
            <a:r>
              <a:rPr lang="en-US" sz="3600" dirty="0"/>
              <a:t>yang </a:t>
            </a:r>
            <a:r>
              <a:rPr lang="en-US" sz="3600" dirty="0" err="1"/>
              <a:t>Saya</a:t>
            </a:r>
            <a:r>
              <a:rPr lang="en-US" sz="3600" dirty="0"/>
              <a:t> </a:t>
            </a:r>
            <a:r>
              <a:rPr lang="en-US" sz="3600" dirty="0" err="1"/>
              <a:t>Gunakan</a:t>
            </a:r>
            <a:endParaRPr lang="id-ID" sz="3200" dirty="0"/>
          </a:p>
        </p:txBody>
      </p:sp>
      <p:pic>
        <p:nvPicPr>
          <p:cNvPr id="6" name="Picture 3076" descr="!01-03W-">
            <a:hlinkClick r:id="rId3" action="ppaction://hlinkfile"/>
          </p:cNvPr>
          <p:cNvPicPr>
            <a:picLocks noChangeAspect="1" noChangeArrowheads="1"/>
          </p:cNvPicPr>
          <p:nvPr>
            <p:custDataLst>
              <p:tags r:id="rId1"/>
            </p:custDataLst>
          </p:nvPr>
        </p:nvPicPr>
        <p:blipFill>
          <a:blip r:embed="rId4" cstate="print"/>
          <a:srcRect/>
          <a:stretch>
            <a:fillRect/>
          </a:stretch>
        </p:blipFill>
        <p:spPr bwMode="auto">
          <a:xfrm>
            <a:off x="1562100" y="2743200"/>
            <a:ext cx="6172200" cy="3526971"/>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701A3262-F4BF-4703-AF1C-8F2251799BFE}"/>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9768427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Metode</a:t>
            </a:r>
            <a:r>
              <a:rPr lang="en-US" dirty="0"/>
              <a:t> </a:t>
            </a:r>
            <a:r>
              <a:rPr lang="en-US" dirty="0" err="1"/>
              <a:t>Penelitian</a:t>
            </a:r>
            <a:endParaRPr lang="en-US" dirty="0"/>
          </a:p>
        </p:txBody>
      </p:sp>
      <p:pic>
        <p:nvPicPr>
          <p:cNvPr id="6" name="Picture 2">
            <a:extLst>
              <a:ext uri="{FF2B5EF4-FFF2-40B4-BE49-F238E27FC236}">
                <a16:creationId xmlns:a16="http://schemas.microsoft.com/office/drawing/2014/main" id="{F64CB173-A40B-42CD-9436-C50F5663C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64"/>
          <a:stretch/>
        </p:blipFill>
        <p:spPr bwMode="auto">
          <a:xfrm>
            <a:off x="7239000" y="4258367"/>
            <a:ext cx="1905000" cy="2599633"/>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93094" y="1066800"/>
            <a:ext cx="7965106" cy="5650992"/>
          </a:xfrm>
        </p:spPr>
        <p:txBody>
          <a:bodyPr>
            <a:normAutofit fontScale="85000" lnSpcReduction="20000"/>
          </a:bodyPr>
          <a:lstStyle/>
          <a:p>
            <a:pPr marL="514350" indent="-514350">
              <a:buFont typeface="+mj-lt"/>
              <a:buAutoNum type="arabicPeriod"/>
            </a:pPr>
            <a:r>
              <a:rPr lang="en-US" sz="2800" dirty="0" err="1">
                <a:solidFill>
                  <a:srgbClr val="C00000"/>
                </a:solidFill>
              </a:rPr>
              <a:t>Penelitian</a:t>
            </a:r>
            <a:r>
              <a:rPr lang="en-US" sz="2800" dirty="0">
                <a:solidFill>
                  <a:srgbClr val="C00000"/>
                </a:solidFill>
              </a:rPr>
              <a:t> </a:t>
            </a:r>
            <a:r>
              <a:rPr lang="en-US" sz="2800" dirty="0" err="1">
                <a:solidFill>
                  <a:srgbClr val="C00000"/>
                </a:solidFill>
              </a:rPr>
              <a:t>Tindakan</a:t>
            </a:r>
            <a:endParaRPr lang="id-ID" sz="2800" dirty="0">
              <a:solidFill>
                <a:srgbClr val="C00000"/>
              </a:solidFill>
            </a:endParaRPr>
          </a:p>
          <a:p>
            <a:pPr lvl="1"/>
            <a:r>
              <a:rPr lang="en-US" sz="2200" dirty="0" err="1"/>
              <a:t>Studi</a:t>
            </a:r>
            <a:r>
              <a:rPr lang="en-US" sz="2200" dirty="0"/>
              <a:t> </a:t>
            </a:r>
            <a:r>
              <a:rPr lang="en-US" sz="2200" dirty="0" err="1"/>
              <a:t>berupa</a:t>
            </a:r>
            <a:r>
              <a:rPr lang="en-US" sz="2200" dirty="0"/>
              <a:t> monitoring dan </a:t>
            </a:r>
            <a:r>
              <a:rPr lang="en-US" sz="2200" dirty="0" err="1">
                <a:solidFill>
                  <a:srgbClr val="0070C0"/>
                </a:solidFill>
              </a:rPr>
              <a:t>pencatatan</a:t>
            </a:r>
            <a:r>
              <a:rPr lang="en-US" sz="2200" dirty="0">
                <a:solidFill>
                  <a:srgbClr val="0070C0"/>
                </a:solidFill>
              </a:rPr>
              <a:t> </a:t>
            </a:r>
            <a:r>
              <a:rPr lang="en-US" sz="2200" dirty="0" err="1">
                <a:solidFill>
                  <a:srgbClr val="0070C0"/>
                </a:solidFill>
              </a:rPr>
              <a:t>penerapan</a:t>
            </a:r>
            <a:r>
              <a:rPr lang="en-US" sz="2200" dirty="0">
                <a:solidFill>
                  <a:srgbClr val="0070C0"/>
                </a:solidFill>
              </a:rPr>
              <a:t> </a:t>
            </a:r>
            <a:r>
              <a:rPr lang="en-US" sz="2200" dirty="0" err="1">
                <a:solidFill>
                  <a:srgbClr val="0070C0"/>
                </a:solidFill>
              </a:rPr>
              <a:t>sesuatu</a:t>
            </a:r>
            <a:r>
              <a:rPr lang="en-US" sz="2200" dirty="0">
                <a:solidFill>
                  <a:srgbClr val="0070C0"/>
                </a:solidFill>
              </a:rPr>
              <a:t> oleh </a:t>
            </a:r>
            <a:r>
              <a:rPr lang="en-US" sz="2200" dirty="0" err="1">
                <a:solidFill>
                  <a:srgbClr val="0070C0"/>
                </a:solidFill>
              </a:rPr>
              <a:t>peneliti</a:t>
            </a:r>
            <a:r>
              <a:rPr lang="en-US" sz="2200" dirty="0">
                <a:solidFill>
                  <a:srgbClr val="0070C0"/>
                </a:solidFill>
              </a:rPr>
              <a:t> </a:t>
            </a:r>
            <a:r>
              <a:rPr lang="en-US" sz="2200" dirty="0" err="1"/>
              <a:t>secara</a:t>
            </a:r>
            <a:r>
              <a:rPr lang="en-US" sz="2200" dirty="0"/>
              <a:t> </a:t>
            </a:r>
            <a:r>
              <a:rPr lang="en-US" sz="2200" dirty="0" err="1"/>
              <a:t>hati-hati</a:t>
            </a:r>
            <a:r>
              <a:rPr lang="en-US" sz="2200" dirty="0"/>
              <a:t>, yang </a:t>
            </a:r>
            <a:r>
              <a:rPr lang="en-US" sz="2200" dirty="0" err="1"/>
              <a:t>tujuannya</a:t>
            </a:r>
            <a:r>
              <a:rPr lang="en-US" sz="2200" dirty="0"/>
              <a:t> </a:t>
            </a:r>
            <a:r>
              <a:rPr lang="en-US" sz="2200" dirty="0" err="1"/>
              <a:t>untuk</a:t>
            </a:r>
            <a:r>
              <a:rPr lang="en-US" sz="2200" dirty="0"/>
              <a:t> </a:t>
            </a:r>
            <a:r>
              <a:rPr lang="en-US" sz="2200" dirty="0" err="1"/>
              <a:t>memecahkan</a:t>
            </a:r>
            <a:r>
              <a:rPr lang="en-US" sz="2200" dirty="0"/>
              <a:t> </a:t>
            </a:r>
            <a:r>
              <a:rPr lang="en-US" sz="2200" dirty="0" err="1"/>
              <a:t>masalah</a:t>
            </a:r>
            <a:r>
              <a:rPr lang="en-US" sz="2200" dirty="0"/>
              <a:t> dan </a:t>
            </a:r>
            <a:r>
              <a:rPr lang="en-US" sz="2200" dirty="0" err="1"/>
              <a:t>mengubah</a:t>
            </a:r>
            <a:r>
              <a:rPr lang="en-US" sz="2200" dirty="0"/>
              <a:t> </a:t>
            </a:r>
            <a:r>
              <a:rPr lang="en-US" sz="2200" dirty="0" err="1"/>
              <a:t>situasi</a:t>
            </a:r>
            <a:r>
              <a:rPr lang="en-US" sz="2200" dirty="0"/>
              <a:t> </a:t>
            </a:r>
            <a:r>
              <a:rPr lang="en-US" sz="1900" i="1" dirty="0"/>
              <a:t>(Herbert, 1990)</a:t>
            </a:r>
          </a:p>
          <a:p>
            <a:pPr lvl="1"/>
            <a:r>
              <a:rPr lang="en-US" sz="2200" dirty="0" err="1"/>
              <a:t>Penelitian</a:t>
            </a:r>
            <a:r>
              <a:rPr lang="en-US" sz="2200" dirty="0"/>
              <a:t> Tindakan Kelas (PTK) di </a:t>
            </a:r>
            <a:r>
              <a:rPr lang="en-US" sz="2200" dirty="0" err="1"/>
              <a:t>bidang</a:t>
            </a:r>
            <a:r>
              <a:rPr lang="en-US" sz="2200" dirty="0"/>
              <a:t> </a:t>
            </a:r>
            <a:r>
              <a:rPr lang="en-US" sz="2200" dirty="0">
                <a:solidFill>
                  <a:srgbClr val="00B050"/>
                </a:solidFill>
              </a:rPr>
              <a:t>Pendidikan</a:t>
            </a:r>
          </a:p>
          <a:p>
            <a:pPr marL="514350" indent="-514350">
              <a:buFont typeface="+mj-lt"/>
              <a:buAutoNum type="arabicPeriod"/>
            </a:pPr>
            <a:r>
              <a:rPr lang="en-US" sz="2800" dirty="0" err="1">
                <a:solidFill>
                  <a:srgbClr val="C00000"/>
                </a:solidFill>
              </a:rPr>
              <a:t>Eksperimen</a:t>
            </a:r>
            <a:endParaRPr lang="id-ID" sz="2800" dirty="0">
              <a:solidFill>
                <a:srgbClr val="C00000"/>
              </a:solidFill>
            </a:endParaRPr>
          </a:p>
          <a:p>
            <a:pPr lvl="1"/>
            <a:r>
              <a:rPr lang="en-US" sz="2200" dirty="0" err="1"/>
              <a:t>Investigasi</a:t>
            </a:r>
            <a:r>
              <a:rPr lang="en-US" sz="2200" dirty="0"/>
              <a:t> </a:t>
            </a:r>
            <a:r>
              <a:rPr lang="en-US" sz="2200" dirty="0" err="1">
                <a:solidFill>
                  <a:srgbClr val="0070C0"/>
                </a:solidFill>
              </a:rPr>
              <a:t>hubungan</a:t>
            </a:r>
            <a:r>
              <a:rPr lang="en-US" sz="2200" dirty="0">
                <a:solidFill>
                  <a:srgbClr val="0070C0"/>
                </a:solidFill>
              </a:rPr>
              <a:t> </a:t>
            </a:r>
            <a:r>
              <a:rPr lang="en-US" sz="2200" dirty="0" err="1">
                <a:solidFill>
                  <a:srgbClr val="0070C0"/>
                </a:solidFill>
              </a:rPr>
              <a:t>sebab</a:t>
            </a:r>
            <a:r>
              <a:rPr lang="en-US" sz="2200" dirty="0">
                <a:solidFill>
                  <a:srgbClr val="0070C0"/>
                </a:solidFill>
              </a:rPr>
              <a:t> </a:t>
            </a:r>
            <a:r>
              <a:rPr lang="en-US" sz="2200" dirty="0" err="1">
                <a:solidFill>
                  <a:srgbClr val="0070C0"/>
                </a:solidFill>
              </a:rPr>
              <a:t>akibat</a:t>
            </a:r>
            <a:r>
              <a:rPr lang="en-US" sz="2200" dirty="0">
                <a:solidFill>
                  <a:srgbClr val="0070C0"/>
                </a:solidFill>
              </a:rPr>
              <a:t> </a:t>
            </a:r>
            <a:r>
              <a:rPr lang="en-US" sz="2200" dirty="0" err="1">
                <a:solidFill>
                  <a:srgbClr val="0070C0"/>
                </a:solidFill>
              </a:rPr>
              <a:t>dengan</a:t>
            </a:r>
            <a:r>
              <a:rPr lang="en-US" sz="2200" dirty="0">
                <a:solidFill>
                  <a:srgbClr val="0070C0"/>
                </a:solidFill>
              </a:rPr>
              <a:t> </a:t>
            </a:r>
            <a:r>
              <a:rPr lang="en-US" sz="2200" dirty="0" err="1">
                <a:solidFill>
                  <a:srgbClr val="0070C0"/>
                </a:solidFill>
              </a:rPr>
              <a:t>menggunakan</a:t>
            </a:r>
            <a:r>
              <a:rPr lang="en-US" sz="2200" dirty="0">
                <a:solidFill>
                  <a:srgbClr val="0070C0"/>
                </a:solidFill>
              </a:rPr>
              <a:t> </a:t>
            </a:r>
            <a:r>
              <a:rPr lang="en-US" sz="2200" dirty="0" err="1">
                <a:solidFill>
                  <a:srgbClr val="0070C0"/>
                </a:solidFill>
              </a:rPr>
              <a:t>ujicoba</a:t>
            </a:r>
            <a:r>
              <a:rPr lang="en-US" sz="2200" dirty="0">
                <a:solidFill>
                  <a:srgbClr val="0070C0"/>
                </a:solidFill>
              </a:rPr>
              <a:t> </a:t>
            </a:r>
            <a:r>
              <a:rPr lang="en-US" sz="2200" dirty="0"/>
              <a:t>yang </a:t>
            </a:r>
            <a:r>
              <a:rPr lang="en-US" sz="2200" dirty="0" err="1"/>
              <a:t>dikontrol</a:t>
            </a:r>
            <a:r>
              <a:rPr lang="en-US" sz="2200" dirty="0"/>
              <a:t> </a:t>
            </a:r>
            <a:r>
              <a:rPr lang="en-US" sz="2200" dirty="0" err="1"/>
              <a:t>oleh</a:t>
            </a:r>
            <a:r>
              <a:rPr lang="en-US" sz="2200" dirty="0"/>
              <a:t> </a:t>
            </a:r>
            <a:r>
              <a:rPr lang="en-US" sz="2200" dirty="0" err="1"/>
              <a:t>peneliti</a:t>
            </a:r>
            <a:endParaRPr lang="en-US" sz="2200" dirty="0"/>
          </a:p>
          <a:p>
            <a:pPr lvl="1"/>
            <a:r>
              <a:rPr lang="en-US" sz="2200" dirty="0" err="1"/>
              <a:t>Melibatkan</a:t>
            </a:r>
            <a:r>
              <a:rPr lang="en-US" sz="2200" dirty="0"/>
              <a:t> </a:t>
            </a:r>
            <a:r>
              <a:rPr lang="en-US" sz="2200" dirty="0" err="1">
                <a:solidFill>
                  <a:srgbClr val="0070C0"/>
                </a:solidFill>
              </a:rPr>
              <a:t>pengembangan</a:t>
            </a:r>
            <a:r>
              <a:rPr lang="en-US" sz="2200" dirty="0">
                <a:solidFill>
                  <a:srgbClr val="0070C0"/>
                </a:solidFill>
              </a:rPr>
              <a:t> </a:t>
            </a:r>
            <a:r>
              <a:rPr lang="en-US" sz="2200" dirty="0"/>
              <a:t>dan </a:t>
            </a:r>
            <a:r>
              <a:rPr lang="en-US" sz="2200" dirty="0" err="1">
                <a:solidFill>
                  <a:srgbClr val="0070C0"/>
                </a:solidFill>
              </a:rPr>
              <a:t>evaluasi</a:t>
            </a:r>
            <a:endParaRPr lang="en-US" sz="2200" dirty="0">
              <a:solidFill>
                <a:srgbClr val="0070C0"/>
              </a:solidFill>
            </a:endParaRPr>
          </a:p>
          <a:p>
            <a:pPr lvl="1"/>
            <a:r>
              <a:rPr lang="en-US" sz="2200" dirty="0" err="1"/>
              <a:t>Penelitian</a:t>
            </a:r>
            <a:r>
              <a:rPr lang="en-US" sz="2200" dirty="0"/>
              <a:t> </a:t>
            </a:r>
            <a:r>
              <a:rPr lang="en-US" sz="2200" dirty="0" err="1"/>
              <a:t>bidang</a:t>
            </a:r>
            <a:r>
              <a:rPr lang="en-US" sz="2200" dirty="0"/>
              <a:t> </a:t>
            </a:r>
            <a:r>
              <a:rPr lang="en-US" sz="2200" dirty="0">
                <a:solidFill>
                  <a:srgbClr val="00B050"/>
                </a:solidFill>
              </a:rPr>
              <a:t>Science dan Teknik</a:t>
            </a:r>
            <a:endParaRPr lang="en-US" sz="2200" dirty="0"/>
          </a:p>
          <a:p>
            <a:pPr marL="514350" indent="-514350">
              <a:buFont typeface="+mj-lt"/>
              <a:buAutoNum type="arabicPeriod"/>
            </a:pPr>
            <a:r>
              <a:rPr lang="en-US" sz="2800" dirty="0" err="1">
                <a:solidFill>
                  <a:srgbClr val="C00000"/>
                </a:solidFill>
              </a:rPr>
              <a:t>Studi</a:t>
            </a:r>
            <a:r>
              <a:rPr lang="en-US" sz="2800" dirty="0">
                <a:solidFill>
                  <a:srgbClr val="C00000"/>
                </a:solidFill>
              </a:rPr>
              <a:t> </a:t>
            </a:r>
            <a:r>
              <a:rPr lang="en-US" sz="2800" dirty="0" err="1">
                <a:solidFill>
                  <a:srgbClr val="C00000"/>
                </a:solidFill>
              </a:rPr>
              <a:t>Kasus</a:t>
            </a:r>
            <a:endParaRPr lang="id-ID" sz="2800" dirty="0">
              <a:solidFill>
                <a:srgbClr val="C00000"/>
              </a:solidFill>
            </a:endParaRPr>
          </a:p>
          <a:p>
            <a:pPr lvl="1"/>
            <a:r>
              <a:rPr lang="en-US" sz="2200" dirty="0" err="1">
                <a:solidFill>
                  <a:srgbClr val="0070C0"/>
                </a:solidFill>
              </a:rPr>
              <a:t>Eksplorasi</a:t>
            </a:r>
            <a:r>
              <a:rPr lang="en-US" sz="2200" dirty="0">
                <a:solidFill>
                  <a:srgbClr val="0070C0"/>
                </a:solidFill>
              </a:rPr>
              <a:t> </a:t>
            </a:r>
            <a:r>
              <a:rPr lang="en-US" sz="2200" dirty="0" err="1">
                <a:solidFill>
                  <a:srgbClr val="0070C0"/>
                </a:solidFill>
              </a:rPr>
              <a:t>satu</a:t>
            </a:r>
            <a:r>
              <a:rPr lang="en-US" sz="2200" dirty="0">
                <a:solidFill>
                  <a:srgbClr val="0070C0"/>
                </a:solidFill>
              </a:rPr>
              <a:t> </a:t>
            </a:r>
            <a:r>
              <a:rPr lang="en-US" sz="2200" dirty="0" err="1">
                <a:solidFill>
                  <a:srgbClr val="0070C0"/>
                </a:solidFill>
              </a:rPr>
              <a:t>situasi</a:t>
            </a:r>
            <a:r>
              <a:rPr lang="en-US" sz="2200" dirty="0">
                <a:solidFill>
                  <a:srgbClr val="0070C0"/>
                </a:solidFill>
              </a:rPr>
              <a:t> </a:t>
            </a:r>
            <a:r>
              <a:rPr lang="en-US" sz="2200" dirty="0" err="1">
                <a:solidFill>
                  <a:srgbClr val="0070C0"/>
                </a:solidFill>
              </a:rPr>
              <a:t>secara</a:t>
            </a:r>
            <a:r>
              <a:rPr lang="en-US" sz="2200" dirty="0">
                <a:solidFill>
                  <a:srgbClr val="0070C0"/>
                </a:solidFill>
              </a:rPr>
              <a:t> </a:t>
            </a:r>
            <a:r>
              <a:rPr lang="en-US" sz="2200" dirty="0" err="1">
                <a:solidFill>
                  <a:srgbClr val="0070C0"/>
                </a:solidFill>
              </a:rPr>
              <a:t>mendalam</a:t>
            </a:r>
            <a:r>
              <a:rPr lang="en-US" sz="2200" dirty="0">
                <a:solidFill>
                  <a:srgbClr val="0070C0"/>
                </a:solidFill>
              </a:rPr>
              <a:t> </a:t>
            </a:r>
            <a:r>
              <a:rPr lang="en-US" sz="2200" dirty="0"/>
              <a:t>dan </a:t>
            </a:r>
            <a:r>
              <a:rPr lang="en-US" sz="2200" dirty="0" err="1"/>
              <a:t>hati</a:t>
            </a:r>
            <a:r>
              <a:rPr lang="en-US" sz="2200" dirty="0"/>
              <a:t> </a:t>
            </a:r>
            <a:r>
              <a:rPr lang="en-US" sz="2200" dirty="0" err="1"/>
              <a:t>hati</a:t>
            </a:r>
            <a:br>
              <a:rPr lang="en-US" sz="2200" dirty="0"/>
            </a:br>
            <a:r>
              <a:rPr lang="en-US" sz="1900" i="1" dirty="0"/>
              <a:t>(Cornford and Smithson, 2006)</a:t>
            </a:r>
          </a:p>
          <a:p>
            <a:pPr lvl="1"/>
            <a:r>
              <a:rPr lang="en-US" sz="2200" dirty="0" err="1"/>
              <a:t>Penelitian</a:t>
            </a:r>
            <a:r>
              <a:rPr lang="en-US" sz="2200" dirty="0"/>
              <a:t> </a:t>
            </a:r>
            <a:r>
              <a:rPr lang="en-US" sz="2200" dirty="0" err="1"/>
              <a:t>bidang</a:t>
            </a:r>
            <a:r>
              <a:rPr lang="en-US" sz="2200" dirty="0"/>
              <a:t> </a:t>
            </a:r>
            <a:r>
              <a:rPr lang="en-US" sz="2200" dirty="0" err="1">
                <a:solidFill>
                  <a:srgbClr val="00B050"/>
                </a:solidFill>
              </a:rPr>
              <a:t>Sosial</a:t>
            </a:r>
            <a:r>
              <a:rPr lang="en-US" sz="2200" dirty="0">
                <a:solidFill>
                  <a:srgbClr val="00B050"/>
                </a:solidFill>
              </a:rPr>
              <a:t>, </a:t>
            </a:r>
            <a:r>
              <a:rPr lang="en-US" sz="2200" dirty="0" err="1">
                <a:solidFill>
                  <a:srgbClr val="00B050"/>
                </a:solidFill>
              </a:rPr>
              <a:t>Ekonomi</a:t>
            </a:r>
            <a:r>
              <a:rPr lang="en-US" sz="2200" dirty="0">
                <a:solidFill>
                  <a:srgbClr val="00B050"/>
                </a:solidFill>
              </a:rPr>
              <a:t>, </a:t>
            </a:r>
            <a:r>
              <a:rPr lang="en-US" sz="2200" dirty="0" err="1">
                <a:solidFill>
                  <a:srgbClr val="00B050"/>
                </a:solidFill>
              </a:rPr>
              <a:t>Politik</a:t>
            </a:r>
            <a:endParaRPr lang="en-US" sz="2200" dirty="0">
              <a:solidFill>
                <a:srgbClr val="00B050"/>
              </a:solidFill>
            </a:endParaRPr>
          </a:p>
          <a:p>
            <a:pPr marL="514350" indent="-514350">
              <a:buFont typeface="+mj-lt"/>
              <a:buAutoNum type="arabicPeriod"/>
            </a:pPr>
            <a:r>
              <a:rPr lang="en-US" sz="2800" dirty="0" err="1">
                <a:solidFill>
                  <a:srgbClr val="C00000"/>
                </a:solidFill>
              </a:rPr>
              <a:t>Survei</a:t>
            </a:r>
            <a:endParaRPr lang="id-ID" sz="2800" dirty="0">
              <a:solidFill>
                <a:srgbClr val="C00000"/>
              </a:solidFill>
            </a:endParaRPr>
          </a:p>
          <a:p>
            <a:pPr lvl="1"/>
            <a:r>
              <a:rPr lang="en-US" sz="2200" dirty="0" err="1">
                <a:solidFill>
                  <a:srgbClr val="0070C0"/>
                </a:solidFill>
              </a:rPr>
              <a:t>Pengumpulan</a:t>
            </a:r>
            <a:r>
              <a:rPr lang="en-US" sz="2200" dirty="0">
                <a:solidFill>
                  <a:srgbClr val="0070C0"/>
                </a:solidFill>
              </a:rPr>
              <a:t> data </a:t>
            </a:r>
            <a:r>
              <a:rPr lang="en-US" sz="2200" dirty="0" err="1">
                <a:solidFill>
                  <a:srgbClr val="0070C0"/>
                </a:solidFill>
              </a:rPr>
              <a:t>dari</a:t>
            </a:r>
            <a:r>
              <a:rPr lang="en-US" sz="2200" dirty="0">
                <a:solidFill>
                  <a:srgbClr val="0070C0"/>
                </a:solidFill>
              </a:rPr>
              <a:t> </a:t>
            </a:r>
            <a:r>
              <a:rPr lang="en-US" sz="2200" dirty="0" err="1">
                <a:solidFill>
                  <a:srgbClr val="0070C0"/>
                </a:solidFill>
              </a:rPr>
              <a:t>populasi</a:t>
            </a:r>
            <a:r>
              <a:rPr lang="en-US" sz="2200" dirty="0">
                <a:solidFill>
                  <a:srgbClr val="0070C0"/>
                </a:solidFill>
              </a:rPr>
              <a:t> yang </a:t>
            </a:r>
            <a:r>
              <a:rPr lang="en-US" sz="2200" dirty="0" err="1">
                <a:solidFill>
                  <a:srgbClr val="0070C0"/>
                </a:solidFill>
              </a:rPr>
              <a:t>bisa</a:t>
            </a:r>
            <a:r>
              <a:rPr lang="en-US" sz="2200" dirty="0">
                <a:solidFill>
                  <a:srgbClr val="0070C0"/>
                </a:solidFill>
              </a:rPr>
              <a:t> </a:t>
            </a:r>
            <a:r>
              <a:rPr lang="en-US" sz="2200" dirty="0" err="1">
                <a:solidFill>
                  <a:srgbClr val="0070C0"/>
                </a:solidFill>
              </a:rPr>
              <a:t>diukur</a:t>
            </a:r>
            <a:r>
              <a:rPr lang="en-US" sz="2200" dirty="0"/>
              <a:t>, </a:t>
            </a:r>
            <a:r>
              <a:rPr lang="en-US" sz="2200" dirty="0" err="1"/>
              <a:t>dengan</a:t>
            </a:r>
            <a:r>
              <a:rPr lang="en-US" sz="2200" dirty="0"/>
              <a:t> </a:t>
            </a:r>
            <a:r>
              <a:rPr lang="en-US" sz="2200" dirty="0" err="1"/>
              <a:t>cara</a:t>
            </a:r>
            <a:r>
              <a:rPr lang="en-US" sz="2200" dirty="0"/>
              <a:t> yang </a:t>
            </a:r>
            <a:r>
              <a:rPr lang="en-US" sz="2200" dirty="0" err="1"/>
              <a:t>ekonomis</a:t>
            </a:r>
            <a:r>
              <a:rPr lang="en-US" sz="2200" dirty="0"/>
              <a:t> </a:t>
            </a:r>
            <a:r>
              <a:rPr lang="en-US" sz="1900" i="1" dirty="0"/>
              <a:t> (Saunders et al., 2007)</a:t>
            </a:r>
            <a:endParaRPr lang="id-ID" sz="1900" i="1" dirty="0"/>
          </a:p>
          <a:p>
            <a:pPr lvl="1"/>
            <a:r>
              <a:rPr lang="en-US" sz="2200" dirty="0" err="1"/>
              <a:t>Melibatkan</a:t>
            </a:r>
            <a:r>
              <a:rPr lang="en-US" sz="2200" dirty="0"/>
              <a:t> </a:t>
            </a:r>
            <a:r>
              <a:rPr lang="en-US" sz="2200" dirty="0" err="1"/>
              <a:t>penggunaan</a:t>
            </a:r>
            <a:r>
              <a:rPr lang="en-US" sz="2200" dirty="0"/>
              <a:t> </a:t>
            </a:r>
            <a:r>
              <a:rPr lang="en-US" sz="2200" dirty="0" err="1">
                <a:solidFill>
                  <a:srgbClr val="0070C0"/>
                </a:solidFill>
              </a:rPr>
              <a:t>kuesioner</a:t>
            </a:r>
            <a:r>
              <a:rPr lang="en-US" sz="2200" dirty="0">
                <a:solidFill>
                  <a:srgbClr val="0070C0"/>
                </a:solidFill>
              </a:rPr>
              <a:t> </a:t>
            </a:r>
            <a:r>
              <a:rPr lang="en-US" sz="2200" dirty="0" err="1"/>
              <a:t>dan</a:t>
            </a:r>
            <a:r>
              <a:rPr lang="en-US" sz="2200" dirty="0"/>
              <a:t> </a:t>
            </a:r>
            <a:r>
              <a:rPr lang="en-US" sz="2200" dirty="0">
                <a:solidFill>
                  <a:srgbClr val="0070C0"/>
                </a:solidFill>
              </a:rPr>
              <a:t>interview</a:t>
            </a:r>
          </a:p>
          <a:p>
            <a:pPr marL="863600" lvl="1" indent="-514350" algn="r">
              <a:buNone/>
            </a:pPr>
            <a:br>
              <a:rPr lang="en-US" sz="2000" i="1" dirty="0"/>
            </a:br>
            <a:r>
              <a:rPr lang="en-US" sz="2600" i="1" dirty="0"/>
              <a:t>(Dawson, 2009)</a:t>
            </a:r>
            <a:r>
              <a:rPr lang="id-ID" sz="2600" i="1" dirty="0"/>
              <a:t>        </a:t>
            </a:r>
            <a:endParaRPr lang="en-US" sz="2600" i="1" dirty="0"/>
          </a:p>
        </p:txBody>
      </p:sp>
      <p:sp>
        <p:nvSpPr>
          <p:cNvPr id="4" name="Slide Number Placeholder 3">
            <a:extLst>
              <a:ext uri="{FF2B5EF4-FFF2-40B4-BE49-F238E27FC236}">
                <a16:creationId xmlns:a16="http://schemas.microsoft.com/office/drawing/2014/main" id="{EE76F0D5-845C-4F90-9A3A-055E0EC51E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1571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162070"/>
            <a:ext cx="7010400" cy="5145355"/>
          </a:xfrm>
        </p:spPr>
        <p:txBody>
          <a:bodyPr>
            <a:normAutofit lnSpcReduction="10000"/>
          </a:bodyPr>
          <a:lstStyle/>
          <a:p>
            <a:pPr marL="514350" indent="-514350">
              <a:buFont typeface="+mj-lt"/>
              <a:buAutoNum type="arabicPeriod"/>
            </a:pPr>
            <a:r>
              <a:rPr lang="en-US" sz="3200" dirty="0">
                <a:solidFill>
                  <a:srgbClr val="C00000"/>
                </a:solidFill>
              </a:rPr>
              <a:t>Structured Design (SD)</a:t>
            </a:r>
          </a:p>
          <a:p>
            <a:pPr lvl="1"/>
            <a:r>
              <a:rPr lang="en-US" sz="2400" dirty="0">
                <a:solidFill>
                  <a:srgbClr val="0070C0"/>
                </a:solidFill>
              </a:rPr>
              <a:t>Waterfall</a:t>
            </a:r>
            <a:r>
              <a:rPr lang="en-US" sz="2400" dirty="0"/>
              <a:t> method</a:t>
            </a:r>
          </a:p>
          <a:p>
            <a:pPr lvl="1"/>
            <a:r>
              <a:rPr lang="en-US" sz="2400" dirty="0">
                <a:solidFill>
                  <a:srgbClr val="0070C0"/>
                </a:solidFill>
              </a:rPr>
              <a:t>Parallel</a:t>
            </a:r>
            <a:r>
              <a:rPr lang="en-US" sz="2400" dirty="0"/>
              <a:t> development</a:t>
            </a:r>
          </a:p>
          <a:p>
            <a:pPr marL="514350" indent="-514350">
              <a:buFont typeface="+mj-lt"/>
              <a:buAutoNum type="arabicPeriod"/>
            </a:pPr>
            <a:endParaRPr lang="id-ID" sz="3200" dirty="0">
              <a:solidFill>
                <a:srgbClr val="C00000"/>
              </a:solidFill>
            </a:endParaRPr>
          </a:p>
          <a:p>
            <a:pPr marL="514350" indent="-514350">
              <a:buFont typeface="+mj-lt"/>
              <a:buAutoNum type="arabicPeriod"/>
            </a:pPr>
            <a:r>
              <a:rPr lang="en-US" sz="3200" dirty="0">
                <a:solidFill>
                  <a:srgbClr val="C00000"/>
                </a:solidFill>
              </a:rPr>
              <a:t>Rapid Application Development (RAD)</a:t>
            </a:r>
          </a:p>
          <a:p>
            <a:pPr lvl="1"/>
            <a:r>
              <a:rPr lang="en-US" sz="2400" dirty="0">
                <a:solidFill>
                  <a:srgbClr val="0070C0"/>
                </a:solidFill>
              </a:rPr>
              <a:t>Phased</a:t>
            </a:r>
            <a:r>
              <a:rPr lang="en-US" sz="2400" dirty="0"/>
              <a:t> Development</a:t>
            </a:r>
          </a:p>
          <a:p>
            <a:pPr lvl="1"/>
            <a:r>
              <a:rPr lang="en-US" sz="2400" dirty="0">
                <a:solidFill>
                  <a:srgbClr val="0070C0"/>
                </a:solidFill>
              </a:rPr>
              <a:t>Prototyping</a:t>
            </a:r>
          </a:p>
          <a:p>
            <a:pPr marL="514350" indent="-514350">
              <a:buFont typeface="+mj-lt"/>
              <a:buAutoNum type="arabicPeriod"/>
            </a:pPr>
            <a:endParaRPr lang="id-ID" sz="3200" dirty="0">
              <a:solidFill>
                <a:srgbClr val="C00000"/>
              </a:solidFill>
            </a:endParaRPr>
          </a:p>
          <a:p>
            <a:pPr marL="514350" indent="-514350">
              <a:buFont typeface="+mj-lt"/>
              <a:buAutoNum type="arabicPeriod"/>
            </a:pPr>
            <a:r>
              <a:rPr lang="en-US" sz="3200" dirty="0">
                <a:solidFill>
                  <a:srgbClr val="C00000"/>
                </a:solidFill>
              </a:rPr>
              <a:t>Agile Development</a:t>
            </a:r>
          </a:p>
          <a:p>
            <a:pPr lvl="1"/>
            <a:r>
              <a:rPr lang="en-US" sz="2400" dirty="0">
                <a:solidFill>
                  <a:srgbClr val="0070C0"/>
                </a:solidFill>
              </a:rPr>
              <a:t>Extreme Programming </a:t>
            </a:r>
            <a:r>
              <a:rPr lang="en-US" sz="2400" dirty="0"/>
              <a:t>(XP)</a:t>
            </a:r>
          </a:p>
          <a:p>
            <a:pPr lvl="1"/>
            <a:r>
              <a:rPr lang="en-US" sz="2400" dirty="0">
                <a:solidFill>
                  <a:srgbClr val="0070C0"/>
                </a:solidFill>
              </a:rPr>
              <a:t>Scrum</a:t>
            </a:r>
          </a:p>
          <a:p>
            <a:pPr marL="0" indent="0">
              <a:buNone/>
            </a:pPr>
            <a:endParaRPr lang="en-US" dirty="0"/>
          </a:p>
        </p:txBody>
      </p:sp>
      <p:sp>
        <p:nvSpPr>
          <p:cNvPr id="2" name="Title 1"/>
          <p:cNvSpPr>
            <a:spLocks noGrp="1"/>
          </p:cNvSpPr>
          <p:nvPr>
            <p:ph type="title"/>
          </p:nvPr>
        </p:nvSpPr>
        <p:spPr/>
        <p:txBody>
          <a:bodyPr>
            <a:normAutofit/>
          </a:bodyPr>
          <a:lstStyle/>
          <a:p>
            <a:r>
              <a:rPr lang="en-US" dirty="0" err="1"/>
              <a:t>Metodologi</a:t>
            </a:r>
            <a:r>
              <a:rPr lang="en-US" dirty="0"/>
              <a:t> </a:t>
            </a:r>
            <a:r>
              <a:rPr lang="en-US" dirty="0" err="1"/>
              <a:t>Pengembangan</a:t>
            </a:r>
            <a:r>
              <a:rPr lang="en-US" dirty="0"/>
              <a:t> Software</a:t>
            </a:r>
          </a:p>
        </p:txBody>
      </p:sp>
      <p:sp>
        <p:nvSpPr>
          <p:cNvPr id="5" name="Rectangle 4"/>
          <p:cNvSpPr/>
          <p:nvPr/>
        </p:nvSpPr>
        <p:spPr>
          <a:xfrm>
            <a:off x="4572000" y="6076890"/>
            <a:ext cx="1863010" cy="400110"/>
          </a:xfrm>
          <a:prstGeom prst="rect">
            <a:avLst/>
          </a:prstGeom>
        </p:spPr>
        <p:txBody>
          <a:bodyPr wrap="none">
            <a:spAutoFit/>
          </a:bodyPr>
          <a:lstStyle/>
          <a:p>
            <a:pPr marL="0" indent="0" algn="r">
              <a:buNone/>
            </a:pPr>
            <a:r>
              <a:rPr lang="en-US" sz="2000" i="1" dirty="0">
                <a:effectLst/>
              </a:rPr>
              <a:t>(Dennis, 2012)</a:t>
            </a:r>
          </a:p>
        </p:txBody>
      </p:sp>
      <p:graphicFrame>
        <p:nvGraphicFramePr>
          <p:cNvPr id="6" name="Diagram 5"/>
          <p:cNvGraphicFramePr/>
          <p:nvPr>
            <p:extLst>
              <p:ext uri="{D42A27DB-BD31-4B8C-83A1-F6EECF244321}">
                <p14:modId xmlns:p14="http://schemas.microsoft.com/office/powerpoint/2010/main" val="1577388777"/>
              </p:ext>
            </p:extLst>
          </p:nvPr>
        </p:nvGraphicFramePr>
        <p:xfrm>
          <a:off x="7168896" y="992495"/>
          <a:ext cx="1919161" cy="454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2BF11678-6E31-4E0A-802B-21845DC076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855304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6" name="Picture 5"/>
          <p:cNvPicPr>
            <a:picLocks noChangeAspect="1"/>
          </p:cNvPicPr>
          <p:nvPr/>
        </p:nvPicPr>
        <p:blipFill rotWithShape="1">
          <a:blip r:embed="rId3"/>
          <a:srcRect l="12916" t="11481" r="17916" b="5556"/>
          <a:stretch/>
        </p:blipFill>
        <p:spPr>
          <a:xfrm>
            <a:off x="0" y="0"/>
            <a:ext cx="7391400" cy="554355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C9F6C87-B51C-45FE-A1B8-A4FCD154938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a:solidFill>
                <a:prstClr val="black">
                  <a:tint val="75000"/>
                </a:prstClr>
              </a:solidFill>
            </a:endParaRPr>
          </a:p>
        </p:txBody>
      </p:sp>
      <p:pic>
        <p:nvPicPr>
          <p:cNvPr id="7" name="Picture 6">
            <a:extLst>
              <a:ext uri="{FF2B5EF4-FFF2-40B4-BE49-F238E27FC236}">
                <a16:creationId xmlns:a16="http://schemas.microsoft.com/office/drawing/2014/main" id="{5F266879-6F93-4B26-BD7E-672B9E5B5346}"/>
              </a:ext>
            </a:extLst>
          </p:cNvPr>
          <p:cNvPicPr>
            <a:picLocks noChangeAspect="1"/>
          </p:cNvPicPr>
          <p:nvPr/>
        </p:nvPicPr>
        <p:blipFill rotWithShape="1">
          <a:blip r:embed="rId4"/>
          <a:srcRect l="5833" t="14445" r="38334" b="11482"/>
          <a:stretch/>
        </p:blipFill>
        <p:spPr>
          <a:xfrm>
            <a:off x="2667000" y="939699"/>
            <a:ext cx="6310719" cy="47094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A1E7F24-BEF2-4798-9B51-FCDCEC33D65F}"/>
              </a:ext>
            </a:extLst>
          </p:cNvPr>
          <p:cNvPicPr>
            <a:picLocks noChangeAspect="1"/>
          </p:cNvPicPr>
          <p:nvPr/>
        </p:nvPicPr>
        <p:blipFill rotWithShape="1">
          <a:blip r:embed="rId5"/>
          <a:srcRect l="11667" t="9259" r="22635" b="6426"/>
          <a:stretch/>
        </p:blipFill>
        <p:spPr>
          <a:xfrm>
            <a:off x="641901" y="2578752"/>
            <a:ext cx="5568032" cy="4101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39750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074"/>
          <p:cNvSpPr>
            <a:spLocks noGrp="1" noChangeArrowheads="1"/>
          </p:cNvSpPr>
          <p:nvPr>
            <p:ph type="title"/>
            <p:custDataLst>
              <p:tags r:id="rId2"/>
            </p:custDataLst>
          </p:nvPr>
        </p:nvSpPr>
        <p:spPr>
          <a:noFill/>
        </p:spPr>
        <p:txBody>
          <a:bodyPr lIns="92075" tIns="46038" rIns="92075" bIns="46038"/>
          <a:lstStyle/>
          <a:p>
            <a:pPr eaLnBrk="1" hangingPunct="1"/>
            <a:r>
              <a:rPr lang="en-US" dirty="0"/>
              <a:t>1. SD: Waterfall Method</a:t>
            </a:r>
          </a:p>
        </p:txBody>
      </p:sp>
      <p:pic>
        <p:nvPicPr>
          <p:cNvPr id="56323" name="Picture 3076" descr="!01-03W-">
            <a:hlinkClick r:id="rId6" action="ppaction://hlinkfile"/>
          </p:cNvPr>
          <p:cNvPicPr>
            <a:picLocks noChangeAspect="1" noChangeArrowheads="1"/>
          </p:cNvPicPr>
          <p:nvPr>
            <p:custDataLst>
              <p:tags r:id="rId3"/>
            </p:custDataLst>
          </p:nvPr>
        </p:nvPicPr>
        <p:blipFill>
          <a:blip r:embed="rId7" cstate="print"/>
          <a:srcRect/>
          <a:stretch>
            <a:fillRect/>
          </a:stretch>
        </p:blipFill>
        <p:spPr bwMode="auto">
          <a:xfrm>
            <a:off x="304800" y="1219200"/>
            <a:ext cx="8534400" cy="4876800"/>
          </a:xfrm>
          <a:prstGeom prst="rect">
            <a:avLst/>
          </a:prstGeom>
          <a:noFill/>
          <a:ln w="9525">
            <a:noFill/>
            <a:miter lim="800000"/>
            <a:headEnd/>
            <a:tailEnd/>
          </a:ln>
        </p:spPr>
      </p:pic>
      <p:graphicFrame>
        <p:nvGraphicFramePr>
          <p:cNvPr id="3" name="Table 2"/>
          <p:cNvGraphicFramePr>
            <a:graphicFrameLocks noGrp="1"/>
          </p:cNvGraphicFramePr>
          <p:nvPr/>
        </p:nvGraphicFramePr>
        <p:xfrm>
          <a:off x="76200" y="4250355"/>
          <a:ext cx="5334000" cy="2531445"/>
        </p:xfrm>
        <a:graphic>
          <a:graphicData uri="http://schemas.openxmlformats.org/drawingml/2006/table">
            <a:tbl>
              <a:tblPr firstRow="1" bandRow="1">
                <a:tableStyleId>{073A0DAA-6AF3-43AB-8588-CEC1D06C72B9}</a:tableStyleId>
              </a:tblPr>
              <a:tblGrid>
                <a:gridCol w="2396435">
                  <a:extLst>
                    <a:ext uri="{9D8B030D-6E8A-4147-A177-3AD203B41FA5}">
                      <a16:colId xmlns:a16="http://schemas.microsoft.com/office/drawing/2014/main" val="20000"/>
                    </a:ext>
                  </a:extLst>
                </a:gridCol>
                <a:gridCol w="2937565">
                  <a:extLst>
                    <a:ext uri="{9D8B030D-6E8A-4147-A177-3AD203B41FA5}">
                      <a16:colId xmlns:a16="http://schemas.microsoft.com/office/drawing/2014/main" val="20001"/>
                    </a:ext>
                  </a:extLst>
                </a:gridCol>
              </a:tblGrid>
              <a:tr h="462013">
                <a:tc>
                  <a:txBody>
                    <a:bodyPr/>
                    <a:lstStyle/>
                    <a:p>
                      <a:r>
                        <a:rPr lang="en-US" dirty="0"/>
                        <a:t>Pros</a:t>
                      </a:r>
                      <a:endParaRPr lang="id-ID" dirty="0"/>
                    </a:p>
                  </a:txBody>
                  <a:tcPr/>
                </a:tc>
                <a:tc>
                  <a:txBody>
                    <a:bodyPr/>
                    <a:lstStyle/>
                    <a:p>
                      <a:r>
                        <a:rPr lang="en-US" dirty="0"/>
                        <a:t>Cons</a:t>
                      </a:r>
                      <a:endParaRPr lang="id-ID" dirty="0"/>
                    </a:p>
                  </a:txBody>
                  <a:tcPr/>
                </a:tc>
                <a:extLst>
                  <a:ext uri="{0D108BD9-81ED-4DB2-BD59-A6C34878D82A}">
                    <a16:rowId xmlns:a16="http://schemas.microsoft.com/office/drawing/2014/main" val="10000"/>
                  </a:ext>
                </a:extLst>
              </a:tr>
              <a:tr h="822960">
                <a:tc rowSpan="3">
                  <a:txBody>
                    <a:bodyPr/>
                    <a:lstStyle/>
                    <a:p>
                      <a:r>
                        <a:rPr lang="en-US" sz="1600" dirty="0"/>
                        <a:t>Identifies systems </a:t>
                      </a:r>
                    </a:p>
                    <a:p>
                      <a:r>
                        <a:rPr lang="en-US" sz="1600" dirty="0"/>
                        <a:t>requirements long </a:t>
                      </a:r>
                    </a:p>
                    <a:p>
                      <a:r>
                        <a:rPr lang="en-US" sz="1600" dirty="0"/>
                        <a:t>before programming </a:t>
                      </a:r>
                    </a:p>
                    <a:p>
                      <a:r>
                        <a:rPr lang="en-US" sz="1600" dirty="0"/>
                        <a:t>Begins, it minimizes change to the requirements as the project proceed (</a:t>
                      </a:r>
                      <a:r>
                        <a:rPr lang="en-US" sz="1600" dirty="0">
                          <a:solidFill>
                            <a:srgbClr val="C00000"/>
                          </a:solidFill>
                        </a:rPr>
                        <a:t>mature</a:t>
                      </a:r>
                      <a:r>
                        <a:rPr lang="en-US" sz="1600" dirty="0"/>
                        <a:t>)</a:t>
                      </a:r>
                    </a:p>
                  </a:txBody>
                  <a:tcPr/>
                </a:tc>
                <a:tc>
                  <a:txBody>
                    <a:bodyPr/>
                    <a:lstStyle/>
                    <a:p>
                      <a:r>
                        <a:rPr lang="en-US" sz="1600" dirty="0"/>
                        <a:t>Design </a:t>
                      </a:r>
                      <a:r>
                        <a:rPr lang="en-US" sz="1600" dirty="0">
                          <a:solidFill>
                            <a:srgbClr val="C00000"/>
                          </a:solidFill>
                        </a:rPr>
                        <a:t>must be</a:t>
                      </a:r>
                      <a:r>
                        <a:rPr lang="en-US" sz="1600" baseline="0" dirty="0">
                          <a:solidFill>
                            <a:srgbClr val="C00000"/>
                          </a:solidFill>
                        </a:rPr>
                        <a:t> </a:t>
                      </a:r>
                      <a:r>
                        <a:rPr lang="en-US" sz="1600" dirty="0">
                          <a:solidFill>
                            <a:srgbClr val="C00000"/>
                          </a:solidFill>
                        </a:rPr>
                        <a:t>specified on paper </a:t>
                      </a:r>
                      <a:r>
                        <a:rPr lang="en-US" sz="1600" dirty="0"/>
                        <a:t>before programming begins</a:t>
                      </a:r>
                    </a:p>
                  </a:txBody>
                  <a:tcPr/>
                </a:tc>
                <a:extLst>
                  <a:ext uri="{0D108BD9-81ED-4DB2-BD59-A6C34878D82A}">
                    <a16:rowId xmlns:a16="http://schemas.microsoft.com/office/drawing/2014/main" val="10001"/>
                  </a:ext>
                </a:extLst>
              </a:tr>
              <a:tr h="822960">
                <a:tc vMerge="1">
                  <a:txBody>
                    <a:bodyPr/>
                    <a:lstStyle/>
                    <a:p>
                      <a:endParaRPr lang="en-US" dirty="0"/>
                    </a:p>
                  </a:txBody>
                  <a:tcPr/>
                </a:tc>
                <a:tc>
                  <a:txBody>
                    <a:bodyPr/>
                    <a:lstStyle/>
                    <a:p>
                      <a:r>
                        <a:rPr lang="en-US" sz="1600" dirty="0">
                          <a:solidFill>
                            <a:srgbClr val="C00000"/>
                          </a:solidFill>
                        </a:rPr>
                        <a:t>Long time </a:t>
                      </a:r>
                      <a:r>
                        <a:rPr lang="en-US" sz="1600" dirty="0"/>
                        <a:t>between </a:t>
                      </a:r>
                      <a:r>
                        <a:rPr lang="en-US" sz="1600" baseline="0" dirty="0"/>
                        <a:t> </a:t>
                      </a:r>
                      <a:r>
                        <a:rPr lang="en-US" sz="1600" dirty="0"/>
                        <a:t>system proposal and </a:t>
                      </a:r>
                      <a:r>
                        <a:rPr lang="en-US" sz="1600" baseline="0" dirty="0"/>
                        <a:t> </a:t>
                      </a:r>
                      <a:r>
                        <a:rPr lang="en-US" sz="1600" dirty="0"/>
                        <a:t>delivery of new </a:t>
                      </a:r>
                      <a:r>
                        <a:rPr lang="en-US" sz="1600" baseline="0" dirty="0"/>
                        <a:t> </a:t>
                      </a:r>
                      <a:r>
                        <a:rPr lang="en-US" sz="1600" dirty="0"/>
                        <a:t>system</a:t>
                      </a:r>
                    </a:p>
                  </a:txBody>
                  <a:tcPr/>
                </a:tc>
                <a:extLst>
                  <a:ext uri="{0D108BD9-81ED-4DB2-BD59-A6C34878D82A}">
                    <a16:rowId xmlns:a16="http://schemas.microsoft.com/office/drawing/2014/main" val="10002"/>
                  </a:ext>
                </a:extLst>
              </a:tr>
              <a:tr h="423512">
                <a:tc vMerge="1">
                  <a:txBody>
                    <a:bodyPr/>
                    <a:lstStyle/>
                    <a:p>
                      <a:endParaRPr lang="en-US" dirty="0"/>
                    </a:p>
                  </a:txBody>
                  <a:tcPr/>
                </a:tc>
                <a:tc>
                  <a:txBody>
                    <a:bodyPr/>
                    <a:lstStyle/>
                    <a:p>
                      <a:r>
                        <a:rPr lang="id-ID" sz="1600" dirty="0" err="1">
                          <a:solidFill>
                            <a:srgbClr val="C00000"/>
                          </a:solidFill>
                        </a:rPr>
                        <a:t>Rework</a:t>
                      </a:r>
                      <a:r>
                        <a:rPr lang="id-ID" sz="1600" dirty="0">
                          <a:solidFill>
                            <a:srgbClr val="C00000"/>
                          </a:solidFill>
                        </a:rPr>
                        <a:t> </a:t>
                      </a:r>
                      <a:r>
                        <a:rPr lang="id-ID" sz="1600" dirty="0" err="1">
                          <a:solidFill>
                            <a:srgbClr val="C00000"/>
                          </a:solidFill>
                        </a:rPr>
                        <a:t>is</a:t>
                      </a:r>
                      <a:r>
                        <a:rPr lang="id-ID" sz="1600" dirty="0">
                          <a:solidFill>
                            <a:srgbClr val="C00000"/>
                          </a:solidFill>
                        </a:rPr>
                        <a:t> </a:t>
                      </a:r>
                      <a:r>
                        <a:rPr lang="id-ID" sz="1600" dirty="0" err="1">
                          <a:solidFill>
                            <a:srgbClr val="C00000"/>
                          </a:solidFill>
                        </a:rPr>
                        <a:t>very</a:t>
                      </a:r>
                      <a:r>
                        <a:rPr lang="id-ID" sz="1600" dirty="0">
                          <a:solidFill>
                            <a:srgbClr val="C00000"/>
                          </a:solidFill>
                        </a:rPr>
                        <a:t> </a:t>
                      </a:r>
                      <a:r>
                        <a:rPr lang="id-ID" sz="1600" dirty="0" err="1">
                          <a:solidFill>
                            <a:srgbClr val="C00000"/>
                          </a:solidFill>
                        </a:rPr>
                        <a:t>hard</a:t>
                      </a:r>
                      <a:endParaRPr lang="id-ID" sz="1600" dirty="0">
                        <a:solidFill>
                          <a:srgbClr val="C00000"/>
                        </a:solidFill>
                      </a:endParaRPr>
                    </a:p>
                  </a:txBody>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22606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0208-E14F-4FBD-AAE0-67FD73EBEDB2}"/>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CAD18407-D82B-464E-9DF0-11A3E5009A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pic>
        <p:nvPicPr>
          <p:cNvPr id="4" name="Picture 3">
            <a:extLst>
              <a:ext uri="{FF2B5EF4-FFF2-40B4-BE49-F238E27FC236}">
                <a16:creationId xmlns:a16="http://schemas.microsoft.com/office/drawing/2014/main" id="{52CD6AB1-287F-47CE-9C58-B42FA6F2F10F}"/>
              </a:ext>
            </a:extLst>
          </p:cNvPr>
          <p:cNvPicPr>
            <a:picLocks noChangeAspect="1"/>
          </p:cNvPicPr>
          <p:nvPr/>
        </p:nvPicPr>
        <p:blipFill rotWithShape="1">
          <a:blip r:embed="rId2"/>
          <a:srcRect l="12500" r="13334"/>
          <a:stretch/>
        </p:blipFill>
        <p:spPr>
          <a:xfrm>
            <a:off x="110548" y="125505"/>
            <a:ext cx="3189958" cy="24193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D462486-5054-4E04-A966-948C21DB9917}"/>
              </a:ext>
            </a:extLst>
          </p:cNvPr>
          <p:cNvPicPr>
            <a:picLocks noChangeAspect="1"/>
          </p:cNvPicPr>
          <p:nvPr/>
        </p:nvPicPr>
        <p:blipFill rotWithShape="1">
          <a:blip r:embed="rId3"/>
          <a:srcRect l="12500" r="13334"/>
          <a:stretch/>
        </p:blipFill>
        <p:spPr>
          <a:xfrm>
            <a:off x="838200" y="526675"/>
            <a:ext cx="3089487" cy="23431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4E3B390-FC11-4D2D-9003-D10934B46FCE}"/>
              </a:ext>
            </a:extLst>
          </p:cNvPr>
          <p:cNvPicPr>
            <a:picLocks noChangeAspect="1"/>
          </p:cNvPicPr>
          <p:nvPr/>
        </p:nvPicPr>
        <p:blipFill rotWithShape="1">
          <a:blip r:embed="rId4"/>
          <a:srcRect l="12500" r="12500"/>
          <a:stretch/>
        </p:blipFill>
        <p:spPr>
          <a:xfrm>
            <a:off x="260734" y="1293718"/>
            <a:ext cx="3022600" cy="2266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25C6929-8575-46FB-9CE2-7B1862F9D3D8}"/>
              </a:ext>
            </a:extLst>
          </p:cNvPr>
          <p:cNvPicPr>
            <a:picLocks noChangeAspect="1"/>
          </p:cNvPicPr>
          <p:nvPr/>
        </p:nvPicPr>
        <p:blipFill rotWithShape="1">
          <a:blip r:embed="rId5"/>
          <a:srcRect l="2626" t="5011" r="1535" b="2594"/>
          <a:stretch/>
        </p:blipFill>
        <p:spPr>
          <a:xfrm>
            <a:off x="5309236" y="90284"/>
            <a:ext cx="2922722" cy="2362200"/>
          </a:xfrm>
          <a:prstGeom prst="rect">
            <a:avLst/>
          </a:prstGeom>
        </p:spPr>
      </p:pic>
      <p:pic>
        <p:nvPicPr>
          <p:cNvPr id="8" name="Picture 7">
            <a:extLst>
              <a:ext uri="{FF2B5EF4-FFF2-40B4-BE49-F238E27FC236}">
                <a16:creationId xmlns:a16="http://schemas.microsoft.com/office/drawing/2014/main" id="{F0D78EF2-81D0-444B-A8C3-BBB3AA9CB1EC}"/>
              </a:ext>
            </a:extLst>
          </p:cNvPr>
          <p:cNvPicPr>
            <a:picLocks noChangeAspect="1"/>
          </p:cNvPicPr>
          <p:nvPr/>
        </p:nvPicPr>
        <p:blipFill rotWithShape="1">
          <a:blip r:embed="rId6"/>
          <a:srcRect l="1513" t="5487" r="1513" b="8413"/>
          <a:stretch/>
        </p:blipFill>
        <p:spPr>
          <a:xfrm>
            <a:off x="6229331" y="725016"/>
            <a:ext cx="2847540" cy="2086336"/>
          </a:xfrm>
          <a:prstGeom prst="rect">
            <a:avLst/>
          </a:prstGeom>
        </p:spPr>
      </p:pic>
      <p:pic>
        <p:nvPicPr>
          <p:cNvPr id="9" name="Picture 8">
            <a:extLst>
              <a:ext uri="{FF2B5EF4-FFF2-40B4-BE49-F238E27FC236}">
                <a16:creationId xmlns:a16="http://schemas.microsoft.com/office/drawing/2014/main" id="{2A6890C7-44A1-4D87-97A7-8CCED23B73DA}"/>
              </a:ext>
            </a:extLst>
          </p:cNvPr>
          <p:cNvPicPr>
            <a:picLocks noChangeAspect="1"/>
          </p:cNvPicPr>
          <p:nvPr/>
        </p:nvPicPr>
        <p:blipFill rotWithShape="1">
          <a:blip r:embed="rId7"/>
          <a:srcRect l="3088" t="3316" r="2734" b="29141"/>
          <a:stretch/>
        </p:blipFill>
        <p:spPr>
          <a:xfrm>
            <a:off x="4847782" y="1615965"/>
            <a:ext cx="2514239" cy="2102069"/>
          </a:xfrm>
          <a:prstGeom prst="rect">
            <a:avLst/>
          </a:prstGeom>
        </p:spPr>
      </p:pic>
      <p:pic>
        <p:nvPicPr>
          <p:cNvPr id="10" name="Picture 9">
            <a:extLst>
              <a:ext uri="{FF2B5EF4-FFF2-40B4-BE49-F238E27FC236}">
                <a16:creationId xmlns:a16="http://schemas.microsoft.com/office/drawing/2014/main" id="{C1A7E05F-569F-456F-86AD-186BD726BD75}"/>
              </a:ext>
            </a:extLst>
          </p:cNvPr>
          <p:cNvPicPr>
            <a:picLocks noChangeAspect="1"/>
          </p:cNvPicPr>
          <p:nvPr/>
        </p:nvPicPr>
        <p:blipFill rotWithShape="1">
          <a:blip r:embed="rId8"/>
          <a:srcRect l="1811" t="4581" r="1811" b="1651"/>
          <a:stretch/>
        </p:blipFill>
        <p:spPr>
          <a:xfrm>
            <a:off x="5059920" y="3944471"/>
            <a:ext cx="2519362" cy="1752600"/>
          </a:xfrm>
          <a:prstGeom prst="rect">
            <a:avLst/>
          </a:prstGeom>
        </p:spPr>
      </p:pic>
      <p:pic>
        <p:nvPicPr>
          <p:cNvPr id="11" name="Picture 10">
            <a:extLst>
              <a:ext uri="{FF2B5EF4-FFF2-40B4-BE49-F238E27FC236}">
                <a16:creationId xmlns:a16="http://schemas.microsoft.com/office/drawing/2014/main" id="{426C7FEB-9C4E-4976-8723-BF75F1DBDB37}"/>
              </a:ext>
            </a:extLst>
          </p:cNvPr>
          <p:cNvPicPr>
            <a:picLocks noChangeAspect="1"/>
          </p:cNvPicPr>
          <p:nvPr/>
        </p:nvPicPr>
        <p:blipFill rotWithShape="1">
          <a:blip r:embed="rId9"/>
          <a:srcRect l="3650" t="7496" r="2324" b="2183"/>
          <a:stretch/>
        </p:blipFill>
        <p:spPr>
          <a:xfrm>
            <a:off x="6557509" y="4398925"/>
            <a:ext cx="2519362" cy="2412910"/>
          </a:xfrm>
          <a:prstGeom prst="rect">
            <a:avLst/>
          </a:prstGeom>
        </p:spPr>
      </p:pic>
      <p:sp>
        <p:nvSpPr>
          <p:cNvPr id="12" name="Arrow: Right 11">
            <a:extLst>
              <a:ext uri="{FF2B5EF4-FFF2-40B4-BE49-F238E27FC236}">
                <a16:creationId xmlns:a16="http://schemas.microsoft.com/office/drawing/2014/main" id="{454A136A-1968-4755-98E6-1891A3089335}"/>
              </a:ext>
            </a:extLst>
          </p:cNvPr>
          <p:cNvSpPr/>
          <p:nvPr/>
        </p:nvSpPr>
        <p:spPr>
          <a:xfrm>
            <a:off x="4114800" y="1524000"/>
            <a:ext cx="732982"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Arrow: Right 12">
            <a:extLst>
              <a:ext uri="{FF2B5EF4-FFF2-40B4-BE49-F238E27FC236}">
                <a16:creationId xmlns:a16="http://schemas.microsoft.com/office/drawing/2014/main" id="{3A138F45-63D1-4CB7-A43F-EA7B22FDAFBE}"/>
              </a:ext>
            </a:extLst>
          </p:cNvPr>
          <p:cNvSpPr/>
          <p:nvPr/>
        </p:nvSpPr>
        <p:spPr>
          <a:xfrm rot="5400000">
            <a:off x="6948709" y="3586234"/>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Arrow: Right 13">
            <a:extLst>
              <a:ext uri="{FF2B5EF4-FFF2-40B4-BE49-F238E27FC236}">
                <a16:creationId xmlns:a16="http://schemas.microsoft.com/office/drawing/2014/main" id="{84D8CBC5-0055-480C-B115-6E2412FEED63}"/>
              </a:ext>
            </a:extLst>
          </p:cNvPr>
          <p:cNvSpPr/>
          <p:nvPr/>
        </p:nvSpPr>
        <p:spPr>
          <a:xfrm rot="10800000">
            <a:off x="4120034" y="4820771"/>
            <a:ext cx="732982"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 name="Picture 14">
            <a:extLst>
              <a:ext uri="{FF2B5EF4-FFF2-40B4-BE49-F238E27FC236}">
                <a16:creationId xmlns:a16="http://schemas.microsoft.com/office/drawing/2014/main" id="{5C6C405C-00F2-413C-A763-B91E7C4992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3" b="12549"/>
          <a:stretch/>
        </p:blipFill>
        <p:spPr>
          <a:xfrm>
            <a:off x="851045" y="3904481"/>
            <a:ext cx="1427345" cy="253468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0154E4C-36F4-4D02-B48D-F11BFB73277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445" b="18830"/>
          <a:stretch/>
        </p:blipFill>
        <p:spPr>
          <a:xfrm>
            <a:off x="1965905" y="4114800"/>
            <a:ext cx="1550415" cy="2511326"/>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9917B35E-5D6C-407E-B5FE-FF11F35E34B3}"/>
              </a:ext>
            </a:extLst>
          </p:cNvPr>
          <p:cNvSpPr txBox="1"/>
          <p:nvPr/>
        </p:nvSpPr>
        <p:spPr>
          <a:xfrm>
            <a:off x="685916" y="1364159"/>
            <a:ext cx="2608406" cy="923330"/>
          </a:xfrm>
          <a:prstGeom prst="rect">
            <a:avLst/>
          </a:prstGeom>
          <a:noFill/>
        </p:spPr>
        <p:txBody>
          <a:bodyPr wrap="none" rtlCol="0">
            <a:spAutoFit/>
          </a:bodyPr>
          <a:lstStyle/>
          <a:p>
            <a:r>
              <a:rPr lang="en-US" sz="5400" dirty="0">
                <a:solidFill>
                  <a:srgbClr val="FF0000"/>
                </a:solidFill>
                <a:latin typeface="+mn-lt"/>
              </a:rPr>
              <a:t>Planning</a:t>
            </a:r>
            <a:endParaRPr lang="en-ID" sz="5400" dirty="0">
              <a:solidFill>
                <a:srgbClr val="FF0000"/>
              </a:solidFill>
              <a:latin typeface="+mn-lt"/>
            </a:endParaRPr>
          </a:p>
        </p:txBody>
      </p:sp>
      <p:sp>
        <p:nvSpPr>
          <p:cNvPr id="19" name="TextBox 18">
            <a:extLst>
              <a:ext uri="{FF2B5EF4-FFF2-40B4-BE49-F238E27FC236}">
                <a16:creationId xmlns:a16="http://schemas.microsoft.com/office/drawing/2014/main" id="{0914BE05-D3B4-4066-843F-EA99B479CA17}"/>
              </a:ext>
            </a:extLst>
          </p:cNvPr>
          <p:cNvSpPr txBox="1"/>
          <p:nvPr/>
        </p:nvSpPr>
        <p:spPr>
          <a:xfrm>
            <a:off x="6036803" y="1352685"/>
            <a:ext cx="2448106" cy="923330"/>
          </a:xfrm>
          <a:prstGeom prst="rect">
            <a:avLst/>
          </a:prstGeom>
          <a:noFill/>
        </p:spPr>
        <p:txBody>
          <a:bodyPr wrap="none" rtlCol="0">
            <a:spAutoFit/>
          </a:bodyPr>
          <a:lstStyle/>
          <a:p>
            <a:r>
              <a:rPr lang="en-US" sz="5400" dirty="0">
                <a:solidFill>
                  <a:schemeClr val="accent2"/>
                </a:solidFill>
                <a:latin typeface="+mn-lt"/>
              </a:rPr>
              <a:t>Analysis</a:t>
            </a:r>
            <a:endParaRPr lang="en-ID" sz="5400" dirty="0">
              <a:solidFill>
                <a:schemeClr val="accent2"/>
              </a:solidFill>
              <a:latin typeface="+mn-lt"/>
            </a:endParaRPr>
          </a:p>
        </p:txBody>
      </p:sp>
      <p:sp>
        <p:nvSpPr>
          <p:cNvPr id="20" name="TextBox 19">
            <a:extLst>
              <a:ext uri="{FF2B5EF4-FFF2-40B4-BE49-F238E27FC236}">
                <a16:creationId xmlns:a16="http://schemas.microsoft.com/office/drawing/2014/main" id="{DA3A53C0-1FBC-48C4-8BE6-627E63D93933}"/>
              </a:ext>
            </a:extLst>
          </p:cNvPr>
          <p:cNvSpPr txBox="1"/>
          <p:nvPr/>
        </p:nvSpPr>
        <p:spPr>
          <a:xfrm>
            <a:off x="6223555" y="4711979"/>
            <a:ext cx="2074607" cy="923330"/>
          </a:xfrm>
          <a:prstGeom prst="rect">
            <a:avLst/>
          </a:prstGeom>
          <a:noFill/>
        </p:spPr>
        <p:txBody>
          <a:bodyPr wrap="none" rtlCol="0">
            <a:spAutoFit/>
          </a:bodyPr>
          <a:lstStyle/>
          <a:p>
            <a:r>
              <a:rPr lang="en-US" sz="5400" dirty="0">
                <a:solidFill>
                  <a:schemeClr val="accent2"/>
                </a:solidFill>
                <a:latin typeface="+mn-lt"/>
              </a:rPr>
              <a:t>Design</a:t>
            </a:r>
            <a:endParaRPr lang="en-ID" sz="5400" dirty="0">
              <a:solidFill>
                <a:schemeClr val="accent2"/>
              </a:solidFill>
              <a:latin typeface="+mn-lt"/>
            </a:endParaRPr>
          </a:p>
        </p:txBody>
      </p:sp>
      <p:sp>
        <p:nvSpPr>
          <p:cNvPr id="21" name="TextBox 20">
            <a:extLst>
              <a:ext uri="{FF2B5EF4-FFF2-40B4-BE49-F238E27FC236}">
                <a16:creationId xmlns:a16="http://schemas.microsoft.com/office/drawing/2014/main" id="{06D9EE20-0B20-4DDF-B7F7-D3E678445BC0}"/>
              </a:ext>
            </a:extLst>
          </p:cNvPr>
          <p:cNvSpPr txBox="1"/>
          <p:nvPr/>
        </p:nvSpPr>
        <p:spPr>
          <a:xfrm>
            <a:off x="142440" y="4665162"/>
            <a:ext cx="3868624" cy="769441"/>
          </a:xfrm>
          <a:prstGeom prst="rect">
            <a:avLst/>
          </a:prstGeom>
          <a:noFill/>
        </p:spPr>
        <p:txBody>
          <a:bodyPr wrap="none" rtlCol="0">
            <a:spAutoFit/>
          </a:bodyPr>
          <a:lstStyle/>
          <a:p>
            <a:r>
              <a:rPr lang="en-US" dirty="0">
                <a:solidFill>
                  <a:srgbClr val="00B050"/>
                </a:solidFill>
                <a:latin typeface="+mn-lt"/>
              </a:rPr>
              <a:t>Implementation</a:t>
            </a:r>
            <a:endParaRPr lang="en-ID" dirty="0">
              <a:solidFill>
                <a:srgbClr val="00B050"/>
              </a:solidFill>
              <a:latin typeface="+mn-lt"/>
            </a:endParaRPr>
          </a:p>
        </p:txBody>
      </p:sp>
    </p:spTree>
    <p:extLst>
      <p:ext uri="{BB962C8B-B14F-4D97-AF65-F5344CB8AC3E}">
        <p14:creationId xmlns:p14="http://schemas.microsoft.com/office/powerpoint/2010/main" val="3418646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0"/>
                                        <p:tgtEl>
                                          <p:spTgt spid="15"/>
                                        </p:tgtEl>
                                      </p:cBhvr>
                                    </p:animEffect>
                                    <p:anim calcmode="lin" valueType="num">
                                      <p:cBhvr>
                                        <p:cTn id="103" dur="1000" fill="hold"/>
                                        <p:tgtEl>
                                          <p:spTgt spid="15"/>
                                        </p:tgtEl>
                                        <p:attrNameLst>
                                          <p:attrName>ppt_x</p:attrName>
                                        </p:attrNameLst>
                                      </p:cBhvr>
                                      <p:tavLst>
                                        <p:tav tm="0">
                                          <p:val>
                                            <p:strVal val="#ppt_x"/>
                                          </p:val>
                                        </p:tav>
                                        <p:tav tm="100000">
                                          <p:val>
                                            <p:strVal val="#ppt_x"/>
                                          </p:val>
                                        </p:tav>
                                      </p:tavLst>
                                    </p:anim>
                                    <p:anim calcmode="lin" valueType="num">
                                      <p:cBhvr>
                                        <p:cTn id="10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fade">
                                      <p:cBhvr>
                                        <p:cTn id="109" dur="1000"/>
                                        <p:tgtEl>
                                          <p:spTgt spid="16"/>
                                        </p:tgtEl>
                                      </p:cBhvr>
                                    </p:animEffect>
                                    <p:anim calcmode="lin" valueType="num">
                                      <p:cBhvr>
                                        <p:cTn id="110" dur="1000" fill="hold"/>
                                        <p:tgtEl>
                                          <p:spTgt spid="16"/>
                                        </p:tgtEl>
                                        <p:attrNameLst>
                                          <p:attrName>ppt_x</p:attrName>
                                        </p:attrNameLst>
                                      </p:cBhvr>
                                      <p:tavLst>
                                        <p:tav tm="0">
                                          <p:val>
                                            <p:strVal val="#ppt_x"/>
                                          </p:val>
                                        </p:tav>
                                        <p:tav tm="100000">
                                          <p:val>
                                            <p:strVal val="#ppt_x"/>
                                          </p:val>
                                        </p:tav>
                                      </p:tavLst>
                                    </p:anim>
                                    <p:anim calcmode="lin" valueType="num">
                                      <p:cBhvr>
                                        <p:cTn id="11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21"/>
                                        </p:tgtEl>
                                        <p:attrNameLst>
                                          <p:attrName>style.visibility</p:attrName>
                                        </p:attrNameLst>
                                      </p:cBhvr>
                                      <p:to>
                                        <p:strVal val="visible"/>
                                      </p:to>
                                    </p:set>
                                    <p:anim calcmode="lin" valueType="num">
                                      <p:cBhvr additive="base">
                                        <p:cTn id="116" dur="500" fill="hold"/>
                                        <p:tgtEl>
                                          <p:spTgt spid="21"/>
                                        </p:tgtEl>
                                        <p:attrNameLst>
                                          <p:attrName>ppt_x</p:attrName>
                                        </p:attrNameLst>
                                      </p:cBhvr>
                                      <p:tavLst>
                                        <p:tav tm="0">
                                          <p:val>
                                            <p:strVal val="#ppt_x"/>
                                          </p:val>
                                        </p:tav>
                                        <p:tav tm="100000">
                                          <p:val>
                                            <p:strVal val="#ppt_x"/>
                                          </p:val>
                                        </p:tav>
                                      </p:tavLst>
                                    </p:anim>
                                    <p:anim calcmode="lin" valueType="num">
                                      <p:cBhvr additive="base">
                                        <p:cTn id="1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RAD: Phased Development</a:t>
            </a:r>
          </a:p>
        </p:txBody>
      </p:sp>
      <p:pic>
        <p:nvPicPr>
          <p:cNvPr id="4" name="Picture 3" descr="fig29_01_0.jpg"/>
          <p:cNvPicPr>
            <a:picLocks noChangeAspect="1"/>
          </p:cNvPicPr>
          <p:nvPr/>
        </p:nvPicPr>
        <p:blipFill>
          <a:blip r:embed="rId4" cstate="print"/>
          <a:stretch>
            <a:fillRect/>
          </a:stretch>
        </p:blipFill>
        <p:spPr>
          <a:xfrm>
            <a:off x="1543050" y="914400"/>
            <a:ext cx="7524750" cy="5643563"/>
          </a:xfrm>
          <a:prstGeom prst="rect">
            <a:avLst/>
          </a:prstGeom>
        </p:spPr>
      </p:pic>
      <p:graphicFrame>
        <p:nvGraphicFramePr>
          <p:cNvPr id="5" name="Table 4"/>
          <p:cNvGraphicFramePr>
            <a:graphicFrameLocks noGrp="1"/>
          </p:cNvGraphicFramePr>
          <p:nvPr/>
        </p:nvGraphicFramePr>
        <p:xfrm>
          <a:off x="76200" y="5257800"/>
          <a:ext cx="4698776" cy="1524000"/>
        </p:xfrm>
        <a:graphic>
          <a:graphicData uri="http://schemas.openxmlformats.org/drawingml/2006/table">
            <a:tbl>
              <a:tblPr firstRow="1" bandRow="1">
                <a:tableStyleId>{073A0DAA-6AF3-43AB-8588-CEC1D06C72B9}</a:tableStyleId>
              </a:tblPr>
              <a:tblGrid>
                <a:gridCol w="2099884">
                  <a:extLst>
                    <a:ext uri="{9D8B030D-6E8A-4147-A177-3AD203B41FA5}">
                      <a16:colId xmlns:a16="http://schemas.microsoft.com/office/drawing/2014/main" val="20000"/>
                    </a:ext>
                  </a:extLst>
                </a:gridCol>
                <a:gridCol w="2598892">
                  <a:extLst>
                    <a:ext uri="{9D8B030D-6E8A-4147-A177-3AD203B41FA5}">
                      <a16:colId xmlns:a16="http://schemas.microsoft.com/office/drawing/2014/main" val="20001"/>
                    </a:ext>
                  </a:extLst>
                </a:gridCol>
              </a:tblGrid>
              <a:tr h="365760">
                <a:tc>
                  <a:txBody>
                    <a:bodyPr/>
                    <a:lstStyle/>
                    <a:p>
                      <a:r>
                        <a:rPr lang="en-US" dirty="0"/>
                        <a:t>Pros</a:t>
                      </a:r>
                      <a:endParaRPr lang="id-ID" dirty="0"/>
                    </a:p>
                  </a:txBody>
                  <a:tcPr/>
                </a:tc>
                <a:tc>
                  <a:txBody>
                    <a:bodyPr/>
                    <a:lstStyle/>
                    <a:p>
                      <a:r>
                        <a:rPr lang="en-US" dirty="0"/>
                        <a:t>Cons</a:t>
                      </a:r>
                      <a:endParaRPr lang="id-ID" dirty="0"/>
                    </a:p>
                  </a:txBody>
                  <a:tcPr/>
                </a:tc>
                <a:extLst>
                  <a:ext uri="{0D108BD9-81ED-4DB2-BD59-A6C34878D82A}">
                    <a16:rowId xmlns:a16="http://schemas.microsoft.com/office/drawing/2014/main" val="10000"/>
                  </a:ext>
                </a:extLst>
              </a:tr>
              <a:tr h="579120">
                <a:tc>
                  <a:txBody>
                    <a:bodyPr/>
                    <a:lstStyle/>
                    <a:p>
                      <a:r>
                        <a:rPr lang="en-US" sz="1600" dirty="0"/>
                        <a:t>Gets useful system to users </a:t>
                      </a:r>
                      <a:r>
                        <a:rPr lang="en-US" sz="1600" dirty="0">
                          <a:solidFill>
                            <a:srgbClr val="C00000"/>
                          </a:solidFill>
                        </a:rPr>
                        <a:t>quickly</a:t>
                      </a:r>
                    </a:p>
                  </a:txBody>
                  <a:tcPr/>
                </a:tc>
                <a:tc>
                  <a:txBody>
                    <a:bodyPr/>
                    <a:lstStyle/>
                    <a:p>
                      <a:r>
                        <a:rPr lang="en-US" sz="1600" dirty="0"/>
                        <a:t>Initial system is intentionally </a:t>
                      </a:r>
                      <a:r>
                        <a:rPr lang="en-US" sz="1600" dirty="0">
                          <a:solidFill>
                            <a:srgbClr val="0070C0"/>
                          </a:solidFill>
                        </a:rPr>
                        <a:t>incomplete</a:t>
                      </a:r>
                    </a:p>
                  </a:txBody>
                  <a:tcPr/>
                </a:tc>
                <a:extLst>
                  <a:ext uri="{0D108BD9-81ED-4DB2-BD59-A6C34878D82A}">
                    <a16:rowId xmlns:a16="http://schemas.microsoft.com/office/drawing/2014/main" val="10001"/>
                  </a:ext>
                </a:extLst>
              </a:tr>
              <a:tr h="579120">
                <a:tc>
                  <a:txBody>
                    <a:bodyPr/>
                    <a:lstStyle/>
                    <a:p>
                      <a:r>
                        <a:rPr lang="en-US" sz="1600" dirty="0"/>
                        <a:t>Most important </a:t>
                      </a:r>
                      <a:r>
                        <a:rPr lang="en-US" sz="1600" dirty="0">
                          <a:solidFill>
                            <a:srgbClr val="C00000"/>
                          </a:solidFill>
                        </a:rPr>
                        <a:t>functions tested most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System requirements expand as </a:t>
                      </a:r>
                      <a:r>
                        <a:rPr lang="en-US" sz="1600" dirty="0">
                          <a:solidFill>
                            <a:srgbClr val="0070C0"/>
                          </a:solidFill>
                        </a:rPr>
                        <a:t>users see</a:t>
                      </a:r>
                      <a:r>
                        <a:rPr lang="en-US" sz="1600" baseline="0" dirty="0">
                          <a:solidFill>
                            <a:srgbClr val="0070C0"/>
                          </a:solidFill>
                        </a:rPr>
                        <a:t> </a:t>
                      </a:r>
                      <a:r>
                        <a:rPr lang="en-US" sz="1600" dirty="0">
                          <a:solidFill>
                            <a:srgbClr val="0070C0"/>
                          </a:solidFill>
                        </a:rPr>
                        <a:t>versions</a:t>
                      </a:r>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011993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0208-E14F-4FBD-AAE0-67FD73EBEDB2}"/>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CAD18407-D82B-464E-9DF0-11A3E5009A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pic>
        <p:nvPicPr>
          <p:cNvPr id="4" name="Picture 3">
            <a:extLst>
              <a:ext uri="{FF2B5EF4-FFF2-40B4-BE49-F238E27FC236}">
                <a16:creationId xmlns:a16="http://schemas.microsoft.com/office/drawing/2014/main" id="{52CD6AB1-287F-47CE-9C58-B42FA6F2F10F}"/>
              </a:ext>
            </a:extLst>
          </p:cNvPr>
          <p:cNvPicPr>
            <a:picLocks noChangeAspect="1"/>
          </p:cNvPicPr>
          <p:nvPr/>
        </p:nvPicPr>
        <p:blipFill rotWithShape="1">
          <a:blip r:embed="rId2"/>
          <a:srcRect l="12500" r="13334"/>
          <a:stretch/>
        </p:blipFill>
        <p:spPr>
          <a:xfrm>
            <a:off x="110548" y="125505"/>
            <a:ext cx="3189958" cy="24193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D462486-5054-4E04-A966-948C21DB9917}"/>
              </a:ext>
            </a:extLst>
          </p:cNvPr>
          <p:cNvPicPr>
            <a:picLocks noChangeAspect="1"/>
          </p:cNvPicPr>
          <p:nvPr/>
        </p:nvPicPr>
        <p:blipFill rotWithShape="1">
          <a:blip r:embed="rId3"/>
          <a:srcRect l="12500" r="13334"/>
          <a:stretch/>
        </p:blipFill>
        <p:spPr>
          <a:xfrm>
            <a:off x="838200" y="526675"/>
            <a:ext cx="3089487" cy="23431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4E3B390-FC11-4D2D-9003-D10934B46FCE}"/>
              </a:ext>
            </a:extLst>
          </p:cNvPr>
          <p:cNvPicPr>
            <a:picLocks noChangeAspect="1"/>
          </p:cNvPicPr>
          <p:nvPr/>
        </p:nvPicPr>
        <p:blipFill rotWithShape="1">
          <a:blip r:embed="rId4"/>
          <a:srcRect l="12500" r="12500"/>
          <a:stretch/>
        </p:blipFill>
        <p:spPr>
          <a:xfrm>
            <a:off x="260734" y="1293718"/>
            <a:ext cx="3022600" cy="2266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25C6929-8575-46FB-9CE2-7B1862F9D3D8}"/>
              </a:ext>
            </a:extLst>
          </p:cNvPr>
          <p:cNvPicPr>
            <a:picLocks noChangeAspect="1"/>
          </p:cNvPicPr>
          <p:nvPr/>
        </p:nvPicPr>
        <p:blipFill rotWithShape="1">
          <a:blip r:embed="rId5"/>
          <a:srcRect l="2626" t="5011" r="1535" b="2594"/>
          <a:stretch/>
        </p:blipFill>
        <p:spPr>
          <a:xfrm>
            <a:off x="5309236" y="90284"/>
            <a:ext cx="2922722" cy="2362200"/>
          </a:xfrm>
          <a:prstGeom prst="rect">
            <a:avLst/>
          </a:prstGeom>
        </p:spPr>
      </p:pic>
      <p:pic>
        <p:nvPicPr>
          <p:cNvPr id="8" name="Picture 7">
            <a:extLst>
              <a:ext uri="{FF2B5EF4-FFF2-40B4-BE49-F238E27FC236}">
                <a16:creationId xmlns:a16="http://schemas.microsoft.com/office/drawing/2014/main" id="{F0D78EF2-81D0-444B-A8C3-BBB3AA9CB1EC}"/>
              </a:ext>
            </a:extLst>
          </p:cNvPr>
          <p:cNvPicPr>
            <a:picLocks noChangeAspect="1"/>
          </p:cNvPicPr>
          <p:nvPr/>
        </p:nvPicPr>
        <p:blipFill rotWithShape="1">
          <a:blip r:embed="rId6"/>
          <a:srcRect l="1513" t="5487" r="1513" b="8413"/>
          <a:stretch/>
        </p:blipFill>
        <p:spPr>
          <a:xfrm>
            <a:off x="6229331" y="725016"/>
            <a:ext cx="2847540" cy="2086336"/>
          </a:xfrm>
          <a:prstGeom prst="rect">
            <a:avLst/>
          </a:prstGeom>
        </p:spPr>
      </p:pic>
      <p:pic>
        <p:nvPicPr>
          <p:cNvPr id="9" name="Picture 8">
            <a:extLst>
              <a:ext uri="{FF2B5EF4-FFF2-40B4-BE49-F238E27FC236}">
                <a16:creationId xmlns:a16="http://schemas.microsoft.com/office/drawing/2014/main" id="{2A6890C7-44A1-4D87-97A7-8CCED23B73DA}"/>
              </a:ext>
            </a:extLst>
          </p:cNvPr>
          <p:cNvPicPr>
            <a:picLocks noChangeAspect="1"/>
          </p:cNvPicPr>
          <p:nvPr/>
        </p:nvPicPr>
        <p:blipFill rotWithShape="1">
          <a:blip r:embed="rId7"/>
          <a:srcRect l="3088" t="3316" r="2734" b="29141"/>
          <a:stretch/>
        </p:blipFill>
        <p:spPr>
          <a:xfrm>
            <a:off x="4847782" y="1615965"/>
            <a:ext cx="2514239" cy="2102069"/>
          </a:xfrm>
          <a:prstGeom prst="rect">
            <a:avLst/>
          </a:prstGeom>
        </p:spPr>
      </p:pic>
      <p:pic>
        <p:nvPicPr>
          <p:cNvPr id="10" name="Picture 9">
            <a:extLst>
              <a:ext uri="{FF2B5EF4-FFF2-40B4-BE49-F238E27FC236}">
                <a16:creationId xmlns:a16="http://schemas.microsoft.com/office/drawing/2014/main" id="{C1A7E05F-569F-456F-86AD-186BD726BD75}"/>
              </a:ext>
            </a:extLst>
          </p:cNvPr>
          <p:cNvPicPr>
            <a:picLocks noChangeAspect="1"/>
          </p:cNvPicPr>
          <p:nvPr/>
        </p:nvPicPr>
        <p:blipFill rotWithShape="1">
          <a:blip r:embed="rId8"/>
          <a:srcRect l="1811" t="4581" r="1811" b="1651"/>
          <a:stretch/>
        </p:blipFill>
        <p:spPr>
          <a:xfrm>
            <a:off x="5059920" y="3944471"/>
            <a:ext cx="2519362" cy="1752600"/>
          </a:xfrm>
          <a:prstGeom prst="rect">
            <a:avLst/>
          </a:prstGeom>
        </p:spPr>
      </p:pic>
      <p:pic>
        <p:nvPicPr>
          <p:cNvPr id="11" name="Picture 10">
            <a:extLst>
              <a:ext uri="{FF2B5EF4-FFF2-40B4-BE49-F238E27FC236}">
                <a16:creationId xmlns:a16="http://schemas.microsoft.com/office/drawing/2014/main" id="{426C7FEB-9C4E-4976-8723-BF75F1DBDB37}"/>
              </a:ext>
            </a:extLst>
          </p:cNvPr>
          <p:cNvPicPr>
            <a:picLocks noChangeAspect="1"/>
          </p:cNvPicPr>
          <p:nvPr/>
        </p:nvPicPr>
        <p:blipFill rotWithShape="1">
          <a:blip r:embed="rId9"/>
          <a:srcRect l="3650" t="7496" r="2324" b="2183"/>
          <a:stretch/>
        </p:blipFill>
        <p:spPr>
          <a:xfrm>
            <a:off x="6557509" y="4398925"/>
            <a:ext cx="2519362" cy="2412910"/>
          </a:xfrm>
          <a:prstGeom prst="rect">
            <a:avLst/>
          </a:prstGeom>
        </p:spPr>
      </p:pic>
      <p:sp>
        <p:nvSpPr>
          <p:cNvPr id="12" name="Arrow: Right 11">
            <a:extLst>
              <a:ext uri="{FF2B5EF4-FFF2-40B4-BE49-F238E27FC236}">
                <a16:creationId xmlns:a16="http://schemas.microsoft.com/office/drawing/2014/main" id="{454A136A-1968-4755-98E6-1891A3089335}"/>
              </a:ext>
            </a:extLst>
          </p:cNvPr>
          <p:cNvSpPr/>
          <p:nvPr/>
        </p:nvSpPr>
        <p:spPr>
          <a:xfrm>
            <a:off x="4114800" y="1524000"/>
            <a:ext cx="732982"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Arrow: Right 12">
            <a:extLst>
              <a:ext uri="{FF2B5EF4-FFF2-40B4-BE49-F238E27FC236}">
                <a16:creationId xmlns:a16="http://schemas.microsoft.com/office/drawing/2014/main" id="{3A138F45-63D1-4CB7-A43F-EA7B22FDAFBE}"/>
              </a:ext>
            </a:extLst>
          </p:cNvPr>
          <p:cNvSpPr/>
          <p:nvPr/>
        </p:nvSpPr>
        <p:spPr>
          <a:xfrm rot="5400000">
            <a:off x="6948709" y="3586234"/>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Arrow: Right 13">
            <a:extLst>
              <a:ext uri="{FF2B5EF4-FFF2-40B4-BE49-F238E27FC236}">
                <a16:creationId xmlns:a16="http://schemas.microsoft.com/office/drawing/2014/main" id="{84D8CBC5-0055-480C-B115-6E2412FEED63}"/>
              </a:ext>
            </a:extLst>
          </p:cNvPr>
          <p:cNvSpPr/>
          <p:nvPr/>
        </p:nvSpPr>
        <p:spPr>
          <a:xfrm rot="10800000">
            <a:off x="4120034" y="4820771"/>
            <a:ext cx="732982"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 name="Picture 14">
            <a:extLst>
              <a:ext uri="{FF2B5EF4-FFF2-40B4-BE49-F238E27FC236}">
                <a16:creationId xmlns:a16="http://schemas.microsoft.com/office/drawing/2014/main" id="{5C6C405C-00F2-413C-A763-B91E7C4992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3" b="12549"/>
          <a:stretch/>
        </p:blipFill>
        <p:spPr>
          <a:xfrm>
            <a:off x="851045" y="3904481"/>
            <a:ext cx="1427345" cy="253468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9917B35E-5D6C-407E-B5FE-FF11F35E34B3}"/>
              </a:ext>
            </a:extLst>
          </p:cNvPr>
          <p:cNvSpPr txBox="1"/>
          <p:nvPr/>
        </p:nvSpPr>
        <p:spPr>
          <a:xfrm>
            <a:off x="685916" y="1364159"/>
            <a:ext cx="2608406" cy="923330"/>
          </a:xfrm>
          <a:prstGeom prst="rect">
            <a:avLst/>
          </a:prstGeom>
          <a:noFill/>
        </p:spPr>
        <p:txBody>
          <a:bodyPr wrap="none" rtlCol="0">
            <a:spAutoFit/>
          </a:bodyPr>
          <a:lstStyle/>
          <a:p>
            <a:r>
              <a:rPr lang="en-US" sz="5400" dirty="0">
                <a:solidFill>
                  <a:srgbClr val="FF0000"/>
                </a:solidFill>
                <a:latin typeface="+mn-lt"/>
              </a:rPr>
              <a:t>Planning</a:t>
            </a:r>
            <a:endParaRPr lang="en-ID" sz="5400" dirty="0">
              <a:solidFill>
                <a:srgbClr val="FF0000"/>
              </a:solidFill>
              <a:latin typeface="+mn-lt"/>
            </a:endParaRPr>
          </a:p>
        </p:txBody>
      </p:sp>
      <p:sp>
        <p:nvSpPr>
          <p:cNvPr id="19" name="TextBox 18">
            <a:extLst>
              <a:ext uri="{FF2B5EF4-FFF2-40B4-BE49-F238E27FC236}">
                <a16:creationId xmlns:a16="http://schemas.microsoft.com/office/drawing/2014/main" id="{0914BE05-D3B4-4066-843F-EA99B479CA17}"/>
              </a:ext>
            </a:extLst>
          </p:cNvPr>
          <p:cNvSpPr txBox="1"/>
          <p:nvPr/>
        </p:nvSpPr>
        <p:spPr>
          <a:xfrm>
            <a:off x="6036803" y="1352685"/>
            <a:ext cx="2448106" cy="923330"/>
          </a:xfrm>
          <a:prstGeom prst="rect">
            <a:avLst/>
          </a:prstGeom>
          <a:noFill/>
        </p:spPr>
        <p:txBody>
          <a:bodyPr wrap="none" rtlCol="0">
            <a:spAutoFit/>
          </a:bodyPr>
          <a:lstStyle/>
          <a:p>
            <a:r>
              <a:rPr lang="en-US" sz="5400" dirty="0">
                <a:solidFill>
                  <a:schemeClr val="accent2"/>
                </a:solidFill>
                <a:latin typeface="+mn-lt"/>
              </a:rPr>
              <a:t>Analysis</a:t>
            </a:r>
            <a:endParaRPr lang="en-ID" sz="5400" dirty="0">
              <a:solidFill>
                <a:schemeClr val="accent2"/>
              </a:solidFill>
              <a:latin typeface="+mn-lt"/>
            </a:endParaRPr>
          </a:p>
        </p:txBody>
      </p:sp>
      <p:sp>
        <p:nvSpPr>
          <p:cNvPr id="20" name="TextBox 19">
            <a:extLst>
              <a:ext uri="{FF2B5EF4-FFF2-40B4-BE49-F238E27FC236}">
                <a16:creationId xmlns:a16="http://schemas.microsoft.com/office/drawing/2014/main" id="{DA3A53C0-1FBC-48C4-8BE6-627E63D93933}"/>
              </a:ext>
            </a:extLst>
          </p:cNvPr>
          <p:cNvSpPr txBox="1"/>
          <p:nvPr/>
        </p:nvSpPr>
        <p:spPr>
          <a:xfrm>
            <a:off x="6223555" y="4711979"/>
            <a:ext cx="2074607" cy="923330"/>
          </a:xfrm>
          <a:prstGeom prst="rect">
            <a:avLst/>
          </a:prstGeom>
          <a:noFill/>
        </p:spPr>
        <p:txBody>
          <a:bodyPr wrap="none" rtlCol="0">
            <a:spAutoFit/>
          </a:bodyPr>
          <a:lstStyle/>
          <a:p>
            <a:r>
              <a:rPr lang="en-US" sz="5400" dirty="0">
                <a:solidFill>
                  <a:schemeClr val="accent2"/>
                </a:solidFill>
                <a:latin typeface="+mn-lt"/>
              </a:rPr>
              <a:t>Design</a:t>
            </a:r>
            <a:endParaRPr lang="en-ID" sz="5400" dirty="0">
              <a:solidFill>
                <a:schemeClr val="accent2"/>
              </a:solidFill>
              <a:latin typeface="+mn-lt"/>
            </a:endParaRPr>
          </a:p>
        </p:txBody>
      </p:sp>
      <p:sp>
        <p:nvSpPr>
          <p:cNvPr id="22" name="Arrow: Right 21">
            <a:extLst>
              <a:ext uri="{FF2B5EF4-FFF2-40B4-BE49-F238E27FC236}">
                <a16:creationId xmlns:a16="http://schemas.microsoft.com/office/drawing/2014/main" id="{7D53365F-9DBD-4EDD-8BA3-FD0B7B32A1E9}"/>
              </a:ext>
            </a:extLst>
          </p:cNvPr>
          <p:cNvSpPr/>
          <p:nvPr/>
        </p:nvSpPr>
        <p:spPr>
          <a:xfrm rot="19574144">
            <a:off x="3762410" y="3294405"/>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4" name="Picture 23">
            <a:extLst>
              <a:ext uri="{FF2B5EF4-FFF2-40B4-BE49-F238E27FC236}">
                <a16:creationId xmlns:a16="http://schemas.microsoft.com/office/drawing/2014/main" id="{87FCF931-17F9-41DC-8D4C-16E0D72DCC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445" b="18830"/>
          <a:stretch/>
        </p:blipFill>
        <p:spPr>
          <a:xfrm>
            <a:off x="1965905" y="4114800"/>
            <a:ext cx="1550415" cy="2511326"/>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06D9EE20-0B20-4DDF-B7F7-D3E678445BC0}"/>
              </a:ext>
            </a:extLst>
          </p:cNvPr>
          <p:cNvSpPr txBox="1"/>
          <p:nvPr/>
        </p:nvSpPr>
        <p:spPr>
          <a:xfrm>
            <a:off x="142440" y="4665162"/>
            <a:ext cx="3868624" cy="769441"/>
          </a:xfrm>
          <a:prstGeom prst="rect">
            <a:avLst/>
          </a:prstGeom>
          <a:noFill/>
        </p:spPr>
        <p:txBody>
          <a:bodyPr wrap="none" rtlCol="0">
            <a:spAutoFit/>
          </a:bodyPr>
          <a:lstStyle/>
          <a:p>
            <a:r>
              <a:rPr lang="en-US" dirty="0">
                <a:solidFill>
                  <a:srgbClr val="00B050"/>
                </a:solidFill>
                <a:latin typeface="+mn-lt"/>
              </a:rPr>
              <a:t>Implementation</a:t>
            </a:r>
            <a:endParaRPr lang="en-ID" dirty="0">
              <a:solidFill>
                <a:srgbClr val="00B050"/>
              </a:solidFill>
              <a:latin typeface="+mn-lt"/>
            </a:endParaRPr>
          </a:p>
        </p:txBody>
      </p:sp>
      <p:sp>
        <p:nvSpPr>
          <p:cNvPr id="25" name="TextBox 24">
            <a:extLst>
              <a:ext uri="{FF2B5EF4-FFF2-40B4-BE49-F238E27FC236}">
                <a16:creationId xmlns:a16="http://schemas.microsoft.com/office/drawing/2014/main" id="{528BF099-C725-4567-B00A-CC4CA74DADC9}"/>
              </a:ext>
            </a:extLst>
          </p:cNvPr>
          <p:cNvSpPr txBox="1"/>
          <p:nvPr/>
        </p:nvSpPr>
        <p:spPr>
          <a:xfrm>
            <a:off x="924075" y="3560668"/>
            <a:ext cx="1292149" cy="584775"/>
          </a:xfrm>
          <a:prstGeom prst="rect">
            <a:avLst/>
          </a:prstGeom>
          <a:noFill/>
        </p:spPr>
        <p:txBody>
          <a:bodyPr wrap="none" rtlCol="0">
            <a:spAutoFit/>
          </a:bodyPr>
          <a:lstStyle/>
          <a:p>
            <a:r>
              <a:rPr lang="en-US" sz="3200" dirty="0" err="1">
                <a:solidFill>
                  <a:srgbClr val="00B0F0"/>
                </a:solidFill>
                <a:latin typeface="+mn-lt"/>
              </a:rPr>
              <a:t>Versi</a:t>
            </a:r>
            <a:r>
              <a:rPr lang="en-US" sz="3200" dirty="0">
                <a:solidFill>
                  <a:srgbClr val="00B0F0"/>
                </a:solidFill>
                <a:latin typeface="+mn-lt"/>
              </a:rPr>
              <a:t> 1</a:t>
            </a:r>
            <a:endParaRPr lang="en-ID" sz="3200" dirty="0">
              <a:solidFill>
                <a:srgbClr val="00B0F0"/>
              </a:solidFill>
              <a:latin typeface="+mn-lt"/>
            </a:endParaRPr>
          </a:p>
        </p:txBody>
      </p:sp>
      <p:sp>
        <p:nvSpPr>
          <p:cNvPr id="26" name="Arrow: Right 25">
            <a:extLst>
              <a:ext uri="{FF2B5EF4-FFF2-40B4-BE49-F238E27FC236}">
                <a16:creationId xmlns:a16="http://schemas.microsoft.com/office/drawing/2014/main" id="{B8640C11-ABEF-4576-AA63-55CF94207076}"/>
              </a:ext>
            </a:extLst>
          </p:cNvPr>
          <p:cNvSpPr/>
          <p:nvPr/>
        </p:nvSpPr>
        <p:spPr>
          <a:xfrm rot="5400000">
            <a:off x="7199165" y="3687999"/>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Arrow: Right 26">
            <a:extLst>
              <a:ext uri="{FF2B5EF4-FFF2-40B4-BE49-F238E27FC236}">
                <a16:creationId xmlns:a16="http://schemas.microsoft.com/office/drawing/2014/main" id="{937256AE-9EC5-401E-887A-299A6F76265E}"/>
              </a:ext>
            </a:extLst>
          </p:cNvPr>
          <p:cNvSpPr/>
          <p:nvPr/>
        </p:nvSpPr>
        <p:spPr>
          <a:xfrm rot="10800000">
            <a:off x="4026876" y="4991298"/>
            <a:ext cx="732982"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TextBox 27">
            <a:extLst>
              <a:ext uri="{FF2B5EF4-FFF2-40B4-BE49-F238E27FC236}">
                <a16:creationId xmlns:a16="http://schemas.microsoft.com/office/drawing/2014/main" id="{D996AA07-59C5-4839-8D9D-17232D307CD8}"/>
              </a:ext>
            </a:extLst>
          </p:cNvPr>
          <p:cNvSpPr txBox="1"/>
          <p:nvPr/>
        </p:nvSpPr>
        <p:spPr>
          <a:xfrm>
            <a:off x="2165871" y="3713068"/>
            <a:ext cx="1292149" cy="584775"/>
          </a:xfrm>
          <a:prstGeom prst="rect">
            <a:avLst/>
          </a:prstGeom>
          <a:noFill/>
        </p:spPr>
        <p:txBody>
          <a:bodyPr wrap="none" rtlCol="0">
            <a:spAutoFit/>
          </a:bodyPr>
          <a:lstStyle/>
          <a:p>
            <a:r>
              <a:rPr lang="en-US" sz="3200" dirty="0" err="1">
                <a:solidFill>
                  <a:srgbClr val="FF0000"/>
                </a:solidFill>
                <a:latin typeface="+mn-lt"/>
              </a:rPr>
              <a:t>Versi</a:t>
            </a:r>
            <a:r>
              <a:rPr lang="en-US" sz="3200" dirty="0">
                <a:solidFill>
                  <a:srgbClr val="FF0000"/>
                </a:solidFill>
                <a:latin typeface="+mn-lt"/>
              </a:rPr>
              <a:t> 2</a:t>
            </a:r>
            <a:endParaRPr lang="en-ID" sz="3200" dirty="0">
              <a:solidFill>
                <a:srgbClr val="FF0000"/>
              </a:solidFill>
              <a:latin typeface="+mn-lt"/>
            </a:endParaRPr>
          </a:p>
        </p:txBody>
      </p:sp>
    </p:spTree>
    <p:extLst>
      <p:ext uri="{BB962C8B-B14F-4D97-AF65-F5344CB8AC3E}">
        <p14:creationId xmlns:p14="http://schemas.microsoft.com/office/powerpoint/2010/main" val="362788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ppt_x"/>
                                          </p:val>
                                        </p:tav>
                                        <p:tav tm="100000">
                                          <p:val>
                                            <p:strVal val="#ppt_x"/>
                                          </p:val>
                                        </p:tav>
                                      </p:tavLst>
                                    </p:anim>
                                    <p:anim calcmode="lin" valueType="num">
                                      <p:cBhvr additive="base">
                                        <p:cTn id="9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0"/>
                                        <p:tgtEl>
                                          <p:spTgt spid="15"/>
                                        </p:tgtEl>
                                      </p:cBhvr>
                                    </p:animEffect>
                                    <p:anim calcmode="lin" valueType="num">
                                      <p:cBhvr>
                                        <p:cTn id="103" dur="1000" fill="hold"/>
                                        <p:tgtEl>
                                          <p:spTgt spid="15"/>
                                        </p:tgtEl>
                                        <p:attrNameLst>
                                          <p:attrName>ppt_x</p:attrName>
                                        </p:attrNameLst>
                                      </p:cBhvr>
                                      <p:tavLst>
                                        <p:tav tm="0">
                                          <p:val>
                                            <p:strVal val="#ppt_x"/>
                                          </p:val>
                                        </p:tav>
                                        <p:tav tm="100000">
                                          <p:val>
                                            <p:strVal val="#ppt_x"/>
                                          </p:val>
                                        </p:tav>
                                      </p:tavLst>
                                    </p:anim>
                                    <p:anim calcmode="lin" valueType="num">
                                      <p:cBhvr>
                                        <p:cTn id="10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 calcmode="lin" valueType="num">
                                      <p:cBhvr additive="base">
                                        <p:cTn id="115" dur="500" fill="hold"/>
                                        <p:tgtEl>
                                          <p:spTgt spid="25"/>
                                        </p:tgtEl>
                                        <p:attrNameLst>
                                          <p:attrName>ppt_x</p:attrName>
                                        </p:attrNameLst>
                                      </p:cBhvr>
                                      <p:tavLst>
                                        <p:tav tm="0">
                                          <p:val>
                                            <p:strVal val="#ppt_x"/>
                                          </p:val>
                                        </p:tav>
                                        <p:tav tm="100000">
                                          <p:val>
                                            <p:strVal val="#ppt_x"/>
                                          </p:val>
                                        </p:tav>
                                      </p:tavLst>
                                    </p:anim>
                                    <p:anim calcmode="lin" valueType="num">
                                      <p:cBhvr additive="base">
                                        <p:cTn id="1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animEffect transition="in" filter="fade">
                                      <p:cBhvr>
                                        <p:cTn id="121" dur="1000"/>
                                        <p:tgtEl>
                                          <p:spTgt spid="22"/>
                                        </p:tgtEl>
                                      </p:cBhvr>
                                    </p:animEffect>
                                    <p:anim calcmode="lin" valueType="num">
                                      <p:cBhvr>
                                        <p:cTn id="122" dur="1000" fill="hold"/>
                                        <p:tgtEl>
                                          <p:spTgt spid="22"/>
                                        </p:tgtEl>
                                        <p:attrNameLst>
                                          <p:attrName>ppt_x</p:attrName>
                                        </p:attrNameLst>
                                      </p:cBhvr>
                                      <p:tavLst>
                                        <p:tav tm="0">
                                          <p:val>
                                            <p:strVal val="#ppt_x"/>
                                          </p:val>
                                        </p:tav>
                                        <p:tav tm="100000">
                                          <p:val>
                                            <p:strVal val="#ppt_x"/>
                                          </p:val>
                                        </p:tav>
                                      </p:tavLst>
                                    </p:anim>
                                    <p:anim calcmode="lin" valueType="num">
                                      <p:cBhvr>
                                        <p:cTn id="1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1000"/>
                                        <p:tgtEl>
                                          <p:spTgt spid="26"/>
                                        </p:tgtEl>
                                      </p:cBhvr>
                                    </p:animEffect>
                                    <p:anim calcmode="lin" valueType="num">
                                      <p:cBhvr>
                                        <p:cTn id="129" dur="1000" fill="hold"/>
                                        <p:tgtEl>
                                          <p:spTgt spid="26"/>
                                        </p:tgtEl>
                                        <p:attrNameLst>
                                          <p:attrName>ppt_x</p:attrName>
                                        </p:attrNameLst>
                                      </p:cBhvr>
                                      <p:tavLst>
                                        <p:tav tm="0">
                                          <p:val>
                                            <p:strVal val="#ppt_x"/>
                                          </p:val>
                                        </p:tav>
                                        <p:tav tm="100000">
                                          <p:val>
                                            <p:strVal val="#ppt_x"/>
                                          </p:val>
                                        </p:tav>
                                      </p:tavLst>
                                    </p:anim>
                                    <p:anim calcmode="lin" valueType="num">
                                      <p:cBhvr>
                                        <p:cTn id="1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1000"/>
                                        <p:tgtEl>
                                          <p:spTgt spid="27"/>
                                        </p:tgtEl>
                                      </p:cBhvr>
                                    </p:animEffect>
                                    <p:anim calcmode="lin" valueType="num">
                                      <p:cBhvr>
                                        <p:cTn id="136" dur="1000" fill="hold"/>
                                        <p:tgtEl>
                                          <p:spTgt spid="27"/>
                                        </p:tgtEl>
                                        <p:attrNameLst>
                                          <p:attrName>ppt_x</p:attrName>
                                        </p:attrNameLst>
                                      </p:cBhvr>
                                      <p:tavLst>
                                        <p:tav tm="0">
                                          <p:val>
                                            <p:strVal val="#ppt_x"/>
                                          </p:val>
                                        </p:tav>
                                        <p:tav tm="100000">
                                          <p:val>
                                            <p:strVal val="#ppt_x"/>
                                          </p:val>
                                        </p:tav>
                                      </p:tavLst>
                                    </p:anim>
                                    <p:anim calcmode="lin" valueType="num">
                                      <p:cBhvr>
                                        <p:cTn id="1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1000"/>
                                        <p:tgtEl>
                                          <p:spTgt spid="24"/>
                                        </p:tgtEl>
                                      </p:cBhvr>
                                    </p:animEffect>
                                    <p:anim calcmode="lin" valueType="num">
                                      <p:cBhvr>
                                        <p:cTn id="143" dur="1000" fill="hold"/>
                                        <p:tgtEl>
                                          <p:spTgt spid="24"/>
                                        </p:tgtEl>
                                        <p:attrNameLst>
                                          <p:attrName>ppt_x</p:attrName>
                                        </p:attrNameLst>
                                      </p:cBhvr>
                                      <p:tavLst>
                                        <p:tav tm="0">
                                          <p:val>
                                            <p:strVal val="#ppt_x"/>
                                          </p:val>
                                        </p:tav>
                                        <p:tav tm="100000">
                                          <p:val>
                                            <p:strVal val="#ppt_x"/>
                                          </p:val>
                                        </p:tav>
                                      </p:tavLst>
                                    </p:anim>
                                    <p:anim calcmode="lin" valueType="num">
                                      <p:cBhvr>
                                        <p:cTn id="1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28"/>
                                        </p:tgtEl>
                                        <p:attrNameLst>
                                          <p:attrName>style.visibility</p:attrName>
                                        </p:attrNameLst>
                                      </p:cBhvr>
                                      <p:to>
                                        <p:strVal val="visible"/>
                                      </p:to>
                                    </p:set>
                                    <p:anim calcmode="lin" valueType="num">
                                      <p:cBhvr additive="base">
                                        <p:cTn id="149" dur="500" fill="hold"/>
                                        <p:tgtEl>
                                          <p:spTgt spid="28"/>
                                        </p:tgtEl>
                                        <p:attrNameLst>
                                          <p:attrName>ppt_x</p:attrName>
                                        </p:attrNameLst>
                                      </p:cBhvr>
                                      <p:tavLst>
                                        <p:tav tm="0">
                                          <p:val>
                                            <p:strVal val="#ppt_x"/>
                                          </p:val>
                                        </p:tav>
                                        <p:tav tm="100000">
                                          <p:val>
                                            <p:strVal val="#ppt_x"/>
                                          </p:val>
                                        </p:tav>
                                      </p:tavLst>
                                    </p:anim>
                                    <p:anim calcmode="lin" valueType="num">
                                      <p:cBhvr additive="base">
                                        <p:cTn id="1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P spid="22" grpId="0" animBg="1"/>
      <p:bldP spid="21" grpId="0"/>
      <p:bldP spid="25" grpId="0"/>
      <p:bldP spid="26" grpId="0" animBg="1"/>
      <p:bldP spid="27" grpId="0" animBg="1"/>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custDataLst>
              <p:tags r:id="rId2"/>
            </p:custDataLst>
          </p:nvPr>
        </p:nvSpPr>
        <p:spPr>
          <a:noFill/>
        </p:spPr>
        <p:txBody>
          <a:bodyPr lIns="92075" tIns="46038" rIns="92075" bIns="46038"/>
          <a:lstStyle/>
          <a:p>
            <a:pPr eaLnBrk="1" hangingPunct="1"/>
            <a:r>
              <a:rPr lang="en-US" dirty="0"/>
              <a:t>2. RAD: Prototyping</a:t>
            </a:r>
          </a:p>
        </p:txBody>
      </p:sp>
      <p:pic>
        <p:nvPicPr>
          <p:cNvPr id="4" name="Picture 27"/>
          <p:cNvPicPr>
            <a:picLocks noChangeAspect="1" noChangeArrowheads="1"/>
          </p:cNvPicPr>
          <p:nvPr>
            <p:custDataLst>
              <p:tags r:id="rId3"/>
            </p:custDataLst>
          </p:nvPr>
        </p:nvPicPr>
        <p:blipFill>
          <a:blip r:embed="rId6" cstate="print"/>
          <a:srcRect/>
          <a:stretch>
            <a:fillRect/>
          </a:stretch>
        </p:blipFill>
        <p:spPr bwMode="auto">
          <a:xfrm>
            <a:off x="253550" y="1066800"/>
            <a:ext cx="8915400" cy="5257800"/>
          </a:xfrm>
          <a:prstGeom prst="rect">
            <a:avLst/>
          </a:prstGeom>
          <a:noFill/>
          <a:ln w="12700">
            <a:noFill/>
            <a:miter lim="800000"/>
            <a:headEnd type="none" w="sm" len="sm"/>
            <a:tailEnd/>
          </a:ln>
        </p:spPr>
      </p:pic>
      <p:sp>
        <p:nvSpPr>
          <p:cNvPr id="3" name="Rectangle 2"/>
          <p:cNvSpPr/>
          <p:nvPr/>
        </p:nvSpPr>
        <p:spPr>
          <a:xfrm>
            <a:off x="3811613" y="849988"/>
            <a:ext cx="5366599" cy="2225225"/>
          </a:xfrm>
          <a:prstGeom prst="rect">
            <a:avLst/>
          </a:prstGeom>
        </p:spPr>
        <p:txBody>
          <a:bodyPr wrap="square">
            <a:spAutoFit/>
          </a:bodyPr>
          <a:lstStyle/>
          <a:p>
            <a:pPr marL="342900" indent="-342900" algn="l" eaLnBrk="1" hangingPunct="1">
              <a:lnSpc>
                <a:spcPct val="90000"/>
              </a:lnSpc>
              <a:buFont typeface="Arial" panose="020B0604020202020204" pitchFamily="34" charset="0"/>
              <a:buChar char="•"/>
            </a:pPr>
            <a:r>
              <a:rPr lang="en-US" sz="2200" dirty="0">
                <a:effectLst/>
                <a:latin typeface="+mn-lt"/>
              </a:rPr>
              <a:t>Analysis, Design, Implementation are </a:t>
            </a:r>
            <a:r>
              <a:rPr lang="en-US" sz="2200" dirty="0">
                <a:solidFill>
                  <a:srgbClr val="C00000"/>
                </a:solidFill>
                <a:effectLst/>
                <a:latin typeface="+mn-lt"/>
              </a:rPr>
              <a:t>performed concurrently</a:t>
            </a:r>
          </a:p>
          <a:p>
            <a:pPr marL="342900" indent="-342900" algn="l" eaLnBrk="1" hangingPunct="1">
              <a:lnSpc>
                <a:spcPct val="90000"/>
              </a:lnSpc>
              <a:buFont typeface="Arial" panose="020B0604020202020204" pitchFamily="34" charset="0"/>
              <a:buChar char="•"/>
            </a:pPr>
            <a:r>
              <a:rPr lang="en-US" sz="2200" dirty="0">
                <a:effectLst/>
                <a:latin typeface="+mn-lt"/>
              </a:rPr>
              <a:t>Start with a "</a:t>
            </a:r>
            <a:r>
              <a:rPr lang="en-US" sz="2200" dirty="0">
                <a:solidFill>
                  <a:srgbClr val="C00000"/>
                </a:solidFill>
                <a:effectLst/>
                <a:latin typeface="+mn-lt"/>
              </a:rPr>
              <a:t>quick-and-dirty</a:t>
            </a:r>
            <a:r>
              <a:rPr lang="en-US" sz="2200" dirty="0">
                <a:effectLst/>
                <a:latin typeface="+mn-lt"/>
              </a:rPr>
              <a:t>" prototype, Provides </a:t>
            </a:r>
            <a:r>
              <a:rPr lang="en-US" sz="2200" dirty="0">
                <a:solidFill>
                  <a:srgbClr val="0070C0"/>
                </a:solidFill>
                <a:effectLst/>
                <a:latin typeface="+mn-lt"/>
              </a:rPr>
              <a:t>minimal functionality</a:t>
            </a:r>
          </a:p>
          <a:p>
            <a:pPr marL="342900" indent="-342900" algn="l" eaLnBrk="1" hangingPunct="1">
              <a:lnSpc>
                <a:spcPct val="90000"/>
              </a:lnSpc>
              <a:buFont typeface="Arial" panose="020B0604020202020204" pitchFamily="34" charset="0"/>
              <a:buChar char="•"/>
            </a:pPr>
            <a:r>
              <a:rPr lang="en-US" sz="2200" dirty="0">
                <a:solidFill>
                  <a:srgbClr val="C00000"/>
                </a:solidFill>
                <a:effectLst/>
                <a:latin typeface="+mn-lt"/>
              </a:rPr>
              <a:t>Repeat process</a:t>
            </a:r>
            <a:r>
              <a:rPr lang="en-US" sz="2200" dirty="0">
                <a:effectLst/>
                <a:latin typeface="+mn-lt"/>
              </a:rPr>
              <a:t>, </a:t>
            </a:r>
            <a:r>
              <a:rPr lang="en-US" sz="2200" dirty="0">
                <a:solidFill>
                  <a:srgbClr val="C00000"/>
                </a:solidFill>
                <a:effectLst/>
                <a:latin typeface="+mn-lt"/>
              </a:rPr>
              <a:t>refining the prototype </a:t>
            </a:r>
            <a:r>
              <a:rPr lang="en-US" sz="2200" dirty="0">
                <a:effectLst/>
                <a:latin typeface="+mn-lt"/>
              </a:rPr>
              <a:t>each time</a:t>
            </a:r>
          </a:p>
          <a:p>
            <a:pPr marL="342900" indent="-342900" algn="l" eaLnBrk="1" hangingPunct="1">
              <a:lnSpc>
                <a:spcPct val="90000"/>
              </a:lnSpc>
              <a:buFont typeface="Arial" panose="020B0604020202020204" pitchFamily="34" charset="0"/>
              <a:buChar char="•"/>
            </a:pPr>
            <a:r>
              <a:rPr lang="en-US" sz="2200" dirty="0">
                <a:solidFill>
                  <a:srgbClr val="C00000"/>
                </a:solidFill>
                <a:effectLst/>
                <a:latin typeface="+mn-lt"/>
              </a:rPr>
              <a:t>Stop </a:t>
            </a:r>
            <a:r>
              <a:rPr lang="en-US" sz="2200" dirty="0">
                <a:effectLst/>
                <a:latin typeface="+mn-lt"/>
              </a:rPr>
              <a:t>when prototype is a working system</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
        <p:nvSpPr>
          <p:cNvPr id="5" name="Rectangle 4">
            <a:extLst>
              <a:ext uri="{FF2B5EF4-FFF2-40B4-BE49-F238E27FC236}">
                <a16:creationId xmlns:a16="http://schemas.microsoft.com/office/drawing/2014/main" id="{B5BC1DD5-B834-44B2-AAFA-53B2A8773E4B}"/>
              </a:ext>
            </a:extLst>
          </p:cNvPr>
          <p:cNvSpPr/>
          <p:nvPr/>
        </p:nvSpPr>
        <p:spPr>
          <a:xfrm>
            <a:off x="380999" y="5807214"/>
            <a:ext cx="7162801" cy="707886"/>
          </a:xfrm>
          <a:prstGeom prst="rect">
            <a:avLst/>
          </a:prstGeom>
        </p:spPr>
        <p:txBody>
          <a:bodyPr wrap="square">
            <a:spAutoFit/>
          </a:bodyPr>
          <a:lstStyle/>
          <a:p>
            <a:pPr algn="l"/>
            <a:r>
              <a:rPr lang="en-ID" sz="2000" dirty="0">
                <a:solidFill>
                  <a:srgbClr val="000000"/>
                </a:solidFill>
                <a:effectLst/>
                <a:latin typeface="+mn-lt"/>
              </a:rPr>
              <a:t>Prototyping significantly </a:t>
            </a:r>
            <a:r>
              <a:rPr lang="en-ID" sz="2000" dirty="0">
                <a:solidFill>
                  <a:srgbClr val="C00000"/>
                </a:solidFill>
                <a:effectLst/>
                <a:latin typeface="+mn-lt"/>
              </a:rPr>
              <a:t>reduces requirement and design errors</a:t>
            </a:r>
            <a:r>
              <a:rPr lang="en-ID" sz="2000" dirty="0">
                <a:solidFill>
                  <a:srgbClr val="000000"/>
                </a:solidFill>
                <a:effectLst/>
                <a:latin typeface="+mn-lt"/>
              </a:rPr>
              <a:t>,</a:t>
            </a:r>
            <a:r>
              <a:rPr lang="id-ID" sz="2000" dirty="0">
                <a:solidFill>
                  <a:srgbClr val="000000"/>
                </a:solidFill>
                <a:effectLst/>
                <a:latin typeface="+mn-lt"/>
              </a:rPr>
              <a:t> </a:t>
            </a:r>
            <a:r>
              <a:rPr lang="en-ID" sz="2000" dirty="0">
                <a:solidFill>
                  <a:srgbClr val="000000"/>
                </a:solidFill>
                <a:effectLst/>
                <a:latin typeface="+mn-lt"/>
              </a:rPr>
              <a:t>especially for user interfaces</a:t>
            </a:r>
            <a:r>
              <a:rPr lang="id-ID" sz="2000" dirty="0">
                <a:solidFill>
                  <a:srgbClr val="000000"/>
                </a:solidFill>
                <a:effectLst/>
                <a:latin typeface="+mn-lt"/>
              </a:rPr>
              <a:t> </a:t>
            </a:r>
            <a:r>
              <a:rPr lang="id-ID" sz="2000" i="1" dirty="0">
                <a:solidFill>
                  <a:srgbClr val="000000"/>
                </a:solidFill>
                <a:effectLst/>
                <a:latin typeface="+mn-lt"/>
              </a:rPr>
              <a:t>(</a:t>
            </a:r>
            <a:r>
              <a:rPr lang="id-ID" sz="2000" i="1" dirty="0" err="1">
                <a:solidFill>
                  <a:srgbClr val="000000"/>
                </a:solidFill>
                <a:effectLst/>
                <a:latin typeface="+mn-lt"/>
              </a:rPr>
              <a:t>Boehm’s</a:t>
            </a:r>
            <a:r>
              <a:rPr lang="id-ID" sz="2000" i="1" dirty="0">
                <a:solidFill>
                  <a:srgbClr val="000000"/>
                </a:solidFill>
                <a:effectLst/>
                <a:latin typeface="+mn-lt"/>
              </a:rPr>
              <a:t> First Law, </a:t>
            </a:r>
            <a:r>
              <a:rPr lang="id-ID" sz="2000" i="1" dirty="0" err="1">
                <a:solidFill>
                  <a:srgbClr val="000000"/>
                </a:solidFill>
                <a:effectLst/>
                <a:latin typeface="+mn-lt"/>
              </a:rPr>
              <a:t>Endres</a:t>
            </a:r>
            <a:r>
              <a:rPr lang="id-ID" sz="2000" i="1" dirty="0">
                <a:solidFill>
                  <a:srgbClr val="000000"/>
                </a:solidFill>
                <a:effectLst/>
                <a:latin typeface="+mn-lt"/>
              </a:rPr>
              <a:t>, 2013) </a:t>
            </a:r>
            <a:r>
              <a:rPr lang="id-ID" sz="2000" dirty="0">
                <a:solidFill>
                  <a:srgbClr val="000000"/>
                </a:solidFill>
                <a:effectLst/>
                <a:latin typeface="+mn-lt"/>
              </a:rPr>
              <a:t>[</a:t>
            </a:r>
            <a:r>
              <a:rPr lang="id-ID" sz="2000" b="1" i="1" dirty="0">
                <a:solidFill>
                  <a:srgbClr val="008000"/>
                </a:solidFill>
                <a:effectLst/>
                <a:latin typeface="+mn-lt"/>
              </a:rPr>
              <a:t>L3</a:t>
            </a:r>
            <a:r>
              <a:rPr lang="id-ID" sz="2000" dirty="0">
                <a:solidFill>
                  <a:srgbClr val="000000"/>
                </a:solidFill>
                <a:effectLst/>
                <a:latin typeface="+mn-lt"/>
              </a:rPr>
              <a:t>]</a:t>
            </a:r>
            <a:endParaRPr lang="en-US" sz="2000" dirty="0">
              <a:latin typeface="+mn-lt"/>
            </a:endParaRPr>
          </a:p>
        </p:txBody>
      </p:sp>
    </p:spTree>
    <p:custDataLst>
      <p:tags r:id="rId1"/>
    </p:custDataLst>
    <p:extLst>
      <p:ext uri="{BB962C8B-B14F-4D97-AF65-F5344CB8AC3E}">
        <p14:creationId xmlns:p14="http://schemas.microsoft.com/office/powerpoint/2010/main" val="2689665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0208-E14F-4FBD-AAE0-67FD73EBEDB2}"/>
              </a:ext>
            </a:extLst>
          </p:cNvPr>
          <p:cNvSpPr>
            <a:spLocks noGrp="1"/>
          </p:cNvSpPr>
          <p:nvPr>
            <p:ph type="title"/>
          </p:nvPr>
        </p:nvSpPr>
        <p:spPr/>
        <p:txBody>
          <a:bodyPr/>
          <a:lstStyle/>
          <a:p>
            <a:endParaRPr lang="en-ID" dirty="0"/>
          </a:p>
        </p:txBody>
      </p:sp>
      <p:sp>
        <p:nvSpPr>
          <p:cNvPr id="3" name="Slide Number Placeholder 2">
            <a:extLst>
              <a:ext uri="{FF2B5EF4-FFF2-40B4-BE49-F238E27FC236}">
                <a16:creationId xmlns:a16="http://schemas.microsoft.com/office/drawing/2014/main" id="{CAD18407-D82B-464E-9DF0-11A3E5009A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pic>
        <p:nvPicPr>
          <p:cNvPr id="4" name="Picture 3">
            <a:extLst>
              <a:ext uri="{FF2B5EF4-FFF2-40B4-BE49-F238E27FC236}">
                <a16:creationId xmlns:a16="http://schemas.microsoft.com/office/drawing/2014/main" id="{52CD6AB1-287F-47CE-9C58-B42FA6F2F10F}"/>
              </a:ext>
            </a:extLst>
          </p:cNvPr>
          <p:cNvPicPr>
            <a:picLocks noChangeAspect="1"/>
          </p:cNvPicPr>
          <p:nvPr/>
        </p:nvPicPr>
        <p:blipFill rotWithShape="1">
          <a:blip r:embed="rId2"/>
          <a:srcRect l="12500" r="13334"/>
          <a:stretch/>
        </p:blipFill>
        <p:spPr>
          <a:xfrm>
            <a:off x="110548" y="125505"/>
            <a:ext cx="3189958" cy="24193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D462486-5054-4E04-A966-948C21DB9917}"/>
              </a:ext>
            </a:extLst>
          </p:cNvPr>
          <p:cNvPicPr>
            <a:picLocks noChangeAspect="1"/>
          </p:cNvPicPr>
          <p:nvPr/>
        </p:nvPicPr>
        <p:blipFill rotWithShape="1">
          <a:blip r:embed="rId3"/>
          <a:srcRect l="12500" r="13334"/>
          <a:stretch/>
        </p:blipFill>
        <p:spPr>
          <a:xfrm>
            <a:off x="838200" y="526675"/>
            <a:ext cx="3089487" cy="23431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4E3B390-FC11-4D2D-9003-D10934B46FCE}"/>
              </a:ext>
            </a:extLst>
          </p:cNvPr>
          <p:cNvPicPr>
            <a:picLocks noChangeAspect="1"/>
          </p:cNvPicPr>
          <p:nvPr/>
        </p:nvPicPr>
        <p:blipFill rotWithShape="1">
          <a:blip r:embed="rId4"/>
          <a:srcRect l="12500" r="12500"/>
          <a:stretch/>
        </p:blipFill>
        <p:spPr>
          <a:xfrm>
            <a:off x="260734" y="1293718"/>
            <a:ext cx="3022600" cy="2266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25C6929-8575-46FB-9CE2-7B1862F9D3D8}"/>
              </a:ext>
            </a:extLst>
          </p:cNvPr>
          <p:cNvPicPr>
            <a:picLocks noChangeAspect="1"/>
          </p:cNvPicPr>
          <p:nvPr/>
        </p:nvPicPr>
        <p:blipFill rotWithShape="1">
          <a:blip r:embed="rId5"/>
          <a:srcRect l="2626" t="5011" r="1535" b="2594"/>
          <a:stretch/>
        </p:blipFill>
        <p:spPr>
          <a:xfrm>
            <a:off x="5309236" y="90284"/>
            <a:ext cx="2922722" cy="2362200"/>
          </a:xfrm>
          <a:prstGeom prst="rect">
            <a:avLst/>
          </a:prstGeom>
        </p:spPr>
      </p:pic>
      <p:pic>
        <p:nvPicPr>
          <p:cNvPr id="8" name="Picture 7">
            <a:extLst>
              <a:ext uri="{FF2B5EF4-FFF2-40B4-BE49-F238E27FC236}">
                <a16:creationId xmlns:a16="http://schemas.microsoft.com/office/drawing/2014/main" id="{F0D78EF2-81D0-444B-A8C3-BBB3AA9CB1EC}"/>
              </a:ext>
            </a:extLst>
          </p:cNvPr>
          <p:cNvPicPr>
            <a:picLocks noChangeAspect="1"/>
          </p:cNvPicPr>
          <p:nvPr/>
        </p:nvPicPr>
        <p:blipFill rotWithShape="1">
          <a:blip r:embed="rId6"/>
          <a:srcRect l="1513" t="5487" r="1513" b="8413"/>
          <a:stretch/>
        </p:blipFill>
        <p:spPr>
          <a:xfrm>
            <a:off x="6229331" y="725016"/>
            <a:ext cx="2847540" cy="2086336"/>
          </a:xfrm>
          <a:prstGeom prst="rect">
            <a:avLst/>
          </a:prstGeom>
        </p:spPr>
      </p:pic>
      <p:pic>
        <p:nvPicPr>
          <p:cNvPr id="9" name="Picture 8">
            <a:extLst>
              <a:ext uri="{FF2B5EF4-FFF2-40B4-BE49-F238E27FC236}">
                <a16:creationId xmlns:a16="http://schemas.microsoft.com/office/drawing/2014/main" id="{2A6890C7-44A1-4D87-97A7-8CCED23B73DA}"/>
              </a:ext>
            </a:extLst>
          </p:cNvPr>
          <p:cNvPicPr>
            <a:picLocks noChangeAspect="1"/>
          </p:cNvPicPr>
          <p:nvPr/>
        </p:nvPicPr>
        <p:blipFill rotWithShape="1">
          <a:blip r:embed="rId7"/>
          <a:srcRect l="3088" t="3316" r="2734" b="29141"/>
          <a:stretch/>
        </p:blipFill>
        <p:spPr>
          <a:xfrm>
            <a:off x="4847782" y="1615965"/>
            <a:ext cx="2514239" cy="2102069"/>
          </a:xfrm>
          <a:prstGeom prst="rect">
            <a:avLst/>
          </a:prstGeom>
        </p:spPr>
      </p:pic>
      <p:pic>
        <p:nvPicPr>
          <p:cNvPr id="10" name="Picture 9">
            <a:extLst>
              <a:ext uri="{FF2B5EF4-FFF2-40B4-BE49-F238E27FC236}">
                <a16:creationId xmlns:a16="http://schemas.microsoft.com/office/drawing/2014/main" id="{C1A7E05F-569F-456F-86AD-186BD726BD75}"/>
              </a:ext>
            </a:extLst>
          </p:cNvPr>
          <p:cNvPicPr>
            <a:picLocks noChangeAspect="1"/>
          </p:cNvPicPr>
          <p:nvPr/>
        </p:nvPicPr>
        <p:blipFill rotWithShape="1">
          <a:blip r:embed="rId8"/>
          <a:srcRect l="1811" t="4581" r="1811" b="1651"/>
          <a:stretch/>
        </p:blipFill>
        <p:spPr>
          <a:xfrm>
            <a:off x="5059920" y="3944471"/>
            <a:ext cx="2519362" cy="1752600"/>
          </a:xfrm>
          <a:prstGeom prst="rect">
            <a:avLst/>
          </a:prstGeom>
        </p:spPr>
      </p:pic>
      <p:pic>
        <p:nvPicPr>
          <p:cNvPr id="11" name="Picture 10">
            <a:extLst>
              <a:ext uri="{FF2B5EF4-FFF2-40B4-BE49-F238E27FC236}">
                <a16:creationId xmlns:a16="http://schemas.microsoft.com/office/drawing/2014/main" id="{426C7FEB-9C4E-4976-8723-BF75F1DBDB37}"/>
              </a:ext>
            </a:extLst>
          </p:cNvPr>
          <p:cNvPicPr>
            <a:picLocks noChangeAspect="1"/>
          </p:cNvPicPr>
          <p:nvPr/>
        </p:nvPicPr>
        <p:blipFill rotWithShape="1">
          <a:blip r:embed="rId9"/>
          <a:srcRect l="3650" t="7496" r="2324" b="2183"/>
          <a:stretch/>
        </p:blipFill>
        <p:spPr>
          <a:xfrm>
            <a:off x="6557509" y="4398925"/>
            <a:ext cx="2519362" cy="2412910"/>
          </a:xfrm>
          <a:prstGeom prst="rect">
            <a:avLst/>
          </a:prstGeom>
        </p:spPr>
      </p:pic>
      <p:sp>
        <p:nvSpPr>
          <p:cNvPr id="12" name="Arrow: Right 11">
            <a:extLst>
              <a:ext uri="{FF2B5EF4-FFF2-40B4-BE49-F238E27FC236}">
                <a16:creationId xmlns:a16="http://schemas.microsoft.com/office/drawing/2014/main" id="{454A136A-1968-4755-98E6-1891A3089335}"/>
              </a:ext>
            </a:extLst>
          </p:cNvPr>
          <p:cNvSpPr/>
          <p:nvPr/>
        </p:nvSpPr>
        <p:spPr>
          <a:xfrm>
            <a:off x="4114800" y="1524000"/>
            <a:ext cx="732982"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Arrow: Right 12">
            <a:extLst>
              <a:ext uri="{FF2B5EF4-FFF2-40B4-BE49-F238E27FC236}">
                <a16:creationId xmlns:a16="http://schemas.microsoft.com/office/drawing/2014/main" id="{3A138F45-63D1-4CB7-A43F-EA7B22FDAFBE}"/>
              </a:ext>
            </a:extLst>
          </p:cNvPr>
          <p:cNvSpPr/>
          <p:nvPr/>
        </p:nvSpPr>
        <p:spPr>
          <a:xfrm rot="5400000">
            <a:off x="6948709" y="3586234"/>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Arrow: Right 13">
            <a:extLst>
              <a:ext uri="{FF2B5EF4-FFF2-40B4-BE49-F238E27FC236}">
                <a16:creationId xmlns:a16="http://schemas.microsoft.com/office/drawing/2014/main" id="{84D8CBC5-0055-480C-B115-6E2412FEED63}"/>
              </a:ext>
            </a:extLst>
          </p:cNvPr>
          <p:cNvSpPr/>
          <p:nvPr/>
        </p:nvSpPr>
        <p:spPr>
          <a:xfrm rot="10800000">
            <a:off x="4120034" y="4820771"/>
            <a:ext cx="732982"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 name="Picture 14">
            <a:extLst>
              <a:ext uri="{FF2B5EF4-FFF2-40B4-BE49-F238E27FC236}">
                <a16:creationId xmlns:a16="http://schemas.microsoft.com/office/drawing/2014/main" id="{5C6C405C-00F2-413C-A763-B91E7C4992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3" b="12549"/>
          <a:stretch/>
        </p:blipFill>
        <p:spPr>
          <a:xfrm>
            <a:off x="851045" y="3904481"/>
            <a:ext cx="1427345" cy="253468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0154E4C-36F4-4D02-B48D-F11BFB73277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445" b="18830"/>
          <a:stretch/>
        </p:blipFill>
        <p:spPr>
          <a:xfrm>
            <a:off x="1965905" y="4114800"/>
            <a:ext cx="1550415" cy="2511326"/>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9917B35E-5D6C-407E-B5FE-FF11F35E34B3}"/>
              </a:ext>
            </a:extLst>
          </p:cNvPr>
          <p:cNvSpPr txBox="1"/>
          <p:nvPr/>
        </p:nvSpPr>
        <p:spPr>
          <a:xfrm>
            <a:off x="685916" y="1364159"/>
            <a:ext cx="2608406" cy="923330"/>
          </a:xfrm>
          <a:prstGeom prst="rect">
            <a:avLst/>
          </a:prstGeom>
          <a:noFill/>
        </p:spPr>
        <p:txBody>
          <a:bodyPr wrap="none" rtlCol="0">
            <a:spAutoFit/>
          </a:bodyPr>
          <a:lstStyle/>
          <a:p>
            <a:r>
              <a:rPr lang="en-US" sz="5400" dirty="0">
                <a:solidFill>
                  <a:srgbClr val="FF0000"/>
                </a:solidFill>
                <a:latin typeface="+mn-lt"/>
              </a:rPr>
              <a:t>Planning</a:t>
            </a:r>
            <a:endParaRPr lang="en-ID" sz="5400" dirty="0">
              <a:solidFill>
                <a:srgbClr val="FF0000"/>
              </a:solidFill>
              <a:latin typeface="+mn-lt"/>
            </a:endParaRPr>
          </a:p>
        </p:txBody>
      </p:sp>
      <p:sp>
        <p:nvSpPr>
          <p:cNvPr id="20" name="TextBox 19">
            <a:extLst>
              <a:ext uri="{FF2B5EF4-FFF2-40B4-BE49-F238E27FC236}">
                <a16:creationId xmlns:a16="http://schemas.microsoft.com/office/drawing/2014/main" id="{DA3A53C0-1FBC-48C4-8BE6-627E63D93933}"/>
              </a:ext>
            </a:extLst>
          </p:cNvPr>
          <p:cNvSpPr txBox="1"/>
          <p:nvPr/>
        </p:nvSpPr>
        <p:spPr>
          <a:xfrm>
            <a:off x="6223555" y="4711979"/>
            <a:ext cx="2074607" cy="923330"/>
          </a:xfrm>
          <a:prstGeom prst="rect">
            <a:avLst/>
          </a:prstGeom>
          <a:noFill/>
        </p:spPr>
        <p:txBody>
          <a:bodyPr wrap="none" rtlCol="0">
            <a:spAutoFit/>
          </a:bodyPr>
          <a:lstStyle/>
          <a:p>
            <a:r>
              <a:rPr lang="en-US" sz="5400" dirty="0">
                <a:solidFill>
                  <a:schemeClr val="accent2"/>
                </a:solidFill>
                <a:latin typeface="+mn-lt"/>
              </a:rPr>
              <a:t>Design</a:t>
            </a:r>
            <a:endParaRPr lang="en-ID" sz="5400" dirty="0">
              <a:solidFill>
                <a:schemeClr val="accent2"/>
              </a:solidFill>
              <a:latin typeface="+mn-lt"/>
            </a:endParaRPr>
          </a:p>
        </p:txBody>
      </p:sp>
      <p:sp>
        <p:nvSpPr>
          <p:cNvPr id="21" name="TextBox 20">
            <a:extLst>
              <a:ext uri="{FF2B5EF4-FFF2-40B4-BE49-F238E27FC236}">
                <a16:creationId xmlns:a16="http://schemas.microsoft.com/office/drawing/2014/main" id="{06D9EE20-0B20-4DDF-B7F7-D3E678445BC0}"/>
              </a:ext>
            </a:extLst>
          </p:cNvPr>
          <p:cNvSpPr txBox="1"/>
          <p:nvPr/>
        </p:nvSpPr>
        <p:spPr>
          <a:xfrm>
            <a:off x="142440" y="4665162"/>
            <a:ext cx="3868624" cy="769441"/>
          </a:xfrm>
          <a:prstGeom prst="rect">
            <a:avLst/>
          </a:prstGeom>
          <a:noFill/>
        </p:spPr>
        <p:txBody>
          <a:bodyPr wrap="none" rtlCol="0">
            <a:spAutoFit/>
          </a:bodyPr>
          <a:lstStyle/>
          <a:p>
            <a:r>
              <a:rPr lang="en-US" dirty="0">
                <a:solidFill>
                  <a:srgbClr val="00B050"/>
                </a:solidFill>
                <a:latin typeface="+mn-lt"/>
              </a:rPr>
              <a:t>Implementation</a:t>
            </a:r>
            <a:endParaRPr lang="en-ID" dirty="0">
              <a:solidFill>
                <a:srgbClr val="00B050"/>
              </a:solidFill>
              <a:latin typeface="+mn-lt"/>
            </a:endParaRPr>
          </a:p>
        </p:txBody>
      </p:sp>
      <p:pic>
        <p:nvPicPr>
          <p:cNvPr id="22" name="Picture 21">
            <a:extLst>
              <a:ext uri="{FF2B5EF4-FFF2-40B4-BE49-F238E27FC236}">
                <a16:creationId xmlns:a16="http://schemas.microsoft.com/office/drawing/2014/main" id="{9E32A6C1-8CA5-40F7-8F4C-31B63F2247D7}"/>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t="3333" b="12549"/>
          <a:stretch/>
        </p:blipFill>
        <p:spPr>
          <a:xfrm>
            <a:off x="4829853" y="661498"/>
            <a:ext cx="1427345" cy="2534688"/>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229524A-7FBA-455D-B082-D93D73F9124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t="4445" b="18830"/>
          <a:stretch/>
        </p:blipFill>
        <p:spPr>
          <a:xfrm>
            <a:off x="5944713" y="871817"/>
            <a:ext cx="1550415" cy="2511326"/>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0914BE05-D3B4-4066-843F-EA99B479CA17}"/>
              </a:ext>
            </a:extLst>
          </p:cNvPr>
          <p:cNvSpPr txBox="1"/>
          <p:nvPr/>
        </p:nvSpPr>
        <p:spPr>
          <a:xfrm>
            <a:off x="6036803" y="1352685"/>
            <a:ext cx="2448106" cy="923330"/>
          </a:xfrm>
          <a:prstGeom prst="rect">
            <a:avLst/>
          </a:prstGeom>
          <a:noFill/>
        </p:spPr>
        <p:txBody>
          <a:bodyPr wrap="none" rtlCol="0">
            <a:spAutoFit/>
          </a:bodyPr>
          <a:lstStyle/>
          <a:p>
            <a:r>
              <a:rPr lang="en-US" sz="5400" dirty="0">
                <a:solidFill>
                  <a:schemeClr val="accent2"/>
                </a:solidFill>
                <a:latin typeface="+mn-lt"/>
              </a:rPr>
              <a:t>Analysis</a:t>
            </a:r>
            <a:endParaRPr lang="en-ID" sz="5400" dirty="0">
              <a:solidFill>
                <a:schemeClr val="accent2"/>
              </a:solidFill>
              <a:latin typeface="+mn-lt"/>
            </a:endParaRPr>
          </a:p>
        </p:txBody>
      </p:sp>
      <p:sp>
        <p:nvSpPr>
          <p:cNvPr id="24" name="TextBox 23">
            <a:extLst>
              <a:ext uri="{FF2B5EF4-FFF2-40B4-BE49-F238E27FC236}">
                <a16:creationId xmlns:a16="http://schemas.microsoft.com/office/drawing/2014/main" id="{ADE9291A-3A1D-4504-937F-35E23E903909}"/>
              </a:ext>
            </a:extLst>
          </p:cNvPr>
          <p:cNvSpPr txBox="1"/>
          <p:nvPr/>
        </p:nvSpPr>
        <p:spPr>
          <a:xfrm>
            <a:off x="5013477" y="967757"/>
            <a:ext cx="2046651" cy="646331"/>
          </a:xfrm>
          <a:prstGeom prst="rect">
            <a:avLst/>
          </a:prstGeom>
          <a:noFill/>
        </p:spPr>
        <p:txBody>
          <a:bodyPr wrap="none" rtlCol="0">
            <a:spAutoFit/>
          </a:bodyPr>
          <a:lstStyle/>
          <a:p>
            <a:r>
              <a:rPr lang="en-US" sz="3600" dirty="0">
                <a:latin typeface="+mn-lt"/>
              </a:rPr>
              <a:t>Prototype</a:t>
            </a:r>
            <a:endParaRPr lang="en-ID" sz="3600" dirty="0">
              <a:latin typeface="+mn-lt"/>
            </a:endParaRPr>
          </a:p>
        </p:txBody>
      </p:sp>
    </p:spTree>
    <p:extLst>
      <p:ext uri="{BB962C8B-B14F-4D97-AF65-F5344CB8AC3E}">
        <p14:creationId xmlns:p14="http://schemas.microsoft.com/office/powerpoint/2010/main" val="2428198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1000"/>
                                        <p:tgtEl>
                                          <p:spTgt spid="10"/>
                                        </p:tgtEl>
                                      </p:cBhvr>
                                    </p:animEffect>
                                    <p:anim calcmode="lin" valueType="num">
                                      <p:cBhvr>
                                        <p:cTn id="96" dur="1000" fill="hold"/>
                                        <p:tgtEl>
                                          <p:spTgt spid="10"/>
                                        </p:tgtEl>
                                        <p:attrNameLst>
                                          <p:attrName>ppt_x</p:attrName>
                                        </p:attrNameLst>
                                      </p:cBhvr>
                                      <p:tavLst>
                                        <p:tav tm="0">
                                          <p:val>
                                            <p:strVal val="#ppt_x"/>
                                          </p:val>
                                        </p:tav>
                                        <p:tav tm="100000">
                                          <p:val>
                                            <p:strVal val="#ppt_x"/>
                                          </p:val>
                                        </p:tav>
                                      </p:tavLst>
                                    </p:anim>
                                    <p:anim calcmode="lin" valueType="num">
                                      <p:cBhvr>
                                        <p:cTn id="9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1000"/>
                                        <p:tgtEl>
                                          <p:spTgt spid="11"/>
                                        </p:tgtEl>
                                      </p:cBhvr>
                                    </p:animEffect>
                                    <p:anim calcmode="lin" valueType="num">
                                      <p:cBhvr>
                                        <p:cTn id="103" dur="1000" fill="hold"/>
                                        <p:tgtEl>
                                          <p:spTgt spid="11"/>
                                        </p:tgtEl>
                                        <p:attrNameLst>
                                          <p:attrName>ppt_x</p:attrName>
                                        </p:attrNameLst>
                                      </p:cBhvr>
                                      <p:tavLst>
                                        <p:tav tm="0">
                                          <p:val>
                                            <p:strVal val="#ppt_x"/>
                                          </p:val>
                                        </p:tav>
                                        <p:tav tm="100000">
                                          <p:val>
                                            <p:strVal val="#ppt_x"/>
                                          </p:val>
                                        </p:tav>
                                      </p:tavLst>
                                    </p:anim>
                                    <p:anim calcmode="lin" valueType="num">
                                      <p:cBhvr>
                                        <p:cTn id="10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additive="base">
                                        <p:cTn id="109" dur="500" fill="hold"/>
                                        <p:tgtEl>
                                          <p:spTgt spid="20"/>
                                        </p:tgtEl>
                                        <p:attrNameLst>
                                          <p:attrName>ppt_x</p:attrName>
                                        </p:attrNameLst>
                                      </p:cBhvr>
                                      <p:tavLst>
                                        <p:tav tm="0">
                                          <p:val>
                                            <p:strVal val="#ppt_x"/>
                                          </p:val>
                                        </p:tav>
                                        <p:tav tm="100000">
                                          <p:val>
                                            <p:strVal val="#ppt_x"/>
                                          </p:val>
                                        </p:tav>
                                      </p:tavLst>
                                    </p:anim>
                                    <p:anim calcmode="lin" valueType="num">
                                      <p:cBhvr additive="base">
                                        <p:cTn id="11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1000"/>
                                        <p:tgtEl>
                                          <p:spTgt spid="14"/>
                                        </p:tgtEl>
                                      </p:cBhvr>
                                    </p:animEffect>
                                    <p:anim calcmode="lin" valueType="num">
                                      <p:cBhvr>
                                        <p:cTn id="116" dur="1000" fill="hold"/>
                                        <p:tgtEl>
                                          <p:spTgt spid="14"/>
                                        </p:tgtEl>
                                        <p:attrNameLst>
                                          <p:attrName>ppt_x</p:attrName>
                                        </p:attrNameLst>
                                      </p:cBhvr>
                                      <p:tavLst>
                                        <p:tav tm="0">
                                          <p:val>
                                            <p:strVal val="#ppt_x"/>
                                          </p:val>
                                        </p:tav>
                                        <p:tav tm="100000">
                                          <p:val>
                                            <p:strVal val="#ppt_x"/>
                                          </p:val>
                                        </p:tav>
                                      </p:tavLst>
                                    </p:anim>
                                    <p:anim calcmode="lin" valueType="num">
                                      <p:cBhvr>
                                        <p:cTn id="1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1000"/>
                                        <p:tgtEl>
                                          <p:spTgt spid="16"/>
                                        </p:tgtEl>
                                      </p:cBhvr>
                                    </p:animEffect>
                                    <p:anim calcmode="lin" valueType="num">
                                      <p:cBhvr>
                                        <p:cTn id="130" dur="1000" fill="hold"/>
                                        <p:tgtEl>
                                          <p:spTgt spid="16"/>
                                        </p:tgtEl>
                                        <p:attrNameLst>
                                          <p:attrName>ppt_x</p:attrName>
                                        </p:attrNameLst>
                                      </p:cBhvr>
                                      <p:tavLst>
                                        <p:tav tm="0">
                                          <p:val>
                                            <p:strVal val="#ppt_x"/>
                                          </p:val>
                                        </p:tav>
                                        <p:tav tm="100000">
                                          <p:val>
                                            <p:strVal val="#ppt_x"/>
                                          </p:val>
                                        </p:tav>
                                      </p:tavLst>
                                    </p:anim>
                                    <p:anim calcmode="lin" valueType="num">
                                      <p:cBhvr>
                                        <p:cTn id="1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additive="base">
                                        <p:cTn id="136" dur="500" fill="hold"/>
                                        <p:tgtEl>
                                          <p:spTgt spid="21"/>
                                        </p:tgtEl>
                                        <p:attrNameLst>
                                          <p:attrName>ppt_x</p:attrName>
                                        </p:attrNameLst>
                                      </p:cBhvr>
                                      <p:tavLst>
                                        <p:tav tm="0">
                                          <p:val>
                                            <p:strVal val="#ppt_x"/>
                                          </p:val>
                                        </p:tav>
                                        <p:tav tm="100000">
                                          <p:val>
                                            <p:strVal val="#ppt_x"/>
                                          </p:val>
                                        </p:tav>
                                      </p:tavLst>
                                    </p:anim>
                                    <p:anim calcmode="lin" valueType="num">
                                      <p:cBhvr additive="base">
                                        <p:cTn id="1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20" grpId="0"/>
      <p:bldP spid="21" grpId="0"/>
      <p:bldP spid="19"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descr="Rectangle: Click to edit Master text styles&#10;Second level&#10;Third level&#10;Fourth level&#10;Fifth level"/>
          <p:cNvSpPr>
            <a:spLocks noGrp="1" noChangeArrowheads="1"/>
          </p:cNvSpPr>
          <p:nvPr>
            <p:ph idx="1"/>
          </p:nvPr>
        </p:nvSpPr>
        <p:spPr>
          <a:xfrm>
            <a:off x="628650" y="1295400"/>
            <a:ext cx="8229600" cy="4945063"/>
          </a:xfrm>
        </p:spPr>
        <p:txBody>
          <a:bodyPr>
            <a:normAutofit fontScale="92500" lnSpcReduction="10000"/>
          </a:bodyPr>
          <a:lstStyle/>
          <a:p>
            <a:pPr eaLnBrk="1" hangingPunct="1"/>
            <a:r>
              <a:rPr lang="id-ID" sz="3200" dirty="0"/>
              <a:t>Menggunakan beberapa </a:t>
            </a:r>
            <a:r>
              <a:rPr lang="id-ID" sz="3200" dirty="0">
                <a:solidFill>
                  <a:srgbClr val="C00000"/>
                </a:solidFill>
              </a:rPr>
              <a:t>aturan yang mudah dipahami </a:t>
            </a:r>
            <a:r>
              <a:rPr lang="id-ID" sz="3200" dirty="0"/>
              <a:t>dan diikuti</a:t>
            </a:r>
            <a:r>
              <a:rPr lang="en-US" sz="3200" dirty="0"/>
              <a:t> (Agile Practices)</a:t>
            </a:r>
          </a:p>
          <a:p>
            <a:pPr eaLnBrk="1" hangingPunct="1"/>
            <a:endParaRPr lang="id-ID" sz="3200" dirty="0"/>
          </a:p>
          <a:p>
            <a:pPr eaLnBrk="1" hangingPunct="1"/>
            <a:r>
              <a:rPr lang="id-ID" sz="3200" dirty="0">
                <a:solidFill>
                  <a:srgbClr val="C00000"/>
                </a:solidFill>
              </a:rPr>
              <a:t>Mempercepat proses SDLC</a:t>
            </a:r>
            <a:endParaRPr lang="en-US" sz="3200" dirty="0">
              <a:solidFill>
                <a:srgbClr val="C00000"/>
              </a:solidFill>
            </a:endParaRPr>
          </a:p>
          <a:p>
            <a:pPr lvl="1" eaLnBrk="1" hangingPunct="1"/>
            <a:r>
              <a:rPr lang="id-ID" sz="2400" dirty="0"/>
              <a:t>Mengurangi</a:t>
            </a:r>
            <a:r>
              <a:rPr lang="id-ID" sz="2400" dirty="0">
                <a:solidFill>
                  <a:srgbClr val="0070C0"/>
                </a:solidFill>
              </a:rPr>
              <a:t> pemodelan </a:t>
            </a:r>
            <a:r>
              <a:rPr lang="id-ID" sz="2400" dirty="0"/>
              <a:t>dan</a:t>
            </a:r>
            <a:r>
              <a:rPr lang="id-ID" sz="2400" dirty="0">
                <a:solidFill>
                  <a:srgbClr val="0070C0"/>
                </a:solidFill>
              </a:rPr>
              <a:t> dokumentasi</a:t>
            </a:r>
            <a:endParaRPr lang="en-US" sz="2400" dirty="0">
              <a:solidFill>
                <a:srgbClr val="0070C0"/>
              </a:solidFill>
            </a:endParaRPr>
          </a:p>
          <a:p>
            <a:pPr lvl="1" eaLnBrk="1" hangingPunct="1"/>
            <a:r>
              <a:rPr lang="id-ID" dirty="0" err="1"/>
              <a:t>Mengembangakan</a:t>
            </a:r>
            <a:r>
              <a:rPr lang="id-ID" dirty="0"/>
              <a:t> </a:t>
            </a:r>
            <a:r>
              <a:rPr lang="id-ID" dirty="0" err="1"/>
              <a:t>software</a:t>
            </a:r>
            <a:r>
              <a:rPr lang="id-ID" dirty="0"/>
              <a:t> dengan </a:t>
            </a:r>
            <a:r>
              <a:rPr lang="id-ID" dirty="0" err="1">
                <a:solidFill>
                  <a:srgbClr val="0070C0"/>
                </a:solidFill>
              </a:rPr>
              <a:t>simple</a:t>
            </a:r>
            <a:r>
              <a:rPr lang="id-ID" dirty="0">
                <a:solidFill>
                  <a:srgbClr val="0070C0"/>
                </a:solidFill>
              </a:rPr>
              <a:t> dan </a:t>
            </a:r>
            <a:r>
              <a:rPr lang="id-ID" dirty="0" err="1">
                <a:solidFill>
                  <a:srgbClr val="0070C0"/>
                </a:solidFill>
              </a:rPr>
              <a:t>iteratif</a:t>
            </a:r>
            <a:endParaRPr lang="en-US" dirty="0">
              <a:solidFill>
                <a:srgbClr val="0070C0"/>
              </a:solidFill>
            </a:endParaRPr>
          </a:p>
          <a:p>
            <a:endParaRPr lang="en-US" sz="3600" dirty="0">
              <a:solidFill>
                <a:srgbClr val="0070C0"/>
              </a:solidFill>
            </a:endParaRPr>
          </a:p>
          <a:p>
            <a:r>
              <a:rPr lang="en-US" sz="3600" dirty="0">
                <a:solidFill>
                  <a:srgbClr val="C00000"/>
                </a:solidFill>
              </a:rPr>
              <a:t>Agile</a:t>
            </a:r>
            <a:r>
              <a:rPr lang="en-US" sz="3600" dirty="0">
                <a:solidFill>
                  <a:srgbClr val="0070C0"/>
                </a:solidFill>
              </a:rPr>
              <a:t> </a:t>
            </a:r>
            <a:r>
              <a:rPr lang="en-US" sz="3600" dirty="0"/>
              <a:t>Approach:</a:t>
            </a:r>
          </a:p>
          <a:p>
            <a:pPr marL="971550" lvl="1" indent="-514350">
              <a:buFont typeface="+mj-lt"/>
              <a:buAutoNum type="arabicPeriod"/>
            </a:pPr>
            <a:r>
              <a:rPr lang="en-US" sz="3200" dirty="0"/>
              <a:t>Agile</a:t>
            </a:r>
            <a:r>
              <a:rPr lang="en-US" sz="3200" dirty="0">
                <a:solidFill>
                  <a:srgbClr val="0070C0"/>
                </a:solidFill>
              </a:rPr>
              <a:t> Values</a:t>
            </a:r>
          </a:p>
          <a:p>
            <a:pPr marL="971550" lvl="1" indent="-514350">
              <a:buFont typeface="+mj-lt"/>
              <a:buAutoNum type="arabicPeriod"/>
            </a:pPr>
            <a:r>
              <a:rPr lang="en-US" sz="3200" dirty="0"/>
              <a:t>Agile</a:t>
            </a:r>
            <a:r>
              <a:rPr lang="en-US" sz="3200" dirty="0">
                <a:solidFill>
                  <a:srgbClr val="0070C0"/>
                </a:solidFill>
              </a:rPr>
              <a:t> Principles</a:t>
            </a:r>
          </a:p>
          <a:p>
            <a:pPr marL="971550" lvl="1" indent="-514350">
              <a:buFont typeface="+mj-lt"/>
              <a:buAutoNum type="arabicPeriod"/>
            </a:pPr>
            <a:r>
              <a:rPr lang="en-US" sz="3200" dirty="0"/>
              <a:t>Agile</a:t>
            </a:r>
            <a:r>
              <a:rPr lang="en-US" sz="3200" dirty="0">
                <a:solidFill>
                  <a:srgbClr val="0070C0"/>
                </a:solidFill>
              </a:rPr>
              <a:t> Practices</a:t>
            </a:r>
            <a:endParaRPr lang="en-US" sz="3200" dirty="0"/>
          </a:p>
        </p:txBody>
      </p:sp>
      <p:sp>
        <p:nvSpPr>
          <p:cNvPr id="70658" name="Rectangle 2"/>
          <p:cNvSpPr>
            <a:spLocks noGrp="1" noChangeArrowheads="1"/>
          </p:cNvSpPr>
          <p:nvPr>
            <p:ph type="title"/>
          </p:nvPr>
        </p:nvSpPr>
        <p:spPr/>
        <p:txBody>
          <a:bodyPr/>
          <a:lstStyle/>
          <a:p>
            <a:pPr eaLnBrk="1" hangingPunct="1"/>
            <a:r>
              <a:rPr lang="en-US" dirty="0"/>
              <a:t>3. Agile Development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24726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65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65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6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442" y="1066800"/>
            <a:ext cx="8134350" cy="5410200"/>
          </a:xfrm>
        </p:spPr>
        <p:txBody>
          <a:bodyPr>
            <a:normAutofit fontScale="85000" lnSpcReduction="20000"/>
          </a:bodyPr>
          <a:lstStyle/>
          <a:p>
            <a:pPr marL="514350" indent="-514350">
              <a:buFont typeface="+mj-lt"/>
              <a:buAutoNum type="arabicPeriod"/>
            </a:pPr>
            <a:r>
              <a:rPr lang="en-US" dirty="0">
                <a:solidFill>
                  <a:srgbClr val="C00000"/>
                </a:solidFill>
              </a:rPr>
              <a:t>Communication</a:t>
            </a:r>
            <a:r>
              <a:rPr lang="en-US" dirty="0"/>
              <a:t>: Building software requires communicating requirements to the developers</a:t>
            </a:r>
            <a:endParaRPr lang="id-ID" dirty="0"/>
          </a:p>
          <a:p>
            <a:pPr marL="914400" lvl="1" indent="-457200">
              <a:buFont typeface="+mj-lt"/>
              <a:buAutoNum type="arabicPeriod"/>
            </a:pPr>
            <a:r>
              <a:rPr lang="id-ID" dirty="0">
                <a:solidFill>
                  <a:srgbClr val="0070C0"/>
                </a:solidFill>
              </a:rPr>
              <a:t>Pair </a:t>
            </a:r>
            <a:r>
              <a:rPr lang="id-ID" dirty="0" err="1">
                <a:solidFill>
                  <a:srgbClr val="0070C0"/>
                </a:solidFill>
              </a:rPr>
              <a:t>Programming</a:t>
            </a:r>
            <a:endParaRPr lang="id-ID" dirty="0">
              <a:solidFill>
                <a:srgbClr val="0070C0"/>
              </a:solidFill>
            </a:endParaRPr>
          </a:p>
          <a:p>
            <a:pPr marL="914400" lvl="1" indent="-457200">
              <a:buFont typeface="+mj-lt"/>
              <a:buAutoNum type="arabicPeriod"/>
            </a:pPr>
            <a:r>
              <a:rPr lang="id-ID" dirty="0" err="1">
                <a:solidFill>
                  <a:srgbClr val="0070C0"/>
                </a:solidFill>
              </a:rPr>
              <a:t>Communication</a:t>
            </a:r>
            <a:r>
              <a:rPr lang="id-ID" dirty="0">
                <a:solidFill>
                  <a:srgbClr val="0070C0"/>
                </a:solidFill>
              </a:rPr>
              <a:t> </a:t>
            </a:r>
            <a:r>
              <a:rPr lang="id-ID" dirty="0" err="1">
                <a:solidFill>
                  <a:srgbClr val="0070C0"/>
                </a:solidFill>
              </a:rPr>
              <a:t>replace</a:t>
            </a:r>
            <a:r>
              <a:rPr lang="id-ID" dirty="0">
                <a:solidFill>
                  <a:srgbClr val="0070C0"/>
                </a:solidFill>
              </a:rPr>
              <a:t> </a:t>
            </a:r>
            <a:r>
              <a:rPr lang="id-ID" dirty="0" err="1">
                <a:solidFill>
                  <a:srgbClr val="0070C0"/>
                </a:solidFill>
              </a:rPr>
              <a:t>documentation</a:t>
            </a:r>
            <a:endParaRPr lang="en-US" dirty="0">
              <a:solidFill>
                <a:srgbClr val="0070C0"/>
              </a:solidFill>
            </a:endParaRPr>
          </a:p>
          <a:p>
            <a:pPr marL="514350" indent="-514350">
              <a:buFont typeface="+mj-lt"/>
              <a:buAutoNum type="arabicPeriod"/>
            </a:pPr>
            <a:r>
              <a:rPr lang="en-US" dirty="0">
                <a:solidFill>
                  <a:srgbClr val="C00000"/>
                </a:solidFill>
              </a:rPr>
              <a:t>Simplicity</a:t>
            </a:r>
            <a:r>
              <a:rPr lang="en-US" dirty="0"/>
              <a:t>: Encourages starting with the </a:t>
            </a:r>
            <a:r>
              <a:rPr lang="en-US" dirty="0">
                <a:solidFill>
                  <a:srgbClr val="0070C0"/>
                </a:solidFill>
              </a:rPr>
              <a:t>simplest solution</a:t>
            </a:r>
            <a:r>
              <a:rPr lang="en-US" dirty="0"/>
              <a:t>,  extra functionality </a:t>
            </a:r>
            <a:r>
              <a:rPr lang="en-US" dirty="0">
                <a:solidFill>
                  <a:srgbClr val="0070C0"/>
                </a:solidFill>
              </a:rPr>
              <a:t>can then be added later</a:t>
            </a:r>
          </a:p>
          <a:p>
            <a:pPr marL="514350" indent="-514350">
              <a:buFont typeface="+mj-lt"/>
              <a:buAutoNum type="arabicPeriod"/>
            </a:pPr>
            <a:r>
              <a:rPr lang="en-US" dirty="0">
                <a:solidFill>
                  <a:srgbClr val="C00000"/>
                </a:solidFill>
              </a:rPr>
              <a:t>Feedback</a:t>
            </a:r>
            <a:r>
              <a:rPr lang="en-US" dirty="0"/>
              <a:t>:</a:t>
            </a:r>
          </a:p>
          <a:p>
            <a:pPr marL="914400" lvl="1" indent="-457200">
              <a:buFont typeface="+mj-lt"/>
              <a:buAutoNum type="arabicPeriod"/>
            </a:pPr>
            <a:r>
              <a:rPr lang="en-US" dirty="0">
                <a:solidFill>
                  <a:srgbClr val="0070C0"/>
                </a:solidFill>
              </a:rPr>
              <a:t>Feedback from the system</a:t>
            </a:r>
            <a:r>
              <a:rPr lang="en-US" dirty="0"/>
              <a:t>: by writing unit tests, or running periodic integration tests, the programmers have direct feedback from the state of the system after implementing changes</a:t>
            </a:r>
          </a:p>
          <a:p>
            <a:pPr marL="914400" lvl="1" indent="-457200">
              <a:buFont typeface="+mj-lt"/>
              <a:buAutoNum type="arabicPeriod"/>
            </a:pPr>
            <a:r>
              <a:rPr lang="en-US" dirty="0">
                <a:solidFill>
                  <a:srgbClr val="0070C0"/>
                </a:solidFill>
              </a:rPr>
              <a:t>Feedback from the customer</a:t>
            </a:r>
            <a:r>
              <a:rPr lang="en-US" dirty="0"/>
              <a:t>: The acceptance tests are planned once in every two or three weeks so the customer can easily steer the development</a:t>
            </a:r>
          </a:p>
          <a:p>
            <a:pPr marL="914400" lvl="1" indent="-457200">
              <a:buFont typeface="+mj-lt"/>
              <a:buAutoNum type="arabicPeriod"/>
            </a:pPr>
            <a:r>
              <a:rPr lang="en-US" dirty="0">
                <a:solidFill>
                  <a:srgbClr val="0070C0"/>
                </a:solidFill>
              </a:rPr>
              <a:t>Feedback from the team</a:t>
            </a:r>
            <a:r>
              <a:rPr lang="en-US" dirty="0"/>
              <a:t>: When customers come up with new requirements in the planning game the team directly gives an estimation of the time that it will take to implement</a:t>
            </a:r>
          </a:p>
          <a:p>
            <a:pPr marL="514350" indent="-514350">
              <a:buFont typeface="+mj-lt"/>
              <a:buAutoNum type="arabicPeriod"/>
            </a:pPr>
            <a:r>
              <a:rPr lang="en-US" dirty="0">
                <a:solidFill>
                  <a:srgbClr val="C00000"/>
                </a:solidFill>
              </a:rPr>
              <a:t>Courage</a:t>
            </a:r>
            <a:r>
              <a:rPr lang="en-US" dirty="0"/>
              <a:t>: Several practices embody courage. One is the commandment to always </a:t>
            </a:r>
            <a:r>
              <a:rPr lang="en-US" dirty="0">
                <a:solidFill>
                  <a:srgbClr val="0070C0"/>
                </a:solidFill>
              </a:rPr>
              <a:t>design and code for today </a:t>
            </a:r>
            <a:r>
              <a:rPr lang="en-US" dirty="0"/>
              <a:t>and not for tomorrow</a:t>
            </a:r>
            <a:endParaRPr lang="id-ID" dirty="0"/>
          </a:p>
        </p:txBody>
      </p:sp>
      <p:sp>
        <p:nvSpPr>
          <p:cNvPr id="2" name="Title 1"/>
          <p:cNvSpPr>
            <a:spLocks noGrp="1"/>
          </p:cNvSpPr>
          <p:nvPr>
            <p:ph type="title"/>
          </p:nvPr>
        </p:nvSpPr>
        <p:spPr/>
        <p:txBody>
          <a:bodyPr/>
          <a:lstStyle/>
          <a:p>
            <a:r>
              <a:rPr lang="en-US" dirty="0"/>
              <a:t>3. Agile: Extreme Programming</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25394663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214563"/>
            <a:ext cx="6191249" cy="4643437"/>
          </a:xfrm>
        </p:spPr>
      </p:pic>
      <p:sp>
        <p:nvSpPr>
          <p:cNvPr id="2" name="Title 1"/>
          <p:cNvSpPr>
            <a:spLocks noGrp="1"/>
          </p:cNvSpPr>
          <p:nvPr>
            <p:ph type="title"/>
          </p:nvPr>
        </p:nvSpPr>
        <p:spPr/>
        <p:txBody>
          <a:bodyPr>
            <a:normAutofit/>
          </a:bodyPr>
          <a:lstStyle/>
          <a:p>
            <a:r>
              <a:rPr lang="en-US" dirty="0"/>
              <a:t>3. Agile: Scrum</a:t>
            </a:r>
          </a:p>
        </p:txBody>
      </p:sp>
      <p:sp>
        <p:nvSpPr>
          <p:cNvPr id="8" name="Rectangle 7"/>
          <p:cNvSpPr/>
          <p:nvPr/>
        </p:nvSpPr>
        <p:spPr>
          <a:xfrm>
            <a:off x="3680460" y="152399"/>
            <a:ext cx="5463540" cy="3477875"/>
          </a:xfrm>
          <a:prstGeom prst="rect">
            <a:avLst/>
          </a:prstGeom>
        </p:spPr>
        <p:txBody>
          <a:bodyPr wrap="square">
            <a:spAutoFit/>
          </a:bodyPr>
          <a:lstStyle/>
          <a:p>
            <a:pPr marL="342900" indent="-342900" algn="l">
              <a:buFont typeface="Arial" panose="020B0604020202020204" pitchFamily="34" charset="0"/>
              <a:buChar char="•"/>
            </a:pPr>
            <a:r>
              <a:rPr lang="en-US" sz="2000" dirty="0">
                <a:effectLst/>
                <a:latin typeface="+mn-lt"/>
              </a:rPr>
              <a:t>Project members form a Scrum Team consisting of </a:t>
            </a:r>
            <a:r>
              <a:rPr lang="en-US" sz="2000" dirty="0">
                <a:solidFill>
                  <a:srgbClr val="C00000"/>
                </a:solidFill>
                <a:effectLst/>
                <a:latin typeface="+mn-lt"/>
              </a:rPr>
              <a:t>3-9 people</a:t>
            </a:r>
          </a:p>
          <a:p>
            <a:pPr marL="342900" indent="-342900" algn="l">
              <a:buFont typeface="Arial" panose="020B0604020202020204" pitchFamily="34" charset="0"/>
              <a:buChar char="•"/>
            </a:pPr>
            <a:r>
              <a:rPr lang="en-US" sz="2000" dirty="0">
                <a:effectLst/>
                <a:latin typeface="+mn-lt"/>
              </a:rPr>
              <a:t>The goal of the </a:t>
            </a:r>
            <a:r>
              <a:rPr lang="en-US" sz="2000" dirty="0">
                <a:solidFill>
                  <a:srgbClr val="C00000"/>
                </a:solidFill>
                <a:effectLst/>
                <a:latin typeface="+mn-lt"/>
              </a:rPr>
              <a:t>Sprint</a:t>
            </a:r>
            <a:r>
              <a:rPr lang="en-US" sz="2000" dirty="0">
                <a:effectLst/>
                <a:latin typeface="+mn-lt"/>
              </a:rPr>
              <a:t> is determined and the prioritized functionality is broken down into </a:t>
            </a:r>
            <a:r>
              <a:rPr lang="en-US" sz="2000" dirty="0">
                <a:solidFill>
                  <a:srgbClr val="C00000"/>
                </a:solidFill>
                <a:effectLst/>
                <a:latin typeface="+mn-lt"/>
              </a:rPr>
              <a:t>detailed tasks</a:t>
            </a:r>
          </a:p>
          <a:p>
            <a:pPr marL="342900" indent="-342900" algn="l">
              <a:buFont typeface="Arial" panose="020B0604020202020204" pitchFamily="34" charset="0"/>
              <a:buChar char="•"/>
            </a:pPr>
            <a:r>
              <a:rPr lang="en-US" sz="2000" dirty="0">
                <a:effectLst/>
                <a:latin typeface="+mn-lt"/>
              </a:rPr>
              <a:t>The </a:t>
            </a:r>
            <a:r>
              <a:rPr lang="en-US" sz="2000" dirty="0">
                <a:solidFill>
                  <a:srgbClr val="C00000"/>
                </a:solidFill>
                <a:effectLst/>
                <a:latin typeface="+mn-lt"/>
              </a:rPr>
              <a:t>team is self-organized </a:t>
            </a:r>
            <a:r>
              <a:rPr lang="en-US" sz="2000" dirty="0">
                <a:effectLst/>
                <a:latin typeface="+mn-lt"/>
              </a:rPr>
              <a:t>and the members have a joint responsibility for the results</a:t>
            </a:r>
          </a:p>
          <a:p>
            <a:pPr marL="342900" indent="-342900" algn="l">
              <a:buFont typeface="Arial" panose="020B0604020202020204" pitchFamily="34" charset="0"/>
              <a:buChar char="•"/>
            </a:pPr>
            <a:r>
              <a:rPr lang="en-US" sz="2000" dirty="0">
                <a:solidFill>
                  <a:srgbClr val="C00000"/>
                </a:solidFill>
                <a:effectLst/>
                <a:latin typeface="+mn-lt"/>
              </a:rPr>
              <a:t>Each Sprint </a:t>
            </a:r>
            <a:r>
              <a:rPr lang="en-US" sz="2000" dirty="0">
                <a:effectLst/>
                <a:latin typeface="+mn-lt"/>
              </a:rPr>
              <a:t>enhances the product’s market value and </a:t>
            </a:r>
            <a:r>
              <a:rPr lang="en-US" sz="2000" dirty="0">
                <a:solidFill>
                  <a:srgbClr val="C00000"/>
                </a:solidFill>
                <a:effectLst/>
                <a:latin typeface="+mn-lt"/>
              </a:rPr>
              <a:t>adds new functions and improvements </a:t>
            </a:r>
            <a:r>
              <a:rPr lang="en-US" sz="2000" dirty="0">
                <a:effectLst/>
                <a:latin typeface="+mn-lt"/>
              </a:rPr>
              <a:t>that can be delivered to the customer</a:t>
            </a:r>
          </a:p>
        </p:txBody>
      </p:sp>
      <p:sp>
        <p:nvSpPr>
          <p:cNvPr id="3" name="Slide Number Placeholder 2">
            <a:extLst>
              <a:ext uri="{FF2B5EF4-FFF2-40B4-BE49-F238E27FC236}">
                <a16:creationId xmlns:a16="http://schemas.microsoft.com/office/drawing/2014/main" id="{01A27DED-2C66-4C35-8001-8BD39AE90C9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957147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0" y="0"/>
            <a:ext cx="9144000" cy="6858000"/>
          </a:xfrm>
        </p:spPr>
      </p:pic>
      <p:sp>
        <p:nvSpPr>
          <p:cNvPr id="2" name="Title 1"/>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1034E1D8-E470-4CC1-B5B9-8FC52AEAD2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01209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screenshot of a cell phone screen with text&#10;&#10;Description automatically generated">
            <a:extLst>
              <a:ext uri="{FF2B5EF4-FFF2-40B4-BE49-F238E27FC236}">
                <a16:creationId xmlns:a16="http://schemas.microsoft.com/office/drawing/2014/main" id="{BE803A5C-0512-4FD3-894A-043A02F7C0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6096000" cy="609600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05BF2AA1-89DD-4A97-AC37-AFBA7D9A83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a:solidFill>
                <a:prstClr val="black">
                  <a:tint val="75000"/>
                </a:prstClr>
              </a:solidFill>
            </a:endParaRPr>
          </a:p>
        </p:txBody>
      </p:sp>
      <p:sp>
        <p:nvSpPr>
          <p:cNvPr id="4" name="Title 3">
            <a:extLst>
              <a:ext uri="{FF2B5EF4-FFF2-40B4-BE49-F238E27FC236}">
                <a16:creationId xmlns:a16="http://schemas.microsoft.com/office/drawing/2014/main" id="{87CA0D5E-9F50-405D-B8E7-C07C6B7EA3E2}"/>
              </a:ext>
            </a:extLst>
          </p:cNvPr>
          <p:cNvSpPr>
            <a:spLocks noGrp="1"/>
          </p:cNvSpPr>
          <p:nvPr>
            <p:ph type="title"/>
          </p:nvPr>
        </p:nvSpPr>
        <p:spPr/>
        <p:txBody>
          <a:bodyPr/>
          <a:lstStyle/>
          <a:p>
            <a:endParaRPr lang="en-ID"/>
          </a:p>
        </p:txBody>
      </p:sp>
      <p:pic>
        <p:nvPicPr>
          <p:cNvPr id="14" name="Picture 13" descr="A screenshot of text&#10;&#10;Description automatically generated">
            <a:extLst>
              <a:ext uri="{FF2B5EF4-FFF2-40B4-BE49-F238E27FC236}">
                <a16:creationId xmlns:a16="http://schemas.microsoft.com/office/drawing/2014/main" id="{F7EFDBC9-7108-4E45-9AC4-F7C1AE007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327" y="304801"/>
            <a:ext cx="6096000" cy="6096000"/>
          </a:xfrm>
          <a:prstGeom prst="rect">
            <a:avLst/>
          </a:prstGeom>
          <a:ln>
            <a:noFill/>
          </a:ln>
          <a:effectLst>
            <a:outerShdw blurRad="292100" dist="139700" dir="2700000" algn="tl" rotWithShape="0">
              <a:srgbClr val="333333">
                <a:alpha val="65000"/>
              </a:srgbClr>
            </a:outerShdw>
          </a:effectLst>
        </p:spPr>
      </p:pic>
      <p:pic>
        <p:nvPicPr>
          <p:cNvPr id="16" name="Picture 15" descr="A screenshot of text&#10;&#10;Description automatically generated">
            <a:extLst>
              <a:ext uri="{FF2B5EF4-FFF2-40B4-BE49-F238E27FC236}">
                <a16:creationId xmlns:a16="http://schemas.microsoft.com/office/drawing/2014/main" id="{692842B8-EA20-40F0-9196-5C3B560FD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577" y="926524"/>
            <a:ext cx="5779077" cy="5779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2075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0208-E14F-4FBD-AAE0-67FD73EBEDB2}"/>
              </a:ext>
            </a:extLst>
          </p:cNvPr>
          <p:cNvSpPr>
            <a:spLocks noGrp="1"/>
          </p:cNvSpPr>
          <p:nvPr>
            <p:ph type="title"/>
          </p:nvPr>
        </p:nvSpPr>
        <p:spPr/>
        <p:txBody>
          <a:bodyPr/>
          <a:lstStyle/>
          <a:p>
            <a:endParaRPr lang="en-ID"/>
          </a:p>
        </p:txBody>
      </p:sp>
      <p:sp>
        <p:nvSpPr>
          <p:cNvPr id="3" name="Slide Number Placeholder 2">
            <a:extLst>
              <a:ext uri="{FF2B5EF4-FFF2-40B4-BE49-F238E27FC236}">
                <a16:creationId xmlns:a16="http://schemas.microsoft.com/office/drawing/2014/main" id="{CAD18407-D82B-464E-9DF0-11A3E5009AD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40</a:t>
            </a:fld>
            <a:endParaRPr lang="en-US">
              <a:solidFill>
                <a:prstClr val="black">
                  <a:tint val="75000"/>
                </a:prstClr>
              </a:solidFill>
            </a:endParaRPr>
          </a:p>
        </p:txBody>
      </p:sp>
      <p:pic>
        <p:nvPicPr>
          <p:cNvPr id="4" name="Picture 3">
            <a:extLst>
              <a:ext uri="{FF2B5EF4-FFF2-40B4-BE49-F238E27FC236}">
                <a16:creationId xmlns:a16="http://schemas.microsoft.com/office/drawing/2014/main" id="{52CD6AB1-287F-47CE-9C58-B42FA6F2F10F}"/>
              </a:ext>
            </a:extLst>
          </p:cNvPr>
          <p:cNvPicPr>
            <a:picLocks noChangeAspect="1"/>
          </p:cNvPicPr>
          <p:nvPr/>
        </p:nvPicPr>
        <p:blipFill rotWithShape="1">
          <a:blip r:embed="rId2"/>
          <a:srcRect l="12500" r="13334"/>
          <a:stretch/>
        </p:blipFill>
        <p:spPr>
          <a:xfrm>
            <a:off x="110548" y="125505"/>
            <a:ext cx="3189958" cy="24193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D462486-5054-4E04-A966-948C21DB9917}"/>
              </a:ext>
            </a:extLst>
          </p:cNvPr>
          <p:cNvPicPr>
            <a:picLocks noChangeAspect="1"/>
          </p:cNvPicPr>
          <p:nvPr/>
        </p:nvPicPr>
        <p:blipFill rotWithShape="1">
          <a:blip r:embed="rId3"/>
          <a:srcRect l="12500" r="13334"/>
          <a:stretch/>
        </p:blipFill>
        <p:spPr>
          <a:xfrm>
            <a:off x="838200" y="526675"/>
            <a:ext cx="3089487" cy="23431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4E3B390-FC11-4D2D-9003-D10934B46FCE}"/>
              </a:ext>
            </a:extLst>
          </p:cNvPr>
          <p:cNvPicPr>
            <a:picLocks noChangeAspect="1"/>
          </p:cNvPicPr>
          <p:nvPr/>
        </p:nvPicPr>
        <p:blipFill rotWithShape="1">
          <a:blip r:embed="rId4"/>
          <a:srcRect l="12500" r="12500"/>
          <a:stretch/>
        </p:blipFill>
        <p:spPr>
          <a:xfrm>
            <a:off x="260734" y="1293718"/>
            <a:ext cx="3022600" cy="2266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25C6929-8575-46FB-9CE2-7B1862F9D3D8}"/>
              </a:ext>
            </a:extLst>
          </p:cNvPr>
          <p:cNvPicPr>
            <a:picLocks noChangeAspect="1"/>
          </p:cNvPicPr>
          <p:nvPr/>
        </p:nvPicPr>
        <p:blipFill rotWithShape="1">
          <a:blip r:embed="rId5"/>
          <a:srcRect l="2626" t="5011" r="1535" b="2594"/>
          <a:stretch/>
        </p:blipFill>
        <p:spPr>
          <a:xfrm>
            <a:off x="5309236" y="90284"/>
            <a:ext cx="2922722" cy="2362200"/>
          </a:xfrm>
          <a:prstGeom prst="rect">
            <a:avLst/>
          </a:prstGeom>
        </p:spPr>
      </p:pic>
      <p:pic>
        <p:nvPicPr>
          <p:cNvPr id="8" name="Picture 7">
            <a:extLst>
              <a:ext uri="{FF2B5EF4-FFF2-40B4-BE49-F238E27FC236}">
                <a16:creationId xmlns:a16="http://schemas.microsoft.com/office/drawing/2014/main" id="{F0D78EF2-81D0-444B-A8C3-BBB3AA9CB1EC}"/>
              </a:ext>
            </a:extLst>
          </p:cNvPr>
          <p:cNvPicPr>
            <a:picLocks noChangeAspect="1"/>
          </p:cNvPicPr>
          <p:nvPr/>
        </p:nvPicPr>
        <p:blipFill rotWithShape="1">
          <a:blip r:embed="rId6"/>
          <a:srcRect l="1513" t="5487" r="1513" b="8413"/>
          <a:stretch/>
        </p:blipFill>
        <p:spPr>
          <a:xfrm>
            <a:off x="6229331" y="725016"/>
            <a:ext cx="2847540" cy="2086336"/>
          </a:xfrm>
          <a:prstGeom prst="rect">
            <a:avLst/>
          </a:prstGeom>
        </p:spPr>
      </p:pic>
      <p:pic>
        <p:nvPicPr>
          <p:cNvPr id="9" name="Picture 8">
            <a:extLst>
              <a:ext uri="{FF2B5EF4-FFF2-40B4-BE49-F238E27FC236}">
                <a16:creationId xmlns:a16="http://schemas.microsoft.com/office/drawing/2014/main" id="{2A6890C7-44A1-4D87-97A7-8CCED23B73DA}"/>
              </a:ext>
            </a:extLst>
          </p:cNvPr>
          <p:cNvPicPr>
            <a:picLocks noChangeAspect="1"/>
          </p:cNvPicPr>
          <p:nvPr/>
        </p:nvPicPr>
        <p:blipFill rotWithShape="1">
          <a:blip r:embed="rId7"/>
          <a:srcRect l="3088" t="3316" r="2734" b="29141"/>
          <a:stretch/>
        </p:blipFill>
        <p:spPr>
          <a:xfrm>
            <a:off x="4847782" y="1615965"/>
            <a:ext cx="2514239" cy="2102069"/>
          </a:xfrm>
          <a:prstGeom prst="rect">
            <a:avLst/>
          </a:prstGeom>
        </p:spPr>
      </p:pic>
      <p:pic>
        <p:nvPicPr>
          <p:cNvPr id="10" name="Picture 9">
            <a:extLst>
              <a:ext uri="{FF2B5EF4-FFF2-40B4-BE49-F238E27FC236}">
                <a16:creationId xmlns:a16="http://schemas.microsoft.com/office/drawing/2014/main" id="{C1A7E05F-569F-456F-86AD-186BD726BD75}"/>
              </a:ext>
            </a:extLst>
          </p:cNvPr>
          <p:cNvPicPr>
            <a:picLocks noChangeAspect="1"/>
          </p:cNvPicPr>
          <p:nvPr/>
        </p:nvPicPr>
        <p:blipFill rotWithShape="1">
          <a:blip r:embed="rId8"/>
          <a:srcRect l="1811" t="4581" r="1811" b="1651"/>
          <a:stretch/>
        </p:blipFill>
        <p:spPr>
          <a:xfrm>
            <a:off x="5059920" y="3944471"/>
            <a:ext cx="2519362" cy="1752600"/>
          </a:xfrm>
          <a:prstGeom prst="rect">
            <a:avLst/>
          </a:prstGeom>
        </p:spPr>
      </p:pic>
      <p:pic>
        <p:nvPicPr>
          <p:cNvPr id="11" name="Picture 10">
            <a:extLst>
              <a:ext uri="{FF2B5EF4-FFF2-40B4-BE49-F238E27FC236}">
                <a16:creationId xmlns:a16="http://schemas.microsoft.com/office/drawing/2014/main" id="{426C7FEB-9C4E-4976-8723-BF75F1DBDB37}"/>
              </a:ext>
            </a:extLst>
          </p:cNvPr>
          <p:cNvPicPr>
            <a:picLocks noChangeAspect="1"/>
          </p:cNvPicPr>
          <p:nvPr/>
        </p:nvPicPr>
        <p:blipFill rotWithShape="1">
          <a:blip r:embed="rId9"/>
          <a:srcRect l="3650" t="7496" r="2324" b="2183"/>
          <a:stretch/>
        </p:blipFill>
        <p:spPr>
          <a:xfrm>
            <a:off x="6557509" y="4398925"/>
            <a:ext cx="2519362" cy="2412910"/>
          </a:xfrm>
          <a:prstGeom prst="rect">
            <a:avLst/>
          </a:prstGeom>
        </p:spPr>
      </p:pic>
      <p:sp>
        <p:nvSpPr>
          <p:cNvPr id="12" name="Arrow: Right 11">
            <a:extLst>
              <a:ext uri="{FF2B5EF4-FFF2-40B4-BE49-F238E27FC236}">
                <a16:creationId xmlns:a16="http://schemas.microsoft.com/office/drawing/2014/main" id="{454A136A-1968-4755-98E6-1891A3089335}"/>
              </a:ext>
            </a:extLst>
          </p:cNvPr>
          <p:cNvSpPr/>
          <p:nvPr/>
        </p:nvSpPr>
        <p:spPr>
          <a:xfrm>
            <a:off x="4114800" y="1524000"/>
            <a:ext cx="732982"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Arrow: Right 12">
            <a:extLst>
              <a:ext uri="{FF2B5EF4-FFF2-40B4-BE49-F238E27FC236}">
                <a16:creationId xmlns:a16="http://schemas.microsoft.com/office/drawing/2014/main" id="{3A138F45-63D1-4CB7-A43F-EA7B22FDAFBE}"/>
              </a:ext>
            </a:extLst>
          </p:cNvPr>
          <p:cNvSpPr/>
          <p:nvPr/>
        </p:nvSpPr>
        <p:spPr>
          <a:xfrm rot="5400000">
            <a:off x="6948709" y="3586234"/>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Arrow: Right 13">
            <a:extLst>
              <a:ext uri="{FF2B5EF4-FFF2-40B4-BE49-F238E27FC236}">
                <a16:creationId xmlns:a16="http://schemas.microsoft.com/office/drawing/2014/main" id="{84D8CBC5-0055-480C-B115-6E2412FEED63}"/>
              </a:ext>
            </a:extLst>
          </p:cNvPr>
          <p:cNvSpPr/>
          <p:nvPr/>
        </p:nvSpPr>
        <p:spPr>
          <a:xfrm rot="10800000">
            <a:off x="4120034" y="4820771"/>
            <a:ext cx="732982"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 name="Picture 14">
            <a:extLst>
              <a:ext uri="{FF2B5EF4-FFF2-40B4-BE49-F238E27FC236}">
                <a16:creationId xmlns:a16="http://schemas.microsoft.com/office/drawing/2014/main" id="{5C6C405C-00F2-413C-A763-B91E7C4992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3333" b="12549"/>
          <a:stretch/>
        </p:blipFill>
        <p:spPr>
          <a:xfrm>
            <a:off x="851045" y="3904481"/>
            <a:ext cx="1427345" cy="253468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9917B35E-5D6C-407E-B5FE-FF11F35E34B3}"/>
              </a:ext>
            </a:extLst>
          </p:cNvPr>
          <p:cNvSpPr txBox="1"/>
          <p:nvPr/>
        </p:nvSpPr>
        <p:spPr>
          <a:xfrm>
            <a:off x="685916" y="1364159"/>
            <a:ext cx="2608406" cy="923330"/>
          </a:xfrm>
          <a:prstGeom prst="rect">
            <a:avLst/>
          </a:prstGeom>
          <a:noFill/>
        </p:spPr>
        <p:txBody>
          <a:bodyPr wrap="none" rtlCol="0">
            <a:spAutoFit/>
          </a:bodyPr>
          <a:lstStyle/>
          <a:p>
            <a:r>
              <a:rPr lang="en-US" sz="5400" dirty="0">
                <a:solidFill>
                  <a:srgbClr val="FF0000"/>
                </a:solidFill>
                <a:latin typeface="+mn-lt"/>
              </a:rPr>
              <a:t>Planning</a:t>
            </a:r>
            <a:endParaRPr lang="en-ID" sz="5400" dirty="0">
              <a:solidFill>
                <a:srgbClr val="FF0000"/>
              </a:solidFill>
              <a:latin typeface="+mn-lt"/>
            </a:endParaRPr>
          </a:p>
        </p:txBody>
      </p:sp>
      <p:sp>
        <p:nvSpPr>
          <p:cNvPr id="19" name="TextBox 18">
            <a:extLst>
              <a:ext uri="{FF2B5EF4-FFF2-40B4-BE49-F238E27FC236}">
                <a16:creationId xmlns:a16="http://schemas.microsoft.com/office/drawing/2014/main" id="{0914BE05-D3B4-4066-843F-EA99B479CA17}"/>
              </a:ext>
            </a:extLst>
          </p:cNvPr>
          <p:cNvSpPr txBox="1"/>
          <p:nvPr/>
        </p:nvSpPr>
        <p:spPr>
          <a:xfrm>
            <a:off x="6036803" y="1352685"/>
            <a:ext cx="2448106" cy="923330"/>
          </a:xfrm>
          <a:prstGeom prst="rect">
            <a:avLst/>
          </a:prstGeom>
          <a:noFill/>
        </p:spPr>
        <p:txBody>
          <a:bodyPr wrap="none" rtlCol="0">
            <a:spAutoFit/>
          </a:bodyPr>
          <a:lstStyle/>
          <a:p>
            <a:r>
              <a:rPr lang="en-US" sz="5400" dirty="0">
                <a:solidFill>
                  <a:schemeClr val="accent2"/>
                </a:solidFill>
                <a:latin typeface="+mn-lt"/>
              </a:rPr>
              <a:t>Analysis</a:t>
            </a:r>
            <a:endParaRPr lang="en-ID" sz="5400" dirty="0">
              <a:solidFill>
                <a:schemeClr val="accent2"/>
              </a:solidFill>
              <a:latin typeface="+mn-lt"/>
            </a:endParaRPr>
          </a:p>
        </p:txBody>
      </p:sp>
      <p:sp>
        <p:nvSpPr>
          <p:cNvPr id="20" name="TextBox 19">
            <a:extLst>
              <a:ext uri="{FF2B5EF4-FFF2-40B4-BE49-F238E27FC236}">
                <a16:creationId xmlns:a16="http://schemas.microsoft.com/office/drawing/2014/main" id="{DA3A53C0-1FBC-48C4-8BE6-627E63D93933}"/>
              </a:ext>
            </a:extLst>
          </p:cNvPr>
          <p:cNvSpPr txBox="1"/>
          <p:nvPr/>
        </p:nvSpPr>
        <p:spPr>
          <a:xfrm>
            <a:off x="6223555" y="4711979"/>
            <a:ext cx="2074607" cy="923330"/>
          </a:xfrm>
          <a:prstGeom prst="rect">
            <a:avLst/>
          </a:prstGeom>
          <a:noFill/>
        </p:spPr>
        <p:txBody>
          <a:bodyPr wrap="none" rtlCol="0">
            <a:spAutoFit/>
          </a:bodyPr>
          <a:lstStyle/>
          <a:p>
            <a:r>
              <a:rPr lang="en-US" sz="5400" dirty="0">
                <a:solidFill>
                  <a:schemeClr val="accent2"/>
                </a:solidFill>
                <a:latin typeface="+mn-lt"/>
              </a:rPr>
              <a:t>Design</a:t>
            </a:r>
            <a:endParaRPr lang="en-ID" sz="5400" dirty="0">
              <a:solidFill>
                <a:schemeClr val="accent2"/>
              </a:solidFill>
              <a:latin typeface="+mn-lt"/>
            </a:endParaRPr>
          </a:p>
        </p:txBody>
      </p:sp>
      <p:sp>
        <p:nvSpPr>
          <p:cNvPr id="22" name="Arrow: Right 21">
            <a:extLst>
              <a:ext uri="{FF2B5EF4-FFF2-40B4-BE49-F238E27FC236}">
                <a16:creationId xmlns:a16="http://schemas.microsoft.com/office/drawing/2014/main" id="{7D53365F-9DBD-4EDD-8BA3-FD0B7B32A1E9}"/>
              </a:ext>
            </a:extLst>
          </p:cNvPr>
          <p:cNvSpPr/>
          <p:nvPr/>
        </p:nvSpPr>
        <p:spPr>
          <a:xfrm rot="19574144">
            <a:off x="3762410" y="3294405"/>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4" name="Picture 23">
            <a:extLst>
              <a:ext uri="{FF2B5EF4-FFF2-40B4-BE49-F238E27FC236}">
                <a16:creationId xmlns:a16="http://schemas.microsoft.com/office/drawing/2014/main" id="{87FCF931-17F9-41DC-8D4C-16E0D72DCC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445" b="18830"/>
          <a:stretch/>
        </p:blipFill>
        <p:spPr>
          <a:xfrm>
            <a:off x="1965905" y="4114800"/>
            <a:ext cx="1550415" cy="2511326"/>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06D9EE20-0B20-4DDF-B7F7-D3E678445BC0}"/>
              </a:ext>
            </a:extLst>
          </p:cNvPr>
          <p:cNvSpPr txBox="1"/>
          <p:nvPr/>
        </p:nvSpPr>
        <p:spPr>
          <a:xfrm>
            <a:off x="142440" y="4665162"/>
            <a:ext cx="3868624" cy="769441"/>
          </a:xfrm>
          <a:prstGeom prst="rect">
            <a:avLst/>
          </a:prstGeom>
          <a:noFill/>
        </p:spPr>
        <p:txBody>
          <a:bodyPr wrap="none" rtlCol="0">
            <a:spAutoFit/>
          </a:bodyPr>
          <a:lstStyle/>
          <a:p>
            <a:r>
              <a:rPr lang="en-US" dirty="0">
                <a:solidFill>
                  <a:srgbClr val="00B050"/>
                </a:solidFill>
                <a:latin typeface="+mn-lt"/>
              </a:rPr>
              <a:t>Implementation</a:t>
            </a:r>
            <a:endParaRPr lang="en-ID" dirty="0">
              <a:solidFill>
                <a:srgbClr val="00B050"/>
              </a:solidFill>
              <a:latin typeface="+mn-lt"/>
            </a:endParaRPr>
          </a:p>
        </p:txBody>
      </p:sp>
      <p:sp>
        <p:nvSpPr>
          <p:cNvPr id="25" name="TextBox 24">
            <a:extLst>
              <a:ext uri="{FF2B5EF4-FFF2-40B4-BE49-F238E27FC236}">
                <a16:creationId xmlns:a16="http://schemas.microsoft.com/office/drawing/2014/main" id="{528BF099-C725-4567-B00A-CC4CA74DADC9}"/>
              </a:ext>
            </a:extLst>
          </p:cNvPr>
          <p:cNvSpPr txBox="1"/>
          <p:nvPr/>
        </p:nvSpPr>
        <p:spPr>
          <a:xfrm>
            <a:off x="382454" y="3560668"/>
            <a:ext cx="2375394" cy="584775"/>
          </a:xfrm>
          <a:prstGeom prst="rect">
            <a:avLst/>
          </a:prstGeom>
          <a:noFill/>
        </p:spPr>
        <p:txBody>
          <a:bodyPr wrap="none" rtlCol="0">
            <a:spAutoFit/>
          </a:bodyPr>
          <a:lstStyle/>
          <a:p>
            <a:r>
              <a:rPr lang="en-US" sz="3200" dirty="0">
                <a:solidFill>
                  <a:srgbClr val="00B0F0"/>
                </a:solidFill>
                <a:latin typeface="+mn-lt"/>
              </a:rPr>
              <a:t>Hasil Sprint 1</a:t>
            </a:r>
            <a:endParaRPr lang="en-ID" sz="3200" dirty="0">
              <a:solidFill>
                <a:srgbClr val="00B0F0"/>
              </a:solidFill>
              <a:latin typeface="+mn-lt"/>
            </a:endParaRPr>
          </a:p>
        </p:txBody>
      </p:sp>
      <p:sp>
        <p:nvSpPr>
          <p:cNvPr id="26" name="Arrow: Right 25">
            <a:extLst>
              <a:ext uri="{FF2B5EF4-FFF2-40B4-BE49-F238E27FC236}">
                <a16:creationId xmlns:a16="http://schemas.microsoft.com/office/drawing/2014/main" id="{B8640C11-ABEF-4576-AA63-55CF94207076}"/>
              </a:ext>
            </a:extLst>
          </p:cNvPr>
          <p:cNvSpPr/>
          <p:nvPr/>
        </p:nvSpPr>
        <p:spPr>
          <a:xfrm rot="5400000">
            <a:off x="7199165" y="3687999"/>
            <a:ext cx="732982" cy="609600"/>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Arrow: Right 26">
            <a:extLst>
              <a:ext uri="{FF2B5EF4-FFF2-40B4-BE49-F238E27FC236}">
                <a16:creationId xmlns:a16="http://schemas.microsoft.com/office/drawing/2014/main" id="{937256AE-9EC5-401E-887A-299A6F76265E}"/>
              </a:ext>
            </a:extLst>
          </p:cNvPr>
          <p:cNvSpPr/>
          <p:nvPr/>
        </p:nvSpPr>
        <p:spPr>
          <a:xfrm rot="10800000">
            <a:off x="4026876" y="4991298"/>
            <a:ext cx="732982"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TextBox 27">
            <a:extLst>
              <a:ext uri="{FF2B5EF4-FFF2-40B4-BE49-F238E27FC236}">
                <a16:creationId xmlns:a16="http://schemas.microsoft.com/office/drawing/2014/main" id="{D996AA07-59C5-4839-8D9D-17232D307CD8}"/>
              </a:ext>
            </a:extLst>
          </p:cNvPr>
          <p:cNvSpPr txBox="1"/>
          <p:nvPr/>
        </p:nvSpPr>
        <p:spPr>
          <a:xfrm>
            <a:off x="1626498" y="3858744"/>
            <a:ext cx="2375394" cy="584775"/>
          </a:xfrm>
          <a:prstGeom prst="rect">
            <a:avLst/>
          </a:prstGeom>
          <a:noFill/>
        </p:spPr>
        <p:txBody>
          <a:bodyPr wrap="none" rtlCol="0">
            <a:spAutoFit/>
          </a:bodyPr>
          <a:lstStyle/>
          <a:p>
            <a:r>
              <a:rPr lang="en-US" sz="3200" dirty="0">
                <a:solidFill>
                  <a:srgbClr val="FF0000"/>
                </a:solidFill>
                <a:latin typeface="+mn-lt"/>
              </a:rPr>
              <a:t>Hasil Sprint 2</a:t>
            </a:r>
            <a:endParaRPr lang="en-ID" sz="3200" dirty="0">
              <a:solidFill>
                <a:srgbClr val="FF0000"/>
              </a:solidFill>
              <a:latin typeface="+mn-lt"/>
            </a:endParaRPr>
          </a:p>
        </p:txBody>
      </p:sp>
      <p:sp>
        <p:nvSpPr>
          <p:cNvPr id="29" name="TextBox 28">
            <a:extLst>
              <a:ext uri="{FF2B5EF4-FFF2-40B4-BE49-F238E27FC236}">
                <a16:creationId xmlns:a16="http://schemas.microsoft.com/office/drawing/2014/main" id="{BA9B8E8E-1B4F-40E3-BB1D-524993B29FF6}"/>
              </a:ext>
            </a:extLst>
          </p:cNvPr>
          <p:cNvSpPr txBox="1"/>
          <p:nvPr/>
        </p:nvSpPr>
        <p:spPr>
          <a:xfrm>
            <a:off x="4179574" y="1929824"/>
            <a:ext cx="1479315" cy="584775"/>
          </a:xfrm>
          <a:prstGeom prst="rect">
            <a:avLst/>
          </a:prstGeom>
          <a:noFill/>
        </p:spPr>
        <p:txBody>
          <a:bodyPr wrap="none" rtlCol="0">
            <a:spAutoFit/>
          </a:bodyPr>
          <a:lstStyle/>
          <a:p>
            <a:r>
              <a:rPr lang="en-US" sz="3200" dirty="0">
                <a:solidFill>
                  <a:srgbClr val="00B0F0"/>
                </a:solidFill>
                <a:latin typeface="+mn-lt"/>
              </a:rPr>
              <a:t>Sprint 1</a:t>
            </a:r>
            <a:endParaRPr lang="en-ID" sz="3200" dirty="0">
              <a:solidFill>
                <a:srgbClr val="00B0F0"/>
              </a:solidFill>
              <a:latin typeface="+mn-lt"/>
            </a:endParaRPr>
          </a:p>
        </p:txBody>
      </p:sp>
      <p:sp>
        <p:nvSpPr>
          <p:cNvPr id="30" name="TextBox 29">
            <a:extLst>
              <a:ext uri="{FF2B5EF4-FFF2-40B4-BE49-F238E27FC236}">
                <a16:creationId xmlns:a16="http://schemas.microsoft.com/office/drawing/2014/main" id="{0D36CEC6-ABAF-4F3D-8EB7-1CE1ED1C763E}"/>
              </a:ext>
            </a:extLst>
          </p:cNvPr>
          <p:cNvSpPr txBox="1"/>
          <p:nvPr/>
        </p:nvSpPr>
        <p:spPr>
          <a:xfrm>
            <a:off x="4807864" y="2594744"/>
            <a:ext cx="1479315" cy="584775"/>
          </a:xfrm>
          <a:prstGeom prst="rect">
            <a:avLst/>
          </a:prstGeom>
          <a:noFill/>
        </p:spPr>
        <p:txBody>
          <a:bodyPr wrap="none" rtlCol="0">
            <a:spAutoFit/>
          </a:bodyPr>
          <a:lstStyle/>
          <a:p>
            <a:r>
              <a:rPr lang="en-US" sz="3200" dirty="0">
                <a:solidFill>
                  <a:srgbClr val="FF0000"/>
                </a:solidFill>
                <a:latin typeface="+mn-lt"/>
              </a:rPr>
              <a:t>Sprint 2</a:t>
            </a:r>
            <a:endParaRPr lang="en-ID" sz="3200" dirty="0">
              <a:solidFill>
                <a:srgbClr val="FF0000"/>
              </a:solidFill>
              <a:latin typeface="+mn-lt"/>
            </a:endParaRPr>
          </a:p>
        </p:txBody>
      </p:sp>
    </p:spTree>
    <p:extLst>
      <p:ext uri="{BB962C8B-B14F-4D97-AF65-F5344CB8AC3E}">
        <p14:creationId xmlns:p14="http://schemas.microsoft.com/office/powerpoint/2010/main" val="2864714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anim calcmode="lin" valueType="num">
                                      <p:cBhvr>
                                        <p:cTn id="89" dur="1000" fill="hold"/>
                                        <p:tgtEl>
                                          <p:spTgt spid="11"/>
                                        </p:tgtEl>
                                        <p:attrNameLst>
                                          <p:attrName>ppt_x</p:attrName>
                                        </p:attrNameLst>
                                      </p:cBhvr>
                                      <p:tavLst>
                                        <p:tav tm="0">
                                          <p:val>
                                            <p:strVal val="#ppt_x"/>
                                          </p:val>
                                        </p:tav>
                                        <p:tav tm="100000">
                                          <p:val>
                                            <p:strVal val="#ppt_x"/>
                                          </p:val>
                                        </p:tav>
                                      </p:tavLst>
                                    </p:anim>
                                    <p:anim calcmode="lin" valueType="num">
                                      <p:cBhvr>
                                        <p:cTn id="9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500" fill="hold"/>
                                        <p:tgtEl>
                                          <p:spTgt spid="20"/>
                                        </p:tgtEl>
                                        <p:attrNameLst>
                                          <p:attrName>ppt_x</p:attrName>
                                        </p:attrNameLst>
                                      </p:cBhvr>
                                      <p:tavLst>
                                        <p:tav tm="0">
                                          <p:val>
                                            <p:strVal val="#ppt_x"/>
                                          </p:val>
                                        </p:tav>
                                        <p:tav tm="100000">
                                          <p:val>
                                            <p:strVal val="#ppt_x"/>
                                          </p:val>
                                        </p:tav>
                                      </p:tavLst>
                                    </p:anim>
                                    <p:anim calcmode="lin" valueType="num">
                                      <p:cBhvr additive="base">
                                        <p:cTn id="9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fade">
                                      <p:cBhvr>
                                        <p:cTn id="101" dur="1000"/>
                                        <p:tgtEl>
                                          <p:spTgt spid="14"/>
                                        </p:tgtEl>
                                      </p:cBhvr>
                                    </p:animEffect>
                                    <p:anim calcmode="lin" valueType="num">
                                      <p:cBhvr>
                                        <p:cTn id="102" dur="1000" fill="hold"/>
                                        <p:tgtEl>
                                          <p:spTgt spid="14"/>
                                        </p:tgtEl>
                                        <p:attrNameLst>
                                          <p:attrName>ppt_x</p:attrName>
                                        </p:attrNameLst>
                                      </p:cBhvr>
                                      <p:tavLst>
                                        <p:tav tm="0">
                                          <p:val>
                                            <p:strVal val="#ppt_x"/>
                                          </p:val>
                                        </p:tav>
                                        <p:tav tm="100000">
                                          <p:val>
                                            <p:strVal val="#ppt_x"/>
                                          </p:val>
                                        </p:tav>
                                      </p:tavLst>
                                    </p:anim>
                                    <p:anim calcmode="lin" valueType="num">
                                      <p:cBhvr>
                                        <p:cTn id="10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1000"/>
                                        <p:tgtEl>
                                          <p:spTgt spid="15"/>
                                        </p:tgtEl>
                                      </p:cBhvr>
                                    </p:animEffect>
                                    <p:anim calcmode="lin" valueType="num">
                                      <p:cBhvr>
                                        <p:cTn id="109" dur="1000" fill="hold"/>
                                        <p:tgtEl>
                                          <p:spTgt spid="15"/>
                                        </p:tgtEl>
                                        <p:attrNameLst>
                                          <p:attrName>ppt_x</p:attrName>
                                        </p:attrNameLst>
                                      </p:cBhvr>
                                      <p:tavLst>
                                        <p:tav tm="0">
                                          <p:val>
                                            <p:strVal val="#ppt_x"/>
                                          </p:val>
                                        </p:tav>
                                        <p:tav tm="100000">
                                          <p:val>
                                            <p:strVal val="#ppt_x"/>
                                          </p:val>
                                        </p:tav>
                                      </p:tavLst>
                                    </p:anim>
                                    <p:anim calcmode="lin" valueType="num">
                                      <p:cBhvr>
                                        <p:cTn id="11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additive="base">
                                        <p:cTn id="115" dur="500" fill="hold"/>
                                        <p:tgtEl>
                                          <p:spTgt spid="21"/>
                                        </p:tgtEl>
                                        <p:attrNameLst>
                                          <p:attrName>ppt_x</p:attrName>
                                        </p:attrNameLst>
                                      </p:cBhvr>
                                      <p:tavLst>
                                        <p:tav tm="0">
                                          <p:val>
                                            <p:strVal val="#ppt_x"/>
                                          </p:val>
                                        </p:tav>
                                        <p:tav tm="100000">
                                          <p:val>
                                            <p:strVal val="#ppt_x"/>
                                          </p:val>
                                        </p:tav>
                                      </p:tavLst>
                                    </p:anim>
                                    <p:anim calcmode="lin" valueType="num">
                                      <p:cBhvr additive="base">
                                        <p:cTn id="1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additive="base">
                                        <p:cTn id="121" dur="500" fill="hold"/>
                                        <p:tgtEl>
                                          <p:spTgt spid="25"/>
                                        </p:tgtEl>
                                        <p:attrNameLst>
                                          <p:attrName>ppt_x</p:attrName>
                                        </p:attrNameLst>
                                      </p:cBhvr>
                                      <p:tavLst>
                                        <p:tav tm="0">
                                          <p:val>
                                            <p:strVal val="#ppt_x"/>
                                          </p:val>
                                        </p:tav>
                                        <p:tav tm="100000">
                                          <p:val>
                                            <p:strVal val="#ppt_x"/>
                                          </p:val>
                                        </p:tav>
                                      </p:tavLst>
                                    </p:anim>
                                    <p:anim calcmode="lin" valueType="num">
                                      <p:cBhvr additive="base">
                                        <p:cTn id="1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fade">
                                      <p:cBhvr>
                                        <p:cTn id="127" dur="1000"/>
                                        <p:tgtEl>
                                          <p:spTgt spid="22"/>
                                        </p:tgtEl>
                                      </p:cBhvr>
                                    </p:animEffect>
                                    <p:anim calcmode="lin" valueType="num">
                                      <p:cBhvr>
                                        <p:cTn id="128" dur="1000" fill="hold"/>
                                        <p:tgtEl>
                                          <p:spTgt spid="22"/>
                                        </p:tgtEl>
                                        <p:attrNameLst>
                                          <p:attrName>ppt_x</p:attrName>
                                        </p:attrNameLst>
                                      </p:cBhvr>
                                      <p:tavLst>
                                        <p:tav tm="0">
                                          <p:val>
                                            <p:strVal val="#ppt_x"/>
                                          </p:val>
                                        </p:tav>
                                        <p:tav tm="100000">
                                          <p:val>
                                            <p:strVal val="#ppt_x"/>
                                          </p:val>
                                        </p:tav>
                                      </p:tavLst>
                                    </p:anim>
                                    <p:anim calcmode="lin" valueType="num">
                                      <p:cBhvr>
                                        <p:cTn id="1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additive="base">
                                        <p:cTn id="134" dur="500" fill="hold"/>
                                        <p:tgtEl>
                                          <p:spTgt spid="30"/>
                                        </p:tgtEl>
                                        <p:attrNameLst>
                                          <p:attrName>ppt_x</p:attrName>
                                        </p:attrNameLst>
                                      </p:cBhvr>
                                      <p:tavLst>
                                        <p:tav tm="0">
                                          <p:val>
                                            <p:strVal val="#ppt_x"/>
                                          </p:val>
                                        </p:tav>
                                        <p:tav tm="100000">
                                          <p:val>
                                            <p:strVal val="#ppt_x"/>
                                          </p:val>
                                        </p:tav>
                                      </p:tavLst>
                                    </p:anim>
                                    <p:anim calcmode="lin" valueType="num">
                                      <p:cBhvr additive="base">
                                        <p:cTn id="13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Effect transition="in" filter="fade">
                                      <p:cBhvr>
                                        <p:cTn id="140" dur="1000"/>
                                        <p:tgtEl>
                                          <p:spTgt spid="26"/>
                                        </p:tgtEl>
                                      </p:cBhvr>
                                    </p:animEffect>
                                    <p:anim calcmode="lin" valueType="num">
                                      <p:cBhvr>
                                        <p:cTn id="141" dur="1000" fill="hold"/>
                                        <p:tgtEl>
                                          <p:spTgt spid="26"/>
                                        </p:tgtEl>
                                        <p:attrNameLst>
                                          <p:attrName>ppt_x</p:attrName>
                                        </p:attrNameLst>
                                      </p:cBhvr>
                                      <p:tavLst>
                                        <p:tav tm="0">
                                          <p:val>
                                            <p:strVal val="#ppt_x"/>
                                          </p:val>
                                        </p:tav>
                                        <p:tav tm="100000">
                                          <p:val>
                                            <p:strVal val="#ppt_x"/>
                                          </p:val>
                                        </p:tav>
                                      </p:tavLst>
                                    </p:anim>
                                    <p:anim calcmode="lin" valueType="num">
                                      <p:cBhvr>
                                        <p:cTn id="1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27"/>
                                        </p:tgtEl>
                                        <p:attrNameLst>
                                          <p:attrName>style.visibility</p:attrName>
                                        </p:attrNameLst>
                                      </p:cBhvr>
                                      <p:to>
                                        <p:strVal val="visible"/>
                                      </p:to>
                                    </p:set>
                                    <p:animEffect transition="in" filter="fade">
                                      <p:cBhvr>
                                        <p:cTn id="147" dur="1000"/>
                                        <p:tgtEl>
                                          <p:spTgt spid="27"/>
                                        </p:tgtEl>
                                      </p:cBhvr>
                                    </p:animEffect>
                                    <p:anim calcmode="lin" valueType="num">
                                      <p:cBhvr>
                                        <p:cTn id="148" dur="1000" fill="hold"/>
                                        <p:tgtEl>
                                          <p:spTgt spid="27"/>
                                        </p:tgtEl>
                                        <p:attrNameLst>
                                          <p:attrName>ppt_x</p:attrName>
                                        </p:attrNameLst>
                                      </p:cBhvr>
                                      <p:tavLst>
                                        <p:tav tm="0">
                                          <p:val>
                                            <p:strVal val="#ppt_x"/>
                                          </p:val>
                                        </p:tav>
                                        <p:tav tm="100000">
                                          <p:val>
                                            <p:strVal val="#ppt_x"/>
                                          </p:val>
                                        </p:tav>
                                      </p:tavLst>
                                    </p:anim>
                                    <p:anim calcmode="lin" valueType="num">
                                      <p:cBhvr>
                                        <p:cTn id="1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fade">
                                      <p:cBhvr>
                                        <p:cTn id="154" dur="1000"/>
                                        <p:tgtEl>
                                          <p:spTgt spid="24"/>
                                        </p:tgtEl>
                                      </p:cBhvr>
                                    </p:animEffect>
                                    <p:anim calcmode="lin" valueType="num">
                                      <p:cBhvr>
                                        <p:cTn id="155" dur="1000" fill="hold"/>
                                        <p:tgtEl>
                                          <p:spTgt spid="24"/>
                                        </p:tgtEl>
                                        <p:attrNameLst>
                                          <p:attrName>ppt_x</p:attrName>
                                        </p:attrNameLst>
                                      </p:cBhvr>
                                      <p:tavLst>
                                        <p:tav tm="0">
                                          <p:val>
                                            <p:strVal val="#ppt_x"/>
                                          </p:val>
                                        </p:tav>
                                        <p:tav tm="100000">
                                          <p:val>
                                            <p:strVal val="#ppt_x"/>
                                          </p:val>
                                        </p:tav>
                                      </p:tavLst>
                                    </p:anim>
                                    <p:anim calcmode="lin" valueType="num">
                                      <p:cBhvr>
                                        <p:cTn id="1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28"/>
                                        </p:tgtEl>
                                        <p:attrNameLst>
                                          <p:attrName>style.visibility</p:attrName>
                                        </p:attrNameLst>
                                      </p:cBhvr>
                                      <p:to>
                                        <p:strVal val="visible"/>
                                      </p:to>
                                    </p:set>
                                    <p:anim calcmode="lin" valueType="num">
                                      <p:cBhvr additive="base">
                                        <p:cTn id="161" dur="500" fill="hold"/>
                                        <p:tgtEl>
                                          <p:spTgt spid="28"/>
                                        </p:tgtEl>
                                        <p:attrNameLst>
                                          <p:attrName>ppt_x</p:attrName>
                                        </p:attrNameLst>
                                      </p:cBhvr>
                                      <p:tavLst>
                                        <p:tav tm="0">
                                          <p:val>
                                            <p:strVal val="#ppt_x"/>
                                          </p:val>
                                        </p:tav>
                                        <p:tav tm="100000">
                                          <p:val>
                                            <p:strVal val="#ppt_x"/>
                                          </p:val>
                                        </p:tav>
                                      </p:tavLst>
                                    </p:anim>
                                    <p:anim calcmode="lin" valueType="num">
                                      <p:cBhvr additive="base">
                                        <p:cTn id="1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P spid="22" grpId="0" animBg="1"/>
      <p:bldP spid="21" grpId="0"/>
      <p:bldP spid="25" grpId="0"/>
      <p:bldP spid="26" grpId="0" animBg="1"/>
      <p:bldP spid="27" grpId="0" animBg="1"/>
      <p:bldP spid="28" grpId="0"/>
      <p:bldP spid="29" grpId="0"/>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876B5D-F6D3-460B-8ACF-4E56F227B1B8}"/>
              </a:ext>
            </a:extLst>
          </p:cNvPr>
          <p:cNvSpPr>
            <a:spLocks noGrp="1"/>
          </p:cNvSpPr>
          <p:nvPr>
            <p:ph idx="1"/>
          </p:nvPr>
        </p:nvSpPr>
        <p:spPr>
          <a:xfrm>
            <a:off x="628650" y="1295400"/>
            <a:ext cx="7886700" cy="5181149"/>
          </a:xfrm>
        </p:spPr>
        <p:txBody>
          <a:bodyPr>
            <a:normAutofit/>
          </a:bodyPr>
          <a:lstStyle/>
          <a:p>
            <a:r>
              <a:rPr lang="en-US" sz="3200" dirty="0" err="1"/>
              <a:t>Metodologi</a:t>
            </a:r>
            <a:r>
              <a:rPr lang="en-US" sz="3200" dirty="0"/>
              <a:t> </a:t>
            </a:r>
            <a:r>
              <a:rPr lang="en-US" sz="3200" dirty="0" err="1"/>
              <a:t>pengembangan</a:t>
            </a:r>
            <a:r>
              <a:rPr lang="en-US" sz="3200" dirty="0"/>
              <a:t> software </a:t>
            </a:r>
            <a:r>
              <a:rPr lang="en-US" sz="3200" dirty="0" err="1">
                <a:solidFill>
                  <a:srgbClr val="C00000"/>
                </a:solidFill>
              </a:rPr>
              <a:t>bukan</a:t>
            </a:r>
            <a:r>
              <a:rPr lang="en-US" sz="3200" dirty="0">
                <a:solidFill>
                  <a:srgbClr val="C00000"/>
                </a:solidFill>
              </a:rPr>
              <a:t> </a:t>
            </a:r>
            <a:r>
              <a:rPr lang="en-US" sz="3200" dirty="0" err="1">
                <a:solidFill>
                  <a:srgbClr val="C00000"/>
                </a:solidFill>
              </a:rPr>
              <a:t>metodologi</a:t>
            </a:r>
            <a:r>
              <a:rPr lang="en-US" sz="3200" dirty="0">
                <a:solidFill>
                  <a:srgbClr val="C00000"/>
                </a:solidFill>
              </a:rPr>
              <a:t> </a:t>
            </a:r>
            <a:r>
              <a:rPr lang="en-US" sz="3200" dirty="0" err="1">
                <a:solidFill>
                  <a:srgbClr val="C00000"/>
                </a:solidFill>
              </a:rPr>
              <a:t>penelitian</a:t>
            </a:r>
            <a:r>
              <a:rPr lang="en-US" sz="3200" dirty="0"/>
              <a:t>!</a:t>
            </a:r>
          </a:p>
          <a:p>
            <a:endParaRPr lang="en-US" sz="3200" dirty="0"/>
          </a:p>
          <a:p>
            <a:r>
              <a:rPr lang="en-US" sz="3200" dirty="0" err="1">
                <a:solidFill>
                  <a:srgbClr val="C00000"/>
                </a:solidFill>
              </a:rPr>
              <a:t>Jangan</a:t>
            </a:r>
            <a:r>
              <a:rPr lang="en-US" sz="3200" dirty="0">
                <a:solidFill>
                  <a:srgbClr val="C00000"/>
                </a:solidFill>
              </a:rPr>
              <a:t> </a:t>
            </a:r>
            <a:r>
              <a:rPr lang="en-US" sz="3200" dirty="0" err="1">
                <a:solidFill>
                  <a:srgbClr val="C00000"/>
                </a:solidFill>
              </a:rPr>
              <a:t>pernah</a:t>
            </a:r>
            <a:r>
              <a:rPr lang="en-US" sz="3200" dirty="0">
                <a:solidFill>
                  <a:srgbClr val="C00000"/>
                </a:solidFill>
              </a:rPr>
              <a:t> </a:t>
            </a:r>
            <a:r>
              <a:rPr lang="en-US" sz="3200" dirty="0" err="1">
                <a:solidFill>
                  <a:srgbClr val="C00000"/>
                </a:solidFill>
              </a:rPr>
              <a:t>masukan</a:t>
            </a:r>
            <a:r>
              <a:rPr lang="en-US" sz="3200" dirty="0">
                <a:solidFill>
                  <a:srgbClr val="C00000"/>
                </a:solidFill>
              </a:rPr>
              <a:t> waterfall/RAD/Agile </a:t>
            </a:r>
            <a:r>
              <a:rPr lang="en-US" sz="3200" dirty="0"/>
              <a:t>di Bab 3 </a:t>
            </a:r>
            <a:r>
              <a:rPr lang="en-US" sz="3200" dirty="0" err="1"/>
              <a:t>skripsi</a:t>
            </a:r>
            <a:r>
              <a:rPr lang="en-US" sz="3200" dirty="0"/>
              <a:t>/</a:t>
            </a:r>
            <a:r>
              <a:rPr lang="en-US" sz="3200" dirty="0" err="1"/>
              <a:t>tesis</a:t>
            </a:r>
            <a:r>
              <a:rPr lang="en-US" sz="3200" dirty="0"/>
              <a:t>/</a:t>
            </a:r>
            <a:r>
              <a:rPr lang="en-US" sz="3200" dirty="0" err="1"/>
              <a:t>disertasi</a:t>
            </a:r>
            <a:r>
              <a:rPr lang="en-US" sz="3200" dirty="0"/>
              <a:t>!</a:t>
            </a:r>
          </a:p>
          <a:p>
            <a:pPr lvl="1"/>
            <a:r>
              <a:rPr lang="en-US" sz="2800" dirty="0"/>
              <a:t>Karena Bab 3 </a:t>
            </a:r>
            <a:r>
              <a:rPr lang="en-US" sz="2800" dirty="0" err="1"/>
              <a:t>seharusnya</a:t>
            </a:r>
            <a:r>
              <a:rPr lang="en-US" sz="2800" dirty="0"/>
              <a:t> </a:t>
            </a:r>
            <a:r>
              <a:rPr lang="en-US" sz="2800" dirty="0" err="1"/>
              <a:t>membahas</a:t>
            </a:r>
            <a:r>
              <a:rPr lang="en-US" sz="2800" dirty="0"/>
              <a:t> </a:t>
            </a:r>
            <a:r>
              <a:rPr lang="en-US" sz="2800" dirty="0" err="1"/>
              <a:t>tentang</a:t>
            </a:r>
            <a:r>
              <a:rPr lang="en-US" sz="2800" dirty="0"/>
              <a:t> </a:t>
            </a:r>
            <a:r>
              <a:rPr lang="en-US" sz="2800" dirty="0" err="1">
                <a:solidFill>
                  <a:srgbClr val="0070C0"/>
                </a:solidFill>
              </a:rPr>
              <a:t>metodologi</a:t>
            </a:r>
            <a:r>
              <a:rPr lang="en-US" sz="2800" dirty="0">
                <a:solidFill>
                  <a:srgbClr val="0070C0"/>
                </a:solidFill>
              </a:rPr>
              <a:t> </a:t>
            </a:r>
            <a:r>
              <a:rPr lang="en-US" sz="2800" dirty="0" err="1">
                <a:solidFill>
                  <a:srgbClr val="0070C0"/>
                </a:solidFill>
              </a:rPr>
              <a:t>penelitian</a:t>
            </a:r>
            <a:r>
              <a:rPr lang="en-US" sz="2800" dirty="0">
                <a:solidFill>
                  <a:srgbClr val="0070C0"/>
                </a:solidFill>
              </a:rPr>
              <a:t> </a:t>
            </a:r>
            <a:r>
              <a:rPr lang="en-US" sz="2800" dirty="0"/>
              <a:t>(</a:t>
            </a:r>
            <a:r>
              <a:rPr lang="en-US" sz="2800" dirty="0" err="1"/>
              <a:t>bagaimana</a:t>
            </a:r>
            <a:r>
              <a:rPr lang="en-US" sz="2800" dirty="0"/>
              <a:t> </a:t>
            </a:r>
            <a:r>
              <a:rPr lang="en-US" sz="2800" dirty="0" err="1"/>
              <a:t>metode</a:t>
            </a:r>
            <a:r>
              <a:rPr lang="en-US" sz="2800" dirty="0"/>
              <a:t>, </a:t>
            </a:r>
            <a:r>
              <a:rPr lang="en-US" sz="2800" dirty="0" err="1"/>
              <a:t>teknik</a:t>
            </a:r>
            <a:r>
              <a:rPr lang="en-US" sz="2800" dirty="0"/>
              <a:t>, </a:t>
            </a:r>
            <a:r>
              <a:rPr lang="en-US" sz="2800" dirty="0" err="1"/>
              <a:t>cara</a:t>
            </a:r>
            <a:r>
              <a:rPr lang="en-US" sz="2800" dirty="0"/>
              <a:t>, </a:t>
            </a:r>
            <a:r>
              <a:rPr lang="en-US" sz="2800" dirty="0" err="1"/>
              <a:t>tahapan</a:t>
            </a:r>
            <a:r>
              <a:rPr lang="en-US" sz="2800" dirty="0"/>
              <a:t> dan </a:t>
            </a:r>
            <a:r>
              <a:rPr lang="en-US" sz="2800" dirty="0" err="1"/>
              <a:t>evaluasi</a:t>
            </a:r>
            <a:r>
              <a:rPr lang="en-US" sz="2800" dirty="0"/>
              <a:t> pada </a:t>
            </a:r>
            <a:r>
              <a:rPr lang="en-US" sz="2800" dirty="0" err="1"/>
              <a:t>penelitian</a:t>
            </a:r>
            <a:r>
              <a:rPr lang="en-US" sz="2800" dirty="0"/>
              <a:t> </a:t>
            </a:r>
            <a:r>
              <a:rPr lang="en-US" sz="2800" dirty="0" err="1"/>
              <a:t>kita</a:t>
            </a:r>
            <a:r>
              <a:rPr lang="en-US" sz="2800" dirty="0"/>
              <a:t>)</a:t>
            </a:r>
          </a:p>
          <a:p>
            <a:endParaRPr lang="en-ID" sz="3200" dirty="0"/>
          </a:p>
        </p:txBody>
      </p:sp>
      <p:sp>
        <p:nvSpPr>
          <p:cNvPr id="3" name="Slide Number Placeholder 2">
            <a:extLst>
              <a:ext uri="{FF2B5EF4-FFF2-40B4-BE49-F238E27FC236}">
                <a16:creationId xmlns:a16="http://schemas.microsoft.com/office/drawing/2014/main" id="{CFDC11A1-7CFC-4967-8908-1CDAC754B4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
        <p:nvSpPr>
          <p:cNvPr id="4" name="Title 3">
            <a:extLst>
              <a:ext uri="{FF2B5EF4-FFF2-40B4-BE49-F238E27FC236}">
                <a16:creationId xmlns:a16="http://schemas.microsoft.com/office/drawing/2014/main" id="{6C9FAE15-9D9B-4AE0-95F8-5FC2E41223D9}"/>
              </a:ext>
            </a:extLst>
          </p:cNvPr>
          <p:cNvSpPr>
            <a:spLocks noGrp="1"/>
          </p:cNvSpPr>
          <p:nvPr>
            <p:ph type="title"/>
          </p:nvPr>
        </p:nvSpPr>
        <p:spPr>
          <a:xfrm>
            <a:off x="628649" y="152399"/>
            <a:ext cx="8501495" cy="762001"/>
          </a:xfrm>
        </p:spPr>
        <p:txBody>
          <a:bodyPr>
            <a:normAutofit fontScale="90000"/>
          </a:bodyPr>
          <a:lstStyle/>
          <a:p>
            <a:r>
              <a:rPr lang="en-US" dirty="0" err="1"/>
              <a:t>Metodologi</a:t>
            </a:r>
            <a:r>
              <a:rPr lang="en-US" dirty="0"/>
              <a:t> </a:t>
            </a:r>
            <a:r>
              <a:rPr lang="en-US" dirty="0" err="1"/>
              <a:t>Penelitian</a:t>
            </a:r>
            <a:r>
              <a:rPr lang="en-US" dirty="0"/>
              <a:t> vs </a:t>
            </a:r>
            <a:r>
              <a:rPr lang="en-US" dirty="0" err="1"/>
              <a:t>Metodologi</a:t>
            </a:r>
            <a:r>
              <a:rPr lang="en-US" dirty="0"/>
              <a:t> </a:t>
            </a:r>
            <a:r>
              <a:rPr lang="en-US" dirty="0" err="1"/>
              <a:t>Pengembangan</a:t>
            </a:r>
            <a:r>
              <a:rPr lang="en-US" dirty="0"/>
              <a:t> Software</a:t>
            </a:r>
            <a:endParaRPr lang="en-ID" dirty="0"/>
          </a:p>
        </p:txBody>
      </p:sp>
    </p:spTree>
    <p:extLst>
      <p:ext uri="{BB962C8B-B14F-4D97-AF65-F5344CB8AC3E}">
        <p14:creationId xmlns:p14="http://schemas.microsoft.com/office/powerpoint/2010/main" val="1395683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977" y="2714542"/>
            <a:ext cx="6015672" cy="3172326"/>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685800" y="533400"/>
            <a:ext cx="7696200" cy="2286000"/>
          </a:xfrm>
        </p:spPr>
        <p:txBody>
          <a:bodyPr>
            <a:noAutofit/>
          </a:bodyPr>
          <a:lstStyle/>
          <a:p>
            <a:pPr algn="ctr"/>
            <a:r>
              <a:rPr lang="en-US" sz="4400" dirty="0">
                <a:solidFill>
                  <a:schemeClr val="bg1">
                    <a:lumMod val="50000"/>
                  </a:schemeClr>
                </a:solidFill>
              </a:rPr>
              <a:t>MITOS 4</a:t>
            </a:r>
            <a:br>
              <a:rPr lang="en-US" sz="4000" dirty="0">
                <a:solidFill>
                  <a:schemeClr val="bg1">
                    <a:lumMod val="50000"/>
                  </a:schemeClr>
                </a:solidFill>
              </a:rPr>
            </a:br>
            <a:r>
              <a:rPr lang="en-US" sz="3600" dirty="0" err="1"/>
              <a:t>Masalah</a:t>
            </a:r>
            <a:r>
              <a:rPr lang="en-US" sz="3600" dirty="0"/>
              <a:t> </a:t>
            </a:r>
            <a:r>
              <a:rPr lang="en-US" sz="3600" dirty="0" err="1"/>
              <a:t>Penelitian</a:t>
            </a:r>
            <a:r>
              <a:rPr lang="en-US" sz="3600" dirty="0"/>
              <a:t> </a:t>
            </a:r>
            <a:r>
              <a:rPr lang="en-US" sz="3600" dirty="0" err="1"/>
              <a:t>itu</a:t>
            </a:r>
            <a:r>
              <a:rPr lang="en-US" sz="3600" dirty="0"/>
              <a:t> </a:t>
            </a:r>
            <a:r>
              <a:rPr lang="en-US" sz="3600" dirty="0" err="1"/>
              <a:t>adalah</a:t>
            </a:r>
            <a:r>
              <a:rPr lang="en-US" sz="3600" dirty="0"/>
              <a:t> </a:t>
            </a:r>
            <a:r>
              <a:rPr lang="en-US" sz="3600" dirty="0" err="1">
                <a:solidFill>
                  <a:srgbClr val="C00000"/>
                </a:solidFill>
              </a:rPr>
              <a:t>Masalah</a:t>
            </a:r>
            <a:r>
              <a:rPr lang="en-US" sz="3600" dirty="0">
                <a:solidFill>
                  <a:srgbClr val="C00000"/>
                </a:solidFill>
              </a:rPr>
              <a:t> Yang </a:t>
            </a:r>
            <a:r>
              <a:rPr lang="en-US" sz="3600" dirty="0" err="1">
                <a:solidFill>
                  <a:srgbClr val="C00000"/>
                </a:solidFill>
              </a:rPr>
              <a:t>Muncul</a:t>
            </a:r>
            <a:r>
              <a:rPr lang="en-US" sz="3600" dirty="0">
                <a:solidFill>
                  <a:srgbClr val="C00000"/>
                </a:solidFill>
              </a:rPr>
              <a:t> di </a:t>
            </a:r>
            <a:r>
              <a:rPr lang="en-US" sz="3600" dirty="0" err="1">
                <a:solidFill>
                  <a:srgbClr val="C00000"/>
                </a:solidFill>
              </a:rPr>
              <a:t>Masyarakat</a:t>
            </a:r>
            <a:endParaRPr lang="id-ID" sz="3600" dirty="0">
              <a:solidFill>
                <a:srgbClr val="C00000"/>
              </a:solidFill>
            </a:endParaRPr>
          </a:p>
        </p:txBody>
      </p:sp>
      <p:sp>
        <p:nvSpPr>
          <p:cNvPr id="2" name="Slide Number Placeholder 1">
            <a:extLst>
              <a:ext uri="{FF2B5EF4-FFF2-40B4-BE49-F238E27FC236}">
                <a16:creationId xmlns:a16="http://schemas.microsoft.com/office/drawing/2014/main" id="{21642E1A-4274-4628-9266-DBD3423E0941}"/>
              </a:ext>
            </a:extLst>
          </p:cNvPr>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7516224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6D7E1D-FC05-43E1-9B74-7FAEDF7CD126}"/>
              </a:ext>
            </a:extLst>
          </p:cNvPr>
          <p:cNvSpPr>
            <a:spLocks noGrp="1"/>
          </p:cNvSpPr>
          <p:nvPr>
            <p:ph idx="1"/>
          </p:nvPr>
        </p:nvSpPr>
        <p:spPr/>
        <p:txBody>
          <a:bodyPr>
            <a:normAutofit lnSpcReduction="10000"/>
          </a:bodyPr>
          <a:lstStyle/>
          <a:p>
            <a:r>
              <a:rPr lang="en-US" sz="3600" dirty="0" err="1"/>
              <a:t>Penelitian</a:t>
            </a:r>
            <a:r>
              <a:rPr lang="en-US" sz="3600" dirty="0"/>
              <a:t> </a:t>
            </a:r>
            <a:r>
              <a:rPr lang="en-US" sz="3600" dirty="0" err="1"/>
              <a:t>dilakukan</a:t>
            </a:r>
            <a:r>
              <a:rPr lang="en-US" sz="3600" dirty="0"/>
              <a:t> </a:t>
            </a:r>
            <a:r>
              <a:rPr lang="en-US" sz="3600" dirty="0" err="1"/>
              <a:t>karena</a:t>
            </a:r>
            <a:r>
              <a:rPr lang="en-US" sz="3600" dirty="0"/>
              <a:t> </a:t>
            </a:r>
            <a:r>
              <a:rPr lang="en-US" sz="3600" dirty="0" err="1"/>
              <a:t>ada</a:t>
            </a:r>
            <a:r>
              <a:rPr lang="en-US" sz="3600" dirty="0"/>
              <a:t> </a:t>
            </a:r>
            <a:r>
              <a:rPr lang="en-US" sz="3600" dirty="0" err="1">
                <a:solidFill>
                  <a:srgbClr val="C00000"/>
                </a:solidFill>
              </a:rPr>
              <a:t>masalah</a:t>
            </a:r>
            <a:r>
              <a:rPr lang="en-US" sz="3600" dirty="0">
                <a:solidFill>
                  <a:srgbClr val="C00000"/>
                </a:solidFill>
              </a:rPr>
              <a:t> </a:t>
            </a:r>
            <a:r>
              <a:rPr lang="en-US" sz="3600" dirty="0" err="1">
                <a:solidFill>
                  <a:srgbClr val="C00000"/>
                </a:solidFill>
              </a:rPr>
              <a:t>penelitian</a:t>
            </a:r>
            <a:endParaRPr lang="id-ID" sz="3600" dirty="0">
              <a:solidFill>
                <a:srgbClr val="C00000"/>
              </a:solidFill>
            </a:endParaRPr>
          </a:p>
          <a:p>
            <a:endParaRPr lang="id-ID" sz="3600" dirty="0"/>
          </a:p>
          <a:p>
            <a:r>
              <a:rPr lang="id-ID" sz="3600" dirty="0"/>
              <a:t>Di</a:t>
            </a:r>
            <a:r>
              <a:rPr lang="en-US" sz="3600" dirty="0"/>
              <a:t>mana </a:t>
            </a:r>
            <a:r>
              <a:rPr lang="en-US" sz="3600" dirty="0" err="1"/>
              <a:t>masalah</a:t>
            </a:r>
            <a:r>
              <a:rPr lang="en-US" sz="3600" dirty="0"/>
              <a:t> </a:t>
            </a:r>
            <a:r>
              <a:rPr lang="en-US" sz="3600" dirty="0" err="1"/>
              <a:t>penelitian</a:t>
            </a:r>
            <a:r>
              <a:rPr lang="en-US" sz="3600" dirty="0"/>
              <a:t> </a:t>
            </a:r>
            <a:r>
              <a:rPr lang="en-US" sz="3600" dirty="0" err="1"/>
              <a:t>sendiri</a:t>
            </a:r>
            <a:r>
              <a:rPr lang="en-US" sz="3600" dirty="0"/>
              <a:t> </a:t>
            </a:r>
            <a:r>
              <a:rPr lang="en-US" sz="3600" dirty="0" err="1"/>
              <a:t>muncul</a:t>
            </a:r>
            <a:r>
              <a:rPr lang="en-US" sz="3600" dirty="0"/>
              <a:t> </a:t>
            </a:r>
            <a:r>
              <a:rPr lang="en-US" sz="3600" dirty="0" err="1"/>
              <a:t>karena</a:t>
            </a:r>
            <a:r>
              <a:rPr lang="en-US" sz="3600" dirty="0"/>
              <a:t> </a:t>
            </a:r>
            <a:r>
              <a:rPr lang="en-US" sz="3600" dirty="0" err="1"/>
              <a:t>ada</a:t>
            </a:r>
            <a:r>
              <a:rPr lang="en-US" sz="3600" dirty="0"/>
              <a:t> </a:t>
            </a:r>
            <a:r>
              <a:rPr lang="en-US" sz="3600" dirty="0" err="1">
                <a:solidFill>
                  <a:srgbClr val="0070C0"/>
                </a:solidFill>
              </a:rPr>
              <a:t>latar</a:t>
            </a:r>
            <a:r>
              <a:rPr lang="en-US" sz="3600" dirty="0">
                <a:solidFill>
                  <a:srgbClr val="0070C0"/>
                </a:solidFill>
              </a:rPr>
              <a:t> </a:t>
            </a:r>
            <a:r>
              <a:rPr lang="en-US" sz="3600" dirty="0" err="1">
                <a:solidFill>
                  <a:srgbClr val="0070C0"/>
                </a:solidFill>
              </a:rPr>
              <a:t>belakang</a:t>
            </a:r>
            <a:r>
              <a:rPr lang="en-US" sz="3600" dirty="0">
                <a:solidFill>
                  <a:srgbClr val="0070C0"/>
                </a:solidFill>
              </a:rPr>
              <a:t> </a:t>
            </a:r>
            <a:r>
              <a:rPr lang="en-US" sz="3600" dirty="0" err="1">
                <a:solidFill>
                  <a:srgbClr val="0070C0"/>
                </a:solidFill>
              </a:rPr>
              <a:t>masalah</a:t>
            </a:r>
            <a:r>
              <a:rPr lang="id-ID" sz="3600" dirty="0">
                <a:solidFill>
                  <a:srgbClr val="0070C0"/>
                </a:solidFill>
              </a:rPr>
              <a:t> penelitian</a:t>
            </a:r>
          </a:p>
          <a:p>
            <a:endParaRPr lang="id-ID" sz="3600" dirty="0">
              <a:solidFill>
                <a:srgbClr val="0070C0"/>
              </a:solidFill>
            </a:endParaRPr>
          </a:p>
          <a:p>
            <a:r>
              <a:rPr lang="id-ID" sz="3600" dirty="0"/>
              <a:t>Latar belakang masalah penelitian itu berangkatnya bisa dari </a:t>
            </a:r>
            <a:r>
              <a:rPr lang="id-ID" sz="3600" dirty="0">
                <a:solidFill>
                  <a:srgbClr val="00B050"/>
                </a:solidFill>
              </a:rPr>
              <a:t>masalah kehidupan</a:t>
            </a:r>
            <a:r>
              <a:rPr lang="id-ID" sz="3600" dirty="0"/>
              <a:t> (obyek penelitian)</a:t>
            </a:r>
          </a:p>
        </p:txBody>
      </p:sp>
      <p:sp>
        <p:nvSpPr>
          <p:cNvPr id="4" name="Title 3">
            <a:extLst>
              <a:ext uri="{FF2B5EF4-FFF2-40B4-BE49-F238E27FC236}">
                <a16:creationId xmlns:a16="http://schemas.microsoft.com/office/drawing/2014/main" id="{6F27E0E5-ABB9-41BA-807A-659D3472FE6D}"/>
              </a:ext>
            </a:extLst>
          </p:cNvPr>
          <p:cNvSpPr>
            <a:spLocks noGrp="1"/>
          </p:cNvSpPr>
          <p:nvPr>
            <p:ph type="title"/>
          </p:nvPr>
        </p:nvSpPr>
        <p:spPr/>
        <p:txBody>
          <a:bodyPr/>
          <a:lstStyle/>
          <a:p>
            <a:r>
              <a:rPr lang="id-ID" dirty="0"/>
              <a:t>Konsepsi Masalah Penelitian</a:t>
            </a:r>
            <a:endParaRPr lang="en-US" dirty="0"/>
          </a:p>
        </p:txBody>
      </p:sp>
      <p:sp>
        <p:nvSpPr>
          <p:cNvPr id="3" name="Slide Number Placeholder 2">
            <a:extLst>
              <a:ext uri="{FF2B5EF4-FFF2-40B4-BE49-F238E27FC236}">
                <a16:creationId xmlns:a16="http://schemas.microsoft.com/office/drawing/2014/main" id="{F6216E3D-9E73-4672-AF11-7744482848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0029917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FEF0D-4F98-4935-9904-E5333ABC63EC}"/>
              </a:ext>
            </a:extLst>
          </p:cNvPr>
          <p:cNvSpPr>
            <a:spLocks noGrp="1"/>
          </p:cNvSpPr>
          <p:nvPr>
            <p:ph idx="1"/>
          </p:nvPr>
        </p:nvSpPr>
        <p:spPr>
          <a:xfrm>
            <a:off x="628650" y="1066800"/>
            <a:ext cx="8210550" cy="5791200"/>
          </a:xfrm>
        </p:spPr>
        <p:txBody>
          <a:bodyPr>
            <a:normAutofit fontScale="77500" lnSpcReduction="20000"/>
          </a:bodyPr>
          <a:lstStyle/>
          <a:p>
            <a:r>
              <a:rPr lang="en-US" dirty="0"/>
              <a:t>Nilai </a:t>
            </a:r>
            <a:r>
              <a:rPr lang="en-US" dirty="0" err="1"/>
              <a:t>tukar</a:t>
            </a:r>
            <a:r>
              <a:rPr lang="en-US" dirty="0"/>
              <a:t> </a:t>
            </a:r>
            <a:r>
              <a:rPr lang="en-US" dirty="0" err="1"/>
              <a:t>uang</a:t>
            </a:r>
            <a:r>
              <a:rPr lang="en-US" dirty="0"/>
              <a:t> </a:t>
            </a:r>
            <a:r>
              <a:rPr lang="en-US" dirty="0" err="1"/>
              <a:t>adalah</a:t>
            </a:r>
            <a:r>
              <a:rPr lang="en-US" dirty="0"/>
              <a:t> </a:t>
            </a:r>
            <a:r>
              <a:rPr lang="en-US" dirty="0" err="1"/>
              <a:t>faktor</a:t>
            </a:r>
            <a:r>
              <a:rPr lang="en-US" dirty="0"/>
              <a:t> </a:t>
            </a:r>
            <a:r>
              <a:rPr lang="en-US" dirty="0" err="1"/>
              <a:t>penting</a:t>
            </a:r>
            <a:r>
              <a:rPr lang="en-US" dirty="0"/>
              <a:t> pada </a:t>
            </a:r>
            <a:r>
              <a:rPr lang="en-US" dirty="0" err="1"/>
              <a:t>perekonomian</a:t>
            </a:r>
            <a:r>
              <a:rPr lang="en-US" dirty="0"/>
              <a:t> </a:t>
            </a:r>
            <a:r>
              <a:rPr lang="en-US" dirty="0" err="1"/>
              <a:t>suatu</a:t>
            </a:r>
            <a:r>
              <a:rPr lang="en-US" dirty="0"/>
              <a:t> negara. Nilai </a:t>
            </a:r>
            <a:r>
              <a:rPr lang="en-US" dirty="0" err="1"/>
              <a:t>tukar</a:t>
            </a:r>
            <a:r>
              <a:rPr lang="en-US" dirty="0"/>
              <a:t> </a:t>
            </a:r>
            <a:r>
              <a:rPr lang="en-US" dirty="0" err="1"/>
              <a:t>uang</a:t>
            </a:r>
            <a:r>
              <a:rPr lang="en-US" dirty="0"/>
              <a:t> </a:t>
            </a:r>
            <a:r>
              <a:rPr lang="en-US" dirty="0" err="1"/>
              <a:t>perlu</a:t>
            </a:r>
            <a:r>
              <a:rPr lang="en-US" dirty="0"/>
              <a:t> </a:t>
            </a:r>
            <a:r>
              <a:rPr lang="en-US" dirty="0" err="1"/>
              <a:t>diprediksi</a:t>
            </a:r>
            <a:r>
              <a:rPr lang="en-US" dirty="0"/>
              <a:t> </a:t>
            </a:r>
            <a:r>
              <a:rPr lang="en-US" dirty="0" err="1"/>
              <a:t>supaya</a:t>
            </a:r>
            <a:r>
              <a:rPr lang="en-US" dirty="0"/>
              <a:t> </a:t>
            </a:r>
            <a:r>
              <a:rPr lang="en-US" dirty="0" err="1"/>
              <a:t>kebijakan</a:t>
            </a:r>
            <a:r>
              <a:rPr lang="en-US" dirty="0"/>
              <a:t> </a:t>
            </a:r>
            <a:r>
              <a:rPr lang="en-US" dirty="0" err="1"/>
              <a:t>perekonomian</a:t>
            </a:r>
            <a:r>
              <a:rPr lang="en-US" dirty="0"/>
              <a:t> </a:t>
            </a:r>
            <a:r>
              <a:rPr lang="en-US" dirty="0" err="1"/>
              <a:t>bisa</a:t>
            </a:r>
            <a:r>
              <a:rPr lang="en-US" dirty="0"/>
              <a:t> </a:t>
            </a:r>
            <a:r>
              <a:rPr lang="en-US" dirty="0" err="1"/>
              <a:t>diambil</a:t>
            </a:r>
            <a:r>
              <a:rPr lang="en-US" dirty="0"/>
              <a:t> </a:t>
            </a:r>
            <a:r>
              <a:rPr lang="en-US" dirty="0" err="1"/>
              <a:t>dengan</a:t>
            </a:r>
            <a:r>
              <a:rPr lang="en-US" dirty="0"/>
              <a:t> </a:t>
            </a:r>
            <a:r>
              <a:rPr lang="en-US" dirty="0" err="1"/>
              <a:t>lebih</a:t>
            </a:r>
            <a:r>
              <a:rPr lang="en-US" dirty="0"/>
              <a:t> </a:t>
            </a:r>
            <a:r>
              <a:rPr lang="en-US" dirty="0" err="1"/>
              <a:t>akurat</a:t>
            </a:r>
            <a:r>
              <a:rPr lang="en-US" dirty="0"/>
              <a:t> dan </a:t>
            </a:r>
            <a:r>
              <a:rPr lang="en-US" dirty="0" err="1"/>
              <a:t>efisien</a:t>
            </a:r>
            <a:r>
              <a:rPr lang="en-US" dirty="0"/>
              <a:t>…</a:t>
            </a:r>
          </a:p>
          <a:p>
            <a:r>
              <a:rPr lang="en-US" dirty="0" err="1"/>
              <a:t>Metode</a:t>
            </a:r>
            <a:r>
              <a:rPr lang="en-US" dirty="0"/>
              <a:t> </a:t>
            </a:r>
            <a:r>
              <a:rPr lang="en-US" dirty="0" err="1"/>
              <a:t>untuk</a:t>
            </a:r>
            <a:r>
              <a:rPr lang="en-US" dirty="0"/>
              <a:t> </a:t>
            </a:r>
            <a:r>
              <a:rPr lang="en-US" dirty="0" err="1"/>
              <a:t>prediksi</a:t>
            </a:r>
            <a:r>
              <a:rPr lang="en-US" dirty="0"/>
              <a:t> </a:t>
            </a:r>
            <a:r>
              <a:rPr lang="en-US" dirty="0" err="1"/>
              <a:t>nilai</a:t>
            </a:r>
            <a:r>
              <a:rPr lang="en-US" dirty="0"/>
              <a:t> </a:t>
            </a:r>
            <a:r>
              <a:rPr lang="en-US" dirty="0" err="1"/>
              <a:t>tukar</a:t>
            </a:r>
            <a:r>
              <a:rPr lang="en-US" dirty="0"/>
              <a:t> yang </a:t>
            </a:r>
            <a:r>
              <a:rPr lang="en-US" dirty="0" err="1"/>
              <a:t>saat</a:t>
            </a:r>
            <a:r>
              <a:rPr lang="en-US" dirty="0"/>
              <a:t> </a:t>
            </a:r>
            <a:r>
              <a:rPr lang="en-US" dirty="0" err="1"/>
              <a:t>ini</a:t>
            </a:r>
            <a:r>
              <a:rPr lang="en-US" dirty="0"/>
              <a:t> </a:t>
            </a:r>
            <a:r>
              <a:rPr lang="en-US" dirty="0" err="1"/>
              <a:t>digunakan</a:t>
            </a:r>
            <a:r>
              <a:rPr lang="en-US" dirty="0"/>
              <a:t> </a:t>
            </a:r>
            <a:r>
              <a:rPr lang="en-US" dirty="0" err="1"/>
              <a:t>adalah</a:t>
            </a:r>
            <a:r>
              <a:rPr lang="en-US" dirty="0"/>
              <a:t> </a:t>
            </a:r>
            <a:r>
              <a:rPr lang="en-US" dirty="0" err="1"/>
              <a:t>regresi</a:t>
            </a:r>
            <a:r>
              <a:rPr lang="en-US" dirty="0"/>
              <a:t> linier, neural network dan support vector machine…</a:t>
            </a:r>
          </a:p>
          <a:p>
            <a:r>
              <a:rPr lang="en-US" dirty="0" err="1"/>
              <a:t>Regresi</a:t>
            </a:r>
            <a:r>
              <a:rPr lang="en-US" dirty="0"/>
              <a:t> linier </a:t>
            </a:r>
            <a:r>
              <a:rPr lang="en-US" dirty="0" err="1"/>
              <a:t>memiliki</a:t>
            </a:r>
            <a:r>
              <a:rPr lang="en-US" dirty="0"/>
              <a:t> </a:t>
            </a:r>
            <a:r>
              <a:rPr lang="en-US" dirty="0" err="1"/>
              <a:t>kelebihan</a:t>
            </a:r>
            <a:r>
              <a:rPr lang="en-US" dirty="0"/>
              <a:t> A dan </a:t>
            </a:r>
            <a:r>
              <a:rPr lang="en-US" dirty="0" err="1"/>
              <a:t>kelemahan</a:t>
            </a:r>
            <a:r>
              <a:rPr lang="en-US" dirty="0"/>
              <a:t> B…</a:t>
            </a:r>
          </a:p>
          <a:p>
            <a:r>
              <a:rPr lang="en-US" dirty="0"/>
              <a:t>Neural network </a:t>
            </a:r>
            <a:r>
              <a:rPr lang="en-US" dirty="0" err="1"/>
              <a:t>memiliki</a:t>
            </a:r>
            <a:r>
              <a:rPr lang="en-US" dirty="0"/>
              <a:t> </a:t>
            </a:r>
            <a:r>
              <a:rPr lang="en-US" dirty="0" err="1"/>
              <a:t>kelebihan</a:t>
            </a:r>
            <a:r>
              <a:rPr lang="en-US" dirty="0"/>
              <a:t> C dan </a:t>
            </a:r>
            <a:r>
              <a:rPr lang="en-US" dirty="0" err="1"/>
              <a:t>kelemahan</a:t>
            </a:r>
            <a:r>
              <a:rPr lang="en-US" dirty="0"/>
              <a:t> D…</a:t>
            </a:r>
          </a:p>
          <a:p>
            <a:r>
              <a:rPr lang="en-US" dirty="0"/>
              <a:t>Support vector machine </a:t>
            </a:r>
            <a:r>
              <a:rPr lang="en-US" dirty="0" err="1"/>
              <a:t>memiliki</a:t>
            </a:r>
            <a:r>
              <a:rPr lang="en-US" dirty="0"/>
              <a:t> </a:t>
            </a:r>
            <a:r>
              <a:rPr lang="en-US" dirty="0" err="1"/>
              <a:t>kelebihan</a:t>
            </a:r>
            <a:r>
              <a:rPr lang="en-US" dirty="0"/>
              <a:t> </a:t>
            </a:r>
            <a:r>
              <a:rPr lang="en-US" dirty="0" err="1"/>
              <a:t>bisa</a:t>
            </a:r>
            <a:r>
              <a:rPr lang="en-US" dirty="0"/>
              <a:t> </a:t>
            </a:r>
            <a:r>
              <a:rPr lang="en-US" dirty="0" err="1"/>
              <a:t>mengatasi</a:t>
            </a:r>
            <a:r>
              <a:rPr lang="en-US" dirty="0"/>
              <a:t> </a:t>
            </a:r>
            <a:r>
              <a:rPr lang="en-US" dirty="0" err="1"/>
              <a:t>masalah</a:t>
            </a:r>
            <a:r>
              <a:rPr lang="en-US" dirty="0"/>
              <a:t> B (pada </a:t>
            </a:r>
            <a:r>
              <a:rPr lang="en-US" dirty="0" err="1"/>
              <a:t>regresi</a:t>
            </a:r>
            <a:r>
              <a:rPr lang="en-US" dirty="0"/>
              <a:t> linier) dan D (pada neural network)… </a:t>
            </a:r>
            <a:r>
              <a:rPr lang="en-US" dirty="0" err="1"/>
              <a:t>tapi</a:t>
            </a:r>
            <a:r>
              <a:rPr lang="en-US" dirty="0"/>
              <a:t> </a:t>
            </a:r>
            <a:r>
              <a:rPr lang="en-US" dirty="0" err="1"/>
              <a:t>memiliki</a:t>
            </a:r>
            <a:r>
              <a:rPr lang="en-US" dirty="0"/>
              <a:t> </a:t>
            </a:r>
            <a:r>
              <a:rPr lang="en-US" dirty="0" err="1"/>
              <a:t>kelemahan</a:t>
            </a:r>
            <a:r>
              <a:rPr lang="en-US" dirty="0"/>
              <a:t> E</a:t>
            </a:r>
          </a:p>
          <a:p>
            <a:endParaRPr lang="en-US" sz="1800" dirty="0"/>
          </a:p>
          <a:p>
            <a:r>
              <a:rPr lang="en-US" dirty="0" err="1"/>
              <a:t>Masalah</a:t>
            </a:r>
            <a:r>
              <a:rPr lang="en-US" dirty="0"/>
              <a:t> </a:t>
            </a:r>
            <a:r>
              <a:rPr lang="en-US" dirty="0" err="1"/>
              <a:t>penelitian</a:t>
            </a:r>
            <a:r>
              <a:rPr lang="en-US" dirty="0"/>
              <a:t> pada </a:t>
            </a:r>
            <a:r>
              <a:rPr lang="en-US" dirty="0" err="1"/>
              <a:t>penelitian</a:t>
            </a:r>
            <a:r>
              <a:rPr lang="en-US" dirty="0"/>
              <a:t> di </a:t>
            </a:r>
            <a:r>
              <a:rPr lang="en-US" dirty="0" err="1"/>
              <a:t>atas</a:t>
            </a:r>
            <a:r>
              <a:rPr lang="en-US" dirty="0"/>
              <a:t>?</a:t>
            </a:r>
          </a:p>
          <a:p>
            <a:pPr lvl="1"/>
            <a:r>
              <a:rPr lang="en-US" dirty="0" err="1"/>
              <a:t>Kebijakan</a:t>
            </a:r>
            <a:r>
              <a:rPr lang="en-US" dirty="0"/>
              <a:t> </a:t>
            </a:r>
            <a:r>
              <a:rPr lang="en-US" dirty="0" err="1"/>
              <a:t>perekonomian</a:t>
            </a:r>
            <a:r>
              <a:rPr lang="en-US" dirty="0"/>
              <a:t> negara?</a:t>
            </a:r>
          </a:p>
          <a:p>
            <a:pPr lvl="1"/>
            <a:r>
              <a:rPr lang="en-US" dirty="0" err="1"/>
              <a:t>Prediksi</a:t>
            </a:r>
            <a:r>
              <a:rPr lang="en-US" dirty="0"/>
              <a:t> </a:t>
            </a:r>
            <a:r>
              <a:rPr lang="en-US" dirty="0" err="1"/>
              <a:t>nilai</a:t>
            </a:r>
            <a:r>
              <a:rPr lang="en-US" dirty="0"/>
              <a:t> </a:t>
            </a:r>
            <a:r>
              <a:rPr lang="en-US" dirty="0" err="1"/>
              <a:t>tukar</a:t>
            </a:r>
            <a:r>
              <a:rPr lang="en-US" dirty="0"/>
              <a:t> </a:t>
            </a:r>
            <a:r>
              <a:rPr lang="en-US" dirty="0" err="1"/>
              <a:t>uang</a:t>
            </a:r>
            <a:r>
              <a:rPr lang="en-US" dirty="0"/>
              <a:t>?</a:t>
            </a:r>
          </a:p>
          <a:p>
            <a:pPr lvl="1"/>
            <a:r>
              <a:rPr lang="en-ID" dirty="0" err="1"/>
              <a:t>Metode</a:t>
            </a:r>
            <a:r>
              <a:rPr lang="en-ID" dirty="0"/>
              <a:t> </a:t>
            </a:r>
            <a:r>
              <a:rPr lang="en-ID" dirty="0" err="1"/>
              <a:t>apa</a:t>
            </a:r>
            <a:r>
              <a:rPr lang="en-ID" dirty="0"/>
              <a:t> yang </a:t>
            </a:r>
            <a:r>
              <a:rPr lang="en-ID" dirty="0" err="1"/>
              <a:t>sebaiknya</a:t>
            </a:r>
            <a:r>
              <a:rPr lang="en-ID" dirty="0"/>
              <a:t> </a:t>
            </a:r>
            <a:r>
              <a:rPr lang="en-ID" dirty="0" err="1"/>
              <a:t>dipakai</a:t>
            </a:r>
            <a:r>
              <a:rPr lang="en-ID" dirty="0"/>
              <a:t> </a:t>
            </a:r>
            <a:r>
              <a:rPr lang="en-ID" dirty="0" err="1"/>
              <a:t>untuk</a:t>
            </a:r>
            <a:r>
              <a:rPr lang="en-ID" dirty="0"/>
              <a:t> </a:t>
            </a:r>
            <a:r>
              <a:rPr lang="en-ID" dirty="0" err="1"/>
              <a:t>prediksi</a:t>
            </a:r>
            <a:r>
              <a:rPr lang="en-ID" dirty="0"/>
              <a:t> </a:t>
            </a:r>
            <a:r>
              <a:rPr lang="en-ID" dirty="0" err="1"/>
              <a:t>nilai</a:t>
            </a:r>
            <a:r>
              <a:rPr lang="en-ID" dirty="0"/>
              <a:t> </a:t>
            </a:r>
            <a:r>
              <a:rPr lang="en-ID" dirty="0" err="1"/>
              <a:t>tukar</a:t>
            </a:r>
            <a:r>
              <a:rPr lang="en-ID" dirty="0"/>
              <a:t>?</a:t>
            </a:r>
          </a:p>
          <a:p>
            <a:r>
              <a:rPr lang="en-ID" dirty="0" err="1">
                <a:solidFill>
                  <a:srgbClr val="C00000"/>
                </a:solidFill>
              </a:rPr>
              <a:t>Masalah</a:t>
            </a:r>
            <a:r>
              <a:rPr lang="en-ID" dirty="0"/>
              <a:t>: Support vector machine </a:t>
            </a:r>
            <a:r>
              <a:rPr lang="en-ID" dirty="0" err="1"/>
              <a:t>memiliki</a:t>
            </a:r>
            <a:r>
              <a:rPr lang="en-ID" dirty="0"/>
              <a:t> </a:t>
            </a:r>
            <a:r>
              <a:rPr lang="en-ID" dirty="0" err="1"/>
              <a:t>kelebihan</a:t>
            </a:r>
            <a:r>
              <a:rPr lang="en-ID" dirty="0"/>
              <a:t> </a:t>
            </a:r>
            <a:r>
              <a:rPr lang="en-ID" dirty="0" err="1"/>
              <a:t>memecahkan</a:t>
            </a:r>
            <a:r>
              <a:rPr lang="en-ID" dirty="0"/>
              <a:t> </a:t>
            </a:r>
            <a:r>
              <a:rPr lang="en-ID" dirty="0" err="1"/>
              <a:t>masalah</a:t>
            </a:r>
            <a:r>
              <a:rPr lang="en-ID" dirty="0"/>
              <a:t> B dan D (</a:t>
            </a:r>
            <a:r>
              <a:rPr lang="en-ID" dirty="0" err="1"/>
              <a:t>argumentasi</a:t>
            </a:r>
            <a:r>
              <a:rPr lang="en-ID" dirty="0"/>
              <a:t> </a:t>
            </a:r>
            <a:r>
              <a:rPr lang="en-ID" dirty="0" err="1"/>
              <a:t>dipilih</a:t>
            </a:r>
            <a:r>
              <a:rPr lang="en-ID" dirty="0"/>
              <a:t>), </a:t>
            </a:r>
            <a:r>
              <a:rPr lang="en-ID" dirty="0" err="1"/>
              <a:t>tapi</a:t>
            </a:r>
            <a:r>
              <a:rPr lang="en-ID" dirty="0"/>
              <a:t> </a:t>
            </a:r>
            <a:r>
              <a:rPr lang="en-ID" dirty="0" err="1">
                <a:solidFill>
                  <a:srgbClr val="C00000"/>
                </a:solidFill>
              </a:rPr>
              <a:t>memiliki</a:t>
            </a:r>
            <a:r>
              <a:rPr lang="en-ID" dirty="0">
                <a:solidFill>
                  <a:srgbClr val="C00000"/>
                </a:solidFill>
              </a:rPr>
              <a:t> </a:t>
            </a:r>
            <a:r>
              <a:rPr lang="en-ID" dirty="0" err="1">
                <a:solidFill>
                  <a:srgbClr val="C00000"/>
                </a:solidFill>
              </a:rPr>
              <a:t>kelemahan</a:t>
            </a:r>
            <a:r>
              <a:rPr lang="en-ID" dirty="0">
                <a:solidFill>
                  <a:srgbClr val="C00000"/>
                </a:solidFill>
              </a:rPr>
              <a:t> E</a:t>
            </a:r>
          </a:p>
          <a:p>
            <a:r>
              <a:rPr lang="en-ID" dirty="0" err="1">
                <a:solidFill>
                  <a:srgbClr val="00B050"/>
                </a:solidFill>
              </a:rPr>
              <a:t>Tujuan</a:t>
            </a:r>
            <a:r>
              <a:rPr lang="en-ID" dirty="0"/>
              <a:t>: </a:t>
            </a:r>
            <a:r>
              <a:rPr lang="en-ID" dirty="0" err="1"/>
              <a:t>Menerapkan</a:t>
            </a:r>
            <a:r>
              <a:rPr lang="en-ID" dirty="0"/>
              <a:t> </a:t>
            </a:r>
            <a:r>
              <a:rPr lang="en-ID" dirty="0" err="1">
                <a:solidFill>
                  <a:srgbClr val="00B050"/>
                </a:solidFill>
              </a:rPr>
              <a:t>metode</a:t>
            </a:r>
            <a:r>
              <a:rPr lang="en-ID" dirty="0">
                <a:solidFill>
                  <a:srgbClr val="00B050"/>
                </a:solidFill>
              </a:rPr>
              <a:t> XYZ </a:t>
            </a:r>
            <a:r>
              <a:rPr lang="en-ID" dirty="0" err="1"/>
              <a:t>untuk</a:t>
            </a:r>
            <a:r>
              <a:rPr lang="en-ID" dirty="0"/>
              <a:t> </a:t>
            </a:r>
            <a:r>
              <a:rPr lang="en-ID" dirty="0" err="1"/>
              <a:t>memecahkan</a:t>
            </a:r>
            <a:r>
              <a:rPr lang="en-ID" dirty="0"/>
              <a:t> </a:t>
            </a:r>
            <a:r>
              <a:rPr lang="en-ID" dirty="0" err="1"/>
              <a:t>masalah</a:t>
            </a:r>
            <a:r>
              <a:rPr lang="en-ID" dirty="0"/>
              <a:t> E pada support vector machine</a:t>
            </a:r>
          </a:p>
        </p:txBody>
      </p:sp>
      <p:sp>
        <p:nvSpPr>
          <p:cNvPr id="3" name="Slide Number Placeholder 2">
            <a:extLst>
              <a:ext uri="{FF2B5EF4-FFF2-40B4-BE49-F238E27FC236}">
                <a16:creationId xmlns:a16="http://schemas.microsoft.com/office/drawing/2014/main" id="{985F1BD5-32C5-4274-8143-7C374AD8D0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a:solidFill>
                <a:prstClr val="black">
                  <a:tint val="75000"/>
                </a:prstClr>
              </a:solidFill>
            </a:endParaRPr>
          </a:p>
        </p:txBody>
      </p:sp>
      <p:sp>
        <p:nvSpPr>
          <p:cNvPr id="4" name="Title 3">
            <a:extLst>
              <a:ext uri="{FF2B5EF4-FFF2-40B4-BE49-F238E27FC236}">
                <a16:creationId xmlns:a16="http://schemas.microsoft.com/office/drawing/2014/main" id="{0E18F312-5F0A-4F41-A4E8-5670B2264BD5}"/>
              </a:ext>
            </a:extLst>
          </p:cNvPr>
          <p:cNvSpPr>
            <a:spLocks noGrp="1"/>
          </p:cNvSpPr>
          <p:nvPr>
            <p:ph type="title"/>
          </p:nvPr>
        </p:nvSpPr>
        <p:spPr/>
        <p:txBody>
          <a:bodyPr>
            <a:noAutofit/>
          </a:bodyPr>
          <a:lstStyle/>
          <a:p>
            <a:r>
              <a:rPr lang="en-US" sz="3400" dirty="0" err="1"/>
              <a:t>Contoh</a:t>
            </a:r>
            <a:r>
              <a:rPr lang="en-US" sz="3400" dirty="0"/>
              <a:t> Alur </a:t>
            </a:r>
            <a:r>
              <a:rPr lang="en-US" sz="3400" dirty="0" err="1"/>
              <a:t>Latar</a:t>
            </a:r>
            <a:r>
              <a:rPr lang="en-US" sz="3400" dirty="0"/>
              <a:t> </a:t>
            </a:r>
            <a:r>
              <a:rPr lang="en-US" sz="3400" dirty="0" err="1"/>
              <a:t>Belakang</a:t>
            </a:r>
            <a:r>
              <a:rPr lang="en-US" sz="3400" dirty="0"/>
              <a:t> </a:t>
            </a:r>
            <a:r>
              <a:rPr lang="en-US" sz="3400" dirty="0" err="1"/>
              <a:t>Masalah</a:t>
            </a:r>
            <a:r>
              <a:rPr lang="en-US" sz="3400" dirty="0"/>
              <a:t> </a:t>
            </a:r>
            <a:r>
              <a:rPr lang="en-US" sz="3400" dirty="0" err="1"/>
              <a:t>Penelitian</a:t>
            </a:r>
            <a:endParaRPr lang="en-ID" sz="3400" dirty="0"/>
          </a:p>
        </p:txBody>
      </p:sp>
      <p:sp>
        <p:nvSpPr>
          <p:cNvPr id="7" name="Rectangle 6">
            <a:extLst>
              <a:ext uri="{FF2B5EF4-FFF2-40B4-BE49-F238E27FC236}">
                <a16:creationId xmlns:a16="http://schemas.microsoft.com/office/drawing/2014/main" id="{384B2538-8755-41D1-8154-126CF3BFEB80}"/>
              </a:ext>
            </a:extLst>
          </p:cNvPr>
          <p:cNvSpPr/>
          <p:nvPr/>
        </p:nvSpPr>
        <p:spPr>
          <a:xfrm>
            <a:off x="2819400" y="4343400"/>
            <a:ext cx="990600"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X</a:t>
            </a:r>
          </a:p>
        </p:txBody>
      </p:sp>
    </p:spTree>
    <p:extLst>
      <p:ext uri="{BB962C8B-B14F-4D97-AF65-F5344CB8AC3E}">
        <p14:creationId xmlns:p14="http://schemas.microsoft.com/office/powerpoint/2010/main" val="931468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err="1">
                <a:solidFill>
                  <a:srgbClr val="C00000"/>
                </a:solidFill>
              </a:rPr>
              <a:t>Memperdalam</a:t>
            </a:r>
            <a:r>
              <a:rPr lang="en-US" sz="3200" dirty="0">
                <a:solidFill>
                  <a:srgbClr val="C00000"/>
                </a:solidFill>
              </a:rPr>
              <a:t> </a:t>
            </a:r>
            <a:r>
              <a:rPr lang="en-US" sz="3200" dirty="0" err="1">
                <a:solidFill>
                  <a:srgbClr val="C00000"/>
                </a:solidFill>
              </a:rPr>
              <a:t>pengetahuan</a:t>
            </a:r>
            <a:r>
              <a:rPr lang="en-US" sz="3200" dirty="0">
                <a:solidFill>
                  <a:srgbClr val="C00000"/>
                </a:solidFill>
              </a:rPr>
              <a:t> </a:t>
            </a:r>
            <a:r>
              <a:rPr lang="en-US" sz="3200" dirty="0" err="1"/>
              <a:t>tentang</a:t>
            </a:r>
            <a:r>
              <a:rPr lang="id-ID" sz="3200" dirty="0"/>
              <a:t> </a:t>
            </a:r>
            <a:r>
              <a:rPr lang="en-US" sz="3200" dirty="0" err="1"/>
              <a:t>bidang</a:t>
            </a:r>
            <a:r>
              <a:rPr lang="en-US" sz="3200" dirty="0"/>
              <a:t> yang </a:t>
            </a:r>
            <a:r>
              <a:rPr lang="en-US" sz="3200" dirty="0" err="1"/>
              <a:t>diteliti</a:t>
            </a:r>
            <a:r>
              <a:rPr lang="id-ID" sz="3200" dirty="0"/>
              <a:t> (</a:t>
            </a:r>
            <a:r>
              <a:rPr lang="id-ID" sz="3200" i="1" dirty="0">
                <a:solidFill>
                  <a:srgbClr val="0070C0"/>
                </a:solidFill>
              </a:rPr>
              <a:t>Textbooks</a:t>
            </a:r>
            <a:r>
              <a:rPr lang="id-ID" sz="3200" dirty="0"/>
              <a:t>)</a:t>
            </a:r>
            <a:endParaRPr lang="en-US" sz="3200" dirty="0"/>
          </a:p>
          <a:p>
            <a:r>
              <a:rPr lang="en-US" sz="3200" dirty="0" err="1"/>
              <a:t>Mengetahui</a:t>
            </a:r>
            <a:r>
              <a:rPr lang="en-US" sz="3200" dirty="0"/>
              <a:t> </a:t>
            </a:r>
            <a:r>
              <a:rPr lang="en-US" sz="3200" dirty="0" err="1"/>
              <a:t>hasil</a:t>
            </a:r>
            <a:r>
              <a:rPr lang="en-US" sz="3200" dirty="0"/>
              <a:t> </a:t>
            </a:r>
            <a:r>
              <a:rPr lang="en-US" sz="3200" dirty="0" err="1">
                <a:solidFill>
                  <a:srgbClr val="C00000"/>
                </a:solidFill>
              </a:rPr>
              <a:t>penelitian</a:t>
            </a:r>
            <a:r>
              <a:rPr lang="en-US" sz="3200" dirty="0">
                <a:solidFill>
                  <a:srgbClr val="C00000"/>
                </a:solidFill>
              </a:rPr>
              <a:t> yang</a:t>
            </a:r>
            <a:r>
              <a:rPr lang="id-ID" sz="3200" dirty="0">
                <a:solidFill>
                  <a:srgbClr val="C00000"/>
                </a:solidFill>
              </a:rPr>
              <a:t> </a:t>
            </a:r>
            <a:r>
              <a:rPr lang="sv-SE" sz="3200" dirty="0">
                <a:solidFill>
                  <a:srgbClr val="C00000"/>
                </a:solidFill>
              </a:rPr>
              <a:t>berhubungan </a:t>
            </a:r>
            <a:r>
              <a:rPr lang="sv-SE" sz="3200" dirty="0"/>
              <a:t>dan yang sudah pernah</a:t>
            </a:r>
            <a:r>
              <a:rPr lang="id-ID" sz="3200" dirty="0"/>
              <a:t> </a:t>
            </a:r>
            <a:r>
              <a:rPr lang="en-US" sz="3200" dirty="0" err="1"/>
              <a:t>dilaksanakan</a:t>
            </a:r>
            <a:r>
              <a:rPr lang="en-US" sz="3200" dirty="0"/>
              <a:t> (Related Research)</a:t>
            </a:r>
            <a:r>
              <a:rPr lang="id-ID" sz="3200" dirty="0"/>
              <a:t> (</a:t>
            </a:r>
            <a:r>
              <a:rPr lang="id-ID" sz="3200" i="1" dirty="0">
                <a:solidFill>
                  <a:srgbClr val="0070C0"/>
                </a:solidFill>
              </a:rPr>
              <a:t>Paper</a:t>
            </a:r>
            <a:r>
              <a:rPr lang="id-ID" sz="3200" dirty="0"/>
              <a:t>)</a:t>
            </a:r>
            <a:endParaRPr lang="en-US" sz="3200" dirty="0"/>
          </a:p>
          <a:p>
            <a:r>
              <a:rPr lang="en-US" sz="3200" dirty="0" err="1"/>
              <a:t>Mengetahui</a:t>
            </a:r>
            <a:r>
              <a:rPr lang="en-US" sz="3200" dirty="0"/>
              <a:t> </a:t>
            </a:r>
            <a:r>
              <a:rPr lang="en-US" sz="3200" dirty="0" err="1"/>
              <a:t>perkembangan</a:t>
            </a:r>
            <a:r>
              <a:rPr lang="en-US" sz="3200" dirty="0"/>
              <a:t> </a:t>
            </a:r>
            <a:r>
              <a:rPr lang="en-US" sz="3200" dirty="0" err="1"/>
              <a:t>ilmu</a:t>
            </a:r>
            <a:r>
              <a:rPr lang="en-US" sz="3200" dirty="0"/>
              <a:t> </a:t>
            </a:r>
            <a:r>
              <a:rPr lang="en-US" sz="3200" dirty="0" err="1"/>
              <a:t>pada</a:t>
            </a:r>
            <a:r>
              <a:rPr lang="en-US" sz="3200" dirty="0"/>
              <a:t> </a:t>
            </a:r>
            <a:r>
              <a:rPr lang="en-US" sz="3200" dirty="0" err="1"/>
              <a:t>bidang</a:t>
            </a:r>
            <a:r>
              <a:rPr lang="en-US" sz="3200" dirty="0"/>
              <a:t> yang </a:t>
            </a:r>
            <a:r>
              <a:rPr lang="en-US" sz="3200" dirty="0" err="1"/>
              <a:t>kita</a:t>
            </a:r>
            <a:r>
              <a:rPr lang="en-US" sz="3200" dirty="0"/>
              <a:t> </a:t>
            </a:r>
            <a:r>
              <a:rPr lang="en-US" sz="3200" dirty="0" err="1"/>
              <a:t>pilih</a:t>
            </a:r>
            <a:r>
              <a:rPr lang="en-US" sz="3200" dirty="0"/>
              <a:t> (</a:t>
            </a:r>
            <a:r>
              <a:rPr lang="en-US" sz="3200" dirty="0">
                <a:solidFill>
                  <a:srgbClr val="C00000"/>
                </a:solidFill>
              </a:rPr>
              <a:t>state-of-the-art</a:t>
            </a:r>
            <a:r>
              <a:rPr lang="en-US" sz="3200" dirty="0"/>
              <a:t>)</a:t>
            </a:r>
            <a:r>
              <a:rPr lang="id-ID" sz="3200" dirty="0"/>
              <a:t> (</a:t>
            </a:r>
            <a:r>
              <a:rPr lang="id-ID" sz="3200" i="1" dirty="0">
                <a:solidFill>
                  <a:srgbClr val="0070C0"/>
                </a:solidFill>
              </a:rPr>
              <a:t>Paper</a:t>
            </a:r>
            <a:r>
              <a:rPr lang="id-ID" sz="3200" dirty="0"/>
              <a:t>)</a:t>
            </a:r>
            <a:endParaRPr lang="en-US" sz="3200" dirty="0"/>
          </a:p>
          <a:p>
            <a:r>
              <a:rPr lang="en-US" sz="4400" dirty="0"/>
              <a:t>Me</a:t>
            </a:r>
            <a:r>
              <a:rPr lang="id-ID" sz="4400" dirty="0" err="1"/>
              <a:t>ncari</a:t>
            </a:r>
            <a:r>
              <a:rPr lang="id-ID" sz="4400" dirty="0"/>
              <a:t> dan </a:t>
            </a:r>
            <a:r>
              <a:rPr lang="id-ID" sz="4400" dirty="0" err="1"/>
              <a:t>me</a:t>
            </a:r>
            <a:r>
              <a:rPr lang="en-US" sz="4400" dirty="0" err="1"/>
              <a:t>mperjelas</a:t>
            </a:r>
            <a:r>
              <a:rPr lang="en-US" sz="4400" dirty="0">
                <a:solidFill>
                  <a:srgbClr val="C00000"/>
                </a:solidFill>
              </a:rPr>
              <a:t> </a:t>
            </a:r>
            <a:r>
              <a:rPr lang="en-US" sz="4400" dirty="0" err="1">
                <a:solidFill>
                  <a:srgbClr val="C00000"/>
                </a:solidFill>
              </a:rPr>
              <a:t>masalah</a:t>
            </a:r>
            <a:r>
              <a:rPr lang="en-US" sz="4400" dirty="0">
                <a:solidFill>
                  <a:srgbClr val="C00000"/>
                </a:solidFill>
              </a:rPr>
              <a:t> </a:t>
            </a:r>
            <a:r>
              <a:rPr lang="en-US" sz="4400" dirty="0" err="1">
                <a:solidFill>
                  <a:srgbClr val="C00000"/>
                </a:solidFill>
              </a:rPr>
              <a:t>penelitian</a:t>
            </a:r>
            <a:r>
              <a:rPr lang="id-ID" sz="4400" dirty="0">
                <a:solidFill>
                  <a:srgbClr val="C00000"/>
                </a:solidFill>
              </a:rPr>
              <a:t> </a:t>
            </a:r>
            <a:r>
              <a:rPr lang="id-ID" sz="4400" dirty="0"/>
              <a:t>(</a:t>
            </a:r>
            <a:r>
              <a:rPr lang="id-ID" sz="4400" i="1" dirty="0">
                <a:solidFill>
                  <a:srgbClr val="0070C0"/>
                </a:solidFill>
              </a:rPr>
              <a:t>Paper</a:t>
            </a:r>
            <a:r>
              <a:rPr lang="id-ID" sz="4400" dirty="0"/>
              <a:t>)</a:t>
            </a:r>
            <a:endParaRPr lang="en-US" sz="4400" dirty="0"/>
          </a:p>
          <a:p>
            <a:endParaRPr lang="en-US" sz="3200" dirty="0"/>
          </a:p>
        </p:txBody>
      </p:sp>
      <p:sp>
        <p:nvSpPr>
          <p:cNvPr id="4" name="Title 3"/>
          <p:cNvSpPr>
            <a:spLocks noGrp="1"/>
          </p:cNvSpPr>
          <p:nvPr>
            <p:ph type="title"/>
          </p:nvPr>
        </p:nvSpPr>
        <p:spPr/>
        <p:txBody>
          <a:bodyPr>
            <a:noAutofit/>
          </a:bodyPr>
          <a:lstStyle/>
          <a:p>
            <a:r>
              <a:rPr lang="id-ID" dirty="0"/>
              <a:t>Studi Literatur dan Masalah Penelitian </a:t>
            </a:r>
          </a:p>
        </p:txBody>
      </p:sp>
      <p:sp>
        <p:nvSpPr>
          <p:cNvPr id="3" name="Slide Number Placeholder 2">
            <a:extLst>
              <a:ext uri="{FF2B5EF4-FFF2-40B4-BE49-F238E27FC236}">
                <a16:creationId xmlns:a16="http://schemas.microsoft.com/office/drawing/2014/main" id="{F62A6CAB-3C33-4277-BB64-80F4FC1813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75100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94A0C-0143-4B91-9480-32CF20C82032}"/>
              </a:ext>
            </a:extLst>
          </p:cNvPr>
          <p:cNvSpPr>
            <a:spLocks noGrp="1"/>
          </p:cNvSpPr>
          <p:nvPr>
            <p:ph idx="1"/>
          </p:nvPr>
        </p:nvSpPr>
        <p:spPr>
          <a:xfrm>
            <a:off x="76200" y="2007220"/>
            <a:ext cx="9053944" cy="4469327"/>
          </a:xfrm>
        </p:spPr>
        <p:txBody>
          <a:bodyPr/>
          <a:lstStyle/>
          <a:p>
            <a:pPr marL="0" indent="0" algn="ctr">
              <a:buNone/>
            </a:pPr>
            <a:r>
              <a:rPr lang="id-ID" dirty="0"/>
              <a:t>Penerapan </a:t>
            </a:r>
            <a:r>
              <a:rPr lang="id-ID" dirty="0">
                <a:solidFill>
                  <a:srgbClr val="00B050"/>
                </a:solidFill>
              </a:rPr>
              <a:t>Particle Swarm Optimization </a:t>
            </a:r>
            <a:r>
              <a:rPr lang="id-ID" dirty="0"/>
              <a:t>untuk </a:t>
            </a:r>
            <a:r>
              <a:rPr lang="id-ID" dirty="0">
                <a:solidFill>
                  <a:srgbClr val="C00000"/>
                </a:solidFill>
              </a:rPr>
              <a:t>Pemilihan Parameter </a:t>
            </a:r>
            <a:r>
              <a:rPr lang="id-ID" dirty="0"/>
              <a:t>Secara Otomatis pada </a:t>
            </a:r>
            <a:r>
              <a:rPr lang="id-ID" dirty="0">
                <a:solidFill>
                  <a:schemeClr val="accent2"/>
                </a:solidFill>
              </a:rPr>
              <a:t>Support Vector Machine</a:t>
            </a:r>
            <a:r>
              <a:rPr lang="id-ID" dirty="0"/>
              <a:t> untuk </a:t>
            </a:r>
            <a:r>
              <a:rPr lang="id-ID" dirty="0">
                <a:solidFill>
                  <a:srgbClr val="7030A0"/>
                </a:solidFill>
              </a:rPr>
              <a:t>Prediksi Produksi Padi</a:t>
            </a:r>
            <a:r>
              <a:rPr lang="en-US" dirty="0">
                <a:solidFill>
                  <a:srgbClr val="7030A0"/>
                </a:solidFill>
              </a:rPr>
              <a:t> </a:t>
            </a:r>
            <a:endParaRPr lang="id-ID" dirty="0">
              <a:solidFill>
                <a:srgbClr val="7030A0"/>
              </a:solidFill>
            </a:endParaRPr>
          </a:p>
          <a:p>
            <a:pPr algn="ctr"/>
            <a:endParaRPr lang="en-US" dirty="0"/>
          </a:p>
        </p:txBody>
      </p:sp>
      <p:sp>
        <p:nvSpPr>
          <p:cNvPr id="4" name="Title 3">
            <a:extLst>
              <a:ext uri="{FF2B5EF4-FFF2-40B4-BE49-F238E27FC236}">
                <a16:creationId xmlns:a16="http://schemas.microsoft.com/office/drawing/2014/main" id="{D43FCE69-8163-49B4-A38A-AAE1C34CC8D1}"/>
              </a:ext>
            </a:extLst>
          </p:cNvPr>
          <p:cNvSpPr>
            <a:spLocks noGrp="1"/>
          </p:cNvSpPr>
          <p:nvPr>
            <p:ph type="title"/>
          </p:nvPr>
        </p:nvSpPr>
        <p:spPr>
          <a:xfrm>
            <a:off x="606347" y="273339"/>
            <a:ext cx="2571751" cy="1372872"/>
          </a:xfrm>
        </p:spPr>
        <p:txBody>
          <a:bodyPr>
            <a:noAutofit/>
          </a:bodyPr>
          <a:lstStyle/>
          <a:p>
            <a:r>
              <a:rPr lang="it-IT" dirty="0"/>
              <a:t>Contoh</a:t>
            </a:r>
            <a:br>
              <a:rPr lang="it-IT" dirty="0"/>
            </a:br>
            <a:r>
              <a:rPr lang="it-IT" dirty="0"/>
              <a:t>Masalah</a:t>
            </a:r>
            <a:br>
              <a:rPr lang="it-IT" dirty="0"/>
            </a:br>
            <a:r>
              <a:rPr lang="it-IT" dirty="0"/>
              <a:t>Penelitian</a:t>
            </a:r>
            <a:endParaRPr lang="en-US" dirty="0"/>
          </a:p>
        </p:txBody>
      </p:sp>
      <p:graphicFrame>
        <p:nvGraphicFramePr>
          <p:cNvPr id="5" name="Content Placeholder 4">
            <a:extLst>
              <a:ext uri="{FF2B5EF4-FFF2-40B4-BE49-F238E27FC236}">
                <a16:creationId xmlns:a16="http://schemas.microsoft.com/office/drawing/2014/main" id="{1660D462-4C6F-483F-816A-18640DDB8DB7}"/>
              </a:ext>
            </a:extLst>
          </p:cNvPr>
          <p:cNvGraphicFramePr>
            <a:graphicFrameLocks/>
          </p:cNvGraphicFramePr>
          <p:nvPr>
            <p:extLst>
              <p:ext uri="{D42A27DB-BD31-4B8C-83A1-F6EECF244321}">
                <p14:modId xmlns:p14="http://schemas.microsoft.com/office/powerpoint/2010/main" val="3052676976"/>
              </p:ext>
            </p:extLst>
          </p:nvPr>
        </p:nvGraphicFramePr>
        <p:xfrm>
          <a:off x="-1860" y="3363951"/>
          <a:ext cx="9130145" cy="3505200"/>
        </p:xfrm>
        <a:graphic>
          <a:graphicData uri="http://schemas.openxmlformats.org/drawingml/2006/table">
            <a:tbl>
              <a:tblPr firstRow="1" bandRow="1">
                <a:tableStyleId>{073A0DAA-6AF3-43AB-8588-CEC1D06C72B9}</a:tableStyleId>
              </a:tblPr>
              <a:tblGrid>
                <a:gridCol w="3581400">
                  <a:extLst>
                    <a:ext uri="{9D8B030D-6E8A-4147-A177-3AD203B41FA5}">
                      <a16:colId xmlns:a16="http://schemas.microsoft.com/office/drawing/2014/main" val="20000"/>
                    </a:ext>
                  </a:extLst>
                </a:gridCol>
                <a:gridCol w="2793960">
                  <a:extLst>
                    <a:ext uri="{9D8B030D-6E8A-4147-A177-3AD203B41FA5}">
                      <a16:colId xmlns:a16="http://schemas.microsoft.com/office/drawing/2014/main" val="20001"/>
                    </a:ext>
                  </a:extLst>
                </a:gridCol>
                <a:gridCol w="2754785">
                  <a:extLst>
                    <a:ext uri="{9D8B030D-6E8A-4147-A177-3AD203B41FA5}">
                      <a16:colId xmlns:a16="http://schemas.microsoft.com/office/drawing/2014/main" val="20002"/>
                    </a:ext>
                  </a:extLst>
                </a:gridCol>
              </a:tblGrid>
              <a:tr h="355498">
                <a:tc>
                  <a:txBody>
                    <a:bodyPr/>
                    <a:lstStyle/>
                    <a:p>
                      <a:r>
                        <a:rPr lang="en-US" sz="2000" b="1" dirty="0"/>
                        <a:t>R</a:t>
                      </a:r>
                      <a:r>
                        <a:rPr lang="id-ID" sz="2000" b="1" dirty="0"/>
                        <a:t>esearch</a:t>
                      </a:r>
                      <a:r>
                        <a:rPr lang="en-US" sz="2000" b="1" dirty="0"/>
                        <a:t> P</a:t>
                      </a:r>
                      <a:r>
                        <a:rPr lang="id-ID" sz="2000" b="1" dirty="0" err="1"/>
                        <a:t>roblem</a:t>
                      </a:r>
                      <a:r>
                        <a:rPr lang="id-ID" sz="2000" b="1" dirty="0"/>
                        <a:t> (RP)</a:t>
                      </a:r>
                      <a:endParaRPr lang="en-US" sz="2000" b="1" dirty="0"/>
                    </a:p>
                  </a:txBody>
                  <a:tcPr/>
                </a:tc>
                <a:tc>
                  <a:txBody>
                    <a:bodyPr/>
                    <a:lstStyle/>
                    <a:p>
                      <a:r>
                        <a:rPr lang="id-ID" sz="2000" b="1" dirty="0"/>
                        <a:t>Research Question</a:t>
                      </a:r>
                      <a:r>
                        <a:rPr lang="en-US" sz="2000" b="1" dirty="0"/>
                        <a:t> </a:t>
                      </a:r>
                      <a:r>
                        <a:rPr lang="id-ID" sz="2000" b="1" dirty="0"/>
                        <a:t>(RQ)</a:t>
                      </a:r>
                      <a:endParaRPr lang="en-US" sz="2000" b="1" dirty="0"/>
                    </a:p>
                  </a:txBody>
                  <a:tcPr/>
                </a:tc>
                <a:tc>
                  <a:txBody>
                    <a:bodyPr/>
                    <a:lstStyle/>
                    <a:p>
                      <a:r>
                        <a:rPr lang="id-ID" sz="2000" b="1" dirty="0"/>
                        <a:t>Research</a:t>
                      </a:r>
                      <a:r>
                        <a:rPr lang="en-US" sz="2000" b="1" dirty="0"/>
                        <a:t> </a:t>
                      </a:r>
                      <a:r>
                        <a:rPr lang="id-ID" sz="2000" b="1" dirty="0"/>
                        <a:t>Objective (RO)</a:t>
                      </a:r>
                      <a:endParaRPr lang="en-US" sz="2000" b="1" dirty="0"/>
                    </a:p>
                  </a:txBody>
                  <a:tcPr/>
                </a:tc>
                <a:extLst>
                  <a:ext uri="{0D108BD9-81ED-4DB2-BD59-A6C34878D82A}">
                    <a16:rowId xmlns:a16="http://schemas.microsoft.com/office/drawing/2014/main" val="10000"/>
                  </a:ext>
                </a:extLst>
              </a:tr>
              <a:tr h="2677262">
                <a:tc>
                  <a:txBody>
                    <a:bodyPr/>
                    <a:lstStyle/>
                    <a:p>
                      <a:r>
                        <a:rPr lang="id-ID" sz="2200" dirty="0">
                          <a:solidFill>
                            <a:schemeClr val="accent2"/>
                          </a:solidFill>
                        </a:rPr>
                        <a:t>SVM</a:t>
                      </a:r>
                      <a:r>
                        <a:rPr lang="id-ID" sz="2200" dirty="0"/>
                        <a:t> dapat memecahkan masalah ‘over-</a:t>
                      </a:r>
                      <a:r>
                        <a:rPr lang="id-ID" sz="2200" dirty="0" err="1"/>
                        <a:t>fitting</a:t>
                      </a:r>
                      <a:r>
                        <a:rPr lang="id-ID" sz="2200" dirty="0"/>
                        <a:t>’, lambatnya konvergensi, dan sedikitnya data </a:t>
                      </a:r>
                      <a:r>
                        <a:rPr lang="id-ID" sz="2200" dirty="0" err="1"/>
                        <a:t>training</a:t>
                      </a:r>
                      <a:r>
                        <a:rPr lang="id-ID" sz="2200" dirty="0"/>
                        <a:t>, akan tetapi memiliki kelemahan pada </a:t>
                      </a:r>
                      <a:r>
                        <a:rPr lang="id-ID" sz="2200" dirty="0">
                          <a:solidFill>
                            <a:srgbClr val="FF0000"/>
                          </a:solidFill>
                        </a:rPr>
                        <a:t>sulitnya pemilihan parameter SVM yang sesuai </a:t>
                      </a:r>
                      <a:r>
                        <a:rPr lang="id-ID" sz="2200" dirty="0">
                          <a:solidFill>
                            <a:schemeClr val="tx1"/>
                          </a:solidFill>
                        </a:rPr>
                        <a:t>yang mengakibatkan </a:t>
                      </a:r>
                      <a:r>
                        <a:rPr lang="id-ID" sz="2200" dirty="0">
                          <a:solidFill>
                            <a:srgbClr val="0070C0"/>
                          </a:solidFill>
                        </a:rPr>
                        <a:t>akurasi</a:t>
                      </a:r>
                      <a:r>
                        <a:rPr lang="id-ID" sz="2200" dirty="0">
                          <a:solidFill>
                            <a:schemeClr val="tx1"/>
                          </a:solidFill>
                        </a:rPr>
                        <a:t> tidak stabil</a:t>
                      </a:r>
                      <a:endParaRPr lang="id-ID" sz="2200" dirty="0">
                        <a:solidFill>
                          <a:srgbClr val="FF0000"/>
                        </a:solidFill>
                      </a:endParaRPr>
                    </a:p>
                  </a:txBody>
                  <a:tcPr/>
                </a:tc>
                <a:tc>
                  <a:txBody>
                    <a:bodyPr/>
                    <a:lstStyle/>
                    <a:p>
                      <a:r>
                        <a:rPr lang="id-ID" sz="2200" dirty="0">
                          <a:solidFill>
                            <a:schemeClr val="tx1"/>
                          </a:solidFill>
                        </a:rPr>
                        <a:t>Seberapa meningkat </a:t>
                      </a:r>
                      <a:r>
                        <a:rPr lang="id-ID" sz="2200" dirty="0">
                          <a:solidFill>
                            <a:srgbClr val="0070C0"/>
                          </a:solidFill>
                        </a:rPr>
                        <a:t>akurasi</a:t>
                      </a:r>
                      <a:r>
                        <a:rPr lang="id-ID" sz="2200" dirty="0">
                          <a:solidFill>
                            <a:schemeClr val="tx1"/>
                          </a:solidFill>
                        </a:rPr>
                        <a:t> metode </a:t>
                      </a:r>
                      <a:r>
                        <a:rPr lang="id-ID" sz="2200" dirty="0">
                          <a:solidFill>
                            <a:schemeClr val="accent2"/>
                          </a:solidFill>
                        </a:rPr>
                        <a:t>SVM</a:t>
                      </a:r>
                      <a:r>
                        <a:rPr lang="id-ID" sz="2200" dirty="0">
                          <a:solidFill>
                            <a:schemeClr val="tx1"/>
                          </a:solidFill>
                        </a:rPr>
                        <a:t> apabila </a:t>
                      </a:r>
                      <a:r>
                        <a:rPr lang="id-ID" sz="2200" dirty="0">
                          <a:solidFill>
                            <a:srgbClr val="00B050"/>
                          </a:solidFill>
                        </a:rPr>
                        <a:t>PSO</a:t>
                      </a:r>
                      <a:r>
                        <a:rPr lang="id-ID" sz="2200" dirty="0">
                          <a:solidFill>
                            <a:srgbClr val="FF0000"/>
                          </a:solidFill>
                        </a:rPr>
                        <a:t> </a:t>
                      </a:r>
                      <a:r>
                        <a:rPr lang="id-ID" sz="2200" dirty="0">
                          <a:solidFill>
                            <a:schemeClr val="tx1"/>
                          </a:solidFill>
                        </a:rPr>
                        <a:t>diterapkan pada </a:t>
                      </a:r>
                      <a:r>
                        <a:rPr lang="id-ID" sz="2200" dirty="0">
                          <a:solidFill>
                            <a:srgbClr val="FF0000"/>
                          </a:solidFill>
                        </a:rPr>
                        <a:t>proses pemilihan parameter</a:t>
                      </a:r>
                      <a:r>
                        <a:rPr lang="id-ID" sz="2200" dirty="0">
                          <a:solidFill>
                            <a:schemeClr val="tx1"/>
                          </a:solidFill>
                        </a:rPr>
                        <a:t>?</a:t>
                      </a:r>
                    </a:p>
                  </a:txBody>
                  <a:tcPr/>
                </a:tc>
                <a:tc>
                  <a:txBody>
                    <a:bodyPr/>
                    <a:lstStyle/>
                    <a:p>
                      <a:r>
                        <a:rPr lang="id-ID" sz="2200" dirty="0">
                          <a:solidFill>
                            <a:schemeClr val="tx1"/>
                          </a:solidFill>
                        </a:rPr>
                        <a:t>Menerapkan</a:t>
                      </a:r>
                      <a:r>
                        <a:rPr lang="id-ID" sz="2200" dirty="0">
                          <a:solidFill>
                            <a:srgbClr val="FF0000"/>
                          </a:solidFill>
                        </a:rPr>
                        <a:t> </a:t>
                      </a:r>
                      <a:r>
                        <a:rPr lang="id-ID" sz="2200" dirty="0">
                          <a:solidFill>
                            <a:srgbClr val="00B050"/>
                          </a:solidFill>
                        </a:rPr>
                        <a:t>PSO</a:t>
                      </a:r>
                      <a:r>
                        <a:rPr lang="id-ID" sz="2200" dirty="0">
                          <a:solidFill>
                            <a:srgbClr val="FF0000"/>
                          </a:solidFill>
                        </a:rPr>
                        <a:t> </a:t>
                      </a:r>
                      <a:r>
                        <a:rPr lang="id-ID" sz="2200" dirty="0">
                          <a:solidFill>
                            <a:schemeClr val="tx1"/>
                          </a:solidFill>
                        </a:rPr>
                        <a:t>untuk</a:t>
                      </a:r>
                      <a:r>
                        <a:rPr lang="id-ID" sz="2200" dirty="0">
                          <a:solidFill>
                            <a:srgbClr val="FF0000"/>
                          </a:solidFill>
                        </a:rPr>
                        <a:t> pemilihan parameter yang sesuai </a:t>
                      </a:r>
                      <a:r>
                        <a:rPr lang="id-ID" sz="2200" dirty="0">
                          <a:solidFill>
                            <a:schemeClr val="tx1"/>
                          </a:solidFill>
                        </a:rPr>
                        <a:t>pada</a:t>
                      </a:r>
                      <a:r>
                        <a:rPr lang="id-ID" sz="2200" dirty="0">
                          <a:solidFill>
                            <a:srgbClr val="FF0000"/>
                          </a:solidFill>
                        </a:rPr>
                        <a:t> </a:t>
                      </a:r>
                      <a:r>
                        <a:rPr lang="id-ID" sz="2200" dirty="0">
                          <a:solidFill>
                            <a:schemeClr val="accent2"/>
                          </a:solidFill>
                        </a:rPr>
                        <a:t>SVM</a:t>
                      </a:r>
                      <a:r>
                        <a:rPr lang="id-ID" sz="2200" dirty="0">
                          <a:solidFill>
                            <a:srgbClr val="FF0000"/>
                          </a:solidFill>
                        </a:rPr>
                        <a:t> </a:t>
                      </a:r>
                      <a:r>
                        <a:rPr lang="id-ID" sz="2200" dirty="0"/>
                        <a:t>(C, lambda dan </a:t>
                      </a:r>
                      <a:r>
                        <a:rPr lang="id-ID" sz="2200" dirty="0" err="1"/>
                        <a:t>epsilon</a:t>
                      </a:r>
                      <a:r>
                        <a:rPr lang="id-ID" sz="2200" dirty="0"/>
                        <a:t>) , </a:t>
                      </a:r>
                      <a:r>
                        <a:rPr lang="id-ID" sz="2200" dirty="0">
                          <a:solidFill>
                            <a:schemeClr val="tx1"/>
                          </a:solidFill>
                        </a:rPr>
                        <a:t>sehingga hasil </a:t>
                      </a:r>
                      <a:r>
                        <a:rPr lang="id-ID" sz="2200" dirty="0">
                          <a:solidFill>
                            <a:srgbClr val="0070C0"/>
                          </a:solidFill>
                        </a:rPr>
                        <a:t>prediksinya lebih akurat</a:t>
                      </a:r>
                    </a:p>
                  </a:txBody>
                  <a:tcPr/>
                </a:tc>
                <a:extLst>
                  <a:ext uri="{0D108BD9-81ED-4DB2-BD59-A6C34878D82A}">
                    <a16:rowId xmlns:a16="http://schemas.microsoft.com/office/drawing/2014/main" val="10001"/>
                  </a:ext>
                </a:extLst>
              </a:tr>
            </a:tbl>
          </a:graphicData>
        </a:graphic>
      </p:graphicFrame>
      <p:sp>
        <p:nvSpPr>
          <p:cNvPr id="3" name="Slide Number Placeholder 2">
            <a:extLst>
              <a:ext uri="{FF2B5EF4-FFF2-40B4-BE49-F238E27FC236}">
                <a16:creationId xmlns:a16="http://schemas.microsoft.com/office/drawing/2014/main" id="{6B67E47D-43F4-486D-A8AC-98CCD6390BD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a:solidFill>
                <a:prstClr val="black">
                  <a:tint val="75000"/>
                </a:prstClr>
              </a:solidFill>
            </a:endParaRPr>
          </a:p>
        </p:txBody>
      </p:sp>
      <p:sp>
        <p:nvSpPr>
          <p:cNvPr id="6" name="TextBox 5">
            <a:extLst>
              <a:ext uri="{FF2B5EF4-FFF2-40B4-BE49-F238E27FC236}">
                <a16:creationId xmlns:a16="http://schemas.microsoft.com/office/drawing/2014/main" id="{CCE9F9D2-B346-43BE-9FE8-60AF563B4DD3}"/>
              </a:ext>
            </a:extLst>
          </p:cNvPr>
          <p:cNvSpPr txBox="1"/>
          <p:nvPr/>
        </p:nvSpPr>
        <p:spPr>
          <a:xfrm>
            <a:off x="3200400" y="99536"/>
            <a:ext cx="6028753" cy="1631216"/>
          </a:xfrm>
          <a:prstGeom prst="rect">
            <a:avLst/>
          </a:prstGeom>
          <a:noFill/>
        </p:spPr>
        <p:txBody>
          <a:bodyPr wrap="square" rtlCol="0">
            <a:spAutoFit/>
          </a:bodyPr>
          <a:lstStyle/>
          <a:p>
            <a:pPr marL="285750" indent="-285750" algn="l">
              <a:buFont typeface="Arial" panose="020B0604020202020204" pitchFamily="34" charset="0"/>
              <a:buChar char="•"/>
            </a:pPr>
            <a:r>
              <a:rPr lang="en-US" sz="2000" b="1" i="1" dirty="0" err="1">
                <a:solidFill>
                  <a:srgbClr val="7030A0"/>
                </a:solidFill>
                <a:effectLst/>
                <a:latin typeface="+mn-lt"/>
              </a:rPr>
              <a:t>Ungu</a:t>
            </a:r>
            <a:r>
              <a:rPr lang="en-US" sz="2000" i="1" dirty="0">
                <a:effectLst/>
                <a:latin typeface="+mn-lt"/>
              </a:rPr>
              <a:t>: </a:t>
            </a:r>
            <a:r>
              <a:rPr lang="en-US" sz="2000" i="1" dirty="0" err="1">
                <a:effectLst/>
                <a:latin typeface="+mn-lt"/>
              </a:rPr>
              <a:t>Obyek</a:t>
            </a:r>
            <a:r>
              <a:rPr lang="en-US" sz="2000" i="1" dirty="0">
                <a:effectLst/>
                <a:latin typeface="+mn-lt"/>
              </a:rPr>
              <a:t> Data </a:t>
            </a:r>
            <a:r>
              <a:rPr lang="en-US" sz="1800" i="1" dirty="0">
                <a:effectLst/>
                <a:latin typeface="+mn-lt"/>
              </a:rPr>
              <a:t>(</a:t>
            </a:r>
            <a:r>
              <a:rPr lang="en-US" sz="1800" i="1" dirty="0" err="1">
                <a:effectLst/>
                <a:latin typeface="+mn-lt"/>
              </a:rPr>
              <a:t>Opsional</a:t>
            </a:r>
            <a:r>
              <a:rPr lang="en-US" sz="1800" i="1" dirty="0">
                <a:effectLst/>
                <a:latin typeface="+mn-lt"/>
              </a:rPr>
              <a:t>, Bisa Data </a:t>
            </a:r>
            <a:r>
              <a:rPr lang="en-US" sz="1800" i="1" dirty="0" err="1">
                <a:effectLst/>
                <a:latin typeface="+mn-lt"/>
              </a:rPr>
              <a:t>Publik</a:t>
            </a:r>
            <a:r>
              <a:rPr lang="en-US" sz="1800" i="1" dirty="0">
                <a:effectLst/>
                <a:latin typeface="+mn-lt"/>
              </a:rPr>
              <a:t>)</a:t>
            </a:r>
          </a:p>
          <a:p>
            <a:pPr marL="285750" indent="-285750" algn="l">
              <a:buFont typeface="Arial" panose="020B0604020202020204" pitchFamily="34" charset="0"/>
              <a:buChar char="•"/>
            </a:pPr>
            <a:r>
              <a:rPr lang="en-US" sz="2000" b="1" i="1" dirty="0" err="1">
                <a:solidFill>
                  <a:srgbClr val="FF9933"/>
                </a:solidFill>
                <a:effectLst/>
                <a:latin typeface="+mn-lt"/>
              </a:rPr>
              <a:t>Oranye</a:t>
            </a:r>
            <a:r>
              <a:rPr lang="en-US" sz="2000" i="1" dirty="0">
                <a:effectLst/>
                <a:latin typeface="+mn-lt"/>
              </a:rPr>
              <a:t>: </a:t>
            </a:r>
            <a:r>
              <a:rPr lang="en-US" sz="2000" i="1" dirty="0" err="1">
                <a:effectLst/>
                <a:latin typeface="+mn-lt"/>
              </a:rPr>
              <a:t>Topik</a:t>
            </a:r>
            <a:r>
              <a:rPr lang="en-US" sz="2000" i="1" dirty="0">
                <a:effectLst/>
                <a:latin typeface="+mn-lt"/>
              </a:rPr>
              <a:t> </a:t>
            </a:r>
            <a:r>
              <a:rPr lang="en-US" sz="1800" i="1" dirty="0">
                <a:effectLst/>
                <a:latin typeface="+mn-lt"/>
              </a:rPr>
              <a:t>(</a:t>
            </a:r>
            <a:r>
              <a:rPr lang="en-US" sz="1800" i="1" dirty="0" err="1">
                <a:effectLst/>
                <a:latin typeface="+mn-lt"/>
              </a:rPr>
              <a:t>Obyek</a:t>
            </a:r>
            <a:r>
              <a:rPr lang="en-US" sz="1800" i="1" dirty="0">
                <a:effectLst/>
                <a:latin typeface="+mn-lt"/>
              </a:rPr>
              <a:t> </a:t>
            </a:r>
            <a:r>
              <a:rPr lang="en-US" sz="1800" i="1" dirty="0" err="1">
                <a:effectLst/>
                <a:latin typeface="+mn-lt"/>
              </a:rPr>
              <a:t>Metode</a:t>
            </a:r>
            <a:r>
              <a:rPr lang="en-US" sz="1800" i="1" dirty="0">
                <a:effectLst/>
                <a:latin typeface="+mn-lt"/>
              </a:rPr>
              <a:t> yang </a:t>
            </a:r>
            <a:r>
              <a:rPr lang="en-US" sz="1800" i="1" dirty="0" err="1">
                <a:effectLst/>
                <a:latin typeface="+mn-lt"/>
              </a:rPr>
              <a:t>Diperbaiki</a:t>
            </a:r>
            <a:r>
              <a:rPr lang="en-US" sz="1800" i="1" dirty="0">
                <a:effectLst/>
                <a:latin typeface="+mn-lt"/>
              </a:rPr>
              <a:t>)</a:t>
            </a:r>
          </a:p>
          <a:p>
            <a:pPr marL="285750" indent="-285750" algn="l">
              <a:buFont typeface="Arial" panose="020B0604020202020204" pitchFamily="34" charset="0"/>
              <a:buChar char="•"/>
            </a:pPr>
            <a:r>
              <a:rPr lang="en-US" sz="2000" b="1" i="1" dirty="0">
                <a:solidFill>
                  <a:srgbClr val="C00000"/>
                </a:solidFill>
                <a:effectLst/>
                <a:latin typeface="+mn-lt"/>
              </a:rPr>
              <a:t>Merah</a:t>
            </a:r>
            <a:r>
              <a:rPr lang="en-US" sz="2000" i="1" dirty="0">
                <a:effectLst/>
                <a:latin typeface="+mn-lt"/>
              </a:rPr>
              <a:t>: </a:t>
            </a:r>
            <a:r>
              <a:rPr lang="en-US" sz="2000" i="1" dirty="0" err="1">
                <a:effectLst/>
                <a:latin typeface="+mn-lt"/>
              </a:rPr>
              <a:t>Masalah</a:t>
            </a:r>
            <a:r>
              <a:rPr lang="en-US" sz="2000" i="1" dirty="0">
                <a:effectLst/>
                <a:latin typeface="+mn-lt"/>
              </a:rPr>
              <a:t> </a:t>
            </a:r>
            <a:r>
              <a:rPr lang="en-US" sz="2000" i="1" dirty="0" err="1">
                <a:effectLst/>
                <a:latin typeface="+mn-lt"/>
              </a:rPr>
              <a:t>Penelitian</a:t>
            </a:r>
            <a:endParaRPr lang="en-US" sz="2000" i="1" dirty="0">
              <a:effectLst/>
              <a:latin typeface="+mn-lt"/>
            </a:endParaRPr>
          </a:p>
          <a:p>
            <a:pPr marL="285750" indent="-285750" algn="l">
              <a:buFont typeface="Arial" panose="020B0604020202020204" pitchFamily="34" charset="0"/>
              <a:buChar char="•"/>
            </a:pPr>
            <a:r>
              <a:rPr lang="en-US" sz="2000" b="1" i="1" dirty="0">
                <a:solidFill>
                  <a:srgbClr val="00B050"/>
                </a:solidFill>
                <a:effectLst/>
                <a:latin typeface="+mn-lt"/>
              </a:rPr>
              <a:t>Hijau</a:t>
            </a:r>
            <a:r>
              <a:rPr lang="en-US" sz="2000" i="1" dirty="0">
                <a:effectLst/>
                <a:latin typeface="+mn-lt"/>
              </a:rPr>
              <a:t>: </a:t>
            </a:r>
            <a:r>
              <a:rPr lang="en-US" sz="2000" i="1" dirty="0" err="1">
                <a:effectLst/>
                <a:latin typeface="+mn-lt"/>
              </a:rPr>
              <a:t>Metode</a:t>
            </a:r>
            <a:r>
              <a:rPr lang="en-US" sz="2000" i="1" dirty="0">
                <a:effectLst/>
                <a:latin typeface="+mn-lt"/>
              </a:rPr>
              <a:t> </a:t>
            </a:r>
            <a:r>
              <a:rPr lang="en-US" sz="2000" i="1" dirty="0" err="1">
                <a:effectLst/>
                <a:latin typeface="+mn-lt"/>
              </a:rPr>
              <a:t>Perbaikan</a:t>
            </a:r>
            <a:r>
              <a:rPr lang="en-US" sz="2000" i="1" dirty="0">
                <a:effectLst/>
                <a:latin typeface="+mn-lt"/>
              </a:rPr>
              <a:t> yang </a:t>
            </a:r>
            <a:r>
              <a:rPr lang="en-US" sz="2000" i="1" dirty="0" err="1">
                <a:effectLst/>
                <a:latin typeface="+mn-lt"/>
              </a:rPr>
              <a:t>Diusulkan</a:t>
            </a:r>
            <a:endParaRPr lang="en-US" sz="2000" i="1" dirty="0">
              <a:effectLst/>
              <a:latin typeface="+mn-lt"/>
            </a:endParaRPr>
          </a:p>
          <a:p>
            <a:pPr marL="285750" indent="-285750" algn="l">
              <a:buFont typeface="Arial" panose="020B0604020202020204" pitchFamily="34" charset="0"/>
              <a:buChar char="•"/>
            </a:pPr>
            <a:r>
              <a:rPr lang="en-US" sz="2000" b="1" i="1" dirty="0" err="1">
                <a:solidFill>
                  <a:srgbClr val="0070C0"/>
                </a:solidFill>
                <a:effectLst/>
                <a:latin typeface="+mn-lt"/>
              </a:rPr>
              <a:t>Biru</a:t>
            </a:r>
            <a:r>
              <a:rPr lang="en-US" sz="2000" i="1" dirty="0">
                <a:effectLst/>
                <a:latin typeface="+mn-lt"/>
              </a:rPr>
              <a:t>: </a:t>
            </a:r>
            <a:r>
              <a:rPr lang="en-US" sz="2000" i="1" dirty="0" err="1">
                <a:effectLst/>
                <a:latin typeface="+mn-lt"/>
              </a:rPr>
              <a:t>Pengukuran</a:t>
            </a:r>
            <a:r>
              <a:rPr lang="en-US" sz="2000" i="1" dirty="0">
                <a:effectLst/>
                <a:latin typeface="+mn-lt"/>
              </a:rPr>
              <a:t> </a:t>
            </a:r>
            <a:r>
              <a:rPr lang="en-US" sz="2000" i="1" dirty="0" err="1">
                <a:effectLst/>
                <a:latin typeface="+mn-lt"/>
              </a:rPr>
              <a:t>Penelitian</a:t>
            </a:r>
            <a:r>
              <a:rPr lang="en-US" sz="2000" i="1" dirty="0">
                <a:effectLst/>
                <a:latin typeface="+mn-lt"/>
              </a:rPr>
              <a:t> </a:t>
            </a:r>
            <a:r>
              <a:rPr lang="en-US" sz="1800" i="1" dirty="0">
                <a:effectLst/>
                <a:latin typeface="+mn-lt"/>
              </a:rPr>
              <a:t>(</a:t>
            </a:r>
            <a:r>
              <a:rPr lang="en-US" sz="1800" i="1" dirty="0" err="1">
                <a:effectLst/>
                <a:latin typeface="+mn-lt"/>
              </a:rPr>
              <a:t>Tidak</a:t>
            </a:r>
            <a:r>
              <a:rPr lang="en-US" sz="1800" i="1" dirty="0">
                <a:effectLst/>
                <a:latin typeface="+mn-lt"/>
              </a:rPr>
              <a:t> Harus </a:t>
            </a:r>
            <a:r>
              <a:rPr lang="en-US" sz="1800" i="1" dirty="0" err="1">
                <a:effectLst/>
                <a:latin typeface="+mn-lt"/>
              </a:rPr>
              <a:t>Masuk</a:t>
            </a:r>
            <a:r>
              <a:rPr lang="en-US" sz="1800" i="1" dirty="0">
                <a:effectLst/>
                <a:latin typeface="+mn-lt"/>
              </a:rPr>
              <a:t> </a:t>
            </a:r>
            <a:r>
              <a:rPr lang="en-US" sz="1800" i="1" dirty="0" err="1">
                <a:effectLst/>
                <a:latin typeface="+mn-lt"/>
              </a:rPr>
              <a:t>Judul</a:t>
            </a:r>
            <a:r>
              <a:rPr lang="en-US" sz="1800" i="1" dirty="0">
                <a:effectLst/>
                <a:latin typeface="+mn-lt"/>
              </a:rPr>
              <a:t>)</a:t>
            </a:r>
            <a:endParaRPr lang="en-ID" sz="2000" i="1" dirty="0">
              <a:effectLst/>
              <a:latin typeface="+mn-lt"/>
            </a:endParaRPr>
          </a:p>
        </p:txBody>
      </p:sp>
    </p:spTree>
    <p:extLst>
      <p:ext uri="{BB962C8B-B14F-4D97-AF65-F5344CB8AC3E}">
        <p14:creationId xmlns:p14="http://schemas.microsoft.com/office/powerpoint/2010/main" val="1120790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7886700" cy="5353051"/>
          </a:xfrm>
        </p:spPr>
        <p:txBody>
          <a:bodyPr>
            <a:normAutofit lnSpcReduction="10000"/>
          </a:bodyPr>
          <a:lstStyle/>
          <a:p>
            <a:r>
              <a:rPr lang="en-US" dirty="0" err="1"/>
              <a:t>Masalah</a:t>
            </a:r>
            <a:r>
              <a:rPr lang="en-US" dirty="0"/>
              <a:t> </a:t>
            </a:r>
            <a:r>
              <a:rPr lang="en-US" dirty="0" err="1"/>
              <a:t>Penelitian</a:t>
            </a:r>
            <a:r>
              <a:rPr lang="en-US" dirty="0"/>
              <a:t> (</a:t>
            </a:r>
            <a:r>
              <a:rPr lang="en-US" i="1" dirty="0"/>
              <a:t>Research Problem</a:t>
            </a:r>
            <a:r>
              <a:rPr lang="en-US" dirty="0"/>
              <a:t>):</a:t>
            </a:r>
          </a:p>
          <a:p>
            <a:pPr lvl="1"/>
            <a:r>
              <a:rPr lang="en-US" dirty="0">
                <a:solidFill>
                  <a:schemeClr val="accent2"/>
                </a:solidFill>
              </a:rPr>
              <a:t>Neural network </a:t>
            </a:r>
            <a:r>
              <a:rPr lang="en-US" dirty="0" err="1"/>
              <a:t>terbukti</a:t>
            </a:r>
            <a:r>
              <a:rPr lang="en-US" dirty="0"/>
              <a:t> </a:t>
            </a:r>
            <a:r>
              <a:rPr lang="en-US" dirty="0" err="1"/>
              <a:t>memiliki</a:t>
            </a:r>
            <a:r>
              <a:rPr lang="en-US" dirty="0"/>
              <a:t> </a:t>
            </a:r>
            <a:r>
              <a:rPr lang="en-US" dirty="0" err="1"/>
              <a:t>performa</a:t>
            </a:r>
            <a:r>
              <a:rPr lang="en-US" dirty="0"/>
              <a:t> </a:t>
            </a:r>
            <a:r>
              <a:rPr lang="en-US" dirty="0" err="1"/>
              <a:t>bagus</a:t>
            </a:r>
            <a:r>
              <a:rPr lang="en-US" dirty="0"/>
              <a:t> </a:t>
            </a:r>
            <a:r>
              <a:rPr lang="en-US" dirty="0" err="1"/>
              <a:t>untuk</a:t>
            </a:r>
            <a:r>
              <a:rPr lang="en-US" dirty="0"/>
              <a:t> </a:t>
            </a:r>
            <a:r>
              <a:rPr lang="en-US" dirty="0" err="1"/>
              <a:t>menangani</a:t>
            </a:r>
            <a:r>
              <a:rPr lang="en-US" dirty="0"/>
              <a:t> data </a:t>
            </a:r>
            <a:r>
              <a:rPr lang="en-US" dirty="0" err="1"/>
              <a:t>besar</a:t>
            </a:r>
            <a:r>
              <a:rPr lang="en-US" dirty="0"/>
              <a:t> </a:t>
            </a:r>
            <a:r>
              <a:rPr lang="en-US" dirty="0" err="1"/>
              <a:t>seperti</a:t>
            </a:r>
            <a:r>
              <a:rPr lang="en-US" dirty="0"/>
              <a:t> </a:t>
            </a:r>
            <a:r>
              <a:rPr lang="en-US" dirty="0" err="1"/>
              <a:t>pada</a:t>
            </a:r>
            <a:r>
              <a:rPr lang="en-US" dirty="0"/>
              <a:t> data </a:t>
            </a:r>
            <a:r>
              <a:rPr lang="en-US" dirty="0" err="1"/>
              <a:t>prediksi</a:t>
            </a:r>
            <a:r>
              <a:rPr lang="en-US" dirty="0"/>
              <a:t> </a:t>
            </a:r>
            <a:r>
              <a:rPr lang="en-US" dirty="0" err="1"/>
              <a:t>harga</a:t>
            </a:r>
            <a:r>
              <a:rPr lang="en-US" dirty="0"/>
              <a:t> </a:t>
            </a:r>
            <a:r>
              <a:rPr lang="en-US" dirty="0" err="1"/>
              <a:t>saham</a:t>
            </a:r>
            <a:r>
              <a:rPr lang="en-US" dirty="0"/>
              <a:t>, </a:t>
            </a:r>
            <a:r>
              <a:rPr lang="en-US" dirty="0" err="1"/>
              <a:t>akan</a:t>
            </a:r>
            <a:r>
              <a:rPr lang="en-US" dirty="0"/>
              <a:t> </a:t>
            </a:r>
            <a:r>
              <a:rPr lang="en-US" dirty="0" err="1"/>
              <a:t>tetapi</a:t>
            </a:r>
            <a:r>
              <a:rPr lang="en-US" dirty="0"/>
              <a:t> </a:t>
            </a:r>
            <a:r>
              <a:rPr lang="en-US" dirty="0" err="1">
                <a:solidFill>
                  <a:srgbClr val="C00000"/>
                </a:solidFill>
              </a:rPr>
              <a:t>memiliki</a:t>
            </a:r>
            <a:r>
              <a:rPr lang="en-US" dirty="0">
                <a:solidFill>
                  <a:srgbClr val="C00000"/>
                </a:solidFill>
              </a:rPr>
              <a:t> </a:t>
            </a:r>
            <a:r>
              <a:rPr lang="en-US" dirty="0" err="1">
                <a:solidFill>
                  <a:srgbClr val="C00000"/>
                </a:solidFill>
              </a:rPr>
              <a:t>kelemahan</a:t>
            </a:r>
            <a:r>
              <a:rPr lang="en-US" dirty="0">
                <a:solidFill>
                  <a:srgbClr val="C00000"/>
                </a:solidFill>
              </a:rPr>
              <a:t> </a:t>
            </a:r>
            <a:r>
              <a:rPr lang="en-US" dirty="0" err="1">
                <a:solidFill>
                  <a:srgbClr val="C00000"/>
                </a:solidFill>
              </a:rPr>
              <a:t>pada</a:t>
            </a:r>
            <a:r>
              <a:rPr lang="en-US" dirty="0">
                <a:solidFill>
                  <a:srgbClr val="C00000"/>
                </a:solidFill>
              </a:rPr>
              <a:t> </a:t>
            </a:r>
            <a:r>
              <a:rPr lang="en-US" dirty="0" err="1">
                <a:solidFill>
                  <a:srgbClr val="C00000"/>
                </a:solidFill>
              </a:rPr>
              <a:t>pemilihan</a:t>
            </a:r>
            <a:r>
              <a:rPr lang="en-US" dirty="0">
                <a:solidFill>
                  <a:srgbClr val="C00000"/>
                </a:solidFill>
              </a:rPr>
              <a:t> </a:t>
            </a:r>
            <a:r>
              <a:rPr lang="en-US" dirty="0" err="1">
                <a:solidFill>
                  <a:srgbClr val="C00000"/>
                </a:solidFill>
              </a:rPr>
              <a:t>arsitektur</a:t>
            </a:r>
            <a:r>
              <a:rPr lang="en-US" dirty="0">
                <a:solidFill>
                  <a:srgbClr val="C00000"/>
                </a:solidFill>
              </a:rPr>
              <a:t> </a:t>
            </a:r>
            <a:r>
              <a:rPr lang="en-US" dirty="0" err="1">
                <a:solidFill>
                  <a:srgbClr val="C00000"/>
                </a:solidFill>
              </a:rPr>
              <a:t>jaringannya</a:t>
            </a:r>
            <a:r>
              <a:rPr lang="en-US" dirty="0">
                <a:solidFill>
                  <a:srgbClr val="C00000"/>
                </a:solidFill>
              </a:rPr>
              <a:t> </a:t>
            </a:r>
            <a:r>
              <a:rPr lang="en-US" dirty="0"/>
              <a:t>yang </a:t>
            </a:r>
            <a:r>
              <a:rPr lang="en-US" dirty="0" err="1"/>
              <a:t>harus</a:t>
            </a:r>
            <a:r>
              <a:rPr lang="en-US" dirty="0"/>
              <a:t> </a:t>
            </a:r>
            <a:r>
              <a:rPr lang="en-US" dirty="0" err="1"/>
              <a:t>dilakukan</a:t>
            </a:r>
            <a:r>
              <a:rPr lang="en-US" dirty="0"/>
              <a:t> </a:t>
            </a:r>
            <a:r>
              <a:rPr lang="en-US" dirty="0" err="1">
                <a:solidFill>
                  <a:srgbClr val="C00000"/>
                </a:solidFill>
              </a:rPr>
              <a:t>secara</a:t>
            </a:r>
            <a:r>
              <a:rPr lang="en-US" dirty="0">
                <a:solidFill>
                  <a:srgbClr val="C00000"/>
                </a:solidFill>
              </a:rPr>
              <a:t> trial error</a:t>
            </a:r>
            <a:r>
              <a:rPr lang="en-US" dirty="0"/>
              <a:t>, </a:t>
            </a:r>
            <a:r>
              <a:rPr lang="en-US" dirty="0" err="1"/>
              <a:t>sehingga</a:t>
            </a:r>
            <a:r>
              <a:rPr lang="en-US" dirty="0"/>
              <a:t> </a:t>
            </a:r>
            <a:r>
              <a:rPr lang="en-US" dirty="0" err="1">
                <a:solidFill>
                  <a:srgbClr val="0070C0"/>
                </a:solidFill>
              </a:rPr>
              <a:t>tidak</a:t>
            </a:r>
            <a:r>
              <a:rPr lang="en-US" dirty="0">
                <a:solidFill>
                  <a:srgbClr val="0070C0"/>
                </a:solidFill>
              </a:rPr>
              <a:t> </a:t>
            </a:r>
            <a:r>
              <a:rPr lang="en-US" dirty="0" err="1">
                <a:solidFill>
                  <a:srgbClr val="0070C0"/>
                </a:solidFill>
              </a:rPr>
              <a:t>efisien</a:t>
            </a:r>
            <a:r>
              <a:rPr lang="en-US" dirty="0">
                <a:solidFill>
                  <a:srgbClr val="0070C0"/>
                </a:solidFill>
              </a:rPr>
              <a:t> </a:t>
            </a:r>
            <a:r>
              <a:rPr lang="en-US" dirty="0" err="1"/>
              <a:t>dan</a:t>
            </a:r>
            <a:r>
              <a:rPr lang="en-US" dirty="0"/>
              <a:t> </a:t>
            </a:r>
            <a:r>
              <a:rPr lang="en-US" dirty="0" err="1"/>
              <a:t>mengakibatkan</a:t>
            </a:r>
            <a:r>
              <a:rPr lang="en-US" dirty="0"/>
              <a:t> </a:t>
            </a:r>
            <a:r>
              <a:rPr lang="en-US" dirty="0" err="1"/>
              <a:t>hasil</a:t>
            </a:r>
            <a:r>
              <a:rPr lang="en-US" dirty="0"/>
              <a:t> </a:t>
            </a:r>
            <a:r>
              <a:rPr lang="en-US" dirty="0" err="1"/>
              <a:t>prediksi</a:t>
            </a:r>
            <a:r>
              <a:rPr lang="en-US" dirty="0"/>
              <a:t> </a:t>
            </a:r>
            <a:r>
              <a:rPr lang="en-US" dirty="0" err="1">
                <a:solidFill>
                  <a:srgbClr val="0070C0"/>
                </a:solidFill>
              </a:rPr>
              <a:t>kurang</a:t>
            </a:r>
            <a:r>
              <a:rPr lang="en-US" dirty="0">
                <a:solidFill>
                  <a:srgbClr val="0070C0"/>
                </a:solidFill>
              </a:rPr>
              <a:t> </a:t>
            </a:r>
            <a:r>
              <a:rPr lang="en-US" dirty="0" err="1">
                <a:solidFill>
                  <a:srgbClr val="0070C0"/>
                </a:solidFill>
              </a:rPr>
              <a:t>akurat</a:t>
            </a:r>
            <a:endParaRPr lang="en-US" dirty="0">
              <a:solidFill>
                <a:srgbClr val="0070C0"/>
              </a:solidFill>
            </a:endParaRPr>
          </a:p>
          <a:p>
            <a:r>
              <a:rPr lang="en-US" dirty="0" err="1"/>
              <a:t>Rumusan</a:t>
            </a:r>
            <a:r>
              <a:rPr lang="en-US" dirty="0"/>
              <a:t> </a:t>
            </a:r>
            <a:r>
              <a:rPr lang="en-US" dirty="0" err="1"/>
              <a:t>Masalah</a:t>
            </a:r>
            <a:r>
              <a:rPr lang="en-US" dirty="0"/>
              <a:t> (</a:t>
            </a:r>
            <a:r>
              <a:rPr lang="en-US" i="1" dirty="0"/>
              <a:t>Research Question</a:t>
            </a:r>
            <a:r>
              <a:rPr lang="en-US" dirty="0"/>
              <a:t>):</a:t>
            </a:r>
          </a:p>
          <a:p>
            <a:pPr lvl="1"/>
            <a:r>
              <a:rPr lang="en-US" dirty="0" err="1"/>
              <a:t>Bagaimana</a:t>
            </a:r>
            <a:r>
              <a:rPr lang="en-US" dirty="0"/>
              <a:t> </a:t>
            </a:r>
            <a:r>
              <a:rPr lang="en-US" dirty="0" err="1">
                <a:solidFill>
                  <a:srgbClr val="0070C0"/>
                </a:solidFill>
              </a:rPr>
              <a:t>peningkatan</a:t>
            </a:r>
            <a:r>
              <a:rPr lang="en-US" dirty="0">
                <a:solidFill>
                  <a:srgbClr val="0070C0"/>
                </a:solidFill>
              </a:rPr>
              <a:t> </a:t>
            </a:r>
            <a:r>
              <a:rPr lang="en-US" dirty="0" err="1">
                <a:solidFill>
                  <a:srgbClr val="0070C0"/>
                </a:solidFill>
              </a:rPr>
              <a:t>akurasi</a:t>
            </a:r>
            <a:r>
              <a:rPr lang="en-US" dirty="0">
                <a:solidFill>
                  <a:srgbClr val="0070C0"/>
                </a:solidFill>
              </a:rPr>
              <a:t> </a:t>
            </a:r>
            <a:r>
              <a:rPr lang="en-US" dirty="0" err="1">
                <a:solidFill>
                  <a:srgbClr val="0070C0"/>
                </a:solidFill>
              </a:rPr>
              <a:t>dan</a:t>
            </a:r>
            <a:r>
              <a:rPr lang="en-US" dirty="0">
                <a:solidFill>
                  <a:srgbClr val="0070C0"/>
                </a:solidFill>
              </a:rPr>
              <a:t> </a:t>
            </a:r>
            <a:r>
              <a:rPr lang="en-US" dirty="0" err="1">
                <a:solidFill>
                  <a:srgbClr val="0070C0"/>
                </a:solidFill>
              </a:rPr>
              <a:t>efisiensi</a:t>
            </a:r>
            <a:r>
              <a:rPr lang="en-US" dirty="0">
                <a:solidFill>
                  <a:srgbClr val="0070C0"/>
                </a:solidFill>
              </a:rPr>
              <a:t> </a:t>
            </a:r>
            <a:r>
              <a:rPr lang="en-US" dirty="0">
                <a:solidFill>
                  <a:schemeClr val="accent2"/>
                </a:solidFill>
              </a:rPr>
              <a:t>neural network </a:t>
            </a:r>
            <a:r>
              <a:rPr lang="en-US" dirty="0" err="1"/>
              <a:t>apabila</a:t>
            </a:r>
            <a:r>
              <a:rPr lang="en-US" dirty="0"/>
              <a:t> </a:t>
            </a:r>
            <a:r>
              <a:rPr lang="en-US" dirty="0" err="1"/>
              <a:t>pada</a:t>
            </a:r>
            <a:r>
              <a:rPr lang="en-US" dirty="0"/>
              <a:t> </a:t>
            </a:r>
            <a:r>
              <a:rPr lang="en-US" dirty="0" err="1">
                <a:solidFill>
                  <a:srgbClr val="C00000"/>
                </a:solidFill>
              </a:rPr>
              <a:t>pemilihan</a:t>
            </a:r>
            <a:r>
              <a:rPr lang="en-US" dirty="0">
                <a:solidFill>
                  <a:srgbClr val="C00000"/>
                </a:solidFill>
              </a:rPr>
              <a:t> </a:t>
            </a:r>
            <a:r>
              <a:rPr lang="en-US" dirty="0" err="1">
                <a:solidFill>
                  <a:srgbClr val="C00000"/>
                </a:solidFill>
              </a:rPr>
              <a:t>arsitektur</a:t>
            </a:r>
            <a:r>
              <a:rPr lang="en-US" dirty="0">
                <a:solidFill>
                  <a:srgbClr val="C00000"/>
                </a:solidFill>
              </a:rPr>
              <a:t> </a:t>
            </a:r>
            <a:r>
              <a:rPr lang="en-US" dirty="0" err="1">
                <a:solidFill>
                  <a:srgbClr val="C00000"/>
                </a:solidFill>
              </a:rPr>
              <a:t>jaringan</a:t>
            </a:r>
            <a:r>
              <a:rPr lang="en-US" dirty="0">
                <a:solidFill>
                  <a:srgbClr val="C00000"/>
                </a:solidFill>
              </a:rPr>
              <a:t> </a:t>
            </a:r>
            <a:r>
              <a:rPr lang="en-US" dirty="0" err="1">
                <a:solidFill>
                  <a:srgbClr val="C00000"/>
                </a:solidFill>
              </a:rPr>
              <a:t>diotomatisasi</a:t>
            </a:r>
            <a:r>
              <a:rPr lang="en-US" dirty="0">
                <a:solidFill>
                  <a:srgbClr val="C00000"/>
                </a:solidFill>
              </a:rPr>
              <a:t> </a:t>
            </a:r>
            <a:r>
              <a:rPr lang="en-US" dirty="0" err="1"/>
              <a:t>menggunakan</a:t>
            </a:r>
            <a:r>
              <a:rPr lang="en-US" dirty="0">
                <a:solidFill>
                  <a:srgbClr val="C00000"/>
                </a:solidFill>
              </a:rPr>
              <a:t> </a:t>
            </a:r>
            <a:r>
              <a:rPr lang="en-US" dirty="0" err="1">
                <a:solidFill>
                  <a:srgbClr val="00B050"/>
                </a:solidFill>
              </a:rPr>
              <a:t>algoritma</a:t>
            </a:r>
            <a:r>
              <a:rPr lang="en-US" dirty="0">
                <a:solidFill>
                  <a:srgbClr val="00B050"/>
                </a:solidFill>
              </a:rPr>
              <a:t> </a:t>
            </a:r>
            <a:r>
              <a:rPr lang="en-US" dirty="0" err="1">
                <a:solidFill>
                  <a:srgbClr val="00B050"/>
                </a:solidFill>
              </a:rPr>
              <a:t>genetika</a:t>
            </a:r>
            <a:r>
              <a:rPr lang="en-US" dirty="0"/>
              <a:t>?</a:t>
            </a:r>
          </a:p>
          <a:p>
            <a:r>
              <a:rPr lang="en-US" dirty="0" err="1"/>
              <a:t>Tujuan</a:t>
            </a:r>
            <a:r>
              <a:rPr lang="en-US" dirty="0"/>
              <a:t> </a:t>
            </a:r>
            <a:r>
              <a:rPr lang="en-US" dirty="0" err="1"/>
              <a:t>Penelitian</a:t>
            </a:r>
            <a:r>
              <a:rPr lang="en-US" dirty="0"/>
              <a:t> (</a:t>
            </a:r>
            <a:r>
              <a:rPr lang="en-US" i="1" dirty="0"/>
              <a:t>Research Objective</a:t>
            </a:r>
            <a:r>
              <a:rPr lang="en-US" dirty="0"/>
              <a:t>):</a:t>
            </a:r>
          </a:p>
          <a:p>
            <a:pPr lvl="1"/>
            <a:r>
              <a:rPr lang="en-US" dirty="0" err="1"/>
              <a:t>Menerapkan</a:t>
            </a:r>
            <a:r>
              <a:rPr lang="en-US" dirty="0"/>
              <a:t> </a:t>
            </a:r>
            <a:r>
              <a:rPr lang="en-US" dirty="0" err="1">
                <a:solidFill>
                  <a:srgbClr val="00B050"/>
                </a:solidFill>
              </a:rPr>
              <a:t>algoritma</a:t>
            </a:r>
            <a:r>
              <a:rPr lang="en-US" dirty="0">
                <a:solidFill>
                  <a:srgbClr val="00B050"/>
                </a:solidFill>
              </a:rPr>
              <a:t> </a:t>
            </a:r>
            <a:r>
              <a:rPr lang="en-US" dirty="0" err="1">
                <a:solidFill>
                  <a:srgbClr val="00B050"/>
                </a:solidFill>
              </a:rPr>
              <a:t>genetika</a:t>
            </a:r>
            <a:r>
              <a:rPr lang="en-US" dirty="0">
                <a:solidFill>
                  <a:srgbClr val="00B050"/>
                </a:solidFill>
              </a:rPr>
              <a:t> </a:t>
            </a:r>
            <a:r>
              <a:rPr lang="en-US" dirty="0" err="1"/>
              <a:t>untuk</a:t>
            </a:r>
            <a:r>
              <a:rPr lang="en-US" dirty="0"/>
              <a:t> </a:t>
            </a:r>
            <a:r>
              <a:rPr lang="en-US" dirty="0" err="1">
                <a:solidFill>
                  <a:srgbClr val="C00000"/>
                </a:solidFill>
              </a:rPr>
              <a:t>mengotomatisasi</a:t>
            </a:r>
            <a:r>
              <a:rPr lang="en-US" dirty="0">
                <a:solidFill>
                  <a:srgbClr val="C00000"/>
                </a:solidFill>
              </a:rPr>
              <a:t> </a:t>
            </a:r>
            <a:r>
              <a:rPr lang="en-US" dirty="0" err="1">
                <a:solidFill>
                  <a:srgbClr val="C00000"/>
                </a:solidFill>
              </a:rPr>
              <a:t>pemilihan</a:t>
            </a:r>
            <a:r>
              <a:rPr lang="en-US" dirty="0">
                <a:solidFill>
                  <a:srgbClr val="C00000"/>
                </a:solidFill>
              </a:rPr>
              <a:t> </a:t>
            </a:r>
            <a:r>
              <a:rPr lang="en-US" dirty="0" err="1">
                <a:solidFill>
                  <a:srgbClr val="C00000"/>
                </a:solidFill>
              </a:rPr>
              <a:t>arsitektur</a:t>
            </a:r>
            <a:r>
              <a:rPr lang="en-US" dirty="0">
                <a:solidFill>
                  <a:srgbClr val="C00000"/>
                </a:solidFill>
              </a:rPr>
              <a:t> </a:t>
            </a:r>
            <a:r>
              <a:rPr lang="en-US" dirty="0" err="1">
                <a:solidFill>
                  <a:srgbClr val="C00000"/>
                </a:solidFill>
              </a:rPr>
              <a:t>jaringan</a:t>
            </a:r>
            <a:r>
              <a:rPr lang="en-US" dirty="0">
                <a:solidFill>
                  <a:srgbClr val="C00000"/>
                </a:solidFill>
              </a:rPr>
              <a:t> </a:t>
            </a:r>
            <a:r>
              <a:rPr lang="en-US" dirty="0" err="1"/>
              <a:t>pada</a:t>
            </a:r>
            <a:r>
              <a:rPr lang="en-US" dirty="0">
                <a:solidFill>
                  <a:srgbClr val="C00000"/>
                </a:solidFill>
              </a:rPr>
              <a:t> </a:t>
            </a:r>
            <a:r>
              <a:rPr lang="en-US" dirty="0">
                <a:solidFill>
                  <a:schemeClr val="accent2"/>
                </a:solidFill>
              </a:rPr>
              <a:t>neural </a:t>
            </a:r>
            <a:r>
              <a:rPr lang="en-US" dirty="0" err="1">
                <a:solidFill>
                  <a:schemeClr val="accent2"/>
                </a:solidFill>
              </a:rPr>
              <a:t>nework</a:t>
            </a:r>
            <a:r>
              <a:rPr lang="en-US" dirty="0">
                <a:solidFill>
                  <a:schemeClr val="accent2"/>
                </a:solidFill>
              </a:rPr>
              <a:t> </a:t>
            </a:r>
            <a:r>
              <a:rPr lang="en-US" dirty="0" err="1"/>
              <a:t>sehingga</a:t>
            </a:r>
            <a:r>
              <a:rPr lang="en-US" dirty="0"/>
              <a:t> </a:t>
            </a:r>
            <a:r>
              <a:rPr lang="en-US" dirty="0" err="1">
                <a:solidFill>
                  <a:srgbClr val="0070C0"/>
                </a:solidFill>
              </a:rPr>
              <a:t>lebih</a:t>
            </a:r>
            <a:r>
              <a:rPr lang="en-US" dirty="0">
                <a:solidFill>
                  <a:srgbClr val="0070C0"/>
                </a:solidFill>
              </a:rPr>
              <a:t> </a:t>
            </a:r>
            <a:r>
              <a:rPr lang="en-US" dirty="0" err="1">
                <a:solidFill>
                  <a:srgbClr val="0070C0"/>
                </a:solidFill>
              </a:rPr>
              <a:t>efisien</a:t>
            </a:r>
            <a:r>
              <a:rPr lang="en-US" dirty="0">
                <a:solidFill>
                  <a:srgbClr val="0070C0"/>
                </a:solidFill>
              </a:rPr>
              <a:t> </a:t>
            </a:r>
            <a:r>
              <a:rPr lang="en-US" dirty="0" err="1"/>
              <a:t>dan</a:t>
            </a:r>
            <a:r>
              <a:rPr lang="en-US" dirty="0"/>
              <a:t> </a:t>
            </a:r>
            <a:r>
              <a:rPr lang="en-US" dirty="0" err="1"/>
              <a:t>hasil</a:t>
            </a:r>
            <a:r>
              <a:rPr lang="en-US" dirty="0"/>
              <a:t> </a:t>
            </a:r>
            <a:r>
              <a:rPr lang="en-US" dirty="0" err="1">
                <a:solidFill>
                  <a:srgbClr val="0070C0"/>
                </a:solidFill>
              </a:rPr>
              <a:t>prediksi</a:t>
            </a:r>
            <a:r>
              <a:rPr lang="en-US" dirty="0">
                <a:solidFill>
                  <a:srgbClr val="0070C0"/>
                </a:solidFill>
              </a:rPr>
              <a:t> </a:t>
            </a:r>
            <a:r>
              <a:rPr lang="en-US" dirty="0" err="1">
                <a:solidFill>
                  <a:srgbClr val="0070C0"/>
                </a:solidFill>
              </a:rPr>
              <a:t>lebih</a:t>
            </a:r>
            <a:r>
              <a:rPr lang="en-US" dirty="0">
                <a:solidFill>
                  <a:srgbClr val="0070C0"/>
                </a:solidFill>
              </a:rPr>
              <a:t> </a:t>
            </a:r>
            <a:r>
              <a:rPr lang="en-US" dirty="0" err="1">
                <a:solidFill>
                  <a:srgbClr val="0070C0"/>
                </a:solidFill>
              </a:rPr>
              <a:t>akurat</a:t>
            </a:r>
            <a:endParaRPr lang="en-US" dirty="0">
              <a:solidFill>
                <a:srgbClr val="0070C0"/>
              </a:solidFill>
            </a:endParaRPr>
          </a:p>
        </p:txBody>
      </p:sp>
      <p:sp>
        <p:nvSpPr>
          <p:cNvPr id="2" name="Title 1"/>
          <p:cNvSpPr>
            <a:spLocks noGrp="1"/>
          </p:cNvSpPr>
          <p:nvPr>
            <p:ph type="title"/>
          </p:nvPr>
        </p:nvSpPr>
        <p:spPr/>
        <p:txBody>
          <a:bodyPr/>
          <a:lstStyle/>
          <a:p>
            <a:r>
              <a:rPr lang="en-US" dirty="0" err="1"/>
              <a:t>Contoh</a:t>
            </a:r>
            <a:r>
              <a:rPr lang="en-US" dirty="0"/>
              <a:t> </a:t>
            </a:r>
            <a:r>
              <a:rPr lang="en-US" dirty="0" err="1"/>
              <a:t>Masalah</a:t>
            </a:r>
            <a:r>
              <a:rPr lang="en-US" dirty="0"/>
              <a:t> </a:t>
            </a:r>
            <a:r>
              <a:rPr lang="en-US" dirty="0" err="1"/>
              <a:t>Penelitian</a:t>
            </a:r>
            <a:endParaRPr lang="en-US" dirty="0"/>
          </a:p>
        </p:txBody>
      </p:sp>
      <p:sp>
        <p:nvSpPr>
          <p:cNvPr id="4" name="Slide Number Placeholder 3">
            <a:extLst>
              <a:ext uri="{FF2B5EF4-FFF2-40B4-BE49-F238E27FC236}">
                <a16:creationId xmlns:a16="http://schemas.microsoft.com/office/drawing/2014/main" id="{85236C69-C861-4D1D-900D-CAE6F9634F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4847767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2999"/>
            <a:ext cx="7981950" cy="5486401"/>
          </a:xfrm>
        </p:spPr>
        <p:txBody>
          <a:bodyPr>
            <a:normAutofit lnSpcReduction="10000"/>
          </a:bodyPr>
          <a:lstStyle/>
          <a:p>
            <a:r>
              <a:rPr lang="en-US" sz="3200" dirty="0"/>
              <a:t>Research Problem (RP)</a:t>
            </a:r>
            <a:r>
              <a:rPr lang="id-ID" sz="3200" dirty="0"/>
              <a:t>:</a:t>
            </a:r>
          </a:p>
          <a:p>
            <a:pPr lvl="1"/>
            <a:r>
              <a:rPr lang="id-ID" sz="2600" dirty="0"/>
              <a:t>Algoritma </a:t>
            </a:r>
            <a:r>
              <a:rPr lang="id-ID" sz="2600" dirty="0">
                <a:solidFill>
                  <a:schemeClr val="accent2"/>
                </a:solidFill>
              </a:rPr>
              <a:t>K-</a:t>
            </a:r>
            <a:r>
              <a:rPr lang="id-ID" sz="2600" dirty="0" err="1">
                <a:solidFill>
                  <a:schemeClr val="accent2"/>
                </a:solidFill>
              </a:rPr>
              <a:t>Means</a:t>
            </a:r>
            <a:r>
              <a:rPr lang="id-ID" sz="2600" dirty="0"/>
              <a:t> merupakan algoritma </a:t>
            </a:r>
            <a:r>
              <a:rPr lang="id-ID" sz="2600" dirty="0" err="1"/>
              <a:t>clustering</a:t>
            </a:r>
            <a:r>
              <a:rPr lang="id-ID" sz="2600" dirty="0"/>
              <a:t> yang populer karena efisien dalam komputasi, akan tetapi memiliki </a:t>
            </a:r>
            <a:r>
              <a:rPr lang="id-ID" sz="2600" dirty="0">
                <a:solidFill>
                  <a:srgbClr val="C00000"/>
                </a:solidFill>
              </a:rPr>
              <a:t>kelemahan pada sulitnya penentuan K yang optimal </a:t>
            </a:r>
            <a:r>
              <a:rPr lang="id-ID" sz="2600" dirty="0"/>
              <a:t>dan komputasi yang </a:t>
            </a:r>
            <a:r>
              <a:rPr lang="id-ID" sz="2600" dirty="0">
                <a:solidFill>
                  <a:srgbClr val="0070C0"/>
                </a:solidFill>
              </a:rPr>
              <a:t>tidak efisien </a:t>
            </a:r>
            <a:r>
              <a:rPr lang="id-ID" sz="2600" dirty="0"/>
              <a:t>bila menangani data besar </a:t>
            </a:r>
            <a:r>
              <a:rPr lang="en-US" sz="2600" dirty="0"/>
              <a:t>(</a:t>
            </a:r>
            <a:r>
              <a:rPr lang="id-ID" sz="2600" dirty="0"/>
              <a:t>Zhao, 2010</a:t>
            </a:r>
            <a:r>
              <a:rPr lang="en-US" sz="2600" dirty="0"/>
              <a:t>)</a:t>
            </a:r>
            <a:endParaRPr lang="en-US" sz="2600" dirty="0">
              <a:solidFill>
                <a:srgbClr val="FF0000"/>
              </a:solidFill>
            </a:endParaRPr>
          </a:p>
          <a:p>
            <a:r>
              <a:rPr lang="en-US" sz="3200" dirty="0"/>
              <a:t>Research Question (RQ):</a:t>
            </a:r>
          </a:p>
          <a:p>
            <a:pPr lvl="1"/>
            <a:r>
              <a:rPr lang="id-ID" sz="2600" dirty="0"/>
              <a:t>Seberapa </a:t>
            </a:r>
            <a:r>
              <a:rPr lang="id-ID" sz="2600" dirty="0">
                <a:solidFill>
                  <a:srgbClr val="0070C0"/>
                </a:solidFill>
              </a:rPr>
              <a:t>efisien</a:t>
            </a:r>
            <a:r>
              <a:rPr lang="id-ID" sz="2600" dirty="0"/>
              <a:t> </a:t>
            </a:r>
            <a:r>
              <a:rPr lang="id-ID" sz="2600" dirty="0">
                <a:solidFill>
                  <a:srgbClr val="00B050"/>
                </a:solidFill>
              </a:rPr>
              <a:t>algoritma Bee Colony </a:t>
            </a:r>
            <a:r>
              <a:rPr lang="id-ID" sz="2600" dirty="0"/>
              <a:t>bila digunakan untuk </a:t>
            </a:r>
            <a:r>
              <a:rPr lang="id-ID" sz="2600" dirty="0">
                <a:solidFill>
                  <a:srgbClr val="C00000"/>
                </a:solidFill>
              </a:rPr>
              <a:t>menentukan nilai K yang optimal </a:t>
            </a:r>
            <a:r>
              <a:rPr lang="id-ID" sz="2600" dirty="0"/>
              <a:t>pada</a:t>
            </a:r>
            <a:r>
              <a:rPr lang="id-ID" sz="2600" dirty="0">
                <a:solidFill>
                  <a:srgbClr val="C00000"/>
                </a:solidFill>
              </a:rPr>
              <a:t> </a:t>
            </a:r>
            <a:r>
              <a:rPr lang="id-ID" sz="2600" dirty="0">
                <a:solidFill>
                  <a:schemeClr val="accent2"/>
                </a:solidFill>
              </a:rPr>
              <a:t>K-Means</a:t>
            </a:r>
            <a:r>
              <a:rPr lang="id-ID" sz="2600" dirty="0"/>
              <a:t>?</a:t>
            </a:r>
          </a:p>
          <a:p>
            <a:r>
              <a:rPr lang="en-US" sz="3200" dirty="0"/>
              <a:t>Research Objective (RO):</a:t>
            </a:r>
          </a:p>
          <a:p>
            <a:pPr lvl="1"/>
            <a:r>
              <a:rPr lang="en-US" sz="2600" dirty="0" err="1"/>
              <a:t>Menerapkan</a:t>
            </a:r>
            <a:r>
              <a:rPr lang="en-US" sz="2600" dirty="0"/>
              <a:t> </a:t>
            </a:r>
            <a:r>
              <a:rPr lang="en-US" sz="2600" dirty="0" err="1">
                <a:solidFill>
                  <a:srgbClr val="00B050"/>
                </a:solidFill>
              </a:rPr>
              <a:t>algoritma</a:t>
            </a:r>
            <a:r>
              <a:rPr lang="en-US" sz="2600" dirty="0">
                <a:solidFill>
                  <a:srgbClr val="00B050"/>
                </a:solidFill>
              </a:rPr>
              <a:t> bee colony </a:t>
            </a:r>
            <a:r>
              <a:rPr lang="en-US" sz="2600" dirty="0" err="1"/>
              <a:t>untuk</a:t>
            </a:r>
            <a:r>
              <a:rPr lang="en-US" sz="2600" dirty="0"/>
              <a:t> </a:t>
            </a:r>
            <a:r>
              <a:rPr lang="en-US" sz="2600" dirty="0" err="1">
                <a:solidFill>
                  <a:srgbClr val="C00000"/>
                </a:solidFill>
              </a:rPr>
              <a:t>menentukan</a:t>
            </a:r>
            <a:r>
              <a:rPr lang="en-US" sz="2600" dirty="0">
                <a:solidFill>
                  <a:srgbClr val="C00000"/>
                </a:solidFill>
              </a:rPr>
              <a:t> </a:t>
            </a:r>
            <a:r>
              <a:rPr lang="en-US" sz="2600" dirty="0" err="1">
                <a:solidFill>
                  <a:srgbClr val="C00000"/>
                </a:solidFill>
              </a:rPr>
              <a:t>nikai</a:t>
            </a:r>
            <a:r>
              <a:rPr lang="en-US" sz="2600" dirty="0">
                <a:solidFill>
                  <a:srgbClr val="C00000"/>
                </a:solidFill>
              </a:rPr>
              <a:t> K yang optimal </a:t>
            </a:r>
            <a:r>
              <a:rPr lang="en-US" sz="2600" dirty="0" err="1"/>
              <a:t>pada</a:t>
            </a:r>
            <a:r>
              <a:rPr lang="en-US" sz="2600" dirty="0">
                <a:solidFill>
                  <a:srgbClr val="C00000"/>
                </a:solidFill>
              </a:rPr>
              <a:t> </a:t>
            </a:r>
            <a:r>
              <a:rPr lang="en-US" sz="2600" dirty="0">
                <a:solidFill>
                  <a:schemeClr val="accent2"/>
                </a:solidFill>
              </a:rPr>
              <a:t>K-Means</a:t>
            </a:r>
            <a:r>
              <a:rPr lang="id-ID" sz="2600" dirty="0">
                <a:solidFill>
                  <a:srgbClr val="C00000"/>
                </a:solidFill>
              </a:rPr>
              <a:t> </a:t>
            </a:r>
            <a:r>
              <a:rPr lang="id-ID" sz="2600" dirty="0"/>
              <a:t>sehingga </a:t>
            </a:r>
            <a:r>
              <a:rPr lang="id-ID" sz="2600" dirty="0">
                <a:solidFill>
                  <a:srgbClr val="0070C0"/>
                </a:solidFill>
              </a:rPr>
              <a:t>komputasi lebih efisien</a:t>
            </a:r>
            <a:endParaRPr lang="en-US" sz="2600" dirty="0">
              <a:solidFill>
                <a:srgbClr val="0070C0"/>
              </a:solidFill>
            </a:endParaRPr>
          </a:p>
        </p:txBody>
      </p:sp>
      <p:sp>
        <p:nvSpPr>
          <p:cNvPr id="2" name="Title 1"/>
          <p:cNvSpPr>
            <a:spLocks noGrp="1"/>
          </p:cNvSpPr>
          <p:nvPr>
            <p:ph type="title"/>
          </p:nvPr>
        </p:nvSpPr>
        <p:spPr/>
        <p:txBody>
          <a:bodyPr/>
          <a:lstStyle/>
          <a:p>
            <a:r>
              <a:rPr lang="it-IT" dirty="0"/>
              <a:t>Contoh Masalah Penelitian</a:t>
            </a:r>
            <a:endParaRPr lang="en-US" dirty="0"/>
          </a:p>
        </p:txBody>
      </p:sp>
      <p:sp>
        <p:nvSpPr>
          <p:cNvPr id="4" name="Slide Number Placeholder 3">
            <a:extLst>
              <a:ext uri="{FF2B5EF4-FFF2-40B4-BE49-F238E27FC236}">
                <a16:creationId xmlns:a16="http://schemas.microsoft.com/office/drawing/2014/main" id="{CF959438-7544-4D0C-8964-C317F799FED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2441761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4819650"/>
          </a:xfrm>
        </p:spPr>
        <p:txBody>
          <a:bodyPr>
            <a:normAutofit/>
          </a:bodyPr>
          <a:lstStyle/>
          <a:p>
            <a:pPr marL="0" indent="0">
              <a:buNone/>
            </a:pPr>
            <a:r>
              <a:rPr lang="en-US" dirty="0"/>
              <a:t> </a:t>
            </a:r>
            <a:endParaRPr lang="id-ID" dirty="0"/>
          </a:p>
        </p:txBody>
      </p:sp>
      <p:sp>
        <p:nvSpPr>
          <p:cNvPr id="2" name="Title 1"/>
          <p:cNvSpPr>
            <a:spLocks noGrp="1"/>
          </p:cNvSpPr>
          <p:nvPr>
            <p:ph type="title"/>
          </p:nvPr>
        </p:nvSpPr>
        <p:spPr>
          <a:xfrm>
            <a:off x="628650" y="152400"/>
            <a:ext cx="8515350" cy="685803"/>
          </a:xfrm>
        </p:spPr>
        <p:txBody>
          <a:bodyPr>
            <a:normAutofit/>
          </a:bodyPr>
          <a:lstStyle/>
          <a:p>
            <a:pPr lvl="0"/>
            <a:r>
              <a:rPr lang="en-US" sz="4000" dirty="0" err="1"/>
              <a:t>Masalah</a:t>
            </a:r>
            <a:r>
              <a:rPr lang="en-US" sz="4000" dirty="0"/>
              <a:t> </a:t>
            </a:r>
            <a:r>
              <a:rPr lang="en-US" sz="4000" dirty="0" err="1"/>
              <a:t>Penelitian</a:t>
            </a:r>
            <a:r>
              <a:rPr lang="en-US" sz="4000" dirty="0"/>
              <a:t> </a:t>
            </a:r>
            <a:r>
              <a:rPr lang="en-US" sz="4000" dirty="0" err="1"/>
              <a:t>dan</a:t>
            </a:r>
            <a:r>
              <a:rPr lang="en-US" sz="4000" dirty="0"/>
              <a:t> </a:t>
            </a:r>
            <a:r>
              <a:rPr lang="en-US" sz="4000" dirty="0" err="1"/>
              <a:t>Landasannya</a:t>
            </a:r>
            <a:endParaRPr lang="id-ID" sz="4000" dirty="0"/>
          </a:p>
        </p:txBody>
      </p:sp>
      <p:graphicFrame>
        <p:nvGraphicFramePr>
          <p:cNvPr id="4" name="Table 3"/>
          <p:cNvGraphicFramePr>
            <a:graphicFrameLocks noGrp="1"/>
          </p:cNvGraphicFramePr>
          <p:nvPr>
            <p:extLst>
              <p:ext uri="{D42A27DB-BD31-4B8C-83A1-F6EECF244321}">
                <p14:modId xmlns:p14="http://schemas.microsoft.com/office/powerpoint/2010/main" val="3972410477"/>
              </p:ext>
            </p:extLst>
          </p:nvPr>
        </p:nvGraphicFramePr>
        <p:xfrm>
          <a:off x="228600" y="1143001"/>
          <a:ext cx="8686800" cy="5410201"/>
        </p:xfrm>
        <a:graphic>
          <a:graphicData uri="http://schemas.openxmlformats.org/drawingml/2006/table">
            <a:tbl>
              <a:tblPr firstRow="1" firstCol="1" bandRow="1">
                <a:tableStyleId>{5940675A-B579-460E-94D1-54222C63F5DA}</a:tableStyleId>
              </a:tblPr>
              <a:tblGrid>
                <a:gridCol w="2413000">
                  <a:extLst>
                    <a:ext uri="{9D8B030D-6E8A-4147-A177-3AD203B41FA5}">
                      <a16:colId xmlns:a16="http://schemas.microsoft.com/office/drawing/2014/main" val="20000"/>
                    </a:ext>
                  </a:extLst>
                </a:gridCol>
                <a:gridCol w="6273800">
                  <a:extLst>
                    <a:ext uri="{9D8B030D-6E8A-4147-A177-3AD203B41FA5}">
                      <a16:colId xmlns:a16="http://schemas.microsoft.com/office/drawing/2014/main" val="20001"/>
                    </a:ext>
                  </a:extLst>
                </a:gridCol>
              </a:tblGrid>
              <a:tr h="546268">
                <a:tc>
                  <a:txBody>
                    <a:bodyPr/>
                    <a:lstStyle/>
                    <a:p>
                      <a:pPr marL="0" marR="0" algn="just">
                        <a:spcBef>
                          <a:spcPts val="0"/>
                        </a:spcBef>
                        <a:spcAft>
                          <a:spcPts val="1100"/>
                        </a:spcAft>
                      </a:pPr>
                      <a:r>
                        <a:rPr lang="en-US" sz="2000" b="1" dirty="0" err="1">
                          <a:effectLst/>
                        </a:rPr>
                        <a:t>Masalah</a:t>
                      </a:r>
                      <a:r>
                        <a:rPr lang="en-US" sz="2000" b="1" dirty="0">
                          <a:effectLst/>
                        </a:rPr>
                        <a:t> </a:t>
                      </a:r>
                      <a:r>
                        <a:rPr lang="en-US" sz="2000" b="1" dirty="0" err="1">
                          <a:effectLst/>
                        </a:rPr>
                        <a:t>Penelitian</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tc>
                  <a:txBody>
                    <a:bodyPr/>
                    <a:lstStyle/>
                    <a:p>
                      <a:pPr marL="0" marR="0" algn="just">
                        <a:spcBef>
                          <a:spcPts val="0"/>
                        </a:spcBef>
                        <a:spcAft>
                          <a:spcPts val="1100"/>
                        </a:spcAft>
                      </a:pPr>
                      <a:r>
                        <a:rPr lang="en-US" sz="2000" b="1" dirty="0" err="1">
                          <a:effectLst/>
                        </a:rPr>
                        <a:t>Landasan</a:t>
                      </a:r>
                      <a:r>
                        <a:rPr lang="en-US" sz="2000" b="1" dirty="0">
                          <a:effectLst/>
                        </a:rPr>
                        <a:t> </a:t>
                      </a:r>
                      <a:r>
                        <a:rPr lang="en-US" sz="2000" b="1" dirty="0" err="1">
                          <a:effectLst/>
                        </a:rPr>
                        <a:t>Literatur</a:t>
                      </a:r>
                      <a:endParaRPr lang="id-ID"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0"/>
                  </a:ext>
                </a:extLst>
              </a:tr>
              <a:tr h="858341">
                <a:tc rowSpan="6">
                  <a:txBody>
                    <a:bodyPr/>
                    <a:lstStyle/>
                    <a:p>
                      <a:pPr marL="0" marR="0" algn="l">
                        <a:spcBef>
                          <a:spcPts val="0"/>
                        </a:spcBef>
                        <a:spcAft>
                          <a:spcPts val="1100"/>
                        </a:spcAft>
                      </a:pPr>
                      <a:r>
                        <a:rPr lang="en-US" sz="1800" dirty="0">
                          <a:effectLst/>
                        </a:rPr>
                        <a:t>Data set </a:t>
                      </a:r>
                      <a:r>
                        <a:rPr lang="en-US" sz="1800" dirty="0" err="1">
                          <a:effectLst/>
                        </a:rPr>
                        <a:t>pada</a:t>
                      </a:r>
                      <a:r>
                        <a:rPr lang="en-US" sz="1800" dirty="0">
                          <a:effectLst/>
                        </a:rPr>
                        <a:t> </a:t>
                      </a:r>
                      <a:r>
                        <a:rPr lang="en-US" sz="1800" dirty="0" err="1">
                          <a:solidFill>
                            <a:schemeClr val="accent2"/>
                          </a:solidFill>
                          <a:effectLst/>
                        </a:rPr>
                        <a:t>prediksi</a:t>
                      </a:r>
                      <a:r>
                        <a:rPr lang="en-US" sz="1800" dirty="0">
                          <a:solidFill>
                            <a:schemeClr val="accent2"/>
                          </a:solidFill>
                          <a:effectLst/>
                        </a:rPr>
                        <a:t> </a:t>
                      </a:r>
                      <a:r>
                        <a:rPr lang="en-US" sz="1800" dirty="0" err="1">
                          <a:solidFill>
                            <a:schemeClr val="accent2"/>
                          </a:solidFill>
                          <a:effectLst/>
                        </a:rPr>
                        <a:t>cacat</a:t>
                      </a:r>
                      <a:r>
                        <a:rPr lang="en-US" sz="1800" dirty="0">
                          <a:solidFill>
                            <a:schemeClr val="accent2"/>
                          </a:solidFill>
                          <a:effectLst/>
                        </a:rPr>
                        <a:t> software </a:t>
                      </a:r>
                      <a:r>
                        <a:rPr lang="en-US" sz="1800" dirty="0" err="1">
                          <a:effectLst/>
                        </a:rPr>
                        <a:t>berdimensi</a:t>
                      </a:r>
                      <a:r>
                        <a:rPr lang="en-US" sz="1800" dirty="0">
                          <a:effectLst/>
                        </a:rPr>
                        <a:t> </a:t>
                      </a:r>
                      <a:r>
                        <a:rPr lang="en-US" sz="1800" dirty="0" err="1">
                          <a:effectLst/>
                        </a:rPr>
                        <a:t>tinggi</a:t>
                      </a:r>
                      <a:r>
                        <a:rPr lang="en-US" sz="1800" dirty="0">
                          <a:effectLst/>
                        </a:rPr>
                        <a:t>, </a:t>
                      </a:r>
                      <a:r>
                        <a:rPr lang="en-US" sz="1800" dirty="0" err="1">
                          <a:effectLst/>
                        </a:rPr>
                        <a:t>memiliki</a:t>
                      </a:r>
                      <a:r>
                        <a:rPr lang="en-US" sz="1800" dirty="0">
                          <a:effectLst/>
                        </a:rPr>
                        <a:t> </a:t>
                      </a:r>
                      <a:r>
                        <a:rPr lang="en-US" sz="1800" dirty="0" err="1">
                          <a:solidFill>
                            <a:srgbClr val="C00000"/>
                          </a:solidFill>
                          <a:effectLst/>
                        </a:rPr>
                        <a:t>atribut</a:t>
                      </a:r>
                      <a:r>
                        <a:rPr lang="en-US" sz="1800" dirty="0">
                          <a:solidFill>
                            <a:srgbClr val="C00000"/>
                          </a:solidFill>
                          <a:effectLst/>
                        </a:rPr>
                        <a:t> yang </a:t>
                      </a:r>
                      <a:r>
                        <a:rPr lang="en-US" sz="1800" dirty="0" err="1">
                          <a:solidFill>
                            <a:srgbClr val="C00000"/>
                          </a:solidFill>
                          <a:effectLst/>
                        </a:rPr>
                        <a:t>bersifat</a:t>
                      </a:r>
                      <a:r>
                        <a:rPr lang="en-US" sz="1800" dirty="0">
                          <a:solidFill>
                            <a:srgbClr val="C00000"/>
                          </a:solidFill>
                          <a:effectLst/>
                        </a:rPr>
                        <a:t> noisy</a:t>
                      </a:r>
                      <a:r>
                        <a:rPr lang="en-US" sz="1800" dirty="0">
                          <a:effectLst/>
                        </a:rPr>
                        <a:t>, </a:t>
                      </a:r>
                      <a:r>
                        <a:rPr lang="en-US" sz="1800" dirty="0" err="1">
                          <a:effectLst/>
                        </a:rPr>
                        <a:t>dan</a:t>
                      </a:r>
                      <a:r>
                        <a:rPr lang="en-US" sz="1800" dirty="0">
                          <a:effectLst/>
                        </a:rPr>
                        <a:t> </a:t>
                      </a:r>
                      <a:r>
                        <a:rPr lang="en-US" sz="1800" dirty="0" err="1">
                          <a:solidFill>
                            <a:srgbClr val="934BC9"/>
                          </a:solidFill>
                          <a:effectLst/>
                        </a:rPr>
                        <a:t>classnya</a:t>
                      </a:r>
                      <a:r>
                        <a:rPr lang="en-US" sz="1800" dirty="0">
                          <a:solidFill>
                            <a:srgbClr val="934BC9"/>
                          </a:solidFill>
                          <a:effectLst/>
                        </a:rPr>
                        <a:t> </a:t>
                      </a:r>
                      <a:r>
                        <a:rPr lang="en-US" sz="1800" dirty="0" err="1">
                          <a:solidFill>
                            <a:srgbClr val="934BC9"/>
                          </a:solidFill>
                          <a:effectLst/>
                        </a:rPr>
                        <a:t>bersifat</a:t>
                      </a:r>
                      <a:r>
                        <a:rPr lang="en-US" sz="1800" dirty="0">
                          <a:solidFill>
                            <a:srgbClr val="934BC9"/>
                          </a:solidFill>
                          <a:effectLst/>
                        </a:rPr>
                        <a:t> </a:t>
                      </a:r>
                      <a:r>
                        <a:rPr lang="en-US" sz="1800" dirty="0" err="1">
                          <a:solidFill>
                            <a:srgbClr val="934BC9"/>
                          </a:solidFill>
                          <a:effectLst/>
                        </a:rPr>
                        <a:t>tidak</a:t>
                      </a:r>
                      <a:r>
                        <a:rPr lang="en-US" sz="1800" dirty="0">
                          <a:solidFill>
                            <a:srgbClr val="934BC9"/>
                          </a:solidFill>
                          <a:effectLst/>
                        </a:rPr>
                        <a:t> </a:t>
                      </a:r>
                      <a:r>
                        <a:rPr lang="en-US" sz="1800" dirty="0" err="1">
                          <a:solidFill>
                            <a:srgbClr val="934BC9"/>
                          </a:solidFill>
                          <a:effectLst/>
                        </a:rPr>
                        <a:t>seimbang</a:t>
                      </a:r>
                      <a:r>
                        <a:rPr lang="en-US" sz="1800" dirty="0">
                          <a:effectLst/>
                        </a:rPr>
                        <a:t>, </a:t>
                      </a:r>
                      <a:r>
                        <a:rPr lang="en-US" sz="1800" dirty="0" err="1">
                          <a:effectLst/>
                        </a:rPr>
                        <a:t>menyebabkan</a:t>
                      </a:r>
                      <a:r>
                        <a:rPr lang="en-US" sz="1800" dirty="0">
                          <a:effectLst/>
                        </a:rPr>
                        <a:t> </a:t>
                      </a:r>
                      <a:r>
                        <a:rPr lang="en-US" sz="1800" dirty="0" err="1">
                          <a:solidFill>
                            <a:srgbClr val="0070C0"/>
                          </a:solidFill>
                          <a:effectLst/>
                        </a:rPr>
                        <a:t>penurunan</a:t>
                      </a:r>
                      <a:r>
                        <a:rPr lang="en-US" sz="1800" dirty="0">
                          <a:solidFill>
                            <a:srgbClr val="0070C0"/>
                          </a:solidFill>
                          <a:effectLst/>
                        </a:rPr>
                        <a:t> </a:t>
                      </a:r>
                      <a:r>
                        <a:rPr lang="en-US" sz="1800" dirty="0" err="1">
                          <a:solidFill>
                            <a:srgbClr val="0070C0"/>
                          </a:solidFill>
                          <a:effectLst/>
                        </a:rPr>
                        <a:t>akurasi</a:t>
                      </a:r>
                      <a:r>
                        <a:rPr lang="en-US" sz="1800" dirty="0">
                          <a:solidFill>
                            <a:srgbClr val="0070C0"/>
                          </a:solidFill>
                          <a:effectLst/>
                        </a:rPr>
                        <a:t> </a:t>
                      </a:r>
                      <a:r>
                        <a:rPr lang="en-US" sz="1800" dirty="0" err="1">
                          <a:effectLst/>
                        </a:rPr>
                        <a:t>pada</a:t>
                      </a:r>
                      <a:r>
                        <a:rPr lang="en-US" sz="1800" dirty="0">
                          <a:effectLst/>
                        </a:rPr>
                        <a:t> </a:t>
                      </a:r>
                      <a:r>
                        <a:rPr lang="en-US" sz="1800" dirty="0" err="1">
                          <a:effectLst/>
                        </a:rPr>
                        <a:t>prediksi</a:t>
                      </a:r>
                      <a:r>
                        <a:rPr lang="en-US" sz="1800" dirty="0">
                          <a:effectLst/>
                        </a:rPr>
                        <a:t> </a:t>
                      </a:r>
                      <a:r>
                        <a:rPr lang="en-US" sz="1800" dirty="0" err="1">
                          <a:effectLst/>
                        </a:rPr>
                        <a:t>cacat</a:t>
                      </a:r>
                      <a:r>
                        <a:rPr lang="en-US" sz="1800" dirty="0">
                          <a:effectLst/>
                        </a:rPr>
                        <a:t> software</a:t>
                      </a:r>
                      <a:endParaRPr lang="id-ID" sz="2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nchor="ctr"/>
                </a:tc>
                <a:tc>
                  <a:txBody>
                    <a:bodyPr/>
                    <a:lstStyle/>
                    <a:p>
                      <a:pPr marL="0" marR="0" algn="just">
                        <a:spcBef>
                          <a:spcPts val="0"/>
                        </a:spcBef>
                        <a:spcAft>
                          <a:spcPts val="1100"/>
                        </a:spcAft>
                      </a:pPr>
                      <a:r>
                        <a:rPr lang="en-US" sz="1800" dirty="0">
                          <a:effectLst/>
                        </a:rPr>
                        <a:t>There are </a:t>
                      </a:r>
                      <a:r>
                        <a:rPr lang="en-US" sz="1800" dirty="0">
                          <a:solidFill>
                            <a:srgbClr val="C00000"/>
                          </a:solidFill>
                          <a:effectLst/>
                        </a:rPr>
                        <a:t>noisy data points </a:t>
                      </a:r>
                      <a:r>
                        <a:rPr lang="en-US" sz="1800" dirty="0">
                          <a:effectLst/>
                        </a:rPr>
                        <a:t>in the software defect data sets that can not be confidently assumed to be erroneous using such simple method </a:t>
                      </a:r>
                      <a:r>
                        <a:rPr lang="en-US" sz="1400" i="1" dirty="0">
                          <a:effectLst/>
                        </a:rPr>
                        <a:t>(Gray, Bowes, Davey, &amp; Christianson,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1"/>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The performances of software defect prediction improved when </a:t>
                      </a:r>
                      <a:r>
                        <a:rPr lang="en-US" sz="1800" dirty="0">
                          <a:solidFill>
                            <a:srgbClr val="C00000"/>
                          </a:solidFill>
                          <a:effectLst/>
                        </a:rPr>
                        <a:t>irrelevant and redundant attributes</a:t>
                      </a:r>
                      <a:r>
                        <a:rPr lang="en-US" sz="1800" dirty="0">
                          <a:effectLst/>
                        </a:rPr>
                        <a:t> are removed </a:t>
                      </a:r>
                      <a:r>
                        <a:rPr lang="en-US" sz="1400" i="1" dirty="0">
                          <a:effectLst/>
                        </a:rPr>
                        <a:t>(Wang, </a:t>
                      </a:r>
                      <a:r>
                        <a:rPr lang="en-US" sz="1400" i="1" dirty="0" err="1">
                          <a:effectLst/>
                        </a:rPr>
                        <a:t>Khoshgoftaar</a:t>
                      </a:r>
                      <a:r>
                        <a:rPr lang="en-US" sz="1400" i="1" dirty="0">
                          <a:effectLst/>
                        </a:rPr>
                        <a:t>, &amp; Napolitano, 2010)</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2"/>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The software defect prediction performance decreases significantly because the </a:t>
                      </a:r>
                      <a:r>
                        <a:rPr lang="en-US" sz="1800" dirty="0">
                          <a:solidFill>
                            <a:srgbClr val="C00000"/>
                          </a:solidFill>
                          <a:effectLst/>
                        </a:rPr>
                        <a:t>dataset contains noisy attr</a:t>
                      </a:r>
                      <a:r>
                        <a:rPr lang="en-US" sz="1800" dirty="0">
                          <a:effectLst/>
                        </a:rPr>
                        <a:t>ibutes </a:t>
                      </a:r>
                      <a:r>
                        <a:rPr lang="en-US" sz="1400" i="1" dirty="0">
                          <a:effectLst/>
                        </a:rPr>
                        <a:t>(Kim, Zhang, Wu, &amp; Gong,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3"/>
                  </a:ext>
                </a:extLst>
              </a:tr>
              <a:tr h="858341">
                <a:tc vMerge="1">
                  <a:txBody>
                    <a:bodyPr/>
                    <a:lstStyle/>
                    <a:p>
                      <a:endParaRPr lang="id-ID"/>
                    </a:p>
                  </a:txBody>
                  <a:tcPr/>
                </a:tc>
                <a:tc>
                  <a:txBody>
                    <a:bodyPr/>
                    <a:lstStyle/>
                    <a:p>
                      <a:pPr marL="0" marR="0" algn="just">
                        <a:spcBef>
                          <a:spcPts val="0"/>
                        </a:spcBef>
                        <a:spcAft>
                          <a:spcPts val="1100"/>
                        </a:spcAft>
                      </a:pPr>
                      <a:r>
                        <a:rPr lang="en-US" sz="1800" dirty="0">
                          <a:effectLst/>
                        </a:rPr>
                        <a:t>Software defect datasets have an </a:t>
                      </a:r>
                      <a:r>
                        <a:rPr lang="en-US" sz="1800" dirty="0">
                          <a:solidFill>
                            <a:srgbClr val="934BC9"/>
                          </a:solidFill>
                          <a:effectLst/>
                        </a:rPr>
                        <a:t>imbalanced nature </a:t>
                      </a:r>
                      <a:r>
                        <a:rPr lang="en-US" sz="1800" dirty="0">
                          <a:effectLst/>
                        </a:rPr>
                        <a:t>with very few defective modules compared to defect-free ones </a:t>
                      </a:r>
                      <a:r>
                        <a:rPr lang="en-US" sz="1400" i="1" dirty="0">
                          <a:effectLst/>
                        </a:rPr>
                        <a:t>(</a:t>
                      </a:r>
                      <a:r>
                        <a:rPr lang="en-US" sz="1400" i="1" dirty="0" err="1">
                          <a:effectLst/>
                        </a:rPr>
                        <a:t>Tosun</a:t>
                      </a:r>
                      <a:r>
                        <a:rPr lang="en-US" sz="1400" i="1" dirty="0">
                          <a:effectLst/>
                        </a:rPr>
                        <a:t>, </a:t>
                      </a:r>
                      <a:r>
                        <a:rPr lang="en-US" sz="1400" i="1" dirty="0" err="1">
                          <a:effectLst/>
                        </a:rPr>
                        <a:t>Bener</a:t>
                      </a:r>
                      <a:r>
                        <a:rPr lang="en-US" sz="1400" i="1" dirty="0">
                          <a:effectLst/>
                        </a:rPr>
                        <a:t>, </a:t>
                      </a:r>
                      <a:r>
                        <a:rPr lang="en-US" sz="1400" i="1" dirty="0" err="1">
                          <a:effectLst/>
                        </a:rPr>
                        <a:t>Turhan</a:t>
                      </a:r>
                      <a:r>
                        <a:rPr lang="en-US" sz="1400" i="1" dirty="0">
                          <a:effectLst/>
                        </a:rPr>
                        <a:t>, &amp; </a:t>
                      </a:r>
                      <a:r>
                        <a:rPr lang="en-US" sz="1400" i="1" dirty="0" err="1">
                          <a:effectLst/>
                        </a:rPr>
                        <a:t>Menzies</a:t>
                      </a:r>
                      <a:r>
                        <a:rPr lang="en-US" sz="1400" i="1" dirty="0">
                          <a:effectLst/>
                        </a:rPr>
                        <a:t>, 2010)</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4"/>
                  </a:ext>
                </a:extLst>
              </a:tr>
              <a:tr h="858341">
                <a:tc vMerge="1">
                  <a:txBody>
                    <a:bodyPr/>
                    <a:lstStyle/>
                    <a:p>
                      <a:endParaRPr lang="id-ID"/>
                    </a:p>
                  </a:txBody>
                  <a:tcPr/>
                </a:tc>
                <a:tc>
                  <a:txBody>
                    <a:bodyPr/>
                    <a:lstStyle/>
                    <a:p>
                      <a:pPr marL="0" marR="0" algn="just">
                        <a:spcBef>
                          <a:spcPts val="0"/>
                        </a:spcBef>
                        <a:spcAft>
                          <a:spcPts val="1100"/>
                        </a:spcAft>
                      </a:pPr>
                      <a:r>
                        <a:rPr lang="en-US" sz="1800" dirty="0">
                          <a:solidFill>
                            <a:srgbClr val="934BC9"/>
                          </a:solidFill>
                          <a:effectLst/>
                        </a:rPr>
                        <a:t>Imbalance</a:t>
                      </a:r>
                      <a:r>
                        <a:rPr lang="en-US" sz="1800" dirty="0">
                          <a:effectLst/>
                        </a:rPr>
                        <a:t> can lead to a model that is not practical in software defect prediction, because most instances will be predicted as non-defect prone </a:t>
                      </a:r>
                      <a:r>
                        <a:rPr lang="en-US" sz="1400" i="1" dirty="0">
                          <a:effectLst/>
                        </a:rPr>
                        <a:t>(</a:t>
                      </a:r>
                      <a:r>
                        <a:rPr lang="en-US" sz="1400" i="1" dirty="0" err="1">
                          <a:effectLst/>
                        </a:rPr>
                        <a:t>Khoshgoftaar</a:t>
                      </a:r>
                      <a:r>
                        <a:rPr lang="en-US" sz="1400" i="1" dirty="0">
                          <a:effectLst/>
                        </a:rPr>
                        <a:t>, Van </a:t>
                      </a:r>
                      <a:r>
                        <a:rPr lang="en-US" sz="1400" i="1" dirty="0" err="1">
                          <a:effectLst/>
                        </a:rPr>
                        <a:t>Hulse</a:t>
                      </a:r>
                      <a:r>
                        <a:rPr lang="en-US" sz="1400" i="1" dirty="0">
                          <a:effectLst/>
                        </a:rPr>
                        <a:t>, &amp; Napolitano, 2011)</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5"/>
                  </a:ext>
                </a:extLst>
              </a:tr>
              <a:tr h="572228">
                <a:tc vMerge="1">
                  <a:txBody>
                    <a:bodyPr/>
                    <a:lstStyle/>
                    <a:p>
                      <a:endParaRPr lang="id-ID"/>
                    </a:p>
                  </a:txBody>
                  <a:tcPr/>
                </a:tc>
                <a:tc>
                  <a:txBody>
                    <a:bodyPr/>
                    <a:lstStyle/>
                    <a:p>
                      <a:pPr marL="0" marR="0" algn="just">
                        <a:spcBef>
                          <a:spcPts val="0"/>
                        </a:spcBef>
                        <a:spcAft>
                          <a:spcPts val="1100"/>
                        </a:spcAft>
                      </a:pPr>
                      <a:r>
                        <a:rPr lang="en-US" sz="1800" dirty="0">
                          <a:effectLst/>
                        </a:rPr>
                        <a:t>Software fault prediction data sets are often </a:t>
                      </a:r>
                      <a:r>
                        <a:rPr lang="en-US" sz="1800" dirty="0">
                          <a:solidFill>
                            <a:srgbClr val="934BC9"/>
                          </a:solidFill>
                          <a:effectLst/>
                        </a:rPr>
                        <a:t>highly imbalanced </a:t>
                      </a:r>
                      <a:r>
                        <a:rPr lang="en-US" sz="1400" i="1" dirty="0">
                          <a:effectLst/>
                        </a:rPr>
                        <a:t>(Zhang &amp; Zhang, 2007)</a:t>
                      </a:r>
                      <a:endParaRPr lang="id-ID" sz="18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500" marR="65500" marT="0" marB="0"/>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3AF9605F-5034-4445-97AB-C130E02D6A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4251882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F3E9C0-11FE-4A60-830C-3BACC7075ABE}"/>
              </a:ext>
            </a:extLst>
          </p:cNvPr>
          <p:cNvSpPr>
            <a:spLocks noGrp="1"/>
          </p:cNvSpPr>
          <p:nvPr>
            <p:ph idx="1"/>
          </p:nvPr>
        </p:nvSpPr>
        <p:spPr>
          <a:xfrm>
            <a:off x="457200" y="1066800"/>
            <a:ext cx="8305800" cy="5486400"/>
          </a:xfrm>
        </p:spPr>
        <p:txBody>
          <a:bodyPr/>
          <a:lstStyle/>
          <a:p>
            <a:pPr marL="0" indent="0" algn="ctr">
              <a:buNone/>
            </a:pPr>
            <a:r>
              <a:rPr lang="en-US" sz="4800" dirty="0" err="1">
                <a:solidFill>
                  <a:srgbClr val="C00000"/>
                </a:solidFill>
              </a:rPr>
              <a:t>Mitos</a:t>
            </a:r>
            <a:r>
              <a:rPr lang="id-ID" sz="4800" dirty="0">
                <a:solidFill>
                  <a:srgbClr val="C00000"/>
                </a:solidFill>
              </a:rPr>
              <a:t> </a:t>
            </a:r>
            <a:r>
              <a:rPr lang="id-ID" sz="4800" dirty="0"/>
              <a:t>(Indonesia</a:t>
            </a:r>
            <a:r>
              <a:rPr lang="en-US" sz="4800" dirty="0"/>
              <a:t>)</a:t>
            </a:r>
            <a:endParaRPr lang="id-ID" sz="4800" dirty="0"/>
          </a:p>
          <a:p>
            <a:pPr marL="0" indent="0" algn="ctr">
              <a:buNone/>
            </a:pPr>
            <a:endParaRPr lang="en-US" sz="2400" dirty="0">
              <a:solidFill>
                <a:schemeClr val="accent2"/>
              </a:solidFill>
            </a:endParaRPr>
          </a:p>
          <a:p>
            <a:pPr marL="0" indent="0" algn="ctr">
              <a:buNone/>
            </a:pPr>
            <a:r>
              <a:rPr lang="id-ID" sz="3200" dirty="0">
                <a:solidFill>
                  <a:schemeClr val="accent2"/>
                </a:solidFill>
              </a:rPr>
              <a:t>Myths</a:t>
            </a:r>
            <a:r>
              <a:rPr lang="id-ID" sz="3200" dirty="0">
                <a:solidFill>
                  <a:srgbClr val="C00000"/>
                </a:solidFill>
              </a:rPr>
              <a:t> </a:t>
            </a:r>
            <a:r>
              <a:rPr lang="id-ID" sz="3200" dirty="0"/>
              <a:t>(Inggris)</a:t>
            </a:r>
          </a:p>
          <a:p>
            <a:pPr marL="0" indent="0" algn="ctr">
              <a:buNone/>
            </a:pPr>
            <a:r>
              <a:rPr lang="id-ID" sz="3200" dirty="0">
                <a:solidFill>
                  <a:srgbClr val="0070C0"/>
                </a:solidFill>
              </a:rPr>
              <a:t>M</a:t>
            </a:r>
            <a:r>
              <a:rPr lang="en-US" sz="3200" dirty="0" err="1">
                <a:solidFill>
                  <a:srgbClr val="0070C0"/>
                </a:solidFill>
              </a:rPr>
              <a:t>ythos</a:t>
            </a:r>
            <a:r>
              <a:rPr lang="id-ID" sz="3200" dirty="0">
                <a:solidFill>
                  <a:srgbClr val="0070C0"/>
                </a:solidFill>
              </a:rPr>
              <a:t> </a:t>
            </a:r>
            <a:r>
              <a:rPr lang="id-ID" sz="3200" dirty="0"/>
              <a:t>(Yunani</a:t>
            </a:r>
            <a:r>
              <a:rPr lang="en-US" sz="3200" dirty="0"/>
              <a:t>)</a:t>
            </a:r>
            <a:endParaRPr lang="id-ID" sz="3200" dirty="0"/>
          </a:p>
          <a:p>
            <a:pPr marL="0" indent="0" algn="ctr">
              <a:buNone/>
            </a:pPr>
            <a:r>
              <a:rPr lang="id-ID" sz="3200" dirty="0">
                <a:solidFill>
                  <a:srgbClr val="00B050"/>
                </a:solidFill>
              </a:rPr>
              <a:t>My</a:t>
            </a:r>
            <a:r>
              <a:rPr lang="en-US" sz="3200" dirty="0">
                <a:solidFill>
                  <a:srgbClr val="00B050"/>
                </a:solidFill>
              </a:rPr>
              <a:t>t</a:t>
            </a:r>
            <a:r>
              <a:rPr lang="id-ID" sz="3200" dirty="0">
                <a:solidFill>
                  <a:srgbClr val="00B050"/>
                </a:solidFill>
              </a:rPr>
              <a:t>h</a:t>
            </a:r>
            <a:r>
              <a:rPr lang="en-US" sz="3200" dirty="0">
                <a:solidFill>
                  <a:srgbClr val="00B050"/>
                </a:solidFill>
              </a:rPr>
              <a:t>e</a:t>
            </a:r>
            <a:r>
              <a:rPr lang="en-US" sz="3200" dirty="0"/>
              <a:t> (</a:t>
            </a:r>
            <a:r>
              <a:rPr lang="id-ID" sz="3200" dirty="0"/>
              <a:t>Belanda</a:t>
            </a:r>
            <a:r>
              <a:rPr lang="en-US" sz="3200" dirty="0"/>
              <a:t>)</a:t>
            </a:r>
            <a:endParaRPr lang="id-ID" sz="3200" dirty="0"/>
          </a:p>
          <a:p>
            <a:pPr marL="0" indent="0" algn="ctr">
              <a:buNone/>
            </a:pPr>
            <a:endParaRPr lang="id-ID" sz="2400" dirty="0"/>
          </a:p>
          <a:p>
            <a:pPr marL="0" indent="0" algn="ctr">
              <a:buNone/>
            </a:pPr>
            <a:r>
              <a:rPr lang="id-ID" dirty="0">
                <a:solidFill>
                  <a:srgbClr val="C00000"/>
                </a:solidFill>
              </a:rPr>
              <a:t>C</a:t>
            </a:r>
            <a:r>
              <a:rPr lang="en-US" dirty="0" err="1">
                <a:solidFill>
                  <a:srgbClr val="C00000"/>
                </a:solidFill>
              </a:rPr>
              <a:t>erita</a:t>
            </a:r>
            <a:r>
              <a:rPr lang="en-US" dirty="0">
                <a:solidFill>
                  <a:srgbClr val="C00000"/>
                </a:solidFill>
              </a:rPr>
              <a:t> </a:t>
            </a:r>
            <a:r>
              <a:rPr lang="id-ID" dirty="0">
                <a:solidFill>
                  <a:srgbClr val="C00000"/>
                </a:solidFill>
              </a:rPr>
              <a:t>turun temurun</a:t>
            </a:r>
            <a:r>
              <a:rPr lang="en-US" dirty="0"/>
              <a:t> </a:t>
            </a:r>
            <a:r>
              <a:rPr lang="id-ID" dirty="0"/>
              <a:t>sejak </a:t>
            </a:r>
            <a:r>
              <a:rPr lang="en-US" dirty="0"/>
              <a:t>masa </a:t>
            </a:r>
            <a:r>
              <a:rPr lang="en-US" dirty="0" err="1"/>
              <a:t>lampau</a:t>
            </a:r>
            <a:r>
              <a:rPr lang="en-US" dirty="0"/>
              <a:t>, </a:t>
            </a:r>
            <a:r>
              <a:rPr lang="id-ID" dirty="0"/>
              <a:t>yang </a:t>
            </a:r>
            <a:r>
              <a:rPr lang="en-US" dirty="0" err="1"/>
              <a:t>mengandung</a:t>
            </a:r>
            <a:r>
              <a:rPr lang="en-US" dirty="0"/>
              <a:t> </a:t>
            </a:r>
            <a:r>
              <a:rPr lang="en-US" dirty="0" err="1">
                <a:solidFill>
                  <a:srgbClr val="C00000"/>
                </a:solidFill>
              </a:rPr>
              <a:t>penafsiran</a:t>
            </a:r>
            <a:r>
              <a:rPr lang="en-US" dirty="0"/>
              <a:t> </a:t>
            </a:r>
            <a:r>
              <a:rPr lang="en-US" dirty="0" err="1"/>
              <a:t>tentang</a:t>
            </a:r>
            <a:r>
              <a:rPr lang="en-US" dirty="0"/>
              <a:t> </a:t>
            </a:r>
            <a:r>
              <a:rPr lang="en-US" dirty="0" err="1"/>
              <a:t>alam</a:t>
            </a:r>
            <a:r>
              <a:rPr lang="en-US" dirty="0"/>
              <a:t> </a:t>
            </a:r>
            <a:r>
              <a:rPr lang="en-US" dirty="0" err="1"/>
              <a:t>semesta</a:t>
            </a:r>
            <a:r>
              <a:rPr lang="id-ID" dirty="0"/>
              <a:t>, dan</a:t>
            </a:r>
            <a:r>
              <a:rPr lang="en-US" dirty="0"/>
              <a:t> </a:t>
            </a:r>
            <a:r>
              <a:rPr lang="en-US" dirty="0" err="1">
                <a:solidFill>
                  <a:srgbClr val="C00000"/>
                </a:solidFill>
              </a:rPr>
              <a:t>dianggap</a:t>
            </a:r>
            <a:r>
              <a:rPr lang="en-US" dirty="0">
                <a:solidFill>
                  <a:srgbClr val="C00000"/>
                </a:solidFill>
              </a:rPr>
              <a:t> </a:t>
            </a:r>
            <a:r>
              <a:rPr lang="en-US" dirty="0" err="1">
                <a:solidFill>
                  <a:srgbClr val="C00000"/>
                </a:solidFill>
              </a:rPr>
              <a:t>benar-benar</a:t>
            </a:r>
            <a:r>
              <a:rPr lang="en-US" dirty="0">
                <a:solidFill>
                  <a:srgbClr val="C00000"/>
                </a:solidFill>
              </a:rPr>
              <a:t> </a:t>
            </a:r>
            <a:r>
              <a:rPr lang="en-US" dirty="0" err="1">
                <a:solidFill>
                  <a:srgbClr val="C00000"/>
                </a:solidFill>
              </a:rPr>
              <a:t>terjadi</a:t>
            </a:r>
            <a:r>
              <a:rPr lang="en-US" dirty="0">
                <a:solidFill>
                  <a:srgbClr val="C00000"/>
                </a:solidFill>
              </a:rPr>
              <a:t> </a:t>
            </a:r>
            <a:r>
              <a:rPr lang="en-US" dirty="0"/>
              <a:t>oleh para </a:t>
            </a:r>
            <a:r>
              <a:rPr lang="en-US" dirty="0" err="1"/>
              <a:t>pengikut</a:t>
            </a:r>
            <a:r>
              <a:rPr lang="en-US" dirty="0"/>
              <a:t> dan </a:t>
            </a:r>
            <a:r>
              <a:rPr lang="en-US" dirty="0" err="1"/>
              <a:t>penganutnya</a:t>
            </a:r>
            <a:endParaRPr lang="en-US" dirty="0"/>
          </a:p>
        </p:txBody>
      </p:sp>
      <p:sp>
        <p:nvSpPr>
          <p:cNvPr id="3" name="Slide Number Placeholder 2">
            <a:extLst>
              <a:ext uri="{FF2B5EF4-FFF2-40B4-BE49-F238E27FC236}">
                <a16:creationId xmlns:a16="http://schemas.microsoft.com/office/drawing/2014/main" id="{8DBC60C2-B39E-4ADB-93B0-19408C87C3C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a:solidFill>
                <a:prstClr val="black">
                  <a:tint val="75000"/>
                </a:prstClr>
              </a:solidFill>
            </a:endParaRPr>
          </a:p>
        </p:txBody>
      </p:sp>
      <p:sp>
        <p:nvSpPr>
          <p:cNvPr id="4" name="Title 3">
            <a:extLst>
              <a:ext uri="{FF2B5EF4-FFF2-40B4-BE49-F238E27FC236}">
                <a16:creationId xmlns:a16="http://schemas.microsoft.com/office/drawing/2014/main" id="{D83F9E28-867A-4A65-9D37-CA5D32F57874}"/>
              </a:ext>
            </a:extLst>
          </p:cNvPr>
          <p:cNvSpPr>
            <a:spLocks noGrp="1"/>
          </p:cNvSpPr>
          <p:nvPr>
            <p:ph type="title"/>
          </p:nvPr>
        </p:nvSpPr>
        <p:spPr/>
        <p:txBody>
          <a:bodyPr/>
          <a:lstStyle/>
          <a:p>
            <a:r>
              <a:rPr lang="en-US" dirty="0"/>
              <a:t>Research Myths</a:t>
            </a:r>
            <a:endParaRPr lang="en-ID" dirty="0"/>
          </a:p>
        </p:txBody>
      </p:sp>
    </p:spTree>
    <p:extLst>
      <p:ext uri="{BB962C8B-B14F-4D97-AF65-F5344CB8AC3E}">
        <p14:creationId xmlns:p14="http://schemas.microsoft.com/office/powerpoint/2010/main" val="3865985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2170" y="2514600"/>
            <a:ext cx="5463460" cy="3625165"/>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609600" y="609600"/>
            <a:ext cx="7848600" cy="2286000"/>
          </a:xfrm>
        </p:spPr>
        <p:txBody>
          <a:bodyPr>
            <a:noAutofit/>
          </a:bodyPr>
          <a:lstStyle/>
          <a:p>
            <a:pPr algn="ctr"/>
            <a:r>
              <a:rPr lang="en-US" sz="4400" dirty="0">
                <a:solidFill>
                  <a:schemeClr val="bg1">
                    <a:lumMod val="50000"/>
                  </a:schemeClr>
                </a:solidFill>
              </a:rPr>
              <a:t>MITOS 5</a:t>
            </a:r>
            <a:br>
              <a:rPr lang="en-US" sz="4000" dirty="0">
                <a:solidFill>
                  <a:schemeClr val="bg1">
                    <a:lumMod val="50000"/>
                  </a:schemeClr>
                </a:solidFill>
              </a:rPr>
            </a:br>
            <a:r>
              <a:rPr lang="en-US" sz="3600" dirty="0" err="1"/>
              <a:t>Studi</a:t>
            </a:r>
            <a:r>
              <a:rPr lang="en-US" sz="3600" dirty="0"/>
              <a:t> </a:t>
            </a:r>
            <a:r>
              <a:rPr lang="en-US" sz="3600" dirty="0" err="1"/>
              <a:t>Literatur</a:t>
            </a:r>
            <a:r>
              <a:rPr lang="en-US" sz="3600" dirty="0"/>
              <a:t> </a:t>
            </a:r>
            <a:r>
              <a:rPr lang="en-US" sz="3600" dirty="0" err="1"/>
              <a:t>Berisi</a:t>
            </a:r>
            <a:r>
              <a:rPr lang="en-US" sz="3600" dirty="0"/>
              <a:t> </a:t>
            </a:r>
            <a:r>
              <a:rPr lang="en-US" sz="3600" dirty="0" err="1"/>
              <a:t>Berbagai</a:t>
            </a:r>
            <a:r>
              <a:rPr lang="en-US" sz="3600" dirty="0"/>
              <a:t> </a:t>
            </a:r>
            <a:r>
              <a:rPr lang="en-US" sz="3600" dirty="0" err="1"/>
              <a:t>Teori</a:t>
            </a:r>
            <a:r>
              <a:rPr lang="en-US" sz="3600" dirty="0"/>
              <a:t> </a:t>
            </a:r>
            <a:r>
              <a:rPr lang="en-US" sz="3600" dirty="0" err="1"/>
              <a:t>Dasar</a:t>
            </a:r>
            <a:r>
              <a:rPr lang="en-US" sz="3600" dirty="0"/>
              <a:t> </a:t>
            </a:r>
            <a:r>
              <a:rPr lang="en-US" sz="3600" dirty="0" err="1"/>
              <a:t>dan</a:t>
            </a:r>
            <a:r>
              <a:rPr lang="en-US" sz="3600" dirty="0"/>
              <a:t> </a:t>
            </a:r>
            <a:r>
              <a:rPr lang="en-US" sz="3600" dirty="0" err="1">
                <a:solidFill>
                  <a:srgbClr val="C00000"/>
                </a:solidFill>
              </a:rPr>
              <a:t>Definisi</a:t>
            </a:r>
            <a:r>
              <a:rPr lang="en-US" sz="3600" dirty="0">
                <a:solidFill>
                  <a:srgbClr val="C00000"/>
                </a:solidFill>
              </a:rPr>
              <a:t> yang Ada di </a:t>
            </a:r>
            <a:r>
              <a:rPr lang="en-US" sz="3600" dirty="0" err="1">
                <a:solidFill>
                  <a:srgbClr val="C00000"/>
                </a:solidFill>
              </a:rPr>
              <a:t>Buku</a:t>
            </a:r>
            <a:endParaRPr lang="id-ID" sz="3600" dirty="0">
              <a:solidFill>
                <a:srgbClr val="C00000"/>
              </a:solidFill>
            </a:endParaRPr>
          </a:p>
        </p:txBody>
      </p:sp>
      <p:sp>
        <p:nvSpPr>
          <p:cNvPr id="2" name="Slide Number Placeholder 1">
            <a:extLst>
              <a:ext uri="{FF2B5EF4-FFF2-40B4-BE49-F238E27FC236}">
                <a16:creationId xmlns:a16="http://schemas.microsoft.com/office/drawing/2014/main" id="{9594A4ED-72E7-4F70-9FEA-9CF863796790}"/>
              </a:ext>
            </a:extLst>
          </p:cNvPr>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24577874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333549"/>
          </a:xfrm>
        </p:spPr>
        <p:txBody>
          <a:bodyPr>
            <a:normAutofit/>
          </a:bodyPr>
          <a:lstStyle/>
          <a:p>
            <a:r>
              <a:rPr lang="en-US" sz="3200" dirty="0" err="1">
                <a:solidFill>
                  <a:srgbClr val="C00000"/>
                </a:solidFill>
              </a:rPr>
              <a:t>Memperdalam</a:t>
            </a:r>
            <a:r>
              <a:rPr lang="en-US" sz="3200" dirty="0">
                <a:solidFill>
                  <a:srgbClr val="C00000"/>
                </a:solidFill>
              </a:rPr>
              <a:t> </a:t>
            </a:r>
            <a:r>
              <a:rPr lang="en-US" sz="3200" dirty="0" err="1">
                <a:solidFill>
                  <a:srgbClr val="C00000"/>
                </a:solidFill>
              </a:rPr>
              <a:t>pengetahuan</a:t>
            </a:r>
            <a:r>
              <a:rPr lang="en-US" sz="3200" dirty="0">
                <a:solidFill>
                  <a:srgbClr val="C00000"/>
                </a:solidFill>
              </a:rPr>
              <a:t> </a:t>
            </a:r>
            <a:r>
              <a:rPr lang="en-US" sz="3200" dirty="0" err="1"/>
              <a:t>tentang</a:t>
            </a:r>
            <a:r>
              <a:rPr lang="id-ID" sz="3200" dirty="0"/>
              <a:t> </a:t>
            </a:r>
            <a:r>
              <a:rPr lang="en-US" sz="3200" dirty="0" err="1"/>
              <a:t>bidang</a:t>
            </a:r>
            <a:r>
              <a:rPr lang="en-US" sz="3200" dirty="0"/>
              <a:t> yang </a:t>
            </a:r>
            <a:r>
              <a:rPr lang="en-US" sz="3200" dirty="0" err="1"/>
              <a:t>diteliti</a:t>
            </a:r>
            <a:r>
              <a:rPr lang="id-ID" sz="3200" dirty="0"/>
              <a:t> (</a:t>
            </a:r>
            <a:r>
              <a:rPr lang="id-ID" sz="3200" i="1" dirty="0">
                <a:solidFill>
                  <a:srgbClr val="0070C0"/>
                </a:solidFill>
              </a:rPr>
              <a:t>Textbooks</a:t>
            </a:r>
            <a:r>
              <a:rPr lang="id-ID" sz="3200" dirty="0"/>
              <a:t>)</a:t>
            </a:r>
            <a:endParaRPr lang="en-US" sz="3200" dirty="0"/>
          </a:p>
          <a:p>
            <a:r>
              <a:rPr lang="en-US" sz="3200" dirty="0" err="1"/>
              <a:t>Mengetahui</a:t>
            </a:r>
            <a:r>
              <a:rPr lang="en-US" sz="3200" dirty="0"/>
              <a:t> </a:t>
            </a:r>
            <a:r>
              <a:rPr lang="en-US" sz="3200" dirty="0" err="1"/>
              <a:t>hasil</a:t>
            </a:r>
            <a:r>
              <a:rPr lang="en-US" sz="3200" dirty="0"/>
              <a:t> </a:t>
            </a:r>
            <a:r>
              <a:rPr lang="en-US" sz="3200" dirty="0" err="1">
                <a:solidFill>
                  <a:srgbClr val="C00000"/>
                </a:solidFill>
              </a:rPr>
              <a:t>penelitian</a:t>
            </a:r>
            <a:r>
              <a:rPr lang="en-US" sz="3200" dirty="0">
                <a:solidFill>
                  <a:srgbClr val="C00000"/>
                </a:solidFill>
              </a:rPr>
              <a:t> yang</a:t>
            </a:r>
            <a:r>
              <a:rPr lang="id-ID" sz="3200" dirty="0">
                <a:solidFill>
                  <a:srgbClr val="C00000"/>
                </a:solidFill>
              </a:rPr>
              <a:t> </a:t>
            </a:r>
            <a:r>
              <a:rPr lang="sv-SE" sz="3200" dirty="0">
                <a:solidFill>
                  <a:srgbClr val="C00000"/>
                </a:solidFill>
              </a:rPr>
              <a:t>berhubungan </a:t>
            </a:r>
            <a:r>
              <a:rPr lang="sv-SE" sz="3200" dirty="0"/>
              <a:t>dan yang sudah pernah</a:t>
            </a:r>
            <a:r>
              <a:rPr lang="id-ID" sz="3200" dirty="0"/>
              <a:t> </a:t>
            </a:r>
            <a:r>
              <a:rPr lang="en-US" sz="3200" dirty="0" err="1"/>
              <a:t>dilaksanakan</a:t>
            </a:r>
            <a:r>
              <a:rPr lang="en-US" sz="3200" dirty="0"/>
              <a:t> (Related Research)</a:t>
            </a:r>
            <a:r>
              <a:rPr lang="id-ID" sz="3200" dirty="0"/>
              <a:t> (</a:t>
            </a:r>
            <a:r>
              <a:rPr lang="id-ID" sz="3200" i="1" dirty="0">
                <a:solidFill>
                  <a:srgbClr val="0070C0"/>
                </a:solidFill>
              </a:rPr>
              <a:t>Paper</a:t>
            </a:r>
            <a:r>
              <a:rPr lang="id-ID" sz="3200" dirty="0"/>
              <a:t>)</a:t>
            </a:r>
            <a:endParaRPr lang="en-US" sz="3200" dirty="0"/>
          </a:p>
          <a:p>
            <a:r>
              <a:rPr lang="en-US" sz="3200" dirty="0" err="1"/>
              <a:t>Mengetahui</a:t>
            </a:r>
            <a:r>
              <a:rPr lang="en-US" sz="3200" dirty="0"/>
              <a:t> </a:t>
            </a:r>
            <a:r>
              <a:rPr lang="en-US" sz="3200" dirty="0" err="1"/>
              <a:t>perkembangan</a:t>
            </a:r>
            <a:r>
              <a:rPr lang="en-US" sz="3200" dirty="0"/>
              <a:t> </a:t>
            </a:r>
            <a:r>
              <a:rPr lang="en-US" sz="3200" dirty="0" err="1"/>
              <a:t>ilmu</a:t>
            </a:r>
            <a:r>
              <a:rPr lang="en-US" sz="3200" dirty="0"/>
              <a:t> </a:t>
            </a:r>
            <a:r>
              <a:rPr lang="en-US" sz="3200" dirty="0" err="1"/>
              <a:t>pada</a:t>
            </a:r>
            <a:r>
              <a:rPr lang="en-US" sz="3200" dirty="0"/>
              <a:t> </a:t>
            </a:r>
            <a:r>
              <a:rPr lang="en-US" sz="3200" dirty="0" err="1"/>
              <a:t>bidang</a:t>
            </a:r>
            <a:r>
              <a:rPr lang="en-US" sz="3200" dirty="0"/>
              <a:t> yang </a:t>
            </a:r>
            <a:r>
              <a:rPr lang="en-US" sz="3200" dirty="0" err="1"/>
              <a:t>kita</a:t>
            </a:r>
            <a:r>
              <a:rPr lang="en-US" sz="3200" dirty="0"/>
              <a:t> </a:t>
            </a:r>
            <a:r>
              <a:rPr lang="en-US" sz="3200" dirty="0" err="1"/>
              <a:t>pilih</a:t>
            </a:r>
            <a:r>
              <a:rPr lang="en-US" sz="3200" dirty="0"/>
              <a:t> (</a:t>
            </a:r>
            <a:r>
              <a:rPr lang="en-US" sz="3200" dirty="0">
                <a:solidFill>
                  <a:srgbClr val="C00000"/>
                </a:solidFill>
              </a:rPr>
              <a:t>state-of-the-art</a:t>
            </a:r>
            <a:r>
              <a:rPr lang="en-US" sz="3200" dirty="0"/>
              <a:t>)</a:t>
            </a:r>
            <a:r>
              <a:rPr lang="id-ID" sz="3200" dirty="0"/>
              <a:t> (</a:t>
            </a:r>
            <a:r>
              <a:rPr lang="id-ID" sz="3200" i="1" dirty="0">
                <a:solidFill>
                  <a:srgbClr val="0070C0"/>
                </a:solidFill>
              </a:rPr>
              <a:t>Paper</a:t>
            </a:r>
            <a:r>
              <a:rPr lang="id-ID" sz="3200" dirty="0"/>
              <a:t>)</a:t>
            </a:r>
            <a:endParaRPr lang="en-US" sz="3200" dirty="0"/>
          </a:p>
          <a:p>
            <a:endParaRPr lang="en-US" sz="3200" dirty="0"/>
          </a:p>
          <a:p>
            <a:r>
              <a:rPr lang="id-ID" sz="3200" dirty="0"/>
              <a:t>Mencari dan m</a:t>
            </a:r>
            <a:r>
              <a:rPr lang="en-US" sz="3200" dirty="0" err="1"/>
              <a:t>emperjelas</a:t>
            </a:r>
            <a:r>
              <a:rPr lang="en-US" sz="3200" dirty="0"/>
              <a:t> </a:t>
            </a:r>
            <a:r>
              <a:rPr lang="en-US" sz="3200" dirty="0" err="1">
                <a:solidFill>
                  <a:srgbClr val="C00000"/>
                </a:solidFill>
              </a:rPr>
              <a:t>masalah</a:t>
            </a:r>
            <a:r>
              <a:rPr lang="en-US" sz="3200" dirty="0">
                <a:solidFill>
                  <a:srgbClr val="C00000"/>
                </a:solidFill>
              </a:rPr>
              <a:t> </a:t>
            </a:r>
            <a:r>
              <a:rPr lang="en-US" sz="3200" dirty="0" err="1">
                <a:solidFill>
                  <a:srgbClr val="C00000"/>
                </a:solidFill>
              </a:rPr>
              <a:t>penelitian</a:t>
            </a:r>
            <a:r>
              <a:rPr lang="id-ID" sz="3200" dirty="0"/>
              <a:t> (</a:t>
            </a:r>
            <a:r>
              <a:rPr lang="id-ID" sz="3200" i="1" dirty="0">
                <a:solidFill>
                  <a:srgbClr val="0070C0"/>
                </a:solidFill>
              </a:rPr>
              <a:t>Paper</a:t>
            </a:r>
            <a:r>
              <a:rPr lang="id-ID" sz="3200" dirty="0"/>
              <a:t>)</a:t>
            </a:r>
            <a:endParaRPr lang="en-US" sz="3200" dirty="0"/>
          </a:p>
          <a:p>
            <a:endParaRPr lang="en-US" sz="3200" dirty="0"/>
          </a:p>
        </p:txBody>
      </p:sp>
      <p:sp>
        <p:nvSpPr>
          <p:cNvPr id="4" name="Title 3"/>
          <p:cNvSpPr>
            <a:spLocks noGrp="1"/>
          </p:cNvSpPr>
          <p:nvPr>
            <p:ph type="title"/>
          </p:nvPr>
        </p:nvSpPr>
        <p:spPr/>
        <p:txBody>
          <a:bodyPr/>
          <a:lstStyle/>
          <a:p>
            <a:r>
              <a:rPr lang="en-US" dirty="0" err="1"/>
              <a:t>Manfaat</a:t>
            </a:r>
            <a:r>
              <a:rPr lang="en-US" dirty="0"/>
              <a:t> </a:t>
            </a:r>
            <a:r>
              <a:rPr lang="id-ID" dirty="0"/>
              <a:t>Studi</a:t>
            </a:r>
            <a:r>
              <a:rPr lang="en-US" dirty="0"/>
              <a:t> </a:t>
            </a:r>
            <a:r>
              <a:rPr lang="en-US" dirty="0" err="1"/>
              <a:t>Literatur</a:t>
            </a:r>
            <a:endParaRPr lang="id-ID" dirty="0"/>
          </a:p>
        </p:txBody>
      </p:sp>
      <p:sp>
        <p:nvSpPr>
          <p:cNvPr id="3" name="Slide Number Placeholder 2">
            <a:extLst>
              <a:ext uri="{FF2B5EF4-FFF2-40B4-BE49-F238E27FC236}">
                <a16:creationId xmlns:a16="http://schemas.microsoft.com/office/drawing/2014/main" id="{64E2D2AC-0FAD-4791-861E-AC3EE3FBA28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349207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lstStyle/>
          <a:p>
            <a:r>
              <a:rPr lang="en-US" sz="3200" dirty="0"/>
              <a:t>Literature Review is a </a:t>
            </a:r>
            <a:r>
              <a:rPr lang="en-US" sz="3200" dirty="0">
                <a:solidFill>
                  <a:srgbClr val="C00000"/>
                </a:solidFill>
              </a:rPr>
              <a:t>critical and in-depth evaluation</a:t>
            </a:r>
            <a:r>
              <a:rPr lang="en-US" sz="3200" dirty="0"/>
              <a:t> of previous research </a:t>
            </a:r>
            <a:r>
              <a:rPr lang="en-US" sz="2000" dirty="0"/>
              <a:t>(Shuttleworth, 2009)</a:t>
            </a:r>
            <a:r>
              <a:rPr lang="en-US" sz="2400" dirty="0"/>
              <a:t> </a:t>
            </a:r>
            <a:r>
              <a:rPr lang="en-US" sz="2000" dirty="0"/>
              <a:t>(</a:t>
            </a:r>
            <a:r>
              <a:rPr lang="en-US" sz="2000" i="1" dirty="0"/>
              <a:t>https://explorable.com/what-is-a-literature-review</a:t>
            </a:r>
            <a:r>
              <a:rPr lang="en-US" sz="2000" dirty="0"/>
              <a:t>)</a:t>
            </a:r>
          </a:p>
          <a:p>
            <a:r>
              <a:rPr lang="en-US" sz="3200" dirty="0"/>
              <a:t>A summary and</a:t>
            </a:r>
            <a:r>
              <a:rPr lang="en-US" sz="3200" dirty="0">
                <a:solidFill>
                  <a:srgbClr val="C00000"/>
                </a:solidFill>
              </a:rPr>
              <a:t> synopsis of a particular area of research</a:t>
            </a:r>
            <a:r>
              <a:rPr lang="en-US" sz="3200" dirty="0"/>
              <a:t>, allowing anybody reading the paper to establish the reasons for pursuing a particular research</a:t>
            </a:r>
          </a:p>
          <a:p>
            <a:r>
              <a:rPr lang="en-US" sz="3200" dirty="0"/>
              <a:t>A good Literature Review evaluates quality and findings of </a:t>
            </a:r>
            <a:r>
              <a:rPr lang="en-US" sz="3200" dirty="0">
                <a:solidFill>
                  <a:srgbClr val="C00000"/>
                </a:solidFill>
              </a:rPr>
              <a:t>previous research </a:t>
            </a:r>
            <a:r>
              <a:rPr lang="en-US" sz="3200" dirty="0"/>
              <a:t>(</a:t>
            </a:r>
            <a:r>
              <a:rPr lang="en-US" sz="3200" dirty="0">
                <a:solidFill>
                  <a:srgbClr val="0070C0"/>
                </a:solidFill>
              </a:rPr>
              <a:t>State-of-the-Art Methods</a:t>
            </a:r>
            <a:r>
              <a:rPr lang="en-US" sz="3200" dirty="0"/>
              <a:t>)</a:t>
            </a:r>
          </a:p>
        </p:txBody>
      </p:sp>
      <p:sp>
        <p:nvSpPr>
          <p:cNvPr id="2" name="Title 1"/>
          <p:cNvSpPr>
            <a:spLocks noGrp="1"/>
          </p:cNvSpPr>
          <p:nvPr>
            <p:ph type="title"/>
          </p:nvPr>
        </p:nvSpPr>
        <p:spPr/>
        <p:txBody>
          <a:bodyPr/>
          <a:lstStyle/>
          <a:p>
            <a:r>
              <a:rPr lang="en-US" dirty="0"/>
              <a:t>Literature Review</a:t>
            </a:r>
          </a:p>
        </p:txBody>
      </p:sp>
      <p:sp>
        <p:nvSpPr>
          <p:cNvPr id="4" name="Slide Number Placeholder 3">
            <a:extLst>
              <a:ext uri="{FF2B5EF4-FFF2-40B4-BE49-F238E27FC236}">
                <a16:creationId xmlns:a16="http://schemas.microsoft.com/office/drawing/2014/main" id="{44AE7121-62DB-4663-9DAE-E2187C7689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2479596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normAutofit lnSpcReduction="10000"/>
          </a:bodyPr>
          <a:lstStyle/>
          <a:p>
            <a:r>
              <a:rPr lang="en-US" sz="3200" dirty="0">
                <a:solidFill>
                  <a:srgbClr val="C00000"/>
                </a:solidFill>
              </a:rPr>
              <a:t>Type</a:t>
            </a:r>
            <a:r>
              <a:rPr lang="id-ID" sz="3200" dirty="0">
                <a:solidFill>
                  <a:srgbClr val="C00000"/>
                </a:solidFill>
              </a:rPr>
              <a:t>s</a:t>
            </a:r>
            <a:r>
              <a:rPr lang="en-US" sz="3200" dirty="0">
                <a:solidFill>
                  <a:srgbClr val="C00000"/>
                </a:solidFill>
              </a:rPr>
              <a:t> </a:t>
            </a:r>
            <a:r>
              <a:rPr lang="id-ID" sz="3200" dirty="0">
                <a:solidFill>
                  <a:srgbClr val="C00000"/>
                </a:solidFill>
              </a:rPr>
              <a:t>and Methods </a:t>
            </a:r>
            <a:r>
              <a:rPr lang="en-US" sz="3200" dirty="0"/>
              <a:t>of Literature Review:</a:t>
            </a:r>
          </a:p>
          <a:p>
            <a:pPr marL="971550" lvl="1" indent="-514350">
              <a:buFont typeface="+mj-lt"/>
              <a:buAutoNum type="arabicPeriod"/>
            </a:pPr>
            <a:r>
              <a:rPr lang="en-US" sz="2800" dirty="0">
                <a:solidFill>
                  <a:srgbClr val="0070C0"/>
                </a:solidFill>
              </a:rPr>
              <a:t>Traditional </a:t>
            </a:r>
            <a:r>
              <a:rPr lang="en-US" sz="2800" dirty="0"/>
              <a:t>Review</a:t>
            </a:r>
          </a:p>
          <a:p>
            <a:pPr marL="971550" lvl="1" indent="-514350">
              <a:buFont typeface="+mj-lt"/>
              <a:buAutoNum type="arabicPeriod"/>
            </a:pPr>
            <a:r>
              <a:rPr lang="en-US" sz="2800" dirty="0">
                <a:solidFill>
                  <a:srgbClr val="0070C0"/>
                </a:solidFill>
              </a:rPr>
              <a:t>Systematic Literature Review</a:t>
            </a:r>
            <a:r>
              <a:rPr lang="en-US" sz="2800" dirty="0">
                <a:solidFill>
                  <a:srgbClr val="C00000"/>
                </a:solidFill>
              </a:rPr>
              <a:t> </a:t>
            </a:r>
            <a:r>
              <a:rPr lang="en-US" sz="2800" dirty="0"/>
              <a:t>or Systematic Review</a:t>
            </a:r>
          </a:p>
          <a:p>
            <a:pPr marL="971550" lvl="1" indent="-514350">
              <a:buFont typeface="+mj-lt"/>
              <a:buAutoNum type="arabicPeriod"/>
            </a:pPr>
            <a:r>
              <a:rPr lang="en-US" sz="2800" dirty="0"/>
              <a:t>Systematic </a:t>
            </a:r>
            <a:r>
              <a:rPr lang="en-US" sz="2800" dirty="0">
                <a:solidFill>
                  <a:srgbClr val="0070C0"/>
                </a:solidFill>
              </a:rPr>
              <a:t>Mapping Study </a:t>
            </a:r>
            <a:r>
              <a:rPr lang="en-US" sz="2800" dirty="0"/>
              <a:t>(Scoping Study)</a:t>
            </a:r>
          </a:p>
          <a:p>
            <a:pPr marL="971550" lvl="1" indent="-514350">
              <a:buFont typeface="+mj-lt"/>
              <a:buAutoNum type="arabicPeriod"/>
            </a:pPr>
            <a:r>
              <a:rPr lang="en-US" sz="2800" dirty="0">
                <a:solidFill>
                  <a:srgbClr val="0070C0"/>
                </a:solidFill>
              </a:rPr>
              <a:t>Tertiary </a:t>
            </a:r>
            <a:r>
              <a:rPr lang="en-US" sz="2800" dirty="0"/>
              <a:t>Study</a:t>
            </a:r>
          </a:p>
          <a:p>
            <a:endParaRPr lang="id-ID" sz="3200" dirty="0"/>
          </a:p>
          <a:p>
            <a:r>
              <a:rPr lang="en-US" sz="3200" dirty="0"/>
              <a:t>SLR is now </a:t>
            </a:r>
            <a:r>
              <a:rPr lang="en-US" sz="3200" dirty="0">
                <a:solidFill>
                  <a:srgbClr val="C00000"/>
                </a:solidFill>
              </a:rPr>
              <a:t>well established review method </a:t>
            </a:r>
            <a:r>
              <a:rPr lang="en-US" sz="3200" dirty="0"/>
              <a:t>in the field of software engineering</a:t>
            </a:r>
          </a:p>
          <a:p>
            <a:pPr marL="0" indent="0">
              <a:buNone/>
            </a:pPr>
            <a:endParaRPr lang="id-ID" sz="2000" i="1" dirty="0"/>
          </a:p>
          <a:p>
            <a:pPr marL="0" indent="0" algn="r">
              <a:buNone/>
            </a:pPr>
            <a:r>
              <a:rPr lang="en-US" sz="2000" i="1" dirty="0"/>
              <a:t>(</a:t>
            </a:r>
            <a:r>
              <a:rPr lang="en-US" sz="2000" i="1" dirty="0" err="1"/>
              <a:t>Kitchenham</a:t>
            </a:r>
            <a:r>
              <a:rPr lang="en-US" sz="2000" i="1" dirty="0"/>
              <a:t> &amp; Charters, Guidelines in performing  Systematic Literature Reviews in Software Engineering, EBSE Technical Report version 2.3, 2007)</a:t>
            </a:r>
          </a:p>
          <a:p>
            <a:endParaRPr lang="en-US" dirty="0"/>
          </a:p>
        </p:txBody>
      </p:sp>
      <p:sp>
        <p:nvSpPr>
          <p:cNvPr id="2" name="Title 1"/>
          <p:cNvSpPr>
            <a:spLocks noGrp="1"/>
          </p:cNvSpPr>
          <p:nvPr>
            <p:ph type="title"/>
          </p:nvPr>
        </p:nvSpPr>
        <p:spPr/>
        <p:txBody>
          <a:bodyPr/>
          <a:lstStyle/>
          <a:p>
            <a:r>
              <a:rPr lang="en-US" dirty="0"/>
              <a:t>Literature Review</a:t>
            </a:r>
            <a:r>
              <a:rPr lang="id-ID" dirty="0"/>
              <a:t> Methods</a:t>
            </a:r>
            <a:endParaRPr lang="en-US" dirty="0"/>
          </a:p>
        </p:txBody>
      </p:sp>
      <p:sp>
        <p:nvSpPr>
          <p:cNvPr id="4" name="Slide Number Placeholder 3">
            <a:extLst>
              <a:ext uri="{FF2B5EF4-FFF2-40B4-BE49-F238E27FC236}">
                <a16:creationId xmlns:a16="http://schemas.microsoft.com/office/drawing/2014/main" id="{F7224524-46C3-4D01-AE7C-F570808390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5313416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1001" y="2057400"/>
          <a:ext cx="8534400" cy="4073210"/>
        </p:xfrm>
        <a:graphic>
          <a:graphicData uri="http://schemas.openxmlformats.org/drawingml/2006/table">
            <a:tbl>
              <a:tblPr firstCol="1" bandRow="1">
                <a:tableStyleId>{073A0DAA-6AF3-43AB-8588-CEC1D06C72B9}</a:tableStyleId>
              </a:tblPr>
              <a:tblGrid>
                <a:gridCol w="2305437">
                  <a:extLst>
                    <a:ext uri="{9D8B030D-6E8A-4147-A177-3AD203B41FA5}">
                      <a16:colId xmlns:a16="http://schemas.microsoft.com/office/drawing/2014/main" val="20000"/>
                    </a:ext>
                  </a:extLst>
                </a:gridCol>
                <a:gridCol w="6228963">
                  <a:extLst>
                    <a:ext uri="{9D8B030D-6E8A-4147-A177-3AD203B41FA5}">
                      <a16:colId xmlns:a16="http://schemas.microsoft.com/office/drawing/2014/main" val="20001"/>
                    </a:ext>
                  </a:extLst>
                </a:gridCol>
              </a:tblGrid>
              <a:tr h="807720">
                <a:tc>
                  <a:txBody>
                    <a:bodyPr/>
                    <a:lstStyle/>
                    <a:p>
                      <a:pPr marL="0" marR="0" algn="just">
                        <a:lnSpc>
                          <a:spcPct val="115000"/>
                        </a:lnSpc>
                        <a:spcBef>
                          <a:spcPts val="0"/>
                        </a:spcBef>
                        <a:spcAft>
                          <a:spcPts val="0"/>
                        </a:spcAft>
                      </a:pPr>
                      <a:r>
                        <a:rPr lang="id-ID" sz="2400" dirty="0">
                          <a:effectLst/>
                        </a:rPr>
                        <a:t>Population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Software, software application, software system, information system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24704">
                <a:tc>
                  <a:txBody>
                    <a:bodyPr/>
                    <a:lstStyle/>
                    <a:p>
                      <a:pPr marL="0" marR="0" algn="just">
                        <a:lnSpc>
                          <a:spcPct val="115000"/>
                        </a:lnSpc>
                        <a:spcBef>
                          <a:spcPts val="0"/>
                        </a:spcBef>
                        <a:spcAft>
                          <a:spcPts val="0"/>
                        </a:spcAft>
                      </a:pPr>
                      <a:r>
                        <a:rPr lang="id-ID" sz="2400">
                          <a:effectLst/>
                        </a:rPr>
                        <a:t>Intervention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dirty="0">
                          <a:effectLst/>
                        </a:rPr>
                        <a:t>Software </a:t>
                      </a:r>
                      <a:r>
                        <a:rPr lang="en-US" sz="2400" dirty="0">
                          <a:effectLst/>
                        </a:rPr>
                        <a:t>defect</a:t>
                      </a:r>
                      <a:r>
                        <a:rPr lang="id-ID" sz="2400" dirty="0">
                          <a:effectLst/>
                        </a:rPr>
                        <a:t> prediction</a:t>
                      </a:r>
                      <a:r>
                        <a:rPr lang="en-US" sz="2400" dirty="0">
                          <a:effectLst/>
                        </a:rPr>
                        <a:t>, fault prediction, error-prone, detection, classification, estimation, </a:t>
                      </a:r>
                      <a:r>
                        <a:rPr lang="id-ID" sz="2400" dirty="0">
                          <a:effectLst/>
                        </a:rPr>
                        <a:t>models, methods, techniques, </a:t>
                      </a:r>
                      <a:r>
                        <a:rPr lang="en-US" sz="2400" dirty="0">
                          <a:effectLst/>
                        </a:rPr>
                        <a:t>datasets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90736">
                <a:tc>
                  <a:txBody>
                    <a:bodyPr/>
                    <a:lstStyle/>
                    <a:p>
                      <a:pPr marL="0" marR="0" algn="just">
                        <a:lnSpc>
                          <a:spcPct val="115000"/>
                        </a:lnSpc>
                        <a:spcBef>
                          <a:spcPts val="0"/>
                        </a:spcBef>
                        <a:spcAft>
                          <a:spcPts val="0"/>
                        </a:spcAft>
                      </a:pPr>
                      <a:r>
                        <a:rPr lang="id-ID" sz="2400">
                          <a:effectLst/>
                        </a:rPr>
                        <a:t>Comparison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n/a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7720">
                <a:tc>
                  <a:txBody>
                    <a:bodyPr/>
                    <a:lstStyle/>
                    <a:p>
                      <a:pPr marL="0" marR="0" algn="just">
                        <a:lnSpc>
                          <a:spcPct val="115000"/>
                        </a:lnSpc>
                        <a:spcBef>
                          <a:spcPts val="0"/>
                        </a:spcBef>
                        <a:spcAft>
                          <a:spcPts val="0"/>
                        </a:spcAft>
                      </a:pPr>
                      <a:r>
                        <a:rPr lang="id-ID" sz="2400">
                          <a:effectLst/>
                        </a:rPr>
                        <a:t>Outcomes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Prediction accuracy of software </a:t>
                      </a:r>
                      <a:r>
                        <a:rPr lang="en-US" sz="2400">
                          <a:effectLst/>
                        </a:rPr>
                        <a:t>defect</a:t>
                      </a:r>
                      <a:r>
                        <a:rPr lang="id-ID" sz="2400">
                          <a:effectLst/>
                        </a:rPr>
                        <a:t>, successful </a:t>
                      </a:r>
                      <a:r>
                        <a:rPr lang="en-US" sz="2400">
                          <a:effectLst/>
                        </a:rPr>
                        <a:t>defect</a:t>
                      </a:r>
                      <a:r>
                        <a:rPr lang="id-ID" sz="2400">
                          <a:effectLst/>
                        </a:rPr>
                        <a:t> prediction </a:t>
                      </a:r>
                      <a:r>
                        <a:rPr lang="en-US" sz="2400">
                          <a:effectLst/>
                        </a:rPr>
                        <a:t>methods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07720">
                <a:tc>
                  <a:txBody>
                    <a:bodyPr/>
                    <a:lstStyle/>
                    <a:p>
                      <a:pPr marL="0" marR="0" algn="just">
                        <a:lnSpc>
                          <a:spcPct val="115000"/>
                        </a:lnSpc>
                        <a:spcBef>
                          <a:spcPts val="0"/>
                        </a:spcBef>
                        <a:spcAft>
                          <a:spcPts val="0"/>
                        </a:spcAft>
                      </a:pPr>
                      <a:r>
                        <a:rPr lang="id-ID" sz="2400">
                          <a:effectLst/>
                        </a:rPr>
                        <a:t>Context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S</a:t>
                      </a:r>
                      <a:r>
                        <a:rPr lang="id-ID" sz="2400" dirty="0">
                          <a:effectLst/>
                        </a:rPr>
                        <a:t>tudies in industry</a:t>
                      </a:r>
                      <a:r>
                        <a:rPr lang="en-US" sz="2400" dirty="0">
                          <a:effectLst/>
                        </a:rPr>
                        <a:t> and </a:t>
                      </a:r>
                      <a:r>
                        <a:rPr lang="id-ID" sz="2400" dirty="0">
                          <a:effectLst/>
                        </a:rPr>
                        <a:t>academia, small and large data 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Title 3"/>
          <p:cNvSpPr>
            <a:spLocks noGrp="1"/>
          </p:cNvSpPr>
          <p:nvPr>
            <p:ph type="title"/>
          </p:nvPr>
        </p:nvSpPr>
        <p:spPr/>
        <p:txBody>
          <a:bodyPr>
            <a:normAutofit/>
          </a:bodyPr>
          <a:lstStyle/>
          <a:p>
            <a:r>
              <a:rPr lang="en-ID" dirty="0"/>
              <a:t>Example of </a:t>
            </a:r>
            <a:r>
              <a:rPr lang="id-ID" dirty="0"/>
              <a:t>SLR: PICOC</a:t>
            </a:r>
            <a:endParaRPr lang="en-US" dirty="0"/>
          </a:p>
        </p:txBody>
      </p:sp>
      <p:sp>
        <p:nvSpPr>
          <p:cNvPr id="7" name="Content Placeholder 1"/>
          <p:cNvSpPr txBox="1">
            <a:spLocks/>
          </p:cNvSpPr>
          <p:nvPr/>
        </p:nvSpPr>
        <p:spPr>
          <a:xfrm>
            <a:off x="381000" y="990601"/>
            <a:ext cx="8458200" cy="8382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ID" sz="2400" dirty="0">
                <a:effectLst/>
              </a:rPr>
              <a:t>Romi Satria Wahono, </a:t>
            </a:r>
            <a:r>
              <a:rPr kumimoji="0" lang="en-ID" sz="2400" dirty="0">
                <a:solidFill>
                  <a:srgbClr val="C00000"/>
                </a:solidFill>
                <a:effectLst/>
              </a:rPr>
              <a:t>A Systematic Literature Review of Software Defect Prediction: Research Trends, Datasets, Methods and Frameworks</a:t>
            </a:r>
            <a:r>
              <a:rPr kumimoji="0" lang="en-ID" sz="2400" dirty="0">
                <a:effectLst/>
              </a:rPr>
              <a:t>, </a:t>
            </a:r>
            <a:r>
              <a:rPr kumimoji="0" lang="en-ID" sz="2400" i="1" dirty="0">
                <a:effectLst/>
              </a:rPr>
              <a:t>Journal of Software Engineering, Vol. 1, No. 1</a:t>
            </a:r>
            <a:r>
              <a:rPr kumimoji="0" lang="en-ID" sz="2400" dirty="0">
                <a:effectLst/>
              </a:rPr>
              <a:t>, pp. 1-16, April 2015</a:t>
            </a:r>
          </a:p>
          <a:p>
            <a:pPr marL="0" indent="0" fontAlgn="auto">
              <a:spcAft>
                <a:spcPts val="0"/>
              </a:spcAft>
              <a:buFont typeface="Arial" panose="020B0604020202020204" pitchFamily="34" charset="0"/>
              <a:buNone/>
            </a:pPr>
            <a:endParaRPr kumimoji="0" lang="en-US" sz="1800" dirty="0">
              <a:effectLst/>
            </a:endParaRPr>
          </a:p>
        </p:txBody>
      </p:sp>
      <p:sp>
        <p:nvSpPr>
          <p:cNvPr id="2" name="Slide Number Placeholder 1">
            <a:extLst>
              <a:ext uri="{FF2B5EF4-FFF2-40B4-BE49-F238E27FC236}">
                <a16:creationId xmlns:a16="http://schemas.microsoft.com/office/drawing/2014/main" id="{E9463C95-4D9F-4A76-9569-CE1BE5CA74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2055371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1"/>
            <a:ext cx="8458200" cy="838200"/>
          </a:xfrm>
        </p:spPr>
        <p:txBody>
          <a:bodyPr>
            <a:noAutofit/>
          </a:bodyPr>
          <a:lstStyle/>
          <a:p>
            <a:pPr marL="0" indent="0">
              <a:buNone/>
            </a:pPr>
            <a:r>
              <a:rPr lang="en-ID" sz="2000" dirty="0"/>
              <a:t>Romi Satria Wahono, </a:t>
            </a:r>
            <a:r>
              <a:rPr lang="en-ID" sz="2000" dirty="0">
                <a:solidFill>
                  <a:srgbClr val="C00000"/>
                </a:solidFill>
              </a:rPr>
              <a:t>A Systematic Literature Review of Software Defect Prediction: Research Trends, Datasets, Methods and Frameworks</a:t>
            </a:r>
            <a:r>
              <a:rPr lang="en-ID" sz="2000" dirty="0"/>
              <a:t>, </a:t>
            </a:r>
            <a:r>
              <a:rPr lang="en-ID" sz="2000" i="1" dirty="0"/>
              <a:t>Journal of Software Engineering, Vol. 1, No. 1</a:t>
            </a:r>
            <a:r>
              <a:rPr lang="en-ID" sz="2000" dirty="0"/>
              <a:t>, pp. 1-16, April 2015</a:t>
            </a:r>
          </a:p>
          <a:p>
            <a:pPr marL="0" indent="0">
              <a:buNone/>
            </a:pPr>
            <a:endParaRPr lang="en-US" sz="2000" dirty="0"/>
          </a:p>
        </p:txBody>
      </p:sp>
      <p:sp>
        <p:nvSpPr>
          <p:cNvPr id="4" name="Title 3"/>
          <p:cNvSpPr>
            <a:spLocks noGrp="1"/>
          </p:cNvSpPr>
          <p:nvPr>
            <p:ph type="title"/>
          </p:nvPr>
        </p:nvSpPr>
        <p:spPr/>
        <p:txBody>
          <a:bodyPr>
            <a:normAutofit/>
          </a:bodyPr>
          <a:lstStyle/>
          <a:p>
            <a:r>
              <a:rPr lang="en-ID" dirty="0"/>
              <a:t>Example of </a:t>
            </a:r>
            <a:r>
              <a:rPr lang="id-ID" dirty="0"/>
              <a:t>SLR: </a:t>
            </a:r>
            <a:r>
              <a:rPr lang="id-ID" dirty="0" err="1"/>
              <a:t>Research</a:t>
            </a:r>
            <a:r>
              <a:rPr lang="id-ID" dirty="0"/>
              <a:t> </a:t>
            </a:r>
            <a:r>
              <a:rPr lang="id-ID" dirty="0" err="1"/>
              <a:t>Question</a:t>
            </a:r>
            <a:r>
              <a:rPr lang="id-ID" dirty="0"/>
              <a:t> (RQ)</a:t>
            </a:r>
            <a:endParaRPr lang="en-US" dirty="0"/>
          </a:p>
        </p:txBody>
      </p:sp>
      <p:graphicFrame>
        <p:nvGraphicFramePr>
          <p:cNvPr id="5" name="Content Placeholder 4"/>
          <p:cNvGraphicFramePr>
            <a:graphicFrameLocks/>
          </p:cNvGraphicFramePr>
          <p:nvPr/>
        </p:nvGraphicFramePr>
        <p:xfrm>
          <a:off x="457200" y="2002972"/>
          <a:ext cx="8305800" cy="4474028"/>
        </p:xfrm>
        <a:graphic>
          <a:graphicData uri="http://schemas.openxmlformats.org/drawingml/2006/table">
            <a:tbl>
              <a:tblPr firstRow="1" bandRow="1">
                <a:tableStyleId>{073A0DAA-6AF3-43AB-8588-CEC1D06C72B9}</a:tableStyleId>
              </a:tblPr>
              <a:tblGrid>
                <a:gridCol w="862680">
                  <a:extLst>
                    <a:ext uri="{9D8B030D-6E8A-4147-A177-3AD203B41FA5}">
                      <a16:colId xmlns:a16="http://schemas.microsoft.com/office/drawing/2014/main" val="20000"/>
                    </a:ext>
                  </a:extLst>
                </a:gridCol>
                <a:gridCol w="7443120">
                  <a:extLst>
                    <a:ext uri="{9D8B030D-6E8A-4147-A177-3AD203B41FA5}">
                      <a16:colId xmlns:a16="http://schemas.microsoft.com/office/drawing/2014/main" val="20001"/>
                    </a:ext>
                  </a:extLst>
                </a:gridCol>
              </a:tblGrid>
              <a:tr h="248194">
                <a:tc>
                  <a:txBody>
                    <a:bodyPr/>
                    <a:lstStyle/>
                    <a:p>
                      <a:pPr algn="just">
                        <a:spcAft>
                          <a:spcPts val="0"/>
                        </a:spcAft>
                      </a:pPr>
                      <a:r>
                        <a:rPr lang="en-US" sz="1800" dirty="0">
                          <a:effectLst/>
                        </a:rPr>
                        <a:t>ID</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Research Question</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3657">
                <a:tc>
                  <a:txBody>
                    <a:bodyPr/>
                    <a:lstStyle/>
                    <a:p>
                      <a:pPr algn="just">
                        <a:spcAft>
                          <a:spcPts val="0"/>
                        </a:spcAft>
                      </a:pPr>
                      <a:r>
                        <a:rPr lang="en-US" sz="2400" b="0" dirty="0">
                          <a:solidFill>
                            <a:srgbClr val="C00000"/>
                          </a:solidFill>
                          <a:effectLst/>
                        </a:rPr>
                        <a:t>RQ1</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effectLst/>
                        </a:rPr>
                        <a:t>journal</a:t>
                      </a:r>
                      <a:r>
                        <a:rPr lang="id-ID" sz="1800" dirty="0">
                          <a:effectLst/>
                        </a:rPr>
                        <a:t> </a:t>
                      </a:r>
                      <a:r>
                        <a:rPr lang="id-ID" sz="1800" dirty="0" err="1">
                          <a:effectLst/>
                        </a:rPr>
                        <a:t>is</a:t>
                      </a:r>
                      <a:r>
                        <a:rPr lang="id-ID" sz="1800" dirty="0">
                          <a:effectLst/>
                        </a:rPr>
                        <a:t> </a:t>
                      </a:r>
                      <a:r>
                        <a:rPr lang="id-ID" sz="1800" dirty="0" err="1">
                          <a:effectLst/>
                        </a:rPr>
                        <a:t>the</a:t>
                      </a:r>
                      <a:r>
                        <a:rPr lang="id-ID" sz="1800" dirty="0">
                          <a:effectLst/>
                        </a:rPr>
                        <a:t> </a:t>
                      </a:r>
                      <a:r>
                        <a:rPr lang="en-US" sz="1800" dirty="0">
                          <a:effectLst/>
                        </a:rPr>
                        <a:t>most </a:t>
                      </a:r>
                      <a:r>
                        <a:rPr lang="en-US" sz="1800" dirty="0">
                          <a:solidFill>
                            <a:srgbClr val="0070C0"/>
                          </a:solidFill>
                          <a:effectLst/>
                        </a:rPr>
                        <a:t>significant</a:t>
                      </a:r>
                      <a:r>
                        <a:rPr lang="id-ID" sz="1800" dirty="0">
                          <a:solidFill>
                            <a:srgbClr val="0070C0"/>
                          </a:solidFill>
                          <a:effectLst/>
                        </a:rPr>
                        <a:t> </a:t>
                      </a:r>
                      <a:r>
                        <a:rPr lang="id-ID" sz="1800" dirty="0" err="1">
                          <a:solidFill>
                            <a:srgbClr val="0070C0"/>
                          </a:solidFill>
                          <a:effectLst/>
                        </a:rPr>
                        <a:t>software</a:t>
                      </a:r>
                      <a:r>
                        <a:rPr lang="id-ID" sz="1800" dirty="0">
                          <a:solidFill>
                            <a:srgbClr val="0070C0"/>
                          </a:solidFill>
                          <a:effectLst/>
                        </a:rPr>
                        <a:t> </a:t>
                      </a:r>
                      <a:r>
                        <a:rPr lang="id-ID" sz="1800" dirty="0" err="1">
                          <a:solidFill>
                            <a:srgbClr val="0070C0"/>
                          </a:solidFill>
                          <a:effectLst/>
                        </a:rPr>
                        <a:t>defect</a:t>
                      </a:r>
                      <a:r>
                        <a:rPr lang="id-ID" sz="1800" dirty="0">
                          <a:solidFill>
                            <a:srgbClr val="0070C0"/>
                          </a:solidFill>
                          <a:effectLst/>
                        </a:rPr>
                        <a:t> </a:t>
                      </a:r>
                      <a:r>
                        <a:rPr lang="id-ID" sz="1800" dirty="0" err="1">
                          <a:solidFill>
                            <a:srgbClr val="0070C0"/>
                          </a:solidFill>
                          <a:effectLst/>
                        </a:rPr>
                        <a:t>prediction</a:t>
                      </a:r>
                      <a:r>
                        <a:rPr lang="id-ID" sz="1800" dirty="0">
                          <a:solidFill>
                            <a:srgbClr val="0070C0"/>
                          </a:solidFill>
                          <a:effectLst/>
                        </a:rPr>
                        <a:t> </a:t>
                      </a:r>
                      <a:r>
                        <a:rPr lang="id-ID" sz="1800" dirty="0" err="1">
                          <a:solidFill>
                            <a:srgbClr val="0070C0"/>
                          </a:solidFill>
                          <a:effectLst/>
                        </a:rPr>
                        <a:t>journal</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0486">
                <a:tc>
                  <a:txBody>
                    <a:bodyPr/>
                    <a:lstStyle/>
                    <a:p>
                      <a:pPr algn="just">
                        <a:spcAft>
                          <a:spcPts val="0"/>
                        </a:spcAft>
                      </a:pPr>
                      <a:r>
                        <a:rPr lang="en-US" sz="2400" b="0" dirty="0">
                          <a:solidFill>
                            <a:srgbClr val="C00000"/>
                          </a:solidFill>
                          <a:effectLst/>
                        </a:rPr>
                        <a:t>RQ2</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a:effectLst/>
                        </a:rPr>
                        <a:t>Who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solidFill>
                            <a:srgbClr val="0070C0"/>
                          </a:solidFill>
                          <a:effectLst/>
                        </a:rPr>
                        <a:t>active</a:t>
                      </a:r>
                      <a:r>
                        <a:rPr lang="id-ID" sz="1800" dirty="0">
                          <a:solidFill>
                            <a:srgbClr val="0070C0"/>
                          </a:solidFill>
                          <a:effectLst/>
                        </a:rPr>
                        <a:t> </a:t>
                      </a:r>
                      <a:r>
                        <a:rPr lang="id-ID" sz="1800" dirty="0" err="1">
                          <a:solidFill>
                            <a:srgbClr val="0070C0"/>
                          </a:solidFill>
                          <a:effectLst/>
                        </a:rPr>
                        <a:t>and</a:t>
                      </a:r>
                      <a:r>
                        <a:rPr lang="id-ID" sz="1800" dirty="0">
                          <a:solidFill>
                            <a:srgbClr val="0070C0"/>
                          </a:solidFill>
                          <a:effectLst/>
                        </a:rPr>
                        <a:t> </a:t>
                      </a:r>
                      <a:r>
                        <a:rPr lang="id-ID" sz="1800" dirty="0" err="1">
                          <a:solidFill>
                            <a:srgbClr val="0070C0"/>
                          </a:solidFill>
                          <a:effectLst/>
                        </a:rPr>
                        <a:t>influential</a:t>
                      </a:r>
                      <a:r>
                        <a:rPr lang="id-ID" sz="1800" dirty="0">
                          <a:solidFill>
                            <a:srgbClr val="0070C0"/>
                          </a:solidFill>
                          <a:effectLst/>
                        </a:rPr>
                        <a:t> </a:t>
                      </a:r>
                      <a:r>
                        <a:rPr lang="id-ID" sz="1800" dirty="0" err="1">
                          <a:solidFill>
                            <a:srgbClr val="0070C0"/>
                          </a:solidFill>
                          <a:effectLst/>
                        </a:rPr>
                        <a:t>researchers</a:t>
                      </a:r>
                      <a:r>
                        <a:rPr lang="id-ID" sz="1800" dirty="0">
                          <a:solidFill>
                            <a:srgbClr val="0070C0"/>
                          </a:solidFill>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96389">
                <a:tc>
                  <a:txBody>
                    <a:bodyPr/>
                    <a:lstStyle/>
                    <a:p>
                      <a:pPr algn="just">
                        <a:spcAft>
                          <a:spcPts val="0"/>
                        </a:spcAft>
                      </a:pPr>
                      <a:r>
                        <a:rPr lang="en-US" sz="2400" b="0" dirty="0">
                          <a:solidFill>
                            <a:srgbClr val="C00000"/>
                          </a:solidFill>
                          <a:effectLst/>
                        </a:rPr>
                        <a:t>RQ3</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research</a:t>
                      </a:r>
                      <a:r>
                        <a:rPr lang="id-ID" sz="1800" dirty="0">
                          <a:solidFill>
                            <a:srgbClr val="0070C0"/>
                          </a:solidFill>
                          <a:effectLst/>
                        </a:rPr>
                        <a:t> </a:t>
                      </a:r>
                      <a:r>
                        <a:rPr lang="id-ID" sz="1800" dirty="0" err="1">
                          <a:solidFill>
                            <a:srgbClr val="0070C0"/>
                          </a:solidFill>
                          <a:effectLst/>
                        </a:rPr>
                        <a:t>topics</a:t>
                      </a:r>
                      <a:r>
                        <a:rPr lang="id-ID" sz="1800" dirty="0">
                          <a:solidFill>
                            <a:srgbClr val="0070C0"/>
                          </a:solidFill>
                          <a:effectLst/>
                        </a:rPr>
                        <a:t> </a:t>
                      </a:r>
                      <a:r>
                        <a:rPr lang="id-ID" sz="1800" dirty="0" err="1">
                          <a:effectLst/>
                        </a:rPr>
                        <a:t>are</a:t>
                      </a:r>
                      <a:r>
                        <a:rPr lang="id-ID" sz="1800" dirty="0">
                          <a:effectLst/>
                        </a:rPr>
                        <a:t> </a:t>
                      </a:r>
                      <a:r>
                        <a:rPr lang="id-ID" sz="1800" dirty="0" err="1">
                          <a:effectLst/>
                        </a:rPr>
                        <a:t>selected</a:t>
                      </a:r>
                      <a:r>
                        <a:rPr lang="id-ID" sz="1800" dirty="0">
                          <a:effectLst/>
                        </a:rPr>
                        <a:t> </a:t>
                      </a:r>
                      <a:r>
                        <a:rPr lang="id-ID" sz="1800" dirty="0" err="1">
                          <a:effectLst/>
                        </a:rPr>
                        <a:t>by</a:t>
                      </a:r>
                      <a:r>
                        <a:rPr lang="id-ID" sz="1800" dirty="0">
                          <a:effectLst/>
                        </a:rPr>
                        <a:t> </a:t>
                      </a:r>
                      <a:r>
                        <a:rPr lang="id-ID" sz="1800" dirty="0" err="1">
                          <a:effectLst/>
                        </a:rPr>
                        <a:t>researchers</a:t>
                      </a:r>
                      <a:r>
                        <a:rPr lang="id-ID" sz="1800" dirty="0">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13657">
                <a:tc>
                  <a:txBody>
                    <a:bodyPr/>
                    <a:lstStyle/>
                    <a:p>
                      <a:pPr algn="just">
                        <a:spcAft>
                          <a:spcPts val="0"/>
                        </a:spcAft>
                      </a:pPr>
                      <a:r>
                        <a:rPr lang="en-US" sz="2400" b="0" dirty="0">
                          <a:solidFill>
                            <a:srgbClr val="C00000"/>
                          </a:solidFill>
                          <a:effectLst/>
                        </a:rPr>
                        <a:t>RQ4</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datasets</a:t>
                      </a:r>
                      <a:r>
                        <a:rPr lang="id-ID" sz="1800" dirty="0">
                          <a:solidFill>
                            <a:srgbClr val="0070C0"/>
                          </a:solidFill>
                          <a:effectLst/>
                        </a:rPr>
                        <a:t>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13657">
                <a:tc>
                  <a:txBody>
                    <a:bodyPr/>
                    <a:lstStyle/>
                    <a:p>
                      <a:pPr algn="just">
                        <a:spcAft>
                          <a:spcPts val="0"/>
                        </a:spcAft>
                      </a:pPr>
                      <a:r>
                        <a:rPr lang="en-US" sz="2400" b="0" dirty="0">
                          <a:solidFill>
                            <a:srgbClr val="C00000"/>
                          </a:solidFill>
                          <a:effectLst/>
                        </a:rPr>
                        <a:t>RQ5</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effectLst/>
                        </a:rPr>
                        <a:t>are</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13657">
                <a:tc>
                  <a:txBody>
                    <a:bodyPr/>
                    <a:lstStyle/>
                    <a:p>
                      <a:pPr algn="just">
                        <a:spcAft>
                          <a:spcPts val="0"/>
                        </a:spcAft>
                      </a:pPr>
                      <a:r>
                        <a:rPr lang="en-US" sz="2400" b="0" dirty="0">
                          <a:solidFill>
                            <a:srgbClr val="C00000"/>
                          </a:solidFill>
                          <a:effectLst/>
                        </a:rPr>
                        <a:t>RQ6</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solidFill>
                            <a:srgbClr val="0070C0"/>
                          </a:solidFill>
                          <a:effectLst/>
                        </a:rPr>
                        <a:t>are</a:t>
                      </a:r>
                      <a:r>
                        <a:rPr lang="id-ID" sz="1800" dirty="0">
                          <a:solidFill>
                            <a:srgbClr val="0070C0"/>
                          </a:solidFill>
                          <a:effectLst/>
                        </a:rPr>
                        <a:t> </a:t>
                      </a:r>
                      <a:r>
                        <a:rPr lang="en-US" sz="1800" dirty="0">
                          <a:solidFill>
                            <a:srgbClr val="0070C0"/>
                          </a:solidFill>
                          <a:effectLst/>
                        </a:rPr>
                        <a:t>used</a:t>
                      </a:r>
                      <a:r>
                        <a:rPr lang="id-ID" sz="1800" dirty="0">
                          <a:solidFill>
                            <a:srgbClr val="0070C0"/>
                          </a:solidFill>
                          <a:effectLst/>
                        </a:rPr>
                        <a:t> </a:t>
                      </a:r>
                      <a:r>
                        <a:rPr lang="id-ID" sz="1800" dirty="0" err="1">
                          <a:solidFill>
                            <a:srgbClr val="0070C0"/>
                          </a:solidFill>
                          <a:effectLst/>
                        </a:rPr>
                        <a:t>most</a:t>
                      </a:r>
                      <a:r>
                        <a:rPr lang="id-ID" sz="1800" dirty="0">
                          <a:solidFill>
                            <a:srgbClr val="0070C0"/>
                          </a:solidFill>
                          <a:effectLst/>
                        </a:rPr>
                        <a:t> </a:t>
                      </a:r>
                      <a:r>
                        <a:rPr lang="en-US" sz="1800" dirty="0">
                          <a:solidFill>
                            <a:srgbClr val="0070C0"/>
                          </a:solidFill>
                          <a:effectLst/>
                        </a:rPr>
                        <a:t>of</a:t>
                      </a:r>
                      <a:r>
                        <a:rPr lang="en-US" sz="1800" dirty="0">
                          <a:solidFill>
                            <a:srgbClr val="C00000"/>
                          </a:solidFill>
                          <a:effectLst/>
                        </a:rPr>
                        <a:t>ten </a:t>
                      </a:r>
                      <a:r>
                        <a:rPr lang="id-ID" sz="1800" dirty="0">
                          <a:effectLst/>
                        </a:rPr>
                        <a:t>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13657">
                <a:tc>
                  <a:txBody>
                    <a:bodyPr/>
                    <a:lstStyle/>
                    <a:p>
                      <a:pPr algn="just">
                        <a:spcAft>
                          <a:spcPts val="0"/>
                        </a:spcAft>
                      </a:pPr>
                      <a:r>
                        <a:rPr lang="en-US" sz="2400" b="0" dirty="0">
                          <a:solidFill>
                            <a:srgbClr val="C00000"/>
                          </a:solidFill>
                          <a:effectLst/>
                        </a:rPr>
                        <a:t>RQ7</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perform</a:t>
                      </a:r>
                      <a:r>
                        <a:rPr lang="en-US" sz="1800" dirty="0">
                          <a:solidFill>
                            <a:srgbClr val="0070C0"/>
                          </a:solidFill>
                          <a:effectLst/>
                        </a:rPr>
                        <a:t>s</a:t>
                      </a:r>
                      <a:r>
                        <a:rPr lang="id-ID" sz="1800" dirty="0">
                          <a:solidFill>
                            <a:srgbClr val="0070C0"/>
                          </a:solidFill>
                          <a:effectLst/>
                        </a:rPr>
                        <a:t> </a:t>
                      </a:r>
                      <a:r>
                        <a:rPr lang="id-ID" sz="1800" dirty="0" err="1">
                          <a:solidFill>
                            <a:srgbClr val="0070C0"/>
                          </a:solidFill>
                          <a:effectLst/>
                        </a:rPr>
                        <a:t>best</a:t>
                      </a:r>
                      <a:r>
                        <a:rPr lang="id-ID" sz="1800" dirty="0">
                          <a:solidFill>
                            <a:srgbClr val="0070C0"/>
                          </a:solidFill>
                          <a:effectLst/>
                        </a:rPr>
                        <a:t> </a:t>
                      </a:r>
                      <a:r>
                        <a:rPr lang="id-ID" sz="1800" dirty="0" err="1">
                          <a:effectLst/>
                        </a:rPr>
                        <a:t>when</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96389">
                <a:tc>
                  <a:txBody>
                    <a:bodyPr/>
                    <a:lstStyle/>
                    <a:p>
                      <a:pPr algn="just">
                        <a:spcAft>
                          <a:spcPts val="0"/>
                        </a:spcAft>
                      </a:pPr>
                      <a:r>
                        <a:rPr lang="en-US" sz="2400" b="0" dirty="0">
                          <a:solidFill>
                            <a:srgbClr val="C00000"/>
                          </a:solidFill>
                          <a:effectLst/>
                        </a:rPr>
                        <a:t>RQ8</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improvements</a:t>
                      </a:r>
                      <a:r>
                        <a:rPr lang="id-ID" sz="1800" dirty="0">
                          <a:solidFill>
                            <a:srgbClr val="0070C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13657">
                <a:tc>
                  <a:txBody>
                    <a:bodyPr/>
                    <a:lstStyle/>
                    <a:p>
                      <a:pPr algn="just">
                        <a:spcAft>
                          <a:spcPts val="0"/>
                        </a:spcAft>
                      </a:pPr>
                      <a:r>
                        <a:rPr lang="en-US" sz="2400" b="0" dirty="0">
                          <a:solidFill>
                            <a:srgbClr val="C00000"/>
                          </a:solidFill>
                          <a:effectLst/>
                        </a:rPr>
                        <a:t>RQ9</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frameworks</a:t>
                      </a:r>
                      <a:r>
                        <a:rPr lang="id-ID" sz="1800" dirty="0">
                          <a:solidFill>
                            <a:srgbClr val="C0000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3" name="Slide Number Placeholder 2">
            <a:extLst>
              <a:ext uri="{FF2B5EF4-FFF2-40B4-BE49-F238E27FC236}">
                <a16:creationId xmlns:a16="http://schemas.microsoft.com/office/drawing/2014/main" id="{4B555709-CD72-4E90-BEBA-3FF36538EE6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6719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4876800" cy="5181600"/>
          </a:xfrm>
        </p:spPr>
        <p:txBody>
          <a:bodyPr>
            <a:normAutofit/>
          </a:bodyPr>
          <a:lstStyle/>
          <a:p>
            <a:r>
              <a:rPr lang="en-US" sz="2800" dirty="0"/>
              <a:t>Publication Year:</a:t>
            </a:r>
          </a:p>
          <a:p>
            <a:pPr lvl="1">
              <a:buFont typeface="Wingdings" panose="05000000000000000000" pitchFamily="2" charset="2"/>
              <a:buChar char="ü"/>
            </a:pPr>
            <a:r>
              <a:rPr lang="en-US" sz="2400" dirty="0">
                <a:solidFill>
                  <a:srgbClr val="C00000"/>
                </a:solidFill>
              </a:rPr>
              <a:t>2000-2013</a:t>
            </a:r>
          </a:p>
          <a:p>
            <a:r>
              <a:rPr lang="en-US" sz="2800" dirty="0"/>
              <a:t>Publication Type:</a:t>
            </a:r>
          </a:p>
          <a:p>
            <a:pPr lvl="1">
              <a:buFont typeface="Wingdings" panose="05000000000000000000" pitchFamily="2" charset="2"/>
              <a:buChar char="ü"/>
            </a:pPr>
            <a:r>
              <a:rPr lang="en-US" sz="2400" dirty="0">
                <a:solidFill>
                  <a:srgbClr val="C00000"/>
                </a:solidFill>
              </a:rPr>
              <a:t>Journal</a:t>
            </a:r>
          </a:p>
          <a:p>
            <a:pPr lvl="1">
              <a:buFont typeface="Wingdings" panose="05000000000000000000" pitchFamily="2" charset="2"/>
              <a:buChar char="ü"/>
            </a:pPr>
            <a:r>
              <a:rPr lang="en-US" sz="2400" dirty="0">
                <a:solidFill>
                  <a:srgbClr val="C00000"/>
                </a:solidFill>
              </a:rPr>
              <a:t>Conference Proceedings</a:t>
            </a:r>
          </a:p>
          <a:p>
            <a:r>
              <a:rPr lang="en-US" sz="2800" dirty="0"/>
              <a:t>Search String:</a:t>
            </a:r>
          </a:p>
          <a:p>
            <a:pPr marL="344487" lvl="1" indent="0">
              <a:buNone/>
            </a:pPr>
            <a:r>
              <a:rPr lang="en-US" sz="1800" dirty="0"/>
              <a:t>software</a:t>
            </a:r>
            <a:br>
              <a:rPr lang="en-US" sz="1800" dirty="0"/>
            </a:br>
            <a:r>
              <a:rPr lang="en-US" sz="1800" dirty="0">
                <a:solidFill>
                  <a:srgbClr val="C00000"/>
                </a:solidFill>
              </a:rPr>
              <a:t>AND</a:t>
            </a:r>
            <a:br>
              <a:rPr lang="en-US" sz="1800" dirty="0"/>
            </a:br>
            <a:r>
              <a:rPr lang="en-US" sz="1800" dirty="0"/>
              <a:t>(fault* </a:t>
            </a:r>
            <a:r>
              <a:rPr lang="en-US" sz="1800" dirty="0">
                <a:solidFill>
                  <a:srgbClr val="0070C0"/>
                </a:solidFill>
              </a:rPr>
              <a:t>OR</a:t>
            </a:r>
            <a:r>
              <a:rPr lang="en-US" sz="1800" dirty="0"/>
              <a:t> defect* </a:t>
            </a:r>
            <a:r>
              <a:rPr lang="en-US" sz="1800" dirty="0">
                <a:solidFill>
                  <a:srgbClr val="0070C0"/>
                </a:solidFill>
              </a:rPr>
              <a:t>OR</a:t>
            </a:r>
            <a:r>
              <a:rPr lang="en-US" sz="1800" dirty="0"/>
              <a:t> quality </a:t>
            </a:r>
            <a:r>
              <a:rPr lang="en-US" sz="1800" dirty="0">
                <a:solidFill>
                  <a:srgbClr val="0070C0"/>
                </a:solidFill>
              </a:rPr>
              <a:t>OR</a:t>
            </a:r>
            <a:r>
              <a:rPr lang="en-US" sz="1800" dirty="0"/>
              <a:t> error-prone) </a:t>
            </a:r>
            <a:r>
              <a:rPr lang="en-US" sz="1800" dirty="0">
                <a:solidFill>
                  <a:srgbClr val="C00000"/>
                </a:solidFill>
              </a:rPr>
              <a:t>AND</a:t>
            </a:r>
            <a:br>
              <a:rPr lang="en-US" sz="1800" dirty="0"/>
            </a:br>
            <a:r>
              <a:rPr lang="en-US" sz="1800" dirty="0"/>
              <a:t>(predict* </a:t>
            </a:r>
            <a:r>
              <a:rPr lang="en-US" sz="1800" dirty="0">
                <a:solidFill>
                  <a:srgbClr val="0070C0"/>
                </a:solidFill>
              </a:rPr>
              <a:t>OR</a:t>
            </a:r>
            <a:r>
              <a:rPr lang="en-US" sz="1800" dirty="0"/>
              <a:t> prone* </a:t>
            </a:r>
            <a:r>
              <a:rPr lang="en-US" sz="1800" dirty="0">
                <a:solidFill>
                  <a:srgbClr val="0070C0"/>
                </a:solidFill>
              </a:rPr>
              <a:t>OR</a:t>
            </a:r>
            <a:r>
              <a:rPr lang="en-US" sz="1800" dirty="0"/>
              <a:t> probability </a:t>
            </a:r>
            <a:r>
              <a:rPr lang="en-US" sz="1800" dirty="0">
                <a:solidFill>
                  <a:srgbClr val="0070C0"/>
                </a:solidFill>
              </a:rPr>
              <a:t>OR</a:t>
            </a:r>
            <a:r>
              <a:rPr lang="en-US" sz="1800" dirty="0"/>
              <a:t> assess* </a:t>
            </a:r>
            <a:r>
              <a:rPr lang="en-US" sz="1800" dirty="0">
                <a:solidFill>
                  <a:srgbClr val="0070C0"/>
                </a:solidFill>
              </a:rPr>
              <a:t>OR</a:t>
            </a:r>
            <a:r>
              <a:rPr lang="en-US" sz="1800" dirty="0"/>
              <a:t> detect* </a:t>
            </a:r>
            <a:r>
              <a:rPr lang="en-US" sz="1800" dirty="0">
                <a:solidFill>
                  <a:srgbClr val="0070C0"/>
                </a:solidFill>
              </a:rPr>
              <a:t>OR</a:t>
            </a:r>
            <a:r>
              <a:rPr lang="en-US" sz="1800" dirty="0"/>
              <a:t> </a:t>
            </a:r>
            <a:r>
              <a:rPr lang="en-US" sz="1800" dirty="0" err="1"/>
              <a:t>estimat</a:t>
            </a:r>
            <a:r>
              <a:rPr lang="en-US" sz="1800" dirty="0"/>
              <a:t>* </a:t>
            </a:r>
            <a:r>
              <a:rPr lang="en-US" sz="1800" dirty="0">
                <a:solidFill>
                  <a:srgbClr val="0070C0"/>
                </a:solidFill>
              </a:rPr>
              <a:t>OR</a:t>
            </a:r>
            <a:r>
              <a:rPr lang="en-US" sz="1800" dirty="0"/>
              <a:t> </a:t>
            </a:r>
            <a:r>
              <a:rPr lang="en-US" sz="1800" dirty="0" err="1"/>
              <a:t>classificat</a:t>
            </a:r>
            <a:r>
              <a:rPr lang="en-US" sz="1800" dirty="0"/>
              <a:t>*) </a:t>
            </a:r>
          </a:p>
          <a:p>
            <a:r>
              <a:rPr lang="en-US" sz="2800" dirty="0"/>
              <a:t>Selected Studies:</a:t>
            </a:r>
          </a:p>
          <a:p>
            <a:pPr lvl="1">
              <a:buFont typeface="Wingdings" panose="05000000000000000000" pitchFamily="2" charset="2"/>
              <a:buChar char="ü"/>
            </a:pPr>
            <a:r>
              <a:rPr lang="en-US" dirty="0">
                <a:solidFill>
                  <a:srgbClr val="C00000"/>
                </a:solidFill>
              </a:rPr>
              <a:t>71</a:t>
            </a:r>
          </a:p>
        </p:txBody>
      </p:sp>
      <p:sp>
        <p:nvSpPr>
          <p:cNvPr id="2" name="Title 1"/>
          <p:cNvSpPr>
            <a:spLocks noGrp="1"/>
          </p:cNvSpPr>
          <p:nvPr>
            <p:ph type="title"/>
          </p:nvPr>
        </p:nvSpPr>
        <p:spPr/>
        <p:txBody>
          <a:bodyPr>
            <a:normAutofit fontScale="90000"/>
          </a:bodyPr>
          <a:lstStyle/>
          <a:p>
            <a:r>
              <a:rPr lang="en-US" sz="4000" dirty="0"/>
              <a:t>Studies Selection</a:t>
            </a:r>
            <a:r>
              <a:rPr lang="id-ID" sz="4000" dirty="0"/>
              <a:t> </a:t>
            </a:r>
            <a:r>
              <a:rPr lang="en-US" sz="4000" dirty="0"/>
              <a:t>Strategy</a:t>
            </a:r>
            <a:br>
              <a:rPr lang="id-ID" dirty="0"/>
            </a:br>
            <a:r>
              <a:rPr lang="id-ID" sz="3100" dirty="0"/>
              <a:t>(Wahono, 2015)</a:t>
            </a:r>
            <a:endParaRPr lang="en-US" sz="3100"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stretch>
            <a:fillRect/>
          </a:stretch>
        </p:blipFill>
        <p:spPr>
          <a:xfrm>
            <a:off x="4876800" y="114302"/>
            <a:ext cx="4183173" cy="6591298"/>
          </a:xfrm>
          <a:prstGeom prst="rect">
            <a:avLst/>
          </a:prstGeom>
        </p:spPr>
      </p:pic>
      <p:sp>
        <p:nvSpPr>
          <p:cNvPr id="4" name="Slide Number Placeholder 3">
            <a:extLst>
              <a:ext uri="{FF2B5EF4-FFF2-40B4-BE49-F238E27FC236}">
                <a16:creationId xmlns:a16="http://schemas.microsoft.com/office/drawing/2014/main" id="{DF1D367B-C972-4F85-98A7-91577F30C75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21924432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1447800"/>
          <a:ext cx="8153400" cy="4693920"/>
        </p:xfrm>
        <a:graphic>
          <a:graphicData uri="http://schemas.openxmlformats.org/drawingml/2006/table">
            <a:tbl>
              <a:tblPr firstCol="1" bandRow="1">
                <a:tableStyleId>{073A0DAA-6AF3-43AB-8588-CEC1D06C72B9}</a:tableStyleId>
              </a:tblPr>
              <a:tblGrid>
                <a:gridCol w="1496759">
                  <a:extLst>
                    <a:ext uri="{9D8B030D-6E8A-4147-A177-3AD203B41FA5}">
                      <a16:colId xmlns:a16="http://schemas.microsoft.com/office/drawing/2014/main" val="20000"/>
                    </a:ext>
                  </a:extLst>
                </a:gridCol>
                <a:gridCol w="6656641">
                  <a:extLst>
                    <a:ext uri="{9D8B030D-6E8A-4147-A177-3AD203B41FA5}">
                      <a16:colId xmlns:a16="http://schemas.microsoft.com/office/drawing/2014/main" val="20001"/>
                    </a:ext>
                  </a:extLst>
                </a:gridCol>
              </a:tblGrid>
              <a:tr h="104807">
                <a:tc rowSpan="4">
                  <a:txBody>
                    <a:bodyPr/>
                    <a:lstStyle/>
                    <a:p>
                      <a:pPr marL="0" marR="0" algn="just">
                        <a:spcBef>
                          <a:spcPts val="0"/>
                        </a:spcBef>
                        <a:spcAft>
                          <a:spcPts val="0"/>
                        </a:spcAft>
                      </a:pPr>
                      <a:r>
                        <a:rPr lang="id-ID" sz="2200" dirty="0">
                          <a:effectLst/>
                        </a:rPr>
                        <a:t>Inclusion Criteria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tc>
                  <a:txBody>
                    <a:bodyPr/>
                    <a:lstStyle/>
                    <a:p>
                      <a:pPr marL="0" marR="0" algn="just">
                        <a:spcBef>
                          <a:spcPts val="0"/>
                        </a:spcBef>
                        <a:spcAft>
                          <a:spcPts val="0"/>
                        </a:spcAft>
                      </a:pPr>
                      <a:r>
                        <a:rPr lang="en-US" sz="2200">
                          <a:effectLst/>
                        </a:rPr>
                        <a:t>S</a:t>
                      </a:r>
                      <a:r>
                        <a:rPr lang="id-ID" sz="2200">
                          <a:effectLst/>
                        </a:rPr>
                        <a:t>tudies </a:t>
                      </a:r>
                      <a:r>
                        <a:rPr lang="en-US" sz="2200">
                          <a:effectLst/>
                        </a:rPr>
                        <a:t>in </a:t>
                      </a:r>
                      <a:r>
                        <a:rPr lang="id-ID" sz="2200">
                          <a:effectLst/>
                        </a:rPr>
                        <a:t>academic and industry using large and small scale data sets</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0"/>
                  </a:ext>
                </a:extLst>
              </a:tr>
              <a:tr h="104807">
                <a:tc vMerge="1">
                  <a:txBody>
                    <a:bodyPr/>
                    <a:lstStyle/>
                    <a:p>
                      <a:endParaRPr lang="en-US"/>
                    </a:p>
                  </a:txBody>
                  <a:tcPr/>
                </a:tc>
                <a:tc>
                  <a:txBody>
                    <a:bodyPr/>
                    <a:lstStyle/>
                    <a:p>
                      <a:pPr marL="0" marR="0" algn="just">
                        <a:spcBef>
                          <a:spcPts val="0"/>
                        </a:spcBef>
                        <a:spcAft>
                          <a:spcPts val="0"/>
                        </a:spcAft>
                      </a:pPr>
                      <a:r>
                        <a:rPr lang="id-ID" sz="2200" dirty="0">
                          <a:effectLst/>
                        </a:rPr>
                        <a:t>Studies </a:t>
                      </a:r>
                      <a:r>
                        <a:rPr lang="en-US" sz="2200" dirty="0">
                          <a:effectLst/>
                        </a:rPr>
                        <a:t>discussing and </a:t>
                      </a:r>
                      <a:r>
                        <a:rPr lang="id-ID" sz="2200" dirty="0">
                          <a:effectLst/>
                        </a:rPr>
                        <a:t>comparing modeling performance in the area of software </a:t>
                      </a:r>
                      <a:r>
                        <a:rPr lang="en-US" sz="2200" dirty="0">
                          <a:effectLst/>
                        </a:rPr>
                        <a:t>defect</a:t>
                      </a:r>
                      <a:r>
                        <a:rPr lang="id-ID" sz="2200" dirty="0">
                          <a:effectLst/>
                        </a:rPr>
                        <a:t> prediction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1"/>
                  </a:ext>
                </a:extLst>
              </a:tr>
              <a:tr h="104807">
                <a:tc vMerge="1">
                  <a:txBody>
                    <a:bodyPr/>
                    <a:lstStyle/>
                    <a:p>
                      <a:endParaRPr lang="en-US"/>
                    </a:p>
                  </a:txBody>
                  <a:tcPr/>
                </a:tc>
                <a:tc>
                  <a:txBody>
                    <a:bodyPr/>
                    <a:lstStyle/>
                    <a:p>
                      <a:pPr marL="0" marR="0" algn="just">
                        <a:spcBef>
                          <a:spcPts val="0"/>
                        </a:spcBef>
                        <a:spcAft>
                          <a:spcPts val="0"/>
                        </a:spcAft>
                      </a:pPr>
                      <a:r>
                        <a:rPr lang="id-ID" sz="2200" dirty="0">
                          <a:effectLst/>
                        </a:rPr>
                        <a:t>For studies that have both </a:t>
                      </a:r>
                      <a:r>
                        <a:rPr lang="en-US" sz="2200" dirty="0">
                          <a:effectLst/>
                        </a:rPr>
                        <a:t>the </a:t>
                      </a:r>
                      <a:r>
                        <a:rPr lang="id-ID" sz="2200" dirty="0">
                          <a:effectLst/>
                        </a:rPr>
                        <a:t>conference and journal version</a:t>
                      </a:r>
                      <a:r>
                        <a:rPr lang="en-US" sz="2200" dirty="0">
                          <a:effectLst/>
                        </a:rPr>
                        <a:t>s</a:t>
                      </a:r>
                      <a:r>
                        <a:rPr lang="id-ID" sz="2200" dirty="0">
                          <a:effectLst/>
                        </a:rPr>
                        <a:t>, only the journal version will be included</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2"/>
                  </a:ext>
                </a:extLst>
              </a:tr>
              <a:tr h="104807">
                <a:tc vMerge="1">
                  <a:txBody>
                    <a:bodyPr/>
                    <a:lstStyle/>
                    <a:p>
                      <a:endParaRPr lang="en-US"/>
                    </a:p>
                  </a:txBody>
                  <a:tcPr/>
                </a:tc>
                <a:tc>
                  <a:txBody>
                    <a:bodyPr/>
                    <a:lstStyle/>
                    <a:p>
                      <a:pPr marL="0" marR="0" algn="just">
                        <a:spcBef>
                          <a:spcPts val="0"/>
                        </a:spcBef>
                        <a:spcAft>
                          <a:spcPts val="0"/>
                        </a:spcAft>
                      </a:pPr>
                      <a:r>
                        <a:rPr lang="id-ID" sz="2200">
                          <a:effectLst/>
                        </a:rPr>
                        <a:t>For duplicate publications of the same study, only the most complete and newest one will be included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3"/>
                  </a:ext>
                </a:extLst>
              </a:tr>
              <a:tr h="104807">
                <a:tc rowSpan="3">
                  <a:txBody>
                    <a:bodyPr/>
                    <a:lstStyle/>
                    <a:p>
                      <a:pPr marL="0" marR="0" algn="just">
                        <a:spcBef>
                          <a:spcPts val="0"/>
                        </a:spcBef>
                        <a:spcAft>
                          <a:spcPts val="0"/>
                        </a:spcAft>
                      </a:pPr>
                      <a:r>
                        <a:rPr lang="id-ID" sz="2200" dirty="0">
                          <a:effectLst/>
                        </a:rPr>
                        <a:t>Exclusion Criteria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tc>
                  <a:txBody>
                    <a:bodyPr/>
                    <a:lstStyle/>
                    <a:p>
                      <a:pPr marL="0" marR="0" algn="just">
                        <a:spcBef>
                          <a:spcPts val="0"/>
                        </a:spcBef>
                        <a:spcAft>
                          <a:spcPts val="0"/>
                        </a:spcAft>
                      </a:pPr>
                      <a:r>
                        <a:rPr lang="id-ID" sz="2200">
                          <a:effectLst/>
                        </a:rPr>
                        <a:t>Studies without a strong validation or including experimental results of software </a:t>
                      </a:r>
                      <a:r>
                        <a:rPr lang="en-US" sz="2200">
                          <a:effectLst/>
                        </a:rPr>
                        <a:t>defect</a:t>
                      </a:r>
                      <a:r>
                        <a:rPr lang="id-ID" sz="2200">
                          <a:effectLst/>
                        </a:rPr>
                        <a:t> prediction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4"/>
                  </a:ext>
                </a:extLst>
              </a:tr>
              <a:tr h="209613">
                <a:tc vMerge="1">
                  <a:txBody>
                    <a:bodyPr/>
                    <a:lstStyle/>
                    <a:p>
                      <a:endParaRPr lang="en-US"/>
                    </a:p>
                  </a:txBody>
                  <a:tcPr/>
                </a:tc>
                <a:tc>
                  <a:txBody>
                    <a:bodyPr/>
                    <a:lstStyle/>
                    <a:p>
                      <a:pPr marL="0" marR="0" algn="just">
                        <a:spcBef>
                          <a:spcPts val="0"/>
                        </a:spcBef>
                        <a:spcAft>
                          <a:spcPts val="0"/>
                        </a:spcAft>
                      </a:pPr>
                      <a:r>
                        <a:rPr lang="id-ID" sz="2200" dirty="0">
                          <a:effectLst/>
                        </a:rPr>
                        <a:t>Studies discussing </a:t>
                      </a:r>
                      <a:r>
                        <a:rPr lang="en-US" sz="2200" dirty="0">
                          <a:effectLst/>
                        </a:rPr>
                        <a:t>defect prediction datasets, methods, frameworks</a:t>
                      </a:r>
                      <a:r>
                        <a:rPr lang="id-ID" sz="2200" dirty="0">
                          <a:effectLst/>
                        </a:rPr>
                        <a:t> in a context other than software </a:t>
                      </a:r>
                      <a:r>
                        <a:rPr lang="en-US" sz="2200" dirty="0">
                          <a:effectLst/>
                        </a:rPr>
                        <a:t>defect</a:t>
                      </a:r>
                      <a:r>
                        <a:rPr lang="id-ID" sz="2200" dirty="0">
                          <a:effectLst/>
                        </a:rPr>
                        <a:t> prediction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5"/>
                  </a:ext>
                </a:extLst>
              </a:tr>
              <a:tr h="104807">
                <a:tc vMerge="1">
                  <a:txBody>
                    <a:bodyPr/>
                    <a:lstStyle/>
                    <a:p>
                      <a:endParaRPr lang="en-US"/>
                    </a:p>
                  </a:txBody>
                  <a:tcPr/>
                </a:tc>
                <a:tc>
                  <a:txBody>
                    <a:bodyPr/>
                    <a:lstStyle/>
                    <a:p>
                      <a:pPr marL="0" marR="0" algn="just">
                        <a:spcBef>
                          <a:spcPts val="0"/>
                        </a:spcBef>
                        <a:spcAft>
                          <a:spcPts val="0"/>
                        </a:spcAft>
                      </a:pPr>
                      <a:r>
                        <a:rPr lang="en-US" sz="2200" dirty="0">
                          <a:effectLst/>
                        </a:rPr>
                        <a:t>Studies</a:t>
                      </a:r>
                      <a:r>
                        <a:rPr lang="id-ID" sz="2200" dirty="0">
                          <a:effectLst/>
                        </a:rPr>
                        <a:t> not written in English</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6"/>
                  </a:ext>
                </a:extLst>
              </a:tr>
            </a:tbl>
          </a:graphicData>
        </a:graphic>
      </p:graphicFrame>
      <p:sp>
        <p:nvSpPr>
          <p:cNvPr id="4" name="Title 3"/>
          <p:cNvSpPr>
            <a:spLocks noGrp="1"/>
          </p:cNvSpPr>
          <p:nvPr>
            <p:ph type="title"/>
          </p:nvPr>
        </p:nvSpPr>
        <p:spPr/>
        <p:txBody>
          <a:bodyPr>
            <a:normAutofit/>
          </a:bodyPr>
          <a:lstStyle/>
          <a:p>
            <a:r>
              <a:rPr lang="en-US" dirty="0"/>
              <a:t>S</a:t>
            </a:r>
            <a:r>
              <a:rPr lang="id-ID" dirty="0"/>
              <a:t>election of Studies </a:t>
            </a:r>
            <a:r>
              <a:rPr lang="id-ID" sz="2800" i="1" dirty="0"/>
              <a:t>(Wahono, 2015)</a:t>
            </a:r>
            <a:endParaRPr lang="en-US" i="1" dirty="0"/>
          </a:p>
        </p:txBody>
      </p:sp>
      <p:sp>
        <p:nvSpPr>
          <p:cNvPr id="2" name="Slide Number Placeholder 1">
            <a:extLst>
              <a:ext uri="{FF2B5EF4-FFF2-40B4-BE49-F238E27FC236}">
                <a16:creationId xmlns:a16="http://schemas.microsoft.com/office/drawing/2014/main" id="{AE3F46C7-ABE9-4C5B-8E53-22D6BFD37FD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0353224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219199"/>
          <a:ext cx="8534400" cy="525734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28649" y="228599"/>
            <a:ext cx="8501495" cy="685801"/>
          </a:xfrm>
        </p:spPr>
        <p:txBody>
          <a:bodyPr>
            <a:normAutofit fontScale="90000"/>
          </a:bodyPr>
          <a:lstStyle/>
          <a:p>
            <a:r>
              <a:rPr lang="id-ID" dirty="0">
                <a:solidFill>
                  <a:srgbClr val="C00000"/>
                </a:solidFill>
              </a:rPr>
              <a:t>RQ1</a:t>
            </a:r>
            <a:r>
              <a:rPr lang="id-ID" dirty="0"/>
              <a:t>: </a:t>
            </a:r>
            <a:r>
              <a:rPr lang="id-ID" dirty="0" err="1"/>
              <a:t>Significant</a:t>
            </a:r>
            <a:r>
              <a:rPr lang="id-ID" dirty="0"/>
              <a:t> </a:t>
            </a:r>
            <a:r>
              <a:rPr lang="id-ID" dirty="0" err="1"/>
              <a:t>Journal</a:t>
            </a:r>
            <a:r>
              <a:rPr lang="id-ID" dirty="0"/>
              <a:t> Publications </a:t>
            </a:r>
            <a:r>
              <a:rPr lang="id-ID" sz="3600" i="1" dirty="0"/>
              <a:t>(Wahono, 2015)</a:t>
            </a:r>
            <a:endParaRPr lang="id-ID" dirty="0"/>
          </a:p>
        </p:txBody>
      </p:sp>
      <p:sp>
        <p:nvSpPr>
          <p:cNvPr id="3" name="Slide Number Placeholder 2">
            <a:extLst>
              <a:ext uri="{FF2B5EF4-FFF2-40B4-BE49-F238E27FC236}">
                <a16:creationId xmlns:a16="http://schemas.microsoft.com/office/drawing/2014/main" id="{514A34D9-8FC6-4AB0-9396-EA54812C9C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1445873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791200"/>
            <a:ext cx="8305800" cy="581025"/>
          </a:xfrm>
        </p:spPr>
        <p:txBody>
          <a:bodyPr>
            <a:noAutofit/>
          </a:bodyPr>
          <a:lstStyle/>
          <a:p>
            <a:r>
              <a:rPr lang="en-US" sz="2100" dirty="0"/>
              <a:t>The interest in software defect prediction has </a:t>
            </a:r>
            <a:r>
              <a:rPr lang="en-US" sz="2100" dirty="0">
                <a:solidFill>
                  <a:srgbClr val="C00000"/>
                </a:solidFill>
              </a:rPr>
              <a:t>changed over time</a:t>
            </a:r>
          </a:p>
          <a:p>
            <a:r>
              <a:rPr lang="en-US" sz="2100" dirty="0"/>
              <a:t>Software defect prediction research is </a:t>
            </a:r>
            <a:r>
              <a:rPr lang="en-US" sz="2100" dirty="0">
                <a:solidFill>
                  <a:srgbClr val="C00000"/>
                </a:solidFill>
              </a:rPr>
              <a:t>still very much relevant to this day</a:t>
            </a:r>
          </a:p>
        </p:txBody>
      </p:sp>
      <p:sp>
        <p:nvSpPr>
          <p:cNvPr id="2" name="Title 1"/>
          <p:cNvSpPr>
            <a:spLocks noGrp="1"/>
          </p:cNvSpPr>
          <p:nvPr>
            <p:ph type="title"/>
          </p:nvPr>
        </p:nvSpPr>
        <p:spPr>
          <a:xfrm>
            <a:off x="628650" y="152401"/>
            <a:ext cx="8286750" cy="685800"/>
          </a:xfrm>
        </p:spPr>
        <p:txBody>
          <a:bodyPr>
            <a:normAutofit fontScale="90000"/>
          </a:bodyPr>
          <a:lstStyle/>
          <a:p>
            <a:r>
              <a:rPr lang="en-US" sz="4000" dirty="0"/>
              <a:t>Distribution of Selected Studies by Year</a:t>
            </a:r>
            <a:r>
              <a:rPr lang="id-ID" sz="4000" dirty="0"/>
              <a:t> </a:t>
            </a:r>
            <a:r>
              <a:rPr lang="id-ID" sz="3100" i="1" dirty="0"/>
              <a:t>(Wahono, 2015)</a:t>
            </a:r>
            <a:endParaRPr lang="en-US" sz="4000" dirty="0"/>
          </a:p>
        </p:txBody>
      </p:sp>
      <p:graphicFrame>
        <p:nvGraphicFramePr>
          <p:cNvPr id="8" name="Chart 7"/>
          <p:cNvGraphicFramePr/>
          <p:nvPr/>
        </p:nvGraphicFramePr>
        <p:xfrm>
          <a:off x="228600" y="1143000"/>
          <a:ext cx="8534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9393C0FC-DB0D-412C-8933-22A44201AB1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27796927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24049" y="2583742"/>
            <a:ext cx="2502014" cy="3538005"/>
          </a:xfrm>
          <a:prstGeom prst="rect">
            <a:avLst/>
          </a:prstGeom>
          <a:ln>
            <a:noFill/>
          </a:ln>
          <a:effectLst>
            <a:softEdge rad="112500"/>
          </a:effectLst>
        </p:spPr>
      </p:pic>
      <p:sp>
        <p:nvSpPr>
          <p:cNvPr id="4" name="Text Placeholder 3"/>
          <p:cNvSpPr>
            <a:spLocks noGrp="1"/>
          </p:cNvSpPr>
          <p:nvPr>
            <p:ph type="body" sz="half" idx="2"/>
          </p:nvPr>
        </p:nvSpPr>
        <p:spPr>
          <a:xfrm>
            <a:off x="685800" y="457200"/>
            <a:ext cx="7772400" cy="2286000"/>
          </a:xfrm>
        </p:spPr>
        <p:txBody>
          <a:bodyPr>
            <a:noAutofit/>
          </a:bodyPr>
          <a:lstStyle/>
          <a:p>
            <a:pPr algn="ctr"/>
            <a:r>
              <a:rPr lang="en-US" sz="4400" dirty="0">
                <a:solidFill>
                  <a:schemeClr val="bg1">
                    <a:lumMod val="50000"/>
                  </a:schemeClr>
                </a:solidFill>
              </a:rPr>
              <a:t>MITOS 1</a:t>
            </a:r>
            <a:br>
              <a:rPr lang="en-US" sz="3200" dirty="0">
                <a:solidFill>
                  <a:schemeClr val="bg1">
                    <a:lumMod val="50000"/>
                  </a:schemeClr>
                </a:solidFill>
              </a:rPr>
            </a:br>
            <a:r>
              <a:rPr lang="en-US" sz="3600" dirty="0" err="1"/>
              <a:t>Penelitian</a:t>
            </a:r>
            <a:r>
              <a:rPr lang="en-US" sz="3600" dirty="0"/>
              <a:t> </a:t>
            </a:r>
            <a:r>
              <a:rPr lang="id-ID" sz="3600" dirty="0" err="1"/>
              <a:t>Computing</a:t>
            </a:r>
            <a:r>
              <a:rPr lang="en-US" sz="3600" dirty="0"/>
              <a:t> </a:t>
            </a:r>
            <a:r>
              <a:rPr lang="en-US" sz="3600" dirty="0" err="1">
                <a:solidFill>
                  <a:srgbClr val="C00000"/>
                </a:solidFill>
              </a:rPr>
              <a:t>Harus</a:t>
            </a:r>
            <a:r>
              <a:rPr lang="en-US" sz="3600" dirty="0">
                <a:solidFill>
                  <a:srgbClr val="C00000"/>
                </a:solidFill>
              </a:rPr>
              <a:t> Ada </a:t>
            </a:r>
            <a:r>
              <a:rPr lang="en-US" sz="3600" dirty="0" err="1">
                <a:solidFill>
                  <a:srgbClr val="C00000"/>
                </a:solidFill>
              </a:rPr>
              <a:t>Pengembangan</a:t>
            </a:r>
            <a:r>
              <a:rPr lang="en-US" sz="3600" dirty="0">
                <a:solidFill>
                  <a:srgbClr val="C00000"/>
                </a:solidFill>
              </a:rPr>
              <a:t> Software</a:t>
            </a:r>
            <a:endParaRPr lang="id-ID" sz="3600" dirty="0">
              <a:solidFill>
                <a:srgbClr val="C00000"/>
              </a:solidFill>
            </a:endParaRPr>
          </a:p>
        </p:txBody>
      </p:sp>
      <p:sp>
        <p:nvSpPr>
          <p:cNvPr id="2" name="Slide Number Placeholder 1">
            <a:extLst>
              <a:ext uri="{FF2B5EF4-FFF2-40B4-BE49-F238E27FC236}">
                <a16:creationId xmlns:a16="http://schemas.microsoft.com/office/drawing/2014/main" id="{CB4B67BE-C1A9-412C-8C93-31AD01686F88}"/>
              </a:ext>
            </a:extLst>
          </p:cNvPr>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1445000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solidFill>
                  <a:srgbClr val="0070C0"/>
                </a:solidFill>
              </a:rPr>
              <a:t>Estimating the number of defects </a:t>
            </a:r>
            <a:r>
              <a:rPr lang="en-US" dirty="0"/>
              <a:t>remaining in software systems using estimation algorithm (</a:t>
            </a:r>
            <a:r>
              <a:rPr lang="en-US" dirty="0">
                <a:solidFill>
                  <a:srgbClr val="C00000"/>
                </a:solidFill>
              </a:rPr>
              <a:t>Estimation</a:t>
            </a:r>
            <a:r>
              <a:rPr lang="en-US" dirty="0"/>
              <a:t>)</a:t>
            </a:r>
          </a:p>
          <a:p>
            <a:pPr marL="514350" indent="-514350">
              <a:buFont typeface="+mj-lt"/>
              <a:buAutoNum type="arabicPeriod"/>
            </a:pPr>
            <a:r>
              <a:rPr lang="en-US" dirty="0"/>
              <a:t>Discovering </a:t>
            </a:r>
            <a:r>
              <a:rPr lang="en-US" dirty="0">
                <a:solidFill>
                  <a:srgbClr val="0070C0"/>
                </a:solidFill>
              </a:rPr>
              <a:t>defect associations </a:t>
            </a:r>
            <a:r>
              <a:rPr lang="en-US" dirty="0"/>
              <a:t>using association rule algorithm (</a:t>
            </a:r>
            <a:r>
              <a:rPr lang="en-US" dirty="0">
                <a:solidFill>
                  <a:srgbClr val="C00000"/>
                </a:solidFill>
              </a:rPr>
              <a:t>Association</a:t>
            </a:r>
            <a:r>
              <a:rPr lang="en-US" dirty="0"/>
              <a:t>)</a:t>
            </a:r>
          </a:p>
          <a:p>
            <a:pPr marL="514350" indent="-514350">
              <a:buFont typeface="+mj-lt"/>
              <a:buAutoNum type="arabicPeriod"/>
            </a:pPr>
            <a:r>
              <a:rPr lang="en-US" dirty="0"/>
              <a:t>Classifying the defect-proneness of software modules, typically into two classes, defect-prone and not defect-prone, using classification algorithm (</a:t>
            </a:r>
            <a:r>
              <a:rPr lang="en-US" dirty="0">
                <a:solidFill>
                  <a:srgbClr val="C00000"/>
                </a:solidFill>
              </a:rPr>
              <a:t>Classification</a:t>
            </a:r>
            <a:r>
              <a:rPr lang="en-US" dirty="0"/>
              <a:t>)</a:t>
            </a:r>
          </a:p>
          <a:p>
            <a:pPr marL="514350" indent="-514350">
              <a:buFont typeface="+mj-lt"/>
              <a:buAutoNum type="arabicPeriod"/>
            </a:pPr>
            <a:r>
              <a:rPr lang="en-US" dirty="0"/>
              <a:t>Clustering the software defect based on object using clustering algorithm (</a:t>
            </a:r>
            <a:r>
              <a:rPr lang="en-US" dirty="0">
                <a:solidFill>
                  <a:srgbClr val="C00000"/>
                </a:solidFill>
              </a:rPr>
              <a:t>Clustering</a:t>
            </a:r>
            <a:r>
              <a:rPr lang="en-US" dirty="0"/>
              <a:t>)</a:t>
            </a:r>
          </a:p>
          <a:p>
            <a:pPr marL="514350" indent="-514350">
              <a:buFont typeface="+mj-lt"/>
              <a:buAutoNum type="arabicPeriod"/>
            </a:pPr>
            <a:r>
              <a:rPr lang="en-US" dirty="0"/>
              <a:t>Analyzing and pre-processing the software defect datasets (</a:t>
            </a:r>
            <a:r>
              <a:rPr lang="en-US" dirty="0">
                <a:solidFill>
                  <a:srgbClr val="C00000"/>
                </a:solidFill>
              </a:rPr>
              <a:t>Dataset Analysis</a:t>
            </a:r>
            <a:r>
              <a:rPr lang="en-US" dirty="0"/>
              <a:t>)</a:t>
            </a:r>
          </a:p>
        </p:txBody>
      </p:sp>
      <p:sp>
        <p:nvSpPr>
          <p:cNvPr id="2" name="Title 1"/>
          <p:cNvSpPr>
            <a:spLocks noGrp="1"/>
          </p:cNvSpPr>
          <p:nvPr>
            <p:ph type="title"/>
          </p:nvPr>
        </p:nvSpPr>
        <p:spPr/>
        <p:txBody>
          <a:bodyPr>
            <a:normAutofit fontScale="90000"/>
          </a:bodyPr>
          <a:lstStyle/>
          <a:p>
            <a:r>
              <a:rPr lang="en-US" dirty="0">
                <a:solidFill>
                  <a:srgbClr val="C00000"/>
                </a:solidFill>
              </a:rPr>
              <a:t>RQ3</a:t>
            </a:r>
            <a:r>
              <a:rPr lang="en-US" dirty="0"/>
              <a:t>: Research Topics and Trends</a:t>
            </a:r>
            <a:br>
              <a:rPr lang="id-ID" dirty="0"/>
            </a:br>
            <a:r>
              <a:rPr lang="id-ID" sz="3100" i="1" dirty="0"/>
              <a:t>(Wahono, 2015)</a:t>
            </a:r>
            <a:endParaRPr lang="id-ID" dirty="0"/>
          </a:p>
        </p:txBody>
      </p:sp>
      <p:sp>
        <p:nvSpPr>
          <p:cNvPr id="4" name="Slide Number Placeholder 3">
            <a:extLst>
              <a:ext uri="{FF2B5EF4-FFF2-40B4-BE49-F238E27FC236}">
                <a16:creationId xmlns:a16="http://schemas.microsoft.com/office/drawing/2014/main" id="{7D4C109E-0781-453B-942E-2D6C554839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675054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8650" y="1143000"/>
          <a:ext cx="7886700"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28650" y="152401"/>
            <a:ext cx="8362950" cy="685800"/>
          </a:xfrm>
        </p:spPr>
        <p:txBody>
          <a:bodyPr>
            <a:normAutofit fontScale="90000"/>
          </a:bodyPr>
          <a:lstStyle/>
          <a:p>
            <a:r>
              <a:rPr lang="en-US" sz="3600" dirty="0"/>
              <a:t>Distribution of Research Topics and Trends</a:t>
            </a:r>
            <a:r>
              <a:rPr lang="id-ID" sz="3600" dirty="0"/>
              <a:t> </a:t>
            </a:r>
            <a:r>
              <a:rPr lang="id-ID" sz="3600" i="1" dirty="0"/>
              <a:t>(Wahono, 2015)</a:t>
            </a:r>
            <a:endParaRPr lang="id-ID" sz="3600" dirty="0"/>
          </a:p>
        </p:txBody>
      </p:sp>
      <p:sp>
        <p:nvSpPr>
          <p:cNvPr id="3" name="Slide Number Placeholder 2">
            <a:extLst>
              <a:ext uri="{FF2B5EF4-FFF2-40B4-BE49-F238E27FC236}">
                <a16:creationId xmlns:a16="http://schemas.microsoft.com/office/drawing/2014/main" id="{DAC60421-D83D-444E-9461-18C2116D45D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226696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rPr>
              <a:t>RQ9</a:t>
            </a:r>
            <a:r>
              <a:rPr lang="en-US" sz="4000" dirty="0"/>
              <a:t>: Existing</a:t>
            </a:r>
            <a:r>
              <a:rPr lang="id-ID" sz="4000" dirty="0"/>
              <a:t> Frameworks</a:t>
            </a:r>
            <a:endParaRPr lang="en-US" sz="4000" dirty="0"/>
          </a:p>
        </p:txBody>
      </p:sp>
      <p:graphicFrame>
        <p:nvGraphicFramePr>
          <p:cNvPr id="4" name="Diagram 3"/>
          <p:cNvGraphicFramePr/>
          <p:nvPr/>
        </p:nvGraphicFramePr>
        <p:xfrm>
          <a:off x="533400" y="2438400"/>
          <a:ext cx="81534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33400" y="1332344"/>
            <a:ext cx="8153400" cy="954107"/>
          </a:xfrm>
          <a:prstGeom prst="rect">
            <a:avLst/>
          </a:prstGeom>
        </p:spPr>
        <p:txBody>
          <a:bodyPr wrap="square">
            <a:spAutoFit/>
          </a:bodyPr>
          <a:lstStyle/>
          <a:p>
            <a:pPr algn="ctr"/>
            <a:r>
              <a:rPr lang="en-US" sz="2800" dirty="0">
                <a:effectLst/>
                <a:latin typeface="Calibri" panose="020F0502020204030204" pitchFamily="34" charset="0"/>
              </a:rPr>
              <a:t>Three frameworks have been </a:t>
            </a:r>
            <a:r>
              <a:rPr lang="en-US" sz="2800" dirty="0">
                <a:solidFill>
                  <a:srgbClr val="C00000"/>
                </a:solidFill>
                <a:effectLst/>
                <a:latin typeface="Calibri" panose="020F0502020204030204" pitchFamily="34" charset="0"/>
              </a:rPr>
              <a:t>highly cited and influential i</a:t>
            </a:r>
            <a:r>
              <a:rPr lang="en-US" sz="2800" dirty="0">
                <a:effectLst/>
                <a:latin typeface="Calibri" panose="020F0502020204030204" pitchFamily="34" charset="0"/>
              </a:rPr>
              <a:t>n software defect prediction field</a:t>
            </a:r>
          </a:p>
        </p:txBody>
      </p:sp>
      <p:sp>
        <p:nvSpPr>
          <p:cNvPr id="3" name="Slide Number Placeholder 2">
            <a:extLst>
              <a:ext uri="{FF2B5EF4-FFF2-40B4-BE49-F238E27FC236}">
                <a16:creationId xmlns:a16="http://schemas.microsoft.com/office/drawing/2014/main" id="{AF927CF8-2399-4207-9883-6AFA000D944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20324132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1"/>
            <a:ext cx="8686800" cy="685799"/>
          </a:xfrm>
        </p:spPr>
        <p:txBody>
          <a:bodyPr/>
          <a:lstStyle/>
          <a:p>
            <a:r>
              <a:rPr lang="id-ID" dirty="0"/>
              <a:t>Menzies Framework </a:t>
            </a:r>
            <a:r>
              <a:rPr lang="id-ID" sz="2000" dirty="0"/>
              <a:t>(Menzies et al. 2007)</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a:latin typeface="Calibri" pitchFamily="34" charset="0"/>
                        </a:rPr>
                        <a:t>(Menzies</a:t>
                      </a:r>
                      <a:r>
                        <a:rPr lang="id-ID" sz="1400" baseline="0">
                          <a:latin typeface="Calibri" pitchFamily="34" charset="0"/>
                        </a:rPr>
                        <a:t> et al. 2007)</a:t>
                      </a:r>
                      <a:endParaRPr lang="en-US" sz="140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Info</a:t>
                      </a:r>
                      <a:r>
                        <a:rPr lang="en-US" sz="1400" b="1" baseline="0" dirty="0">
                          <a:latin typeface="Calibri" pitchFamily="34" charset="0"/>
                        </a:rPr>
                        <a:t> Gain</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baseline="0" dirty="0">
                          <a:latin typeface="Calibri" pitchFamily="34" charset="0"/>
                        </a:rPr>
                      </a:br>
                      <a:r>
                        <a:rPr lang="id-ID" sz="1400" b="1" baseline="0" dirty="0">
                          <a:latin typeface="Calibri" pitchFamily="34" charset="0"/>
                        </a:rPr>
                        <a:t>(</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a:t>
                      </a:r>
                      <a:r>
                        <a:rPr lang="id-ID" sz="1400" baseline="0" dirty="0">
                          <a:latin typeface="Calibri" pitchFamily="34" charset="0"/>
                        </a:rPr>
                        <a:t> Curve (</a:t>
                      </a: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6002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3"/>
          <a:stretch>
            <a:fillRect/>
          </a:stretch>
        </p:blipFill>
        <p:spPr>
          <a:xfrm>
            <a:off x="1295400" y="1066800"/>
            <a:ext cx="6705600" cy="4653174"/>
          </a:xfrm>
          <a:prstGeom prst="rect">
            <a:avLst/>
          </a:prstGeom>
        </p:spPr>
      </p:pic>
      <p:sp>
        <p:nvSpPr>
          <p:cNvPr id="3" name="Slide Number Placeholder 2">
            <a:extLst>
              <a:ext uri="{FF2B5EF4-FFF2-40B4-BE49-F238E27FC236}">
                <a16:creationId xmlns:a16="http://schemas.microsoft.com/office/drawing/2014/main" id="{01838A5A-5BF9-43D7-8FB3-7C28B4D3681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10011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685800"/>
          </a:xfrm>
        </p:spPr>
        <p:txBody>
          <a:bodyPr/>
          <a:lstStyle/>
          <a:p>
            <a:r>
              <a:rPr lang="nb-NO" dirty="0"/>
              <a:t>Lessmann Framework </a:t>
            </a:r>
            <a:r>
              <a:rPr lang="nb-NO" sz="2000" dirty="0"/>
              <a:t>(Lessmann et al. 2008) </a:t>
            </a:r>
            <a:endParaRPr lang="en-US" sz="2000" dirty="0"/>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dirty="0">
                          <a:latin typeface="Calibri" pitchFamily="34" charset="0"/>
                        </a:rPr>
                        <a:t>(Lessman et al. 2008)</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22</a:t>
                      </a:r>
                      <a:r>
                        <a:rPr lang="id-ID" sz="1400" b="1" baseline="0" dirty="0">
                          <a:latin typeface="Calibri" pitchFamily="34" charset="0"/>
                        </a:rPr>
                        <a:t> algorithm</a:t>
                      </a:r>
                      <a:r>
                        <a:rPr lang="en-US" sz="1400" b="1" baseline="0" dirty="0">
                          <a:latin typeface="Calibri" pitchFamily="34" charset="0"/>
                        </a:rPr>
                        <a:t>s</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a:t>
                      </a:r>
                      <a:br>
                        <a:rPr lang="id-ID" sz="1400" dirty="0">
                          <a:latin typeface="Calibri" pitchFamily="34" charset="0"/>
                        </a:rPr>
                      </a:b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484208" y="1219200"/>
            <a:ext cx="8001000" cy="4546644"/>
          </a:xfrm>
          <a:prstGeom prst="rect">
            <a:avLst/>
          </a:prstGeom>
        </p:spPr>
      </p:pic>
      <p:sp>
        <p:nvSpPr>
          <p:cNvPr id="3" name="Slide Number Placeholder 2">
            <a:extLst>
              <a:ext uri="{FF2B5EF4-FFF2-40B4-BE49-F238E27FC236}">
                <a16:creationId xmlns:a16="http://schemas.microsoft.com/office/drawing/2014/main" id="{6EE393D8-7488-48A5-9EDF-054F747A0D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7304765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Song Framework </a:t>
            </a:r>
            <a:r>
              <a:rPr lang="nb-NO" sz="2000" dirty="0"/>
              <a:t>(Song et al. 2011) </a:t>
            </a:r>
            <a:endParaRPr lang="en-US" sz="2000" dirty="0"/>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09501">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09501">
                <a:tc>
                  <a:txBody>
                    <a:bodyPr/>
                    <a:lstStyle/>
                    <a:p>
                      <a:r>
                        <a:rPr lang="id-ID" sz="1400" dirty="0">
                          <a:latin typeface="Calibri" pitchFamily="34" charset="0"/>
                        </a:rPr>
                        <a:t>(Song et al. 2011)</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FS,</a:t>
                      </a:r>
                      <a:r>
                        <a:rPr lang="id-ID" sz="1400" b="1" baseline="0" dirty="0">
                          <a:latin typeface="Calibri" pitchFamily="34" charset="0"/>
                        </a:rPr>
                        <a:t> BE</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dirty="0">
                          <a:latin typeface="Calibri" pitchFamily="34" charset="0"/>
                        </a:rPr>
                      </a:br>
                      <a:r>
                        <a:rPr lang="id-ID" sz="1400" b="1" baseline="0" dirty="0">
                          <a:latin typeface="Calibri" pitchFamily="34" charset="0"/>
                        </a:rPr>
                        <a:t> (</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 (AUC)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219200" y="990600"/>
            <a:ext cx="6781800" cy="4755589"/>
          </a:xfrm>
          <a:prstGeom prst="rect">
            <a:avLst/>
          </a:prstGeom>
        </p:spPr>
      </p:pic>
      <p:sp>
        <p:nvSpPr>
          <p:cNvPr id="3" name="Slide Number Placeholder 2">
            <a:extLst>
              <a:ext uri="{FF2B5EF4-FFF2-40B4-BE49-F238E27FC236}">
                <a16:creationId xmlns:a16="http://schemas.microsoft.com/office/drawing/2014/main" id="{3E5AB249-35F6-47B4-82A5-9FF69CBA8A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1438563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Gap Analysis of Framework</a:t>
            </a:r>
            <a:endParaRPr lang="id-ID" dirty="0"/>
          </a:p>
        </p:txBody>
      </p:sp>
      <p:sp>
        <p:nvSpPr>
          <p:cNvPr id="3" name="Content Placeholder 2"/>
          <p:cNvSpPr>
            <a:spLocks noGrp="1"/>
          </p:cNvSpPr>
          <p:nvPr>
            <p:ph idx="1"/>
          </p:nvPr>
        </p:nvSpPr>
        <p:spPr/>
        <p:txBody>
          <a:bodyPr/>
          <a:lstStyle/>
          <a:p>
            <a:r>
              <a:rPr lang="en-US" dirty="0">
                <a:solidFill>
                  <a:srgbClr val="C00000"/>
                </a:solidFill>
              </a:rPr>
              <a:t>Noisy attribute predictors </a:t>
            </a:r>
            <a:r>
              <a:rPr lang="en-US" dirty="0"/>
              <a:t>and </a:t>
            </a:r>
            <a:r>
              <a:rPr lang="en-US" dirty="0">
                <a:solidFill>
                  <a:srgbClr val="C00000"/>
                </a:solidFill>
              </a:rPr>
              <a:t>imbalanced class distribution </a:t>
            </a:r>
            <a:r>
              <a:rPr lang="en-US" dirty="0"/>
              <a:t>of software defect datasets result in inaccuracy of classification models</a:t>
            </a:r>
          </a:p>
          <a:p>
            <a:endParaRPr lang="en-US" dirty="0"/>
          </a:p>
          <a:p>
            <a:r>
              <a:rPr lang="en-US" dirty="0"/>
              <a:t>Neural network and support vector machine have strong fault tolerance and strong ability of nonlinear dynamic processing of software fault data, but practicability of neural network and support vector machine are limited due to </a:t>
            </a:r>
            <a:r>
              <a:rPr lang="en-US" dirty="0">
                <a:solidFill>
                  <a:srgbClr val="C00000"/>
                </a:solidFill>
              </a:rPr>
              <a:t>difficulty of selecting appropriate parameters</a:t>
            </a:r>
          </a:p>
        </p:txBody>
      </p:sp>
      <p:sp>
        <p:nvSpPr>
          <p:cNvPr id="4" name="Slide Number Placeholder 3">
            <a:extLst>
              <a:ext uri="{FF2B5EF4-FFF2-40B4-BE49-F238E27FC236}">
                <a16:creationId xmlns:a16="http://schemas.microsoft.com/office/drawing/2014/main" id="{C248BEAF-E59C-43DA-8BF0-E8B53D2C76C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2593793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err="1"/>
              <a:t>Proposed</a:t>
            </a:r>
            <a:br>
              <a:rPr lang="en-US" dirty="0"/>
            </a:br>
            <a:r>
              <a:rPr lang="id-ID" dirty="0" err="1"/>
              <a:t>Framewor</a:t>
            </a:r>
            <a:r>
              <a:rPr lang="en-US" dirty="0"/>
              <a:t>k</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ontent Placeholder 4"/>
          <p:cNvGraphicFramePr>
            <a:graphicFrameLocks/>
          </p:cNvGraphicFramePr>
          <p:nvPr/>
        </p:nvGraphicFramePr>
        <p:xfrm>
          <a:off x="-2" y="4800600"/>
          <a:ext cx="9144002" cy="205740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3">
                  <a:extLst>
                    <a:ext uri="{9D8B030D-6E8A-4147-A177-3AD203B41FA5}">
                      <a16:colId xmlns:a16="http://schemas.microsoft.com/office/drawing/2014/main" val="20004"/>
                    </a:ext>
                  </a:extLst>
                </a:gridCol>
                <a:gridCol w="1108363">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50520">
                <a:tc>
                  <a:txBody>
                    <a:bodyPr/>
                    <a:lstStyle/>
                    <a:p>
                      <a:r>
                        <a:rPr lang="id-ID" sz="1050" dirty="0">
                          <a:latin typeface="Calibri" pitchFamily="34" charset="0"/>
                        </a:rPr>
                        <a:t>Framework</a:t>
                      </a:r>
                      <a:endParaRPr lang="en-US" sz="1050" dirty="0">
                        <a:latin typeface="Calibri" pitchFamily="34" charset="0"/>
                      </a:endParaRPr>
                    </a:p>
                  </a:txBody>
                  <a:tcPr/>
                </a:tc>
                <a:tc>
                  <a:txBody>
                    <a:bodyPr/>
                    <a:lstStyle/>
                    <a:p>
                      <a:r>
                        <a:rPr lang="id-ID" sz="1050" dirty="0">
                          <a:latin typeface="Calibri" pitchFamily="34" charset="0"/>
                        </a:rPr>
                        <a:t>Dataset</a:t>
                      </a:r>
                      <a:endParaRPr lang="en-US" sz="1050" dirty="0">
                        <a:latin typeface="Calibri" pitchFamily="34" charset="0"/>
                      </a:endParaRPr>
                    </a:p>
                  </a:txBody>
                  <a:tcPr/>
                </a:tc>
                <a:tc>
                  <a:txBody>
                    <a:bodyPr/>
                    <a:lstStyle/>
                    <a:p>
                      <a:r>
                        <a:rPr lang="id-ID" sz="1050" dirty="0">
                          <a:latin typeface="Calibri" pitchFamily="34" charset="0"/>
                        </a:rPr>
                        <a:t>Data Preprocessor</a:t>
                      </a:r>
                      <a:endParaRPr lang="en-US" sz="1050" dirty="0">
                        <a:latin typeface="Calibri" pitchFamily="34" charset="0"/>
                      </a:endParaRPr>
                    </a:p>
                  </a:txBody>
                  <a:tcPr/>
                </a:tc>
                <a:tc>
                  <a:txBody>
                    <a:bodyPr/>
                    <a:lstStyle/>
                    <a:p>
                      <a:r>
                        <a:rPr lang="en-US" sz="1050" dirty="0">
                          <a:latin typeface="Calibri" pitchFamily="34" charset="0"/>
                        </a:rPr>
                        <a:t>Feature </a:t>
                      </a:r>
                      <a:r>
                        <a:rPr lang="id-ID" sz="1050" baseline="0" dirty="0">
                          <a:latin typeface="Calibri" pitchFamily="34" charset="0"/>
                        </a:rPr>
                        <a:t>Selectors</a:t>
                      </a:r>
                      <a:endParaRPr lang="en-US" sz="1050" dirty="0">
                        <a:latin typeface="Calibri" pitchFamily="34" charset="0"/>
                      </a:endParaRPr>
                    </a:p>
                  </a:txBody>
                  <a:tcPr/>
                </a:tc>
                <a:tc>
                  <a:txBody>
                    <a:bodyPr/>
                    <a:lstStyle/>
                    <a:p>
                      <a:r>
                        <a:rPr lang="en-US" sz="1050" dirty="0">
                          <a:latin typeface="Calibri" pitchFamily="34" charset="0"/>
                        </a:rPr>
                        <a:t>Meta-Learning</a:t>
                      </a:r>
                    </a:p>
                  </a:txBody>
                  <a:tcPr/>
                </a:tc>
                <a:tc>
                  <a:txBody>
                    <a:bodyPr/>
                    <a:lstStyle/>
                    <a:p>
                      <a:r>
                        <a:rPr lang="id-ID" sz="1050" dirty="0">
                          <a:latin typeface="Calibri" pitchFamily="34" charset="0"/>
                        </a:rPr>
                        <a:t>Classifiers</a:t>
                      </a:r>
                      <a:endParaRPr lang="en-US" sz="1050" dirty="0">
                        <a:latin typeface="Calibri" pitchFamily="34" charset="0"/>
                      </a:endParaRPr>
                    </a:p>
                  </a:txBody>
                  <a:tcPr/>
                </a:tc>
                <a:tc>
                  <a:txBody>
                    <a:bodyPr/>
                    <a:lstStyle/>
                    <a:p>
                      <a:r>
                        <a:rPr lang="id-ID" sz="1050" dirty="0">
                          <a:latin typeface="Calibri" pitchFamily="34" charset="0"/>
                        </a:rPr>
                        <a:t>Parameter Selectors</a:t>
                      </a:r>
                      <a:endParaRPr lang="en-US" sz="1050" dirty="0">
                        <a:latin typeface="Calibri" pitchFamily="34" charset="0"/>
                      </a:endParaRPr>
                    </a:p>
                  </a:txBody>
                  <a:tcPr/>
                </a:tc>
                <a:tc>
                  <a:txBody>
                    <a:bodyPr/>
                    <a:lstStyle/>
                    <a:p>
                      <a:r>
                        <a:rPr lang="id-ID" sz="1050" dirty="0">
                          <a:latin typeface="Calibri" pitchFamily="34" charset="0"/>
                        </a:rPr>
                        <a:t>Validation Methods</a:t>
                      </a:r>
                      <a:endParaRPr lang="en-US" sz="1050" dirty="0">
                        <a:latin typeface="Calibri" pitchFamily="34" charset="0"/>
                      </a:endParaRPr>
                    </a:p>
                  </a:txBody>
                  <a:tcPr/>
                </a:tc>
                <a:tc>
                  <a:txBody>
                    <a:bodyPr/>
                    <a:lstStyle/>
                    <a:p>
                      <a:r>
                        <a:rPr lang="id-ID" sz="1050" dirty="0">
                          <a:latin typeface="Calibri" pitchFamily="34" charset="0"/>
                        </a:rPr>
                        <a:t>Evaluation</a:t>
                      </a:r>
                      <a:r>
                        <a:rPr lang="id-ID" sz="1050" baseline="0" dirty="0">
                          <a:latin typeface="Calibri" pitchFamily="34" charset="0"/>
                        </a:rPr>
                        <a:t> Methods</a:t>
                      </a:r>
                      <a:endParaRPr lang="en-US" sz="1050" dirty="0">
                        <a:latin typeface="Calibri" pitchFamily="34" charset="0"/>
                      </a:endParaRPr>
                    </a:p>
                  </a:txBody>
                  <a:tcPr/>
                </a:tc>
                <a:extLst>
                  <a:ext uri="{0D108BD9-81ED-4DB2-BD59-A6C34878D82A}">
                    <a16:rowId xmlns:a16="http://schemas.microsoft.com/office/drawing/2014/main" val="10000"/>
                  </a:ext>
                </a:extLst>
              </a:tr>
              <a:tr h="350520">
                <a:tc>
                  <a:txBody>
                    <a:bodyPr/>
                    <a:lstStyle/>
                    <a:p>
                      <a:r>
                        <a:rPr lang="id-ID" sz="1050" dirty="0">
                          <a:latin typeface="Calibri" pitchFamily="34" charset="0"/>
                        </a:rPr>
                        <a:t>(Menzies</a:t>
                      </a:r>
                      <a:r>
                        <a:rPr lang="id-ID" sz="1050" baseline="0" dirty="0">
                          <a:latin typeface="Calibri" pitchFamily="34" charset="0"/>
                        </a:rPr>
                        <a:t> et al. 2007)</a:t>
                      </a:r>
                      <a:endParaRPr lang="en-US" sz="1050" dirty="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dirty="0">
                          <a:latin typeface="Calibri" pitchFamily="34" charset="0"/>
                        </a:rPr>
                        <a:t>Log Filtering</a:t>
                      </a:r>
                      <a:endParaRPr lang="en-US" sz="1050" dirty="0">
                        <a:latin typeface="Calibri" pitchFamily="34" charset="0"/>
                      </a:endParaRPr>
                    </a:p>
                  </a:txBody>
                  <a:tcPr/>
                </a:tc>
                <a:tc>
                  <a:txBody>
                    <a:bodyPr/>
                    <a:lstStyle/>
                    <a:p>
                      <a:r>
                        <a:rPr lang="en-US" sz="1050" dirty="0">
                          <a:latin typeface="Calibri" pitchFamily="34" charset="0"/>
                        </a:rPr>
                        <a:t>Info</a:t>
                      </a:r>
                      <a:r>
                        <a:rPr lang="en-US" sz="1050" baseline="0" dirty="0">
                          <a:latin typeface="Calibri" pitchFamily="34" charset="0"/>
                        </a:rPr>
                        <a:t> Gain</a:t>
                      </a:r>
                      <a:endParaRPr lang="en-US" sz="1050" dirty="0">
                        <a:latin typeface="Calibri" pitchFamily="34" charset="0"/>
                      </a:endParaRPr>
                    </a:p>
                  </a:txBody>
                  <a:tcPr/>
                </a:tc>
                <a:tc>
                  <a:txBody>
                    <a:bodyPr/>
                    <a:lstStyle/>
                    <a:p>
                      <a:endParaRPr lang="en-US" sz="1050">
                        <a:latin typeface="Calibri" pitchFamily="34" charset="0"/>
                      </a:endParaRPr>
                    </a:p>
                  </a:txBody>
                  <a:tcPr/>
                </a:tc>
                <a:tc>
                  <a:txBody>
                    <a:bodyPr/>
                    <a:lstStyle/>
                    <a:p>
                      <a:r>
                        <a:rPr lang="id-ID" sz="1050">
                          <a:latin typeface="Calibri" pitchFamily="34" charset="0"/>
                        </a:rPr>
                        <a:t>3 algorithm</a:t>
                      </a:r>
                      <a:br>
                        <a:rPr lang="id-ID" sz="1050" baseline="0">
                          <a:latin typeface="Calibri" pitchFamily="34" charset="0"/>
                        </a:rPr>
                      </a:br>
                      <a:r>
                        <a:rPr lang="id-ID" sz="1050" baseline="0">
                          <a:latin typeface="Calibri" pitchFamily="34" charset="0"/>
                        </a:rPr>
                        <a:t>(</a:t>
                      </a:r>
                      <a:r>
                        <a:rPr lang="id-ID" sz="1050">
                          <a:latin typeface="Calibri" pitchFamily="34" charset="0"/>
                        </a:rPr>
                        <a:t>DT, 1R, NB)</a:t>
                      </a:r>
                      <a:endParaRPr lang="en-US" sz="105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dirty="0">
                          <a:latin typeface="Calibri" pitchFamily="34" charset="0"/>
                        </a:rPr>
                        <a:t>ROC</a:t>
                      </a:r>
                      <a:r>
                        <a:rPr lang="id-ID" sz="1050" baseline="0" dirty="0">
                          <a:latin typeface="Calibri" pitchFamily="34" charset="0"/>
                        </a:rPr>
                        <a:t> Curve (</a:t>
                      </a:r>
                      <a:r>
                        <a:rPr lang="id-ID" sz="1050" dirty="0">
                          <a:latin typeface="Calibri" pitchFamily="34" charset="0"/>
                        </a:rPr>
                        <a:t>AUC)</a:t>
                      </a:r>
                      <a:endParaRPr lang="en-US" sz="1050" dirty="0">
                        <a:latin typeface="Calibri" pitchFamily="34" charset="0"/>
                      </a:endParaRPr>
                    </a:p>
                  </a:txBody>
                  <a:tcPr/>
                </a:tc>
                <a:extLst>
                  <a:ext uri="{0D108BD9-81ED-4DB2-BD59-A6C34878D82A}">
                    <a16:rowId xmlns:a16="http://schemas.microsoft.com/office/drawing/2014/main" val="10001"/>
                  </a:ext>
                </a:extLst>
              </a:tr>
              <a:tr h="350520">
                <a:tc>
                  <a:txBody>
                    <a:bodyPr/>
                    <a:lstStyle/>
                    <a:p>
                      <a:r>
                        <a:rPr lang="id-ID" sz="1050">
                          <a:latin typeface="Calibri" pitchFamily="34" charset="0"/>
                        </a:rPr>
                        <a:t>(Lessman et al. 2008)</a:t>
                      </a:r>
                      <a:endParaRPr lang="en-US" sz="1050">
                        <a:latin typeface="Calibri" pitchFamily="34" charset="0"/>
                      </a:endParaRPr>
                    </a:p>
                  </a:txBody>
                  <a:tcPr/>
                </a:tc>
                <a:tc>
                  <a:txBody>
                    <a:bodyPr/>
                    <a:lstStyle/>
                    <a:p>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22</a:t>
                      </a:r>
                      <a:r>
                        <a:rPr lang="id-ID" sz="1050" baseline="0" dirty="0">
                          <a:latin typeface="Calibri" pitchFamily="34" charset="0"/>
                        </a:rPr>
                        <a:t> algorithm</a:t>
                      </a:r>
                      <a:endParaRPr lang="en-US" sz="1050" dirty="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a:latin typeface="Calibri" pitchFamily="34" charset="0"/>
                        </a:rPr>
                        <a:t>ROC Curve</a:t>
                      </a:r>
                      <a:br>
                        <a:rPr lang="id-ID" sz="1050">
                          <a:latin typeface="Calibri" pitchFamily="34" charset="0"/>
                        </a:rPr>
                      </a:br>
                      <a:r>
                        <a:rPr lang="id-ID" sz="1050">
                          <a:latin typeface="Calibri" pitchFamily="34" charset="0"/>
                        </a:rPr>
                        <a:t>(AUC)</a:t>
                      </a:r>
                      <a:endParaRPr lang="en-US" sz="1050">
                        <a:latin typeface="Calibri" pitchFamily="34" charset="0"/>
                      </a:endParaRPr>
                    </a:p>
                  </a:txBody>
                  <a:tcPr/>
                </a:tc>
                <a:extLst>
                  <a:ext uri="{0D108BD9-81ED-4DB2-BD59-A6C34878D82A}">
                    <a16:rowId xmlns:a16="http://schemas.microsoft.com/office/drawing/2014/main" val="10002"/>
                  </a:ext>
                </a:extLst>
              </a:tr>
              <a:tr h="350520">
                <a:tc>
                  <a:txBody>
                    <a:bodyPr/>
                    <a:lstStyle/>
                    <a:p>
                      <a:r>
                        <a:rPr lang="id-ID" sz="1050">
                          <a:latin typeface="Calibri" pitchFamily="34" charset="0"/>
                        </a:rPr>
                        <a:t>(Song et al. 2011)</a:t>
                      </a:r>
                      <a:endParaRPr lang="en-US" sz="105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a:latin typeface="Calibri" pitchFamily="34" charset="0"/>
                        </a:rPr>
                        <a:t>Log Filtering</a:t>
                      </a:r>
                      <a:endParaRPr lang="en-US" sz="1050">
                        <a:latin typeface="Calibri" pitchFamily="34" charset="0"/>
                      </a:endParaRPr>
                    </a:p>
                  </a:txBody>
                  <a:tcPr/>
                </a:tc>
                <a:tc>
                  <a:txBody>
                    <a:bodyPr/>
                    <a:lstStyle/>
                    <a:p>
                      <a:r>
                        <a:rPr lang="id-ID" sz="1050" dirty="0">
                          <a:latin typeface="Calibri" pitchFamily="34" charset="0"/>
                        </a:rPr>
                        <a:t>FS,</a:t>
                      </a:r>
                      <a:r>
                        <a:rPr lang="id-ID" sz="1050" baseline="0" dirty="0">
                          <a:latin typeface="Calibri" pitchFamily="34" charset="0"/>
                        </a:rPr>
                        <a:t> BE</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3 algorithm</a:t>
                      </a:r>
                      <a:br>
                        <a:rPr lang="id-ID" sz="1050" dirty="0">
                          <a:latin typeface="Calibri" pitchFamily="34" charset="0"/>
                        </a:rPr>
                      </a:br>
                      <a:r>
                        <a:rPr lang="id-ID" sz="1050" baseline="0" dirty="0">
                          <a:latin typeface="Calibri" pitchFamily="34" charset="0"/>
                        </a:rPr>
                        <a:t> (</a:t>
                      </a:r>
                      <a:r>
                        <a:rPr lang="id-ID" sz="1050" dirty="0">
                          <a:latin typeface="Calibri" pitchFamily="34" charset="0"/>
                        </a:rPr>
                        <a:t>DT, 1R, NB)</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a:latin typeface="Calibri" pitchFamily="34" charset="0"/>
                        </a:rPr>
                        <a:t>ROC Curve (AUC)</a:t>
                      </a:r>
                      <a:endParaRPr lang="en-US" sz="1050">
                        <a:latin typeface="Calibri" pitchFamily="34" charset="0"/>
                      </a:endParaRPr>
                    </a:p>
                  </a:txBody>
                  <a:tcPr/>
                </a:tc>
                <a:extLst>
                  <a:ext uri="{0D108BD9-81ED-4DB2-BD59-A6C34878D82A}">
                    <a16:rowId xmlns:a16="http://schemas.microsoft.com/office/drawing/2014/main" val="10003"/>
                  </a:ext>
                </a:extLst>
              </a:tr>
              <a:tr h="350520">
                <a:tc>
                  <a:txBody>
                    <a:bodyPr/>
                    <a:lstStyle/>
                    <a:p>
                      <a:r>
                        <a:rPr lang="id-ID" sz="1050" dirty="0">
                          <a:latin typeface="Calibri" pitchFamily="34" charset="0"/>
                        </a:rPr>
                        <a:t>Proposed</a:t>
                      </a:r>
                      <a:r>
                        <a:rPr lang="id-ID" sz="1050" baseline="0" dirty="0">
                          <a:latin typeface="Calibri" pitchFamily="34" charset="0"/>
                        </a:rPr>
                        <a:t> Framework</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dirty="0">
                          <a:latin typeface="Calibri" pitchFamily="34" charset="0"/>
                        </a:rPr>
                        <a:t>PSO,</a:t>
                      </a:r>
                      <a:r>
                        <a:rPr lang="id-ID" sz="1050" b="1" baseline="0" dirty="0">
                          <a:latin typeface="Calibri" pitchFamily="34" charset="0"/>
                        </a:rPr>
                        <a:t> GA</a:t>
                      </a:r>
                      <a:endParaRPr lang="en-US" sz="1050" b="1" dirty="0">
                        <a:latin typeface="Calibri" pitchFamily="34" charset="0"/>
                      </a:endParaRPr>
                    </a:p>
                  </a:txBody>
                  <a:tcPr>
                    <a:solidFill>
                      <a:srgbClr val="FFC000"/>
                    </a:solidFill>
                  </a:tcPr>
                </a:tc>
                <a:tc>
                  <a:txBody>
                    <a:bodyPr/>
                    <a:lstStyle/>
                    <a:p>
                      <a:r>
                        <a:rPr lang="en-US" sz="1050" b="1">
                          <a:latin typeface="Calibri" pitchFamily="34" charset="0"/>
                        </a:rPr>
                        <a:t>Bagging</a:t>
                      </a:r>
                      <a:endParaRPr lang="en-US" sz="1050" b="1" dirty="0">
                        <a:latin typeface="Calibri" pitchFamily="34" charset="0"/>
                      </a:endParaRPr>
                    </a:p>
                  </a:txBody>
                  <a:tcPr>
                    <a:solidFill>
                      <a:srgbClr val="FFC000"/>
                    </a:solidFill>
                  </a:tcPr>
                </a:tc>
                <a:tc>
                  <a:txBody>
                    <a:bodyPr/>
                    <a:lstStyle/>
                    <a:p>
                      <a:r>
                        <a:rPr lang="id-ID" sz="1050" b="1" dirty="0">
                          <a:latin typeface="Calibri" pitchFamily="34" charset="0"/>
                        </a:rPr>
                        <a:t>1</a:t>
                      </a:r>
                      <a:r>
                        <a:rPr lang="en-US" sz="1050" b="1" dirty="0">
                          <a:latin typeface="Calibri" pitchFamily="34" charset="0"/>
                        </a:rPr>
                        <a:t>0</a:t>
                      </a:r>
                      <a:r>
                        <a:rPr lang="id-ID" sz="1050" b="1" dirty="0">
                          <a:latin typeface="Calibri" pitchFamily="34" charset="0"/>
                        </a:rPr>
                        <a:t> algorithms</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baseline="0" dirty="0">
                          <a:latin typeface="Calibri" pitchFamily="34" charset="0"/>
                        </a:rPr>
                        <a:t>GA</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dirty="0">
                          <a:latin typeface="Calibri" pitchFamily="34" charset="0"/>
                        </a:rPr>
                        <a:t>ROC Curve (AUC)</a:t>
                      </a:r>
                      <a:endParaRPr lang="en-US" sz="105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7526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3200400" y="152400"/>
          <a:ext cx="5572125" cy="4552950"/>
        </p:xfrm>
        <a:graphic>
          <a:graphicData uri="http://schemas.openxmlformats.org/presentationml/2006/ole">
            <mc:AlternateContent xmlns:mc="http://schemas.openxmlformats.org/markup-compatibility/2006">
              <mc:Choice xmlns:v="urn:schemas-microsoft-com:vml" Requires="v">
                <p:oleObj spid="_x0000_s1251" name="Visio" r:id="rId4" imgW="6334223" imgH="5172075" progId="Visio.Drawing.15">
                  <p:embed/>
                </p:oleObj>
              </mc:Choice>
              <mc:Fallback>
                <p:oleObj name="Visio" r:id="rId4" imgW="6334223" imgH="5172075" progId="Visio.Drawing.15">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2400"/>
                        <a:ext cx="5572125"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a:extLst>
              <a:ext uri="{FF2B5EF4-FFF2-40B4-BE49-F238E27FC236}">
                <a16:creationId xmlns:a16="http://schemas.microsoft.com/office/drawing/2014/main" id="{0E5FB918-7A99-41FC-A0BE-184F18D05AC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3268348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121"/>
            <a:ext cx="4267200" cy="2728079"/>
          </a:xfrm>
        </p:spPr>
        <p:txBody>
          <a:bodyPr/>
          <a:lstStyle/>
          <a:p>
            <a:pPr marL="0" indent="0">
              <a:buNone/>
            </a:pPr>
            <a:r>
              <a:rPr lang="en-US" sz="2600" b="1" dirty="0"/>
              <a:t>A Hybrid Particle Swarm Optimization based Feature Selection and Bagging Technique for Software Defect Prediction (</a:t>
            </a:r>
            <a:r>
              <a:rPr lang="en-US" sz="2600" b="1" dirty="0">
                <a:solidFill>
                  <a:srgbClr val="C00000"/>
                </a:solidFill>
              </a:rPr>
              <a:t>PSOFS+B</a:t>
            </a:r>
            <a:r>
              <a:rPr lang="en-US" sz="2600" b="1" dirty="0"/>
              <a:t>)</a:t>
            </a:r>
          </a:p>
          <a:p>
            <a:endParaRPr lang="en-US" sz="2600" b="1" dirty="0"/>
          </a:p>
        </p:txBody>
      </p:sp>
      <p:pic>
        <p:nvPicPr>
          <p:cNvPr id="5" name="Content Placeholder 4"/>
          <p:cNvPicPr>
            <a:picLocks noChangeAspect="1"/>
          </p:cNvPicPr>
          <p:nvPr/>
        </p:nvPicPr>
        <p:blipFill>
          <a:blip r:embed="rId3"/>
          <a:stretch>
            <a:fillRect/>
          </a:stretch>
        </p:blipFill>
        <p:spPr bwMode="auto">
          <a:xfrm>
            <a:off x="4535703" y="76200"/>
            <a:ext cx="4532097" cy="6705600"/>
          </a:xfrm>
          <a:prstGeom prst="rect">
            <a:avLst/>
          </a:prstGeom>
          <a:noFill/>
          <a:ln w="9525">
            <a:noFill/>
            <a:miter lim="800000"/>
            <a:headEnd/>
            <a:tailEnd/>
          </a:ln>
          <a:effectLst/>
        </p:spPr>
      </p:pic>
      <p:sp>
        <p:nvSpPr>
          <p:cNvPr id="6" name="TextBox 5"/>
          <p:cNvSpPr txBox="1"/>
          <p:nvPr/>
        </p:nvSpPr>
        <p:spPr>
          <a:xfrm>
            <a:off x="381000" y="2183517"/>
            <a:ext cx="4419600" cy="4293483"/>
          </a:xfrm>
          <a:prstGeom prst="rect">
            <a:avLst/>
          </a:prstGeom>
          <a:noFill/>
        </p:spPr>
        <p:txBody>
          <a:bodyPr wrap="square" rtlCol="0">
            <a:spAutoFit/>
          </a:bodyPr>
          <a:lstStyle/>
          <a:p>
            <a:pPr marL="285750" indent="-285750" algn="l">
              <a:buFont typeface="Arial" panose="020B0604020202020204" pitchFamily="34" charset="0"/>
              <a:buChar char="•"/>
            </a:pPr>
            <a:r>
              <a:rPr lang="en-US" sz="2100" dirty="0">
                <a:effectLst/>
                <a:latin typeface="Calibri" panose="020F0502020204030204" pitchFamily="34" charset="0"/>
              </a:rPr>
              <a:t>Each particle </a:t>
            </a:r>
            <a:r>
              <a:rPr lang="en-US" sz="2100" dirty="0">
                <a:solidFill>
                  <a:srgbClr val="0070C0"/>
                </a:solidFill>
                <a:effectLst/>
                <a:latin typeface="Calibri" panose="020F0502020204030204" pitchFamily="34" charset="0"/>
              </a:rPr>
              <a:t>represents a feature subset</a:t>
            </a:r>
            <a:r>
              <a:rPr lang="en-US" sz="2100" dirty="0">
                <a:effectLst/>
                <a:latin typeface="Calibri" panose="020F0502020204030204" pitchFamily="34" charset="0"/>
              </a:rPr>
              <a:t>, which is a candidate solution</a:t>
            </a:r>
          </a:p>
          <a:p>
            <a:pPr marL="285750" indent="-285750" algn="l">
              <a:buFont typeface="Arial" panose="020B0604020202020204" pitchFamily="34" charset="0"/>
              <a:buChar char="•"/>
            </a:pPr>
            <a:r>
              <a:rPr lang="en-US" sz="2100" dirty="0">
                <a:solidFill>
                  <a:srgbClr val="0070C0"/>
                </a:solidFill>
                <a:effectLst/>
                <a:latin typeface="Calibri" panose="020F0502020204030204" pitchFamily="34" charset="0"/>
              </a:rPr>
              <a:t>Implement bagging technique and train the classifier </a:t>
            </a:r>
            <a:r>
              <a:rPr lang="en-US" sz="2100" dirty="0">
                <a:effectLst/>
                <a:latin typeface="Calibri" panose="020F0502020204030204" pitchFamily="34" charset="0"/>
              </a:rPr>
              <a:t>on the larger training set based on the selected feature subset and the type of kernel</a:t>
            </a:r>
          </a:p>
          <a:p>
            <a:pPr marL="285750" indent="-285750" algn="l">
              <a:buFont typeface="Arial" panose="020B0604020202020204" pitchFamily="34" charset="0"/>
              <a:buChar char="•"/>
            </a:pPr>
            <a:r>
              <a:rPr lang="en-US" sz="2100" dirty="0">
                <a:effectLst/>
                <a:latin typeface="Calibri" panose="020F0502020204030204" pitchFamily="34" charset="0"/>
              </a:rPr>
              <a:t>If all classifiers are finished, </a:t>
            </a:r>
            <a:r>
              <a:rPr lang="en-US" sz="2100" dirty="0">
                <a:solidFill>
                  <a:srgbClr val="0070C0"/>
                </a:solidFill>
                <a:effectLst/>
                <a:latin typeface="Calibri" panose="020F0502020204030204" pitchFamily="34" charset="0"/>
              </a:rPr>
              <a:t>combine votes of all classifiers</a:t>
            </a:r>
          </a:p>
          <a:p>
            <a:pPr marL="285750" indent="-285750" algn="l">
              <a:buFont typeface="Arial" panose="020B0604020202020204" pitchFamily="34" charset="0"/>
              <a:buChar char="•"/>
            </a:pPr>
            <a:r>
              <a:rPr lang="en-US" sz="2100" dirty="0">
                <a:effectLst/>
                <a:latin typeface="Calibri" panose="020F0502020204030204" pitchFamily="34" charset="0"/>
              </a:rPr>
              <a:t>Finally, measure validation accuracy on testing dataset via the generated model</a:t>
            </a:r>
          </a:p>
        </p:txBody>
      </p:sp>
      <p:sp>
        <p:nvSpPr>
          <p:cNvPr id="4" name="Slide Number Placeholder 3">
            <a:extLst>
              <a:ext uri="{FF2B5EF4-FFF2-40B4-BE49-F238E27FC236}">
                <a16:creationId xmlns:a16="http://schemas.microsoft.com/office/drawing/2014/main" id="{169C4CFC-D5A7-49D7-9080-F7C55E01FA6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18483481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05" y="104191"/>
            <a:ext cx="8501495" cy="685801"/>
          </a:xfrm>
        </p:spPr>
        <p:txBody>
          <a:bodyPr/>
          <a:lstStyle/>
          <a:p>
            <a:r>
              <a:rPr lang="en-US" dirty="0"/>
              <a:t>Results: With PSOFS+B</a:t>
            </a:r>
          </a:p>
        </p:txBody>
      </p:sp>
      <p:sp>
        <p:nvSpPr>
          <p:cNvPr id="9" name="Rectangle 8"/>
          <p:cNvSpPr/>
          <p:nvPr/>
        </p:nvSpPr>
        <p:spPr>
          <a:xfrm>
            <a:off x="304800" y="4983540"/>
            <a:ext cx="8641786" cy="1569660"/>
          </a:xfrm>
          <a:prstGeom prst="rect">
            <a:avLst/>
          </a:prstGeom>
        </p:spPr>
        <p:txBody>
          <a:bodyPr wrap="square">
            <a:spAutoFit/>
          </a:bodyPr>
          <a:lstStyle/>
          <a:p>
            <a:pPr marL="285750" indent="-285750" algn="l">
              <a:buFont typeface="Arial" panose="020B0604020202020204" pitchFamily="34" charset="0"/>
              <a:buChar char="•"/>
            </a:pPr>
            <a:r>
              <a:rPr lang="en-US" sz="2400" dirty="0">
                <a:effectLst/>
                <a:latin typeface="Calibri" panose="020F0502020204030204" pitchFamily="34" charset="0"/>
                <a:ea typeface="Batang" panose="02030600000101010101" pitchFamily="18" charset="-127"/>
              </a:rPr>
              <a:t>Almost all classifiers that </a:t>
            </a:r>
            <a:r>
              <a:rPr lang="en-US" sz="2400" dirty="0">
                <a:solidFill>
                  <a:srgbClr val="C00000"/>
                </a:solidFill>
                <a:effectLst/>
                <a:latin typeface="Calibri" panose="020F0502020204030204" pitchFamily="34" charset="0"/>
                <a:ea typeface="Batang" panose="02030600000101010101" pitchFamily="18" charset="-127"/>
              </a:rPr>
              <a:t>implemented PSOFS+B outperform the original method</a:t>
            </a:r>
          </a:p>
          <a:p>
            <a:pPr marL="285750" indent="-285750" algn="l">
              <a:buFont typeface="Arial" panose="020B0604020202020204" pitchFamily="34" charset="0"/>
              <a:buChar char="•"/>
            </a:pPr>
            <a:r>
              <a:rPr lang="en-US" sz="2400" dirty="0">
                <a:effectLst/>
                <a:latin typeface="Calibri" panose="020F0502020204030204" pitchFamily="34" charset="0"/>
                <a:ea typeface="Batang" panose="02030600000101010101" pitchFamily="18" charset="-127"/>
              </a:rPr>
              <a:t>Proposed PSOFS+B method </a:t>
            </a:r>
            <a:r>
              <a:rPr lang="en-US" sz="2400" dirty="0">
                <a:solidFill>
                  <a:srgbClr val="C00000"/>
                </a:solidFill>
                <a:effectLst/>
                <a:latin typeface="Calibri" panose="020F0502020204030204" pitchFamily="34" charset="0"/>
                <a:ea typeface="Batang" panose="02030600000101010101" pitchFamily="18" charset="-127"/>
              </a:rPr>
              <a:t>affected significantly on the performance</a:t>
            </a:r>
            <a:r>
              <a:rPr lang="en-US" sz="2400" dirty="0">
                <a:effectLst/>
                <a:latin typeface="Calibri" panose="020F0502020204030204" pitchFamily="34" charset="0"/>
                <a:ea typeface="Batang" panose="02030600000101010101" pitchFamily="18" charset="-127"/>
              </a:rPr>
              <a:t> of the class imbalance suffered classifiers</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r="33064"/>
          <a:stretch/>
        </p:blipFill>
        <p:spPr bwMode="auto">
          <a:xfrm>
            <a:off x="374528" y="762000"/>
            <a:ext cx="8388472" cy="4309298"/>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lc="http://schemas.openxmlformats.org/drawingml/2006/lockedCanvas"/>
            </a:ext>
          </a:extLst>
        </p:spPr>
      </p:pic>
      <p:sp>
        <p:nvSpPr>
          <p:cNvPr id="6" name="Rounded Rectangle 5"/>
          <p:cNvSpPr/>
          <p:nvPr/>
        </p:nvSpPr>
        <p:spPr bwMode="auto">
          <a:xfrm>
            <a:off x="2590800" y="3733800"/>
            <a:ext cx="6172200" cy="1109008"/>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3" name="Slide Number Placeholder 2">
            <a:extLst>
              <a:ext uri="{FF2B5EF4-FFF2-40B4-BE49-F238E27FC236}">
                <a16:creationId xmlns:a16="http://schemas.microsoft.com/office/drawing/2014/main" id="{DD2738AF-FBE0-4ABB-8714-4E4A864110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22681202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777" y="1066800"/>
            <a:ext cx="8001000" cy="5410200"/>
          </a:xfrm>
        </p:spPr>
        <p:txBody>
          <a:bodyPr>
            <a:noAutofit/>
          </a:bodyPr>
          <a:lstStyle/>
          <a:p>
            <a:r>
              <a:rPr lang="en-US" dirty="0" err="1"/>
              <a:t>Berangkat</a:t>
            </a:r>
            <a:r>
              <a:rPr lang="en-US" dirty="0"/>
              <a:t> </a:t>
            </a:r>
            <a:r>
              <a:rPr lang="en-US" dirty="0" err="1"/>
              <a:t>dari</a:t>
            </a:r>
            <a:r>
              <a:rPr lang="en-US" dirty="0"/>
              <a:t> </a:t>
            </a:r>
            <a:r>
              <a:rPr lang="en-US" dirty="0" err="1"/>
              <a:t>adanya</a:t>
            </a:r>
            <a:r>
              <a:rPr lang="en-US" dirty="0"/>
              <a:t> </a:t>
            </a:r>
            <a:r>
              <a:rPr lang="en-US" dirty="0" err="1">
                <a:solidFill>
                  <a:srgbClr val="C00000"/>
                </a:solidFill>
              </a:rPr>
              <a:t>masalah</a:t>
            </a:r>
            <a:r>
              <a:rPr lang="en-US" dirty="0">
                <a:solidFill>
                  <a:srgbClr val="C00000"/>
                </a:solidFill>
              </a:rPr>
              <a:t> </a:t>
            </a:r>
            <a:r>
              <a:rPr lang="en-US" dirty="0" err="1">
                <a:solidFill>
                  <a:srgbClr val="C00000"/>
                </a:solidFill>
              </a:rPr>
              <a:t>penelitian</a:t>
            </a:r>
            <a:endParaRPr lang="en-US" dirty="0"/>
          </a:p>
          <a:p>
            <a:pPr lvl="1"/>
            <a:r>
              <a:rPr lang="en-US" dirty="0"/>
              <a:t>yang </a:t>
            </a:r>
            <a:r>
              <a:rPr lang="en-US" dirty="0" err="1"/>
              <a:t>mungkin</a:t>
            </a:r>
            <a:r>
              <a:rPr lang="en-US" dirty="0"/>
              <a:t> </a:t>
            </a:r>
            <a:r>
              <a:rPr lang="en-US" dirty="0" err="1"/>
              <a:t>sudah</a:t>
            </a:r>
            <a:r>
              <a:rPr lang="en-US" dirty="0"/>
              <a:t> </a:t>
            </a:r>
            <a:r>
              <a:rPr lang="en-US" dirty="0" err="1"/>
              <a:t>diketahui</a:t>
            </a:r>
            <a:r>
              <a:rPr lang="en-US" dirty="0"/>
              <a:t> </a:t>
            </a:r>
            <a:r>
              <a:rPr lang="en-US" dirty="0" err="1"/>
              <a:t>metode</a:t>
            </a:r>
            <a:r>
              <a:rPr lang="en-US" dirty="0"/>
              <a:t> </a:t>
            </a:r>
            <a:r>
              <a:rPr lang="en-US" dirty="0" err="1"/>
              <a:t>pemecahannya</a:t>
            </a:r>
            <a:endParaRPr lang="en-US" dirty="0"/>
          </a:p>
          <a:p>
            <a:pPr lvl="1"/>
            <a:r>
              <a:rPr lang="en-US" dirty="0" err="1"/>
              <a:t>tapi</a:t>
            </a:r>
            <a:r>
              <a:rPr lang="en-US" dirty="0"/>
              <a:t> </a:t>
            </a:r>
            <a:r>
              <a:rPr lang="en-US" dirty="0" err="1"/>
              <a:t>belum</a:t>
            </a:r>
            <a:r>
              <a:rPr lang="en-US" dirty="0"/>
              <a:t> </a:t>
            </a:r>
            <a:r>
              <a:rPr lang="en-US" dirty="0" err="1"/>
              <a:t>diketahui</a:t>
            </a:r>
            <a:r>
              <a:rPr lang="en-US" dirty="0"/>
              <a:t> </a:t>
            </a:r>
            <a:r>
              <a:rPr lang="en-US" dirty="0" err="1">
                <a:solidFill>
                  <a:srgbClr val="0070C0"/>
                </a:solidFill>
              </a:rPr>
              <a:t>metode</a:t>
            </a:r>
            <a:r>
              <a:rPr lang="en-US" dirty="0">
                <a:solidFill>
                  <a:srgbClr val="0070C0"/>
                </a:solidFill>
              </a:rPr>
              <a:t> </a:t>
            </a:r>
            <a:r>
              <a:rPr lang="en-US" dirty="0" err="1">
                <a:solidFill>
                  <a:srgbClr val="0070C0"/>
                </a:solidFill>
              </a:rPr>
              <a:t>pemecahan</a:t>
            </a:r>
            <a:r>
              <a:rPr lang="en-US" dirty="0">
                <a:solidFill>
                  <a:srgbClr val="0070C0"/>
                </a:solidFill>
              </a:rPr>
              <a:t> yang </a:t>
            </a:r>
            <a:r>
              <a:rPr lang="en-US" dirty="0" err="1">
                <a:solidFill>
                  <a:srgbClr val="0070C0"/>
                </a:solidFill>
              </a:rPr>
              <a:t>lebih</a:t>
            </a:r>
            <a:r>
              <a:rPr lang="en-US" dirty="0">
                <a:solidFill>
                  <a:srgbClr val="0070C0"/>
                </a:solidFill>
              </a:rPr>
              <a:t> </a:t>
            </a:r>
            <a:r>
              <a:rPr lang="en-US" dirty="0" err="1">
                <a:solidFill>
                  <a:srgbClr val="0070C0"/>
                </a:solidFill>
              </a:rPr>
              <a:t>baik</a:t>
            </a:r>
            <a:r>
              <a:rPr lang="en-US" dirty="0">
                <a:solidFill>
                  <a:srgbClr val="0070C0"/>
                </a:solidFill>
              </a:rPr>
              <a:t> </a:t>
            </a:r>
          </a:p>
          <a:p>
            <a:pPr marL="0" indent="0">
              <a:buNone/>
            </a:pPr>
            <a:endParaRPr lang="en-US" dirty="0"/>
          </a:p>
          <a:p>
            <a:r>
              <a:rPr lang="en-US" dirty="0"/>
              <a:t>Research (</a:t>
            </a:r>
            <a:r>
              <a:rPr lang="en-US" dirty="0" err="1"/>
              <a:t>Inggris</a:t>
            </a:r>
            <a:r>
              <a:rPr lang="en-US" dirty="0"/>
              <a:t>) </a:t>
            </a:r>
            <a:r>
              <a:rPr lang="en-US" dirty="0" err="1"/>
              <a:t>dan</a:t>
            </a:r>
            <a:r>
              <a:rPr lang="en-US" dirty="0"/>
              <a:t> </a:t>
            </a:r>
            <a:r>
              <a:rPr lang="en-US" dirty="0" err="1"/>
              <a:t>recherche</a:t>
            </a:r>
            <a:r>
              <a:rPr lang="en-US" dirty="0"/>
              <a:t> (</a:t>
            </a:r>
            <a:r>
              <a:rPr lang="en-US" dirty="0" err="1"/>
              <a:t>Prancis</a:t>
            </a:r>
            <a:r>
              <a:rPr lang="en-US" dirty="0"/>
              <a:t>)</a:t>
            </a:r>
          </a:p>
          <a:p>
            <a:pPr lvl="1"/>
            <a:r>
              <a:rPr lang="en-US" dirty="0">
                <a:solidFill>
                  <a:srgbClr val="0070C0"/>
                </a:solidFill>
              </a:rPr>
              <a:t>re </a:t>
            </a:r>
            <a:r>
              <a:rPr lang="en-US" dirty="0"/>
              <a:t>(</a:t>
            </a:r>
            <a:r>
              <a:rPr lang="en-US" dirty="0" err="1"/>
              <a:t>kembali</a:t>
            </a:r>
            <a:r>
              <a:rPr lang="en-US" dirty="0"/>
              <a:t>)</a:t>
            </a:r>
          </a:p>
          <a:p>
            <a:pPr lvl="1"/>
            <a:r>
              <a:rPr lang="en-US" dirty="0">
                <a:solidFill>
                  <a:srgbClr val="0070C0"/>
                </a:solidFill>
              </a:rPr>
              <a:t>to search </a:t>
            </a:r>
            <a:r>
              <a:rPr lang="en-US" dirty="0"/>
              <a:t>(</a:t>
            </a:r>
            <a:r>
              <a:rPr lang="en-US" dirty="0" err="1"/>
              <a:t>mencari</a:t>
            </a:r>
            <a:r>
              <a:rPr lang="en-US" dirty="0"/>
              <a:t>)</a:t>
            </a:r>
          </a:p>
          <a:p>
            <a:pPr lvl="1"/>
            <a:endParaRPr lang="en-US" sz="1600" dirty="0">
              <a:solidFill>
                <a:srgbClr val="C00000"/>
              </a:solidFill>
            </a:endParaRPr>
          </a:p>
          <a:p>
            <a:pPr marL="0" indent="0">
              <a:buNone/>
            </a:pPr>
            <a:endParaRPr lang="en-US" sz="1600" dirty="0"/>
          </a:p>
          <a:p>
            <a:r>
              <a:rPr lang="en-US" dirty="0"/>
              <a:t>The process of exploring the unknown, studying and learning</a:t>
            </a:r>
            <a:r>
              <a:rPr lang="id-ID" dirty="0"/>
              <a:t> </a:t>
            </a:r>
            <a:r>
              <a:rPr lang="en-US" dirty="0"/>
              <a:t>new things, </a:t>
            </a:r>
            <a:r>
              <a:rPr lang="en-US" dirty="0">
                <a:solidFill>
                  <a:srgbClr val="C00000"/>
                </a:solidFill>
              </a:rPr>
              <a:t>building new knowledge</a:t>
            </a:r>
            <a:r>
              <a:rPr lang="en-US" dirty="0"/>
              <a:t> about things that </a:t>
            </a:r>
            <a:r>
              <a:rPr lang="en-US" dirty="0">
                <a:solidFill>
                  <a:srgbClr val="0070C0"/>
                </a:solidFill>
              </a:rPr>
              <a:t>no one has understood before</a:t>
            </a:r>
            <a:br>
              <a:rPr lang="id-ID" dirty="0"/>
            </a:br>
            <a:r>
              <a:rPr lang="id-ID" sz="2400" i="1" dirty="0"/>
              <a:t>(</a:t>
            </a:r>
            <a:r>
              <a:rPr lang="en-US" sz="2400" i="1" dirty="0" err="1"/>
              <a:t>Berndtsson</a:t>
            </a:r>
            <a:r>
              <a:rPr lang="id-ID" sz="2400" i="1" dirty="0"/>
              <a:t> et al., 2008)</a:t>
            </a:r>
            <a:endParaRPr lang="en-US" sz="2400" i="1" dirty="0"/>
          </a:p>
          <a:p>
            <a:endParaRPr lang="en-US" sz="2400" dirty="0"/>
          </a:p>
        </p:txBody>
      </p:sp>
      <p:sp>
        <p:nvSpPr>
          <p:cNvPr id="2" name="Title 1"/>
          <p:cNvSpPr>
            <a:spLocks noGrp="1"/>
          </p:cNvSpPr>
          <p:nvPr>
            <p:ph type="title"/>
          </p:nvPr>
        </p:nvSpPr>
        <p:spPr>
          <a:xfrm>
            <a:off x="609600" y="152400"/>
            <a:ext cx="8610600" cy="685800"/>
          </a:xfrm>
        </p:spPr>
        <p:txBody>
          <a:bodyPr/>
          <a:lstStyle/>
          <a:p>
            <a:r>
              <a:rPr lang="en-US" dirty="0" err="1"/>
              <a:t>Mengapa</a:t>
            </a:r>
            <a:r>
              <a:rPr lang="en-US" dirty="0"/>
              <a:t> </a:t>
            </a:r>
            <a:r>
              <a:rPr lang="en-US" dirty="0" err="1"/>
              <a:t>Melakukan</a:t>
            </a:r>
            <a:r>
              <a:rPr lang="en-US" dirty="0"/>
              <a:t> </a:t>
            </a:r>
            <a:r>
              <a:rPr lang="en-US" dirty="0" err="1"/>
              <a:t>Penelitian</a:t>
            </a:r>
            <a:r>
              <a:rPr lang="en-US" dirty="0"/>
              <a:t>?</a:t>
            </a:r>
            <a:endParaRPr lang="id-ID" dirty="0"/>
          </a:p>
        </p:txBody>
      </p:sp>
      <p:pic>
        <p:nvPicPr>
          <p:cNvPr id="6" name="Picture 3"/>
          <p:cNvPicPr>
            <a:picLocks noChangeAspect="1" noChangeArrowheads="1"/>
          </p:cNvPicPr>
          <p:nvPr/>
        </p:nvPicPr>
        <p:blipFill>
          <a:blip r:embed="rId4" cstate="print"/>
          <a:srcRect l="34188" t="11458" r="32430" b="5208"/>
          <a:stretch>
            <a:fillRect/>
          </a:stretch>
        </p:blipFill>
        <p:spPr bwMode="auto">
          <a:xfrm>
            <a:off x="7086600" y="2362200"/>
            <a:ext cx="1792833" cy="23622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8052BE40-1116-498E-9F0E-51484CA3E05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412810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762000"/>
          </a:xfrm>
        </p:spPr>
        <p:txBody>
          <a:bodyPr/>
          <a:lstStyle/>
          <a:p>
            <a:r>
              <a:rPr lang="en-US" dirty="0"/>
              <a:t>Without PSOFS+B vs With PSOFS+B</a:t>
            </a:r>
          </a:p>
        </p:txBody>
      </p:sp>
      <p:sp>
        <p:nvSpPr>
          <p:cNvPr id="7" name="Rectangle 6"/>
          <p:cNvSpPr/>
          <p:nvPr/>
        </p:nvSpPr>
        <p:spPr>
          <a:xfrm>
            <a:off x="457200" y="4800600"/>
            <a:ext cx="8382000" cy="1862048"/>
          </a:xfrm>
          <a:prstGeom prst="rect">
            <a:avLst/>
          </a:prstGeom>
        </p:spPr>
        <p:txBody>
          <a:bodyPr wrap="square">
            <a:spAutoFit/>
          </a:bodyPr>
          <a:lstStyle/>
          <a:p>
            <a:pPr marL="285750" indent="-285750" algn="l">
              <a:buFont typeface="Arial" panose="020B0604020202020204" pitchFamily="34" charset="0"/>
              <a:buChar char="•"/>
              <a:tabLst>
                <a:tab pos="15240" algn="l"/>
              </a:tabLst>
            </a:pPr>
            <a:r>
              <a:rPr lang="en-US" sz="2300" dirty="0">
                <a:effectLst/>
                <a:latin typeface="Calibri" panose="020F0502020204030204" pitchFamily="34" charset="0"/>
                <a:ea typeface="Batang" panose="02030600000101010101" pitchFamily="18" charset="-127"/>
              </a:rPr>
              <a:t>Although there are two classifiers that have no significant difference (</a:t>
            </a:r>
            <a:r>
              <a:rPr lang="en-US" sz="2300" i="1" spc="30" dirty="0">
                <a:solidFill>
                  <a:srgbClr val="000000"/>
                </a:solidFill>
                <a:effectLst/>
                <a:latin typeface="Calibri" panose="020F0502020204030204" pitchFamily="34" charset="0"/>
                <a:ea typeface="Batang" panose="02030600000101010101" pitchFamily="18" charset="-127"/>
              </a:rPr>
              <a:t>P</a:t>
            </a:r>
            <a:r>
              <a:rPr lang="en-US" sz="2300" spc="30" dirty="0">
                <a:solidFill>
                  <a:srgbClr val="000000"/>
                </a:solidFill>
                <a:effectLst/>
                <a:latin typeface="Calibri" panose="020F0502020204030204" pitchFamily="34" charset="0"/>
                <a:ea typeface="Batang" panose="02030600000101010101" pitchFamily="18" charset="-127"/>
              </a:rPr>
              <a:t> &gt; 0.05)</a:t>
            </a:r>
            <a:r>
              <a:rPr lang="en-US" sz="2300" dirty="0">
                <a:effectLst/>
                <a:latin typeface="Calibri" panose="020F0502020204030204" pitchFamily="34" charset="0"/>
                <a:ea typeface="Batang" panose="02030600000101010101" pitchFamily="18" charset="-127"/>
              </a:rPr>
              <a:t>, the results have indicated that those of remaining </a:t>
            </a:r>
            <a:r>
              <a:rPr lang="en-US" sz="2300" dirty="0">
                <a:solidFill>
                  <a:srgbClr val="C00000"/>
                </a:solidFill>
                <a:effectLst/>
                <a:latin typeface="Calibri" panose="020F0502020204030204" pitchFamily="34" charset="0"/>
                <a:ea typeface="Batang" panose="02030600000101010101" pitchFamily="18" charset="-127"/>
              </a:rPr>
              <a:t>eight classifiers have significant difference (</a:t>
            </a:r>
            <a:r>
              <a:rPr lang="en-US" sz="2300" i="1" spc="30" dirty="0">
                <a:solidFill>
                  <a:srgbClr val="C00000"/>
                </a:solidFill>
                <a:effectLst/>
                <a:latin typeface="Calibri" panose="020F0502020204030204" pitchFamily="34" charset="0"/>
                <a:ea typeface="Batang" panose="02030600000101010101" pitchFamily="18" charset="-127"/>
              </a:rPr>
              <a:t>P</a:t>
            </a:r>
            <a:r>
              <a:rPr lang="en-US" sz="2300" spc="30" dirty="0">
                <a:solidFill>
                  <a:srgbClr val="C00000"/>
                </a:solidFill>
                <a:effectLst/>
                <a:latin typeface="Calibri" panose="020F0502020204030204" pitchFamily="34" charset="0"/>
                <a:ea typeface="Batang" panose="02030600000101010101" pitchFamily="18" charset="-127"/>
              </a:rPr>
              <a:t> &lt; 0.05)</a:t>
            </a:r>
            <a:endParaRPr lang="en-US" sz="2300" dirty="0">
              <a:solidFill>
                <a:srgbClr val="C00000"/>
              </a:solidFill>
              <a:effectLst/>
              <a:latin typeface="Calibri" panose="020F0502020204030204" pitchFamily="34" charset="0"/>
              <a:ea typeface="Batang" panose="02030600000101010101" pitchFamily="18" charset="-127"/>
            </a:endParaRPr>
          </a:p>
          <a:p>
            <a:pPr marL="285750" indent="-285750" algn="l">
              <a:buFont typeface="Arial" panose="020B0604020202020204" pitchFamily="34" charset="0"/>
              <a:buChar char="•"/>
              <a:tabLst>
                <a:tab pos="15240" algn="l"/>
              </a:tabLst>
            </a:pPr>
            <a:r>
              <a:rPr lang="en-US" sz="2300" dirty="0">
                <a:effectLst/>
                <a:latin typeface="Calibri" panose="020F0502020204030204" pitchFamily="34" charset="0"/>
                <a:ea typeface="Batang" panose="02030600000101010101" pitchFamily="18" charset="-127"/>
              </a:rPr>
              <a:t>The proposed </a:t>
            </a:r>
            <a:r>
              <a:rPr lang="en-US" sz="2300" dirty="0">
                <a:solidFill>
                  <a:srgbClr val="C00000"/>
                </a:solidFill>
                <a:effectLst/>
                <a:latin typeface="Calibri" panose="020F0502020204030204" pitchFamily="34" charset="0"/>
                <a:ea typeface="Batang" panose="02030600000101010101" pitchFamily="18" charset="-127"/>
              </a:rPr>
              <a:t>PSOFS+B method makes an improvement </a:t>
            </a:r>
            <a:r>
              <a:rPr lang="en-US" sz="2300" dirty="0">
                <a:effectLst/>
                <a:latin typeface="Calibri" panose="020F0502020204030204" pitchFamily="34" charset="0"/>
                <a:ea typeface="Batang" panose="02030600000101010101" pitchFamily="18" charset="-127"/>
              </a:rPr>
              <a:t>in prediction performance for most classifiers</a:t>
            </a:r>
            <a:endParaRPr lang="en-US" sz="2300" spc="30" dirty="0">
              <a:effectLst/>
              <a:latin typeface="Calibri" panose="020F0502020204030204" pitchFamily="34" charset="0"/>
              <a:ea typeface="Batang" panose="02030600000101010101" pitchFamily="18" charset="-127"/>
            </a:endParaRPr>
          </a:p>
        </p:txBody>
      </p:sp>
      <p:pic>
        <p:nvPicPr>
          <p:cNvPr id="9" name="Picture 8"/>
          <p:cNvPicPr/>
          <p:nvPr/>
        </p:nvPicPr>
        <p:blipFill rotWithShape="1">
          <a:blip r:embed="rId3" cstate="print">
            <a:extLst>
              <a:ext uri="{28A0092B-C50C-407E-A947-70E740481C1C}">
                <a14:useLocalDpi xmlns:a14="http://schemas.microsoft.com/office/drawing/2010/main" val="0"/>
              </a:ext>
            </a:extLst>
          </a:blip>
          <a:srcRect l="1372" r="47960"/>
          <a:stretch/>
        </p:blipFill>
        <p:spPr bwMode="auto">
          <a:xfrm>
            <a:off x="1295400" y="762000"/>
            <a:ext cx="6553200" cy="4015740"/>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arto="http://schemas.microsoft.com/office/word/2006/arto" xmlns:lc="http://schemas.openxmlformats.org/drawingml/2006/lockedCanvas"/>
            </a:ext>
          </a:extLst>
        </p:spPr>
      </p:pic>
      <p:sp>
        <p:nvSpPr>
          <p:cNvPr id="6" name="Rounded Rectangle 5"/>
          <p:cNvSpPr/>
          <p:nvPr/>
        </p:nvSpPr>
        <p:spPr bwMode="auto">
          <a:xfrm>
            <a:off x="2819400" y="1066800"/>
            <a:ext cx="5029200" cy="3798882"/>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3" name="Slide Number Placeholder 2">
            <a:extLst>
              <a:ext uri="{FF2B5EF4-FFF2-40B4-BE49-F238E27FC236}">
                <a16:creationId xmlns:a16="http://schemas.microsoft.com/office/drawing/2014/main" id="{844D8866-7DE4-483B-A963-FF6C6012EAC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22302258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5250"/>
            <a:ext cx="8686800" cy="762000"/>
          </a:xfrm>
        </p:spPr>
        <p:txBody>
          <a:bodyPr/>
          <a:lstStyle/>
          <a:p>
            <a:r>
              <a:rPr lang="en-US" dirty="0"/>
              <a:t>Research Publication on </a:t>
            </a:r>
            <a:r>
              <a:rPr lang="en-US" dirty="0">
                <a:solidFill>
                  <a:srgbClr val="C00000"/>
                </a:solidFill>
              </a:rPr>
              <a:t>RQ3</a:t>
            </a:r>
            <a:endParaRPr lang="en-US" dirty="0"/>
          </a:p>
        </p:txBody>
      </p:sp>
      <p:sp>
        <p:nvSpPr>
          <p:cNvPr id="3" name="Content Placeholder 2"/>
          <p:cNvSpPr>
            <a:spLocks noGrp="1"/>
          </p:cNvSpPr>
          <p:nvPr>
            <p:ph idx="1"/>
          </p:nvPr>
        </p:nvSpPr>
        <p:spPr>
          <a:xfrm>
            <a:off x="533400" y="914400"/>
            <a:ext cx="8305800" cy="5467350"/>
          </a:xfrm>
        </p:spPr>
        <p:txBody>
          <a:bodyPr/>
          <a:lstStyle/>
          <a:p>
            <a:pPr marL="0" indent="0">
              <a:buNone/>
            </a:pPr>
            <a:r>
              <a:rPr lang="en-US" sz="2800" dirty="0"/>
              <a:t>Romi Satria Wahono and Nanna </a:t>
            </a:r>
            <a:r>
              <a:rPr lang="en-US" sz="2800" dirty="0" err="1"/>
              <a:t>Suryana</a:t>
            </a:r>
            <a:r>
              <a:rPr lang="en-US" sz="2800" dirty="0"/>
              <a:t>, </a:t>
            </a:r>
            <a:r>
              <a:rPr lang="en-US" sz="2800" i="1" dirty="0"/>
              <a:t>Combining Particle Swarm Optimization based Feature Selection and Bagging Technique for Software Defect Prediction</a:t>
            </a:r>
            <a:r>
              <a:rPr lang="en-US" sz="2800" dirty="0"/>
              <a:t>, </a:t>
            </a:r>
            <a:r>
              <a:rPr lang="en-US" sz="2800" dirty="0">
                <a:solidFill>
                  <a:srgbClr val="C00000"/>
                </a:solidFill>
              </a:rPr>
              <a:t>International Journal of Software Engineering and Its Applications</a:t>
            </a:r>
            <a:r>
              <a:rPr lang="en-US" sz="2800" dirty="0"/>
              <a:t>, Vol 7, No 5, September 2013 </a:t>
            </a:r>
            <a:endParaRPr lang="en-US" sz="2800" i="1" dirty="0">
              <a:solidFill>
                <a:srgbClr val="0070C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2500" t="2397" b="2397"/>
          <a:stretch/>
        </p:blipFill>
        <p:spPr>
          <a:xfrm>
            <a:off x="6096000" y="2972321"/>
            <a:ext cx="2743200" cy="375385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EAE9A67-73AD-45AD-9C00-EE06F54C99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18545859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443" y="2667000"/>
            <a:ext cx="4681513" cy="3570336"/>
          </a:xfrm>
          <a:prstGeom prst="rect">
            <a:avLst/>
          </a:prstGeom>
          <a:ln>
            <a:noFill/>
          </a:ln>
          <a:effectLst>
            <a:softEdge rad="112500"/>
          </a:effectLst>
        </p:spPr>
      </p:pic>
      <p:sp>
        <p:nvSpPr>
          <p:cNvPr id="4" name="Text Placeholder 3"/>
          <p:cNvSpPr>
            <a:spLocks noGrp="1"/>
          </p:cNvSpPr>
          <p:nvPr>
            <p:ph type="body" sz="half" idx="2"/>
          </p:nvPr>
        </p:nvSpPr>
        <p:spPr>
          <a:xfrm>
            <a:off x="381000" y="685800"/>
            <a:ext cx="8534400" cy="2286000"/>
          </a:xfrm>
        </p:spPr>
        <p:txBody>
          <a:bodyPr>
            <a:noAutofit/>
          </a:bodyPr>
          <a:lstStyle/>
          <a:p>
            <a:pPr algn="ctr"/>
            <a:r>
              <a:rPr lang="en-US" sz="4400" dirty="0">
                <a:solidFill>
                  <a:schemeClr val="bg1">
                    <a:lumMod val="50000"/>
                  </a:schemeClr>
                </a:solidFill>
              </a:rPr>
              <a:t>MITOS 6</a:t>
            </a:r>
            <a:br>
              <a:rPr lang="en-US" sz="3600" dirty="0">
                <a:solidFill>
                  <a:schemeClr val="bg1">
                    <a:lumMod val="50000"/>
                  </a:schemeClr>
                </a:solidFill>
              </a:rPr>
            </a:br>
            <a:r>
              <a:rPr lang="en-US" sz="3600" dirty="0" err="1"/>
              <a:t>Semakin</a:t>
            </a:r>
            <a:r>
              <a:rPr lang="en-US" sz="3600" dirty="0"/>
              <a:t> </a:t>
            </a:r>
            <a:r>
              <a:rPr lang="en-US" sz="3600" dirty="0" err="1"/>
              <a:t>Banyak</a:t>
            </a:r>
            <a:r>
              <a:rPr lang="en-US" sz="3600" dirty="0"/>
              <a:t> </a:t>
            </a:r>
            <a:r>
              <a:rPr lang="en-US" sz="3600" dirty="0" err="1"/>
              <a:t>Literatur</a:t>
            </a:r>
            <a:r>
              <a:rPr lang="en-US" sz="3600" dirty="0"/>
              <a:t> yang </a:t>
            </a:r>
            <a:r>
              <a:rPr lang="en-US" sz="3600" dirty="0" err="1"/>
              <a:t>Saya</a:t>
            </a:r>
            <a:r>
              <a:rPr lang="en-US" sz="3600" dirty="0"/>
              <a:t> Baca, </a:t>
            </a:r>
            <a:r>
              <a:rPr lang="en-US" sz="3600" dirty="0" err="1"/>
              <a:t>Saya</a:t>
            </a:r>
            <a:r>
              <a:rPr lang="en-US" sz="3600" dirty="0"/>
              <a:t> </a:t>
            </a:r>
            <a:r>
              <a:rPr lang="en-US" sz="3600" dirty="0" err="1"/>
              <a:t>Semakin</a:t>
            </a:r>
            <a:r>
              <a:rPr lang="en-US" sz="3600" dirty="0"/>
              <a:t> </a:t>
            </a:r>
            <a:r>
              <a:rPr lang="en-US" sz="3600" dirty="0" err="1"/>
              <a:t>Pusing</a:t>
            </a:r>
            <a:endParaRPr lang="id-ID" sz="3600" dirty="0"/>
          </a:p>
        </p:txBody>
      </p:sp>
      <p:sp>
        <p:nvSpPr>
          <p:cNvPr id="2" name="Slide Number Placeholder 1">
            <a:extLst>
              <a:ext uri="{FF2B5EF4-FFF2-40B4-BE49-F238E27FC236}">
                <a16:creationId xmlns:a16="http://schemas.microsoft.com/office/drawing/2014/main" id="{8019642B-9958-4716-AD04-EBA9AA0E9FED}"/>
              </a:ext>
            </a:extLst>
          </p:cNvPr>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42197457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Jumlah</a:t>
            </a:r>
            <a:r>
              <a:rPr lang="en-US" dirty="0"/>
              <a:t> </a:t>
            </a:r>
            <a:r>
              <a:rPr lang="en-US" dirty="0" err="1"/>
              <a:t>Literatur</a:t>
            </a:r>
            <a:r>
              <a:rPr lang="en-US" dirty="0"/>
              <a:t> yang </a:t>
            </a:r>
            <a:r>
              <a:rPr lang="en-US" dirty="0" err="1"/>
              <a:t>Dibaca</a:t>
            </a:r>
            <a:endParaRPr lang="en-US" dirty="0"/>
          </a:p>
        </p:txBody>
      </p:sp>
      <p:pic>
        <p:nvPicPr>
          <p:cNvPr id="5" name="Picture 4">
            <a:extLst>
              <a:ext uri="{FF2B5EF4-FFF2-40B4-BE49-F238E27FC236}">
                <a16:creationId xmlns:a16="http://schemas.microsoft.com/office/drawing/2014/main" id="{F769070B-F861-40A1-9FE2-345DD4640651}"/>
              </a:ext>
            </a:extLst>
          </p:cNvPr>
          <p:cNvPicPr>
            <a:picLocks noChangeAspect="1"/>
          </p:cNvPicPr>
          <p:nvPr/>
        </p:nvPicPr>
        <p:blipFill rotWithShape="1">
          <a:blip r:embed="rId2"/>
          <a:srcRect l="19999" t="9111" r="19501" b="10000"/>
          <a:stretch/>
        </p:blipFill>
        <p:spPr>
          <a:xfrm>
            <a:off x="4828388" y="3927381"/>
            <a:ext cx="3678224" cy="276626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5A155A8-B811-4A76-8DDC-6356CAD0133F}"/>
              </a:ext>
            </a:extLst>
          </p:cNvPr>
          <p:cNvPicPr>
            <a:picLocks noChangeAspect="1"/>
          </p:cNvPicPr>
          <p:nvPr/>
        </p:nvPicPr>
        <p:blipFill rotWithShape="1">
          <a:blip r:embed="rId3"/>
          <a:srcRect l="19588" t="8889" r="19411" b="10222"/>
          <a:stretch/>
        </p:blipFill>
        <p:spPr>
          <a:xfrm>
            <a:off x="863377" y="3924301"/>
            <a:ext cx="3708623" cy="2766268"/>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381000" y="990601"/>
            <a:ext cx="8501494" cy="3048000"/>
          </a:xfrm>
        </p:spPr>
        <p:txBody>
          <a:bodyPr>
            <a:normAutofit/>
          </a:bodyPr>
          <a:lstStyle/>
          <a:p>
            <a:r>
              <a:rPr lang="en-US" dirty="0" err="1"/>
              <a:t>Adagium</a:t>
            </a:r>
            <a:r>
              <a:rPr lang="en-US" dirty="0"/>
              <a:t> </a:t>
            </a:r>
            <a:r>
              <a:rPr lang="en-US" dirty="0">
                <a:solidFill>
                  <a:srgbClr val="0070C0"/>
                </a:solidFill>
              </a:rPr>
              <a:t>level </a:t>
            </a:r>
            <a:r>
              <a:rPr lang="en-US" dirty="0" err="1">
                <a:solidFill>
                  <a:srgbClr val="0070C0"/>
                </a:solidFill>
              </a:rPr>
              <a:t>pendidikan</a:t>
            </a:r>
            <a:r>
              <a:rPr lang="en-US" dirty="0">
                <a:solidFill>
                  <a:srgbClr val="0070C0"/>
                </a:solidFill>
              </a:rPr>
              <a:t> </a:t>
            </a:r>
            <a:r>
              <a:rPr lang="en-US" dirty="0"/>
              <a:t>dan </a:t>
            </a:r>
            <a:r>
              <a:rPr lang="en-US" dirty="0" err="1">
                <a:solidFill>
                  <a:srgbClr val="0070C0"/>
                </a:solidFill>
              </a:rPr>
              <a:t>jumlah</a:t>
            </a:r>
            <a:r>
              <a:rPr lang="en-US" dirty="0">
                <a:solidFill>
                  <a:srgbClr val="0070C0"/>
                </a:solidFill>
              </a:rPr>
              <a:t> </a:t>
            </a:r>
            <a:r>
              <a:rPr lang="en-US" dirty="0" err="1">
                <a:solidFill>
                  <a:srgbClr val="0070C0"/>
                </a:solidFill>
              </a:rPr>
              <a:t>literatur</a:t>
            </a:r>
            <a:endParaRPr lang="en-US" dirty="0">
              <a:solidFill>
                <a:srgbClr val="0070C0"/>
              </a:solidFill>
            </a:endParaRPr>
          </a:p>
          <a:p>
            <a:pPr lvl="1"/>
            <a:r>
              <a:rPr lang="en-US" b="1" dirty="0">
                <a:solidFill>
                  <a:srgbClr val="0070C0"/>
                </a:solidFill>
              </a:rPr>
              <a:t>S</a:t>
            </a:r>
            <a:r>
              <a:rPr lang="id-ID" b="1" dirty="0">
                <a:solidFill>
                  <a:srgbClr val="0070C0"/>
                </a:solidFill>
              </a:rPr>
              <a:t>1</a:t>
            </a:r>
            <a:r>
              <a:rPr lang="en-US" dirty="0"/>
              <a:t>:</a:t>
            </a:r>
            <a:r>
              <a:rPr lang="id-ID" dirty="0"/>
              <a:t> 20-70 paper</a:t>
            </a:r>
            <a:endParaRPr lang="en-US" dirty="0"/>
          </a:p>
          <a:p>
            <a:pPr lvl="1"/>
            <a:r>
              <a:rPr lang="en-US" b="1" dirty="0">
                <a:solidFill>
                  <a:srgbClr val="0070C0"/>
                </a:solidFill>
              </a:rPr>
              <a:t>S2</a:t>
            </a:r>
            <a:r>
              <a:rPr lang="en-US" dirty="0"/>
              <a:t>: </a:t>
            </a:r>
            <a:r>
              <a:rPr lang="id-ID" dirty="0"/>
              <a:t>70-200 paper</a:t>
            </a:r>
            <a:endParaRPr lang="en-US" dirty="0"/>
          </a:p>
          <a:p>
            <a:pPr lvl="1"/>
            <a:r>
              <a:rPr lang="en-US" b="1" dirty="0">
                <a:solidFill>
                  <a:srgbClr val="0070C0"/>
                </a:solidFill>
              </a:rPr>
              <a:t>S3</a:t>
            </a:r>
            <a:r>
              <a:rPr lang="en-US" dirty="0"/>
              <a:t>: 2</a:t>
            </a:r>
            <a:r>
              <a:rPr lang="id-ID" dirty="0"/>
              <a:t>00-</a:t>
            </a:r>
            <a:r>
              <a:rPr lang="en-US" dirty="0"/>
              <a:t>7</a:t>
            </a:r>
            <a:r>
              <a:rPr lang="id-ID" dirty="0"/>
              <a:t>00 </a:t>
            </a:r>
            <a:r>
              <a:rPr lang="id-ID" dirty="0" err="1"/>
              <a:t>paper</a:t>
            </a:r>
            <a:endParaRPr lang="en-US" sz="2800" dirty="0"/>
          </a:p>
          <a:p>
            <a:endParaRPr lang="en-US" sz="1200" dirty="0"/>
          </a:p>
          <a:p>
            <a:r>
              <a:rPr lang="id-ID" dirty="0"/>
              <a:t>Kepala jadi </a:t>
            </a:r>
            <a:r>
              <a:rPr lang="id-ID" dirty="0">
                <a:solidFill>
                  <a:srgbClr val="C00000"/>
                </a:solidFill>
              </a:rPr>
              <a:t>pusing</a:t>
            </a:r>
            <a:r>
              <a:rPr lang="en-US" dirty="0"/>
              <a:t>,</a:t>
            </a:r>
            <a:r>
              <a:rPr lang="id-ID" dirty="0"/>
              <a:t> bukan karena kita banyak membaca, tapi karena </a:t>
            </a:r>
            <a:r>
              <a:rPr lang="id-ID" dirty="0">
                <a:solidFill>
                  <a:srgbClr val="C00000"/>
                </a:solidFill>
              </a:rPr>
              <a:t>yang kita baca memang “belum banyak” </a:t>
            </a:r>
          </a:p>
        </p:txBody>
      </p:sp>
      <p:sp>
        <p:nvSpPr>
          <p:cNvPr id="3" name="Slide Number Placeholder 2">
            <a:extLst>
              <a:ext uri="{FF2B5EF4-FFF2-40B4-BE49-F238E27FC236}">
                <a16:creationId xmlns:a16="http://schemas.microsoft.com/office/drawing/2014/main" id="{71696152-FC4A-46D8-B67C-E7101D53C70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25933881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914400"/>
            <a:ext cx="8458200" cy="5095220"/>
          </a:xfrm>
          <a:prstGeom prst="roundRect">
            <a:avLst/>
          </a:prstGeom>
          <a:solidFill>
            <a:srgbClr val="E5F2FB"/>
          </a:solid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ffectLst/>
              </a:rPr>
              <a:t>Literature Review</a:t>
            </a:r>
          </a:p>
          <a:p>
            <a:pPr algn="ctr"/>
            <a:endParaRPr lang="en-US" sz="2800" dirty="0">
              <a:solidFill>
                <a:schemeClr val="tx1"/>
              </a:solidFill>
              <a:effectLst/>
            </a:endParaRPr>
          </a:p>
          <a:p>
            <a:pPr algn="ctr"/>
            <a:endParaRPr lang="en-US" sz="14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p:txBody>
      </p:sp>
      <p:graphicFrame>
        <p:nvGraphicFramePr>
          <p:cNvPr id="6" name="Content Placeholder 4"/>
          <p:cNvGraphicFramePr>
            <a:graphicFrameLocks noGrp="1"/>
          </p:cNvGraphicFramePr>
          <p:nvPr>
            <p:ph idx="1"/>
          </p:nvPr>
        </p:nvGraphicFramePr>
        <p:xfrm>
          <a:off x="809625" y="1600200"/>
          <a:ext cx="7524750" cy="411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err="1"/>
              <a:t>Tahapan</a:t>
            </a:r>
            <a:r>
              <a:rPr lang="en-US" dirty="0"/>
              <a:t> </a:t>
            </a:r>
            <a:r>
              <a:rPr lang="en-US" dirty="0" err="1"/>
              <a:t>Penelitian</a:t>
            </a:r>
            <a:r>
              <a:rPr lang="en-US" dirty="0"/>
              <a:t> Computing</a:t>
            </a:r>
          </a:p>
        </p:txBody>
      </p:sp>
      <p:sp>
        <p:nvSpPr>
          <p:cNvPr id="8" name="Rectangle 7"/>
          <p:cNvSpPr/>
          <p:nvPr/>
        </p:nvSpPr>
        <p:spPr>
          <a:xfrm>
            <a:off x="0" y="6096000"/>
            <a:ext cx="9144000" cy="523220"/>
          </a:xfrm>
          <a:prstGeom prst="rect">
            <a:avLst/>
          </a:prstGeom>
        </p:spPr>
        <p:txBody>
          <a:bodyPr wrap="square">
            <a:spAutoFit/>
          </a:bodyPr>
          <a:lstStyle/>
          <a:p>
            <a:r>
              <a:rPr lang="en-US" sz="1400" i="1" dirty="0">
                <a:effectLst/>
              </a:rPr>
              <a:t>*https://www.site.uottawa.ca/~bochmann/dsrg/how-to-do-good-research/</a:t>
            </a:r>
          </a:p>
          <a:p>
            <a:r>
              <a:rPr lang="en-US" sz="1400" i="1" dirty="0">
                <a:effectLst/>
              </a:rPr>
              <a:t>*http://romisatriawahono.net/2013/01/23/tahapan-memulai-penelitian-untuk-mahasiswa-galau/</a:t>
            </a:r>
          </a:p>
        </p:txBody>
      </p:sp>
      <p:sp>
        <p:nvSpPr>
          <p:cNvPr id="3" name="Slide Number Placeholder 2">
            <a:extLst>
              <a:ext uri="{FF2B5EF4-FFF2-40B4-BE49-F238E27FC236}">
                <a16:creationId xmlns:a16="http://schemas.microsoft.com/office/drawing/2014/main" id="{7B7E8D99-F0AC-4926-B355-ED49AA345B3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626349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0300" y="2971800"/>
            <a:ext cx="4343400" cy="3254209"/>
          </a:xfrm>
          <a:prstGeom prst="rect">
            <a:avLst/>
          </a:prstGeom>
          <a:ln>
            <a:noFill/>
          </a:ln>
          <a:effectLst>
            <a:softEdge rad="112500"/>
          </a:effectLst>
        </p:spPr>
      </p:pic>
      <p:sp>
        <p:nvSpPr>
          <p:cNvPr id="4" name="Text Placeholder 3"/>
          <p:cNvSpPr>
            <a:spLocks noGrp="1"/>
          </p:cNvSpPr>
          <p:nvPr>
            <p:ph type="body" sz="half" idx="2"/>
          </p:nvPr>
        </p:nvSpPr>
        <p:spPr>
          <a:xfrm>
            <a:off x="533400" y="533400"/>
            <a:ext cx="8077200" cy="2286000"/>
          </a:xfrm>
        </p:spPr>
        <p:txBody>
          <a:bodyPr>
            <a:noAutofit/>
          </a:bodyPr>
          <a:lstStyle/>
          <a:p>
            <a:pPr algn="ctr"/>
            <a:r>
              <a:rPr lang="en-US" sz="4400" dirty="0">
                <a:solidFill>
                  <a:schemeClr val="bg1">
                    <a:lumMod val="50000"/>
                  </a:schemeClr>
                </a:solidFill>
              </a:rPr>
              <a:t>MITOS 7</a:t>
            </a:r>
            <a:br>
              <a:rPr lang="en-US" sz="4000" dirty="0">
                <a:solidFill>
                  <a:schemeClr val="bg1">
                    <a:lumMod val="50000"/>
                  </a:schemeClr>
                </a:solidFill>
              </a:rPr>
            </a:br>
            <a:r>
              <a:rPr lang="en-US" sz="3600" dirty="0" err="1"/>
              <a:t>Penelitian</a:t>
            </a:r>
            <a:r>
              <a:rPr lang="en-US" sz="3600" dirty="0"/>
              <a:t> </a:t>
            </a:r>
            <a:r>
              <a:rPr lang="en-US" sz="3600" dirty="0" err="1"/>
              <a:t>Itu</a:t>
            </a:r>
            <a:r>
              <a:rPr lang="en-US" sz="3600" dirty="0"/>
              <a:t> </a:t>
            </a:r>
            <a:r>
              <a:rPr lang="en-US" sz="3600" dirty="0" err="1">
                <a:solidFill>
                  <a:srgbClr val="C00000"/>
                </a:solidFill>
              </a:rPr>
              <a:t>Semakin</a:t>
            </a:r>
            <a:r>
              <a:rPr lang="en-US" sz="3600" dirty="0">
                <a:solidFill>
                  <a:srgbClr val="C00000"/>
                </a:solidFill>
              </a:rPr>
              <a:t> </a:t>
            </a:r>
            <a:r>
              <a:rPr lang="en-US" sz="3600" dirty="0" err="1">
                <a:solidFill>
                  <a:srgbClr val="C00000"/>
                </a:solidFill>
              </a:rPr>
              <a:t>Aplikatif</a:t>
            </a:r>
            <a:r>
              <a:rPr lang="en-US" sz="3600" dirty="0">
                <a:solidFill>
                  <a:srgbClr val="C00000"/>
                </a:solidFill>
              </a:rPr>
              <a:t> </a:t>
            </a:r>
            <a:r>
              <a:rPr lang="en-US" sz="3600" dirty="0" err="1">
                <a:solidFill>
                  <a:srgbClr val="C00000"/>
                </a:solidFill>
              </a:rPr>
              <a:t>dan</a:t>
            </a:r>
            <a:r>
              <a:rPr lang="en-US" sz="3600" dirty="0">
                <a:solidFill>
                  <a:srgbClr val="C00000"/>
                </a:solidFill>
              </a:rPr>
              <a:t> </a:t>
            </a:r>
            <a:r>
              <a:rPr lang="en-US" sz="3600" dirty="0" err="1">
                <a:solidFill>
                  <a:srgbClr val="C00000"/>
                </a:solidFill>
              </a:rPr>
              <a:t>Terapan</a:t>
            </a:r>
            <a:r>
              <a:rPr lang="en-US" sz="3600" dirty="0">
                <a:solidFill>
                  <a:srgbClr val="C00000"/>
                </a:solidFill>
              </a:rPr>
              <a:t> </a:t>
            </a:r>
            <a:r>
              <a:rPr lang="en-US" sz="3600" dirty="0" err="1">
                <a:solidFill>
                  <a:srgbClr val="C00000"/>
                </a:solidFill>
              </a:rPr>
              <a:t>Semakin</a:t>
            </a:r>
            <a:r>
              <a:rPr lang="en-US" sz="3600" dirty="0">
                <a:solidFill>
                  <a:srgbClr val="C00000"/>
                </a:solidFill>
              </a:rPr>
              <a:t> </a:t>
            </a:r>
            <a:r>
              <a:rPr lang="en-US" sz="3600" dirty="0" err="1">
                <a:solidFill>
                  <a:srgbClr val="C00000"/>
                </a:solidFill>
              </a:rPr>
              <a:t>Mudah</a:t>
            </a:r>
            <a:r>
              <a:rPr lang="en-US" sz="3600" dirty="0">
                <a:solidFill>
                  <a:srgbClr val="C00000"/>
                </a:solidFill>
              </a:rPr>
              <a:t> </a:t>
            </a:r>
            <a:r>
              <a:rPr lang="en-US" sz="3600" dirty="0" err="1">
                <a:solidFill>
                  <a:srgbClr val="C00000"/>
                </a:solidFill>
              </a:rPr>
              <a:t>Masuk</a:t>
            </a:r>
            <a:r>
              <a:rPr lang="en-US" sz="3600" dirty="0">
                <a:solidFill>
                  <a:srgbClr val="C00000"/>
                </a:solidFill>
              </a:rPr>
              <a:t> </a:t>
            </a:r>
            <a:r>
              <a:rPr lang="en-US" sz="3600" dirty="0" err="1">
                <a:solidFill>
                  <a:srgbClr val="C00000"/>
                </a:solidFill>
              </a:rPr>
              <a:t>Jurnal</a:t>
            </a:r>
            <a:r>
              <a:rPr lang="en-US" sz="3600" dirty="0">
                <a:solidFill>
                  <a:srgbClr val="C00000"/>
                </a:solidFill>
              </a:rPr>
              <a:t> </a:t>
            </a:r>
            <a:r>
              <a:rPr lang="en-US" sz="3600" dirty="0" err="1"/>
              <a:t>Terindeks</a:t>
            </a:r>
            <a:endParaRPr lang="id-ID" sz="3600" dirty="0"/>
          </a:p>
        </p:txBody>
      </p:sp>
      <p:sp>
        <p:nvSpPr>
          <p:cNvPr id="2" name="Slide Number Placeholder 1">
            <a:extLst>
              <a:ext uri="{FF2B5EF4-FFF2-40B4-BE49-F238E27FC236}">
                <a16:creationId xmlns:a16="http://schemas.microsoft.com/office/drawing/2014/main" id="{C1C9B90F-8EAE-4D53-A7FC-0765FF0FCB26}"/>
              </a:ext>
            </a:extLst>
          </p:cNvPr>
          <p:cNvSpPr>
            <a:spLocks noGrp="1"/>
          </p:cNvSpPr>
          <p:nvPr>
            <p:ph type="sldNum" sz="quarter" idx="12"/>
          </p:nvPr>
        </p:nvSpPr>
        <p:spPr/>
        <p:txBody>
          <a:bodyPr/>
          <a:lstStyle/>
          <a:p>
            <a:fld id="{B6F15528-21DE-4FAA-801E-634DDDAF4B2B}" type="slidenum">
              <a:rPr lang="en-US" smtClean="0"/>
              <a:pPr/>
              <a:t>75</a:t>
            </a:fld>
            <a:endParaRPr lang="en-US"/>
          </a:p>
        </p:txBody>
      </p:sp>
    </p:spTree>
    <p:extLst>
      <p:ext uri="{BB962C8B-B14F-4D97-AF65-F5344CB8AC3E}">
        <p14:creationId xmlns:p14="http://schemas.microsoft.com/office/powerpoint/2010/main" val="22132824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nvGrpSpPr>
          <p:cNvPr id="61" name="Group 60"/>
          <p:cNvGrpSpPr/>
          <p:nvPr/>
        </p:nvGrpSpPr>
        <p:grpSpPr>
          <a:xfrm>
            <a:off x="-1" y="4517"/>
            <a:ext cx="9138066" cy="3532603"/>
            <a:chOff x="-606542" y="4861738"/>
            <a:chExt cx="9173480" cy="3860644"/>
          </a:xfrm>
          <a:solidFill>
            <a:srgbClr val="002060"/>
          </a:solidFill>
        </p:grpSpPr>
        <p:sp>
          <p:nvSpPr>
            <p:cNvPr id="62" name="Chevron 61"/>
            <p:cNvSpPr/>
            <p:nvPr/>
          </p:nvSpPr>
          <p:spPr>
            <a:xfrm rot="16200000">
              <a:off x="2049876" y="2205320"/>
              <a:ext cx="3860644" cy="9173480"/>
            </a:xfrm>
            <a:prstGeom prst="chevr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63" name="TextBox 62"/>
            <p:cNvSpPr txBox="1"/>
            <p:nvPr/>
          </p:nvSpPr>
          <p:spPr>
            <a:xfrm>
              <a:off x="1688318" y="5899248"/>
              <a:ext cx="4546729" cy="706350"/>
            </a:xfrm>
            <a:prstGeom prst="rect">
              <a:avLst/>
            </a:prstGeom>
            <a:grpFill/>
          </p:spPr>
          <p:txBody>
            <a:bodyPr wrap="square" rtlCol="0">
              <a:spAutoFit/>
            </a:bodyPr>
            <a:lstStyle/>
            <a:p>
              <a:pPr algn="ctr"/>
              <a:r>
                <a:rPr lang="en-US" sz="3600" dirty="0" err="1">
                  <a:solidFill>
                    <a:schemeClr val="bg1"/>
                  </a:solidFill>
                </a:rPr>
                <a:t>Penelitian</a:t>
              </a:r>
              <a:r>
                <a:rPr lang="en-US" sz="3600" dirty="0">
                  <a:solidFill>
                    <a:schemeClr val="bg1"/>
                  </a:solidFill>
                </a:rPr>
                <a:t> </a:t>
              </a:r>
              <a:r>
                <a:rPr lang="en-US" sz="3600" dirty="0" err="1">
                  <a:solidFill>
                    <a:schemeClr val="bg1"/>
                  </a:solidFill>
                </a:rPr>
                <a:t>Terapan</a:t>
              </a:r>
              <a:endParaRPr lang="id-ID" sz="3600" dirty="0">
                <a:solidFill>
                  <a:schemeClr val="bg1"/>
                </a:solidFill>
              </a:endParaRPr>
            </a:p>
          </p:txBody>
        </p:sp>
      </p:gr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2" name="Rectangle 71"/>
          <p:cNvSpPr/>
          <p:nvPr/>
        </p:nvSpPr>
        <p:spPr>
          <a:xfrm flipH="1">
            <a:off x="5796410" y="2647578"/>
            <a:ext cx="1059013"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Penelitian</a:t>
            </a:r>
            <a:r>
              <a:rPr lang="en-US" sz="4000" dirty="0"/>
              <a:t> </a:t>
            </a:r>
            <a:r>
              <a:rPr lang="en-US" sz="4000" dirty="0" err="1"/>
              <a:t>Dasar</a:t>
            </a:r>
            <a:endParaRPr lang="id-ID" sz="4000" dirty="0"/>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4" name="Slide Number Placeholder 3">
            <a:extLst>
              <a:ext uri="{FF2B5EF4-FFF2-40B4-BE49-F238E27FC236}">
                <a16:creationId xmlns:a16="http://schemas.microsoft.com/office/drawing/2014/main" id="{C284BEB7-2B0B-4BAA-8A12-D94BE370D15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2250127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838999"/>
            <a:ext cx="5850844"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800" b="0" i="0" u="none" strike="noStrike" kern="1200" cap="none" spc="0" normalizeH="0" baseline="0" noProof="0" dirty="0">
                <a:ln>
                  <a:noFill/>
                </a:ln>
                <a:solidFill>
                  <a:prstClr val="white"/>
                </a:solidFill>
                <a:effectLst/>
                <a:uLnTx/>
                <a:uFillTx/>
                <a:latin typeface="+mn-lt"/>
                <a:ea typeface="+mn-ea"/>
              </a:rPr>
              <a:t>Penerapan </a:t>
            </a:r>
            <a:r>
              <a:rPr kumimoji="0" lang="id-ID" sz="2800" b="0" i="0" u="none" strike="noStrike" kern="1200" cap="none" spc="0" normalizeH="0" baseline="0" noProof="0" dirty="0">
                <a:ln>
                  <a:noFill/>
                </a:ln>
                <a:solidFill>
                  <a:srgbClr val="FF0000"/>
                </a:solidFill>
                <a:effectLst/>
                <a:uLnTx/>
                <a:uFillTx/>
                <a:latin typeface="+mn-lt"/>
                <a:ea typeface="+mn-ea"/>
              </a:rPr>
              <a:t>C4.5</a:t>
            </a:r>
            <a:r>
              <a:rPr kumimoji="0" lang="id-ID" sz="2800" b="0" i="0" u="none" strike="noStrike" kern="1200" cap="none" spc="0" normalizeH="0" baseline="0" noProof="0" dirty="0">
                <a:ln>
                  <a:noFill/>
                </a:ln>
                <a:solidFill>
                  <a:prstClr val="white"/>
                </a:solidFill>
                <a:effectLst/>
                <a:uLnTx/>
                <a:uFillTx/>
                <a:latin typeface="+mn-lt"/>
                <a:ea typeface="+mn-ea"/>
              </a:rPr>
              <a:t> untuk</a:t>
            </a:r>
            <a:r>
              <a:rPr kumimoji="0" lang="en-US" sz="2800" b="0" i="0" u="none" strike="noStrike" kern="1200" cap="none" spc="0" normalizeH="0" baseline="0" noProof="0" dirty="0">
                <a:ln>
                  <a:noFill/>
                </a:ln>
                <a:solidFill>
                  <a:prstClr val="white"/>
                </a:solidFill>
                <a:effectLst/>
                <a:uLnTx/>
                <a:uFillTx/>
                <a:latin typeface="+mn-lt"/>
                <a:ea typeface="+mn-ea"/>
              </a:rPr>
              <a:t> </a:t>
            </a:r>
            <a:r>
              <a:rPr kumimoji="0" lang="id-ID" sz="2800" b="0" i="0" u="none" strike="noStrike" kern="1200" cap="none" spc="0" normalizeH="0" baseline="0" noProof="0" dirty="0">
                <a:ln>
                  <a:noFill/>
                </a:ln>
                <a:solidFill>
                  <a:prstClr val="white"/>
                </a:solidFill>
                <a:effectLst/>
                <a:uLnTx/>
                <a:uFillTx/>
                <a:latin typeface="+mn-lt"/>
                <a:ea typeface="+mn-ea"/>
              </a:rPr>
              <a:t>Prediksi </a:t>
            </a:r>
            <a:r>
              <a:rPr kumimoji="0" lang="en-US" sz="2800" b="0" i="0" u="none" strike="noStrike" kern="1200" cap="none" spc="0" normalizeH="0" baseline="0" noProof="0" dirty="0" err="1">
                <a:ln>
                  <a:noFill/>
                </a:ln>
                <a:solidFill>
                  <a:prstClr val="white"/>
                </a:solidFill>
                <a:effectLst/>
                <a:uLnTx/>
                <a:uFillTx/>
                <a:latin typeface="+mn-lt"/>
                <a:ea typeface="+mn-ea"/>
              </a:rPr>
              <a:t>Kelulusa</a:t>
            </a:r>
            <a:r>
              <a:rPr kumimoji="0" lang="en-US" sz="2800" dirty="0">
                <a:solidFill>
                  <a:prstClr val="white"/>
                </a:solidFill>
                <a:effectLst/>
                <a:latin typeface="+mn-lt"/>
                <a:ea typeface="+mn-ea"/>
              </a:rPr>
              <a:t>n </a:t>
            </a:r>
            <a:r>
              <a:rPr kumimoji="0" lang="en-US" sz="2800" dirty="0" err="1">
                <a:solidFill>
                  <a:prstClr val="white"/>
                </a:solidFill>
                <a:effectLst/>
                <a:latin typeface="+mn-lt"/>
                <a:ea typeface="+mn-ea"/>
              </a:rPr>
              <a:t>Mahasiswa</a:t>
            </a:r>
            <a:r>
              <a:rPr kumimoji="0" lang="en-US" sz="2800" dirty="0">
                <a:solidFill>
                  <a:prstClr val="white"/>
                </a:solidFill>
                <a:effectLst/>
                <a:latin typeface="+mn-lt"/>
                <a:ea typeface="+mn-ea"/>
              </a:rPr>
              <a:t> pada STMIK ABC</a:t>
            </a:r>
            <a:endParaRPr kumimoji="0" lang="id-ID" sz="36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000" i="0" u="none" strike="noStrike" kern="1200" cap="none" spc="0" normalizeH="0" baseline="0" noProof="0" dirty="0" err="1">
                <a:ln>
                  <a:noFill/>
                </a:ln>
                <a:solidFill>
                  <a:prstClr val="white"/>
                </a:solidFill>
                <a:effectLst/>
                <a:uLnTx/>
                <a:uFillTx/>
                <a:latin typeface="Calibri" panose="020F0502020204030204"/>
              </a:rPr>
              <a:t>Split</a:t>
            </a:r>
            <a:r>
              <a:rPr kumimoji="0" lang="id-ID" sz="2000" i="0" u="none" strike="noStrike" kern="1200" cap="none" spc="0" normalizeH="0" baseline="0" noProof="0" dirty="0">
                <a:ln>
                  <a:noFill/>
                </a:ln>
                <a:solidFill>
                  <a:prstClr val="white"/>
                </a:solidFill>
                <a:effectLst/>
                <a:uLnTx/>
                <a:uFillTx/>
                <a:latin typeface="Calibri" panose="020F0502020204030204"/>
              </a:rPr>
              <a:t> </a:t>
            </a:r>
            <a:r>
              <a:rPr kumimoji="0" lang="id-ID" sz="2000" i="0" u="none" strike="noStrike" kern="1200" cap="none" spc="0" normalizeH="0" baseline="0" noProof="0" dirty="0" err="1">
                <a:ln>
                  <a:noFill/>
                </a:ln>
                <a:solidFill>
                  <a:prstClr val="white"/>
                </a:solidFill>
                <a:effectLst/>
                <a:uLnTx/>
                <a:uFillTx/>
                <a:latin typeface="Calibri" panose="020F0502020204030204"/>
              </a:rPr>
              <a:t>Criterion</a:t>
            </a:r>
            <a:endParaRPr kumimoji="0" lang="id-ID" sz="20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i="0" u="none" strike="noStrike" kern="1200" cap="none" spc="0" normalizeH="0" baseline="0" noProof="0" dirty="0">
                <a:ln>
                  <a:noFill/>
                </a:ln>
                <a:solidFill>
                  <a:prstClr val="white"/>
                </a:solidFill>
                <a:effectLst/>
                <a:uLnTx/>
                <a:uFillTx/>
                <a:latin typeface="Calibri" panose="020F0502020204030204"/>
              </a:rPr>
              <a:t> </a:t>
            </a:r>
            <a:r>
              <a:rPr kumimoji="0" lang="id-ID" sz="2200" i="0" u="none" strike="noStrike" kern="1200" cap="none" spc="0" normalizeH="0" baseline="0" noProof="0" dirty="0">
                <a:ln>
                  <a:noFill/>
                </a:ln>
                <a:solidFill>
                  <a:srgbClr val="FF0000"/>
                </a:solidFill>
                <a:effectLst/>
                <a:uLnTx/>
                <a:uFillTx/>
                <a:latin typeface="Calibri" panose="020F0502020204030204"/>
              </a:rPr>
              <a:t>C4.5</a:t>
            </a:r>
            <a:r>
              <a:rPr kumimoji="0" lang="id-ID" sz="220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b="1" i="0" u="none" strike="noStrike" kern="1200" cap="none" spc="0" normalizeH="0" baseline="0" noProof="0" dirty="0">
                <a:ln>
                  <a:noFill/>
                </a:ln>
                <a:solidFill>
                  <a:srgbClr val="0070C0"/>
                </a:solidFill>
                <a:effectLst/>
                <a:uLnTx/>
                <a:uFillTx/>
                <a:latin typeface="Calibri" panose="020F0502020204030204"/>
              </a:rPr>
              <a:t>Gain </a:t>
            </a:r>
            <a:r>
              <a:rPr kumimoji="0" lang="id-ID" sz="2200" b="1" i="0" u="none" strike="noStrike" kern="1200" cap="none" spc="0" normalizeH="0" baseline="0" noProof="0" dirty="0" err="1">
                <a:ln>
                  <a:noFill/>
                </a:ln>
                <a:solidFill>
                  <a:srgbClr val="0070C0"/>
                </a:solidFill>
                <a:effectLst/>
                <a:uLnTx/>
                <a:uFillTx/>
                <a:latin typeface="Calibri" panose="020F0502020204030204"/>
              </a:rPr>
              <a:t>Ratio</a:t>
            </a:r>
            <a:br>
              <a:rPr kumimoji="0" lang="id-ID" sz="2000" i="0" u="none" strike="noStrike" kern="1200" cap="none" spc="0" normalizeH="0" baseline="0" noProof="0" dirty="0">
                <a:ln>
                  <a:noFill/>
                </a:ln>
                <a:solidFill>
                  <a:srgbClr val="00B050"/>
                </a:solidFill>
                <a:effectLst/>
                <a:uLnTx/>
                <a:uFillTx/>
                <a:latin typeface="Calibri" panose="020F0502020204030204"/>
              </a:rPr>
            </a:br>
            <a:endParaRPr kumimoji="0" lang="id-ID" sz="2000" i="0" u="none" strike="noStrike" kern="1200" cap="none" spc="0" normalizeH="0" baseline="0" noProof="0" dirty="0">
              <a:ln>
                <a:noFill/>
              </a:ln>
              <a:solidFill>
                <a:srgbClr val="00B050"/>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id-ID" sz="1600" i="0" u="none" strike="noStrike" kern="1200" cap="none" spc="0" normalizeH="0" baseline="0" noProof="0" dirty="0" err="1">
                <a:ln>
                  <a:noFill/>
                </a:ln>
                <a:solidFill>
                  <a:schemeClr val="tx1"/>
                </a:solidFill>
                <a:effectLst/>
                <a:uLnTx/>
                <a:uFillTx/>
                <a:latin typeface="Calibri" panose="020F0502020204030204"/>
              </a:rPr>
              <a:t>Quinland</a:t>
            </a:r>
            <a:r>
              <a:rPr kumimoji="0" lang="id-ID" sz="1600" i="0" u="none" strike="noStrike" kern="1200" cap="none" spc="0" normalizeH="0" baseline="0" noProof="0" dirty="0">
                <a:ln>
                  <a:noFill/>
                </a:ln>
                <a:solidFill>
                  <a:schemeClr val="tx1"/>
                </a:solidFill>
                <a:effectLst/>
                <a:uLnTx/>
                <a:uFillTx/>
                <a:latin typeface="Calibri" panose="020F0502020204030204"/>
              </a:rPr>
              <a:t>, 1993)</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Teori Gain</a:t>
            </a: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2402191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927167" y="861675"/>
            <a:ext cx="5284392" cy="830997"/>
          </a:xfrm>
          <a:prstGeom prst="rect">
            <a:avLst/>
          </a:prstGeom>
          <a:noFill/>
        </p:spPr>
        <p:txBody>
          <a:bodyPr wrap="square" rtlCol="0">
            <a:spAutoFit/>
          </a:bodyPr>
          <a:lstStyle/>
          <a:p>
            <a:pPr lvl="0">
              <a:defRPr/>
            </a:pPr>
            <a:r>
              <a:rPr kumimoji="0" lang="id-ID" sz="2400" b="0" i="0" u="none" strike="noStrike" kern="1200" cap="none" spc="0" normalizeH="0" baseline="0" noProof="0" dirty="0">
                <a:ln>
                  <a:noFill/>
                </a:ln>
                <a:solidFill>
                  <a:prstClr val="white"/>
                </a:solidFill>
                <a:effectLst/>
                <a:uLnTx/>
                <a:uFillTx/>
                <a:latin typeface="+mn-lt"/>
                <a:ea typeface="+mn-ea"/>
                <a:cs typeface="+mn-cs"/>
              </a:rPr>
              <a:t>Penerapan </a:t>
            </a:r>
            <a:r>
              <a:rPr kumimoji="0" lang="id-ID" sz="2400" b="0" i="0" u="none" strike="noStrike" kern="1200" cap="none" spc="0" normalizeH="0" baseline="0" noProof="0" dirty="0">
                <a:ln>
                  <a:noFill/>
                </a:ln>
                <a:solidFill>
                  <a:srgbClr val="FF0000"/>
                </a:solidFill>
                <a:effectLst/>
                <a:uLnTx/>
                <a:uFillTx/>
                <a:latin typeface="+mn-lt"/>
                <a:ea typeface="+mn-ea"/>
                <a:cs typeface="+mn-cs"/>
              </a:rPr>
              <a:t>Credal C4.5 </a:t>
            </a:r>
            <a:r>
              <a:rPr kumimoji="0" lang="id-ID" sz="2400" b="0" i="0" u="none" strike="noStrike" kern="1200" cap="none" spc="0" normalizeH="0" baseline="0" noProof="0" dirty="0">
                <a:ln>
                  <a:noFill/>
                </a:ln>
                <a:solidFill>
                  <a:prstClr val="white"/>
                </a:solidFill>
                <a:effectLst/>
                <a:uLnTx/>
                <a:uFillTx/>
                <a:latin typeface="+mn-lt"/>
                <a:ea typeface="+mn-ea"/>
                <a:cs typeface="+mn-cs"/>
              </a:rPr>
              <a:t>untuk </a:t>
            </a:r>
            <a:r>
              <a:rPr kumimoji="0" lang="id-ID" sz="2400" dirty="0">
                <a:solidFill>
                  <a:prstClr val="white"/>
                </a:solidFill>
                <a:effectLst/>
                <a:latin typeface="+mn-lt"/>
              </a:rPr>
              <a:t>Prediksi </a:t>
            </a:r>
            <a:r>
              <a:rPr kumimoji="0" lang="en-US" sz="2400" dirty="0" err="1">
                <a:solidFill>
                  <a:prstClr val="white"/>
                </a:solidFill>
                <a:effectLst/>
                <a:latin typeface="+mn-lt"/>
              </a:rPr>
              <a:t>Kelulusan</a:t>
            </a:r>
            <a:r>
              <a:rPr kumimoji="0" lang="en-US" sz="2400" dirty="0">
                <a:solidFill>
                  <a:prstClr val="white"/>
                </a:solidFill>
                <a:effectLst/>
                <a:latin typeface="+mn-lt"/>
              </a:rPr>
              <a:t> </a:t>
            </a:r>
            <a:r>
              <a:rPr kumimoji="0" lang="en-US" sz="2400" dirty="0" err="1">
                <a:solidFill>
                  <a:prstClr val="white"/>
                </a:solidFill>
                <a:effectLst/>
                <a:latin typeface="+mn-lt"/>
              </a:rPr>
              <a:t>Mahasiswa</a:t>
            </a:r>
            <a:r>
              <a:rPr kumimoji="0" lang="en-US" sz="2400" dirty="0">
                <a:solidFill>
                  <a:prstClr val="white"/>
                </a:solidFill>
                <a:effectLst/>
                <a:latin typeface="+mn-lt"/>
              </a:rPr>
              <a:t> pada STMIK ABC</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562600" y="2647578"/>
            <a:ext cx="1719484"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000" i="0" u="none" strike="noStrike" kern="1200" cap="none" spc="0" normalizeH="0" baseline="0" noProof="0" dirty="0" err="1">
                <a:ln>
                  <a:noFill/>
                </a:ln>
                <a:solidFill>
                  <a:prstClr val="white"/>
                </a:solidFill>
                <a:effectLst/>
                <a:uLnTx/>
                <a:uFillTx/>
                <a:latin typeface="Calibri" panose="020F0502020204030204"/>
              </a:rPr>
              <a:t>Split</a:t>
            </a:r>
            <a:r>
              <a:rPr kumimoji="0" lang="id-ID" sz="2000" i="0" u="none" strike="noStrike" kern="1200" cap="none" spc="0" normalizeH="0" baseline="0" noProof="0" dirty="0">
                <a:ln>
                  <a:noFill/>
                </a:ln>
                <a:solidFill>
                  <a:prstClr val="white"/>
                </a:solidFill>
                <a:effectLst/>
                <a:uLnTx/>
                <a:uFillTx/>
                <a:latin typeface="Calibri" panose="020F0502020204030204"/>
              </a:rPr>
              <a:t> </a:t>
            </a:r>
            <a:r>
              <a:rPr kumimoji="0" lang="id-ID" sz="2000" i="0" u="none" strike="noStrike" kern="1200" cap="none" spc="0" normalizeH="0" baseline="0" noProof="0" dirty="0" err="1">
                <a:ln>
                  <a:noFill/>
                </a:ln>
                <a:solidFill>
                  <a:prstClr val="white"/>
                </a:solidFill>
                <a:effectLst/>
                <a:uLnTx/>
                <a:uFillTx/>
                <a:latin typeface="Calibri" panose="020F0502020204030204"/>
              </a:rPr>
              <a:t>Criterion</a:t>
            </a:r>
            <a:endParaRPr kumimoji="0" lang="id-ID" sz="20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i="0" u="none" strike="noStrike" kern="1200" cap="none" spc="0" normalizeH="0" baseline="0" noProof="0" dirty="0" err="1">
                <a:ln>
                  <a:noFill/>
                </a:ln>
                <a:solidFill>
                  <a:srgbClr val="FF0000"/>
                </a:solidFill>
                <a:effectLst/>
                <a:uLnTx/>
                <a:uFillTx/>
                <a:latin typeface="Calibri" panose="020F0502020204030204"/>
              </a:rPr>
              <a:t>Credal</a:t>
            </a:r>
            <a:r>
              <a:rPr kumimoji="0" lang="id-ID" sz="2200" i="0" u="none" strike="noStrike" kern="1200" cap="none" spc="0" normalizeH="0" baseline="0" noProof="0" dirty="0">
                <a:ln>
                  <a:noFill/>
                </a:ln>
                <a:solidFill>
                  <a:srgbClr val="FF0000"/>
                </a:solidFill>
                <a:effectLst/>
                <a:uLnTx/>
                <a:uFillTx/>
                <a:latin typeface="Calibri" panose="020F0502020204030204"/>
              </a:rPr>
              <a:t> C4.5</a:t>
            </a:r>
            <a:r>
              <a:rPr kumimoji="0" lang="id-ID" sz="220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b="1" i="0" u="none" strike="noStrike" kern="1200" cap="none" spc="0" normalizeH="0" baseline="0" noProof="0" dirty="0" err="1">
                <a:ln>
                  <a:noFill/>
                </a:ln>
                <a:solidFill>
                  <a:srgbClr val="0070C0"/>
                </a:solidFill>
                <a:effectLst/>
                <a:uLnTx/>
                <a:uFillTx/>
                <a:latin typeface="Calibri" panose="020F0502020204030204"/>
              </a:rPr>
              <a:t>Imprecise</a:t>
            </a:r>
            <a:r>
              <a:rPr kumimoji="0" lang="id-ID" sz="2200" b="1" i="0" u="none" strike="noStrike" kern="1200" cap="none" spc="0" normalizeH="0" baseline="0" noProof="0" dirty="0">
                <a:ln>
                  <a:noFill/>
                </a:ln>
                <a:solidFill>
                  <a:srgbClr val="0070C0"/>
                </a:solidFill>
                <a:effectLst/>
                <a:uLnTx/>
                <a:uFillTx/>
                <a:latin typeface="Calibri" panose="020F0502020204030204"/>
              </a:rPr>
              <a:t> Gain </a:t>
            </a:r>
            <a:r>
              <a:rPr kumimoji="0" lang="id-ID" sz="2200" b="1" i="0" u="none" strike="noStrike" kern="1200" cap="none" spc="0" normalizeH="0" baseline="0" noProof="0" dirty="0" err="1">
                <a:ln>
                  <a:noFill/>
                </a:ln>
                <a:solidFill>
                  <a:srgbClr val="0070C0"/>
                </a:solidFill>
                <a:effectLst/>
                <a:uLnTx/>
                <a:uFillTx/>
                <a:latin typeface="Calibri" panose="020F0502020204030204"/>
              </a:rPr>
              <a:t>Ratio</a:t>
            </a:r>
            <a:r>
              <a:rPr kumimoji="0" lang="id-ID" sz="2200" b="1" i="0" u="none" strike="noStrike" kern="1200" cap="none" spc="0" normalizeH="0" baseline="0" noProof="0" dirty="0">
                <a:ln>
                  <a:noFill/>
                </a:ln>
                <a:solidFill>
                  <a:srgbClr val="0070C0"/>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dirty="0">
              <a:solidFill>
                <a:schemeClr val="tx1"/>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800" i="0" u="none" strike="noStrike" kern="1200" cap="none" spc="0" normalizeH="0" baseline="0" noProof="0" dirty="0">
                <a:ln>
                  <a:noFill/>
                </a:ln>
                <a:solidFill>
                  <a:schemeClr val="tx1"/>
                </a:solidFill>
                <a:effectLst/>
                <a:uLnTx/>
                <a:uFillTx/>
                <a:latin typeface="Calibri" panose="020F0502020204030204"/>
              </a:rPr>
              <a:t>(</a:t>
            </a:r>
            <a:r>
              <a:rPr kumimoji="0" lang="id-ID" sz="1800" i="0" u="none" strike="noStrike" kern="1200" cap="none" spc="0" normalizeH="0" baseline="0" noProof="0" dirty="0" err="1">
                <a:ln>
                  <a:noFill/>
                </a:ln>
                <a:solidFill>
                  <a:schemeClr val="tx1"/>
                </a:solidFill>
                <a:effectLst/>
                <a:uLnTx/>
                <a:uFillTx/>
                <a:latin typeface="Calibri" panose="020F0502020204030204"/>
              </a:rPr>
              <a:t>Mantas</a:t>
            </a:r>
            <a:r>
              <a:rPr kumimoji="0" lang="id-ID" sz="1800" i="0" u="none" strike="noStrike" kern="1200" cap="none" spc="0" normalizeH="0" baseline="0" noProof="0" dirty="0">
                <a:ln>
                  <a:noFill/>
                </a:ln>
                <a:solidFill>
                  <a:schemeClr val="tx1"/>
                </a:solidFill>
                <a:effectLst/>
                <a:uLnTx/>
                <a:uFillTx/>
                <a:latin typeface="Calibri" panose="020F0502020204030204"/>
              </a:rPr>
              <a:t>, 2013)</a:t>
            </a:r>
            <a:endParaRPr kumimoji="0" lang="en-US" sz="18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3600" b="0" i="0" u="none" strike="noStrike" kern="1200" cap="none" spc="0" normalizeH="0" baseline="0" noProof="0" dirty="0" err="1">
                <a:ln>
                  <a:noFill/>
                </a:ln>
                <a:solidFill>
                  <a:prstClr val="white"/>
                </a:solidFill>
                <a:effectLst/>
                <a:uLnTx/>
                <a:uFillTx/>
                <a:latin typeface="Calibri" panose="020F0502020204030204"/>
                <a:ea typeface="+mn-ea"/>
                <a:cs typeface="+mn-cs"/>
              </a:rPr>
              <a:t>Imprecise</a:t>
            </a: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d-ID" sz="3600" b="0" i="0" u="none" strike="noStrike" kern="1200" cap="none" spc="0" normalizeH="0" baseline="0" noProof="0" dirty="0" err="1">
                <a:ln>
                  <a:noFill/>
                </a:ln>
                <a:solidFill>
                  <a:prstClr val="white"/>
                </a:solidFill>
                <a:effectLst/>
                <a:uLnTx/>
                <a:uFillTx/>
                <a:latin typeface="Calibri" panose="020F0502020204030204"/>
                <a:ea typeface="+mn-ea"/>
                <a:cs typeface="+mn-cs"/>
              </a:rPr>
              <a:t>Probability</a:t>
            </a: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id-ID" sz="3600" b="0" i="0" u="none" strike="noStrike" kern="1200" cap="none" spc="0" normalizeH="0" baseline="0" noProof="0" dirty="0" err="1">
                <a:ln>
                  <a:noFill/>
                </a:ln>
                <a:solidFill>
                  <a:prstClr val="white"/>
                </a:solidFill>
                <a:effectLst/>
                <a:uLnTx/>
                <a:uFillTx/>
                <a:latin typeface="Calibri" panose="020F0502020204030204"/>
                <a:ea typeface="+mn-ea"/>
                <a:cs typeface="+mn-cs"/>
              </a:rPr>
              <a:t>Theory</a:t>
            </a:r>
            <a:endPar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67DF9CE-E6FE-4E8C-B6A5-42FEAA1E4A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950458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1+#ppt_w/2"/>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6875" t="22500" r="5000" b="8750"/>
          <a:stretch/>
        </p:blipFill>
        <p:spPr>
          <a:xfrm>
            <a:off x="109971" y="110706"/>
            <a:ext cx="5713962" cy="29718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6875" t="22500" r="6875" b="7500"/>
          <a:stretch/>
        </p:blipFill>
        <p:spPr>
          <a:xfrm>
            <a:off x="455456" y="2061952"/>
            <a:ext cx="6076951" cy="328801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6875" t="12500" r="5834" b="19250"/>
          <a:stretch/>
        </p:blipFill>
        <p:spPr>
          <a:xfrm>
            <a:off x="838200" y="4228031"/>
            <a:ext cx="6139963" cy="320040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3EC1448B-CAD4-4ED7-9D07-A815D4AABC31}"/>
              </a:ext>
            </a:extLst>
          </p:cNvPr>
          <p:cNvCxnSpPr/>
          <p:nvPr/>
        </p:nvCxnSpPr>
        <p:spPr>
          <a:xfrm flipV="1">
            <a:off x="5313207" y="590183"/>
            <a:ext cx="121920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165C60BD-FBD6-4203-B450-03FB9D6DFCDF}"/>
              </a:ext>
            </a:extLst>
          </p:cNvPr>
          <p:cNvSpPr txBox="1"/>
          <p:nvPr/>
        </p:nvSpPr>
        <p:spPr>
          <a:xfrm>
            <a:off x="6348802" y="132982"/>
            <a:ext cx="2529860" cy="461665"/>
          </a:xfrm>
          <a:prstGeom prst="rect">
            <a:avLst/>
          </a:prstGeom>
          <a:noFill/>
        </p:spPr>
        <p:txBody>
          <a:bodyPr wrap="none" rtlCol="0">
            <a:spAutoFit/>
          </a:bodyPr>
          <a:lstStyle/>
          <a:p>
            <a:r>
              <a:rPr lang="id-ID" sz="2400" b="1" dirty="0">
                <a:solidFill>
                  <a:schemeClr val="accent2"/>
                </a:solidFill>
                <a:latin typeface="+mn-lt"/>
              </a:rPr>
              <a:t>Memperbaiki C4.5</a:t>
            </a:r>
            <a:endParaRPr lang="en-US" sz="2400" b="1" dirty="0">
              <a:solidFill>
                <a:schemeClr val="accent2"/>
              </a:solidFill>
              <a:latin typeface="+mn-lt"/>
            </a:endParaRPr>
          </a:p>
        </p:txBody>
      </p:sp>
      <p:cxnSp>
        <p:nvCxnSpPr>
          <p:cNvPr id="14" name="Straight Arrow Connector 13">
            <a:extLst>
              <a:ext uri="{FF2B5EF4-FFF2-40B4-BE49-F238E27FC236}">
                <a16:creationId xmlns:a16="http://schemas.microsoft.com/office/drawing/2014/main" id="{D63404F8-6FBD-499F-A3F9-98F158126ED6}"/>
              </a:ext>
            </a:extLst>
          </p:cNvPr>
          <p:cNvCxnSpPr>
            <a:cxnSpLocks/>
          </p:cNvCxnSpPr>
          <p:nvPr/>
        </p:nvCxnSpPr>
        <p:spPr>
          <a:xfrm flipV="1">
            <a:off x="4572000" y="3232222"/>
            <a:ext cx="2118050" cy="226674"/>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CAB446C4-5BBD-44B3-846F-D9AF6C0D595E}"/>
              </a:ext>
            </a:extLst>
          </p:cNvPr>
          <p:cNvSpPr txBox="1"/>
          <p:nvPr/>
        </p:nvSpPr>
        <p:spPr>
          <a:xfrm>
            <a:off x="6690050" y="2785016"/>
            <a:ext cx="2188612" cy="830997"/>
          </a:xfrm>
          <a:prstGeom prst="rect">
            <a:avLst/>
          </a:prstGeom>
          <a:noFill/>
        </p:spPr>
        <p:txBody>
          <a:bodyPr wrap="none" rtlCol="0">
            <a:spAutoFit/>
          </a:bodyPr>
          <a:lstStyle/>
          <a:p>
            <a:r>
              <a:rPr lang="id-ID" sz="2400" b="1" dirty="0">
                <a:solidFill>
                  <a:srgbClr val="00B050"/>
                </a:solidFill>
                <a:latin typeface="+mn-lt"/>
              </a:rPr>
              <a:t>Memperbaiki</a:t>
            </a:r>
          </a:p>
          <a:p>
            <a:r>
              <a:rPr lang="id-ID" sz="2400" b="1" dirty="0">
                <a:solidFill>
                  <a:srgbClr val="00B050"/>
                </a:solidFill>
                <a:latin typeface="+mn-lt"/>
              </a:rPr>
              <a:t>Use </a:t>
            </a:r>
            <a:r>
              <a:rPr lang="id-ID" sz="2400" b="1" dirty="0" err="1">
                <a:solidFill>
                  <a:srgbClr val="00B050"/>
                </a:solidFill>
                <a:latin typeface="+mn-lt"/>
              </a:rPr>
              <a:t>Case</a:t>
            </a:r>
            <a:r>
              <a:rPr lang="id-ID" sz="2400" b="1" dirty="0">
                <a:solidFill>
                  <a:srgbClr val="00B050"/>
                </a:solidFill>
                <a:latin typeface="+mn-lt"/>
              </a:rPr>
              <a:t> </a:t>
            </a:r>
            <a:r>
              <a:rPr lang="id-ID" sz="2400" b="1" dirty="0" err="1">
                <a:solidFill>
                  <a:srgbClr val="00B050"/>
                </a:solidFill>
                <a:latin typeface="+mn-lt"/>
              </a:rPr>
              <a:t>Points</a:t>
            </a:r>
            <a:endParaRPr lang="en-US" sz="2400" b="1" dirty="0">
              <a:solidFill>
                <a:srgbClr val="00B050"/>
              </a:solidFill>
              <a:latin typeface="+mn-lt"/>
            </a:endParaRPr>
          </a:p>
        </p:txBody>
      </p:sp>
      <p:cxnSp>
        <p:nvCxnSpPr>
          <p:cNvPr id="17" name="Straight Arrow Connector 16">
            <a:extLst>
              <a:ext uri="{FF2B5EF4-FFF2-40B4-BE49-F238E27FC236}">
                <a16:creationId xmlns:a16="http://schemas.microsoft.com/office/drawing/2014/main" id="{7AE1B109-6800-49F6-AF67-8A6C2698BB19}"/>
              </a:ext>
            </a:extLst>
          </p:cNvPr>
          <p:cNvCxnSpPr>
            <a:cxnSpLocks/>
          </p:cNvCxnSpPr>
          <p:nvPr/>
        </p:nvCxnSpPr>
        <p:spPr>
          <a:xfrm>
            <a:off x="6242289" y="5002527"/>
            <a:ext cx="1371443" cy="681381"/>
          </a:xfrm>
          <a:prstGeom prst="straightConnector1">
            <a:avLst/>
          </a:prstGeom>
          <a:ln w="381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E9F30BD-F81F-4947-8BE1-8C1FBEBF1A0B}"/>
              </a:ext>
            </a:extLst>
          </p:cNvPr>
          <p:cNvSpPr txBox="1"/>
          <p:nvPr/>
        </p:nvSpPr>
        <p:spPr>
          <a:xfrm>
            <a:off x="6467489" y="5683908"/>
            <a:ext cx="2633734" cy="830997"/>
          </a:xfrm>
          <a:prstGeom prst="rect">
            <a:avLst/>
          </a:prstGeom>
          <a:noFill/>
        </p:spPr>
        <p:txBody>
          <a:bodyPr wrap="none" rtlCol="0">
            <a:spAutoFit/>
          </a:bodyPr>
          <a:lstStyle/>
          <a:p>
            <a:r>
              <a:rPr lang="id-ID" sz="2400" b="1" dirty="0">
                <a:solidFill>
                  <a:srgbClr val="0070C0"/>
                </a:solidFill>
                <a:latin typeface="+mn-lt"/>
              </a:rPr>
              <a:t>Memperbaiki</a:t>
            </a:r>
          </a:p>
          <a:p>
            <a:r>
              <a:rPr lang="id-ID" sz="2400" b="1" dirty="0" err="1">
                <a:solidFill>
                  <a:srgbClr val="0070C0"/>
                </a:solidFill>
                <a:latin typeface="+mn-lt"/>
              </a:rPr>
              <a:t>Genetic</a:t>
            </a:r>
            <a:r>
              <a:rPr lang="id-ID" sz="2400" b="1" dirty="0">
                <a:solidFill>
                  <a:srgbClr val="0070C0"/>
                </a:solidFill>
                <a:latin typeface="+mn-lt"/>
              </a:rPr>
              <a:t> </a:t>
            </a:r>
            <a:r>
              <a:rPr lang="id-ID" sz="2400" b="1" dirty="0" err="1">
                <a:solidFill>
                  <a:srgbClr val="0070C0"/>
                </a:solidFill>
                <a:latin typeface="+mn-lt"/>
              </a:rPr>
              <a:t>Algorithms</a:t>
            </a:r>
            <a:endParaRPr lang="en-US" sz="2400" b="1" dirty="0">
              <a:solidFill>
                <a:srgbClr val="0070C0"/>
              </a:solidFill>
              <a:latin typeface="+mn-lt"/>
            </a:endParaRPr>
          </a:p>
        </p:txBody>
      </p:sp>
      <p:sp>
        <p:nvSpPr>
          <p:cNvPr id="3" name="Slide Number Placeholder 2">
            <a:extLst>
              <a:ext uri="{FF2B5EF4-FFF2-40B4-BE49-F238E27FC236}">
                <a16:creationId xmlns:a16="http://schemas.microsoft.com/office/drawing/2014/main" id="{6797600D-E13A-4966-B9C2-F4B73F545D7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42038819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8150" cy="5333549"/>
          </a:xfrm>
        </p:spPr>
        <p:txBody>
          <a:bodyPr>
            <a:normAutofit fontScale="92500" lnSpcReduction="20000"/>
          </a:bodyPr>
          <a:lstStyle/>
          <a:p>
            <a:r>
              <a:rPr lang="en-US" dirty="0" err="1"/>
              <a:t>Membangun</a:t>
            </a:r>
            <a:r>
              <a:rPr lang="en-US" dirty="0"/>
              <a:t> software </a:t>
            </a:r>
            <a:r>
              <a:rPr lang="en-US" dirty="0" err="1">
                <a:solidFill>
                  <a:srgbClr val="C00000"/>
                </a:solidFill>
              </a:rPr>
              <a:t>bukanlah</a:t>
            </a:r>
            <a:r>
              <a:rPr lang="en-US" dirty="0">
                <a:solidFill>
                  <a:srgbClr val="C00000"/>
                </a:solidFill>
              </a:rPr>
              <a:t> </a:t>
            </a:r>
            <a:r>
              <a:rPr lang="en-US" dirty="0" err="1">
                <a:solidFill>
                  <a:srgbClr val="C00000"/>
                </a:solidFill>
              </a:rPr>
              <a:t>tujuan</a:t>
            </a:r>
            <a:r>
              <a:rPr lang="en-US" dirty="0">
                <a:solidFill>
                  <a:srgbClr val="C00000"/>
                </a:solidFill>
              </a:rPr>
              <a:t> </a:t>
            </a:r>
            <a:r>
              <a:rPr lang="en-US" dirty="0" err="1">
                <a:solidFill>
                  <a:srgbClr val="C00000"/>
                </a:solidFill>
              </a:rPr>
              <a:t>utama</a:t>
            </a:r>
            <a:r>
              <a:rPr lang="en-US" dirty="0">
                <a:solidFill>
                  <a:srgbClr val="C00000"/>
                </a:solidFill>
              </a:rPr>
              <a:t> </a:t>
            </a:r>
            <a:r>
              <a:rPr lang="en-US" dirty="0" err="1">
                <a:solidFill>
                  <a:srgbClr val="C00000"/>
                </a:solidFill>
              </a:rPr>
              <a:t>penelitian</a:t>
            </a:r>
            <a:r>
              <a:rPr lang="en-US" dirty="0"/>
              <a:t>, </a:t>
            </a:r>
            <a:r>
              <a:rPr lang="en-US" dirty="0" err="1"/>
              <a:t>hanya</a:t>
            </a:r>
            <a:r>
              <a:rPr lang="en-US" dirty="0"/>
              <a:t> </a:t>
            </a:r>
            <a:r>
              <a:rPr lang="en-US" i="1" dirty="0"/>
              <a:t>testbed</a:t>
            </a:r>
            <a:r>
              <a:rPr lang="en-US" dirty="0"/>
              <a:t> </a:t>
            </a:r>
            <a:r>
              <a:rPr lang="en-US" dirty="0" err="1"/>
              <a:t>untuk</a:t>
            </a:r>
            <a:r>
              <a:rPr lang="en-US" dirty="0"/>
              <a:t> </a:t>
            </a:r>
            <a:r>
              <a:rPr lang="en-US" dirty="0" err="1"/>
              <a:t>mempermudah</a:t>
            </a:r>
            <a:r>
              <a:rPr lang="en-US" dirty="0"/>
              <a:t> </a:t>
            </a:r>
            <a:r>
              <a:rPr lang="en-US" dirty="0" err="1"/>
              <a:t>kita</a:t>
            </a:r>
            <a:r>
              <a:rPr lang="en-US" dirty="0"/>
              <a:t> </a:t>
            </a:r>
            <a:r>
              <a:rPr lang="en-US" dirty="0" err="1"/>
              <a:t>dalam</a:t>
            </a:r>
            <a:r>
              <a:rPr lang="en-US" dirty="0"/>
              <a:t> </a:t>
            </a:r>
            <a:r>
              <a:rPr lang="en-US" dirty="0" err="1"/>
              <a:t>mengukur</a:t>
            </a:r>
            <a:r>
              <a:rPr lang="en-US" dirty="0"/>
              <a:t> </a:t>
            </a:r>
            <a:r>
              <a:rPr lang="en-US" dirty="0" err="1"/>
              <a:t>hasil</a:t>
            </a:r>
            <a:r>
              <a:rPr lang="en-US" dirty="0"/>
              <a:t> </a:t>
            </a:r>
            <a:r>
              <a:rPr lang="en-US" dirty="0" err="1"/>
              <a:t>penelitian</a:t>
            </a:r>
            <a:endParaRPr lang="en-US" dirty="0"/>
          </a:p>
          <a:p>
            <a:pPr lvl="1"/>
            <a:r>
              <a:rPr lang="en-US" dirty="0" err="1">
                <a:solidFill>
                  <a:srgbClr val="0070C0"/>
                </a:solidFill>
              </a:rPr>
              <a:t>Tidak</a:t>
            </a:r>
            <a:r>
              <a:rPr lang="en-US" dirty="0">
                <a:solidFill>
                  <a:srgbClr val="0070C0"/>
                </a:solidFill>
              </a:rPr>
              <a:t> </a:t>
            </a:r>
            <a:r>
              <a:rPr lang="en-US" dirty="0" err="1">
                <a:solidFill>
                  <a:srgbClr val="0070C0"/>
                </a:solidFill>
              </a:rPr>
              <a:t>ada</a:t>
            </a:r>
            <a:r>
              <a:rPr lang="en-US" dirty="0">
                <a:solidFill>
                  <a:srgbClr val="0070C0"/>
                </a:solidFill>
              </a:rPr>
              <a:t> listing code</a:t>
            </a:r>
            <a:r>
              <a:rPr lang="en-US" dirty="0"/>
              <a:t>, UML </a:t>
            </a:r>
            <a:r>
              <a:rPr lang="en-US" dirty="0" err="1"/>
              <a:t>atau</a:t>
            </a:r>
            <a:r>
              <a:rPr lang="en-US" dirty="0"/>
              <a:t> screenshot software di paper-paper journal (SCOPUS/</a:t>
            </a:r>
            <a:r>
              <a:rPr lang="en-US" dirty="0" err="1"/>
              <a:t>WoS</a:t>
            </a:r>
            <a:r>
              <a:rPr lang="en-US" dirty="0"/>
              <a:t>), </a:t>
            </a:r>
            <a:r>
              <a:rPr lang="en-US" dirty="0" err="1"/>
              <a:t>kecuali</a:t>
            </a:r>
            <a:r>
              <a:rPr lang="en-US" dirty="0"/>
              <a:t> </a:t>
            </a:r>
            <a:r>
              <a:rPr lang="en-US" dirty="0" err="1"/>
              <a:t>penelitian</a:t>
            </a:r>
            <a:r>
              <a:rPr lang="en-US" dirty="0"/>
              <a:t> </a:t>
            </a:r>
            <a:r>
              <a:rPr lang="en-US" dirty="0" err="1"/>
              <a:t>tentang</a:t>
            </a:r>
            <a:r>
              <a:rPr lang="en-US" dirty="0"/>
              <a:t> </a:t>
            </a:r>
            <a:r>
              <a:rPr lang="en-US" dirty="0" err="1"/>
              <a:t>perbaikan</a:t>
            </a:r>
            <a:r>
              <a:rPr lang="en-US" dirty="0"/>
              <a:t> </a:t>
            </a:r>
            <a:r>
              <a:rPr lang="en-US" dirty="0" err="1"/>
              <a:t>paradigma</a:t>
            </a:r>
            <a:r>
              <a:rPr lang="en-US" dirty="0"/>
              <a:t> </a:t>
            </a:r>
            <a:r>
              <a:rPr lang="en-US" dirty="0" err="1"/>
              <a:t>pemrograman</a:t>
            </a:r>
            <a:r>
              <a:rPr lang="en-US" dirty="0"/>
              <a:t>, </a:t>
            </a:r>
            <a:r>
              <a:rPr lang="en-US" dirty="0" err="1"/>
              <a:t>analisis</a:t>
            </a:r>
            <a:r>
              <a:rPr lang="en-US" dirty="0"/>
              <a:t> design, </a:t>
            </a:r>
            <a:r>
              <a:rPr lang="en-US" dirty="0" err="1"/>
              <a:t>dsb</a:t>
            </a:r>
            <a:endParaRPr lang="en-US" dirty="0"/>
          </a:p>
          <a:p>
            <a:endParaRPr lang="en-US" sz="1600" dirty="0"/>
          </a:p>
          <a:p>
            <a:r>
              <a:rPr lang="en-US" dirty="0"/>
              <a:t>Ketika pada </a:t>
            </a:r>
            <a:r>
              <a:rPr lang="en-US" dirty="0" err="1"/>
              <a:t>penelitian</a:t>
            </a:r>
            <a:r>
              <a:rPr lang="en-US" dirty="0"/>
              <a:t> </a:t>
            </a:r>
            <a:r>
              <a:rPr lang="en-US" dirty="0" err="1"/>
              <a:t>kita</a:t>
            </a:r>
            <a:r>
              <a:rPr lang="en-US" dirty="0"/>
              <a:t> </a:t>
            </a:r>
            <a:r>
              <a:rPr lang="en-US" dirty="0" err="1">
                <a:solidFill>
                  <a:srgbClr val="C00000"/>
                </a:solidFill>
              </a:rPr>
              <a:t>mengusulkan</a:t>
            </a:r>
            <a:r>
              <a:rPr lang="en-US" dirty="0">
                <a:solidFill>
                  <a:srgbClr val="C00000"/>
                </a:solidFill>
              </a:rPr>
              <a:t> </a:t>
            </a:r>
            <a:r>
              <a:rPr lang="en-US" dirty="0" err="1">
                <a:solidFill>
                  <a:srgbClr val="C00000"/>
                </a:solidFill>
              </a:rPr>
              <a:t>perbaikan</a:t>
            </a:r>
            <a:r>
              <a:rPr lang="en-US" dirty="0">
                <a:solidFill>
                  <a:srgbClr val="C00000"/>
                </a:solidFill>
              </a:rPr>
              <a:t> </a:t>
            </a:r>
            <a:r>
              <a:rPr lang="en-US" dirty="0" err="1">
                <a:solidFill>
                  <a:srgbClr val="C00000"/>
                </a:solidFill>
              </a:rPr>
              <a:t>suatu</a:t>
            </a:r>
            <a:r>
              <a:rPr lang="en-US" dirty="0">
                <a:solidFill>
                  <a:srgbClr val="C00000"/>
                </a:solidFill>
              </a:rPr>
              <a:t> </a:t>
            </a:r>
            <a:r>
              <a:rPr lang="en-US" dirty="0" err="1">
                <a:solidFill>
                  <a:srgbClr val="C00000"/>
                </a:solidFill>
              </a:rPr>
              <a:t>algoritma</a:t>
            </a:r>
            <a:r>
              <a:rPr lang="en-US" dirty="0">
                <a:solidFill>
                  <a:srgbClr val="C00000"/>
                </a:solidFill>
              </a:rPr>
              <a:t> </a:t>
            </a:r>
            <a:r>
              <a:rPr lang="en-US" dirty="0"/>
              <a:t>(</a:t>
            </a:r>
            <a:r>
              <a:rPr lang="en-US" i="1" dirty="0"/>
              <a:t>proposed method</a:t>
            </a:r>
            <a:r>
              <a:rPr lang="en-US" dirty="0"/>
              <a:t>)</a:t>
            </a:r>
          </a:p>
          <a:p>
            <a:pPr lvl="1"/>
            <a:r>
              <a:rPr lang="en-US" dirty="0" err="1"/>
              <a:t>Bidang</a:t>
            </a:r>
            <a:r>
              <a:rPr lang="en-US" dirty="0"/>
              <a:t> image processing, </a:t>
            </a:r>
            <a:r>
              <a:rPr lang="en-US" dirty="0" err="1"/>
              <a:t>topik</a:t>
            </a:r>
            <a:r>
              <a:rPr lang="en-US" dirty="0"/>
              <a:t> </a:t>
            </a:r>
            <a:r>
              <a:rPr lang="en-US" dirty="0" err="1"/>
              <a:t>penelitian</a:t>
            </a:r>
            <a:r>
              <a:rPr lang="en-US" dirty="0"/>
              <a:t> face recognition, </a:t>
            </a:r>
            <a:r>
              <a:rPr lang="en-US" dirty="0" err="1"/>
              <a:t>memikirkan</a:t>
            </a:r>
            <a:r>
              <a:rPr lang="en-US" dirty="0"/>
              <a:t> </a:t>
            </a:r>
            <a:r>
              <a:rPr lang="en-US" dirty="0" err="1">
                <a:solidFill>
                  <a:srgbClr val="0070C0"/>
                </a:solidFill>
              </a:rPr>
              <a:t>perbaikan</a:t>
            </a:r>
            <a:r>
              <a:rPr lang="en-US" dirty="0">
                <a:solidFill>
                  <a:srgbClr val="0070C0"/>
                </a:solidFill>
              </a:rPr>
              <a:t> </a:t>
            </a:r>
            <a:r>
              <a:rPr lang="en-US" dirty="0" err="1">
                <a:solidFill>
                  <a:srgbClr val="0070C0"/>
                </a:solidFill>
              </a:rPr>
              <a:t>metode</a:t>
            </a:r>
            <a:r>
              <a:rPr lang="en-US" dirty="0">
                <a:solidFill>
                  <a:srgbClr val="0070C0"/>
                </a:solidFill>
              </a:rPr>
              <a:t>/</a:t>
            </a:r>
            <a:r>
              <a:rPr lang="en-US" dirty="0" err="1">
                <a:solidFill>
                  <a:srgbClr val="0070C0"/>
                </a:solidFill>
              </a:rPr>
              <a:t>algoritma</a:t>
            </a:r>
            <a:r>
              <a:rPr lang="en-US" dirty="0">
                <a:solidFill>
                  <a:srgbClr val="0070C0"/>
                </a:solidFill>
              </a:rPr>
              <a:t> </a:t>
            </a:r>
            <a:r>
              <a:rPr lang="en-US" dirty="0" err="1">
                <a:solidFill>
                  <a:srgbClr val="0070C0"/>
                </a:solidFill>
              </a:rPr>
              <a:t>untuk</a:t>
            </a:r>
            <a:r>
              <a:rPr lang="en-US" dirty="0">
                <a:solidFill>
                  <a:srgbClr val="0070C0"/>
                </a:solidFill>
              </a:rPr>
              <a:t> </a:t>
            </a:r>
            <a:r>
              <a:rPr lang="en-US" dirty="0" err="1">
                <a:solidFill>
                  <a:srgbClr val="0070C0"/>
                </a:solidFill>
              </a:rPr>
              <a:t>pengenalan</a:t>
            </a:r>
            <a:r>
              <a:rPr lang="en-US" dirty="0">
                <a:solidFill>
                  <a:srgbClr val="0070C0"/>
                </a:solidFill>
              </a:rPr>
              <a:t> </a:t>
            </a:r>
            <a:r>
              <a:rPr lang="en-US" dirty="0" err="1">
                <a:solidFill>
                  <a:srgbClr val="0070C0"/>
                </a:solidFill>
              </a:rPr>
              <a:t>wajah</a:t>
            </a:r>
            <a:r>
              <a:rPr lang="en-US" dirty="0">
                <a:solidFill>
                  <a:srgbClr val="0070C0"/>
                </a:solidFill>
              </a:rPr>
              <a:t> </a:t>
            </a:r>
            <a:r>
              <a:rPr lang="en-US" dirty="0" err="1"/>
              <a:t>dengan</a:t>
            </a:r>
            <a:r>
              <a:rPr lang="en-US" dirty="0"/>
              <a:t> </a:t>
            </a:r>
            <a:r>
              <a:rPr lang="en-US" dirty="0" err="1"/>
              <a:t>akurat</a:t>
            </a:r>
            <a:r>
              <a:rPr lang="en-US" dirty="0"/>
              <a:t>/</a:t>
            </a:r>
            <a:r>
              <a:rPr lang="en-US" dirty="0" err="1"/>
              <a:t>efisien</a:t>
            </a:r>
            <a:endParaRPr lang="en-US" dirty="0"/>
          </a:p>
          <a:p>
            <a:pPr lvl="1"/>
            <a:r>
              <a:rPr lang="en-US" dirty="0" err="1"/>
              <a:t>Bidang</a:t>
            </a:r>
            <a:r>
              <a:rPr lang="en-US" dirty="0"/>
              <a:t> data mining, </a:t>
            </a:r>
            <a:r>
              <a:rPr lang="en-US" dirty="0" err="1"/>
              <a:t>topik</a:t>
            </a:r>
            <a:r>
              <a:rPr lang="en-US" dirty="0"/>
              <a:t> decision tree, </a:t>
            </a:r>
            <a:r>
              <a:rPr lang="en-US" dirty="0" err="1"/>
              <a:t>memikirkan</a:t>
            </a:r>
            <a:r>
              <a:rPr lang="en-US" dirty="0"/>
              <a:t> </a:t>
            </a:r>
            <a:r>
              <a:rPr lang="en-US" dirty="0" err="1">
                <a:solidFill>
                  <a:srgbClr val="0070C0"/>
                </a:solidFill>
              </a:rPr>
              <a:t>perbaikan</a:t>
            </a:r>
            <a:r>
              <a:rPr lang="en-US" dirty="0">
                <a:solidFill>
                  <a:srgbClr val="0070C0"/>
                </a:solidFill>
              </a:rPr>
              <a:t> </a:t>
            </a:r>
            <a:r>
              <a:rPr lang="en-US" dirty="0" err="1">
                <a:solidFill>
                  <a:srgbClr val="0070C0"/>
                </a:solidFill>
              </a:rPr>
              <a:t>algoritma</a:t>
            </a:r>
            <a:r>
              <a:rPr lang="en-US" dirty="0">
                <a:solidFill>
                  <a:srgbClr val="0070C0"/>
                </a:solidFill>
              </a:rPr>
              <a:t> decision tree </a:t>
            </a:r>
            <a:r>
              <a:rPr lang="en-US" dirty="0" err="1"/>
              <a:t>sehingga</a:t>
            </a:r>
            <a:r>
              <a:rPr lang="en-US" dirty="0"/>
              <a:t> </a:t>
            </a:r>
            <a:r>
              <a:rPr lang="en-US" dirty="0" err="1"/>
              <a:t>bisa</a:t>
            </a:r>
            <a:r>
              <a:rPr lang="en-US" dirty="0"/>
              <a:t> </a:t>
            </a:r>
            <a:r>
              <a:rPr lang="en-US" dirty="0" err="1"/>
              <a:t>memprediksi</a:t>
            </a:r>
            <a:r>
              <a:rPr lang="en-US" dirty="0"/>
              <a:t> (</a:t>
            </a:r>
            <a:r>
              <a:rPr lang="en-US" dirty="0" err="1"/>
              <a:t>klasifikasi</a:t>
            </a:r>
            <a:r>
              <a:rPr lang="en-US" dirty="0"/>
              <a:t>) </a:t>
            </a:r>
            <a:r>
              <a:rPr lang="en-US" dirty="0" err="1"/>
              <a:t>dengan</a:t>
            </a:r>
            <a:r>
              <a:rPr lang="en-US" dirty="0"/>
              <a:t> </a:t>
            </a:r>
            <a:r>
              <a:rPr lang="en-US" dirty="0" err="1"/>
              <a:t>lebih</a:t>
            </a:r>
            <a:r>
              <a:rPr lang="en-US" dirty="0"/>
              <a:t> </a:t>
            </a:r>
            <a:r>
              <a:rPr lang="en-US" dirty="0" err="1"/>
              <a:t>akurat</a:t>
            </a:r>
            <a:endParaRPr lang="en-US" dirty="0"/>
          </a:p>
          <a:p>
            <a:pPr lvl="1"/>
            <a:r>
              <a:rPr lang="en-US" dirty="0" err="1"/>
              <a:t>Untuk</a:t>
            </a:r>
            <a:r>
              <a:rPr lang="en-US" dirty="0"/>
              <a:t> </a:t>
            </a:r>
            <a:r>
              <a:rPr lang="en-US" dirty="0" err="1">
                <a:solidFill>
                  <a:srgbClr val="0070C0"/>
                </a:solidFill>
              </a:rPr>
              <a:t>mempermudah</a:t>
            </a:r>
            <a:r>
              <a:rPr lang="en-US" dirty="0">
                <a:solidFill>
                  <a:srgbClr val="0070C0"/>
                </a:solidFill>
              </a:rPr>
              <a:t> </a:t>
            </a:r>
            <a:r>
              <a:rPr lang="en-US" dirty="0" err="1">
                <a:solidFill>
                  <a:srgbClr val="0070C0"/>
                </a:solidFill>
              </a:rPr>
              <a:t>eksperimen</a:t>
            </a:r>
            <a:r>
              <a:rPr lang="en-US" dirty="0">
                <a:solidFill>
                  <a:srgbClr val="0070C0"/>
                </a:solidFill>
              </a:rPr>
              <a:t> dan </a:t>
            </a:r>
            <a:r>
              <a:rPr lang="en-US" dirty="0" err="1">
                <a:solidFill>
                  <a:srgbClr val="0070C0"/>
                </a:solidFill>
              </a:rPr>
              <a:t>evaluasi</a:t>
            </a:r>
            <a:r>
              <a:rPr lang="en-US" dirty="0"/>
              <a:t>, </a:t>
            </a:r>
            <a:r>
              <a:rPr lang="en-US" dirty="0" err="1"/>
              <a:t>kita</a:t>
            </a:r>
            <a:r>
              <a:rPr lang="en-US" dirty="0"/>
              <a:t> </a:t>
            </a:r>
            <a:r>
              <a:rPr lang="en-US" dirty="0" err="1">
                <a:solidFill>
                  <a:srgbClr val="00B050"/>
                </a:solidFill>
              </a:rPr>
              <a:t>menulis</a:t>
            </a:r>
            <a:r>
              <a:rPr lang="en-US" dirty="0">
                <a:solidFill>
                  <a:srgbClr val="00B050"/>
                </a:solidFill>
              </a:rPr>
              <a:t> </a:t>
            </a:r>
            <a:r>
              <a:rPr lang="en-US" dirty="0" err="1">
                <a:solidFill>
                  <a:srgbClr val="00B050"/>
                </a:solidFill>
              </a:rPr>
              <a:t>kode</a:t>
            </a:r>
            <a:r>
              <a:rPr lang="en-US" dirty="0">
                <a:solidFill>
                  <a:srgbClr val="00B050"/>
                </a:solidFill>
              </a:rPr>
              <a:t> program (software) </a:t>
            </a:r>
            <a:r>
              <a:rPr lang="en-US" dirty="0" err="1"/>
              <a:t>untuk</a:t>
            </a:r>
            <a:r>
              <a:rPr lang="en-US" dirty="0"/>
              <a:t> </a:t>
            </a:r>
            <a:r>
              <a:rPr lang="en-US" dirty="0" err="1"/>
              <a:t>menguji</a:t>
            </a:r>
            <a:r>
              <a:rPr lang="en-US" dirty="0"/>
              <a:t> dan </a:t>
            </a:r>
            <a:r>
              <a:rPr lang="en-US" dirty="0" err="1"/>
              <a:t>mengevaluasi</a:t>
            </a:r>
            <a:r>
              <a:rPr lang="en-US" dirty="0"/>
              <a:t> performance </a:t>
            </a:r>
            <a:r>
              <a:rPr lang="en-US" dirty="0" err="1"/>
              <a:t>dari</a:t>
            </a:r>
            <a:r>
              <a:rPr lang="en-US" dirty="0"/>
              <a:t> </a:t>
            </a:r>
            <a:r>
              <a:rPr lang="en-US" dirty="0" err="1"/>
              <a:t>algoritma</a:t>
            </a:r>
            <a:r>
              <a:rPr lang="en-US" dirty="0"/>
              <a:t> yang </a:t>
            </a:r>
            <a:r>
              <a:rPr lang="en-US" dirty="0" err="1"/>
              <a:t>kita</a:t>
            </a:r>
            <a:r>
              <a:rPr lang="en-US" dirty="0"/>
              <a:t> </a:t>
            </a:r>
            <a:r>
              <a:rPr lang="en-US" dirty="0" err="1"/>
              <a:t>usulkan</a:t>
            </a:r>
            <a:endParaRPr lang="en-US" dirty="0"/>
          </a:p>
        </p:txBody>
      </p:sp>
      <p:sp>
        <p:nvSpPr>
          <p:cNvPr id="2" name="Title 1"/>
          <p:cNvSpPr>
            <a:spLocks noGrp="1"/>
          </p:cNvSpPr>
          <p:nvPr>
            <p:ph type="title"/>
          </p:nvPr>
        </p:nvSpPr>
        <p:spPr/>
        <p:txBody>
          <a:bodyPr>
            <a:normAutofit/>
          </a:bodyPr>
          <a:lstStyle/>
          <a:p>
            <a:r>
              <a:rPr lang="en-US" dirty="0" err="1"/>
              <a:t>Pengembangan</a:t>
            </a:r>
            <a:r>
              <a:rPr lang="en-US" dirty="0"/>
              <a:t> Software vs </a:t>
            </a:r>
            <a:r>
              <a:rPr lang="en-US" dirty="0" err="1"/>
              <a:t>Penelitian</a:t>
            </a:r>
            <a:endParaRPr lang="id-ID" dirty="0"/>
          </a:p>
        </p:txBody>
      </p:sp>
      <p:sp>
        <p:nvSpPr>
          <p:cNvPr id="4" name="Slide Number Placeholder 3">
            <a:extLst>
              <a:ext uri="{FF2B5EF4-FFF2-40B4-BE49-F238E27FC236}">
                <a16:creationId xmlns:a16="http://schemas.microsoft.com/office/drawing/2014/main" id="{BE842327-C2F8-4F02-B0B7-C22482F137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96434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8168"/>
          <a:stretch/>
        </p:blipFill>
        <p:spPr>
          <a:xfrm>
            <a:off x="2864700" y="2971800"/>
            <a:ext cx="3414599" cy="3352800"/>
          </a:xfrm>
          <a:prstGeom prst="rect">
            <a:avLst/>
          </a:prstGeom>
          <a:ln>
            <a:noFill/>
          </a:ln>
          <a:effectLst>
            <a:softEdge rad="112500"/>
          </a:effectLst>
        </p:spPr>
      </p:pic>
      <p:sp>
        <p:nvSpPr>
          <p:cNvPr id="4" name="Text Placeholder 3"/>
          <p:cNvSpPr>
            <a:spLocks noGrp="1"/>
          </p:cNvSpPr>
          <p:nvPr>
            <p:ph type="body" sz="half" idx="2"/>
          </p:nvPr>
        </p:nvSpPr>
        <p:spPr>
          <a:xfrm>
            <a:off x="381000" y="685800"/>
            <a:ext cx="8382000" cy="2286000"/>
          </a:xfrm>
        </p:spPr>
        <p:txBody>
          <a:bodyPr>
            <a:noAutofit/>
          </a:bodyPr>
          <a:lstStyle/>
          <a:p>
            <a:pPr algn="ctr"/>
            <a:r>
              <a:rPr lang="en-US" sz="4400" dirty="0">
                <a:solidFill>
                  <a:schemeClr val="bg1">
                    <a:lumMod val="50000"/>
                  </a:schemeClr>
                </a:solidFill>
              </a:rPr>
              <a:t>MITOS 8</a:t>
            </a:r>
            <a:br>
              <a:rPr lang="en-US" sz="4000" dirty="0">
                <a:solidFill>
                  <a:schemeClr val="bg1">
                    <a:lumMod val="50000"/>
                  </a:schemeClr>
                </a:solidFill>
              </a:rPr>
            </a:br>
            <a:r>
              <a:rPr lang="en-US" sz="3600" dirty="0" err="1"/>
              <a:t>Penelitian</a:t>
            </a:r>
            <a:r>
              <a:rPr lang="en-US" sz="3600" dirty="0"/>
              <a:t> yang </a:t>
            </a:r>
            <a:r>
              <a:rPr lang="en-US" sz="3600" dirty="0" err="1"/>
              <a:t>Baik</a:t>
            </a:r>
            <a:r>
              <a:rPr lang="en-US" sz="3600" dirty="0"/>
              <a:t> </a:t>
            </a:r>
            <a:r>
              <a:rPr lang="en-US" sz="3600" dirty="0" err="1"/>
              <a:t>itu</a:t>
            </a:r>
            <a:r>
              <a:rPr lang="en-US" sz="3600" dirty="0"/>
              <a:t> </a:t>
            </a:r>
            <a:r>
              <a:rPr lang="en-US" sz="3600" dirty="0" err="1">
                <a:solidFill>
                  <a:srgbClr val="C00000"/>
                </a:solidFill>
              </a:rPr>
              <a:t>Topik</a:t>
            </a:r>
            <a:r>
              <a:rPr lang="en-US" sz="3600" dirty="0">
                <a:solidFill>
                  <a:srgbClr val="C00000"/>
                </a:solidFill>
              </a:rPr>
              <a:t> </a:t>
            </a:r>
            <a:r>
              <a:rPr lang="en-US" sz="3600" dirty="0" err="1">
                <a:solidFill>
                  <a:srgbClr val="C00000"/>
                </a:solidFill>
              </a:rPr>
              <a:t>dan</a:t>
            </a:r>
            <a:r>
              <a:rPr lang="en-US" sz="3600" dirty="0">
                <a:solidFill>
                  <a:srgbClr val="C00000"/>
                </a:solidFill>
              </a:rPr>
              <a:t> </a:t>
            </a:r>
            <a:r>
              <a:rPr lang="en-US" sz="3600" dirty="0" err="1">
                <a:solidFill>
                  <a:srgbClr val="C00000"/>
                </a:solidFill>
              </a:rPr>
              <a:t>Skalanya</a:t>
            </a:r>
            <a:r>
              <a:rPr lang="en-US" sz="3600" dirty="0">
                <a:solidFill>
                  <a:srgbClr val="C00000"/>
                </a:solidFill>
              </a:rPr>
              <a:t> </a:t>
            </a:r>
            <a:r>
              <a:rPr lang="en-US" sz="3600" dirty="0" err="1">
                <a:solidFill>
                  <a:srgbClr val="C00000"/>
                </a:solidFill>
              </a:rPr>
              <a:t>Besar</a:t>
            </a:r>
            <a:r>
              <a:rPr lang="en-US" sz="3600" dirty="0"/>
              <a:t>, </a:t>
            </a:r>
            <a:r>
              <a:rPr lang="en-US" sz="3600" dirty="0" err="1"/>
              <a:t>serta</a:t>
            </a:r>
            <a:r>
              <a:rPr lang="en-US" sz="3600" dirty="0"/>
              <a:t> </a:t>
            </a:r>
            <a:r>
              <a:rPr lang="en-US" sz="3600" dirty="0" err="1"/>
              <a:t>Berhubungan</a:t>
            </a:r>
            <a:r>
              <a:rPr lang="en-US" sz="3600" dirty="0"/>
              <a:t> </a:t>
            </a:r>
            <a:r>
              <a:rPr lang="en-US" sz="3600" dirty="0" err="1"/>
              <a:t>dengan</a:t>
            </a:r>
            <a:r>
              <a:rPr lang="en-US" sz="3600" dirty="0"/>
              <a:t> </a:t>
            </a:r>
            <a:r>
              <a:rPr lang="en-US" sz="3600" dirty="0" err="1"/>
              <a:t>Banyak</a:t>
            </a:r>
            <a:r>
              <a:rPr lang="en-US" sz="3600" dirty="0"/>
              <a:t> </a:t>
            </a:r>
            <a:r>
              <a:rPr lang="en-US" sz="3600" dirty="0" err="1"/>
              <a:t>Bidang</a:t>
            </a:r>
            <a:endParaRPr lang="id-ID" sz="3600" dirty="0"/>
          </a:p>
        </p:txBody>
      </p:sp>
      <p:sp>
        <p:nvSpPr>
          <p:cNvPr id="2" name="Slide Number Placeholder 1">
            <a:extLst>
              <a:ext uri="{FF2B5EF4-FFF2-40B4-BE49-F238E27FC236}">
                <a16:creationId xmlns:a16="http://schemas.microsoft.com/office/drawing/2014/main" id="{948C2FB7-7DF6-4EBB-8AD3-BD05425675C7}"/>
              </a:ext>
            </a:extLst>
          </p:cNvPr>
          <p:cNvSpPr>
            <a:spLocks noGrp="1"/>
          </p:cNvSpPr>
          <p:nvPr>
            <p:ph type="sldNum" sz="quarter" idx="12"/>
          </p:nvPr>
        </p:nvSpPr>
        <p:spPr/>
        <p:txBody>
          <a:bodyPr/>
          <a:lstStyle/>
          <a:p>
            <a:fld id="{B6F15528-21DE-4FAA-801E-634DDDAF4B2B}" type="slidenum">
              <a:rPr lang="en-US" smtClean="0"/>
              <a:pPr/>
              <a:t>80</a:t>
            </a:fld>
            <a:endParaRPr lang="en-US"/>
          </a:p>
        </p:txBody>
      </p:sp>
    </p:spTree>
    <p:extLst>
      <p:ext uri="{BB962C8B-B14F-4D97-AF65-F5344CB8AC3E}">
        <p14:creationId xmlns:p14="http://schemas.microsoft.com/office/powerpoint/2010/main" val="335204721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1C22D1-CD44-4ED4-84F1-CCDEF6DD5C18}"/>
              </a:ext>
            </a:extLst>
          </p:cNvPr>
          <p:cNvSpPr>
            <a:spLocks noGrp="1"/>
          </p:cNvSpPr>
          <p:nvPr>
            <p:ph idx="1"/>
          </p:nvPr>
        </p:nvSpPr>
        <p:spPr>
          <a:xfrm>
            <a:off x="628650" y="1905000"/>
            <a:ext cx="7886700" cy="4571549"/>
          </a:xfrm>
        </p:spPr>
        <p:txBody>
          <a:bodyPr>
            <a:normAutofit/>
          </a:bodyPr>
          <a:lstStyle/>
          <a:p>
            <a:pPr marL="0" indent="0">
              <a:buNone/>
            </a:pPr>
            <a:r>
              <a:rPr lang="id-ID" sz="4000" dirty="0"/>
              <a:t>Topik dan skalanya </a:t>
            </a:r>
            <a:r>
              <a:rPr lang="id-ID" sz="4000" dirty="0">
                <a:solidFill>
                  <a:srgbClr val="C00000"/>
                </a:solidFill>
              </a:rPr>
              <a:t>kecil</a:t>
            </a:r>
            <a:r>
              <a:rPr lang="id-ID" sz="4000" dirty="0"/>
              <a:t>, </a:t>
            </a:r>
            <a:r>
              <a:rPr lang="id-ID" sz="4000" dirty="0">
                <a:solidFill>
                  <a:srgbClr val="0070C0"/>
                </a:solidFill>
              </a:rPr>
              <a:t>fokus</a:t>
            </a:r>
            <a:r>
              <a:rPr lang="id-ID" sz="4000" dirty="0"/>
              <a:t>, </a:t>
            </a:r>
            <a:r>
              <a:rPr lang="id-ID" sz="4000" dirty="0">
                <a:solidFill>
                  <a:srgbClr val="00B050"/>
                </a:solidFill>
              </a:rPr>
              <a:t>dalam</a:t>
            </a:r>
            <a:r>
              <a:rPr lang="id-ID" sz="4000" dirty="0"/>
              <a:t>, dan membawa pengaruh yang besar ke bidang penelitian kita</a:t>
            </a:r>
            <a:endParaRPr lang="en-US" sz="4000" dirty="0"/>
          </a:p>
        </p:txBody>
      </p:sp>
      <p:sp>
        <p:nvSpPr>
          <p:cNvPr id="4" name="Title 3">
            <a:extLst>
              <a:ext uri="{FF2B5EF4-FFF2-40B4-BE49-F238E27FC236}">
                <a16:creationId xmlns:a16="http://schemas.microsoft.com/office/drawing/2014/main" id="{A7DF69E1-9DA0-4406-9F61-A34B1C54E71B}"/>
              </a:ext>
            </a:extLst>
          </p:cNvPr>
          <p:cNvSpPr>
            <a:spLocks noGrp="1"/>
          </p:cNvSpPr>
          <p:nvPr>
            <p:ph type="title"/>
          </p:nvPr>
        </p:nvSpPr>
        <p:spPr/>
        <p:txBody>
          <a:bodyPr/>
          <a:lstStyle/>
          <a:p>
            <a:r>
              <a:rPr lang="id-ID" dirty="0"/>
              <a:t>Penelitian yang Berkualitas Tinggi</a:t>
            </a:r>
            <a:endParaRPr lang="en-US" dirty="0"/>
          </a:p>
        </p:txBody>
      </p:sp>
      <p:sp>
        <p:nvSpPr>
          <p:cNvPr id="3" name="Slide Number Placeholder 2">
            <a:extLst>
              <a:ext uri="{FF2B5EF4-FFF2-40B4-BE49-F238E27FC236}">
                <a16:creationId xmlns:a16="http://schemas.microsoft.com/office/drawing/2014/main" id="{2F83EF57-D1E1-4A4C-8266-A0E63946D7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1154691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normAutofit/>
          </a:bodyPr>
          <a:lstStyle/>
          <a:p>
            <a:r>
              <a:rPr lang="en-US" dirty="0"/>
              <a:t>The Illustrated Guide to a </a:t>
            </a:r>
            <a:r>
              <a:rPr lang="en-US" dirty="0" err="1"/>
              <a:t>Ph.D</a:t>
            </a:r>
            <a:r>
              <a:rPr lang="en-US" dirty="0"/>
              <a:t> </a:t>
            </a:r>
            <a:r>
              <a:rPr lang="en-US" sz="2400" dirty="0"/>
              <a:t>(Might, 2010)</a:t>
            </a:r>
            <a:endParaRPr lang="id-ID" sz="2400" dirty="0"/>
          </a:p>
        </p:txBody>
      </p:sp>
      <p:sp>
        <p:nvSpPr>
          <p:cNvPr id="3" name="Slide Number Placeholder 2">
            <a:extLst>
              <a:ext uri="{FF2B5EF4-FFF2-40B4-BE49-F238E27FC236}">
                <a16:creationId xmlns:a16="http://schemas.microsoft.com/office/drawing/2014/main" id="{F17984C7-75EC-43C7-AE7C-2BE258A63B0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636719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1330052A-17DF-4197-BC3A-3EA2FB64CE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537574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C97510CF-126B-4D20-8D2B-FBC4C886320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68892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5974E7AF-A929-41C8-B323-C7DED0FDCBE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2863145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AFDAF017-33D8-432D-A77E-31E4A3E9585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1097818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3EF2C381-A9EB-4143-B03C-C480BD1978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33554606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642D1B89-B9E8-4A05-AAA5-3B222A43A8E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2770141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6FDB8840-D88D-4493-9A61-9A7D444EB61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387721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C2462-7C05-49F0-B633-5FB355C24D9C}"/>
              </a:ext>
            </a:extLst>
          </p:cNvPr>
          <p:cNvSpPr>
            <a:spLocks noGrp="1"/>
          </p:cNvSpPr>
          <p:nvPr>
            <p:ph idx="1"/>
          </p:nvPr>
        </p:nvSpPr>
        <p:spPr>
          <a:xfrm>
            <a:off x="302316" y="897711"/>
            <a:ext cx="8458199" cy="815725"/>
          </a:xfrm>
        </p:spPr>
        <p:txBody>
          <a:bodyPr>
            <a:normAutofit fontScale="70000" lnSpcReduction="20000"/>
          </a:bodyPr>
          <a:lstStyle/>
          <a:p>
            <a:pPr marL="0" indent="0" algn="ctr">
              <a:buNone/>
            </a:pPr>
            <a:r>
              <a:rPr lang="id-ID" sz="3200" dirty="0"/>
              <a:t>Penelitian </a:t>
            </a:r>
            <a:r>
              <a:rPr lang="en-US" sz="3200" dirty="0" err="1"/>
              <a:t>bidang</a:t>
            </a:r>
            <a:r>
              <a:rPr lang="en-US" sz="3200" dirty="0"/>
              <a:t> </a:t>
            </a:r>
            <a:r>
              <a:rPr lang="id-ID" sz="3200" dirty="0"/>
              <a:t>software engineering bukan </a:t>
            </a:r>
            <a:r>
              <a:rPr lang="en-US" sz="3200" dirty="0" err="1"/>
              <a:t>penelitian</a:t>
            </a:r>
            <a:r>
              <a:rPr lang="en-US" sz="3200" dirty="0"/>
              <a:t> </a:t>
            </a:r>
            <a:r>
              <a:rPr lang="en-US" sz="3200" dirty="0" err="1"/>
              <a:t>tentang</a:t>
            </a:r>
            <a:r>
              <a:rPr lang="en-US" sz="3200" dirty="0"/>
              <a:t> </a:t>
            </a:r>
            <a:r>
              <a:rPr lang="id-ID" sz="3200" dirty="0">
                <a:solidFill>
                  <a:srgbClr val="C00000"/>
                </a:solidFill>
              </a:rPr>
              <a:t>pengembangan software</a:t>
            </a:r>
            <a:r>
              <a:rPr lang="en-US" sz="3200" dirty="0">
                <a:solidFill>
                  <a:srgbClr val="C00000"/>
                </a:solidFill>
              </a:rPr>
              <a:t> yang </a:t>
            </a:r>
            <a:r>
              <a:rPr lang="en-US" sz="3200" dirty="0" err="1">
                <a:solidFill>
                  <a:srgbClr val="C00000"/>
                </a:solidFill>
              </a:rPr>
              <a:t>hasil</a:t>
            </a:r>
            <a:r>
              <a:rPr lang="en-US" sz="3200" dirty="0">
                <a:solidFill>
                  <a:srgbClr val="C00000"/>
                </a:solidFill>
              </a:rPr>
              <a:t> </a:t>
            </a:r>
            <a:r>
              <a:rPr lang="en-US" sz="3200" dirty="0" err="1">
                <a:solidFill>
                  <a:srgbClr val="C00000"/>
                </a:solidFill>
              </a:rPr>
              <a:t>akhirnya</a:t>
            </a:r>
            <a:r>
              <a:rPr lang="en-US" sz="3200" dirty="0">
                <a:solidFill>
                  <a:srgbClr val="C00000"/>
                </a:solidFill>
              </a:rPr>
              <a:t> </a:t>
            </a:r>
            <a:r>
              <a:rPr lang="en-US" sz="3200" dirty="0" err="1">
                <a:solidFill>
                  <a:srgbClr val="C00000"/>
                </a:solidFill>
              </a:rPr>
              <a:t>produk</a:t>
            </a:r>
            <a:r>
              <a:rPr lang="en-US" sz="3200" dirty="0">
                <a:solidFill>
                  <a:srgbClr val="C00000"/>
                </a:solidFill>
              </a:rPr>
              <a:t> software</a:t>
            </a:r>
            <a:r>
              <a:rPr lang="id-ID" sz="3200" dirty="0"/>
              <a:t>, tapi </a:t>
            </a:r>
            <a:r>
              <a:rPr lang="en-US" sz="3200" dirty="0" err="1"/>
              <a:t>penelitian</a:t>
            </a:r>
            <a:r>
              <a:rPr lang="en-US" sz="3200" dirty="0"/>
              <a:t> </a:t>
            </a:r>
            <a:r>
              <a:rPr lang="en-US" sz="3200" dirty="0" err="1"/>
              <a:t>untuk</a:t>
            </a:r>
            <a:r>
              <a:rPr lang="en-US" sz="3200" dirty="0"/>
              <a:t> </a:t>
            </a:r>
            <a:r>
              <a:rPr lang="en-US" sz="3200" dirty="0" err="1">
                <a:solidFill>
                  <a:srgbClr val="00B050"/>
                </a:solidFill>
              </a:rPr>
              <a:t>perbaikan</a:t>
            </a:r>
            <a:r>
              <a:rPr lang="en-US" sz="3200" dirty="0">
                <a:solidFill>
                  <a:srgbClr val="00B050"/>
                </a:solidFill>
              </a:rPr>
              <a:t> </a:t>
            </a:r>
            <a:r>
              <a:rPr lang="id-ID" sz="3200" dirty="0">
                <a:solidFill>
                  <a:srgbClr val="00B050"/>
                </a:solidFill>
              </a:rPr>
              <a:t>metodologi pengembangan</a:t>
            </a:r>
            <a:r>
              <a:rPr lang="id-ID" sz="3200" dirty="0"/>
              <a:t> software</a:t>
            </a:r>
          </a:p>
          <a:p>
            <a:endParaRPr lang="en-US" sz="2400" dirty="0"/>
          </a:p>
        </p:txBody>
      </p:sp>
      <p:sp>
        <p:nvSpPr>
          <p:cNvPr id="4" name="Title 3">
            <a:extLst>
              <a:ext uri="{FF2B5EF4-FFF2-40B4-BE49-F238E27FC236}">
                <a16:creationId xmlns:a16="http://schemas.microsoft.com/office/drawing/2014/main" id="{EFDE9F6E-A933-46F8-ACFA-D7FDD602B301}"/>
              </a:ext>
            </a:extLst>
          </p:cNvPr>
          <p:cNvSpPr>
            <a:spLocks noGrp="1"/>
          </p:cNvSpPr>
          <p:nvPr>
            <p:ph type="title"/>
          </p:nvPr>
        </p:nvSpPr>
        <p:spPr/>
        <p:txBody>
          <a:bodyPr/>
          <a:lstStyle/>
          <a:p>
            <a:r>
              <a:rPr lang="id-ID" dirty="0"/>
              <a:t>Penelitian </a:t>
            </a:r>
            <a:r>
              <a:rPr lang="en-US" dirty="0" err="1"/>
              <a:t>Bidang</a:t>
            </a:r>
            <a:r>
              <a:rPr lang="en-US" dirty="0"/>
              <a:t> </a:t>
            </a:r>
            <a:r>
              <a:rPr lang="id-ID" dirty="0"/>
              <a:t>Software Engineering?</a:t>
            </a:r>
            <a:endParaRPr lang="en-US" dirty="0"/>
          </a:p>
        </p:txBody>
      </p:sp>
      <p:graphicFrame>
        <p:nvGraphicFramePr>
          <p:cNvPr id="5" name="Content Placeholder 6">
            <a:extLst>
              <a:ext uri="{FF2B5EF4-FFF2-40B4-BE49-F238E27FC236}">
                <a16:creationId xmlns:a16="http://schemas.microsoft.com/office/drawing/2014/main" id="{0B54B34B-DE66-411B-ACFD-0CD7AAB49199}"/>
              </a:ext>
            </a:extLst>
          </p:cNvPr>
          <p:cNvGraphicFramePr>
            <a:graphicFrameLocks/>
          </p:cNvGraphicFramePr>
          <p:nvPr>
            <p:extLst>
              <p:ext uri="{D42A27DB-BD31-4B8C-83A1-F6EECF244321}">
                <p14:modId xmlns:p14="http://schemas.microsoft.com/office/powerpoint/2010/main" val="3914774515"/>
              </p:ext>
            </p:extLst>
          </p:nvPr>
        </p:nvGraphicFramePr>
        <p:xfrm>
          <a:off x="609600" y="1753069"/>
          <a:ext cx="8134350" cy="46950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5F7E0F9-99A8-4235-8D99-5A6E368E22AF}"/>
              </a:ext>
            </a:extLst>
          </p:cNvPr>
          <p:cNvSpPr txBox="1"/>
          <p:nvPr/>
        </p:nvSpPr>
        <p:spPr>
          <a:xfrm>
            <a:off x="659130" y="6278870"/>
            <a:ext cx="8134349" cy="307777"/>
          </a:xfrm>
          <a:prstGeom prst="rect">
            <a:avLst/>
          </a:prstGeom>
          <a:noFill/>
        </p:spPr>
        <p:txBody>
          <a:bodyPr wrap="square" rtlCol="0" anchor="ctr">
            <a:spAutoFit/>
          </a:bodyPr>
          <a:lstStyle/>
          <a:p>
            <a:r>
              <a:rPr lang="en-US" sz="1400" i="1" dirty="0">
                <a:effectLst/>
                <a:latin typeface="+mn-lt"/>
              </a:rPr>
              <a:t>Resources:</a:t>
            </a:r>
            <a:r>
              <a:rPr lang="id-ID" sz="1400" i="1" dirty="0">
                <a:effectLst/>
                <a:latin typeface="+mn-lt"/>
              </a:rPr>
              <a:t> </a:t>
            </a:r>
            <a:r>
              <a:rPr lang="en-US" sz="1400" i="1" dirty="0">
                <a:effectLst/>
                <a:latin typeface="+mn-lt"/>
              </a:rPr>
              <a:t>Survey Papers from ScienceDirect, </a:t>
            </a:r>
            <a:r>
              <a:rPr lang="en-US" sz="1400" i="1" dirty="0" err="1">
                <a:effectLst/>
                <a:latin typeface="+mn-lt"/>
              </a:rPr>
              <a:t>SpringerLink</a:t>
            </a:r>
            <a:r>
              <a:rPr lang="en-US" sz="1400" i="1" dirty="0">
                <a:effectLst/>
                <a:latin typeface="+mn-lt"/>
              </a:rPr>
              <a:t>, and IEEE Explore</a:t>
            </a:r>
            <a:r>
              <a:rPr lang="id-ID" sz="1400" i="1" dirty="0">
                <a:effectLst/>
                <a:latin typeface="+mn-lt"/>
              </a:rPr>
              <a:t> (2011-2014)</a:t>
            </a:r>
          </a:p>
        </p:txBody>
      </p:sp>
      <p:sp>
        <p:nvSpPr>
          <p:cNvPr id="3" name="Slide Number Placeholder 2">
            <a:extLst>
              <a:ext uri="{FF2B5EF4-FFF2-40B4-BE49-F238E27FC236}">
                <a16:creationId xmlns:a16="http://schemas.microsoft.com/office/drawing/2014/main" id="{EEEE98B0-A78F-44FC-ADED-1DB8F615F1D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720743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5" grpId="0">
        <p:bldAsOne/>
      </p:bldGraphic>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57946A9A-4924-4215-87DE-C5C2EA14A5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2003403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0" r="2668" b="17261"/>
          <a:stretch/>
        </p:blipFill>
        <p:spPr>
          <a:xfrm>
            <a:off x="2133600" y="3124200"/>
            <a:ext cx="4877881" cy="3010560"/>
          </a:xfrm>
          <a:prstGeom prst="rect">
            <a:avLst/>
          </a:prstGeom>
          <a:ln>
            <a:noFill/>
          </a:ln>
          <a:effectLst>
            <a:softEdge rad="112500"/>
          </a:effectLst>
        </p:spPr>
      </p:pic>
      <p:sp>
        <p:nvSpPr>
          <p:cNvPr id="4" name="Text Placeholder 3"/>
          <p:cNvSpPr>
            <a:spLocks noGrp="1"/>
          </p:cNvSpPr>
          <p:nvPr>
            <p:ph type="body" sz="half" idx="2"/>
          </p:nvPr>
        </p:nvSpPr>
        <p:spPr>
          <a:xfrm>
            <a:off x="762000" y="685800"/>
            <a:ext cx="7543800" cy="2286000"/>
          </a:xfrm>
        </p:spPr>
        <p:txBody>
          <a:bodyPr>
            <a:noAutofit/>
          </a:bodyPr>
          <a:lstStyle/>
          <a:p>
            <a:pPr algn="ctr"/>
            <a:r>
              <a:rPr lang="en-US" sz="4400" dirty="0">
                <a:solidFill>
                  <a:schemeClr val="bg1">
                    <a:lumMod val="50000"/>
                  </a:schemeClr>
                </a:solidFill>
              </a:rPr>
              <a:t>MITOS 9</a:t>
            </a:r>
            <a:br>
              <a:rPr lang="en-US" sz="4000" dirty="0">
                <a:solidFill>
                  <a:schemeClr val="bg1">
                    <a:lumMod val="50000"/>
                  </a:schemeClr>
                </a:solidFill>
              </a:rPr>
            </a:br>
            <a:r>
              <a:rPr lang="en-US" sz="3600" dirty="0"/>
              <a:t>Saya </a:t>
            </a:r>
            <a:r>
              <a:rPr lang="en-US" sz="3600" dirty="0" err="1"/>
              <a:t>Melakukan</a:t>
            </a:r>
            <a:r>
              <a:rPr lang="en-US" sz="3600" dirty="0"/>
              <a:t> </a:t>
            </a:r>
            <a:r>
              <a:rPr lang="en-US" sz="3600" dirty="0">
                <a:solidFill>
                  <a:srgbClr val="C00000"/>
                </a:solidFill>
              </a:rPr>
              <a:t>Citation </a:t>
            </a:r>
            <a:r>
              <a:rPr lang="en-US" sz="3600" dirty="0" err="1">
                <a:solidFill>
                  <a:srgbClr val="C00000"/>
                </a:solidFill>
              </a:rPr>
              <a:t>dengan</a:t>
            </a:r>
            <a:r>
              <a:rPr lang="en-US" sz="3600" dirty="0">
                <a:solidFill>
                  <a:srgbClr val="C00000"/>
                </a:solidFill>
              </a:rPr>
              <a:t> Meng-</a:t>
            </a:r>
            <a:r>
              <a:rPr lang="en-US" sz="3600" i="1" dirty="0">
                <a:solidFill>
                  <a:srgbClr val="C00000"/>
                </a:solidFill>
              </a:rPr>
              <a:t>Copy Paste </a:t>
            </a:r>
            <a:r>
              <a:rPr lang="en-US" sz="3600" dirty="0" err="1">
                <a:solidFill>
                  <a:srgbClr val="C00000"/>
                </a:solidFill>
              </a:rPr>
              <a:t>Kalimat</a:t>
            </a:r>
            <a:r>
              <a:rPr lang="en-US" sz="3600" dirty="0">
                <a:solidFill>
                  <a:srgbClr val="C00000"/>
                </a:solidFill>
              </a:rPr>
              <a:t> </a:t>
            </a:r>
            <a:r>
              <a:rPr lang="en-US" sz="3600" dirty="0" err="1">
                <a:solidFill>
                  <a:srgbClr val="C00000"/>
                </a:solidFill>
              </a:rPr>
              <a:t>dan</a:t>
            </a:r>
            <a:r>
              <a:rPr lang="en-US" sz="3600" dirty="0">
                <a:solidFill>
                  <a:srgbClr val="C00000"/>
                </a:solidFill>
              </a:rPr>
              <a:t> </a:t>
            </a:r>
            <a:r>
              <a:rPr lang="en-US" sz="3600" dirty="0" err="1">
                <a:solidFill>
                  <a:srgbClr val="C00000"/>
                </a:solidFill>
              </a:rPr>
              <a:t>Paragraf</a:t>
            </a:r>
            <a:r>
              <a:rPr lang="en-US" sz="3600" dirty="0">
                <a:solidFill>
                  <a:srgbClr val="C00000"/>
                </a:solidFill>
              </a:rPr>
              <a:t> </a:t>
            </a:r>
            <a:r>
              <a:rPr lang="en-US" sz="3600" dirty="0" err="1"/>
              <a:t>dari</a:t>
            </a:r>
            <a:r>
              <a:rPr lang="en-US" sz="3600" dirty="0"/>
              <a:t> Paper Lain</a:t>
            </a:r>
            <a:endParaRPr lang="id-ID" sz="3600" dirty="0"/>
          </a:p>
        </p:txBody>
      </p:sp>
      <p:sp>
        <p:nvSpPr>
          <p:cNvPr id="2" name="Slide Number Placeholder 1">
            <a:extLst>
              <a:ext uri="{FF2B5EF4-FFF2-40B4-BE49-F238E27FC236}">
                <a16:creationId xmlns:a16="http://schemas.microsoft.com/office/drawing/2014/main" id="{E487063B-D52B-47F9-B911-CEB11EB86EFD}"/>
              </a:ext>
            </a:extLst>
          </p:cNvPr>
          <p:cNvSpPr>
            <a:spLocks noGrp="1"/>
          </p:cNvSpPr>
          <p:nvPr>
            <p:ph type="sldNum" sz="quarter" idx="12"/>
          </p:nvPr>
        </p:nvSpPr>
        <p:spPr/>
        <p:txBody>
          <a:bodyPr/>
          <a:lstStyle/>
          <a:p>
            <a:fld id="{B6F15528-21DE-4FAA-801E-634DDDAF4B2B}" type="slidenum">
              <a:rPr lang="en-US" smtClean="0"/>
              <a:pPr/>
              <a:t>91</a:t>
            </a:fld>
            <a:endParaRPr lang="en-US"/>
          </a:p>
        </p:txBody>
      </p:sp>
    </p:spTree>
    <p:extLst>
      <p:ext uri="{BB962C8B-B14F-4D97-AF65-F5344CB8AC3E}">
        <p14:creationId xmlns:p14="http://schemas.microsoft.com/office/powerpoint/2010/main" val="1114827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0"/>
            <a:ext cx="8058150" cy="5334000"/>
          </a:xfrm>
        </p:spPr>
        <p:txBody>
          <a:bodyPr/>
          <a:lstStyle/>
          <a:p>
            <a:pPr marL="514350" indent="-514350">
              <a:buFont typeface="+mj-lt"/>
              <a:buAutoNum type="arabicPeriod"/>
            </a:pPr>
            <a:r>
              <a:rPr lang="en-US" sz="2800" dirty="0" err="1">
                <a:solidFill>
                  <a:srgbClr val="C00000"/>
                </a:solidFill>
              </a:rPr>
              <a:t>Kutipan</a:t>
            </a:r>
            <a:r>
              <a:rPr lang="en-US" sz="2800" dirty="0">
                <a:solidFill>
                  <a:srgbClr val="C00000"/>
                </a:solidFill>
              </a:rPr>
              <a:t> (Quotation): </a:t>
            </a:r>
            <a:r>
              <a:rPr lang="en-US" sz="2800" dirty="0"/>
              <a:t>Kata-kata yang </a:t>
            </a:r>
            <a:r>
              <a:rPr lang="en-US" sz="2800" dirty="0" err="1"/>
              <a:t>diambil</a:t>
            </a:r>
            <a:r>
              <a:rPr lang="en-US" sz="2800" dirty="0"/>
              <a:t> </a:t>
            </a:r>
            <a:r>
              <a:rPr lang="en-US" sz="2800" dirty="0" err="1"/>
              <a:t>persis</a:t>
            </a:r>
            <a:r>
              <a:rPr lang="en-US" sz="2800" dirty="0"/>
              <a:t> </a:t>
            </a:r>
            <a:r>
              <a:rPr lang="en-US" sz="2800" dirty="0" err="1"/>
              <a:t>sama</a:t>
            </a:r>
            <a:r>
              <a:rPr lang="en-US" sz="2800" dirty="0"/>
              <a:t> </a:t>
            </a:r>
            <a:r>
              <a:rPr lang="en-US" sz="2800" dirty="0" err="1"/>
              <a:t>dengan</a:t>
            </a:r>
            <a:r>
              <a:rPr lang="en-US" sz="2800" dirty="0"/>
              <a:t> </a:t>
            </a:r>
            <a:r>
              <a:rPr lang="en-US" sz="2800" dirty="0" err="1"/>
              <a:t>apa</a:t>
            </a:r>
            <a:r>
              <a:rPr lang="en-US" sz="2800" dirty="0"/>
              <a:t> yang </a:t>
            </a:r>
            <a:r>
              <a:rPr lang="en-US" sz="2800" dirty="0" err="1"/>
              <a:t>dituliskan</a:t>
            </a:r>
            <a:r>
              <a:rPr lang="en-US" sz="2800" dirty="0"/>
              <a:t> (</a:t>
            </a:r>
            <a:r>
              <a:rPr lang="en-US" sz="2800" dirty="0" err="1"/>
              <a:t>tanpa</a:t>
            </a:r>
            <a:r>
              <a:rPr lang="en-US" sz="2800" dirty="0"/>
              <a:t> </a:t>
            </a:r>
            <a:r>
              <a:rPr lang="fi-FI" sz="2800" dirty="0"/>
              <a:t>perubahan). Ditulis dalam tanda kutip</a:t>
            </a:r>
          </a:p>
          <a:p>
            <a:pPr marL="514350" indent="-514350">
              <a:buFont typeface="+mj-lt"/>
              <a:buAutoNum type="arabicPeriod"/>
            </a:pPr>
            <a:r>
              <a:rPr lang="en-US" sz="2800" dirty="0">
                <a:solidFill>
                  <a:srgbClr val="C00000"/>
                </a:solidFill>
              </a:rPr>
              <a:t>Paraphrase</a:t>
            </a:r>
            <a:r>
              <a:rPr lang="en-US" sz="2800" dirty="0"/>
              <a:t>: </a:t>
            </a:r>
            <a:r>
              <a:rPr lang="en-US" sz="2800" dirty="0" err="1"/>
              <a:t>Menyusun</a:t>
            </a:r>
            <a:r>
              <a:rPr lang="en-US" sz="2800" dirty="0"/>
              <a:t> </a:t>
            </a:r>
            <a:r>
              <a:rPr lang="en-US" sz="2800" dirty="0" err="1"/>
              <a:t>kembali</a:t>
            </a:r>
            <a:r>
              <a:rPr lang="en-US" sz="2800" dirty="0"/>
              <a:t> </a:t>
            </a:r>
            <a:r>
              <a:rPr lang="en-US" sz="2800" dirty="0" err="1"/>
              <a:t>pemikiran</a:t>
            </a:r>
            <a:r>
              <a:rPr lang="en-US" sz="2800" dirty="0"/>
              <a:t> </a:t>
            </a:r>
            <a:r>
              <a:rPr lang="en-US" sz="2800" dirty="0" err="1"/>
              <a:t>penulis</a:t>
            </a:r>
            <a:r>
              <a:rPr lang="en-US" sz="2800" dirty="0"/>
              <a:t> </a:t>
            </a:r>
            <a:r>
              <a:rPr lang="en-US" sz="2800" dirty="0" err="1"/>
              <a:t>dan</a:t>
            </a:r>
            <a:r>
              <a:rPr lang="en-US" sz="2800" dirty="0"/>
              <a:t> </a:t>
            </a:r>
            <a:r>
              <a:rPr lang="en-US" sz="2800" dirty="0" err="1"/>
              <a:t>mengungkapkannya</a:t>
            </a:r>
            <a:r>
              <a:rPr lang="en-US" sz="2800" dirty="0"/>
              <a:t> </a:t>
            </a:r>
            <a:r>
              <a:rPr lang="en-US" sz="2800" dirty="0" err="1"/>
              <a:t>dengan</a:t>
            </a:r>
            <a:r>
              <a:rPr lang="en-US" sz="2800" dirty="0"/>
              <a:t> kata</a:t>
            </a:r>
            <a:r>
              <a:rPr lang="id-ID" sz="2800" dirty="0"/>
              <a:t>-</a:t>
            </a:r>
            <a:r>
              <a:rPr lang="en-US" sz="2800" dirty="0"/>
              <a:t>kata </a:t>
            </a:r>
            <a:r>
              <a:rPr lang="en-US" sz="2800" dirty="0" err="1"/>
              <a:t>sendiri</a:t>
            </a:r>
            <a:endParaRPr lang="en-US" sz="2800" dirty="0"/>
          </a:p>
          <a:p>
            <a:pPr marL="514350" indent="-514350">
              <a:buFont typeface="+mj-lt"/>
              <a:buAutoNum type="arabicPeriod"/>
            </a:pPr>
            <a:r>
              <a:rPr lang="fi-FI" sz="2800" dirty="0">
                <a:solidFill>
                  <a:srgbClr val="C00000"/>
                </a:solidFill>
              </a:rPr>
              <a:t>Ringkasan</a:t>
            </a:r>
            <a:r>
              <a:rPr lang="fi-FI" sz="2800" dirty="0"/>
              <a:t>: Sari dari suatu tulisan</a:t>
            </a:r>
          </a:p>
          <a:p>
            <a:pPr marL="514350" indent="-514350">
              <a:buFont typeface="+mj-lt"/>
              <a:buAutoNum type="arabicPeriod"/>
            </a:pPr>
            <a:r>
              <a:rPr lang="it-IT" sz="2800" dirty="0">
                <a:solidFill>
                  <a:srgbClr val="C00000"/>
                </a:solidFill>
              </a:rPr>
              <a:t>Evaluasi</a:t>
            </a:r>
            <a:r>
              <a:rPr lang="it-IT" sz="2800" dirty="0"/>
              <a:t>: Interpretasi dalam bentuk komentar, </a:t>
            </a:r>
            <a:r>
              <a:rPr lang="en-US" sz="2800" dirty="0" err="1"/>
              <a:t>baik</a:t>
            </a:r>
            <a:r>
              <a:rPr lang="en-US" sz="2800" dirty="0"/>
              <a:t> </a:t>
            </a:r>
            <a:r>
              <a:rPr lang="en-US" sz="2800" dirty="0" err="1"/>
              <a:t>setuju</a:t>
            </a:r>
            <a:r>
              <a:rPr lang="en-US" sz="2800" dirty="0"/>
              <a:t> </a:t>
            </a:r>
            <a:r>
              <a:rPr lang="en-US" sz="2800" dirty="0" err="1"/>
              <a:t>atau</a:t>
            </a:r>
            <a:r>
              <a:rPr lang="en-US" sz="2800" dirty="0"/>
              <a:t> </a:t>
            </a:r>
            <a:r>
              <a:rPr lang="en-US" sz="2800" dirty="0" err="1"/>
              <a:t>tidak</a:t>
            </a:r>
            <a:r>
              <a:rPr lang="en-US" sz="2800" dirty="0"/>
              <a:t> </a:t>
            </a:r>
            <a:r>
              <a:rPr lang="en-US" sz="2800" dirty="0" err="1"/>
              <a:t>dengan</a:t>
            </a:r>
            <a:r>
              <a:rPr lang="en-US" sz="2800" dirty="0"/>
              <a:t> </a:t>
            </a:r>
            <a:r>
              <a:rPr lang="en-US" sz="2800" dirty="0" err="1"/>
              <a:t>menyebutkan</a:t>
            </a:r>
            <a:r>
              <a:rPr lang="en-US" sz="2800" dirty="0"/>
              <a:t> </a:t>
            </a:r>
            <a:r>
              <a:rPr lang="en-US" sz="2800" dirty="0" err="1"/>
              <a:t>alasannya</a:t>
            </a:r>
            <a:r>
              <a:rPr lang="en-US" sz="2800" dirty="0"/>
              <a:t> </a:t>
            </a:r>
          </a:p>
          <a:p>
            <a:pPr>
              <a:buNone/>
            </a:pPr>
            <a:endParaRPr lang="en-US" sz="2800" dirty="0"/>
          </a:p>
          <a:p>
            <a:pPr algn="r">
              <a:buNone/>
            </a:pPr>
            <a:r>
              <a:rPr lang="en-US" sz="2800" dirty="0"/>
              <a:t>						</a:t>
            </a:r>
            <a:r>
              <a:rPr lang="id-ID" sz="2400" i="1" dirty="0"/>
              <a:t>(</a:t>
            </a:r>
            <a:r>
              <a:rPr lang="en-US" sz="2400" i="1" dirty="0"/>
              <a:t>Beast &amp; Kohn</a:t>
            </a:r>
            <a:r>
              <a:rPr lang="id-ID" sz="2400" i="1" dirty="0"/>
              <a:t>, </a:t>
            </a:r>
            <a:r>
              <a:rPr lang="en-US" sz="2400" i="1" dirty="0"/>
              <a:t>1998)</a:t>
            </a:r>
          </a:p>
        </p:txBody>
      </p:sp>
      <p:sp>
        <p:nvSpPr>
          <p:cNvPr id="2" name="Title 1"/>
          <p:cNvSpPr>
            <a:spLocks noGrp="1"/>
          </p:cNvSpPr>
          <p:nvPr>
            <p:ph type="title"/>
          </p:nvPr>
        </p:nvSpPr>
        <p:spPr/>
        <p:txBody>
          <a:bodyPr/>
          <a:lstStyle/>
          <a:p>
            <a:r>
              <a:rPr lang="en-US" err="1"/>
              <a:t>Jenis</a:t>
            </a:r>
            <a:r>
              <a:rPr lang="en-US"/>
              <a:t> </a:t>
            </a:r>
            <a:r>
              <a:rPr lang="en-US" i="1"/>
              <a:t>Citation</a:t>
            </a:r>
          </a:p>
        </p:txBody>
      </p:sp>
      <p:sp>
        <p:nvSpPr>
          <p:cNvPr id="4" name="Slide Number Placeholder 3">
            <a:extLst>
              <a:ext uri="{FF2B5EF4-FFF2-40B4-BE49-F238E27FC236}">
                <a16:creationId xmlns:a16="http://schemas.microsoft.com/office/drawing/2014/main" id="{4E3E4728-50BA-4B4D-BA9E-E69A46887AC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8079205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886" y="1143000"/>
            <a:ext cx="7886700" cy="4792663"/>
          </a:xfrm>
        </p:spPr>
        <p:txBody>
          <a:bodyPr/>
          <a:lstStyle/>
          <a:p>
            <a:r>
              <a:rPr lang="en-US" dirty="0" err="1"/>
              <a:t>Kutipan</a:t>
            </a:r>
            <a:r>
              <a:rPr lang="en-US" dirty="0"/>
              <a:t> </a:t>
            </a:r>
            <a:r>
              <a:rPr lang="en-US" dirty="0" err="1"/>
              <a:t>itu</a:t>
            </a:r>
            <a:r>
              <a:rPr lang="en-US" dirty="0"/>
              <a:t> </a:t>
            </a:r>
            <a:r>
              <a:rPr lang="en-US" dirty="0" err="1"/>
              <a:t>tidak</a:t>
            </a:r>
            <a:r>
              <a:rPr lang="en-US" dirty="0"/>
              <a:t> </a:t>
            </a:r>
            <a:r>
              <a:rPr lang="en-US" dirty="0" err="1"/>
              <a:t>berarti</a:t>
            </a:r>
            <a:r>
              <a:rPr lang="en-US" dirty="0"/>
              <a:t> </a:t>
            </a:r>
            <a:r>
              <a:rPr lang="en-US" dirty="0" err="1"/>
              <a:t>bahwa</a:t>
            </a:r>
            <a:r>
              <a:rPr lang="en-US" dirty="0"/>
              <a:t> </a:t>
            </a:r>
            <a:r>
              <a:rPr lang="en-US" dirty="0" err="1">
                <a:solidFill>
                  <a:srgbClr val="C00000"/>
                </a:solidFill>
              </a:rPr>
              <a:t>satu</a:t>
            </a:r>
            <a:r>
              <a:rPr lang="en-US" dirty="0">
                <a:solidFill>
                  <a:srgbClr val="C00000"/>
                </a:solidFill>
              </a:rPr>
              <a:t> </a:t>
            </a:r>
            <a:r>
              <a:rPr lang="en-US" dirty="0" err="1">
                <a:solidFill>
                  <a:srgbClr val="C00000"/>
                </a:solidFill>
              </a:rPr>
              <a:t>paragraf</a:t>
            </a:r>
            <a:r>
              <a:rPr lang="en-US" dirty="0">
                <a:solidFill>
                  <a:srgbClr val="C00000"/>
                </a:solidFill>
              </a:rPr>
              <a:t> </a:t>
            </a:r>
            <a:r>
              <a:rPr lang="en-US" dirty="0" err="1">
                <a:solidFill>
                  <a:srgbClr val="C00000"/>
                </a:solidFill>
              </a:rPr>
              <a:t>kita</a:t>
            </a:r>
            <a:r>
              <a:rPr lang="en-US" dirty="0">
                <a:solidFill>
                  <a:srgbClr val="C00000"/>
                </a:solidFill>
              </a:rPr>
              <a:t> copy-paste</a:t>
            </a:r>
            <a:r>
              <a:rPr lang="en-US" dirty="0"/>
              <a:t>. </a:t>
            </a:r>
            <a:r>
              <a:rPr lang="en-US" dirty="0" err="1"/>
              <a:t>Praktek</a:t>
            </a:r>
            <a:r>
              <a:rPr lang="en-US" dirty="0"/>
              <a:t> </a:t>
            </a:r>
            <a:r>
              <a:rPr lang="en-US" dirty="0" err="1"/>
              <a:t>seperti</a:t>
            </a:r>
            <a:r>
              <a:rPr lang="en-US" dirty="0"/>
              <a:t> </a:t>
            </a:r>
            <a:r>
              <a:rPr lang="en-US" dirty="0" err="1"/>
              <a:t>ini</a:t>
            </a:r>
            <a:r>
              <a:rPr lang="en-US" dirty="0"/>
              <a:t> </a:t>
            </a:r>
            <a:r>
              <a:rPr lang="en-US" dirty="0" err="1"/>
              <a:t>tetap</a:t>
            </a:r>
            <a:r>
              <a:rPr lang="en-US" dirty="0"/>
              <a:t> </a:t>
            </a:r>
            <a:r>
              <a:rPr lang="en-US" dirty="0" err="1"/>
              <a:t>disebut</a:t>
            </a:r>
            <a:r>
              <a:rPr lang="en-US" dirty="0"/>
              <a:t> plagiarism </a:t>
            </a:r>
            <a:r>
              <a:rPr lang="en-US" dirty="0" err="1"/>
              <a:t>meskipun</a:t>
            </a:r>
            <a:r>
              <a:rPr lang="en-US" dirty="0"/>
              <a:t> </a:t>
            </a:r>
            <a:r>
              <a:rPr lang="en-US" dirty="0" err="1"/>
              <a:t>referensi</a:t>
            </a:r>
            <a:r>
              <a:rPr lang="en-US" dirty="0"/>
              <a:t> </a:t>
            </a:r>
            <a:r>
              <a:rPr lang="en-US" dirty="0" err="1"/>
              <a:t>disebutkan</a:t>
            </a:r>
            <a:endParaRPr lang="en-US" dirty="0"/>
          </a:p>
          <a:p>
            <a:r>
              <a:rPr lang="en-US" dirty="0" err="1"/>
              <a:t>Kutipan</a:t>
            </a:r>
            <a:r>
              <a:rPr lang="en-US" dirty="0"/>
              <a:t> </a:t>
            </a:r>
            <a:r>
              <a:rPr lang="en-US" dirty="0" err="1"/>
              <a:t>hanya</a:t>
            </a:r>
            <a:r>
              <a:rPr lang="en-US" dirty="0"/>
              <a:t> </a:t>
            </a:r>
            <a:r>
              <a:rPr lang="en-US" dirty="0" err="1"/>
              <a:t>untuk</a:t>
            </a:r>
            <a:r>
              <a:rPr lang="en-US" dirty="0"/>
              <a:t> </a:t>
            </a:r>
            <a:r>
              <a:rPr lang="en-US" dirty="0" err="1"/>
              <a:t>hal</a:t>
            </a:r>
            <a:r>
              <a:rPr lang="en-US" dirty="0"/>
              <a:t> </a:t>
            </a:r>
            <a:r>
              <a:rPr lang="en-US" dirty="0" err="1"/>
              <a:t>penting</a:t>
            </a:r>
            <a:r>
              <a:rPr lang="en-US" dirty="0"/>
              <a:t> (</a:t>
            </a:r>
            <a:r>
              <a:rPr lang="en-US" dirty="0" err="1"/>
              <a:t>hasil</a:t>
            </a:r>
            <a:r>
              <a:rPr lang="en-US" dirty="0"/>
              <a:t> </a:t>
            </a:r>
            <a:r>
              <a:rPr lang="en-US" dirty="0" err="1"/>
              <a:t>penelitian</a:t>
            </a:r>
            <a:r>
              <a:rPr lang="en-US" dirty="0"/>
              <a:t>, </a:t>
            </a:r>
            <a:r>
              <a:rPr lang="en-US" dirty="0" err="1"/>
              <a:t>teori</a:t>
            </a:r>
            <a:r>
              <a:rPr lang="en-US" dirty="0"/>
              <a:t>,</a:t>
            </a:r>
            <a:r>
              <a:rPr lang="id-ID" dirty="0"/>
              <a:t> data</a:t>
            </a:r>
            <a:r>
              <a:rPr lang="en-US" dirty="0"/>
              <a:t>, model, </a:t>
            </a:r>
            <a:r>
              <a:rPr lang="en-US" dirty="0" err="1"/>
              <a:t>definisi</a:t>
            </a:r>
            <a:r>
              <a:rPr lang="en-US" dirty="0"/>
              <a:t>) </a:t>
            </a:r>
            <a:r>
              <a:rPr lang="en-US" dirty="0" err="1"/>
              <a:t>dalam</a:t>
            </a:r>
            <a:r>
              <a:rPr lang="en-US" dirty="0"/>
              <a:t> paper</a:t>
            </a:r>
          </a:p>
          <a:p>
            <a:r>
              <a:rPr lang="en-US" dirty="0" err="1"/>
              <a:t>Segala</a:t>
            </a:r>
            <a:r>
              <a:rPr lang="en-US" dirty="0"/>
              <a:t> </a:t>
            </a:r>
            <a:r>
              <a:rPr lang="en-US" dirty="0" err="1"/>
              <a:t>kalimat</a:t>
            </a:r>
            <a:r>
              <a:rPr lang="en-US" dirty="0"/>
              <a:t> yang </a:t>
            </a:r>
            <a:r>
              <a:rPr lang="en-US" dirty="0" err="1">
                <a:solidFill>
                  <a:srgbClr val="C00000"/>
                </a:solidFill>
              </a:rPr>
              <a:t>tidak</a:t>
            </a:r>
            <a:r>
              <a:rPr lang="en-US" dirty="0">
                <a:solidFill>
                  <a:srgbClr val="C00000"/>
                </a:solidFill>
              </a:rPr>
              <a:t> </a:t>
            </a:r>
            <a:r>
              <a:rPr lang="en-US" dirty="0" err="1">
                <a:solidFill>
                  <a:srgbClr val="C00000"/>
                </a:solidFill>
              </a:rPr>
              <a:t>merujuk</a:t>
            </a:r>
            <a:r>
              <a:rPr lang="en-US" dirty="0">
                <a:solidFill>
                  <a:srgbClr val="C00000"/>
                </a:solidFill>
              </a:rPr>
              <a:t> </a:t>
            </a:r>
            <a:r>
              <a:rPr lang="en-US" dirty="0" err="1"/>
              <a:t>atau</a:t>
            </a:r>
            <a:r>
              <a:rPr lang="en-US" dirty="0"/>
              <a:t> </a:t>
            </a:r>
            <a:r>
              <a:rPr lang="en-US" dirty="0" err="1"/>
              <a:t>menunjuk</a:t>
            </a:r>
            <a:r>
              <a:rPr lang="en-US" dirty="0"/>
              <a:t> </a:t>
            </a:r>
            <a:r>
              <a:rPr lang="en-US" dirty="0" err="1"/>
              <a:t>ke</a:t>
            </a:r>
            <a:r>
              <a:rPr lang="en-US" dirty="0"/>
              <a:t> </a:t>
            </a:r>
            <a:r>
              <a:rPr lang="en-US" dirty="0" err="1"/>
              <a:t>kutipan</a:t>
            </a:r>
            <a:r>
              <a:rPr lang="en-US" dirty="0"/>
              <a:t>, </a:t>
            </a:r>
            <a:r>
              <a:rPr lang="en-US" dirty="0" err="1">
                <a:solidFill>
                  <a:srgbClr val="C00000"/>
                </a:solidFill>
              </a:rPr>
              <a:t>berarti</a:t>
            </a:r>
            <a:r>
              <a:rPr lang="en-US" dirty="0">
                <a:solidFill>
                  <a:srgbClr val="C00000"/>
                </a:solidFill>
              </a:rPr>
              <a:t> </a:t>
            </a:r>
            <a:r>
              <a:rPr lang="en-US" dirty="0" err="1">
                <a:solidFill>
                  <a:srgbClr val="C00000"/>
                </a:solidFill>
              </a:rPr>
              <a:t>adalah</a:t>
            </a:r>
            <a:r>
              <a:rPr lang="en-US" dirty="0">
                <a:solidFill>
                  <a:srgbClr val="C00000"/>
                </a:solidFill>
              </a:rPr>
              <a:t> </a:t>
            </a:r>
            <a:r>
              <a:rPr lang="en-US" dirty="0" err="1">
                <a:solidFill>
                  <a:srgbClr val="C00000"/>
                </a:solidFill>
              </a:rPr>
              <a:t>tulisan</a:t>
            </a:r>
            <a:r>
              <a:rPr lang="en-US" dirty="0">
                <a:solidFill>
                  <a:srgbClr val="C00000"/>
                </a:solidFill>
              </a:rPr>
              <a:t> </a:t>
            </a:r>
            <a:r>
              <a:rPr lang="en-US" dirty="0" err="1">
                <a:solidFill>
                  <a:srgbClr val="C00000"/>
                </a:solidFill>
              </a:rPr>
              <a:t>karya</a:t>
            </a:r>
            <a:r>
              <a:rPr lang="en-US" dirty="0">
                <a:solidFill>
                  <a:srgbClr val="C00000"/>
                </a:solidFill>
              </a:rPr>
              <a:t> </a:t>
            </a:r>
            <a:r>
              <a:rPr lang="en-US" dirty="0" err="1">
                <a:solidFill>
                  <a:srgbClr val="C00000"/>
                </a:solidFill>
              </a:rPr>
              <a:t>sendiri</a:t>
            </a:r>
            <a:endParaRPr lang="en-US" dirty="0">
              <a:solidFill>
                <a:srgbClr val="C00000"/>
              </a:solidFill>
            </a:endParaRPr>
          </a:p>
          <a:p>
            <a:r>
              <a:rPr lang="en-US" dirty="0" err="1"/>
              <a:t>Daftar</a:t>
            </a:r>
            <a:r>
              <a:rPr lang="en-US" dirty="0"/>
              <a:t> </a:t>
            </a:r>
            <a:r>
              <a:rPr lang="en-US" dirty="0" err="1"/>
              <a:t>referensi</a:t>
            </a:r>
            <a:r>
              <a:rPr lang="en-US" dirty="0"/>
              <a:t> </a:t>
            </a:r>
            <a:r>
              <a:rPr lang="en-US" dirty="0" err="1"/>
              <a:t>bukan</a:t>
            </a:r>
            <a:r>
              <a:rPr lang="en-US" dirty="0"/>
              <a:t> </a:t>
            </a:r>
            <a:r>
              <a:rPr lang="en-US" dirty="0" err="1"/>
              <a:t>daftar</a:t>
            </a:r>
            <a:r>
              <a:rPr lang="en-US" dirty="0"/>
              <a:t> </a:t>
            </a:r>
            <a:r>
              <a:rPr lang="en-US" dirty="0" err="1"/>
              <a:t>bacaan</a:t>
            </a:r>
            <a:r>
              <a:rPr lang="en-US" dirty="0"/>
              <a:t>, </a:t>
            </a:r>
            <a:r>
              <a:rPr lang="en-US" dirty="0" err="1"/>
              <a:t>tapi</a:t>
            </a:r>
            <a:r>
              <a:rPr lang="en-US" dirty="0"/>
              <a:t> </a:t>
            </a:r>
            <a:r>
              <a:rPr lang="en-US" dirty="0" err="1"/>
              <a:t>daftar</a:t>
            </a:r>
            <a:r>
              <a:rPr lang="en-US" dirty="0"/>
              <a:t> </a:t>
            </a:r>
            <a:r>
              <a:rPr lang="en-US" dirty="0" err="1"/>
              <a:t>rujukan</a:t>
            </a:r>
            <a:r>
              <a:rPr lang="en-US" dirty="0"/>
              <a:t> </a:t>
            </a:r>
            <a:r>
              <a:rPr lang="en-US" dirty="0" err="1"/>
              <a:t>atau</a:t>
            </a:r>
            <a:r>
              <a:rPr lang="en-US" dirty="0"/>
              <a:t> </a:t>
            </a:r>
            <a:r>
              <a:rPr lang="en-US" dirty="0" err="1"/>
              <a:t>kutipan</a:t>
            </a:r>
            <a:r>
              <a:rPr lang="id-ID" dirty="0"/>
              <a:t> (dibaca langsung, bukan dari penulis ketiga)</a:t>
            </a:r>
            <a:endParaRPr lang="en-US" dirty="0"/>
          </a:p>
        </p:txBody>
      </p:sp>
      <p:sp>
        <p:nvSpPr>
          <p:cNvPr id="2" name="Title 1"/>
          <p:cNvSpPr>
            <a:spLocks noGrp="1"/>
          </p:cNvSpPr>
          <p:nvPr>
            <p:ph type="title"/>
          </p:nvPr>
        </p:nvSpPr>
        <p:spPr/>
        <p:txBody>
          <a:bodyPr/>
          <a:lstStyle/>
          <a:p>
            <a:r>
              <a:rPr lang="en-US" err="1"/>
              <a:t>Konsep</a:t>
            </a:r>
            <a:r>
              <a:rPr lang="en-US"/>
              <a:t> </a:t>
            </a:r>
            <a:r>
              <a:rPr lang="en-US" err="1"/>
              <a:t>Dasar</a:t>
            </a:r>
            <a:r>
              <a:rPr lang="en-US"/>
              <a:t> </a:t>
            </a:r>
            <a:r>
              <a:rPr lang="en-US" err="1"/>
              <a:t>Penulisan</a:t>
            </a:r>
            <a:r>
              <a:rPr lang="en-US"/>
              <a:t> </a:t>
            </a:r>
          </a:p>
        </p:txBody>
      </p:sp>
      <p:sp>
        <p:nvSpPr>
          <p:cNvPr id="4" name="Slide Number Placeholder 3">
            <a:extLst>
              <a:ext uri="{FF2B5EF4-FFF2-40B4-BE49-F238E27FC236}">
                <a16:creationId xmlns:a16="http://schemas.microsoft.com/office/drawing/2014/main" id="{273F7870-225E-4187-9E48-BF10A3F2CA6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3174894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8486"/>
            <a:ext cx="8058150" cy="5097463"/>
          </a:xfrm>
        </p:spPr>
        <p:txBody>
          <a:bodyPr>
            <a:normAutofit lnSpcReduction="10000"/>
          </a:bodyPr>
          <a:lstStyle/>
          <a:p>
            <a:r>
              <a:rPr lang="en-US" sz="3200" dirty="0" err="1"/>
              <a:t>Mensitasi</a:t>
            </a:r>
            <a:r>
              <a:rPr lang="en-US" sz="3200" dirty="0"/>
              <a:t> (</a:t>
            </a:r>
            <a:r>
              <a:rPr lang="en-US" sz="3200" dirty="0" err="1"/>
              <a:t>mengutip</a:t>
            </a:r>
            <a:r>
              <a:rPr lang="en-US" sz="3200" dirty="0"/>
              <a:t>) </a:t>
            </a:r>
            <a:r>
              <a:rPr lang="en-US" sz="3200" dirty="0" err="1"/>
              <a:t>hasil</a:t>
            </a:r>
            <a:r>
              <a:rPr lang="en-US" sz="3200" dirty="0"/>
              <a:t> </a:t>
            </a:r>
            <a:r>
              <a:rPr lang="en-US" sz="3200" dirty="0" err="1"/>
              <a:t>rangkuman</a:t>
            </a:r>
            <a:r>
              <a:rPr lang="en-US" sz="3200" dirty="0"/>
              <a:t> </a:t>
            </a:r>
            <a:r>
              <a:rPr lang="en-US" sz="3200" dirty="0" err="1"/>
              <a:t>dan</a:t>
            </a:r>
            <a:r>
              <a:rPr lang="en-US" sz="3200" dirty="0"/>
              <a:t> </a:t>
            </a:r>
            <a:r>
              <a:rPr lang="en-US" sz="3200" dirty="0" err="1"/>
              <a:t>kutipan</a:t>
            </a:r>
            <a:r>
              <a:rPr lang="en-US" sz="3200" dirty="0"/>
              <a:t> yang </a:t>
            </a:r>
            <a:r>
              <a:rPr lang="en-US" sz="3200" dirty="0" err="1"/>
              <a:t>dilakukan</a:t>
            </a:r>
            <a:r>
              <a:rPr lang="en-US" sz="3200" dirty="0"/>
              <a:t> orang lain di </a:t>
            </a:r>
            <a:r>
              <a:rPr lang="en-US" sz="3200" dirty="0" err="1"/>
              <a:t>buku</a:t>
            </a:r>
            <a:r>
              <a:rPr lang="en-US" sz="3200" dirty="0"/>
              <a:t> </a:t>
            </a:r>
            <a:r>
              <a:rPr lang="en-US" sz="3200" dirty="0" err="1"/>
              <a:t>atau</a:t>
            </a:r>
            <a:r>
              <a:rPr lang="en-US" sz="3200" dirty="0"/>
              <a:t> </a:t>
            </a:r>
            <a:r>
              <a:rPr lang="en-US" sz="3200" dirty="0" err="1"/>
              <a:t>papernya</a:t>
            </a:r>
            <a:endParaRPr lang="en-US" sz="3200" dirty="0"/>
          </a:p>
          <a:p>
            <a:pPr lvl="1"/>
            <a:r>
              <a:rPr lang="en-US" sz="2800" dirty="0" err="1"/>
              <a:t>Definisi</a:t>
            </a:r>
            <a:r>
              <a:rPr lang="en-US" sz="2800" dirty="0"/>
              <a:t> </a:t>
            </a:r>
            <a:r>
              <a:rPr lang="en-US" sz="2800" dirty="0" err="1"/>
              <a:t>logika</a:t>
            </a:r>
            <a:r>
              <a:rPr lang="en-US" sz="2800" dirty="0"/>
              <a:t> fuzzy </a:t>
            </a:r>
            <a:r>
              <a:rPr lang="en-US" sz="2800" dirty="0" err="1">
                <a:solidFill>
                  <a:srgbClr val="C00000"/>
                </a:solidFill>
              </a:rPr>
              <a:t>menurut</a:t>
            </a:r>
            <a:r>
              <a:rPr lang="en-US" sz="2800" dirty="0">
                <a:solidFill>
                  <a:srgbClr val="C00000"/>
                </a:solidFill>
              </a:rPr>
              <a:t> </a:t>
            </a:r>
            <a:r>
              <a:rPr lang="en-US" sz="2800" dirty="0" err="1">
                <a:solidFill>
                  <a:srgbClr val="C00000"/>
                </a:solidFill>
              </a:rPr>
              <a:t>Lotfie</a:t>
            </a:r>
            <a:r>
              <a:rPr lang="en-US" sz="2800" dirty="0">
                <a:solidFill>
                  <a:srgbClr val="C00000"/>
                </a:solidFill>
              </a:rPr>
              <a:t> Zadeh </a:t>
            </a:r>
            <a:r>
              <a:rPr lang="en-US" sz="2800" dirty="0" err="1">
                <a:solidFill>
                  <a:srgbClr val="C00000"/>
                </a:solidFill>
              </a:rPr>
              <a:t>dalam</a:t>
            </a:r>
            <a:r>
              <a:rPr lang="en-US" sz="2800" dirty="0">
                <a:solidFill>
                  <a:srgbClr val="C00000"/>
                </a:solidFill>
              </a:rPr>
              <a:t> </a:t>
            </a:r>
            <a:r>
              <a:rPr lang="en-US" sz="2800" dirty="0" err="1">
                <a:solidFill>
                  <a:srgbClr val="C00000"/>
                </a:solidFill>
              </a:rPr>
              <a:t>Suyanto</a:t>
            </a:r>
            <a:r>
              <a:rPr lang="en-US" sz="2800" dirty="0"/>
              <a:t> (</a:t>
            </a:r>
            <a:r>
              <a:rPr lang="en-US" sz="2800" dirty="0" err="1"/>
              <a:t>Suyanto</a:t>
            </a:r>
            <a:r>
              <a:rPr lang="en-US" sz="2800" dirty="0"/>
              <a:t>, 2009) </a:t>
            </a:r>
            <a:r>
              <a:rPr lang="en-US" sz="2800" dirty="0" err="1"/>
              <a:t>adalah</a:t>
            </a:r>
            <a:r>
              <a:rPr lang="en-US" sz="2800" dirty="0"/>
              <a:t>: </a:t>
            </a:r>
            <a:r>
              <a:rPr lang="en-US" sz="3200" dirty="0" err="1"/>
              <a:t>blablabla</a:t>
            </a:r>
            <a:endParaRPr lang="en-US" sz="3200" dirty="0"/>
          </a:p>
          <a:p>
            <a:endParaRPr lang="en-US" sz="3200" dirty="0">
              <a:solidFill>
                <a:srgbClr val="C00000"/>
              </a:solidFill>
            </a:endParaRPr>
          </a:p>
          <a:p>
            <a:r>
              <a:rPr lang="en-US" sz="3200" dirty="0" err="1">
                <a:solidFill>
                  <a:srgbClr val="C00000"/>
                </a:solidFill>
              </a:rPr>
              <a:t>Jangan</a:t>
            </a:r>
            <a:r>
              <a:rPr lang="en-US" sz="3200" dirty="0">
                <a:solidFill>
                  <a:srgbClr val="C00000"/>
                </a:solidFill>
              </a:rPr>
              <a:t> </a:t>
            </a:r>
            <a:r>
              <a:rPr lang="en-US" sz="3200" dirty="0" err="1">
                <a:solidFill>
                  <a:srgbClr val="C00000"/>
                </a:solidFill>
              </a:rPr>
              <a:t>terlalu</a:t>
            </a:r>
            <a:r>
              <a:rPr lang="en-US" sz="3200" dirty="0">
                <a:solidFill>
                  <a:srgbClr val="C00000"/>
                </a:solidFill>
              </a:rPr>
              <a:t> </a:t>
            </a:r>
            <a:r>
              <a:rPr lang="en-US" sz="3200" dirty="0" err="1">
                <a:solidFill>
                  <a:srgbClr val="C00000"/>
                </a:solidFill>
              </a:rPr>
              <a:t>banyak</a:t>
            </a:r>
            <a:r>
              <a:rPr lang="en-US" sz="3200" dirty="0">
                <a:solidFill>
                  <a:srgbClr val="C00000"/>
                </a:solidFill>
              </a:rPr>
              <a:t> </a:t>
            </a:r>
            <a:r>
              <a:rPr lang="en-US" sz="3200" dirty="0" err="1">
                <a:solidFill>
                  <a:srgbClr val="C00000"/>
                </a:solidFill>
              </a:rPr>
              <a:t>dilakukan</a:t>
            </a:r>
            <a:r>
              <a:rPr lang="en-US" sz="3200" dirty="0">
                <a:solidFill>
                  <a:srgbClr val="C00000"/>
                </a:solidFill>
              </a:rPr>
              <a:t> </a:t>
            </a:r>
            <a:r>
              <a:rPr lang="en-US" sz="3200" dirty="0" err="1"/>
              <a:t>kecuali</a:t>
            </a:r>
            <a:r>
              <a:rPr lang="en-US" sz="3200" dirty="0"/>
              <a:t> </a:t>
            </a:r>
            <a:r>
              <a:rPr lang="en-US" sz="3200" dirty="0" err="1"/>
              <a:t>dalam</a:t>
            </a:r>
            <a:r>
              <a:rPr lang="en-US" sz="3200" dirty="0"/>
              <a:t> </a:t>
            </a:r>
            <a:r>
              <a:rPr lang="en-US" sz="3200" dirty="0" err="1"/>
              <a:t>keadaan</a:t>
            </a:r>
            <a:r>
              <a:rPr lang="en-US" sz="3200" dirty="0"/>
              <a:t>:</a:t>
            </a:r>
          </a:p>
          <a:p>
            <a:pPr lvl="1"/>
            <a:r>
              <a:rPr lang="en-US" sz="2800" dirty="0"/>
              <a:t>Kita </a:t>
            </a:r>
            <a:r>
              <a:rPr lang="en-US" sz="2800" dirty="0" err="1"/>
              <a:t>tidak</a:t>
            </a:r>
            <a:r>
              <a:rPr lang="en-US" sz="2800" dirty="0"/>
              <a:t> </a:t>
            </a:r>
            <a:r>
              <a:rPr lang="en-US" sz="2800" dirty="0" err="1"/>
              <a:t>bisa</a:t>
            </a:r>
            <a:r>
              <a:rPr lang="en-US" sz="2800" dirty="0"/>
              <a:t> </a:t>
            </a:r>
            <a:r>
              <a:rPr lang="en-US" sz="2800" dirty="0" err="1"/>
              <a:t>mengakses</a:t>
            </a:r>
            <a:r>
              <a:rPr lang="en-US" sz="2800" dirty="0"/>
              <a:t> </a:t>
            </a:r>
            <a:r>
              <a:rPr lang="en-US" sz="2800" dirty="0" err="1"/>
              <a:t>publikasi</a:t>
            </a:r>
            <a:r>
              <a:rPr lang="en-US" sz="2800" dirty="0"/>
              <a:t> </a:t>
            </a:r>
            <a:r>
              <a:rPr lang="en-US" sz="2800" dirty="0" err="1"/>
              <a:t>asli</a:t>
            </a:r>
            <a:endParaRPr lang="en-US" sz="2800" dirty="0"/>
          </a:p>
          <a:p>
            <a:pPr lvl="1"/>
            <a:r>
              <a:rPr lang="en-US" sz="2800" dirty="0"/>
              <a:t>Bahasa </a:t>
            </a:r>
            <a:r>
              <a:rPr lang="en-US" sz="2800" dirty="0" err="1"/>
              <a:t>asli</a:t>
            </a:r>
            <a:r>
              <a:rPr lang="en-US" sz="2800" dirty="0"/>
              <a:t> </a:t>
            </a:r>
            <a:r>
              <a:rPr lang="en-US" sz="2800" dirty="0" err="1"/>
              <a:t>publikasi</a:t>
            </a:r>
            <a:r>
              <a:rPr lang="en-US" sz="2800" dirty="0"/>
              <a:t> </a:t>
            </a:r>
            <a:r>
              <a:rPr lang="en-US" sz="2800" dirty="0" err="1"/>
              <a:t>bukan</a:t>
            </a:r>
            <a:r>
              <a:rPr lang="en-US" sz="2800" dirty="0"/>
              <a:t> </a:t>
            </a:r>
            <a:r>
              <a:rPr lang="en-US" sz="2800" dirty="0" err="1"/>
              <a:t>bahasa</a:t>
            </a:r>
            <a:r>
              <a:rPr lang="en-US" sz="2800" dirty="0"/>
              <a:t> </a:t>
            </a:r>
            <a:r>
              <a:rPr lang="en-US" sz="2800" dirty="0" err="1"/>
              <a:t>inggris</a:t>
            </a:r>
            <a:r>
              <a:rPr lang="en-US" sz="2800" dirty="0"/>
              <a:t> (</a:t>
            </a:r>
            <a:r>
              <a:rPr lang="en-US" sz="2800" dirty="0" err="1"/>
              <a:t>sulit</a:t>
            </a:r>
            <a:r>
              <a:rPr lang="en-US" sz="2800" dirty="0"/>
              <a:t> </a:t>
            </a:r>
            <a:r>
              <a:rPr lang="en-US" sz="2800" dirty="0" err="1"/>
              <a:t>dipahami</a:t>
            </a:r>
            <a:r>
              <a:rPr lang="en-US" sz="2800" dirty="0"/>
              <a:t>)</a:t>
            </a:r>
          </a:p>
        </p:txBody>
      </p:sp>
      <p:sp>
        <p:nvSpPr>
          <p:cNvPr id="2" name="Title 1"/>
          <p:cNvSpPr>
            <a:spLocks noGrp="1"/>
          </p:cNvSpPr>
          <p:nvPr>
            <p:ph type="title"/>
          </p:nvPr>
        </p:nvSpPr>
        <p:spPr/>
        <p:txBody>
          <a:bodyPr/>
          <a:lstStyle/>
          <a:p>
            <a:r>
              <a:rPr lang="en-US" dirty="0" err="1"/>
              <a:t>Mensitasi</a:t>
            </a:r>
            <a:r>
              <a:rPr lang="en-US" dirty="0"/>
              <a:t> </a:t>
            </a:r>
            <a:r>
              <a:rPr lang="en-US" dirty="0" err="1"/>
              <a:t>Sitasi</a:t>
            </a:r>
            <a:r>
              <a:rPr lang="en-US" dirty="0"/>
              <a:t> Orang Lain</a:t>
            </a:r>
          </a:p>
        </p:txBody>
      </p:sp>
      <p:sp>
        <p:nvSpPr>
          <p:cNvPr id="4" name="Slide Number Placeholder 3">
            <a:extLst>
              <a:ext uri="{FF2B5EF4-FFF2-40B4-BE49-F238E27FC236}">
                <a16:creationId xmlns:a16="http://schemas.microsoft.com/office/drawing/2014/main" id="{5133C5EB-DAE6-4EA1-8213-7090259A072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1293864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2743200"/>
            <a:ext cx="4681513" cy="3745210"/>
          </a:xfrm>
          <a:prstGeom prst="rect">
            <a:avLst/>
          </a:prstGeom>
          <a:ln>
            <a:noFill/>
          </a:ln>
          <a:effectLst>
            <a:softEdge rad="112500"/>
          </a:effectLst>
        </p:spPr>
      </p:pic>
      <p:sp>
        <p:nvSpPr>
          <p:cNvPr id="4" name="Text Placeholder 3"/>
          <p:cNvSpPr>
            <a:spLocks noGrp="1"/>
          </p:cNvSpPr>
          <p:nvPr>
            <p:ph type="body" sz="half" idx="2"/>
          </p:nvPr>
        </p:nvSpPr>
        <p:spPr>
          <a:xfrm>
            <a:off x="381000" y="685800"/>
            <a:ext cx="8534400" cy="2286000"/>
          </a:xfrm>
        </p:spPr>
        <p:txBody>
          <a:bodyPr>
            <a:noAutofit/>
          </a:bodyPr>
          <a:lstStyle/>
          <a:p>
            <a:pPr algn="ctr"/>
            <a:r>
              <a:rPr lang="en-US" sz="4400" dirty="0">
                <a:solidFill>
                  <a:schemeClr val="bg1">
                    <a:lumMod val="50000"/>
                  </a:schemeClr>
                </a:solidFill>
              </a:rPr>
              <a:t>MITOS 10</a:t>
            </a:r>
            <a:br>
              <a:rPr lang="en-US" sz="3600" dirty="0">
                <a:solidFill>
                  <a:schemeClr val="bg1">
                    <a:lumMod val="50000"/>
                  </a:schemeClr>
                </a:solidFill>
              </a:rPr>
            </a:br>
            <a:r>
              <a:rPr lang="en-US" sz="3600" dirty="0" err="1">
                <a:solidFill>
                  <a:srgbClr val="C00000"/>
                </a:solidFill>
              </a:rPr>
              <a:t>Satu</a:t>
            </a:r>
            <a:r>
              <a:rPr lang="en-US" sz="3600" dirty="0">
                <a:solidFill>
                  <a:srgbClr val="C00000"/>
                </a:solidFill>
              </a:rPr>
              <a:t> </a:t>
            </a:r>
            <a:r>
              <a:rPr lang="en-US" sz="3600" dirty="0" err="1">
                <a:solidFill>
                  <a:srgbClr val="C00000"/>
                </a:solidFill>
              </a:rPr>
              <a:t>Hasil</a:t>
            </a:r>
            <a:r>
              <a:rPr lang="en-US" sz="3600" dirty="0">
                <a:solidFill>
                  <a:srgbClr val="C00000"/>
                </a:solidFill>
              </a:rPr>
              <a:t> </a:t>
            </a:r>
            <a:r>
              <a:rPr lang="en-US" sz="3600" dirty="0" err="1">
                <a:solidFill>
                  <a:srgbClr val="C00000"/>
                </a:solidFill>
              </a:rPr>
              <a:t>Eksperimen</a:t>
            </a:r>
            <a:r>
              <a:rPr lang="en-US" sz="3600" dirty="0">
                <a:solidFill>
                  <a:srgbClr val="C00000"/>
                </a:solidFill>
              </a:rPr>
              <a:t> </a:t>
            </a:r>
            <a:r>
              <a:rPr lang="en-US" sz="3600" dirty="0" err="1"/>
              <a:t>Penelitian</a:t>
            </a:r>
            <a:r>
              <a:rPr lang="en-US" sz="3600" dirty="0"/>
              <a:t> </a:t>
            </a:r>
            <a:r>
              <a:rPr lang="en-US" sz="3600" dirty="0" err="1"/>
              <a:t>Bisa</a:t>
            </a:r>
            <a:r>
              <a:rPr lang="en-US" sz="3600" dirty="0"/>
              <a:t> </a:t>
            </a:r>
            <a:r>
              <a:rPr lang="en-US" sz="3600" dirty="0" err="1">
                <a:solidFill>
                  <a:srgbClr val="C00000"/>
                </a:solidFill>
              </a:rPr>
              <a:t>Jadi</a:t>
            </a:r>
            <a:r>
              <a:rPr lang="en-US" sz="3600" dirty="0">
                <a:solidFill>
                  <a:srgbClr val="C00000"/>
                </a:solidFill>
              </a:rPr>
              <a:t> </a:t>
            </a:r>
            <a:r>
              <a:rPr lang="en-US" sz="3600" dirty="0" err="1">
                <a:solidFill>
                  <a:srgbClr val="C00000"/>
                </a:solidFill>
              </a:rPr>
              <a:t>Banyak</a:t>
            </a:r>
            <a:r>
              <a:rPr lang="en-US" sz="3600" dirty="0">
                <a:solidFill>
                  <a:srgbClr val="C00000"/>
                </a:solidFill>
              </a:rPr>
              <a:t> Paper</a:t>
            </a:r>
            <a:r>
              <a:rPr lang="en-US" sz="3600" dirty="0"/>
              <a:t> </a:t>
            </a:r>
            <a:r>
              <a:rPr lang="en-US" sz="3600" dirty="0" err="1"/>
              <a:t>dan</a:t>
            </a:r>
            <a:r>
              <a:rPr lang="en-US" sz="3600" dirty="0"/>
              <a:t> </a:t>
            </a:r>
            <a:r>
              <a:rPr lang="en-US" sz="3600" dirty="0" err="1"/>
              <a:t>Dipublikasikan</a:t>
            </a:r>
            <a:br>
              <a:rPr lang="en-US" sz="3600" dirty="0"/>
            </a:br>
            <a:r>
              <a:rPr lang="en-US" sz="3600" dirty="0"/>
              <a:t>di </a:t>
            </a:r>
            <a:r>
              <a:rPr lang="en-US" sz="3600" dirty="0" err="1"/>
              <a:t>Banyak</a:t>
            </a:r>
            <a:r>
              <a:rPr lang="en-US" sz="3600" dirty="0"/>
              <a:t> </a:t>
            </a:r>
            <a:r>
              <a:rPr lang="en-US" sz="3600" dirty="0" err="1"/>
              <a:t>Jurnal</a:t>
            </a:r>
            <a:r>
              <a:rPr lang="en-US" sz="3600" dirty="0"/>
              <a:t> </a:t>
            </a:r>
            <a:endParaRPr lang="id-ID" sz="3600" dirty="0"/>
          </a:p>
        </p:txBody>
      </p:sp>
      <p:sp>
        <p:nvSpPr>
          <p:cNvPr id="2" name="Slide Number Placeholder 1">
            <a:extLst>
              <a:ext uri="{FF2B5EF4-FFF2-40B4-BE49-F238E27FC236}">
                <a16:creationId xmlns:a16="http://schemas.microsoft.com/office/drawing/2014/main" id="{8BD30869-A38E-4253-B82C-A4AD8E2C94DB}"/>
              </a:ext>
            </a:extLst>
          </p:cNvPr>
          <p:cNvSpPr>
            <a:spLocks noGrp="1"/>
          </p:cNvSpPr>
          <p:nvPr>
            <p:ph type="sldNum" sz="quarter" idx="12"/>
          </p:nvPr>
        </p:nvSpPr>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val="41381490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BB7993-928A-4D45-9922-4CAEF99F0C83}"/>
              </a:ext>
            </a:extLst>
          </p:cNvPr>
          <p:cNvSpPr>
            <a:spLocks noGrp="1"/>
          </p:cNvSpPr>
          <p:nvPr>
            <p:ph type="title"/>
          </p:nvPr>
        </p:nvSpPr>
        <p:spPr/>
        <p:txBody>
          <a:bodyPr/>
          <a:lstStyle/>
          <a:p>
            <a:r>
              <a:rPr lang="id-ID" dirty="0"/>
              <a:t>Pola </a:t>
            </a:r>
            <a:r>
              <a:rPr lang="id-ID" dirty="0">
                <a:solidFill>
                  <a:srgbClr val="C00000"/>
                </a:solidFill>
              </a:rPr>
              <a:t>RP</a:t>
            </a:r>
            <a:r>
              <a:rPr lang="id-ID" dirty="0"/>
              <a:t> – </a:t>
            </a:r>
            <a:r>
              <a:rPr lang="id-ID" dirty="0">
                <a:solidFill>
                  <a:srgbClr val="0070C0"/>
                </a:solidFill>
              </a:rPr>
              <a:t>RQ</a:t>
            </a:r>
            <a:r>
              <a:rPr lang="id-ID" dirty="0"/>
              <a:t> – </a:t>
            </a:r>
            <a:r>
              <a:rPr lang="id-ID" dirty="0">
                <a:solidFill>
                  <a:srgbClr val="00B050"/>
                </a:solidFill>
              </a:rPr>
              <a:t>RC</a:t>
            </a:r>
            <a:r>
              <a:rPr lang="id-ID" dirty="0"/>
              <a:t> pada Penelitian</a:t>
            </a:r>
            <a:endParaRPr lang="en-US" dirty="0"/>
          </a:p>
        </p:txBody>
      </p:sp>
      <p:pic>
        <p:nvPicPr>
          <p:cNvPr id="5" name="Picture 4">
            <a:extLst>
              <a:ext uri="{FF2B5EF4-FFF2-40B4-BE49-F238E27FC236}">
                <a16:creationId xmlns:a16="http://schemas.microsoft.com/office/drawing/2014/main" id="{DCBE5909-EC16-45A6-BF63-788E4B794013}"/>
              </a:ext>
            </a:extLst>
          </p:cNvPr>
          <p:cNvPicPr>
            <a:picLocks noChangeAspect="1"/>
          </p:cNvPicPr>
          <p:nvPr/>
        </p:nvPicPr>
        <p:blipFill rotWithShape="1">
          <a:blip r:embed="rId2"/>
          <a:srcRect l="892" t="10295" r="51033" b="1249"/>
          <a:stretch/>
        </p:blipFill>
        <p:spPr>
          <a:xfrm>
            <a:off x="5105400" y="1313323"/>
            <a:ext cx="3797774" cy="4992902"/>
          </a:xfrm>
          <a:prstGeom prst="rect">
            <a:avLst/>
          </a:prstGeom>
        </p:spPr>
      </p:pic>
      <p:sp>
        <p:nvSpPr>
          <p:cNvPr id="2" name="Content Placeholder 1">
            <a:extLst>
              <a:ext uri="{FF2B5EF4-FFF2-40B4-BE49-F238E27FC236}">
                <a16:creationId xmlns:a16="http://schemas.microsoft.com/office/drawing/2014/main" id="{ACAC0162-76A6-4DA7-849C-CFD18686D0A9}"/>
              </a:ext>
            </a:extLst>
          </p:cNvPr>
          <p:cNvSpPr>
            <a:spLocks noGrp="1"/>
          </p:cNvSpPr>
          <p:nvPr>
            <p:ph idx="1"/>
          </p:nvPr>
        </p:nvSpPr>
        <p:spPr>
          <a:xfrm>
            <a:off x="114374" y="1143000"/>
            <a:ext cx="5486326" cy="5333549"/>
          </a:xfrm>
        </p:spPr>
        <p:txBody>
          <a:bodyPr>
            <a:normAutofit fontScale="92500" lnSpcReduction="10000"/>
          </a:bodyPr>
          <a:lstStyle/>
          <a:p>
            <a:r>
              <a:rPr lang="id-ID" dirty="0" err="1">
                <a:solidFill>
                  <a:srgbClr val="C00000"/>
                </a:solidFill>
              </a:rPr>
              <a:t>Research</a:t>
            </a:r>
            <a:r>
              <a:rPr lang="id-ID" dirty="0">
                <a:solidFill>
                  <a:srgbClr val="C00000"/>
                </a:solidFill>
              </a:rPr>
              <a:t> Problem (RP)</a:t>
            </a:r>
            <a:r>
              <a:rPr lang="id-ID" dirty="0"/>
              <a:t> atau masalah penelitian adalah alasan kita melakukan penelitian</a:t>
            </a:r>
          </a:p>
          <a:p>
            <a:endParaRPr lang="id-ID" dirty="0"/>
          </a:p>
          <a:p>
            <a:r>
              <a:rPr lang="id-ID" dirty="0"/>
              <a:t>Satu </a:t>
            </a:r>
            <a:r>
              <a:rPr lang="id-ID" dirty="0">
                <a:solidFill>
                  <a:srgbClr val="C00000"/>
                </a:solidFill>
              </a:rPr>
              <a:t>RP</a:t>
            </a:r>
            <a:r>
              <a:rPr lang="id-ID" dirty="0"/>
              <a:t> bisa coba dipecahkan dengan banyak cara/metode/solusi/hipotesis (</a:t>
            </a:r>
            <a:r>
              <a:rPr lang="id-ID" dirty="0" err="1">
                <a:solidFill>
                  <a:srgbClr val="0070C0"/>
                </a:solidFill>
              </a:rPr>
              <a:t>Research</a:t>
            </a:r>
            <a:r>
              <a:rPr lang="id-ID" dirty="0">
                <a:solidFill>
                  <a:srgbClr val="0070C0"/>
                </a:solidFill>
              </a:rPr>
              <a:t> </a:t>
            </a:r>
            <a:r>
              <a:rPr lang="id-ID" dirty="0" err="1">
                <a:solidFill>
                  <a:srgbClr val="0070C0"/>
                </a:solidFill>
              </a:rPr>
              <a:t>Question</a:t>
            </a:r>
            <a:r>
              <a:rPr lang="id-ID" dirty="0">
                <a:solidFill>
                  <a:srgbClr val="0070C0"/>
                </a:solidFill>
              </a:rPr>
              <a:t> (RQ)</a:t>
            </a:r>
            <a:r>
              <a:rPr lang="id-ID" dirty="0"/>
              <a:t>)</a:t>
            </a:r>
          </a:p>
          <a:p>
            <a:endParaRPr lang="id-ID" dirty="0"/>
          </a:p>
          <a:p>
            <a:r>
              <a:rPr lang="id-ID" dirty="0"/>
              <a:t>Satu </a:t>
            </a:r>
            <a:r>
              <a:rPr lang="id-ID" dirty="0">
                <a:solidFill>
                  <a:srgbClr val="0070C0"/>
                </a:solidFill>
              </a:rPr>
              <a:t>RQ</a:t>
            </a:r>
            <a:r>
              <a:rPr lang="id-ID" dirty="0"/>
              <a:t> akan membentuk satu kontribusi ke pengetahuan</a:t>
            </a:r>
            <a:br>
              <a:rPr lang="id-ID" dirty="0"/>
            </a:br>
            <a:r>
              <a:rPr lang="id-ID" dirty="0"/>
              <a:t>(</a:t>
            </a:r>
            <a:r>
              <a:rPr lang="id-ID" dirty="0" err="1">
                <a:solidFill>
                  <a:srgbClr val="00B050"/>
                </a:solidFill>
              </a:rPr>
              <a:t>Research</a:t>
            </a:r>
            <a:r>
              <a:rPr lang="id-ID" dirty="0">
                <a:solidFill>
                  <a:srgbClr val="00B050"/>
                </a:solidFill>
              </a:rPr>
              <a:t> </a:t>
            </a:r>
            <a:r>
              <a:rPr lang="id-ID" dirty="0" err="1">
                <a:solidFill>
                  <a:srgbClr val="00B050"/>
                </a:solidFill>
              </a:rPr>
              <a:t>Contribution</a:t>
            </a:r>
            <a:r>
              <a:rPr lang="id-ID" dirty="0">
                <a:solidFill>
                  <a:srgbClr val="00B050"/>
                </a:solidFill>
              </a:rPr>
              <a:t> (RC)</a:t>
            </a:r>
            <a:r>
              <a:rPr lang="id-ID" dirty="0"/>
              <a:t>)</a:t>
            </a:r>
          </a:p>
          <a:p>
            <a:endParaRPr lang="id-ID" dirty="0"/>
          </a:p>
          <a:p>
            <a:r>
              <a:rPr lang="id-ID" dirty="0"/>
              <a:t>Satu </a:t>
            </a:r>
            <a:r>
              <a:rPr lang="id-ID" dirty="0">
                <a:solidFill>
                  <a:srgbClr val="00B050"/>
                </a:solidFill>
              </a:rPr>
              <a:t>RC</a:t>
            </a:r>
            <a:r>
              <a:rPr lang="id-ID" dirty="0"/>
              <a:t> akan menjadi satu </a:t>
            </a:r>
            <a:r>
              <a:rPr lang="id-ID" dirty="0" err="1">
                <a:solidFill>
                  <a:schemeClr val="accent2"/>
                </a:solidFill>
              </a:rPr>
              <a:t>paper</a:t>
            </a:r>
            <a:r>
              <a:rPr lang="id-ID" dirty="0">
                <a:solidFill>
                  <a:schemeClr val="accent2"/>
                </a:solidFill>
              </a:rPr>
              <a:t> publikasi</a:t>
            </a:r>
            <a:endParaRPr lang="en-US" dirty="0">
              <a:solidFill>
                <a:schemeClr val="accent2"/>
              </a:solidFill>
            </a:endParaRPr>
          </a:p>
        </p:txBody>
      </p:sp>
      <p:sp>
        <p:nvSpPr>
          <p:cNvPr id="3" name="Slide Number Placeholder 2">
            <a:extLst>
              <a:ext uri="{FF2B5EF4-FFF2-40B4-BE49-F238E27FC236}">
                <a16:creationId xmlns:a16="http://schemas.microsoft.com/office/drawing/2014/main" id="{9E29ED61-A4C9-488F-9FBB-E67CF1A9D3D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338146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Autofit/>
          </a:bodyPr>
          <a:lstStyle/>
          <a:p>
            <a:r>
              <a:rPr lang="en-US" sz="3200" dirty="0"/>
              <a:t>Software Defect Prediction Framework based on Hybrid Metaheuristic Optimization Methods</a:t>
            </a:r>
            <a:endParaRPr lang="id-ID" sz="3200" dirty="0"/>
          </a:p>
        </p:txBody>
      </p:sp>
      <p:pic>
        <p:nvPicPr>
          <p:cNvPr id="5" name="Picture 4"/>
          <p:cNvPicPr>
            <a:picLocks noChangeAspect="1"/>
          </p:cNvPicPr>
          <p:nvPr/>
        </p:nvPicPr>
        <p:blipFill rotWithShape="1">
          <a:blip r:embed="rId2"/>
          <a:srcRect l="892" t="10295" r="1027" b="1249"/>
          <a:stretch/>
        </p:blipFill>
        <p:spPr>
          <a:xfrm>
            <a:off x="-27972" y="947408"/>
            <a:ext cx="9171972" cy="5910592"/>
          </a:xfrm>
          <a:prstGeom prst="rect">
            <a:avLst/>
          </a:prstGeom>
        </p:spPr>
      </p:pic>
      <p:sp>
        <p:nvSpPr>
          <p:cNvPr id="4" name="Slide Number Placeholder 3">
            <a:extLst>
              <a:ext uri="{FF2B5EF4-FFF2-40B4-BE49-F238E27FC236}">
                <a16:creationId xmlns:a16="http://schemas.microsoft.com/office/drawing/2014/main" id="{6940DBCD-D95E-44C0-BDC0-418DF0AB33C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289230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a:t>
            </a: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44" b="2105"/>
          <a:stretch/>
        </p:blipFill>
        <p:spPr bwMode="auto">
          <a:xfrm>
            <a:off x="257292" y="990600"/>
            <a:ext cx="3261168" cy="5012039"/>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76" b="4088"/>
          <a:stretch/>
        </p:blipFill>
        <p:spPr bwMode="auto">
          <a:xfrm>
            <a:off x="4346736" y="228600"/>
            <a:ext cx="2300510" cy="3276600"/>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64"/>
          <a:stretch/>
        </p:blipFill>
        <p:spPr bwMode="auto">
          <a:xfrm>
            <a:off x="6281816" y="437530"/>
            <a:ext cx="2306318" cy="3147286"/>
          </a:xfrm>
          <a:prstGeom prst="rect">
            <a:avLst/>
          </a:prstGeom>
          <a:ln>
            <a:noFill/>
          </a:ln>
          <a:effectLst>
            <a:outerShdw blurRad="292100" dist="139700" dir="2700000" algn="tl" rotWithShape="0">
              <a:srgbClr val="333333">
                <a:alpha val="65000"/>
              </a:srgbClr>
            </a:outerShdw>
          </a:effectLst>
        </p:spPr>
      </p:pic>
      <p:pic>
        <p:nvPicPr>
          <p:cNvPr id="9"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038600" y="2242726"/>
            <a:ext cx="2386060" cy="2942808"/>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569" b="4750"/>
          <a:stretch/>
        </p:blipFill>
        <p:spPr bwMode="auto">
          <a:xfrm>
            <a:off x="5867254" y="1641716"/>
            <a:ext cx="2249027" cy="313758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7034"/>
          <a:stretch/>
        </p:blipFill>
        <p:spPr>
          <a:xfrm>
            <a:off x="6349955" y="3338228"/>
            <a:ext cx="2508115" cy="3142995"/>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80937F98-E73E-4C0D-BF48-14B10D4FBC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794086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86750" cy="5715001"/>
          </a:xfrm>
        </p:spPr>
        <p:txBody>
          <a:bodyPr>
            <a:normAutofit fontScale="92500" lnSpcReduction="10000"/>
          </a:bodyPr>
          <a:lstStyle/>
          <a:p>
            <a:r>
              <a:rPr lang="id-ID" sz="2400" dirty="0"/>
              <a:t>Abbott, M., &amp; </a:t>
            </a:r>
            <a:r>
              <a:rPr lang="id-ID" sz="2400" dirty="0" err="1"/>
              <a:t>McKinney</a:t>
            </a:r>
            <a:r>
              <a:rPr lang="id-ID" sz="2400" dirty="0"/>
              <a:t>, J. (2013). </a:t>
            </a:r>
            <a:r>
              <a:rPr lang="id-ID" sz="2400" dirty="0" err="1">
                <a:solidFill>
                  <a:srgbClr val="C00000"/>
                </a:solidFill>
              </a:rPr>
              <a:t>Understanding</a:t>
            </a:r>
            <a:r>
              <a:rPr lang="id-ID" sz="2400" dirty="0">
                <a:solidFill>
                  <a:srgbClr val="C00000"/>
                </a:solidFill>
              </a:rPr>
              <a:t> </a:t>
            </a:r>
            <a:r>
              <a:rPr lang="id-ID" sz="2400" dirty="0" err="1">
                <a:solidFill>
                  <a:srgbClr val="C00000"/>
                </a:solidFill>
              </a:rPr>
              <a:t>and</a:t>
            </a:r>
            <a:r>
              <a:rPr lang="id-ID" sz="2400" dirty="0">
                <a:solidFill>
                  <a:srgbClr val="C00000"/>
                </a:solidFill>
              </a:rPr>
              <a:t> </a:t>
            </a:r>
            <a:r>
              <a:rPr lang="id-ID" sz="2400" dirty="0" err="1">
                <a:solidFill>
                  <a:srgbClr val="C00000"/>
                </a:solidFill>
              </a:rPr>
              <a:t>Applying</a:t>
            </a:r>
            <a:r>
              <a:rPr lang="id-ID" sz="2400" dirty="0">
                <a:solidFill>
                  <a:srgbClr val="C00000"/>
                </a:solidFill>
              </a:rPr>
              <a:t> Research </a:t>
            </a:r>
            <a:r>
              <a:rPr lang="id-ID" sz="2400" dirty="0" err="1">
                <a:solidFill>
                  <a:srgbClr val="C00000"/>
                </a:solidFill>
              </a:rPr>
              <a:t>Design</a:t>
            </a:r>
            <a:r>
              <a:rPr lang="id-ID" sz="2400" dirty="0"/>
              <a:t>. John </a:t>
            </a:r>
            <a:r>
              <a:rPr lang="id-ID" sz="2400" dirty="0" err="1"/>
              <a:t>Wiley</a:t>
            </a:r>
            <a:r>
              <a:rPr lang="id-ID" sz="2400" dirty="0"/>
              <a:t> &amp; Sons, </a:t>
            </a:r>
            <a:r>
              <a:rPr lang="id-ID" sz="2400" dirty="0" err="1"/>
              <a:t>Inc</a:t>
            </a:r>
            <a:r>
              <a:rPr lang="id-ID" sz="2400" dirty="0"/>
              <a:t>.</a:t>
            </a:r>
          </a:p>
          <a:p>
            <a:r>
              <a:rPr lang="id-ID" sz="2400" dirty="0" err="1"/>
              <a:t>Berndtsson</a:t>
            </a:r>
            <a:r>
              <a:rPr lang="id-ID" sz="2400" dirty="0"/>
              <a:t>, M., </a:t>
            </a:r>
            <a:r>
              <a:rPr lang="id-ID" sz="2400" dirty="0" err="1"/>
              <a:t>Hansson</a:t>
            </a:r>
            <a:r>
              <a:rPr lang="id-ID" sz="2400" dirty="0"/>
              <a:t>, J., &amp; </a:t>
            </a:r>
            <a:r>
              <a:rPr lang="id-ID" sz="2400" dirty="0" err="1"/>
              <a:t>Olsson</a:t>
            </a:r>
            <a:r>
              <a:rPr lang="id-ID" sz="2400" dirty="0"/>
              <a:t>, B. (2008). </a:t>
            </a:r>
            <a:r>
              <a:rPr lang="id-ID" sz="2400" dirty="0" err="1">
                <a:solidFill>
                  <a:srgbClr val="C00000"/>
                </a:solidFill>
              </a:rPr>
              <a:t>Thesis</a:t>
            </a:r>
            <a:r>
              <a:rPr lang="id-ID" sz="2400" dirty="0">
                <a:solidFill>
                  <a:srgbClr val="C00000"/>
                </a:solidFill>
              </a:rPr>
              <a:t> </a:t>
            </a:r>
            <a:r>
              <a:rPr lang="id-ID" sz="2400" dirty="0" err="1">
                <a:solidFill>
                  <a:srgbClr val="C00000"/>
                </a:solidFill>
              </a:rPr>
              <a:t>Projects</a:t>
            </a:r>
            <a:r>
              <a:rPr lang="id-ID" sz="2400" dirty="0">
                <a:solidFill>
                  <a:srgbClr val="C00000"/>
                </a:solidFill>
              </a:rPr>
              <a:t>: a </a:t>
            </a:r>
            <a:r>
              <a:rPr lang="id-ID" sz="2400" dirty="0" err="1">
                <a:solidFill>
                  <a:srgbClr val="C00000"/>
                </a:solidFill>
              </a:rPr>
              <a:t>Guide</a:t>
            </a:r>
            <a:r>
              <a:rPr lang="id-ID" sz="2400" dirty="0">
                <a:solidFill>
                  <a:srgbClr val="C00000"/>
                </a:solidFill>
              </a:rPr>
              <a:t> for </a:t>
            </a:r>
            <a:r>
              <a:rPr lang="id-ID" sz="2400" dirty="0" err="1">
                <a:solidFill>
                  <a:srgbClr val="C00000"/>
                </a:solidFill>
              </a:rPr>
              <a:t>Students</a:t>
            </a:r>
            <a:r>
              <a:rPr lang="id-ID" sz="2400" dirty="0">
                <a:solidFill>
                  <a:srgbClr val="C00000"/>
                </a:solidFill>
              </a:rPr>
              <a:t> </a:t>
            </a:r>
            <a:r>
              <a:rPr lang="id-ID" sz="2400" dirty="0" err="1">
                <a:solidFill>
                  <a:srgbClr val="C00000"/>
                </a:solidFill>
              </a:rPr>
              <a:t>in</a:t>
            </a:r>
            <a:r>
              <a:rPr lang="id-ID" sz="2400" dirty="0">
                <a:solidFill>
                  <a:srgbClr val="C00000"/>
                </a:solidFill>
              </a:rPr>
              <a:t> Computer Science </a:t>
            </a:r>
            <a:r>
              <a:rPr lang="id-ID" sz="2400" dirty="0" err="1">
                <a:solidFill>
                  <a:srgbClr val="C00000"/>
                </a:solidFill>
              </a:rPr>
              <a:t>and</a:t>
            </a:r>
            <a:r>
              <a:rPr lang="id-ID" sz="2400" dirty="0">
                <a:solidFill>
                  <a:srgbClr val="C00000"/>
                </a:solidFill>
              </a:rPr>
              <a:t> </a:t>
            </a:r>
            <a:r>
              <a:rPr lang="id-ID" sz="2400" dirty="0" err="1">
                <a:solidFill>
                  <a:srgbClr val="C00000"/>
                </a:solidFill>
              </a:rPr>
              <a:t>Information</a:t>
            </a:r>
            <a:r>
              <a:rPr lang="id-ID" sz="2400" dirty="0">
                <a:solidFill>
                  <a:srgbClr val="C00000"/>
                </a:solidFill>
              </a:rPr>
              <a:t> Systems (2nd ed.)</a:t>
            </a:r>
            <a:r>
              <a:rPr lang="id-ID" sz="2400" dirty="0"/>
              <a:t>. London: </a:t>
            </a:r>
            <a:r>
              <a:rPr lang="id-ID" sz="2400" dirty="0" err="1"/>
              <a:t>Springer-Verlag</a:t>
            </a:r>
            <a:endParaRPr lang="id-ID" sz="2400" dirty="0"/>
          </a:p>
          <a:p>
            <a:r>
              <a:rPr lang="id-ID" sz="2400" dirty="0" err="1"/>
              <a:t>Blaxter</a:t>
            </a:r>
            <a:r>
              <a:rPr lang="id-ID" sz="2400" dirty="0"/>
              <a:t>, L., </a:t>
            </a:r>
            <a:r>
              <a:rPr lang="id-ID" sz="2400" dirty="0" err="1"/>
              <a:t>Hughes</a:t>
            </a:r>
            <a:r>
              <a:rPr lang="id-ID" sz="2400" dirty="0"/>
              <a:t>, C., &amp; </a:t>
            </a:r>
            <a:r>
              <a:rPr lang="id-ID" sz="2400" dirty="0" err="1"/>
              <a:t>Tight</a:t>
            </a:r>
            <a:r>
              <a:rPr lang="id-ID" sz="2400" dirty="0"/>
              <a:t>, M. (2006). </a:t>
            </a:r>
            <a:r>
              <a:rPr lang="id-ID" sz="2400" dirty="0" err="1">
                <a:solidFill>
                  <a:srgbClr val="C00000"/>
                </a:solidFill>
              </a:rPr>
              <a:t>How</a:t>
            </a:r>
            <a:r>
              <a:rPr lang="id-ID" sz="2400" dirty="0">
                <a:solidFill>
                  <a:srgbClr val="C00000"/>
                </a:solidFill>
              </a:rPr>
              <a:t> </a:t>
            </a:r>
            <a:r>
              <a:rPr lang="id-ID" sz="2400" dirty="0" err="1">
                <a:solidFill>
                  <a:srgbClr val="C00000"/>
                </a:solidFill>
              </a:rPr>
              <a:t>to</a:t>
            </a:r>
            <a:r>
              <a:rPr lang="id-ID" sz="2400" dirty="0">
                <a:solidFill>
                  <a:srgbClr val="C00000"/>
                </a:solidFill>
              </a:rPr>
              <a:t> Research (3rd ed.)</a:t>
            </a:r>
            <a:r>
              <a:rPr lang="id-ID" sz="2400" dirty="0"/>
              <a:t>. </a:t>
            </a:r>
            <a:r>
              <a:rPr lang="id-ID" sz="2400" dirty="0" err="1"/>
              <a:t>Open</a:t>
            </a:r>
            <a:r>
              <a:rPr lang="id-ID" sz="2400" dirty="0"/>
              <a:t> </a:t>
            </a:r>
            <a:r>
              <a:rPr lang="id-ID" sz="2400" dirty="0" err="1"/>
              <a:t>University</a:t>
            </a:r>
            <a:r>
              <a:rPr lang="id-ID" sz="2400" dirty="0"/>
              <a:t> Press</a:t>
            </a:r>
          </a:p>
          <a:p>
            <a:r>
              <a:rPr lang="id-ID" sz="2400" dirty="0" err="1"/>
              <a:t>Blessing</a:t>
            </a:r>
            <a:r>
              <a:rPr lang="id-ID" sz="2400" dirty="0"/>
              <a:t>, L. T. M., &amp; </a:t>
            </a:r>
            <a:r>
              <a:rPr lang="id-ID" sz="2400" dirty="0" err="1"/>
              <a:t>Chakrabarti</a:t>
            </a:r>
            <a:r>
              <a:rPr lang="id-ID" sz="2400" dirty="0"/>
              <a:t>, A. (2009). </a:t>
            </a:r>
            <a:r>
              <a:rPr lang="id-ID" sz="2400" dirty="0">
                <a:solidFill>
                  <a:srgbClr val="C00000"/>
                </a:solidFill>
              </a:rPr>
              <a:t>DRM, a </a:t>
            </a:r>
            <a:r>
              <a:rPr lang="id-ID" sz="2400" dirty="0" err="1">
                <a:solidFill>
                  <a:srgbClr val="C00000"/>
                </a:solidFill>
              </a:rPr>
              <a:t>Design</a:t>
            </a:r>
            <a:r>
              <a:rPr lang="id-ID" sz="2400" dirty="0">
                <a:solidFill>
                  <a:srgbClr val="C00000"/>
                </a:solidFill>
              </a:rPr>
              <a:t> Research </a:t>
            </a:r>
            <a:r>
              <a:rPr lang="id-ID" sz="2400" dirty="0" err="1">
                <a:solidFill>
                  <a:srgbClr val="C00000"/>
                </a:solidFill>
              </a:rPr>
              <a:t>Methodology</a:t>
            </a:r>
            <a:r>
              <a:rPr lang="id-ID" sz="2400" dirty="0"/>
              <a:t>. </a:t>
            </a:r>
            <a:r>
              <a:rPr lang="id-ID" sz="2400" dirty="0" err="1"/>
              <a:t>Springer-Verlag</a:t>
            </a:r>
            <a:r>
              <a:rPr lang="id-ID" sz="2400" dirty="0"/>
              <a:t> London</a:t>
            </a:r>
            <a:endParaRPr lang="en-US" sz="2400" dirty="0"/>
          </a:p>
          <a:p>
            <a:r>
              <a:rPr lang="en-US" sz="2400" dirty="0"/>
              <a:t>Cohen, L., </a:t>
            </a:r>
            <a:r>
              <a:rPr lang="en-US" sz="2400" dirty="0" err="1"/>
              <a:t>Manion</a:t>
            </a:r>
            <a:r>
              <a:rPr lang="en-US" sz="2400" dirty="0"/>
              <a:t>, L., &amp; Morrison, K. (2005). </a:t>
            </a:r>
            <a:r>
              <a:rPr lang="en-US" sz="2400" dirty="0">
                <a:solidFill>
                  <a:srgbClr val="C00000"/>
                </a:solidFill>
              </a:rPr>
              <a:t>Research Methods in Education (5th ed.)</a:t>
            </a:r>
            <a:r>
              <a:rPr lang="en-US" sz="2400" dirty="0"/>
              <a:t>. Taylor &amp; Francis Group.</a:t>
            </a:r>
          </a:p>
          <a:p>
            <a:r>
              <a:rPr lang="en-US" sz="2400" dirty="0"/>
              <a:t>Dawson, C. W. (2009). </a:t>
            </a:r>
            <a:r>
              <a:rPr lang="en-US" sz="2400" dirty="0">
                <a:solidFill>
                  <a:srgbClr val="C00000"/>
                </a:solidFill>
              </a:rPr>
              <a:t>Projects in Computing and Information Systems A Student’s Guide (2nd ed.)</a:t>
            </a:r>
            <a:r>
              <a:rPr lang="en-US" sz="2400" dirty="0"/>
              <a:t>. Pearson Education Limited</a:t>
            </a:r>
          </a:p>
          <a:p>
            <a:r>
              <a:rPr lang="en-US" sz="2400" dirty="0" err="1"/>
              <a:t>Jonker</a:t>
            </a:r>
            <a:r>
              <a:rPr lang="en-US" sz="2400" dirty="0"/>
              <a:t>, J., &amp; </a:t>
            </a:r>
            <a:r>
              <a:rPr lang="en-US" sz="2400" dirty="0" err="1"/>
              <a:t>Pennink</a:t>
            </a:r>
            <a:r>
              <a:rPr lang="en-US" sz="2400" dirty="0"/>
              <a:t>, B. (2010). </a:t>
            </a:r>
            <a:r>
              <a:rPr lang="en-US" sz="2400" dirty="0">
                <a:solidFill>
                  <a:srgbClr val="C00000"/>
                </a:solidFill>
              </a:rPr>
              <a:t>The Essence of Research Methodology</a:t>
            </a:r>
            <a:r>
              <a:rPr lang="en-US" sz="2400" dirty="0"/>
              <a:t>. Springer-</a:t>
            </a:r>
            <a:r>
              <a:rPr lang="en-US" sz="2400" dirty="0" err="1"/>
              <a:t>Verlag</a:t>
            </a:r>
            <a:r>
              <a:rPr lang="en-US" sz="2400" dirty="0"/>
              <a:t> Berlin Heidelberg</a:t>
            </a:r>
          </a:p>
          <a:p>
            <a:r>
              <a:rPr lang="en-US" sz="2400" dirty="0" err="1"/>
              <a:t>Lichtfouse</a:t>
            </a:r>
            <a:r>
              <a:rPr lang="en-US" sz="2400" dirty="0"/>
              <a:t>, E. (2013). </a:t>
            </a:r>
            <a:r>
              <a:rPr lang="en-US" sz="2400" dirty="0">
                <a:solidFill>
                  <a:srgbClr val="C00000"/>
                </a:solidFill>
              </a:rPr>
              <a:t>Scientific Writing for Impact Factor Journals</a:t>
            </a:r>
            <a:r>
              <a:rPr lang="en-US" sz="2400" dirty="0"/>
              <a:t>. Nova Science Publishers, Inc.</a:t>
            </a:r>
          </a:p>
        </p:txBody>
      </p:sp>
      <p:sp>
        <p:nvSpPr>
          <p:cNvPr id="2" name="Title 1"/>
          <p:cNvSpPr>
            <a:spLocks noGrp="1"/>
          </p:cNvSpPr>
          <p:nvPr>
            <p:ph type="title"/>
          </p:nvPr>
        </p:nvSpPr>
        <p:spPr/>
        <p:txBody>
          <a:bodyPr/>
          <a:lstStyle/>
          <a:p>
            <a:r>
              <a:rPr lang="en-US" dirty="0"/>
              <a:t>Reference</a:t>
            </a:r>
            <a:endParaRPr lang="id-ID" dirty="0"/>
          </a:p>
        </p:txBody>
      </p:sp>
      <p:sp>
        <p:nvSpPr>
          <p:cNvPr id="5" name="Slide Number Placeholder 4">
            <a:extLst>
              <a:ext uri="{FF2B5EF4-FFF2-40B4-BE49-F238E27FC236}">
                <a16:creationId xmlns:a16="http://schemas.microsoft.com/office/drawing/2014/main" id="{C9532C43-BC58-432F-85F7-6AB8623ED1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3827462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ONCLICK_URL_TARGET" val="_self"/>
  <p:tag name="GENSWF_MOVIE_PRESENTATION_END_URL" val="http://"/>
  <p:tag name="GENSWF_MOVIE_PRESENTATION_END_URL_TARGET" val="_self"/>
  <p:tag name="FLASHSPRING_PRESENTATION_REFERENCES" val=""/>
  <p:tag name="ISPRING_PRESENTER_PHOTO_0" val="jpg|/9j/4AAQSkZJRgABAQAAAQABAAD//gA7Q1JFQVRPUjogZ2QtanBlZyB2MS4wICh1c2luZyBJSkcg&#10;SlBFRyB2NjIpLCBxdWFsaXR5ID0gODUK/9sAQwAFAwQEBAMFBAQEBQUFBgcMCAcHBwcPCwsJDBEP&#10;EhIRDxERExYcFxMUGhURERghGBodHR8fHxMXIiQiHiQcHh8e/9sAQwEFBQUHBgcOCAgOHhQRFB4e&#10;Hh4eHh4eHh4eHh4eHh4eHh4eHh4eHh4eHh4eHh4eHh4eHh4eHh4eHh4eHh4eHh4e/8AAEQgA1gDI&#10;AwEiAAIRAQMRAf/EAB8AAAEFAQEBAQEBAAAAAAAAAAABAgMEBQYHCAkKC//EALUQAAIBAwMCBAMF&#10;BQQEAAABfQECAwAEEQUSITFBBhNRYQcicRQygZGhCCNCscEVUtHwJDNicoIJChYXGBkaJSYnKCkq&#10;NDU2Nzg5OkNERUZHSElKU1RVVldYWVpjZGVmZ2hpanN0dXZ3eHl6g4SFhoeIiYqSk5SVlpeYmZqi&#10;o6Slpqeoqaqys7S1tre4ubrCw8TFxsfIycrS09TV1tfY2drh4uPk5ebn6Onq8fLz9PX29/j5+v/E&#10;AB8BAAMBAQEBAQEBAQEAAAAAAAABAgMEBQYHCAkKC//EALURAAIBAgQEAwQHBQQEAAECdwABAgMR&#10;BAUhMQYSQVEHYXETIjKBCBRCkaGxwQkjM1LwFWJy0QoWJDThJfEXGBkaJicoKSo1Njc4OTpDREVG&#10;R0hJSlNUVVZXWFlaY2RlZmdoaWpzdHV2d3h5eoKDhIWGh4iJipKTlJWWl5iZmqKjpKWmp6ipqrKz&#10;tLW2t7i5usLDxMXGx8jJytLT1NXW19jZ2uLj5OXm5+jp6vLz9PX29/j5+v/aAAwDAQACEQMRAD8A&#10;83+NM0ieK9XmCbtspOf0rgYdT1HA/wBDH/fVegfGNJJdf1cKDku4H5mvMd18bqQIoCqQCCCN1eFh&#10;IKVJXR6s5NS3OkgumeJWZdrEZI9KmWfJzmskSOOOcfQ1IJOcYP5UpUlc0TNUXOTjNOE/YnntWX5n&#10;p1pwmJHPBFL2bC5qrOCKcs/FZSzY/iqG51S2tsCSTBPaiNJvZCckldm4Jqf5pPIrlZtbkLZgiG3H&#10;DMaYmp30iliyrj72QDito4CbMniYJ2Os84nuKetwMc5rjJNUvUfYZDkdsCpBqF6oDiVWQ9MrV/2f&#10;K25LxcOx14nHXNKZyT8vPFc5FqN0eWjUbeqlSPwq0NQVvlQMvPJIxg+lZywU4vYpYim+psm4AGS1&#10;J9o9DWd5oI5J6flSeawwM4zWPsWuhrzo02n460gm461med749qXzqnkHc0vPwvWgXBIPNZpm96aZ&#10;8dDRyBc1RcHGM0vnn1rKE+aXzuO9JwA1PtGT14o8/wB6y/OyTzSiX3qfZgaIuBRWW0uB1op+yC53&#10;HxIXd4jvT1zPJ/6Ea4NoR5rnGK9G8fKX1i4PYTSY/wC+ia477NmR+KrDNqCQpbmeIgQMVMsQG3/C&#10;tAWuB0FSG3wRxW7ZNzNWLPAGDikmEcSNJIQoHc1oXKxW8DzSkKiZJJ7Vwmr6i18zOxKpu+VAcYHv&#10;WlGm6jt0Iq1ORFjVNTuWOYCkUY6gEFm/wrGwJpC75Zs/jUUjKJDg5P40qgyE4VuPSvUhTjDRHDKT&#10;k9SyrfuhGGKr25qZGdo/3Z5HfHJqK2gYZZ2XGOQxolutjEwqsfGCE5qyNibycw7nfaBxg0okmjbz&#10;PLBQ8deP/rVnGdueevXP+FOjZyp2btpHK0Ba5ovfMTtZgVIwaLa9ZEdwQSF2nPcds1mujkYCmo4/&#10;MjZtw6evagdjorHUA0ZDdCePer1veE3ixSxAg9O5z/WuVs5irg/exzitJbn5WYNyRtyp7GpcEw5m&#10;mdVAbabIAR27+oNTm3h6+UB+Fcvp+2CZSrvuPVVrrbFhPGGznNeZiaHs9Tto1efRkTW0B/5ZimfY&#10;4P8AnmKulMqPpQEwtcabOpopG1hwT5a0C1ix9wflV0RnbzQqcdKHJiKYtYcnMYoW1hz/AKsVeEZ3&#10;EHrmmiPB/CobuIofZYdv+rHNFXhH8oxRV3YHY+MUzqVw3/TZ/wCdc7bxbjIfpXTeK+bqZvWVv51g&#10;2wwHqaHwoJsUQLs6U4wAKvBqyQAoAolO1M9hWy1IPPfiFqJ+0DTYiAo+aTHf0FchJITFszk55qfU&#10;p3muppp2DSu5Jb3rPJZmAUda9ijBQjY4Zy5mSfxZzn+VTLIy4ELZPfAq9pujzXAUup5Pp/Ouw0Tw&#10;e07KCoRM8kipqV4xNI4aU9zgVt55HwiMT6gVs6T4T1PUHG2FgD0JFew6P4LsYCkhhEhA/iFdtpml&#10;QxBB5KrgYwBXPLGdjpjg0tzxO0+F+ouVLspGOR3q/wD8K1uIl3NlVx3r3mCOz4BULxwfWobyOHaR&#10;GcDsM1m8TPuaLDw2seFHwf5CDzogxAOAB1+tYWveHI4IXBjbuRgV75PbRkkmNSQPSuP8U6YkltgJ&#10;wM4xShiJOQqmHXLofPdzDJBKVC49c+npTYZyrYJAOevpW3rNm63LKQMg4Oe9Y00A5II969KLujzG&#10;rOxoW91ggkjGfzrqPDd5O9wIkJ8okZXHFcXbbvk449F64rrPDd3H9uRfs5QH7pznNRWV4Mqn8R1z&#10;R5xgUghy3NXGTngDFJs6mvGtY9G5VaP5cdqVIhtFWSmRzQFwABSYXK/lgPmkMYq0FHpSBakLlTyg&#10;DnHQ0VbKgc570Urkmnr+p7fFcGnyW0Tx3AnPI4BVSQaqXF1HZMkhtIpEeaNGTlfvOB2+pr0PS/DW&#10;kah8bNGtLuySWA2N3K0ZYgM2xef1roPiH4R8Lx+E7+5tND+y3VpJbMHExIVjOg29SMgdfTIrtwvs&#10;+VJo5qsnzPU4y1sNHujGJkitXlyVRQ7Ae2Sf51gfE86do+lxmzjxIY23ncTntn2q9ahZjZq5UuDk&#10;blJA6Z7Vg/HgpDplqLZwwYNvYdT83SvoK+EpRpO0Tzqdao6iTZ4bduXbd+JHqa1PDNh9pkEjcqD0&#10;rHmALYGa7rwXbottGSByPzrzK0uSB30I80tTqNA0yNWVnA49q7bTowihVAOPbrWHpdu3y/NgdK6i&#10;xtVGGJJ968icmz2IIm3H5Yw5U1rQTSyRAK291GFHrTFsYm2BztZhwTTpoFt5g8bEgDkdKEW9SWzM&#10;k/7ucujj2wTV6S0KrgselUrG5jWZ5ZWI5wtaq3EUgChBn1qr3Ia1MyWMDPOMfrWbfWiSo3Q/hXST&#10;QI6/MQoPrWbeRCMEoQ3rip1QmeCfETR5dP1AzLHlX5BxXET2ykFgCBX0R4s0mDVbFo2A3AHacdDX&#10;iuv6RcadKwkBMeeuK9PC1lJWZ5mIotO6OaY7SoH3TxnvXX/CjTxrviy006Sf7MJCcuVyF44z7e9c&#10;0UjaAkr84546fjXb/BBf+K+sAo6bhjdgkY/X0+hrrceZWONy5Vc9zvfg9qFtaSXJ1m0KRoWOYyOA&#10;PrVHS/hTrWoaZbX8F9ZBLiISKrlgQCM+leq67mbRIhu1dZTauiraNlDyRh/Xp+VP0vcngHRFXcC9&#10;rFjb7IK8yvTjSu+x0Uas6jSXU8ol+EniFFGbmxJzgAM3+FcDd27Wt1LbSAF43KNjpkHBr6fuHaTW&#10;oALy+wxjb7OLfMPQH7+3j86+bvEyBfEmprn7t3KOv+2aynFKN0a0ajlJp9DMVeppCoP5VNFDM8Xm&#10;JG7IeAQpIJFPjtZnkEawyFm6AKcn8Kx5Wzpa6vYqsox+NFasOg6zOGMOl3cgXrthY4opWZF0eoeF&#10;Pm+POlY/h0y5/lHXV/EYpP8ADzU/JljdJNQh2FWyApuIiP55/GuV8JRhvjlZAMy/8Sm55BwRny+h&#10;ro/H1rb2vgW6uVgMbNfWyhcsQAJ41A546AZx3rfDbR/rqcuI3PPLm3hnlithZKrRgndnCk8enXoS&#10;K81+N6PFDaQiLA2sSx6nk8CvXryN742BszEZRu8zzCQQOOn4Z61558WLCe9jtLSRT5nlORjqcE19&#10;dVjzUbHn4KLqVlFHz2QfN4A68V6h4UtttpCB1x6V5zdWzw6mbbaQwcLg9v8APFekWeoJpyRRABpC&#10;MY9B618/iVeyPUw65b3Ousy0argEEc5rQh1BrbPmNle1cLL4h1OU5tYsjpnHFVpdS12Q4nwAeCa4&#10;/YM7VW7HrdjrSzwqsbKQvrUlxfrIjZcZxXlmk6xc20myX5dw9etdLp0l1eEFGA3DjNS4WN4yT1ZL&#10;qviEWlwFCswHYHrWVP8AEDVDIIrW2OzGOetN1rT7hLkyyFGjH8SNk1z0mpwWkwSKIFs49Sa2hBLZ&#10;GE2+52dpqnibVSWc7E74yMVcW/1aCPZLvZj/ABciuLi+IN3au1olntcHBDDBzW1beI7+8uri1vLa&#10;G2eFN+WfbnPQeh/OqcJW1iYxnHZM6vTLuW4hJuCAxPFZ/ijQob60kwqksuCaydJvby7uMwR7iP4R&#10;/PPSupjGpvZEzRW0DDoATI349BmuZ+47nRpJWPnW8WSyvJbZ9waNitdN8Mb+Kx8a6Vdo2YzKEZT0&#10;5yKPiXoU1prZufMDG5XcxxjDdD0q/wCHfDEFhNpl1FeG5uC6StBjKsu4A49CM/zr1YVE1FvqeROk&#10;/et0Pr9riygNld3EdxJNFHKi+TbtIFVgepVTjkjqRxmltMf8IhoEeM4tEOM46KP8/hT4NRez0byI&#10;IzLdXGUijQ4GNvLM3RVA7n6CoLI58LaGSAQLJcA8Zrz83k4pl5ar1EXdKnsbfXI985NxcQLHswSA&#10;RgDtxkdcnsK+PfilrWoL441nT445LZEvJcnHzMN5wfYV9m6fqMcJstPhUyzzHcyx/wACA8u3HA4w&#10;PU18VeI7W7vPiJ4ukWSJzb3F1NKzk/d8zHHqeQBW2GgqtOLfkL2nsqstOp6N8FrdL/RpdOuIYFlj&#10;kMge4YgAHbx+uat+GFS/8dXtvbRm2K25jXax+VgHOfbPtVH9nG98zTjbXUVu6IX2FYlDk7eMtjJ/&#10;H2q14e1CT/hNr8wxwxtFHsj8uJULcNjOAcnnGeaVraHv43meFk7dEepeDEvdM8wzTZmYhiM5AHTH&#10;SipvC0k02out0m5lkVQrHOR2zwKK+br+0lXnyvqclGUIU48yvoZHgz/kuFvnqNJn/nHXQ/ElnHge&#10;SOR1bZqkChAc7cTg4PA69a5PwzP5HxZuLryy3k6DcPgHBPK8D8q6Px7HDDpcOnQhmEtxZTFjj5sy&#10;txwOvB59Mele5ht4/wBdTzcQtzihM41a22xOAVkx8ue3rWV432T6jpUSjbm3m56HqP8AGvUE063N&#10;5bQvZEMyOd3PygAZxxjuK4v4nafHYeJdCkjXJ8m4JHbgp/jX10asWuU58jV8fT9T5v8AGelf2X45&#10;FuMbDMrDuMHH+ea17iz8y+ZyTjAAz2HoK7D4yaAhkuNckZTLEiODGPl+8Bz6da50mN4pnZ3VguUG&#10;3qfzrwcdFwqJHuYnCujWlF9dSM6pb2iNBBbedIi5YKOAPWsf+35r64SOGFFLdA2AKn0y3ntrhpbd&#10;yJJRh9w3DHpzWnp2hqs5mFuFZ+pK8/hXPHkjvucjjUb93YztPuWvoZt4ggeIcMxCnP8AWu6+G7Wt&#10;x5e99y5xzyW+gNY15pVtGgkZCvBAI6j6V1HgHSjDsZQR06DpWVWUeh1Uoy2K16Ek1W50w+SPPc+T&#10;tXkHOWGO3/665m/8JTQ3RuZS6jdlWAOM+9eta5oVvJdi7jXy7pCCkiryDSwajaKJItVtIZD3dTgG&#10;iNXlQ5Ur7nlNv4d+0Xi3UsKXEpOdxfHPYmu00jQWdf3ltCueSMZP1JNdAbTw/vMlvtjPUgdq0NPk&#10;t1ykJRuOPU1MqrloCopMrWunx26grbogA52qKWaNZovMVcBRge5q5dys0KqPl3fe9hVaSUSAwj5B&#10;jArB6miikeb/ABE0t7/T1ljUu8RJPHOPSqngiyubK70i6hbJKsVdhkKw5wRXdXUaNI6EDb396zvB&#10;duYdRltZgphtrlGhLcDax5Gf89K3oT2i+5zzgkpS8j2h5oDaBDcal9qkUCKCym27+uWcdAo9Tj06&#10;07Tn8zwroTLgj7Eh5HB61NaXs8NzBY2bR+bcv86lVJMSq7Ec9yQo/EmqmhD/AIpDQfm/5cE/rVZ3&#10;s2eflOs0aWmyxJqdrENRvfPeRT9khVGQIDy7kruVevUj2r5J1N4YfHvj5XnSIubhUVjguTOpwK+u&#10;tBuyuqQ2NskDmTdLdEKC+BtCd89Sx9tvvXyPeQ2138SPHMt3ArNC928QfPyv5yqG468Gt8A/3Mfk&#10;Z4p/vZep2H7NujjUvDWoSj7QDBcKu+G4MbDcDkcIxPTrxV3w/JYS/ETVDpkcsdsLZVVZG+beIWD5&#10;PHVgeeOueKb+ypE8uh6k8V3PBsuYiwTZtcc8Fijc+ijGead4TuNPh+Il/cWEF2tsoLFJQN+f3m7A&#10;A6e2MilLc92vJvCyV7pKJ6l4JVvtqCR98jMpbvgntnvRR4Suo57xHRWiVAo3MOOp5GOoor52X8ap&#10;6nF/y7h6GB4aaeP4n6lLbqWni0CcxgLk7sjAx35rd8QW89rLBp7Ww2xXtkBOI8Cb5pjuB9QoUFRg&#10;Ag4HNUPAX/JYLyTBYrpDEADJ/wBYvStfxJcxSaFYeTcBsa1JL5ig4XeJZFH+8FYZHY17OG6I48Q7&#10;XOjYD+1dOJmQMVlCrnJY/KfTpx/KuE+MqH/hINCBxkW8/A9zHWqk9+upWhh1mzm2wyEGRcYPy/8A&#10;165f4iXN7N4m0pLx45QLaXa0fqTHX0uHpNSTM8gknmFNHHfGNFTw5rai5Mr/AGeNWYqFyfNjA7nt&#10;3rgdMV7q2tZFPzNGp9uldv8AGubd4Z16cJKA0UBUyLgn95EM46dj0rloIP7Phs4QwJNvEx4xglAS&#10;PzJrzsy+Jeh9Jmb/ANqSf8qNqw0+ziQO4O5uvcVeeW3tl3LECfVutY8V44ZVQbieMGtCAx7Szyb2&#10;H8R5xXju/VmEVFIyNVklku4y6tljwAOg9a7DwrqcNtNF93CkGuXuJ1Wd9xGTHwT2HeuZ0rxLLLdO&#10;sdhMsCn5ZCeT+FaKDkieZRfqe93WoW967OGWIs3Y9KwfF+mmOx+3Wswdo/mdAeGXv+NeZTanql8N&#10;lrdNZhe5XJNa3hO91++uf7IuXkuUc487btG3vn8Kbg1qVzpnWaHPbzwrujQnuD1roEWFZEKRhVxx&#10;hSefr2rn77TP7NlDREkKORVzT9QBXaxwccisrFXNaQ4QpnnvkVSlkCHcX5HJFOMgkIZmPHFV7hlC&#10;YGDuOMgZqRFX/WSFuMdqVY5ikwtRiVR5ikDOWHQH8qniChiT0JqEy3UN1iyUmVyBtxnPPp+NVTvz&#10;KxhUtyO56z4Vmnk1mylnukXz42ZIog4yFQlt3z4OCRjK96j0P5fCGgk4z9hXnr3NW/C1vexW1jOW&#10;j8mAkXGUPmD923IOegJHGD+lVdEC/wDCHaAchcWYGfxrXOG5RdzzcrsqisaHg37SNZl851+eIv5a&#10;BsbcgBuVxnj1r5UuIi3xC8fy3CgzRtclDtBUZmC5OehwRj8a+uNChkhvYL0xwLbtEyeaB85bcuAx&#10;x05OBmvj7UbhYPiJ42gluokFzNcoCxJLt5wKhQOrcY/OujBO9KPyMq+tSXqd7+yi4Og6qkjN88sW&#10;0DOM/Ng8EDPoe1Q6VNbTfEC8/s5ZdOX5FLBsybxu38sW5JyOvvR+y5eQ2Hh7VEuLu3g33UKiSVwD&#10;k5+UfK3PPoPqKzPDMRl8XXkMbBP3gwWiEmAGY529DxTnJXPeqU74Scn2ies/D+7uGuJprq31GIqV&#10;2rdkK2OehUDiipPCkcz6lPEkKjIURqkRVmHOS3ABP0GKK+XxCn9YnZdTnopOlH0DwChPxc1AI+CN&#10;JADYzjMnX9K1/H+kJYafpVnaTSlJ9SB2ynPzmGXc2fVjyffJ71kfDjcfjBqvQY0pP/RhrU8czXH9&#10;maLJ80j/ANrSlSzhsgRTD9PSvfwu8fkeXidmUrbQbjzETzI0QA7mbPBGPb3P5Vyvi6ye18Yaekkg&#10;ZfsvyjrkEpz+ldPJc3EmpW2WXIhfapJGeg/xrkvGTTP4oh8wEbbMbT+Ir7CLk0k2c/DUIvMYJLuc&#10;x8fWk/4RXWt6BN6W+xQR08xOuOpzmsvxRbiKSyMbKyeQF3Lk9B05HXn8qd8UQ8vg68iyS8k1uvPP&#10;WRa2PG2nsmmRXZu7mYmQhI2jx5OM7lJ9eh+leHmSSla+x9Lm65MaorskcnbTGNw3cGtRLsPggE88&#10;jNYYB3D3/WphNs55AHavIauZRZFqyvNPnzGUjoVOKpaTYzPepFCpbecc1YuJfMutic+hqC71aOzY&#10;JFJscfedeufatYJtWRN1JnbeHtHjgvJI7gIr7c5fGM+nNdTaxGxJaKOLLY5UAj6ZFeVW2oanqoWN&#10;EurpscNggfiTx2rasNL8Q2vlyHVra1DHPliVpCB7jpVOlJq9zTke6R1esapmMhgCccY61z1vqSPO&#10;FBAJqDUrDXblN8F5bsqjl/LIJ/WsixW5t7/ZqMaqx6ECs5RsieaSdmegWl4TGobn3NSxSebIAOO5&#10;NY8Mo2DB461atptkJyxGen/16xsU2aRkCjGc57+lMsdRtLDWra+vZxDbQybpJD0UY61ntcb2JzW1&#10;8O9Fg1/xIv22NZbG2/eOpHDsD8qn2yM1UXyNS7GNdJwaex6f9givbnT98mBMXEaszqW+QsDww9Om&#10;D19DRo6f8UPoLjIP2bHy9e1bU0HlahbagoTdG2HJj3tsPULyNufX2rM0Nc/D7RG+cssSg7Rg8g/4&#10;D8KnHVPbU3I4sFD2dWKLGnWLS6raObqZFMe9IkuJFXKMCSVDbSCD0x9TXyBq0luPih4oVoGkeS+u&#10;FgYHBifzxhgc8c5GT0zX2XYQywa3BcrHCY2gSN22MZMEHAU5wBnk8fWvkSVYn+I3jbzg0b+dOERD&#10;jcfPUc8HjGTXoYVctOK8kclWSlOTXc6P9m8Qv4b1pisjSx/PG678IwRiSccYzj71Z3hm9+z63c3d&#10;y7bVVXlKxhyQSc8Hg55HPrWz+zXYajJ4I1K7tTYiGac20i3DMG/1Y5XAI/j7+grL1LSZ9Fvb+KSa&#10;GVjBHzHnGCSD1AqZr3vmfS1KkHgZpvX3T074YarZ3Tz3GlWpsRGQCg5wTu5z34P4UVj/AALKBb/z&#10;QzL5yFgpwTwaK+Uxk5RxM0n1OWk7Uo27HW/DNs/F3WT6aZEP/IjV0HidIjaaAsU6zxi/lPmcdfIl&#10;/rXP/DLI+LOttxxpsWf+/jVv+MbB7O30G0gffsv5HLbQucxSk9PrXvUFflR5dfRmpaxQsUnZx5iL&#10;tBI7E5xj8BXnvxTIPiqIb1O20HQf7Rro5766Gu2cFu5ZHZfOUMDtBDZY+vQCuX8bMH8dxpJIrILN&#10;euMdX/wr6HDq1SJ2ZAl9ei2u55141RrjTYIAM+bqFomD3zIK7r4g6Zp9rFEtvEwaW4dZCzA7tqkk&#10;9OpMnP0FcjqMX2i90eHOd2q2vB9mJ/pXZ+LfMuNS0mG53Ynup8gn+EmFeMHjqa87OZv2jUT6OrGE&#10;87jfb/gHkM0ZjndCCdp4qG7wQExjJwK6jxZp8K6nqE9nGsdrbXHlbd+7AJYLz3+6fzrmpWA3E9K4&#10;KbcoJs87G4f6vXlD5/fqYl/Jd+YsNuTGQeZB1xU+jae1sd5RJW7u4yasOoLktinxttBHauhTaWhx&#10;w913RqLq8kMaxsQuB8oXgVZstRMr9NxNYcVm9y+CcAe9dJplpbW6DHJ9TScjX2knuzUhu3MQVxjI&#10;6AVn6jafasyt1B4NXWkiA4+771HLcIFxkYx3rJik0zNhllgzE/OOhq0btiAo5J96zri480nHr1HS&#10;rOjWlxf3SQWiGSRup7KPf0oM3KxpafFcahdpaWyFnPcdB9a9r+H+jRaRYhUXLvyzEcsfWue8IeH4&#10;NNgVB88rcySEdTXd20yW0JdiAqjjNYzkcdSbkbLoPK2t3rH1PVNG0iwg07UpWtopnKwMntzj2602&#10;z1F7+88qH7oOCx7VR8W6Pb6xhLyEGOLiOTHzA+x7Vm5JELRnW2z29663Nre5Rdu1AAcAdcZ9a+Np&#10;2uR4/wDHgJDS75Rx6G4jx+lfUOhyJZbYI3I2gDJNeL/Ef4Satp3iK58UeHJ5760upWlu7bd+9Xcw&#10;Y4x99c846j3r0MLiE9JaHNKly3sc98CvGE/h7wVdWi2KTeZeeaH3gEfIgAxg+lM1vWf7Yur6Y2/k&#10;YgiXbuzwGPsKy/hBG0Ph++R48Os4BV1yVO3pg1c1ID7Xe4VR/osXQY/jatG/fPqsRQpRy7mUdWdz&#10;8EFaSK/VAWO9OPwNFP8AgYi5vxvXAkTGRnPBor5LHq+Jn6nJhZWoxOt+GpB+KviD206Af+PvXX+N&#10;2T7Xo4YgA3EhyTjH7l64n4aeafif4i8tVLiwt+p4xveuv8YeY2o6Kk0cRQzyZ5zn90/GCK9uj9k8&#10;yvGzZXgazkuVEEbmDBDuCQMckcnryT0riPHTxnx8ywDYsenIAFJAHEp7V1t1qNr55tBcwpLkKVLf&#10;dzjr+dcL41CW/jSVUdiq2Ee588sx83/HH0r6ShJuojpyGP8Atsbdmc3r1yml6nZ3cMe/7LdxTBGO&#10;clYpTj8617TxFPr/AIrsBLpS2ktpICYVbl2dwxznGD8tc/4vZJo53hO4ecgUgZ6pIv8AOtTwIHl+&#10;IkjSsvmC65PQDYrn+grhzOMWnJ76HuxbedNPpF/+klHX1UeHPEbyk7mueGzkgjeeo9yK88028ae3&#10;Xzv9aoG73rtvEsm3wXcqqqjXFw/yr0HyrkD2Ga4ExizspLmTI6BR6muCi/3UUcOcSf16p8l+CNDz&#10;FJOSKQHnHTnJrLtb2KdQ4OAanEzqpwwY1sos4FI1UleMgjHXmrKXcirtbJ4z1rmJb8oSGBwOwqKb&#10;XGUYCHfnvRyNidRdTrn1EmPYTgkVDcanlVjU/MRz7Vn+GND8U+JZ1SzsnihzgzSKQoHt3P4V7J4Q&#10;+GWl6Mkd3rLG9uFGQsg+QH2H+NRO0DN1uxxPhHwrquuNuWNrez6tO64yP9kd69U0HRLHSLYQWUYB&#10;/ic8sx9Sat3l/EieVGFSNRgIvArPk1dIyCBmueVS5F5SOiglSCPJIGOtQebearIbeBGYA9uAPqaz&#10;9EFxrty0cQKQrjzJMcDPYeprv9Cs7eKQRQIBDEMf7x9TWOrZL0JND0pNLt0ZmMjkfvCex9qvTQq8&#10;bDqp5x71M7fIznkdMVm3UgETGKQgA/dP9KHZmSOdeMJqITOAWrpdLiaSPfIdqEfKD396z/IeZ1uP&#10;JXYnQZ5q9DNvfZGOB3br+VNKw5SuY2t+CdC1CV7g2iRTSMGleEBGkx/ex1+vWvG/GfgHXNImvLhb&#10;YXdo0SKJIck8SEncOo4brX0UF3DrmkeAMMla6IVXFmzxVV0/ZN6M8T+G1rHa6rqVvH5SorRn925A&#10;+6T1PNFepXHhy1S8mvbVBDcTACVgPv4GBkdOlFeRicNOdaU7bnVQxVONNRfQ838FXjaT4u1PXpEE&#10;lvqFrDHGqMNw2ljk54/iFdBr3iCDUb3TpFglVbV3dixXnMbKB19TXy9H8VfF0CLEFsiit5a7oDnA&#10;HXrVu3+K/iyRVaSHTgD1UwtkfrXoLC4mDTVtDKU6Mt7n0OZdGluzePGxn3BtxLckdOhrntcjmvPE&#10;cuowqrRNHAMP3MbFsH2J/TNeSJ8UfEXeCxPuUb/Gn/8ACz9bz/x52H/fDf410xr4xO9ka4aVHDz5&#10;46+p3fiHTtU1JppYo4I3knWUqqhVGN/QDgckVDpulaxavPcu2y5lcvujbbjIOefxNcavxQ1jcAdN&#10;sj+DVLH8TtUbAOl2hJ7KzCssRPFV4uMkjsw+OjQxX1mG9rW6HTeINFvpdEht41HyO7yYb7gO3n8h&#10;Xn9+YdVgaxhQwtGMQ72H73vn2Nd5peva5eQk3+mW1rCw4Uuxcj6dvxriNW097C/EtsfnhcOoI4YD&#10;kH3pUOeKtLdHJja/1itKs95bnDX801herDtZCq4cEd81oWeoLKoy+DWx4g/s7xO7LDCtnqRA8rc2&#10;EkPdM9j6E1zPh3TLibxNaaNcRvHLJOsbqcggZ5/SvTTjOF+pxJtOx3Hh/wAL3GrRC8upBbWP9/8A&#10;ik/3R/Wt23ttG0mZJLPTY3aMgsZfmZufU+3pXTXMP7kQQxLHGoCqoHAAGAP0rA1O1/fxJuxzt/Ou&#10;L2jbKbZ7nDqukWWnQvp1rGEkjVlwBwCM1g6nq09w2Q2MmqKRGGBIk4CKFA9AOKWNdx559q527BGN&#10;itIZZW+8RV7RdCl1G8EZyEH+sY9hU1np5u7lYoSd3fHRfrXcadaRWVuLeAc45Pcn1rPrcmUuw+1t&#10;4bG0SzsowijpjqT3Nanhq5WVJ0VQPLbGfWoLRFKPIOQBhT/WjwrEY4LyU9HmOPwqk7Es3Vwyle1Y&#10;s4E9yYlOEX7xFaNzIILY/wB5hxWcieVFlj83XNFrkk7SKoVQPl7D1qQKJrgJ02LksOorNSbMxZ/u&#10;rzV+FjBZmV/vv8x/pVCLENwAChwrL196uIciswxeYEUMQV+ZiO3tVixuOXRsqyj7rDk1SYMuFQRy&#10;MUVGZ0ZyAQSOoz0oqhH543kIaUMf+Wbk49etJEMkn3q3cqxmmAPRjVeAHHPrXdGTaOiSSHhflp2B&#10;jNOAYmvQ/hv4ctmtP7Xv7dZTIf8AR1cZAAJy2PU9vpUSlYGc94c8JajqoWdx9mtT0kcct9B3rvdN&#10;8O6XpKK1vbh5h1mflyf6fhW4+aguM7AK55TbGtDNnZiSB+dc/wCKoh9ljmBy6ttJ9fT+tdGyljgV&#10;heNH+z2EYCg8lj7/AOc1KCTPP3gN5qKrGuNg3Ej17V6JoujW+oeINH19tiTWobzP9sbSFz7hjWLp&#10;OkxW8k8z5HmbSufTbmuz0CIWVgXc7N5zhh0HatJ1GloQtTXv5UBJGAMVxusXDPcb1PIb5APX1rXu&#10;5prmUxrlV7mqa2JnuCUXCR8Z/maxi9RnqmjwC/sIbsbdkyBwfrVe7s5opwtudzsdoWsnwDq+3Q3t&#10;WB/cTMik9Sp5/wAa7fQLUyv9vmAB/gHr71jJWkDZc0PTk0+12gZlfl2Pc1qYKpgcyNwKYn3s+lT2&#10;o3yGTP3eBQZsnlAitiq8DFT6NFs0yId3Jc/iTWfqMwELY9K1mLQWESL1KBV9vWqsK5DcOJJy5xsT&#10;hfc1Su5CcZPWp2ZcBF+6v61n3jANuPYU9gG2yGa7SAHg8t9BWlq8hTyYwMbm5FVdAj4eZh97ofQV&#10;JqckbzqGbayn5CehpdAe5IbsJvYyqrEcqTjipFdbi1UP8hHIbOCPxqgzGVvnVML3AxmuP8V60bi7&#10;/s+1lZUjP7woep9KEmxqNzstQ1+y02IrblZZR+VFcvoOgXV4RPchkjxwG6miq5h2ifJl2uLuYY6m&#10;oIo+CB61bvWJvpcgDOP5VHFxnINdcWay3LWlae2oahDZpw0rhc+g7n8smvaIESGCK3iULGi7UUeg&#10;rivh1pOFbVphgnKQqfTkFv6V3CAEk+nFZVG27CTBV3P04FMuEDHkcVcSPanv3qKRD9agSKCQgdaw&#10;fFdobm1ChdwVwceo7/0rqdhwciq72rP/AA8e9C3BmB4e05sSrOPMUsGUHoD6VtSoFbaMSSn8lq7B&#10;YOsO1DgkZY46f5FaF5pljDFG1qwLl+DuzuXHf0rKUveBOxgw2sjMkFuhaeU4X1J9a25NF+yW62kW&#10;ZCR8zY5J710nh7Q3ghF4y5llGBn+BfT8a2harGyhUBkPQ4obsTKWpyHg3w7OJ5TJH5cBYMc8FjXf&#10;YEaiOMAAdKaVWCNY16nlqdB875z9Kb7g73J3YRw5HX+Zq5CnlwAZ6jn61RciS+jgXkJ8zVcnfanX&#10;r0oJZm6s+IX59B+ZrXlkkaNRuPTFc/qx/dDvl0H/AI8K3+ig9cUA0RyMI12kjcazLpzNMsK9Sefp&#10;Vm+b592elVtMQyTu3cDApbiLkVy1ohYjEa8Hiq8jtNOyrK7Rk7sEDANTNJl8RMwcghgB/MGsu/v4&#10;dK0qS7mYKFBPPamNEXiLUJ41TTdNG++uOIx2X1Y+wrQ8J+ELPS4VmnP2q6PLSPzz7VxXhd767uJt&#10;auUZZro4iXP3EHQfj1r1DSp5Dap5g+bHOaN3YJXLRBXAVR06UUyWU88Y96KrlZB8JX//AB+sam0e&#10;3+26hBa7tpmlCZ9M0UV1L4TpkexQxRWyiCFNscYCoB2GKvWy5UtxRRXOyC2oBWmOijiiikMa+0dB&#10;UQ3SypGpxuYL+dFFMDfNszkorBY19+a0bDTbMzwW6x4d8szewxx+tFFZJCZ1UwWKHIHHb2qLTl3q&#10;87846CiikQRSvkGQjJNS6fgsWPYZxRRTZT2HaP8APcyStyzc1LqL4dUFFFEdyGZupf6lMf8APRP/&#10;AEIVubyYl96KKGNlG6PLA/wqTUNtvRMoxVkAfIPWiihCJYZ2O+4Yks4zz2ri9VB17xEmmykrbQjz&#10;JFz9/wBBRRSvoUjprWFIr+GCNQq4PboBXRs/lx4AooqoEsqySSyEjeRRRRXQSf/Z"/>
  <p:tag name="ISPRING_PRESENTER_PHOTO_1" val="jpg|/9j/4AAQSkZJRgABAgEBLAEsAAD/4QmXRXhpZgAATU0AKgAAAAgABwESAAMAAAABAAEAAAEaAAUA&#10;AAABAAAAYgEbAAUAAAABAAAAagEoAAMAAAABAAIAAAExAAIAAAAcAAAAcgEyAAIAAAAUAAAAjodp&#10;AAQAAAABAAAApAAAANAALcbAAAAnEAAtxsAAACcQQWRvYmUgUGhvdG9zaG9wIENTMiBXaW5kb3dz&#10;ADIwMDU6MTE6MDggMTY6NTE6NDUAAAAAA6ABAAMAAAAB//8AAKACAAQAAAABAAAAZKADAAQAAAAB&#10;AAAAHgAAAAAAAAAGAQMAAwAAAAEABgAAARoABQAAAAEAAAEeARsABQAAAAEAAAEmASgAAwAAAAEA&#10;AgAAAgEABAAAAAEAAAEuAgIABAAAAAEAAAhhAAAAAAAAAEgAAAABAAAASAAAAAH/2P/gABBKRklG&#10;AAECAABIAEgAAP/tAAxBZG9iZV9DTQAC/+4ADkFkb2JlAGSAAAAAAf/bAIQADAgICAkIDAkJDBEL&#10;CgsRFQ8MDA8VGBMTFRMTGBEMDAwMDAwRDAwMDAwMDAwMDAwMDAwMDAwMDAwMDAwMDAwMDAENCwsN&#10;Dg0QDg4QFA4ODhQUDg4ODhQRDAwMDAwREQwMDAwMDBEMDAwMDAwMDAwMDAwMDAwMDAwMDAwMDAwM&#10;DAwM/8AAEQgAHgBkAwEiAAIRAQMRAf/dAAQAB//EAT8AAAEFAQEBAQEBAAAAAAAAAAMAAQIEBQYH&#10;CAkKCwEAAQUBAQEBAQEAAAAAAAAAAQACAwQFBgcICQoLEAABBAEDAgQCBQcGCAUDDDMBAAIRAwQh&#10;EjEFQVFhEyJxgTIGFJGhsUIjJBVSwWIzNHKC0UMHJZJT8OHxY3M1FqKygyZEk1RkRcKjdDYX0lXi&#10;ZfKzhMPTdePzRieUpIW0lcTU5PSltcXV5fVWZnaGlqa2xtbm9jdHV2d3h5ent8fX5/cRAAICAQIE&#10;BAMEBQYHBwYFNQEAAhEDITESBEFRYXEiEwUygZEUobFCI8FS0fAzJGLhcoKSQ1MVY3M08SUGFqKy&#10;gwcmNcLSRJNUoxdkRVU2dGXi8rOEw9N14/NGlKSFtJXE1OT0pbXF1eX1VmZ2hpamtsbW5vYnN0dX&#10;Z3eHl6e3x//aAAwDAQACEQMRAD8A53MrwMPoFPUXYdWTlZPUMumx9zrfoVlrq2tbTdS385U+sdOx&#10;mdP6X1TCY+lvVG2g4hcX7X0v9Euoe79I+i/d+i3+9amdn5GF9UsR1BYC/qmaHepXXbxs4+0Mt2/2&#10;U+U53U+jdI67nAV9QHUGYVe0bGXY7NljbK8cfoq/s9n6L9Xrrq/tpKeZyMDqOK0Pysa+hpO0OtY9&#10;gn92XhvuUHUZTKK8l9djce4ubVcQQxzmfzjWP+i7ZPvXYfWHZi1/WHKxS/Mdn5tuFm1OgMxXi834&#10;9vp+5132ltezGv8A0fp/pa1B+Icjo3UehjIpuPT6qsrCqZYHWC3Gbt6o30vzPVbbe9//ABSKnmX4&#10;FrrMSnDF2Tfl1NsFQqe128l/6Oge77Szaz+frUuj1vf1jCa9pc1uVS21pBIANrGbbAf8z3LcybLK&#10;rehW1PNdjOiPcx7TDmkNzi1zXBW8b0upmj6xU7W3ZGVhUdTpEDblNyKX/aGM/wBFnVN9b/j/AFkl&#10;Pq1GD9X8n1Ps+NiXei81W7K63bbG/Tqftb7bGfuJsfC+ruTUbsbHw7qgXNNlbK3NBadr27mjb7Hf&#10;SWBX6nT+qbKAW1/WBllILR9HKpssb6pj6O/Bssf/AOgan01zMfpPVcalhi7quRjV11tk7XPayzYw&#10;fuY4tegp2m431ZdjMy21YRxrPoX7avTdP7tkbHIN1fQTS23CxcDKmyut0GloAscGbt+1/v8A9HV/&#10;hvoKp9WrWY2V1ToordTVU/7ZhVWN2EUZO5z2Mr/0dOY3Ias6sD/mJ0HT/D9O/wDbilJT0l+H9XcY&#10;tGRj4lRfO0OrrBMcwNqVmF9Xaq2220Ydddn0HuZUGukT7XEbXKp0WX/WDrrr/wCkstprqnkY3osf&#10;Ts/4N97sn/rqfP6XlOy8bqfRH45fisup+y3A+i9tj2vt9OymXY9/q07fU9O1JSL9n9H/AOcM/Zsb&#10;7P8AYPUnYzZ/O/zv0dn0Pz0lQ/5ysn9v/Znf8mz9m3D6f2j7Ps9X6Hper/h/9D+lSSU//9DZr+p/&#10;SqKnfZ+t9SpxnXOd6bB+jFr7PReGj7Mfe6/9Eh53+Lzo12zPz+sdStNbS9ltnuNba/c4waP0Da/7&#10;C6d2PT+y/T+1/o/tm/1vTP8AOfat/o7J/wC5f6Hf/o/+3Fe6qxlnS8tl1vo1OpeLbQ3dtYWn1Hhn&#10;8liSnjaf8XPSH23vr6zni7Ld+s7nMY+wz6+61llLX2e9vrbkLH/xa9CozRbjdWzGXODz9pZZTy4+&#10;jZW5+zfvt9XYulz8fp78yz1co15xwmtBDCQKmve6y1rf+F/m7Gb9/oqtbjdEk+rmExY8kBh3E/bK&#10;LLG+1u7+lCnH9n+D/SV+xJTin/Fn0R99dR6rmu9Kn0qX+pSWtrJfV9lr9m78639HtRMP/Fh0TEsr&#10;djdVyR6j67WM31FtjqXevV7PT/Sem9u5aleN0ICknM3NDqywMrIBAych7G+1v827Ie+r+pUo9Mop&#10;ZnYDa8h1uOx4OM4t2tePs1ra2sDR7W+7Ks9/6PfXb/hLNiSnSrq3ZZw6+ofrGOS/YKa/YSA55adm&#10;3fsyG7v+OUHYrMR79uZtexxyLfTxmO2veDvvs9Kt22y1u73Km3D6aOtvs+3uOSLwbqX1HUudacau&#10;6xzR/M/pW4b/APuN6X8+z7O9af2ax+fl2YGYaiXMGXU+re0WCuva+l7jXte7H9Hd/PVfyElMThE5&#10;XrHqDDltb6O/06fUDHHf6P0d+17mbtiGOnU/Z6sYZtX2av03UVelTsbtcDjuqZt2+2zZ6P8ALVL7&#10;N0Rr6PXzHvc23czcxwc79NlH07/b/wByX3Nsf+j/AJlKjE6V6NLa855DWYkPrrIDmh9Jwd/tdX6z&#10;3M21f4b07v3PTSUzy6g/qYGRmsDa6W7sosY1022minGFle3cx1ld2+t/56Oen1ZLPTuymhlBNbGP&#10;qpgNBFfsa32+m53tVXCxOlhjfsucS39W9P8ARO/Nycl+P4fzuS6+l/8AxaWRjdDOS82Zm24vfoay&#10;Wh/2qqx8+3bv9b0sf/wRJTb/AGTV9sj9oN9b0Ps32f06dvpTu2fZ9qSwvRf+0d3r2fbfsezZtO/+&#10;c3+t9H0N/wBu/Q/9yPX/AE3o/wCDSSU//9n/7Q5AUGhvdG9zaG9wIDMuMAA4QklNBCUAAAAAABAA&#10;AAAAAAAAAAAAAAAAAAAAOEJJTQPtAAAAAAAQASwAAAABAAIBLAAAAAEAAjhCSU0EJgAAAAAADgAA&#10;AAAAAAAAAAA/gAAAOEJJTQQNAAAAAAAEAAAAHjhCSU0EGQAAAAAABAAAAB44QklNA/MAAAAAAAkA&#10;AAAAAAAAAAEAOEJJTQQKAAAAAAABAAA4QklNJxAAAAAAAAoAAQAAAAAAAAACOEJJTQP1AAAAAABI&#10;AC9mZgABAGxmZgAGAAAAAAABAC9mZgABAKGZmgAGAAAAAAABADIAAAABAFoAAAAGAAAAAAABADUA&#10;AAABAC0AAAAGAAAAAAABOEJJTQP4AAAAAABwAAD/////////////////////////////A+gAAAAA&#10;/////////////////////////////wPoAAAAAP////////////////////////////8D6AAAAAD/&#10;////////////////////////////A+gAADhCSU0ECAAAAAAAEAAAAAEAAAJAAAACQAAAAAA4QklN&#10;BB4AAAAAAAQAAAAAOEJJTQQaAAAAAANFAAAABgAAAAAAAAAAAAAAHgAAAGQAAAAIAGkAbQBhAGcA&#10;ZQAwADcANwAAAAEAAAAAAAAAAAAAAAAAAAAAAAAAAQAAAAAAAAAAAAAAZAAAAB4AAAAAAAAAAAAA&#10;AAAAAAAAAQAAAAAAAAAAAAAAAAAAAAAAAAAQAAAAAQAAAAAAAG51bGwAAAACAAAABmJvdW5kc09i&#10;amMAAAABAAAAAAAAUmN0MQAAAAQAAAAAVG9wIGxvbmcAAAAAAAAAAExlZnRsb25nAAAAAAAAAABC&#10;dG9tbG9uZwAAAB4AAAAAUmdodGxvbmcAAABkAAAABnNsaWNlc1ZsTHMAAAABT2JqYwAAAAEAAAAA&#10;AAVzbGljZQAAABIAAAAHc2xpY2VJRGxvbmcAAAAAAAAAB2dyb3VwSURsb25nAAAAAAAAAAZvcmln&#10;aW5lbnVtAAAADEVTbGljZU9yaWdpbgAAAA1hdXRvR2VuZXJhdGVkAAAAAFR5cGVlbnVtAAAACkVT&#10;bGljZVR5cGUAAAAASW1nIAAAAAZib3VuZHNPYmpjAAAAAQAAAAAAAFJjdDEAAAAEAAAAAFRvcCBs&#10;b25nAAAAAAAAAABMZWZ0bG9uZwAAAAAAAAAAQnRvbWxvbmcAAAAeAAAAAFJnaHRsb25nAAAAZAAA&#10;AAN1cmxURVhUAAAAAQAAAAAAAG51bGxURVhUAAAAAQAAAAAAAE1zZ2VURVhUAAAAAQAAAAAABmFs&#10;dFRhZ1RFWFQAAAABAAAAAAAOY2VsbFRleHRJc0hUTUxib29sAQAAAAhjZWxsVGV4dFRFWFQAAAAB&#10;AAAAAAAJaG9yekFsaWduZW51bQAAAA9FU2xpY2VIb3J6QWxpZ24AAAAHZGVmYXVsdAAAAAl2ZXJ0&#10;QWxpZ25lbnVtAAAAD0VTbGljZVZlcnRBbGlnbgAAAAdkZWZhdWx0AAAAC2JnQ29sb3JUeXBlZW51&#10;bQAAABFFU2xpY2VCR0NvbG9yVHlwZQAAAABOb25lAAAACXRvcE91dHNldGxvbmcAAAAAAAAACmxl&#10;ZnRPdXRzZXRsb25nAAAAAAAAAAxib3R0b21PdXRzZXRsb25nAAAAAAAAAAtyaWdodE91dHNldGxv&#10;bmcAAAAAADhCSU0EKAAAAAAADAAAAAE/8AAAAAAAADhCSU0EEQAAAAAAAQEAOEJJTQQUAAAAAAAE&#10;AAAAAThCSU0EDAAAAAAIfQAAAAEAAABkAAAAHgAAASwAACMoAAAIYQAYAAH/2P/gABBKRklGAAEC&#10;AABIAEgAAP/tAAxBZG9iZV9DTQAC/+4ADkFkb2JlAGSAAAAAAf/bAIQADAgICAkIDAkJDBELCgsR&#10;FQ8MDA8VGBMTFRMTGBEMDAwMDAwRDAwMDAwMDAwMDAwMDAwMDAwMDAwMDAwMDAwMDAENCwsNDg0Q&#10;Dg4QFA4ODhQUDg4ODhQRDAwMDAwREQwMDAwMDBEMDAwMDAwMDAwMDAwMDAwMDAwMDAwMDAwMDAwM&#10;/8AAEQgAHgBkAwEiAAIRAQMRAf/dAAQAB//EAT8AAAEFAQEBAQEBAAAAAAAAAAMAAQIEBQYHCAkK&#10;CwEAAQUBAQEBAQEAAAAAAAAAAQACAwQFBgcICQoLEAABBAEDAgQCBQcGCAUDDDMBAAIRAwQhEjEF&#10;QVFhEyJxgTIGFJGhsUIjJBVSwWIzNHKC0UMHJZJT8OHxY3M1FqKygyZEk1RkRcKjdDYX0lXiZfKz&#10;hMPTdePzRieUpIW0lcTU5PSltcXV5fVWZnaGlqa2xtbm9jdHV2d3h5ent8fX5/cRAAICAQIEBAME&#10;BQYHBwYFNQEAAhEDITESBEFRYXEiEwUygZEUobFCI8FS0fAzJGLhcoKSQ1MVY3M08SUGFqKygwcm&#10;NcLSRJNUoxdkRVU2dGXi8rOEw9N14/NGlKSFtJXE1OT0pbXF1eX1VmZ2hpamtsbW5vYnN0dXZ3eH&#10;l6e3x//aAAwDAQACEQMRAD8A53MrwMPoFPUXYdWTlZPUMumx9zrfoVlrq2tbTdS385U+sdOxmdP6&#10;X1TCY+lvVG2g4hcX7X0v9Euoe79I+i/d+i3+9amdn5GF9UsR1BYC/qmaHepXXbxs4+0Mt2/2U+U5&#10;3U+jdI67nAV9QHUGYVe0bGXY7NljbK8cfoq/s9n6L9Xrrq/tpKeZyMDqOK0Pysa+hpO0OtY9gn92&#10;XhvuUHUZTKK8l9djce4ubVcQQxzmfzjWP+i7ZPvXYfWHZi1/WHKxS/Mdn5tuFm1OgMxXi8349vp+&#10;5132ltezGv8A0fp/pa1B+Icjo3UehjIpuPT6qsrCqZYHWC3Gbt6o30vzPVbbe9//ABSKnmX4FrrM&#10;SnDF2Tfl1NsFQqe128l/6Oge77Szaz+frUuj1vf1jCa9pc1uVS21pBIANrGbbAf8z3LcybLKrehW&#10;1PNdjOiPcx7TDmkNzi1zXBW8b0upmj6xU7W3ZGVhUdTpEDblNyKX/aGM/wBFnVN9b/j/AFklPq1G&#10;D9X8n1Ps+NiXei81W7K63bbG/Tqftb7bGfuJsfC+ruTUbsbHw7qgXNNlbK3NBadr27mjb7HfSWBX&#10;6nT+qbKAW1/WBllILR9HKpssb6pj6O/Bssf/AOgan01zMfpPVcalhi7quRjV11tk7XPayzYwfuY4&#10;tegp2m431ZdjMy21YRxrPoX7avTdP7tkbHIN1fQTS23CxcDKmyut0GloAscGbt+1/v8A9HV/hvoK&#10;p9WrWY2V1ToordTVU/7ZhVWN2EUZO5z2Mr/0dOY3Ias6sD/mJ0HT/D9O/wDbilJT0l+H9XcYtGRj&#10;4lRfO0OrrBMcwNqVmF9Xaq2220Ydddn0HuZUGukT7XEbXKp0WX/WDrrr/wCkstprqnkY3osfTs/4&#10;N97sn/rqfP6XlOy8bqfRH45fisup+y3A+i9tj2vt9OymXY9/q07fU9O1JSL9n9H/AOcM/Zsb7P8A&#10;YPUnYzZ/O/zv0dn0Pz0lQ/5ysn9v/Znf8mz9m3D6f2j7Ps9X6Hper/h/9D+lSSU//9DZr+p/SqKn&#10;fZ+t9SpxnXOd6bB+jFr7PReGj7Mfe6/9Eh53+Lzo12zPz+sdStNbS9ltnuNba/c4waP0Da/7C6d2&#10;PT+y/T+1/o/tm/1vTP8AOfat/o7J/wC5f6Hf/o/+3Fe6qxlnS8tl1vo1OpeLbQ3dtYWn1Hhn8liS&#10;njaf8XPSH23vr6zni7Ld+s7nMY+wz6+61llLX2e9vrbkLH/xa9CozRbjdWzGXODz9pZZTy4+jZW5&#10;+zfvt9XYulz8fp78yz1co15xwmtBDCQKmve6y1rf+F/m7Gb9/oqtbjdEk+rmExY8kBh3E/bKLLG+&#10;1u7+lCnH9n+D/SV+xJTin/Fn0R99dR6rmu9Kn0qX+pSWtrJfV9lr9m78639HtRMP/Fh0TEsrdjdV&#10;yR6j67WM31FtjqXevV7PT/Sem9u5aleN0ICknM3NDqywMrIBAych7G+1v827Ie+r+pUo9MopZnYD&#10;a8h1uOx4OM4t2tePs1ra2sDR7W+7Ks9/6PfXb/hLNiSnSrq3ZZw6+ofrGOS/YKa/YSA55adm3fsy&#10;G7v+OUHYrMR79uZtexxyLfTxmO2veDvvs9Kt22y1u73Km3D6aOtvs+3uOSLwbqX1HUudacau6xzR&#10;/M/pW4b/APuN6X8+z7O9af2ax+fl2YGYaiXMGXU+re0WCuva+l7jXte7H9Hd/PVfyElMThE5XrHq&#10;DDltb6O/06fUDHHf6P0d+17mbtiGOnU/Z6sYZtX2av03UVelTsbtcDjuqZt2+2zZ6P8ALVL7N0Rr&#10;6PXzHvc23czcxwc79NlH07/b/wByX3Nsf+j/AJlKjE6V6NLa855DWYkPrrIDmh9Jwd/tdX6z3M21&#10;f4b07v3PTSUzy6g/qYGRmsDa6W7sosY1022minGFle3cx1ld2+t/56Oen1ZLPTuymhlBNbGPqpgN&#10;BFfsa32+m53tVXCxOlhjfsucS39W9P8ARO/Nycl+P4fzuS6+l/8AxaWRjdDOS82Zm24vfoayWh/2&#10;qqx8+3bv9b0sf/wRJTb/AGTV9sj9oN9b0Ps32f06dvpTu2fZ9qSwvRf+0d3r2fbfsezZtO/+c3+t&#10;9H0N/wBu/Q/9yPX/AE3o/wCDSSU//9kAOEJJTQQhAAAAAABVAAAAAQEAAAAPAEEAZABvAGIAZQAg&#10;AFAAaABvAHQAbwBzAGgAbwBwAAAAEwBBAGQAbwBiAGUAIABQAGgAbwB0AG8AcwBoAG8AcAAgAEMA&#10;UwAyAAAAAQA4QklNBAYAAAAAAAcAAgAAAAEBAP/hOmtodHRwOi8vbnMuYWRvYmUuY29tL3hhcC8x&#10;LjAvADw/eHBhY2tldCBiZWdpbj0i77u/IiBpZD0iVzVNME1wQ2VoaUh6cmVTek5UY3prYzlkIj8+&#10;Cjx4OnhtcG1ldGEgeG1sbnM6eD0iYWRvYmU6bnM6bWV0YS8iIHg6eG1wdGs9IjMuMS4xLTExMSI+&#10;CiAgIDxyZGY6UkRGIHhtbG5zOnJkZj0iaHR0cDovL3d3dy53My5vcmcvMTk5OS8wMi8yMi1yZGYt&#10;c3ludGF4LW5zIyI+CiAgICAgIDxyZGY6RGVzY3JpcHRpb24gcmRmOmFib3V0PSIiCiAgICAgICAg&#10;ICAgIHhtbG5zOnhhcE1NPSJodHRwOi8vbnMuYWRvYmUuY29tL3hhcC8xLjAvbW0vIgogICAgICAg&#10;ICAgICB4bWxuczpzdFJlZj0iaHR0cDovL25zLmFkb2JlLmNvbS94YXAvMS4wL3NUeXBlL1Jlc291&#10;cmNlUmVmIyI+CiAgICAgICAgIDx4YXBNTTpEb2N1bWVudElEPnV1aWQ6NTM1MTlERUYzQzUwREEx&#10;MUEyREVFRDM1RUExNzg0NjY8L3hhcE1NOkRvY3VtZW50SUQ+CiAgICAgICAgIDx4YXBNTTpJbnN0&#10;YW5jZUlEPnV1aWQ6NTQ1MTlERUYzQzUwREExMUEyREVFRDM1RUExNzg0NjY8L3hhcE1NOkluc3Rh&#10;bmNlSUQ+CiAgICAgICAgIDx4YXBNTTpEZXJpdmVkRnJvbSByZGY6cGFyc2VUeXBlPSJSZXNvdXJj&#10;ZSI+CiAgICAgICAgICAgIDxzdFJlZjppbnN0YW5jZUlEPnV1aWQ6NTI1MTlERUYzQzUwREExMUEy&#10;REVFRDM1RUExNzg0NjY8L3N0UmVmOmluc3RhbmNlSUQ+CiAgICAgICAgICAgIDxzdFJlZjpkb2N1&#10;bWVudElEPnV1aWQ6NTI1MTlERUYzQzUwREExMUEyREVFRDM1RUExNzg0NjY8L3N0UmVmOmRvY3Vt&#10;ZW50SUQ+CiAgICAgICAgIDwveGFwTU06RGVyaXZlZEZyb20+CiAgICAgIDwvcmRmOkRlc2NyaXB0&#10;aW9uPgogICAgICA8cmRmOkRlc2NyaXB0aW9uIHJkZjphYm91dD0iIgogICAgICAgICAgICB4bWxu&#10;czp4YXA9Imh0dHA6Ly9ucy5hZG9iZS5jb20veGFwLzEuMC8iPgogICAgICAgICA8eGFwOkNyZWF0&#10;ZURhdGU+MjAwNS0xMS0wOFQxNjo1MTo0NSswNzowMDwveGFwOkNyZWF0ZURhdGU+CiAgICAgICAg&#10;IDx4YXA6TW9kaWZ5RGF0ZT4yMDA1LTExLTA4VDE2OjUxOjQ1KzA3OjAwPC94YXA6TW9kaWZ5RGF0&#10;ZT4KICAgICAgICAgPHhhcDpNZXRhZGF0YURhdGU+MjAwNS0xMS0wOFQxNjo1MTo0NSswNzowMDwv&#10;eGFwOk1ldGFkYXRhRGF0ZT4KICAgICAgICAgPHhhcDpDcmVhdG9yVG9vbD5BZG9iZSBQaG90b3No&#10;b3AgQ1MyIFdpbmRvd3M8L3hhcDpDcmVhdG9yVG9vbD4KICAgICAgPC9yZGY6RGVzY3JpcHRpb24+&#10;CiAgICAgIDxyZGY6RGVzY3JpcHRpb24gcmRmOmFib3V0PSIiCiAgICAgICAgICAgIHhtbG5zOmRj&#10;PSJodHRwOi8vcHVybC5vcmcvZGMvZWxlbWVudHMvMS4xLyI+CiAgICAgICAgIDxkYzpmb3JtYXQ+&#10;aW1hZ2UvanBlZzwvZGM6Zm9ybWF0PgogICAgICA8L3JkZjpEZXNjcmlwdGlvbj4KICAgICAgPHJk&#10;ZjpEZXNjcmlwdGlvbiByZGY6YWJvdXQ9IiIKICAgICAgICAgICAgeG1sbnM6cGhvdG9zaG9wPSJo&#10;dHRwOi8vbnMuYWRvYmUuY29tL3Bob3Rvc2hvcC8xLjAvIj4KICAgICAgICAgPHBob3Rvc2hvcDpD&#10;b2xvck1vZGU+MzwvcGhvdG9zaG9wOkNvbG9yTW9kZT4KICAgICAgICAgPHBob3Rvc2hvcDpIaXN0&#10;b3J5Lz4KICAgICAgPC9yZGY6RGVzY3JpcHRpb24+CiAgICAgIDxyZGY6RGVzY3JpcHRpb24gcmRm&#10;OmFib3V0PSIiCiAgICAgICAgICAgIHhtbG5zOnRpZmY9Imh0dHA6Ly9ucy5hZG9iZS5jb20vdGlm&#10;Zi8xLjAvIj4KICAgICAgICAgPHRpZmY6T3JpZW50YXRpb24+MTwvdGlmZjpPcmllbnRhdGlvbj4K&#10;ICAgICAgICAgPHRpZmY6WFJlc29sdXRpb24+MzAwMDAwMC8xMDAwMDwvdGlmZjpYUmVzb2x1dGlv&#10;bj4KICAgICAgICAgPHRpZmY6WVJlc29sdXRpb24+MzAwMDAwMC8xMDAwMDwvdGlmZjpZUmVzb2x1&#10;dGlvbj4KICAgICAgICAgPHRpZmY6UmVzb2x1dGlvblVuaXQ+MjwvdGlmZjpSZXNvbHV0aW9uVW5p&#10;dD4KICAgICAgICAgPHRpZmY6TmF0aXZlRGlnZXN0PjI1NiwyNTcsMjU4LDI1OSwyNjIsMjc0LDI3&#10;NywyODQsNTMwLDUzMSwyODIsMjgzLDI5NiwzMDEsMzE4LDMxOSw1MjksNTMyLDMwNiwyNzAsMjcx&#10;LDI3MiwzMDUsMzE1LDMzNDMyO0MxOEFGMkEwQTEzMTY0Qzg2M0NBOUU5ODY1MTE2QzA5PC90aWZm&#10;Ok5hdGl2ZURpZ2VzdD4KICAgICAgPC9yZGY6RGVzY3JpcHRpb24+CiAgICAgIDxyZGY6RGVzY3Jp&#10;cHRpb24gcmRmOmFib3V0PSIiCiAgICAgICAgICAgIHhtbG5zOmV4aWY9Imh0dHA6Ly9ucy5hZG9i&#10;ZS5jb20vZXhpZi8xLjAvIj4KICAgICAgICAgPGV4aWY6UGl4ZWxYRGltZW5zaW9uPjEwMDwvZXhp&#10;ZjpQaXhlbFhEaW1lbnNpb24+CiAgICAgICAgIDxleGlmOlBpeGVsWURpbWVuc2lvbj4zMDwvZXhp&#10;ZjpQaXhlbFlEaW1lbnNpb24+CiAgICAgICAgIDxleGlmOkNvbG9yU3BhY2U+LTE8L2V4aWY6Q29s&#10;b3JTcGFjZT4KICAgICAgICAgPGV4aWY6TmF0aXZlRGlnZXN0PjM2ODY0LDQwOTYwLDQwOTYxLDM3&#10;MTIxLDM3MTIyLDQwOTYyLDQwOTYzLDM3NTEwLDQwOTY0LDM2ODY3LDM2ODY4LDMzNDM0LDMzNDM3&#10;LDM0ODUwLDM0ODUyLDM0ODU1LDM0ODU2LDM3Mzc3LDM3Mzc4LDM3Mzc5LDM3MzgwLDM3MzgxLDM3&#10;MzgyLDM3MzgzLDM3Mzg0LDM3Mzg1LDM3Mzg2LDM3Mzk2LDQxNDgzLDQxNDg0LDQxNDg2LDQxNDg3&#10;LDQxNDg4LDQxNDkyLDQxNDkzLDQxNDk1LDQxNzI4LDQxNzI5LDQxNzMwLDQxOTg1LDQxOTg2LDQx&#10;OTg3LDQxOTg4LDQxOTg5LDQxOTkwLDQxOTkxLDQxOTkyLDQxOTkzLDQxOTk0LDQxOTk1LDQxOTk2&#10;LDQyMDE2LDAsMiw0LDUsNiw3LDgsOSwxMCwxMSwxMiwxMywxNCwxNSwxNiwxNywxOCwyMCwyMiwy&#10;MywyNCwyNSwyNiwyNywyOCwzMDs3NDMzNTQwN0MyODZDRjNBN0Q1QTBDNzg4M0U4NEI3RTwvZXhp&#10;ZjpOYXRpdmVEaWdlc3Q+CiAgICAgIDwvcmRmOkRlc2NyaXB0aW9uPgogICA8L3JkZjpSREY+Cjwv&#10;eDp4bXBtZXRhPg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Ao8P3hwYWNrZXQgZW5kPSJ3Ij8+/+4ADkFk&#10;b2JlAGSAAAAAAf/bAIQACAYGBgYGCAYGCAwIBwgMDgoICAoOEA0NDg0NEBEMDAwMDAwRDAwMDAwM&#10;DAwMDAwMDAwMDAwMDAwMDAwMDAwMDAEJCAgJCgkLCQkLDgsNCw4RDg4ODhERDAwMDAwREQwMDAwM&#10;DBEMDAwMDAwMDAwMDAwMDAwMDAwMDAwMDAwMDAwM/8AAEQgAHgBkAwEiAAIRAQMRAf/dAAQAB//E&#10;AaIAAAAHAQEBAQEAAAAAAAAAAAQFAwIGAQAHCAkKCwEAAgIDAQEBAQEAAAAAAAAAAQACAwQFBgcI&#10;CQoLEAACAQMDAgQCBgcDBAIGAnMBAgMRBAAFIRIxQVEGE2EicYEUMpGhBxWxQiPBUtHhMxZi8CRy&#10;gvElQzRTkqKyY3PCNUQnk6OzNhdUZHTD0uIIJoMJChgZhJRFRqS0VtNVKBry4/PE1OT0ZXWFlaW1&#10;xdXl9WZ2hpamtsbW5vY3R1dnd4eXp7fH1+f3OEhYaHiImKi4yNjo+Ck5SVlpeYmZqbnJ2en5KjpK&#10;Wmp6ipqqusra6voRAAICAQIDBQUEBQYECAMDbQEAAhEDBCESMUEFURNhIgZxgZEyobHwFMHR4SNC&#10;FVJicvEzJDRDghaSUyWiY7LCB3PSNeJEgxdUkwgJChgZJjZFGidkdFU38qOzwygp0+PzhJSktMTU&#10;5PRldYWVpbXF1eX1RlZmdoaWprbG1ub2R1dnd4eXp7fH1+f3OEhYaHiImKi4yNjo+DlJWWl5iZmp&#10;ucnZ6fkqOkpaanqKmqq6ytrq+v/aAAwDAQACEQMRAD8Ahl/Dpem+VrbWn02C8vr3V9Qtppbl7j+7&#10;hKtGqrDNCq05HfCzzDpFnFpWg69pcclsmuJOG05naX05baUQloHb948E/L91z5Orck5vh/qeq3el&#10;+Q9Oe0MQMmuaoG9aGGcUHA7C4SUL/scu9Z9d8veXfNmqqIdXXV4tLh4L6UdzZx8JFkjtxSKP6vJ+&#10;6ZreOOJ/9fCrB7vS9X09BJf2VzaoW4B54pI15fy1cKOX+TiL2t7Faw3skMqWlwzpBcMrCORo6eoq&#10;OfhZkr8fHOk+bAmnw+cr/TzLqDarqdxpmpwOQsdjIt0Z7eURjk0xuVj4W0/7v039WP7WJyWBvPL2&#10;teVRd21w2kwQX+mW8UyvKs9khXVF9LqnqrLO7/5UWKGDSaVO8unW2mi5vbq/gWYW4t5Ef1GLgxwD&#10;4jcoFSvrx/C3xfyY7y9DJJ5g0yOSNmRb61SdGBIAM6IVkB6VPwUbJVeSywT+VJ7eRopo/LEjxSoS&#10;rKypfFWVh0YHDGz9DXDa+c7XglxeX2mWuu2y0HC/W9hf6wif76vol9b/ACZ1mxV9A22meVL31vqd&#10;lp9x9XlaCf0ooX4Sp9uJ+KnjIn7SNlWum+Ur6A3VlZ6dcW6syNNFFA6BkJV1LKCtUYfFkRh9XRtb&#10;9O1UpF5sjmtgyDZL+2nkX1TT7Jexkkfl/wAueKaM6WWg6/ZW8bAXGu3dlFFCvJuDyqknBB/JbiV/&#10;9hgSydbPya9nHqK2+mGymoYroJb+k9enGSnBunjga4i8rm3SfS7DSr6s0ET0NsiqszhOXPi4L0q0&#10;cX+7m+BMLvJs0Vle695ZWF7aCCX9JaZBMnpkWt7yZ0SM9I4bxbhf9mmE0QX/AJVh5SoB/vVov/UX&#10;DirNbrT/AClZFFvLPT4GkqUWSGFSwHUgFa0H7WXLp3lG3hS4ntNNihlp6UrxwKjVFRxYji22F3lw&#10;mTzV5sku97yKe1ig5dVsvqyPDw/4redrltv9288dqmi3z31jrvlaW0MtlFcWv1G5B+rSLNIrymOS&#10;GrW86yw8fU9OX9pHTFUN+ifL/wDiyv1Gz+p/or1q+lF6X9//AHv2eH2P2/5c2FX+MY6/4v8AqT/8&#10;cXl9R5r/AHn136vw9WnD0vV/3fx/uf3ubFX/0JLD+X+hWkEgs/NGs21m9xI/pRr+6WeWYwuFBtiA&#10;7Tj0sS1P8pvL1x6Wrat5j1qcwo0kdxP8bRJCeTGhgJgWMjl9lMnbWtv+hPSOoUh/SPqfWPRb+++v&#10;8/R4Vrx+t/uef++/+RmGmuxxTaLqEVxP9Wge2lWe4CFykZQ+o4QdSqcqYq81t/yh0CWe7lh8y6qt&#10;zft/pod445J25euGlSSFXk+NfWVuP+Xge1/Jzyxa6itxY+YdRjuXWVvrsU1sPiciGSNnCc+cvqsn&#10;Hj8Xx8sm+qWulSX831i/MOptpqIpWJmC26yu0kqrvX1fijkTnzWHl+zgGez8t1P1jUmNJZCwETcy&#10;f0lBJItVXlT60IbdeH+639SP4PjxVjB/Jry3LcwW7a/qT+hb/V7aUzW5RYmZ4vqsfwcv2pf3fHj8&#10;TYvp35LeWtOlhksdfvV9WSKeOL1ICkz2z+vEeHp/vPTdeW2H0Vn5ZUWxOpc41eExiOIqGAvbh0X4&#10;VP7trh3ib/Ii5fYfGaNbW0Wp6QkN609nHIDZSGPgkgFlKsaoFHwq3K6kHP8Ad845fj9STgqqdRQ8&#10;746bFrA+t2haT0haw/u2ZQzlTw4hylwvKh+zNibWSafJKF1EpJG7Xc/o2UblJJQQ88npRtxklXly&#10;ZviZcLU0/Rx5klm/S7m9F0rXFtLA1SzvKbaOaRlArD+9Wzf4f9G9Ln66fV3w9FpLJqmoS6TqRgZn&#10;jXUbeSD1VEoij4vC7GPi7W/o8v76L7Pwc+eKqZ05mvvrB1iM36p9X9X0Lb1hG55+jXjz4uycuH+T&#10;iQ0i3Fpb2I1SD6nCYntbf0LX00KsDbtEnHiOMnD0eP7f2cKhZeW0ktfrepSSOlwGj9SJ1Zh9Zuj6&#10;c/w/8tLzLI7en8EP8rs2Xa2GhehbJDqshVItOpJDCwV0EsJseY4tGJnZOMWyzJHN8XwLHwVVL6BZ&#10;NaUXuqRhIrZA9+Y4kflPOYIbYSR8eSNJHNzjf9v/AGWCzpUF7H6NzfoI7UtDHFLBahQoYR1RVqvp&#10;s3Ffi/4HAGnWOiiNPqGqlk/0H0f3DbFb65e3rUD+9uWnhf8Al9Pm/wDla7svLRvJTNqXG5MktQYi&#10;VEn1+KR6/DxL+sIrdfi/4sTFUx/QUP1+n6YT6x9V+pfUvStuH1fly4fV+P2f2enHjmyJ/V5P0v6n&#10;1ub9Jfo70/S4H1f77n61ePoc/r37n7X1j1/33o/7rzYq/wD/2Q=="/>
  <p:tag name="ISPRING_PRESENTERDATA_0" val="Um9taSBTYXRyaWEgV2Fob25v||cm9taUBicmFpbm1hdGljcy5jb20=|aHR0cDovL3JvbWlzYXRyaWF3YWhvbm8ubmV0|ezI5N0FBMUM3LTI5MTQtNDJENC05NTQzLUMwQTZFRjg3OTRFQ30=|RG9zZW4sIFBlbmVsaXRpIGRhbiBUZWNobm9wcmVuZXVy|SVNQUklOR19QUkVTRU5URVJfUEhPVE9fMA==|MQ==|aHR0cDovL2JyYWlubWF0aWNzLmNvbQ==|SVNQUklOR19QUkVTRU5URVJfUEhPVE9fMQ=="/>
  <p:tag name="FLASHSPRING_BG_AUDIO_DURATION_TAG" val="0.0000000"/>
  <p:tag name="ISPRING_UUID" val="{01A629CD-3879-4CA2-910A-48339EDC3DD7}"/>
  <p:tag name="ISPRING_RESOURCE_FOLDER" val="E:\RSWLecture\Data Mining\romi-dm-01-introduction-1juli2011\"/>
  <p:tag name="ISPRING_PRESENTATION_PATH" val="E:\RSWLecture\Data Mining\romi-dm-01-introduction-1juli2011.pptx"/>
  <p:tag name="ISPRING_PRESENTATION_INFO" val="&lt;?xml version=&quot;1.0&quot; encoding=&quot;UTF-8&quot; standalone=&quot;no&quot; ?&gt;&#10;&lt;presentation&gt;&#10;&#10;  &lt;slides&gt;&#10;    &lt;slide duration=&quot;13115&quot; id=&quot;{4008C2DE-574E-4DB5-B3DF-AA2425864A29}&quot; pptId=&quot;1728&quot; transitionDuration=&quot;0&quot;/&gt;&#10;    &lt;slide duration=&quot;8001&quot; id=&quot;{892FA04A-761E-4930-931F-A1A3FB4567D1}&quot; pptId=&quot;1729&quot; transitionDuration=&quot;0&quot;/&gt;&#10;    &lt;slide duration=&quot;4001&quot; id=&quot;{167A6DC1-FCC5-4936-A1EE-54AB2BC80354}&quot; pptId=&quot;1712&quot; transitionDuration=&quot;0&quot;/&gt;&#10;    &lt;slide duration=&quot;5000&quot; id=&quot;{E3AB5758-AC25-44F8-94F7-BCB0C96F492C}&quot; pptId=&quot;1731&quot; transitionDuration=&quot;0&quot;/&gt;&#10;    &lt;slide duration=&quot;5000&quot; id=&quot;{F864E6FB-E502-47AE-8227-4DD27F6FE516}&quot; pptId=&quot;1732&quot; transitionDuration=&quot;0&quot;/&gt;&#10;    &lt;slide duration=&quot;5000&quot; id=&quot;{1BF47A68-FF93-47A7-9599-F3020B1808D8}&quot; pptId=&quot;1735&quot; transitionDuration=&quot;0&quot;/&gt;&#10;    &lt;slide duration=&quot;5000&quot; id=&quot;{1607236C-B163-4B96-805A-AFB44C7B97C6}&quot; pptId=&quot;1736&quot; transitionDuration=&quot;0&quot;/&gt;&#10;    &lt;slide duration=&quot;5000&quot; id=&quot;{CD8A2C77-DE52-4DA5-8AC5-8A085596A6D5}&quot; pptId=&quot;1800&quot; transitionDuration=&quot;0&quot;/&gt;&#10;    &lt;slide duration=&quot;5000&quot; id=&quot;{02B48234-7EF0-49E3-9C8F-863EC8A08DC4}&quot; pptId=&quot;1737&quot; transitionDuration=&quot;0&quot;/&gt;&#10;    &lt;slide duration=&quot;3001&quot; id=&quot;{29464E5C-D84B-41A0-B43A-F2D5FBC7850E}&quot; pptId=&quot;1901&quot; transitionDuration=&quot;1100&quot;/&gt;&#10;    &lt;slide duration=&quot;1&quot; id=&quot;{86A70F68-32F6-45A4-A2AE-4FD224DE60C5}&quot; pptId=&quot;1902&quot; transitionDuration=&quot;1100&quot;/&gt;&#10;    &lt;slide duration=&quot;1&quot; id=&quot;{13B59435-7488-4D62-846B-03F796E35989}&quot; pptId=&quot;1904&quot; transitionDuration=&quot;1100&quot;/&gt;&#10;    &lt;slide duration=&quot;2001&quot; id=&quot;{92ADBE6B-3B8E-4A33-AA85-3D6B996D0BC9}&quot; pptId=&quot;1905&quot; transitionDuration=&quot;1100&quot;/&gt;&#10;    &lt;slide duration=&quot;2001&quot; id=&quot;{730E3554-53A8-43F2-ADD1-492F1A10B302}&quot; pptId=&quot;1906&quot; transitionDuration=&quot;1100&quot;/&gt;&#10;    &lt;slide duration=&quot;2001&quot; id=&quot;{CAAF5609-7A4F-48AE-9583-0B0805E2FD77}&quot; pptId=&quot;1907&quot; transitionDuration=&quot;1100&quot;/&gt;&#10;    &lt;slide duration=&quot;5001&quot; id=&quot;{2B9E113A-997B-4A44-B977-62F1E71D3EA4}&quot; pptId=&quot;1908&quot; transitionDuration=&quot;0&quot;/&gt;&#10;    &lt;slide duration=&quot;5000&quot; id=&quot;{D2CE9547-69D2-4D81-8710-B3D0A5B9DF63}&quot; pptId=&quot;1739&quot; transitionDuration=&quot;0&quot;/&gt;&#10;    &lt;slide duration=&quot;5000&quot; id=&quot;{F00AAF43-8D01-4532-8F7D-DDF3021823CD}&quot; pptId=&quot;1779&quot; transitionDuration=&quot;0&quot;/&gt;&#10;    &lt;slide duration=&quot;5000&quot; id=&quot;{C7994AB8-4A97-4835-9842-DD2DF3C6D9F5}&quot; pptId=&quot;1811&quot; transitionDuration=&quot;0&quot;/&gt;&#10;    &lt;slide duration=&quot;5000&quot; id=&quot;{4408F401-FFDF-4EC9-A69B-D1F311923C1F}&quot; pptId=&quot;1816&quot; transitionDuration=&quot;0&quot;/&gt;&#10;    &lt;slide duration=&quot;5000&quot; id=&quot;{C1F93DB1-3B67-4005-9FF6-A5901AF6C6E5}&quot; pptId=&quot;1828&quot; transitionDuration=&quot;0&quot;/&gt;&#10;    &lt;slide duration=&quot;5000&quot; id=&quot;{12B3E03B-917B-4A9A-93E9-14BCCA371CBB}&quot; pptId=&quot;1780&quot; transitionDuration=&quot;0&quot;/&gt;&#10;    &lt;slide duration=&quot;5000&quot; id=&quot;{AD5D85E0-D9EC-454D-A972-D77C247B3155}&quot; pptId=&quot;1890&quot; transitionDuration=&quot;0&quot;/&gt;&#10;    &lt;slide duration=&quot;5000&quot; id=&quot;{10A5B97C-F454-45E3-B6E4-59305876D2A7}&quot; pptId=&quot;1849&quot; transitionDuration=&quot;0&quot;/&gt;&#10;    &lt;slide duration=&quot;5000&quot; id=&quot;{8836B6E9-34B8-451F-A4DB-AAB04842C7E5}&quot; pptId=&quot;1911&quot; transitionDuration=&quot;0&quot;/&gt;&#10;    &lt;slide duration=&quot;5000&quot; id=&quot;{26642707-6113-475E-A950-BA7A0338E65C}&quot; pptId=&quot;1912&quot; transitionDuration=&quot;0&quot;/&gt;&#10;    &lt;slide duration=&quot;5000&quot; id=&quot;{05F599F5-E428-4A02-9400-6740097ADA56}&quot; pptId=&quot;1913&quot; transitionDuration=&quot;0&quot;/&gt;&#10;    &lt;slide duration=&quot;5000&quot; id=&quot;{59AEEE01-DBE7-4472-AB96-330FC5619E24}&quot; pptId=&quot;1790&quot; transitionDuration=&quot;0&quot;/&gt;&#10;    &lt;slide duration=&quot;5000&quot; id=&quot;{903408C9-6989-4211-BC72-5094617CF0E1}&quot; pptId=&quot;1825&quot; transitionDuration=&quot;0&quot;/&gt;&#10;    &lt;slide duration=&quot;5000&quot; id=&quot;{0AB7735D-7246-41DF-A033-6678956B1EE1}&quot; pptId=&quot;1791&quot; transitionDuration=&quot;0&quot;/&gt;&#10;    &lt;slide duration=&quot;5000&quot; id=&quot;{AECA9370-ED3B-4491-8F00-E3DD9C570D8F}&quot; pptId=&quot;1788&quot; transitionDuration=&quot;0&quot;/&gt;&#10;    &lt;slide duration=&quot;5000&quot; id=&quot;{89D5CC7E-1144-47C3-9565-7D80EE3593CC}&quot; pptId=&quot;1792&quot; transitionDuration=&quot;0&quot;/&gt;&#10;    &lt;slide duration=&quot;5000&quot; id=&quot;{D4C4DB88-133D-4DDE-8C57-F5A920F914A2}&quot; pptId=&quot;1818&quot; transitionDuration=&quot;0&quot;/&gt;&#10;    &lt;slide duration=&quot;5000&quot; id=&quot;{2710670E-C47C-4647-941F-CBA0708007A4}&quot; pptId=&quot;1824&quot; transitionDuration=&quot;0&quot;/&gt;&#10;    &lt;slide duration=&quot;5000&quot; id=&quot;{3C519F44-D28A-41C6-A38E-F854DC661FCB}&quot; pptId=&quot;1819&quot; transitionDuration=&quot;0&quot;/&gt;&#10;    &lt;slide duration=&quot;5000&quot; id=&quot;{F7B5554C-F26D-4DA1-8F13-135276468847}&quot; pptId=&quot;1820&quot; transitionDuration=&quot;0&quot;/&gt;&#10;    &lt;slide duration=&quot;5000&quot; id=&quot;{8CFB0596-A7D4-4ACC-9680-F2FE5143F334}&quot; pptId=&quot;1821&quot; transitionDuration=&quot;0&quot;/&gt;&#10;    &lt;slide duration=&quot;5000&quot; id=&quot;{F6A89BAC-867F-4B87-B2B0-AB24DD0324ED}&quot; pptId=&quot;1822&quot; transitionDuration=&quot;0&quot;/&gt;&#10;    &lt;slide duration=&quot;5000&quot; id=&quot;{14FA4B48-3A46-4259-9F4B-A42F5F7FA0FB}&quot; pptId=&quot;1793&quot; transitionDuration=&quot;0&quot;/&gt;&#10;    &lt;slide duration=&quot;5000&quot; id=&quot;{884AD44B-A167-4D1E-8364-A5D0B82A476D}&quot; pptId=&quot;1909&quot; transitionDuration=&quot;0&quot;/&gt;&#10;    &lt;slide duration=&quot;5000&quot; id=&quot;{8EE2EB2D-2CD8-4A81-AD5F-52C907821DD4}&quot; pptId=&quot;1910&quot; transitionDuration=&quot;0&quot;/&gt;&#10;    &lt;slide duration=&quot;5000&quot; id=&quot;{32427706-FBB7-4971-B566-8233F811EB2B}&quot; pptId=&quot;1831&quot; transitionDuration=&quot;0&quot;/&gt;&#10;    &lt;slide duration=&quot;5000&quot; id=&quot;{FBDDE193-8FEA-4E5B-BA42-867CBF543ACC}&quot; pptId=&quot;1832&quot; transitionDuration=&quot;0&quot;/&gt;&#10;    &lt;slide duration=&quot;5000&quot; id=&quot;{25ECA820-8273-4F3B-BC71-CC074BFD08AD}&quot; pptId=&quot;1884&quot; transitionDuration=&quot;0&quot;/&gt;&#10;    &lt;slide duration=&quot;5000&quot; id=&quot;{2F19880A-7409-4483-9A6C-F2CADB457613}&quot; pptId=&quot;1885&quot; transitionDuration=&quot;0&quot;/&gt;&#10;    &lt;slide duration=&quot;5000&quot; id=&quot;{ACABB38F-7B22-4277-AB33-0EA68E96AE59}&quot; pptId=&quot;1898&quot; transitionDuration=&quot;0&quot;/&gt;&#10;    &lt;slide duration=&quot;5000&quot; id=&quot;{D9E09E75-8351-4EAF-A55B-2C395D96267E}&quot; pptId=&quot;1867&quot; transitionDuration=&quot;0&quot;/&gt;&#10;    &lt;slide duration=&quot;5000&quot; id=&quot;{BDE39108-25AD-4454-A0E8-31098F81F628}&quot; pptId=&quot;1876&quot; transitionDuration=&quot;0&quot;/&gt;&#10;    &lt;slide duration=&quot;5000&quot; id=&quot;{305334EE-31C2-4587-9D79-21A358B3B7C5}&quot; pptId=&quot;1877&quot; transitionDuration=&quot;0&quot;/&gt;&#10;    &lt;slide duration=&quot;5000&quot; id=&quot;{6A1AFE90-E975-4E1B-9DB2-13D4A63B4A2A}&quot; pptId=&quot;1878&quot; transitionDuration=&quot;0&quot;/&gt;&#10;    &lt;slide duration=&quot;5000&quot; id=&quot;{2C61877D-90CA-4231-9F97-F65381D98A5B}&quot; pptId=&quot;1868&quot; transitionDuration=&quot;0&quot;/&gt;&#10;    &lt;slide duration=&quot;5000&quot; id=&quot;{DC2A36B8-81E9-4418-9DCB-3D1F5EDA54E5}&quot; pptId=&quot;1869&quot; transitionDuration=&quot;0&quot;/&gt;&#10;    &lt;slide duration=&quot;5000&quot; id=&quot;{4E12F938-5B5F-4606-B6FD-3022D428B9FD}&quot; pptId=&quot;1870&quot; transitionDuration=&quot;0&quot;/&gt;&#10;    &lt;slide duration=&quot;5000&quot; id=&quot;{8D5351ED-DEDF-485F-BB12-E14ECC725F22}&quot; pptId=&quot;1871&quot; transitionDuration=&quot;0&quot;/&gt;&#10;    &lt;slide duration=&quot;5000&quot; id=&quot;{4EB7E921-A841-4E8C-9A2E-A2EC263D6AF7}&quot; pptId=&quot;1872&quot; transitionDuration=&quot;0&quot;/&gt;&#10;    &lt;slide duration=&quot;5000&quot; id=&quot;{F9A68B3D-573D-4525-A8D1-28193CB6E85F}&quot; pptId=&quot;1873&quot; transitionDuration=&quot;0&quot;/&gt;&#10;    &lt;slide duration=&quot;5000&quot; id=&quot;{3FB6FB9D-2893-40DB-A78E-D88AAF5439C5}&quot; pptId=&quot;1874&quot; transitionDuration=&quot;0&quot;/&gt;&#10;    &lt;slide duration=&quot;5000&quot; id=&quot;{BBB4C253-971A-4137-97BD-13D25E7528C6}&quot; pptId=&quot;1875&quot; transitionDuration=&quot;0&quot;/&gt;&#10;    &lt;slide duration=&quot;5000&quot; id=&quot;{1E7868DA-247C-4E9D-B7FA-07FD15C2B1BA}&quot; pptId=&quot;1891&quot; transitionDuration=&quot;0&quot;/&gt;&#10;    &lt;slide duration=&quot;5000&quot; id=&quot;{971ACF15-FF3F-467E-8EF3-5767943C3F39}&quot; pptId=&quot;1847&quot; transitionDuration=&quot;0&quot;/&gt;&#10;    &lt;slide duration=&quot;5000&quot; id=&quot;{1CBD024C-9435-4190-A304-1BCC1452E2F0}&quot; pptId=&quot;1859&quot; transitionDuration=&quot;0&quot;/&gt;&#10;    &lt;slide duration=&quot;5000&quot; id=&quot;{29C5530F-08BF-4212-BC17-C9BD7B6E18A3}&quot; pptId=&quot;1856&quot; transitionDuration=&quot;0&quot;/&gt;&#10;    &lt;slide duration=&quot;5000&quot; id=&quot;{4CB764B2-5EFC-49CB-8B48-20280B7BC37C}&quot; pptId=&quot;1857&quot; transitionDuration=&quot;0&quot;/&gt;&#10;    &lt;slide duration=&quot;5000&quot; id=&quot;{8EBFEF2B-4255-4B15-A269-84E16EEFC5D8}&quot; pptId=&quot;1858&quot; transitionDuration=&quot;0&quot;/&gt;&#10;    &lt;slide duration=&quot;5000&quot; id=&quot;{E7005EF8-84DB-42D3-A615-192192702485}&quot; pptId=&quot;1865&quot; transitionDuration=&quot;0&quot;/&gt;&#10;    &lt;slide duration=&quot;5000&quot; id=&quot;{3543A8E2-4735-492C-8311-5D642C70FBA7}&quot; pptId=&quot;1866&quot; transitionDuration=&quot;0&quot;/&gt;&#10;    &lt;slide duration=&quot;5000&quot; id=&quot;{C7F3430E-D6C4-4DCE-A6C3-77F709B67F31}&quot; pptId=&quot;1853&quot; transitionDuration=&quot;0&quot;/&gt;&#10;    &lt;slide duration=&quot;5000&quot; id=&quot;{B38FA1DC-1148-4193-BAE7-5392AEB4CC34}&quot; pptId=&quot;1854&quot; transitionDuration=&quot;0&quot;/&gt;&#10;    &lt;slide duration=&quot;5000&quot; id=&quot;{8981BC61-E57A-42C5-8E97-C0CD18E7A56F}&quot; pptId=&quot;1855&quot; transitionDuration=&quot;0&quot;/&gt;&#10;    &lt;slide duration=&quot;5000&quot; id=&quot;{9EB6F6FB-E86B-4F47-88D4-61A23C64DBD5}&quot; pptId=&quot;1860&quot; transitionDuration=&quot;0&quot;/&gt;&#10;    &lt;slide duration=&quot;5000&quot; id=&quot;{FB39E1FB-1FF7-4BD8-8319-F4B86775F41D}&quot; pptId=&quot;1861&quot; transitionDuration=&quot;0&quot;/&gt;&#10;    &lt;slide duration=&quot;5000&quot; id=&quot;{4D646CFA-83FA-47F8-830C-A2D0AAE4E9F7}&quot; pptId=&quot;1862&quot; transitionDuration=&quot;0&quot;/&gt;&#10;    &lt;slide duration=&quot;5000&quot; id=&quot;{73EB83B1-54F2-4602-A16E-7CE5DCB490C8}&quot; pptId=&quot;1863&quot; transitionDuration=&quot;0&quot;/&gt;&#10;    &lt;slide duration=&quot;5000&quot; id=&quot;{24657F4B-9C52-48E9-81A3-0B6350AF6442}&quot; pptId=&quot;1864&quot; transitionDuration=&quot;0&quot;/&gt;&#10;    &lt;slide duration=&quot;5000&quot; id=&quot;{7F2C0A93-5B49-4750-ADC7-9E7438AD57AF}&quot; pptId=&quot;1852&quot; transitionDuration=&quot;0&quot;/&gt;&#10;    &lt;slide duration=&quot;5000&quot; id=&quot;{F9B32DB6-FF37-48A1-9A89-C4DD63E9B97F}&quot; pptId=&quot;1886&quot; transitionDuration=&quot;0&quot;/&gt;&#10;    &lt;slide duration=&quot;5000&quot; id=&quot;{A35F6230-3588-4924-A12F-6532AD095725}&quot; pptId=&quot;1899&quot; transitionDuration=&quot;0&quot;/&gt;&#10;    &lt;slide duration=&quot;5000&quot; id=&quot;{A6647337-C55C-4F1B-99C1-B9C1A865183A}&quot; pptId=&quot;1887&quot; transitionDuration=&quot;0&quot;/&gt;&#10;    &lt;slide duration=&quot;5000&quot; id=&quot;{AC981744-6BAA-4CC2-9F50-997C46154513}&quot; pptId=&quot;1892&quot; transitionDuration=&quot;0&quot;/&gt;&#10;    &lt;slide duration=&quot;5000&quot; id=&quot;{1870D711-FFF9-4A8C-BA33-20F0DB749321}&quot; pptId=&quot;1883&quot; transitionDuration=&quot;0&quot;/&gt;&#10;    &lt;slide duration=&quot;5000&quot; id=&quot;{C8CC9424-FD4A-4040-ACC5-62AB77DA1B50}&quot; pptId=&quot;1895&quot; transitionDuration=&quot;0&quot;/&gt;&#10;    &lt;slide duration=&quot;5000&quot; id=&quot;{9CCD8AB0-C495-45D7-9870-8D595F1E82A3}&quot; pptId=&quot;1845&quot; transitionDuration=&quot;0&quot;/&gt;&#10;    &lt;slide duration=&quot;5000&quot; id=&quot;{6E629BB8-216C-4BA9-8739-8BA985E130C3}&quot; pptId=&quot;1893&quot; transitionDuration=&quot;0&quot;/&gt;&#10;    &lt;slide duration=&quot;5000&quot; id=&quot;{ABA003D5-B8CB-49C8-95FB-45CB201DAD5F}&quot; pptId=&quot;1894&quot; transitionDuration=&quot;0&quot;/&gt;&#10;    &lt;slide duration=&quot;5000&quot; id=&quot;{41218DB6-7744-47B5-9EA1-401E358702FE}&quot; pptId=&quot;1889&quot; transitionDuration=&quot;0&quot;/&gt;&#10;    &lt;slide duration=&quot;5000&quot; id=&quot;{8293F728-DDE5-47C2-B9A4-8C40EA5B0EBD}&quot; pptId=&quot;1844&quot; transitionDuration=&quot;0&quot;/&gt;&#10;    &lt;slide duration=&quot;5000&quot; id=&quot;{78B07654-FAA3-4992-8C3E-A5222E1ACCFC}&quot; pptId=&quot;1888&quot; transitionDuration=&quot;0&quot;/&gt;&#10;    &lt;slide duration=&quot;5000&quot; id=&quot;{82798236-D9B7-40B1-9443-DD5708ABF4B5}&quot; pptId=&quot;1846&quot; transitionDuration=&quot;0&quot;/&gt;&#10;    &lt;slide duration=&quot;5000&quot; id=&quot;{0C32B10B-0730-49E6-8330-BF3F3D32984C}&quot; pptId=&quot;1851&quot; transitionDuration=&quot;0&quot;/&gt;&#10;    &lt;slide duration=&quot;5000&quot; id=&quot;{330D6902-5CD0-46A4-802F-620DEF17DF21}&quot; pptId=&quot;1896&quot; transitionDuration=&quot;0&quot;/&gt;&#10;    &lt;slide duration=&quot;5000&quot; id=&quot;{D2626CB6-8589-489F-BD39-F896C4A6B045}&quot; pptId=&quot;1834&quot; transitionDuration=&quot;0&quot;/&gt;&#10;    &lt;slide duration=&quot;5000&quot; id=&quot;{80F48BB5-6CE5-4704-827B-DD3D7B65F0A6}&quot; pptId=&quot;1808&quot; transitionDuration=&quot;0&quot;/&gt;&#10;    &lt;slide duration=&quot;5000&quot; id=&quot;{2B5E6EC8-E3C0-4621-AAC5-6E5A3F666015}&quot; pptId=&quot;1810&quot; transitionDuration=&quot;0&quot;/&gt;&#10;    &lt;slide duration=&quot;5000&quot; id=&quot;{A099395C-D582-4127-B22A-5E0251EC673E}&quot; pptId=&quot;1835&quot; transitionDuration=&quot;0&quot;/&gt;&#10;    &lt;slide duration=&quot;5000&quot; id=&quot;{9EDDED6D-13C1-4460-B360-4EB7FDCDFFA7}&quot; pptId=&quot;1836&quot; transitionDuration=&quot;0&quot;/&gt;&#10;    &lt;slide duration=&quot;5000&quot; id=&quot;{7B0D012B-336D-4189-9ED8-BACE16B7BFD3}&quot; pptId=&quot;1837&quot; transitionDuration=&quot;0&quot;/&gt;&#10;    &lt;slide duration=&quot;5000&quot; id=&quot;{5F00D28A-3D0A-4A65-A0BA-3ECCA6A147E9}&quot; pptId=&quot;1838&quot; transitionDuration=&quot;0&quot;/&gt;&#10;    &lt;slide duration=&quot;5000&quot; id=&quot;{470A41AA-AD24-4263-A34D-F1205F94BBF5}&quot; pptId=&quot;1839&quot; transitionDuration=&quot;0&quot;/&gt;&#10;    &lt;slide duration=&quot;5000&quot; id=&quot;{7A922DBC-9372-4535-A5D0-83D1E25D506F}&quot; pptId=&quot;1840&quot; transitionDuration=&quot;0&quot;/&gt;&#10;    &lt;slide duration=&quot;5000&quot; id=&quot;{6C70F59F-885B-45F2-AB0D-D92B04B5963B}&quot; pptId=&quot;1841&quot; transitionDuration=&quot;0&quot;/&gt;&#10;    &lt;slide duration=&quot;5000&quot; id=&quot;{DE84A4FD-8FA6-4C7D-A9E3-0E3C5A0C0023}&quot; pptId=&quot;1802&quot; transitionDuration=&quot;0&quot;/&gt;&#10;    &lt;slide duration=&quot;5000&quot; id=&quot;{05EBB0D0-1962-4D38-BE2A-FF573FB94F63}&quot; pptId=&quot;1758&quot; transitionDuration=&quot;0&quot;/&gt;&#10;    &lt;slide duration=&quot;5000&quot; id=&quot;{459BACAD-896B-41B5-BD9C-310608AFA3FF}&quot; pptId=&quot;1759&quot; transitionDuration=&quot;0&quot;/&gt;&#10;    &lt;slide duration=&quot;5000&quot; id=&quot;{BF1258EE-6763-4E0F-BBFF-664133A0264C}&quot; pptId=&quot;1760&quot; transitionDuration=&quot;0&quot;/&gt;&#10;    &lt;slide duration=&quot;5000&quot; id=&quot;{ED0B2E3E-24F5-4947-B306-0834A4E42405}&quot; pptId=&quot;1761&quot; transitionDuration=&quot;0&quot;/&gt;&#10;    &lt;slide duration=&quot;5000&quot; id=&quot;{991F1B46-C4F7-437B-9C43-DDBFCD134BB9}&quot; pptId=&quot;1762&quot; transitionDuration=&quot;0&quot;/&gt;&#10;    &lt;slide duration=&quot;5000&quot; id=&quot;{F68BD4B4-B6C0-45FC-9852-7AD9131B1122}&quot; pptId=&quot;1763&quot; transitionDuration=&quot;0&quot;/&gt;&#10;    &lt;slide duration=&quot;5000&quot; id=&quot;{C84FAF46-C96D-4774-8692-EC5E0549B9A0}&quot; pptId=&quot;1764&quot; transitionDuration=&quot;0&quot;/&gt;&#10;    &lt;slide duration=&quot;5000&quot; id=&quot;{800D7677-42ED-4488-AF48-78025C67F091}&quot; pptId=&quot;1765&quot; transitionDuration=&quot;0&quot;/&gt;&#10;    &lt;slide duration=&quot;5000&quot; id=&quot;{303C822D-1DE4-43A1-9424-88CA155C7AA8}&quot; pptId=&quot;1766&quot; transitionDuration=&quot;0&quot;/&gt;&#10;    &lt;slide duration=&quot;5000&quot; id=&quot;{A826E790-B708-4ECE-ADDE-22460A66D7BF}&quot; pptId=&quot;1767&quot; transitionDuration=&quot;0&quot;/&gt;&#10;    &lt;slide duration=&quot;5000&quot; id=&quot;{EE66D525-7039-4831-85F8-483F9FDCCEF8}&quot; pptId=&quot;1768&quot; transitionDuration=&quot;0&quot;/&gt;&#10;    &lt;slide duration=&quot;5000&quot; id=&quot;{F2CF7B05-A702-45D5-8152-0FEDDB85B14C}&quot; pptId=&quot;1803&quot; transitionDuration=&quot;0&quot;/&gt;&#10;    &lt;slide duration=&quot;5000&quot; id=&quot;{5F141044-4FE4-40C5-A0B9-5017814E5073}&quot; pptId=&quot;1777&quot; transitionDuration=&quot;0&quot;/&gt;&#10;    &lt;slide duration=&quot;5000&quot; id=&quot;{EFB8C284-C667-44B4-9DED-210A7F814B42}&quot; pptId=&quot;1778&quot; transitionDuration=&quot;0&quot;/&gt;&#10;    &lt;slide duration=&quot;5000&quot; id=&quot;{311DCBD9-B615-41B9-BD23-CD3F1D99737E}&quot; pptId=&quot;1609&quot; transitionDuration=&quot;0&quot;/&gt;&#10;  &lt;/slides&gt;&#10;&#10;  &lt;narration&gt;&#10;    &lt;audioTracks&gt;&#10;      &lt;audioTrack duration=&quot;13100&quot; slideId=&quot;{4008C2DE-574E-4DB5-B3DF-AA2425864A29}&quot; startTime=&quot;0&quot; stepIndex=&quot;0&quot; volume=&quot;1&quot;&gt;&#10;        &lt;file modifyTime=&quot;2011-12-23T16:41:21&quot; size=&quot;2310884&quot;&gt;&#10;          &lt;path full=&quot;E:\RSWLecture\Data Mining\romi-dm-01-introduction-1juli2011\audio\Fri Dec 23 23-41-08 2011.wav&quot; relative=&quot;romi-dm-01-introduction-1juli2011\audio\Fri Dec 23 23-41-08 2011.wav&quot; resource=&quot;Fri Dec 23 23-41-08 2011.wav&quot;/&gt;&#10;        &lt;/file&gt;&#10;        &lt;audio channels=&quot;2&quot; sampleRate=&quot;44100&quot;/&gt;&#10;      &lt;/audioTrack&gt;&#10;    &lt;/audioTracks&gt;&#10;  &lt;/narration&gt;&#10;&#10;&lt;/presentation&gt;&#10;"/>
  <p:tag name="ISPRING_ULTRA_SCORM_SLIDE_COUNT" val="1"/>
  <p:tag name="ISPRING_SCORM_RATE_SLIDES" val="0"/>
  <p:tag name="ISPRING_SCORM_RATE_QUIZZES" val="0"/>
  <p:tag name="ISPRING_SCORM_PASSING_SCORE" val="0.0000000000"/>
  <p:tag name="GENSWF_OUTPUT_FILE_NAME" val="romi-datamining"/>
  <p:tag name="ARTICULATE_PROJECT_OPEN" val="0"/>
  <p:tag name="ISPRING_RESOURCE_PATHS_HASH_2" val="f88722a44f12597b845c6715c9042a91789467c"/>
</p:tagLst>
</file>

<file path=ppt/tags/tag10.xml><?xml version="1.0" encoding="utf-8"?>
<p:tagLst xmlns:a="http://schemas.openxmlformats.org/drawingml/2006/main" xmlns:r="http://schemas.openxmlformats.org/officeDocument/2006/relationships" xmlns:p="http://schemas.openxmlformats.org/presentationml/2006/main">
  <p:tag name="ISPRING_SLIDE_ID" val="{76F72DFF-F37C-4471-9EC0-466AF1A4AA6C}"/>
  <p:tag name="GENSWF_ADVANCE_TIME" val="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 val="{C9A0B3C2-6012-448F-AB43-6D697703E634}"/>
  <p:tag name="GENSWF_ADVANCE_TIME"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 val="{5D45BD2C-A463-43DA-96ED-E77E5A8AE5A8}"/>
  <p:tag name="GENSWF_ADVANCE_TIME" val="5"/>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9.822"/>
  <p:tag name="TIMING" val="|22.073|26.093|49.128|20.332|19.907"/>
  <p:tag name="ISPRING_SLIDE_ID" val="{14D0C389-71C8-4961-8825-146C4AD07693}"/>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518"/>
  <p:tag name="ISPRING_SLIDE_ID" val="{EC1F5F7E-17D9-453A-A3BB-D52E315D5A93}"/>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25"/>
  <p:tag name="ISPRING_SLIDE_ID" val="{0CC877EA-D353-442B-A6A9-EEF606444ACA}"/>
</p:tagLst>
</file>

<file path=ppt/tags/tag17.xml><?xml version="1.0" encoding="utf-8"?>
<p:tagLst xmlns:a="http://schemas.openxmlformats.org/drawingml/2006/main" xmlns:r="http://schemas.openxmlformats.org/officeDocument/2006/relationships" xmlns:p="http://schemas.openxmlformats.org/presentationml/2006/main">
  <p:tag name="TIMING" val="|0.001|1|1|1|1|1|1|1|1|1|1"/>
  <p:tag name="ISPRING_CUSTOM_TIMING_USED" val="1"/>
  <p:tag name="ISPRING_SLIDE_ID" val="{F7E04ADD-ABBC-4BEA-94C1-814E2117A447}"/>
  <p:tag name="GENSWF_ADVANCE_TIME" val="10.002"/>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29D102EF-3331-4542-8999-C4FD3CCD08C1}"/>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192"/>
  <p:tag name="ISPRING_SLIDE_ID" val="{8EEB9FF7-876D-4478-8FD3-92EECDCB290D}"/>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C973F428-91D2-4265-8825-C8C548670ABA}"/>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 val="{76B4BAEB-D983-49AE-8B2D-8981A21252F9}"/>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8.001"/>
  <p:tag name="ISPRING_CUSTOM_TIMING_USED" val="1"/>
  <p:tag name="ISPRING_SLIDE_ID" val="{27996CC3-628D-4D93-A73A-94E00389E575}"/>
  <p:tag name="TIMING" val="|0.001|1|1|1|1|1|1|1"/>
</p:tagLst>
</file>

<file path=ppt/tags/tag26.xml><?xml version="1.0" encoding="utf-8"?>
<p:tagLst xmlns:a="http://schemas.openxmlformats.org/drawingml/2006/main" xmlns:r="http://schemas.openxmlformats.org/officeDocument/2006/relationships" xmlns:p="http://schemas.openxmlformats.org/presentationml/2006/main">
  <p:tag name="ISPRING_SLIDE_ID" val="{4CE22513-B428-4A0F-9FDA-CE7CF8985F1A}"/>
  <p:tag name="GENSWF_ADVANCE_TIME"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 val="{1A48761F-EDAD-4609-B20A-0495B013B707}"/>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661"/>
  <p:tag name="ISPRING_SLIDE_ID" val="{BBCD4538-F257-49C9-B162-2B4F9AE2521D}"/>
</p:tagLst>
</file>

<file path=ppt/tags/tag4.xml><?xml version="1.0" encoding="utf-8"?>
<p:tagLst xmlns:a="http://schemas.openxmlformats.org/drawingml/2006/main" xmlns:r="http://schemas.openxmlformats.org/officeDocument/2006/relationships" xmlns:p="http://schemas.openxmlformats.org/presentationml/2006/main">
  <p:tag name="ISPRING_SLIDE_ID" val="{B802034E-ADBF-462B-9B3A-B74F791DF343}"/>
  <p:tag name="GENSWF_ADVANCE_TIME" val="49.54"/>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 val="{5A8C0FAB-F012-427C-AE1F-55037FAB0F9B}"/>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 val="{11AF8E0E-879B-49CD-879E-5B098C88CC7F}"/>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 val="{76F72DFF-F37C-4471-9EC0-466AF1A4AA6C}"/>
  <p:tag name="GENSWF_ADVANCE_TIME" val="5"/>
  <p:tag name="ISPRING_CUSTOM_TIMING_US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60517</TotalTime>
  <Words>6177</Words>
  <Application>Microsoft Office PowerPoint</Application>
  <PresentationFormat>On-screen Show (4:3)</PresentationFormat>
  <Paragraphs>911</Paragraphs>
  <Slides>101</Slides>
  <Notes>36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10" baseType="lpstr">
      <vt:lpstr>Arial</vt:lpstr>
      <vt:lpstr>Calibri</vt:lpstr>
      <vt:lpstr>Calibri Light</vt:lpstr>
      <vt:lpstr>Constantia</vt:lpstr>
      <vt:lpstr>Tahoma</vt:lpstr>
      <vt:lpstr>Times New Roman</vt:lpstr>
      <vt:lpstr>Wingdings</vt:lpstr>
      <vt:lpstr>1_Office Theme</vt:lpstr>
      <vt:lpstr>Visio</vt:lpstr>
      <vt:lpstr>10 MITOS Kesalahan Penelitian Computing</vt:lpstr>
      <vt:lpstr>Romi Satria Wahono</vt:lpstr>
      <vt:lpstr>PowerPoint Presentation</vt:lpstr>
      <vt:lpstr>PowerPoint Presentation</vt:lpstr>
      <vt:lpstr>Research Myths</vt:lpstr>
      <vt:lpstr>PowerPoint Presentation</vt:lpstr>
      <vt:lpstr>Mengapa Melakukan Penelitian?</vt:lpstr>
      <vt:lpstr>Pengembangan Software vs Penelitian</vt:lpstr>
      <vt:lpstr>Penelitian Bidang Software Engineering?</vt:lpstr>
      <vt:lpstr>PowerPoint Presentation</vt:lpstr>
      <vt:lpstr>Apa Yang Dikejar di Penelitian?</vt:lpstr>
      <vt:lpstr>Bentuk Kontribusi ke Pengetahuan</vt:lpstr>
      <vt:lpstr>Bentuk Kontribusi ke Pengetahuan</vt:lpstr>
      <vt:lpstr>Bentuk Kontribusi ke Pengetahuan</vt:lpstr>
      <vt:lpstr>Bentuk Kontribusi ke Pengetahuan</vt:lpstr>
      <vt:lpstr>Orisinalitas Penelitian</vt:lpstr>
      <vt:lpstr>Contoh Tema Penelitian</vt:lpstr>
      <vt:lpstr>Contoh Kontribusi pada Metode</vt:lpstr>
      <vt:lpstr>Contoh Kontribusi pada Masalah </vt:lpstr>
      <vt:lpstr>Contoh Kontribusi pada Masalah dan Metode</vt:lpstr>
      <vt:lpstr>Contoh Penelitian Tanpa Kontribusi</vt:lpstr>
      <vt:lpstr>Penelitian Yang Memiliki Kontribusi?</vt:lpstr>
      <vt:lpstr>Penelitian Yang Memiliki Kontribusi?</vt:lpstr>
      <vt:lpstr>Komparasi Level Penelitian D3/D4 vs S1 vs S2 vs S3</vt:lpstr>
      <vt:lpstr>Komparasi Penelitian D3/D4 vs S1 vs S2 vs S3</vt:lpstr>
      <vt:lpstr>Kontribusi ke Pengetahuan vs Kontribusi ke Masyarakat</vt:lpstr>
      <vt:lpstr>PowerPoint Presentation</vt:lpstr>
      <vt:lpstr>Metode Penelitian</vt:lpstr>
      <vt:lpstr>Metodologi Pengembangan Software</vt:lpstr>
      <vt:lpstr>1. SD: Waterfall Method</vt:lpstr>
      <vt:lpstr>PowerPoint Presentation</vt:lpstr>
      <vt:lpstr>2. RAD: Phased Development</vt:lpstr>
      <vt:lpstr>PowerPoint Presentation</vt:lpstr>
      <vt:lpstr>2. RAD: Prototyping</vt:lpstr>
      <vt:lpstr>PowerPoint Presentation</vt:lpstr>
      <vt:lpstr>3. Agile Development</vt:lpstr>
      <vt:lpstr>3. Agile: Extreme Programming</vt:lpstr>
      <vt:lpstr>3. Agile: Scrum</vt:lpstr>
      <vt:lpstr>PowerPoint Presentation</vt:lpstr>
      <vt:lpstr>PowerPoint Presentation</vt:lpstr>
      <vt:lpstr>Metodologi Penelitian vs Metodologi Pengembangan Software</vt:lpstr>
      <vt:lpstr>PowerPoint Presentation</vt:lpstr>
      <vt:lpstr>Konsepsi Masalah Penelitian</vt:lpstr>
      <vt:lpstr>Contoh Alur Latar Belakang Masalah Penelitian</vt:lpstr>
      <vt:lpstr>Studi Literatur dan Masalah Penelitian </vt:lpstr>
      <vt:lpstr>Contoh Masalah Penelitian</vt:lpstr>
      <vt:lpstr>Contoh Masalah Penelitian</vt:lpstr>
      <vt:lpstr>Contoh Masalah Penelitian</vt:lpstr>
      <vt:lpstr>Masalah Penelitian dan Landasannya</vt:lpstr>
      <vt:lpstr>PowerPoint Presentation</vt:lpstr>
      <vt:lpstr>Manfaat Studi Literatur</vt:lpstr>
      <vt:lpstr>Literature Review</vt:lpstr>
      <vt:lpstr>Literature Review Methods</vt:lpstr>
      <vt:lpstr>Example of SLR: PICOC</vt:lpstr>
      <vt:lpstr>Example of SLR: Research Question (RQ)</vt:lpstr>
      <vt:lpstr>Studies Selection Strategy (Wahono, 2015)</vt:lpstr>
      <vt:lpstr>Selection of Studies (Wahono, 2015)</vt:lpstr>
      <vt:lpstr>RQ1: Significant Journal Publications (Wahono, 2015)</vt:lpstr>
      <vt:lpstr>Distribution of Selected Studies by Year (Wahono, 2015)</vt:lpstr>
      <vt:lpstr>RQ3: Research Topics and Trends (Wahono, 2015)</vt:lpstr>
      <vt:lpstr>Distribution of Research Topics and Trends (Wahono, 2015)</vt:lpstr>
      <vt:lpstr>RQ9: Existing Frameworks</vt:lpstr>
      <vt:lpstr>Menzies Framework (Menzies et al. 2007)</vt:lpstr>
      <vt:lpstr>Lessmann Framework (Lessmann et al. 2008) </vt:lpstr>
      <vt:lpstr>Song Framework (Song et al. 2011) </vt:lpstr>
      <vt:lpstr>Gap Analysis of Framework</vt:lpstr>
      <vt:lpstr>Proposed Framework</vt:lpstr>
      <vt:lpstr>PowerPoint Presentation</vt:lpstr>
      <vt:lpstr>Results: With PSOFS+B</vt:lpstr>
      <vt:lpstr>Without PSOFS+B vs With PSOFS+B</vt:lpstr>
      <vt:lpstr>Research Publication on RQ3</vt:lpstr>
      <vt:lpstr>PowerPoint Presentation</vt:lpstr>
      <vt:lpstr>Jumlah Literatur yang Dibaca</vt:lpstr>
      <vt:lpstr>Tahapan Penelitian Computing</vt:lpstr>
      <vt:lpstr>PowerPoint Presentation</vt:lpstr>
      <vt:lpstr>PowerPoint Presentation</vt:lpstr>
      <vt:lpstr>PowerPoint Presentation</vt:lpstr>
      <vt:lpstr>PowerPoint Presentation</vt:lpstr>
      <vt:lpstr>PowerPoint Presentation</vt:lpstr>
      <vt:lpstr>PowerPoint Presentation</vt:lpstr>
      <vt:lpstr>Penelitian yang Berkualitas Tinggi</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PowerPoint Presentation</vt:lpstr>
      <vt:lpstr>Jenis Citation</vt:lpstr>
      <vt:lpstr>Konsep Dasar Penulisan </vt:lpstr>
      <vt:lpstr>Mensitasi Sitasi Orang Lain</vt:lpstr>
      <vt:lpstr>PowerPoint Presentation</vt:lpstr>
      <vt:lpstr>Pola RP – RQ – RC pada Penelitian</vt:lpstr>
      <vt:lpstr>Software Defect Prediction Framework based on Hybrid Metaheuristic Optimization Methods</vt:lpstr>
      <vt:lpstr>Reference</vt:lpstr>
      <vt:lpstr>Reference</vt:lpstr>
      <vt:lpstr>Reference</vt:lpstr>
      <vt:lpstr>Terima Kasih</vt:lpstr>
    </vt:vector>
  </TitlesOfParts>
  <Company>Brainmatics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Mining</dc:title>
  <dc:creator>Romi Satria Wahono</dc:creator>
  <cp:lastModifiedBy>Romi Satria Wahono</cp:lastModifiedBy>
  <cp:revision>6952</cp:revision>
  <cp:lastPrinted>2010-06-19T06:29:22Z</cp:lastPrinted>
  <dcterms:created xsi:type="dcterms:W3CDTF">1601-01-01T00:00:00Z</dcterms:created>
  <dcterms:modified xsi:type="dcterms:W3CDTF">2020-04-23T11:52:30Z</dcterms:modified>
</cp:coreProperties>
</file>