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1" r:id="rId1"/>
  </p:sldMasterIdLst>
  <p:notesMasterIdLst>
    <p:notesMasterId r:id="rId451"/>
  </p:notesMasterIdLst>
  <p:handoutMasterIdLst>
    <p:handoutMasterId r:id="rId452"/>
  </p:handoutMasterIdLst>
  <p:sldIdLst>
    <p:sldId id="3053" r:id="rId2"/>
    <p:sldId id="3011" r:id="rId3"/>
    <p:sldId id="3055" r:id="rId4"/>
    <p:sldId id="2413" r:id="rId5"/>
    <p:sldId id="2888" r:id="rId6"/>
    <p:sldId id="2414" r:id="rId7"/>
    <p:sldId id="2415" r:id="rId8"/>
    <p:sldId id="2169" r:id="rId9"/>
    <p:sldId id="3087" r:id="rId10"/>
    <p:sldId id="2147" r:id="rId11"/>
    <p:sldId id="2150" r:id="rId12"/>
    <p:sldId id="2438" r:id="rId13"/>
    <p:sldId id="2152" r:id="rId14"/>
    <p:sldId id="1816" r:id="rId15"/>
    <p:sldId id="2416" r:id="rId16"/>
    <p:sldId id="2429" r:id="rId17"/>
    <p:sldId id="2430" r:id="rId18"/>
    <p:sldId id="2139" r:id="rId19"/>
    <p:sldId id="3095" r:id="rId20"/>
    <p:sldId id="2124" r:id="rId21"/>
    <p:sldId id="3093" r:id="rId22"/>
    <p:sldId id="3094" r:id="rId23"/>
    <p:sldId id="3057" r:id="rId24"/>
    <p:sldId id="4609" r:id="rId25"/>
    <p:sldId id="4610" r:id="rId26"/>
    <p:sldId id="2417" r:id="rId27"/>
    <p:sldId id="2283" r:id="rId28"/>
    <p:sldId id="2461" r:id="rId29"/>
    <p:sldId id="2462" r:id="rId30"/>
    <p:sldId id="2463" r:id="rId31"/>
    <p:sldId id="2464" r:id="rId32"/>
    <p:sldId id="2465" r:id="rId33"/>
    <p:sldId id="2466" r:id="rId34"/>
    <p:sldId id="2467" r:id="rId35"/>
    <p:sldId id="2468" r:id="rId36"/>
    <p:sldId id="2469" r:id="rId37"/>
    <p:sldId id="2284" r:id="rId38"/>
    <p:sldId id="2470" r:id="rId39"/>
    <p:sldId id="2471" r:id="rId40"/>
    <p:sldId id="2473" r:id="rId41"/>
    <p:sldId id="2418" r:id="rId42"/>
    <p:sldId id="3059" r:id="rId43"/>
    <p:sldId id="3060" r:id="rId44"/>
    <p:sldId id="2204" r:id="rId45"/>
    <p:sldId id="2205" r:id="rId46"/>
    <p:sldId id="2206" r:id="rId47"/>
    <p:sldId id="910" r:id="rId48"/>
    <p:sldId id="4614" r:id="rId49"/>
    <p:sldId id="2214" r:id="rId50"/>
    <p:sldId id="2215" r:id="rId51"/>
    <p:sldId id="2216" r:id="rId52"/>
    <p:sldId id="2217" r:id="rId53"/>
    <p:sldId id="2218" r:id="rId54"/>
    <p:sldId id="2219" r:id="rId55"/>
    <p:sldId id="2441" r:id="rId56"/>
    <p:sldId id="4633" r:id="rId57"/>
    <p:sldId id="4634" r:id="rId58"/>
    <p:sldId id="4615" r:id="rId59"/>
    <p:sldId id="4616" r:id="rId60"/>
    <p:sldId id="2435" r:id="rId61"/>
    <p:sldId id="2458" r:id="rId62"/>
    <p:sldId id="3076" r:id="rId63"/>
    <p:sldId id="2442" r:id="rId64"/>
    <p:sldId id="2443" r:id="rId65"/>
    <p:sldId id="2444" r:id="rId66"/>
    <p:sldId id="2445" r:id="rId67"/>
    <p:sldId id="2446" r:id="rId68"/>
    <p:sldId id="2447" r:id="rId69"/>
    <p:sldId id="2448" r:id="rId70"/>
    <p:sldId id="2449" r:id="rId71"/>
    <p:sldId id="2450" r:id="rId72"/>
    <p:sldId id="4635" r:id="rId73"/>
    <p:sldId id="2451" r:id="rId74"/>
    <p:sldId id="2889" r:id="rId75"/>
    <p:sldId id="2419" r:id="rId76"/>
    <p:sldId id="1658" r:id="rId77"/>
    <p:sldId id="2890" r:id="rId78"/>
    <p:sldId id="2891" r:id="rId79"/>
    <p:sldId id="2487" r:id="rId80"/>
    <p:sldId id="2892" r:id="rId81"/>
    <p:sldId id="2965" r:id="rId82"/>
    <p:sldId id="4651" r:id="rId83"/>
    <p:sldId id="4652" r:id="rId84"/>
    <p:sldId id="2969" r:id="rId85"/>
    <p:sldId id="4655" r:id="rId86"/>
    <p:sldId id="4656" r:id="rId87"/>
    <p:sldId id="4657" r:id="rId88"/>
    <p:sldId id="4658" r:id="rId89"/>
    <p:sldId id="4659" r:id="rId90"/>
    <p:sldId id="4660" r:id="rId91"/>
    <p:sldId id="4661" r:id="rId92"/>
    <p:sldId id="4662" r:id="rId93"/>
    <p:sldId id="4663" r:id="rId94"/>
    <p:sldId id="4664" r:id="rId95"/>
    <p:sldId id="4665" r:id="rId96"/>
    <p:sldId id="2985" r:id="rId97"/>
    <p:sldId id="4649" r:id="rId98"/>
    <p:sldId id="4650" r:id="rId99"/>
    <p:sldId id="4666" r:id="rId100"/>
    <p:sldId id="2896" r:id="rId101"/>
    <p:sldId id="2897" r:id="rId102"/>
    <p:sldId id="2898" r:id="rId103"/>
    <p:sldId id="2899" r:id="rId104"/>
    <p:sldId id="2900" r:id="rId105"/>
    <p:sldId id="2901" r:id="rId106"/>
    <p:sldId id="2902" r:id="rId107"/>
    <p:sldId id="2903" r:id="rId108"/>
    <p:sldId id="2904" r:id="rId109"/>
    <p:sldId id="2905" r:id="rId110"/>
    <p:sldId id="2906" r:id="rId111"/>
    <p:sldId id="2907" r:id="rId112"/>
    <p:sldId id="2478" r:id="rId113"/>
    <p:sldId id="2477" r:id="rId114"/>
    <p:sldId id="2479" r:id="rId115"/>
    <p:sldId id="2908" r:id="rId116"/>
    <p:sldId id="2909" r:id="rId117"/>
    <p:sldId id="2910" r:id="rId118"/>
    <p:sldId id="2911" r:id="rId119"/>
    <p:sldId id="2912" r:id="rId120"/>
    <p:sldId id="2423" r:id="rId121"/>
    <p:sldId id="2366" r:id="rId122"/>
    <p:sldId id="2424" r:id="rId123"/>
    <p:sldId id="2425" r:id="rId124"/>
    <p:sldId id="2913" r:id="rId125"/>
    <p:sldId id="2427" r:id="rId126"/>
    <p:sldId id="2480" r:id="rId127"/>
    <p:sldId id="2485" r:id="rId128"/>
    <p:sldId id="2481" r:id="rId129"/>
    <p:sldId id="2914" r:id="rId130"/>
    <p:sldId id="2486" r:id="rId131"/>
    <p:sldId id="3063" r:id="rId132"/>
    <p:sldId id="3062" r:id="rId133"/>
    <p:sldId id="2915" r:id="rId134"/>
    <p:sldId id="2916" r:id="rId135"/>
    <p:sldId id="2560" r:id="rId136"/>
    <p:sldId id="2550" r:id="rId137"/>
    <p:sldId id="4668" r:id="rId138"/>
    <p:sldId id="2513" r:id="rId139"/>
    <p:sldId id="2514" r:id="rId140"/>
    <p:sldId id="2326" r:id="rId141"/>
    <p:sldId id="2383" r:id="rId142"/>
    <p:sldId id="2384" r:id="rId143"/>
    <p:sldId id="2509" r:id="rId144"/>
    <p:sldId id="2510" r:id="rId145"/>
    <p:sldId id="4631" r:id="rId146"/>
    <p:sldId id="4632" r:id="rId147"/>
    <p:sldId id="4669" r:id="rId148"/>
    <p:sldId id="2505" r:id="rId149"/>
    <p:sldId id="2420" r:id="rId150"/>
    <p:sldId id="2344" r:id="rId151"/>
    <p:sldId id="2345" r:id="rId152"/>
    <p:sldId id="2346" r:id="rId153"/>
    <p:sldId id="2347" r:id="rId154"/>
    <p:sldId id="2348" r:id="rId155"/>
    <p:sldId id="2349" r:id="rId156"/>
    <p:sldId id="2421" r:id="rId157"/>
    <p:sldId id="2511" r:id="rId158"/>
    <p:sldId id="2917" r:id="rId159"/>
    <p:sldId id="2274" r:id="rId160"/>
    <p:sldId id="2515" r:id="rId161"/>
    <p:sldId id="2224" r:id="rId162"/>
    <p:sldId id="3073" r:id="rId163"/>
    <p:sldId id="4667" r:id="rId164"/>
    <p:sldId id="2225" r:id="rId165"/>
    <p:sldId id="2221" r:id="rId166"/>
    <p:sldId id="2222" r:id="rId167"/>
    <p:sldId id="2223" r:id="rId168"/>
    <p:sldId id="2519" r:id="rId169"/>
    <p:sldId id="2279" r:id="rId170"/>
    <p:sldId id="2539" r:id="rId171"/>
    <p:sldId id="2540" r:id="rId172"/>
    <p:sldId id="2503" r:id="rId173"/>
    <p:sldId id="2556" r:id="rId174"/>
    <p:sldId id="2534" r:id="rId175"/>
    <p:sldId id="2541" r:id="rId176"/>
    <p:sldId id="2918" r:id="rId177"/>
    <p:sldId id="2919" r:id="rId178"/>
    <p:sldId id="2548" r:id="rId179"/>
    <p:sldId id="2920" r:id="rId180"/>
    <p:sldId id="2543" r:id="rId181"/>
    <p:sldId id="2544" r:id="rId182"/>
    <p:sldId id="2545" r:id="rId183"/>
    <p:sldId id="2546" r:id="rId184"/>
    <p:sldId id="2555" r:id="rId185"/>
    <p:sldId id="2547" r:id="rId186"/>
    <p:sldId id="2921" r:id="rId187"/>
    <p:sldId id="2527" r:id="rId188"/>
    <p:sldId id="2528" r:id="rId189"/>
    <p:sldId id="2535" r:id="rId190"/>
    <p:sldId id="2551" r:id="rId191"/>
    <p:sldId id="2552" r:id="rId192"/>
    <p:sldId id="2553" r:id="rId193"/>
    <p:sldId id="2554" r:id="rId194"/>
    <p:sldId id="2922" r:id="rId195"/>
    <p:sldId id="2923" r:id="rId196"/>
    <p:sldId id="2660" r:id="rId197"/>
    <p:sldId id="2661" r:id="rId198"/>
    <p:sldId id="2371" r:id="rId199"/>
    <p:sldId id="2372" r:id="rId200"/>
    <p:sldId id="2647" r:id="rId201"/>
    <p:sldId id="2924" r:id="rId202"/>
    <p:sldId id="2654" r:id="rId203"/>
    <p:sldId id="2925" r:id="rId204"/>
    <p:sldId id="2674" r:id="rId205"/>
    <p:sldId id="2374" r:id="rId206"/>
    <p:sldId id="2375" r:id="rId207"/>
    <p:sldId id="2648" r:id="rId208"/>
    <p:sldId id="2377" r:id="rId209"/>
    <p:sldId id="2649" r:id="rId210"/>
    <p:sldId id="2650" r:id="rId211"/>
    <p:sldId id="2379" r:id="rId212"/>
    <p:sldId id="2926" r:id="rId213"/>
    <p:sldId id="2927" r:id="rId214"/>
    <p:sldId id="2928" r:id="rId215"/>
    <p:sldId id="2929" r:id="rId216"/>
    <p:sldId id="2930" r:id="rId217"/>
    <p:sldId id="2433" r:id="rId218"/>
    <p:sldId id="2931" r:id="rId219"/>
    <p:sldId id="2436" r:id="rId220"/>
    <p:sldId id="2933" r:id="rId221"/>
    <p:sldId id="2934" r:id="rId222"/>
    <p:sldId id="2935" r:id="rId223"/>
    <p:sldId id="2440" r:id="rId224"/>
    <p:sldId id="2518" r:id="rId225"/>
    <p:sldId id="2667" r:id="rId226"/>
    <p:sldId id="2574" r:id="rId227"/>
    <p:sldId id="2575" r:id="rId228"/>
    <p:sldId id="2600" r:id="rId229"/>
    <p:sldId id="2576" r:id="rId230"/>
    <p:sldId id="2577" r:id="rId231"/>
    <p:sldId id="2578" r:id="rId232"/>
    <p:sldId id="2579" r:id="rId233"/>
    <p:sldId id="2582" r:id="rId234"/>
    <p:sldId id="2583" r:id="rId235"/>
    <p:sldId id="2602" r:id="rId236"/>
    <p:sldId id="2584" r:id="rId237"/>
    <p:sldId id="2936" r:id="rId238"/>
    <p:sldId id="2603" r:id="rId239"/>
    <p:sldId id="2675" r:id="rId240"/>
    <p:sldId id="2671" r:id="rId241"/>
    <p:sldId id="2672" r:id="rId242"/>
    <p:sldId id="2604" r:id="rId243"/>
    <p:sldId id="2605" r:id="rId244"/>
    <p:sldId id="2606" r:id="rId245"/>
    <p:sldId id="2607" r:id="rId246"/>
    <p:sldId id="2608" r:id="rId247"/>
    <p:sldId id="2585" r:id="rId248"/>
    <p:sldId id="2586" r:id="rId249"/>
    <p:sldId id="2587" r:id="rId250"/>
    <p:sldId id="2588" r:id="rId251"/>
    <p:sldId id="2589" r:id="rId252"/>
    <p:sldId id="2590" r:id="rId253"/>
    <p:sldId id="2662" r:id="rId254"/>
    <p:sldId id="2663" r:id="rId255"/>
    <p:sldId id="2610" r:id="rId256"/>
    <p:sldId id="2592" r:id="rId257"/>
    <p:sldId id="2611" r:id="rId258"/>
    <p:sldId id="2664" r:id="rId259"/>
    <p:sldId id="2612" r:id="rId260"/>
    <p:sldId id="2665" r:id="rId261"/>
    <p:sldId id="2673" r:id="rId262"/>
    <p:sldId id="2594" r:id="rId263"/>
    <p:sldId id="2937" r:id="rId264"/>
    <p:sldId id="2938" r:id="rId265"/>
    <p:sldId id="2613" r:id="rId266"/>
    <p:sldId id="2636" r:id="rId267"/>
    <p:sldId id="2637" r:id="rId268"/>
    <p:sldId id="2638" r:id="rId269"/>
    <p:sldId id="2639" r:id="rId270"/>
    <p:sldId id="2653" r:id="rId271"/>
    <p:sldId id="2640" r:id="rId272"/>
    <p:sldId id="2641" r:id="rId273"/>
    <p:sldId id="2642" r:id="rId274"/>
    <p:sldId id="2643" r:id="rId275"/>
    <p:sldId id="2644" r:id="rId276"/>
    <p:sldId id="2669" r:id="rId277"/>
    <p:sldId id="2615" r:id="rId278"/>
    <p:sldId id="2617" r:id="rId279"/>
    <p:sldId id="2939" r:id="rId280"/>
    <p:sldId id="2616" r:id="rId281"/>
    <p:sldId id="2525" r:id="rId282"/>
    <p:sldId id="2526" r:id="rId283"/>
    <p:sldId id="2596" r:id="rId284"/>
    <p:sldId id="2940" r:id="rId285"/>
    <p:sldId id="2529" r:id="rId286"/>
    <p:sldId id="2618" r:id="rId287"/>
    <p:sldId id="2941" r:id="rId288"/>
    <p:sldId id="2621" r:id="rId289"/>
    <p:sldId id="2622" r:id="rId290"/>
    <p:sldId id="2623" r:id="rId291"/>
    <p:sldId id="2624" r:id="rId292"/>
    <p:sldId id="2625" r:id="rId293"/>
    <p:sldId id="2626" r:id="rId294"/>
    <p:sldId id="2627" r:id="rId295"/>
    <p:sldId id="2628" r:id="rId296"/>
    <p:sldId id="2629" r:id="rId297"/>
    <p:sldId id="2630" r:id="rId298"/>
    <p:sldId id="2631" r:id="rId299"/>
    <p:sldId id="2632" r:id="rId300"/>
    <p:sldId id="2633" r:id="rId301"/>
    <p:sldId id="2645" r:id="rId302"/>
    <p:sldId id="2646" r:id="rId303"/>
    <p:sldId id="2530" r:id="rId304"/>
    <p:sldId id="2598" r:id="rId305"/>
    <p:sldId id="2531" r:id="rId306"/>
    <p:sldId id="2942" r:id="rId307"/>
    <p:sldId id="2658" r:id="rId308"/>
    <p:sldId id="2655" r:id="rId309"/>
    <p:sldId id="2666" r:id="rId310"/>
    <p:sldId id="2657" r:id="rId311"/>
    <p:sldId id="2573" r:id="rId312"/>
    <p:sldId id="2943" r:id="rId313"/>
    <p:sldId id="2568" r:id="rId314"/>
    <p:sldId id="2569" r:id="rId315"/>
    <p:sldId id="2619" r:id="rId316"/>
    <p:sldId id="2668" r:id="rId317"/>
    <p:sldId id="2944" r:id="rId318"/>
    <p:sldId id="2945" r:id="rId319"/>
    <p:sldId id="2495" r:id="rId320"/>
    <p:sldId id="2946" r:id="rId321"/>
    <p:sldId id="2950" r:id="rId322"/>
    <p:sldId id="2496" r:id="rId323"/>
    <p:sldId id="2497" r:id="rId324"/>
    <p:sldId id="4636" r:id="rId325"/>
    <p:sldId id="4637" r:id="rId326"/>
    <p:sldId id="4638" r:id="rId327"/>
    <p:sldId id="2499" r:id="rId328"/>
    <p:sldId id="2489" r:id="rId329"/>
    <p:sldId id="2953" r:id="rId330"/>
    <p:sldId id="2954" r:id="rId331"/>
    <p:sldId id="2955" r:id="rId332"/>
    <p:sldId id="2956" r:id="rId333"/>
    <p:sldId id="2957" r:id="rId334"/>
    <p:sldId id="2958" r:id="rId335"/>
    <p:sldId id="2959" r:id="rId336"/>
    <p:sldId id="2961" r:id="rId337"/>
    <p:sldId id="4639" r:id="rId338"/>
    <p:sldId id="2962" r:id="rId339"/>
    <p:sldId id="4640" r:id="rId340"/>
    <p:sldId id="2536" r:id="rId341"/>
    <p:sldId id="2537" r:id="rId342"/>
    <p:sldId id="2538" r:id="rId343"/>
    <p:sldId id="4641" r:id="rId344"/>
    <p:sldId id="2966" r:id="rId345"/>
    <p:sldId id="2964" r:id="rId346"/>
    <p:sldId id="4642" r:id="rId347"/>
    <p:sldId id="2967" r:id="rId348"/>
    <p:sldId id="4643" r:id="rId349"/>
    <p:sldId id="2970" r:id="rId350"/>
    <p:sldId id="2971" r:id="rId351"/>
    <p:sldId id="4644" r:id="rId352"/>
    <p:sldId id="4626" r:id="rId353"/>
    <p:sldId id="4629" r:id="rId354"/>
    <p:sldId id="2972" r:id="rId355"/>
    <p:sldId id="2549" r:id="rId356"/>
    <p:sldId id="2973" r:id="rId357"/>
    <p:sldId id="2974" r:id="rId358"/>
    <p:sldId id="2975" r:id="rId359"/>
    <p:sldId id="2976" r:id="rId360"/>
    <p:sldId id="2977" r:id="rId361"/>
    <p:sldId id="2978" r:id="rId362"/>
    <p:sldId id="2979" r:id="rId363"/>
    <p:sldId id="2557" r:id="rId364"/>
    <p:sldId id="2558" r:id="rId365"/>
    <p:sldId id="2559" r:id="rId366"/>
    <p:sldId id="4645" r:id="rId367"/>
    <p:sldId id="2980" r:id="rId368"/>
    <p:sldId id="4646" r:id="rId369"/>
    <p:sldId id="4647" r:id="rId370"/>
    <p:sldId id="2563" r:id="rId371"/>
    <p:sldId id="2564" r:id="rId372"/>
    <p:sldId id="3048" r:id="rId373"/>
    <p:sldId id="3049" r:id="rId374"/>
    <p:sldId id="3050" r:id="rId375"/>
    <p:sldId id="4648" r:id="rId376"/>
    <p:sldId id="3012" r:id="rId377"/>
    <p:sldId id="3013" r:id="rId378"/>
    <p:sldId id="3014" r:id="rId379"/>
    <p:sldId id="3015" r:id="rId380"/>
    <p:sldId id="3051" r:id="rId381"/>
    <p:sldId id="3017" r:id="rId382"/>
    <p:sldId id="2500" r:id="rId383"/>
    <p:sldId id="3018" r:id="rId384"/>
    <p:sldId id="2501" r:id="rId385"/>
    <p:sldId id="2502" r:id="rId386"/>
    <p:sldId id="3019" r:id="rId387"/>
    <p:sldId id="3020" r:id="rId388"/>
    <p:sldId id="3021" r:id="rId389"/>
    <p:sldId id="2506" r:id="rId390"/>
    <p:sldId id="3022" r:id="rId391"/>
    <p:sldId id="3023" r:id="rId392"/>
    <p:sldId id="3024" r:id="rId393"/>
    <p:sldId id="3025" r:id="rId394"/>
    <p:sldId id="3026" r:id="rId395"/>
    <p:sldId id="3027" r:id="rId396"/>
    <p:sldId id="3028" r:id="rId397"/>
    <p:sldId id="3029" r:id="rId398"/>
    <p:sldId id="2507" r:id="rId399"/>
    <p:sldId id="3030" r:id="rId400"/>
    <p:sldId id="3031" r:id="rId401"/>
    <p:sldId id="2476" r:id="rId402"/>
    <p:sldId id="3034" r:id="rId403"/>
    <p:sldId id="3035" r:id="rId404"/>
    <p:sldId id="3036" r:id="rId405"/>
    <p:sldId id="3037" r:id="rId406"/>
    <p:sldId id="3047" r:id="rId407"/>
    <p:sldId id="3064" r:id="rId408"/>
    <p:sldId id="3038" r:id="rId409"/>
    <p:sldId id="423" r:id="rId410"/>
    <p:sldId id="547" r:id="rId411"/>
    <p:sldId id="554" r:id="rId412"/>
    <p:sldId id="555" r:id="rId413"/>
    <p:sldId id="553" r:id="rId414"/>
    <p:sldId id="483" r:id="rId415"/>
    <p:sldId id="3039" r:id="rId416"/>
    <p:sldId id="3040" r:id="rId417"/>
    <p:sldId id="3041" r:id="rId418"/>
    <p:sldId id="3042" r:id="rId419"/>
    <p:sldId id="3043" r:id="rId420"/>
    <p:sldId id="3044" r:id="rId421"/>
    <p:sldId id="3045" r:id="rId422"/>
    <p:sldId id="3046" r:id="rId423"/>
    <p:sldId id="440" r:id="rId424"/>
    <p:sldId id="2981" r:id="rId425"/>
    <p:sldId id="2982" r:id="rId426"/>
    <p:sldId id="2983" r:id="rId427"/>
    <p:sldId id="2984" r:id="rId428"/>
    <p:sldId id="2986" r:id="rId429"/>
    <p:sldId id="2987" r:id="rId430"/>
    <p:sldId id="2988" r:id="rId431"/>
    <p:sldId id="2989" r:id="rId432"/>
    <p:sldId id="2990" r:id="rId433"/>
    <p:sldId id="2991" r:id="rId434"/>
    <p:sldId id="2992" r:id="rId435"/>
    <p:sldId id="2993" r:id="rId436"/>
    <p:sldId id="2994" r:id="rId437"/>
    <p:sldId id="2995" r:id="rId438"/>
    <p:sldId id="2996" r:id="rId439"/>
    <p:sldId id="2997" r:id="rId440"/>
    <p:sldId id="2998" r:id="rId441"/>
    <p:sldId id="3000" r:id="rId442"/>
    <p:sldId id="3001" r:id="rId443"/>
    <p:sldId id="2063" r:id="rId444"/>
    <p:sldId id="3002" r:id="rId445"/>
    <p:sldId id="3003" r:id="rId446"/>
    <p:sldId id="3004" r:id="rId447"/>
    <p:sldId id="2453" r:id="rId448"/>
    <p:sldId id="2452" r:id="rId449"/>
    <p:sldId id="3054" r:id="rId450"/>
  </p:sldIdLst>
  <p:sldSz cx="9144000" cy="6858000" type="screen4x3"/>
  <p:notesSz cx="7315200" cy="9601200"/>
  <p:embeddedFontLst>
    <p:embeddedFont>
      <p:font typeface="Arial Narrow" panose="020B0606020202030204" pitchFamily="34" charset="0"/>
      <p:regular r:id="rId453"/>
      <p:bold r:id="rId454"/>
      <p:italic r:id="rId455"/>
      <p:boldItalic r:id="rId456"/>
    </p:embeddedFont>
    <p:embeddedFont>
      <p:font typeface="Calibri" panose="020F0502020204030204" pitchFamily="34" charset="0"/>
      <p:regular r:id="rId457"/>
      <p:bold r:id="rId458"/>
      <p:italic r:id="rId459"/>
      <p:boldItalic r:id="rId460"/>
    </p:embeddedFont>
    <p:embeddedFont>
      <p:font typeface="Calibri Light" panose="020F0302020204030204" pitchFamily="34" charset="0"/>
      <p:regular r:id="rId461"/>
      <p:italic r:id="rId462"/>
    </p:embeddedFont>
    <p:embeddedFont>
      <p:font typeface="Constantia" panose="02030602050306030303" pitchFamily="18" charset="0"/>
      <p:regular r:id="rId463"/>
      <p:bold r:id="rId464"/>
      <p:italic r:id="rId465"/>
      <p:boldItalic r:id="rId466"/>
    </p:embeddedFont>
    <p:embeddedFont>
      <p:font typeface="Tahoma" panose="020B0604030504040204" pitchFamily="34" charset="0"/>
      <p:regular r:id="rId467"/>
      <p:bold r:id="rId468"/>
    </p:embeddedFont>
    <p:embeddedFont>
      <p:font typeface="Wingdings 2" panose="05020102010507070707" pitchFamily="18" charset="2"/>
      <p:regular r:id="rId469"/>
    </p:embeddedFont>
  </p:embeddedFontLst>
  <p:custDataLst>
    <p:tags r:id="rId470"/>
  </p:custDataLst>
  <p:defaultTextStyle>
    <a:defPPr>
      <a:defRPr lang="ja-JP"/>
    </a:defPPr>
    <a:lvl1pPr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12">
          <p15:clr>
            <a:srgbClr val="A4A3A4"/>
          </p15:clr>
        </p15:guide>
        <p15:guide id="2" pos="124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542"/>
    <a:srgbClr val="99FFCC"/>
    <a:srgbClr val="14663B"/>
    <a:srgbClr val="000099"/>
    <a:srgbClr val="085823"/>
    <a:srgbClr val="333333"/>
    <a:srgbClr val="CC0000"/>
    <a:srgbClr val="1C1C1C"/>
    <a:srgbClr val="045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C9B6F5-053D-406A-8347-7E6485F608BF}" v="35" dt="2020-06-17T16:02:48.3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0" autoAdjust="0"/>
  </p:normalViewPr>
  <p:slideViewPr>
    <p:cSldViewPr>
      <p:cViewPr varScale="1">
        <p:scale>
          <a:sx n="114" d="100"/>
          <a:sy n="114" d="100"/>
        </p:scale>
        <p:origin x="1506" y="84"/>
      </p:cViewPr>
      <p:guideLst>
        <p:guide orient="horz" pos="2112"/>
        <p:guide pos="12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938"/>
    </p:cViewPr>
  </p:sorterViewPr>
  <p:notesViewPr>
    <p:cSldViewPr>
      <p:cViewPr>
        <p:scale>
          <a:sx n="66" d="100"/>
          <a:sy n="66" d="100"/>
        </p:scale>
        <p:origin x="4116" y="5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microsoft.com/office/2016/11/relationships/changesInfo" Target="changesInfos/changesInfo1.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font" Target="fonts/font3.fntdata"/><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font" Target="fonts/font14.fntdata"/><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font" Target="fonts/font5.fntdata"/><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font" Target="fonts/font16.fntdata"/><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font" Target="fonts/font7.fntdata"/><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tags" Target="tags/tag1.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font" Target="fonts/font9.fntdata"/><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viewProps" Target="viewProps.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handoutMaster" Target="handoutMasters/handout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font" Target="fonts/font11.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font" Target="fonts/font1.fntdata"/><Relationship Id="rId474"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font" Target="fonts/font12.fntdata"/><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font" Target="fonts/font2.fntdata"/><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font" Target="fonts/font13.fntdata"/><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microsoft.com/office/2015/10/relationships/revisionInfo" Target="revisionInfo.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font" Target="fonts/font4.fntdata"/><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font" Target="fonts/font15.fntdata"/><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font" Target="fonts/font6.fntdata"/><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font" Target="fonts/font17.fntdata"/><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font" Target="fonts/font8.fntdata"/><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presProps" Target="presProps.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font" Target="fonts/font10.fntdata"/><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 Satria Wahono" userId="6b25786c5b08eadd" providerId="LiveId" clId="{F2C9B6F5-053D-406A-8347-7E6485F608BF}"/>
    <pc:docChg chg="undo custSel addSld delSld modSld sldOrd">
      <pc:chgData name="Romi Satria Wahono" userId="6b25786c5b08eadd" providerId="LiveId" clId="{F2C9B6F5-053D-406A-8347-7E6485F608BF}" dt="2020-06-17T16:02:51.428" v="126" actId="47"/>
      <pc:docMkLst>
        <pc:docMk/>
      </pc:docMkLst>
      <pc:sldChg chg="del">
        <pc:chgData name="Romi Satria Wahono" userId="6b25786c5b08eadd" providerId="LiveId" clId="{F2C9B6F5-053D-406A-8347-7E6485F608BF}" dt="2020-06-17T15:26:55.892" v="2" actId="47"/>
        <pc:sldMkLst>
          <pc:docMk/>
          <pc:sldMk cId="3982021045" sldId="2146"/>
        </pc:sldMkLst>
      </pc:sldChg>
      <pc:sldChg chg="del">
        <pc:chgData name="Romi Satria Wahono" userId="6b25786c5b08eadd" providerId="LiveId" clId="{F2C9B6F5-053D-406A-8347-7E6485F608BF}" dt="2020-06-17T15:37:03.369" v="42" actId="47"/>
        <pc:sldMkLst>
          <pc:docMk/>
          <pc:sldMk cId="1081760993" sldId="2160"/>
        </pc:sldMkLst>
      </pc:sldChg>
      <pc:sldChg chg="del">
        <pc:chgData name="Romi Satria Wahono" userId="6b25786c5b08eadd" providerId="LiveId" clId="{F2C9B6F5-053D-406A-8347-7E6485F608BF}" dt="2020-06-17T15:36:24.731" v="37" actId="47"/>
        <pc:sldMkLst>
          <pc:docMk/>
          <pc:sldMk cId="4203881905" sldId="2189"/>
        </pc:sldMkLst>
      </pc:sldChg>
      <pc:sldChg chg="del">
        <pc:chgData name="Romi Satria Wahono" userId="6b25786c5b08eadd" providerId="LiveId" clId="{F2C9B6F5-053D-406A-8347-7E6485F608BF}" dt="2020-06-17T15:36:47.101" v="40" actId="47"/>
        <pc:sldMkLst>
          <pc:docMk/>
          <pc:sldMk cId="1154691401" sldId="2213"/>
        </pc:sldMkLst>
      </pc:sldChg>
      <pc:sldChg chg="del">
        <pc:chgData name="Romi Satria Wahono" userId="6b25786c5b08eadd" providerId="LiveId" clId="{F2C9B6F5-053D-406A-8347-7E6485F608BF}" dt="2020-06-17T16:02:17.192" v="124" actId="47"/>
        <pc:sldMkLst>
          <pc:docMk/>
          <pc:sldMk cId="2681616919" sldId="2315"/>
        </pc:sldMkLst>
      </pc:sldChg>
      <pc:sldChg chg="modSp del mod">
        <pc:chgData name="Romi Satria Wahono" userId="6b25786c5b08eadd" providerId="LiveId" clId="{F2C9B6F5-053D-406A-8347-7E6485F608BF}" dt="2020-06-17T15:35:17.280" v="25" actId="47"/>
        <pc:sldMkLst>
          <pc:docMk/>
          <pc:sldMk cId="490473137" sldId="2434"/>
        </pc:sldMkLst>
        <pc:spChg chg="mod">
          <ac:chgData name="Romi Satria Wahono" userId="6b25786c5b08eadd" providerId="LiveId" clId="{F2C9B6F5-053D-406A-8347-7E6485F608BF}" dt="2020-06-17T15:34:38.797" v="23" actId="20577"/>
          <ac:spMkLst>
            <pc:docMk/>
            <pc:sldMk cId="490473137" sldId="2434"/>
            <ac:spMk id="2" creationId="{00000000-0000-0000-0000-000000000000}"/>
          </ac:spMkLst>
        </pc:spChg>
      </pc:sldChg>
      <pc:sldChg chg="addSp modSp add del mod">
        <pc:chgData name="Romi Satria Wahono" userId="6b25786c5b08eadd" providerId="LiveId" clId="{F2C9B6F5-053D-406A-8347-7E6485F608BF}" dt="2020-06-17T15:36:00.480" v="33" actId="1076"/>
        <pc:sldMkLst>
          <pc:docMk/>
          <pc:sldMk cId="1258214974" sldId="2441"/>
        </pc:sldMkLst>
        <pc:spChg chg="add mod">
          <ac:chgData name="Romi Satria Wahono" userId="6b25786c5b08eadd" providerId="LiveId" clId="{F2C9B6F5-053D-406A-8347-7E6485F608BF}" dt="2020-06-17T15:35:55.803" v="32"/>
          <ac:spMkLst>
            <pc:docMk/>
            <pc:sldMk cId="1258214974" sldId="2441"/>
            <ac:spMk id="6" creationId="{A3C18B16-8422-498D-A190-22D337CAF137}"/>
          </ac:spMkLst>
        </pc:spChg>
        <pc:graphicFrameChg chg="mod">
          <ac:chgData name="Romi Satria Wahono" userId="6b25786c5b08eadd" providerId="LiveId" clId="{F2C9B6F5-053D-406A-8347-7E6485F608BF}" dt="2020-06-17T15:36:00.480" v="33" actId="1076"/>
          <ac:graphicFrameMkLst>
            <pc:docMk/>
            <pc:sldMk cId="1258214974" sldId="2441"/>
            <ac:graphicFrameMk id="5" creationId="{00000000-0000-0000-0000-000000000000}"/>
          </ac:graphicFrameMkLst>
        </pc:graphicFrameChg>
      </pc:sldChg>
      <pc:sldChg chg="del">
        <pc:chgData name="Romi Satria Wahono" userId="6b25786c5b08eadd" providerId="LiveId" clId="{F2C9B6F5-053D-406A-8347-7E6485F608BF}" dt="2020-06-17T15:54:44.406" v="101" actId="47"/>
        <pc:sldMkLst>
          <pc:docMk/>
          <pc:sldMk cId="3784633026" sldId="2484"/>
        </pc:sldMkLst>
      </pc:sldChg>
      <pc:sldChg chg="del">
        <pc:chgData name="Romi Satria Wahono" userId="6b25786c5b08eadd" providerId="LiveId" clId="{F2C9B6F5-053D-406A-8347-7E6485F608BF}" dt="2020-06-17T15:43:09.592" v="46" actId="47"/>
        <pc:sldMkLst>
          <pc:docMk/>
          <pc:sldMk cId="898043266" sldId="2498"/>
        </pc:sldMkLst>
      </pc:sldChg>
      <pc:sldChg chg="del">
        <pc:chgData name="Romi Satria Wahono" userId="6b25786c5b08eadd" providerId="LiveId" clId="{F2C9B6F5-053D-406A-8347-7E6485F608BF}" dt="2020-06-17T15:38:17.551" v="43" actId="47"/>
        <pc:sldMkLst>
          <pc:docMk/>
          <pc:sldMk cId="3652962124" sldId="2504"/>
        </pc:sldMkLst>
      </pc:sldChg>
      <pc:sldChg chg="del">
        <pc:chgData name="Romi Satria Wahono" userId="6b25786c5b08eadd" providerId="LiveId" clId="{F2C9B6F5-053D-406A-8347-7E6485F608BF}" dt="2020-06-17T15:45:28.399" v="57" actId="47"/>
        <pc:sldMkLst>
          <pc:docMk/>
          <pc:sldMk cId="760249228" sldId="2542"/>
        </pc:sldMkLst>
      </pc:sldChg>
      <pc:sldChg chg="del">
        <pc:chgData name="Romi Satria Wahono" userId="6b25786c5b08eadd" providerId="LiveId" clId="{F2C9B6F5-053D-406A-8347-7E6485F608BF}" dt="2020-06-17T15:47:24.480" v="64" actId="47"/>
        <pc:sldMkLst>
          <pc:docMk/>
          <pc:sldMk cId="2042442756" sldId="2561"/>
        </pc:sldMkLst>
      </pc:sldChg>
      <pc:sldChg chg="del">
        <pc:chgData name="Romi Satria Wahono" userId="6b25786c5b08eadd" providerId="LiveId" clId="{F2C9B6F5-053D-406A-8347-7E6485F608BF}" dt="2020-06-17T15:47:27.649" v="65" actId="47"/>
        <pc:sldMkLst>
          <pc:docMk/>
          <pc:sldMk cId="69713858" sldId="2562"/>
        </pc:sldMkLst>
      </pc:sldChg>
      <pc:sldChg chg="addSp modSp del mod">
        <pc:chgData name="Romi Satria Wahono" userId="6b25786c5b08eadd" providerId="LiveId" clId="{F2C9B6F5-053D-406A-8347-7E6485F608BF}" dt="2020-06-17T15:56:21.186" v="111" actId="47"/>
        <pc:sldMkLst>
          <pc:docMk/>
          <pc:sldMk cId="3711632035" sldId="2893"/>
        </pc:sldMkLst>
        <pc:spChg chg="mod">
          <ac:chgData name="Romi Satria Wahono" userId="6b25786c5b08eadd" providerId="LiveId" clId="{F2C9B6F5-053D-406A-8347-7E6485F608BF}" dt="2020-06-17T15:53:02.030" v="95" actId="20577"/>
          <ac:spMkLst>
            <pc:docMk/>
            <pc:sldMk cId="3711632035" sldId="2893"/>
            <ac:spMk id="3" creationId="{00000000-0000-0000-0000-000000000000}"/>
          </ac:spMkLst>
        </pc:spChg>
        <pc:picChg chg="add mod">
          <ac:chgData name="Romi Satria Wahono" userId="6b25786c5b08eadd" providerId="LiveId" clId="{F2C9B6F5-053D-406A-8347-7E6485F608BF}" dt="2020-06-17T15:53:52.553" v="99"/>
          <ac:picMkLst>
            <pc:docMk/>
            <pc:sldMk cId="3711632035" sldId="2893"/>
            <ac:picMk id="6" creationId="{95460DDB-4555-428B-B873-7FD64C5846DC}"/>
          </ac:picMkLst>
        </pc:picChg>
      </pc:sldChg>
      <pc:sldChg chg="del">
        <pc:chgData name="Romi Satria Wahono" userId="6b25786c5b08eadd" providerId="LiveId" clId="{F2C9B6F5-053D-406A-8347-7E6485F608BF}" dt="2020-06-17T15:54:54.142" v="102" actId="47"/>
        <pc:sldMkLst>
          <pc:docMk/>
          <pc:sldMk cId="1154403608" sldId="2894"/>
        </pc:sldMkLst>
      </pc:sldChg>
      <pc:sldChg chg="del">
        <pc:chgData name="Romi Satria Wahono" userId="6b25786c5b08eadd" providerId="LiveId" clId="{F2C9B6F5-053D-406A-8347-7E6485F608BF}" dt="2020-06-17T15:54:54.753" v="103" actId="47"/>
        <pc:sldMkLst>
          <pc:docMk/>
          <pc:sldMk cId="2541257173" sldId="2895"/>
        </pc:sldMkLst>
      </pc:sldChg>
      <pc:sldChg chg="del">
        <pc:chgData name="Romi Satria Wahono" userId="6b25786c5b08eadd" providerId="LiveId" clId="{F2C9B6F5-053D-406A-8347-7E6485F608BF}" dt="2020-06-17T15:43:18.182" v="47" actId="47"/>
        <pc:sldMkLst>
          <pc:docMk/>
          <pc:sldMk cId="4047513864" sldId="2951"/>
        </pc:sldMkLst>
      </pc:sldChg>
      <pc:sldChg chg="del">
        <pc:chgData name="Romi Satria Wahono" userId="6b25786c5b08eadd" providerId="LiveId" clId="{F2C9B6F5-053D-406A-8347-7E6485F608BF}" dt="2020-06-17T15:43:41.596" v="48" actId="47"/>
        <pc:sldMkLst>
          <pc:docMk/>
          <pc:sldMk cId="741415705" sldId="2960"/>
        </pc:sldMkLst>
      </pc:sldChg>
      <pc:sldChg chg="del">
        <pc:chgData name="Romi Satria Wahono" userId="6b25786c5b08eadd" providerId="LiveId" clId="{F2C9B6F5-053D-406A-8347-7E6485F608BF}" dt="2020-06-17T15:44:23.182" v="51" actId="47"/>
        <pc:sldMkLst>
          <pc:docMk/>
          <pc:sldMk cId="3321028035" sldId="2963"/>
        </pc:sldMkLst>
      </pc:sldChg>
      <pc:sldChg chg="ord">
        <pc:chgData name="Romi Satria Wahono" userId="6b25786c5b08eadd" providerId="LiveId" clId="{F2C9B6F5-053D-406A-8347-7E6485F608BF}" dt="2020-06-17T15:44:50.743" v="53"/>
        <pc:sldMkLst>
          <pc:docMk/>
          <pc:sldMk cId="2710881479" sldId="2964"/>
        </pc:sldMkLst>
      </pc:sldChg>
      <pc:sldChg chg="addSp modSp add mod">
        <pc:chgData name="Romi Satria Wahono" userId="6b25786c5b08eadd" providerId="LiveId" clId="{F2C9B6F5-053D-406A-8347-7E6485F608BF}" dt="2020-06-17T15:56:02.492" v="110" actId="14100"/>
        <pc:sldMkLst>
          <pc:docMk/>
          <pc:sldMk cId="1785533588" sldId="2965"/>
        </pc:sldMkLst>
        <pc:spChg chg="mod">
          <ac:chgData name="Romi Satria Wahono" userId="6b25786c5b08eadd" providerId="LiveId" clId="{F2C9B6F5-053D-406A-8347-7E6485F608BF}" dt="2020-06-17T15:55:58.456" v="108" actId="14100"/>
          <ac:spMkLst>
            <pc:docMk/>
            <pc:sldMk cId="1785533588" sldId="2965"/>
            <ac:spMk id="3" creationId="{00000000-0000-0000-0000-000000000000}"/>
          </ac:spMkLst>
        </pc:spChg>
        <pc:picChg chg="add mod">
          <ac:chgData name="Romi Satria Wahono" userId="6b25786c5b08eadd" providerId="LiveId" clId="{F2C9B6F5-053D-406A-8347-7E6485F608BF}" dt="2020-06-17T15:56:02.492" v="110" actId="14100"/>
          <ac:picMkLst>
            <pc:docMk/>
            <pc:sldMk cId="1785533588" sldId="2965"/>
            <ac:picMk id="5" creationId="{6A8A2CE2-F742-48D8-B310-3761E14411C0}"/>
          </ac:picMkLst>
        </pc:picChg>
      </pc:sldChg>
      <pc:sldChg chg="del">
        <pc:chgData name="Romi Satria Wahono" userId="6b25786c5b08eadd" providerId="LiveId" clId="{F2C9B6F5-053D-406A-8347-7E6485F608BF}" dt="2020-06-17T15:45:12.351" v="55" actId="47"/>
        <pc:sldMkLst>
          <pc:docMk/>
          <pc:sldMk cId="3682316066" sldId="2965"/>
        </pc:sldMkLst>
      </pc:sldChg>
      <pc:sldChg chg="del">
        <pc:chgData name="Romi Satria Wahono" userId="6b25786c5b08eadd" providerId="LiveId" clId="{F2C9B6F5-053D-406A-8347-7E6485F608BF}" dt="2020-06-17T15:45:34.262" v="58" actId="47"/>
        <pc:sldMkLst>
          <pc:docMk/>
          <pc:sldMk cId="355377378" sldId="2968"/>
        </pc:sldMkLst>
      </pc:sldChg>
      <pc:sldChg chg="add del">
        <pc:chgData name="Romi Satria Wahono" userId="6b25786c5b08eadd" providerId="LiveId" clId="{F2C9B6F5-053D-406A-8347-7E6485F608BF}" dt="2020-06-17T15:57:10.995" v="115" actId="47"/>
        <pc:sldMkLst>
          <pc:docMk/>
          <pc:sldMk cId="2540957118" sldId="2968"/>
        </pc:sldMkLst>
      </pc:sldChg>
      <pc:sldChg chg="add">
        <pc:chgData name="Romi Satria Wahono" userId="6b25786c5b08eadd" providerId="LiveId" clId="{F2C9B6F5-053D-406A-8347-7E6485F608BF}" dt="2020-06-17T15:56:50.570" v="112"/>
        <pc:sldMkLst>
          <pc:docMk/>
          <pc:sldMk cId="389797518" sldId="2969"/>
        </pc:sldMkLst>
      </pc:sldChg>
      <pc:sldChg chg="del">
        <pc:chgData name="Romi Satria Wahono" userId="6b25786c5b08eadd" providerId="LiveId" clId="{F2C9B6F5-053D-406A-8347-7E6485F608BF}" dt="2020-06-17T15:45:49.842" v="60" actId="47"/>
        <pc:sldMkLst>
          <pc:docMk/>
          <pc:sldMk cId="2219553948" sldId="2969"/>
        </pc:sldMkLst>
      </pc:sldChg>
      <pc:sldChg chg="add">
        <pc:chgData name="Romi Satria Wahono" userId="6b25786c5b08eadd" providerId="LiveId" clId="{F2C9B6F5-053D-406A-8347-7E6485F608BF}" dt="2020-06-17T15:56:50.570" v="112"/>
        <pc:sldMkLst>
          <pc:docMk/>
          <pc:sldMk cId="4279406815" sldId="2985"/>
        </pc:sldMkLst>
      </pc:sldChg>
      <pc:sldChg chg="add del">
        <pc:chgData name="Romi Satria Wahono" userId="6b25786c5b08eadd" providerId="LiveId" clId="{F2C9B6F5-053D-406A-8347-7E6485F608BF}" dt="2020-06-17T15:32:10.236" v="6"/>
        <pc:sldMkLst>
          <pc:docMk/>
          <pc:sldMk cId="2030469713" sldId="3057"/>
        </pc:sldMkLst>
      </pc:sldChg>
      <pc:sldChg chg="del">
        <pc:chgData name="Romi Satria Wahono" userId="6b25786c5b08eadd" providerId="LiveId" clId="{F2C9B6F5-053D-406A-8347-7E6485F608BF}" dt="2020-06-17T15:59:47.714" v="121" actId="47"/>
        <pc:sldMkLst>
          <pc:docMk/>
          <pc:sldMk cId="931468440" sldId="3061"/>
        </pc:sldMkLst>
      </pc:sldChg>
      <pc:sldChg chg="del">
        <pc:chgData name="Romi Satria Wahono" userId="6b25786c5b08eadd" providerId="LiveId" clId="{F2C9B6F5-053D-406A-8347-7E6485F608BF}" dt="2020-06-17T16:02:51.428" v="126" actId="47"/>
        <pc:sldMkLst>
          <pc:docMk/>
          <pc:sldMk cId="4266827656" sldId="3065"/>
        </pc:sldMkLst>
      </pc:sldChg>
      <pc:sldChg chg="del">
        <pc:chgData name="Romi Satria Wahono" userId="6b25786c5b08eadd" providerId="LiveId" clId="{F2C9B6F5-053D-406A-8347-7E6485F608BF}" dt="2020-06-17T15:26:23.522" v="0" actId="47"/>
        <pc:sldMkLst>
          <pc:docMk/>
          <pc:sldMk cId="2792075087" sldId="3066"/>
        </pc:sldMkLst>
      </pc:sldChg>
      <pc:sldChg chg="add">
        <pc:chgData name="Romi Satria Wahono" userId="6b25786c5b08eadd" providerId="LiveId" clId="{F2C9B6F5-053D-406A-8347-7E6485F608BF}" dt="2020-06-17T16:00:28.561" v="122"/>
        <pc:sldMkLst>
          <pc:docMk/>
          <pc:sldMk cId="1269366919" sldId="3073"/>
        </pc:sldMkLst>
      </pc:sldChg>
      <pc:sldChg chg="add">
        <pc:chgData name="Romi Satria Wahono" userId="6b25786c5b08eadd" providerId="LiveId" clId="{F2C9B6F5-053D-406A-8347-7E6485F608BF}" dt="2020-06-17T15:36:45.577" v="39"/>
        <pc:sldMkLst>
          <pc:docMk/>
          <pc:sldMk cId="4171732688" sldId="3076"/>
        </pc:sldMkLst>
      </pc:sldChg>
      <pc:sldChg chg="add">
        <pc:chgData name="Romi Satria Wahono" userId="6b25786c5b08eadd" providerId="LiveId" clId="{F2C9B6F5-053D-406A-8347-7E6485F608BF}" dt="2020-06-17T15:26:49.451" v="1"/>
        <pc:sldMkLst>
          <pc:docMk/>
          <pc:sldMk cId="3130060548" sldId="3087"/>
        </pc:sldMkLst>
      </pc:sldChg>
      <pc:sldChg chg="del">
        <pc:chgData name="Romi Satria Wahono" userId="6b25786c5b08eadd" providerId="LiveId" clId="{F2C9B6F5-053D-406A-8347-7E6485F608BF}" dt="2020-06-17T15:35:18.052" v="26" actId="47"/>
        <pc:sldMkLst>
          <pc:docMk/>
          <pc:sldMk cId="3135399164" sldId="3096"/>
        </pc:sldMkLst>
      </pc:sldChg>
      <pc:sldChg chg="add del">
        <pc:chgData name="Romi Satria Wahono" userId="6b25786c5b08eadd" providerId="LiveId" clId="{F2C9B6F5-053D-406A-8347-7E6485F608BF}" dt="2020-06-17T15:32:10.236" v="6"/>
        <pc:sldMkLst>
          <pc:docMk/>
          <pc:sldMk cId="1425199126" sldId="4609"/>
        </pc:sldMkLst>
      </pc:sldChg>
      <pc:sldChg chg="add del">
        <pc:chgData name="Romi Satria Wahono" userId="6b25786c5b08eadd" providerId="LiveId" clId="{F2C9B6F5-053D-406A-8347-7E6485F608BF}" dt="2020-06-17T15:32:10.236" v="6"/>
        <pc:sldMkLst>
          <pc:docMk/>
          <pc:sldMk cId="2932629981" sldId="4610"/>
        </pc:sldMkLst>
      </pc:sldChg>
      <pc:sldChg chg="del">
        <pc:chgData name="Romi Satria Wahono" userId="6b25786c5b08eadd" providerId="LiveId" clId="{F2C9B6F5-053D-406A-8347-7E6485F608BF}" dt="2020-06-17T15:36:25.771" v="38" actId="47"/>
        <pc:sldMkLst>
          <pc:docMk/>
          <pc:sldMk cId="2621260113" sldId="4613"/>
        </pc:sldMkLst>
      </pc:sldChg>
      <pc:sldChg chg="add">
        <pc:chgData name="Romi Satria Wahono" userId="6b25786c5b08eadd" providerId="LiveId" clId="{F2C9B6F5-053D-406A-8347-7E6485F608BF}" dt="2020-06-17T15:31:23.842" v="3"/>
        <pc:sldMkLst>
          <pc:docMk/>
          <pc:sldMk cId="492593351" sldId="4614"/>
        </pc:sldMkLst>
      </pc:sldChg>
      <pc:sldChg chg="add">
        <pc:chgData name="Romi Satria Wahono" userId="6b25786c5b08eadd" providerId="LiveId" clId="{F2C9B6F5-053D-406A-8347-7E6485F608BF}" dt="2020-06-17T15:36:15.816" v="36"/>
        <pc:sldMkLst>
          <pc:docMk/>
          <pc:sldMk cId="2929632355" sldId="4615"/>
        </pc:sldMkLst>
      </pc:sldChg>
      <pc:sldChg chg="add del">
        <pc:chgData name="Romi Satria Wahono" userId="6b25786c5b08eadd" providerId="LiveId" clId="{F2C9B6F5-053D-406A-8347-7E6485F608BF}" dt="2020-06-17T15:36:13.548" v="35" actId="2696"/>
        <pc:sldMkLst>
          <pc:docMk/>
          <pc:sldMk cId="4157473748" sldId="4615"/>
        </pc:sldMkLst>
      </pc:sldChg>
      <pc:sldChg chg="add">
        <pc:chgData name="Romi Satria Wahono" userId="6b25786c5b08eadd" providerId="LiveId" clId="{F2C9B6F5-053D-406A-8347-7E6485F608BF}" dt="2020-06-17T15:36:15.816" v="36"/>
        <pc:sldMkLst>
          <pc:docMk/>
          <pc:sldMk cId="3364156481" sldId="4616"/>
        </pc:sldMkLst>
      </pc:sldChg>
      <pc:sldChg chg="add del">
        <pc:chgData name="Romi Satria Wahono" userId="6b25786c5b08eadd" providerId="LiveId" clId="{F2C9B6F5-053D-406A-8347-7E6485F608BF}" dt="2020-06-17T15:36:13.548" v="35" actId="2696"/>
        <pc:sldMkLst>
          <pc:docMk/>
          <pc:sldMk cId="4263961502" sldId="4616"/>
        </pc:sldMkLst>
      </pc:sldChg>
      <pc:sldChg chg="add">
        <pc:chgData name="Romi Satria Wahono" userId="6b25786c5b08eadd" providerId="LiveId" clId="{F2C9B6F5-053D-406A-8347-7E6485F608BF}" dt="2020-06-17T15:46:32.538" v="61"/>
        <pc:sldMkLst>
          <pc:docMk/>
          <pc:sldMk cId="3434700054" sldId="4626"/>
        </pc:sldMkLst>
      </pc:sldChg>
      <pc:sldChg chg="add">
        <pc:chgData name="Romi Satria Wahono" userId="6b25786c5b08eadd" providerId="LiveId" clId="{F2C9B6F5-053D-406A-8347-7E6485F608BF}" dt="2020-06-17T15:46:32.538" v="61"/>
        <pc:sldMkLst>
          <pc:docMk/>
          <pc:sldMk cId="1422564712" sldId="4629"/>
        </pc:sldMkLst>
      </pc:sldChg>
      <pc:sldChg chg="add">
        <pc:chgData name="Romi Satria Wahono" userId="6b25786c5b08eadd" providerId="LiveId" clId="{F2C9B6F5-053D-406A-8347-7E6485F608BF}" dt="2020-06-17T15:38:53.079" v="44"/>
        <pc:sldMkLst>
          <pc:docMk/>
          <pc:sldMk cId="1235317972" sldId="4631"/>
        </pc:sldMkLst>
      </pc:sldChg>
      <pc:sldChg chg="add">
        <pc:chgData name="Romi Satria Wahono" userId="6b25786c5b08eadd" providerId="LiveId" clId="{F2C9B6F5-053D-406A-8347-7E6485F608BF}" dt="2020-06-17T15:38:53.079" v="44"/>
        <pc:sldMkLst>
          <pc:docMk/>
          <pc:sldMk cId="2122704359" sldId="4632"/>
        </pc:sldMkLst>
      </pc:sldChg>
      <pc:sldChg chg="add">
        <pc:chgData name="Romi Satria Wahono" userId="6b25786c5b08eadd" providerId="LiveId" clId="{F2C9B6F5-053D-406A-8347-7E6485F608BF}" dt="2020-06-17T15:35:05.528" v="24"/>
        <pc:sldMkLst>
          <pc:docMk/>
          <pc:sldMk cId="3392097849" sldId="4633"/>
        </pc:sldMkLst>
      </pc:sldChg>
      <pc:sldChg chg="add">
        <pc:chgData name="Romi Satria Wahono" userId="6b25786c5b08eadd" providerId="LiveId" clId="{F2C9B6F5-053D-406A-8347-7E6485F608BF}" dt="2020-06-17T15:35:05.528" v="24"/>
        <pc:sldMkLst>
          <pc:docMk/>
          <pc:sldMk cId="3472784208" sldId="4634"/>
        </pc:sldMkLst>
      </pc:sldChg>
      <pc:sldChg chg="add">
        <pc:chgData name="Romi Satria Wahono" userId="6b25786c5b08eadd" providerId="LiveId" clId="{F2C9B6F5-053D-406A-8347-7E6485F608BF}" dt="2020-06-17T15:37:02.029" v="41"/>
        <pc:sldMkLst>
          <pc:docMk/>
          <pc:sldMk cId="1068829623" sldId="4635"/>
        </pc:sldMkLst>
      </pc:sldChg>
      <pc:sldChg chg="modSp add del mod">
        <pc:chgData name="Romi Satria Wahono" userId="6b25786c5b08eadd" providerId="LiveId" clId="{F2C9B6F5-053D-406A-8347-7E6485F608BF}" dt="2020-06-17T15:36:07.083" v="34" actId="47"/>
        <pc:sldMkLst>
          <pc:docMk/>
          <pc:sldMk cId="3585574796" sldId="4635"/>
        </pc:sldMkLst>
        <pc:spChg chg="mod">
          <ac:chgData name="Romi Satria Wahono" userId="6b25786c5b08eadd" providerId="LiveId" clId="{F2C9B6F5-053D-406A-8347-7E6485F608BF}" dt="2020-06-17T15:35:42.195" v="29" actId="27636"/>
          <ac:spMkLst>
            <pc:docMk/>
            <pc:sldMk cId="3585574796" sldId="4635"/>
            <ac:spMk id="2" creationId="{00000000-0000-0000-0000-000000000000}"/>
          </ac:spMkLst>
        </pc:spChg>
      </pc:sldChg>
      <pc:sldChg chg="add">
        <pc:chgData name="Romi Satria Wahono" userId="6b25786c5b08eadd" providerId="LiveId" clId="{F2C9B6F5-053D-406A-8347-7E6485F608BF}" dt="2020-06-17T15:43:07.448" v="45"/>
        <pc:sldMkLst>
          <pc:docMk/>
          <pc:sldMk cId="448278349" sldId="4636"/>
        </pc:sldMkLst>
      </pc:sldChg>
      <pc:sldChg chg="add">
        <pc:chgData name="Romi Satria Wahono" userId="6b25786c5b08eadd" providerId="LiveId" clId="{F2C9B6F5-053D-406A-8347-7E6485F608BF}" dt="2020-06-17T15:43:07.448" v="45"/>
        <pc:sldMkLst>
          <pc:docMk/>
          <pc:sldMk cId="631950944" sldId="4637"/>
        </pc:sldMkLst>
      </pc:sldChg>
      <pc:sldChg chg="add">
        <pc:chgData name="Romi Satria Wahono" userId="6b25786c5b08eadd" providerId="LiveId" clId="{F2C9B6F5-053D-406A-8347-7E6485F608BF}" dt="2020-06-17T15:43:07.448" v="45"/>
        <pc:sldMkLst>
          <pc:docMk/>
          <pc:sldMk cId="2928014407" sldId="4638"/>
        </pc:sldMkLst>
      </pc:sldChg>
      <pc:sldChg chg="add">
        <pc:chgData name="Romi Satria Wahono" userId="6b25786c5b08eadd" providerId="LiveId" clId="{F2C9B6F5-053D-406A-8347-7E6485F608BF}" dt="2020-06-17T15:44:08.436" v="49"/>
        <pc:sldMkLst>
          <pc:docMk/>
          <pc:sldMk cId="3755195074" sldId="4639"/>
        </pc:sldMkLst>
      </pc:sldChg>
      <pc:sldChg chg="add">
        <pc:chgData name="Romi Satria Wahono" userId="6b25786c5b08eadd" providerId="LiveId" clId="{F2C9B6F5-053D-406A-8347-7E6485F608BF}" dt="2020-06-17T15:44:21.738" v="50"/>
        <pc:sldMkLst>
          <pc:docMk/>
          <pc:sldMk cId="2688546948" sldId="4640"/>
        </pc:sldMkLst>
      </pc:sldChg>
      <pc:sldChg chg="add">
        <pc:chgData name="Romi Satria Wahono" userId="6b25786c5b08eadd" providerId="LiveId" clId="{F2C9B6F5-053D-406A-8347-7E6485F608BF}" dt="2020-06-17T15:45:09.895" v="54"/>
        <pc:sldMkLst>
          <pc:docMk/>
          <pc:sldMk cId="1788022573" sldId="4641"/>
        </pc:sldMkLst>
      </pc:sldChg>
      <pc:sldChg chg="add">
        <pc:chgData name="Romi Satria Wahono" userId="6b25786c5b08eadd" providerId="LiveId" clId="{F2C9B6F5-053D-406A-8347-7E6485F608BF}" dt="2020-06-17T15:45:27.177" v="56"/>
        <pc:sldMkLst>
          <pc:docMk/>
          <pc:sldMk cId="107157515" sldId="4642"/>
        </pc:sldMkLst>
      </pc:sldChg>
      <pc:sldChg chg="add">
        <pc:chgData name="Romi Satria Wahono" userId="6b25786c5b08eadd" providerId="LiveId" clId="{F2C9B6F5-053D-406A-8347-7E6485F608BF}" dt="2020-06-17T15:45:48.512" v="59"/>
        <pc:sldMkLst>
          <pc:docMk/>
          <pc:sldMk cId="983052596" sldId="4643"/>
        </pc:sldMkLst>
      </pc:sldChg>
      <pc:sldChg chg="add">
        <pc:chgData name="Romi Satria Wahono" userId="6b25786c5b08eadd" providerId="LiveId" clId="{F2C9B6F5-053D-406A-8347-7E6485F608BF}" dt="2020-06-17T15:46:32.538" v="61"/>
        <pc:sldMkLst>
          <pc:docMk/>
          <pc:sldMk cId="3794473310" sldId="4644"/>
        </pc:sldMkLst>
      </pc:sldChg>
      <pc:sldChg chg="add">
        <pc:chgData name="Romi Satria Wahono" userId="6b25786c5b08eadd" providerId="LiveId" clId="{F2C9B6F5-053D-406A-8347-7E6485F608BF}" dt="2020-06-17T15:47:05.536" v="62"/>
        <pc:sldMkLst>
          <pc:docMk/>
          <pc:sldMk cId="3363767110" sldId="4645"/>
        </pc:sldMkLst>
      </pc:sldChg>
      <pc:sldChg chg="add">
        <pc:chgData name="Romi Satria Wahono" userId="6b25786c5b08eadd" providerId="LiveId" clId="{F2C9B6F5-053D-406A-8347-7E6485F608BF}" dt="2020-06-17T15:47:22.765" v="63"/>
        <pc:sldMkLst>
          <pc:docMk/>
          <pc:sldMk cId="1830633569" sldId="4646"/>
        </pc:sldMkLst>
      </pc:sldChg>
      <pc:sldChg chg="add">
        <pc:chgData name="Romi Satria Wahono" userId="6b25786c5b08eadd" providerId="LiveId" clId="{F2C9B6F5-053D-406A-8347-7E6485F608BF}" dt="2020-06-17T15:47:22.765" v="63"/>
        <pc:sldMkLst>
          <pc:docMk/>
          <pc:sldMk cId="601975548" sldId="4647"/>
        </pc:sldMkLst>
      </pc:sldChg>
      <pc:sldChg chg="modSp add mod">
        <pc:chgData name="Romi Satria Wahono" userId="6b25786c5b08eadd" providerId="LiveId" clId="{F2C9B6F5-053D-406A-8347-7E6485F608BF}" dt="2020-06-17T15:49:12.898" v="74" actId="1076"/>
        <pc:sldMkLst>
          <pc:docMk/>
          <pc:sldMk cId="1212462722" sldId="4648"/>
        </pc:sldMkLst>
        <pc:spChg chg="mod">
          <ac:chgData name="Romi Satria Wahono" userId="6b25786c5b08eadd" providerId="LiveId" clId="{F2C9B6F5-053D-406A-8347-7E6485F608BF}" dt="2020-06-17T15:49:09.402" v="73" actId="20577"/>
          <ac:spMkLst>
            <pc:docMk/>
            <pc:sldMk cId="1212462722" sldId="4648"/>
            <ac:spMk id="4" creationId="{00000000-0000-0000-0000-000000000000}"/>
          </ac:spMkLst>
        </pc:spChg>
        <pc:spChg chg="mod">
          <ac:chgData name="Romi Satria Wahono" userId="6b25786c5b08eadd" providerId="LiveId" clId="{F2C9B6F5-053D-406A-8347-7E6485F608BF}" dt="2020-06-17T15:49:07.067" v="68" actId="27636"/>
          <ac:spMkLst>
            <pc:docMk/>
            <pc:sldMk cId="1212462722" sldId="4648"/>
            <ac:spMk id="7" creationId="{00000000-0000-0000-0000-000000000000}"/>
          </ac:spMkLst>
        </pc:spChg>
        <pc:graphicFrameChg chg="mod">
          <ac:chgData name="Romi Satria Wahono" userId="6b25786c5b08eadd" providerId="LiveId" clId="{F2C9B6F5-053D-406A-8347-7E6485F608BF}" dt="2020-06-17T15:49:12.898" v="74" actId="1076"/>
          <ac:graphicFrameMkLst>
            <pc:docMk/>
            <pc:sldMk cId="1212462722" sldId="4648"/>
            <ac:graphicFrameMk id="5" creationId="{00000000-0000-0000-0000-000000000000}"/>
          </ac:graphicFrameMkLst>
        </pc:graphicFrameChg>
      </pc:sldChg>
      <pc:sldChg chg="add">
        <pc:chgData name="Romi Satria Wahono" userId="6b25786c5b08eadd" providerId="LiveId" clId="{F2C9B6F5-053D-406A-8347-7E6485F608BF}" dt="2020-06-17T15:54:41.573" v="100"/>
        <pc:sldMkLst>
          <pc:docMk/>
          <pc:sldMk cId="2987491894" sldId="4649"/>
        </pc:sldMkLst>
      </pc:sldChg>
      <pc:sldChg chg="add">
        <pc:chgData name="Romi Satria Wahono" userId="6b25786c5b08eadd" providerId="LiveId" clId="{F2C9B6F5-053D-406A-8347-7E6485F608BF}" dt="2020-06-17T15:54:41.573" v="100"/>
        <pc:sldMkLst>
          <pc:docMk/>
          <pc:sldMk cId="388416003" sldId="4650"/>
        </pc:sldMkLst>
      </pc:sldChg>
      <pc:sldChg chg="add">
        <pc:chgData name="Romi Satria Wahono" userId="6b25786c5b08eadd" providerId="LiveId" clId="{F2C9B6F5-053D-406A-8347-7E6485F608BF}" dt="2020-06-17T15:56:50.570" v="112"/>
        <pc:sldMkLst>
          <pc:docMk/>
          <pc:sldMk cId="4010061325" sldId="4651"/>
        </pc:sldMkLst>
      </pc:sldChg>
      <pc:sldChg chg="add">
        <pc:chgData name="Romi Satria Wahono" userId="6b25786c5b08eadd" providerId="LiveId" clId="{F2C9B6F5-053D-406A-8347-7E6485F608BF}" dt="2020-06-17T15:56:50.570" v="112"/>
        <pc:sldMkLst>
          <pc:docMk/>
          <pc:sldMk cId="2351237843" sldId="4652"/>
        </pc:sldMkLst>
      </pc:sldChg>
      <pc:sldChg chg="add del">
        <pc:chgData name="Romi Satria Wahono" userId="6b25786c5b08eadd" providerId="LiveId" clId="{F2C9B6F5-053D-406A-8347-7E6485F608BF}" dt="2020-06-17T15:57:08.332" v="113" actId="47"/>
        <pc:sldMkLst>
          <pc:docMk/>
          <pc:sldMk cId="83904038" sldId="4653"/>
        </pc:sldMkLst>
      </pc:sldChg>
      <pc:sldChg chg="add del">
        <pc:chgData name="Romi Satria Wahono" userId="6b25786c5b08eadd" providerId="LiveId" clId="{F2C9B6F5-053D-406A-8347-7E6485F608BF}" dt="2020-06-17T15:57:10.116" v="114" actId="47"/>
        <pc:sldMkLst>
          <pc:docMk/>
          <pc:sldMk cId="3996632811" sldId="4654"/>
        </pc:sldMkLst>
      </pc:sldChg>
      <pc:sldChg chg="add">
        <pc:chgData name="Romi Satria Wahono" userId="6b25786c5b08eadd" providerId="LiveId" clId="{F2C9B6F5-053D-406A-8347-7E6485F608BF}" dt="2020-06-17T15:56:50.570" v="112"/>
        <pc:sldMkLst>
          <pc:docMk/>
          <pc:sldMk cId="2678266097" sldId="4655"/>
        </pc:sldMkLst>
      </pc:sldChg>
      <pc:sldChg chg="add">
        <pc:chgData name="Romi Satria Wahono" userId="6b25786c5b08eadd" providerId="LiveId" clId="{F2C9B6F5-053D-406A-8347-7E6485F608BF}" dt="2020-06-17T15:56:50.570" v="112"/>
        <pc:sldMkLst>
          <pc:docMk/>
          <pc:sldMk cId="3749612666" sldId="4656"/>
        </pc:sldMkLst>
      </pc:sldChg>
      <pc:sldChg chg="add">
        <pc:chgData name="Romi Satria Wahono" userId="6b25786c5b08eadd" providerId="LiveId" clId="{F2C9B6F5-053D-406A-8347-7E6485F608BF}" dt="2020-06-17T15:56:50.570" v="112"/>
        <pc:sldMkLst>
          <pc:docMk/>
          <pc:sldMk cId="141041163" sldId="4657"/>
        </pc:sldMkLst>
      </pc:sldChg>
      <pc:sldChg chg="add">
        <pc:chgData name="Romi Satria Wahono" userId="6b25786c5b08eadd" providerId="LiveId" clId="{F2C9B6F5-053D-406A-8347-7E6485F608BF}" dt="2020-06-17T15:56:50.570" v="112"/>
        <pc:sldMkLst>
          <pc:docMk/>
          <pc:sldMk cId="2268524939" sldId="4658"/>
        </pc:sldMkLst>
      </pc:sldChg>
      <pc:sldChg chg="add">
        <pc:chgData name="Romi Satria Wahono" userId="6b25786c5b08eadd" providerId="LiveId" clId="{F2C9B6F5-053D-406A-8347-7E6485F608BF}" dt="2020-06-17T15:56:50.570" v="112"/>
        <pc:sldMkLst>
          <pc:docMk/>
          <pc:sldMk cId="1917440863" sldId="4659"/>
        </pc:sldMkLst>
      </pc:sldChg>
      <pc:sldChg chg="add">
        <pc:chgData name="Romi Satria Wahono" userId="6b25786c5b08eadd" providerId="LiveId" clId="{F2C9B6F5-053D-406A-8347-7E6485F608BF}" dt="2020-06-17T15:56:50.570" v="112"/>
        <pc:sldMkLst>
          <pc:docMk/>
          <pc:sldMk cId="1371135936" sldId="4660"/>
        </pc:sldMkLst>
      </pc:sldChg>
      <pc:sldChg chg="add">
        <pc:chgData name="Romi Satria Wahono" userId="6b25786c5b08eadd" providerId="LiveId" clId="{F2C9B6F5-053D-406A-8347-7E6485F608BF}" dt="2020-06-17T15:56:50.570" v="112"/>
        <pc:sldMkLst>
          <pc:docMk/>
          <pc:sldMk cId="2417088874" sldId="4661"/>
        </pc:sldMkLst>
      </pc:sldChg>
      <pc:sldChg chg="add">
        <pc:chgData name="Romi Satria Wahono" userId="6b25786c5b08eadd" providerId="LiveId" clId="{F2C9B6F5-053D-406A-8347-7E6485F608BF}" dt="2020-06-17T15:56:50.570" v="112"/>
        <pc:sldMkLst>
          <pc:docMk/>
          <pc:sldMk cId="589631775" sldId="4662"/>
        </pc:sldMkLst>
      </pc:sldChg>
      <pc:sldChg chg="add">
        <pc:chgData name="Romi Satria Wahono" userId="6b25786c5b08eadd" providerId="LiveId" clId="{F2C9B6F5-053D-406A-8347-7E6485F608BF}" dt="2020-06-17T15:56:50.570" v="112"/>
        <pc:sldMkLst>
          <pc:docMk/>
          <pc:sldMk cId="2246032435" sldId="4663"/>
        </pc:sldMkLst>
      </pc:sldChg>
      <pc:sldChg chg="add">
        <pc:chgData name="Romi Satria Wahono" userId="6b25786c5b08eadd" providerId="LiveId" clId="{F2C9B6F5-053D-406A-8347-7E6485F608BF}" dt="2020-06-17T15:56:50.570" v="112"/>
        <pc:sldMkLst>
          <pc:docMk/>
          <pc:sldMk cId="2866173580" sldId="4664"/>
        </pc:sldMkLst>
      </pc:sldChg>
      <pc:sldChg chg="add">
        <pc:chgData name="Romi Satria Wahono" userId="6b25786c5b08eadd" providerId="LiveId" clId="{F2C9B6F5-053D-406A-8347-7E6485F608BF}" dt="2020-06-17T15:56:50.570" v="112"/>
        <pc:sldMkLst>
          <pc:docMk/>
          <pc:sldMk cId="2193010136" sldId="4665"/>
        </pc:sldMkLst>
      </pc:sldChg>
      <pc:sldChg chg="add">
        <pc:chgData name="Romi Satria Wahono" userId="6b25786c5b08eadd" providerId="LiveId" clId="{F2C9B6F5-053D-406A-8347-7E6485F608BF}" dt="2020-06-17T15:58:07.659" v="117"/>
        <pc:sldMkLst>
          <pc:docMk/>
          <pc:sldMk cId="319547309" sldId="4666"/>
        </pc:sldMkLst>
      </pc:sldChg>
      <pc:sldChg chg="add del">
        <pc:chgData name="Romi Satria Wahono" userId="6b25786c5b08eadd" providerId="LiveId" clId="{F2C9B6F5-053D-406A-8347-7E6485F608BF}" dt="2020-06-17T15:57:49.429" v="116" actId="47"/>
        <pc:sldMkLst>
          <pc:docMk/>
          <pc:sldMk cId="695260104" sldId="4666"/>
        </pc:sldMkLst>
      </pc:sldChg>
      <pc:sldChg chg="add del">
        <pc:chgData name="Romi Satria Wahono" userId="6b25786c5b08eadd" providerId="LiveId" clId="{F2C9B6F5-053D-406A-8347-7E6485F608BF}" dt="2020-06-17T15:59:45.352" v="119" actId="47"/>
        <pc:sldMkLst>
          <pc:docMk/>
          <pc:sldMk cId="1335392995" sldId="4667"/>
        </pc:sldMkLst>
      </pc:sldChg>
      <pc:sldChg chg="add">
        <pc:chgData name="Romi Satria Wahono" userId="6b25786c5b08eadd" providerId="LiveId" clId="{F2C9B6F5-053D-406A-8347-7E6485F608BF}" dt="2020-06-17T16:00:28.561" v="122"/>
        <pc:sldMkLst>
          <pc:docMk/>
          <pc:sldMk cId="1721069042" sldId="4667"/>
        </pc:sldMkLst>
      </pc:sldChg>
      <pc:sldChg chg="add">
        <pc:chgData name="Romi Satria Wahono" userId="6b25786c5b08eadd" providerId="LiveId" clId="{F2C9B6F5-053D-406A-8347-7E6485F608BF}" dt="2020-06-17T16:02:13.092" v="123"/>
        <pc:sldMkLst>
          <pc:docMk/>
          <pc:sldMk cId="188314991" sldId="4668"/>
        </pc:sldMkLst>
      </pc:sldChg>
      <pc:sldChg chg="add del">
        <pc:chgData name="Romi Satria Wahono" userId="6b25786c5b08eadd" providerId="LiveId" clId="{F2C9B6F5-053D-406A-8347-7E6485F608BF}" dt="2020-06-17T15:59:46.076" v="120" actId="47"/>
        <pc:sldMkLst>
          <pc:docMk/>
          <pc:sldMk cId="3597202070" sldId="4668"/>
        </pc:sldMkLst>
      </pc:sldChg>
      <pc:sldChg chg="add">
        <pc:chgData name="Romi Satria Wahono" userId="6b25786c5b08eadd" providerId="LiveId" clId="{F2C9B6F5-053D-406A-8347-7E6485F608BF}" dt="2020-06-17T16:02:48.333" v="125"/>
        <pc:sldMkLst>
          <pc:docMk/>
          <pc:sldMk cId="3277867601" sldId="4669"/>
        </pc:sldMkLst>
      </pc:sldChg>
    </pc:docChg>
  </pc:docChgLst>
  <pc:docChgLst>
    <pc:chgData name="Romi Satria Wahono" userId="6b25786c5b08eadd" providerId="LiveId" clId="{0E05E28A-FA3F-409B-AD38-11A754711B86}"/>
    <pc:docChg chg="custSel addSld delSld modSld">
      <pc:chgData name="Romi Satria Wahono" userId="6b25786c5b08eadd" providerId="LiveId" clId="{0E05E28A-FA3F-409B-AD38-11A754711B86}" dt="2020-06-15T11:17:35.407" v="57"/>
      <pc:docMkLst>
        <pc:docMk/>
      </pc:docMkLst>
      <pc:sldChg chg="modSp">
        <pc:chgData name="Romi Satria Wahono" userId="6b25786c5b08eadd" providerId="LiveId" clId="{0E05E28A-FA3F-409B-AD38-11A754711B86}" dt="2020-06-15T11:16:10.158" v="5" actId="20577"/>
        <pc:sldMkLst>
          <pc:docMk/>
          <pc:sldMk cId="619659207" sldId="2429"/>
        </pc:sldMkLst>
        <pc:graphicFrameChg chg="mod">
          <ac:chgData name="Romi Satria Wahono" userId="6b25786c5b08eadd" providerId="LiveId" clId="{0E05E28A-FA3F-409B-AD38-11A754711B86}" dt="2020-06-15T11:16:10.158" v="5" actId="20577"/>
          <ac:graphicFrameMkLst>
            <pc:docMk/>
            <pc:sldMk cId="619659207" sldId="2429"/>
            <ac:graphicFrameMk id="6" creationId="{00000000-0000-0000-0000-000000000000}"/>
          </ac:graphicFrameMkLst>
        </pc:graphicFrameChg>
      </pc:sldChg>
      <pc:sldChg chg="del">
        <pc:chgData name="Romi Satria Wahono" userId="6b25786c5b08eadd" providerId="LiveId" clId="{0E05E28A-FA3F-409B-AD38-11A754711B86}" dt="2020-06-15T11:16:04.047" v="4" actId="47"/>
        <pc:sldMkLst>
          <pc:docMk/>
          <pc:sldMk cId="1121433911" sldId="2432"/>
        </pc:sldMkLst>
      </pc:sldChg>
      <pc:sldChg chg="del">
        <pc:chgData name="Romi Satria Wahono" userId="6b25786c5b08eadd" providerId="LiveId" clId="{0E05E28A-FA3F-409B-AD38-11A754711B86}" dt="2020-06-15T11:13:57.840" v="0" actId="47"/>
        <pc:sldMkLst>
          <pc:docMk/>
          <pc:sldMk cId="2307194683" sldId="3057"/>
        </pc:sldMkLst>
      </pc:sldChg>
      <pc:sldChg chg="del">
        <pc:chgData name="Romi Satria Wahono" userId="6b25786c5b08eadd" providerId="LiveId" clId="{0E05E28A-FA3F-409B-AD38-11A754711B86}" dt="2020-06-15T11:13:58.264" v="1" actId="47"/>
        <pc:sldMkLst>
          <pc:docMk/>
          <pc:sldMk cId="138395655" sldId="3058"/>
        </pc:sldMkLst>
      </pc:sldChg>
      <pc:sldChg chg="add">
        <pc:chgData name="Romi Satria Wahono" userId="6b25786c5b08eadd" providerId="LiveId" clId="{0E05E28A-FA3F-409B-AD38-11A754711B86}" dt="2020-06-15T11:13:59.241" v="2"/>
        <pc:sldMkLst>
          <pc:docMk/>
          <pc:sldMk cId="2717565369" sldId="3093"/>
        </pc:sldMkLst>
      </pc:sldChg>
      <pc:sldChg chg="add">
        <pc:chgData name="Romi Satria Wahono" userId="6b25786c5b08eadd" providerId="LiveId" clId="{0E05E28A-FA3F-409B-AD38-11A754711B86}" dt="2020-06-15T11:13:59.241" v="2"/>
        <pc:sldMkLst>
          <pc:docMk/>
          <pc:sldMk cId="3361168788" sldId="3094"/>
        </pc:sldMkLst>
      </pc:sldChg>
      <pc:sldChg chg="add">
        <pc:chgData name="Romi Satria Wahono" userId="6b25786c5b08eadd" providerId="LiveId" clId="{0E05E28A-FA3F-409B-AD38-11A754711B86}" dt="2020-06-15T11:16:01.775" v="3"/>
        <pc:sldMkLst>
          <pc:docMk/>
          <pc:sldMk cId="1044333844" sldId="3095"/>
        </pc:sldMkLst>
      </pc:sldChg>
      <pc:sldChg chg="modSp add mod">
        <pc:chgData name="Romi Satria Wahono" userId="6b25786c5b08eadd" providerId="LiveId" clId="{0E05E28A-FA3F-409B-AD38-11A754711B86}" dt="2020-06-15T11:17:26.661" v="55" actId="20577"/>
        <pc:sldMkLst>
          <pc:docMk/>
          <pc:sldMk cId="3135399164" sldId="3096"/>
        </pc:sldMkLst>
        <pc:spChg chg="mod">
          <ac:chgData name="Romi Satria Wahono" userId="6b25786c5b08eadd" providerId="LiveId" clId="{0E05E28A-FA3F-409B-AD38-11A754711B86}" dt="2020-06-15T11:17:26.661" v="55" actId="20577"/>
          <ac:spMkLst>
            <pc:docMk/>
            <pc:sldMk cId="3135399164" sldId="3096"/>
            <ac:spMk id="2" creationId="{00000000-0000-0000-0000-000000000000}"/>
          </ac:spMkLst>
        </pc:spChg>
      </pc:sldChg>
      <pc:sldChg chg="add">
        <pc:chgData name="Romi Satria Wahono" userId="6b25786c5b08eadd" providerId="LiveId" clId="{0E05E28A-FA3F-409B-AD38-11A754711B86}" dt="2020-06-15T11:17:35.407" v="57"/>
        <pc:sldMkLst>
          <pc:docMk/>
          <pc:sldMk cId="2621260113" sldId="4613"/>
        </pc:sldMkLst>
      </pc:sldChg>
      <pc:sldChg chg="add del modTransition">
        <pc:chgData name="Romi Satria Wahono" userId="6b25786c5b08eadd" providerId="LiveId" clId="{0E05E28A-FA3F-409B-AD38-11A754711B86}" dt="2020-06-15T11:17:30.883" v="56" actId="2696"/>
        <pc:sldMkLst>
          <pc:docMk/>
          <pc:sldMk cId="4263961502" sldId="4613"/>
        </pc:sldMkLst>
      </pc:sldChg>
    </pc:docChg>
  </pc:docChgLst>
  <pc:docChgLst>
    <pc:chgData name="Romi Satria Wahono" userId="6b25786c5b08eadd" providerId="LiveId" clId="{D45C285A-2434-4F1F-B929-7B86FFD563E8}"/>
    <pc:docChg chg="addSld delSld modSld">
      <pc:chgData name="Romi Satria Wahono" userId="6b25786c5b08eadd" providerId="LiveId" clId="{D45C285A-2434-4F1F-B929-7B86FFD563E8}" dt="2019-09-27T16:43:13.712" v="2" actId="2696"/>
      <pc:docMkLst>
        <pc:docMk/>
      </pc:docMkLst>
      <pc:sldChg chg="del">
        <pc:chgData name="Romi Satria Wahono" userId="6b25786c5b08eadd" providerId="LiveId" clId="{D45C285A-2434-4F1F-B929-7B86FFD563E8}" dt="2019-09-27T16:43:13.712" v="2" actId="2696"/>
        <pc:sldMkLst>
          <pc:docMk/>
          <pc:sldMk cId="2261014800" sldId="2456"/>
        </pc:sldMkLst>
      </pc:sldChg>
      <pc:sldChg chg="del">
        <pc:chgData name="Romi Satria Wahono" userId="6b25786c5b08eadd" providerId="LiveId" clId="{D45C285A-2434-4F1F-B929-7B86FFD563E8}" dt="2019-09-27T16:42:50.877" v="1" actId="2696"/>
        <pc:sldMkLst>
          <pc:docMk/>
          <pc:sldMk cId="1761044376" sldId="3010"/>
        </pc:sldMkLst>
      </pc:sldChg>
      <pc:sldChg chg="add">
        <pc:chgData name="Romi Satria Wahono" userId="6b25786c5b08eadd" providerId="LiveId" clId="{D45C285A-2434-4F1F-B929-7B86FFD563E8}" dt="2019-09-27T16:42:49.065" v="0"/>
        <pc:sldMkLst>
          <pc:docMk/>
          <pc:sldMk cId="3032137909" sldId="3011"/>
        </pc:sldMkLst>
      </pc:sldChg>
    </pc:docChg>
  </pc:docChgLst>
  <pc:docChgLst>
    <pc:chgData name="Romi Satria Wahono" userId="6b25786c5b08eadd" providerId="LiveId" clId="{5E6C9EAE-56B1-469D-8DFC-796DDA978886}"/>
    <pc:docChg chg="modSld">
      <pc:chgData name="Romi Satria Wahono" userId="6b25786c5b08eadd" providerId="LiveId" clId="{5E6C9EAE-56B1-469D-8DFC-796DDA978886}" dt="2020-05-07T10:41:23.759" v="21" actId="20577"/>
      <pc:docMkLst>
        <pc:docMk/>
      </pc:docMkLst>
      <pc:sldChg chg="modSp mod">
        <pc:chgData name="Romi Satria Wahono" userId="6b25786c5b08eadd" providerId="LiveId" clId="{5E6C9EAE-56B1-469D-8DFC-796DDA978886}" dt="2020-05-07T10:41:23.759" v="21" actId="20577"/>
        <pc:sldMkLst>
          <pc:docMk/>
          <pc:sldMk cId="3764361704" sldId="2383"/>
        </pc:sldMkLst>
        <pc:spChg chg="mod">
          <ac:chgData name="Romi Satria Wahono" userId="6b25786c5b08eadd" providerId="LiveId" clId="{5E6C9EAE-56B1-469D-8DFC-796DDA978886}" dt="2020-05-07T10:41:23.759" v="21" actId="20577"/>
          <ac:spMkLst>
            <pc:docMk/>
            <pc:sldMk cId="3764361704" sldId="2383"/>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6b25786c5b08eadd/RSWLecture/romi-rm/se-researchtrend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RSWThesis\relevant%20feature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E-EFB0-4F33-834D-DFC8CCBE5326}"/>
              </c:ext>
            </c:extLst>
          </c:dPt>
          <c:dPt>
            <c:idx val="1"/>
            <c:invertIfNegative val="0"/>
            <c:bubble3D val="0"/>
            <c:spPr>
              <a:solidFill>
                <a:srgbClr val="97DCFF"/>
              </a:solidFill>
              <a:ln>
                <a:noFill/>
              </a:ln>
              <a:effectLst/>
            </c:spPr>
            <c:extLst>
              <c:ext xmlns:c16="http://schemas.microsoft.com/office/drawing/2014/chart" uri="{C3380CC4-5D6E-409C-BE32-E72D297353CC}">
                <c16:uniqueId val="{00000009-EFB0-4F33-834D-DFC8CCBE5326}"/>
              </c:ext>
            </c:extLst>
          </c:dPt>
          <c:dPt>
            <c:idx val="2"/>
            <c:invertIfNegative val="0"/>
            <c:bubble3D val="0"/>
            <c:spPr>
              <a:solidFill>
                <a:srgbClr val="0594FF"/>
              </a:solidFill>
              <a:ln>
                <a:noFill/>
              </a:ln>
              <a:effectLst/>
            </c:spPr>
            <c:extLst>
              <c:ext xmlns:c16="http://schemas.microsoft.com/office/drawing/2014/chart" uri="{C3380CC4-5D6E-409C-BE32-E72D297353CC}">
                <c16:uniqueId val="{00000008-EFB0-4F33-834D-DFC8CCBE5326}"/>
              </c:ext>
            </c:extLst>
          </c:dPt>
          <c:dPt>
            <c:idx val="3"/>
            <c:invertIfNegative val="0"/>
            <c:bubble3D val="0"/>
            <c:spPr>
              <a:solidFill>
                <a:srgbClr val="7030A0"/>
              </a:solidFill>
              <a:ln>
                <a:noFill/>
              </a:ln>
              <a:effectLst/>
            </c:spPr>
            <c:extLst>
              <c:ext xmlns:c16="http://schemas.microsoft.com/office/drawing/2014/chart" uri="{C3380CC4-5D6E-409C-BE32-E72D297353CC}">
                <c16:uniqueId val="{0000000A-EFB0-4F33-834D-DFC8CCBE5326}"/>
              </c:ext>
            </c:extLst>
          </c:dPt>
          <c:dPt>
            <c:idx val="4"/>
            <c:invertIfNegative val="0"/>
            <c:bubble3D val="0"/>
            <c:spPr>
              <a:solidFill>
                <a:srgbClr val="954ECA"/>
              </a:solidFill>
              <a:ln>
                <a:noFill/>
              </a:ln>
              <a:effectLst/>
            </c:spPr>
            <c:extLst>
              <c:ext xmlns:c16="http://schemas.microsoft.com/office/drawing/2014/chart" uri="{C3380CC4-5D6E-409C-BE32-E72D297353CC}">
                <c16:uniqueId val="{0000000B-EFB0-4F33-834D-DFC8CCBE5326}"/>
              </c:ext>
            </c:extLst>
          </c:dPt>
          <c:dPt>
            <c:idx val="5"/>
            <c:invertIfNegative val="0"/>
            <c:bubble3D val="0"/>
            <c:spPr>
              <a:solidFill>
                <a:srgbClr val="B381D9"/>
              </a:solidFill>
              <a:ln>
                <a:noFill/>
              </a:ln>
              <a:effectLst/>
            </c:spPr>
            <c:extLst>
              <c:ext xmlns:c16="http://schemas.microsoft.com/office/drawing/2014/chart" uri="{C3380CC4-5D6E-409C-BE32-E72D297353CC}">
                <c16:uniqueId val="{0000000C-EFB0-4F33-834D-DFC8CCBE5326}"/>
              </c:ext>
            </c:extLst>
          </c:dPt>
          <c:dPt>
            <c:idx val="6"/>
            <c:invertIfNegative val="0"/>
            <c:bubble3D val="0"/>
            <c:spPr>
              <a:solidFill>
                <a:srgbClr val="D1B2E8"/>
              </a:solidFill>
              <a:ln>
                <a:noFill/>
              </a:ln>
              <a:effectLst/>
            </c:spPr>
            <c:extLst>
              <c:ext xmlns:c16="http://schemas.microsoft.com/office/drawing/2014/chart" uri="{C3380CC4-5D6E-409C-BE32-E72D297353CC}">
                <c16:uniqueId val="{0000000D-EFB0-4F33-834D-DFC8CCBE5326}"/>
              </c:ext>
            </c:extLst>
          </c:dPt>
          <c:dPt>
            <c:idx val="7"/>
            <c:invertIfNegative val="0"/>
            <c:bubble3D val="0"/>
            <c:spPr>
              <a:solidFill>
                <a:srgbClr val="00B050"/>
              </a:solidFill>
              <a:ln>
                <a:noFill/>
              </a:ln>
              <a:effectLst/>
            </c:spPr>
            <c:extLst>
              <c:ext xmlns:c16="http://schemas.microsoft.com/office/drawing/2014/chart" uri="{C3380CC4-5D6E-409C-BE32-E72D297353CC}">
                <c16:uniqueId val="{00000007-EFB0-4F33-834D-DFC8CCBE5326}"/>
              </c:ext>
            </c:extLst>
          </c:dPt>
          <c:dPt>
            <c:idx val="8"/>
            <c:invertIfNegative val="0"/>
            <c:bubble3D val="0"/>
            <c:spPr>
              <a:solidFill>
                <a:srgbClr val="92D050"/>
              </a:solidFill>
              <a:ln>
                <a:noFill/>
              </a:ln>
              <a:effectLst/>
            </c:spPr>
            <c:extLst>
              <c:ext xmlns:c16="http://schemas.microsoft.com/office/drawing/2014/chart" uri="{C3380CC4-5D6E-409C-BE32-E72D297353CC}">
                <c16:uniqueId val="{00000006-EFB0-4F33-834D-DFC8CCBE5326}"/>
              </c:ext>
            </c:extLst>
          </c:dPt>
          <c:dPt>
            <c:idx val="9"/>
            <c:invertIfNegative val="0"/>
            <c:bubble3D val="0"/>
            <c:spPr>
              <a:solidFill>
                <a:srgbClr val="FFC5C5"/>
              </a:solidFill>
              <a:ln>
                <a:noFill/>
              </a:ln>
              <a:effectLst/>
            </c:spPr>
            <c:extLst>
              <c:ext xmlns:c16="http://schemas.microsoft.com/office/drawing/2014/chart" uri="{C3380CC4-5D6E-409C-BE32-E72D297353CC}">
                <c16:uniqueId val="{0000000F-EFB0-4F33-834D-DFC8CCBE5326}"/>
              </c:ext>
            </c:extLst>
          </c:dPt>
          <c:dPt>
            <c:idx val="10"/>
            <c:invertIfNegative val="0"/>
            <c:bubble3D val="0"/>
            <c:spPr>
              <a:solidFill>
                <a:srgbClr val="FFA3A3"/>
              </a:solidFill>
              <a:ln>
                <a:noFill/>
              </a:ln>
              <a:effectLst/>
            </c:spPr>
            <c:extLst>
              <c:ext xmlns:c16="http://schemas.microsoft.com/office/drawing/2014/chart" uri="{C3380CC4-5D6E-409C-BE32-E72D297353CC}">
                <c16:uniqueId val="{00000005-EFB0-4F33-834D-DFC8CCBE5326}"/>
              </c:ext>
            </c:extLst>
          </c:dPt>
          <c:dPt>
            <c:idx val="11"/>
            <c:invertIfNegative val="0"/>
            <c:bubble3D val="0"/>
            <c:spPr>
              <a:solidFill>
                <a:srgbClr val="FF6565"/>
              </a:solidFill>
              <a:ln>
                <a:noFill/>
              </a:ln>
              <a:effectLst/>
            </c:spPr>
            <c:extLst>
              <c:ext xmlns:c16="http://schemas.microsoft.com/office/drawing/2014/chart" uri="{C3380CC4-5D6E-409C-BE32-E72D297353CC}">
                <c16:uniqueId val="{00000004-EFB0-4F33-834D-DFC8CCBE5326}"/>
              </c:ext>
            </c:extLst>
          </c:dPt>
          <c:dPt>
            <c:idx val="12"/>
            <c:invertIfNegative val="0"/>
            <c:bubble3D val="0"/>
            <c:spPr>
              <a:solidFill>
                <a:srgbClr val="FF4B4B"/>
              </a:solidFill>
              <a:ln>
                <a:noFill/>
              </a:ln>
              <a:effectLst/>
            </c:spPr>
            <c:extLst>
              <c:ext xmlns:c16="http://schemas.microsoft.com/office/drawing/2014/chart" uri="{C3380CC4-5D6E-409C-BE32-E72D297353CC}">
                <c16:uniqueId val="{00000003-EFB0-4F33-834D-DFC8CCBE5326}"/>
              </c:ext>
            </c:extLst>
          </c:dPt>
          <c:dPt>
            <c:idx val="13"/>
            <c:invertIfNegative val="0"/>
            <c:bubble3D val="0"/>
            <c:spPr>
              <a:solidFill>
                <a:srgbClr val="EA0000"/>
              </a:solidFill>
              <a:ln>
                <a:noFill/>
              </a:ln>
              <a:effectLst/>
            </c:spPr>
            <c:extLst>
              <c:ext xmlns:c16="http://schemas.microsoft.com/office/drawing/2014/chart" uri="{C3380CC4-5D6E-409C-BE32-E72D297353CC}">
                <c16:uniqueId val="{00000002-EFB0-4F33-834D-DFC8CCBE5326}"/>
              </c:ext>
            </c:extLst>
          </c:dPt>
          <c:dPt>
            <c:idx val="14"/>
            <c:invertIfNegative val="0"/>
            <c:bubble3D val="0"/>
            <c:spPr>
              <a:solidFill>
                <a:srgbClr val="C00000"/>
              </a:solidFill>
              <a:ln>
                <a:noFill/>
              </a:ln>
              <a:effectLst/>
            </c:spPr>
            <c:extLst>
              <c:ext xmlns:c16="http://schemas.microsoft.com/office/drawing/2014/chart" uri="{C3380CC4-5D6E-409C-BE32-E72D297353CC}">
                <c16:uniqueId val="{00000001-EFB0-4F33-834D-DFC8CCBE532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Systematic Literature Review</c:v>
                </c:pt>
                <c:pt idx="1">
                  <c:v>Software Outsourcing</c:v>
                </c:pt>
                <c:pt idx="2">
                  <c:v>Global Software Engineering</c:v>
                </c:pt>
                <c:pt idx="3">
                  <c:v>Software Architecture</c:v>
                </c:pt>
                <c:pt idx="4">
                  <c:v>Software Product Line</c:v>
                </c:pt>
                <c:pt idx="5">
                  <c:v>Service Oriented Architecture</c:v>
                </c:pt>
                <c:pt idx="6">
                  <c:v>Self Adaptive Systems</c:v>
                </c:pt>
                <c:pt idx="7">
                  <c:v>Software Effort Estimation</c:v>
                </c:pt>
                <c:pt idx="8">
                  <c:v>Software Defect Prediction</c:v>
                </c:pt>
                <c:pt idx="9">
                  <c:v>Software Process Improvement</c:v>
                </c:pt>
                <c:pt idx="10">
                  <c:v>Software Maintenance</c:v>
                </c:pt>
                <c:pt idx="11">
                  <c:v>Software Testing</c:v>
                </c:pt>
                <c:pt idx="12">
                  <c:v>Software Construction</c:v>
                </c:pt>
                <c:pt idx="13">
                  <c:v>Software Design</c:v>
                </c:pt>
                <c:pt idx="14">
                  <c:v>Requirement Engineering </c:v>
                </c:pt>
              </c:strCache>
            </c:strRef>
          </c:cat>
          <c:val>
            <c:numRef>
              <c:f>Sheet1!$B$2:$B$16</c:f>
              <c:numCache>
                <c:formatCode>General</c:formatCode>
                <c:ptCount val="15"/>
                <c:pt idx="0">
                  <c:v>8</c:v>
                </c:pt>
                <c:pt idx="1">
                  <c:v>3</c:v>
                </c:pt>
                <c:pt idx="2">
                  <c:v>3</c:v>
                </c:pt>
                <c:pt idx="3">
                  <c:v>7</c:v>
                </c:pt>
                <c:pt idx="4">
                  <c:v>4</c:v>
                </c:pt>
                <c:pt idx="5">
                  <c:v>4</c:v>
                </c:pt>
                <c:pt idx="6">
                  <c:v>4</c:v>
                </c:pt>
                <c:pt idx="7">
                  <c:v>10</c:v>
                </c:pt>
                <c:pt idx="8">
                  <c:v>9</c:v>
                </c:pt>
                <c:pt idx="9">
                  <c:v>9</c:v>
                </c:pt>
                <c:pt idx="10">
                  <c:v>7</c:v>
                </c:pt>
                <c:pt idx="11">
                  <c:v>9</c:v>
                </c:pt>
                <c:pt idx="12">
                  <c:v>7</c:v>
                </c:pt>
                <c:pt idx="13">
                  <c:v>7</c:v>
                </c:pt>
                <c:pt idx="14">
                  <c:v>13</c:v>
                </c:pt>
              </c:numCache>
            </c:numRef>
          </c:val>
          <c:extLst>
            <c:ext xmlns:c16="http://schemas.microsoft.com/office/drawing/2014/chart" uri="{C3380CC4-5D6E-409C-BE32-E72D297353CC}">
              <c16:uniqueId val="{00000000-EFB0-4F33-834D-DFC8CCBE5326}"/>
            </c:ext>
          </c:extLst>
        </c:ser>
        <c:dLbls>
          <c:dLblPos val="outEnd"/>
          <c:showLegendKey val="0"/>
          <c:showVal val="1"/>
          <c:showCatName val="0"/>
          <c:showSerName val="0"/>
          <c:showPercent val="0"/>
          <c:showBubbleSize val="0"/>
        </c:dLbls>
        <c:gapWidth val="33"/>
        <c:overlap val="-30"/>
        <c:axId val="1640200848"/>
        <c:axId val="1529642464"/>
      </c:barChart>
      <c:catAx>
        <c:axId val="164020084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Software Engineering Topics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29642464"/>
        <c:crosses val="autoZero"/>
        <c:auto val="1"/>
        <c:lblAlgn val="ctr"/>
        <c:lblOffset val="100"/>
        <c:noMultiLvlLbl val="0"/>
      </c:catAx>
      <c:valAx>
        <c:axId val="1529642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err="1"/>
                  <a:t>Jumlah</a:t>
                </a:r>
                <a:r>
                  <a:rPr lang="en-US" sz="2400" dirty="0"/>
                  <a:t> Survey Paper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200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BA54-4CBB-AE2C-9F30A4C6E27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BA54-4CBB-AE2C-9F30A4C6E27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BA54-4CBB-AE2C-9F30A4C6E27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BA54-4CBB-AE2C-9F30A4C6E27A}"/>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BA54-4CBB-AE2C-9F30A4C6E27A}"/>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BA54-4CBB-AE2C-9F30A4C6E27A}"/>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BA54-4CBB-AE2C-9F30A4C6E27A}"/>
              </c:ext>
            </c:extLst>
          </c:dPt>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Methods!$B$12:$B$18</c:f>
              <c:strCache>
                <c:ptCount val="7"/>
                <c:pt idx="0">
                  <c:v>LR</c:v>
                </c:pt>
                <c:pt idx="1">
                  <c:v>NB</c:v>
                </c:pt>
                <c:pt idx="2">
                  <c:v>k-NN</c:v>
                </c:pt>
                <c:pt idx="3">
                  <c:v>NN</c:v>
                </c:pt>
                <c:pt idx="4">
                  <c:v>DT</c:v>
                </c:pt>
                <c:pt idx="5">
                  <c:v>SVM</c:v>
                </c:pt>
                <c:pt idx="6">
                  <c:v>RF</c:v>
                </c:pt>
              </c:strCache>
            </c:strRef>
          </c:cat>
          <c:val>
            <c:numRef>
              <c:f>Methods!$C$12:$C$18</c:f>
              <c:numCache>
                <c:formatCode>0.00%</c:formatCode>
                <c:ptCount val="7"/>
                <c:pt idx="0">
                  <c:v>9.4339622641509441E-2</c:v>
                </c:pt>
                <c:pt idx="1">
                  <c:v>0.26415094339622641</c:v>
                </c:pt>
                <c:pt idx="2">
                  <c:v>7.5471698113207544E-2</c:v>
                </c:pt>
                <c:pt idx="3">
                  <c:v>0.15094339622641509</c:v>
                </c:pt>
                <c:pt idx="4">
                  <c:v>0.20754716981132076</c:v>
                </c:pt>
                <c:pt idx="5">
                  <c:v>7.5471698113207544E-2</c:v>
                </c:pt>
                <c:pt idx="6">
                  <c:v>0.11320754716981132</c:v>
                </c:pt>
              </c:numCache>
            </c:numRef>
          </c:val>
          <c:extLst>
            <c:ext xmlns:c16="http://schemas.microsoft.com/office/drawing/2014/chart" uri="{C3380CC4-5D6E-409C-BE32-E72D297353CC}">
              <c16:uniqueId val="{0000000E-BA54-4CBB-AE2C-9F30A4C6E27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3863886376800603"/>
          <c:y val="0.18193826616445913"/>
          <c:w val="0.14024365414936479"/>
          <c:h val="0.7087977783136136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Sheet4!$D$3</c:f>
              <c:strCache>
                <c:ptCount val="1"/>
                <c:pt idx="0">
                  <c:v>Average Weight</c:v>
                </c:pt>
              </c:strCache>
            </c:strRef>
          </c:tx>
          <c:spPr>
            <a:solidFill>
              <a:schemeClr val="accent2"/>
            </a:solidFill>
            <a:ln>
              <a:noFill/>
            </a:ln>
            <a:effectLst/>
          </c:spPr>
          <c:invertIfNegative val="0"/>
          <c:cat>
            <c:strRef>
              <c:f>Sheet4!$C$4:$C$41</c:f>
              <c:strCache>
                <c:ptCount val="38"/>
                <c:pt idx="1">
                  <c:v>BRANCH_COUNT</c:v>
                </c:pt>
                <c:pt idx="2">
                  <c:v>DECISION_DENSITY</c:v>
                </c:pt>
                <c:pt idx="3">
                  <c:v>HALSTEAD_LEVEL</c:v>
                </c:pt>
                <c:pt idx="4">
                  <c:v>NUM_OPERANDS</c:v>
                </c:pt>
                <c:pt idx="5">
                  <c:v>MAINTENANCE_SEVERITY</c:v>
                </c:pt>
                <c:pt idx="6">
                  <c:v>LOC_BLANK</c:v>
                </c:pt>
                <c:pt idx="7">
                  <c:v>HALSTEAD_VOLUME</c:v>
                </c:pt>
                <c:pt idx="8">
                  <c:v>NUM_UNIQUE_OPERANDS</c:v>
                </c:pt>
                <c:pt idx="9">
                  <c:v>LOC_TOTAL</c:v>
                </c:pt>
                <c:pt idx="10">
                  <c:v>DESIGN_DENSITY</c:v>
                </c:pt>
                <c:pt idx="11">
                  <c:v>NUM_UNIQUE_OPERATORS</c:v>
                </c:pt>
                <c:pt idx="12">
                  <c:v>LOC_CODE_AND_COMMENT</c:v>
                </c:pt>
                <c:pt idx="13">
                  <c:v>CALL_PAIRS</c:v>
                </c:pt>
                <c:pt idx="14">
                  <c:v>HALSTEAD_ERROR_EST</c:v>
                </c:pt>
                <c:pt idx="15">
                  <c:v>CYCLOMATIC_DENSITY</c:v>
                </c:pt>
                <c:pt idx="16">
                  <c:v>HALSTEAD_CONTENT</c:v>
                </c:pt>
                <c:pt idx="17">
                  <c:v>PERCENT_COMMENTS</c:v>
                </c:pt>
                <c:pt idx="18">
                  <c:v>EDGE_COUNT</c:v>
                </c:pt>
                <c:pt idx="19">
                  <c:v>NODE_COUNT</c:v>
                </c:pt>
                <c:pt idx="20">
                  <c:v>MODIFIED_CONDITION_COUNT</c:v>
                </c:pt>
                <c:pt idx="21">
                  <c:v>DECISION_COUNT</c:v>
                </c:pt>
                <c:pt idx="22">
                  <c:v>HALSTEAD_PROG_TIME</c:v>
                </c:pt>
                <c:pt idx="23">
                  <c:v>NUMBER_OF_LINES</c:v>
                </c:pt>
                <c:pt idx="24">
                  <c:v>CONDITION_COUNT</c:v>
                </c:pt>
                <c:pt idx="25">
                  <c:v>CYCLOMATIC_COMPLEXITY</c:v>
                </c:pt>
                <c:pt idx="26">
                  <c:v>LOC_EXECUTABLE</c:v>
                </c:pt>
                <c:pt idx="27">
                  <c:v>HALSTEAD_LENGTH</c:v>
                </c:pt>
                <c:pt idx="28">
                  <c:v>HALSTEAD_EFFORT</c:v>
                </c:pt>
                <c:pt idx="29">
                  <c:v>LOC_COMMENTS</c:v>
                </c:pt>
                <c:pt idx="30">
                  <c:v>MULTIPLE_CONDITION_COUNT</c:v>
                </c:pt>
                <c:pt idx="31">
                  <c:v>NUM_OPERATORS</c:v>
                </c:pt>
                <c:pt idx="32">
                  <c:v>DESIGN_COMPLEXITY</c:v>
                </c:pt>
                <c:pt idx="33">
                  <c:v>ESSENTIAL_COMPLEXITY</c:v>
                </c:pt>
                <c:pt idx="34">
                  <c:v>ESSENTIAL_DENSITY</c:v>
                </c:pt>
                <c:pt idx="35">
                  <c:v>PARAMETER_COUNT</c:v>
                </c:pt>
                <c:pt idx="36">
                  <c:v>HALSTEAD_DIFFICULTY</c:v>
                </c:pt>
                <c:pt idx="37">
                  <c:v>NORMALIZED_CYLOMATIC_COMPLEXITY</c:v>
                </c:pt>
              </c:strCache>
            </c:strRef>
          </c:cat>
          <c:val>
            <c:numRef>
              <c:f>Sheet4!$D$4:$D$41</c:f>
              <c:numCache>
                <c:formatCode>0.00</c:formatCode>
                <c:ptCount val="38"/>
                <c:pt idx="1">
                  <c:v>0.77904858125810805</c:v>
                </c:pt>
                <c:pt idx="2">
                  <c:v>0.76826997029921062</c:v>
                </c:pt>
                <c:pt idx="3">
                  <c:v>0.69486465225183847</c:v>
                </c:pt>
                <c:pt idx="4">
                  <c:v>0.69460672350430075</c:v>
                </c:pt>
                <c:pt idx="5">
                  <c:v>0.68424026926817649</c:v>
                </c:pt>
                <c:pt idx="6">
                  <c:v>0.68378113383595562</c:v>
                </c:pt>
                <c:pt idx="7">
                  <c:v>0.64766713081135119</c:v>
                </c:pt>
                <c:pt idx="8">
                  <c:v>0.62825103121642534</c:v>
                </c:pt>
                <c:pt idx="9">
                  <c:v>0.62204391088864308</c:v>
                </c:pt>
                <c:pt idx="10">
                  <c:v>0.62163087702801478</c:v>
                </c:pt>
                <c:pt idx="11">
                  <c:v>0.62139045471116838</c:v>
                </c:pt>
                <c:pt idx="12">
                  <c:v>0.61701906743969348</c:v>
                </c:pt>
                <c:pt idx="13">
                  <c:v>0.58727588794034902</c:v>
                </c:pt>
                <c:pt idx="14">
                  <c:v>0.55438197688109292</c:v>
                </c:pt>
                <c:pt idx="15">
                  <c:v>0.53189374317983362</c:v>
                </c:pt>
                <c:pt idx="16">
                  <c:v>0.52184083253620994</c:v>
                </c:pt>
                <c:pt idx="17">
                  <c:v>0.5152279803636628</c:v>
                </c:pt>
                <c:pt idx="18">
                  <c:v>0.51333280497162437</c:v>
                </c:pt>
                <c:pt idx="19">
                  <c:v>0.50345136432804982</c:v>
                </c:pt>
                <c:pt idx="20">
                  <c:v>0.48181696487098541</c:v>
                </c:pt>
                <c:pt idx="21">
                  <c:v>0.46346729535030307</c:v>
                </c:pt>
                <c:pt idx="22">
                  <c:v>0.44007334482303256</c:v>
                </c:pt>
                <c:pt idx="23">
                  <c:v>0.43785380117376682</c:v>
                </c:pt>
                <c:pt idx="24">
                  <c:v>0.41396736238437004</c:v>
                </c:pt>
                <c:pt idx="25">
                  <c:v>0.40988951025660125</c:v>
                </c:pt>
                <c:pt idx="26">
                  <c:v>0.40954499624265528</c:v>
                </c:pt>
                <c:pt idx="27">
                  <c:v>0.39956786733704686</c:v>
                </c:pt>
                <c:pt idx="28">
                  <c:v>0.38978881093802248</c:v>
                </c:pt>
                <c:pt idx="29">
                  <c:v>0.38040318005516999</c:v>
                </c:pt>
                <c:pt idx="30">
                  <c:v>0.35334990317786669</c:v>
                </c:pt>
                <c:pt idx="31">
                  <c:v>0.31693531033004335</c:v>
                </c:pt>
                <c:pt idx="32">
                  <c:v>0.31472950874219324</c:v>
                </c:pt>
                <c:pt idx="33">
                  <c:v>0.30273830372583999</c:v>
                </c:pt>
                <c:pt idx="34">
                  <c:v>0.26410811108692572</c:v>
                </c:pt>
                <c:pt idx="35">
                  <c:v>0.19219383372024562</c:v>
                </c:pt>
                <c:pt idx="36">
                  <c:v>0.14793674667960208</c:v>
                </c:pt>
                <c:pt idx="37">
                  <c:v>5.3445102346539687E-2</c:v>
                </c:pt>
              </c:numCache>
            </c:numRef>
          </c:val>
          <c:extLst>
            <c:ext xmlns:c16="http://schemas.microsoft.com/office/drawing/2014/chart" uri="{C3380CC4-5D6E-409C-BE32-E72D297353CC}">
              <c16:uniqueId val="{00000000-EAF3-4E51-B7E9-B0ED9320F73E}"/>
            </c:ext>
          </c:extLst>
        </c:ser>
        <c:dLbls>
          <c:showLegendKey val="0"/>
          <c:showVal val="0"/>
          <c:showCatName val="0"/>
          <c:showSerName val="0"/>
          <c:showPercent val="0"/>
          <c:showBubbleSize val="0"/>
        </c:dLbls>
        <c:gapWidth val="219"/>
        <c:overlap val="-27"/>
        <c:axId val="-2016136336"/>
        <c:axId val="-2016135248"/>
      </c:barChart>
      <c:catAx>
        <c:axId val="-201613633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Features or Attributes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5248"/>
        <c:crosses val="autoZero"/>
        <c:auto val="1"/>
        <c:lblAlgn val="ctr"/>
        <c:lblOffset val="100"/>
        <c:noMultiLvlLbl val="0"/>
      </c:catAx>
      <c:valAx>
        <c:axId val="-2016135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Average Weight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6336"/>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Journals!$C$2</c:f>
              <c:strCache>
                <c:ptCount val="1"/>
                <c:pt idx="0">
                  <c:v>Number of Publications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Journals!$B$3:$B$18</c:f>
              <c:strCache>
                <c:ptCount val="16"/>
                <c:pt idx="0">
                  <c:v>Journal of Software</c:v>
                </c:pt>
                <c:pt idx="1">
                  <c:v>International Journal of Software Engineering and Its Applications</c:v>
                </c:pt>
                <c:pt idx="2">
                  <c:v>IEEE Transactions on Knowledge and Data Engineering</c:v>
                </c:pt>
                <c:pt idx="3">
                  <c:v>IEEE Software</c:v>
                </c:pt>
                <c:pt idx="4">
                  <c:v>Automated Software Engineering</c:v>
                </c:pt>
                <c:pt idx="5">
                  <c:v>Advanced Science Letters</c:v>
                </c:pt>
                <c:pt idx="6">
                  <c:v>IET Software</c:v>
                </c:pt>
                <c:pt idx="7">
                  <c:v>Empirical Software Engineering</c:v>
                </c:pt>
                <c:pt idx="8">
                  <c:v>Software Quality Journal</c:v>
                </c:pt>
                <c:pt idx="9">
                  <c:v>IEEE Transactions on Systems, Man, and Cybernetics</c:v>
                </c:pt>
                <c:pt idx="10">
                  <c:v>Information Sciences</c:v>
                </c:pt>
                <c:pt idx="11">
                  <c:v>Information and Software Technology</c:v>
                </c:pt>
                <c:pt idx="12">
                  <c:v>IEEE Transactions on Reliability</c:v>
                </c:pt>
                <c:pt idx="13">
                  <c:v>Expert Systems with Applications</c:v>
                </c:pt>
                <c:pt idx="14">
                  <c:v>Journal of Systems and Software</c:v>
                </c:pt>
                <c:pt idx="15">
                  <c:v>IEEE Transactions on Software Engineering</c:v>
                </c:pt>
              </c:strCache>
            </c:strRef>
          </c:cat>
          <c:val>
            <c:numRef>
              <c:f>Journals!$C$3:$C$18</c:f>
              <c:numCache>
                <c:formatCode>General</c:formatCode>
                <c:ptCount val="16"/>
                <c:pt idx="0">
                  <c:v>1</c:v>
                </c:pt>
                <c:pt idx="1">
                  <c:v>1</c:v>
                </c:pt>
                <c:pt idx="2">
                  <c:v>1</c:v>
                </c:pt>
                <c:pt idx="3">
                  <c:v>1</c:v>
                </c:pt>
                <c:pt idx="4">
                  <c:v>1</c:v>
                </c:pt>
                <c:pt idx="5">
                  <c:v>1</c:v>
                </c:pt>
                <c:pt idx="6">
                  <c:v>2</c:v>
                </c:pt>
                <c:pt idx="7">
                  <c:v>2</c:v>
                </c:pt>
                <c:pt idx="8">
                  <c:v>3</c:v>
                </c:pt>
                <c:pt idx="9">
                  <c:v>3</c:v>
                </c:pt>
                <c:pt idx="10">
                  <c:v>4</c:v>
                </c:pt>
                <c:pt idx="11">
                  <c:v>4</c:v>
                </c:pt>
                <c:pt idx="12">
                  <c:v>4</c:v>
                </c:pt>
                <c:pt idx="13">
                  <c:v>5</c:v>
                </c:pt>
                <c:pt idx="14">
                  <c:v>6</c:v>
                </c:pt>
                <c:pt idx="15">
                  <c:v>9</c:v>
                </c:pt>
              </c:numCache>
            </c:numRef>
          </c:val>
          <c:extLst>
            <c:ext xmlns:c16="http://schemas.microsoft.com/office/drawing/2014/chart" uri="{C3380CC4-5D6E-409C-BE32-E72D297353CC}">
              <c16:uniqueId val="{00000000-1E76-4B78-921D-1FC85AEB3760}"/>
            </c:ext>
          </c:extLst>
        </c:ser>
        <c:dLbls>
          <c:dLblPos val="outEnd"/>
          <c:showLegendKey val="0"/>
          <c:showVal val="1"/>
          <c:showCatName val="0"/>
          <c:showSerName val="0"/>
          <c:showPercent val="0"/>
          <c:showBubbleSize val="0"/>
        </c:dLbls>
        <c:gapWidth val="182"/>
        <c:axId val="-84839760"/>
        <c:axId val="-84843024"/>
      </c:barChart>
      <c:catAx>
        <c:axId val="-84839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84843024"/>
        <c:crosses val="autoZero"/>
        <c:auto val="1"/>
        <c:lblAlgn val="ctr"/>
        <c:lblOffset val="100"/>
        <c:noMultiLvlLbl val="0"/>
      </c:catAx>
      <c:valAx>
        <c:axId val="-84843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Publications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84839760"/>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Year!$C$3</c:f>
              <c:strCache>
                <c:ptCount val="1"/>
                <c:pt idx="0">
                  <c:v>Number of Studies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Year!$B$4:$B$17</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xVal>
          <c:yVal>
            <c:numRef>
              <c:f>Year!$C$4:$C$17</c:f>
              <c:numCache>
                <c:formatCode>General</c:formatCode>
                <c:ptCount val="14"/>
                <c:pt idx="0">
                  <c:v>2</c:v>
                </c:pt>
                <c:pt idx="1">
                  <c:v>3</c:v>
                </c:pt>
                <c:pt idx="2">
                  <c:v>2</c:v>
                </c:pt>
                <c:pt idx="3">
                  <c:v>3</c:v>
                </c:pt>
                <c:pt idx="4">
                  <c:v>4</c:v>
                </c:pt>
                <c:pt idx="5">
                  <c:v>4</c:v>
                </c:pt>
                <c:pt idx="6">
                  <c:v>5</c:v>
                </c:pt>
                <c:pt idx="7">
                  <c:v>7</c:v>
                </c:pt>
                <c:pt idx="8">
                  <c:v>5</c:v>
                </c:pt>
                <c:pt idx="9">
                  <c:v>6</c:v>
                </c:pt>
                <c:pt idx="10">
                  <c:v>6</c:v>
                </c:pt>
                <c:pt idx="11">
                  <c:v>7</c:v>
                </c:pt>
                <c:pt idx="12">
                  <c:v>11</c:v>
                </c:pt>
                <c:pt idx="13">
                  <c:v>6</c:v>
                </c:pt>
              </c:numCache>
            </c:numRef>
          </c:yVal>
          <c:smooth val="0"/>
          <c:extLst>
            <c:ext xmlns:c16="http://schemas.microsoft.com/office/drawing/2014/chart" uri="{C3380CC4-5D6E-409C-BE32-E72D297353CC}">
              <c16:uniqueId val="{00000001-BBED-444A-865D-BAA8A03265B6}"/>
            </c:ext>
          </c:extLst>
        </c:ser>
        <c:dLbls>
          <c:dLblPos val="t"/>
          <c:showLegendKey val="0"/>
          <c:showVal val="1"/>
          <c:showCatName val="0"/>
          <c:showSerName val="0"/>
          <c:showPercent val="0"/>
          <c:showBubbleSize val="0"/>
        </c:dLbls>
        <c:axId val="-84797904"/>
        <c:axId val="-84792464"/>
      </c:scatterChart>
      <c:valAx>
        <c:axId val="-8479790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Year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84792464"/>
        <c:crosses val="autoZero"/>
        <c:crossBetween val="midCat"/>
      </c:valAx>
      <c:valAx>
        <c:axId val="-84792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84797904"/>
        <c:crosses val="autoZero"/>
        <c:crossBetween val="midCat"/>
      </c:valAx>
      <c:spPr>
        <a:noFill/>
        <a:ln>
          <a:noFill/>
        </a:ln>
        <a:effectLst/>
      </c:spPr>
    </c:plotArea>
    <c:plotVisOnly val="1"/>
    <c:dispBlanksAs val="gap"/>
    <c:showDLblsOverMax val="0"/>
  </c:chart>
  <c:spPr>
    <a:noFill/>
    <a:ln>
      <a:noFill/>
    </a:ln>
    <a:effectLst/>
  </c:spPr>
  <c:txPr>
    <a:bodyPr/>
    <a:lstStyle/>
    <a:p>
      <a:pPr>
        <a:defRPr sz="1800">
          <a:latin typeface="+mn-lt"/>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Researchers!$B$1</c:f>
              <c:strCache>
                <c:ptCount val="1"/>
                <c:pt idx="0">
                  <c:v>First Author</c:v>
                </c:pt>
              </c:strCache>
            </c:strRef>
          </c:tx>
          <c:spPr>
            <a:solidFill>
              <a:schemeClr val="accent1"/>
            </a:solidFill>
            <a:ln>
              <a:noFill/>
            </a:ln>
            <a:effectLst/>
          </c:spPr>
          <c:invertIfNegative val="0"/>
          <c:cat>
            <c:strRef>
              <c:f>Researchers!$A$2:$A$17</c:f>
              <c:strCache>
                <c:ptCount val="16"/>
                <c:pt idx="0">
                  <c:v>Venkata Challagulla </c:v>
                </c:pt>
                <c:pt idx="1">
                  <c:v>Norman Fenton </c:v>
                </c:pt>
                <c:pt idx="2">
                  <c:v>Qinbao Song</c:v>
                </c:pt>
                <c:pt idx="3">
                  <c:v>Ayşe Bener</c:v>
                </c:pt>
                <c:pt idx="4">
                  <c:v>Banu Diri</c:v>
                </c:pt>
                <c:pt idx="5">
                  <c:v>Huanjing Wang</c:v>
                </c:pt>
                <c:pt idx="6">
                  <c:v>Martin Shepperd</c:v>
                </c:pt>
                <c:pt idx="7">
                  <c:v>Burak Turhan</c:v>
                </c:pt>
                <c:pt idx="8">
                  <c:v>Güneş Koru</c:v>
                </c:pt>
                <c:pt idx="9">
                  <c:v>Bojan Cukic</c:v>
                </c:pt>
                <c:pt idx="10">
                  <c:v>Yan Ma</c:v>
                </c:pt>
                <c:pt idx="11">
                  <c:v>Tim Menzies</c:v>
                </c:pt>
                <c:pt idx="12">
                  <c:v>Cagatay Catal</c:v>
                </c:pt>
                <c:pt idx="13">
                  <c:v>Naeem Seliya</c:v>
                </c:pt>
                <c:pt idx="14">
                  <c:v>Ping Guo </c:v>
                </c:pt>
                <c:pt idx="15">
                  <c:v>Taghi Khoshgoftaar</c:v>
                </c:pt>
              </c:strCache>
            </c:strRef>
          </c:cat>
          <c:val>
            <c:numRef>
              <c:f>Researchers!$B$2:$B$17</c:f>
              <c:numCache>
                <c:formatCode>General</c:formatCode>
                <c:ptCount val="16"/>
                <c:pt idx="0">
                  <c:v>2</c:v>
                </c:pt>
                <c:pt idx="1">
                  <c:v>2</c:v>
                </c:pt>
                <c:pt idx="2">
                  <c:v>1</c:v>
                </c:pt>
                <c:pt idx="3">
                  <c:v>0</c:v>
                </c:pt>
                <c:pt idx="4">
                  <c:v>0</c:v>
                </c:pt>
                <c:pt idx="5">
                  <c:v>1</c:v>
                </c:pt>
                <c:pt idx="6">
                  <c:v>3</c:v>
                </c:pt>
                <c:pt idx="7">
                  <c:v>2</c:v>
                </c:pt>
                <c:pt idx="8">
                  <c:v>1</c:v>
                </c:pt>
                <c:pt idx="9">
                  <c:v>0</c:v>
                </c:pt>
                <c:pt idx="10">
                  <c:v>3</c:v>
                </c:pt>
                <c:pt idx="11">
                  <c:v>3</c:v>
                </c:pt>
                <c:pt idx="12">
                  <c:v>4</c:v>
                </c:pt>
                <c:pt idx="13">
                  <c:v>1</c:v>
                </c:pt>
                <c:pt idx="14">
                  <c:v>1</c:v>
                </c:pt>
                <c:pt idx="15">
                  <c:v>6</c:v>
                </c:pt>
              </c:numCache>
            </c:numRef>
          </c:val>
          <c:extLst>
            <c:ext xmlns:c16="http://schemas.microsoft.com/office/drawing/2014/chart" uri="{C3380CC4-5D6E-409C-BE32-E72D297353CC}">
              <c16:uniqueId val="{00000000-21E9-492A-81FC-B246C6C4EBE1}"/>
            </c:ext>
          </c:extLst>
        </c:ser>
        <c:ser>
          <c:idx val="1"/>
          <c:order val="1"/>
          <c:tx>
            <c:strRef>
              <c:f>Researchers!$C$1</c:f>
              <c:strCache>
                <c:ptCount val="1"/>
                <c:pt idx="0">
                  <c:v>Non-First Author</c:v>
                </c:pt>
              </c:strCache>
            </c:strRef>
          </c:tx>
          <c:spPr>
            <a:solidFill>
              <a:schemeClr val="accent2"/>
            </a:solidFill>
            <a:ln>
              <a:noFill/>
            </a:ln>
            <a:effectLst/>
          </c:spPr>
          <c:invertIfNegative val="0"/>
          <c:cat>
            <c:strRef>
              <c:f>Researchers!$A$2:$A$17</c:f>
              <c:strCache>
                <c:ptCount val="16"/>
                <c:pt idx="0">
                  <c:v>Venkata Challagulla </c:v>
                </c:pt>
                <c:pt idx="1">
                  <c:v>Norman Fenton </c:v>
                </c:pt>
                <c:pt idx="2">
                  <c:v>Qinbao Song</c:v>
                </c:pt>
                <c:pt idx="3">
                  <c:v>Ayşe Bener</c:v>
                </c:pt>
                <c:pt idx="4">
                  <c:v>Banu Diri</c:v>
                </c:pt>
                <c:pt idx="5">
                  <c:v>Huanjing Wang</c:v>
                </c:pt>
                <c:pt idx="6">
                  <c:v>Martin Shepperd</c:v>
                </c:pt>
                <c:pt idx="7">
                  <c:v>Burak Turhan</c:v>
                </c:pt>
                <c:pt idx="8">
                  <c:v>Güneş Koru</c:v>
                </c:pt>
                <c:pt idx="9">
                  <c:v>Bojan Cukic</c:v>
                </c:pt>
                <c:pt idx="10">
                  <c:v>Yan Ma</c:v>
                </c:pt>
                <c:pt idx="11">
                  <c:v>Tim Menzies</c:v>
                </c:pt>
                <c:pt idx="12">
                  <c:v>Cagatay Catal</c:v>
                </c:pt>
                <c:pt idx="13">
                  <c:v>Naeem Seliya</c:v>
                </c:pt>
                <c:pt idx="14">
                  <c:v>Ping Guo </c:v>
                </c:pt>
                <c:pt idx="15">
                  <c:v>Taghi Khoshgoftaar</c:v>
                </c:pt>
              </c:strCache>
            </c:strRef>
          </c:cat>
          <c:val>
            <c:numRef>
              <c:f>Researchers!$C$2:$C$17</c:f>
              <c:numCache>
                <c:formatCode>General</c:formatCode>
                <c:ptCount val="16"/>
                <c:pt idx="0">
                  <c:v>0</c:v>
                </c:pt>
                <c:pt idx="1">
                  <c:v>0</c:v>
                </c:pt>
                <c:pt idx="2">
                  <c:v>1</c:v>
                </c:pt>
                <c:pt idx="3">
                  <c:v>2</c:v>
                </c:pt>
                <c:pt idx="4">
                  <c:v>2</c:v>
                </c:pt>
                <c:pt idx="5">
                  <c:v>1</c:v>
                </c:pt>
                <c:pt idx="6">
                  <c:v>0</c:v>
                </c:pt>
                <c:pt idx="7">
                  <c:v>1</c:v>
                </c:pt>
                <c:pt idx="8">
                  <c:v>2</c:v>
                </c:pt>
                <c:pt idx="9">
                  <c:v>3</c:v>
                </c:pt>
                <c:pt idx="10">
                  <c:v>0</c:v>
                </c:pt>
                <c:pt idx="11">
                  <c:v>1</c:v>
                </c:pt>
                <c:pt idx="12">
                  <c:v>0</c:v>
                </c:pt>
                <c:pt idx="13">
                  <c:v>4</c:v>
                </c:pt>
                <c:pt idx="14">
                  <c:v>4</c:v>
                </c:pt>
                <c:pt idx="15">
                  <c:v>4</c:v>
                </c:pt>
              </c:numCache>
            </c:numRef>
          </c:val>
          <c:extLst>
            <c:ext xmlns:c16="http://schemas.microsoft.com/office/drawing/2014/chart" uri="{C3380CC4-5D6E-409C-BE32-E72D297353CC}">
              <c16:uniqueId val="{00000001-21E9-492A-81FC-B246C6C4EBE1}"/>
            </c:ext>
          </c:extLst>
        </c:ser>
        <c:dLbls>
          <c:showLegendKey val="0"/>
          <c:showVal val="0"/>
          <c:showCatName val="0"/>
          <c:showSerName val="0"/>
          <c:showPercent val="0"/>
          <c:showBubbleSize val="0"/>
        </c:dLbls>
        <c:gapWidth val="150"/>
        <c:overlap val="100"/>
        <c:axId val="-2016129808"/>
        <c:axId val="-2016131440"/>
      </c:barChart>
      <c:catAx>
        <c:axId val="-201612980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Researchers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1440"/>
        <c:crosses val="autoZero"/>
        <c:auto val="1"/>
        <c:lblAlgn val="ctr"/>
        <c:lblOffset val="100"/>
        <c:noMultiLvlLbl val="0"/>
      </c:catAx>
      <c:valAx>
        <c:axId val="-2016131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29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800">
          <a:latin typeface="+mn-lt"/>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Topics!$C$1</c:f>
              <c:strCache>
                <c:ptCount val="1"/>
                <c:pt idx="0">
                  <c:v>Number of Studies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8A2A-4DF8-80D8-0CD0EF3630E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8A2A-4DF8-80D8-0CD0EF3630E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8A2A-4DF8-80D8-0CD0EF3630E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8A2A-4DF8-80D8-0CD0EF3630E5}"/>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8A2A-4DF8-80D8-0CD0EF3630E5}"/>
              </c:ext>
            </c:extLst>
          </c:dPt>
          <c:dLbls>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Topics!$B$2:$B$6</c:f>
              <c:strCache>
                <c:ptCount val="5"/>
                <c:pt idx="0">
                  <c:v>Estimation</c:v>
                </c:pt>
                <c:pt idx="1">
                  <c:v>Association</c:v>
                </c:pt>
                <c:pt idx="2">
                  <c:v>Classification</c:v>
                </c:pt>
                <c:pt idx="3">
                  <c:v>Clustering</c:v>
                </c:pt>
                <c:pt idx="4">
                  <c:v>Dataset Analysis</c:v>
                </c:pt>
              </c:strCache>
            </c:strRef>
          </c:cat>
          <c:val>
            <c:numRef>
              <c:f>Topics!$C$2:$C$6</c:f>
              <c:numCache>
                <c:formatCode>0.00%</c:formatCode>
                <c:ptCount val="5"/>
                <c:pt idx="0">
                  <c:v>0.14084507042253522</c:v>
                </c:pt>
                <c:pt idx="1">
                  <c:v>1.4084507042253521E-2</c:v>
                </c:pt>
                <c:pt idx="2">
                  <c:v>0.77464788732394363</c:v>
                </c:pt>
                <c:pt idx="3">
                  <c:v>1.4084507042253521E-2</c:v>
                </c:pt>
                <c:pt idx="4">
                  <c:v>5.6338028169014086E-2</c:v>
                </c:pt>
              </c:numCache>
            </c:numRef>
          </c:val>
          <c:extLst>
            <c:ext xmlns:c16="http://schemas.microsoft.com/office/drawing/2014/chart" uri="{C3380CC4-5D6E-409C-BE32-E72D297353CC}">
              <c16:uniqueId val="{0000000A-8A2A-4DF8-80D8-0CD0EF3630E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2000">
          <a:latin typeface="+mn-lt"/>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Datasets!$C$2</c:f>
              <c:strCache>
                <c:ptCount val="1"/>
                <c:pt idx="0">
                  <c:v>Private Dataset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Datasets!$B$3:$B$16</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xVal>
          <c:yVal>
            <c:numRef>
              <c:f>Datasets!$C$3:$C$16</c:f>
              <c:numCache>
                <c:formatCode>General</c:formatCode>
                <c:ptCount val="14"/>
                <c:pt idx="0">
                  <c:v>2</c:v>
                </c:pt>
                <c:pt idx="1">
                  <c:v>3</c:v>
                </c:pt>
                <c:pt idx="2">
                  <c:v>2</c:v>
                </c:pt>
                <c:pt idx="3">
                  <c:v>2</c:v>
                </c:pt>
                <c:pt idx="4">
                  <c:v>2</c:v>
                </c:pt>
                <c:pt idx="5">
                  <c:v>3</c:v>
                </c:pt>
                <c:pt idx="6">
                  <c:v>3</c:v>
                </c:pt>
                <c:pt idx="7">
                  <c:v>1</c:v>
                </c:pt>
                <c:pt idx="8">
                  <c:v>1</c:v>
                </c:pt>
                <c:pt idx="9">
                  <c:v>1</c:v>
                </c:pt>
                <c:pt idx="10">
                  <c:v>0</c:v>
                </c:pt>
                <c:pt idx="11">
                  <c:v>1</c:v>
                </c:pt>
                <c:pt idx="12">
                  <c:v>4</c:v>
                </c:pt>
                <c:pt idx="13">
                  <c:v>0</c:v>
                </c:pt>
              </c:numCache>
            </c:numRef>
          </c:yVal>
          <c:smooth val="0"/>
          <c:extLst>
            <c:ext xmlns:c16="http://schemas.microsoft.com/office/drawing/2014/chart" uri="{C3380CC4-5D6E-409C-BE32-E72D297353CC}">
              <c16:uniqueId val="{00000000-0249-496A-BCDA-F3DBEC3247B4}"/>
            </c:ext>
          </c:extLst>
        </c:ser>
        <c:ser>
          <c:idx val="1"/>
          <c:order val="1"/>
          <c:tx>
            <c:strRef>
              <c:f>Datasets!$D$2</c:f>
              <c:strCache>
                <c:ptCount val="1"/>
                <c:pt idx="0">
                  <c:v>Public Dataset</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Datasets!$B$3:$B$16</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xVal>
          <c:yVal>
            <c:numRef>
              <c:f>Datasets!$D$3:$D$16</c:f>
              <c:numCache>
                <c:formatCode>General</c:formatCode>
                <c:ptCount val="14"/>
                <c:pt idx="0">
                  <c:v>0</c:v>
                </c:pt>
                <c:pt idx="1">
                  <c:v>0</c:v>
                </c:pt>
                <c:pt idx="2">
                  <c:v>0</c:v>
                </c:pt>
                <c:pt idx="3">
                  <c:v>1</c:v>
                </c:pt>
                <c:pt idx="4">
                  <c:v>2</c:v>
                </c:pt>
                <c:pt idx="5">
                  <c:v>1</c:v>
                </c:pt>
                <c:pt idx="6">
                  <c:v>2</c:v>
                </c:pt>
                <c:pt idx="7">
                  <c:v>6</c:v>
                </c:pt>
                <c:pt idx="8">
                  <c:v>4</c:v>
                </c:pt>
                <c:pt idx="9">
                  <c:v>5</c:v>
                </c:pt>
                <c:pt idx="10">
                  <c:v>6</c:v>
                </c:pt>
                <c:pt idx="11">
                  <c:v>6</c:v>
                </c:pt>
                <c:pt idx="12">
                  <c:v>7</c:v>
                </c:pt>
                <c:pt idx="13">
                  <c:v>6</c:v>
                </c:pt>
              </c:numCache>
            </c:numRef>
          </c:yVal>
          <c:smooth val="0"/>
          <c:extLst>
            <c:ext xmlns:c16="http://schemas.microsoft.com/office/drawing/2014/chart" uri="{C3380CC4-5D6E-409C-BE32-E72D297353CC}">
              <c16:uniqueId val="{00000001-0249-496A-BCDA-F3DBEC3247B4}"/>
            </c:ext>
          </c:extLst>
        </c:ser>
        <c:dLbls>
          <c:dLblPos val="t"/>
          <c:showLegendKey val="0"/>
          <c:showVal val="1"/>
          <c:showCatName val="0"/>
          <c:showSerName val="0"/>
          <c:showPercent val="0"/>
          <c:showBubbleSize val="0"/>
        </c:dLbls>
        <c:axId val="-2016131984"/>
        <c:axId val="-2016126544"/>
      </c:scatterChart>
      <c:valAx>
        <c:axId val="-2016131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Year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26544"/>
        <c:crosses val="autoZero"/>
        <c:crossBetween val="midCat"/>
      </c:valAx>
      <c:valAx>
        <c:axId val="-201612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19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800">
          <a:latin typeface="+mn-lt"/>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1D10-43B0-8D7A-68EDBD77040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1D10-43B0-8D7A-68EDBD770407}"/>
              </c:ext>
            </c:extLst>
          </c:dPt>
          <c:dLbls>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(Datasets!$C$2,Datasets!$D$2)</c:f>
              <c:strCache>
                <c:ptCount val="2"/>
                <c:pt idx="0">
                  <c:v>Private Dataset</c:v>
                </c:pt>
                <c:pt idx="1">
                  <c:v>Public Dataset</c:v>
                </c:pt>
              </c:strCache>
            </c:strRef>
          </c:cat>
          <c:val>
            <c:numRef>
              <c:f>(Datasets!$C$18,Datasets!$D$18)</c:f>
              <c:numCache>
                <c:formatCode>0.00%</c:formatCode>
                <c:ptCount val="2"/>
                <c:pt idx="0">
                  <c:v>0.352112676056338</c:v>
                </c:pt>
                <c:pt idx="1">
                  <c:v>0.647887323943662</c:v>
                </c:pt>
              </c:numCache>
            </c:numRef>
          </c:val>
          <c:extLst>
            <c:ext xmlns:c16="http://schemas.microsoft.com/office/drawing/2014/chart" uri="{C3380CC4-5D6E-409C-BE32-E72D297353CC}">
              <c16:uniqueId val="{00000004-1D10-43B0-8D7A-68EDBD77040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2400">
          <a:latin typeface="+mn-lt"/>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cat>
            <c:strRef>
              <c:f>Sheet1!$B$2:$B$20</c:f>
              <c:strCache>
                <c:ptCount val="19"/>
                <c:pt idx="0">
                  <c:v>FNR: Fuzzy Nonlinear Regression</c:v>
                </c:pt>
                <c:pt idx="1">
                  <c:v>EM: Expectation-Maximum</c:v>
                </c:pt>
                <c:pt idx="2">
                  <c:v>CR: Capture Recapture</c:v>
                </c:pt>
                <c:pt idx="3">
                  <c:v>NB: Naive Bayes</c:v>
                </c:pt>
                <c:pt idx="4">
                  <c:v>k-NN: k-Nearest Neighbor</c:v>
                </c:pt>
                <c:pt idx="5">
                  <c:v>NN: Neural Network</c:v>
                </c:pt>
                <c:pt idx="6">
                  <c:v>DT: Decision Tree</c:v>
                </c:pt>
                <c:pt idx="7">
                  <c:v>SVM: Support Vector Machine</c:v>
                </c:pt>
                <c:pt idx="8">
                  <c:v>LiR: Linear Regression</c:v>
                </c:pt>
                <c:pt idx="9">
                  <c:v>RF: Random Forest</c:v>
                </c:pt>
                <c:pt idx="10">
                  <c:v>AR: Association Rule</c:v>
                </c:pt>
                <c:pt idx="11">
                  <c:v>MBR: Memory based Reasoning</c:v>
                </c:pt>
                <c:pt idx="12">
                  <c:v>LR: Logistic Regression</c:v>
                </c:pt>
                <c:pt idx="13">
                  <c:v>FIS: Fuzzy Inference Systems</c:v>
                </c:pt>
                <c:pt idx="14">
                  <c:v>LDA: Linear Discriminant Analysis</c:v>
                </c:pt>
                <c:pt idx="15">
                  <c:v>RvC: Regression via Classification</c:v>
                </c:pt>
                <c:pt idx="16">
                  <c:v>ACO: Ant Colony Optimization</c:v>
                </c:pt>
                <c:pt idx="17">
                  <c:v>GP: Genetic Programming</c:v>
                </c:pt>
                <c:pt idx="18">
                  <c:v>kM: k-Means</c:v>
                </c:pt>
              </c:strCache>
            </c:strRef>
          </c:cat>
          <c:val>
            <c:numRef>
              <c:f>Sheet1!$C$2:$C$20</c:f>
              <c:numCache>
                <c:formatCode>General</c:formatCode>
                <c:ptCount val="19"/>
                <c:pt idx="0">
                  <c:v>1</c:v>
                </c:pt>
                <c:pt idx="1">
                  <c:v>2</c:v>
                </c:pt>
                <c:pt idx="2">
                  <c:v>1</c:v>
                </c:pt>
                <c:pt idx="3">
                  <c:v>14</c:v>
                </c:pt>
                <c:pt idx="4">
                  <c:v>4</c:v>
                </c:pt>
                <c:pt idx="5">
                  <c:v>8</c:v>
                </c:pt>
                <c:pt idx="6">
                  <c:v>11</c:v>
                </c:pt>
                <c:pt idx="7">
                  <c:v>4</c:v>
                </c:pt>
                <c:pt idx="8">
                  <c:v>1</c:v>
                </c:pt>
                <c:pt idx="9">
                  <c:v>6</c:v>
                </c:pt>
                <c:pt idx="10">
                  <c:v>1</c:v>
                </c:pt>
                <c:pt idx="11">
                  <c:v>1</c:v>
                </c:pt>
                <c:pt idx="12">
                  <c:v>5</c:v>
                </c:pt>
                <c:pt idx="13">
                  <c:v>1</c:v>
                </c:pt>
                <c:pt idx="14">
                  <c:v>1</c:v>
                </c:pt>
                <c:pt idx="15">
                  <c:v>1</c:v>
                </c:pt>
                <c:pt idx="16">
                  <c:v>2</c:v>
                </c:pt>
                <c:pt idx="17">
                  <c:v>1</c:v>
                </c:pt>
                <c:pt idx="18">
                  <c:v>1</c:v>
                </c:pt>
              </c:numCache>
            </c:numRef>
          </c:val>
          <c:extLst>
            <c:ext xmlns:c16="http://schemas.microsoft.com/office/drawing/2014/chart" uri="{C3380CC4-5D6E-409C-BE32-E72D297353CC}">
              <c16:uniqueId val="{00000000-7D35-4BCA-BA08-8606C3C2F461}"/>
            </c:ext>
          </c:extLst>
        </c:ser>
        <c:dLbls>
          <c:showLegendKey val="0"/>
          <c:showVal val="0"/>
          <c:showCatName val="0"/>
          <c:showSerName val="0"/>
          <c:showPercent val="0"/>
          <c:showBubbleSize val="0"/>
        </c:dLbls>
        <c:gapWidth val="182"/>
        <c:axId val="-2016126000"/>
        <c:axId val="-2016125456"/>
      </c:barChart>
      <c:catAx>
        <c:axId val="-2016126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25456"/>
        <c:crosses val="autoZero"/>
        <c:auto val="1"/>
        <c:lblAlgn val="ctr"/>
        <c:lblOffset val="100"/>
        <c:noMultiLvlLbl val="0"/>
      </c:catAx>
      <c:valAx>
        <c:axId val="-20161254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endParaRPr lang="id-ID"/>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26000"/>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Methods!$B$2:$B$8</c:f>
              <c:strCache>
                <c:ptCount val="7"/>
                <c:pt idx="0">
                  <c:v>LR</c:v>
                </c:pt>
                <c:pt idx="1">
                  <c:v>NB</c:v>
                </c:pt>
                <c:pt idx="2">
                  <c:v>k-NN</c:v>
                </c:pt>
                <c:pt idx="3">
                  <c:v>NN</c:v>
                </c:pt>
                <c:pt idx="4">
                  <c:v>DT</c:v>
                </c:pt>
                <c:pt idx="5">
                  <c:v>SVM</c:v>
                </c:pt>
                <c:pt idx="6">
                  <c:v>RF</c:v>
                </c:pt>
              </c:strCache>
            </c:strRef>
          </c:cat>
          <c:val>
            <c:numRef>
              <c:f>Methods!$C$2:$C$8</c:f>
              <c:numCache>
                <c:formatCode>General</c:formatCode>
                <c:ptCount val="7"/>
                <c:pt idx="0">
                  <c:v>5</c:v>
                </c:pt>
                <c:pt idx="1">
                  <c:v>14</c:v>
                </c:pt>
                <c:pt idx="2">
                  <c:v>4</c:v>
                </c:pt>
                <c:pt idx="3">
                  <c:v>9</c:v>
                </c:pt>
                <c:pt idx="4">
                  <c:v>11</c:v>
                </c:pt>
                <c:pt idx="5">
                  <c:v>4</c:v>
                </c:pt>
                <c:pt idx="6">
                  <c:v>6</c:v>
                </c:pt>
              </c:numCache>
            </c:numRef>
          </c:val>
          <c:extLst>
            <c:ext xmlns:c16="http://schemas.microsoft.com/office/drawing/2014/chart" uri="{C3380CC4-5D6E-409C-BE32-E72D297353CC}">
              <c16:uniqueId val="{00000000-5A0A-4F0B-83E4-99FD8C0A4265}"/>
            </c:ext>
          </c:extLst>
        </c:ser>
        <c:dLbls>
          <c:dLblPos val="outEnd"/>
          <c:showLegendKey val="0"/>
          <c:showVal val="1"/>
          <c:showCatName val="0"/>
          <c:showSerName val="0"/>
          <c:showPercent val="0"/>
          <c:showBubbleSize val="0"/>
        </c:dLbls>
        <c:gapWidth val="219"/>
        <c:overlap val="-27"/>
        <c:axId val="-2016139056"/>
        <c:axId val="-2016138512"/>
      </c:barChart>
      <c:catAx>
        <c:axId val="-201613905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Methods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8512"/>
        <c:crosses val="autoZero"/>
        <c:auto val="1"/>
        <c:lblAlgn val="ctr"/>
        <c:lblOffset val="100"/>
        <c:noMultiLvlLbl val="0"/>
      </c:catAx>
      <c:valAx>
        <c:axId val="-2016138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9056"/>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mn-lt"/>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slide" Target="../slides/slide194.xml"/><Relationship Id="rId13" Type="http://schemas.openxmlformats.org/officeDocument/2006/relationships/slide" Target="../slides/slide41.xml"/><Relationship Id="rId18" Type="http://schemas.openxmlformats.org/officeDocument/2006/relationships/slide" Target="../slides/slide212.xml"/><Relationship Id="rId3" Type="http://schemas.openxmlformats.org/officeDocument/2006/relationships/slide" Target="../slides/slide26.xml"/><Relationship Id="rId21" Type="http://schemas.openxmlformats.org/officeDocument/2006/relationships/slide" Target="../slides/slide437.xml"/><Relationship Id="rId7" Type="http://schemas.openxmlformats.org/officeDocument/2006/relationships/slide" Target="../slides/slide134.xml"/><Relationship Id="rId12" Type="http://schemas.openxmlformats.org/officeDocument/2006/relationships/slide" Target="../slides/slide6.xml"/><Relationship Id="rId17" Type="http://schemas.openxmlformats.org/officeDocument/2006/relationships/slide" Target="../slides/slide156.xml"/><Relationship Id="rId2" Type="http://schemas.openxmlformats.org/officeDocument/2006/relationships/slide" Target="../slides/slide15.xml"/><Relationship Id="rId16" Type="http://schemas.openxmlformats.org/officeDocument/2006/relationships/slide" Target="../slides/slide149.xml"/><Relationship Id="rId20" Type="http://schemas.openxmlformats.org/officeDocument/2006/relationships/slide" Target="../slides/slide317.xml"/><Relationship Id="rId1" Type="http://schemas.openxmlformats.org/officeDocument/2006/relationships/slide" Target="../slides/slide7.xml"/><Relationship Id="rId6" Type="http://schemas.openxmlformats.org/officeDocument/2006/relationships/slide" Target="../slides/slide133.xml"/><Relationship Id="rId11" Type="http://schemas.openxmlformats.org/officeDocument/2006/relationships/slide" Target="../slides/slide425.xml"/><Relationship Id="rId5" Type="http://schemas.openxmlformats.org/officeDocument/2006/relationships/slide" Target="../slides/slide75.xml"/><Relationship Id="rId15" Type="http://schemas.openxmlformats.org/officeDocument/2006/relationships/slide" Target="../slides/slide128.xml"/><Relationship Id="rId10" Type="http://schemas.openxmlformats.org/officeDocument/2006/relationships/slide" Target="../slides/slide424.xml"/><Relationship Id="rId19" Type="http://schemas.openxmlformats.org/officeDocument/2006/relationships/slide" Target="../slides/slide224.xml"/><Relationship Id="rId4" Type="http://schemas.openxmlformats.org/officeDocument/2006/relationships/slide" Target="../slides/slide74.xml"/><Relationship Id="rId9" Type="http://schemas.openxmlformats.org/officeDocument/2006/relationships/slide" Target="../slides/slide195.xml"/><Relationship Id="rId14" Type="http://schemas.openxmlformats.org/officeDocument/2006/relationships/slide" Target="../slides/slide78.xml"/><Relationship Id="rId22" Type="http://schemas.openxmlformats.org/officeDocument/2006/relationships/slide" Target="../slides/slide320.xml"/></Relationships>
</file>

<file path=ppt/diagrams/_rels/data1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image" Target="../media/image120.jpeg"/></Relationships>
</file>

<file path=ppt/diagrams/_rels/drawing1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image" Target="../media/image12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t>
          </a:r>
          <a:r>
            <a:rPr lang="en-US" sz="1400" dirty="0">
              <a:hlinkClick xmlns:r="http://schemas.openxmlformats.org/officeDocument/2006/relationships" r:id="rId1" action="ppaction://hlinksldjump"/>
            </a:rPr>
            <a:t>Definisi</a:t>
          </a:r>
          <a:r>
            <a:rPr lang="en-US" sz="1400" dirty="0"/>
            <a:t> </a:t>
          </a:r>
          <a:r>
            <a:rPr lang="en-US" sz="1400" dirty="0" err="1"/>
            <a:t>Penelitian</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en-US" sz="1400" dirty="0">
              <a:hlinkClick xmlns:r="http://schemas.openxmlformats.org/officeDocument/2006/relationships" r:id="rId2" action="ppaction://hlinksldjump"/>
            </a:rPr>
            <a:t>Klasifikasi</a:t>
          </a:r>
          <a:r>
            <a:rPr lang="en-US" sz="1400" dirty="0"/>
            <a:t> </a:t>
          </a:r>
          <a:r>
            <a:rPr lang="en-US" sz="1400" dirty="0" err="1"/>
            <a:t>Penelitian</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a:t>
          </a:r>
          <a:r>
            <a:rPr lang="en-US" sz="1400" dirty="0">
              <a:hlinkClick xmlns:r="http://schemas.openxmlformats.org/officeDocument/2006/relationships" r:id="rId3" action="ppaction://hlinksldjump"/>
            </a:rPr>
            <a:t>Gaya</a:t>
          </a:r>
          <a:r>
            <a:rPr lang="en-US" sz="1400" dirty="0"/>
            <a:t> </a:t>
          </a:r>
          <a:r>
            <a:rPr lang="en-US" sz="1400" dirty="0" err="1"/>
            <a:t>Penelitian</a:t>
          </a:r>
          <a:r>
            <a:rPr lang="en-US" sz="1400" dirty="0"/>
            <a:t> Computing</a:t>
          </a:r>
          <a:endParaRPr lang="id-ID" sz="1400" dirty="0"/>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en-US" sz="2400" dirty="0">
              <a:hlinkClick xmlns:r="http://schemas.openxmlformats.org/officeDocument/2006/relationships" r:id="rId4" action="ppaction://hlinksldjump"/>
            </a:rPr>
            <a:t>Tahapan</a:t>
          </a:r>
          <a:r>
            <a:rPr lang="en-US" sz="2400" dirty="0"/>
            <a:t> </a:t>
          </a:r>
          <a:r>
            <a:rPr lang="en-US" sz="2400" dirty="0" err="1"/>
            <a:t>Penelitian</a:t>
          </a:r>
          <a:endParaRPr lang="id-ID" sz="2400" dirty="0"/>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en-ID" sz="1400" dirty="0"/>
            <a:t>  2.1 </a:t>
          </a:r>
          <a:r>
            <a:rPr lang="en-ID" sz="1400" dirty="0" err="1"/>
            <a:t>Tahapan</a:t>
          </a:r>
          <a:r>
            <a:rPr lang="en-ID" sz="1400" dirty="0"/>
            <a:t> </a:t>
          </a:r>
          <a:r>
            <a:rPr lang="en-ID" sz="1400" dirty="0" err="1"/>
            <a:t>Penelitian</a:t>
          </a:r>
          <a:r>
            <a:rPr lang="en-ID" sz="1400" dirty="0"/>
            <a:t> </a:t>
          </a:r>
          <a:r>
            <a:rPr lang="en-ID" sz="1400" dirty="0">
              <a:hlinkClick xmlns:r="http://schemas.openxmlformats.org/officeDocument/2006/relationships" r:id="rId5" action="ppaction://hlinksldjump"/>
            </a:rPr>
            <a:t>Umum</a:t>
          </a:r>
          <a:endParaRPr lang="id-ID" sz="1400" dirty="0"/>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0F62B82D-2211-4660-A2D6-C27E395F6BE1}">
      <dgm:prSet custT="1"/>
      <dgm:spPr/>
      <dgm:t>
        <a:bodyPr/>
        <a:lstStyle/>
        <a:p>
          <a:pPr algn="l"/>
          <a:r>
            <a:rPr lang="id-ID" sz="2400" dirty="0"/>
            <a:t>3. </a:t>
          </a:r>
          <a:r>
            <a:rPr lang="en-US" sz="2400" dirty="0">
              <a:hlinkClick xmlns:r="http://schemas.openxmlformats.org/officeDocument/2006/relationships" r:id="rId6" action="ppaction://hlinksldjump"/>
            </a:rPr>
            <a:t>Literature</a:t>
          </a:r>
          <a:r>
            <a:rPr lang="en-US" sz="2400" dirty="0"/>
            <a:t> Review</a:t>
          </a:r>
          <a:endParaRPr lang="id-ID" sz="2400" dirty="0"/>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en-ID" sz="1400" dirty="0"/>
            <a:t>  3.1 </a:t>
          </a:r>
          <a:r>
            <a:rPr lang="en-ID" sz="1400" dirty="0">
              <a:hlinkClick xmlns:r="http://schemas.openxmlformats.org/officeDocument/2006/relationships" r:id="rId7" action="ppaction://hlinksldjump"/>
            </a:rPr>
            <a:t>Literatur</a:t>
          </a:r>
          <a:r>
            <a:rPr lang="en-ID" sz="1400" dirty="0"/>
            <a:t> </a:t>
          </a:r>
          <a:r>
            <a:rPr lang="en-ID" sz="1400" dirty="0" err="1"/>
            <a:t>Ilmiah</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en-US" sz="2400" dirty="0">
              <a:hlinkClick xmlns:r="http://schemas.openxmlformats.org/officeDocument/2006/relationships" r:id="rId8" action="ppaction://hlinksldjump"/>
            </a:rPr>
            <a:t>Penulisan</a:t>
          </a:r>
          <a:r>
            <a:rPr lang="en-US" sz="2400" dirty="0"/>
            <a:t> </a:t>
          </a:r>
          <a:r>
            <a:rPr lang="en-US" sz="2400" dirty="0" err="1"/>
            <a:t>Ilmiah</a:t>
          </a:r>
          <a:endParaRPr lang="id-ID" sz="2400" dirty="0"/>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fi-FI" sz="1400" dirty="0"/>
            <a:t>  4.1 </a:t>
          </a:r>
          <a:r>
            <a:rPr lang="fi-FI" sz="1400" dirty="0">
              <a:hlinkClick xmlns:r="http://schemas.openxmlformats.org/officeDocument/2006/relationships" r:id="rId9" action="ppaction://hlinksldjump"/>
            </a:rPr>
            <a:t>Mengapa</a:t>
          </a:r>
          <a:r>
            <a:rPr lang="fi-FI" sz="1400" dirty="0"/>
            <a:t> Penulisan dan Publikasi Ilmiah?</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243E88B2-2780-4439-A572-F071F4FE26D4}">
      <dgm:prSet custT="1"/>
      <dgm:spPr/>
      <dgm:t>
        <a:bodyPr/>
        <a:lstStyle/>
        <a:p>
          <a:pPr algn="l"/>
          <a:r>
            <a:rPr lang="id-ID" sz="2400" dirty="0"/>
            <a:t>5. </a:t>
          </a:r>
          <a:r>
            <a:rPr lang="en-US" sz="2400" dirty="0">
              <a:hlinkClick xmlns:r="http://schemas.openxmlformats.org/officeDocument/2006/relationships" r:id="rId10" action="ppaction://hlinksldjump"/>
            </a:rPr>
            <a:t>Pembimbingan</a:t>
          </a:r>
          <a:r>
            <a:rPr lang="en-US" sz="2400" dirty="0"/>
            <a:t> dan </a:t>
          </a:r>
          <a:br>
            <a:rPr lang="en-US" sz="2400" dirty="0"/>
          </a:br>
          <a:r>
            <a:rPr lang="en-US" sz="2400" dirty="0"/>
            <a:t>    </a:t>
          </a:r>
          <a:r>
            <a:rPr lang="en-US" sz="2400" dirty="0" err="1"/>
            <a:t>Presentasi</a:t>
          </a:r>
          <a:r>
            <a:rPr lang="en-US" sz="2400" dirty="0"/>
            <a:t> </a:t>
          </a:r>
          <a:r>
            <a:rPr lang="en-US" sz="2400" dirty="0" err="1"/>
            <a:t>Penelitian</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en-ID" sz="1400" dirty="0"/>
            <a:t>  5.1 </a:t>
          </a:r>
          <a:r>
            <a:rPr lang="en-ID" sz="1400" dirty="0">
              <a:hlinkClick xmlns:r="http://schemas.openxmlformats.org/officeDocument/2006/relationships" r:id="rId11" action="ppaction://hlinksldjump"/>
            </a:rPr>
            <a:t>Pembimbingan</a:t>
          </a:r>
          <a:r>
            <a:rPr lang="en-ID" sz="1400" dirty="0"/>
            <a:t> </a:t>
          </a:r>
          <a:r>
            <a:rPr lang="en-ID" sz="1400" dirty="0" err="1"/>
            <a:t>Penelitian</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2" action="ppaction://hlinksldjump"/>
            </a:rPr>
            <a:t>Pengantar</a:t>
          </a:r>
          <a:r>
            <a:rPr lang="id-ID" sz="2400" u="none" dirty="0"/>
            <a:t> </a:t>
          </a:r>
          <a:r>
            <a:rPr lang="en-US" sz="2400" u="none" dirty="0" err="1"/>
            <a:t>Penelitian</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3788E25B-A26D-4620-9500-E8428CD99F56}">
      <dgm:prSet custT="1"/>
      <dgm:spPr/>
      <dgm:t>
        <a:bodyPr anchor="ctr"/>
        <a:lstStyle/>
        <a:p>
          <a:pPr>
            <a:buFontTx/>
            <a:buNone/>
          </a:pPr>
          <a:r>
            <a:rPr lang="en-US" sz="1400" dirty="0"/>
            <a:t>  1.4 </a:t>
          </a:r>
          <a:r>
            <a:rPr lang="en-US" sz="1400" dirty="0">
              <a:hlinkClick xmlns:r="http://schemas.openxmlformats.org/officeDocument/2006/relationships" r:id="rId13" action="ppaction://hlinksldjump"/>
            </a:rPr>
            <a:t>Kontribusi</a:t>
          </a:r>
          <a:r>
            <a:rPr lang="en-US" sz="1400" dirty="0"/>
            <a:t> dan </a:t>
          </a:r>
          <a:r>
            <a:rPr lang="en-US" sz="1400" dirty="0" err="1"/>
            <a:t>Orisinalitas</a:t>
          </a:r>
          <a:endParaRPr lang="id-ID" sz="1400" dirty="0"/>
        </a:p>
      </dgm:t>
    </dgm:pt>
    <dgm:pt modelId="{91C31A82-D524-4B4B-90B0-6A4D9F62729E}" type="parTrans" cxnId="{6531C06A-7D68-4FC8-8ABB-8FE035DFB070}">
      <dgm:prSet/>
      <dgm:spPr/>
      <dgm:t>
        <a:bodyPr/>
        <a:lstStyle/>
        <a:p>
          <a:endParaRPr lang="en-ID"/>
        </a:p>
      </dgm:t>
    </dgm:pt>
    <dgm:pt modelId="{971DABBD-3759-4E00-BB22-3F9FD48BB8A9}" type="sibTrans" cxnId="{6531C06A-7D68-4FC8-8ABB-8FE035DFB070}">
      <dgm:prSet/>
      <dgm:spPr/>
      <dgm:t>
        <a:bodyPr/>
        <a:lstStyle/>
        <a:p>
          <a:endParaRPr lang="en-ID"/>
        </a:p>
      </dgm:t>
    </dgm:pt>
    <dgm:pt modelId="{A6BBC2CF-87ED-4446-BEA1-7876F38006A9}">
      <dgm:prSet custT="1"/>
      <dgm:spPr/>
      <dgm:t>
        <a:bodyPr/>
        <a:lstStyle/>
        <a:p>
          <a:pPr>
            <a:buFontTx/>
            <a:buNone/>
          </a:pPr>
          <a:r>
            <a:rPr lang="en-ID" sz="1400" dirty="0"/>
            <a:t>  2.2 Tahapan Penelitian </a:t>
          </a:r>
          <a:r>
            <a:rPr lang="en-ID" sz="1400" dirty="0">
              <a:hlinkClick xmlns:r="http://schemas.openxmlformats.org/officeDocument/2006/relationships" r:id="rId14" action="ppaction://hlinksldjump"/>
            </a:rPr>
            <a:t>Computing</a:t>
          </a:r>
          <a:endParaRPr lang="en-ID" sz="1400" dirty="0"/>
        </a:p>
      </dgm:t>
    </dgm:pt>
    <dgm:pt modelId="{80501417-4476-4F9D-8C6A-C54D1F62AD60}" type="parTrans" cxnId="{69329F0F-F5CA-479B-9D55-EAEE68F27100}">
      <dgm:prSet/>
      <dgm:spPr/>
      <dgm:t>
        <a:bodyPr/>
        <a:lstStyle/>
        <a:p>
          <a:endParaRPr lang="en-ID"/>
        </a:p>
      </dgm:t>
    </dgm:pt>
    <dgm:pt modelId="{052DB2C7-6327-441F-8E44-B1A25E96BB03}" type="sibTrans" cxnId="{69329F0F-F5CA-479B-9D55-EAEE68F27100}">
      <dgm:prSet/>
      <dgm:spPr/>
      <dgm:t>
        <a:bodyPr/>
        <a:lstStyle/>
        <a:p>
          <a:endParaRPr lang="en-ID"/>
        </a:p>
      </dgm:t>
    </dgm:pt>
    <dgm:pt modelId="{F8348E2C-E21A-4C19-8474-E6DB2394BA9A}">
      <dgm:prSet custT="1"/>
      <dgm:spPr/>
      <dgm:t>
        <a:bodyPr/>
        <a:lstStyle/>
        <a:p>
          <a:pPr>
            <a:buFontTx/>
            <a:buNone/>
          </a:pPr>
          <a:r>
            <a:rPr lang="en-ID" sz="1400" dirty="0"/>
            <a:t>  2.3 Tahapan </a:t>
          </a:r>
          <a:r>
            <a:rPr lang="en-ID" sz="1400" dirty="0" err="1"/>
            <a:t>Penelitian</a:t>
          </a:r>
          <a:r>
            <a:rPr lang="en-ID" sz="1400" dirty="0"/>
            <a:t> Computing</a:t>
          </a:r>
          <a:br>
            <a:rPr lang="en-ID" sz="1400" dirty="0"/>
          </a:br>
          <a:r>
            <a:rPr lang="en-ID" sz="1400" dirty="0"/>
            <a:t>      </a:t>
          </a:r>
          <a:r>
            <a:rPr lang="en-ID" sz="1400" dirty="0" err="1"/>
            <a:t>Fokus</a:t>
          </a:r>
          <a:r>
            <a:rPr lang="en-ID" sz="1400" dirty="0"/>
            <a:t> </a:t>
          </a:r>
          <a:r>
            <a:rPr lang="en-ID" sz="1400" dirty="0">
              <a:hlinkClick xmlns:r="http://schemas.openxmlformats.org/officeDocument/2006/relationships" r:id="rId15" action="ppaction://hlinksldjump"/>
            </a:rPr>
            <a:t>Perbaikan </a:t>
          </a:r>
          <a:r>
            <a:rPr lang="en-ID" sz="1400" dirty="0" err="1">
              <a:hlinkClick xmlns:r="http://schemas.openxmlformats.org/officeDocument/2006/relationships" r:id="rId15" action="ppaction://hlinksldjump"/>
            </a:rPr>
            <a:t>Algoritma</a:t>
          </a:r>
          <a:endParaRPr lang="en-ID" sz="1400" dirty="0"/>
        </a:p>
      </dgm:t>
    </dgm:pt>
    <dgm:pt modelId="{F779E69C-0916-4EBB-9216-E8669F925944}" type="parTrans" cxnId="{7C0495FC-A870-4FFF-9E35-7DA6630B22B9}">
      <dgm:prSet/>
      <dgm:spPr/>
      <dgm:t>
        <a:bodyPr/>
        <a:lstStyle/>
        <a:p>
          <a:endParaRPr lang="en-ID"/>
        </a:p>
      </dgm:t>
    </dgm:pt>
    <dgm:pt modelId="{E2AFC3A9-1885-458E-A7C1-E9BEA3D3E096}" type="sibTrans" cxnId="{7C0495FC-A870-4FFF-9E35-7DA6630B22B9}">
      <dgm:prSet/>
      <dgm:spPr/>
      <dgm:t>
        <a:bodyPr/>
        <a:lstStyle/>
        <a:p>
          <a:endParaRPr lang="en-ID"/>
        </a:p>
      </dgm:t>
    </dgm:pt>
    <dgm:pt modelId="{90DDA847-47C1-4AC7-BC35-2DCAE94F1548}">
      <dgm:prSet custT="1"/>
      <dgm:spPr/>
      <dgm:t>
        <a:bodyPr/>
        <a:lstStyle/>
        <a:p>
          <a:pPr>
            <a:buFontTx/>
            <a:buNone/>
          </a:pPr>
          <a:r>
            <a:rPr lang="en-ID" sz="1400" dirty="0"/>
            <a:t>  3.2 Teknik </a:t>
          </a:r>
          <a:r>
            <a:rPr lang="en-ID" sz="1400" dirty="0">
              <a:hlinkClick xmlns:r="http://schemas.openxmlformats.org/officeDocument/2006/relationships" r:id="rId16" action="ppaction://hlinksldjump"/>
            </a:rPr>
            <a:t>Mengelola</a:t>
          </a:r>
          <a:r>
            <a:rPr lang="en-ID" sz="1400" dirty="0"/>
            <a:t> Paper</a:t>
          </a:r>
        </a:p>
      </dgm:t>
    </dgm:pt>
    <dgm:pt modelId="{7F2BE1CC-7E5D-40B7-BD85-41BEF08CE433}" type="parTrans" cxnId="{8E33CC9A-2113-42BA-B204-CA400CE66B6D}">
      <dgm:prSet/>
      <dgm:spPr/>
      <dgm:t>
        <a:bodyPr/>
        <a:lstStyle/>
        <a:p>
          <a:endParaRPr lang="en-ID"/>
        </a:p>
      </dgm:t>
    </dgm:pt>
    <dgm:pt modelId="{4B15F568-9675-4AC1-AF5C-2370D4B79B92}" type="sibTrans" cxnId="{8E33CC9A-2113-42BA-B204-CA400CE66B6D}">
      <dgm:prSet/>
      <dgm:spPr/>
      <dgm:t>
        <a:bodyPr/>
        <a:lstStyle/>
        <a:p>
          <a:endParaRPr lang="en-ID"/>
        </a:p>
      </dgm:t>
    </dgm:pt>
    <dgm:pt modelId="{C1D7C6CC-43A8-4F8E-A352-CF41AA020319}">
      <dgm:prSet custT="1"/>
      <dgm:spPr/>
      <dgm:t>
        <a:bodyPr/>
        <a:lstStyle/>
        <a:p>
          <a:pPr>
            <a:buFontTx/>
            <a:buNone/>
          </a:pPr>
          <a:r>
            <a:rPr lang="en-ID" sz="1400" dirty="0"/>
            <a:t>  3.3 Teknik </a:t>
          </a:r>
          <a:r>
            <a:rPr lang="en-ID" sz="1400" dirty="0">
              <a:hlinkClick xmlns:r="http://schemas.openxmlformats.org/officeDocument/2006/relationships" r:id="rId17" action="ppaction://hlinksldjump"/>
            </a:rPr>
            <a:t>Mereview</a:t>
          </a:r>
          <a:r>
            <a:rPr lang="en-ID" sz="1400" dirty="0"/>
            <a:t> Paper</a:t>
          </a:r>
        </a:p>
      </dgm:t>
    </dgm:pt>
    <dgm:pt modelId="{8DCB35CE-0CD8-4F29-A4AB-6DEE2A93A95E}" type="parTrans" cxnId="{9E9CDF7A-625F-4B7A-AAF2-1A575D22A24F}">
      <dgm:prSet/>
      <dgm:spPr/>
      <dgm:t>
        <a:bodyPr/>
        <a:lstStyle/>
        <a:p>
          <a:endParaRPr lang="en-ID"/>
        </a:p>
      </dgm:t>
    </dgm:pt>
    <dgm:pt modelId="{54F15C5E-EA82-4272-B417-066042902070}" type="sibTrans" cxnId="{9E9CDF7A-625F-4B7A-AAF2-1A575D22A24F}">
      <dgm:prSet/>
      <dgm:spPr/>
      <dgm:t>
        <a:bodyPr/>
        <a:lstStyle/>
        <a:p>
          <a:endParaRPr lang="en-ID"/>
        </a:p>
      </dgm:t>
    </dgm:pt>
    <dgm:pt modelId="{83524D86-45AC-4277-B577-1869DD09CAFF}">
      <dgm:prSet custT="1"/>
      <dgm:spPr/>
      <dgm:t>
        <a:bodyPr/>
        <a:lstStyle/>
        <a:p>
          <a:pPr>
            <a:buFontTx/>
            <a:buNone/>
          </a:pPr>
          <a:r>
            <a:rPr lang="it-IT" sz="1400" dirty="0"/>
            <a:t>  4.2 </a:t>
          </a:r>
          <a:r>
            <a:rPr lang="it-IT" sz="1400" dirty="0">
              <a:hlinkClick xmlns:r="http://schemas.openxmlformats.org/officeDocument/2006/relationships" r:id="rId18" action="ppaction://hlinksldjump"/>
            </a:rPr>
            <a:t>Sitasi</a:t>
          </a:r>
          <a:r>
            <a:rPr lang="it-IT" sz="1400" dirty="0"/>
            <a:t> dan Penulisan Referensi</a:t>
          </a:r>
          <a:endParaRPr lang="en-ID" sz="1400" dirty="0"/>
        </a:p>
      </dgm:t>
    </dgm:pt>
    <dgm:pt modelId="{5BBFDB7B-131D-409F-851C-6C8BEFF3E245}" type="parTrans" cxnId="{549B002B-D428-4D4D-9226-3FE4586F45D4}">
      <dgm:prSet/>
      <dgm:spPr/>
      <dgm:t>
        <a:bodyPr/>
        <a:lstStyle/>
        <a:p>
          <a:endParaRPr lang="en-ID"/>
        </a:p>
      </dgm:t>
    </dgm:pt>
    <dgm:pt modelId="{2A2A875C-3943-4B49-9BC7-5A5A29B9F7B5}" type="sibTrans" cxnId="{549B002B-D428-4D4D-9226-3FE4586F45D4}">
      <dgm:prSet/>
      <dgm:spPr/>
      <dgm:t>
        <a:bodyPr/>
        <a:lstStyle/>
        <a:p>
          <a:endParaRPr lang="en-ID"/>
        </a:p>
      </dgm:t>
    </dgm:pt>
    <dgm:pt modelId="{FD5E6391-C04F-4903-8160-A88BCA9BF531}">
      <dgm:prSet custT="1"/>
      <dgm:spPr/>
      <dgm:t>
        <a:bodyPr/>
        <a:lstStyle/>
        <a:p>
          <a:pPr>
            <a:buFontTx/>
            <a:buNone/>
          </a:pPr>
          <a:r>
            <a:rPr lang="sv-SE" sz="1400" dirty="0"/>
            <a:t>  4.3 Penulisan </a:t>
          </a:r>
          <a:r>
            <a:rPr lang="sv-SE" sz="1400" dirty="0">
              <a:hlinkClick xmlns:r="http://schemas.openxmlformats.org/officeDocument/2006/relationships" r:id="rId19" action="ppaction://hlinksldjump"/>
            </a:rPr>
            <a:t>Tesis</a:t>
          </a:r>
          <a:endParaRPr lang="en-ID" sz="1400" dirty="0"/>
        </a:p>
      </dgm:t>
    </dgm:pt>
    <dgm:pt modelId="{892C47DC-3B75-497B-BC94-139AA957CCC7}" type="parTrans" cxnId="{32978AE2-ADC1-48FE-BECE-91F9566D7E59}">
      <dgm:prSet/>
      <dgm:spPr/>
      <dgm:t>
        <a:bodyPr/>
        <a:lstStyle/>
        <a:p>
          <a:endParaRPr lang="en-ID"/>
        </a:p>
      </dgm:t>
    </dgm:pt>
    <dgm:pt modelId="{1DA234A7-C984-44D7-8123-D7BD939DD63D}" type="sibTrans" cxnId="{32978AE2-ADC1-48FE-BECE-91F9566D7E59}">
      <dgm:prSet/>
      <dgm:spPr/>
      <dgm:t>
        <a:bodyPr/>
        <a:lstStyle/>
        <a:p>
          <a:endParaRPr lang="en-ID"/>
        </a:p>
      </dgm:t>
    </dgm:pt>
    <dgm:pt modelId="{186C3714-6369-49EA-A6BE-4F986E77711B}">
      <dgm:prSet custT="1"/>
      <dgm:spPr/>
      <dgm:t>
        <a:bodyPr/>
        <a:lstStyle/>
        <a:p>
          <a:pPr>
            <a:buFontTx/>
            <a:buNone/>
          </a:pPr>
          <a:r>
            <a:rPr lang="en-ID" sz="1400" dirty="0"/>
            <a:t>  4.4 </a:t>
          </a:r>
          <a:r>
            <a:rPr lang="en-ID" sz="1400" dirty="0">
              <a:hlinkClick xmlns:r="http://schemas.openxmlformats.org/officeDocument/2006/relationships" r:id="rId20" action="ppaction://hlinksldjump"/>
            </a:rPr>
            <a:t>Publikasi </a:t>
          </a:r>
          <a:r>
            <a:rPr lang="en-ID" sz="1400" dirty="0" err="1">
              <a:hlinkClick xmlns:r="http://schemas.openxmlformats.org/officeDocument/2006/relationships" r:id="rId20" action="ppaction://hlinksldjump"/>
            </a:rPr>
            <a:t>Ilmiah</a:t>
          </a:r>
          <a:r>
            <a:rPr lang="en-ID" sz="1400" dirty="0">
              <a:hlinkClick xmlns:r="http://schemas.openxmlformats.org/officeDocument/2006/relationships" r:id="rId20" action="ppaction://hlinksldjump"/>
            </a:rPr>
            <a:t> </a:t>
          </a:r>
          <a:r>
            <a:rPr lang="en-ID" sz="1400" dirty="0" err="1"/>
            <a:t>untuk</a:t>
          </a:r>
          <a:r>
            <a:rPr lang="en-ID" sz="1400" dirty="0"/>
            <a:t> </a:t>
          </a:r>
          <a:r>
            <a:rPr lang="en-ID" sz="1400" dirty="0" err="1"/>
            <a:t>Jurnal</a:t>
          </a:r>
          <a:r>
            <a:rPr lang="en-ID" sz="1400" dirty="0"/>
            <a:t> </a:t>
          </a:r>
          <a:r>
            <a:rPr lang="en-ID" sz="1400" dirty="0" err="1"/>
            <a:t>Internasional</a:t>
          </a:r>
          <a:endParaRPr lang="en-ID" sz="1400" dirty="0"/>
        </a:p>
      </dgm:t>
    </dgm:pt>
    <dgm:pt modelId="{9998D0BA-F499-4D0B-9294-BD3857BC0398}" type="parTrans" cxnId="{826EDFE3-8747-4F2F-B499-F3538F41AA8B}">
      <dgm:prSet/>
      <dgm:spPr/>
      <dgm:t>
        <a:bodyPr/>
        <a:lstStyle/>
        <a:p>
          <a:endParaRPr lang="en-ID"/>
        </a:p>
      </dgm:t>
    </dgm:pt>
    <dgm:pt modelId="{3012CE9B-D0F9-483E-9D72-9AE86B1DFE8D}" type="sibTrans" cxnId="{826EDFE3-8747-4F2F-B499-F3538F41AA8B}">
      <dgm:prSet/>
      <dgm:spPr/>
      <dgm:t>
        <a:bodyPr/>
        <a:lstStyle/>
        <a:p>
          <a:endParaRPr lang="en-ID"/>
        </a:p>
      </dgm:t>
    </dgm:pt>
    <dgm:pt modelId="{EA7D4DD5-ABCE-4FC0-BA5C-F146769B5F9B}">
      <dgm:prSet custT="1"/>
      <dgm:spPr/>
      <dgm:t>
        <a:bodyPr/>
        <a:lstStyle/>
        <a:p>
          <a:pPr>
            <a:buFontTx/>
            <a:buNone/>
          </a:pPr>
          <a:r>
            <a:rPr lang="en-ID" sz="1400" dirty="0"/>
            <a:t>  5.2 </a:t>
          </a:r>
          <a:r>
            <a:rPr lang="en-ID" sz="1400" dirty="0">
              <a:hlinkClick xmlns:r="http://schemas.openxmlformats.org/officeDocument/2006/relationships" r:id="rId21" action="ppaction://hlinksldjump"/>
            </a:rPr>
            <a:t>Presentasi</a:t>
          </a:r>
          <a:r>
            <a:rPr lang="en-ID" sz="1400" dirty="0"/>
            <a:t> </a:t>
          </a:r>
          <a:r>
            <a:rPr lang="en-ID" sz="1400" dirty="0" err="1"/>
            <a:t>Penelitian</a:t>
          </a:r>
          <a:endParaRPr lang="en-ID" sz="1400" dirty="0"/>
        </a:p>
      </dgm:t>
    </dgm:pt>
    <dgm:pt modelId="{753C8978-54AB-4A90-B017-885E0C9706BA}" type="parTrans" cxnId="{665E7FF5-7731-4586-9D1D-FEF7E95A51E4}">
      <dgm:prSet/>
      <dgm:spPr/>
      <dgm:t>
        <a:bodyPr/>
        <a:lstStyle/>
        <a:p>
          <a:endParaRPr lang="en-ID"/>
        </a:p>
      </dgm:t>
    </dgm:pt>
    <dgm:pt modelId="{A981EF44-2C39-4223-AAA1-50934F666EC6}" type="sibTrans" cxnId="{665E7FF5-7731-4586-9D1D-FEF7E95A51E4}">
      <dgm:prSet/>
      <dgm:spPr/>
      <dgm:t>
        <a:bodyPr/>
        <a:lstStyle/>
        <a:p>
          <a:endParaRPr lang="en-ID"/>
        </a:p>
      </dgm:t>
    </dgm:pt>
    <dgm:pt modelId="{2FF5A1B3-0378-4161-B884-D480AA0C789C}">
      <dgm:prSet custT="1"/>
      <dgm:spPr/>
      <dgm:t>
        <a:bodyPr/>
        <a:lstStyle/>
        <a:p>
          <a:pPr>
            <a:buFontTx/>
            <a:buNone/>
          </a:pPr>
          <a:r>
            <a:rPr lang="en-ID" sz="1400" dirty="0"/>
            <a:t>  4.5 Penulisan </a:t>
          </a:r>
          <a:r>
            <a:rPr lang="en-ID" sz="1400" dirty="0">
              <a:hlinkClick xmlns:r="http://schemas.openxmlformats.org/officeDocument/2006/relationships" r:id="rId22" action="ppaction://hlinksldjump"/>
            </a:rPr>
            <a:t>Systematic Literature Review </a:t>
          </a:r>
          <a:r>
            <a:rPr lang="en-ID" sz="1400" dirty="0"/>
            <a:t>(SLR)</a:t>
          </a:r>
        </a:p>
      </dgm:t>
    </dgm:pt>
    <dgm:pt modelId="{C3283FF1-C0BA-412F-AF85-114282E0398C}" type="sibTrans" cxnId="{CEECE67B-589D-433C-A439-A979BF917EF9}">
      <dgm:prSet/>
      <dgm:spPr/>
      <dgm:t>
        <a:bodyPr/>
        <a:lstStyle/>
        <a:p>
          <a:endParaRPr lang="en-ID"/>
        </a:p>
      </dgm:t>
    </dgm:pt>
    <dgm:pt modelId="{436707B7-0771-4F49-84FB-164B6687F29A}" type="parTrans" cxnId="{CEECE67B-589D-433C-A439-A979BF917EF9}">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custLinFactNeighborX="-1692" custLinFactNeighborY="-185">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69329F0F-F5CA-479B-9D55-EAEE68F27100}" srcId="{354ACE7E-005D-4657-97E0-189784F431BD}" destId="{A6BBC2CF-87ED-4446-BEA1-7876F38006A9}" srcOrd="1" destOrd="0" parTransId="{80501417-4476-4F9D-8C6A-C54D1F62AD60}" sibTransId="{052DB2C7-6327-441F-8E44-B1A25E96BB03}"/>
    <dgm:cxn modelId="{5DFB9411-E855-434B-AF1E-D19E6F3D51F9}" type="presOf" srcId="{FD5E6391-C04F-4903-8160-A88BCA9BF531}" destId="{ECB98FF5-C100-4167-A6ED-87F0F931E5B4}" srcOrd="0" destOrd="2" presId="urn:microsoft.com/office/officeart/2005/8/layout/vList6"/>
    <dgm:cxn modelId="{74A2B115-DB51-4AA9-B2FF-1190BE292086}" srcId="{116A3370-3C8D-44B8-BC54-06A5B711ADAB}" destId="{354ACE7E-005D-4657-97E0-189784F431BD}" srcOrd="1" destOrd="0" parTransId="{BC0B78E4-7666-4357-B9C2-70E690047842}" sibTransId="{260049A6-EA14-4E0F-BCBF-51636D50172A}"/>
    <dgm:cxn modelId="{E7953917-63F1-42C5-A47B-23DC337887C8}" type="presOf" srcId="{F8348E2C-E21A-4C19-8474-E6DB2394BA9A}" destId="{F91DF6CE-794F-4A9F-8751-7D4B97D9FA92}" srcOrd="0" destOrd="2" presId="urn:microsoft.com/office/officeart/2005/8/layout/vList6"/>
    <dgm:cxn modelId="{3BF9061B-98E8-448B-8620-EC9BEC3BBFA5}" type="presOf" srcId="{C1D7C6CC-43A8-4F8E-A352-CF41AA020319}" destId="{E5AEE29A-FBB5-4C88-9D61-EB0BDB656804}" srcOrd="0" destOrd="2" presId="urn:microsoft.com/office/officeart/2005/8/layout/vList6"/>
    <dgm:cxn modelId="{35A10F28-FF64-4FC3-8295-4D8BB427FABC}" type="presOf" srcId="{086A08BD-465D-4145-A8A6-00341FEC2134}" destId="{E5AEE29A-FBB5-4C88-9D61-EB0BDB656804}" srcOrd="0" destOrd="0" presId="urn:microsoft.com/office/officeart/2005/8/layout/vList6"/>
    <dgm:cxn modelId="{549B002B-D428-4D4D-9226-3FE4586F45D4}" srcId="{5CA3BA83-43CD-475F-8735-B5BEE8C7AB3D}" destId="{83524D86-45AC-4277-B577-1869DD09CAFF}" srcOrd="1" destOrd="0" parTransId="{5BBFDB7B-131D-409F-851C-6C8BEFF3E245}" sibTransId="{2A2A875C-3943-4B49-9BC7-5A5A29B9F7B5}"/>
    <dgm:cxn modelId="{418F3235-A875-4B58-94F7-98C73BDAFED5}" type="presOf" srcId="{2FF5A1B3-0378-4161-B884-D480AA0C789C}" destId="{ECB98FF5-C100-4167-A6ED-87F0F931E5B4}" srcOrd="0" destOrd="4" presId="urn:microsoft.com/office/officeart/2005/8/layout/vList6"/>
    <dgm:cxn modelId="{B3469E3B-0A5F-4121-8A9A-5B7987A6536E}" srcId="{116A3370-3C8D-44B8-BC54-06A5B711ADAB}" destId="{5CA3BA83-43CD-475F-8735-B5BEE8C7AB3D}" srcOrd="3" destOrd="0" parTransId="{7F70A77B-AF34-48EB-90EF-ECBE2F76FFE5}" sibTransId="{8B4DB6AA-7D7A-4E70-B5E5-A5B375DD776A}"/>
    <dgm:cxn modelId="{917B5E3D-7B7C-42CC-8C00-D32918DF4C5C}" type="presOf" srcId="{90DDA847-47C1-4AC7-BC35-2DCAE94F1548}" destId="{E5AEE29A-FBB5-4C88-9D61-EB0BDB656804}" srcOrd="0" destOrd="1" presId="urn:microsoft.com/office/officeart/2005/8/layout/vList6"/>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61EC8F69-EEB9-40D1-A38B-8117096219C5}" type="presOf" srcId="{21693F81-1239-4DF2-922D-4CE28801A2CB}" destId="{F91DF6CE-794F-4A9F-8751-7D4B97D9FA92}" srcOrd="0" destOrd="0" presId="urn:microsoft.com/office/officeart/2005/8/layout/vList6"/>
    <dgm:cxn modelId="{6531C06A-7D68-4FC8-8ABB-8FE035DFB070}" srcId="{CBCFAEEF-9D59-42E3-8017-644E25FBB543}" destId="{3788E25B-A26D-4620-9500-E8428CD99F56}" srcOrd="3" destOrd="0" parTransId="{91C31A82-D524-4B4B-90B0-6A4D9F62729E}" sibTransId="{971DABBD-3759-4E00-BB22-3F9FD48BB8A9}"/>
    <dgm:cxn modelId="{4743804C-E86A-4089-87FF-5E8C54A29C00}" type="presOf" srcId="{A6BBC2CF-87ED-4446-BEA1-7876F38006A9}" destId="{F91DF6CE-794F-4A9F-8751-7D4B97D9FA92}"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4F2B1A5A-C26F-402B-A537-0C23F4E3E417}" type="presOf" srcId="{186C3714-6369-49EA-A6BE-4F986E77711B}" destId="{ECB98FF5-C100-4167-A6ED-87F0F931E5B4}" srcOrd="0" destOrd="3" presId="urn:microsoft.com/office/officeart/2005/8/layout/vList6"/>
    <dgm:cxn modelId="{9E9CDF7A-625F-4B7A-AAF2-1A575D22A24F}" srcId="{0F62B82D-2211-4660-A2D6-C27E395F6BE1}" destId="{C1D7C6CC-43A8-4F8E-A352-CF41AA020319}" srcOrd="2" destOrd="0" parTransId="{8DCB35CE-0CD8-4F29-A4AB-6DEE2A93A95E}" sibTransId="{54F15C5E-EA82-4272-B417-066042902070}"/>
    <dgm:cxn modelId="{CEECE67B-589D-433C-A439-A979BF917EF9}" srcId="{5CA3BA83-43CD-475F-8735-B5BEE8C7AB3D}" destId="{2FF5A1B3-0378-4161-B884-D480AA0C789C}" srcOrd="4" destOrd="0" parTransId="{436707B7-0771-4F49-84FB-164B6687F29A}" sibTransId="{C3283FF1-C0BA-412F-AF85-114282E0398C}"/>
    <dgm:cxn modelId="{A533DB7D-BADE-484F-90EE-D561F81C5824}" srcId="{116A3370-3C8D-44B8-BC54-06A5B711ADAB}" destId="{0F62B82D-2211-4660-A2D6-C27E395F6BE1}" srcOrd="2" destOrd="0" parTransId="{86C90B9A-1763-43D8-BEA7-98BEA89224C7}" sibTransId="{CC009A08-B6BC-4560-8C95-968ACCA51FA1}"/>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8E33CC9A-2113-42BA-B204-CA400CE66B6D}" srcId="{0F62B82D-2211-4660-A2D6-C27E395F6BE1}" destId="{90DDA847-47C1-4AC7-BC35-2DCAE94F1548}" srcOrd="1" destOrd="0" parTransId="{7F2BE1CC-7E5D-40B7-BD85-41BEF08CE433}" sibTransId="{4B15F568-9675-4AC1-AF5C-2370D4B79B92}"/>
    <dgm:cxn modelId="{C922A8A0-40D0-4708-B39D-B402CE7C7B2D}" srcId="{116A3370-3C8D-44B8-BC54-06A5B711ADAB}" destId="{243E88B2-2780-4439-A572-F071F4FE26D4}" srcOrd="4" destOrd="0" parTransId="{8FEA60FD-4ACF-4E33-AB7B-8AA3373F1F5B}" sibTransId="{C0E68233-A890-43CD-AB08-CEF62442387E}"/>
    <dgm:cxn modelId="{F491AFA2-6EBC-4BD6-AD1A-9875BBF5D16C}" type="presOf" srcId="{83524D86-45AC-4277-B577-1869DD09CAFF}" destId="{ECB98FF5-C100-4167-A6ED-87F0F931E5B4}" srcOrd="0" destOrd="1"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32978AE2-ADC1-48FE-BECE-91F9566D7E59}" srcId="{5CA3BA83-43CD-475F-8735-B5BEE8C7AB3D}" destId="{FD5E6391-C04F-4903-8160-A88BCA9BF531}" srcOrd="2" destOrd="0" parTransId="{892C47DC-3B75-497B-BC94-139AA957CCC7}" sibTransId="{1DA234A7-C984-44D7-8123-D7BD939DD63D}"/>
    <dgm:cxn modelId="{826EDFE3-8747-4F2F-B499-F3538F41AA8B}" srcId="{5CA3BA83-43CD-475F-8735-B5BEE8C7AB3D}" destId="{186C3714-6369-49EA-A6BE-4F986E77711B}" srcOrd="3" destOrd="0" parTransId="{9998D0BA-F499-4D0B-9294-BD3857BC0398}" sibTransId="{3012CE9B-D0F9-483E-9D72-9AE86B1DFE8D}"/>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665E7FF5-7731-4586-9D1D-FEF7E95A51E4}" srcId="{243E88B2-2780-4439-A572-F071F4FE26D4}" destId="{EA7D4DD5-ABCE-4FC0-BA5C-F146769B5F9B}" srcOrd="1" destOrd="0" parTransId="{753C8978-54AB-4A90-B017-885E0C9706BA}" sibTransId="{A981EF44-2C39-4223-AAA1-50934F666EC6}"/>
    <dgm:cxn modelId="{D88BE3F6-AAB1-43C8-9B0D-0A6591BAAE08}" type="presOf" srcId="{3788E25B-A26D-4620-9500-E8428CD99F56}" destId="{2A9AD8C9-9A35-4760-8497-3FBBFDCB446D}" srcOrd="0" destOrd="3" presId="urn:microsoft.com/office/officeart/2005/8/layout/vList6"/>
    <dgm:cxn modelId="{F355D6F7-30BD-4A19-812A-F6DF7EC309F2}" type="presOf" srcId="{EA7D4DD5-ABCE-4FC0-BA5C-F146769B5F9B}" destId="{51484F68-748F-41D4-83FC-C9DC8DFFAB06}" srcOrd="0" destOrd="1" presId="urn:microsoft.com/office/officeart/2005/8/layout/vList6"/>
    <dgm:cxn modelId="{7C0495FC-A870-4FFF-9E35-7DA6630B22B9}" srcId="{354ACE7E-005D-4657-97E0-189784F431BD}" destId="{F8348E2C-E21A-4C19-8474-E6DB2394BA9A}" srcOrd="2" destOrd="0" parTransId="{F779E69C-0916-4EBB-9216-E8669F925944}" sibTransId="{E2AFC3A9-1885-458E-A7C1-E9BEA3D3E09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F60551-BF2C-4805-93A1-E8D22AAE82D1}" type="doc">
      <dgm:prSet loTypeId="urn:microsoft.com/office/officeart/2005/8/layout/vList3" loCatId="picture" qsTypeId="urn:microsoft.com/office/officeart/2005/8/quickstyle/simple3" qsCatId="simple" csTypeId="urn:microsoft.com/office/officeart/2005/8/colors/colorful1" csCatId="colorful" phldr="1"/>
      <dgm:spPr/>
    </dgm:pt>
    <dgm:pt modelId="{0DC437CA-70D7-4ACA-B429-2D3CC6BA57FF}">
      <dgm:prSet phldrT="[Text]" custT="1"/>
      <dgm:spPr/>
      <dgm:t>
        <a:bodyPr/>
        <a:lstStyle/>
        <a:p>
          <a:pPr algn="l"/>
          <a:r>
            <a:rPr lang="id-ID" sz="3200" b="1" dirty="0">
              <a:solidFill>
                <a:srgbClr val="FF0000"/>
              </a:solidFill>
              <a:effectLst>
                <a:outerShdw blurRad="38100" dist="38100" dir="2700000" algn="tl">
                  <a:srgbClr val="000000">
                    <a:alpha val="43137"/>
                  </a:srgbClr>
                </a:outerShdw>
              </a:effectLst>
            </a:rPr>
            <a:t>Jumlah </a:t>
          </a:r>
          <a:r>
            <a:rPr lang="id-ID" sz="3200" b="1" dirty="0" err="1">
              <a:solidFill>
                <a:srgbClr val="FF0000"/>
              </a:solidFill>
              <a:effectLst>
                <a:outerShdw blurRad="38100" dist="38100" dir="2700000" algn="tl">
                  <a:srgbClr val="000000">
                    <a:alpha val="43137"/>
                  </a:srgbClr>
                </a:outerShdw>
              </a:effectLst>
            </a:rPr>
            <a:t>paper</a:t>
          </a:r>
          <a:r>
            <a:rPr lang="id-ID" sz="3200" b="1" dirty="0">
              <a:solidFill>
                <a:srgbClr val="FF0000"/>
              </a:solidFill>
              <a:effectLst>
                <a:outerShdw blurRad="38100" dist="38100" dir="2700000" algn="tl">
                  <a:srgbClr val="000000">
                    <a:alpha val="43137"/>
                  </a:srgbClr>
                </a:outerShdw>
              </a:effectLst>
            </a:rPr>
            <a:t> </a:t>
          </a:r>
          <a:r>
            <a:rPr lang="id-ID" sz="2800" b="1" dirty="0"/>
            <a:t>yang diterbitkan di </a:t>
          </a:r>
          <a:r>
            <a:rPr lang="id-ID" sz="2800" b="1" dirty="0" err="1"/>
            <a:t>journal</a:t>
          </a:r>
          <a:r>
            <a:rPr lang="id-ID" sz="2800" b="1" dirty="0"/>
            <a:t> </a:t>
          </a:r>
          <a:r>
            <a:rPr lang="id-ID" sz="2800" b="1" dirty="0" err="1"/>
            <a:t>berimpact</a:t>
          </a:r>
          <a:r>
            <a:rPr lang="id-ID" sz="2800" b="1" dirty="0"/>
            <a:t> </a:t>
          </a:r>
          <a:r>
            <a:rPr lang="id-ID" sz="2800" b="1" dirty="0" err="1"/>
            <a:t>factor</a:t>
          </a:r>
          <a:r>
            <a:rPr lang="id-ID" sz="2800" b="1" dirty="0"/>
            <a:t> tinggi</a:t>
          </a:r>
        </a:p>
      </dgm:t>
    </dgm:pt>
    <dgm:pt modelId="{79423FF7-708D-4375-A38F-0CAEDCE47A3E}" type="parTrans" cxnId="{CA887737-39D5-4B49-B48A-A22525F2C6B4}">
      <dgm:prSet/>
      <dgm:spPr/>
      <dgm:t>
        <a:bodyPr/>
        <a:lstStyle/>
        <a:p>
          <a:endParaRPr lang="id-ID"/>
        </a:p>
      </dgm:t>
    </dgm:pt>
    <dgm:pt modelId="{5E396C98-0827-4C66-BC2D-368BDB187478}" type="sibTrans" cxnId="{CA887737-39D5-4B49-B48A-A22525F2C6B4}">
      <dgm:prSet/>
      <dgm:spPr/>
      <dgm:t>
        <a:bodyPr/>
        <a:lstStyle/>
        <a:p>
          <a:endParaRPr lang="id-ID"/>
        </a:p>
      </dgm:t>
    </dgm:pt>
    <dgm:pt modelId="{E1B0ADBB-A2AA-4048-9878-67BF317A26AB}">
      <dgm:prSet custT="1"/>
      <dgm:spPr/>
      <dgm:t>
        <a:bodyPr/>
        <a:lstStyle/>
        <a:p>
          <a:pPr algn="l"/>
          <a:r>
            <a:rPr lang="id-ID" sz="3200" b="1" dirty="0">
              <a:solidFill>
                <a:srgbClr val="FF0000"/>
              </a:solidFill>
              <a:effectLst>
                <a:outerShdw blurRad="38100" dist="38100" dir="2700000" algn="tl">
                  <a:srgbClr val="000000">
                    <a:alpha val="43137"/>
                  </a:srgbClr>
                </a:outerShdw>
              </a:effectLst>
            </a:rPr>
            <a:t>Jumlah </a:t>
          </a:r>
          <a:r>
            <a:rPr lang="id-ID" sz="3200" b="1" dirty="0" err="1">
              <a:solidFill>
                <a:srgbClr val="FF0000"/>
              </a:solidFill>
              <a:effectLst>
                <a:outerShdw blurRad="38100" dist="38100" dir="2700000" algn="tl">
                  <a:srgbClr val="000000">
                    <a:alpha val="43137"/>
                  </a:srgbClr>
                </a:outerShdw>
              </a:effectLst>
            </a:rPr>
            <a:t>citation</a:t>
          </a:r>
          <a:r>
            <a:rPr lang="id-ID" sz="3200" b="1" dirty="0">
              <a:solidFill>
                <a:srgbClr val="FF0000"/>
              </a:solidFill>
              <a:effectLst>
                <a:outerShdw blurRad="38100" dist="38100" dir="2700000" algn="tl">
                  <a:srgbClr val="000000">
                    <a:alpha val="43137"/>
                  </a:srgbClr>
                </a:outerShdw>
              </a:effectLst>
            </a:rPr>
            <a:t> </a:t>
          </a:r>
          <a:r>
            <a:rPr lang="id-ID" sz="2800" b="1" dirty="0"/>
            <a:t>ke </a:t>
          </a:r>
          <a:r>
            <a:rPr lang="id-ID" sz="2800" b="1" dirty="0" err="1"/>
            <a:t>paper</a:t>
          </a:r>
          <a:r>
            <a:rPr lang="id-ID" sz="2800" b="1" dirty="0"/>
            <a:t> seorang peneliti dari </a:t>
          </a:r>
          <a:r>
            <a:rPr lang="id-ID" sz="2800" b="1" dirty="0" err="1"/>
            <a:t>paper</a:t>
          </a:r>
          <a:r>
            <a:rPr lang="id-ID" sz="2800" b="1" dirty="0"/>
            <a:t> peneliti lain</a:t>
          </a:r>
        </a:p>
      </dgm:t>
    </dgm:pt>
    <dgm:pt modelId="{3ACD0DBA-9B56-4E16-9B9B-A9CB8C3B02F4}" type="parTrans" cxnId="{1B2A6DBB-E5A3-4E88-BAD3-02F104D89AD7}">
      <dgm:prSet/>
      <dgm:spPr/>
      <dgm:t>
        <a:bodyPr/>
        <a:lstStyle/>
        <a:p>
          <a:endParaRPr lang="id-ID"/>
        </a:p>
      </dgm:t>
    </dgm:pt>
    <dgm:pt modelId="{FC48D3DA-677D-47B0-9C1D-18662765B50A}" type="sibTrans" cxnId="{1B2A6DBB-E5A3-4E88-BAD3-02F104D89AD7}">
      <dgm:prSet/>
      <dgm:spPr/>
      <dgm:t>
        <a:bodyPr/>
        <a:lstStyle/>
        <a:p>
          <a:endParaRPr lang="id-ID"/>
        </a:p>
      </dgm:t>
    </dgm:pt>
    <dgm:pt modelId="{35D959FB-1F4A-433A-AB31-A77E7F51EAE8}" type="pres">
      <dgm:prSet presAssocID="{46F60551-BF2C-4805-93A1-E8D22AAE82D1}" presName="linearFlow" presStyleCnt="0">
        <dgm:presLayoutVars>
          <dgm:dir/>
          <dgm:resizeHandles val="exact"/>
        </dgm:presLayoutVars>
      </dgm:prSet>
      <dgm:spPr/>
    </dgm:pt>
    <dgm:pt modelId="{5996249B-2F19-4A53-9985-18A2F9423405}" type="pres">
      <dgm:prSet presAssocID="{0DC437CA-70D7-4ACA-B429-2D3CC6BA57FF}" presName="composite" presStyleCnt="0"/>
      <dgm:spPr/>
    </dgm:pt>
    <dgm:pt modelId="{AC5F4B06-1C7E-4E7F-ADCC-C7C4DFA6D7C2}" type="pres">
      <dgm:prSet presAssocID="{0DC437CA-70D7-4ACA-B429-2D3CC6BA57FF}" presName="imgShp" presStyleLbl="fgImgPlace1" presStyleIdx="0" presStyleCnt="2" custLinFactNeighborX="-2590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2B4016B-D5CF-4AFC-A449-3B663CDF0828}" type="pres">
      <dgm:prSet presAssocID="{0DC437CA-70D7-4ACA-B429-2D3CC6BA57FF}" presName="txShp" presStyleLbl="node1" presStyleIdx="0" presStyleCnt="2" custScaleX="127951" custLinFactNeighborX="3778">
        <dgm:presLayoutVars>
          <dgm:bulletEnabled val="1"/>
        </dgm:presLayoutVars>
      </dgm:prSet>
      <dgm:spPr/>
    </dgm:pt>
    <dgm:pt modelId="{F5EE5D07-D98A-45D1-B0F4-57DA157DB9E1}" type="pres">
      <dgm:prSet presAssocID="{5E396C98-0827-4C66-BC2D-368BDB187478}" presName="spacing" presStyleCnt="0"/>
      <dgm:spPr/>
    </dgm:pt>
    <dgm:pt modelId="{98E68AD8-5062-4C2C-B9FD-E1795CD9373D}" type="pres">
      <dgm:prSet presAssocID="{E1B0ADBB-A2AA-4048-9878-67BF317A26AB}" presName="composite" presStyleCnt="0"/>
      <dgm:spPr/>
    </dgm:pt>
    <dgm:pt modelId="{7E6A00C3-1C5F-457E-9764-485C86B6AF8B}" type="pres">
      <dgm:prSet presAssocID="{E1B0ADBB-A2AA-4048-9878-67BF317A26AB}" presName="imgShp" presStyleLbl="fgImgPlace1" presStyleIdx="1" presStyleCnt="2" custLinFactNeighborX="-2590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pt>
    <dgm:pt modelId="{2FCACBFC-6BE0-469C-B72B-1367CB836A2F}" type="pres">
      <dgm:prSet presAssocID="{E1B0ADBB-A2AA-4048-9878-67BF317A26AB}" presName="txShp" presStyleLbl="node1" presStyleIdx="1" presStyleCnt="2" custScaleX="127951" custLinFactNeighborX="3778">
        <dgm:presLayoutVars>
          <dgm:bulletEnabled val="1"/>
        </dgm:presLayoutVars>
      </dgm:prSet>
      <dgm:spPr/>
    </dgm:pt>
  </dgm:ptLst>
  <dgm:cxnLst>
    <dgm:cxn modelId="{CA887737-39D5-4B49-B48A-A22525F2C6B4}" srcId="{46F60551-BF2C-4805-93A1-E8D22AAE82D1}" destId="{0DC437CA-70D7-4ACA-B429-2D3CC6BA57FF}" srcOrd="0" destOrd="0" parTransId="{79423FF7-708D-4375-A38F-0CAEDCE47A3E}" sibTransId="{5E396C98-0827-4C66-BC2D-368BDB187478}"/>
    <dgm:cxn modelId="{08617A91-7B4C-42EB-BB85-E005CF4C6D64}" type="presOf" srcId="{E1B0ADBB-A2AA-4048-9878-67BF317A26AB}" destId="{2FCACBFC-6BE0-469C-B72B-1367CB836A2F}" srcOrd="0" destOrd="0" presId="urn:microsoft.com/office/officeart/2005/8/layout/vList3"/>
    <dgm:cxn modelId="{1B2A6DBB-E5A3-4E88-BAD3-02F104D89AD7}" srcId="{46F60551-BF2C-4805-93A1-E8D22AAE82D1}" destId="{E1B0ADBB-A2AA-4048-9878-67BF317A26AB}" srcOrd="1" destOrd="0" parTransId="{3ACD0DBA-9B56-4E16-9B9B-A9CB8C3B02F4}" sibTransId="{FC48D3DA-677D-47B0-9C1D-18662765B50A}"/>
    <dgm:cxn modelId="{49CCECD6-9601-43F2-8DC7-3785403CA3D4}" type="presOf" srcId="{46F60551-BF2C-4805-93A1-E8D22AAE82D1}" destId="{35D959FB-1F4A-433A-AB31-A77E7F51EAE8}" srcOrd="0" destOrd="0" presId="urn:microsoft.com/office/officeart/2005/8/layout/vList3"/>
    <dgm:cxn modelId="{751B12E4-60E0-49E3-AE99-AD3FC3599C87}" type="presOf" srcId="{0DC437CA-70D7-4ACA-B429-2D3CC6BA57FF}" destId="{72B4016B-D5CF-4AFC-A449-3B663CDF0828}" srcOrd="0" destOrd="0" presId="urn:microsoft.com/office/officeart/2005/8/layout/vList3"/>
    <dgm:cxn modelId="{FD6C5867-FC7F-48DD-B5C5-81D19878E521}" type="presParOf" srcId="{35D959FB-1F4A-433A-AB31-A77E7F51EAE8}" destId="{5996249B-2F19-4A53-9985-18A2F9423405}" srcOrd="0" destOrd="0" presId="urn:microsoft.com/office/officeart/2005/8/layout/vList3"/>
    <dgm:cxn modelId="{48CE64D2-C487-461C-B0BD-52F4E521266B}" type="presParOf" srcId="{5996249B-2F19-4A53-9985-18A2F9423405}" destId="{AC5F4B06-1C7E-4E7F-ADCC-C7C4DFA6D7C2}" srcOrd="0" destOrd="0" presId="urn:microsoft.com/office/officeart/2005/8/layout/vList3"/>
    <dgm:cxn modelId="{6C009DBB-CB48-46F8-9982-7D4F8A003DFD}" type="presParOf" srcId="{5996249B-2F19-4A53-9985-18A2F9423405}" destId="{72B4016B-D5CF-4AFC-A449-3B663CDF0828}" srcOrd="1" destOrd="0" presId="urn:microsoft.com/office/officeart/2005/8/layout/vList3"/>
    <dgm:cxn modelId="{73F2092C-481E-49D8-B050-A13E9CF68898}" type="presParOf" srcId="{35D959FB-1F4A-433A-AB31-A77E7F51EAE8}" destId="{F5EE5D07-D98A-45D1-B0F4-57DA157DB9E1}" srcOrd="1" destOrd="0" presId="urn:microsoft.com/office/officeart/2005/8/layout/vList3"/>
    <dgm:cxn modelId="{0967F5C5-F403-4D61-8E93-C5DB66C5E87B}" type="presParOf" srcId="{35D959FB-1F4A-433A-AB31-A77E7F51EAE8}" destId="{98E68AD8-5062-4C2C-B9FD-E1795CD9373D}" srcOrd="2" destOrd="0" presId="urn:microsoft.com/office/officeart/2005/8/layout/vList3"/>
    <dgm:cxn modelId="{555A64C1-8C53-4878-A05B-3E3ADE582108}" type="presParOf" srcId="{98E68AD8-5062-4C2C-B9FD-E1795CD9373D}" destId="{7E6A00C3-1C5F-457E-9764-485C86B6AF8B}" srcOrd="0" destOrd="0" presId="urn:microsoft.com/office/officeart/2005/8/layout/vList3"/>
    <dgm:cxn modelId="{DBCC2578-6937-4276-8546-3D4439654EBC}" type="presParOf" srcId="{98E68AD8-5062-4C2C-B9FD-E1795CD9373D}" destId="{2FCACBFC-6BE0-469C-B72B-1367CB836A2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47EEF5-4CA9-4722-ACE2-B42DB5480EF1}"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30A9AFBD-265E-4342-8AC4-E80FAF33F58E}">
      <dgm:prSet phldrT="[Text]" custT="1"/>
      <dgm:spPr/>
      <dgm:t>
        <a:bodyPr/>
        <a:lstStyle/>
        <a:p>
          <a:r>
            <a:rPr lang="en-US" sz="3200" b="1" dirty="0" err="1">
              <a:latin typeface="Calibri" panose="020F0502020204030204" pitchFamily="34" charset="0"/>
            </a:rPr>
            <a:t>Menzies</a:t>
          </a:r>
          <a:r>
            <a:rPr lang="en-US" sz="3200" dirty="0">
              <a:latin typeface="Calibri" panose="020F0502020204030204" pitchFamily="34" charset="0"/>
            </a:rPr>
            <a:t> Framework</a:t>
          </a:r>
        </a:p>
      </dgm:t>
    </dgm:pt>
    <dgm:pt modelId="{C3F033D1-30C0-4D9F-B569-22D06471D499}" type="parTrans" cxnId="{A9A3D554-471C-44E9-8E18-8D98CECB2C55}">
      <dgm:prSet/>
      <dgm:spPr/>
      <dgm:t>
        <a:bodyPr/>
        <a:lstStyle/>
        <a:p>
          <a:endParaRPr lang="en-US"/>
        </a:p>
      </dgm:t>
    </dgm:pt>
    <dgm:pt modelId="{B79A0A9D-FD3C-4FD4-B012-CFF8BC85CC6B}" type="sibTrans" cxnId="{A9A3D554-471C-44E9-8E18-8D98CECB2C55}">
      <dgm:prSet/>
      <dgm:spPr/>
      <dgm:t>
        <a:bodyPr/>
        <a:lstStyle/>
        <a:p>
          <a:endParaRPr lang="en-US"/>
        </a:p>
      </dgm:t>
    </dgm:pt>
    <dgm:pt modelId="{0981DDB7-F5C2-4A4D-80F9-AA1B667EBAA8}">
      <dgm:prSet phldrT="[Text]" custT="1"/>
      <dgm:spPr/>
      <dgm:t>
        <a:bodyPr/>
        <a:lstStyle/>
        <a:p>
          <a:r>
            <a:rPr lang="en-US" sz="2000" dirty="0">
              <a:latin typeface="Calibri" panose="020F0502020204030204" pitchFamily="34" charset="0"/>
            </a:rPr>
            <a:t>(</a:t>
          </a:r>
          <a:r>
            <a:rPr lang="en-US" sz="2000" dirty="0" err="1">
              <a:latin typeface="Calibri" panose="020F0502020204030204" pitchFamily="34" charset="0"/>
            </a:rPr>
            <a:t>Menzies</a:t>
          </a:r>
          <a:r>
            <a:rPr lang="en-US" sz="2000" dirty="0">
              <a:latin typeface="Calibri" panose="020F0502020204030204" pitchFamily="34" charset="0"/>
            </a:rPr>
            <a:t> et al. 2007)</a:t>
          </a:r>
        </a:p>
      </dgm:t>
    </dgm:pt>
    <dgm:pt modelId="{6D897801-F4D9-484C-8FF8-D1C225D08D34}" type="parTrans" cxnId="{64B28C55-4970-4135-A2C3-00FECF4AFC1D}">
      <dgm:prSet/>
      <dgm:spPr/>
      <dgm:t>
        <a:bodyPr/>
        <a:lstStyle/>
        <a:p>
          <a:endParaRPr lang="en-US"/>
        </a:p>
      </dgm:t>
    </dgm:pt>
    <dgm:pt modelId="{AB93900F-F114-4C3C-B938-7480051E6265}" type="sibTrans" cxnId="{64B28C55-4970-4135-A2C3-00FECF4AFC1D}">
      <dgm:prSet/>
      <dgm:spPr/>
      <dgm:t>
        <a:bodyPr/>
        <a:lstStyle/>
        <a:p>
          <a:endParaRPr lang="en-US"/>
        </a:p>
      </dgm:t>
    </dgm:pt>
    <dgm:pt modelId="{FB913E87-F66E-4836-88AE-D4E49442B48B}">
      <dgm:prSet phldrT="[Text]" custT="1"/>
      <dgm:spPr/>
      <dgm:t>
        <a:bodyPr/>
        <a:lstStyle/>
        <a:p>
          <a:r>
            <a:rPr lang="en-US" sz="3200" b="1" dirty="0" err="1">
              <a:latin typeface="Calibri" panose="020F0502020204030204" pitchFamily="34" charset="0"/>
            </a:rPr>
            <a:t>Lessmann</a:t>
          </a:r>
          <a:r>
            <a:rPr lang="en-US" sz="3200" dirty="0">
              <a:latin typeface="Calibri" panose="020F0502020204030204" pitchFamily="34" charset="0"/>
            </a:rPr>
            <a:t> Framework</a:t>
          </a:r>
        </a:p>
      </dgm:t>
    </dgm:pt>
    <dgm:pt modelId="{01318CC2-76A1-476A-8156-B40BBD92A46A}" type="parTrans" cxnId="{977E3F20-42DC-493F-B089-D1DDC7E22F46}">
      <dgm:prSet/>
      <dgm:spPr/>
      <dgm:t>
        <a:bodyPr/>
        <a:lstStyle/>
        <a:p>
          <a:endParaRPr lang="en-US"/>
        </a:p>
      </dgm:t>
    </dgm:pt>
    <dgm:pt modelId="{DF42E326-47C8-4F2A-9D5C-F7865070EF1F}" type="sibTrans" cxnId="{977E3F20-42DC-493F-B089-D1DDC7E22F46}">
      <dgm:prSet/>
      <dgm:spPr/>
      <dgm:t>
        <a:bodyPr/>
        <a:lstStyle/>
        <a:p>
          <a:endParaRPr lang="en-US"/>
        </a:p>
      </dgm:t>
    </dgm:pt>
    <dgm:pt modelId="{2907AEAD-1164-4667-AD71-A1D0BCF456C7}">
      <dgm:prSet phldrT="[Text]" custT="1"/>
      <dgm:spPr/>
      <dgm:t>
        <a:bodyPr/>
        <a:lstStyle/>
        <a:p>
          <a:r>
            <a:rPr lang="id-ID" sz="1800" dirty="0">
              <a:latin typeface="Calibri" panose="020F0502020204030204" pitchFamily="34" charset="0"/>
            </a:rPr>
            <a:t>(Lessmann et al. 2008) </a:t>
          </a:r>
          <a:endParaRPr lang="en-US" sz="1800" dirty="0">
            <a:latin typeface="Calibri" panose="020F0502020204030204" pitchFamily="34" charset="0"/>
          </a:endParaRPr>
        </a:p>
      </dgm:t>
    </dgm:pt>
    <dgm:pt modelId="{DC647E0E-594B-4E4F-BE9C-4F9EA7748AEB}" type="parTrans" cxnId="{0190CA2C-22C3-4491-8A4F-EED90CDBAB09}">
      <dgm:prSet/>
      <dgm:spPr/>
      <dgm:t>
        <a:bodyPr/>
        <a:lstStyle/>
        <a:p>
          <a:endParaRPr lang="en-US"/>
        </a:p>
      </dgm:t>
    </dgm:pt>
    <dgm:pt modelId="{DFBE6138-809C-4D3A-9D2F-8A20D570017D}" type="sibTrans" cxnId="{0190CA2C-22C3-4491-8A4F-EED90CDBAB09}">
      <dgm:prSet/>
      <dgm:spPr/>
      <dgm:t>
        <a:bodyPr/>
        <a:lstStyle/>
        <a:p>
          <a:endParaRPr lang="en-US"/>
        </a:p>
      </dgm:t>
    </dgm:pt>
    <dgm:pt modelId="{E0DAF5E9-7DDF-4A33-91B2-FCF985DFB4B5}">
      <dgm:prSet phldrT="[Text]" custT="1"/>
      <dgm:spPr/>
      <dgm:t>
        <a:bodyPr/>
        <a:lstStyle/>
        <a:p>
          <a:r>
            <a:rPr lang="en-US" sz="3200" b="1">
              <a:latin typeface="Calibri" panose="020F0502020204030204" pitchFamily="34" charset="0"/>
            </a:rPr>
            <a:t>Song</a:t>
          </a:r>
          <a:r>
            <a:rPr lang="en-US" sz="3200">
              <a:latin typeface="Calibri" panose="020F0502020204030204" pitchFamily="34" charset="0"/>
            </a:rPr>
            <a:t> Framework</a:t>
          </a:r>
          <a:endParaRPr lang="en-US" sz="3200" dirty="0">
            <a:latin typeface="Calibri" panose="020F0502020204030204" pitchFamily="34" charset="0"/>
          </a:endParaRPr>
        </a:p>
      </dgm:t>
    </dgm:pt>
    <dgm:pt modelId="{B9BC79AE-33CA-405B-B520-44E4B77C5C22}" type="parTrans" cxnId="{078B5CDC-956E-432F-A900-FB80A4CE1606}">
      <dgm:prSet/>
      <dgm:spPr/>
      <dgm:t>
        <a:bodyPr/>
        <a:lstStyle/>
        <a:p>
          <a:endParaRPr lang="en-US"/>
        </a:p>
      </dgm:t>
    </dgm:pt>
    <dgm:pt modelId="{01700B3D-4101-4AB7-8538-3FDAEE74D08B}" type="sibTrans" cxnId="{078B5CDC-956E-432F-A900-FB80A4CE1606}">
      <dgm:prSet/>
      <dgm:spPr/>
      <dgm:t>
        <a:bodyPr/>
        <a:lstStyle/>
        <a:p>
          <a:endParaRPr lang="en-US"/>
        </a:p>
      </dgm:t>
    </dgm:pt>
    <dgm:pt modelId="{2B818FAB-F112-4CD2-A233-649661E4E312}">
      <dgm:prSet phldrT="[Text]" custT="1"/>
      <dgm:spPr/>
      <dgm:t>
        <a:bodyPr/>
        <a:lstStyle/>
        <a:p>
          <a:r>
            <a:rPr lang="en-US" sz="2000" dirty="0">
              <a:latin typeface="Calibri" panose="020F0502020204030204" pitchFamily="34" charset="0"/>
            </a:rPr>
            <a:t>(Song et al. 2011)</a:t>
          </a:r>
        </a:p>
      </dgm:t>
    </dgm:pt>
    <dgm:pt modelId="{D154CD38-AB49-4A80-9C20-F15FD7DB09FE}" type="parTrans" cxnId="{F7E9BFD1-0647-4E23-A2A6-571E3B463E6A}">
      <dgm:prSet/>
      <dgm:spPr/>
      <dgm:t>
        <a:bodyPr/>
        <a:lstStyle/>
        <a:p>
          <a:endParaRPr lang="en-US"/>
        </a:p>
      </dgm:t>
    </dgm:pt>
    <dgm:pt modelId="{EA969424-BDD4-4AA6-9C2B-860894120B7C}" type="sibTrans" cxnId="{F7E9BFD1-0647-4E23-A2A6-571E3B463E6A}">
      <dgm:prSet/>
      <dgm:spPr/>
      <dgm:t>
        <a:bodyPr/>
        <a:lstStyle/>
        <a:p>
          <a:endParaRPr lang="en-US"/>
        </a:p>
      </dgm:t>
    </dgm:pt>
    <dgm:pt modelId="{8E368EC0-0C04-4E20-93BF-A3E62C02AC9F}" type="pres">
      <dgm:prSet presAssocID="{A747EEF5-4CA9-4722-ACE2-B42DB5480EF1}" presName="theList" presStyleCnt="0">
        <dgm:presLayoutVars>
          <dgm:dir/>
          <dgm:animLvl val="lvl"/>
          <dgm:resizeHandles val="exact"/>
        </dgm:presLayoutVars>
      </dgm:prSet>
      <dgm:spPr/>
    </dgm:pt>
    <dgm:pt modelId="{6DB5C67A-4BCD-43A0-9BE2-1880F6FE9E8F}" type="pres">
      <dgm:prSet presAssocID="{30A9AFBD-265E-4342-8AC4-E80FAF33F58E}" presName="compNode" presStyleCnt="0"/>
      <dgm:spPr/>
    </dgm:pt>
    <dgm:pt modelId="{0DA5F16F-9BB2-49EB-BF00-DA4FF7A8B35D}" type="pres">
      <dgm:prSet presAssocID="{30A9AFBD-265E-4342-8AC4-E80FAF33F58E}" presName="aNode" presStyleLbl="bgShp" presStyleIdx="0" presStyleCnt="3"/>
      <dgm:spPr/>
    </dgm:pt>
    <dgm:pt modelId="{B87B63B9-7E59-40CD-AAF8-2962A422671E}" type="pres">
      <dgm:prSet presAssocID="{30A9AFBD-265E-4342-8AC4-E80FAF33F58E}" presName="textNode" presStyleLbl="bgShp" presStyleIdx="0" presStyleCnt="3"/>
      <dgm:spPr/>
    </dgm:pt>
    <dgm:pt modelId="{F0B2E440-C156-4B3B-879B-C3AAC95F1005}" type="pres">
      <dgm:prSet presAssocID="{30A9AFBD-265E-4342-8AC4-E80FAF33F58E}" presName="compChildNode" presStyleCnt="0"/>
      <dgm:spPr/>
    </dgm:pt>
    <dgm:pt modelId="{1671803E-3FE0-4836-9EAF-622B02EB4B5C}" type="pres">
      <dgm:prSet presAssocID="{30A9AFBD-265E-4342-8AC4-E80FAF33F58E}" presName="theInnerList" presStyleCnt="0"/>
      <dgm:spPr/>
    </dgm:pt>
    <dgm:pt modelId="{594AF7F3-3D05-47CB-854D-2352061D2655}" type="pres">
      <dgm:prSet presAssocID="{0981DDB7-F5C2-4A4D-80F9-AA1B667EBAA8}" presName="childNode" presStyleLbl="node1" presStyleIdx="0" presStyleCnt="3" custScaleX="114105" custScaleY="36264">
        <dgm:presLayoutVars>
          <dgm:bulletEnabled val="1"/>
        </dgm:presLayoutVars>
      </dgm:prSet>
      <dgm:spPr/>
    </dgm:pt>
    <dgm:pt modelId="{69D7B1FE-BE82-4B4E-BB41-C785A8812727}" type="pres">
      <dgm:prSet presAssocID="{30A9AFBD-265E-4342-8AC4-E80FAF33F58E}" presName="aSpace" presStyleCnt="0"/>
      <dgm:spPr/>
    </dgm:pt>
    <dgm:pt modelId="{F1682FCC-745C-4E47-9F4E-DA058BF44273}" type="pres">
      <dgm:prSet presAssocID="{FB913E87-F66E-4836-88AE-D4E49442B48B}" presName="compNode" presStyleCnt="0"/>
      <dgm:spPr/>
    </dgm:pt>
    <dgm:pt modelId="{32E75C4F-39B4-48E4-AD17-127CEB1D0C82}" type="pres">
      <dgm:prSet presAssocID="{FB913E87-F66E-4836-88AE-D4E49442B48B}" presName="aNode" presStyleLbl="bgShp" presStyleIdx="1" presStyleCnt="3"/>
      <dgm:spPr/>
    </dgm:pt>
    <dgm:pt modelId="{48C8AD85-06E5-446E-8042-AC516812DA95}" type="pres">
      <dgm:prSet presAssocID="{FB913E87-F66E-4836-88AE-D4E49442B48B}" presName="textNode" presStyleLbl="bgShp" presStyleIdx="1" presStyleCnt="3"/>
      <dgm:spPr/>
    </dgm:pt>
    <dgm:pt modelId="{5998FC1C-5B90-4952-9883-33FFBCEAE738}" type="pres">
      <dgm:prSet presAssocID="{FB913E87-F66E-4836-88AE-D4E49442B48B}" presName="compChildNode" presStyleCnt="0"/>
      <dgm:spPr/>
    </dgm:pt>
    <dgm:pt modelId="{5030CFD8-2875-4487-A947-711DE951CA23}" type="pres">
      <dgm:prSet presAssocID="{FB913E87-F66E-4836-88AE-D4E49442B48B}" presName="theInnerList" presStyleCnt="0"/>
      <dgm:spPr/>
    </dgm:pt>
    <dgm:pt modelId="{78423505-4DBC-4F1B-9F82-2C4852882E25}" type="pres">
      <dgm:prSet presAssocID="{2907AEAD-1164-4667-AD71-A1D0BCF456C7}" presName="childNode" presStyleLbl="node1" presStyleIdx="1" presStyleCnt="3" custScaleX="114105" custScaleY="36264">
        <dgm:presLayoutVars>
          <dgm:bulletEnabled val="1"/>
        </dgm:presLayoutVars>
      </dgm:prSet>
      <dgm:spPr/>
    </dgm:pt>
    <dgm:pt modelId="{D3150604-DF4F-4D24-A1E9-96DB43AD46FC}" type="pres">
      <dgm:prSet presAssocID="{FB913E87-F66E-4836-88AE-D4E49442B48B}" presName="aSpace" presStyleCnt="0"/>
      <dgm:spPr/>
    </dgm:pt>
    <dgm:pt modelId="{3C41E0A6-B639-45BE-9C38-BBE60A1F7774}" type="pres">
      <dgm:prSet presAssocID="{E0DAF5E9-7DDF-4A33-91B2-FCF985DFB4B5}" presName="compNode" presStyleCnt="0"/>
      <dgm:spPr/>
    </dgm:pt>
    <dgm:pt modelId="{7C862DBB-923A-45DE-9BAC-C51672AF210D}" type="pres">
      <dgm:prSet presAssocID="{E0DAF5E9-7DDF-4A33-91B2-FCF985DFB4B5}" presName="aNode" presStyleLbl="bgShp" presStyleIdx="2" presStyleCnt="3"/>
      <dgm:spPr/>
    </dgm:pt>
    <dgm:pt modelId="{0F4369EA-993E-4196-A9B2-B94E49081387}" type="pres">
      <dgm:prSet presAssocID="{E0DAF5E9-7DDF-4A33-91B2-FCF985DFB4B5}" presName="textNode" presStyleLbl="bgShp" presStyleIdx="2" presStyleCnt="3"/>
      <dgm:spPr/>
    </dgm:pt>
    <dgm:pt modelId="{FD37D313-1493-4638-AE39-D6D9619E7287}" type="pres">
      <dgm:prSet presAssocID="{E0DAF5E9-7DDF-4A33-91B2-FCF985DFB4B5}" presName="compChildNode" presStyleCnt="0"/>
      <dgm:spPr/>
    </dgm:pt>
    <dgm:pt modelId="{B2B01209-CD78-4EE0-B38A-765614B0C3C3}" type="pres">
      <dgm:prSet presAssocID="{E0DAF5E9-7DDF-4A33-91B2-FCF985DFB4B5}" presName="theInnerList" presStyleCnt="0"/>
      <dgm:spPr/>
    </dgm:pt>
    <dgm:pt modelId="{B4F8A4B0-B4C8-45FC-9351-750305A0593F}" type="pres">
      <dgm:prSet presAssocID="{2B818FAB-F112-4CD2-A233-649661E4E312}" presName="childNode" presStyleLbl="node1" presStyleIdx="2" presStyleCnt="3" custScaleX="114105" custScaleY="36264">
        <dgm:presLayoutVars>
          <dgm:bulletEnabled val="1"/>
        </dgm:presLayoutVars>
      </dgm:prSet>
      <dgm:spPr/>
    </dgm:pt>
  </dgm:ptLst>
  <dgm:cxnLst>
    <dgm:cxn modelId="{D8C7D01A-5E6F-401C-8095-93DCEB9D664F}" type="presOf" srcId="{FB913E87-F66E-4836-88AE-D4E49442B48B}" destId="{48C8AD85-06E5-446E-8042-AC516812DA95}" srcOrd="1" destOrd="0" presId="urn:microsoft.com/office/officeart/2005/8/layout/lProcess2"/>
    <dgm:cxn modelId="{578B8C1F-B4EB-4348-A7FB-E6F1F5004631}" type="presOf" srcId="{E0DAF5E9-7DDF-4A33-91B2-FCF985DFB4B5}" destId="{0F4369EA-993E-4196-A9B2-B94E49081387}" srcOrd="1" destOrd="0" presId="urn:microsoft.com/office/officeart/2005/8/layout/lProcess2"/>
    <dgm:cxn modelId="{977E3F20-42DC-493F-B089-D1DDC7E22F46}" srcId="{A747EEF5-4CA9-4722-ACE2-B42DB5480EF1}" destId="{FB913E87-F66E-4836-88AE-D4E49442B48B}" srcOrd="1" destOrd="0" parTransId="{01318CC2-76A1-476A-8156-B40BBD92A46A}" sibTransId="{DF42E326-47C8-4F2A-9D5C-F7865070EF1F}"/>
    <dgm:cxn modelId="{B55FD623-78DC-46EF-96F8-A3E7B3B44259}" type="presOf" srcId="{E0DAF5E9-7DDF-4A33-91B2-FCF985DFB4B5}" destId="{7C862DBB-923A-45DE-9BAC-C51672AF210D}" srcOrd="0" destOrd="0" presId="urn:microsoft.com/office/officeart/2005/8/layout/lProcess2"/>
    <dgm:cxn modelId="{0190CA2C-22C3-4491-8A4F-EED90CDBAB09}" srcId="{FB913E87-F66E-4836-88AE-D4E49442B48B}" destId="{2907AEAD-1164-4667-AD71-A1D0BCF456C7}" srcOrd="0" destOrd="0" parTransId="{DC647E0E-594B-4E4F-BE9C-4F9EA7748AEB}" sibTransId="{DFBE6138-809C-4D3A-9D2F-8A20D570017D}"/>
    <dgm:cxn modelId="{4A52DF5E-480B-42DA-B731-200FB67DB736}" type="presOf" srcId="{FB913E87-F66E-4836-88AE-D4E49442B48B}" destId="{32E75C4F-39B4-48E4-AD17-127CEB1D0C82}" srcOrd="0" destOrd="0" presId="urn:microsoft.com/office/officeart/2005/8/layout/lProcess2"/>
    <dgm:cxn modelId="{000CEE6B-5A6F-4746-9197-958BB6C84B61}" type="presOf" srcId="{A747EEF5-4CA9-4722-ACE2-B42DB5480EF1}" destId="{8E368EC0-0C04-4E20-93BF-A3E62C02AC9F}" srcOrd="0" destOrd="0" presId="urn:microsoft.com/office/officeart/2005/8/layout/lProcess2"/>
    <dgm:cxn modelId="{A9A3D554-471C-44E9-8E18-8D98CECB2C55}" srcId="{A747EEF5-4CA9-4722-ACE2-B42DB5480EF1}" destId="{30A9AFBD-265E-4342-8AC4-E80FAF33F58E}" srcOrd="0" destOrd="0" parTransId="{C3F033D1-30C0-4D9F-B569-22D06471D499}" sibTransId="{B79A0A9D-FD3C-4FD4-B012-CFF8BC85CC6B}"/>
    <dgm:cxn modelId="{64B28C55-4970-4135-A2C3-00FECF4AFC1D}" srcId="{30A9AFBD-265E-4342-8AC4-E80FAF33F58E}" destId="{0981DDB7-F5C2-4A4D-80F9-AA1B667EBAA8}" srcOrd="0" destOrd="0" parTransId="{6D897801-F4D9-484C-8FF8-D1C225D08D34}" sibTransId="{AB93900F-F114-4C3C-B938-7480051E6265}"/>
    <dgm:cxn modelId="{39293FC2-FEA6-4A9E-805E-55E773BB0185}" type="presOf" srcId="{2907AEAD-1164-4667-AD71-A1D0BCF456C7}" destId="{78423505-4DBC-4F1B-9F82-2C4852882E25}" srcOrd="0" destOrd="0" presId="urn:microsoft.com/office/officeart/2005/8/layout/lProcess2"/>
    <dgm:cxn modelId="{E7279EC2-8225-4598-B896-D7F11DF551F6}" type="presOf" srcId="{2B818FAB-F112-4CD2-A233-649661E4E312}" destId="{B4F8A4B0-B4C8-45FC-9351-750305A0593F}" srcOrd="0" destOrd="0" presId="urn:microsoft.com/office/officeart/2005/8/layout/lProcess2"/>
    <dgm:cxn modelId="{A94F86C9-3196-411A-9CFD-4012EEB6F81E}" type="presOf" srcId="{0981DDB7-F5C2-4A4D-80F9-AA1B667EBAA8}" destId="{594AF7F3-3D05-47CB-854D-2352061D2655}" srcOrd="0" destOrd="0" presId="urn:microsoft.com/office/officeart/2005/8/layout/lProcess2"/>
    <dgm:cxn modelId="{2D168CCB-3784-4380-95ED-55E41EF1EE3E}" type="presOf" srcId="{30A9AFBD-265E-4342-8AC4-E80FAF33F58E}" destId="{B87B63B9-7E59-40CD-AAF8-2962A422671E}" srcOrd="1" destOrd="0" presId="urn:microsoft.com/office/officeart/2005/8/layout/lProcess2"/>
    <dgm:cxn modelId="{F7E9BFD1-0647-4E23-A2A6-571E3B463E6A}" srcId="{E0DAF5E9-7DDF-4A33-91B2-FCF985DFB4B5}" destId="{2B818FAB-F112-4CD2-A233-649661E4E312}" srcOrd="0" destOrd="0" parTransId="{D154CD38-AB49-4A80-9C20-F15FD7DB09FE}" sibTransId="{EA969424-BDD4-4AA6-9C2B-860894120B7C}"/>
    <dgm:cxn modelId="{078B5CDC-956E-432F-A900-FB80A4CE1606}" srcId="{A747EEF5-4CA9-4722-ACE2-B42DB5480EF1}" destId="{E0DAF5E9-7DDF-4A33-91B2-FCF985DFB4B5}" srcOrd="2" destOrd="0" parTransId="{B9BC79AE-33CA-405B-B520-44E4B77C5C22}" sibTransId="{01700B3D-4101-4AB7-8538-3FDAEE74D08B}"/>
    <dgm:cxn modelId="{3C1F87EF-4361-4326-BDC4-803DD5C67E20}" type="presOf" srcId="{30A9AFBD-265E-4342-8AC4-E80FAF33F58E}" destId="{0DA5F16F-9BB2-49EB-BF00-DA4FF7A8B35D}" srcOrd="0" destOrd="0" presId="urn:microsoft.com/office/officeart/2005/8/layout/lProcess2"/>
    <dgm:cxn modelId="{D0C1B427-6A61-4E1E-B2EE-C0B2466FE901}" type="presParOf" srcId="{8E368EC0-0C04-4E20-93BF-A3E62C02AC9F}" destId="{6DB5C67A-4BCD-43A0-9BE2-1880F6FE9E8F}" srcOrd="0" destOrd="0" presId="urn:microsoft.com/office/officeart/2005/8/layout/lProcess2"/>
    <dgm:cxn modelId="{87DA1238-AF12-4E95-A8C1-561496E91D72}" type="presParOf" srcId="{6DB5C67A-4BCD-43A0-9BE2-1880F6FE9E8F}" destId="{0DA5F16F-9BB2-49EB-BF00-DA4FF7A8B35D}" srcOrd="0" destOrd="0" presId="urn:microsoft.com/office/officeart/2005/8/layout/lProcess2"/>
    <dgm:cxn modelId="{8FE8E8E2-069F-43F2-8A00-2B11FA9B74D7}" type="presParOf" srcId="{6DB5C67A-4BCD-43A0-9BE2-1880F6FE9E8F}" destId="{B87B63B9-7E59-40CD-AAF8-2962A422671E}" srcOrd="1" destOrd="0" presId="urn:microsoft.com/office/officeart/2005/8/layout/lProcess2"/>
    <dgm:cxn modelId="{C92A5D50-DFF1-40BE-80FD-E9E704071A65}" type="presParOf" srcId="{6DB5C67A-4BCD-43A0-9BE2-1880F6FE9E8F}" destId="{F0B2E440-C156-4B3B-879B-C3AAC95F1005}" srcOrd="2" destOrd="0" presId="urn:microsoft.com/office/officeart/2005/8/layout/lProcess2"/>
    <dgm:cxn modelId="{A3CAEA39-30B6-41A8-9F79-C08FD73F9AAA}" type="presParOf" srcId="{F0B2E440-C156-4B3B-879B-C3AAC95F1005}" destId="{1671803E-3FE0-4836-9EAF-622B02EB4B5C}" srcOrd="0" destOrd="0" presId="urn:microsoft.com/office/officeart/2005/8/layout/lProcess2"/>
    <dgm:cxn modelId="{55805D9C-5C33-4AA1-BB3A-77DE023DE72D}" type="presParOf" srcId="{1671803E-3FE0-4836-9EAF-622B02EB4B5C}" destId="{594AF7F3-3D05-47CB-854D-2352061D2655}" srcOrd="0" destOrd="0" presId="urn:microsoft.com/office/officeart/2005/8/layout/lProcess2"/>
    <dgm:cxn modelId="{3CB7F6A6-50AE-4931-93B0-08B5655B4CF6}" type="presParOf" srcId="{8E368EC0-0C04-4E20-93BF-A3E62C02AC9F}" destId="{69D7B1FE-BE82-4B4E-BB41-C785A8812727}" srcOrd="1" destOrd="0" presId="urn:microsoft.com/office/officeart/2005/8/layout/lProcess2"/>
    <dgm:cxn modelId="{6E116B8F-3FDF-40FA-A29D-64BDAFC61A92}" type="presParOf" srcId="{8E368EC0-0C04-4E20-93BF-A3E62C02AC9F}" destId="{F1682FCC-745C-4E47-9F4E-DA058BF44273}" srcOrd="2" destOrd="0" presId="urn:microsoft.com/office/officeart/2005/8/layout/lProcess2"/>
    <dgm:cxn modelId="{3C4564FF-3F8D-4299-805B-E72C3633EAFD}" type="presParOf" srcId="{F1682FCC-745C-4E47-9F4E-DA058BF44273}" destId="{32E75C4F-39B4-48E4-AD17-127CEB1D0C82}" srcOrd="0" destOrd="0" presId="urn:microsoft.com/office/officeart/2005/8/layout/lProcess2"/>
    <dgm:cxn modelId="{D9E3B256-68FD-401C-8A82-88D0530C587C}" type="presParOf" srcId="{F1682FCC-745C-4E47-9F4E-DA058BF44273}" destId="{48C8AD85-06E5-446E-8042-AC516812DA95}" srcOrd="1" destOrd="0" presId="urn:microsoft.com/office/officeart/2005/8/layout/lProcess2"/>
    <dgm:cxn modelId="{FA69E3D4-1599-43F6-969D-56B752770502}" type="presParOf" srcId="{F1682FCC-745C-4E47-9F4E-DA058BF44273}" destId="{5998FC1C-5B90-4952-9883-33FFBCEAE738}" srcOrd="2" destOrd="0" presId="urn:microsoft.com/office/officeart/2005/8/layout/lProcess2"/>
    <dgm:cxn modelId="{C8AD3A99-0B2E-4662-9ECA-7A266B0F64CE}" type="presParOf" srcId="{5998FC1C-5B90-4952-9883-33FFBCEAE738}" destId="{5030CFD8-2875-4487-A947-711DE951CA23}" srcOrd="0" destOrd="0" presId="urn:microsoft.com/office/officeart/2005/8/layout/lProcess2"/>
    <dgm:cxn modelId="{AF3EAA80-D703-4901-96BA-3FC8DFC0A298}" type="presParOf" srcId="{5030CFD8-2875-4487-A947-711DE951CA23}" destId="{78423505-4DBC-4F1B-9F82-2C4852882E25}" srcOrd="0" destOrd="0" presId="urn:microsoft.com/office/officeart/2005/8/layout/lProcess2"/>
    <dgm:cxn modelId="{8E91F422-5956-4487-906F-BCB86A56D207}" type="presParOf" srcId="{8E368EC0-0C04-4E20-93BF-A3E62C02AC9F}" destId="{D3150604-DF4F-4D24-A1E9-96DB43AD46FC}" srcOrd="3" destOrd="0" presId="urn:microsoft.com/office/officeart/2005/8/layout/lProcess2"/>
    <dgm:cxn modelId="{9B628F6F-20E9-4574-AAF6-4819E2EBA27A}" type="presParOf" srcId="{8E368EC0-0C04-4E20-93BF-A3E62C02AC9F}" destId="{3C41E0A6-B639-45BE-9C38-BBE60A1F7774}" srcOrd="4" destOrd="0" presId="urn:microsoft.com/office/officeart/2005/8/layout/lProcess2"/>
    <dgm:cxn modelId="{359C67DA-8B4F-4090-8F53-447C9CA400C4}" type="presParOf" srcId="{3C41E0A6-B639-45BE-9C38-BBE60A1F7774}" destId="{7C862DBB-923A-45DE-9BAC-C51672AF210D}" srcOrd="0" destOrd="0" presId="urn:microsoft.com/office/officeart/2005/8/layout/lProcess2"/>
    <dgm:cxn modelId="{5E4C82EE-787F-4994-93C4-0A75B537A0A5}" type="presParOf" srcId="{3C41E0A6-B639-45BE-9C38-BBE60A1F7774}" destId="{0F4369EA-993E-4196-A9B2-B94E49081387}" srcOrd="1" destOrd="0" presId="urn:microsoft.com/office/officeart/2005/8/layout/lProcess2"/>
    <dgm:cxn modelId="{76272F5B-815A-44D0-BF16-4645B0EB11FD}" type="presParOf" srcId="{3C41E0A6-B639-45BE-9C38-BBE60A1F7774}" destId="{FD37D313-1493-4638-AE39-D6D9619E7287}" srcOrd="2" destOrd="0" presId="urn:microsoft.com/office/officeart/2005/8/layout/lProcess2"/>
    <dgm:cxn modelId="{968AC7C4-BC11-41D9-8D3D-4246EA07D2E5}" type="presParOf" srcId="{FD37D313-1493-4638-AE39-D6D9619E7287}" destId="{B2B01209-CD78-4EE0-B38A-765614B0C3C3}" srcOrd="0" destOrd="0" presId="urn:microsoft.com/office/officeart/2005/8/layout/lProcess2"/>
    <dgm:cxn modelId="{EC77EC33-F045-4A38-A9A6-1EC400B3B897}" type="presParOf" srcId="{B2B01209-CD78-4EE0-B38A-765614B0C3C3}" destId="{B4F8A4B0-B4C8-45FC-9351-750305A0593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A2EE6E-01FE-4AE7-8024-65C2CC1D07A2}"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id-ID"/>
        </a:p>
      </dgm:t>
    </dgm:pt>
    <dgm:pt modelId="{13E7EC1D-1DA3-49B5-BCC3-F6100349774A}">
      <dgm:prSet phldrT="[Text]"/>
      <dgm:spPr/>
      <dgm:t>
        <a:bodyPr/>
        <a:lstStyle/>
        <a:p>
          <a:r>
            <a:rPr lang="id-ID" b="1">
              <a:latin typeface="Calibri" pitchFamily="34" charset="0"/>
              <a:cs typeface="Calibri" pitchFamily="34" charset="0"/>
            </a:rPr>
            <a:t>Pengumpulan Data</a:t>
          </a:r>
        </a:p>
      </dgm:t>
    </dgm:pt>
    <dgm:pt modelId="{D6A80DCC-3ABA-4F40-B711-0E561D7EA032}" type="parTrans" cxnId="{018BE9E1-B575-4C0E-B418-7B1C27251975}">
      <dgm:prSet/>
      <dgm:spPr/>
      <dgm:t>
        <a:bodyPr/>
        <a:lstStyle/>
        <a:p>
          <a:endParaRPr lang="id-ID"/>
        </a:p>
      </dgm:t>
    </dgm:pt>
    <dgm:pt modelId="{9CA7BADE-86C9-4D26-B4B5-36DE8AC8285A}" type="sibTrans" cxnId="{018BE9E1-B575-4C0E-B418-7B1C27251975}">
      <dgm:prSet/>
      <dgm:spPr/>
      <dgm:t>
        <a:bodyPr/>
        <a:lstStyle/>
        <a:p>
          <a:endParaRPr lang="id-ID"/>
        </a:p>
      </dgm:t>
    </dgm:pt>
    <dgm:pt modelId="{4AD443E6-0CFF-4A74-BF72-3FEE0E677B30}">
      <dgm:prSet phldrT="[Text]"/>
      <dgm:spPr/>
      <dgm:t>
        <a:bodyPr/>
        <a:lstStyle/>
        <a:p>
          <a:r>
            <a:rPr lang="id-ID" b="1">
              <a:latin typeface="Calibri" pitchFamily="34" charset="0"/>
              <a:cs typeface="Calibri" pitchFamily="34" charset="0"/>
            </a:rPr>
            <a:t>Model/Metode Yang Diusulkan/Dikembangkan </a:t>
          </a:r>
        </a:p>
      </dgm:t>
    </dgm:pt>
    <dgm:pt modelId="{C3761C5D-22EE-4F00-827C-1EBFB23870F7}" type="parTrans" cxnId="{63C6522E-F973-4BDD-831B-002DB33A30AF}">
      <dgm:prSet/>
      <dgm:spPr/>
      <dgm:t>
        <a:bodyPr/>
        <a:lstStyle/>
        <a:p>
          <a:endParaRPr lang="id-ID"/>
        </a:p>
      </dgm:t>
    </dgm:pt>
    <dgm:pt modelId="{DC26A960-F13A-4EAA-BC44-28ECBD976DD3}" type="sibTrans" cxnId="{63C6522E-F973-4BDD-831B-002DB33A30AF}">
      <dgm:prSet/>
      <dgm:spPr/>
      <dgm:t>
        <a:bodyPr/>
        <a:lstStyle/>
        <a:p>
          <a:endParaRPr lang="id-ID"/>
        </a:p>
      </dgm:t>
    </dgm:pt>
    <dgm:pt modelId="{F099A3BB-A8E1-4D1F-ADA5-A508025AC8A5}">
      <dgm:prSet phldrT="[Text]"/>
      <dgm:spPr/>
      <dgm:t>
        <a:bodyPr/>
        <a:lstStyle/>
        <a:p>
          <a:r>
            <a:rPr lang="id-ID" b="1">
              <a:latin typeface="Calibri" pitchFamily="34" charset="0"/>
              <a:cs typeface="Calibri" pitchFamily="34" charset="0"/>
            </a:rPr>
            <a:t>Eksperimen dan Pengujian Model/Metode</a:t>
          </a:r>
        </a:p>
      </dgm:t>
    </dgm:pt>
    <dgm:pt modelId="{DDAB9B1A-2C37-47C6-BBF0-B2BA30A65770}" type="parTrans" cxnId="{B5CFABA8-4460-4A4E-85C6-ED91C2F56AF0}">
      <dgm:prSet/>
      <dgm:spPr/>
      <dgm:t>
        <a:bodyPr/>
        <a:lstStyle/>
        <a:p>
          <a:endParaRPr lang="id-ID"/>
        </a:p>
      </dgm:t>
    </dgm:pt>
    <dgm:pt modelId="{872A7BD5-33C6-4CD4-934E-39B101FA362D}" type="sibTrans" cxnId="{B5CFABA8-4460-4A4E-85C6-ED91C2F56AF0}">
      <dgm:prSet/>
      <dgm:spPr/>
      <dgm:t>
        <a:bodyPr/>
        <a:lstStyle/>
        <a:p>
          <a:endParaRPr lang="id-ID"/>
        </a:p>
      </dgm:t>
    </dgm:pt>
    <dgm:pt modelId="{F7A00618-ECDA-4792-A6BF-C3C7C74FA343}">
      <dgm:prSet phldrT="[Text]"/>
      <dgm:spPr/>
      <dgm:t>
        <a:bodyPr/>
        <a:lstStyle/>
        <a:p>
          <a:r>
            <a:rPr lang="id-ID" b="1">
              <a:latin typeface="Calibri" pitchFamily="34" charset="0"/>
              <a:cs typeface="Calibri" pitchFamily="34" charset="0"/>
            </a:rPr>
            <a:t>Evaluasi dan Validasi Hasil </a:t>
          </a:r>
        </a:p>
      </dgm:t>
    </dgm:pt>
    <dgm:pt modelId="{09C81FEB-B450-46A2-B907-ECE121D79E93}" type="parTrans" cxnId="{C2E84A5A-D1BD-443D-8B56-95B39D092278}">
      <dgm:prSet/>
      <dgm:spPr/>
      <dgm:t>
        <a:bodyPr/>
        <a:lstStyle/>
        <a:p>
          <a:endParaRPr lang="id-ID"/>
        </a:p>
      </dgm:t>
    </dgm:pt>
    <dgm:pt modelId="{688EE202-7F61-46BE-AFCA-E84E18C4F1D7}" type="sibTrans" cxnId="{C2E84A5A-D1BD-443D-8B56-95B39D092278}">
      <dgm:prSet/>
      <dgm:spPr/>
      <dgm:t>
        <a:bodyPr/>
        <a:lstStyle/>
        <a:p>
          <a:endParaRPr lang="id-ID"/>
        </a:p>
      </dgm:t>
    </dgm:pt>
    <dgm:pt modelId="{858DBE6C-1F5B-428B-BC2C-718361741C39}">
      <dgm:prSet phldrT="[Text]"/>
      <dgm:spPr/>
      <dgm:t>
        <a:bodyPr/>
        <a:lstStyle/>
        <a:p>
          <a:r>
            <a:rPr lang="id-ID" b="1" dirty="0">
              <a:latin typeface="Calibri" pitchFamily="34" charset="0"/>
              <a:cs typeface="Calibri" pitchFamily="34" charset="0"/>
            </a:rPr>
            <a:t>Pengolahan Awal Data</a:t>
          </a:r>
        </a:p>
      </dgm:t>
    </dgm:pt>
    <dgm:pt modelId="{F9DA1499-476C-4AA6-9BC5-E45AF386E52A}" type="parTrans" cxnId="{746FDF23-41C0-4655-BFA1-D5DE45818E82}">
      <dgm:prSet/>
      <dgm:spPr/>
      <dgm:t>
        <a:bodyPr/>
        <a:lstStyle/>
        <a:p>
          <a:endParaRPr lang="id-ID"/>
        </a:p>
      </dgm:t>
    </dgm:pt>
    <dgm:pt modelId="{7AC0E48B-9986-4AE4-95E1-47FA44C5F54B}" type="sibTrans" cxnId="{746FDF23-41C0-4655-BFA1-D5DE45818E82}">
      <dgm:prSet/>
      <dgm:spPr/>
      <dgm:t>
        <a:bodyPr/>
        <a:lstStyle/>
        <a:p>
          <a:endParaRPr lang="id-ID"/>
        </a:p>
      </dgm:t>
    </dgm:pt>
    <dgm:pt modelId="{BBCDC590-845C-459A-8E7F-B99D8B7B8A53}" type="pres">
      <dgm:prSet presAssocID="{7AA2EE6E-01FE-4AE7-8024-65C2CC1D07A2}" presName="outerComposite" presStyleCnt="0">
        <dgm:presLayoutVars>
          <dgm:chMax val="5"/>
          <dgm:dir/>
          <dgm:resizeHandles val="exact"/>
        </dgm:presLayoutVars>
      </dgm:prSet>
      <dgm:spPr/>
    </dgm:pt>
    <dgm:pt modelId="{2299E0F5-B1A8-4E76-914C-1F9C4579BF0E}" type="pres">
      <dgm:prSet presAssocID="{7AA2EE6E-01FE-4AE7-8024-65C2CC1D07A2}" presName="dummyMaxCanvas" presStyleCnt="0">
        <dgm:presLayoutVars/>
      </dgm:prSet>
      <dgm:spPr/>
    </dgm:pt>
    <dgm:pt modelId="{64B33CFC-3FF2-4A00-A4E0-78327E181D40}" type="pres">
      <dgm:prSet presAssocID="{7AA2EE6E-01FE-4AE7-8024-65C2CC1D07A2}" presName="FiveNodes_1" presStyleLbl="node1" presStyleIdx="0" presStyleCnt="5">
        <dgm:presLayoutVars>
          <dgm:bulletEnabled val="1"/>
        </dgm:presLayoutVars>
      </dgm:prSet>
      <dgm:spPr/>
    </dgm:pt>
    <dgm:pt modelId="{72448389-FF75-4D1F-8160-989534F214BB}" type="pres">
      <dgm:prSet presAssocID="{7AA2EE6E-01FE-4AE7-8024-65C2CC1D07A2}" presName="FiveNodes_2" presStyleLbl="node1" presStyleIdx="1" presStyleCnt="5">
        <dgm:presLayoutVars>
          <dgm:bulletEnabled val="1"/>
        </dgm:presLayoutVars>
      </dgm:prSet>
      <dgm:spPr/>
    </dgm:pt>
    <dgm:pt modelId="{FDC91AA9-3711-4317-A241-848A8401BEC6}" type="pres">
      <dgm:prSet presAssocID="{7AA2EE6E-01FE-4AE7-8024-65C2CC1D07A2}" presName="FiveNodes_3" presStyleLbl="node1" presStyleIdx="2" presStyleCnt="5">
        <dgm:presLayoutVars>
          <dgm:bulletEnabled val="1"/>
        </dgm:presLayoutVars>
      </dgm:prSet>
      <dgm:spPr/>
    </dgm:pt>
    <dgm:pt modelId="{F309F96E-3081-4016-9B28-ADE8995C6B45}" type="pres">
      <dgm:prSet presAssocID="{7AA2EE6E-01FE-4AE7-8024-65C2CC1D07A2}" presName="FiveNodes_4" presStyleLbl="node1" presStyleIdx="3" presStyleCnt="5">
        <dgm:presLayoutVars>
          <dgm:bulletEnabled val="1"/>
        </dgm:presLayoutVars>
      </dgm:prSet>
      <dgm:spPr/>
    </dgm:pt>
    <dgm:pt modelId="{CD20108D-A05B-4598-9F65-6B2814FB6717}" type="pres">
      <dgm:prSet presAssocID="{7AA2EE6E-01FE-4AE7-8024-65C2CC1D07A2}" presName="FiveNodes_5" presStyleLbl="node1" presStyleIdx="4" presStyleCnt="5">
        <dgm:presLayoutVars>
          <dgm:bulletEnabled val="1"/>
        </dgm:presLayoutVars>
      </dgm:prSet>
      <dgm:spPr/>
    </dgm:pt>
    <dgm:pt modelId="{F4295CD9-9013-43D8-9EB1-F5CEC6EDFE22}" type="pres">
      <dgm:prSet presAssocID="{7AA2EE6E-01FE-4AE7-8024-65C2CC1D07A2}" presName="FiveConn_1-2" presStyleLbl="fgAccFollowNode1" presStyleIdx="0" presStyleCnt="4">
        <dgm:presLayoutVars>
          <dgm:bulletEnabled val="1"/>
        </dgm:presLayoutVars>
      </dgm:prSet>
      <dgm:spPr/>
    </dgm:pt>
    <dgm:pt modelId="{F2B701B0-5994-467A-842E-5FF4E022FE51}" type="pres">
      <dgm:prSet presAssocID="{7AA2EE6E-01FE-4AE7-8024-65C2CC1D07A2}" presName="FiveConn_2-3" presStyleLbl="fgAccFollowNode1" presStyleIdx="1" presStyleCnt="4">
        <dgm:presLayoutVars>
          <dgm:bulletEnabled val="1"/>
        </dgm:presLayoutVars>
      </dgm:prSet>
      <dgm:spPr/>
    </dgm:pt>
    <dgm:pt modelId="{B38F214D-279E-4D8A-9755-E08FA88D5D50}" type="pres">
      <dgm:prSet presAssocID="{7AA2EE6E-01FE-4AE7-8024-65C2CC1D07A2}" presName="FiveConn_3-4" presStyleLbl="fgAccFollowNode1" presStyleIdx="2" presStyleCnt="4">
        <dgm:presLayoutVars>
          <dgm:bulletEnabled val="1"/>
        </dgm:presLayoutVars>
      </dgm:prSet>
      <dgm:spPr/>
    </dgm:pt>
    <dgm:pt modelId="{1F976658-4623-4657-9D00-6124783C64C3}" type="pres">
      <dgm:prSet presAssocID="{7AA2EE6E-01FE-4AE7-8024-65C2CC1D07A2}" presName="FiveConn_4-5" presStyleLbl="fgAccFollowNode1" presStyleIdx="3" presStyleCnt="4">
        <dgm:presLayoutVars>
          <dgm:bulletEnabled val="1"/>
        </dgm:presLayoutVars>
      </dgm:prSet>
      <dgm:spPr/>
    </dgm:pt>
    <dgm:pt modelId="{9393F6D9-91B9-41E4-BC78-F96CC77A770F}" type="pres">
      <dgm:prSet presAssocID="{7AA2EE6E-01FE-4AE7-8024-65C2CC1D07A2}" presName="FiveNodes_1_text" presStyleLbl="node1" presStyleIdx="4" presStyleCnt="5">
        <dgm:presLayoutVars>
          <dgm:bulletEnabled val="1"/>
        </dgm:presLayoutVars>
      </dgm:prSet>
      <dgm:spPr/>
    </dgm:pt>
    <dgm:pt modelId="{3B5818D8-A772-4B65-8741-26671E66ED25}" type="pres">
      <dgm:prSet presAssocID="{7AA2EE6E-01FE-4AE7-8024-65C2CC1D07A2}" presName="FiveNodes_2_text" presStyleLbl="node1" presStyleIdx="4" presStyleCnt="5">
        <dgm:presLayoutVars>
          <dgm:bulletEnabled val="1"/>
        </dgm:presLayoutVars>
      </dgm:prSet>
      <dgm:spPr/>
    </dgm:pt>
    <dgm:pt modelId="{162A0B05-805C-4FA7-BFB3-CA2C43D00BB3}" type="pres">
      <dgm:prSet presAssocID="{7AA2EE6E-01FE-4AE7-8024-65C2CC1D07A2}" presName="FiveNodes_3_text" presStyleLbl="node1" presStyleIdx="4" presStyleCnt="5">
        <dgm:presLayoutVars>
          <dgm:bulletEnabled val="1"/>
        </dgm:presLayoutVars>
      </dgm:prSet>
      <dgm:spPr/>
    </dgm:pt>
    <dgm:pt modelId="{74C2F053-7192-46F0-9013-681DC363D353}" type="pres">
      <dgm:prSet presAssocID="{7AA2EE6E-01FE-4AE7-8024-65C2CC1D07A2}" presName="FiveNodes_4_text" presStyleLbl="node1" presStyleIdx="4" presStyleCnt="5">
        <dgm:presLayoutVars>
          <dgm:bulletEnabled val="1"/>
        </dgm:presLayoutVars>
      </dgm:prSet>
      <dgm:spPr/>
    </dgm:pt>
    <dgm:pt modelId="{47CD8512-EE62-4616-916B-0885E5179230}" type="pres">
      <dgm:prSet presAssocID="{7AA2EE6E-01FE-4AE7-8024-65C2CC1D07A2}" presName="FiveNodes_5_text" presStyleLbl="node1" presStyleIdx="4" presStyleCnt="5">
        <dgm:presLayoutVars>
          <dgm:bulletEnabled val="1"/>
        </dgm:presLayoutVars>
      </dgm:prSet>
      <dgm:spPr/>
    </dgm:pt>
  </dgm:ptLst>
  <dgm:cxnLst>
    <dgm:cxn modelId="{4CAA0B0E-90F4-41B8-8919-C0B87D072D05}" type="presOf" srcId="{13E7EC1D-1DA3-49B5-BCC3-F6100349774A}" destId="{64B33CFC-3FF2-4A00-A4E0-78327E181D40}" srcOrd="0" destOrd="0" presId="urn:microsoft.com/office/officeart/2005/8/layout/vProcess5"/>
    <dgm:cxn modelId="{C904E716-31B0-4DBD-B832-CBE594696725}" type="presOf" srcId="{F099A3BB-A8E1-4D1F-ADA5-A508025AC8A5}" destId="{74C2F053-7192-46F0-9013-681DC363D353}" srcOrd="1" destOrd="0" presId="urn:microsoft.com/office/officeart/2005/8/layout/vProcess5"/>
    <dgm:cxn modelId="{C19C891D-6424-41E1-9557-EC088F4B674E}" type="presOf" srcId="{7AC0E48B-9986-4AE4-95E1-47FA44C5F54B}" destId="{F2B701B0-5994-467A-842E-5FF4E022FE51}" srcOrd="0" destOrd="0" presId="urn:microsoft.com/office/officeart/2005/8/layout/vProcess5"/>
    <dgm:cxn modelId="{3A23EE22-8257-4903-9D2E-6C8F911C783D}" type="presOf" srcId="{4AD443E6-0CFF-4A74-BF72-3FEE0E677B30}" destId="{162A0B05-805C-4FA7-BFB3-CA2C43D00BB3}" srcOrd="1" destOrd="0" presId="urn:microsoft.com/office/officeart/2005/8/layout/vProcess5"/>
    <dgm:cxn modelId="{746FDF23-41C0-4655-BFA1-D5DE45818E82}" srcId="{7AA2EE6E-01FE-4AE7-8024-65C2CC1D07A2}" destId="{858DBE6C-1F5B-428B-BC2C-718361741C39}" srcOrd="1" destOrd="0" parTransId="{F9DA1499-476C-4AA6-9BC5-E45AF386E52A}" sibTransId="{7AC0E48B-9986-4AE4-95E1-47FA44C5F54B}"/>
    <dgm:cxn modelId="{63C6522E-F973-4BDD-831B-002DB33A30AF}" srcId="{7AA2EE6E-01FE-4AE7-8024-65C2CC1D07A2}" destId="{4AD443E6-0CFF-4A74-BF72-3FEE0E677B30}" srcOrd="2" destOrd="0" parTransId="{C3761C5D-22EE-4F00-827C-1EBFB23870F7}" sibTransId="{DC26A960-F13A-4EAA-BC44-28ECBD976DD3}"/>
    <dgm:cxn modelId="{CAAB2837-5E7D-47D2-ACE4-6F4019842B08}" type="presOf" srcId="{F7A00618-ECDA-4792-A6BF-C3C7C74FA343}" destId="{47CD8512-EE62-4616-916B-0885E5179230}" srcOrd="1" destOrd="0" presId="urn:microsoft.com/office/officeart/2005/8/layout/vProcess5"/>
    <dgm:cxn modelId="{ED2D4A3F-3491-4589-9E73-7BD77868DE1B}" type="presOf" srcId="{13E7EC1D-1DA3-49B5-BCC3-F6100349774A}" destId="{9393F6D9-91B9-41E4-BC78-F96CC77A770F}" srcOrd="1" destOrd="0" presId="urn:microsoft.com/office/officeart/2005/8/layout/vProcess5"/>
    <dgm:cxn modelId="{77189B67-7B5B-4EA9-BBC1-ADB04E8AD116}" type="presOf" srcId="{DC26A960-F13A-4EAA-BC44-28ECBD976DD3}" destId="{B38F214D-279E-4D8A-9755-E08FA88D5D50}" srcOrd="0" destOrd="0" presId="urn:microsoft.com/office/officeart/2005/8/layout/vProcess5"/>
    <dgm:cxn modelId="{A2A22573-E4C3-4753-AEA2-E3D0CF099261}" type="presOf" srcId="{4AD443E6-0CFF-4A74-BF72-3FEE0E677B30}" destId="{FDC91AA9-3711-4317-A241-848A8401BEC6}" srcOrd="0" destOrd="0" presId="urn:microsoft.com/office/officeart/2005/8/layout/vProcess5"/>
    <dgm:cxn modelId="{CE6D5074-60E7-4AAC-885D-929E32EF97A5}" type="presOf" srcId="{F099A3BB-A8E1-4D1F-ADA5-A508025AC8A5}" destId="{F309F96E-3081-4016-9B28-ADE8995C6B45}" srcOrd="0" destOrd="0" presId="urn:microsoft.com/office/officeart/2005/8/layout/vProcess5"/>
    <dgm:cxn modelId="{C2E84A5A-D1BD-443D-8B56-95B39D092278}" srcId="{7AA2EE6E-01FE-4AE7-8024-65C2CC1D07A2}" destId="{F7A00618-ECDA-4792-A6BF-C3C7C74FA343}" srcOrd="4" destOrd="0" parTransId="{09C81FEB-B450-46A2-B907-ECE121D79E93}" sibTransId="{688EE202-7F61-46BE-AFCA-E84E18C4F1D7}"/>
    <dgm:cxn modelId="{3F12C88C-8E16-49D8-8B19-CC3CA5AAF629}" type="presOf" srcId="{9CA7BADE-86C9-4D26-B4B5-36DE8AC8285A}" destId="{F4295CD9-9013-43D8-9EB1-F5CEC6EDFE22}" srcOrd="0" destOrd="0" presId="urn:microsoft.com/office/officeart/2005/8/layout/vProcess5"/>
    <dgm:cxn modelId="{9EF8DC98-FACD-42DD-A2B0-18DDC1F4AC9B}" type="presOf" srcId="{858DBE6C-1F5B-428B-BC2C-718361741C39}" destId="{72448389-FF75-4D1F-8160-989534F214BB}" srcOrd="0" destOrd="0" presId="urn:microsoft.com/office/officeart/2005/8/layout/vProcess5"/>
    <dgm:cxn modelId="{EACAF598-6C2B-441C-AE12-BA07C3525992}" type="presOf" srcId="{872A7BD5-33C6-4CD4-934E-39B101FA362D}" destId="{1F976658-4623-4657-9D00-6124783C64C3}" srcOrd="0" destOrd="0" presId="urn:microsoft.com/office/officeart/2005/8/layout/vProcess5"/>
    <dgm:cxn modelId="{1882CA9B-0CF0-4CF3-BCD4-01C4236BE86A}" type="presOf" srcId="{858DBE6C-1F5B-428B-BC2C-718361741C39}" destId="{3B5818D8-A772-4B65-8741-26671E66ED25}" srcOrd="1" destOrd="0" presId="urn:microsoft.com/office/officeart/2005/8/layout/vProcess5"/>
    <dgm:cxn modelId="{B5CFABA8-4460-4A4E-85C6-ED91C2F56AF0}" srcId="{7AA2EE6E-01FE-4AE7-8024-65C2CC1D07A2}" destId="{F099A3BB-A8E1-4D1F-ADA5-A508025AC8A5}" srcOrd="3" destOrd="0" parTransId="{DDAB9B1A-2C37-47C6-BBF0-B2BA30A65770}" sibTransId="{872A7BD5-33C6-4CD4-934E-39B101FA362D}"/>
    <dgm:cxn modelId="{C0A269C0-7105-447C-A135-A438929CDB9F}" type="presOf" srcId="{F7A00618-ECDA-4792-A6BF-C3C7C74FA343}" destId="{CD20108D-A05B-4598-9F65-6B2814FB6717}" srcOrd="0" destOrd="0" presId="urn:microsoft.com/office/officeart/2005/8/layout/vProcess5"/>
    <dgm:cxn modelId="{018BE9E1-B575-4C0E-B418-7B1C27251975}" srcId="{7AA2EE6E-01FE-4AE7-8024-65C2CC1D07A2}" destId="{13E7EC1D-1DA3-49B5-BCC3-F6100349774A}" srcOrd="0" destOrd="0" parTransId="{D6A80DCC-3ABA-4F40-B711-0E561D7EA032}" sibTransId="{9CA7BADE-86C9-4D26-B4B5-36DE8AC8285A}"/>
    <dgm:cxn modelId="{62761AEC-069A-4D79-92C0-00224A85E4FA}" type="presOf" srcId="{7AA2EE6E-01FE-4AE7-8024-65C2CC1D07A2}" destId="{BBCDC590-845C-459A-8E7F-B99D8B7B8A53}" srcOrd="0" destOrd="0" presId="urn:microsoft.com/office/officeart/2005/8/layout/vProcess5"/>
    <dgm:cxn modelId="{5778968F-4EE5-48C3-95C0-B4CFAB3A459B}" type="presParOf" srcId="{BBCDC590-845C-459A-8E7F-B99D8B7B8A53}" destId="{2299E0F5-B1A8-4E76-914C-1F9C4579BF0E}" srcOrd="0" destOrd="0" presId="urn:microsoft.com/office/officeart/2005/8/layout/vProcess5"/>
    <dgm:cxn modelId="{94CCCF0A-03AB-431B-9621-8AD15637A3F5}" type="presParOf" srcId="{BBCDC590-845C-459A-8E7F-B99D8B7B8A53}" destId="{64B33CFC-3FF2-4A00-A4E0-78327E181D40}" srcOrd="1" destOrd="0" presId="urn:microsoft.com/office/officeart/2005/8/layout/vProcess5"/>
    <dgm:cxn modelId="{5F670B44-5E34-4642-89B8-4EE0B53AB6AC}" type="presParOf" srcId="{BBCDC590-845C-459A-8E7F-B99D8B7B8A53}" destId="{72448389-FF75-4D1F-8160-989534F214BB}" srcOrd="2" destOrd="0" presId="urn:microsoft.com/office/officeart/2005/8/layout/vProcess5"/>
    <dgm:cxn modelId="{41FBCA08-7A9B-47F2-8B40-E025604C5DA9}" type="presParOf" srcId="{BBCDC590-845C-459A-8E7F-B99D8B7B8A53}" destId="{FDC91AA9-3711-4317-A241-848A8401BEC6}" srcOrd="3" destOrd="0" presId="urn:microsoft.com/office/officeart/2005/8/layout/vProcess5"/>
    <dgm:cxn modelId="{F15FB696-7522-4B8D-9E44-09957670550E}" type="presParOf" srcId="{BBCDC590-845C-459A-8E7F-B99D8B7B8A53}" destId="{F309F96E-3081-4016-9B28-ADE8995C6B45}" srcOrd="4" destOrd="0" presId="urn:microsoft.com/office/officeart/2005/8/layout/vProcess5"/>
    <dgm:cxn modelId="{63510CCD-B01B-4386-84A2-E90237FE8964}" type="presParOf" srcId="{BBCDC590-845C-459A-8E7F-B99D8B7B8A53}" destId="{CD20108D-A05B-4598-9F65-6B2814FB6717}" srcOrd="5" destOrd="0" presId="urn:microsoft.com/office/officeart/2005/8/layout/vProcess5"/>
    <dgm:cxn modelId="{7A907BB3-CA3D-40CE-9D59-006B62D72E00}" type="presParOf" srcId="{BBCDC590-845C-459A-8E7F-B99D8B7B8A53}" destId="{F4295CD9-9013-43D8-9EB1-F5CEC6EDFE22}" srcOrd="6" destOrd="0" presId="urn:microsoft.com/office/officeart/2005/8/layout/vProcess5"/>
    <dgm:cxn modelId="{A4F39459-AE00-4EA0-8EFD-2A92BA605C45}" type="presParOf" srcId="{BBCDC590-845C-459A-8E7F-B99D8B7B8A53}" destId="{F2B701B0-5994-467A-842E-5FF4E022FE51}" srcOrd="7" destOrd="0" presId="urn:microsoft.com/office/officeart/2005/8/layout/vProcess5"/>
    <dgm:cxn modelId="{62D0F037-79A5-45F8-AEDF-3F7953651D3D}" type="presParOf" srcId="{BBCDC590-845C-459A-8E7F-B99D8B7B8A53}" destId="{B38F214D-279E-4D8A-9755-E08FA88D5D50}" srcOrd="8" destOrd="0" presId="urn:microsoft.com/office/officeart/2005/8/layout/vProcess5"/>
    <dgm:cxn modelId="{20AF294F-3637-4B07-BEC4-69BF39C778E8}" type="presParOf" srcId="{BBCDC590-845C-459A-8E7F-B99D8B7B8A53}" destId="{1F976658-4623-4657-9D00-6124783C64C3}" srcOrd="9" destOrd="0" presId="urn:microsoft.com/office/officeart/2005/8/layout/vProcess5"/>
    <dgm:cxn modelId="{4F9035C1-73E3-435D-AA91-B906002721FB}" type="presParOf" srcId="{BBCDC590-845C-459A-8E7F-B99D8B7B8A53}" destId="{9393F6D9-91B9-41E4-BC78-F96CC77A770F}" srcOrd="10" destOrd="0" presId="urn:microsoft.com/office/officeart/2005/8/layout/vProcess5"/>
    <dgm:cxn modelId="{4ABF879C-D76F-44E6-975F-D1903496EA8D}" type="presParOf" srcId="{BBCDC590-845C-459A-8E7F-B99D8B7B8A53}" destId="{3B5818D8-A772-4B65-8741-26671E66ED25}" srcOrd="11" destOrd="0" presId="urn:microsoft.com/office/officeart/2005/8/layout/vProcess5"/>
    <dgm:cxn modelId="{C81A8C8B-20AE-41ED-AB77-3C82A7218C28}" type="presParOf" srcId="{BBCDC590-845C-459A-8E7F-B99D8B7B8A53}" destId="{162A0B05-805C-4FA7-BFB3-CA2C43D00BB3}" srcOrd="12" destOrd="0" presId="urn:microsoft.com/office/officeart/2005/8/layout/vProcess5"/>
    <dgm:cxn modelId="{4F340C0E-2E19-43D1-B451-7D2BDB3A8696}" type="presParOf" srcId="{BBCDC590-845C-459A-8E7F-B99D8B7B8A53}" destId="{74C2F053-7192-46F0-9013-681DC363D353}" srcOrd="13" destOrd="0" presId="urn:microsoft.com/office/officeart/2005/8/layout/vProcess5"/>
    <dgm:cxn modelId="{2349A7BC-3107-4BBC-887C-75BA5A286EAF}" type="presParOf" srcId="{BBCDC590-845C-459A-8E7F-B99D8B7B8A53}" destId="{47CD8512-EE62-4616-916B-0885E5179230}"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47EEF5-4CA9-4722-ACE2-B42DB5480EF1}"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30A9AFBD-265E-4342-8AC4-E80FAF33F58E}">
      <dgm:prSet phldrT="[Text]" custT="1"/>
      <dgm:spPr/>
      <dgm:t>
        <a:bodyPr/>
        <a:lstStyle/>
        <a:p>
          <a:r>
            <a:rPr lang="en-US" sz="3200" b="1">
              <a:latin typeface="Calibri" panose="020F0502020204030204" pitchFamily="34" charset="0"/>
            </a:rPr>
            <a:t>Menzies</a:t>
          </a:r>
          <a:r>
            <a:rPr lang="en-US" sz="3200">
              <a:latin typeface="Calibri" panose="020F0502020204030204" pitchFamily="34" charset="0"/>
            </a:rPr>
            <a:t> Framework</a:t>
          </a:r>
          <a:endParaRPr lang="en-US" sz="3200" dirty="0">
            <a:latin typeface="Calibri" panose="020F0502020204030204" pitchFamily="34" charset="0"/>
          </a:endParaRPr>
        </a:p>
      </dgm:t>
    </dgm:pt>
    <dgm:pt modelId="{C3F033D1-30C0-4D9F-B569-22D06471D499}" type="parTrans" cxnId="{A9A3D554-471C-44E9-8E18-8D98CECB2C55}">
      <dgm:prSet/>
      <dgm:spPr/>
      <dgm:t>
        <a:bodyPr/>
        <a:lstStyle/>
        <a:p>
          <a:endParaRPr lang="en-US"/>
        </a:p>
      </dgm:t>
    </dgm:pt>
    <dgm:pt modelId="{B79A0A9D-FD3C-4FD4-B012-CFF8BC85CC6B}" type="sibTrans" cxnId="{A9A3D554-471C-44E9-8E18-8D98CECB2C55}">
      <dgm:prSet/>
      <dgm:spPr/>
      <dgm:t>
        <a:bodyPr/>
        <a:lstStyle/>
        <a:p>
          <a:endParaRPr lang="en-US"/>
        </a:p>
      </dgm:t>
    </dgm:pt>
    <dgm:pt modelId="{0981DDB7-F5C2-4A4D-80F9-AA1B667EBAA8}">
      <dgm:prSet phldrT="[Text]" custT="1"/>
      <dgm:spPr/>
      <dgm:t>
        <a:bodyPr/>
        <a:lstStyle/>
        <a:p>
          <a:r>
            <a:rPr lang="en-US" sz="2000" dirty="0">
              <a:latin typeface="Calibri" panose="020F0502020204030204" pitchFamily="34" charset="0"/>
            </a:rPr>
            <a:t>(</a:t>
          </a:r>
          <a:r>
            <a:rPr lang="en-US" sz="2000" dirty="0" err="1">
              <a:latin typeface="Calibri" panose="020F0502020204030204" pitchFamily="34" charset="0"/>
            </a:rPr>
            <a:t>Menzies</a:t>
          </a:r>
          <a:r>
            <a:rPr lang="en-US" sz="2000" dirty="0">
              <a:latin typeface="Calibri" panose="020F0502020204030204" pitchFamily="34" charset="0"/>
            </a:rPr>
            <a:t> et al. 2007)</a:t>
          </a:r>
        </a:p>
      </dgm:t>
    </dgm:pt>
    <dgm:pt modelId="{6D897801-F4D9-484C-8FF8-D1C225D08D34}" type="parTrans" cxnId="{64B28C55-4970-4135-A2C3-00FECF4AFC1D}">
      <dgm:prSet/>
      <dgm:spPr/>
      <dgm:t>
        <a:bodyPr/>
        <a:lstStyle/>
        <a:p>
          <a:endParaRPr lang="en-US"/>
        </a:p>
      </dgm:t>
    </dgm:pt>
    <dgm:pt modelId="{AB93900F-F114-4C3C-B938-7480051E6265}" type="sibTrans" cxnId="{64B28C55-4970-4135-A2C3-00FECF4AFC1D}">
      <dgm:prSet/>
      <dgm:spPr/>
      <dgm:t>
        <a:bodyPr/>
        <a:lstStyle/>
        <a:p>
          <a:endParaRPr lang="en-US"/>
        </a:p>
      </dgm:t>
    </dgm:pt>
    <dgm:pt modelId="{FB913E87-F66E-4836-88AE-D4E49442B48B}">
      <dgm:prSet phldrT="[Text]" custT="1"/>
      <dgm:spPr/>
      <dgm:t>
        <a:bodyPr/>
        <a:lstStyle/>
        <a:p>
          <a:r>
            <a:rPr lang="en-US" sz="3200" b="1" dirty="0" err="1">
              <a:latin typeface="Calibri" panose="020F0502020204030204" pitchFamily="34" charset="0"/>
            </a:rPr>
            <a:t>Lessmann</a:t>
          </a:r>
          <a:r>
            <a:rPr lang="en-US" sz="3200" dirty="0">
              <a:latin typeface="Calibri" panose="020F0502020204030204" pitchFamily="34" charset="0"/>
            </a:rPr>
            <a:t> Framework</a:t>
          </a:r>
        </a:p>
      </dgm:t>
    </dgm:pt>
    <dgm:pt modelId="{01318CC2-76A1-476A-8156-B40BBD92A46A}" type="parTrans" cxnId="{977E3F20-42DC-493F-B089-D1DDC7E22F46}">
      <dgm:prSet/>
      <dgm:spPr/>
      <dgm:t>
        <a:bodyPr/>
        <a:lstStyle/>
        <a:p>
          <a:endParaRPr lang="en-US"/>
        </a:p>
      </dgm:t>
    </dgm:pt>
    <dgm:pt modelId="{DF42E326-47C8-4F2A-9D5C-F7865070EF1F}" type="sibTrans" cxnId="{977E3F20-42DC-493F-B089-D1DDC7E22F46}">
      <dgm:prSet/>
      <dgm:spPr/>
      <dgm:t>
        <a:bodyPr/>
        <a:lstStyle/>
        <a:p>
          <a:endParaRPr lang="en-US"/>
        </a:p>
      </dgm:t>
    </dgm:pt>
    <dgm:pt modelId="{2907AEAD-1164-4667-AD71-A1D0BCF456C7}">
      <dgm:prSet phldrT="[Text]" custT="1"/>
      <dgm:spPr/>
      <dgm:t>
        <a:bodyPr/>
        <a:lstStyle/>
        <a:p>
          <a:r>
            <a:rPr lang="id-ID" sz="1800" dirty="0">
              <a:latin typeface="Calibri" panose="020F0502020204030204" pitchFamily="34" charset="0"/>
            </a:rPr>
            <a:t>(Lessmann et al. 2008) </a:t>
          </a:r>
          <a:endParaRPr lang="en-US" sz="1800" dirty="0">
            <a:latin typeface="Calibri" panose="020F0502020204030204" pitchFamily="34" charset="0"/>
          </a:endParaRPr>
        </a:p>
      </dgm:t>
    </dgm:pt>
    <dgm:pt modelId="{DC647E0E-594B-4E4F-BE9C-4F9EA7748AEB}" type="parTrans" cxnId="{0190CA2C-22C3-4491-8A4F-EED90CDBAB09}">
      <dgm:prSet/>
      <dgm:spPr/>
      <dgm:t>
        <a:bodyPr/>
        <a:lstStyle/>
        <a:p>
          <a:endParaRPr lang="en-US"/>
        </a:p>
      </dgm:t>
    </dgm:pt>
    <dgm:pt modelId="{DFBE6138-809C-4D3A-9D2F-8A20D570017D}" type="sibTrans" cxnId="{0190CA2C-22C3-4491-8A4F-EED90CDBAB09}">
      <dgm:prSet/>
      <dgm:spPr/>
      <dgm:t>
        <a:bodyPr/>
        <a:lstStyle/>
        <a:p>
          <a:endParaRPr lang="en-US"/>
        </a:p>
      </dgm:t>
    </dgm:pt>
    <dgm:pt modelId="{E0DAF5E9-7DDF-4A33-91B2-FCF985DFB4B5}">
      <dgm:prSet phldrT="[Text]" custT="1"/>
      <dgm:spPr/>
      <dgm:t>
        <a:bodyPr/>
        <a:lstStyle/>
        <a:p>
          <a:r>
            <a:rPr lang="en-US" sz="3200" b="1">
              <a:latin typeface="Calibri" panose="020F0502020204030204" pitchFamily="34" charset="0"/>
            </a:rPr>
            <a:t>Song</a:t>
          </a:r>
          <a:r>
            <a:rPr lang="en-US" sz="3200">
              <a:latin typeface="Calibri" panose="020F0502020204030204" pitchFamily="34" charset="0"/>
            </a:rPr>
            <a:t> Framework</a:t>
          </a:r>
          <a:endParaRPr lang="en-US" sz="3200" dirty="0">
            <a:latin typeface="Calibri" panose="020F0502020204030204" pitchFamily="34" charset="0"/>
          </a:endParaRPr>
        </a:p>
      </dgm:t>
    </dgm:pt>
    <dgm:pt modelId="{B9BC79AE-33CA-405B-B520-44E4B77C5C22}" type="parTrans" cxnId="{078B5CDC-956E-432F-A900-FB80A4CE1606}">
      <dgm:prSet/>
      <dgm:spPr/>
      <dgm:t>
        <a:bodyPr/>
        <a:lstStyle/>
        <a:p>
          <a:endParaRPr lang="en-US"/>
        </a:p>
      </dgm:t>
    </dgm:pt>
    <dgm:pt modelId="{01700B3D-4101-4AB7-8538-3FDAEE74D08B}" type="sibTrans" cxnId="{078B5CDC-956E-432F-A900-FB80A4CE1606}">
      <dgm:prSet/>
      <dgm:spPr/>
      <dgm:t>
        <a:bodyPr/>
        <a:lstStyle/>
        <a:p>
          <a:endParaRPr lang="en-US"/>
        </a:p>
      </dgm:t>
    </dgm:pt>
    <dgm:pt modelId="{2B818FAB-F112-4CD2-A233-649661E4E312}">
      <dgm:prSet phldrT="[Text]" custT="1"/>
      <dgm:spPr/>
      <dgm:t>
        <a:bodyPr/>
        <a:lstStyle/>
        <a:p>
          <a:r>
            <a:rPr lang="en-US" sz="2000" dirty="0">
              <a:latin typeface="Calibri" panose="020F0502020204030204" pitchFamily="34" charset="0"/>
            </a:rPr>
            <a:t>(Song et al. 2011)</a:t>
          </a:r>
        </a:p>
      </dgm:t>
    </dgm:pt>
    <dgm:pt modelId="{D154CD38-AB49-4A80-9C20-F15FD7DB09FE}" type="parTrans" cxnId="{F7E9BFD1-0647-4E23-A2A6-571E3B463E6A}">
      <dgm:prSet/>
      <dgm:spPr/>
      <dgm:t>
        <a:bodyPr/>
        <a:lstStyle/>
        <a:p>
          <a:endParaRPr lang="en-US"/>
        </a:p>
      </dgm:t>
    </dgm:pt>
    <dgm:pt modelId="{EA969424-BDD4-4AA6-9C2B-860894120B7C}" type="sibTrans" cxnId="{F7E9BFD1-0647-4E23-A2A6-571E3B463E6A}">
      <dgm:prSet/>
      <dgm:spPr/>
      <dgm:t>
        <a:bodyPr/>
        <a:lstStyle/>
        <a:p>
          <a:endParaRPr lang="en-US"/>
        </a:p>
      </dgm:t>
    </dgm:pt>
    <dgm:pt modelId="{8E368EC0-0C04-4E20-93BF-A3E62C02AC9F}" type="pres">
      <dgm:prSet presAssocID="{A747EEF5-4CA9-4722-ACE2-B42DB5480EF1}" presName="theList" presStyleCnt="0">
        <dgm:presLayoutVars>
          <dgm:dir/>
          <dgm:animLvl val="lvl"/>
          <dgm:resizeHandles val="exact"/>
        </dgm:presLayoutVars>
      </dgm:prSet>
      <dgm:spPr/>
    </dgm:pt>
    <dgm:pt modelId="{6DB5C67A-4BCD-43A0-9BE2-1880F6FE9E8F}" type="pres">
      <dgm:prSet presAssocID="{30A9AFBD-265E-4342-8AC4-E80FAF33F58E}" presName="compNode" presStyleCnt="0"/>
      <dgm:spPr/>
    </dgm:pt>
    <dgm:pt modelId="{0DA5F16F-9BB2-49EB-BF00-DA4FF7A8B35D}" type="pres">
      <dgm:prSet presAssocID="{30A9AFBD-265E-4342-8AC4-E80FAF33F58E}" presName="aNode" presStyleLbl="bgShp" presStyleIdx="0" presStyleCnt="3"/>
      <dgm:spPr/>
    </dgm:pt>
    <dgm:pt modelId="{B87B63B9-7E59-40CD-AAF8-2962A422671E}" type="pres">
      <dgm:prSet presAssocID="{30A9AFBD-265E-4342-8AC4-E80FAF33F58E}" presName="textNode" presStyleLbl="bgShp" presStyleIdx="0" presStyleCnt="3"/>
      <dgm:spPr/>
    </dgm:pt>
    <dgm:pt modelId="{F0B2E440-C156-4B3B-879B-C3AAC95F1005}" type="pres">
      <dgm:prSet presAssocID="{30A9AFBD-265E-4342-8AC4-E80FAF33F58E}" presName="compChildNode" presStyleCnt="0"/>
      <dgm:spPr/>
    </dgm:pt>
    <dgm:pt modelId="{1671803E-3FE0-4836-9EAF-622B02EB4B5C}" type="pres">
      <dgm:prSet presAssocID="{30A9AFBD-265E-4342-8AC4-E80FAF33F58E}" presName="theInnerList" presStyleCnt="0"/>
      <dgm:spPr/>
    </dgm:pt>
    <dgm:pt modelId="{594AF7F3-3D05-47CB-854D-2352061D2655}" type="pres">
      <dgm:prSet presAssocID="{0981DDB7-F5C2-4A4D-80F9-AA1B667EBAA8}" presName="childNode" presStyleLbl="node1" presStyleIdx="0" presStyleCnt="3" custScaleX="114105" custScaleY="36264">
        <dgm:presLayoutVars>
          <dgm:bulletEnabled val="1"/>
        </dgm:presLayoutVars>
      </dgm:prSet>
      <dgm:spPr/>
    </dgm:pt>
    <dgm:pt modelId="{69D7B1FE-BE82-4B4E-BB41-C785A8812727}" type="pres">
      <dgm:prSet presAssocID="{30A9AFBD-265E-4342-8AC4-E80FAF33F58E}" presName="aSpace" presStyleCnt="0"/>
      <dgm:spPr/>
    </dgm:pt>
    <dgm:pt modelId="{F1682FCC-745C-4E47-9F4E-DA058BF44273}" type="pres">
      <dgm:prSet presAssocID="{FB913E87-F66E-4836-88AE-D4E49442B48B}" presName="compNode" presStyleCnt="0"/>
      <dgm:spPr/>
    </dgm:pt>
    <dgm:pt modelId="{32E75C4F-39B4-48E4-AD17-127CEB1D0C82}" type="pres">
      <dgm:prSet presAssocID="{FB913E87-F66E-4836-88AE-D4E49442B48B}" presName="aNode" presStyleLbl="bgShp" presStyleIdx="1" presStyleCnt="3"/>
      <dgm:spPr/>
    </dgm:pt>
    <dgm:pt modelId="{48C8AD85-06E5-446E-8042-AC516812DA95}" type="pres">
      <dgm:prSet presAssocID="{FB913E87-F66E-4836-88AE-D4E49442B48B}" presName="textNode" presStyleLbl="bgShp" presStyleIdx="1" presStyleCnt="3"/>
      <dgm:spPr/>
    </dgm:pt>
    <dgm:pt modelId="{5998FC1C-5B90-4952-9883-33FFBCEAE738}" type="pres">
      <dgm:prSet presAssocID="{FB913E87-F66E-4836-88AE-D4E49442B48B}" presName="compChildNode" presStyleCnt="0"/>
      <dgm:spPr/>
    </dgm:pt>
    <dgm:pt modelId="{5030CFD8-2875-4487-A947-711DE951CA23}" type="pres">
      <dgm:prSet presAssocID="{FB913E87-F66E-4836-88AE-D4E49442B48B}" presName="theInnerList" presStyleCnt="0"/>
      <dgm:spPr/>
    </dgm:pt>
    <dgm:pt modelId="{78423505-4DBC-4F1B-9F82-2C4852882E25}" type="pres">
      <dgm:prSet presAssocID="{2907AEAD-1164-4667-AD71-A1D0BCF456C7}" presName="childNode" presStyleLbl="node1" presStyleIdx="1" presStyleCnt="3" custScaleX="114105" custScaleY="36264">
        <dgm:presLayoutVars>
          <dgm:bulletEnabled val="1"/>
        </dgm:presLayoutVars>
      </dgm:prSet>
      <dgm:spPr/>
    </dgm:pt>
    <dgm:pt modelId="{D3150604-DF4F-4D24-A1E9-96DB43AD46FC}" type="pres">
      <dgm:prSet presAssocID="{FB913E87-F66E-4836-88AE-D4E49442B48B}" presName="aSpace" presStyleCnt="0"/>
      <dgm:spPr/>
    </dgm:pt>
    <dgm:pt modelId="{3C41E0A6-B639-45BE-9C38-BBE60A1F7774}" type="pres">
      <dgm:prSet presAssocID="{E0DAF5E9-7DDF-4A33-91B2-FCF985DFB4B5}" presName="compNode" presStyleCnt="0"/>
      <dgm:spPr/>
    </dgm:pt>
    <dgm:pt modelId="{7C862DBB-923A-45DE-9BAC-C51672AF210D}" type="pres">
      <dgm:prSet presAssocID="{E0DAF5E9-7DDF-4A33-91B2-FCF985DFB4B5}" presName="aNode" presStyleLbl="bgShp" presStyleIdx="2" presStyleCnt="3"/>
      <dgm:spPr/>
    </dgm:pt>
    <dgm:pt modelId="{0F4369EA-993E-4196-A9B2-B94E49081387}" type="pres">
      <dgm:prSet presAssocID="{E0DAF5E9-7DDF-4A33-91B2-FCF985DFB4B5}" presName="textNode" presStyleLbl="bgShp" presStyleIdx="2" presStyleCnt="3"/>
      <dgm:spPr/>
    </dgm:pt>
    <dgm:pt modelId="{FD37D313-1493-4638-AE39-D6D9619E7287}" type="pres">
      <dgm:prSet presAssocID="{E0DAF5E9-7DDF-4A33-91B2-FCF985DFB4B5}" presName="compChildNode" presStyleCnt="0"/>
      <dgm:spPr/>
    </dgm:pt>
    <dgm:pt modelId="{B2B01209-CD78-4EE0-B38A-765614B0C3C3}" type="pres">
      <dgm:prSet presAssocID="{E0DAF5E9-7DDF-4A33-91B2-FCF985DFB4B5}" presName="theInnerList" presStyleCnt="0"/>
      <dgm:spPr/>
    </dgm:pt>
    <dgm:pt modelId="{B4F8A4B0-B4C8-45FC-9351-750305A0593F}" type="pres">
      <dgm:prSet presAssocID="{2B818FAB-F112-4CD2-A233-649661E4E312}" presName="childNode" presStyleLbl="node1" presStyleIdx="2" presStyleCnt="3" custScaleX="114105" custScaleY="36264">
        <dgm:presLayoutVars>
          <dgm:bulletEnabled val="1"/>
        </dgm:presLayoutVars>
      </dgm:prSet>
      <dgm:spPr/>
    </dgm:pt>
  </dgm:ptLst>
  <dgm:cxnLst>
    <dgm:cxn modelId="{73FF6600-31C9-4689-850E-1BE797681658}" type="presOf" srcId="{2B818FAB-F112-4CD2-A233-649661E4E312}" destId="{B4F8A4B0-B4C8-45FC-9351-750305A0593F}" srcOrd="0" destOrd="0" presId="urn:microsoft.com/office/officeart/2005/8/layout/lProcess2"/>
    <dgm:cxn modelId="{09009905-43B6-47F5-B06D-121ADACF55A1}" type="presOf" srcId="{30A9AFBD-265E-4342-8AC4-E80FAF33F58E}" destId="{0DA5F16F-9BB2-49EB-BF00-DA4FF7A8B35D}" srcOrd="0" destOrd="0" presId="urn:microsoft.com/office/officeart/2005/8/layout/lProcess2"/>
    <dgm:cxn modelId="{7493E31D-9A8F-49B8-8DC7-BE1F581896A0}" type="presOf" srcId="{A747EEF5-4CA9-4722-ACE2-B42DB5480EF1}" destId="{8E368EC0-0C04-4E20-93BF-A3E62C02AC9F}" srcOrd="0" destOrd="0" presId="urn:microsoft.com/office/officeart/2005/8/layout/lProcess2"/>
    <dgm:cxn modelId="{27875B1E-E956-4059-85FC-E6A468BC8E6E}" type="presOf" srcId="{E0DAF5E9-7DDF-4A33-91B2-FCF985DFB4B5}" destId="{0F4369EA-993E-4196-A9B2-B94E49081387}" srcOrd="1" destOrd="0" presId="urn:microsoft.com/office/officeart/2005/8/layout/lProcess2"/>
    <dgm:cxn modelId="{977E3F20-42DC-493F-B089-D1DDC7E22F46}" srcId="{A747EEF5-4CA9-4722-ACE2-B42DB5480EF1}" destId="{FB913E87-F66E-4836-88AE-D4E49442B48B}" srcOrd="1" destOrd="0" parTransId="{01318CC2-76A1-476A-8156-B40BBD92A46A}" sibTransId="{DF42E326-47C8-4F2A-9D5C-F7865070EF1F}"/>
    <dgm:cxn modelId="{76260629-C5B4-4374-9237-09B3B7693AC0}" type="presOf" srcId="{30A9AFBD-265E-4342-8AC4-E80FAF33F58E}" destId="{B87B63B9-7E59-40CD-AAF8-2962A422671E}" srcOrd="1" destOrd="0" presId="urn:microsoft.com/office/officeart/2005/8/layout/lProcess2"/>
    <dgm:cxn modelId="{0190CA2C-22C3-4491-8A4F-EED90CDBAB09}" srcId="{FB913E87-F66E-4836-88AE-D4E49442B48B}" destId="{2907AEAD-1164-4667-AD71-A1D0BCF456C7}" srcOrd="0" destOrd="0" parTransId="{DC647E0E-594B-4E4F-BE9C-4F9EA7748AEB}" sibTransId="{DFBE6138-809C-4D3A-9D2F-8A20D570017D}"/>
    <dgm:cxn modelId="{38CFE750-F447-4C65-A87F-2B685096C2FE}" type="presOf" srcId="{0981DDB7-F5C2-4A4D-80F9-AA1B667EBAA8}" destId="{594AF7F3-3D05-47CB-854D-2352061D2655}" srcOrd="0" destOrd="0" presId="urn:microsoft.com/office/officeart/2005/8/layout/lProcess2"/>
    <dgm:cxn modelId="{A9A3D554-471C-44E9-8E18-8D98CECB2C55}" srcId="{A747EEF5-4CA9-4722-ACE2-B42DB5480EF1}" destId="{30A9AFBD-265E-4342-8AC4-E80FAF33F58E}" srcOrd="0" destOrd="0" parTransId="{C3F033D1-30C0-4D9F-B569-22D06471D499}" sibTransId="{B79A0A9D-FD3C-4FD4-B012-CFF8BC85CC6B}"/>
    <dgm:cxn modelId="{64B28C55-4970-4135-A2C3-00FECF4AFC1D}" srcId="{30A9AFBD-265E-4342-8AC4-E80FAF33F58E}" destId="{0981DDB7-F5C2-4A4D-80F9-AA1B667EBAA8}" srcOrd="0" destOrd="0" parTransId="{6D897801-F4D9-484C-8FF8-D1C225D08D34}" sibTransId="{AB93900F-F114-4C3C-B938-7480051E6265}"/>
    <dgm:cxn modelId="{837E537A-5013-4093-8383-8B8259852D35}" type="presOf" srcId="{FB913E87-F66E-4836-88AE-D4E49442B48B}" destId="{32E75C4F-39B4-48E4-AD17-127CEB1D0C82}" srcOrd="0" destOrd="0" presId="urn:microsoft.com/office/officeart/2005/8/layout/lProcess2"/>
    <dgm:cxn modelId="{F7E9BFD1-0647-4E23-A2A6-571E3B463E6A}" srcId="{E0DAF5E9-7DDF-4A33-91B2-FCF985DFB4B5}" destId="{2B818FAB-F112-4CD2-A233-649661E4E312}" srcOrd="0" destOrd="0" parTransId="{D154CD38-AB49-4A80-9C20-F15FD7DB09FE}" sibTransId="{EA969424-BDD4-4AA6-9C2B-860894120B7C}"/>
    <dgm:cxn modelId="{88F0FAD5-C910-4605-96B5-ED73EEB648D6}" type="presOf" srcId="{2907AEAD-1164-4667-AD71-A1D0BCF456C7}" destId="{78423505-4DBC-4F1B-9F82-2C4852882E25}" srcOrd="0" destOrd="0" presId="urn:microsoft.com/office/officeart/2005/8/layout/lProcess2"/>
    <dgm:cxn modelId="{078B5CDC-956E-432F-A900-FB80A4CE1606}" srcId="{A747EEF5-4CA9-4722-ACE2-B42DB5480EF1}" destId="{E0DAF5E9-7DDF-4A33-91B2-FCF985DFB4B5}" srcOrd="2" destOrd="0" parTransId="{B9BC79AE-33CA-405B-B520-44E4B77C5C22}" sibTransId="{01700B3D-4101-4AB7-8538-3FDAEE74D08B}"/>
    <dgm:cxn modelId="{E69C3FE3-E0D3-4A72-B134-B0D17E888219}" type="presOf" srcId="{FB913E87-F66E-4836-88AE-D4E49442B48B}" destId="{48C8AD85-06E5-446E-8042-AC516812DA95}" srcOrd="1" destOrd="0" presId="urn:microsoft.com/office/officeart/2005/8/layout/lProcess2"/>
    <dgm:cxn modelId="{E04AF8EB-51A4-4585-83F2-BA578B82C7EB}" type="presOf" srcId="{E0DAF5E9-7DDF-4A33-91B2-FCF985DFB4B5}" destId="{7C862DBB-923A-45DE-9BAC-C51672AF210D}" srcOrd="0" destOrd="0" presId="urn:microsoft.com/office/officeart/2005/8/layout/lProcess2"/>
    <dgm:cxn modelId="{9DE89873-DD35-4A96-B03B-AD35498C5598}" type="presParOf" srcId="{8E368EC0-0C04-4E20-93BF-A3E62C02AC9F}" destId="{6DB5C67A-4BCD-43A0-9BE2-1880F6FE9E8F}" srcOrd="0" destOrd="0" presId="urn:microsoft.com/office/officeart/2005/8/layout/lProcess2"/>
    <dgm:cxn modelId="{3240E68E-0BD2-46E2-9754-D697CCEAA459}" type="presParOf" srcId="{6DB5C67A-4BCD-43A0-9BE2-1880F6FE9E8F}" destId="{0DA5F16F-9BB2-49EB-BF00-DA4FF7A8B35D}" srcOrd="0" destOrd="0" presId="urn:microsoft.com/office/officeart/2005/8/layout/lProcess2"/>
    <dgm:cxn modelId="{011E5F90-5049-45C2-AF30-1E6D056A31CC}" type="presParOf" srcId="{6DB5C67A-4BCD-43A0-9BE2-1880F6FE9E8F}" destId="{B87B63B9-7E59-40CD-AAF8-2962A422671E}" srcOrd="1" destOrd="0" presId="urn:microsoft.com/office/officeart/2005/8/layout/lProcess2"/>
    <dgm:cxn modelId="{FDA26803-97CB-47AF-9F5D-633A561C4258}" type="presParOf" srcId="{6DB5C67A-4BCD-43A0-9BE2-1880F6FE9E8F}" destId="{F0B2E440-C156-4B3B-879B-C3AAC95F1005}" srcOrd="2" destOrd="0" presId="urn:microsoft.com/office/officeart/2005/8/layout/lProcess2"/>
    <dgm:cxn modelId="{41D6A7FF-FEA3-4E7F-BA02-42FF091181F1}" type="presParOf" srcId="{F0B2E440-C156-4B3B-879B-C3AAC95F1005}" destId="{1671803E-3FE0-4836-9EAF-622B02EB4B5C}" srcOrd="0" destOrd="0" presId="urn:microsoft.com/office/officeart/2005/8/layout/lProcess2"/>
    <dgm:cxn modelId="{6572CF3F-F2D1-4728-AB65-95420ED4B4D0}" type="presParOf" srcId="{1671803E-3FE0-4836-9EAF-622B02EB4B5C}" destId="{594AF7F3-3D05-47CB-854D-2352061D2655}" srcOrd="0" destOrd="0" presId="urn:microsoft.com/office/officeart/2005/8/layout/lProcess2"/>
    <dgm:cxn modelId="{AC256871-8F8D-42F2-A0D5-1BD7299203F8}" type="presParOf" srcId="{8E368EC0-0C04-4E20-93BF-A3E62C02AC9F}" destId="{69D7B1FE-BE82-4B4E-BB41-C785A8812727}" srcOrd="1" destOrd="0" presId="urn:microsoft.com/office/officeart/2005/8/layout/lProcess2"/>
    <dgm:cxn modelId="{E795DA21-9921-4F38-8271-ECEDAD158B4A}" type="presParOf" srcId="{8E368EC0-0C04-4E20-93BF-A3E62C02AC9F}" destId="{F1682FCC-745C-4E47-9F4E-DA058BF44273}" srcOrd="2" destOrd="0" presId="urn:microsoft.com/office/officeart/2005/8/layout/lProcess2"/>
    <dgm:cxn modelId="{591F1A66-A737-4C80-A47F-8B67A868E404}" type="presParOf" srcId="{F1682FCC-745C-4E47-9F4E-DA058BF44273}" destId="{32E75C4F-39B4-48E4-AD17-127CEB1D0C82}" srcOrd="0" destOrd="0" presId="urn:microsoft.com/office/officeart/2005/8/layout/lProcess2"/>
    <dgm:cxn modelId="{0EA40D44-E2A9-43B7-8E97-4AA79C1F4FF5}" type="presParOf" srcId="{F1682FCC-745C-4E47-9F4E-DA058BF44273}" destId="{48C8AD85-06E5-446E-8042-AC516812DA95}" srcOrd="1" destOrd="0" presId="urn:microsoft.com/office/officeart/2005/8/layout/lProcess2"/>
    <dgm:cxn modelId="{BE048DA0-99CF-4346-9A7E-5C80F888F4C4}" type="presParOf" srcId="{F1682FCC-745C-4E47-9F4E-DA058BF44273}" destId="{5998FC1C-5B90-4952-9883-33FFBCEAE738}" srcOrd="2" destOrd="0" presId="urn:microsoft.com/office/officeart/2005/8/layout/lProcess2"/>
    <dgm:cxn modelId="{BED158C5-7B4D-431D-ACC9-62A3C92068EA}" type="presParOf" srcId="{5998FC1C-5B90-4952-9883-33FFBCEAE738}" destId="{5030CFD8-2875-4487-A947-711DE951CA23}" srcOrd="0" destOrd="0" presId="urn:microsoft.com/office/officeart/2005/8/layout/lProcess2"/>
    <dgm:cxn modelId="{A4F93E01-997A-4A48-95FA-620865E3E487}" type="presParOf" srcId="{5030CFD8-2875-4487-A947-711DE951CA23}" destId="{78423505-4DBC-4F1B-9F82-2C4852882E25}" srcOrd="0" destOrd="0" presId="urn:microsoft.com/office/officeart/2005/8/layout/lProcess2"/>
    <dgm:cxn modelId="{14053732-E54C-4D1A-958D-37194ECA23CF}" type="presParOf" srcId="{8E368EC0-0C04-4E20-93BF-A3E62C02AC9F}" destId="{D3150604-DF4F-4D24-A1E9-96DB43AD46FC}" srcOrd="3" destOrd="0" presId="urn:microsoft.com/office/officeart/2005/8/layout/lProcess2"/>
    <dgm:cxn modelId="{7CCD1923-4B7C-4C94-AE3A-BF67F17A9E07}" type="presParOf" srcId="{8E368EC0-0C04-4E20-93BF-A3E62C02AC9F}" destId="{3C41E0A6-B639-45BE-9C38-BBE60A1F7774}" srcOrd="4" destOrd="0" presId="urn:microsoft.com/office/officeart/2005/8/layout/lProcess2"/>
    <dgm:cxn modelId="{F70178AD-EF7C-4BC6-AD6F-B64C7E7F13D2}" type="presParOf" srcId="{3C41E0A6-B639-45BE-9C38-BBE60A1F7774}" destId="{7C862DBB-923A-45DE-9BAC-C51672AF210D}" srcOrd="0" destOrd="0" presId="urn:microsoft.com/office/officeart/2005/8/layout/lProcess2"/>
    <dgm:cxn modelId="{5ADC47AE-176A-4489-98F1-F4B476154AF2}" type="presParOf" srcId="{3C41E0A6-B639-45BE-9C38-BBE60A1F7774}" destId="{0F4369EA-993E-4196-A9B2-B94E49081387}" srcOrd="1" destOrd="0" presId="urn:microsoft.com/office/officeart/2005/8/layout/lProcess2"/>
    <dgm:cxn modelId="{5F2E7CD3-6A0D-4757-AA35-04D47EA83170}" type="presParOf" srcId="{3C41E0A6-B639-45BE-9C38-BBE60A1F7774}" destId="{FD37D313-1493-4638-AE39-D6D9619E7287}" srcOrd="2" destOrd="0" presId="urn:microsoft.com/office/officeart/2005/8/layout/lProcess2"/>
    <dgm:cxn modelId="{C79C878B-7976-47A5-9E62-18B6B88A44C1}" type="presParOf" srcId="{FD37D313-1493-4638-AE39-D6D9619E7287}" destId="{B2B01209-CD78-4EE0-B38A-765614B0C3C3}" srcOrd="0" destOrd="0" presId="urn:microsoft.com/office/officeart/2005/8/layout/lProcess2"/>
    <dgm:cxn modelId="{E44A563B-91BD-4A70-8C72-A98927BF8572}" type="presParOf" srcId="{B2B01209-CD78-4EE0-B38A-765614B0C3C3}" destId="{B4F8A4B0-B4C8-45FC-9351-750305A0593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B8E49E-7B59-4135-B1B7-67B1C0E10D57}" type="doc">
      <dgm:prSet loTypeId="urn:microsoft.com/office/officeart/2005/8/layout/vList5" loCatId="list" qsTypeId="urn:microsoft.com/office/officeart/2005/8/quickstyle/simple3" qsCatId="simple" csTypeId="urn:microsoft.com/office/officeart/2005/8/colors/colorful4" csCatId="colorful" phldr="1"/>
      <dgm:spPr/>
      <dgm:t>
        <a:bodyPr/>
        <a:lstStyle/>
        <a:p>
          <a:endParaRPr lang="id-ID"/>
        </a:p>
      </dgm:t>
    </dgm:pt>
    <dgm:pt modelId="{5ECC295E-E8AC-47DE-9B90-FB247E8F8DE3}">
      <dgm:prSet phldrT="[Text]" custT="1"/>
      <dgm:spPr/>
      <dgm:t>
        <a:bodyPr/>
        <a:lstStyle/>
        <a:p>
          <a:pPr algn="l"/>
          <a:r>
            <a:rPr lang="en-US" sz="3200" dirty="0"/>
            <a:t>1. </a:t>
          </a:r>
          <a:r>
            <a:rPr lang="en-US" sz="3200" dirty="0" err="1"/>
            <a:t>Pendekatan</a:t>
          </a:r>
          <a:endParaRPr lang="id-ID" sz="3200" dirty="0"/>
        </a:p>
      </dgm:t>
    </dgm:pt>
    <dgm:pt modelId="{7D39AE1B-7198-476E-8DFF-692027EA62EA}" type="parTrans" cxnId="{B6385ECF-BDDD-46ED-877E-A75D79CF1975}">
      <dgm:prSet/>
      <dgm:spPr/>
      <dgm:t>
        <a:bodyPr/>
        <a:lstStyle/>
        <a:p>
          <a:endParaRPr lang="id-ID"/>
        </a:p>
      </dgm:t>
    </dgm:pt>
    <dgm:pt modelId="{45D6F542-C548-42C7-A39F-AAFB376E98E7}" type="sibTrans" cxnId="{B6385ECF-BDDD-46ED-877E-A75D79CF1975}">
      <dgm:prSet/>
      <dgm:spPr/>
      <dgm:t>
        <a:bodyPr/>
        <a:lstStyle/>
        <a:p>
          <a:endParaRPr lang="id-ID"/>
        </a:p>
      </dgm:t>
    </dgm:pt>
    <dgm:pt modelId="{2BEC8CB6-C323-4521-B128-7022EBA593B9}">
      <dgm:prSet phldrT="[Text]" custT="1"/>
      <dgm:spPr/>
      <dgm:t>
        <a:bodyPr/>
        <a:lstStyle/>
        <a:p>
          <a:pPr>
            <a:buFont typeface="+mj-lt"/>
            <a:buAutoNum type="arabicPeriod"/>
          </a:pPr>
          <a:r>
            <a:rPr lang="en-US" sz="2000" dirty="0" err="1"/>
            <a:t>Pendekatan</a:t>
          </a:r>
          <a:r>
            <a:rPr lang="en-US" sz="2000" dirty="0"/>
            <a:t> </a:t>
          </a:r>
          <a:r>
            <a:rPr lang="en-US" sz="2000" dirty="0" err="1">
              <a:solidFill>
                <a:srgbClr val="C00000"/>
              </a:solidFill>
            </a:rPr>
            <a:t>Kualitatif</a:t>
          </a:r>
          <a:endParaRPr lang="id-ID" sz="2000" dirty="0">
            <a:solidFill>
              <a:srgbClr val="C00000"/>
            </a:solidFill>
          </a:endParaRPr>
        </a:p>
      </dgm:t>
    </dgm:pt>
    <dgm:pt modelId="{9551BA80-F781-4BF7-BF83-BCD600ACA2FC}" type="parTrans" cxnId="{AEB17A48-DE8E-4704-9700-B12E112B0736}">
      <dgm:prSet/>
      <dgm:spPr/>
      <dgm:t>
        <a:bodyPr/>
        <a:lstStyle/>
        <a:p>
          <a:endParaRPr lang="id-ID"/>
        </a:p>
      </dgm:t>
    </dgm:pt>
    <dgm:pt modelId="{787B9971-7F04-43C1-BAE0-69723CB8DEF6}" type="sibTrans" cxnId="{AEB17A48-DE8E-4704-9700-B12E112B0736}">
      <dgm:prSet/>
      <dgm:spPr/>
      <dgm:t>
        <a:bodyPr/>
        <a:lstStyle/>
        <a:p>
          <a:endParaRPr lang="id-ID"/>
        </a:p>
      </dgm:t>
    </dgm:pt>
    <dgm:pt modelId="{0B0EA8EE-AD33-4336-9F81-3EB2ED787608}">
      <dgm:prSet phldrT="[Text]" custT="1"/>
      <dgm:spPr/>
      <dgm:t>
        <a:bodyPr/>
        <a:lstStyle/>
        <a:p>
          <a:pPr>
            <a:buFont typeface="+mj-lt"/>
            <a:buAutoNum type="arabicPeriod"/>
          </a:pPr>
          <a:r>
            <a:rPr lang="en-US" sz="2000" dirty="0" err="1"/>
            <a:t>Pendekatan</a:t>
          </a:r>
          <a:r>
            <a:rPr lang="en-US" sz="2000" dirty="0"/>
            <a:t> </a:t>
          </a:r>
          <a:r>
            <a:rPr lang="en-US" sz="2000" dirty="0" err="1">
              <a:solidFill>
                <a:srgbClr val="0070C0"/>
              </a:solidFill>
            </a:rPr>
            <a:t>Kuantitatif</a:t>
          </a:r>
          <a:endParaRPr lang="id-ID" sz="2000" dirty="0">
            <a:solidFill>
              <a:srgbClr val="0070C0"/>
            </a:solidFill>
          </a:endParaRPr>
        </a:p>
      </dgm:t>
    </dgm:pt>
    <dgm:pt modelId="{919F84D4-9501-4CC2-9A19-E9052CA5E137}" type="parTrans" cxnId="{0F345517-CC07-4124-8B88-7F67F29D79EE}">
      <dgm:prSet/>
      <dgm:spPr/>
      <dgm:t>
        <a:bodyPr/>
        <a:lstStyle/>
        <a:p>
          <a:endParaRPr lang="id-ID"/>
        </a:p>
      </dgm:t>
    </dgm:pt>
    <dgm:pt modelId="{E12174C7-8A62-4F0D-A22F-3EB33DB40004}" type="sibTrans" cxnId="{0F345517-CC07-4124-8B88-7F67F29D79EE}">
      <dgm:prSet/>
      <dgm:spPr/>
      <dgm:t>
        <a:bodyPr/>
        <a:lstStyle/>
        <a:p>
          <a:endParaRPr lang="id-ID"/>
        </a:p>
      </dgm:t>
    </dgm:pt>
    <dgm:pt modelId="{E5E3DF41-7219-4F7D-9A1D-EC9CF9561C20}">
      <dgm:prSet phldrT="[Text]" custT="1"/>
      <dgm:spPr/>
      <dgm:t>
        <a:bodyPr/>
        <a:lstStyle/>
        <a:p>
          <a:pPr algn="l"/>
          <a:r>
            <a:rPr lang="en-US" sz="3200" dirty="0"/>
            <a:t>2. </a:t>
          </a:r>
          <a:r>
            <a:rPr lang="en-US" sz="3200" dirty="0" err="1"/>
            <a:t>Metode</a:t>
          </a:r>
          <a:endParaRPr lang="id-ID" sz="3200" dirty="0"/>
        </a:p>
      </dgm:t>
    </dgm:pt>
    <dgm:pt modelId="{585CDA99-C949-410A-A585-FC3419677A8F}" type="parTrans" cxnId="{4B931260-1C72-42C7-B71C-3B829B74F25D}">
      <dgm:prSet/>
      <dgm:spPr/>
      <dgm:t>
        <a:bodyPr/>
        <a:lstStyle/>
        <a:p>
          <a:endParaRPr lang="id-ID"/>
        </a:p>
      </dgm:t>
    </dgm:pt>
    <dgm:pt modelId="{905E8E88-FE9A-4021-9DEB-85C8119F1472}" type="sibTrans" cxnId="{4B931260-1C72-42C7-B71C-3B829B74F25D}">
      <dgm:prSet/>
      <dgm:spPr/>
      <dgm:t>
        <a:bodyPr/>
        <a:lstStyle/>
        <a:p>
          <a:endParaRPr lang="id-ID"/>
        </a:p>
      </dgm:t>
    </dgm:pt>
    <dgm:pt modelId="{21DFE631-D37B-4F94-B0B2-BC9AF62C1BA3}">
      <dgm:prSet phldrT="[Text]" custT="1"/>
      <dgm:spPr/>
      <dgm:t>
        <a:bodyPr/>
        <a:lstStyle/>
        <a:p>
          <a:pPr>
            <a:buFont typeface="+mj-lt"/>
            <a:buAutoNum type="arabicPeriod"/>
          </a:pPr>
          <a:r>
            <a:rPr lang="en-US" sz="2000" dirty="0" err="1"/>
            <a:t>Metode</a:t>
          </a:r>
          <a:r>
            <a:rPr lang="en-US" sz="2000" dirty="0"/>
            <a:t> </a:t>
          </a:r>
          <a:r>
            <a:rPr lang="en-US" sz="2000" dirty="0" err="1"/>
            <a:t>Penelitian</a:t>
          </a:r>
          <a:r>
            <a:rPr lang="en-US" sz="2000" dirty="0"/>
            <a:t> </a:t>
          </a:r>
          <a:r>
            <a:rPr lang="en-US" sz="2000" dirty="0" err="1">
              <a:solidFill>
                <a:srgbClr val="C00000"/>
              </a:solidFill>
            </a:rPr>
            <a:t>Tindakan</a:t>
          </a:r>
          <a:endParaRPr lang="id-ID" sz="2000" dirty="0">
            <a:solidFill>
              <a:srgbClr val="C00000"/>
            </a:solidFill>
          </a:endParaRPr>
        </a:p>
      </dgm:t>
    </dgm:pt>
    <dgm:pt modelId="{48C9745C-BD9C-4BF8-B269-A1973B37F72B}" type="parTrans" cxnId="{BE3E7AFC-18D8-47F8-94EB-E6889F2DCE47}">
      <dgm:prSet/>
      <dgm:spPr/>
      <dgm:t>
        <a:bodyPr/>
        <a:lstStyle/>
        <a:p>
          <a:endParaRPr lang="id-ID"/>
        </a:p>
      </dgm:t>
    </dgm:pt>
    <dgm:pt modelId="{1F0A5E3F-8974-4319-A284-A3E05174A447}" type="sibTrans" cxnId="{BE3E7AFC-18D8-47F8-94EB-E6889F2DCE47}">
      <dgm:prSet/>
      <dgm:spPr/>
      <dgm:t>
        <a:bodyPr/>
        <a:lstStyle/>
        <a:p>
          <a:endParaRPr lang="id-ID"/>
        </a:p>
      </dgm:t>
    </dgm:pt>
    <dgm:pt modelId="{2F9D9280-1EC9-4A61-8513-08E89784CA10}">
      <dgm:prSet phldrT="[Text]" custT="1"/>
      <dgm:spPr/>
      <dgm:t>
        <a:bodyPr/>
        <a:lstStyle/>
        <a:p>
          <a:pPr>
            <a:buFont typeface="+mj-lt"/>
            <a:buAutoNum type="arabicPeriod"/>
          </a:pPr>
          <a:r>
            <a:rPr lang="en-US" sz="2000" dirty="0" err="1"/>
            <a:t>Metode</a:t>
          </a:r>
          <a:r>
            <a:rPr lang="en-US" sz="2000" dirty="0"/>
            <a:t> </a:t>
          </a:r>
          <a:r>
            <a:rPr lang="en-US" sz="2000" dirty="0" err="1">
              <a:solidFill>
                <a:srgbClr val="0070C0"/>
              </a:solidFill>
            </a:rPr>
            <a:t>Eksperimen</a:t>
          </a:r>
          <a:endParaRPr lang="id-ID" sz="2000" dirty="0">
            <a:solidFill>
              <a:srgbClr val="0070C0"/>
            </a:solidFill>
          </a:endParaRPr>
        </a:p>
      </dgm:t>
    </dgm:pt>
    <dgm:pt modelId="{88B95388-99ED-4CCD-A89F-3257F366FB0A}" type="parTrans" cxnId="{C51619E5-53A1-4A49-9E16-14A2AC75D6CF}">
      <dgm:prSet/>
      <dgm:spPr/>
      <dgm:t>
        <a:bodyPr/>
        <a:lstStyle/>
        <a:p>
          <a:endParaRPr lang="id-ID"/>
        </a:p>
      </dgm:t>
    </dgm:pt>
    <dgm:pt modelId="{D56C06A3-11F3-4F18-AC57-BC856422E587}" type="sibTrans" cxnId="{C51619E5-53A1-4A49-9E16-14A2AC75D6CF}">
      <dgm:prSet/>
      <dgm:spPr/>
      <dgm:t>
        <a:bodyPr/>
        <a:lstStyle/>
        <a:p>
          <a:endParaRPr lang="id-ID"/>
        </a:p>
      </dgm:t>
    </dgm:pt>
    <dgm:pt modelId="{0B082CC2-267A-4A77-8B5D-F84DDC278C10}">
      <dgm:prSet phldrT="[Text]" custT="1"/>
      <dgm:spPr/>
      <dgm:t>
        <a:bodyPr/>
        <a:lstStyle/>
        <a:p>
          <a:pPr algn="l"/>
          <a:r>
            <a:rPr lang="en-US" sz="3200" dirty="0"/>
            <a:t>3. </a:t>
          </a:r>
          <a:r>
            <a:rPr lang="en-US" sz="3200" dirty="0" err="1"/>
            <a:t>Jenis</a:t>
          </a:r>
          <a:endParaRPr lang="id-ID" sz="3200" dirty="0"/>
        </a:p>
      </dgm:t>
    </dgm:pt>
    <dgm:pt modelId="{B18C3E16-11EA-4D4F-A10A-DCE42942C1C5}" type="parTrans" cxnId="{B760C562-CD49-40D6-819D-F43C29467653}">
      <dgm:prSet/>
      <dgm:spPr/>
      <dgm:t>
        <a:bodyPr/>
        <a:lstStyle/>
        <a:p>
          <a:endParaRPr lang="id-ID"/>
        </a:p>
      </dgm:t>
    </dgm:pt>
    <dgm:pt modelId="{04389E2A-8281-477A-9110-91A08F686CBF}" type="sibTrans" cxnId="{B760C562-CD49-40D6-819D-F43C29467653}">
      <dgm:prSet/>
      <dgm:spPr/>
      <dgm:t>
        <a:bodyPr/>
        <a:lstStyle/>
        <a:p>
          <a:endParaRPr lang="id-ID"/>
        </a:p>
      </dgm:t>
    </dgm:pt>
    <dgm:pt modelId="{07C34112-31C1-4B1F-88DB-460EDE265862}">
      <dgm:prSet phldrT="[Text]" custT="1"/>
      <dgm:spPr/>
      <dgm:t>
        <a:bodyPr/>
        <a:lstStyle/>
        <a:p>
          <a:pPr>
            <a:buFont typeface="+mj-lt"/>
            <a:buAutoNum type="arabicPeriod"/>
          </a:pPr>
          <a:r>
            <a:rPr lang="en-US" sz="2000" dirty="0"/>
            <a:t>Dasar vs </a:t>
          </a:r>
          <a:r>
            <a:rPr lang="en-US" sz="2000" dirty="0" err="1"/>
            <a:t>Terapan</a:t>
          </a:r>
          <a:endParaRPr lang="id-ID" sz="2000" dirty="0"/>
        </a:p>
      </dgm:t>
    </dgm:pt>
    <dgm:pt modelId="{B4DD7AA2-B06C-4A1C-B9DA-092757CC9577}" type="parTrans" cxnId="{3256E2B0-2139-45F4-9241-419903B5E83C}">
      <dgm:prSet/>
      <dgm:spPr/>
      <dgm:t>
        <a:bodyPr/>
        <a:lstStyle/>
        <a:p>
          <a:endParaRPr lang="id-ID"/>
        </a:p>
      </dgm:t>
    </dgm:pt>
    <dgm:pt modelId="{5EC25FBE-79D3-4167-B046-6EA62997187C}" type="sibTrans" cxnId="{3256E2B0-2139-45F4-9241-419903B5E83C}">
      <dgm:prSet/>
      <dgm:spPr/>
      <dgm:t>
        <a:bodyPr/>
        <a:lstStyle/>
        <a:p>
          <a:endParaRPr lang="id-ID"/>
        </a:p>
      </dgm:t>
    </dgm:pt>
    <dgm:pt modelId="{A99E6514-FDF0-4D41-B48C-21EF4234FF4D}">
      <dgm:prSet phldrT="[Text]" custT="1"/>
      <dgm:spPr/>
      <dgm:t>
        <a:bodyPr/>
        <a:lstStyle/>
        <a:p>
          <a:pPr>
            <a:buFont typeface="+mj-lt"/>
            <a:buAutoNum type="arabicPeriod"/>
          </a:pPr>
          <a:r>
            <a:rPr lang="en-US" sz="2000" dirty="0" err="1"/>
            <a:t>Eksplanatori</a:t>
          </a:r>
          <a:r>
            <a:rPr lang="en-US" sz="2000" dirty="0"/>
            <a:t> vs </a:t>
          </a:r>
          <a:r>
            <a:rPr lang="en-US" sz="2000" dirty="0" err="1"/>
            <a:t>Konfirmatori</a:t>
          </a:r>
          <a:endParaRPr lang="id-ID" sz="2000" dirty="0"/>
        </a:p>
      </dgm:t>
    </dgm:pt>
    <dgm:pt modelId="{2B6CA0AD-9C9C-4B39-9E10-2BBF63336702}" type="parTrans" cxnId="{39820DEF-C36F-424C-8A4E-2EC706A321AA}">
      <dgm:prSet/>
      <dgm:spPr/>
      <dgm:t>
        <a:bodyPr/>
        <a:lstStyle/>
        <a:p>
          <a:endParaRPr lang="id-ID"/>
        </a:p>
      </dgm:t>
    </dgm:pt>
    <dgm:pt modelId="{EF5033D2-787D-4B4E-816D-96F86E29BBD2}" type="sibTrans" cxnId="{39820DEF-C36F-424C-8A4E-2EC706A321AA}">
      <dgm:prSet/>
      <dgm:spPr/>
      <dgm:t>
        <a:bodyPr/>
        <a:lstStyle/>
        <a:p>
          <a:endParaRPr lang="id-ID"/>
        </a:p>
      </dgm:t>
    </dgm:pt>
    <dgm:pt modelId="{5BE5CCC6-193D-4433-8D30-13166EA88EF5}">
      <dgm:prSet phldrT="[Text]" custT="1"/>
      <dgm:spPr/>
      <dgm:t>
        <a:bodyPr/>
        <a:lstStyle/>
        <a:p>
          <a:pPr>
            <a:buFont typeface="+mj-lt"/>
            <a:buAutoNum type="arabicPeriod"/>
          </a:pPr>
          <a:r>
            <a:rPr lang="en-US" sz="2000" dirty="0" err="1"/>
            <a:t>Metode</a:t>
          </a:r>
          <a:r>
            <a:rPr lang="en-US" sz="2000" dirty="0"/>
            <a:t> </a:t>
          </a:r>
          <a:r>
            <a:rPr lang="en-US" sz="2000" dirty="0" err="1">
              <a:solidFill>
                <a:srgbClr val="00B050"/>
              </a:solidFill>
            </a:rPr>
            <a:t>Studi</a:t>
          </a:r>
          <a:r>
            <a:rPr lang="en-US" sz="2000" dirty="0">
              <a:solidFill>
                <a:srgbClr val="00B050"/>
              </a:solidFill>
            </a:rPr>
            <a:t> </a:t>
          </a:r>
          <a:r>
            <a:rPr lang="en-US" sz="2000" dirty="0" err="1">
              <a:solidFill>
                <a:srgbClr val="00B050"/>
              </a:solidFill>
            </a:rPr>
            <a:t>Kasus</a:t>
          </a:r>
          <a:endParaRPr lang="id-ID" sz="2000" dirty="0">
            <a:solidFill>
              <a:srgbClr val="00B050"/>
            </a:solidFill>
          </a:endParaRPr>
        </a:p>
      </dgm:t>
    </dgm:pt>
    <dgm:pt modelId="{94660194-9C6A-4CE3-89A0-7E188D03A767}" type="parTrans" cxnId="{706173B7-7318-43FF-B8D2-CAF2B0EFAAB3}">
      <dgm:prSet/>
      <dgm:spPr/>
      <dgm:t>
        <a:bodyPr/>
        <a:lstStyle/>
        <a:p>
          <a:endParaRPr lang="id-ID"/>
        </a:p>
      </dgm:t>
    </dgm:pt>
    <dgm:pt modelId="{627097A1-7BD8-48D4-8374-9A5A91DB4B8F}" type="sibTrans" cxnId="{706173B7-7318-43FF-B8D2-CAF2B0EFAAB3}">
      <dgm:prSet/>
      <dgm:spPr/>
      <dgm:t>
        <a:bodyPr/>
        <a:lstStyle/>
        <a:p>
          <a:endParaRPr lang="id-ID"/>
        </a:p>
      </dgm:t>
    </dgm:pt>
    <dgm:pt modelId="{B8B09E60-6EB8-4998-A770-B8886A44410E}">
      <dgm:prSet phldrT="[Text]" custT="1"/>
      <dgm:spPr/>
      <dgm:t>
        <a:bodyPr/>
        <a:lstStyle/>
        <a:p>
          <a:pPr>
            <a:buFont typeface="+mj-lt"/>
            <a:buAutoNum type="arabicPeriod"/>
          </a:pPr>
          <a:r>
            <a:rPr lang="en-US" sz="2000" dirty="0" err="1"/>
            <a:t>Metode</a:t>
          </a:r>
          <a:r>
            <a:rPr lang="en-US" sz="2000" dirty="0"/>
            <a:t> </a:t>
          </a:r>
          <a:r>
            <a:rPr lang="en-US" sz="2000" dirty="0" err="1">
              <a:solidFill>
                <a:srgbClr val="7030A0"/>
              </a:solidFill>
            </a:rPr>
            <a:t>Survei</a:t>
          </a:r>
          <a:endParaRPr lang="id-ID" sz="2000" dirty="0">
            <a:solidFill>
              <a:srgbClr val="7030A0"/>
            </a:solidFill>
          </a:endParaRPr>
        </a:p>
      </dgm:t>
    </dgm:pt>
    <dgm:pt modelId="{4FC039A4-449C-4173-9DD5-DE1CC2AB7403}" type="parTrans" cxnId="{E3A30A3E-0F93-4705-85E4-DAAFC95F25A3}">
      <dgm:prSet/>
      <dgm:spPr/>
      <dgm:t>
        <a:bodyPr/>
        <a:lstStyle/>
        <a:p>
          <a:endParaRPr lang="id-ID"/>
        </a:p>
      </dgm:t>
    </dgm:pt>
    <dgm:pt modelId="{C538D55C-E298-4734-A022-4323E49F7E4D}" type="sibTrans" cxnId="{E3A30A3E-0F93-4705-85E4-DAAFC95F25A3}">
      <dgm:prSet/>
      <dgm:spPr/>
      <dgm:t>
        <a:bodyPr/>
        <a:lstStyle/>
        <a:p>
          <a:endParaRPr lang="id-ID"/>
        </a:p>
      </dgm:t>
    </dgm:pt>
    <dgm:pt modelId="{F7EE8138-3EBA-4375-A4CC-01DC1A04CD67}">
      <dgm:prSet phldrT="[Text]" custT="1"/>
      <dgm:spPr/>
      <dgm:t>
        <a:bodyPr/>
        <a:lstStyle/>
        <a:p>
          <a:pPr>
            <a:buFont typeface="+mj-lt"/>
            <a:buAutoNum type="arabicPeriod"/>
          </a:pPr>
          <a:r>
            <a:rPr lang="en-US" sz="2000" dirty="0" err="1"/>
            <a:t>Deskripsi</a:t>
          </a:r>
          <a:r>
            <a:rPr lang="en-US" sz="2000" dirty="0"/>
            <a:t> vs </a:t>
          </a:r>
          <a:r>
            <a:rPr lang="en-US" sz="2000" dirty="0" err="1"/>
            <a:t>Eksperimen</a:t>
          </a:r>
          <a:r>
            <a:rPr lang="en-US" sz="2000" dirty="0"/>
            <a:t> vs </a:t>
          </a:r>
          <a:r>
            <a:rPr lang="en-US" sz="2000" dirty="0" err="1"/>
            <a:t>Korelasi</a:t>
          </a:r>
          <a:endParaRPr lang="id-ID" sz="2000" dirty="0"/>
        </a:p>
      </dgm:t>
    </dgm:pt>
    <dgm:pt modelId="{F9296E02-B567-47BF-8397-0950691A5462}" type="parTrans" cxnId="{95C0019C-6494-4A34-B2AE-EEADB13FB567}">
      <dgm:prSet/>
      <dgm:spPr/>
      <dgm:t>
        <a:bodyPr/>
        <a:lstStyle/>
        <a:p>
          <a:endParaRPr lang="id-ID"/>
        </a:p>
      </dgm:t>
    </dgm:pt>
    <dgm:pt modelId="{4B62B5CC-1CCD-44E4-B4AE-58C58D97039D}" type="sibTrans" cxnId="{95C0019C-6494-4A34-B2AE-EEADB13FB567}">
      <dgm:prSet/>
      <dgm:spPr/>
      <dgm:t>
        <a:bodyPr/>
        <a:lstStyle/>
        <a:p>
          <a:endParaRPr lang="id-ID"/>
        </a:p>
      </dgm:t>
    </dgm:pt>
    <dgm:pt modelId="{45209221-1637-4A15-B362-AF440C792DB1}" type="pres">
      <dgm:prSet presAssocID="{F2B8E49E-7B59-4135-B1B7-67B1C0E10D57}" presName="Name0" presStyleCnt="0">
        <dgm:presLayoutVars>
          <dgm:dir/>
          <dgm:animLvl val="lvl"/>
          <dgm:resizeHandles val="exact"/>
        </dgm:presLayoutVars>
      </dgm:prSet>
      <dgm:spPr/>
    </dgm:pt>
    <dgm:pt modelId="{AAF67151-B0AE-46D5-B29C-6848C5CBD4BC}" type="pres">
      <dgm:prSet presAssocID="{5ECC295E-E8AC-47DE-9B90-FB247E8F8DE3}" presName="linNode" presStyleCnt="0"/>
      <dgm:spPr/>
    </dgm:pt>
    <dgm:pt modelId="{5E49F44F-D431-4413-B802-5DA6296CDF90}" type="pres">
      <dgm:prSet presAssocID="{5ECC295E-E8AC-47DE-9B90-FB247E8F8DE3}" presName="parentText" presStyleLbl="node1" presStyleIdx="0" presStyleCnt="3" custScaleX="133622">
        <dgm:presLayoutVars>
          <dgm:chMax val="1"/>
          <dgm:bulletEnabled val="1"/>
        </dgm:presLayoutVars>
      </dgm:prSet>
      <dgm:spPr/>
    </dgm:pt>
    <dgm:pt modelId="{B97B3D83-C673-4229-85C4-E310B5CAF413}" type="pres">
      <dgm:prSet presAssocID="{5ECC295E-E8AC-47DE-9B90-FB247E8F8DE3}" presName="descendantText" presStyleLbl="alignAccFollowNode1" presStyleIdx="0" presStyleCnt="3">
        <dgm:presLayoutVars>
          <dgm:bulletEnabled val="1"/>
        </dgm:presLayoutVars>
      </dgm:prSet>
      <dgm:spPr/>
    </dgm:pt>
    <dgm:pt modelId="{4C45D465-8E65-4133-A8C4-587AEDA321E6}" type="pres">
      <dgm:prSet presAssocID="{45D6F542-C548-42C7-A39F-AAFB376E98E7}" presName="sp" presStyleCnt="0"/>
      <dgm:spPr/>
    </dgm:pt>
    <dgm:pt modelId="{99D4AFD0-C874-43AC-9452-F5D828C058B7}" type="pres">
      <dgm:prSet presAssocID="{E5E3DF41-7219-4F7D-9A1D-EC9CF9561C20}" presName="linNode" presStyleCnt="0"/>
      <dgm:spPr/>
    </dgm:pt>
    <dgm:pt modelId="{0C1A36C7-18CD-4068-AECC-819AD3766174}" type="pres">
      <dgm:prSet presAssocID="{E5E3DF41-7219-4F7D-9A1D-EC9CF9561C20}" presName="parentText" presStyleLbl="node1" presStyleIdx="1" presStyleCnt="3" custScaleX="133622">
        <dgm:presLayoutVars>
          <dgm:chMax val="1"/>
          <dgm:bulletEnabled val="1"/>
        </dgm:presLayoutVars>
      </dgm:prSet>
      <dgm:spPr/>
    </dgm:pt>
    <dgm:pt modelId="{57C7D2B2-E708-47B1-8531-AD0AD0A89CC7}" type="pres">
      <dgm:prSet presAssocID="{E5E3DF41-7219-4F7D-9A1D-EC9CF9561C20}" presName="descendantText" presStyleLbl="alignAccFollowNode1" presStyleIdx="1" presStyleCnt="3">
        <dgm:presLayoutVars>
          <dgm:bulletEnabled val="1"/>
        </dgm:presLayoutVars>
      </dgm:prSet>
      <dgm:spPr/>
    </dgm:pt>
    <dgm:pt modelId="{CF4EFFAD-4FAB-4051-A441-59A6CFB49F65}" type="pres">
      <dgm:prSet presAssocID="{905E8E88-FE9A-4021-9DEB-85C8119F1472}" presName="sp" presStyleCnt="0"/>
      <dgm:spPr/>
    </dgm:pt>
    <dgm:pt modelId="{0E7B846C-ECDE-4FEA-A446-45C517A7BE2D}" type="pres">
      <dgm:prSet presAssocID="{0B082CC2-267A-4A77-8B5D-F84DDC278C10}" presName="linNode" presStyleCnt="0"/>
      <dgm:spPr/>
    </dgm:pt>
    <dgm:pt modelId="{4E5076B7-5A71-493C-9A01-881FFA5FE711}" type="pres">
      <dgm:prSet presAssocID="{0B082CC2-267A-4A77-8B5D-F84DDC278C10}" presName="parentText" presStyleLbl="node1" presStyleIdx="2" presStyleCnt="3" custScaleX="133622">
        <dgm:presLayoutVars>
          <dgm:chMax val="1"/>
          <dgm:bulletEnabled val="1"/>
        </dgm:presLayoutVars>
      </dgm:prSet>
      <dgm:spPr/>
    </dgm:pt>
    <dgm:pt modelId="{85EC00B2-7EC7-4D14-960A-905B09CC3E98}" type="pres">
      <dgm:prSet presAssocID="{0B082CC2-267A-4A77-8B5D-F84DDC278C10}" presName="descendantText" presStyleLbl="alignAccFollowNode1" presStyleIdx="2" presStyleCnt="3">
        <dgm:presLayoutVars>
          <dgm:bulletEnabled val="1"/>
        </dgm:presLayoutVars>
      </dgm:prSet>
      <dgm:spPr/>
    </dgm:pt>
  </dgm:ptLst>
  <dgm:cxnLst>
    <dgm:cxn modelId="{D1614C11-3FA3-4109-804C-C7240DDD91FB}" type="presOf" srcId="{0B0EA8EE-AD33-4336-9F81-3EB2ED787608}" destId="{B97B3D83-C673-4229-85C4-E310B5CAF413}" srcOrd="0" destOrd="1" presId="urn:microsoft.com/office/officeart/2005/8/layout/vList5"/>
    <dgm:cxn modelId="{0F345517-CC07-4124-8B88-7F67F29D79EE}" srcId="{5ECC295E-E8AC-47DE-9B90-FB247E8F8DE3}" destId="{0B0EA8EE-AD33-4336-9F81-3EB2ED787608}" srcOrd="1" destOrd="0" parTransId="{919F84D4-9501-4CC2-9A19-E9052CA5E137}" sibTransId="{E12174C7-8A62-4F0D-A22F-3EB33DB40004}"/>
    <dgm:cxn modelId="{0F324420-D795-4814-8AA5-D19D5FA3D64C}" type="presOf" srcId="{B8B09E60-6EB8-4998-A770-B8886A44410E}" destId="{57C7D2B2-E708-47B1-8531-AD0AD0A89CC7}" srcOrd="0" destOrd="3" presId="urn:microsoft.com/office/officeart/2005/8/layout/vList5"/>
    <dgm:cxn modelId="{1A87373C-D76B-45A2-8C76-80426C42BC92}" type="presOf" srcId="{F2B8E49E-7B59-4135-B1B7-67B1C0E10D57}" destId="{45209221-1637-4A15-B362-AF440C792DB1}" srcOrd="0" destOrd="0" presId="urn:microsoft.com/office/officeart/2005/8/layout/vList5"/>
    <dgm:cxn modelId="{E3A30A3E-0F93-4705-85E4-DAAFC95F25A3}" srcId="{E5E3DF41-7219-4F7D-9A1D-EC9CF9561C20}" destId="{B8B09E60-6EB8-4998-A770-B8886A44410E}" srcOrd="3" destOrd="0" parTransId="{4FC039A4-449C-4173-9DD5-DE1CC2AB7403}" sibTransId="{C538D55C-E298-4734-A022-4323E49F7E4D}"/>
    <dgm:cxn modelId="{4B931260-1C72-42C7-B71C-3B829B74F25D}" srcId="{F2B8E49E-7B59-4135-B1B7-67B1C0E10D57}" destId="{E5E3DF41-7219-4F7D-9A1D-EC9CF9561C20}" srcOrd="1" destOrd="0" parTransId="{585CDA99-C949-410A-A585-FC3419677A8F}" sibTransId="{905E8E88-FE9A-4021-9DEB-85C8119F1472}"/>
    <dgm:cxn modelId="{B760C562-CD49-40D6-819D-F43C29467653}" srcId="{F2B8E49E-7B59-4135-B1B7-67B1C0E10D57}" destId="{0B082CC2-267A-4A77-8B5D-F84DDC278C10}" srcOrd="2" destOrd="0" parTransId="{B18C3E16-11EA-4D4F-A10A-DCE42942C1C5}" sibTransId="{04389E2A-8281-477A-9110-91A08F686CBF}"/>
    <dgm:cxn modelId="{F7637945-0E71-4E3B-A67F-B53132FD9040}" type="presOf" srcId="{0B082CC2-267A-4A77-8B5D-F84DDC278C10}" destId="{4E5076B7-5A71-493C-9A01-881FFA5FE711}" srcOrd="0" destOrd="0" presId="urn:microsoft.com/office/officeart/2005/8/layout/vList5"/>
    <dgm:cxn modelId="{AEB17A48-DE8E-4704-9700-B12E112B0736}" srcId="{5ECC295E-E8AC-47DE-9B90-FB247E8F8DE3}" destId="{2BEC8CB6-C323-4521-B128-7022EBA593B9}" srcOrd="0" destOrd="0" parTransId="{9551BA80-F781-4BF7-BF83-BCD600ACA2FC}" sibTransId="{787B9971-7F04-43C1-BAE0-69723CB8DEF6}"/>
    <dgm:cxn modelId="{71FA0352-101D-4053-9E8E-00612AF52EDB}" type="presOf" srcId="{2F9D9280-1EC9-4A61-8513-08E89784CA10}" destId="{57C7D2B2-E708-47B1-8531-AD0AD0A89CC7}" srcOrd="0" destOrd="1" presId="urn:microsoft.com/office/officeart/2005/8/layout/vList5"/>
    <dgm:cxn modelId="{16A91356-6707-46A9-BA9E-0BF17911AC72}" type="presOf" srcId="{21DFE631-D37B-4F94-B0B2-BC9AF62C1BA3}" destId="{57C7D2B2-E708-47B1-8531-AD0AD0A89CC7}" srcOrd="0" destOrd="0" presId="urn:microsoft.com/office/officeart/2005/8/layout/vList5"/>
    <dgm:cxn modelId="{06765298-0837-4066-893F-838D25FAEE50}" type="presOf" srcId="{07C34112-31C1-4B1F-88DB-460EDE265862}" destId="{85EC00B2-7EC7-4D14-960A-905B09CC3E98}" srcOrd="0" destOrd="0" presId="urn:microsoft.com/office/officeart/2005/8/layout/vList5"/>
    <dgm:cxn modelId="{95C0019C-6494-4A34-B2AE-EEADB13FB567}" srcId="{0B082CC2-267A-4A77-8B5D-F84DDC278C10}" destId="{F7EE8138-3EBA-4375-A4CC-01DC1A04CD67}" srcOrd="2" destOrd="0" parTransId="{F9296E02-B567-47BF-8397-0950691A5462}" sibTransId="{4B62B5CC-1CCD-44E4-B4AE-58C58D97039D}"/>
    <dgm:cxn modelId="{18EEC39E-0183-4197-854E-723FC72C619A}" type="presOf" srcId="{5BE5CCC6-193D-4433-8D30-13166EA88EF5}" destId="{57C7D2B2-E708-47B1-8531-AD0AD0A89CC7}" srcOrd="0" destOrd="2" presId="urn:microsoft.com/office/officeart/2005/8/layout/vList5"/>
    <dgm:cxn modelId="{BB4932AA-11AC-4AA5-ACF0-053D4B300DFF}" type="presOf" srcId="{5ECC295E-E8AC-47DE-9B90-FB247E8F8DE3}" destId="{5E49F44F-D431-4413-B802-5DA6296CDF90}" srcOrd="0" destOrd="0" presId="urn:microsoft.com/office/officeart/2005/8/layout/vList5"/>
    <dgm:cxn modelId="{3256E2B0-2139-45F4-9241-419903B5E83C}" srcId="{0B082CC2-267A-4A77-8B5D-F84DDC278C10}" destId="{07C34112-31C1-4B1F-88DB-460EDE265862}" srcOrd="0" destOrd="0" parTransId="{B4DD7AA2-B06C-4A1C-B9DA-092757CC9577}" sibTransId="{5EC25FBE-79D3-4167-B046-6EA62997187C}"/>
    <dgm:cxn modelId="{0BB2C6B5-B044-49FC-AD17-7C497A6DFBC7}" type="presOf" srcId="{2BEC8CB6-C323-4521-B128-7022EBA593B9}" destId="{B97B3D83-C673-4229-85C4-E310B5CAF413}" srcOrd="0" destOrd="0" presId="urn:microsoft.com/office/officeart/2005/8/layout/vList5"/>
    <dgm:cxn modelId="{2C20FBB6-26C4-4814-86F8-3200A6FFEB70}" type="presOf" srcId="{E5E3DF41-7219-4F7D-9A1D-EC9CF9561C20}" destId="{0C1A36C7-18CD-4068-AECC-819AD3766174}" srcOrd="0" destOrd="0" presId="urn:microsoft.com/office/officeart/2005/8/layout/vList5"/>
    <dgm:cxn modelId="{706173B7-7318-43FF-B8D2-CAF2B0EFAAB3}" srcId="{E5E3DF41-7219-4F7D-9A1D-EC9CF9561C20}" destId="{5BE5CCC6-193D-4433-8D30-13166EA88EF5}" srcOrd="2" destOrd="0" parTransId="{94660194-9C6A-4CE3-89A0-7E188D03A767}" sibTransId="{627097A1-7BD8-48D4-8374-9A5A91DB4B8F}"/>
    <dgm:cxn modelId="{224F05BD-A890-4A42-BE1E-82553C1B0150}" type="presOf" srcId="{F7EE8138-3EBA-4375-A4CC-01DC1A04CD67}" destId="{85EC00B2-7EC7-4D14-960A-905B09CC3E98}" srcOrd="0" destOrd="2" presId="urn:microsoft.com/office/officeart/2005/8/layout/vList5"/>
    <dgm:cxn modelId="{040C10CA-FD77-4C37-B558-0EF21303FE3D}" type="presOf" srcId="{A99E6514-FDF0-4D41-B48C-21EF4234FF4D}" destId="{85EC00B2-7EC7-4D14-960A-905B09CC3E98}" srcOrd="0" destOrd="1" presId="urn:microsoft.com/office/officeart/2005/8/layout/vList5"/>
    <dgm:cxn modelId="{B6385ECF-BDDD-46ED-877E-A75D79CF1975}" srcId="{F2B8E49E-7B59-4135-B1B7-67B1C0E10D57}" destId="{5ECC295E-E8AC-47DE-9B90-FB247E8F8DE3}" srcOrd="0" destOrd="0" parTransId="{7D39AE1B-7198-476E-8DFF-692027EA62EA}" sibTransId="{45D6F542-C548-42C7-A39F-AAFB376E98E7}"/>
    <dgm:cxn modelId="{C51619E5-53A1-4A49-9E16-14A2AC75D6CF}" srcId="{E5E3DF41-7219-4F7D-9A1D-EC9CF9561C20}" destId="{2F9D9280-1EC9-4A61-8513-08E89784CA10}" srcOrd="1" destOrd="0" parTransId="{88B95388-99ED-4CCD-A89F-3257F366FB0A}" sibTransId="{D56C06A3-11F3-4F18-AC57-BC856422E587}"/>
    <dgm:cxn modelId="{39820DEF-C36F-424C-8A4E-2EC706A321AA}" srcId="{0B082CC2-267A-4A77-8B5D-F84DDC278C10}" destId="{A99E6514-FDF0-4D41-B48C-21EF4234FF4D}" srcOrd="1" destOrd="0" parTransId="{2B6CA0AD-9C9C-4B39-9E10-2BBF63336702}" sibTransId="{EF5033D2-787D-4B4E-816D-96F86E29BBD2}"/>
    <dgm:cxn modelId="{BE3E7AFC-18D8-47F8-94EB-E6889F2DCE47}" srcId="{E5E3DF41-7219-4F7D-9A1D-EC9CF9561C20}" destId="{21DFE631-D37B-4F94-B0B2-BC9AF62C1BA3}" srcOrd="0" destOrd="0" parTransId="{48C9745C-BD9C-4BF8-B269-A1973B37F72B}" sibTransId="{1F0A5E3F-8974-4319-A284-A3E05174A447}"/>
    <dgm:cxn modelId="{1D100B0A-5DF1-4644-A760-C662D2328D66}" type="presParOf" srcId="{45209221-1637-4A15-B362-AF440C792DB1}" destId="{AAF67151-B0AE-46D5-B29C-6848C5CBD4BC}" srcOrd="0" destOrd="0" presId="urn:microsoft.com/office/officeart/2005/8/layout/vList5"/>
    <dgm:cxn modelId="{4B87D52A-0E55-402C-B60A-BFD05546F988}" type="presParOf" srcId="{AAF67151-B0AE-46D5-B29C-6848C5CBD4BC}" destId="{5E49F44F-D431-4413-B802-5DA6296CDF90}" srcOrd="0" destOrd="0" presId="urn:microsoft.com/office/officeart/2005/8/layout/vList5"/>
    <dgm:cxn modelId="{8C0D440F-3ED4-478B-AF14-90C020730C2C}" type="presParOf" srcId="{AAF67151-B0AE-46D5-B29C-6848C5CBD4BC}" destId="{B97B3D83-C673-4229-85C4-E310B5CAF413}" srcOrd="1" destOrd="0" presId="urn:microsoft.com/office/officeart/2005/8/layout/vList5"/>
    <dgm:cxn modelId="{69F46CBE-9EAF-406F-9645-F02E628BC1B9}" type="presParOf" srcId="{45209221-1637-4A15-B362-AF440C792DB1}" destId="{4C45D465-8E65-4133-A8C4-587AEDA321E6}" srcOrd="1" destOrd="0" presId="urn:microsoft.com/office/officeart/2005/8/layout/vList5"/>
    <dgm:cxn modelId="{E1515D28-4916-4D77-A0A6-E307B2DEE5FA}" type="presParOf" srcId="{45209221-1637-4A15-B362-AF440C792DB1}" destId="{99D4AFD0-C874-43AC-9452-F5D828C058B7}" srcOrd="2" destOrd="0" presId="urn:microsoft.com/office/officeart/2005/8/layout/vList5"/>
    <dgm:cxn modelId="{5101727A-29C4-4D28-9522-8C0716B1AABA}" type="presParOf" srcId="{99D4AFD0-C874-43AC-9452-F5D828C058B7}" destId="{0C1A36C7-18CD-4068-AECC-819AD3766174}" srcOrd="0" destOrd="0" presId="urn:microsoft.com/office/officeart/2005/8/layout/vList5"/>
    <dgm:cxn modelId="{BF4E3078-953D-4C78-80E6-ABCCA38DCF47}" type="presParOf" srcId="{99D4AFD0-C874-43AC-9452-F5D828C058B7}" destId="{57C7D2B2-E708-47B1-8531-AD0AD0A89CC7}" srcOrd="1" destOrd="0" presId="urn:microsoft.com/office/officeart/2005/8/layout/vList5"/>
    <dgm:cxn modelId="{48F355B9-18D0-492C-BA61-0368E885CF9B}" type="presParOf" srcId="{45209221-1637-4A15-B362-AF440C792DB1}" destId="{CF4EFFAD-4FAB-4051-A441-59A6CFB49F65}" srcOrd="3" destOrd="0" presId="urn:microsoft.com/office/officeart/2005/8/layout/vList5"/>
    <dgm:cxn modelId="{77B15BE8-F311-4138-ADF7-EC94556456AB}" type="presParOf" srcId="{45209221-1637-4A15-B362-AF440C792DB1}" destId="{0E7B846C-ECDE-4FEA-A446-45C517A7BE2D}" srcOrd="4" destOrd="0" presId="urn:microsoft.com/office/officeart/2005/8/layout/vList5"/>
    <dgm:cxn modelId="{CAEF4CFD-5F12-4212-BB6E-2B96D534AC24}" type="presParOf" srcId="{0E7B846C-ECDE-4FEA-A446-45C517A7BE2D}" destId="{4E5076B7-5A71-493C-9A01-881FFA5FE711}" srcOrd="0" destOrd="0" presId="urn:microsoft.com/office/officeart/2005/8/layout/vList5"/>
    <dgm:cxn modelId="{013E95B7-565D-4F65-9B15-DAB7407C3C18}" type="presParOf" srcId="{0E7B846C-ECDE-4FEA-A446-45C517A7BE2D}" destId="{85EC00B2-7EC7-4D14-960A-905B09CC3E9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238551-560D-49EB-9D43-1DA875EE262E}" type="doc">
      <dgm:prSet loTypeId="urn:microsoft.com/office/officeart/2005/8/layout/process1" loCatId="process" qsTypeId="urn:microsoft.com/office/officeart/2005/8/quickstyle/simple3" qsCatId="simple" csTypeId="urn:microsoft.com/office/officeart/2005/8/colors/colorful1" csCatId="colorful" phldr="1"/>
      <dgm:spPr/>
    </dgm:pt>
    <dgm:pt modelId="{93647A36-3F74-457E-A342-8D434080C5E9}">
      <dgm:prSet phldrT="[Text]" custT="1"/>
      <dgm:spPr/>
      <dgm:t>
        <a:bodyPr/>
        <a:lstStyle/>
        <a:p>
          <a:r>
            <a:rPr lang="en-US" sz="1600" dirty="0" err="1"/>
            <a:t>Pengamatan</a:t>
          </a:r>
          <a:r>
            <a:rPr lang="en-US" sz="1600" dirty="0"/>
            <a:t> </a:t>
          </a:r>
          <a:r>
            <a:rPr lang="en-US" sz="1600" dirty="0" err="1"/>
            <a:t>terhadap</a:t>
          </a:r>
          <a:r>
            <a:rPr lang="en-US" sz="1600" dirty="0"/>
            <a:t> </a:t>
          </a:r>
          <a:r>
            <a:rPr lang="en-US" sz="1600" dirty="0" err="1"/>
            <a:t>obyek</a:t>
          </a:r>
          <a:r>
            <a:rPr lang="en-US" sz="1600" dirty="0"/>
            <a:t> </a:t>
          </a:r>
          <a:r>
            <a:rPr lang="en-US" sz="1600" dirty="0" err="1"/>
            <a:t>penelitian</a:t>
          </a:r>
          <a:r>
            <a:rPr lang="en-US" sz="1600" dirty="0"/>
            <a:t> </a:t>
          </a:r>
          <a:r>
            <a:rPr lang="en-US" sz="1600" b="1" i="1" dirty="0">
              <a:solidFill>
                <a:srgbClr val="FF0000"/>
              </a:solidFill>
            </a:rPr>
            <a:t>(</a:t>
          </a:r>
          <a:r>
            <a:rPr lang="en-US" sz="1600" b="1" i="1" dirty="0" err="1">
              <a:solidFill>
                <a:srgbClr val="FF0000"/>
              </a:solidFill>
            </a:rPr>
            <a:t>Khusus</a:t>
          </a:r>
          <a:r>
            <a:rPr lang="en-US" sz="1600" b="1" i="1" dirty="0">
              <a:solidFill>
                <a:srgbClr val="FF0000"/>
              </a:solidFill>
            </a:rPr>
            <a:t>)</a:t>
          </a:r>
          <a:endParaRPr lang="id-ID" sz="1600" b="1" i="1" dirty="0">
            <a:solidFill>
              <a:srgbClr val="FF0000"/>
            </a:solidFill>
          </a:endParaRPr>
        </a:p>
      </dgm:t>
    </dgm:pt>
    <dgm:pt modelId="{C0B299EA-A76F-41F4-86C7-CFA0A5AFCB10}" type="parTrans" cxnId="{4EF5BFDC-1E2F-498B-94E6-D86836949380}">
      <dgm:prSet/>
      <dgm:spPr/>
      <dgm:t>
        <a:bodyPr/>
        <a:lstStyle/>
        <a:p>
          <a:endParaRPr lang="id-ID" sz="1400"/>
        </a:p>
      </dgm:t>
    </dgm:pt>
    <dgm:pt modelId="{43645447-E2F8-4444-B4BC-6ADF74D63C95}" type="sibTrans" cxnId="{4EF5BFDC-1E2F-498B-94E6-D86836949380}">
      <dgm:prSet custT="1"/>
      <dgm:spPr/>
      <dgm:t>
        <a:bodyPr/>
        <a:lstStyle/>
        <a:p>
          <a:endParaRPr lang="id-ID" sz="1400"/>
        </a:p>
      </dgm:t>
    </dgm:pt>
    <dgm:pt modelId="{2A0E21F5-238C-4C59-9212-A2969502A9C9}">
      <dgm:prSet phldrT="[Text]" custT="1"/>
      <dgm:spPr/>
      <dgm:t>
        <a:bodyPr/>
        <a:lstStyle/>
        <a:p>
          <a:r>
            <a:rPr lang="en-US" sz="1600" dirty="0" err="1"/>
            <a:t>Menghasilkan</a:t>
          </a:r>
          <a:r>
            <a:rPr lang="en-US" sz="1600" dirty="0"/>
            <a:t> </a:t>
          </a:r>
          <a:r>
            <a:rPr lang="en-US" sz="1600" dirty="0" err="1"/>
            <a:t>konsep</a:t>
          </a:r>
          <a:r>
            <a:rPr lang="en-US" sz="1600" dirty="0"/>
            <a:t> </a:t>
          </a:r>
          <a:r>
            <a:rPr lang="en-US" sz="1600" dirty="0" err="1"/>
            <a:t>atau</a:t>
          </a:r>
          <a:r>
            <a:rPr lang="en-US" sz="1600" dirty="0"/>
            <a:t> </a:t>
          </a:r>
          <a:r>
            <a:rPr lang="en-US" sz="1600" dirty="0" err="1"/>
            <a:t>teori</a:t>
          </a:r>
          <a:r>
            <a:rPr lang="en-US" sz="1600" dirty="0"/>
            <a:t> </a:t>
          </a:r>
          <a:r>
            <a:rPr lang="en-US" sz="1600" dirty="0" err="1"/>
            <a:t>baru</a:t>
          </a:r>
          <a:r>
            <a:rPr lang="en-US" sz="1600" dirty="0"/>
            <a:t> </a:t>
          </a:r>
          <a:r>
            <a:rPr lang="en-US" sz="1600" b="1" i="1" dirty="0">
              <a:solidFill>
                <a:srgbClr val="FF0000"/>
              </a:solidFill>
            </a:rPr>
            <a:t>(</a:t>
          </a:r>
          <a:r>
            <a:rPr lang="en-US" sz="1600" b="1" i="1" dirty="0" err="1">
              <a:solidFill>
                <a:srgbClr val="FF0000"/>
              </a:solidFill>
            </a:rPr>
            <a:t>Umum</a:t>
          </a:r>
          <a:r>
            <a:rPr lang="en-US" sz="1600" b="1" i="1" dirty="0">
              <a:solidFill>
                <a:srgbClr val="FF0000"/>
              </a:solidFill>
            </a:rPr>
            <a:t>)</a:t>
          </a:r>
          <a:endParaRPr lang="id-ID" sz="1600" b="1" i="1" dirty="0">
            <a:solidFill>
              <a:srgbClr val="FF0000"/>
            </a:solidFill>
          </a:endParaRPr>
        </a:p>
      </dgm:t>
    </dgm:pt>
    <dgm:pt modelId="{C8B5FE2B-4944-433C-8FDE-17C07F5A8E78}" type="parTrans" cxnId="{C3FF61A7-1E6A-4AC4-B788-D35D49E34B3E}">
      <dgm:prSet/>
      <dgm:spPr/>
      <dgm:t>
        <a:bodyPr/>
        <a:lstStyle/>
        <a:p>
          <a:endParaRPr lang="id-ID" sz="1400"/>
        </a:p>
      </dgm:t>
    </dgm:pt>
    <dgm:pt modelId="{D322D679-A36B-45E8-B4DD-DB47E96F0842}" type="sibTrans" cxnId="{C3FF61A7-1E6A-4AC4-B788-D35D49E34B3E}">
      <dgm:prSet/>
      <dgm:spPr/>
      <dgm:t>
        <a:bodyPr/>
        <a:lstStyle/>
        <a:p>
          <a:endParaRPr lang="id-ID" sz="1400"/>
        </a:p>
      </dgm:t>
    </dgm:pt>
    <dgm:pt modelId="{DF3D6F3F-0125-464A-B04E-465EA0B8E459}" type="pres">
      <dgm:prSet presAssocID="{26238551-560D-49EB-9D43-1DA875EE262E}" presName="Name0" presStyleCnt="0">
        <dgm:presLayoutVars>
          <dgm:dir/>
          <dgm:resizeHandles val="exact"/>
        </dgm:presLayoutVars>
      </dgm:prSet>
      <dgm:spPr/>
    </dgm:pt>
    <dgm:pt modelId="{12EB4CC8-0F88-48A1-A90E-98F5D964034B}" type="pres">
      <dgm:prSet presAssocID="{93647A36-3F74-457E-A342-8D434080C5E9}" presName="node" presStyleLbl="node1" presStyleIdx="0" presStyleCnt="2" custScaleY="45018">
        <dgm:presLayoutVars>
          <dgm:bulletEnabled val="1"/>
        </dgm:presLayoutVars>
      </dgm:prSet>
      <dgm:spPr/>
    </dgm:pt>
    <dgm:pt modelId="{C70170ED-C93B-4FBE-B4E0-F387B4244F47}" type="pres">
      <dgm:prSet presAssocID="{43645447-E2F8-4444-B4BC-6ADF74D63C95}" presName="sibTrans" presStyleLbl="sibTrans2D1" presStyleIdx="0" presStyleCnt="1"/>
      <dgm:spPr/>
    </dgm:pt>
    <dgm:pt modelId="{D9E1E5B5-6B00-4399-9D1E-4957E2ADD59C}" type="pres">
      <dgm:prSet presAssocID="{43645447-E2F8-4444-B4BC-6ADF74D63C95}" presName="connectorText" presStyleLbl="sibTrans2D1" presStyleIdx="0" presStyleCnt="1"/>
      <dgm:spPr/>
    </dgm:pt>
    <dgm:pt modelId="{BC61273F-5B60-4E95-A003-FAB6782E859B}" type="pres">
      <dgm:prSet presAssocID="{2A0E21F5-238C-4C59-9212-A2969502A9C9}" presName="node" presStyleLbl="node1" presStyleIdx="1" presStyleCnt="2" custScaleY="45018">
        <dgm:presLayoutVars>
          <dgm:bulletEnabled val="1"/>
        </dgm:presLayoutVars>
      </dgm:prSet>
      <dgm:spPr/>
    </dgm:pt>
  </dgm:ptLst>
  <dgm:cxnLst>
    <dgm:cxn modelId="{9D550F07-F381-4FC4-97E7-CFFC060DE9BD}" type="presOf" srcId="{26238551-560D-49EB-9D43-1DA875EE262E}" destId="{DF3D6F3F-0125-464A-B04E-465EA0B8E459}" srcOrd="0" destOrd="0" presId="urn:microsoft.com/office/officeart/2005/8/layout/process1"/>
    <dgm:cxn modelId="{023EE352-8F94-43D5-9AF7-07C942AC0318}" type="presOf" srcId="{43645447-E2F8-4444-B4BC-6ADF74D63C95}" destId="{C70170ED-C93B-4FBE-B4E0-F387B4244F47}" srcOrd="0" destOrd="0" presId="urn:microsoft.com/office/officeart/2005/8/layout/process1"/>
    <dgm:cxn modelId="{70105D7B-5B4B-4C80-864F-18539EF0B5C7}" type="presOf" srcId="{2A0E21F5-238C-4C59-9212-A2969502A9C9}" destId="{BC61273F-5B60-4E95-A003-FAB6782E859B}" srcOrd="0" destOrd="0" presId="urn:microsoft.com/office/officeart/2005/8/layout/process1"/>
    <dgm:cxn modelId="{217DA98A-920A-415B-9A48-6C0BD964969D}" type="presOf" srcId="{43645447-E2F8-4444-B4BC-6ADF74D63C95}" destId="{D9E1E5B5-6B00-4399-9D1E-4957E2ADD59C}" srcOrd="1" destOrd="0" presId="urn:microsoft.com/office/officeart/2005/8/layout/process1"/>
    <dgm:cxn modelId="{C3FF61A7-1E6A-4AC4-B788-D35D49E34B3E}" srcId="{26238551-560D-49EB-9D43-1DA875EE262E}" destId="{2A0E21F5-238C-4C59-9212-A2969502A9C9}" srcOrd="1" destOrd="0" parTransId="{C8B5FE2B-4944-433C-8FDE-17C07F5A8E78}" sibTransId="{D322D679-A36B-45E8-B4DD-DB47E96F0842}"/>
    <dgm:cxn modelId="{4EF5BFDC-1E2F-498B-94E6-D86836949380}" srcId="{26238551-560D-49EB-9D43-1DA875EE262E}" destId="{93647A36-3F74-457E-A342-8D434080C5E9}" srcOrd="0" destOrd="0" parTransId="{C0B299EA-A76F-41F4-86C7-CFA0A5AFCB10}" sibTransId="{43645447-E2F8-4444-B4BC-6ADF74D63C95}"/>
    <dgm:cxn modelId="{7E573EFB-6C6D-44BB-9D0D-F9A11C977156}" type="presOf" srcId="{93647A36-3F74-457E-A342-8D434080C5E9}" destId="{12EB4CC8-0F88-48A1-A90E-98F5D964034B}" srcOrd="0" destOrd="0" presId="urn:microsoft.com/office/officeart/2005/8/layout/process1"/>
    <dgm:cxn modelId="{306FCDAE-10D3-4ED2-8440-EFD14C5F4E8D}" type="presParOf" srcId="{DF3D6F3F-0125-464A-B04E-465EA0B8E459}" destId="{12EB4CC8-0F88-48A1-A90E-98F5D964034B}" srcOrd="0" destOrd="0" presId="urn:microsoft.com/office/officeart/2005/8/layout/process1"/>
    <dgm:cxn modelId="{9DB8FF6A-B15C-49B0-9424-F0418F8E44CC}" type="presParOf" srcId="{DF3D6F3F-0125-464A-B04E-465EA0B8E459}" destId="{C70170ED-C93B-4FBE-B4E0-F387B4244F47}" srcOrd="1" destOrd="0" presId="urn:microsoft.com/office/officeart/2005/8/layout/process1"/>
    <dgm:cxn modelId="{E5917BE9-43A1-4FB1-BFC5-7E3ED66F735D}" type="presParOf" srcId="{C70170ED-C93B-4FBE-B4E0-F387B4244F47}" destId="{D9E1E5B5-6B00-4399-9D1E-4957E2ADD59C}" srcOrd="0" destOrd="0" presId="urn:microsoft.com/office/officeart/2005/8/layout/process1"/>
    <dgm:cxn modelId="{5097EB87-0274-4AD6-BF01-222E717CA550}" type="presParOf" srcId="{DF3D6F3F-0125-464A-B04E-465EA0B8E459}" destId="{BC61273F-5B60-4E95-A003-FAB6782E859B}"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238551-560D-49EB-9D43-1DA875EE262E}" type="doc">
      <dgm:prSet loTypeId="urn:microsoft.com/office/officeart/2005/8/layout/process1" loCatId="process" qsTypeId="urn:microsoft.com/office/officeart/2005/8/quickstyle/simple3" qsCatId="simple" csTypeId="urn:microsoft.com/office/officeart/2005/8/colors/colorful1" csCatId="colorful" phldr="1"/>
      <dgm:spPr/>
      <dgm:t>
        <a:bodyPr/>
        <a:lstStyle/>
        <a:p>
          <a:endParaRPr lang="id-ID"/>
        </a:p>
      </dgm:t>
    </dgm:pt>
    <dgm:pt modelId="{93647A36-3F74-457E-A342-8D434080C5E9}">
      <dgm:prSet phldrT="[Text]" custT="1"/>
      <dgm:spPr/>
      <dgm:t>
        <a:bodyPr/>
        <a:lstStyle/>
        <a:p>
          <a:r>
            <a:rPr lang="en-US" sz="1600" dirty="0" err="1"/>
            <a:t>Kumpulkan</a:t>
          </a:r>
          <a:r>
            <a:rPr lang="en-US" sz="1600" dirty="0"/>
            <a:t> </a:t>
          </a:r>
          <a:r>
            <a:rPr lang="en-US" sz="1600" dirty="0" err="1"/>
            <a:t>Teori</a:t>
          </a:r>
          <a:r>
            <a:rPr lang="en-US" sz="1600" dirty="0"/>
            <a:t> </a:t>
          </a:r>
          <a:r>
            <a:rPr lang="en-US" sz="1600" b="1" i="1" dirty="0">
              <a:solidFill>
                <a:srgbClr val="FF0000"/>
              </a:solidFill>
            </a:rPr>
            <a:t>(</a:t>
          </a:r>
          <a:r>
            <a:rPr lang="en-US" sz="1600" b="1" i="1" dirty="0" err="1">
              <a:solidFill>
                <a:srgbClr val="FF0000"/>
              </a:solidFill>
            </a:rPr>
            <a:t>Umum</a:t>
          </a:r>
          <a:r>
            <a:rPr lang="en-US" sz="1600" b="1" i="1" dirty="0">
              <a:solidFill>
                <a:srgbClr val="FF0000"/>
              </a:solidFill>
            </a:rPr>
            <a:t>)</a:t>
          </a:r>
          <a:endParaRPr lang="id-ID" sz="1600" b="1" i="1" dirty="0">
            <a:solidFill>
              <a:srgbClr val="FF0000"/>
            </a:solidFill>
          </a:endParaRPr>
        </a:p>
      </dgm:t>
    </dgm:pt>
    <dgm:pt modelId="{C0B299EA-A76F-41F4-86C7-CFA0A5AFCB10}" type="parTrans" cxnId="{4EF5BFDC-1E2F-498B-94E6-D86836949380}">
      <dgm:prSet/>
      <dgm:spPr/>
      <dgm:t>
        <a:bodyPr/>
        <a:lstStyle/>
        <a:p>
          <a:endParaRPr lang="id-ID" sz="1400"/>
        </a:p>
      </dgm:t>
    </dgm:pt>
    <dgm:pt modelId="{43645447-E2F8-4444-B4BC-6ADF74D63C95}" type="sibTrans" cxnId="{4EF5BFDC-1E2F-498B-94E6-D86836949380}">
      <dgm:prSet custT="1"/>
      <dgm:spPr/>
      <dgm:t>
        <a:bodyPr/>
        <a:lstStyle/>
        <a:p>
          <a:endParaRPr lang="id-ID" sz="1400"/>
        </a:p>
      </dgm:t>
    </dgm:pt>
    <dgm:pt modelId="{2A0E21F5-238C-4C59-9212-A2969502A9C9}">
      <dgm:prSet phldrT="[Text]" custT="1"/>
      <dgm:spPr/>
      <dgm:t>
        <a:bodyPr/>
        <a:lstStyle/>
        <a:p>
          <a:r>
            <a:rPr lang="en-US" sz="1600" dirty="0" err="1"/>
            <a:t>Hasilkan</a:t>
          </a:r>
          <a:r>
            <a:rPr lang="en-US" sz="1600" dirty="0"/>
            <a:t> </a:t>
          </a:r>
          <a:r>
            <a:rPr lang="en-US" sz="1600" dirty="0" err="1"/>
            <a:t>Konsep</a:t>
          </a:r>
          <a:endParaRPr lang="id-ID" sz="1600" dirty="0"/>
        </a:p>
      </dgm:t>
    </dgm:pt>
    <dgm:pt modelId="{C8B5FE2B-4944-433C-8FDE-17C07F5A8E78}" type="parTrans" cxnId="{C3FF61A7-1E6A-4AC4-B788-D35D49E34B3E}">
      <dgm:prSet/>
      <dgm:spPr/>
      <dgm:t>
        <a:bodyPr/>
        <a:lstStyle/>
        <a:p>
          <a:endParaRPr lang="id-ID" sz="1400"/>
        </a:p>
      </dgm:t>
    </dgm:pt>
    <dgm:pt modelId="{D322D679-A36B-45E8-B4DD-DB47E96F0842}" type="sibTrans" cxnId="{C3FF61A7-1E6A-4AC4-B788-D35D49E34B3E}">
      <dgm:prSet/>
      <dgm:spPr/>
      <dgm:t>
        <a:bodyPr/>
        <a:lstStyle/>
        <a:p>
          <a:endParaRPr lang="id-ID" sz="1400"/>
        </a:p>
      </dgm:t>
    </dgm:pt>
    <dgm:pt modelId="{61D74A89-396F-48C2-86A1-CD9CB7D7F8C8}">
      <dgm:prSet phldrT="[Text]" custT="1"/>
      <dgm:spPr/>
      <dgm:t>
        <a:bodyPr/>
        <a:lstStyle/>
        <a:p>
          <a:r>
            <a:rPr lang="en-US" sz="1600" dirty="0" err="1"/>
            <a:t>Rumuskan</a:t>
          </a:r>
          <a:r>
            <a:rPr lang="en-US" sz="1600" dirty="0"/>
            <a:t> </a:t>
          </a:r>
          <a:r>
            <a:rPr lang="en-US" sz="1600" dirty="0" err="1"/>
            <a:t>Hipotesis</a:t>
          </a:r>
          <a:r>
            <a:rPr lang="en-US" sz="1600" dirty="0"/>
            <a:t> </a:t>
          </a:r>
          <a:r>
            <a:rPr lang="en-US" sz="1600" b="1" i="1" dirty="0">
              <a:solidFill>
                <a:srgbClr val="FF0000"/>
              </a:solidFill>
            </a:rPr>
            <a:t>(</a:t>
          </a:r>
          <a:r>
            <a:rPr lang="en-US" sz="1600" b="1" i="1" dirty="0" err="1">
              <a:solidFill>
                <a:srgbClr val="FF0000"/>
              </a:solidFill>
            </a:rPr>
            <a:t>Khusus</a:t>
          </a:r>
          <a:r>
            <a:rPr lang="en-US" sz="1600" b="1" i="1" dirty="0">
              <a:solidFill>
                <a:srgbClr val="FF0000"/>
              </a:solidFill>
            </a:rPr>
            <a:t>)</a:t>
          </a:r>
          <a:endParaRPr lang="id-ID" sz="1600" b="1" i="1" dirty="0">
            <a:solidFill>
              <a:srgbClr val="FF0000"/>
            </a:solidFill>
          </a:endParaRPr>
        </a:p>
      </dgm:t>
    </dgm:pt>
    <dgm:pt modelId="{7E155912-CADA-4DD4-BAC4-193C960F27CA}" type="parTrans" cxnId="{8119EF7E-D85E-4432-8265-877D4E4E407B}">
      <dgm:prSet/>
      <dgm:spPr/>
      <dgm:t>
        <a:bodyPr/>
        <a:lstStyle/>
        <a:p>
          <a:endParaRPr lang="id-ID"/>
        </a:p>
      </dgm:t>
    </dgm:pt>
    <dgm:pt modelId="{BF45DDC6-C407-4D9A-9258-F645735C061F}" type="sibTrans" cxnId="{8119EF7E-D85E-4432-8265-877D4E4E407B}">
      <dgm:prSet/>
      <dgm:spPr/>
      <dgm:t>
        <a:bodyPr/>
        <a:lstStyle/>
        <a:p>
          <a:endParaRPr lang="id-ID"/>
        </a:p>
      </dgm:t>
    </dgm:pt>
    <dgm:pt modelId="{D381E471-F228-4E04-8EA4-6CC2CA5AE9A9}">
      <dgm:prSet phldrT="[Text]" custT="1"/>
      <dgm:spPr/>
      <dgm:t>
        <a:bodyPr/>
        <a:lstStyle/>
        <a:p>
          <a:r>
            <a:rPr lang="en-US" sz="1600" dirty="0" err="1"/>
            <a:t>Uji</a:t>
          </a:r>
          <a:br>
            <a:rPr lang="en-US" sz="1600" dirty="0"/>
          </a:br>
          <a:r>
            <a:rPr lang="en-US" sz="1600" dirty="0" err="1"/>
            <a:t>Hipotesis</a:t>
          </a:r>
          <a:endParaRPr lang="id-ID" sz="1600" dirty="0"/>
        </a:p>
      </dgm:t>
    </dgm:pt>
    <dgm:pt modelId="{F1795545-BF8A-4655-BE52-0D39E0E62DB7}" type="parTrans" cxnId="{F855B04F-0858-474D-B580-30C5F2CD4B78}">
      <dgm:prSet/>
      <dgm:spPr/>
      <dgm:t>
        <a:bodyPr/>
        <a:lstStyle/>
        <a:p>
          <a:endParaRPr lang="id-ID"/>
        </a:p>
      </dgm:t>
    </dgm:pt>
    <dgm:pt modelId="{A6C3F9E3-011D-47AE-815A-01C1326AD4E5}" type="sibTrans" cxnId="{F855B04F-0858-474D-B580-30C5F2CD4B78}">
      <dgm:prSet/>
      <dgm:spPr/>
      <dgm:t>
        <a:bodyPr/>
        <a:lstStyle/>
        <a:p>
          <a:endParaRPr lang="id-ID"/>
        </a:p>
      </dgm:t>
    </dgm:pt>
    <dgm:pt modelId="{2B77F1AE-2280-4940-9798-AB79C781403A}">
      <dgm:prSet phldrT="[Text]" custT="1"/>
      <dgm:spPr/>
      <dgm:t>
        <a:bodyPr/>
        <a:lstStyle/>
        <a:p>
          <a:r>
            <a:rPr lang="en-US" sz="1600" dirty="0"/>
            <a:t>Tarik </a:t>
          </a:r>
          <a:r>
            <a:rPr lang="en-US" sz="1600" dirty="0" err="1"/>
            <a:t>Kesmpulan</a:t>
          </a:r>
          <a:r>
            <a:rPr lang="en-US" sz="1600" dirty="0"/>
            <a:t> </a:t>
          </a:r>
          <a:r>
            <a:rPr lang="en-US" sz="1600" b="1" i="1" dirty="0">
              <a:solidFill>
                <a:srgbClr val="FF0000"/>
              </a:solidFill>
            </a:rPr>
            <a:t>(</a:t>
          </a:r>
          <a:r>
            <a:rPr lang="en-US" sz="1600" b="1" i="1" dirty="0" err="1">
              <a:solidFill>
                <a:srgbClr val="FF0000"/>
              </a:solidFill>
            </a:rPr>
            <a:t>Umum</a:t>
          </a:r>
          <a:r>
            <a:rPr lang="en-US" sz="1600" b="1" i="1" dirty="0">
              <a:solidFill>
                <a:srgbClr val="FF0000"/>
              </a:solidFill>
            </a:rPr>
            <a:t>)</a:t>
          </a:r>
          <a:endParaRPr lang="id-ID" sz="1600" b="1" i="1" dirty="0">
            <a:solidFill>
              <a:srgbClr val="FF0000"/>
            </a:solidFill>
          </a:endParaRPr>
        </a:p>
      </dgm:t>
    </dgm:pt>
    <dgm:pt modelId="{4E74224F-896D-4C4C-8562-AB129DAA1B19}" type="parTrans" cxnId="{8E340D17-47BC-43B6-9F37-3B10C63346F5}">
      <dgm:prSet/>
      <dgm:spPr/>
      <dgm:t>
        <a:bodyPr/>
        <a:lstStyle/>
        <a:p>
          <a:endParaRPr lang="id-ID"/>
        </a:p>
      </dgm:t>
    </dgm:pt>
    <dgm:pt modelId="{8F7B3A1D-EDD1-4284-BADF-523888747A82}" type="sibTrans" cxnId="{8E340D17-47BC-43B6-9F37-3B10C63346F5}">
      <dgm:prSet/>
      <dgm:spPr/>
      <dgm:t>
        <a:bodyPr/>
        <a:lstStyle/>
        <a:p>
          <a:endParaRPr lang="id-ID"/>
        </a:p>
      </dgm:t>
    </dgm:pt>
    <dgm:pt modelId="{DF3D6F3F-0125-464A-B04E-465EA0B8E459}" type="pres">
      <dgm:prSet presAssocID="{26238551-560D-49EB-9D43-1DA875EE262E}" presName="Name0" presStyleCnt="0">
        <dgm:presLayoutVars>
          <dgm:dir/>
          <dgm:resizeHandles val="exact"/>
        </dgm:presLayoutVars>
      </dgm:prSet>
      <dgm:spPr/>
    </dgm:pt>
    <dgm:pt modelId="{12EB4CC8-0F88-48A1-A90E-98F5D964034B}" type="pres">
      <dgm:prSet presAssocID="{93647A36-3F74-457E-A342-8D434080C5E9}" presName="node" presStyleLbl="node1" presStyleIdx="0" presStyleCnt="5" custScaleY="73434">
        <dgm:presLayoutVars>
          <dgm:bulletEnabled val="1"/>
        </dgm:presLayoutVars>
      </dgm:prSet>
      <dgm:spPr/>
    </dgm:pt>
    <dgm:pt modelId="{C70170ED-C93B-4FBE-B4E0-F387B4244F47}" type="pres">
      <dgm:prSet presAssocID="{43645447-E2F8-4444-B4BC-6ADF74D63C95}" presName="sibTrans" presStyleLbl="sibTrans2D1" presStyleIdx="0" presStyleCnt="4"/>
      <dgm:spPr/>
    </dgm:pt>
    <dgm:pt modelId="{D9E1E5B5-6B00-4399-9D1E-4957E2ADD59C}" type="pres">
      <dgm:prSet presAssocID="{43645447-E2F8-4444-B4BC-6ADF74D63C95}" presName="connectorText" presStyleLbl="sibTrans2D1" presStyleIdx="0" presStyleCnt="4"/>
      <dgm:spPr/>
    </dgm:pt>
    <dgm:pt modelId="{BC61273F-5B60-4E95-A003-FAB6782E859B}" type="pres">
      <dgm:prSet presAssocID="{2A0E21F5-238C-4C59-9212-A2969502A9C9}" presName="node" presStyleLbl="node1" presStyleIdx="1" presStyleCnt="5" custScaleY="73434">
        <dgm:presLayoutVars>
          <dgm:bulletEnabled val="1"/>
        </dgm:presLayoutVars>
      </dgm:prSet>
      <dgm:spPr/>
    </dgm:pt>
    <dgm:pt modelId="{7C686F45-A05A-41F1-80EA-737B050F0A9D}" type="pres">
      <dgm:prSet presAssocID="{D322D679-A36B-45E8-B4DD-DB47E96F0842}" presName="sibTrans" presStyleLbl="sibTrans2D1" presStyleIdx="1" presStyleCnt="4"/>
      <dgm:spPr/>
    </dgm:pt>
    <dgm:pt modelId="{D1BAE97B-2CB9-478B-A8C4-D70DF79F1096}" type="pres">
      <dgm:prSet presAssocID="{D322D679-A36B-45E8-B4DD-DB47E96F0842}" presName="connectorText" presStyleLbl="sibTrans2D1" presStyleIdx="1" presStyleCnt="4"/>
      <dgm:spPr/>
    </dgm:pt>
    <dgm:pt modelId="{C1644332-CF21-4920-AE94-2871AF15B0B6}" type="pres">
      <dgm:prSet presAssocID="{61D74A89-396F-48C2-86A1-CD9CB7D7F8C8}" presName="node" presStyleLbl="node1" presStyleIdx="2" presStyleCnt="5">
        <dgm:presLayoutVars>
          <dgm:bulletEnabled val="1"/>
        </dgm:presLayoutVars>
      </dgm:prSet>
      <dgm:spPr/>
    </dgm:pt>
    <dgm:pt modelId="{F12D568B-420F-4D9F-ADEB-A72C1E2B196C}" type="pres">
      <dgm:prSet presAssocID="{BF45DDC6-C407-4D9A-9258-F645735C061F}" presName="sibTrans" presStyleLbl="sibTrans2D1" presStyleIdx="2" presStyleCnt="4"/>
      <dgm:spPr/>
    </dgm:pt>
    <dgm:pt modelId="{B904ED80-2827-4654-BB4F-A9CF17D01480}" type="pres">
      <dgm:prSet presAssocID="{BF45DDC6-C407-4D9A-9258-F645735C061F}" presName="connectorText" presStyleLbl="sibTrans2D1" presStyleIdx="2" presStyleCnt="4"/>
      <dgm:spPr/>
    </dgm:pt>
    <dgm:pt modelId="{FA3A4FB3-6150-4D9A-B1F4-C8C944CC09F6}" type="pres">
      <dgm:prSet presAssocID="{D381E471-F228-4E04-8EA4-6CC2CA5AE9A9}" presName="node" presStyleLbl="node1" presStyleIdx="3" presStyleCnt="5">
        <dgm:presLayoutVars>
          <dgm:bulletEnabled val="1"/>
        </dgm:presLayoutVars>
      </dgm:prSet>
      <dgm:spPr/>
    </dgm:pt>
    <dgm:pt modelId="{2D492B85-39A0-4DA4-B806-5F9648D7AF70}" type="pres">
      <dgm:prSet presAssocID="{A6C3F9E3-011D-47AE-815A-01C1326AD4E5}" presName="sibTrans" presStyleLbl="sibTrans2D1" presStyleIdx="3" presStyleCnt="4"/>
      <dgm:spPr/>
    </dgm:pt>
    <dgm:pt modelId="{3188A4FE-EEEE-42DC-8BEF-1ED6BF5E2127}" type="pres">
      <dgm:prSet presAssocID="{A6C3F9E3-011D-47AE-815A-01C1326AD4E5}" presName="connectorText" presStyleLbl="sibTrans2D1" presStyleIdx="3" presStyleCnt="4"/>
      <dgm:spPr/>
    </dgm:pt>
    <dgm:pt modelId="{87E87824-3196-4024-AA7E-FF7CB3B7A7C8}" type="pres">
      <dgm:prSet presAssocID="{2B77F1AE-2280-4940-9798-AB79C781403A}" presName="node" presStyleLbl="node1" presStyleIdx="4" presStyleCnt="5">
        <dgm:presLayoutVars>
          <dgm:bulletEnabled val="1"/>
        </dgm:presLayoutVars>
      </dgm:prSet>
      <dgm:spPr/>
    </dgm:pt>
  </dgm:ptLst>
  <dgm:cxnLst>
    <dgm:cxn modelId="{2F256B0A-2C0F-4C34-8866-EA47DBBCAB23}" type="presOf" srcId="{D322D679-A36B-45E8-B4DD-DB47E96F0842}" destId="{D1BAE97B-2CB9-478B-A8C4-D70DF79F1096}" srcOrd="1" destOrd="0" presId="urn:microsoft.com/office/officeart/2005/8/layout/process1"/>
    <dgm:cxn modelId="{B3C23310-BD26-4D4F-8E7C-458C2200E721}" type="presOf" srcId="{43645447-E2F8-4444-B4BC-6ADF74D63C95}" destId="{D9E1E5B5-6B00-4399-9D1E-4957E2ADD59C}" srcOrd="1" destOrd="0" presId="urn:microsoft.com/office/officeart/2005/8/layout/process1"/>
    <dgm:cxn modelId="{E27B8811-1BE9-4D62-BCC6-97814B07D190}" type="presOf" srcId="{43645447-E2F8-4444-B4BC-6ADF74D63C95}" destId="{C70170ED-C93B-4FBE-B4E0-F387B4244F47}" srcOrd="0" destOrd="0" presId="urn:microsoft.com/office/officeart/2005/8/layout/process1"/>
    <dgm:cxn modelId="{83AE8F14-1A2B-45DE-B712-EEF59DF6C4AE}" type="presOf" srcId="{93647A36-3F74-457E-A342-8D434080C5E9}" destId="{12EB4CC8-0F88-48A1-A90E-98F5D964034B}" srcOrd="0" destOrd="0" presId="urn:microsoft.com/office/officeart/2005/8/layout/process1"/>
    <dgm:cxn modelId="{8E340D17-47BC-43B6-9F37-3B10C63346F5}" srcId="{26238551-560D-49EB-9D43-1DA875EE262E}" destId="{2B77F1AE-2280-4940-9798-AB79C781403A}" srcOrd="4" destOrd="0" parTransId="{4E74224F-896D-4C4C-8562-AB129DAA1B19}" sibTransId="{8F7B3A1D-EDD1-4284-BADF-523888747A82}"/>
    <dgm:cxn modelId="{D8EE9218-9FDF-4BDA-A6DA-14DB85DCCEFA}" type="presOf" srcId="{D322D679-A36B-45E8-B4DD-DB47E96F0842}" destId="{7C686F45-A05A-41F1-80EA-737B050F0A9D}" srcOrd="0" destOrd="0" presId="urn:microsoft.com/office/officeart/2005/8/layout/process1"/>
    <dgm:cxn modelId="{38FC243F-3DC2-4E29-B5F7-5C96D3CEDF13}" type="presOf" srcId="{A6C3F9E3-011D-47AE-815A-01C1326AD4E5}" destId="{3188A4FE-EEEE-42DC-8BEF-1ED6BF5E2127}" srcOrd="1" destOrd="0" presId="urn:microsoft.com/office/officeart/2005/8/layout/process1"/>
    <dgm:cxn modelId="{2F029263-CBAA-48C1-9964-1DF0EDD1BF80}" type="presOf" srcId="{BF45DDC6-C407-4D9A-9258-F645735C061F}" destId="{F12D568B-420F-4D9F-ADEB-A72C1E2B196C}" srcOrd="0" destOrd="0" presId="urn:microsoft.com/office/officeart/2005/8/layout/process1"/>
    <dgm:cxn modelId="{F855B04F-0858-474D-B580-30C5F2CD4B78}" srcId="{26238551-560D-49EB-9D43-1DA875EE262E}" destId="{D381E471-F228-4E04-8EA4-6CC2CA5AE9A9}" srcOrd="3" destOrd="0" parTransId="{F1795545-BF8A-4655-BE52-0D39E0E62DB7}" sibTransId="{A6C3F9E3-011D-47AE-815A-01C1326AD4E5}"/>
    <dgm:cxn modelId="{1CBB0052-43A9-430F-89EF-2BF7916DC57E}" type="presOf" srcId="{BF45DDC6-C407-4D9A-9258-F645735C061F}" destId="{B904ED80-2827-4654-BB4F-A9CF17D01480}" srcOrd="1" destOrd="0" presId="urn:microsoft.com/office/officeart/2005/8/layout/process1"/>
    <dgm:cxn modelId="{DEE5AB7E-8097-4423-9EFC-5DE3FDD60040}" type="presOf" srcId="{A6C3F9E3-011D-47AE-815A-01C1326AD4E5}" destId="{2D492B85-39A0-4DA4-B806-5F9648D7AF70}" srcOrd="0" destOrd="0" presId="urn:microsoft.com/office/officeart/2005/8/layout/process1"/>
    <dgm:cxn modelId="{8119EF7E-D85E-4432-8265-877D4E4E407B}" srcId="{26238551-560D-49EB-9D43-1DA875EE262E}" destId="{61D74A89-396F-48C2-86A1-CD9CB7D7F8C8}" srcOrd="2" destOrd="0" parTransId="{7E155912-CADA-4DD4-BAC4-193C960F27CA}" sibTransId="{BF45DDC6-C407-4D9A-9258-F645735C061F}"/>
    <dgm:cxn modelId="{5211E184-4873-4C64-8CCA-AC19DB64059D}" type="presOf" srcId="{61D74A89-396F-48C2-86A1-CD9CB7D7F8C8}" destId="{C1644332-CF21-4920-AE94-2871AF15B0B6}" srcOrd="0" destOrd="0" presId="urn:microsoft.com/office/officeart/2005/8/layout/process1"/>
    <dgm:cxn modelId="{D866259F-D4F3-47FC-9B81-0E5E0197F5D2}" type="presOf" srcId="{D381E471-F228-4E04-8EA4-6CC2CA5AE9A9}" destId="{FA3A4FB3-6150-4D9A-B1F4-C8C944CC09F6}" srcOrd="0" destOrd="0" presId="urn:microsoft.com/office/officeart/2005/8/layout/process1"/>
    <dgm:cxn modelId="{8EBA21A7-36DA-4B03-9E88-398EE4B480A4}" type="presOf" srcId="{26238551-560D-49EB-9D43-1DA875EE262E}" destId="{DF3D6F3F-0125-464A-B04E-465EA0B8E459}" srcOrd="0" destOrd="0" presId="urn:microsoft.com/office/officeart/2005/8/layout/process1"/>
    <dgm:cxn modelId="{C3FF61A7-1E6A-4AC4-B788-D35D49E34B3E}" srcId="{26238551-560D-49EB-9D43-1DA875EE262E}" destId="{2A0E21F5-238C-4C59-9212-A2969502A9C9}" srcOrd="1" destOrd="0" parTransId="{C8B5FE2B-4944-433C-8FDE-17C07F5A8E78}" sibTransId="{D322D679-A36B-45E8-B4DD-DB47E96F0842}"/>
    <dgm:cxn modelId="{8368C6D5-C91C-441F-BF0A-3C7AD35783CF}" type="presOf" srcId="{2A0E21F5-238C-4C59-9212-A2969502A9C9}" destId="{BC61273F-5B60-4E95-A003-FAB6782E859B}" srcOrd="0" destOrd="0" presId="urn:microsoft.com/office/officeart/2005/8/layout/process1"/>
    <dgm:cxn modelId="{4EF5BFDC-1E2F-498B-94E6-D86836949380}" srcId="{26238551-560D-49EB-9D43-1DA875EE262E}" destId="{93647A36-3F74-457E-A342-8D434080C5E9}" srcOrd="0" destOrd="0" parTransId="{C0B299EA-A76F-41F4-86C7-CFA0A5AFCB10}" sibTransId="{43645447-E2F8-4444-B4BC-6ADF74D63C95}"/>
    <dgm:cxn modelId="{A76410DD-A0E0-43AE-A7E4-18B32AC07E28}" type="presOf" srcId="{2B77F1AE-2280-4940-9798-AB79C781403A}" destId="{87E87824-3196-4024-AA7E-FF7CB3B7A7C8}" srcOrd="0" destOrd="0" presId="urn:microsoft.com/office/officeart/2005/8/layout/process1"/>
    <dgm:cxn modelId="{FFAE2B21-C2DD-4E35-BF2C-7E39AC3C2135}" type="presParOf" srcId="{DF3D6F3F-0125-464A-B04E-465EA0B8E459}" destId="{12EB4CC8-0F88-48A1-A90E-98F5D964034B}" srcOrd="0" destOrd="0" presId="urn:microsoft.com/office/officeart/2005/8/layout/process1"/>
    <dgm:cxn modelId="{D4E16F28-99ED-4411-A2C2-148D65E9E7FC}" type="presParOf" srcId="{DF3D6F3F-0125-464A-B04E-465EA0B8E459}" destId="{C70170ED-C93B-4FBE-B4E0-F387B4244F47}" srcOrd="1" destOrd="0" presId="urn:microsoft.com/office/officeart/2005/8/layout/process1"/>
    <dgm:cxn modelId="{88EF04F1-CF0F-4B35-ABA6-BCB9CB3E6286}" type="presParOf" srcId="{C70170ED-C93B-4FBE-B4E0-F387B4244F47}" destId="{D9E1E5B5-6B00-4399-9D1E-4957E2ADD59C}" srcOrd="0" destOrd="0" presId="urn:microsoft.com/office/officeart/2005/8/layout/process1"/>
    <dgm:cxn modelId="{F870ED99-56D8-44E6-9235-55B7A36263F9}" type="presParOf" srcId="{DF3D6F3F-0125-464A-B04E-465EA0B8E459}" destId="{BC61273F-5B60-4E95-A003-FAB6782E859B}" srcOrd="2" destOrd="0" presId="urn:microsoft.com/office/officeart/2005/8/layout/process1"/>
    <dgm:cxn modelId="{5564F8DC-7BD1-4A89-A3A8-C12A451EE3AE}" type="presParOf" srcId="{DF3D6F3F-0125-464A-B04E-465EA0B8E459}" destId="{7C686F45-A05A-41F1-80EA-737B050F0A9D}" srcOrd="3" destOrd="0" presId="urn:microsoft.com/office/officeart/2005/8/layout/process1"/>
    <dgm:cxn modelId="{57F99D59-DFF8-4D02-9499-457F3E7D1C5C}" type="presParOf" srcId="{7C686F45-A05A-41F1-80EA-737B050F0A9D}" destId="{D1BAE97B-2CB9-478B-A8C4-D70DF79F1096}" srcOrd="0" destOrd="0" presId="urn:microsoft.com/office/officeart/2005/8/layout/process1"/>
    <dgm:cxn modelId="{8FEB0B56-23C7-4A93-A11E-DFE9FE0257F6}" type="presParOf" srcId="{DF3D6F3F-0125-464A-B04E-465EA0B8E459}" destId="{C1644332-CF21-4920-AE94-2871AF15B0B6}" srcOrd="4" destOrd="0" presId="urn:microsoft.com/office/officeart/2005/8/layout/process1"/>
    <dgm:cxn modelId="{D6415F0F-85CE-4A74-90A3-3302C3236579}" type="presParOf" srcId="{DF3D6F3F-0125-464A-B04E-465EA0B8E459}" destId="{F12D568B-420F-4D9F-ADEB-A72C1E2B196C}" srcOrd="5" destOrd="0" presId="urn:microsoft.com/office/officeart/2005/8/layout/process1"/>
    <dgm:cxn modelId="{49B7DF5D-258C-4377-A964-14D3ED071408}" type="presParOf" srcId="{F12D568B-420F-4D9F-ADEB-A72C1E2B196C}" destId="{B904ED80-2827-4654-BB4F-A9CF17D01480}" srcOrd="0" destOrd="0" presId="urn:microsoft.com/office/officeart/2005/8/layout/process1"/>
    <dgm:cxn modelId="{FD622019-1219-49A0-B364-9E44F96C37EB}" type="presParOf" srcId="{DF3D6F3F-0125-464A-B04E-465EA0B8E459}" destId="{FA3A4FB3-6150-4D9A-B1F4-C8C944CC09F6}" srcOrd="6" destOrd="0" presId="urn:microsoft.com/office/officeart/2005/8/layout/process1"/>
    <dgm:cxn modelId="{70DF81C7-2628-48AC-9CE4-49D8102C5FD3}" type="presParOf" srcId="{DF3D6F3F-0125-464A-B04E-465EA0B8E459}" destId="{2D492B85-39A0-4DA4-B806-5F9648D7AF70}" srcOrd="7" destOrd="0" presId="urn:microsoft.com/office/officeart/2005/8/layout/process1"/>
    <dgm:cxn modelId="{63D7F0DA-79EE-4CBD-B0E1-632A355CBA6D}" type="presParOf" srcId="{2D492B85-39A0-4DA4-B806-5F9648D7AF70}" destId="{3188A4FE-EEEE-42DC-8BEF-1ED6BF5E2127}" srcOrd="0" destOrd="0" presId="urn:microsoft.com/office/officeart/2005/8/layout/process1"/>
    <dgm:cxn modelId="{0D357305-BEBE-4D04-A735-6C0C02A37C7F}" type="presParOf" srcId="{DF3D6F3F-0125-464A-B04E-465EA0B8E459}" destId="{87E87824-3196-4024-AA7E-FF7CB3B7A7C8}" srcOrd="8"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F95DC0-91E5-4954-8C7B-8335638B5D1F}" type="doc">
      <dgm:prSet loTypeId="urn:microsoft.com/office/officeart/2005/8/layout/process2" loCatId="process" qsTypeId="urn:microsoft.com/office/officeart/2005/8/quickstyle/simple3" qsCatId="simple" csTypeId="urn:microsoft.com/office/officeart/2005/8/colors/colorful1" csCatId="colorful" phldr="1"/>
      <dgm:spPr/>
    </dgm:pt>
    <dgm:pt modelId="{2BF6E295-4992-499C-8848-17E5DD1B4E20}">
      <dgm:prSet phldrT="[Text]" custT="1"/>
      <dgm:spPr/>
      <dgm:t>
        <a:bodyPr/>
        <a:lstStyle/>
        <a:p>
          <a:pPr algn="l"/>
          <a:r>
            <a:rPr lang="id-ID" sz="2000" dirty="0"/>
            <a:t>1. </a:t>
          </a:r>
          <a:r>
            <a:rPr lang="en-US" sz="2000" dirty="0"/>
            <a:t>Penentuan </a:t>
          </a:r>
          <a:r>
            <a:rPr lang="en-US" sz="2000" dirty="0" err="1"/>
            <a:t>Bidang</a:t>
          </a:r>
          <a:r>
            <a:rPr lang="en-US" sz="2000" dirty="0"/>
            <a:t> </a:t>
          </a:r>
          <a:r>
            <a:rPr lang="en-US" sz="2000" dirty="0" err="1"/>
            <a:t>Penelitian</a:t>
          </a:r>
          <a:r>
            <a:rPr lang="en-US" sz="2000" dirty="0"/>
            <a:t> (</a:t>
          </a:r>
          <a:r>
            <a:rPr lang="en-US" sz="2000" b="1" i="1" dirty="0">
              <a:solidFill>
                <a:srgbClr val="C00000"/>
              </a:solidFill>
            </a:rPr>
            <a:t>Research Field</a:t>
          </a:r>
          <a:r>
            <a:rPr lang="en-US" sz="2000" dirty="0"/>
            <a:t>)</a:t>
          </a:r>
        </a:p>
      </dgm:t>
    </dgm:pt>
    <dgm:pt modelId="{5DBFD289-511B-440B-BB64-C7352D38421C}" type="parTrans" cxnId="{184209ED-53ED-4B67-B9D5-55360E776095}">
      <dgm:prSet/>
      <dgm:spPr/>
      <dgm:t>
        <a:bodyPr/>
        <a:lstStyle/>
        <a:p>
          <a:pPr algn="l"/>
          <a:endParaRPr lang="en-US"/>
        </a:p>
      </dgm:t>
    </dgm:pt>
    <dgm:pt modelId="{6D9F6640-3FC9-4945-914E-1DB19BA9FB6E}" type="sibTrans" cxnId="{184209ED-53ED-4B67-B9D5-55360E776095}">
      <dgm:prSet/>
      <dgm:spPr/>
      <dgm:t>
        <a:bodyPr/>
        <a:lstStyle/>
        <a:p>
          <a:pPr algn="l"/>
          <a:endParaRPr lang="en-US"/>
        </a:p>
      </dgm:t>
    </dgm:pt>
    <dgm:pt modelId="{1FBA68C5-CA92-40D3-86A0-A48A98EFEB26}">
      <dgm:prSet phldrT="[Text]" custT="1"/>
      <dgm:spPr/>
      <dgm:t>
        <a:bodyPr/>
        <a:lstStyle/>
        <a:p>
          <a:pPr algn="l"/>
          <a:r>
            <a:rPr lang="id-ID" sz="2000" dirty="0"/>
            <a:t>2. </a:t>
          </a:r>
          <a:r>
            <a:rPr lang="en-US" sz="2000" dirty="0"/>
            <a:t>Penentuan </a:t>
          </a:r>
          <a:r>
            <a:rPr lang="en-US" sz="2000" dirty="0" err="1"/>
            <a:t>Topik</a:t>
          </a:r>
          <a:r>
            <a:rPr lang="en-US" sz="2000" dirty="0"/>
            <a:t> </a:t>
          </a:r>
          <a:r>
            <a:rPr lang="en-US" sz="2000" dirty="0" err="1"/>
            <a:t>Penelitian</a:t>
          </a:r>
          <a:r>
            <a:rPr lang="en-US" sz="2000" dirty="0"/>
            <a:t> (</a:t>
          </a:r>
          <a:r>
            <a:rPr lang="en-US" sz="2000" b="1" i="1" dirty="0">
              <a:solidFill>
                <a:srgbClr val="C00000"/>
              </a:solidFill>
            </a:rPr>
            <a:t>Research Topic</a:t>
          </a:r>
          <a:r>
            <a:rPr lang="en-US" sz="2000" dirty="0"/>
            <a:t>)</a:t>
          </a:r>
        </a:p>
      </dgm:t>
    </dgm:pt>
    <dgm:pt modelId="{53A27072-9AFC-44C8-A87F-ACEFD2C0CC67}" type="parTrans" cxnId="{75D00BAC-A0FC-48AE-B849-365799A9FC8A}">
      <dgm:prSet/>
      <dgm:spPr/>
      <dgm:t>
        <a:bodyPr/>
        <a:lstStyle/>
        <a:p>
          <a:pPr algn="l"/>
          <a:endParaRPr lang="en-US"/>
        </a:p>
      </dgm:t>
    </dgm:pt>
    <dgm:pt modelId="{8ADEF98F-F566-4CB2-91CE-D6706CBB9D62}" type="sibTrans" cxnId="{75D00BAC-A0FC-48AE-B849-365799A9FC8A}">
      <dgm:prSet/>
      <dgm:spPr/>
      <dgm:t>
        <a:bodyPr/>
        <a:lstStyle/>
        <a:p>
          <a:pPr algn="l"/>
          <a:endParaRPr lang="en-US"/>
        </a:p>
      </dgm:t>
    </dgm:pt>
    <dgm:pt modelId="{E838446E-E25D-4D0F-9959-B9403C5E2812}">
      <dgm:prSet phldrT="[Text]" custT="1"/>
      <dgm:spPr/>
      <dgm:t>
        <a:bodyPr/>
        <a:lstStyle/>
        <a:p>
          <a:pPr algn="l"/>
          <a:r>
            <a:rPr lang="en-US" sz="2000" dirty="0"/>
            <a:t>3. Penentuan </a:t>
          </a:r>
          <a:r>
            <a:rPr lang="en-US" sz="2000" dirty="0" err="1"/>
            <a:t>Masalah</a:t>
          </a:r>
          <a:r>
            <a:rPr lang="en-US" sz="2000" dirty="0"/>
            <a:t> </a:t>
          </a:r>
          <a:r>
            <a:rPr lang="en-US" sz="2000" dirty="0" err="1"/>
            <a:t>Penelitian</a:t>
          </a:r>
          <a:r>
            <a:rPr lang="en-US" sz="2000" dirty="0"/>
            <a:t> (</a:t>
          </a:r>
          <a:r>
            <a:rPr lang="en-US" sz="2000" b="1" i="1" dirty="0">
              <a:solidFill>
                <a:srgbClr val="C00000"/>
              </a:solidFill>
            </a:rPr>
            <a:t>Research Problem</a:t>
          </a:r>
          <a:r>
            <a:rPr lang="en-US" sz="2000" dirty="0"/>
            <a:t>)</a:t>
          </a:r>
        </a:p>
      </dgm:t>
    </dgm:pt>
    <dgm:pt modelId="{542153C2-EA1B-481C-857F-D09FCE0912FC}" type="parTrans" cxnId="{86EFCC12-11C6-46C1-9BA8-F71838BFA22B}">
      <dgm:prSet/>
      <dgm:spPr/>
      <dgm:t>
        <a:bodyPr/>
        <a:lstStyle/>
        <a:p>
          <a:pPr algn="l"/>
          <a:endParaRPr lang="en-US"/>
        </a:p>
      </dgm:t>
    </dgm:pt>
    <dgm:pt modelId="{733DDFFC-9A16-4CD1-9AE5-C9D612AD122F}" type="sibTrans" cxnId="{86EFCC12-11C6-46C1-9BA8-F71838BFA22B}">
      <dgm:prSet/>
      <dgm:spPr/>
      <dgm:t>
        <a:bodyPr/>
        <a:lstStyle/>
        <a:p>
          <a:pPr algn="l"/>
          <a:endParaRPr lang="en-US"/>
        </a:p>
      </dgm:t>
    </dgm:pt>
    <dgm:pt modelId="{5958AB8F-28B5-437E-873F-86F038561A4E}">
      <dgm:prSet phldrT="[Text]" custT="1"/>
      <dgm:spPr/>
      <dgm:t>
        <a:bodyPr/>
        <a:lstStyle/>
        <a:p>
          <a:pPr algn="l"/>
          <a:r>
            <a:rPr lang="en-US" sz="2000" dirty="0"/>
            <a:t>4</a:t>
          </a:r>
          <a:r>
            <a:rPr lang="id-ID" sz="2000" dirty="0"/>
            <a:t>. </a:t>
          </a:r>
          <a:r>
            <a:rPr lang="en-US" sz="2000" dirty="0" err="1"/>
            <a:t>Perangkuman</a:t>
          </a:r>
          <a:r>
            <a:rPr lang="en-US" sz="2000" dirty="0"/>
            <a:t> </a:t>
          </a:r>
          <a:r>
            <a:rPr lang="en-US" sz="2000" dirty="0" err="1"/>
            <a:t>Metode-Metode</a:t>
          </a:r>
          <a:r>
            <a:rPr lang="en-US" sz="2000" dirty="0"/>
            <a:t> Yang Ada (</a:t>
          </a:r>
          <a:r>
            <a:rPr lang="en-US" sz="2000" b="1" i="1" dirty="0">
              <a:solidFill>
                <a:srgbClr val="C00000"/>
              </a:solidFill>
            </a:rPr>
            <a:t>State-of-the-Art Methods</a:t>
          </a:r>
          <a:r>
            <a:rPr lang="en-US" sz="2000" dirty="0"/>
            <a:t>)</a:t>
          </a:r>
        </a:p>
      </dgm:t>
    </dgm:pt>
    <dgm:pt modelId="{E0B57721-3737-4AD8-8B4A-3AEB4E63E2A5}" type="parTrans" cxnId="{15DF67B8-FD75-423F-82AB-00B254287D4B}">
      <dgm:prSet/>
      <dgm:spPr/>
      <dgm:t>
        <a:bodyPr/>
        <a:lstStyle/>
        <a:p>
          <a:pPr algn="l"/>
          <a:endParaRPr lang="en-US"/>
        </a:p>
      </dgm:t>
    </dgm:pt>
    <dgm:pt modelId="{4E50E150-56E9-4187-BA8D-9D3EE95C6848}" type="sibTrans" cxnId="{15DF67B8-FD75-423F-82AB-00B254287D4B}">
      <dgm:prSet/>
      <dgm:spPr/>
      <dgm:t>
        <a:bodyPr/>
        <a:lstStyle/>
        <a:p>
          <a:pPr algn="l"/>
          <a:endParaRPr lang="en-US"/>
        </a:p>
      </dgm:t>
    </dgm:pt>
    <dgm:pt modelId="{2758E9C8-827D-4A3F-A364-0E75DB1711AB}">
      <dgm:prSet phldrT="[Text]" custT="1"/>
      <dgm:spPr/>
      <dgm:t>
        <a:bodyPr/>
        <a:lstStyle/>
        <a:p>
          <a:pPr algn="l"/>
          <a:r>
            <a:rPr lang="en-US" sz="2000" dirty="0"/>
            <a:t>5. Penentuan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Proposed Method</a:t>
          </a:r>
          <a:r>
            <a:rPr lang="en-US" sz="2000" dirty="0"/>
            <a:t>)</a:t>
          </a:r>
        </a:p>
      </dgm:t>
    </dgm:pt>
    <dgm:pt modelId="{EDF5E13C-8C94-4480-808A-A3FC6C5ECC7A}" type="parTrans" cxnId="{B23F5D63-1B39-4E72-8175-C86E70D36AA3}">
      <dgm:prSet/>
      <dgm:spPr/>
      <dgm:t>
        <a:bodyPr/>
        <a:lstStyle/>
        <a:p>
          <a:pPr algn="l"/>
          <a:endParaRPr lang="en-US"/>
        </a:p>
      </dgm:t>
    </dgm:pt>
    <dgm:pt modelId="{792D6546-60D8-452A-B6D5-BD83E78166A7}" type="sibTrans" cxnId="{B23F5D63-1B39-4E72-8175-C86E70D36AA3}">
      <dgm:prSet/>
      <dgm:spPr/>
      <dgm:t>
        <a:bodyPr/>
        <a:lstStyle/>
        <a:p>
          <a:pPr algn="l"/>
          <a:endParaRPr lang="en-US"/>
        </a:p>
      </dgm:t>
    </dgm:pt>
    <dgm:pt modelId="{4269BA43-4F7D-4E88-A996-6024F57EA5CA}">
      <dgm:prSet phldrT="[Text]" custT="1"/>
      <dgm:spPr/>
      <dgm:t>
        <a:bodyPr/>
        <a:lstStyle/>
        <a:p>
          <a:pPr algn="l"/>
          <a:r>
            <a:rPr lang="en-US" sz="2000" dirty="0"/>
            <a:t>6. </a:t>
          </a:r>
          <a:r>
            <a:rPr lang="en-US" sz="2000" dirty="0" err="1"/>
            <a:t>Evaluasi</a:t>
          </a:r>
          <a:r>
            <a:rPr lang="en-US" sz="2000" dirty="0"/>
            <a:t>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Evaluation</a:t>
          </a:r>
          <a:r>
            <a:rPr lang="en-US" sz="2000" dirty="0"/>
            <a:t>)</a:t>
          </a:r>
        </a:p>
      </dgm:t>
    </dgm:pt>
    <dgm:pt modelId="{953B5769-EB27-4190-BB6C-A13EC9023568}" type="parTrans" cxnId="{922ED797-B392-44E6-9EA7-1A9815605DA8}">
      <dgm:prSet/>
      <dgm:spPr/>
      <dgm:t>
        <a:bodyPr/>
        <a:lstStyle/>
        <a:p>
          <a:endParaRPr lang="id-ID"/>
        </a:p>
      </dgm:t>
    </dgm:pt>
    <dgm:pt modelId="{3C70F95F-029F-49B0-8B0C-79D395D10CD3}" type="sibTrans" cxnId="{922ED797-B392-44E6-9EA7-1A9815605DA8}">
      <dgm:prSet/>
      <dgm:spPr/>
      <dgm:t>
        <a:bodyPr/>
        <a:lstStyle/>
        <a:p>
          <a:endParaRPr lang="id-ID"/>
        </a:p>
      </dgm:t>
    </dgm:pt>
    <dgm:pt modelId="{9B070EED-3D56-405A-BBF9-D2B7F7F4BFBE}">
      <dgm:prSet phldrT="[Text]" custT="1"/>
      <dgm:spPr/>
      <dgm:t>
        <a:bodyPr/>
        <a:lstStyle/>
        <a:p>
          <a:pPr algn="l"/>
          <a:r>
            <a:rPr lang="en-US" sz="2000" dirty="0"/>
            <a:t>7. Penulisan </a:t>
          </a:r>
          <a:r>
            <a:rPr lang="en-US" sz="2000" dirty="0" err="1"/>
            <a:t>Ilmiah</a:t>
          </a:r>
          <a:r>
            <a:rPr lang="en-US" sz="2000" dirty="0"/>
            <a:t> dan </a:t>
          </a:r>
          <a:r>
            <a:rPr lang="en-US" sz="2000" dirty="0" err="1"/>
            <a:t>Publikasi</a:t>
          </a:r>
          <a:r>
            <a:rPr lang="en-US" sz="2000" dirty="0"/>
            <a:t> Hasil </a:t>
          </a:r>
          <a:r>
            <a:rPr lang="en-US" sz="2000" dirty="0" err="1"/>
            <a:t>Penelitian</a:t>
          </a:r>
          <a:r>
            <a:rPr lang="en-US" sz="2000" dirty="0"/>
            <a:t> (</a:t>
          </a:r>
          <a:r>
            <a:rPr lang="en-US" sz="2000" b="1" i="1" dirty="0">
              <a:solidFill>
                <a:srgbClr val="C00000"/>
              </a:solidFill>
            </a:rPr>
            <a:t>Publications</a:t>
          </a:r>
          <a:r>
            <a:rPr lang="en-US" sz="2000" dirty="0"/>
            <a:t>)</a:t>
          </a:r>
        </a:p>
      </dgm:t>
    </dgm:pt>
    <dgm:pt modelId="{9F99E544-C6F5-4120-AD7E-014E10D16126}" type="parTrans" cxnId="{53BACAEF-AB38-4FBE-8E31-4D33421A8C52}">
      <dgm:prSet/>
      <dgm:spPr/>
      <dgm:t>
        <a:bodyPr/>
        <a:lstStyle/>
        <a:p>
          <a:endParaRPr lang="id-ID"/>
        </a:p>
      </dgm:t>
    </dgm:pt>
    <dgm:pt modelId="{24035A7D-00A0-4228-8A16-C498E09257A2}" type="sibTrans" cxnId="{53BACAEF-AB38-4FBE-8E31-4D33421A8C52}">
      <dgm:prSet/>
      <dgm:spPr/>
      <dgm:t>
        <a:bodyPr/>
        <a:lstStyle/>
        <a:p>
          <a:endParaRPr lang="id-ID"/>
        </a:p>
      </dgm:t>
    </dgm:pt>
    <dgm:pt modelId="{F0550927-BDCB-4C50-B73C-62AC87FEF9F9}" type="pres">
      <dgm:prSet presAssocID="{40F95DC0-91E5-4954-8C7B-8335638B5D1F}" presName="linearFlow" presStyleCnt="0">
        <dgm:presLayoutVars>
          <dgm:resizeHandles val="exact"/>
        </dgm:presLayoutVars>
      </dgm:prSet>
      <dgm:spPr/>
    </dgm:pt>
    <dgm:pt modelId="{99CBE896-B728-4082-B705-31534B89A164}" type="pres">
      <dgm:prSet presAssocID="{2BF6E295-4992-499C-8848-17E5DD1B4E20}" presName="node" presStyleLbl="node1" presStyleIdx="0" presStyleCnt="7" custScaleX="496141" custLinFactNeighborX="5024" custLinFactNeighborY="-244">
        <dgm:presLayoutVars>
          <dgm:bulletEnabled val="1"/>
        </dgm:presLayoutVars>
      </dgm:prSet>
      <dgm:spPr/>
    </dgm:pt>
    <dgm:pt modelId="{BDF591A8-1704-4ECC-9CFE-F3F9064D9674}" type="pres">
      <dgm:prSet presAssocID="{6D9F6640-3FC9-4945-914E-1DB19BA9FB6E}" presName="sibTrans" presStyleLbl="sibTrans2D1" presStyleIdx="0" presStyleCnt="6"/>
      <dgm:spPr/>
    </dgm:pt>
    <dgm:pt modelId="{08FA3E03-F1E7-4279-8A0B-897B71E0A928}" type="pres">
      <dgm:prSet presAssocID="{6D9F6640-3FC9-4945-914E-1DB19BA9FB6E}" presName="connectorText" presStyleLbl="sibTrans2D1" presStyleIdx="0" presStyleCnt="6"/>
      <dgm:spPr/>
    </dgm:pt>
    <dgm:pt modelId="{111A853C-CEFF-4837-BADE-24CF1E2C3729}" type="pres">
      <dgm:prSet presAssocID="{1FBA68C5-CA92-40D3-86A0-A48A98EFEB26}" presName="node" presStyleLbl="node1" presStyleIdx="1" presStyleCnt="7" custScaleX="496141" custLinFactNeighborX="1564" custLinFactNeighborY="611">
        <dgm:presLayoutVars>
          <dgm:bulletEnabled val="1"/>
        </dgm:presLayoutVars>
      </dgm:prSet>
      <dgm:spPr/>
    </dgm:pt>
    <dgm:pt modelId="{7CE19570-EA1C-4F11-ADD1-7F59E0C140CC}" type="pres">
      <dgm:prSet presAssocID="{8ADEF98F-F566-4CB2-91CE-D6706CBB9D62}" presName="sibTrans" presStyleLbl="sibTrans2D1" presStyleIdx="1" presStyleCnt="6"/>
      <dgm:spPr/>
    </dgm:pt>
    <dgm:pt modelId="{3A6A53D8-B661-444D-8BC6-A6B0C1F34CB7}" type="pres">
      <dgm:prSet presAssocID="{8ADEF98F-F566-4CB2-91CE-D6706CBB9D62}" presName="connectorText" presStyleLbl="sibTrans2D1" presStyleIdx="1" presStyleCnt="6"/>
      <dgm:spPr/>
    </dgm:pt>
    <dgm:pt modelId="{4BFBA2DF-5D1A-4692-9572-DD1DC778C2AE}" type="pres">
      <dgm:prSet presAssocID="{E838446E-E25D-4D0F-9959-B9403C5E2812}" presName="node" presStyleLbl="node1" presStyleIdx="2" presStyleCnt="7" custScaleX="496141" custLinFactNeighborX="1564" custLinFactNeighborY="611">
        <dgm:presLayoutVars>
          <dgm:bulletEnabled val="1"/>
        </dgm:presLayoutVars>
      </dgm:prSet>
      <dgm:spPr/>
    </dgm:pt>
    <dgm:pt modelId="{32DD0A9B-C0B7-4A90-8634-CD4951ED9FF5}" type="pres">
      <dgm:prSet presAssocID="{733DDFFC-9A16-4CD1-9AE5-C9D612AD122F}" presName="sibTrans" presStyleLbl="sibTrans2D1" presStyleIdx="2" presStyleCnt="6"/>
      <dgm:spPr/>
    </dgm:pt>
    <dgm:pt modelId="{71381362-3ABF-4338-B71A-5407DDE2FB0A}" type="pres">
      <dgm:prSet presAssocID="{733DDFFC-9A16-4CD1-9AE5-C9D612AD122F}" presName="connectorText" presStyleLbl="sibTrans2D1" presStyleIdx="2" presStyleCnt="6"/>
      <dgm:spPr/>
    </dgm:pt>
    <dgm:pt modelId="{26412A0F-61FF-4A76-980F-ADC7C2042A0B}" type="pres">
      <dgm:prSet presAssocID="{5958AB8F-28B5-437E-873F-86F038561A4E}" presName="node" presStyleLbl="node1" presStyleIdx="3" presStyleCnt="7" custScaleX="496141" custLinFactNeighborX="1564" custLinFactNeighborY="611">
        <dgm:presLayoutVars>
          <dgm:bulletEnabled val="1"/>
        </dgm:presLayoutVars>
      </dgm:prSet>
      <dgm:spPr/>
    </dgm:pt>
    <dgm:pt modelId="{EFB17ADE-A653-4572-A12B-C328E4FA8E3D}" type="pres">
      <dgm:prSet presAssocID="{4E50E150-56E9-4187-BA8D-9D3EE95C6848}" presName="sibTrans" presStyleLbl="sibTrans2D1" presStyleIdx="3" presStyleCnt="6"/>
      <dgm:spPr/>
    </dgm:pt>
    <dgm:pt modelId="{3ED03110-43B2-481B-9446-5ECD5DD1F2AE}" type="pres">
      <dgm:prSet presAssocID="{4E50E150-56E9-4187-BA8D-9D3EE95C6848}" presName="connectorText" presStyleLbl="sibTrans2D1" presStyleIdx="3" presStyleCnt="6"/>
      <dgm:spPr/>
    </dgm:pt>
    <dgm:pt modelId="{D891ADC6-E483-4227-8F79-3F250D8E716B}" type="pres">
      <dgm:prSet presAssocID="{2758E9C8-827D-4A3F-A364-0E75DB1711AB}" presName="node" presStyleLbl="node1" presStyleIdx="4" presStyleCnt="7" custScaleX="496141" custLinFactNeighborX="1564" custLinFactNeighborY="611">
        <dgm:presLayoutVars>
          <dgm:bulletEnabled val="1"/>
        </dgm:presLayoutVars>
      </dgm:prSet>
      <dgm:spPr/>
    </dgm:pt>
    <dgm:pt modelId="{4AB6EAA5-0D09-4161-8D9A-7EC04FA1674E}" type="pres">
      <dgm:prSet presAssocID="{792D6546-60D8-452A-B6D5-BD83E78166A7}" presName="sibTrans" presStyleLbl="sibTrans2D1" presStyleIdx="4" presStyleCnt="6"/>
      <dgm:spPr/>
    </dgm:pt>
    <dgm:pt modelId="{5E6259C7-2BAC-40F9-ABB3-B0FA949C0C2E}" type="pres">
      <dgm:prSet presAssocID="{792D6546-60D8-452A-B6D5-BD83E78166A7}" presName="connectorText" presStyleLbl="sibTrans2D1" presStyleIdx="4" presStyleCnt="6"/>
      <dgm:spPr/>
    </dgm:pt>
    <dgm:pt modelId="{ED630954-78E6-4446-9DE7-A220588C9BF3}" type="pres">
      <dgm:prSet presAssocID="{4269BA43-4F7D-4E88-A996-6024F57EA5CA}" presName="node" presStyleLbl="node1" presStyleIdx="5" presStyleCnt="7" custScaleX="496141">
        <dgm:presLayoutVars>
          <dgm:bulletEnabled val="1"/>
        </dgm:presLayoutVars>
      </dgm:prSet>
      <dgm:spPr/>
    </dgm:pt>
    <dgm:pt modelId="{50D2BB53-1682-4ABF-AE95-26C724666FD1}" type="pres">
      <dgm:prSet presAssocID="{3C70F95F-029F-49B0-8B0C-79D395D10CD3}" presName="sibTrans" presStyleLbl="sibTrans2D1" presStyleIdx="5" presStyleCnt="6"/>
      <dgm:spPr/>
    </dgm:pt>
    <dgm:pt modelId="{CA298CCA-6CDA-4999-BFBC-8FE4CA96EAC0}" type="pres">
      <dgm:prSet presAssocID="{3C70F95F-029F-49B0-8B0C-79D395D10CD3}" presName="connectorText" presStyleLbl="sibTrans2D1" presStyleIdx="5" presStyleCnt="6"/>
      <dgm:spPr/>
    </dgm:pt>
    <dgm:pt modelId="{D01CCC73-DB11-4641-996D-464799A53EA1}" type="pres">
      <dgm:prSet presAssocID="{9B070EED-3D56-405A-BBF9-D2B7F7F4BFBE}" presName="node" presStyleLbl="node1" presStyleIdx="6" presStyleCnt="7" custScaleX="496141">
        <dgm:presLayoutVars>
          <dgm:bulletEnabled val="1"/>
        </dgm:presLayoutVars>
      </dgm:prSet>
      <dgm:spPr/>
    </dgm:pt>
  </dgm:ptLst>
  <dgm:cxnLst>
    <dgm:cxn modelId="{05D34C06-2116-433E-8CD6-10D836E9FF9E}" type="presOf" srcId="{8ADEF98F-F566-4CB2-91CE-D6706CBB9D62}" destId="{3A6A53D8-B661-444D-8BC6-A6B0C1F34CB7}" srcOrd="1" destOrd="0" presId="urn:microsoft.com/office/officeart/2005/8/layout/process2"/>
    <dgm:cxn modelId="{DA846708-A111-4F4F-BF0A-0BED003A1884}" type="presOf" srcId="{2758E9C8-827D-4A3F-A364-0E75DB1711AB}" destId="{D891ADC6-E483-4227-8F79-3F250D8E716B}" srcOrd="0" destOrd="0" presId="urn:microsoft.com/office/officeart/2005/8/layout/process2"/>
    <dgm:cxn modelId="{86EFCC12-11C6-46C1-9BA8-F71838BFA22B}" srcId="{40F95DC0-91E5-4954-8C7B-8335638B5D1F}" destId="{E838446E-E25D-4D0F-9959-B9403C5E2812}" srcOrd="2" destOrd="0" parTransId="{542153C2-EA1B-481C-857F-D09FCE0912FC}" sibTransId="{733DDFFC-9A16-4CD1-9AE5-C9D612AD122F}"/>
    <dgm:cxn modelId="{45DCEB22-B9D3-459E-AA46-30EE8E3DEA07}" type="presOf" srcId="{3C70F95F-029F-49B0-8B0C-79D395D10CD3}" destId="{CA298CCA-6CDA-4999-BFBC-8FE4CA96EAC0}" srcOrd="1" destOrd="0" presId="urn:microsoft.com/office/officeart/2005/8/layout/process2"/>
    <dgm:cxn modelId="{0ADF283C-8281-4911-BEBD-FB3504F1BD23}" type="presOf" srcId="{8ADEF98F-F566-4CB2-91CE-D6706CBB9D62}" destId="{7CE19570-EA1C-4F11-ADD1-7F59E0C140CC}" srcOrd="0" destOrd="0" presId="urn:microsoft.com/office/officeart/2005/8/layout/process2"/>
    <dgm:cxn modelId="{225A403C-7C9A-47CA-8E57-7EEF878B06AD}" type="presOf" srcId="{5958AB8F-28B5-437E-873F-86F038561A4E}" destId="{26412A0F-61FF-4A76-980F-ADC7C2042A0B}" srcOrd="0" destOrd="0" presId="urn:microsoft.com/office/officeart/2005/8/layout/process2"/>
    <dgm:cxn modelId="{B23F5D63-1B39-4E72-8175-C86E70D36AA3}" srcId="{40F95DC0-91E5-4954-8C7B-8335638B5D1F}" destId="{2758E9C8-827D-4A3F-A364-0E75DB1711AB}" srcOrd="4" destOrd="0" parTransId="{EDF5E13C-8C94-4480-808A-A3FC6C5ECC7A}" sibTransId="{792D6546-60D8-452A-B6D5-BD83E78166A7}"/>
    <dgm:cxn modelId="{81204F6F-7148-4914-A9BF-4CB53919F39B}" type="presOf" srcId="{733DDFFC-9A16-4CD1-9AE5-C9D612AD122F}" destId="{32DD0A9B-C0B7-4A90-8634-CD4951ED9FF5}" srcOrd="0" destOrd="0" presId="urn:microsoft.com/office/officeart/2005/8/layout/process2"/>
    <dgm:cxn modelId="{11A0C24F-B591-4FC5-8B8B-CE431252707B}" type="presOf" srcId="{792D6546-60D8-452A-B6D5-BD83E78166A7}" destId="{4AB6EAA5-0D09-4161-8D9A-7EC04FA1674E}" srcOrd="0" destOrd="0" presId="urn:microsoft.com/office/officeart/2005/8/layout/process2"/>
    <dgm:cxn modelId="{EDD3525A-C169-449F-B308-CE846EFA9D91}" type="presOf" srcId="{6D9F6640-3FC9-4945-914E-1DB19BA9FB6E}" destId="{08FA3E03-F1E7-4279-8A0B-897B71E0A928}" srcOrd="1" destOrd="0" presId="urn:microsoft.com/office/officeart/2005/8/layout/process2"/>
    <dgm:cxn modelId="{5999927D-E6E2-4A01-B323-A214A8EAF0DE}" type="presOf" srcId="{4E50E150-56E9-4187-BA8D-9D3EE95C6848}" destId="{EFB17ADE-A653-4572-A12B-C328E4FA8E3D}" srcOrd="0" destOrd="0" presId="urn:microsoft.com/office/officeart/2005/8/layout/process2"/>
    <dgm:cxn modelId="{7E9F7984-3E63-4AB0-B71B-6CBF2579A961}" type="presOf" srcId="{40F95DC0-91E5-4954-8C7B-8335638B5D1F}" destId="{F0550927-BDCB-4C50-B73C-62AC87FEF9F9}" srcOrd="0" destOrd="0" presId="urn:microsoft.com/office/officeart/2005/8/layout/process2"/>
    <dgm:cxn modelId="{326BB98E-3F30-4265-A126-C1562944CE84}" type="presOf" srcId="{733DDFFC-9A16-4CD1-9AE5-C9D612AD122F}" destId="{71381362-3ABF-4338-B71A-5407DDE2FB0A}" srcOrd="1" destOrd="0" presId="urn:microsoft.com/office/officeart/2005/8/layout/process2"/>
    <dgm:cxn modelId="{922ED797-B392-44E6-9EA7-1A9815605DA8}" srcId="{40F95DC0-91E5-4954-8C7B-8335638B5D1F}" destId="{4269BA43-4F7D-4E88-A996-6024F57EA5CA}" srcOrd="5" destOrd="0" parTransId="{953B5769-EB27-4190-BB6C-A13EC9023568}" sibTransId="{3C70F95F-029F-49B0-8B0C-79D395D10CD3}"/>
    <dgm:cxn modelId="{F95DEC9E-1BED-4AD9-86EC-76A035626031}" type="presOf" srcId="{792D6546-60D8-452A-B6D5-BD83E78166A7}" destId="{5E6259C7-2BAC-40F9-ABB3-B0FA949C0C2E}" srcOrd="1" destOrd="0" presId="urn:microsoft.com/office/officeart/2005/8/layout/process2"/>
    <dgm:cxn modelId="{D69297A7-86F3-4ADD-9897-4737A93F7AB2}" type="presOf" srcId="{E838446E-E25D-4D0F-9959-B9403C5E2812}" destId="{4BFBA2DF-5D1A-4692-9572-DD1DC778C2AE}" srcOrd="0" destOrd="0" presId="urn:microsoft.com/office/officeart/2005/8/layout/process2"/>
    <dgm:cxn modelId="{75D00BAC-A0FC-48AE-B849-365799A9FC8A}" srcId="{40F95DC0-91E5-4954-8C7B-8335638B5D1F}" destId="{1FBA68C5-CA92-40D3-86A0-A48A98EFEB26}" srcOrd="1" destOrd="0" parTransId="{53A27072-9AFC-44C8-A87F-ACEFD2C0CC67}" sibTransId="{8ADEF98F-F566-4CB2-91CE-D6706CBB9D62}"/>
    <dgm:cxn modelId="{919A0BB4-0A69-4E44-A393-6804096A6CAC}" type="presOf" srcId="{6D9F6640-3FC9-4945-914E-1DB19BA9FB6E}" destId="{BDF591A8-1704-4ECC-9CFE-F3F9064D9674}" srcOrd="0" destOrd="0" presId="urn:microsoft.com/office/officeart/2005/8/layout/process2"/>
    <dgm:cxn modelId="{401609B7-D14B-47A0-BC1C-32E945AA74F8}" type="presOf" srcId="{3C70F95F-029F-49B0-8B0C-79D395D10CD3}" destId="{50D2BB53-1682-4ABF-AE95-26C724666FD1}" srcOrd="0" destOrd="0" presId="urn:microsoft.com/office/officeart/2005/8/layout/process2"/>
    <dgm:cxn modelId="{15DF67B8-FD75-423F-82AB-00B254287D4B}" srcId="{40F95DC0-91E5-4954-8C7B-8335638B5D1F}" destId="{5958AB8F-28B5-437E-873F-86F038561A4E}" srcOrd="3" destOrd="0" parTransId="{E0B57721-3737-4AD8-8B4A-3AEB4E63E2A5}" sibTransId="{4E50E150-56E9-4187-BA8D-9D3EE95C6848}"/>
    <dgm:cxn modelId="{C50764C8-BE9F-41A6-8D08-8C6B3E8500A1}" type="presOf" srcId="{4269BA43-4F7D-4E88-A996-6024F57EA5CA}" destId="{ED630954-78E6-4446-9DE7-A220588C9BF3}" srcOrd="0" destOrd="0" presId="urn:microsoft.com/office/officeart/2005/8/layout/process2"/>
    <dgm:cxn modelId="{B50A9DCC-3356-4D9C-8067-3E5EA44A41D7}" type="presOf" srcId="{1FBA68C5-CA92-40D3-86A0-A48A98EFEB26}" destId="{111A853C-CEFF-4837-BADE-24CF1E2C3729}" srcOrd="0" destOrd="0" presId="urn:microsoft.com/office/officeart/2005/8/layout/process2"/>
    <dgm:cxn modelId="{07C4E4D1-81AD-4EB1-92BB-AFEB4AE93824}" type="presOf" srcId="{4E50E150-56E9-4187-BA8D-9D3EE95C6848}" destId="{3ED03110-43B2-481B-9446-5ECD5DD1F2AE}" srcOrd="1" destOrd="0" presId="urn:microsoft.com/office/officeart/2005/8/layout/process2"/>
    <dgm:cxn modelId="{573C4DE0-651E-433E-AD0C-B53090DB2A92}" type="presOf" srcId="{2BF6E295-4992-499C-8848-17E5DD1B4E20}" destId="{99CBE896-B728-4082-B705-31534B89A164}" srcOrd="0" destOrd="0" presId="urn:microsoft.com/office/officeart/2005/8/layout/process2"/>
    <dgm:cxn modelId="{184209ED-53ED-4B67-B9D5-55360E776095}" srcId="{40F95DC0-91E5-4954-8C7B-8335638B5D1F}" destId="{2BF6E295-4992-499C-8848-17E5DD1B4E20}" srcOrd="0" destOrd="0" parTransId="{5DBFD289-511B-440B-BB64-C7352D38421C}" sibTransId="{6D9F6640-3FC9-4945-914E-1DB19BA9FB6E}"/>
    <dgm:cxn modelId="{53BACAEF-AB38-4FBE-8E31-4D33421A8C52}" srcId="{40F95DC0-91E5-4954-8C7B-8335638B5D1F}" destId="{9B070EED-3D56-405A-BBF9-D2B7F7F4BFBE}" srcOrd="6" destOrd="0" parTransId="{9F99E544-C6F5-4120-AD7E-014E10D16126}" sibTransId="{24035A7D-00A0-4228-8A16-C498E09257A2}"/>
    <dgm:cxn modelId="{848419FA-6EF9-4B23-8CD3-90273F8049EB}" type="presOf" srcId="{9B070EED-3D56-405A-BBF9-D2B7F7F4BFBE}" destId="{D01CCC73-DB11-4641-996D-464799A53EA1}" srcOrd="0" destOrd="0" presId="urn:microsoft.com/office/officeart/2005/8/layout/process2"/>
    <dgm:cxn modelId="{B3A77BAD-D9A2-4A67-923D-54ACD69EC5E4}" type="presParOf" srcId="{F0550927-BDCB-4C50-B73C-62AC87FEF9F9}" destId="{99CBE896-B728-4082-B705-31534B89A164}" srcOrd="0" destOrd="0" presId="urn:microsoft.com/office/officeart/2005/8/layout/process2"/>
    <dgm:cxn modelId="{A601563C-1E04-417E-8C68-B78F2FE369A1}" type="presParOf" srcId="{F0550927-BDCB-4C50-B73C-62AC87FEF9F9}" destId="{BDF591A8-1704-4ECC-9CFE-F3F9064D9674}" srcOrd="1" destOrd="0" presId="urn:microsoft.com/office/officeart/2005/8/layout/process2"/>
    <dgm:cxn modelId="{14A76555-4622-4F84-BDDA-9AA5D4539437}" type="presParOf" srcId="{BDF591A8-1704-4ECC-9CFE-F3F9064D9674}" destId="{08FA3E03-F1E7-4279-8A0B-897B71E0A928}" srcOrd="0" destOrd="0" presId="urn:microsoft.com/office/officeart/2005/8/layout/process2"/>
    <dgm:cxn modelId="{BB39A008-22FE-4EEB-B6D2-BB8F48E7D4DD}" type="presParOf" srcId="{F0550927-BDCB-4C50-B73C-62AC87FEF9F9}" destId="{111A853C-CEFF-4837-BADE-24CF1E2C3729}" srcOrd="2" destOrd="0" presId="urn:microsoft.com/office/officeart/2005/8/layout/process2"/>
    <dgm:cxn modelId="{75C938D7-4FF8-4782-BE23-F283EFE7DFA9}" type="presParOf" srcId="{F0550927-BDCB-4C50-B73C-62AC87FEF9F9}" destId="{7CE19570-EA1C-4F11-ADD1-7F59E0C140CC}" srcOrd="3" destOrd="0" presId="urn:microsoft.com/office/officeart/2005/8/layout/process2"/>
    <dgm:cxn modelId="{E5419DCA-6FDC-41CD-B0DA-E7C2962BE7BC}" type="presParOf" srcId="{7CE19570-EA1C-4F11-ADD1-7F59E0C140CC}" destId="{3A6A53D8-B661-444D-8BC6-A6B0C1F34CB7}" srcOrd="0" destOrd="0" presId="urn:microsoft.com/office/officeart/2005/8/layout/process2"/>
    <dgm:cxn modelId="{9A0936F9-9D9B-42EA-995D-35CB52E44D88}" type="presParOf" srcId="{F0550927-BDCB-4C50-B73C-62AC87FEF9F9}" destId="{4BFBA2DF-5D1A-4692-9572-DD1DC778C2AE}" srcOrd="4" destOrd="0" presId="urn:microsoft.com/office/officeart/2005/8/layout/process2"/>
    <dgm:cxn modelId="{96165E64-6214-4CEE-98C5-4608916186D0}" type="presParOf" srcId="{F0550927-BDCB-4C50-B73C-62AC87FEF9F9}" destId="{32DD0A9B-C0B7-4A90-8634-CD4951ED9FF5}" srcOrd="5" destOrd="0" presId="urn:microsoft.com/office/officeart/2005/8/layout/process2"/>
    <dgm:cxn modelId="{C699FDE1-AFB9-4350-AD42-4A101BF989AF}" type="presParOf" srcId="{32DD0A9B-C0B7-4A90-8634-CD4951ED9FF5}" destId="{71381362-3ABF-4338-B71A-5407DDE2FB0A}" srcOrd="0" destOrd="0" presId="urn:microsoft.com/office/officeart/2005/8/layout/process2"/>
    <dgm:cxn modelId="{9791DB38-A581-4A06-BEDD-2D149169EB91}" type="presParOf" srcId="{F0550927-BDCB-4C50-B73C-62AC87FEF9F9}" destId="{26412A0F-61FF-4A76-980F-ADC7C2042A0B}" srcOrd="6" destOrd="0" presId="urn:microsoft.com/office/officeart/2005/8/layout/process2"/>
    <dgm:cxn modelId="{AB98409C-4C04-4D01-954D-500D3314E45B}" type="presParOf" srcId="{F0550927-BDCB-4C50-B73C-62AC87FEF9F9}" destId="{EFB17ADE-A653-4572-A12B-C328E4FA8E3D}" srcOrd="7" destOrd="0" presId="urn:microsoft.com/office/officeart/2005/8/layout/process2"/>
    <dgm:cxn modelId="{46BEB338-07BD-4872-AF16-4F7C076A7082}" type="presParOf" srcId="{EFB17ADE-A653-4572-A12B-C328E4FA8E3D}" destId="{3ED03110-43B2-481B-9446-5ECD5DD1F2AE}" srcOrd="0" destOrd="0" presId="urn:microsoft.com/office/officeart/2005/8/layout/process2"/>
    <dgm:cxn modelId="{5F540577-3F89-4045-B1C5-59A91866B96C}" type="presParOf" srcId="{F0550927-BDCB-4C50-B73C-62AC87FEF9F9}" destId="{D891ADC6-E483-4227-8F79-3F250D8E716B}" srcOrd="8" destOrd="0" presId="urn:microsoft.com/office/officeart/2005/8/layout/process2"/>
    <dgm:cxn modelId="{A87840E2-F49D-40E1-B5E7-D09585DC95E9}" type="presParOf" srcId="{F0550927-BDCB-4C50-B73C-62AC87FEF9F9}" destId="{4AB6EAA5-0D09-4161-8D9A-7EC04FA1674E}" srcOrd="9" destOrd="0" presId="urn:microsoft.com/office/officeart/2005/8/layout/process2"/>
    <dgm:cxn modelId="{C2B5FD9C-76F7-4C4D-80B1-0C769D234076}" type="presParOf" srcId="{4AB6EAA5-0D09-4161-8D9A-7EC04FA1674E}" destId="{5E6259C7-2BAC-40F9-ABB3-B0FA949C0C2E}" srcOrd="0" destOrd="0" presId="urn:microsoft.com/office/officeart/2005/8/layout/process2"/>
    <dgm:cxn modelId="{964AFAE2-67FB-4E73-891B-1124D7050BB9}" type="presParOf" srcId="{F0550927-BDCB-4C50-B73C-62AC87FEF9F9}" destId="{ED630954-78E6-4446-9DE7-A220588C9BF3}" srcOrd="10" destOrd="0" presId="urn:microsoft.com/office/officeart/2005/8/layout/process2"/>
    <dgm:cxn modelId="{71C880C4-F9CB-4436-9CBC-0DC2D22D7E7B}" type="presParOf" srcId="{F0550927-BDCB-4C50-B73C-62AC87FEF9F9}" destId="{50D2BB53-1682-4ABF-AE95-26C724666FD1}" srcOrd="11" destOrd="0" presId="urn:microsoft.com/office/officeart/2005/8/layout/process2"/>
    <dgm:cxn modelId="{797CDF7F-C49F-4E34-B084-33D10FF416D4}" type="presParOf" srcId="{50D2BB53-1682-4ABF-AE95-26C724666FD1}" destId="{CA298CCA-6CDA-4999-BFBC-8FE4CA96EAC0}" srcOrd="0" destOrd="0" presId="urn:microsoft.com/office/officeart/2005/8/layout/process2"/>
    <dgm:cxn modelId="{F3693F27-CD1B-4B80-8465-F3628ADAC6E0}" type="presParOf" srcId="{F0550927-BDCB-4C50-B73C-62AC87FEF9F9}" destId="{D01CCC73-DB11-4641-996D-464799A53EA1}"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47EEF5-4CA9-4722-ACE2-B42DB5480EF1}"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30A9AFBD-265E-4342-8AC4-E80FAF33F58E}">
      <dgm:prSet phldrT="[Text]" custT="1"/>
      <dgm:spPr/>
      <dgm:t>
        <a:bodyPr/>
        <a:lstStyle/>
        <a:p>
          <a:r>
            <a:rPr lang="en-US" sz="3200" b="1" dirty="0" err="1">
              <a:latin typeface="Calibri" panose="020F0502020204030204" pitchFamily="34" charset="0"/>
            </a:rPr>
            <a:t>Menzies</a:t>
          </a:r>
          <a:r>
            <a:rPr lang="en-US" sz="3200" dirty="0">
              <a:latin typeface="Calibri" panose="020F0502020204030204" pitchFamily="34" charset="0"/>
            </a:rPr>
            <a:t> Framework</a:t>
          </a:r>
        </a:p>
      </dgm:t>
    </dgm:pt>
    <dgm:pt modelId="{C3F033D1-30C0-4D9F-B569-22D06471D499}" type="parTrans" cxnId="{A9A3D554-471C-44E9-8E18-8D98CECB2C55}">
      <dgm:prSet/>
      <dgm:spPr/>
      <dgm:t>
        <a:bodyPr/>
        <a:lstStyle/>
        <a:p>
          <a:endParaRPr lang="en-US"/>
        </a:p>
      </dgm:t>
    </dgm:pt>
    <dgm:pt modelId="{B79A0A9D-FD3C-4FD4-B012-CFF8BC85CC6B}" type="sibTrans" cxnId="{A9A3D554-471C-44E9-8E18-8D98CECB2C55}">
      <dgm:prSet/>
      <dgm:spPr/>
      <dgm:t>
        <a:bodyPr/>
        <a:lstStyle/>
        <a:p>
          <a:endParaRPr lang="en-US"/>
        </a:p>
      </dgm:t>
    </dgm:pt>
    <dgm:pt modelId="{0981DDB7-F5C2-4A4D-80F9-AA1B667EBAA8}">
      <dgm:prSet phldrT="[Text]" custT="1"/>
      <dgm:spPr/>
      <dgm:t>
        <a:bodyPr/>
        <a:lstStyle/>
        <a:p>
          <a:r>
            <a:rPr lang="en-US" sz="2000" dirty="0">
              <a:latin typeface="Calibri" panose="020F0502020204030204" pitchFamily="34" charset="0"/>
            </a:rPr>
            <a:t>(</a:t>
          </a:r>
          <a:r>
            <a:rPr lang="en-US" sz="2000" dirty="0" err="1">
              <a:latin typeface="Calibri" panose="020F0502020204030204" pitchFamily="34" charset="0"/>
            </a:rPr>
            <a:t>Menzies</a:t>
          </a:r>
          <a:r>
            <a:rPr lang="en-US" sz="2000" dirty="0">
              <a:latin typeface="Calibri" panose="020F0502020204030204" pitchFamily="34" charset="0"/>
            </a:rPr>
            <a:t> et al. 2007)</a:t>
          </a:r>
        </a:p>
      </dgm:t>
    </dgm:pt>
    <dgm:pt modelId="{6D897801-F4D9-484C-8FF8-D1C225D08D34}" type="parTrans" cxnId="{64B28C55-4970-4135-A2C3-00FECF4AFC1D}">
      <dgm:prSet/>
      <dgm:spPr/>
      <dgm:t>
        <a:bodyPr/>
        <a:lstStyle/>
        <a:p>
          <a:endParaRPr lang="en-US"/>
        </a:p>
      </dgm:t>
    </dgm:pt>
    <dgm:pt modelId="{AB93900F-F114-4C3C-B938-7480051E6265}" type="sibTrans" cxnId="{64B28C55-4970-4135-A2C3-00FECF4AFC1D}">
      <dgm:prSet/>
      <dgm:spPr/>
      <dgm:t>
        <a:bodyPr/>
        <a:lstStyle/>
        <a:p>
          <a:endParaRPr lang="en-US"/>
        </a:p>
      </dgm:t>
    </dgm:pt>
    <dgm:pt modelId="{FB913E87-F66E-4836-88AE-D4E49442B48B}">
      <dgm:prSet phldrT="[Text]" custT="1"/>
      <dgm:spPr/>
      <dgm:t>
        <a:bodyPr/>
        <a:lstStyle/>
        <a:p>
          <a:r>
            <a:rPr lang="en-US" sz="3200" b="1" dirty="0" err="1">
              <a:latin typeface="Calibri" panose="020F0502020204030204" pitchFamily="34" charset="0"/>
            </a:rPr>
            <a:t>Lessmann</a:t>
          </a:r>
          <a:r>
            <a:rPr lang="en-US" sz="3200" dirty="0">
              <a:latin typeface="Calibri" panose="020F0502020204030204" pitchFamily="34" charset="0"/>
            </a:rPr>
            <a:t> Framework</a:t>
          </a:r>
        </a:p>
      </dgm:t>
    </dgm:pt>
    <dgm:pt modelId="{01318CC2-76A1-476A-8156-B40BBD92A46A}" type="parTrans" cxnId="{977E3F20-42DC-493F-B089-D1DDC7E22F46}">
      <dgm:prSet/>
      <dgm:spPr/>
      <dgm:t>
        <a:bodyPr/>
        <a:lstStyle/>
        <a:p>
          <a:endParaRPr lang="en-US"/>
        </a:p>
      </dgm:t>
    </dgm:pt>
    <dgm:pt modelId="{DF42E326-47C8-4F2A-9D5C-F7865070EF1F}" type="sibTrans" cxnId="{977E3F20-42DC-493F-B089-D1DDC7E22F46}">
      <dgm:prSet/>
      <dgm:spPr/>
      <dgm:t>
        <a:bodyPr/>
        <a:lstStyle/>
        <a:p>
          <a:endParaRPr lang="en-US"/>
        </a:p>
      </dgm:t>
    </dgm:pt>
    <dgm:pt modelId="{2907AEAD-1164-4667-AD71-A1D0BCF456C7}">
      <dgm:prSet phldrT="[Text]" custT="1"/>
      <dgm:spPr/>
      <dgm:t>
        <a:bodyPr/>
        <a:lstStyle/>
        <a:p>
          <a:r>
            <a:rPr lang="id-ID" sz="1800" dirty="0">
              <a:latin typeface="Calibri" panose="020F0502020204030204" pitchFamily="34" charset="0"/>
            </a:rPr>
            <a:t>(Lessmann et al. 2008) </a:t>
          </a:r>
          <a:endParaRPr lang="en-US" sz="1800" dirty="0">
            <a:latin typeface="Calibri" panose="020F0502020204030204" pitchFamily="34" charset="0"/>
          </a:endParaRPr>
        </a:p>
      </dgm:t>
    </dgm:pt>
    <dgm:pt modelId="{DC647E0E-594B-4E4F-BE9C-4F9EA7748AEB}" type="parTrans" cxnId="{0190CA2C-22C3-4491-8A4F-EED90CDBAB09}">
      <dgm:prSet/>
      <dgm:spPr/>
      <dgm:t>
        <a:bodyPr/>
        <a:lstStyle/>
        <a:p>
          <a:endParaRPr lang="en-US"/>
        </a:p>
      </dgm:t>
    </dgm:pt>
    <dgm:pt modelId="{DFBE6138-809C-4D3A-9D2F-8A20D570017D}" type="sibTrans" cxnId="{0190CA2C-22C3-4491-8A4F-EED90CDBAB09}">
      <dgm:prSet/>
      <dgm:spPr/>
      <dgm:t>
        <a:bodyPr/>
        <a:lstStyle/>
        <a:p>
          <a:endParaRPr lang="en-US"/>
        </a:p>
      </dgm:t>
    </dgm:pt>
    <dgm:pt modelId="{E0DAF5E9-7DDF-4A33-91B2-FCF985DFB4B5}">
      <dgm:prSet phldrT="[Text]" custT="1"/>
      <dgm:spPr/>
      <dgm:t>
        <a:bodyPr/>
        <a:lstStyle/>
        <a:p>
          <a:r>
            <a:rPr lang="en-US" sz="3200" b="1">
              <a:latin typeface="Calibri" panose="020F0502020204030204" pitchFamily="34" charset="0"/>
            </a:rPr>
            <a:t>Song</a:t>
          </a:r>
          <a:r>
            <a:rPr lang="en-US" sz="3200">
              <a:latin typeface="Calibri" panose="020F0502020204030204" pitchFamily="34" charset="0"/>
            </a:rPr>
            <a:t> Framework</a:t>
          </a:r>
          <a:endParaRPr lang="en-US" sz="3200" dirty="0">
            <a:latin typeface="Calibri" panose="020F0502020204030204" pitchFamily="34" charset="0"/>
          </a:endParaRPr>
        </a:p>
      </dgm:t>
    </dgm:pt>
    <dgm:pt modelId="{B9BC79AE-33CA-405B-B520-44E4B77C5C22}" type="parTrans" cxnId="{078B5CDC-956E-432F-A900-FB80A4CE1606}">
      <dgm:prSet/>
      <dgm:spPr/>
      <dgm:t>
        <a:bodyPr/>
        <a:lstStyle/>
        <a:p>
          <a:endParaRPr lang="en-US"/>
        </a:p>
      </dgm:t>
    </dgm:pt>
    <dgm:pt modelId="{01700B3D-4101-4AB7-8538-3FDAEE74D08B}" type="sibTrans" cxnId="{078B5CDC-956E-432F-A900-FB80A4CE1606}">
      <dgm:prSet/>
      <dgm:spPr/>
      <dgm:t>
        <a:bodyPr/>
        <a:lstStyle/>
        <a:p>
          <a:endParaRPr lang="en-US"/>
        </a:p>
      </dgm:t>
    </dgm:pt>
    <dgm:pt modelId="{2B818FAB-F112-4CD2-A233-649661E4E312}">
      <dgm:prSet phldrT="[Text]" custT="1"/>
      <dgm:spPr/>
      <dgm:t>
        <a:bodyPr/>
        <a:lstStyle/>
        <a:p>
          <a:r>
            <a:rPr lang="en-US" sz="2000" dirty="0">
              <a:latin typeface="Calibri" panose="020F0502020204030204" pitchFamily="34" charset="0"/>
            </a:rPr>
            <a:t>(Song et al. 2011)</a:t>
          </a:r>
        </a:p>
      </dgm:t>
    </dgm:pt>
    <dgm:pt modelId="{D154CD38-AB49-4A80-9C20-F15FD7DB09FE}" type="parTrans" cxnId="{F7E9BFD1-0647-4E23-A2A6-571E3B463E6A}">
      <dgm:prSet/>
      <dgm:spPr/>
      <dgm:t>
        <a:bodyPr/>
        <a:lstStyle/>
        <a:p>
          <a:endParaRPr lang="en-US"/>
        </a:p>
      </dgm:t>
    </dgm:pt>
    <dgm:pt modelId="{EA969424-BDD4-4AA6-9C2B-860894120B7C}" type="sibTrans" cxnId="{F7E9BFD1-0647-4E23-A2A6-571E3B463E6A}">
      <dgm:prSet/>
      <dgm:spPr/>
      <dgm:t>
        <a:bodyPr/>
        <a:lstStyle/>
        <a:p>
          <a:endParaRPr lang="en-US"/>
        </a:p>
      </dgm:t>
    </dgm:pt>
    <dgm:pt modelId="{8E368EC0-0C04-4E20-93BF-A3E62C02AC9F}" type="pres">
      <dgm:prSet presAssocID="{A747EEF5-4CA9-4722-ACE2-B42DB5480EF1}" presName="theList" presStyleCnt="0">
        <dgm:presLayoutVars>
          <dgm:dir/>
          <dgm:animLvl val="lvl"/>
          <dgm:resizeHandles val="exact"/>
        </dgm:presLayoutVars>
      </dgm:prSet>
      <dgm:spPr/>
    </dgm:pt>
    <dgm:pt modelId="{6DB5C67A-4BCD-43A0-9BE2-1880F6FE9E8F}" type="pres">
      <dgm:prSet presAssocID="{30A9AFBD-265E-4342-8AC4-E80FAF33F58E}" presName="compNode" presStyleCnt="0"/>
      <dgm:spPr/>
    </dgm:pt>
    <dgm:pt modelId="{0DA5F16F-9BB2-49EB-BF00-DA4FF7A8B35D}" type="pres">
      <dgm:prSet presAssocID="{30A9AFBD-265E-4342-8AC4-E80FAF33F58E}" presName="aNode" presStyleLbl="bgShp" presStyleIdx="0" presStyleCnt="3"/>
      <dgm:spPr/>
    </dgm:pt>
    <dgm:pt modelId="{B87B63B9-7E59-40CD-AAF8-2962A422671E}" type="pres">
      <dgm:prSet presAssocID="{30A9AFBD-265E-4342-8AC4-E80FAF33F58E}" presName="textNode" presStyleLbl="bgShp" presStyleIdx="0" presStyleCnt="3"/>
      <dgm:spPr/>
    </dgm:pt>
    <dgm:pt modelId="{F0B2E440-C156-4B3B-879B-C3AAC95F1005}" type="pres">
      <dgm:prSet presAssocID="{30A9AFBD-265E-4342-8AC4-E80FAF33F58E}" presName="compChildNode" presStyleCnt="0"/>
      <dgm:spPr/>
    </dgm:pt>
    <dgm:pt modelId="{1671803E-3FE0-4836-9EAF-622B02EB4B5C}" type="pres">
      <dgm:prSet presAssocID="{30A9AFBD-265E-4342-8AC4-E80FAF33F58E}" presName="theInnerList" presStyleCnt="0"/>
      <dgm:spPr/>
    </dgm:pt>
    <dgm:pt modelId="{594AF7F3-3D05-47CB-854D-2352061D2655}" type="pres">
      <dgm:prSet presAssocID="{0981DDB7-F5C2-4A4D-80F9-AA1B667EBAA8}" presName="childNode" presStyleLbl="node1" presStyleIdx="0" presStyleCnt="3" custScaleX="114105" custScaleY="36264">
        <dgm:presLayoutVars>
          <dgm:bulletEnabled val="1"/>
        </dgm:presLayoutVars>
      </dgm:prSet>
      <dgm:spPr/>
    </dgm:pt>
    <dgm:pt modelId="{69D7B1FE-BE82-4B4E-BB41-C785A8812727}" type="pres">
      <dgm:prSet presAssocID="{30A9AFBD-265E-4342-8AC4-E80FAF33F58E}" presName="aSpace" presStyleCnt="0"/>
      <dgm:spPr/>
    </dgm:pt>
    <dgm:pt modelId="{F1682FCC-745C-4E47-9F4E-DA058BF44273}" type="pres">
      <dgm:prSet presAssocID="{FB913E87-F66E-4836-88AE-D4E49442B48B}" presName="compNode" presStyleCnt="0"/>
      <dgm:spPr/>
    </dgm:pt>
    <dgm:pt modelId="{32E75C4F-39B4-48E4-AD17-127CEB1D0C82}" type="pres">
      <dgm:prSet presAssocID="{FB913E87-F66E-4836-88AE-D4E49442B48B}" presName="aNode" presStyleLbl="bgShp" presStyleIdx="1" presStyleCnt="3"/>
      <dgm:spPr/>
    </dgm:pt>
    <dgm:pt modelId="{48C8AD85-06E5-446E-8042-AC516812DA95}" type="pres">
      <dgm:prSet presAssocID="{FB913E87-F66E-4836-88AE-D4E49442B48B}" presName="textNode" presStyleLbl="bgShp" presStyleIdx="1" presStyleCnt="3"/>
      <dgm:spPr/>
    </dgm:pt>
    <dgm:pt modelId="{5998FC1C-5B90-4952-9883-33FFBCEAE738}" type="pres">
      <dgm:prSet presAssocID="{FB913E87-F66E-4836-88AE-D4E49442B48B}" presName="compChildNode" presStyleCnt="0"/>
      <dgm:spPr/>
    </dgm:pt>
    <dgm:pt modelId="{5030CFD8-2875-4487-A947-711DE951CA23}" type="pres">
      <dgm:prSet presAssocID="{FB913E87-F66E-4836-88AE-D4E49442B48B}" presName="theInnerList" presStyleCnt="0"/>
      <dgm:spPr/>
    </dgm:pt>
    <dgm:pt modelId="{78423505-4DBC-4F1B-9F82-2C4852882E25}" type="pres">
      <dgm:prSet presAssocID="{2907AEAD-1164-4667-AD71-A1D0BCF456C7}" presName="childNode" presStyleLbl="node1" presStyleIdx="1" presStyleCnt="3" custScaleX="114105" custScaleY="36264">
        <dgm:presLayoutVars>
          <dgm:bulletEnabled val="1"/>
        </dgm:presLayoutVars>
      </dgm:prSet>
      <dgm:spPr/>
    </dgm:pt>
    <dgm:pt modelId="{D3150604-DF4F-4D24-A1E9-96DB43AD46FC}" type="pres">
      <dgm:prSet presAssocID="{FB913E87-F66E-4836-88AE-D4E49442B48B}" presName="aSpace" presStyleCnt="0"/>
      <dgm:spPr/>
    </dgm:pt>
    <dgm:pt modelId="{3C41E0A6-B639-45BE-9C38-BBE60A1F7774}" type="pres">
      <dgm:prSet presAssocID="{E0DAF5E9-7DDF-4A33-91B2-FCF985DFB4B5}" presName="compNode" presStyleCnt="0"/>
      <dgm:spPr/>
    </dgm:pt>
    <dgm:pt modelId="{7C862DBB-923A-45DE-9BAC-C51672AF210D}" type="pres">
      <dgm:prSet presAssocID="{E0DAF5E9-7DDF-4A33-91B2-FCF985DFB4B5}" presName="aNode" presStyleLbl="bgShp" presStyleIdx="2" presStyleCnt="3"/>
      <dgm:spPr/>
    </dgm:pt>
    <dgm:pt modelId="{0F4369EA-993E-4196-A9B2-B94E49081387}" type="pres">
      <dgm:prSet presAssocID="{E0DAF5E9-7DDF-4A33-91B2-FCF985DFB4B5}" presName="textNode" presStyleLbl="bgShp" presStyleIdx="2" presStyleCnt="3"/>
      <dgm:spPr/>
    </dgm:pt>
    <dgm:pt modelId="{FD37D313-1493-4638-AE39-D6D9619E7287}" type="pres">
      <dgm:prSet presAssocID="{E0DAF5E9-7DDF-4A33-91B2-FCF985DFB4B5}" presName="compChildNode" presStyleCnt="0"/>
      <dgm:spPr/>
    </dgm:pt>
    <dgm:pt modelId="{B2B01209-CD78-4EE0-B38A-765614B0C3C3}" type="pres">
      <dgm:prSet presAssocID="{E0DAF5E9-7DDF-4A33-91B2-FCF985DFB4B5}" presName="theInnerList" presStyleCnt="0"/>
      <dgm:spPr/>
    </dgm:pt>
    <dgm:pt modelId="{B4F8A4B0-B4C8-45FC-9351-750305A0593F}" type="pres">
      <dgm:prSet presAssocID="{2B818FAB-F112-4CD2-A233-649661E4E312}" presName="childNode" presStyleLbl="node1" presStyleIdx="2" presStyleCnt="3" custScaleX="114105" custScaleY="36264">
        <dgm:presLayoutVars>
          <dgm:bulletEnabled val="1"/>
        </dgm:presLayoutVars>
      </dgm:prSet>
      <dgm:spPr/>
    </dgm:pt>
  </dgm:ptLst>
  <dgm:cxnLst>
    <dgm:cxn modelId="{0C9DC407-1A2D-4BF2-AFE4-149CECD10B60}" type="presOf" srcId="{30A9AFBD-265E-4342-8AC4-E80FAF33F58E}" destId="{0DA5F16F-9BB2-49EB-BF00-DA4FF7A8B35D}" srcOrd="0" destOrd="0" presId="urn:microsoft.com/office/officeart/2005/8/layout/lProcess2"/>
    <dgm:cxn modelId="{977E3F20-42DC-493F-B089-D1DDC7E22F46}" srcId="{A747EEF5-4CA9-4722-ACE2-B42DB5480EF1}" destId="{FB913E87-F66E-4836-88AE-D4E49442B48B}" srcOrd="1" destOrd="0" parTransId="{01318CC2-76A1-476A-8156-B40BBD92A46A}" sibTransId="{DF42E326-47C8-4F2A-9D5C-F7865070EF1F}"/>
    <dgm:cxn modelId="{CBBE1D25-B811-4EE6-BA2D-5970C441D16B}" type="presOf" srcId="{A747EEF5-4CA9-4722-ACE2-B42DB5480EF1}" destId="{8E368EC0-0C04-4E20-93BF-A3E62C02AC9F}" srcOrd="0" destOrd="0" presId="urn:microsoft.com/office/officeart/2005/8/layout/lProcess2"/>
    <dgm:cxn modelId="{84697D27-355B-403C-B2E2-099DC79623B1}" type="presOf" srcId="{FB913E87-F66E-4836-88AE-D4E49442B48B}" destId="{48C8AD85-06E5-446E-8042-AC516812DA95}" srcOrd="1" destOrd="0" presId="urn:microsoft.com/office/officeart/2005/8/layout/lProcess2"/>
    <dgm:cxn modelId="{58A2AF2A-26CA-4445-A51E-849FA10BDD39}" type="presOf" srcId="{2907AEAD-1164-4667-AD71-A1D0BCF456C7}" destId="{78423505-4DBC-4F1B-9F82-2C4852882E25}" srcOrd="0" destOrd="0" presId="urn:microsoft.com/office/officeart/2005/8/layout/lProcess2"/>
    <dgm:cxn modelId="{0190CA2C-22C3-4491-8A4F-EED90CDBAB09}" srcId="{FB913E87-F66E-4836-88AE-D4E49442B48B}" destId="{2907AEAD-1164-4667-AD71-A1D0BCF456C7}" srcOrd="0" destOrd="0" parTransId="{DC647E0E-594B-4E4F-BE9C-4F9EA7748AEB}" sibTransId="{DFBE6138-809C-4D3A-9D2F-8A20D570017D}"/>
    <dgm:cxn modelId="{A9A3D554-471C-44E9-8E18-8D98CECB2C55}" srcId="{A747EEF5-4CA9-4722-ACE2-B42DB5480EF1}" destId="{30A9AFBD-265E-4342-8AC4-E80FAF33F58E}" srcOrd="0" destOrd="0" parTransId="{C3F033D1-30C0-4D9F-B569-22D06471D499}" sibTransId="{B79A0A9D-FD3C-4FD4-B012-CFF8BC85CC6B}"/>
    <dgm:cxn modelId="{64B28C55-4970-4135-A2C3-00FECF4AFC1D}" srcId="{30A9AFBD-265E-4342-8AC4-E80FAF33F58E}" destId="{0981DDB7-F5C2-4A4D-80F9-AA1B667EBAA8}" srcOrd="0" destOrd="0" parTransId="{6D897801-F4D9-484C-8FF8-D1C225D08D34}" sibTransId="{AB93900F-F114-4C3C-B938-7480051E6265}"/>
    <dgm:cxn modelId="{DFA6E78A-AD87-4B65-B313-815E49467441}" type="presOf" srcId="{E0DAF5E9-7DDF-4A33-91B2-FCF985DFB4B5}" destId="{0F4369EA-993E-4196-A9B2-B94E49081387}" srcOrd="1" destOrd="0" presId="urn:microsoft.com/office/officeart/2005/8/layout/lProcess2"/>
    <dgm:cxn modelId="{CC6DE392-5F32-4850-9EF4-1717683957E6}" type="presOf" srcId="{2B818FAB-F112-4CD2-A233-649661E4E312}" destId="{B4F8A4B0-B4C8-45FC-9351-750305A0593F}" srcOrd="0" destOrd="0" presId="urn:microsoft.com/office/officeart/2005/8/layout/lProcess2"/>
    <dgm:cxn modelId="{660C2AAC-EAC0-43C3-B824-8913E088A670}" type="presOf" srcId="{30A9AFBD-265E-4342-8AC4-E80FAF33F58E}" destId="{B87B63B9-7E59-40CD-AAF8-2962A422671E}" srcOrd="1" destOrd="0" presId="urn:microsoft.com/office/officeart/2005/8/layout/lProcess2"/>
    <dgm:cxn modelId="{4B66C2B4-16C5-4CA4-8BE1-DD791A82F262}" type="presOf" srcId="{FB913E87-F66E-4836-88AE-D4E49442B48B}" destId="{32E75C4F-39B4-48E4-AD17-127CEB1D0C82}" srcOrd="0" destOrd="0" presId="urn:microsoft.com/office/officeart/2005/8/layout/lProcess2"/>
    <dgm:cxn modelId="{7621B2C5-1C25-46A0-AA52-030E225FBB65}" type="presOf" srcId="{E0DAF5E9-7DDF-4A33-91B2-FCF985DFB4B5}" destId="{7C862DBB-923A-45DE-9BAC-C51672AF210D}" srcOrd="0" destOrd="0" presId="urn:microsoft.com/office/officeart/2005/8/layout/lProcess2"/>
    <dgm:cxn modelId="{F7E9BFD1-0647-4E23-A2A6-571E3B463E6A}" srcId="{E0DAF5E9-7DDF-4A33-91B2-FCF985DFB4B5}" destId="{2B818FAB-F112-4CD2-A233-649661E4E312}" srcOrd="0" destOrd="0" parTransId="{D154CD38-AB49-4A80-9C20-F15FD7DB09FE}" sibTransId="{EA969424-BDD4-4AA6-9C2B-860894120B7C}"/>
    <dgm:cxn modelId="{078B5CDC-956E-432F-A900-FB80A4CE1606}" srcId="{A747EEF5-4CA9-4722-ACE2-B42DB5480EF1}" destId="{E0DAF5E9-7DDF-4A33-91B2-FCF985DFB4B5}" srcOrd="2" destOrd="0" parTransId="{B9BC79AE-33CA-405B-B520-44E4B77C5C22}" sibTransId="{01700B3D-4101-4AB7-8538-3FDAEE74D08B}"/>
    <dgm:cxn modelId="{902B6EF0-FA81-426D-AF0D-A490466B1BBC}" type="presOf" srcId="{0981DDB7-F5C2-4A4D-80F9-AA1B667EBAA8}" destId="{594AF7F3-3D05-47CB-854D-2352061D2655}" srcOrd="0" destOrd="0" presId="urn:microsoft.com/office/officeart/2005/8/layout/lProcess2"/>
    <dgm:cxn modelId="{068C67FE-D76F-43B4-9914-96E02D5D8084}" type="presParOf" srcId="{8E368EC0-0C04-4E20-93BF-A3E62C02AC9F}" destId="{6DB5C67A-4BCD-43A0-9BE2-1880F6FE9E8F}" srcOrd="0" destOrd="0" presId="urn:microsoft.com/office/officeart/2005/8/layout/lProcess2"/>
    <dgm:cxn modelId="{50972793-9178-4C2D-AB30-C01B343F8D08}" type="presParOf" srcId="{6DB5C67A-4BCD-43A0-9BE2-1880F6FE9E8F}" destId="{0DA5F16F-9BB2-49EB-BF00-DA4FF7A8B35D}" srcOrd="0" destOrd="0" presId="urn:microsoft.com/office/officeart/2005/8/layout/lProcess2"/>
    <dgm:cxn modelId="{7058EA8F-97C8-4660-B51B-52D80E1E13AE}" type="presParOf" srcId="{6DB5C67A-4BCD-43A0-9BE2-1880F6FE9E8F}" destId="{B87B63B9-7E59-40CD-AAF8-2962A422671E}" srcOrd="1" destOrd="0" presId="urn:microsoft.com/office/officeart/2005/8/layout/lProcess2"/>
    <dgm:cxn modelId="{28404937-B60B-4FD5-A2EB-D823DAC27906}" type="presParOf" srcId="{6DB5C67A-4BCD-43A0-9BE2-1880F6FE9E8F}" destId="{F0B2E440-C156-4B3B-879B-C3AAC95F1005}" srcOrd="2" destOrd="0" presId="urn:microsoft.com/office/officeart/2005/8/layout/lProcess2"/>
    <dgm:cxn modelId="{73873D82-7861-4668-99CC-3281C3D190A7}" type="presParOf" srcId="{F0B2E440-C156-4B3B-879B-C3AAC95F1005}" destId="{1671803E-3FE0-4836-9EAF-622B02EB4B5C}" srcOrd="0" destOrd="0" presId="urn:microsoft.com/office/officeart/2005/8/layout/lProcess2"/>
    <dgm:cxn modelId="{0ECB421D-DA13-48A9-A5EF-EE3796B64257}" type="presParOf" srcId="{1671803E-3FE0-4836-9EAF-622B02EB4B5C}" destId="{594AF7F3-3D05-47CB-854D-2352061D2655}" srcOrd="0" destOrd="0" presId="urn:microsoft.com/office/officeart/2005/8/layout/lProcess2"/>
    <dgm:cxn modelId="{53D2631C-58C0-4417-8AF3-5B5C0E222195}" type="presParOf" srcId="{8E368EC0-0C04-4E20-93BF-A3E62C02AC9F}" destId="{69D7B1FE-BE82-4B4E-BB41-C785A8812727}" srcOrd="1" destOrd="0" presId="urn:microsoft.com/office/officeart/2005/8/layout/lProcess2"/>
    <dgm:cxn modelId="{8B61F515-258C-4B36-8979-B047C44CBB7E}" type="presParOf" srcId="{8E368EC0-0C04-4E20-93BF-A3E62C02AC9F}" destId="{F1682FCC-745C-4E47-9F4E-DA058BF44273}" srcOrd="2" destOrd="0" presId="urn:microsoft.com/office/officeart/2005/8/layout/lProcess2"/>
    <dgm:cxn modelId="{AF5D73CC-FBF0-4FA6-8EB0-CAEA0FBC72FB}" type="presParOf" srcId="{F1682FCC-745C-4E47-9F4E-DA058BF44273}" destId="{32E75C4F-39B4-48E4-AD17-127CEB1D0C82}" srcOrd="0" destOrd="0" presId="urn:microsoft.com/office/officeart/2005/8/layout/lProcess2"/>
    <dgm:cxn modelId="{CC5E7499-7D5E-4FB2-BC4F-AC81E5E45EE2}" type="presParOf" srcId="{F1682FCC-745C-4E47-9F4E-DA058BF44273}" destId="{48C8AD85-06E5-446E-8042-AC516812DA95}" srcOrd="1" destOrd="0" presId="urn:microsoft.com/office/officeart/2005/8/layout/lProcess2"/>
    <dgm:cxn modelId="{6E3BA3FE-E211-49C4-812D-3BA0D1F9D2B1}" type="presParOf" srcId="{F1682FCC-745C-4E47-9F4E-DA058BF44273}" destId="{5998FC1C-5B90-4952-9883-33FFBCEAE738}" srcOrd="2" destOrd="0" presId="urn:microsoft.com/office/officeart/2005/8/layout/lProcess2"/>
    <dgm:cxn modelId="{D2237370-36D6-4214-BB38-E01AA1813C83}" type="presParOf" srcId="{5998FC1C-5B90-4952-9883-33FFBCEAE738}" destId="{5030CFD8-2875-4487-A947-711DE951CA23}" srcOrd="0" destOrd="0" presId="urn:microsoft.com/office/officeart/2005/8/layout/lProcess2"/>
    <dgm:cxn modelId="{07585EC8-8645-4926-9A84-350CC125D679}" type="presParOf" srcId="{5030CFD8-2875-4487-A947-711DE951CA23}" destId="{78423505-4DBC-4F1B-9F82-2C4852882E25}" srcOrd="0" destOrd="0" presId="urn:microsoft.com/office/officeart/2005/8/layout/lProcess2"/>
    <dgm:cxn modelId="{8DD7E4F5-C846-481E-9D39-9AD7E4A93D91}" type="presParOf" srcId="{8E368EC0-0C04-4E20-93BF-A3E62C02AC9F}" destId="{D3150604-DF4F-4D24-A1E9-96DB43AD46FC}" srcOrd="3" destOrd="0" presId="urn:microsoft.com/office/officeart/2005/8/layout/lProcess2"/>
    <dgm:cxn modelId="{EC5BE0AD-45BE-43AD-BC15-69E09CBD3DC5}" type="presParOf" srcId="{8E368EC0-0C04-4E20-93BF-A3E62C02AC9F}" destId="{3C41E0A6-B639-45BE-9C38-BBE60A1F7774}" srcOrd="4" destOrd="0" presId="urn:microsoft.com/office/officeart/2005/8/layout/lProcess2"/>
    <dgm:cxn modelId="{6EB6C0F7-7C98-4112-A259-7C61C06CA9C2}" type="presParOf" srcId="{3C41E0A6-B639-45BE-9C38-BBE60A1F7774}" destId="{7C862DBB-923A-45DE-9BAC-C51672AF210D}" srcOrd="0" destOrd="0" presId="urn:microsoft.com/office/officeart/2005/8/layout/lProcess2"/>
    <dgm:cxn modelId="{7525ABE0-29E9-444F-AF0B-22D37DF0931E}" type="presParOf" srcId="{3C41E0A6-B639-45BE-9C38-BBE60A1F7774}" destId="{0F4369EA-993E-4196-A9B2-B94E49081387}" srcOrd="1" destOrd="0" presId="urn:microsoft.com/office/officeart/2005/8/layout/lProcess2"/>
    <dgm:cxn modelId="{4D3964E5-DD99-48BC-B598-3406B0506EE6}" type="presParOf" srcId="{3C41E0A6-B639-45BE-9C38-BBE60A1F7774}" destId="{FD37D313-1493-4638-AE39-D6D9619E7287}" srcOrd="2" destOrd="0" presId="urn:microsoft.com/office/officeart/2005/8/layout/lProcess2"/>
    <dgm:cxn modelId="{98BC6327-5F5C-4D17-B7C6-4E049FEE2834}" type="presParOf" srcId="{FD37D313-1493-4638-AE39-D6D9619E7287}" destId="{B2B01209-CD78-4EE0-B38A-765614B0C3C3}" srcOrd="0" destOrd="0" presId="urn:microsoft.com/office/officeart/2005/8/layout/lProcess2"/>
    <dgm:cxn modelId="{1F1BF5A1-B716-4877-868A-7FDB07695CAF}" type="presParOf" srcId="{B2B01209-CD78-4EE0-B38A-765614B0C3C3}" destId="{B4F8A4B0-B4C8-45FC-9351-750305A0593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F95DC0-91E5-4954-8C7B-8335638B5D1F}" type="doc">
      <dgm:prSet loTypeId="urn:microsoft.com/office/officeart/2005/8/layout/process2" loCatId="process" qsTypeId="urn:microsoft.com/office/officeart/2005/8/quickstyle/simple3" qsCatId="simple" csTypeId="urn:microsoft.com/office/officeart/2005/8/colors/colorful1" csCatId="colorful" phldr="1"/>
      <dgm:spPr/>
    </dgm:pt>
    <dgm:pt modelId="{2BF6E295-4992-499C-8848-17E5DD1B4E20}">
      <dgm:prSet phldrT="[Text]" custT="1"/>
      <dgm:spPr/>
      <dgm:t>
        <a:bodyPr/>
        <a:lstStyle/>
        <a:p>
          <a:pPr algn="l"/>
          <a:r>
            <a:rPr lang="id-ID" sz="2000" dirty="0"/>
            <a:t>1. </a:t>
          </a:r>
          <a:r>
            <a:rPr lang="en-US" sz="2000" dirty="0" err="1"/>
            <a:t>Pemilihan</a:t>
          </a:r>
          <a:r>
            <a:rPr lang="en-US" sz="2000" dirty="0"/>
            <a:t> Satu </a:t>
          </a:r>
          <a:r>
            <a:rPr lang="en-US" sz="2000" dirty="0" err="1"/>
            <a:t>Algoritma</a:t>
          </a:r>
          <a:r>
            <a:rPr lang="en-US" sz="2000" dirty="0"/>
            <a:t> yang </a:t>
          </a:r>
          <a:r>
            <a:rPr lang="en-US" sz="2000" dirty="0" err="1"/>
            <a:t>Menarik</a:t>
          </a:r>
          <a:r>
            <a:rPr lang="en-US" sz="2000" dirty="0"/>
            <a:t> (</a:t>
          </a:r>
          <a:r>
            <a:rPr lang="en-US" sz="2000" b="1" i="1" dirty="0">
              <a:solidFill>
                <a:srgbClr val="C00000"/>
              </a:solidFill>
            </a:rPr>
            <a:t>Research Field</a:t>
          </a:r>
          <a:r>
            <a:rPr lang="en-US" sz="2000" dirty="0"/>
            <a:t>)</a:t>
          </a:r>
        </a:p>
      </dgm:t>
    </dgm:pt>
    <dgm:pt modelId="{5DBFD289-511B-440B-BB64-C7352D38421C}" type="parTrans" cxnId="{184209ED-53ED-4B67-B9D5-55360E776095}">
      <dgm:prSet/>
      <dgm:spPr/>
      <dgm:t>
        <a:bodyPr/>
        <a:lstStyle/>
        <a:p>
          <a:pPr algn="l"/>
          <a:endParaRPr lang="en-US"/>
        </a:p>
      </dgm:t>
    </dgm:pt>
    <dgm:pt modelId="{6D9F6640-3FC9-4945-914E-1DB19BA9FB6E}" type="sibTrans" cxnId="{184209ED-53ED-4B67-B9D5-55360E776095}">
      <dgm:prSet/>
      <dgm:spPr/>
      <dgm:t>
        <a:bodyPr/>
        <a:lstStyle/>
        <a:p>
          <a:pPr algn="l"/>
          <a:endParaRPr lang="en-US"/>
        </a:p>
      </dgm:t>
    </dgm:pt>
    <dgm:pt modelId="{1FBA68C5-CA92-40D3-86A0-A48A98EFEB26}">
      <dgm:prSet phldrT="[Text]" custT="1"/>
      <dgm:spPr/>
      <dgm:t>
        <a:bodyPr/>
        <a:lstStyle/>
        <a:p>
          <a:pPr algn="l"/>
          <a:r>
            <a:rPr lang="id-ID" sz="2000" dirty="0"/>
            <a:t>2. </a:t>
          </a:r>
          <a:r>
            <a:rPr lang="en-US" sz="2000" dirty="0" err="1"/>
            <a:t>Pencarian</a:t>
          </a:r>
          <a:r>
            <a:rPr lang="en-US" sz="2000" dirty="0"/>
            <a:t> Paper Journal yang </a:t>
          </a:r>
          <a:r>
            <a:rPr lang="en-US" sz="2000" dirty="0" err="1"/>
            <a:t>Melakukan</a:t>
          </a:r>
          <a:r>
            <a:rPr lang="en-US" sz="2000" dirty="0"/>
            <a:t> </a:t>
          </a:r>
          <a:r>
            <a:rPr lang="en-US" sz="2000" dirty="0" err="1"/>
            <a:t>Perbaikan</a:t>
          </a:r>
          <a:r>
            <a:rPr lang="en-US" sz="2000" dirty="0"/>
            <a:t> </a:t>
          </a:r>
          <a:r>
            <a:rPr lang="en-US" sz="2000" dirty="0" err="1"/>
            <a:t>Algoritma</a:t>
          </a:r>
          <a:r>
            <a:rPr lang="en-US" sz="2000" dirty="0"/>
            <a:t> </a:t>
          </a:r>
          <a:r>
            <a:rPr lang="en-US" sz="2000" dirty="0" err="1"/>
            <a:t>Tersebut</a:t>
          </a:r>
          <a:r>
            <a:rPr lang="en-US" sz="2000" dirty="0"/>
            <a:t> (</a:t>
          </a:r>
          <a:r>
            <a:rPr lang="en-US" sz="2000" b="1" i="1" dirty="0">
              <a:solidFill>
                <a:srgbClr val="C00000"/>
              </a:solidFill>
            </a:rPr>
            <a:t>Research Topic</a:t>
          </a:r>
          <a:r>
            <a:rPr lang="en-US" sz="2000" dirty="0"/>
            <a:t>)</a:t>
          </a:r>
        </a:p>
      </dgm:t>
    </dgm:pt>
    <dgm:pt modelId="{53A27072-9AFC-44C8-A87F-ACEFD2C0CC67}" type="parTrans" cxnId="{75D00BAC-A0FC-48AE-B849-365799A9FC8A}">
      <dgm:prSet/>
      <dgm:spPr/>
      <dgm:t>
        <a:bodyPr/>
        <a:lstStyle/>
        <a:p>
          <a:pPr algn="l"/>
          <a:endParaRPr lang="en-US"/>
        </a:p>
      </dgm:t>
    </dgm:pt>
    <dgm:pt modelId="{8ADEF98F-F566-4CB2-91CE-D6706CBB9D62}" type="sibTrans" cxnId="{75D00BAC-A0FC-48AE-B849-365799A9FC8A}">
      <dgm:prSet/>
      <dgm:spPr/>
      <dgm:t>
        <a:bodyPr/>
        <a:lstStyle/>
        <a:p>
          <a:pPr algn="l"/>
          <a:endParaRPr lang="en-US"/>
        </a:p>
      </dgm:t>
    </dgm:pt>
    <dgm:pt modelId="{E838446E-E25D-4D0F-9959-B9403C5E2812}">
      <dgm:prSet phldrT="[Text]" custT="1"/>
      <dgm:spPr/>
      <dgm:t>
        <a:bodyPr/>
        <a:lstStyle/>
        <a:p>
          <a:pPr algn="l"/>
          <a:r>
            <a:rPr lang="en-US" sz="2000" dirty="0"/>
            <a:t>3. Penentuan </a:t>
          </a:r>
          <a:r>
            <a:rPr lang="en-US" sz="2000" dirty="0" err="1"/>
            <a:t>Masalah</a:t>
          </a:r>
          <a:r>
            <a:rPr lang="en-US" sz="2000" dirty="0"/>
            <a:t> </a:t>
          </a:r>
          <a:r>
            <a:rPr lang="en-US" sz="2000" dirty="0" err="1"/>
            <a:t>Penelitian</a:t>
          </a:r>
          <a:r>
            <a:rPr lang="en-US" sz="2000" dirty="0"/>
            <a:t> (</a:t>
          </a:r>
          <a:r>
            <a:rPr lang="en-US" sz="2000" b="1" i="1" dirty="0">
              <a:solidFill>
                <a:srgbClr val="C00000"/>
              </a:solidFill>
            </a:rPr>
            <a:t>Research Problem</a:t>
          </a:r>
          <a:r>
            <a:rPr lang="en-US" sz="2000" dirty="0"/>
            <a:t>)</a:t>
          </a:r>
        </a:p>
      </dgm:t>
    </dgm:pt>
    <dgm:pt modelId="{542153C2-EA1B-481C-857F-D09FCE0912FC}" type="parTrans" cxnId="{86EFCC12-11C6-46C1-9BA8-F71838BFA22B}">
      <dgm:prSet/>
      <dgm:spPr/>
      <dgm:t>
        <a:bodyPr/>
        <a:lstStyle/>
        <a:p>
          <a:pPr algn="l"/>
          <a:endParaRPr lang="en-US"/>
        </a:p>
      </dgm:t>
    </dgm:pt>
    <dgm:pt modelId="{733DDFFC-9A16-4CD1-9AE5-C9D612AD122F}" type="sibTrans" cxnId="{86EFCC12-11C6-46C1-9BA8-F71838BFA22B}">
      <dgm:prSet/>
      <dgm:spPr/>
      <dgm:t>
        <a:bodyPr/>
        <a:lstStyle/>
        <a:p>
          <a:pPr algn="l"/>
          <a:endParaRPr lang="en-US"/>
        </a:p>
      </dgm:t>
    </dgm:pt>
    <dgm:pt modelId="{5958AB8F-28B5-437E-873F-86F038561A4E}">
      <dgm:prSet phldrT="[Text]" custT="1"/>
      <dgm:spPr/>
      <dgm:t>
        <a:bodyPr/>
        <a:lstStyle/>
        <a:p>
          <a:pPr algn="l"/>
          <a:r>
            <a:rPr lang="en-US" sz="2000" dirty="0"/>
            <a:t>4</a:t>
          </a:r>
          <a:r>
            <a:rPr lang="id-ID" sz="2000" dirty="0"/>
            <a:t>. </a:t>
          </a:r>
          <a:r>
            <a:rPr lang="en-US" sz="2000" dirty="0" err="1"/>
            <a:t>Perangkuman</a:t>
          </a:r>
          <a:r>
            <a:rPr lang="en-US" sz="2000" dirty="0"/>
            <a:t> </a:t>
          </a:r>
          <a:r>
            <a:rPr lang="en-US" sz="2000" dirty="0" err="1"/>
            <a:t>Metode-Metode</a:t>
          </a:r>
          <a:r>
            <a:rPr lang="en-US" sz="2000" dirty="0"/>
            <a:t> Yang Ada (</a:t>
          </a:r>
          <a:r>
            <a:rPr lang="en-US" sz="2000" b="1" i="1" dirty="0">
              <a:solidFill>
                <a:srgbClr val="C00000"/>
              </a:solidFill>
            </a:rPr>
            <a:t>State-of-the-Art Methods</a:t>
          </a:r>
          <a:r>
            <a:rPr lang="en-US" sz="2000" dirty="0"/>
            <a:t>)</a:t>
          </a:r>
        </a:p>
      </dgm:t>
    </dgm:pt>
    <dgm:pt modelId="{E0B57721-3737-4AD8-8B4A-3AEB4E63E2A5}" type="parTrans" cxnId="{15DF67B8-FD75-423F-82AB-00B254287D4B}">
      <dgm:prSet/>
      <dgm:spPr/>
      <dgm:t>
        <a:bodyPr/>
        <a:lstStyle/>
        <a:p>
          <a:pPr algn="l"/>
          <a:endParaRPr lang="en-US"/>
        </a:p>
      </dgm:t>
    </dgm:pt>
    <dgm:pt modelId="{4E50E150-56E9-4187-BA8D-9D3EE95C6848}" type="sibTrans" cxnId="{15DF67B8-FD75-423F-82AB-00B254287D4B}">
      <dgm:prSet/>
      <dgm:spPr/>
      <dgm:t>
        <a:bodyPr/>
        <a:lstStyle/>
        <a:p>
          <a:pPr algn="l"/>
          <a:endParaRPr lang="en-US"/>
        </a:p>
      </dgm:t>
    </dgm:pt>
    <dgm:pt modelId="{2758E9C8-827D-4A3F-A364-0E75DB1711AB}">
      <dgm:prSet phldrT="[Text]" custT="1"/>
      <dgm:spPr/>
      <dgm:t>
        <a:bodyPr/>
        <a:lstStyle/>
        <a:p>
          <a:pPr algn="l"/>
          <a:r>
            <a:rPr lang="en-US" sz="2000" dirty="0"/>
            <a:t>5. Penentuan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Proposed Method</a:t>
          </a:r>
          <a:r>
            <a:rPr lang="en-US" sz="2000" dirty="0"/>
            <a:t>)</a:t>
          </a:r>
        </a:p>
      </dgm:t>
    </dgm:pt>
    <dgm:pt modelId="{EDF5E13C-8C94-4480-808A-A3FC6C5ECC7A}" type="parTrans" cxnId="{B23F5D63-1B39-4E72-8175-C86E70D36AA3}">
      <dgm:prSet/>
      <dgm:spPr/>
      <dgm:t>
        <a:bodyPr/>
        <a:lstStyle/>
        <a:p>
          <a:pPr algn="l"/>
          <a:endParaRPr lang="en-US"/>
        </a:p>
      </dgm:t>
    </dgm:pt>
    <dgm:pt modelId="{792D6546-60D8-452A-B6D5-BD83E78166A7}" type="sibTrans" cxnId="{B23F5D63-1B39-4E72-8175-C86E70D36AA3}">
      <dgm:prSet/>
      <dgm:spPr/>
      <dgm:t>
        <a:bodyPr/>
        <a:lstStyle/>
        <a:p>
          <a:pPr algn="l"/>
          <a:endParaRPr lang="en-US"/>
        </a:p>
      </dgm:t>
    </dgm:pt>
    <dgm:pt modelId="{4269BA43-4F7D-4E88-A996-6024F57EA5CA}">
      <dgm:prSet phldrT="[Text]" custT="1"/>
      <dgm:spPr/>
      <dgm:t>
        <a:bodyPr/>
        <a:lstStyle/>
        <a:p>
          <a:pPr algn="l"/>
          <a:r>
            <a:rPr lang="en-US" sz="2000" dirty="0"/>
            <a:t>6. </a:t>
          </a:r>
          <a:r>
            <a:rPr lang="en-US" sz="2000" dirty="0" err="1"/>
            <a:t>Evaluasi</a:t>
          </a:r>
          <a:r>
            <a:rPr lang="en-US" sz="2000" dirty="0"/>
            <a:t>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Evaluation</a:t>
          </a:r>
          <a:r>
            <a:rPr lang="en-US" sz="2000" dirty="0"/>
            <a:t>)</a:t>
          </a:r>
        </a:p>
      </dgm:t>
    </dgm:pt>
    <dgm:pt modelId="{953B5769-EB27-4190-BB6C-A13EC9023568}" type="parTrans" cxnId="{922ED797-B392-44E6-9EA7-1A9815605DA8}">
      <dgm:prSet/>
      <dgm:spPr/>
      <dgm:t>
        <a:bodyPr/>
        <a:lstStyle/>
        <a:p>
          <a:endParaRPr lang="id-ID"/>
        </a:p>
      </dgm:t>
    </dgm:pt>
    <dgm:pt modelId="{3C70F95F-029F-49B0-8B0C-79D395D10CD3}" type="sibTrans" cxnId="{922ED797-B392-44E6-9EA7-1A9815605DA8}">
      <dgm:prSet/>
      <dgm:spPr/>
      <dgm:t>
        <a:bodyPr/>
        <a:lstStyle/>
        <a:p>
          <a:endParaRPr lang="id-ID"/>
        </a:p>
      </dgm:t>
    </dgm:pt>
    <dgm:pt modelId="{9B070EED-3D56-405A-BBF9-D2B7F7F4BFBE}">
      <dgm:prSet phldrT="[Text]" custT="1"/>
      <dgm:spPr/>
      <dgm:t>
        <a:bodyPr/>
        <a:lstStyle/>
        <a:p>
          <a:pPr algn="l"/>
          <a:r>
            <a:rPr lang="en-US" sz="2000" dirty="0"/>
            <a:t>7. Penulisan </a:t>
          </a:r>
          <a:r>
            <a:rPr lang="en-US" sz="2000" dirty="0" err="1"/>
            <a:t>Ilmiah</a:t>
          </a:r>
          <a:r>
            <a:rPr lang="en-US" sz="2000" dirty="0"/>
            <a:t> dan </a:t>
          </a:r>
          <a:r>
            <a:rPr lang="en-US" sz="2000" dirty="0" err="1"/>
            <a:t>Publikasi</a:t>
          </a:r>
          <a:r>
            <a:rPr lang="en-US" sz="2000" dirty="0"/>
            <a:t> Hasil </a:t>
          </a:r>
          <a:r>
            <a:rPr lang="en-US" sz="2000" dirty="0" err="1"/>
            <a:t>Penelitian</a:t>
          </a:r>
          <a:r>
            <a:rPr lang="en-US" sz="2000" dirty="0"/>
            <a:t> (</a:t>
          </a:r>
          <a:r>
            <a:rPr lang="en-US" sz="2000" b="1" i="1" dirty="0">
              <a:solidFill>
                <a:srgbClr val="C00000"/>
              </a:solidFill>
            </a:rPr>
            <a:t>Publications</a:t>
          </a:r>
          <a:r>
            <a:rPr lang="en-US" sz="2000" dirty="0"/>
            <a:t>)</a:t>
          </a:r>
        </a:p>
      </dgm:t>
    </dgm:pt>
    <dgm:pt modelId="{9F99E544-C6F5-4120-AD7E-014E10D16126}" type="parTrans" cxnId="{53BACAEF-AB38-4FBE-8E31-4D33421A8C52}">
      <dgm:prSet/>
      <dgm:spPr/>
      <dgm:t>
        <a:bodyPr/>
        <a:lstStyle/>
        <a:p>
          <a:endParaRPr lang="id-ID"/>
        </a:p>
      </dgm:t>
    </dgm:pt>
    <dgm:pt modelId="{24035A7D-00A0-4228-8A16-C498E09257A2}" type="sibTrans" cxnId="{53BACAEF-AB38-4FBE-8E31-4D33421A8C52}">
      <dgm:prSet/>
      <dgm:spPr/>
      <dgm:t>
        <a:bodyPr/>
        <a:lstStyle/>
        <a:p>
          <a:endParaRPr lang="id-ID"/>
        </a:p>
      </dgm:t>
    </dgm:pt>
    <dgm:pt modelId="{F0550927-BDCB-4C50-B73C-62AC87FEF9F9}" type="pres">
      <dgm:prSet presAssocID="{40F95DC0-91E5-4954-8C7B-8335638B5D1F}" presName="linearFlow" presStyleCnt="0">
        <dgm:presLayoutVars>
          <dgm:resizeHandles val="exact"/>
        </dgm:presLayoutVars>
      </dgm:prSet>
      <dgm:spPr/>
    </dgm:pt>
    <dgm:pt modelId="{99CBE896-B728-4082-B705-31534B89A164}" type="pres">
      <dgm:prSet presAssocID="{2BF6E295-4992-499C-8848-17E5DD1B4E20}" presName="node" presStyleLbl="node1" presStyleIdx="0" presStyleCnt="7" custScaleX="496141" custLinFactNeighborX="5024" custLinFactNeighborY="-244">
        <dgm:presLayoutVars>
          <dgm:bulletEnabled val="1"/>
        </dgm:presLayoutVars>
      </dgm:prSet>
      <dgm:spPr/>
    </dgm:pt>
    <dgm:pt modelId="{BDF591A8-1704-4ECC-9CFE-F3F9064D9674}" type="pres">
      <dgm:prSet presAssocID="{6D9F6640-3FC9-4945-914E-1DB19BA9FB6E}" presName="sibTrans" presStyleLbl="sibTrans2D1" presStyleIdx="0" presStyleCnt="6"/>
      <dgm:spPr/>
    </dgm:pt>
    <dgm:pt modelId="{08FA3E03-F1E7-4279-8A0B-897B71E0A928}" type="pres">
      <dgm:prSet presAssocID="{6D9F6640-3FC9-4945-914E-1DB19BA9FB6E}" presName="connectorText" presStyleLbl="sibTrans2D1" presStyleIdx="0" presStyleCnt="6"/>
      <dgm:spPr/>
    </dgm:pt>
    <dgm:pt modelId="{111A853C-CEFF-4837-BADE-24CF1E2C3729}" type="pres">
      <dgm:prSet presAssocID="{1FBA68C5-CA92-40D3-86A0-A48A98EFEB26}" presName="node" presStyleLbl="node1" presStyleIdx="1" presStyleCnt="7" custScaleX="496141" custLinFactNeighborX="1564" custLinFactNeighborY="611">
        <dgm:presLayoutVars>
          <dgm:bulletEnabled val="1"/>
        </dgm:presLayoutVars>
      </dgm:prSet>
      <dgm:spPr/>
    </dgm:pt>
    <dgm:pt modelId="{7CE19570-EA1C-4F11-ADD1-7F59E0C140CC}" type="pres">
      <dgm:prSet presAssocID="{8ADEF98F-F566-4CB2-91CE-D6706CBB9D62}" presName="sibTrans" presStyleLbl="sibTrans2D1" presStyleIdx="1" presStyleCnt="6"/>
      <dgm:spPr/>
    </dgm:pt>
    <dgm:pt modelId="{3A6A53D8-B661-444D-8BC6-A6B0C1F34CB7}" type="pres">
      <dgm:prSet presAssocID="{8ADEF98F-F566-4CB2-91CE-D6706CBB9D62}" presName="connectorText" presStyleLbl="sibTrans2D1" presStyleIdx="1" presStyleCnt="6"/>
      <dgm:spPr/>
    </dgm:pt>
    <dgm:pt modelId="{4BFBA2DF-5D1A-4692-9572-DD1DC778C2AE}" type="pres">
      <dgm:prSet presAssocID="{E838446E-E25D-4D0F-9959-B9403C5E2812}" presName="node" presStyleLbl="node1" presStyleIdx="2" presStyleCnt="7" custScaleX="496141" custLinFactNeighborX="1564" custLinFactNeighborY="611">
        <dgm:presLayoutVars>
          <dgm:bulletEnabled val="1"/>
        </dgm:presLayoutVars>
      </dgm:prSet>
      <dgm:spPr/>
    </dgm:pt>
    <dgm:pt modelId="{32DD0A9B-C0B7-4A90-8634-CD4951ED9FF5}" type="pres">
      <dgm:prSet presAssocID="{733DDFFC-9A16-4CD1-9AE5-C9D612AD122F}" presName="sibTrans" presStyleLbl="sibTrans2D1" presStyleIdx="2" presStyleCnt="6"/>
      <dgm:spPr/>
    </dgm:pt>
    <dgm:pt modelId="{71381362-3ABF-4338-B71A-5407DDE2FB0A}" type="pres">
      <dgm:prSet presAssocID="{733DDFFC-9A16-4CD1-9AE5-C9D612AD122F}" presName="connectorText" presStyleLbl="sibTrans2D1" presStyleIdx="2" presStyleCnt="6"/>
      <dgm:spPr/>
    </dgm:pt>
    <dgm:pt modelId="{26412A0F-61FF-4A76-980F-ADC7C2042A0B}" type="pres">
      <dgm:prSet presAssocID="{5958AB8F-28B5-437E-873F-86F038561A4E}" presName="node" presStyleLbl="node1" presStyleIdx="3" presStyleCnt="7" custScaleX="496141" custLinFactNeighborX="1564" custLinFactNeighborY="611">
        <dgm:presLayoutVars>
          <dgm:bulletEnabled val="1"/>
        </dgm:presLayoutVars>
      </dgm:prSet>
      <dgm:spPr/>
    </dgm:pt>
    <dgm:pt modelId="{EFB17ADE-A653-4572-A12B-C328E4FA8E3D}" type="pres">
      <dgm:prSet presAssocID="{4E50E150-56E9-4187-BA8D-9D3EE95C6848}" presName="sibTrans" presStyleLbl="sibTrans2D1" presStyleIdx="3" presStyleCnt="6"/>
      <dgm:spPr/>
    </dgm:pt>
    <dgm:pt modelId="{3ED03110-43B2-481B-9446-5ECD5DD1F2AE}" type="pres">
      <dgm:prSet presAssocID="{4E50E150-56E9-4187-BA8D-9D3EE95C6848}" presName="connectorText" presStyleLbl="sibTrans2D1" presStyleIdx="3" presStyleCnt="6"/>
      <dgm:spPr/>
    </dgm:pt>
    <dgm:pt modelId="{D891ADC6-E483-4227-8F79-3F250D8E716B}" type="pres">
      <dgm:prSet presAssocID="{2758E9C8-827D-4A3F-A364-0E75DB1711AB}" presName="node" presStyleLbl="node1" presStyleIdx="4" presStyleCnt="7" custScaleX="496141" custLinFactNeighborX="1564" custLinFactNeighborY="611">
        <dgm:presLayoutVars>
          <dgm:bulletEnabled val="1"/>
        </dgm:presLayoutVars>
      </dgm:prSet>
      <dgm:spPr/>
    </dgm:pt>
    <dgm:pt modelId="{4AB6EAA5-0D09-4161-8D9A-7EC04FA1674E}" type="pres">
      <dgm:prSet presAssocID="{792D6546-60D8-452A-B6D5-BD83E78166A7}" presName="sibTrans" presStyleLbl="sibTrans2D1" presStyleIdx="4" presStyleCnt="6"/>
      <dgm:spPr/>
    </dgm:pt>
    <dgm:pt modelId="{5E6259C7-2BAC-40F9-ABB3-B0FA949C0C2E}" type="pres">
      <dgm:prSet presAssocID="{792D6546-60D8-452A-B6D5-BD83E78166A7}" presName="connectorText" presStyleLbl="sibTrans2D1" presStyleIdx="4" presStyleCnt="6"/>
      <dgm:spPr/>
    </dgm:pt>
    <dgm:pt modelId="{ED630954-78E6-4446-9DE7-A220588C9BF3}" type="pres">
      <dgm:prSet presAssocID="{4269BA43-4F7D-4E88-A996-6024F57EA5CA}" presName="node" presStyleLbl="node1" presStyleIdx="5" presStyleCnt="7" custScaleX="496141">
        <dgm:presLayoutVars>
          <dgm:bulletEnabled val="1"/>
        </dgm:presLayoutVars>
      </dgm:prSet>
      <dgm:spPr/>
    </dgm:pt>
    <dgm:pt modelId="{50D2BB53-1682-4ABF-AE95-26C724666FD1}" type="pres">
      <dgm:prSet presAssocID="{3C70F95F-029F-49B0-8B0C-79D395D10CD3}" presName="sibTrans" presStyleLbl="sibTrans2D1" presStyleIdx="5" presStyleCnt="6"/>
      <dgm:spPr/>
    </dgm:pt>
    <dgm:pt modelId="{CA298CCA-6CDA-4999-BFBC-8FE4CA96EAC0}" type="pres">
      <dgm:prSet presAssocID="{3C70F95F-029F-49B0-8B0C-79D395D10CD3}" presName="connectorText" presStyleLbl="sibTrans2D1" presStyleIdx="5" presStyleCnt="6"/>
      <dgm:spPr/>
    </dgm:pt>
    <dgm:pt modelId="{D01CCC73-DB11-4641-996D-464799A53EA1}" type="pres">
      <dgm:prSet presAssocID="{9B070EED-3D56-405A-BBF9-D2B7F7F4BFBE}" presName="node" presStyleLbl="node1" presStyleIdx="6" presStyleCnt="7" custScaleX="496141">
        <dgm:presLayoutVars>
          <dgm:bulletEnabled val="1"/>
        </dgm:presLayoutVars>
      </dgm:prSet>
      <dgm:spPr/>
    </dgm:pt>
  </dgm:ptLst>
  <dgm:cxnLst>
    <dgm:cxn modelId="{05D34C06-2116-433E-8CD6-10D836E9FF9E}" type="presOf" srcId="{8ADEF98F-F566-4CB2-91CE-D6706CBB9D62}" destId="{3A6A53D8-B661-444D-8BC6-A6B0C1F34CB7}" srcOrd="1" destOrd="0" presId="urn:microsoft.com/office/officeart/2005/8/layout/process2"/>
    <dgm:cxn modelId="{DA846708-A111-4F4F-BF0A-0BED003A1884}" type="presOf" srcId="{2758E9C8-827D-4A3F-A364-0E75DB1711AB}" destId="{D891ADC6-E483-4227-8F79-3F250D8E716B}" srcOrd="0" destOrd="0" presId="urn:microsoft.com/office/officeart/2005/8/layout/process2"/>
    <dgm:cxn modelId="{86EFCC12-11C6-46C1-9BA8-F71838BFA22B}" srcId="{40F95DC0-91E5-4954-8C7B-8335638B5D1F}" destId="{E838446E-E25D-4D0F-9959-B9403C5E2812}" srcOrd="2" destOrd="0" parTransId="{542153C2-EA1B-481C-857F-D09FCE0912FC}" sibTransId="{733DDFFC-9A16-4CD1-9AE5-C9D612AD122F}"/>
    <dgm:cxn modelId="{45DCEB22-B9D3-459E-AA46-30EE8E3DEA07}" type="presOf" srcId="{3C70F95F-029F-49B0-8B0C-79D395D10CD3}" destId="{CA298CCA-6CDA-4999-BFBC-8FE4CA96EAC0}" srcOrd="1" destOrd="0" presId="urn:microsoft.com/office/officeart/2005/8/layout/process2"/>
    <dgm:cxn modelId="{0ADF283C-8281-4911-BEBD-FB3504F1BD23}" type="presOf" srcId="{8ADEF98F-F566-4CB2-91CE-D6706CBB9D62}" destId="{7CE19570-EA1C-4F11-ADD1-7F59E0C140CC}" srcOrd="0" destOrd="0" presId="urn:microsoft.com/office/officeart/2005/8/layout/process2"/>
    <dgm:cxn modelId="{225A403C-7C9A-47CA-8E57-7EEF878B06AD}" type="presOf" srcId="{5958AB8F-28B5-437E-873F-86F038561A4E}" destId="{26412A0F-61FF-4A76-980F-ADC7C2042A0B}" srcOrd="0" destOrd="0" presId="urn:microsoft.com/office/officeart/2005/8/layout/process2"/>
    <dgm:cxn modelId="{B23F5D63-1B39-4E72-8175-C86E70D36AA3}" srcId="{40F95DC0-91E5-4954-8C7B-8335638B5D1F}" destId="{2758E9C8-827D-4A3F-A364-0E75DB1711AB}" srcOrd="4" destOrd="0" parTransId="{EDF5E13C-8C94-4480-808A-A3FC6C5ECC7A}" sibTransId="{792D6546-60D8-452A-B6D5-BD83E78166A7}"/>
    <dgm:cxn modelId="{81204F6F-7148-4914-A9BF-4CB53919F39B}" type="presOf" srcId="{733DDFFC-9A16-4CD1-9AE5-C9D612AD122F}" destId="{32DD0A9B-C0B7-4A90-8634-CD4951ED9FF5}" srcOrd="0" destOrd="0" presId="urn:microsoft.com/office/officeart/2005/8/layout/process2"/>
    <dgm:cxn modelId="{11A0C24F-B591-4FC5-8B8B-CE431252707B}" type="presOf" srcId="{792D6546-60D8-452A-B6D5-BD83E78166A7}" destId="{4AB6EAA5-0D09-4161-8D9A-7EC04FA1674E}" srcOrd="0" destOrd="0" presId="urn:microsoft.com/office/officeart/2005/8/layout/process2"/>
    <dgm:cxn modelId="{EDD3525A-C169-449F-B308-CE846EFA9D91}" type="presOf" srcId="{6D9F6640-3FC9-4945-914E-1DB19BA9FB6E}" destId="{08FA3E03-F1E7-4279-8A0B-897B71E0A928}" srcOrd="1" destOrd="0" presId="urn:microsoft.com/office/officeart/2005/8/layout/process2"/>
    <dgm:cxn modelId="{5999927D-E6E2-4A01-B323-A214A8EAF0DE}" type="presOf" srcId="{4E50E150-56E9-4187-BA8D-9D3EE95C6848}" destId="{EFB17ADE-A653-4572-A12B-C328E4FA8E3D}" srcOrd="0" destOrd="0" presId="urn:microsoft.com/office/officeart/2005/8/layout/process2"/>
    <dgm:cxn modelId="{7E9F7984-3E63-4AB0-B71B-6CBF2579A961}" type="presOf" srcId="{40F95DC0-91E5-4954-8C7B-8335638B5D1F}" destId="{F0550927-BDCB-4C50-B73C-62AC87FEF9F9}" srcOrd="0" destOrd="0" presId="urn:microsoft.com/office/officeart/2005/8/layout/process2"/>
    <dgm:cxn modelId="{326BB98E-3F30-4265-A126-C1562944CE84}" type="presOf" srcId="{733DDFFC-9A16-4CD1-9AE5-C9D612AD122F}" destId="{71381362-3ABF-4338-B71A-5407DDE2FB0A}" srcOrd="1" destOrd="0" presId="urn:microsoft.com/office/officeart/2005/8/layout/process2"/>
    <dgm:cxn modelId="{922ED797-B392-44E6-9EA7-1A9815605DA8}" srcId="{40F95DC0-91E5-4954-8C7B-8335638B5D1F}" destId="{4269BA43-4F7D-4E88-A996-6024F57EA5CA}" srcOrd="5" destOrd="0" parTransId="{953B5769-EB27-4190-BB6C-A13EC9023568}" sibTransId="{3C70F95F-029F-49B0-8B0C-79D395D10CD3}"/>
    <dgm:cxn modelId="{F95DEC9E-1BED-4AD9-86EC-76A035626031}" type="presOf" srcId="{792D6546-60D8-452A-B6D5-BD83E78166A7}" destId="{5E6259C7-2BAC-40F9-ABB3-B0FA949C0C2E}" srcOrd="1" destOrd="0" presId="urn:microsoft.com/office/officeart/2005/8/layout/process2"/>
    <dgm:cxn modelId="{D69297A7-86F3-4ADD-9897-4737A93F7AB2}" type="presOf" srcId="{E838446E-E25D-4D0F-9959-B9403C5E2812}" destId="{4BFBA2DF-5D1A-4692-9572-DD1DC778C2AE}" srcOrd="0" destOrd="0" presId="urn:microsoft.com/office/officeart/2005/8/layout/process2"/>
    <dgm:cxn modelId="{75D00BAC-A0FC-48AE-B849-365799A9FC8A}" srcId="{40F95DC0-91E5-4954-8C7B-8335638B5D1F}" destId="{1FBA68C5-CA92-40D3-86A0-A48A98EFEB26}" srcOrd="1" destOrd="0" parTransId="{53A27072-9AFC-44C8-A87F-ACEFD2C0CC67}" sibTransId="{8ADEF98F-F566-4CB2-91CE-D6706CBB9D62}"/>
    <dgm:cxn modelId="{919A0BB4-0A69-4E44-A393-6804096A6CAC}" type="presOf" srcId="{6D9F6640-3FC9-4945-914E-1DB19BA9FB6E}" destId="{BDF591A8-1704-4ECC-9CFE-F3F9064D9674}" srcOrd="0" destOrd="0" presId="urn:microsoft.com/office/officeart/2005/8/layout/process2"/>
    <dgm:cxn modelId="{401609B7-D14B-47A0-BC1C-32E945AA74F8}" type="presOf" srcId="{3C70F95F-029F-49B0-8B0C-79D395D10CD3}" destId="{50D2BB53-1682-4ABF-AE95-26C724666FD1}" srcOrd="0" destOrd="0" presId="urn:microsoft.com/office/officeart/2005/8/layout/process2"/>
    <dgm:cxn modelId="{15DF67B8-FD75-423F-82AB-00B254287D4B}" srcId="{40F95DC0-91E5-4954-8C7B-8335638B5D1F}" destId="{5958AB8F-28B5-437E-873F-86F038561A4E}" srcOrd="3" destOrd="0" parTransId="{E0B57721-3737-4AD8-8B4A-3AEB4E63E2A5}" sibTransId="{4E50E150-56E9-4187-BA8D-9D3EE95C6848}"/>
    <dgm:cxn modelId="{C50764C8-BE9F-41A6-8D08-8C6B3E8500A1}" type="presOf" srcId="{4269BA43-4F7D-4E88-A996-6024F57EA5CA}" destId="{ED630954-78E6-4446-9DE7-A220588C9BF3}" srcOrd="0" destOrd="0" presId="urn:microsoft.com/office/officeart/2005/8/layout/process2"/>
    <dgm:cxn modelId="{B50A9DCC-3356-4D9C-8067-3E5EA44A41D7}" type="presOf" srcId="{1FBA68C5-CA92-40D3-86A0-A48A98EFEB26}" destId="{111A853C-CEFF-4837-BADE-24CF1E2C3729}" srcOrd="0" destOrd="0" presId="urn:microsoft.com/office/officeart/2005/8/layout/process2"/>
    <dgm:cxn modelId="{07C4E4D1-81AD-4EB1-92BB-AFEB4AE93824}" type="presOf" srcId="{4E50E150-56E9-4187-BA8D-9D3EE95C6848}" destId="{3ED03110-43B2-481B-9446-5ECD5DD1F2AE}" srcOrd="1" destOrd="0" presId="urn:microsoft.com/office/officeart/2005/8/layout/process2"/>
    <dgm:cxn modelId="{573C4DE0-651E-433E-AD0C-B53090DB2A92}" type="presOf" srcId="{2BF6E295-4992-499C-8848-17E5DD1B4E20}" destId="{99CBE896-B728-4082-B705-31534B89A164}" srcOrd="0" destOrd="0" presId="urn:microsoft.com/office/officeart/2005/8/layout/process2"/>
    <dgm:cxn modelId="{184209ED-53ED-4B67-B9D5-55360E776095}" srcId="{40F95DC0-91E5-4954-8C7B-8335638B5D1F}" destId="{2BF6E295-4992-499C-8848-17E5DD1B4E20}" srcOrd="0" destOrd="0" parTransId="{5DBFD289-511B-440B-BB64-C7352D38421C}" sibTransId="{6D9F6640-3FC9-4945-914E-1DB19BA9FB6E}"/>
    <dgm:cxn modelId="{53BACAEF-AB38-4FBE-8E31-4D33421A8C52}" srcId="{40F95DC0-91E5-4954-8C7B-8335638B5D1F}" destId="{9B070EED-3D56-405A-BBF9-D2B7F7F4BFBE}" srcOrd="6" destOrd="0" parTransId="{9F99E544-C6F5-4120-AD7E-014E10D16126}" sibTransId="{24035A7D-00A0-4228-8A16-C498E09257A2}"/>
    <dgm:cxn modelId="{848419FA-6EF9-4B23-8CD3-90273F8049EB}" type="presOf" srcId="{9B070EED-3D56-405A-BBF9-D2B7F7F4BFBE}" destId="{D01CCC73-DB11-4641-996D-464799A53EA1}" srcOrd="0" destOrd="0" presId="urn:microsoft.com/office/officeart/2005/8/layout/process2"/>
    <dgm:cxn modelId="{B3A77BAD-D9A2-4A67-923D-54ACD69EC5E4}" type="presParOf" srcId="{F0550927-BDCB-4C50-B73C-62AC87FEF9F9}" destId="{99CBE896-B728-4082-B705-31534B89A164}" srcOrd="0" destOrd="0" presId="urn:microsoft.com/office/officeart/2005/8/layout/process2"/>
    <dgm:cxn modelId="{A601563C-1E04-417E-8C68-B78F2FE369A1}" type="presParOf" srcId="{F0550927-BDCB-4C50-B73C-62AC87FEF9F9}" destId="{BDF591A8-1704-4ECC-9CFE-F3F9064D9674}" srcOrd="1" destOrd="0" presId="urn:microsoft.com/office/officeart/2005/8/layout/process2"/>
    <dgm:cxn modelId="{14A76555-4622-4F84-BDDA-9AA5D4539437}" type="presParOf" srcId="{BDF591A8-1704-4ECC-9CFE-F3F9064D9674}" destId="{08FA3E03-F1E7-4279-8A0B-897B71E0A928}" srcOrd="0" destOrd="0" presId="urn:microsoft.com/office/officeart/2005/8/layout/process2"/>
    <dgm:cxn modelId="{BB39A008-22FE-4EEB-B6D2-BB8F48E7D4DD}" type="presParOf" srcId="{F0550927-BDCB-4C50-B73C-62AC87FEF9F9}" destId="{111A853C-CEFF-4837-BADE-24CF1E2C3729}" srcOrd="2" destOrd="0" presId="urn:microsoft.com/office/officeart/2005/8/layout/process2"/>
    <dgm:cxn modelId="{75C938D7-4FF8-4782-BE23-F283EFE7DFA9}" type="presParOf" srcId="{F0550927-BDCB-4C50-B73C-62AC87FEF9F9}" destId="{7CE19570-EA1C-4F11-ADD1-7F59E0C140CC}" srcOrd="3" destOrd="0" presId="urn:microsoft.com/office/officeart/2005/8/layout/process2"/>
    <dgm:cxn modelId="{E5419DCA-6FDC-41CD-B0DA-E7C2962BE7BC}" type="presParOf" srcId="{7CE19570-EA1C-4F11-ADD1-7F59E0C140CC}" destId="{3A6A53D8-B661-444D-8BC6-A6B0C1F34CB7}" srcOrd="0" destOrd="0" presId="urn:microsoft.com/office/officeart/2005/8/layout/process2"/>
    <dgm:cxn modelId="{9A0936F9-9D9B-42EA-995D-35CB52E44D88}" type="presParOf" srcId="{F0550927-BDCB-4C50-B73C-62AC87FEF9F9}" destId="{4BFBA2DF-5D1A-4692-9572-DD1DC778C2AE}" srcOrd="4" destOrd="0" presId="urn:microsoft.com/office/officeart/2005/8/layout/process2"/>
    <dgm:cxn modelId="{96165E64-6214-4CEE-98C5-4608916186D0}" type="presParOf" srcId="{F0550927-BDCB-4C50-B73C-62AC87FEF9F9}" destId="{32DD0A9B-C0B7-4A90-8634-CD4951ED9FF5}" srcOrd="5" destOrd="0" presId="urn:microsoft.com/office/officeart/2005/8/layout/process2"/>
    <dgm:cxn modelId="{C699FDE1-AFB9-4350-AD42-4A101BF989AF}" type="presParOf" srcId="{32DD0A9B-C0B7-4A90-8634-CD4951ED9FF5}" destId="{71381362-3ABF-4338-B71A-5407DDE2FB0A}" srcOrd="0" destOrd="0" presId="urn:microsoft.com/office/officeart/2005/8/layout/process2"/>
    <dgm:cxn modelId="{9791DB38-A581-4A06-BEDD-2D149169EB91}" type="presParOf" srcId="{F0550927-BDCB-4C50-B73C-62AC87FEF9F9}" destId="{26412A0F-61FF-4A76-980F-ADC7C2042A0B}" srcOrd="6" destOrd="0" presId="urn:microsoft.com/office/officeart/2005/8/layout/process2"/>
    <dgm:cxn modelId="{AB98409C-4C04-4D01-954D-500D3314E45B}" type="presParOf" srcId="{F0550927-BDCB-4C50-B73C-62AC87FEF9F9}" destId="{EFB17ADE-A653-4572-A12B-C328E4FA8E3D}" srcOrd="7" destOrd="0" presId="urn:microsoft.com/office/officeart/2005/8/layout/process2"/>
    <dgm:cxn modelId="{46BEB338-07BD-4872-AF16-4F7C076A7082}" type="presParOf" srcId="{EFB17ADE-A653-4572-A12B-C328E4FA8E3D}" destId="{3ED03110-43B2-481B-9446-5ECD5DD1F2AE}" srcOrd="0" destOrd="0" presId="urn:microsoft.com/office/officeart/2005/8/layout/process2"/>
    <dgm:cxn modelId="{5F540577-3F89-4045-B1C5-59A91866B96C}" type="presParOf" srcId="{F0550927-BDCB-4C50-B73C-62AC87FEF9F9}" destId="{D891ADC6-E483-4227-8F79-3F250D8E716B}" srcOrd="8" destOrd="0" presId="urn:microsoft.com/office/officeart/2005/8/layout/process2"/>
    <dgm:cxn modelId="{A87840E2-F49D-40E1-B5E7-D09585DC95E9}" type="presParOf" srcId="{F0550927-BDCB-4C50-B73C-62AC87FEF9F9}" destId="{4AB6EAA5-0D09-4161-8D9A-7EC04FA1674E}" srcOrd="9" destOrd="0" presId="urn:microsoft.com/office/officeart/2005/8/layout/process2"/>
    <dgm:cxn modelId="{C2B5FD9C-76F7-4C4D-80B1-0C769D234076}" type="presParOf" srcId="{4AB6EAA5-0D09-4161-8D9A-7EC04FA1674E}" destId="{5E6259C7-2BAC-40F9-ABB3-B0FA949C0C2E}" srcOrd="0" destOrd="0" presId="urn:microsoft.com/office/officeart/2005/8/layout/process2"/>
    <dgm:cxn modelId="{964AFAE2-67FB-4E73-891B-1124D7050BB9}" type="presParOf" srcId="{F0550927-BDCB-4C50-B73C-62AC87FEF9F9}" destId="{ED630954-78E6-4446-9DE7-A220588C9BF3}" srcOrd="10" destOrd="0" presId="urn:microsoft.com/office/officeart/2005/8/layout/process2"/>
    <dgm:cxn modelId="{71C880C4-F9CB-4436-9CBC-0DC2D22D7E7B}" type="presParOf" srcId="{F0550927-BDCB-4C50-B73C-62AC87FEF9F9}" destId="{50D2BB53-1682-4ABF-AE95-26C724666FD1}" srcOrd="11" destOrd="0" presId="urn:microsoft.com/office/officeart/2005/8/layout/process2"/>
    <dgm:cxn modelId="{797CDF7F-C49F-4E34-B084-33D10FF416D4}" type="presParOf" srcId="{50D2BB53-1682-4ABF-AE95-26C724666FD1}" destId="{CA298CCA-6CDA-4999-BFBC-8FE4CA96EAC0}" srcOrd="0" destOrd="0" presId="urn:microsoft.com/office/officeart/2005/8/layout/process2"/>
    <dgm:cxn modelId="{F3693F27-CD1B-4B80-8465-F3628ADAC6E0}" type="presParOf" srcId="{F0550927-BDCB-4C50-B73C-62AC87FEF9F9}" destId="{D01CCC73-DB11-4641-996D-464799A53EA1}"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560266-A0D1-4434-AAE8-B00FD726A98A}" type="doc">
      <dgm:prSet loTypeId="urn:microsoft.com/office/officeart/2008/layout/RadialCluster" loCatId="relationship" qsTypeId="urn:microsoft.com/office/officeart/2005/8/quickstyle/simple3" qsCatId="simple" csTypeId="urn:microsoft.com/office/officeart/2005/8/colors/colorful1" csCatId="colorful" phldr="1"/>
      <dgm:spPr/>
      <dgm:t>
        <a:bodyPr/>
        <a:lstStyle/>
        <a:p>
          <a:endParaRPr lang="en-US"/>
        </a:p>
      </dgm:t>
    </dgm:pt>
    <dgm:pt modelId="{47640D63-C811-4620-ACBD-05C9B565519D}">
      <dgm:prSet phldrT="[Text]" custT="1"/>
      <dgm:spPr/>
      <dgm:t>
        <a:bodyPr/>
        <a:lstStyle/>
        <a:p>
          <a:r>
            <a:rPr lang="id-ID" sz="2800" b="1" dirty="0"/>
            <a:t>k-</a:t>
          </a:r>
          <a:r>
            <a:rPr lang="id-ID" sz="2800" b="1" dirty="0" err="1"/>
            <a:t>Means</a:t>
          </a:r>
          <a:endParaRPr lang="en-US" sz="2800" b="1" dirty="0"/>
        </a:p>
      </dgm:t>
    </dgm:pt>
    <dgm:pt modelId="{54468FF2-B8EA-4821-A5A5-C486CD342A1C}" type="parTrans" cxnId="{0878656C-6DC9-4C7F-B5A5-E92BDB8159B0}">
      <dgm:prSet/>
      <dgm:spPr/>
      <dgm:t>
        <a:bodyPr/>
        <a:lstStyle/>
        <a:p>
          <a:endParaRPr lang="en-US"/>
        </a:p>
      </dgm:t>
    </dgm:pt>
    <dgm:pt modelId="{73A78E92-1912-4FDB-B4CC-7219C585561C}" type="sibTrans" cxnId="{0878656C-6DC9-4C7F-B5A5-E92BDB8159B0}">
      <dgm:prSet/>
      <dgm:spPr/>
      <dgm:t>
        <a:bodyPr/>
        <a:lstStyle/>
        <a:p>
          <a:endParaRPr lang="en-US"/>
        </a:p>
      </dgm:t>
    </dgm:pt>
    <dgm:pt modelId="{FC13A58E-AB45-40AF-B80A-FD4C018AF9E4}">
      <dgm:prSet phldrT="[Text]" custT="1"/>
      <dgm:spPr/>
      <dgm:t>
        <a:bodyPr/>
        <a:lstStyle/>
        <a:p>
          <a:r>
            <a:rPr lang="id-ID" sz="2000" b="0" dirty="0"/>
            <a:t>Definisi</a:t>
          </a:r>
          <a:endParaRPr lang="en-US" sz="2000" b="0" dirty="0"/>
        </a:p>
      </dgm:t>
    </dgm:pt>
    <dgm:pt modelId="{218F368D-4E10-41DD-B890-B6A9F7A6D390}" type="parTrans" cxnId="{06791616-0050-4E25-A7B0-5EB3BAB61728}">
      <dgm:prSet/>
      <dgm:spPr/>
      <dgm:t>
        <a:bodyPr/>
        <a:lstStyle/>
        <a:p>
          <a:endParaRPr lang="en-US"/>
        </a:p>
      </dgm:t>
    </dgm:pt>
    <dgm:pt modelId="{13E87E07-236F-4997-84A9-A7F24811F843}" type="sibTrans" cxnId="{06791616-0050-4E25-A7B0-5EB3BAB61728}">
      <dgm:prSet/>
      <dgm:spPr/>
      <dgm:t>
        <a:bodyPr/>
        <a:lstStyle/>
        <a:p>
          <a:endParaRPr lang="en-US"/>
        </a:p>
      </dgm:t>
    </dgm:pt>
    <dgm:pt modelId="{807FF402-214D-4A1E-937F-792FB06F23C5}">
      <dgm:prSet phldrT="[Text]" custT="1"/>
      <dgm:spPr/>
      <dgm:t>
        <a:bodyPr/>
        <a:lstStyle/>
        <a:p>
          <a:r>
            <a:rPr lang="id-ID" sz="2000" b="0" dirty="0"/>
            <a:t>Tahapan</a:t>
          </a:r>
          <a:r>
            <a:rPr lang="en-US" sz="2000" b="0" dirty="0"/>
            <a:t> dan </a:t>
          </a:r>
          <a:r>
            <a:rPr lang="en-US" sz="2000" b="0" dirty="0" err="1"/>
            <a:t>Penerapan</a:t>
          </a:r>
          <a:r>
            <a:rPr lang="id-ID" sz="2000" b="0" dirty="0"/>
            <a:t> Algoritma</a:t>
          </a:r>
          <a:endParaRPr lang="en-US" sz="2000" b="0" dirty="0"/>
        </a:p>
      </dgm:t>
    </dgm:pt>
    <dgm:pt modelId="{BBF00CA3-DA46-4517-BD2B-EDBC5ACF4023}" type="parTrans" cxnId="{9F46901A-D3F0-4752-8600-D90098BF1E69}">
      <dgm:prSet/>
      <dgm:spPr/>
      <dgm:t>
        <a:bodyPr/>
        <a:lstStyle/>
        <a:p>
          <a:endParaRPr lang="en-US"/>
        </a:p>
      </dgm:t>
    </dgm:pt>
    <dgm:pt modelId="{D7642BEE-C4B8-4EE2-9BAB-239399F77FC9}" type="sibTrans" cxnId="{9F46901A-D3F0-4752-8600-D90098BF1E69}">
      <dgm:prSet/>
      <dgm:spPr/>
      <dgm:t>
        <a:bodyPr/>
        <a:lstStyle/>
        <a:p>
          <a:endParaRPr lang="en-US"/>
        </a:p>
      </dgm:t>
    </dgm:pt>
    <dgm:pt modelId="{3E08E84A-E39C-4B47-9F44-9F726E7A104D}">
      <dgm:prSet phldrT="[Text]" custT="1"/>
      <dgm:spPr/>
      <dgm:t>
        <a:bodyPr/>
        <a:lstStyle/>
        <a:p>
          <a:r>
            <a:rPr lang="id-ID" sz="2000" b="0" dirty="0"/>
            <a:t>Masalah Utama</a:t>
          </a:r>
          <a:r>
            <a:rPr lang="en-US" sz="2000" b="0" dirty="0"/>
            <a:t> (</a:t>
          </a:r>
          <a:r>
            <a:rPr lang="en-US" sz="2000" b="0" dirty="0" err="1"/>
            <a:t>Subtopik</a:t>
          </a:r>
          <a:r>
            <a:rPr lang="en-US" sz="2000" b="0" dirty="0"/>
            <a:t>)</a:t>
          </a:r>
        </a:p>
      </dgm:t>
    </dgm:pt>
    <dgm:pt modelId="{25BF0D26-96A3-405B-BC28-AC6BFEBAD413}" type="parTrans" cxnId="{EDD69BD1-80E1-4E8A-941F-9342319FB93E}">
      <dgm:prSet/>
      <dgm:spPr/>
      <dgm:t>
        <a:bodyPr/>
        <a:lstStyle/>
        <a:p>
          <a:endParaRPr lang="en-US"/>
        </a:p>
      </dgm:t>
    </dgm:pt>
    <dgm:pt modelId="{0FCABD96-E741-4B2E-A47B-E731372903EB}" type="sibTrans" cxnId="{EDD69BD1-80E1-4E8A-941F-9342319FB93E}">
      <dgm:prSet/>
      <dgm:spPr/>
      <dgm:t>
        <a:bodyPr/>
        <a:lstStyle/>
        <a:p>
          <a:endParaRPr lang="en-US"/>
        </a:p>
      </dgm:t>
    </dgm:pt>
    <dgm:pt modelId="{40315D9E-D04A-4EB2-ADF5-B577B21673B3}">
      <dgm:prSet phldrT="[Text]" custT="1"/>
      <dgm:spPr/>
      <dgm:t>
        <a:bodyPr/>
        <a:lstStyle/>
        <a:p>
          <a:r>
            <a:rPr lang="id-ID" sz="1600" dirty="0"/>
            <a:t>Penentuan Nilai K</a:t>
          </a:r>
          <a:endParaRPr lang="en-US" sz="1600" dirty="0"/>
        </a:p>
      </dgm:t>
    </dgm:pt>
    <dgm:pt modelId="{4994F55D-6EE4-4937-A382-E3BBB6EEB905}" type="parTrans" cxnId="{710F7DCB-118E-4C6F-A7D8-04BCD68AC92A}">
      <dgm:prSet/>
      <dgm:spPr/>
      <dgm:t>
        <a:bodyPr/>
        <a:lstStyle/>
        <a:p>
          <a:endParaRPr lang="en-US"/>
        </a:p>
      </dgm:t>
    </dgm:pt>
    <dgm:pt modelId="{A6AFBCA8-384F-4C00-8C79-6B794D0CA88D}" type="sibTrans" cxnId="{710F7DCB-118E-4C6F-A7D8-04BCD68AC92A}">
      <dgm:prSet/>
      <dgm:spPr/>
      <dgm:t>
        <a:bodyPr/>
        <a:lstStyle/>
        <a:p>
          <a:endParaRPr lang="en-US"/>
        </a:p>
      </dgm:t>
    </dgm:pt>
    <dgm:pt modelId="{5A5170B2-3B2C-4D39-99A1-E677FCB01EBD}">
      <dgm:prSet phldrT="[Text]" custT="1"/>
      <dgm:spPr/>
      <dgm:t>
        <a:bodyPr/>
        <a:lstStyle/>
        <a:p>
          <a:r>
            <a:rPr lang="id-ID" sz="1600" dirty="0"/>
            <a:t>Penent</a:t>
          </a:r>
          <a:r>
            <a:rPr lang="en-US" sz="1600" dirty="0"/>
            <a:t>u</a:t>
          </a:r>
          <a:r>
            <a:rPr lang="id-ID" sz="1600" dirty="0"/>
            <a:t>an Sentroid Awal</a:t>
          </a:r>
          <a:endParaRPr lang="en-US" sz="1600" dirty="0"/>
        </a:p>
      </dgm:t>
    </dgm:pt>
    <dgm:pt modelId="{5749F7FD-9C3F-4CD2-9C7B-6F0CA4EE65F9}" type="parTrans" cxnId="{18BF7496-1A93-4A72-B900-5FB39C004D3C}">
      <dgm:prSet/>
      <dgm:spPr/>
      <dgm:t>
        <a:bodyPr/>
        <a:lstStyle/>
        <a:p>
          <a:endParaRPr lang="en-US"/>
        </a:p>
      </dgm:t>
    </dgm:pt>
    <dgm:pt modelId="{E2BA91E0-694D-455A-B225-D9C58D522D5A}" type="sibTrans" cxnId="{18BF7496-1A93-4A72-B900-5FB39C004D3C}">
      <dgm:prSet/>
      <dgm:spPr/>
      <dgm:t>
        <a:bodyPr/>
        <a:lstStyle/>
        <a:p>
          <a:endParaRPr lang="en-US"/>
        </a:p>
      </dgm:t>
    </dgm:pt>
    <dgm:pt modelId="{0ABDC017-850C-4E01-AD9F-3DF42F8C6D60}" type="pres">
      <dgm:prSet presAssocID="{7B560266-A0D1-4434-AAE8-B00FD726A98A}" presName="Name0" presStyleCnt="0">
        <dgm:presLayoutVars>
          <dgm:chMax val="1"/>
          <dgm:chPref val="1"/>
          <dgm:dir/>
          <dgm:animOne val="branch"/>
          <dgm:animLvl val="lvl"/>
        </dgm:presLayoutVars>
      </dgm:prSet>
      <dgm:spPr/>
    </dgm:pt>
    <dgm:pt modelId="{7D573C15-C42C-4C34-9ECB-A86E0C4BB28F}" type="pres">
      <dgm:prSet presAssocID="{47640D63-C811-4620-ACBD-05C9B565519D}" presName="textCenter" presStyleLbl="node1" presStyleIdx="0" presStyleCnt="6" custScaleX="164316" custLinFactY="-7678" custLinFactNeighborX="-20723" custLinFactNeighborY="-100000"/>
      <dgm:spPr/>
    </dgm:pt>
    <dgm:pt modelId="{CEF5D172-4FD7-4E5C-8B2A-A256BC256747}" type="pres">
      <dgm:prSet presAssocID="{47640D63-C811-4620-ACBD-05C9B565519D}" presName="cycle_1" presStyleCnt="0"/>
      <dgm:spPr/>
    </dgm:pt>
    <dgm:pt modelId="{D2D8CBFC-22FF-45A7-9AE6-29FA84D9EEA4}" type="pres">
      <dgm:prSet presAssocID="{FC13A58E-AB45-40AF-B80A-FD4C018AF9E4}" presName="childCenter1" presStyleLbl="node1" presStyleIdx="1" presStyleCnt="6" custScaleX="175051" custLinFactNeighborX="-8703" custLinFactNeighborY="-21930"/>
      <dgm:spPr/>
    </dgm:pt>
    <dgm:pt modelId="{EEE2BE9A-A1FE-42B8-9FDA-4A0EEAD93C06}" type="pres">
      <dgm:prSet presAssocID="{218F368D-4E10-41DD-B890-B6A9F7A6D390}" presName="Name144" presStyleLbl="parChTrans1D2" presStyleIdx="0" presStyleCnt="3"/>
      <dgm:spPr/>
    </dgm:pt>
    <dgm:pt modelId="{4A3E51D7-0ECD-43EB-BF50-13BCDD8A840D}" type="pres">
      <dgm:prSet presAssocID="{47640D63-C811-4620-ACBD-05C9B565519D}" presName="cycle_2" presStyleCnt="0"/>
      <dgm:spPr/>
    </dgm:pt>
    <dgm:pt modelId="{03B290B4-3C85-40D3-9E89-4B13867F44C1}" type="pres">
      <dgm:prSet presAssocID="{807FF402-214D-4A1E-937F-792FB06F23C5}" presName="childCenter2" presStyleLbl="node1" presStyleIdx="2" presStyleCnt="6" custScaleX="175051" custLinFactNeighborX="3605" custLinFactNeighborY="-85016"/>
      <dgm:spPr/>
    </dgm:pt>
    <dgm:pt modelId="{AB8B9D73-D2E8-4B80-AE3C-A43EA313FA73}" type="pres">
      <dgm:prSet presAssocID="{BBF00CA3-DA46-4517-BD2B-EDBC5ACF4023}" presName="Name221" presStyleLbl="parChTrans1D2" presStyleIdx="1" presStyleCnt="3"/>
      <dgm:spPr/>
    </dgm:pt>
    <dgm:pt modelId="{21DD9993-096C-4B57-9D54-4050724A19D4}" type="pres">
      <dgm:prSet presAssocID="{47640D63-C811-4620-ACBD-05C9B565519D}" presName="cycle_3" presStyleCnt="0"/>
      <dgm:spPr/>
    </dgm:pt>
    <dgm:pt modelId="{11F3CBDD-40CB-4B7D-AB9F-DC91A849683C}" type="pres">
      <dgm:prSet presAssocID="{3E08E84A-E39C-4B47-9F44-9F726E7A104D}" presName="childCenter3" presStyleLbl="node1" presStyleIdx="3" presStyleCnt="6" custScaleX="180785" custLinFactNeighborX="20840" custLinFactNeighborY="-24798"/>
      <dgm:spPr/>
    </dgm:pt>
    <dgm:pt modelId="{A00DF7EC-AB93-41A5-AB5B-C7B16E769372}" type="pres">
      <dgm:prSet presAssocID="{4994F55D-6EE4-4937-A382-E3BBB6EEB905}" presName="Name285" presStyleLbl="parChTrans1D3" presStyleIdx="0" presStyleCnt="2"/>
      <dgm:spPr/>
    </dgm:pt>
    <dgm:pt modelId="{ADDBED56-9635-440C-84C2-5DD75E1EBD2F}" type="pres">
      <dgm:prSet presAssocID="{40315D9E-D04A-4EB2-ADF5-B577B21673B3}" presName="text3" presStyleLbl="node1" presStyleIdx="4" presStyleCnt="6" custScaleX="163236" custRadScaleRad="129028" custRadScaleInc="-102024">
        <dgm:presLayoutVars>
          <dgm:bulletEnabled val="1"/>
        </dgm:presLayoutVars>
      </dgm:prSet>
      <dgm:spPr/>
    </dgm:pt>
    <dgm:pt modelId="{85829DAB-3F69-4511-B460-75864DB9DA9E}" type="pres">
      <dgm:prSet presAssocID="{5749F7FD-9C3F-4CD2-9C7B-6F0CA4EE65F9}" presName="Name285" presStyleLbl="parChTrans1D3" presStyleIdx="1" presStyleCnt="2"/>
      <dgm:spPr/>
    </dgm:pt>
    <dgm:pt modelId="{6F3193BE-23DA-4449-8032-BB1914344C08}" type="pres">
      <dgm:prSet presAssocID="{5A5170B2-3B2C-4D39-99A1-E677FCB01EBD}" presName="text3" presStyleLbl="node1" presStyleIdx="5" presStyleCnt="6" custScaleX="163236" custRadScaleRad="29496" custRadScaleInc="-121361">
        <dgm:presLayoutVars>
          <dgm:bulletEnabled val="1"/>
        </dgm:presLayoutVars>
      </dgm:prSet>
      <dgm:spPr/>
    </dgm:pt>
    <dgm:pt modelId="{EE8FCABF-CDEE-4BC7-BC06-318D8AEB978E}" type="pres">
      <dgm:prSet presAssocID="{25BF0D26-96A3-405B-BC28-AC6BFEBAD413}" presName="Name288" presStyleLbl="parChTrans1D2" presStyleIdx="2" presStyleCnt="3"/>
      <dgm:spPr/>
    </dgm:pt>
  </dgm:ptLst>
  <dgm:cxnLst>
    <dgm:cxn modelId="{06791616-0050-4E25-A7B0-5EB3BAB61728}" srcId="{47640D63-C811-4620-ACBD-05C9B565519D}" destId="{FC13A58E-AB45-40AF-B80A-FD4C018AF9E4}" srcOrd="0" destOrd="0" parTransId="{218F368D-4E10-41DD-B890-B6A9F7A6D390}" sibTransId="{13E87E07-236F-4997-84A9-A7F24811F843}"/>
    <dgm:cxn modelId="{9F46901A-D3F0-4752-8600-D90098BF1E69}" srcId="{47640D63-C811-4620-ACBD-05C9B565519D}" destId="{807FF402-214D-4A1E-937F-792FB06F23C5}" srcOrd="1" destOrd="0" parTransId="{BBF00CA3-DA46-4517-BD2B-EDBC5ACF4023}" sibTransId="{D7642BEE-C4B8-4EE2-9BAB-239399F77FC9}"/>
    <dgm:cxn modelId="{82996D20-B391-4BC9-AE9F-8CAE4BA6C267}" type="presOf" srcId="{4994F55D-6EE4-4937-A382-E3BBB6EEB905}" destId="{A00DF7EC-AB93-41A5-AB5B-C7B16E769372}" srcOrd="0" destOrd="0" presId="urn:microsoft.com/office/officeart/2008/layout/RadialCluster"/>
    <dgm:cxn modelId="{6A83B437-30B8-4FE8-BF78-3B4EF0B4839D}" type="presOf" srcId="{5749F7FD-9C3F-4CD2-9C7B-6F0CA4EE65F9}" destId="{85829DAB-3F69-4511-B460-75864DB9DA9E}" srcOrd="0" destOrd="0" presId="urn:microsoft.com/office/officeart/2008/layout/RadialCluster"/>
    <dgm:cxn modelId="{C5388060-F904-4666-B11C-3CBBDFB00F43}" type="presOf" srcId="{BBF00CA3-DA46-4517-BD2B-EDBC5ACF4023}" destId="{AB8B9D73-D2E8-4B80-AE3C-A43EA313FA73}" srcOrd="0" destOrd="0" presId="urn:microsoft.com/office/officeart/2008/layout/RadialCluster"/>
    <dgm:cxn modelId="{6D7B0B4A-32C2-4E67-A2E5-6E9537062F4E}" type="presOf" srcId="{40315D9E-D04A-4EB2-ADF5-B577B21673B3}" destId="{ADDBED56-9635-440C-84C2-5DD75E1EBD2F}" srcOrd="0" destOrd="0" presId="urn:microsoft.com/office/officeart/2008/layout/RadialCluster"/>
    <dgm:cxn modelId="{0878656C-6DC9-4C7F-B5A5-E92BDB8159B0}" srcId="{7B560266-A0D1-4434-AAE8-B00FD726A98A}" destId="{47640D63-C811-4620-ACBD-05C9B565519D}" srcOrd="0" destOrd="0" parTransId="{54468FF2-B8EA-4821-A5A5-C486CD342A1C}" sibTransId="{73A78E92-1912-4FDB-B4CC-7219C585561C}"/>
    <dgm:cxn modelId="{17F7F54E-DE89-47D5-A76B-45107F488950}" type="presOf" srcId="{5A5170B2-3B2C-4D39-99A1-E677FCB01EBD}" destId="{6F3193BE-23DA-4449-8032-BB1914344C08}" srcOrd="0" destOrd="0" presId="urn:microsoft.com/office/officeart/2008/layout/RadialCluster"/>
    <dgm:cxn modelId="{4327D15A-F9B5-473D-9314-96DA936C4443}" type="presOf" srcId="{218F368D-4E10-41DD-B890-B6A9F7A6D390}" destId="{EEE2BE9A-A1FE-42B8-9FDA-4A0EEAD93C06}" srcOrd="0" destOrd="0" presId="urn:microsoft.com/office/officeart/2008/layout/RadialCluster"/>
    <dgm:cxn modelId="{E5917B8C-3AF3-4C47-BFE3-A13F57552E29}" type="presOf" srcId="{7B560266-A0D1-4434-AAE8-B00FD726A98A}" destId="{0ABDC017-850C-4E01-AD9F-3DF42F8C6D60}" srcOrd="0" destOrd="0" presId="urn:microsoft.com/office/officeart/2008/layout/RadialCluster"/>
    <dgm:cxn modelId="{18BF7496-1A93-4A72-B900-5FB39C004D3C}" srcId="{3E08E84A-E39C-4B47-9F44-9F726E7A104D}" destId="{5A5170B2-3B2C-4D39-99A1-E677FCB01EBD}" srcOrd="1" destOrd="0" parTransId="{5749F7FD-9C3F-4CD2-9C7B-6F0CA4EE65F9}" sibTransId="{E2BA91E0-694D-455A-B225-D9C58D522D5A}"/>
    <dgm:cxn modelId="{E5981CB7-87EB-4AD7-A177-FC4F086BE1AC}" type="presOf" srcId="{47640D63-C811-4620-ACBD-05C9B565519D}" destId="{7D573C15-C42C-4C34-9ECB-A86E0C4BB28F}" srcOrd="0" destOrd="0" presId="urn:microsoft.com/office/officeart/2008/layout/RadialCluster"/>
    <dgm:cxn modelId="{EAB5DBC8-BA6B-4EC5-B56F-B14E9BDE72D9}" type="presOf" srcId="{807FF402-214D-4A1E-937F-792FB06F23C5}" destId="{03B290B4-3C85-40D3-9E89-4B13867F44C1}" srcOrd="0" destOrd="0" presId="urn:microsoft.com/office/officeart/2008/layout/RadialCluster"/>
    <dgm:cxn modelId="{9812B3C9-2A7F-4C8B-841A-E04D9290B758}" type="presOf" srcId="{FC13A58E-AB45-40AF-B80A-FD4C018AF9E4}" destId="{D2D8CBFC-22FF-45A7-9AE6-29FA84D9EEA4}" srcOrd="0" destOrd="0" presId="urn:microsoft.com/office/officeart/2008/layout/RadialCluster"/>
    <dgm:cxn modelId="{710F7DCB-118E-4C6F-A7D8-04BCD68AC92A}" srcId="{3E08E84A-E39C-4B47-9F44-9F726E7A104D}" destId="{40315D9E-D04A-4EB2-ADF5-B577B21673B3}" srcOrd="0" destOrd="0" parTransId="{4994F55D-6EE4-4937-A382-E3BBB6EEB905}" sibTransId="{A6AFBCA8-384F-4C00-8C79-6B794D0CA88D}"/>
    <dgm:cxn modelId="{EDD69BD1-80E1-4E8A-941F-9342319FB93E}" srcId="{47640D63-C811-4620-ACBD-05C9B565519D}" destId="{3E08E84A-E39C-4B47-9F44-9F726E7A104D}" srcOrd="2" destOrd="0" parTransId="{25BF0D26-96A3-405B-BC28-AC6BFEBAD413}" sibTransId="{0FCABD96-E741-4B2E-A47B-E731372903EB}"/>
    <dgm:cxn modelId="{C577D7F0-9D30-4D19-8157-B0077FC19871}" type="presOf" srcId="{25BF0D26-96A3-405B-BC28-AC6BFEBAD413}" destId="{EE8FCABF-CDEE-4BC7-BC06-318D8AEB978E}" srcOrd="0" destOrd="0" presId="urn:microsoft.com/office/officeart/2008/layout/RadialCluster"/>
    <dgm:cxn modelId="{5216B1F2-3F24-4364-B53A-9966C3F4387D}" type="presOf" srcId="{3E08E84A-E39C-4B47-9F44-9F726E7A104D}" destId="{11F3CBDD-40CB-4B7D-AB9F-DC91A849683C}" srcOrd="0" destOrd="0" presId="urn:microsoft.com/office/officeart/2008/layout/RadialCluster"/>
    <dgm:cxn modelId="{63FCF105-FEAE-4218-9E26-A5A2B329EE62}" type="presParOf" srcId="{0ABDC017-850C-4E01-AD9F-3DF42F8C6D60}" destId="{7D573C15-C42C-4C34-9ECB-A86E0C4BB28F}" srcOrd="0" destOrd="0" presId="urn:microsoft.com/office/officeart/2008/layout/RadialCluster"/>
    <dgm:cxn modelId="{F4F0B007-0FCF-498C-BB01-608B01C57F55}" type="presParOf" srcId="{0ABDC017-850C-4E01-AD9F-3DF42F8C6D60}" destId="{CEF5D172-4FD7-4E5C-8B2A-A256BC256747}" srcOrd="1" destOrd="0" presId="urn:microsoft.com/office/officeart/2008/layout/RadialCluster"/>
    <dgm:cxn modelId="{C2D55DBB-93F8-45D2-AC37-DF8BD6444734}" type="presParOf" srcId="{CEF5D172-4FD7-4E5C-8B2A-A256BC256747}" destId="{D2D8CBFC-22FF-45A7-9AE6-29FA84D9EEA4}" srcOrd="0" destOrd="0" presId="urn:microsoft.com/office/officeart/2008/layout/RadialCluster"/>
    <dgm:cxn modelId="{0B3E0F3A-A400-41EE-8DFE-03058D45670E}" type="presParOf" srcId="{0ABDC017-850C-4E01-AD9F-3DF42F8C6D60}" destId="{EEE2BE9A-A1FE-42B8-9FDA-4A0EEAD93C06}" srcOrd="2" destOrd="0" presId="urn:microsoft.com/office/officeart/2008/layout/RadialCluster"/>
    <dgm:cxn modelId="{50CBB047-F717-4D30-AEE0-0ACB21CF134F}" type="presParOf" srcId="{0ABDC017-850C-4E01-AD9F-3DF42F8C6D60}" destId="{4A3E51D7-0ECD-43EB-BF50-13BCDD8A840D}" srcOrd="3" destOrd="0" presId="urn:microsoft.com/office/officeart/2008/layout/RadialCluster"/>
    <dgm:cxn modelId="{BA1CCC89-1715-42F0-8057-C57DF9D39BB2}" type="presParOf" srcId="{4A3E51D7-0ECD-43EB-BF50-13BCDD8A840D}" destId="{03B290B4-3C85-40D3-9E89-4B13867F44C1}" srcOrd="0" destOrd="0" presId="urn:microsoft.com/office/officeart/2008/layout/RadialCluster"/>
    <dgm:cxn modelId="{0BD34400-6C07-46F2-8D09-91AC138386AB}" type="presParOf" srcId="{0ABDC017-850C-4E01-AD9F-3DF42F8C6D60}" destId="{AB8B9D73-D2E8-4B80-AE3C-A43EA313FA73}" srcOrd="4" destOrd="0" presId="urn:microsoft.com/office/officeart/2008/layout/RadialCluster"/>
    <dgm:cxn modelId="{3149813F-8BBD-4A44-83DE-81DF60C6660B}" type="presParOf" srcId="{0ABDC017-850C-4E01-AD9F-3DF42F8C6D60}" destId="{21DD9993-096C-4B57-9D54-4050724A19D4}" srcOrd="5" destOrd="0" presId="urn:microsoft.com/office/officeart/2008/layout/RadialCluster"/>
    <dgm:cxn modelId="{7D806B02-8A87-4C6D-8173-B5968AD35272}" type="presParOf" srcId="{21DD9993-096C-4B57-9D54-4050724A19D4}" destId="{11F3CBDD-40CB-4B7D-AB9F-DC91A849683C}" srcOrd="0" destOrd="0" presId="urn:microsoft.com/office/officeart/2008/layout/RadialCluster"/>
    <dgm:cxn modelId="{783943E8-7FAF-43E6-9F25-1F60DA1DC325}" type="presParOf" srcId="{21DD9993-096C-4B57-9D54-4050724A19D4}" destId="{A00DF7EC-AB93-41A5-AB5B-C7B16E769372}" srcOrd="1" destOrd="0" presId="urn:microsoft.com/office/officeart/2008/layout/RadialCluster"/>
    <dgm:cxn modelId="{C7E3DAF2-8430-4378-87B2-46C05F1F35E9}" type="presParOf" srcId="{21DD9993-096C-4B57-9D54-4050724A19D4}" destId="{ADDBED56-9635-440C-84C2-5DD75E1EBD2F}" srcOrd="2" destOrd="0" presId="urn:microsoft.com/office/officeart/2008/layout/RadialCluster"/>
    <dgm:cxn modelId="{DA244359-2FE4-4E15-B257-83A12E497887}" type="presParOf" srcId="{21DD9993-096C-4B57-9D54-4050724A19D4}" destId="{85829DAB-3F69-4511-B460-75864DB9DA9E}" srcOrd="3" destOrd="0" presId="urn:microsoft.com/office/officeart/2008/layout/RadialCluster"/>
    <dgm:cxn modelId="{E3FC298F-FEFA-4BEC-9C26-7EB7113D95BF}" type="presParOf" srcId="{21DD9993-096C-4B57-9D54-4050724A19D4}" destId="{6F3193BE-23DA-4449-8032-BB1914344C08}" srcOrd="4" destOrd="0" presId="urn:microsoft.com/office/officeart/2008/layout/RadialCluster"/>
    <dgm:cxn modelId="{39304459-7801-4A29-9FC9-B89D99A6820F}" type="presParOf" srcId="{0ABDC017-850C-4E01-AD9F-3DF42F8C6D60}" destId="{EE8FCABF-CDEE-4BC7-BC06-318D8AEB978E}"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F95DC0-91E5-4954-8C7B-8335638B5D1F}" type="doc">
      <dgm:prSet loTypeId="urn:microsoft.com/office/officeart/2005/8/layout/process2" loCatId="process" qsTypeId="urn:microsoft.com/office/officeart/2005/8/quickstyle/simple3" qsCatId="simple" csTypeId="urn:microsoft.com/office/officeart/2005/8/colors/colorful1" csCatId="colorful" phldr="1"/>
      <dgm:spPr/>
    </dgm:pt>
    <dgm:pt modelId="{2BF6E295-4992-499C-8848-17E5DD1B4E20}">
      <dgm:prSet phldrT="[Text]" custT="1"/>
      <dgm:spPr/>
      <dgm:t>
        <a:bodyPr/>
        <a:lstStyle/>
        <a:p>
          <a:pPr algn="l"/>
          <a:r>
            <a:rPr lang="id-ID" sz="2000" dirty="0"/>
            <a:t>1. </a:t>
          </a:r>
          <a:r>
            <a:rPr lang="en-US" sz="2000" dirty="0"/>
            <a:t>Penentuan </a:t>
          </a:r>
          <a:r>
            <a:rPr lang="en-US" sz="2000" dirty="0" err="1"/>
            <a:t>Bidang</a:t>
          </a:r>
          <a:r>
            <a:rPr lang="en-US" sz="2000" dirty="0"/>
            <a:t> </a:t>
          </a:r>
          <a:r>
            <a:rPr lang="en-US" sz="2000" dirty="0" err="1"/>
            <a:t>Penelitian</a:t>
          </a:r>
          <a:r>
            <a:rPr lang="en-US" sz="2000" dirty="0"/>
            <a:t> (</a:t>
          </a:r>
          <a:r>
            <a:rPr lang="en-US" sz="2000" b="1" i="1" dirty="0">
              <a:solidFill>
                <a:srgbClr val="C00000"/>
              </a:solidFill>
            </a:rPr>
            <a:t>Research Field</a:t>
          </a:r>
          <a:r>
            <a:rPr lang="en-US" sz="2000" dirty="0"/>
            <a:t>)</a:t>
          </a:r>
        </a:p>
      </dgm:t>
    </dgm:pt>
    <dgm:pt modelId="{5DBFD289-511B-440B-BB64-C7352D38421C}" type="parTrans" cxnId="{184209ED-53ED-4B67-B9D5-55360E776095}">
      <dgm:prSet/>
      <dgm:spPr/>
      <dgm:t>
        <a:bodyPr/>
        <a:lstStyle/>
        <a:p>
          <a:pPr algn="l"/>
          <a:endParaRPr lang="en-US"/>
        </a:p>
      </dgm:t>
    </dgm:pt>
    <dgm:pt modelId="{6D9F6640-3FC9-4945-914E-1DB19BA9FB6E}" type="sibTrans" cxnId="{184209ED-53ED-4B67-B9D5-55360E776095}">
      <dgm:prSet/>
      <dgm:spPr/>
      <dgm:t>
        <a:bodyPr/>
        <a:lstStyle/>
        <a:p>
          <a:pPr algn="l"/>
          <a:endParaRPr lang="en-US"/>
        </a:p>
      </dgm:t>
    </dgm:pt>
    <dgm:pt modelId="{1FBA68C5-CA92-40D3-86A0-A48A98EFEB26}">
      <dgm:prSet phldrT="[Text]" custT="1"/>
      <dgm:spPr/>
      <dgm:t>
        <a:bodyPr/>
        <a:lstStyle/>
        <a:p>
          <a:pPr algn="l"/>
          <a:r>
            <a:rPr lang="id-ID" sz="2000" dirty="0"/>
            <a:t>2. </a:t>
          </a:r>
          <a:r>
            <a:rPr lang="en-US" sz="2000" dirty="0"/>
            <a:t>Penentuan </a:t>
          </a:r>
          <a:r>
            <a:rPr lang="en-US" sz="2000" dirty="0" err="1"/>
            <a:t>Topik</a:t>
          </a:r>
          <a:r>
            <a:rPr lang="en-US" sz="2000" dirty="0"/>
            <a:t> </a:t>
          </a:r>
          <a:r>
            <a:rPr lang="en-US" sz="2000" dirty="0" err="1"/>
            <a:t>Penelitian</a:t>
          </a:r>
          <a:r>
            <a:rPr lang="en-US" sz="2000" dirty="0"/>
            <a:t> (</a:t>
          </a:r>
          <a:r>
            <a:rPr lang="en-US" sz="2000" b="1" i="1" dirty="0">
              <a:solidFill>
                <a:srgbClr val="C00000"/>
              </a:solidFill>
            </a:rPr>
            <a:t>Research Topic</a:t>
          </a:r>
          <a:r>
            <a:rPr lang="en-US" sz="2000" dirty="0"/>
            <a:t>)</a:t>
          </a:r>
        </a:p>
      </dgm:t>
    </dgm:pt>
    <dgm:pt modelId="{53A27072-9AFC-44C8-A87F-ACEFD2C0CC67}" type="parTrans" cxnId="{75D00BAC-A0FC-48AE-B849-365799A9FC8A}">
      <dgm:prSet/>
      <dgm:spPr/>
      <dgm:t>
        <a:bodyPr/>
        <a:lstStyle/>
        <a:p>
          <a:pPr algn="l"/>
          <a:endParaRPr lang="en-US"/>
        </a:p>
      </dgm:t>
    </dgm:pt>
    <dgm:pt modelId="{8ADEF98F-F566-4CB2-91CE-D6706CBB9D62}" type="sibTrans" cxnId="{75D00BAC-A0FC-48AE-B849-365799A9FC8A}">
      <dgm:prSet/>
      <dgm:spPr/>
      <dgm:t>
        <a:bodyPr/>
        <a:lstStyle/>
        <a:p>
          <a:pPr algn="l"/>
          <a:endParaRPr lang="en-US"/>
        </a:p>
      </dgm:t>
    </dgm:pt>
    <dgm:pt modelId="{E838446E-E25D-4D0F-9959-B9403C5E2812}">
      <dgm:prSet phldrT="[Text]" custT="1"/>
      <dgm:spPr/>
      <dgm:t>
        <a:bodyPr/>
        <a:lstStyle/>
        <a:p>
          <a:pPr algn="l"/>
          <a:r>
            <a:rPr lang="en-US" sz="2000" dirty="0"/>
            <a:t>3. Penentuan </a:t>
          </a:r>
          <a:r>
            <a:rPr lang="en-US" sz="2000" dirty="0" err="1"/>
            <a:t>Masalah</a:t>
          </a:r>
          <a:r>
            <a:rPr lang="en-US" sz="2000" dirty="0"/>
            <a:t> </a:t>
          </a:r>
          <a:r>
            <a:rPr lang="en-US" sz="2000" dirty="0" err="1"/>
            <a:t>Penelitian</a:t>
          </a:r>
          <a:r>
            <a:rPr lang="en-US" sz="2000" dirty="0"/>
            <a:t> (</a:t>
          </a:r>
          <a:r>
            <a:rPr lang="en-US" sz="2000" b="1" i="1" dirty="0">
              <a:solidFill>
                <a:srgbClr val="C00000"/>
              </a:solidFill>
            </a:rPr>
            <a:t>Research Problem</a:t>
          </a:r>
          <a:r>
            <a:rPr lang="en-US" sz="2000" dirty="0"/>
            <a:t>)</a:t>
          </a:r>
        </a:p>
      </dgm:t>
    </dgm:pt>
    <dgm:pt modelId="{542153C2-EA1B-481C-857F-D09FCE0912FC}" type="parTrans" cxnId="{86EFCC12-11C6-46C1-9BA8-F71838BFA22B}">
      <dgm:prSet/>
      <dgm:spPr/>
      <dgm:t>
        <a:bodyPr/>
        <a:lstStyle/>
        <a:p>
          <a:pPr algn="l"/>
          <a:endParaRPr lang="en-US"/>
        </a:p>
      </dgm:t>
    </dgm:pt>
    <dgm:pt modelId="{733DDFFC-9A16-4CD1-9AE5-C9D612AD122F}" type="sibTrans" cxnId="{86EFCC12-11C6-46C1-9BA8-F71838BFA22B}">
      <dgm:prSet/>
      <dgm:spPr/>
      <dgm:t>
        <a:bodyPr/>
        <a:lstStyle/>
        <a:p>
          <a:pPr algn="l"/>
          <a:endParaRPr lang="en-US"/>
        </a:p>
      </dgm:t>
    </dgm:pt>
    <dgm:pt modelId="{5958AB8F-28B5-437E-873F-86F038561A4E}">
      <dgm:prSet phldrT="[Text]" custT="1"/>
      <dgm:spPr/>
      <dgm:t>
        <a:bodyPr/>
        <a:lstStyle/>
        <a:p>
          <a:pPr algn="l"/>
          <a:r>
            <a:rPr lang="en-US" sz="2000" dirty="0"/>
            <a:t>4</a:t>
          </a:r>
          <a:r>
            <a:rPr lang="id-ID" sz="2000" dirty="0"/>
            <a:t>. </a:t>
          </a:r>
          <a:r>
            <a:rPr lang="en-US" sz="2000" dirty="0" err="1"/>
            <a:t>Perangkuman</a:t>
          </a:r>
          <a:r>
            <a:rPr lang="en-US" sz="2000" dirty="0"/>
            <a:t> </a:t>
          </a:r>
          <a:r>
            <a:rPr lang="en-US" sz="2000" dirty="0" err="1"/>
            <a:t>Metode-Metode</a:t>
          </a:r>
          <a:r>
            <a:rPr lang="en-US" sz="2000" dirty="0"/>
            <a:t> Yang Ada (</a:t>
          </a:r>
          <a:r>
            <a:rPr lang="en-US" sz="2000" b="1" i="1" dirty="0">
              <a:solidFill>
                <a:srgbClr val="C00000"/>
              </a:solidFill>
            </a:rPr>
            <a:t>State-of-the-Art Methods</a:t>
          </a:r>
          <a:r>
            <a:rPr lang="en-US" sz="2000" dirty="0"/>
            <a:t>)</a:t>
          </a:r>
        </a:p>
      </dgm:t>
    </dgm:pt>
    <dgm:pt modelId="{E0B57721-3737-4AD8-8B4A-3AEB4E63E2A5}" type="parTrans" cxnId="{15DF67B8-FD75-423F-82AB-00B254287D4B}">
      <dgm:prSet/>
      <dgm:spPr/>
      <dgm:t>
        <a:bodyPr/>
        <a:lstStyle/>
        <a:p>
          <a:pPr algn="l"/>
          <a:endParaRPr lang="en-US"/>
        </a:p>
      </dgm:t>
    </dgm:pt>
    <dgm:pt modelId="{4E50E150-56E9-4187-BA8D-9D3EE95C6848}" type="sibTrans" cxnId="{15DF67B8-FD75-423F-82AB-00B254287D4B}">
      <dgm:prSet/>
      <dgm:spPr/>
      <dgm:t>
        <a:bodyPr/>
        <a:lstStyle/>
        <a:p>
          <a:pPr algn="l"/>
          <a:endParaRPr lang="en-US"/>
        </a:p>
      </dgm:t>
    </dgm:pt>
    <dgm:pt modelId="{2758E9C8-827D-4A3F-A364-0E75DB1711AB}">
      <dgm:prSet phldrT="[Text]" custT="1"/>
      <dgm:spPr/>
      <dgm:t>
        <a:bodyPr/>
        <a:lstStyle/>
        <a:p>
          <a:pPr algn="l"/>
          <a:r>
            <a:rPr lang="en-US" sz="2000" dirty="0"/>
            <a:t>5. Penentuan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Proposed Method</a:t>
          </a:r>
          <a:r>
            <a:rPr lang="en-US" sz="2000" dirty="0"/>
            <a:t>)</a:t>
          </a:r>
        </a:p>
      </dgm:t>
    </dgm:pt>
    <dgm:pt modelId="{EDF5E13C-8C94-4480-808A-A3FC6C5ECC7A}" type="parTrans" cxnId="{B23F5D63-1B39-4E72-8175-C86E70D36AA3}">
      <dgm:prSet/>
      <dgm:spPr/>
      <dgm:t>
        <a:bodyPr/>
        <a:lstStyle/>
        <a:p>
          <a:pPr algn="l"/>
          <a:endParaRPr lang="en-US"/>
        </a:p>
      </dgm:t>
    </dgm:pt>
    <dgm:pt modelId="{792D6546-60D8-452A-B6D5-BD83E78166A7}" type="sibTrans" cxnId="{B23F5D63-1B39-4E72-8175-C86E70D36AA3}">
      <dgm:prSet/>
      <dgm:spPr/>
      <dgm:t>
        <a:bodyPr/>
        <a:lstStyle/>
        <a:p>
          <a:pPr algn="l"/>
          <a:endParaRPr lang="en-US"/>
        </a:p>
      </dgm:t>
    </dgm:pt>
    <dgm:pt modelId="{4269BA43-4F7D-4E88-A996-6024F57EA5CA}">
      <dgm:prSet phldrT="[Text]" custT="1"/>
      <dgm:spPr/>
      <dgm:t>
        <a:bodyPr/>
        <a:lstStyle/>
        <a:p>
          <a:pPr algn="l"/>
          <a:r>
            <a:rPr lang="en-US" sz="2000" dirty="0"/>
            <a:t>6. </a:t>
          </a:r>
          <a:r>
            <a:rPr lang="en-US" sz="2000" dirty="0" err="1"/>
            <a:t>Evaluasi</a:t>
          </a:r>
          <a:r>
            <a:rPr lang="en-US" sz="2000" dirty="0"/>
            <a:t>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Evaluation</a:t>
          </a:r>
          <a:r>
            <a:rPr lang="en-US" sz="2000" dirty="0"/>
            <a:t>)</a:t>
          </a:r>
        </a:p>
      </dgm:t>
    </dgm:pt>
    <dgm:pt modelId="{953B5769-EB27-4190-BB6C-A13EC9023568}" type="parTrans" cxnId="{922ED797-B392-44E6-9EA7-1A9815605DA8}">
      <dgm:prSet/>
      <dgm:spPr/>
      <dgm:t>
        <a:bodyPr/>
        <a:lstStyle/>
        <a:p>
          <a:endParaRPr lang="id-ID"/>
        </a:p>
      </dgm:t>
    </dgm:pt>
    <dgm:pt modelId="{3C70F95F-029F-49B0-8B0C-79D395D10CD3}" type="sibTrans" cxnId="{922ED797-B392-44E6-9EA7-1A9815605DA8}">
      <dgm:prSet/>
      <dgm:spPr/>
      <dgm:t>
        <a:bodyPr/>
        <a:lstStyle/>
        <a:p>
          <a:endParaRPr lang="id-ID"/>
        </a:p>
      </dgm:t>
    </dgm:pt>
    <dgm:pt modelId="{9B070EED-3D56-405A-BBF9-D2B7F7F4BFBE}">
      <dgm:prSet phldrT="[Text]" custT="1"/>
      <dgm:spPr/>
      <dgm:t>
        <a:bodyPr/>
        <a:lstStyle/>
        <a:p>
          <a:pPr algn="l"/>
          <a:r>
            <a:rPr lang="en-US" sz="2000" dirty="0"/>
            <a:t>7. Penulisan </a:t>
          </a:r>
          <a:r>
            <a:rPr lang="en-US" sz="2000" dirty="0" err="1"/>
            <a:t>Ilmiah</a:t>
          </a:r>
          <a:r>
            <a:rPr lang="en-US" sz="2000" dirty="0"/>
            <a:t> dan </a:t>
          </a:r>
          <a:r>
            <a:rPr lang="en-US" sz="2000" dirty="0" err="1"/>
            <a:t>Publikasi</a:t>
          </a:r>
          <a:r>
            <a:rPr lang="en-US" sz="2000" dirty="0"/>
            <a:t> Hasil </a:t>
          </a:r>
          <a:r>
            <a:rPr lang="en-US" sz="2000" dirty="0" err="1"/>
            <a:t>Penelitian</a:t>
          </a:r>
          <a:r>
            <a:rPr lang="en-US" sz="2000" dirty="0"/>
            <a:t> (</a:t>
          </a:r>
          <a:r>
            <a:rPr lang="en-US" sz="2000" b="1" i="1" dirty="0">
              <a:solidFill>
                <a:srgbClr val="C00000"/>
              </a:solidFill>
            </a:rPr>
            <a:t>Publications</a:t>
          </a:r>
          <a:r>
            <a:rPr lang="en-US" sz="2000" dirty="0"/>
            <a:t>)</a:t>
          </a:r>
        </a:p>
      </dgm:t>
    </dgm:pt>
    <dgm:pt modelId="{9F99E544-C6F5-4120-AD7E-014E10D16126}" type="parTrans" cxnId="{53BACAEF-AB38-4FBE-8E31-4D33421A8C52}">
      <dgm:prSet/>
      <dgm:spPr/>
      <dgm:t>
        <a:bodyPr/>
        <a:lstStyle/>
        <a:p>
          <a:endParaRPr lang="id-ID"/>
        </a:p>
      </dgm:t>
    </dgm:pt>
    <dgm:pt modelId="{24035A7D-00A0-4228-8A16-C498E09257A2}" type="sibTrans" cxnId="{53BACAEF-AB38-4FBE-8E31-4D33421A8C52}">
      <dgm:prSet/>
      <dgm:spPr/>
      <dgm:t>
        <a:bodyPr/>
        <a:lstStyle/>
        <a:p>
          <a:endParaRPr lang="id-ID"/>
        </a:p>
      </dgm:t>
    </dgm:pt>
    <dgm:pt modelId="{F0550927-BDCB-4C50-B73C-62AC87FEF9F9}" type="pres">
      <dgm:prSet presAssocID="{40F95DC0-91E5-4954-8C7B-8335638B5D1F}" presName="linearFlow" presStyleCnt="0">
        <dgm:presLayoutVars>
          <dgm:resizeHandles val="exact"/>
        </dgm:presLayoutVars>
      </dgm:prSet>
      <dgm:spPr/>
    </dgm:pt>
    <dgm:pt modelId="{99CBE896-B728-4082-B705-31534B89A164}" type="pres">
      <dgm:prSet presAssocID="{2BF6E295-4992-499C-8848-17E5DD1B4E20}" presName="node" presStyleLbl="node1" presStyleIdx="0" presStyleCnt="7" custScaleX="496141" custLinFactNeighborX="5024" custLinFactNeighborY="-244">
        <dgm:presLayoutVars>
          <dgm:bulletEnabled val="1"/>
        </dgm:presLayoutVars>
      </dgm:prSet>
      <dgm:spPr/>
    </dgm:pt>
    <dgm:pt modelId="{BDF591A8-1704-4ECC-9CFE-F3F9064D9674}" type="pres">
      <dgm:prSet presAssocID="{6D9F6640-3FC9-4945-914E-1DB19BA9FB6E}" presName="sibTrans" presStyleLbl="sibTrans2D1" presStyleIdx="0" presStyleCnt="6"/>
      <dgm:spPr/>
    </dgm:pt>
    <dgm:pt modelId="{08FA3E03-F1E7-4279-8A0B-897B71E0A928}" type="pres">
      <dgm:prSet presAssocID="{6D9F6640-3FC9-4945-914E-1DB19BA9FB6E}" presName="connectorText" presStyleLbl="sibTrans2D1" presStyleIdx="0" presStyleCnt="6"/>
      <dgm:spPr/>
    </dgm:pt>
    <dgm:pt modelId="{111A853C-CEFF-4837-BADE-24CF1E2C3729}" type="pres">
      <dgm:prSet presAssocID="{1FBA68C5-CA92-40D3-86A0-A48A98EFEB26}" presName="node" presStyleLbl="node1" presStyleIdx="1" presStyleCnt="7" custScaleX="496141" custLinFactNeighborX="1564" custLinFactNeighborY="611">
        <dgm:presLayoutVars>
          <dgm:bulletEnabled val="1"/>
        </dgm:presLayoutVars>
      </dgm:prSet>
      <dgm:spPr/>
    </dgm:pt>
    <dgm:pt modelId="{7CE19570-EA1C-4F11-ADD1-7F59E0C140CC}" type="pres">
      <dgm:prSet presAssocID="{8ADEF98F-F566-4CB2-91CE-D6706CBB9D62}" presName="sibTrans" presStyleLbl="sibTrans2D1" presStyleIdx="1" presStyleCnt="6"/>
      <dgm:spPr/>
    </dgm:pt>
    <dgm:pt modelId="{3A6A53D8-B661-444D-8BC6-A6B0C1F34CB7}" type="pres">
      <dgm:prSet presAssocID="{8ADEF98F-F566-4CB2-91CE-D6706CBB9D62}" presName="connectorText" presStyleLbl="sibTrans2D1" presStyleIdx="1" presStyleCnt="6"/>
      <dgm:spPr/>
    </dgm:pt>
    <dgm:pt modelId="{4BFBA2DF-5D1A-4692-9572-DD1DC778C2AE}" type="pres">
      <dgm:prSet presAssocID="{E838446E-E25D-4D0F-9959-B9403C5E2812}" presName="node" presStyleLbl="node1" presStyleIdx="2" presStyleCnt="7" custScaleX="496141" custLinFactNeighborX="1564" custLinFactNeighborY="611">
        <dgm:presLayoutVars>
          <dgm:bulletEnabled val="1"/>
        </dgm:presLayoutVars>
      </dgm:prSet>
      <dgm:spPr/>
    </dgm:pt>
    <dgm:pt modelId="{32DD0A9B-C0B7-4A90-8634-CD4951ED9FF5}" type="pres">
      <dgm:prSet presAssocID="{733DDFFC-9A16-4CD1-9AE5-C9D612AD122F}" presName="sibTrans" presStyleLbl="sibTrans2D1" presStyleIdx="2" presStyleCnt="6"/>
      <dgm:spPr/>
    </dgm:pt>
    <dgm:pt modelId="{71381362-3ABF-4338-B71A-5407DDE2FB0A}" type="pres">
      <dgm:prSet presAssocID="{733DDFFC-9A16-4CD1-9AE5-C9D612AD122F}" presName="connectorText" presStyleLbl="sibTrans2D1" presStyleIdx="2" presStyleCnt="6"/>
      <dgm:spPr/>
    </dgm:pt>
    <dgm:pt modelId="{26412A0F-61FF-4A76-980F-ADC7C2042A0B}" type="pres">
      <dgm:prSet presAssocID="{5958AB8F-28B5-437E-873F-86F038561A4E}" presName="node" presStyleLbl="node1" presStyleIdx="3" presStyleCnt="7" custScaleX="496141" custLinFactNeighborX="1564" custLinFactNeighborY="611">
        <dgm:presLayoutVars>
          <dgm:bulletEnabled val="1"/>
        </dgm:presLayoutVars>
      </dgm:prSet>
      <dgm:spPr/>
    </dgm:pt>
    <dgm:pt modelId="{EFB17ADE-A653-4572-A12B-C328E4FA8E3D}" type="pres">
      <dgm:prSet presAssocID="{4E50E150-56E9-4187-BA8D-9D3EE95C6848}" presName="sibTrans" presStyleLbl="sibTrans2D1" presStyleIdx="3" presStyleCnt="6"/>
      <dgm:spPr/>
    </dgm:pt>
    <dgm:pt modelId="{3ED03110-43B2-481B-9446-5ECD5DD1F2AE}" type="pres">
      <dgm:prSet presAssocID="{4E50E150-56E9-4187-BA8D-9D3EE95C6848}" presName="connectorText" presStyleLbl="sibTrans2D1" presStyleIdx="3" presStyleCnt="6"/>
      <dgm:spPr/>
    </dgm:pt>
    <dgm:pt modelId="{D891ADC6-E483-4227-8F79-3F250D8E716B}" type="pres">
      <dgm:prSet presAssocID="{2758E9C8-827D-4A3F-A364-0E75DB1711AB}" presName="node" presStyleLbl="node1" presStyleIdx="4" presStyleCnt="7" custScaleX="496141" custLinFactNeighborX="1564" custLinFactNeighborY="611">
        <dgm:presLayoutVars>
          <dgm:bulletEnabled val="1"/>
        </dgm:presLayoutVars>
      </dgm:prSet>
      <dgm:spPr/>
    </dgm:pt>
    <dgm:pt modelId="{4AB6EAA5-0D09-4161-8D9A-7EC04FA1674E}" type="pres">
      <dgm:prSet presAssocID="{792D6546-60D8-452A-B6D5-BD83E78166A7}" presName="sibTrans" presStyleLbl="sibTrans2D1" presStyleIdx="4" presStyleCnt="6"/>
      <dgm:spPr/>
    </dgm:pt>
    <dgm:pt modelId="{5E6259C7-2BAC-40F9-ABB3-B0FA949C0C2E}" type="pres">
      <dgm:prSet presAssocID="{792D6546-60D8-452A-B6D5-BD83E78166A7}" presName="connectorText" presStyleLbl="sibTrans2D1" presStyleIdx="4" presStyleCnt="6"/>
      <dgm:spPr/>
    </dgm:pt>
    <dgm:pt modelId="{ED630954-78E6-4446-9DE7-A220588C9BF3}" type="pres">
      <dgm:prSet presAssocID="{4269BA43-4F7D-4E88-A996-6024F57EA5CA}" presName="node" presStyleLbl="node1" presStyleIdx="5" presStyleCnt="7" custScaleX="496141">
        <dgm:presLayoutVars>
          <dgm:bulletEnabled val="1"/>
        </dgm:presLayoutVars>
      </dgm:prSet>
      <dgm:spPr/>
    </dgm:pt>
    <dgm:pt modelId="{50D2BB53-1682-4ABF-AE95-26C724666FD1}" type="pres">
      <dgm:prSet presAssocID="{3C70F95F-029F-49B0-8B0C-79D395D10CD3}" presName="sibTrans" presStyleLbl="sibTrans2D1" presStyleIdx="5" presStyleCnt="6"/>
      <dgm:spPr/>
    </dgm:pt>
    <dgm:pt modelId="{CA298CCA-6CDA-4999-BFBC-8FE4CA96EAC0}" type="pres">
      <dgm:prSet presAssocID="{3C70F95F-029F-49B0-8B0C-79D395D10CD3}" presName="connectorText" presStyleLbl="sibTrans2D1" presStyleIdx="5" presStyleCnt="6"/>
      <dgm:spPr/>
    </dgm:pt>
    <dgm:pt modelId="{D01CCC73-DB11-4641-996D-464799A53EA1}" type="pres">
      <dgm:prSet presAssocID="{9B070EED-3D56-405A-BBF9-D2B7F7F4BFBE}" presName="node" presStyleLbl="node1" presStyleIdx="6" presStyleCnt="7" custScaleX="496141">
        <dgm:presLayoutVars>
          <dgm:bulletEnabled val="1"/>
        </dgm:presLayoutVars>
      </dgm:prSet>
      <dgm:spPr/>
    </dgm:pt>
  </dgm:ptLst>
  <dgm:cxnLst>
    <dgm:cxn modelId="{05D34C06-2116-433E-8CD6-10D836E9FF9E}" type="presOf" srcId="{8ADEF98F-F566-4CB2-91CE-D6706CBB9D62}" destId="{3A6A53D8-B661-444D-8BC6-A6B0C1F34CB7}" srcOrd="1" destOrd="0" presId="urn:microsoft.com/office/officeart/2005/8/layout/process2"/>
    <dgm:cxn modelId="{DA846708-A111-4F4F-BF0A-0BED003A1884}" type="presOf" srcId="{2758E9C8-827D-4A3F-A364-0E75DB1711AB}" destId="{D891ADC6-E483-4227-8F79-3F250D8E716B}" srcOrd="0" destOrd="0" presId="urn:microsoft.com/office/officeart/2005/8/layout/process2"/>
    <dgm:cxn modelId="{86EFCC12-11C6-46C1-9BA8-F71838BFA22B}" srcId="{40F95DC0-91E5-4954-8C7B-8335638B5D1F}" destId="{E838446E-E25D-4D0F-9959-B9403C5E2812}" srcOrd="2" destOrd="0" parTransId="{542153C2-EA1B-481C-857F-D09FCE0912FC}" sibTransId="{733DDFFC-9A16-4CD1-9AE5-C9D612AD122F}"/>
    <dgm:cxn modelId="{45DCEB22-B9D3-459E-AA46-30EE8E3DEA07}" type="presOf" srcId="{3C70F95F-029F-49B0-8B0C-79D395D10CD3}" destId="{CA298CCA-6CDA-4999-BFBC-8FE4CA96EAC0}" srcOrd="1" destOrd="0" presId="urn:microsoft.com/office/officeart/2005/8/layout/process2"/>
    <dgm:cxn modelId="{0ADF283C-8281-4911-BEBD-FB3504F1BD23}" type="presOf" srcId="{8ADEF98F-F566-4CB2-91CE-D6706CBB9D62}" destId="{7CE19570-EA1C-4F11-ADD1-7F59E0C140CC}" srcOrd="0" destOrd="0" presId="urn:microsoft.com/office/officeart/2005/8/layout/process2"/>
    <dgm:cxn modelId="{225A403C-7C9A-47CA-8E57-7EEF878B06AD}" type="presOf" srcId="{5958AB8F-28B5-437E-873F-86F038561A4E}" destId="{26412A0F-61FF-4A76-980F-ADC7C2042A0B}" srcOrd="0" destOrd="0" presId="urn:microsoft.com/office/officeart/2005/8/layout/process2"/>
    <dgm:cxn modelId="{B23F5D63-1B39-4E72-8175-C86E70D36AA3}" srcId="{40F95DC0-91E5-4954-8C7B-8335638B5D1F}" destId="{2758E9C8-827D-4A3F-A364-0E75DB1711AB}" srcOrd="4" destOrd="0" parTransId="{EDF5E13C-8C94-4480-808A-A3FC6C5ECC7A}" sibTransId="{792D6546-60D8-452A-B6D5-BD83E78166A7}"/>
    <dgm:cxn modelId="{81204F6F-7148-4914-A9BF-4CB53919F39B}" type="presOf" srcId="{733DDFFC-9A16-4CD1-9AE5-C9D612AD122F}" destId="{32DD0A9B-C0B7-4A90-8634-CD4951ED9FF5}" srcOrd="0" destOrd="0" presId="urn:microsoft.com/office/officeart/2005/8/layout/process2"/>
    <dgm:cxn modelId="{11A0C24F-B591-4FC5-8B8B-CE431252707B}" type="presOf" srcId="{792D6546-60D8-452A-B6D5-BD83E78166A7}" destId="{4AB6EAA5-0D09-4161-8D9A-7EC04FA1674E}" srcOrd="0" destOrd="0" presId="urn:microsoft.com/office/officeart/2005/8/layout/process2"/>
    <dgm:cxn modelId="{EDD3525A-C169-449F-B308-CE846EFA9D91}" type="presOf" srcId="{6D9F6640-3FC9-4945-914E-1DB19BA9FB6E}" destId="{08FA3E03-F1E7-4279-8A0B-897B71E0A928}" srcOrd="1" destOrd="0" presId="urn:microsoft.com/office/officeart/2005/8/layout/process2"/>
    <dgm:cxn modelId="{5999927D-E6E2-4A01-B323-A214A8EAF0DE}" type="presOf" srcId="{4E50E150-56E9-4187-BA8D-9D3EE95C6848}" destId="{EFB17ADE-A653-4572-A12B-C328E4FA8E3D}" srcOrd="0" destOrd="0" presId="urn:microsoft.com/office/officeart/2005/8/layout/process2"/>
    <dgm:cxn modelId="{7E9F7984-3E63-4AB0-B71B-6CBF2579A961}" type="presOf" srcId="{40F95DC0-91E5-4954-8C7B-8335638B5D1F}" destId="{F0550927-BDCB-4C50-B73C-62AC87FEF9F9}" srcOrd="0" destOrd="0" presId="urn:microsoft.com/office/officeart/2005/8/layout/process2"/>
    <dgm:cxn modelId="{326BB98E-3F30-4265-A126-C1562944CE84}" type="presOf" srcId="{733DDFFC-9A16-4CD1-9AE5-C9D612AD122F}" destId="{71381362-3ABF-4338-B71A-5407DDE2FB0A}" srcOrd="1" destOrd="0" presId="urn:microsoft.com/office/officeart/2005/8/layout/process2"/>
    <dgm:cxn modelId="{922ED797-B392-44E6-9EA7-1A9815605DA8}" srcId="{40F95DC0-91E5-4954-8C7B-8335638B5D1F}" destId="{4269BA43-4F7D-4E88-A996-6024F57EA5CA}" srcOrd="5" destOrd="0" parTransId="{953B5769-EB27-4190-BB6C-A13EC9023568}" sibTransId="{3C70F95F-029F-49B0-8B0C-79D395D10CD3}"/>
    <dgm:cxn modelId="{F95DEC9E-1BED-4AD9-86EC-76A035626031}" type="presOf" srcId="{792D6546-60D8-452A-B6D5-BD83E78166A7}" destId="{5E6259C7-2BAC-40F9-ABB3-B0FA949C0C2E}" srcOrd="1" destOrd="0" presId="urn:microsoft.com/office/officeart/2005/8/layout/process2"/>
    <dgm:cxn modelId="{D69297A7-86F3-4ADD-9897-4737A93F7AB2}" type="presOf" srcId="{E838446E-E25D-4D0F-9959-B9403C5E2812}" destId="{4BFBA2DF-5D1A-4692-9572-DD1DC778C2AE}" srcOrd="0" destOrd="0" presId="urn:microsoft.com/office/officeart/2005/8/layout/process2"/>
    <dgm:cxn modelId="{75D00BAC-A0FC-48AE-B849-365799A9FC8A}" srcId="{40F95DC0-91E5-4954-8C7B-8335638B5D1F}" destId="{1FBA68C5-CA92-40D3-86A0-A48A98EFEB26}" srcOrd="1" destOrd="0" parTransId="{53A27072-9AFC-44C8-A87F-ACEFD2C0CC67}" sibTransId="{8ADEF98F-F566-4CB2-91CE-D6706CBB9D62}"/>
    <dgm:cxn modelId="{919A0BB4-0A69-4E44-A393-6804096A6CAC}" type="presOf" srcId="{6D9F6640-3FC9-4945-914E-1DB19BA9FB6E}" destId="{BDF591A8-1704-4ECC-9CFE-F3F9064D9674}" srcOrd="0" destOrd="0" presId="urn:microsoft.com/office/officeart/2005/8/layout/process2"/>
    <dgm:cxn modelId="{401609B7-D14B-47A0-BC1C-32E945AA74F8}" type="presOf" srcId="{3C70F95F-029F-49B0-8B0C-79D395D10CD3}" destId="{50D2BB53-1682-4ABF-AE95-26C724666FD1}" srcOrd="0" destOrd="0" presId="urn:microsoft.com/office/officeart/2005/8/layout/process2"/>
    <dgm:cxn modelId="{15DF67B8-FD75-423F-82AB-00B254287D4B}" srcId="{40F95DC0-91E5-4954-8C7B-8335638B5D1F}" destId="{5958AB8F-28B5-437E-873F-86F038561A4E}" srcOrd="3" destOrd="0" parTransId="{E0B57721-3737-4AD8-8B4A-3AEB4E63E2A5}" sibTransId="{4E50E150-56E9-4187-BA8D-9D3EE95C6848}"/>
    <dgm:cxn modelId="{C50764C8-BE9F-41A6-8D08-8C6B3E8500A1}" type="presOf" srcId="{4269BA43-4F7D-4E88-A996-6024F57EA5CA}" destId="{ED630954-78E6-4446-9DE7-A220588C9BF3}" srcOrd="0" destOrd="0" presId="urn:microsoft.com/office/officeart/2005/8/layout/process2"/>
    <dgm:cxn modelId="{B50A9DCC-3356-4D9C-8067-3E5EA44A41D7}" type="presOf" srcId="{1FBA68C5-CA92-40D3-86A0-A48A98EFEB26}" destId="{111A853C-CEFF-4837-BADE-24CF1E2C3729}" srcOrd="0" destOrd="0" presId="urn:microsoft.com/office/officeart/2005/8/layout/process2"/>
    <dgm:cxn modelId="{07C4E4D1-81AD-4EB1-92BB-AFEB4AE93824}" type="presOf" srcId="{4E50E150-56E9-4187-BA8D-9D3EE95C6848}" destId="{3ED03110-43B2-481B-9446-5ECD5DD1F2AE}" srcOrd="1" destOrd="0" presId="urn:microsoft.com/office/officeart/2005/8/layout/process2"/>
    <dgm:cxn modelId="{573C4DE0-651E-433E-AD0C-B53090DB2A92}" type="presOf" srcId="{2BF6E295-4992-499C-8848-17E5DD1B4E20}" destId="{99CBE896-B728-4082-B705-31534B89A164}" srcOrd="0" destOrd="0" presId="urn:microsoft.com/office/officeart/2005/8/layout/process2"/>
    <dgm:cxn modelId="{184209ED-53ED-4B67-B9D5-55360E776095}" srcId="{40F95DC0-91E5-4954-8C7B-8335638B5D1F}" destId="{2BF6E295-4992-499C-8848-17E5DD1B4E20}" srcOrd="0" destOrd="0" parTransId="{5DBFD289-511B-440B-BB64-C7352D38421C}" sibTransId="{6D9F6640-3FC9-4945-914E-1DB19BA9FB6E}"/>
    <dgm:cxn modelId="{53BACAEF-AB38-4FBE-8E31-4D33421A8C52}" srcId="{40F95DC0-91E5-4954-8C7B-8335638B5D1F}" destId="{9B070EED-3D56-405A-BBF9-D2B7F7F4BFBE}" srcOrd="6" destOrd="0" parTransId="{9F99E544-C6F5-4120-AD7E-014E10D16126}" sibTransId="{24035A7D-00A0-4228-8A16-C498E09257A2}"/>
    <dgm:cxn modelId="{848419FA-6EF9-4B23-8CD3-90273F8049EB}" type="presOf" srcId="{9B070EED-3D56-405A-BBF9-D2B7F7F4BFBE}" destId="{D01CCC73-DB11-4641-996D-464799A53EA1}" srcOrd="0" destOrd="0" presId="urn:microsoft.com/office/officeart/2005/8/layout/process2"/>
    <dgm:cxn modelId="{B3A77BAD-D9A2-4A67-923D-54ACD69EC5E4}" type="presParOf" srcId="{F0550927-BDCB-4C50-B73C-62AC87FEF9F9}" destId="{99CBE896-B728-4082-B705-31534B89A164}" srcOrd="0" destOrd="0" presId="urn:microsoft.com/office/officeart/2005/8/layout/process2"/>
    <dgm:cxn modelId="{A601563C-1E04-417E-8C68-B78F2FE369A1}" type="presParOf" srcId="{F0550927-BDCB-4C50-B73C-62AC87FEF9F9}" destId="{BDF591A8-1704-4ECC-9CFE-F3F9064D9674}" srcOrd="1" destOrd="0" presId="urn:microsoft.com/office/officeart/2005/8/layout/process2"/>
    <dgm:cxn modelId="{14A76555-4622-4F84-BDDA-9AA5D4539437}" type="presParOf" srcId="{BDF591A8-1704-4ECC-9CFE-F3F9064D9674}" destId="{08FA3E03-F1E7-4279-8A0B-897B71E0A928}" srcOrd="0" destOrd="0" presId="urn:microsoft.com/office/officeart/2005/8/layout/process2"/>
    <dgm:cxn modelId="{BB39A008-22FE-4EEB-B6D2-BB8F48E7D4DD}" type="presParOf" srcId="{F0550927-BDCB-4C50-B73C-62AC87FEF9F9}" destId="{111A853C-CEFF-4837-BADE-24CF1E2C3729}" srcOrd="2" destOrd="0" presId="urn:microsoft.com/office/officeart/2005/8/layout/process2"/>
    <dgm:cxn modelId="{75C938D7-4FF8-4782-BE23-F283EFE7DFA9}" type="presParOf" srcId="{F0550927-BDCB-4C50-B73C-62AC87FEF9F9}" destId="{7CE19570-EA1C-4F11-ADD1-7F59E0C140CC}" srcOrd="3" destOrd="0" presId="urn:microsoft.com/office/officeart/2005/8/layout/process2"/>
    <dgm:cxn modelId="{E5419DCA-6FDC-41CD-B0DA-E7C2962BE7BC}" type="presParOf" srcId="{7CE19570-EA1C-4F11-ADD1-7F59E0C140CC}" destId="{3A6A53D8-B661-444D-8BC6-A6B0C1F34CB7}" srcOrd="0" destOrd="0" presId="urn:microsoft.com/office/officeart/2005/8/layout/process2"/>
    <dgm:cxn modelId="{9A0936F9-9D9B-42EA-995D-35CB52E44D88}" type="presParOf" srcId="{F0550927-BDCB-4C50-B73C-62AC87FEF9F9}" destId="{4BFBA2DF-5D1A-4692-9572-DD1DC778C2AE}" srcOrd="4" destOrd="0" presId="urn:microsoft.com/office/officeart/2005/8/layout/process2"/>
    <dgm:cxn modelId="{96165E64-6214-4CEE-98C5-4608916186D0}" type="presParOf" srcId="{F0550927-BDCB-4C50-B73C-62AC87FEF9F9}" destId="{32DD0A9B-C0B7-4A90-8634-CD4951ED9FF5}" srcOrd="5" destOrd="0" presId="urn:microsoft.com/office/officeart/2005/8/layout/process2"/>
    <dgm:cxn modelId="{C699FDE1-AFB9-4350-AD42-4A101BF989AF}" type="presParOf" srcId="{32DD0A9B-C0B7-4A90-8634-CD4951ED9FF5}" destId="{71381362-3ABF-4338-B71A-5407DDE2FB0A}" srcOrd="0" destOrd="0" presId="urn:microsoft.com/office/officeart/2005/8/layout/process2"/>
    <dgm:cxn modelId="{9791DB38-A581-4A06-BEDD-2D149169EB91}" type="presParOf" srcId="{F0550927-BDCB-4C50-B73C-62AC87FEF9F9}" destId="{26412A0F-61FF-4A76-980F-ADC7C2042A0B}" srcOrd="6" destOrd="0" presId="urn:microsoft.com/office/officeart/2005/8/layout/process2"/>
    <dgm:cxn modelId="{AB98409C-4C04-4D01-954D-500D3314E45B}" type="presParOf" srcId="{F0550927-BDCB-4C50-B73C-62AC87FEF9F9}" destId="{EFB17ADE-A653-4572-A12B-C328E4FA8E3D}" srcOrd="7" destOrd="0" presId="urn:microsoft.com/office/officeart/2005/8/layout/process2"/>
    <dgm:cxn modelId="{46BEB338-07BD-4872-AF16-4F7C076A7082}" type="presParOf" srcId="{EFB17ADE-A653-4572-A12B-C328E4FA8E3D}" destId="{3ED03110-43B2-481B-9446-5ECD5DD1F2AE}" srcOrd="0" destOrd="0" presId="urn:microsoft.com/office/officeart/2005/8/layout/process2"/>
    <dgm:cxn modelId="{5F540577-3F89-4045-B1C5-59A91866B96C}" type="presParOf" srcId="{F0550927-BDCB-4C50-B73C-62AC87FEF9F9}" destId="{D891ADC6-E483-4227-8F79-3F250D8E716B}" srcOrd="8" destOrd="0" presId="urn:microsoft.com/office/officeart/2005/8/layout/process2"/>
    <dgm:cxn modelId="{A87840E2-F49D-40E1-B5E7-D09585DC95E9}" type="presParOf" srcId="{F0550927-BDCB-4C50-B73C-62AC87FEF9F9}" destId="{4AB6EAA5-0D09-4161-8D9A-7EC04FA1674E}" srcOrd="9" destOrd="0" presId="urn:microsoft.com/office/officeart/2005/8/layout/process2"/>
    <dgm:cxn modelId="{C2B5FD9C-76F7-4C4D-80B1-0C769D234076}" type="presParOf" srcId="{4AB6EAA5-0D09-4161-8D9A-7EC04FA1674E}" destId="{5E6259C7-2BAC-40F9-ABB3-B0FA949C0C2E}" srcOrd="0" destOrd="0" presId="urn:microsoft.com/office/officeart/2005/8/layout/process2"/>
    <dgm:cxn modelId="{964AFAE2-67FB-4E73-891B-1124D7050BB9}" type="presParOf" srcId="{F0550927-BDCB-4C50-B73C-62AC87FEF9F9}" destId="{ED630954-78E6-4446-9DE7-A220588C9BF3}" srcOrd="10" destOrd="0" presId="urn:microsoft.com/office/officeart/2005/8/layout/process2"/>
    <dgm:cxn modelId="{71C880C4-F9CB-4436-9CBC-0DC2D22D7E7B}" type="presParOf" srcId="{F0550927-BDCB-4C50-B73C-62AC87FEF9F9}" destId="{50D2BB53-1682-4ABF-AE95-26C724666FD1}" srcOrd="11" destOrd="0" presId="urn:microsoft.com/office/officeart/2005/8/layout/process2"/>
    <dgm:cxn modelId="{797CDF7F-C49F-4E34-B084-33D10FF416D4}" type="presParOf" srcId="{50D2BB53-1682-4ABF-AE95-26C724666FD1}" destId="{CA298CCA-6CDA-4999-BFBC-8FE4CA96EAC0}" srcOrd="0" destOrd="0" presId="urn:microsoft.com/office/officeart/2005/8/layout/process2"/>
    <dgm:cxn modelId="{F3693F27-CD1B-4B80-8465-F3628ADAC6E0}" type="presParOf" srcId="{F0550927-BDCB-4C50-B73C-62AC87FEF9F9}" destId="{D01CCC73-DB11-4641-996D-464799A53EA1}"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t>
          </a:r>
          <a:r>
            <a:rPr lang="en-US" sz="1400" kern="1200" dirty="0">
              <a:hlinkClick xmlns:r="http://schemas.openxmlformats.org/officeDocument/2006/relationships" r:id="" action="ppaction://hlinksldjump"/>
            </a:rPr>
            <a:t>Definisi</a:t>
          </a:r>
          <a:r>
            <a:rPr lang="en-US" sz="1400" kern="1200" dirty="0"/>
            <a:t> </a:t>
          </a:r>
          <a:r>
            <a:rPr lang="en-US" sz="1400" kern="1200" dirty="0" err="1"/>
            <a:t>Penelitian</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en-US" sz="1400" kern="1200" dirty="0">
              <a:hlinkClick xmlns:r="http://schemas.openxmlformats.org/officeDocument/2006/relationships" r:id="" action="ppaction://hlinksldjump"/>
            </a:rPr>
            <a:t>Klasifikasi</a:t>
          </a:r>
          <a:r>
            <a:rPr lang="en-US" sz="1400" kern="1200" dirty="0"/>
            <a:t> </a:t>
          </a:r>
          <a:r>
            <a:rPr lang="en-US" sz="1400" kern="1200" dirty="0" err="1"/>
            <a:t>Penelitian</a:t>
          </a:r>
          <a:endParaRPr lang="en-ID" sz="1400" kern="1200" dirty="0"/>
        </a:p>
        <a:p>
          <a:pPr marL="114300" lvl="1" indent="-114300" algn="l" defTabSz="622300">
            <a:lnSpc>
              <a:spcPct val="90000"/>
            </a:lnSpc>
            <a:spcBef>
              <a:spcPct val="0"/>
            </a:spcBef>
            <a:spcAft>
              <a:spcPct val="15000"/>
            </a:spcAft>
            <a:buFontTx/>
            <a:buNone/>
          </a:pPr>
          <a:r>
            <a:rPr lang="id-ID" sz="1400" kern="1200" dirty="0"/>
            <a:t>  1.3 </a:t>
          </a:r>
          <a:r>
            <a:rPr lang="en-US" sz="1400" kern="1200" dirty="0">
              <a:hlinkClick xmlns:r="http://schemas.openxmlformats.org/officeDocument/2006/relationships" r:id="" action="ppaction://hlinksldjump"/>
            </a:rPr>
            <a:t>Gaya</a:t>
          </a:r>
          <a:r>
            <a:rPr lang="en-US" sz="1400" kern="1200" dirty="0"/>
            <a:t> </a:t>
          </a:r>
          <a:r>
            <a:rPr lang="en-US" sz="1400" kern="1200" dirty="0" err="1"/>
            <a:t>Penelitian</a:t>
          </a:r>
          <a:r>
            <a:rPr lang="en-US" sz="1400" kern="1200" dirty="0"/>
            <a:t> Computing</a:t>
          </a:r>
          <a:endParaRPr lang="id-ID" sz="1400" kern="1200" dirty="0"/>
        </a:p>
        <a:p>
          <a:pPr marL="114300" lvl="1" indent="-114300" algn="l" defTabSz="622300">
            <a:lnSpc>
              <a:spcPct val="90000"/>
            </a:lnSpc>
            <a:spcBef>
              <a:spcPct val="0"/>
            </a:spcBef>
            <a:spcAft>
              <a:spcPct val="15000"/>
            </a:spcAft>
            <a:buFontTx/>
            <a:buNone/>
          </a:pPr>
          <a:r>
            <a:rPr lang="en-US" sz="1400" kern="1200" dirty="0"/>
            <a:t>  1.4 </a:t>
          </a:r>
          <a:r>
            <a:rPr lang="en-US" sz="1400" kern="1200" dirty="0">
              <a:hlinkClick xmlns:r="http://schemas.openxmlformats.org/officeDocument/2006/relationships" r:id="" action="ppaction://hlinksldjump"/>
            </a:rPr>
            <a:t>Kontribusi</a:t>
          </a:r>
          <a:r>
            <a:rPr lang="en-US" sz="1400" kern="1200" dirty="0"/>
            <a:t> dan </a:t>
          </a:r>
          <a:r>
            <a:rPr lang="en-US" sz="1400" kern="1200" dirty="0" err="1"/>
            <a:t>Orisinalitas</a:t>
          </a:r>
          <a:endParaRPr lang="id-ID" sz="1400" kern="1200" dirty="0"/>
        </a:p>
      </dsp:txBody>
      <dsp:txXfrm>
        <a:off x="3260114" y="153830"/>
        <a:ext cx="4207239" cy="909544"/>
      </dsp:txXfrm>
    </dsp:sp>
    <dsp:sp modelId="{666E94A9-7497-4713-A0C8-9488B8ED8407}">
      <dsp:nvSpPr>
        <dsp:cNvPr id="0" name=""/>
        <dsp:cNvSpPr/>
      </dsp:nvSpPr>
      <dsp:spPr>
        <a:xfrm>
          <a:off x="0" y="0"/>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r>
            <a:rPr lang="id-ID" sz="2400" u="none" kern="1200" dirty="0"/>
            <a:t> </a:t>
          </a:r>
          <a:r>
            <a:rPr lang="en-US" sz="2400" u="none" kern="1200" dirty="0" err="1"/>
            <a:t>Penelitian</a:t>
          </a:r>
          <a:endParaRPr lang="en-US" sz="2400" u="none" kern="1200" dirty="0"/>
        </a:p>
      </dsp:txBody>
      <dsp:txXfrm>
        <a:off x="59200" y="59200"/>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en-ID" sz="1400" kern="1200" dirty="0"/>
            <a:t>  2.1 </a:t>
          </a:r>
          <a:r>
            <a:rPr lang="en-ID" sz="1400" kern="1200" dirty="0" err="1"/>
            <a:t>Tahapan</a:t>
          </a:r>
          <a:r>
            <a:rPr lang="en-ID" sz="1400" kern="1200" dirty="0"/>
            <a:t> </a:t>
          </a:r>
          <a:r>
            <a:rPr lang="en-ID" sz="1400" kern="1200" dirty="0" err="1"/>
            <a:t>Penelitian</a:t>
          </a:r>
          <a:r>
            <a:rPr lang="en-ID" sz="1400" kern="1200" dirty="0"/>
            <a:t> </a:t>
          </a:r>
          <a:r>
            <a:rPr lang="en-ID" sz="1400" kern="1200" dirty="0">
              <a:hlinkClick xmlns:r="http://schemas.openxmlformats.org/officeDocument/2006/relationships" r:id="" action="ppaction://hlinksldjump"/>
            </a:rPr>
            <a:t>Umum</a:t>
          </a:r>
          <a:endParaRPr lang="id-ID" sz="1400" kern="1200" dirty="0"/>
        </a:p>
        <a:p>
          <a:pPr marL="114300" lvl="1" indent="-114300" algn="l" defTabSz="622300">
            <a:lnSpc>
              <a:spcPct val="90000"/>
            </a:lnSpc>
            <a:spcBef>
              <a:spcPct val="0"/>
            </a:spcBef>
            <a:spcAft>
              <a:spcPct val="15000"/>
            </a:spcAft>
            <a:buFontTx/>
            <a:buNone/>
          </a:pPr>
          <a:r>
            <a:rPr lang="en-ID" sz="1400" kern="1200" dirty="0"/>
            <a:t>  2.2 Tahapan Penelitian </a:t>
          </a:r>
          <a:r>
            <a:rPr lang="en-ID" sz="1400" kern="1200" dirty="0">
              <a:hlinkClick xmlns:r="http://schemas.openxmlformats.org/officeDocument/2006/relationships" r:id="" action="ppaction://hlinksldjump"/>
            </a:rPr>
            <a:t>Computing</a:t>
          </a:r>
          <a:endParaRPr lang="en-ID" sz="1400" kern="1200" dirty="0"/>
        </a:p>
        <a:p>
          <a:pPr marL="114300" lvl="1" indent="-114300" algn="l" defTabSz="622300">
            <a:lnSpc>
              <a:spcPct val="90000"/>
            </a:lnSpc>
            <a:spcBef>
              <a:spcPct val="0"/>
            </a:spcBef>
            <a:spcAft>
              <a:spcPct val="15000"/>
            </a:spcAft>
            <a:buFontTx/>
            <a:buNone/>
          </a:pPr>
          <a:r>
            <a:rPr lang="en-ID" sz="1400" kern="1200" dirty="0"/>
            <a:t>  2.3 Tahapan </a:t>
          </a:r>
          <a:r>
            <a:rPr lang="en-ID" sz="1400" kern="1200" dirty="0" err="1"/>
            <a:t>Penelitian</a:t>
          </a:r>
          <a:r>
            <a:rPr lang="en-ID" sz="1400" kern="1200" dirty="0"/>
            <a:t> Computing</a:t>
          </a:r>
          <a:br>
            <a:rPr lang="en-ID" sz="1400" kern="1200" dirty="0"/>
          </a:br>
          <a:r>
            <a:rPr lang="en-ID" sz="1400" kern="1200" dirty="0"/>
            <a:t>      </a:t>
          </a:r>
          <a:r>
            <a:rPr lang="en-ID" sz="1400" kern="1200" dirty="0" err="1"/>
            <a:t>Fokus</a:t>
          </a:r>
          <a:r>
            <a:rPr lang="en-ID" sz="1400" kern="1200" dirty="0"/>
            <a:t> </a:t>
          </a:r>
          <a:r>
            <a:rPr lang="en-ID" sz="1400" kern="1200" dirty="0">
              <a:hlinkClick xmlns:r="http://schemas.openxmlformats.org/officeDocument/2006/relationships" r:id="" action="ppaction://hlinksldjump"/>
            </a:rPr>
            <a:t>Perbaikan </a:t>
          </a:r>
          <a:r>
            <a:rPr lang="en-ID" sz="1400" kern="1200" dirty="0" err="1">
              <a:hlinkClick xmlns:r="http://schemas.openxmlformats.org/officeDocument/2006/relationships" r:id="" action="ppaction://hlinksldjump"/>
            </a:rPr>
            <a:t>Algoritma</a:t>
          </a:r>
          <a:endParaRPr lang="en-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en-US" sz="2400" kern="1200" dirty="0">
              <a:hlinkClick xmlns:r="http://schemas.openxmlformats.org/officeDocument/2006/relationships" r:id="" action="ppaction://hlinksldjump"/>
            </a:rPr>
            <a:t>Tahapan</a:t>
          </a:r>
          <a:r>
            <a:rPr lang="en-US" sz="2400" kern="1200" dirty="0"/>
            <a:t> </a:t>
          </a:r>
          <a:r>
            <a:rPr lang="en-US" sz="2400" kern="1200" dirty="0" err="1"/>
            <a:t>Penelitian</a:t>
          </a:r>
          <a:endParaRPr lang="id-ID" sz="2400" kern="1200" dirty="0"/>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en-ID" sz="1400" kern="1200" dirty="0"/>
            <a:t>  3.1 </a:t>
          </a:r>
          <a:r>
            <a:rPr lang="en-ID" sz="1400" kern="1200" dirty="0">
              <a:hlinkClick xmlns:r="http://schemas.openxmlformats.org/officeDocument/2006/relationships" r:id="" action="ppaction://hlinksldjump"/>
            </a:rPr>
            <a:t>Literatur</a:t>
          </a:r>
          <a:r>
            <a:rPr lang="en-ID" sz="1400" kern="1200" dirty="0"/>
            <a:t> </a:t>
          </a:r>
          <a:r>
            <a:rPr lang="en-ID" sz="1400" kern="1200" dirty="0" err="1"/>
            <a:t>Ilmiah</a:t>
          </a:r>
          <a:endParaRPr lang="id-ID" sz="1400" kern="1200" dirty="0"/>
        </a:p>
        <a:p>
          <a:pPr marL="114300" lvl="1" indent="-114300" algn="l" defTabSz="622300">
            <a:lnSpc>
              <a:spcPct val="90000"/>
            </a:lnSpc>
            <a:spcBef>
              <a:spcPct val="0"/>
            </a:spcBef>
            <a:spcAft>
              <a:spcPct val="15000"/>
            </a:spcAft>
            <a:buFontTx/>
            <a:buNone/>
          </a:pPr>
          <a:r>
            <a:rPr lang="en-ID" sz="1400" kern="1200" dirty="0"/>
            <a:t>  3.2 Teknik </a:t>
          </a:r>
          <a:r>
            <a:rPr lang="en-ID" sz="1400" kern="1200" dirty="0">
              <a:hlinkClick xmlns:r="http://schemas.openxmlformats.org/officeDocument/2006/relationships" r:id="" action="ppaction://hlinksldjump"/>
            </a:rPr>
            <a:t>Mengelola</a:t>
          </a:r>
          <a:r>
            <a:rPr lang="en-ID" sz="1400" kern="1200" dirty="0"/>
            <a:t> Paper</a:t>
          </a:r>
        </a:p>
        <a:p>
          <a:pPr marL="114300" lvl="1" indent="-114300" algn="l" defTabSz="622300">
            <a:lnSpc>
              <a:spcPct val="90000"/>
            </a:lnSpc>
            <a:spcBef>
              <a:spcPct val="0"/>
            </a:spcBef>
            <a:spcAft>
              <a:spcPct val="15000"/>
            </a:spcAft>
            <a:buFontTx/>
            <a:buNone/>
          </a:pPr>
          <a:r>
            <a:rPr lang="en-ID" sz="1400" kern="1200" dirty="0"/>
            <a:t>  3.3 Teknik </a:t>
          </a:r>
          <a:r>
            <a:rPr lang="en-ID" sz="1400" kern="1200" dirty="0">
              <a:hlinkClick xmlns:r="http://schemas.openxmlformats.org/officeDocument/2006/relationships" r:id="" action="ppaction://hlinksldjump"/>
            </a:rPr>
            <a:t>Mereview</a:t>
          </a:r>
          <a:r>
            <a:rPr lang="en-ID" sz="1400" kern="1200" dirty="0"/>
            <a:t> Paper</a:t>
          </a:r>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en-US" sz="2400" kern="1200" dirty="0">
              <a:hlinkClick xmlns:r="http://schemas.openxmlformats.org/officeDocument/2006/relationships" r:id="" action="ppaction://hlinksldjump"/>
            </a:rPr>
            <a:t>Literature</a:t>
          </a:r>
          <a:r>
            <a:rPr lang="en-US" sz="2400" kern="1200" dirty="0"/>
            <a:t> Review</a:t>
          </a:r>
          <a:endParaRPr lang="id-ID" sz="2400" kern="1200" dirty="0"/>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fi-FI" sz="1400" kern="1200" dirty="0"/>
            <a:t>  4.1 </a:t>
          </a:r>
          <a:r>
            <a:rPr lang="fi-FI" sz="1400" kern="1200" dirty="0">
              <a:hlinkClick xmlns:r="http://schemas.openxmlformats.org/officeDocument/2006/relationships" r:id="" action="ppaction://hlinksldjump"/>
            </a:rPr>
            <a:t>Mengapa</a:t>
          </a:r>
          <a:r>
            <a:rPr lang="fi-FI" sz="1400" kern="1200" dirty="0"/>
            <a:t> Penulisan dan Publikasi Ilmiah?</a:t>
          </a:r>
          <a:endParaRPr lang="id-ID" sz="1400" kern="1200" dirty="0"/>
        </a:p>
        <a:p>
          <a:pPr marL="114300" lvl="1" indent="-114300" algn="l" defTabSz="622300">
            <a:lnSpc>
              <a:spcPct val="90000"/>
            </a:lnSpc>
            <a:spcBef>
              <a:spcPct val="0"/>
            </a:spcBef>
            <a:spcAft>
              <a:spcPct val="15000"/>
            </a:spcAft>
            <a:buFontTx/>
            <a:buNone/>
          </a:pPr>
          <a:r>
            <a:rPr lang="it-IT" sz="1400" kern="1200" dirty="0"/>
            <a:t>  4.2 </a:t>
          </a:r>
          <a:r>
            <a:rPr lang="it-IT" sz="1400" kern="1200" dirty="0">
              <a:hlinkClick xmlns:r="http://schemas.openxmlformats.org/officeDocument/2006/relationships" r:id="" action="ppaction://hlinksldjump"/>
            </a:rPr>
            <a:t>Sitasi</a:t>
          </a:r>
          <a:r>
            <a:rPr lang="it-IT" sz="1400" kern="1200" dirty="0"/>
            <a:t> dan Penulisan Referensi</a:t>
          </a:r>
          <a:endParaRPr lang="en-ID" sz="1400" kern="1200" dirty="0"/>
        </a:p>
        <a:p>
          <a:pPr marL="114300" lvl="1" indent="-114300" algn="l" defTabSz="622300">
            <a:lnSpc>
              <a:spcPct val="90000"/>
            </a:lnSpc>
            <a:spcBef>
              <a:spcPct val="0"/>
            </a:spcBef>
            <a:spcAft>
              <a:spcPct val="15000"/>
            </a:spcAft>
            <a:buFontTx/>
            <a:buNone/>
          </a:pPr>
          <a:r>
            <a:rPr lang="sv-SE" sz="1400" kern="1200" dirty="0"/>
            <a:t>  4.3 Penulisan </a:t>
          </a:r>
          <a:r>
            <a:rPr lang="sv-SE" sz="1400" kern="1200" dirty="0">
              <a:hlinkClick xmlns:r="http://schemas.openxmlformats.org/officeDocument/2006/relationships" r:id="" action="ppaction://hlinksldjump"/>
            </a:rPr>
            <a:t>Tesis</a:t>
          </a:r>
          <a:endParaRPr lang="en-ID" sz="1400" kern="1200" dirty="0"/>
        </a:p>
        <a:p>
          <a:pPr marL="114300" lvl="1" indent="-114300" algn="l" defTabSz="622300">
            <a:lnSpc>
              <a:spcPct val="90000"/>
            </a:lnSpc>
            <a:spcBef>
              <a:spcPct val="0"/>
            </a:spcBef>
            <a:spcAft>
              <a:spcPct val="15000"/>
            </a:spcAft>
            <a:buFontTx/>
            <a:buNone/>
          </a:pPr>
          <a:r>
            <a:rPr lang="en-ID" sz="1400" kern="1200" dirty="0"/>
            <a:t>  4.4 </a:t>
          </a:r>
          <a:r>
            <a:rPr lang="en-ID" sz="1400" kern="1200" dirty="0">
              <a:hlinkClick xmlns:r="http://schemas.openxmlformats.org/officeDocument/2006/relationships" r:id="" action="ppaction://hlinksldjump"/>
            </a:rPr>
            <a:t>Publikasi </a:t>
          </a:r>
          <a:r>
            <a:rPr lang="en-ID" sz="1400" kern="1200" dirty="0" err="1">
              <a:hlinkClick xmlns:r="http://schemas.openxmlformats.org/officeDocument/2006/relationships" r:id="" action="ppaction://hlinksldjump"/>
            </a:rPr>
            <a:t>Ilmiah</a:t>
          </a:r>
          <a:r>
            <a:rPr lang="en-ID" sz="1400" kern="1200" dirty="0">
              <a:hlinkClick xmlns:r="http://schemas.openxmlformats.org/officeDocument/2006/relationships" r:id="" action="ppaction://hlinksldjump"/>
            </a:rPr>
            <a:t> </a:t>
          </a:r>
          <a:r>
            <a:rPr lang="en-ID" sz="1400" kern="1200" dirty="0" err="1"/>
            <a:t>untuk</a:t>
          </a:r>
          <a:r>
            <a:rPr lang="en-ID" sz="1400" kern="1200" dirty="0"/>
            <a:t> </a:t>
          </a:r>
          <a:r>
            <a:rPr lang="en-ID" sz="1400" kern="1200" dirty="0" err="1"/>
            <a:t>Jurnal</a:t>
          </a:r>
          <a:r>
            <a:rPr lang="en-ID" sz="1400" kern="1200" dirty="0"/>
            <a:t> </a:t>
          </a:r>
          <a:r>
            <a:rPr lang="en-ID" sz="1400" kern="1200" dirty="0" err="1"/>
            <a:t>Internasional</a:t>
          </a:r>
          <a:endParaRPr lang="en-ID" sz="1400" kern="1200" dirty="0"/>
        </a:p>
        <a:p>
          <a:pPr marL="114300" lvl="1" indent="-114300" algn="l" defTabSz="622300">
            <a:lnSpc>
              <a:spcPct val="90000"/>
            </a:lnSpc>
            <a:spcBef>
              <a:spcPct val="0"/>
            </a:spcBef>
            <a:spcAft>
              <a:spcPct val="15000"/>
            </a:spcAft>
            <a:buFontTx/>
            <a:buNone/>
          </a:pPr>
          <a:r>
            <a:rPr lang="en-ID" sz="1400" kern="1200" dirty="0"/>
            <a:t>  4.5 Penulisan </a:t>
          </a:r>
          <a:r>
            <a:rPr lang="en-ID" sz="1400" kern="1200" dirty="0">
              <a:hlinkClick xmlns:r="http://schemas.openxmlformats.org/officeDocument/2006/relationships" r:id="" action="ppaction://hlinksldjump"/>
            </a:rPr>
            <a:t>Systematic Literature Review </a:t>
          </a:r>
          <a:r>
            <a:rPr lang="en-ID" sz="1400" kern="1200" dirty="0"/>
            <a:t>(SLR)</a:t>
          </a:r>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en-US" sz="2400" kern="1200" dirty="0">
              <a:hlinkClick xmlns:r="http://schemas.openxmlformats.org/officeDocument/2006/relationships" r:id="" action="ppaction://hlinksldjump"/>
            </a:rPr>
            <a:t>Penulisan</a:t>
          </a:r>
          <a:r>
            <a:rPr lang="en-US" sz="2400" kern="1200" dirty="0"/>
            <a:t> </a:t>
          </a:r>
          <a:r>
            <a:rPr lang="en-US" sz="2400" kern="1200" dirty="0" err="1"/>
            <a:t>Ilmiah</a:t>
          </a:r>
          <a:endParaRPr lang="id-ID" sz="2400" kern="1200" dirty="0"/>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en-ID" sz="1400" kern="1200" dirty="0"/>
            <a:t>  5.1 </a:t>
          </a:r>
          <a:r>
            <a:rPr lang="en-ID" sz="1400" kern="1200" dirty="0">
              <a:hlinkClick xmlns:r="http://schemas.openxmlformats.org/officeDocument/2006/relationships" r:id="" action="ppaction://hlinksldjump"/>
            </a:rPr>
            <a:t>Pembimbingan</a:t>
          </a:r>
          <a:r>
            <a:rPr lang="en-ID" sz="1400" kern="1200" dirty="0"/>
            <a:t> </a:t>
          </a:r>
          <a:r>
            <a:rPr lang="en-ID" sz="1400" kern="1200" dirty="0" err="1"/>
            <a:t>Penelitian</a:t>
          </a:r>
          <a:endParaRPr lang="id-ID" sz="1400" kern="1200" dirty="0"/>
        </a:p>
        <a:p>
          <a:pPr marL="114300" lvl="1" indent="-114300" algn="l" defTabSz="622300">
            <a:lnSpc>
              <a:spcPct val="90000"/>
            </a:lnSpc>
            <a:spcBef>
              <a:spcPct val="0"/>
            </a:spcBef>
            <a:spcAft>
              <a:spcPct val="15000"/>
            </a:spcAft>
            <a:buFontTx/>
            <a:buNone/>
          </a:pPr>
          <a:r>
            <a:rPr lang="en-ID" sz="1400" kern="1200" dirty="0"/>
            <a:t>  5.2 </a:t>
          </a:r>
          <a:r>
            <a:rPr lang="en-ID" sz="1400" kern="1200" dirty="0">
              <a:hlinkClick xmlns:r="http://schemas.openxmlformats.org/officeDocument/2006/relationships" r:id="" action="ppaction://hlinksldjump"/>
            </a:rPr>
            <a:t>Presentasi</a:t>
          </a:r>
          <a:r>
            <a:rPr lang="en-ID" sz="1400" kern="1200" dirty="0"/>
            <a:t> </a:t>
          </a:r>
          <a:r>
            <a:rPr lang="en-ID" sz="1400" kern="1200" dirty="0" err="1"/>
            <a:t>Penelitian</a:t>
          </a:r>
          <a:endParaRPr lang="en-ID"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en-US" sz="2400" kern="1200" dirty="0">
              <a:hlinkClick xmlns:r="http://schemas.openxmlformats.org/officeDocument/2006/relationships" r:id="" action="ppaction://hlinksldjump"/>
            </a:rPr>
            <a:t>Pembimbingan</a:t>
          </a:r>
          <a:r>
            <a:rPr lang="en-US" sz="2400" kern="1200" dirty="0"/>
            <a:t> dan </a:t>
          </a:r>
          <a:br>
            <a:rPr lang="en-US" sz="2400" kern="1200" dirty="0"/>
          </a:br>
          <a:r>
            <a:rPr lang="en-US" sz="2400" kern="1200" dirty="0"/>
            <a:t>    </a:t>
          </a:r>
          <a:r>
            <a:rPr lang="en-US" sz="2400" kern="1200" dirty="0" err="1"/>
            <a:t>Presentasi</a:t>
          </a:r>
          <a:r>
            <a:rPr lang="en-US" sz="2400" kern="1200" dirty="0"/>
            <a:t> </a:t>
          </a:r>
          <a:r>
            <a:rPr lang="en-US" sz="2400" kern="1200" dirty="0" err="1"/>
            <a:t>Penelitian</a:t>
          </a:r>
          <a:endParaRPr lang="id-ID" sz="2400" kern="1200" dirty="0"/>
        </a:p>
      </dsp:txBody>
      <dsp:txXfrm>
        <a:off x="61874" y="5397434"/>
        <a:ext cx="3139040" cy="10943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4016B-D5CF-4AFC-A449-3B663CDF0828}">
      <dsp:nvSpPr>
        <dsp:cNvPr id="0" name=""/>
        <dsp:cNvSpPr/>
      </dsp:nvSpPr>
      <dsp:spPr>
        <a:xfrm rot="10800000">
          <a:off x="967915" y="571"/>
          <a:ext cx="7261700" cy="2054923"/>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06164" tIns="121920" rIns="227584" bIns="121920" numCol="1" spcCol="1270" anchor="ctr" anchorCtr="0">
          <a:noAutofit/>
        </a:bodyPr>
        <a:lstStyle/>
        <a:p>
          <a:pPr marL="0" lvl="0" indent="0" algn="l" defTabSz="1422400">
            <a:lnSpc>
              <a:spcPct val="90000"/>
            </a:lnSpc>
            <a:spcBef>
              <a:spcPct val="0"/>
            </a:spcBef>
            <a:spcAft>
              <a:spcPct val="35000"/>
            </a:spcAft>
            <a:buNone/>
          </a:pPr>
          <a:r>
            <a:rPr lang="id-ID" sz="3200" b="1" kern="1200" dirty="0">
              <a:solidFill>
                <a:srgbClr val="FF0000"/>
              </a:solidFill>
              <a:effectLst>
                <a:outerShdw blurRad="38100" dist="38100" dir="2700000" algn="tl">
                  <a:srgbClr val="000000">
                    <a:alpha val="43137"/>
                  </a:srgbClr>
                </a:outerShdw>
              </a:effectLst>
            </a:rPr>
            <a:t>Jumlah </a:t>
          </a:r>
          <a:r>
            <a:rPr lang="id-ID" sz="3200" b="1" kern="1200" dirty="0" err="1">
              <a:solidFill>
                <a:srgbClr val="FF0000"/>
              </a:solidFill>
              <a:effectLst>
                <a:outerShdw blurRad="38100" dist="38100" dir="2700000" algn="tl">
                  <a:srgbClr val="000000">
                    <a:alpha val="43137"/>
                  </a:srgbClr>
                </a:outerShdw>
              </a:effectLst>
            </a:rPr>
            <a:t>paper</a:t>
          </a:r>
          <a:r>
            <a:rPr lang="id-ID" sz="3200" b="1" kern="1200" dirty="0">
              <a:solidFill>
                <a:srgbClr val="FF0000"/>
              </a:solidFill>
              <a:effectLst>
                <a:outerShdw blurRad="38100" dist="38100" dir="2700000" algn="tl">
                  <a:srgbClr val="000000">
                    <a:alpha val="43137"/>
                  </a:srgbClr>
                </a:outerShdw>
              </a:effectLst>
            </a:rPr>
            <a:t> </a:t>
          </a:r>
          <a:r>
            <a:rPr lang="id-ID" sz="2800" b="1" kern="1200" dirty="0"/>
            <a:t>yang diterbitkan di </a:t>
          </a:r>
          <a:r>
            <a:rPr lang="id-ID" sz="2800" b="1" kern="1200" dirty="0" err="1"/>
            <a:t>journal</a:t>
          </a:r>
          <a:r>
            <a:rPr lang="id-ID" sz="2800" b="1" kern="1200" dirty="0"/>
            <a:t> </a:t>
          </a:r>
          <a:r>
            <a:rPr lang="id-ID" sz="2800" b="1" kern="1200" dirty="0" err="1"/>
            <a:t>berimpact</a:t>
          </a:r>
          <a:r>
            <a:rPr lang="id-ID" sz="2800" b="1" kern="1200" dirty="0"/>
            <a:t> </a:t>
          </a:r>
          <a:r>
            <a:rPr lang="id-ID" sz="2800" b="1" kern="1200" dirty="0" err="1"/>
            <a:t>factor</a:t>
          </a:r>
          <a:r>
            <a:rPr lang="id-ID" sz="2800" b="1" kern="1200" dirty="0"/>
            <a:t> tinggi</a:t>
          </a:r>
        </a:p>
      </dsp:txBody>
      <dsp:txXfrm rot="10800000">
        <a:off x="1481646" y="571"/>
        <a:ext cx="6747969" cy="2054923"/>
      </dsp:txXfrm>
    </dsp:sp>
    <dsp:sp modelId="{AC5F4B06-1C7E-4E7F-ADCC-C7C4DFA6D7C2}">
      <dsp:nvSpPr>
        <dsp:cNvPr id="0" name=""/>
        <dsp:cNvSpPr/>
      </dsp:nvSpPr>
      <dsp:spPr>
        <a:xfrm>
          <a:off x="0" y="571"/>
          <a:ext cx="2054923" cy="20549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FCACBFC-6BE0-469C-B72B-1367CB836A2F}">
      <dsp:nvSpPr>
        <dsp:cNvPr id="0" name=""/>
        <dsp:cNvSpPr/>
      </dsp:nvSpPr>
      <dsp:spPr>
        <a:xfrm rot="10800000">
          <a:off x="967915" y="2668904"/>
          <a:ext cx="7261700" cy="205492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06164" tIns="121920" rIns="227584" bIns="121920" numCol="1" spcCol="1270" anchor="ctr" anchorCtr="0">
          <a:noAutofit/>
        </a:bodyPr>
        <a:lstStyle/>
        <a:p>
          <a:pPr marL="0" lvl="0" indent="0" algn="l" defTabSz="1422400">
            <a:lnSpc>
              <a:spcPct val="90000"/>
            </a:lnSpc>
            <a:spcBef>
              <a:spcPct val="0"/>
            </a:spcBef>
            <a:spcAft>
              <a:spcPct val="35000"/>
            </a:spcAft>
            <a:buNone/>
          </a:pPr>
          <a:r>
            <a:rPr lang="id-ID" sz="3200" b="1" kern="1200" dirty="0">
              <a:solidFill>
                <a:srgbClr val="FF0000"/>
              </a:solidFill>
              <a:effectLst>
                <a:outerShdw blurRad="38100" dist="38100" dir="2700000" algn="tl">
                  <a:srgbClr val="000000">
                    <a:alpha val="43137"/>
                  </a:srgbClr>
                </a:outerShdw>
              </a:effectLst>
            </a:rPr>
            <a:t>Jumlah </a:t>
          </a:r>
          <a:r>
            <a:rPr lang="id-ID" sz="3200" b="1" kern="1200" dirty="0" err="1">
              <a:solidFill>
                <a:srgbClr val="FF0000"/>
              </a:solidFill>
              <a:effectLst>
                <a:outerShdw blurRad="38100" dist="38100" dir="2700000" algn="tl">
                  <a:srgbClr val="000000">
                    <a:alpha val="43137"/>
                  </a:srgbClr>
                </a:outerShdw>
              </a:effectLst>
            </a:rPr>
            <a:t>citation</a:t>
          </a:r>
          <a:r>
            <a:rPr lang="id-ID" sz="3200" b="1" kern="1200" dirty="0">
              <a:solidFill>
                <a:srgbClr val="FF0000"/>
              </a:solidFill>
              <a:effectLst>
                <a:outerShdw blurRad="38100" dist="38100" dir="2700000" algn="tl">
                  <a:srgbClr val="000000">
                    <a:alpha val="43137"/>
                  </a:srgbClr>
                </a:outerShdw>
              </a:effectLst>
            </a:rPr>
            <a:t> </a:t>
          </a:r>
          <a:r>
            <a:rPr lang="id-ID" sz="2800" b="1" kern="1200" dirty="0"/>
            <a:t>ke </a:t>
          </a:r>
          <a:r>
            <a:rPr lang="id-ID" sz="2800" b="1" kern="1200" dirty="0" err="1"/>
            <a:t>paper</a:t>
          </a:r>
          <a:r>
            <a:rPr lang="id-ID" sz="2800" b="1" kern="1200" dirty="0"/>
            <a:t> seorang peneliti dari </a:t>
          </a:r>
          <a:r>
            <a:rPr lang="id-ID" sz="2800" b="1" kern="1200" dirty="0" err="1"/>
            <a:t>paper</a:t>
          </a:r>
          <a:r>
            <a:rPr lang="id-ID" sz="2800" b="1" kern="1200" dirty="0"/>
            <a:t> peneliti lain</a:t>
          </a:r>
        </a:p>
      </dsp:txBody>
      <dsp:txXfrm rot="10800000">
        <a:off x="1481646" y="2668904"/>
        <a:ext cx="6747969" cy="2054923"/>
      </dsp:txXfrm>
    </dsp:sp>
    <dsp:sp modelId="{7E6A00C3-1C5F-457E-9764-485C86B6AF8B}">
      <dsp:nvSpPr>
        <dsp:cNvPr id="0" name=""/>
        <dsp:cNvSpPr/>
      </dsp:nvSpPr>
      <dsp:spPr>
        <a:xfrm>
          <a:off x="0" y="2668904"/>
          <a:ext cx="2054923" cy="205492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5F16F-9BB2-49EB-BF00-DA4FF7A8B35D}">
      <dsp:nvSpPr>
        <dsp:cNvPr id="0" name=""/>
        <dsp:cNvSpPr/>
      </dsp:nvSpPr>
      <dsp:spPr>
        <a:xfrm>
          <a:off x="99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Menzies</a:t>
          </a:r>
          <a:r>
            <a:rPr lang="en-US" sz="3200" kern="1200" dirty="0">
              <a:latin typeface="Calibri" panose="020F0502020204030204" pitchFamily="34" charset="0"/>
            </a:rPr>
            <a:t> Framework</a:t>
          </a:r>
        </a:p>
      </dsp:txBody>
      <dsp:txXfrm>
        <a:off x="995" y="0"/>
        <a:ext cx="2587749" cy="1280160"/>
      </dsp:txXfrm>
    </dsp:sp>
    <dsp:sp modelId="{594AF7F3-3D05-47CB-854D-2352061D2655}">
      <dsp:nvSpPr>
        <dsp:cNvPr id="0" name=""/>
        <dsp:cNvSpPr/>
      </dsp:nvSpPr>
      <dsp:spPr>
        <a:xfrm>
          <a:off x="113769" y="2164076"/>
          <a:ext cx="2362200" cy="100584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a:t>
          </a:r>
          <a:r>
            <a:rPr lang="en-US" sz="2000" kern="1200" dirty="0" err="1">
              <a:latin typeface="Calibri" panose="020F0502020204030204" pitchFamily="34" charset="0"/>
            </a:rPr>
            <a:t>Menzies</a:t>
          </a:r>
          <a:r>
            <a:rPr lang="en-US" sz="2000" kern="1200" dirty="0">
              <a:latin typeface="Calibri" panose="020F0502020204030204" pitchFamily="34" charset="0"/>
            </a:rPr>
            <a:t> et al. 2007)</a:t>
          </a:r>
        </a:p>
      </dsp:txBody>
      <dsp:txXfrm>
        <a:off x="143229" y="2193536"/>
        <a:ext cx="2303280" cy="946927"/>
      </dsp:txXfrm>
    </dsp:sp>
    <dsp:sp modelId="{32E75C4F-39B4-48E4-AD17-127CEB1D0C82}">
      <dsp:nvSpPr>
        <dsp:cNvPr id="0" name=""/>
        <dsp:cNvSpPr/>
      </dsp:nvSpPr>
      <dsp:spPr>
        <a:xfrm>
          <a:off x="278282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Lessmann</a:t>
          </a:r>
          <a:r>
            <a:rPr lang="en-US" sz="3200" kern="1200" dirty="0">
              <a:latin typeface="Calibri" panose="020F0502020204030204" pitchFamily="34" charset="0"/>
            </a:rPr>
            <a:t> Framework</a:t>
          </a:r>
        </a:p>
      </dsp:txBody>
      <dsp:txXfrm>
        <a:off x="2782825" y="0"/>
        <a:ext cx="2587749" cy="1280160"/>
      </dsp:txXfrm>
    </dsp:sp>
    <dsp:sp modelId="{78423505-4DBC-4F1B-9F82-2C4852882E25}">
      <dsp:nvSpPr>
        <dsp:cNvPr id="0" name=""/>
        <dsp:cNvSpPr/>
      </dsp:nvSpPr>
      <dsp:spPr>
        <a:xfrm>
          <a:off x="2895599" y="2164076"/>
          <a:ext cx="2362200" cy="1005847"/>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anose="020F0502020204030204" pitchFamily="34" charset="0"/>
            </a:rPr>
            <a:t>(Lessmann et al. 2008) </a:t>
          </a:r>
          <a:endParaRPr lang="en-US" sz="1800" kern="1200" dirty="0">
            <a:latin typeface="Calibri" panose="020F0502020204030204" pitchFamily="34" charset="0"/>
          </a:endParaRPr>
        </a:p>
      </dsp:txBody>
      <dsp:txXfrm>
        <a:off x="2925059" y="2193536"/>
        <a:ext cx="2303280" cy="946927"/>
      </dsp:txXfrm>
    </dsp:sp>
    <dsp:sp modelId="{7C862DBB-923A-45DE-9BAC-C51672AF210D}">
      <dsp:nvSpPr>
        <dsp:cNvPr id="0" name=""/>
        <dsp:cNvSpPr/>
      </dsp:nvSpPr>
      <dsp:spPr>
        <a:xfrm>
          <a:off x="556465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Song</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5564655" y="0"/>
        <a:ext cx="2587749" cy="1280160"/>
      </dsp:txXfrm>
    </dsp:sp>
    <dsp:sp modelId="{B4F8A4B0-B4C8-45FC-9351-750305A0593F}">
      <dsp:nvSpPr>
        <dsp:cNvPr id="0" name=""/>
        <dsp:cNvSpPr/>
      </dsp:nvSpPr>
      <dsp:spPr>
        <a:xfrm>
          <a:off x="5677429" y="2164076"/>
          <a:ext cx="2362200" cy="1005847"/>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(Song et al. 2011)</a:t>
          </a:r>
        </a:p>
      </dsp:txBody>
      <dsp:txXfrm>
        <a:off x="5706889" y="2193536"/>
        <a:ext cx="2303280" cy="9469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33CFC-3FF2-4A00-A4E0-78327E181D40}">
      <dsp:nvSpPr>
        <dsp:cNvPr id="0" name=""/>
        <dsp:cNvSpPr/>
      </dsp:nvSpPr>
      <dsp:spPr>
        <a:xfrm>
          <a:off x="0" y="0"/>
          <a:ext cx="5691377" cy="82296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d-ID" sz="2100" b="1" kern="1200">
              <a:latin typeface="Calibri" pitchFamily="34" charset="0"/>
              <a:cs typeface="Calibri" pitchFamily="34" charset="0"/>
            </a:rPr>
            <a:t>Pengumpulan Data</a:t>
          </a:r>
        </a:p>
      </dsp:txBody>
      <dsp:txXfrm>
        <a:off x="24104" y="24104"/>
        <a:ext cx="4707052" cy="774752"/>
      </dsp:txXfrm>
    </dsp:sp>
    <dsp:sp modelId="{72448389-FF75-4D1F-8160-989534F214BB}">
      <dsp:nvSpPr>
        <dsp:cNvPr id="0" name=""/>
        <dsp:cNvSpPr/>
      </dsp:nvSpPr>
      <dsp:spPr>
        <a:xfrm>
          <a:off x="425005" y="937260"/>
          <a:ext cx="5691377" cy="822960"/>
        </a:xfrm>
        <a:prstGeom prst="roundRect">
          <a:avLst>
            <a:gd name="adj" fmla="val 10000"/>
          </a:avLst>
        </a:prstGeom>
        <a:gradFill rotWithShape="0">
          <a:gsLst>
            <a:gs pos="0">
              <a:schemeClr val="accent4">
                <a:hueOff val="2598923"/>
                <a:satOff val="-11992"/>
                <a:lumOff val="441"/>
                <a:alphaOff val="0"/>
                <a:lumMod val="110000"/>
                <a:satMod val="105000"/>
                <a:tint val="67000"/>
              </a:schemeClr>
            </a:gs>
            <a:gs pos="50000">
              <a:schemeClr val="accent4">
                <a:hueOff val="2598923"/>
                <a:satOff val="-11992"/>
                <a:lumOff val="441"/>
                <a:alphaOff val="0"/>
                <a:lumMod val="105000"/>
                <a:satMod val="103000"/>
                <a:tint val="73000"/>
              </a:schemeClr>
            </a:gs>
            <a:gs pos="100000">
              <a:schemeClr val="accent4">
                <a:hueOff val="2598923"/>
                <a:satOff val="-11992"/>
                <a:lumOff val="4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d-ID" sz="2100" b="1" kern="1200" dirty="0">
              <a:latin typeface="Calibri" pitchFamily="34" charset="0"/>
              <a:cs typeface="Calibri" pitchFamily="34" charset="0"/>
            </a:rPr>
            <a:t>Pengolahan Awal Data</a:t>
          </a:r>
        </a:p>
      </dsp:txBody>
      <dsp:txXfrm>
        <a:off x="449109" y="961364"/>
        <a:ext cx="4683240" cy="774752"/>
      </dsp:txXfrm>
    </dsp:sp>
    <dsp:sp modelId="{FDC91AA9-3711-4317-A241-848A8401BEC6}">
      <dsp:nvSpPr>
        <dsp:cNvPr id="0" name=""/>
        <dsp:cNvSpPr/>
      </dsp:nvSpPr>
      <dsp:spPr>
        <a:xfrm>
          <a:off x="850011" y="1874520"/>
          <a:ext cx="5691377" cy="822960"/>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d-ID" sz="2100" b="1" kern="1200">
              <a:latin typeface="Calibri" pitchFamily="34" charset="0"/>
              <a:cs typeface="Calibri" pitchFamily="34" charset="0"/>
            </a:rPr>
            <a:t>Model/Metode Yang Diusulkan/Dikembangkan </a:t>
          </a:r>
        </a:p>
      </dsp:txBody>
      <dsp:txXfrm>
        <a:off x="874115" y="1898624"/>
        <a:ext cx="4683240" cy="774752"/>
      </dsp:txXfrm>
    </dsp:sp>
    <dsp:sp modelId="{F309F96E-3081-4016-9B28-ADE8995C6B45}">
      <dsp:nvSpPr>
        <dsp:cNvPr id="0" name=""/>
        <dsp:cNvSpPr/>
      </dsp:nvSpPr>
      <dsp:spPr>
        <a:xfrm>
          <a:off x="1275016" y="2811780"/>
          <a:ext cx="5691377" cy="822960"/>
        </a:xfrm>
        <a:prstGeom prst="roundRect">
          <a:avLst>
            <a:gd name="adj" fmla="val 10000"/>
          </a:avLst>
        </a:prstGeom>
        <a:gradFill rotWithShape="0">
          <a:gsLst>
            <a:gs pos="0">
              <a:schemeClr val="accent4">
                <a:hueOff val="7796769"/>
                <a:satOff val="-35976"/>
                <a:lumOff val="1324"/>
                <a:alphaOff val="0"/>
                <a:lumMod val="110000"/>
                <a:satMod val="105000"/>
                <a:tint val="67000"/>
              </a:schemeClr>
            </a:gs>
            <a:gs pos="50000">
              <a:schemeClr val="accent4">
                <a:hueOff val="7796769"/>
                <a:satOff val="-35976"/>
                <a:lumOff val="1324"/>
                <a:alphaOff val="0"/>
                <a:lumMod val="105000"/>
                <a:satMod val="103000"/>
                <a:tint val="73000"/>
              </a:schemeClr>
            </a:gs>
            <a:gs pos="100000">
              <a:schemeClr val="accent4">
                <a:hueOff val="7796769"/>
                <a:satOff val="-35976"/>
                <a:lumOff val="13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d-ID" sz="2100" b="1" kern="1200">
              <a:latin typeface="Calibri" pitchFamily="34" charset="0"/>
              <a:cs typeface="Calibri" pitchFamily="34" charset="0"/>
            </a:rPr>
            <a:t>Eksperimen dan Pengujian Model/Metode</a:t>
          </a:r>
        </a:p>
      </dsp:txBody>
      <dsp:txXfrm>
        <a:off x="1299120" y="2835884"/>
        <a:ext cx="4683240" cy="774752"/>
      </dsp:txXfrm>
    </dsp:sp>
    <dsp:sp modelId="{CD20108D-A05B-4598-9F65-6B2814FB6717}">
      <dsp:nvSpPr>
        <dsp:cNvPr id="0" name=""/>
        <dsp:cNvSpPr/>
      </dsp:nvSpPr>
      <dsp:spPr>
        <a:xfrm>
          <a:off x="1700022" y="3749040"/>
          <a:ext cx="5691377" cy="822960"/>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d-ID" sz="2100" b="1" kern="1200">
              <a:latin typeface="Calibri" pitchFamily="34" charset="0"/>
              <a:cs typeface="Calibri" pitchFamily="34" charset="0"/>
            </a:rPr>
            <a:t>Evaluasi dan Validasi Hasil </a:t>
          </a:r>
        </a:p>
      </dsp:txBody>
      <dsp:txXfrm>
        <a:off x="1724126" y="3773144"/>
        <a:ext cx="4683240" cy="774752"/>
      </dsp:txXfrm>
    </dsp:sp>
    <dsp:sp modelId="{F4295CD9-9013-43D8-9EB1-F5CEC6EDFE22}">
      <dsp:nvSpPr>
        <dsp:cNvPr id="0" name=""/>
        <dsp:cNvSpPr/>
      </dsp:nvSpPr>
      <dsp:spPr>
        <a:xfrm>
          <a:off x="5156453" y="601217"/>
          <a:ext cx="534924" cy="534924"/>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d-ID" sz="2400" kern="1200"/>
        </a:p>
      </dsp:txBody>
      <dsp:txXfrm>
        <a:off x="5276811" y="601217"/>
        <a:ext cx="294208" cy="402530"/>
      </dsp:txXfrm>
    </dsp:sp>
    <dsp:sp modelId="{F2B701B0-5994-467A-842E-5FF4E022FE51}">
      <dsp:nvSpPr>
        <dsp:cNvPr id="0" name=""/>
        <dsp:cNvSpPr/>
      </dsp:nvSpPr>
      <dsp:spPr>
        <a:xfrm>
          <a:off x="5581459" y="1538478"/>
          <a:ext cx="534924" cy="534924"/>
        </a:xfrm>
        <a:prstGeom prst="downArrow">
          <a:avLst>
            <a:gd name="adj1" fmla="val 55000"/>
            <a:gd name="adj2" fmla="val 45000"/>
          </a:avLst>
        </a:prstGeom>
        <a:solidFill>
          <a:schemeClr val="accent4">
            <a:tint val="40000"/>
            <a:alpha val="90000"/>
            <a:hueOff val="3837973"/>
            <a:satOff val="-20420"/>
            <a:lumOff val="-1163"/>
            <a:alphaOff val="0"/>
          </a:schemeClr>
        </a:solidFill>
        <a:ln w="6350" cap="flat" cmpd="sng" algn="ctr">
          <a:solidFill>
            <a:schemeClr val="accent4">
              <a:tint val="40000"/>
              <a:alpha val="90000"/>
              <a:hueOff val="3837973"/>
              <a:satOff val="-20420"/>
              <a:lumOff val="-11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d-ID" sz="2400" kern="1200"/>
        </a:p>
      </dsp:txBody>
      <dsp:txXfrm>
        <a:off x="5701817" y="1538478"/>
        <a:ext cx="294208" cy="402530"/>
      </dsp:txXfrm>
    </dsp:sp>
    <dsp:sp modelId="{B38F214D-279E-4D8A-9755-E08FA88D5D50}">
      <dsp:nvSpPr>
        <dsp:cNvPr id="0" name=""/>
        <dsp:cNvSpPr/>
      </dsp:nvSpPr>
      <dsp:spPr>
        <a:xfrm>
          <a:off x="6006464" y="2462022"/>
          <a:ext cx="534924" cy="534924"/>
        </a:xfrm>
        <a:prstGeom prst="downArrow">
          <a:avLst>
            <a:gd name="adj1" fmla="val 55000"/>
            <a:gd name="adj2" fmla="val 45000"/>
          </a:avLst>
        </a:prstGeom>
        <a:solidFill>
          <a:schemeClr val="accent4">
            <a:tint val="40000"/>
            <a:alpha val="90000"/>
            <a:hueOff val="7675946"/>
            <a:satOff val="-40841"/>
            <a:lumOff val="-2327"/>
            <a:alphaOff val="0"/>
          </a:schemeClr>
        </a:solidFill>
        <a:ln w="6350" cap="flat" cmpd="sng" algn="ctr">
          <a:solidFill>
            <a:schemeClr val="accent4">
              <a:tint val="40000"/>
              <a:alpha val="90000"/>
              <a:hueOff val="7675946"/>
              <a:satOff val="-40841"/>
              <a:lumOff val="-232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d-ID" sz="2400" kern="1200"/>
        </a:p>
      </dsp:txBody>
      <dsp:txXfrm>
        <a:off x="6126822" y="2462022"/>
        <a:ext cx="294208" cy="402530"/>
      </dsp:txXfrm>
    </dsp:sp>
    <dsp:sp modelId="{1F976658-4623-4657-9D00-6124783C64C3}">
      <dsp:nvSpPr>
        <dsp:cNvPr id="0" name=""/>
        <dsp:cNvSpPr/>
      </dsp:nvSpPr>
      <dsp:spPr>
        <a:xfrm>
          <a:off x="6431470" y="3408426"/>
          <a:ext cx="534924" cy="534924"/>
        </a:xfrm>
        <a:prstGeom prst="downArrow">
          <a:avLst>
            <a:gd name="adj1" fmla="val 55000"/>
            <a:gd name="adj2" fmla="val 45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d-ID" sz="2400" kern="1200"/>
        </a:p>
      </dsp:txBody>
      <dsp:txXfrm>
        <a:off x="6551828" y="3408426"/>
        <a:ext cx="294208" cy="4025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5F16F-9BB2-49EB-BF00-DA4FF7A8B35D}">
      <dsp:nvSpPr>
        <dsp:cNvPr id="0" name=""/>
        <dsp:cNvSpPr/>
      </dsp:nvSpPr>
      <dsp:spPr>
        <a:xfrm>
          <a:off x="99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Menzies</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995" y="0"/>
        <a:ext cx="2587749" cy="1165860"/>
      </dsp:txXfrm>
    </dsp:sp>
    <dsp:sp modelId="{594AF7F3-3D05-47CB-854D-2352061D2655}">
      <dsp:nvSpPr>
        <dsp:cNvPr id="0" name=""/>
        <dsp:cNvSpPr/>
      </dsp:nvSpPr>
      <dsp:spPr>
        <a:xfrm>
          <a:off x="113769" y="1970855"/>
          <a:ext cx="2362200" cy="91603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a:t>
          </a:r>
          <a:r>
            <a:rPr lang="en-US" sz="2000" kern="1200" dirty="0" err="1">
              <a:latin typeface="Calibri" panose="020F0502020204030204" pitchFamily="34" charset="0"/>
            </a:rPr>
            <a:t>Menzies</a:t>
          </a:r>
          <a:r>
            <a:rPr lang="en-US" sz="2000" kern="1200" dirty="0">
              <a:latin typeface="Calibri" panose="020F0502020204030204" pitchFamily="34" charset="0"/>
            </a:rPr>
            <a:t> et al. 2007)</a:t>
          </a:r>
        </a:p>
      </dsp:txBody>
      <dsp:txXfrm>
        <a:off x="140599" y="1997685"/>
        <a:ext cx="2308540" cy="862379"/>
      </dsp:txXfrm>
    </dsp:sp>
    <dsp:sp modelId="{32E75C4F-39B4-48E4-AD17-127CEB1D0C82}">
      <dsp:nvSpPr>
        <dsp:cNvPr id="0" name=""/>
        <dsp:cNvSpPr/>
      </dsp:nvSpPr>
      <dsp:spPr>
        <a:xfrm>
          <a:off x="278282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Lessmann</a:t>
          </a:r>
          <a:r>
            <a:rPr lang="en-US" sz="3200" kern="1200" dirty="0">
              <a:latin typeface="Calibri" panose="020F0502020204030204" pitchFamily="34" charset="0"/>
            </a:rPr>
            <a:t> Framework</a:t>
          </a:r>
        </a:p>
      </dsp:txBody>
      <dsp:txXfrm>
        <a:off x="2782825" y="0"/>
        <a:ext cx="2587749" cy="1165860"/>
      </dsp:txXfrm>
    </dsp:sp>
    <dsp:sp modelId="{78423505-4DBC-4F1B-9F82-2C4852882E25}">
      <dsp:nvSpPr>
        <dsp:cNvPr id="0" name=""/>
        <dsp:cNvSpPr/>
      </dsp:nvSpPr>
      <dsp:spPr>
        <a:xfrm>
          <a:off x="2895599" y="1970855"/>
          <a:ext cx="2362200" cy="916039"/>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anose="020F0502020204030204" pitchFamily="34" charset="0"/>
            </a:rPr>
            <a:t>(Lessmann et al. 2008) </a:t>
          </a:r>
          <a:endParaRPr lang="en-US" sz="1800" kern="1200" dirty="0">
            <a:latin typeface="Calibri" panose="020F0502020204030204" pitchFamily="34" charset="0"/>
          </a:endParaRPr>
        </a:p>
      </dsp:txBody>
      <dsp:txXfrm>
        <a:off x="2922429" y="1997685"/>
        <a:ext cx="2308540" cy="862379"/>
      </dsp:txXfrm>
    </dsp:sp>
    <dsp:sp modelId="{7C862DBB-923A-45DE-9BAC-C51672AF210D}">
      <dsp:nvSpPr>
        <dsp:cNvPr id="0" name=""/>
        <dsp:cNvSpPr/>
      </dsp:nvSpPr>
      <dsp:spPr>
        <a:xfrm>
          <a:off x="556465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Song</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5564655" y="0"/>
        <a:ext cx="2587749" cy="1165860"/>
      </dsp:txXfrm>
    </dsp:sp>
    <dsp:sp modelId="{B4F8A4B0-B4C8-45FC-9351-750305A0593F}">
      <dsp:nvSpPr>
        <dsp:cNvPr id="0" name=""/>
        <dsp:cNvSpPr/>
      </dsp:nvSpPr>
      <dsp:spPr>
        <a:xfrm>
          <a:off x="5677429" y="1970855"/>
          <a:ext cx="2362200" cy="916039"/>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(Song et al. 2011)</a:t>
          </a:r>
        </a:p>
      </dsp:txBody>
      <dsp:txXfrm>
        <a:off x="5704259" y="1997685"/>
        <a:ext cx="2308540" cy="8623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B3D83-C673-4229-85C4-E310B5CAF413}">
      <dsp:nvSpPr>
        <dsp:cNvPr id="0" name=""/>
        <dsp:cNvSpPr/>
      </dsp:nvSpPr>
      <dsp:spPr>
        <a:xfrm rot="5400000">
          <a:off x="5114158" y="-1446429"/>
          <a:ext cx="1394817" cy="4641663"/>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err="1"/>
            <a:t>Pendekatan</a:t>
          </a:r>
          <a:r>
            <a:rPr lang="en-US" sz="2000" kern="1200" dirty="0"/>
            <a:t> </a:t>
          </a:r>
          <a:r>
            <a:rPr lang="en-US" sz="2000" kern="1200" dirty="0" err="1">
              <a:solidFill>
                <a:srgbClr val="C00000"/>
              </a:solidFill>
            </a:rPr>
            <a:t>Kualitatif</a:t>
          </a:r>
          <a:endParaRPr lang="id-ID" sz="2000" kern="1200" dirty="0">
            <a:solidFill>
              <a:srgbClr val="C0000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Pendekatan</a:t>
          </a:r>
          <a:r>
            <a:rPr lang="en-US" sz="2000" kern="1200" dirty="0"/>
            <a:t> </a:t>
          </a:r>
          <a:r>
            <a:rPr lang="en-US" sz="2000" kern="1200" dirty="0" err="1">
              <a:solidFill>
                <a:srgbClr val="0070C0"/>
              </a:solidFill>
            </a:rPr>
            <a:t>Kuantitatif</a:t>
          </a:r>
          <a:endParaRPr lang="id-ID" sz="2000" kern="1200" dirty="0">
            <a:solidFill>
              <a:srgbClr val="0070C0"/>
            </a:solidFill>
          </a:endParaRPr>
        </a:p>
      </dsp:txBody>
      <dsp:txXfrm rot="-5400000">
        <a:off x="3490736" y="245082"/>
        <a:ext cx="4573574" cy="1258639"/>
      </dsp:txXfrm>
    </dsp:sp>
    <dsp:sp modelId="{5E49F44F-D431-4413-B802-5DA6296CDF90}">
      <dsp:nvSpPr>
        <dsp:cNvPr id="0" name=""/>
        <dsp:cNvSpPr/>
      </dsp:nvSpPr>
      <dsp:spPr>
        <a:xfrm>
          <a:off x="1951" y="2641"/>
          <a:ext cx="3488784" cy="1743521"/>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dirty="0"/>
            <a:t>1. </a:t>
          </a:r>
          <a:r>
            <a:rPr lang="en-US" sz="3200" kern="1200" dirty="0" err="1"/>
            <a:t>Pendekatan</a:t>
          </a:r>
          <a:endParaRPr lang="id-ID" sz="3200" kern="1200" dirty="0"/>
        </a:p>
      </dsp:txBody>
      <dsp:txXfrm>
        <a:off x="87063" y="87753"/>
        <a:ext cx="3318560" cy="1573297"/>
      </dsp:txXfrm>
    </dsp:sp>
    <dsp:sp modelId="{57C7D2B2-E708-47B1-8531-AD0AD0A89CC7}">
      <dsp:nvSpPr>
        <dsp:cNvPr id="0" name=""/>
        <dsp:cNvSpPr/>
      </dsp:nvSpPr>
      <dsp:spPr>
        <a:xfrm rot="5400000">
          <a:off x="5114158" y="384268"/>
          <a:ext cx="1394817" cy="4641663"/>
        </a:xfrm>
        <a:prstGeom prst="round2SameRect">
          <a:avLst/>
        </a:prstGeom>
        <a:solidFill>
          <a:schemeClr val="accent4">
            <a:tint val="40000"/>
            <a:alpha val="90000"/>
            <a:hueOff val="5756959"/>
            <a:satOff val="-30630"/>
            <a:lumOff val="-1745"/>
            <a:alphaOff val="0"/>
          </a:schemeClr>
        </a:solidFill>
        <a:ln w="6350" cap="flat" cmpd="sng" algn="ctr">
          <a:solidFill>
            <a:schemeClr val="accent4">
              <a:tint val="40000"/>
              <a:alpha val="90000"/>
              <a:hueOff val="5756959"/>
              <a:satOff val="-30630"/>
              <a:lumOff val="-17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err="1"/>
            <a:t>Metode</a:t>
          </a:r>
          <a:r>
            <a:rPr lang="en-US" sz="2000" kern="1200" dirty="0"/>
            <a:t> </a:t>
          </a:r>
          <a:r>
            <a:rPr lang="en-US" sz="2000" kern="1200" dirty="0" err="1"/>
            <a:t>Penelitian</a:t>
          </a:r>
          <a:r>
            <a:rPr lang="en-US" sz="2000" kern="1200" dirty="0"/>
            <a:t> </a:t>
          </a:r>
          <a:r>
            <a:rPr lang="en-US" sz="2000" kern="1200" dirty="0" err="1">
              <a:solidFill>
                <a:srgbClr val="C00000"/>
              </a:solidFill>
            </a:rPr>
            <a:t>Tindakan</a:t>
          </a:r>
          <a:endParaRPr lang="id-ID" sz="2000" kern="1200" dirty="0">
            <a:solidFill>
              <a:srgbClr val="C0000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Metode</a:t>
          </a:r>
          <a:r>
            <a:rPr lang="en-US" sz="2000" kern="1200" dirty="0"/>
            <a:t> </a:t>
          </a:r>
          <a:r>
            <a:rPr lang="en-US" sz="2000" kern="1200" dirty="0" err="1">
              <a:solidFill>
                <a:srgbClr val="0070C0"/>
              </a:solidFill>
            </a:rPr>
            <a:t>Eksperimen</a:t>
          </a:r>
          <a:endParaRPr lang="id-ID" sz="2000" kern="1200" dirty="0">
            <a:solidFill>
              <a:srgbClr val="0070C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Metode</a:t>
          </a:r>
          <a:r>
            <a:rPr lang="en-US" sz="2000" kern="1200" dirty="0"/>
            <a:t> </a:t>
          </a:r>
          <a:r>
            <a:rPr lang="en-US" sz="2000" kern="1200" dirty="0" err="1">
              <a:solidFill>
                <a:srgbClr val="00B050"/>
              </a:solidFill>
            </a:rPr>
            <a:t>Studi</a:t>
          </a:r>
          <a:r>
            <a:rPr lang="en-US" sz="2000" kern="1200" dirty="0">
              <a:solidFill>
                <a:srgbClr val="00B050"/>
              </a:solidFill>
            </a:rPr>
            <a:t> </a:t>
          </a:r>
          <a:r>
            <a:rPr lang="en-US" sz="2000" kern="1200" dirty="0" err="1">
              <a:solidFill>
                <a:srgbClr val="00B050"/>
              </a:solidFill>
            </a:rPr>
            <a:t>Kasus</a:t>
          </a:r>
          <a:endParaRPr lang="id-ID" sz="2000" kern="1200" dirty="0">
            <a:solidFill>
              <a:srgbClr val="00B05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Metode</a:t>
          </a:r>
          <a:r>
            <a:rPr lang="en-US" sz="2000" kern="1200" dirty="0"/>
            <a:t> </a:t>
          </a:r>
          <a:r>
            <a:rPr lang="en-US" sz="2000" kern="1200" dirty="0" err="1">
              <a:solidFill>
                <a:srgbClr val="7030A0"/>
              </a:solidFill>
            </a:rPr>
            <a:t>Survei</a:t>
          </a:r>
          <a:endParaRPr lang="id-ID" sz="2000" kern="1200" dirty="0">
            <a:solidFill>
              <a:srgbClr val="7030A0"/>
            </a:solidFill>
          </a:endParaRPr>
        </a:p>
      </dsp:txBody>
      <dsp:txXfrm rot="-5400000">
        <a:off x="3490736" y="2075780"/>
        <a:ext cx="4573574" cy="1258639"/>
      </dsp:txXfrm>
    </dsp:sp>
    <dsp:sp modelId="{0C1A36C7-18CD-4068-AECC-819AD3766174}">
      <dsp:nvSpPr>
        <dsp:cNvPr id="0" name=""/>
        <dsp:cNvSpPr/>
      </dsp:nvSpPr>
      <dsp:spPr>
        <a:xfrm>
          <a:off x="1951" y="1833339"/>
          <a:ext cx="3488784" cy="1743521"/>
        </a:xfrm>
        <a:prstGeom prst="roundRect">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dirty="0"/>
            <a:t>2. </a:t>
          </a:r>
          <a:r>
            <a:rPr lang="en-US" sz="3200" kern="1200" dirty="0" err="1"/>
            <a:t>Metode</a:t>
          </a:r>
          <a:endParaRPr lang="id-ID" sz="3200" kern="1200" dirty="0"/>
        </a:p>
      </dsp:txBody>
      <dsp:txXfrm>
        <a:off x="87063" y="1918451"/>
        <a:ext cx="3318560" cy="1573297"/>
      </dsp:txXfrm>
    </dsp:sp>
    <dsp:sp modelId="{85EC00B2-7EC7-4D14-960A-905B09CC3E98}">
      <dsp:nvSpPr>
        <dsp:cNvPr id="0" name=""/>
        <dsp:cNvSpPr/>
      </dsp:nvSpPr>
      <dsp:spPr>
        <a:xfrm rot="5400000">
          <a:off x="5114158" y="2214965"/>
          <a:ext cx="1394817" cy="4641663"/>
        </a:xfrm>
        <a:prstGeom prst="round2Same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a:t>Dasar vs </a:t>
          </a:r>
          <a:r>
            <a:rPr lang="en-US" sz="2000" kern="1200" dirty="0" err="1"/>
            <a:t>Terapan</a:t>
          </a:r>
          <a:endParaRPr lang="id-ID" sz="2000" kern="1200" dirty="0"/>
        </a:p>
        <a:p>
          <a:pPr marL="228600" lvl="1" indent="-228600" algn="l" defTabSz="889000">
            <a:lnSpc>
              <a:spcPct val="90000"/>
            </a:lnSpc>
            <a:spcBef>
              <a:spcPct val="0"/>
            </a:spcBef>
            <a:spcAft>
              <a:spcPct val="15000"/>
            </a:spcAft>
            <a:buFont typeface="+mj-lt"/>
            <a:buAutoNum type="arabicPeriod"/>
          </a:pPr>
          <a:r>
            <a:rPr lang="en-US" sz="2000" kern="1200" dirty="0" err="1"/>
            <a:t>Eksplanatori</a:t>
          </a:r>
          <a:r>
            <a:rPr lang="en-US" sz="2000" kern="1200" dirty="0"/>
            <a:t> vs </a:t>
          </a:r>
          <a:r>
            <a:rPr lang="en-US" sz="2000" kern="1200" dirty="0" err="1"/>
            <a:t>Konfirmatori</a:t>
          </a:r>
          <a:endParaRPr lang="id-ID" sz="2000" kern="1200" dirty="0"/>
        </a:p>
        <a:p>
          <a:pPr marL="228600" lvl="1" indent="-228600" algn="l" defTabSz="889000">
            <a:lnSpc>
              <a:spcPct val="90000"/>
            </a:lnSpc>
            <a:spcBef>
              <a:spcPct val="0"/>
            </a:spcBef>
            <a:spcAft>
              <a:spcPct val="15000"/>
            </a:spcAft>
            <a:buFont typeface="+mj-lt"/>
            <a:buAutoNum type="arabicPeriod"/>
          </a:pPr>
          <a:r>
            <a:rPr lang="en-US" sz="2000" kern="1200" dirty="0" err="1"/>
            <a:t>Deskripsi</a:t>
          </a:r>
          <a:r>
            <a:rPr lang="en-US" sz="2000" kern="1200" dirty="0"/>
            <a:t> vs </a:t>
          </a:r>
          <a:r>
            <a:rPr lang="en-US" sz="2000" kern="1200" dirty="0" err="1"/>
            <a:t>Eksperimen</a:t>
          </a:r>
          <a:r>
            <a:rPr lang="en-US" sz="2000" kern="1200" dirty="0"/>
            <a:t> vs </a:t>
          </a:r>
          <a:r>
            <a:rPr lang="en-US" sz="2000" kern="1200" dirty="0" err="1"/>
            <a:t>Korelasi</a:t>
          </a:r>
          <a:endParaRPr lang="id-ID" sz="2000" kern="1200" dirty="0"/>
        </a:p>
      </dsp:txBody>
      <dsp:txXfrm rot="-5400000">
        <a:off x="3490736" y="3906477"/>
        <a:ext cx="4573574" cy="1258639"/>
      </dsp:txXfrm>
    </dsp:sp>
    <dsp:sp modelId="{4E5076B7-5A71-493C-9A01-881FFA5FE711}">
      <dsp:nvSpPr>
        <dsp:cNvPr id="0" name=""/>
        <dsp:cNvSpPr/>
      </dsp:nvSpPr>
      <dsp:spPr>
        <a:xfrm>
          <a:off x="1951" y="3664036"/>
          <a:ext cx="3488784" cy="1743521"/>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dirty="0"/>
            <a:t>3. </a:t>
          </a:r>
          <a:r>
            <a:rPr lang="en-US" sz="3200" kern="1200" dirty="0" err="1"/>
            <a:t>Jenis</a:t>
          </a:r>
          <a:endParaRPr lang="id-ID" sz="3200" kern="1200" dirty="0"/>
        </a:p>
      </dsp:txBody>
      <dsp:txXfrm>
        <a:off x="87063" y="3749148"/>
        <a:ext cx="3318560" cy="1573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B4CC8-0F88-48A1-A90E-98F5D964034B}">
      <dsp:nvSpPr>
        <dsp:cNvPr id="0" name=""/>
        <dsp:cNvSpPr/>
      </dsp:nvSpPr>
      <dsp:spPr>
        <a:xfrm>
          <a:off x="1190" y="838196"/>
          <a:ext cx="2539007" cy="6858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Pengamatan</a:t>
          </a:r>
          <a:r>
            <a:rPr lang="en-US" sz="1600" kern="1200" dirty="0"/>
            <a:t> </a:t>
          </a:r>
          <a:r>
            <a:rPr lang="en-US" sz="1600" kern="1200" dirty="0" err="1"/>
            <a:t>terhadap</a:t>
          </a:r>
          <a:r>
            <a:rPr lang="en-US" sz="1600" kern="1200" dirty="0"/>
            <a:t> </a:t>
          </a:r>
          <a:r>
            <a:rPr lang="en-US" sz="1600" kern="1200" dirty="0" err="1"/>
            <a:t>obyek</a:t>
          </a:r>
          <a:r>
            <a:rPr lang="en-US" sz="1600" kern="1200" dirty="0"/>
            <a:t> </a:t>
          </a:r>
          <a:r>
            <a:rPr lang="en-US" sz="1600" kern="1200" dirty="0" err="1"/>
            <a:t>penelitian</a:t>
          </a:r>
          <a:r>
            <a:rPr lang="en-US" sz="1600" kern="1200" dirty="0"/>
            <a:t> </a:t>
          </a:r>
          <a:r>
            <a:rPr lang="en-US" sz="1600" b="1" i="1" kern="1200" dirty="0">
              <a:solidFill>
                <a:srgbClr val="FF0000"/>
              </a:solidFill>
            </a:rPr>
            <a:t>(</a:t>
          </a:r>
          <a:r>
            <a:rPr lang="en-US" sz="1600" b="1" i="1" kern="1200" dirty="0" err="1">
              <a:solidFill>
                <a:srgbClr val="FF0000"/>
              </a:solidFill>
            </a:rPr>
            <a:t>Khusus</a:t>
          </a:r>
          <a:r>
            <a:rPr lang="en-US" sz="1600" b="1" i="1" kern="1200" dirty="0">
              <a:solidFill>
                <a:srgbClr val="FF0000"/>
              </a:solidFill>
            </a:rPr>
            <a:t>)</a:t>
          </a:r>
          <a:endParaRPr lang="id-ID" sz="1600" b="1" i="1" kern="1200" dirty="0">
            <a:solidFill>
              <a:srgbClr val="FF0000"/>
            </a:solidFill>
          </a:endParaRPr>
        </a:p>
      </dsp:txBody>
      <dsp:txXfrm>
        <a:off x="21277" y="858283"/>
        <a:ext cx="2498833" cy="645632"/>
      </dsp:txXfrm>
    </dsp:sp>
    <dsp:sp modelId="{C70170ED-C93B-4FBE-B4E0-F387B4244F47}">
      <dsp:nvSpPr>
        <dsp:cNvPr id="0" name=""/>
        <dsp:cNvSpPr/>
      </dsp:nvSpPr>
      <dsp:spPr>
        <a:xfrm>
          <a:off x="2794099" y="866263"/>
          <a:ext cx="538269" cy="629673"/>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2794099" y="992198"/>
        <a:ext cx="376788" cy="377803"/>
      </dsp:txXfrm>
    </dsp:sp>
    <dsp:sp modelId="{BC61273F-5B60-4E95-A003-FAB6782E859B}">
      <dsp:nvSpPr>
        <dsp:cNvPr id="0" name=""/>
        <dsp:cNvSpPr/>
      </dsp:nvSpPr>
      <dsp:spPr>
        <a:xfrm>
          <a:off x="3555801" y="838196"/>
          <a:ext cx="2539007" cy="685806"/>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Menghasilkan</a:t>
          </a:r>
          <a:r>
            <a:rPr lang="en-US" sz="1600" kern="1200" dirty="0"/>
            <a:t> </a:t>
          </a:r>
          <a:r>
            <a:rPr lang="en-US" sz="1600" kern="1200" dirty="0" err="1"/>
            <a:t>konsep</a:t>
          </a:r>
          <a:r>
            <a:rPr lang="en-US" sz="1600" kern="1200" dirty="0"/>
            <a:t> </a:t>
          </a:r>
          <a:r>
            <a:rPr lang="en-US" sz="1600" kern="1200" dirty="0" err="1"/>
            <a:t>atau</a:t>
          </a:r>
          <a:r>
            <a:rPr lang="en-US" sz="1600" kern="1200" dirty="0"/>
            <a:t> </a:t>
          </a:r>
          <a:r>
            <a:rPr lang="en-US" sz="1600" kern="1200" dirty="0" err="1"/>
            <a:t>teori</a:t>
          </a:r>
          <a:r>
            <a:rPr lang="en-US" sz="1600" kern="1200" dirty="0"/>
            <a:t> </a:t>
          </a:r>
          <a:r>
            <a:rPr lang="en-US" sz="1600" kern="1200" dirty="0" err="1"/>
            <a:t>baru</a:t>
          </a:r>
          <a:r>
            <a:rPr lang="en-US" sz="1600" kern="1200" dirty="0"/>
            <a:t> </a:t>
          </a:r>
          <a:r>
            <a:rPr lang="en-US" sz="1600" b="1" i="1" kern="1200" dirty="0">
              <a:solidFill>
                <a:srgbClr val="FF0000"/>
              </a:solidFill>
            </a:rPr>
            <a:t>(</a:t>
          </a:r>
          <a:r>
            <a:rPr lang="en-US" sz="1600" b="1" i="1" kern="1200" dirty="0" err="1">
              <a:solidFill>
                <a:srgbClr val="FF0000"/>
              </a:solidFill>
            </a:rPr>
            <a:t>Umum</a:t>
          </a:r>
          <a:r>
            <a:rPr lang="en-US" sz="1600" b="1" i="1" kern="1200" dirty="0">
              <a:solidFill>
                <a:srgbClr val="FF0000"/>
              </a:solidFill>
            </a:rPr>
            <a:t>)</a:t>
          </a:r>
          <a:endParaRPr lang="id-ID" sz="1600" b="1" i="1" kern="1200" dirty="0">
            <a:solidFill>
              <a:srgbClr val="FF0000"/>
            </a:solidFill>
          </a:endParaRPr>
        </a:p>
      </dsp:txBody>
      <dsp:txXfrm>
        <a:off x="3575888" y="858283"/>
        <a:ext cx="2498833" cy="645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B4CC8-0F88-48A1-A90E-98F5D964034B}">
      <dsp:nvSpPr>
        <dsp:cNvPr id="0" name=""/>
        <dsp:cNvSpPr/>
      </dsp:nvSpPr>
      <dsp:spPr>
        <a:xfrm>
          <a:off x="7735" y="857245"/>
          <a:ext cx="1198383" cy="647709"/>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Kumpulkan</a:t>
          </a:r>
          <a:r>
            <a:rPr lang="en-US" sz="1600" kern="1200" dirty="0"/>
            <a:t> </a:t>
          </a:r>
          <a:r>
            <a:rPr lang="en-US" sz="1600" kern="1200" dirty="0" err="1"/>
            <a:t>Teori</a:t>
          </a:r>
          <a:r>
            <a:rPr lang="en-US" sz="1600" kern="1200" dirty="0"/>
            <a:t> </a:t>
          </a:r>
          <a:r>
            <a:rPr lang="en-US" sz="1600" b="1" i="1" kern="1200" dirty="0">
              <a:solidFill>
                <a:srgbClr val="FF0000"/>
              </a:solidFill>
            </a:rPr>
            <a:t>(</a:t>
          </a:r>
          <a:r>
            <a:rPr lang="en-US" sz="1600" b="1" i="1" kern="1200" dirty="0" err="1">
              <a:solidFill>
                <a:srgbClr val="FF0000"/>
              </a:solidFill>
            </a:rPr>
            <a:t>Umum</a:t>
          </a:r>
          <a:r>
            <a:rPr lang="en-US" sz="1600" b="1" i="1" kern="1200" dirty="0">
              <a:solidFill>
                <a:srgbClr val="FF0000"/>
              </a:solidFill>
            </a:rPr>
            <a:t>)</a:t>
          </a:r>
          <a:endParaRPr lang="id-ID" sz="1600" b="1" i="1" kern="1200" dirty="0">
            <a:solidFill>
              <a:srgbClr val="FF0000"/>
            </a:solidFill>
          </a:endParaRPr>
        </a:p>
      </dsp:txBody>
      <dsp:txXfrm>
        <a:off x="26706" y="876216"/>
        <a:ext cx="1160441" cy="609767"/>
      </dsp:txXfrm>
    </dsp:sp>
    <dsp:sp modelId="{C70170ED-C93B-4FBE-B4E0-F387B4244F47}">
      <dsp:nvSpPr>
        <dsp:cNvPr id="0" name=""/>
        <dsp:cNvSpPr/>
      </dsp:nvSpPr>
      <dsp:spPr>
        <a:xfrm>
          <a:off x="1325956" y="1032500"/>
          <a:ext cx="254057" cy="29719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1325956" y="1091940"/>
        <a:ext cx="177840" cy="178319"/>
      </dsp:txXfrm>
    </dsp:sp>
    <dsp:sp modelId="{BC61273F-5B60-4E95-A003-FAB6782E859B}">
      <dsp:nvSpPr>
        <dsp:cNvPr id="0" name=""/>
        <dsp:cNvSpPr/>
      </dsp:nvSpPr>
      <dsp:spPr>
        <a:xfrm>
          <a:off x="1685471" y="857245"/>
          <a:ext cx="1198383" cy="64770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Hasilkan</a:t>
          </a:r>
          <a:r>
            <a:rPr lang="en-US" sz="1600" kern="1200" dirty="0"/>
            <a:t> </a:t>
          </a:r>
          <a:r>
            <a:rPr lang="en-US" sz="1600" kern="1200" dirty="0" err="1"/>
            <a:t>Konsep</a:t>
          </a:r>
          <a:endParaRPr lang="id-ID" sz="1600" kern="1200" dirty="0"/>
        </a:p>
      </dsp:txBody>
      <dsp:txXfrm>
        <a:off x="1704442" y="876216"/>
        <a:ext cx="1160441" cy="609767"/>
      </dsp:txXfrm>
    </dsp:sp>
    <dsp:sp modelId="{7C686F45-A05A-41F1-80EA-737B050F0A9D}">
      <dsp:nvSpPr>
        <dsp:cNvPr id="0" name=""/>
        <dsp:cNvSpPr/>
      </dsp:nvSpPr>
      <dsp:spPr>
        <a:xfrm>
          <a:off x="3003693" y="1032500"/>
          <a:ext cx="254057" cy="29719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3003693" y="1091940"/>
        <a:ext cx="177840" cy="178319"/>
      </dsp:txXfrm>
    </dsp:sp>
    <dsp:sp modelId="{C1644332-CF21-4920-AE94-2871AF15B0B6}">
      <dsp:nvSpPr>
        <dsp:cNvPr id="0" name=""/>
        <dsp:cNvSpPr/>
      </dsp:nvSpPr>
      <dsp:spPr>
        <a:xfrm>
          <a:off x="3363208" y="740085"/>
          <a:ext cx="1198383" cy="88202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Rumuskan</a:t>
          </a:r>
          <a:r>
            <a:rPr lang="en-US" sz="1600" kern="1200" dirty="0"/>
            <a:t> </a:t>
          </a:r>
          <a:r>
            <a:rPr lang="en-US" sz="1600" kern="1200" dirty="0" err="1"/>
            <a:t>Hipotesis</a:t>
          </a:r>
          <a:r>
            <a:rPr lang="en-US" sz="1600" kern="1200" dirty="0"/>
            <a:t> </a:t>
          </a:r>
          <a:r>
            <a:rPr lang="en-US" sz="1600" b="1" i="1" kern="1200" dirty="0">
              <a:solidFill>
                <a:srgbClr val="FF0000"/>
              </a:solidFill>
            </a:rPr>
            <a:t>(</a:t>
          </a:r>
          <a:r>
            <a:rPr lang="en-US" sz="1600" b="1" i="1" kern="1200" dirty="0" err="1">
              <a:solidFill>
                <a:srgbClr val="FF0000"/>
              </a:solidFill>
            </a:rPr>
            <a:t>Khusus</a:t>
          </a:r>
          <a:r>
            <a:rPr lang="en-US" sz="1600" b="1" i="1" kern="1200" dirty="0">
              <a:solidFill>
                <a:srgbClr val="FF0000"/>
              </a:solidFill>
            </a:rPr>
            <a:t>)</a:t>
          </a:r>
          <a:endParaRPr lang="id-ID" sz="1600" b="1" i="1" kern="1200" dirty="0">
            <a:solidFill>
              <a:srgbClr val="FF0000"/>
            </a:solidFill>
          </a:endParaRPr>
        </a:p>
      </dsp:txBody>
      <dsp:txXfrm>
        <a:off x="3389042" y="765919"/>
        <a:ext cx="1146715" cy="830361"/>
      </dsp:txXfrm>
    </dsp:sp>
    <dsp:sp modelId="{F12D568B-420F-4D9F-ADEB-A72C1E2B196C}">
      <dsp:nvSpPr>
        <dsp:cNvPr id="0" name=""/>
        <dsp:cNvSpPr/>
      </dsp:nvSpPr>
      <dsp:spPr>
        <a:xfrm>
          <a:off x="4681429" y="1032500"/>
          <a:ext cx="254057" cy="29719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4681429" y="1091940"/>
        <a:ext cx="177840" cy="178319"/>
      </dsp:txXfrm>
    </dsp:sp>
    <dsp:sp modelId="{FA3A4FB3-6150-4D9A-B1F4-C8C944CC09F6}">
      <dsp:nvSpPr>
        <dsp:cNvPr id="0" name=""/>
        <dsp:cNvSpPr/>
      </dsp:nvSpPr>
      <dsp:spPr>
        <a:xfrm>
          <a:off x="5040944" y="740085"/>
          <a:ext cx="1198383" cy="88202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Uji</a:t>
          </a:r>
          <a:br>
            <a:rPr lang="en-US" sz="1600" kern="1200" dirty="0"/>
          </a:br>
          <a:r>
            <a:rPr lang="en-US" sz="1600" kern="1200" dirty="0" err="1"/>
            <a:t>Hipotesis</a:t>
          </a:r>
          <a:endParaRPr lang="id-ID" sz="1600" kern="1200" dirty="0"/>
        </a:p>
      </dsp:txBody>
      <dsp:txXfrm>
        <a:off x="5066778" y="765919"/>
        <a:ext cx="1146715" cy="830361"/>
      </dsp:txXfrm>
    </dsp:sp>
    <dsp:sp modelId="{2D492B85-39A0-4DA4-B806-5F9648D7AF70}">
      <dsp:nvSpPr>
        <dsp:cNvPr id="0" name=""/>
        <dsp:cNvSpPr/>
      </dsp:nvSpPr>
      <dsp:spPr>
        <a:xfrm>
          <a:off x="6359166" y="1032500"/>
          <a:ext cx="254057" cy="29719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6359166" y="1091940"/>
        <a:ext cx="177840" cy="178319"/>
      </dsp:txXfrm>
    </dsp:sp>
    <dsp:sp modelId="{87E87824-3196-4024-AA7E-FF7CB3B7A7C8}">
      <dsp:nvSpPr>
        <dsp:cNvPr id="0" name=""/>
        <dsp:cNvSpPr/>
      </dsp:nvSpPr>
      <dsp:spPr>
        <a:xfrm>
          <a:off x="6718681" y="740085"/>
          <a:ext cx="1198383" cy="88202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Tarik </a:t>
          </a:r>
          <a:r>
            <a:rPr lang="en-US" sz="1600" kern="1200" dirty="0" err="1"/>
            <a:t>Kesmpulan</a:t>
          </a:r>
          <a:r>
            <a:rPr lang="en-US" sz="1600" kern="1200" dirty="0"/>
            <a:t> </a:t>
          </a:r>
          <a:r>
            <a:rPr lang="en-US" sz="1600" b="1" i="1" kern="1200" dirty="0">
              <a:solidFill>
                <a:srgbClr val="FF0000"/>
              </a:solidFill>
            </a:rPr>
            <a:t>(</a:t>
          </a:r>
          <a:r>
            <a:rPr lang="en-US" sz="1600" b="1" i="1" kern="1200" dirty="0" err="1">
              <a:solidFill>
                <a:srgbClr val="FF0000"/>
              </a:solidFill>
            </a:rPr>
            <a:t>Umum</a:t>
          </a:r>
          <a:r>
            <a:rPr lang="en-US" sz="1600" b="1" i="1" kern="1200" dirty="0">
              <a:solidFill>
                <a:srgbClr val="FF0000"/>
              </a:solidFill>
            </a:rPr>
            <a:t>)</a:t>
          </a:r>
          <a:endParaRPr lang="id-ID" sz="1600" b="1" i="1" kern="1200" dirty="0">
            <a:solidFill>
              <a:srgbClr val="FF0000"/>
            </a:solidFill>
          </a:endParaRPr>
        </a:p>
      </dsp:txBody>
      <dsp:txXfrm>
        <a:off x="6744515" y="765919"/>
        <a:ext cx="1146715" cy="8303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BE896-B728-4082-B705-31534B89A164}">
      <dsp:nvSpPr>
        <dsp:cNvPr id="0" name=""/>
        <dsp:cNvSpPr/>
      </dsp:nvSpPr>
      <dsp:spPr>
        <a:xfrm>
          <a:off x="0" y="2009"/>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1. </a:t>
          </a:r>
          <a:r>
            <a:rPr lang="en-US" sz="2000" kern="1200" dirty="0"/>
            <a:t>Penentuan </a:t>
          </a:r>
          <a:r>
            <a:rPr lang="en-US" sz="2000" kern="1200" dirty="0" err="1"/>
            <a:t>Bidang</a:t>
          </a:r>
          <a:r>
            <a:rPr lang="en-US" sz="2000" kern="1200" dirty="0"/>
            <a:t> </a:t>
          </a:r>
          <a:r>
            <a:rPr lang="en-US" sz="2000" kern="1200" dirty="0" err="1"/>
            <a:t>Penelitian</a:t>
          </a:r>
          <a:r>
            <a:rPr lang="en-US" sz="2000" kern="1200" dirty="0"/>
            <a:t> (</a:t>
          </a:r>
          <a:r>
            <a:rPr lang="en-US" sz="2000" b="1" i="1" kern="1200" dirty="0">
              <a:solidFill>
                <a:srgbClr val="C00000"/>
              </a:solidFill>
            </a:rPr>
            <a:t>Research Field</a:t>
          </a:r>
          <a:r>
            <a:rPr lang="en-US" sz="2000" kern="1200" dirty="0"/>
            <a:t>)</a:t>
          </a:r>
        </a:p>
      </dsp:txBody>
      <dsp:txXfrm>
        <a:off x="12037" y="14046"/>
        <a:ext cx="7500676" cy="386903"/>
      </dsp:txXfrm>
    </dsp:sp>
    <dsp:sp modelId="{BDF591A8-1704-4ECC-9CFE-F3F9064D9674}">
      <dsp:nvSpPr>
        <dsp:cNvPr id="0" name=""/>
        <dsp:cNvSpPr/>
      </dsp:nvSpPr>
      <dsp:spPr>
        <a:xfrm rot="5400000">
          <a:off x="3684657" y="424140"/>
          <a:ext cx="155434"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438892"/>
        <a:ext cx="110963" cy="108804"/>
      </dsp:txXfrm>
    </dsp:sp>
    <dsp:sp modelId="{111A853C-CEFF-4837-BADE-24CF1E2C3729}">
      <dsp:nvSpPr>
        <dsp:cNvPr id="0" name=""/>
        <dsp:cNvSpPr/>
      </dsp:nvSpPr>
      <dsp:spPr>
        <a:xfrm>
          <a:off x="0" y="620233"/>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2. </a:t>
          </a:r>
          <a:r>
            <a:rPr lang="en-US" sz="2000" kern="1200" dirty="0"/>
            <a:t>Penentuan </a:t>
          </a:r>
          <a:r>
            <a:rPr lang="en-US" sz="2000" kern="1200" dirty="0" err="1"/>
            <a:t>Topik</a:t>
          </a:r>
          <a:r>
            <a:rPr lang="en-US" sz="2000" kern="1200" dirty="0"/>
            <a:t> </a:t>
          </a:r>
          <a:r>
            <a:rPr lang="en-US" sz="2000" kern="1200" dirty="0" err="1"/>
            <a:t>Penelitian</a:t>
          </a:r>
          <a:r>
            <a:rPr lang="en-US" sz="2000" kern="1200" dirty="0"/>
            <a:t> (</a:t>
          </a:r>
          <a:r>
            <a:rPr lang="en-US" sz="2000" b="1" i="1" kern="1200" dirty="0">
              <a:solidFill>
                <a:srgbClr val="C00000"/>
              </a:solidFill>
            </a:rPr>
            <a:t>Research Topic</a:t>
          </a:r>
          <a:r>
            <a:rPr lang="en-US" sz="2000" kern="1200" dirty="0"/>
            <a:t>)</a:t>
          </a:r>
        </a:p>
      </dsp:txBody>
      <dsp:txXfrm>
        <a:off x="12037" y="632270"/>
        <a:ext cx="7500676" cy="386903"/>
      </dsp:txXfrm>
    </dsp:sp>
    <dsp:sp modelId="{7CE19570-EA1C-4F11-ADD1-7F59E0C140CC}">
      <dsp:nvSpPr>
        <dsp:cNvPr id="0" name=""/>
        <dsp:cNvSpPr/>
      </dsp:nvSpPr>
      <dsp:spPr>
        <a:xfrm rot="5400000">
          <a:off x="3685316" y="1041485"/>
          <a:ext cx="154116" cy="18493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056897"/>
        <a:ext cx="110963" cy="107881"/>
      </dsp:txXfrm>
    </dsp:sp>
    <dsp:sp modelId="{4BFBA2DF-5D1A-4692-9572-DD1DC778C2AE}">
      <dsp:nvSpPr>
        <dsp:cNvPr id="0" name=""/>
        <dsp:cNvSpPr/>
      </dsp:nvSpPr>
      <dsp:spPr>
        <a:xfrm>
          <a:off x="0" y="1236699"/>
          <a:ext cx="7524750" cy="4109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Penentuan </a:t>
          </a:r>
          <a:r>
            <a:rPr lang="en-US" sz="2000" kern="1200" dirty="0" err="1"/>
            <a:t>Masalah</a:t>
          </a:r>
          <a:r>
            <a:rPr lang="en-US" sz="2000" kern="1200" dirty="0"/>
            <a:t> </a:t>
          </a:r>
          <a:r>
            <a:rPr lang="en-US" sz="2000" kern="1200" dirty="0" err="1"/>
            <a:t>Penelitian</a:t>
          </a:r>
          <a:r>
            <a:rPr lang="en-US" sz="2000" kern="1200" dirty="0"/>
            <a:t> (</a:t>
          </a:r>
          <a:r>
            <a:rPr lang="en-US" sz="2000" b="1" i="1" kern="1200" dirty="0">
              <a:solidFill>
                <a:srgbClr val="C00000"/>
              </a:solidFill>
            </a:rPr>
            <a:t>Research Problem</a:t>
          </a:r>
          <a:r>
            <a:rPr lang="en-US" sz="2000" kern="1200" dirty="0"/>
            <a:t>)</a:t>
          </a:r>
        </a:p>
      </dsp:txBody>
      <dsp:txXfrm>
        <a:off x="12037" y="1248736"/>
        <a:ext cx="7500676" cy="386903"/>
      </dsp:txXfrm>
    </dsp:sp>
    <dsp:sp modelId="{32DD0A9B-C0B7-4A90-8634-CD4951ED9FF5}">
      <dsp:nvSpPr>
        <dsp:cNvPr id="0" name=""/>
        <dsp:cNvSpPr/>
      </dsp:nvSpPr>
      <dsp:spPr>
        <a:xfrm rot="5400000">
          <a:off x="3685316" y="1657951"/>
          <a:ext cx="154116" cy="18493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673363"/>
        <a:ext cx="110963" cy="107881"/>
      </dsp:txXfrm>
    </dsp:sp>
    <dsp:sp modelId="{26412A0F-61FF-4A76-980F-ADC7C2042A0B}">
      <dsp:nvSpPr>
        <dsp:cNvPr id="0" name=""/>
        <dsp:cNvSpPr/>
      </dsp:nvSpPr>
      <dsp:spPr>
        <a:xfrm>
          <a:off x="0" y="1853166"/>
          <a:ext cx="7524750" cy="4109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a:t>
          </a:r>
          <a:r>
            <a:rPr lang="id-ID" sz="2000" kern="1200" dirty="0"/>
            <a:t>. </a:t>
          </a:r>
          <a:r>
            <a:rPr lang="en-US" sz="2000" kern="1200" dirty="0" err="1"/>
            <a:t>Perangkuman</a:t>
          </a:r>
          <a:r>
            <a:rPr lang="en-US" sz="2000" kern="1200" dirty="0"/>
            <a:t> </a:t>
          </a:r>
          <a:r>
            <a:rPr lang="en-US" sz="2000" kern="1200" dirty="0" err="1"/>
            <a:t>Metode-Metode</a:t>
          </a:r>
          <a:r>
            <a:rPr lang="en-US" sz="2000" kern="1200" dirty="0"/>
            <a:t> Yang Ada (</a:t>
          </a:r>
          <a:r>
            <a:rPr lang="en-US" sz="2000" b="1" i="1" kern="1200" dirty="0">
              <a:solidFill>
                <a:srgbClr val="C00000"/>
              </a:solidFill>
            </a:rPr>
            <a:t>State-of-the-Art Methods</a:t>
          </a:r>
          <a:r>
            <a:rPr lang="en-US" sz="2000" kern="1200" dirty="0"/>
            <a:t>)</a:t>
          </a:r>
        </a:p>
      </dsp:txBody>
      <dsp:txXfrm>
        <a:off x="12037" y="1865203"/>
        <a:ext cx="7500676" cy="386903"/>
      </dsp:txXfrm>
    </dsp:sp>
    <dsp:sp modelId="{EFB17ADE-A653-4572-A12B-C328E4FA8E3D}">
      <dsp:nvSpPr>
        <dsp:cNvPr id="0" name=""/>
        <dsp:cNvSpPr/>
      </dsp:nvSpPr>
      <dsp:spPr>
        <a:xfrm rot="5400000">
          <a:off x="3685316" y="2274418"/>
          <a:ext cx="154116" cy="18493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289830"/>
        <a:ext cx="110963" cy="107881"/>
      </dsp:txXfrm>
    </dsp:sp>
    <dsp:sp modelId="{D891ADC6-E483-4227-8F79-3F250D8E716B}">
      <dsp:nvSpPr>
        <dsp:cNvPr id="0" name=""/>
        <dsp:cNvSpPr/>
      </dsp:nvSpPr>
      <dsp:spPr>
        <a:xfrm>
          <a:off x="0" y="2469632"/>
          <a:ext cx="7524750" cy="41097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 Penentuan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Proposed Method</a:t>
          </a:r>
          <a:r>
            <a:rPr lang="en-US" sz="2000" kern="1200" dirty="0"/>
            <a:t>)</a:t>
          </a:r>
        </a:p>
      </dsp:txBody>
      <dsp:txXfrm>
        <a:off x="12037" y="2481669"/>
        <a:ext cx="7500676" cy="386903"/>
      </dsp:txXfrm>
    </dsp:sp>
    <dsp:sp modelId="{4AB6EAA5-0D09-4161-8D9A-7EC04FA1674E}">
      <dsp:nvSpPr>
        <dsp:cNvPr id="0" name=""/>
        <dsp:cNvSpPr/>
      </dsp:nvSpPr>
      <dsp:spPr>
        <a:xfrm rot="5400000">
          <a:off x="3685787" y="2890257"/>
          <a:ext cx="153174" cy="184939"/>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906139"/>
        <a:ext cx="110963" cy="107222"/>
      </dsp:txXfrm>
    </dsp:sp>
    <dsp:sp modelId="{ED630954-78E6-4446-9DE7-A220588C9BF3}">
      <dsp:nvSpPr>
        <dsp:cNvPr id="0" name=""/>
        <dsp:cNvSpPr/>
      </dsp:nvSpPr>
      <dsp:spPr>
        <a:xfrm>
          <a:off x="0" y="3084843"/>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6. </a:t>
          </a:r>
          <a:r>
            <a:rPr lang="en-US" sz="2000" kern="1200" dirty="0" err="1"/>
            <a:t>Evaluasi</a:t>
          </a:r>
          <a:r>
            <a:rPr lang="en-US" sz="2000" kern="1200" dirty="0"/>
            <a:t>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Evaluation</a:t>
          </a:r>
          <a:r>
            <a:rPr lang="en-US" sz="2000" kern="1200" dirty="0"/>
            <a:t>)</a:t>
          </a:r>
        </a:p>
      </dsp:txBody>
      <dsp:txXfrm>
        <a:off x="12037" y="3096880"/>
        <a:ext cx="7500676" cy="386903"/>
      </dsp:txXfrm>
    </dsp:sp>
    <dsp:sp modelId="{50D2BB53-1682-4ABF-AE95-26C724666FD1}">
      <dsp:nvSpPr>
        <dsp:cNvPr id="0" name=""/>
        <dsp:cNvSpPr/>
      </dsp:nvSpPr>
      <dsp:spPr>
        <a:xfrm rot="5400000">
          <a:off x="3685316" y="3506095"/>
          <a:ext cx="154116"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id-ID" sz="700" kern="1200"/>
        </a:p>
      </dsp:txBody>
      <dsp:txXfrm rot="-5400000">
        <a:off x="3706893" y="3521507"/>
        <a:ext cx="110963" cy="107881"/>
      </dsp:txXfrm>
    </dsp:sp>
    <dsp:sp modelId="{D01CCC73-DB11-4641-996D-464799A53EA1}">
      <dsp:nvSpPr>
        <dsp:cNvPr id="0" name=""/>
        <dsp:cNvSpPr/>
      </dsp:nvSpPr>
      <dsp:spPr>
        <a:xfrm>
          <a:off x="0" y="3701310"/>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7. Penulisan </a:t>
          </a:r>
          <a:r>
            <a:rPr lang="en-US" sz="2000" kern="1200" dirty="0" err="1"/>
            <a:t>Ilmiah</a:t>
          </a:r>
          <a:r>
            <a:rPr lang="en-US" sz="2000" kern="1200" dirty="0"/>
            <a:t> dan </a:t>
          </a:r>
          <a:r>
            <a:rPr lang="en-US" sz="2000" kern="1200" dirty="0" err="1"/>
            <a:t>Publikasi</a:t>
          </a:r>
          <a:r>
            <a:rPr lang="en-US" sz="2000" kern="1200" dirty="0"/>
            <a:t> Hasil </a:t>
          </a:r>
          <a:r>
            <a:rPr lang="en-US" sz="2000" kern="1200" dirty="0" err="1"/>
            <a:t>Penelitian</a:t>
          </a:r>
          <a:r>
            <a:rPr lang="en-US" sz="2000" kern="1200" dirty="0"/>
            <a:t> (</a:t>
          </a:r>
          <a:r>
            <a:rPr lang="en-US" sz="2000" b="1" i="1" kern="1200" dirty="0">
              <a:solidFill>
                <a:srgbClr val="C00000"/>
              </a:solidFill>
            </a:rPr>
            <a:t>Publications</a:t>
          </a:r>
          <a:r>
            <a:rPr lang="en-US" sz="2000" kern="1200" dirty="0"/>
            <a:t>)</a:t>
          </a:r>
        </a:p>
      </dsp:txBody>
      <dsp:txXfrm>
        <a:off x="12037" y="3713347"/>
        <a:ext cx="7500676" cy="386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5F16F-9BB2-49EB-BF00-DA4FF7A8B35D}">
      <dsp:nvSpPr>
        <dsp:cNvPr id="0" name=""/>
        <dsp:cNvSpPr/>
      </dsp:nvSpPr>
      <dsp:spPr>
        <a:xfrm>
          <a:off x="99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Menzies</a:t>
          </a:r>
          <a:r>
            <a:rPr lang="en-US" sz="3200" kern="1200" dirty="0">
              <a:latin typeface="Calibri" panose="020F0502020204030204" pitchFamily="34" charset="0"/>
            </a:rPr>
            <a:t> Framework</a:t>
          </a:r>
        </a:p>
      </dsp:txBody>
      <dsp:txXfrm>
        <a:off x="995" y="0"/>
        <a:ext cx="2587749" cy="1280160"/>
      </dsp:txXfrm>
    </dsp:sp>
    <dsp:sp modelId="{594AF7F3-3D05-47CB-854D-2352061D2655}">
      <dsp:nvSpPr>
        <dsp:cNvPr id="0" name=""/>
        <dsp:cNvSpPr/>
      </dsp:nvSpPr>
      <dsp:spPr>
        <a:xfrm>
          <a:off x="113769" y="2164076"/>
          <a:ext cx="2362200" cy="100584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a:t>
          </a:r>
          <a:r>
            <a:rPr lang="en-US" sz="2000" kern="1200" dirty="0" err="1">
              <a:latin typeface="Calibri" panose="020F0502020204030204" pitchFamily="34" charset="0"/>
            </a:rPr>
            <a:t>Menzies</a:t>
          </a:r>
          <a:r>
            <a:rPr lang="en-US" sz="2000" kern="1200" dirty="0">
              <a:latin typeface="Calibri" panose="020F0502020204030204" pitchFamily="34" charset="0"/>
            </a:rPr>
            <a:t> et al. 2007)</a:t>
          </a:r>
        </a:p>
      </dsp:txBody>
      <dsp:txXfrm>
        <a:off x="143229" y="2193536"/>
        <a:ext cx="2303280" cy="946927"/>
      </dsp:txXfrm>
    </dsp:sp>
    <dsp:sp modelId="{32E75C4F-39B4-48E4-AD17-127CEB1D0C82}">
      <dsp:nvSpPr>
        <dsp:cNvPr id="0" name=""/>
        <dsp:cNvSpPr/>
      </dsp:nvSpPr>
      <dsp:spPr>
        <a:xfrm>
          <a:off x="278282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Lessmann</a:t>
          </a:r>
          <a:r>
            <a:rPr lang="en-US" sz="3200" kern="1200" dirty="0">
              <a:latin typeface="Calibri" panose="020F0502020204030204" pitchFamily="34" charset="0"/>
            </a:rPr>
            <a:t> Framework</a:t>
          </a:r>
        </a:p>
      </dsp:txBody>
      <dsp:txXfrm>
        <a:off x="2782825" y="0"/>
        <a:ext cx="2587749" cy="1280160"/>
      </dsp:txXfrm>
    </dsp:sp>
    <dsp:sp modelId="{78423505-4DBC-4F1B-9F82-2C4852882E25}">
      <dsp:nvSpPr>
        <dsp:cNvPr id="0" name=""/>
        <dsp:cNvSpPr/>
      </dsp:nvSpPr>
      <dsp:spPr>
        <a:xfrm>
          <a:off x="2895599" y="2164076"/>
          <a:ext cx="2362200" cy="1005847"/>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anose="020F0502020204030204" pitchFamily="34" charset="0"/>
            </a:rPr>
            <a:t>(Lessmann et al. 2008) </a:t>
          </a:r>
          <a:endParaRPr lang="en-US" sz="1800" kern="1200" dirty="0">
            <a:latin typeface="Calibri" panose="020F0502020204030204" pitchFamily="34" charset="0"/>
          </a:endParaRPr>
        </a:p>
      </dsp:txBody>
      <dsp:txXfrm>
        <a:off x="2925059" y="2193536"/>
        <a:ext cx="2303280" cy="946927"/>
      </dsp:txXfrm>
    </dsp:sp>
    <dsp:sp modelId="{7C862DBB-923A-45DE-9BAC-C51672AF210D}">
      <dsp:nvSpPr>
        <dsp:cNvPr id="0" name=""/>
        <dsp:cNvSpPr/>
      </dsp:nvSpPr>
      <dsp:spPr>
        <a:xfrm>
          <a:off x="556465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Song</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5564655" y="0"/>
        <a:ext cx="2587749" cy="1280160"/>
      </dsp:txXfrm>
    </dsp:sp>
    <dsp:sp modelId="{B4F8A4B0-B4C8-45FC-9351-750305A0593F}">
      <dsp:nvSpPr>
        <dsp:cNvPr id="0" name=""/>
        <dsp:cNvSpPr/>
      </dsp:nvSpPr>
      <dsp:spPr>
        <a:xfrm>
          <a:off x="5677429" y="2164076"/>
          <a:ext cx="2362200" cy="1005847"/>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(Song et al. 2011)</a:t>
          </a:r>
        </a:p>
      </dsp:txBody>
      <dsp:txXfrm>
        <a:off x="5706889" y="2193536"/>
        <a:ext cx="2303280" cy="946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BE896-B728-4082-B705-31534B89A164}">
      <dsp:nvSpPr>
        <dsp:cNvPr id="0" name=""/>
        <dsp:cNvSpPr/>
      </dsp:nvSpPr>
      <dsp:spPr>
        <a:xfrm>
          <a:off x="0" y="2009"/>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1. </a:t>
          </a:r>
          <a:r>
            <a:rPr lang="en-US" sz="2000" kern="1200" dirty="0" err="1"/>
            <a:t>Pemilihan</a:t>
          </a:r>
          <a:r>
            <a:rPr lang="en-US" sz="2000" kern="1200" dirty="0"/>
            <a:t> Satu </a:t>
          </a:r>
          <a:r>
            <a:rPr lang="en-US" sz="2000" kern="1200" dirty="0" err="1"/>
            <a:t>Algoritma</a:t>
          </a:r>
          <a:r>
            <a:rPr lang="en-US" sz="2000" kern="1200" dirty="0"/>
            <a:t> yang </a:t>
          </a:r>
          <a:r>
            <a:rPr lang="en-US" sz="2000" kern="1200" dirty="0" err="1"/>
            <a:t>Menarik</a:t>
          </a:r>
          <a:r>
            <a:rPr lang="en-US" sz="2000" kern="1200" dirty="0"/>
            <a:t> (</a:t>
          </a:r>
          <a:r>
            <a:rPr lang="en-US" sz="2000" b="1" i="1" kern="1200" dirty="0">
              <a:solidFill>
                <a:srgbClr val="C00000"/>
              </a:solidFill>
            </a:rPr>
            <a:t>Research Field</a:t>
          </a:r>
          <a:r>
            <a:rPr lang="en-US" sz="2000" kern="1200" dirty="0"/>
            <a:t>)</a:t>
          </a:r>
        </a:p>
      </dsp:txBody>
      <dsp:txXfrm>
        <a:off x="12037" y="14046"/>
        <a:ext cx="7500676" cy="386903"/>
      </dsp:txXfrm>
    </dsp:sp>
    <dsp:sp modelId="{BDF591A8-1704-4ECC-9CFE-F3F9064D9674}">
      <dsp:nvSpPr>
        <dsp:cNvPr id="0" name=""/>
        <dsp:cNvSpPr/>
      </dsp:nvSpPr>
      <dsp:spPr>
        <a:xfrm rot="5400000">
          <a:off x="3684657" y="424140"/>
          <a:ext cx="155434"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438892"/>
        <a:ext cx="110963" cy="108804"/>
      </dsp:txXfrm>
    </dsp:sp>
    <dsp:sp modelId="{111A853C-CEFF-4837-BADE-24CF1E2C3729}">
      <dsp:nvSpPr>
        <dsp:cNvPr id="0" name=""/>
        <dsp:cNvSpPr/>
      </dsp:nvSpPr>
      <dsp:spPr>
        <a:xfrm>
          <a:off x="0" y="620233"/>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2. </a:t>
          </a:r>
          <a:r>
            <a:rPr lang="en-US" sz="2000" kern="1200" dirty="0" err="1"/>
            <a:t>Pencarian</a:t>
          </a:r>
          <a:r>
            <a:rPr lang="en-US" sz="2000" kern="1200" dirty="0"/>
            <a:t> Paper Journal yang </a:t>
          </a:r>
          <a:r>
            <a:rPr lang="en-US" sz="2000" kern="1200" dirty="0" err="1"/>
            <a:t>Melakukan</a:t>
          </a:r>
          <a:r>
            <a:rPr lang="en-US" sz="2000" kern="1200" dirty="0"/>
            <a:t> </a:t>
          </a:r>
          <a:r>
            <a:rPr lang="en-US" sz="2000" kern="1200" dirty="0" err="1"/>
            <a:t>Perbaikan</a:t>
          </a:r>
          <a:r>
            <a:rPr lang="en-US" sz="2000" kern="1200" dirty="0"/>
            <a:t> </a:t>
          </a:r>
          <a:r>
            <a:rPr lang="en-US" sz="2000" kern="1200" dirty="0" err="1"/>
            <a:t>Algoritma</a:t>
          </a:r>
          <a:r>
            <a:rPr lang="en-US" sz="2000" kern="1200" dirty="0"/>
            <a:t> </a:t>
          </a:r>
          <a:r>
            <a:rPr lang="en-US" sz="2000" kern="1200" dirty="0" err="1"/>
            <a:t>Tersebut</a:t>
          </a:r>
          <a:r>
            <a:rPr lang="en-US" sz="2000" kern="1200" dirty="0"/>
            <a:t> (</a:t>
          </a:r>
          <a:r>
            <a:rPr lang="en-US" sz="2000" b="1" i="1" kern="1200" dirty="0">
              <a:solidFill>
                <a:srgbClr val="C00000"/>
              </a:solidFill>
            </a:rPr>
            <a:t>Research Topic</a:t>
          </a:r>
          <a:r>
            <a:rPr lang="en-US" sz="2000" kern="1200" dirty="0"/>
            <a:t>)</a:t>
          </a:r>
        </a:p>
      </dsp:txBody>
      <dsp:txXfrm>
        <a:off x="12037" y="632270"/>
        <a:ext cx="7500676" cy="386903"/>
      </dsp:txXfrm>
    </dsp:sp>
    <dsp:sp modelId="{7CE19570-EA1C-4F11-ADD1-7F59E0C140CC}">
      <dsp:nvSpPr>
        <dsp:cNvPr id="0" name=""/>
        <dsp:cNvSpPr/>
      </dsp:nvSpPr>
      <dsp:spPr>
        <a:xfrm rot="5400000">
          <a:off x="3685316" y="1041485"/>
          <a:ext cx="154116" cy="18493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056897"/>
        <a:ext cx="110963" cy="107881"/>
      </dsp:txXfrm>
    </dsp:sp>
    <dsp:sp modelId="{4BFBA2DF-5D1A-4692-9572-DD1DC778C2AE}">
      <dsp:nvSpPr>
        <dsp:cNvPr id="0" name=""/>
        <dsp:cNvSpPr/>
      </dsp:nvSpPr>
      <dsp:spPr>
        <a:xfrm>
          <a:off x="0" y="1236699"/>
          <a:ext cx="7524750" cy="4109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Penentuan </a:t>
          </a:r>
          <a:r>
            <a:rPr lang="en-US" sz="2000" kern="1200" dirty="0" err="1"/>
            <a:t>Masalah</a:t>
          </a:r>
          <a:r>
            <a:rPr lang="en-US" sz="2000" kern="1200" dirty="0"/>
            <a:t> </a:t>
          </a:r>
          <a:r>
            <a:rPr lang="en-US" sz="2000" kern="1200" dirty="0" err="1"/>
            <a:t>Penelitian</a:t>
          </a:r>
          <a:r>
            <a:rPr lang="en-US" sz="2000" kern="1200" dirty="0"/>
            <a:t> (</a:t>
          </a:r>
          <a:r>
            <a:rPr lang="en-US" sz="2000" b="1" i="1" kern="1200" dirty="0">
              <a:solidFill>
                <a:srgbClr val="C00000"/>
              </a:solidFill>
            </a:rPr>
            <a:t>Research Problem</a:t>
          </a:r>
          <a:r>
            <a:rPr lang="en-US" sz="2000" kern="1200" dirty="0"/>
            <a:t>)</a:t>
          </a:r>
        </a:p>
      </dsp:txBody>
      <dsp:txXfrm>
        <a:off x="12037" y="1248736"/>
        <a:ext cx="7500676" cy="386903"/>
      </dsp:txXfrm>
    </dsp:sp>
    <dsp:sp modelId="{32DD0A9B-C0B7-4A90-8634-CD4951ED9FF5}">
      <dsp:nvSpPr>
        <dsp:cNvPr id="0" name=""/>
        <dsp:cNvSpPr/>
      </dsp:nvSpPr>
      <dsp:spPr>
        <a:xfrm rot="5400000">
          <a:off x="3685316" y="1657951"/>
          <a:ext cx="154116" cy="18493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673363"/>
        <a:ext cx="110963" cy="107881"/>
      </dsp:txXfrm>
    </dsp:sp>
    <dsp:sp modelId="{26412A0F-61FF-4A76-980F-ADC7C2042A0B}">
      <dsp:nvSpPr>
        <dsp:cNvPr id="0" name=""/>
        <dsp:cNvSpPr/>
      </dsp:nvSpPr>
      <dsp:spPr>
        <a:xfrm>
          <a:off x="0" y="1853166"/>
          <a:ext cx="7524750" cy="4109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a:t>
          </a:r>
          <a:r>
            <a:rPr lang="id-ID" sz="2000" kern="1200" dirty="0"/>
            <a:t>. </a:t>
          </a:r>
          <a:r>
            <a:rPr lang="en-US" sz="2000" kern="1200" dirty="0" err="1"/>
            <a:t>Perangkuman</a:t>
          </a:r>
          <a:r>
            <a:rPr lang="en-US" sz="2000" kern="1200" dirty="0"/>
            <a:t> </a:t>
          </a:r>
          <a:r>
            <a:rPr lang="en-US" sz="2000" kern="1200" dirty="0" err="1"/>
            <a:t>Metode-Metode</a:t>
          </a:r>
          <a:r>
            <a:rPr lang="en-US" sz="2000" kern="1200" dirty="0"/>
            <a:t> Yang Ada (</a:t>
          </a:r>
          <a:r>
            <a:rPr lang="en-US" sz="2000" b="1" i="1" kern="1200" dirty="0">
              <a:solidFill>
                <a:srgbClr val="C00000"/>
              </a:solidFill>
            </a:rPr>
            <a:t>State-of-the-Art Methods</a:t>
          </a:r>
          <a:r>
            <a:rPr lang="en-US" sz="2000" kern="1200" dirty="0"/>
            <a:t>)</a:t>
          </a:r>
        </a:p>
      </dsp:txBody>
      <dsp:txXfrm>
        <a:off x="12037" y="1865203"/>
        <a:ext cx="7500676" cy="386903"/>
      </dsp:txXfrm>
    </dsp:sp>
    <dsp:sp modelId="{EFB17ADE-A653-4572-A12B-C328E4FA8E3D}">
      <dsp:nvSpPr>
        <dsp:cNvPr id="0" name=""/>
        <dsp:cNvSpPr/>
      </dsp:nvSpPr>
      <dsp:spPr>
        <a:xfrm rot="5400000">
          <a:off x="3685316" y="2274418"/>
          <a:ext cx="154116" cy="18493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289830"/>
        <a:ext cx="110963" cy="107881"/>
      </dsp:txXfrm>
    </dsp:sp>
    <dsp:sp modelId="{D891ADC6-E483-4227-8F79-3F250D8E716B}">
      <dsp:nvSpPr>
        <dsp:cNvPr id="0" name=""/>
        <dsp:cNvSpPr/>
      </dsp:nvSpPr>
      <dsp:spPr>
        <a:xfrm>
          <a:off x="0" y="2469632"/>
          <a:ext cx="7524750" cy="41097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 Penentuan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Proposed Method</a:t>
          </a:r>
          <a:r>
            <a:rPr lang="en-US" sz="2000" kern="1200" dirty="0"/>
            <a:t>)</a:t>
          </a:r>
        </a:p>
      </dsp:txBody>
      <dsp:txXfrm>
        <a:off x="12037" y="2481669"/>
        <a:ext cx="7500676" cy="386903"/>
      </dsp:txXfrm>
    </dsp:sp>
    <dsp:sp modelId="{4AB6EAA5-0D09-4161-8D9A-7EC04FA1674E}">
      <dsp:nvSpPr>
        <dsp:cNvPr id="0" name=""/>
        <dsp:cNvSpPr/>
      </dsp:nvSpPr>
      <dsp:spPr>
        <a:xfrm rot="5400000">
          <a:off x="3685787" y="2890257"/>
          <a:ext cx="153174" cy="184939"/>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906139"/>
        <a:ext cx="110963" cy="107222"/>
      </dsp:txXfrm>
    </dsp:sp>
    <dsp:sp modelId="{ED630954-78E6-4446-9DE7-A220588C9BF3}">
      <dsp:nvSpPr>
        <dsp:cNvPr id="0" name=""/>
        <dsp:cNvSpPr/>
      </dsp:nvSpPr>
      <dsp:spPr>
        <a:xfrm>
          <a:off x="0" y="3084843"/>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6. </a:t>
          </a:r>
          <a:r>
            <a:rPr lang="en-US" sz="2000" kern="1200" dirty="0" err="1"/>
            <a:t>Evaluasi</a:t>
          </a:r>
          <a:r>
            <a:rPr lang="en-US" sz="2000" kern="1200" dirty="0"/>
            <a:t>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Evaluation</a:t>
          </a:r>
          <a:r>
            <a:rPr lang="en-US" sz="2000" kern="1200" dirty="0"/>
            <a:t>)</a:t>
          </a:r>
        </a:p>
      </dsp:txBody>
      <dsp:txXfrm>
        <a:off x="12037" y="3096880"/>
        <a:ext cx="7500676" cy="386903"/>
      </dsp:txXfrm>
    </dsp:sp>
    <dsp:sp modelId="{50D2BB53-1682-4ABF-AE95-26C724666FD1}">
      <dsp:nvSpPr>
        <dsp:cNvPr id="0" name=""/>
        <dsp:cNvSpPr/>
      </dsp:nvSpPr>
      <dsp:spPr>
        <a:xfrm rot="5400000">
          <a:off x="3685316" y="3506095"/>
          <a:ext cx="154116"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id-ID" sz="700" kern="1200"/>
        </a:p>
      </dsp:txBody>
      <dsp:txXfrm rot="-5400000">
        <a:off x="3706893" y="3521507"/>
        <a:ext cx="110963" cy="107881"/>
      </dsp:txXfrm>
    </dsp:sp>
    <dsp:sp modelId="{D01CCC73-DB11-4641-996D-464799A53EA1}">
      <dsp:nvSpPr>
        <dsp:cNvPr id="0" name=""/>
        <dsp:cNvSpPr/>
      </dsp:nvSpPr>
      <dsp:spPr>
        <a:xfrm>
          <a:off x="0" y="3701310"/>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7. Penulisan </a:t>
          </a:r>
          <a:r>
            <a:rPr lang="en-US" sz="2000" kern="1200" dirty="0" err="1"/>
            <a:t>Ilmiah</a:t>
          </a:r>
          <a:r>
            <a:rPr lang="en-US" sz="2000" kern="1200" dirty="0"/>
            <a:t> dan </a:t>
          </a:r>
          <a:r>
            <a:rPr lang="en-US" sz="2000" kern="1200" dirty="0" err="1"/>
            <a:t>Publikasi</a:t>
          </a:r>
          <a:r>
            <a:rPr lang="en-US" sz="2000" kern="1200" dirty="0"/>
            <a:t> Hasil </a:t>
          </a:r>
          <a:r>
            <a:rPr lang="en-US" sz="2000" kern="1200" dirty="0" err="1"/>
            <a:t>Penelitian</a:t>
          </a:r>
          <a:r>
            <a:rPr lang="en-US" sz="2000" kern="1200" dirty="0"/>
            <a:t> (</a:t>
          </a:r>
          <a:r>
            <a:rPr lang="en-US" sz="2000" b="1" i="1" kern="1200" dirty="0">
              <a:solidFill>
                <a:srgbClr val="C00000"/>
              </a:solidFill>
            </a:rPr>
            <a:t>Publications</a:t>
          </a:r>
          <a:r>
            <a:rPr lang="en-US" sz="2000" kern="1200" dirty="0"/>
            <a:t>)</a:t>
          </a:r>
        </a:p>
      </dsp:txBody>
      <dsp:txXfrm>
        <a:off x="12037" y="3713347"/>
        <a:ext cx="7500676" cy="3869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FCABF-CDEE-4BC7-BC06-318D8AEB978E}">
      <dsp:nvSpPr>
        <dsp:cNvPr id="0" name=""/>
        <dsp:cNvSpPr/>
      </dsp:nvSpPr>
      <dsp:spPr>
        <a:xfrm rot="5344347">
          <a:off x="3365429" y="2819784"/>
          <a:ext cx="456508" cy="0"/>
        </a:xfrm>
        <a:custGeom>
          <a:avLst/>
          <a:gdLst/>
          <a:ahLst/>
          <a:cxnLst/>
          <a:rect l="0" t="0" r="0" b="0"/>
          <a:pathLst>
            <a:path>
              <a:moveTo>
                <a:pt x="0" y="0"/>
              </a:moveTo>
              <a:lnTo>
                <a:pt x="456508"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8B9D73-D2E8-4B80-AE3C-A43EA313FA73}">
      <dsp:nvSpPr>
        <dsp:cNvPr id="0" name=""/>
        <dsp:cNvSpPr/>
      </dsp:nvSpPr>
      <dsp:spPr>
        <a:xfrm rot="21496796">
          <a:off x="4644347" y="1908176"/>
          <a:ext cx="221454" cy="0"/>
        </a:xfrm>
        <a:custGeom>
          <a:avLst/>
          <a:gdLst/>
          <a:ahLst/>
          <a:cxnLst/>
          <a:rect l="0" t="0" r="0" b="0"/>
          <a:pathLst>
            <a:path>
              <a:moveTo>
                <a:pt x="0" y="0"/>
              </a:moveTo>
              <a:lnTo>
                <a:pt x="22145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E2BE9A-A1FE-42B8-9FDA-4A0EEAD93C06}">
      <dsp:nvSpPr>
        <dsp:cNvPr id="0" name=""/>
        <dsp:cNvSpPr/>
      </dsp:nvSpPr>
      <dsp:spPr>
        <a:xfrm rot="16200046">
          <a:off x="3366023" y="1081913"/>
          <a:ext cx="426969" cy="0"/>
        </a:xfrm>
        <a:custGeom>
          <a:avLst/>
          <a:gdLst/>
          <a:ahLst/>
          <a:cxnLst/>
          <a:rect l="0" t="0" r="0" b="0"/>
          <a:pathLst>
            <a:path>
              <a:moveTo>
                <a:pt x="0" y="0"/>
              </a:moveTo>
              <a:lnTo>
                <a:pt x="42696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73C15-C42C-4C34-9ECB-A86E0C4BB28F}">
      <dsp:nvSpPr>
        <dsp:cNvPr id="0" name=""/>
        <dsp:cNvSpPr/>
      </dsp:nvSpPr>
      <dsp:spPr>
        <a:xfrm>
          <a:off x="2514595" y="1295397"/>
          <a:ext cx="2129801" cy="129616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id-ID" sz="2800" b="1" kern="1200" dirty="0"/>
            <a:t>k-</a:t>
          </a:r>
          <a:r>
            <a:rPr lang="id-ID" sz="2800" b="1" kern="1200" dirty="0" err="1"/>
            <a:t>Means</a:t>
          </a:r>
          <a:endParaRPr lang="en-US" sz="2800" b="1" kern="1200" dirty="0"/>
        </a:p>
      </dsp:txBody>
      <dsp:txXfrm>
        <a:off x="2577868" y="1358670"/>
        <a:ext cx="2003255" cy="1169616"/>
      </dsp:txXfrm>
    </dsp:sp>
    <dsp:sp modelId="{D2D8CBFC-22FF-45A7-9AE6-29FA84D9EEA4}">
      <dsp:nvSpPr>
        <dsp:cNvPr id="0" name=""/>
        <dsp:cNvSpPr/>
      </dsp:nvSpPr>
      <dsp:spPr>
        <a:xfrm>
          <a:off x="2819420" y="0"/>
          <a:ext cx="1520192" cy="86842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id-ID" sz="2000" b="0" kern="1200" dirty="0"/>
            <a:t>Definisi</a:t>
          </a:r>
          <a:endParaRPr lang="en-US" sz="2000" b="0" kern="1200" dirty="0"/>
        </a:p>
      </dsp:txBody>
      <dsp:txXfrm>
        <a:off x="2861813" y="42393"/>
        <a:ext cx="1435406" cy="783642"/>
      </dsp:txXfrm>
    </dsp:sp>
    <dsp:sp modelId="{03B290B4-3C85-40D3-9E89-4B13867F44C1}">
      <dsp:nvSpPr>
        <dsp:cNvPr id="0" name=""/>
        <dsp:cNvSpPr/>
      </dsp:nvSpPr>
      <dsp:spPr>
        <a:xfrm>
          <a:off x="4865751" y="1447812"/>
          <a:ext cx="1520192" cy="868428"/>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id-ID" sz="2000" b="0" kern="1200" dirty="0"/>
            <a:t>Tahapan</a:t>
          </a:r>
          <a:r>
            <a:rPr lang="en-US" sz="2000" b="0" kern="1200" dirty="0"/>
            <a:t> dan </a:t>
          </a:r>
          <a:r>
            <a:rPr lang="en-US" sz="2000" b="0" kern="1200" dirty="0" err="1"/>
            <a:t>Penerapan</a:t>
          </a:r>
          <a:r>
            <a:rPr lang="id-ID" sz="2000" b="0" kern="1200" dirty="0"/>
            <a:t> Algoritma</a:t>
          </a:r>
          <a:endParaRPr lang="en-US" sz="2000" b="0" kern="1200" dirty="0"/>
        </a:p>
      </dsp:txBody>
      <dsp:txXfrm>
        <a:off x="4908144" y="1490205"/>
        <a:ext cx="1435406" cy="783642"/>
      </dsp:txXfrm>
    </dsp:sp>
    <dsp:sp modelId="{11F3CBDD-40CB-4B7D-AB9F-DC91A849683C}">
      <dsp:nvSpPr>
        <dsp:cNvPr id="0" name=""/>
        <dsp:cNvSpPr/>
      </dsp:nvSpPr>
      <dsp:spPr>
        <a:xfrm>
          <a:off x="2819414" y="3048008"/>
          <a:ext cx="1569988" cy="868428"/>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id-ID" sz="2000" b="0" kern="1200" dirty="0"/>
            <a:t>Masalah Utama</a:t>
          </a:r>
          <a:r>
            <a:rPr lang="en-US" sz="2000" b="0" kern="1200" dirty="0"/>
            <a:t> (</a:t>
          </a:r>
          <a:r>
            <a:rPr lang="en-US" sz="2000" b="0" kern="1200" dirty="0" err="1"/>
            <a:t>Subtopik</a:t>
          </a:r>
          <a:r>
            <a:rPr lang="en-US" sz="2000" b="0" kern="1200" dirty="0"/>
            <a:t>)</a:t>
          </a:r>
        </a:p>
      </dsp:txBody>
      <dsp:txXfrm>
        <a:off x="2861807" y="3090401"/>
        <a:ext cx="1485202" cy="783642"/>
      </dsp:txXfrm>
    </dsp:sp>
    <dsp:sp modelId="{A00DF7EC-AB93-41A5-AB5B-C7B16E769372}">
      <dsp:nvSpPr>
        <dsp:cNvPr id="0" name=""/>
        <dsp:cNvSpPr/>
      </dsp:nvSpPr>
      <dsp:spPr>
        <a:xfrm rot="2595869">
          <a:off x="3996204" y="4091822"/>
          <a:ext cx="511799" cy="0"/>
        </a:xfrm>
        <a:custGeom>
          <a:avLst/>
          <a:gdLst/>
          <a:ahLst/>
          <a:cxnLst/>
          <a:rect l="0" t="0" r="0" b="0"/>
          <a:pathLst>
            <a:path>
              <a:moveTo>
                <a:pt x="0" y="0"/>
              </a:moveTo>
              <a:lnTo>
                <a:pt x="51179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DBED56-9635-440C-84C2-5DD75E1EBD2F}">
      <dsp:nvSpPr>
        <dsp:cNvPr id="0" name=""/>
        <dsp:cNvSpPr/>
      </dsp:nvSpPr>
      <dsp:spPr>
        <a:xfrm>
          <a:off x="4191006" y="4267207"/>
          <a:ext cx="1417588" cy="868428"/>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id-ID" sz="1600" kern="1200" dirty="0"/>
            <a:t>Penentuan Nilai K</a:t>
          </a:r>
          <a:endParaRPr lang="en-US" sz="1600" kern="1200" dirty="0"/>
        </a:p>
      </dsp:txBody>
      <dsp:txXfrm>
        <a:off x="4233399" y="4309600"/>
        <a:ext cx="1332802" cy="783642"/>
      </dsp:txXfrm>
    </dsp:sp>
    <dsp:sp modelId="{85829DAB-3F69-4511-B460-75864DB9DA9E}">
      <dsp:nvSpPr>
        <dsp:cNvPr id="0" name=""/>
        <dsp:cNvSpPr/>
      </dsp:nvSpPr>
      <dsp:spPr>
        <a:xfrm rot="6993940">
          <a:off x="3103518" y="4091818"/>
          <a:ext cx="392167" cy="0"/>
        </a:xfrm>
        <a:custGeom>
          <a:avLst/>
          <a:gdLst/>
          <a:ahLst/>
          <a:cxnLst/>
          <a:rect l="0" t="0" r="0" b="0"/>
          <a:pathLst>
            <a:path>
              <a:moveTo>
                <a:pt x="0" y="0"/>
              </a:moveTo>
              <a:lnTo>
                <a:pt x="39216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3193BE-23DA-4449-8032-BB1914344C08}">
      <dsp:nvSpPr>
        <dsp:cNvPr id="0" name=""/>
        <dsp:cNvSpPr/>
      </dsp:nvSpPr>
      <dsp:spPr>
        <a:xfrm>
          <a:off x="2286002" y="4267200"/>
          <a:ext cx="1417588" cy="868428"/>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id-ID" sz="1600" kern="1200" dirty="0"/>
            <a:t>Penent</a:t>
          </a:r>
          <a:r>
            <a:rPr lang="en-US" sz="1600" kern="1200" dirty="0"/>
            <a:t>u</a:t>
          </a:r>
          <a:r>
            <a:rPr lang="id-ID" sz="1600" kern="1200" dirty="0"/>
            <a:t>an Sentroid Awal</a:t>
          </a:r>
          <a:endParaRPr lang="en-US" sz="1600" kern="1200" dirty="0"/>
        </a:p>
      </dsp:txBody>
      <dsp:txXfrm>
        <a:off x="2328395" y="4309593"/>
        <a:ext cx="1332802" cy="7836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BE896-B728-4082-B705-31534B89A164}">
      <dsp:nvSpPr>
        <dsp:cNvPr id="0" name=""/>
        <dsp:cNvSpPr/>
      </dsp:nvSpPr>
      <dsp:spPr>
        <a:xfrm>
          <a:off x="0" y="2009"/>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1. </a:t>
          </a:r>
          <a:r>
            <a:rPr lang="en-US" sz="2000" kern="1200" dirty="0"/>
            <a:t>Penentuan </a:t>
          </a:r>
          <a:r>
            <a:rPr lang="en-US" sz="2000" kern="1200" dirty="0" err="1"/>
            <a:t>Bidang</a:t>
          </a:r>
          <a:r>
            <a:rPr lang="en-US" sz="2000" kern="1200" dirty="0"/>
            <a:t> </a:t>
          </a:r>
          <a:r>
            <a:rPr lang="en-US" sz="2000" kern="1200" dirty="0" err="1"/>
            <a:t>Penelitian</a:t>
          </a:r>
          <a:r>
            <a:rPr lang="en-US" sz="2000" kern="1200" dirty="0"/>
            <a:t> (</a:t>
          </a:r>
          <a:r>
            <a:rPr lang="en-US" sz="2000" b="1" i="1" kern="1200" dirty="0">
              <a:solidFill>
                <a:srgbClr val="C00000"/>
              </a:solidFill>
            </a:rPr>
            <a:t>Research Field</a:t>
          </a:r>
          <a:r>
            <a:rPr lang="en-US" sz="2000" kern="1200" dirty="0"/>
            <a:t>)</a:t>
          </a:r>
        </a:p>
      </dsp:txBody>
      <dsp:txXfrm>
        <a:off x="12037" y="14046"/>
        <a:ext cx="7500676" cy="386903"/>
      </dsp:txXfrm>
    </dsp:sp>
    <dsp:sp modelId="{BDF591A8-1704-4ECC-9CFE-F3F9064D9674}">
      <dsp:nvSpPr>
        <dsp:cNvPr id="0" name=""/>
        <dsp:cNvSpPr/>
      </dsp:nvSpPr>
      <dsp:spPr>
        <a:xfrm rot="5400000">
          <a:off x="3684657" y="424140"/>
          <a:ext cx="155434"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438892"/>
        <a:ext cx="110963" cy="108804"/>
      </dsp:txXfrm>
    </dsp:sp>
    <dsp:sp modelId="{111A853C-CEFF-4837-BADE-24CF1E2C3729}">
      <dsp:nvSpPr>
        <dsp:cNvPr id="0" name=""/>
        <dsp:cNvSpPr/>
      </dsp:nvSpPr>
      <dsp:spPr>
        <a:xfrm>
          <a:off x="0" y="620233"/>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2. </a:t>
          </a:r>
          <a:r>
            <a:rPr lang="en-US" sz="2000" kern="1200" dirty="0"/>
            <a:t>Penentuan </a:t>
          </a:r>
          <a:r>
            <a:rPr lang="en-US" sz="2000" kern="1200" dirty="0" err="1"/>
            <a:t>Topik</a:t>
          </a:r>
          <a:r>
            <a:rPr lang="en-US" sz="2000" kern="1200" dirty="0"/>
            <a:t> </a:t>
          </a:r>
          <a:r>
            <a:rPr lang="en-US" sz="2000" kern="1200" dirty="0" err="1"/>
            <a:t>Penelitian</a:t>
          </a:r>
          <a:r>
            <a:rPr lang="en-US" sz="2000" kern="1200" dirty="0"/>
            <a:t> (</a:t>
          </a:r>
          <a:r>
            <a:rPr lang="en-US" sz="2000" b="1" i="1" kern="1200" dirty="0">
              <a:solidFill>
                <a:srgbClr val="C00000"/>
              </a:solidFill>
            </a:rPr>
            <a:t>Research Topic</a:t>
          </a:r>
          <a:r>
            <a:rPr lang="en-US" sz="2000" kern="1200" dirty="0"/>
            <a:t>)</a:t>
          </a:r>
        </a:p>
      </dsp:txBody>
      <dsp:txXfrm>
        <a:off x="12037" y="632270"/>
        <a:ext cx="7500676" cy="386903"/>
      </dsp:txXfrm>
    </dsp:sp>
    <dsp:sp modelId="{7CE19570-EA1C-4F11-ADD1-7F59E0C140CC}">
      <dsp:nvSpPr>
        <dsp:cNvPr id="0" name=""/>
        <dsp:cNvSpPr/>
      </dsp:nvSpPr>
      <dsp:spPr>
        <a:xfrm rot="5400000">
          <a:off x="3685316" y="1041485"/>
          <a:ext cx="154116" cy="18493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056897"/>
        <a:ext cx="110963" cy="107881"/>
      </dsp:txXfrm>
    </dsp:sp>
    <dsp:sp modelId="{4BFBA2DF-5D1A-4692-9572-DD1DC778C2AE}">
      <dsp:nvSpPr>
        <dsp:cNvPr id="0" name=""/>
        <dsp:cNvSpPr/>
      </dsp:nvSpPr>
      <dsp:spPr>
        <a:xfrm>
          <a:off x="0" y="1236699"/>
          <a:ext cx="7524750" cy="4109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Penentuan </a:t>
          </a:r>
          <a:r>
            <a:rPr lang="en-US" sz="2000" kern="1200" dirty="0" err="1"/>
            <a:t>Masalah</a:t>
          </a:r>
          <a:r>
            <a:rPr lang="en-US" sz="2000" kern="1200" dirty="0"/>
            <a:t> </a:t>
          </a:r>
          <a:r>
            <a:rPr lang="en-US" sz="2000" kern="1200" dirty="0" err="1"/>
            <a:t>Penelitian</a:t>
          </a:r>
          <a:r>
            <a:rPr lang="en-US" sz="2000" kern="1200" dirty="0"/>
            <a:t> (</a:t>
          </a:r>
          <a:r>
            <a:rPr lang="en-US" sz="2000" b="1" i="1" kern="1200" dirty="0">
              <a:solidFill>
                <a:srgbClr val="C00000"/>
              </a:solidFill>
            </a:rPr>
            <a:t>Research Problem</a:t>
          </a:r>
          <a:r>
            <a:rPr lang="en-US" sz="2000" kern="1200" dirty="0"/>
            <a:t>)</a:t>
          </a:r>
        </a:p>
      </dsp:txBody>
      <dsp:txXfrm>
        <a:off x="12037" y="1248736"/>
        <a:ext cx="7500676" cy="386903"/>
      </dsp:txXfrm>
    </dsp:sp>
    <dsp:sp modelId="{32DD0A9B-C0B7-4A90-8634-CD4951ED9FF5}">
      <dsp:nvSpPr>
        <dsp:cNvPr id="0" name=""/>
        <dsp:cNvSpPr/>
      </dsp:nvSpPr>
      <dsp:spPr>
        <a:xfrm rot="5400000">
          <a:off x="3685316" y="1657951"/>
          <a:ext cx="154116" cy="18493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673363"/>
        <a:ext cx="110963" cy="107881"/>
      </dsp:txXfrm>
    </dsp:sp>
    <dsp:sp modelId="{26412A0F-61FF-4A76-980F-ADC7C2042A0B}">
      <dsp:nvSpPr>
        <dsp:cNvPr id="0" name=""/>
        <dsp:cNvSpPr/>
      </dsp:nvSpPr>
      <dsp:spPr>
        <a:xfrm>
          <a:off x="0" y="1853166"/>
          <a:ext cx="7524750" cy="4109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a:t>
          </a:r>
          <a:r>
            <a:rPr lang="id-ID" sz="2000" kern="1200" dirty="0"/>
            <a:t>. </a:t>
          </a:r>
          <a:r>
            <a:rPr lang="en-US" sz="2000" kern="1200" dirty="0" err="1"/>
            <a:t>Perangkuman</a:t>
          </a:r>
          <a:r>
            <a:rPr lang="en-US" sz="2000" kern="1200" dirty="0"/>
            <a:t> </a:t>
          </a:r>
          <a:r>
            <a:rPr lang="en-US" sz="2000" kern="1200" dirty="0" err="1"/>
            <a:t>Metode-Metode</a:t>
          </a:r>
          <a:r>
            <a:rPr lang="en-US" sz="2000" kern="1200" dirty="0"/>
            <a:t> Yang Ada (</a:t>
          </a:r>
          <a:r>
            <a:rPr lang="en-US" sz="2000" b="1" i="1" kern="1200" dirty="0">
              <a:solidFill>
                <a:srgbClr val="C00000"/>
              </a:solidFill>
            </a:rPr>
            <a:t>State-of-the-Art Methods</a:t>
          </a:r>
          <a:r>
            <a:rPr lang="en-US" sz="2000" kern="1200" dirty="0"/>
            <a:t>)</a:t>
          </a:r>
        </a:p>
      </dsp:txBody>
      <dsp:txXfrm>
        <a:off x="12037" y="1865203"/>
        <a:ext cx="7500676" cy="386903"/>
      </dsp:txXfrm>
    </dsp:sp>
    <dsp:sp modelId="{EFB17ADE-A653-4572-A12B-C328E4FA8E3D}">
      <dsp:nvSpPr>
        <dsp:cNvPr id="0" name=""/>
        <dsp:cNvSpPr/>
      </dsp:nvSpPr>
      <dsp:spPr>
        <a:xfrm rot="5400000">
          <a:off x="3685316" y="2274418"/>
          <a:ext cx="154116" cy="18493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289830"/>
        <a:ext cx="110963" cy="107881"/>
      </dsp:txXfrm>
    </dsp:sp>
    <dsp:sp modelId="{D891ADC6-E483-4227-8F79-3F250D8E716B}">
      <dsp:nvSpPr>
        <dsp:cNvPr id="0" name=""/>
        <dsp:cNvSpPr/>
      </dsp:nvSpPr>
      <dsp:spPr>
        <a:xfrm>
          <a:off x="0" y="2469632"/>
          <a:ext cx="7524750" cy="41097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 Penentuan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Proposed Method</a:t>
          </a:r>
          <a:r>
            <a:rPr lang="en-US" sz="2000" kern="1200" dirty="0"/>
            <a:t>)</a:t>
          </a:r>
        </a:p>
      </dsp:txBody>
      <dsp:txXfrm>
        <a:off x="12037" y="2481669"/>
        <a:ext cx="7500676" cy="386903"/>
      </dsp:txXfrm>
    </dsp:sp>
    <dsp:sp modelId="{4AB6EAA5-0D09-4161-8D9A-7EC04FA1674E}">
      <dsp:nvSpPr>
        <dsp:cNvPr id="0" name=""/>
        <dsp:cNvSpPr/>
      </dsp:nvSpPr>
      <dsp:spPr>
        <a:xfrm rot="5400000">
          <a:off x="3685787" y="2890257"/>
          <a:ext cx="153174" cy="184939"/>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906139"/>
        <a:ext cx="110963" cy="107222"/>
      </dsp:txXfrm>
    </dsp:sp>
    <dsp:sp modelId="{ED630954-78E6-4446-9DE7-A220588C9BF3}">
      <dsp:nvSpPr>
        <dsp:cNvPr id="0" name=""/>
        <dsp:cNvSpPr/>
      </dsp:nvSpPr>
      <dsp:spPr>
        <a:xfrm>
          <a:off x="0" y="3084843"/>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6. </a:t>
          </a:r>
          <a:r>
            <a:rPr lang="en-US" sz="2000" kern="1200" dirty="0" err="1"/>
            <a:t>Evaluasi</a:t>
          </a:r>
          <a:r>
            <a:rPr lang="en-US" sz="2000" kern="1200" dirty="0"/>
            <a:t>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Evaluation</a:t>
          </a:r>
          <a:r>
            <a:rPr lang="en-US" sz="2000" kern="1200" dirty="0"/>
            <a:t>)</a:t>
          </a:r>
        </a:p>
      </dsp:txBody>
      <dsp:txXfrm>
        <a:off x="12037" y="3096880"/>
        <a:ext cx="7500676" cy="386903"/>
      </dsp:txXfrm>
    </dsp:sp>
    <dsp:sp modelId="{50D2BB53-1682-4ABF-AE95-26C724666FD1}">
      <dsp:nvSpPr>
        <dsp:cNvPr id="0" name=""/>
        <dsp:cNvSpPr/>
      </dsp:nvSpPr>
      <dsp:spPr>
        <a:xfrm rot="5400000">
          <a:off x="3685316" y="3506095"/>
          <a:ext cx="154116"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id-ID" sz="700" kern="1200"/>
        </a:p>
      </dsp:txBody>
      <dsp:txXfrm rot="-5400000">
        <a:off x="3706893" y="3521507"/>
        <a:ext cx="110963" cy="107881"/>
      </dsp:txXfrm>
    </dsp:sp>
    <dsp:sp modelId="{D01CCC73-DB11-4641-996D-464799A53EA1}">
      <dsp:nvSpPr>
        <dsp:cNvPr id="0" name=""/>
        <dsp:cNvSpPr/>
      </dsp:nvSpPr>
      <dsp:spPr>
        <a:xfrm>
          <a:off x="0" y="3701310"/>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7. Penulisan </a:t>
          </a:r>
          <a:r>
            <a:rPr lang="en-US" sz="2000" kern="1200" dirty="0" err="1"/>
            <a:t>Ilmiah</a:t>
          </a:r>
          <a:r>
            <a:rPr lang="en-US" sz="2000" kern="1200" dirty="0"/>
            <a:t> dan </a:t>
          </a:r>
          <a:r>
            <a:rPr lang="en-US" sz="2000" kern="1200" dirty="0" err="1"/>
            <a:t>Publikasi</a:t>
          </a:r>
          <a:r>
            <a:rPr lang="en-US" sz="2000" kern="1200" dirty="0"/>
            <a:t> Hasil </a:t>
          </a:r>
          <a:r>
            <a:rPr lang="en-US" sz="2000" kern="1200" dirty="0" err="1"/>
            <a:t>Penelitian</a:t>
          </a:r>
          <a:r>
            <a:rPr lang="en-US" sz="2000" kern="1200" dirty="0"/>
            <a:t> (</a:t>
          </a:r>
          <a:r>
            <a:rPr lang="en-US" sz="2000" b="1" i="1" kern="1200" dirty="0">
              <a:solidFill>
                <a:srgbClr val="C00000"/>
              </a:solidFill>
            </a:rPr>
            <a:t>Publications</a:t>
          </a:r>
          <a:r>
            <a:rPr lang="en-US" sz="2000" kern="1200" dirty="0"/>
            <a:t>)</a:t>
          </a:r>
        </a:p>
      </dsp:txBody>
      <dsp:txXfrm>
        <a:off x="12037" y="3713347"/>
        <a:ext cx="7500676" cy="38690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9"/>
          <p:cNvSpPr>
            <a:spLocks noGrp="1" noChangeArrowheads="1"/>
          </p:cNvSpPr>
          <p:nvPr>
            <p:ph type="hdr" sz="quarter"/>
          </p:nvPr>
        </p:nvSpPr>
        <p:spPr bwMode="auto">
          <a:xfrm>
            <a:off x="3581400" y="9224965"/>
            <a:ext cx="3200400" cy="442913"/>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lvl1pPr algn="r" defTabSz="953991">
              <a:defRPr sz="700" i="1" dirty="0">
                <a:effectLst/>
              </a:defRPr>
            </a:lvl1pPr>
          </a:lstStyle>
          <a:p>
            <a:pPr>
              <a:defRPr/>
            </a:pPr>
            <a:r>
              <a:rPr lang="en-US" altLang="ja-JP"/>
              <a:t>romi@romisatriawahono.net</a:t>
            </a:r>
          </a:p>
        </p:txBody>
      </p:sp>
      <p:sp>
        <p:nvSpPr>
          <p:cNvPr id="27658" name="Rectangle 10"/>
          <p:cNvSpPr>
            <a:spLocks noGrp="1" noChangeArrowheads="1"/>
          </p:cNvSpPr>
          <p:nvPr>
            <p:ph type="dt" sz="quarter" idx="1"/>
          </p:nvPr>
        </p:nvSpPr>
        <p:spPr bwMode="auto">
          <a:xfrm>
            <a:off x="611190" y="180976"/>
            <a:ext cx="6164262" cy="495300"/>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lvl1pPr algn="r" defTabSz="953991">
              <a:defRPr sz="700" i="1" dirty="0" smtClean="0">
                <a:effectLst/>
              </a:defRPr>
            </a:lvl1pPr>
          </a:lstStyle>
          <a:p>
            <a:pPr>
              <a:defRPr/>
            </a:pPr>
            <a:r>
              <a:rPr lang="en-US" altLang="ja-JP" dirty="0"/>
              <a:t>Research Methodology</a:t>
            </a:r>
          </a:p>
        </p:txBody>
      </p:sp>
      <p:sp>
        <p:nvSpPr>
          <p:cNvPr id="27659" name="Rectangle 11"/>
          <p:cNvSpPr>
            <a:spLocks noGrp="1" noChangeArrowheads="1"/>
          </p:cNvSpPr>
          <p:nvPr>
            <p:ph type="ftr" sz="quarter" idx="2"/>
          </p:nvPr>
        </p:nvSpPr>
        <p:spPr bwMode="auto">
          <a:xfrm>
            <a:off x="495301" y="9101139"/>
            <a:ext cx="3314701" cy="347662"/>
          </a:xfrm>
          <a:prstGeom prst="rect">
            <a:avLst/>
          </a:prstGeom>
          <a:noFill/>
          <a:ln w="9525">
            <a:noFill/>
            <a:miter lim="800000"/>
            <a:headEnd/>
            <a:tailEnd/>
          </a:ln>
          <a:effectLst/>
        </p:spPr>
        <p:txBody>
          <a:bodyPr vert="horz" wrap="square" lIns="95379" tIns="47690" rIns="95379" bIns="47690" numCol="1" anchor="b" anchorCtr="0" compatLnSpc="1">
            <a:prstTxWarp prst="textNoShape">
              <a:avLst/>
            </a:prstTxWarp>
          </a:bodyPr>
          <a:lstStyle>
            <a:lvl1pPr algn="l" defTabSz="953991">
              <a:defRPr sz="700" i="1" dirty="0">
                <a:effectLst/>
              </a:defRPr>
            </a:lvl1pPr>
          </a:lstStyle>
          <a:p>
            <a:pPr>
              <a:defRPr/>
            </a:pPr>
            <a:r>
              <a:rPr lang="en-US" altLang="ja-JP"/>
              <a:t>http://romisatriawahono.net</a:t>
            </a:r>
          </a:p>
        </p:txBody>
      </p:sp>
      <p:sp>
        <p:nvSpPr>
          <p:cNvPr id="27660" name="Line 12"/>
          <p:cNvSpPr>
            <a:spLocks noChangeShapeType="1"/>
          </p:cNvSpPr>
          <p:nvPr/>
        </p:nvSpPr>
        <p:spPr bwMode="auto">
          <a:xfrm flipH="1">
            <a:off x="611190" y="381000"/>
            <a:ext cx="6096000" cy="0"/>
          </a:xfrm>
          <a:prstGeom prst="line">
            <a:avLst/>
          </a:prstGeom>
          <a:noFill/>
          <a:ln w="3175">
            <a:solidFill>
              <a:schemeClr val="tx1"/>
            </a:solidFill>
            <a:miter lim="800000"/>
            <a:headEnd/>
            <a:tailEnd/>
          </a:ln>
          <a:effectLst/>
        </p:spPr>
        <p:txBody>
          <a:bodyPr wrap="none" lIns="91430" tIns="45715" rIns="91430" bIns="45715"/>
          <a:lstStyle/>
          <a:p>
            <a:pPr>
              <a:defRPr/>
            </a:pPr>
            <a:endParaRPr lang="id-ID"/>
          </a:p>
        </p:txBody>
      </p:sp>
      <p:sp>
        <p:nvSpPr>
          <p:cNvPr id="27661" name="Line 13"/>
          <p:cNvSpPr>
            <a:spLocks noChangeShapeType="1"/>
          </p:cNvSpPr>
          <p:nvPr/>
        </p:nvSpPr>
        <p:spPr bwMode="auto">
          <a:xfrm flipH="1">
            <a:off x="611190" y="9220200"/>
            <a:ext cx="6096000" cy="0"/>
          </a:xfrm>
          <a:prstGeom prst="line">
            <a:avLst/>
          </a:prstGeom>
          <a:noFill/>
          <a:ln w="3175">
            <a:solidFill>
              <a:schemeClr val="tx1"/>
            </a:solidFill>
            <a:miter lim="800000"/>
            <a:headEnd/>
            <a:tailEnd/>
          </a:ln>
          <a:effectLst/>
        </p:spPr>
        <p:txBody>
          <a:bodyPr wrap="none" lIns="91430" tIns="45715" rIns="91430" bIns="45715"/>
          <a:lstStyle/>
          <a:p>
            <a:pPr>
              <a:defRPr/>
            </a:pPr>
            <a:endParaRPr lang="id-ID"/>
          </a:p>
        </p:txBody>
      </p:sp>
      <p:sp>
        <p:nvSpPr>
          <p:cNvPr id="3" name="Slide Number Placeholder 2"/>
          <p:cNvSpPr>
            <a:spLocks noGrp="1"/>
          </p:cNvSpPr>
          <p:nvPr>
            <p:ph type="sldNum" sz="quarter" idx="3"/>
          </p:nvPr>
        </p:nvSpPr>
        <p:spPr>
          <a:xfrm>
            <a:off x="611190" y="-100012"/>
            <a:ext cx="3170238" cy="481012"/>
          </a:xfrm>
          <a:prstGeom prst="rect">
            <a:avLst/>
          </a:prstGeom>
        </p:spPr>
        <p:txBody>
          <a:bodyPr vert="horz" lIns="91440" tIns="45720" rIns="91440" bIns="45720" rtlCol="0" anchor="b"/>
          <a:lstStyle>
            <a:lvl1pPr algn="r">
              <a:defRPr sz="1200"/>
            </a:lvl1pPr>
          </a:lstStyle>
          <a:p>
            <a:pPr algn="l"/>
            <a:fld id="{F70BB06A-BCC8-4C11-A7C1-67582F4C337E}" type="slidenum">
              <a:rPr lang="en-US" sz="700" i="1" smtClean="0">
                <a:effectLst/>
              </a:rPr>
              <a:pPr algn="l"/>
              <a:t>‹#›</a:t>
            </a:fld>
            <a:endParaRPr lang="en-US" sz="700" i="1">
              <a:effectLst/>
            </a:endParaRPr>
          </a:p>
        </p:txBody>
      </p:sp>
    </p:spTree>
    <p:extLst>
      <p:ext uri="{BB962C8B-B14F-4D97-AF65-F5344CB8AC3E}">
        <p14:creationId xmlns:p14="http://schemas.microsoft.com/office/powerpoint/2010/main" val="403561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2" y="0"/>
            <a:ext cx="3170238" cy="479425"/>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lvl1pPr algn="l" defTabSz="953991">
              <a:defRPr sz="1200" i="1">
                <a:effectLst/>
                <a:latin typeface="+mj-lt"/>
              </a:defRPr>
            </a:lvl1pPr>
          </a:lstStyle>
          <a:p>
            <a:pPr>
              <a:defRPr/>
            </a:pPr>
            <a:r>
              <a:rPr lang="en-US" altLang="ja-JP"/>
              <a:t>romi@romisatriawahono.net</a:t>
            </a:r>
          </a:p>
        </p:txBody>
      </p:sp>
      <p:sp>
        <p:nvSpPr>
          <p:cNvPr id="1027" name="Rectangle 3"/>
          <p:cNvSpPr>
            <a:spLocks noGrp="1" noChangeArrowheads="1"/>
          </p:cNvSpPr>
          <p:nvPr>
            <p:ph type="dt" idx="1"/>
          </p:nvPr>
        </p:nvSpPr>
        <p:spPr bwMode="auto">
          <a:xfrm>
            <a:off x="4144966" y="0"/>
            <a:ext cx="3170237" cy="479425"/>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lvl1pPr algn="r" defTabSz="953991">
              <a:defRPr sz="1200" i="1">
                <a:effectLst/>
                <a:latin typeface="+mj-lt"/>
              </a:defRPr>
            </a:lvl1pPr>
          </a:lstStyle>
          <a:p>
            <a:pPr>
              <a:defRPr/>
            </a:pPr>
            <a:r>
              <a:rPr lang="en-US" altLang="ja-JP"/>
              <a:t>Research Methodology</a:t>
            </a:r>
            <a:endParaRPr lang="en-US" altLang="ja-JP" dirty="0"/>
          </a:p>
        </p:txBody>
      </p:sp>
      <p:sp>
        <p:nvSpPr>
          <p:cNvPr id="27652" name="Rectangle 4"/>
          <p:cNvSpPr>
            <a:spLocks noGrp="1" noRot="1" noChangeAspect="1" noChangeArrowheads="1" noTextEdit="1"/>
          </p:cNvSpPr>
          <p:nvPr>
            <p:ph type="sldImg" idx="2"/>
          </p:nvPr>
        </p:nvSpPr>
        <p:spPr bwMode="auto">
          <a:xfrm>
            <a:off x="1263650" y="720725"/>
            <a:ext cx="4799013" cy="3598863"/>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74726" y="4559303"/>
            <a:ext cx="5365750" cy="4321175"/>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p:cNvSpPr>
            <a:spLocks noGrp="1" noChangeArrowheads="1"/>
          </p:cNvSpPr>
          <p:nvPr>
            <p:ph type="ftr" sz="quarter" idx="4"/>
          </p:nvPr>
        </p:nvSpPr>
        <p:spPr bwMode="auto">
          <a:xfrm>
            <a:off x="2" y="9121777"/>
            <a:ext cx="3170238" cy="479425"/>
          </a:xfrm>
          <a:prstGeom prst="rect">
            <a:avLst/>
          </a:prstGeom>
          <a:noFill/>
          <a:ln w="9525">
            <a:noFill/>
            <a:miter lim="800000"/>
            <a:headEnd/>
            <a:tailEnd/>
          </a:ln>
          <a:effectLst/>
        </p:spPr>
        <p:txBody>
          <a:bodyPr vert="horz" wrap="square" lIns="95379" tIns="47690" rIns="95379" bIns="47690" numCol="1" anchor="b" anchorCtr="0" compatLnSpc="1">
            <a:prstTxWarp prst="textNoShape">
              <a:avLst/>
            </a:prstTxWarp>
          </a:bodyPr>
          <a:lstStyle>
            <a:lvl1pPr algn="l" defTabSz="953991">
              <a:defRPr sz="1200" i="1">
                <a:effectLst/>
                <a:latin typeface="+mj-lt"/>
              </a:defRPr>
            </a:lvl1pPr>
          </a:lstStyle>
          <a:p>
            <a:pPr>
              <a:defRPr/>
            </a:pPr>
            <a:r>
              <a:rPr lang="en-US" altLang="ja-JP"/>
              <a:t>http://romisatriawahono.net</a:t>
            </a:r>
          </a:p>
        </p:txBody>
      </p:sp>
      <p:sp>
        <p:nvSpPr>
          <p:cNvPr id="1031" name="Rectangle 7"/>
          <p:cNvSpPr>
            <a:spLocks noGrp="1" noChangeArrowheads="1"/>
          </p:cNvSpPr>
          <p:nvPr>
            <p:ph type="sldNum" sz="quarter" idx="5"/>
          </p:nvPr>
        </p:nvSpPr>
        <p:spPr bwMode="auto">
          <a:xfrm>
            <a:off x="4144966" y="9121777"/>
            <a:ext cx="3170237" cy="479425"/>
          </a:xfrm>
          <a:prstGeom prst="rect">
            <a:avLst/>
          </a:prstGeom>
          <a:noFill/>
          <a:ln w="9525">
            <a:noFill/>
            <a:miter lim="800000"/>
            <a:headEnd/>
            <a:tailEnd/>
          </a:ln>
          <a:effectLst/>
        </p:spPr>
        <p:txBody>
          <a:bodyPr vert="horz" wrap="square" lIns="95379" tIns="47690" rIns="95379" bIns="47690" numCol="1" anchor="b" anchorCtr="0" compatLnSpc="1">
            <a:prstTxWarp prst="textNoShape">
              <a:avLst/>
            </a:prstTxWarp>
          </a:bodyPr>
          <a:lstStyle>
            <a:lvl1pPr algn="r" defTabSz="953991">
              <a:defRPr sz="1200" i="1">
                <a:effectLst/>
                <a:latin typeface="+mj-lt"/>
              </a:defRPr>
            </a:lvl1pPr>
          </a:lstStyle>
          <a:p>
            <a:pPr>
              <a:defRPr/>
            </a:pPr>
            <a:fld id="{38C9D2B2-F8A0-41B1-8482-D108E1D20E7F}" type="slidenum">
              <a:rPr lang="en-US" altLang="ja-JP" smtClean="0"/>
              <a:pPr>
                <a:defRPr/>
              </a:pPr>
              <a:t>‹#›</a:t>
            </a:fld>
            <a:endParaRPr lang="en-US" altLang="ja-JP"/>
          </a:p>
        </p:txBody>
      </p:sp>
    </p:spTree>
    <p:extLst>
      <p:ext uri="{BB962C8B-B14F-4D97-AF65-F5344CB8AC3E}">
        <p14:creationId xmlns:p14="http://schemas.microsoft.com/office/powerpoint/2010/main" val="2242420928"/>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4DE5D-4095-4917-B3BC-EA2D7883FF6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0824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15</a:t>
            </a:fld>
            <a:endParaRPr lang="en-US" altLang="ja-JP"/>
          </a:p>
        </p:txBody>
      </p:sp>
    </p:spTree>
    <p:extLst>
      <p:ext uri="{BB962C8B-B14F-4D97-AF65-F5344CB8AC3E}">
        <p14:creationId xmlns:p14="http://schemas.microsoft.com/office/powerpoint/2010/main" val="2129245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16</a:t>
            </a:fld>
            <a:endParaRPr lang="en-US" altLang="ja-JP"/>
          </a:p>
        </p:txBody>
      </p:sp>
    </p:spTree>
    <p:extLst>
      <p:ext uri="{BB962C8B-B14F-4D97-AF65-F5344CB8AC3E}">
        <p14:creationId xmlns:p14="http://schemas.microsoft.com/office/powerpoint/2010/main" val="4271201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17</a:t>
            </a:fld>
            <a:endParaRPr lang="en-US" altLang="ja-JP"/>
          </a:p>
        </p:txBody>
      </p:sp>
    </p:spTree>
    <p:extLst>
      <p:ext uri="{BB962C8B-B14F-4D97-AF65-F5344CB8AC3E}">
        <p14:creationId xmlns:p14="http://schemas.microsoft.com/office/powerpoint/2010/main" val="248964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18</a:t>
            </a:fld>
            <a:endParaRPr lang="en-US" altLang="ja-JP"/>
          </a:p>
        </p:txBody>
      </p:sp>
    </p:spTree>
    <p:extLst>
      <p:ext uri="{BB962C8B-B14F-4D97-AF65-F5344CB8AC3E}">
        <p14:creationId xmlns:p14="http://schemas.microsoft.com/office/powerpoint/2010/main" val="3682136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19</a:t>
            </a:fld>
            <a:endParaRPr lang="en-US" altLang="ja-JP"/>
          </a:p>
        </p:txBody>
      </p:sp>
    </p:spTree>
    <p:extLst>
      <p:ext uri="{BB962C8B-B14F-4D97-AF65-F5344CB8AC3E}">
        <p14:creationId xmlns:p14="http://schemas.microsoft.com/office/powerpoint/2010/main" val="416848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26</a:t>
            </a:fld>
            <a:endParaRPr lang="en-US" altLang="ja-JP"/>
          </a:p>
        </p:txBody>
      </p:sp>
    </p:spTree>
    <p:extLst>
      <p:ext uri="{BB962C8B-B14F-4D97-AF65-F5344CB8AC3E}">
        <p14:creationId xmlns:p14="http://schemas.microsoft.com/office/powerpoint/2010/main" val="47024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27</a:t>
            </a:fld>
            <a:endParaRPr lang="en-US" altLang="ja-JP"/>
          </a:p>
        </p:txBody>
      </p:sp>
    </p:spTree>
    <p:extLst>
      <p:ext uri="{BB962C8B-B14F-4D97-AF65-F5344CB8AC3E}">
        <p14:creationId xmlns:p14="http://schemas.microsoft.com/office/powerpoint/2010/main" val="2655167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37</a:t>
            </a:fld>
            <a:endParaRPr lang="en-US" altLang="ja-JP"/>
          </a:p>
        </p:txBody>
      </p:sp>
    </p:spTree>
    <p:extLst>
      <p:ext uri="{BB962C8B-B14F-4D97-AF65-F5344CB8AC3E}">
        <p14:creationId xmlns:p14="http://schemas.microsoft.com/office/powerpoint/2010/main" val="200405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41</a:t>
            </a:fld>
            <a:endParaRPr lang="en-US" altLang="ja-JP"/>
          </a:p>
        </p:txBody>
      </p:sp>
    </p:spTree>
    <p:extLst>
      <p:ext uri="{BB962C8B-B14F-4D97-AF65-F5344CB8AC3E}">
        <p14:creationId xmlns:p14="http://schemas.microsoft.com/office/powerpoint/2010/main" val="2424932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42</a:t>
            </a:fld>
            <a:endParaRPr lang="en-US" altLang="ja-JP"/>
          </a:p>
        </p:txBody>
      </p:sp>
    </p:spTree>
    <p:extLst>
      <p:ext uri="{BB962C8B-B14F-4D97-AF65-F5344CB8AC3E}">
        <p14:creationId xmlns:p14="http://schemas.microsoft.com/office/powerpoint/2010/main" val="204794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a:t>
            </a:fld>
            <a:endParaRPr lang="en-US" altLang="ja-JP"/>
          </a:p>
        </p:txBody>
      </p:sp>
    </p:spTree>
    <p:extLst>
      <p:ext uri="{BB962C8B-B14F-4D97-AF65-F5344CB8AC3E}">
        <p14:creationId xmlns:p14="http://schemas.microsoft.com/office/powerpoint/2010/main" val="308133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43</a:t>
            </a:fld>
            <a:endParaRPr lang="en-US" altLang="ja-JP"/>
          </a:p>
        </p:txBody>
      </p:sp>
    </p:spTree>
    <p:extLst>
      <p:ext uri="{BB962C8B-B14F-4D97-AF65-F5344CB8AC3E}">
        <p14:creationId xmlns:p14="http://schemas.microsoft.com/office/powerpoint/2010/main" val="1515453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44</a:t>
            </a:fld>
            <a:endParaRPr lang="en-US" altLang="ja-JP"/>
          </a:p>
        </p:txBody>
      </p:sp>
    </p:spTree>
    <p:extLst>
      <p:ext uri="{BB962C8B-B14F-4D97-AF65-F5344CB8AC3E}">
        <p14:creationId xmlns:p14="http://schemas.microsoft.com/office/powerpoint/2010/main" val="57918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45</a:t>
            </a:fld>
            <a:endParaRPr lang="en-US" altLang="ja-JP"/>
          </a:p>
        </p:txBody>
      </p:sp>
    </p:spTree>
    <p:extLst>
      <p:ext uri="{BB962C8B-B14F-4D97-AF65-F5344CB8AC3E}">
        <p14:creationId xmlns:p14="http://schemas.microsoft.com/office/powerpoint/2010/main" val="2800926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46</a:t>
            </a:fld>
            <a:endParaRPr lang="en-US" altLang="ja-JP"/>
          </a:p>
        </p:txBody>
      </p:sp>
    </p:spTree>
    <p:extLst>
      <p:ext uri="{BB962C8B-B14F-4D97-AF65-F5344CB8AC3E}">
        <p14:creationId xmlns:p14="http://schemas.microsoft.com/office/powerpoint/2010/main" val="2234590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47</a:t>
            </a:fld>
            <a:endParaRPr lang="en-US" altLang="ja-JP"/>
          </a:p>
        </p:txBody>
      </p:sp>
    </p:spTree>
    <p:extLst>
      <p:ext uri="{BB962C8B-B14F-4D97-AF65-F5344CB8AC3E}">
        <p14:creationId xmlns:p14="http://schemas.microsoft.com/office/powerpoint/2010/main" val="738757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48</a:t>
            </a:fld>
            <a:endParaRPr lang="en-US" altLang="ja-JP"/>
          </a:p>
        </p:txBody>
      </p:sp>
    </p:spTree>
    <p:extLst>
      <p:ext uri="{BB962C8B-B14F-4D97-AF65-F5344CB8AC3E}">
        <p14:creationId xmlns:p14="http://schemas.microsoft.com/office/powerpoint/2010/main" val="3895876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49</a:t>
            </a:fld>
            <a:endParaRPr lang="en-US" altLang="ja-JP"/>
          </a:p>
        </p:txBody>
      </p:sp>
    </p:spTree>
    <p:extLst>
      <p:ext uri="{BB962C8B-B14F-4D97-AF65-F5344CB8AC3E}">
        <p14:creationId xmlns:p14="http://schemas.microsoft.com/office/powerpoint/2010/main" val="579064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50</a:t>
            </a:fld>
            <a:endParaRPr lang="en-US" altLang="ja-JP"/>
          </a:p>
        </p:txBody>
      </p:sp>
    </p:spTree>
    <p:extLst>
      <p:ext uri="{BB962C8B-B14F-4D97-AF65-F5344CB8AC3E}">
        <p14:creationId xmlns:p14="http://schemas.microsoft.com/office/powerpoint/2010/main" val="983243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51</a:t>
            </a:fld>
            <a:endParaRPr lang="en-US" altLang="ja-JP"/>
          </a:p>
        </p:txBody>
      </p:sp>
    </p:spTree>
    <p:extLst>
      <p:ext uri="{BB962C8B-B14F-4D97-AF65-F5344CB8AC3E}">
        <p14:creationId xmlns:p14="http://schemas.microsoft.com/office/powerpoint/2010/main" val="2500872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52</a:t>
            </a:fld>
            <a:endParaRPr lang="en-US" altLang="ja-JP"/>
          </a:p>
        </p:txBody>
      </p:sp>
    </p:spTree>
    <p:extLst>
      <p:ext uri="{BB962C8B-B14F-4D97-AF65-F5344CB8AC3E}">
        <p14:creationId xmlns:p14="http://schemas.microsoft.com/office/powerpoint/2010/main" val="1314359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a:t>
            </a:fld>
            <a:endParaRPr lang="en-US" altLang="ja-JP"/>
          </a:p>
        </p:txBody>
      </p:sp>
    </p:spTree>
    <p:extLst>
      <p:ext uri="{BB962C8B-B14F-4D97-AF65-F5344CB8AC3E}">
        <p14:creationId xmlns:p14="http://schemas.microsoft.com/office/powerpoint/2010/main" val="2897765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54</a:t>
            </a:fld>
            <a:endParaRPr lang="en-US" altLang="ja-JP"/>
          </a:p>
        </p:txBody>
      </p:sp>
    </p:spTree>
    <p:extLst>
      <p:ext uri="{BB962C8B-B14F-4D97-AF65-F5344CB8AC3E}">
        <p14:creationId xmlns:p14="http://schemas.microsoft.com/office/powerpoint/2010/main" val="3602350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56</a:t>
            </a:fld>
            <a:endParaRPr lang="en-US" altLang="ja-JP"/>
          </a:p>
        </p:txBody>
      </p:sp>
    </p:spTree>
    <p:extLst>
      <p:ext uri="{BB962C8B-B14F-4D97-AF65-F5344CB8AC3E}">
        <p14:creationId xmlns:p14="http://schemas.microsoft.com/office/powerpoint/2010/main" val="1073474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58</a:t>
            </a:fld>
            <a:endParaRPr lang="en-US" altLang="ja-JP"/>
          </a:p>
        </p:txBody>
      </p:sp>
    </p:spTree>
    <p:extLst>
      <p:ext uri="{BB962C8B-B14F-4D97-AF65-F5344CB8AC3E}">
        <p14:creationId xmlns:p14="http://schemas.microsoft.com/office/powerpoint/2010/main" val="4225216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60</a:t>
            </a:fld>
            <a:endParaRPr lang="en-US" altLang="ja-JP"/>
          </a:p>
        </p:txBody>
      </p:sp>
    </p:spTree>
    <p:extLst>
      <p:ext uri="{BB962C8B-B14F-4D97-AF65-F5344CB8AC3E}">
        <p14:creationId xmlns:p14="http://schemas.microsoft.com/office/powerpoint/2010/main" val="2593913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77</a:t>
            </a:fld>
            <a:endParaRPr lang="en-US" altLang="ja-JP"/>
          </a:p>
        </p:txBody>
      </p:sp>
    </p:spTree>
    <p:extLst>
      <p:ext uri="{BB962C8B-B14F-4D97-AF65-F5344CB8AC3E}">
        <p14:creationId xmlns:p14="http://schemas.microsoft.com/office/powerpoint/2010/main" val="1646521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Header Placeholder 3"/>
          <p:cNvSpPr>
            <a:spLocks noGrp="1"/>
          </p:cNvSpPr>
          <p:nvPr>
            <p:ph type="hdr" sz="quarter"/>
          </p:nvPr>
        </p:nvSpPr>
        <p:spPr/>
        <p:txBody>
          <a:bodyPr/>
          <a:lstStyle/>
          <a:p>
            <a:pPr>
              <a:defRPr/>
            </a:pPr>
            <a:r>
              <a:rPr lang="en-US" altLang="ja-JP"/>
              <a:t>romi@romisatriawahono.net</a:t>
            </a:r>
          </a:p>
        </p:txBody>
      </p:sp>
      <p:sp>
        <p:nvSpPr>
          <p:cNvPr id="5" name="Date Placeholder 4"/>
          <p:cNvSpPr>
            <a:spLocks noGrp="1"/>
          </p:cNvSpPr>
          <p:nvPr>
            <p:ph type="dt" idx="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4"/>
          </p:nvPr>
        </p:nvSpPr>
        <p:spPr/>
        <p:txBody>
          <a:bodyPr/>
          <a:lstStyle/>
          <a:p>
            <a:pPr>
              <a:defRPr/>
            </a:pPr>
            <a:r>
              <a:rPr lang="en-US" altLang="ja-JP"/>
              <a:t>http://romisatriawahono.net</a:t>
            </a:r>
          </a:p>
        </p:txBody>
      </p:sp>
      <p:sp>
        <p:nvSpPr>
          <p:cNvPr id="7" name="Slide Number Placeholder 6"/>
          <p:cNvSpPr>
            <a:spLocks noGrp="1"/>
          </p:cNvSpPr>
          <p:nvPr>
            <p:ph type="sldNum" sz="quarter" idx="5"/>
          </p:nvPr>
        </p:nvSpPr>
        <p:spPr/>
        <p:txBody>
          <a:bodyPr/>
          <a:lstStyle/>
          <a:p>
            <a:pPr>
              <a:defRPr/>
            </a:pPr>
            <a:fld id="{38C9D2B2-F8A0-41B1-8482-D108E1D20E7F}" type="slidenum">
              <a:rPr lang="en-US" altLang="ja-JP" smtClean="0"/>
              <a:pPr>
                <a:defRPr/>
              </a:pPr>
              <a:t>98</a:t>
            </a:fld>
            <a:endParaRPr lang="en-US" altLang="ja-JP"/>
          </a:p>
        </p:txBody>
      </p:sp>
    </p:spTree>
    <p:extLst>
      <p:ext uri="{BB962C8B-B14F-4D97-AF65-F5344CB8AC3E}">
        <p14:creationId xmlns:p14="http://schemas.microsoft.com/office/powerpoint/2010/main" val="1468589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RQ9 of this SLR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Recently, there are three frameworks that have been highly cited and therefore influential in software defect prediction field: </a:t>
            </a:r>
          </a:p>
          <a:p>
            <a:pPr marL="685800" lvl="1" indent="-228600">
              <a:buFont typeface="+mj-lt"/>
              <a:buAutoNum type="arabicPeriod"/>
            </a:pPr>
            <a:r>
              <a:rPr lang="en-US" dirty="0" err="1"/>
              <a:t>Menzies</a:t>
            </a:r>
            <a:r>
              <a:rPr lang="en-US" dirty="0"/>
              <a:t> et al. Framework (</a:t>
            </a:r>
            <a:r>
              <a:rPr lang="en-US" dirty="0" err="1"/>
              <a:t>Menzies</a:t>
            </a:r>
            <a:r>
              <a:rPr lang="en-US" dirty="0"/>
              <a:t> et al. 2007)</a:t>
            </a:r>
          </a:p>
          <a:p>
            <a:pPr marL="685800" lvl="1" indent="-228600">
              <a:buFont typeface="+mj-lt"/>
              <a:buAutoNum type="arabicPeriod"/>
            </a:pPr>
            <a:r>
              <a:rPr lang="en-US" dirty="0" err="1"/>
              <a:t>Lessmann</a:t>
            </a:r>
            <a:r>
              <a:rPr lang="en-US" dirty="0"/>
              <a:t> et al. Framework (</a:t>
            </a:r>
            <a:r>
              <a:rPr lang="en-US" dirty="0" err="1"/>
              <a:t>Lessmann</a:t>
            </a:r>
            <a:r>
              <a:rPr lang="en-US" dirty="0"/>
              <a:t> et al. 2008)</a:t>
            </a:r>
          </a:p>
          <a:p>
            <a:pPr marL="685800" lvl="1" indent="-228600">
              <a:buFont typeface="+mj-lt"/>
              <a:buAutoNum type="arabicPeriod"/>
            </a:pPr>
            <a:r>
              <a:rPr lang="en-US" dirty="0"/>
              <a:t>Song et al. Framework (Song et al. 2011).</a:t>
            </a:r>
          </a:p>
        </p:txBody>
      </p:sp>
      <p:sp>
        <p:nvSpPr>
          <p:cNvPr id="4" name="Slide Number Placeholder 3"/>
          <p:cNvSpPr>
            <a:spLocks noGrp="1"/>
          </p:cNvSpPr>
          <p:nvPr>
            <p:ph type="sldNum" sz="quarter" idx="10"/>
          </p:nvPr>
        </p:nvSpPr>
        <p:spPr/>
        <p:txBody>
          <a:bodyPr/>
          <a:lstStyle/>
          <a:p>
            <a:fld id="{2D9CD5FA-941E-4E47-AC5B-FC4CE4DCCEF5}" type="slidenum">
              <a:rPr lang="id-ID" smtClean="0"/>
              <a:t>105</a:t>
            </a:fld>
            <a:endParaRPr lang="id-ID"/>
          </a:p>
        </p:txBody>
      </p:sp>
    </p:spTree>
    <p:extLst>
      <p:ext uri="{BB962C8B-B14F-4D97-AF65-F5344CB8AC3E}">
        <p14:creationId xmlns:p14="http://schemas.microsoft.com/office/powerpoint/2010/main" val="3497934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106</a:t>
            </a:fld>
            <a:endParaRPr lang="id-ID"/>
          </a:p>
        </p:txBody>
      </p:sp>
    </p:spTree>
    <p:extLst>
      <p:ext uri="{BB962C8B-B14F-4D97-AF65-F5344CB8AC3E}">
        <p14:creationId xmlns:p14="http://schemas.microsoft.com/office/powerpoint/2010/main" val="827846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107</a:t>
            </a:fld>
            <a:endParaRPr lang="id-ID"/>
          </a:p>
        </p:txBody>
      </p:sp>
    </p:spTree>
    <p:extLst>
      <p:ext uri="{BB962C8B-B14F-4D97-AF65-F5344CB8AC3E}">
        <p14:creationId xmlns:p14="http://schemas.microsoft.com/office/powerpoint/2010/main" val="1568968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108</a:t>
            </a:fld>
            <a:endParaRPr lang="id-ID"/>
          </a:p>
        </p:txBody>
      </p:sp>
    </p:spTree>
    <p:extLst>
      <p:ext uri="{BB962C8B-B14F-4D97-AF65-F5344CB8AC3E}">
        <p14:creationId xmlns:p14="http://schemas.microsoft.com/office/powerpoint/2010/main" val="418038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6</a:t>
            </a:fld>
            <a:endParaRPr lang="en-US" altLang="ja-JP"/>
          </a:p>
        </p:txBody>
      </p:sp>
    </p:spTree>
    <p:extLst>
      <p:ext uri="{BB962C8B-B14F-4D97-AF65-F5344CB8AC3E}">
        <p14:creationId xmlns:p14="http://schemas.microsoft.com/office/powerpoint/2010/main" val="2538580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my proposed framework. This</a:t>
            </a:r>
            <a:r>
              <a:rPr lang="en-US" baseline="0" dirty="0"/>
              <a:t> slide shows you, </a:t>
            </a:r>
            <a:r>
              <a:rPr lang="en-US" dirty="0"/>
              <a:t>what is the different between these frameworks and the proposed framework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proposed framework, </a:t>
            </a:r>
            <a:r>
              <a:rPr lang="en-US" dirty="0" err="1"/>
              <a:t>metaheuristic</a:t>
            </a:r>
            <a:r>
              <a:rPr lang="en-US" dirty="0"/>
              <a:t> optimization methods, PSO and GA, have been used as a feature selector and a parameter selector of the classifiers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considerable work has been done for </a:t>
            </a:r>
            <a:r>
              <a:rPr lang="en-US" dirty="0" err="1"/>
              <a:t>metaheuristic</a:t>
            </a:r>
            <a:r>
              <a:rPr lang="en-US" dirty="0"/>
              <a:t> optimization based feature selection and class imbalance problem separately, but limited research can be found on investigating them both together, particularly in the software engineering field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this study, </a:t>
            </a:r>
            <a:r>
              <a:rPr lang="en-US" dirty="0" err="1"/>
              <a:t>metaheuristic</a:t>
            </a:r>
            <a:r>
              <a:rPr lang="en-US" dirty="0"/>
              <a:t> optimization based feature selection and bagging technique are combined for solving the class imbalance problem, in the context of software defect prediction.</a:t>
            </a:r>
          </a:p>
        </p:txBody>
      </p:sp>
      <p:sp>
        <p:nvSpPr>
          <p:cNvPr id="4" name="Slide Number Placeholder 3"/>
          <p:cNvSpPr>
            <a:spLocks noGrp="1"/>
          </p:cNvSpPr>
          <p:nvPr>
            <p:ph type="sldNum" sz="quarter" idx="10"/>
          </p:nvPr>
        </p:nvSpPr>
        <p:spPr/>
        <p:txBody>
          <a:bodyPr/>
          <a:lstStyle/>
          <a:p>
            <a:fld id="{2D9CD5FA-941E-4E47-AC5B-FC4CE4DCCEF5}" type="slidenum">
              <a:rPr lang="id-ID" smtClean="0"/>
              <a:t>109</a:t>
            </a:fld>
            <a:endParaRPr lang="id-ID"/>
          </a:p>
        </p:txBody>
      </p:sp>
    </p:spTree>
    <p:extLst>
      <p:ext uri="{BB962C8B-B14F-4D97-AF65-F5344CB8AC3E}">
        <p14:creationId xmlns:p14="http://schemas.microsoft.com/office/powerpoint/2010/main" val="2219595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my proposed framework. This</a:t>
            </a:r>
            <a:r>
              <a:rPr lang="en-US" baseline="0" dirty="0"/>
              <a:t> slide shows you, </a:t>
            </a:r>
            <a:r>
              <a:rPr lang="en-US" dirty="0"/>
              <a:t>what is the different between these frameworks and the proposed framework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proposed framework, </a:t>
            </a:r>
            <a:r>
              <a:rPr lang="en-US" dirty="0" err="1"/>
              <a:t>metaheuristic</a:t>
            </a:r>
            <a:r>
              <a:rPr lang="en-US" dirty="0"/>
              <a:t> optimization methods, PSO and GA, have been used as a feature selector and a parameter selector of the classifiers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considerable work has been done for </a:t>
            </a:r>
            <a:r>
              <a:rPr lang="en-US" dirty="0" err="1"/>
              <a:t>metaheuristic</a:t>
            </a:r>
            <a:r>
              <a:rPr lang="en-US" dirty="0"/>
              <a:t> optimization based feature selection and class imbalance problem separately, but limited research can be found on investigating them both together, particularly in the software engineering field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this study, </a:t>
            </a:r>
            <a:r>
              <a:rPr lang="en-US" dirty="0" err="1"/>
              <a:t>metaheuristic</a:t>
            </a:r>
            <a:r>
              <a:rPr lang="en-US" dirty="0"/>
              <a:t> optimization based feature selection and bagging technique are combined for solving the class imbalance problem, in the context of software defect prediction.</a:t>
            </a:r>
          </a:p>
        </p:txBody>
      </p:sp>
      <p:sp>
        <p:nvSpPr>
          <p:cNvPr id="4" name="Slide Number Placeholder 3"/>
          <p:cNvSpPr>
            <a:spLocks noGrp="1"/>
          </p:cNvSpPr>
          <p:nvPr>
            <p:ph type="sldNum" sz="quarter" idx="10"/>
          </p:nvPr>
        </p:nvSpPr>
        <p:spPr/>
        <p:txBody>
          <a:bodyPr/>
          <a:lstStyle/>
          <a:p>
            <a:fld id="{2D9CD5FA-941E-4E47-AC5B-FC4CE4DCCEF5}" type="slidenum">
              <a:rPr lang="id-ID" smtClean="0"/>
              <a:t>112</a:t>
            </a:fld>
            <a:endParaRPr lang="id-ID"/>
          </a:p>
        </p:txBody>
      </p:sp>
    </p:spTree>
    <p:extLst>
      <p:ext uri="{BB962C8B-B14F-4D97-AF65-F5344CB8AC3E}">
        <p14:creationId xmlns:p14="http://schemas.microsoft.com/office/powerpoint/2010/main" val="868107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113</a:t>
            </a:fld>
            <a:endParaRPr lang="id-ID"/>
          </a:p>
        </p:txBody>
      </p:sp>
    </p:spTree>
    <p:extLst>
      <p:ext uri="{BB962C8B-B14F-4D97-AF65-F5344CB8AC3E}">
        <p14:creationId xmlns:p14="http://schemas.microsoft.com/office/powerpoint/2010/main" val="1487065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116</a:t>
            </a:fld>
            <a:endParaRPr lang="en-US" altLang="ja-JP"/>
          </a:p>
        </p:txBody>
      </p:sp>
    </p:spTree>
    <p:extLst>
      <p:ext uri="{BB962C8B-B14F-4D97-AF65-F5344CB8AC3E}">
        <p14:creationId xmlns:p14="http://schemas.microsoft.com/office/powerpoint/2010/main" val="1169618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153</a:t>
            </a:fld>
            <a:endParaRPr lang="en-US" altLang="ja-JP"/>
          </a:p>
        </p:txBody>
      </p:sp>
    </p:spTree>
    <p:extLst>
      <p:ext uri="{BB962C8B-B14F-4D97-AF65-F5344CB8AC3E}">
        <p14:creationId xmlns:p14="http://schemas.microsoft.com/office/powerpoint/2010/main" val="3963431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168</a:t>
            </a:fld>
            <a:endParaRPr lang="en-US" altLang="ja-JP"/>
          </a:p>
        </p:txBody>
      </p:sp>
    </p:spTree>
    <p:extLst>
      <p:ext uri="{BB962C8B-B14F-4D97-AF65-F5344CB8AC3E}">
        <p14:creationId xmlns:p14="http://schemas.microsoft.com/office/powerpoint/2010/main" val="1166604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The literature review has been undertaken as a Systematic Literature Review (SLR)* based on the original guidelines as proposed by </a:t>
            </a:r>
            <a:r>
              <a:rPr lang="en-US" i="0" dirty="0" err="1"/>
              <a:t>Kitchenham</a:t>
            </a:r>
            <a:r>
              <a:rPr lang="en-US" i="0" dirty="0"/>
              <a:t> and Charters (2007)</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sz="1200" i="0" dirty="0"/>
              <a:t>Systematic literature reviews (SLR) is now well established</a:t>
            </a:r>
            <a:r>
              <a:rPr lang="en-US" sz="1200" i="0" baseline="0" dirty="0"/>
              <a:t> review method </a:t>
            </a:r>
            <a:r>
              <a:rPr lang="en-US" sz="1200" i="0" dirty="0"/>
              <a:t>in the field</a:t>
            </a:r>
            <a:r>
              <a:rPr lang="en-US" sz="1200" i="0" baseline="0" dirty="0"/>
              <a:t> of </a:t>
            </a:r>
            <a:r>
              <a:rPr lang="en-US" sz="1200" i="0" dirty="0"/>
              <a:t>software engineering. </a:t>
            </a:r>
          </a:p>
          <a:p>
            <a:pPr marL="171450" indent="-171450">
              <a:buFont typeface="Arial" panose="020B0604020202020204" pitchFamily="34" charset="0"/>
              <a:buChar char="•"/>
            </a:pPr>
            <a:endParaRPr lang="en-US" sz="1200" i="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results</a:t>
            </a:r>
            <a:r>
              <a:rPr lang="en-US" i="0" baseline="0" dirty="0"/>
              <a:t> of this SLR is </a:t>
            </a:r>
            <a:r>
              <a:rPr lang="en-US" sz="1200" i="0" dirty="0"/>
              <a:t>submitted to IEEE Transactions on Software Engineering </a:t>
            </a:r>
          </a:p>
          <a:p>
            <a:pPr marL="171450" indent="-171450">
              <a:buFont typeface="Arial" panose="020B0604020202020204" pitchFamily="34" charset="0"/>
              <a:buChar char="•"/>
            </a:pPr>
            <a:endParaRPr lang="en-US" sz="1200" i="0" dirty="0"/>
          </a:p>
        </p:txBody>
      </p:sp>
      <p:sp>
        <p:nvSpPr>
          <p:cNvPr id="4" name="Slide Number Placeholder 3"/>
          <p:cNvSpPr>
            <a:spLocks noGrp="1"/>
          </p:cNvSpPr>
          <p:nvPr>
            <p:ph type="sldNum" sz="quarter" idx="10"/>
          </p:nvPr>
        </p:nvSpPr>
        <p:spPr/>
        <p:txBody>
          <a:bodyPr/>
          <a:lstStyle/>
          <a:p>
            <a:fld id="{2D9CD5FA-941E-4E47-AC5B-FC4CE4DCCEF5}" type="slidenum">
              <a:rPr lang="id-ID" smtClean="0"/>
              <a:t>180</a:t>
            </a:fld>
            <a:endParaRPr lang="id-ID"/>
          </a:p>
        </p:txBody>
      </p:sp>
    </p:spTree>
    <p:extLst>
      <p:ext uri="{BB962C8B-B14F-4D97-AF65-F5344CB8AC3E}">
        <p14:creationId xmlns:p14="http://schemas.microsoft.com/office/powerpoint/2010/main" val="3020587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247</a:t>
            </a:fld>
            <a:endParaRPr lang="en-US" altLang="ja-JP"/>
          </a:p>
        </p:txBody>
      </p:sp>
    </p:spTree>
    <p:extLst>
      <p:ext uri="{BB962C8B-B14F-4D97-AF65-F5344CB8AC3E}">
        <p14:creationId xmlns:p14="http://schemas.microsoft.com/office/powerpoint/2010/main" val="3795901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RQ9 of this SLR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Recently, there are three frameworks that have been highly cited and therefore influential in software defect prediction field: </a:t>
            </a:r>
          </a:p>
          <a:p>
            <a:pPr marL="685800" lvl="1" indent="-228600">
              <a:buFont typeface="+mj-lt"/>
              <a:buAutoNum type="arabicPeriod"/>
            </a:pPr>
            <a:r>
              <a:rPr lang="en-US" dirty="0" err="1"/>
              <a:t>Menzies</a:t>
            </a:r>
            <a:r>
              <a:rPr lang="en-US" dirty="0"/>
              <a:t> et al. Framework (</a:t>
            </a:r>
            <a:r>
              <a:rPr lang="en-US" dirty="0" err="1"/>
              <a:t>Menzies</a:t>
            </a:r>
            <a:r>
              <a:rPr lang="en-US" dirty="0"/>
              <a:t> et al. 2007)</a:t>
            </a:r>
          </a:p>
          <a:p>
            <a:pPr marL="685800" lvl="1" indent="-228600">
              <a:buFont typeface="+mj-lt"/>
              <a:buAutoNum type="arabicPeriod"/>
            </a:pPr>
            <a:r>
              <a:rPr lang="en-US" dirty="0" err="1"/>
              <a:t>Lessmann</a:t>
            </a:r>
            <a:r>
              <a:rPr lang="en-US" dirty="0"/>
              <a:t> et al. Framework (</a:t>
            </a:r>
            <a:r>
              <a:rPr lang="en-US" dirty="0" err="1"/>
              <a:t>Lessmann</a:t>
            </a:r>
            <a:r>
              <a:rPr lang="en-US" dirty="0"/>
              <a:t> et al. 2008)</a:t>
            </a:r>
          </a:p>
          <a:p>
            <a:pPr marL="685800" lvl="1" indent="-228600">
              <a:buFont typeface="+mj-lt"/>
              <a:buAutoNum type="arabicPeriod"/>
            </a:pPr>
            <a:r>
              <a:rPr lang="en-US" dirty="0"/>
              <a:t>Song et al. Framework (Song et al. 2011).</a:t>
            </a:r>
          </a:p>
        </p:txBody>
      </p:sp>
      <p:sp>
        <p:nvSpPr>
          <p:cNvPr id="4" name="Slide Number Placeholder 3"/>
          <p:cNvSpPr>
            <a:spLocks noGrp="1"/>
          </p:cNvSpPr>
          <p:nvPr>
            <p:ph type="sldNum" sz="quarter" idx="10"/>
          </p:nvPr>
        </p:nvSpPr>
        <p:spPr/>
        <p:txBody>
          <a:bodyPr/>
          <a:lstStyle/>
          <a:p>
            <a:fld id="{2D9CD5FA-941E-4E47-AC5B-FC4CE4DCCEF5}" type="slidenum">
              <a:rPr lang="id-ID" smtClean="0"/>
              <a:t>266</a:t>
            </a:fld>
            <a:endParaRPr lang="id-ID"/>
          </a:p>
        </p:txBody>
      </p:sp>
    </p:spTree>
    <p:extLst>
      <p:ext uri="{BB962C8B-B14F-4D97-AF65-F5344CB8AC3E}">
        <p14:creationId xmlns:p14="http://schemas.microsoft.com/office/powerpoint/2010/main" val="3011083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267</a:t>
            </a:fld>
            <a:endParaRPr lang="id-ID"/>
          </a:p>
        </p:txBody>
      </p:sp>
    </p:spTree>
    <p:extLst>
      <p:ext uri="{BB962C8B-B14F-4D97-AF65-F5344CB8AC3E}">
        <p14:creationId xmlns:p14="http://schemas.microsoft.com/office/powerpoint/2010/main" val="1812802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7</a:t>
            </a:fld>
            <a:endParaRPr lang="en-US" altLang="ja-JP"/>
          </a:p>
        </p:txBody>
      </p:sp>
    </p:spTree>
    <p:extLst>
      <p:ext uri="{BB962C8B-B14F-4D97-AF65-F5344CB8AC3E}">
        <p14:creationId xmlns:p14="http://schemas.microsoft.com/office/powerpoint/2010/main" val="570014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268</a:t>
            </a:fld>
            <a:endParaRPr lang="id-ID"/>
          </a:p>
        </p:txBody>
      </p:sp>
    </p:spTree>
    <p:extLst>
      <p:ext uri="{BB962C8B-B14F-4D97-AF65-F5344CB8AC3E}">
        <p14:creationId xmlns:p14="http://schemas.microsoft.com/office/powerpoint/2010/main" val="2371881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269</a:t>
            </a:fld>
            <a:endParaRPr lang="id-ID"/>
          </a:p>
        </p:txBody>
      </p:sp>
    </p:spTree>
    <p:extLst>
      <p:ext uri="{BB962C8B-B14F-4D97-AF65-F5344CB8AC3E}">
        <p14:creationId xmlns:p14="http://schemas.microsoft.com/office/powerpoint/2010/main" val="2754140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my proposed framework. This</a:t>
            </a:r>
            <a:r>
              <a:rPr lang="en-US" baseline="0" dirty="0"/>
              <a:t> slide shows you, </a:t>
            </a:r>
            <a:r>
              <a:rPr lang="en-US" dirty="0"/>
              <a:t>what is the different between these frameworks and the proposed framework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proposed framework, </a:t>
            </a:r>
            <a:r>
              <a:rPr lang="en-US" dirty="0" err="1"/>
              <a:t>metaheuristic</a:t>
            </a:r>
            <a:r>
              <a:rPr lang="en-US" dirty="0"/>
              <a:t> optimization methods, PSO and GA, have been used as a feature selector and a parameter selector of the classifiers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considerable work has been done for </a:t>
            </a:r>
            <a:r>
              <a:rPr lang="en-US" dirty="0" err="1"/>
              <a:t>metaheuristic</a:t>
            </a:r>
            <a:r>
              <a:rPr lang="en-US" dirty="0"/>
              <a:t> optimization based feature selection and class imbalance problem separately, but limited research can be found on investigating them both together, particularly in the software engineering field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this study, </a:t>
            </a:r>
            <a:r>
              <a:rPr lang="en-US" dirty="0" err="1"/>
              <a:t>metaheuristic</a:t>
            </a:r>
            <a:r>
              <a:rPr lang="en-US" dirty="0"/>
              <a:t> optimization based feature selection and bagging technique are combined for solving the class imbalance problem, in the context of software defect prediction.</a:t>
            </a:r>
          </a:p>
        </p:txBody>
      </p:sp>
      <p:sp>
        <p:nvSpPr>
          <p:cNvPr id="4" name="Slide Number Placeholder 3"/>
          <p:cNvSpPr>
            <a:spLocks noGrp="1"/>
          </p:cNvSpPr>
          <p:nvPr>
            <p:ph type="sldNum" sz="quarter" idx="10"/>
          </p:nvPr>
        </p:nvSpPr>
        <p:spPr/>
        <p:txBody>
          <a:bodyPr/>
          <a:lstStyle/>
          <a:p>
            <a:fld id="{2D9CD5FA-941E-4E47-AC5B-FC4CE4DCCEF5}" type="slidenum">
              <a:rPr lang="id-ID" smtClean="0"/>
              <a:t>270</a:t>
            </a:fld>
            <a:endParaRPr lang="id-ID"/>
          </a:p>
        </p:txBody>
      </p:sp>
    </p:spTree>
    <p:extLst>
      <p:ext uri="{BB962C8B-B14F-4D97-AF65-F5344CB8AC3E}">
        <p14:creationId xmlns:p14="http://schemas.microsoft.com/office/powerpoint/2010/main" val="525388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275</a:t>
            </a:fld>
            <a:endParaRPr lang="en-US" altLang="ja-JP"/>
          </a:p>
        </p:txBody>
      </p:sp>
    </p:spTree>
    <p:extLst>
      <p:ext uri="{BB962C8B-B14F-4D97-AF65-F5344CB8AC3E}">
        <p14:creationId xmlns:p14="http://schemas.microsoft.com/office/powerpoint/2010/main" val="2317686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279</a:t>
            </a:fld>
            <a:endParaRPr lang="en-US" altLang="ja-JP"/>
          </a:p>
        </p:txBody>
      </p:sp>
    </p:spTree>
    <p:extLst>
      <p:ext uri="{BB962C8B-B14F-4D97-AF65-F5344CB8AC3E}">
        <p14:creationId xmlns:p14="http://schemas.microsoft.com/office/powerpoint/2010/main" val="1528056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301</a:t>
            </a:fld>
            <a:endParaRPr lang="id-ID"/>
          </a:p>
        </p:txBody>
      </p:sp>
    </p:spTree>
    <p:extLst>
      <p:ext uri="{BB962C8B-B14F-4D97-AF65-F5344CB8AC3E}">
        <p14:creationId xmlns:p14="http://schemas.microsoft.com/office/powerpoint/2010/main" val="1695137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302</a:t>
            </a:fld>
            <a:endParaRPr lang="id-ID"/>
          </a:p>
        </p:txBody>
      </p:sp>
    </p:spTree>
    <p:extLst>
      <p:ext uri="{BB962C8B-B14F-4D97-AF65-F5344CB8AC3E}">
        <p14:creationId xmlns:p14="http://schemas.microsoft.com/office/powerpoint/2010/main" val="1434683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The literature review has been undertaken as a Systematic Literature Review (SLR)* based on the original guidelines as proposed by </a:t>
            </a:r>
            <a:r>
              <a:rPr lang="en-US" i="0" dirty="0" err="1"/>
              <a:t>Kitchenham</a:t>
            </a:r>
            <a:r>
              <a:rPr lang="en-US" i="0" dirty="0"/>
              <a:t> and Charters (2007)</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sz="1200" i="0" dirty="0"/>
              <a:t>Systematic literature reviews (SLR) is now well established</a:t>
            </a:r>
            <a:r>
              <a:rPr lang="en-US" sz="1200" i="0" baseline="0" dirty="0"/>
              <a:t> review method </a:t>
            </a:r>
            <a:r>
              <a:rPr lang="en-US" sz="1200" i="0" dirty="0"/>
              <a:t>in the field</a:t>
            </a:r>
            <a:r>
              <a:rPr lang="en-US" sz="1200" i="0" baseline="0" dirty="0"/>
              <a:t> of </a:t>
            </a:r>
            <a:r>
              <a:rPr lang="en-US" sz="1200" i="0" dirty="0"/>
              <a:t>software engineering. </a:t>
            </a:r>
          </a:p>
          <a:p>
            <a:pPr marL="171450" indent="-171450">
              <a:buFont typeface="Arial" panose="020B0604020202020204" pitchFamily="34" charset="0"/>
              <a:buChar char="•"/>
            </a:pPr>
            <a:endParaRPr lang="en-US" sz="1200" i="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results</a:t>
            </a:r>
            <a:r>
              <a:rPr lang="en-US" i="0" baseline="0" dirty="0"/>
              <a:t> of this SLR is </a:t>
            </a:r>
            <a:r>
              <a:rPr lang="en-US" sz="1200" i="0" dirty="0"/>
              <a:t>submitted to IEEE Transactions on Software Engineering </a:t>
            </a:r>
          </a:p>
          <a:p>
            <a:pPr marL="171450" indent="-171450">
              <a:buFont typeface="Arial" panose="020B0604020202020204" pitchFamily="34" charset="0"/>
              <a:buChar char="•"/>
            </a:pPr>
            <a:endParaRPr lang="en-US" sz="1200" i="0" dirty="0"/>
          </a:p>
        </p:txBody>
      </p:sp>
      <p:sp>
        <p:nvSpPr>
          <p:cNvPr id="4" name="Slide Number Placeholder 3"/>
          <p:cNvSpPr>
            <a:spLocks noGrp="1"/>
          </p:cNvSpPr>
          <p:nvPr>
            <p:ph type="sldNum" sz="quarter" idx="10"/>
          </p:nvPr>
        </p:nvSpPr>
        <p:spPr/>
        <p:txBody>
          <a:bodyPr/>
          <a:lstStyle/>
          <a:p>
            <a:fld id="{2D9CD5FA-941E-4E47-AC5B-FC4CE4DCCEF5}" type="slidenum">
              <a:rPr lang="id-ID" smtClean="0"/>
              <a:t>321</a:t>
            </a:fld>
            <a:endParaRPr lang="id-ID"/>
          </a:p>
        </p:txBody>
      </p:sp>
    </p:spTree>
    <p:extLst>
      <p:ext uri="{BB962C8B-B14F-4D97-AF65-F5344CB8AC3E}">
        <p14:creationId xmlns:p14="http://schemas.microsoft.com/office/powerpoint/2010/main" val="3534143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328</a:t>
            </a:fld>
            <a:endParaRPr lang="en-US" altLang="ja-JP"/>
          </a:p>
        </p:txBody>
      </p:sp>
    </p:spTree>
    <p:extLst>
      <p:ext uri="{BB962C8B-B14F-4D97-AF65-F5344CB8AC3E}">
        <p14:creationId xmlns:p14="http://schemas.microsoft.com/office/powerpoint/2010/main" val="41920990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search was limited by the year of publication: 2000-2013</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Two kind of publications, journal papers and conference proceedings, were included</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ACM</a:t>
            </a:r>
            <a:r>
              <a:rPr lang="en-US" baseline="0" dirty="0"/>
              <a:t> DL, IEEE Explore, </a:t>
            </a:r>
            <a:r>
              <a:rPr lang="en-US" baseline="0" dirty="0" err="1"/>
              <a:t>ScienceDirect</a:t>
            </a:r>
            <a:r>
              <a:rPr lang="en-US" baseline="0" dirty="0"/>
              <a:t>, </a:t>
            </a:r>
            <a:r>
              <a:rPr lang="en-US" baseline="0" dirty="0" err="1"/>
              <a:t>SpringerLink</a:t>
            </a:r>
            <a:r>
              <a:rPr lang="en-US" baseline="0" dirty="0"/>
              <a:t>, SCOPUS digital libraries are selected to be search resource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search string was subsequently adjusted to suit the specific requirements of each database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71 paper </a:t>
            </a:r>
            <a:r>
              <a:rPr lang="en-US" baseline="0" dirty="0"/>
              <a:t>are selected to be a </a:t>
            </a:r>
            <a:r>
              <a:rPr lang="en-US" dirty="0"/>
              <a:t> primary studies</a:t>
            </a:r>
            <a:r>
              <a:rPr lang="en-US" baseline="0" dirty="0"/>
              <a:t> in this SLR</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347</a:t>
            </a:fld>
            <a:endParaRPr lang="id-ID"/>
          </a:p>
        </p:txBody>
      </p:sp>
    </p:spTree>
    <p:extLst>
      <p:ext uri="{BB962C8B-B14F-4D97-AF65-F5344CB8AC3E}">
        <p14:creationId xmlns:p14="http://schemas.microsoft.com/office/powerpoint/2010/main" val="146829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8</a:t>
            </a:fld>
            <a:endParaRPr lang="en-US" altLang="ja-JP"/>
          </a:p>
        </p:txBody>
      </p:sp>
    </p:spTree>
    <p:extLst>
      <p:ext uri="{BB962C8B-B14F-4D97-AF65-F5344CB8AC3E}">
        <p14:creationId xmlns:p14="http://schemas.microsoft.com/office/powerpoint/2010/main" val="30989497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search was limited by the year of publication: 2000-2013</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Two kind of publications, journal papers and conference proceedings, were included</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ACM</a:t>
            </a:r>
            <a:r>
              <a:rPr lang="en-US" baseline="0" dirty="0"/>
              <a:t> DL, IEEE Explore, </a:t>
            </a:r>
            <a:r>
              <a:rPr lang="en-US" baseline="0" dirty="0" err="1"/>
              <a:t>ScienceDirect</a:t>
            </a:r>
            <a:r>
              <a:rPr lang="en-US" baseline="0" dirty="0"/>
              <a:t>, </a:t>
            </a:r>
            <a:r>
              <a:rPr lang="en-US" baseline="0" dirty="0" err="1"/>
              <a:t>SpringerLink</a:t>
            </a:r>
            <a:r>
              <a:rPr lang="en-US" baseline="0" dirty="0"/>
              <a:t>, SCOPUS digital libraries are selected to be search resource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search string was subsequently adjusted to suit the specific requirements of each database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71 paper </a:t>
            </a:r>
            <a:r>
              <a:rPr lang="en-US" baseline="0" dirty="0"/>
              <a:t>are selected to be a </a:t>
            </a:r>
            <a:r>
              <a:rPr lang="en-US" dirty="0"/>
              <a:t> primary studies</a:t>
            </a:r>
            <a:r>
              <a:rPr lang="en-US" baseline="0" dirty="0"/>
              <a:t> in this SLR</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351</a:t>
            </a:fld>
            <a:endParaRPr lang="id-ID"/>
          </a:p>
        </p:txBody>
      </p:sp>
    </p:spTree>
    <p:extLst>
      <p:ext uri="{BB962C8B-B14F-4D97-AF65-F5344CB8AC3E}">
        <p14:creationId xmlns:p14="http://schemas.microsoft.com/office/powerpoint/2010/main" val="16484637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373</a:t>
            </a:fld>
            <a:endParaRPr lang="en-US" altLang="ja-JP"/>
          </a:p>
        </p:txBody>
      </p:sp>
    </p:spTree>
    <p:extLst>
      <p:ext uri="{BB962C8B-B14F-4D97-AF65-F5344CB8AC3E}">
        <p14:creationId xmlns:p14="http://schemas.microsoft.com/office/powerpoint/2010/main" val="11809357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An SLR is defined as a process of identifying, assessing, and interpreting all available research evidence with the purpose to provide answers for specific research questions</a:t>
            </a:r>
            <a:endParaRPr lang="en-US" i="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research questions (RQ) addressed by this literature review are shown in this</a:t>
            </a:r>
            <a:r>
              <a:rPr lang="en-US" baseline="0" dirty="0"/>
              <a:t> slide</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377</a:t>
            </a:fld>
            <a:endParaRPr lang="id-ID"/>
          </a:p>
        </p:txBody>
      </p:sp>
    </p:spTree>
    <p:extLst>
      <p:ext uri="{BB962C8B-B14F-4D97-AF65-F5344CB8AC3E}">
        <p14:creationId xmlns:p14="http://schemas.microsoft.com/office/powerpoint/2010/main" val="3988155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search was limited by the year of publication: 2000-2013</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Two kind of publications, journal papers and conference proceedings, were included</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ACM</a:t>
            </a:r>
            <a:r>
              <a:rPr lang="en-US" baseline="0" dirty="0"/>
              <a:t> DL, IEEE Explore, </a:t>
            </a:r>
            <a:r>
              <a:rPr lang="en-US" baseline="0" dirty="0" err="1"/>
              <a:t>ScienceDirect</a:t>
            </a:r>
            <a:r>
              <a:rPr lang="en-US" baseline="0" dirty="0"/>
              <a:t>, </a:t>
            </a:r>
            <a:r>
              <a:rPr lang="en-US" baseline="0" dirty="0" err="1"/>
              <a:t>SpringerLink</a:t>
            </a:r>
            <a:r>
              <a:rPr lang="en-US" baseline="0" dirty="0"/>
              <a:t>, SCOPUS digital libraries are selected to be search resource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search string was subsequently adjusted to suit the specific requirements of each database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71 paper </a:t>
            </a:r>
            <a:r>
              <a:rPr lang="en-US" baseline="0" dirty="0"/>
              <a:t>are selected to be a </a:t>
            </a:r>
            <a:r>
              <a:rPr lang="en-US" dirty="0"/>
              <a:t> primary studies</a:t>
            </a:r>
            <a:r>
              <a:rPr lang="en-US" baseline="0" dirty="0"/>
              <a:t> in this SLR</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378</a:t>
            </a:fld>
            <a:endParaRPr lang="id-ID"/>
          </a:p>
        </p:txBody>
      </p:sp>
    </p:spTree>
    <p:extLst>
      <p:ext uri="{BB962C8B-B14F-4D97-AF65-F5344CB8AC3E}">
        <p14:creationId xmlns:p14="http://schemas.microsoft.com/office/powerpoint/2010/main" val="1137820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distribution over the years of 71 selected studies is presented to show how the interest in software defect prediction has changed over 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slide also shows that the research field on software defect prediction is still very much relevant to this day.</a:t>
            </a:r>
          </a:p>
        </p:txBody>
      </p:sp>
      <p:sp>
        <p:nvSpPr>
          <p:cNvPr id="4" name="Slide Number Placeholder 3"/>
          <p:cNvSpPr>
            <a:spLocks noGrp="1"/>
          </p:cNvSpPr>
          <p:nvPr>
            <p:ph type="sldNum" sz="quarter" idx="10"/>
          </p:nvPr>
        </p:nvSpPr>
        <p:spPr/>
        <p:txBody>
          <a:bodyPr/>
          <a:lstStyle/>
          <a:p>
            <a:fld id="{2D9CD5FA-941E-4E47-AC5B-FC4CE4DCCEF5}" type="slidenum">
              <a:rPr lang="id-ID" smtClean="0"/>
              <a:t>383</a:t>
            </a:fld>
            <a:endParaRPr lang="id-ID"/>
          </a:p>
        </p:txBody>
      </p:sp>
    </p:spTree>
    <p:extLst>
      <p:ext uri="{BB962C8B-B14F-4D97-AF65-F5344CB8AC3E}">
        <p14:creationId xmlns:p14="http://schemas.microsoft.com/office/powerpoint/2010/main" val="1978173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391</a:t>
            </a:fld>
            <a:endParaRPr lang="id-ID"/>
          </a:p>
        </p:txBody>
      </p:sp>
    </p:spTree>
    <p:extLst>
      <p:ext uri="{BB962C8B-B14F-4D97-AF65-F5344CB8AC3E}">
        <p14:creationId xmlns:p14="http://schemas.microsoft.com/office/powerpoint/2010/main" val="15624701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392</a:t>
            </a:fld>
            <a:endParaRPr lang="id-ID"/>
          </a:p>
        </p:txBody>
      </p:sp>
    </p:spTree>
    <p:extLst>
      <p:ext uri="{BB962C8B-B14F-4D97-AF65-F5344CB8AC3E}">
        <p14:creationId xmlns:p14="http://schemas.microsoft.com/office/powerpoint/2010/main" val="20032501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393</a:t>
            </a:fld>
            <a:endParaRPr lang="id-ID"/>
          </a:p>
        </p:txBody>
      </p:sp>
    </p:spTree>
    <p:extLst>
      <p:ext uri="{BB962C8B-B14F-4D97-AF65-F5344CB8AC3E}">
        <p14:creationId xmlns:p14="http://schemas.microsoft.com/office/powerpoint/2010/main" val="39374856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395</a:t>
            </a:fld>
            <a:endParaRPr lang="en-US" altLang="ja-JP"/>
          </a:p>
        </p:txBody>
      </p:sp>
    </p:spTree>
    <p:extLst>
      <p:ext uri="{BB962C8B-B14F-4D97-AF65-F5344CB8AC3E}">
        <p14:creationId xmlns:p14="http://schemas.microsoft.com/office/powerpoint/2010/main" val="2159872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RQ7 of this SLR</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400</a:t>
            </a:fld>
            <a:endParaRPr lang="id-ID"/>
          </a:p>
        </p:txBody>
      </p:sp>
    </p:spTree>
    <p:extLst>
      <p:ext uri="{BB962C8B-B14F-4D97-AF65-F5344CB8AC3E}">
        <p14:creationId xmlns:p14="http://schemas.microsoft.com/office/powerpoint/2010/main" val="254704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9</a:t>
            </a:fld>
            <a:endParaRPr lang="en-US" altLang="ja-JP"/>
          </a:p>
        </p:txBody>
      </p:sp>
    </p:spTree>
    <p:extLst>
      <p:ext uri="{BB962C8B-B14F-4D97-AF65-F5344CB8AC3E}">
        <p14:creationId xmlns:p14="http://schemas.microsoft.com/office/powerpoint/2010/main" val="16278885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RQ8 of this SLR</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401</a:t>
            </a:fld>
            <a:endParaRPr lang="id-ID"/>
          </a:p>
        </p:txBody>
      </p:sp>
    </p:spTree>
    <p:extLst>
      <p:ext uri="{BB962C8B-B14F-4D97-AF65-F5344CB8AC3E}">
        <p14:creationId xmlns:p14="http://schemas.microsoft.com/office/powerpoint/2010/main" val="33419115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RQ9 of this SLR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Recently, there are three frameworks that have been highly cited and therefore influential in software defect prediction field: </a:t>
            </a:r>
          </a:p>
          <a:p>
            <a:pPr marL="685800" lvl="1" indent="-228600">
              <a:buFont typeface="+mj-lt"/>
              <a:buAutoNum type="arabicPeriod"/>
            </a:pPr>
            <a:r>
              <a:rPr lang="en-US" dirty="0" err="1"/>
              <a:t>Menzies</a:t>
            </a:r>
            <a:r>
              <a:rPr lang="en-US" dirty="0"/>
              <a:t> et al. Framework (</a:t>
            </a:r>
            <a:r>
              <a:rPr lang="en-US" dirty="0" err="1"/>
              <a:t>Menzies</a:t>
            </a:r>
            <a:r>
              <a:rPr lang="en-US" dirty="0"/>
              <a:t> et al. 2007)</a:t>
            </a:r>
          </a:p>
          <a:p>
            <a:pPr marL="685800" lvl="1" indent="-228600">
              <a:buFont typeface="+mj-lt"/>
              <a:buAutoNum type="arabicPeriod"/>
            </a:pPr>
            <a:r>
              <a:rPr lang="en-US" dirty="0" err="1"/>
              <a:t>Lessmann</a:t>
            </a:r>
            <a:r>
              <a:rPr lang="en-US" dirty="0"/>
              <a:t> et al. Framework (</a:t>
            </a:r>
            <a:r>
              <a:rPr lang="en-US" dirty="0" err="1"/>
              <a:t>Lessmann</a:t>
            </a:r>
            <a:r>
              <a:rPr lang="en-US" dirty="0"/>
              <a:t> et al. 2008)</a:t>
            </a:r>
          </a:p>
          <a:p>
            <a:pPr marL="685800" lvl="1" indent="-228600">
              <a:buFont typeface="+mj-lt"/>
              <a:buAutoNum type="arabicPeriod"/>
            </a:pPr>
            <a:r>
              <a:rPr lang="en-US" dirty="0"/>
              <a:t>Song et al. Framework (Song et al. 2011).</a:t>
            </a:r>
          </a:p>
        </p:txBody>
      </p:sp>
      <p:sp>
        <p:nvSpPr>
          <p:cNvPr id="4" name="Slide Number Placeholder 3"/>
          <p:cNvSpPr>
            <a:spLocks noGrp="1"/>
          </p:cNvSpPr>
          <p:nvPr>
            <p:ph type="sldNum" sz="quarter" idx="10"/>
          </p:nvPr>
        </p:nvSpPr>
        <p:spPr/>
        <p:txBody>
          <a:bodyPr/>
          <a:lstStyle/>
          <a:p>
            <a:fld id="{2D9CD5FA-941E-4E47-AC5B-FC4CE4DCCEF5}" type="slidenum">
              <a:rPr lang="id-ID" smtClean="0"/>
              <a:t>402</a:t>
            </a:fld>
            <a:endParaRPr lang="id-ID"/>
          </a:p>
        </p:txBody>
      </p:sp>
    </p:spTree>
    <p:extLst>
      <p:ext uri="{BB962C8B-B14F-4D97-AF65-F5344CB8AC3E}">
        <p14:creationId xmlns:p14="http://schemas.microsoft.com/office/powerpoint/2010/main" val="29203658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tried to decompose </a:t>
            </a:r>
            <a:r>
              <a:rPr lang="en-US" baseline="0" dirty="0"/>
              <a:t>all frameworks into several components: Dataset, Data Preprocessor, Feature Selectors, Meta-Learning, Classifiers, Parameter Selector, Validations Methods and Evaluation Methods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All frameworks used same approach for Dataset, Validation Methods and Evaluation Methods, but used difference approach in Data Preprocessor, Feature Selectors, Meta-Learning, Classifiers and Parameter Selectors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err="1"/>
              <a:t>Menzies</a:t>
            </a:r>
            <a:r>
              <a:rPr lang="en-US" baseline="0" dirty="0"/>
              <a:t> used Log Filtering as Data Preprocessor and Info Gain for Feature Selectors, with no meta learning and parameter selectors</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403</a:t>
            </a:fld>
            <a:endParaRPr lang="id-ID"/>
          </a:p>
        </p:txBody>
      </p:sp>
    </p:spTree>
    <p:extLst>
      <p:ext uri="{BB962C8B-B14F-4D97-AF65-F5344CB8AC3E}">
        <p14:creationId xmlns:p14="http://schemas.microsoft.com/office/powerpoint/2010/main" val="12562086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404</a:t>
            </a:fld>
            <a:endParaRPr lang="id-ID"/>
          </a:p>
        </p:txBody>
      </p:sp>
    </p:spTree>
    <p:extLst>
      <p:ext uri="{BB962C8B-B14F-4D97-AF65-F5344CB8AC3E}">
        <p14:creationId xmlns:p14="http://schemas.microsoft.com/office/powerpoint/2010/main" val="817657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405</a:t>
            </a:fld>
            <a:endParaRPr lang="id-ID"/>
          </a:p>
        </p:txBody>
      </p:sp>
    </p:spTree>
    <p:extLst>
      <p:ext uri="{BB962C8B-B14F-4D97-AF65-F5344CB8AC3E}">
        <p14:creationId xmlns:p14="http://schemas.microsoft.com/office/powerpoint/2010/main" val="2377003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Based on the research background and literature review presented before, the research problems (RP) of this research are shown on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research is comprised of 3 Research Problems (RP), 5 Research Question (RQ) and 5 Research Objectives (RO).</a:t>
            </a:r>
          </a:p>
        </p:txBody>
      </p:sp>
      <p:sp>
        <p:nvSpPr>
          <p:cNvPr id="4" name="Slide Number Placeholder 3"/>
          <p:cNvSpPr>
            <a:spLocks noGrp="1"/>
          </p:cNvSpPr>
          <p:nvPr>
            <p:ph type="sldNum" sz="quarter" idx="10"/>
          </p:nvPr>
        </p:nvSpPr>
        <p:spPr/>
        <p:txBody>
          <a:bodyPr/>
          <a:lstStyle/>
          <a:p>
            <a:fld id="{2D9CD5FA-941E-4E47-AC5B-FC4CE4DCCEF5}" type="slidenum">
              <a:rPr lang="id-ID" smtClean="0"/>
              <a:t>409</a:t>
            </a:fld>
            <a:endParaRPr lang="id-ID"/>
          </a:p>
        </p:txBody>
      </p:sp>
    </p:spTree>
    <p:extLst>
      <p:ext uri="{BB962C8B-B14F-4D97-AF65-F5344CB8AC3E}">
        <p14:creationId xmlns:p14="http://schemas.microsoft.com/office/powerpoint/2010/main" val="41920318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410</a:t>
            </a:fld>
            <a:endParaRPr lang="id-ID"/>
          </a:p>
        </p:txBody>
      </p:sp>
    </p:spTree>
    <p:extLst>
      <p:ext uri="{BB962C8B-B14F-4D97-AF65-F5344CB8AC3E}">
        <p14:creationId xmlns:p14="http://schemas.microsoft.com/office/powerpoint/2010/main" val="15466174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slide reports the result of AUCs and Friedman’s R</a:t>
            </a:r>
            <a:r>
              <a:rPr lang="en-US" baseline="0" dirty="0"/>
              <a:t> value </a:t>
            </a:r>
            <a:r>
              <a:rPr lang="en-US" dirty="0"/>
              <a:t>of all classification algorithms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last column of Table</a:t>
            </a:r>
            <a:r>
              <a:rPr lang="en-US" baseline="0" dirty="0"/>
              <a:t> </a:t>
            </a:r>
            <a:r>
              <a:rPr lang="en-US" dirty="0"/>
              <a:t>reports the mean rank R</a:t>
            </a:r>
            <a:r>
              <a:rPr lang="en-US" baseline="0" dirty="0"/>
              <a:t> </a:t>
            </a:r>
            <a:r>
              <a:rPr lang="en-US" dirty="0"/>
              <a:t>of each classifier over all datasets, which constitutes the basis of the Friedman test.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best classification model on each dataset is highlighted with boldfaced print. Table shows that LR algorithm has the highest Friedman score (R).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terms of </a:t>
            </a:r>
            <a:r>
              <a:rPr lang="en-US" sz="1200" i="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value and AUC mean (</a:t>
            </a:r>
            <a:r>
              <a:rPr lang="en-US" sz="1200" i="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 LR also has the highest value, followed by BP, NB and SVM in the second, third and fourth rank.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411</a:t>
            </a:fld>
            <a:endParaRPr lang="id-ID"/>
          </a:p>
        </p:txBody>
      </p:sp>
    </p:spTree>
    <p:extLst>
      <p:ext uri="{BB962C8B-B14F-4D97-AF65-F5344CB8AC3E}">
        <p14:creationId xmlns:p14="http://schemas.microsoft.com/office/powerpoint/2010/main" val="912364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a:t>
            </a:r>
            <a:r>
              <a:rPr lang="en-US" baseline="0" dirty="0"/>
              <a:t> P-value of </a:t>
            </a:r>
            <a:r>
              <a:rPr lang="en-US" baseline="0" dirty="0" err="1"/>
              <a:t>Nemenyi</a:t>
            </a:r>
            <a:r>
              <a:rPr lang="en-US" baseline="0" dirty="0"/>
              <a:t> Post Hoc Test results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If P value &gt; 0.05, it indicate that there is significant different between two classifiers</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412</a:t>
            </a:fld>
            <a:endParaRPr lang="id-ID"/>
          </a:p>
        </p:txBody>
      </p:sp>
    </p:spTree>
    <p:extLst>
      <p:ext uri="{BB962C8B-B14F-4D97-AF65-F5344CB8AC3E}">
        <p14:creationId xmlns:p14="http://schemas.microsoft.com/office/powerpoint/2010/main" val="24984730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presented</a:t>
            </a:r>
            <a:r>
              <a:rPr lang="en-US" baseline="0" dirty="0"/>
              <a:t> this result in the international conference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and the extended paper is published in the journal entitled Advanced Science Letter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413</a:t>
            </a:fld>
            <a:endParaRPr lang="id-ID"/>
          </a:p>
        </p:txBody>
      </p:sp>
    </p:spTree>
    <p:extLst>
      <p:ext uri="{BB962C8B-B14F-4D97-AF65-F5344CB8AC3E}">
        <p14:creationId xmlns:p14="http://schemas.microsoft.com/office/powerpoint/2010/main" val="204482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10</a:t>
            </a:fld>
            <a:endParaRPr lang="en-US" altLang="ja-JP"/>
          </a:p>
        </p:txBody>
      </p:sp>
    </p:spTree>
    <p:extLst>
      <p:ext uri="{BB962C8B-B14F-4D97-AF65-F5344CB8AC3E}">
        <p14:creationId xmlns:p14="http://schemas.microsoft.com/office/powerpoint/2010/main" val="15154531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414</a:t>
            </a:fld>
            <a:endParaRPr lang="id-ID"/>
          </a:p>
        </p:txBody>
      </p:sp>
    </p:spTree>
    <p:extLst>
      <p:ext uri="{BB962C8B-B14F-4D97-AF65-F5344CB8AC3E}">
        <p14:creationId xmlns:p14="http://schemas.microsoft.com/office/powerpoint/2010/main" val="3112971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Classification accuracy of classifier is calculated by testing set with selected feature subset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Classification accuracy of classifier, the number of selected features and the feature cost are used to construct a fitness function. Every chromosome is evaluated by the following fitness function Equation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 A is classification accuracy, Fi is feature value, WA is weight of classification accuracy, WF is feature weight, Ci is feature cost, P is setting constant of avoiding that denominator reaches zero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ending condition is satisfied, the operation ends, otherwise, continue with the next generation operation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proposed method searches for better solutions by genetic operations, including selection, crossover, and mutation.</a:t>
            </a:r>
          </a:p>
        </p:txBody>
      </p:sp>
      <p:sp>
        <p:nvSpPr>
          <p:cNvPr id="4" name="Slide Number Placeholder 3"/>
          <p:cNvSpPr>
            <a:spLocks noGrp="1"/>
          </p:cNvSpPr>
          <p:nvPr>
            <p:ph type="sldNum" sz="quarter" idx="10"/>
          </p:nvPr>
        </p:nvSpPr>
        <p:spPr/>
        <p:txBody>
          <a:bodyPr/>
          <a:lstStyle/>
          <a:p>
            <a:fld id="{2D9CD5FA-941E-4E47-AC5B-FC4CE4DCCEF5}" type="slidenum">
              <a:rPr lang="id-ID" smtClean="0"/>
              <a:t>415</a:t>
            </a:fld>
            <a:endParaRPr lang="id-ID"/>
          </a:p>
        </p:txBody>
      </p:sp>
    </p:spTree>
    <p:extLst>
      <p:ext uri="{BB962C8B-B14F-4D97-AF65-F5344CB8AC3E}">
        <p14:creationId xmlns:p14="http://schemas.microsoft.com/office/powerpoint/2010/main" val="15996755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result without GAFS+B</a:t>
            </a:r>
            <a:r>
              <a:rPr lang="en-US" baseline="0" dirty="0"/>
              <a:t> method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NB and LR seem to be the techniques used in models that are performing relatively well in software defect prediction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Decision Tree seem to underperform due to the class imbalance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SVM techniques also perform less well, though SVM has excellent generalization ability in the situation of small sample data like NASA MDP data set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416</a:t>
            </a:fld>
            <a:endParaRPr lang="id-ID"/>
          </a:p>
        </p:txBody>
      </p:sp>
    </p:spTree>
    <p:extLst>
      <p:ext uri="{BB962C8B-B14F-4D97-AF65-F5344CB8AC3E}">
        <p14:creationId xmlns:p14="http://schemas.microsoft.com/office/powerpoint/2010/main" val="7475200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improved model for each classifier is highlighted with boldfaced print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417</a:t>
            </a:fld>
            <a:endParaRPr lang="id-ID"/>
          </a:p>
        </p:txBody>
      </p:sp>
    </p:spTree>
    <p:extLst>
      <p:ext uri="{BB962C8B-B14F-4D97-AF65-F5344CB8AC3E}">
        <p14:creationId xmlns:p14="http://schemas.microsoft.com/office/powerpoint/2010/main" val="2772824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Then,</a:t>
            </a:r>
            <a:r>
              <a:rPr lang="en-US" baseline="0" dirty="0"/>
              <a:t> t-Test has been conducted and the result is shown in this slide</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418</a:t>
            </a:fld>
            <a:endParaRPr lang="id-ID"/>
          </a:p>
        </p:txBody>
      </p:sp>
    </p:spTree>
    <p:extLst>
      <p:ext uri="{BB962C8B-B14F-4D97-AF65-F5344CB8AC3E}">
        <p14:creationId xmlns:p14="http://schemas.microsoft.com/office/powerpoint/2010/main" val="13792715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Calibri" panose="020F0502020204030204" pitchFamily="34" charset="0"/>
              </a:rPr>
              <a:t>Input dataset includes training and testing datasets</a:t>
            </a:r>
          </a:p>
          <a:p>
            <a:pPr marL="285750" indent="-285750">
              <a:buFont typeface="Arial" panose="020B0604020202020204" pitchFamily="34" charset="0"/>
              <a:buChar char="•"/>
            </a:pP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NN parameters, including, </a:t>
            </a:r>
            <a:r>
              <a:rPr lang="en-US" sz="1200" dirty="0">
                <a:solidFill>
                  <a:srgbClr val="0070C0"/>
                </a:solidFill>
                <a:latin typeface="Calibri" panose="020F0502020204030204" pitchFamily="34" charset="0"/>
              </a:rPr>
              <a:t>learning rate, momentum and training cycles are optimized</a:t>
            </a:r>
          </a:p>
          <a:p>
            <a:pPr marL="285750" indent="-285750">
              <a:buFont typeface="Arial" panose="020B0604020202020204" pitchFamily="34" charset="0"/>
              <a:buChar char="•"/>
            </a:pPr>
            <a:endParaRPr lang="en-US" sz="1200" dirty="0">
              <a:solidFill>
                <a:srgbClr val="0070C0"/>
              </a:solidFill>
              <a:latin typeface="Calibri" panose="020F0502020204030204" pitchFamily="34" charset="0"/>
            </a:endParaRPr>
          </a:p>
          <a:p>
            <a:pPr marL="171450" indent="-171450">
              <a:buFont typeface="Arial" panose="020B0604020202020204" pitchFamily="34" charset="0"/>
              <a:buChar char="•"/>
            </a:pPr>
            <a:r>
              <a:rPr lang="en-US" sz="1200" dirty="0">
                <a:solidFill>
                  <a:srgbClr val="0070C0"/>
                </a:solidFill>
                <a:latin typeface="Calibri" panose="020F0502020204030204" pitchFamily="34" charset="0"/>
              </a:rPr>
              <a:t>Bagging technique separates a training set </a:t>
            </a:r>
            <a:r>
              <a:rPr lang="en-US" sz="1200" dirty="0">
                <a:latin typeface="Calibri" panose="020F0502020204030204" pitchFamily="34" charset="0"/>
              </a:rPr>
              <a:t>into several new training sets by random sampling, and builds models based on the new training sets</a:t>
            </a:r>
          </a:p>
          <a:p>
            <a:pPr marL="285750" indent="-285750">
              <a:buFont typeface="Arial" panose="020B0604020202020204" pitchFamily="34" charset="0"/>
              <a:buChar char="•"/>
            </a:pP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The final classification result is obtained by </a:t>
            </a:r>
            <a:r>
              <a:rPr lang="en-US" sz="1200" dirty="0">
                <a:solidFill>
                  <a:srgbClr val="0070C0"/>
                </a:solidFill>
                <a:latin typeface="Calibri" panose="020F0502020204030204" pitchFamily="34" charset="0"/>
              </a:rPr>
              <a:t>the voting of each model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Classification accuracy of NN is calculated by testing set using selected parameters. Classification accuracy of NN, the selected parameters and the parameter cost are used to construct a fitness function. Every chromosome is evaluated by the following fitness function equation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 A is classification accuracy, WA is weight of classification accuracy, Pi is parameter value, WP is parameter weight, Ci is parameter cost, S is setting constant of avoiding that denominator reaches zero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ending condition is satisfied, the operation ends and the optimized NN parameters are produced. Otherwise, the process will continue with the next generation operation. The proposed method searches for better solutions by genetic operations, including crossover, mutation and selection</a:t>
            </a:r>
          </a:p>
        </p:txBody>
      </p:sp>
      <p:sp>
        <p:nvSpPr>
          <p:cNvPr id="4" name="Slide Number Placeholder 3"/>
          <p:cNvSpPr>
            <a:spLocks noGrp="1"/>
          </p:cNvSpPr>
          <p:nvPr>
            <p:ph type="sldNum" sz="quarter" idx="10"/>
          </p:nvPr>
        </p:nvSpPr>
        <p:spPr/>
        <p:txBody>
          <a:bodyPr/>
          <a:lstStyle/>
          <a:p>
            <a:fld id="{2D9CD5FA-941E-4E47-AC5B-FC4CE4DCCEF5}" type="slidenum">
              <a:rPr lang="id-ID" smtClean="0"/>
              <a:t>419</a:t>
            </a:fld>
            <a:endParaRPr lang="id-ID"/>
          </a:p>
        </p:txBody>
      </p:sp>
    </p:spTree>
    <p:extLst>
      <p:ext uri="{BB962C8B-B14F-4D97-AF65-F5344CB8AC3E}">
        <p14:creationId xmlns:p14="http://schemas.microsoft.com/office/powerpoint/2010/main" val="32844819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ea typeface="Batang" panose="02030600000101010101" pitchFamily="18" charset="-127"/>
              </a:rPr>
              <a:t>Significance level </a:t>
            </a:r>
            <a:r>
              <a:rPr lang="en-US" sz="1200" dirty="0">
                <a:solidFill>
                  <a:srgbClr val="C00000"/>
                </a:solidFill>
                <a:latin typeface="Calibri" panose="020F0502020204030204" pitchFamily="34" charset="0"/>
                <a:ea typeface="Batang" panose="02030600000101010101" pitchFamily="18" charset="-127"/>
              </a:rPr>
              <a:t>(α) = 0.05</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420</a:t>
            </a:fld>
            <a:endParaRPr lang="id-ID"/>
          </a:p>
        </p:txBody>
      </p:sp>
    </p:spTree>
    <p:extLst>
      <p:ext uri="{BB962C8B-B14F-4D97-AF65-F5344CB8AC3E}">
        <p14:creationId xmlns:p14="http://schemas.microsoft.com/office/powerpoint/2010/main" val="18678546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published </a:t>
            </a:r>
            <a:r>
              <a:rPr lang="en-US" baseline="0" dirty="0"/>
              <a:t>this result in the international journal of software engineering and its applications …</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423</a:t>
            </a:fld>
            <a:endParaRPr lang="id-ID"/>
          </a:p>
        </p:txBody>
      </p:sp>
    </p:spTree>
    <p:extLst>
      <p:ext uri="{BB962C8B-B14F-4D97-AF65-F5344CB8AC3E}">
        <p14:creationId xmlns:p14="http://schemas.microsoft.com/office/powerpoint/2010/main" val="406650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14</a:t>
            </a:fld>
            <a:endParaRPr lang="en-US" altLang="ja-JP"/>
          </a:p>
        </p:txBody>
      </p:sp>
    </p:spTree>
    <p:extLst>
      <p:ext uri="{BB962C8B-B14F-4D97-AF65-F5344CB8AC3E}">
        <p14:creationId xmlns:p14="http://schemas.microsoft.com/office/powerpoint/2010/main" val="2655729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377.xm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slide" Target="../slides/slide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4"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pic>
        <p:nvPicPr>
          <p:cNvPr id="5" name="Picture 4" descr="A picture containing man, riding, jumping, board&#10;&#10;Description automatically generated">
            <a:extLst>
              <a:ext uri="{FF2B5EF4-FFF2-40B4-BE49-F238E27FC236}">
                <a16:creationId xmlns:a16="http://schemas.microsoft.com/office/drawing/2014/main" id="{18580D0E-F9BF-4FC9-83E8-7D4ADD599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630872"/>
            <a:ext cx="7772400" cy="2387600"/>
          </a:xfrm>
        </p:spPr>
        <p:txBody>
          <a:bodyPr anchor="ctr">
            <a:normAutofit/>
          </a:bodyPr>
          <a:lstStyle>
            <a:lvl1pPr algn="l">
              <a:defRPr sz="6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4110355"/>
            <a:ext cx="6858000" cy="1655762"/>
          </a:xfr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45113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250116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425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0"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06028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squares"/>
          <p:cNvGrpSpPr/>
          <p:nvPr userDrawn="1"/>
        </p:nvGrpSpPr>
        <p:grpSpPr>
          <a:xfrm>
            <a:off x="1" y="237817"/>
            <a:ext cx="628650" cy="524183"/>
            <a:chOff x="0" y="452558"/>
            <a:chExt cx="914400" cy="524182"/>
          </a:xfrm>
        </p:grpSpPr>
        <p:sp>
          <p:nvSpPr>
            <p:cNvPr id="13" name="Rounded Rectangle 1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2" name="Slide Number Placeholder 5"/>
          <p:cNvSpPr>
            <a:spLocks noGrp="1"/>
          </p:cNvSpPr>
          <p:nvPr>
            <p:ph type="sldNum" sz="quarter" idx="10"/>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93667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8" name="squares"/>
          <p:cNvGrpSpPr/>
          <p:nvPr userDrawn="1"/>
        </p:nvGrpSpPr>
        <p:grpSpPr>
          <a:xfrm>
            <a:off x="1" y="237817"/>
            <a:ext cx="628650" cy="524183"/>
            <a:chOff x="0" y="452558"/>
            <a:chExt cx="914400" cy="524182"/>
          </a:xfrm>
        </p:grpSpPr>
        <p:sp>
          <p:nvSpPr>
            <p:cNvPr id="9" name="Rounded Rectangle 8"/>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ed Rectangle 1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5" name="Round Same Side Corner Rectangle 1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8"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45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squares"/>
          <p:cNvGrpSpPr/>
          <p:nvPr userDrawn="1"/>
        </p:nvGrpSpPr>
        <p:grpSpPr>
          <a:xfrm>
            <a:off x="1" y="237817"/>
            <a:ext cx="628650" cy="524183"/>
            <a:chOff x="0" y="452558"/>
            <a:chExt cx="914400" cy="524182"/>
          </a:xfrm>
        </p:grpSpPr>
        <p:sp>
          <p:nvSpPr>
            <p:cNvPr id="3" name="Rounded Rectangle 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4" name="Rounded Rectangle 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5" name="Round Same Side Corner Rectangle 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8"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168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40990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990600"/>
            <a:ext cx="78867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28641"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6" name="Slide Number Placeholder 5">
            <a:extLst>
              <a:ext uri="{FF2B5EF4-FFF2-40B4-BE49-F238E27FC236}">
                <a16:creationId xmlns:a16="http://schemas.microsoft.com/office/drawing/2014/main" id="{7717A05F-6238-497D-8E92-69316627DC84}"/>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25" name="Picture 24">
            <a:hlinkClick r:id="rId2" action="ppaction://hlinksldjump"/>
            <a:extLst>
              <a:ext uri="{FF2B5EF4-FFF2-40B4-BE49-F238E27FC236}">
                <a16:creationId xmlns:a16="http://schemas.microsoft.com/office/drawing/2014/main" id="{8E2227F7-5834-4E06-B287-BF3CF5356B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26" name="Picture 25">
            <a:hlinkClick r:id="rId4" action="ppaction://hlinksldjump"/>
            <a:extLst>
              <a:ext uri="{FF2B5EF4-FFF2-40B4-BE49-F238E27FC236}">
                <a16:creationId xmlns:a16="http://schemas.microsoft.com/office/drawing/2014/main" id="{F176243A-299B-442A-AF3D-53C063044F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grpSp>
        <p:nvGrpSpPr>
          <p:cNvPr id="8" name="squares">
            <a:extLst>
              <a:ext uri="{FF2B5EF4-FFF2-40B4-BE49-F238E27FC236}">
                <a16:creationId xmlns:a16="http://schemas.microsoft.com/office/drawing/2014/main" id="{A9B97754-8B1D-4D44-AAEC-1F6D247FDB0D}"/>
              </a:ext>
            </a:extLst>
          </p:cNvPr>
          <p:cNvGrpSpPr/>
          <p:nvPr userDrawn="1"/>
        </p:nvGrpSpPr>
        <p:grpSpPr>
          <a:xfrm>
            <a:off x="1" y="237817"/>
            <a:ext cx="628650" cy="524183"/>
            <a:chOff x="0" y="452558"/>
            <a:chExt cx="914400" cy="524182"/>
          </a:xfrm>
        </p:grpSpPr>
        <p:sp>
          <p:nvSpPr>
            <p:cNvPr id="10" name="Rounded Rectangle 11">
              <a:extLst>
                <a:ext uri="{FF2B5EF4-FFF2-40B4-BE49-F238E27FC236}">
                  <a16:creationId xmlns:a16="http://schemas.microsoft.com/office/drawing/2014/main" id="{2D292CE4-EB17-4386-A1E9-171142B1E678}"/>
                </a:ext>
              </a:extLst>
            </p:cNvPr>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1" name="Rounded Rectangle 12">
              <a:extLst>
                <a:ext uri="{FF2B5EF4-FFF2-40B4-BE49-F238E27FC236}">
                  <a16:creationId xmlns:a16="http://schemas.microsoft.com/office/drawing/2014/main" id="{ED63E291-2FE9-465C-9594-C6DAA6C7B439}"/>
                </a:ext>
              </a:extLst>
            </p:cNvPr>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2" name="Round Same Side Corner Rectangle 13">
              <a:extLst>
                <a:ext uri="{FF2B5EF4-FFF2-40B4-BE49-F238E27FC236}">
                  <a16:creationId xmlns:a16="http://schemas.microsoft.com/office/drawing/2014/main" id="{F55602EA-E5DD-492B-BEF1-03586E442203}"/>
                </a:ext>
              </a:extLst>
            </p:cNvPr>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74091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 Target="../slides/slide5.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hlinkClick r:id="rId11" action="ppaction://hlinksldjump"/>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381999" y="6664148"/>
            <a:ext cx="748145" cy="177526"/>
          </a:xfrm>
          <a:prstGeom prst="rect">
            <a:avLst/>
          </a:prstGeom>
        </p:spPr>
      </p:pic>
      <p:pic>
        <p:nvPicPr>
          <p:cNvPr id="10" name="Picture 9">
            <a:hlinkClick r:id="rId11" action="ppaction://hlinksldjump"/>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72" y="6664148"/>
            <a:ext cx="1114651" cy="193852"/>
          </a:xfrm>
          <a:prstGeom prst="rect">
            <a:avLst/>
          </a:prstGeom>
        </p:spPr>
      </p:pic>
      <p:sp>
        <p:nvSpPr>
          <p:cNvPr id="12"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83585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0.emf"/><Relationship Id="rId4" Type="http://schemas.openxmlformats.org/officeDocument/2006/relationships/package" Target="../embeddings/Microsoft_Visio_Drawing1.vsdx"/></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0.emf"/><Relationship Id="rId4" Type="http://schemas.openxmlformats.org/officeDocument/2006/relationships/package" Target="../embeddings/Microsoft_Visio_Drawing11.vsdx"/></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1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youtu.be/IC5IovSf_oU"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1.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notesSlide" Target="../notesSlides/notesSlide12.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7.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0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01%20reference/scietific%20writing/journal%20indonesia%20terakreditasi/jurnal%20terakreditasi%20dikti%202011%20-%202014.pdf"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0.emf"/><Relationship Id="rId4" Type="http://schemas.openxmlformats.org/officeDocument/2006/relationships/package" Target="../embeddings/Microsoft_Visio_Drawing12.vsdx"/></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0.emf"/><Relationship Id="rId4" Type="http://schemas.openxmlformats.org/officeDocument/2006/relationships/package" Target="../embeddings/Microsoft_Visio_Drawing13.vsdx"/></Relationships>
</file>

<file path=ppt/slides/_rels/slide3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3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jpg"/></Relationships>
</file>

<file path=ppt/slides/_rels/slide3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9.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4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47.emf"/></Relationships>
</file>

<file path=ppt/slides/_rels/slide4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51.emf"/></Relationships>
</file>

<file path=ppt/slides/_rels/slide416.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png"/></Relationships>
</file>

<file path=ppt/slides/_rels/slide42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57.emf"/><Relationship Id="rId4" Type="http://schemas.openxmlformats.org/officeDocument/2006/relationships/image" Target="../media/image156.emf"/></Relationships>
</file>

<file path=ppt/slides/_rels/slide421.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3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png"/></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youtu.be/4WFuNc1Pjt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4.jp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youtu.be/piK9Nx_wljk"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hyperlink" Target="https://youtu.be/IC5IovSf_oU" TargetMode="Externa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EFA2BB-D67C-4092-A9F7-0F94CFA2F70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a:t>
            </a:fld>
            <a:endParaRPr lang="en-US">
              <a:solidFill>
                <a:prstClr val="black">
                  <a:tint val="75000"/>
                </a:prstClr>
              </a:solidFill>
            </a:endParaRPr>
          </a:p>
        </p:txBody>
      </p:sp>
      <p:sp>
        <p:nvSpPr>
          <p:cNvPr id="3" name="Title 2">
            <a:extLst>
              <a:ext uri="{FF2B5EF4-FFF2-40B4-BE49-F238E27FC236}">
                <a16:creationId xmlns:a16="http://schemas.microsoft.com/office/drawing/2014/main" id="{08DA4ABC-2880-4F25-9E06-43A56CDFFB73}"/>
              </a:ext>
            </a:extLst>
          </p:cNvPr>
          <p:cNvSpPr>
            <a:spLocks noGrp="1"/>
          </p:cNvSpPr>
          <p:nvPr>
            <p:ph type="ctrTitle"/>
          </p:nvPr>
        </p:nvSpPr>
        <p:spPr/>
        <p:txBody>
          <a:bodyPr>
            <a:normAutofit/>
          </a:bodyPr>
          <a:lstStyle/>
          <a:p>
            <a:r>
              <a:rPr lang="en-US" sz="8000" b="1" dirty="0"/>
              <a:t>RESEARCH METHODOLOGY</a:t>
            </a:r>
            <a:endParaRPr lang="en-ID" sz="8000" b="1" dirty="0"/>
          </a:p>
        </p:txBody>
      </p:sp>
      <p:sp>
        <p:nvSpPr>
          <p:cNvPr id="4" name="Subtitle 3">
            <a:extLst>
              <a:ext uri="{FF2B5EF4-FFF2-40B4-BE49-F238E27FC236}">
                <a16:creationId xmlns:a16="http://schemas.microsoft.com/office/drawing/2014/main" id="{BDA1CC8E-F87E-421E-8291-59AF91956DA0}"/>
              </a:ext>
            </a:extLst>
          </p:cNvPr>
          <p:cNvSpPr>
            <a:spLocks noGrp="1"/>
          </p:cNvSpPr>
          <p:nvPr>
            <p:ph type="subTitle" idx="1"/>
          </p:nvPr>
        </p:nvSpPr>
        <p:spPr>
          <a:xfrm>
            <a:off x="685800" y="4190999"/>
            <a:ext cx="6858000" cy="1676401"/>
          </a:xfrm>
        </p:spPr>
        <p:txBody>
          <a:bodyPr/>
          <a:lstStyle/>
          <a:p>
            <a:r>
              <a:rPr lang="id-ID" sz="3200" dirty="0"/>
              <a:t>Romi Satria Wahon</a:t>
            </a:r>
            <a:r>
              <a:rPr lang="en-US" sz="3200" dirty="0"/>
              <a:t>o</a:t>
            </a:r>
            <a:br>
              <a:rPr lang="en-US" sz="3200" dirty="0"/>
            </a:br>
            <a:r>
              <a:rPr lang="en-US" sz="2200" i="1" dirty="0">
                <a:solidFill>
                  <a:schemeClr val="bg1">
                    <a:lumMod val="65000"/>
                  </a:schemeClr>
                </a:solidFill>
              </a:rPr>
              <a:t>romi@romisatriawahono.net</a:t>
            </a:r>
            <a:br>
              <a:rPr lang="en-US" sz="2200" i="1" dirty="0">
                <a:solidFill>
                  <a:schemeClr val="bg1">
                    <a:lumMod val="65000"/>
                  </a:schemeClr>
                </a:solidFill>
              </a:rPr>
            </a:br>
            <a:r>
              <a:rPr lang="en-US" sz="2200" i="1" dirty="0">
                <a:solidFill>
                  <a:schemeClr val="bg1">
                    <a:lumMod val="65000"/>
                  </a:schemeClr>
                </a:solidFill>
              </a:rPr>
              <a:t>http://romisatriawahono.net</a:t>
            </a:r>
            <a:br>
              <a:rPr lang="en-US" sz="2200" i="1" dirty="0">
                <a:solidFill>
                  <a:schemeClr val="bg1">
                    <a:lumMod val="65000"/>
                  </a:schemeClr>
                </a:solidFill>
              </a:rPr>
            </a:br>
            <a:r>
              <a:rPr lang="id-ID" sz="2200" i="1" dirty="0">
                <a:solidFill>
                  <a:schemeClr val="bg1">
                    <a:lumMod val="65000"/>
                  </a:schemeClr>
                </a:solidFill>
              </a:rPr>
              <a:t>081</a:t>
            </a:r>
            <a:r>
              <a:rPr lang="en-US" sz="2200" i="1" dirty="0">
                <a:solidFill>
                  <a:schemeClr val="bg1">
                    <a:lumMod val="65000"/>
                  </a:schemeClr>
                </a:solidFill>
              </a:rPr>
              <a:t>18228331</a:t>
            </a:r>
            <a:endParaRPr lang="en-ID" sz="2200" dirty="0">
              <a:solidFill>
                <a:schemeClr val="bg1">
                  <a:lumMod val="65000"/>
                </a:schemeClr>
              </a:solidFill>
            </a:endParaRPr>
          </a:p>
        </p:txBody>
      </p:sp>
    </p:spTree>
    <p:extLst>
      <p:ext uri="{BB962C8B-B14F-4D97-AF65-F5344CB8AC3E}">
        <p14:creationId xmlns:p14="http://schemas.microsoft.com/office/powerpoint/2010/main" val="2580243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00200"/>
            <a:ext cx="7886700" cy="4953000"/>
          </a:xfrm>
        </p:spPr>
        <p:txBody>
          <a:bodyPr>
            <a:normAutofit/>
          </a:bodyPr>
          <a:lstStyle/>
          <a:p>
            <a:pPr marL="0" indent="0">
              <a:buNone/>
            </a:pPr>
            <a:r>
              <a:rPr lang="id-ID" sz="3600" dirty="0"/>
              <a:t>Kegiatan penyelidikan dan investigasi terhadap </a:t>
            </a:r>
            <a:r>
              <a:rPr lang="id-ID" sz="3600" dirty="0" err="1"/>
              <a:t>suatu</a:t>
            </a:r>
            <a:r>
              <a:rPr lang="id-ID" sz="3600" dirty="0"/>
              <a:t> masalah yang dilakukan secara berulang-ulang dan sistematis, dengan tujuan untuk </a:t>
            </a:r>
            <a:r>
              <a:rPr lang="id-ID" sz="3600" dirty="0">
                <a:solidFill>
                  <a:srgbClr val="C00000"/>
                </a:solidFill>
              </a:rPr>
              <a:t>menemukan atau merevisi </a:t>
            </a:r>
            <a:r>
              <a:rPr lang="en-US" sz="3600" dirty="0" err="1">
                <a:solidFill>
                  <a:srgbClr val="0070C0"/>
                </a:solidFill>
              </a:rPr>
              <a:t>teori</a:t>
            </a:r>
            <a:r>
              <a:rPr lang="en-US" sz="3600" dirty="0"/>
              <a:t>, </a:t>
            </a:r>
            <a:r>
              <a:rPr lang="en-US" sz="3600" dirty="0" err="1">
                <a:solidFill>
                  <a:srgbClr val="00B050"/>
                </a:solidFill>
              </a:rPr>
              <a:t>metode</a:t>
            </a:r>
            <a:r>
              <a:rPr lang="en-US" sz="3600" dirty="0"/>
              <a:t>, </a:t>
            </a:r>
            <a:r>
              <a:rPr lang="id-ID" sz="3600" dirty="0">
                <a:solidFill>
                  <a:schemeClr val="accent2"/>
                </a:solidFill>
              </a:rPr>
              <a:t>fakta</a:t>
            </a:r>
            <a:r>
              <a:rPr lang="id-ID" sz="3600" dirty="0"/>
              <a:t>, dan </a:t>
            </a:r>
            <a:r>
              <a:rPr lang="id-ID" sz="3600" dirty="0">
                <a:solidFill>
                  <a:srgbClr val="934BC9"/>
                </a:solidFill>
              </a:rPr>
              <a:t>aplikasi</a:t>
            </a:r>
            <a:br>
              <a:rPr lang="en-US" sz="3600" dirty="0"/>
            </a:br>
            <a:endParaRPr lang="id-ID" sz="3600" dirty="0"/>
          </a:p>
          <a:p>
            <a:pPr marL="0" indent="0">
              <a:buNone/>
            </a:pPr>
            <a:endParaRPr lang="en-US" sz="2000" dirty="0"/>
          </a:p>
          <a:p>
            <a:pPr marL="0" indent="0" algn="r">
              <a:buNone/>
            </a:pPr>
            <a:r>
              <a:rPr lang="id-ID" sz="2400" i="1" dirty="0"/>
              <a:t>(</a:t>
            </a:r>
            <a:r>
              <a:rPr lang="id-ID" sz="2400" i="1" dirty="0" err="1"/>
              <a:t>Berndtsson</a:t>
            </a:r>
            <a:r>
              <a:rPr lang="id-ID" sz="2400" i="1" dirty="0"/>
              <a:t> </a:t>
            </a:r>
            <a:r>
              <a:rPr lang="id-ID" sz="2400" i="1" dirty="0" err="1"/>
              <a:t>et</a:t>
            </a:r>
            <a:r>
              <a:rPr lang="id-ID" sz="2400" i="1" dirty="0"/>
              <a:t> </a:t>
            </a:r>
            <a:r>
              <a:rPr lang="id-ID" sz="2400" i="1" dirty="0" err="1"/>
              <a:t>al</a:t>
            </a:r>
            <a:r>
              <a:rPr lang="id-ID" sz="2400" i="1" dirty="0"/>
              <a:t>., 2008)</a:t>
            </a:r>
            <a:endParaRPr lang="en-US" sz="2400" i="1" dirty="0"/>
          </a:p>
        </p:txBody>
      </p:sp>
      <p:sp>
        <p:nvSpPr>
          <p:cNvPr id="2" name="Title 1"/>
          <p:cNvSpPr>
            <a:spLocks noGrp="1"/>
          </p:cNvSpPr>
          <p:nvPr>
            <p:ph type="title"/>
          </p:nvPr>
        </p:nvSpPr>
        <p:spPr/>
        <p:txBody>
          <a:bodyPr/>
          <a:lstStyle/>
          <a:p>
            <a:r>
              <a:rPr lang="en-US" dirty="0" err="1"/>
              <a:t>Bentuk</a:t>
            </a:r>
            <a:r>
              <a:rPr lang="en-US" dirty="0"/>
              <a:t> </a:t>
            </a:r>
            <a:r>
              <a:rPr lang="en-US" dirty="0" err="1"/>
              <a:t>Kontribusi</a:t>
            </a:r>
            <a:r>
              <a:rPr lang="en-US" dirty="0"/>
              <a:t> </a:t>
            </a:r>
            <a:r>
              <a:rPr lang="id-ID" dirty="0"/>
              <a:t>ke Pengetahuan</a:t>
            </a:r>
            <a:endParaRPr lang="en-US" dirty="0"/>
          </a:p>
        </p:txBody>
      </p:sp>
      <p:sp>
        <p:nvSpPr>
          <p:cNvPr id="4" name="Slide Number Placeholder 3">
            <a:extLst>
              <a:ext uri="{FF2B5EF4-FFF2-40B4-BE49-F238E27FC236}">
                <a16:creationId xmlns:a16="http://schemas.microsoft.com/office/drawing/2014/main" id="{622D79BD-11CC-44EB-ABC9-2648D5F652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16250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05000"/>
            <a:ext cx="7886700" cy="4267199"/>
          </a:xfrm>
        </p:spPr>
        <p:txBody>
          <a:bodyPr>
            <a:normAutofit/>
          </a:bodyPr>
          <a:lstStyle/>
          <a:p>
            <a:pPr marL="514350" indent="-514350">
              <a:buFont typeface="+mj-lt"/>
              <a:buAutoNum type="arabicPeriod"/>
            </a:pPr>
            <a:r>
              <a:rPr lang="en-US" sz="3000" dirty="0"/>
              <a:t>Baca </a:t>
            </a:r>
            <a:r>
              <a:rPr lang="en-US" sz="3000" dirty="0" err="1"/>
              <a:t>artikel</a:t>
            </a:r>
            <a:r>
              <a:rPr lang="en-US" sz="3000" dirty="0"/>
              <a:t> </a:t>
            </a:r>
            <a:r>
              <a:rPr lang="en-US" sz="3000" dirty="0" err="1"/>
              <a:t>tentang</a:t>
            </a:r>
            <a:r>
              <a:rPr lang="en-US" sz="3000" dirty="0"/>
              <a:t> </a:t>
            </a:r>
            <a:r>
              <a:rPr lang="en-US" sz="3000" dirty="0" err="1"/>
              <a:t>tahapan</a:t>
            </a:r>
            <a:r>
              <a:rPr lang="en-US" sz="3000" dirty="0"/>
              <a:t> </a:t>
            </a:r>
            <a:r>
              <a:rPr lang="en-US" sz="3000" dirty="0" err="1"/>
              <a:t>memulai</a:t>
            </a:r>
            <a:r>
              <a:rPr lang="en-US" sz="3000" dirty="0"/>
              <a:t> </a:t>
            </a:r>
            <a:r>
              <a:rPr lang="en-US" sz="3000" dirty="0" err="1"/>
              <a:t>penelitian</a:t>
            </a:r>
            <a:r>
              <a:rPr lang="en-US" sz="3000" dirty="0"/>
              <a:t> </a:t>
            </a:r>
            <a:r>
              <a:rPr lang="en-US" sz="3000" dirty="0" err="1"/>
              <a:t>untuk</a:t>
            </a:r>
            <a:r>
              <a:rPr lang="en-US" sz="3000" dirty="0"/>
              <a:t> </a:t>
            </a:r>
            <a:r>
              <a:rPr lang="en-US" sz="3000" dirty="0" err="1"/>
              <a:t>mahasiswa</a:t>
            </a:r>
            <a:r>
              <a:rPr lang="en-US" sz="3000" dirty="0"/>
              <a:t> </a:t>
            </a:r>
            <a:r>
              <a:rPr lang="en-US" sz="3000" dirty="0" err="1"/>
              <a:t>galau</a:t>
            </a:r>
            <a:r>
              <a:rPr lang="en-US" sz="3000" dirty="0"/>
              <a:t> di romisatriawahono.net</a:t>
            </a:r>
          </a:p>
          <a:p>
            <a:pPr marL="514350" indent="-514350">
              <a:buFont typeface="+mj-lt"/>
              <a:buAutoNum type="arabicPeriod"/>
            </a:pPr>
            <a:r>
              <a:rPr lang="en-US" sz="3000" dirty="0" err="1"/>
              <a:t>Tentukan</a:t>
            </a:r>
            <a:r>
              <a:rPr lang="en-US" sz="3000" dirty="0"/>
              <a:t> topic </a:t>
            </a:r>
            <a:r>
              <a:rPr lang="en-US" sz="3000" dirty="0" err="1"/>
              <a:t>penelitian</a:t>
            </a:r>
            <a:r>
              <a:rPr lang="en-US" sz="3000" dirty="0"/>
              <a:t> yang </a:t>
            </a:r>
            <a:r>
              <a:rPr lang="en-US" sz="3000" dirty="0" err="1"/>
              <a:t>kira-kira</a:t>
            </a:r>
            <a:r>
              <a:rPr lang="en-US" sz="3000" dirty="0"/>
              <a:t> </a:t>
            </a:r>
            <a:r>
              <a:rPr lang="en-US" sz="3000" dirty="0" err="1"/>
              <a:t>kita</a:t>
            </a:r>
            <a:r>
              <a:rPr lang="en-US" sz="3000" dirty="0"/>
              <a:t> </a:t>
            </a:r>
            <a:r>
              <a:rPr lang="en-US" sz="3000" dirty="0" err="1"/>
              <a:t>inginkan</a:t>
            </a:r>
            <a:r>
              <a:rPr lang="en-US" sz="3000" dirty="0"/>
              <a:t> </a:t>
            </a:r>
            <a:r>
              <a:rPr lang="en-US" sz="3000" dirty="0" err="1"/>
              <a:t>lewat</a:t>
            </a:r>
            <a:r>
              <a:rPr lang="en-US" sz="3000" dirty="0"/>
              <a:t> paper-paper di: </a:t>
            </a:r>
            <a:r>
              <a:rPr lang="id-ID" dirty="0">
                <a:solidFill>
                  <a:srgbClr val="C00000"/>
                </a:solidFill>
              </a:rPr>
              <a:t>http://romisatriawahono.net/lecture/rm/survey/</a:t>
            </a:r>
            <a:endParaRPr lang="en-US" dirty="0">
              <a:solidFill>
                <a:srgbClr val="C00000"/>
              </a:solidFill>
            </a:endParaRPr>
          </a:p>
          <a:p>
            <a:pPr marL="514350" indent="-514350">
              <a:buFont typeface="+mj-lt"/>
              <a:buAutoNum type="arabicPeriod"/>
            </a:pPr>
            <a:r>
              <a:rPr lang="en-US" sz="3000" dirty="0"/>
              <a:t>Baca paper survey </a:t>
            </a:r>
            <a:r>
              <a:rPr lang="en-US" sz="3000" dirty="0" err="1"/>
              <a:t>dan</a:t>
            </a:r>
            <a:r>
              <a:rPr lang="en-US" sz="3000" dirty="0"/>
              <a:t> </a:t>
            </a:r>
            <a:r>
              <a:rPr lang="en-US" sz="3000" dirty="0" err="1"/>
              <a:t>rangkumkan</a:t>
            </a:r>
            <a:r>
              <a:rPr lang="en-US" sz="3000" dirty="0"/>
              <a:t> </a:t>
            </a:r>
            <a:r>
              <a:rPr lang="en-US" sz="3000" dirty="0" err="1"/>
              <a:t>dalam</a:t>
            </a:r>
            <a:r>
              <a:rPr lang="en-US" sz="3000" dirty="0"/>
              <a:t> </a:t>
            </a:r>
            <a:r>
              <a:rPr lang="en-US" sz="3000" dirty="0" err="1"/>
              <a:t>bentuk</a:t>
            </a:r>
            <a:r>
              <a:rPr lang="en-US" sz="3000" dirty="0"/>
              <a:t> slide</a:t>
            </a:r>
            <a:endParaRPr lang="id-ID" sz="3000" dirty="0"/>
          </a:p>
        </p:txBody>
      </p:sp>
      <p:sp>
        <p:nvSpPr>
          <p:cNvPr id="2" name="Title 1"/>
          <p:cNvSpPr>
            <a:spLocks noGrp="1"/>
          </p:cNvSpPr>
          <p:nvPr>
            <p:ph type="title"/>
          </p:nvPr>
        </p:nvSpPr>
        <p:spPr/>
        <p:txBody>
          <a:bodyPr>
            <a:normAutofit fontScale="90000"/>
          </a:bodyPr>
          <a:lstStyle/>
          <a:p>
            <a:r>
              <a:rPr lang="en-US" dirty="0"/>
              <a:t>Kumpulan Survey Paper di </a:t>
            </a:r>
            <a:r>
              <a:rPr lang="en-US" dirty="0" err="1"/>
              <a:t>Berbagai</a:t>
            </a:r>
            <a:r>
              <a:rPr lang="en-US" dirty="0"/>
              <a:t> </a:t>
            </a:r>
            <a:r>
              <a:rPr lang="en-US" dirty="0" err="1"/>
              <a:t>Bidang</a:t>
            </a:r>
            <a:r>
              <a:rPr lang="en-US" dirty="0"/>
              <a:t> </a:t>
            </a:r>
            <a:r>
              <a:rPr lang="en-US" dirty="0" err="1"/>
              <a:t>Penelitian</a:t>
            </a:r>
            <a:r>
              <a:rPr lang="en-US" dirty="0"/>
              <a:t> Computing</a:t>
            </a:r>
            <a:endParaRPr lang="id-ID" dirty="0"/>
          </a:p>
        </p:txBody>
      </p:sp>
      <p:sp>
        <p:nvSpPr>
          <p:cNvPr id="5" name="Slide Number Placeholder 4">
            <a:extLst>
              <a:ext uri="{FF2B5EF4-FFF2-40B4-BE49-F238E27FC236}">
                <a16:creationId xmlns:a16="http://schemas.microsoft.com/office/drawing/2014/main" id="{31FFAC32-7DC8-4E61-A9C8-39D1CF856D1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1770997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7886700" cy="5200650"/>
          </a:xfrm>
        </p:spPr>
        <p:txBody>
          <a:bodyPr>
            <a:normAutofit fontScale="92500" lnSpcReduction="20000"/>
          </a:bodyPr>
          <a:lstStyle/>
          <a:p>
            <a:r>
              <a:rPr lang="id-ID" dirty="0" err="1">
                <a:solidFill>
                  <a:srgbClr val="C00000"/>
                </a:solidFill>
              </a:rPr>
              <a:t>Searching</a:t>
            </a:r>
            <a:r>
              <a:rPr lang="id-ID" dirty="0">
                <a:solidFill>
                  <a:srgbClr val="C00000"/>
                </a:solidFill>
              </a:rPr>
              <a:t> </a:t>
            </a:r>
            <a:r>
              <a:rPr lang="id-ID" dirty="0"/>
              <a:t>di </a:t>
            </a:r>
            <a:r>
              <a:rPr lang="id-ID" dirty="0" err="1"/>
              <a:t>google</a:t>
            </a:r>
            <a:r>
              <a:rPr lang="id-ID" dirty="0"/>
              <a:t>, </a:t>
            </a:r>
            <a:r>
              <a:rPr lang="id-ID" dirty="0" err="1"/>
              <a:t>google</a:t>
            </a:r>
            <a:r>
              <a:rPr lang="id-ID" dirty="0"/>
              <a:t> </a:t>
            </a:r>
            <a:r>
              <a:rPr lang="id-ID" dirty="0" err="1"/>
              <a:t>scholar</a:t>
            </a:r>
            <a:r>
              <a:rPr lang="id-ID" dirty="0"/>
              <a:t>, </a:t>
            </a:r>
            <a:r>
              <a:rPr lang="id-ID" dirty="0" err="1"/>
              <a:t>ScienceDirect.Com</a:t>
            </a:r>
            <a:r>
              <a:rPr lang="id-ID" dirty="0"/>
              <a:t>:</a:t>
            </a:r>
          </a:p>
          <a:p>
            <a:pPr lvl="1"/>
            <a:r>
              <a:rPr lang="en-US" dirty="0">
                <a:solidFill>
                  <a:srgbClr val="0070C0"/>
                </a:solidFill>
              </a:rPr>
              <a:t>Survey review</a:t>
            </a:r>
            <a:r>
              <a:rPr lang="en-US" dirty="0"/>
              <a:t> </a:t>
            </a:r>
            <a:r>
              <a:rPr lang="id-ID" dirty="0"/>
              <a:t>on NAMA </a:t>
            </a:r>
            <a:r>
              <a:rPr lang="en-US" dirty="0"/>
              <a:t>TOPIK</a:t>
            </a:r>
          </a:p>
          <a:p>
            <a:pPr lvl="1"/>
            <a:r>
              <a:rPr lang="en-US">
                <a:solidFill>
                  <a:srgbClr val="0070C0"/>
                </a:solidFill>
              </a:rPr>
              <a:t>Research problem challenge </a:t>
            </a:r>
            <a:r>
              <a:rPr lang="en-US" dirty="0"/>
              <a:t>on NAMA TOPIK </a:t>
            </a:r>
            <a:endParaRPr lang="id-ID" dirty="0"/>
          </a:p>
          <a:p>
            <a:r>
              <a:rPr lang="en-US" dirty="0"/>
              <a:t>Dari “survey paper” yang </a:t>
            </a:r>
            <a:r>
              <a:rPr lang="en-US" dirty="0" err="1"/>
              <a:t>ditemukan</a:t>
            </a:r>
            <a:r>
              <a:rPr lang="en-US" dirty="0"/>
              <a:t>, </a:t>
            </a:r>
            <a:r>
              <a:rPr lang="en-US" dirty="0" err="1"/>
              <a:t>kejar</a:t>
            </a:r>
            <a:r>
              <a:rPr lang="en-US" dirty="0"/>
              <a:t> </a:t>
            </a:r>
            <a:r>
              <a:rPr lang="en-US" dirty="0" err="1"/>
              <a:t>sampai</a:t>
            </a:r>
            <a:r>
              <a:rPr lang="en-US" dirty="0"/>
              <a:t> </a:t>
            </a:r>
            <a:r>
              <a:rPr lang="en-US" dirty="0" err="1"/>
              <a:t>dapat</a:t>
            </a:r>
            <a:r>
              <a:rPr lang="en-US" dirty="0"/>
              <a:t> </a:t>
            </a:r>
            <a:r>
              <a:rPr lang="en-US" dirty="0" err="1"/>
              <a:t>semua</a:t>
            </a:r>
            <a:r>
              <a:rPr lang="en-US" dirty="0"/>
              <a:t> “technical paper” yang </a:t>
            </a:r>
            <a:r>
              <a:rPr lang="en-US" dirty="0" err="1"/>
              <a:t>ada</a:t>
            </a:r>
            <a:r>
              <a:rPr lang="en-US" dirty="0"/>
              <a:t> di </a:t>
            </a:r>
            <a:r>
              <a:rPr lang="en-US" dirty="0" err="1"/>
              <a:t>daftar</a:t>
            </a:r>
            <a:r>
              <a:rPr lang="en-US" dirty="0"/>
              <a:t> </a:t>
            </a:r>
            <a:r>
              <a:rPr lang="en-US" dirty="0" err="1"/>
              <a:t>referensinya</a:t>
            </a:r>
            <a:endParaRPr lang="en-US" dirty="0"/>
          </a:p>
          <a:p>
            <a:r>
              <a:rPr lang="en-US" dirty="0"/>
              <a:t>Dari </a:t>
            </a:r>
            <a:r>
              <a:rPr lang="en-US" dirty="0" err="1"/>
              <a:t>puluhan</a:t>
            </a:r>
            <a:r>
              <a:rPr lang="en-US" dirty="0"/>
              <a:t>/</a:t>
            </a:r>
            <a:r>
              <a:rPr lang="en-US" dirty="0" err="1"/>
              <a:t>ratusan</a:t>
            </a:r>
            <a:r>
              <a:rPr lang="en-US" dirty="0"/>
              <a:t>/</a:t>
            </a:r>
            <a:r>
              <a:rPr lang="en-US" dirty="0" err="1"/>
              <a:t>ribuan</a:t>
            </a:r>
            <a:r>
              <a:rPr lang="en-US" dirty="0"/>
              <a:t> paper yang </a:t>
            </a:r>
            <a:r>
              <a:rPr lang="en-US" dirty="0" err="1"/>
              <a:t>didapat</a:t>
            </a:r>
            <a:r>
              <a:rPr lang="en-US" dirty="0"/>
              <a:t> </a:t>
            </a:r>
            <a:r>
              <a:rPr lang="en-US" dirty="0" err="1"/>
              <a:t>lakukan</a:t>
            </a:r>
            <a:r>
              <a:rPr lang="en-US" dirty="0"/>
              <a:t> </a:t>
            </a:r>
            <a:r>
              <a:rPr lang="en-US" dirty="0">
                <a:solidFill>
                  <a:srgbClr val="C00000"/>
                </a:solidFill>
              </a:rPr>
              <a:t>scanning</a:t>
            </a:r>
            <a:r>
              <a:rPr lang="en-US" dirty="0"/>
              <a:t>, </a:t>
            </a:r>
            <a:r>
              <a:rPr lang="en-US" dirty="0" err="1"/>
              <a:t>pilih</a:t>
            </a:r>
            <a:r>
              <a:rPr lang="en-US" dirty="0"/>
              <a:t> paper journal yang </a:t>
            </a:r>
            <a:r>
              <a:rPr lang="en-US" dirty="0" err="1">
                <a:solidFill>
                  <a:srgbClr val="C00000"/>
                </a:solidFill>
              </a:rPr>
              <a:t>terindeks</a:t>
            </a:r>
            <a:r>
              <a:rPr lang="en-US" dirty="0">
                <a:solidFill>
                  <a:srgbClr val="C00000"/>
                </a:solidFill>
              </a:rPr>
              <a:t> SCOPUS/ISI</a:t>
            </a:r>
            <a:r>
              <a:rPr lang="en-US" dirty="0"/>
              <a:t>, </a:t>
            </a:r>
            <a:r>
              <a:rPr lang="en-US" dirty="0">
                <a:solidFill>
                  <a:srgbClr val="C00000"/>
                </a:solidFill>
              </a:rPr>
              <a:t>3 </a:t>
            </a:r>
            <a:r>
              <a:rPr lang="en-US" dirty="0" err="1">
                <a:solidFill>
                  <a:srgbClr val="C00000"/>
                </a:solidFill>
              </a:rPr>
              <a:t>tahun</a:t>
            </a:r>
            <a:r>
              <a:rPr lang="en-US" dirty="0">
                <a:solidFill>
                  <a:srgbClr val="C00000"/>
                </a:solidFill>
              </a:rPr>
              <a:t> </a:t>
            </a:r>
            <a:r>
              <a:rPr lang="en-US" dirty="0" err="1">
                <a:solidFill>
                  <a:srgbClr val="C00000"/>
                </a:solidFill>
              </a:rPr>
              <a:t>terakhir</a:t>
            </a:r>
            <a:r>
              <a:rPr lang="en-US" dirty="0"/>
              <a:t>, </a:t>
            </a:r>
            <a:r>
              <a:rPr lang="en-US" dirty="0" err="1"/>
              <a:t>dan</a:t>
            </a:r>
            <a:r>
              <a:rPr lang="en-US" dirty="0"/>
              <a:t> </a:t>
            </a:r>
            <a:r>
              <a:rPr lang="en-US" dirty="0" err="1">
                <a:solidFill>
                  <a:srgbClr val="C00000"/>
                </a:solidFill>
              </a:rPr>
              <a:t>peta</a:t>
            </a:r>
            <a:r>
              <a:rPr lang="en-US" dirty="0">
                <a:solidFill>
                  <a:srgbClr val="C00000"/>
                </a:solidFill>
              </a:rPr>
              <a:t> </a:t>
            </a:r>
            <a:r>
              <a:rPr lang="en-US" dirty="0" err="1">
                <a:solidFill>
                  <a:srgbClr val="C00000"/>
                </a:solidFill>
              </a:rPr>
              <a:t>kan</a:t>
            </a:r>
            <a:r>
              <a:rPr lang="en-US" dirty="0">
                <a:solidFill>
                  <a:srgbClr val="C00000"/>
                </a:solidFill>
              </a:rPr>
              <a:t> </a:t>
            </a:r>
            <a:r>
              <a:rPr lang="en-US" dirty="0" err="1">
                <a:solidFill>
                  <a:srgbClr val="C00000"/>
                </a:solidFill>
              </a:rPr>
              <a:t>masalah</a:t>
            </a:r>
            <a:r>
              <a:rPr lang="en-US" dirty="0">
                <a:solidFill>
                  <a:srgbClr val="C00000"/>
                </a:solidFill>
              </a:rPr>
              <a:t> </a:t>
            </a:r>
            <a:r>
              <a:rPr lang="en-US" dirty="0" err="1">
                <a:solidFill>
                  <a:srgbClr val="C00000"/>
                </a:solidFill>
              </a:rPr>
              <a:t>penelitian</a:t>
            </a:r>
            <a:r>
              <a:rPr lang="en-US" dirty="0"/>
              <a:t> yang </a:t>
            </a:r>
            <a:r>
              <a:rPr lang="en-US" dirty="0" err="1"/>
              <a:t>ada</a:t>
            </a:r>
            <a:r>
              <a:rPr lang="en-US" dirty="0"/>
              <a:t> di paper-paper </a:t>
            </a:r>
            <a:r>
              <a:rPr lang="en-US" dirty="0" err="1"/>
              <a:t>itu</a:t>
            </a:r>
            <a:endParaRPr lang="en-US" dirty="0"/>
          </a:p>
          <a:p>
            <a:r>
              <a:rPr lang="en-US" dirty="0" err="1"/>
              <a:t>Gunakan</a:t>
            </a:r>
            <a:r>
              <a:rPr lang="en-US" dirty="0"/>
              <a:t> </a:t>
            </a:r>
            <a:r>
              <a:rPr lang="en-US" dirty="0" err="1">
                <a:solidFill>
                  <a:srgbClr val="C00000"/>
                </a:solidFill>
              </a:rPr>
              <a:t>Mendeley</a:t>
            </a:r>
            <a:r>
              <a:rPr lang="en-US" dirty="0">
                <a:solidFill>
                  <a:srgbClr val="C00000"/>
                </a:solidFill>
              </a:rPr>
              <a:t> </a:t>
            </a:r>
            <a:r>
              <a:rPr lang="en-US" dirty="0" err="1"/>
              <a:t>untuk</a:t>
            </a:r>
            <a:r>
              <a:rPr lang="en-US" dirty="0"/>
              <a:t> </a:t>
            </a:r>
            <a:r>
              <a:rPr lang="en-US" dirty="0" err="1"/>
              <a:t>mempermudah</a:t>
            </a:r>
            <a:r>
              <a:rPr lang="en-US" dirty="0"/>
              <a:t> </a:t>
            </a:r>
            <a:r>
              <a:rPr lang="en-US" dirty="0" err="1"/>
              <a:t>pekerjaan</a:t>
            </a:r>
            <a:r>
              <a:rPr lang="en-US" dirty="0"/>
              <a:t> </a:t>
            </a:r>
            <a:r>
              <a:rPr lang="en-US" dirty="0" err="1"/>
              <a:t>kita</a:t>
            </a:r>
            <a:endParaRPr lang="en-US" dirty="0"/>
          </a:p>
          <a:p>
            <a:r>
              <a:rPr lang="en-US" dirty="0" err="1"/>
              <a:t>Pilih</a:t>
            </a:r>
            <a:r>
              <a:rPr lang="en-US" dirty="0"/>
              <a:t> </a:t>
            </a:r>
            <a:r>
              <a:rPr lang="en-US" dirty="0" err="1">
                <a:solidFill>
                  <a:srgbClr val="C00000"/>
                </a:solidFill>
              </a:rPr>
              <a:t>satu</a:t>
            </a:r>
            <a:r>
              <a:rPr lang="en-US" dirty="0">
                <a:solidFill>
                  <a:srgbClr val="C00000"/>
                </a:solidFill>
              </a:rPr>
              <a:t> </a:t>
            </a:r>
            <a:r>
              <a:rPr lang="en-US" dirty="0" err="1">
                <a:solidFill>
                  <a:srgbClr val="C00000"/>
                </a:solidFill>
              </a:rPr>
              <a:t>atau</a:t>
            </a:r>
            <a:r>
              <a:rPr lang="en-US" dirty="0">
                <a:solidFill>
                  <a:srgbClr val="C00000"/>
                </a:solidFill>
              </a:rPr>
              <a:t> </a:t>
            </a:r>
            <a:r>
              <a:rPr lang="en-US" dirty="0" err="1">
                <a:solidFill>
                  <a:srgbClr val="C00000"/>
                </a:solidFill>
              </a:rPr>
              <a:t>dua</a:t>
            </a:r>
            <a:r>
              <a:rPr lang="en-US" dirty="0">
                <a:solidFill>
                  <a:srgbClr val="C00000"/>
                </a:solidFill>
              </a:rPr>
              <a:t> </a:t>
            </a:r>
            <a:r>
              <a:rPr lang="en-US" dirty="0" err="1">
                <a:solidFill>
                  <a:srgbClr val="C00000"/>
                </a:solidFill>
              </a:rPr>
              <a:t>masalah</a:t>
            </a:r>
            <a:r>
              <a:rPr lang="en-US" dirty="0">
                <a:solidFill>
                  <a:srgbClr val="C00000"/>
                </a:solidFill>
              </a:rPr>
              <a:t> </a:t>
            </a:r>
            <a:r>
              <a:rPr lang="en-US" dirty="0" err="1">
                <a:solidFill>
                  <a:srgbClr val="C00000"/>
                </a:solidFill>
              </a:rPr>
              <a:t>penelitian</a:t>
            </a:r>
            <a:r>
              <a:rPr lang="en-US" dirty="0">
                <a:solidFill>
                  <a:srgbClr val="C00000"/>
                </a:solidFill>
              </a:rPr>
              <a:t> </a:t>
            </a:r>
            <a:r>
              <a:rPr lang="en-US" dirty="0"/>
              <a:t>yang </a:t>
            </a:r>
            <a:r>
              <a:rPr lang="en-US" dirty="0" err="1"/>
              <a:t>kita</a:t>
            </a:r>
            <a:r>
              <a:rPr lang="en-US" dirty="0"/>
              <a:t> </a:t>
            </a:r>
            <a:r>
              <a:rPr lang="en-US" dirty="0" err="1"/>
              <a:t>anggap</a:t>
            </a:r>
            <a:r>
              <a:rPr lang="en-US" dirty="0"/>
              <a:t> </a:t>
            </a:r>
            <a:r>
              <a:rPr lang="en-US" dirty="0" err="1"/>
              <a:t>menarik</a:t>
            </a:r>
            <a:r>
              <a:rPr lang="en-US" dirty="0"/>
              <a:t> </a:t>
            </a:r>
            <a:r>
              <a:rPr lang="en-US" dirty="0" err="1"/>
              <a:t>dan</a:t>
            </a:r>
            <a:r>
              <a:rPr lang="en-US" dirty="0"/>
              <a:t> </a:t>
            </a:r>
            <a:r>
              <a:rPr lang="en-US" dirty="0" err="1"/>
              <a:t>menantang</a:t>
            </a:r>
            <a:r>
              <a:rPr lang="en-US" dirty="0"/>
              <a:t>, </a:t>
            </a:r>
            <a:r>
              <a:rPr lang="en-US" dirty="0" err="1"/>
              <a:t>dan</a:t>
            </a:r>
            <a:r>
              <a:rPr lang="en-US" dirty="0"/>
              <a:t> </a:t>
            </a:r>
            <a:r>
              <a:rPr lang="en-US" dirty="0" err="1"/>
              <a:t>jadikan</a:t>
            </a:r>
            <a:r>
              <a:rPr lang="en-US" dirty="0"/>
              <a:t> </a:t>
            </a:r>
            <a:r>
              <a:rPr lang="en-US" dirty="0" err="1"/>
              <a:t>itu</a:t>
            </a:r>
            <a:r>
              <a:rPr lang="en-US" dirty="0"/>
              <a:t> </a:t>
            </a:r>
            <a:r>
              <a:rPr lang="en-US" dirty="0" err="1"/>
              <a:t>masalah</a:t>
            </a:r>
            <a:r>
              <a:rPr lang="en-US" dirty="0"/>
              <a:t> </a:t>
            </a:r>
            <a:r>
              <a:rPr lang="en-US" dirty="0" err="1"/>
              <a:t>penelitian</a:t>
            </a:r>
            <a:r>
              <a:rPr lang="en-US" dirty="0"/>
              <a:t> </a:t>
            </a:r>
            <a:r>
              <a:rPr lang="en-US" dirty="0" err="1"/>
              <a:t>kita</a:t>
            </a:r>
            <a:endParaRPr lang="id-ID" dirty="0"/>
          </a:p>
        </p:txBody>
      </p:sp>
      <p:sp>
        <p:nvSpPr>
          <p:cNvPr id="2" name="Title 1"/>
          <p:cNvSpPr>
            <a:spLocks noGrp="1"/>
          </p:cNvSpPr>
          <p:nvPr>
            <p:ph type="title"/>
          </p:nvPr>
        </p:nvSpPr>
        <p:spPr/>
        <p:txBody>
          <a:bodyPr>
            <a:normAutofit/>
          </a:bodyPr>
          <a:lstStyle/>
          <a:p>
            <a:pPr lvl="0"/>
            <a:r>
              <a:rPr lang="en-US" dirty="0"/>
              <a:t>3. Penentuan </a:t>
            </a:r>
            <a:r>
              <a:rPr lang="en-US" dirty="0" err="1"/>
              <a:t>Masalah</a:t>
            </a:r>
            <a:r>
              <a:rPr lang="en-US" dirty="0"/>
              <a:t> </a:t>
            </a:r>
            <a:r>
              <a:rPr lang="en-US" dirty="0" err="1"/>
              <a:t>Penelitian</a:t>
            </a:r>
            <a:r>
              <a:rPr lang="en-US" dirty="0"/>
              <a:t> </a:t>
            </a:r>
            <a:endParaRPr lang="id-ID" dirty="0"/>
          </a:p>
        </p:txBody>
      </p:sp>
      <p:sp>
        <p:nvSpPr>
          <p:cNvPr id="4" name="Slide Number Placeholder 3">
            <a:extLst>
              <a:ext uri="{FF2B5EF4-FFF2-40B4-BE49-F238E27FC236}">
                <a16:creationId xmlns:a16="http://schemas.microsoft.com/office/drawing/2014/main" id="{9B5972CB-9EFB-412F-A0AA-D5A92170A2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314776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7886700" cy="4819650"/>
          </a:xfrm>
        </p:spPr>
        <p:txBody>
          <a:bodyPr>
            <a:normAutofit/>
          </a:bodyPr>
          <a:lstStyle/>
          <a:p>
            <a:pPr marL="0" indent="0">
              <a:buNone/>
            </a:pPr>
            <a:r>
              <a:rPr lang="en-US" dirty="0"/>
              <a:t> </a:t>
            </a:r>
            <a:endParaRPr lang="id-ID" dirty="0"/>
          </a:p>
        </p:txBody>
      </p:sp>
      <p:sp>
        <p:nvSpPr>
          <p:cNvPr id="2" name="Title 1"/>
          <p:cNvSpPr>
            <a:spLocks noGrp="1"/>
          </p:cNvSpPr>
          <p:nvPr>
            <p:ph type="title"/>
          </p:nvPr>
        </p:nvSpPr>
        <p:spPr>
          <a:xfrm>
            <a:off x="628650" y="152400"/>
            <a:ext cx="8515350" cy="685803"/>
          </a:xfrm>
        </p:spPr>
        <p:txBody>
          <a:bodyPr>
            <a:normAutofit/>
          </a:bodyPr>
          <a:lstStyle/>
          <a:p>
            <a:pPr lvl="0"/>
            <a:r>
              <a:rPr lang="en-US" sz="4000" dirty="0" err="1"/>
              <a:t>Susun</a:t>
            </a:r>
            <a:r>
              <a:rPr lang="en-US" sz="4000" dirty="0"/>
              <a:t> Research Problem </a:t>
            </a:r>
            <a:r>
              <a:rPr lang="en-US" sz="4000" dirty="0" err="1"/>
              <a:t>dan</a:t>
            </a:r>
            <a:r>
              <a:rPr lang="en-US" sz="4000" dirty="0"/>
              <a:t> </a:t>
            </a:r>
            <a:r>
              <a:rPr lang="en-US" sz="4000" dirty="0" err="1"/>
              <a:t>Landasan</a:t>
            </a:r>
            <a:endParaRPr lang="id-ID" sz="4000" dirty="0"/>
          </a:p>
        </p:txBody>
      </p:sp>
      <p:graphicFrame>
        <p:nvGraphicFramePr>
          <p:cNvPr id="4" name="Table 3"/>
          <p:cNvGraphicFramePr>
            <a:graphicFrameLocks noGrp="1"/>
          </p:cNvGraphicFramePr>
          <p:nvPr/>
        </p:nvGraphicFramePr>
        <p:xfrm>
          <a:off x="228600" y="1143001"/>
          <a:ext cx="8686800" cy="5410201"/>
        </p:xfrm>
        <a:graphic>
          <a:graphicData uri="http://schemas.openxmlformats.org/drawingml/2006/table">
            <a:tbl>
              <a:tblPr firstRow="1" firstCol="1" bandRow="1">
                <a:tableStyleId>{5940675A-B579-460E-94D1-54222C63F5DA}</a:tableStyleId>
              </a:tblPr>
              <a:tblGrid>
                <a:gridCol w="2413000">
                  <a:extLst>
                    <a:ext uri="{9D8B030D-6E8A-4147-A177-3AD203B41FA5}">
                      <a16:colId xmlns:a16="http://schemas.microsoft.com/office/drawing/2014/main" val="20000"/>
                    </a:ext>
                  </a:extLst>
                </a:gridCol>
                <a:gridCol w="6273800">
                  <a:extLst>
                    <a:ext uri="{9D8B030D-6E8A-4147-A177-3AD203B41FA5}">
                      <a16:colId xmlns:a16="http://schemas.microsoft.com/office/drawing/2014/main" val="20001"/>
                    </a:ext>
                  </a:extLst>
                </a:gridCol>
              </a:tblGrid>
              <a:tr h="546268">
                <a:tc>
                  <a:txBody>
                    <a:bodyPr/>
                    <a:lstStyle/>
                    <a:p>
                      <a:pPr marL="0" marR="0" algn="just">
                        <a:spcBef>
                          <a:spcPts val="0"/>
                        </a:spcBef>
                        <a:spcAft>
                          <a:spcPts val="1100"/>
                        </a:spcAft>
                      </a:pPr>
                      <a:r>
                        <a:rPr lang="en-US" sz="2000" b="1" dirty="0" err="1">
                          <a:effectLst/>
                        </a:rPr>
                        <a:t>Masalah</a:t>
                      </a:r>
                      <a:r>
                        <a:rPr lang="en-US" sz="2000" b="1" dirty="0">
                          <a:effectLst/>
                        </a:rPr>
                        <a:t> </a:t>
                      </a:r>
                      <a:r>
                        <a:rPr lang="en-US" sz="2000" b="1" dirty="0" err="1">
                          <a:effectLst/>
                        </a:rPr>
                        <a:t>Penelitian</a:t>
                      </a:r>
                      <a:endParaRPr lang="id-ID"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tc>
                  <a:txBody>
                    <a:bodyPr/>
                    <a:lstStyle/>
                    <a:p>
                      <a:pPr marL="0" marR="0" algn="just">
                        <a:spcBef>
                          <a:spcPts val="0"/>
                        </a:spcBef>
                        <a:spcAft>
                          <a:spcPts val="1100"/>
                        </a:spcAft>
                      </a:pPr>
                      <a:r>
                        <a:rPr lang="en-US" sz="2000" b="1" dirty="0" err="1">
                          <a:effectLst/>
                        </a:rPr>
                        <a:t>Landasan</a:t>
                      </a:r>
                      <a:r>
                        <a:rPr lang="en-US" sz="2000" b="1" dirty="0">
                          <a:effectLst/>
                        </a:rPr>
                        <a:t> </a:t>
                      </a:r>
                      <a:r>
                        <a:rPr lang="en-US" sz="2000" b="1" dirty="0" err="1">
                          <a:effectLst/>
                        </a:rPr>
                        <a:t>Literatur</a:t>
                      </a:r>
                      <a:endParaRPr lang="id-ID"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0"/>
                  </a:ext>
                </a:extLst>
              </a:tr>
              <a:tr h="858341">
                <a:tc rowSpan="6">
                  <a:txBody>
                    <a:bodyPr/>
                    <a:lstStyle/>
                    <a:p>
                      <a:pPr marL="0" marR="0" algn="l">
                        <a:spcBef>
                          <a:spcPts val="0"/>
                        </a:spcBef>
                        <a:spcAft>
                          <a:spcPts val="1100"/>
                        </a:spcAft>
                      </a:pPr>
                      <a:r>
                        <a:rPr lang="en-US" sz="1800" dirty="0">
                          <a:effectLst/>
                        </a:rPr>
                        <a:t>Data set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 </a:t>
                      </a:r>
                      <a:r>
                        <a:rPr lang="en-US" sz="1800" dirty="0" err="1">
                          <a:effectLst/>
                        </a:rPr>
                        <a:t>berdimensi</a:t>
                      </a:r>
                      <a:r>
                        <a:rPr lang="en-US" sz="1800" dirty="0">
                          <a:effectLst/>
                        </a:rPr>
                        <a:t> </a:t>
                      </a:r>
                      <a:r>
                        <a:rPr lang="en-US" sz="1800" dirty="0" err="1">
                          <a:effectLst/>
                        </a:rPr>
                        <a:t>tinggi</a:t>
                      </a:r>
                      <a:r>
                        <a:rPr lang="en-US" sz="1800" dirty="0">
                          <a:effectLst/>
                        </a:rPr>
                        <a:t>, </a:t>
                      </a:r>
                      <a:r>
                        <a:rPr lang="en-US" sz="1800" dirty="0" err="1">
                          <a:effectLst/>
                        </a:rPr>
                        <a:t>memiliki</a:t>
                      </a:r>
                      <a:r>
                        <a:rPr lang="en-US" sz="1800" dirty="0">
                          <a:effectLst/>
                        </a:rPr>
                        <a:t> </a:t>
                      </a:r>
                      <a:r>
                        <a:rPr lang="en-US" sz="1800" dirty="0" err="1">
                          <a:solidFill>
                            <a:srgbClr val="C00000"/>
                          </a:solidFill>
                          <a:effectLst/>
                        </a:rPr>
                        <a:t>atribut</a:t>
                      </a:r>
                      <a:r>
                        <a:rPr lang="en-US" sz="1800" dirty="0">
                          <a:solidFill>
                            <a:srgbClr val="C00000"/>
                          </a:solidFill>
                          <a:effectLst/>
                        </a:rPr>
                        <a:t> yang </a:t>
                      </a:r>
                      <a:r>
                        <a:rPr lang="en-US" sz="1800" dirty="0" err="1">
                          <a:solidFill>
                            <a:srgbClr val="C00000"/>
                          </a:solidFill>
                          <a:effectLst/>
                        </a:rPr>
                        <a:t>bersifat</a:t>
                      </a:r>
                      <a:r>
                        <a:rPr lang="en-US" sz="1800" dirty="0">
                          <a:solidFill>
                            <a:srgbClr val="C00000"/>
                          </a:solidFill>
                          <a:effectLst/>
                        </a:rPr>
                        <a:t> noisy</a:t>
                      </a:r>
                      <a:r>
                        <a:rPr lang="en-US" sz="1800" dirty="0">
                          <a:effectLst/>
                        </a:rPr>
                        <a:t>, </a:t>
                      </a:r>
                      <a:r>
                        <a:rPr lang="en-US" sz="1800" dirty="0" err="1">
                          <a:effectLst/>
                        </a:rPr>
                        <a:t>dan</a:t>
                      </a:r>
                      <a:r>
                        <a:rPr lang="en-US" sz="1800" dirty="0">
                          <a:effectLst/>
                        </a:rPr>
                        <a:t> </a:t>
                      </a:r>
                      <a:r>
                        <a:rPr lang="en-US" sz="1800" dirty="0" err="1">
                          <a:solidFill>
                            <a:srgbClr val="0070C0"/>
                          </a:solidFill>
                          <a:effectLst/>
                        </a:rPr>
                        <a:t>classnya</a:t>
                      </a:r>
                      <a:r>
                        <a:rPr lang="en-US" sz="1800" dirty="0">
                          <a:solidFill>
                            <a:srgbClr val="0070C0"/>
                          </a:solidFill>
                          <a:effectLst/>
                        </a:rPr>
                        <a:t> </a:t>
                      </a:r>
                      <a:r>
                        <a:rPr lang="en-US" sz="1800" dirty="0" err="1">
                          <a:solidFill>
                            <a:srgbClr val="0070C0"/>
                          </a:solidFill>
                          <a:effectLst/>
                        </a:rPr>
                        <a:t>bersifat</a:t>
                      </a:r>
                      <a:r>
                        <a:rPr lang="en-US" sz="1800" dirty="0">
                          <a:solidFill>
                            <a:srgbClr val="0070C0"/>
                          </a:solidFill>
                          <a:effectLst/>
                        </a:rPr>
                        <a:t> </a:t>
                      </a:r>
                      <a:r>
                        <a:rPr lang="en-US" sz="1800" dirty="0" err="1">
                          <a:solidFill>
                            <a:srgbClr val="0070C0"/>
                          </a:solidFill>
                          <a:effectLst/>
                        </a:rPr>
                        <a:t>tidak</a:t>
                      </a:r>
                      <a:r>
                        <a:rPr lang="en-US" sz="1800" dirty="0">
                          <a:solidFill>
                            <a:srgbClr val="0070C0"/>
                          </a:solidFill>
                          <a:effectLst/>
                        </a:rPr>
                        <a:t> </a:t>
                      </a:r>
                      <a:r>
                        <a:rPr lang="en-US" sz="1800" dirty="0" err="1">
                          <a:solidFill>
                            <a:srgbClr val="0070C0"/>
                          </a:solidFill>
                          <a:effectLst/>
                        </a:rPr>
                        <a:t>seimbang</a:t>
                      </a:r>
                      <a:r>
                        <a:rPr lang="en-US" sz="1800" dirty="0">
                          <a:effectLst/>
                        </a:rPr>
                        <a:t>, </a:t>
                      </a:r>
                      <a:r>
                        <a:rPr lang="en-US" sz="1800" dirty="0" err="1">
                          <a:effectLst/>
                        </a:rPr>
                        <a:t>menyebabkan</a:t>
                      </a:r>
                      <a:r>
                        <a:rPr lang="en-US" sz="1800" dirty="0">
                          <a:effectLst/>
                        </a:rPr>
                        <a:t> </a:t>
                      </a:r>
                      <a:r>
                        <a:rPr lang="en-US" sz="1800" dirty="0" err="1">
                          <a:effectLst/>
                        </a:rPr>
                        <a:t>penurunan</a:t>
                      </a:r>
                      <a:r>
                        <a:rPr lang="en-US" sz="1800" dirty="0">
                          <a:effectLst/>
                        </a:rPr>
                        <a:t> </a:t>
                      </a:r>
                      <a:r>
                        <a:rPr lang="en-US" sz="1800" dirty="0" err="1">
                          <a:effectLst/>
                        </a:rPr>
                        <a:t>akurasi</a:t>
                      </a:r>
                      <a:r>
                        <a:rPr lang="en-US" sz="1800" dirty="0">
                          <a:effectLst/>
                        </a:rPr>
                        <a:t>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a:t>
                      </a:r>
                      <a:endParaRPr lang="id-ID"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nchor="ctr"/>
                </a:tc>
                <a:tc>
                  <a:txBody>
                    <a:bodyPr/>
                    <a:lstStyle/>
                    <a:p>
                      <a:pPr marL="0" marR="0" algn="just">
                        <a:spcBef>
                          <a:spcPts val="0"/>
                        </a:spcBef>
                        <a:spcAft>
                          <a:spcPts val="1100"/>
                        </a:spcAft>
                      </a:pPr>
                      <a:r>
                        <a:rPr lang="en-US" sz="1800" dirty="0">
                          <a:effectLst/>
                        </a:rPr>
                        <a:t>There are </a:t>
                      </a:r>
                      <a:r>
                        <a:rPr lang="en-US" sz="1800" dirty="0">
                          <a:solidFill>
                            <a:srgbClr val="C00000"/>
                          </a:solidFill>
                          <a:effectLst/>
                        </a:rPr>
                        <a:t>noisy data points </a:t>
                      </a:r>
                      <a:r>
                        <a:rPr lang="en-US" sz="1800" dirty="0">
                          <a:effectLst/>
                        </a:rPr>
                        <a:t>in the software defect data sets that can not be confidently assumed to be erroneous using such simple method </a:t>
                      </a:r>
                      <a:r>
                        <a:rPr lang="en-US" sz="1400" i="1" dirty="0">
                          <a:effectLst/>
                        </a:rPr>
                        <a:t>(Gray, Bowes, Davey, &amp; Christianson,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1"/>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The performances of software defect prediction improved when </a:t>
                      </a:r>
                      <a:r>
                        <a:rPr lang="en-US" sz="1800" dirty="0">
                          <a:solidFill>
                            <a:srgbClr val="C00000"/>
                          </a:solidFill>
                          <a:effectLst/>
                        </a:rPr>
                        <a:t>irrelevant and redundant attributes</a:t>
                      </a:r>
                      <a:r>
                        <a:rPr lang="en-US" sz="1800" dirty="0">
                          <a:effectLst/>
                        </a:rPr>
                        <a:t> are removed </a:t>
                      </a:r>
                      <a:r>
                        <a:rPr lang="en-US" sz="1400" i="1" dirty="0">
                          <a:effectLst/>
                        </a:rPr>
                        <a:t>(Wang, </a:t>
                      </a:r>
                      <a:r>
                        <a:rPr lang="en-US" sz="1400" i="1" dirty="0" err="1">
                          <a:effectLst/>
                        </a:rPr>
                        <a:t>Khoshgoftaar</a:t>
                      </a:r>
                      <a:r>
                        <a:rPr lang="en-US" sz="1400" i="1" dirty="0">
                          <a:effectLst/>
                        </a:rPr>
                        <a:t>, &amp; Napolitano, 2010)</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2"/>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The software defect prediction performance decreases significantly because the </a:t>
                      </a:r>
                      <a:r>
                        <a:rPr lang="en-US" sz="1800" dirty="0">
                          <a:solidFill>
                            <a:srgbClr val="C00000"/>
                          </a:solidFill>
                          <a:effectLst/>
                        </a:rPr>
                        <a:t>dataset contains noisy attr</a:t>
                      </a:r>
                      <a:r>
                        <a:rPr lang="en-US" sz="1800" dirty="0">
                          <a:effectLst/>
                        </a:rPr>
                        <a:t>ibutes </a:t>
                      </a:r>
                      <a:r>
                        <a:rPr lang="en-US" sz="1400" i="1" dirty="0">
                          <a:effectLst/>
                        </a:rPr>
                        <a:t>(Kim, Zhang, Wu, &amp; Gong,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3"/>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Software defect datasets have an </a:t>
                      </a:r>
                      <a:r>
                        <a:rPr lang="en-US" sz="1800" dirty="0">
                          <a:solidFill>
                            <a:srgbClr val="0070C0"/>
                          </a:solidFill>
                          <a:effectLst/>
                        </a:rPr>
                        <a:t>imbalanced nature </a:t>
                      </a:r>
                      <a:r>
                        <a:rPr lang="en-US" sz="1800" dirty="0">
                          <a:effectLst/>
                        </a:rPr>
                        <a:t>with very few defective modules compared to defect-free ones </a:t>
                      </a:r>
                      <a:r>
                        <a:rPr lang="en-US" sz="1400" i="1" dirty="0">
                          <a:effectLst/>
                        </a:rPr>
                        <a:t>(</a:t>
                      </a:r>
                      <a:r>
                        <a:rPr lang="en-US" sz="1400" i="1" dirty="0" err="1">
                          <a:effectLst/>
                        </a:rPr>
                        <a:t>Tosun</a:t>
                      </a:r>
                      <a:r>
                        <a:rPr lang="en-US" sz="1400" i="1" dirty="0">
                          <a:effectLst/>
                        </a:rPr>
                        <a:t>, </a:t>
                      </a:r>
                      <a:r>
                        <a:rPr lang="en-US" sz="1400" i="1" dirty="0" err="1">
                          <a:effectLst/>
                        </a:rPr>
                        <a:t>Bener</a:t>
                      </a:r>
                      <a:r>
                        <a:rPr lang="en-US" sz="1400" i="1" dirty="0">
                          <a:effectLst/>
                        </a:rPr>
                        <a:t>, </a:t>
                      </a:r>
                      <a:r>
                        <a:rPr lang="en-US" sz="1400" i="1" dirty="0" err="1">
                          <a:effectLst/>
                        </a:rPr>
                        <a:t>Turhan</a:t>
                      </a:r>
                      <a:r>
                        <a:rPr lang="en-US" sz="1400" i="1" dirty="0">
                          <a:effectLst/>
                        </a:rPr>
                        <a:t>, &amp; </a:t>
                      </a:r>
                      <a:r>
                        <a:rPr lang="en-US" sz="1400" i="1" dirty="0" err="1">
                          <a:effectLst/>
                        </a:rPr>
                        <a:t>Menzies</a:t>
                      </a:r>
                      <a:r>
                        <a:rPr lang="en-US" sz="1400" i="1" dirty="0">
                          <a:effectLst/>
                        </a:rPr>
                        <a:t>, 2010)</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4"/>
                  </a:ext>
                </a:extLst>
              </a:tr>
              <a:tr h="858341">
                <a:tc vMerge="1">
                  <a:txBody>
                    <a:bodyPr/>
                    <a:lstStyle/>
                    <a:p>
                      <a:endParaRPr lang="id-ID"/>
                    </a:p>
                  </a:txBody>
                  <a:tcPr/>
                </a:tc>
                <a:tc>
                  <a:txBody>
                    <a:bodyPr/>
                    <a:lstStyle/>
                    <a:p>
                      <a:pPr marL="0" marR="0" algn="just">
                        <a:spcBef>
                          <a:spcPts val="0"/>
                        </a:spcBef>
                        <a:spcAft>
                          <a:spcPts val="1100"/>
                        </a:spcAft>
                      </a:pPr>
                      <a:r>
                        <a:rPr lang="en-US" sz="1800" dirty="0">
                          <a:solidFill>
                            <a:srgbClr val="0070C0"/>
                          </a:solidFill>
                          <a:effectLst/>
                        </a:rPr>
                        <a:t>Imbalance</a:t>
                      </a:r>
                      <a:r>
                        <a:rPr lang="en-US" sz="1800" dirty="0">
                          <a:effectLst/>
                        </a:rPr>
                        <a:t> can lead to a model that is not practical in software defect prediction, because most instances will be predicted as non-defect prone </a:t>
                      </a:r>
                      <a:r>
                        <a:rPr lang="en-US" sz="1400" i="1" dirty="0">
                          <a:effectLst/>
                        </a:rPr>
                        <a:t>(</a:t>
                      </a:r>
                      <a:r>
                        <a:rPr lang="en-US" sz="1400" i="1" dirty="0" err="1">
                          <a:effectLst/>
                        </a:rPr>
                        <a:t>Khoshgoftaar</a:t>
                      </a:r>
                      <a:r>
                        <a:rPr lang="en-US" sz="1400" i="1" dirty="0">
                          <a:effectLst/>
                        </a:rPr>
                        <a:t>, Van </a:t>
                      </a:r>
                      <a:r>
                        <a:rPr lang="en-US" sz="1400" i="1" dirty="0" err="1">
                          <a:effectLst/>
                        </a:rPr>
                        <a:t>Hulse</a:t>
                      </a:r>
                      <a:r>
                        <a:rPr lang="en-US" sz="1400" i="1" dirty="0">
                          <a:effectLst/>
                        </a:rPr>
                        <a:t>, &amp; Napolitano,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5"/>
                  </a:ext>
                </a:extLst>
              </a:tr>
              <a:tr h="572228">
                <a:tc vMerge="1">
                  <a:txBody>
                    <a:bodyPr/>
                    <a:lstStyle/>
                    <a:p>
                      <a:endParaRPr lang="id-ID"/>
                    </a:p>
                  </a:txBody>
                  <a:tcPr/>
                </a:tc>
                <a:tc>
                  <a:txBody>
                    <a:bodyPr/>
                    <a:lstStyle/>
                    <a:p>
                      <a:pPr marL="0" marR="0" algn="just">
                        <a:spcBef>
                          <a:spcPts val="0"/>
                        </a:spcBef>
                        <a:spcAft>
                          <a:spcPts val="1100"/>
                        </a:spcAft>
                      </a:pPr>
                      <a:r>
                        <a:rPr lang="en-US" sz="1800" dirty="0">
                          <a:effectLst/>
                        </a:rPr>
                        <a:t>Software fault prediction data sets are often </a:t>
                      </a:r>
                      <a:r>
                        <a:rPr lang="en-US" sz="1800" dirty="0">
                          <a:solidFill>
                            <a:srgbClr val="0070C0"/>
                          </a:solidFill>
                          <a:effectLst/>
                        </a:rPr>
                        <a:t>highly imbalanced </a:t>
                      </a:r>
                      <a:r>
                        <a:rPr lang="en-US" sz="1400" i="1" dirty="0">
                          <a:effectLst/>
                        </a:rPr>
                        <a:t>(Zhang &amp; Zhang, 2007)</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6B5575F9-45B0-46E8-9DDD-F8964AA57EE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3223814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Pahami</a:t>
            </a:r>
            <a:r>
              <a:rPr lang="en-US" dirty="0"/>
              <a:t> </a:t>
            </a:r>
            <a:r>
              <a:rPr lang="id-ID" dirty="0"/>
              <a:t>semua </a:t>
            </a:r>
            <a:r>
              <a:rPr lang="en-US" dirty="0"/>
              <a:t>paper </a:t>
            </a:r>
            <a:r>
              <a:rPr lang="id-ID" dirty="0"/>
              <a:t>penelitian yang tujuannya </a:t>
            </a:r>
            <a:r>
              <a:rPr lang="id-ID" dirty="0">
                <a:solidFill>
                  <a:srgbClr val="C00000"/>
                </a:solidFill>
              </a:rPr>
              <a:t>memecahkan masalah yang sama </a:t>
            </a:r>
            <a:r>
              <a:rPr lang="id-ID" dirty="0"/>
              <a:t>dengan yang kita </a:t>
            </a:r>
            <a:r>
              <a:rPr lang="en-US" dirty="0" err="1"/>
              <a:t>pilih</a:t>
            </a:r>
            <a:endParaRPr lang="en-US" dirty="0"/>
          </a:p>
          <a:p>
            <a:r>
              <a:rPr lang="id-ID" dirty="0"/>
              <a:t>Pahami </a:t>
            </a:r>
            <a:r>
              <a:rPr lang="id-ID" dirty="0">
                <a:solidFill>
                  <a:srgbClr val="C00000"/>
                </a:solidFill>
              </a:rPr>
              <a:t>metode/algoritma </a:t>
            </a:r>
            <a:r>
              <a:rPr lang="id-ID" dirty="0" err="1">
                <a:solidFill>
                  <a:srgbClr val="C00000"/>
                </a:solidFill>
              </a:rPr>
              <a:t>terkini</a:t>
            </a:r>
            <a:r>
              <a:rPr lang="id-ID" dirty="0">
                <a:solidFill>
                  <a:srgbClr val="C00000"/>
                </a:solidFill>
              </a:rPr>
              <a:t> </a:t>
            </a:r>
            <a:r>
              <a:rPr lang="id-ID" dirty="0"/>
              <a:t>yang mereka gunakan untuk memecahkan masalah penelitian mereka. Ini yang </a:t>
            </a:r>
            <a:r>
              <a:rPr lang="en-US" dirty="0"/>
              <a:t>di</a:t>
            </a:r>
            <a:r>
              <a:rPr lang="id-ID" dirty="0"/>
              <a:t>sebut dengan </a:t>
            </a:r>
            <a:r>
              <a:rPr lang="id-ID" dirty="0" err="1">
                <a:solidFill>
                  <a:srgbClr val="C00000"/>
                </a:solidFill>
              </a:rPr>
              <a:t>state-of-the-art</a:t>
            </a:r>
            <a:r>
              <a:rPr lang="id-ID" dirty="0">
                <a:solidFill>
                  <a:srgbClr val="C00000"/>
                </a:solidFill>
              </a:rPr>
              <a:t> </a:t>
            </a:r>
            <a:r>
              <a:rPr lang="id-ID" dirty="0" err="1">
                <a:solidFill>
                  <a:srgbClr val="C00000"/>
                </a:solidFill>
              </a:rPr>
              <a:t>method</a:t>
            </a:r>
            <a:endParaRPr lang="en-US" dirty="0">
              <a:solidFill>
                <a:srgbClr val="C00000"/>
              </a:solidFill>
            </a:endParaRPr>
          </a:p>
          <a:p>
            <a:r>
              <a:rPr lang="id-ID" dirty="0"/>
              <a:t>Dalam bidang </a:t>
            </a:r>
            <a:r>
              <a:rPr lang="id-ID" dirty="0" err="1"/>
              <a:t>computing</a:t>
            </a:r>
            <a:r>
              <a:rPr lang="id-ID" dirty="0"/>
              <a:t>, metode biasanya berupa </a:t>
            </a:r>
            <a:r>
              <a:rPr lang="id-ID" dirty="0">
                <a:solidFill>
                  <a:srgbClr val="C00000"/>
                </a:solidFill>
              </a:rPr>
              <a:t>algoritma yang secara sistematis</a:t>
            </a:r>
            <a:r>
              <a:rPr lang="id-ID" dirty="0"/>
              <a:t>, logis dan matematis menyelesaikan masalah</a:t>
            </a:r>
            <a:endParaRPr lang="en-US" dirty="0"/>
          </a:p>
        </p:txBody>
      </p:sp>
      <p:sp>
        <p:nvSpPr>
          <p:cNvPr id="2" name="Title 1"/>
          <p:cNvSpPr>
            <a:spLocks noGrp="1"/>
          </p:cNvSpPr>
          <p:nvPr>
            <p:ph type="title"/>
          </p:nvPr>
        </p:nvSpPr>
        <p:spPr/>
        <p:txBody>
          <a:bodyPr>
            <a:normAutofit/>
          </a:bodyPr>
          <a:lstStyle/>
          <a:p>
            <a:r>
              <a:rPr lang="en-US" dirty="0"/>
              <a:t>4. </a:t>
            </a:r>
            <a:r>
              <a:rPr lang="en-US" dirty="0" err="1"/>
              <a:t>Perangkuman</a:t>
            </a:r>
            <a:r>
              <a:rPr lang="en-US" dirty="0"/>
              <a:t> </a:t>
            </a:r>
            <a:r>
              <a:rPr lang="en-US" dirty="0" err="1"/>
              <a:t>Metode</a:t>
            </a:r>
            <a:r>
              <a:rPr lang="en-US" dirty="0"/>
              <a:t> Yang Ada</a:t>
            </a:r>
            <a:endParaRPr lang="id-ID" dirty="0"/>
          </a:p>
        </p:txBody>
      </p:sp>
      <p:sp>
        <p:nvSpPr>
          <p:cNvPr id="4" name="Slide Number Placeholder 3">
            <a:extLst>
              <a:ext uri="{FF2B5EF4-FFF2-40B4-BE49-F238E27FC236}">
                <a16:creationId xmlns:a16="http://schemas.microsoft.com/office/drawing/2014/main" id="{0E30F685-48AC-45C5-8A27-2A852B9C23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16895637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16454"/>
            <a:ext cx="8058150" cy="5021263"/>
          </a:xfrm>
        </p:spPr>
        <p:txBody>
          <a:bodyPr>
            <a:normAutofit lnSpcReduction="10000"/>
          </a:bodyPr>
          <a:lstStyle/>
          <a:p>
            <a:r>
              <a:rPr lang="en-US" sz="2700" dirty="0"/>
              <a:t>The </a:t>
            </a:r>
            <a:r>
              <a:rPr lang="en-US" sz="2700" dirty="0">
                <a:solidFill>
                  <a:srgbClr val="C00000"/>
                </a:solidFill>
              </a:rPr>
              <a:t>highest level of development</a:t>
            </a:r>
            <a:r>
              <a:rPr lang="en-US" sz="2700" dirty="0"/>
              <a:t>, as of a device, technique, or scientific field, achieved at a particular time</a:t>
            </a:r>
          </a:p>
          <a:p>
            <a:r>
              <a:rPr lang="en-US" sz="2700" dirty="0"/>
              <a:t>The </a:t>
            </a:r>
            <a:r>
              <a:rPr lang="en-US" sz="2700" dirty="0">
                <a:solidFill>
                  <a:srgbClr val="C00000"/>
                </a:solidFill>
              </a:rPr>
              <a:t>level of development </a:t>
            </a:r>
            <a:r>
              <a:rPr lang="en-US" sz="2700" dirty="0"/>
              <a:t>(as of a device, procedure, process, technique, or science) </a:t>
            </a:r>
            <a:r>
              <a:rPr lang="en-US" sz="2700" dirty="0">
                <a:solidFill>
                  <a:srgbClr val="C00000"/>
                </a:solidFill>
              </a:rPr>
              <a:t>reached</a:t>
            </a:r>
            <a:r>
              <a:rPr lang="en-US" sz="2700" dirty="0"/>
              <a:t> at any particular time usually as a result of modern methods  (</a:t>
            </a:r>
            <a:r>
              <a:rPr lang="en-US" sz="2700" i="1" dirty="0"/>
              <a:t>Merriam Webster Dictionary</a:t>
            </a:r>
            <a:r>
              <a:rPr lang="en-US" sz="2700" dirty="0"/>
              <a:t>)</a:t>
            </a:r>
            <a:endParaRPr lang="id-ID" sz="2700" dirty="0"/>
          </a:p>
          <a:p>
            <a:pPr lvl="1"/>
            <a:r>
              <a:rPr lang="en-US" sz="2300" dirty="0"/>
              <a:t>This machine is an example of </a:t>
            </a:r>
            <a:r>
              <a:rPr lang="en-US" sz="2300" dirty="0">
                <a:solidFill>
                  <a:srgbClr val="C00000"/>
                </a:solidFill>
              </a:rPr>
              <a:t>state-of-the-art</a:t>
            </a:r>
            <a:r>
              <a:rPr lang="en-US" sz="2300" dirty="0"/>
              <a:t> technology</a:t>
            </a:r>
          </a:p>
          <a:p>
            <a:pPr lvl="1"/>
            <a:r>
              <a:rPr lang="en-US" sz="2300" dirty="0"/>
              <a:t>The state of the art in this field is mostly related to the ABC technology</a:t>
            </a:r>
            <a:endParaRPr lang="en-US" sz="2700" dirty="0"/>
          </a:p>
          <a:p>
            <a:r>
              <a:rPr lang="id-ID" sz="2700" dirty="0"/>
              <a:t>A</a:t>
            </a:r>
            <a:r>
              <a:rPr lang="en-US" sz="2700" dirty="0"/>
              <a:t> concept used in the process of </a:t>
            </a:r>
            <a:r>
              <a:rPr lang="en-US" sz="2700" dirty="0">
                <a:solidFill>
                  <a:srgbClr val="C00000"/>
                </a:solidFill>
              </a:rPr>
              <a:t>assessing and asserting novelty and inventive step </a:t>
            </a:r>
            <a:r>
              <a:rPr lang="en-US" sz="2700" dirty="0"/>
              <a:t>(</a:t>
            </a:r>
            <a:r>
              <a:rPr lang="en-US" sz="2700" i="1" dirty="0"/>
              <a:t>European Patent Convention (EPC)</a:t>
            </a:r>
            <a:r>
              <a:rPr lang="en-US" sz="2700" dirty="0"/>
              <a:t>)</a:t>
            </a:r>
            <a:endParaRPr lang="id-ID" sz="2700" dirty="0"/>
          </a:p>
        </p:txBody>
      </p:sp>
      <p:sp>
        <p:nvSpPr>
          <p:cNvPr id="2" name="Title 1"/>
          <p:cNvSpPr>
            <a:spLocks noGrp="1"/>
          </p:cNvSpPr>
          <p:nvPr>
            <p:ph type="title"/>
          </p:nvPr>
        </p:nvSpPr>
        <p:spPr/>
        <p:txBody>
          <a:bodyPr/>
          <a:lstStyle/>
          <a:p>
            <a:r>
              <a:rPr lang="en-US" dirty="0"/>
              <a:t>The State</a:t>
            </a:r>
            <a:r>
              <a:rPr lang="id-ID" dirty="0"/>
              <a:t>-</a:t>
            </a:r>
            <a:r>
              <a:rPr lang="en-US" dirty="0"/>
              <a:t>of</a:t>
            </a:r>
            <a:r>
              <a:rPr lang="id-ID" dirty="0"/>
              <a:t>-</a:t>
            </a:r>
            <a:r>
              <a:rPr lang="en-US" dirty="0"/>
              <a:t>the</a:t>
            </a:r>
            <a:r>
              <a:rPr lang="id-ID" dirty="0"/>
              <a:t>-</a:t>
            </a:r>
            <a:r>
              <a:rPr lang="en-US" dirty="0"/>
              <a:t>Art Method</a:t>
            </a:r>
          </a:p>
        </p:txBody>
      </p:sp>
      <p:sp>
        <p:nvSpPr>
          <p:cNvPr id="4" name="Slide Number Placeholder 3">
            <a:extLst>
              <a:ext uri="{FF2B5EF4-FFF2-40B4-BE49-F238E27FC236}">
                <a16:creationId xmlns:a16="http://schemas.microsoft.com/office/drawing/2014/main" id="{681897E1-989B-4D3A-9B63-90490CFEB7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25189342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State-of-the-Art </a:t>
            </a:r>
            <a:r>
              <a:rPr lang="id-ID" dirty="0" err="1"/>
              <a:t>Frameworks</a:t>
            </a:r>
            <a:r>
              <a:rPr lang="en-US" dirty="0"/>
              <a:t> in Software Defect Prediction</a:t>
            </a:r>
          </a:p>
        </p:txBody>
      </p:sp>
      <p:graphicFrame>
        <p:nvGraphicFramePr>
          <p:cNvPr id="4" name="Diagram 3"/>
          <p:cNvGraphicFramePr/>
          <p:nvPr/>
        </p:nvGraphicFramePr>
        <p:xfrm>
          <a:off x="533400" y="2133600"/>
          <a:ext cx="8153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6C6F6A8-4706-4DC4-9ABD-DF5AEEEE06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541736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686800" cy="762000"/>
          </a:xfrm>
        </p:spPr>
        <p:txBody>
          <a:bodyPr/>
          <a:lstStyle/>
          <a:p>
            <a:r>
              <a:rPr lang="id-ID" dirty="0"/>
              <a:t>Menzies Framework </a:t>
            </a:r>
            <a:r>
              <a:rPr lang="id-ID" sz="2000" dirty="0"/>
              <a:t>(Menzies et al. 2007)</a:t>
            </a:r>
            <a:endParaRPr lang="en-US" sz="2000" dirty="0"/>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a:latin typeface="Calibri" pitchFamily="34" charset="0"/>
                        </a:rPr>
                        <a:t>(Menzies</a:t>
                      </a:r>
                      <a:r>
                        <a:rPr lang="id-ID" sz="1400" baseline="0">
                          <a:latin typeface="Calibri" pitchFamily="34" charset="0"/>
                        </a:rPr>
                        <a:t> et al. 2007)</a:t>
                      </a:r>
                      <a:endParaRPr lang="en-US" sz="140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Info</a:t>
                      </a:r>
                      <a:r>
                        <a:rPr lang="en-US" sz="1400" b="1" baseline="0" dirty="0">
                          <a:latin typeface="Calibri" pitchFamily="34" charset="0"/>
                        </a:rPr>
                        <a:t> Gain</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baseline="0" dirty="0">
                          <a:latin typeface="Calibri" pitchFamily="34" charset="0"/>
                        </a:rPr>
                      </a:br>
                      <a:r>
                        <a:rPr lang="id-ID" sz="1400" b="1" baseline="0" dirty="0">
                          <a:latin typeface="Calibri" pitchFamily="34" charset="0"/>
                        </a:rPr>
                        <a:t>(</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a:t>
                      </a:r>
                      <a:r>
                        <a:rPr lang="id-ID" sz="1400" baseline="0" dirty="0">
                          <a:latin typeface="Calibri" pitchFamily="34" charset="0"/>
                        </a:rPr>
                        <a:t> Curve (</a:t>
                      </a: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sp>
        <p:nvSpPr>
          <p:cNvPr id="6" name="Rectangle 2"/>
          <p:cNvSpPr>
            <a:spLocks noChangeArrowheads="1"/>
          </p:cNvSpPr>
          <p:nvPr/>
        </p:nvSpPr>
        <p:spPr bwMode="auto">
          <a:xfrm>
            <a:off x="16002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3"/>
          <a:stretch>
            <a:fillRect/>
          </a:stretch>
        </p:blipFill>
        <p:spPr>
          <a:xfrm>
            <a:off x="1295400" y="1066800"/>
            <a:ext cx="6705600" cy="4653174"/>
          </a:xfrm>
          <a:prstGeom prst="rect">
            <a:avLst/>
          </a:prstGeom>
        </p:spPr>
      </p:pic>
      <p:sp>
        <p:nvSpPr>
          <p:cNvPr id="4" name="Slide Number Placeholder 3">
            <a:extLst>
              <a:ext uri="{FF2B5EF4-FFF2-40B4-BE49-F238E27FC236}">
                <a16:creationId xmlns:a16="http://schemas.microsoft.com/office/drawing/2014/main" id="{39A2E55D-2BFF-4FDB-903E-4E728633B35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954061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686800" cy="762000"/>
          </a:xfrm>
        </p:spPr>
        <p:txBody>
          <a:bodyPr/>
          <a:lstStyle/>
          <a:p>
            <a:r>
              <a:rPr lang="nb-NO" dirty="0"/>
              <a:t>Lessmann Framework </a:t>
            </a:r>
            <a:r>
              <a:rPr lang="nb-NO" sz="2000" dirty="0"/>
              <a:t>(Lessmann et al. 2008) </a:t>
            </a:r>
            <a:endParaRPr lang="en-US" sz="2000"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dirty="0">
                          <a:latin typeface="Calibri" pitchFamily="34" charset="0"/>
                        </a:rPr>
                        <a:t>(Lessman et al. 2008)</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22</a:t>
                      </a:r>
                      <a:r>
                        <a:rPr lang="id-ID" sz="1400" b="1" baseline="0" dirty="0">
                          <a:latin typeface="Calibri" pitchFamily="34" charset="0"/>
                        </a:rPr>
                        <a:t> algorithm</a:t>
                      </a:r>
                      <a:r>
                        <a:rPr lang="en-US" sz="1400" b="1" baseline="0" dirty="0">
                          <a:latin typeface="Calibri" pitchFamily="34" charset="0"/>
                        </a:rPr>
                        <a:t>s</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a:t>
                      </a:r>
                      <a:br>
                        <a:rPr lang="id-ID" sz="1400" dirty="0">
                          <a:latin typeface="Calibri" pitchFamily="34" charset="0"/>
                        </a:rPr>
                      </a:b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484208" y="1219200"/>
            <a:ext cx="8001000" cy="4546644"/>
          </a:xfrm>
          <a:prstGeom prst="rect">
            <a:avLst/>
          </a:prstGeom>
        </p:spPr>
      </p:pic>
      <p:sp>
        <p:nvSpPr>
          <p:cNvPr id="4" name="Slide Number Placeholder 3">
            <a:extLst>
              <a:ext uri="{FF2B5EF4-FFF2-40B4-BE49-F238E27FC236}">
                <a16:creationId xmlns:a16="http://schemas.microsoft.com/office/drawing/2014/main" id="{93FE79F7-C4B8-4DAB-887A-DA4846D2FA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3282007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Song Framework </a:t>
            </a:r>
            <a:r>
              <a:rPr lang="nb-NO" sz="2000" dirty="0"/>
              <a:t>(Song et al. 2011) </a:t>
            </a:r>
            <a:endParaRPr lang="en-US" sz="2000" dirty="0"/>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509501">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509501">
                <a:tc>
                  <a:txBody>
                    <a:bodyPr/>
                    <a:lstStyle/>
                    <a:p>
                      <a:r>
                        <a:rPr lang="id-ID" sz="1400" dirty="0">
                          <a:latin typeface="Calibri" pitchFamily="34" charset="0"/>
                        </a:rPr>
                        <a:t>(Song et al. 2011)</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FS,</a:t>
                      </a:r>
                      <a:r>
                        <a:rPr lang="id-ID" sz="1400" b="1" baseline="0" dirty="0">
                          <a:latin typeface="Calibri" pitchFamily="34" charset="0"/>
                        </a:rPr>
                        <a:t> BE</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dirty="0">
                          <a:latin typeface="Calibri" pitchFamily="34" charset="0"/>
                        </a:rPr>
                      </a:br>
                      <a:r>
                        <a:rPr lang="id-ID" sz="1400" b="1" baseline="0" dirty="0">
                          <a:latin typeface="Calibri" pitchFamily="34" charset="0"/>
                        </a:rPr>
                        <a:t> (</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 (AUC)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1219200" y="990600"/>
            <a:ext cx="6781800" cy="4755589"/>
          </a:xfrm>
          <a:prstGeom prst="rect">
            <a:avLst/>
          </a:prstGeom>
        </p:spPr>
      </p:pic>
      <p:sp>
        <p:nvSpPr>
          <p:cNvPr id="4" name="Slide Number Placeholder 3">
            <a:extLst>
              <a:ext uri="{FF2B5EF4-FFF2-40B4-BE49-F238E27FC236}">
                <a16:creationId xmlns:a16="http://schemas.microsoft.com/office/drawing/2014/main" id="{6167261F-834C-4309-B61F-A03A7282FF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381339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28600"/>
            <a:ext cx="8501495" cy="685801"/>
          </a:xfrm>
        </p:spPr>
        <p:txBody>
          <a:bodyPr>
            <a:normAutofit fontScale="90000"/>
          </a:bodyPr>
          <a:lstStyle/>
          <a:p>
            <a:r>
              <a:rPr lang="id-ID" dirty="0" err="1"/>
              <a:t>Proposed</a:t>
            </a:r>
            <a:br>
              <a:rPr lang="en-US" dirty="0"/>
            </a:br>
            <a:r>
              <a:rPr lang="id-ID" dirty="0" err="1"/>
              <a:t>Framewor</a:t>
            </a:r>
            <a:r>
              <a:rPr lang="en-US" dirty="0"/>
              <a:t>k</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Content Placeholder 4"/>
          <p:cNvGraphicFramePr>
            <a:graphicFrameLocks/>
          </p:cNvGraphicFramePr>
          <p:nvPr/>
        </p:nvGraphicFramePr>
        <p:xfrm>
          <a:off x="-2" y="4800600"/>
          <a:ext cx="9144002" cy="205740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3">
                  <a:extLst>
                    <a:ext uri="{9D8B030D-6E8A-4147-A177-3AD203B41FA5}">
                      <a16:colId xmlns:a16="http://schemas.microsoft.com/office/drawing/2014/main" val="20004"/>
                    </a:ext>
                  </a:extLst>
                </a:gridCol>
                <a:gridCol w="1108363">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50520">
                <a:tc>
                  <a:txBody>
                    <a:bodyPr/>
                    <a:lstStyle/>
                    <a:p>
                      <a:r>
                        <a:rPr lang="id-ID" sz="1050" dirty="0">
                          <a:latin typeface="Calibri" pitchFamily="34" charset="0"/>
                        </a:rPr>
                        <a:t>Framework</a:t>
                      </a:r>
                      <a:endParaRPr lang="en-US" sz="1050" dirty="0">
                        <a:latin typeface="Calibri" pitchFamily="34" charset="0"/>
                      </a:endParaRPr>
                    </a:p>
                  </a:txBody>
                  <a:tcPr/>
                </a:tc>
                <a:tc>
                  <a:txBody>
                    <a:bodyPr/>
                    <a:lstStyle/>
                    <a:p>
                      <a:r>
                        <a:rPr lang="id-ID" sz="1050" dirty="0">
                          <a:latin typeface="Calibri" pitchFamily="34" charset="0"/>
                        </a:rPr>
                        <a:t>Dataset</a:t>
                      </a:r>
                      <a:endParaRPr lang="en-US" sz="1050" dirty="0">
                        <a:latin typeface="Calibri" pitchFamily="34" charset="0"/>
                      </a:endParaRPr>
                    </a:p>
                  </a:txBody>
                  <a:tcPr/>
                </a:tc>
                <a:tc>
                  <a:txBody>
                    <a:bodyPr/>
                    <a:lstStyle/>
                    <a:p>
                      <a:r>
                        <a:rPr lang="id-ID" sz="1050" dirty="0">
                          <a:latin typeface="Calibri" pitchFamily="34" charset="0"/>
                        </a:rPr>
                        <a:t>Data Preprocessor</a:t>
                      </a:r>
                      <a:endParaRPr lang="en-US" sz="1050" dirty="0">
                        <a:latin typeface="Calibri" pitchFamily="34" charset="0"/>
                      </a:endParaRPr>
                    </a:p>
                  </a:txBody>
                  <a:tcPr/>
                </a:tc>
                <a:tc>
                  <a:txBody>
                    <a:bodyPr/>
                    <a:lstStyle/>
                    <a:p>
                      <a:r>
                        <a:rPr lang="en-US" sz="1050" dirty="0">
                          <a:latin typeface="Calibri" pitchFamily="34" charset="0"/>
                        </a:rPr>
                        <a:t>Feature </a:t>
                      </a:r>
                      <a:r>
                        <a:rPr lang="id-ID" sz="1050" baseline="0" dirty="0">
                          <a:latin typeface="Calibri" pitchFamily="34" charset="0"/>
                        </a:rPr>
                        <a:t>Selectors</a:t>
                      </a:r>
                      <a:endParaRPr lang="en-US" sz="1050" dirty="0">
                        <a:latin typeface="Calibri" pitchFamily="34" charset="0"/>
                      </a:endParaRPr>
                    </a:p>
                  </a:txBody>
                  <a:tcPr/>
                </a:tc>
                <a:tc>
                  <a:txBody>
                    <a:bodyPr/>
                    <a:lstStyle/>
                    <a:p>
                      <a:r>
                        <a:rPr lang="en-US" sz="1050" dirty="0">
                          <a:latin typeface="Calibri" pitchFamily="34" charset="0"/>
                        </a:rPr>
                        <a:t>Meta-Learning</a:t>
                      </a:r>
                    </a:p>
                  </a:txBody>
                  <a:tcPr/>
                </a:tc>
                <a:tc>
                  <a:txBody>
                    <a:bodyPr/>
                    <a:lstStyle/>
                    <a:p>
                      <a:r>
                        <a:rPr lang="id-ID" sz="1050" dirty="0">
                          <a:latin typeface="Calibri" pitchFamily="34" charset="0"/>
                        </a:rPr>
                        <a:t>Classifiers</a:t>
                      </a:r>
                      <a:endParaRPr lang="en-US" sz="1050" dirty="0">
                        <a:latin typeface="Calibri" pitchFamily="34" charset="0"/>
                      </a:endParaRPr>
                    </a:p>
                  </a:txBody>
                  <a:tcPr/>
                </a:tc>
                <a:tc>
                  <a:txBody>
                    <a:bodyPr/>
                    <a:lstStyle/>
                    <a:p>
                      <a:r>
                        <a:rPr lang="id-ID" sz="1050" dirty="0">
                          <a:latin typeface="Calibri" pitchFamily="34" charset="0"/>
                        </a:rPr>
                        <a:t>Parameter Selectors</a:t>
                      </a:r>
                      <a:endParaRPr lang="en-US" sz="1050" dirty="0">
                        <a:latin typeface="Calibri" pitchFamily="34" charset="0"/>
                      </a:endParaRPr>
                    </a:p>
                  </a:txBody>
                  <a:tcPr/>
                </a:tc>
                <a:tc>
                  <a:txBody>
                    <a:bodyPr/>
                    <a:lstStyle/>
                    <a:p>
                      <a:r>
                        <a:rPr lang="id-ID" sz="1050" dirty="0">
                          <a:latin typeface="Calibri" pitchFamily="34" charset="0"/>
                        </a:rPr>
                        <a:t>Validation Methods</a:t>
                      </a:r>
                      <a:endParaRPr lang="en-US" sz="1050" dirty="0">
                        <a:latin typeface="Calibri" pitchFamily="34" charset="0"/>
                      </a:endParaRPr>
                    </a:p>
                  </a:txBody>
                  <a:tcPr/>
                </a:tc>
                <a:tc>
                  <a:txBody>
                    <a:bodyPr/>
                    <a:lstStyle/>
                    <a:p>
                      <a:r>
                        <a:rPr lang="id-ID" sz="1050" dirty="0">
                          <a:latin typeface="Calibri" pitchFamily="34" charset="0"/>
                        </a:rPr>
                        <a:t>Evaluation</a:t>
                      </a:r>
                      <a:r>
                        <a:rPr lang="id-ID" sz="1050" baseline="0" dirty="0">
                          <a:latin typeface="Calibri" pitchFamily="34" charset="0"/>
                        </a:rPr>
                        <a:t> Methods</a:t>
                      </a:r>
                      <a:endParaRPr lang="en-US" sz="1050" dirty="0">
                        <a:latin typeface="Calibri" pitchFamily="34" charset="0"/>
                      </a:endParaRPr>
                    </a:p>
                  </a:txBody>
                  <a:tcPr/>
                </a:tc>
                <a:extLst>
                  <a:ext uri="{0D108BD9-81ED-4DB2-BD59-A6C34878D82A}">
                    <a16:rowId xmlns:a16="http://schemas.microsoft.com/office/drawing/2014/main" val="10000"/>
                  </a:ext>
                </a:extLst>
              </a:tr>
              <a:tr h="350520">
                <a:tc>
                  <a:txBody>
                    <a:bodyPr/>
                    <a:lstStyle/>
                    <a:p>
                      <a:r>
                        <a:rPr lang="id-ID" sz="1050" dirty="0">
                          <a:latin typeface="Calibri" pitchFamily="34" charset="0"/>
                        </a:rPr>
                        <a:t>(Menzies</a:t>
                      </a:r>
                      <a:r>
                        <a:rPr lang="id-ID" sz="1050" baseline="0" dirty="0">
                          <a:latin typeface="Calibri" pitchFamily="34" charset="0"/>
                        </a:rPr>
                        <a:t> et al. 2007)</a:t>
                      </a:r>
                      <a:endParaRPr lang="en-US" sz="1050" dirty="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dirty="0">
                          <a:latin typeface="Calibri" pitchFamily="34" charset="0"/>
                        </a:rPr>
                        <a:t>Log Filtering</a:t>
                      </a:r>
                      <a:endParaRPr lang="en-US" sz="1050" dirty="0">
                        <a:latin typeface="Calibri" pitchFamily="34" charset="0"/>
                      </a:endParaRPr>
                    </a:p>
                  </a:txBody>
                  <a:tcPr/>
                </a:tc>
                <a:tc>
                  <a:txBody>
                    <a:bodyPr/>
                    <a:lstStyle/>
                    <a:p>
                      <a:r>
                        <a:rPr lang="en-US" sz="1050" dirty="0">
                          <a:latin typeface="Calibri" pitchFamily="34" charset="0"/>
                        </a:rPr>
                        <a:t>Info</a:t>
                      </a:r>
                      <a:r>
                        <a:rPr lang="en-US" sz="1050" baseline="0" dirty="0">
                          <a:latin typeface="Calibri" pitchFamily="34" charset="0"/>
                        </a:rPr>
                        <a:t> Gain</a:t>
                      </a:r>
                      <a:endParaRPr lang="en-US" sz="1050" dirty="0">
                        <a:latin typeface="Calibri" pitchFamily="34" charset="0"/>
                      </a:endParaRPr>
                    </a:p>
                  </a:txBody>
                  <a:tcPr/>
                </a:tc>
                <a:tc>
                  <a:txBody>
                    <a:bodyPr/>
                    <a:lstStyle/>
                    <a:p>
                      <a:endParaRPr lang="en-US" sz="1050">
                        <a:latin typeface="Calibri" pitchFamily="34" charset="0"/>
                      </a:endParaRPr>
                    </a:p>
                  </a:txBody>
                  <a:tcPr/>
                </a:tc>
                <a:tc>
                  <a:txBody>
                    <a:bodyPr/>
                    <a:lstStyle/>
                    <a:p>
                      <a:r>
                        <a:rPr lang="id-ID" sz="1050">
                          <a:latin typeface="Calibri" pitchFamily="34" charset="0"/>
                        </a:rPr>
                        <a:t>3 algorithm</a:t>
                      </a:r>
                      <a:br>
                        <a:rPr lang="id-ID" sz="1050" baseline="0">
                          <a:latin typeface="Calibri" pitchFamily="34" charset="0"/>
                        </a:rPr>
                      </a:br>
                      <a:r>
                        <a:rPr lang="id-ID" sz="1050" baseline="0">
                          <a:latin typeface="Calibri" pitchFamily="34" charset="0"/>
                        </a:rPr>
                        <a:t>(</a:t>
                      </a:r>
                      <a:r>
                        <a:rPr lang="id-ID" sz="1050">
                          <a:latin typeface="Calibri" pitchFamily="34" charset="0"/>
                        </a:rPr>
                        <a:t>DT, 1R, NB)</a:t>
                      </a:r>
                      <a:endParaRPr lang="en-US" sz="105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dirty="0">
                          <a:latin typeface="Calibri" pitchFamily="34" charset="0"/>
                        </a:rPr>
                        <a:t>ROC</a:t>
                      </a:r>
                      <a:r>
                        <a:rPr lang="id-ID" sz="1050" baseline="0" dirty="0">
                          <a:latin typeface="Calibri" pitchFamily="34" charset="0"/>
                        </a:rPr>
                        <a:t> Curve (</a:t>
                      </a:r>
                      <a:r>
                        <a:rPr lang="id-ID" sz="1050" dirty="0">
                          <a:latin typeface="Calibri" pitchFamily="34" charset="0"/>
                        </a:rPr>
                        <a:t>AUC)</a:t>
                      </a:r>
                      <a:endParaRPr lang="en-US" sz="1050" dirty="0">
                        <a:latin typeface="Calibri" pitchFamily="34" charset="0"/>
                      </a:endParaRPr>
                    </a:p>
                  </a:txBody>
                  <a:tcPr/>
                </a:tc>
                <a:extLst>
                  <a:ext uri="{0D108BD9-81ED-4DB2-BD59-A6C34878D82A}">
                    <a16:rowId xmlns:a16="http://schemas.microsoft.com/office/drawing/2014/main" val="10001"/>
                  </a:ext>
                </a:extLst>
              </a:tr>
              <a:tr h="350520">
                <a:tc>
                  <a:txBody>
                    <a:bodyPr/>
                    <a:lstStyle/>
                    <a:p>
                      <a:r>
                        <a:rPr lang="id-ID" sz="1050">
                          <a:latin typeface="Calibri" pitchFamily="34" charset="0"/>
                        </a:rPr>
                        <a:t>(Lessman et al. 2008)</a:t>
                      </a:r>
                      <a:endParaRPr lang="en-US" sz="1050">
                        <a:latin typeface="Calibri" pitchFamily="34" charset="0"/>
                      </a:endParaRPr>
                    </a:p>
                  </a:txBody>
                  <a:tcPr/>
                </a:tc>
                <a:tc>
                  <a:txBody>
                    <a:bodyPr/>
                    <a:lstStyle/>
                    <a:p>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22</a:t>
                      </a:r>
                      <a:r>
                        <a:rPr lang="id-ID" sz="1050" baseline="0" dirty="0">
                          <a:latin typeface="Calibri" pitchFamily="34" charset="0"/>
                        </a:rPr>
                        <a:t> algorithm</a:t>
                      </a:r>
                      <a:endParaRPr lang="en-US" sz="1050" dirty="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a:latin typeface="Calibri" pitchFamily="34" charset="0"/>
                        </a:rPr>
                        <a:t>ROC Curve</a:t>
                      </a:r>
                      <a:br>
                        <a:rPr lang="id-ID" sz="1050">
                          <a:latin typeface="Calibri" pitchFamily="34" charset="0"/>
                        </a:rPr>
                      </a:br>
                      <a:r>
                        <a:rPr lang="id-ID" sz="1050">
                          <a:latin typeface="Calibri" pitchFamily="34" charset="0"/>
                        </a:rPr>
                        <a:t>(AUC)</a:t>
                      </a:r>
                      <a:endParaRPr lang="en-US" sz="1050">
                        <a:latin typeface="Calibri" pitchFamily="34" charset="0"/>
                      </a:endParaRPr>
                    </a:p>
                  </a:txBody>
                  <a:tcPr/>
                </a:tc>
                <a:extLst>
                  <a:ext uri="{0D108BD9-81ED-4DB2-BD59-A6C34878D82A}">
                    <a16:rowId xmlns:a16="http://schemas.microsoft.com/office/drawing/2014/main" val="10002"/>
                  </a:ext>
                </a:extLst>
              </a:tr>
              <a:tr h="350520">
                <a:tc>
                  <a:txBody>
                    <a:bodyPr/>
                    <a:lstStyle/>
                    <a:p>
                      <a:r>
                        <a:rPr lang="id-ID" sz="1050">
                          <a:latin typeface="Calibri" pitchFamily="34" charset="0"/>
                        </a:rPr>
                        <a:t>(Song et al. 2011)</a:t>
                      </a:r>
                      <a:endParaRPr lang="en-US" sz="105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a:latin typeface="Calibri" pitchFamily="34" charset="0"/>
                        </a:rPr>
                        <a:t>Log Filtering</a:t>
                      </a:r>
                      <a:endParaRPr lang="en-US" sz="1050">
                        <a:latin typeface="Calibri" pitchFamily="34" charset="0"/>
                      </a:endParaRPr>
                    </a:p>
                  </a:txBody>
                  <a:tcPr/>
                </a:tc>
                <a:tc>
                  <a:txBody>
                    <a:bodyPr/>
                    <a:lstStyle/>
                    <a:p>
                      <a:r>
                        <a:rPr lang="id-ID" sz="1050" dirty="0">
                          <a:latin typeface="Calibri" pitchFamily="34" charset="0"/>
                        </a:rPr>
                        <a:t>FS,</a:t>
                      </a:r>
                      <a:r>
                        <a:rPr lang="id-ID" sz="1050" baseline="0" dirty="0">
                          <a:latin typeface="Calibri" pitchFamily="34" charset="0"/>
                        </a:rPr>
                        <a:t> BE</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3 algorithm</a:t>
                      </a:r>
                      <a:br>
                        <a:rPr lang="id-ID" sz="1050" dirty="0">
                          <a:latin typeface="Calibri" pitchFamily="34" charset="0"/>
                        </a:rPr>
                      </a:br>
                      <a:r>
                        <a:rPr lang="id-ID" sz="1050" baseline="0" dirty="0">
                          <a:latin typeface="Calibri" pitchFamily="34" charset="0"/>
                        </a:rPr>
                        <a:t> (</a:t>
                      </a:r>
                      <a:r>
                        <a:rPr lang="id-ID" sz="1050" dirty="0">
                          <a:latin typeface="Calibri" pitchFamily="34" charset="0"/>
                        </a:rPr>
                        <a:t>DT, 1R, NB)</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a:latin typeface="Calibri" pitchFamily="34" charset="0"/>
                        </a:rPr>
                        <a:t>ROC Curve (AUC)</a:t>
                      </a:r>
                      <a:endParaRPr lang="en-US" sz="1050">
                        <a:latin typeface="Calibri" pitchFamily="34" charset="0"/>
                      </a:endParaRPr>
                    </a:p>
                  </a:txBody>
                  <a:tcPr/>
                </a:tc>
                <a:extLst>
                  <a:ext uri="{0D108BD9-81ED-4DB2-BD59-A6C34878D82A}">
                    <a16:rowId xmlns:a16="http://schemas.microsoft.com/office/drawing/2014/main" val="10003"/>
                  </a:ext>
                </a:extLst>
              </a:tr>
              <a:tr h="350520">
                <a:tc>
                  <a:txBody>
                    <a:bodyPr/>
                    <a:lstStyle/>
                    <a:p>
                      <a:r>
                        <a:rPr lang="id-ID" sz="1050" dirty="0">
                          <a:latin typeface="Calibri" pitchFamily="34" charset="0"/>
                        </a:rPr>
                        <a:t>Proposed</a:t>
                      </a:r>
                      <a:r>
                        <a:rPr lang="id-ID" sz="1050" baseline="0" dirty="0">
                          <a:latin typeface="Calibri" pitchFamily="34" charset="0"/>
                        </a:rPr>
                        <a:t> Framework</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dirty="0">
                          <a:latin typeface="Calibri" pitchFamily="34" charset="0"/>
                        </a:rPr>
                        <a:t>PSO,</a:t>
                      </a:r>
                      <a:r>
                        <a:rPr lang="id-ID" sz="1050" b="1" baseline="0" dirty="0">
                          <a:latin typeface="Calibri" pitchFamily="34" charset="0"/>
                        </a:rPr>
                        <a:t> GA</a:t>
                      </a:r>
                      <a:endParaRPr lang="en-US" sz="1050" b="1" dirty="0">
                        <a:latin typeface="Calibri" pitchFamily="34" charset="0"/>
                      </a:endParaRPr>
                    </a:p>
                  </a:txBody>
                  <a:tcPr>
                    <a:solidFill>
                      <a:srgbClr val="FFC000"/>
                    </a:solidFill>
                  </a:tcPr>
                </a:tc>
                <a:tc>
                  <a:txBody>
                    <a:bodyPr/>
                    <a:lstStyle/>
                    <a:p>
                      <a:r>
                        <a:rPr lang="en-US" sz="1050" b="1">
                          <a:latin typeface="Calibri" pitchFamily="34" charset="0"/>
                        </a:rPr>
                        <a:t>Bagging</a:t>
                      </a:r>
                      <a:endParaRPr lang="en-US" sz="1050" b="1" dirty="0">
                        <a:latin typeface="Calibri" pitchFamily="34" charset="0"/>
                      </a:endParaRPr>
                    </a:p>
                  </a:txBody>
                  <a:tcPr>
                    <a:solidFill>
                      <a:srgbClr val="FFC000"/>
                    </a:solidFill>
                  </a:tcPr>
                </a:tc>
                <a:tc>
                  <a:txBody>
                    <a:bodyPr/>
                    <a:lstStyle/>
                    <a:p>
                      <a:r>
                        <a:rPr lang="id-ID" sz="1050" b="1" dirty="0">
                          <a:latin typeface="Calibri" pitchFamily="34" charset="0"/>
                        </a:rPr>
                        <a:t>1</a:t>
                      </a:r>
                      <a:r>
                        <a:rPr lang="en-US" sz="1050" b="1" dirty="0">
                          <a:latin typeface="Calibri" pitchFamily="34" charset="0"/>
                        </a:rPr>
                        <a:t>0</a:t>
                      </a:r>
                      <a:r>
                        <a:rPr lang="id-ID" sz="1050" b="1" dirty="0">
                          <a:latin typeface="Calibri" pitchFamily="34" charset="0"/>
                        </a:rPr>
                        <a:t> algorithms</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baseline="0" dirty="0">
                          <a:latin typeface="Calibri" pitchFamily="34" charset="0"/>
                        </a:rPr>
                        <a:t>GA</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dirty="0">
                          <a:latin typeface="Calibri" pitchFamily="34" charset="0"/>
                        </a:rPr>
                        <a:t>ROC Curve (AUC)</a:t>
                      </a:r>
                      <a:endParaRPr lang="en-US" sz="1050" dirty="0">
                        <a:latin typeface="Calibri" pitchFamily="34" charset="0"/>
                      </a:endParaRPr>
                    </a:p>
                  </a:txBody>
                  <a:tcPr/>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7526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nvGraphicFramePr>
        <p:xfrm>
          <a:off x="3200400" y="152400"/>
          <a:ext cx="5572125" cy="4552950"/>
        </p:xfrm>
        <a:graphic>
          <a:graphicData uri="http://schemas.openxmlformats.org/presentationml/2006/ole">
            <mc:AlternateContent xmlns:mc="http://schemas.openxmlformats.org/markup-compatibility/2006">
              <mc:Choice xmlns:v="urn:schemas-microsoft-com:vml" Requires="v">
                <p:oleObj spid="_x0000_s1026" name="Visio" r:id="rId4" imgW="6334223" imgH="5172075" progId="Visio.Drawing.15">
                  <p:embed/>
                </p:oleObj>
              </mc:Choice>
              <mc:Fallback>
                <p:oleObj name="Visio" r:id="rId4" imgW="6334223" imgH="5172075" progId="Visio.Drawing.15">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52400"/>
                        <a:ext cx="5572125" cy="455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a:extLst>
              <a:ext uri="{FF2B5EF4-FFF2-40B4-BE49-F238E27FC236}">
                <a16:creationId xmlns:a16="http://schemas.microsoft.com/office/drawing/2014/main" id="{97A4F2B7-BB50-497E-8BA3-D940E6FB70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25370506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52600"/>
            <a:ext cx="8058150" cy="4723949"/>
          </a:xfrm>
        </p:spPr>
        <p:txBody>
          <a:bodyPr>
            <a:normAutofit/>
          </a:bodyPr>
          <a:lstStyle/>
          <a:p>
            <a:pPr marL="0" indent="0">
              <a:buNone/>
            </a:pPr>
            <a:r>
              <a:rPr lang="en-US" sz="4000" dirty="0">
                <a:solidFill>
                  <a:srgbClr val="C00000"/>
                </a:solidFill>
              </a:rPr>
              <a:t>Kontribusi </a:t>
            </a:r>
            <a:r>
              <a:rPr lang="en-US" sz="4000" dirty="0" err="1">
                <a:solidFill>
                  <a:srgbClr val="C00000"/>
                </a:solidFill>
              </a:rPr>
              <a:t>ke</a:t>
            </a:r>
            <a:r>
              <a:rPr lang="en-US" sz="4000" dirty="0">
                <a:solidFill>
                  <a:srgbClr val="C00000"/>
                </a:solidFill>
              </a:rPr>
              <a:t> </a:t>
            </a:r>
            <a:r>
              <a:rPr lang="en-US" sz="4000" dirty="0" err="1">
                <a:solidFill>
                  <a:srgbClr val="C00000"/>
                </a:solidFill>
              </a:rPr>
              <a:t>masyarakat</a:t>
            </a:r>
            <a:r>
              <a:rPr lang="en-US" sz="4000" dirty="0">
                <a:solidFill>
                  <a:srgbClr val="C00000"/>
                </a:solidFill>
              </a:rPr>
              <a:t> </a:t>
            </a:r>
            <a:r>
              <a:rPr lang="en-US" sz="4000" dirty="0" err="1"/>
              <a:t>tidak</a:t>
            </a:r>
            <a:r>
              <a:rPr lang="en-US" sz="4000" dirty="0"/>
              <a:t> </a:t>
            </a:r>
            <a:r>
              <a:rPr lang="en-US" sz="4000" dirty="0" err="1"/>
              <a:t>secara</a:t>
            </a:r>
            <a:r>
              <a:rPr lang="en-US" sz="4000" dirty="0"/>
              <a:t> </a:t>
            </a:r>
            <a:r>
              <a:rPr lang="en-US" sz="4000" dirty="0" err="1"/>
              <a:t>langsung</a:t>
            </a:r>
            <a:r>
              <a:rPr lang="en-US" sz="4000" dirty="0"/>
              <a:t> </a:t>
            </a:r>
            <a:r>
              <a:rPr lang="en-US" sz="4000" dirty="0" err="1"/>
              <a:t>bisa</a:t>
            </a:r>
            <a:r>
              <a:rPr lang="en-US" sz="4000" dirty="0"/>
              <a:t> </a:t>
            </a:r>
            <a:r>
              <a:rPr lang="en-US" sz="4000" dirty="0" err="1"/>
              <a:t>diukur</a:t>
            </a:r>
            <a:r>
              <a:rPr lang="en-US" sz="4000" dirty="0"/>
              <a:t>, </a:t>
            </a:r>
            <a:r>
              <a:rPr lang="en-US" sz="4000" dirty="0" err="1"/>
              <a:t>karena</a:t>
            </a:r>
            <a:r>
              <a:rPr lang="en-US" sz="4000" dirty="0"/>
              <a:t> </a:t>
            </a:r>
            <a:r>
              <a:rPr lang="en-US" sz="4000" dirty="0" err="1"/>
              <a:t>itu</a:t>
            </a:r>
            <a:r>
              <a:rPr lang="en-US" sz="4000" dirty="0"/>
              <a:t> </a:t>
            </a:r>
            <a:r>
              <a:rPr lang="en-US" sz="4000" dirty="0" err="1"/>
              <a:t>tidak</a:t>
            </a:r>
            <a:r>
              <a:rPr lang="en-US" sz="4000" dirty="0"/>
              <a:t> </a:t>
            </a:r>
            <a:r>
              <a:rPr lang="en-US" sz="4000" dirty="0" err="1"/>
              <a:t>dimasukkan</a:t>
            </a:r>
            <a:r>
              <a:rPr lang="en-US" sz="4000" dirty="0"/>
              <a:t> </a:t>
            </a:r>
            <a:r>
              <a:rPr lang="en-US" sz="4000" dirty="0" err="1"/>
              <a:t>ke</a:t>
            </a:r>
            <a:r>
              <a:rPr lang="en-US" sz="4000" dirty="0"/>
              <a:t> </a:t>
            </a:r>
            <a:r>
              <a:rPr lang="en-US" sz="4000" dirty="0" err="1"/>
              <a:t>tujuan</a:t>
            </a:r>
            <a:r>
              <a:rPr lang="id-ID" sz="4000" dirty="0"/>
              <a:t> penelitian</a:t>
            </a:r>
            <a:r>
              <a:rPr lang="en-US" sz="4000" dirty="0"/>
              <a:t>, </a:t>
            </a:r>
            <a:r>
              <a:rPr lang="en-US" sz="4000" dirty="0" err="1"/>
              <a:t>tapi</a:t>
            </a:r>
            <a:r>
              <a:rPr lang="en-US" sz="4000" dirty="0"/>
              <a:t> </a:t>
            </a:r>
            <a:r>
              <a:rPr lang="en-US" sz="4000" dirty="0" err="1"/>
              <a:t>ke</a:t>
            </a:r>
            <a:r>
              <a:rPr lang="en-US" sz="4000" dirty="0"/>
              <a:t> </a:t>
            </a:r>
            <a:r>
              <a:rPr lang="en-US" sz="4000" dirty="0" err="1">
                <a:solidFill>
                  <a:srgbClr val="0070C0"/>
                </a:solidFill>
              </a:rPr>
              <a:t>manfaat</a:t>
            </a:r>
            <a:r>
              <a:rPr lang="en-US" sz="4000" dirty="0">
                <a:solidFill>
                  <a:srgbClr val="0070C0"/>
                </a:solidFill>
              </a:rPr>
              <a:t> </a:t>
            </a:r>
            <a:r>
              <a:rPr lang="en-US" sz="4000" dirty="0" err="1">
                <a:solidFill>
                  <a:srgbClr val="0070C0"/>
                </a:solidFill>
              </a:rPr>
              <a:t>penelitian</a:t>
            </a:r>
            <a:endParaRPr lang="en-US" sz="4000" dirty="0">
              <a:solidFill>
                <a:srgbClr val="0070C0"/>
              </a:solidFill>
            </a:endParaRPr>
          </a:p>
          <a:p>
            <a:endParaRPr lang="id-ID" sz="4000" dirty="0"/>
          </a:p>
        </p:txBody>
      </p:sp>
      <p:sp>
        <p:nvSpPr>
          <p:cNvPr id="2" name="Title 1"/>
          <p:cNvSpPr>
            <a:spLocks noGrp="1"/>
          </p:cNvSpPr>
          <p:nvPr>
            <p:ph type="title"/>
          </p:nvPr>
        </p:nvSpPr>
        <p:spPr>
          <a:xfrm>
            <a:off x="628649" y="152399"/>
            <a:ext cx="8501495" cy="762001"/>
          </a:xfrm>
        </p:spPr>
        <p:txBody>
          <a:bodyPr>
            <a:normAutofit fontScale="90000"/>
          </a:bodyPr>
          <a:lstStyle/>
          <a:p>
            <a:r>
              <a:rPr lang="en-US" dirty="0" err="1"/>
              <a:t>Kontribusi</a:t>
            </a:r>
            <a:r>
              <a:rPr lang="en-US" dirty="0"/>
              <a:t> </a:t>
            </a:r>
            <a:r>
              <a:rPr lang="en-US" dirty="0" err="1"/>
              <a:t>ke</a:t>
            </a:r>
            <a:r>
              <a:rPr lang="en-US" dirty="0"/>
              <a:t> </a:t>
            </a:r>
            <a:r>
              <a:rPr lang="en-US" dirty="0" err="1"/>
              <a:t>Pengetahuan</a:t>
            </a:r>
            <a:r>
              <a:rPr lang="en-US" dirty="0"/>
              <a:t> vs</a:t>
            </a:r>
            <a:br>
              <a:rPr lang="en-US" dirty="0"/>
            </a:br>
            <a:r>
              <a:rPr lang="en-US" dirty="0" err="1"/>
              <a:t>Kontribusi</a:t>
            </a:r>
            <a:r>
              <a:rPr lang="en-US" dirty="0"/>
              <a:t> </a:t>
            </a:r>
            <a:r>
              <a:rPr lang="en-US" dirty="0" err="1"/>
              <a:t>ke</a:t>
            </a:r>
            <a:r>
              <a:rPr lang="en-US" dirty="0"/>
              <a:t> Masyarakat</a:t>
            </a:r>
            <a:endParaRPr lang="id-ID" dirty="0"/>
          </a:p>
        </p:txBody>
      </p:sp>
      <p:sp>
        <p:nvSpPr>
          <p:cNvPr id="4" name="Slide Number Placeholder 3">
            <a:extLst>
              <a:ext uri="{FF2B5EF4-FFF2-40B4-BE49-F238E27FC236}">
                <a16:creationId xmlns:a16="http://schemas.microsoft.com/office/drawing/2014/main" id="{A61D8B04-035F-42A6-AD7E-FB7CFFB7D3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671101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123999"/>
          </a:xfrm>
        </p:spPr>
        <p:txBody>
          <a:bodyPr>
            <a:noAutofit/>
          </a:bodyPr>
          <a:lstStyle/>
          <a:p>
            <a:r>
              <a:rPr lang="en-US" sz="2200" dirty="0"/>
              <a:t>Kita </a:t>
            </a:r>
            <a:r>
              <a:rPr lang="id-ID" sz="2200" dirty="0"/>
              <a:t>harus </a:t>
            </a:r>
            <a:r>
              <a:rPr lang="id-ID" sz="2200" dirty="0">
                <a:solidFill>
                  <a:srgbClr val="C00000"/>
                </a:solidFill>
              </a:rPr>
              <a:t>membangun dan mengusulkan </a:t>
            </a:r>
            <a:r>
              <a:rPr lang="id-ID" sz="2200" dirty="0" err="1">
                <a:solidFill>
                  <a:srgbClr val="C00000"/>
                </a:solidFill>
              </a:rPr>
              <a:t>suatu</a:t>
            </a:r>
            <a:r>
              <a:rPr lang="id-ID" sz="2200" dirty="0">
                <a:solidFill>
                  <a:srgbClr val="C00000"/>
                </a:solidFill>
              </a:rPr>
              <a:t> </a:t>
            </a:r>
            <a:r>
              <a:rPr lang="id-ID" sz="2200" dirty="0" err="1">
                <a:solidFill>
                  <a:srgbClr val="C00000"/>
                </a:solidFill>
              </a:rPr>
              <a:t>metod</a:t>
            </a:r>
            <a:r>
              <a:rPr lang="en-US" sz="2200" dirty="0">
                <a:solidFill>
                  <a:srgbClr val="C00000"/>
                </a:solidFill>
              </a:rPr>
              <a:t>e</a:t>
            </a:r>
            <a:r>
              <a:rPr lang="en-US" sz="2200" dirty="0"/>
              <a:t> (</a:t>
            </a:r>
            <a:r>
              <a:rPr lang="en-US" sz="2200" i="1" dirty="0"/>
              <a:t>proposed method</a:t>
            </a:r>
            <a:r>
              <a:rPr lang="en-US" sz="2200" dirty="0"/>
              <a:t>)</a:t>
            </a:r>
            <a:r>
              <a:rPr lang="id-ID" sz="2200" dirty="0"/>
              <a:t>, </a:t>
            </a:r>
            <a:r>
              <a:rPr lang="id-ID" sz="2200" dirty="0" err="1"/>
              <a:t>yg</a:t>
            </a:r>
            <a:r>
              <a:rPr lang="id-ID" sz="2200" dirty="0"/>
              <a:t> </a:t>
            </a:r>
            <a:r>
              <a:rPr lang="id-ID" sz="2200" dirty="0">
                <a:solidFill>
                  <a:srgbClr val="C00000"/>
                </a:solidFill>
              </a:rPr>
              <a:t>lebih baik  </a:t>
            </a:r>
            <a:r>
              <a:rPr lang="id-ID" sz="2200" dirty="0"/>
              <a:t>bila dibandingkan dengan metode-metode yang ada saat ini</a:t>
            </a:r>
            <a:endParaRPr lang="en-US" sz="2200" dirty="0"/>
          </a:p>
          <a:p>
            <a:r>
              <a:rPr lang="en-US" sz="2200" dirty="0"/>
              <a:t>K</a:t>
            </a:r>
            <a:r>
              <a:rPr lang="id-ID" sz="2200" dirty="0" err="1"/>
              <a:t>eunggulan</a:t>
            </a:r>
            <a:r>
              <a:rPr lang="id-ID" sz="2200" dirty="0"/>
              <a:t> metode </a:t>
            </a:r>
            <a:r>
              <a:rPr lang="en-US" sz="2200" dirty="0"/>
              <a:t>yang </a:t>
            </a:r>
            <a:r>
              <a:rPr lang="en-US" sz="2200" dirty="0" err="1"/>
              <a:t>kita</a:t>
            </a:r>
            <a:r>
              <a:rPr lang="en-US" sz="2200" dirty="0"/>
              <a:t> </a:t>
            </a:r>
            <a:r>
              <a:rPr lang="en-US" sz="2200" dirty="0" err="1"/>
              <a:t>usulkan</a:t>
            </a:r>
            <a:r>
              <a:rPr lang="en-US" sz="2200" dirty="0"/>
              <a:t> </a:t>
            </a:r>
            <a:r>
              <a:rPr lang="id-ID" sz="2200" dirty="0">
                <a:solidFill>
                  <a:srgbClr val="C00000"/>
                </a:solidFill>
              </a:rPr>
              <a:t>harus dilandasi </a:t>
            </a:r>
            <a:r>
              <a:rPr lang="id-ID" sz="2200" dirty="0"/>
              <a:t>(</a:t>
            </a:r>
            <a:r>
              <a:rPr lang="id-ID" sz="2200" i="1" dirty="0" err="1"/>
              <a:t>reference</a:t>
            </a:r>
            <a:r>
              <a:rPr lang="id-ID" sz="2200" dirty="0"/>
              <a:t>), </a:t>
            </a:r>
            <a:r>
              <a:rPr lang="id-ID" sz="2200" dirty="0">
                <a:solidFill>
                  <a:srgbClr val="C00000"/>
                </a:solidFill>
              </a:rPr>
              <a:t>dibuktikan secara matematis</a:t>
            </a:r>
            <a:r>
              <a:rPr lang="en-US" sz="2200" dirty="0">
                <a:solidFill>
                  <a:srgbClr val="C00000"/>
                </a:solidFill>
              </a:rPr>
              <a:t> </a:t>
            </a:r>
            <a:r>
              <a:rPr lang="en-US" sz="2200" dirty="0" err="1">
                <a:solidFill>
                  <a:srgbClr val="C00000"/>
                </a:solidFill>
              </a:rPr>
              <a:t>dan</a:t>
            </a:r>
            <a:r>
              <a:rPr lang="en-US" sz="2200" dirty="0">
                <a:solidFill>
                  <a:srgbClr val="C00000"/>
                </a:solidFill>
              </a:rPr>
              <a:t> </a:t>
            </a:r>
            <a:r>
              <a:rPr lang="id-ID" sz="2200" dirty="0">
                <a:solidFill>
                  <a:srgbClr val="C00000"/>
                </a:solidFill>
              </a:rPr>
              <a:t>empiris </a:t>
            </a:r>
            <a:r>
              <a:rPr lang="id-ID" sz="2200" dirty="0"/>
              <a:t>lewat hasil eksperimen dan perbandingan dengan metode yang ada</a:t>
            </a:r>
            <a:endParaRPr lang="en-US" sz="2200" dirty="0"/>
          </a:p>
          <a:p>
            <a:r>
              <a:rPr lang="id-ID" sz="2200" dirty="0"/>
              <a:t>Metode yang kita usulkan itu bisa saja dari </a:t>
            </a:r>
            <a:r>
              <a:rPr lang="id-ID" sz="2200" i="1" dirty="0" err="1"/>
              <a:t>state-of-the-art</a:t>
            </a:r>
            <a:r>
              <a:rPr lang="id-ID" sz="2200" i="1" dirty="0"/>
              <a:t> </a:t>
            </a:r>
            <a:r>
              <a:rPr lang="id-ID" sz="2200" i="1" dirty="0" err="1"/>
              <a:t>methods</a:t>
            </a:r>
            <a:r>
              <a:rPr lang="en-US" sz="2200" dirty="0"/>
              <a:t>, </a:t>
            </a:r>
            <a:r>
              <a:rPr lang="id-ID" sz="2200" dirty="0"/>
              <a:t>kita kemudian </a:t>
            </a:r>
            <a:r>
              <a:rPr lang="id-ID" sz="2200" dirty="0">
                <a:solidFill>
                  <a:srgbClr val="C00000"/>
                </a:solidFill>
              </a:rPr>
              <a:t>“menambahkan” sesuatu </a:t>
            </a:r>
            <a:r>
              <a:rPr lang="id-ID" sz="2200" dirty="0"/>
              <a:t>(algoritma, koefisien, formula, </a:t>
            </a:r>
            <a:r>
              <a:rPr lang="id-ID" sz="2200" dirty="0" err="1"/>
              <a:t>dsb</a:t>
            </a:r>
            <a:r>
              <a:rPr lang="id-ID" sz="2200" dirty="0"/>
              <a:t>), yang akhirnya ketika kita bandingkan dengan metode </a:t>
            </a:r>
            <a:r>
              <a:rPr lang="id-ID" sz="2200" dirty="0" err="1"/>
              <a:t>original</a:t>
            </a:r>
            <a:r>
              <a:rPr lang="id-ID" sz="2200" dirty="0"/>
              <a:t>, metode kita lebih baik (</a:t>
            </a:r>
            <a:r>
              <a:rPr lang="id-ID" sz="2200" dirty="0">
                <a:solidFill>
                  <a:srgbClr val="C00000"/>
                </a:solidFill>
              </a:rPr>
              <a:t>lebih cepat</a:t>
            </a:r>
            <a:r>
              <a:rPr lang="id-ID" sz="2200" dirty="0"/>
              <a:t>, </a:t>
            </a:r>
            <a:r>
              <a:rPr lang="id-ID" sz="2200" dirty="0">
                <a:solidFill>
                  <a:srgbClr val="C00000"/>
                </a:solidFill>
              </a:rPr>
              <a:t>lebih akurat</a:t>
            </a:r>
            <a:r>
              <a:rPr lang="id-ID" sz="2200" dirty="0"/>
              <a:t>, </a:t>
            </a:r>
            <a:r>
              <a:rPr lang="id-ID" sz="2200" dirty="0">
                <a:solidFill>
                  <a:srgbClr val="C00000"/>
                </a:solidFill>
              </a:rPr>
              <a:t>lebih konsisten</a:t>
            </a:r>
            <a:r>
              <a:rPr lang="id-ID" sz="2200" dirty="0"/>
              <a:t>, </a:t>
            </a:r>
            <a:r>
              <a:rPr lang="id-ID" sz="2200" dirty="0" err="1"/>
              <a:t>dsb</a:t>
            </a:r>
            <a:r>
              <a:rPr lang="id-ID" sz="2200" dirty="0"/>
              <a:t>). </a:t>
            </a:r>
            <a:endParaRPr lang="en-US" sz="2200" dirty="0"/>
          </a:p>
          <a:p>
            <a:r>
              <a:rPr lang="id-ID" sz="2200" dirty="0">
                <a:solidFill>
                  <a:srgbClr val="C00000"/>
                </a:solidFill>
              </a:rPr>
              <a:t>“Penambahan” </a:t>
            </a:r>
            <a:r>
              <a:rPr lang="id-ID" sz="2200" dirty="0"/>
              <a:t>yang kita lakukan dan akhirnya membuat pemecahan masalah menjadi lebih baik itulah yang disebut dengan </a:t>
            </a:r>
            <a:r>
              <a:rPr lang="id-ID" sz="2200" dirty="0">
                <a:solidFill>
                  <a:srgbClr val="C00000"/>
                </a:solidFill>
              </a:rPr>
              <a:t>kontribusi</a:t>
            </a:r>
            <a:r>
              <a:rPr lang="en-US" sz="2200" dirty="0">
                <a:solidFill>
                  <a:srgbClr val="C00000"/>
                </a:solidFill>
              </a:rPr>
              <a:t> </a:t>
            </a:r>
            <a:r>
              <a:rPr lang="en-US" sz="2200" dirty="0" err="1">
                <a:solidFill>
                  <a:srgbClr val="C00000"/>
                </a:solidFill>
              </a:rPr>
              <a:t>ke</a:t>
            </a:r>
            <a:r>
              <a:rPr lang="en-US" sz="2200" dirty="0">
                <a:solidFill>
                  <a:srgbClr val="C00000"/>
                </a:solidFill>
              </a:rPr>
              <a:t> </a:t>
            </a:r>
            <a:r>
              <a:rPr lang="en-US" sz="2200" dirty="0" err="1">
                <a:solidFill>
                  <a:srgbClr val="C00000"/>
                </a:solidFill>
              </a:rPr>
              <a:t>pengetahuan</a:t>
            </a:r>
            <a:r>
              <a:rPr lang="en-US" sz="2200" dirty="0">
                <a:solidFill>
                  <a:srgbClr val="C00000"/>
                </a:solidFill>
              </a:rPr>
              <a:t> </a:t>
            </a:r>
            <a:r>
              <a:rPr lang="en-US" sz="2200" dirty="0"/>
              <a:t>(</a:t>
            </a:r>
            <a:r>
              <a:rPr lang="en-US" sz="2200" i="1" dirty="0"/>
              <a:t>contribution to knowledge</a:t>
            </a:r>
            <a:r>
              <a:rPr lang="en-US" sz="2200" dirty="0"/>
              <a:t>) (Dawson, 2009)</a:t>
            </a:r>
            <a:endParaRPr lang="id-ID" sz="2200" dirty="0"/>
          </a:p>
        </p:txBody>
      </p:sp>
      <p:sp>
        <p:nvSpPr>
          <p:cNvPr id="2" name="Title 1"/>
          <p:cNvSpPr>
            <a:spLocks noGrp="1"/>
          </p:cNvSpPr>
          <p:nvPr>
            <p:ph type="title"/>
          </p:nvPr>
        </p:nvSpPr>
        <p:spPr/>
        <p:txBody>
          <a:bodyPr>
            <a:normAutofit/>
          </a:bodyPr>
          <a:lstStyle/>
          <a:p>
            <a:r>
              <a:rPr lang="en-US" dirty="0"/>
              <a:t>5. Penentuan </a:t>
            </a:r>
            <a:r>
              <a:rPr lang="en-US" dirty="0" err="1"/>
              <a:t>Metode</a:t>
            </a:r>
            <a:r>
              <a:rPr lang="en-US" dirty="0"/>
              <a:t> Yang </a:t>
            </a:r>
            <a:r>
              <a:rPr lang="en-US" dirty="0" err="1"/>
              <a:t>Diusulkan</a:t>
            </a:r>
            <a:endParaRPr lang="id-ID" dirty="0"/>
          </a:p>
        </p:txBody>
      </p:sp>
      <p:sp>
        <p:nvSpPr>
          <p:cNvPr id="4" name="Slide Number Placeholder 3">
            <a:extLst>
              <a:ext uri="{FF2B5EF4-FFF2-40B4-BE49-F238E27FC236}">
                <a16:creationId xmlns:a16="http://schemas.microsoft.com/office/drawing/2014/main" id="{69D6A020-D9BF-4994-9FF4-8AF2A0C0AC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35769245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0" y="1066800"/>
          <a:ext cx="9144001" cy="5774874"/>
        </p:xfrm>
        <a:graphic>
          <a:graphicData uri="http://schemas.openxmlformats.org/drawingml/2006/table">
            <a:tbl>
              <a:tblPr firstRow="1" firstCol="1" bandRow="1">
                <a:tableStyleId>{5940675A-B579-460E-94D1-54222C63F5DA}</a:tableStyleId>
              </a:tblPr>
              <a:tblGrid>
                <a:gridCol w="2667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352801">
                  <a:extLst>
                    <a:ext uri="{9D8B030D-6E8A-4147-A177-3AD203B41FA5}">
                      <a16:colId xmlns:a16="http://schemas.microsoft.com/office/drawing/2014/main" val="20002"/>
                    </a:ext>
                  </a:extLst>
                </a:gridCol>
              </a:tblGrid>
              <a:tr h="465716">
                <a:tc>
                  <a:txBody>
                    <a:bodyPr/>
                    <a:lstStyle/>
                    <a:p>
                      <a:pPr marL="0" marR="0" algn="just">
                        <a:spcBef>
                          <a:spcPts val="0"/>
                        </a:spcBef>
                        <a:spcAft>
                          <a:spcPts val="1100"/>
                        </a:spcAft>
                      </a:pPr>
                      <a:r>
                        <a:rPr lang="en-US" sz="2000" b="1" dirty="0">
                          <a:effectLst/>
                        </a:rPr>
                        <a:t>Research Problem (RP)</a:t>
                      </a:r>
                      <a:endParaRPr lang="id-ID"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1100"/>
                        </a:spcAft>
                      </a:pPr>
                      <a:r>
                        <a:rPr lang="en-US" sz="2000" b="1">
                          <a:effectLst/>
                        </a:rPr>
                        <a:t>Research Question (RQ)</a:t>
                      </a:r>
                      <a:endParaRPr lang="id-ID"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1100"/>
                        </a:spcAft>
                      </a:pPr>
                      <a:r>
                        <a:rPr lang="en-US" sz="2000" b="1" dirty="0">
                          <a:effectLst/>
                        </a:rPr>
                        <a:t>Research Objective (RO)</a:t>
                      </a:r>
                      <a:endParaRPr lang="id-ID"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56006">
                <a:tc rowSpan="3">
                  <a:txBody>
                    <a:bodyPr/>
                    <a:lstStyle/>
                    <a:p>
                      <a:pPr marL="0" marR="0" algn="l">
                        <a:spcBef>
                          <a:spcPts val="0"/>
                        </a:spcBef>
                        <a:spcAft>
                          <a:spcPts val="1100"/>
                        </a:spcAft>
                      </a:pPr>
                      <a:r>
                        <a:rPr lang="en-US" sz="1800" dirty="0">
                          <a:effectLst/>
                        </a:rPr>
                        <a:t>RP1. Data set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 </a:t>
                      </a:r>
                      <a:r>
                        <a:rPr lang="en-US" sz="1800" dirty="0" err="1">
                          <a:effectLst/>
                        </a:rPr>
                        <a:t>berdimensi</a:t>
                      </a:r>
                      <a:r>
                        <a:rPr lang="en-US" sz="1800" dirty="0">
                          <a:effectLst/>
                        </a:rPr>
                        <a:t> </a:t>
                      </a:r>
                      <a:r>
                        <a:rPr lang="en-US" sz="1800" dirty="0" err="1">
                          <a:effectLst/>
                        </a:rPr>
                        <a:t>tinggi</a:t>
                      </a:r>
                      <a:r>
                        <a:rPr lang="en-US" sz="1800" dirty="0">
                          <a:effectLst/>
                        </a:rPr>
                        <a:t>, </a:t>
                      </a:r>
                      <a:r>
                        <a:rPr lang="en-US" sz="1800" dirty="0" err="1">
                          <a:effectLst/>
                        </a:rPr>
                        <a:t>memiliki</a:t>
                      </a:r>
                      <a:r>
                        <a:rPr lang="en-US" sz="1800" dirty="0">
                          <a:effectLst/>
                        </a:rPr>
                        <a:t> </a:t>
                      </a:r>
                      <a:r>
                        <a:rPr lang="en-US" sz="1800" dirty="0" err="1">
                          <a:solidFill>
                            <a:srgbClr val="C00000"/>
                          </a:solidFill>
                          <a:effectLst/>
                        </a:rPr>
                        <a:t>atribut</a:t>
                      </a:r>
                      <a:r>
                        <a:rPr lang="en-US" sz="1800" dirty="0">
                          <a:solidFill>
                            <a:srgbClr val="C00000"/>
                          </a:solidFill>
                          <a:effectLst/>
                        </a:rPr>
                        <a:t> yang </a:t>
                      </a:r>
                      <a:r>
                        <a:rPr lang="en-US" sz="1800" dirty="0" err="1">
                          <a:solidFill>
                            <a:srgbClr val="C00000"/>
                          </a:solidFill>
                          <a:effectLst/>
                        </a:rPr>
                        <a:t>bersifat</a:t>
                      </a:r>
                      <a:r>
                        <a:rPr lang="en-US" sz="1800" dirty="0">
                          <a:solidFill>
                            <a:srgbClr val="C00000"/>
                          </a:solidFill>
                          <a:effectLst/>
                        </a:rPr>
                        <a:t> noisy</a:t>
                      </a:r>
                      <a:r>
                        <a:rPr lang="en-US" sz="1800" dirty="0">
                          <a:effectLst/>
                        </a:rPr>
                        <a:t>, </a:t>
                      </a:r>
                      <a:r>
                        <a:rPr lang="en-US" sz="1800" dirty="0" err="1">
                          <a:effectLst/>
                        </a:rPr>
                        <a:t>dan</a:t>
                      </a:r>
                      <a:r>
                        <a:rPr lang="en-US" sz="1800" dirty="0">
                          <a:effectLst/>
                        </a:rPr>
                        <a:t> </a:t>
                      </a:r>
                      <a:r>
                        <a:rPr lang="en-US" sz="1800" dirty="0" err="1">
                          <a:solidFill>
                            <a:srgbClr val="0070C0"/>
                          </a:solidFill>
                          <a:effectLst/>
                        </a:rPr>
                        <a:t>classnya</a:t>
                      </a:r>
                      <a:r>
                        <a:rPr lang="en-US" sz="1800" dirty="0">
                          <a:solidFill>
                            <a:srgbClr val="0070C0"/>
                          </a:solidFill>
                          <a:effectLst/>
                        </a:rPr>
                        <a:t> </a:t>
                      </a:r>
                      <a:r>
                        <a:rPr lang="en-US" sz="1800" dirty="0" err="1">
                          <a:solidFill>
                            <a:srgbClr val="0070C0"/>
                          </a:solidFill>
                          <a:effectLst/>
                        </a:rPr>
                        <a:t>bersifat</a:t>
                      </a:r>
                      <a:r>
                        <a:rPr lang="en-US" sz="1800" dirty="0">
                          <a:solidFill>
                            <a:srgbClr val="0070C0"/>
                          </a:solidFill>
                          <a:effectLst/>
                        </a:rPr>
                        <a:t> </a:t>
                      </a:r>
                      <a:r>
                        <a:rPr lang="en-US" sz="1800" dirty="0" err="1">
                          <a:solidFill>
                            <a:srgbClr val="0070C0"/>
                          </a:solidFill>
                          <a:effectLst/>
                        </a:rPr>
                        <a:t>tidak</a:t>
                      </a:r>
                      <a:r>
                        <a:rPr lang="en-US" sz="1800" dirty="0">
                          <a:solidFill>
                            <a:srgbClr val="0070C0"/>
                          </a:solidFill>
                          <a:effectLst/>
                        </a:rPr>
                        <a:t> </a:t>
                      </a:r>
                      <a:r>
                        <a:rPr lang="en-US" sz="1800" dirty="0" err="1">
                          <a:solidFill>
                            <a:srgbClr val="0070C0"/>
                          </a:solidFill>
                          <a:effectLst/>
                        </a:rPr>
                        <a:t>seimbang</a:t>
                      </a:r>
                      <a:r>
                        <a:rPr lang="en-US" sz="1800" dirty="0">
                          <a:effectLst/>
                        </a:rPr>
                        <a:t>, </a:t>
                      </a:r>
                      <a:r>
                        <a:rPr lang="en-US" sz="1800" dirty="0" err="1">
                          <a:effectLst/>
                        </a:rPr>
                        <a:t>menyebabkan</a:t>
                      </a:r>
                      <a:r>
                        <a:rPr lang="en-US" sz="1800" dirty="0">
                          <a:effectLst/>
                        </a:rPr>
                        <a:t> </a:t>
                      </a:r>
                      <a:r>
                        <a:rPr lang="en-US" sz="1800" dirty="0" err="1">
                          <a:effectLst/>
                        </a:rPr>
                        <a:t>penurunan</a:t>
                      </a:r>
                      <a:r>
                        <a:rPr lang="en-US" sz="1800" dirty="0">
                          <a:effectLst/>
                        </a:rPr>
                        <a:t> </a:t>
                      </a:r>
                      <a:r>
                        <a:rPr lang="en-US" sz="1800" dirty="0" err="1">
                          <a:effectLst/>
                        </a:rPr>
                        <a:t>akurasi</a:t>
                      </a:r>
                      <a:r>
                        <a:rPr lang="en-US" sz="1800" dirty="0">
                          <a:effectLst/>
                        </a:rPr>
                        <a:t>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a:t>
                      </a:r>
                      <a:endParaRPr lang="id-ID" sz="24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1800" dirty="0">
                          <a:effectLst/>
                        </a:rPr>
                        <a:t>RQ1. </a:t>
                      </a:r>
                      <a:r>
                        <a:rPr lang="en-US" sz="1800" dirty="0" err="1">
                          <a:effectLst/>
                        </a:rPr>
                        <a:t>Algoritma</a:t>
                      </a:r>
                      <a:r>
                        <a:rPr lang="en-US" sz="1800" dirty="0">
                          <a:effectLst/>
                        </a:rPr>
                        <a:t> </a:t>
                      </a:r>
                      <a:r>
                        <a:rPr lang="en-US" sz="1800" dirty="0" err="1">
                          <a:solidFill>
                            <a:srgbClr val="C00000"/>
                          </a:solidFill>
                          <a:effectLst/>
                        </a:rPr>
                        <a:t>pemilihan</a:t>
                      </a:r>
                      <a:r>
                        <a:rPr lang="en-US" sz="1800" dirty="0">
                          <a:solidFill>
                            <a:srgbClr val="C00000"/>
                          </a:solidFill>
                          <a:effectLst/>
                        </a:rPr>
                        <a:t> </a:t>
                      </a:r>
                      <a:r>
                        <a:rPr lang="en-US" sz="1800" dirty="0" err="1">
                          <a:solidFill>
                            <a:srgbClr val="C00000"/>
                          </a:solidFill>
                          <a:effectLst/>
                        </a:rPr>
                        <a:t>fitur</a:t>
                      </a:r>
                      <a:r>
                        <a:rPr lang="en-US" sz="1800" dirty="0">
                          <a:solidFill>
                            <a:srgbClr val="C00000"/>
                          </a:solidFill>
                          <a:effectLst/>
                        </a:rPr>
                        <a:t> </a:t>
                      </a:r>
                      <a:r>
                        <a:rPr lang="en-US" sz="1800" dirty="0" err="1">
                          <a:solidFill>
                            <a:srgbClr val="C00000"/>
                          </a:solidFill>
                          <a:effectLst/>
                        </a:rPr>
                        <a:t>apa</a:t>
                      </a:r>
                      <a:r>
                        <a:rPr lang="en-US" sz="1800" dirty="0">
                          <a:solidFill>
                            <a:srgbClr val="C00000"/>
                          </a:solidFill>
                          <a:effectLst/>
                        </a:rPr>
                        <a:t> yang </a:t>
                      </a:r>
                      <a:r>
                        <a:rPr lang="en-US" sz="1800" dirty="0" err="1">
                          <a:solidFill>
                            <a:srgbClr val="C00000"/>
                          </a:solidFill>
                          <a:effectLst/>
                        </a:rPr>
                        <a:t>performanya</a:t>
                      </a:r>
                      <a:r>
                        <a:rPr lang="en-US" sz="1800" dirty="0">
                          <a:solidFill>
                            <a:srgbClr val="C00000"/>
                          </a:solidFill>
                          <a:effectLst/>
                        </a:rPr>
                        <a:t> </a:t>
                      </a:r>
                      <a:r>
                        <a:rPr lang="en-US" sz="1800" dirty="0" err="1">
                          <a:solidFill>
                            <a:srgbClr val="C00000"/>
                          </a:solidFill>
                          <a:effectLst/>
                        </a:rPr>
                        <a:t>terbaik</a:t>
                      </a:r>
                      <a:r>
                        <a:rPr lang="en-US" sz="1800" dirty="0">
                          <a:solidFill>
                            <a:srgbClr val="C00000"/>
                          </a:solidFill>
                          <a:effectLst/>
                        </a:rPr>
                        <a:t> </a:t>
                      </a:r>
                      <a:r>
                        <a:rPr lang="en-US" sz="1800" dirty="0" err="1">
                          <a:effectLst/>
                        </a:rPr>
                        <a:t>untuk</a:t>
                      </a:r>
                      <a:r>
                        <a:rPr lang="en-US" sz="1800" dirty="0">
                          <a:effectLst/>
                        </a:rPr>
                        <a:t> </a:t>
                      </a:r>
                      <a:r>
                        <a:rPr lang="en-US" sz="1800" dirty="0" err="1">
                          <a:effectLst/>
                        </a:rPr>
                        <a:t>meyelesaikan</a:t>
                      </a:r>
                      <a:r>
                        <a:rPr lang="en-US" sz="1800" dirty="0">
                          <a:effectLst/>
                        </a:rPr>
                        <a:t> </a:t>
                      </a:r>
                      <a:r>
                        <a:rPr lang="en-US" sz="1800" dirty="0" err="1">
                          <a:effectLst/>
                        </a:rPr>
                        <a:t>masalah</a:t>
                      </a:r>
                      <a:r>
                        <a:rPr lang="en-US" sz="1800" dirty="0">
                          <a:effectLst/>
                        </a:rPr>
                        <a:t> </a:t>
                      </a:r>
                      <a:r>
                        <a:rPr lang="en-US" sz="1800" dirty="0" err="1">
                          <a:effectLst/>
                        </a:rPr>
                        <a:t>atribut</a:t>
                      </a:r>
                      <a:r>
                        <a:rPr lang="en-US" sz="1800" dirty="0">
                          <a:effectLst/>
                        </a:rPr>
                        <a:t> yang noisy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a:effectLst/>
                        </a:rPr>
                        <a:t>RO1. Mengidentifikasi algoritma pemilihan fitur apa yang memiliki performa terbaik apabila digunakan untuk menyelesaikan masalah atribut yang noisy pada prediksi cacat software</a:t>
                      </a:r>
                      <a:endParaRPr lang="id-ID"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676576">
                <a:tc vMerge="1">
                  <a:txBody>
                    <a:bodyPr/>
                    <a:lstStyle/>
                    <a:p>
                      <a:endParaRPr lang="id-ID"/>
                    </a:p>
                  </a:txBody>
                  <a:tcPr/>
                </a:tc>
                <a:tc>
                  <a:txBody>
                    <a:bodyPr/>
                    <a:lstStyle/>
                    <a:p>
                      <a:pPr marL="0" marR="0" algn="l">
                        <a:spcBef>
                          <a:spcPts val="0"/>
                        </a:spcBef>
                        <a:spcAft>
                          <a:spcPts val="1100"/>
                        </a:spcAft>
                      </a:pPr>
                      <a:r>
                        <a:rPr lang="en-US" sz="1800" dirty="0">
                          <a:effectLst/>
                        </a:rPr>
                        <a:t>RQ2. </a:t>
                      </a:r>
                      <a:r>
                        <a:rPr lang="en-US" sz="1800" dirty="0" err="1">
                          <a:effectLst/>
                        </a:rPr>
                        <a:t>Algoritma</a:t>
                      </a:r>
                      <a:r>
                        <a:rPr lang="en-US" sz="1800" dirty="0">
                          <a:effectLst/>
                        </a:rPr>
                        <a:t> </a:t>
                      </a:r>
                      <a:r>
                        <a:rPr lang="en-US" sz="1800" dirty="0">
                          <a:solidFill>
                            <a:srgbClr val="0070C0"/>
                          </a:solidFill>
                          <a:effectLst/>
                        </a:rPr>
                        <a:t>meta learning </a:t>
                      </a:r>
                      <a:r>
                        <a:rPr lang="en-US" sz="1800" dirty="0" err="1">
                          <a:solidFill>
                            <a:srgbClr val="0070C0"/>
                          </a:solidFill>
                          <a:effectLst/>
                        </a:rPr>
                        <a:t>apa</a:t>
                      </a:r>
                      <a:r>
                        <a:rPr lang="en-US" sz="1800" dirty="0">
                          <a:solidFill>
                            <a:srgbClr val="0070C0"/>
                          </a:solidFill>
                          <a:effectLst/>
                        </a:rPr>
                        <a:t> yang </a:t>
                      </a:r>
                      <a:r>
                        <a:rPr lang="en-US" sz="1800" dirty="0" err="1">
                          <a:solidFill>
                            <a:srgbClr val="0070C0"/>
                          </a:solidFill>
                          <a:effectLst/>
                        </a:rPr>
                        <a:t>performanya</a:t>
                      </a:r>
                      <a:r>
                        <a:rPr lang="en-US" sz="1800" dirty="0">
                          <a:solidFill>
                            <a:srgbClr val="0070C0"/>
                          </a:solidFill>
                          <a:effectLst/>
                        </a:rPr>
                        <a:t> </a:t>
                      </a:r>
                      <a:r>
                        <a:rPr lang="en-US" sz="1800" dirty="0" err="1">
                          <a:solidFill>
                            <a:srgbClr val="0070C0"/>
                          </a:solidFill>
                          <a:effectLst/>
                        </a:rPr>
                        <a:t>terbaik</a:t>
                      </a:r>
                      <a:r>
                        <a:rPr lang="en-US" sz="1800" dirty="0">
                          <a:solidFill>
                            <a:srgbClr val="0070C0"/>
                          </a:solidFill>
                          <a:effectLst/>
                        </a:rPr>
                        <a:t> </a:t>
                      </a:r>
                      <a:r>
                        <a:rPr lang="en-US" sz="1800" dirty="0" err="1">
                          <a:effectLst/>
                        </a:rPr>
                        <a:t>untuk</a:t>
                      </a:r>
                      <a:r>
                        <a:rPr lang="en-US" sz="1800" dirty="0">
                          <a:effectLst/>
                        </a:rPr>
                        <a:t> </a:t>
                      </a:r>
                      <a:r>
                        <a:rPr lang="en-US" sz="1800" dirty="0" err="1">
                          <a:effectLst/>
                        </a:rPr>
                        <a:t>menyelesaikan</a:t>
                      </a:r>
                      <a:r>
                        <a:rPr lang="en-US" sz="1800" dirty="0">
                          <a:effectLst/>
                        </a:rPr>
                        <a:t> </a:t>
                      </a:r>
                      <a:r>
                        <a:rPr lang="en-US" sz="1800" dirty="0" err="1">
                          <a:effectLst/>
                        </a:rPr>
                        <a:t>masalah</a:t>
                      </a:r>
                      <a:r>
                        <a:rPr lang="en-US" sz="1800" dirty="0">
                          <a:effectLst/>
                        </a:rPr>
                        <a:t> class imbalance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a:effectLst/>
                        </a:rPr>
                        <a:t>RO2. Mengidentifikasi algoritma meta learning apa yang memiliki performa terbaik apabila digunakan untuk menyelesaikan masalah class imbalance pada prediksi cacat software</a:t>
                      </a:r>
                      <a:endParaRPr lang="id-ID"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676576">
                <a:tc vMerge="1">
                  <a:txBody>
                    <a:bodyPr/>
                    <a:lstStyle/>
                    <a:p>
                      <a:endParaRPr lang="id-ID"/>
                    </a:p>
                  </a:txBody>
                  <a:tcPr/>
                </a:tc>
                <a:tc>
                  <a:txBody>
                    <a:bodyPr/>
                    <a:lstStyle/>
                    <a:p>
                      <a:pPr marL="0" marR="0" algn="l">
                        <a:spcBef>
                          <a:spcPts val="0"/>
                        </a:spcBef>
                        <a:spcAft>
                          <a:spcPts val="1100"/>
                        </a:spcAft>
                      </a:pPr>
                      <a:r>
                        <a:rPr lang="en-US" sz="1800" dirty="0">
                          <a:effectLst/>
                        </a:rPr>
                        <a:t>RQ3. </a:t>
                      </a:r>
                      <a:r>
                        <a:rPr lang="en-US" sz="1800" dirty="0" err="1">
                          <a:effectLst/>
                        </a:rPr>
                        <a:t>Bagaimana</a:t>
                      </a:r>
                      <a:r>
                        <a:rPr lang="en-US" sz="1800" dirty="0">
                          <a:effectLst/>
                        </a:rPr>
                        <a:t> </a:t>
                      </a:r>
                      <a:r>
                        <a:rPr lang="en-US" sz="1800" dirty="0" err="1">
                          <a:solidFill>
                            <a:srgbClr val="00B050"/>
                          </a:solidFill>
                          <a:effectLst/>
                        </a:rPr>
                        <a:t>pengaruh</a:t>
                      </a:r>
                      <a:r>
                        <a:rPr lang="en-US" sz="1800" dirty="0">
                          <a:solidFill>
                            <a:srgbClr val="00B050"/>
                          </a:solidFill>
                          <a:effectLst/>
                        </a:rPr>
                        <a:t> </a:t>
                      </a:r>
                      <a:r>
                        <a:rPr lang="en-US" sz="1800" dirty="0" err="1">
                          <a:solidFill>
                            <a:srgbClr val="00B050"/>
                          </a:solidFill>
                          <a:effectLst/>
                        </a:rPr>
                        <a:t>penggabungan</a:t>
                      </a:r>
                      <a:r>
                        <a:rPr lang="en-US" sz="1800" dirty="0">
                          <a:solidFill>
                            <a:srgbClr val="00B050"/>
                          </a:solidFill>
                          <a:effectLst/>
                        </a:rPr>
                        <a:t> </a:t>
                      </a:r>
                      <a:r>
                        <a:rPr lang="en-US" sz="1800" dirty="0" err="1">
                          <a:solidFill>
                            <a:srgbClr val="00B050"/>
                          </a:solidFill>
                          <a:effectLst/>
                        </a:rPr>
                        <a:t>algoritma</a:t>
                      </a:r>
                      <a:r>
                        <a:rPr lang="en-US" sz="1800" dirty="0">
                          <a:solidFill>
                            <a:srgbClr val="00B050"/>
                          </a:solidFill>
                          <a:effectLst/>
                        </a:rPr>
                        <a:t> </a:t>
                      </a:r>
                      <a:r>
                        <a:rPr lang="en-US" sz="1800" dirty="0" err="1">
                          <a:solidFill>
                            <a:srgbClr val="00B050"/>
                          </a:solidFill>
                          <a:effectLst/>
                        </a:rPr>
                        <a:t>pemilihan</a:t>
                      </a:r>
                      <a:r>
                        <a:rPr lang="en-US" sz="1800" dirty="0">
                          <a:solidFill>
                            <a:srgbClr val="00B050"/>
                          </a:solidFill>
                          <a:effectLst/>
                        </a:rPr>
                        <a:t> </a:t>
                      </a:r>
                      <a:r>
                        <a:rPr lang="en-US" sz="1800" dirty="0" err="1">
                          <a:solidFill>
                            <a:srgbClr val="00B050"/>
                          </a:solidFill>
                          <a:effectLst/>
                        </a:rPr>
                        <a:t>fitur</a:t>
                      </a:r>
                      <a:r>
                        <a:rPr lang="en-US" sz="1800" dirty="0">
                          <a:solidFill>
                            <a:srgbClr val="00B050"/>
                          </a:solidFill>
                          <a:effectLst/>
                        </a:rPr>
                        <a:t> </a:t>
                      </a:r>
                      <a:r>
                        <a:rPr lang="en-US" sz="1800" dirty="0" err="1">
                          <a:solidFill>
                            <a:srgbClr val="00B050"/>
                          </a:solidFill>
                          <a:effectLst/>
                        </a:rPr>
                        <a:t>dan</a:t>
                      </a:r>
                      <a:r>
                        <a:rPr lang="en-US" sz="1800" dirty="0">
                          <a:solidFill>
                            <a:srgbClr val="00B050"/>
                          </a:solidFill>
                          <a:effectLst/>
                        </a:rPr>
                        <a:t> </a:t>
                      </a:r>
                      <a:r>
                        <a:rPr lang="en-US" sz="1800" dirty="0" err="1">
                          <a:solidFill>
                            <a:srgbClr val="00B050"/>
                          </a:solidFill>
                          <a:effectLst/>
                        </a:rPr>
                        <a:t>metode</a:t>
                      </a:r>
                      <a:r>
                        <a:rPr lang="en-US" sz="1800" dirty="0">
                          <a:solidFill>
                            <a:srgbClr val="00B050"/>
                          </a:solidFill>
                          <a:effectLst/>
                        </a:rPr>
                        <a:t> meta learning </a:t>
                      </a:r>
                      <a:r>
                        <a:rPr lang="en-US" sz="1800" dirty="0" err="1">
                          <a:solidFill>
                            <a:srgbClr val="00B050"/>
                          </a:solidFill>
                          <a:effectLst/>
                        </a:rPr>
                        <a:t>terbaik</a:t>
                      </a:r>
                      <a:r>
                        <a:rPr lang="en-US" sz="1800" dirty="0">
                          <a:solidFill>
                            <a:srgbClr val="00B050"/>
                          </a:solidFill>
                          <a:effectLst/>
                        </a:rPr>
                        <a:t> </a:t>
                      </a:r>
                      <a:r>
                        <a:rPr lang="en-US" sz="1800" dirty="0" err="1">
                          <a:effectLst/>
                        </a:rPr>
                        <a:t>pada</a:t>
                      </a:r>
                      <a:r>
                        <a:rPr lang="en-US" sz="1800" dirty="0">
                          <a:effectLst/>
                        </a:rPr>
                        <a:t> </a:t>
                      </a:r>
                      <a:r>
                        <a:rPr lang="en-US" sz="1800" dirty="0" err="1">
                          <a:effectLst/>
                        </a:rPr>
                        <a:t>peningkatan</a:t>
                      </a:r>
                      <a:r>
                        <a:rPr lang="en-US" sz="1800" dirty="0">
                          <a:effectLst/>
                        </a:rPr>
                        <a:t> </a:t>
                      </a:r>
                      <a:r>
                        <a:rPr lang="en-US" sz="1800" dirty="0" err="1">
                          <a:effectLst/>
                        </a:rPr>
                        <a:t>akurasi</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a:effectLst/>
                        </a:rPr>
                        <a:t>RO3. </a:t>
                      </a:r>
                      <a:r>
                        <a:rPr lang="en-US" sz="1800" dirty="0" err="1">
                          <a:effectLst/>
                        </a:rPr>
                        <a:t>Mengembangkan</a:t>
                      </a:r>
                      <a:r>
                        <a:rPr lang="en-US" sz="1800" dirty="0">
                          <a:effectLst/>
                        </a:rPr>
                        <a:t> </a:t>
                      </a:r>
                      <a:r>
                        <a:rPr lang="en-US" sz="1800" dirty="0" err="1">
                          <a:effectLst/>
                        </a:rPr>
                        <a:t>algoritma</a:t>
                      </a:r>
                      <a:r>
                        <a:rPr lang="en-US" sz="1800" dirty="0">
                          <a:effectLst/>
                        </a:rPr>
                        <a:t> </a:t>
                      </a:r>
                      <a:r>
                        <a:rPr lang="en-US" sz="1800" dirty="0" err="1">
                          <a:effectLst/>
                        </a:rPr>
                        <a:t>baru</a:t>
                      </a:r>
                      <a:r>
                        <a:rPr lang="en-US" sz="1800" dirty="0">
                          <a:effectLst/>
                        </a:rPr>
                        <a:t> yang </a:t>
                      </a:r>
                      <a:r>
                        <a:rPr lang="en-US" sz="1800" dirty="0" err="1">
                          <a:effectLst/>
                        </a:rPr>
                        <a:t>menggabungkan</a:t>
                      </a:r>
                      <a:r>
                        <a:rPr lang="en-US" sz="1800" dirty="0">
                          <a:effectLst/>
                        </a:rPr>
                        <a:t> </a:t>
                      </a:r>
                      <a:r>
                        <a:rPr lang="en-US" sz="1800" dirty="0" err="1">
                          <a:effectLst/>
                        </a:rPr>
                        <a:t>algoritma</a:t>
                      </a:r>
                      <a:r>
                        <a:rPr lang="en-US" sz="1800" dirty="0">
                          <a:effectLst/>
                        </a:rPr>
                        <a:t> </a:t>
                      </a:r>
                      <a:r>
                        <a:rPr lang="en-US" sz="1800" dirty="0" err="1">
                          <a:effectLst/>
                        </a:rPr>
                        <a:t>pemilihan</a:t>
                      </a:r>
                      <a:r>
                        <a:rPr lang="en-US" sz="1800" dirty="0">
                          <a:effectLst/>
                        </a:rPr>
                        <a:t> </a:t>
                      </a:r>
                      <a:r>
                        <a:rPr lang="en-US" sz="1800" dirty="0" err="1">
                          <a:effectLst/>
                        </a:rPr>
                        <a:t>fitur</a:t>
                      </a:r>
                      <a:r>
                        <a:rPr lang="en-US" sz="1800" dirty="0">
                          <a:effectLst/>
                        </a:rPr>
                        <a:t> </a:t>
                      </a:r>
                      <a:r>
                        <a:rPr lang="en-US" sz="1800" dirty="0" err="1">
                          <a:effectLst/>
                        </a:rPr>
                        <a:t>dan</a:t>
                      </a:r>
                      <a:r>
                        <a:rPr lang="en-US" sz="1800" dirty="0">
                          <a:effectLst/>
                        </a:rPr>
                        <a:t> meta learning </a:t>
                      </a:r>
                      <a:r>
                        <a:rPr lang="en-US" sz="1800" dirty="0" err="1">
                          <a:effectLst/>
                        </a:rPr>
                        <a:t>terbaik</a:t>
                      </a:r>
                      <a:r>
                        <a:rPr lang="en-US" sz="1800" dirty="0">
                          <a:effectLst/>
                        </a:rPr>
                        <a:t> </a:t>
                      </a:r>
                      <a:r>
                        <a:rPr lang="en-US" sz="1800" dirty="0" err="1">
                          <a:effectLst/>
                        </a:rPr>
                        <a:t>untuk</a:t>
                      </a:r>
                      <a:r>
                        <a:rPr lang="en-US" sz="1800" dirty="0">
                          <a:effectLst/>
                        </a:rPr>
                        <a:t> </a:t>
                      </a:r>
                      <a:r>
                        <a:rPr lang="en-US" sz="1800" dirty="0" err="1">
                          <a:effectLst/>
                        </a:rPr>
                        <a:t>meningkatkan</a:t>
                      </a:r>
                      <a:r>
                        <a:rPr lang="en-US" sz="1800" dirty="0">
                          <a:effectLst/>
                        </a:rPr>
                        <a:t> </a:t>
                      </a:r>
                      <a:r>
                        <a:rPr lang="en-US" sz="1800" dirty="0" err="1">
                          <a:effectLst/>
                        </a:rPr>
                        <a:t>akurasi</a:t>
                      </a:r>
                      <a:r>
                        <a:rPr lang="en-US" sz="1800" dirty="0">
                          <a:effectLst/>
                        </a:rPr>
                        <a:t>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err="1"/>
              <a:t>Susun</a:t>
            </a:r>
            <a:r>
              <a:rPr lang="en-US" dirty="0"/>
              <a:t> RP-RQ-RO</a:t>
            </a:r>
            <a:endParaRPr lang="id-ID" dirty="0"/>
          </a:p>
        </p:txBody>
      </p:sp>
      <p:sp>
        <p:nvSpPr>
          <p:cNvPr id="3" name="Slide Number Placeholder 2">
            <a:extLst>
              <a:ext uri="{FF2B5EF4-FFF2-40B4-BE49-F238E27FC236}">
                <a16:creationId xmlns:a16="http://schemas.microsoft.com/office/drawing/2014/main" id="{8DD57611-F0CA-482E-AC33-E7534D444EA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21710954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04799"/>
            <a:ext cx="8501495" cy="685801"/>
          </a:xfrm>
        </p:spPr>
        <p:txBody>
          <a:bodyPr>
            <a:normAutofit fontScale="90000"/>
          </a:bodyPr>
          <a:lstStyle/>
          <a:p>
            <a:r>
              <a:rPr lang="id-ID" dirty="0" err="1"/>
              <a:t>Proposed</a:t>
            </a:r>
            <a:br>
              <a:rPr lang="en-US" dirty="0"/>
            </a:br>
            <a:r>
              <a:rPr lang="id-ID" dirty="0" err="1"/>
              <a:t>Framewor</a:t>
            </a:r>
            <a:r>
              <a:rPr lang="en-US" dirty="0"/>
              <a:t>k</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Content Placeholder 4"/>
          <p:cNvGraphicFramePr>
            <a:graphicFrameLocks/>
          </p:cNvGraphicFramePr>
          <p:nvPr/>
        </p:nvGraphicFramePr>
        <p:xfrm>
          <a:off x="-2" y="4800600"/>
          <a:ext cx="9144002" cy="205740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3">
                  <a:extLst>
                    <a:ext uri="{9D8B030D-6E8A-4147-A177-3AD203B41FA5}">
                      <a16:colId xmlns:a16="http://schemas.microsoft.com/office/drawing/2014/main" val="20004"/>
                    </a:ext>
                  </a:extLst>
                </a:gridCol>
                <a:gridCol w="1108363">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50520">
                <a:tc>
                  <a:txBody>
                    <a:bodyPr/>
                    <a:lstStyle/>
                    <a:p>
                      <a:r>
                        <a:rPr lang="id-ID" sz="1050" dirty="0">
                          <a:latin typeface="Calibri" pitchFamily="34" charset="0"/>
                        </a:rPr>
                        <a:t>Framework</a:t>
                      </a:r>
                      <a:endParaRPr lang="en-US" sz="1050" dirty="0">
                        <a:latin typeface="Calibri" pitchFamily="34" charset="0"/>
                      </a:endParaRPr>
                    </a:p>
                  </a:txBody>
                  <a:tcPr/>
                </a:tc>
                <a:tc>
                  <a:txBody>
                    <a:bodyPr/>
                    <a:lstStyle/>
                    <a:p>
                      <a:r>
                        <a:rPr lang="id-ID" sz="1050" dirty="0">
                          <a:latin typeface="Calibri" pitchFamily="34" charset="0"/>
                        </a:rPr>
                        <a:t>Dataset</a:t>
                      </a:r>
                      <a:endParaRPr lang="en-US" sz="1050" dirty="0">
                        <a:latin typeface="Calibri" pitchFamily="34" charset="0"/>
                      </a:endParaRPr>
                    </a:p>
                  </a:txBody>
                  <a:tcPr/>
                </a:tc>
                <a:tc>
                  <a:txBody>
                    <a:bodyPr/>
                    <a:lstStyle/>
                    <a:p>
                      <a:r>
                        <a:rPr lang="id-ID" sz="1050" dirty="0">
                          <a:latin typeface="Calibri" pitchFamily="34" charset="0"/>
                        </a:rPr>
                        <a:t>Data Preprocessor</a:t>
                      </a:r>
                      <a:endParaRPr lang="en-US" sz="1050" dirty="0">
                        <a:latin typeface="Calibri" pitchFamily="34" charset="0"/>
                      </a:endParaRPr>
                    </a:p>
                  </a:txBody>
                  <a:tcPr/>
                </a:tc>
                <a:tc>
                  <a:txBody>
                    <a:bodyPr/>
                    <a:lstStyle/>
                    <a:p>
                      <a:r>
                        <a:rPr lang="en-US" sz="1050" dirty="0">
                          <a:latin typeface="Calibri" pitchFamily="34" charset="0"/>
                        </a:rPr>
                        <a:t>Feature </a:t>
                      </a:r>
                      <a:r>
                        <a:rPr lang="id-ID" sz="1050" baseline="0" dirty="0">
                          <a:latin typeface="Calibri" pitchFamily="34" charset="0"/>
                        </a:rPr>
                        <a:t>Selectors</a:t>
                      </a:r>
                      <a:endParaRPr lang="en-US" sz="1050" dirty="0">
                        <a:latin typeface="Calibri" pitchFamily="34" charset="0"/>
                      </a:endParaRPr>
                    </a:p>
                  </a:txBody>
                  <a:tcPr/>
                </a:tc>
                <a:tc>
                  <a:txBody>
                    <a:bodyPr/>
                    <a:lstStyle/>
                    <a:p>
                      <a:r>
                        <a:rPr lang="en-US" sz="1050" dirty="0">
                          <a:latin typeface="Calibri" pitchFamily="34" charset="0"/>
                        </a:rPr>
                        <a:t>Meta-Learning</a:t>
                      </a:r>
                    </a:p>
                  </a:txBody>
                  <a:tcPr/>
                </a:tc>
                <a:tc>
                  <a:txBody>
                    <a:bodyPr/>
                    <a:lstStyle/>
                    <a:p>
                      <a:r>
                        <a:rPr lang="id-ID" sz="1050" dirty="0">
                          <a:latin typeface="Calibri" pitchFamily="34" charset="0"/>
                        </a:rPr>
                        <a:t>Classifiers</a:t>
                      </a:r>
                      <a:endParaRPr lang="en-US" sz="1050" dirty="0">
                        <a:latin typeface="Calibri" pitchFamily="34" charset="0"/>
                      </a:endParaRPr>
                    </a:p>
                  </a:txBody>
                  <a:tcPr/>
                </a:tc>
                <a:tc>
                  <a:txBody>
                    <a:bodyPr/>
                    <a:lstStyle/>
                    <a:p>
                      <a:r>
                        <a:rPr lang="id-ID" sz="1050" dirty="0">
                          <a:latin typeface="Calibri" pitchFamily="34" charset="0"/>
                        </a:rPr>
                        <a:t>Parameter Selectors</a:t>
                      </a:r>
                      <a:endParaRPr lang="en-US" sz="1050" dirty="0">
                        <a:latin typeface="Calibri" pitchFamily="34" charset="0"/>
                      </a:endParaRPr>
                    </a:p>
                  </a:txBody>
                  <a:tcPr/>
                </a:tc>
                <a:tc>
                  <a:txBody>
                    <a:bodyPr/>
                    <a:lstStyle/>
                    <a:p>
                      <a:r>
                        <a:rPr lang="id-ID" sz="1050" dirty="0">
                          <a:latin typeface="Calibri" pitchFamily="34" charset="0"/>
                        </a:rPr>
                        <a:t>Validation Methods</a:t>
                      </a:r>
                      <a:endParaRPr lang="en-US" sz="1050" dirty="0">
                        <a:latin typeface="Calibri" pitchFamily="34" charset="0"/>
                      </a:endParaRPr>
                    </a:p>
                  </a:txBody>
                  <a:tcPr/>
                </a:tc>
                <a:tc>
                  <a:txBody>
                    <a:bodyPr/>
                    <a:lstStyle/>
                    <a:p>
                      <a:r>
                        <a:rPr lang="id-ID" sz="1050" dirty="0">
                          <a:latin typeface="Calibri" pitchFamily="34" charset="0"/>
                        </a:rPr>
                        <a:t>Evaluation</a:t>
                      </a:r>
                      <a:r>
                        <a:rPr lang="id-ID" sz="1050" baseline="0" dirty="0">
                          <a:latin typeface="Calibri" pitchFamily="34" charset="0"/>
                        </a:rPr>
                        <a:t> Methods</a:t>
                      </a:r>
                      <a:endParaRPr lang="en-US" sz="1050" dirty="0">
                        <a:latin typeface="Calibri" pitchFamily="34" charset="0"/>
                      </a:endParaRPr>
                    </a:p>
                  </a:txBody>
                  <a:tcPr/>
                </a:tc>
                <a:extLst>
                  <a:ext uri="{0D108BD9-81ED-4DB2-BD59-A6C34878D82A}">
                    <a16:rowId xmlns:a16="http://schemas.microsoft.com/office/drawing/2014/main" val="10000"/>
                  </a:ext>
                </a:extLst>
              </a:tr>
              <a:tr h="350520">
                <a:tc>
                  <a:txBody>
                    <a:bodyPr/>
                    <a:lstStyle/>
                    <a:p>
                      <a:r>
                        <a:rPr lang="id-ID" sz="1050" dirty="0">
                          <a:latin typeface="Calibri" pitchFamily="34" charset="0"/>
                        </a:rPr>
                        <a:t>(Menzies</a:t>
                      </a:r>
                      <a:r>
                        <a:rPr lang="id-ID" sz="1050" baseline="0" dirty="0">
                          <a:latin typeface="Calibri" pitchFamily="34" charset="0"/>
                        </a:rPr>
                        <a:t> et al. 2007)</a:t>
                      </a:r>
                      <a:endParaRPr lang="en-US" sz="1050" dirty="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dirty="0">
                          <a:latin typeface="Calibri" pitchFamily="34" charset="0"/>
                        </a:rPr>
                        <a:t>Log Filtering</a:t>
                      </a:r>
                      <a:endParaRPr lang="en-US" sz="1050" dirty="0">
                        <a:latin typeface="Calibri" pitchFamily="34" charset="0"/>
                      </a:endParaRPr>
                    </a:p>
                  </a:txBody>
                  <a:tcPr/>
                </a:tc>
                <a:tc>
                  <a:txBody>
                    <a:bodyPr/>
                    <a:lstStyle/>
                    <a:p>
                      <a:r>
                        <a:rPr lang="en-US" sz="1050" dirty="0">
                          <a:latin typeface="Calibri" pitchFamily="34" charset="0"/>
                        </a:rPr>
                        <a:t>Info</a:t>
                      </a:r>
                      <a:r>
                        <a:rPr lang="en-US" sz="1050" baseline="0" dirty="0">
                          <a:latin typeface="Calibri" pitchFamily="34" charset="0"/>
                        </a:rPr>
                        <a:t> Gain</a:t>
                      </a:r>
                      <a:endParaRPr lang="en-US" sz="1050" dirty="0">
                        <a:latin typeface="Calibri" pitchFamily="34" charset="0"/>
                      </a:endParaRPr>
                    </a:p>
                  </a:txBody>
                  <a:tcPr/>
                </a:tc>
                <a:tc>
                  <a:txBody>
                    <a:bodyPr/>
                    <a:lstStyle/>
                    <a:p>
                      <a:endParaRPr lang="en-US" sz="1050">
                        <a:latin typeface="Calibri" pitchFamily="34" charset="0"/>
                      </a:endParaRPr>
                    </a:p>
                  </a:txBody>
                  <a:tcPr/>
                </a:tc>
                <a:tc>
                  <a:txBody>
                    <a:bodyPr/>
                    <a:lstStyle/>
                    <a:p>
                      <a:r>
                        <a:rPr lang="id-ID" sz="1050">
                          <a:latin typeface="Calibri" pitchFamily="34" charset="0"/>
                        </a:rPr>
                        <a:t>3 algorithm</a:t>
                      </a:r>
                      <a:br>
                        <a:rPr lang="id-ID" sz="1050" baseline="0">
                          <a:latin typeface="Calibri" pitchFamily="34" charset="0"/>
                        </a:rPr>
                      </a:br>
                      <a:r>
                        <a:rPr lang="id-ID" sz="1050" baseline="0">
                          <a:latin typeface="Calibri" pitchFamily="34" charset="0"/>
                        </a:rPr>
                        <a:t>(</a:t>
                      </a:r>
                      <a:r>
                        <a:rPr lang="id-ID" sz="1050">
                          <a:latin typeface="Calibri" pitchFamily="34" charset="0"/>
                        </a:rPr>
                        <a:t>DT, 1R, NB)</a:t>
                      </a:r>
                      <a:endParaRPr lang="en-US" sz="105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dirty="0">
                          <a:latin typeface="Calibri" pitchFamily="34" charset="0"/>
                        </a:rPr>
                        <a:t>ROC</a:t>
                      </a:r>
                      <a:r>
                        <a:rPr lang="id-ID" sz="1050" baseline="0" dirty="0">
                          <a:latin typeface="Calibri" pitchFamily="34" charset="0"/>
                        </a:rPr>
                        <a:t> Curve (</a:t>
                      </a:r>
                      <a:r>
                        <a:rPr lang="id-ID" sz="1050" dirty="0">
                          <a:latin typeface="Calibri" pitchFamily="34" charset="0"/>
                        </a:rPr>
                        <a:t>AUC)</a:t>
                      </a:r>
                      <a:endParaRPr lang="en-US" sz="1050" dirty="0">
                        <a:latin typeface="Calibri" pitchFamily="34" charset="0"/>
                      </a:endParaRPr>
                    </a:p>
                  </a:txBody>
                  <a:tcPr/>
                </a:tc>
                <a:extLst>
                  <a:ext uri="{0D108BD9-81ED-4DB2-BD59-A6C34878D82A}">
                    <a16:rowId xmlns:a16="http://schemas.microsoft.com/office/drawing/2014/main" val="10001"/>
                  </a:ext>
                </a:extLst>
              </a:tr>
              <a:tr h="350520">
                <a:tc>
                  <a:txBody>
                    <a:bodyPr/>
                    <a:lstStyle/>
                    <a:p>
                      <a:r>
                        <a:rPr lang="id-ID" sz="1050">
                          <a:latin typeface="Calibri" pitchFamily="34" charset="0"/>
                        </a:rPr>
                        <a:t>(Lessman et al. 2008)</a:t>
                      </a:r>
                      <a:endParaRPr lang="en-US" sz="1050">
                        <a:latin typeface="Calibri" pitchFamily="34" charset="0"/>
                      </a:endParaRPr>
                    </a:p>
                  </a:txBody>
                  <a:tcPr/>
                </a:tc>
                <a:tc>
                  <a:txBody>
                    <a:bodyPr/>
                    <a:lstStyle/>
                    <a:p>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22</a:t>
                      </a:r>
                      <a:r>
                        <a:rPr lang="id-ID" sz="1050" baseline="0" dirty="0">
                          <a:latin typeface="Calibri" pitchFamily="34" charset="0"/>
                        </a:rPr>
                        <a:t> algorithm</a:t>
                      </a:r>
                      <a:endParaRPr lang="en-US" sz="1050" dirty="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a:latin typeface="Calibri" pitchFamily="34" charset="0"/>
                        </a:rPr>
                        <a:t>ROC Curve</a:t>
                      </a:r>
                      <a:br>
                        <a:rPr lang="id-ID" sz="1050">
                          <a:latin typeface="Calibri" pitchFamily="34" charset="0"/>
                        </a:rPr>
                      </a:br>
                      <a:r>
                        <a:rPr lang="id-ID" sz="1050">
                          <a:latin typeface="Calibri" pitchFamily="34" charset="0"/>
                        </a:rPr>
                        <a:t>(AUC)</a:t>
                      </a:r>
                      <a:endParaRPr lang="en-US" sz="1050">
                        <a:latin typeface="Calibri" pitchFamily="34" charset="0"/>
                      </a:endParaRPr>
                    </a:p>
                  </a:txBody>
                  <a:tcPr/>
                </a:tc>
                <a:extLst>
                  <a:ext uri="{0D108BD9-81ED-4DB2-BD59-A6C34878D82A}">
                    <a16:rowId xmlns:a16="http://schemas.microsoft.com/office/drawing/2014/main" val="10002"/>
                  </a:ext>
                </a:extLst>
              </a:tr>
              <a:tr h="350520">
                <a:tc>
                  <a:txBody>
                    <a:bodyPr/>
                    <a:lstStyle/>
                    <a:p>
                      <a:r>
                        <a:rPr lang="id-ID" sz="1050">
                          <a:latin typeface="Calibri" pitchFamily="34" charset="0"/>
                        </a:rPr>
                        <a:t>(Song et al. 2011)</a:t>
                      </a:r>
                      <a:endParaRPr lang="en-US" sz="105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a:latin typeface="Calibri" pitchFamily="34" charset="0"/>
                        </a:rPr>
                        <a:t>Log Filtering</a:t>
                      </a:r>
                      <a:endParaRPr lang="en-US" sz="1050">
                        <a:latin typeface="Calibri" pitchFamily="34" charset="0"/>
                      </a:endParaRPr>
                    </a:p>
                  </a:txBody>
                  <a:tcPr/>
                </a:tc>
                <a:tc>
                  <a:txBody>
                    <a:bodyPr/>
                    <a:lstStyle/>
                    <a:p>
                      <a:r>
                        <a:rPr lang="id-ID" sz="1050" dirty="0">
                          <a:latin typeface="Calibri" pitchFamily="34" charset="0"/>
                        </a:rPr>
                        <a:t>FS,</a:t>
                      </a:r>
                      <a:r>
                        <a:rPr lang="id-ID" sz="1050" baseline="0" dirty="0">
                          <a:latin typeface="Calibri" pitchFamily="34" charset="0"/>
                        </a:rPr>
                        <a:t> BE</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3 algorithm</a:t>
                      </a:r>
                      <a:br>
                        <a:rPr lang="id-ID" sz="1050" dirty="0">
                          <a:latin typeface="Calibri" pitchFamily="34" charset="0"/>
                        </a:rPr>
                      </a:br>
                      <a:r>
                        <a:rPr lang="id-ID" sz="1050" baseline="0" dirty="0">
                          <a:latin typeface="Calibri" pitchFamily="34" charset="0"/>
                        </a:rPr>
                        <a:t> (</a:t>
                      </a:r>
                      <a:r>
                        <a:rPr lang="id-ID" sz="1050" dirty="0">
                          <a:latin typeface="Calibri" pitchFamily="34" charset="0"/>
                        </a:rPr>
                        <a:t>DT, 1R, NB)</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a:latin typeface="Calibri" pitchFamily="34" charset="0"/>
                        </a:rPr>
                        <a:t>ROC Curve (AUC)</a:t>
                      </a:r>
                      <a:endParaRPr lang="en-US" sz="1050">
                        <a:latin typeface="Calibri" pitchFamily="34" charset="0"/>
                      </a:endParaRPr>
                    </a:p>
                  </a:txBody>
                  <a:tcPr/>
                </a:tc>
                <a:extLst>
                  <a:ext uri="{0D108BD9-81ED-4DB2-BD59-A6C34878D82A}">
                    <a16:rowId xmlns:a16="http://schemas.microsoft.com/office/drawing/2014/main" val="10003"/>
                  </a:ext>
                </a:extLst>
              </a:tr>
              <a:tr h="350520">
                <a:tc>
                  <a:txBody>
                    <a:bodyPr/>
                    <a:lstStyle/>
                    <a:p>
                      <a:r>
                        <a:rPr lang="id-ID" sz="1050" dirty="0">
                          <a:latin typeface="Calibri" pitchFamily="34" charset="0"/>
                        </a:rPr>
                        <a:t>Proposed</a:t>
                      </a:r>
                      <a:r>
                        <a:rPr lang="id-ID" sz="1050" baseline="0" dirty="0">
                          <a:latin typeface="Calibri" pitchFamily="34" charset="0"/>
                        </a:rPr>
                        <a:t> Framework</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dirty="0">
                          <a:latin typeface="Calibri" pitchFamily="34" charset="0"/>
                        </a:rPr>
                        <a:t>PSO,</a:t>
                      </a:r>
                      <a:r>
                        <a:rPr lang="id-ID" sz="1050" b="1" baseline="0" dirty="0">
                          <a:latin typeface="Calibri" pitchFamily="34" charset="0"/>
                        </a:rPr>
                        <a:t> GA</a:t>
                      </a:r>
                      <a:endParaRPr lang="en-US" sz="1050" b="1" dirty="0">
                        <a:latin typeface="Calibri" pitchFamily="34" charset="0"/>
                      </a:endParaRPr>
                    </a:p>
                  </a:txBody>
                  <a:tcPr>
                    <a:solidFill>
                      <a:srgbClr val="FFC000"/>
                    </a:solidFill>
                  </a:tcPr>
                </a:tc>
                <a:tc>
                  <a:txBody>
                    <a:bodyPr/>
                    <a:lstStyle/>
                    <a:p>
                      <a:r>
                        <a:rPr lang="en-US" sz="1050" b="1">
                          <a:latin typeface="Calibri" pitchFamily="34" charset="0"/>
                        </a:rPr>
                        <a:t>Bagging</a:t>
                      </a:r>
                      <a:endParaRPr lang="en-US" sz="1050" b="1" dirty="0">
                        <a:latin typeface="Calibri" pitchFamily="34" charset="0"/>
                      </a:endParaRPr>
                    </a:p>
                  </a:txBody>
                  <a:tcPr>
                    <a:solidFill>
                      <a:srgbClr val="FFC000"/>
                    </a:solidFill>
                  </a:tcPr>
                </a:tc>
                <a:tc>
                  <a:txBody>
                    <a:bodyPr/>
                    <a:lstStyle/>
                    <a:p>
                      <a:r>
                        <a:rPr lang="id-ID" sz="1050" b="1" dirty="0">
                          <a:latin typeface="Calibri" pitchFamily="34" charset="0"/>
                        </a:rPr>
                        <a:t>1</a:t>
                      </a:r>
                      <a:r>
                        <a:rPr lang="en-US" sz="1050" b="1" dirty="0">
                          <a:latin typeface="Calibri" pitchFamily="34" charset="0"/>
                        </a:rPr>
                        <a:t>0</a:t>
                      </a:r>
                      <a:r>
                        <a:rPr lang="id-ID" sz="1050" b="1" dirty="0">
                          <a:latin typeface="Calibri" pitchFamily="34" charset="0"/>
                        </a:rPr>
                        <a:t> algorithms</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baseline="0" dirty="0">
                          <a:latin typeface="Calibri" pitchFamily="34" charset="0"/>
                        </a:rPr>
                        <a:t>GA</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dirty="0">
                          <a:latin typeface="Calibri" pitchFamily="34" charset="0"/>
                        </a:rPr>
                        <a:t>ROC Curve (AUC)</a:t>
                      </a:r>
                      <a:endParaRPr lang="en-US" sz="1050" dirty="0">
                        <a:latin typeface="Calibri" pitchFamily="34" charset="0"/>
                      </a:endParaRPr>
                    </a:p>
                  </a:txBody>
                  <a:tcPr/>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7526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nvGraphicFramePr>
        <p:xfrm>
          <a:off x="3200400" y="152400"/>
          <a:ext cx="5572125" cy="4552950"/>
        </p:xfrm>
        <a:graphic>
          <a:graphicData uri="http://schemas.openxmlformats.org/presentationml/2006/ole">
            <mc:AlternateContent xmlns:mc="http://schemas.openxmlformats.org/markup-compatibility/2006">
              <mc:Choice xmlns:v="urn:schemas-microsoft-com:vml" Requires="v">
                <p:oleObj spid="_x0000_s2050" name="Visio" r:id="rId4" imgW="6334223" imgH="5172075" progId="Visio.Drawing.15">
                  <p:embed/>
                </p:oleObj>
              </mc:Choice>
              <mc:Fallback>
                <p:oleObj name="Visio" r:id="rId4" imgW="6334223" imgH="5172075" progId="Visio.Drawing.15">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52400"/>
                        <a:ext cx="5572125" cy="455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a:extLst>
              <a:ext uri="{FF2B5EF4-FFF2-40B4-BE49-F238E27FC236}">
                <a16:creationId xmlns:a16="http://schemas.microsoft.com/office/drawing/2014/main" id="{1B982002-2740-4ECC-9D16-EEA4C948DB2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181123327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4495800" cy="2514600"/>
          </a:xfrm>
        </p:spPr>
        <p:txBody>
          <a:bodyPr/>
          <a:lstStyle/>
          <a:p>
            <a:pPr marL="0" indent="0">
              <a:buNone/>
            </a:pPr>
            <a:r>
              <a:rPr lang="en-US" sz="2400" b="1" dirty="0"/>
              <a:t>A Hybrid Genetic Algorithm based Neural Network Parameter Optimization and Bagging Technique for  Software Defect Prediction (</a:t>
            </a:r>
            <a:r>
              <a:rPr lang="en-US" sz="2400" b="1" dirty="0">
                <a:solidFill>
                  <a:srgbClr val="C00000"/>
                </a:solidFill>
              </a:rPr>
              <a:t>NN GAPO+B</a:t>
            </a:r>
            <a:r>
              <a:rPr lang="en-US" sz="2400" b="1" dirty="0"/>
              <a:t>)</a:t>
            </a:r>
          </a:p>
        </p:txBody>
      </p:sp>
      <p:pic>
        <p:nvPicPr>
          <p:cNvPr id="5" name="Content Placeholder 4"/>
          <p:cNvPicPr>
            <a:picLocks noChangeAspect="1"/>
          </p:cNvPicPr>
          <p:nvPr/>
        </p:nvPicPr>
        <p:blipFill>
          <a:blip r:embed="rId3"/>
          <a:stretch>
            <a:fillRect/>
          </a:stretch>
        </p:blipFill>
        <p:spPr bwMode="auto">
          <a:xfrm>
            <a:off x="4648201" y="76200"/>
            <a:ext cx="4419600" cy="6705600"/>
          </a:xfrm>
          <a:prstGeom prst="rect">
            <a:avLst/>
          </a:prstGeom>
          <a:noFill/>
          <a:ln w="9525">
            <a:noFill/>
            <a:miter lim="800000"/>
            <a:headEnd/>
            <a:tailEnd/>
          </a:ln>
          <a:effectLst/>
        </p:spPr>
      </p:pic>
      <p:sp>
        <p:nvSpPr>
          <p:cNvPr id="7" name="TextBox 6"/>
          <p:cNvSpPr txBox="1"/>
          <p:nvPr/>
        </p:nvSpPr>
        <p:spPr>
          <a:xfrm>
            <a:off x="252663" y="1981200"/>
            <a:ext cx="4700337" cy="4647426"/>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effectLst/>
                <a:latin typeface="Calibri" panose="020F0502020204030204" pitchFamily="34" charset="0"/>
              </a:rPr>
              <a:t>Every chromosome is evaluated by the </a:t>
            </a:r>
            <a:r>
              <a:rPr lang="en-US" sz="2000" dirty="0">
                <a:solidFill>
                  <a:srgbClr val="0070C0"/>
                </a:solidFill>
                <a:effectLst/>
                <a:latin typeface="Calibri" panose="020F0502020204030204" pitchFamily="34" charset="0"/>
              </a:rPr>
              <a:t>fitness function </a:t>
            </a:r>
            <a:r>
              <a:rPr lang="en-US" sz="2000" dirty="0">
                <a:effectLst/>
                <a:latin typeface="Calibri" panose="020F0502020204030204" pitchFamily="34" charset="0"/>
              </a:rPr>
              <a:t>Equation</a:t>
            </a:r>
          </a:p>
          <a:p>
            <a:pPr marL="285750" indent="-285750" algn="l">
              <a:buFont typeface="Arial" panose="020B0604020202020204" pitchFamily="34" charset="0"/>
              <a:buChar char="•"/>
            </a:pPr>
            <a:endParaRPr lang="en-US" sz="2000" dirty="0">
              <a:effectLst/>
              <a:latin typeface="Calibri" panose="020F0502020204030204" pitchFamily="34" charset="0"/>
            </a:endParaRPr>
          </a:p>
          <a:p>
            <a:pPr algn="l"/>
            <a:endParaRPr lang="en-US" sz="2000" dirty="0">
              <a:effectLst/>
              <a:latin typeface="Calibri" panose="020F0502020204030204" pitchFamily="34" charset="0"/>
            </a:endParaRPr>
          </a:p>
          <a:p>
            <a:pPr marL="285750" indent="-285750" algn="l">
              <a:buFont typeface="Arial" panose="020B0604020202020204" pitchFamily="34" charset="0"/>
              <a:buChar char="•"/>
            </a:pPr>
            <a:r>
              <a:rPr lang="en-US" sz="2000" dirty="0">
                <a:effectLst/>
                <a:latin typeface="Calibri" panose="020F0502020204030204" pitchFamily="34" charset="0"/>
              </a:rPr>
              <a:t>Where</a:t>
            </a:r>
          </a:p>
          <a:p>
            <a:pPr marL="742950" lvl="1" indent="-285750" algn="l">
              <a:buFont typeface="Arial" panose="020B0604020202020204" pitchFamily="34" charset="0"/>
              <a:buChar char="•"/>
            </a:pPr>
            <a:r>
              <a:rPr lang="en-US" sz="1600" i="1" dirty="0">
                <a:effectLst/>
                <a:latin typeface="Calibri" panose="020F0502020204030204" pitchFamily="34" charset="0"/>
              </a:rPr>
              <a:t>A</a:t>
            </a:r>
            <a:r>
              <a:rPr lang="en-US" sz="1600" dirty="0">
                <a:effectLst/>
                <a:latin typeface="Calibri" panose="020F0502020204030204" pitchFamily="34" charset="0"/>
              </a:rPr>
              <a:t>: classification accuracy</a:t>
            </a:r>
          </a:p>
          <a:p>
            <a:pPr marL="742950" lvl="1" indent="-285750" algn="l">
              <a:buFont typeface="Arial" panose="020B0604020202020204" pitchFamily="34" charset="0"/>
              <a:buChar char="•"/>
            </a:pPr>
            <a:r>
              <a:rPr lang="en-US" sz="1600" i="1" dirty="0">
                <a:effectLst/>
                <a:latin typeface="Calibri" panose="020F0502020204030204" pitchFamily="34" charset="0"/>
              </a:rPr>
              <a:t>P</a:t>
            </a:r>
            <a:r>
              <a:rPr lang="en-US" sz="1600" i="1" baseline="-25000" dirty="0">
                <a:effectLst/>
                <a:latin typeface="Calibri" panose="020F0502020204030204" pitchFamily="34" charset="0"/>
              </a:rPr>
              <a:t>i</a:t>
            </a:r>
            <a:r>
              <a:rPr lang="en-US" sz="1600" dirty="0">
                <a:effectLst/>
                <a:latin typeface="Calibri" panose="020F0502020204030204" pitchFamily="34" charset="0"/>
              </a:rPr>
              <a:t>: parameter value</a:t>
            </a:r>
          </a:p>
          <a:p>
            <a:pPr marL="742950" lvl="1" indent="-285750" algn="l">
              <a:buFont typeface="Arial" panose="020B0604020202020204" pitchFamily="34" charset="0"/>
              <a:buChar char="•"/>
            </a:pPr>
            <a:r>
              <a:rPr lang="en-US" sz="1600" i="1" dirty="0">
                <a:effectLst/>
                <a:latin typeface="Calibri" panose="020F0502020204030204" pitchFamily="34" charset="0"/>
              </a:rPr>
              <a:t>W</a:t>
            </a:r>
            <a:r>
              <a:rPr lang="en-US" sz="1600" i="1" baseline="-25000" dirty="0">
                <a:effectLst/>
                <a:latin typeface="Calibri" panose="020F0502020204030204" pitchFamily="34" charset="0"/>
              </a:rPr>
              <a:t>A</a:t>
            </a:r>
            <a:r>
              <a:rPr lang="en-US" sz="1600" dirty="0">
                <a:effectLst/>
                <a:latin typeface="Calibri" panose="020F0502020204030204" pitchFamily="34" charset="0"/>
              </a:rPr>
              <a:t>: weight of classification accuracy</a:t>
            </a:r>
          </a:p>
          <a:p>
            <a:pPr marL="742950" lvl="1" indent="-285750" algn="l">
              <a:buFont typeface="Arial" panose="020B0604020202020204" pitchFamily="34" charset="0"/>
              <a:buChar char="•"/>
            </a:pPr>
            <a:r>
              <a:rPr lang="en-US" sz="1600" i="1" dirty="0" err="1">
                <a:effectLst/>
                <a:latin typeface="Calibri" panose="020F0502020204030204" pitchFamily="34" charset="0"/>
              </a:rPr>
              <a:t>W</a:t>
            </a:r>
            <a:r>
              <a:rPr lang="en-US" sz="1600" i="1" baseline="-25000" dirty="0" err="1">
                <a:effectLst/>
                <a:latin typeface="Calibri" panose="020F0502020204030204" pitchFamily="34" charset="0"/>
              </a:rPr>
              <a:t>p</a:t>
            </a:r>
            <a:r>
              <a:rPr lang="en-US" sz="1600" dirty="0">
                <a:effectLst/>
                <a:latin typeface="Calibri" panose="020F0502020204030204" pitchFamily="34" charset="0"/>
              </a:rPr>
              <a:t>: parameter weight</a:t>
            </a:r>
          </a:p>
          <a:p>
            <a:pPr marL="742950" lvl="1" indent="-285750" algn="l">
              <a:buFont typeface="Arial" panose="020B0604020202020204" pitchFamily="34" charset="0"/>
              <a:buChar char="•"/>
            </a:pPr>
            <a:r>
              <a:rPr lang="en-US" sz="1600" i="1" dirty="0">
                <a:effectLst/>
                <a:latin typeface="Calibri" panose="020F0502020204030204" pitchFamily="34" charset="0"/>
              </a:rPr>
              <a:t>C</a:t>
            </a:r>
            <a:r>
              <a:rPr lang="en-US" sz="1600" i="1" baseline="-25000" dirty="0">
                <a:effectLst/>
                <a:latin typeface="Calibri" panose="020F0502020204030204" pitchFamily="34" charset="0"/>
              </a:rPr>
              <a:t>i</a:t>
            </a:r>
            <a:r>
              <a:rPr lang="en-US" sz="1600" dirty="0">
                <a:effectLst/>
                <a:latin typeface="Calibri" panose="020F0502020204030204" pitchFamily="34" charset="0"/>
              </a:rPr>
              <a:t>: feature cost</a:t>
            </a:r>
          </a:p>
          <a:p>
            <a:pPr marL="742950" lvl="1" indent="-285750" algn="l">
              <a:buFont typeface="Arial" panose="020B0604020202020204" pitchFamily="34" charset="0"/>
              <a:buChar char="•"/>
            </a:pPr>
            <a:r>
              <a:rPr lang="en-US" sz="1600" i="1" dirty="0">
                <a:effectLst/>
                <a:latin typeface="Calibri" panose="020F0502020204030204" pitchFamily="34" charset="0"/>
              </a:rPr>
              <a:t>S</a:t>
            </a:r>
            <a:r>
              <a:rPr lang="en-US" sz="1600" dirty="0">
                <a:effectLst/>
                <a:latin typeface="Calibri" panose="020F0502020204030204" pitchFamily="34" charset="0"/>
              </a:rPr>
              <a:t>: setting constant</a:t>
            </a:r>
          </a:p>
          <a:p>
            <a:pPr marL="285750" indent="-285750" algn="l">
              <a:buFont typeface="Arial" panose="020B0604020202020204" pitchFamily="34" charset="0"/>
              <a:buChar char="•"/>
            </a:pPr>
            <a:r>
              <a:rPr lang="en-US" sz="2000" dirty="0">
                <a:effectLst/>
                <a:latin typeface="Calibri" panose="020F0502020204030204" pitchFamily="34" charset="0"/>
              </a:rPr>
              <a:t>When ending condition is satisfied, the operation ends and the </a:t>
            </a:r>
            <a:r>
              <a:rPr lang="en-US" sz="2000" dirty="0">
                <a:solidFill>
                  <a:srgbClr val="0070C0"/>
                </a:solidFill>
                <a:effectLst/>
                <a:latin typeface="Calibri" panose="020F0502020204030204" pitchFamily="34" charset="0"/>
              </a:rPr>
              <a:t>optimized NN parameters </a:t>
            </a:r>
            <a:r>
              <a:rPr lang="en-US" sz="2000" dirty="0">
                <a:effectLst/>
                <a:latin typeface="Calibri" panose="020F0502020204030204" pitchFamily="34" charset="0"/>
              </a:rPr>
              <a:t>are produced. Otherwise, the process will continue with the </a:t>
            </a:r>
            <a:r>
              <a:rPr lang="en-US" sz="2000" dirty="0">
                <a:solidFill>
                  <a:srgbClr val="0070C0"/>
                </a:solidFill>
                <a:effectLst/>
                <a:latin typeface="Calibri" panose="020F0502020204030204" pitchFamily="34" charset="0"/>
              </a:rPr>
              <a:t>next generation operation</a:t>
            </a:r>
          </a:p>
        </p:txBody>
      </p:sp>
      <p:pic>
        <p:nvPicPr>
          <p:cNvPr id="8" name="Picture 7"/>
          <p:cNvPicPr>
            <a:picLocks noChangeAspect="1"/>
          </p:cNvPicPr>
          <p:nvPr/>
        </p:nvPicPr>
        <p:blipFill rotWithShape="1">
          <a:blip r:embed="rId4"/>
          <a:srcRect l="18604" r="19969" b="15690"/>
          <a:stretch/>
        </p:blipFill>
        <p:spPr>
          <a:xfrm>
            <a:off x="533400" y="2819400"/>
            <a:ext cx="3429000" cy="762000"/>
          </a:xfrm>
          <a:prstGeom prst="rect">
            <a:avLst/>
          </a:prstGeom>
        </p:spPr>
      </p:pic>
      <p:sp>
        <p:nvSpPr>
          <p:cNvPr id="2" name="Slide Number Placeholder 1">
            <a:extLst>
              <a:ext uri="{FF2B5EF4-FFF2-40B4-BE49-F238E27FC236}">
                <a16:creationId xmlns:a16="http://schemas.microsoft.com/office/drawing/2014/main" id="{B176BFD5-0693-4D04-9606-2E2C4ACA2AF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11008800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41" t="23673" r="24148" b="12690"/>
          <a:stretch/>
        </p:blipFill>
        <p:spPr bwMode="auto">
          <a:xfrm>
            <a:off x="3505200" y="1024869"/>
            <a:ext cx="5791200" cy="575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79471" y="1676400"/>
            <a:ext cx="3642561" cy="5181600"/>
          </a:xfrm>
        </p:spPr>
        <p:txBody>
          <a:bodyPr>
            <a:normAutofit/>
          </a:bodyPr>
          <a:lstStyle/>
          <a:p>
            <a:pPr marL="0" indent="0">
              <a:buNone/>
            </a:pPr>
            <a:r>
              <a:rPr lang="id-ID" sz="2400" dirty="0">
                <a:solidFill>
                  <a:srgbClr val="C00000"/>
                </a:solidFill>
              </a:rPr>
              <a:t>Metode yang diusulkan </a:t>
            </a:r>
            <a:r>
              <a:rPr lang="id-ID" sz="2400" dirty="0"/>
              <a:t>adalah metode SVM dengan pemilihan parameter C, Gamma dan Epsilon diotomatisasi menggunakan PSO</a:t>
            </a:r>
            <a:endParaRPr lang="en-US" sz="2400" dirty="0"/>
          </a:p>
        </p:txBody>
      </p:sp>
      <p:sp>
        <p:nvSpPr>
          <p:cNvPr id="2" name="Title 1"/>
          <p:cNvSpPr>
            <a:spLocks noGrp="1"/>
          </p:cNvSpPr>
          <p:nvPr>
            <p:ph type="title"/>
          </p:nvPr>
        </p:nvSpPr>
        <p:spPr/>
        <p:txBody>
          <a:bodyPr/>
          <a:lstStyle/>
          <a:p>
            <a:r>
              <a:rPr lang="en-US" dirty="0" err="1"/>
              <a:t>Contoh</a:t>
            </a:r>
            <a:r>
              <a:rPr lang="en-US" dirty="0"/>
              <a:t> </a:t>
            </a:r>
            <a:r>
              <a:rPr lang="id-ID" dirty="0"/>
              <a:t>Proposed Method</a:t>
            </a:r>
            <a:endParaRPr lang="en-US" dirty="0"/>
          </a:p>
        </p:txBody>
      </p:sp>
      <p:sp>
        <p:nvSpPr>
          <p:cNvPr id="5" name="Slide Number Placeholder 4">
            <a:extLst>
              <a:ext uri="{FF2B5EF4-FFF2-40B4-BE49-F238E27FC236}">
                <a16:creationId xmlns:a16="http://schemas.microsoft.com/office/drawing/2014/main" id="{7EB53D47-F1A6-49A9-82D2-5703220F20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val="37088394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134350" cy="5123999"/>
          </a:xfrm>
        </p:spPr>
        <p:txBody>
          <a:bodyPr>
            <a:noAutofit/>
          </a:bodyPr>
          <a:lstStyle/>
          <a:p>
            <a:r>
              <a:rPr lang="en-US" dirty="0" err="1"/>
              <a:t>Metode</a:t>
            </a:r>
            <a:r>
              <a:rPr lang="en-US" dirty="0"/>
              <a:t> yang </a:t>
            </a:r>
            <a:r>
              <a:rPr lang="en-US" dirty="0" err="1"/>
              <a:t>diusulkan</a:t>
            </a:r>
            <a:r>
              <a:rPr lang="en-US" dirty="0"/>
              <a:t> </a:t>
            </a:r>
            <a:r>
              <a:rPr lang="en-US" dirty="0" err="1">
                <a:solidFill>
                  <a:srgbClr val="C00000"/>
                </a:solidFill>
              </a:rPr>
              <a:t>harus</a:t>
            </a:r>
            <a:r>
              <a:rPr lang="en-US" dirty="0">
                <a:solidFill>
                  <a:srgbClr val="C00000"/>
                </a:solidFill>
              </a:rPr>
              <a:t> </a:t>
            </a:r>
            <a:r>
              <a:rPr lang="en-US" dirty="0" err="1">
                <a:solidFill>
                  <a:srgbClr val="C00000"/>
                </a:solidFill>
              </a:rPr>
              <a:t>divalidasi</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dievaluasi</a:t>
            </a:r>
            <a:r>
              <a:rPr lang="en-US" dirty="0">
                <a:solidFill>
                  <a:srgbClr val="C00000"/>
                </a:solidFill>
              </a:rPr>
              <a:t> </a:t>
            </a:r>
            <a:r>
              <a:rPr lang="en-US" dirty="0" err="1"/>
              <a:t>dengan</a:t>
            </a:r>
            <a:r>
              <a:rPr lang="en-US" dirty="0"/>
              <a:t> </a:t>
            </a:r>
            <a:r>
              <a:rPr lang="en-US" dirty="0" err="1">
                <a:solidFill>
                  <a:srgbClr val="C00000"/>
                </a:solidFill>
              </a:rPr>
              <a:t>metode</a:t>
            </a:r>
            <a:r>
              <a:rPr lang="en-US" dirty="0">
                <a:solidFill>
                  <a:srgbClr val="C00000"/>
                </a:solidFill>
              </a:rPr>
              <a:t> </a:t>
            </a:r>
            <a:r>
              <a:rPr lang="en-US" dirty="0" err="1">
                <a:solidFill>
                  <a:srgbClr val="C00000"/>
                </a:solidFill>
              </a:rPr>
              <a:t>pengukuran</a:t>
            </a:r>
            <a:r>
              <a:rPr lang="en-US" dirty="0">
                <a:solidFill>
                  <a:srgbClr val="C00000"/>
                </a:solidFill>
              </a:rPr>
              <a:t> standard </a:t>
            </a:r>
            <a:r>
              <a:rPr lang="en-US" dirty="0" err="1"/>
              <a:t>dan</a:t>
            </a:r>
            <a:r>
              <a:rPr lang="en-US" dirty="0"/>
              <a:t> </a:t>
            </a:r>
            <a:r>
              <a:rPr lang="en-US" dirty="0" err="1"/>
              <a:t>disepakati</a:t>
            </a:r>
            <a:r>
              <a:rPr lang="en-US" dirty="0"/>
              <a:t> para </a:t>
            </a:r>
            <a:r>
              <a:rPr lang="en-US" dirty="0" err="1"/>
              <a:t>peneliti</a:t>
            </a:r>
            <a:r>
              <a:rPr lang="en-US" dirty="0"/>
              <a:t> di </a:t>
            </a:r>
            <a:r>
              <a:rPr lang="en-US" dirty="0" err="1"/>
              <a:t>bidang</a:t>
            </a:r>
            <a:r>
              <a:rPr lang="en-US" dirty="0"/>
              <a:t> </a:t>
            </a:r>
            <a:r>
              <a:rPr lang="en-US" dirty="0" err="1"/>
              <a:t>penelitian</a:t>
            </a:r>
            <a:r>
              <a:rPr lang="en-US" dirty="0"/>
              <a:t> yang </a:t>
            </a:r>
            <a:r>
              <a:rPr lang="en-US" dirty="0" err="1"/>
              <a:t>kita</a:t>
            </a:r>
            <a:r>
              <a:rPr lang="en-US" dirty="0"/>
              <a:t> </a:t>
            </a:r>
            <a:r>
              <a:rPr lang="en-US" dirty="0" err="1"/>
              <a:t>lakukan</a:t>
            </a:r>
            <a:endParaRPr lang="en-US" dirty="0"/>
          </a:p>
          <a:p>
            <a:endParaRPr lang="en-US" dirty="0"/>
          </a:p>
          <a:p>
            <a:r>
              <a:rPr lang="en-US" dirty="0" err="1"/>
              <a:t>Pengukuran</a:t>
            </a:r>
            <a:r>
              <a:rPr lang="en-US" dirty="0"/>
              <a:t> </a:t>
            </a:r>
            <a:r>
              <a:rPr lang="en-US" dirty="0" err="1"/>
              <a:t>metode</a:t>
            </a:r>
            <a:r>
              <a:rPr lang="en-US" dirty="0"/>
              <a:t> </a:t>
            </a:r>
            <a:r>
              <a:rPr lang="en-US" dirty="0" err="1">
                <a:solidFill>
                  <a:srgbClr val="C00000"/>
                </a:solidFill>
              </a:rPr>
              <a:t>disesuaikan</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masalah</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tujuan</a:t>
            </a:r>
            <a:r>
              <a:rPr lang="en-US" dirty="0">
                <a:solidFill>
                  <a:srgbClr val="C00000"/>
                </a:solidFill>
              </a:rPr>
              <a:t> </a:t>
            </a:r>
            <a:r>
              <a:rPr lang="en-US" dirty="0" err="1">
                <a:solidFill>
                  <a:srgbClr val="C00000"/>
                </a:solidFill>
              </a:rPr>
              <a:t>penelitian</a:t>
            </a:r>
            <a:r>
              <a:rPr lang="en-US" dirty="0"/>
              <a:t>:</a:t>
            </a:r>
          </a:p>
          <a:p>
            <a:pPr lvl="1"/>
            <a:r>
              <a:rPr lang="en-US" dirty="0" err="1"/>
              <a:t>Masalahnya</a:t>
            </a:r>
            <a:r>
              <a:rPr lang="en-US" dirty="0"/>
              <a:t> </a:t>
            </a:r>
            <a:r>
              <a:rPr lang="en-US" dirty="0" err="1"/>
              <a:t>rendahnya</a:t>
            </a:r>
            <a:r>
              <a:rPr lang="en-US" dirty="0"/>
              <a:t> </a:t>
            </a:r>
            <a:r>
              <a:rPr lang="en-US" dirty="0" err="1">
                <a:solidFill>
                  <a:srgbClr val="0070C0"/>
                </a:solidFill>
              </a:rPr>
              <a:t>akurasi</a:t>
            </a:r>
            <a:r>
              <a:rPr lang="en-US" dirty="0">
                <a:solidFill>
                  <a:srgbClr val="0070C0"/>
                </a:solidFill>
              </a:rPr>
              <a:t> </a:t>
            </a:r>
            <a:r>
              <a:rPr lang="en-US" dirty="0">
                <a:sym typeface="Wingdings" panose="05000000000000000000" pitchFamily="2" charset="2"/>
              </a:rPr>
              <a:t></a:t>
            </a:r>
            <a:r>
              <a:rPr lang="en-US" dirty="0"/>
              <a:t> </a:t>
            </a:r>
            <a:r>
              <a:rPr lang="en-US" dirty="0" err="1"/>
              <a:t>pengukurannya</a:t>
            </a:r>
            <a:r>
              <a:rPr lang="en-US" dirty="0"/>
              <a:t> </a:t>
            </a:r>
            <a:r>
              <a:rPr lang="en-US" dirty="0" err="1">
                <a:solidFill>
                  <a:srgbClr val="0070C0"/>
                </a:solidFill>
              </a:rPr>
              <a:t>akurasi</a:t>
            </a:r>
            <a:endParaRPr lang="en-US" dirty="0">
              <a:solidFill>
                <a:srgbClr val="0070C0"/>
              </a:solidFill>
            </a:endParaRPr>
          </a:p>
          <a:p>
            <a:pPr lvl="1"/>
            <a:r>
              <a:rPr lang="en-US" dirty="0" err="1"/>
              <a:t>Masalah</a:t>
            </a:r>
            <a:r>
              <a:rPr lang="en-US" dirty="0"/>
              <a:t> </a:t>
            </a:r>
            <a:r>
              <a:rPr lang="en-US" dirty="0" err="1"/>
              <a:t>rendahnya</a:t>
            </a:r>
            <a:r>
              <a:rPr lang="en-US" dirty="0"/>
              <a:t> </a:t>
            </a:r>
            <a:r>
              <a:rPr lang="en-US" dirty="0" err="1">
                <a:solidFill>
                  <a:srgbClr val="0070C0"/>
                </a:solidFill>
              </a:rPr>
              <a:t>efisiensi</a:t>
            </a:r>
            <a:r>
              <a:rPr lang="en-US" dirty="0">
                <a:solidFill>
                  <a:srgbClr val="0070C0"/>
                </a:solidFill>
              </a:rPr>
              <a:t> </a:t>
            </a:r>
            <a:r>
              <a:rPr lang="en-US" dirty="0">
                <a:sym typeface="Wingdings" panose="05000000000000000000" pitchFamily="2" charset="2"/>
              </a:rPr>
              <a:t></a:t>
            </a:r>
            <a:r>
              <a:rPr lang="en-US" dirty="0"/>
              <a:t> </a:t>
            </a:r>
            <a:r>
              <a:rPr lang="en-US" dirty="0" err="1"/>
              <a:t>pengukurannya</a:t>
            </a:r>
            <a:r>
              <a:rPr lang="en-US" dirty="0"/>
              <a:t> </a:t>
            </a:r>
            <a:r>
              <a:rPr lang="en-US" dirty="0" err="1">
                <a:solidFill>
                  <a:srgbClr val="0070C0"/>
                </a:solidFill>
              </a:rPr>
              <a:t>waktu</a:t>
            </a:r>
            <a:endParaRPr lang="en-US" dirty="0">
              <a:solidFill>
                <a:srgbClr val="0070C0"/>
              </a:solidFill>
            </a:endParaRPr>
          </a:p>
          <a:p>
            <a:endParaRPr lang="en-US" dirty="0"/>
          </a:p>
          <a:p>
            <a:endParaRPr lang="id-ID" dirty="0"/>
          </a:p>
        </p:txBody>
      </p:sp>
      <p:sp>
        <p:nvSpPr>
          <p:cNvPr id="2" name="Title 1"/>
          <p:cNvSpPr>
            <a:spLocks noGrp="1"/>
          </p:cNvSpPr>
          <p:nvPr>
            <p:ph type="title"/>
          </p:nvPr>
        </p:nvSpPr>
        <p:spPr/>
        <p:txBody>
          <a:bodyPr>
            <a:normAutofit/>
          </a:bodyPr>
          <a:lstStyle/>
          <a:p>
            <a:r>
              <a:rPr lang="en-US" dirty="0"/>
              <a:t>6. </a:t>
            </a:r>
            <a:r>
              <a:rPr lang="en-US" dirty="0" err="1"/>
              <a:t>Evaluasi</a:t>
            </a:r>
            <a:r>
              <a:rPr lang="en-US" dirty="0"/>
              <a:t> </a:t>
            </a:r>
            <a:r>
              <a:rPr lang="en-US" dirty="0" err="1"/>
              <a:t>Metode</a:t>
            </a:r>
            <a:r>
              <a:rPr lang="en-US" dirty="0"/>
              <a:t> Yang </a:t>
            </a:r>
            <a:r>
              <a:rPr lang="en-US" dirty="0" err="1"/>
              <a:t>Diusulkan</a:t>
            </a:r>
            <a:endParaRPr lang="id-ID" dirty="0"/>
          </a:p>
        </p:txBody>
      </p:sp>
      <p:sp>
        <p:nvSpPr>
          <p:cNvPr id="4" name="Slide Number Placeholder 3">
            <a:extLst>
              <a:ext uri="{FF2B5EF4-FFF2-40B4-BE49-F238E27FC236}">
                <a16:creationId xmlns:a16="http://schemas.microsoft.com/office/drawing/2014/main" id="{73532326-8E8E-4E61-A708-B6822469E7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2486003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38372"/>
            <a:ext cx="8553450" cy="5181600"/>
          </a:xfrm>
        </p:spPr>
        <p:txBody>
          <a:bodyPr>
            <a:normAutofit lnSpcReduction="10000"/>
          </a:bodyPr>
          <a:lstStyle/>
          <a:p>
            <a:pPr marL="514350" indent="-514350">
              <a:buFont typeface="+mj-lt"/>
              <a:buAutoNum type="arabicPeriod"/>
            </a:pPr>
            <a:r>
              <a:rPr lang="id-ID" sz="2600" dirty="0" err="1"/>
              <a:t>Estimation</a:t>
            </a:r>
            <a:r>
              <a:rPr lang="id-ID" sz="2600" dirty="0"/>
              <a:t>:</a:t>
            </a:r>
          </a:p>
          <a:p>
            <a:pPr marL="801687" lvl="1" indent="-514350"/>
            <a:r>
              <a:rPr lang="id-ID" sz="2000" dirty="0">
                <a:solidFill>
                  <a:srgbClr val="C00000"/>
                </a:solidFill>
              </a:rPr>
              <a:t>Error</a:t>
            </a:r>
            <a:r>
              <a:rPr lang="id-ID" sz="2000" dirty="0"/>
              <a:t>: Root Mean Square Error (RMSE), MSE, MAPE, etc</a:t>
            </a:r>
          </a:p>
          <a:p>
            <a:pPr marL="514350" indent="-514350">
              <a:buFont typeface="+mj-lt"/>
              <a:buAutoNum type="arabicPeriod"/>
            </a:pPr>
            <a:r>
              <a:rPr lang="id-ID" sz="2600" dirty="0"/>
              <a:t>Prediction/Forecasting (Prediksi/Peramalan):</a:t>
            </a:r>
          </a:p>
          <a:p>
            <a:pPr marL="801687" lvl="1" indent="-514350"/>
            <a:r>
              <a:rPr lang="id-ID" sz="2000" dirty="0">
                <a:solidFill>
                  <a:srgbClr val="C00000"/>
                </a:solidFill>
              </a:rPr>
              <a:t>Error</a:t>
            </a:r>
            <a:r>
              <a:rPr lang="id-ID" sz="2000" dirty="0"/>
              <a:t>: Root Mean Square Error (RMSE) , MSE, MAPE, etc</a:t>
            </a:r>
          </a:p>
          <a:p>
            <a:pPr marL="514350" indent="-514350">
              <a:buFont typeface="+mj-lt"/>
              <a:buAutoNum type="arabicPeriod"/>
            </a:pPr>
            <a:r>
              <a:rPr lang="id-ID" sz="2600" dirty="0" err="1"/>
              <a:t>Classification</a:t>
            </a:r>
            <a:r>
              <a:rPr lang="id-ID" sz="2600" dirty="0"/>
              <a:t>:</a:t>
            </a:r>
          </a:p>
          <a:p>
            <a:pPr marL="801687" lvl="1" indent="-514350"/>
            <a:r>
              <a:rPr lang="id-ID" sz="2000" dirty="0" err="1">
                <a:solidFill>
                  <a:srgbClr val="C00000"/>
                </a:solidFill>
              </a:rPr>
              <a:t>Confusion</a:t>
            </a:r>
            <a:r>
              <a:rPr lang="id-ID" sz="2000" dirty="0">
                <a:solidFill>
                  <a:srgbClr val="C00000"/>
                </a:solidFill>
              </a:rPr>
              <a:t> </a:t>
            </a:r>
            <a:r>
              <a:rPr lang="id-ID" sz="2000" dirty="0" err="1">
                <a:solidFill>
                  <a:srgbClr val="C00000"/>
                </a:solidFill>
              </a:rPr>
              <a:t>Matrix</a:t>
            </a:r>
            <a:r>
              <a:rPr lang="id-ID" sz="2000" dirty="0">
                <a:sym typeface="Wingdings" pitchFamily="2" charset="2"/>
              </a:rPr>
              <a:t>: </a:t>
            </a:r>
            <a:r>
              <a:rPr lang="id-ID" sz="2000" dirty="0" err="1"/>
              <a:t>Accuracy</a:t>
            </a:r>
            <a:endParaRPr lang="id-ID" sz="2000" dirty="0"/>
          </a:p>
          <a:p>
            <a:pPr marL="801687" lvl="1" indent="-514350"/>
            <a:r>
              <a:rPr lang="id-ID" sz="2000" dirty="0">
                <a:solidFill>
                  <a:srgbClr val="C00000"/>
                </a:solidFill>
              </a:rPr>
              <a:t>ROC </a:t>
            </a:r>
            <a:r>
              <a:rPr lang="id-ID" sz="2000" dirty="0" err="1">
                <a:solidFill>
                  <a:srgbClr val="C00000"/>
                </a:solidFill>
              </a:rPr>
              <a:t>Curve</a:t>
            </a:r>
            <a:r>
              <a:rPr lang="id-ID" sz="2000" dirty="0">
                <a:sym typeface="Wingdings" pitchFamily="2" charset="2"/>
              </a:rPr>
              <a:t>: </a:t>
            </a:r>
            <a:r>
              <a:rPr lang="id-ID" sz="2000" dirty="0"/>
              <a:t>Area </a:t>
            </a:r>
            <a:r>
              <a:rPr lang="id-ID" sz="2000" dirty="0" err="1"/>
              <a:t>Under</a:t>
            </a:r>
            <a:r>
              <a:rPr lang="id-ID" sz="2000" dirty="0"/>
              <a:t> </a:t>
            </a:r>
            <a:r>
              <a:rPr lang="id-ID" sz="2000" dirty="0" err="1"/>
              <a:t>Curve</a:t>
            </a:r>
            <a:r>
              <a:rPr lang="id-ID" sz="2000" dirty="0"/>
              <a:t> (AUC) </a:t>
            </a:r>
          </a:p>
          <a:p>
            <a:pPr marL="514350" indent="-514350">
              <a:buFont typeface="+mj-lt"/>
              <a:buAutoNum type="arabicPeriod"/>
            </a:pPr>
            <a:r>
              <a:rPr lang="id-ID" sz="2600" dirty="0" err="1"/>
              <a:t>Clustering</a:t>
            </a:r>
            <a:r>
              <a:rPr lang="id-ID" sz="2600" dirty="0"/>
              <a:t>:</a:t>
            </a:r>
          </a:p>
          <a:p>
            <a:pPr marL="801687" lvl="1" indent="-514350"/>
            <a:r>
              <a:rPr lang="id-ID" sz="1800" dirty="0">
                <a:solidFill>
                  <a:srgbClr val="C00000"/>
                </a:solidFill>
              </a:rPr>
              <a:t>Internal </a:t>
            </a:r>
            <a:r>
              <a:rPr lang="id-ID" sz="1800" dirty="0" err="1">
                <a:solidFill>
                  <a:srgbClr val="C00000"/>
                </a:solidFill>
              </a:rPr>
              <a:t>Evaluation</a:t>
            </a:r>
            <a:r>
              <a:rPr lang="id-ID" sz="1800" dirty="0"/>
              <a:t>: </a:t>
            </a:r>
            <a:r>
              <a:rPr lang="id-ID" sz="1800" dirty="0" err="1"/>
              <a:t>Davies</a:t>
            </a:r>
            <a:r>
              <a:rPr lang="id-ID" sz="1800" dirty="0"/>
              <a:t>–</a:t>
            </a:r>
            <a:r>
              <a:rPr lang="id-ID" sz="1800" dirty="0" err="1"/>
              <a:t>Bouldin</a:t>
            </a:r>
            <a:r>
              <a:rPr lang="id-ID" sz="1800" dirty="0"/>
              <a:t> </a:t>
            </a:r>
            <a:r>
              <a:rPr lang="id-ID" sz="1800" dirty="0" err="1"/>
              <a:t>index</a:t>
            </a:r>
            <a:r>
              <a:rPr lang="id-ID" sz="1800" dirty="0"/>
              <a:t>, </a:t>
            </a:r>
            <a:r>
              <a:rPr lang="id-ID" sz="1800" dirty="0" err="1"/>
              <a:t>Dunn</a:t>
            </a:r>
            <a:r>
              <a:rPr lang="id-ID" sz="1800" dirty="0"/>
              <a:t> </a:t>
            </a:r>
            <a:r>
              <a:rPr lang="id-ID" sz="1800" dirty="0" err="1"/>
              <a:t>index</a:t>
            </a:r>
            <a:r>
              <a:rPr lang="id-ID" sz="1800" dirty="0"/>
              <a:t>, </a:t>
            </a:r>
          </a:p>
          <a:p>
            <a:pPr marL="801687" lvl="1" indent="-514350"/>
            <a:r>
              <a:rPr lang="id-ID" sz="1800" dirty="0">
                <a:solidFill>
                  <a:srgbClr val="C00000"/>
                </a:solidFill>
              </a:rPr>
              <a:t>External </a:t>
            </a:r>
            <a:r>
              <a:rPr lang="id-ID" sz="1800" dirty="0" err="1">
                <a:solidFill>
                  <a:srgbClr val="C00000"/>
                </a:solidFill>
              </a:rPr>
              <a:t>Evaluation</a:t>
            </a:r>
            <a:r>
              <a:rPr lang="id-ID" sz="1800" dirty="0"/>
              <a:t>: </a:t>
            </a:r>
            <a:r>
              <a:rPr lang="en-US" sz="1800" dirty="0"/>
              <a:t> Rand measure</a:t>
            </a:r>
            <a:r>
              <a:rPr lang="id-ID" sz="1800" dirty="0"/>
              <a:t>, </a:t>
            </a:r>
            <a:r>
              <a:rPr lang="id-ID" sz="1800" dirty="0" err="1"/>
              <a:t>F-measure</a:t>
            </a:r>
            <a:r>
              <a:rPr lang="id-ID" sz="1800" dirty="0"/>
              <a:t>, </a:t>
            </a:r>
            <a:r>
              <a:rPr lang="id-ID" sz="1800" dirty="0" err="1"/>
              <a:t>Jaccard</a:t>
            </a:r>
            <a:r>
              <a:rPr lang="id-ID" sz="1800" dirty="0"/>
              <a:t> </a:t>
            </a:r>
            <a:r>
              <a:rPr lang="id-ID" sz="1800" dirty="0" err="1"/>
              <a:t>index</a:t>
            </a:r>
            <a:r>
              <a:rPr lang="id-ID" sz="1800" dirty="0"/>
              <a:t>, </a:t>
            </a:r>
            <a:r>
              <a:rPr lang="id-ID" sz="1800" dirty="0" err="1"/>
              <a:t>Fowlkes</a:t>
            </a:r>
            <a:r>
              <a:rPr lang="id-ID" sz="1800" dirty="0"/>
              <a:t>–</a:t>
            </a:r>
            <a:r>
              <a:rPr lang="id-ID" sz="1800" dirty="0" err="1"/>
              <a:t>Mallows</a:t>
            </a:r>
            <a:r>
              <a:rPr lang="id-ID" sz="1800" dirty="0"/>
              <a:t> </a:t>
            </a:r>
            <a:r>
              <a:rPr lang="id-ID" sz="1800" dirty="0" err="1"/>
              <a:t>index</a:t>
            </a:r>
            <a:r>
              <a:rPr lang="id-ID" sz="1800" dirty="0"/>
              <a:t>, </a:t>
            </a:r>
            <a:r>
              <a:rPr lang="id-ID" sz="1800" dirty="0" err="1"/>
              <a:t>Confusion</a:t>
            </a:r>
            <a:r>
              <a:rPr lang="id-ID" sz="1800" dirty="0"/>
              <a:t> </a:t>
            </a:r>
            <a:r>
              <a:rPr lang="id-ID" sz="1800" dirty="0" err="1"/>
              <a:t>matrix</a:t>
            </a:r>
            <a:endParaRPr lang="id-ID" sz="1800" dirty="0"/>
          </a:p>
          <a:p>
            <a:pPr marL="514350" indent="-514350">
              <a:buFont typeface="+mj-lt"/>
              <a:buAutoNum type="arabicPeriod"/>
            </a:pPr>
            <a:r>
              <a:rPr lang="id-ID" sz="2600" dirty="0"/>
              <a:t>Association:</a:t>
            </a:r>
          </a:p>
          <a:p>
            <a:pPr marL="801687" lvl="1" indent="-514350"/>
            <a:r>
              <a:rPr lang="id-ID" sz="1800" dirty="0">
                <a:solidFill>
                  <a:srgbClr val="C00000"/>
                </a:solidFill>
              </a:rPr>
              <a:t>Lift </a:t>
            </a:r>
            <a:r>
              <a:rPr lang="id-ID" sz="1800" dirty="0" err="1">
                <a:solidFill>
                  <a:srgbClr val="C00000"/>
                </a:solidFill>
              </a:rPr>
              <a:t>Charts</a:t>
            </a:r>
            <a:r>
              <a:rPr lang="id-ID" sz="1800" dirty="0"/>
              <a:t>: Lift </a:t>
            </a:r>
            <a:r>
              <a:rPr lang="id-ID" sz="1800" dirty="0" err="1"/>
              <a:t>Ratio</a:t>
            </a:r>
            <a:endParaRPr lang="id-ID" sz="1800" dirty="0"/>
          </a:p>
          <a:p>
            <a:pPr marL="801687" lvl="1" indent="-514350"/>
            <a:r>
              <a:rPr lang="id-ID" sz="1800" dirty="0" err="1">
                <a:solidFill>
                  <a:srgbClr val="C00000"/>
                </a:solidFill>
              </a:rPr>
              <a:t>Precision</a:t>
            </a:r>
            <a:r>
              <a:rPr lang="id-ID" sz="1800" dirty="0">
                <a:solidFill>
                  <a:srgbClr val="C00000"/>
                </a:solidFill>
              </a:rPr>
              <a:t> </a:t>
            </a:r>
            <a:r>
              <a:rPr lang="id-ID" sz="1800" dirty="0" err="1">
                <a:solidFill>
                  <a:srgbClr val="C00000"/>
                </a:solidFill>
              </a:rPr>
              <a:t>and</a:t>
            </a:r>
            <a:r>
              <a:rPr lang="id-ID" sz="1800" dirty="0">
                <a:solidFill>
                  <a:srgbClr val="C00000"/>
                </a:solidFill>
              </a:rPr>
              <a:t> </a:t>
            </a:r>
            <a:r>
              <a:rPr lang="id-ID" sz="1800" dirty="0" err="1">
                <a:solidFill>
                  <a:srgbClr val="C00000"/>
                </a:solidFill>
              </a:rPr>
              <a:t>Recall</a:t>
            </a:r>
            <a:r>
              <a:rPr lang="id-ID" sz="1800" dirty="0">
                <a:solidFill>
                  <a:srgbClr val="C00000"/>
                </a:solidFill>
              </a:rPr>
              <a:t> </a:t>
            </a:r>
            <a:r>
              <a:rPr lang="id-ID" sz="1800" dirty="0"/>
              <a:t>(</a:t>
            </a:r>
            <a:r>
              <a:rPr lang="id-ID" sz="1800" dirty="0" err="1"/>
              <a:t>F-measure</a:t>
            </a:r>
            <a:r>
              <a:rPr lang="id-ID" sz="1800" dirty="0"/>
              <a:t>)</a:t>
            </a:r>
          </a:p>
        </p:txBody>
      </p:sp>
      <p:sp>
        <p:nvSpPr>
          <p:cNvPr id="2" name="Title 1"/>
          <p:cNvSpPr>
            <a:spLocks noGrp="1"/>
          </p:cNvSpPr>
          <p:nvPr>
            <p:ph type="title"/>
          </p:nvPr>
        </p:nvSpPr>
        <p:spPr/>
        <p:txBody>
          <a:bodyPr>
            <a:normAutofit/>
          </a:bodyPr>
          <a:lstStyle/>
          <a:p>
            <a:r>
              <a:rPr lang="en-US" dirty="0" err="1"/>
              <a:t>Evaluasi</a:t>
            </a:r>
            <a:r>
              <a:rPr lang="en-US" dirty="0"/>
              <a:t> </a:t>
            </a:r>
            <a:r>
              <a:rPr lang="en-US" dirty="0" err="1"/>
              <a:t>pada</a:t>
            </a:r>
            <a:r>
              <a:rPr lang="en-US" dirty="0"/>
              <a:t> </a:t>
            </a:r>
            <a:r>
              <a:rPr lang="en-US" dirty="0" err="1"/>
              <a:t>Penelitian</a:t>
            </a:r>
            <a:r>
              <a:rPr lang="en-US" dirty="0"/>
              <a:t> Data Mining</a:t>
            </a:r>
            <a:endParaRPr lang="id-ID" dirty="0"/>
          </a:p>
        </p:txBody>
      </p:sp>
      <p:sp>
        <p:nvSpPr>
          <p:cNvPr id="5" name="Slide Number Placeholder 4">
            <a:extLst>
              <a:ext uri="{FF2B5EF4-FFF2-40B4-BE49-F238E27FC236}">
                <a16:creationId xmlns:a16="http://schemas.microsoft.com/office/drawing/2014/main" id="{073D5ADD-7D0D-4EBC-80E2-CF9F20898CD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23636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210550" cy="5123999"/>
          </a:xfrm>
        </p:spPr>
        <p:txBody>
          <a:bodyPr>
            <a:noAutofit/>
          </a:bodyPr>
          <a:lstStyle/>
          <a:p>
            <a:r>
              <a:rPr lang="en-US" dirty="0" err="1"/>
              <a:t>Lakukan</a:t>
            </a:r>
            <a:r>
              <a:rPr lang="en-US" dirty="0"/>
              <a:t> </a:t>
            </a:r>
            <a:r>
              <a:rPr lang="en-US" dirty="0" err="1"/>
              <a:t>pendataan</a:t>
            </a:r>
            <a:r>
              <a:rPr lang="en-US" dirty="0"/>
              <a:t> journal-journal yang </a:t>
            </a:r>
            <a:r>
              <a:rPr lang="en-US" dirty="0" err="1"/>
              <a:t>ada</a:t>
            </a:r>
            <a:r>
              <a:rPr lang="en-US" dirty="0"/>
              <a:t> di </a:t>
            </a:r>
            <a:r>
              <a:rPr lang="en-US" dirty="0" err="1"/>
              <a:t>bidang</a:t>
            </a:r>
            <a:r>
              <a:rPr lang="en-US" dirty="0"/>
              <a:t> </a:t>
            </a:r>
            <a:r>
              <a:rPr lang="en-US" dirty="0" err="1"/>
              <a:t>kita</a:t>
            </a:r>
            <a:r>
              <a:rPr lang="en-US" dirty="0"/>
              <a:t>, </a:t>
            </a:r>
            <a:r>
              <a:rPr lang="en-US" dirty="0" err="1">
                <a:solidFill>
                  <a:srgbClr val="C00000"/>
                </a:solidFill>
              </a:rPr>
              <a:t>urutkan</a:t>
            </a:r>
            <a:r>
              <a:rPr lang="en-US" dirty="0">
                <a:solidFill>
                  <a:srgbClr val="C00000"/>
                </a:solidFill>
              </a:rPr>
              <a:t> </a:t>
            </a:r>
            <a:r>
              <a:rPr lang="en-US" dirty="0" err="1">
                <a:solidFill>
                  <a:srgbClr val="C00000"/>
                </a:solidFill>
              </a:rPr>
              <a:t>berdasarkan</a:t>
            </a:r>
            <a:r>
              <a:rPr lang="en-US" dirty="0">
                <a:solidFill>
                  <a:srgbClr val="C00000"/>
                </a:solidFill>
              </a:rPr>
              <a:t> </a:t>
            </a:r>
            <a:r>
              <a:rPr lang="en-US" dirty="0" err="1">
                <a:solidFill>
                  <a:srgbClr val="C00000"/>
                </a:solidFill>
              </a:rPr>
              <a:t>rangking</a:t>
            </a:r>
            <a:r>
              <a:rPr lang="en-US" dirty="0">
                <a:solidFill>
                  <a:srgbClr val="C00000"/>
                </a:solidFill>
              </a:rPr>
              <a:t> </a:t>
            </a:r>
            <a:r>
              <a:rPr lang="en-US" dirty="0"/>
              <a:t>SJR </a:t>
            </a:r>
            <a:r>
              <a:rPr lang="en-US" dirty="0" err="1"/>
              <a:t>atau</a:t>
            </a:r>
            <a:r>
              <a:rPr lang="en-US" dirty="0"/>
              <a:t> JIF</a:t>
            </a:r>
          </a:p>
          <a:p>
            <a:r>
              <a:rPr lang="en-US" dirty="0" err="1"/>
              <a:t>Pilih</a:t>
            </a:r>
            <a:r>
              <a:rPr lang="en-US" dirty="0"/>
              <a:t> </a:t>
            </a:r>
            <a:r>
              <a:rPr lang="en-US" dirty="0">
                <a:solidFill>
                  <a:srgbClr val="C00000"/>
                </a:solidFill>
              </a:rPr>
              <a:t>target journal </a:t>
            </a:r>
            <a:r>
              <a:rPr lang="en-US" dirty="0" err="1"/>
              <a:t>untuk</a:t>
            </a:r>
            <a:r>
              <a:rPr lang="en-US" dirty="0"/>
              <a:t> </a:t>
            </a:r>
            <a:r>
              <a:rPr lang="en-US" dirty="0" err="1"/>
              <a:t>tempat</a:t>
            </a:r>
            <a:r>
              <a:rPr lang="en-US" dirty="0"/>
              <a:t> </a:t>
            </a:r>
            <a:r>
              <a:rPr lang="en-US" dirty="0" err="1"/>
              <a:t>publikasi</a:t>
            </a:r>
            <a:r>
              <a:rPr lang="en-US" dirty="0"/>
              <a:t> </a:t>
            </a:r>
            <a:r>
              <a:rPr lang="en-US" dirty="0" err="1"/>
              <a:t>hasil</a:t>
            </a:r>
            <a:r>
              <a:rPr lang="en-US" dirty="0"/>
              <a:t> </a:t>
            </a:r>
            <a:r>
              <a:rPr lang="en-US" dirty="0" err="1"/>
              <a:t>penelitian</a:t>
            </a:r>
            <a:r>
              <a:rPr lang="en-US" dirty="0"/>
              <a:t> </a:t>
            </a:r>
            <a:r>
              <a:rPr lang="en-US" dirty="0" err="1"/>
              <a:t>kita</a:t>
            </a:r>
            <a:endParaRPr lang="en-US" dirty="0"/>
          </a:p>
          <a:p>
            <a:r>
              <a:rPr lang="en-US" dirty="0"/>
              <a:t>Publikasikan </a:t>
            </a:r>
            <a:r>
              <a:rPr lang="en-US" dirty="0" err="1"/>
              <a:t>hasil</a:t>
            </a:r>
            <a:r>
              <a:rPr lang="en-US" dirty="0"/>
              <a:t> </a:t>
            </a:r>
            <a:r>
              <a:rPr lang="en-US" dirty="0" err="1"/>
              <a:t>penelitian</a:t>
            </a:r>
            <a:r>
              <a:rPr lang="en-US" dirty="0"/>
              <a:t> </a:t>
            </a:r>
            <a:r>
              <a:rPr lang="en-US" dirty="0" err="1"/>
              <a:t>ke</a:t>
            </a:r>
            <a:r>
              <a:rPr lang="en-US" dirty="0"/>
              <a:t> </a:t>
            </a:r>
            <a:r>
              <a:rPr lang="en-US" dirty="0">
                <a:solidFill>
                  <a:srgbClr val="C00000"/>
                </a:solidFill>
              </a:rPr>
              <a:t>journal yang </a:t>
            </a:r>
            <a:r>
              <a:rPr lang="en-US" dirty="0" err="1">
                <a:solidFill>
                  <a:srgbClr val="C00000"/>
                </a:solidFill>
              </a:rPr>
              <a:t>sesuai</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kualitas</a:t>
            </a:r>
            <a:r>
              <a:rPr lang="en-US" dirty="0">
                <a:solidFill>
                  <a:srgbClr val="C00000"/>
                </a:solidFill>
              </a:rPr>
              <a:t> </a:t>
            </a:r>
            <a:r>
              <a:rPr lang="en-US" dirty="0" err="1">
                <a:solidFill>
                  <a:srgbClr val="C00000"/>
                </a:solidFill>
              </a:rPr>
              <a:t>kontribusi</a:t>
            </a:r>
            <a:r>
              <a:rPr lang="en-US" dirty="0">
                <a:solidFill>
                  <a:srgbClr val="C00000"/>
                </a:solidFill>
              </a:rPr>
              <a:t> </a:t>
            </a:r>
            <a:r>
              <a:rPr lang="en-US" dirty="0" err="1">
                <a:solidFill>
                  <a:srgbClr val="C00000"/>
                </a:solidFill>
              </a:rPr>
              <a:t>penelitian</a:t>
            </a:r>
            <a:r>
              <a:rPr lang="en-US" dirty="0">
                <a:solidFill>
                  <a:srgbClr val="C00000"/>
                </a:solidFill>
              </a:rPr>
              <a:t> </a:t>
            </a:r>
            <a:r>
              <a:rPr lang="en-US" dirty="0"/>
              <a:t>yang </a:t>
            </a:r>
            <a:r>
              <a:rPr lang="en-US" dirty="0" err="1"/>
              <a:t>kita</a:t>
            </a:r>
            <a:r>
              <a:rPr lang="en-US" dirty="0"/>
              <a:t> </a:t>
            </a:r>
            <a:r>
              <a:rPr lang="en-US" dirty="0" err="1"/>
              <a:t>lakukan</a:t>
            </a:r>
            <a:endParaRPr lang="en-US" dirty="0"/>
          </a:p>
          <a:p>
            <a:r>
              <a:rPr lang="en-US" dirty="0"/>
              <a:t>A paper is an organized description of hypotheses, data and conclusions, intended to instruct the reader. </a:t>
            </a:r>
            <a:r>
              <a:rPr lang="en-US" dirty="0">
                <a:solidFill>
                  <a:srgbClr val="C00000"/>
                </a:solidFill>
              </a:rPr>
              <a:t>If your research does not generate papers, it might just as well not have been done</a:t>
            </a:r>
            <a:r>
              <a:rPr lang="en-US" dirty="0"/>
              <a:t> </a:t>
            </a:r>
            <a:r>
              <a:rPr lang="en-US" sz="1800" dirty="0"/>
              <a:t>(</a:t>
            </a:r>
            <a:r>
              <a:rPr lang="en-US" sz="1800" dirty="0" err="1"/>
              <a:t>Whitesides</a:t>
            </a:r>
            <a:r>
              <a:rPr lang="en-US" sz="1800" dirty="0"/>
              <a:t> 2004) </a:t>
            </a:r>
            <a:endParaRPr lang="id-ID" sz="1800" dirty="0"/>
          </a:p>
        </p:txBody>
      </p:sp>
      <p:sp>
        <p:nvSpPr>
          <p:cNvPr id="2" name="Title 1"/>
          <p:cNvSpPr>
            <a:spLocks noGrp="1"/>
          </p:cNvSpPr>
          <p:nvPr>
            <p:ph type="title"/>
          </p:nvPr>
        </p:nvSpPr>
        <p:spPr>
          <a:xfrm>
            <a:off x="628650" y="152401"/>
            <a:ext cx="8515350" cy="685800"/>
          </a:xfrm>
        </p:spPr>
        <p:txBody>
          <a:bodyPr>
            <a:normAutofit/>
          </a:bodyPr>
          <a:lstStyle/>
          <a:p>
            <a:r>
              <a:rPr lang="en-US" sz="3200" dirty="0"/>
              <a:t>7. Penulisan </a:t>
            </a:r>
            <a:r>
              <a:rPr lang="en-US" sz="3200" dirty="0" err="1"/>
              <a:t>Ilmiah</a:t>
            </a:r>
            <a:r>
              <a:rPr lang="en-US" sz="3200" dirty="0"/>
              <a:t> dan </a:t>
            </a:r>
            <a:r>
              <a:rPr lang="en-US" sz="3200" dirty="0" err="1"/>
              <a:t>Publikasi</a:t>
            </a:r>
            <a:r>
              <a:rPr lang="en-US" sz="3200" dirty="0"/>
              <a:t> Hasil </a:t>
            </a:r>
            <a:r>
              <a:rPr lang="en-US" sz="3200" dirty="0" err="1"/>
              <a:t>Penelitian</a:t>
            </a:r>
            <a:endParaRPr lang="id-ID" sz="3200" dirty="0"/>
          </a:p>
        </p:txBody>
      </p:sp>
      <p:sp>
        <p:nvSpPr>
          <p:cNvPr id="4" name="Slide Number Placeholder 3">
            <a:extLst>
              <a:ext uri="{FF2B5EF4-FFF2-40B4-BE49-F238E27FC236}">
                <a16:creationId xmlns:a16="http://schemas.microsoft.com/office/drawing/2014/main" id="{92F0BFC0-D0A2-4611-BD47-56517345ABB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1986787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graphicFrame>
        <p:nvGraphicFramePr>
          <p:cNvPr id="6" name="Content Placeholder 4"/>
          <p:cNvGraphicFramePr>
            <a:graphicFrameLocks/>
          </p:cNvGraphicFramePr>
          <p:nvPr/>
        </p:nvGraphicFramePr>
        <p:xfrm>
          <a:off x="0" y="0"/>
          <a:ext cx="9141855" cy="6858002"/>
        </p:xfrm>
        <a:graphic>
          <a:graphicData uri="http://schemas.openxmlformats.org/drawingml/2006/table">
            <a:tbl>
              <a:tblPr firstRow="1" bandRow="1"/>
              <a:tblGrid>
                <a:gridCol w="539921">
                  <a:extLst>
                    <a:ext uri="{9D8B030D-6E8A-4147-A177-3AD203B41FA5}">
                      <a16:colId xmlns:a16="http://schemas.microsoft.com/office/drawing/2014/main" val="20000"/>
                    </a:ext>
                  </a:extLst>
                </a:gridCol>
                <a:gridCol w="5022679">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2817255">
                  <a:extLst>
                    <a:ext uri="{9D8B030D-6E8A-4147-A177-3AD203B41FA5}">
                      <a16:colId xmlns:a16="http://schemas.microsoft.com/office/drawing/2014/main" val="20003"/>
                    </a:ext>
                  </a:extLst>
                </a:gridCol>
              </a:tblGrid>
              <a:tr h="372380">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No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Journal Publications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a:effectLst/>
                          <a:latin typeface="Calibri" panose="020F0502020204030204" pitchFamily="34" charset="0"/>
                        </a:rPr>
                        <a:t>SJR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Q Category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0000"/>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IEEE Transactions on Software Engineering</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3.39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1"/>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Information Sciences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2.96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Q1 in Information Systems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2"/>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Systems, Man, and Cybernetics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2.76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Artificial Intelligence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3"/>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Knowledge and Data Engineering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2.68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Information Systems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4"/>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Empirical Software Engineering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2.32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5"/>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Information and Software Technology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1.95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Information Systems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6"/>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Automated Software Engineering</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1.78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7"/>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Reliability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1.43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8"/>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Expert Systems with Applications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1.36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Computer Science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9"/>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Journal of Systems and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1.09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0"/>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Software Quality Journal</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0.83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1"/>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IET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0.55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2"/>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Advanced Science Letters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0.24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Q3 in Computer Science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3"/>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14</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Journal of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0.23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Q3 in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4"/>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International Journal of Software Engineering and Its Application</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0.14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Q4 in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5"/>
                  </a:ext>
                </a:extLst>
              </a:tr>
            </a:tbl>
          </a:graphicData>
        </a:graphic>
      </p:graphicFrame>
      <p:sp>
        <p:nvSpPr>
          <p:cNvPr id="4" name="Slide Number Placeholder 3">
            <a:extLst>
              <a:ext uri="{FF2B5EF4-FFF2-40B4-BE49-F238E27FC236}">
                <a16:creationId xmlns:a16="http://schemas.microsoft.com/office/drawing/2014/main" id="{E7F97B1A-E1CC-4E7B-AC76-546A4AF8BD2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val="1753640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RP – RQ – RC </a:t>
            </a:r>
            <a:r>
              <a:rPr lang="en-US" dirty="0" err="1"/>
              <a:t>dan</a:t>
            </a:r>
            <a:r>
              <a:rPr lang="en-US" dirty="0"/>
              <a:t> </a:t>
            </a:r>
            <a:r>
              <a:rPr lang="en-US" dirty="0" err="1"/>
              <a:t>Publikasi</a:t>
            </a:r>
            <a:r>
              <a:rPr lang="en-US" dirty="0"/>
              <a:t> </a:t>
            </a:r>
            <a:r>
              <a:rPr lang="en-US" dirty="0" err="1"/>
              <a:t>Penelitian</a:t>
            </a:r>
            <a:endParaRPr lang="id-ID" dirty="0"/>
          </a:p>
        </p:txBody>
      </p:sp>
      <p:pic>
        <p:nvPicPr>
          <p:cNvPr id="5" name="Picture 4"/>
          <p:cNvPicPr>
            <a:picLocks noChangeAspect="1"/>
          </p:cNvPicPr>
          <p:nvPr/>
        </p:nvPicPr>
        <p:blipFill rotWithShape="1">
          <a:blip r:embed="rId2"/>
          <a:srcRect l="892" t="10295" r="1027" b="1249"/>
          <a:stretch/>
        </p:blipFill>
        <p:spPr>
          <a:xfrm>
            <a:off x="-27972" y="990600"/>
            <a:ext cx="9171972" cy="5910592"/>
          </a:xfrm>
          <a:prstGeom prst="rect">
            <a:avLst/>
          </a:prstGeom>
        </p:spPr>
      </p:pic>
      <p:sp>
        <p:nvSpPr>
          <p:cNvPr id="6" name="Slide Number Placeholder 5">
            <a:extLst>
              <a:ext uri="{FF2B5EF4-FFF2-40B4-BE49-F238E27FC236}">
                <a16:creationId xmlns:a16="http://schemas.microsoft.com/office/drawing/2014/main" id="{C4F517D0-D576-4BB7-A6B6-41F66DE72F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28054197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2999"/>
            <a:ext cx="7981950" cy="5562601"/>
          </a:xfrm>
        </p:spPr>
        <p:txBody>
          <a:bodyPr>
            <a:normAutofit lnSpcReduction="10000"/>
          </a:bodyPr>
          <a:lstStyle/>
          <a:p>
            <a:r>
              <a:rPr lang="id-ID" sz="3200" dirty="0"/>
              <a:t>Penelitian dilakukan karena ada </a:t>
            </a:r>
            <a:r>
              <a:rPr lang="id-ID" sz="3200" dirty="0">
                <a:solidFill>
                  <a:srgbClr val="C00000"/>
                </a:solidFill>
              </a:rPr>
              <a:t>masalah penelitian</a:t>
            </a:r>
            <a:r>
              <a:rPr lang="id-ID" sz="3200" dirty="0"/>
              <a:t>, dimana masalah penelitian sendiri muncul karena ada</a:t>
            </a:r>
            <a:r>
              <a:rPr lang="en-US" sz="3200" dirty="0" err="1"/>
              <a:t>nya</a:t>
            </a:r>
            <a:r>
              <a:rPr lang="id-ID" sz="3200" dirty="0"/>
              <a:t> </a:t>
            </a:r>
            <a:r>
              <a:rPr lang="id-ID" sz="3200" dirty="0">
                <a:solidFill>
                  <a:srgbClr val="0070C0"/>
                </a:solidFill>
              </a:rPr>
              <a:t>latar belakang masalah</a:t>
            </a:r>
            <a:r>
              <a:rPr lang="en-US" sz="3200" dirty="0"/>
              <a:t>, yang </a:t>
            </a:r>
            <a:r>
              <a:rPr lang="en-US" sz="3200" dirty="0" err="1"/>
              <a:t>terlahir</a:t>
            </a:r>
            <a:r>
              <a:rPr lang="en-US" sz="3200" dirty="0"/>
              <a:t> </a:t>
            </a:r>
            <a:r>
              <a:rPr lang="en-US" sz="3200" dirty="0" err="1"/>
              <a:t>dari</a:t>
            </a:r>
            <a:r>
              <a:rPr lang="en-US" sz="3200" dirty="0"/>
              <a:t> </a:t>
            </a:r>
            <a:r>
              <a:rPr lang="en-US" sz="3200" dirty="0" err="1">
                <a:solidFill>
                  <a:srgbClr val="00B050"/>
                </a:solidFill>
              </a:rPr>
              <a:t>masalah</a:t>
            </a:r>
            <a:r>
              <a:rPr lang="en-US" sz="3200" dirty="0">
                <a:solidFill>
                  <a:srgbClr val="00B050"/>
                </a:solidFill>
              </a:rPr>
              <a:t> </a:t>
            </a:r>
            <a:r>
              <a:rPr lang="en-US" sz="3200" dirty="0" err="1">
                <a:solidFill>
                  <a:srgbClr val="00B050"/>
                </a:solidFill>
              </a:rPr>
              <a:t>kehidupan</a:t>
            </a:r>
            <a:endParaRPr lang="id-ID" sz="3200" dirty="0">
              <a:solidFill>
                <a:srgbClr val="00B050"/>
              </a:solidFill>
            </a:endParaRPr>
          </a:p>
          <a:p>
            <a:r>
              <a:rPr lang="id-ID" sz="3200" dirty="0"/>
              <a:t>Penelitian dilakukan secara terencana, </a:t>
            </a:r>
            <a:r>
              <a:rPr lang="id-ID" sz="3200" dirty="0">
                <a:solidFill>
                  <a:srgbClr val="C00000"/>
                </a:solidFill>
              </a:rPr>
              <a:t>sistematis</a:t>
            </a:r>
            <a:r>
              <a:rPr lang="id-ID" sz="3200" dirty="0"/>
              <a:t>, </a:t>
            </a:r>
            <a:r>
              <a:rPr lang="id-ID" sz="3200" dirty="0">
                <a:solidFill>
                  <a:srgbClr val="0070C0"/>
                </a:solidFill>
              </a:rPr>
              <a:t>berulang-ulang</a:t>
            </a:r>
            <a:r>
              <a:rPr lang="id-ID" sz="3200" dirty="0">
                <a:solidFill>
                  <a:srgbClr val="C00000"/>
                </a:solidFill>
              </a:rPr>
              <a:t> </a:t>
            </a:r>
            <a:r>
              <a:rPr lang="id-ID" sz="3200" dirty="0"/>
              <a:t>dan </a:t>
            </a:r>
            <a:r>
              <a:rPr lang="id-ID" sz="3200" dirty="0">
                <a:solidFill>
                  <a:srgbClr val="00B050"/>
                </a:solidFill>
              </a:rPr>
              <a:t>terukur</a:t>
            </a:r>
          </a:p>
          <a:p>
            <a:r>
              <a:rPr lang="id-ID" sz="3200" dirty="0"/>
              <a:t>Penelitian harus memiliki </a:t>
            </a:r>
            <a:r>
              <a:rPr lang="id-ID" sz="3200" dirty="0">
                <a:solidFill>
                  <a:srgbClr val="C00000"/>
                </a:solidFill>
              </a:rPr>
              <a:t>orisinalitas</a:t>
            </a:r>
            <a:r>
              <a:rPr lang="id-ID" sz="3200" dirty="0"/>
              <a:t> (</a:t>
            </a:r>
            <a:r>
              <a:rPr lang="id-ID" sz="3200" i="1" dirty="0"/>
              <a:t>originality</a:t>
            </a:r>
            <a:r>
              <a:rPr lang="id-ID" sz="3200" dirty="0"/>
              <a:t>) dan </a:t>
            </a:r>
            <a:r>
              <a:rPr lang="id-ID" sz="3200" dirty="0">
                <a:solidFill>
                  <a:srgbClr val="C00000"/>
                </a:solidFill>
              </a:rPr>
              <a:t>kebaruan</a:t>
            </a:r>
            <a:r>
              <a:rPr lang="id-ID" sz="3200" dirty="0"/>
              <a:t> (</a:t>
            </a:r>
            <a:r>
              <a:rPr lang="id-ID" sz="3200" i="1" dirty="0"/>
              <a:t>novelty</a:t>
            </a:r>
            <a:r>
              <a:rPr lang="id-ID" sz="3200" dirty="0"/>
              <a:t>), serta menghasilkan </a:t>
            </a:r>
            <a:r>
              <a:rPr lang="id-ID" sz="3200" dirty="0">
                <a:solidFill>
                  <a:srgbClr val="C00000"/>
                </a:solidFill>
              </a:rPr>
              <a:t>kontribusi yang orisinil pada pengetahuan </a:t>
            </a:r>
            <a:r>
              <a:rPr lang="id-ID" sz="3200" dirty="0"/>
              <a:t>dalam </a:t>
            </a:r>
            <a:r>
              <a:rPr lang="en-US" sz="3200" dirty="0" err="1"/>
              <a:t>bentuk</a:t>
            </a:r>
            <a:r>
              <a:rPr lang="id-ID" sz="3200" dirty="0"/>
              <a:t> </a:t>
            </a:r>
            <a:r>
              <a:rPr lang="id-ID" sz="3200" dirty="0">
                <a:solidFill>
                  <a:srgbClr val="C00000"/>
                </a:solidFill>
              </a:rPr>
              <a:t>menemukan atau merevisi </a:t>
            </a:r>
            <a:r>
              <a:rPr lang="en-US" sz="3200" dirty="0" err="1">
                <a:solidFill>
                  <a:srgbClr val="0070C0"/>
                </a:solidFill>
              </a:rPr>
              <a:t>teori</a:t>
            </a:r>
            <a:r>
              <a:rPr lang="en-US" sz="3200" dirty="0"/>
              <a:t>, </a:t>
            </a:r>
            <a:r>
              <a:rPr lang="en-US" sz="3200" dirty="0" err="1">
                <a:solidFill>
                  <a:srgbClr val="00B050"/>
                </a:solidFill>
              </a:rPr>
              <a:t>metode</a:t>
            </a:r>
            <a:r>
              <a:rPr lang="en-US" sz="3200" dirty="0"/>
              <a:t>, </a:t>
            </a:r>
            <a:r>
              <a:rPr lang="id-ID" sz="3200" dirty="0">
                <a:solidFill>
                  <a:schemeClr val="accent2"/>
                </a:solidFill>
              </a:rPr>
              <a:t>fakta</a:t>
            </a:r>
            <a:r>
              <a:rPr lang="id-ID" sz="3200" dirty="0"/>
              <a:t>, dan </a:t>
            </a:r>
            <a:r>
              <a:rPr lang="id-ID" sz="3200" dirty="0">
                <a:solidFill>
                  <a:srgbClr val="934BC9"/>
                </a:solidFill>
              </a:rPr>
              <a:t>aplikasi</a:t>
            </a:r>
            <a:br>
              <a:rPr lang="en-US" sz="3200" dirty="0"/>
            </a:br>
            <a:endParaRPr lang="id-ID" sz="3200" dirty="0"/>
          </a:p>
        </p:txBody>
      </p:sp>
      <p:sp>
        <p:nvSpPr>
          <p:cNvPr id="2" name="Title 1"/>
          <p:cNvSpPr>
            <a:spLocks noGrp="1"/>
          </p:cNvSpPr>
          <p:nvPr>
            <p:ph type="title"/>
          </p:nvPr>
        </p:nvSpPr>
        <p:spPr/>
        <p:txBody>
          <a:bodyPr/>
          <a:lstStyle/>
          <a:p>
            <a:r>
              <a:rPr lang="en-US" dirty="0" err="1"/>
              <a:t>Apa</a:t>
            </a:r>
            <a:r>
              <a:rPr lang="en-US" dirty="0"/>
              <a:t> </a:t>
            </a:r>
            <a:r>
              <a:rPr lang="en-US" dirty="0" err="1"/>
              <a:t>itu</a:t>
            </a:r>
            <a:r>
              <a:rPr lang="en-US" dirty="0"/>
              <a:t> </a:t>
            </a:r>
            <a:r>
              <a:rPr lang="en-US" dirty="0" err="1"/>
              <a:t>Penelitian</a:t>
            </a:r>
            <a:r>
              <a:rPr lang="en-US" dirty="0"/>
              <a:t>?</a:t>
            </a:r>
            <a:endParaRPr lang="id-ID" dirty="0"/>
          </a:p>
        </p:txBody>
      </p:sp>
      <p:sp>
        <p:nvSpPr>
          <p:cNvPr id="5" name="Slide Number Placeholder 4">
            <a:extLst>
              <a:ext uri="{FF2B5EF4-FFF2-40B4-BE49-F238E27FC236}">
                <a16:creationId xmlns:a16="http://schemas.microsoft.com/office/drawing/2014/main" id="{0E7F3DEF-F6D0-45E7-BF97-5819A4C172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79674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077200" cy="5029200"/>
          </a:xfrm>
        </p:spPr>
        <p:txBody>
          <a:bodyPr>
            <a:normAutofit/>
          </a:bodyPr>
          <a:lstStyle/>
          <a:p>
            <a:pPr marL="514350" indent="-514350">
              <a:buFont typeface="+mj-lt"/>
              <a:buAutoNum type="arabicPeriod"/>
            </a:pPr>
            <a:r>
              <a:rPr lang="en-US" sz="3200" dirty="0" err="1"/>
              <a:t>Analisis</a:t>
            </a:r>
            <a:r>
              <a:rPr lang="en-US" sz="3200" dirty="0"/>
              <a:t> </a:t>
            </a:r>
            <a:r>
              <a:rPr lang="en-US" sz="3200" dirty="0" err="1"/>
              <a:t>kembali</a:t>
            </a:r>
            <a:r>
              <a:rPr lang="en-US" sz="3200" dirty="0"/>
              <a:t> </a:t>
            </a:r>
            <a:r>
              <a:rPr lang="en-US" sz="3200" dirty="0" err="1"/>
              <a:t>berbagai</a:t>
            </a:r>
            <a:r>
              <a:rPr lang="en-US" sz="3200" dirty="0"/>
              <a:t> </a:t>
            </a:r>
            <a:r>
              <a:rPr lang="en-US" sz="3200" dirty="0" err="1">
                <a:solidFill>
                  <a:srgbClr val="C00000"/>
                </a:solidFill>
              </a:rPr>
              <a:t>mata</a:t>
            </a:r>
            <a:r>
              <a:rPr lang="en-US" sz="3200" dirty="0">
                <a:solidFill>
                  <a:srgbClr val="C00000"/>
                </a:solidFill>
              </a:rPr>
              <a:t> </a:t>
            </a:r>
            <a:r>
              <a:rPr lang="en-US" sz="3200" dirty="0" err="1">
                <a:solidFill>
                  <a:srgbClr val="C00000"/>
                </a:solidFill>
              </a:rPr>
              <a:t>kuliah</a:t>
            </a:r>
            <a:r>
              <a:rPr lang="en-US" sz="3200" dirty="0">
                <a:solidFill>
                  <a:srgbClr val="C00000"/>
                </a:solidFill>
              </a:rPr>
              <a:t> yang </a:t>
            </a:r>
            <a:r>
              <a:rPr lang="en-US" sz="3200" dirty="0" err="1">
                <a:solidFill>
                  <a:srgbClr val="C00000"/>
                </a:solidFill>
              </a:rPr>
              <a:t>telah</a:t>
            </a:r>
            <a:r>
              <a:rPr lang="en-US" sz="3200" dirty="0">
                <a:solidFill>
                  <a:srgbClr val="C00000"/>
                </a:solidFill>
              </a:rPr>
              <a:t> </a:t>
            </a:r>
            <a:r>
              <a:rPr lang="en-US" sz="3200" dirty="0" err="1">
                <a:solidFill>
                  <a:srgbClr val="C00000"/>
                </a:solidFill>
              </a:rPr>
              <a:t>diajarkan</a:t>
            </a:r>
            <a:r>
              <a:rPr lang="en-US" sz="3200" dirty="0"/>
              <a:t>, </a:t>
            </a:r>
            <a:r>
              <a:rPr lang="en-US" sz="3200" dirty="0" err="1"/>
              <a:t>serta</a:t>
            </a:r>
            <a:r>
              <a:rPr lang="en-US" sz="3200" dirty="0"/>
              <a:t> </a:t>
            </a:r>
            <a:r>
              <a:rPr lang="en-US" sz="3200" dirty="0">
                <a:solidFill>
                  <a:srgbClr val="C00000"/>
                </a:solidFill>
              </a:rPr>
              <a:t>paper </a:t>
            </a:r>
            <a:r>
              <a:rPr lang="en-US" sz="3200" dirty="0" err="1">
                <a:solidFill>
                  <a:srgbClr val="C00000"/>
                </a:solidFill>
              </a:rPr>
              <a:t>dan</a:t>
            </a:r>
            <a:r>
              <a:rPr lang="en-US" sz="3200" dirty="0">
                <a:solidFill>
                  <a:srgbClr val="C00000"/>
                </a:solidFill>
              </a:rPr>
              <a:t> </a:t>
            </a:r>
            <a:r>
              <a:rPr lang="en-US" sz="3200" dirty="0" err="1">
                <a:solidFill>
                  <a:srgbClr val="C00000"/>
                </a:solidFill>
              </a:rPr>
              <a:t>buku</a:t>
            </a:r>
            <a:r>
              <a:rPr lang="en-US" sz="3200" dirty="0">
                <a:solidFill>
                  <a:srgbClr val="C00000"/>
                </a:solidFill>
              </a:rPr>
              <a:t> yang </a:t>
            </a:r>
            <a:r>
              <a:rPr lang="en-US" sz="3200" dirty="0" err="1">
                <a:solidFill>
                  <a:srgbClr val="C00000"/>
                </a:solidFill>
              </a:rPr>
              <a:t>telah</a:t>
            </a:r>
            <a:r>
              <a:rPr lang="en-US" sz="3200" dirty="0">
                <a:solidFill>
                  <a:srgbClr val="C00000"/>
                </a:solidFill>
              </a:rPr>
              <a:t> </a:t>
            </a:r>
            <a:r>
              <a:rPr lang="en-US" sz="3200" dirty="0" err="1">
                <a:solidFill>
                  <a:srgbClr val="C00000"/>
                </a:solidFill>
              </a:rPr>
              <a:t>dibaca</a:t>
            </a:r>
            <a:endParaRPr lang="en-US" sz="3200" dirty="0">
              <a:solidFill>
                <a:srgbClr val="C00000"/>
              </a:solidFill>
            </a:endParaRPr>
          </a:p>
          <a:p>
            <a:pPr marL="514350" indent="-514350">
              <a:buFont typeface="+mj-lt"/>
              <a:buAutoNum type="arabicPeriod"/>
            </a:pPr>
            <a:r>
              <a:rPr lang="en-US" sz="3200" dirty="0" err="1"/>
              <a:t>Tentukan</a:t>
            </a:r>
            <a:r>
              <a:rPr lang="en-US" sz="3200" dirty="0"/>
              <a:t> </a:t>
            </a:r>
            <a:r>
              <a:rPr lang="en-US" sz="3200" dirty="0" err="1"/>
              <a:t>bidang</a:t>
            </a:r>
            <a:r>
              <a:rPr lang="en-US" sz="3200" dirty="0"/>
              <a:t> </a:t>
            </a:r>
            <a:r>
              <a:rPr lang="en-US" sz="3200" dirty="0" err="1"/>
              <a:t>dan</a:t>
            </a:r>
            <a:r>
              <a:rPr lang="en-US" sz="3200" dirty="0"/>
              <a:t> sub </a:t>
            </a:r>
            <a:r>
              <a:rPr lang="en-US" sz="3200" dirty="0" err="1"/>
              <a:t>bidang</a:t>
            </a:r>
            <a:r>
              <a:rPr lang="en-US" sz="3200" dirty="0"/>
              <a:t> (</a:t>
            </a:r>
            <a:r>
              <a:rPr lang="id-ID" sz="3200" dirty="0">
                <a:solidFill>
                  <a:srgbClr val="C00000"/>
                </a:solidFill>
              </a:rPr>
              <a:t>field dan subfield</a:t>
            </a:r>
            <a:r>
              <a:rPr lang="en-US" sz="3200" dirty="0"/>
              <a:t>) p</a:t>
            </a:r>
            <a:r>
              <a:rPr lang="id-ID" sz="3200" dirty="0"/>
              <a:t>enelitian</a:t>
            </a:r>
            <a:r>
              <a:rPr lang="en-US" sz="3200" dirty="0"/>
              <a:t> yang </a:t>
            </a:r>
            <a:r>
              <a:rPr lang="en-US" sz="3200" dirty="0" err="1"/>
              <a:t>kita</a:t>
            </a:r>
            <a:r>
              <a:rPr lang="en-US" sz="3200" dirty="0"/>
              <a:t> </a:t>
            </a:r>
            <a:r>
              <a:rPr lang="en-US" sz="3200" dirty="0" err="1"/>
              <a:t>tertarik</a:t>
            </a:r>
            <a:r>
              <a:rPr lang="en-US" sz="3200" dirty="0"/>
              <a:t> </a:t>
            </a:r>
            <a:r>
              <a:rPr lang="en-US" sz="3200" dirty="0" err="1"/>
              <a:t>untuk</a:t>
            </a:r>
            <a:r>
              <a:rPr lang="en-US" sz="3200" dirty="0"/>
              <a:t> </a:t>
            </a:r>
            <a:r>
              <a:rPr lang="en-US" sz="3200" dirty="0" err="1"/>
              <a:t>melakukannya</a:t>
            </a:r>
            <a:endParaRPr lang="en-US" sz="3200" dirty="0"/>
          </a:p>
          <a:p>
            <a:pPr marL="514350" indent="-514350">
              <a:buFont typeface="+mj-lt"/>
              <a:buAutoNum type="arabicPeriod"/>
            </a:pPr>
            <a:r>
              <a:rPr lang="en-US" sz="3200" dirty="0"/>
              <a:t>Baca </a:t>
            </a:r>
            <a:r>
              <a:rPr lang="en-US" sz="3200" dirty="0" err="1"/>
              <a:t>artikel</a:t>
            </a:r>
            <a:r>
              <a:rPr lang="en-US" sz="3200" dirty="0"/>
              <a:t> </a:t>
            </a:r>
            <a:r>
              <a:rPr lang="en-US" sz="3200" dirty="0" err="1"/>
              <a:t>tentang</a:t>
            </a:r>
            <a:r>
              <a:rPr lang="en-US" sz="3200" dirty="0"/>
              <a:t> </a:t>
            </a:r>
            <a:r>
              <a:rPr lang="en-US" sz="3200" dirty="0" err="1">
                <a:solidFill>
                  <a:srgbClr val="C00000"/>
                </a:solidFill>
              </a:rPr>
              <a:t>tahapan</a:t>
            </a:r>
            <a:r>
              <a:rPr lang="en-US" sz="3200" dirty="0">
                <a:solidFill>
                  <a:srgbClr val="C00000"/>
                </a:solidFill>
              </a:rPr>
              <a:t> </a:t>
            </a:r>
            <a:r>
              <a:rPr lang="en-US" sz="3200" dirty="0" err="1">
                <a:solidFill>
                  <a:srgbClr val="C00000"/>
                </a:solidFill>
              </a:rPr>
              <a:t>memulai</a:t>
            </a:r>
            <a:r>
              <a:rPr lang="en-US" sz="3200" dirty="0">
                <a:solidFill>
                  <a:srgbClr val="C00000"/>
                </a:solidFill>
              </a:rPr>
              <a:t> </a:t>
            </a:r>
            <a:r>
              <a:rPr lang="en-US" sz="3200" dirty="0" err="1">
                <a:solidFill>
                  <a:srgbClr val="C00000"/>
                </a:solidFill>
              </a:rPr>
              <a:t>penelitian</a:t>
            </a:r>
            <a:r>
              <a:rPr lang="en-US" sz="3200" dirty="0">
                <a:solidFill>
                  <a:srgbClr val="C00000"/>
                </a:solidFill>
              </a:rPr>
              <a:t> </a:t>
            </a:r>
            <a:r>
              <a:rPr lang="en-US" sz="3200" dirty="0" err="1">
                <a:solidFill>
                  <a:srgbClr val="C00000"/>
                </a:solidFill>
              </a:rPr>
              <a:t>utk</a:t>
            </a:r>
            <a:r>
              <a:rPr lang="en-US" sz="3200" dirty="0">
                <a:solidFill>
                  <a:srgbClr val="C00000"/>
                </a:solidFill>
              </a:rPr>
              <a:t> </a:t>
            </a:r>
            <a:r>
              <a:rPr lang="en-US" sz="3200" dirty="0" err="1">
                <a:solidFill>
                  <a:srgbClr val="C00000"/>
                </a:solidFill>
              </a:rPr>
              <a:t>mahasiswa</a:t>
            </a:r>
            <a:r>
              <a:rPr lang="en-US" sz="3200" dirty="0">
                <a:solidFill>
                  <a:srgbClr val="C00000"/>
                </a:solidFill>
              </a:rPr>
              <a:t> </a:t>
            </a:r>
            <a:r>
              <a:rPr lang="en-US" sz="3200" dirty="0" err="1">
                <a:solidFill>
                  <a:srgbClr val="C00000"/>
                </a:solidFill>
              </a:rPr>
              <a:t>galau</a:t>
            </a:r>
            <a:r>
              <a:rPr lang="en-US" sz="3200" dirty="0"/>
              <a:t> di </a:t>
            </a:r>
            <a:r>
              <a:rPr lang="en-US" sz="3200" i="1" dirty="0">
                <a:solidFill>
                  <a:srgbClr val="0070C0"/>
                </a:solidFill>
              </a:rPr>
              <a:t>http://romisatriawahono.net</a:t>
            </a:r>
          </a:p>
        </p:txBody>
      </p:sp>
      <p:sp>
        <p:nvSpPr>
          <p:cNvPr id="2" name="Title 1"/>
          <p:cNvSpPr>
            <a:spLocks noGrp="1"/>
          </p:cNvSpPr>
          <p:nvPr>
            <p:ph type="title"/>
          </p:nvPr>
        </p:nvSpPr>
        <p:spPr>
          <a:xfrm>
            <a:off x="609600" y="152400"/>
            <a:ext cx="8789988" cy="647700"/>
          </a:xfrm>
        </p:spPr>
        <p:txBody>
          <a:bodyPr>
            <a:noAutofit/>
          </a:bodyPr>
          <a:lstStyle/>
          <a:p>
            <a:r>
              <a:rPr lang="id-ID" sz="4000" dirty="0"/>
              <a:t>Tugas Menentukan </a:t>
            </a:r>
            <a:r>
              <a:rPr lang="en-US" sz="4000" dirty="0" err="1"/>
              <a:t>Bidang</a:t>
            </a:r>
            <a:r>
              <a:rPr lang="en-US" sz="4000" dirty="0"/>
              <a:t> </a:t>
            </a:r>
            <a:r>
              <a:rPr lang="id-ID" sz="4000" dirty="0"/>
              <a:t>Penelitian</a:t>
            </a:r>
          </a:p>
        </p:txBody>
      </p:sp>
      <p:sp>
        <p:nvSpPr>
          <p:cNvPr id="5" name="Slide Number Placeholder 4">
            <a:extLst>
              <a:ext uri="{FF2B5EF4-FFF2-40B4-BE49-F238E27FC236}">
                <a16:creationId xmlns:a16="http://schemas.microsoft.com/office/drawing/2014/main" id="{29AAE573-706E-4099-A2E7-844A4E36BE3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3602841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382000" cy="5029200"/>
          </a:xfrm>
        </p:spPr>
        <p:txBody>
          <a:bodyPr>
            <a:normAutofit/>
          </a:bodyPr>
          <a:lstStyle/>
          <a:p>
            <a:pPr marL="514350" indent="-514350">
              <a:buFont typeface="+mj-lt"/>
              <a:buAutoNum type="arabicPeriod"/>
            </a:pPr>
            <a:r>
              <a:rPr lang="id-ID" sz="3200" dirty="0"/>
              <a:t>Tentukan </a:t>
            </a:r>
            <a:r>
              <a:rPr lang="id-ID" sz="3200" dirty="0">
                <a:solidFill>
                  <a:srgbClr val="C00000"/>
                </a:solidFill>
              </a:rPr>
              <a:t>topi</a:t>
            </a:r>
            <a:r>
              <a:rPr lang="en-US" sz="3200" dirty="0">
                <a:solidFill>
                  <a:srgbClr val="C00000"/>
                </a:solidFill>
              </a:rPr>
              <a:t>k</a:t>
            </a:r>
            <a:r>
              <a:rPr lang="id-ID" sz="3200" dirty="0">
                <a:solidFill>
                  <a:srgbClr val="C00000"/>
                </a:solidFill>
              </a:rPr>
              <a:t> </a:t>
            </a:r>
            <a:r>
              <a:rPr lang="id-ID" sz="3200" dirty="0"/>
              <a:t>penelitian dari </a:t>
            </a:r>
            <a:r>
              <a:rPr lang="en-US" sz="3200" dirty="0" err="1"/>
              <a:t>bidang</a:t>
            </a:r>
            <a:r>
              <a:rPr lang="en-US" sz="3200" dirty="0"/>
              <a:t> </a:t>
            </a:r>
            <a:r>
              <a:rPr lang="en-US" sz="3200" dirty="0" err="1"/>
              <a:t>penelitian</a:t>
            </a:r>
            <a:r>
              <a:rPr lang="en-US" sz="3200" dirty="0"/>
              <a:t> </a:t>
            </a:r>
            <a:endParaRPr lang="id-ID" sz="3200" dirty="0"/>
          </a:p>
          <a:p>
            <a:pPr marL="514350" indent="-514350">
              <a:buFont typeface="+mj-lt"/>
              <a:buAutoNum type="arabicPeriod"/>
            </a:pPr>
            <a:r>
              <a:rPr lang="id-ID" sz="3200" dirty="0">
                <a:solidFill>
                  <a:srgbClr val="C00000"/>
                </a:solidFill>
              </a:rPr>
              <a:t>Studi literatur </a:t>
            </a:r>
            <a:r>
              <a:rPr lang="id-ID" sz="3200" dirty="0"/>
              <a:t>tentang topik tersebut (state-of-the-art, research direction/challenge) dari paper journal (review paper)</a:t>
            </a:r>
          </a:p>
          <a:p>
            <a:pPr marL="514350" indent="-514350">
              <a:buFont typeface="+mj-lt"/>
              <a:buAutoNum type="arabicPeriod"/>
            </a:pPr>
            <a:r>
              <a:rPr lang="id-ID" sz="3200" dirty="0">
                <a:solidFill>
                  <a:srgbClr val="C00000"/>
                </a:solidFill>
              </a:rPr>
              <a:t>Rangkumkan</a:t>
            </a:r>
            <a:r>
              <a:rPr lang="en-US" sz="3200" dirty="0">
                <a:solidFill>
                  <a:srgbClr val="C00000"/>
                </a:solidFill>
              </a:rPr>
              <a:t> topic </a:t>
            </a:r>
            <a:r>
              <a:rPr lang="en-US" sz="3200" dirty="0" err="1">
                <a:solidFill>
                  <a:srgbClr val="C00000"/>
                </a:solidFill>
              </a:rPr>
              <a:t>penelitian</a:t>
            </a:r>
            <a:r>
              <a:rPr lang="en-US" sz="3200" dirty="0">
                <a:solidFill>
                  <a:srgbClr val="C00000"/>
                </a:solidFill>
              </a:rPr>
              <a:t> </a:t>
            </a:r>
            <a:r>
              <a:rPr lang="en-US" sz="3200" dirty="0"/>
              <a:t>yang </a:t>
            </a:r>
            <a:r>
              <a:rPr lang="en-US" sz="3200" dirty="0" err="1"/>
              <a:t>kita</a:t>
            </a:r>
            <a:r>
              <a:rPr lang="en-US" sz="3200" dirty="0"/>
              <a:t> </a:t>
            </a:r>
            <a:r>
              <a:rPr lang="en-US" sz="3200" dirty="0" err="1"/>
              <a:t>pilih</a:t>
            </a:r>
            <a:r>
              <a:rPr lang="en-US" sz="3200" dirty="0"/>
              <a:t> </a:t>
            </a:r>
            <a:r>
              <a:rPr lang="en-US" sz="3200" dirty="0" err="1"/>
              <a:t>secara</a:t>
            </a:r>
            <a:r>
              <a:rPr lang="en-US" sz="3200" dirty="0"/>
              <a:t> </a:t>
            </a:r>
            <a:r>
              <a:rPr lang="en-US" sz="3200" dirty="0" err="1"/>
              <a:t>mendetail</a:t>
            </a:r>
            <a:r>
              <a:rPr lang="en-US" sz="3200" dirty="0"/>
              <a:t> </a:t>
            </a:r>
            <a:r>
              <a:rPr lang="en-US" sz="3200" dirty="0" err="1"/>
              <a:t>dalam</a:t>
            </a:r>
            <a:r>
              <a:rPr lang="en-US" sz="3200" dirty="0"/>
              <a:t> </a:t>
            </a:r>
            <a:r>
              <a:rPr lang="en-US" sz="3200" dirty="0" err="1"/>
              <a:t>bentuk</a:t>
            </a:r>
            <a:r>
              <a:rPr lang="en-US" sz="3200" dirty="0"/>
              <a:t> </a:t>
            </a:r>
            <a:r>
              <a:rPr lang="en-US" sz="3200" dirty="0" err="1">
                <a:solidFill>
                  <a:srgbClr val="C00000"/>
                </a:solidFill>
              </a:rPr>
              <a:t>mindmap</a:t>
            </a:r>
            <a:r>
              <a:rPr lang="en-US" sz="3200" dirty="0">
                <a:solidFill>
                  <a:srgbClr val="C00000"/>
                </a:solidFill>
              </a:rPr>
              <a:t> </a:t>
            </a:r>
            <a:r>
              <a:rPr lang="en-US" sz="3200" dirty="0" err="1"/>
              <a:t>dengan</a:t>
            </a:r>
            <a:r>
              <a:rPr lang="en-US" sz="3200" dirty="0"/>
              <a:t> </a:t>
            </a:r>
            <a:r>
              <a:rPr lang="en-US" sz="3200" dirty="0">
                <a:solidFill>
                  <a:srgbClr val="0070C0"/>
                </a:solidFill>
              </a:rPr>
              <a:t>software </a:t>
            </a:r>
            <a:r>
              <a:rPr lang="en-US" sz="3200" dirty="0" err="1">
                <a:solidFill>
                  <a:srgbClr val="0070C0"/>
                </a:solidFill>
              </a:rPr>
              <a:t>XMind</a:t>
            </a:r>
            <a:endParaRPr lang="en-US" sz="3200" dirty="0">
              <a:solidFill>
                <a:srgbClr val="0070C0"/>
              </a:solidFill>
            </a:endParaRPr>
          </a:p>
          <a:p>
            <a:pPr marL="514350" indent="-514350">
              <a:buFont typeface="+mj-lt"/>
              <a:buAutoNum type="arabicPeriod"/>
            </a:pPr>
            <a:r>
              <a:rPr lang="en-US" sz="3200" dirty="0" err="1"/>
              <a:t>Ikuti</a:t>
            </a:r>
            <a:r>
              <a:rPr lang="en-US" sz="3200" dirty="0"/>
              <a:t> </a:t>
            </a:r>
            <a:r>
              <a:rPr lang="en-US" sz="3200" dirty="0" err="1"/>
              <a:t>artikel</a:t>
            </a:r>
            <a:r>
              <a:rPr lang="en-US" sz="3200" dirty="0"/>
              <a:t> di </a:t>
            </a:r>
            <a:br>
              <a:rPr lang="en-US" sz="3200" dirty="0"/>
            </a:br>
            <a:r>
              <a:rPr lang="en-US" sz="1600" i="1" dirty="0">
                <a:solidFill>
                  <a:srgbClr val="0070C0"/>
                </a:solidFill>
              </a:rPr>
              <a:t>http://romisatriawahono.net/2014/02/28/mind-map-untuk-memahami-topik-penelitian/</a:t>
            </a:r>
          </a:p>
        </p:txBody>
      </p:sp>
      <p:sp>
        <p:nvSpPr>
          <p:cNvPr id="2" name="Title 1"/>
          <p:cNvSpPr>
            <a:spLocks noGrp="1"/>
          </p:cNvSpPr>
          <p:nvPr>
            <p:ph type="title"/>
          </p:nvPr>
        </p:nvSpPr>
        <p:spPr>
          <a:xfrm>
            <a:off x="609600" y="152400"/>
            <a:ext cx="8789988" cy="647700"/>
          </a:xfrm>
        </p:spPr>
        <p:txBody>
          <a:bodyPr>
            <a:noAutofit/>
          </a:bodyPr>
          <a:lstStyle/>
          <a:p>
            <a:r>
              <a:rPr lang="id-ID" sz="4000" dirty="0"/>
              <a:t>Tugas Menentukan Topik Penelitian</a:t>
            </a:r>
          </a:p>
        </p:txBody>
      </p:sp>
      <p:sp>
        <p:nvSpPr>
          <p:cNvPr id="5" name="Slide Number Placeholder 4">
            <a:extLst>
              <a:ext uri="{FF2B5EF4-FFF2-40B4-BE49-F238E27FC236}">
                <a16:creationId xmlns:a16="http://schemas.microsoft.com/office/drawing/2014/main" id="{8F056EF8-07B9-40F3-AB79-E8377F22F56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7498772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725" y="2371725"/>
            <a:ext cx="4400550" cy="2876550"/>
          </a:xfrm>
        </p:spPr>
      </p:pic>
      <p:sp>
        <p:nvSpPr>
          <p:cNvPr id="2" name="Title 1"/>
          <p:cNvSpPr>
            <a:spLocks noGrp="1"/>
          </p:cNvSpPr>
          <p:nvPr>
            <p:ph type="title"/>
          </p:nvPr>
        </p:nvSpPr>
        <p:spPr/>
        <p:txBody>
          <a:bodyPr>
            <a:normAutofit fontScale="90000"/>
          </a:bodyPr>
          <a:lstStyle/>
          <a:p>
            <a:r>
              <a:rPr lang="en-US" dirty="0" err="1"/>
              <a:t>Contoh</a:t>
            </a:r>
            <a:r>
              <a:rPr lang="en-US" dirty="0"/>
              <a:t> </a:t>
            </a:r>
            <a:r>
              <a:rPr lang="en-US" dirty="0" err="1"/>
              <a:t>Mindmap</a:t>
            </a:r>
            <a:r>
              <a:rPr lang="en-US" dirty="0"/>
              <a:t> </a:t>
            </a:r>
            <a:r>
              <a:rPr lang="en-US" dirty="0" err="1"/>
              <a:t>untuk</a:t>
            </a:r>
            <a:r>
              <a:rPr lang="en-US" dirty="0"/>
              <a:t> </a:t>
            </a:r>
            <a:r>
              <a:rPr lang="en-US" dirty="0" err="1"/>
              <a:t>Topik</a:t>
            </a:r>
            <a:r>
              <a:rPr lang="en-US" dirty="0"/>
              <a:t> “Software Defect Prediction”</a:t>
            </a:r>
          </a:p>
        </p:txBody>
      </p:sp>
      <p:sp>
        <p:nvSpPr>
          <p:cNvPr id="3" name="Slide Number Placeholder 2">
            <a:extLst>
              <a:ext uri="{FF2B5EF4-FFF2-40B4-BE49-F238E27FC236}">
                <a16:creationId xmlns:a16="http://schemas.microsoft.com/office/drawing/2014/main" id="{4B29D2EE-E7E9-4B38-9D79-9EDFBF5231D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34330345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597" y="2743200"/>
            <a:ext cx="8679181" cy="1295400"/>
          </a:xfrm>
        </p:spPr>
      </p:pic>
      <p:sp>
        <p:nvSpPr>
          <p:cNvPr id="2" name="Title 1"/>
          <p:cNvSpPr>
            <a:spLocks noGrp="1"/>
          </p:cNvSpPr>
          <p:nvPr>
            <p:ph type="title"/>
          </p:nvPr>
        </p:nvSpPr>
        <p:spPr/>
        <p:txBody>
          <a:bodyPr>
            <a:normAutofit fontScale="90000"/>
          </a:bodyPr>
          <a:lstStyle/>
          <a:p>
            <a:r>
              <a:rPr lang="en-US" dirty="0" err="1"/>
              <a:t>Contoh</a:t>
            </a:r>
            <a:r>
              <a:rPr lang="en-US" dirty="0"/>
              <a:t> </a:t>
            </a:r>
            <a:r>
              <a:rPr lang="en-US" dirty="0" err="1"/>
              <a:t>Mindmap</a:t>
            </a:r>
            <a:r>
              <a:rPr lang="en-US" dirty="0"/>
              <a:t> </a:t>
            </a:r>
            <a:r>
              <a:rPr lang="en-US" dirty="0" err="1"/>
              <a:t>untuk</a:t>
            </a:r>
            <a:r>
              <a:rPr lang="en-US" dirty="0"/>
              <a:t> </a:t>
            </a:r>
            <a:r>
              <a:rPr lang="en-US" dirty="0" err="1"/>
              <a:t>Topik</a:t>
            </a:r>
            <a:r>
              <a:rPr lang="en-US" dirty="0"/>
              <a:t> “Software Defect Prediction”</a:t>
            </a:r>
          </a:p>
        </p:txBody>
      </p:sp>
      <p:sp>
        <p:nvSpPr>
          <p:cNvPr id="3" name="Slide Number Placeholder 2">
            <a:extLst>
              <a:ext uri="{FF2B5EF4-FFF2-40B4-BE49-F238E27FC236}">
                <a16:creationId xmlns:a16="http://schemas.microsoft.com/office/drawing/2014/main" id="{79F16B0F-82DA-4CAA-85D1-8859C3CE81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val="1226915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52600"/>
            <a:ext cx="9062533" cy="3733800"/>
          </a:xfrm>
        </p:spPr>
      </p:pic>
      <p:sp>
        <p:nvSpPr>
          <p:cNvPr id="2" name="Title 1"/>
          <p:cNvSpPr>
            <a:spLocks noGrp="1"/>
          </p:cNvSpPr>
          <p:nvPr>
            <p:ph type="title"/>
          </p:nvPr>
        </p:nvSpPr>
        <p:spPr/>
        <p:txBody>
          <a:bodyPr>
            <a:normAutofit fontScale="90000"/>
          </a:bodyPr>
          <a:lstStyle/>
          <a:p>
            <a:r>
              <a:rPr lang="en-US" dirty="0" err="1"/>
              <a:t>Contoh</a:t>
            </a:r>
            <a:r>
              <a:rPr lang="en-US" dirty="0"/>
              <a:t> </a:t>
            </a:r>
            <a:r>
              <a:rPr lang="en-US" dirty="0" err="1"/>
              <a:t>Mindmap</a:t>
            </a:r>
            <a:r>
              <a:rPr lang="en-US" dirty="0"/>
              <a:t> </a:t>
            </a:r>
            <a:r>
              <a:rPr lang="en-US" dirty="0" err="1"/>
              <a:t>untuk</a:t>
            </a:r>
            <a:r>
              <a:rPr lang="en-US" dirty="0"/>
              <a:t> </a:t>
            </a:r>
            <a:r>
              <a:rPr lang="en-US" dirty="0" err="1"/>
              <a:t>Topik</a:t>
            </a:r>
            <a:r>
              <a:rPr lang="en-US" dirty="0"/>
              <a:t> “Software Defect Prediction”</a:t>
            </a:r>
          </a:p>
        </p:txBody>
      </p:sp>
      <p:sp>
        <p:nvSpPr>
          <p:cNvPr id="3" name="Slide Number Placeholder 2">
            <a:extLst>
              <a:ext uri="{FF2B5EF4-FFF2-40B4-BE49-F238E27FC236}">
                <a16:creationId xmlns:a16="http://schemas.microsoft.com/office/drawing/2014/main" id="{3A117D85-03B9-423A-9478-1D461ACC3EA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124</a:t>
            </a:fld>
            <a:endParaRPr lang="en-US">
              <a:solidFill>
                <a:prstClr val="black">
                  <a:tint val="75000"/>
                </a:prstClr>
              </a:solidFill>
            </a:endParaRPr>
          </a:p>
        </p:txBody>
      </p:sp>
    </p:spTree>
    <p:extLst>
      <p:ext uri="{BB962C8B-B14F-4D97-AF65-F5344CB8AC3E}">
        <p14:creationId xmlns:p14="http://schemas.microsoft.com/office/powerpoint/2010/main" val="29458768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42824"/>
            <a:ext cx="9372600" cy="3813362"/>
          </a:xfrm>
        </p:spPr>
      </p:pic>
      <p:sp>
        <p:nvSpPr>
          <p:cNvPr id="2" name="Title 1"/>
          <p:cNvSpPr>
            <a:spLocks noGrp="1"/>
          </p:cNvSpPr>
          <p:nvPr>
            <p:ph type="title"/>
          </p:nvPr>
        </p:nvSpPr>
        <p:spPr/>
        <p:txBody>
          <a:bodyPr>
            <a:normAutofit fontScale="90000"/>
          </a:bodyPr>
          <a:lstStyle/>
          <a:p>
            <a:r>
              <a:rPr lang="en-US" dirty="0" err="1"/>
              <a:t>Contoh</a:t>
            </a:r>
            <a:r>
              <a:rPr lang="en-US" dirty="0"/>
              <a:t> </a:t>
            </a:r>
            <a:r>
              <a:rPr lang="en-US" dirty="0" err="1"/>
              <a:t>Mindmap</a:t>
            </a:r>
            <a:r>
              <a:rPr lang="en-US" dirty="0"/>
              <a:t> </a:t>
            </a:r>
            <a:r>
              <a:rPr lang="en-US" dirty="0" err="1"/>
              <a:t>untuk</a:t>
            </a:r>
            <a:r>
              <a:rPr lang="en-US" dirty="0"/>
              <a:t> </a:t>
            </a:r>
            <a:r>
              <a:rPr lang="en-US" dirty="0" err="1"/>
              <a:t>Topik</a:t>
            </a:r>
            <a:r>
              <a:rPr lang="en-US" dirty="0"/>
              <a:t> “Software Defect Prediction”</a:t>
            </a:r>
          </a:p>
        </p:txBody>
      </p:sp>
      <p:sp>
        <p:nvSpPr>
          <p:cNvPr id="3" name="Slide Number Placeholder 2">
            <a:extLst>
              <a:ext uri="{FF2B5EF4-FFF2-40B4-BE49-F238E27FC236}">
                <a16:creationId xmlns:a16="http://schemas.microsoft.com/office/drawing/2014/main" id="{C14015D8-9542-47C9-99FA-260D4793DE4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170476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7696200" cy="5029200"/>
          </a:xfrm>
        </p:spPr>
        <p:txBody>
          <a:bodyPr>
            <a:normAutofit/>
          </a:bodyPr>
          <a:lstStyle/>
          <a:p>
            <a:pPr marL="514350" indent="-514350">
              <a:buFont typeface="+mj-lt"/>
              <a:buAutoNum type="arabicPeriod"/>
            </a:pPr>
            <a:r>
              <a:rPr lang="en-US" sz="3200" dirty="0"/>
              <a:t>Dari </a:t>
            </a:r>
            <a:r>
              <a:rPr lang="id-ID" sz="3200" dirty="0">
                <a:solidFill>
                  <a:srgbClr val="C00000"/>
                </a:solidFill>
              </a:rPr>
              <a:t>topi</a:t>
            </a:r>
            <a:r>
              <a:rPr lang="en-US" sz="3200" dirty="0">
                <a:solidFill>
                  <a:srgbClr val="C00000"/>
                </a:solidFill>
              </a:rPr>
              <a:t>k</a:t>
            </a:r>
            <a:r>
              <a:rPr lang="id-ID" sz="3200" dirty="0">
                <a:solidFill>
                  <a:srgbClr val="C00000"/>
                </a:solidFill>
              </a:rPr>
              <a:t> </a:t>
            </a:r>
            <a:r>
              <a:rPr lang="id-ID" sz="3200" dirty="0"/>
              <a:t>penelitian </a:t>
            </a:r>
            <a:r>
              <a:rPr lang="en-US" sz="3200" dirty="0"/>
              <a:t>yang </a:t>
            </a:r>
            <a:r>
              <a:rPr lang="en-US" sz="3200" dirty="0" err="1"/>
              <a:t>dipilih</a:t>
            </a:r>
            <a:endParaRPr lang="en-US" sz="3200" dirty="0"/>
          </a:p>
          <a:p>
            <a:pPr marL="514350" indent="-514350">
              <a:buFont typeface="+mj-lt"/>
              <a:buAutoNum type="arabicPeriod"/>
            </a:pPr>
            <a:r>
              <a:rPr lang="en-US" sz="3200" dirty="0" err="1"/>
              <a:t>Tentukan</a:t>
            </a:r>
            <a:r>
              <a:rPr lang="en-US" sz="3200" dirty="0"/>
              <a:t> </a:t>
            </a:r>
            <a:r>
              <a:rPr lang="en-US" sz="3200" dirty="0" err="1">
                <a:solidFill>
                  <a:srgbClr val="C00000"/>
                </a:solidFill>
              </a:rPr>
              <a:t>beberapa</a:t>
            </a:r>
            <a:r>
              <a:rPr lang="en-US" sz="3200" dirty="0">
                <a:solidFill>
                  <a:srgbClr val="C00000"/>
                </a:solidFill>
              </a:rPr>
              <a:t> </a:t>
            </a:r>
            <a:r>
              <a:rPr lang="en-US" sz="3200" dirty="0" err="1">
                <a:solidFill>
                  <a:srgbClr val="C00000"/>
                </a:solidFill>
              </a:rPr>
              <a:t>masalah</a:t>
            </a:r>
            <a:r>
              <a:rPr lang="en-US" sz="3200" dirty="0">
                <a:solidFill>
                  <a:srgbClr val="C00000"/>
                </a:solidFill>
              </a:rPr>
              <a:t> </a:t>
            </a:r>
            <a:r>
              <a:rPr lang="en-US" sz="3200" dirty="0" err="1">
                <a:solidFill>
                  <a:srgbClr val="C00000"/>
                </a:solidFill>
              </a:rPr>
              <a:t>penelitian</a:t>
            </a:r>
            <a:r>
              <a:rPr lang="en-US" sz="3200" dirty="0">
                <a:solidFill>
                  <a:srgbClr val="C00000"/>
                </a:solidFill>
              </a:rPr>
              <a:t> </a:t>
            </a:r>
            <a:r>
              <a:rPr lang="en-US" sz="3200" dirty="0"/>
              <a:t>yang </a:t>
            </a:r>
            <a:r>
              <a:rPr lang="en-US" sz="3200" dirty="0" err="1"/>
              <a:t>muncul</a:t>
            </a:r>
            <a:r>
              <a:rPr lang="en-US" sz="3200" dirty="0"/>
              <a:t> di survey paper </a:t>
            </a:r>
            <a:r>
              <a:rPr lang="en-US" sz="3200" dirty="0" err="1"/>
              <a:t>atau</a:t>
            </a:r>
            <a:r>
              <a:rPr lang="en-US" sz="3200" dirty="0"/>
              <a:t> technical paper</a:t>
            </a:r>
          </a:p>
          <a:p>
            <a:pPr marL="514350" indent="-514350">
              <a:buFont typeface="+mj-lt"/>
              <a:buAutoNum type="arabicPeriod"/>
            </a:pPr>
            <a:endParaRPr lang="en-US" sz="1600" i="1" dirty="0">
              <a:solidFill>
                <a:srgbClr val="0070C0"/>
              </a:solidFill>
            </a:endParaRPr>
          </a:p>
        </p:txBody>
      </p:sp>
      <p:sp>
        <p:nvSpPr>
          <p:cNvPr id="2" name="Title 1"/>
          <p:cNvSpPr>
            <a:spLocks noGrp="1"/>
          </p:cNvSpPr>
          <p:nvPr>
            <p:ph type="title"/>
          </p:nvPr>
        </p:nvSpPr>
        <p:spPr>
          <a:xfrm>
            <a:off x="609600" y="152400"/>
            <a:ext cx="8789988" cy="647700"/>
          </a:xfrm>
        </p:spPr>
        <p:txBody>
          <a:bodyPr>
            <a:noAutofit/>
          </a:bodyPr>
          <a:lstStyle/>
          <a:p>
            <a:r>
              <a:rPr lang="id-ID" sz="4000" dirty="0"/>
              <a:t>Tugas Menentukan </a:t>
            </a:r>
            <a:r>
              <a:rPr lang="en-US" sz="4000" dirty="0" err="1"/>
              <a:t>Masalah</a:t>
            </a:r>
            <a:r>
              <a:rPr lang="en-US" sz="4000" dirty="0"/>
              <a:t> </a:t>
            </a:r>
            <a:r>
              <a:rPr lang="id-ID" sz="4000" dirty="0"/>
              <a:t>Penelitian</a:t>
            </a:r>
          </a:p>
        </p:txBody>
      </p:sp>
      <p:sp>
        <p:nvSpPr>
          <p:cNvPr id="5" name="Slide Number Placeholder 4">
            <a:extLst>
              <a:ext uri="{FF2B5EF4-FFF2-40B4-BE49-F238E27FC236}">
                <a16:creationId xmlns:a16="http://schemas.microsoft.com/office/drawing/2014/main" id="{253BF4C2-1434-4218-B9D0-420B16C1FA3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22453101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8134350" cy="5410200"/>
          </a:xfrm>
        </p:spPr>
        <p:txBody>
          <a:bodyPr>
            <a:normAutofit fontScale="85000" lnSpcReduction="10000"/>
          </a:bodyPr>
          <a:lstStyle/>
          <a:p>
            <a:r>
              <a:rPr lang="en-US" dirty="0" err="1"/>
              <a:t>Tentukan</a:t>
            </a:r>
            <a:r>
              <a:rPr lang="en-US" dirty="0"/>
              <a:t> </a:t>
            </a:r>
            <a:r>
              <a:rPr lang="en-US" dirty="0" err="1">
                <a:solidFill>
                  <a:srgbClr val="C00000"/>
                </a:solidFill>
              </a:rPr>
              <a:t>topik</a:t>
            </a:r>
            <a:r>
              <a:rPr lang="en-US" dirty="0">
                <a:solidFill>
                  <a:srgbClr val="C00000"/>
                </a:solidFill>
              </a:rPr>
              <a:t> </a:t>
            </a:r>
            <a:r>
              <a:rPr lang="en-US" dirty="0" err="1">
                <a:solidFill>
                  <a:srgbClr val="C00000"/>
                </a:solidFill>
              </a:rPr>
              <a:t>penelitian</a:t>
            </a:r>
            <a:r>
              <a:rPr lang="en-US" dirty="0">
                <a:solidFill>
                  <a:srgbClr val="C00000"/>
                </a:solidFill>
              </a:rPr>
              <a:t> </a:t>
            </a:r>
            <a:r>
              <a:rPr lang="en-US" dirty="0"/>
              <a:t>yang </a:t>
            </a:r>
            <a:r>
              <a:rPr lang="en-US" dirty="0" err="1"/>
              <a:t>diinginkan</a:t>
            </a:r>
            <a:endParaRPr lang="en-US" dirty="0"/>
          </a:p>
          <a:p>
            <a:r>
              <a:rPr lang="en-US" dirty="0"/>
              <a:t>Baca </a:t>
            </a:r>
            <a:r>
              <a:rPr lang="en-US" dirty="0" err="1"/>
              <a:t>beberapa</a:t>
            </a:r>
            <a:r>
              <a:rPr lang="en-US" dirty="0"/>
              <a:t> </a:t>
            </a:r>
            <a:r>
              <a:rPr lang="en-US" dirty="0">
                <a:solidFill>
                  <a:srgbClr val="C00000"/>
                </a:solidFill>
              </a:rPr>
              <a:t>survey paper </a:t>
            </a:r>
            <a:r>
              <a:rPr lang="en-US" dirty="0"/>
              <a:t>yang </a:t>
            </a:r>
            <a:r>
              <a:rPr lang="en-US" dirty="0" err="1"/>
              <a:t>ada</a:t>
            </a:r>
            <a:r>
              <a:rPr lang="en-US" dirty="0"/>
              <a:t> di folder </a:t>
            </a:r>
            <a:r>
              <a:rPr lang="en-US" dirty="0" err="1"/>
              <a:t>dan</a:t>
            </a:r>
            <a:r>
              <a:rPr lang="en-US" dirty="0"/>
              <a:t> </a:t>
            </a:r>
            <a:r>
              <a:rPr lang="en-US" dirty="0" err="1"/>
              <a:t>cari</a:t>
            </a:r>
            <a:r>
              <a:rPr lang="en-US" dirty="0"/>
              <a:t> paper survey lain yang </a:t>
            </a:r>
            <a:r>
              <a:rPr lang="en-US" dirty="0" err="1"/>
              <a:t>relevan</a:t>
            </a:r>
            <a:r>
              <a:rPr lang="en-US" dirty="0"/>
              <a:t> </a:t>
            </a:r>
            <a:r>
              <a:rPr lang="en-US" dirty="0" err="1"/>
              <a:t>dan</a:t>
            </a:r>
            <a:r>
              <a:rPr lang="en-US" dirty="0"/>
              <a:t> </a:t>
            </a:r>
            <a:r>
              <a:rPr lang="en-US" dirty="0" err="1"/>
              <a:t>lengkap</a:t>
            </a:r>
            <a:r>
              <a:rPr lang="en-US" dirty="0"/>
              <a:t> </a:t>
            </a:r>
            <a:r>
              <a:rPr lang="en-US" dirty="0" err="1"/>
              <a:t>tentang</a:t>
            </a:r>
            <a:r>
              <a:rPr lang="en-US" dirty="0"/>
              <a:t> </a:t>
            </a:r>
            <a:r>
              <a:rPr lang="en-US" dirty="0" err="1"/>
              <a:t>topik</a:t>
            </a:r>
            <a:r>
              <a:rPr lang="en-US" dirty="0"/>
              <a:t> </a:t>
            </a:r>
            <a:r>
              <a:rPr lang="en-US" dirty="0" err="1"/>
              <a:t>tersebut</a:t>
            </a:r>
            <a:r>
              <a:rPr lang="en-US" dirty="0"/>
              <a:t> (</a:t>
            </a:r>
            <a:r>
              <a:rPr lang="en-US" dirty="0" err="1"/>
              <a:t>scopus</a:t>
            </a:r>
            <a:r>
              <a:rPr lang="en-US" dirty="0"/>
              <a:t> indexed journal)</a:t>
            </a:r>
          </a:p>
          <a:p>
            <a:r>
              <a:rPr lang="en-US" dirty="0" err="1">
                <a:solidFill>
                  <a:srgbClr val="C00000"/>
                </a:solidFill>
              </a:rPr>
              <a:t>Rangkumkan</a:t>
            </a:r>
            <a:r>
              <a:rPr lang="en-US" dirty="0">
                <a:solidFill>
                  <a:srgbClr val="C00000"/>
                </a:solidFill>
              </a:rPr>
              <a:t> </a:t>
            </a:r>
            <a:r>
              <a:rPr lang="en-US" dirty="0" err="1"/>
              <a:t>ke</a:t>
            </a:r>
            <a:r>
              <a:rPr lang="en-US" dirty="0"/>
              <a:t> </a:t>
            </a:r>
            <a:r>
              <a:rPr lang="en-US" dirty="0" err="1"/>
              <a:t>dalam</a:t>
            </a:r>
            <a:r>
              <a:rPr lang="en-US" dirty="0"/>
              <a:t> </a:t>
            </a:r>
            <a:r>
              <a:rPr lang="en-US" dirty="0" err="1"/>
              <a:t>bentuk</a:t>
            </a:r>
            <a:r>
              <a:rPr lang="en-US" dirty="0"/>
              <a:t> slide, </a:t>
            </a:r>
            <a:r>
              <a:rPr lang="en-US" dirty="0" err="1"/>
              <a:t>dengan</a:t>
            </a:r>
            <a:r>
              <a:rPr lang="en-US" dirty="0"/>
              <a:t> </a:t>
            </a:r>
            <a:r>
              <a:rPr lang="en-US" dirty="0" err="1"/>
              <a:t>menggunakan</a:t>
            </a:r>
            <a:r>
              <a:rPr lang="en-US" dirty="0"/>
              <a:t> </a:t>
            </a:r>
            <a:r>
              <a:rPr lang="en-US" dirty="0" err="1"/>
              <a:t>bahasa</a:t>
            </a:r>
            <a:r>
              <a:rPr lang="en-US" dirty="0"/>
              <a:t> </a:t>
            </a:r>
            <a:r>
              <a:rPr lang="en-US" dirty="0" err="1"/>
              <a:t>manusia</a:t>
            </a:r>
            <a:r>
              <a:rPr lang="en-US" dirty="0"/>
              <a:t> yang </a:t>
            </a:r>
            <a:r>
              <a:rPr lang="en-US" dirty="0" err="1"/>
              <a:t>baik</a:t>
            </a:r>
            <a:r>
              <a:rPr lang="en-US" dirty="0"/>
              <a:t> </a:t>
            </a:r>
            <a:r>
              <a:rPr lang="en-US" dirty="0" err="1"/>
              <a:t>dan</a:t>
            </a:r>
            <a:r>
              <a:rPr lang="en-US" dirty="0"/>
              <a:t> </a:t>
            </a:r>
            <a:r>
              <a:rPr lang="en-US" dirty="0" err="1"/>
              <a:t>benar</a:t>
            </a:r>
            <a:r>
              <a:rPr lang="en-US" dirty="0"/>
              <a:t>:</a:t>
            </a:r>
          </a:p>
          <a:p>
            <a:pPr marL="914400" lvl="1" indent="-457200">
              <a:buFont typeface="+mj-lt"/>
              <a:buAutoNum type="arabicPeriod"/>
            </a:pPr>
            <a:r>
              <a:rPr lang="en-US" dirty="0" err="1">
                <a:solidFill>
                  <a:srgbClr val="0070C0"/>
                </a:solidFill>
              </a:rPr>
              <a:t>Mengapa</a:t>
            </a:r>
            <a:r>
              <a:rPr lang="en-US" dirty="0">
                <a:solidFill>
                  <a:srgbClr val="0070C0"/>
                </a:solidFill>
              </a:rPr>
              <a:t> </a:t>
            </a:r>
            <a:r>
              <a:rPr lang="en-US" dirty="0" err="1"/>
              <a:t>topik</a:t>
            </a:r>
            <a:r>
              <a:rPr lang="en-US" dirty="0"/>
              <a:t> </a:t>
            </a:r>
            <a:r>
              <a:rPr lang="en-US" dirty="0" err="1"/>
              <a:t>penelitian</a:t>
            </a:r>
            <a:r>
              <a:rPr lang="en-US" dirty="0"/>
              <a:t> </a:t>
            </a:r>
            <a:r>
              <a:rPr lang="en-US" dirty="0" err="1"/>
              <a:t>itu</a:t>
            </a:r>
            <a:r>
              <a:rPr lang="en-US" dirty="0"/>
              <a:t> </a:t>
            </a:r>
            <a:r>
              <a:rPr lang="en-US" dirty="0" err="1"/>
              <a:t>penting</a:t>
            </a:r>
            <a:r>
              <a:rPr lang="en-US" dirty="0"/>
              <a:t>, </a:t>
            </a:r>
            <a:r>
              <a:rPr lang="en-US" dirty="0" err="1"/>
              <a:t>susun</a:t>
            </a:r>
            <a:r>
              <a:rPr lang="en-US" dirty="0"/>
              <a:t> </a:t>
            </a:r>
            <a:r>
              <a:rPr lang="en-US" dirty="0" err="1"/>
              <a:t>argumentasi</a:t>
            </a:r>
            <a:r>
              <a:rPr lang="en-US" dirty="0"/>
              <a:t>, </a:t>
            </a:r>
            <a:r>
              <a:rPr lang="en-US" dirty="0" err="1"/>
              <a:t>landasan</a:t>
            </a:r>
            <a:r>
              <a:rPr lang="en-US" dirty="0"/>
              <a:t> dan </a:t>
            </a:r>
            <a:r>
              <a:rPr lang="en-US" dirty="0" err="1"/>
              <a:t>analisis</a:t>
            </a:r>
            <a:r>
              <a:rPr lang="en-US" dirty="0"/>
              <a:t> </a:t>
            </a:r>
            <a:r>
              <a:rPr lang="en-US" dirty="0" err="1"/>
              <a:t>ekonomi</a:t>
            </a:r>
            <a:r>
              <a:rPr lang="en-US" dirty="0"/>
              <a:t> </a:t>
            </a:r>
            <a:r>
              <a:rPr lang="en-US" dirty="0" err="1"/>
              <a:t>berhubungan</a:t>
            </a:r>
            <a:r>
              <a:rPr lang="en-US" dirty="0"/>
              <a:t> </a:t>
            </a:r>
            <a:r>
              <a:rPr lang="en-US" dirty="0" err="1"/>
              <a:t>dengan</a:t>
            </a:r>
            <a:r>
              <a:rPr lang="en-US" dirty="0"/>
              <a:t> </a:t>
            </a:r>
            <a:r>
              <a:rPr lang="en-US" dirty="0" err="1"/>
              <a:t>topik</a:t>
            </a:r>
            <a:r>
              <a:rPr lang="en-US" dirty="0"/>
              <a:t> </a:t>
            </a:r>
            <a:r>
              <a:rPr lang="en-US" dirty="0" err="1"/>
              <a:t>penelitian</a:t>
            </a:r>
            <a:r>
              <a:rPr lang="en-US" dirty="0"/>
              <a:t> </a:t>
            </a:r>
            <a:r>
              <a:rPr lang="en-US" dirty="0" err="1"/>
              <a:t>tersebut</a:t>
            </a:r>
            <a:endParaRPr lang="en-US" dirty="0"/>
          </a:p>
          <a:p>
            <a:pPr marL="914400" lvl="1" indent="-457200">
              <a:buFont typeface="+mj-lt"/>
              <a:buAutoNum type="arabicPeriod"/>
            </a:pPr>
            <a:r>
              <a:rPr lang="en-US" dirty="0">
                <a:solidFill>
                  <a:srgbClr val="0070C0"/>
                </a:solidFill>
              </a:rPr>
              <a:t>Sub </a:t>
            </a:r>
            <a:r>
              <a:rPr lang="en-US" dirty="0" err="1">
                <a:solidFill>
                  <a:srgbClr val="0070C0"/>
                </a:solidFill>
              </a:rPr>
              <a:t>topik</a:t>
            </a:r>
            <a:r>
              <a:rPr lang="en-US" dirty="0">
                <a:solidFill>
                  <a:srgbClr val="0070C0"/>
                </a:solidFill>
              </a:rPr>
              <a:t> </a:t>
            </a:r>
            <a:r>
              <a:rPr lang="en-US" dirty="0" err="1"/>
              <a:t>apa</a:t>
            </a:r>
            <a:r>
              <a:rPr lang="en-US" dirty="0"/>
              <a:t> </a:t>
            </a:r>
            <a:r>
              <a:rPr lang="en-US" dirty="0" err="1"/>
              <a:t>saja</a:t>
            </a:r>
            <a:r>
              <a:rPr lang="en-US" dirty="0"/>
              <a:t> yang </a:t>
            </a:r>
            <a:r>
              <a:rPr lang="en-US" dirty="0" err="1"/>
              <a:t>ada</a:t>
            </a:r>
            <a:r>
              <a:rPr lang="en-US" dirty="0"/>
              <a:t> </a:t>
            </a:r>
            <a:r>
              <a:rPr lang="en-US" dirty="0" err="1"/>
              <a:t>pada</a:t>
            </a:r>
            <a:r>
              <a:rPr lang="en-US" dirty="0"/>
              <a:t> </a:t>
            </a:r>
            <a:r>
              <a:rPr lang="en-US" dirty="0" err="1"/>
              <a:t>penelitian</a:t>
            </a:r>
            <a:r>
              <a:rPr lang="en-US" dirty="0"/>
              <a:t> </a:t>
            </a:r>
            <a:r>
              <a:rPr lang="en-US" dirty="0" err="1"/>
              <a:t>tersebut</a:t>
            </a:r>
            <a:r>
              <a:rPr lang="en-US" dirty="0"/>
              <a:t>, </a:t>
            </a:r>
            <a:r>
              <a:rPr lang="en-US" dirty="0" err="1"/>
              <a:t>dan</a:t>
            </a:r>
            <a:r>
              <a:rPr lang="en-US" dirty="0"/>
              <a:t> </a:t>
            </a:r>
            <a:r>
              <a:rPr lang="en-US" dirty="0" err="1"/>
              <a:t>siapa</a:t>
            </a:r>
            <a:r>
              <a:rPr lang="en-US" dirty="0"/>
              <a:t> yang </a:t>
            </a:r>
            <a:r>
              <a:rPr lang="en-US" dirty="0" err="1"/>
              <a:t>mengatakan</a:t>
            </a:r>
            <a:r>
              <a:rPr lang="en-US" dirty="0"/>
              <a:t> (</a:t>
            </a:r>
            <a:r>
              <a:rPr lang="en-US" dirty="0" err="1"/>
              <a:t>landasi</a:t>
            </a:r>
            <a:r>
              <a:rPr lang="en-US" dirty="0"/>
              <a:t>) </a:t>
            </a:r>
            <a:r>
              <a:rPr lang="en-US" dirty="0" err="1"/>
              <a:t>bahwa</a:t>
            </a:r>
            <a:r>
              <a:rPr lang="en-US" dirty="0"/>
              <a:t> </a:t>
            </a:r>
            <a:r>
              <a:rPr lang="en-US" dirty="0" err="1"/>
              <a:t>itu</a:t>
            </a:r>
            <a:r>
              <a:rPr lang="en-US" dirty="0"/>
              <a:t> sub </a:t>
            </a:r>
            <a:r>
              <a:rPr lang="en-US" dirty="0" err="1"/>
              <a:t>topik</a:t>
            </a:r>
            <a:r>
              <a:rPr lang="en-US" dirty="0"/>
              <a:t> yang </a:t>
            </a:r>
            <a:r>
              <a:rPr lang="en-US" dirty="0" err="1"/>
              <a:t>baik</a:t>
            </a:r>
            <a:endParaRPr lang="en-US" dirty="0"/>
          </a:p>
          <a:p>
            <a:pPr marL="914400" lvl="1" indent="-457200">
              <a:buFont typeface="+mj-lt"/>
              <a:buAutoNum type="arabicPeriod"/>
            </a:pPr>
            <a:r>
              <a:rPr lang="en-US" dirty="0" err="1"/>
              <a:t>Siapa</a:t>
            </a:r>
            <a:r>
              <a:rPr lang="en-US" dirty="0"/>
              <a:t> </a:t>
            </a:r>
            <a:r>
              <a:rPr lang="en-US" dirty="0" err="1"/>
              <a:t>saja</a:t>
            </a:r>
            <a:r>
              <a:rPr lang="en-US" dirty="0"/>
              <a:t> </a:t>
            </a:r>
            <a:r>
              <a:rPr lang="en-US" dirty="0" err="1">
                <a:solidFill>
                  <a:srgbClr val="0070C0"/>
                </a:solidFill>
              </a:rPr>
              <a:t>nama</a:t>
            </a:r>
            <a:r>
              <a:rPr lang="en-US" dirty="0">
                <a:solidFill>
                  <a:srgbClr val="0070C0"/>
                </a:solidFill>
              </a:rPr>
              <a:t> </a:t>
            </a:r>
            <a:r>
              <a:rPr lang="en-US" dirty="0" err="1">
                <a:solidFill>
                  <a:srgbClr val="0070C0"/>
                </a:solidFill>
              </a:rPr>
              <a:t>peneliti</a:t>
            </a:r>
            <a:r>
              <a:rPr lang="en-US" dirty="0">
                <a:solidFill>
                  <a:srgbClr val="0070C0"/>
                </a:solidFill>
              </a:rPr>
              <a:t> </a:t>
            </a:r>
            <a:r>
              <a:rPr lang="en-US" dirty="0"/>
              <a:t>yang </a:t>
            </a:r>
            <a:r>
              <a:rPr lang="en-US" dirty="0" err="1"/>
              <a:t>banyak</a:t>
            </a:r>
            <a:r>
              <a:rPr lang="en-US" dirty="0"/>
              <a:t> </a:t>
            </a:r>
            <a:r>
              <a:rPr lang="en-US" dirty="0" err="1"/>
              <a:t>menulis</a:t>
            </a:r>
            <a:r>
              <a:rPr lang="en-US" dirty="0"/>
              <a:t> paper di </a:t>
            </a:r>
            <a:r>
              <a:rPr lang="en-US" dirty="0" err="1"/>
              <a:t>topik</a:t>
            </a:r>
            <a:r>
              <a:rPr lang="en-US" dirty="0"/>
              <a:t> </a:t>
            </a:r>
            <a:r>
              <a:rPr lang="en-US" dirty="0" err="1"/>
              <a:t>penelitian</a:t>
            </a:r>
            <a:r>
              <a:rPr lang="en-US" dirty="0"/>
              <a:t> </a:t>
            </a:r>
            <a:r>
              <a:rPr lang="en-US" dirty="0" err="1"/>
              <a:t>itu</a:t>
            </a:r>
            <a:endParaRPr lang="en-US" dirty="0"/>
          </a:p>
          <a:p>
            <a:pPr marL="914400" lvl="1" indent="-457200">
              <a:buFont typeface="+mj-lt"/>
              <a:buAutoNum type="arabicPeriod"/>
            </a:pPr>
            <a:r>
              <a:rPr lang="en-US" dirty="0" err="1">
                <a:solidFill>
                  <a:srgbClr val="0070C0"/>
                </a:solidFill>
              </a:rPr>
              <a:t>Metode</a:t>
            </a:r>
            <a:r>
              <a:rPr lang="en-US" dirty="0">
                <a:solidFill>
                  <a:srgbClr val="0070C0"/>
                </a:solidFill>
              </a:rPr>
              <a:t> </a:t>
            </a:r>
            <a:r>
              <a:rPr lang="en-US" dirty="0" err="1"/>
              <a:t>apa</a:t>
            </a:r>
            <a:r>
              <a:rPr lang="en-US" dirty="0"/>
              <a:t> </a:t>
            </a:r>
            <a:r>
              <a:rPr lang="en-US" dirty="0" err="1"/>
              <a:t>saja</a:t>
            </a:r>
            <a:r>
              <a:rPr lang="en-US" dirty="0"/>
              <a:t> yang </a:t>
            </a:r>
            <a:r>
              <a:rPr lang="en-US" dirty="0" err="1"/>
              <a:t>telah</a:t>
            </a:r>
            <a:r>
              <a:rPr lang="en-US" dirty="0"/>
              <a:t> </a:t>
            </a:r>
            <a:r>
              <a:rPr lang="en-US" dirty="0" err="1"/>
              <a:t>diusulkan</a:t>
            </a:r>
            <a:r>
              <a:rPr lang="en-US" dirty="0"/>
              <a:t> </a:t>
            </a:r>
            <a:r>
              <a:rPr lang="en-US" dirty="0" err="1"/>
              <a:t>berhubungan</a:t>
            </a:r>
            <a:r>
              <a:rPr lang="en-US" dirty="0"/>
              <a:t> </a:t>
            </a:r>
            <a:r>
              <a:rPr lang="en-US" dirty="0" err="1"/>
              <a:t>dengan</a:t>
            </a:r>
            <a:r>
              <a:rPr lang="en-US" dirty="0"/>
              <a:t> </a:t>
            </a:r>
            <a:r>
              <a:rPr lang="en-US" dirty="0" err="1"/>
              <a:t>topik</a:t>
            </a:r>
            <a:r>
              <a:rPr lang="en-US" dirty="0"/>
              <a:t> </a:t>
            </a:r>
            <a:r>
              <a:rPr lang="en-US" dirty="0" err="1"/>
              <a:t>tersebut</a:t>
            </a:r>
            <a:endParaRPr lang="en-US" dirty="0"/>
          </a:p>
          <a:p>
            <a:pPr marL="914400" lvl="1" indent="-457200">
              <a:buFont typeface="+mj-lt"/>
              <a:buAutoNum type="arabicPeriod"/>
            </a:pPr>
            <a:r>
              <a:rPr lang="en-US" dirty="0">
                <a:solidFill>
                  <a:srgbClr val="0070C0"/>
                </a:solidFill>
              </a:rPr>
              <a:t>Dataset </a:t>
            </a:r>
            <a:r>
              <a:rPr lang="en-US" dirty="0" err="1"/>
              <a:t>apa</a:t>
            </a:r>
            <a:r>
              <a:rPr lang="en-US" dirty="0"/>
              <a:t> </a:t>
            </a:r>
            <a:r>
              <a:rPr lang="en-US" dirty="0" err="1"/>
              <a:t>saja</a:t>
            </a:r>
            <a:r>
              <a:rPr lang="en-US" dirty="0"/>
              <a:t> yang </a:t>
            </a:r>
            <a:r>
              <a:rPr lang="en-US" dirty="0" err="1"/>
              <a:t>biasa</a:t>
            </a:r>
            <a:r>
              <a:rPr lang="en-US" dirty="0"/>
              <a:t> </a:t>
            </a:r>
            <a:r>
              <a:rPr lang="en-US" dirty="0" err="1"/>
              <a:t>digunakan</a:t>
            </a:r>
            <a:r>
              <a:rPr lang="en-US" dirty="0"/>
              <a:t> </a:t>
            </a:r>
            <a:r>
              <a:rPr lang="en-US" dirty="0" err="1"/>
              <a:t>pada</a:t>
            </a:r>
            <a:r>
              <a:rPr lang="en-US" dirty="0"/>
              <a:t> </a:t>
            </a:r>
            <a:r>
              <a:rPr lang="en-US" dirty="0" err="1"/>
              <a:t>topik</a:t>
            </a:r>
            <a:r>
              <a:rPr lang="en-US" dirty="0"/>
              <a:t> </a:t>
            </a:r>
            <a:r>
              <a:rPr lang="en-US" dirty="0" err="1"/>
              <a:t>penelitian</a:t>
            </a:r>
            <a:r>
              <a:rPr lang="en-US" dirty="0"/>
              <a:t> </a:t>
            </a:r>
            <a:r>
              <a:rPr lang="en-US" dirty="0" err="1"/>
              <a:t>tersebut</a:t>
            </a:r>
            <a:endParaRPr lang="en-US" dirty="0"/>
          </a:p>
          <a:p>
            <a:pPr marL="914400" lvl="1" indent="-457200">
              <a:buFont typeface="+mj-lt"/>
              <a:buAutoNum type="arabicPeriod"/>
            </a:pPr>
            <a:r>
              <a:rPr lang="en-US" dirty="0" err="1">
                <a:solidFill>
                  <a:srgbClr val="0070C0"/>
                </a:solidFill>
              </a:rPr>
              <a:t>Masalah</a:t>
            </a:r>
            <a:r>
              <a:rPr lang="en-US" dirty="0">
                <a:solidFill>
                  <a:srgbClr val="0070C0"/>
                </a:solidFill>
              </a:rPr>
              <a:t> </a:t>
            </a:r>
            <a:r>
              <a:rPr lang="en-US" dirty="0" err="1">
                <a:solidFill>
                  <a:srgbClr val="0070C0"/>
                </a:solidFill>
              </a:rPr>
              <a:t>penelitian</a:t>
            </a:r>
            <a:r>
              <a:rPr lang="en-US" dirty="0">
                <a:solidFill>
                  <a:srgbClr val="0070C0"/>
                </a:solidFill>
              </a:rPr>
              <a:t> </a:t>
            </a:r>
            <a:r>
              <a:rPr lang="en-US" dirty="0" err="1"/>
              <a:t>apa</a:t>
            </a:r>
            <a:r>
              <a:rPr lang="en-US" dirty="0"/>
              <a:t> </a:t>
            </a:r>
            <a:r>
              <a:rPr lang="en-US" dirty="0" err="1"/>
              <a:t>saja</a:t>
            </a:r>
            <a:r>
              <a:rPr lang="en-US" dirty="0"/>
              <a:t> yang </a:t>
            </a:r>
            <a:r>
              <a:rPr lang="en-US" dirty="0" err="1"/>
              <a:t>biasanya</a:t>
            </a:r>
            <a:r>
              <a:rPr lang="en-US" dirty="0"/>
              <a:t> </a:t>
            </a:r>
            <a:r>
              <a:rPr lang="en-US" dirty="0" err="1"/>
              <a:t>diangkat</a:t>
            </a:r>
            <a:r>
              <a:rPr lang="en-US" dirty="0"/>
              <a:t> </a:t>
            </a:r>
            <a:r>
              <a:rPr lang="en-US" dirty="0" err="1"/>
              <a:t>oleh</a:t>
            </a:r>
            <a:r>
              <a:rPr lang="en-US" dirty="0"/>
              <a:t> para </a:t>
            </a:r>
            <a:r>
              <a:rPr lang="en-US" dirty="0" err="1"/>
              <a:t>peneliti</a:t>
            </a:r>
            <a:r>
              <a:rPr lang="en-US" dirty="0"/>
              <a:t> di </a:t>
            </a:r>
            <a:r>
              <a:rPr lang="en-US" dirty="0" err="1"/>
              <a:t>topik</a:t>
            </a:r>
            <a:r>
              <a:rPr lang="en-US" dirty="0"/>
              <a:t> </a:t>
            </a:r>
            <a:r>
              <a:rPr lang="en-US" dirty="0" err="1"/>
              <a:t>tersebut</a:t>
            </a:r>
            <a:endParaRPr lang="en-US" dirty="0"/>
          </a:p>
          <a:p>
            <a:pPr lvl="1"/>
            <a:endParaRPr lang="en-US" dirty="0"/>
          </a:p>
          <a:p>
            <a:pPr lvl="1"/>
            <a:endParaRPr lang="en-US" dirty="0"/>
          </a:p>
        </p:txBody>
      </p:sp>
      <p:sp>
        <p:nvSpPr>
          <p:cNvPr id="2" name="Title 1"/>
          <p:cNvSpPr>
            <a:spLocks noGrp="1"/>
          </p:cNvSpPr>
          <p:nvPr>
            <p:ph type="title"/>
          </p:nvPr>
        </p:nvSpPr>
        <p:spPr/>
        <p:txBody>
          <a:bodyPr/>
          <a:lstStyle/>
          <a:p>
            <a:r>
              <a:rPr lang="en-US" dirty="0" err="1"/>
              <a:t>Tugas</a:t>
            </a:r>
            <a:r>
              <a:rPr lang="en-US" dirty="0"/>
              <a:t> Literature Review</a:t>
            </a:r>
            <a:endParaRPr lang="id-ID" dirty="0"/>
          </a:p>
        </p:txBody>
      </p:sp>
      <p:sp>
        <p:nvSpPr>
          <p:cNvPr id="5" name="Slide Number Placeholder 4">
            <a:extLst>
              <a:ext uri="{FF2B5EF4-FFF2-40B4-BE49-F238E27FC236}">
                <a16:creationId xmlns:a16="http://schemas.microsoft.com/office/drawing/2014/main" id="{1EBCCFC3-5981-45DE-B27E-3541CEAE907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27647942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3048000"/>
            <a:ext cx="7886700" cy="1514476"/>
          </a:xfrm>
        </p:spPr>
        <p:txBody>
          <a:bodyPr>
            <a:normAutofit/>
          </a:bodyPr>
          <a:lstStyle/>
          <a:p>
            <a:r>
              <a:rPr lang="en-US" sz="4000" dirty="0"/>
              <a:t>2.3 Tahapan </a:t>
            </a:r>
            <a:r>
              <a:rPr lang="en-US" sz="4000" dirty="0" err="1"/>
              <a:t>Penelitian</a:t>
            </a:r>
            <a:r>
              <a:rPr lang="en-US" sz="4000" dirty="0"/>
              <a:t> Computing    </a:t>
            </a:r>
            <a:br>
              <a:rPr lang="en-US" sz="4000" dirty="0"/>
            </a:br>
            <a:r>
              <a:rPr lang="en-US" sz="4000" dirty="0"/>
              <a:t>       </a:t>
            </a:r>
            <a:r>
              <a:rPr lang="en-US" sz="4000" dirty="0" err="1"/>
              <a:t>Fokus</a:t>
            </a:r>
            <a:r>
              <a:rPr lang="en-US" sz="4000" dirty="0"/>
              <a:t> </a:t>
            </a:r>
            <a:r>
              <a:rPr lang="en-US" sz="4000" dirty="0" err="1"/>
              <a:t>Perbaikan</a:t>
            </a:r>
            <a:r>
              <a:rPr lang="en-US" sz="4000" dirty="0"/>
              <a:t> </a:t>
            </a:r>
            <a:r>
              <a:rPr lang="en-US" sz="4000" dirty="0" err="1"/>
              <a:t>Algoritma</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391FE5D8-1840-4D09-9947-DAF64BA93F4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128</a:t>
            </a:fld>
            <a:endParaRPr lang="en-US">
              <a:solidFill>
                <a:prstClr val="black">
                  <a:tint val="75000"/>
                </a:prstClr>
              </a:solidFill>
            </a:endParaRPr>
          </a:p>
        </p:txBody>
      </p:sp>
    </p:spTree>
    <p:extLst>
      <p:ext uri="{BB962C8B-B14F-4D97-AF65-F5344CB8AC3E}">
        <p14:creationId xmlns:p14="http://schemas.microsoft.com/office/powerpoint/2010/main" val="223988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914400"/>
            <a:ext cx="8458200" cy="5095220"/>
          </a:xfrm>
          <a:prstGeom prst="roundRect">
            <a:avLst/>
          </a:prstGeom>
          <a:solidFill>
            <a:srgbClr val="E5F2FB"/>
          </a:solid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effectLst/>
              </a:rPr>
              <a:t>Literature Review</a:t>
            </a:r>
          </a:p>
          <a:p>
            <a:pPr algn="ctr"/>
            <a:endParaRPr lang="en-US" sz="2800" dirty="0">
              <a:solidFill>
                <a:schemeClr val="tx1"/>
              </a:solidFill>
              <a:effectLst/>
            </a:endParaRPr>
          </a:p>
          <a:p>
            <a:pPr algn="ctr"/>
            <a:endParaRPr lang="en-US" sz="14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3357598189"/>
              </p:ext>
            </p:extLst>
          </p:nvPr>
        </p:nvGraphicFramePr>
        <p:xfrm>
          <a:off x="809625" y="1600200"/>
          <a:ext cx="7524750" cy="4114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Autofit/>
          </a:bodyPr>
          <a:lstStyle/>
          <a:p>
            <a:r>
              <a:rPr lang="en-US" sz="2800" dirty="0"/>
              <a:t>Tahapan </a:t>
            </a:r>
            <a:r>
              <a:rPr lang="en-US" sz="2800" dirty="0" err="1"/>
              <a:t>Penelitian</a:t>
            </a:r>
            <a:r>
              <a:rPr lang="en-US" sz="2800" dirty="0"/>
              <a:t> Computing </a:t>
            </a:r>
            <a:r>
              <a:rPr lang="en-US" sz="2800" dirty="0" err="1"/>
              <a:t>Fokus</a:t>
            </a:r>
            <a:r>
              <a:rPr lang="en-US" sz="2800" dirty="0"/>
              <a:t> </a:t>
            </a:r>
            <a:r>
              <a:rPr lang="en-US" sz="2800" dirty="0" err="1"/>
              <a:t>Perbaikan</a:t>
            </a:r>
            <a:r>
              <a:rPr lang="en-US" sz="2800" dirty="0"/>
              <a:t> </a:t>
            </a:r>
            <a:r>
              <a:rPr lang="en-US" sz="2800" dirty="0" err="1"/>
              <a:t>Algoritma</a:t>
            </a:r>
            <a:endParaRPr lang="en-US" sz="2800" dirty="0"/>
          </a:p>
        </p:txBody>
      </p:sp>
      <p:sp>
        <p:nvSpPr>
          <p:cNvPr id="8" name="Rectangle 7"/>
          <p:cNvSpPr/>
          <p:nvPr/>
        </p:nvSpPr>
        <p:spPr>
          <a:xfrm>
            <a:off x="0" y="6172200"/>
            <a:ext cx="9144000" cy="307777"/>
          </a:xfrm>
          <a:prstGeom prst="rect">
            <a:avLst/>
          </a:prstGeom>
        </p:spPr>
        <p:txBody>
          <a:bodyPr wrap="square">
            <a:spAutoFit/>
          </a:bodyPr>
          <a:lstStyle/>
          <a:p>
            <a:r>
              <a:rPr lang="en-US" sz="1400" i="1" dirty="0">
                <a:effectLst/>
              </a:rPr>
              <a:t>*http://romisatriawahono.net/2013/01/23/tahapan-memulai-penelitian-untuk-mahasiswa-galau/</a:t>
            </a:r>
          </a:p>
        </p:txBody>
      </p:sp>
      <p:sp>
        <p:nvSpPr>
          <p:cNvPr id="3" name="Slide Number Placeholder 2">
            <a:extLst>
              <a:ext uri="{FF2B5EF4-FFF2-40B4-BE49-F238E27FC236}">
                <a16:creationId xmlns:a16="http://schemas.microsoft.com/office/drawing/2014/main" id="{B8A793C5-F2EA-4D08-AAE4-5FD8D66E0E8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129</a:t>
            </a:fld>
            <a:endParaRPr lang="en-US">
              <a:solidFill>
                <a:prstClr val="black">
                  <a:tint val="75000"/>
                </a:prstClr>
              </a:solidFill>
            </a:endParaRPr>
          </a:p>
        </p:txBody>
      </p:sp>
    </p:spTree>
    <p:extLst>
      <p:ext uri="{BB962C8B-B14F-4D97-AF65-F5344CB8AC3E}">
        <p14:creationId xmlns:p14="http://schemas.microsoft.com/office/powerpoint/2010/main" val="8166282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058150" cy="5333549"/>
          </a:xfrm>
        </p:spPr>
        <p:txBody>
          <a:bodyPr>
            <a:normAutofit fontScale="92500" lnSpcReduction="20000"/>
          </a:bodyPr>
          <a:lstStyle/>
          <a:p>
            <a:r>
              <a:rPr lang="en-US" dirty="0" err="1"/>
              <a:t>Membangun</a:t>
            </a:r>
            <a:r>
              <a:rPr lang="en-US" dirty="0"/>
              <a:t> software </a:t>
            </a:r>
            <a:r>
              <a:rPr lang="en-US" dirty="0" err="1">
                <a:solidFill>
                  <a:srgbClr val="C00000"/>
                </a:solidFill>
              </a:rPr>
              <a:t>bukanlah</a:t>
            </a:r>
            <a:r>
              <a:rPr lang="en-US" dirty="0">
                <a:solidFill>
                  <a:srgbClr val="C00000"/>
                </a:solidFill>
              </a:rPr>
              <a:t> </a:t>
            </a:r>
            <a:r>
              <a:rPr lang="en-US" dirty="0" err="1">
                <a:solidFill>
                  <a:srgbClr val="C00000"/>
                </a:solidFill>
              </a:rPr>
              <a:t>tujuan</a:t>
            </a:r>
            <a:r>
              <a:rPr lang="en-US" dirty="0">
                <a:solidFill>
                  <a:srgbClr val="C00000"/>
                </a:solidFill>
              </a:rPr>
              <a:t> </a:t>
            </a:r>
            <a:r>
              <a:rPr lang="en-US" dirty="0" err="1">
                <a:solidFill>
                  <a:srgbClr val="C00000"/>
                </a:solidFill>
              </a:rPr>
              <a:t>utama</a:t>
            </a:r>
            <a:r>
              <a:rPr lang="en-US" dirty="0">
                <a:solidFill>
                  <a:srgbClr val="C00000"/>
                </a:solidFill>
              </a:rPr>
              <a:t> </a:t>
            </a:r>
            <a:r>
              <a:rPr lang="en-US" dirty="0" err="1">
                <a:solidFill>
                  <a:srgbClr val="C00000"/>
                </a:solidFill>
              </a:rPr>
              <a:t>penelitian</a:t>
            </a:r>
            <a:r>
              <a:rPr lang="en-US" dirty="0"/>
              <a:t>, </a:t>
            </a:r>
            <a:r>
              <a:rPr lang="en-US" dirty="0" err="1"/>
              <a:t>hanya</a:t>
            </a:r>
            <a:r>
              <a:rPr lang="en-US" dirty="0"/>
              <a:t> </a:t>
            </a:r>
            <a:r>
              <a:rPr lang="en-US" i="1" dirty="0"/>
              <a:t>testbed</a:t>
            </a:r>
            <a:r>
              <a:rPr lang="en-US" dirty="0"/>
              <a:t> </a:t>
            </a:r>
            <a:r>
              <a:rPr lang="en-US" dirty="0" err="1"/>
              <a:t>untuk</a:t>
            </a:r>
            <a:r>
              <a:rPr lang="en-US" dirty="0"/>
              <a:t> </a:t>
            </a:r>
            <a:r>
              <a:rPr lang="en-US" dirty="0" err="1"/>
              <a:t>mempermudah</a:t>
            </a:r>
            <a:r>
              <a:rPr lang="en-US" dirty="0"/>
              <a:t> </a:t>
            </a:r>
            <a:r>
              <a:rPr lang="en-US" dirty="0" err="1"/>
              <a:t>kita</a:t>
            </a:r>
            <a:r>
              <a:rPr lang="en-US" dirty="0"/>
              <a:t> </a:t>
            </a:r>
            <a:r>
              <a:rPr lang="en-US" dirty="0" err="1"/>
              <a:t>dalam</a:t>
            </a:r>
            <a:r>
              <a:rPr lang="en-US" dirty="0"/>
              <a:t> </a:t>
            </a:r>
            <a:r>
              <a:rPr lang="en-US" dirty="0" err="1"/>
              <a:t>mengukur</a:t>
            </a:r>
            <a:r>
              <a:rPr lang="en-US" dirty="0"/>
              <a:t> </a:t>
            </a:r>
            <a:r>
              <a:rPr lang="en-US" dirty="0" err="1"/>
              <a:t>hasil</a:t>
            </a:r>
            <a:r>
              <a:rPr lang="en-US" dirty="0"/>
              <a:t> </a:t>
            </a:r>
            <a:r>
              <a:rPr lang="en-US" dirty="0" err="1"/>
              <a:t>penelitian</a:t>
            </a:r>
            <a:endParaRPr lang="en-US" dirty="0"/>
          </a:p>
          <a:p>
            <a:pPr lvl="1"/>
            <a:r>
              <a:rPr lang="en-US" dirty="0" err="1">
                <a:solidFill>
                  <a:srgbClr val="0070C0"/>
                </a:solidFill>
              </a:rPr>
              <a:t>Tidak</a:t>
            </a:r>
            <a:r>
              <a:rPr lang="en-US" dirty="0">
                <a:solidFill>
                  <a:srgbClr val="0070C0"/>
                </a:solidFill>
              </a:rPr>
              <a:t> </a:t>
            </a:r>
            <a:r>
              <a:rPr lang="en-US" dirty="0" err="1">
                <a:solidFill>
                  <a:srgbClr val="0070C0"/>
                </a:solidFill>
              </a:rPr>
              <a:t>ada</a:t>
            </a:r>
            <a:r>
              <a:rPr lang="en-US" dirty="0">
                <a:solidFill>
                  <a:srgbClr val="0070C0"/>
                </a:solidFill>
              </a:rPr>
              <a:t> listing code</a:t>
            </a:r>
            <a:r>
              <a:rPr lang="en-US" dirty="0"/>
              <a:t>, UML </a:t>
            </a:r>
            <a:r>
              <a:rPr lang="en-US" dirty="0" err="1"/>
              <a:t>atau</a:t>
            </a:r>
            <a:r>
              <a:rPr lang="en-US" dirty="0"/>
              <a:t> screenshot software di paper-paper journal (SCOPUS/</a:t>
            </a:r>
            <a:r>
              <a:rPr lang="en-US" dirty="0" err="1"/>
              <a:t>WoS</a:t>
            </a:r>
            <a:r>
              <a:rPr lang="en-US" dirty="0"/>
              <a:t>), </a:t>
            </a:r>
            <a:r>
              <a:rPr lang="en-US" dirty="0" err="1"/>
              <a:t>kecuali</a:t>
            </a:r>
            <a:r>
              <a:rPr lang="en-US" dirty="0"/>
              <a:t> </a:t>
            </a:r>
            <a:r>
              <a:rPr lang="en-US" dirty="0" err="1"/>
              <a:t>penelitian</a:t>
            </a:r>
            <a:r>
              <a:rPr lang="en-US" dirty="0"/>
              <a:t> </a:t>
            </a:r>
            <a:r>
              <a:rPr lang="en-US" dirty="0" err="1"/>
              <a:t>tentang</a:t>
            </a:r>
            <a:r>
              <a:rPr lang="en-US" dirty="0"/>
              <a:t> </a:t>
            </a:r>
            <a:r>
              <a:rPr lang="en-US" dirty="0" err="1"/>
              <a:t>perbaikan</a:t>
            </a:r>
            <a:r>
              <a:rPr lang="en-US" dirty="0"/>
              <a:t> </a:t>
            </a:r>
            <a:r>
              <a:rPr lang="en-US" dirty="0" err="1"/>
              <a:t>paradigma</a:t>
            </a:r>
            <a:r>
              <a:rPr lang="en-US" dirty="0"/>
              <a:t> </a:t>
            </a:r>
            <a:r>
              <a:rPr lang="en-US" dirty="0" err="1"/>
              <a:t>pemrograman</a:t>
            </a:r>
            <a:r>
              <a:rPr lang="en-US" dirty="0"/>
              <a:t>, </a:t>
            </a:r>
            <a:r>
              <a:rPr lang="en-US" dirty="0" err="1"/>
              <a:t>analisis</a:t>
            </a:r>
            <a:r>
              <a:rPr lang="en-US" dirty="0"/>
              <a:t> design, </a:t>
            </a:r>
            <a:r>
              <a:rPr lang="en-US" dirty="0" err="1"/>
              <a:t>dsb</a:t>
            </a:r>
            <a:endParaRPr lang="en-US" dirty="0"/>
          </a:p>
          <a:p>
            <a:endParaRPr lang="en-US" sz="1600" dirty="0"/>
          </a:p>
          <a:p>
            <a:r>
              <a:rPr lang="en-US" dirty="0"/>
              <a:t>Ketika pada </a:t>
            </a:r>
            <a:r>
              <a:rPr lang="en-US" dirty="0" err="1"/>
              <a:t>penelitian</a:t>
            </a:r>
            <a:r>
              <a:rPr lang="en-US" dirty="0"/>
              <a:t> </a:t>
            </a:r>
            <a:r>
              <a:rPr lang="en-US" dirty="0" err="1"/>
              <a:t>kita</a:t>
            </a:r>
            <a:r>
              <a:rPr lang="en-US" dirty="0"/>
              <a:t> </a:t>
            </a:r>
            <a:r>
              <a:rPr lang="en-US" dirty="0" err="1">
                <a:solidFill>
                  <a:srgbClr val="C00000"/>
                </a:solidFill>
              </a:rPr>
              <a:t>mengusulkan</a:t>
            </a:r>
            <a:r>
              <a:rPr lang="en-US" dirty="0">
                <a:solidFill>
                  <a:srgbClr val="C00000"/>
                </a:solidFill>
              </a:rPr>
              <a:t> </a:t>
            </a:r>
            <a:r>
              <a:rPr lang="en-US" dirty="0" err="1">
                <a:solidFill>
                  <a:srgbClr val="C00000"/>
                </a:solidFill>
              </a:rPr>
              <a:t>perbaikan</a:t>
            </a:r>
            <a:r>
              <a:rPr lang="en-US" dirty="0">
                <a:solidFill>
                  <a:srgbClr val="C00000"/>
                </a:solidFill>
              </a:rPr>
              <a:t> </a:t>
            </a:r>
            <a:r>
              <a:rPr lang="en-US" dirty="0" err="1">
                <a:solidFill>
                  <a:srgbClr val="C00000"/>
                </a:solidFill>
              </a:rPr>
              <a:t>suatu</a:t>
            </a:r>
            <a:r>
              <a:rPr lang="en-US" dirty="0">
                <a:solidFill>
                  <a:srgbClr val="C00000"/>
                </a:solidFill>
              </a:rPr>
              <a:t> </a:t>
            </a:r>
            <a:r>
              <a:rPr lang="en-US" dirty="0" err="1">
                <a:solidFill>
                  <a:srgbClr val="C00000"/>
                </a:solidFill>
              </a:rPr>
              <a:t>algoritma</a:t>
            </a:r>
            <a:r>
              <a:rPr lang="en-US" dirty="0">
                <a:solidFill>
                  <a:srgbClr val="C00000"/>
                </a:solidFill>
              </a:rPr>
              <a:t> </a:t>
            </a:r>
            <a:r>
              <a:rPr lang="en-US" dirty="0"/>
              <a:t>(</a:t>
            </a:r>
            <a:r>
              <a:rPr lang="en-US" i="1" dirty="0"/>
              <a:t>proposed method</a:t>
            </a:r>
            <a:r>
              <a:rPr lang="en-US" dirty="0"/>
              <a:t>)</a:t>
            </a:r>
          </a:p>
          <a:p>
            <a:pPr lvl="1"/>
            <a:r>
              <a:rPr lang="en-US" dirty="0" err="1"/>
              <a:t>Bidang</a:t>
            </a:r>
            <a:r>
              <a:rPr lang="en-US" dirty="0"/>
              <a:t> image processing, </a:t>
            </a:r>
            <a:r>
              <a:rPr lang="en-US" dirty="0" err="1"/>
              <a:t>topik</a:t>
            </a:r>
            <a:r>
              <a:rPr lang="en-US" dirty="0"/>
              <a:t> </a:t>
            </a:r>
            <a:r>
              <a:rPr lang="en-US" dirty="0" err="1"/>
              <a:t>penelitian</a:t>
            </a:r>
            <a:r>
              <a:rPr lang="en-US" dirty="0"/>
              <a:t> face recognition, </a:t>
            </a:r>
            <a:r>
              <a:rPr lang="en-US" dirty="0" err="1"/>
              <a:t>memikirkan</a:t>
            </a:r>
            <a:r>
              <a:rPr lang="en-US" dirty="0"/>
              <a:t> </a:t>
            </a:r>
            <a:r>
              <a:rPr lang="en-US" dirty="0" err="1">
                <a:solidFill>
                  <a:srgbClr val="0070C0"/>
                </a:solidFill>
              </a:rPr>
              <a:t>perbaikan</a:t>
            </a:r>
            <a:r>
              <a:rPr lang="en-US" dirty="0">
                <a:solidFill>
                  <a:srgbClr val="0070C0"/>
                </a:solidFill>
              </a:rPr>
              <a:t> </a:t>
            </a:r>
            <a:r>
              <a:rPr lang="en-US" dirty="0" err="1">
                <a:solidFill>
                  <a:srgbClr val="0070C0"/>
                </a:solidFill>
              </a:rPr>
              <a:t>metode</a:t>
            </a:r>
            <a:r>
              <a:rPr lang="en-US" dirty="0">
                <a:solidFill>
                  <a:srgbClr val="0070C0"/>
                </a:solidFill>
              </a:rPr>
              <a:t>/</a:t>
            </a:r>
            <a:r>
              <a:rPr lang="en-US" dirty="0" err="1">
                <a:solidFill>
                  <a:srgbClr val="0070C0"/>
                </a:solidFill>
              </a:rPr>
              <a:t>algoritma</a:t>
            </a:r>
            <a:r>
              <a:rPr lang="en-US" dirty="0">
                <a:solidFill>
                  <a:srgbClr val="0070C0"/>
                </a:solidFill>
              </a:rPr>
              <a:t> </a:t>
            </a:r>
            <a:r>
              <a:rPr lang="en-US" dirty="0" err="1">
                <a:solidFill>
                  <a:srgbClr val="0070C0"/>
                </a:solidFill>
              </a:rPr>
              <a:t>untuk</a:t>
            </a:r>
            <a:r>
              <a:rPr lang="en-US" dirty="0">
                <a:solidFill>
                  <a:srgbClr val="0070C0"/>
                </a:solidFill>
              </a:rPr>
              <a:t> </a:t>
            </a:r>
            <a:r>
              <a:rPr lang="en-US" dirty="0" err="1">
                <a:solidFill>
                  <a:srgbClr val="0070C0"/>
                </a:solidFill>
              </a:rPr>
              <a:t>pengenalan</a:t>
            </a:r>
            <a:r>
              <a:rPr lang="en-US" dirty="0">
                <a:solidFill>
                  <a:srgbClr val="0070C0"/>
                </a:solidFill>
              </a:rPr>
              <a:t> </a:t>
            </a:r>
            <a:r>
              <a:rPr lang="en-US" dirty="0" err="1">
                <a:solidFill>
                  <a:srgbClr val="0070C0"/>
                </a:solidFill>
              </a:rPr>
              <a:t>wajah</a:t>
            </a:r>
            <a:r>
              <a:rPr lang="en-US" dirty="0">
                <a:solidFill>
                  <a:srgbClr val="0070C0"/>
                </a:solidFill>
              </a:rPr>
              <a:t> </a:t>
            </a:r>
            <a:r>
              <a:rPr lang="en-US" dirty="0" err="1"/>
              <a:t>dengan</a:t>
            </a:r>
            <a:r>
              <a:rPr lang="en-US" dirty="0"/>
              <a:t> </a:t>
            </a:r>
            <a:r>
              <a:rPr lang="en-US" dirty="0" err="1"/>
              <a:t>akurat</a:t>
            </a:r>
            <a:r>
              <a:rPr lang="en-US" dirty="0"/>
              <a:t>/</a:t>
            </a:r>
            <a:r>
              <a:rPr lang="en-US" dirty="0" err="1"/>
              <a:t>efisien</a:t>
            </a:r>
            <a:endParaRPr lang="en-US" dirty="0"/>
          </a:p>
          <a:p>
            <a:pPr lvl="1"/>
            <a:r>
              <a:rPr lang="en-US" dirty="0" err="1"/>
              <a:t>Bidang</a:t>
            </a:r>
            <a:r>
              <a:rPr lang="en-US" dirty="0"/>
              <a:t> data mining, </a:t>
            </a:r>
            <a:r>
              <a:rPr lang="en-US" dirty="0" err="1"/>
              <a:t>topik</a:t>
            </a:r>
            <a:r>
              <a:rPr lang="en-US" dirty="0"/>
              <a:t> decision tree, </a:t>
            </a:r>
            <a:r>
              <a:rPr lang="en-US" dirty="0" err="1"/>
              <a:t>memikirkan</a:t>
            </a:r>
            <a:r>
              <a:rPr lang="en-US" dirty="0"/>
              <a:t> </a:t>
            </a:r>
            <a:r>
              <a:rPr lang="en-US" dirty="0" err="1">
                <a:solidFill>
                  <a:srgbClr val="0070C0"/>
                </a:solidFill>
              </a:rPr>
              <a:t>perbaikan</a:t>
            </a:r>
            <a:r>
              <a:rPr lang="en-US" dirty="0">
                <a:solidFill>
                  <a:srgbClr val="0070C0"/>
                </a:solidFill>
              </a:rPr>
              <a:t> </a:t>
            </a:r>
            <a:r>
              <a:rPr lang="en-US" dirty="0" err="1">
                <a:solidFill>
                  <a:srgbClr val="0070C0"/>
                </a:solidFill>
              </a:rPr>
              <a:t>algoritma</a:t>
            </a:r>
            <a:r>
              <a:rPr lang="en-US" dirty="0">
                <a:solidFill>
                  <a:srgbClr val="0070C0"/>
                </a:solidFill>
              </a:rPr>
              <a:t> decision tree </a:t>
            </a:r>
            <a:r>
              <a:rPr lang="en-US" dirty="0" err="1"/>
              <a:t>sehingga</a:t>
            </a:r>
            <a:r>
              <a:rPr lang="en-US" dirty="0"/>
              <a:t> </a:t>
            </a:r>
            <a:r>
              <a:rPr lang="en-US" dirty="0" err="1"/>
              <a:t>bisa</a:t>
            </a:r>
            <a:r>
              <a:rPr lang="en-US" dirty="0"/>
              <a:t> </a:t>
            </a:r>
            <a:r>
              <a:rPr lang="en-US" dirty="0" err="1"/>
              <a:t>memprediksi</a:t>
            </a:r>
            <a:r>
              <a:rPr lang="en-US" dirty="0"/>
              <a:t> (</a:t>
            </a:r>
            <a:r>
              <a:rPr lang="en-US" dirty="0" err="1"/>
              <a:t>klasifikasi</a:t>
            </a:r>
            <a:r>
              <a:rPr lang="en-US" dirty="0"/>
              <a:t>) </a:t>
            </a:r>
            <a:r>
              <a:rPr lang="en-US" dirty="0" err="1"/>
              <a:t>dengan</a:t>
            </a:r>
            <a:r>
              <a:rPr lang="en-US" dirty="0"/>
              <a:t> </a:t>
            </a:r>
            <a:r>
              <a:rPr lang="en-US" dirty="0" err="1"/>
              <a:t>lebih</a:t>
            </a:r>
            <a:r>
              <a:rPr lang="en-US" dirty="0"/>
              <a:t> </a:t>
            </a:r>
            <a:r>
              <a:rPr lang="en-US" dirty="0" err="1"/>
              <a:t>akurat</a:t>
            </a:r>
            <a:endParaRPr lang="en-US" dirty="0"/>
          </a:p>
          <a:p>
            <a:pPr lvl="1"/>
            <a:r>
              <a:rPr lang="en-US" dirty="0" err="1"/>
              <a:t>Untuk</a:t>
            </a:r>
            <a:r>
              <a:rPr lang="en-US" dirty="0"/>
              <a:t> </a:t>
            </a:r>
            <a:r>
              <a:rPr lang="en-US" dirty="0" err="1">
                <a:solidFill>
                  <a:srgbClr val="0070C0"/>
                </a:solidFill>
              </a:rPr>
              <a:t>mempermudah</a:t>
            </a:r>
            <a:r>
              <a:rPr lang="en-US" dirty="0">
                <a:solidFill>
                  <a:srgbClr val="0070C0"/>
                </a:solidFill>
              </a:rPr>
              <a:t> </a:t>
            </a:r>
            <a:r>
              <a:rPr lang="en-US" dirty="0" err="1">
                <a:solidFill>
                  <a:srgbClr val="0070C0"/>
                </a:solidFill>
              </a:rPr>
              <a:t>eksperimen</a:t>
            </a:r>
            <a:r>
              <a:rPr lang="en-US" dirty="0">
                <a:solidFill>
                  <a:srgbClr val="0070C0"/>
                </a:solidFill>
              </a:rPr>
              <a:t> dan </a:t>
            </a:r>
            <a:r>
              <a:rPr lang="en-US" dirty="0" err="1">
                <a:solidFill>
                  <a:srgbClr val="0070C0"/>
                </a:solidFill>
              </a:rPr>
              <a:t>evaluasi</a:t>
            </a:r>
            <a:r>
              <a:rPr lang="en-US" dirty="0"/>
              <a:t>, </a:t>
            </a:r>
            <a:r>
              <a:rPr lang="en-US" dirty="0" err="1"/>
              <a:t>kita</a:t>
            </a:r>
            <a:r>
              <a:rPr lang="en-US" dirty="0"/>
              <a:t> </a:t>
            </a:r>
            <a:r>
              <a:rPr lang="en-US" dirty="0" err="1">
                <a:solidFill>
                  <a:srgbClr val="00B050"/>
                </a:solidFill>
              </a:rPr>
              <a:t>menulis</a:t>
            </a:r>
            <a:r>
              <a:rPr lang="en-US" dirty="0">
                <a:solidFill>
                  <a:srgbClr val="00B050"/>
                </a:solidFill>
              </a:rPr>
              <a:t> </a:t>
            </a:r>
            <a:r>
              <a:rPr lang="en-US" dirty="0" err="1">
                <a:solidFill>
                  <a:srgbClr val="00B050"/>
                </a:solidFill>
              </a:rPr>
              <a:t>kode</a:t>
            </a:r>
            <a:r>
              <a:rPr lang="en-US" dirty="0">
                <a:solidFill>
                  <a:srgbClr val="00B050"/>
                </a:solidFill>
              </a:rPr>
              <a:t> program (software) </a:t>
            </a:r>
            <a:r>
              <a:rPr lang="en-US" dirty="0" err="1"/>
              <a:t>untuk</a:t>
            </a:r>
            <a:r>
              <a:rPr lang="en-US" dirty="0"/>
              <a:t> </a:t>
            </a:r>
            <a:r>
              <a:rPr lang="en-US" dirty="0" err="1"/>
              <a:t>menguji</a:t>
            </a:r>
            <a:r>
              <a:rPr lang="en-US" dirty="0"/>
              <a:t> dan </a:t>
            </a:r>
            <a:r>
              <a:rPr lang="en-US" dirty="0" err="1"/>
              <a:t>mengevaluasi</a:t>
            </a:r>
            <a:r>
              <a:rPr lang="en-US" dirty="0"/>
              <a:t> performance </a:t>
            </a:r>
            <a:r>
              <a:rPr lang="en-US" dirty="0" err="1"/>
              <a:t>dari</a:t>
            </a:r>
            <a:r>
              <a:rPr lang="en-US" dirty="0"/>
              <a:t> </a:t>
            </a:r>
            <a:r>
              <a:rPr lang="en-US" dirty="0" err="1"/>
              <a:t>algoritma</a:t>
            </a:r>
            <a:r>
              <a:rPr lang="en-US" dirty="0"/>
              <a:t> yang </a:t>
            </a:r>
            <a:r>
              <a:rPr lang="en-US" dirty="0" err="1"/>
              <a:t>kita</a:t>
            </a:r>
            <a:r>
              <a:rPr lang="en-US" dirty="0"/>
              <a:t> </a:t>
            </a:r>
            <a:r>
              <a:rPr lang="en-US" dirty="0" err="1"/>
              <a:t>usulkan</a:t>
            </a:r>
            <a:endParaRPr lang="en-US" dirty="0"/>
          </a:p>
        </p:txBody>
      </p:sp>
      <p:sp>
        <p:nvSpPr>
          <p:cNvPr id="2" name="Title 1"/>
          <p:cNvSpPr>
            <a:spLocks noGrp="1"/>
          </p:cNvSpPr>
          <p:nvPr>
            <p:ph type="title"/>
          </p:nvPr>
        </p:nvSpPr>
        <p:spPr/>
        <p:txBody>
          <a:bodyPr>
            <a:normAutofit/>
          </a:bodyPr>
          <a:lstStyle/>
          <a:p>
            <a:r>
              <a:rPr lang="en-US" dirty="0" err="1"/>
              <a:t>Pengembangan</a:t>
            </a:r>
            <a:r>
              <a:rPr lang="en-US" dirty="0"/>
              <a:t> Software vs </a:t>
            </a:r>
            <a:r>
              <a:rPr lang="en-US" dirty="0" err="1"/>
              <a:t>Penelitian</a:t>
            </a:r>
            <a:endParaRPr lang="id-ID" dirty="0"/>
          </a:p>
        </p:txBody>
      </p:sp>
      <p:sp>
        <p:nvSpPr>
          <p:cNvPr id="4" name="Slide Number Placeholder 3">
            <a:extLst>
              <a:ext uri="{FF2B5EF4-FFF2-40B4-BE49-F238E27FC236}">
                <a16:creationId xmlns:a16="http://schemas.microsoft.com/office/drawing/2014/main" id="{BE842327-C2F8-4F02-B0B7-C22482F137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296434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id-ID" sz="3400" dirty="0"/>
              <a:t>Tentukan </a:t>
            </a:r>
            <a:r>
              <a:rPr lang="en-US" sz="3400" dirty="0" err="1">
                <a:solidFill>
                  <a:srgbClr val="C00000"/>
                </a:solidFill>
              </a:rPr>
              <a:t>algoritma</a:t>
            </a:r>
            <a:r>
              <a:rPr lang="en-US" sz="3400" dirty="0">
                <a:solidFill>
                  <a:srgbClr val="C00000"/>
                </a:solidFill>
              </a:rPr>
              <a:t> yang </a:t>
            </a:r>
            <a:r>
              <a:rPr lang="en-US" sz="3400" dirty="0" err="1">
                <a:solidFill>
                  <a:srgbClr val="C00000"/>
                </a:solidFill>
              </a:rPr>
              <a:t>ingin</a:t>
            </a:r>
            <a:r>
              <a:rPr lang="en-US" sz="3400" dirty="0">
                <a:solidFill>
                  <a:srgbClr val="C00000"/>
                </a:solidFill>
              </a:rPr>
              <a:t> </a:t>
            </a:r>
            <a:r>
              <a:rPr lang="en-US" sz="3400" dirty="0" err="1">
                <a:solidFill>
                  <a:srgbClr val="C00000"/>
                </a:solidFill>
              </a:rPr>
              <a:t>kita</a:t>
            </a:r>
            <a:r>
              <a:rPr lang="en-US" sz="3400" dirty="0">
                <a:solidFill>
                  <a:srgbClr val="C00000"/>
                </a:solidFill>
              </a:rPr>
              <a:t> </a:t>
            </a:r>
            <a:r>
              <a:rPr lang="en-US" sz="3400" dirty="0" err="1">
                <a:solidFill>
                  <a:srgbClr val="C00000"/>
                </a:solidFill>
              </a:rPr>
              <a:t>perbaiki</a:t>
            </a:r>
            <a:r>
              <a:rPr lang="en-US" sz="3400" dirty="0"/>
              <a:t> pada</a:t>
            </a:r>
            <a:r>
              <a:rPr lang="id-ID" sz="3400" dirty="0"/>
              <a:t> penelitian</a:t>
            </a:r>
          </a:p>
          <a:p>
            <a:pPr marL="514350" indent="-514350">
              <a:buFont typeface="+mj-lt"/>
              <a:buAutoNum type="arabicPeriod"/>
            </a:pPr>
            <a:r>
              <a:rPr lang="id-ID" sz="3400" dirty="0"/>
              <a:t>Lakukan pencarian dan </a:t>
            </a:r>
            <a:r>
              <a:rPr lang="id-ID" sz="3400" dirty="0">
                <a:solidFill>
                  <a:srgbClr val="C00000"/>
                </a:solidFill>
              </a:rPr>
              <a:t>kumpulkan paper yang membahas </a:t>
            </a:r>
            <a:r>
              <a:rPr lang="en-US" sz="3400" dirty="0" err="1">
                <a:solidFill>
                  <a:srgbClr val="C00000"/>
                </a:solidFill>
              </a:rPr>
              <a:t>algoritma</a:t>
            </a:r>
            <a:r>
              <a:rPr lang="id-ID" sz="3400" dirty="0">
                <a:solidFill>
                  <a:srgbClr val="FF0000"/>
                </a:solidFill>
              </a:rPr>
              <a:t> </a:t>
            </a:r>
            <a:r>
              <a:rPr lang="id-ID" sz="3400" dirty="0"/>
              <a:t>yang kita pilih (boleh technical atau survey paper)</a:t>
            </a:r>
          </a:p>
          <a:p>
            <a:pPr marL="514350" indent="-514350">
              <a:buFont typeface="+mj-lt"/>
              <a:buAutoNum type="arabicPeriod"/>
            </a:pPr>
            <a:r>
              <a:rPr lang="id-ID" sz="3400" dirty="0"/>
              <a:t>Konsentrasi ke </a:t>
            </a:r>
            <a:r>
              <a:rPr lang="id-ID" sz="3400" dirty="0" err="1">
                <a:solidFill>
                  <a:srgbClr val="C00000"/>
                </a:solidFill>
              </a:rPr>
              <a:t>journal</a:t>
            </a:r>
            <a:r>
              <a:rPr lang="id-ID" sz="3400" dirty="0">
                <a:solidFill>
                  <a:srgbClr val="C00000"/>
                </a:solidFill>
              </a:rPr>
              <a:t> Q2 dan Q1</a:t>
            </a:r>
            <a:r>
              <a:rPr lang="id-ID" sz="3400" dirty="0"/>
              <a:t>, cek dengan </a:t>
            </a:r>
            <a:r>
              <a:rPr lang="id-ID" sz="3400" dirty="0" err="1"/>
              <a:t>ScimagoJr.Com</a:t>
            </a:r>
            <a:endParaRPr lang="id-ID" sz="3400" dirty="0"/>
          </a:p>
          <a:p>
            <a:pPr marL="514350" indent="-514350">
              <a:buFont typeface="+mj-lt"/>
              <a:buAutoNum type="arabicPeriod"/>
            </a:pPr>
            <a:r>
              <a:rPr lang="id-ID" sz="3400" dirty="0"/>
              <a:t>Baca </a:t>
            </a:r>
            <a:r>
              <a:rPr lang="id-ID" sz="3400" dirty="0" err="1">
                <a:solidFill>
                  <a:srgbClr val="C00000"/>
                </a:solidFill>
              </a:rPr>
              <a:t>abstract</a:t>
            </a:r>
            <a:r>
              <a:rPr lang="id-ID" sz="3400" dirty="0"/>
              <a:t>, </a:t>
            </a:r>
            <a:r>
              <a:rPr lang="id-ID" sz="3400" dirty="0" err="1">
                <a:solidFill>
                  <a:srgbClr val="C00000"/>
                </a:solidFill>
              </a:rPr>
              <a:t>introduction</a:t>
            </a:r>
            <a:r>
              <a:rPr lang="id-ID" sz="3400" dirty="0"/>
              <a:t> dan </a:t>
            </a:r>
            <a:r>
              <a:rPr lang="id-ID" sz="3400" dirty="0" err="1">
                <a:solidFill>
                  <a:srgbClr val="C00000"/>
                </a:solidFill>
              </a:rPr>
              <a:t>related</a:t>
            </a:r>
            <a:r>
              <a:rPr lang="id-ID" sz="3400" dirty="0">
                <a:solidFill>
                  <a:srgbClr val="C00000"/>
                </a:solidFill>
              </a:rPr>
              <a:t> </a:t>
            </a:r>
            <a:r>
              <a:rPr lang="id-ID" sz="3400" dirty="0" err="1">
                <a:solidFill>
                  <a:srgbClr val="C00000"/>
                </a:solidFill>
              </a:rPr>
              <a:t>research</a:t>
            </a:r>
            <a:r>
              <a:rPr lang="id-ID" sz="3400" dirty="0">
                <a:solidFill>
                  <a:srgbClr val="C00000"/>
                </a:solidFill>
              </a:rPr>
              <a:t> </a:t>
            </a:r>
            <a:r>
              <a:rPr lang="id-ID" sz="3400" dirty="0"/>
              <a:t>dari </a:t>
            </a:r>
            <a:r>
              <a:rPr lang="id-ID" sz="3400" dirty="0" err="1"/>
              <a:t>paper</a:t>
            </a:r>
            <a:r>
              <a:rPr lang="id-ID" sz="3400" dirty="0"/>
              <a:t> tersebut </a:t>
            </a:r>
          </a:p>
          <a:p>
            <a:pPr marL="514350" indent="-514350">
              <a:buFont typeface="+mj-lt"/>
              <a:buAutoNum type="arabicPeriod"/>
            </a:pPr>
            <a:r>
              <a:rPr lang="id-ID" sz="3400" dirty="0"/>
              <a:t>Pahami </a:t>
            </a:r>
            <a:r>
              <a:rPr lang="id-ID" sz="3400" dirty="0">
                <a:solidFill>
                  <a:srgbClr val="C00000"/>
                </a:solidFill>
              </a:rPr>
              <a:t>masalah</a:t>
            </a:r>
            <a:r>
              <a:rPr lang="id-ID" sz="3400" dirty="0"/>
              <a:t> dan </a:t>
            </a:r>
            <a:r>
              <a:rPr lang="id-ID" sz="3400" dirty="0">
                <a:solidFill>
                  <a:srgbClr val="C00000"/>
                </a:solidFill>
              </a:rPr>
              <a:t>kontribusi penelitian </a:t>
            </a:r>
            <a:r>
              <a:rPr lang="id-ID" sz="3400" dirty="0"/>
              <a:t>dari paper-paper yang didownload dan susun dalam bentuk tabel</a:t>
            </a:r>
            <a:endParaRPr lang="en-US" sz="3400" dirty="0"/>
          </a:p>
        </p:txBody>
      </p:sp>
      <p:sp>
        <p:nvSpPr>
          <p:cNvPr id="4" name="Title 3"/>
          <p:cNvSpPr>
            <a:spLocks noGrp="1"/>
          </p:cNvSpPr>
          <p:nvPr>
            <p:ph type="title"/>
          </p:nvPr>
        </p:nvSpPr>
        <p:spPr/>
        <p:txBody>
          <a:bodyPr/>
          <a:lstStyle/>
          <a:p>
            <a:r>
              <a:rPr lang="id-ID" dirty="0"/>
              <a:t>Tugas</a:t>
            </a:r>
            <a:endParaRPr lang="en-US" dirty="0"/>
          </a:p>
        </p:txBody>
      </p:sp>
      <p:sp>
        <p:nvSpPr>
          <p:cNvPr id="5" name="Slide Number Placeholder 4">
            <a:extLst>
              <a:ext uri="{FF2B5EF4-FFF2-40B4-BE49-F238E27FC236}">
                <a16:creationId xmlns:a16="http://schemas.microsoft.com/office/drawing/2014/main" id="{64E879C4-BE8F-416B-B436-69472FA8C44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130</a:t>
            </a:fld>
            <a:endParaRPr lang="en-US">
              <a:solidFill>
                <a:prstClr val="black">
                  <a:tint val="75000"/>
                </a:prstClr>
              </a:solidFill>
            </a:endParaRPr>
          </a:p>
        </p:txBody>
      </p:sp>
    </p:spTree>
    <p:extLst>
      <p:ext uri="{BB962C8B-B14F-4D97-AF65-F5344CB8AC3E}">
        <p14:creationId xmlns:p14="http://schemas.microsoft.com/office/powerpoint/2010/main" val="2628756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F41223-93EC-4CE5-97B8-082E920B0BCC}"/>
              </a:ext>
            </a:extLst>
          </p:cNvPr>
          <p:cNvSpPr>
            <a:spLocks noGrp="1"/>
          </p:cNvSpPr>
          <p:nvPr>
            <p:ph idx="1"/>
          </p:nvPr>
        </p:nvSpPr>
        <p:spPr>
          <a:xfrm>
            <a:off x="152400" y="1066802"/>
            <a:ext cx="8362950" cy="5638800"/>
          </a:xfrm>
        </p:spPr>
        <p:txBody>
          <a:bodyPr>
            <a:normAutofit/>
          </a:bodyPr>
          <a:lstStyle/>
          <a:p>
            <a:r>
              <a:rPr lang="id-ID" dirty="0">
                <a:solidFill>
                  <a:srgbClr val="C00000"/>
                </a:solidFill>
              </a:rPr>
              <a:t>Definisi</a:t>
            </a:r>
            <a:r>
              <a:rPr lang="id-ID" dirty="0"/>
              <a:t> k-Means</a:t>
            </a:r>
            <a:r>
              <a:rPr lang="en-US" dirty="0"/>
              <a:t> (Textbooks)</a:t>
            </a:r>
          </a:p>
          <a:p>
            <a:r>
              <a:rPr lang="en-US" dirty="0" err="1">
                <a:solidFill>
                  <a:srgbClr val="C00000"/>
                </a:solidFill>
              </a:rPr>
              <a:t>Tahapan</a:t>
            </a:r>
            <a:r>
              <a:rPr lang="id-ID" dirty="0"/>
              <a:t> </a:t>
            </a:r>
            <a:r>
              <a:rPr lang="en-US" dirty="0"/>
              <a:t>dan </a:t>
            </a:r>
            <a:r>
              <a:rPr lang="en-US" dirty="0" err="1">
                <a:solidFill>
                  <a:srgbClr val="C00000"/>
                </a:solidFill>
              </a:rPr>
              <a:t>Penghitungan</a:t>
            </a:r>
            <a:br>
              <a:rPr lang="en-US" dirty="0"/>
            </a:br>
            <a:r>
              <a:rPr lang="id-ID" dirty="0"/>
              <a:t>k-Means</a:t>
            </a:r>
            <a:r>
              <a:rPr lang="en-US" dirty="0"/>
              <a:t> (Textbooks)</a:t>
            </a:r>
          </a:p>
          <a:p>
            <a:r>
              <a:rPr lang="id-ID" dirty="0">
                <a:solidFill>
                  <a:srgbClr val="C00000"/>
                </a:solidFill>
              </a:rPr>
              <a:t>Masalah</a:t>
            </a:r>
            <a:r>
              <a:rPr lang="id-ID" dirty="0"/>
              <a:t> </a:t>
            </a:r>
            <a:r>
              <a:rPr lang="en-US" dirty="0" err="1"/>
              <a:t>Algoritma</a:t>
            </a:r>
            <a:r>
              <a:rPr lang="id-ID" dirty="0"/>
              <a:t> </a:t>
            </a:r>
            <a:r>
              <a:rPr lang="en-US" dirty="0"/>
              <a:t>k</a:t>
            </a:r>
            <a:r>
              <a:rPr lang="id-ID" dirty="0"/>
              <a:t>-Means</a:t>
            </a:r>
          </a:p>
          <a:p>
            <a:pPr lvl="1"/>
            <a:r>
              <a:rPr lang="id-ID" dirty="0"/>
              <a:t>Penentuan </a:t>
            </a:r>
            <a:r>
              <a:rPr lang="id-ID" dirty="0">
                <a:solidFill>
                  <a:srgbClr val="0070C0"/>
                </a:solidFill>
              </a:rPr>
              <a:t>Nilai K</a:t>
            </a:r>
          </a:p>
          <a:p>
            <a:pPr lvl="2"/>
            <a:r>
              <a:rPr lang="id-ID" dirty="0"/>
              <a:t>Metode </a:t>
            </a:r>
            <a:r>
              <a:rPr lang="en-US" dirty="0"/>
              <a:t>Joko</a:t>
            </a:r>
            <a:r>
              <a:rPr lang="id-ID" dirty="0"/>
              <a:t> (</a:t>
            </a:r>
            <a:r>
              <a:rPr lang="en-US" dirty="0"/>
              <a:t>Joko</a:t>
            </a:r>
            <a:r>
              <a:rPr lang="id-ID" dirty="0"/>
              <a:t>, 2017)</a:t>
            </a:r>
          </a:p>
          <a:p>
            <a:pPr lvl="2"/>
            <a:r>
              <a:rPr lang="id-ID" dirty="0"/>
              <a:t>Metode </a:t>
            </a:r>
            <a:r>
              <a:rPr lang="en-US" dirty="0"/>
              <a:t>Budi</a:t>
            </a:r>
            <a:r>
              <a:rPr lang="id-ID" dirty="0"/>
              <a:t> (B</a:t>
            </a:r>
            <a:r>
              <a:rPr lang="en-US" dirty="0" err="1"/>
              <a:t>udi</a:t>
            </a:r>
            <a:r>
              <a:rPr lang="id-ID" dirty="0"/>
              <a:t>, 2016)</a:t>
            </a:r>
          </a:p>
          <a:p>
            <a:pPr lvl="2"/>
            <a:r>
              <a:rPr lang="id-ID" dirty="0"/>
              <a:t>Metode</a:t>
            </a:r>
            <a:r>
              <a:rPr lang="en-US" dirty="0"/>
              <a:t> </a:t>
            </a:r>
            <a:r>
              <a:rPr lang="en-US" dirty="0" err="1"/>
              <a:t>Wati</a:t>
            </a:r>
            <a:r>
              <a:rPr lang="id-ID" dirty="0"/>
              <a:t> (</a:t>
            </a:r>
            <a:r>
              <a:rPr lang="en-US" dirty="0" err="1"/>
              <a:t>Wati</a:t>
            </a:r>
            <a:r>
              <a:rPr lang="en-US" dirty="0"/>
              <a:t>,</a:t>
            </a:r>
            <a:r>
              <a:rPr lang="id-ID" dirty="0"/>
              <a:t> 2018)</a:t>
            </a:r>
          </a:p>
          <a:p>
            <a:pPr lvl="2"/>
            <a:r>
              <a:rPr lang="id-ID" dirty="0"/>
              <a:t>....</a:t>
            </a:r>
          </a:p>
          <a:p>
            <a:pPr lvl="1"/>
            <a:r>
              <a:rPr lang="id-ID" dirty="0"/>
              <a:t>Penentuan </a:t>
            </a:r>
            <a:r>
              <a:rPr lang="id-ID" dirty="0">
                <a:solidFill>
                  <a:srgbClr val="0070C0"/>
                </a:solidFill>
              </a:rPr>
              <a:t>Sentroid Awal</a:t>
            </a:r>
          </a:p>
          <a:p>
            <a:pPr lvl="2"/>
            <a:r>
              <a:rPr lang="id-ID" dirty="0"/>
              <a:t>Metode </a:t>
            </a:r>
            <a:r>
              <a:rPr lang="en-US" dirty="0" err="1"/>
              <a:t>Karno</a:t>
            </a:r>
            <a:r>
              <a:rPr lang="id-ID" dirty="0"/>
              <a:t> (</a:t>
            </a:r>
            <a:r>
              <a:rPr lang="en-US" dirty="0" err="1"/>
              <a:t>Karno</a:t>
            </a:r>
            <a:r>
              <a:rPr lang="id-ID" dirty="0"/>
              <a:t>, 2014)</a:t>
            </a:r>
          </a:p>
          <a:p>
            <a:pPr lvl="2"/>
            <a:r>
              <a:rPr lang="id-ID" dirty="0"/>
              <a:t>Metode </a:t>
            </a:r>
            <a:r>
              <a:rPr lang="en-US" dirty="0" err="1"/>
              <a:t>Kartini</a:t>
            </a:r>
            <a:r>
              <a:rPr lang="id-ID" dirty="0"/>
              <a:t> (</a:t>
            </a:r>
            <a:r>
              <a:rPr lang="en-US" dirty="0" err="1"/>
              <a:t>Kartini</a:t>
            </a:r>
            <a:r>
              <a:rPr lang="id-ID" dirty="0"/>
              <a:t>, 2013)</a:t>
            </a:r>
          </a:p>
          <a:p>
            <a:pPr lvl="2"/>
            <a:r>
              <a:rPr lang="id-ID" dirty="0"/>
              <a:t>Metode </a:t>
            </a:r>
            <a:r>
              <a:rPr lang="en-US" dirty="0" err="1"/>
              <a:t>Subagyo</a:t>
            </a:r>
            <a:r>
              <a:rPr lang="en-US" dirty="0"/>
              <a:t> </a:t>
            </a:r>
            <a:r>
              <a:rPr lang="id-ID" dirty="0"/>
              <a:t>(</a:t>
            </a:r>
            <a:r>
              <a:rPr lang="en-US" dirty="0" err="1"/>
              <a:t>Subagyo</a:t>
            </a:r>
            <a:r>
              <a:rPr lang="id-ID" dirty="0"/>
              <a:t>, 2016)</a:t>
            </a:r>
          </a:p>
          <a:p>
            <a:pPr lvl="2"/>
            <a:r>
              <a:rPr lang="id-ID" dirty="0"/>
              <a:t>....</a:t>
            </a:r>
            <a:endParaRPr lang="en-ID" dirty="0"/>
          </a:p>
          <a:p>
            <a:endParaRPr lang="en-ID" dirty="0"/>
          </a:p>
        </p:txBody>
      </p:sp>
      <p:sp>
        <p:nvSpPr>
          <p:cNvPr id="3" name="Slide Number Placeholder 2">
            <a:extLst>
              <a:ext uri="{FF2B5EF4-FFF2-40B4-BE49-F238E27FC236}">
                <a16:creationId xmlns:a16="http://schemas.microsoft.com/office/drawing/2014/main" id="{531CFC11-C300-4B53-A6EF-CCD638F752F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131</a:t>
            </a:fld>
            <a:endParaRPr lang="en-US">
              <a:solidFill>
                <a:prstClr val="black">
                  <a:tint val="75000"/>
                </a:prstClr>
              </a:solidFill>
            </a:endParaRPr>
          </a:p>
        </p:txBody>
      </p:sp>
      <p:sp>
        <p:nvSpPr>
          <p:cNvPr id="4" name="Title 3">
            <a:extLst>
              <a:ext uri="{FF2B5EF4-FFF2-40B4-BE49-F238E27FC236}">
                <a16:creationId xmlns:a16="http://schemas.microsoft.com/office/drawing/2014/main" id="{0461DB75-AD74-4C4B-8922-D6B8C4651597}"/>
              </a:ext>
            </a:extLst>
          </p:cNvPr>
          <p:cNvSpPr>
            <a:spLocks noGrp="1"/>
          </p:cNvSpPr>
          <p:nvPr>
            <p:ph type="title"/>
          </p:nvPr>
        </p:nvSpPr>
        <p:spPr/>
        <p:txBody>
          <a:bodyPr/>
          <a:lstStyle/>
          <a:p>
            <a:r>
              <a:rPr lang="en-US" dirty="0"/>
              <a:t>k-Means</a:t>
            </a:r>
            <a:endParaRPr lang="en-ID" dirty="0"/>
          </a:p>
        </p:txBody>
      </p:sp>
      <p:graphicFrame>
        <p:nvGraphicFramePr>
          <p:cNvPr id="5" name="Diagram 4">
            <a:extLst>
              <a:ext uri="{FF2B5EF4-FFF2-40B4-BE49-F238E27FC236}">
                <a16:creationId xmlns:a16="http://schemas.microsoft.com/office/drawing/2014/main" id="{FACF0F9F-22D1-4AF9-8360-7F2116E0F5B4}"/>
              </a:ext>
            </a:extLst>
          </p:cNvPr>
          <p:cNvGraphicFramePr/>
          <p:nvPr>
            <p:extLst>
              <p:ext uri="{D42A27DB-BD31-4B8C-83A1-F6EECF244321}">
                <p14:modId xmlns:p14="http://schemas.microsoft.com/office/powerpoint/2010/main" val="1618800306"/>
              </p:ext>
            </p:extLst>
          </p:nvPr>
        </p:nvGraphicFramePr>
        <p:xfrm>
          <a:off x="2438400" y="152399"/>
          <a:ext cx="7696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151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9F7595-3E77-44F5-9890-ACFD3CB71C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132</a:t>
            </a:fld>
            <a:endParaRPr lang="en-US">
              <a:solidFill>
                <a:prstClr val="black">
                  <a:tint val="75000"/>
                </a:prstClr>
              </a:solidFill>
            </a:endParaRPr>
          </a:p>
        </p:txBody>
      </p:sp>
      <p:sp>
        <p:nvSpPr>
          <p:cNvPr id="4" name="Title 3">
            <a:extLst>
              <a:ext uri="{FF2B5EF4-FFF2-40B4-BE49-F238E27FC236}">
                <a16:creationId xmlns:a16="http://schemas.microsoft.com/office/drawing/2014/main" id="{44139A22-B62E-475F-B6D3-E043C4976231}"/>
              </a:ext>
            </a:extLst>
          </p:cNvPr>
          <p:cNvSpPr>
            <a:spLocks noGrp="1"/>
          </p:cNvSpPr>
          <p:nvPr>
            <p:ph type="title"/>
          </p:nvPr>
        </p:nvSpPr>
        <p:spPr/>
        <p:txBody>
          <a:bodyPr/>
          <a:lstStyle/>
          <a:p>
            <a:endParaRPr lang="en-ID"/>
          </a:p>
        </p:txBody>
      </p:sp>
      <p:sp>
        <p:nvSpPr>
          <p:cNvPr id="79" name="Rounded Rectangle 4">
            <a:extLst>
              <a:ext uri="{FF2B5EF4-FFF2-40B4-BE49-F238E27FC236}">
                <a16:creationId xmlns:a16="http://schemas.microsoft.com/office/drawing/2014/main" id="{CBC6F3D5-04F2-4722-987B-BA75AB562352}"/>
              </a:ext>
            </a:extLst>
          </p:cNvPr>
          <p:cNvSpPr/>
          <p:nvPr/>
        </p:nvSpPr>
        <p:spPr>
          <a:xfrm>
            <a:off x="4561095" y="3101062"/>
            <a:ext cx="2604245" cy="1183600"/>
          </a:xfrm>
          <a:prstGeom prst="roundRect">
            <a:avLst/>
          </a:prstGeom>
          <a:solidFill>
            <a:schemeClr val="accent1">
              <a:lumMod val="50000"/>
            </a:schemeClr>
          </a:solidFill>
          <a:ln w="25400" cap="flat" cmpd="sng" algn="ctr">
            <a:noFill/>
            <a:miter lim="800000"/>
          </a:ln>
          <a:effectLst/>
        </p:spPr>
        <p:txBody>
          <a:bodyPr anchor="ctr"/>
          <a:lstStyle/>
          <a:p>
            <a:pPr marL="0" marR="0" lvl="0" indent="0" defTabSz="1217613" eaLnBrk="0" fontAlgn="auto" latinLnBrk="0" hangingPunct="0">
              <a:lnSpc>
                <a:spcPct val="100000"/>
              </a:lnSpc>
              <a:spcBef>
                <a:spcPts val="0"/>
              </a:spcBef>
              <a:spcAft>
                <a:spcPts val="0"/>
              </a:spcAft>
              <a:buClrTx/>
              <a:buSzTx/>
              <a:buFontTx/>
              <a:buNone/>
              <a:tabLst/>
              <a:defRPr/>
            </a:pPr>
            <a:r>
              <a:rPr kumimoji="0" lang="id-ID" sz="3200" b="0" i="0" u="none" strike="noStrike" kern="0" cap="none" spc="0" normalizeH="0" baseline="0" noProof="0" dirty="0">
                <a:ln>
                  <a:noFill/>
                </a:ln>
                <a:solidFill>
                  <a:schemeClr val="bg1"/>
                </a:solidFill>
                <a:effectLst/>
                <a:uLnTx/>
                <a:uFillTx/>
                <a:latin typeface="Calibri"/>
                <a:ea typeface="+mn-ea"/>
                <a:cs typeface="+mn-cs"/>
              </a:rPr>
              <a:t>Algoritma</a:t>
            </a:r>
          </a:p>
          <a:p>
            <a:pPr marL="0" marR="0" lvl="0" indent="0" defTabSz="1217613" eaLnBrk="0" fontAlgn="auto" latinLnBrk="0" hangingPunct="0">
              <a:lnSpc>
                <a:spcPct val="100000"/>
              </a:lnSpc>
              <a:spcBef>
                <a:spcPts val="0"/>
              </a:spcBef>
              <a:spcAft>
                <a:spcPts val="0"/>
              </a:spcAft>
              <a:buClrTx/>
              <a:buSzTx/>
              <a:buFontTx/>
              <a:buNone/>
              <a:tabLst/>
              <a:defRPr/>
            </a:pPr>
            <a:r>
              <a:rPr kumimoji="0" lang="id-ID" sz="3200" b="0" i="0" u="none" strike="noStrike" kern="0" cap="none" spc="0" normalizeH="0" baseline="0" noProof="0" dirty="0">
                <a:ln>
                  <a:noFill/>
                </a:ln>
                <a:solidFill>
                  <a:schemeClr val="bg1"/>
                </a:solidFill>
                <a:effectLst/>
                <a:uLnTx/>
                <a:uFillTx/>
                <a:latin typeface="Calibri"/>
                <a:ea typeface="+mn-ea"/>
                <a:cs typeface="+mn-cs"/>
              </a:rPr>
              <a:t>K-Means</a:t>
            </a:r>
          </a:p>
        </p:txBody>
      </p:sp>
      <p:cxnSp>
        <p:nvCxnSpPr>
          <p:cNvPr id="80" name="Straight Arrow Connector 79">
            <a:extLst>
              <a:ext uri="{FF2B5EF4-FFF2-40B4-BE49-F238E27FC236}">
                <a16:creationId xmlns:a16="http://schemas.microsoft.com/office/drawing/2014/main" id="{9678F43B-0C8C-4C25-B322-66E0CF67A3C6}"/>
              </a:ext>
            </a:extLst>
          </p:cNvPr>
          <p:cNvCxnSpPr>
            <a:cxnSpLocks/>
          </p:cNvCxnSpPr>
          <p:nvPr/>
        </p:nvCxnSpPr>
        <p:spPr>
          <a:xfrm flipH="1" flipV="1">
            <a:off x="5003437" y="1748857"/>
            <a:ext cx="465848" cy="1352205"/>
          </a:xfrm>
          <a:prstGeom prst="straightConnector1">
            <a:avLst/>
          </a:prstGeom>
          <a:noFill/>
          <a:ln w="57150" cap="flat" cmpd="sng" algn="ctr">
            <a:solidFill>
              <a:schemeClr val="accent1">
                <a:lumMod val="60000"/>
                <a:lumOff val="40000"/>
              </a:schemeClr>
            </a:solidFill>
            <a:miter lim="800000"/>
            <a:tailEnd type="triangle"/>
          </a:ln>
          <a:effectLst/>
        </p:spPr>
      </p:cxnSp>
      <p:cxnSp>
        <p:nvCxnSpPr>
          <p:cNvPr id="82" name="Straight Arrow Connector 81">
            <a:extLst>
              <a:ext uri="{FF2B5EF4-FFF2-40B4-BE49-F238E27FC236}">
                <a16:creationId xmlns:a16="http://schemas.microsoft.com/office/drawing/2014/main" id="{6984121E-F4B7-4EA1-883B-7D39A6E5223C}"/>
              </a:ext>
            </a:extLst>
          </p:cNvPr>
          <p:cNvCxnSpPr>
            <a:cxnSpLocks/>
            <a:stCxn id="79" idx="2"/>
            <a:endCxn id="87" idx="0"/>
          </p:cNvCxnSpPr>
          <p:nvPr/>
        </p:nvCxnSpPr>
        <p:spPr>
          <a:xfrm flipH="1">
            <a:off x="5773779" y="4284662"/>
            <a:ext cx="89439" cy="688002"/>
          </a:xfrm>
          <a:prstGeom prst="straightConnector1">
            <a:avLst/>
          </a:prstGeom>
          <a:noFill/>
          <a:ln w="57150" cap="flat" cmpd="sng" algn="ctr">
            <a:solidFill>
              <a:schemeClr val="accent1">
                <a:lumMod val="60000"/>
                <a:lumOff val="40000"/>
              </a:schemeClr>
            </a:solidFill>
            <a:miter lim="800000"/>
            <a:tailEnd type="triangle"/>
          </a:ln>
          <a:effectLst/>
        </p:spPr>
      </p:cxnSp>
      <p:cxnSp>
        <p:nvCxnSpPr>
          <p:cNvPr id="83" name="Straight Arrow Connector 82">
            <a:extLst>
              <a:ext uri="{FF2B5EF4-FFF2-40B4-BE49-F238E27FC236}">
                <a16:creationId xmlns:a16="http://schemas.microsoft.com/office/drawing/2014/main" id="{D94DC82E-FF35-4057-93B1-A4D01AD1A355}"/>
              </a:ext>
            </a:extLst>
          </p:cNvPr>
          <p:cNvCxnSpPr>
            <a:cxnSpLocks/>
          </p:cNvCxnSpPr>
          <p:nvPr/>
        </p:nvCxnSpPr>
        <p:spPr>
          <a:xfrm flipH="1">
            <a:off x="3456162" y="4041775"/>
            <a:ext cx="447154" cy="1276812"/>
          </a:xfrm>
          <a:prstGeom prst="straightConnector1">
            <a:avLst/>
          </a:prstGeom>
          <a:noFill/>
          <a:ln w="28575" cap="flat" cmpd="sng" algn="ctr">
            <a:solidFill>
              <a:schemeClr val="accent1">
                <a:lumMod val="60000"/>
                <a:lumOff val="40000"/>
              </a:schemeClr>
            </a:solidFill>
            <a:miter lim="800000"/>
            <a:tailEnd type="triangle"/>
          </a:ln>
          <a:effectLst/>
        </p:spPr>
      </p:cxnSp>
      <p:cxnSp>
        <p:nvCxnSpPr>
          <p:cNvPr id="84" name="Straight Arrow Connector 83">
            <a:extLst>
              <a:ext uri="{FF2B5EF4-FFF2-40B4-BE49-F238E27FC236}">
                <a16:creationId xmlns:a16="http://schemas.microsoft.com/office/drawing/2014/main" id="{EC586D61-3B92-49C1-95B5-EF370A190A42}"/>
              </a:ext>
            </a:extLst>
          </p:cNvPr>
          <p:cNvCxnSpPr>
            <a:cxnSpLocks/>
            <a:stCxn id="79" idx="1"/>
            <a:endCxn id="88" idx="3"/>
          </p:cNvCxnSpPr>
          <p:nvPr/>
        </p:nvCxnSpPr>
        <p:spPr>
          <a:xfrm flipH="1" flipV="1">
            <a:off x="3886200" y="3685932"/>
            <a:ext cx="674895" cy="6930"/>
          </a:xfrm>
          <a:prstGeom prst="straightConnector1">
            <a:avLst/>
          </a:prstGeom>
          <a:noFill/>
          <a:ln w="57150" cap="flat" cmpd="sng" algn="ctr">
            <a:solidFill>
              <a:schemeClr val="accent1">
                <a:lumMod val="60000"/>
                <a:lumOff val="40000"/>
              </a:schemeClr>
            </a:solidFill>
            <a:miter lim="800000"/>
            <a:tailEnd type="triangle"/>
          </a:ln>
          <a:effectLst/>
        </p:spPr>
      </p:cxnSp>
      <p:sp>
        <p:nvSpPr>
          <p:cNvPr id="85" name="Rounded Rectangle 10">
            <a:extLst>
              <a:ext uri="{FF2B5EF4-FFF2-40B4-BE49-F238E27FC236}">
                <a16:creationId xmlns:a16="http://schemas.microsoft.com/office/drawing/2014/main" id="{9FC709C0-2F85-4A15-B184-A25451F85C7A}"/>
              </a:ext>
            </a:extLst>
          </p:cNvPr>
          <p:cNvSpPr/>
          <p:nvPr/>
        </p:nvSpPr>
        <p:spPr>
          <a:xfrm>
            <a:off x="4245323" y="920181"/>
            <a:ext cx="1223962" cy="828675"/>
          </a:xfrm>
          <a:prstGeom prst="roundRect">
            <a:avLst/>
          </a:prstGeom>
          <a:solidFill>
            <a:schemeClr val="accent1">
              <a:lumMod val="60000"/>
              <a:lumOff val="40000"/>
            </a:schemeClr>
          </a:solidFill>
          <a:ln w="25400" cap="flat" cmpd="sng" algn="ctr">
            <a:noFill/>
            <a:miter lim="800000"/>
          </a:ln>
          <a:effectLst/>
        </p:spPr>
        <p:txBody>
          <a:bodyPr anchor="ctr"/>
          <a:lstStyle/>
          <a:p>
            <a:pPr marL="0" marR="0" lvl="0" indent="0" defTabSz="1217613" eaLnBrk="0" fontAlgn="auto" latinLnBrk="0" hangingPunct="0">
              <a:lnSpc>
                <a:spcPct val="100000"/>
              </a:lnSpc>
              <a:spcBef>
                <a:spcPts val="0"/>
              </a:spcBef>
              <a:spcAft>
                <a:spcPts val="0"/>
              </a:spcAft>
              <a:buClrTx/>
              <a:buSzTx/>
              <a:buFontTx/>
              <a:buNone/>
              <a:tabLst/>
              <a:defRPr/>
            </a:pPr>
            <a:r>
              <a:rPr kumimoji="0" lang="id-ID" sz="2000" b="0" i="0" u="none" strike="noStrike" kern="0" cap="none" spc="0" normalizeH="0" baseline="0" noProof="0" dirty="0">
                <a:ln>
                  <a:noFill/>
                </a:ln>
                <a:effectLst/>
                <a:uLnTx/>
                <a:uFillTx/>
                <a:latin typeface="Calibri"/>
                <a:ea typeface="+mn-ea"/>
                <a:cs typeface="+mn-cs"/>
              </a:rPr>
              <a:t>Publikasi</a:t>
            </a:r>
          </a:p>
          <a:p>
            <a:pPr marL="0" marR="0" lvl="0" indent="0" defTabSz="1217613" eaLnBrk="0" fontAlgn="auto" latinLnBrk="0" hangingPunct="0">
              <a:lnSpc>
                <a:spcPct val="100000"/>
              </a:lnSpc>
              <a:spcBef>
                <a:spcPts val="0"/>
              </a:spcBef>
              <a:spcAft>
                <a:spcPts val="0"/>
              </a:spcAft>
              <a:buClrTx/>
              <a:buSzTx/>
              <a:buFontTx/>
              <a:buNone/>
              <a:tabLst/>
              <a:defRPr/>
            </a:pPr>
            <a:r>
              <a:rPr kumimoji="0" lang="id-ID" sz="2000" b="0" i="0" u="none" strike="noStrike" kern="0" cap="none" spc="0" normalizeH="0" baseline="0" noProof="0" dirty="0">
                <a:ln>
                  <a:noFill/>
                </a:ln>
                <a:effectLst/>
                <a:uLnTx/>
                <a:uFillTx/>
                <a:latin typeface="Calibri"/>
                <a:ea typeface="+mn-ea"/>
                <a:cs typeface="+mn-cs"/>
              </a:rPr>
              <a:t>Jurnal</a:t>
            </a:r>
          </a:p>
        </p:txBody>
      </p:sp>
      <p:sp>
        <p:nvSpPr>
          <p:cNvPr id="87" name="Rounded Rectangle 12">
            <a:extLst>
              <a:ext uri="{FF2B5EF4-FFF2-40B4-BE49-F238E27FC236}">
                <a16:creationId xmlns:a16="http://schemas.microsoft.com/office/drawing/2014/main" id="{59369168-C295-41BE-8DF3-8D9953A4BD4E}"/>
              </a:ext>
            </a:extLst>
          </p:cNvPr>
          <p:cNvSpPr/>
          <p:nvPr/>
        </p:nvSpPr>
        <p:spPr>
          <a:xfrm>
            <a:off x="5013366" y="4972664"/>
            <a:ext cx="1520825" cy="900113"/>
          </a:xfrm>
          <a:prstGeom prst="roundRect">
            <a:avLst/>
          </a:prstGeom>
          <a:solidFill>
            <a:schemeClr val="accent1">
              <a:lumMod val="60000"/>
              <a:lumOff val="40000"/>
            </a:schemeClr>
          </a:solidFill>
          <a:ln w="25400" cap="flat" cmpd="sng" algn="ctr">
            <a:noFill/>
            <a:miter lim="800000"/>
          </a:ln>
          <a:effectLst/>
        </p:spPr>
        <p:txBody>
          <a:bodyPr anchor="ctr"/>
          <a:lstStyle/>
          <a:p>
            <a:pPr marL="0" marR="0" lvl="0" indent="0" defTabSz="1217613" eaLnBrk="0" fontAlgn="auto" latinLnBrk="0" hangingPunct="0">
              <a:lnSpc>
                <a:spcPct val="100000"/>
              </a:lnSpc>
              <a:spcBef>
                <a:spcPts val="0"/>
              </a:spcBef>
              <a:spcAft>
                <a:spcPts val="0"/>
              </a:spcAft>
              <a:buClrTx/>
              <a:buSzTx/>
              <a:buFontTx/>
              <a:buNone/>
              <a:tabLst/>
              <a:defRPr/>
            </a:pPr>
            <a:r>
              <a:rPr kumimoji="0" lang="id-ID" sz="2000" b="0" i="0" u="none" strike="noStrike" kern="0" cap="none" spc="0" normalizeH="0" baseline="0" noProof="0" dirty="0">
                <a:ln>
                  <a:noFill/>
                </a:ln>
                <a:effectLst/>
                <a:uLnTx/>
                <a:uFillTx/>
                <a:latin typeface="Calibri"/>
                <a:ea typeface="+mn-ea"/>
                <a:cs typeface="+mn-cs"/>
              </a:rPr>
              <a:t>Dataset</a:t>
            </a:r>
          </a:p>
          <a:p>
            <a:pPr marL="0" marR="0" lvl="0" indent="0" defTabSz="1217613" eaLnBrk="0" fontAlgn="auto" latinLnBrk="0" hangingPunct="0">
              <a:lnSpc>
                <a:spcPct val="100000"/>
              </a:lnSpc>
              <a:spcBef>
                <a:spcPts val="0"/>
              </a:spcBef>
              <a:spcAft>
                <a:spcPts val="0"/>
              </a:spcAft>
              <a:buClrTx/>
              <a:buSzTx/>
              <a:buFontTx/>
              <a:buNone/>
              <a:tabLst/>
              <a:defRPr/>
            </a:pPr>
            <a:r>
              <a:rPr kumimoji="0" lang="en-US" sz="2000" kern="0" dirty="0">
                <a:effectLst/>
                <a:latin typeface="Calibri"/>
                <a:ea typeface="+mn-ea"/>
              </a:rPr>
              <a:t>yang </a:t>
            </a:r>
            <a:r>
              <a:rPr kumimoji="0" lang="en-US" sz="2000" kern="0" dirty="0" err="1">
                <a:effectLst/>
                <a:latin typeface="Calibri"/>
                <a:ea typeface="+mn-ea"/>
              </a:rPr>
              <a:t>Digunakan</a:t>
            </a:r>
            <a:endParaRPr kumimoji="0" lang="id-ID" sz="2000" b="0" i="0" u="none" strike="noStrike" kern="0" cap="none" spc="0" normalizeH="0" baseline="0" noProof="0" dirty="0">
              <a:ln>
                <a:noFill/>
              </a:ln>
              <a:effectLst/>
              <a:uLnTx/>
              <a:uFillTx/>
              <a:latin typeface="Calibri"/>
              <a:ea typeface="+mn-ea"/>
              <a:cs typeface="+mn-cs"/>
            </a:endParaRPr>
          </a:p>
        </p:txBody>
      </p:sp>
      <p:sp>
        <p:nvSpPr>
          <p:cNvPr id="88" name="Rounded Rectangle 13">
            <a:extLst>
              <a:ext uri="{FF2B5EF4-FFF2-40B4-BE49-F238E27FC236}">
                <a16:creationId xmlns:a16="http://schemas.microsoft.com/office/drawing/2014/main" id="{658A252A-DC69-4AD2-9305-3FAC9CBF96B2}"/>
              </a:ext>
            </a:extLst>
          </p:cNvPr>
          <p:cNvSpPr/>
          <p:nvPr/>
        </p:nvSpPr>
        <p:spPr>
          <a:xfrm>
            <a:off x="2589212" y="3379544"/>
            <a:ext cx="1296988" cy="612775"/>
          </a:xfrm>
          <a:prstGeom prst="roundRect">
            <a:avLst/>
          </a:prstGeom>
          <a:solidFill>
            <a:schemeClr val="accent1">
              <a:lumMod val="60000"/>
              <a:lumOff val="40000"/>
            </a:schemeClr>
          </a:solidFill>
          <a:ln w="25400" cap="flat" cmpd="sng" algn="ctr">
            <a:noFill/>
            <a:miter lim="800000"/>
          </a:ln>
          <a:effectLst/>
        </p:spPr>
        <p:txBody>
          <a:bodyPr anchor="ctr"/>
          <a:lstStyle/>
          <a:p>
            <a:pPr marL="0" marR="0" lvl="0" indent="0" defTabSz="1217613" eaLnBrk="0" fontAlgn="auto" latinLnBrk="0" hangingPunct="0">
              <a:lnSpc>
                <a:spcPct val="100000"/>
              </a:lnSpc>
              <a:spcBef>
                <a:spcPts val="0"/>
              </a:spcBef>
              <a:spcAft>
                <a:spcPts val="0"/>
              </a:spcAft>
              <a:buClrTx/>
              <a:buSzTx/>
              <a:buFontTx/>
              <a:buNone/>
              <a:tabLst/>
              <a:defRPr/>
            </a:pPr>
            <a:r>
              <a:rPr kumimoji="0" lang="id-ID" sz="2000" b="0" i="0" u="none" strike="noStrike" kern="0" cap="none" spc="0" normalizeH="0" baseline="0" noProof="0" dirty="0">
                <a:ln>
                  <a:noFill/>
                </a:ln>
                <a:effectLst/>
                <a:uLnTx/>
                <a:uFillTx/>
                <a:latin typeface="Calibri"/>
                <a:ea typeface="+mn-ea"/>
                <a:cs typeface="+mn-cs"/>
              </a:rPr>
              <a:t>Masalah</a:t>
            </a:r>
          </a:p>
          <a:p>
            <a:pPr marL="0" marR="0" lvl="0" indent="0" defTabSz="1217613"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a:ea typeface="+mn-ea"/>
                <a:cs typeface="+mn-cs"/>
              </a:rPr>
              <a:t>k-Means</a:t>
            </a:r>
            <a:endParaRPr kumimoji="0" lang="id-ID" sz="2000" b="0" i="0" u="none" strike="noStrike" kern="0" cap="none" spc="0" normalizeH="0" baseline="0" noProof="0" dirty="0">
              <a:ln>
                <a:noFill/>
              </a:ln>
              <a:effectLst/>
              <a:uLnTx/>
              <a:uFillTx/>
              <a:latin typeface="Calibri"/>
              <a:ea typeface="+mn-ea"/>
              <a:cs typeface="+mn-cs"/>
            </a:endParaRPr>
          </a:p>
        </p:txBody>
      </p:sp>
      <p:sp>
        <p:nvSpPr>
          <p:cNvPr id="89" name="Rounded Rectangle 14">
            <a:extLst>
              <a:ext uri="{FF2B5EF4-FFF2-40B4-BE49-F238E27FC236}">
                <a16:creationId xmlns:a16="http://schemas.microsoft.com/office/drawing/2014/main" id="{8E11BA00-5C14-4125-B21D-C6AE4B1A980D}"/>
              </a:ext>
            </a:extLst>
          </p:cNvPr>
          <p:cNvSpPr/>
          <p:nvPr/>
        </p:nvSpPr>
        <p:spPr>
          <a:xfrm>
            <a:off x="2973470" y="5114498"/>
            <a:ext cx="1446130" cy="768765"/>
          </a:xfrm>
          <a:prstGeom prst="roundRect">
            <a:avLst/>
          </a:prstGeom>
          <a:solidFill>
            <a:schemeClr val="accent1">
              <a:lumMod val="20000"/>
              <a:lumOff val="80000"/>
            </a:schemeClr>
          </a:solidFill>
          <a:ln w="25400" cap="flat" cmpd="sng" algn="ctr">
            <a:noFill/>
            <a:miter lim="800000"/>
          </a:ln>
          <a:effectLst/>
        </p:spPr>
        <p:txBody>
          <a:bodyPr anchor="ctr"/>
          <a:lstStyle/>
          <a:p>
            <a:pPr marL="0" marR="0" lvl="0" indent="0" defTabSz="1217613"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effectLst/>
                <a:uLnTx/>
                <a:uFillTx/>
                <a:latin typeface="Calibri"/>
                <a:ea typeface="+mn-ea"/>
                <a:cs typeface="+mn-cs"/>
              </a:rPr>
              <a:t>Penentuan</a:t>
            </a:r>
            <a:r>
              <a:rPr kumimoji="0" lang="en-US" sz="1600" b="0" i="0" u="none" strike="noStrike" kern="0" cap="none" spc="0" normalizeH="0" baseline="0" noProof="0" dirty="0">
                <a:ln>
                  <a:noFill/>
                </a:ln>
                <a:effectLst/>
                <a:uLnTx/>
                <a:uFillTx/>
                <a:latin typeface="Calibri"/>
                <a:ea typeface="+mn-ea"/>
                <a:cs typeface="+mn-cs"/>
              </a:rPr>
              <a:t> </a:t>
            </a:r>
            <a:r>
              <a:rPr kumimoji="0" lang="en-US" sz="1600" b="0" i="0" u="none" strike="noStrike" kern="0" cap="none" spc="0" normalizeH="0" baseline="0" noProof="0" dirty="0" err="1">
                <a:ln>
                  <a:noFill/>
                </a:ln>
                <a:effectLst/>
                <a:uLnTx/>
                <a:uFillTx/>
                <a:latin typeface="Calibri"/>
                <a:ea typeface="+mn-ea"/>
                <a:cs typeface="+mn-cs"/>
              </a:rPr>
              <a:t>Sentroid</a:t>
            </a:r>
            <a:r>
              <a:rPr kumimoji="0" lang="en-US" sz="1600" b="0" i="0" u="none" strike="noStrike" kern="0" cap="none" spc="0" normalizeH="0" baseline="0" noProof="0" dirty="0">
                <a:ln>
                  <a:noFill/>
                </a:ln>
                <a:effectLst/>
                <a:uLnTx/>
                <a:uFillTx/>
                <a:latin typeface="Calibri"/>
                <a:ea typeface="+mn-ea"/>
                <a:cs typeface="+mn-cs"/>
              </a:rPr>
              <a:t> Awal</a:t>
            </a:r>
            <a:endParaRPr kumimoji="0" lang="id-ID" sz="1600" b="0" i="0" u="none" strike="noStrike" kern="0" cap="none" spc="0" normalizeH="0" baseline="0" noProof="0" dirty="0">
              <a:ln>
                <a:noFill/>
              </a:ln>
              <a:effectLst/>
              <a:uLnTx/>
              <a:uFillTx/>
              <a:latin typeface="Calibri"/>
              <a:ea typeface="+mn-ea"/>
              <a:cs typeface="+mn-cs"/>
            </a:endParaRPr>
          </a:p>
        </p:txBody>
      </p:sp>
      <p:cxnSp>
        <p:nvCxnSpPr>
          <p:cNvPr id="90" name="Straight Connector 89">
            <a:extLst>
              <a:ext uri="{FF2B5EF4-FFF2-40B4-BE49-F238E27FC236}">
                <a16:creationId xmlns:a16="http://schemas.microsoft.com/office/drawing/2014/main" id="{0D8BDD93-93F3-4B12-9A4A-9AED57812BE8}"/>
              </a:ext>
            </a:extLst>
          </p:cNvPr>
          <p:cNvCxnSpPr/>
          <p:nvPr/>
        </p:nvCxnSpPr>
        <p:spPr>
          <a:xfrm>
            <a:off x="5486400" y="1441450"/>
            <a:ext cx="196850" cy="0"/>
          </a:xfrm>
          <a:prstGeom prst="line">
            <a:avLst/>
          </a:prstGeom>
          <a:noFill/>
          <a:ln w="25400" cap="flat" cmpd="sng" algn="ctr">
            <a:solidFill>
              <a:schemeClr val="accent1">
                <a:lumMod val="60000"/>
                <a:lumOff val="40000"/>
              </a:schemeClr>
            </a:solidFill>
            <a:miter lim="800000"/>
          </a:ln>
          <a:effectLst/>
        </p:spPr>
      </p:cxnSp>
      <p:cxnSp>
        <p:nvCxnSpPr>
          <p:cNvPr id="91" name="Straight Connector 90">
            <a:extLst>
              <a:ext uri="{FF2B5EF4-FFF2-40B4-BE49-F238E27FC236}">
                <a16:creationId xmlns:a16="http://schemas.microsoft.com/office/drawing/2014/main" id="{743D4E02-2E33-4BC1-93C1-AB554307396B}"/>
              </a:ext>
            </a:extLst>
          </p:cNvPr>
          <p:cNvCxnSpPr>
            <a:cxnSpLocks/>
          </p:cNvCxnSpPr>
          <p:nvPr/>
        </p:nvCxnSpPr>
        <p:spPr>
          <a:xfrm flipV="1">
            <a:off x="5683250" y="171450"/>
            <a:ext cx="0" cy="2343150"/>
          </a:xfrm>
          <a:prstGeom prst="line">
            <a:avLst/>
          </a:prstGeom>
          <a:noFill/>
          <a:ln w="25400" cap="flat" cmpd="sng" algn="ctr">
            <a:solidFill>
              <a:schemeClr val="accent1">
                <a:lumMod val="60000"/>
                <a:lumOff val="40000"/>
              </a:schemeClr>
            </a:solidFill>
            <a:miter lim="800000"/>
          </a:ln>
          <a:effectLst/>
        </p:spPr>
      </p:cxnSp>
      <p:cxnSp>
        <p:nvCxnSpPr>
          <p:cNvPr id="92" name="Straight Connector 91">
            <a:extLst>
              <a:ext uri="{FF2B5EF4-FFF2-40B4-BE49-F238E27FC236}">
                <a16:creationId xmlns:a16="http://schemas.microsoft.com/office/drawing/2014/main" id="{B45568DF-9453-4629-A829-66D83775EB38}"/>
              </a:ext>
            </a:extLst>
          </p:cNvPr>
          <p:cNvCxnSpPr/>
          <p:nvPr/>
        </p:nvCxnSpPr>
        <p:spPr>
          <a:xfrm>
            <a:off x="5683250" y="171450"/>
            <a:ext cx="215900" cy="0"/>
          </a:xfrm>
          <a:prstGeom prst="line">
            <a:avLst/>
          </a:prstGeom>
          <a:noFill/>
          <a:ln w="25400" cap="flat" cmpd="sng" algn="ctr">
            <a:solidFill>
              <a:schemeClr val="accent1">
                <a:lumMod val="60000"/>
                <a:lumOff val="40000"/>
              </a:schemeClr>
            </a:solidFill>
            <a:miter lim="800000"/>
          </a:ln>
          <a:effectLst/>
        </p:spPr>
      </p:cxnSp>
      <p:cxnSp>
        <p:nvCxnSpPr>
          <p:cNvPr id="93" name="Straight Connector 92">
            <a:extLst>
              <a:ext uri="{FF2B5EF4-FFF2-40B4-BE49-F238E27FC236}">
                <a16:creationId xmlns:a16="http://schemas.microsoft.com/office/drawing/2014/main" id="{A56941DD-B40F-4968-B0FA-1D76F85C7A81}"/>
              </a:ext>
            </a:extLst>
          </p:cNvPr>
          <p:cNvCxnSpPr/>
          <p:nvPr/>
        </p:nvCxnSpPr>
        <p:spPr>
          <a:xfrm>
            <a:off x="5683250" y="400050"/>
            <a:ext cx="215900" cy="0"/>
          </a:xfrm>
          <a:prstGeom prst="line">
            <a:avLst/>
          </a:prstGeom>
          <a:noFill/>
          <a:ln w="25400" cap="flat" cmpd="sng" algn="ctr">
            <a:solidFill>
              <a:schemeClr val="accent1">
                <a:lumMod val="60000"/>
                <a:lumOff val="40000"/>
              </a:schemeClr>
            </a:solidFill>
            <a:miter lim="800000"/>
          </a:ln>
          <a:effectLst/>
        </p:spPr>
      </p:cxnSp>
      <p:cxnSp>
        <p:nvCxnSpPr>
          <p:cNvPr id="94" name="Straight Connector 93">
            <a:extLst>
              <a:ext uri="{FF2B5EF4-FFF2-40B4-BE49-F238E27FC236}">
                <a16:creationId xmlns:a16="http://schemas.microsoft.com/office/drawing/2014/main" id="{445D952A-C1C9-45B4-B55E-A258D841981C}"/>
              </a:ext>
            </a:extLst>
          </p:cNvPr>
          <p:cNvCxnSpPr/>
          <p:nvPr/>
        </p:nvCxnSpPr>
        <p:spPr>
          <a:xfrm>
            <a:off x="5683250" y="603250"/>
            <a:ext cx="215900" cy="0"/>
          </a:xfrm>
          <a:prstGeom prst="line">
            <a:avLst/>
          </a:prstGeom>
          <a:noFill/>
          <a:ln w="25400" cap="flat" cmpd="sng" algn="ctr">
            <a:solidFill>
              <a:schemeClr val="accent1">
                <a:lumMod val="60000"/>
                <a:lumOff val="40000"/>
              </a:schemeClr>
            </a:solidFill>
            <a:miter lim="800000"/>
          </a:ln>
          <a:effectLst/>
        </p:spPr>
      </p:cxnSp>
      <p:cxnSp>
        <p:nvCxnSpPr>
          <p:cNvPr id="95" name="Straight Connector 94">
            <a:extLst>
              <a:ext uri="{FF2B5EF4-FFF2-40B4-BE49-F238E27FC236}">
                <a16:creationId xmlns:a16="http://schemas.microsoft.com/office/drawing/2014/main" id="{3BF61FC1-E3B6-4354-A42F-EE7FE0E54D0E}"/>
              </a:ext>
            </a:extLst>
          </p:cNvPr>
          <p:cNvCxnSpPr/>
          <p:nvPr/>
        </p:nvCxnSpPr>
        <p:spPr>
          <a:xfrm>
            <a:off x="5683250" y="819150"/>
            <a:ext cx="215900" cy="0"/>
          </a:xfrm>
          <a:prstGeom prst="line">
            <a:avLst/>
          </a:prstGeom>
          <a:noFill/>
          <a:ln w="25400" cap="flat" cmpd="sng" algn="ctr">
            <a:solidFill>
              <a:schemeClr val="accent1">
                <a:lumMod val="60000"/>
                <a:lumOff val="40000"/>
              </a:schemeClr>
            </a:solidFill>
            <a:miter lim="800000"/>
          </a:ln>
          <a:effectLst/>
        </p:spPr>
      </p:cxnSp>
      <p:cxnSp>
        <p:nvCxnSpPr>
          <p:cNvPr id="96" name="Straight Connector 95">
            <a:extLst>
              <a:ext uri="{FF2B5EF4-FFF2-40B4-BE49-F238E27FC236}">
                <a16:creationId xmlns:a16="http://schemas.microsoft.com/office/drawing/2014/main" id="{F7E38CCC-7996-4204-8C40-2FFC9B67B376}"/>
              </a:ext>
            </a:extLst>
          </p:cNvPr>
          <p:cNvCxnSpPr/>
          <p:nvPr/>
        </p:nvCxnSpPr>
        <p:spPr>
          <a:xfrm>
            <a:off x="5683250" y="1035050"/>
            <a:ext cx="215900" cy="0"/>
          </a:xfrm>
          <a:prstGeom prst="line">
            <a:avLst/>
          </a:prstGeom>
          <a:noFill/>
          <a:ln w="25400" cap="flat" cmpd="sng" algn="ctr">
            <a:solidFill>
              <a:schemeClr val="accent1">
                <a:lumMod val="60000"/>
                <a:lumOff val="40000"/>
              </a:schemeClr>
            </a:solidFill>
            <a:miter lim="800000"/>
          </a:ln>
          <a:effectLst/>
        </p:spPr>
      </p:cxnSp>
      <p:cxnSp>
        <p:nvCxnSpPr>
          <p:cNvPr id="97" name="Straight Connector 96">
            <a:extLst>
              <a:ext uri="{FF2B5EF4-FFF2-40B4-BE49-F238E27FC236}">
                <a16:creationId xmlns:a16="http://schemas.microsoft.com/office/drawing/2014/main" id="{D8D04334-01F0-4054-A886-89AFA876E039}"/>
              </a:ext>
            </a:extLst>
          </p:cNvPr>
          <p:cNvCxnSpPr/>
          <p:nvPr/>
        </p:nvCxnSpPr>
        <p:spPr>
          <a:xfrm>
            <a:off x="5683250" y="1223963"/>
            <a:ext cx="215900" cy="0"/>
          </a:xfrm>
          <a:prstGeom prst="line">
            <a:avLst/>
          </a:prstGeom>
          <a:noFill/>
          <a:ln w="25400" cap="flat" cmpd="sng" algn="ctr">
            <a:solidFill>
              <a:schemeClr val="accent1">
                <a:lumMod val="60000"/>
                <a:lumOff val="40000"/>
              </a:schemeClr>
            </a:solidFill>
            <a:miter lim="800000"/>
          </a:ln>
          <a:effectLst/>
        </p:spPr>
      </p:cxnSp>
      <p:cxnSp>
        <p:nvCxnSpPr>
          <p:cNvPr id="98" name="Straight Connector 97">
            <a:extLst>
              <a:ext uri="{FF2B5EF4-FFF2-40B4-BE49-F238E27FC236}">
                <a16:creationId xmlns:a16="http://schemas.microsoft.com/office/drawing/2014/main" id="{229D5B4B-EEEE-4D05-935C-B70C58103B4C}"/>
              </a:ext>
            </a:extLst>
          </p:cNvPr>
          <p:cNvCxnSpPr/>
          <p:nvPr/>
        </p:nvCxnSpPr>
        <p:spPr>
          <a:xfrm>
            <a:off x="5683250" y="1441450"/>
            <a:ext cx="215900" cy="0"/>
          </a:xfrm>
          <a:prstGeom prst="line">
            <a:avLst/>
          </a:prstGeom>
          <a:noFill/>
          <a:ln w="25400" cap="flat" cmpd="sng" algn="ctr">
            <a:solidFill>
              <a:schemeClr val="accent1">
                <a:lumMod val="60000"/>
                <a:lumOff val="40000"/>
              </a:schemeClr>
            </a:solidFill>
            <a:miter lim="800000"/>
          </a:ln>
          <a:effectLst/>
        </p:spPr>
      </p:cxnSp>
      <p:cxnSp>
        <p:nvCxnSpPr>
          <p:cNvPr id="99" name="Straight Connector 98">
            <a:extLst>
              <a:ext uri="{FF2B5EF4-FFF2-40B4-BE49-F238E27FC236}">
                <a16:creationId xmlns:a16="http://schemas.microsoft.com/office/drawing/2014/main" id="{F81006D8-A4BB-482F-9B4B-5C5793A5C04F}"/>
              </a:ext>
            </a:extLst>
          </p:cNvPr>
          <p:cNvCxnSpPr/>
          <p:nvPr/>
        </p:nvCxnSpPr>
        <p:spPr>
          <a:xfrm>
            <a:off x="5683250" y="1649413"/>
            <a:ext cx="215900" cy="0"/>
          </a:xfrm>
          <a:prstGeom prst="line">
            <a:avLst/>
          </a:prstGeom>
          <a:noFill/>
          <a:ln w="25400" cap="flat" cmpd="sng" algn="ctr">
            <a:solidFill>
              <a:schemeClr val="accent1">
                <a:lumMod val="60000"/>
                <a:lumOff val="40000"/>
              </a:schemeClr>
            </a:solidFill>
            <a:miter lim="800000"/>
          </a:ln>
          <a:effectLst/>
        </p:spPr>
      </p:cxnSp>
      <p:cxnSp>
        <p:nvCxnSpPr>
          <p:cNvPr id="100" name="Straight Connector 99">
            <a:extLst>
              <a:ext uri="{FF2B5EF4-FFF2-40B4-BE49-F238E27FC236}">
                <a16:creationId xmlns:a16="http://schemas.microsoft.com/office/drawing/2014/main" id="{21489AA1-8FF8-4F0F-B20F-4E1CF02D0C40}"/>
              </a:ext>
            </a:extLst>
          </p:cNvPr>
          <p:cNvCxnSpPr/>
          <p:nvPr/>
        </p:nvCxnSpPr>
        <p:spPr>
          <a:xfrm>
            <a:off x="5683250" y="1905000"/>
            <a:ext cx="215900" cy="0"/>
          </a:xfrm>
          <a:prstGeom prst="line">
            <a:avLst/>
          </a:prstGeom>
          <a:noFill/>
          <a:ln w="25400" cap="flat" cmpd="sng" algn="ctr">
            <a:solidFill>
              <a:schemeClr val="accent1">
                <a:lumMod val="60000"/>
                <a:lumOff val="40000"/>
              </a:schemeClr>
            </a:solidFill>
            <a:miter lim="800000"/>
          </a:ln>
          <a:effectLst/>
        </p:spPr>
      </p:cxnSp>
      <p:cxnSp>
        <p:nvCxnSpPr>
          <p:cNvPr id="101" name="Straight Connector 100">
            <a:extLst>
              <a:ext uri="{FF2B5EF4-FFF2-40B4-BE49-F238E27FC236}">
                <a16:creationId xmlns:a16="http://schemas.microsoft.com/office/drawing/2014/main" id="{1B21EC8A-DC29-425A-816E-44F454645F54}"/>
              </a:ext>
            </a:extLst>
          </p:cNvPr>
          <p:cNvCxnSpPr/>
          <p:nvPr/>
        </p:nvCxnSpPr>
        <p:spPr>
          <a:xfrm>
            <a:off x="5683250" y="2133600"/>
            <a:ext cx="215900" cy="0"/>
          </a:xfrm>
          <a:prstGeom prst="line">
            <a:avLst/>
          </a:prstGeom>
          <a:noFill/>
          <a:ln w="25400" cap="flat" cmpd="sng" algn="ctr">
            <a:solidFill>
              <a:schemeClr val="accent1">
                <a:lumMod val="60000"/>
                <a:lumOff val="40000"/>
              </a:schemeClr>
            </a:solidFill>
            <a:miter lim="800000"/>
          </a:ln>
          <a:effectLst/>
        </p:spPr>
      </p:cxnSp>
      <p:cxnSp>
        <p:nvCxnSpPr>
          <p:cNvPr id="102" name="Straight Connector 101">
            <a:extLst>
              <a:ext uri="{FF2B5EF4-FFF2-40B4-BE49-F238E27FC236}">
                <a16:creationId xmlns:a16="http://schemas.microsoft.com/office/drawing/2014/main" id="{9D190AEC-FB43-41A0-A660-59FB6FF0830D}"/>
              </a:ext>
            </a:extLst>
          </p:cNvPr>
          <p:cNvCxnSpPr/>
          <p:nvPr/>
        </p:nvCxnSpPr>
        <p:spPr>
          <a:xfrm>
            <a:off x="5683250" y="2286000"/>
            <a:ext cx="215900" cy="0"/>
          </a:xfrm>
          <a:prstGeom prst="line">
            <a:avLst/>
          </a:prstGeom>
          <a:noFill/>
          <a:ln w="25400" cap="flat" cmpd="sng" algn="ctr">
            <a:solidFill>
              <a:schemeClr val="accent1">
                <a:lumMod val="60000"/>
                <a:lumOff val="40000"/>
              </a:schemeClr>
            </a:solidFill>
            <a:miter lim="800000"/>
          </a:ln>
          <a:effectLst/>
        </p:spPr>
      </p:cxnSp>
      <p:cxnSp>
        <p:nvCxnSpPr>
          <p:cNvPr id="103" name="Straight Connector 102">
            <a:extLst>
              <a:ext uri="{FF2B5EF4-FFF2-40B4-BE49-F238E27FC236}">
                <a16:creationId xmlns:a16="http://schemas.microsoft.com/office/drawing/2014/main" id="{99E5CA2D-25DA-4D92-89FA-AAD87BE68EBE}"/>
              </a:ext>
            </a:extLst>
          </p:cNvPr>
          <p:cNvCxnSpPr/>
          <p:nvPr/>
        </p:nvCxnSpPr>
        <p:spPr>
          <a:xfrm>
            <a:off x="5683250" y="2514600"/>
            <a:ext cx="215900" cy="0"/>
          </a:xfrm>
          <a:prstGeom prst="line">
            <a:avLst/>
          </a:prstGeom>
          <a:noFill/>
          <a:ln w="25400" cap="flat" cmpd="sng" algn="ctr">
            <a:solidFill>
              <a:schemeClr val="accent1">
                <a:lumMod val="60000"/>
                <a:lumOff val="40000"/>
              </a:schemeClr>
            </a:solidFill>
            <a:miter lim="800000"/>
          </a:ln>
          <a:effectLst/>
        </p:spPr>
      </p:cxnSp>
      <p:cxnSp>
        <p:nvCxnSpPr>
          <p:cNvPr id="110" name="Straight Connector 109">
            <a:extLst>
              <a:ext uri="{FF2B5EF4-FFF2-40B4-BE49-F238E27FC236}">
                <a16:creationId xmlns:a16="http://schemas.microsoft.com/office/drawing/2014/main" id="{FFF7672C-4D5D-44DC-B7F9-AF53FA805311}"/>
              </a:ext>
            </a:extLst>
          </p:cNvPr>
          <p:cNvCxnSpPr/>
          <p:nvPr/>
        </p:nvCxnSpPr>
        <p:spPr>
          <a:xfrm>
            <a:off x="6779302" y="5547187"/>
            <a:ext cx="196850" cy="0"/>
          </a:xfrm>
          <a:prstGeom prst="line">
            <a:avLst/>
          </a:prstGeom>
          <a:noFill/>
          <a:ln w="25400" cap="flat" cmpd="sng" algn="ctr">
            <a:solidFill>
              <a:schemeClr val="accent1">
                <a:lumMod val="60000"/>
                <a:lumOff val="40000"/>
              </a:schemeClr>
            </a:solidFill>
            <a:miter lim="800000"/>
          </a:ln>
          <a:effectLst/>
        </p:spPr>
      </p:cxnSp>
      <p:cxnSp>
        <p:nvCxnSpPr>
          <p:cNvPr id="111" name="Straight Connector 110">
            <a:extLst>
              <a:ext uri="{FF2B5EF4-FFF2-40B4-BE49-F238E27FC236}">
                <a16:creationId xmlns:a16="http://schemas.microsoft.com/office/drawing/2014/main" id="{92D9213F-552C-458C-BF7D-0C80814714A8}"/>
              </a:ext>
            </a:extLst>
          </p:cNvPr>
          <p:cNvCxnSpPr/>
          <p:nvPr/>
        </p:nvCxnSpPr>
        <p:spPr bwMode="auto">
          <a:xfrm>
            <a:off x="7769902" y="5031249"/>
            <a:ext cx="215900" cy="0"/>
          </a:xfrm>
          <a:prstGeom prst="line">
            <a:avLst/>
          </a:prstGeom>
          <a:noFill/>
          <a:ln w="25400" cap="flat" cmpd="sng" algn="ctr">
            <a:solidFill>
              <a:schemeClr val="accent1">
                <a:lumMod val="60000"/>
                <a:lumOff val="40000"/>
              </a:schemeClr>
            </a:solidFill>
            <a:miter lim="800000"/>
          </a:ln>
          <a:effectLst/>
        </p:spPr>
      </p:cxnSp>
      <p:cxnSp>
        <p:nvCxnSpPr>
          <p:cNvPr id="112" name="Straight Connector 111">
            <a:extLst>
              <a:ext uri="{FF2B5EF4-FFF2-40B4-BE49-F238E27FC236}">
                <a16:creationId xmlns:a16="http://schemas.microsoft.com/office/drawing/2014/main" id="{C87842D8-6926-474E-A547-99B7D0DADF2D}"/>
              </a:ext>
            </a:extLst>
          </p:cNvPr>
          <p:cNvCxnSpPr/>
          <p:nvPr/>
        </p:nvCxnSpPr>
        <p:spPr bwMode="auto">
          <a:xfrm>
            <a:off x="7769902" y="5318587"/>
            <a:ext cx="215900" cy="0"/>
          </a:xfrm>
          <a:prstGeom prst="line">
            <a:avLst/>
          </a:prstGeom>
          <a:noFill/>
          <a:ln w="25400" cap="flat" cmpd="sng" algn="ctr">
            <a:solidFill>
              <a:schemeClr val="accent1">
                <a:lumMod val="60000"/>
                <a:lumOff val="40000"/>
              </a:schemeClr>
            </a:solidFill>
            <a:miter lim="800000"/>
          </a:ln>
          <a:effectLst/>
        </p:spPr>
      </p:cxnSp>
      <p:cxnSp>
        <p:nvCxnSpPr>
          <p:cNvPr id="113" name="Straight Connector 112">
            <a:extLst>
              <a:ext uri="{FF2B5EF4-FFF2-40B4-BE49-F238E27FC236}">
                <a16:creationId xmlns:a16="http://schemas.microsoft.com/office/drawing/2014/main" id="{FD3D2213-16B4-42A2-9AA7-C09429782542}"/>
              </a:ext>
            </a:extLst>
          </p:cNvPr>
          <p:cNvCxnSpPr/>
          <p:nvPr/>
        </p:nvCxnSpPr>
        <p:spPr bwMode="auto">
          <a:xfrm>
            <a:off x="7769902" y="5547187"/>
            <a:ext cx="215900" cy="0"/>
          </a:xfrm>
          <a:prstGeom prst="line">
            <a:avLst/>
          </a:prstGeom>
          <a:noFill/>
          <a:ln w="25400" cap="flat" cmpd="sng" algn="ctr">
            <a:solidFill>
              <a:schemeClr val="accent1">
                <a:lumMod val="60000"/>
                <a:lumOff val="40000"/>
              </a:schemeClr>
            </a:solidFill>
            <a:miter lim="800000"/>
          </a:ln>
          <a:effectLst/>
        </p:spPr>
      </p:cxnSp>
      <p:cxnSp>
        <p:nvCxnSpPr>
          <p:cNvPr id="114" name="Straight Connector 113">
            <a:extLst>
              <a:ext uri="{FF2B5EF4-FFF2-40B4-BE49-F238E27FC236}">
                <a16:creationId xmlns:a16="http://schemas.microsoft.com/office/drawing/2014/main" id="{773E6C05-E155-4D92-B0F1-20F62CD4430E}"/>
              </a:ext>
            </a:extLst>
          </p:cNvPr>
          <p:cNvCxnSpPr/>
          <p:nvPr/>
        </p:nvCxnSpPr>
        <p:spPr bwMode="auto">
          <a:xfrm>
            <a:off x="7769902" y="5809124"/>
            <a:ext cx="215900" cy="0"/>
          </a:xfrm>
          <a:prstGeom prst="line">
            <a:avLst/>
          </a:prstGeom>
          <a:noFill/>
          <a:ln w="25400" cap="flat" cmpd="sng" algn="ctr">
            <a:solidFill>
              <a:schemeClr val="accent1">
                <a:lumMod val="60000"/>
                <a:lumOff val="40000"/>
              </a:schemeClr>
            </a:solidFill>
            <a:miter lim="800000"/>
          </a:ln>
          <a:effectLst/>
        </p:spPr>
      </p:cxnSp>
      <p:cxnSp>
        <p:nvCxnSpPr>
          <p:cNvPr id="115" name="Straight Connector 114">
            <a:extLst>
              <a:ext uri="{FF2B5EF4-FFF2-40B4-BE49-F238E27FC236}">
                <a16:creationId xmlns:a16="http://schemas.microsoft.com/office/drawing/2014/main" id="{D88E2907-4491-471E-9C18-25CC4C2F2222}"/>
              </a:ext>
            </a:extLst>
          </p:cNvPr>
          <p:cNvCxnSpPr/>
          <p:nvPr/>
        </p:nvCxnSpPr>
        <p:spPr bwMode="auto">
          <a:xfrm>
            <a:off x="7769902" y="6039312"/>
            <a:ext cx="215900" cy="0"/>
          </a:xfrm>
          <a:prstGeom prst="line">
            <a:avLst/>
          </a:prstGeom>
          <a:noFill/>
          <a:ln w="25400" cap="flat" cmpd="sng" algn="ctr">
            <a:solidFill>
              <a:schemeClr val="accent1">
                <a:lumMod val="60000"/>
                <a:lumOff val="40000"/>
              </a:schemeClr>
            </a:solidFill>
            <a:miter lim="800000"/>
          </a:ln>
          <a:effectLst/>
        </p:spPr>
      </p:cxnSp>
      <p:cxnSp>
        <p:nvCxnSpPr>
          <p:cNvPr id="116" name="Straight Connector 115">
            <a:extLst>
              <a:ext uri="{FF2B5EF4-FFF2-40B4-BE49-F238E27FC236}">
                <a16:creationId xmlns:a16="http://schemas.microsoft.com/office/drawing/2014/main" id="{2D169C75-4334-410B-9036-ED4238573743}"/>
              </a:ext>
            </a:extLst>
          </p:cNvPr>
          <p:cNvCxnSpPr/>
          <p:nvPr/>
        </p:nvCxnSpPr>
        <p:spPr bwMode="auto">
          <a:xfrm flipV="1">
            <a:off x="7757202" y="5026487"/>
            <a:ext cx="0" cy="1012825"/>
          </a:xfrm>
          <a:prstGeom prst="line">
            <a:avLst/>
          </a:prstGeom>
          <a:noFill/>
          <a:ln w="25400" cap="flat" cmpd="sng" algn="ctr">
            <a:solidFill>
              <a:schemeClr val="accent1">
                <a:lumMod val="60000"/>
                <a:lumOff val="40000"/>
              </a:schemeClr>
            </a:solidFill>
            <a:miter lim="800000"/>
          </a:ln>
          <a:effectLst/>
        </p:spPr>
      </p:cxnSp>
      <p:cxnSp>
        <p:nvCxnSpPr>
          <p:cNvPr id="117" name="Straight Connector 116">
            <a:extLst>
              <a:ext uri="{FF2B5EF4-FFF2-40B4-BE49-F238E27FC236}">
                <a16:creationId xmlns:a16="http://schemas.microsoft.com/office/drawing/2014/main" id="{134663D6-6592-46F6-A970-48BB762C3318}"/>
              </a:ext>
            </a:extLst>
          </p:cNvPr>
          <p:cNvCxnSpPr>
            <a:cxnSpLocks/>
            <a:endCxn id="89" idx="1"/>
          </p:cNvCxnSpPr>
          <p:nvPr/>
        </p:nvCxnSpPr>
        <p:spPr>
          <a:xfrm>
            <a:off x="2422461" y="5498879"/>
            <a:ext cx="551009" cy="2"/>
          </a:xfrm>
          <a:prstGeom prst="line">
            <a:avLst/>
          </a:prstGeom>
          <a:noFill/>
          <a:ln w="25400" cap="flat" cmpd="sng" algn="ctr">
            <a:solidFill>
              <a:schemeClr val="accent1">
                <a:lumMod val="60000"/>
                <a:lumOff val="40000"/>
              </a:schemeClr>
            </a:solidFill>
            <a:miter lim="800000"/>
          </a:ln>
          <a:effectLst/>
        </p:spPr>
      </p:cxnSp>
      <p:cxnSp>
        <p:nvCxnSpPr>
          <p:cNvPr id="118" name="Straight Connector 117">
            <a:extLst>
              <a:ext uri="{FF2B5EF4-FFF2-40B4-BE49-F238E27FC236}">
                <a16:creationId xmlns:a16="http://schemas.microsoft.com/office/drawing/2014/main" id="{383FCE6D-4BBF-46FD-9173-143FFB9879F5}"/>
              </a:ext>
            </a:extLst>
          </p:cNvPr>
          <p:cNvCxnSpPr/>
          <p:nvPr/>
        </p:nvCxnSpPr>
        <p:spPr>
          <a:xfrm flipH="1" flipV="1">
            <a:off x="2409825" y="4819473"/>
            <a:ext cx="14288" cy="1465262"/>
          </a:xfrm>
          <a:prstGeom prst="line">
            <a:avLst/>
          </a:prstGeom>
          <a:noFill/>
          <a:ln w="25400" cap="flat" cmpd="sng" algn="ctr">
            <a:solidFill>
              <a:schemeClr val="accent1">
                <a:lumMod val="60000"/>
                <a:lumOff val="40000"/>
              </a:schemeClr>
            </a:solidFill>
            <a:miter lim="800000"/>
          </a:ln>
          <a:effectLst/>
        </p:spPr>
      </p:cxnSp>
      <p:cxnSp>
        <p:nvCxnSpPr>
          <p:cNvPr id="119" name="Straight Connector 118">
            <a:extLst>
              <a:ext uri="{FF2B5EF4-FFF2-40B4-BE49-F238E27FC236}">
                <a16:creationId xmlns:a16="http://schemas.microsoft.com/office/drawing/2014/main" id="{76408404-6088-4BB9-A687-408924EB6430}"/>
              </a:ext>
            </a:extLst>
          </p:cNvPr>
          <p:cNvCxnSpPr/>
          <p:nvPr/>
        </p:nvCxnSpPr>
        <p:spPr>
          <a:xfrm>
            <a:off x="2214563" y="4819473"/>
            <a:ext cx="215900" cy="0"/>
          </a:xfrm>
          <a:prstGeom prst="line">
            <a:avLst/>
          </a:prstGeom>
          <a:noFill/>
          <a:ln w="25400" cap="flat" cmpd="sng" algn="ctr">
            <a:solidFill>
              <a:schemeClr val="accent1">
                <a:lumMod val="60000"/>
                <a:lumOff val="40000"/>
              </a:schemeClr>
            </a:solidFill>
            <a:miter lim="800000"/>
          </a:ln>
          <a:effectLst/>
        </p:spPr>
      </p:cxnSp>
      <p:cxnSp>
        <p:nvCxnSpPr>
          <p:cNvPr id="120" name="Straight Connector 119">
            <a:extLst>
              <a:ext uri="{FF2B5EF4-FFF2-40B4-BE49-F238E27FC236}">
                <a16:creationId xmlns:a16="http://schemas.microsoft.com/office/drawing/2014/main" id="{7FBFA2B7-6362-43EE-B79B-F3E7A85A88DA}"/>
              </a:ext>
            </a:extLst>
          </p:cNvPr>
          <p:cNvCxnSpPr/>
          <p:nvPr/>
        </p:nvCxnSpPr>
        <p:spPr>
          <a:xfrm>
            <a:off x="2195513" y="5075060"/>
            <a:ext cx="215900" cy="0"/>
          </a:xfrm>
          <a:prstGeom prst="line">
            <a:avLst/>
          </a:prstGeom>
          <a:noFill/>
          <a:ln w="25400" cap="flat" cmpd="sng" algn="ctr">
            <a:solidFill>
              <a:schemeClr val="accent1">
                <a:lumMod val="60000"/>
                <a:lumOff val="40000"/>
              </a:schemeClr>
            </a:solidFill>
            <a:miter lim="800000"/>
          </a:ln>
          <a:effectLst/>
        </p:spPr>
      </p:cxnSp>
      <p:cxnSp>
        <p:nvCxnSpPr>
          <p:cNvPr id="121" name="Straight Connector 120">
            <a:extLst>
              <a:ext uri="{FF2B5EF4-FFF2-40B4-BE49-F238E27FC236}">
                <a16:creationId xmlns:a16="http://schemas.microsoft.com/office/drawing/2014/main" id="{BF55161A-DACA-4C9F-88CF-FE0FE78CAB94}"/>
              </a:ext>
            </a:extLst>
          </p:cNvPr>
          <p:cNvCxnSpPr/>
          <p:nvPr/>
        </p:nvCxnSpPr>
        <p:spPr>
          <a:xfrm>
            <a:off x="2195513" y="5303660"/>
            <a:ext cx="215900" cy="0"/>
          </a:xfrm>
          <a:prstGeom prst="line">
            <a:avLst/>
          </a:prstGeom>
          <a:noFill/>
          <a:ln w="25400" cap="flat" cmpd="sng" algn="ctr">
            <a:solidFill>
              <a:schemeClr val="accent1">
                <a:lumMod val="60000"/>
                <a:lumOff val="40000"/>
              </a:schemeClr>
            </a:solidFill>
            <a:miter lim="800000"/>
          </a:ln>
          <a:effectLst/>
        </p:spPr>
      </p:cxnSp>
      <p:cxnSp>
        <p:nvCxnSpPr>
          <p:cNvPr id="122" name="Straight Connector 121">
            <a:extLst>
              <a:ext uri="{FF2B5EF4-FFF2-40B4-BE49-F238E27FC236}">
                <a16:creationId xmlns:a16="http://schemas.microsoft.com/office/drawing/2014/main" id="{4A1DBDC5-05AF-47B3-B545-33483F7BC866}"/>
              </a:ext>
            </a:extLst>
          </p:cNvPr>
          <p:cNvCxnSpPr/>
          <p:nvPr/>
        </p:nvCxnSpPr>
        <p:spPr>
          <a:xfrm>
            <a:off x="2208213" y="5559248"/>
            <a:ext cx="215900" cy="0"/>
          </a:xfrm>
          <a:prstGeom prst="line">
            <a:avLst/>
          </a:prstGeom>
          <a:noFill/>
          <a:ln w="25400" cap="flat" cmpd="sng" algn="ctr">
            <a:solidFill>
              <a:schemeClr val="accent1">
                <a:lumMod val="60000"/>
                <a:lumOff val="40000"/>
              </a:schemeClr>
            </a:solidFill>
            <a:miter lim="800000"/>
          </a:ln>
          <a:effectLst/>
        </p:spPr>
      </p:cxnSp>
      <p:cxnSp>
        <p:nvCxnSpPr>
          <p:cNvPr id="123" name="Straight Connector 122">
            <a:extLst>
              <a:ext uri="{FF2B5EF4-FFF2-40B4-BE49-F238E27FC236}">
                <a16:creationId xmlns:a16="http://schemas.microsoft.com/office/drawing/2014/main" id="{52B8831F-35DB-4F66-AEF8-75B40B2C9C30}"/>
              </a:ext>
            </a:extLst>
          </p:cNvPr>
          <p:cNvCxnSpPr/>
          <p:nvPr/>
        </p:nvCxnSpPr>
        <p:spPr>
          <a:xfrm>
            <a:off x="2208213" y="5805310"/>
            <a:ext cx="217487" cy="0"/>
          </a:xfrm>
          <a:prstGeom prst="line">
            <a:avLst/>
          </a:prstGeom>
          <a:noFill/>
          <a:ln w="25400" cap="flat" cmpd="sng" algn="ctr">
            <a:solidFill>
              <a:schemeClr val="accent1">
                <a:lumMod val="60000"/>
                <a:lumOff val="40000"/>
              </a:schemeClr>
            </a:solidFill>
            <a:miter lim="800000"/>
          </a:ln>
          <a:effectLst/>
        </p:spPr>
      </p:cxnSp>
      <p:cxnSp>
        <p:nvCxnSpPr>
          <p:cNvPr id="124" name="Straight Connector 123">
            <a:extLst>
              <a:ext uri="{FF2B5EF4-FFF2-40B4-BE49-F238E27FC236}">
                <a16:creationId xmlns:a16="http://schemas.microsoft.com/office/drawing/2014/main" id="{34A33C48-77AC-4BDF-AAA1-854293E4EA59}"/>
              </a:ext>
            </a:extLst>
          </p:cNvPr>
          <p:cNvCxnSpPr/>
          <p:nvPr/>
        </p:nvCxnSpPr>
        <p:spPr>
          <a:xfrm>
            <a:off x="2208213" y="6037085"/>
            <a:ext cx="215900" cy="0"/>
          </a:xfrm>
          <a:prstGeom prst="line">
            <a:avLst/>
          </a:prstGeom>
          <a:noFill/>
          <a:ln w="25400" cap="flat" cmpd="sng" algn="ctr">
            <a:solidFill>
              <a:schemeClr val="accent1">
                <a:lumMod val="60000"/>
                <a:lumOff val="40000"/>
              </a:schemeClr>
            </a:solidFill>
            <a:miter lim="800000"/>
          </a:ln>
          <a:effectLst/>
        </p:spPr>
      </p:cxnSp>
      <p:cxnSp>
        <p:nvCxnSpPr>
          <p:cNvPr id="125" name="Straight Connector 124">
            <a:extLst>
              <a:ext uri="{FF2B5EF4-FFF2-40B4-BE49-F238E27FC236}">
                <a16:creationId xmlns:a16="http://schemas.microsoft.com/office/drawing/2014/main" id="{2561B87D-CCFA-472E-BBD1-F05F81417015}"/>
              </a:ext>
            </a:extLst>
          </p:cNvPr>
          <p:cNvCxnSpPr/>
          <p:nvPr/>
        </p:nvCxnSpPr>
        <p:spPr>
          <a:xfrm>
            <a:off x="2222500" y="6284735"/>
            <a:ext cx="215900" cy="0"/>
          </a:xfrm>
          <a:prstGeom prst="line">
            <a:avLst/>
          </a:prstGeom>
          <a:noFill/>
          <a:ln w="25400" cap="flat" cmpd="sng" algn="ctr">
            <a:solidFill>
              <a:schemeClr val="accent1">
                <a:lumMod val="60000"/>
                <a:lumOff val="40000"/>
              </a:schemeClr>
            </a:solidFill>
            <a:miter lim="800000"/>
          </a:ln>
          <a:effectLst/>
        </p:spPr>
      </p:cxnSp>
      <p:sp>
        <p:nvSpPr>
          <p:cNvPr id="132" name="TextBox 102">
            <a:extLst>
              <a:ext uri="{FF2B5EF4-FFF2-40B4-BE49-F238E27FC236}">
                <a16:creationId xmlns:a16="http://schemas.microsoft.com/office/drawing/2014/main" id="{8A709908-59A9-4837-8AB1-B009A57FE70F}"/>
              </a:ext>
            </a:extLst>
          </p:cNvPr>
          <p:cNvSpPr txBox="1">
            <a:spLocks noChangeArrowheads="1"/>
          </p:cNvSpPr>
          <p:nvPr/>
        </p:nvSpPr>
        <p:spPr bwMode="auto">
          <a:xfrm>
            <a:off x="5905500" y="0"/>
            <a:ext cx="357505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Information Science</a:t>
            </a:r>
          </a:p>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Knowlaedge based Systems</a:t>
            </a:r>
          </a:p>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Neurocomputing</a:t>
            </a:r>
          </a:p>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Pattren Recognition Letter</a:t>
            </a:r>
          </a:p>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Computer and Information sciences</a:t>
            </a:r>
          </a:p>
          <a:p>
            <a:pPr algn="l" defTabSz="1217613" eaLnBrk="0" hangingPunct="0"/>
            <a:r>
              <a:rPr kumimoji="0" lang="en-US" altLang="en-US" sz="1400" dirty="0">
                <a:solidFill>
                  <a:schemeClr val="accent1">
                    <a:lumMod val="75000"/>
                  </a:schemeClr>
                </a:solidFill>
                <a:effectLst/>
                <a:latin typeface="Calibri" panose="020F0502020204030204" pitchFamily="34" charset="0"/>
                <a:ea typeface="+mn-ea"/>
              </a:rPr>
              <a:t>Simulation Modelling Practice and Theory</a:t>
            </a:r>
            <a:endParaRPr kumimoji="0" lang="id-ID" altLang="en-US" sz="1400" dirty="0">
              <a:solidFill>
                <a:schemeClr val="accent1">
                  <a:lumMod val="75000"/>
                </a:schemeClr>
              </a:solidFill>
              <a:effectLst/>
              <a:latin typeface="Calibri" panose="020F0502020204030204" pitchFamily="34" charset="0"/>
              <a:ea typeface="+mn-ea"/>
            </a:endParaRPr>
          </a:p>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Expert Systems with Applications</a:t>
            </a:r>
          </a:p>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Swarm and Evolutionary Computation</a:t>
            </a:r>
          </a:p>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Applied Soft Computing</a:t>
            </a:r>
          </a:p>
          <a:p>
            <a:pPr algn="l" defTabSz="1217613" eaLnBrk="0" hangingPunct="0"/>
            <a:r>
              <a:rPr kumimoji="0" lang="en-US" altLang="en-US" sz="1400" dirty="0">
                <a:solidFill>
                  <a:schemeClr val="accent1">
                    <a:lumMod val="75000"/>
                  </a:schemeClr>
                </a:solidFill>
                <a:effectLst/>
                <a:latin typeface="Calibri" panose="020F0502020204030204" pitchFamily="34" charset="0"/>
                <a:ea typeface="+mn-ea"/>
              </a:rPr>
              <a:t>Computational Statistics and Data Analysis </a:t>
            </a:r>
            <a:r>
              <a:rPr kumimoji="0" lang="id-ID" altLang="en-US" sz="1400" dirty="0">
                <a:solidFill>
                  <a:schemeClr val="accent1">
                    <a:lumMod val="75000"/>
                  </a:schemeClr>
                </a:solidFill>
                <a:effectLst/>
                <a:latin typeface="Calibri" panose="020F0502020204030204" pitchFamily="34" charset="0"/>
                <a:ea typeface="+mn-ea"/>
              </a:rPr>
              <a:t> </a:t>
            </a:r>
          </a:p>
          <a:p>
            <a:pPr algn="l" defTabSz="1217613" eaLnBrk="0" hangingPunct="0"/>
            <a:r>
              <a:rPr kumimoji="0" lang="en-US" altLang="en-US" sz="1400" dirty="0">
                <a:solidFill>
                  <a:schemeClr val="accent1">
                    <a:lumMod val="75000"/>
                  </a:schemeClr>
                </a:solidFill>
                <a:effectLst/>
                <a:latin typeface="Calibri" panose="020F0502020204030204" pitchFamily="34" charset="0"/>
                <a:ea typeface="+mn-ea"/>
              </a:rPr>
              <a:t>S</a:t>
            </a:r>
            <a:r>
              <a:rPr kumimoji="0" lang="id-ID" altLang="en-US" sz="1400" dirty="0">
                <a:solidFill>
                  <a:schemeClr val="accent1">
                    <a:lumMod val="75000"/>
                  </a:schemeClr>
                </a:solidFill>
                <a:effectLst/>
                <a:latin typeface="Calibri" panose="020F0502020204030204" pitchFamily="34" charset="0"/>
                <a:ea typeface="+mn-ea"/>
              </a:rPr>
              <a:t>ignal Processing</a:t>
            </a:r>
          </a:p>
          <a:p>
            <a:pPr algn="l" defTabSz="1217613" eaLnBrk="0" hangingPunct="0"/>
            <a:r>
              <a:rPr kumimoji="0" lang="id-ID" altLang="en-US" sz="1400" dirty="0">
                <a:solidFill>
                  <a:schemeClr val="accent1">
                    <a:lumMod val="75000"/>
                  </a:schemeClr>
                </a:solidFill>
                <a:effectLst/>
                <a:latin typeface="Calibri" panose="020F0502020204030204" pitchFamily="34" charset="0"/>
                <a:ea typeface="+mn-ea"/>
              </a:rPr>
              <a:t>Pattren Recognition</a:t>
            </a:r>
          </a:p>
          <a:p>
            <a:pPr algn="l" defTabSz="1217613" eaLnBrk="0" hangingPunct="0"/>
            <a:endParaRPr kumimoji="0" lang="id-ID" altLang="en-US" sz="1400" dirty="0">
              <a:solidFill>
                <a:schemeClr val="accent1">
                  <a:lumMod val="75000"/>
                </a:schemeClr>
              </a:solidFill>
              <a:effectLst/>
              <a:latin typeface="Calibri" panose="020F0502020204030204" pitchFamily="34" charset="0"/>
              <a:ea typeface="+mn-ea"/>
            </a:endParaRPr>
          </a:p>
        </p:txBody>
      </p:sp>
      <p:sp>
        <p:nvSpPr>
          <p:cNvPr id="134" name="TextBox 106">
            <a:extLst>
              <a:ext uri="{FF2B5EF4-FFF2-40B4-BE49-F238E27FC236}">
                <a16:creationId xmlns:a16="http://schemas.microsoft.com/office/drawing/2014/main" id="{D7453C14-DA00-47BD-AF94-1BB86AFF77C7}"/>
              </a:ext>
            </a:extLst>
          </p:cNvPr>
          <p:cNvSpPr txBox="1">
            <a:spLocks noChangeArrowheads="1"/>
          </p:cNvSpPr>
          <p:nvPr/>
        </p:nvSpPr>
        <p:spPr bwMode="auto">
          <a:xfrm>
            <a:off x="7945029" y="4883612"/>
            <a:ext cx="1503771"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defTabSz="1217613" eaLnBrk="0" hangingPunct="0"/>
            <a:r>
              <a:rPr kumimoji="0" lang="id-ID" altLang="en-US" sz="1600" dirty="0">
                <a:solidFill>
                  <a:schemeClr val="accent1">
                    <a:lumMod val="75000"/>
                  </a:schemeClr>
                </a:solidFill>
                <a:effectLst/>
                <a:latin typeface="Calibri" panose="020F0502020204030204" pitchFamily="34" charset="0"/>
                <a:ea typeface="+mn-ea"/>
              </a:rPr>
              <a:t>Iris</a:t>
            </a:r>
          </a:p>
          <a:p>
            <a:pPr algn="l" defTabSz="1217613" eaLnBrk="0" hangingPunct="0"/>
            <a:r>
              <a:rPr kumimoji="0" lang="id-ID" altLang="en-US" sz="1600" dirty="0">
                <a:solidFill>
                  <a:schemeClr val="accent1">
                    <a:lumMod val="75000"/>
                  </a:schemeClr>
                </a:solidFill>
                <a:effectLst/>
                <a:latin typeface="Calibri" panose="020F0502020204030204" pitchFamily="34" charset="0"/>
                <a:ea typeface="+mn-ea"/>
              </a:rPr>
              <a:t>Breast Cancer</a:t>
            </a:r>
          </a:p>
          <a:p>
            <a:pPr algn="l" defTabSz="1217613" eaLnBrk="0" hangingPunct="0"/>
            <a:r>
              <a:rPr kumimoji="0" lang="id-ID" altLang="en-US" sz="1600" dirty="0">
                <a:solidFill>
                  <a:schemeClr val="accent1">
                    <a:lumMod val="75000"/>
                  </a:schemeClr>
                </a:solidFill>
                <a:effectLst/>
                <a:latin typeface="Calibri" panose="020F0502020204030204" pitchFamily="34" charset="0"/>
                <a:ea typeface="+mn-ea"/>
              </a:rPr>
              <a:t>Wine</a:t>
            </a:r>
          </a:p>
          <a:p>
            <a:pPr algn="l" defTabSz="1217613" eaLnBrk="0" hangingPunct="0"/>
            <a:r>
              <a:rPr kumimoji="0" lang="id-ID" altLang="en-US" sz="1600" dirty="0">
                <a:solidFill>
                  <a:schemeClr val="accent1">
                    <a:lumMod val="75000"/>
                  </a:schemeClr>
                </a:solidFill>
                <a:effectLst/>
                <a:latin typeface="Calibri" panose="020F0502020204030204" pitchFamily="34" charset="0"/>
                <a:ea typeface="+mn-ea"/>
              </a:rPr>
              <a:t>Ionosphere</a:t>
            </a:r>
          </a:p>
          <a:p>
            <a:pPr algn="l" defTabSz="1217613" eaLnBrk="0" hangingPunct="0"/>
            <a:r>
              <a:rPr kumimoji="0" lang="id-ID" altLang="en-US" sz="1600" dirty="0">
                <a:solidFill>
                  <a:schemeClr val="accent1">
                    <a:lumMod val="75000"/>
                  </a:schemeClr>
                </a:solidFill>
                <a:effectLst/>
                <a:latin typeface="Calibri" panose="020F0502020204030204" pitchFamily="34" charset="0"/>
                <a:ea typeface="+mn-ea"/>
              </a:rPr>
              <a:t>Glass</a:t>
            </a:r>
          </a:p>
        </p:txBody>
      </p:sp>
      <p:sp>
        <p:nvSpPr>
          <p:cNvPr id="135" name="TextBox 108">
            <a:extLst>
              <a:ext uri="{FF2B5EF4-FFF2-40B4-BE49-F238E27FC236}">
                <a16:creationId xmlns:a16="http://schemas.microsoft.com/office/drawing/2014/main" id="{5A035918-091F-4E82-9149-7545E6DC7279}"/>
              </a:ext>
            </a:extLst>
          </p:cNvPr>
          <p:cNvSpPr txBox="1">
            <a:spLocks noChangeArrowheads="1"/>
          </p:cNvSpPr>
          <p:nvPr/>
        </p:nvSpPr>
        <p:spPr bwMode="auto">
          <a:xfrm>
            <a:off x="-65653" y="4724162"/>
            <a:ext cx="23002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1217613" eaLnBrk="0" hangingPunct="0"/>
            <a:r>
              <a:rPr kumimoji="0" lang="id-ID" altLang="en-US" sz="1400" dirty="0">
                <a:solidFill>
                  <a:schemeClr val="accent1">
                    <a:lumMod val="75000"/>
                  </a:schemeClr>
                </a:solidFill>
                <a:effectLst/>
                <a:latin typeface="Calibri" panose="020F0502020204030204" pitchFamily="34" charset="0"/>
                <a:ea typeface="+mn-ea"/>
              </a:rPr>
              <a:t>Random/acak</a:t>
            </a:r>
          </a:p>
          <a:p>
            <a:pPr algn="r" defTabSz="1217613" eaLnBrk="0" hangingPunct="0"/>
            <a:r>
              <a:rPr kumimoji="0" lang="id-ID" altLang="en-US" sz="1400" dirty="0">
                <a:solidFill>
                  <a:schemeClr val="accent1">
                    <a:lumMod val="75000"/>
                  </a:schemeClr>
                </a:solidFill>
                <a:effectLst/>
                <a:latin typeface="Calibri" panose="020F0502020204030204" pitchFamily="34" charset="0"/>
                <a:ea typeface="+mn-ea"/>
              </a:rPr>
              <a:t>Metode Maximin</a:t>
            </a:r>
          </a:p>
          <a:p>
            <a:pPr algn="r" defTabSz="1217613" eaLnBrk="0" hangingPunct="0"/>
            <a:r>
              <a:rPr kumimoji="0" lang="id-ID" altLang="en-US" sz="1400" dirty="0">
                <a:solidFill>
                  <a:schemeClr val="accent1">
                    <a:lumMod val="75000"/>
                  </a:schemeClr>
                </a:solidFill>
                <a:effectLst/>
                <a:latin typeface="Calibri" panose="020F0502020204030204" pitchFamily="34" charset="0"/>
                <a:ea typeface="+mn-ea"/>
              </a:rPr>
              <a:t>Metode Berbasis Varian</a:t>
            </a:r>
          </a:p>
          <a:p>
            <a:pPr algn="r" defTabSz="1217613" eaLnBrk="0" hangingPunct="0"/>
            <a:r>
              <a:rPr kumimoji="0" lang="id-ID" altLang="en-US" sz="1400" dirty="0">
                <a:solidFill>
                  <a:schemeClr val="accent1">
                    <a:lumMod val="75000"/>
                  </a:schemeClr>
                </a:solidFill>
                <a:effectLst/>
                <a:latin typeface="Calibri" panose="020F0502020204030204" pitchFamily="34" charset="0"/>
                <a:ea typeface="+mn-ea"/>
              </a:rPr>
              <a:t>Metode Kumar</a:t>
            </a:r>
          </a:p>
          <a:p>
            <a:pPr algn="r" defTabSz="1217613" eaLnBrk="0" hangingPunct="0"/>
            <a:r>
              <a:rPr kumimoji="0" lang="id-ID" altLang="en-US" sz="1400" dirty="0">
                <a:solidFill>
                  <a:schemeClr val="accent1">
                    <a:lumMod val="75000"/>
                  </a:schemeClr>
                </a:solidFill>
                <a:effectLst/>
                <a:latin typeface="Calibri" panose="020F0502020204030204" pitchFamily="34" charset="0"/>
                <a:ea typeface="+mn-ea"/>
              </a:rPr>
              <a:t>Genetic Algorithm</a:t>
            </a:r>
          </a:p>
          <a:p>
            <a:pPr algn="r" defTabSz="1217613" eaLnBrk="0" hangingPunct="0"/>
            <a:r>
              <a:rPr kumimoji="0" lang="id-ID" altLang="en-US" sz="1400" dirty="0">
                <a:solidFill>
                  <a:schemeClr val="accent1">
                    <a:lumMod val="75000"/>
                  </a:schemeClr>
                </a:solidFill>
                <a:effectLst/>
                <a:latin typeface="Calibri" panose="020F0502020204030204" pitchFamily="34" charset="0"/>
                <a:ea typeface="+mn-ea"/>
              </a:rPr>
              <a:t>Fast Modifed Global K-means</a:t>
            </a:r>
          </a:p>
          <a:p>
            <a:pPr algn="r" defTabSz="1217613" eaLnBrk="0" hangingPunct="0"/>
            <a:r>
              <a:rPr kumimoji="0" lang="id-ID" altLang="en-US" sz="1400" dirty="0">
                <a:solidFill>
                  <a:schemeClr val="accent1">
                    <a:lumMod val="75000"/>
                  </a:schemeClr>
                </a:solidFill>
                <a:effectLst/>
                <a:latin typeface="Calibri" panose="020F0502020204030204" pitchFamily="34" charset="0"/>
                <a:ea typeface="+mn-ea"/>
              </a:rPr>
              <a:t>Particle Swarm Optimization</a:t>
            </a:r>
          </a:p>
        </p:txBody>
      </p:sp>
      <p:cxnSp>
        <p:nvCxnSpPr>
          <p:cNvPr id="137" name="Straight Connector 136">
            <a:extLst>
              <a:ext uri="{FF2B5EF4-FFF2-40B4-BE49-F238E27FC236}">
                <a16:creationId xmlns:a16="http://schemas.microsoft.com/office/drawing/2014/main" id="{6661F877-080C-4DA0-A764-C3658AA8F117}"/>
              </a:ext>
            </a:extLst>
          </p:cNvPr>
          <p:cNvCxnSpPr>
            <a:cxnSpLocks/>
          </p:cNvCxnSpPr>
          <p:nvPr/>
        </p:nvCxnSpPr>
        <p:spPr>
          <a:xfrm>
            <a:off x="6764102" y="4740322"/>
            <a:ext cx="0" cy="813343"/>
          </a:xfrm>
          <a:prstGeom prst="line">
            <a:avLst/>
          </a:prstGeom>
          <a:noFill/>
          <a:ln w="25400" cap="flat" cmpd="sng" algn="ctr">
            <a:solidFill>
              <a:schemeClr val="accent1">
                <a:lumMod val="60000"/>
                <a:lumOff val="40000"/>
              </a:schemeClr>
            </a:solidFill>
            <a:miter lim="800000"/>
          </a:ln>
          <a:effectLst/>
        </p:spPr>
      </p:cxnSp>
      <p:cxnSp>
        <p:nvCxnSpPr>
          <p:cNvPr id="139" name="Straight Connector 138">
            <a:extLst>
              <a:ext uri="{FF2B5EF4-FFF2-40B4-BE49-F238E27FC236}">
                <a16:creationId xmlns:a16="http://schemas.microsoft.com/office/drawing/2014/main" id="{66DC3042-A4DF-4808-B3A3-F105F4F8B14A}"/>
              </a:ext>
            </a:extLst>
          </p:cNvPr>
          <p:cNvCxnSpPr/>
          <p:nvPr/>
        </p:nvCxnSpPr>
        <p:spPr>
          <a:xfrm>
            <a:off x="6548202" y="5321395"/>
            <a:ext cx="215900" cy="0"/>
          </a:xfrm>
          <a:prstGeom prst="line">
            <a:avLst/>
          </a:prstGeom>
          <a:noFill/>
          <a:ln w="25400" cap="flat" cmpd="sng" algn="ctr">
            <a:solidFill>
              <a:schemeClr val="accent1">
                <a:lumMod val="60000"/>
                <a:lumOff val="40000"/>
              </a:schemeClr>
            </a:solidFill>
            <a:miter lim="800000"/>
          </a:ln>
          <a:effectLst/>
        </p:spPr>
      </p:cxnSp>
      <p:sp>
        <p:nvSpPr>
          <p:cNvPr id="140" name="Rectangle 15">
            <a:extLst>
              <a:ext uri="{FF2B5EF4-FFF2-40B4-BE49-F238E27FC236}">
                <a16:creationId xmlns:a16="http://schemas.microsoft.com/office/drawing/2014/main" id="{034A249D-9850-400E-86FD-FCEFB36C46A8}"/>
              </a:ext>
            </a:extLst>
          </p:cNvPr>
          <p:cNvSpPr>
            <a:spLocks noChangeArrowheads="1"/>
          </p:cNvSpPr>
          <p:nvPr/>
        </p:nvSpPr>
        <p:spPr bwMode="auto">
          <a:xfrm>
            <a:off x="6913023" y="4547521"/>
            <a:ext cx="1550988"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l" defTabSz="1217613" eaLnBrk="0" hangingPunct="0"/>
            <a:r>
              <a:rPr kumimoji="0" lang="id-ID" altLang="en-US" sz="1800" dirty="0">
                <a:effectLst/>
                <a:latin typeface="Calibri" panose="020F0502020204030204" pitchFamily="34" charset="0"/>
                <a:ea typeface="+mn-ea"/>
              </a:rPr>
              <a:t>Privat</a:t>
            </a:r>
          </a:p>
        </p:txBody>
      </p:sp>
      <p:sp>
        <p:nvSpPr>
          <p:cNvPr id="141" name="Rectangle 16">
            <a:extLst>
              <a:ext uri="{FF2B5EF4-FFF2-40B4-BE49-F238E27FC236}">
                <a16:creationId xmlns:a16="http://schemas.microsoft.com/office/drawing/2014/main" id="{120D7E8A-DA16-4DD0-BE14-77405AD0A3EF}"/>
              </a:ext>
            </a:extLst>
          </p:cNvPr>
          <p:cNvSpPr>
            <a:spLocks noChangeArrowheads="1"/>
          </p:cNvSpPr>
          <p:nvPr/>
        </p:nvSpPr>
        <p:spPr bwMode="auto">
          <a:xfrm>
            <a:off x="6904714" y="5346787"/>
            <a:ext cx="756938"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l" defTabSz="1217613" eaLnBrk="0" hangingPunct="0"/>
            <a:r>
              <a:rPr kumimoji="0" lang="id-ID" altLang="en-US" sz="1800" dirty="0">
                <a:effectLst/>
                <a:latin typeface="Calibri" panose="020F0502020204030204" pitchFamily="34" charset="0"/>
                <a:ea typeface="+mn-ea"/>
              </a:rPr>
              <a:t>Publik</a:t>
            </a:r>
          </a:p>
        </p:txBody>
      </p:sp>
      <p:cxnSp>
        <p:nvCxnSpPr>
          <p:cNvPr id="142" name="Straight Connector 141">
            <a:extLst>
              <a:ext uri="{FF2B5EF4-FFF2-40B4-BE49-F238E27FC236}">
                <a16:creationId xmlns:a16="http://schemas.microsoft.com/office/drawing/2014/main" id="{BC9DDC1F-9C3C-4D53-B80D-7A32905BDCCD}"/>
              </a:ext>
            </a:extLst>
          </p:cNvPr>
          <p:cNvCxnSpPr/>
          <p:nvPr/>
        </p:nvCxnSpPr>
        <p:spPr>
          <a:xfrm>
            <a:off x="7553702" y="5547187"/>
            <a:ext cx="215900" cy="0"/>
          </a:xfrm>
          <a:prstGeom prst="line">
            <a:avLst/>
          </a:prstGeom>
          <a:noFill/>
          <a:ln w="25400" cap="flat" cmpd="sng" algn="ctr">
            <a:solidFill>
              <a:schemeClr val="accent1">
                <a:lumMod val="60000"/>
                <a:lumOff val="40000"/>
              </a:schemeClr>
            </a:solidFill>
            <a:miter lim="800000"/>
          </a:ln>
          <a:effectLst/>
        </p:spPr>
      </p:cxnSp>
      <p:cxnSp>
        <p:nvCxnSpPr>
          <p:cNvPr id="158" name="Straight Connector 157">
            <a:extLst>
              <a:ext uri="{FF2B5EF4-FFF2-40B4-BE49-F238E27FC236}">
                <a16:creationId xmlns:a16="http://schemas.microsoft.com/office/drawing/2014/main" id="{9B0C0F11-E37D-4472-A35A-2C424C34E1C8}"/>
              </a:ext>
            </a:extLst>
          </p:cNvPr>
          <p:cNvCxnSpPr/>
          <p:nvPr/>
        </p:nvCxnSpPr>
        <p:spPr>
          <a:xfrm>
            <a:off x="6769777" y="4740322"/>
            <a:ext cx="215900" cy="0"/>
          </a:xfrm>
          <a:prstGeom prst="line">
            <a:avLst/>
          </a:prstGeom>
          <a:noFill/>
          <a:ln w="25400" cap="flat" cmpd="sng" algn="ctr">
            <a:solidFill>
              <a:schemeClr val="accent1">
                <a:lumMod val="60000"/>
                <a:lumOff val="40000"/>
              </a:schemeClr>
            </a:solidFill>
            <a:miter lim="800000"/>
          </a:ln>
          <a:effectLst/>
        </p:spPr>
      </p:cxnSp>
      <p:cxnSp>
        <p:nvCxnSpPr>
          <p:cNvPr id="194" name="Straight Arrow Connector 193">
            <a:extLst>
              <a:ext uri="{FF2B5EF4-FFF2-40B4-BE49-F238E27FC236}">
                <a16:creationId xmlns:a16="http://schemas.microsoft.com/office/drawing/2014/main" id="{06DB22BA-2F56-4C2B-A1FE-2A07373238CE}"/>
              </a:ext>
            </a:extLst>
          </p:cNvPr>
          <p:cNvCxnSpPr>
            <a:cxnSpLocks/>
            <a:stCxn id="88" idx="1"/>
            <a:endCxn id="195" idx="3"/>
          </p:cNvCxnSpPr>
          <p:nvPr/>
        </p:nvCxnSpPr>
        <p:spPr>
          <a:xfrm flipH="1" flipV="1">
            <a:off x="2384695" y="3684926"/>
            <a:ext cx="204517" cy="1006"/>
          </a:xfrm>
          <a:prstGeom prst="straightConnector1">
            <a:avLst/>
          </a:prstGeom>
          <a:noFill/>
          <a:ln w="28575" cap="flat" cmpd="sng" algn="ctr">
            <a:solidFill>
              <a:schemeClr val="accent1">
                <a:lumMod val="60000"/>
                <a:lumOff val="40000"/>
              </a:schemeClr>
            </a:solidFill>
            <a:miter lim="800000"/>
            <a:tailEnd type="triangle"/>
          </a:ln>
          <a:effectLst/>
        </p:spPr>
      </p:cxnSp>
      <p:sp>
        <p:nvSpPr>
          <p:cNvPr id="195" name="Rounded Rectangle 14">
            <a:extLst>
              <a:ext uri="{FF2B5EF4-FFF2-40B4-BE49-F238E27FC236}">
                <a16:creationId xmlns:a16="http://schemas.microsoft.com/office/drawing/2014/main" id="{E70A98B1-BB34-4BEF-A117-E2DE5FFC2C8D}"/>
              </a:ext>
            </a:extLst>
          </p:cNvPr>
          <p:cNvSpPr/>
          <p:nvPr/>
        </p:nvSpPr>
        <p:spPr>
          <a:xfrm>
            <a:off x="938565" y="3300543"/>
            <a:ext cx="1446130" cy="768765"/>
          </a:xfrm>
          <a:prstGeom prst="roundRect">
            <a:avLst/>
          </a:prstGeom>
          <a:solidFill>
            <a:schemeClr val="accent1">
              <a:lumMod val="20000"/>
              <a:lumOff val="80000"/>
            </a:schemeClr>
          </a:solidFill>
          <a:ln w="25400" cap="flat" cmpd="sng" algn="ctr">
            <a:noFill/>
            <a:miter lim="800000"/>
          </a:ln>
          <a:effectLst/>
        </p:spPr>
        <p:txBody>
          <a:bodyPr anchor="ctr"/>
          <a:lstStyle/>
          <a:p>
            <a:pPr marL="0" marR="0" lvl="0" indent="0" defTabSz="1217613"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effectLst/>
                <a:uLnTx/>
                <a:uFillTx/>
                <a:latin typeface="Calibri"/>
                <a:ea typeface="+mn-ea"/>
                <a:cs typeface="+mn-cs"/>
              </a:rPr>
              <a:t>Penentuan</a:t>
            </a:r>
            <a:r>
              <a:rPr kumimoji="0" lang="en-US" sz="1600" b="0" i="0" u="none" strike="noStrike" kern="0" cap="none" spc="0" normalizeH="0" baseline="0" noProof="0" dirty="0">
                <a:ln>
                  <a:noFill/>
                </a:ln>
                <a:effectLst/>
                <a:uLnTx/>
                <a:uFillTx/>
                <a:latin typeface="Calibri"/>
                <a:ea typeface="+mn-ea"/>
                <a:cs typeface="+mn-cs"/>
              </a:rPr>
              <a:t> Nilai K</a:t>
            </a:r>
            <a:endParaRPr kumimoji="0" lang="id-ID" sz="1600" b="0" i="0" u="none" strike="noStrike" kern="0" cap="none" spc="0" normalizeH="0" baseline="0" noProof="0" dirty="0">
              <a:ln>
                <a:noFill/>
              </a:ln>
              <a:effectLst/>
              <a:uLnTx/>
              <a:uFillTx/>
              <a:latin typeface="Calibri"/>
              <a:ea typeface="+mn-ea"/>
              <a:cs typeface="+mn-cs"/>
            </a:endParaRPr>
          </a:p>
        </p:txBody>
      </p:sp>
      <p:sp>
        <p:nvSpPr>
          <p:cNvPr id="218" name="TextBox 217">
            <a:extLst>
              <a:ext uri="{FF2B5EF4-FFF2-40B4-BE49-F238E27FC236}">
                <a16:creationId xmlns:a16="http://schemas.microsoft.com/office/drawing/2014/main" id="{62D57C7B-388D-417D-88B6-E77B23DD5009}"/>
              </a:ext>
            </a:extLst>
          </p:cNvPr>
          <p:cNvSpPr txBox="1"/>
          <p:nvPr/>
        </p:nvSpPr>
        <p:spPr>
          <a:xfrm>
            <a:off x="2429181" y="5175634"/>
            <a:ext cx="765466" cy="307777"/>
          </a:xfrm>
          <a:prstGeom prst="rect">
            <a:avLst/>
          </a:prstGeom>
          <a:noFill/>
        </p:spPr>
        <p:txBody>
          <a:bodyPr wrap="none" rtlCol="0">
            <a:spAutoFit/>
          </a:bodyPr>
          <a:lstStyle/>
          <a:p>
            <a:r>
              <a:rPr lang="en-US" sz="1400" dirty="0" err="1">
                <a:solidFill>
                  <a:srgbClr val="0070C0"/>
                </a:solidFill>
                <a:effectLst/>
                <a:latin typeface="+mn-lt"/>
              </a:rPr>
              <a:t>Metode</a:t>
            </a:r>
            <a:endParaRPr lang="en-ID" sz="1400" dirty="0">
              <a:solidFill>
                <a:srgbClr val="0070C0"/>
              </a:solidFill>
              <a:effectLst/>
              <a:latin typeface="+mn-lt"/>
            </a:endParaRPr>
          </a:p>
        </p:txBody>
      </p:sp>
      <p:cxnSp>
        <p:nvCxnSpPr>
          <p:cNvPr id="219" name="Straight Arrow Connector 218">
            <a:extLst>
              <a:ext uri="{FF2B5EF4-FFF2-40B4-BE49-F238E27FC236}">
                <a16:creationId xmlns:a16="http://schemas.microsoft.com/office/drawing/2014/main" id="{1DE587CC-8CE5-4336-A1BD-C332994EECBC}"/>
              </a:ext>
            </a:extLst>
          </p:cNvPr>
          <p:cNvCxnSpPr>
            <a:cxnSpLocks/>
            <a:stCxn id="88" idx="0"/>
            <a:endCxn id="220" idx="2"/>
          </p:cNvCxnSpPr>
          <p:nvPr/>
        </p:nvCxnSpPr>
        <p:spPr>
          <a:xfrm flipH="1" flipV="1">
            <a:off x="2569478" y="2419563"/>
            <a:ext cx="668228" cy="959981"/>
          </a:xfrm>
          <a:prstGeom prst="straightConnector1">
            <a:avLst/>
          </a:prstGeom>
          <a:noFill/>
          <a:ln w="28575" cap="flat" cmpd="sng" algn="ctr">
            <a:solidFill>
              <a:schemeClr val="accent1">
                <a:lumMod val="60000"/>
                <a:lumOff val="40000"/>
              </a:schemeClr>
            </a:solidFill>
            <a:miter lim="800000"/>
            <a:tailEnd type="triangle"/>
          </a:ln>
          <a:effectLst/>
        </p:spPr>
      </p:cxnSp>
      <p:sp>
        <p:nvSpPr>
          <p:cNvPr id="220" name="Rounded Rectangle 14">
            <a:extLst>
              <a:ext uri="{FF2B5EF4-FFF2-40B4-BE49-F238E27FC236}">
                <a16:creationId xmlns:a16="http://schemas.microsoft.com/office/drawing/2014/main" id="{37D71586-95DD-4F0E-B4C6-2A7101781B1A}"/>
              </a:ext>
            </a:extLst>
          </p:cNvPr>
          <p:cNvSpPr/>
          <p:nvPr/>
        </p:nvSpPr>
        <p:spPr>
          <a:xfrm>
            <a:off x="1484880" y="1650798"/>
            <a:ext cx="2169195" cy="768765"/>
          </a:xfrm>
          <a:prstGeom prst="roundRect">
            <a:avLst/>
          </a:prstGeom>
          <a:solidFill>
            <a:schemeClr val="accent1">
              <a:lumMod val="20000"/>
              <a:lumOff val="80000"/>
            </a:schemeClr>
          </a:solidFill>
          <a:ln w="25400" cap="flat" cmpd="sng" algn="ctr">
            <a:noFill/>
            <a:miter lim="800000"/>
          </a:ln>
          <a:effectLst/>
        </p:spPr>
        <p:txBody>
          <a:bodyPr anchor="ctr"/>
          <a:lstStyle/>
          <a:p>
            <a:pPr marL="0" marR="0" lvl="0" indent="0" defTabSz="1217613" eaLnBrk="0" fontAlgn="auto" latinLnBrk="0" hangingPunct="0">
              <a:lnSpc>
                <a:spcPct val="100000"/>
              </a:lnSpc>
              <a:spcBef>
                <a:spcPts val="0"/>
              </a:spcBef>
              <a:spcAft>
                <a:spcPts val="0"/>
              </a:spcAft>
              <a:buClrTx/>
              <a:buSzTx/>
              <a:buFontTx/>
              <a:buNone/>
              <a:tabLst/>
              <a:defRPr/>
            </a:pPr>
            <a:r>
              <a:rPr kumimoji="0" lang="en-US" sz="1600" kern="0" dirty="0" err="1">
                <a:effectLst/>
                <a:latin typeface="Calibri"/>
                <a:ea typeface="+mn-ea"/>
              </a:rPr>
              <a:t>Bekerja</a:t>
            </a:r>
            <a:r>
              <a:rPr kumimoji="0" lang="en-US" sz="1600" kern="0" dirty="0">
                <a:effectLst/>
                <a:latin typeface="Calibri"/>
                <a:ea typeface="+mn-ea"/>
              </a:rPr>
              <a:t> </a:t>
            </a:r>
            <a:r>
              <a:rPr kumimoji="0" lang="en-US" sz="1600" kern="0" dirty="0" err="1">
                <a:effectLst/>
                <a:latin typeface="Calibri"/>
                <a:ea typeface="+mn-ea"/>
              </a:rPr>
              <a:t>Tidak</a:t>
            </a:r>
            <a:r>
              <a:rPr kumimoji="0" lang="en-US" sz="1600" kern="0" dirty="0">
                <a:effectLst/>
                <a:latin typeface="Calibri"/>
                <a:ea typeface="+mn-ea"/>
              </a:rPr>
              <a:t> </a:t>
            </a:r>
            <a:r>
              <a:rPr kumimoji="0" lang="en-US" sz="1600" kern="0" dirty="0" err="1">
                <a:effectLst/>
                <a:latin typeface="Calibri"/>
                <a:ea typeface="+mn-ea"/>
              </a:rPr>
              <a:t>Efisien</a:t>
            </a:r>
            <a:r>
              <a:rPr kumimoji="0" lang="en-US" sz="1600" kern="0" dirty="0">
                <a:effectLst/>
                <a:latin typeface="Calibri"/>
                <a:ea typeface="+mn-ea"/>
              </a:rPr>
              <a:t> Ketika Dataset </a:t>
            </a:r>
            <a:r>
              <a:rPr kumimoji="0" lang="en-US" sz="1600" kern="0" dirty="0" err="1">
                <a:effectLst/>
                <a:latin typeface="Calibri"/>
                <a:ea typeface="+mn-ea"/>
              </a:rPr>
              <a:t>Besar</a:t>
            </a:r>
            <a:r>
              <a:rPr kumimoji="0" lang="en-US" sz="1600" kern="0" dirty="0">
                <a:effectLst/>
                <a:latin typeface="Calibri"/>
                <a:ea typeface="+mn-ea"/>
              </a:rPr>
              <a:t> dan </a:t>
            </a:r>
            <a:r>
              <a:rPr kumimoji="0" lang="en-US" sz="1600" kern="0" dirty="0" err="1">
                <a:effectLst/>
                <a:latin typeface="Calibri"/>
                <a:ea typeface="+mn-ea"/>
              </a:rPr>
              <a:t>Dimensi</a:t>
            </a:r>
            <a:r>
              <a:rPr kumimoji="0" lang="en-US" sz="1600" kern="0" dirty="0">
                <a:effectLst/>
                <a:latin typeface="Calibri"/>
                <a:ea typeface="+mn-ea"/>
              </a:rPr>
              <a:t> Tinggi</a:t>
            </a:r>
            <a:endParaRPr kumimoji="0" lang="id-ID" sz="1600" b="0" i="0" u="none" strike="noStrike" kern="0" cap="none" spc="0" normalizeH="0" baseline="0" noProof="0" dirty="0">
              <a:ln>
                <a:noFill/>
              </a:ln>
              <a:effectLst/>
              <a:uLnTx/>
              <a:uFillTx/>
              <a:latin typeface="Calibri"/>
              <a:ea typeface="+mn-ea"/>
              <a:cs typeface="+mn-cs"/>
            </a:endParaRPr>
          </a:p>
        </p:txBody>
      </p:sp>
      <p:cxnSp>
        <p:nvCxnSpPr>
          <p:cNvPr id="227" name="Straight Connector 226">
            <a:extLst>
              <a:ext uri="{FF2B5EF4-FFF2-40B4-BE49-F238E27FC236}">
                <a16:creationId xmlns:a16="http://schemas.microsoft.com/office/drawing/2014/main" id="{E8DD84CD-4B33-4266-9841-C4165F211591}"/>
              </a:ext>
            </a:extLst>
          </p:cNvPr>
          <p:cNvCxnSpPr>
            <a:cxnSpLocks/>
            <a:endCxn id="220" idx="1"/>
          </p:cNvCxnSpPr>
          <p:nvPr/>
        </p:nvCxnSpPr>
        <p:spPr>
          <a:xfrm>
            <a:off x="814080" y="2020617"/>
            <a:ext cx="670800" cy="14564"/>
          </a:xfrm>
          <a:prstGeom prst="line">
            <a:avLst/>
          </a:prstGeom>
          <a:noFill/>
          <a:ln w="25400" cap="flat" cmpd="sng" algn="ctr">
            <a:solidFill>
              <a:schemeClr val="accent1">
                <a:lumMod val="60000"/>
                <a:lumOff val="40000"/>
              </a:schemeClr>
            </a:solidFill>
            <a:miter lim="800000"/>
          </a:ln>
          <a:effectLst/>
        </p:spPr>
      </p:cxnSp>
      <p:cxnSp>
        <p:nvCxnSpPr>
          <p:cNvPr id="228" name="Straight Connector 227">
            <a:extLst>
              <a:ext uri="{FF2B5EF4-FFF2-40B4-BE49-F238E27FC236}">
                <a16:creationId xmlns:a16="http://schemas.microsoft.com/office/drawing/2014/main" id="{4EE963B0-7A12-42AF-9C6F-9356E6F4E07E}"/>
              </a:ext>
            </a:extLst>
          </p:cNvPr>
          <p:cNvCxnSpPr>
            <a:cxnSpLocks/>
          </p:cNvCxnSpPr>
          <p:nvPr/>
        </p:nvCxnSpPr>
        <p:spPr>
          <a:xfrm flipV="1">
            <a:off x="852347" y="1389191"/>
            <a:ext cx="0" cy="1217612"/>
          </a:xfrm>
          <a:prstGeom prst="line">
            <a:avLst/>
          </a:prstGeom>
          <a:noFill/>
          <a:ln w="25400" cap="flat" cmpd="sng" algn="ctr">
            <a:solidFill>
              <a:schemeClr val="accent1">
                <a:lumMod val="60000"/>
                <a:lumOff val="40000"/>
              </a:schemeClr>
            </a:solidFill>
            <a:miter lim="800000"/>
          </a:ln>
          <a:effectLst/>
        </p:spPr>
      </p:cxnSp>
      <p:cxnSp>
        <p:nvCxnSpPr>
          <p:cNvPr id="229" name="Straight Connector 228">
            <a:extLst>
              <a:ext uri="{FF2B5EF4-FFF2-40B4-BE49-F238E27FC236}">
                <a16:creationId xmlns:a16="http://schemas.microsoft.com/office/drawing/2014/main" id="{F346E438-BFC6-408D-907B-7939FC155B07}"/>
              </a:ext>
            </a:extLst>
          </p:cNvPr>
          <p:cNvCxnSpPr/>
          <p:nvPr/>
        </p:nvCxnSpPr>
        <p:spPr>
          <a:xfrm>
            <a:off x="657085" y="1389191"/>
            <a:ext cx="215900" cy="0"/>
          </a:xfrm>
          <a:prstGeom prst="line">
            <a:avLst/>
          </a:prstGeom>
          <a:noFill/>
          <a:ln w="25400" cap="flat" cmpd="sng" algn="ctr">
            <a:solidFill>
              <a:schemeClr val="accent1">
                <a:lumMod val="60000"/>
                <a:lumOff val="40000"/>
              </a:schemeClr>
            </a:solidFill>
            <a:miter lim="800000"/>
          </a:ln>
          <a:effectLst/>
        </p:spPr>
      </p:cxnSp>
      <p:cxnSp>
        <p:nvCxnSpPr>
          <p:cNvPr id="230" name="Straight Connector 229">
            <a:extLst>
              <a:ext uri="{FF2B5EF4-FFF2-40B4-BE49-F238E27FC236}">
                <a16:creationId xmlns:a16="http://schemas.microsoft.com/office/drawing/2014/main" id="{871B316B-3135-4BF5-9426-4EFEE6542018}"/>
              </a:ext>
            </a:extLst>
          </p:cNvPr>
          <p:cNvCxnSpPr/>
          <p:nvPr/>
        </p:nvCxnSpPr>
        <p:spPr>
          <a:xfrm>
            <a:off x="638035" y="1644778"/>
            <a:ext cx="215900" cy="0"/>
          </a:xfrm>
          <a:prstGeom prst="line">
            <a:avLst/>
          </a:prstGeom>
          <a:noFill/>
          <a:ln w="25400" cap="flat" cmpd="sng" algn="ctr">
            <a:solidFill>
              <a:schemeClr val="accent1">
                <a:lumMod val="60000"/>
                <a:lumOff val="40000"/>
              </a:schemeClr>
            </a:solidFill>
            <a:miter lim="800000"/>
          </a:ln>
          <a:effectLst/>
        </p:spPr>
      </p:cxnSp>
      <p:cxnSp>
        <p:nvCxnSpPr>
          <p:cNvPr id="231" name="Straight Connector 230">
            <a:extLst>
              <a:ext uri="{FF2B5EF4-FFF2-40B4-BE49-F238E27FC236}">
                <a16:creationId xmlns:a16="http://schemas.microsoft.com/office/drawing/2014/main" id="{27BCD26D-0236-4BD3-B23F-A6DD2F0BF38A}"/>
              </a:ext>
            </a:extLst>
          </p:cNvPr>
          <p:cNvCxnSpPr/>
          <p:nvPr/>
        </p:nvCxnSpPr>
        <p:spPr>
          <a:xfrm>
            <a:off x="638035" y="1873378"/>
            <a:ext cx="215900" cy="0"/>
          </a:xfrm>
          <a:prstGeom prst="line">
            <a:avLst/>
          </a:prstGeom>
          <a:noFill/>
          <a:ln w="25400" cap="flat" cmpd="sng" algn="ctr">
            <a:solidFill>
              <a:schemeClr val="accent1">
                <a:lumMod val="60000"/>
                <a:lumOff val="40000"/>
              </a:schemeClr>
            </a:solidFill>
            <a:miter lim="800000"/>
          </a:ln>
          <a:effectLst/>
        </p:spPr>
      </p:cxnSp>
      <p:cxnSp>
        <p:nvCxnSpPr>
          <p:cNvPr id="232" name="Straight Connector 231">
            <a:extLst>
              <a:ext uri="{FF2B5EF4-FFF2-40B4-BE49-F238E27FC236}">
                <a16:creationId xmlns:a16="http://schemas.microsoft.com/office/drawing/2014/main" id="{5270B4D6-C126-4E1F-92A3-775CE3BFD488}"/>
              </a:ext>
            </a:extLst>
          </p:cNvPr>
          <p:cNvCxnSpPr/>
          <p:nvPr/>
        </p:nvCxnSpPr>
        <p:spPr>
          <a:xfrm>
            <a:off x="650735" y="2128966"/>
            <a:ext cx="215900" cy="0"/>
          </a:xfrm>
          <a:prstGeom prst="line">
            <a:avLst/>
          </a:prstGeom>
          <a:noFill/>
          <a:ln w="25400" cap="flat" cmpd="sng" algn="ctr">
            <a:solidFill>
              <a:schemeClr val="accent1">
                <a:lumMod val="60000"/>
                <a:lumOff val="40000"/>
              </a:schemeClr>
            </a:solidFill>
            <a:miter lim="800000"/>
          </a:ln>
          <a:effectLst/>
        </p:spPr>
      </p:cxnSp>
      <p:cxnSp>
        <p:nvCxnSpPr>
          <p:cNvPr id="233" name="Straight Connector 232">
            <a:extLst>
              <a:ext uri="{FF2B5EF4-FFF2-40B4-BE49-F238E27FC236}">
                <a16:creationId xmlns:a16="http://schemas.microsoft.com/office/drawing/2014/main" id="{C6EBE303-0552-4E0A-8B79-DA3BC5F8BB0D}"/>
              </a:ext>
            </a:extLst>
          </p:cNvPr>
          <p:cNvCxnSpPr/>
          <p:nvPr/>
        </p:nvCxnSpPr>
        <p:spPr>
          <a:xfrm>
            <a:off x="650735" y="2375028"/>
            <a:ext cx="217487" cy="0"/>
          </a:xfrm>
          <a:prstGeom prst="line">
            <a:avLst/>
          </a:prstGeom>
          <a:noFill/>
          <a:ln w="25400" cap="flat" cmpd="sng" algn="ctr">
            <a:solidFill>
              <a:schemeClr val="accent1">
                <a:lumMod val="60000"/>
                <a:lumOff val="40000"/>
              </a:schemeClr>
            </a:solidFill>
            <a:miter lim="800000"/>
          </a:ln>
          <a:effectLst/>
        </p:spPr>
      </p:cxnSp>
      <p:cxnSp>
        <p:nvCxnSpPr>
          <p:cNvPr id="234" name="Straight Connector 233">
            <a:extLst>
              <a:ext uri="{FF2B5EF4-FFF2-40B4-BE49-F238E27FC236}">
                <a16:creationId xmlns:a16="http://schemas.microsoft.com/office/drawing/2014/main" id="{7ACB1F30-06D7-427D-A6F5-D18DCFF0442A}"/>
              </a:ext>
            </a:extLst>
          </p:cNvPr>
          <p:cNvCxnSpPr/>
          <p:nvPr/>
        </p:nvCxnSpPr>
        <p:spPr>
          <a:xfrm>
            <a:off x="650735" y="2606803"/>
            <a:ext cx="215900" cy="0"/>
          </a:xfrm>
          <a:prstGeom prst="line">
            <a:avLst/>
          </a:prstGeom>
          <a:noFill/>
          <a:ln w="25400" cap="flat" cmpd="sng" algn="ctr">
            <a:solidFill>
              <a:schemeClr val="accent1">
                <a:lumMod val="60000"/>
                <a:lumOff val="40000"/>
              </a:schemeClr>
            </a:solidFill>
            <a:miter lim="800000"/>
          </a:ln>
          <a:effectLst/>
        </p:spPr>
      </p:cxnSp>
      <p:sp>
        <p:nvSpPr>
          <p:cNvPr id="237" name="TextBox 236">
            <a:extLst>
              <a:ext uri="{FF2B5EF4-FFF2-40B4-BE49-F238E27FC236}">
                <a16:creationId xmlns:a16="http://schemas.microsoft.com/office/drawing/2014/main" id="{E1EE7436-61E2-4440-A30E-FADEEFBBEB08}"/>
              </a:ext>
            </a:extLst>
          </p:cNvPr>
          <p:cNvSpPr txBox="1"/>
          <p:nvPr/>
        </p:nvSpPr>
        <p:spPr>
          <a:xfrm>
            <a:off x="933379" y="1748309"/>
            <a:ext cx="765466" cy="307777"/>
          </a:xfrm>
          <a:prstGeom prst="rect">
            <a:avLst/>
          </a:prstGeom>
          <a:noFill/>
        </p:spPr>
        <p:txBody>
          <a:bodyPr wrap="none" rtlCol="0">
            <a:spAutoFit/>
          </a:bodyPr>
          <a:lstStyle/>
          <a:p>
            <a:r>
              <a:rPr lang="en-US" sz="1400" dirty="0" err="1">
                <a:solidFill>
                  <a:srgbClr val="0070C0"/>
                </a:solidFill>
                <a:effectLst/>
                <a:latin typeface="+mn-lt"/>
              </a:rPr>
              <a:t>Metode</a:t>
            </a:r>
            <a:endParaRPr lang="en-ID" sz="1400" dirty="0">
              <a:solidFill>
                <a:srgbClr val="0070C0"/>
              </a:solidFill>
              <a:effectLst/>
              <a:latin typeface="+mn-lt"/>
            </a:endParaRPr>
          </a:p>
        </p:txBody>
      </p:sp>
      <p:cxnSp>
        <p:nvCxnSpPr>
          <p:cNvPr id="238" name="Straight Connector 237">
            <a:extLst>
              <a:ext uri="{FF2B5EF4-FFF2-40B4-BE49-F238E27FC236}">
                <a16:creationId xmlns:a16="http://schemas.microsoft.com/office/drawing/2014/main" id="{39E7818B-2536-41E4-87CC-F3A3B3667C11}"/>
              </a:ext>
            </a:extLst>
          </p:cNvPr>
          <p:cNvCxnSpPr>
            <a:cxnSpLocks/>
            <a:endCxn id="195" idx="1"/>
          </p:cNvCxnSpPr>
          <p:nvPr/>
        </p:nvCxnSpPr>
        <p:spPr>
          <a:xfrm flipV="1">
            <a:off x="367790" y="3684926"/>
            <a:ext cx="570775" cy="14250"/>
          </a:xfrm>
          <a:prstGeom prst="line">
            <a:avLst/>
          </a:prstGeom>
          <a:noFill/>
          <a:ln w="25400" cap="flat" cmpd="sng" algn="ctr">
            <a:solidFill>
              <a:schemeClr val="accent1">
                <a:lumMod val="60000"/>
                <a:lumOff val="40000"/>
              </a:schemeClr>
            </a:solidFill>
            <a:miter lim="800000"/>
          </a:ln>
          <a:effectLst/>
        </p:spPr>
      </p:cxnSp>
      <p:cxnSp>
        <p:nvCxnSpPr>
          <p:cNvPr id="239" name="Straight Connector 238">
            <a:extLst>
              <a:ext uri="{FF2B5EF4-FFF2-40B4-BE49-F238E27FC236}">
                <a16:creationId xmlns:a16="http://schemas.microsoft.com/office/drawing/2014/main" id="{DEF431B6-7BDB-47DA-A381-3C672D06C5CD}"/>
              </a:ext>
            </a:extLst>
          </p:cNvPr>
          <p:cNvCxnSpPr>
            <a:cxnSpLocks/>
          </p:cNvCxnSpPr>
          <p:nvPr/>
        </p:nvCxnSpPr>
        <p:spPr>
          <a:xfrm flipH="1" flipV="1">
            <a:off x="362234" y="3200400"/>
            <a:ext cx="12700" cy="1211506"/>
          </a:xfrm>
          <a:prstGeom prst="line">
            <a:avLst/>
          </a:prstGeom>
          <a:noFill/>
          <a:ln w="25400" cap="flat" cmpd="sng" algn="ctr">
            <a:solidFill>
              <a:schemeClr val="accent1">
                <a:lumMod val="60000"/>
                <a:lumOff val="40000"/>
              </a:schemeClr>
            </a:solidFill>
            <a:miter lim="800000"/>
          </a:ln>
          <a:effectLst/>
        </p:spPr>
      </p:cxnSp>
      <p:cxnSp>
        <p:nvCxnSpPr>
          <p:cNvPr id="241" name="Straight Connector 240">
            <a:extLst>
              <a:ext uri="{FF2B5EF4-FFF2-40B4-BE49-F238E27FC236}">
                <a16:creationId xmlns:a16="http://schemas.microsoft.com/office/drawing/2014/main" id="{BE99041A-6FA7-4B05-8623-D77F05C0F91D}"/>
              </a:ext>
            </a:extLst>
          </p:cNvPr>
          <p:cNvCxnSpPr/>
          <p:nvPr/>
        </p:nvCxnSpPr>
        <p:spPr>
          <a:xfrm>
            <a:off x="146334" y="3152775"/>
            <a:ext cx="215900" cy="0"/>
          </a:xfrm>
          <a:prstGeom prst="line">
            <a:avLst/>
          </a:prstGeom>
          <a:noFill/>
          <a:ln w="25400" cap="flat" cmpd="sng" algn="ctr">
            <a:solidFill>
              <a:schemeClr val="accent1">
                <a:lumMod val="60000"/>
                <a:lumOff val="40000"/>
              </a:schemeClr>
            </a:solidFill>
            <a:miter lim="800000"/>
          </a:ln>
          <a:effectLst/>
        </p:spPr>
      </p:cxnSp>
      <p:cxnSp>
        <p:nvCxnSpPr>
          <p:cNvPr id="242" name="Straight Connector 241">
            <a:extLst>
              <a:ext uri="{FF2B5EF4-FFF2-40B4-BE49-F238E27FC236}">
                <a16:creationId xmlns:a16="http://schemas.microsoft.com/office/drawing/2014/main" id="{F1962C78-F047-425B-A459-A51B2FAEF3D4}"/>
              </a:ext>
            </a:extLst>
          </p:cNvPr>
          <p:cNvCxnSpPr/>
          <p:nvPr/>
        </p:nvCxnSpPr>
        <p:spPr>
          <a:xfrm>
            <a:off x="146334" y="3381375"/>
            <a:ext cx="215900" cy="0"/>
          </a:xfrm>
          <a:prstGeom prst="line">
            <a:avLst/>
          </a:prstGeom>
          <a:noFill/>
          <a:ln w="25400" cap="flat" cmpd="sng" algn="ctr">
            <a:solidFill>
              <a:schemeClr val="accent1">
                <a:lumMod val="60000"/>
                <a:lumOff val="40000"/>
              </a:schemeClr>
            </a:solidFill>
            <a:miter lim="800000"/>
          </a:ln>
          <a:effectLst/>
        </p:spPr>
      </p:cxnSp>
      <p:cxnSp>
        <p:nvCxnSpPr>
          <p:cNvPr id="243" name="Straight Connector 242">
            <a:extLst>
              <a:ext uri="{FF2B5EF4-FFF2-40B4-BE49-F238E27FC236}">
                <a16:creationId xmlns:a16="http://schemas.microsoft.com/office/drawing/2014/main" id="{033BA1D1-8E40-4037-828B-8210D13BC045}"/>
              </a:ext>
            </a:extLst>
          </p:cNvPr>
          <p:cNvCxnSpPr/>
          <p:nvPr/>
        </p:nvCxnSpPr>
        <p:spPr>
          <a:xfrm>
            <a:off x="159034" y="3636963"/>
            <a:ext cx="215900" cy="0"/>
          </a:xfrm>
          <a:prstGeom prst="line">
            <a:avLst/>
          </a:prstGeom>
          <a:noFill/>
          <a:ln w="25400" cap="flat" cmpd="sng" algn="ctr">
            <a:solidFill>
              <a:schemeClr val="accent1">
                <a:lumMod val="60000"/>
                <a:lumOff val="40000"/>
              </a:schemeClr>
            </a:solidFill>
            <a:miter lim="800000"/>
          </a:ln>
          <a:effectLst/>
        </p:spPr>
      </p:cxnSp>
      <p:cxnSp>
        <p:nvCxnSpPr>
          <p:cNvPr id="244" name="Straight Connector 243">
            <a:extLst>
              <a:ext uri="{FF2B5EF4-FFF2-40B4-BE49-F238E27FC236}">
                <a16:creationId xmlns:a16="http://schemas.microsoft.com/office/drawing/2014/main" id="{8ECD1A26-7E5F-41FE-8C1B-0184E710A876}"/>
              </a:ext>
            </a:extLst>
          </p:cNvPr>
          <p:cNvCxnSpPr/>
          <p:nvPr/>
        </p:nvCxnSpPr>
        <p:spPr>
          <a:xfrm>
            <a:off x="159034" y="3883025"/>
            <a:ext cx="217487" cy="0"/>
          </a:xfrm>
          <a:prstGeom prst="line">
            <a:avLst/>
          </a:prstGeom>
          <a:noFill/>
          <a:ln w="25400" cap="flat" cmpd="sng" algn="ctr">
            <a:solidFill>
              <a:schemeClr val="accent1">
                <a:lumMod val="60000"/>
                <a:lumOff val="40000"/>
              </a:schemeClr>
            </a:solidFill>
            <a:miter lim="800000"/>
          </a:ln>
          <a:effectLst/>
        </p:spPr>
      </p:cxnSp>
      <p:cxnSp>
        <p:nvCxnSpPr>
          <p:cNvPr id="245" name="Straight Connector 244">
            <a:extLst>
              <a:ext uri="{FF2B5EF4-FFF2-40B4-BE49-F238E27FC236}">
                <a16:creationId xmlns:a16="http://schemas.microsoft.com/office/drawing/2014/main" id="{CFE302BF-4F73-4EDE-8949-975939365F7A}"/>
              </a:ext>
            </a:extLst>
          </p:cNvPr>
          <p:cNvCxnSpPr/>
          <p:nvPr/>
        </p:nvCxnSpPr>
        <p:spPr>
          <a:xfrm>
            <a:off x="159034" y="4114800"/>
            <a:ext cx="215900" cy="0"/>
          </a:xfrm>
          <a:prstGeom prst="line">
            <a:avLst/>
          </a:prstGeom>
          <a:noFill/>
          <a:ln w="25400" cap="flat" cmpd="sng" algn="ctr">
            <a:solidFill>
              <a:schemeClr val="accent1">
                <a:lumMod val="60000"/>
                <a:lumOff val="40000"/>
              </a:schemeClr>
            </a:solidFill>
            <a:miter lim="800000"/>
          </a:ln>
          <a:effectLst/>
        </p:spPr>
      </p:cxnSp>
      <p:cxnSp>
        <p:nvCxnSpPr>
          <p:cNvPr id="246" name="Straight Connector 245">
            <a:extLst>
              <a:ext uri="{FF2B5EF4-FFF2-40B4-BE49-F238E27FC236}">
                <a16:creationId xmlns:a16="http://schemas.microsoft.com/office/drawing/2014/main" id="{FD2C2C8E-0388-495B-BC6F-638BC0B9E363}"/>
              </a:ext>
            </a:extLst>
          </p:cNvPr>
          <p:cNvCxnSpPr/>
          <p:nvPr/>
        </p:nvCxnSpPr>
        <p:spPr>
          <a:xfrm>
            <a:off x="183868" y="4411906"/>
            <a:ext cx="215900" cy="0"/>
          </a:xfrm>
          <a:prstGeom prst="line">
            <a:avLst/>
          </a:prstGeom>
          <a:noFill/>
          <a:ln w="25400" cap="flat" cmpd="sng" algn="ctr">
            <a:solidFill>
              <a:schemeClr val="accent1">
                <a:lumMod val="60000"/>
                <a:lumOff val="40000"/>
              </a:schemeClr>
            </a:solidFill>
            <a:miter lim="800000"/>
          </a:ln>
          <a:effectLst/>
        </p:spPr>
      </p:cxnSp>
      <p:sp>
        <p:nvSpPr>
          <p:cNvPr id="247" name="TextBox 246">
            <a:extLst>
              <a:ext uri="{FF2B5EF4-FFF2-40B4-BE49-F238E27FC236}">
                <a16:creationId xmlns:a16="http://schemas.microsoft.com/office/drawing/2014/main" id="{C0E803FE-8ED5-4778-BC46-75C70098121F}"/>
              </a:ext>
            </a:extLst>
          </p:cNvPr>
          <p:cNvSpPr txBox="1"/>
          <p:nvPr/>
        </p:nvSpPr>
        <p:spPr>
          <a:xfrm>
            <a:off x="356416" y="3377207"/>
            <a:ext cx="765466" cy="307777"/>
          </a:xfrm>
          <a:prstGeom prst="rect">
            <a:avLst/>
          </a:prstGeom>
          <a:noFill/>
        </p:spPr>
        <p:txBody>
          <a:bodyPr wrap="none" rtlCol="0">
            <a:spAutoFit/>
          </a:bodyPr>
          <a:lstStyle/>
          <a:p>
            <a:r>
              <a:rPr lang="en-US" sz="1400" dirty="0" err="1">
                <a:solidFill>
                  <a:srgbClr val="0070C0"/>
                </a:solidFill>
                <a:effectLst/>
                <a:latin typeface="+mn-lt"/>
              </a:rPr>
              <a:t>Metode</a:t>
            </a:r>
            <a:endParaRPr lang="en-ID" sz="1400" dirty="0">
              <a:solidFill>
                <a:srgbClr val="0070C0"/>
              </a:solidFill>
              <a:effectLst/>
              <a:latin typeface="+mn-lt"/>
            </a:endParaRPr>
          </a:p>
        </p:txBody>
      </p:sp>
    </p:spTree>
    <p:extLst>
      <p:ext uri="{BB962C8B-B14F-4D97-AF65-F5344CB8AC3E}">
        <p14:creationId xmlns:p14="http://schemas.microsoft.com/office/powerpoint/2010/main" val="14950713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Literature Review</a:t>
            </a:r>
          </a:p>
        </p:txBody>
      </p:sp>
      <p:sp>
        <p:nvSpPr>
          <p:cNvPr id="3" name="Text Placeholder 2"/>
          <p:cNvSpPr>
            <a:spLocks noGrp="1"/>
          </p:cNvSpPr>
          <p:nvPr>
            <p:ph type="body" idx="1"/>
          </p:nvPr>
        </p:nvSpPr>
        <p:spPr>
          <a:xfrm>
            <a:off x="623888" y="4343400"/>
            <a:ext cx="7886700" cy="2057400"/>
          </a:xfrm>
        </p:spPr>
        <p:txBody>
          <a:bodyPr>
            <a:normAutofit/>
          </a:bodyPr>
          <a:lstStyle/>
          <a:p>
            <a:r>
              <a:rPr lang="en-US" dirty="0"/>
              <a:t>3.1 </a:t>
            </a:r>
            <a:r>
              <a:rPr lang="en-US" dirty="0" err="1"/>
              <a:t>Literatur</a:t>
            </a:r>
            <a:r>
              <a:rPr lang="en-US" dirty="0"/>
              <a:t> </a:t>
            </a:r>
            <a:r>
              <a:rPr lang="en-US" dirty="0" err="1"/>
              <a:t>Ilmiah</a:t>
            </a:r>
            <a:endParaRPr lang="en-US" dirty="0"/>
          </a:p>
          <a:p>
            <a:r>
              <a:rPr lang="en-US" dirty="0"/>
              <a:t>3.2 </a:t>
            </a:r>
            <a:r>
              <a:rPr lang="en-US" dirty="0" err="1"/>
              <a:t>Teknik</a:t>
            </a:r>
            <a:r>
              <a:rPr lang="en-US" dirty="0"/>
              <a:t> </a:t>
            </a:r>
            <a:r>
              <a:rPr lang="en-US" dirty="0" err="1"/>
              <a:t>Mengelola</a:t>
            </a:r>
            <a:r>
              <a:rPr lang="en-US" dirty="0"/>
              <a:t> Paper</a:t>
            </a:r>
          </a:p>
          <a:p>
            <a:r>
              <a:rPr lang="en-US" dirty="0"/>
              <a:t>3.3 </a:t>
            </a:r>
            <a:r>
              <a:rPr lang="en-US" dirty="0" err="1"/>
              <a:t>Teknik</a:t>
            </a:r>
            <a:r>
              <a:rPr lang="en-US" dirty="0"/>
              <a:t> </a:t>
            </a:r>
            <a:r>
              <a:rPr lang="en-US" dirty="0" err="1"/>
              <a:t>Mereview</a:t>
            </a:r>
            <a:r>
              <a:rPr lang="en-US" dirty="0"/>
              <a:t> Paper</a:t>
            </a:r>
          </a:p>
        </p:txBody>
      </p:sp>
      <p:sp>
        <p:nvSpPr>
          <p:cNvPr id="4" name="Slide Number Placeholder 3">
            <a:extLst>
              <a:ext uri="{FF2B5EF4-FFF2-40B4-BE49-F238E27FC236}">
                <a16:creationId xmlns:a16="http://schemas.microsoft.com/office/drawing/2014/main" id="{04D1F1AD-8F5F-4FE3-BCC4-DDBEC6CC902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1598096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3.1 </a:t>
            </a:r>
            <a:r>
              <a:rPr lang="en-US" sz="4000" dirty="0" err="1"/>
              <a:t>Literatur</a:t>
            </a:r>
            <a:r>
              <a:rPr lang="en-US" sz="4000" dirty="0"/>
              <a:t> </a:t>
            </a:r>
            <a:r>
              <a:rPr lang="en-US" sz="4000" dirty="0" err="1"/>
              <a:t>Ilmiah</a:t>
            </a:r>
            <a:endParaRPr lang="en-US" sz="4000" dirty="0"/>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B8BD79-96D4-4E57-BCEC-81F13ABD88F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9498843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914400"/>
            <a:ext cx="8458200" cy="5095220"/>
          </a:xfrm>
          <a:prstGeom prst="roundRect">
            <a:avLst/>
          </a:prstGeom>
          <a:solidFill>
            <a:srgbClr val="E5F2FB"/>
          </a:solid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effectLst/>
              </a:rPr>
              <a:t>Literature Review</a:t>
            </a:r>
          </a:p>
          <a:p>
            <a:pPr algn="ctr"/>
            <a:endParaRPr lang="en-US" sz="2800" dirty="0">
              <a:solidFill>
                <a:schemeClr val="tx1"/>
              </a:solidFill>
              <a:effectLst/>
            </a:endParaRPr>
          </a:p>
          <a:p>
            <a:pPr algn="ctr"/>
            <a:endParaRPr lang="en-US" sz="14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p:txBody>
      </p:sp>
      <p:graphicFrame>
        <p:nvGraphicFramePr>
          <p:cNvPr id="6" name="Content Placeholder 4"/>
          <p:cNvGraphicFramePr>
            <a:graphicFrameLocks noGrp="1"/>
          </p:cNvGraphicFramePr>
          <p:nvPr>
            <p:ph idx="1"/>
          </p:nvPr>
        </p:nvGraphicFramePr>
        <p:xfrm>
          <a:off x="809625" y="1600200"/>
          <a:ext cx="7524750" cy="4114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a:t>Tahapan </a:t>
            </a:r>
            <a:r>
              <a:rPr lang="en-US" dirty="0" err="1"/>
              <a:t>Penelitian</a:t>
            </a:r>
            <a:r>
              <a:rPr lang="en-US" dirty="0"/>
              <a:t> Computing</a:t>
            </a:r>
          </a:p>
        </p:txBody>
      </p:sp>
      <p:sp>
        <p:nvSpPr>
          <p:cNvPr id="8" name="Rectangle 7"/>
          <p:cNvSpPr/>
          <p:nvPr/>
        </p:nvSpPr>
        <p:spPr>
          <a:xfrm>
            <a:off x="0" y="6096000"/>
            <a:ext cx="9144000" cy="523220"/>
          </a:xfrm>
          <a:prstGeom prst="rect">
            <a:avLst/>
          </a:prstGeom>
        </p:spPr>
        <p:txBody>
          <a:bodyPr wrap="square">
            <a:spAutoFit/>
          </a:bodyPr>
          <a:lstStyle/>
          <a:p>
            <a:r>
              <a:rPr lang="en-US" sz="1400" i="1" dirty="0">
                <a:effectLst/>
              </a:rPr>
              <a:t>*https://www.site.uottawa.ca/~bochmann/dsrg/how-to-do-good-research/</a:t>
            </a:r>
          </a:p>
          <a:p>
            <a:r>
              <a:rPr lang="en-US" sz="1400" i="1" dirty="0">
                <a:effectLst/>
              </a:rPr>
              <a:t>*http://romisatriawahono.net/2013/01/23/tahapan-memulai-penelitian-untuk-mahasiswa-galau/</a:t>
            </a:r>
          </a:p>
        </p:txBody>
      </p:sp>
      <p:sp>
        <p:nvSpPr>
          <p:cNvPr id="3" name="Slide Number Placeholder 2">
            <a:extLst>
              <a:ext uri="{FF2B5EF4-FFF2-40B4-BE49-F238E27FC236}">
                <a16:creationId xmlns:a16="http://schemas.microsoft.com/office/drawing/2014/main" id="{3957B587-10ED-4FDF-A091-0F50935EF71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1636276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3200" dirty="0" err="1">
                <a:solidFill>
                  <a:srgbClr val="C00000"/>
                </a:solidFill>
              </a:rPr>
              <a:t>Memperdalam</a:t>
            </a:r>
            <a:r>
              <a:rPr lang="en-US" sz="3200" dirty="0">
                <a:solidFill>
                  <a:srgbClr val="C00000"/>
                </a:solidFill>
              </a:rPr>
              <a:t> </a:t>
            </a:r>
            <a:r>
              <a:rPr lang="en-US" sz="3200" dirty="0" err="1">
                <a:solidFill>
                  <a:srgbClr val="C00000"/>
                </a:solidFill>
              </a:rPr>
              <a:t>pengetahuan</a:t>
            </a:r>
            <a:r>
              <a:rPr lang="en-US" sz="3200" dirty="0">
                <a:solidFill>
                  <a:srgbClr val="C00000"/>
                </a:solidFill>
              </a:rPr>
              <a:t> </a:t>
            </a:r>
            <a:r>
              <a:rPr lang="en-US" sz="3200" dirty="0" err="1"/>
              <a:t>tentang</a:t>
            </a:r>
            <a:r>
              <a:rPr lang="id-ID" sz="3200" dirty="0"/>
              <a:t> </a:t>
            </a:r>
            <a:r>
              <a:rPr lang="en-US" sz="3200" dirty="0" err="1"/>
              <a:t>bidang</a:t>
            </a:r>
            <a:r>
              <a:rPr lang="id-ID" sz="3200" dirty="0"/>
              <a:t> dan topik</a:t>
            </a:r>
            <a:r>
              <a:rPr lang="en-US" sz="3200" dirty="0"/>
              <a:t> yang </a:t>
            </a:r>
            <a:r>
              <a:rPr lang="en-US" sz="3200" dirty="0" err="1"/>
              <a:t>diteliti</a:t>
            </a:r>
            <a:r>
              <a:rPr lang="id-ID" sz="3200" dirty="0"/>
              <a:t> (</a:t>
            </a:r>
            <a:r>
              <a:rPr lang="id-ID" sz="3200" i="1" dirty="0">
                <a:solidFill>
                  <a:srgbClr val="0070C0"/>
                </a:solidFill>
              </a:rPr>
              <a:t>Textbooks</a:t>
            </a:r>
            <a:r>
              <a:rPr lang="id-ID" sz="3200" dirty="0"/>
              <a:t>)</a:t>
            </a:r>
            <a:endParaRPr lang="en-US" sz="3200" dirty="0"/>
          </a:p>
          <a:p>
            <a:r>
              <a:rPr lang="en-US" sz="3200" dirty="0" err="1">
                <a:solidFill>
                  <a:srgbClr val="C00000"/>
                </a:solidFill>
              </a:rPr>
              <a:t>Memperdalam</a:t>
            </a:r>
            <a:r>
              <a:rPr lang="en-US" sz="3200" dirty="0">
                <a:solidFill>
                  <a:srgbClr val="C00000"/>
                </a:solidFill>
              </a:rPr>
              <a:t> </a:t>
            </a:r>
            <a:r>
              <a:rPr lang="en-US" sz="3200" dirty="0" err="1">
                <a:solidFill>
                  <a:srgbClr val="C00000"/>
                </a:solidFill>
              </a:rPr>
              <a:t>pengetahuan</a:t>
            </a:r>
            <a:r>
              <a:rPr lang="en-US" sz="3200" dirty="0">
                <a:solidFill>
                  <a:srgbClr val="C00000"/>
                </a:solidFill>
              </a:rPr>
              <a:t> </a:t>
            </a:r>
            <a:r>
              <a:rPr lang="en-US" sz="3200" dirty="0" err="1"/>
              <a:t>tentang</a:t>
            </a:r>
            <a:r>
              <a:rPr lang="id-ID" sz="3200" dirty="0"/>
              <a:t> topik</a:t>
            </a:r>
            <a:r>
              <a:rPr lang="en-US" sz="3200" dirty="0"/>
              <a:t> </a:t>
            </a:r>
            <a:r>
              <a:rPr lang="id-ID" sz="3200" dirty="0"/>
              <a:t>lebih detail </a:t>
            </a:r>
            <a:r>
              <a:rPr lang="en-US" sz="3200" dirty="0"/>
              <a:t>yang </a:t>
            </a:r>
            <a:r>
              <a:rPr lang="en-US" sz="3200" dirty="0" err="1"/>
              <a:t>diteliti</a:t>
            </a:r>
            <a:r>
              <a:rPr lang="id-ID" sz="3200" dirty="0"/>
              <a:t> (</a:t>
            </a:r>
            <a:r>
              <a:rPr lang="id-ID" sz="3200" i="1" dirty="0" err="1">
                <a:solidFill>
                  <a:srgbClr val="0070C0"/>
                </a:solidFill>
              </a:rPr>
              <a:t>Survey</a:t>
            </a:r>
            <a:r>
              <a:rPr lang="id-ID" sz="3200" i="1" dirty="0">
                <a:solidFill>
                  <a:srgbClr val="0070C0"/>
                </a:solidFill>
              </a:rPr>
              <a:t> Paper</a:t>
            </a:r>
            <a:r>
              <a:rPr lang="id-ID" sz="3200" dirty="0"/>
              <a:t>)</a:t>
            </a:r>
          </a:p>
          <a:p>
            <a:r>
              <a:rPr lang="en-US" sz="3200" dirty="0" err="1"/>
              <a:t>Mengetahui</a:t>
            </a:r>
            <a:r>
              <a:rPr lang="en-US" sz="3200" dirty="0"/>
              <a:t> </a:t>
            </a:r>
            <a:r>
              <a:rPr lang="en-US" sz="3200" dirty="0" err="1"/>
              <a:t>hasil</a:t>
            </a:r>
            <a:r>
              <a:rPr lang="en-US" sz="3200" dirty="0"/>
              <a:t> </a:t>
            </a:r>
            <a:r>
              <a:rPr lang="en-US" sz="3200" dirty="0" err="1">
                <a:solidFill>
                  <a:srgbClr val="C00000"/>
                </a:solidFill>
              </a:rPr>
              <a:t>penelitian</a:t>
            </a:r>
            <a:r>
              <a:rPr lang="en-US" sz="3200" dirty="0">
                <a:solidFill>
                  <a:srgbClr val="C00000"/>
                </a:solidFill>
              </a:rPr>
              <a:t> yang</a:t>
            </a:r>
            <a:r>
              <a:rPr lang="id-ID" sz="3200" dirty="0">
                <a:solidFill>
                  <a:srgbClr val="C00000"/>
                </a:solidFill>
              </a:rPr>
              <a:t> </a:t>
            </a:r>
            <a:r>
              <a:rPr lang="sv-SE" sz="3200" dirty="0">
                <a:solidFill>
                  <a:srgbClr val="C00000"/>
                </a:solidFill>
              </a:rPr>
              <a:t>berhubungan </a:t>
            </a:r>
            <a:r>
              <a:rPr lang="sv-SE" sz="3200" dirty="0"/>
              <a:t>dan yang sudah pernah</a:t>
            </a:r>
            <a:r>
              <a:rPr lang="id-ID" sz="3200" dirty="0"/>
              <a:t> </a:t>
            </a:r>
            <a:r>
              <a:rPr lang="en-US" sz="3200" dirty="0" err="1"/>
              <a:t>dilaksanakan</a:t>
            </a:r>
            <a:r>
              <a:rPr lang="en-US" sz="3200" dirty="0"/>
              <a:t> (Related Research)</a:t>
            </a:r>
            <a:r>
              <a:rPr lang="id-ID" sz="3200" dirty="0"/>
              <a:t> (</a:t>
            </a:r>
            <a:r>
              <a:rPr lang="id-ID" sz="3200" i="1" dirty="0" err="1">
                <a:solidFill>
                  <a:srgbClr val="0070C0"/>
                </a:solidFill>
              </a:rPr>
              <a:t>Technical</a:t>
            </a:r>
            <a:r>
              <a:rPr lang="id-ID" sz="3200" i="1" dirty="0">
                <a:solidFill>
                  <a:srgbClr val="0070C0"/>
                </a:solidFill>
              </a:rPr>
              <a:t> Paper</a:t>
            </a:r>
            <a:r>
              <a:rPr lang="id-ID" sz="3200" dirty="0"/>
              <a:t>)</a:t>
            </a:r>
            <a:endParaRPr lang="en-US" sz="3200" dirty="0"/>
          </a:p>
          <a:p>
            <a:r>
              <a:rPr lang="en-US" sz="3200" dirty="0" err="1"/>
              <a:t>Mengetahui</a:t>
            </a:r>
            <a:r>
              <a:rPr lang="en-US" sz="3200" dirty="0"/>
              <a:t> </a:t>
            </a:r>
            <a:r>
              <a:rPr lang="en-US" sz="3200" dirty="0" err="1"/>
              <a:t>perkembangan</a:t>
            </a:r>
            <a:r>
              <a:rPr lang="en-US" sz="3200" dirty="0"/>
              <a:t> </a:t>
            </a:r>
            <a:r>
              <a:rPr lang="en-US" sz="3200" dirty="0" err="1"/>
              <a:t>ilmu</a:t>
            </a:r>
            <a:r>
              <a:rPr lang="en-US" sz="3200" dirty="0"/>
              <a:t> </a:t>
            </a:r>
            <a:r>
              <a:rPr lang="en-US" sz="3200" dirty="0" err="1"/>
              <a:t>pada</a:t>
            </a:r>
            <a:r>
              <a:rPr lang="en-US" sz="3200" dirty="0"/>
              <a:t> </a:t>
            </a:r>
            <a:r>
              <a:rPr lang="en-US" sz="3200" dirty="0" err="1"/>
              <a:t>bidang</a:t>
            </a:r>
            <a:r>
              <a:rPr lang="en-US" sz="3200" dirty="0"/>
              <a:t> yang </a:t>
            </a:r>
            <a:r>
              <a:rPr lang="en-US" sz="3200" dirty="0" err="1"/>
              <a:t>kita</a:t>
            </a:r>
            <a:r>
              <a:rPr lang="en-US" sz="3200" dirty="0"/>
              <a:t> </a:t>
            </a:r>
            <a:r>
              <a:rPr lang="en-US" sz="3200" dirty="0" err="1"/>
              <a:t>pilih</a:t>
            </a:r>
            <a:r>
              <a:rPr lang="en-US" sz="3200" dirty="0"/>
              <a:t> (</a:t>
            </a:r>
            <a:r>
              <a:rPr lang="en-US" sz="3200" dirty="0">
                <a:solidFill>
                  <a:srgbClr val="C00000"/>
                </a:solidFill>
              </a:rPr>
              <a:t>state-of-the-art</a:t>
            </a:r>
            <a:r>
              <a:rPr lang="en-US" sz="3200" dirty="0"/>
              <a:t>)</a:t>
            </a:r>
            <a:r>
              <a:rPr lang="id-ID" sz="3200" dirty="0"/>
              <a:t> (</a:t>
            </a:r>
            <a:r>
              <a:rPr lang="id-ID" sz="3200" i="1" dirty="0" err="1">
                <a:solidFill>
                  <a:srgbClr val="0070C0"/>
                </a:solidFill>
              </a:rPr>
              <a:t>Technical</a:t>
            </a:r>
            <a:r>
              <a:rPr lang="id-ID" sz="3200" i="1" dirty="0">
                <a:solidFill>
                  <a:srgbClr val="0070C0"/>
                </a:solidFill>
              </a:rPr>
              <a:t> atau </a:t>
            </a:r>
            <a:r>
              <a:rPr lang="id-ID" sz="3200" i="1" dirty="0" err="1">
                <a:solidFill>
                  <a:srgbClr val="0070C0"/>
                </a:solidFill>
              </a:rPr>
              <a:t>Survey</a:t>
            </a:r>
            <a:r>
              <a:rPr lang="id-ID" sz="3200" i="1" dirty="0">
                <a:solidFill>
                  <a:srgbClr val="0070C0"/>
                </a:solidFill>
              </a:rPr>
              <a:t> Paper</a:t>
            </a:r>
            <a:r>
              <a:rPr lang="id-ID" sz="3200" dirty="0"/>
              <a:t>)</a:t>
            </a:r>
            <a:endParaRPr lang="en-US" sz="3200" dirty="0"/>
          </a:p>
          <a:p>
            <a:r>
              <a:rPr lang="en-US" sz="3200" dirty="0" err="1">
                <a:solidFill>
                  <a:srgbClr val="C00000"/>
                </a:solidFill>
              </a:rPr>
              <a:t>Memperjelas</a:t>
            </a:r>
            <a:r>
              <a:rPr lang="en-US" sz="3200" dirty="0">
                <a:solidFill>
                  <a:srgbClr val="C00000"/>
                </a:solidFill>
              </a:rPr>
              <a:t> </a:t>
            </a:r>
            <a:r>
              <a:rPr lang="en-US" sz="3200" dirty="0" err="1">
                <a:solidFill>
                  <a:srgbClr val="C00000"/>
                </a:solidFill>
              </a:rPr>
              <a:t>masalah</a:t>
            </a:r>
            <a:r>
              <a:rPr lang="en-US" sz="3200" dirty="0">
                <a:solidFill>
                  <a:srgbClr val="C00000"/>
                </a:solidFill>
              </a:rPr>
              <a:t> </a:t>
            </a:r>
            <a:r>
              <a:rPr lang="en-US" sz="3200" dirty="0" err="1"/>
              <a:t>penelitian</a:t>
            </a:r>
            <a:r>
              <a:rPr lang="id-ID" sz="3200" dirty="0"/>
              <a:t> (</a:t>
            </a:r>
            <a:r>
              <a:rPr lang="id-ID" sz="3200" i="1" dirty="0" err="1">
                <a:solidFill>
                  <a:srgbClr val="0070C0"/>
                </a:solidFill>
              </a:rPr>
              <a:t>Technical</a:t>
            </a:r>
            <a:r>
              <a:rPr lang="id-ID" sz="3200" i="1" dirty="0">
                <a:solidFill>
                  <a:srgbClr val="0070C0"/>
                </a:solidFill>
              </a:rPr>
              <a:t> Paper</a:t>
            </a:r>
            <a:r>
              <a:rPr lang="id-ID" sz="3200" dirty="0"/>
              <a:t>)</a:t>
            </a:r>
            <a:endParaRPr lang="en-US" sz="3200" dirty="0"/>
          </a:p>
          <a:p>
            <a:endParaRPr lang="en-US" sz="3200" dirty="0"/>
          </a:p>
        </p:txBody>
      </p:sp>
      <p:sp>
        <p:nvSpPr>
          <p:cNvPr id="4" name="Title 3"/>
          <p:cNvSpPr>
            <a:spLocks noGrp="1"/>
          </p:cNvSpPr>
          <p:nvPr>
            <p:ph type="title"/>
          </p:nvPr>
        </p:nvSpPr>
        <p:spPr/>
        <p:txBody>
          <a:bodyPr/>
          <a:lstStyle/>
          <a:p>
            <a:r>
              <a:rPr lang="en-US" dirty="0" err="1"/>
              <a:t>Manfaat</a:t>
            </a:r>
            <a:r>
              <a:rPr lang="en-US" dirty="0"/>
              <a:t> </a:t>
            </a:r>
            <a:r>
              <a:rPr lang="en-US" dirty="0" err="1"/>
              <a:t>Mereview</a:t>
            </a:r>
            <a:r>
              <a:rPr lang="en-US" dirty="0"/>
              <a:t> </a:t>
            </a:r>
            <a:r>
              <a:rPr lang="en-US" dirty="0" err="1"/>
              <a:t>Literatur</a:t>
            </a:r>
            <a:endParaRPr lang="id-ID" dirty="0"/>
          </a:p>
        </p:txBody>
      </p:sp>
      <p:sp>
        <p:nvSpPr>
          <p:cNvPr id="5" name="Slide Number Placeholder 4">
            <a:extLst>
              <a:ext uri="{FF2B5EF4-FFF2-40B4-BE49-F238E27FC236}">
                <a16:creationId xmlns:a16="http://schemas.microsoft.com/office/drawing/2014/main" id="{BC17EBE4-EAFC-428C-8A40-C6D4ACB1718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2349207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6991350" cy="5181600"/>
          </a:xfrm>
        </p:spPr>
        <p:txBody>
          <a:bodyPr>
            <a:normAutofit lnSpcReduction="10000"/>
          </a:bodyPr>
          <a:lstStyle/>
          <a:p>
            <a:pPr marL="514350" indent="-514350">
              <a:buFont typeface="+mj-lt"/>
              <a:buAutoNum type="arabicPeriod"/>
            </a:pPr>
            <a:r>
              <a:rPr lang="en-US" sz="3200" b="1" dirty="0">
                <a:solidFill>
                  <a:srgbClr val="C00000"/>
                </a:solidFill>
              </a:rPr>
              <a:t>Paper </a:t>
            </a:r>
            <a:r>
              <a:rPr lang="en-US" sz="3200" b="1" dirty="0" err="1">
                <a:solidFill>
                  <a:srgbClr val="C00000"/>
                </a:solidFill>
              </a:rPr>
              <a:t>dari</a:t>
            </a:r>
            <a:r>
              <a:rPr lang="en-US" sz="3200" b="1" dirty="0">
                <a:solidFill>
                  <a:srgbClr val="C00000"/>
                </a:solidFill>
              </a:rPr>
              <a:t> Journal </a:t>
            </a:r>
            <a:r>
              <a:rPr lang="en-US" sz="3200" b="1" baseline="30000" dirty="0">
                <a:solidFill>
                  <a:srgbClr val="C00000"/>
                </a:solidFill>
              </a:rPr>
              <a:t>*</a:t>
            </a:r>
          </a:p>
          <a:p>
            <a:pPr marL="514350" indent="-514350">
              <a:buFont typeface="+mj-lt"/>
              <a:buAutoNum type="arabicPeriod"/>
            </a:pPr>
            <a:r>
              <a:rPr lang="en-US" sz="3200" dirty="0"/>
              <a:t>Paper </a:t>
            </a:r>
            <a:r>
              <a:rPr lang="en-US" sz="3200" dirty="0" err="1"/>
              <a:t>dari</a:t>
            </a:r>
            <a:r>
              <a:rPr lang="en-US" sz="3200" dirty="0"/>
              <a:t> Book Chapter</a:t>
            </a:r>
          </a:p>
          <a:p>
            <a:pPr marL="514350" indent="-514350">
              <a:buFont typeface="+mj-lt"/>
              <a:buAutoNum type="arabicPeriod"/>
            </a:pPr>
            <a:r>
              <a:rPr lang="en-US" sz="3200" dirty="0"/>
              <a:t>Paper </a:t>
            </a:r>
            <a:r>
              <a:rPr lang="en-US" sz="3200" dirty="0" err="1"/>
              <a:t>dari</a:t>
            </a:r>
            <a:r>
              <a:rPr lang="en-US" sz="3200" dirty="0"/>
              <a:t> Conference (Proceedings)</a:t>
            </a:r>
          </a:p>
          <a:p>
            <a:pPr marL="514350" indent="-514350">
              <a:buFont typeface="+mj-lt"/>
              <a:buAutoNum type="arabicPeriod"/>
            </a:pPr>
            <a:r>
              <a:rPr lang="en-US" sz="3200" dirty="0"/>
              <a:t>Thesis </a:t>
            </a:r>
            <a:r>
              <a:rPr lang="en-US" sz="3200" dirty="0" err="1"/>
              <a:t>dan</a:t>
            </a:r>
            <a:r>
              <a:rPr lang="en-US" sz="3200" dirty="0"/>
              <a:t> </a:t>
            </a:r>
            <a:r>
              <a:rPr lang="en-US" sz="3200" dirty="0" err="1"/>
              <a:t>Disertasi</a:t>
            </a:r>
            <a:endParaRPr lang="en-US" sz="3200" dirty="0"/>
          </a:p>
          <a:p>
            <a:pPr marL="514350" indent="-514350">
              <a:buFont typeface="+mj-lt"/>
              <a:buAutoNum type="arabicPeriod"/>
            </a:pPr>
            <a:r>
              <a:rPr lang="en-US" sz="3200" dirty="0"/>
              <a:t>Report (</a:t>
            </a:r>
            <a:r>
              <a:rPr lang="en-US" sz="3200" dirty="0" err="1"/>
              <a:t>Laporan</a:t>
            </a:r>
            <a:r>
              <a:rPr lang="en-US" sz="3200" dirty="0"/>
              <a:t>) </a:t>
            </a:r>
            <a:r>
              <a:rPr lang="en-US" sz="3200" dirty="0" err="1"/>
              <a:t>dari</a:t>
            </a:r>
            <a:r>
              <a:rPr lang="en-US" sz="3200" dirty="0"/>
              <a:t> </a:t>
            </a:r>
            <a:r>
              <a:rPr lang="en-US" sz="3200" dirty="0" err="1"/>
              <a:t>Organisasi</a:t>
            </a:r>
            <a:r>
              <a:rPr lang="en-US" sz="3200" dirty="0"/>
              <a:t> yang </a:t>
            </a:r>
            <a:r>
              <a:rPr lang="en-US" sz="3200" dirty="0" err="1"/>
              <a:t>Terpercaya</a:t>
            </a:r>
            <a:endParaRPr lang="en-US" sz="3200" dirty="0"/>
          </a:p>
          <a:p>
            <a:pPr marL="514350" indent="-514350">
              <a:buFont typeface="+mj-lt"/>
              <a:buAutoNum type="arabicPeriod"/>
            </a:pPr>
            <a:r>
              <a:rPr lang="en-US" sz="3200" dirty="0" err="1"/>
              <a:t>Buku</a:t>
            </a:r>
            <a:r>
              <a:rPr lang="en-US" sz="3200" dirty="0"/>
              <a:t> Textbook</a:t>
            </a:r>
          </a:p>
          <a:p>
            <a:pPr marL="514350" indent="-514350">
              <a:buFont typeface="+mj-lt"/>
              <a:buAutoNum type="arabicPeriod"/>
            </a:pPr>
            <a:endParaRPr lang="en-US" sz="3200" dirty="0"/>
          </a:p>
          <a:p>
            <a:pPr marL="0" indent="0">
              <a:buNone/>
            </a:pPr>
            <a:r>
              <a:rPr lang="en-US" sz="2200" i="1" dirty="0">
                <a:solidFill>
                  <a:srgbClr val="C00000"/>
                </a:solidFill>
              </a:rPr>
              <a:t>*</a:t>
            </a:r>
            <a:r>
              <a:rPr lang="en-US" sz="2200" i="1" dirty="0"/>
              <a:t> </a:t>
            </a:r>
            <a:r>
              <a:rPr lang="en-US" sz="2200" i="1" dirty="0" err="1"/>
              <a:t>Prioritaskan</a:t>
            </a:r>
            <a:r>
              <a:rPr lang="en-US" sz="2200" i="1" dirty="0"/>
              <a:t> paper journal</a:t>
            </a:r>
            <a:br>
              <a:rPr lang="en-US" sz="2200" i="1" dirty="0"/>
            </a:br>
            <a:r>
              <a:rPr lang="en-US" sz="2200" i="1" dirty="0"/>
              <a:t>   </a:t>
            </a:r>
            <a:r>
              <a:rPr lang="en-US" sz="2200" i="1" dirty="0" err="1"/>
              <a:t>terindeks</a:t>
            </a:r>
            <a:r>
              <a:rPr lang="en-US" sz="2200" i="1" dirty="0"/>
              <a:t> </a:t>
            </a:r>
            <a:r>
              <a:rPr lang="en-US" sz="2200" i="1" dirty="0" err="1">
                <a:solidFill>
                  <a:srgbClr val="C00000"/>
                </a:solidFill>
              </a:rPr>
              <a:t>WoS</a:t>
            </a:r>
            <a:r>
              <a:rPr lang="en-US" sz="2200" i="1" dirty="0">
                <a:solidFill>
                  <a:srgbClr val="C00000"/>
                </a:solidFill>
              </a:rPr>
              <a:t> (Clarivate) </a:t>
            </a:r>
            <a:r>
              <a:rPr lang="en-US" sz="2200" i="1" dirty="0"/>
              <a:t>or </a:t>
            </a:r>
            <a:r>
              <a:rPr lang="en-US" sz="2200" i="1" dirty="0">
                <a:solidFill>
                  <a:srgbClr val="C00000"/>
                </a:solidFill>
              </a:rPr>
              <a:t>SCOPUS</a:t>
            </a:r>
            <a:br>
              <a:rPr lang="en-US" sz="2200" i="1" dirty="0">
                <a:solidFill>
                  <a:srgbClr val="C00000"/>
                </a:solidFill>
              </a:rPr>
            </a:br>
            <a:r>
              <a:rPr lang="en-US" sz="2200" i="1" dirty="0">
                <a:solidFill>
                  <a:srgbClr val="C00000"/>
                </a:solidFill>
              </a:rPr>
              <a:t>   </a:t>
            </a:r>
            <a:r>
              <a:rPr lang="en-US" sz="2200" i="1" dirty="0"/>
              <a:t>Cek </a:t>
            </a:r>
            <a:r>
              <a:rPr lang="en-US" sz="2200" i="1" dirty="0" err="1"/>
              <a:t>dengan</a:t>
            </a:r>
            <a:r>
              <a:rPr lang="en-US" sz="2200" i="1" dirty="0"/>
              <a:t> http://scimagojr.com</a:t>
            </a:r>
          </a:p>
          <a:p>
            <a:pPr marL="514350" indent="-514350">
              <a:buFont typeface="+mj-lt"/>
              <a:buAutoNum type="arabicPeriod"/>
            </a:pPr>
            <a:endParaRPr lang="en-US" sz="3200" dirty="0"/>
          </a:p>
          <a:p>
            <a:pPr marL="514350" indent="-514350">
              <a:buFont typeface="+mj-lt"/>
              <a:buAutoNum type="arabicPeriod"/>
            </a:pPr>
            <a:endParaRPr lang="en-US" sz="3200" dirty="0"/>
          </a:p>
        </p:txBody>
      </p:sp>
      <p:sp>
        <p:nvSpPr>
          <p:cNvPr id="2" name="Title 1"/>
          <p:cNvSpPr>
            <a:spLocks noGrp="1"/>
          </p:cNvSpPr>
          <p:nvPr>
            <p:ph type="title"/>
          </p:nvPr>
        </p:nvSpPr>
        <p:spPr/>
        <p:txBody>
          <a:bodyPr/>
          <a:lstStyle/>
          <a:p>
            <a:r>
              <a:rPr lang="en-US" dirty="0" err="1"/>
              <a:t>Jenis</a:t>
            </a:r>
            <a:r>
              <a:rPr lang="en-US" dirty="0"/>
              <a:t> </a:t>
            </a:r>
            <a:r>
              <a:rPr lang="en-US" dirty="0" err="1"/>
              <a:t>Literatur</a:t>
            </a:r>
            <a:r>
              <a:rPr lang="en-US" dirty="0"/>
              <a:t> </a:t>
            </a:r>
            <a:r>
              <a:rPr lang="en-US" dirty="0" err="1"/>
              <a:t>Ilmiah</a:t>
            </a:r>
            <a:endParaRPr lang="en-US" dirty="0"/>
          </a:p>
        </p:txBody>
      </p:sp>
      <p:sp>
        <p:nvSpPr>
          <p:cNvPr id="4" name="Slide Number Placeholder 3">
            <a:extLst>
              <a:ext uri="{FF2B5EF4-FFF2-40B4-BE49-F238E27FC236}">
                <a16:creationId xmlns:a16="http://schemas.microsoft.com/office/drawing/2014/main" id="{76C76475-A40D-44CD-BA3D-B1EADFE2278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137</a:t>
            </a:fld>
            <a:endParaRPr lang="en-US">
              <a:solidFill>
                <a:prstClr val="black">
                  <a:tint val="75000"/>
                </a:prstClr>
              </a:solidFill>
            </a:endParaRPr>
          </a:p>
        </p:txBody>
      </p:sp>
      <p:pic>
        <p:nvPicPr>
          <p:cNvPr id="5" name="Picture 4">
            <a:hlinkClick r:id="rId2"/>
            <a:extLst>
              <a:ext uri="{FF2B5EF4-FFF2-40B4-BE49-F238E27FC236}">
                <a16:creationId xmlns:a16="http://schemas.microsoft.com/office/drawing/2014/main" id="{4BCCD434-91E7-43A4-B15D-3CC02635F6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5400" y="4133255"/>
            <a:ext cx="3895725" cy="2191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3149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grpSp>
        <p:nvGrpSpPr>
          <p:cNvPr id="8" name="Group 7"/>
          <p:cNvGrpSpPr/>
          <p:nvPr/>
        </p:nvGrpSpPr>
        <p:grpSpPr>
          <a:xfrm>
            <a:off x="0" y="0"/>
            <a:ext cx="9156700" cy="6581378"/>
            <a:chOff x="0" y="0"/>
            <a:chExt cx="9156700" cy="6581378"/>
          </a:xfrm>
        </p:grpSpPr>
        <p:pic>
          <p:nvPicPr>
            <p:cNvPr id="5" name="Picture 4"/>
            <p:cNvPicPr>
              <a:picLocks noChangeAspect="1"/>
            </p:cNvPicPr>
            <p:nvPr/>
          </p:nvPicPr>
          <p:blipFill rotWithShape="1">
            <a:blip r:embed="rId2"/>
            <a:srcRect l="19166" t="12963" r="27501" b="18889"/>
            <a:stretch/>
          </p:blipFill>
          <p:spPr>
            <a:xfrm>
              <a:off x="0" y="0"/>
              <a:ext cx="9156700" cy="6581378"/>
            </a:xfrm>
            <a:prstGeom prst="rect">
              <a:avLst/>
            </a:prstGeom>
          </p:spPr>
        </p:pic>
        <p:sp>
          <p:nvSpPr>
            <p:cNvPr id="7" name="Rounded Rectangle 6"/>
            <p:cNvSpPr/>
            <p:nvPr/>
          </p:nvSpPr>
          <p:spPr>
            <a:xfrm>
              <a:off x="2032000" y="1219200"/>
              <a:ext cx="6731000" cy="209054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 name="Slide Number Placeholder 5">
            <a:extLst>
              <a:ext uri="{FF2B5EF4-FFF2-40B4-BE49-F238E27FC236}">
                <a16:creationId xmlns:a16="http://schemas.microsoft.com/office/drawing/2014/main" id="{543E3FF7-4D85-4BBC-B63C-90191991198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1184933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0" y="1143000"/>
            <a:ext cx="7886700" cy="5333549"/>
          </a:xfrm>
        </p:spPr>
        <p:txBody>
          <a:bodyPr/>
          <a:lstStyle/>
          <a:p>
            <a:endParaRPr lang="id-ID"/>
          </a:p>
        </p:txBody>
      </p:sp>
      <p:sp>
        <p:nvSpPr>
          <p:cNvPr id="2" name="Title 1"/>
          <p:cNvSpPr>
            <a:spLocks noGrp="1"/>
          </p:cNvSpPr>
          <p:nvPr>
            <p:ph type="title"/>
          </p:nvPr>
        </p:nvSpPr>
        <p:spPr>
          <a:xfrm>
            <a:off x="552449" y="152399"/>
            <a:ext cx="8501495" cy="685801"/>
          </a:xfrm>
        </p:spPr>
        <p:txBody>
          <a:bodyPr/>
          <a:lstStyle/>
          <a:p>
            <a:endParaRPr lang="id-ID"/>
          </a:p>
        </p:txBody>
      </p:sp>
      <p:grpSp>
        <p:nvGrpSpPr>
          <p:cNvPr id="8" name="Group 7"/>
          <p:cNvGrpSpPr/>
          <p:nvPr/>
        </p:nvGrpSpPr>
        <p:grpSpPr>
          <a:xfrm>
            <a:off x="76200" y="27726"/>
            <a:ext cx="8991600" cy="6813947"/>
            <a:chOff x="152400" y="27726"/>
            <a:chExt cx="8991600" cy="6813947"/>
          </a:xfrm>
        </p:grpSpPr>
        <p:pic>
          <p:nvPicPr>
            <p:cNvPr id="5" name="Picture 4"/>
            <p:cNvPicPr>
              <a:picLocks noChangeAspect="1"/>
            </p:cNvPicPr>
            <p:nvPr/>
          </p:nvPicPr>
          <p:blipFill rotWithShape="1">
            <a:blip r:embed="rId2"/>
            <a:srcRect l="19167" t="12963" r="27500" b="15185"/>
            <a:stretch/>
          </p:blipFill>
          <p:spPr>
            <a:xfrm>
              <a:off x="152400" y="27726"/>
              <a:ext cx="8991600" cy="6813947"/>
            </a:xfrm>
            <a:prstGeom prst="rect">
              <a:avLst/>
            </a:prstGeom>
          </p:spPr>
        </p:pic>
        <p:sp>
          <p:nvSpPr>
            <p:cNvPr id="6" name="Rounded Rectangle 5"/>
            <p:cNvSpPr/>
            <p:nvPr/>
          </p:nvSpPr>
          <p:spPr>
            <a:xfrm>
              <a:off x="381000" y="4780845"/>
              <a:ext cx="1809750" cy="1878266"/>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6"/>
            <p:cNvSpPr/>
            <p:nvPr/>
          </p:nvSpPr>
          <p:spPr>
            <a:xfrm>
              <a:off x="2286000" y="3429001"/>
              <a:ext cx="6762750" cy="190500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Slide Number Placeholder 8">
            <a:extLst>
              <a:ext uri="{FF2B5EF4-FFF2-40B4-BE49-F238E27FC236}">
                <a16:creationId xmlns:a16="http://schemas.microsoft.com/office/drawing/2014/main" id="{1A2BD1F1-2C2C-47E8-AA01-AEC403B4CE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3147210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600950" cy="5257799"/>
          </a:xfrm>
        </p:spPr>
        <p:txBody>
          <a:bodyPr/>
          <a:lstStyle/>
          <a:p>
            <a:r>
              <a:rPr lang="en-US" sz="3600" dirty="0" err="1"/>
              <a:t>Peneliti</a:t>
            </a:r>
            <a:r>
              <a:rPr lang="en-US" sz="3600" dirty="0"/>
              <a:t> </a:t>
            </a:r>
            <a:r>
              <a:rPr lang="en-US" sz="3600" dirty="0" err="1"/>
              <a:t>itu</a:t>
            </a:r>
            <a:r>
              <a:rPr lang="en-US" sz="3600" dirty="0"/>
              <a:t> </a:t>
            </a:r>
            <a:r>
              <a:rPr lang="en-US" sz="3600" dirty="0" err="1">
                <a:solidFill>
                  <a:srgbClr val="C00000"/>
                </a:solidFill>
              </a:rPr>
              <a:t>boleh</a:t>
            </a:r>
            <a:r>
              <a:rPr lang="en-US" sz="3600" dirty="0">
                <a:solidFill>
                  <a:srgbClr val="C00000"/>
                </a:solidFill>
              </a:rPr>
              <a:t> </a:t>
            </a:r>
            <a:r>
              <a:rPr lang="en-US" sz="3600" dirty="0" err="1">
                <a:solidFill>
                  <a:srgbClr val="C00000"/>
                </a:solidFill>
              </a:rPr>
              <a:t>salah</a:t>
            </a:r>
            <a:endParaRPr lang="id-ID" sz="3600" dirty="0"/>
          </a:p>
          <a:p>
            <a:pPr lvl="1"/>
            <a:r>
              <a:rPr lang="en-US" sz="2800" dirty="0" err="1"/>
              <a:t>salah</a:t>
            </a:r>
            <a:r>
              <a:rPr lang="id-ID" sz="2800" dirty="0"/>
              <a:t> </a:t>
            </a:r>
            <a:r>
              <a:rPr lang="en-US" sz="2800" dirty="0" err="1"/>
              <a:t>hipotesis</a:t>
            </a:r>
            <a:endParaRPr lang="id-ID" sz="2800" dirty="0"/>
          </a:p>
          <a:p>
            <a:pPr lvl="1"/>
            <a:r>
              <a:rPr lang="id-ID" sz="2800" dirty="0"/>
              <a:t>salah analisis </a:t>
            </a:r>
          </a:p>
          <a:p>
            <a:pPr lvl="1"/>
            <a:r>
              <a:rPr lang="en-US" sz="2800" dirty="0" err="1"/>
              <a:t>salah</a:t>
            </a:r>
            <a:r>
              <a:rPr lang="en-US" sz="2800" dirty="0"/>
              <a:t> </a:t>
            </a:r>
            <a:r>
              <a:rPr lang="en-US" sz="2800" dirty="0" err="1"/>
              <a:t>pengujian</a:t>
            </a:r>
            <a:r>
              <a:rPr lang="en-US" sz="2800" dirty="0"/>
              <a:t> </a:t>
            </a:r>
            <a:r>
              <a:rPr lang="en-US" sz="2800" dirty="0" err="1"/>
              <a:t>hipotesis</a:t>
            </a:r>
            <a:endParaRPr lang="id-ID" sz="2800" dirty="0"/>
          </a:p>
          <a:p>
            <a:pPr lvl="1"/>
            <a:r>
              <a:rPr lang="id-ID" sz="2800" dirty="0"/>
              <a:t>dsb</a:t>
            </a:r>
          </a:p>
          <a:p>
            <a:r>
              <a:rPr lang="id-ID" sz="3400" dirty="0"/>
              <a:t>T</a:t>
            </a:r>
            <a:r>
              <a:rPr lang="en-US" sz="3400" dirty="0" err="1"/>
              <a:t>api</a:t>
            </a:r>
            <a:r>
              <a:rPr lang="en-US" sz="3400" dirty="0"/>
              <a:t> </a:t>
            </a:r>
            <a:r>
              <a:rPr lang="en-US" sz="3400" dirty="0" err="1"/>
              <a:t>peneliti</a:t>
            </a:r>
            <a:r>
              <a:rPr lang="en-US" sz="3400" dirty="0"/>
              <a:t> </a:t>
            </a:r>
            <a:r>
              <a:rPr lang="en-US" sz="3400" dirty="0" err="1">
                <a:solidFill>
                  <a:srgbClr val="C00000"/>
                </a:solidFill>
              </a:rPr>
              <a:t>tidak</a:t>
            </a:r>
            <a:r>
              <a:rPr lang="en-US" sz="3400" dirty="0">
                <a:solidFill>
                  <a:srgbClr val="C00000"/>
                </a:solidFill>
              </a:rPr>
              <a:t> </a:t>
            </a:r>
            <a:r>
              <a:rPr lang="en-US" sz="3400" dirty="0" err="1">
                <a:solidFill>
                  <a:srgbClr val="C00000"/>
                </a:solidFill>
              </a:rPr>
              <a:t>boleh</a:t>
            </a:r>
            <a:r>
              <a:rPr lang="en-US" sz="3400" dirty="0">
                <a:solidFill>
                  <a:srgbClr val="C00000"/>
                </a:solidFill>
              </a:rPr>
              <a:t> </a:t>
            </a:r>
            <a:r>
              <a:rPr lang="en-US" sz="3400" dirty="0" err="1">
                <a:solidFill>
                  <a:srgbClr val="C00000"/>
                </a:solidFill>
              </a:rPr>
              <a:t>bohong</a:t>
            </a:r>
            <a:r>
              <a:rPr lang="en-US" sz="3400" dirty="0">
                <a:solidFill>
                  <a:srgbClr val="C00000"/>
                </a:solidFill>
              </a:rPr>
              <a:t> </a:t>
            </a:r>
            <a:r>
              <a:rPr lang="en-US" sz="3400" dirty="0" err="1"/>
              <a:t>atau</a:t>
            </a:r>
            <a:r>
              <a:rPr lang="en-US" sz="3400" dirty="0"/>
              <a:t> </a:t>
            </a:r>
            <a:r>
              <a:rPr lang="en-US" sz="3400" dirty="0" err="1"/>
              <a:t>menipu</a:t>
            </a:r>
            <a:endParaRPr lang="id-ID" sz="3400" dirty="0"/>
          </a:p>
          <a:p>
            <a:pPr lvl="1"/>
            <a:r>
              <a:rPr lang="en-US" sz="2800" dirty="0" err="1"/>
              <a:t>mempermainkan</a:t>
            </a:r>
            <a:r>
              <a:rPr lang="en-US" sz="2800" dirty="0"/>
              <a:t> data</a:t>
            </a:r>
            <a:endParaRPr lang="id-ID" sz="2800" dirty="0"/>
          </a:p>
          <a:p>
            <a:pPr lvl="1"/>
            <a:r>
              <a:rPr lang="en-US" sz="2800" dirty="0" err="1"/>
              <a:t>manipulasi</a:t>
            </a:r>
            <a:r>
              <a:rPr lang="en-US" sz="2800" dirty="0"/>
              <a:t> </a:t>
            </a:r>
            <a:r>
              <a:rPr lang="id-ID" sz="2800" dirty="0"/>
              <a:t>hasil pengolahan</a:t>
            </a:r>
            <a:r>
              <a:rPr lang="en-US" sz="2800" dirty="0"/>
              <a:t> </a:t>
            </a:r>
            <a:r>
              <a:rPr lang="en-US" sz="2800" dirty="0" err="1"/>
              <a:t>statistik</a:t>
            </a:r>
            <a:endParaRPr lang="id-ID" sz="2800" dirty="0"/>
          </a:p>
          <a:p>
            <a:pPr lvl="1"/>
            <a:r>
              <a:rPr lang="en-US" sz="2800" dirty="0" err="1"/>
              <a:t>dsb</a:t>
            </a:r>
            <a:endParaRPr lang="en-US" sz="2800" dirty="0"/>
          </a:p>
        </p:txBody>
      </p:sp>
      <p:sp>
        <p:nvSpPr>
          <p:cNvPr id="2" name="Title 1"/>
          <p:cNvSpPr>
            <a:spLocks noGrp="1"/>
          </p:cNvSpPr>
          <p:nvPr>
            <p:ph type="title"/>
          </p:nvPr>
        </p:nvSpPr>
        <p:spPr/>
        <p:txBody>
          <a:bodyPr/>
          <a:lstStyle/>
          <a:p>
            <a:r>
              <a:rPr lang="en-US" err="1"/>
              <a:t>Karakter</a:t>
            </a:r>
            <a:r>
              <a:rPr lang="en-US"/>
              <a:t> </a:t>
            </a:r>
            <a:r>
              <a:rPr lang="en-US" err="1"/>
              <a:t>Peneliti</a:t>
            </a:r>
            <a:endParaRPr lang="en-US"/>
          </a:p>
        </p:txBody>
      </p:sp>
      <p:sp>
        <p:nvSpPr>
          <p:cNvPr id="4" name="Slide Number Placeholder 3">
            <a:extLst>
              <a:ext uri="{FF2B5EF4-FFF2-40B4-BE49-F238E27FC236}">
                <a16:creationId xmlns:a16="http://schemas.microsoft.com/office/drawing/2014/main" id="{0DE85A87-9832-4D49-A208-1F3DE0CB6D4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a:t>
            </a:fld>
            <a:endParaRPr lang="en-US">
              <a:solidFill>
                <a:prstClr val="black">
                  <a:tint val="75000"/>
                </a:prst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grpSp>
        <p:nvGrpSpPr>
          <p:cNvPr id="4" name="Group 3"/>
          <p:cNvGrpSpPr/>
          <p:nvPr/>
        </p:nvGrpSpPr>
        <p:grpSpPr>
          <a:xfrm>
            <a:off x="0" y="0"/>
            <a:ext cx="9144000" cy="6927656"/>
            <a:chOff x="0" y="0"/>
            <a:chExt cx="9144000" cy="6927656"/>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923" t="6718" r="28539" b="18478"/>
            <a:stretch/>
          </p:blipFill>
          <p:spPr bwMode="auto">
            <a:xfrm>
              <a:off x="0" y="0"/>
              <a:ext cx="9144000" cy="692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bwMode="auto">
            <a:xfrm>
              <a:off x="76200" y="3276600"/>
              <a:ext cx="1828800" cy="2286000"/>
            </a:xfrm>
            <a:prstGeom prst="roundRect">
              <a:avLst/>
            </a:prstGeom>
            <a:noFill/>
            <a:ln w="38100" cap="flat" cmpd="sng" algn="ctr">
              <a:solidFill>
                <a:srgbClr val="00B0F0"/>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1000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grpSp>
      <p:sp>
        <p:nvSpPr>
          <p:cNvPr id="7" name="Slide Number Placeholder 6">
            <a:extLst>
              <a:ext uri="{FF2B5EF4-FFF2-40B4-BE49-F238E27FC236}">
                <a16:creationId xmlns:a16="http://schemas.microsoft.com/office/drawing/2014/main" id="{48718E61-D4BF-4CD9-B510-59C6452C459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11689538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5486400"/>
          </a:xfrm>
        </p:spPr>
        <p:txBody>
          <a:bodyPr>
            <a:normAutofit fontScale="92500" lnSpcReduction="10000"/>
          </a:bodyPr>
          <a:lstStyle/>
          <a:p>
            <a:pPr marL="514350" indent="-514350">
              <a:buFont typeface="+mj-lt"/>
              <a:buAutoNum type="arabicPeriod"/>
            </a:pPr>
            <a:r>
              <a:rPr lang="en-US" dirty="0">
                <a:solidFill>
                  <a:srgbClr val="C00000"/>
                </a:solidFill>
              </a:rPr>
              <a:t>Thomson Reuters Web of Science (</a:t>
            </a:r>
            <a:r>
              <a:rPr lang="en-US">
                <a:solidFill>
                  <a:srgbClr val="C00000"/>
                </a:solidFill>
              </a:rPr>
              <a:t>Clarivate Analytics)</a:t>
            </a:r>
            <a:endParaRPr lang="en-US" dirty="0">
              <a:solidFill>
                <a:srgbClr val="C00000"/>
              </a:solidFill>
            </a:endParaRPr>
          </a:p>
          <a:p>
            <a:pPr lvl="1"/>
            <a:r>
              <a:rPr lang="en-US" dirty="0"/>
              <a:t>Since 1963, formerly produced by ISI, 12032 journals are indexed</a:t>
            </a:r>
          </a:p>
          <a:p>
            <a:pPr lvl="1"/>
            <a:r>
              <a:rPr lang="en-US" dirty="0" err="1"/>
              <a:t>Pengindeks</a:t>
            </a:r>
            <a:r>
              <a:rPr lang="en-US" dirty="0"/>
              <a:t> journal yang </a:t>
            </a:r>
            <a:r>
              <a:rPr lang="en-US" dirty="0" err="1"/>
              <a:t>memiliki</a:t>
            </a:r>
            <a:r>
              <a:rPr lang="en-US" dirty="0"/>
              <a:t> level paling </a:t>
            </a:r>
            <a:r>
              <a:rPr lang="en-US" dirty="0" err="1"/>
              <a:t>baik</a:t>
            </a:r>
            <a:endParaRPr lang="en-US" dirty="0"/>
          </a:p>
          <a:p>
            <a:pPr lvl="1"/>
            <a:r>
              <a:rPr lang="en-US" dirty="0"/>
              <a:t> </a:t>
            </a:r>
            <a:r>
              <a:rPr lang="en-US" i="1" dirty="0"/>
              <a:t>http://wokinfo.com</a:t>
            </a:r>
          </a:p>
          <a:p>
            <a:pPr marL="514350" indent="-514350">
              <a:buFont typeface="+mj-lt"/>
              <a:buAutoNum type="arabicPeriod"/>
            </a:pPr>
            <a:r>
              <a:rPr lang="en-US" dirty="0">
                <a:solidFill>
                  <a:srgbClr val="C00000"/>
                </a:solidFill>
              </a:rPr>
              <a:t>Scopus </a:t>
            </a:r>
          </a:p>
          <a:p>
            <a:pPr lvl="1"/>
            <a:r>
              <a:rPr lang="en-US" dirty="0"/>
              <a:t>Launched by Elsevier in 2004, 20000 journals, conference papers  and other are indexed</a:t>
            </a:r>
          </a:p>
          <a:p>
            <a:pPr lvl="1"/>
            <a:r>
              <a:rPr lang="en-US" dirty="0" err="1"/>
              <a:t>Pengindeks</a:t>
            </a:r>
            <a:r>
              <a:rPr lang="en-US" dirty="0"/>
              <a:t> journal level standard, </a:t>
            </a:r>
            <a:r>
              <a:rPr lang="en-US" dirty="0" err="1"/>
              <a:t>biasa</a:t>
            </a:r>
            <a:r>
              <a:rPr lang="en-US" dirty="0"/>
              <a:t> </a:t>
            </a:r>
            <a:r>
              <a:rPr lang="en-US" dirty="0" err="1"/>
              <a:t>untuk</a:t>
            </a:r>
            <a:r>
              <a:rPr lang="en-US" dirty="0"/>
              <a:t> </a:t>
            </a:r>
            <a:r>
              <a:rPr lang="en-US" dirty="0" err="1"/>
              <a:t>syarat</a:t>
            </a:r>
            <a:r>
              <a:rPr lang="en-US" dirty="0"/>
              <a:t> </a:t>
            </a:r>
            <a:r>
              <a:rPr lang="en-US" dirty="0" err="1"/>
              <a:t>menyelesaikan</a:t>
            </a:r>
            <a:r>
              <a:rPr lang="en-US" dirty="0"/>
              <a:t> PhD</a:t>
            </a:r>
          </a:p>
          <a:p>
            <a:pPr lvl="1"/>
            <a:r>
              <a:rPr lang="en-US" i="1" dirty="0"/>
              <a:t>http://scopus.com </a:t>
            </a:r>
            <a:endParaRPr lang="id-ID" i="1" dirty="0"/>
          </a:p>
          <a:p>
            <a:pPr marL="514350" indent="-514350">
              <a:buFont typeface="+mj-lt"/>
              <a:buAutoNum type="arabicPeriod"/>
            </a:pPr>
            <a:r>
              <a:rPr lang="en-US" dirty="0">
                <a:solidFill>
                  <a:srgbClr val="C00000"/>
                </a:solidFill>
              </a:rPr>
              <a:t>Google Scholar</a:t>
            </a:r>
          </a:p>
          <a:p>
            <a:pPr lvl="1"/>
            <a:r>
              <a:rPr lang="en-US" dirty="0"/>
              <a:t>Launched in 2004, </a:t>
            </a:r>
            <a:r>
              <a:rPr lang="en-US" dirty="0" err="1"/>
              <a:t>mengindeks</a:t>
            </a:r>
            <a:r>
              <a:rPr lang="en-US" dirty="0"/>
              <a:t> </a:t>
            </a:r>
            <a:r>
              <a:rPr lang="en-US" dirty="0" err="1"/>
              <a:t>semua</a:t>
            </a:r>
            <a:r>
              <a:rPr lang="en-US" dirty="0"/>
              <a:t> </a:t>
            </a:r>
            <a:r>
              <a:rPr lang="en-US" dirty="0" err="1"/>
              <a:t>publikasi</a:t>
            </a:r>
            <a:r>
              <a:rPr lang="en-US" dirty="0"/>
              <a:t> </a:t>
            </a:r>
            <a:r>
              <a:rPr lang="en-US" dirty="0" err="1"/>
              <a:t>ilmiah</a:t>
            </a:r>
            <a:r>
              <a:rPr lang="en-US" dirty="0"/>
              <a:t> yang online</a:t>
            </a:r>
          </a:p>
          <a:p>
            <a:pPr lvl="1"/>
            <a:r>
              <a:rPr lang="en-US" i="1" dirty="0"/>
              <a:t>http://scholar.google.com</a:t>
            </a:r>
          </a:p>
          <a:p>
            <a:pPr marL="461962" lvl="1" indent="0">
              <a:buNone/>
            </a:pPr>
            <a:endParaRPr lang="en-US" sz="700" i="1" dirty="0"/>
          </a:p>
          <a:p>
            <a:pPr marL="461962" lvl="1" indent="0" algn="r">
              <a:buNone/>
            </a:pPr>
            <a:r>
              <a:rPr lang="en-US" sz="2000" i="1" dirty="0">
                <a:solidFill>
                  <a:srgbClr val="0070C0"/>
                </a:solidFill>
              </a:rPr>
              <a:t>* </a:t>
            </a:r>
            <a:r>
              <a:rPr lang="en-US" sz="2000" i="1" dirty="0" err="1">
                <a:solidFill>
                  <a:srgbClr val="0070C0"/>
                </a:solidFill>
              </a:rPr>
              <a:t>Organisasi</a:t>
            </a:r>
            <a:r>
              <a:rPr lang="en-US" sz="2000" i="1" dirty="0">
                <a:solidFill>
                  <a:srgbClr val="0070C0"/>
                </a:solidFill>
              </a:rPr>
              <a:t> </a:t>
            </a:r>
            <a:r>
              <a:rPr lang="en-US" sz="2000" i="1" dirty="0" err="1">
                <a:solidFill>
                  <a:srgbClr val="0070C0"/>
                </a:solidFill>
              </a:rPr>
              <a:t>pengindeks</a:t>
            </a:r>
            <a:r>
              <a:rPr lang="en-US" sz="2000" i="1" dirty="0">
                <a:solidFill>
                  <a:srgbClr val="0070C0"/>
                </a:solidFill>
              </a:rPr>
              <a:t> journal </a:t>
            </a:r>
            <a:r>
              <a:rPr lang="en-US" sz="2000" i="1" dirty="0" err="1">
                <a:solidFill>
                  <a:srgbClr val="0070C0"/>
                </a:solidFill>
              </a:rPr>
              <a:t>selain</a:t>
            </a:r>
            <a:r>
              <a:rPr lang="en-US" sz="2000" i="1" dirty="0">
                <a:solidFill>
                  <a:srgbClr val="0070C0"/>
                </a:solidFill>
              </a:rPr>
              <a:t> di </a:t>
            </a:r>
            <a:r>
              <a:rPr lang="en-US" sz="2000" i="1" dirty="0" err="1">
                <a:solidFill>
                  <a:srgbClr val="0070C0"/>
                </a:solidFill>
              </a:rPr>
              <a:t>atas</a:t>
            </a:r>
            <a:r>
              <a:rPr lang="en-US" sz="2000" i="1" dirty="0">
                <a:solidFill>
                  <a:srgbClr val="0070C0"/>
                </a:solidFill>
              </a:rPr>
              <a:t> (EBSCO, DBLP, </a:t>
            </a:r>
            <a:r>
              <a:rPr lang="en-US" sz="2000" i="1" dirty="0" err="1">
                <a:solidFill>
                  <a:srgbClr val="0070C0"/>
                </a:solidFill>
              </a:rPr>
              <a:t>ProQuest</a:t>
            </a:r>
            <a:r>
              <a:rPr lang="en-US" sz="2000" i="1" dirty="0">
                <a:solidFill>
                  <a:srgbClr val="0070C0"/>
                </a:solidFill>
              </a:rPr>
              <a:t>, </a:t>
            </a:r>
            <a:r>
              <a:rPr lang="en-US" sz="2000" i="1" dirty="0" err="1">
                <a:solidFill>
                  <a:srgbClr val="0070C0"/>
                </a:solidFill>
              </a:rPr>
              <a:t>dsb</a:t>
            </a:r>
            <a:r>
              <a:rPr lang="en-US" sz="2000" i="1" dirty="0">
                <a:solidFill>
                  <a:srgbClr val="0070C0"/>
                </a:solidFill>
              </a:rPr>
              <a:t>), </a:t>
            </a:r>
            <a:r>
              <a:rPr lang="en-US" sz="2000" i="1" dirty="0" err="1">
                <a:solidFill>
                  <a:srgbClr val="0070C0"/>
                </a:solidFill>
              </a:rPr>
              <a:t>boleh</a:t>
            </a:r>
            <a:r>
              <a:rPr lang="en-US" sz="2000" i="1" dirty="0">
                <a:solidFill>
                  <a:srgbClr val="0070C0"/>
                </a:solidFill>
              </a:rPr>
              <a:t> </a:t>
            </a:r>
            <a:r>
              <a:rPr lang="en-US" sz="2000" i="1" dirty="0" err="1">
                <a:solidFill>
                  <a:srgbClr val="0070C0"/>
                </a:solidFill>
              </a:rPr>
              <a:t>dikatakan</a:t>
            </a:r>
            <a:r>
              <a:rPr lang="en-US" sz="2000" i="1" dirty="0">
                <a:solidFill>
                  <a:srgbClr val="0070C0"/>
                </a:solidFill>
              </a:rPr>
              <a:t> </a:t>
            </a:r>
            <a:r>
              <a:rPr lang="en-US" sz="2000" i="1" dirty="0" err="1">
                <a:solidFill>
                  <a:srgbClr val="0070C0"/>
                </a:solidFill>
              </a:rPr>
              <a:t>selevel</a:t>
            </a:r>
            <a:r>
              <a:rPr lang="en-US" sz="2000" i="1" dirty="0">
                <a:solidFill>
                  <a:srgbClr val="0070C0"/>
                </a:solidFill>
              </a:rPr>
              <a:t> </a:t>
            </a:r>
            <a:r>
              <a:rPr lang="en-US" sz="2000" i="1" dirty="0" err="1">
                <a:solidFill>
                  <a:srgbClr val="0070C0"/>
                </a:solidFill>
              </a:rPr>
              <a:t>dengan</a:t>
            </a:r>
            <a:r>
              <a:rPr lang="en-US" sz="2000" i="1" dirty="0">
                <a:solidFill>
                  <a:srgbClr val="0070C0"/>
                </a:solidFill>
              </a:rPr>
              <a:t> Google Scholar</a:t>
            </a:r>
          </a:p>
        </p:txBody>
      </p:sp>
      <p:sp>
        <p:nvSpPr>
          <p:cNvPr id="2" name="Title 1"/>
          <p:cNvSpPr>
            <a:spLocks noGrp="1"/>
          </p:cNvSpPr>
          <p:nvPr>
            <p:ph type="title"/>
          </p:nvPr>
        </p:nvSpPr>
        <p:spPr/>
        <p:txBody>
          <a:bodyPr>
            <a:normAutofit/>
          </a:bodyPr>
          <a:lstStyle/>
          <a:p>
            <a:r>
              <a:rPr lang="en-US" dirty="0" err="1"/>
              <a:t>Organisasi</a:t>
            </a:r>
            <a:r>
              <a:rPr lang="en-US" dirty="0"/>
              <a:t> Yang </a:t>
            </a:r>
            <a:r>
              <a:rPr lang="en-US" dirty="0" err="1"/>
              <a:t>Mengindeks</a:t>
            </a:r>
            <a:r>
              <a:rPr lang="en-US" dirty="0"/>
              <a:t> Journal</a:t>
            </a:r>
          </a:p>
        </p:txBody>
      </p:sp>
      <p:sp>
        <p:nvSpPr>
          <p:cNvPr id="4" name="Slide Number Placeholder 3">
            <a:extLst>
              <a:ext uri="{FF2B5EF4-FFF2-40B4-BE49-F238E27FC236}">
                <a16:creationId xmlns:a16="http://schemas.microsoft.com/office/drawing/2014/main" id="{AC5873C7-19ED-4E8C-A6EE-7CB7F7989CA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37643617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a:solidFill>
                  <a:srgbClr val="C00000"/>
                </a:solidFill>
              </a:rPr>
              <a:t>Journal Impact Factor</a:t>
            </a:r>
            <a:r>
              <a:rPr lang="en-US" sz="2400" dirty="0"/>
              <a:t> (JIF)</a:t>
            </a:r>
          </a:p>
          <a:p>
            <a:pPr lvl="1"/>
            <a:r>
              <a:rPr lang="en-US" sz="1800" dirty="0"/>
              <a:t>Data source: ISI Web of Science</a:t>
            </a:r>
          </a:p>
          <a:p>
            <a:pPr marL="457200" indent="-457200">
              <a:buFont typeface="+mj-lt"/>
              <a:buAutoNum type="arabicPeriod"/>
            </a:pPr>
            <a:r>
              <a:rPr lang="en-US" sz="2400" dirty="0" err="1">
                <a:solidFill>
                  <a:srgbClr val="C00000"/>
                </a:solidFill>
              </a:rPr>
              <a:t>Eigenfactor</a:t>
            </a:r>
            <a:r>
              <a:rPr lang="en-US" sz="2400" dirty="0">
                <a:solidFill>
                  <a:srgbClr val="C00000"/>
                </a:solidFill>
              </a:rPr>
              <a:t> Score </a:t>
            </a:r>
            <a:r>
              <a:rPr lang="en-US" sz="2400" dirty="0"/>
              <a:t>(ES)</a:t>
            </a:r>
          </a:p>
          <a:p>
            <a:pPr lvl="1"/>
            <a:r>
              <a:rPr lang="en-US" sz="1800" dirty="0"/>
              <a:t>Data source: ISI Web of Science</a:t>
            </a:r>
          </a:p>
          <a:p>
            <a:pPr lvl="1"/>
            <a:r>
              <a:rPr lang="en-US" sz="1800" i="1" dirty="0"/>
              <a:t>http://www.eigenfactor.org</a:t>
            </a:r>
          </a:p>
          <a:p>
            <a:pPr marL="457200" indent="-457200">
              <a:buFont typeface="+mj-lt"/>
              <a:buAutoNum type="arabicPeriod"/>
            </a:pPr>
            <a:r>
              <a:rPr lang="en-US" sz="2400" dirty="0" err="1">
                <a:solidFill>
                  <a:srgbClr val="C00000"/>
                </a:solidFill>
              </a:rPr>
              <a:t>Scimago</a:t>
            </a:r>
            <a:r>
              <a:rPr lang="en-US" sz="2400" dirty="0">
                <a:solidFill>
                  <a:srgbClr val="C00000"/>
                </a:solidFill>
              </a:rPr>
              <a:t> Journal Rank</a:t>
            </a:r>
            <a:r>
              <a:rPr lang="en-US" sz="2400" dirty="0"/>
              <a:t> (SJR)</a:t>
            </a:r>
          </a:p>
          <a:p>
            <a:pPr lvl="1"/>
            <a:r>
              <a:rPr lang="en-US" sz="1800" dirty="0"/>
              <a:t>Data source: Scopus</a:t>
            </a:r>
          </a:p>
          <a:p>
            <a:pPr lvl="1"/>
            <a:r>
              <a:rPr lang="en-US" sz="1800" i="1" dirty="0"/>
              <a:t>http://www.scimagojr.com</a:t>
            </a:r>
          </a:p>
          <a:p>
            <a:pPr marL="457200" indent="-457200">
              <a:buFont typeface="+mj-lt"/>
              <a:buAutoNum type="arabicPeriod"/>
            </a:pPr>
            <a:r>
              <a:rPr lang="en-US" sz="2400" dirty="0">
                <a:solidFill>
                  <a:srgbClr val="C00000"/>
                </a:solidFill>
              </a:rPr>
              <a:t>Source Normalized Impact per Paper</a:t>
            </a:r>
            <a:r>
              <a:rPr lang="en-US" sz="2400" dirty="0"/>
              <a:t> (SNIP)</a:t>
            </a:r>
          </a:p>
          <a:p>
            <a:pPr lvl="1"/>
            <a:r>
              <a:rPr lang="en-US" sz="1800" dirty="0"/>
              <a:t>Data source: Scopus</a:t>
            </a:r>
          </a:p>
          <a:p>
            <a:pPr lvl="1"/>
            <a:r>
              <a:rPr lang="en-US" sz="1800" i="1" dirty="0"/>
              <a:t>http://www.journalindicators.com</a:t>
            </a:r>
          </a:p>
          <a:p>
            <a:pPr marL="457200" indent="-457200">
              <a:buFont typeface="+mj-lt"/>
              <a:buAutoNum type="arabicPeriod"/>
            </a:pPr>
            <a:r>
              <a:rPr lang="en-US" sz="2400" dirty="0">
                <a:solidFill>
                  <a:srgbClr val="C00000"/>
                </a:solidFill>
              </a:rPr>
              <a:t>h-index</a:t>
            </a:r>
          </a:p>
          <a:p>
            <a:pPr lvl="1"/>
            <a:r>
              <a:rPr lang="en-US" sz="1800" dirty="0"/>
              <a:t>Data source: Google Scholar</a:t>
            </a:r>
          </a:p>
          <a:p>
            <a:pPr lvl="1"/>
            <a:r>
              <a:rPr lang="en-US" sz="1800" i="1" dirty="0"/>
              <a:t>http://scholar.google.com/intl/en/scholar/metrics.html</a:t>
            </a:r>
            <a:endParaRPr lang="en-US" sz="2000" i="1" dirty="0"/>
          </a:p>
          <a:p>
            <a:endParaRPr lang="en-US" sz="2400" dirty="0"/>
          </a:p>
          <a:p>
            <a:endParaRPr lang="en-US" sz="2400" dirty="0"/>
          </a:p>
        </p:txBody>
      </p:sp>
      <p:sp>
        <p:nvSpPr>
          <p:cNvPr id="2" name="Title 1"/>
          <p:cNvSpPr>
            <a:spLocks noGrp="1"/>
          </p:cNvSpPr>
          <p:nvPr>
            <p:ph type="title"/>
          </p:nvPr>
        </p:nvSpPr>
        <p:spPr/>
        <p:txBody>
          <a:bodyPr/>
          <a:lstStyle/>
          <a:p>
            <a:r>
              <a:rPr lang="en-US" dirty="0" err="1"/>
              <a:t>Algoritma</a:t>
            </a:r>
            <a:r>
              <a:rPr lang="en-US" dirty="0"/>
              <a:t> </a:t>
            </a:r>
            <a:r>
              <a:rPr lang="en-US" dirty="0" err="1"/>
              <a:t>Perangkingan</a:t>
            </a:r>
            <a:r>
              <a:rPr lang="en-US" dirty="0"/>
              <a:t> Journal</a:t>
            </a:r>
          </a:p>
        </p:txBody>
      </p:sp>
      <p:sp>
        <p:nvSpPr>
          <p:cNvPr id="4" name="TextBox 3"/>
          <p:cNvSpPr txBox="1"/>
          <p:nvPr/>
        </p:nvSpPr>
        <p:spPr>
          <a:xfrm>
            <a:off x="4648200" y="1981200"/>
            <a:ext cx="4190999" cy="1200329"/>
          </a:xfrm>
          <a:prstGeom prst="rect">
            <a:avLst/>
          </a:prstGeom>
          <a:solidFill>
            <a:srgbClr val="FFCC66"/>
          </a:solidFill>
          <a:ln w="12700">
            <a:solidFill>
              <a:srgbClr val="FFC000"/>
            </a:solidFill>
          </a:ln>
        </p:spPr>
        <p:txBody>
          <a:bodyPr wrap="square" rtlCol="0">
            <a:spAutoFit/>
          </a:bodyPr>
          <a:lstStyle/>
          <a:p>
            <a:pPr algn="l"/>
            <a:r>
              <a:rPr lang="en-US" sz="1800" i="1" dirty="0">
                <a:effectLst/>
              </a:rPr>
              <a:t>* JIF  </a:t>
            </a:r>
            <a:r>
              <a:rPr lang="en-US" sz="1800" i="1" dirty="0" err="1">
                <a:effectLst/>
              </a:rPr>
              <a:t>adalah</a:t>
            </a:r>
            <a:r>
              <a:rPr lang="en-US" sz="1800" i="1" dirty="0">
                <a:effectLst/>
              </a:rPr>
              <a:t> </a:t>
            </a:r>
            <a:r>
              <a:rPr lang="en-US" sz="1800" i="1" dirty="0" err="1">
                <a:effectLst/>
              </a:rPr>
              <a:t>algoritma</a:t>
            </a:r>
            <a:r>
              <a:rPr lang="en-US" sz="1800" i="1" dirty="0">
                <a:effectLst/>
              </a:rPr>
              <a:t> yang </a:t>
            </a:r>
            <a:r>
              <a:rPr lang="en-US" sz="1800" i="1" dirty="0" err="1">
                <a:effectLst/>
              </a:rPr>
              <a:t>digunakan</a:t>
            </a:r>
            <a:r>
              <a:rPr lang="en-US" sz="1800" i="1" dirty="0">
                <a:effectLst/>
              </a:rPr>
              <a:t> </a:t>
            </a:r>
            <a:r>
              <a:rPr lang="en-US" sz="1800" i="1" dirty="0" err="1">
                <a:effectLst/>
              </a:rPr>
              <a:t>oleh</a:t>
            </a:r>
            <a:r>
              <a:rPr lang="en-US" sz="1800" i="1" dirty="0">
                <a:effectLst/>
              </a:rPr>
              <a:t> ISI, </a:t>
            </a:r>
            <a:r>
              <a:rPr lang="en-US" sz="1800" i="1" dirty="0" err="1">
                <a:effectLst/>
              </a:rPr>
              <a:t>sedangkan</a:t>
            </a:r>
            <a:r>
              <a:rPr lang="en-US" sz="1800" i="1" dirty="0">
                <a:effectLst/>
              </a:rPr>
              <a:t> SJR </a:t>
            </a:r>
            <a:r>
              <a:rPr lang="en-US" sz="1800" i="1" dirty="0" err="1">
                <a:effectLst/>
              </a:rPr>
              <a:t>adalah</a:t>
            </a:r>
            <a:r>
              <a:rPr lang="en-US" sz="1800" i="1" dirty="0">
                <a:effectLst/>
              </a:rPr>
              <a:t> </a:t>
            </a:r>
            <a:r>
              <a:rPr lang="en-US" sz="1800" i="1" dirty="0" err="1">
                <a:effectLst/>
              </a:rPr>
              <a:t>algoritma</a:t>
            </a:r>
            <a:r>
              <a:rPr lang="en-US" sz="1800" i="1" dirty="0">
                <a:effectLst/>
              </a:rPr>
              <a:t> yang </a:t>
            </a:r>
            <a:r>
              <a:rPr lang="en-US" sz="1800" i="1" dirty="0" err="1">
                <a:effectLst/>
              </a:rPr>
              <a:t>digunakan</a:t>
            </a:r>
            <a:r>
              <a:rPr lang="en-US" sz="1800" i="1" dirty="0">
                <a:effectLst/>
              </a:rPr>
              <a:t> </a:t>
            </a:r>
            <a:r>
              <a:rPr lang="en-US" sz="1800" i="1" dirty="0" err="1">
                <a:effectLst/>
              </a:rPr>
              <a:t>oleh</a:t>
            </a:r>
            <a:r>
              <a:rPr lang="en-US" sz="1800" i="1" dirty="0">
                <a:effectLst/>
              </a:rPr>
              <a:t> SCOPUS</a:t>
            </a:r>
          </a:p>
        </p:txBody>
      </p:sp>
      <p:sp>
        <p:nvSpPr>
          <p:cNvPr id="5" name="Slide Number Placeholder 4">
            <a:extLst>
              <a:ext uri="{FF2B5EF4-FFF2-40B4-BE49-F238E27FC236}">
                <a16:creationId xmlns:a16="http://schemas.microsoft.com/office/drawing/2014/main" id="{CBAADF2E-C745-419D-AF8B-49DC15E7EC5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4037872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68830"/>
            <a:ext cx="4191000" cy="4727170"/>
          </a:xfrm>
          <a:solidFill>
            <a:schemeClr val="accent6">
              <a:lumMod val="20000"/>
              <a:lumOff val="80000"/>
            </a:schemeClr>
          </a:solidFill>
        </p:spPr>
        <p:txBody>
          <a:bodyPr>
            <a:normAutofit/>
          </a:bodyPr>
          <a:lstStyle/>
          <a:p>
            <a:pPr marL="0" indent="0" algn="ctr">
              <a:buNone/>
            </a:pPr>
            <a:r>
              <a:rPr lang="en-US" sz="3500" dirty="0"/>
              <a:t>GRATIS</a:t>
            </a:r>
            <a:endParaRPr lang="en-US" sz="3200" dirty="0"/>
          </a:p>
          <a:p>
            <a:pPr marL="0" indent="0">
              <a:buNone/>
            </a:pPr>
            <a:endParaRPr lang="en-US" sz="2600" dirty="0">
              <a:solidFill>
                <a:srgbClr val="C00000"/>
              </a:solidFill>
            </a:endParaRPr>
          </a:p>
          <a:p>
            <a:pPr marL="0" indent="0">
              <a:buNone/>
            </a:pPr>
            <a:r>
              <a:rPr lang="en-US" sz="2600" b="1" dirty="0"/>
              <a:t>Journal</a:t>
            </a:r>
          </a:p>
          <a:p>
            <a:r>
              <a:rPr lang="en-US" sz="2600" dirty="0"/>
              <a:t>http://scholar.google.com</a:t>
            </a:r>
          </a:p>
          <a:p>
            <a:r>
              <a:rPr lang="en-US" sz="2600" dirty="0"/>
              <a:t>http://citeseer.ist.psu.edu</a:t>
            </a:r>
          </a:p>
          <a:p>
            <a:pPr marL="0" indent="0">
              <a:buNone/>
            </a:pPr>
            <a:endParaRPr lang="en-US" sz="2600" dirty="0"/>
          </a:p>
        </p:txBody>
      </p:sp>
      <p:sp>
        <p:nvSpPr>
          <p:cNvPr id="2" name="Title 1"/>
          <p:cNvSpPr>
            <a:spLocks noGrp="1"/>
          </p:cNvSpPr>
          <p:nvPr>
            <p:ph type="title"/>
          </p:nvPr>
        </p:nvSpPr>
        <p:spPr/>
        <p:txBody>
          <a:bodyPr/>
          <a:lstStyle/>
          <a:p>
            <a:r>
              <a:rPr lang="en-US" dirty="0" err="1"/>
              <a:t>Sumber</a:t>
            </a:r>
            <a:r>
              <a:rPr lang="en-US" dirty="0"/>
              <a:t> </a:t>
            </a:r>
            <a:r>
              <a:rPr lang="en-US" dirty="0" err="1"/>
              <a:t>Pencarian</a:t>
            </a:r>
            <a:r>
              <a:rPr lang="en-US" dirty="0"/>
              <a:t> </a:t>
            </a:r>
            <a:r>
              <a:rPr lang="en-US" dirty="0" err="1"/>
              <a:t>Literatur</a:t>
            </a:r>
            <a:endParaRPr lang="en-US" dirty="0"/>
          </a:p>
        </p:txBody>
      </p:sp>
      <p:sp>
        <p:nvSpPr>
          <p:cNvPr id="6" name="Content Placeholder 2"/>
          <p:cNvSpPr txBox="1">
            <a:spLocks/>
          </p:cNvSpPr>
          <p:nvPr/>
        </p:nvSpPr>
        <p:spPr>
          <a:xfrm>
            <a:off x="4648200" y="1353836"/>
            <a:ext cx="4267200" cy="4742164"/>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kumimoji="0" lang="en-US" sz="3200" dirty="0">
                <a:effectLst/>
              </a:rPr>
              <a:t>BERBAYAR</a:t>
            </a:r>
            <a:endParaRPr kumimoji="0" lang="en-US" sz="2400" dirty="0">
              <a:effectLst/>
            </a:endParaRPr>
          </a:p>
          <a:p>
            <a:pPr marL="0" indent="0" fontAlgn="auto">
              <a:spcAft>
                <a:spcPts val="0"/>
              </a:spcAft>
              <a:buNone/>
            </a:pPr>
            <a:endParaRPr kumimoji="0" lang="en-US" sz="2400" dirty="0">
              <a:solidFill>
                <a:srgbClr val="C00000"/>
              </a:solidFill>
              <a:effectLst/>
            </a:endParaRPr>
          </a:p>
          <a:p>
            <a:pPr marL="0" indent="0" fontAlgn="auto">
              <a:spcAft>
                <a:spcPts val="0"/>
              </a:spcAft>
              <a:buNone/>
            </a:pPr>
            <a:r>
              <a:rPr kumimoji="0" lang="en-US" sz="2400" b="1" dirty="0">
                <a:effectLst/>
              </a:rPr>
              <a:t>Journal</a:t>
            </a:r>
          </a:p>
          <a:p>
            <a:pPr fontAlgn="auto">
              <a:spcAft>
                <a:spcPts val="0"/>
              </a:spcAft>
            </a:pPr>
            <a:r>
              <a:rPr kumimoji="0" lang="en-US" sz="2600" dirty="0">
                <a:solidFill>
                  <a:srgbClr val="C00000"/>
                </a:solidFill>
                <a:effectLst/>
              </a:rPr>
              <a:t>http://sciencedirect.com</a:t>
            </a:r>
          </a:p>
          <a:p>
            <a:pPr fontAlgn="auto">
              <a:spcAft>
                <a:spcPts val="0"/>
              </a:spcAft>
            </a:pPr>
            <a:r>
              <a:rPr kumimoji="0" lang="en-US" sz="2600" dirty="0">
                <a:effectLst/>
              </a:rPr>
              <a:t>http://www.ebscohost.com</a:t>
            </a:r>
          </a:p>
          <a:p>
            <a:pPr fontAlgn="auto">
              <a:spcAft>
                <a:spcPts val="0"/>
              </a:spcAft>
            </a:pPr>
            <a:r>
              <a:rPr kumimoji="0" lang="en-US" sz="2600" dirty="0">
                <a:effectLst/>
              </a:rPr>
              <a:t>http://link.springer.com</a:t>
            </a:r>
          </a:p>
          <a:p>
            <a:pPr fontAlgn="auto">
              <a:spcAft>
                <a:spcPts val="0"/>
              </a:spcAft>
            </a:pPr>
            <a:r>
              <a:rPr kumimoji="0" lang="en-US" sz="2600" dirty="0">
                <a:effectLst/>
              </a:rPr>
              <a:t>http://ieeexplore.ieee.org</a:t>
            </a:r>
          </a:p>
          <a:p>
            <a:pPr fontAlgn="auto">
              <a:spcAft>
                <a:spcPts val="0"/>
              </a:spcAft>
            </a:pPr>
            <a:r>
              <a:rPr kumimoji="0" lang="en-US" sz="2600" dirty="0">
                <a:effectLst/>
              </a:rPr>
              <a:t>http://dl.acm.org</a:t>
            </a:r>
          </a:p>
          <a:p>
            <a:pPr fontAlgn="auto">
              <a:spcAft>
                <a:spcPts val="0"/>
              </a:spcAft>
            </a:pPr>
            <a:endParaRPr kumimoji="0" lang="en-US" sz="2400" dirty="0">
              <a:effectLst/>
            </a:endParaRPr>
          </a:p>
          <a:p>
            <a:pPr fontAlgn="auto">
              <a:spcAft>
                <a:spcPts val="0"/>
              </a:spcAft>
            </a:pPr>
            <a:endParaRPr kumimoji="0" lang="en-US" sz="2400" dirty="0">
              <a:effectLst/>
            </a:endParaRPr>
          </a:p>
        </p:txBody>
      </p:sp>
      <p:sp>
        <p:nvSpPr>
          <p:cNvPr id="5" name="Slide Number Placeholder 4">
            <a:extLst>
              <a:ext uri="{FF2B5EF4-FFF2-40B4-BE49-F238E27FC236}">
                <a16:creationId xmlns:a16="http://schemas.microsoft.com/office/drawing/2014/main" id="{11AE3CCE-354E-4C40-AE6D-0AEB6BFFE6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4223299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scholar.google.com</a:t>
            </a:r>
          </a:p>
        </p:txBody>
      </p:sp>
      <p:pic>
        <p:nvPicPr>
          <p:cNvPr id="5" name="Picture 4"/>
          <p:cNvPicPr>
            <a:picLocks noChangeAspect="1"/>
          </p:cNvPicPr>
          <p:nvPr/>
        </p:nvPicPr>
        <p:blipFill rotWithShape="1">
          <a:blip r:embed="rId2"/>
          <a:srcRect l="2558" t="10000" r="13927" b="2845"/>
          <a:stretch/>
        </p:blipFill>
        <p:spPr>
          <a:xfrm>
            <a:off x="0" y="1066800"/>
            <a:ext cx="9208493" cy="5405604"/>
          </a:xfrm>
          <a:prstGeom prst="rect">
            <a:avLst/>
          </a:prstGeom>
        </p:spPr>
      </p:pic>
      <p:sp>
        <p:nvSpPr>
          <p:cNvPr id="6" name="Slide Number Placeholder 5">
            <a:extLst>
              <a:ext uri="{FF2B5EF4-FFF2-40B4-BE49-F238E27FC236}">
                <a16:creationId xmlns:a16="http://schemas.microsoft.com/office/drawing/2014/main" id="{633F9618-9500-4BA8-807B-C92FD38D901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144</a:t>
            </a:fld>
            <a:endParaRPr lang="en-US">
              <a:solidFill>
                <a:prstClr val="black">
                  <a:tint val="75000"/>
                </a:prstClr>
              </a:solidFill>
            </a:endParaRPr>
          </a:p>
        </p:txBody>
      </p:sp>
    </p:spTree>
    <p:extLst>
      <p:ext uri="{BB962C8B-B14F-4D97-AF65-F5344CB8AC3E}">
        <p14:creationId xmlns:p14="http://schemas.microsoft.com/office/powerpoint/2010/main" val="2487133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9C86D7-6D1C-46A7-830F-1305D12F85EB}"/>
              </a:ext>
            </a:extLst>
          </p:cNvPr>
          <p:cNvPicPr>
            <a:picLocks noChangeAspect="1"/>
          </p:cNvPicPr>
          <p:nvPr/>
        </p:nvPicPr>
        <p:blipFill rotWithShape="1">
          <a:blip r:embed="rId2"/>
          <a:srcRect l="10233" t="12592" r="46433" b="8889"/>
          <a:stretch/>
        </p:blipFill>
        <p:spPr>
          <a:xfrm>
            <a:off x="109969" y="827508"/>
            <a:ext cx="5224031" cy="5324493"/>
          </a:xfrm>
          <a:prstGeom prst="rect">
            <a:avLst/>
          </a:prstGeom>
          <a:ln>
            <a:no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62C4AEAE-8048-4184-BA53-404B37FA2E06}"/>
              </a:ext>
            </a:extLst>
          </p:cNvPr>
          <p:cNvSpPr/>
          <p:nvPr/>
        </p:nvSpPr>
        <p:spPr>
          <a:xfrm>
            <a:off x="1619882" y="3740583"/>
            <a:ext cx="2014625" cy="226534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Content Placeholder 1">
            <a:extLst>
              <a:ext uri="{FF2B5EF4-FFF2-40B4-BE49-F238E27FC236}">
                <a16:creationId xmlns:a16="http://schemas.microsoft.com/office/drawing/2014/main" id="{6B43B83E-8CDA-4BC0-B194-8FD8829B9505}"/>
              </a:ext>
            </a:extLst>
          </p:cNvPr>
          <p:cNvSpPr>
            <a:spLocks noGrp="1"/>
          </p:cNvSpPr>
          <p:nvPr>
            <p:ph idx="1"/>
          </p:nvPr>
        </p:nvSpPr>
        <p:spPr/>
        <p:txBody>
          <a:bodyPr/>
          <a:lstStyle/>
          <a:p>
            <a:endParaRPr lang="en-ID" dirty="0"/>
          </a:p>
        </p:txBody>
      </p:sp>
      <p:sp>
        <p:nvSpPr>
          <p:cNvPr id="3" name="Slide Number Placeholder 2">
            <a:extLst>
              <a:ext uri="{FF2B5EF4-FFF2-40B4-BE49-F238E27FC236}">
                <a16:creationId xmlns:a16="http://schemas.microsoft.com/office/drawing/2014/main" id="{B9AF40FD-114C-4699-9C83-A3BE293130B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145</a:t>
            </a:fld>
            <a:endParaRPr lang="en-US">
              <a:solidFill>
                <a:prstClr val="black">
                  <a:tint val="75000"/>
                </a:prstClr>
              </a:solidFill>
            </a:endParaRPr>
          </a:p>
        </p:txBody>
      </p:sp>
      <p:sp>
        <p:nvSpPr>
          <p:cNvPr id="4" name="Title 3">
            <a:extLst>
              <a:ext uri="{FF2B5EF4-FFF2-40B4-BE49-F238E27FC236}">
                <a16:creationId xmlns:a16="http://schemas.microsoft.com/office/drawing/2014/main" id="{6CC37408-BE05-4A83-A131-256327925323}"/>
              </a:ext>
            </a:extLst>
          </p:cNvPr>
          <p:cNvSpPr>
            <a:spLocks noGrp="1"/>
          </p:cNvSpPr>
          <p:nvPr>
            <p:ph type="title"/>
          </p:nvPr>
        </p:nvSpPr>
        <p:spPr/>
        <p:txBody>
          <a:bodyPr>
            <a:noAutofit/>
          </a:bodyPr>
          <a:lstStyle/>
          <a:p>
            <a:r>
              <a:rPr lang="en-GB" dirty="0"/>
              <a:t>sciencedirect.com</a:t>
            </a:r>
            <a:endParaRPr lang="en-ID" dirty="0"/>
          </a:p>
        </p:txBody>
      </p:sp>
      <p:pic>
        <p:nvPicPr>
          <p:cNvPr id="6" name="Picture 5">
            <a:extLst>
              <a:ext uri="{FF2B5EF4-FFF2-40B4-BE49-F238E27FC236}">
                <a16:creationId xmlns:a16="http://schemas.microsoft.com/office/drawing/2014/main" id="{7457831D-3E87-4915-86BE-9F22A205C831}"/>
              </a:ext>
            </a:extLst>
          </p:cNvPr>
          <p:cNvPicPr>
            <a:picLocks noChangeAspect="1"/>
          </p:cNvPicPr>
          <p:nvPr/>
        </p:nvPicPr>
        <p:blipFill rotWithShape="1">
          <a:blip r:embed="rId3"/>
          <a:srcRect l="10417" t="12669" r="39583" b="10294"/>
          <a:stretch/>
        </p:blipFill>
        <p:spPr>
          <a:xfrm>
            <a:off x="1380473" y="1147754"/>
            <a:ext cx="6143645" cy="53244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0C0D6C2-0327-432C-8AA0-B3351C5D5B73}"/>
              </a:ext>
            </a:extLst>
          </p:cNvPr>
          <p:cNvPicPr>
            <a:picLocks noChangeAspect="1"/>
          </p:cNvPicPr>
          <p:nvPr/>
        </p:nvPicPr>
        <p:blipFill rotWithShape="1">
          <a:blip r:embed="rId4"/>
          <a:srcRect l="21667" t="13333" r="26818" b="11111"/>
          <a:stretch/>
        </p:blipFill>
        <p:spPr>
          <a:xfrm>
            <a:off x="2437246" y="1499152"/>
            <a:ext cx="6326908" cy="5219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5317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48DC2-EDC0-4088-8CF5-1C3D4639E2A5}"/>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9B718758-1314-46D8-B2D6-9BC9D44CFA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146</a:t>
            </a:fld>
            <a:endParaRPr lang="en-US">
              <a:solidFill>
                <a:prstClr val="black">
                  <a:tint val="75000"/>
                </a:prstClr>
              </a:solidFill>
            </a:endParaRPr>
          </a:p>
        </p:txBody>
      </p:sp>
      <p:sp>
        <p:nvSpPr>
          <p:cNvPr id="4" name="Title 3">
            <a:extLst>
              <a:ext uri="{FF2B5EF4-FFF2-40B4-BE49-F238E27FC236}">
                <a16:creationId xmlns:a16="http://schemas.microsoft.com/office/drawing/2014/main" id="{044DE8AC-5145-4A7C-979D-7E4CCD43E019}"/>
              </a:ext>
            </a:extLst>
          </p:cNvPr>
          <p:cNvSpPr>
            <a:spLocks noGrp="1"/>
          </p:cNvSpPr>
          <p:nvPr>
            <p:ph type="title"/>
          </p:nvPr>
        </p:nvSpPr>
        <p:spPr/>
        <p:txBody>
          <a:bodyPr>
            <a:normAutofit/>
          </a:bodyPr>
          <a:lstStyle/>
          <a:p>
            <a:r>
              <a:rPr lang="en-US" dirty="0"/>
              <a:t>link.springer.com</a:t>
            </a:r>
            <a:endParaRPr lang="en-ID" dirty="0"/>
          </a:p>
        </p:txBody>
      </p:sp>
      <p:pic>
        <p:nvPicPr>
          <p:cNvPr id="5" name="Picture 4">
            <a:extLst>
              <a:ext uri="{FF2B5EF4-FFF2-40B4-BE49-F238E27FC236}">
                <a16:creationId xmlns:a16="http://schemas.microsoft.com/office/drawing/2014/main" id="{2AB266AE-6557-45AE-8321-4CDC3FBF46E5}"/>
              </a:ext>
            </a:extLst>
          </p:cNvPr>
          <p:cNvPicPr>
            <a:picLocks noChangeAspect="1"/>
          </p:cNvPicPr>
          <p:nvPr/>
        </p:nvPicPr>
        <p:blipFill rotWithShape="1">
          <a:blip r:embed="rId2"/>
          <a:srcRect l="25000" t="7038" r="45000" b="5555"/>
          <a:stretch/>
        </p:blipFill>
        <p:spPr>
          <a:xfrm>
            <a:off x="381000" y="838199"/>
            <a:ext cx="4191000" cy="686858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A3AF391-F719-4998-A4C7-4CA35317B036}"/>
              </a:ext>
            </a:extLst>
          </p:cNvPr>
          <p:cNvPicPr>
            <a:picLocks noChangeAspect="1"/>
          </p:cNvPicPr>
          <p:nvPr/>
        </p:nvPicPr>
        <p:blipFill rotWithShape="1">
          <a:blip r:embed="rId3"/>
          <a:srcRect l="24167" t="7038" r="25000" b="5555"/>
          <a:stretch/>
        </p:blipFill>
        <p:spPr>
          <a:xfrm>
            <a:off x="3543300" y="1143000"/>
            <a:ext cx="5257800" cy="5085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2704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CAED4C-1F98-474D-923F-13EC6D1E42BD}"/>
              </a:ext>
            </a:extLst>
          </p:cNvPr>
          <p:cNvSpPr>
            <a:spLocks noGrp="1"/>
          </p:cNvSpPr>
          <p:nvPr>
            <p:ph type="title"/>
          </p:nvPr>
        </p:nvSpPr>
        <p:spPr/>
        <p:txBody>
          <a:bodyPr/>
          <a:lstStyle/>
          <a:p>
            <a:r>
              <a:rPr lang="en-US" dirty="0"/>
              <a:t>Science 2.0 and Shadow Library</a:t>
            </a:r>
            <a:endParaRPr lang="en-ID" dirty="0"/>
          </a:p>
        </p:txBody>
      </p:sp>
      <p:sp>
        <p:nvSpPr>
          <p:cNvPr id="3" name="Slide Number Placeholder 2">
            <a:extLst>
              <a:ext uri="{FF2B5EF4-FFF2-40B4-BE49-F238E27FC236}">
                <a16:creationId xmlns:a16="http://schemas.microsoft.com/office/drawing/2014/main" id="{169299FA-140E-4775-AEC3-66C1DB34E73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147</a:t>
            </a:fld>
            <a:endParaRPr lang="en-US">
              <a:solidFill>
                <a:prstClr val="black">
                  <a:tint val="75000"/>
                </a:prstClr>
              </a:solidFill>
            </a:endParaRPr>
          </a:p>
        </p:txBody>
      </p:sp>
      <p:pic>
        <p:nvPicPr>
          <p:cNvPr id="9" name="Picture 8">
            <a:extLst>
              <a:ext uri="{FF2B5EF4-FFF2-40B4-BE49-F238E27FC236}">
                <a16:creationId xmlns:a16="http://schemas.microsoft.com/office/drawing/2014/main" id="{60B8751B-AE8A-4EB8-A80A-C536346653BA}"/>
              </a:ext>
            </a:extLst>
          </p:cNvPr>
          <p:cNvPicPr>
            <a:picLocks noChangeAspect="1"/>
          </p:cNvPicPr>
          <p:nvPr/>
        </p:nvPicPr>
        <p:blipFill rotWithShape="1">
          <a:blip r:embed="rId2"/>
          <a:srcRect l="12470" t="14411" r="28502" b="7264"/>
          <a:stretch/>
        </p:blipFill>
        <p:spPr>
          <a:xfrm>
            <a:off x="62345" y="842818"/>
            <a:ext cx="5086350" cy="379642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32B7B79-3947-4263-A01B-CFBA02F69408}"/>
              </a:ext>
            </a:extLst>
          </p:cNvPr>
          <p:cNvPicPr>
            <a:picLocks noChangeAspect="1"/>
          </p:cNvPicPr>
          <p:nvPr/>
        </p:nvPicPr>
        <p:blipFill rotWithShape="1">
          <a:blip r:embed="rId3"/>
          <a:srcRect l="10000" t="12963" r="25833" b="4074"/>
          <a:stretch/>
        </p:blipFill>
        <p:spPr>
          <a:xfrm>
            <a:off x="628649" y="1454727"/>
            <a:ext cx="5867400" cy="426720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D5F640A3-25A0-4A8A-B749-0364E514D45F}"/>
              </a:ext>
            </a:extLst>
          </p:cNvPr>
          <p:cNvSpPr/>
          <p:nvPr/>
        </p:nvSpPr>
        <p:spPr>
          <a:xfrm>
            <a:off x="3200400" y="4353863"/>
            <a:ext cx="3197514" cy="1077218"/>
          </a:xfrm>
          <a:prstGeom prst="rect">
            <a:avLst/>
          </a:prstGeom>
        </p:spPr>
        <p:txBody>
          <a:bodyPr wrap="square">
            <a:spAutoFit/>
          </a:bodyPr>
          <a:lstStyle/>
          <a:p>
            <a:r>
              <a:rPr lang="en-US" sz="3200" dirty="0">
                <a:solidFill>
                  <a:srgbClr val="C00000"/>
                </a:solidFill>
              </a:rPr>
              <a:t>http://sci-hub.</a:t>
            </a:r>
            <a:r>
              <a:rPr lang="id-ID" sz="3200" dirty="0">
                <a:solidFill>
                  <a:srgbClr val="C00000"/>
                </a:solidFill>
              </a:rPr>
              <a:t>io</a:t>
            </a:r>
            <a:endParaRPr lang="en-US" sz="3200" dirty="0">
              <a:solidFill>
                <a:srgbClr val="C00000"/>
              </a:solidFill>
            </a:endParaRPr>
          </a:p>
          <a:p>
            <a:r>
              <a:rPr lang="en-US" sz="3200" dirty="0">
                <a:solidFill>
                  <a:srgbClr val="C00000"/>
                </a:solidFill>
              </a:rPr>
              <a:t>http://libgen.org</a:t>
            </a:r>
          </a:p>
        </p:txBody>
      </p:sp>
      <p:pic>
        <p:nvPicPr>
          <p:cNvPr id="5" name="Picture 4">
            <a:extLst>
              <a:ext uri="{FF2B5EF4-FFF2-40B4-BE49-F238E27FC236}">
                <a16:creationId xmlns:a16="http://schemas.microsoft.com/office/drawing/2014/main" id="{88430B96-6108-4FB2-B0CB-00BB2813513A}"/>
              </a:ext>
            </a:extLst>
          </p:cNvPr>
          <p:cNvPicPr>
            <a:picLocks noChangeAspect="1"/>
          </p:cNvPicPr>
          <p:nvPr/>
        </p:nvPicPr>
        <p:blipFill rotWithShape="1">
          <a:blip r:embed="rId4"/>
          <a:srcRect l="13749" t="12963" r="38751" b="4074"/>
          <a:stretch/>
        </p:blipFill>
        <p:spPr>
          <a:xfrm>
            <a:off x="4544291" y="2438400"/>
            <a:ext cx="4343400" cy="4267200"/>
          </a:xfrm>
          <a:prstGeom prst="rect">
            <a:avLst/>
          </a:prstGeom>
          <a:ln>
            <a:noFill/>
          </a:ln>
          <a:effectLst>
            <a:outerShdw blurRad="292100" dist="139700" dir="2700000" algn="tl" rotWithShape="0">
              <a:srgbClr val="333333">
                <a:alpha val="65000"/>
              </a:srgbClr>
            </a:outerShdw>
          </a:effectLst>
        </p:spPr>
      </p:pic>
      <p:pic>
        <p:nvPicPr>
          <p:cNvPr id="12" name="Content Placeholder 11" descr="A screenshot of a cell phone&#10;&#10;Description automatically generated">
            <a:extLst>
              <a:ext uri="{FF2B5EF4-FFF2-40B4-BE49-F238E27FC236}">
                <a16:creationId xmlns:a16="http://schemas.microsoft.com/office/drawing/2014/main" id="{9EAAB396-69B7-42F2-9131-7C25ACF2BFB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743" t="1552" r="2880" b="3050"/>
          <a:stretch/>
        </p:blipFill>
        <p:spPr>
          <a:xfrm>
            <a:off x="628641" y="2402891"/>
            <a:ext cx="8067687" cy="3612291"/>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923EC88C-6B33-45EE-BCBC-CC6F122AC18C}"/>
              </a:ext>
            </a:extLst>
          </p:cNvPr>
          <p:cNvSpPr/>
          <p:nvPr/>
        </p:nvSpPr>
        <p:spPr>
          <a:xfrm>
            <a:off x="2981316" y="4449140"/>
            <a:ext cx="5467349" cy="1446550"/>
          </a:xfrm>
          <a:prstGeom prst="rect">
            <a:avLst/>
          </a:prstGeom>
        </p:spPr>
        <p:txBody>
          <a:bodyPr wrap="square">
            <a:spAutoFit/>
          </a:bodyPr>
          <a:lstStyle/>
          <a:p>
            <a:r>
              <a:rPr lang="en-US" b="1" dirty="0">
                <a:solidFill>
                  <a:srgbClr val="C00000"/>
                </a:solidFill>
                <a:latin typeface="+mn-lt"/>
              </a:rPr>
              <a:t>Shadow Library Statistics</a:t>
            </a:r>
            <a:endParaRPr lang="en-US" b="1" i="0" dirty="0">
              <a:solidFill>
                <a:srgbClr val="C00000"/>
              </a:solidFill>
              <a:latin typeface="+mn-lt"/>
            </a:endParaRPr>
          </a:p>
        </p:txBody>
      </p:sp>
    </p:spTree>
    <p:extLst>
      <p:ext uri="{BB962C8B-B14F-4D97-AF65-F5344CB8AC3E}">
        <p14:creationId xmlns:p14="http://schemas.microsoft.com/office/powerpoint/2010/main" val="3277867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normAutofit/>
          </a:bodyPr>
          <a:lstStyle/>
          <a:p>
            <a:r>
              <a:rPr lang="en-US" dirty="0"/>
              <a:t>Science 2.0 and Shadow Library</a:t>
            </a:r>
          </a:p>
        </p:txBody>
      </p:sp>
      <p:pic>
        <p:nvPicPr>
          <p:cNvPr id="5" name="Picture 4"/>
          <p:cNvPicPr>
            <a:picLocks noChangeAspect="1"/>
          </p:cNvPicPr>
          <p:nvPr/>
        </p:nvPicPr>
        <p:blipFill rotWithShape="1">
          <a:blip r:embed="rId2"/>
          <a:srcRect l="12527" t="6296" r="13363" b="12621"/>
          <a:stretch/>
        </p:blipFill>
        <p:spPr>
          <a:xfrm>
            <a:off x="-6927" y="758535"/>
            <a:ext cx="5560527" cy="3422073"/>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D54711B3-CDAB-4B6A-B4A0-2176D62152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148</a:t>
            </a:fld>
            <a:endParaRPr lang="en-US">
              <a:solidFill>
                <a:prstClr val="black">
                  <a:tint val="75000"/>
                </a:prstClr>
              </a:solidFill>
            </a:endParaRPr>
          </a:p>
        </p:txBody>
      </p:sp>
      <p:pic>
        <p:nvPicPr>
          <p:cNvPr id="9" name="Picture 8">
            <a:extLst>
              <a:ext uri="{FF2B5EF4-FFF2-40B4-BE49-F238E27FC236}">
                <a16:creationId xmlns:a16="http://schemas.microsoft.com/office/drawing/2014/main" id="{52AE22D2-A92E-4681-832B-BDDB6B1A22CC}"/>
              </a:ext>
            </a:extLst>
          </p:cNvPr>
          <p:cNvPicPr>
            <a:picLocks noChangeAspect="1"/>
          </p:cNvPicPr>
          <p:nvPr/>
        </p:nvPicPr>
        <p:blipFill rotWithShape="1">
          <a:blip r:embed="rId3"/>
          <a:srcRect l="3964" t="4066" r="41667" b="24814"/>
          <a:stretch/>
        </p:blipFill>
        <p:spPr>
          <a:xfrm>
            <a:off x="3824458" y="975265"/>
            <a:ext cx="4971474" cy="365805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46A7204-9CF1-4C25-B5EC-A75C6D3081A5}"/>
              </a:ext>
            </a:extLst>
          </p:cNvPr>
          <p:cNvPicPr>
            <a:picLocks noChangeAspect="1"/>
          </p:cNvPicPr>
          <p:nvPr/>
        </p:nvPicPr>
        <p:blipFill rotWithShape="1">
          <a:blip r:embed="rId4"/>
          <a:srcRect l="10834" t="8519" r="37500" b="26296"/>
          <a:stretch/>
        </p:blipFill>
        <p:spPr>
          <a:xfrm>
            <a:off x="3229786" y="2436088"/>
            <a:ext cx="4724400" cy="33528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0D9023D-3B64-44F9-A32D-D0CEA89AE0F6}"/>
              </a:ext>
            </a:extLst>
          </p:cNvPr>
          <p:cNvPicPr>
            <a:picLocks noChangeAspect="1"/>
          </p:cNvPicPr>
          <p:nvPr/>
        </p:nvPicPr>
        <p:blipFill rotWithShape="1">
          <a:blip r:embed="rId5"/>
          <a:srcRect l="27888" t="11415" r="38750" b="31911"/>
          <a:stretch/>
        </p:blipFill>
        <p:spPr>
          <a:xfrm>
            <a:off x="352686" y="3033567"/>
            <a:ext cx="3838314" cy="3667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673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3.2 </a:t>
            </a:r>
            <a:r>
              <a:rPr lang="en-US" sz="4000" dirty="0" err="1"/>
              <a:t>Teknik</a:t>
            </a:r>
            <a:r>
              <a:rPr lang="en-US" sz="4000" dirty="0"/>
              <a:t> </a:t>
            </a:r>
            <a:r>
              <a:rPr lang="en-US" sz="4000" dirty="0" err="1"/>
              <a:t>Mengelola</a:t>
            </a:r>
            <a:r>
              <a:rPr lang="en-US" sz="4000" dirty="0"/>
              <a:t> Paper</a:t>
            </a:r>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0F4C96-E9C3-4E26-9999-295A1A7C5DE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149</a:t>
            </a:fld>
            <a:endParaRPr lang="en-US">
              <a:solidFill>
                <a:prstClr val="black">
                  <a:tint val="75000"/>
                </a:prstClr>
              </a:solidFill>
            </a:endParaRPr>
          </a:p>
        </p:txBody>
      </p:sp>
    </p:spTree>
    <p:extLst>
      <p:ext uri="{BB962C8B-B14F-4D97-AF65-F5344CB8AC3E}">
        <p14:creationId xmlns:p14="http://schemas.microsoft.com/office/powerpoint/2010/main" val="4278781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1.2 Klasifikasi </a:t>
            </a:r>
            <a:r>
              <a:rPr lang="en-US" sz="4000" dirty="0" err="1"/>
              <a:t>Penelitian</a:t>
            </a:r>
            <a:endParaRPr lang="en-US" sz="4000" dirty="0"/>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68C44B-AC64-4220-95DA-F7FA243201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542550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700" dirty="0" err="1"/>
              <a:t>Buat</a:t>
            </a:r>
            <a:r>
              <a:rPr lang="en-US" sz="2700" dirty="0"/>
              <a:t> </a:t>
            </a:r>
            <a:r>
              <a:rPr lang="en-US" sz="2700" dirty="0">
                <a:solidFill>
                  <a:srgbClr val="C00000"/>
                </a:solidFill>
              </a:rPr>
              <a:t>account</a:t>
            </a:r>
            <a:r>
              <a:rPr lang="en-US" sz="2700" dirty="0"/>
              <a:t> di mendeley.com </a:t>
            </a:r>
            <a:r>
              <a:rPr lang="en-US" sz="2700" dirty="0" err="1"/>
              <a:t>dan</a:t>
            </a:r>
            <a:r>
              <a:rPr lang="en-US" sz="2700" dirty="0"/>
              <a:t> </a:t>
            </a:r>
            <a:r>
              <a:rPr lang="en-US" sz="2700" dirty="0">
                <a:solidFill>
                  <a:srgbClr val="0070C0"/>
                </a:solidFill>
              </a:rPr>
              <a:t>download </a:t>
            </a:r>
            <a:r>
              <a:rPr lang="en-US" sz="2700" dirty="0" err="1"/>
              <a:t>aplikasinya</a:t>
            </a:r>
            <a:endParaRPr lang="en-US" sz="2700" dirty="0"/>
          </a:p>
          <a:p>
            <a:r>
              <a:rPr lang="en-US" sz="2700" dirty="0" err="1">
                <a:solidFill>
                  <a:srgbClr val="C00000"/>
                </a:solidFill>
              </a:rPr>
              <a:t>Buat</a:t>
            </a:r>
            <a:r>
              <a:rPr lang="en-US" sz="2700" dirty="0">
                <a:solidFill>
                  <a:srgbClr val="C00000"/>
                </a:solidFill>
              </a:rPr>
              <a:t> folder </a:t>
            </a:r>
            <a:r>
              <a:rPr lang="en-US" sz="2700" dirty="0" err="1"/>
              <a:t>dan</a:t>
            </a:r>
            <a:r>
              <a:rPr lang="en-US" sz="2700" dirty="0"/>
              <a:t> sub folder </a:t>
            </a:r>
            <a:r>
              <a:rPr lang="en-US" sz="2700" dirty="0" err="1"/>
              <a:t>pada</a:t>
            </a:r>
            <a:r>
              <a:rPr lang="en-US" sz="2700" dirty="0"/>
              <a:t> </a:t>
            </a:r>
            <a:r>
              <a:rPr lang="en-US" sz="2700" dirty="0" err="1"/>
              <a:t>aplikasi</a:t>
            </a:r>
            <a:r>
              <a:rPr lang="en-US" sz="2700" dirty="0"/>
              <a:t> </a:t>
            </a:r>
            <a:r>
              <a:rPr lang="en-US" sz="2700" dirty="0" err="1"/>
              <a:t>mendeley</a:t>
            </a:r>
            <a:r>
              <a:rPr lang="en-US" sz="2700" dirty="0"/>
              <a:t>, </a:t>
            </a:r>
            <a:r>
              <a:rPr lang="en-US" sz="2700" dirty="0" err="1"/>
              <a:t>dan</a:t>
            </a:r>
            <a:r>
              <a:rPr lang="en-US" sz="2700" dirty="0"/>
              <a:t> </a:t>
            </a:r>
            <a:r>
              <a:rPr lang="en-US" sz="2700" dirty="0" err="1">
                <a:solidFill>
                  <a:srgbClr val="0070C0"/>
                </a:solidFill>
              </a:rPr>
              <a:t>letakkan</a:t>
            </a:r>
            <a:r>
              <a:rPr lang="en-US" sz="2700" dirty="0">
                <a:solidFill>
                  <a:srgbClr val="0070C0"/>
                </a:solidFill>
              </a:rPr>
              <a:t> paper (pdf) yang </a:t>
            </a:r>
            <a:r>
              <a:rPr lang="en-US" sz="2700" dirty="0" err="1">
                <a:solidFill>
                  <a:srgbClr val="0070C0"/>
                </a:solidFill>
              </a:rPr>
              <a:t>sudah</a:t>
            </a:r>
            <a:r>
              <a:rPr lang="en-US" sz="2700" dirty="0">
                <a:solidFill>
                  <a:srgbClr val="0070C0"/>
                </a:solidFill>
              </a:rPr>
              <a:t> </a:t>
            </a:r>
            <a:r>
              <a:rPr lang="en-US" sz="2700" dirty="0" err="1">
                <a:solidFill>
                  <a:srgbClr val="0070C0"/>
                </a:solidFill>
              </a:rPr>
              <a:t>didownload</a:t>
            </a:r>
            <a:r>
              <a:rPr lang="en-US" sz="2700" dirty="0">
                <a:solidFill>
                  <a:srgbClr val="0070C0"/>
                </a:solidFill>
              </a:rPr>
              <a:t> </a:t>
            </a:r>
            <a:r>
              <a:rPr lang="en-US" sz="2700" dirty="0" err="1"/>
              <a:t>ke</a:t>
            </a:r>
            <a:r>
              <a:rPr lang="en-US" sz="2700" dirty="0"/>
              <a:t> folder yang </a:t>
            </a:r>
            <a:r>
              <a:rPr lang="en-US" sz="2700" dirty="0" err="1"/>
              <a:t>diinginkan</a:t>
            </a:r>
            <a:r>
              <a:rPr lang="en-US" sz="2700" dirty="0"/>
              <a:t> di </a:t>
            </a:r>
            <a:r>
              <a:rPr lang="en-US" sz="2700" dirty="0" err="1"/>
              <a:t>mendeley</a:t>
            </a:r>
            <a:endParaRPr lang="en-US" sz="2700" dirty="0"/>
          </a:p>
          <a:p>
            <a:r>
              <a:rPr lang="en-US" sz="2700" dirty="0" err="1"/>
              <a:t>Bibliografi</a:t>
            </a:r>
            <a:r>
              <a:rPr lang="en-US" sz="2700" dirty="0"/>
              <a:t> </a:t>
            </a:r>
            <a:r>
              <a:rPr lang="en-US" sz="2700" dirty="0" err="1"/>
              <a:t>dari</a:t>
            </a:r>
            <a:r>
              <a:rPr lang="en-US" sz="2700" dirty="0"/>
              <a:t> paper </a:t>
            </a:r>
            <a:r>
              <a:rPr lang="en-US" sz="2700" dirty="0" err="1"/>
              <a:t>akan</a:t>
            </a:r>
            <a:r>
              <a:rPr lang="en-US" sz="2700" dirty="0"/>
              <a:t> </a:t>
            </a:r>
            <a:r>
              <a:rPr lang="en-US" sz="2700" dirty="0" err="1">
                <a:solidFill>
                  <a:srgbClr val="C00000"/>
                </a:solidFill>
              </a:rPr>
              <a:t>ditampilkan</a:t>
            </a:r>
            <a:r>
              <a:rPr lang="en-US" sz="2700" dirty="0">
                <a:solidFill>
                  <a:srgbClr val="C00000"/>
                </a:solidFill>
              </a:rPr>
              <a:t> </a:t>
            </a:r>
            <a:r>
              <a:rPr lang="en-US" sz="2700" dirty="0" err="1">
                <a:solidFill>
                  <a:srgbClr val="C00000"/>
                </a:solidFill>
              </a:rPr>
              <a:t>secara</a:t>
            </a:r>
            <a:r>
              <a:rPr lang="en-US" sz="2700" dirty="0">
                <a:solidFill>
                  <a:srgbClr val="C00000"/>
                </a:solidFill>
              </a:rPr>
              <a:t> </a:t>
            </a:r>
            <a:r>
              <a:rPr lang="en-US" sz="2700" dirty="0" err="1">
                <a:solidFill>
                  <a:srgbClr val="C00000"/>
                </a:solidFill>
              </a:rPr>
              <a:t>otomatis</a:t>
            </a:r>
            <a:r>
              <a:rPr lang="en-US" sz="2700" dirty="0">
                <a:solidFill>
                  <a:srgbClr val="C00000"/>
                </a:solidFill>
              </a:rPr>
              <a:t> </a:t>
            </a:r>
            <a:r>
              <a:rPr lang="en-US" sz="2700" dirty="0" err="1"/>
              <a:t>setelah</a:t>
            </a:r>
            <a:r>
              <a:rPr lang="en-US" sz="2700" dirty="0"/>
              <a:t> pdf </a:t>
            </a:r>
            <a:r>
              <a:rPr lang="en-US" sz="2700" dirty="0" err="1"/>
              <a:t>diletakkan</a:t>
            </a:r>
            <a:endParaRPr lang="en-US" sz="2700" dirty="0"/>
          </a:p>
          <a:p>
            <a:r>
              <a:rPr lang="en-US" sz="2700" dirty="0" err="1"/>
              <a:t>Apabila</a:t>
            </a:r>
            <a:r>
              <a:rPr lang="en-US" sz="2700" dirty="0"/>
              <a:t> </a:t>
            </a:r>
            <a:r>
              <a:rPr lang="en-US" sz="2700" dirty="0" err="1"/>
              <a:t>mendeley</a:t>
            </a:r>
            <a:r>
              <a:rPr lang="en-US" sz="2700" dirty="0"/>
              <a:t> </a:t>
            </a:r>
            <a:r>
              <a:rPr lang="en-US" sz="2700" dirty="0" err="1"/>
              <a:t>gagal</a:t>
            </a:r>
            <a:r>
              <a:rPr lang="en-US" sz="2700" dirty="0"/>
              <a:t> </a:t>
            </a:r>
            <a:r>
              <a:rPr lang="en-US" sz="2700" dirty="0" err="1"/>
              <a:t>membaca</a:t>
            </a:r>
            <a:r>
              <a:rPr lang="en-US" sz="2700" dirty="0"/>
              <a:t> </a:t>
            </a:r>
            <a:r>
              <a:rPr lang="en-US" sz="2700" dirty="0" err="1"/>
              <a:t>bibliografi</a:t>
            </a:r>
            <a:r>
              <a:rPr lang="en-US" sz="2700" dirty="0"/>
              <a:t> </a:t>
            </a:r>
            <a:r>
              <a:rPr lang="en-US" sz="2700" dirty="0" err="1"/>
              <a:t>dari</a:t>
            </a:r>
            <a:r>
              <a:rPr lang="en-US" sz="2700" dirty="0"/>
              <a:t> paper, </a:t>
            </a:r>
            <a:r>
              <a:rPr lang="en-US" sz="2700" dirty="0" err="1">
                <a:solidFill>
                  <a:srgbClr val="C00000"/>
                </a:solidFill>
              </a:rPr>
              <a:t>cari</a:t>
            </a:r>
            <a:r>
              <a:rPr lang="en-US" sz="2700" dirty="0">
                <a:solidFill>
                  <a:srgbClr val="C00000"/>
                </a:solidFill>
              </a:rPr>
              <a:t> DOI </a:t>
            </a:r>
            <a:r>
              <a:rPr lang="en-US" sz="2700" dirty="0" err="1">
                <a:solidFill>
                  <a:srgbClr val="C00000"/>
                </a:solidFill>
              </a:rPr>
              <a:t>dari</a:t>
            </a:r>
            <a:r>
              <a:rPr lang="en-US" sz="2700" dirty="0">
                <a:solidFill>
                  <a:srgbClr val="C00000"/>
                </a:solidFill>
              </a:rPr>
              <a:t> paper</a:t>
            </a:r>
            <a:r>
              <a:rPr lang="en-US" sz="2700" dirty="0"/>
              <a:t>, </a:t>
            </a:r>
            <a:r>
              <a:rPr lang="en-US" sz="2700" dirty="0" err="1">
                <a:solidFill>
                  <a:srgbClr val="0070C0"/>
                </a:solidFill>
              </a:rPr>
              <a:t>isikan</a:t>
            </a:r>
            <a:r>
              <a:rPr lang="en-US" sz="2700" dirty="0">
                <a:solidFill>
                  <a:srgbClr val="0070C0"/>
                </a:solidFill>
              </a:rPr>
              <a:t> di catalog ID</a:t>
            </a:r>
            <a:r>
              <a:rPr lang="en-US" sz="2700" dirty="0"/>
              <a:t>, </a:t>
            </a:r>
            <a:r>
              <a:rPr lang="en-US" sz="2700" dirty="0" err="1"/>
              <a:t>dan</a:t>
            </a:r>
            <a:r>
              <a:rPr lang="en-US" sz="2700" dirty="0"/>
              <a:t> </a:t>
            </a:r>
            <a:r>
              <a:rPr lang="en-US" sz="2700" dirty="0" err="1"/>
              <a:t>setelah</a:t>
            </a:r>
            <a:r>
              <a:rPr lang="en-US" sz="2700" dirty="0"/>
              <a:t> lookup </a:t>
            </a:r>
            <a:r>
              <a:rPr lang="en-US" sz="2700" dirty="0" err="1"/>
              <a:t>dipilih</a:t>
            </a:r>
            <a:r>
              <a:rPr lang="en-US" sz="2700" dirty="0"/>
              <a:t>, </a:t>
            </a:r>
            <a:r>
              <a:rPr lang="en-US" sz="2700" dirty="0" err="1"/>
              <a:t>bibliografi</a:t>
            </a:r>
            <a:r>
              <a:rPr lang="en-US" sz="2700" dirty="0"/>
              <a:t> </a:t>
            </a:r>
            <a:r>
              <a:rPr lang="en-US" sz="2700" dirty="0" err="1"/>
              <a:t>akan</a:t>
            </a:r>
            <a:r>
              <a:rPr lang="en-US" sz="2700" dirty="0"/>
              <a:t> </a:t>
            </a:r>
            <a:r>
              <a:rPr lang="en-US" sz="2700" dirty="0" err="1"/>
              <a:t>muncul</a:t>
            </a:r>
            <a:r>
              <a:rPr lang="en-US" sz="2700" dirty="0"/>
              <a:t> </a:t>
            </a:r>
            <a:r>
              <a:rPr lang="en-US" sz="2700" dirty="0" err="1"/>
              <a:t>secara</a:t>
            </a:r>
            <a:r>
              <a:rPr lang="en-US" sz="2700" dirty="0"/>
              <a:t> </a:t>
            </a:r>
            <a:r>
              <a:rPr lang="en-US" sz="2700" dirty="0" err="1"/>
              <a:t>otomatis</a:t>
            </a:r>
            <a:endParaRPr lang="en-US" sz="2700" dirty="0"/>
          </a:p>
          <a:p>
            <a:r>
              <a:rPr lang="en-US" sz="2700" dirty="0">
                <a:solidFill>
                  <a:srgbClr val="C00000"/>
                </a:solidFill>
              </a:rPr>
              <a:t>Install MS Word Plugin </a:t>
            </a:r>
            <a:r>
              <a:rPr lang="en-US" sz="2700" dirty="0" err="1"/>
              <a:t>untuk</a:t>
            </a:r>
            <a:r>
              <a:rPr lang="en-US" sz="2700" dirty="0"/>
              <a:t> </a:t>
            </a:r>
            <a:r>
              <a:rPr lang="en-US" sz="2700" dirty="0" err="1"/>
              <a:t>membantu</a:t>
            </a:r>
            <a:r>
              <a:rPr lang="en-US" sz="2700" dirty="0"/>
              <a:t> </a:t>
            </a:r>
            <a:r>
              <a:rPr lang="en-US" sz="2700" dirty="0" err="1"/>
              <a:t>dalam</a:t>
            </a:r>
            <a:r>
              <a:rPr lang="en-US" sz="2700" dirty="0"/>
              <a:t> </a:t>
            </a:r>
            <a:r>
              <a:rPr lang="en-US" sz="2700" dirty="0" err="1"/>
              <a:t>menuliskan</a:t>
            </a:r>
            <a:r>
              <a:rPr lang="en-US" sz="2700" dirty="0"/>
              <a:t> </a:t>
            </a:r>
            <a:r>
              <a:rPr lang="en-US" sz="2700" dirty="0" err="1"/>
              <a:t>sitasi</a:t>
            </a:r>
            <a:r>
              <a:rPr lang="en-US" sz="2700" dirty="0"/>
              <a:t> </a:t>
            </a:r>
            <a:r>
              <a:rPr lang="en-US" sz="2700" dirty="0" err="1"/>
              <a:t>dan</a:t>
            </a:r>
            <a:r>
              <a:rPr lang="en-US" sz="2700" dirty="0"/>
              <a:t> </a:t>
            </a:r>
            <a:r>
              <a:rPr lang="en-US" sz="2700" dirty="0" err="1"/>
              <a:t>daftar</a:t>
            </a:r>
            <a:r>
              <a:rPr lang="en-US" sz="2700" dirty="0"/>
              <a:t> </a:t>
            </a:r>
            <a:r>
              <a:rPr lang="en-US" sz="2700" dirty="0" err="1"/>
              <a:t>referensi</a:t>
            </a:r>
            <a:endParaRPr lang="en-US" sz="2700" dirty="0"/>
          </a:p>
          <a:p>
            <a:endParaRPr lang="en-US" sz="2700" dirty="0"/>
          </a:p>
        </p:txBody>
      </p:sp>
      <p:sp>
        <p:nvSpPr>
          <p:cNvPr id="2" name="Title 1"/>
          <p:cNvSpPr>
            <a:spLocks noGrp="1"/>
          </p:cNvSpPr>
          <p:nvPr>
            <p:ph type="title"/>
          </p:nvPr>
        </p:nvSpPr>
        <p:spPr/>
        <p:txBody>
          <a:bodyPr/>
          <a:lstStyle/>
          <a:p>
            <a:r>
              <a:rPr lang="en-US" dirty="0" err="1"/>
              <a:t>Mengelola</a:t>
            </a:r>
            <a:r>
              <a:rPr lang="en-US" dirty="0"/>
              <a:t> Paper Yang </a:t>
            </a:r>
            <a:r>
              <a:rPr lang="en-US" dirty="0" err="1"/>
              <a:t>Direview</a:t>
            </a:r>
            <a:endParaRPr lang="en-US" dirty="0"/>
          </a:p>
        </p:txBody>
      </p:sp>
      <p:sp>
        <p:nvSpPr>
          <p:cNvPr id="4" name="Slide Number Placeholder 3">
            <a:extLst>
              <a:ext uri="{FF2B5EF4-FFF2-40B4-BE49-F238E27FC236}">
                <a16:creationId xmlns:a16="http://schemas.microsoft.com/office/drawing/2014/main" id="{12AF744D-FA44-4B19-ADE0-E9BF181FA5D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150</a:t>
            </a:fld>
            <a:endParaRPr lang="en-US">
              <a:solidFill>
                <a:prstClr val="black">
                  <a:tint val="75000"/>
                </a:prstClr>
              </a:solidFill>
            </a:endParaRPr>
          </a:p>
        </p:txBody>
      </p:sp>
    </p:spTree>
    <p:extLst>
      <p:ext uri="{BB962C8B-B14F-4D97-AF65-F5344CB8AC3E}">
        <p14:creationId xmlns:p14="http://schemas.microsoft.com/office/powerpoint/2010/main" val="32366963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9588" t="8889" r="19411" b="10222"/>
          <a:stretch/>
        </p:blipFill>
        <p:spPr>
          <a:xfrm>
            <a:off x="1" y="0"/>
            <a:ext cx="9144000" cy="6820524"/>
          </a:xfrm>
          <a:prstGeom prst="rect">
            <a:avLst/>
          </a:prstGeom>
        </p:spPr>
      </p:pic>
      <p:sp>
        <p:nvSpPr>
          <p:cNvPr id="4" name="Slide Number Placeholder 3">
            <a:extLst>
              <a:ext uri="{FF2B5EF4-FFF2-40B4-BE49-F238E27FC236}">
                <a16:creationId xmlns:a16="http://schemas.microsoft.com/office/drawing/2014/main" id="{66DF077D-0F54-485B-9EA6-8208CE5B3B5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151</a:t>
            </a:fld>
            <a:endParaRPr lang="en-US">
              <a:solidFill>
                <a:prstClr val="black">
                  <a:tint val="75000"/>
                </a:prstClr>
              </a:solidFill>
            </a:endParaRPr>
          </a:p>
        </p:txBody>
      </p:sp>
    </p:spTree>
    <p:extLst>
      <p:ext uri="{BB962C8B-B14F-4D97-AF65-F5344CB8AC3E}">
        <p14:creationId xmlns:p14="http://schemas.microsoft.com/office/powerpoint/2010/main" val="25493223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9999" t="9111" r="19501" b="10000"/>
          <a:stretch/>
        </p:blipFill>
        <p:spPr>
          <a:xfrm>
            <a:off x="0" y="0"/>
            <a:ext cx="9144000" cy="6876893"/>
          </a:xfrm>
          <a:prstGeom prst="rect">
            <a:avLst/>
          </a:prstGeom>
        </p:spPr>
      </p:pic>
      <p:sp>
        <p:nvSpPr>
          <p:cNvPr id="4" name="Slide Number Placeholder 3">
            <a:extLst>
              <a:ext uri="{FF2B5EF4-FFF2-40B4-BE49-F238E27FC236}">
                <a16:creationId xmlns:a16="http://schemas.microsoft.com/office/drawing/2014/main" id="{51DFCC6A-E592-4200-880D-2283C9F2F75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val="995716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srcRect l="19500" t="9111" r="19500" b="10000"/>
          <a:stretch/>
        </p:blipFill>
        <p:spPr>
          <a:xfrm>
            <a:off x="0" y="0"/>
            <a:ext cx="9194242" cy="6858000"/>
          </a:xfrm>
          <a:prstGeom prst="rect">
            <a:avLst/>
          </a:prstGeom>
        </p:spPr>
      </p:pic>
      <p:sp>
        <p:nvSpPr>
          <p:cNvPr id="5" name="Slide Number Placeholder 4">
            <a:extLst>
              <a:ext uri="{FF2B5EF4-FFF2-40B4-BE49-F238E27FC236}">
                <a16:creationId xmlns:a16="http://schemas.microsoft.com/office/drawing/2014/main" id="{E01B0E68-57C4-4E0F-B481-EDDC40D092E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153</a:t>
            </a:fld>
            <a:endParaRPr lang="en-US">
              <a:solidFill>
                <a:prstClr val="black">
                  <a:tint val="75000"/>
                </a:prstClr>
              </a:solidFill>
            </a:endParaRPr>
          </a:p>
        </p:txBody>
      </p:sp>
    </p:spTree>
    <p:extLst>
      <p:ext uri="{BB962C8B-B14F-4D97-AF65-F5344CB8AC3E}">
        <p14:creationId xmlns:p14="http://schemas.microsoft.com/office/powerpoint/2010/main" val="89598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31502" t="2000" r="17472" b="31063"/>
          <a:stretch/>
        </p:blipFill>
        <p:spPr>
          <a:xfrm>
            <a:off x="-1" y="0"/>
            <a:ext cx="9293899" cy="6858000"/>
          </a:xfrm>
          <a:prstGeom prst="rect">
            <a:avLst/>
          </a:prstGeom>
        </p:spPr>
      </p:pic>
      <p:sp>
        <p:nvSpPr>
          <p:cNvPr id="5" name="Slide Number Placeholder 4">
            <a:extLst>
              <a:ext uri="{FF2B5EF4-FFF2-40B4-BE49-F238E27FC236}">
                <a16:creationId xmlns:a16="http://schemas.microsoft.com/office/drawing/2014/main" id="{AE7DBD2B-256B-4880-8703-0DD4D8AF338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154</a:t>
            </a:fld>
            <a:endParaRPr lang="en-US">
              <a:solidFill>
                <a:prstClr val="black">
                  <a:tint val="75000"/>
                </a:prstClr>
              </a:solidFill>
            </a:endParaRPr>
          </a:p>
        </p:txBody>
      </p:sp>
    </p:spTree>
    <p:extLst>
      <p:ext uri="{BB962C8B-B14F-4D97-AF65-F5344CB8AC3E}">
        <p14:creationId xmlns:p14="http://schemas.microsoft.com/office/powerpoint/2010/main" val="3095670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31000" t="2000" r="21000" b="34000"/>
          <a:stretch/>
        </p:blipFill>
        <p:spPr>
          <a:xfrm>
            <a:off x="-76200" y="0"/>
            <a:ext cx="9220200" cy="6915150"/>
          </a:xfrm>
          <a:prstGeom prst="rect">
            <a:avLst/>
          </a:prstGeom>
        </p:spPr>
      </p:pic>
      <p:sp>
        <p:nvSpPr>
          <p:cNvPr id="5" name="Slide Number Placeholder 4">
            <a:extLst>
              <a:ext uri="{FF2B5EF4-FFF2-40B4-BE49-F238E27FC236}">
                <a16:creationId xmlns:a16="http://schemas.microsoft.com/office/drawing/2014/main" id="{45E56785-5A2A-4307-A04B-DAC26C5D539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155</a:t>
            </a:fld>
            <a:endParaRPr lang="en-US">
              <a:solidFill>
                <a:prstClr val="black">
                  <a:tint val="75000"/>
                </a:prstClr>
              </a:solidFill>
            </a:endParaRPr>
          </a:p>
        </p:txBody>
      </p:sp>
    </p:spTree>
    <p:extLst>
      <p:ext uri="{BB962C8B-B14F-4D97-AF65-F5344CB8AC3E}">
        <p14:creationId xmlns:p14="http://schemas.microsoft.com/office/powerpoint/2010/main" val="25674055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3.3 </a:t>
            </a:r>
            <a:r>
              <a:rPr lang="en-US" sz="4000" dirty="0" err="1"/>
              <a:t>Teknik</a:t>
            </a:r>
            <a:r>
              <a:rPr lang="en-US" sz="4000" dirty="0"/>
              <a:t> </a:t>
            </a:r>
            <a:r>
              <a:rPr lang="en-US" sz="4000" dirty="0" err="1"/>
              <a:t>Mereview</a:t>
            </a:r>
            <a:r>
              <a:rPr lang="en-US" sz="4000" dirty="0"/>
              <a:t> Paper</a:t>
            </a:r>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1859EA-05E1-487D-BB98-41AAD6CA3CB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156</a:t>
            </a:fld>
            <a:endParaRPr lang="en-US">
              <a:solidFill>
                <a:prstClr val="black">
                  <a:tint val="75000"/>
                </a:prstClr>
              </a:solidFill>
            </a:endParaRPr>
          </a:p>
        </p:txBody>
      </p:sp>
    </p:spTree>
    <p:extLst>
      <p:ext uri="{BB962C8B-B14F-4D97-AF65-F5344CB8AC3E}">
        <p14:creationId xmlns:p14="http://schemas.microsoft.com/office/powerpoint/2010/main" val="149689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10200"/>
          </a:xfrm>
        </p:spPr>
        <p:txBody>
          <a:bodyPr>
            <a:normAutofit/>
          </a:bodyPr>
          <a:lstStyle/>
          <a:p>
            <a:pPr marL="514350" indent="-514350">
              <a:buFont typeface="+mj-lt"/>
              <a:buAutoNum type="arabicPeriod"/>
            </a:pPr>
            <a:r>
              <a:rPr lang="en-US" sz="2800" dirty="0">
                <a:solidFill>
                  <a:srgbClr val="C00000"/>
                </a:solidFill>
              </a:rPr>
              <a:t>Technical Paper</a:t>
            </a:r>
          </a:p>
          <a:p>
            <a:pPr marL="801687" lvl="1" indent="-514350">
              <a:buFont typeface="+mj-lt"/>
              <a:buAutoNum type="arabicPeriod"/>
            </a:pPr>
            <a:r>
              <a:rPr lang="en-US" sz="2400" dirty="0"/>
              <a:t>Paper yang </a:t>
            </a:r>
            <a:r>
              <a:rPr lang="en-US" sz="2400" dirty="0" err="1"/>
              <a:t>isinya</a:t>
            </a:r>
            <a:r>
              <a:rPr lang="en-US" sz="2400" dirty="0"/>
              <a:t> </a:t>
            </a:r>
            <a:r>
              <a:rPr lang="en-US" sz="2400" dirty="0" err="1"/>
              <a:t>adalah</a:t>
            </a:r>
            <a:r>
              <a:rPr lang="en-US" sz="2400" dirty="0"/>
              <a:t> </a:t>
            </a:r>
            <a:r>
              <a:rPr lang="en-US" sz="2400" dirty="0" err="1"/>
              <a:t>hasil</a:t>
            </a:r>
            <a:r>
              <a:rPr lang="en-US" sz="2400" dirty="0"/>
              <a:t> </a:t>
            </a:r>
            <a:r>
              <a:rPr lang="en-US" sz="2400" dirty="0" err="1"/>
              <a:t>penelitian</a:t>
            </a:r>
            <a:r>
              <a:rPr lang="en-US" sz="2400" dirty="0"/>
              <a:t> </a:t>
            </a:r>
            <a:r>
              <a:rPr lang="en-US" sz="2400" dirty="0" err="1"/>
              <a:t>dan</a:t>
            </a:r>
            <a:r>
              <a:rPr lang="en-US" sz="2400" dirty="0"/>
              <a:t> </a:t>
            </a:r>
            <a:r>
              <a:rPr lang="en-US" sz="2400" dirty="0" err="1"/>
              <a:t>eksperimen</a:t>
            </a:r>
            <a:r>
              <a:rPr lang="en-US" sz="2400" dirty="0"/>
              <a:t> yang </a:t>
            </a:r>
            <a:r>
              <a:rPr lang="en-US" sz="2400" dirty="0" err="1"/>
              <a:t>dilakukan</a:t>
            </a:r>
            <a:r>
              <a:rPr lang="en-US" sz="2400" dirty="0"/>
              <a:t> </a:t>
            </a:r>
            <a:r>
              <a:rPr lang="en-US" sz="2400" dirty="0" err="1"/>
              <a:t>seorang</a:t>
            </a:r>
            <a:r>
              <a:rPr lang="en-US" sz="2400" dirty="0"/>
              <a:t> </a:t>
            </a:r>
            <a:r>
              <a:rPr lang="en-US" sz="2400" dirty="0" err="1"/>
              <a:t>peneliti</a:t>
            </a:r>
            <a:endParaRPr lang="en-US" sz="2400" dirty="0"/>
          </a:p>
          <a:p>
            <a:pPr marL="801687" lvl="1" indent="-514350">
              <a:buFont typeface="+mj-lt"/>
              <a:buAutoNum type="arabicPeriod"/>
            </a:pPr>
            <a:r>
              <a:rPr lang="en-US" sz="2400" dirty="0" err="1"/>
              <a:t>Penilaian</a:t>
            </a:r>
            <a:r>
              <a:rPr lang="en-US" sz="2400" dirty="0"/>
              <a:t> </a:t>
            </a:r>
            <a:r>
              <a:rPr lang="en-US" sz="2400" dirty="0" err="1"/>
              <a:t>kualitas</a:t>
            </a:r>
            <a:r>
              <a:rPr lang="en-US" sz="2400" dirty="0"/>
              <a:t> technical paper </a:t>
            </a:r>
            <a:r>
              <a:rPr lang="en-US" sz="2400" dirty="0" err="1"/>
              <a:t>dari</a:t>
            </a:r>
            <a:r>
              <a:rPr lang="en-US" sz="2400" dirty="0"/>
              <a:t> </a:t>
            </a:r>
            <a:r>
              <a:rPr lang="en-US" sz="2400" dirty="0" err="1">
                <a:solidFill>
                  <a:srgbClr val="0070C0"/>
                </a:solidFill>
              </a:rPr>
              <a:t>kontribusi</a:t>
            </a:r>
            <a:r>
              <a:rPr lang="en-US" sz="2400" dirty="0">
                <a:solidFill>
                  <a:srgbClr val="0070C0"/>
                </a:solidFill>
              </a:rPr>
              <a:t> </a:t>
            </a:r>
            <a:r>
              <a:rPr lang="en-US" sz="2400" dirty="0" err="1">
                <a:solidFill>
                  <a:srgbClr val="0070C0"/>
                </a:solidFill>
              </a:rPr>
              <a:t>ke</a:t>
            </a:r>
            <a:r>
              <a:rPr lang="en-US" sz="2400" dirty="0">
                <a:solidFill>
                  <a:srgbClr val="0070C0"/>
                </a:solidFill>
              </a:rPr>
              <a:t> </a:t>
            </a:r>
            <a:r>
              <a:rPr lang="en-US" sz="2400" dirty="0" err="1">
                <a:solidFill>
                  <a:srgbClr val="0070C0"/>
                </a:solidFill>
              </a:rPr>
              <a:t>pengetahuan</a:t>
            </a:r>
            <a:endParaRPr lang="en-US" sz="2400" dirty="0">
              <a:solidFill>
                <a:srgbClr val="0070C0"/>
              </a:solidFill>
            </a:endParaRPr>
          </a:p>
          <a:p>
            <a:pPr marL="287337" lvl="1" indent="0">
              <a:buNone/>
            </a:pPr>
            <a:endParaRPr lang="en-US" sz="2400" dirty="0">
              <a:solidFill>
                <a:srgbClr val="0070C0"/>
              </a:solidFill>
            </a:endParaRPr>
          </a:p>
          <a:p>
            <a:pPr marL="514350" indent="-514350">
              <a:buFont typeface="+mj-lt"/>
              <a:buAutoNum type="arabicPeriod"/>
            </a:pPr>
            <a:r>
              <a:rPr lang="en-US" dirty="0">
                <a:solidFill>
                  <a:srgbClr val="C00000"/>
                </a:solidFill>
              </a:rPr>
              <a:t>Survey Paper</a:t>
            </a:r>
          </a:p>
          <a:p>
            <a:pPr marL="801687" lvl="1" indent="-514350">
              <a:buFont typeface="+mj-lt"/>
              <a:buAutoNum type="arabicPeriod"/>
            </a:pPr>
            <a:r>
              <a:rPr lang="en-US" dirty="0"/>
              <a:t>Paper yang </a:t>
            </a:r>
            <a:r>
              <a:rPr lang="en-US" dirty="0" err="1"/>
              <a:t>isinya</a:t>
            </a:r>
            <a:r>
              <a:rPr lang="en-US" dirty="0"/>
              <a:t> </a:t>
            </a:r>
            <a:r>
              <a:rPr lang="en-US" dirty="0" err="1"/>
              <a:t>adalah</a:t>
            </a:r>
            <a:r>
              <a:rPr lang="en-US" dirty="0"/>
              <a:t> </a:t>
            </a:r>
            <a:r>
              <a:rPr lang="en-US" dirty="0">
                <a:solidFill>
                  <a:srgbClr val="0070C0"/>
                </a:solidFill>
              </a:rPr>
              <a:t>review </a:t>
            </a:r>
            <a:r>
              <a:rPr lang="en-US" dirty="0" err="1">
                <a:solidFill>
                  <a:srgbClr val="0070C0"/>
                </a:solidFill>
              </a:rPr>
              <a:t>dan</a:t>
            </a:r>
            <a:r>
              <a:rPr lang="en-US" dirty="0">
                <a:solidFill>
                  <a:srgbClr val="0070C0"/>
                </a:solidFill>
              </a:rPr>
              <a:t> survey </a:t>
            </a:r>
            <a:r>
              <a:rPr lang="en-US" dirty="0" err="1">
                <a:solidFill>
                  <a:srgbClr val="0070C0"/>
                </a:solidFill>
              </a:rPr>
              <a:t>tentang</a:t>
            </a:r>
            <a:r>
              <a:rPr lang="en-US" dirty="0">
                <a:solidFill>
                  <a:srgbClr val="0070C0"/>
                </a:solidFill>
              </a:rPr>
              <a:t> </a:t>
            </a:r>
            <a:r>
              <a:rPr lang="en-US" dirty="0" err="1">
                <a:solidFill>
                  <a:srgbClr val="0070C0"/>
                </a:solidFill>
              </a:rPr>
              <a:t>topik</a:t>
            </a:r>
            <a:r>
              <a:rPr lang="en-US" dirty="0">
                <a:solidFill>
                  <a:srgbClr val="0070C0"/>
                </a:solidFill>
              </a:rPr>
              <a:t>/</a:t>
            </a:r>
            <a:r>
              <a:rPr lang="en-US" dirty="0" err="1">
                <a:solidFill>
                  <a:srgbClr val="0070C0"/>
                </a:solidFill>
              </a:rPr>
              <a:t>tema</a:t>
            </a:r>
            <a:r>
              <a:rPr lang="en-US" dirty="0">
                <a:solidFill>
                  <a:srgbClr val="0070C0"/>
                </a:solidFill>
              </a:rPr>
              <a:t> </a:t>
            </a:r>
            <a:r>
              <a:rPr lang="en-US" dirty="0" err="1">
                <a:solidFill>
                  <a:srgbClr val="0070C0"/>
                </a:solidFill>
              </a:rPr>
              <a:t>suatu</a:t>
            </a:r>
            <a:r>
              <a:rPr lang="en-US" dirty="0">
                <a:solidFill>
                  <a:srgbClr val="0070C0"/>
                </a:solidFill>
              </a:rPr>
              <a:t> </a:t>
            </a:r>
            <a:r>
              <a:rPr lang="en-US" dirty="0" err="1">
                <a:solidFill>
                  <a:srgbClr val="0070C0"/>
                </a:solidFill>
              </a:rPr>
              <a:t>penelitian</a:t>
            </a:r>
            <a:r>
              <a:rPr lang="en-US" dirty="0"/>
              <a:t>, </a:t>
            </a:r>
            <a:r>
              <a:rPr lang="en-US" dirty="0" err="1"/>
              <a:t>biasanya</a:t>
            </a:r>
            <a:r>
              <a:rPr lang="en-US" dirty="0"/>
              <a:t> </a:t>
            </a:r>
            <a:r>
              <a:rPr lang="en-US" dirty="0" err="1"/>
              <a:t>jumlah</a:t>
            </a:r>
            <a:r>
              <a:rPr lang="en-US" dirty="0"/>
              <a:t> </a:t>
            </a:r>
            <a:r>
              <a:rPr lang="en-US" dirty="0" err="1"/>
              <a:t>penelitian</a:t>
            </a:r>
            <a:r>
              <a:rPr lang="en-US" dirty="0"/>
              <a:t> yang </a:t>
            </a:r>
            <a:r>
              <a:rPr lang="en-US" dirty="0" err="1"/>
              <a:t>direview</a:t>
            </a:r>
            <a:r>
              <a:rPr lang="en-US" dirty="0"/>
              <a:t> </a:t>
            </a:r>
            <a:r>
              <a:rPr lang="en-US" dirty="0" err="1"/>
              <a:t>mencapai</a:t>
            </a:r>
            <a:r>
              <a:rPr lang="en-US" dirty="0"/>
              <a:t> </a:t>
            </a:r>
            <a:r>
              <a:rPr lang="en-US" dirty="0" err="1"/>
              <a:t>ratusan</a:t>
            </a:r>
            <a:r>
              <a:rPr lang="en-US" dirty="0"/>
              <a:t> </a:t>
            </a:r>
            <a:r>
              <a:rPr lang="en-US" dirty="0" err="1"/>
              <a:t>atau</a:t>
            </a:r>
            <a:r>
              <a:rPr lang="en-US" dirty="0"/>
              <a:t> </a:t>
            </a:r>
            <a:r>
              <a:rPr lang="en-US" dirty="0" err="1"/>
              <a:t>ribuan</a:t>
            </a:r>
            <a:r>
              <a:rPr lang="en-US" dirty="0"/>
              <a:t> </a:t>
            </a:r>
          </a:p>
          <a:p>
            <a:pPr marL="801687" lvl="1" indent="-514350">
              <a:buFont typeface="+mj-lt"/>
              <a:buAutoNum type="arabicPeriod"/>
            </a:pPr>
            <a:r>
              <a:rPr lang="en-US" dirty="0" err="1"/>
              <a:t>Rujukan</a:t>
            </a:r>
            <a:r>
              <a:rPr lang="en-US" dirty="0"/>
              <a:t> </a:t>
            </a:r>
            <a:r>
              <a:rPr lang="en-US" dirty="0" err="1"/>
              <a:t>dan</a:t>
            </a:r>
            <a:r>
              <a:rPr lang="en-US" dirty="0"/>
              <a:t> </a:t>
            </a:r>
            <a:r>
              <a:rPr lang="en-US" dirty="0" err="1"/>
              <a:t>panduan</a:t>
            </a:r>
            <a:r>
              <a:rPr lang="en-US" dirty="0"/>
              <a:t> </a:t>
            </a:r>
            <a:r>
              <a:rPr lang="en-US" dirty="0" err="1"/>
              <a:t>penting</a:t>
            </a:r>
            <a:r>
              <a:rPr lang="en-US" dirty="0"/>
              <a:t> </a:t>
            </a:r>
            <a:r>
              <a:rPr lang="en-US" dirty="0" err="1"/>
              <a:t>bagi</a:t>
            </a:r>
            <a:r>
              <a:rPr lang="en-US" dirty="0"/>
              <a:t> </a:t>
            </a:r>
            <a:r>
              <a:rPr lang="en-US" dirty="0" err="1"/>
              <a:t>peneliti</a:t>
            </a:r>
            <a:r>
              <a:rPr lang="en-US" dirty="0"/>
              <a:t> yang </a:t>
            </a:r>
            <a:r>
              <a:rPr lang="en-US" dirty="0" err="1"/>
              <a:t>baru</a:t>
            </a:r>
            <a:r>
              <a:rPr lang="en-US" dirty="0"/>
              <a:t> </a:t>
            </a:r>
            <a:r>
              <a:rPr lang="en-US" dirty="0" err="1"/>
              <a:t>memulai</a:t>
            </a:r>
            <a:r>
              <a:rPr lang="en-US" dirty="0"/>
              <a:t> </a:t>
            </a:r>
            <a:r>
              <a:rPr lang="en-US" dirty="0" err="1"/>
              <a:t>penelitian</a:t>
            </a:r>
            <a:r>
              <a:rPr lang="en-US" dirty="0"/>
              <a:t> </a:t>
            </a:r>
            <a:r>
              <a:rPr lang="en-US" dirty="0" err="1"/>
              <a:t>untuk</a:t>
            </a:r>
            <a:r>
              <a:rPr lang="en-US" dirty="0"/>
              <a:t> </a:t>
            </a:r>
            <a:r>
              <a:rPr lang="en-US" dirty="0" err="1">
                <a:solidFill>
                  <a:srgbClr val="0070C0"/>
                </a:solidFill>
              </a:rPr>
              <a:t>memahami</a:t>
            </a:r>
            <a:r>
              <a:rPr lang="en-US" dirty="0">
                <a:solidFill>
                  <a:srgbClr val="0070C0"/>
                </a:solidFill>
              </a:rPr>
              <a:t> </a:t>
            </a:r>
            <a:r>
              <a:rPr lang="en-US" dirty="0" err="1">
                <a:solidFill>
                  <a:srgbClr val="0070C0"/>
                </a:solidFill>
              </a:rPr>
              <a:t>suatu</a:t>
            </a:r>
            <a:r>
              <a:rPr lang="en-US" dirty="0">
                <a:solidFill>
                  <a:srgbClr val="0070C0"/>
                </a:solidFill>
              </a:rPr>
              <a:t> topic/</a:t>
            </a:r>
            <a:r>
              <a:rPr lang="en-US" dirty="0" err="1">
                <a:solidFill>
                  <a:srgbClr val="0070C0"/>
                </a:solidFill>
              </a:rPr>
              <a:t>tema</a:t>
            </a:r>
            <a:r>
              <a:rPr lang="en-US" dirty="0">
                <a:solidFill>
                  <a:srgbClr val="0070C0"/>
                </a:solidFill>
              </a:rPr>
              <a:t> </a:t>
            </a:r>
            <a:r>
              <a:rPr lang="en-US" dirty="0" err="1">
                <a:solidFill>
                  <a:srgbClr val="0070C0"/>
                </a:solidFill>
              </a:rPr>
              <a:t>penelitian</a:t>
            </a:r>
            <a:r>
              <a:rPr lang="en-US" dirty="0">
                <a:solidFill>
                  <a:srgbClr val="0070C0"/>
                </a:solidFill>
              </a:rPr>
              <a:t> </a:t>
            </a:r>
            <a:r>
              <a:rPr lang="en-US" dirty="0" err="1">
                <a:solidFill>
                  <a:srgbClr val="0070C0"/>
                </a:solidFill>
              </a:rPr>
              <a:t>secara</a:t>
            </a:r>
            <a:r>
              <a:rPr lang="en-US" dirty="0">
                <a:solidFill>
                  <a:srgbClr val="0070C0"/>
                </a:solidFill>
              </a:rPr>
              <a:t> </a:t>
            </a:r>
            <a:r>
              <a:rPr lang="en-US" dirty="0" err="1">
                <a:solidFill>
                  <a:srgbClr val="0070C0"/>
                </a:solidFill>
              </a:rPr>
              <a:t>komprehensif</a:t>
            </a:r>
            <a:endParaRPr lang="en-US" dirty="0">
              <a:solidFill>
                <a:srgbClr val="0070C0"/>
              </a:solidFill>
            </a:endParaRPr>
          </a:p>
        </p:txBody>
      </p:sp>
      <p:sp>
        <p:nvSpPr>
          <p:cNvPr id="2" name="Title 1"/>
          <p:cNvSpPr>
            <a:spLocks noGrp="1"/>
          </p:cNvSpPr>
          <p:nvPr>
            <p:ph type="title"/>
          </p:nvPr>
        </p:nvSpPr>
        <p:spPr/>
        <p:txBody>
          <a:bodyPr/>
          <a:lstStyle/>
          <a:p>
            <a:r>
              <a:rPr lang="en-US" dirty="0" err="1"/>
              <a:t>Jenis</a:t>
            </a:r>
            <a:r>
              <a:rPr lang="en-US" dirty="0"/>
              <a:t> Paper </a:t>
            </a:r>
            <a:r>
              <a:rPr lang="en-US" dirty="0" err="1"/>
              <a:t>Ilmiah</a:t>
            </a:r>
            <a:endParaRPr lang="en-US" dirty="0"/>
          </a:p>
        </p:txBody>
      </p:sp>
      <p:sp>
        <p:nvSpPr>
          <p:cNvPr id="4" name="Slide Number Placeholder 3">
            <a:extLst>
              <a:ext uri="{FF2B5EF4-FFF2-40B4-BE49-F238E27FC236}">
                <a16:creationId xmlns:a16="http://schemas.microsoft.com/office/drawing/2014/main" id="{9F8F8C99-F373-49BF-80E0-0EEE4AB4C8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val="3027437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3.3.1 Technical Paper</a:t>
            </a:r>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44CE8D-B8C5-4191-A0C9-9BE76A3FE3E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158</a:t>
            </a:fld>
            <a:endParaRPr lang="en-US">
              <a:solidFill>
                <a:prstClr val="black">
                  <a:tint val="75000"/>
                </a:prstClr>
              </a:solidFill>
            </a:endParaRPr>
          </a:p>
        </p:txBody>
      </p:sp>
    </p:spTree>
    <p:extLst>
      <p:ext uri="{BB962C8B-B14F-4D97-AF65-F5344CB8AC3E}">
        <p14:creationId xmlns:p14="http://schemas.microsoft.com/office/powerpoint/2010/main" val="4126805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8077200" cy="5562600"/>
          </a:xfrm>
        </p:spPr>
        <p:txBody>
          <a:bodyPr>
            <a:normAutofit/>
          </a:bodyPr>
          <a:lstStyle/>
          <a:p>
            <a:pPr marL="457200" indent="-457200">
              <a:buFont typeface="+mj-lt"/>
              <a:buAutoNum type="arabicPeriod"/>
            </a:pPr>
            <a:r>
              <a:rPr lang="en-US" sz="2400" dirty="0" err="1"/>
              <a:t>Pahami</a:t>
            </a:r>
            <a:r>
              <a:rPr lang="en-US" sz="2400" dirty="0"/>
              <a:t> </a:t>
            </a:r>
            <a:r>
              <a:rPr lang="en-US" sz="2400" dirty="0" err="1">
                <a:solidFill>
                  <a:srgbClr val="C00000"/>
                </a:solidFill>
              </a:rPr>
              <a:t>Masalah</a:t>
            </a:r>
            <a:r>
              <a:rPr lang="en-US" sz="2400" dirty="0">
                <a:solidFill>
                  <a:srgbClr val="C00000"/>
                </a:solidFill>
              </a:rPr>
              <a:t> </a:t>
            </a:r>
            <a:r>
              <a:rPr lang="en-US" sz="2400" dirty="0" err="1">
                <a:solidFill>
                  <a:srgbClr val="C00000"/>
                </a:solidFill>
              </a:rPr>
              <a:t>Penelitian</a:t>
            </a:r>
            <a:endParaRPr lang="en-US" sz="2400" dirty="0"/>
          </a:p>
          <a:p>
            <a:pPr marL="806450" lvl="1" indent="-457200"/>
            <a:r>
              <a:rPr lang="en-US" sz="1900" dirty="0" err="1"/>
              <a:t>Apakah</a:t>
            </a:r>
            <a:r>
              <a:rPr lang="en-US" sz="1900" dirty="0"/>
              <a:t> </a:t>
            </a:r>
            <a:r>
              <a:rPr lang="en-US" sz="1900" dirty="0" err="1"/>
              <a:t>penelitian</a:t>
            </a:r>
            <a:r>
              <a:rPr lang="en-US" sz="1900" dirty="0"/>
              <a:t> </a:t>
            </a:r>
            <a:r>
              <a:rPr lang="en-US" sz="1900" dirty="0" err="1"/>
              <a:t>hanya</a:t>
            </a:r>
            <a:r>
              <a:rPr lang="en-US" sz="1900" dirty="0"/>
              <a:t> </a:t>
            </a:r>
            <a:r>
              <a:rPr lang="en-US" sz="1900" dirty="0" err="1"/>
              <a:t>menyelesaikan</a:t>
            </a:r>
            <a:r>
              <a:rPr lang="en-US" sz="1900" dirty="0"/>
              <a:t> </a:t>
            </a:r>
            <a:r>
              <a:rPr lang="en-US" sz="1900" dirty="0" err="1">
                <a:solidFill>
                  <a:srgbClr val="0070C0"/>
                </a:solidFill>
              </a:rPr>
              <a:t>masalah</a:t>
            </a:r>
            <a:r>
              <a:rPr lang="en-US" sz="1900" dirty="0">
                <a:solidFill>
                  <a:srgbClr val="0070C0"/>
                </a:solidFill>
              </a:rPr>
              <a:t> yang </a:t>
            </a:r>
            <a:r>
              <a:rPr lang="en-US" sz="1900" dirty="0" err="1">
                <a:solidFill>
                  <a:srgbClr val="0070C0"/>
                </a:solidFill>
              </a:rPr>
              <a:t>dibuat-buat</a:t>
            </a:r>
            <a:r>
              <a:rPr lang="en-US" sz="1900" dirty="0"/>
              <a:t>?</a:t>
            </a:r>
          </a:p>
          <a:p>
            <a:pPr marL="806450" lvl="1" indent="-457200"/>
            <a:r>
              <a:rPr lang="en-US" sz="1900" dirty="0" err="1"/>
              <a:t>Apakah</a:t>
            </a:r>
            <a:r>
              <a:rPr lang="en-US" sz="1900" dirty="0"/>
              <a:t> </a:t>
            </a:r>
            <a:r>
              <a:rPr lang="id-ID" sz="1900" dirty="0"/>
              <a:t>masalah penelitian </a:t>
            </a:r>
            <a:r>
              <a:rPr lang="id-ID" sz="1900" dirty="0">
                <a:solidFill>
                  <a:srgbClr val="0070C0"/>
                </a:solidFill>
              </a:rPr>
              <a:t>dilandasi</a:t>
            </a:r>
            <a:r>
              <a:rPr lang="id-ID" sz="1900" dirty="0"/>
              <a:t> dan divalidasi?</a:t>
            </a:r>
            <a:endParaRPr lang="en-US" sz="1900" dirty="0"/>
          </a:p>
          <a:p>
            <a:pPr marL="457200" indent="-457200">
              <a:buFont typeface="+mj-lt"/>
              <a:buAutoNum type="arabicPeriod"/>
            </a:pPr>
            <a:r>
              <a:rPr lang="en-US" sz="2400" dirty="0" err="1"/>
              <a:t>Pahami</a:t>
            </a:r>
            <a:r>
              <a:rPr lang="en-US" sz="2400" dirty="0"/>
              <a:t> </a:t>
            </a:r>
            <a:r>
              <a:rPr lang="en-US" sz="2400" dirty="0">
                <a:solidFill>
                  <a:srgbClr val="C00000"/>
                </a:solidFill>
              </a:rPr>
              <a:t>Kontribusi</a:t>
            </a:r>
            <a:endParaRPr lang="en-US" sz="2400" dirty="0"/>
          </a:p>
          <a:p>
            <a:pPr marL="806450" lvl="1" indent="-457200"/>
            <a:r>
              <a:rPr lang="en-US" sz="1900" dirty="0" err="1"/>
              <a:t>Apakah</a:t>
            </a:r>
            <a:r>
              <a:rPr lang="en-US" sz="1900" dirty="0"/>
              <a:t> </a:t>
            </a:r>
            <a:r>
              <a:rPr lang="en-US" sz="1900" dirty="0" err="1"/>
              <a:t>peneliti</a:t>
            </a:r>
            <a:r>
              <a:rPr lang="en-US" sz="1900" dirty="0"/>
              <a:t> </a:t>
            </a:r>
            <a:r>
              <a:rPr lang="en-US" sz="1900" dirty="0" err="1"/>
              <a:t>hanya</a:t>
            </a:r>
            <a:r>
              <a:rPr lang="en-US" sz="1900" dirty="0"/>
              <a:t> </a:t>
            </a:r>
            <a:r>
              <a:rPr lang="en-US" sz="1900" dirty="0" err="1">
                <a:solidFill>
                  <a:srgbClr val="0070C0"/>
                </a:solidFill>
              </a:rPr>
              <a:t>mengulang</a:t>
            </a:r>
            <a:r>
              <a:rPr lang="en-US" sz="1900" dirty="0">
                <a:solidFill>
                  <a:srgbClr val="0070C0"/>
                </a:solidFill>
              </a:rPr>
              <a:t> </a:t>
            </a:r>
            <a:r>
              <a:rPr lang="en-US" sz="1900" dirty="0" err="1">
                <a:solidFill>
                  <a:srgbClr val="0070C0"/>
                </a:solidFill>
              </a:rPr>
              <a:t>hal</a:t>
            </a:r>
            <a:r>
              <a:rPr lang="en-US" sz="1900" dirty="0">
                <a:solidFill>
                  <a:srgbClr val="0070C0"/>
                </a:solidFill>
              </a:rPr>
              <a:t> yang </a:t>
            </a:r>
            <a:r>
              <a:rPr lang="en-US" sz="1900" dirty="0" err="1">
                <a:solidFill>
                  <a:srgbClr val="0070C0"/>
                </a:solidFill>
              </a:rPr>
              <a:t>sudah</a:t>
            </a:r>
            <a:r>
              <a:rPr lang="en-US" sz="1900" dirty="0">
                <a:solidFill>
                  <a:srgbClr val="0070C0"/>
                </a:solidFill>
              </a:rPr>
              <a:t> </a:t>
            </a:r>
            <a:r>
              <a:rPr lang="en-US" sz="1900" dirty="0" err="1">
                <a:solidFill>
                  <a:srgbClr val="0070C0"/>
                </a:solidFill>
              </a:rPr>
              <a:t>ada</a:t>
            </a:r>
            <a:r>
              <a:rPr lang="en-US" sz="1900" dirty="0"/>
              <a:t>?</a:t>
            </a:r>
          </a:p>
          <a:p>
            <a:pPr marL="806450" lvl="1" indent="-457200"/>
            <a:r>
              <a:rPr lang="en-US" sz="1900" dirty="0" err="1"/>
              <a:t>Apakah</a:t>
            </a:r>
            <a:r>
              <a:rPr lang="en-US" sz="1900" dirty="0"/>
              <a:t> </a:t>
            </a:r>
            <a:r>
              <a:rPr lang="en-US" sz="1900" dirty="0" err="1"/>
              <a:t>peneliti</a:t>
            </a:r>
            <a:r>
              <a:rPr lang="en-US" sz="1900" dirty="0"/>
              <a:t> </a:t>
            </a:r>
            <a:r>
              <a:rPr lang="en-US" sz="1900" dirty="0" err="1"/>
              <a:t>menyadari</a:t>
            </a:r>
            <a:r>
              <a:rPr lang="en-US" sz="1900" dirty="0"/>
              <a:t> </a:t>
            </a:r>
            <a:r>
              <a:rPr lang="en-US" sz="1900" dirty="0" err="1">
                <a:solidFill>
                  <a:srgbClr val="0070C0"/>
                </a:solidFill>
              </a:rPr>
              <a:t>literatur</a:t>
            </a:r>
            <a:r>
              <a:rPr lang="en-US" sz="1900" dirty="0">
                <a:solidFill>
                  <a:srgbClr val="0070C0"/>
                </a:solidFill>
              </a:rPr>
              <a:t> lain yang </a:t>
            </a:r>
            <a:r>
              <a:rPr lang="en-US" sz="1900" dirty="0" err="1">
                <a:solidFill>
                  <a:srgbClr val="0070C0"/>
                </a:solidFill>
              </a:rPr>
              <a:t>berhubungan</a:t>
            </a:r>
            <a:r>
              <a:rPr lang="id-ID" sz="1900" dirty="0">
                <a:solidFill>
                  <a:srgbClr val="0070C0"/>
                </a:solidFill>
              </a:rPr>
              <a:t> dengan</a:t>
            </a:r>
            <a:r>
              <a:rPr lang="id-ID" sz="1900" dirty="0"/>
              <a:t> p</a:t>
            </a:r>
            <a:r>
              <a:rPr lang="en-US" sz="1900" dirty="0" err="1"/>
              <a:t>enelitiannya</a:t>
            </a:r>
            <a:r>
              <a:rPr lang="en-US" sz="1900" dirty="0"/>
              <a:t>?</a:t>
            </a:r>
          </a:p>
          <a:p>
            <a:pPr marL="806450" lvl="1" indent="-457200"/>
            <a:r>
              <a:rPr lang="it-IT" sz="1900" dirty="0"/>
              <a:t>Apa yang baru dan orisinil di paper itu (metodologi, algoritma, evaluasi, validasi, tool, dsb.)?</a:t>
            </a:r>
            <a:endParaRPr lang="en-US" sz="1900" dirty="0"/>
          </a:p>
          <a:p>
            <a:pPr marL="457200" indent="-457200">
              <a:buFont typeface="+mj-lt"/>
              <a:buAutoNum type="arabicPeriod"/>
            </a:pPr>
            <a:r>
              <a:rPr lang="en-US" sz="2400" dirty="0" err="1"/>
              <a:t>Pahami</a:t>
            </a:r>
            <a:r>
              <a:rPr lang="en-US" sz="2400" dirty="0"/>
              <a:t> </a:t>
            </a:r>
            <a:r>
              <a:rPr lang="en-US" sz="2400" dirty="0" err="1">
                <a:solidFill>
                  <a:srgbClr val="C00000"/>
                </a:solidFill>
              </a:rPr>
              <a:t>Validitas</a:t>
            </a:r>
            <a:r>
              <a:rPr lang="en-US" sz="2400" dirty="0">
                <a:solidFill>
                  <a:srgbClr val="C00000"/>
                </a:solidFill>
              </a:rPr>
              <a:t> Kontribusi</a:t>
            </a:r>
          </a:p>
          <a:p>
            <a:pPr marL="806450" lvl="1" indent="-457200"/>
            <a:r>
              <a:rPr lang="en-US" sz="1900" dirty="0" err="1"/>
              <a:t>Apakah</a:t>
            </a:r>
            <a:r>
              <a:rPr lang="en-US" sz="1900" dirty="0"/>
              <a:t> </a:t>
            </a:r>
            <a:r>
              <a:rPr lang="en-US" sz="1900" dirty="0" err="1"/>
              <a:t>teori</a:t>
            </a:r>
            <a:r>
              <a:rPr lang="en-US" sz="1900" dirty="0"/>
              <a:t> </a:t>
            </a:r>
            <a:r>
              <a:rPr lang="id-ID" sz="1900" dirty="0"/>
              <a:t>atau model yang diusulkan </a:t>
            </a:r>
            <a:r>
              <a:rPr lang="en-US" sz="1900" dirty="0" err="1"/>
              <a:t>sudah</a:t>
            </a:r>
            <a:r>
              <a:rPr lang="en-US" sz="1900" dirty="0"/>
              <a:t> </a:t>
            </a:r>
            <a:r>
              <a:rPr lang="en-US" sz="1900" dirty="0" err="1">
                <a:solidFill>
                  <a:srgbClr val="0070C0"/>
                </a:solidFill>
              </a:rPr>
              <a:t>terbukti</a:t>
            </a:r>
            <a:r>
              <a:rPr lang="en-US" sz="1900" dirty="0">
                <a:solidFill>
                  <a:srgbClr val="0070C0"/>
                </a:solidFill>
              </a:rPr>
              <a:t> </a:t>
            </a:r>
            <a:r>
              <a:rPr lang="en-US" sz="1900" dirty="0" err="1">
                <a:solidFill>
                  <a:srgbClr val="0070C0"/>
                </a:solidFill>
              </a:rPr>
              <a:t>benar</a:t>
            </a:r>
            <a:r>
              <a:rPr lang="en-US" sz="1900" dirty="0"/>
              <a:t>? </a:t>
            </a:r>
            <a:r>
              <a:rPr lang="en-US" sz="1900" dirty="0" err="1"/>
              <a:t>Tidak</a:t>
            </a:r>
            <a:r>
              <a:rPr lang="en-US" sz="1900" dirty="0"/>
              <a:t> </a:t>
            </a:r>
            <a:r>
              <a:rPr lang="en-US" sz="1900" dirty="0" err="1"/>
              <a:t>adakah</a:t>
            </a:r>
            <a:r>
              <a:rPr lang="en-US" sz="1900" dirty="0"/>
              <a:t> </a:t>
            </a:r>
            <a:r>
              <a:rPr lang="en-US" sz="1900" dirty="0" err="1"/>
              <a:t>kesalahan</a:t>
            </a:r>
            <a:r>
              <a:rPr lang="en-US" sz="1900" dirty="0"/>
              <a:t> </a:t>
            </a:r>
            <a:r>
              <a:rPr lang="en-US" sz="1900" dirty="0" err="1"/>
              <a:t>pada</a:t>
            </a:r>
            <a:r>
              <a:rPr lang="en-US" sz="1900" dirty="0"/>
              <a:t> </a:t>
            </a:r>
            <a:r>
              <a:rPr lang="en-US" sz="1900" dirty="0" err="1"/>
              <a:t>pembuktian</a:t>
            </a:r>
            <a:r>
              <a:rPr lang="en-US" sz="1900" dirty="0"/>
              <a:t>?</a:t>
            </a:r>
          </a:p>
          <a:p>
            <a:pPr marL="806450" lvl="1" indent="-457200"/>
            <a:r>
              <a:rPr lang="en-US" sz="1900" dirty="0" err="1"/>
              <a:t>Adakah</a:t>
            </a:r>
            <a:r>
              <a:rPr lang="en-US" sz="1900" dirty="0"/>
              <a:t> </a:t>
            </a:r>
            <a:r>
              <a:rPr lang="en-US" sz="1900" dirty="0" err="1">
                <a:solidFill>
                  <a:srgbClr val="0070C0"/>
                </a:solidFill>
              </a:rPr>
              <a:t>faktor-faktor</a:t>
            </a:r>
            <a:r>
              <a:rPr lang="en-US" sz="1900" dirty="0">
                <a:solidFill>
                  <a:srgbClr val="0070C0"/>
                </a:solidFill>
              </a:rPr>
              <a:t> </a:t>
            </a:r>
            <a:r>
              <a:rPr lang="en-US" sz="1900" dirty="0" err="1">
                <a:solidFill>
                  <a:srgbClr val="0070C0"/>
                </a:solidFill>
              </a:rPr>
              <a:t>aneh</a:t>
            </a:r>
            <a:r>
              <a:rPr lang="en-US" sz="1900" dirty="0"/>
              <a:t> </a:t>
            </a:r>
            <a:r>
              <a:rPr lang="en-US" sz="1900" dirty="0" err="1"/>
              <a:t>pada</a:t>
            </a:r>
            <a:r>
              <a:rPr lang="en-US" sz="1900" dirty="0"/>
              <a:t> proses </a:t>
            </a:r>
            <a:r>
              <a:rPr lang="en-US" sz="1900" dirty="0" err="1"/>
              <a:t>eksperimen</a:t>
            </a:r>
            <a:r>
              <a:rPr lang="en-US" sz="1900" dirty="0"/>
              <a:t> </a:t>
            </a:r>
            <a:r>
              <a:rPr lang="en-US" sz="1900" dirty="0" err="1"/>
              <a:t>penelitian</a:t>
            </a:r>
            <a:r>
              <a:rPr lang="en-US" sz="1900" dirty="0"/>
              <a:t>?</a:t>
            </a:r>
          </a:p>
          <a:p>
            <a:pPr marL="806450" lvl="1" indent="-457200"/>
            <a:r>
              <a:rPr lang="en-US" sz="1900" dirty="0" err="1"/>
              <a:t>Apakah</a:t>
            </a:r>
            <a:r>
              <a:rPr lang="en-US" sz="1900" dirty="0"/>
              <a:t> </a:t>
            </a:r>
            <a:r>
              <a:rPr lang="en-US" sz="1900" dirty="0">
                <a:solidFill>
                  <a:srgbClr val="0070C0"/>
                </a:solidFill>
              </a:rPr>
              <a:t>benchmark yang </a:t>
            </a:r>
            <a:r>
              <a:rPr lang="en-US" sz="1900" dirty="0" err="1">
                <a:solidFill>
                  <a:srgbClr val="0070C0"/>
                </a:solidFill>
              </a:rPr>
              <a:t>dilakukan</a:t>
            </a:r>
            <a:r>
              <a:rPr lang="en-US" sz="1900" dirty="0">
                <a:solidFill>
                  <a:srgbClr val="0070C0"/>
                </a:solidFill>
              </a:rPr>
              <a:t> </a:t>
            </a:r>
            <a:r>
              <a:rPr lang="en-US" sz="1900" dirty="0" err="1">
                <a:solidFill>
                  <a:srgbClr val="0070C0"/>
                </a:solidFill>
              </a:rPr>
              <a:t>realistis</a:t>
            </a:r>
            <a:r>
              <a:rPr lang="en-US" sz="1900" dirty="0"/>
              <a:t> </a:t>
            </a:r>
            <a:r>
              <a:rPr lang="en-US" sz="1900" dirty="0" err="1"/>
              <a:t>atau</a:t>
            </a:r>
            <a:r>
              <a:rPr lang="en-US" sz="1900" dirty="0"/>
              <a:t> </a:t>
            </a:r>
            <a:r>
              <a:rPr lang="en-US" sz="1900" dirty="0" err="1"/>
              <a:t>hanya</a:t>
            </a:r>
            <a:r>
              <a:rPr lang="en-US" sz="1900" dirty="0"/>
              <a:t> </a:t>
            </a:r>
            <a:r>
              <a:rPr lang="en-US" sz="1900" dirty="0" err="1"/>
              <a:t>buatan</a:t>
            </a:r>
            <a:r>
              <a:rPr lang="en-US" sz="1900" dirty="0"/>
              <a:t>? </a:t>
            </a:r>
            <a:r>
              <a:rPr lang="en-US" sz="1900" dirty="0" err="1"/>
              <a:t>Ataukah</a:t>
            </a:r>
            <a:r>
              <a:rPr lang="en-US" sz="1900" dirty="0"/>
              <a:t> </a:t>
            </a:r>
            <a:r>
              <a:rPr lang="en-US" sz="1900" dirty="0" err="1">
                <a:solidFill>
                  <a:srgbClr val="0070C0"/>
                </a:solidFill>
              </a:rPr>
              <a:t>membandingkan</a:t>
            </a:r>
            <a:r>
              <a:rPr lang="en-US" sz="1900" dirty="0">
                <a:solidFill>
                  <a:srgbClr val="0070C0"/>
                </a:solidFill>
              </a:rPr>
              <a:t> </a:t>
            </a:r>
            <a:r>
              <a:rPr lang="en-US" sz="1900" dirty="0" err="1">
                <a:solidFill>
                  <a:srgbClr val="0070C0"/>
                </a:solidFill>
              </a:rPr>
              <a:t>apel</a:t>
            </a:r>
            <a:r>
              <a:rPr lang="en-US" sz="1900" dirty="0">
                <a:solidFill>
                  <a:srgbClr val="0070C0"/>
                </a:solidFill>
              </a:rPr>
              <a:t> </a:t>
            </a:r>
            <a:r>
              <a:rPr lang="en-US" sz="1900" dirty="0" err="1">
                <a:solidFill>
                  <a:srgbClr val="0070C0"/>
                </a:solidFill>
              </a:rPr>
              <a:t>dan</a:t>
            </a:r>
            <a:r>
              <a:rPr lang="en-US" sz="1900" dirty="0">
                <a:solidFill>
                  <a:srgbClr val="0070C0"/>
                </a:solidFill>
              </a:rPr>
              <a:t> </a:t>
            </a:r>
            <a:r>
              <a:rPr lang="en-US" sz="1900" dirty="0" err="1">
                <a:solidFill>
                  <a:srgbClr val="0070C0"/>
                </a:solidFill>
              </a:rPr>
              <a:t>jeruk</a:t>
            </a:r>
            <a:r>
              <a:rPr lang="id-ID" sz="1900" dirty="0"/>
              <a:t>?</a:t>
            </a:r>
            <a:endParaRPr lang="en-US" sz="1900" dirty="0"/>
          </a:p>
          <a:p>
            <a:pPr marL="806450" lvl="1" indent="-457200"/>
            <a:r>
              <a:rPr lang="en-US" sz="1900" dirty="0" err="1"/>
              <a:t>Apakah</a:t>
            </a:r>
            <a:r>
              <a:rPr lang="en-US" sz="1900" dirty="0"/>
              <a:t> </a:t>
            </a:r>
            <a:r>
              <a:rPr lang="en-US" sz="1900" dirty="0" err="1">
                <a:solidFill>
                  <a:srgbClr val="0070C0"/>
                </a:solidFill>
              </a:rPr>
              <a:t>generalisasi</a:t>
            </a:r>
            <a:r>
              <a:rPr lang="en-US" sz="1900" dirty="0">
                <a:solidFill>
                  <a:srgbClr val="0070C0"/>
                </a:solidFill>
              </a:rPr>
              <a:t> </a:t>
            </a:r>
            <a:r>
              <a:rPr lang="en-US" sz="1900" dirty="0" err="1">
                <a:solidFill>
                  <a:srgbClr val="0070C0"/>
                </a:solidFill>
              </a:rPr>
              <a:t>cukup</a:t>
            </a:r>
            <a:r>
              <a:rPr lang="en-US" sz="1900" dirty="0">
                <a:solidFill>
                  <a:srgbClr val="0070C0"/>
                </a:solidFill>
              </a:rPr>
              <a:t> valid</a:t>
            </a:r>
            <a:r>
              <a:rPr lang="en-US" sz="1900" dirty="0"/>
              <a:t>?</a:t>
            </a:r>
          </a:p>
        </p:txBody>
      </p:sp>
      <p:sp>
        <p:nvSpPr>
          <p:cNvPr id="2" name="Title 1"/>
          <p:cNvSpPr>
            <a:spLocks noGrp="1"/>
          </p:cNvSpPr>
          <p:nvPr>
            <p:ph type="title"/>
          </p:nvPr>
        </p:nvSpPr>
        <p:spPr>
          <a:xfrm>
            <a:off x="609600" y="152400"/>
            <a:ext cx="8610600" cy="685800"/>
          </a:xfrm>
        </p:spPr>
        <p:txBody>
          <a:bodyPr>
            <a:normAutofit/>
          </a:bodyPr>
          <a:lstStyle/>
          <a:p>
            <a:r>
              <a:rPr lang="en-US" dirty="0" err="1"/>
              <a:t>Kiat</a:t>
            </a:r>
            <a:r>
              <a:rPr lang="en-US" dirty="0"/>
              <a:t> </a:t>
            </a:r>
            <a:r>
              <a:rPr lang="en-US" dirty="0" err="1"/>
              <a:t>Mereview</a:t>
            </a:r>
            <a:r>
              <a:rPr lang="en-US" dirty="0"/>
              <a:t> Technical Paper</a:t>
            </a:r>
          </a:p>
        </p:txBody>
      </p:sp>
      <p:sp>
        <p:nvSpPr>
          <p:cNvPr id="4" name="Slide Number Placeholder 3">
            <a:extLst>
              <a:ext uri="{FF2B5EF4-FFF2-40B4-BE49-F238E27FC236}">
                <a16:creationId xmlns:a16="http://schemas.microsoft.com/office/drawing/2014/main" id="{8350C24D-E2F2-410C-B7DB-FB5D1189E27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30647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44065586"/>
              </p:ext>
            </p:extLst>
          </p:nvPr>
        </p:nvGraphicFramePr>
        <p:xfrm>
          <a:off x="504825" y="1143000"/>
          <a:ext cx="813435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id-ID"/>
              <a:t>Klasifikasi Penelitian</a:t>
            </a:r>
            <a:endParaRPr lang="en-US"/>
          </a:p>
        </p:txBody>
      </p:sp>
      <p:sp>
        <p:nvSpPr>
          <p:cNvPr id="3" name="Slide Number Placeholder 2">
            <a:extLst>
              <a:ext uri="{FF2B5EF4-FFF2-40B4-BE49-F238E27FC236}">
                <a16:creationId xmlns:a16="http://schemas.microsoft.com/office/drawing/2014/main" id="{BAB292A8-FDB0-4227-A8ED-822E98C379A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19659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410199"/>
          </a:xfrm>
        </p:spPr>
        <p:txBody>
          <a:bodyPr>
            <a:normAutofit lnSpcReduction="10000"/>
          </a:bodyPr>
          <a:lstStyle/>
          <a:p>
            <a:pPr>
              <a:defRPr/>
            </a:pPr>
            <a:r>
              <a:rPr lang="id-ID" sz="2800" dirty="0">
                <a:solidFill>
                  <a:srgbClr val="C00000"/>
                </a:solidFill>
              </a:rPr>
              <a:t>Masalah</a:t>
            </a:r>
            <a:r>
              <a:rPr lang="id-ID" sz="2800" dirty="0"/>
              <a:t> penelitian adalah </a:t>
            </a:r>
            <a:r>
              <a:rPr lang="id-ID" sz="2800" dirty="0">
                <a:solidFill>
                  <a:srgbClr val="C00000"/>
                </a:solidFill>
              </a:rPr>
              <a:t>alasan utama </a:t>
            </a:r>
            <a:r>
              <a:rPr lang="id-ID" sz="2800" dirty="0"/>
              <a:t>mengapa penelitian harus dilakukan</a:t>
            </a:r>
          </a:p>
          <a:p>
            <a:pPr>
              <a:defRPr/>
            </a:pPr>
            <a:r>
              <a:rPr lang="en-US" sz="2800" dirty="0"/>
              <a:t>Reviewer </a:t>
            </a:r>
            <a:r>
              <a:rPr lang="en-US" sz="2800" dirty="0" err="1"/>
              <a:t>jurnal</a:t>
            </a:r>
            <a:r>
              <a:rPr lang="en-US" sz="2800" dirty="0"/>
              <a:t> </a:t>
            </a:r>
            <a:r>
              <a:rPr lang="en-US" sz="2800" dirty="0" err="1"/>
              <a:t>internasional</a:t>
            </a:r>
            <a:r>
              <a:rPr lang="en-US" sz="2800" dirty="0"/>
              <a:t> </a:t>
            </a:r>
            <a:r>
              <a:rPr lang="en-US" sz="2800" dirty="0" err="1"/>
              <a:t>menjadikan</a:t>
            </a:r>
            <a:r>
              <a:rPr lang="id-ID" sz="2800" dirty="0"/>
              <a:t> </a:t>
            </a:r>
            <a:r>
              <a:rPr lang="en-US" sz="2800" dirty="0"/>
              <a:t>“</a:t>
            </a:r>
            <a:r>
              <a:rPr lang="en-US" sz="2800" dirty="0" err="1"/>
              <a:t>masalah</a:t>
            </a:r>
            <a:r>
              <a:rPr lang="en-US" sz="2800" dirty="0"/>
              <a:t> </a:t>
            </a:r>
            <a:r>
              <a:rPr lang="en-US" sz="2800" dirty="0" err="1"/>
              <a:t>penelitian“sebagai</a:t>
            </a:r>
            <a:r>
              <a:rPr lang="en-US" sz="2800" dirty="0"/>
              <a:t> </a:t>
            </a:r>
            <a:r>
              <a:rPr lang="en-US" sz="2800" dirty="0">
                <a:solidFill>
                  <a:srgbClr val="C00000"/>
                </a:solidFill>
              </a:rPr>
              <a:t>parameter </a:t>
            </a:r>
            <a:r>
              <a:rPr lang="en-US" sz="2800" dirty="0" err="1">
                <a:solidFill>
                  <a:srgbClr val="C00000"/>
                </a:solidFill>
              </a:rPr>
              <a:t>utama</a:t>
            </a:r>
            <a:r>
              <a:rPr lang="id-ID" sz="2800" dirty="0">
                <a:solidFill>
                  <a:srgbClr val="C00000"/>
                </a:solidFill>
              </a:rPr>
              <a:t> </a:t>
            </a:r>
            <a:r>
              <a:rPr lang="en-US" sz="2800" dirty="0">
                <a:solidFill>
                  <a:srgbClr val="C00000"/>
                </a:solidFill>
              </a:rPr>
              <a:t>proses review</a:t>
            </a:r>
            <a:r>
              <a:rPr lang="id-ID" sz="2800" dirty="0"/>
              <a:t> </a:t>
            </a:r>
          </a:p>
          <a:p>
            <a:pPr>
              <a:defRPr/>
            </a:pPr>
            <a:r>
              <a:rPr lang="id-ID" sz="2800" dirty="0"/>
              <a:t>Masalah penelitian harus </a:t>
            </a:r>
            <a:r>
              <a:rPr lang="id-ID" sz="2800" dirty="0">
                <a:solidFill>
                  <a:srgbClr val="C00000"/>
                </a:solidFill>
              </a:rPr>
              <a:t>objective</a:t>
            </a:r>
            <a:r>
              <a:rPr lang="id-ID" sz="2800" dirty="0"/>
              <a:t> (tidak subjective)</a:t>
            </a:r>
            <a:r>
              <a:rPr lang="en-US" sz="2800" dirty="0"/>
              <a:t>, </a:t>
            </a:r>
            <a:r>
              <a:rPr lang="en-US" sz="2800" dirty="0" err="1"/>
              <a:t>dan</a:t>
            </a:r>
            <a:r>
              <a:rPr lang="en-US" sz="2800" dirty="0"/>
              <a:t> </a:t>
            </a:r>
            <a:r>
              <a:rPr lang="id-ID" sz="2800" dirty="0"/>
              <a:t>harus dibuktikan secara logis </a:t>
            </a:r>
            <a:r>
              <a:rPr lang="en-US" sz="2800" dirty="0" err="1"/>
              <a:t>dan</a:t>
            </a:r>
            <a:r>
              <a:rPr lang="en-US" sz="2800" dirty="0"/>
              <a:t> valid </a:t>
            </a:r>
            <a:r>
              <a:rPr lang="id-ID" sz="2800" dirty="0"/>
              <a:t>bahwa </a:t>
            </a:r>
            <a:r>
              <a:rPr lang="en-US" sz="2800" dirty="0" err="1"/>
              <a:t>masalah</a:t>
            </a:r>
            <a:r>
              <a:rPr lang="en-US" sz="2800" dirty="0"/>
              <a:t> </a:t>
            </a:r>
            <a:r>
              <a:rPr lang="id-ID" sz="2800" dirty="0"/>
              <a:t>itu benar-benar masalah</a:t>
            </a:r>
            <a:endParaRPr lang="en-US" sz="2800" dirty="0"/>
          </a:p>
          <a:p>
            <a:pPr>
              <a:defRPr/>
            </a:pPr>
            <a:r>
              <a:rPr lang="id-ID" sz="2800" dirty="0"/>
              <a:t>Supaya logis dan valid, </a:t>
            </a:r>
            <a:r>
              <a:rPr lang="en-US" sz="2800" dirty="0" err="1"/>
              <a:t>perlu</a:t>
            </a:r>
            <a:r>
              <a:rPr lang="en-US" sz="2800" dirty="0"/>
              <a:t> </a:t>
            </a:r>
            <a:r>
              <a:rPr lang="en-US" sz="2800" dirty="0" err="1"/>
              <a:t>dilakukan</a:t>
            </a:r>
            <a:r>
              <a:rPr lang="en-US" sz="2800" dirty="0"/>
              <a:t> </a:t>
            </a:r>
            <a:r>
              <a:rPr lang="en-US" sz="2800" dirty="0" err="1">
                <a:solidFill>
                  <a:srgbClr val="C00000"/>
                </a:solidFill>
              </a:rPr>
              <a:t>objektifikasi</a:t>
            </a:r>
            <a:r>
              <a:rPr lang="en-US" sz="2800" dirty="0">
                <a:solidFill>
                  <a:srgbClr val="C00000"/>
                </a:solidFill>
              </a:rPr>
              <a:t> </a:t>
            </a:r>
            <a:r>
              <a:rPr lang="en-US" sz="2800" dirty="0" err="1">
                <a:solidFill>
                  <a:srgbClr val="C00000"/>
                </a:solidFill>
              </a:rPr>
              <a:t>masalah</a:t>
            </a:r>
            <a:r>
              <a:rPr lang="en-US" sz="2800" dirty="0"/>
              <a:t>, </a:t>
            </a:r>
            <a:r>
              <a:rPr lang="en-US" sz="2800" dirty="0" err="1"/>
              <a:t>dengan</a:t>
            </a:r>
            <a:r>
              <a:rPr lang="en-US" sz="2800" dirty="0"/>
              <a:t> </a:t>
            </a:r>
            <a:r>
              <a:rPr lang="en-US" sz="2800" dirty="0" err="1"/>
              <a:t>cara</a:t>
            </a:r>
            <a:r>
              <a:rPr lang="en-US" sz="2800" dirty="0"/>
              <a:t> me</a:t>
            </a:r>
            <a:r>
              <a:rPr lang="id-ID" sz="2800" dirty="0"/>
              <a:t>landasi </a:t>
            </a:r>
            <a:r>
              <a:rPr lang="en-US" sz="2800" dirty="0" err="1"/>
              <a:t>masalah</a:t>
            </a:r>
            <a:r>
              <a:rPr lang="en-US" sz="2800" dirty="0"/>
              <a:t> </a:t>
            </a:r>
            <a:r>
              <a:rPr lang="en-US" sz="2800" dirty="0" err="1"/>
              <a:t>penelitian</a:t>
            </a:r>
            <a:r>
              <a:rPr lang="en-US" sz="2800" dirty="0"/>
              <a:t> </a:t>
            </a:r>
            <a:r>
              <a:rPr lang="id-ID" sz="2800" dirty="0"/>
              <a:t>dengan</a:t>
            </a:r>
            <a:r>
              <a:rPr lang="en-US" sz="2800" dirty="0"/>
              <a:t> literature </a:t>
            </a:r>
            <a:r>
              <a:rPr lang="en-US" sz="2800" dirty="0" err="1"/>
              <a:t>terbaru</a:t>
            </a:r>
            <a:endParaRPr lang="en-US" sz="2800" dirty="0"/>
          </a:p>
          <a:p>
            <a:pPr>
              <a:defRPr/>
            </a:pPr>
            <a:r>
              <a:rPr lang="en-US" dirty="0" err="1"/>
              <a:t>Dimana</a:t>
            </a:r>
            <a:r>
              <a:rPr lang="en-US" dirty="0"/>
              <a:t> </a:t>
            </a:r>
            <a:r>
              <a:rPr lang="en-US" dirty="0" err="1"/>
              <a:t>munculnya</a:t>
            </a:r>
            <a:r>
              <a:rPr lang="en-US" dirty="0"/>
              <a:t> di paper:</a:t>
            </a:r>
          </a:p>
          <a:p>
            <a:pPr lvl="1">
              <a:defRPr/>
            </a:pPr>
            <a:r>
              <a:rPr lang="en-US" dirty="0"/>
              <a:t>Abstract</a:t>
            </a:r>
          </a:p>
          <a:p>
            <a:pPr lvl="1">
              <a:defRPr/>
            </a:pPr>
            <a:r>
              <a:rPr lang="en-US" dirty="0"/>
              <a:t>Introduction</a:t>
            </a:r>
            <a:endParaRPr lang="id-ID" dirty="0"/>
          </a:p>
        </p:txBody>
      </p:sp>
      <p:sp>
        <p:nvSpPr>
          <p:cNvPr id="2" name="Title 1"/>
          <p:cNvSpPr>
            <a:spLocks noGrp="1"/>
          </p:cNvSpPr>
          <p:nvPr>
            <p:ph type="title"/>
          </p:nvPr>
        </p:nvSpPr>
        <p:spPr/>
        <p:txBody>
          <a:bodyPr/>
          <a:lstStyle/>
          <a:p>
            <a:pPr>
              <a:defRPr/>
            </a:pPr>
            <a:r>
              <a:rPr lang="id-ID"/>
              <a:t>Masalah Penelitian</a:t>
            </a:r>
          </a:p>
        </p:txBody>
      </p:sp>
      <p:sp>
        <p:nvSpPr>
          <p:cNvPr id="5" name="Slide Number Placeholder 4">
            <a:extLst>
              <a:ext uri="{FF2B5EF4-FFF2-40B4-BE49-F238E27FC236}">
                <a16:creationId xmlns:a16="http://schemas.microsoft.com/office/drawing/2014/main" id="{A86F8EB0-81A9-4DAF-87FD-C4F37E4E7A6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13128740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6D7E1D-FC05-43E1-9B74-7FAEDF7CD126}"/>
              </a:ext>
            </a:extLst>
          </p:cNvPr>
          <p:cNvSpPr>
            <a:spLocks noGrp="1"/>
          </p:cNvSpPr>
          <p:nvPr>
            <p:ph idx="1"/>
          </p:nvPr>
        </p:nvSpPr>
        <p:spPr/>
        <p:txBody>
          <a:bodyPr>
            <a:normAutofit lnSpcReduction="10000"/>
          </a:bodyPr>
          <a:lstStyle/>
          <a:p>
            <a:r>
              <a:rPr lang="en-US" sz="3600" dirty="0" err="1"/>
              <a:t>Penelitian</a:t>
            </a:r>
            <a:r>
              <a:rPr lang="en-US" sz="3600" dirty="0"/>
              <a:t> </a:t>
            </a:r>
            <a:r>
              <a:rPr lang="en-US" sz="3600" dirty="0" err="1"/>
              <a:t>dilakukan</a:t>
            </a:r>
            <a:r>
              <a:rPr lang="en-US" sz="3600" dirty="0"/>
              <a:t> </a:t>
            </a:r>
            <a:r>
              <a:rPr lang="en-US" sz="3600" dirty="0" err="1"/>
              <a:t>karena</a:t>
            </a:r>
            <a:r>
              <a:rPr lang="en-US" sz="3600" dirty="0"/>
              <a:t> </a:t>
            </a:r>
            <a:r>
              <a:rPr lang="en-US" sz="3600" dirty="0" err="1"/>
              <a:t>ada</a:t>
            </a:r>
            <a:r>
              <a:rPr lang="en-US" sz="3600" dirty="0"/>
              <a:t> </a:t>
            </a:r>
            <a:r>
              <a:rPr lang="en-US" sz="3600" dirty="0" err="1">
                <a:solidFill>
                  <a:srgbClr val="C00000"/>
                </a:solidFill>
              </a:rPr>
              <a:t>masalah</a:t>
            </a:r>
            <a:r>
              <a:rPr lang="en-US" sz="3600" dirty="0">
                <a:solidFill>
                  <a:srgbClr val="C00000"/>
                </a:solidFill>
              </a:rPr>
              <a:t> </a:t>
            </a:r>
            <a:r>
              <a:rPr lang="en-US" sz="3600" dirty="0" err="1">
                <a:solidFill>
                  <a:srgbClr val="C00000"/>
                </a:solidFill>
              </a:rPr>
              <a:t>penelitian</a:t>
            </a:r>
            <a:endParaRPr lang="id-ID" sz="3600" dirty="0">
              <a:solidFill>
                <a:srgbClr val="C00000"/>
              </a:solidFill>
            </a:endParaRPr>
          </a:p>
          <a:p>
            <a:endParaRPr lang="id-ID" sz="3600" dirty="0"/>
          </a:p>
          <a:p>
            <a:r>
              <a:rPr lang="id-ID" sz="3600" dirty="0"/>
              <a:t>Di</a:t>
            </a:r>
            <a:r>
              <a:rPr lang="en-US" sz="3600" dirty="0"/>
              <a:t>mana </a:t>
            </a:r>
            <a:r>
              <a:rPr lang="en-US" sz="3600" dirty="0" err="1"/>
              <a:t>masalah</a:t>
            </a:r>
            <a:r>
              <a:rPr lang="en-US" sz="3600" dirty="0"/>
              <a:t> </a:t>
            </a:r>
            <a:r>
              <a:rPr lang="en-US" sz="3600" dirty="0" err="1"/>
              <a:t>penelitian</a:t>
            </a:r>
            <a:r>
              <a:rPr lang="en-US" sz="3600" dirty="0"/>
              <a:t> </a:t>
            </a:r>
            <a:r>
              <a:rPr lang="en-US" sz="3600" dirty="0" err="1"/>
              <a:t>sendiri</a:t>
            </a:r>
            <a:r>
              <a:rPr lang="en-US" sz="3600" dirty="0"/>
              <a:t> </a:t>
            </a:r>
            <a:r>
              <a:rPr lang="en-US" sz="3600" dirty="0" err="1"/>
              <a:t>muncul</a:t>
            </a:r>
            <a:r>
              <a:rPr lang="en-US" sz="3600" dirty="0"/>
              <a:t> </a:t>
            </a:r>
            <a:r>
              <a:rPr lang="en-US" sz="3600" dirty="0" err="1"/>
              <a:t>karena</a:t>
            </a:r>
            <a:r>
              <a:rPr lang="en-US" sz="3600" dirty="0"/>
              <a:t> </a:t>
            </a:r>
            <a:r>
              <a:rPr lang="en-US" sz="3600" dirty="0" err="1"/>
              <a:t>ada</a:t>
            </a:r>
            <a:r>
              <a:rPr lang="en-US" sz="3600" dirty="0"/>
              <a:t> </a:t>
            </a:r>
            <a:r>
              <a:rPr lang="en-US" sz="3600" dirty="0" err="1">
                <a:solidFill>
                  <a:srgbClr val="0070C0"/>
                </a:solidFill>
              </a:rPr>
              <a:t>latar</a:t>
            </a:r>
            <a:r>
              <a:rPr lang="en-US" sz="3600" dirty="0">
                <a:solidFill>
                  <a:srgbClr val="0070C0"/>
                </a:solidFill>
              </a:rPr>
              <a:t> </a:t>
            </a:r>
            <a:r>
              <a:rPr lang="en-US" sz="3600" dirty="0" err="1">
                <a:solidFill>
                  <a:srgbClr val="0070C0"/>
                </a:solidFill>
              </a:rPr>
              <a:t>belakang</a:t>
            </a:r>
            <a:r>
              <a:rPr lang="en-US" sz="3600" dirty="0">
                <a:solidFill>
                  <a:srgbClr val="0070C0"/>
                </a:solidFill>
              </a:rPr>
              <a:t> </a:t>
            </a:r>
            <a:r>
              <a:rPr lang="en-US" sz="3600" dirty="0" err="1">
                <a:solidFill>
                  <a:srgbClr val="0070C0"/>
                </a:solidFill>
              </a:rPr>
              <a:t>masalah</a:t>
            </a:r>
            <a:r>
              <a:rPr lang="id-ID" sz="3600" dirty="0">
                <a:solidFill>
                  <a:srgbClr val="0070C0"/>
                </a:solidFill>
              </a:rPr>
              <a:t> penelitian</a:t>
            </a:r>
          </a:p>
          <a:p>
            <a:endParaRPr lang="id-ID" sz="3600" dirty="0">
              <a:solidFill>
                <a:srgbClr val="0070C0"/>
              </a:solidFill>
            </a:endParaRPr>
          </a:p>
          <a:p>
            <a:r>
              <a:rPr lang="id-ID" sz="3600" dirty="0"/>
              <a:t>Latar belakang masalah penelitian itu berangkatnya bisa dari </a:t>
            </a:r>
            <a:r>
              <a:rPr lang="id-ID" sz="3600" dirty="0">
                <a:solidFill>
                  <a:srgbClr val="00B050"/>
                </a:solidFill>
              </a:rPr>
              <a:t>masalah kehidupan</a:t>
            </a:r>
            <a:r>
              <a:rPr lang="id-ID" sz="3600" dirty="0"/>
              <a:t> (obyek penelitian)</a:t>
            </a:r>
          </a:p>
        </p:txBody>
      </p:sp>
      <p:sp>
        <p:nvSpPr>
          <p:cNvPr id="4" name="Title 3">
            <a:extLst>
              <a:ext uri="{FF2B5EF4-FFF2-40B4-BE49-F238E27FC236}">
                <a16:creationId xmlns:a16="http://schemas.microsoft.com/office/drawing/2014/main" id="{6F27E0E5-ABB9-41BA-807A-659D3472FE6D}"/>
              </a:ext>
            </a:extLst>
          </p:cNvPr>
          <p:cNvSpPr>
            <a:spLocks noGrp="1"/>
          </p:cNvSpPr>
          <p:nvPr>
            <p:ph type="title"/>
          </p:nvPr>
        </p:nvSpPr>
        <p:spPr/>
        <p:txBody>
          <a:bodyPr/>
          <a:lstStyle/>
          <a:p>
            <a:r>
              <a:rPr lang="en-US" dirty="0"/>
              <a:t>Alur </a:t>
            </a:r>
            <a:r>
              <a:rPr lang="en-US" dirty="0" err="1"/>
              <a:t>Terbentuknya</a:t>
            </a:r>
            <a:r>
              <a:rPr lang="id-ID" dirty="0"/>
              <a:t> Masalah Penelitian</a:t>
            </a:r>
            <a:endParaRPr lang="en-US" dirty="0"/>
          </a:p>
        </p:txBody>
      </p:sp>
      <p:sp>
        <p:nvSpPr>
          <p:cNvPr id="3" name="Slide Number Placeholder 2">
            <a:extLst>
              <a:ext uri="{FF2B5EF4-FFF2-40B4-BE49-F238E27FC236}">
                <a16:creationId xmlns:a16="http://schemas.microsoft.com/office/drawing/2014/main" id="{F6216E3D-9E73-4672-AF11-7744482848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161</a:t>
            </a:fld>
            <a:endParaRPr lang="en-US">
              <a:solidFill>
                <a:prstClr val="black">
                  <a:tint val="75000"/>
                </a:prstClr>
              </a:solidFill>
            </a:endParaRPr>
          </a:p>
        </p:txBody>
      </p:sp>
    </p:spTree>
    <p:extLst>
      <p:ext uri="{BB962C8B-B14F-4D97-AF65-F5344CB8AC3E}">
        <p14:creationId xmlns:p14="http://schemas.microsoft.com/office/powerpoint/2010/main" val="30029917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7FEF0D-4F98-4935-9904-E5333ABC63EC}"/>
              </a:ext>
            </a:extLst>
          </p:cNvPr>
          <p:cNvSpPr>
            <a:spLocks noGrp="1"/>
          </p:cNvSpPr>
          <p:nvPr>
            <p:ph idx="1"/>
          </p:nvPr>
        </p:nvSpPr>
        <p:spPr>
          <a:xfrm>
            <a:off x="628650" y="1066800"/>
            <a:ext cx="8210550" cy="5791200"/>
          </a:xfrm>
        </p:spPr>
        <p:txBody>
          <a:bodyPr>
            <a:normAutofit fontScale="77500" lnSpcReduction="20000"/>
          </a:bodyPr>
          <a:lstStyle/>
          <a:p>
            <a:r>
              <a:rPr lang="en-US" dirty="0"/>
              <a:t>Nilai </a:t>
            </a:r>
            <a:r>
              <a:rPr lang="en-US" dirty="0" err="1"/>
              <a:t>tukar</a:t>
            </a:r>
            <a:r>
              <a:rPr lang="en-US" dirty="0"/>
              <a:t> </a:t>
            </a:r>
            <a:r>
              <a:rPr lang="en-US" dirty="0" err="1"/>
              <a:t>uang</a:t>
            </a:r>
            <a:r>
              <a:rPr lang="en-US" dirty="0"/>
              <a:t> </a:t>
            </a:r>
            <a:r>
              <a:rPr lang="en-US" dirty="0" err="1"/>
              <a:t>adalah</a:t>
            </a:r>
            <a:r>
              <a:rPr lang="en-US" dirty="0"/>
              <a:t> </a:t>
            </a:r>
            <a:r>
              <a:rPr lang="en-US" dirty="0" err="1"/>
              <a:t>faktor</a:t>
            </a:r>
            <a:r>
              <a:rPr lang="en-US" dirty="0"/>
              <a:t> </a:t>
            </a:r>
            <a:r>
              <a:rPr lang="en-US" dirty="0" err="1"/>
              <a:t>penting</a:t>
            </a:r>
            <a:r>
              <a:rPr lang="en-US" dirty="0"/>
              <a:t> pada </a:t>
            </a:r>
            <a:r>
              <a:rPr lang="en-US" dirty="0" err="1"/>
              <a:t>perekonomian</a:t>
            </a:r>
            <a:r>
              <a:rPr lang="en-US" dirty="0"/>
              <a:t> </a:t>
            </a:r>
            <a:r>
              <a:rPr lang="en-US" dirty="0" err="1"/>
              <a:t>suatu</a:t>
            </a:r>
            <a:r>
              <a:rPr lang="en-US" dirty="0"/>
              <a:t> negara. Nilai </a:t>
            </a:r>
            <a:r>
              <a:rPr lang="en-US" dirty="0" err="1"/>
              <a:t>tukar</a:t>
            </a:r>
            <a:r>
              <a:rPr lang="en-US" dirty="0"/>
              <a:t> </a:t>
            </a:r>
            <a:r>
              <a:rPr lang="en-US" dirty="0" err="1"/>
              <a:t>uang</a:t>
            </a:r>
            <a:r>
              <a:rPr lang="en-US" dirty="0"/>
              <a:t> </a:t>
            </a:r>
            <a:r>
              <a:rPr lang="en-US" dirty="0" err="1"/>
              <a:t>perlu</a:t>
            </a:r>
            <a:r>
              <a:rPr lang="en-US" dirty="0"/>
              <a:t> </a:t>
            </a:r>
            <a:r>
              <a:rPr lang="en-US" dirty="0" err="1"/>
              <a:t>diprediksi</a:t>
            </a:r>
            <a:r>
              <a:rPr lang="en-US" dirty="0"/>
              <a:t> </a:t>
            </a:r>
            <a:r>
              <a:rPr lang="en-US" dirty="0" err="1"/>
              <a:t>supaya</a:t>
            </a:r>
            <a:r>
              <a:rPr lang="en-US" dirty="0"/>
              <a:t> </a:t>
            </a:r>
            <a:r>
              <a:rPr lang="en-US" dirty="0" err="1"/>
              <a:t>kebijakan</a:t>
            </a:r>
            <a:r>
              <a:rPr lang="en-US" dirty="0"/>
              <a:t> </a:t>
            </a:r>
            <a:r>
              <a:rPr lang="en-US" dirty="0" err="1"/>
              <a:t>perekonomian</a:t>
            </a:r>
            <a:r>
              <a:rPr lang="en-US" dirty="0"/>
              <a:t> </a:t>
            </a:r>
            <a:r>
              <a:rPr lang="en-US" dirty="0" err="1"/>
              <a:t>bisa</a:t>
            </a:r>
            <a:r>
              <a:rPr lang="en-US" dirty="0"/>
              <a:t> </a:t>
            </a:r>
            <a:r>
              <a:rPr lang="en-US" dirty="0" err="1"/>
              <a:t>diambil</a:t>
            </a:r>
            <a:r>
              <a:rPr lang="en-US" dirty="0"/>
              <a:t> </a:t>
            </a:r>
            <a:r>
              <a:rPr lang="en-US" dirty="0" err="1"/>
              <a:t>dengan</a:t>
            </a:r>
            <a:r>
              <a:rPr lang="en-US" dirty="0"/>
              <a:t> </a:t>
            </a:r>
            <a:r>
              <a:rPr lang="en-US" dirty="0" err="1"/>
              <a:t>lebih</a:t>
            </a:r>
            <a:r>
              <a:rPr lang="en-US" dirty="0"/>
              <a:t> </a:t>
            </a:r>
            <a:r>
              <a:rPr lang="en-US" dirty="0" err="1"/>
              <a:t>akurat</a:t>
            </a:r>
            <a:r>
              <a:rPr lang="en-US" dirty="0"/>
              <a:t> dan </a:t>
            </a:r>
            <a:r>
              <a:rPr lang="en-US" dirty="0" err="1"/>
              <a:t>efisien</a:t>
            </a:r>
            <a:r>
              <a:rPr lang="en-US" dirty="0"/>
              <a:t>…</a:t>
            </a:r>
          </a:p>
          <a:p>
            <a:r>
              <a:rPr lang="en-US" dirty="0" err="1"/>
              <a:t>Metode</a:t>
            </a:r>
            <a:r>
              <a:rPr lang="en-US" dirty="0"/>
              <a:t> </a:t>
            </a:r>
            <a:r>
              <a:rPr lang="en-US" dirty="0" err="1"/>
              <a:t>untuk</a:t>
            </a:r>
            <a:r>
              <a:rPr lang="en-US" dirty="0"/>
              <a:t> </a:t>
            </a:r>
            <a:r>
              <a:rPr lang="en-US" dirty="0" err="1"/>
              <a:t>prediksi</a:t>
            </a:r>
            <a:r>
              <a:rPr lang="en-US" dirty="0"/>
              <a:t> </a:t>
            </a:r>
            <a:r>
              <a:rPr lang="en-US" dirty="0" err="1"/>
              <a:t>nilai</a:t>
            </a:r>
            <a:r>
              <a:rPr lang="en-US" dirty="0"/>
              <a:t> </a:t>
            </a:r>
            <a:r>
              <a:rPr lang="en-US" dirty="0" err="1"/>
              <a:t>tukar</a:t>
            </a:r>
            <a:r>
              <a:rPr lang="en-US" dirty="0"/>
              <a:t> yang </a:t>
            </a:r>
            <a:r>
              <a:rPr lang="en-US" dirty="0" err="1"/>
              <a:t>saat</a:t>
            </a:r>
            <a:r>
              <a:rPr lang="en-US" dirty="0"/>
              <a:t> </a:t>
            </a:r>
            <a:r>
              <a:rPr lang="en-US" dirty="0" err="1"/>
              <a:t>ini</a:t>
            </a:r>
            <a:r>
              <a:rPr lang="en-US" dirty="0"/>
              <a:t> </a:t>
            </a:r>
            <a:r>
              <a:rPr lang="en-US" dirty="0" err="1"/>
              <a:t>digunakan</a:t>
            </a:r>
            <a:r>
              <a:rPr lang="en-US" dirty="0"/>
              <a:t> </a:t>
            </a:r>
            <a:r>
              <a:rPr lang="en-US" dirty="0" err="1"/>
              <a:t>adalah</a:t>
            </a:r>
            <a:r>
              <a:rPr lang="en-US" dirty="0"/>
              <a:t> </a:t>
            </a:r>
            <a:r>
              <a:rPr lang="en-US" dirty="0" err="1"/>
              <a:t>regresi</a:t>
            </a:r>
            <a:r>
              <a:rPr lang="en-US" dirty="0"/>
              <a:t> linier, neural network dan support vector machine…</a:t>
            </a:r>
          </a:p>
          <a:p>
            <a:r>
              <a:rPr lang="en-US" dirty="0" err="1"/>
              <a:t>Regresi</a:t>
            </a:r>
            <a:r>
              <a:rPr lang="en-US" dirty="0"/>
              <a:t> linier </a:t>
            </a:r>
            <a:r>
              <a:rPr lang="en-US" dirty="0" err="1"/>
              <a:t>memiliki</a:t>
            </a:r>
            <a:r>
              <a:rPr lang="en-US" dirty="0"/>
              <a:t> </a:t>
            </a:r>
            <a:r>
              <a:rPr lang="en-US" dirty="0" err="1"/>
              <a:t>kelebihan</a:t>
            </a:r>
            <a:r>
              <a:rPr lang="en-US" dirty="0"/>
              <a:t> A dan </a:t>
            </a:r>
            <a:r>
              <a:rPr lang="en-US" dirty="0" err="1"/>
              <a:t>kelemahan</a:t>
            </a:r>
            <a:r>
              <a:rPr lang="en-US" dirty="0"/>
              <a:t> B…</a:t>
            </a:r>
          </a:p>
          <a:p>
            <a:r>
              <a:rPr lang="en-US" dirty="0"/>
              <a:t>Neural network </a:t>
            </a:r>
            <a:r>
              <a:rPr lang="en-US" dirty="0" err="1"/>
              <a:t>memiliki</a:t>
            </a:r>
            <a:r>
              <a:rPr lang="en-US" dirty="0"/>
              <a:t> </a:t>
            </a:r>
            <a:r>
              <a:rPr lang="en-US" dirty="0" err="1"/>
              <a:t>kelebihan</a:t>
            </a:r>
            <a:r>
              <a:rPr lang="en-US" dirty="0"/>
              <a:t> C dan </a:t>
            </a:r>
            <a:r>
              <a:rPr lang="en-US" dirty="0" err="1"/>
              <a:t>kelemahan</a:t>
            </a:r>
            <a:r>
              <a:rPr lang="en-US" dirty="0"/>
              <a:t> D…</a:t>
            </a:r>
          </a:p>
          <a:p>
            <a:r>
              <a:rPr lang="en-US" dirty="0"/>
              <a:t>Support vector machine </a:t>
            </a:r>
            <a:r>
              <a:rPr lang="en-US" dirty="0" err="1"/>
              <a:t>memiliki</a:t>
            </a:r>
            <a:r>
              <a:rPr lang="en-US" dirty="0"/>
              <a:t> </a:t>
            </a:r>
            <a:r>
              <a:rPr lang="en-US" dirty="0" err="1"/>
              <a:t>kelebihan</a:t>
            </a:r>
            <a:r>
              <a:rPr lang="en-US" dirty="0"/>
              <a:t> </a:t>
            </a:r>
            <a:r>
              <a:rPr lang="en-US" dirty="0" err="1"/>
              <a:t>bisa</a:t>
            </a:r>
            <a:r>
              <a:rPr lang="en-US" dirty="0"/>
              <a:t> </a:t>
            </a:r>
            <a:r>
              <a:rPr lang="en-US" dirty="0" err="1"/>
              <a:t>mengatasi</a:t>
            </a:r>
            <a:r>
              <a:rPr lang="en-US" dirty="0"/>
              <a:t> </a:t>
            </a:r>
            <a:r>
              <a:rPr lang="en-US" dirty="0" err="1"/>
              <a:t>masalah</a:t>
            </a:r>
            <a:r>
              <a:rPr lang="en-US" dirty="0"/>
              <a:t> B (pada </a:t>
            </a:r>
            <a:r>
              <a:rPr lang="en-US" dirty="0" err="1"/>
              <a:t>regresi</a:t>
            </a:r>
            <a:r>
              <a:rPr lang="en-US" dirty="0"/>
              <a:t> linier) dan D (pada neural network)… </a:t>
            </a:r>
            <a:r>
              <a:rPr lang="en-US" dirty="0" err="1"/>
              <a:t>tapi</a:t>
            </a:r>
            <a:r>
              <a:rPr lang="en-US" dirty="0"/>
              <a:t> </a:t>
            </a:r>
            <a:r>
              <a:rPr lang="en-US" dirty="0" err="1"/>
              <a:t>memiliki</a:t>
            </a:r>
            <a:r>
              <a:rPr lang="en-US" dirty="0"/>
              <a:t> </a:t>
            </a:r>
            <a:r>
              <a:rPr lang="en-US" dirty="0" err="1"/>
              <a:t>kelemahan</a:t>
            </a:r>
            <a:r>
              <a:rPr lang="en-US" dirty="0"/>
              <a:t> E</a:t>
            </a:r>
          </a:p>
          <a:p>
            <a:endParaRPr lang="en-US" sz="1800" dirty="0"/>
          </a:p>
          <a:p>
            <a:r>
              <a:rPr lang="en-US" dirty="0" err="1"/>
              <a:t>Masalah</a:t>
            </a:r>
            <a:r>
              <a:rPr lang="en-US" dirty="0"/>
              <a:t> </a:t>
            </a:r>
            <a:r>
              <a:rPr lang="en-US" dirty="0" err="1"/>
              <a:t>penelitian</a:t>
            </a:r>
            <a:r>
              <a:rPr lang="en-US" dirty="0"/>
              <a:t> pada </a:t>
            </a:r>
            <a:r>
              <a:rPr lang="en-US" dirty="0" err="1"/>
              <a:t>penelitian</a:t>
            </a:r>
            <a:r>
              <a:rPr lang="en-US" dirty="0"/>
              <a:t> di </a:t>
            </a:r>
            <a:r>
              <a:rPr lang="en-US" dirty="0" err="1"/>
              <a:t>atas</a:t>
            </a:r>
            <a:r>
              <a:rPr lang="en-US" dirty="0"/>
              <a:t>?</a:t>
            </a:r>
          </a:p>
          <a:p>
            <a:pPr lvl="1"/>
            <a:r>
              <a:rPr lang="en-US" dirty="0" err="1"/>
              <a:t>Kebijakan</a:t>
            </a:r>
            <a:r>
              <a:rPr lang="en-US" dirty="0"/>
              <a:t> </a:t>
            </a:r>
            <a:r>
              <a:rPr lang="en-US" dirty="0" err="1"/>
              <a:t>perekonomian</a:t>
            </a:r>
            <a:r>
              <a:rPr lang="en-US" dirty="0"/>
              <a:t> negara?</a:t>
            </a:r>
          </a:p>
          <a:p>
            <a:pPr lvl="1"/>
            <a:r>
              <a:rPr lang="en-US" dirty="0" err="1"/>
              <a:t>Prediksi</a:t>
            </a:r>
            <a:r>
              <a:rPr lang="en-US" dirty="0"/>
              <a:t> </a:t>
            </a:r>
            <a:r>
              <a:rPr lang="en-US" dirty="0" err="1"/>
              <a:t>nilai</a:t>
            </a:r>
            <a:r>
              <a:rPr lang="en-US" dirty="0"/>
              <a:t> </a:t>
            </a:r>
            <a:r>
              <a:rPr lang="en-US" dirty="0" err="1"/>
              <a:t>tukar</a:t>
            </a:r>
            <a:r>
              <a:rPr lang="en-US" dirty="0"/>
              <a:t> </a:t>
            </a:r>
            <a:r>
              <a:rPr lang="en-US" dirty="0" err="1"/>
              <a:t>uang</a:t>
            </a:r>
            <a:r>
              <a:rPr lang="en-US" dirty="0"/>
              <a:t>?</a:t>
            </a:r>
          </a:p>
          <a:p>
            <a:pPr lvl="1"/>
            <a:r>
              <a:rPr lang="en-ID" dirty="0" err="1"/>
              <a:t>Metode</a:t>
            </a:r>
            <a:r>
              <a:rPr lang="en-ID" dirty="0"/>
              <a:t> </a:t>
            </a:r>
            <a:r>
              <a:rPr lang="en-ID" dirty="0" err="1"/>
              <a:t>apa</a:t>
            </a:r>
            <a:r>
              <a:rPr lang="en-ID" dirty="0"/>
              <a:t> yang </a:t>
            </a:r>
            <a:r>
              <a:rPr lang="en-ID" dirty="0" err="1"/>
              <a:t>sebaiknya</a:t>
            </a:r>
            <a:r>
              <a:rPr lang="en-ID" dirty="0"/>
              <a:t> </a:t>
            </a:r>
            <a:r>
              <a:rPr lang="en-ID" dirty="0" err="1"/>
              <a:t>dipakai</a:t>
            </a:r>
            <a:r>
              <a:rPr lang="en-ID" dirty="0"/>
              <a:t> </a:t>
            </a:r>
            <a:r>
              <a:rPr lang="en-ID" dirty="0" err="1"/>
              <a:t>untuk</a:t>
            </a:r>
            <a:r>
              <a:rPr lang="en-ID" dirty="0"/>
              <a:t> </a:t>
            </a:r>
            <a:r>
              <a:rPr lang="en-ID" dirty="0" err="1"/>
              <a:t>prediksi</a:t>
            </a:r>
            <a:r>
              <a:rPr lang="en-ID" dirty="0"/>
              <a:t> </a:t>
            </a:r>
            <a:r>
              <a:rPr lang="en-ID" dirty="0" err="1"/>
              <a:t>nilai</a:t>
            </a:r>
            <a:r>
              <a:rPr lang="en-ID" dirty="0"/>
              <a:t> </a:t>
            </a:r>
            <a:r>
              <a:rPr lang="en-ID" dirty="0" err="1"/>
              <a:t>tukar</a:t>
            </a:r>
            <a:r>
              <a:rPr lang="en-ID" dirty="0"/>
              <a:t>?</a:t>
            </a:r>
          </a:p>
          <a:p>
            <a:r>
              <a:rPr lang="en-ID" dirty="0" err="1">
                <a:solidFill>
                  <a:srgbClr val="C00000"/>
                </a:solidFill>
              </a:rPr>
              <a:t>Masalah</a:t>
            </a:r>
            <a:r>
              <a:rPr lang="en-ID" dirty="0"/>
              <a:t>: Support vector machine </a:t>
            </a:r>
            <a:r>
              <a:rPr lang="en-ID" dirty="0" err="1"/>
              <a:t>memiliki</a:t>
            </a:r>
            <a:r>
              <a:rPr lang="en-ID" dirty="0"/>
              <a:t> </a:t>
            </a:r>
            <a:r>
              <a:rPr lang="en-ID" dirty="0" err="1"/>
              <a:t>kelebihan</a:t>
            </a:r>
            <a:r>
              <a:rPr lang="en-ID" dirty="0"/>
              <a:t> </a:t>
            </a:r>
            <a:r>
              <a:rPr lang="en-ID" dirty="0" err="1"/>
              <a:t>memecahkan</a:t>
            </a:r>
            <a:r>
              <a:rPr lang="en-ID" dirty="0"/>
              <a:t> </a:t>
            </a:r>
            <a:r>
              <a:rPr lang="en-ID" dirty="0" err="1"/>
              <a:t>masalah</a:t>
            </a:r>
            <a:r>
              <a:rPr lang="en-ID" dirty="0"/>
              <a:t> B dan D (</a:t>
            </a:r>
            <a:r>
              <a:rPr lang="en-ID" dirty="0" err="1"/>
              <a:t>argumentasi</a:t>
            </a:r>
            <a:r>
              <a:rPr lang="en-ID" dirty="0"/>
              <a:t> </a:t>
            </a:r>
            <a:r>
              <a:rPr lang="en-ID" dirty="0" err="1"/>
              <a:t>dipilih</a:t>
            </a:r>
            <a:r>
              <a:rPr lang="en-ID" dirty="0"/>
              <a:t>), </a:t>
            </a:r>
            <a:r>
              <a:rPr lang="en-ID" dirty="0" err="1"/>
              <a:t>tapi</a:t>
            </a:r>
            <a:r>
              <a:rPr lang="en-ID" dirty="0"/>
              <a:t> </a:t>
            </a:r>
            <a:r>
              <a:rPr lang="en-ID" dirty="0" err="1">
                <a:solidFill>
                  <a:srgbClr val="C00000"/>
                </a:solidFill>
              </a:rPr>
              <a:t>memiliki</a:t>
            </a:r>
            <a:r>
              <a:rPr lang="en-ID" dirty="0">
                <a:solidFill>
                  <a:srgbClr val="C00000"/>
                </a:solidFill>
              </a:rPr>
              <a:t> </a:t>
            </a:r>
            <a:r>
              <a:rPr lang="en-ID" dirty="0" err="1">
                <a:solidFill>
                  <a:srgbClr val="C00000"/>
                </a:solidFill>
              </a:rPr>
              <a:t>kelemahan</a:t>
            </a:r>
            <a:r>
              <a:rPr lang="en-ID" dirty="0">
                <a:solidFill>
                  <a:srgbClr val="C00000"/>
                </a:solidFill>
              </a:rPr>
              <a:t> E</a:t>
            </a:r>
          </a:p>
          <a:p>
            <a:r>
              <a:rPr lang="en-ID" dirty="0" err="1">
                <a:solidFill>
                  <a:srgbClr val="00B050"/>
                </a:solidFill>
              </a:rPr>
              <a:t>Tujuan</a:t>
            </a:r>
            <a:r>
              <a:rPr lang="en-ID" dirty="0"/>
              <a:t>: </a:t>
            </a:r>
            <a:r>
              <a:rPr lang="en-ID" dirty="0" err="1"/>
              <a:t>Menerapkan</a:t>
            </a:r>
            <a:r>
              <a:rPr lang="en-ID" dirty="0"/>
              <a:t> </a:t>
            </a:r>
            <a:r>
              <a:rPr lang="en-ID" dirty="0" err="1">
                <a:solidFill>
                  <a:srgbClr val="00B050"/>
                </a:solidFill>
              </a:rPr>
              <a:t>metode</a:t>
            </a:r>
            <a:r>
              <a:rPr lang="en-ID" dirty="0">
                <a:solidFill>
                  <a:srgbClr val="00B050"/>
                </a:solidFill>
              </a:rPr>
              <a:t> XYZ </a:t>
            </a:r>
            <a:r>
              <a:rPr lang="en-ID" dirty="0" err="1"/>
              <a:t>untuk</a:t>
            </a:r>
            <a:r>
              <a:rPr lang="en-ID" dirty="0"/>
              <a:t> </a:t>
            </a:r>
            <a:r>
              <a:rPr lang="en-ID" dirty="0" err="1"/>
              <a:t>memecahkan</a:t>
            </a:r>
            <a:r>
              <a:rPr lang="en-ID" dirty="0"/>
              <a:t> </a:t>
            </a:r>
            <a:r>
              <a:rPr lang="en-ID" dirty="0" err="1"/>
              <a:t>masalah</a:t>
            </a:r>
            <a:r>
              <a:rPr lang="en-ID" dirty="0"/>
              <a:t> E pada support vector machine</a:t>
            </a:r>
          </a:p>
        </p:txBody>
      </p:sp>
      <p:sp>
        <p:nvSpPr>
          <p:cNvPr id="3" name="Slide Number Placeholder 2">
            <a:extLst>
              <a:ext uri="{FF2B5EF4-FFF2-40B4-BE49-F238E27FC236}">
                <a16:creationId xmlns:a16="http://schemas.microsoft.com/office/drawing/2014/main" id="{985F1BD5-32C5-4274-8143-7C374AD8D0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162</a:t>
            </a:fld>
            <a:endParaRPr lang="en-US">
              <a:solidFill>
                <a:prstClr val="black">
                  <a:tint val="75000"/>
                </a:prstClr>
              </a:solidFill>
            </a:endParaRPr>
          </a:p>
        </p:txBody>
      </p:sp>
      <p:sp>
        <p:nvSpPr>
          <p:cNvPr id="4" name="Title 3">
            <a:extLst>
              <a:ext uri="{FF2B5EF4-FFF2-40B4-BE49-F238E27FC236}">
                <a16:creationId xmlns:a16="http://schemas.microsoft.com/office/drawing/2014/main" id="{0E18F312-5F0A-4F41-A4E8-5670B2264BD5}"/>
              </a:ext>
            </a:extLst>
          </p:cNvPr>
          <p:cNvSpPr>
            <a:spLocks noGrp="1"/>
          </p:cNvSpPr>
          <p:nvPr>
            <p:ph type="title"/>
          </p:nvPr>
        </p:nvSpPr>
        <p:spPr/>
        <p:txBody>
          <a:bodyPr>
            <a:noAutofit/>
          </a:bodyPr>
          <a:lstStyle/>
          <a:p>
            <a:r>
              <a:rPr lang="en-US" sz="3400" dirty="0" err="1"/>
              <a:t>Contoh</a:t>
            </a:r>
            <a:r>
              <a:rPr lang="en-US" sz="3400" dirty="0"/>
              <a:t> Alur </a:t>
            </a:r>
            <a:r>
              <a:rPr lang="en-US" sz="3400" dirty="0" err="1"/>
              <a:t>Latar</a:t>
            </a:r>
            <a:r>
              <a:rPr lang="en-US" sz="3400" dirty="0"/>
              <a:t> </a:t>
            </a:r>
            <a:r>
              <a:rPr lang="en-US" sz="3400" dirty="0" err="1"/>
              <a:t>Belakang</a:t>
            </a:r>
            <a:r>
              <a:rPr lang="en-US" sz="3400" dirty="0"/>
              <a:t> </a:t>
            </a:r>
            <a:r>
              <a:rPr lang="en-US" sz="3400" dirty="0" err="1"/>
              <a:t>Masalah</a:t>
            </a:r>
            <a:r>
              <a:rPr lang="en-US" sz="3400" dirty="0"/>
              <a:t> Penelitian:</a:t>
            </a:r>
            <a:br>
              <a:rPr lang="en-US" sz="3400" dirty="0"/>
            </a:br>
            <a:r>
              <a:rPr lang="en-US" sz="2100" i="1" dirty="0" err="1"/>
              <a:t>Penerapan</a:t>
            </a:r>
            <a:r>
              <a:rPr lang="en-US" sz="2100" i="1" dirty="0"/>
              <a:t> XYZ </a:t>
            </a:r>
            <a:r>
              <a:rPr lang="en-US" sz="2100" i="1" dirty="0" err="1"/>
              <a:t>untuk</a:t>
            </a:r>
            <a:r>
              <a:rPr lang="en-US" sz="2100" i="1" dirty="0"/>
              <a:t> </a:t>
            </a:r>
            <a:r>
              <a:rPr lang="en-US" sz="2100" i="1" dirty="0" err="1"/>
              <a:t>Masalah</a:t>
            </a:r>
            <a:r>
              <a:rPr lang="en-US" sz="2100" i="1" dirty="0"/>
              <a:t> E pada SVM </a:t>
            </a:r>
            <a:r>
              <a:rPr lang="en-US" sz="2100" i="1" dirty="0" err="1"/>
              <a:t>untuk</a:t>
            </a:r>
            <a:r>
              <a:rPr lang="en-US" sz="2100" i="1" dirty="0"/>
              <a:t> </a:t>
            </a:r>
            <a:r>
              <a:rPr lang="en-US" sz="2100" i="1" dirty="0" err="1"/>
              <a:t>Prediksi</a:t>
            </a:r>
            <a:r>
              <a:rPr lang="en-US" sz="2100" i="1" dirty="0"/>
              <a:t> Nilai </a:t>
            </a:r>
            <a:r>
              <a:rPr lang="en-US" sz="2100" i="1" dirty="0" err="1"/>
              <a:t>Tukar</a:t>
            </a:r>
            <a:r>
              <a:rPr lang="en-US" sz="2100" i="1" dirty="0"/>
              <a:t> </a:t>
            </a:r>
            <a:r>
              <a:rPr lang="en-US" sz="2100" i="1" dirty="0" err="1"/>
              <a:t>Uang</a:t>
            </a:r>
            <a:endParaRPr lang="en-ID" sz="2100" i="1" dirty="0"/>
          </a:p>
        </p:txBody>
      </p:sp>
      <p:sp>
        <p:nvSpPr>
          <p:cNvPr id="7" name="Rectangle 6">
            <a:extLst>
              <a:ext uri="{FF2B5EF4-FFF2-40B4-BE49-F238E27FC236}">
                <a16:creationId xmlns:a16="http://schemas.microsoft.com/office/drawing/2014/main" id="{384B2538-8755-41D1-8154-126CF3BFEB80}"/>
              </a:ext>
            </a:extLst>
          </p:cNvPr>
          <p:cNvSpPr/>
          <p:nvPr/>
        </p:nvSpPr>
        <p:spPr>
          <a:xfrm>
            <a:off x="2819400" y="4343400"/>
            <a:ext cx="990600"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X</a:t>
            </a:r>
          </a:p>
        </p:txBody>
      </p:sp>
    </p:spTree>
    <p:extLst>
      <p:ext uri="{BB962C8B-B14F-4D97-AF65-F5344CB8AC3E}">
        <p14:creationId xmlns:p14="http://schemas.microsoft.com/office/powerpoint/2010/main" val="1269366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7FEF0D-4F98-4935-9904-E5333ABC63EC}"/>
              </a:ext>
            </a:extLst>
          </p:cNvPr>
          <p:cNvSpPr>
            <a:spLocks noGrp="1"/>
          </p:cNvSpPr>
          <p:nvPr>
            <p:ph idx="1"/>
          </p:nvPr>
        </p:nvSpPr>
        <p:spPr>
          <a:xfrm>
            <a:off x="628648" y="914400"/>
            <a:ext cx="8210551" cy="6019800"/>
          </a:xfrm>
        </p:spPr>
        <p:txBody>
          <a:bodyPr>
            <a:normAutofit fontScale="70000" lnSpcReduction="20000"/>
          </a:bodyPr>
          <a:lstStyle/>
          <a:p>
            <a:r>
              <a:rPr lang="en-US" dirty="0" err="1"/>
              <a:t>Kemacetan</a:t>
            </a:r>
            <a:r>
              <a:rPr lang="en-US" dirty="0"/>
              <a:t> </a:t>
            </a:r>
            <a:r>
              <a:rPr lang="en-US" dirty="0" err="1"/>
              <a:t>lalu</a:t>
            </a:r>
            <a:r>
              <a:rPr lang="en-US" dirty="0"/>
              <a:t> </a:t>
            </a:r>
            <a:r>
              <a:rPr lang="en-US" dirty="0" err="1"/>
              <a:t>lintas</a:t>
            </a:r>
            <a:r>
              <a:rPr lang="en-US" dirty="0"/>
              <a:t> di </a:t>
            </a:r>
            <a:r>
              <a:rPr lang="en-US" dirty="0" err="1"/>
              <a:t>kota</a:t>
            </a:r>
            <a:r>
              <a:rPr lang="en-US" dirty="0"/>
              <a:t> </a:t>
            </a:r>
            <a:r>
              <a:rPr lang="en-US" dirty="0" err="1"/>
              <a:t>besar</a:t>
            </a:r>
            <a:r>
              <a:rPr lang="en-US" dirty="0"/>
              <a:t> </a:t>
            </a:r>
            <a:r>
              <a:rPr lang="en-US" dirty="0" err="1"/>
              <a:t>semakin</a:t>
            </a:r>
            <a:r>
              <a:rPr lang="en-US" dirty="0"/>
              <a:t> </a:t>
            </a:r>
            <a:r>
              <a:rPr lang="en-US" dirty="0" err="1"/>
              <a:t>meningkat</a:t>
            </a:r>
            <a:endParaRPr lang="en-US" dirty="0"/>
          </a:p>
          <a:p>
            <a:r>
              <a:rPr lang="en-US" dirty="0" err="1"/>
              <a:t>Penyebab</a:t>
            </a:r>
            <a:r>
              <a:rPr lang="en-US" dirty="0"/>
              <a:t> </a:t>
            </a:r>
            <a:r>
              <a:rPr lang="en-US" dirty="0" err="1"/>
              <a:t>kemacetan</a:t>
            </a:r>
            <a:r>
              <a:rPr lang="en-US" dirty="0"/>
              <a:t> </a:t>
            </a:r>
            <a:r>
              <a:rPr lang="en-US" dirty="0" err="1"/>
              <a:t>adalah</a:t>
            </a:r>
            <a:r>
              <a:rPr lang="en-US" dirty="0"/>
              <a:t> traffic light </a:t>
            </a:r>
            <a:r>
              <a:rPr lang="en-US" dirty="0" err="1"/>
              <a:t>persimpangan</a:t>
            </a:r>
            <a:r>
              <a:rPr lang="en-US" dirty="0"/>
              <a:t> </a:t>
            </a:r>
            <a:r>
              <a:rPr lang="en-US" dirty="0" err="1"/>
              <a:t>jalan</a:t>
            </a:r>
            <a:r>
              <a:rPr lang="en-US" dirty="0"/>
              <a:t> </a:t>
            </a:r>
          </a:p>
          <a:p>
            <a:r>
              <a:rPr lang="en-US" dirty="0"/>
              <a:t>Traffic light yang </a:t>
            </a:r>
            <a:r>
              <a:rPr lang="en-US" dirty="0" err="1"/>
              <a:t>ada</a:t>
            </a:r>
            <a:r>
              <a:rPr lang="en-US" dirty="0"/>
              <a:t> </a:t>
            </a:r>
            <a:r>
              <a:rPr lang="en-US" dirty="0" err="1"/>
              <a:t>adalah</a:t>
            </a:r>
            <a:r>
              <a:rPr lang="en-US" dirty="0"/>
              <a:t> </a:t>
            </a:r>
            <a:r>
              <a:rPr lang="en-US" dirty="0" err="1"/>
              <a:t>statis</a:t>
            </a:r>
            <a:r>
              <a:rPr lang="en-US" dirty="0"/>
              <a:t> (</a:t>
            </a:r>
            <a:r>
              <a:rPr lang="en-US" dirty="0" err="1"/>
              <a:t>tetap</a:t>
            </a:r>
            <a:r>
              <a:rPr lang="en-US" dirty="0"/>
              <a:t> </a:t>
            </a:r>
            <a:r>
              <a:rPr lang="en-US" dirty="0" err="1"/>
              <a:t>waktunya</a:t>
            </a:r>
            <a:r>
              <a:rPr lang="en-US" dirty="0"/>
              <a:t>) </a:t>
            </a:r>
            <a:r>
              <a:rPr lang="en-US" dirty="0" err="1"/>
              <a:t>sehingga</a:t>
            </a:r>
            <a:r>
              <a:rPr lang="en-US" dirty="0"/>
              <a:t> </a:t>
            </a:r>
            <a:r>
              <a:rPr lang="en-US" dirty="0" err="1"/>
              <a:t>tidak</a:t>
            </a:r>
            <a:r>
              <a:rPr lang="en-US" dirty="0"/>
              <a:t> </a:t>
            </a:r>
            <a:r>
              <a:rPr lang="en-US" dirty="0" err="1"/>
              <a:t>dapat</a:t>
            </a:r>
            <a:r>
              <a:rPr lang="en-US" dirty="0"/>
              <a:t> </a:t>
            </a:r>
            <a:r>
              <a:rPr lang="en-US" dirty="0" err="1"/>
              <a:t>menyelesaikan</a:t>
            </a:r>
            <a:r>
              <a:rPr lang="en-US" dirty="0"/>
              <a:t> </a:t>
            </a:r>
            <a:r>
              <a:rPr lang="en-US" dirty="0" err="1"/>
              <a:t>kondisi</a:t>
            </a:r>
            <a:r>
              <a:rPr lang="en-US" dirty="0"/>
              <a:t> </a:t>
            </a:r>
            <a:r>
              <a:rPr lang="en-US" dirty="0" err="1"/>
              <a:t>kepadatan</a:t>
            </a:r>
            <a:r>
              <a:rPr lang="en-US" dirty="0"/>
              <a:t> </a:t>
            </a:r>
            <a:r>
              <a:rPr lang="en-US" dirty="0" err="1"/>
              <a:t>kendaraan</a:t>
            </a:r>
            <a:r>
              <a:rPr lang="en-US" dirty="0"/>
              <a:t> yang di </a:t>
            </a:r>
            <a:r>
              <a:rPr lang="en-US" dirty="0" err="1"/>
              <a:t>berbagai</a:t>
            </a:r>
            <a:r>
              <a:rPr lang="en-US" dirty="0"/>
              <a:t> </a:t>
            </a:r>
            <a:r>
              <a:rPr lang="en-US" dirty="0" err="1"/>
              <a:t>waktu</a:t>
            </a:r>
            <a:endParaRPr lang="en-US" dirty="0"/>
          </a:p>
          <a:p>
            <a:r>
              <a:rPr lang="en-US" dirty="0"/>
              <a:t>Traffic light </a:t>
            </a:r>
            <a:r>
              <a:rPr lang="en-US" dirty="0" err="1"/>
              <a:t>harus</a:t>
            </a:r>
            <a:r>
              <a:rPr lang="en-US" dirty="0"/>
              <a:t> </a:t>
            </a:r>
            <a:r>
              <a:rPr lang="en-US" dirty="0" err="1"/>
              <a:t>didesain</a:t>
            </a:r>
            <a:r>
              <a:rPr lang="en-US" dirty="0"/>
              <a:t> </a:t>
            </a:r>
            <a:r>
              <a:rPr lang="en-US" dirty="0" err="1"/>
              <a:t>dinamis</a:t>
            </a:r>
            <a:r>
              <a:rPr lang="en-US" dirty="0"/>
              <a:t> </a:t>
            </a:r>
            <a:r>
              <a:rPr lang="en-US" dirty="0" err="1"/>
              <a:t>sesuai</a:t>
            </a:r>
            <a:r>
              <a:rPr lang="en-US" dirty="0"/>
              <a:t> </a:t>
            </a:r>
            <a:r>
              <a:rPr lang="en-US" dirty="0" err="1"/>
              <a:t>perubahan</a:t>
            </a:r>
            <a:r>
              <a:rPr lang="en-US" dirty="0"/>
              <a:t> </a:t>
            </a:r>
            <a:r>
              <a:rPr lang="en-US" dirty="0" err="1"/>
              <a:t>berbagai</a:t>
            </a:r>
            <a:r>
              <a:rPr lang="en-US" dirty="0"/>
              <a:t> parameter</a:t>
            </a:r>
          </a:p>
          <a:p>
            <a:r>
              <a:rPr lang="en-US" dirty="0" err="1"/>
              <a:t>Metode</a:t>
            </a:r>
            <a:r>
              <a:rPr lang="en-US" dirty="0"/>
              <a:t> </a:t>
            </a:r>
            <a:r>
              <a:rPr lang="en-US" dirty="0" err="1"/>
              <a:t>untuk</a:t>
            </a:r>
            <a:r>
              <a:rPr lang="en-US" dirty="0"/>
              <a:t> </a:t>
            </a:r>
            <a:r>
              <a:rPr lang="en-US" dirty="0" err="1"/>
              <a:t>menentukan</a:t>
            </a:r>
            <a:r>
              <a:rPr lang="en-US" dirty="0"/>
              <a:t> </a:t>
            </a:r>
            <a:r>
              <a:rPr lang="en-US" dirty="0" err="1"/>
              <a:t>waktu</a:t>
            </a:r>
            <a:r>
              <a:rPr lang="en-US" dirty="0"/>
              <a:t> yang </a:t>
            </a:r>
            <a:r>
              <a:rPr lang="en-US" dirty="0" err="1"/>
              <a:t>tepat</a:t>
            </a:r>
            <a:r>
              <a:rPr lang="en-US" dirty="0"/>
              <a:t> </a:t>
            </a:r>
            <a:r>
              <a:rPr lang="en-US" dirty="0" err="1"/>
              <a:t>secara</a:t>
            </a:r>
            <a:r>
              <a:rPr lang="en-US" dirty="0"/>
              <a:t> </a:t>
            </a:r>
            <a:r>
              <a:rPr lang="en-US" dirty="0" err="1"/>
              <a:t>dinamis</a:t>
            </a:r>
            <a:r>
              <a:rPr lang="en-US" dirty="0"/>
              <a:t> </a:t>
            </a:r>
            <a:r>
              <a:rPr lang="en-US" dirty="0" err="1"/>
              <a:t>dapat</a:t>
            </a:r>
            <a:r>
              <a:rPr lang="en-US" dirty="0"/>
              <a:t> </a:t>
            </a:r>
            <a:r>
              <a:rPr lang="en-US" dirty="0" err="1"/>
              <a:t>menggunakan</a:t>
            </a:r>
            <a:r>
              <a:rPr lang="en-US" dirty="0"/>
              <a:t> AHP, ANP, Fuzzy Logic, </a:t>
            </a:r>
          </a:p>
          <a:p>
            <a:r>
              <a:rPr lang="en-US" dirty="0"/>
              <a:t>AHP </a:t>
            </a:r>
            <a:r>
              <a:rPr lang="en-US" dirty="0" err="1"/>
              <a:t>memiliki</a:t>
            </a:r>
            <a:r>
              <a:rPr lang="en-US" dirty="0"/>
              <a:t> </a:t>
            </a:r>
            <a:r>
              <a:rPr lang="en-US" dirty="0" err="1"/>
              <a:t>kelebihan</a:t>
            </a:r>
            <a:r>
              <a:rPr lang="en-US" dirty="0"/>
              <a:t> A dan </a:t>
            </a:r>
            <a:r>
              <a:rPr lang="en-US" dirty="0" err="1"/>
              <a:t>kelemahan</a:t>
            </a:r>
            <a:r>
              <a:rPr lang="en-US" dirty="0"/>
              <a:t> B…</a:t>
            </a:r>
          </a:p>
          <a:p>
            <a:r>
              <a:rPr lang="en-US" dirty="0"/>
              <a:t>ANP </a:t>
            </a:r>
            <a:r>
              <a:rPr lang="en-US" dirty="0" err="1"/>
              <a:t>memiliki</a:t>
            </a:r>
            <a:r>
              <a:rPr lang="en-US" dirty="0"/>
              <a:t> </a:t>
            </a:r>
            <a:r>
              <a:rPr lang="en-US" dirty="0" err="1"/>
              <a:t>kelebihan</a:t>
            </a:r>
            <a:r>
              <a:rPr lang="en-US" dirty="0"/>
              <a:t> C dan </a:t>
            </a:r>
            <a:r>
              <a:rPr lang="en-US" dirty="0" err="1"/>
              <a:t>kelemahan</a:t>
            </a:r>
            <a:r>
              <a:rPr lang="en-US" dirty="0"/>
              <a:t> D…</a:t>
            </a:r>
          </a:p>
          <a:p>
            <a:r>
              <a:rPr lang="en-US" dirty="0"/>
              <a:t>Fuzzy logic </a:t>
            </a:r>
            <a:r>
              <a:rPr lang="en-US" dirty="0" err="1"/>
              <a:t>memiliki</a:t>
            </a:r>
            <a:r>
              <a:rPr lang="en-US" dirty="0"/>
              <a:t> </a:t>
            </a:r>
            <a:r>
              <a:rPr lang="en-US" dirty="0" err="1"/>
              <a:t>kelebihan</a:t>
            </a:r>
            <a:r>
              <a:rPr lang="en-US" dirty="0"/>
              <a:t> </a:t>
            </a:r>
            <a:r>
              <a:rPr lang="en-US" dirty="0" err="1"/>
              <a:t>bisa</a:t>
            </a:r>
            <a:r>
              <a:rPr lang="en-US" dirty="0"/>
              <a:t> </a:t>
            </a:r>
            <a:r>
              <a:rPr lang="en-US" dirty="0" err="1"/>
              <a:t>mengatasi</a:t>
            </a:r>
            <a:r>
              <a:rPr lang="en-US" dirty="0"/>
              <a:t> </a:t>
            </a:r>
            <a:r>
              <a:rPr lang="en-US" dirty="0" err="1"/>
              <a:t>masalah</a:t>
            </a:r>
            <a:r>
              <a:rPr lang="en-US" dirty="0"/>
              <a:t> B (pada AHP) dan D (pada ANP)… </a:t>
            </a:r>
            <a:r>
              <a:rPr lang="en-US" dirty="0" err="1"/>
              <a:t>tapi</a:t>
            </a:r>
            <a:r>
              <a:rPr lang="en-US" dirty="0"/>
              <a:t> </a:t>
            </a:r>
            <a:r>
              <a:rPr lang="en-US" dirty="0" err="1"/>
              <a:t>memiliki</a:t>
            </a:r>
            <a:r>
              <a:rPr lang="en-US" dirty="0"/>
              <a:t> </a:t>
            </a:r>
            <a:r>
              <a:rPr lang="en-US" dirty="0" err="1"/>
              <a:t>kelemahan</a:t>
            </a:r>
            <a:r>
              <a:rPr lang="en-US" dirty="0"/>
              <a:t> E</a:t>
            </a:r>
          </a:p>
          <a:p>
            <a:endParaRPr lang="en-US" sz="1800" dirty="0"/>
          </a:p>
          <a:p>
            <a:r>
              <a:rPr lang="en-US" dirty="0" err="1"/>
              <a:t>Masalah</a:t>
            </a:r>
            <a:r>
              <a:rPr lang="en-US" dirty="0"/>
              <a:t> </a:t>
            </a:r>
            <a:r>
              <a:rPr lang="en-US" dirty="0" err="1"/>
              <a:t>penelitian</a:t>
            </a:r>
            <a:r>
              <a:rPr lang="en-US" dirty="0"/>
              <a:t> pada </a:t>
            </a:r>
            <a:r>
              <a:rPr lang="en-US" dirty="0" err="1"/>
              <a:t>penelitian</a:t>
            </a:r>
            <a:r>
              <a:rPr lang="en-US" dirty="0"/>
              <a:t> di </a:t>
            </a:r>
            <a:r>
              <a:rPr lang="en-US" dirty="0" err="1"/>
              <a:t>atas</a:t>
            </a:r>
            <a:r>
              <a:rPr lang="en-US" dirty="0"/>
              <a:t>?</a:t>
            </a:r>
          </a:p>
          <a:p>
            <a:pPr lvl="1"/>
            <a:r>
              <a:rPr lang="en-US" dirty="0" err="1"/>
              <a:t>Bagaimana</a:t>
            </a:r>
            <a:r>
              <a:rPr lang="en-US" dirty="0"/>
              <a:t> </a:t>
            </a:r>
            <a:r>
              <a:rPr lang="en-US" dirty="0" err="1"/>
              <a:t>mengatasi</a:t>
            </a:r>
            <a:r>
              <a:rPr lang="en-US" dirty="0"/>
              <a:t> </a:t>
            </a:r>
            <a:r>
              <a:rPr lang="en-US" dirty="0" err="1"/>
              <a:t>kemacetan</a:t>
            </a:r>
            <a:r>
              <a:rPr lang="en-US" dirty="0"/>
              <a:t> </a:t>
            </a:r>
            <a:r>
              <a:rPr lang="en-US" dirty="0" err="1"/>
              <a:t>lalu</a:t>
            </a:r>
            <a:r>
              <a:rPr lang="en-US" dirty="0"/>
              <a:t> </a:t>
            </a:r>
            <a:r>
              <a:rPr lang="en-US" dirty="0" err="1"/>
              <a:t>lintas</a:t>
            </a:r>
            <a:r>
              <a:rPr lang="en-US" dirty="0"/>
              <a:t>?</a:t>
            </a:r>
          </a:p>
          <a:p>
            <a:pPr lvl="1"/>
            <a:r>
              <a:rPr lang="en-US" dirty="0" err="1"/>
              <a:t>Bagaimana</a:t>
            </a:r>
            <a:r>
              <a:rPr lang="en-US" dirty="0"/>
              <a:t> </a:t>
            </a:r>
            <a:r>
              <a:rPr lang="en-US" dirty="0" err="1"/>
              <a:t>mendesain</a:t>
            </a:r>
            <a:r>
              <a:rPr lang="en-US" dirty="0"/>
              <a:t> traffic light?</a:t>
            </a:r>
          </a:p>
          <a:p>
            <a:pPr lvl="1"/>
            <a:r>
              <a:rPr lang="en-ID" dirty="0" err="1"/>
              <a:t>Metode</a:t>
            </a:r>
            <a:r>
              <a:rPr lang="en-ID" dirty="0"/>
              <a:t> </a:t>
            </a:r>
            <a:r>
              <a:rPr lang="en-ID" dirty="0" err="1"/>
              <a:t>apa</a:t>
            </a:r>
            <a:r>
              <a:rPr lang="en-ID" dirty="0"/>
              <a:t> yang </a:t>
            </a:r>
            <a:r>
              <a:rPr lang="en-ID" dirty="0" err="1"/>
              <a:t>sebaiknya</a:t>
            </a:r>
            <a:r>
              <a:rPr lang="en-ID" dirty="0"/>
              <a:t> </a:t>
            </a:r>
            <a:r>
              <a:rPr lang="en-ID" dirty="0" err="1"/>
              <a:t>dipakai</a:t>
            </a:r>
            <a:r>
              <a:rPr lang="en-ID" dirty="0"/>
              <a:t> </a:t>
            </a:r>
            <a:r>
              <a:rPr lang="en-ID" dirty="0" err="1"/>
              <a:t>untuk</a:t>
            </a:r>
            <a:r>
              <a:rPr lang="en-ID" dirty="0"/>
              <a:t> </a:t>
            </a:r>
            <a:r>
              <a:rPr lang="en-ID" dirty="0" err="1"/>
              <a:t>penentuan</a:t>
            </a:r>
            <a:r>
              <a:rPr lang="en-ID" dirty="0"/>
              <a:t> traffic light </a:t>
            </a:r>
            <a:r>
              <a:rPr lang="en-ID" dirty="0" err="1"/>
              <a:t>secara</a:t>
            </a:r>
            <a:r>
              <a:rPr lang="en-ID" dirty="0"/>
              <a:t> </a:t>
            </a:r>
            <a:r>
              <a:rPr lang="en-ID" dirty="0" err="1"/>
              <a:t>dinamis</a:t>
            </a:r>
            <a:r>
              <a:rPr lang="en-ID" dirty="0"/>
              <a:t>?</a:t>
            </a:r>
          </a:p>
          <a:p>
            <a:r>
              <a:rPr lang="en-ID" dirty="0" err="1">
                <a:solidFill>
                  <a:srgbClr val="C00000"/>
                </a:solidFill>
              </a:rPr>
              <a:t>Masalah</a:t>
            </a:r>
            <a:r>
              <a:rPr lang="en-ID" dirty="0"/>
              <a:t>: Fuzzy logic </a:t>
            </a:r>
            <a:r>
              <a:rPr lang="en-ID" dirty="0" err="1"/>
              <a:t>memiliki</a:t>
            </a:r>
            <a:r>
              <a:rPr lang="en-ID" dirty="0"/>
              <a:t> </a:t>
            </a:r>
            <a:r>
              <a:rPr lang="en-ID" dirty="0" err="1"/>
              <a:t>kelebihan</a:t>
            </a:r>
            <a:r>
              <a:rPr lang="en-ID" dirty="0"/>
              <a:t> </a:t>
            </a:r>
            <a:r>
              <a:rPr lang="en-ID" dirty="0" err="1"/>
              <a:t>memecahkan</a:t>
            </a:r>
            <a:r>
              <a:rPr lang="en-ID" dirty="0"/>
              <a:t> </a:t>
            </a:r>
            <a:r>
              <a:rPr lang="en-ID" dirty="0" err="1"/>
              <a:t>masalah</a:t>
            </a:r>
            <a:r>
              <a:rPr lang="en-ID" dirty="0"/>
              <a:t> B dan D (</a:t>
            </a:r>
            <a:r>
              <a:rPr lang="en-ID" dirty="0" err="1"/>
              <a:t>argumentasi</a:t>
            </a:r>
            <a:r>
              <a:rPr lang="en-ID" dirty="0"/>
              <a:t> </a:t>
            </a:r>
            <a:r>
              <a:rPr lang="en-ID" dirty="0" err="1"/>
              <a:t>dipilih</a:t>
            </a:r>
            <a:r>
              <a:rPr lang="en-ID" dirty="0"/>
              <a:t>), </a:t>
            </a:r>
            <a:r>
              <a:rPr lang="en-ID" dirty="0" err="1"/>
              <a:t>tapi</a:t>
            </a:r>
            <a:r>
              <a:rPr lang="en-ID" dirty="0"/>
              <a:t> </a:t>
            </a:r>
            <a:r>
              <a:rPr lang="en-ID" dirty="0" err="1">
                <a:solidFill>
                  <a:srgbClr val="C00000"/>
                </a:solidFill>
              </a:rPr>
              <a:t>memiliki</a:t>
            </a:r>
            <a:r>
              <a:rPr lang="en-ID" dirty="0">
                <a:solidFill>
                  <a:srgbClr val="C00000"/>
                </a:solidFill>
              </a:rPr>
              <a:t> </a:t>
            </a:r>
            <a:r>
              <a:rPr lang="en-ID" dirty="0" err="1">
                <a:solidFill>
                  <a:srgbClr val="C00000"/>
                </a:solidFill>
              </a:rPr>
              <a:t>kelemahan</a:t>
            </a:r>
            <a:r>
              <a:rPr lang="en-ID" dirty="0">
                <a:solidFill>
                  <a:srgbClr val="C00000"/>
                </a:solidFill>
              </a:rPr>
              <a:t> E</a:t>
            </a:r>
          </a:p>
          <a:p>
            <a:r>
              <a:rPr lang="en-ID" dirty="0" err="1">
                <a:solidFill>
                  <a:srgbClr val="00B050"/>
                </a:solidFill>
              </a:rPr>
              <a:t>Tujuan</a:t>
            </a:r>
            <a:r>
              <a:rPr lang="en-ID" dirty="0"/>
              <a:t>: </a:t>
            </a:r>
            <a:r>
              <a:rPr lang="en-ID" dirty="0" err="1"/>
              <a:t>Menerapkan</a:t>
            </a:r>
            <a:r>
              <a:rPr lang="en-ID" dirty="0"/>
              <a:t> </a:t>
            </a:r>
            <a:r>
              <a:rPr lang="en-ID" dirty="0" err="1">
                <a:solidFill>
                  <a:srgbClr val="00B050"/>
                </a:solidFill>
              </a:rPr>
              <a:t>metode</a:t>
            </a:r>
            <a:r>
              <a:rPr lang="en-ID" dirty="0">
                <a:solidFill>
                  <a:srgbClr val="00B050"/>
                </a:solidFill>
              </a:rPr>
              <a:t> XYZ </a:t>
            </a:r>
            <a:r>
              <a:rPr lang="en-ID" dirty="0" err="1"/>
              <a:t>untuk</a:t>
            </a:r>
            <a:r>
              <a:rPr lang="en-ID" dirty="0"/>
              <a:t> </a:t>
            </a:r>
            <a:r>
              <a:rPr lang="en-ID" dirty="0" err="1"/>
              <a:t>memecahkan</a:t>
            </a:r>
            <a:r>
              <a:rPr lang="en-ID" dirty="0"/>
              <a:t> </a:t>
            </a:r>
            <a:r>
              <a:rPr lang="en-ID" dirty="0" err="1"/>
              <a:t>masalah</a:t>
            </a:r>
            <a:r>
              <a:rPr lang="en-ID" dirty="0"/>
              <a:t> E pada fuzzy logic </a:t>
            </a:r>
          </a:p>
        </p:txBody>
      </p:sp>
      <p:sp>
        <p:nvSpPr>
          <p:cNvPr id="3" name="Slide Number Placeholder 2">
            <a:extLst>
              <a:ext uri="{FF2B5EF4-FFF2-40B4-BE49-F238E27FC236}">
                <a16:creationId xmlns:a16="http://schemas.microsoft.com/office/drawing/2014/main" id="{985F1BD5-32C5-4274-8143-7C374AD8D0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163</a:t>
            </a:fld>
            <a:endParaRPr lang="en-US">
              <a:solidFill>
                <a:prstClr val="black">
                  <a:tint val="75000"/>
                </a:prstClr>
              </a:solidFill>
            </a:endParaRPr>
          </a:p>
        </p:txBody>
      </p:sp>
      <p:sp>
        <p:nvSpPr>
          <p:cNvPr id="4" name="Title 3">
            <a:extLst>
              <a:ext uri="{FF2B5EF4-FFF2-40B4-BE49-F238E27FC236}">
                <a16:creationId xmlns:a16="http://schemas.microsoft.com/office/drawing/2014/main" id="{0E18F312-5F0A-4F41-A4E8-5670B2264BD5}"/>
              </a:ext>
            </a:extLst>
          </p:cNvPr>
          <p:cNvSpPr>
            <a:spLocks noGrp="1"/>
          </p:cNvSpPr>
          <p:nvPr>
            <p:ph type="title"/>
          </p:nvPr>
        </p:nvSpPr>
        <p:spPr/>
        <p:txBody>
          <a:bodyPr>
            <a:noAutofit/>
          </a:bodyPr>
          <a:lstStyle/>
          <a:p>
            <a:r>
              <a:rPr lang="en-US" sz="3400" dirty="0" err="1"/>
              <a:t>Contoh</a:t>
            </a:r>
            <a:r>
              <a:rPr lang="en-US" sz="3400" dirty="0"/>
              <a:t> Alur </a:t>
            </a:r>
            <a:r>
              <a:rPr lang="en-US" sz="3400" dirty="0" err="1"/>
              <a:t>Latar</a:t>
            </a:r>
            <a:r>
              <a:rPr lang="en-US" sz="3400" dirty="0"/>
              <a:t> </a:t>
            </a:r>
            <a:r>
              <a:rPr lang="en-US" sz="3400" dirty="0" err="1"/>
              <a:t>Belakang</a:t>
            </a:r>
            <a:r>
              <a:rPr lang="en-US" sz="3400" dirty="0"/>
              <a:t> </a:t>
            </a:r>
            <a:r>
              <a:rPr lang="en-US" sz="3400" dirty="0" err="1"/>
              <a:t>Masalah</a:t>
            </a:r>
            <a:r>
              <a:rPr lang="en-US" sz="3400" dirty="0"/>
              <a:t> Penelitian:</a:t>
            </a:r>
            <a:br>
              <a:rPr lang="en-US" sz="3400" dirty="0"/>
            </a:br>
            <a:r>
              <a:rPr lang="en-US" sz="1800" dirty="0" err="1"/>
              <a:t>Penerapan</a:t>
            </a:r>
            <a:r>
              <a:rPr lang="en-US" sz="1800" dirty="0"/>
              <a:t> XYZ </a:t>
            </a:r>
            <a:r>
              <a:rPr lang="en-US" sz="1800" dirty="0" err="1"/>
              <a:t>untuk</a:t>
            </a:r>
            <a:r>
              <a:rPr lang="en-US" sz="1800" dirty="0"/>
              <a:t> E pada Fuzzy Logic </a:t>
            </a:r>
            <a:r>
              <a:rPr lang="en-US" sz="1800" dirty="0" err="1"/>
              <a:t>untuk</a:t>
            </a:r>
            <a:r>
              <a:rPr lang="en-US" sz="1800" dirty="0"/>
              <a:t> </a:t>
            </a:r>
            <a:r>
              <a:rPr lang="en-US" sz="1800" dirty="0" err="1"/>
              <a:t>Pengaturan</a:t>
            </a:r>
            <a:r>
              <a:rPr lang="en-US" sz="1800" dirty="0"/>
              <a:t> </a:t>
            </a:r>
            <a:r>
              <a:rPr lang="en-US" sz="1800" dirty="0" err="1"/>
              <a:t>Lampu</a:t>
            </a:r>
            <a:r>
              <a:rPr lang="en-US" sz="1800" dirty="0"/>
              <a:t> Lalu Lintas </a:t>
            </a:r>
            <a:r>
              <a:rPr lang="en-US" sz="1800" dirty="0" err="1"/>
              <a:t>Dinamis</a:t>
            </a:r>
            <a:endParaRPr lang="en-ID" sz="3400" dirty="0"/>
          </a:p>
        </p:txBody>
      </p:sp>
      <p:sp>
        <p:nvSpPr>
          <p:cNvPr id="7" name="Rectangle 6">
            <a:extLst>
              <a:ext uri="{FF2B5EF4-FFF2-40B4-BE49-F238E27FC236}">
                <a16:creationId xmlns:a16="http://schemas.microsoft.com/office/drawing/2014/main" id="{384B2538-8755-41D1-8154-126CF3BFEB80}"/>
              </a:ext>
            </a:extLst>
          </p:cNvPr>
          <p:cNvSpPr/>
          <p:nvPr/>
        </p:nvSpPr>
        <p:spPr>
          <a:xfrm>
            <a:off x="2819400" y="4343400"/>
            <a:ext cx="990600"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X</a:t>
            </a:r>
          </a:p>
        </p:txBody>
      </p:sp>
    </p:spTree>
    <p:extLst>
      <p:ext uri="{BB962C8B-B14F-4D97-AF65-F5344CB8AC3E}">
        <p14:creationId xmlns:p14="http://schemas.microsoft.com/office/powerpoint/2010/main" val="1721069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fltVal val="0"/>
                                          </p:val>
                                        </p:tav>
                                        <p:tav tm="100000">
                                          <p:val>
                                            <p:strVal val="#ppt_w"/>
                                          </p:val>
                                        </p:tav>
                                      </p:tavLst>
                                    </p:anim>
                                    <p:anim calcmode="lin" valueType="num">
                                      <p:cBhvr>
                                        <p:cTn id="56" dur="1000" fill="hold"/>
                                        <p:tgtEl>
                                          <p:spTgt spid="7"/>
                                        </p:tgtEl>
                                        <p:attrNameLst>
                                          <p:attrName>ppt_h</p:attrName>
                                        </p:attrNameLst>
                                      </p:cBhvr>
                                      <p:tavLst>
                                        <p:tav tm="0">
                                          <p:val>
                                            <p:fltVal val="0"/>
                                          </p:val>
                                        </p:tav>
                                        <p:tav tm="100000">
                                          <p:val>
                                            <p:strVal val="#ppt_h"/>
                                          </p:val>
                                        </p:tav>
                                      </p:tavLst>
                                    </p:anim>
                                    <p:anim calcmode="lin" valueType="num">
                                      <p:cBhvr>
                                        <p:cTn id="57" dur="1000" fill="hold"/>
                                        <p:tgtEl>
                                          <p:spTgt spid="7"/>
                                        </p:tgtEl>
                                        <p:attrNameLst>
                                          <p:attrName>style.rotation</p:attrName>
                                        </p:attrNameLst>
                                      </p:cBhvr>
                                      <p:tavLst>
                                        <p:tav tm="0">
                                          <p:val>
                                            <p:fltVal val="90"/>
                                          </p:val>
                                        </p:tav>
                                        <p:tav tm="100000">
                                          <p:val>
                                            <p:fltVal val="0"/>
                                          </p:val>
                                        </p:tav>
                                      </p:tavLst>
                                    </p:anim>
                                    <p:animEffect transition="in" filter="fade">
                                      <p:cBhvr>
                                        <p:cTn id="58" dur="10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194A0C-0143-4B91-9480-32CF20C82032}"/>
              </a:ext>
            </a:extLst>
          </p:cNvPr>
          <p:cNvSpPr>
            <a:spLocks noGrp="1"/>
          </p:cNvSpPr>
          <p:nvPr>
            <p:ph idx="1"/>
          </p:nvPr>
        </p:nvSpPr>
        <p:spPr>
          <a:xfrm>
            <a:off x="76200" y="2007220"/>
            <a:ext cx="9053944" cy="4469327"/>
          </a:xfrm>
        </p:spPr>
        <p:txBody>
          <a:bodyPr/>
          <a:lstStyle/>
          <a:p>
            <a:pPr marL="0" indent="0" algn="ctr">
              <a:buNone/>
            </a:pPr>
            <a:r>
              <a:rPr lang="id-ID" dirty="0"/>
              <a:t>Penerapan </a:t>
            </a:r>
            <a:r>
              <a:rPr lang="id-ID" dirty="0">
                <a:solidFill>
                  <a:srgbClr val="00B050"/>
                </a:solidFill>
              </a:rPr>
              <a:t>Particle Swarm Optimization </a:t>
            </a:r>
            <a:r>
              <a:rPr lang="id-ID" dirty="0"/>
              <a:t>untuk </a:t>
            </a:r>
            <a:r>
              <a:rPr lang="id-ID" dirty="0">
                <a:solidFill>
                  <a:srgbClr val="C00000"/>
                </a:solidFill>
              </a:rPr>
              <a:t>Pemilihan Parameter </a:t>
            </a:r>
            <a:r>
              <a:rPr lang="id-ID" dirty="0"/>
              <a:t>Secara Otomatis pada </a:t>
            </a:r>
            <a:r>
              <a:rPr lang="id-ID" dirty="0">
                <a:solidFill>
                  <a:schemeClr val="accent2"/>
                </a:solidFill>
              </a:rPr>
              <a:t>Support Vector Machine</a:t>
            </a:r>
            <a:r>
              <a:rPr lang="id-ID" dirty="0"/>
              <a:t> untuk </a:t>
            </a:r>
            <a:r>
              <a:rPr lang="id-ID" dirty="0">
                <a:solidFill>
                  <a:srgbClr val="7030A0"/>
                </a:solidFill>
              </a:rPr>
              <a:t>Prediksi Produksi Padi</a:t>
            </a:r>
            <a:r>
              <a:rPr lang="en-US" dirty="0">
                <a:solidFill>
                  <a:srgbClr val="7030A0"/>
                </a:solidFill>
              </a:rPr>
              <a:t> </a:t>
            </a:r>
            <a:endParaRPr lang="id-ID" dirty="0">
              <a:solidFill>
                <a:srgbClr val="7030A0"/>
              </a:solidFill>
            </a:endParaRPr>
          </a:p>
          <a:p>
            <a:pPr algn="ctr"/>
            <a:endParaRPr lang="en-US" dirty="0"/>
          </a:p>
        </p:txBody>
      </p:sp>
      <p:sp>
        <p:nvSpPr>
          <p:cNvPr id="4" name="Title 3">
            <a:extLst>
              <a:ext uri="{FF2B5EF4-FFF2-40B4-BE49-F238E27FC236}">
                <a16:creationId xmlns:a16="http://schemas.microsoft.com/office/drawing/2014/main" id="{D43FCE69-8163-49B4-A38A-AAE1C34CC8D1}"/>
              </a:ext>
            </a:extLst>
          </p:cNvPr>
          <p:cNvSpPr>
            <a:spLocks noGrp="1"/>
          </p:cNvSpPr>
          <p:nvPr>
            <p:ph type="title"/>
          </p:nvPr>
        </p:nvSpPr>
        <p:spPr>
          <a:xfrm>
            <a:off x="628649" y="122311"/>
            <a:ext cx="2571751" cy="1546675"/>
          </a:xfrm>
        </p:spPr>
        <p:txBody>
          <a:bodyPr>
            <a:noAutofit/>
          </a:bodyPr>
          <a:lstStyle/>
          <a:p>
            <a:r>
              <a:rPr lang="it-IT" dirty="0"/>
              <a:t>Contoh</a:t>
            </a:r>
            <a:br>
              <a:rPr lang="it-IT" dirty="0"/>
            </a:br>
            <a:r>
              <a:rPr lang="it-IT" dirty="0"/>
              <a:t>Masalah</a:t>
            </a:r>
            <a:br>
              <a:rPr lang="it-IT" dirty="0"/>
            </a:br>
            <a:r>
              <a:rPr lang="it-IT" dirty="0"/>
              <a:t>Penelitian</a:t>
            </a:r>
            <a:endParaRPr lang="en-US" dirty="0"/>
          </a:p>
        </p:txBody>
      </p:sp>
      <p:graphicFrame>
        <p:nvGraphicFramePr>
          <p:cNvPr id="5" name="Content Placeholder 4">
            <a:extLst>
              <a:ext uri="{FF2B5EF4-FFF2-40B4-BE49-F238E27FC236}">
                <a16:creationId xmlns:a16="http://schemas.microsoft.com/office/drawing/2014/main" id="{1660D462-4C6F-483F-816A-18640DDB8DB7}"/>
              </a:ext>
            </a:extLst>
          </p:cNvPr>
          <p:cNvGraphicFramePr>
            <a:graphicFrameLocks/>
          </p:cNvGraphicFramePr>
          <p:nvPr/>
        </p:nvGraphicFramePr>
        <p:xfrm>
          <a:off x="-1860" y="3363951"/>
          <a:ext cx="9130145" cy="3505200"/>
        </p:xfrm>
        <a:graphic>
          <a:graphicData uri="http://schemas.openxmlformats.org/drawingml/2006/table">
            <a:tbl>
              <a:tblPr firstRow="1" bandRow="1">
                <a:tableStyleId>{073A0DAA-6AF3-43AB-8588-CEC1D06C72B9}</a:tableStyleId>
              </a:tblPr>
              <a:tblGrid>
                <a:gridCol w="3581400">
                  <a:extLst>
                    <a:ext uri="{9D8B030D-6E8A-4147-A177-3AD203B41FA5}">
                      <a16:colId xmlns:a16="http://schemas.microsoft.com/office/drawing/2014/main" val="20000"/>
                    </a:ext>
                  </a:extLst>
                </a:gridCol>
                <a:gridCol w="2793960">
                  <a:extLst>
                    <a:ext uri="{9D8B030D-6E8A-4147-A177-3AD203B41FA5}">
                      <a16:colId xmlns:a16="http://schemas.microsoft.com/office/drawing/2014/main" val="20001"/>
                    </a:ext>
                  </a:extLst>
                </a:gridCol>
                <a:gridCol w="2754785">
                  <a:extLst>
                    <a:ext uri="{9D8B030D-6E8A-4147-A177-3AD203B41FA5}">
                      <a16:colId xmlns:a16="http://schemas.microsoft.com/office/drawing/2014/main" val="20002"/>
                    </a:ext>
                  </a:extLst>
                </a:gridCol>
              </a:tblGrid>
              <a:tr h="355498">
                <a:tc>
                  <a:txBody>
                    <a:bodyPr/>
                    <a:lstStyle/>
                    <a:p>
                      <a:r>
                        <a:rPr lang="en-US" sz="2000" b="1" dirty="0"/>
                        <a:t>R</a:t>
                      </a:r>
                      <a:r>
                        <a:rPr lang="id-ID" sz="2000" b="1" dirty="0"/>
                        <a:t>esearch</a:t>
                      </a:r>
                      <a:r>
                        <a:rPr lang="en-US" sz="2000" b="1" dirty="0"/>
                        <a:t> P</a:t>
                      </a:r>
                      <a:r>
                        <a:rPr lang="id-ID" sz="2000" b="1" dirty="0" err="1"/>
                        <a:t>roblem</a:t>
                      </a:r>
                      <a:r>
                        <a:rPr lang="id-ID" sz="2000" b="1" dirty="0"/>
                        <a:t> (RP)</a:t>
                      </a:r>
                      <a:endParaRPr lang="en-US" sz="2000" b="1" dirty="0"/>
                    </a:p>
                  </a:txBody>
                  <a:tcPr/>
                </a:tc>
                <a:tc>
                  <a:txBody>
                    <a:bodyPr/>
                    <a:lstStyle/>
                    <a:p>
                      <a:r>
                        <a:rPr lang="id-ID" sz="2000" b="1" dirty="0"/>
                        <a:t>Research Question</a:t>
                      </a:r>
                      <a:r>
                        <a:rPr lang="en-US" sz="2000" b="1" dirty="0"/>
                        <a:t> </a:t>
                      </a:r>
                      <a:r>
                        <a:rPr lang="id-ID" sz="2000" b="1" dirty="0"/>
                        <a:t>(RQ)</a:t>
                      </a:r>
                      <a:endParaRPr lang="en-US" sz="2000" b="1" dirty="0"/>
                    </a:p>
                  </a:txBody>
                  <a:tcPr/>
                </a:tc>
                <a:tc>
                  <a:txBody>
                    <a:bodyPr/>
                    <a:lstStyle/>
                    <a:p>
                      <a:r>
                        <a:rPr lang="id-ID" sz="2000" b="1" dirty="0"/>
                        <a:t>Research</a:t>
                      </a:r>
                      <a:r>
                        <a:rPr lang="en-US" sz="2000" b="1" dirty="0"/>
                        <a:t> </a:t>
                      </a:r>
                      <a:r>
                        <a:rPr lang="id-ID" sz="2000" b="1" dirty="0"/>
                        <a:t>Objective (RO)</a:t>
                      </a:r>
                      <a:endParaRPr lang="en-US" sz="2000" b="1" dirty="0"/>
                    </a:p>
                  </a:txBody>
                  <a:tcPr/>
                </a:tc>
                <a:extLst>
                  <a:ext uri="{0D108BD9-81ED-4DB2-BD59-A6C34878D82A}">
                    <a16:rowId xmlns:a16="http://schemas.microsoft.com/office/drawing/2014/main" val="10000"/>
                  </a:ext>
                </a:extLst>
              </a:tr>
              <a:tr h="2677262">
                <a:tc>
                  <a:txBody>
                    <a:bodyPr/>
                    <a:lstStyle/>
                    <a:p>
                      <a:r>
                        <a:rPr lang="id-ID" sz="2200" dirty="0">
                          <a:solidFill>
                            <a:schemeClr val="accent2"/>
                          </a:solidFill>
                        </a:rPr>
                        <a:t>SVM</a:t>
                      </a:r>
                      <a:r>
                        <a:rPr lang="id-ID" sz="2200" dirty="0"/>
                        <a:t> dapat memecahkan masalah ‘over-</a:t>
                      </a:r>
                      <a:r>
                        <a:rPr lang="id-ID" sz="2200" dirty="0" err="1"/>
                        <a:t>fitting</a:t>
                      </a:r>
                      <a:r>
                        <a:rPr lang="id-ID" sz="2200" dirty="0"/>
                        <a:t>’, lambatnya konvergensi, dan sedikitnya data </a:t>
                      </a:r>
                      <a:r>
                        <a:rPr lang="id-ID" sz="2200" dirty="0" err="1"/>
                        <a:t>training</a:t>
                      </a:r>
                      <a:r>
                        <a:rPr lang="id-ID" sz="2200" dirty="0"/>
                        <a:t>, akan tetapi memiliki kelemahan pada </a:t>
                      </a:r>
                      <a:r>
                        <a:rPr lang="id-ID" sz="2200" dirty="0">
                          <a:solidFill>
                            <a:srgbClr val="FF0000"/>
                          </a:solidFill>
                        </a:rPr>
                        <a:t>sulitnya pemilihan parameter SVM yang sesuai </a:t>
                      </a:r>
                      <a:r>
                        <a:rPr lang="id-ID" sz="2200" dirty="0">
                          <a:solidFill>
                            <a:schemeClr val="tx1"/>
                          </a:solidFill>
                        </a:rPr>
                        <a:t>yang mengakibatkan </a:t>
                      </a:r>
                      <a:r>
                        <a:rPr lang="id-ID" sz="2200" dirty="0">
                          <a:solidFill>
                            <a:srgbClr val="0070C0"/>
                          </a:solidFill>
                        </a:rPr>
                        <a:t>akurasi</a:t>
                      </a:r>
                      <a:r>
                        <a:rPr lang="id-ID" sz="2200" dirty="0">
                          <a:solidFill>
                            <a:schemeClr val="tx1"/>
                          </a:solidFill>
                        </a:rPr>
                        <a:t> tidak stabil</a:t>
                      </a:r>
                      <a:endParaRPr lang="id-ID" sz="2200" dirty="0">
                        <a:solidFill>
                          <a:srgbClr val="FF0000"/>
                        </a:solidFill>
                      </a:endParaRPr>
                    </a:p>
                  </a:txBody>
                  <a:tcPr/>
                </a:tc>
                <a:tc>
                  <a:txBody>
                    <a:bodyPr/>
                    <a:lstStyle/>
                    <a:p>
                      <a:r>
                        <a:rPr lang="id-ID" sz="2200" dirty="0">
                          <a:solidFill>
                            <a:schemeClr val="tx1"/>
                          </a:solidFill>
                        </a:rPr>
                        <a:t>Seberapa meningkat </a:t>
                      </a:r>
                      <a:r>
                        <a:rPr lang="id-ID" sz="2200" dirty="0">
                          <a:solidFill>
                            <a:srgbClr val="0070C0"/>
                          </a:solidFill>
                        </a:rPr>
                        <a:t>akurasi</a:t>
                      </a:r>
                      <a:r>
                        <a:rPr lang="id-ID" sz="2200" dirty="0">
                          <a:solidFill>
                            <a:schemeClr val="tx1"/>
                          </a:solidFill>
                        </a:rPr>
                        <a:t> metode </a:t>
                      </a:r>
                      <a:r>
                        <a:rPr lang="id-ID" sz="2200" dirty="0">
                          <a:solidFill>
                            <a:schemeClr val="accent2"/>
                          </a:solidFill>
                        </a:rPr>
                        <a:t>SVM</a:t>
                      </a:r>
                      <a:r>
                        <a:rPr lang="id-ID" sz="2200" dirty="0">
                          <a:solidFill>
                            <a:schemeClr val="tx1"/>
                          </a:solidFill>
                        </a:rPr>
                        <a:t> apabila </a:t>
                      </a:r>
                      <a:r>
                        <a:rPr lang="id-ID" sz="2200" dirty="0">
                          <a:solidFill>
                            <a:srgbClr val="00B050"/>
                          </a:solidFill>
                        </a:rPr>
                        <a:t>PSO</a:t>
                      </a:r>
                      <a:r>
                        <a:rPr lang="id-ID" sz="2200" dirty="0">
                          <a:solidFill>
                            <a:srgbClr val="FF0000"/>
                          </a:solidFill>
                        </a:rPr>
                        <a:t> </a:t>
                      </a:r>
                      <a:r>
                        <a:rPr lang="id-ID" sz="2200" dirty="0">
                          <a:solidFill>
                            <a:schemeClr val="tx1"/>
                          </a:solidFill>
                        </a:rPr>
                        <a:t>diterapkan pada </a:t>
                      </a:r>
                      <a:r>
                        <a:rPr lang="id-ID" sz="2200" dirty="0">
                          <a:solidFill>
                            <a:srgbClr val="FF0000"/>
                          </a:solidFill>
                        </a:rPr>
                        <a:t>proses pemilihan parameter</a:t>
                      </a:r>
                      <a:r>
                        <a:rPr lang="id-ID" sz="2200" dirty="0">
                          <a:solidFill>
                            <a:schemeClr val="tx1"/>
                          </a:solidFill>
                        </a:rPr>
                        <a:t>?</a:t>
                      </a:r>
                    </a:p>
                  </a:txBody>
                  <a:tcPr/>
                </a:tc>
                <a:tc>
                  <a:txBody>
                    <a:bodyPr/>
                    <a:lstStyle/>
                    <a:p>
                      <a:r>
                        <a:rPr lang="id-ID" sz="2200" dirty="0">
                          <a:solidFill>
                            <a:schemeClr val="tx1"/>
                          </a:solidFill>
                        </a:rPr>
                        <a:t>Menerapkan</a:t>
                      </a:r>
                      <a:r>
                        <a:rPr lang="id-ID" sz="2200" dirty="0">
                          <a:solidFill>
                            <a:srgbClr val="FF0000"/>
                          </a:solidFill>
                        </a:rPr>
                        <a:t> </a:t>
                      </a:r>
                      <a:r>
                        <a:rPr lang="id-ID" sz="2200" dirty="0">
                          <a:solidFill>
                            <a:srgbClr val="00B050"/>
                          </a:solidFill>
                        </a:rPr>
                        <a:t>PSO</a:t>
                      </a:r>
                      <a:r>
                        <a:rPr lang="id-ID" sz="2200" dirty="0">
                          <a:solidFill>
                            <a:srgbClr val="FF0000"/>
                          </a:solidFill>
                        </a:rPr>
                        <a:t> </a:t>
                      </a:r>
                      <a:r>
                        <a:rPr lang="id-ID" sz="2200" dirty="0">
                          <a:solidFill>
                            <a:schemeClr val="tx1"/>
                          </a:solidFill>
                        </a:rPr>
                        <a:t>untuk</a:t>
                      </a:r>
                      <a:r>
                        <a:rPr lang="id-ID" sz="2200" dirty="0">
                          <a:solidFill>
                            <a:srgbClr val="FF0000"/>
                          </a:solidFill>
                        </a:rPr>
                        <a:t> pemilihan parameter yang sesuai </a:t>
                      </a:r>
                      <a:r>
                        <a:rPr lang="id-ID" sz="2200" dirty="0">
                          <a:solidFill>
                            <a:schemeClr val="tx1"/>
                          </a:solidFill>
                        </a:rPr>
                        <a:t>pada</a:t>
                      </a:r>
                      <a:r>
                        <a:rPr lang="id-ID" sz="2200" dirty="0">
                          <a:solidFill>
                            <a:srgbClr val="FF0000"/>
                          </a:solidFill>
                        </a:rPr>
                        <a:t> </a:t>
                      </a:r>
                      <a:r>
                        <a:rPr lang="id-ID" sz="2200" dirty="0">
                          <a:solidFill>
                            <a:schemeClr val="accent2"/>
                          </a:solidFill>
                        </a:rPr>
                        <a:t>SVM</a:t>
                      </a:r>
                      <a:r>
                        <a:rPr lang="id-ID" sz="2200" dirty="0">
                          <a:solidFill>
                            <a:srgbClr val="FF0000"/>
                          </a:solidFill>
                        </a:rPr>
                        <a:t> </a:t>
                      </a:r>
                      <a:r>
                        <a:rPr lang="id-ID" sz="2200" dirty="0"/>
                        <a:t>(C, lambda dan </a:t>
                      </a:r>
                      <a:r>
                        <a:rPr lang="id-ID" sz="2200" dirty="0" err="1"/>
                        <a:t>epsilon</a:t>
                      </a:r>
                      <a:r>
                        <a:rPr lang="id-ID" sz="2200" dirty="0"/>
                        <a:t>) , </a:t>
                      </a:r>
                      <a:r>
                        <a:rPr lang="id-ID" sz="2200" dirty="0">
                          <a:solidFill>
                            <a:schemeClr val="tx1"/>
                          </a:solidFill>
                        </a:rPr>
                        <a:t>sehingga hasil </a:t>
                      </a:r>
                      <a:r>
                        <a:rPr lang="id-ID" sz="2200" dirty="0">
                          <a:solidFill>
                            <a:srgbClr val="0070C0"/>
                          </a:solidFill>
                        </a:rPr>
                        <a:t>prediksinya lebih akurat</a:t>
                      </a:r>
                    </a:p>
                  </a:txBody>
                  <a:tcPr/>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6B67E47D-43F4-486D-A8AC-98CCD6390BD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164</a:t>
            </a:fld>
            <a:endParaRPr lang="en-US">
              <a:solidFill>
                <a:prstClr val="black">
                  <a:tint val="75000"/>
                </a:prstClr>
              </a:solidFill>
            </a:endParaRPr>
          </a:p>
        </p:txBody>
      </p:sp>
      <p:sp>
        <p:nvSpPr>
          <p:cNvPr id="6" name="TextBox 5">
            <a:extLst>
              <a:ext uri="{FF2B5EF4-FFF2-40B4-BE49-F238E27FC236}">
                <a16:creationId xmlns:a16="http://schemas.microsoft.com/office/drawing/2014/main" id="{CCE9F9D2-B346-43BE-9FE8-60AF563B4DD3}"/>
              </a:ext>
            </a:extLst>
          </p:cNvPr>
          <p:cNvSpPr txBox="1"/>
          <p:nvPr/>
        </p:nvSpPr>
        <p:spPr>
          <a:xfrm>
            <a:off x="3200400" y="99536"/>
            <a:ext cx="6028753" cy="1631216"/>
          </a:xfrm>
          <a:prstGeom prst="rect">
            <a:avLst/>
          </a:prstGeom>
          <a:noFill/>
        </p:spPr>
        <p:txBody>
          <a:bodyPr wrap="square" rtlCol="0">
            <a:spAutoFit/>
          </a:bodyPr>
          <a:lstStyle/>
          <a:p>
            <a:pPr marL="285750" indent="-285750" algn="l">
              <a:buFont typeface="Arial" panose="020B0604020202020204" pitchFamily="34" charset="0"/>
              <a:buChar char="•"/>
            </a:pPr>
            <a:r>
              <a:rPr lang="en-US" sz="2000" b="1" i="1" dirty="0" err="1">
                <a:solidFill>
                  <a:srgbClr val="7030A0"/>
                </a:solidFill>
                <a:effectLst/>
                <a:latin typeface="+mn-lt"/>
              </a:rPr>
              <a:t>Ungu</a:t>
            </a:r>
            <a:r>
              <a:rPr lang="en-US" sz="2000" i="1" dirty="0">
                <a:effectLst/>
                <a:latin typeface="+mn-lt"/>
              </a:rPr>
              <a:t>: </a:t>
            </a:r>
            <a:r>
              <a:rPr lang="en-US" sz="2000" i="1" dirty="0" err="1">
                <a:effectLst/>
                <a:latin typeface="+mn-lt"/>
              </a:rPr>
              <a:t>Obyek</a:t>
            </a:r>
            <a:r>
              <a:rPr lang="en-US" sz="2000" i="1" dirty="0">
                <a:effectLst/>
                <a:latin typeface="+mn-lt"/>
              </a:rPr>
              <a:t> Data </a:t>
            </a:r>
            <a:r>
              <a:rPr lang="en-US" sz="1800" i="1" dirty="0">
                <a:effectLst/>
                <a:latin typeface="+mn-lt"/>
              </a:rPr>
              <a:t>(</a:t>
            </a:r>
            <a:r>
              <a:rPr lang="en-US" sz="1800" i="1" dirty="0" err="1">
                <a:effectLst/>
                <a:latin typeface="+mn-lt"/>
              </a:rPr>
              <a:t>Opsional</a:t>
            </a:r>
            <a:r>
              <a:rPr lang="en-US" sz="1800" i="1" dirty="0">
                <a:effectLst/>
                <a:latin typeface="+mn-lt"/>
              </a:rPr>
              <a:t>, Bisa Dataset </a:t>
            </a:r>
            <a:r>
              <a:rPr lang="en-US" sz="1800" i="1" dirty="0" err="1">
                <a:effectLst/>
                <a:latin typeface="+mn-lt"/>
              </a:rPr>
              <a:t>Publik</a:t>
            </a:r>
            <a:r>
              <a:rPr lang="en-US" sz="1800" i="1" dirty="0">
                <a:effectLst/>
                <a:latin typeface="+mn-lt"/>
              </a:rPr>
              <a:t>)</a:t>
            </a:r>
          </a:p>
          <a:p>
            <a:pPr marL="285750" indent="-285750" algn="l">
              <a:buFont typeface="Arial" panose="020B0604020202020204" pitchFamily="34" charset="0"/>
              <a:buChar char="•"/>
            </a:pPr>
            <a:r>
              <a:rPr lang="en-US" sz="2000" b="1" i="1" dirty="0" err="1">
                <a:solidFill>
                  <a:srgbClr val="FF9933"/>
                </a:solidFill>
                <a:effectLst/>
                <a:latin typeface="+mn-lt"/>
              </a:rPr>
              <a:t>Oranye</a:t>
            </a:r>
            <a:r>
              <a:rPr lang="en-US" sz="2000" i="1" dirty="0">
                <a:effectLst/>
                <a:latin typeface="+mn-lt"/>
              </a:rPr>
              <a:t>: </a:t>
            </a:r>
            <a:r>
              <a:rPr lang="en-US" sz="2000" i="1" dirty="0" err="1">
                <a:effectLst/>
                <a:latin typeface="+mn-lt"/>
              </a:rPr>
              <a:t>Topik</a:t>
            </a:r>
            <a:r>
              <a:rPr lang="en-US" sz="2000" i="1" dirty="0">
                <a:effectLst/>
                <a:latin typeface="+mn-lt"/>
              </a:rPr>
              <a:t> </a:t>
            </a:r>
            <a:r>
              <a:rPr lang="en-US" sz="1800" i="1" dirty="0">
                <a:effectLst/>
                <a:latin typeface="+mn-lt"/>
              </a:rPr>
              <a:t>(</a:t>
            </a:r>
            <a:r>
              <a:rPr lang="en-US" sz="1800" i="1" dirty="0" err="1">
                <a:effectLst/>
                <a:latin typeface="+mn-lt"/>
              </a:rPr>
              <a:t>Obyek</a:t>
            </a:r>
            <a:r>
              <a:rPr lang="en-US" sz="1800" i="1" dirty="0">
                <a:effectLst/>
                <a:latin typeface="+mn-lt"/>
              </a:rPr>
              <a:t> </a:t>
            </a:r>
            <a:r>
              <a:rPr lang="en-US" sz="1800" i="1" dirty="0" err="1">
                <a:effectLst/>
                <a:latin typeface="+mn-lt"/>
              </a:rPr>
              <a:t>Metode</a:t>
            </a:r>
            <a:r>
              <a:rPr lang="en-US" sz="1800" i="1" dirty="0">
                <a:effectLst/>
                <a:latin typeface="+mn-lt"/>
              </a:rPr>
              <a:t> yang </a:t>
            </a:r>
            <a:r>
              <a:rPr lang="en-US" sz="1800" i="1" dirty="0" err="1">
                <a:effectLst/>
                <a:latin typeface="+mn-lt"/>
              </a:rPr>
              <a:t>Diperbaiki</a:t>
            </a:r>
            <a:r>
              <a:rPr lang="en-US" sz="1800" i="1" dirty="0">
                <a:effectLst/>
                <a:latin typeface="+mn-lt"/>
              </a:rPr>
              <a:t>)</a:t>
            </a:r>
          </a:p>
          <a:p>
            <a:pPr marL="285750" indent="-285750" algn="l">
              <a:buFont typeface="Arial" panose="020B0604020202020204" pitchFamily="34" charset="0"/>
              <a:buChar char="•"/>
            </a:pPr>
            <a:r>
              <a:rPr lang="en-US" sz="2000" b="1" i="1" dirty="0">
                <a:solidFill>
                  <a:srgbClr val="C00000"/>
                </a:solidFill>
                <a:effectLst/>
                <a:latin typeface="+mn-lt"/>
              </a:rPr>
              <a:t>Merah</a:t>
            </a:r>
            <a:r>
              <a:rPr lang="en-US" sz="2000" i="1" dirty="0">
                <a:effectLst/>
                <a:latin typeface="+mn-lt"/>
              </a:rPr>
              <a:t>: </a:t>
            </a:r>
            <a:r>
              <a:rPr lang="en-US" sz="2000" i="1" dirty="0" err="1">
                <a:effectLst/>
                <a:latin typeface="+mn-lt"/>
              </a:rPr>
              <a:t>Masalah</a:t>
            </a:r>
            <a:r>
              <a:rPr lang="en-US" sz="2000" i="1" dirty="0">
                <a:effectLst/>
                <a:latin typeface="+mn-lt"/>
              </a:rPr>
              <a:t> </a:t>
            </a:r>
            <a:r>
              <a:rPr lang="en-US" sz="2000" i="1" dirty="0" err="1">
                <a:effectLst/>
                <a:latin typeface="+mn-lt"/>
              </a:rPr>
              <a:t>Penelitian</a:t>
            </a:r>
            <a:endParaRPr lang="en-US" sz="2000" i="1" dirty="0">
              <a:effectLst/>
              <a:latin typeface="+mn-lt"/>
            </a:endParaRPr>
          </a:p>
          <a:p>
            <a:pPr marL="285750" indent="-285750" algn="l">
              <a:buFont typeface="Arial" panose="020B0604020202020204" pitchFamily="34" charset="0"/>
              <a:buChar char="•"/>
            </a:pPr>
            <a:r>
              <a:rPr lang="en-US" sz="2000" b="1" i="1" dirty="0">
                <a:solidFill>
                  <a:srgbClr val="00B050"/>
                </a:solidFill>
                <a:effectLst/>
                <a:latin typeface="+mn-lt"/>
              </a:rPr>
              <a:t>Hijau</a:t>
            </a:r>
            <a:r>
              <a:rPr lang="en-US" sz="2000" i="1" dirty="0">
                <a:effectLst/>
                <a:latin typeface="+mn-lt"/>
              </a:rPr>
              <a:t>: </a:t>
            </a:r>
            <a:r>
              <a:rPr lang="en-US" sz="2000" i="1" dirty="0" err="1">
                <a:effectLst/>
                <a:latin typeface="+mn-lt"/>
              </a:rPr>
              <a:t>Metode</a:t>
            </a:r>
            <a:r>
              <a:rPr lang="en-US" sz="2000" i="1" dirty="0">
                <a:effectLst/>
                <a:latin typeface="+mn-lt"/>
              </a:rPr>
              <a:t> </a:t>
            </a:r>
            <a:r>
              <a:rPr lang="en-US" sz="2000" i="1" dirty="0" err="1">
                <a:effectLst/>
                <a:latin typeface="+mn-lt"/>
              </a:rPr>
              <a:t>Perbaikan</a:t>
            </a:r>
            <a:r>
              <a:rPr lang="en-US" sz="2000" i="1" dirty="0">
                <a:effectLst/>
                <a:latin typeface="+mn-lt"/>
              </a:rPr>
              <a:t> yang </a:t>
            </a:r>
            <a:r>
              <a:rPr lang="en-US" sz="2000" i="1" dirty="0" err="1">
                <a:effectLst/>
                <a:latin typeface="+mn-lt"/>
              </a:rPr>
              <a:t>Diusulkan</a:t>
            </a:r>
            <a:endParaRPr lang="en-US" sz="2000" i="1" dirty="0">
              <a:effectLst/>
              <a:latin typeface="+mn-lt"/>
            </a:endParaRPr>
          </a:p>
          <a:p>
            <a:pPr marL="285750" indent="-285750" algn="l">
              <a:buFont typeface="Arial" panose="020B0604020202020204" pitchFamily="34" charset="0"/>
              <a:buChar char="•"/>
            </a:pPr>
            <a:r>
              <a:rPr lang="en-US" sz="2000" b="1" i="1" dirty="0" err="1">
                <a:solidFill>
                  <a:srgbClr val="0070C0"/>
                </a:solidFill>
                <a:effectLst/>
                <a:latin typeface="+mn-lt"/>
              </a:rPr>
              <a:t>Biru</a:t>
            </a:r>
            <a:r>
              <a:rPr lang="en-US" sz="2000" i="1" dirty="0">
                <a:effectLst/>
                <a:latin typeface="+mn-lt"/>
              </a:rPr>
              <a:t>: </a:t>
            </a:r>
            <a:r>
              <a:rPr lang="en-US" sz="2000" i="1" dirty="0" err="1">
                <a:effectLst/>
                <a:latin typeface="+mn-lt"/>
              </a:rPr>
              <a:t>Pengukuran</a:t>
            </a:r>
            <a:r>
              <a:rPr lang="en-US" sz="2000" i="1" dirty="0">
                <a:effectLst/>
                <a:latin typeface="+mn-lt"/>
              </a:rPr>
              <a:t> </a:t>
            </a:r>
            <a:r>
              <a:rPr lang="en-US" sz="2000" i="1" dirty="0" err="1">
                <a:effectLst/>
                <a:latin typeface="+mn-lt"/>
              </a:rPr>
              <a:t>Penelitian</a:t>
            </a:r>
            <a:r>
              <a:rPr lang="en-US" sz="2000" i="1" dirty="0">
                <a:effectLst/>
                <a:latin typeface="+mn-lt"/>
              </a:rPr>
              <a:t> </a:t>
            </a:r>
            <a:r>
              <a:rPr lang="en-US" sz="1800" i="1" dirty="0">
                <a:effectLst/>
                <a:latin typeface="+mn-lt"/>
              </a:rPr>
              <a:t>(</a:t>
            </a:r>
            <a:r>
              <a:rPr lang="en-US" sz="1800" i="1" dirty="0" err="1">
                <a:effectLst/>
                <a:latin typeface="+mn-lt"/>
              </a:rPr>
              <a:t>Tidak</a:t>
            </a:r>
            <a:r>
              <a:rPr lang="en-US" sz="1800" i="1" dirty="0">
                <a:effectLst/>
                <a:latin typeface="+mn-lt"/>
              </a:rPr>
              <a:t> Harus </a:t>
            </a:r>
            <a:r>
              <a:rPr lang="en-US" sz="1800" i="1" dirty="0" err="1">
                <a:effectLst/>
                <a:latin typeface="+mn-lt"/>
              </a:rPr>
              <a:t>Masuk</a:t>
            </a:r>
            <a:r>
              <a:rPr lang="en-US" sz="1800" i="1" dirty="0">
                <a:effectLst/>
                <a:latin typeface="+mn-lt"/>
              </a:rPr>
              <a:t> </a:t>
            </a:r>
            <a:r>
              <a:rPr lang="en-US" sz="1800" i="1" dirty="0" err="1">
                <a:effectLst/>
                <a:latin typeface="+mn-lt"/>
              </a:rPr>
              <a:t>Judul</a:t>
            </a:r>
            <a:r>
              <a:rPr lang="en-US" sz="1800" i="1" dirty="0">
                <a:effectLst/>
                <a:latin typeface="+mn-lt"/>
              </a:rPr>
              <a:t>)</a:t>
            </a:r>
            <a:endParaRPr lang="en-ID" sz="2000" i="1" dirty="0">
              <a:effectLst/>
              <a:latin typeface="+mn-lt"/>
            </a:endParaRPr>
          </a:p>
        </p:txBody>
      </p:sp>
    </p:spTree>
    <p:extLst>
      <p:ext uri="{BB962C8B-B14F-4D97-AF65-F5344CB8AC3E}">
        <p14:creationId xmlns:p14="http://schemas.microsoft.com/office/powerpoint/2010/main" val="11207904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828800"/>
            <a:ext cx="8839199" cy="5127122"/>
          </a:xfrm>
        </p:spPr>
        <p:txBody>
          <a:bodyPr>
            <a:normAutofit lnSpcReduction="10000"/>
          </a:bodyPr>
          <a:lstStyle/>
          <a:p>
            <a:r>
              <a:rPr lang="en-US" dirty="0" err="1"/>
              <a:t>Masalah</a:t>
            </a:r>
            <a:r>
              <a:rPr lang="en-US" dirty="0"/>
              <a:t> </a:t>
            </a:r>
            <a:r>
              <a:rPr lang="en-US" dirty="0" err="1"/>
              <a:t>Penelitian</a:t>
            </a:r>
            <a:r>
              <a:rPr lang="en-US" dirty="0"/>
              <a:t> (</a:t>
            </a:r>
            <a:r>
              <a:rPr lang="en-US" i="1" dirty="0"/>
              <a:t>Research Problem</a:t>
            </a:r>
            <a:r>
              <a:rPr lang="en-US" dirty="0"/>
              <a:t>):</a:t>
            </a:r>
          </a:p>
          <a:p>
            <a:pPr lvl="1"/>
            <a:r>
              <a:rPr lang="en-US" dirty="0">
                <a:solidFill>
                  <a:schemeClr val="accent2"/>
                </a:solidFill>
              </a:rPr>
              <a:t>Neural network </a:t>
            </a:r>
            <a:r>
              <a:rPr lang="en-US" dirty="0" err="1"/>
              <a:t>terbukti</a:t>
            </a:r>
            <a:r>
              <a:rPr lang="en-US" dirty="0"/>
              <a:t> </a:t>
            </a:r>
            <a:r>
              <a:rPr lang="en-US" dirty="0" err="1"/>
              <a:t>memiliki</a:t>
            </a:r>
            <a:r>
              <a:rPr lang="en-US" dirty="0"/>
              <a:t> </a:t>
            </a:r>
            <a:r>
              <a:rPr lang="en-US" dirty="0" err="1"/>
              <a:t>performa</a:t>
            </a:r>
            <a:r>
              <a:rPr lang="en-US" dirty="0"/>
              <a:t> </a:t>
            </a:r>
            <a:r>
              <a:rPr lang="en-US" dirty="0" err="1"/>
              <a:t>bagus</a:t>
            </a:r>
            <a:r>
              <a:rPr lang="en-US" dirty="0"/>
              <a:t> </a:t>
            </a:r>
            <a:r>
              <a:rPr lang="en-US" dirty="0" err="1"/>
              <a:t>untuk</a:t>
            </a:r>
            <a:r>
              <a:rPr lang="en-US" dirty="0"/>
              <a:t> </a:t>
            </a:r>
            <a:r>
              <a:rPr lang="en-US" dirty="0" err="1"/>
              <a:t>menangani</a:t>
            </a:r>
            <a:r>
              <a:rPr lang="en-US" dirty="0"/>
              <a:t> data </a:t>
            </a:r>
            <a:r>
              <a:rPr lang="en-US" dirty="0" err="1"/>
              <a:t>besar</a:t>
            </a:r>
            <a:r>
              <a:rPr lang="en-US" dirty="0"/>
              <a:t> </a:t>
            </a:r>
            <a:r>
              <a:rPr lang="en-US" dirty="0" err="1"/>
              <a:t>seperti</a:t>
            </a:r>
            <a:r>
              <a:rPr lang="en-US" dirty="0"/>
              <a:t> </a:t>
            </a:r>
            <a:r>
              <a:rPr lang="en-US" dirty="0" err="1"/>
              <a:t>pada</a:t>
            </a:r>
            <a:r>
              <a:rPr lang="en-US" dirty="0"/>
              <a:t> data </a:t>
            </a:r>
            <a:r>
              <a:rPr lang="en-US" dirty="0" err="1"/>
              <a:t>prediksi</a:t>
            </a:r>
            <a:r>
              <a:rPr lang="en-US" dirty="0"/>
              <a:t> </a:t>
            </a:r>
            <a:r>
              <a:rPr lang="en-US" dirty="0" err="1"/>
              <a:t>harga</a:t>
            </a:r>
            <a:r>
              <a:rPr lang="en-US" dirty="0"/>
              <a:t> </a:t>
            </a:r>
            <a:r>
              <a:rPr lang="en-US" dirty="0" err="1"/>
              <a:t>saham</a:t>
            </a:r>
            <a:r>
              <a:rPr lang="en-US" dirty="0"/>
              <a:t>, </a:t>
            </a:r>
            <a:r>
              <a:rPr lang="en-US" dirty="0" err="1"/>
              <a:t>akan</a:t>
            </a:r>
            <a:r>
              <a:rPr lang="en-US" dirty="0"/>
              <a:t> </a:t>
            </a:r>
            <a:r>
              <a:rPr lang="en-US" dirty="0" err="1"/>
              <a:t>tetapi</a:t>
            </a:r>
            <a:r>
              <a:rPr lang="en-US" dirty="0"/>
              <a:t> </a:t>
            </a:r>
            <a:r>
              <a:rPr lang="en-US" dirty="0" err="1">
                <a:solidFill>
                  <a:srgbClr val="C00000"/>
                </a:solidFill>
              </a:rPr>
              <a:t>memiliki</a:t>
            </a:r>
            <a:r>
              <a:rPr lang="en-US" dirty="0">
                <a:solidFill>
                  <a:srgbClr val="C00000"/>
                </a:solidFill>
              </a:rPr>
              <a:t> </a:t>
            </a:r>
            <a:r>
              <a:rPr lang="en-US" dirty="0" err="1">
                <a:solidFill>
                  <a:srgbClr val="C00000"/>
                </a:solidFill>
              </a:rPr>
              <a:t>kelemahan</a:t>
            </a:r>
            <a:r>
              <a:rPr lang="en-US" dirty="0">
                <a:solidFill>
                  <a:srgbClr val="C00000"/>
                </a:solidFill>
              </a:rPr>
              <a:t> </a:t>
            </a:r>
            <a:r>
              <a:rPr lang="en-US" dirty="0" err="1">
                <a:solidFill>
                  <a:srgbClr val="C00000"/>
                </a:solidFill>
              </a:rPr>
              <a:t>pada</a:t>
            </a:r>
            <a:r>
              <a:rPr lang="en-US" dirty="0">
                <a:solidFill>
                  <a:srgbClr val="C00000"/>
                </a:solidFill>
              </a:rPr>
              <a:t> </a:t>
            </a:r>
            <a:r>
              <a:rPr lang="en-US" dirty="0" err="1">
                <a:solidFill>
                  <a:srgbClr val="C00000"/>
                </a:solidFill>
              </a:rPr>
              <a:t>pemilihan</a:t>
            </a:r>
            <a:r>
              <a:rPr lang="en-US" dirty="0">
                <a:solidFill>
                  <a:srgbClr val="C00000"/>
                </a:solidFill>
              </a:rPr>
              <a:t> </a:t>
            </a:r>
            <a:r>
              <a:rPr lang="en-US" dirty="0" err="1">
                <a:solidFill>
                  <a:srgbClr val="C00000"/>
                </a:solidFill>
              </a:rPr>
              <a:t>arsitektur</a:t>
            </a:r>
            <a:r>
              <a:rPr lang="en-US" dirty="0">
                <a:solidFill>
                  <a:srgbClr val="C00000"/>
                </a:solidFill>
              </a:rPr>
              <a:t> </a:t>
            </a:r>
            <a:r>
              <a:rPr lang="en-US" dirty="0" err="1">
                <a:solidFill>
                  <a:srgbClr val="C00000"/>
                </a:solidFill>
              </a:rPr>
              <a:t>jaringannya</a:t>
            </a:r>
            <a:r>
              <a:rPr lang="en-US" dirty="0">
                <a:solidFill>
                  <a:srgbClr val="C00000"/>
                </a:solidFill>
              </a:rPr>
              <a:t> </a:t>
            </a:r>
            <a:r>
              <a:rPr lang="en-US" dirty="0"/>
              <a:t>yang </a:t>
            </a:r>
            <a:r>
              <a:rPr lang="en-US" dirty="0" err="1"/>
              <a:t>harus</a:t>
            </a:r>
            <a:r>
              <a:rPr lang="en-US" dirty="0"/>
              <a:t> </a:t>
            </a:r>
            <a:r>
              <a:rPr lang="en-US" dirty="0" err="1"/>
              <a:t>dilakukan</a:t>
            </a:r>
            <a:r>
              <a:rPr lang="en-US" dirty="0"/>
              <a:t> </a:t>
            </a:r>
            <a:r>
              <a:rPr lang="en-US" dirty="0" err="1">
                <a:solidFill>
                  <a:srgbClr val="C00000"/>
                </a:solidFill>
              </a:rPr>
              <a:t>secara</a:t>
            </a:r>
            <a:r>
              <a:rPr lang="en-US" dirty="0">
                <a:solidFill>
                  <a:srgbClr val="C00000"/>
                </a:solidFill>
              </a:rPr>
              <a:t> trial error</a:t>
            </a:r>
            <a:r>
              <a:rPr lang="en-US" dirty="0"/>
              <a:t>, </a:t>
            </a:r>
            <a:r>
              <a:rPr lang="en-US" dirty="0" err="1"/>
              <a:t>sehingga</a:t>
            </a:r>
            <a:r>
              <a:rPr lang="en-US" dirty="0"/>
              <a:t> </a:t>
            </a:r>
            <a:r>
              <a:rPr lang="en-US" dirty="0" err="1">
                <a:solidFill>
                  <a:srgbClr val="0070C0"/>
                </a:solidFill>
              </a:rPr>
              <a:t>tidak</a:t>
            </a:r>
            <a:r>
              <a:rPr lang="en-US" dirty="0">
                <a:solidFill>
                  <a:srgbClr val="0070C0"/>
                </a:solidFill>
              </a:rPr>
              <a:t> </a:t>
            </a:r>
            <a:r>
              <a:rPr lang="en-US" dirty="0" err="1">
                <a:solidFill>
                  <a:srgbClr val="0070C0"/>
                </a:solidFill>
              </a:rPr>
              <a:t>efisien</a:t>
            </a:r>
            <a:r>
              <a:rPr lang="en-US" dirty="0">
                <a:solidFill>
                  <a:srgbClr val="0070C0"/>
                </a:solidFill>
              </a:rPr>
              <a:t> </a:t>
            </a:r>
            <a:r>
              <a:rPr lang="en-US" dirty="0" err="1"/>
              <a:t>dan</a:t>
            </a:r>
            <a:r>
              <a:rPr lang="en-US" dirty="0"/>
              <a:t> </a:t>
            </a:r>
            <a:r>
              <a:rPr lang="en-US" dirty="0" err="1"/>
              <a:t>mengakibatkan</a:t>
            </a:r>
            <a:r>
              <a:rPr lang="en-US" dirty="0"/>
              <a:t> </a:t>
            </a:r>
            <a:r>
              <a:rPr lang="en-US" dirty="0" err="1"/>
              <a:t>hasil</a:t>
            </a:r>
            <a:r>
              <a:rPr lang="en-US" dirty="0"/>
              <a:t> </a:t>
            </a:r>
            <a:r>
              <a:rPr lang="en-US" dirty="0" err="1"/>
              <a:t>prediksi</a:t>
            </a:r>
            <a:r>
              <a:rPr lang="en-US" dirty="0"/>
              <a:t> </a:t>
            </a:r>
            <a:r>
              <a:rPr lang="en-US" dirty="0" err="1">
                <a:solidFill>
                  <a:srgbClr val="0070C0"/>
                </a:solidFill>
              </a:rPr>
              <a:t>kurang</a:t>
            </a:r>
            <a:r>
              <a:rPr lang="en-US" dirty="0">
                <a:solidFill>
                  <a:srgbClr val="0070C0"/>
                </a:solidFill>
              </a:rPr>
              <a:t> </a:t>
            </a:r>
            <a:r>
              <a:rPr lang="en-US" dirty="0" err="1">
                <a:solidFill>
                  <a:srgbClr val="0070C0"/>
                </a:solidFill>
              </a:rPr>
              <a:t>akurat</a:t>
            </a:r>
            <a:endParaRPr lang="en-US" dirty="0">
              <a:solidFill>
                <a:srgbClr val="0070C0"/>
              </a:solidFill>
            </a:endParaRPr>
          </a:p>
          <a:p>
            <a:r>
              <a:rPr lang="en-US" dirty="0" err="1"/>
              <a:t>Rumusan</a:t>
            </a:r>
            <a:r>
              <a:rPr lang="en-US" dirty="0"/>
              <a:t> </a:t>
            </a:r>
            <a:r>
              <a:rPr lang="en-US" dirty="0" err="1"/>
              <a:t>Masalah</a:t>
            </a:r>
            <a:r>
              <a:rPr lang="en-US" dirty="0"/>
              <a:t> (</a:t>
            </a:r>
            <a:r>
              <a:rPr lang="en-US" i="1" dirty="0"/>
              <a:t>Research Question</a:t>
            </a:r>
            <a:r>
              <a:rPr lang="en-US" dirty="0"/>
              <a:t>):</a:t>
            </a:r>
          </a:p>
          <a:p>
            <a:pPr lvl="1"/>
            <a:r>
              <a:rPr lang="en-US" dirty="0" err="1"/>
              <a:t>Bagaimana</a:t>
            </a:r>
            <a:r>
              <a:rPr lang="en-US" dirty="0"/>
              <a:t> </a:t>
            </a:r>
            <a:r>
              <a:rPr lang="en-US" dirty="0" err="1">
                <a:solidFill>
                  <a:srgbClr val="0070C0"/>
                </a:solidFill>
              </a:rPr>
              <a:t>peningkatan</a:t>
            </a:r>
            <a:r>
              <a:rPr lang="en-US" dirty="0">
                <a:solidFill>
                  <a:srgbClr val="0070C0"/>
                </a:solidFill>
              </a:rPr>
              <a:t> </a:t>
            </a:r>
            <a:r>
              <a:rPr lang="en-US" dirty="0" err="1">
                <a:solidFill>
                  <a:srgbClr val="0070C0"/>
                </a:solidFill>
              </a:rPr>
              <a:t>akurasi</a:t>
            </a:r>
            <a:r>
              <a:rPr lang="en-US" dirty="0">
                <a:solidFill>
                  <a:srgbClr val="0070C0"/>
                </a:solidFill>
              </a:rPr>
              <a:t> </a:t>
            </a:r>
            <a:r>
              <a:rPr lang="en-US" dirty="0" err="1">
                <a:solidFill>
                  <a:srgbClr val="0070C0"/>
                </a:solidFill>
              </a:rPr>
              <a:t>dan</a:t>
            </a:r>
            <a:r>
              <a:rPr lang="en-US" dirty="0">
                <a:solidFill>
                  <a:srgbClr val="0070C0"/>
                </a:solidFill>
              </a:rPr>
              <a:t> </a:t>
            </a:r>
            <a:r>
              <a:rPr lang="en-US" dirty="0" err="1">
                <a:solidFill>
                  <a:srgbClr val="0070C0"/>
                </a:solidFill>
              </a:rPr>
              <a:t>efisiensi</a:t>
            </a:r>
            <a:r>
              <a:rPr lang="en-US" dirty="0">
                <a:solidFill>
                  <a:srgbClr val="0070C0"/>
                </a:solidFill>
              </a:rPr>
              <a:t> </a:t>
            </a:r>
            <a:r>
              <a:rPr lang="en-US" dirty="0">
                <a:solidFill>
                  <a:schemeClr val="accent2"/>
                </a:solidFill>
              </a:rPr>
              <a:t>neural network </a:t>
            </a:r>
            <a:r>
              <a:rPr lang="en-US" dirty="0" err="1"/>
              <a:t>apabila</a:t>
            </a:r>
            <a:r>
              <a:rPr lang="en-US" dirty="0"/>
              <a:t> </a:t>
            </a:r>
            <a:r>
              <a:rPr lang="en-US" dirty="0" err="1"/>
              <a:t>pada</a:t>
            </a:r>
            <a:r>
              <a:rPr lang="en-US" dirty="0"/>
              <a:t> </a:t>
            </a:r>
            <a:r>
              <a:rPr lang="en-US" dirty="0" err="1">
                <a:solidFill>
                  <a:srgbClr val="C00000"/>
                </a:solidFill>
              </a:rPr>
              <a:t>pemilihan</a:t>
            </a:r>
            <a:r>
              <a:rPr lang="en-US" dirty="0">
                <a:solidFill>
                  <a:srgbClr val="C00000"/>
                </a:solidFill>
              </a:rPr>
              <a:t> </a:t>
            </a:r>
            <a:r>
              <a:rPr lang="en-US" dirty="0" err="1">
                <a:solidFill>
                  <a:srgbClr val="C00000"/>
                </a:solidFill>
              </a:rPr>
              <a:t>arsitektur</a:t>
            </a:r>
            <a:r>
              <a:rPr lang="en-US" dirty="0">
                <a:solidFill>
                  <a:srgbClr val="C00000"/>
                </a:solidFill>
              </a:rPr>
              <a:t> </a:t>
            </a:r>
            <a:r>
              <a:rPr lang="en-US" dirty="0" err="1">
                <a:solidFill>
                  <a:srgbClr val="C00000"/>
                </a:solidFill>
              </a:rPr>
              <a:t>jaringan</a:t>
            </a:r>
            <a:r>
              <a:rPr lang="en-US" dirty="0">
                <a:solidFill>
                  <a:srgbClr val="C00000"/>
                </a:solidFill>
              </a:rPr>
              <a:t> </a:t>
            </a:r>
            <a:r>
              <a:rPr lang="en-US" dirty="0" err="1">
                <a:solidFill>
                  <a:srgbClr val="C00000"/>
                </a:solidFill>
              </a:rPr>
              <a:t>diotomatisasi</a:t>
            </a:r>
            <a:r>
              <a:rPr lang="en-US" dirty="0">
                <a:solidFill>
                  <a:srgbClr val="C00000"/>
                </a:solidFill>
              </a:rPr>
              <a:t> </a:t>
            </a:r>
            <a:r>
              <a:rPr lang="en-US" dirty="0" err="1"/>
              <a:t>menggunakan</a:t>
            </a:r>
            <a:r>
              <a:rPr lang="en-US" dirty="0">
                <a:solidFill>
                  <a:srgbClr val="C00000"/>
                </a:solidFill>
              </a:rPr>
              <a:t> </a:t>
            </a:r>
            <a:r>
              <a:rPr lang="en-US" dirty="0" err="1">
                <a:solidFill>
                  <a:srgbClr val="00B050"/>
                </a:solidFill>
              </a:rPr>
              <a:t>algoritma</a:t>
            </a:r>
            <a:r>
              <a:rPr lang="en-US" dirty="0">
                <a:solidFill>
                  <a:srgbClr val="00B050"/>
                </a:solidFill>
              </a:rPr>
              <a:t> </a:t>
            </a:r>
            <a:r>
              <a:rPr lang="en-US" dirty="0" err="1">
                <a:solidFill>
                  <a:srgbClr val="00B050"/>
                </a:solidFill>
              </a:rPr>
              <a:t>genetika</a:t>
            </a:r>
            <a:r>
              <a:rPr lang="en-US" dirty="0"/>
              <a:t>?</a:t>
            </a:r>
          </a:p>
          <a:p>
            <a:r>
              <a:rPr lang="en-US" dirty="0" err="1"/>
              <a:t>Tujuan</a:t>
            </a:r>
            <a:r>
              <a:rPr lang="en-US" dirty="0"/>
              <a:t> </a:t>
            </a:r>
            <a:r>
              <a:rPr lang="en-US" dirty="0" err="1"/>
              <a:t>Penelitian</a:t>
            </a:r>
            <a:r>
              <a:rPr lang="en-US" dirty="0"/>
              <a:t> (</a:t>
            </a:r>
            <a:r>
              <a:rPr lang="en-US" i="1" dirty="0"/>
              <a:t>Research Objective</a:t>
            </a:r>
            <a:r>
              <a:rPr lang="en-US" dirty="0"/>
              <a:t>):</a:t>
            </a:r>
          </a:p>
          <a:p>
            <a:pPr lvl="1"/>
            <a:r>
              <a:rPr lang="en-US" dirty="0" err="1"/>
              <a:t>Menerapkan</a:t>
            </a:r>
            <a:r>
              <a:rPr lang="en-US" dirty="0"/>
              <a:t> </a:t>
            </a:r>
            <a:r>
              <a:rPr lang="en-US" dirty="0" err="1">
                <a:solidFill>
                  <a:srgbClr val="00B050"/>
                </a:solidFill>
              </a:rPr>
              <a:t>algoritma</a:t>
            </a:r>
            <a:r>
              <a:rPr lang="en-US" dirty="0">
                <a:solidFill>
                  <a:srgbClr val="00B050"/>
                </a:solidFill>
              </a:rPr>
              <a:t> </a:t>
            </a:r>
            <a:r>
              <a:rPr lang="en-US" dirty="0" err="1">
                <a:solidFill>
                  <a:srgbClr val="00B050"/>
                </a:solidFill>
              </a:rPr>
              <a:t>genetika</a:t>
            </a:r>
            <a:r>
              <a:rPr lang="en-US" dirty="0">
                <a:solidFill>
                  <a:srgbClr val="00B050"/>
                </a:solidFill>
              </a:rPr>
              <a:t> </a:t>
            </a:r>
            <a:r>
              <a:rPr lang="en-US" dirty="0" err="1"/>
              <a:t>untuk</a:t>
            </a:r>
            <a:r>
              <a:rPr lang="en-US" dirty="0"/>
              <a:t> </a:t>
            </a:r>
            <a:r>
              <a:rPr lang="en-US" dirty="0" err="1">
                <a:solidFill>
                  <a:srgbClr val="C00000"/>
                </a:solidFill>
              </a:rPr>
              <a:t>mengotomatisasi</a:t>
            </a:r>
            <a:r>
              <a:rPr lang="en-US" dirty="0">
                <a:solidFill>
                  <a:srgbClr val="C00000"/>
                </a:solidFill>
              </a:rPr>
              <a:t> </a:t>
            </a:r>
            <a:r>
              <a:rPr lang="en-US" dirty="0" err="1">
                <a:solidFill>
                  <a:srgbClr val="C00000"/>
                </a:solidFill>
              </a:rPr>
              <a:t>pemilihan</a:t>
            </a:r>
            <a:r>
              <a:rPr lang="en-US" dirty="0">
                <a:solidFill>
                  <a:srgbClr val="C00000"/>
                </a:solidFill>
              </a:rPr>
              <a:t> </a:t>
            </a:r>
            <a:r>
              <a:rPr lang="en-US" dirty="0" err="1">
                <a:solidFill>
                  <a:srgbClr val="C00000"/>
                </a:solidFill>
              </a:rPr>
              <a:t>arsitektur</a:t>
            </a:r>
            <a:r>
              <a:rPr lang="en-US" dirty="0">
                <a:solidFill>
                  <a:srgbClr val="C00000"/>
                </a:solidFill>
              </a:rPr>
              <a:t> </a:t>
            </a:r>
            <a:r>
              <a:rPr lang="en-US" dirty="0" err="1">
                <a:solidFill>
                  <a:srgbClr val="C00000"/>
                </a:solidFill>
              </a:rPr>
              <a:t>jaringan</a:t>
            </a:r>
            <a:r>
              <a:rPr lang="en-US" dirty="0">
                <a:solidFill>
                  <a:srgbClr val="C00000"/>
                </a:solidFill>
              </a:rPr>
              <a:t> </a:t>
            </a:r>
            <a:r>
              <a:rPr lang="en-US" dirty="0" err="1"/>
              <a:t>pada</a:t>
            </a:r>
            <a:r>
              <a:rPr lang="en-US" dirty="0">
                <a:solidFill>
                  <a:srgbClr val="C00000"/>
                </a:solidFill>
              </a:rPr>
              <a:t> </a:t>
            </a:r>
            <a:r>
              <a:rPr lang="en-US" dirty="0">
                <a:solidFill>
                  <a:schemeClr val="accent2"/>
                </a:solidFill>
              </a:rPr>
              <a:t>neural </a:t>
            </a:r>
            <a:r>
              <a:rPr lang="en-US" dirty="0" err="1">
                <a:solidFill>
                  <a:schemeClr val="accent2"/>
                </a:solidFill>
              </a:rPr>
              <a:t>nework</a:t>
            </a:r>
            <a:r>
              <a:rPr lang="en-US" dirty="0">
                <a:solidFill>
                  <a:schemeClr val="accent2"/>
                </a:solidFill>
              </a:rPr>
              <a:t> </a:t>
            </a:r>
            <a:r>
              <a:rPr lang="en-US" dirty="0" err="1"/>
              <a:t>sehingga</a:t>
            </a:r>
            <a:r>
              <a:rPr lang="en-US" dirty="0"/>
              <a:t> </a:t>
            </a:r>
            <a:r>
              <a:rPr lang="en-US" dirty="0" err="1">
                <a:solidFill>
                  <a:srgbClr val="0070C0"/>
                </a:solidFill>
              </a:rPr>
              <a:t>lebih</a:t>
            </a:r>
            <a:r>
              <a:rPr lang="en-US" dirty="0">
                <a:solidFill>
                  <a:srgbClr val="0070C0"/>
                </a:solidFill>
              </a:rPr>
              <a:t> </a:t>
            </a:r>
            <a:r>
              <a:rPr lang="en-US" dirty="0" err="1">
                <a:solidFill>
                  <a:srgbClr val="0070C0"/>
                </a:solidFill>
              </a:rPr>
              <a:t>efisien</a:t>
            </a:r>
            <a:r>
              <a:rPr lang="en-US" dirty="0">
                <a:solidFill>
                  <a:srgbClr val="0070C0"/>
                </a:solidFill>
              </a:rPr>
              <a:t> </a:t>
            </a:r>
            <a:r>
              <a:rPr lang="en-US" dirty="0" err="1"/>
              <a:t>dan</a:t>
            </a:r>
            <a:r>
              <a:rPr lang="en-US" dirty="0"/>
              <a:t> </a:t>
            </a:r>
            <a:r>
              <a:rPr lang="en-US" dirty="0" err="1"/>
              <a:t>hasil</a:t>
            </a:r>
            <a:r>
              <a:rPr lang="en-US" dirty="0"/>
              <a:t> </a:t>
            </a:r>
            <a:r>
              <a:rPr lang="en-US" dirty="0" err="1">
                <a:solidFill>
                  <a:srgbClr val="0070C0"/>
                </a:solidFill>
              </a:rPr>
              <a:t>prediksi</a:t>
            </a:r>
            <a:r>
              <a:rPr lang="en-US" dirty="0">
                <a:solidFill>
                  <a:srgbClr val="0070C0"/>
                </a:solidFill>
              </a:rPr>
              <a:t> </a:t>
            </a:r>
            <a:r>
              <a:rPr lang="en-US" dirty="0" err="1">
                <a:solidFill>
                  <a:srgbClr val="0070C0"/>
                </a:solidFill>
              </a:rPr>
              <a:t>lebih</a:t>
            </a:r>
            <a:r>
              <a:rPr lang="en-US" dirty="0">
                <a:solidFill>
                  <a:srgbClr val="0070C0"/>
                </a:solidFill>
              </a:rPr>
              <a:t> </a:t>
            </a:r>
            <a:r>
              <a:rPr lang="en-US" dirty="0" err="1">
                <a:solidFill>
                  <a:srgbClr val="0070C0"/>
                </a:solidFill>
              </a:rPr>
              <a:t>akurat</a:t>
            </a:r>
            <a:endParaRPr lang="en-US" dirty="0">
              <a:solidFill>
                <a:srgbClr val="0070C0"/>
              </a:solidFill>
            </a:endParaRPr>
          </a:p>
        </p:txBody>
      </p:sp>
      <p:sp>
        <p:nvSpPr>
          <p:cNvPr id="2" name="Title 1"/>
          <p:cNvSpPr>
            <a:spLocks noGrp="1"/>
          </p:cNvSpPr>
          <p:nvPr>
            <p:ph type="title"/>
          </p:nvPr>
        </p:nvSpPr>
        <p:spPr>
          <a:xfrm>
            <a:off x="704849" y="495299"/>
            <a:ext cx="3028951" cy="685801"/>
          </a:xfrm>
        </p:spPr>
        <p:txBody>
          <a:bodyPr>
            <a:noAutofit/>
          </a:bodyPr>
          <a:lstStyle/>
          <a:p>
            <a:r>
              <a:rPr lang="en-US" dirty="0" err="1"/>
              <a:t>Contoh</a:t>
            </a:r>
            <a:r>
              <a:rPr lang="en-US" dirty="0"/>
              <a:t> </a:t>
            </a:r>
            <a:r>
              <a:rPr lang="en-US" dirty="0" err="1"/>
              <a:t>Masalah</a:t>
            </a:r>
            <a:r>
              <a:rPr lang="en-US" dirty="0"/>
              <a:t> </a:t>
            </a:r>
            <a:r>
              <a:rPr lang="en-US" dirty="0" err="1"/>
              <a:t>Penelitian</a:t>
            </a:r>
            <a:endParaRPr lang="en-US" dirty="0"/>
          </a:p>
        </p:txBody>
      </p:sp>
      <p:sp>
        <p:nvSpPr>
          <p:cNvPr id="4" name="Slide Number Placeholder 3">
            <a:extLst>
              <a:ext uri="{FF2B5EF4-FFF2-40B4-BE49-F238E27FC236}">
                <a16:creationId xmlns:a16="http://schemas.microsoft.com/office/drawing/2014/main" id="{85236C69-C861-4D1D-900D-CAE6F9634F8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165</a:t>
            </a:fld>
            <a:endParaRPr lang="en-US">
              <a:solidFill>
                <a:prstClr val="black">
                  <a:tint val="75000"/>
                </a:prstClr>
              </a:solidFill>
            </a:endParaRPr>
          </a:p>
        </p:txBody>
      </p:sp>
      <p:sp>
        <p:nvSpPr>
          <p:cNvPr id="5" name="TextBox 4">
            <a:extLst>
              <a:ext uri="{FF2B5EF4-FFF2-40B4-BE49-F238E27FC236}">
                <a16:creationId xmlns:a16="http://schemas.microsoft.com/office/drawing/2014/main" id="{36133B9F-231F-4858-9C1E-2C1DC8445F9D}"/>
              </a:ext>
            </a:extLst>
          </p:cNvPr>
          <p:cNvSpPr txBox="1"/>
          <p:nvPr/>
        </p:nvSpPr>
        <p:spPr>
          <a:xfrm>
            <a:off x="3276600" y="99536"/>
            <a:ext cx="5952553" cy="1631216"/>
          </a:xfrm>
          <a:prstGeom prst="rect">
            <a:avLst/>
          </a:prstGeom>
          <a:noFill/>
        </p:spPr>
        <p:txBody>
          <a:bodyPr wrap="square" rtlCol="0">
            <a:spAutoFit/>
          </a:bodyPr>
          <a:lstStyle/>
          <a:p>
            <a:pPr marL="285750" indent="-285750" algn="l">
              <a:buFont typeface="Arial" panose="020B0604020202020204" pitchFamily="34" charset="0"/>
              <a:buChar char="•"/>
            </a:pPr>
            <a:r>
              <a:rPr lang="en-US" sz="2000" b="1" i="1" dirty="0" err="1">
                <a:solidFill>
                  <a:srgbClr val="7030A0"/>
                </a:solidFill>
                <a:effectLst/>
                <a:latin typeface="+mn-lt"/>
              </a:rPr>
              <a:t>Ungu</a:t>
            </a:r>
            <a:r>
              <a:rPr lang="en-US" sz="2000" i="1" dirty="0">
                <a:effectLst/>
                <a:latin typeface="+mn-lt"/>
              </a:rPr>
              <a:t>: </a:t>
            </a:r>
            <a:r>
              <a:rPr lang="en-US" sz="2000" i="1" dirty="0" err="1">
                <a:effectLst/>
                <a:latin typeface="+mn-lt"/>
              </a:rPr>
              <a:t>Obyek</a:t>
            </a:r>
            <a:r>
              <a:rPr lang="en-US" sz="2000" i="1" dirty="0">
                <a:effectLst/>
                <a:latin typeface="+mn-lt"/>
              </a:rPr>
              <a:t> Data </a:t>
            </a:r>
            <a:r>
              <a:rPr lang="en-US" sz="1800" i="1" dirty="0">
                <a:effectLst/>
                <a:latin typeface="+mn-lt"/>
              </a:rPr>
              <a:t>(</a:t>
            </a:r>
            <a:r>
              <a:rPr lang="en-US" sz="1800" i="1" dirty="0" err="1">
                <a:effectLst/>
                <a:latin typeface="+mn-lt"/>
              </a:rPr>
              <a:t>Opsional</a:t>
            </a:r>
            <a:r>
              <a:rPr lang="en-US" sz="1800" i="1" dirty="0">
                <a:effectLst/>
                <a:latin typeface="+mn-lt"/>
              </a:rPr>
              <a:t>, Bisa Dataset </a:t>
            </a:r>
            <a:r>
              <a:rPr lang="en-US" sz="1800" i="1" dirty="0" err="1">
                <a:effectLst/>
                <a:latin typeface="+mn-lt"/>
              </a:rPr>
              <a:t>Publik</a:t>
            </a:r>
            <a:r>
              <a:rPr lang="en-US" sz="1800" i="1" dirty="0">
                <a:effectLst/>
                <a:latin typeface="+mn-lt"/>
              </a:rPr>
              <a:t>)</a:t>
            </a:r>
          </a:p>
          <a:p>
            <a:pPr marL="285750" indent="-285750" algn="l">
              <a:buFont typeface="Arial" panose="020B0604020202020204" pitchFamily="34" charset="0"/>
              <a:buChar char="•"/>
            </a:pPr>
            <a:r>
              <a:rPr lang="en-US" sz="2000" b="1" i="1" dirty="0" err="1">
                <a:solidFill>
                  <a:srgbClr val="FF9933"/>
                </a:solidFill>
                <a:effectLst/>
                <a:latin typeface="+mn-lt"/>
              </a:rPr>
              <a:t>Oranye</a:t>
            </a:r>
            <a:r>
              <a:rPr lang="en-US" sz="2000" i="1" dirty="0">
                <a:effectLst/>
                <a:latin typeface="+mn-lt"/>
              </a:rPr>
              <a:t>: </a:t>
            </a:r>
            <a:r>
              <a:rPr lang="en-US" sz="2000" i="1" dirty="0" err="1">
                <a:effectLst/>
                <a:latin typeface="+mn-lt"/>
              </a:rPr>
              <a:t>Topik</a:t>
            </a:r>
            <a:r>
              <a:rPr lang="en-US" sz="2000" i="1" dirty="0">
                <a:effectLst/>
                <a:latin typeface="+mn-lt"/>
              </a:rPr>
              <a:t> </a:t>
            </a:r>
            <a:r>
              <a:rPr lang="en-US" sz="1800" i="1" dirty="0">
                <a:effectLst/>
                <a:latin typeface="+mn-lt"/>
              </a:rPr>
              <a:t>(</a:t>
            </a:r>
            <a:r>
              <a:rPr lang="en-US" sz="1800" i="1" dirty="0" err="1">
                <a:effectLst/>
                <a:latin typeface="+mn-lt"/>
              </a:rPr>
              <a:t>Obyek</a:t>
            </a:r>
            <a:r>
              <a:rPr lang="en-US" sz="1800" i="1" dirty="0">
                <a:effectLst/>
                <a:latin typeface="+mn-lt"/>
              </a:rPr>
              <a:t> </a:t>
            </a:r>
            <a:r>
              <a:rPr lang="en-US" sz="1800" i="1" dirty="0" err="1">
                <a:effectLst/>
                <a:latin typeface="+mn-lt"/>
              </a:rPr>
              <a:t>Metode</a:t>
            </a:r>
            <a:r>
              <a:rPr lang="en-US" sz="1800" i="1" dirty="0">
                <a:effectLst/>
                <a:latin typeface="+mn-lt"/>
              </a:rPr>
              <a:t> yang </a:t>
            </a:r>
            <a:r>
              <a:rPr lang="en-US" sz="1800" i="1" dirty="0" err="1">
                <a:effectLst/>
                <a:latin typeface="+mn-lt"/>
              </a:rPr>
              <a:t>Diperbaiki</a:t>
            </a:r>
            <a:r>
              <a:rPr lang="en-US" sz="1800" i="1" dirty="0">
                <a:effectLst/>
                <a:latin typeface="+mn-lt"/>
              </a:rPr>
              <a:t>)</a:t>
            </a:r>
          </a:p>
          <a:p>
            <a:pPr marL="285750" indent="-285750" algn="l">
              <a:buFont typeface="Arial" panose="020B0604020202020204" pitchFamily="34" charset="0"/>
              <a:buChar char="•"/>
            </a:pPr>
            <a:r>
              <a:rPr lang="en-US" sz="2000" b="1" i="1" dirty="0">
                <a:solidFill>
                  <a:srgbClr val="C00000"/>
                </a:solidFill>
                <a:effectLst/>
                <a:latin typeface="+mn-lt"/>
              </a:rPr>
              <a:t>Merah</a:t>
            </a:r>
            <a:r>
              <a:rPr lang="en-US" sz="2000" i="1" dirty="0">
                <a:effectLst/>
                <a:latin typeface="+mn-lt"/>
              </a:rPr>
              <a:t>: </a:t>
            </a:r>
            <a:r>
              <a:rPr lang="en-US" sz="2000" i="1" dirty="0" err="1">
                <a:effectLst/>
                <a:latin typeface="+mn-lt"/>
              </a:rPr>
              <a:t>Masalah</a:t>
            </a:r>
            <a:r>
              <a:rPr lang="en-US" sz="2000" i="1" dirty="0">
                <a:effectLst/>
                <a:latin typeface="+mn-lt"/>
              </a:rPr>
              <a:t> </a:t>
            </a:r>
            <a:r>
              <a:rPr lang="en-US" sz="2000" i="1" dirty="0" err="1">
                <a:effectLst/>
                <a:latin typeface="+mn-lt"/>
              </a:rPr>
              <a:t>Penelitian</a:t>
            </a:r>
            <a:endParaRPr lang="en-US" sz="2000" i="1" dirty="0">
              <a:effectLst/>
              <a:latin typeface="+mn-lt"/>
            </a:endParaRPr>
          </a:p>
          <a:p>
            <a:pPr marL="285750" indent="-285750" algn="l">
              <a:buFont typeface="Arial" panose="020B0604020202020204" pitchFamily="34" charset="0"/>
              <a:buChar char="•"/>
            </a:pPr>
            <a:r>
              <a:rPr lang="en-US" sz="2000" b="1" i="1" dirty="0">
                <a:solidFill>
                  <a:srgbClr val="00B050"/>
                </a:solidFill>
                <a:effectLst/>
                <a:latin typeface="+mn-lt"/>
              </a:rPr>
              <a:t>Hijau</a:t>
            </a:r>
            <a:r>
              <a:rPr lang="en-US" sz="2000" i="1" dirty="0">
                <a:effectLst/>
                <a:latin typeface="+mn-lt"/>
              </a:rPr>
              <a:t>: </a:t>
            </a:r>
            <a:r>
              <a:rPr lang="en-US" sz="2000" i="1" dirty="0" err="1">
                <a:effectLst/>
                <a:latin typeface="+mn-lt"/>
              </a:rPr>
              <a:t>Metode</a:t>
            </a:r>
            <a:r>
              <a:rPr lang="en-US" sz="2000" i="1" dirty="0">
                <a:effectLst/>
                <a:latin typeface="+mn-lt"/>
              </a:rPr>
              <a:t> </a:t>
            </a:r>
            <a:r>
              <a:rPr lang="en-US" sz="2000" i="1" dirty="0" err="1">
                <a:effectLst/>
                <a:latin typeface="+mn-lt"/>
              </a:rPr>
              <a:t>Perbaikan</a:t>
            </a:r>
            <a:r>
              <a:rPr lang="en-US" sz="2000" i="1" dirty="0">
                <a:effectLst/>
                <a:latin typeface="+mn-lt"/>
              </a:rPr>
              <a:t> yang </a:t>
            </a:r>
            <a:r>
              <a:rPr lang="en-US" sz="2000" i="1" dirty="0" err="1">
                <a:effectLst/>
                <a:latin typeface="+mn-lt"/>
              </a:rPr>
              <a:t>Diusulkan</a:t>
            </a:r>
            <a:endParaRPr lang="en-US" sz="2000" i="1" dirty="0">
              <a:effectLst/>
              <a:latin typeface="+mn-lt"/>
            </a:endParaRPr>
          </a:p>
          <a:p>
            <a:pPr marL="285750" indent="-285750" algn="l">
              <a:buFont typeface="Arial" panose="020B0604020202020204" pitchFamily="34" charset="0"/>
              <a:buChar char="•"/>
            </a:pPr>
            <a:r>
              <a:rPr lang="en-US" sz="2000" b="1" i="1" dirty="0" err="1">
                <a:solidFill>
                  <a:srgbClr val="0070C0"/>
                </a:solidFill>
                <a:effectLst/>
                <a:latin typeface="+mn-lt"/>
              </a:rPr>
              <a:t>Biru</a:t>
            </a:r>
            <a:r>
              <a:rPr lang="en-US" sz="2000" i="1" dirty="0">
                <a:effectLst/>
                <a:latin typeface="+mn-lt"/>
              </a:rPr>
              <a:t>: </a:t>
            </a:r>
            <a:r>
              <a:rPr lang="en-US" sz="2000" i="1" dirty="0" err="1">
                <a:effectLst/>
                <a:latin typeface="+mn-lt"/>
              </a:rPr>
              <a:t>Pengukuran</a:t>
            </a:r>
            <a:r>
              <a:rPr lang="en-US" sz="2000" i="1" dirty="0">
                <a:effectLst/>
                <a:latin typeface="+mn-lt"/>
              </a:rPr>
              <a:t> </a:t>
            </a:r>
            <a:r>
              <a:rPr lang="en-US" sz="2000" i="1" dirty="0" err="1">
                <a:effectLst/>
                <a:latin typeface="+mn-lt"/>
              </a:rPr>
              <a:t>Penelitian</a:t>
            </a:r>
            <a:r>
              <a:rPr lang="en-US" sz="2000" i="1" dirty="0">
                <a:effectLst/>
                <a:latin typeface="+mn-lt"/>
              </a:rPr>
              <a:t> </a:t>
            </a:r>
            <a:r>
              <a:rPr lang="en-US" sz="1800" i="1" dirty="0">
                <a:effectLst/>
                <a:latin typeface="+mn-lt"/>
              </a:rPr>
              <a:t>(</a:t>
            </a:r>
            <a:r>
              <a:rPr lang="en-US" sz="1800" i="1" dirty="0" err="1">
                <a:effectLst/>
                <a:latin typeface="+mn-lt"/>
              </a:rPr>
              <a:t>Tidak</a:t>
            </a:r>
            <a:r>
              <a:rPr lang="en-US" sz="1800" i="1" dirty="0">
                <a:effectLst/>
                <a:latin typeface="+mn-lt"/>
              </a:rPr>
              <a:t> Harus </a:t>
            </a:r>
            <a:r>
              <a:rPr lang="en-US" sz="1800" i="1" dirty="0" err="1">
                <a:effectLst/>
                <a:latin typeface="+mn-lt"/>
              </a:rPr>
              <a:t>Masuk</a:t>
            </a:r>
            <a:r>
              <a:rPr lang="en-US" sz="1800" i="1" dirty="0">
                <a:effectLst/>
                <a:latin typeface="+mn-lt"/>
              </a:rPr>
              <a:t> </a:t>
            </a:r>
            <a:r>
              <a:rPr lang="en-US" sz="1800" i="1" dirty="0" err="1">
                <a:effectLst/>
                <a:latin typeface="+mn-lt"/>
              </a:rPr>
              <a:t>Judul</a:t>
            </a:r>
            <a:r>
              <a:rPr lang="en-US" sz="1800" i="1" dirty="0">
                <a:effectLst/>
                <a:latin typeface="+mn-lt"/>
              </a:rPr>
              <a:t>)</a:t>
            </a:r>
            <a:endParaRPr lang="en-ID" sz="2000" i="1" dirty="0">
              <a:effectLst/>
              <a:latin typeface="+mn-lt"/>
            </a:endParaRPr>
          </a:p>
        </p:txBody>
      </p:sp>
    </p:spTree>
    <p:extLst>
      <p:ext uri="{BB962C8B-B14F-4D97-AF65-F5344CB8AC3E}">
        <p14:creationId xmlns:p14="http://schemas.microsoft.com/office/powerpoint/2010/main" val="7922679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82024"/>
            <a:ext cx="8686800" cy="4800600"/>
          </a:xfrm>
        </p:spPr>
        <p:txBody>
          <a:bodyPr>
            <a:normAutofit fontScale="92500"/>
          </a:bodyPr>
          <a:lstStyle/>
          <a:p>
            <a:r>
              <a:rPr lang="en-US" sz="3200" dirty="0"/>
              <a:t>Research Problem (RP)</a:t>
            </a:r>
            <a:r>
              <a:rPr lang="id-ID" sz="3200" dirty="0"/>
              <a:t>:</a:t>
            </a:r>
          </a:p>
          <a:p>
            <a:pPr lvl="1"/>
            <a:r>
              <a:rPr lang="id-ID" sz="2600" dirty="0"/>
              <a:t>Algoritma </a:t>
            </a:r>
            <a:r>
              <a:rPr lang="id-ID" sz="2600" dirty="0">
                <a:solidFill>
                  <a:schemeClr val="accent2"/>
                </a:solidFill>
              </a:rPr>
              <a:t>K-</a:t>
            </a:r>
            <a:r>
              <a:rPr lang="id-ID" sz="2600" dirty="0" err="1">
                <a:solidFill>
                  <a:schemeClr val="accent2"/>
                </a:solidFill>
              </a:rPr>
              <a:t>Means</a:t>
            </a:r>
            <a:r>
              <a:rPr lang="id-ID" sz="2600" dirty="0"/>
              <a:t> merupakan algoritma </a:t>
            </a:r>
            <a:r>
              <a:rPr lang="id-ID" sz="2600" dirty="0" err="1"/>
              <a:t>clustering</a:t>
            </a:r>
            <a:r>
              <a:rPr lang="id-ID" sz="2600" dirty="0"/>
              <a:t> yang populer karena efisien dalam komputasi, akan tetapi memiliki </a:t>
            </a:r>
            <a:r>
              <a:rPr lang="id-ID" sz="2600" dirty="0">
                <a:solidFill>
                  <a:srgbClr val="C00000"/>
                </a:solidFill>
              </a:rPr>
              <a:t>kelemahan pada sulitnya penentuan K yang optimal </a:t>
            </a:r>
            <a:r>
              <a:rPr lang="id-ID" sz="2600" dirty="0"/>
              <a:t>dan komputasi yang </a:t>
            </a:r>
            <a:r>
              <a:rPr lang="id-ID" sz="2600" dirty="0">
                <a:solidFill>
                  <a:srgbClr val="0070C0"/>
                </a:solidFill>
              </a:rPr>
              <a:t>tidak efisien </a:t>
            </a:r>
            <a:r>
              <a:rPr lang="id-ID" sz="2600" dirty="0"/>
              <a:t>bila menangani data besar </a:t>
            </a:r>
            <a:r>
              <a:rPr lang="en-US" sz="2600" dirty="0"/>
              <a:t>(</a:t>
            </a:r>
            <a:r>
              <a:rPr lang="id-ID" sz="2600" dirty="0"/>
              <a:t>Zhao, 2010</a:t>
            </a:r>
            <a:r>
              <a:rPr lang="en-US" sz="2600" dirty="0"/>
              <a:t>)</a:t>
            </a:r>
            <a:endParaRPr lang="en-US" sz="2600" dirty="0">
              <a:solidFill>
                <a:srgbClr val="FF0000"/>
              </a:solidFill>
            </a:endParaRPr>
          </a:p>
          <a:p>
            <a:r>
              <a:rPr lang="en-US" sz="3200" dirty="0"/>
              <a:t>Research Question (RQ):</a:t>
            </a:r>
          </a:p>
          <a:p>
            <a:pPr lvl="1"/>
            <a:r>
              <a:rPr lang="id-ID" sz="2600" dirty="0"/>
              <a:t>Seberapa </a:t>
            </a:r>
            <a:r>
              <a:rPr lang="id-ID" sz="2600" dirty="0">
                <a:solidFill>
                  <a:srgbClr val="0070C0"/>
                </a:solidFill>
              </a:rPr>
              <a:t>efisien</a:t>
            </a:r>
            <a:r>
              <a:rPr lang="id-ID" sz="2600" dirty="0"/>
              <a:t> </a:t>
            </a:r>
            <a:r>
              <a:rPr lang="id-ID" sz="2600" dirty="0">
                <a:solidFill>
                  <a:srgbClr val="00B050"/>
                </a:solidFill>
              </a:rPr>
              <a:t>algoritma Bee Colony </a:t>
            </a:r>
            <a:r>
              <a:rPr lang="id-ID" sz="2600" dirty="0"/>
              <a:t>bila digunakan untuk </a:t>
            </a:r>
            <a:r>
              <a:rPr lang="id-ID" sz="2600" dirty="0">
                <a:solidFill>
                  <a:srgbClr val="C00000"/>
                </a:solidFill>
              </a:rPr>
              <a:t>menentukan nilai K yang optimal </a:t>
            </a:r>
            <a:r>
              <a:rPr lang="id-ID" sz="2600" dirty="0"/>
              <a:t>pada</a:t>
            </a:r>
            <a:r>
              <a:rPr lang="id-ID" sz="2600" dirty="0">
                <a:solidFill>
                  <a:srgbClr val="C00000"/>
                </a:solidFill>
              </a:rPr>
              <a:t> </a:t>
            </a:r>
            <a:r>
              <a:rPr lang="id-ID" sz="2600" dirty="0">
                <a:solidFill>
                  <a:schemeClr val="accent2"/>
                </a:solidFill>
              </a:rPr>
              <a:t>K-Means</a:t>
            </a:r>
            <a:r>
              <a:rPr lang="id-ID" sz="2600" dirty="0"/>
              <a:t>?</a:t>
            </a:r>
          </a:p>
          <a:p>
            <a:r>
              <a:rPr lang="en-US" sz="3200" dirty="0"/>
              <a:t>Research Objective (RO):</a:t>
            </a:r>
          </a:p>
          <a:p>
            <a:pPr lvl="1"/>
            <a:r>
              <a:rPr lang="en-US" sz="2600" dirty="0" err="1"/>
              <a:t>Menerapkan</a:t>
            </a:r>
            <a:r>
              <a:rPr lang="en-US" sz="2600" dirty="0"/>
              <a:t> </a:t>
            </a:r>
            <a:r>
              <a:rPr lang="en-US" sz="2600" dirty="0" err="1">
                <a:solidFill>
                  <a:srgbClr val="00B050"/>
                </a:solidFill>
              </a:rPr>
              <a:t>algoritma</a:t>
            </a:r>
            <a:r>
              <a:rPr lang="en-US" sz="2600" dirty="0">
                <a:solidFill>
                  <a:srgbClr val="00B050"/>
                </a:solidFill>
              </a:rPr>
              <a:t> bee colony </a:t>
            </a:r>
            <a:r>
              <a:rPr lang="en-US" sz="2600" dirty="0" err="1"/>
              <a:t>untuk</a:t>
            </a:r>
            <a:r>
              <a:rPr lang="en-US" sz="2600" dirty="0"/>
              <a:t> </a:t>
            </a:r>
            <a:r>
              <a:rPr lang="en-US" sz="2600" dirty="0" err="1">
                <a:solidFill>
                  <a:srgbClr val="C00000"/>
                </a:solidFill>
              </a:rPr>
              <a:t>menentukan</a:t>
            </a:r>
            <a:r>
              <a:rPr lang="en-US" sz="2600" dirty="0">
                <a:solidFill>
                  <a:srgbClr val="C00000"/>
                </a:solidFill>
              </a:rPr>
              <a:t> </a:t>
            </a:r>
            <a:r>
              <a:rPr lang="en-US" sz="2600" dirty="0" err="1">
                <a:solidFill>
                  <a:srgbClr val="C00000"/>
                </a:solidFill>
              </a:rPr>
              <a:t>nikai</a:t>
            </a:r>
            <a:r>
              <a:rPr lang="en-US" sz="2600" dirty="0">
                <a:solidFill>
                  <a:srgbClr val="C00000"/>
                </a:solidFill>
              </a:rPr>
              <a:t> K yang optimal </a:t>
            </a:r>
            <a:r>
              <a:rPr lang="en-US" sz="2600" dirty="0" err="1"/>
              <a:t>pada</a:t>
            </a:r>
            <a:r>
              <a:rPr lang="en-US" sz="2600" dirty="0">
                <a:solidFill>
                  <a:srgbClr val="C00000"/>
                </a:solidFill>
              </a:rPr>
              <a:t> </a:t>
            </a:r>
            <a:r>
              <a:rPr lang="en-US" sz="2600" dirty="0">
                <a:solidFill>
                  <a:schemeClr val="accent2"/>
                </a:solidFill>
              </a:rPr>
              <a:t>K-Means</a:t>
            </a:r>
            <a:r>
              <a:rPr lang="id-ID" sz="2600" dirty="0">
                <a:solidFill>
                  <a:srgbClr val="C00000"/>
                </a:solidFill>
              </a:rPr>
              <a:t> </a:t>
            </a:r>
            <a:r>
              <a:rPr lang="id-ID" sz="2600" dirty="0"/>
              <a:t>sehingga </a:t>
            </a:r>
            <a:r>
              <a:rPr lang="id-ID" sz="2600" dirty="0">
                <a:solidFill>
                  <a:srgbClr val="0070C0"/>
                </a:solidFill>
              </a:rPr>
              <a:t>komputasi lebih efisien</a:t>
            </a:r>
            <a:endParaRPr lang="en-US" sz="2600" dirty="0">
              <a:solidFill>
                <a:srgbClr val="0070C0"/>
              </a:solidFill>
            </a:endParaRPr>
          </a:p>
        </p:txBody>
      </p:sp>
      <p:sp>
        <p:nvSpPr>
          <p:cNvPr id="2" name="Title 1"/>
          <p:cNvSpPr>
            <a:spLocks noGrp="1"/>
          </p:cNvSpPr>
          <p:nvPr>
            <p:ph type="title"/>
          </p:nvPr>
        </p:nvSpPr>
        <p:spPr>
          <a:xfrm>
            <a:off x="628649" y="0"/>
            <a:ext cx="2914651" cy="1805463"/>
          </a:xfrm>
        </p:spPr>
        <p:txBody>
          <a:bodyPr>
            <a:normAutofit/>
          </a:bodyPr>
          <a:lstStyle/>
          <a:p>
            <a:r>
              <a:rPr lang="it-IT" dirty="0"/>
              <a:t>Contoh</a:t>
            </a:r>
            <a:br>
              <a:rPr lang="it-IT" dirty="0"/>
            </a:br>
            <a:r>
              <a:rPr lang="it-IT" dirty="0"/>
              <a:t>Masalah</a:t>
            </a:r>
            <a:br>
              <a:rPr lang="it-IT" dirty="0"/>
            </a:br>
            <a:r>
              <a:rPr lang="it-IT" dirty="0"/>
              <a:t>Penelitian</a:t>
            </a:r>
            <a:endParaRPr lang="en-US" dirty="0"/>
          </a:p>
        </p:txBody>
      </p:sp>
      <p:sp>
        <p:nvSpPr>
          <p:cNvPr id="4" name="Slide Number Placeholder 3">
            <a:extLst>
              <a:ext uri="{FF2B5EF4-FFF2-40B4-BE49-F238E27FC236}">
                <a16:creationId xmlns:a16="http://schemas.microsoft.com/office/drawing/2014/main" id="{CF959438-7544-4D0C-8964-C317F799FED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166</a:t>
            </a:fld>
            <a:endParaRPr lang="en-US">
              <a:solidFill>
                <a:prstClr val="black">
                  <a:tint val="75000"/>
                </a:prstClr>
              </a:solidFill>
            </a:endParaRPr>
          </a:p>
        </p:txBody>
      </p:sp>
      <p:sp>
        <p:nvSpPr>
          <p:cNvPr id="5" name="TextBox 4">
            <a:extLst>
              <a:ext uri="{FF2B5EF4-FFF2-40B4-BE49-F238E27FC236}">
                <a16:creationId xmlns:a16="http://schemas.microsoft.com/office/drawing/2014/main" id="{0135A9FE-D8C6-4AF1-BFA0-170C00A131C9}"/>
              </a:ext>
            </a:extLst>
          </p:cNvPr>
          <p:cNvSpPr txBox="1"/>
          <p:nvPr/>
        </p:nvSpPr>
        <p:spPr>
          <a:xfrm>
            <a:off x="3200400" y="99536"/>
            <a:ext cx="6028753" cy="1631216"/>
          </a:xfrm>
          <a:prstGeom prst="rect">
            <a:avLst/>
          </a:prstGeom>
          <a:noFill/>
        </p:spPr>
        <p:txBody>
          <a:bodyPr wrap="square" rtlCol="0">
            <a:spAutoFit/>
          </a:bodyPr>
          <a:lstStyle/>
          <a:p>
            <a:pPr marL="285750" indent="-285750" algn="l">
              <a:buFont typeface="Arial" panose="020B0604020202020204" pitchFamily="34" charset="0"/>
              <a:buChar char="•"/>
            </a:pPr>
            <a:r>
              <a:rPr lang="en-US" sz="2000" b="1" i="1" dirty="0" err="1">
                <a:solidFill>
                  <a:srgbClr val="7030A0"/>
                </a:solidFill>
                <a:effectLst/>
                <a:latin typeface="+mn-lt"/>
              </a:rPr>
              <a:t>Ungu</a:t>
            </a:r>
            <a:r>
              <a:rPr lang="en-US" sz="2000" i="1" dirty="0">
                <a:effectLst/>
                <a:latin typeface="+mn-lt"/>
              </a:rPr>
              <a:t>: </a:t>
            </a:r>
            <a:r>
              <a:rPr lang="en-US" sz="2000" i="1" dirty="0" err="1">
                <a:effectLst/>
                <a:latin typeface="+mn-lt"/>
              </a:rPr>
              <a:t>Obyek</a:t>
            </a:r>
            <a:r>
              <a:rPr lang="en-US" sz="2000" i="1" dirty="0">
                <a:effectLst/>
                <a:latin typeface="+mn-lt"/>
              </a:rPr>
              <a:t> Data </a:t>
            </a:r>
            <a:r>
              <a:rPr lang="en-US" sz="1800" i="1" dirty="0">
                <a:effectLst/>
                <a:latin typeface="+mn-lt"/>
              </a:rPr>
              <a:t>(</a:t>
            </a:r>
            <a:r>
              <a:rPr lang="en-US" sz="1800" i="1" dirty="0" err="1">
                <a:effectLst/>
                <a:latin typeface="+mn-lt"/>
              </a:rPr>
              <a:t>Opsional</a:t>
            </a:r>
            <a:r>
              <a:rPr lang="en-US" sz="1800" i="1" dirty="0">
                <a:effectLst/>
                <a:latin typeface="+mn-lt"/>
              </a:rPr>
              <a:t>, Bisa Dataset </a:t>
            </a:r>
            <a:r>
              <a:rPr lang="en-US" sz="1800" i="1" dirty="0" err="1">
                <a:effectLst/>
                <a:latin typeface="+mn-lt"/>
              </a:rPr>
              <a:t>Publik</a:t>
            </a:r>
            <a:r>
              <a:rPr lang="en-US" sz="1800" i="1" dirty="0">
                <a:effectLst/>
                <a:latin typeface="+mn-lt"/>
              </a:rPr>
              <a:t>)</a:t>
            </a:r>
          </a:p>
          <a:p>
            <a:pPr marL="285750" indent="-285750" algn="l">
              <a:buFont typeface="Arial" panose="020B0604020202020204" pitchFamily="34" charset="0"/>
              <a:buChar char="•"/>
            </a:pPr>
            <a:r>
              <a:rPr lang="en-US" sz="2000" b="1" i="1" dirty="0" err="1">
                <a:solidFill>
                  <a:srgbClr val="FF9933"/>
                </a:solidFill>
                <a:effectLst/>
                <a:latin typeface="+mn-lt"/>
              </a:rPr>
              <a:t>Oranye</a:t>
            </a:r>
            <a:r>
              <a:rPr lang="en-US" sz="2000" i="1" dirty="0">
                <a:effectLst/>
                <a:latin typeface="+mn-lt"/>
              </a:rPr>
              <a:t>: </a:t>
            </a:r>
            <a:r>
              <a:rPr lang="en-US" sz="2000" i="1" dirty="0" err="1">
                <a:effectLst/>
                <a:latin typeface="+mn-lt"/>
              </a:rPr>
              <a:t>Topik</a:t>
            </a:r>
            <a:r>
              <a:rPr lang="en-US" sz="2000" i="1" dirty="0">
                <a:effectLst/>
                <a:latin typeface="+mn-lt"/>
              </a:rPr>
              <a:t> </a:t>
            </a:r>
            <a:r>
              <a:rPr lang="en-US" sz="1800" i="1" dirty="0">
                <a:effectLst/>
                <a:latin typeface="+mn-lt"/>
              </a:rPr>
              <a:t>(</a:t>
            </a:r>
            <a:r>
              <a:rPr lang="en-US" sz="1800" i="1" dirty="0" err="1">
                <a:effectLst/>
                <a:latin typeface="+mn-lt"/>
              </a:rPr>
              <a:t>Obyek</a:t>
            </a:r>
            <a:r>
              <a:rPr lang="en-US" sz="1800" i="1" dirty="0">
                <a:effectLst/>
                <a:latin typeface="+mn-lt"/>
              </a:rPr>
              <a:t> </a:t>
            </a:r>
            <a:r>
              <a:rPr lang="en-US" sz="1800" i="1" dirty="0" err="1">
                <a:effectLst/>
                <a:latin typeface="+mn-lt"/>
              </a:rPr>
              <a:t>Metode</a:t>
            </a:r>
            <a:r>
              <a:rPr lang="en-US" sz="1800" i="1" dirty="0">
                <a:effectLst/>
                <a:latin typeface="+mn-lt"/>
              </a:rPr>
              <a:t> yang </a:t>
            </a:r>
            <a:r>
              <a:rPr lang="en-US" sz="1800" i="1" dirty="0" err="1">
                <a:effectLst/>
                <a:latin typeface="+mn-lt"/>
              </a:rPr>
              <a:t>Diperbaiki</a:t>
            </a:r>
            <a:r>
              <a:rPr lang="en-US" sz="1800" i="1" dirty="0">
                <a:effectLst/>
                <a:latin typeface="+mn-lt"/>
              </a:rPr>
              <a:t>)</a:t>
            </a:r>
          </a:p>
          <a:p>
            <a:pPr marL="285750" indent="-285750" algn="l">
              <a:buFont typeface="Arial" panose="020B0604020202020204" pitchFamily="34" charset="0"/>
              <a:buChar char="•"/>
            </a:pPr>
            <a:r>
              <a:rPr lang="en-US" sz="2000" b="1" i="1" dirty="0">
                <a:solidFill>
                  <a:srgbClr val="C00000"/>
                </a:solidFill>
                <a:effectLst/>
                <a:latin typeface="+mn-lt"/>
              </a:rPr>
              <a:t>Merah</a:t>
            </a:r>
            <a:r>
              <a:rPr lang="en-US" sz="2000" i="1" dirty="0">
                <a:effectLst/>
                <a:latin typeface="+mn-lt"/>
              </a:rPr>
              <a:t>: </a:t>
            </a:r>
            <a:r>
              <a:rPr lang="en-US" sz="2000" i="1" dirty="0" err="1">
                <a:effectLst/>
                <a:latin typeface="+mn-lt"/>
              </a:rPr>
              <a:t>Masalah</a:t>
            </a:r>
            <a:r>
              <a:rPr lang="en-US" sz="2000" i="1" dirty="0">
                <a:effectLst/>
                <a:latin typeface="+mn-lt"/>
              </a:rPr>
              <a:t> </a:t>
            </a:r>
            <a:r>
              <a:rPr lang="en-US" sz="2000" i="1" dirty="0" err="1">
                <a:effectLst/>
                <a:latin typeface="+mn-lt"/>
              </a:rPr>
              <a:t>Penelitian</a:t>
            </a:r>
            <a:endParaRPr lang="en-US" sz="2000" i="1" dirty="0">
              <a:effectLst/>
              <a:latin typeface="+mn-lt"/>
            </a:endParaRPr>
          </a:p>
          <a:p>
            <a:pPr marL="285750" indent="-285750" algn="l">
              <a:buFont typeface="Arial" panose="020B0604020202020204" pitchFamily="34" charset="0"/>
              <a:buChar char="•"/>
            </a:pPr>
            <a:r>
              <a:rPr lang="en-US" sz="2000" b="1" i="1" dirty="0">
                <a:solidFill>
                  <a:srgbClr val="00B050"/>
                </a:solidFill>
                <a:effectLst/>
                <a:latin typeface="+mn-lt"/>
              </a:rPr>
              <a:t>Hijau</a:t>
            </a:r>
            <a:r>
              <a:rPr lang="en-US" sz="2000" i="1" dirty="0">
                <a:effectLst/>
                <a:latin typeface="+mn-lt"/>
              </a:rPr>
              <a:t>: </a:t>
            </a:r>
            <a:r>
              <a:rPr lang="en-US" sz="2000" i="1" dirty="0" err="1">
                <a:effectLst/>
                <a:latin typeface="+mn-lt"/>
              </a:rPr>
              <a:t>Metode</a:t>
            </a:r>
            <a:r>
              <a:rPr lang="en-US" sz="2000" i="1" dirty="0">
                <a:effectLst/>
                <a:latin typeface="+mn-lt"/>
              </a:rPr>
              <a:t> </a:t>
            </a:r>
            <a:r>
              <a:rPr lang="en-US" sz="2000" i="1" dirty="0" err="1">
                <a:effectLst/>
                <a:latin typeface="+mn-lt"/>
              </a:rPr>
              <a:t>Perbaikan</a:t>
            </a:r>
            <a:r>
              <a:rPr lang="en-US" sz="2000" i="1" dirty="0">
                <a:effectLst/>
                <a:latin typeface="+mn-lt"/>
              </a:rPr>
              <a:t> yang </a:t>
            </a:r>
            <a:r>
              <a:rPr lang="en-US" sz="2000" i="1" dirty="0" err="1">
                <a:effectLst/>
                <a:latin typeface="+mn-lt"/>
              </a:rPr>
              <a:t>Diusulkan</a:t>
            </a:r>
            <a:endParaRPr lang="en-US" sz="2000" i="1" dirty="0">
              <a:effectLst/>
              <a:latin typeface="+mn-lt"/>
            </a:endParaRPr>
          </a:p>
          <a:p>
            <a:pPr marL="285750" indent="-285750" algn="l">
              <a:buFont typeface="Arial" panose="020B0604020202020204" pitchFamily="34" charset="0"/>
              <a:buChar char="•"/>
            </a:pPr>
            <a:r>
              <a:rPr lang="en-US" sz="2000" b="1" i="1" dirty="0" err="1">
                <a:solidFill>
                  <a:srgbClr val="0070C0"/>
                </a:solidFill>
                <a:effectLst/>
                <a:latin typeface="+mn-lt"/>
              </a:rPr>
              <a:t>Biru</a:t>
            </a:r>
            <a:r>
              <a:rPr lang="en-US" sz="2000" i="1" dirty="0">
                <a:effectLst/>
                <a:latin typeface="+mn-lt"/>
              </a:rPr>
              <a:t>: </a:t>
            </a:r>
            <a:r>
              <a:rPr lang="en-US" sz="2000" i="1" dirty="0" err="1">
                <a:effectLst/>
                <a:latin typeface="+mn-lt"/>
              </a:rPr>
              <a:t>Pengukuran</a:t>
            </a:r>
            <a:r>
              <a:rPr lang="en-US" sz="2000" i="1" dirty="0">
                <a:effectLst/>
                <a:latin typeface="+mn-lt"/>
              </a:rPr>
              <a:t> </a:t>
            </a:r>
            <a:r>
              <a:rPr lang="en-US" sz="2000" i="1" dirty="0" err="1">
                <a:effectLst/>
                <a:latin typeface="+mn-lt"/>
              </a:rPr>
              <a:t>Penelitian</a:t>
            </a:r>
            <a:r>
              <a:rPr lang="en-US" sz="2000" i="1" dirty="0">
                <a:effectLst/>
                <a:latin typeface="+mn-lt"/>
              </a:rPr>
              <a:t> </a:t>
            </a:r>
            <a:r>
              <a:rPr lang="en-US" sz="1800" i="1" dirty="0">
                <a:effectLst/>
                <a:latin typeface="+mn-lt"/>
              </a:rPr>
              <a:t>(</a:t>
            </a:r>
            <a:r>
              <a:rPr lang="en-US" sz="1800" i="1" dirty="0" err="1">
                <a:effectLst/>
                <a:latin typeface="+mn-lt"/>
              </a:rPr>
              <a:t>Tidak</a:t>
            </a:r>
            <a:r>
              <a:rPr lang="en-US" sz="1800" i="1" dirty="0">
                <a:effectLst/>
                <a:latin typeface="+mn-lt"/>
              </a:rPr>
              <a:t> Harus </a:t>
            </a:r>
            <a:r>
              <a:rPr lang="en-US" sz="1800" i="1" dirty="0" err="1">
                <a:effectLst/>
                <a:latin typeface="+mn-lt"/>
              </a:rPr>
              <a:t>Masuk</a:t>
            </a:r>
            <a:r>
              <a:rPr lang="en-US" sz="1800" i="1" dirty="0">
                <a:effectLst/>
                <a:latin typeface="+mn-lt"/>
              </a:rPr>
              <a:t> </a:t>
            </a:r>
            <a:r>
              <a:rPr lang="en-US" sz="1800" i="1" dirty="0" err="1">
                <a:effectLst/>
                <a:latin typeface="+mn-lt"/>
              </a:rPr>
              <a:t>Judul</a:t>
            </a:r>
            <a:r>
              <a:rPr lang="en-US" sz="1800" i="1" dirty="0">
                <a:effectLst/>
                <a:latin typeface="+mn-lt"/>
              </a:rPr>
              <a:t>)</a:t>
            </a:r>
            <a:endParaRPr lang="en-ID" sz="2000" i="1" dirty="0">
              <a:effectLst/>
              <a:latin typeface="+mn-lt"/>
            </a:endParaRPr>
          </a:p>
        </p:txBody>
      </p:sp>
    </p:spTree>
    <p:extLst>
      <p:ext uri="{BB962C8B-B14F-4D97-AF65-F5344CB8AC3E}">
        <p14:creationId xmlns:p14="http://schemas.microsoft.com/office/powerpoint/2010/main" val="2964266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7886700" cy="4819650"/>
          </a:xfrm>
        </p:spPr>
        <p:txBody>
          <a:bodyPr>
            <a:normAutofit/>
          </a:bodyPr>
          <a:lstStyle/>
          <a:p>
            <a:pPr marL="0" indent="0">
              <a:buNone/>
            </a:pPr>
            <a:r>
              <a:rPr lang="en-US" dirty="0"/>
              <a:t> </a:t>
            </a:r>
            <a:endParaRPr lang="id-ID" dirty="0"/>
          </a:p>
        </p:txBody>
      </p:sp>
      <p:sp>
        <p:nvSpPr>
          <p:cNvPr id="2" name="Title 1"/>
          <p:cNvSpPr>
            <a:spLocks noGrp="1"/>
          </p:cNvSpPr>
          <p:nvPr>
            <p:ph type="title"/>
          </p:nvPr>
        </p:nvSpPr>
        <p:spPr>
          <a:xfrm>
            <a:off x="628650" y="152400"/>
            <a:ext cx="8515350" cy="685803"/>
          </a:xfrm>
        </p:spPr>
        <p:txBody>
          <a:bodyPr>
            <a:normAutofit/>
          </a:bodyPr>
          <a:lstStyle/>
          <a:p>
            <a:pPr lvl="0"/>
            <a:r>
              <a:rPr lang="en-US" sz="4000" dirty="0" err="1"/>
              <a:t>Masalah</a:t>
            </a:r>
            <a:r>
              <a:rPr lang="en-US" sz="4000" dirty="0"/>
              <a:t> </a:t>
            </a:r>
            <a:r>
              <a:rPr lang="en-US" sz="4000" dirty="0" err="1"/>
              <a:t>Penelitian</a:t>
            </a:r>
            <a:r>
              <a:rPr lang="en-US" sz="4000" dirty="0"/>
              <a:t> </a:t>
            </a:r>
            <a:r>
              <a:rPr lang="en-US" sz="4000" dirty="0" err="1"/>
              <a:t>dan</a:t>
            </a:r>
            <a:r>
              <a:rPr lang="en-US" sz="4000" dirty="0"/>
              <a:t> </a:t>
            </a:r>
            <a:r>
              <a:rPr lang="en-US" sz="4000" dirty="0" err="1"/>
              <a:t>Landasannya</a:t>
            </a:r>
            <a:endParaRPr lang="id-ID" sz="4000" dirty="0"/>
          </a:p>
        </p:txBody>
      </p:sp>
      <p:graphicFrame>
        <p:nvGraphicFramePr>
          <p:cNvPr id="4" name="Table 3"/>
          <p:cNvGraphicFramePr>
            <a:graphicFrameLocks noGrp="1"/>
          </p:cNvGraphicFramePr>
          <p:nvPr/>
        </p:nvGraphicFramePr>
        <p:xfrm>
          <a:off x="228600" y="1143001"/>
          <a:ext cx="8686800" cy="5410201"/>
        </p:xfrm>
        <a:graphic>
          <a:graphicData uri="http://schemas.openxmlformats.org/drawingml/2006/table">
            <a:tbl>
              <a:tblPr firstRow="1" firstCol="1" bandRow="1">
                <a:tableStyleId>{5940675A-B579-460E-94D1-54222C63F5DA}</a:tableStyleId>
              </a:tblPr>
              <a:tblGrid>
                <a:gridCol w="2413000">
                  <a:extLst>
                    <a:ext uri="{9D8B030D-6E8A-4147-A177-3AD203B41FA5}">
                      <a16:colId xmlns:a16="http://schemas.microsoft.com/office/drawing/2014/main" val="20000"/>
                    </a:ext>
                  </a:extLst>
                </a:gridCol>
                <a:gridCol w="6273800">
                  <a:extLst>
                    <a:ext uri="{9D8B030D-6E8A-4147-A177-3AD203B41FA5}">
                      <a16:colId xmlns:a16="http://schemas.microsoft.com/office/drawing/2014/main" val="20001"/>
                    </a:ext>
                  </a:extLst>
                </a:gridCol>
              </a:tblGrid>
              <a:tr h="546268">
                <a:tc>
                  <a:txBody>
                    <a:bodyPr/>
                    <a:lstStyle/>
                    <a:p>
                      <a:pPr marL="0" marR="0" algn="just">
                        <a:spcBef>
                          <a:spcPts val="0"/>
                        </a:spcBef>
                        <a:spcAft>
                          <a:spcPts val="1100"/>
                        </a:spcAft>
                      </a:pPr>
                      <a:r>
                        <a:rPr lang="en-US" sz="2000" b="1" dirty="0" err="1">
                          <a:effectLst/>
                        </a:rPr>
                        <a:t>Masalah</a:t>
                      </a:r>
                      <a:r>
                        <a:rPr lang="en-US" sz="2000" b="1" dirty="0">
                          <a:effectLst/>
                        </a:rPr>
                        <a:t> </a:t>
                      </a:r>
                      <a:r>
                        <a:rPr lang="en-US" sz="2000" b="1" dirty="0" err="1">
                          <a:effectLst/>
                        </a:rPr>
                        <a:t>Penelitian</a:t>
                      </a:r>
                      <a:endParaRPr lang="id-ID"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tc>
                  <a:txBody>
                    <a:bodyPr/>
                    <a:lstStyle/>
                    <a:p>
                      <a:pPr marL="0" marR="0" algn="just">
                        <a:spcBef>
                          <a:spcPts val="0"/>
                        </a:spcBef>
                        <a:spcAft>
                          <a:spcPts val="1100"/>
                        </a:spcAft>
                      </a:pPr>
                      <a:r>
                        <a:rPr lang="en-US" sz="2000" b="1" dirty="0" err="1">
                          <a:effectLst/>
                        </a:rPr>
                        <a:t>Landasan</a:t>
                      </a:r>
                      <a:r>
                        <a:rPr lang="en-US" sz="2000" b="1" dirty="0">
                          <a:effectLst/>
                        </a:rPr>
                        <a:t> </a:t>
                      </a:r>
                      <a:r>
                        <a:rPr lang="en-US" sz="2000" b="1" dirty="0" err="1">
                          <a:effectLst/>
                        </a:rPr>
                        <a:t>Literatur</a:t>
                      </a:r>
                      <a:endParaRPr lang="id-ID"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0"/>
                  </a:ext>
                </a:extLst>
              </a:tr>
              <a:tr h="858341">
                <a:tc rowSpan="6">
                  <a:txBody>
                    <a:bodyPr/>
                    <a:lstStyle/>
                    <a:p>
                      <a:pPr marL="0" marR="0" algn="l">
                        <a:spcBef>
                          <a:spcPts val="0"/>
                        </a:spcBef>
                        <a:spcAft>
                          <a:spcPts val="1100"/>
                        </a:spcAft>
                      </a:pPr>
                      <a:r>
                        <a:rPr lang="en-US" sz="1800" dirty="0">
                          <a:effectLst/>
                        </a:rPr>
                        <a:t>Data set </a:t>
                      </a:r>
                      <a:r>
                        <a:rPr lang="en-US" sz="1800" dirty="0" err="1">
                          <a:effectLst/>
                        </a:rPr>
                        <a:t>pada</a:t>
                      </a:r>
                      <a:r>
                        <a:rPr lang="en-US" sz="1800" dirty="0">
                          <a:effectLst/>
                        </a:rPr>
                        <a:t> </a:t>
                      </a:r>
                      <a:r>
                        <a:rPr lang="en-US" sz="1800" dirty="0" err="1">
                          <a:solidFill>
                            <a:schemeClr val="accent2"/>
                          </a:solidFill>
                          <a:effectLst/>
                        </a:rPr>
                        <a:t>prediksi</a:t>
                      </a:r>
                      <a:r>
                        <a:rPr lang="en-US" sz="1800" dirty="0">
                          <a:solidFill>
                            <a:schemeClr val="accent2"/>
                          </a:solidFill>
                          <a:effectLst/>
                        </a:rPr>
                        <a:t> </a:t>
                      </a:r>
                      <a:r>
                        <a:rPr lang="en-US" sz="1800" dirty="0" err="1">
                          <a:solidFill>
                            <a:schemeClr val="accent2"/>
                          </a:solidFill>
                          <a:effectLst/>
                        </a:rPr>
                        <a:t>cacat</a:t>
                      </a:r>
                      <a:r>
                        <a:rPr lang="en-US" sz="1800" dirty="0">
                          <a:solidFill>
                            <a:schemeClr val="accent2"/>
                          </a:solidFill>
                          <a:effectLst/>
                        </a:rPr>
                        <a:t> software </a:t>
                      </a:r>
                      <a:r>
                        <a:rPr lang="en-US" sz="1800" dirty="0" err="1">
                          <a:effectLst/>
                        </a:rPr>
                        <a:t>berdimensi</a:t>
                      </a:r>
                      <a:r>
                        <a:rPr lang="en-US" sz="1800" dirty="0">
                          <a:effectLst/>
                        </a:rPr>
                        <a:t> </a:t>
                      </a:r>
                      <a:r>
                        <a:rPr lang="en-US" sz="1800" dirty="0" err="1">
                          <a:effectLst/>
                        </a:rPr>
                        <a:t>tinggi</a:t>
                      </a:r>
                      <a:r>
                        <a:rPr lang="en-US" sz="1800" dirty="0">
                          <a:effectLst/>
                        </a:rPr>
                        <a:t>, </a:t>
                      </a:r>
                      <a:r>
                        <a:rPr lang="en-US" sz="1800" dirty="0" err="1">
                          <a:effectLst/>
                        </a:rPr>
                        <a:t>memiliki</a:t>
                      </a:r>
                      <a:r>
                        <a:rPr lang="en-US" sz="1800" dirty="0">
                          <a:effectLst/>
                        </a:rPr>
                        <a:t> </a:t>
                      </a:r>
                      <a:r>
                        <a:rPr lang="en-US" sz="1800" dirty="0" err="1">
                          <a:solidFill>
                            <a:srgbClr val="C00000"/>
                          </a:solidFill>
                          <a:effectLst/>
                        </a:rPr>
                        <a:t>atribut</a:t>
                      </a:r>
                      <a:r>
                        <a:rPr lang="en-US" sz="1800" dirty="0">
                          <a:solidFill>
                            <a:srgbClr val="C00000"/>
                          </a:solidFill>
                          <a:effectLst/>
                        </a:rPr>
                        <a:t> yang </a:t>
                      </a:r>
                      <a:r>
                        <a:rPr lang="en-US" sz="1800" dirty="0" err="1">
                          <a:solidFill>
                            <a:srgbClr val="C00000"/>
                          </a:solidFill>
                          <a:effectLst/>
                        </a:rPr>
                        <a:t>bersifat</a:t>
                      </a:r>
                      <a:r>
                        <a:rPr lang="en-US" sz="1800" dirty="0">
                          <a:solidFill>
                            <a:srgbClr val="C00000"/>
                          </a:solidFill>
                          <a:effectLst/>
                        </a:rPr>
                        <a:t> noisy</a:t>
                      </a:r>
                      <a:r>
                        <a:rPr lang="en-US" sz="1800" dirty="0">
                          <a:effectLst/>
                        </a:rPr>
                        <a:t>, </a:t>
                      </a:r>
                      <a:r>
                        <a:rPr lang="en-US" sz="1800" dirty="0" err="1">
                          <a:effectLst/>
                        </a:rPr>
                        <a:t>dan</a:t>
                      </a:r>
                      <a:r>
                        <a:rPr lang="en-US" sz="1800" dirty="0">
                          <a:effectLst/>
                        </a:rPr>
                        <a:t> </a:t>
                      </a:r>
                      <a:r>
                        <a:rPr lang="en-US" sz="1800" dirty="0" err="1">
                          <a:solidFill>
                            <a:srgbClr val="934BC9"/>
                          </a:solidFill>
                          <a:effectLst/>
                        </a:rPr>
                        <a:t>classnya</a:t>
                      </a:r>
                      <a:r>
                        <a:rPr lang="en-US" sz="1800" dirty="0">
                          <a:solidFill>
                            <a:srgbClr val="934BC9"/>
                          </a:solidFill>
                          <a:effectLst/>
                        </a:rPr>
                        <a:t> </a:t>
                      </a:r>
                      <a:r>
                        <a:rPr lang="en-US" sz="1800" dirty="0" err="1">
                          <a:solidFill>
                            <a:srgbClr val="934BC9"/>
                          </a:solidFill>
                          <a:effectLst/>
                        </a:rPr>
                        <a:t>bersifat</a:t>
                      </a:r>
                      <a:r>
                        <a:rPr lang="en-US" sz="1800" dirty="0">
                          <a:solidFill>
                            <a:srgbClr val="934BC9"/>
                          </a:solidFill>
                          <a:effectLst/>
                        </a:rPr>
                        <a:t> </a:t>
                      </a:r>
                      <a:r>
                        <a:rPr lang="en-US" sz="1800" dirty="0" err="1">
                          <a:solidFill>
                            <a:srgbClr val="934BC9"/>
                          </a:solidFill>
                          <a:effectLst/>
                        </a:rPr>
                        <a:t>tidak</a:t>
                      </a:r>
                      <a:r>
                        <a:rPr lang="en-US" sz="1800" dirty="0">
                          <a:solidFill>
                            <a:srgbClr val="934BC9"/>
                          </a:solidFill>
                          <a:effectLst/>
                        </a:rPr>
                        <a:t> </a:t>
                      </a:r>
                      <a:r>
                        <a:rPr lang="en-US" sz="1800" dirty="0" err="1">
                          <a:solidFill>
                            <a:srgbClr val="934BC9"/>
                          </a:solidFill>
                          <a:effectLst/>
                        </a:rPr>
                        <a:t>seimbang</a:t>
                      </a:r>
                      <a:r>
                        <a:rPr lang="en-US" sz="1800" dirty="0">
                          <a:effectLst/>
                        </a:rPr>
                        <a:t>, </a:t>
                      </a:r>
                      <a:r>
                        <a:rPr lang="en-US" sz="1800" dirty="0" err="1">
                          <a:effectLst/>
                        </a:rPr>
                        <a:t>menyebabkan</a:t>
                      </a:r>
                      <a:r>
                        <a:rPr lang="en-US" sz="1800" dirty="0">
                          <a:effectLst/>
                        </a:rPr>
                        <a:t> </a:t>
                      </a:r>
                      <a:r>
                        <a:rPr lang="en-US" sz="1800" dirty="0" err="1">
                          <a:solidFill>
                            <a:srgbClr val="0070C0"/>
                          </a:solidFill>
                          <a:effectLst/>
                        </a:rPr>
                        <a:t>penurunan</a:t>
                      </a:r>
                      <a:r>
                        <a:rPr lang="en-US" sz="1800" dirty="0">
                          <a:solidFill>
                            <a:srgbClr val="0070C0"/>
                          </a:solidFill>
                          <a:effectLst/>
                        </a:rPr>
                        <a:t> </a:t>
                      </a:r>
                      <a:r>
                        <a:rPr lang="en-US" sz="1800" dirty="0" err="1">
                          <a:solidFill>
                            <a:srgbClr val="0070C0"/>
                          </a:solidFill>
                          <a:effectLst/>
                        </a:rPr>
                        <a:t>akurasi</a:t>
                      </a:r>
                      <a:r>
                        <a:rPr lang="en-US" sz="1800" dirty="0">
                          <a:solidFill>
                            <a:srgbClr val="0070C0"/>
                          </a:solidFill>
                          <a:effectLst/>
                        </a:rPr>
                        <a:t>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a:t>
                      </a:r>
                      <a:endParaRPr lang="id-ID"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nchor="ctr"/>
                </a:tc>
                <a:tc>
                  <a:txBody>
                    <a:bodyPr/>
                    <a:lstStyle/>
                    <a:p>
                      <a:pPr marL="0" marR="0" algn="just">
                        <a:spcBef>
                          <a:spcPts val="0"/>
                        </a:spcBef>
                        <a:spcAft>
                          <a:spcPts val="1100"/>
                        </a:spcAft>
                      </a:pPr>
                      <a:r>
                        <a:rPr lang="en-US" sz="1800" dirty="0">
                          <a:effectLst/>
                        </a:rPr>
                        <a:t>There are </a:t>
                      </a:r>
                      <a:r>
                        <a:rPr lang="en-US" sz="1800" dirty="0">
                          <a:solidFill>
                            <a:srgbClr val="C00000"/>
                          </a:solidFill>
                          <a:effectLst/>
                        </a:rPr>
                        <a:t>noisy data points </a:t>
                      </a:r>
                      <a:r>
                        <a:rPr lang="en-US" sz="1800" dirty="0">
                          <a:effectLst/>
                        </a:rPr>
                        <a:t>in the software defect data sets that can not be confidently assumed to be erroneous using such simple method </a:t>
                      </a:r>
                      <a:r>
                        <a:rPr lang="en-US" sz="1400" i="1" dirty="0">
                          <a:effectLst/>
                        </a:rPr>
                        <a:t>(Gray, Bowes, Davey, &amp; Christianson,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1"/>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The performances of software defect prediction improved when </a:t>
                      </a:r>
                      <a:r>
                        <a:rPr lang="en-US" sz="1800" dirty="0">
                          <a:solidFill>
                            <a:srgbClr val="C00000"/>
                          </a:solidFill>
                          <a:effectLst/>
                        </a:rPr>
                        <a:t>irrelevant and redundant attributes</a:t>
                      </a:r>
                      <a:r>
                        <a:rPr lang="en-US" sz="1800" dirty="0">
                          <a:effectLst/>
                        </a:rPr>
                        <a:t> are removed </a:t>
                      </a:r>
                      <a:r>
                        <a:rPr lang="en-US" sz="1400" i="1" dirty="0">
                          <a:effectLst/>
                        </a:rPr>
                        <a:t>(Wang, </a:t>
                      </a:r>
                      <a:r>
                        <a:rPr lang="en-US" sz="1400" i="1" dirty="0" err="1">
                          <a:effectLst/>
                        </a:rPr>
                        <a:t>Khoshgoftaar</a:t>
                      </a:r>
                      <a:r>
                        <a:rPr lang="en-US" sz="1400" i="1" dirty="0">
                          <a:effectLst/>
                        </a:rPr>
                        <a:t>, &amp; Napolitano, 2010)</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2"/>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The software defect prediction performance decreases significantly because the </a:t>
                      </a:r>
                      <a:r>
                        <a:rPr lang="en-US" sz="1800" dirty="0">
                          <a:solidFill>
                            <a:srgbClr val="C00000"/>
                          </a:solidFill>
                          <a:effectLst/>
                        </a:rPr>
                        <a:t>dataset contains noisy attr</a:t>
                      </a:r>
                      <a:r>
                        <a:rPr lang="en-US" sz="1800" dirty="0">
                          <a:effectLst/>
                        </a:rPr>
                        <a:t>ibutes </a:t>
                      </a:r>
                      <a:r>
                        <a:rPr lang="en-US" sz="1400" i="1" dirty="0">
                          <a:effectLst/>
                        </a:rPr>
                        <a:t>(Kim, Zhang, Wu, &amp; Gong,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3"/>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Software defect datasets have an </a:t>
                      </a:r>
                      <a:r>
                        <a:rPr lang="en-US" sz="1800" dirty="0">
                          <a:solidFill>
                            <a:srgbClr val="934BC9"/>
                          </a:solidFill>
                          <a:effectLst/>
                        </a:rPr>
                        <a:t>imbalanced nature </a:t>
                      </a:r>
                      <a:r>
                        <a:rPr lang="en-US" sz="1800" dirty="0">
                          <a:effectLst/>
                        </a:rPr>
                        <a:t>with very few defective modules compared to defect-free ones </a:t>
                      </a:r>
                      <a:r>
                        <a:rPr lang="en-US" sz="1400" i="1" dirty="0">
                          <a:effectLst/>
                        </a:rPr>
                        <a:t>(</a:t>
                      </a:r>
                      <a:r>
                        <a:rPr lang="en-US" sz="1400" i="1" dirty="0" err="1">
                          <a:effectLst/>
                        </a:rPr>
                        <a:t>Tosun</a:t>
                      </a:r>
                      <a:r>
                        <a:rPr lang="en-US" sz="1400" i="1" dirty="0">
                          <a:effectLst/>
                        </a:rPr>
                        <a:t>, </a:t>
                      </a:r>
                      <a:r>
                        <a:rPr lang="en-US" sz="1400" i="1" dirty="0" err="1">
                          <a:effectLst/>
                        </a:rPr>
                        <a:t>Bener</a:t>
                      </a:r>
                      <a:r>
                        <a:rPr lang="en-US" sz="1400" i="1" dirty="0">
                          <a:effectLst/>
                        </a:rPr>
                        <a:t>, </a:t>
                      </a:r>
                      <a:r>
                        <a:rPr lang="en-US" sz="1400" i="1" dirty="0" err="1">
                          <a:effectLst/>
                        </a:rPr>
                        <a:t>Turhan</a:t>
                      </a:r>
                      <a:r>
                        <a:rPr lang="en-US" sz="1400" i="1" dirty="0">
                          <a:effectLst/>
                        </a:rPr>
                        <a:t>, &amp; </a:t>
                      </a:r>
                      <a:r>
                        <a:rPr lang="en-US" sz="1400" i="1" dirty="0" err="1">
                          <a:effectLst/>
                        </a:rPr>
                        <a:t>Menzies</a:t>
                      </a:r>
                      <a:r>
                        <a:rPr lang="en-US" sz="1400" i="1" dirty="0">
                          <a:effectLst/>
                        </a:rPr>
                        <a:t>, 2010)</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4"/>
                  </a:ext>
                </a:extLst>
              </a:tr>
              <a:tr h="858341">
                <a:tc vMerge="1">
                  <a:txBody>
                    <a:bodyPr/>
                    <a:lstStyle/>
                    <a:p>
                      <a:endParaRPr lang="id-ID"/>
                    </a:p>
                  </a:txBody>
                  <a:tcPr/>
                </a:tc>
                <a:tc>
                  <a:txBody>
                    <a:bodyPr/>
                    <a:lstStyle/>
                    <a:p>
                      <a:pPr marL="0" marR="0" algn="just">
                        <a:spcBef>
                          <a:spcPts val="0"/>
                        </a:spcBef>
                        <a:spcAft>
                          <a:spcPts val="1100"/>
                        </a:spcAft>
                      </a:pPr>
                      <a:r>
                        <a:rPr lang="en-US" sz="1800" dirty="0">
                          <a:solidFill>
                            <a:srgbClr val="934BC9"/>
                          </a:solidFill>
                          <a:effectLst/>
                        </a:rPr>
                        <a:t>Imbalance</a:t>
                      </a:r>
                      <a:r>
                        <a:rPr lang="en-US" sz="1800" dirty="0">
                          <a:effectLst/>
                        </a:rPr>
                        <a:t> can lead to a model that is not practical in software defect prediction, because most instances will be predicted as non-defect prone </a:t>
                      </a:r>
                      <a:r>
                        <a:rPr lang="en-US" sz="1400" i="1" dirty="0">
                          <a:effectLst/>
                        </a:rPr>
                        <a:t>(</a:t>
                      </a:r>
                      <a:r>
                        <a:rPr lang="en-US" sz="1400" i="1" dirty="0" err="1">
                          <a:effectLst/>
                        </a:rPr>
                        <a:t>Khoshgoftaar</a:t>
                      </a:r>
                      <a:r>
                        <a:rPr lang="en-US" sz="1400" i="1" dirty="0">
                          <a:effectLst/>
                        </a:rPr>
                        <a:t>, Van </a:t>
                      </a:r>
                      <a:r>
                        <a:rPr lang="en-US" sz="1400" i="1" dirty="0" err="1">
                          <a:effectLst/>
                        </a:rPr>
                        <a:t>Hulse</a:t>
                      </a:r>
                      <a:r>
                        <a:rPr lang="en-US" sz="1400" i="1" dirty="0">
                          <a:effectLst/>
                        </a:rPr>
                        <a:t>, &amp; Napolitano,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5"/>
                  </a:ext>
                </a:extLst>
              </a:tr>
              <a:tr h="572228">
                <a:tc vMerge="1">
                  <a:txBody>
                    <a:bodyPr/>
                    <a:lstStyle/>
                    <a:p>
                      <a:endParaRPr lang="id-ID"/>
                    </a:p>
                  </a:txBody>
                  <a:tcPr/>
                </a:tc>
                <a:tc>
                  <a:txBody>
                    <a:bodyPr/>
                    <a:lstStyle/>
                    <a:p>
                      <a:pPr marL="0" marR="0" algn="just">
                        <a:spcBef>
                          <a:spcPts val="0"/>
                        </a:spcBef>
                        <a:spcAft>
                          <a:spcPts val="1100"/>
                        </a:spcAft>
                      </a:pPr>
                      <a:r>
                        <a:rPr lang="en-US" sz="1800" dirty="0">
                          <a:effectLst/>
                        </a:rPr>
                        <a:t>Software fault prediction data sets are often </a:t>
                      </a:r>
                      <a:r>
                        <a:rPr lang="en-US" sz="1800" dirty="0">
                          <a:solidFill>
                            <a:srgbClr val="934BC9"/>
                          </a:solidFill>
                          <a:effectLst/>
                        </a:rPr>
                        <a:t>highly imbalanced </a:t>
                      </a:r>
                      <a:r>
                        <a:rPr lang="en-US" sz="1400" i="1" dirty="0">
                          <a:effectLst/>
                        </a:rPr>
                        <a:t>(Zhang &amp; Zhang, 2007)</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3AF9605F-5034-4445-97AB-C130E02D6A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167</a:t>
            </a:fld>
            <a:endParaRPr lang="en-US">
              <a:solidFill>
                <a:prstClr val="black">
                  <a:tint val="75000"/>
                </a:prstClr>
              </a:solidFill>
            </a:endParaRPr>
          </a:p>
        </p:txBody>
      </p:sp>
    </p:spTree>
    <p:extLst>
      <p:ext uri="{BB962C8B-B14F-4D97-AF65-F5344CB8AC3E}">
        <p14:creationId xmlns:p14="http://schemas.microsoft.com/office/powerpoint/2010/main" val="2667218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Formulasi</a:t>
            </a:r>
            <a:r>
              <a:rPr lang="en-US" dirty="0"/>
              <a:t> RP-RQ-RO</a:t>
            </a:r>
          </a:p>
        </p:txBody>
      </p:sp>
      <p:graphicFrame>
        <p:nvGraphicFramePr>
          <p:cNvPr id="5" name="Content Placeholder 4"/>
          <p:cNvGraphicFramePr>
            <a:graphicFrameLocks/>
          </p:cNvGraphicFramePr>
          <p:nvPr/>
        </p:nvGraphicFramePr>
        <p:xfrm>
          <a:off x="0" y="1066800"/>
          <a:ext cx="9143998" cy="5791200"/>
        </p:xfrm>
        <a:graphic>
          <a:graphicData uri="http://schemas.openxmlformats.org/drawingml/2006/table">
            <a:tbl>
              <a:tblPr>
                <a:tableStyleId>{5940675A-B579-460E-94D1-54222C63F5DA}</a:tableStyleId>
              </a:tblPr>
              <a:tblGrid>
                <a:gridCol w="457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8956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3352798">
                  <a:extLst>
                    <a:ext uri="{9D8B030D-6E8A-4147-A177-3AD203B41FA5}">
                      <a16:colId xmlns:a16="http://schemas.microsoft.com/office/drawing/2014/main" val="20005"/>
                    </a:ext>
                  </a:extLst>
                </a:gridCol>
              </a:tblGrid>
              <a:tr h="579120">
                <a:tc gridSpan="2">
                  <a:txBody>
                    <a:bodyPr/>
                    <a:lstStyle/>
                    <a:p>
                      <a:r>
                        <a:rPr lang="en-US" sz="1600" b="1" dirty="0">
                          <a:solidFill>
                            <a:schemeClr val="tx1"/>
                          </a:solidFill>
                          <a:latin typeface="Calibri" panose="020F0502020204030204" pitchFamily="34" charset="0"/>
                        </a:rPr>
                        <a:t>Research</a:t>
                      </a:r>
                      <a:r>
                        <a:rPr lang="en-US" sz="1600" b="1" baseline="0" dirty="0">
                          <a:solidFill>
                            <a:schemeClr val="tx1"/>
                          </a:solidFill>
                          <a:latin typeface="Calibri" panose="020F0502020204030204" pitchFamily="34" charset="0"/>
                        </a:rPr>
                        <a:t> Problems (RP)</a:t>
                      </a:r>
                      <a:endParaRPr lang="en-US" sz="1600" b="1" dirty="0">
                        <a:solidFill>
                          <a:schemeClr val="tx1"/>
                        </a:solidFill>
                        <a:latin typeface="Calibri" panose="020F0502020204030204" pitchFamily="34" charset="0"/>
                      </a:endParaRPr>
                    </a:p>
                  </a:txBody>
                  <a:tcPr anchor="ctr"/>
                </a:tc>
                <a:tc hMerge="1">
                  <a:txBody>
                    <a:bodyPr/>
                    <a:lstStyle/>
                    <a:p>
                      <a:endParaRPr lang="en-US" sz="1400" dirty="0">
                        <a:latin typeface="Calibri" panose="020F0502020204030204" pitchFamily="34" charset="0"/>
                      </a:endParaRPr>
                    </a:p>
                  </a:txBody>
                  <a:tcPr anchor="ctr"/>
                </a:tc>
                <a:tc gridSpan="2">
                  <a:txBody>
                    <a:bodyPr/>
                    <a:lstStyle/>
                    <a:p>
                      <a:r>
                        <a:rPr lang="en-US" sz="1600" b="1" dirty="0">
                          <a:solidFill>
                            <a:schemeClr val="tx1"/>
                          </a:solidFill>
                          <a:latin typeface="Calibri" panose="020F0502020204030204" pitchFamily="34" charset="0"/>
                        </a:rPr>
                        <a:t>Research Questions (RQ)</a:t>
                      </a:r>
                    </a:p>
                  </a:txBody>
                  <a:tcPr anchor="ctr"/>
                </a:tc>
                <a:tc hMerge="1">
                  <a:txBody>
                    <a:bodyPr/>
                    <a:lstStyle/>
                    <a:p>
                      <a:endParaRPr lang="en-US" sz="1400" dirty="0">
                        <a:latin typeface="Calibri" panose="020F0502020204030204" pitchFamily="34" charset="0"/>
                      </a:endParaRPr>
                    </a:p>
                  </a:txBody>
                  <a:tcPr anchor="ctr"/>
                </a:tc>
                <a:tc gridSpan="2">
                  <a:txBody>
                    <a:bodyPr/>
                    <a:lstStyle/>
                    <a:p>
                      <a:r>
                        <a:rPr lang="en-US" sz="1600" b="1" dirty="0">
                          <a:solidFill>
                            <a:schemeClr val="tx1"/>
                          </a:solidFill>
                          <a:latin typeface="Calibri" panose="020F0502020204030204" pitchFamily="34" charset="0"/>
                        </a:rPr>
                        <a:t>Research</a:t>
                      </a:r>
                      <a:r>
                        <a:rPr lang="en-US" sz="1600" b="1" baseline="0" dirty="0">
                          <a:solidFill>
                            <a:schemeClr val="tx1"/>
                          </a:solidFill>
                          <a:latin typeface="Calibri" panose="020F0502020204030204" pitchFamily="34" charset="0"/>
                        </a:rPr>
                        <a:t> Objectives (RO)</a:t>
                      </a:r>
                      <a:endParaRPr lang="en-US" sz="1600" b="1" dirty="0">
                        <a:solidFill>
                          <a:schemeClr val="tx1"/>
                        </a:solidFill>
                        <a:latin typeface="Calibri" panose="020F0502020204030204" pitchFamily="34" charset="0"/>
                      </a:endParaRPr>
                    </a:p>
                  </a:txBody>
                  <a:tcPr anchor="ctr"/>
                </a:tc>
                <a:tc hMerge="1">
                  <a:txBody>
                    <a:bodyPr/>
                    <a:lstStyle/>
                    <a:p>
                      <a:endParaRPr lang="en-US" sz="1600" dirty="0">
                        <a:latin typeface="Calibri" panose="020F0502020204030204" pitchFamily="34" charset="0"/>
                      </a:endParaRPr>
                    </a:p>
                  </a:txBody>
                  <a:tcPr anchor="ctr"/>
                </a:tc>
                <a:extLst>
                  <a:ext uri="{0D108BD9-81ED-4DB2-BD59-A6C34878D82A}">
                    <a16:rowId xmlns:a16="http://schemas.microsoft.com/office/drawing/2014/main" val="10000"/>
                  </a:ext>
                </a:extLst>
              </a:tr>
              <a:tr h="173736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rPr>
                        <a:t>RP</a:t>
                      </a:r>
                    </a:p>
                  </a:txBody>
                  <a:tcPr anchor="ct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baseline="0" dirty="0">
                          <a:solidFill>
                            <a:schemeClr val="tx1"/>
                          </a:solidFill>
                          <a:latin typeface="Calibri" panose="020F0502020204030204" pitchFamily="34" charset="0"/>
                        </a:rPr>
                        <a:t>Data set pada prediksi cacat software berdimensi tinggi, dan memiliki </a:t>
                      </a:r>
                      <a:r>
                        <a:rPr lang="nn-NO" sz="1800" baseline="0" dirty="0">
                          <a:solidFill>
                            <a:srgbClr val="C00000"/>
                          </a:solidFill>
                          <a:latin typeface="Calibri" panose="020F0502020204030204" pitchFamily="34" charset="0"/>
                        </a:rPr>
                        <a:t>atribut yang bersifat noisy</a:t>
                      </a:r>
                      <a:r>
                        <a:rPr lang="nn-NO" sz="1800" baseline="0" dirty="0">
                          <a:solidFill>
                            <a:schemeClr val="tx1"/>
                          </a:solidFill>
                          <a:latin typeface="Calibri" panose="020F0502020204030204" pitchFamily="34" charset="0"/>
                        </a:rPr>
                        <a:t>, serta </a:t>
                      </a:r>
                      <a:r>
                        <a:rPr lang="nn-NO" sz="1800" baseline="0" dirty="0">
                          <a:solidFill>
                            <a:srgbClr val="0070C0"/>
                          </a:solidFill>
                          <a:latin typeface="Calibri" panose="020F0502020204030204" pitchFamily="34" charset="0"/>
                        </a:rPr>
                        <a:t>classnya bersifat tidak balance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rPr>
                        <a:t>RQ1</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Calibri" panose="020F0502020204030204" pitchFamily="34" charset="0"/>
                        </a:rPr>
                        <a:t>Algoritma</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pemilihan</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fitur</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apa</a:t>
                      </a:r>
                      <a:r>
                        <a:rPr lang="en-US" sz="1800" baseline="0" dirty="0">
                          <a:solidFill>
                            <a:schemeClr val="tx1"/>
                          </a:solidFill>
                          <a:latin typeface="Calibri" panose="020F0502020204030204" pitchFamily="34" charset="0"/>
                        </a:rPr>
                        <a:t> yang </a:t>
                      </a:r>
                      <a:r>
                        <a:rPr lang="en-US" sz="1800" baseline="0" dirty="0" err="1">
                          <a:solidFill>
                            <a:schemeClr val="tx1"/>
                          </a:solidFill>
                          <a:latin typeface="Calibri" panose="020F0502020204030204" pitchFamily="34" charset="0"/>
                        </a:rPr>
                        <a:t>performanya</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terbaik</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untuk</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meyelesaikan</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masalah</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atribut</a:t>
                      </a:r>
                      <a:r>
                        <a:rPr lang="en-US" sz="1800" baseline="0" dirty="0">
                          <a:solidFill>
                            <a:schemeClr val="tx1"/>
                          </a:solidFill>
                          <a:latin typeface="Calibri" panose="020F0502020204030204" pitchFamily="34" charset="0"/>
                        </a:rPr>
                        <a:t> yang noisy </a:t>
                      </a:r>
                      <a:r>
                        <a:rPr lang="en-US" sz="1800" baseline="0" dirty="0" err="1">
                          <a:solidFill>
                            <a:schemeClr val="tx1"/>
                          </a:solidFill>
                          <a:latin typeface="Calibri" panose="020F0502020204030204" pitchFamily="34" charset="0"/>
                        </a:rPr>
                        <a:t>pada</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prediksi</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cacat</a:t>
                      </a:r>
                      <a:r>
                        <a:rPr lang="en-US" sz="1800" baseline="0" dirty="0">
                          <a:solidFill>
                            <a:schemeClr val="tx1"/>
                          </a:solidFill>
                          <a:latin typeface="Calibri" panose="020F0502020204030204" pitchFamily="34" charset="0"/>
                        </a:rPr>
                        <a:t> software?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pitchFamily="34" charset="0"/>
                        </a:rPr>
                        <a:t>RO1</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chemeClr val="tx1"/>
                          </a:solidFill>
                          <a:effectLst/>
                          <a:latin typeface="Calibri" panose="020F0502020204030204" pitchFamily="34" charset="0"/>
                        </a:rPr>
                        <a:t>Untuk</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mengidentifikasi</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algoritma</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pemilihan</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fitur</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apa</a:t>
                      </a:r>
                      <a:r>
                        <a:rPr lang="en-US" sz="1800" b="0" dirty="0">
                          <a:solidFill>
                            <a:schemeClr val="tx1"/>
                          </a:solidFill>
                          <a:effectLst/>
                          <a:latin typeface="Calibri" panose="020F0502020204030204" pitchFamily="34" charset="0"/>
                        </a:rPr>
                        <a:t> yang </a:t>
                      </a:r>
                      <a:r>
                        <a:rPr lang="en-US" sz="1800" b="0" dirty="0" err="1">
                          <a:solidFill>
                            <a:schemeClr val="tx1"/>
                          </a:solidFill>
                          <a:effectLst/>
                          <a:latin typeface="Calibri" panose="020F0502020204030204" pitchFamily="34" charset="0"/>
                        </a:rPr>
                        <a:t>memiliki</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performa</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terbaik</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apabila</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digunakan</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untuk</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menyelesaikan</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masalah</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atribut</a:t>
                      </a:r>
                      <a:r>
                        <a:rPr lang="en-US" sz="1800" b="0" baseline="0" dirty="0">
                          <a:solidFill>
                            <a:schemeClr val="tx1"/>
                          </a:solidFill>
                          <a:effectLst/>
                          <a:latin typeface="Calibri" panose="020F0502020204030204" pitchFamily="34" charset="0"/>
                        </a:rPr>
                        <a:t> yang noisy </a:t>
                      </a:r>
                      <a:r>
                        <a:rPr lang="en-US" sz="1800" b="0" baseline="0" dirty="0" err="1">
                          <a:solidFill>
                            <a:schemeClr val="tx1"/>
                          </a:solidFill>
                          <a:effectLst/>
                          <a:latin typeface="Calibri" panose="020F0502020204030204" pitchFamily="34" charset="0"/>
                        </a:rPr>
                        <a:t>pada</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prediksi</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cacat</a:t>
                      </a:r>
                      <a:r>
                        <a:rPr lang="en-US" sz="1800" b="0" baseline="0" dirty="0">
                          <a:solidFill>
                            <a:schemeClr val="tx1"/>
                          </a:solidFill>
                          <a:effectLst/>
                          <a:latin typeface="Calibri" panose="020F0502020204030204" pitchFamily="34" charset="0"/>
                        </a:rPr>
                        <a:t> software</a:t>
                      </a:r>
                      <a:endParaRPr lang="en-US" sz="1800" b="0" dirty="0">
                        <a:solidFill>
                          <a:schemeClr val="tx1"/>
                        </a:solidFill>
                        <a:effectLst/>
                        <a:latin typeface="Calibri" panose="020F0502020204030204" pitchFamily="34" charset="0"/>
                      </a:endParaRPr>
                    </a:p>
                  </a:txBody>
                  <a:tcPr anchor="ctr"/>
                </a:tc>
                <a:extLst>
                  <a:ext uri="{0D108BD9-81ED-4DB2-BD59-A6C34878D82A}">
                    <a16:rowId xmlns:a16="http://schemas.microsoft.com/office/drawing/2014/main" val="10001"/>
                  </a:ext>
                </a:extLst>
              </a:tr>
              <a:tr h="1737360">
                <a:tc vMerge="1">
                  <a:txBody>
                    <a:bodyPr/>
                    <a:lstStyle/>
                    <a:p>
                      <a:endParaRPr lang="en-US"/>
                    </a:p>
                  </a:txBody>
                  <a:tcPr/>
                </a:tc>
                <a:tc vMerge="1">
                  <a:txBody>
                    <a:bodyPr/>
                    <a:lstStyle/>
                    <a:p>
                      <a:endParaRPr lang="en-US" sz="2000" dirty="0">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rPr>
                        <a:t>RQ2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Calibri" panose="020F0502020204030204" pitchFamily="34" charset="0"/>
                        </a:rPr>
                        <a:t>Algoritma</a:t>
                      </a:r>
                      <a:r>
                        <a:rPr lang="en-US" sz="1800" dirty="0">
                          <a:solidFill>
                            <a:schemeClr val="tx1"/>
                          </a:solidFill>
                          <a:latin typeface="Calibri" panose="020F0502020204030204" pitchFamily="34" charset="0"/>
                        </a:rPr>
                        <a:t> meta learning</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apa</a:t>
                      </a:r>
                      <a:r>
                        <a:rPr lang="en-US" sz="1800" baseline="0" dirty="0">
                          <a:solidFill>
                            <a:schemeClr val="tx1"/>
                          </a:solidFill>
                          <a:latin typeface="Calibri" panose="020F0502020204030204" pitchFamily="34" charset="0"/>
                        </a:rPr>
                        <a:t> yang </a:t>
                      </a:r>
                      <a:r>
                        <a:rPr lang="en-US" sz="1800" baseline="0" dirty="0" err="1">
                          <a:solidFill>
                            <a:schemeClr val="tx1"/>
                          </a:solidFill>
                          <a:latin typeface="Calibri" panose="020F0502020204030204" pitchFamily="34" charset="0"/>
                        </a:rPr>
                        <a:t>performanya</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terbaik</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untuk</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menyelesaikan</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masalah</a:t>
                      </a:r>
                      <a:r>
                        <a:rPr lang="en-US" sz="1800" baseline="0" dirty="0">
                          <a:solidFill>
                            <a:schemeClr val="tx1"/>
                          </a:solidFill>
                          <a:latin typeface="Calibri" panose="020F0502020204030204" pitchFamily="34" charset="0"/>
                        </a:rPr>
                        <a:t> class imbalance </a:t>
                      </a:r>
                      <a:r>
                        <a:rPr lang="en-US" sz="1800" baseline="0" dirty="0" err="1">
                          <a:solidFill>
                            <a:schemeClr val="tx1"/>
                          </a:solidFill>
                          <a:latin typeface="Calibri" panose="020F0502020204030204" pitchFamily="34" charset="0"/>
                        </a:rPr>
                        <a:t>pada</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prediksi</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cacat</a:t>
                      </a:r>
                      <a:r>
                        <a:rPr lang="en-US" sz="1800" baseline="0" dirty="0">
                          <a:solidFill>
                            <a:schemeClr val="tx1"/>
                          </a:solidFill>
                          <a:latin typeface="Calibri" panose="020F0502020204030204" pitchFamily="34" charset="0"/>
                        </a:rPr>
                        <a:t> software?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pitchFamily="34" charset="0"/>
                        </a:rPr>
                        <a:t>RO2</a:t>
                      </a:r>
                      <a:endParaRPr kumimoji="0" lang="en-US" sz="12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chemeClr val="tx1"/>
                          </a:solidFill>
                          <a:effectLst/>
                          <a:latin typeface="Calibri" panose="020F0502020204030204" pitchFamily="34" charset="0"/>
                        </a:rPr>
                        <a:t>Untuk</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mengidentifikasi</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algoritma</a:t>
                      </a:r>
                      <a:r>
                        <a:rPr lang="en-US" sz="1800" b="0" dirty="0">
                          <a:solidFill>
                            <a:schemeClr val="tx1"/>
                          </a:solidFill>
                          <a:effectLst/>
                          <a:latin typeface="Calibri" panose="020F0502020204030204" pitchFamily="34" charset="0"/>
                        </a:rPr>
                        <a:t> meta learning </a:t>
                      </a:r>
                      <a:r>
                        <a:rPr lang="en-US" sz="1800" b="0" dirty="0" err="1">
                          <a:solidFill>
                            <a:schemeClr val="tx1"/>
                          </a:solidFill>
                          <a:effectLst/>
                          <a:latin typeface="Calibri" panose="020F0502020204030204" pitchFamily="34" charset="0"/>
                        </a:rPr>
                        <a:t>apa</a:t>
                      </a:r>
                      <a:r>
                        <a:rPr lang="en-US" sz="1800" b="0" dirty="0">
                          <a:solidFill>
                            <a:schemeClr val="tx1"/>
                          </a:solidFill>
                          <a:effectLst/>
                          <a:latin typeface="Calibri" panose="020F0502020204030204" pitchFamily="34" charset="0"/>
                        </a:rPr>
                        <a:t> yang </a:t>
                      </a:r>
                      <a:r>
                        <a:rPr lang="en-US" sz="1800" b="0" dirty="0" err="1">
                          <a:solidFill>
                            <a:schemeClr val="tx1"/>
                          </a:solidFill>
                          <a:effectLst/>
                          <a:latin typeface="Calibri" panose="020F0502020204030204" pitchFamily="34" charset="0"/>
                        </a:rPr>
                        <a:t>memiliki</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performa</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terbaik</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apabila</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digunakan</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untuk</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menyelesaikan</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masalah</a:t>
                      </a:r>
                      <a:r>
                        <a:rPr lang="en-US" sz="1800" b="0" baseline="0" dirty="0">
                          <a:solidFill>
                            <a:schemeClr val="tx1"/>
                          </a:solidFill>
                          <a:effectLst/>
                          <a:latin typeface="Calibri" panose="020F0502020204030204" pitchFamily="34" charset="0"/>
                        </a:rPr>
                        <a:t> class imbalance </a:t>
                      </a:r>
                      <a:r>
                        <a:rPr lang="en-US" sz="1800" b="0" baseline="0" dirty="0" err="1">
                          <a:solidFill>
                            <a:schemeClr val="tx1"/>
                          </a:solidFill>
                          <a:effectLst/>
                          <a:latin typeface="Calibri" panose="020F0502020204030204" pitchFamily="34" charset="0"/>
                        </a:rPr>
                        <a:t>pada</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prediksi</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cacat</a:t>
                      </a:r>
                      <a:r>
                        <a:rPr lang="en-US" sz="1800" b="0" baseline="0" dirty="0">
                          <a:solidFill>
                            <a:schemeClr val="tx1"/>
                          </a:solidFill>
                          <a:effectLst/>
                          <a:latin typeface="Calibri" panose="020F0502020204030204" pitchFamily="34" charset="0"/>
                        </a:rPr>
                        <a:t> software</a:t>
                      </a:r>
                      <a:endParaRPr lang="en-US" sz="1800" b="0" dirty="0">
                        <a:solidFill>
                          <a:schemeClr val="tx1"/>
                        </a:solidFill>
                        <a:effectLst/>
                        <a:latin typeface="Calibri" panose="020F0502020204030204" pitchFamily="34" charset="0"/>
                      </a:endParaRPr>
                    </a:p>
                  </a:txBody>
                  <a:tcPr anchor="ctr"/>
                </a:tc>
                <a:extLst>
                  <a:ext uri="{0D108BD9-81ED-4DB2-BD59-A6C34878D82A}">
                    <a16:rowId xmlns:a16="http://schemas.microsoft.com/office/drawing/2014/main" val="10002"/>
                  </a:ext>
                </a:extLst>
              </a:tr>
              <a:tr h="173736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Calibri" panose="020F0502020204030204" pitchFamily="34" charset="0"/>
                      </a:endParaRPr>
                    </a:p>
                  </a:txBody>
                  <a:tcPr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baseline="0" dirty="0">
                        <a:solidFill>
                          <a:schemeClr val="tx1"/>
                        </a:solidFill>
                        <a:latin typeface="Calibri" panose="020F05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rPr>
                        <a:t>RQ3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Calibri" panose="020F0502020204030204" pitchFamily="34" charset="0"/>
                        </a:rPr>
                        <a:t>Bagaimana</a:t>
                      </a:r>
                      <a:r>
                        <a:rPr lang="en-US" sz="1800" dirty="0">
                          <a:solidFill>
                            <a:schemeClr val="tx1"/>
                          </a:solidFill>
                          <a:latin typeface="Calibri" panose="020F0502020204030204" pitchFamily="34" charset="0"/>
                        </a:rPr>
                        <a:t> </a:t>
                      </a:r>
                      <a:r>
                        <a:rPr lang="en-US" sz="1800" dirty="0" err="1">
                          <a:solidFill>
                            <a:schemeClr val="tx1"/>
                          </a:solidFill>
                          <a:latin typeface="Calibri" panose="020F0502020204030204" pitchFamily="34" charset="0"/>
                        </a:rPr>
                        <a:t>pengaruh</a:t>
                      </a:r>
                      <a:r>
                        <a:rPr lang="en-US" sz="1800" dirty="0">
                          <a:solidFill>
                            <a:schemeClr val="tx1"/>
                          </a:solidFill>
                          <a:latin typeface="Calibri" panose="020F0502020204030204" pitchFamily="34" charset="0"/>
                        </a:rPr>
                        <a:t> </a:t>
                      </a:r>
                      <a:r>
                        <a:rPr lang="en-US" sz="1800" dirty="0" err="1">
                          <a:solidFill>
                            <a:schemeClr val="tx1"/>
                          </a:solidFill>
                          <a:latin typeface="Calibri" panose="020F0502020204030204" pitchFamily="34" charset="0"/>
                        </a:rPr>
                        <a:t>penggabungan</a:t>
                      </a:r>
                      <a:r>
                        <a:rPr lang="en-US" sz="1800" dirty="0">
                          <a:solidFill>
                            <a:schemeClr val="tx1"/>
                          </a:solidFill>
                          <a:latin typeface="Calibri" panose="020F0502020204030204" pitchFamily="34" charset="0"/>
                        </a:rPr>
                        <a:t> </a:t>
                      </a:r>
                      <a:r>
                        <a:rPr lang="en-US" sz="1800" dirty="0" err="1">
                          <a:solidFill>
                            <a:schemeClr val="tx1"/>
                          </a:solidFill>
                          <a:latin typeface="Calibri" panose="020F0502020204030204" pitchFamily="34" charset="0"/>
                        </a:rPr>
                        <a:t>algoritma</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pemilihan</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fitur</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dan</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metode</a:t>
                      </a:r>
                      <a:r>
                        <a:rPr lang="en-US" sz="1800" baseline="0" dirty="0">
                          <a:solidFill>
                            <a:schemeClr val="tx1"/>
                          </a:solidFill>
                          <a:latin typeface="Calibri" panose="020F0502020204030204" pitchFamily="34" charset="0"/>
                        </a:rPr>
                        <a:t> meta learning </a:t>
                      </a:r>
                      <a:r>
                        <a:rPr lang="en-US" sz="1800" baseline="0" dirty="0" err="1">
                          <a:solidFill>
                            <a:schemeClr val="tx1"/>
                          </a:solidFill>
                          <a:latin typeface="Calibri" panose="020F0502020204030204" pitchFamily="34" charset="0"/>
                        </a:rPr>
                        <a:t>apabila</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digunakan</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untuk</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prediksi</a:t>
                      </a:r>
                      <a:r>
                        <a:rPr lang="en-US" sz="1800" baseline="0" dirty="0">
                          <a:solidFill>
                            <a:schemeClr val="tx1"/>
                          </a:solidFill>
                          <a:latin typeface="Calibri" panose="020F0502020204030204" pitchFamily="34" charset="0"/>
                        </a:rPr>
                        <a:t> </a:t>
                      </a:r>
                      <a:r>
                        <a:rPr lang="en-US" sz="1800" baseline="0" dirty="0" err="1">
                          <a:solidFill>
                            <a:schemeClr val="tx1"/>
                          </a:solidFill>
                          <a:latin typeface="Calibri" panose="020F0502020204030204" pitchFamily="34" charset="0"/>
                        </a:rPr>
                        <a:t>cacat</a:t>
                      </a:r>
                      <a:r>
                        <a:rPr lang="en-US" sz="1800" baseline="0" dirty="0">
                          <a:solidFill>
                            <a:schemeClr val="tx1"/>
                          </a:solidFill>
                          <a:latin typeface="Calibri" panose="020F0502020204030204" pitchFamily="34" charset="0"/>
                        </a:rPr>
                        <a:t> software?</a:t>
                      </a:r>
                      <a:endParaRPr lang="en-US" sz="1800" b="0" dirty="0">
                        <a:solidFill>
                          <a:schemeClr val="tx1"/>
                        </a:solidFill>
                        <a:latin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pitchFamily="34" charset="0"/>
                        </a:rPr>
                        <a:t>RO3</a:t>
                      </a:r>
                      <a:endParaRPr kumimoji="0" lang="en-US" sz="12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chemeClr val="tx1"/>
                          </a:solidFill>
                          <a:effectLst/>
                          <a:latin typeface="Calibri" panose="020F0502020204030204" pitchFamily="34" charset="0"/>
                        </a:rPr>
                        <a:t>Untuk</a:t>
                      </a:r>
                      <a:r>
                        <a:rPr lang="en-US" sz="1800" b="0" dirty="0">
                          <a:solidFill>
                            <a:schemeClr val="tx1"/>
                          </a:solidFill>
                          <a:effectLst/>
                          <a:latin typeface="Calibri" panose="020F0502020204030204" pitchFamily="34" charset="0"/>
                        </a:rPr>
                        <a:t> </a:t>
                      </a:r>
                      <a:r>
                        <a:rPr lang="en-US" sz="1800" b="0" dirty="0" err="1">
                          <a:solidFill>
                            <a:schemeClr val="tx1"/>
                          </a:solidFill>
                          <a:effectLst/>
                          <a:latin typeface="Calibri" panose="020F0502020204030204" pitchFamily="34" charset="0"/>
                        </a:rPr>
                        <a:t>mengembangkan</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algoritma</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baru</a:t>
                      </a:r>
                      <a:r>
                        <a:rPr lang="en-US" sz="1800" b="0" baseline="0" dirty="0">
                          <a:solidFill>
                            <a:schemeClr val="tx1"/>
                          </a:solidFill>
                          <a:effectLst/>
                          <a:latin typeface="Calibri" panose="020F0502020204030204" pitchFamily="34" charset="0"/>
                        </a:rPr>
                        <a:t> yang </a:t>
                      </a:r>
                      <a:r>
                        <a:rPr lang="en-US" sz="1800" b="0" baseline="0" dirty="0" err="1">
                          <a:solidFill>
                            <a:schemeClr val="tx1"/>
                          </a:solidFill>
                          <a:effectLst/>
                          <a:latin typeface="Calibri" panose="020F0502020204030204" pitchFamily="34" charset="0"/>
                        </a:rPr>
                        <a:t>menggabungkan</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algoritma</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pemilihan</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fitur</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dan</a:t>
                      </a:r>
                      <a:r>
                        <a:rPr lang="en-US" sz="1800" b="0" baseline="0" dirty="0">
                          <a:solidFill>
                            <a:schemeClr val="tx1"/>
                          </a:solidFill>
                          <a:effectLst/>
                          <a:latin typeface="Calibri" panose="020F0502020204030204" pitchFamily="34" charset="0"/>
                        </a:rPr>
                        <a:t> meta learning </a:t>
                      </a:r>
                      <a:r>
                        <a:rPr lang="en-US" sz="1800" b="0" baseline="0" dirty="0" err="1">
                          <a:solidFill>
                            <a:schemeClr val="tx1"/>
                          </a:solidFill>
                          <a:effectLst/>
                          <a:latin typeface="Calibri" panose="020F0502020204030204" pitchFamily="34" charset="0"/>
                        </a:rPr>
                        <a:t>untuk</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prediksi</a:t>
                      </a:r>
                      <a:r>
                        <a:rPr lang="en-US" sz="1800" b="0" baseline="0" dirty="0">
                          <a:solidFill>
                            <a:schemeClr val="tx1"/>
                          </a:solidFill>
                          <a:effectLst/>
                          <a:latin typeface="Calibri" panose="020F0502020204030204" pitchFamily="34" charset="0"/>
                        </a:rPr>
                        <a:t> </a:t>
                      </a:r>
                      <a:r>
                        <a:rPr lang="en-US" sz="1800" b="0" baseline="0" dirty="0" err="1">
                          <a:solidFill>
                            <a:schemeClr val="tx1"/>
                          </a:solidFill>
                          <a:effectLst/>
                          <a:latin typeface="Calibri" panose="020F0502020204030204" pitchFamily="34" charset="0"/>
                        </a:rPr>
                        <a:t>cacat</a:t>
                      </a:r>
                      <a:r>
                        <a:rPr lang="en-US" sz="1800" b="0" baseline="0" dirty="0">
                          <a:solidFill>
                            <a:schemeClr val="tx1"/>
                          </a:solidFill>
                          <a:effectLst/>
                          <a:latin typeface="Calibri" panose="020F0502020204030204" pitchFamily="34" charset="0"/>
                        </a:rPr>
                        <a:t> software</a:t>
                      </a:r>
                      <a:endParaRPr lang="en-US" sz="1800" b="0" dirty="0">
                        <a:solidFill>
                          <a:schemeClr val="tx1"/>
                        </a:solidFill>
                        <a:effectLst/>
                        <a:latin typeface="Calibri" panose="020F0502020204030204" pitchFamily="34" charset="0"/>
                      </a:endParaRPr>
                    </a:p>
                  </a:txBody>
                  <a:tcPr anchor="ctr"/>
                </a:tc>
                <a:extLst>
                  <a:ext uri="{0D108BD9-81ED-4DB2-BD59-A6C34878D82A}">
                    <a16:rowId xmlns:a16="http://schemas.microsoft.com/office/drawing/2014/main" val="10003"/>
                  </a:ext>
                </a:extLst>
              </a:tr>
            </a:tbl>
          </a:graphicData>
        </a:graphic>
      </p:graphicFrame>
      <p:sp>
        <p:nvSpPr>
          <p:cNvPr id="4" name="Slide Number Placeholder 3">
            <a:extLst>
              <a:ext uri="{FF2B5EF4-FFF2-40B4-BE49-F238E27FC236}">
                <a16:creationId xmlns:a16="http://schemas.microsoft.com/office/drawing/2014/main" id="{CD5F112E-F6DD-47AB-942B-4FFE0DD0BE2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168</a:t>
            </a:fld>
            <a:endParaRPr lang="en-US">
              <a:solidFill>
                <a:prstClr val="black">
                  <a:tint val="75000"/>
                </a:prstClr>
              </a:solidFill>
            </a:endParaRPr>
          </a:p>
        </p:txBody>
      </p:sp>
    </p:spTree>
    <p:extLst>
      <p:ext uri="{BB962C8B-B14F-4D97-AF65-F5344CB8AC3E}">
        <p14:creationId xmlns:p14="http://schemas.microsoft.com/office/powerpoint/2010/main" val="12540724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97" y="1143000"/>
            <a:ext cx="8040103" cy="5410200"/>
          </a:xfrm>
        </p:spPr>
        <p:txBody>
          <a:bodyPr>
            <a:normAutofit lnSpcReduction="10000"/>
          </a:bodyPr>
          <a:lstStyle/>
          <a:p>
            <a:r>
              <a:rPr lang="id-ID" dirty="0"/>
              <a:t>Technical Paper:</a:t>
            </a:r>
          </a:p>
          <a:p>
            <a:pPr lvl="1"/>
            <a:r>
              <a:rPr lang="id-ID" sz="2400" dirty="0"/>
              <a:t>Judul: </a:t>
            </a:r>
            <a:r>
              <a:rPr lang="en-US" sz="2400" dirty="0">
                <a:solidFill>
                  <a:srgbClr val="C00000"/>
                </a:solidFill>
              </a:rPr>
              <a:t>Chinese Grain Production Forecasting Method Based on Particle Swarm Optimization-based Support Vector Machine</a:t>
            </a:r>
            <a:endParaRPr lang="id-ID" sz="2400" dirty="0">
              <a:solidFill>
                <a:srgbClr val="C00000"/>
              </a:solidFill>
            </a:endParaRPr>
          </a:p>
          <a:p>
            <a:pPr lvl="1"/>
            <a:r>
              <a:rPr lang="id-ID" sz="2400" dirty="0"/>
              <a:t>Author: </a:t>
            </a:r>
            <a:r>
              <a:rPr lang="en-US" sz="2400" dirty="0"/>
              <a:t>Sheng-Wei </a:t>
            </a:r>
            <a:r>
              <a:rPr lang="en-US" sz="2400" dirty="0" err="1"/>
              <a:t>Fei</a:t>
            </a:r>
            <a:r>
              <a:rPr lang="en-US" sz="2400" dirty="0"/>
              <a:t>, Yu-Bin Miao and Cheng-Liang Liu</a:t>
            </a:r>
            <a:endParaRPr lang="id-ID" sz="2400" dirty="0"/>
          </a:p>
          <a:p>
            <a:pPr lvl="1"/>
            <a:r>
              <a:rPr lang="id-ID" sz="2400" dirty="0"/>
              <a:t>Publications: </a:t>
            </a:r>
            <a:r>
              <a:rPr lang="en-US" sz="2400" dirty="0"/>
              <a:t>Recent Patents on Engineering 2009, 3, 8-12</a:t>
            </a:r>
          </a:p>
          <a:p>
            <a:pPr lvl="1"/>
            <a:r>
              <a:rPr lang="en-US" dirty="0"/>
              <a:t>Download: </a:t>
            </a:r>
            <a:r>
              <a:rPr lang="en-US" sz="2000" b="1" dirty="0">
                <a:solidFill>
                  <a:srgbClr val="0070C0"/>
                </a:solidFill>
              </a:rPr>
              <a:t>http://romisatriawahono.net/lecture/rm/paper/</a:t>
            </a:r>
            <a:endParaRPr lang="en-US" sz="2000" b="1" dirty="0"/>
          </a:p>
          <a:p>
            <a:pPr lvl="1"/>
            <a:endParaRPr lang="id-ID" sz="2200" i="1" dirty="0">
              <a:solidFill>
                <a:srgbClr val="C00000"/>
              </a:solidFill>
            </a:endParaRPr>
          </a:p>
          <a:p>
            <a:r>
              <a:rPr lang="id-ID" dirty="0"/>
              <a:t>Tugas</a:t>
            </a:r>
            <a:r>
              <a:rPr lang="en-US" dirty="0"/>
              <a:t>:</a:t>
            </a:r>
            <a:endParaRPr lang="id-ID" dirty="0"/>
          </a:p>
          <a:p>
            <a:pPr marL="457200" lvl="1" indent="0">
              <a:buNone/>
            </a:pPr>
            <a:r>
              <a:rPr lang="id-ID" sz="2400" dirty="0"/>
              <a:t>Pahami dan rangkumkan paper di atas dalam </a:t>
            </a:r>
            <a:r>
              <a:rPr lang="en-US" dirty="0"/>
              <a:t>3</a:t>
            </a:r>
            <a:r>
              <a:rPr lang="id-ID" sz="2400" dirty="0"/>
              <a:t> slide:</a:t>
            </a:r>
          </a:p>
          <a:p>
            <a:pPr marL="1263650" lvl="2" indent="-514350">
              <a:buFont typeface="+mj-lt"/>
              <a:buAutoNum type="arabicPeriod"/>
            </a:pPr>
            <a:r>
              <a:rPr lang="en-US" sz="2400" dirty="0">
                <a:solidFill>
                  <a:srgbClr val="C00000"/>
                </a:solidFill>
              </a:rPr>
              <a:t>M</a:t>
            </a:r>
            <a:r>
              <a:rPr lang="id-ID" sz="2400" dirty="0">
                <a:solidFill>
                  <a:srgbClr val="C00000"/>
                </a:solidFill>
              </a:rPr>
              <a:t>asalah penelitian</a:t>
            </a:r>
          </a:p>
          <a:p>
            <a:pPr marL="1263650" lvl="2" indent="-514350">
              <a:buFont typeface="+mj-lt"/>
              <a:buAutoNum type="arabicPeriod"/>
            </a:pPr>
            <a:r>
              <a:rPr lang="id-ID" sz="2400" dirty="0">
                <a:solidFill>
                  <a:schemeClr val="bg1">
                    <a:lumMod val="75000"/>
                  </a:schemeClr>
                </a:solidFill>
              </a:rPr>
              <a:t>Metode-metode yang ada (State-</a:t>
            </a:r>
            <a:r>
              <a:rPr lang="id-ID" sz="2400" dirty="0" err="1">
                <a:solidFill>
                  <a:schemeClr val="bg1">
                    <a:lumMod val="75000"/>
                  </a:schemeClr>
                </a:solidFill>
              </a:rPr>
              <a:t>of</a:t>
            </a:r>
            <a:r>
              <a:rPr lang="id-ID" sz="2400" dirty="0">
                <a:solidFill>
                  <a:schemeClr val="bg1">
                    <a:lumMod val="75000"/>
                  </a:schemeClr>
                </a:solidFill>
              </a:rPr>
              <a:t>-</a:t>
            </a:r>
            <a:r>
              <a:rPr lang="id-ID" sz="2400" dirty="0" err="1">
                <a:solidFill>
                  <a:schemeClr val="bg1">
                    <a:lumMod val="75000"/>
                  </a:schemeClr>
                </a:solidFill>
              </a:rPr>
              <a:t>the-art</a:t>
            </a:r>
            <a:r>
              <a:rPr lang="id-ID" sz="2400" dirty="0">
                <a:solidFill>
                  <a:schemeClr val="bg1">
                    <a:lumMod val="75000"/>
                  </a:schemeClr>
                </a:solidFill>
              </a:rPr>
              <a:t> </a:t>
            </a:r>
            <a:r>
              <a:rPr lang="id-ID" sz="2400" dirty="0" err="1">
                <a:solidFill>
                  <a:schemeClr val="bg1">
                    <a:lumMod val="75000"/>
                  </a:schemeClr>
                </a:solidFill>
              </a:rPr>
              <a:t>Method</a:t>
            </a:r>
            <a:r>
              <a:rPr lang="id-ID" sz="2400" dirty="0">
                <a:solidFill>
                  <a:schemeClr val="bg1">
                    <a:lumMod val="75000"/>
                  </a:schemeClr>
                </a:solidFill>
              </a:rPr>
              <a:t>)</a:t>
            </a:r>
          </a:p>
          <a:p>
            <a:pPr marL="1263650" lvl="2" indent="-514350">
              <a:buFont typeface="+mj-lt"/>
              <a:buAutoNum type="arabicPeriod"/>
            </a:pPr>
            <a:r>
              <a:rPr lang="id-ID" sz="2400" dirty="0">
                <a:solidFill>
                  <a:schemeClr val="bg1">
                    <a:lumMod val="75000"/>
                  </a:schemeClr>
                </a:solidFill>
              </a:rPr>
              <a:t>Metode yang diusulkan</a:t>
            </a:r>
          </a:p>
          <a:p>
            <a:pPr marL="1263650" lvl="2" indent="-514350">
              <a:buFont typeface="+mj-lt"/>
              <a:buAutoNum type="arabicPeriod"/>
            </a:pPr>
            <a:r>
              <a:rPr lang="id-ID" sz="2400" dirty="0">
                <a:solidFill>
                  <a:schemeClr val="bg1">
                    <a:lumMod val="75000"/>
                  </a:schemeClr>
                </a:solidFill>
              </a:rPr>
              <a:t>Metode pengukuran penelitian</a:t>
            </a:r>
          </a:p>
        </p:txBody>
      </p:sp>
      <p:sp>
        <p:nvSpPr>
          <p:cNvPr id="2" name="Title 1"/>
          <p:cNvSpPr>
            <a:spLocks noGrp="1"/>
          </p:cNvSpPr>
          <p:nvPr>
            <p:ph type="title"/>
          </p:nvPr>
        </p:nvSpPr>
        <p:spPr>
          <a:xfrm>
            <a:off x="609600" y="190500"/>
            <a:ext cx="8789988" cy="647700"/>
          </a:xfrm>
        </p:spPr>
        <p:txBody>
          <a:bodyPr/>
          <a:lstStyle/>
          <a:p>
            <a:r>
              <a:rPr lang="id-ID" sz="3800" dirty="0"/>
              <a:t>Latihan </a:t>
            </a:r>
            <a:r>
              <a:rPr lang="en-US" sz="3800" dirty="0" err="1"/>
              <a:t>Mer</a:t>
            </a:r>
            <a:r>
              <a:rPr lang="id-ID" sz="3800" dirty="0"/>
              <a:t>eview Paper</a:t>
            </a:r>
            <a:endParaRPr lang="en-US" sz="3800" dirty="0"/>
          </a:p>
        </p:txBody>
      </p:sp>
      <p:sp>
        <p:nvSpPr>
          <p:cNvPr id="4" name="Slide Number Placeholder 3">
            <a:extLst>
              <a:ext uri="{FF2B5EF4-FFF2-40B4-BE49-F238E27FC236}">
                <a16:creationId xmlns:a16="http://schemas.microsoft.com/office/drawing/2014/main" id="{D8F4BDBF-F513-4B52-8EDE-65D80F48A46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169</a:t>
            </a:fld>
            <a:endParaRPr lang="en-US">
              <a:solidFill>
                <a:prstClr val="black">
                  <a:tint val="75000"/>
                </a:prstClr>
              </a:solidFill>
            </a:endParaRPr>
          </a:p>
        </p:txBody>
      </p:sp>
    </p:spTree>
    <p:extLst>
      <p:ext uri="{BB962C8B-B14F-4D97-AF65-F5344CB8AC3E}">
        <p14:creationId xmlns:p14="http://schemas.microsoft.com/office/powerpoint/2010/main" val="3675941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814" y="990600"/>
            <a:ext cx="8691785" cy="5882355"/>
          </a:xfrm>
        </p:spPr>
        <p:txBody>
          <a:bodyPr>
            <a:normAutofit fontScale="77500" lnSpcReduction="20000"/>
          </a:bodyPr>
          <a:lstStyle/>
          <a:p>
            <a:pPr marL="514350" indent="-514350">
              <a:buFont typeface="+mj-lt"/>
              <a:buAutoNum type="arabicPeriod"/>
            </a:pPr>
            <a:r>
              <a:rPr lang="en-US" sz="2800" dirty="0" err="1">
                <a:solidFill>
                  <a:srgbClr val="C00000"/>
                </a:solidFill>
              </a:rPr>
              <a:t>Pendekatan</a:t>
            </a:r>
            <a:r>
              <a:rPr lang="en-US" sz="2800" dirty="0">
                <a:solidFill>
                  <a:srgbClr val="C00000"/>
                </a:solidFill>
              </a:rPr>
              <a:t> </a:t>
            </a:r>
            <a:r>
              <a:rPr lang="en-US" sz="2800" dirty="0" err="1">
                <a:solidFill>
                  <a:srgbClr val="C00000"/>
                </a:solidFill>
              </a:rPr>
              <a:t>Kualitatif</a:t>
            </a:r>
            <a:r>
              <a:rPr lang="id-ID" sz="2800" dirty="0"/>
              <a:t>: </a:t>
            </a:r>
            <a:endParaRPr lang="en-US" dirty="0"/>
          </a:p>
          <a:p>
            <a:pPr lvl="1"/>
            <a:r>
              <a:rPr lang="en-US" dirty="0"/>
              <a:t>Dari </a:t>
            </a:r>
            <a:r>
              <a:rPr lang="en-US" dirty="0" err="1"/>
              <a:t>ilmu</a:t>
            </a:r>
            <a:r>
              <a:rPr lang="en-US" dirty="0"/>
              <a:t> </a:t>
            </a:r>
            <a:r>
              <a:rPr lang="en-US" dirty="0" err="1"/>
              <a:t>sosial</a:t>
            </a:r>
            <a:r>
              <a:rPr lang="en-US" dirty="0"/>
              <a:t>, </a:t>
            </a:r>
            <a:r>
              <a:rPr lang="en-US" dirty="0" err="1"/>
              <a:t>konsepnya</a:t>
            </a:r>
            <a:r>
              <a:rPr lang="en-US" dirty="0"/>
              <a:t> </a:t>
            </a:r>
            <a:r>
              <a:rPr lang="en-US" dirty="0" err="1">
                <a:solidFill>
                  <a:srgbClr val="0070C0"/>
                </a:solidFill>
              </a:rPr>
              <a:t>peningkatan</a:t>
            </a:r>
            <a:r>
              <a:rPr lang="en-US" dirty="0">
                <a:solidFill>
                  <a:srgbClr val="0070C0"/>
                </a:solidFill>
              </a:rPr>
              <a:t> </a:t>
            </a:r>
            <a:r>
              <a:rPr lang="en-US" dirty="0" err="1">
                <a:solidFill>
                  <a:srgbClr val="0070C0"/>
                </a:solidFill>
              </a:rPr>
              <a:t>pemahaman</a:t>
            </a:r>
            <a:r>
              <a:rPr lang="en-US" dirty="0">
                <a:solidFill>
                  <a:srgbClr val="0070C0"/>
                </a:solidFill>
              </a:rPr>
              <a:t> </a:t>
            </a:r>
            <a:r>
              <a:rPr lang="en-US" dirty="0" err="1">
                <a:solidFill>
                  <a:srgbClr val="0070C0"/>
                </a:solidFill>
              </a:rPr>
              <a:t>terhadap</a:t>
            </a:r>
            <a:r>
              <a:rPr lang="en-US" dirty="0">
                <a:solidFill>
                  <a:srgbClr val="0070C0"/>
                </a:solidFill>
              </a:rPr>
              <a:t> </a:t>
            </a:r>
            <a:r>
              <a:rPr lang="en-US" dirty="0" err="1">
                <a:solidFill>
                  <a:srgbClr val="0070C0"/>
                </a:solidFill>
              </a:rPr>
              <a:t>sesuatu</a:t>
            </a:r>
            <a:r>
              <a:rPr lang="en-US" dirty="0"/>
              <a:t>, </a:t>
            </a:r>
            <a:r>
              <a:rPr lang="en-US" dirty="0" err="1"/>
              <a:t>dan</a:t>
            </a:r>
            <a:r>
              <a:rPr lang="en-US" dirty="0"/>
              <a:t> </a:t>
            </a:r>
            <a:r>
              <a:rPr lang="en-US" dirty="0" err="1"/>
              <a:t>bukan</a:t>
            </a:r>
            <a:r>
              <a:rPr lang="en-US" dirty="0"/>
              <a:t> </a:t>
            </a:r>
            <a:r>
              <a:rPr lang="en-US" dirty="0" err="1"/>
              <a:t>membangun</a:t>
            </a:r>
            <a:r>
              <a:rPr lang="en-US" dirty="0"/>
              <a:t> </a:t>
            </a:r>
            <a:r>
              <a:rPr lang="en-US" dirty="0" err="1"/>
              <a:t>penjelasan</a:t>
            </a:r>
            <a:r>
              <a:rPr lang="en-US" dirty="0"/>
              <a:t> </a:t>
            </a:r>
            <a:r>
              <a:rPr lang="en-US" dirty="0" err="1"/>
              <a:t>dari</a:t>
            </a:r>
            <a:r>
              <a:rPr lang="en-US" dirty="0"/>
              <a:t> </a:t>
            </a:r>
            <a:r>
              <a:rPr lang="en-US" dirty="0" err="1"/>
              <a:t>sesuatu</a:t>
            </a:r>
            <a:r>
              <a:rPr lang="en-US" dirty="0"/>
              <a:t> </a:t>
            </a:r>
            <a:r>
              <a:rPr lang="en-US" sz="2000" i="1" dirty="0"/>
              <a:t>(</a:t>
            </a:r>
            <a:r>
              <a:rPr lang="en-US" sz="2000" i="1" dirty="0" err="1"/>
              <a:t>Berndtsson</a:t>
            </a:r>
            <a:r>
              <a:rPr lang="en-US" sz="2000" i="1" dirty="0"/>
              <a:t> et al., 2008)</a:t>
            </a:r>
          </a:p>
          <a:p>
            <a:pPr lvl="1"/>
            <a:r>
              <a:rPr lang="en-US" dirty="0" err="1"/>
              <a:t>Sifatnya</a:t>
            </a:r>
            <a:r>
              <a:rPr lang="en-US" dirty="0"/>
              <a:t> </a:t>
            </a:r>
            <a:r>
              <a:rPr lang="en-US" dirty="0" err="1">
                <a:solidFill>
                  <a:srgbClr val="0070C0"/>
                </a:solidFill>
              </a:rPr>
              <a:t>subyektif</a:t>
            </a:r>
            <a:r>
              <a:rPr lang="en-US" dirty="0"/>
              <a:t>, </a:t>
            </a:r>
            <a:r>
              <a:rPr lang="en-US" dirty="0" err="1"/>
              <a:t>berorientasi</a:t>
            </a:r>
            <a:r>
              <a:rPr lang="en-US" dirty="0"/>
              <a:t> </a:t>
            </a:r>
            <a:r>
              <a:rPr lang="en-US" dirty="0" err="1"/>
              <a:t>ke</a:t>
            </a:r>
            <a:r>
              <a:rPr lang="en-US" dirty="0"/>
              <a:t> </a:t>
            </a:r>
            <a:r>
              <a:rPr lang="en-US" dirty="0" err="1"/>
              <a:t>observasi</a:t>
            </a:r>
            <a:r>
              <a:rPr lang="en-US" dirty="0"/>
              <a:t> </a:t>
            </a:r>
            <a:r>
              <a:rPr lang="en-US" dirty="0" err="1"/>
              <a:t>tanpa</a:t>
            </a:r>
            <a:r>
              <a:rPr lang="en-US" dirty="0"/>
              <a:t> </a:t>
            </a:r>
            <a:r>
              <a:rPr lang="en-US" dirty="0" err="1"/>
              <a:t>dikontrol</a:t>
            </a:r>
            <a:r>
              <a:rPr lang="en-US" dirty="0"/>
              <a:t>, </a:t>
            </a:r>
            <a:r>
              <a:rPr lang="en-US" dirty="0" err="1"/>
              <a:t>dan</a:t>
            </a:r>
            <a:r>
              <a:rPr lang="en-US" dirty="0"/>
              <a:t> </a:t>
            </a:r>
            <a:r>
              <a:rPr lang="en-US" dirty="0" err="1"/>
              <a:t>secara</a:t>
            </a:r>
            <a:r>
              <a:rPr lang="en-US" dirty="0"/>
              <a:t> </a:t>
            </a:r>
            <a:r>
              <a:rPr lang="en-US" dirty="0" err="1"/>
              <a:t>umum</a:t>
            </a:r>
            <a:r>
              <a:rPr lang="en-US" dirty="0"/>
              <a:t> </a:t>
            </a:r>
            <a:r>
              <a:rPr lang="en-US" dirty="0" err="1">
                <a:solidFill>
                  <a:srgbClr val="0070C0"/>
                </a:solidFill>
              </a:rPr>
              <a:t>tidak</a:t>
            </a:r>
            <a:r>
              <a:rPr lang="en-US" dirty="0">
                <a:solidFill>
                  <a:srgbClr val="0070C0"/>
                </a:solidFill>
              </a:rPr>
              <a:t> </a:t>
            </a:r>
            <a:r>
              <a:rPr lang="en-US" dirty="0" err="1">
                <a:solidFill>
                  <a:srgbClr val="0070C0"/>
                </a:solidFill>
              </a:rPr>
              <a:t>ada</a:t>
            </a:r>
            <a:r>
              <a:rPr lang="en-US" dirty="0">
                <a:solidFill>
                  <a:srgbClr val="0070C0"/>
                </a:solidFill>
              </a:rPr>
              <a:t> </a:t>
            </a:r>
            <a:r>
              <a:rPr lang="en-US" dirty="0" err="1">
                <a:solidFill>
                  <a:srgbClr val="0070C0"/>
                </a:solidFill>
              </a:rPr>
              <a:t>generalisasi</a:t>
            </a:r>
            <a:r>
              <a:rPr lang="en-US" dirty="0">
                <a:solidFill>
                  <a:srgbClr val="0070C0"/>
                </a:solidFill>
              </a:rPr>
              <a:t> </a:t>
            </a:r>
            <a:r>
              <a:rPr lang="en-US" sz="2000" i="1" dirty="0"/>
              <a:t>(</a:t>
            </a:r>
            <a:r>
              <a:rPr lang="en-US" sz="2000" i="1" dirty="0" err="1"/>
              <a:t>Blaxter</a:t>
            </a:r>
            <a:r>
              <a:rPr lang="en-US" sz="2000" i="1" dirty="0"/>
              <a:t>, Hughes, &amp; Tight, 2006)</a:t>
            </a:r>
          </a:p>
          <a:p>
            <a:pPr lvl="1"/>
            <a:r>
              <a:rPr lang="en-US" dirty="0" err="1"/>
              <a:t>Dilakukan</a:t>
            </a:r>
            <a:r>
              <a:rPr lang="en-US" dirty="0"/>
              <a:t> </a:t>
            </a:r>
            <a:r>
              <a:rPr lang="en-US" dirty="0" err="1">
                <a:solidFill>
                  <a:srgbClr val="0070C0"/>
                </a:solidFill>
              </a:rPr>
              <a:t>bidang</a:t>
            </a:r>
            <a:r>
              <a:rPr lang="en-US" dirty="0">
                <a:solidFill>
                  <a:srgbClr val="0070C0"/>
                </a:solidFill>
              </a:rPr>
              <a:t> </a:t>
            </a:r>
            <a:r>
              <a:rPr lang="en-US" dirty="0" err="1">
                <a:solidFill>
                  <a:srgbClr val="0070C0"/>
                </a:solidFill>
              </a:rPr>
              <a:t>sistem</a:t>
            </a:r>
            <a:r>
              <a:rPr lang="en-US" dirty="0">
                <a:solidFill>
                  <a:srgbClr val="0070C0"/>
                </a:solidFill>
              </a:rPr>
              <a:t> </a:t>
            </a:r>
            <a:r>
              <a:rPr lang="en-US" dirty="0" err="1">
                <a:solidFill>
                  <a:srgbClr val="0070C0"/>
                </a:solidFill>
              </a:rPr>
              <a:t>informasi</a:t>
            </a:r>
            <a:r>
              <a:rPr lang="en-US" dirty="0"/>
              <a:t>, </a:t>
            </a:r>
            <a:r>
              <a:rPr lang="en-US" dirty="0" err="1"/>
              <a:t>dengan</a:t>
            </a:r>
            <a:r>
              <a:rPr lang="en-US" dirty="0"/>
              <a:t> </a:t>
            </a:r>
            <a:r>
              <a:rPr lang="en-US" dirty="0" err="1"/>
              <a:t>metode</a:t>
            </a:r>
            <a:r>
              <a:rPr lang="en-US" dirty="0"/>
              <a:t> </a:t>
            </a:r>
            <a:r>
              <a:rPr lang="en-US" dirty="0" err="1"/>
              <a:t>penelitian</a:t>
            </a:r>
            <a:r>
              <a:rPr lang="en-US" dirty="0"/>
              <a:t> </a:t>
            </a:r>
            <a:r>
              <a:rPr lang="en-US" sz="2400" dirty="0" err="1"/>
              <a:t>seperti</a:t>
            </a:r>
            <a:r>
              <a:rPr lang="en-US" sz="2400" dirty="0"/>
              <a:t>  “</a:t>
            </a:r>
            <a:r>
              <a:rPr lang="en-US" dirty="0" err="1"/>
              <a:t>s</a:t>
            </a:r>
            <a:r>
              <a:rPr lang="en-US" sz="2400" dirty="0" err="1"/>
              <a:t>tudi</a:t>
            </a:r>
            <a:r>
              <a:rPr lang="en-US" sz="2400" dirty="0"/>
              <a:t> </a:t>
            </a:r>
            <a:r>
              <a:rPr lang="en-US" sz="2400" dirty="0" err="1"/>
              <a:t>kasus</a:t>
            </a:r>
            <a:r>
              <a:rPr lang="en-US" sz="2400" dirty="0"/>
              <a:t>” </a:t>
            </a:r>
            <a:r>
              <a:rPr lang="en-US" sz="2400" dirty="0" err="1"/>
              <a:t>dan</a:t>
            </a:r>
            <a:r>
              <a:rPr lang="en-US" sz="2400" dirty="0"/>
              <a:t> “</a:t>
            </a:r>
            <a:r>
              <a:rPr lang="en-US" sz="2400" dirty="0" err="1"/>
              <a:t>survei</a:t>
            </a:r>
            <a:r>
              <a:rPr lang="en-US" sz="2400" dirty="0"/>
              <a:t>”, </a:t>
            </a:r>
            <a:r>
              <a:rPr lang="en-US" sz="2400" dirty="0" err="1"/>
              <a:t>berbasis</a:t>
            </a:r>
            <a:r>
              <a:rPr lang="en-US" sz="2400" dirty="0"/>
              <a:t> </a:t>
            </a:r>
            <a:r>
              <a:rPr lang="en-US" sz="2400" dirty="0" err="1"/>
              <a:t>pola</a:t>
            </a:r>
            <a:r>
              <a:rPr lang="en-US" sz="2400" dirty="0"/>
              <a:t> </a:t>
            </a:r>
            <a:r>
              <a:rPr lang="en-US" sz="2400" dirty="0" err="1"/>
              <a:t>alur</a:t>
            </a:r>
            <a:r>
              <a:rPr lang="en-US" sz="2400" dirty="0"/>
              <a:t> </a:t>
            </a:r>
            <a:r>
              <a:rPr lang="en-US" sz="2400" dirty="0" err="1">
                <a:solidFill>
                  <a:srgbClr val="0070C0"/>
                </a:solidFill>
              </a:rPr>
              <a:t>induktif</a:t>
            </a:r>
            <a:endParaRPr lang="en-US" sz="2400" dirty="0">
              <a:solidFill>
                <a:srgbClr val="0070C0"/>
              </a:solidFill>
            </a:endParaRPr>
          </a:p>
          <a:p>
            <a:pPr lvl="1"/>
            <a:endParaRPr lang="en-US" sz="2400" dirty="0">
              <a:solidFill>
                <a:srgbClr val="0070C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r>
              <a:rPr lang="en-US" dirty="0" err="1">
                <a:solidFill>
                  <a:srgbClr val="C00000"/>
                </a:solidFill>
              </a:rPr>
              <a:t>Pendekatan</a:t>
            </a:r>
            <a:r>
              <a:rPr lang="en-US" dirty="0">
                <a:solidFill>
                  <a:srgbClr val="C00000"/>
                </a:solidFill>
              </a:rPr>
              <a:t> </a:t>
            </a:r>
            <a:r>
              <a:rPr lang="en-US" dirty="0" err="1">
                <a:solidFill>
                  <a:srgbClr val="C00000"/>
                </a:solidFill>
              </a:rPr>
              <a:t>Kuantitatif</a:t>
            </a:r>
            <a:r>
              <a:rPr lang="id-ID" dirty="0"/>
              <a:t>:</a:t>
            </a:r>
            <a:r>
              <a:rPr lang="en-US" dirty="0"/>
              <a:t> </a:t>
            </a:r>
          </a:p>
          <a:p>
            <a:pPr lvl="1"/>
            <a:r>
              <a:rPr lang="en-US" dirty="0"/>
              <a:t>Dari </a:t>
            </a:r>
            <a:r>
              <a:rPr lang="en-US" dirty="0" err="1"/>
              <a:t>ilmu</a:t>
            </a:r>
            <a:r>
              <a:rPr lang="en-US" dirty="0"/>
              <a:t> </a:t>
            </a:r>
            <a:r>
              <a:rPr lang="en-US" dirty="0" err="1"/>
              <a:t>alam</a:t>
            </a:r>
            <a:r>
              <a:rPr lang="en-US" dirty="0"/>
              <a:t>, </a:t>
            </a:r>
            <a:r>
              <a:rPr lang="en-US" dirty="0" err="1"/>
              <a:t>konsepnya</a:t>
            </a:r>
            <a:r>
              <a:rPr lang="en-US" dirty="0"/>
              <a:t> </a:t>
            </a:r>
            <a:r>
              <a:rPr lang="en-US" dirty="0" err="1"/>
              <a:t>bagaimana</a:t>
            </a:r>
            <a:r>
              <a:rPr lang="en-US" dirty="0"/>
              <a:t> </a:t>
            </a:r>
            <a:r>
              <a:rPr lang="en-US" dirty="0" err="1"/>
              <a:t>sesuatu</a:t>
            </a:r>
            <a:r>
              <a:rPr lang="en-US" dirty="0"/>
              <a:t> </a:t>
            </a:r>
            <a:r>
              <a:rPr lang="en-US" dirty="0" err="1"/>
              <a:t>dibangun</a:t>
            </a:r>
            <a:r>
              <a:rPr lang="en-US" dirty="0"/>
              <a:t> </a:t>
            </a:r>
            <a:r>
              <a:rPr lang="en-US" dirty="0" err="1"/>
              <a:t>dan</a:t>
            </a:r>
            <a:r>
              <a:rPr lang="en-US" dirty="0"/>
              <a:t> </a:t>
            </a:r>
            <a:r>
              <a:rPr lang="en-US" dirty="0" err="1"/>
              <a:t>bekerja</a:t>
            </a:r>
            <a:r>
              <a:rPr lang="en-US" dirty="0"/>
              <a:t>, </a:t>
            </a:r>
            <a:r>
              <a:rPr lang="en-US" dirty="0" err="1"/>
              <a:t>dan</a:t>
            </a:r>
            <a:r>
              <a:rPr lang="en-US" dirty="0"/>
              <a:t> </a:t>
            </a:r>
            <a:r>
              <a:rPr lang="en-US" dirty="0" err="1">
                <a:solidFill>
                  <a:srgbClr val="0070C0"/>
                </a:solidFill>
              </a:rPr>
              <a:t>membangun</a:t>
            </a:r>
            <a:r>
              <a:rPr lang="en-US" dirty="0">
                <a:solidFill>
                  <a:srgbClr val="0070C0"/>
                </a:solidFill>
              </a:rPr>
              <a:t> </a:t>
            </a:r>
            <a:r>
              <a:rPr lang="en-US" dirty="0" err="1">
                <a:solidFill>
                  <a:srgbClr val="0070C0"/>
                </a:solidFill>
              </a:rPr>
              <a:t>penjelasan</a:t>
            </a:r>
            <a:r>
              <a:rPr lang="en-US" dirty="0">
                <a:solidFill>
                  <a:srgbClr val="0070C0"/>
                </a:solidFill>
              </a:rPr>
              <a:t> </a:t>
            </a:r>
            <a:r>
              <a:rPr lang="en-US" dirty="0" err="1">
                <a:solidFill>
                  <a:srgbClr val="0070C0"/>
                </a:solidFill>
              </a:rPr>
              <a:t>dari</a:t>
            </a:r>
            <a:r>
              <a:rPr lang="en-US" dirty="0">
                <a:solidFill>
                  <a:srgbClr val="0070C0"/>
                </a:solidFill>
              </a:rPr>
              <a:t> </a:t>
            </a:r>
            <a:r>
              <a:rPr lang="en-US" dirty="0" err="1">
                <a:solidFill>
                  <a:srgbClr val="0070C0"/>
                </a:solidFill>
              </a:rPr>
              <a:t>sesuatu</a:t>
            </a:r>
            <a:endParaRPr lang="id-ID" dirty="0">
              <a:solidFill>
                <a:srgbClr val="0070C0"/>
              </a:solidFill>
            </a:endParaRPr>
          </a:p>
          <a:p>
            <a:pPr lvl="1"/>
            <a:r>
              <a:rPr lang="en-US" dirty="0" err="1"/>
              <a:t>Sifatnya</a:t>
            </a:r>
            <a:r>
              <a:rPr lang="en-US" dirty="0"/>
              <a:t> </a:t>
            </a:r>
            <a:r>
              <a:rPr lang="en-US" dirty="0" err="1">
                <a:solidFill>
                  <a:srgbClr val="0070C0"/>
                </a:solidFill>
              </a:rPr>
              <a:t>obyektif</a:t>
            </a:r>
            <a:r>
              <a:rPr lang="en-US" dirty="0"/>
              <a:t>, </a:t>
            </a:r>
            <a:r>
              <a:rPr lang="en-US" dirty="0" err="1"/>
              <a:t>berorientasi</a:t>
            </a:r>
            <a:r>
              <a:rPr lang="en-US" dirty="0"/>
              <a:t> </a:t>
            </a:r>
            <a:r>
              <a:rPr lang="en-US" dirty="0" err="1"/>
              <a:t>ke</a:t>
            </a:r>
            <a:r>
              <a:rPr lang="en-US" dirty="0"/>
              <a:t> </a:t>
            </a:r>
            <a:r>
              <a:rPr lang="en-US" dirty="0" err="1"/>
              <a:t>verifikasi</a:t>
            </a:r>
            <a:r>
              <a:rPr lang="en-US" dirty="0"/>
              <a:t>, </a:t>
            </a:r>
            <a:r>
              <a:rPr lang="en-US" dirty="0" err="1"/>
              <a:t>observasi</a:t>
            </a:r>
            <a:r>
              <a:rPr lang="en-US" dirty="0"/>
              <a:t> yang </a:t>
            </a:r>
            <a:r>
              <a:rPr lang="en-US" dirty="0" err="1"/>
              <a:t>dikontrol</a:t>
            </a:r>
            <a:r>
              <a:rPr lang="en-US" dirty="0"/>
              <a:t>, </a:t>
            </a:r>
            <a:r>
              <a:rPr lang="en-US" dirty="0" err="1"/>
              <a:t>dan</a:t>
            </a:r>
            <a:r>
              <a:rPr lang="en-US" dirty="0"/>
              <a:t> </a:t>
            </a:r>
            <a:r>
              <a:rPr lang="en-US" dirty="0" err="1"/>
              <a:t>secara</a:t>
            </a:r>
            <a:r>
              <a:rPr lang="en-US" dirty="0"/>
              <a:t> </a:t>
            </a:r>
            <a:r>
              <a:rPr lang="en-US" dirty="0" err="1"/>
              <a:t>umum</a:t>
            </a:r>
            <a:r>
              <a:rPr lang="en-US" dirty="0"/>
              <a:t> </a:t>
            </a:r>
            <a:r>
              <a:rPr lang="en-US" dirty="0" err="1">
                <a:solidFill>
                  <a:srgbClr val="0070C0"/>
                </a:solidFill>
              </a:rPr>
              <a:t>ada</a:t>
            </a:r>
            <a:r>
              <a:rPr lang="en-US" dirty="0">
                <a:solidFill>
                  <a:srgbClr val="0070C0"/>
                </a:solidFill>
              </a:rPr>
              <a:t> </a:t>
            </a:r>
            <a:r>
              <a:rPr lang="en-US" dirty="0" err="1">
                <a:solidFill>
                  <a:srgbClr val="0070C0"/>
                </a:solidFill>
              </a:rPr>
              <a:t>generalisasi</a:t>
            </a:r>
            <a:r>
              <a:rPr lang="en-US" dirty="0"/>
              <a:t> </a:t>
            </a:r>
            <a:r>
              <a:rPr lang="en-US" sz="2200" i="1" dirty="0"/>
              <a:t>(</a:t>
            </a:r>
            <a:r>
              <a:rPr lang="en-US" sz="2200" i="1" dirty="0" err="1"/>
              <a:t>Blaxter</a:t>
            </a:r>
            <a:r>
              <a:rPr lang="en-US" sz="2200" i="1" dirty="0"/>
              <a:t> et al., 2006)</a:t>
            </a:r>
            <a:endParaRPr lang="en-US" i="1" dirty="0"/>
          </a:p>
          <a:p>
            <a:pPr lvl="1"/>
            <a:r>
              <a:rPr lang="en-US" dirty="0" err="1"/>
              <a:t>Menggunakan</a:t>
            </a:r>
            <a:r>
              <a:rPr lang="en-US" dirty="0"/>
              <a:t> </a:t>
            </a:r>
            <a:r>
              <a:rPr lang="en-US" dirty="0" err="1"/>
              <a:t>skala</a:t>
            </a:r>
            <a:r>
              <a:rPr lang="en-US" dirty="0"/>
              <a:t> </a:t>
            </a:r>
            <a:r>
              <a:rPr lang="en-US" dirty="0" err="1"/>
              <a:t>numerik</a:t>
            </a:r>
            <a:r>
              <a:rPr lang="en-US" dirty="0"/>
              <a:t>, </a:t>
            </a:r>
            <a:r>
              <a:rPr lang="en-US" dirty="0" err="1"/>
              <a:t>berbasis</a:t>
            </a:r>
            <a:r>
              <a:rPr lang="en-US" dirty="0"/>
              <a:t> </a:t>
            </a:r>
            <a:r>
              <a:rPr lang="en-US" dirty="0" err="1"/>
              <a:t>pola</a:t>
            </a:r>
            <a:r>
              <a:rPr lang="en-US" dirty="0"/>
              <a:t> </a:t>
            </a:r>
            <a:r>
              <a:rPr lang="en-US" dirty="0" err="1"/>
              <a:t>alur</a:t>
            </a:r>
            <a:r>
              <a:rPr lang="en-US" dirty="0"/>
              <a:t> </a:t>
            </a:r>
            <a:r>
              <a:rPr lang="en-US" dirty="0" err="1">
                <a:solidFill>
                  <a:srgbClr val="0070C0"/>
                </a:solidFill>
              </a:rPr>
              <a:t>deduktif-induktif</a:t>
            </a:r>
            <a:endParaRPr lang="en-US" dirty="0">
              <a:solidFill>
                <a:srgbClr val="0070C0"/>
              </a:solidFill>
            </a:endParaRPr>
          </a:p>
          <a:p>
            <a:pPr marL="457200" lvl="1" indent="0">
              <a:buNone/>
            </a:pPr>
            <a:endParaRPr lang="en-US" sz="100" dirty="0">
              <a:solidFill>
                <a:srgbClr val="0070C0"/>
              </a:solidFill>
            </a:endParaRPr>
          </a:p>
          <a:p>
            <a:pPr marL="457200" lvl="1" indent="0">
              <a:buNone/>
            </a:pPr>
            <a:endParaRPr lang="id-ID" sz="2400" dirty="0">
              <a:solidFill>
                <a:srgbClr val="0070C0"/>
              </a:solidFill>
            </a:endParaRPr>
          </a:p>
          <a:p>
            <a:pPr marL="0" indent="0" algn="r">
              <a:buNone/>
            </a:pPr>
            <a:endParaRPr lang="en-US" sz="2600" i="1" dirty="0"/>
          </a:p>
          <a:p>
            <a:pPr marL="0" indent="0" algn="r">
              <a:buNone/>
            </a:pPr>
            <a:br>
              <a:rPr lang="en-US" sz="500" i="1" dirty="0"/>
            </a:br>
            <a:endParaRPr lang="en-US" sz="2600" i="1" dirty="0"/>
          </a:p>
          <a:p>
            <a:pPr marL="0" indent="0" algn="r">
              <a:buNone/>
            </a:pPr>
            <a:r>
              <a:rPr lang="id-ID" sz="2600" i="1" dirty="0"/>
              <a:t>(</a:t>
            </a:r>
            <a:r>
              <a:rPr lang="en-US" sz="2600" i="1" dirty="0" err="1"/>
              <a:t>Berndtsson</a:t>
            </a:r>
            <a:r>
              <a:rPr lang="en-US" sz="2600" i="1" dirty="0"/>
              <a:t> et al.</a:t>
            </a:r>
            <a:r>
              <a:rPr lang="id-ID" sz="2600" i="1" dirty="0"/>
              <a:t>, </a:t>
            </a:r>
            <a:r>
              <a:rPr lang="en-US" sz="2600" i="1" dirty="0"/>
              <a:t>200</a:t>
            </a:r>
            <a:r>
              <a:rPr lang="id-ID" sz="2600" i="1" dirty="0"/>
              <a:t>8</a:t>
            </a:r>
            <a:r>
              <a:rPr lang="en-US" sz="2600" i="1" dirty="0"/>
              <a:t>)</a:t>
            </a:r>
            <a:endParaRPr lang="en-US" sz="2800" i="1" dirty="0"/>
          </a:p>
        </p:txBody>
      </p:sp>
      <p:sp>
        <p:nvSpPr>
          <p:cNvPr id="2" name="Title 1"/>
          <p:cNvSpPr>
            <a:spLocks noGrp="1"/>
          </p:cNvSpPr>
          <p:nvPr>
            <p:ph type="title"/>
          </p:nvPr>
        </p:nvSpPr>
        <p:spPr/>
        <p:txBody>
          <a:bodyPr/>
          <a:lstStyle/>
          <a:p>
            <a:r>
              <a:rPr lang="en-US" dirty="0"/>
              <a:t>1. </a:t>
            </a:r>
            <a:r>
              <a:rPr lang="en-US" dirty="0" err="1"/>
              <a:t>Pendekatan</a:t>
            </a:r>
            <a:endParaRPr lang="en-US" dirty="0"/>
          </a:p>
        </p:txBody>
      </p:sp>
      <p:graphicFrame>
        <p:nvGraphicFramePr>
          <p:cNvPr id="4" name="Diagram 3"/>
          <p:cNvGraphicFramePr/>
          <p:nvPr>
            <p:extLst>
              <p:ext uri="{D42A27DB-BD31-4B8C-83A1-F6EECF244321}">
                <p14:modId xmlns:p14="http://schemas.microsoft.com/office/powerpoint/2010/main" val="1705869361"/>
              </p:ext>
            </p:extLst>
          </p:nvPr>
        </p:nvGraphicFramePr>
        <p:xfrm>
          <a:off x="1828800" y="2057400"/>
          <a:ext cx="6096000" cy="236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2129036287"/>
              </p:ext>
            </p:extLst>
          </p:nvPr>
        </p:nvGraphicFramePr>
        <p:xfrm>
          <a:off x="838200" y="4495800"/>
          <a:ext cx="7924800" cy="2362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Slide Number Placeholder 5">
            <a:extLst>
              <a:ext uri="{FF2B5EF4-FFF2-40B4-BE49-F238E27FC236}">
                <a16:creationId xmlns:a16="http://schemas.microsoft.com/office/drawing/2014/main" id="{3F8E6DEC-1847-47F3-98B6-0C1A7A3031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223555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562601"/>
          </a:xfrm>
        </p:spPr>
        <p:txBody>
          <a:bodyPr/>
          <a:lstStyle/>
          <a:p>
            <a:r>
              <a:rPr lang="en-US" dirty="0" err="1"/>
              <a:t>Obyek</a:t>
            </a:r>
            <a:r>
              <a:rPr lang="en-US" dirty="0"/>
              <a:t> Data: </a:t>
            </a:r>
            <a:r>
              <a:rPr lang="en-US" dirty="0" err="1"/>
              <a:t>Padi</a:t>
            </a:r>
            <a:endParaRPr lang="en-US" dirty="0"/>
          </a:p>
          <a:p>
            <a:r>
              <a:rPr lang="en-US" dirty="0" err="1"/>
              <a:t>Latar</a:t>
            </a:r>
            <a:r>
              <a:rPr lang="en-US" dirty="0"/>
              <a:t> </a:t>
            </a:r>
            <a:r>
              <a:rPr lang="en-US" dirty="0" err="1"/>
              <a:t>Belakang</a:t>
            </a:r>
            <a:r>
              <a:rPr lang="en-US" dirty="0"/>
              <a:t>: </a:t>
            </a:r>
            <a:r>
              <a:rPr lang="en-US" dirty="0" err="1"/>
              <a:t>Prediksi</a:t>
            </a:r>
            <a:r>
              <a:rPr lang="en-US" dirty="0"/>
              <a:t> </a:t>
            </a:r>
            <a:r>
              <a:rPr lang="en-US" dirty="0" err="1"/>
              <a:t>Produksi</a:t>
            </a:r>
            <a:r>
              <a:rPr lang="en-US" dirty="0"/>
              <a:t> </a:t>
            </a:r>
            <a:r>
              <a:rPr lang="en-US" dirty="0" err="1"/>
              <a:t>Padi</a:t>
            </a:r>
            <a:endParaRPr lang="en-US" dirty="0"/>
          </a:p>
          <a:p>
            <a:r>
              <a:rPr lang="en-US" dirty="0" err="1">
                <a:solidFill>
                  <a:srgbClr val="00B050"/>
                </a:solidFill>
              </a:rPr>
              <a:t>Metode</a:t>
            </a:r>
            <a:r>
              <a:rPr lang="en-US" dirty="0">
                <a:solidFill>
                  <a:srgbClr val="00B050"/>
                </a:solidFill>
              </a:rPr>
              <a:t> Yang Ada (State-of-the-Art Methods)</a:t>
            </a:r>
            <a:r>
              <a:rPr lang="en-US" dirty="0"/>
              <a:t>:</a:t>
            </a:r>
          </a:p>
          <a:p>
            <a:pPr lvl="1"/>
            <a:r>
              <a:rPr lang="en-US" dirty="0" err="1"/>
              <a:t>Konvensional</a:t>
            </a:r>
            <a:r>
              <a:rPr lang="en-US" dirty="0"/>
              <a:t>: Remote Sensing, </a:t>
            </a:r>
            <a:r>
              <a:rPr lang="en-US" dirty="0" err="1"/>
              <a:t>Statistik</a:t>
            </a:r>
            <a:endParaRPr lang="en-US" dirty="0"/>
          </a:p>
          <a:p>
            <a:pPr lvl="2"/>
            <a:r>
              <a:rPr lang="en-US" dirty="0" err="1"/>
              <a:t>Masalah</a:t>
            </a:r>
            <a:r>
              <a:rPr lang="en-US" dirty="0"/>
              <a:t>: </a:t>
            </a:r>
            <a:r>
              <a:rPr lang="en-US" dirty="0" err="1"/>
              <a:t>tingkat</a:t>
            </a:r>
            <a:r>
              <a:rPr lang="en-US" dirty="0"/>
              <a:t> error </a:t>
            </a:r>
            <a:r>
              <a:rPr lang="en-US" dirty="0" err="1"/>
              <a:t>tinggi</a:t>
            </a:r>
            <a:r>
              <a:rPr lang="en-US" dirty="0"/>
              <a:t>, </a:t>
            </a:r>
            <a:r>
              <a:rPr lang="en-US" dirty="0" err="1"/>
              <a:t>periode</a:t>
            </a:r>
            <a:r>
              <a:rPr lang="en-US" dirty="0"/>
              <a:t> </a:t>
            </a:r>
            <a:r>
              <a:rPr lang="en-US" dirty="0" err="1"/>
              <a:t>pendek</a:t>
            </a:r>
            <a:endParaRPr lang="en-US" dirty="0"/>
          </a:p>
          <a:p>
            <a:pPr lvl="1"/>
            <a:r>
              <a:rPr lang="en-US" dirty="0"/>
              <a:t>Time Series:  NN, GM, SVM</a:t>
            </a:r>
          </a:p>
          <a:p>
            <a:pPr lvl="2"/>
            <a:r>
              <a:rPr lang="en-US" dirty="0">
                <a:solidFill>
                  <a:srgbClr val="097542"/>
                </a:solidFill>
              </a:rPr>
              <a:t>SVM</a:t>
            </a:r>
            <a:r>
              <a:rPr lang="en-US" dirty="0"/>
              <a:t> </a:t>
            </a:r>
            <a:r>
              <a:rPr lang="en-US" dirty="0" err="1"/>
              <a:t>itu</a:t>
            </a:r>
            <a:r>
              <a:rPr lang="en-US" dirty="0"/>
              <a:t> </a:t>
            </a:r>
            <a:r>
              <a:rPr lang="en-US" dirty="0" err="1"/>
              <a:t>bisa</a:t>
            </a:r>
            <a:r>
              <a:rPr lang="en-US" dirty="0"/>
              <a:t> </a:t>
            </a:r>
            <a:r>
              <a:rPr lang="en-US" dirty="0" err="1"/>
              <a:t>mengatasi</a:t>
            </a:r>
            <a:r>
              <a:rPr lang="en-US" dirty="0"/>
              <a:t> </a:t>
            </a:r>
            <a:r>
              <a:rPr lang="en-US" dirty="0" err="1"/>
              <a:t>masalah</a:t>
            </a:r>
            <a:r>
              <a:rPr lang="en-US" dirty="0"/>
              <a:t> yang </a:t>
            </a:r>
            <a:r>
              <a:rPr lang="en-US" dirty="0" err="1"/>
              <a:t>ada</a:t>
            </a:r>
            <a:r>
              <a:rPr lang="en-US" dirty="0"/>
              <a:t> di NN </a:t>
            </a:r>
            <a:r>
              <a:rPr lang="en-US" dirty="0" err="1"/>
              <a:t>dan</a:t>
            </a:r>
            <a:r>
              <a:rPr lang="en-US" dirty="0"/>
              <a:t> GM</a:t>
            </a:r>
          </a:p>
          <a:p>
            <a:r>
              <a:rPr lang="en-US" dirty="0" err="1">
                <a:solidFill>
                  <a:srgbClr val="C00000"/>
                </a:solidFill>
              </a:rPr>
              <a:t>Masalah</a:t>
            </a:r>
            <a:r>
              <a:rPr lang="en-US" dirty="0"/>
              <a:t>:</a:t>
            </a:r>
          </a:p>
          <a:p>
            <a:pPr lvl="1"/>
            <a:r>
              <a:rPr lang="en-US" dirty="0"/>
              <a:t>SVM </a:t>
            </a:r>
            <a:r>
              <a:rPr lang="en-US" dirty="0" err="1"/>
              <a:t>itu</a:t>
            </a:r>
            <a:r>
              <a:rPr lang="en-US" dirty="0"/>
              <a:t> </a:t>
            </a:r>
            <a:r>
              <a:rPr lang="en-US" dirty="0" err="1"/>
              <a:t>bisa</a:t>
            </a:r>
            <a:r>
              <a:rPr lang="en-US" dirty="0"/>
              <a:t> </a:t>
            </a:r>
            <a:r>
              <a:rPr lang="en-US" dirty="0" err="1"/>
              <a:t>mengatasi</a:t>
            </a:r>
            <a:r>
              <a:rPr lang="en-US" dirty="0"/>
              <a:t> </a:t>
            </a:r>
            <a:r>
              <a:rPr lang="en-US" dirty="0" err="1"/>
              <a:t>masalah</a:t>
            </a:r>
            <a:r>
              <a:rPr lang="en-US" dirty="0"/>
              <a:t> yang </a:t>
            </a:r>
            <a:r>
              <a:rPr lang="en-US" dirty="0" err="1"/>
              <a:t>ada</a:t>
            </a:r>
            <a:r>
              <a:rPr lang="en-US" dirty="0"/>
              <a:t> di NN </a:t>
            </a:r>
            <a:r>
              <a:rPr lang="en-US" dirty="0" err="1"/>
              <a:t>dan</a:t>
            </a:r>
            <a:r>
              <a:rPr lang="en-US" dirty="0"/>
              <a:t> GM, </a:t>
            </a:r>
            <a:r>
              <a:rPr lang="en-US" dirty="0" err="1"/>
              <a:t>akan</a:t>
            </a:r>
            <a:r>
              <a:rPr lang="en-US" dirty="0"/>
              <a:t> </a:t>
            </a:r>
            <a:r>
              <a:rPr lang="en-US" dirty="0" err="1"/>
              <a:t>tetapi</a:t>
            </a:r>
            <a:r>
              <a:rPr lang="en-US" dirty="0"/>
              <a:t> </a:t>
            </a:r>
            <a:r>
              <a:rPr lang="en-US" dirty="0" err="1"/>
              <a:t>memiliki</a:t>
            </a:r>
            <a:r>
              <a:rPr lang="en-US" dirty="0"/>
              <a:t> </a:t>
            </a:r>
            <a:r>
              <a:rPr lang="en-US" dirty="0" err="1"/>
              <a:t>kelemahan</a:t>
            </a:r>
            <a:r>
              <a:rPr lang="en-US" dirty="0"/>
              <a:t> </a:t>
            </a:r>
            <a:r>
              <a:rPr lang="en-US" dirty="0" err="1"/>
              <a:t>pada</a:t>
            </a:r>
            <a:r>
              <a:rPr lang="en-US" dirty="0"/>
              <a:t> </a:t>
            </a:r>
            <a:r>
              <a:rPr lang="en-US" dirty="0" err="1"/>
              <a:t>pemilihan</a:t>
            </a:r>
            <a:r>
              <a:rPr lang="en-US" dirty="0"/>
              <a:t> parameter (C, e, gamma)</a:t>
            </a:r>
            <a:endParaRPr lang="id-ID" dirty="0"/>
          </a:p>
        </p:txBody>
      </p:sp>
      <p:sp>
        <p:nvSpPr>
          <p:cNvPr id="2" name="Title 1"/>
          <p:cNvSpPr>
            <a:spLocks noGrp="1"/>
          </p:cNvSpPr>
          <p:nvPr>
            <p:ph type="title"/>
          </p:nvPr>
        </p:nvSpPr>
        <p:spPr/>
        <p:txBody>
          <a:bodyPr>
            <a:normAutofit/>
          </a:bodyPr>
          <a:lstStyle/>
          <a:p>
            <a:r>
              <a:rPr lang="en-US" sz="3200" dirty="0" err="1"/>
              <a:t>Prediksi</a:t>
            </a:r>
            <a:r>
              <a:rPr lang="en-US" sz="3200" dirty="0"/>
              <a:t> </a:t>
            </a:r>
            <a:r>
              <a:rPr lang="en-US" sz="3200" dirty="0" err="1"/>
              <a:t>Produksi</a:t>
            </a:r>
            <a:r>
              <a:rPr lang="en-US" sz="3200" dirty="0"/>
              <a:t> </a:t>
            </a:r>
            <a:r>
              <a:rPr lang="en-US" sz="3200" dirty="0" err="1"/>
              <a:t>Padi</a:t>
            </a:r>
            <a:r>
              <a:rPr lang="en-US" sz="3200" dirty="0"/>
              <a:t> </a:t>
            </a:r>
            <a:r>
              <a:rPr lang="en-US" sz="3200" dirty="0" err="1"/>
              <a:t>dengan</a:t>
            </a:r>
            <a:r>
              <a:rPr lang="en-US" sz="3200" dirty="0"/>
              <a:t> </a:t>
            </a:r>
            <a:r>
              <a:rPr lang="en-US" sz="3200" dirty="0">
                <a:solidFill>
                  <a:srgbClr val="FF0000"/>
                </a:solidFill>
              </a:rPr>
              <a:t>SVM</a:t>
            </a:r>
            <a:r>
              <a:rPr lang="en-US" sz="3200" dirty="0"/>
              <a:t> </a:t>
            </a:r>
            <a:r>
              <a:rPr lang="en-US" sz="3200" dirty="0" err="1"/>
              <a:t>berbasis</a:t>
            </a:r>
            <a:r>
              <a:rPr lang="en-US" sz="3200" dirty="0"/>
              <a:t> </a:t>
            </a:r>
            <a:r>
              <a:rPr lang="en-US" sz="3200" dirty="0">
                <a:solidFill>
                  <a:schemeClr val="accent1">
                    <a:lumMod val="75000"/>
                  </a:schemeClr>
                </a:solidFill>
              </a:rPr>
              <a:t>PSO</a:t>
            </a:r>
            <a:endParaRPr lang="id-ID" sz="3200" dirty="0">
              <a:solidFill>
                <a:schemeClr val="accent1">
                  <a:lumMod val="75000"/>
                </a:schemeClr>
              </a:solidFill>
            </a:endParaRPr>
          </a:p>
        </p:txBody>
      </p:sp>
      <p:sp>
        <p:nvSpPr>
          <p:cNvPr id="5" name="Slide Number Placeholder 4">
            <a:extLst>
              <a:ext uri="{FF2B5EF4-FFF2-40B4-BE49-F238E27FC236}">
                <a16:creationId xmlns:a16="http://schemas.microsoft.com/office/drawing/2014/main" id="{08570418-0D4C-4555-9E78-0FA22DF739B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170</a:t>
            </a:fld>
            <a:endParaRPr lang="en-US">
              <a:solidFill>
                <a:prstClr val="black">
                  <a:tint val="75000"/>
                </a:prstClr>
              </a:solidFill>
            </a:endParaRPr>
          </a:p>
        </p:txBody>
      </p:sp>
    </p:spTree>
    <p:extLst>
      <p:ext uri="{BB962C8B-B14F-4D97-AF65-F5344CB8AC3E}">
        <p14:creationId xmlns:p14="http://schemas.microsoft.com/office/powerpoint/2010/main" val="34081361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97" y="990600"/>
            <a:ext cx="8040103" cy="5867400"/>
          </a:xfrm>
        </p:spPr>
        <p:txBody>
          <a:bodyPr>
            <a:normAutofit/>
          </a:bodyPr>
          <a:lstStyle/>
          <a:p>
            <a:r>
              <a:rPr lang="id-ID" dirty="0"/>
              <a:t>Technical Paper:</a:t>
            </a:r>
          </a:p>
          <a:p>
            <a:pPr lvl="1"/>
            <a:r>
              <a:rPr lang="id-ID" sz="2400" dirty="0"/>
              <a:t>Judul: </a:t>
            </a:r>
            <a:r>
              <a:rPr lang="en-US" dirty="0">
                <a:solidFill>
                  <a:srgbClr val="C00000"/>
                </a:solidFill>
              </a:rPr>
              <a:t>Resampling Logistic Regression </a:t>
            </a:r>
            <a:r>
              <a:rPr lang="en-US" dirty="0" err="1">
                <a:solidFill>
                  <a:srgbClr val="C00000"/>
                </a:solidFill>
              </a:rPr>
              <a:t>untuk</a:t>
            </a:r>
            <a:r>
              <a:rPr lang="en-US" dirty="0">
                <a:solidFill>
                  <a:srgbClr val="C00000"/>
                </a:solidFill>
              </a:rPr>
              <a:t> </a:t>
            </a:r>
            <a:r>
              <a:rPr lang="en-US" dirty="0" err="1">
                <a:solidFill>
                  <a:srgbClr val="C00000"/>
                </a:solidFill>
              </a:rPr>
              <a:t>Penanganan</a:t>
            </a:r>
            <a:r>
              <a:rPr lang="en-US" dirty="0">
                <a:solidFill>
                  <a:srgbClr val="C00000"/>
                </a:solidFill>
              </a:rPr>
              <a:t> </a:t>
            </a:r>
            <a:r>
              <a:rPr lang="en-US" dirty="0" err="1">
                <a:solidFill>
                  <a:srgbClr val="C00000"/>
                </a:solidFill>
              </a:rPr>
              <a:t>Ketidakseimbangan</a:t>
            </a:r>
            <a:r>
              <a:rPr lang="en-US" dirty="0">
                <a:solidFill>
                  <a:srgbClr val="C00000"/>
                </a:solidFill>
              </a:rPr>
              <a:t> Class </a:t>
            </a:r>
            <a:r>
              <a:rPr lang="en-US" dirty="0" err="1">
                <a:solidFill>
                  <a:srgbClr val="C00000"/>
                </a:solidFill>
              </a:rPr>
              <a:t>pada</a:t>
            </a:r>
            <a:r>
              <a:rPr lang="en-US" dirty="0">
                <a:solidFill>
                  <a:srgbClr val="C00000"/>
                </a:solidFill>
              </a:rPr>
              <a:t> </a:t>
            </a:r>
            <a:r>
              <a:rPr lang="en-US" dirty="0" err="1">
                <a:solidFill>
                  <a:srgbClr val="C00000"/>
                </a:solidFill>
              </a:rPr>
              <a:t>Prediksi</a:t>
            </a:r>
            <a:r>
              <a:rPr lang="en-US" dirty="0">
                <a:solidFill>
                  <a:srgbClr val="C00000"/>
                </a:solidFill>
              </a:rPr>
              <a:t> </a:t>
            </a:r>
            <a:r>
              <a:rPr lang="en-US" dirty="0" err="1">
                <a:solidFill>
                  <a:srgbClr val="C00000"/>
                </a:solidFill>
              </a:rPr>
              <a:t>Cacat</a:t>
            </a:r>
            <a:r>
              <a:rPr lang="en-US" dirty="0">
                <a:solidFill>
                  <a:srgbClr val="C00000"/>
                </a:solidFill>
              </a:rPr>
              <a:t> Software</a:t>
            </a:r>
          </a:p>
          <a:p>
            <a:pPr lvl="1"/>
            <a:r>
              <a:rPr lang="id-ID" sz="2400" dirty="0" err="1"/>
              <a:t>Author</a:t>
            </a:r>
            <a:r>
              <a:rPr lang="id-ID" sz="2400" dirty="0"/>
              <a:t>: </a:t>
            </a:r>
            <a:r>
              <a:rPr lang="id-ID" dirty="0" err="1"/>
              <a:t>Harsih</a:t>
            </a:r>
            <a:r>
              <a:rPr lang="id-ID" dirty="0"/>
              <a:t> Rianto</a:t>
            </a:r>
            <a:r>
              <a:rPr lang="en-US" dirty="0"/>
              <a:t> </a:t>
            </a:r>
            <a:r>
              <a:rPr lang="en-US" dirty="0" err="1"/>
              <a:t>dan</a:t>
            </a:r>
            <a:r>
              <a:rPr lang="en-US" dirty="0"/>
              <a:t> Romi Satria Wahono</a:t>
            </a:r>
          </a:p>
          <a:p>
            <a:pPr lvl="1"/>
            <a:r>
              <a:rPr lang="id-ID" sz="2400" dirty="0" err="1"/>
              <a:t>Publications</a:t>
            </a:r>
            <a:r>
              <a:rPr lang="id-ID" sz="2400" dirty="0"/>
              <a:t>: </a:t>
            </a:r>
            <a:r>
              <a:rPr lang="en-US" dirty="0"/>
              <a:t>Journal of Software Engineering, Vol. 1, No. 1, April 2015</a:t>
            </a:r>
          </a:p>
          <a:p>
            <a:pPr lvl="1"/>
            <a:r>
              <a:rPr lang="en-US" dirty="0"/>
              <a:t>Download: </a:t>
            </a:r>
            <a:r>
              <a:rPr lang="en-US" sz="2000" b="1" dirty="0">
                <a:solidFill>
                  <a:srgbClr val="0070C0"/>
                </a:solidFill>
              </a:rPr>
              <a:t>http://romisatriawahono.net/lecture/rm/paper/</a:t>
            </a:r>
            <a:endParaRPr lang="en-US" sz="2000" b="1" dirty="0"/>
          </a:p>
          <a:p>
            <a:pPr lvl="1"/>
            <a:endParaRPr lang="id-ID" sz="2200" i="1" dirty="0">
              <a:solidFill>
                <a:srgbClr val="C00000"/>
              </a:solidFill>
            </a:endParaRPr>
          </a:p>
          <a:p>
            <a:r>
              <a:rPr lang="id-ID" dirty="0"/>
              <a:t>Tugas</a:t>
            </a:r>
            <a:r>
              <a:rPr lang="en-US" dirty="0"/>
              <a:t>:</a:t>
            </a:r>
            <a:endParaRPr lang="id-ID" dirty="0"/>
          </a:p>
          <a:p>
            <a:pPr marL="457200" lvl="1" indent="0">
              <a:buNone/>
            </a:pPr>
            <a:r>
              <a:rPr lang="id-ID" sz="2400" dirty="0"/>
              <a:t>Pahami dan rangkumkan paper di atas dalam </a:t>
            </a:r>
            <a:r>
              <a:rPr lang="en-US" dirty="0"/>
              <a:t>3</a:t>
            </a:r>
            <a:r>
              <a:rPr lang="id-ID" sz="2400" dirty="0"/>
              <a:t> slide:</a:t>
            </a:r>
          </a:p>
          <a:p>
            <a:pPr marL="1263650" lvl="2" indent="-514350">
              <a:buFont typeface="+mj-lt"/>
              <a:buAutoNum type="arabicPeriod"/>
            </a:pPr>
            <a:r>
              <a:rPr lang="en-US" sz="2400" dirty="0">
                <a:solidFill>
                  <a:srgbClr val="C00000"/>
                </a:solidFill>
              </a:rPr>
              <a:t>M</a:t>
            </a:r>
            <a:r>
              <a:rPr lang="id-ID" sz="2400" dirty="0">
                <a:solidFill>
                  <a:srgbClr val="C00000"/>
                </a:solidFill>
              </a:rPr>
              <a:t>asalah penelitian</a:t>
            </a:r>
          </a:p>
          <a:p>
            <a:pPr marL="1263650" lvl="2" indent="-514350">
              <a:buFont typeface="+mj-lt"/>
              <a:buAutoNum type="arabicPeriod"/>
            </a:pPr>
            <a:r>
              <a:rPr lang="id-ID" sz="2400" dirty="0">
                <a:solidFill>
                  <a:srgbClr val="C00000"/>
                </a:solidFill>
              </a:rPr>
              <a:t>Metode-metode yang ada (State-</a:t>
            </a:r>
            <a:r>
              <a:rPr lang="id-ID" sz="2400" dirty="0" err="1">
                <a:solidFill>
                  <a:srgbClr val="C00000"/>
                </a:solidFill>
              </a:rPr>
              <a:t>of</a:t>
            </a:r>
            <a:r>
              <a:rPr lang="id-ID" sz="2400" dirty="0">
                <a:solidFill>
                  <a:srgbClr val="C00000"/>
                </a:solidFill>
              </a:rPr>
              <a:t>-</a:t>
            </a:r>
            <a:r>
              <a:rPr lang="id-ID" sz="2400" dirty="0" err="1">
                <a:solidFill>
                  <a:srgbClr val="C00000"/>
                </a:solidFill>
              </a:rPr>
              <a:t>the-art</a:t>
            </a:r>
            <a:r>
              <a:rPr lang="id-ID" sz="2400" dirty="0">
                <a:solidFill>
                  <a:srgbClr val="C00000"/>
                </a:solidFill>
              </a:rPr>
              <a:t> </a:t>
            </a:r>
            <a:r>
              <a:rPr lang="id-ID" sz="2400" dirty="0" err="1">
                <a:solidFill>
                  <a:srgbClr val="C00000"/>
                </a:solidFill>
              </a:rPr>
              <a:t>Method</a:t>
            </a:r>
            <a:r>
              <a:rPr lang="id-ID" sz="2400" dirty="0">
                <a:solidFill>
                  <a:srgbClr val="C00000"/>
                </a:solidFill>
              </a:rPr>
              <a:t>)</a:t>
            </a:r>
          </a:p>
          <a:p>
            <a:pPr marL="1263650" lvl="2" indent="-514350">
              <a:buFont typeface="+mj-lt"/>
              <a:buAutoNum type="arabicPeriod"/>
            </a:pPr>
            <a:r>
              <a:rPr lang="id-ID" sz="2400" dirty="0">
                <a:solidFill>
                  <a:srgbClr val="C00000"/>
                </a:solidFill>
              </a:rPr>
              <a:t>Metode yang diusulkan</a:t>
            </a:r>
          </a:p>
          <a:p>
            <a:pPr marL="1263650" lvl="2" indent="-514350">
              <a:buFont typeface="+mj-lt"/>
              <a:buAutoNum type="arabicPeriod"/>
            </a:pPr>
            <a:r>
              <a:rPr lang="id-ID" sz="2400" dirty="0">
                <a:solidFill>
                  <a:srgbClr val="C00000"/>
                </a:solidFill>
              </a:rPr>
              <a:t>Metode pengukuran penelitian</a:t>
            </a:r>
          </a:p>
        </p:txBody>
      </p:sp>
      <p:sp>
        <p:nvSpPr>
          <p:cNvPr id="2" name="Title 1"/>
          <p:cNvSpPr>
            <a:spLocks noGrp="1"/>
          </p:cNvSpPr>
          <p:nvPr>
            <p:ph type="title"/>
          </p:nvPr>
        </p:nvSpPr>
        <p:spPr>
          <a:xfrm>
            <a:off x="609600" y="152400"/>
            <a:ext cx="8789988" cy="647700"/>
          </a:xfrm>
        </p:spPr>
        <p:txBody>
          <a:bodyPr/>
          <a:lstStyle/>
          <a:p>
            <a:r>
              <a:rPr lang="id-ID" sz="3800" dirty="0"/>
              <a:t>Latihan </a:t>
            </a:r>
            <a:r>
              <a:rPr lang="en-US" sz="3800" dirty="0" err="1"/>
              <a:t>Mer</a:t>
            </a:r>
            <a:r>
              <a:rPr lang="id-ID" sz="3800" dirty="0"/>
              <a:t>eview Paper</a:t>
            </a:r>
            <a:endParaRPr lang="en-US" sz="3800" dirty="0"/>
          </a:p>
        </p:txBody>
      </p:sp>
      <p:sp>
        <p:nvSpPr>
          <p:cNvPr id="4" name="Slide Number Placeholder 3">
            <a:extLst>
              <a:ext uri="{FF2B5EF4-FFF2-40B4-BE49-F238E27FC236}">
                <a16:creationId xmlns:a16="http://schemas.microsoft.com/office/drawing/2014/main" id="{27B96187-6162-415D-A819-41E7390E591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171</a:t>
            </a:fld>
            <a:endParaRPr lang="en-US">
              <a:solidFill>
                <a:prstClr val="black">
                  <a:tint val="75000"/>
                </a:prstClr>
              </a:solidFill>
            </a:endParaRPr>
          </a:p>
        </p:txBody>
      </p:sp>
    </p:spTree>
    <p:extLst>
      <p:ext uri="{BB962C8B-B14F-4D97-AF65-F5344CB8AC3E}">
        <p14:creationId xmlns:p14="http://schemas.microsoft.com/office/powerpoint/2010/main" val="18057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8077200" cy="5181600"/>
          </a:xfrm>
        </p:spPr>
        <p:txBody>
          <a:bodyPr>
            <a:normAutofit lnSpcReduction="10000"/>
          </a:bodyPr>
          <a:lstStyle/>
          <a:p>
            <a:r>
              <a:rPr lang="id-ID" dirty="0"/>
              <a:t>Technical Paper:</a:t>
            </a:r>
          </a:p>
          <a:p>
            <a:pPr lvl="1"/>
            <a:r>
              <a:rPr lang="id-ID" sz="2400" dirty="0"/>
              <a:t>Judul:</a:t>
            </a:r>
            <a:r>
              <a:rPr lang="en-US" dirty="0"/>
              <a:t> </a:t>
            </a:r>
            <a:r>
              <a:rPr lang="en-US" dirty="0">
                <a:solidFill>
                  <a:srgbClr val="C00000"/>
                </a:solidFill>
              </a:rPr>
              <a:t>Genetic Algorithms With Guided and Local Search Strategies for University Course Timetabling</a:t>
            </a:r>
          </a:p>
          <a:p>
            <a:pPr lvl="1"/>
            <a:r>
              <a:rPr lang="id-ID" sz="2400" dirty="0"/>
              <a:t>Author: </a:t>
            </a:r>
            <a:r>
              <a:rPr lang="en-US" dirty="0" err="1"/>
              <a:t>Shengxiang</a:t>
            </a:r>
            <a:r>
              <a:rPr lang="en-US" dirty="0"/>
              <a:t> Yang and </a:t>
            </a:r>
            <a:r>
              <a:rPr lang="en-US" dirty="0" err="1"/>
              <a:t>Sadaf</a:t>
            </a:r>
            <a:r>
              <a:rPr lang="en-US" dirty="0"/>
              <a:t> </a:t>
            </a:r>
            <a:r>
              <a:rPr lang="en-US" dirty="0" err="1"/>
              <a:t>Naseem</a:t>
            </a:r>
            <a:r>
              <a:rPr lang="en-US" dirty="0"/>
              <a:t> </a:t>
            </a:r>
            <a:r>
              <a:rPr lang="en-US" dirty="0" err="1"/>
              <a:t>Jat</a:t>
            </a:r>
            <a:endParaRPr lang="en-US" dirty="0"/>
          </a:p>
          <a:p>
            <a:pPr lvl="1"/>
            <a:r>
              <a:rPr lang="id-ID" sz="2400" dirty="0"/>
              <a:t>Publications: </a:t>
            </a:r>
            <a:r>
              <a:rPr lang="en-US" dirty="0"/>
              <a:t>IEEE Transactions on Systems, Man and Cybernetics Vol. 41, No. 1, 2011</a:t>
            </a:r>
            <a:endParaRPr lang="en-US" sz="2400" dirty="0"/>
          </a:p>
          <a:p>
            <a:pPr lvl="1"/>
            <a:r>
              <a:rPr lang="en-US" dirty="0"/>
              <a:t>Download: </a:t>
            </a:r>
            <a:r>
              <a:rPr lang="en-US" sz="2200" b="1" dirty="0">
                <a:solidFill>
                  <a:srgbClr val="0070C0"/>
                </a:solidFill>
              </a:rPr>
              <a:t>http://romisatriawahono.net/lecture/rm/paper/</a:t>
            </a:r>
          </a:p>
          <a:p>
            <a:pPr lvl="1"/>
            <a:endParaRPr lang="id-ID" sz="2200" i="1" dirty="0">
              <a:solidFill>
                <a:srgbClr val="C00000"/>
              </a:solidFill>
            </a:endParaRPr>
          </a:p>
          <a:p>
            <a:r>
              <a:rPr lang="id-ID" dirty="0"/>
              <a:t>Tugas</a:t>
            </a:r>
            <a:r>
              <a:rPr lang="en-US" dirty="0"/>
              <a:t>:</a:t>
            </a:r>
            <a:endParaRPr lang="id-ID" dirty="0"/>
          </a:p>
          <a:p>
            <a:pPr marL="457200" lvl="1" indent="0">
              <a:buNone/>
            </a:pPr>
            <a:r>
              <a:rPr lang="id-ID" dirty="0"/>
              <a:t>Pahami dan rangkumkan paper di atas dalam </a:t>
            </a:r>
            <a:r>
              <a:rPr lang="en-US" dirty="0"/>
              <a:t>3</a:t>
            </a:r>
            <a:r>
              <a:rPr lang="id-ID" dirty="0"/>
              <a:t> slide:</a:t>
            </a:r>
          </a:p>
          <a:p>
            <a:pPr marL="1263650" lvl="2" indent="-514350">
              <a:buFont typeface="+mj-lt"/>
              <a:buAutoNum type="arabicPeriod"/>
            </a:pPr>
            <a:r>
              <a:rPr lang="en-US" sz="2400" dirty="0">
                <a:solidFill>
                  <a:srgbClr val="C00000"/>
                </a:solidFill>
              </a:rPr>
              <a:t>M</a:t>
            </a:r>
            <a:r>
              <a:rPr lang="id-ID" sz="2400" dirty="0">
                <a:solidFill>
                  <a:srgbClr val="C00000"/>
                </a:solidFill>
              </a:rPr>
              <a:t>asalah penelitian</a:t>
            </a:r>
          </a:p>
          <a:p>
            <a:pPr marL="1263650" lvl="2" indent="-514350">
              <a:buFont typeface="+mj-lt"/>
              <a:buAutoNum type="arabicPeriod"/>
            </a:pPr>
            <a:r>
              <a:rPr lang="id-ID" sz="2400" dirty="0">
                <a:solidFill>
                  <a:srgbClr val="C00000"/>
                </a:solidFill>
              </a:rPr>
              <a:t>Metode-metode yang ada (State-</a:t>
            </a:r>
            <a:r>
              <a:rPr lang="id-ID" sz="2400" dirty="0" err="1">
                <a:solidFill>
                  <a:srgbClr val="C00000"/>
                </a:solidFill>
              </a:rPr>
              <a:t>of</a:t>
            </a:r>
            <a:r>
              <a:rPr lang="id-ID" sz="2400" dirty="0">
                <a:solidFill>
                  <a:srgbClr val="C00000"/>
                </a:solidFill>
              </a:rPr>
              <a:t>-</a:t>
            </a:r>
            <a:r>
              <a:rPr lang="id-ID" sz="2400" dirty="0" err="1">
                <a:solidFill>
                  <a:srgbClr val="C00000"/>
                </a:solidFill>
              </a:rPr>
              <a:t>the-art</a:t>
            </a:r>
            <a:r>
              <a:rPr lang="id-ID" sz="2400" dirty="0">
                <a:solidFill>
                  <a:srgbClr val="C00000"/>
                </a:solidFill>
              </a:rPr>
              <a:t> </a:t>
            </a:r>
            <a:r>
              <a:rPr lang="id-ID" sz="2400" dirty="0" err="1">
                <a:solidFill>
                  <a:srgbClr val="C00000"/>
                </a:solidFill>
              </a:rPr>
              <a:t>Method</a:t>
            </a:r>
            <a:r>
              <a:rPr lang="id-ID" sz="2400" dirty="0">
                <a:solidFill>
                  <a:srgbClr val="C00000"/>
                </a:solidFill>
              </a:rPr>
              <a:t>)</a:t>
            </a:r>
          </a:p>
          <a:p>
            <a:pPr marL="1263650" lvl="2" indent="-514350">
              <a:buFont typeface="+mj-lt"/>
              <a:buAutoNum type="arabicPeriod"/>
            </a:pPr>
            <a:r>
              <a:rPr lang="id-ID" sz="2400" dirty="0">
                <a:solidFill>
                  <a:srgbClr val="C00000"/>
                </a:solidFill>
              </a:rPr>
              <a:t>Metode yang diusulkan</a:t>
            </a:r>
          </a:p>
          <a:p>
            <a:pPr marL="1263650" lvl="2" indent="-514350">
              <a:buFont typeface="+mj-lt"/>
              <a:buAutoNum type="arabicPeriod"/>
            </a:pPr>
            <a:r>
              <a:rPr lang="id-ID" sz="2400" dirty="0">
                <a:solidFill>
                  <a:srgbClr val="C00000"/>
                </a:solidFill>
              </a:rPr>
              <a:t>Metode pengukuran penelitian</a:t>
            </a:r>
          </a:p>
        </p:txBody>
      </p:sp>
      <p:sp>
        <p:nvSpPr>
          <p:cNvPr id="2" name="Title 1"/>
          <p:cNvSpPr>
            <a:spLocks noGrp="1"/>
          </p:cNvSpPr>
          <p:nvPr>
            <p:ph type="title"/>
          </p:nvPr>
        </p:nvSpPr>
        <p:spPr>
          <a:xfrm>
            <a:off x="609600" y="190500"/>
            <a:ext cx="8789988" cy="647700"/>
          </a:xfrm>
        </p:spPr>
        <p:txBody>
          <a:bodyPr/>
          <a:lstStyle/>
          <a:p>
            <a:r>
              <a:rPr lang="id-ID" sz="3800" dirty="0"/>
              <a:t>Latihan </a:t>
            </a:r>
            <a:r>
              <a:rPr lang="en-US" sz="3800" dirty="0" err="1"/>
              <a:t>Mer</a:t>
            </a:r>
            <a:r>
              <a:rPr lang="id-ID" sz="3800" dirty="0" err="1"/>
              <a:t>eview</a:t>
            </a:r>
            <a:r>
              <a:rPr lang="id-ID" sz="3800" dirty="0"/>
              <a:t> Paper</a:t>
            </a:r>
            <a:endParaRPr lang="en-US" sz="3800" dirty="0"/>
          </a:p>
        </p:txBody>
      </p:sp>
      <p:sp>
        <p:nvSpPr>
          <p:cNvPr id="5" name="Slide Number Placeholder 4">
            <a:extLst>
              <a:ext uri="{FF2B5EF4-FFF2-40B4-BE49-F238E27FC236}">
                <a16:creationId xmlns:a16="http://schemas.microsoft.com/office/drawing/2014/main" id="{2D359CD2-BE91-4614-A6B0-FEC2B0D98F2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172</a:t>
            </a:fld>
            <a:endParaRPr lang="en-US">
              <a:solidFill>
                <a:prstClr val="black">
                  <a:tint val="75000"/>
                </a:prstClr>
              </a:solidFill>
            </a:endParaRPr>
          </a:p>
        </p:txBody>
      </p:sp>
    </p:spTree>
    <p:extLst>
      <p:ext uri="{BB962C8B-B14F-4D97-AF65-F5344CB8AC3E}">
        <p14:creationId xmlns:p14="http://schemas.microsoft.com/office/powerpoint/2010/main" val="3990299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97" y="1066800"/>
            <a:ext cx="8040103" cy="5486400"/>
          </a:xfrm>
        </p:spPr>
        <p:txBody>
          <a:bodyPr>
            <a:normAutofit fontScale="92500"/>
          </a:bodyPr>
          <a:lstStyle/>
          <a:p>
            <a:r>
              <a:rPr lang="id-ID" dirty="0"/>
              <a:t>Technical Paper:</a:t>
            </a:r>
          </a:p>
          <a:p>
            <a:pPr lvl="1"/>
            <a:r>
              <a:rPr lang="id-ID" sz="2400" dirty="0"/>
              <a:t>Judul: </a:t>
            </a:r>
            <a:r>
              <a:rPr lang="en-US" dirty="0" err="1">
                <a:solidFill>
                  <a:srgbClr val="C00000"/>
                </a:solidFill>
              </a:rPr>
              <a:t>Integrasi</a:t>
            </a:r>
            <a:r>
              <a:rPr lang="en-US" dirty="0">
                <a:solidFill>
                  <a:srgbClr val="C00000"/>
                </a:solidFill>
              </a:rPr>
              <a:t> </a:t>
            </a:r>
            <a:r>
              <a:rPr lang="en-US" dirty="0" err="1">
                <a:solidFill>
                  <a:srgbClr val="C00000"/>
                </a:solidFill>
              </a:rPr>
              <a:t>Kromosom</a:t>
            </a:r>
            <a:r>
              <a:rPr lang="en-US" dirty="0">
                <a:solidFill>
                  <a:srgbClr val="C00000"/>
                </a:solidFill>
              </a:rPr>
              <a:t> </a:t>
            </a:r>
            <a:r>
              <a:rPr lang="en-US" dirty="0" err="1">
                <a:solidFill>
                  <a:srgbClr val="C00000"/>
                </a:solidFill>
              </a:rPr>
              <a:t>Buatan</a:t>
            </a:r>
            <a:r>
              <a:rPr lang="en-US" dirty="0">
                <a:solidFill>
                  <a:srgbClr val="C00000"/>
                </a:solidFill>
              </a:rPr>
              <a:t> </a:t>
            </a:r>
            <a:r>
              <a:rPr lang="en-US" dirty="0" err="1">
                <a:solidFill>
                  <a:srgbClr val="C00000"/>
                </a:solidFill>
              </a:rPr>
              <a:t>Dinamis</a:t>
            </a:r>
            <a:r>
              <a:rPr lang="en-US" dirty="0">
                <a:solidFill>
                  <a:srgbClr val="C00000"/>
                </a:solidFill>
              </a:rPr>
              <a:t> </a:t>
            </a:r>
            <a:r>
              <a:rPr lang="en-US" dirty="0" err="1">
                <a:solidFill>
                  <a:srgbClr val="C00000"/>
                </a:solidFill>
              </a:rPr>
              <a:t>untuk</a:t>
            </a:r>
            <a:r>
              <a:rPr lang="en-US" dirty="0">
                <a:solidFill>
                  <a:srgbClr val="C00000"/>
                </a:solidFill>
              </a:rPr>
              <a:t> </a:t>
            </a:r>
            <a:r>
              <a:rPr lang="en-US" dirty="0" err="1">
                <a:solidFill>
                  <a:srgbClr val="C00000"/>
                </a:solidFill>
              </a:rPr>
              <a:t>Memecahkan</a:t>
            </a:r>
            <a:r>
              <a:rPr lang="en-US" dirty="0">
                <a:solidFill>
                  <a:srgbClr val="C00000"/>
                </a:solidFill>
              </a:rPr>
              <a:t> </a:t>
            </a:r>
            <a:r>
              <a:rPr lang="en-US" dirty="0" err="1">
                <a:solidFill>
                  <a:srgbClr val="C00000"/>
                </a:solidFill>
              </a:rPr>
              <a:t>Masalah</a:t>
            </a:r>
            <a:r>
              <a:rPr lang="en-US" dirty="0">
                <a:solidFill>
                  <a:srgbClr val="C00000"/>
                </a:solidFill>
              </a:rPr>
              <a:t> </a:t>
            </a:r>
            <a:r>
              <a:rPr lang="en-US" dirty="0" err="1">
                <a:solidFill>
                  <a:srgbClr val="C00000"/>
                </a:solidFill>
              </a:rPr>
              <a:t>Konvergensi</a:t>
            </a:r>
            <a:r>
              <a:rPr lang="en-US" dirty="0">
                <a:solidFill>
                  <a:srgbClr val="C00000"/>
                </a:solidFill>
              </a:rPr>
              <a:t> </a:t>
            </a:r>
            <a:r>
              <a:rPr lang="en-US" dirty="0" err="1">
                <a:solidFill>
                  <a:srgbClr val="C00000"/>
                </a:solidFill>
              </a:rPr>
              <a:t>Prematur</a:t>
            </a:r>
            <a:r>
              <a:rPr lang="en-US" dirty="0">
                <a:solidFill>
                  <a:srgbClr val="C00000"/>
                </a:solidFill>
              </a:rPr>
              <a:t> </a:t>
            </a:r>
            <a:r>
              <a:rPr lang="en-US" dirty="0" err="1">
                <a:solidFill>
                  <a:srgbClr val="C00000"/>
                </a:solidFill>
              </a:rPr>
              <a:t>pada</a:t>
            </a:r>
            <a:r>
              <a:rPr lang="en-US" dirty="0">
                <a:solidFill>
                  <a:srgbClr val="C00000"/>
                </a:solidFill>
              </a:rPr>
              <a:t> </a:t>
            </a:r>
            <a:r>
              <a:rPr lang="en-US" dirty="0" err="1">
                <a:solidFill>
                  <a:srgbClr val="C00000"/>
                </a:solidFill>
              </a:rPr>
              <a:t>Algoritma</a:t>
            </a:r>
            <a:r>
              <a:rPr lang="en-US" dirty="0">
                <a:solidFill>
                  <a:srgbClr val="C00000"/>
                </a:solidFill>
              </a:rPr>
              <a:t> </a:t>
            </a:r>
            <a:r>
              <a:rPr lang="en-US" dirty="0" err="1">
                <a:solidFill>
                  <a:srgbClr val="C00000"/>
                </a:solidFill>
              </a:rPr>
              <a:t>Genetika</a:t>
            </a:r>
            <a:r>
              <a:rPr lang="en-US" dirty="0">
                <a:solidFill>
                  <a:srgbClr val="C00000"/>
                </a:solidFill>
              </a:rPr>
              <a:t> </a:t>
            </a:r>
            <a:r>
              <a:rPr lang="en-US" dirty="0" err="1">
                <a:solidFill>
                  <a:srgbClr val="C00000"/>
                </a:solidFill>
              </a:rPr>
              <a:t>untuk</a:t>
            </a:r>
            <a:r>
              <a:rPr lang="en-US" dirty="0">
                <a:solidFill>
                  <a:srgbClr val="C00000"/>
                </a:solidFill>
              </a:rPr>
              <a:t> Traveling</a:t>
            </a:r>
            <a:r>
              <a:rPr lang="id-ID" dirty="0">
                <a:solidFill>
                  <a:srgbClr val="C00000"/>
                </a:solidFill>
              </a:rPr>
              <a:t> </a:t>
            </a:r>
            <a:r>
              <a:rPr lang="id-ID" dirty="0" err="1">
                <a:solidFill>
                  <a:srgbClr val="C00000"/>
                </a:solidFill>
              </a:rPr>
              <a:t>Salesman</a:t>
            </a:r>
            <a:r>
              <a:rPr lang="id-ID" dirty="0">
                <a:solidFill>
                  <a:srgbClr val="C00000"/>
                </a:solidFill>
              </a:rPr>
              <a:t> Problem</a:t>
            </a:r>
            <a:endParaRPr lang="en-US" dirty="0">
              <a:solidFill>
                <a:srgbClr val="C00000"/>
              </a:solidFill>
            </a:endParaRPr>
          </a:p>
          <a:p>
            <a:pPr lvl="1"/>
            <a:r>
              <a:rPr lang="id-ID" sz="2400" dirty="0" err="1"/>
              <a:t>Author</a:t>
            </a:r>
            <a:r>
              <a:rPr lang="id-ID" sz="2400" dirty="0"/>
              <a:t>: </a:t>
            </a:r>
            <a:r>
              <a:rPr lang="en-US" dirty="0"/>
              <a:t>Muhammad </a:t>
            </a:r>
            <a:r>
              <a:rPr lang="en-US" dirty="0" err="1"/>
              <a:t>Rikzam</a:t>
            </a:r>
            <a:r>
              <a:rPr lang="en-US" dirty="0"/>
              <a:t> Kamal </a:t>
            </a:r>
            <a:r>
              <a:rPr lang="en-US" dirty="0" err="1"/>
              <a:t>dan</a:t>
            </a:r>
            <a:r>
              <a:rPr lang="en-US" dirty="0"/>
              <a:t> Romi Satria Wahono</a:t>
            </a:r>
          </a:p>
          <a:p>
            <a:pPr lvl="1"/>
            <a:r>
              <a:rPr lang="id-ID" sz="2400" dirty="0" err="1"/>
              <a:t>Publications</a:t>
            </a:r>
            <a:r>
              <a:rPr lang="id-ID" sz="2400" dirty="0"/>
              <a:t>: </a:t>
            </a:r>
            <a:r>
              <a:rPr lang="en-US" dirty="0"/>
              <a:t>Journal of Intelligent Systems, Vol. 1, No. 2, December 2015</a:t>
            </a:r>
          </a:p>
          <a:p>
            <a:pPr lvl="1"/>
            <a:r>
              <a:rPr lang="en-US" dirty="0"/>
              <a:t>Download: </a:t>
            </a:r>
            <a:r>
              <a:rPr lang="en-US" sz="2000" b="1" dirty="0">
                <a:solidFill>
                  <a:srgbClr val="0070C0"/>
                </a:solidFill>
              </a:rPr>
              <a:t>http://romisatriawahono.net/lecture/rm/paper/</a:t>
            </a:r>
            <a:endParaRPr lang="en-US" sz="2000" b="1" dirty="0"/>
          </a:p>
          <a:p>
            <a:pPr lvl="1"/>
            <a:endParaRPr lang="id-ID" sz="2200" i="1" dirty="0">
              <a:solidFill>
                <a:srgbClr val="C00000"/>
              </a:solidFill>
            </a:endParaRPr>
          </a:p>
          <a:p>
            <a:r>
              <a:rPr lang="id-ID" dirty="0"/>
              <a:t>Tugas</a:t>
            </a:r>
            <a:r>
              <a:rPr lang="en-US" dirty="0"/>
              <a:t>:</a:t>
            </a:r>
            <a:endParaRPr lang="id-ID" dirty="0"/>
          </a:p>
          <a:p>
            <a:pPr marL="457200" lvl="1" indent="0">
              <a:buNone/>
            </a:pPr>
            <a:r>
              <a:rPr lang="id-ID" sz="2400" dirty="0"/>
              <a:t>Pahami dan rangkumkan paper di atas dalam </a:t>
            </a:r>
            <a:r>
              <a:rPr lang="en-US" dirty="0"/>
              <a:t>3</a:t>
            </a:r>
            <a:r>
              <a:rPr lang="id-ID" sz="2400" dirty="0"/>
              <a:t> slide:</a:t>
            </a:r>
          </a:p>
          <a:p>
            <a:pPr marL="1263650" lvl="2" indent="-514350">
              <a:buFont typeface="+mj-lt"/>
              <a:buAutoNum type="arabicPeriod"/>
            </a:pPr>
            <a:r>
              <a:rPr lang="en-US" sz="2400" dirty="0">
                <a:solidFill>
                  <a:srgbClr val="C00000"/>
                </a:solidFill>
              </a:rPr>
              <a:t>M</a:t>
            </a:r>
            <a:r>
              <a:rPr lang="id-ID" sz="2400" dirty="0">
                <a:solidFill>
                  <a:srgbClr val="C00000"/>
                </a:solidFill>
              </a:rPr>
              <a:t>asalah penelitian</a:t>
            </a:r>
          </a:p>
          <a:p>
            <a:pPr marL="1263650" lvl="2" indent="-514350">
              <a:buFont typeface="+mj-lt"/>
              <a:buAutoNum type="arabicPeriod"/>
            </a:pPr>
            <a:r>
              <a:rPr lang="id-ID" sz="2400" dirty="0">
                <a:solidFill>
                  <a:srgbClr val="C00000"/>
                </a:solidFill>
              </a:rPr>
              <a:t>Metode-metode yang ada (State-</a:t>
            </a:r>
            <a:r>
              <a:rPr lang="id-ID" sz="2400" dirty="0" err="1">
                <a:solidFill>
                  <a:srgbClr val="C00000"/>
                </a:solidFill>
              </a:rPr>
              <a:t>of</a:t>
            </a:r>
            <a:r>
              <a:rPr lang="id-ID" sz="2400" dirty="0">
                <a:solidFill>
                  <a:srgbClr val="C00000"/>
                </a:solidFill>
              </a:rPr>
              <a:t>-</a:t>
            </a:r>
            <a:r>
              <a:rPr lang="id-ID" sz="2400" dirty="0" err="1">
                <a:solidFill>
                  <a:srgbClr val="C00000"/>
                </a:solidFill>
              </a:rPr>
              <a:t>the-art</a:t>
            </a:r>
            <a:r>
              <a:rPr lang="id-ID" sz="2400" dirty="0">
                <a:solidFill>
                  <a:srgbClr val="C00000"/>
                </a:solidFill>
              </a:rPr>
              <a:t> </a:t>
            </a:r>
            <a:r>
              <a:rPr lang="id-ID" sz="2400" dirty="0" err="1">
                <a:solidFill>
                  <a:srgbClr val="C00000"/>
                </a:solidFill>
              </a:rPr>
              <a:t>Method</a:t>
            </a:r>
            <a:r>
              <a:rPr lang="id-ID" sz="2400" dirty="0">
                <a:solidFill>
                  <a:srgbClr val="C00000"/>
                </a:solidFill>
              </a:rPr>
              <a:t>)</a:t>
            </a:r>
          </a:p>
          <a:p>
            <a:pPr marL="1263650" lvl="2" indent="-514350">
              <a:buFont typeface="+mj-lt"/>
              <a:buAutoNum type="arabicPeriod"/>
            </a:pPr>
            <a:r>
              <a:rPr lang="id-ID" sz="2400" dirty="0">
                <a:solidFill>
                  <a:srgbClr val="C00000"/>
                </a:solidFill>
              </a:rPr>
              <a:t>Metode yang diusulkan</a:t>
            </a:r>
          </a:p>
          <a:p>
            <a:pPr marL="1263650" lvl="2" indent="-514350">
              <a:buFont typeface="+mj-lt"/>
              <a:buAutoNum type="arabicPeriod"/>
            </a:pPr>
            <a:r>
              <a:rPr lang="id-ID" sz="2400" dirty="0">
                <a:solidFill>
                  <a:srgbClr val="C00000"/>
                </a:solidFill>
              </a:rPr>
              <a:t>Metode pengukuran penelitian</a:t>
            </a:r>
          </a:p>
        </p:txBody>
      </p:sp>
      <p:sp>
        <p:nvSpPr>
          <p:cNvPr id="2" name="Title 1"/>
          <p:cNvSpPr>
            <a:spLocks noGrp="1"/>
          </p:cNvSpPr>
          <p:nvPr>
            <p:ph type="title"/>
          </p:nvPr>
        </p:nvSpPr>
        <p:spPr>
          <a:xfrm>
            <a:off x="609600" y="152400"/>
            <a:ext cx="8789988" cy="647700"/>
          </a:xfrm>
        </p:spPr>
        <p:txBody>
          <a:bodyPr/>
          <a:lstStyle/>
          <a:p>
            <a:r>
              <a:rPr lang="id-ID" sz="3800" dirty="0"/>
              <a:t>Latihan </a:t>
            </a:r>
            <a:r>
              <a:rPr lang="en-US" sz="3800" dirty="0" err="1"/>
              <a:t>Mer</a:t>
            </a:r>
            <a:r>
              <a:rPr lang="id-ID" sz="3800" dirty="0"/>
              <a:t>eview Paper</a:t>
            </a:r>
            <a:endParaRPr lang="en-US" sz="3800" dirty="0"/>
          </a:p>
        </p:txBody>
      </p:sp>
      <p:sp>
        <p:nvSpPr>
          <p:cNvPr id="4" name="Slide Number Placeholder 3">
            <a:extLst>
              <a:ext uri="{FF2B5EF4-FFF2-40B4-BE49-F238E27FC236}">
                <a16:creationId xmlns:a16="http://schemas.microsoft.com/office/drawing/2014/main" id="{89F9D2EB-A001-4541-9B37-930D5338EC4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173</a:t>
            </a:fld>
            <a:endParaRPr lang="en-US">
              <a:solidFill>
                <a:prstClr val="black">
                  <a:tint val="75000"/>
                </a:prstClr>
              </a:solidFill>
            </a:endParaRPr>
          </a:p>
        </p:txBody>
      </p:sp>
    </p:spTree>
    <p:extLst>
      <p:ext uri="{BB962C8B-B14F-4D97-AF65-F5344CB8AC3E}">
        <p14:creationId xmlns:p14="http://schemas.microsoft.com/office/powerpoint/2010/main" val="39159350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8229600" cy="5486400"/>
          </a:xfrm>
        </p:spPr>
        <p:txBody>
          <a:bodyPr>
            <a:normAutofit/>
          </a:bodyPr>
          <a:lstStyle/>
          <a:p>
            <a:r>
              <a:rPr lang="id-ID" dirty="0"/>
              <a:t>Technical Paper:</a:t>
            </a:r>
          </a:p>
          <a:p>
            <a:pPr lvl="1"/>
            <a:r>
              <a:rPr lang="id-ID" sz="2200" dirty="0"/>
              <a:t>Judul: </a:t>
            </a:r>
            <a:r>
              <a:rPr lang="en-US" sz="2200" dirty="0">
                <a:solidFill>
                  <a:srgbClr val="C00000"/>
                </a:solidFill>
              </a:rPr>
              <a:t>Credal-C4.5: Decision tree based on imprecise probabilities to classify noisy data</a:t>
            </a:r>
          </a:p>
          <a:p>
            <a:pPr lvl="1"/>
            <a:r>
              <a:rPr lang="id-ID" sz="2200" dirty="0"/>
              <a:t>Author: </a:t>
            </a:r>
            <a:r>
              <a:rPr lang="es-ES" sz="2200" dirty="0"/>
              <a:t>Carlos J. Mantas, Joaquín Abellán</a:t>
            </a:r>
          </a:p>
          <a:p>
            <a:pPr lvl="1"/>
            <a:r>
              <a:rPr lang="id-ID" sz="2200" dirty="0" err="1"/>
              <a:t>Publications</a:t>
            </a:r>
            <a:r>
              <a:rPr lang="id-ID" sz="2200" dirty="0"/>
              <a:t>: </a:t>
            </a:r>
            <a:r>
              <a:rPr lang="en-US" sz="2200" dirty="0"/>
              <a:t>Expert Systems with Applications 41 (2013) 4625–4627</a:t>
            </a:r>
          </a:p>
          <a:p>
            <a:pPr lvl="1"/>
            <a:r>
              <a:rPr lang="en-US" sz="2200" dirty="0"/>
              <a:t>Download: </a:t>
            </a:r>
            <a:r>
              <a:rPr lang="en-US" sz="2200" b="1" dirty="0">
                <a:solidFill>
                  <a:srgbClr val="0070C0"/>
                </a:solidFill>
              </a:rPr>
              <a:t>http://romisatriawahono.net/lecture/rm/paper/</a:t>
            </a:r>
          </a:p>
          <a:p>
            <a:pPr marL="457200" lvl="1" indent="0">
              <a:buNone/>
            </a:pPr>
            <a:endParaRPr lang="en-US" b="1" dirty="0">
              <a:solidFill>
                <a:srgbClr val="0070C0"/>
              </a:solidFill>
            </a:endParaRPr>
          </a:p>
          <a:p>
            <a:r>
              <a:rPr lang="id-ID" dirty="0"/>
              <a:t>Tugas</a:t>
            </a:r>
            <a:r>
              <a:rPr lang="en-US" dirty="0"/>
              <a:t>:</a:t>
            </a:r>
            <a:br>
              <a:rPr lang="en-US" dirty="0"/>
            </a:br>
            <a:r>
              <a:rPr lang="id-ID" dirty="0"/>
              <a:t>Pahami dan rangkumkan paper di atas dalam </a:t>
            </a:r>
            <a:r>
              <a:rPr lang="en-US" dirty="0"/>
              <a:t>3</a:t>
            </a:r>
            <a:r>
              <a:rPr lang="id-ID" dirty="0"/>
              <a:t> slide:</a:t>
            </a:r>
          </a:p>
          <a:p>
            <a:pPr marL="1263650" lvl="2" indent="-514350">
              <a:buFont typeface="+mj-lt"/>
              <a:buAutoNum type="arabicPeriod"/>
            </a:pPr>
            <a:r>
              <a:rPr lang="en-US" sz="2400" dirty="0">
                <a:solidFill>
                  <a:srgbClr val="C00000"/>
                </a:solidFill>
              </a:rPr>
              <a:t>M</a:t>
            </a:r>
            <a:r>
              <a:rPr lang="id-ID" sz="2400" dirty="0">
                <a:solidFill>
                  <a:srgbClr val="C00000"/>
                </a:solidFill>
              </a:rPr>
              <a:t>asalah penelitian</a:t>
            </a:r>
          </a:p>
          <a:p>
            <a:pPr marL="1263650" lvl="2" indent="-514350">
              <a:buFont typeface="+mj-lt"/>
              <a:buAutoNum type="arabicPeriod"/>
            </a:pPr>
            <a:r>
              <a:rPr lang="id-ID" sz="2400" dirty="0">
                <a:solidFill>
                  <a:srgbClr val="C00000"/>
                </a:solidFill>
              </a:rPr>
              <a:t>Metode-metode yang ada (State-</a:t>
            </a:r>
            <a:r>
              <a:rPr lang="id-ID" sz="2400" dirty="0" err="1">
                <a:solidFill>
                  <a:srgbClr val="C00000"/>
                </a:solidFill>
              </a:rPr>
              <a:t>of</a:t>
            </a:r>
            <a:r>
              <a:rPr lang="id-ID" sz="2400" dirty="0">
                <a:solidFill>
                  <a:srgbClr val="C00000"/>
                </a:solidFill>
              </a:rPr>
              <a:t>-</a:t>
            </a:r>
            <a:r>
              <a:rPr lang="id-ID" sz="2400" dirty="0" err="1">
                <a:solidFill>
                  <a:srgbClr val="C00000"/>
                </a:solidFill>
              </a:rPr>
              <a:t>the-art</a:t>
            </a:r>
            <a:r>
              <a:rPr lang="id-ID" sz="2400" dirty="0">
                <a:solidFill>
                  <a:srgbClr val="C00000"/>
                </a:solidFill>
              </a:rPr>
              <a:t> </a:t>
            </a:r>
            <a:r>
              <a:rPr lang="id-ID" sz="2400" dirty="0" err="1">
                <a:solidFill>
                  <a:srgbClr val="C00000"/>
                </a:solidFill>
              </a:rPr>
              <a:t>Method</a:t>
            </a:r>
            <a:r>
              <a:rPr lang="id-ID" sz="2400" dirty="0">
                <a:solidFill>
                  <a:srgbClr val="C00000"/>
                </a:solidFill>
              </a:rPr>
              <a:t>)</a:t>
            </a:r>
          </a:p>
          <a:p>
            <a:pPr marL="1263650" lvl="2" indent="-514350">
              <a:buFont typeface="+mj-lt"/>
              <a:buAutoNum type="arabicPeriod"/>
            </a:pPr>
            <a:r>
              <a:rPr lang="id-ID" sz="2400" dirty="0">
                <a:solidFill>
                  <a:srgbClr val="C00000"/>
                </a:solidFill>
              </a:rPr>
              <a:t>Metode yang diusulkan</a:t>
            </a:r>
          </a:p>
          <a:p>
            <a:pPr marL="1263650" lvl="2" indent="-514350">
              <a:buFont typeface="+mj-lt"/>
              <a:buAutoNum type="arabicPeriod"/>
            </a:pPr>
            <a:r>
              <a:rPr lang="id-ID" sz="2400" dirty="0">
                <a:solidFill>
                  <a:srgbClr val="C00000"/>
                </a:solidFill>
              </a:rPr>
              <a:t>Metode pengukuran penelitian</a:t>
            </a:r>
          </a:p>
        </p:txBody>
      </p:sp>
      <p:sp>
        <p:nvSpPr>
          <p:cNvPr id="2" name="Title 1"/>
          <p:cNvSpPr>
            <a:spLocks noGrp="1"/>
          </p:cNvSpPr>
          <p:nvPr>
            <p:ph type="title"/>
          </p:nvPr>
        </p:nvSpPr>
        <p:spPr>
          <a:xfrm>
            <a:off x="609600" y="190500"/>
            <a:ext cx="8789988" cy="647700"/>
          </a:xfrm>
        </p:spPr>
        <p:txBody>
          <a:bodyPr/>
          <a:lstStyle/>
          <a:p>
            <a:r>
              <a:rPr lang="id-ID" sz="3800" dirty="0"/>
              <a:t>Latihan </a:t>
            </a:r>
            <a:r>
              <a:rPr lang="en-US" sz="3800" dirty="0" err="1"/>
              <a:t>Mer</a:t>
            </a:r>
            <a:r>
              <a:rPr lang="id-ID" sz="3800" dirty="0"/>
              <a:t>eview Paper</a:t>
            </a:r>
            <a:endParaRPr lang="en-US" sz="3800" dirty="0"/>
          </a:p>
        </p:txBody>
      </p:sp>
      <p:sp>
        <p:nvSpPr>
          <p:cNvPr id="4" name="Slide Number Placeholder 3">
            <a:extLst>
              <a:ext uri="{FF2B5EF4-FFF2-40B4-BE49-F238E27FC236}">
                <a16:creationId xmlns:a16="http://schemas.microsoft.com/office/drawing/2014/main" id="{F1D9B0F1-C750-4684-942D-CEAB50EA3E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174</a:t>
            </a:fld>
            <a:endParaRPr lang="en-US">
              <a:solidFill>
                <a:prstClr val="black">
                  <a:tint val="75000"/>
                </a:prstClr>
              </a:solidFill>
            </a:endParaRPr>
          </a:p>
        </p:txBody>
      </p:sp>
    </p:spTree>
    <p:extLst>
      <p:ext uri="{BB962C8B-B14F-4D97-AF65-F5344CB8AC3E}">
        <p14:creationId xmlns:p14="http://schemas.microsoft.com/office/powerpoint/2010/main" val="3702756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97" y="1066800"/>
            <a:ext cx="8040103" cy="5486400"/>
          </a:xfrm>
        </p:spPr>
        <p:txBody>
          <a:bodyPr>
            <a:normAutofit lnSpcReduction="10000"/>
          </a:bodyPr>
          <a:lstStyle/>
          <a:p>
            <a:r>
              <a:rPr lang="id-ID" dirty="0"/>
              <a:t>Technical Paper:</a:t>
            </a:r>
          </a:p>
          <a:p>
            <a:pPr lvl="1"/>
            <a:r>
              <a:rPr lang="id-ID" sz="2400" dirty="0"/>
              <a:t>Judul: </a:t>
            </a:r>
            <a:r>
              <a:rPr lang="en-US" dirty="0">
                <a:solidFill>
                  <a:srgbClr val="C00000"/>
                </a:solidFill>
              </a:rPr>
              <a:t>Penerapan </a:t>
            </a:r>
            <a:r>
              <a:rPr lang="en-US" dirty="0" err="1">
                <a:solidFill>
                  <a:srgbClr val="C00000"/>
                </a:solidFill>
              </a:rPr>
              <a:t>Metode</a:t>
            </a:r>
            <a:r>
              <a:rPr lang="en-US" dirty="0">
                <a:solidFill>
                  <a:srgbClr val="C00000"/>
                </a:solidFill>
              </a:rPr>
              <a:t> Average Gain, Threshold Pruning </a:t>
            </a:r>
            <a:r>
              <a:rPr lang="en-US" dirty="0" err="1">
                <a:solidFill>
                  <a:srgbClr val="C00000"/>
                </a:solidFill>
              </a:rPr>
              <a:t>dan</a:t>
            </a:r>
            <a:r>
              <a:rPr lang="en-US" dirty="0">
                <a:solidFill>
                  <a:srgbClr val="C00000"/>
                </a:solidFill>
              </a:rPr>
              <a:t> Cost Complexity Pruning </a:t>
            </a:r>
            <a:r>
              <a:rPr lang="en-US" dirty="0" err="1">
                <a:solidFill>
                  <a:srgbClr val="C00000"/>
                </a:solidFill>
              </a:rPr>
              <a:t>untuk</a:t>
            </a:r>
            <a:r>
              <a:rPr lang="en-US" dirty="0">
                <a:solidFill>
                  <a:srgbClr val="C00000"/>
                </a:solidFill>
              </a:rPr>
              <a:t> Split </a:t>
            </a:r>
            <a:r>
              <a:rPr lang="en-US" dirty="0" err="1">
                <a:solidFill>
                  <a:srgbClr val="C00000"/>
                </a:solidFill>
              </a:rPr>
              <a:t>Atribut</a:t>
            </a:r>
            <a:r>
              <a:rPr lang="en-US" dirty="0">
                <a:solidFill>
                  <a:srgbClr val="C00000"/>
                </a:solidFill>
              </a:rPr>
              <a:t> </a:t>
            </a:r>
            <a:r>
              <a:rPr lang="en-US" dirty="0" err="1">
                <a:solidFill>
                  <a:srgbClr val="C00000"/>
                </a:solidFill>
              </a:rPr>
              <a:t>pada</a:t>
            </a:r>
            <a:r>
              <a:rPr lang="en-US" dirty="0">
                <a:solidFill>
                  <a:srgbClr val="C00000"/>
                </a:solidFill>
              </a:rPr>
              <a:t> </a:t>
            </a:r>
            <a:r>
              <a:rPr lang="en-US" dirty="0" err="1">
                <a:solidFill>
                  <a:srgbClr val="C00000"/>
                </a:solidFill>
              </a:rPr>
              <a:t>Algoritma</a:t>
            </a:r>
            <a:r>
              <a:rPr lang="en-US" dirty="0">
                <a:solidFill>
                  <a:srgbClr val="C00000"/>
                </a:solidFill>
              </a:rPr>
              <a:t> C4.5</a:t>
            </a:r>
          </a:p>
          <a:p>
            <a:pPr lvl="1"/>
            <a:r>
              <a:rPr lang="id-ID" sz="2400" dirty="0" err="1"/>
              <a:t>Author</a:t>
            </a:r>
            <a:r>
              <a:rPr lang="id-ID" sz="2400" dirty="0"/>
              <a:t>: </a:t>
            </a:r>
            <a:r>
              <a:rPr lang="en-US" dirty="0"/>
              <a:t>Erna </a:t>
            </a:r>
            <a:r>
              <a:rPr lang="en-US" dirty="0" err="1"/>
              <a:t>Rahayu</a:t>
            </a:r>
            <a:r>
              <a:rPr lang="en-US" dirty="0"/>
              <a:t> </a:t>
            </a:r>
            <a:r>
              <a:rPr lang="en-US" dirty="0" err="1"/>
              <a:t>dan</a:t>
            </a:r>
            <a:r>
              <a:rPr lang="en-US" dirty="0"/>
              <a:t> Romi Satria Wahono</a:t>
            </a:r>
          </a:p>
          <a:p>
            <a:pPr lvl="1"/>
            <a:r>
              <a:rPr lang="id-ID" sz="2400" dirty="0" err="1"/>
              <a:t>Publications</a:t>
            </a:r>
            <a:r>
              <a:rPr lang="id-ID" sz="2400" dirty="0"/>
              <a:t>: </a:t>
            </a:r>
            <a:r>
              <a:rPr lang="en-US" dirty="0"/>
              <a:t>Journal of Intelligent Systems, Vol. 1, No. 2, December 2015</a:t>
            </a:r>
          </a:p>
          <a:p>
            <a:pPr lvl="1"/>
            <a:r>
              <a:rPr lang="en-US" dirty="0"/>
              <a:t>Download: </a:t>
            </a:r>
            <a:r>
              <a:rPr lang="en-US" sz="2000" b="1" dirty="0">
                <a:solidFill>
                  <a:srgbClr val="0070C0"/>
                </a:solidFill>
              </a:rPr>
              <a:t>http://romisatriawahono.net/lecture/rm/paper/</a:t>
            </a:r>
            <a:endParaRPr lang="en-US" sz="2000" b="1" dirty="0"/>
          </a:p>
          <a:p>
            <a:pPr lvl="1"/>
            <a:endParaRPr lang="id-ID" sz="2200" i="1" dirty="0">
              <a:solidFill>
                <a:srgbClr val="C00000"/>
              </a:solidFill>
            </a:endParaRPr>
          </a:p>
          <a:p>
            <a:r>
              <a:rPr lang="id-ID" dirty="0"/>
              <a:t>Tugas</a:t>
            </a:r>
            <a:r>
              <a:rPr lang="en-US" dirty="0"/>
              <a:t>:</a:t>
            </a:r>
            <a:endParaRPr lang="id-ID" dirty="0"/>
          </a:p>
          <a:p>
            <a:pPr marL="457200" lvl="1" indent="0">
              <a:buNone/>
            </a:pPr>
            <a:r>
              <a:rPr lang="id-ID" sz="2400" dirty="0"/>
              <a:t>Pahami dan rangkumkan paper di atas dalam </a:t>
            </a:r>
            <a:r>
              <a:rPr lang="en-US" dirty="0"/>
              <a:t>3</a:t>
            </a:r>
            <a:r>
              <a:rPr lang="id-ID" sz="2400" dirty="0"/>
              <a:t> slide:</a:t>
            </a:r>
          </a:p>
          <a:p>
            <a:pPr marL="1263650" lvl="2" indent="-514350">
              <a:buFont typeface="+mj-lt"/>
              <a:buAutoNum type="arabicPeriod"/>
            </a:pPr>
            <a:r>
              <a:rPr lang="en-US" sz="2400" dirty="0">
                <a:solidFill>
                  <a:srgbClr val="C00000"/>
                </a:solidFill>
              </a:rPr>
              <a:t>M</a:t>
            </a:r>
            <a:r>
              <a:rPr lang="id-ID" sz="2400" dirty="0">
                <a:solidFill>
                  <a:srgbClr val="C00000"/>
                </a:solidFill>
              </a:rPr>
              <a:t>asalah penelitian</a:t>
            </a:r>
          </a:p>
          <a:p>
            <a:pPr marL="1263650" lvl="2" indent="-514350">
              <a:buFont typeface="+mj-lt"/>
              <a:buAutoNum type="arabicPeriod"/>
            </a:pPr>
            <a:r>
              <a:rPr lang="id-ID" sz="2400" dirty="0">
                <a:solidFill>
                  <a:srgbClr val="C00000"/>
                </a:solidFill>
              </a:rPr>
              <a:t>Metode-metode yang ada (State-</a:t>
            </a:r>
            <a:r>
              <a:rPr lang="id-ID" sz="2400" dirty="0" err="1">
                <a:solidFill>
                  <a:srgbClr val="C00000"/>
                </a:solidFill>
              </a:rPr>
              <a:t>of</a:t>
            </a:r>
            <a:r>
              <a:rPr lang="id-ID" sz="2400" dirty="0">
                <a:solidFill>
                  <a:srgbClr val="C00000"/>
                </a:solidFill>
              </a:rPr>
              <a:t>-</a:t>
            </a:r>
            <a:r>
              <a:rPr lang="id-ID" sz="2400" dirty="0" err="1">
                <a:solidFill>
                  <a:srgbClr val="C00000"/>
                </a:solidFill>
              </a:rPr>
              <a:t>the-art</a:t>
            </a:r>
            <a:r>
              <a:rPr lang="id-ID" sz="2400" dirty="0">
                <a:solidFill>
                  <a:srgbClr val="C00000"/>
                </a:solidFill>
              </a:rPr>
              <a:t> </a:t>
            </a:r>
            <a:r>
              <a:rPr lang="id-ID" sz="2400" dirty="0" err="1">
                <a:solidFill>
                  <a:srgbClr val="C00000"/>
                </a:solidFill>
              </a:rPr>
              <a:t>Method</a:t>
            </a:r>
            <a:r>
              <a:rPr lang="id-ID" sz="2400" dirty="0">
                <a:solidFill>
                  <a:srgbClr val="C00000"/>
                </a:solidFill>
              </a:rPr>
              <a:t>)</a:t>
            </a:r>
          </a:p>
          <a:p>
            <a:pPr marL="1263650" lvl="2" indent="-514350">
              <a:buFont typeface="+mj-lt"/>
              <a:buAutoNum type="arabicPeriod"/>
            </a:pPr>
            <a:r>
              <a:rPr lang="id-ID" sz="2400" dirty="0">
                <a:solidFill>
                  <a:srgbClr val="C00000"/>
                </a:solidFill>
              </a:rPr>
              <a:t>Metode yang diusulkan</a:t>
            </a:r>
          </a:p>
          <a:p>
            <a:pPr marL="1263650" lvl="2" indent="-514350">
              <a:buFont typeface="+mj-lt"/>
              <a:buAutoNum type="arabicPeriod"/>
            </a:pPr>
            <a:r>
              <a:rPr lang="id-ID" sz="2400" dirty="0">
                <a:solidFill>
                  <a:srgbClr val="C00000"/>
                </a:solidFill>
              </a:rPr>
              <a:t>Metode pengukuran penelitian</a:t>
            </a:r>
          </a:p>
        </p:txBody>
      </p:sp>
      <p:sp>
        <p:nvSpPr>
          <p:cNvPr id="2" name="Title 1"/>
          <p:cNvSpPr>
            <a:spLocks noGrp="1"/>
          </p:cNvSpPr>
          <p:nvPr>
            <p:ph type="title"/>
          </p:nvPr>
        </p:nvSpPr>
        <p:spPr>
          <a:xfrm>
            <a:off x="609600" y="152400"/>
            <a:ext cx="8789988" cy="647700"/>
          </a:xfrm>
        </p:spPr>
        <p:txBody>
          <a:bodyPr/>
          <a:lstStyle/>
          <a:p>
            <a:r>
              <a:rPr lang="id-ID" sz="3800" dirty="0"/>
              <a:t>Latihan </a:t>
            </a:r>
            <a:r>
              <a:rPr lang="en-US" sz="3800" dirty="0" err="1"/>
              <a:t>Mer</a:t>
            </a:r>
            <a:r>
              <a:rPr lang="id-ID" sz="3800" dirty="0"/>
              <a:t>eview Paper</a:t>
            </a:r>
            <a:endParaRPr lang="en-US" sz="3800" dirty="0"/>
          </a:p>
        </p:txBody>
      </p:sp>
      <p:sp>
        <p:nvSpPr>
          <p:cNvPr id="4" name="Slide Number Placeholder 3">
            <a:extLst>
              <a:ext uri="{FF2B5EF4-FFF2-40B4-BE49-F238E27FC236}">
                <a16:creationId xmlns:a16="http://schemas.microsoft.com/office/drawing/2014/main" id="{58715095-D84B-4E2C-A9AC-0DEB45580C5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175</a:t>
            </a:fld>
            <a:endParaRPr lang="en-US">
              <a:solidFill>
                <a:prstClr val="black">
                  <a:tint val="75000"/>
                </a:prstClr>
              </a:solidFill>
            </a:endParaRPr>
          </a:p>
        </p:txBody>
      </p:sp>
    </p:spTree>
    <p:extLst>
      <p:ext uri="{BB962C8B-B14F-4D97-AF65-F5344CB8AC3E}">
        <p14:creationId xmlns:p14="http://schemas.microsoft.com/office/powerpoint/2010/main" val="3550954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8553450" cy="5257800"/>
          </a:xfrm>
        </p:spPr>
        <p:txBody>
          <a:bodyPr>
            <a:normAutofit/>
          </a:bodyPr>
          <a:lstStyle/>
          <a:p>
            <a:r>
              <a:rPr lang="id-ID" dirty="0"/>
              <a:t>Technical Paper:</a:t>
            </a:r>
          </a:p>
          <a:p>
            <a:pPr lvl="1"/>
            <a:r>
              <a:rPr lang="id-ID" sz="2400" dirty="0"/>
              <a:t>Judul: </a:t>
            </a:r>
            <a:r>
              <a:rPr lang="en-US" sz="2400" dirty="0">
                <a:solidFill>
                  <a:srgbClr val="C00000"/>
                </a:solidFill>
              </a:rPr>
              <a:t>Genetic Feature Selection for Software Defect Prediction</a:t>
            </a:r>
            <a:endParaRPr lang="id-ID" sz="2400" dirty="0">
              <a:solidFill>
                <a:srgbClr val="C00000"/>
              </a:solidFill>
            </a:endParaRPr>
          </a:p>
          <a:p>
            <a:pPr lvl="1"/>
            <a:r>
              <a:rPr lang="id-ID" sz="2400" dirty="0"/>
              <a:t>Author: </a:t>
            </a:r>
            <a:r>
              <a:rPr lang="en-US" sz="2400" dirty="0"/>
              <a:t>Romi Satria Wahono and </a:t>
            </a:r>
            <a:r>
              <a:rPr lang="en-US" sz="2400" dirty="0" err="1"/>
              <a:t>Nanna</a:t>
            </a:r>
            <a:r>
              <a:rPr lang="en-US" sz="2400" dirty="0"/>
              <a:t> </a:t>
            </a:r>
            <a:r>
              <a:rPr lang="en-US" sz="2400" dirty="0" err="1"/>
              <a:t>Suryana</a:t>
            </a:r>
            <a:r>
              <a:rPr lang="en-US" sz="2400" dirty="0"/>
              <a:t> Herman</a:t>
            </a:r>
            <a:endParaRPr lang="id-ID" sz="2400" dirty="0"/>
          </a:p>
          <a:p>
            <a:pPr lvl="1"/>
            <a:r>
              <a:rPr lang="id-ID" sz="2400" dirty="0"/>
              <a:t>Publications: </a:t>
            </a:r>
            <a:r>
              <a:rPr lang="en-US" sz="2400" dirty="0"/>
              <a:t>Advanced Science Letters, </a:t>
            </a:r>
            <a:r>
              <a:rPr lang="en-US" sz="2400" dirty="0" err="1"/>
              <a:t>Vol</a:t>
            </a:r>
            <a:r>
              <a:rPr lang="en-US" sz="2400" dirty="0"/>
              <a:t> 20 No 1, 2014</a:t>
            </a:r>
          </a:p>
          <a:p>
            <a:pPr lvl="1"/>
            <a:r>
              <a:rPr lang="en-US" sz="2400" dirty="0"/>
              <a:t>Download: </a:t>
            </a:r>
            <a:r>
              <a:rPr lang="en-US" b="1" dirty="0">
                <a:solidFill>
                  <a:srgbClr val="0070C0"/>
                </a:solidFill>
              </a:rPr>
              <a:t>http://romisatriawahono.net/lecture/rm/paper/</a:t>
            </a:r>
          </a:p>
          <a:p>
            <a:pPr lvl="1"/>
            <a:endParaRPr lang="id-ID" sz="2200" i="1" dirty="0">
              <a:solidFill>
                <a:srgbClr val="C00000"/>
              </a:solidFill>
            </a:endParaRPr>
          </a:p>
          <a:p>
            <a:r>
              <a:rPr lang="id-ID" dirty="0"/>
              <a:t>Tugas</a:t>
            </a:r>
            <a:r>
              <a:rPr lang="en-US" dirty="0"/>
              <a:t>:</a:t>
            </a:r>
            <a:endParaRPr lang="id-ID" dirty="0"/>
          </a:p>
          <a:p>
            <a:pPr marL="457200" lvl="1" indent="0">
              <a:buNone/>
            </a:pPr>
            <a:r>
              <a:rPr lang="id-ID" dirty="0"/>
              <a:t>Pahami dan rangkumkan paper di atas dalam </a:t>
            </a:r>
            <a:r>
              <a:rPr lang="en-US" dirty="0"/>
              <a:t>3</a:t>
            </a:r>
            <a:r>
              <a:rPr lang="id-ID" dirty="0"/>
              <a:t> slide:</a:t>
            </a:r>
          </a:p>
          <a:p>
            <a:pPr marL="1263650" lvl="2" indent="-514350">
              <a:buFont typeface="+mj-lt"/>
              <a:buAutoNum type="arabicPeriod"/>
            </a:pPr>
            <a:r>
              <a:rPr lang="en-US" sz="2400" dirty="0">
                <a:solidFill>
                  <a:srgbClr val="C00000"/>
                </a:solidFill>
              </a:rPr>
              <a:t>M</a:t>
            </a:r>
            <a:r>
              <a:rPr lang="id-ID" sz="2400" dirty="0">
                <a:solidFill>
                  <a:srgbClr val="C00000"/>
                </a:solidFill>
              </a:rPr>
              <a:t>asalah penelitian</a:t>
            </a:r>
          </a:p>
          <a:p>
            <a:pPr marL="1263650" lvl="2" indent="-514350">
              <a:buFont typeface="+mj-lt"/>
              <a:buAutoNum type="arabicPeriod"/>
            </a:pPr>
            <a:r>
              <a:rPr lang="id-ID" sz="2400" dirty="0">
                <a:solidFill>
                  <a:srgbClr val="C00000"/>
                </a:solidFill>
              </a:rPr>
              <a:t>Metode-metode yang ada (State-</a:t>
            </a:r>
            <a:r>
              <a:rPr lang="id-ID" sz="2400" dirty="0" err="1">
                <a:solidFill>
                  <a:srgbClr val="C00000"/>
                </a:solidFill>
              </a:rPr>
              <a:t>of</a:t>
            </a:r>
            <a:r>
              <a:rPr lang="id-ID" sz="2400" dirty="0">
                <a:solidFill>
                  <a:srgbClr val="C00000"/>
                </a:solidFill>
              </a:rPr>
              <a:t>-</a:t>
            </a:r>
            <a:r>
              <a:rPr lang="id-ID" sz="2400" dirty="0" err="1">
                <a:solidFill>
                  <a:srgbClr val="C00000"/>
                </a:solidFill>
              </a:rPr>
              <a:t>the-art</a:t>
            </a:r>
            <a:r>
              <a:rPr lang="id-ID" sz="2400" dirty="0">
                <a:solidFill>
                  <a:srgbClr val="C00000"/>
                </a:solidFill>
              </a:rPr>
              <a:t> </a:t>
            </a:r>
            <a:r>
              <a:rPr lang="id-ID" sz="2400" dirty="0" err="1">
                <a:solidFill>
                  <a:srgbClr val="C00000"/>
                </a:solidFill>
              </a:rPr>
              <a:t>Method</a:t>
            </a:r>
            <a:r>
              <a:rPr lang="id-ID" sz="2400" dirty="0">
                <a:solidFill>
                  <a:srgbClr val="C00000"/>
                </a:solidFill>
              </a:rPr>
              <a:t>)</a:t>
            </a:r>
          </a:p>
          <a:p>
            <a:pPr marL="1263650" lvl="2" indent="-514350">
              <a:buFont typeface="+mj-lt"/>
              <a:buAutoNum type="arabicPeriod"/>
            </a:pPr>
            <a:r>
              <a:rPr lang="id-ID" sz="2400" dirty="0">
                <a:solidFill>
                  <a:srgbClr val="C00000"/>
                </a:solidFill>
              </a:rPr>
              <a:t>Metode yang diusulkan</a:t>
            </a:r>
          </a:p>
          <a:p>
            <a:pPr marL="1263650" lvl="2" indent="-514350">
              <a:buFont typeface="+mj-lt"/>
              <a:buAutoNum type="arabicPeriod"/>
            </a:pPr>
            <a:r>
              <a:rPr lang="id-ID" sz="2400" dirty="0">
                <a:solidFill>
                  <a:srgbClr val="C00000"/>
                </a:solidFill>
              </a:rPr>
              <a:t>Metode pengukuran penelitian</a:t>
            </a:r>
          </a:p>
        </p:txBody>
      </p:sp>
      <p:sp>
        <p:nvSpPr>
          <p:cNvPr id="2" name="Title 1"/>
          <p:cNvSpPr>
            <a:spLocks noGrp="1"/>
          </p:cNvSpPr>
          <p:nvPr>
            <p:ph type="title"/>
          </p:nvPr>
        </p:nvSpPr>
        <p:spPr>
          <a:xfrm>
            <a:off x="609600" y="190500"/>
            <a:ext cx="8789988" cy="647700"/>
          </a:xfrm>
        </p:spPr>
        <p:txBody>
          <a:bodyPr/>
          <a:lstStyle/>
          <a:p>
            <a:r>
              <a:rPr lang="id-ID" sz="3800" dirty="0"/>
              <a:t>Latihan </a:t>
            </a:r>
            <a:r>
              <a:rPr lang="en-US" sz="3800" dirty="0" err="1"/>
              <a:t>Mer</a:t>
            </a:r>
            <a:r>
              <a:rPr lang="id-ID" sz="3800" dirty="0"/>
              <a:t>eview Paper</a:t>
            </a:r>
            <a:endParaRPr lang="en-US" sz="3800" dirty="0"/>
          </a:p>
        </p:txBody>
      </p:sp>
      <p:sp>
        <p:nvSpPr>
          <p:cNvPr id="4" name="Slide Number Placeholder 3">
            <a:extLst>
              <a:ext uri="{FF2B5EF4-FFF2-40B4-BE49-F238E27FC236}">
                <a16:creationId xmlns:a16="http://schemas.microsoft.com/office/drawing/2014/main" id="{4CDD7F9F-1D23-4ABF-BDAE-A4092F186A3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176</a:t>
            </a:fld>
            <a:endParaRPr lang="en-US">
              <a:solidFill>
                <a:prstClr val="black">
                  <a:tint val="75000"/>
                </a:prstClr>
              </a:solidFill>
            </a:endParaRPr>
          </a:p>
        </p:txBody>
      </p:sp>
    </p:spTree>
    <p:extLst>
      <p:ext uri="{BB962C8B-B14F-4D97-AF65-F5344CB8AC3E}">
        <p14:creationId xmlns:p14="http://schemas.microsoft.com/office/powerpoint/2010/main" val="2937886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8229600" cy="5334000"/>
          </a:xfrm>
        </p:spPr>
        <p:txBody>
          <a:bodyPr>
            <a:normAutofit fontScale="92500" lnSpcReduction="10000"/>
          </a:bodyPr>
          <a:lstStyle/>
          <a:p>
            <a:r>
              <a:rPr lang="id-ID" dirty="0"/>
              <a:t>Technical Paper:</a:t>
            </a:r>
          </a:p>
          <a:p>
            <a:pPr lvl="1"/>
            <a:r>
              <a:rPr lang="id-ID" sz="2400" dirty="0"/>
              <a:t>Judul: </a:t>
            </a:r>
            <a:r>
              <a:rPr lang="en-US" dirty="0">
                <a:solidFill>
                  <a:srgbClr val="C00000"/>
                </a:solidFill>
              </a:rPr>
              <a:t>Particle swarm optimization for parameter determination and feature selection of support vector machines</a:t>
            </a:r>
          </a:p>
          <a:p>
            <a:pPr lvl="1"/>
            <a:r>
              <a:rPr lang="id-ID" sz="2400" dirty="0"/>
              <a:t>Author: </a:t>
            </a:r>
            <a:r>
              <a:rPr lang="en-US" dirty="0"/>
              <a:t>Shih-Wei Lin, </a:t>
            </a:r>
            <a:r>
              <a:rPr lang="en-US" dirty="0" err="1"/>
              <a:t>Kuo-Ching</a:t>
            </a:r>
            <a:r>
              <a:rPr lang="en-US" dirty="0"/>
              <a:t> Ying, Shih-</a:t>
            </a:r>
            <a:r>
              <a:rPr lang="en-US" dirty="0" err="1"/>
              <a:t>Chieh</a:t>
            </a:r>
            <a:r>
              <a:rPr lang="en-US" dirty="0"/>
              <a:t> Chen, and </a:t>
            </a:r>
            <a:r>
              <a:rPr lang="en-US" dirty="0" err="1"/>
              <a:t>Zne</a:t>
            </a:r>
            <a:r>
              <a:rPr lang="en-US" dirty="0"/>
              <a:t>-Jung Lee</a:t>
            </a:r>
            <a:endParaRPr lang="id-ID" sz="2400" dirty="0"/>
          </a:p>
          <a:p>
            <a:pPr lvl="1"/>
            <a:r>
              <a:rPr lang="id-ID" sz="2400" dirty="0"/>
              <a:t>Publications: </a:t>
            </a:r>
            <a:r>
              <a:rPr lang="en-US" dirty="0"/>
              <a:t>Expert Systems with Applications 35 (2008) 1817–1824</a:t>
            </a:r>
            <a:endParaRPr lang="en-US" sz="2400" dirty="0"/>
          </a:p>
          <a:p>
            <a:pPr lvl="1"/>
            <a:r>
              <a:rPr lang="en-US" sz="2400" dirty="0"/>
              <a:t>Download: </a:t>
            </a:r>
            <a:r>
              <a:rPr lang="en-US" b="1" dirty="0">
                <a:solidFill>
                  <a:srgbClr val="0070C0"/>
                </a:solidFill>
              </a:rPr>
              <a:t>http://romisatriawahono.net/lecture/rm/paper/</a:t>
            </a:r>
          </a:p>
          <a:p>
            <a:pPr marL="457200" lvl="1" indent="0">
              <a:buNone/>
            </a:pPr>
            <a:endParaRPr lang="en-US" b="1" dirty="0">
              <a:solidFill>
                <a:srgbClr val="0070C0"/>
              </a:solidFill>
            </a:endParaRPr>
          </a:p>
          <a:p>
            <a:r>
              <a:rPr lang="id-ID" dirty="0"/>
              <a:t>Tugas</a:t>
            </a:r>
            <a:r>
              <a:rPr lang="en-US" dirty="0"/>
              <a:t>:</a:t>
            </a:r>
            <a:br>
              <a:rPr lang="en-US" dirty="0"/>
            </a:br>
            <a:r>
              <a:rPr lang="id-ID" dirty="0"/>
              <a:t>Pahami dan rangkumkan paper di atas dalam </a:t>
            </a:r>
            <a:r>
              <a:rPr lang="en-US" dirty="0"/>
              <a:t>3</a:t>
            </a:r>
            <a:r>
              <a:rPr lang="id-ID" dirty="0"/>
              <a:t> slide:</a:t>
            </a:r>
          </a:p>
          <a:p>
            <a:pPr marL="1263650" lvl="2" indent="-514350">
              <a:buFont typeface="+mj-lt"/>
              <a:buAutoNum type="arabicPeriod"/>
            </a:pPr>
            <a:r>
              <a:rPr lang="en-US" sz="2400" dirty="0">
                <a:solidFill>
                  <a:srgbClr val="C00000"/>
                </a:solidFill>
              </a:rPr>
              <a:t>M</a:t>
            </a:r>
            <a:r>
              <a:rPr lang="id-ID" sz="2400" dirty="0">
                <a:solidFill>
                  <a:srgbClr val="C00000"/>
                </a:solidFill>
              </a:rPr>
              <a:t>asalah penelitian</a:t>
            </a:r>
          </a:p>
          <a:p>
            <a:pPr marL="1263650" lvl="2" indent="-514350">
              <a:buFont typeface="+mj-lt"/>
              <a:buAutoNum type="arabicPeriod"/>
            </a:pPr>
            <a:r>
              <a:rPr lang="id-ID" sz="2400" dirty="0">
                <a:solidFill>
                  <a:srgbClr val="C00000"/>
                </a:solidFill>
              </a:rPr>
              <a:t>Metode-metode yang ada (State-</a:t>
            </a:r>
            <a:r>
              <a:rPr lang="id-ID" sz="2400" dirty="0" err="1">
                <a:solidFill>
                  <a:srgbClr val="C00000"/>
                </a:solidFill>
              </a:rPr>
              <a:t>of</a:t>
            </a:r>
            <a:r>
              <a:rPr lang="id-ID" sz="2400" dirty="0">
                <a:solidFill>
                  <a:srgbClr val="C00000"/>
                </a:solidFill>
              </a:rPr>
              <a:t>-</a:t>
            </a:r>
            <a:r>
              <a:rPr lang="id-ID" sz="2400" dirty="0" err="1">
                <a:solidFill>
                  <a:srgbClr val="C00000"/>
                </a:solidFill>
              </a:rPr>
              <a:t>the-art</a:t>
            </a:r>
            <a:r>
              <a:rPr lang="id-ID" sz="2400" dirty="0">
                <a:solidFill>
                  <a:srgbClr val="C00000"/>
                </a:solidFill>
              </a:rPr>
              <a:t> </a:t>
            </a:r>
            <a:r>
              <a:rPr lang="id-ID" sz="2400" dirty="0" err="1">
                <a:solidFill>
                  <a:srgbClr val="C00000"/>
                </a:solidFill>
              </a:rPr>
              <a:t>Method</a:t>
            </a:r>
            <a:r>
              <a:rPr lang="id-ID" sz="2400" dirty="0">
                <a:solidFill>
                  <a:srgbClr val="C00000"/>
                </a:solidFill>
              </a:rPr>
              <a:t>)</a:t>
            </a:r>
          </a:p>
          <a:p>
            <a:pPr marL="1263650" lvl="2" indent="-514350">
              <a:buFont typeface="+mj-lt"/>
              <a:buAutoNum type="arabicPeriod"/>
            </a:pPr>
            <a:r>
              <a:rPr lang="id-ID" sz="2400" dirty="0">
                <a:solidFill>
                  <a:srgbClr val="C00000"/>
                </a:solidFill>
              </a:rPr>
              <a:t>Metode yang diusulkan</a:t>
            </a:r>
          </a:p>
          <a:p>
            <a:pPr marL="1263650" lvl="2" indent="-514350">
              <a:buFont typeface="+mj-lt"/>
              <a:buAutoNum type="arabicPeriod"/>
            </a:pPr>
            <a:r>
              <a:rPr lang="id-ID" sz="2400" dirty="0">
                <a:solidFill>
                  <a:srgbClr val="C00000"/>
                </a:solidFill>
              </a:rPr>
              <a:t>Metode pengukuran penelitian</a:t>
            </a:r>
          </a:p>
        </p:txBody>
      </p:sp>
      <p:sp>
        <p:nvSpPr>
          <p:cNvPr id="2" name="Title 1"/>
          <p:cNvSpPr>
            <a:spLocks noGrp="1"/>
          </p:cNvSpPr>
          <p:nvPr>
            <p:ph type="title"/>
          </p:nvPr>
        </p:nvSpPr>
        <p:spPr>
          <a:xfrm>
            <a:off x="609600" y="152400"/>
            <a:ext cx="8789988" cy="647700"/>
          </a:xfrm>
        </p:spPr>
        <p:txBody>
          <a:bodyPr/>
          <a:lstStyle/>
          <a:p>
            <a:r>
              <a:rPr lang="id-ID" sz="3800" dirty="0"/>
              <a:t>Latihan </a:t>
            </a:r>
            <a:r>
              <a:rPr lang="en-US" sz="3800" dirty="0" err="1"/>
              <a:t>Mer</a:t>
            </a:r>
            <a:r>
              <a:rPr lang="id-ID" sz="3800" dirty="0"/>
              <a:t>eview Paper</a:t>
            </a:r>
            <a:endParaRPr lang="en-US" sz="3800" dirty="0"/>
          </a:p>
        </p:txBody>
      </p:sp>
      <p:sp>
        <p:nvSpPr>
          <p:cNvPr id="4" name="Slide Number Placeholder 3">
            <a:extLst>
              <a:ext uri="{FF2B5EF4-FFF2-40B4-BE49-F238E27FC236}">
                <a16:creationId xmlns:a16="http://schemas.microsoft.com/office/drawing/2014/main" id="{B1168F53-8A0A-4DD6-987D-73DE1FD911D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177</a:t>
            </a:fld>
            <a:endParaRPr lang="en-US">
              <a:solidFill>
                <a:prstClr val="black">
                  <a:tint val="75000"/>
                </a:prstClr>
              </a:solidFill>
            </a:endParaRPr>
          </a:p>
        </p:txBody>
      </p:sp>
    </p:spTree>
    <p:extLst>
      <p:ext uri="{BB962C8B-B14F-4D97-AF65-F5344CB8AC3E}">
        <p14:creationId xmlns:p14="http://schemas.microsoft.com/office/powerpoint/2010/main" val="1985885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391"/>
            <a:ext cx="7886700" cy="647809"/>
          </a:xfrm>
        </p:spPr>
        <p:txBody>
          <a:bodyPr>
            <a:normAutofit/>
          </a:bodyPr>
          <a:lstStyle/>
          <a:p>
            <a:r>
              <a:rPr lang="en-US" dirty="0" err="1"/>
              <a:t>Tugas</a:t>
            </a:r>
            <a:r>
              <a:rPr lang="en-US" dirty="0"/>
              <a:t> </a:t>
            </a:r>
            <a:r>
              <a:rPr lang="en-US" dirty="0" err="1"/>
              <a:t>Mereview</a:t>
            </a:r>
            <a:r>
              <a:rPr lang="en-US" dirty="0"/>
              <a:t> Paper</a:t>
            </a:r>
            <a:endParaRPr lang="id-ID" dirty="0"/>
          </a:p>
        </p:txBody>
      </p:sp>
      <p:sp>
        <p:nvSpPr>
          <p:cNvPr id="5" name="Rectangle 4"/>
          <p:cNvSpPr/>
          <p:nvPr/>
        </p:nvSpPr>
        <p:spPr>
          <a:xfrm>
            <a:off x="127932" y="1066800"/>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effectLst/>
              </a:rPr>
              <a:t>REVIEW PAPER</a:t>
            </a:r>
          </a:p>
          <a:p>
            <a:pPr algn="ctr"/>
            <a:endParaRPr lang="en-US" sz="1000" dirty="0">
              <a:solidFill>
                <a:schemeClr val="tx1"/>
              </a:solidFill>
              <a:effectLst/>
            </a:endParaRPr>
          </a:p>
          <a:p>
            <a:pPr algn="ctr"/>
            <a:endParaRPr lang="en-US" sz="1000" dirty="0">
              <a:solidFill>
                <a:schemeClr val="tx1"/>
              </a:solidFill>
              <a:effectLst/>
            </a:endParaRPr>
          </a:p>
          <a:p>
            <a:pPr algn="ctr"/>
            <a:r>
              <a:rPr lang="en-US" sz="1000" dirty="0" err="1">
                <a:solidFill>
                  <a:schemeClr val="tx1"/>
                </a:solidFill>
                <a:effectLst/>
              </a:rPr>
              <a:t>Penulis</a:t>
            </a:r>
            <a:r>
              <a:rPr lang="en-US" sz="1000" dirty="0">
                <a:solidFill>
                  <a:schemeClr val="tx1"/>
                </a:solidFill>
                <a:effectLst/>
              </a:rPr>
              <a:t>, </a:t>
            </a:r>
            <a:r>
              <a:rPr lang="en-US" sz="1000" dirty="0" err="1">
                <a:solidFill>
                  <a:schemeClr val="tx1"/>
                </a:solidFill>
                <a:effectLst/>
              </a:rPr>
              <a:t>Judul</a:t>
            </a:r>
            <a:r>
              <a:rPr lang="en-US" sz="1000" dirty="0">
                <a:solidFill>
                  <a:schemeClr val="tx1"/>
                </a:solidFill>
                <a:effectLst/>
              </a:rPr>
              <a:t>, </a:t>
            </a:r>
            <a:r>
              <a:rPr lang="en-US" sz="1000" dirty="0" err="1">
                <a:solidFill>
                  <a:schemeClr val="tx1"/>
                </a:solidFill>
                <a:effectLst/>
              </a:rPr>
              <a:t>Jurnal</a:t>
            </a:r>
            <a:r>
              <a:rPr lang="en-US" sz="1000" dirty="0">
                <a:solidFill>
                  <a:schemeClr val="tx1"/>
                </a:solidFill>
                <a:effectLst/>
              </a:rPr>
              <a:t>, </a:t>
            </a:r>
            <a:r>
              <a:rPr lang="en-US" sz="1000" dirty="0" err="1">
                <a:solidFill>
                  <a:schemeClr val="tx1"/>
                </a:solidFill>
                <a:effectLst/>
              </a:rPr>
              <a:t>Tahun</a:t>
            </a:r>
            <a:br>
              <a:rPr lang="en-US" sz="1000" dirty="0">
                <a:solidFill>
                  <a:schemeClr val="tx1"/>
                </a:solidFill>
                <a:effectLst/>
              </a:rPr>
            </a:br>
            <a:endParaRPr lang="en-US" sz="1000" dirty="0">
              <a:solidFill>
                <a:schemeClr val="tx1"/>
              </a:solidFill>
              <a:effectLst/>
            </a:endParaRPr>
          </a:p>
          <a:p>
            <a:pPr algn="ctr"/>
            <a:br>
              <a:rPr lang="en-US" sz="1000" dirty="0">
                <a:solidFill>
                  <a:schemeClr val="tx1"/>
                </a:solidFill>
                <a:effectLst/>
              </a:rPr>
            </a:br>
            <a:r>
              <a:rPr lang="en-US" sz="1000" dirty="0">
                <a:solidFill>
                  <a:schemeClr val="tx1"/>
                </a:solidFill>
                <a:effectLst/>
              </a:rPr>
              <a:t>JIF/SJR: </a:t>
            </a:r>
            <a:endParaRPr lang="id-ID" sz="1000" dirty="0">
              <a:solidFill>
                <a:schemeClr val="tx1"/>
              </a:solidFill>
              <a:effectLst/>
            </a:endParaRPr>
          </a:p>
        </p:txBody>
      </p:sp>
      <p:sp>
        <p:nvSpPr>
          <p:cNvPr id="6" name="Rectangle 5"/>
          <p:cNvSpPr/>
          <p:nvPr/>
        </p:nvSpPr>
        <p:spPr>
          <a:xfrm>
            <a:off x="1637005" y="1066800"/>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LATAR BELAKANG MASALAH</a:t>
            </a:r>
          </a:p>
          <a:p>
            <a:pPr algn="l"/>
            <a:endParaRPr lang="en-US" sz="1000" dirty="0">
              <a:solidFill>
                <a:schemeClr val="tx1"/>
              </a:solidFill>
              <a:effectLst/>
            </a:endParaRPr>
          </a:p>
          <a:p>
            <a:pPr algn="l"/>
            <a:endParaRPr lang="en-US" sz="1000" dirty="0">
              <a:solidFill>
                <a:schemeClr val="tx1"/>
              </a:solidFill>
              <a:effectLst/>
            </a:endParaRPr>
          </a:p>
          <a:p>
            <a:pPr algn="l"/>
            <a:r>
              <a:rPr lang="en-US" sz="700" dirty="0">
                <a:solidFill>
                  <a:schemeClr val="tx1"/>
                </a:solidFill>
                <a:effectLst/>
              </a:rPr>
              <a:t>- </a:t>
            </a:r>
            <a:r>
              <a:rPr lang="en-US" sz="700" dirty="0" err="1">
                <a:solidFill>
                  <a:schemeClr val="tx1"/>
                </a:solidFill>
                <a:effectLst/>
              </a:rPr>
              <a:t>Obyek</a:t>
            </a:r>
            <a:r>
              <a:rPr lang="en-US" sz="700" dirty="0">
                <a:solidFill>
                  <a:schemeClr val="tx1"/>
                </a:solidFill>
                <a:effectLst/>
              </a:rPr>
              <a:t> </a:t>
            </a:r>
            <a:r>
              <a:rPr lang="en-US" sz="700" dirty="0" err="1">
                <a:solidFill>
                  <a:schemeClr val="tx1"/>
                </a:solidFill>
                <a:effectLst/>
              </a:rPr>
              <a:t>Penelitian</a:t>
            </a:r>
            <a:r>
              <a:rPr lang="en-US" sz="700" dirty="0">
                <a:solidFill>
                  <a:schemeClr val="tx1"/>
                </a:solidFill>
                <a:effectLst/>
              </a:rPr>
              <a:t> (</a:t>
            </a:r>
            <a:r>
              <a:rPr lang="en-US" sz="600" dirty="0">
                <a:solidFill>
                  <a:schemeClr val="tx1"/>
                </a:solidFill>
                <a:effectLst/>
              </a:rPr>
              <a:t>What- Why</a:t>
            </a:r>
            <a:r>
              <a:rPr lang="en-US" sz="700" dirty="0">
                <a:solidFill>
                  <a:schemeClr val="tx1"/>
                </a:solidFill>
                <a:effectLst/>
              </a:rPr>
              <a:t>)</a:t>
            </a:r>
          </a:p>
          <a:p>
            <a:pPr algn="l"/>
            <a:r>
              <a:rPr lang="en-US" sz="700" dirty="0">
                <a:solidFill>
                  <a:schemeClr val="tx1"/>
                </a:solidFill>
                <a:effectLst/>
              </a:rPr>
              <a:t>- </a:t>
            </a:r>
            <a:r>
              <a:rPr lang="en-US" sz="700" dirty="0" err="1">
                <a:solidFill>
                  <a:schemeClr val="tx1"/>
                </a:solidFill>
                <a:effectLst/>
              </a:rPr>
              <a:t>Metode-Metode</a:t>
            </a:r>
            <a:r>
              <a:rPr lang="en-US" sz="700" dirty="0">
                <a:solidFill>
                  <a:schemeClr val="tx1"/>
                </a:solidFill>
                <a:effectLst/>
              </a:rPr>
              <a:t> </a:t>
            </a:r>
            <a:r>
              <a:rPr lang="en-US" sz="700" dirty="0" err="1">
                <a:solidFill>
                  <a:schemeClr val="tx1"/>
                </a:solidFill>
                <a:effectLst/>
              </a:rPr>
              <a:t>yg</a:t>
            </a:r>
            <a:r>
              <a:rPr lang="en-US" sz="700" dirty="0">
                <a:solidFill>
                  <a:schemeClr val="tx1"/>
                </a:solidFill>
                <a:effectLst/>
              </a:rPr>
              <a:t> Ada</a:t>
            </a:r>
            <a:br>
              <a:rPr lang="en-US" sz="700" dirty="0">
                <a:solidFill>
                  <a:schemeClr val="tx1"/>
                </a:solidFill>
                <a:effectLst/>
              </a:rPr>
            </a:br>
            <a:r>
              <a:rPr lang="en-US" sz="700" dirty="0">
                <a:solidFill>
                  <a:schemeClr val="tx1"/>
                </a:solidFill>
                <a:effectLst/>
              </a:rPr>
              <a:t>- </a:t>
            </a:r>
            <a:r>
              <a:rPr lang="en-US" sz="700" dirty="0" err="1">
                <a:solidFill>
                  <a:schemeClr val="tx1"/>
                </a:solidFill>
                <a:effectLst/>
              </a:rPr>
              <a:t>Analisis</a:t>
            </a:r>
            <a:r>
              <a:rPr lang="en-US" sz="700" dirty="0">
                <a:solidFill>
                  <a:schemeClr val="tx1"/>
                </a:solidFill>
                <a:effectLst/>
              </a:rPr>
              <a:t> Gap </a:t>
            </a:r>
            <a:r>
              <a:rPr lang="en-US" sz="700" dirty="0" err="1">
                <a:solidFill>
                  <a:schemeClr val="tx1"/>
                </a:solidFill>
                <a:effectLst/>
              </a:rPr>
              <a:t>Metode</a:t>
            </a:r>
            <a:r>
              <a:rPr lang="en-US" sz="700" dirty="0">
                <a:solidFill>
                  <a:schemeClr val="tx1"/>
                </a:solidFill>
                <a:effectLst/>
              </a:rPr>
              <a:t> </a:t>
            </a:r>
            <a:r>
              <a:rPr lang="en-US" sz="700" dirty="0" err="1">
                <a:solidFill>
                  <a:schemeClr val="tx1"/>
                </a:solidFill>
                <a:effectLst/>
              </a:rPr>
              <a:t>yg</a:t>
            </a:r>
            <a:r>
              <a:rPr lang="en-US" sz="700">
                <a:solidFill>
                  <a:schemeClr val="tx1"/>
                </a:solidFill>
                <a:effectLst/>
              </a:rPr>
              <a:t> Ada</a:t>
            </a:r>
            <a:endParaRPr lang="en-US" sz="700" dirty="0">
              <a:solidFill>
                <a:schemeClr val="tx1"/>
              </a:solidFill>
              <a:effectLst/>
            </a:endParaRPr>
          </a:p>
          <a:p>
            <a:pPr algn="l"/>
            <a:endParaRPr lang="en-US" sz="700" dirty="0">
              <a:solidFill>
                <a:schemeClr val="tx1"/>
              </a:solidFill>
              <a:effectLst/>
            </a:endParaRPr>
          </a:p>
          <a:p>
            <a:pPr algn="l"/>
            <a:r>
              <a:rPr lang="en-US" sz="700" dirty="0">
                <a:solidFill>
                  <a:schemeClr val="tx1"/>
                </a:solidFill>
                <a:effectLst/>
              </a:rPr>
              <a:t>- </a:t>
            </a:r>
            <a:r>
              <a:rPr lang="en-US" sz="700" dirty="0" err="1">
                <a:solidFill>
                  <a:schemeClr val="tx1"/>
                </a:solidFill>
                <a:effectLst/>
              </a:rPr>
              <a:t>Rangkum</a:t>
            </a:r>
            <a:br>
              <a:rPr lang="en-US" sz="700" dirty="0">
                <a:solidFill>
                  <a:schemeClr val="tx1"/>
                </a:solidFill>
                <a:effectLst/>
              </a:rPr>
            </a:br>
            <a:r>
              <a:rPr lang="en-US" sz="700" dirty="0">
                <a:solidFill>
                  <a:schemeClr val="tx1"/>
                </a:solidFill>
                <a:effectLst/>
              </a:rPr>
              <a:t>  </a:t>
            </a:r>
            <a:r>
              <a:rPr lang="en-US" sz="700" b="1" dirty="0" err="1">
                <a:solidFill>
                  <a:schemeClr val="tx1"/>
                </a:solidFill>
                <a:effectLst/>
              </a:rPr>
              <a:t>Masalah</a:t>
            </a:r>
            <a:r>
              <a:rPr lang="en-US" sz="700" b="1" dirty="0">
                <a:solidFill>
                  <a:schemeClr val="tx1"/>
                </a:solidFill>
                <a:effectLst/>
              </a:rPr>
              <a:t> </a:t>
            </a:r>
            <a:r>
              <a:rPr lang="en-US" sz="700" b="1" dirty="0" err="1">
                <a:solidFill>
                  <a:schemeClr val="tx1"/>
                </a:solidFill>
                <a:effectLst/>
              </a:rPr>
              <a:t>Penelitian</a:t>
            </a:r>
            <a:endParaRPr lang="en-US" sz="700" dirty="0">
              <a:solidFill>
                <a:schemeClr val="tx1"/>
              </a:solidFill>
              <a:effectLst/>
            </a:endParaRPr>
          </a:p>
          <a:p>
            <a:pPr algn="l"/>
            <a:endParaRPr lang="id-ID" sz="700" dirty="0">
              <a:solidFill>
                <a:schemeClr val="tx1"/>
              </a:solidFill>
              <a:effectLst/>
            </a:endParaRPr>
          </a:p>
        </p:txBody>
      </p:sp>
      <p:sp>
        <p:nvSpPr>
          <p:cNvPr id="7" name="Rectangle 6"/>
          <p:cNvSpPr/>
          <p:nvPr/>
        </p:nvSpPr>
        <p:spPr>
          <a:xfrm>
            <a:off x="3144570" y="1066800"/>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MASALAH PENELITIAN (MP) DAN LANDASAN</a:t>
            </a: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p:txBody>
      </p:sp>
      <p:graphicFrame>
        <p:nvGraphicFramePr>
          <p:cNvPr id="8" name="Table 7"/>
          <p:cNvGraphicFramePr>
            <a:graphicFrameLocks noGrp="1"/>
          </p:cNvGraphicFramePr>
          <p:nvPr/>
        </p:nvGraphicFramePr>
        <p:xfrm>
          <a:off x="3200400" y="1742907"/>
          <a:ext cx="1143000" cy="829422"/>
        </p:xfrm>
        <a:graphic>
          <a:graphicData uri="http://schemas.openxmlformats.org/drawingml/2006/table">
            <a:tbl>
              <a:tblPr firstRow="1" bandRow="1">
                <a:tableStyleId>{073A0DAA-6AF3-43AB-8588-CEC1D06C72B9}</a:tableStyleId>
              </a:tblPr>
              <a:tblGrid>
                <a:gridCol w="344811">
                  <a:extLst>
                    <a:ext uri="{9D8B030D-6E8A-4147-A177-3AD203B41FA5}">
                      <a16:colId xmlns:a16="http://schemas.microsoft.com/office/drawing/2014/main" val="20000"/>
                    </a:ext>
                  </a:extLst>
                </a:gridCol>
                <a:gridCol w="798189">
                  <a:extLst>
                    <a:ext uri="{9D8B030D-6E8A-4147-A177-3AD203B41FA5}">
                      <a16:colId xmlns:a16="http://schemas.microsoft.com/office/drawing/2014/main" val="20001"/>
                    </a:ext>
                  </a:extLst>
                </a:gridCol>
              </a:tblGrid>
              <a:tr h="213360">
                <a:tc>
                  <a:txBody>
                    <a:bodyPr/>
                    <a:lstStyle/>
                    <a:p>
                      <a:r>
                        <a:rPr lang="en-US" sz="800" dirty="0"/>
                        <a:t>MP</a:t>
                      </a:r>
                      <a:endParaRPr lang="id-ID" sz="800" dirty="0"/>
                    </a:p>
                  </a:txBody>
                  <a:tcPr/>
                </a:tc>
                <a:tc>
                  <a:txBody>
                    <a:bodyPr/>
                    <a:lstStyle/>
                    <a:p>
                      <a:r>
                        <a:rPr lang="en-US" sz="800" dirty="0"/>
                        <a:t>LANDASAN</a:t>
                      </a:r>
                      <a:endParaRPr lang="id-ID" sz="800" dirty="0"/>
                    </a:p>
                  </a:txBody>
                  <a:tcPr/>
                </a:tc>
                <a:extLst>
                  <a:ext uri="{0D108BD9-81ED-4DB2-BD59-A6C34878D82A}">
                    <a16:rowId xmlns:a16="http://schemas.microsoft.com/office/drawing/2014/main" val="10000"/>
                  </a:ext>
                </a:extLst>
              </a:tr>
              <a:tr h="243840">
                <a:tc rowSpan="3">
                  <a:txBody>
                    <a:bodyPr/>
                    <a:lstStyle/>
                    <a:p>
                      <a:endParaRPr lang="id-ID" sz="500" dirty="0"/>
                    </a:p>
                  </a:txBody>
                  <a:tcPr/>
                </a:tc>
                <a:tc>
                  <a:txBody>
                    <a:bodyPr/>
                    <a:lstStyle/>
                    <a:p>
                      <a:r>
                        <a:rPr lang="en-US" sz="500" dirty="0" err="1"/>
                        <a:t>Landasan</a:t>
                      </a:r>
                      <a:r>
                        <a:rPr lang="en-US" sz="500" dirty="0"/>
                        <a:t> (</a:t>
                      </a:r>
                      <a:r>
                        <a:rPr lang="en-US" sz="500" dirty="0" err="1"/>
                        <a:t>blablabla</a:t>
                      </a:r>
                      <a:r>
                        <a:rPr lang="en-US" sz="500" dirty="0"/>
                        <a:t>, 2014)</a:t>
                      </a:r>
                      <a:endParaRPr lang="id-ID" sz="500" dirty="0"/>
                    </a:p>
                  </a:txBody>
                  <a:tcPr/>
                </a:tc>
                <a:extLst>
                  <a:ext uri="{0D108BD9-81ED-4DB2-BD59-A6C34878D82A}">
                    <a16:rowId xmlns:a16="http://schemas.microsoft.com/office/drawing/2014/main" val="10001"/>
                  </a:ext>
                </a:extLst>
              </a:tr>
              <a:tr h="186111">
                <a:tc vMerge="1">
                  <a:txBody>
                    <a:bodyPr/>
                    <a:lstStyle/>
                    <a:p>
                      <a:endParaRPr lang="id-ID" dirty="0"/>
                    </a:p>
                  </a:txBody>
                  <a:tcPr/>
                </a:tc>
                <a:tc>
                  <a:txBody>
                    <a:bodyPr/>
                    <a:lstStyle/>
                    <a:p>
                      <a:r>
                        <a:rPr lang="en-US" sz="500" dirty="0" err="1"/>
                        <a:t>Blablabla</a:t>
                      </a:r>
                      <a:r>
                        <a:rPr lang="en-US" sz="500" dirty="0"/>
                        <a:t> (john, 2013)</a:t>
                      </a:r>
                      <a:endParaRPr lang="id-ID" sz="500" dirty="0"/>
                    </a:p>
                  </a:txBody>
                  <a:tcPr/>
                </a:tc>
                <a:extLst>
                  <a:ext uri="{0D108BD9-81ED-4DB2-BD59-A6C34878D82A}">
                    <a16:rowId xmlns:a16="http://schemas.microsoft.com/office/drawing/2014/main" val="10002"/>
                  </a:ext>
                </a:extLst>
              </a:tr>
              <a:tr h="186111">
                <a:tc vMerge="1">
                  <a:txBody>
                    <a:bodyPr/>
                    <a:lstStyle/>
                    <a:p>
                      <a:endParaRPr lang="id-ID" dirty="0"/>
                    </a:p>
                  </a:txBody>
                  <a:tcPr/>
                </a:tc>
                <a:tc>
                  <a:txBody>
                    <a:bodyPr/>
                    <a:lstStyle/>
                    <a:p>
                      <a:r>
                        <a:rPr lang="en-US" sz="500" dirty="0" err="1"/>
                        <a:t>Blablabla</a:t>
                      </a:r>
                      <a:r>
                        <a:rPr lang="en-US" sz="500" dirty="0"/>
                        <a:t> (Yang,</a:t>
                      </a:r>
                      <a:r>
                        <a:rPr lang="en-US" sz="500" baseline="0" dirty="0"/>
                        <a:t> 2014)</a:t>
                      </a:r>
                      <a:endParaRPr lang="id-ID" sz="500" dirty="0"/>
                    </a:p>
                  </a:txBody>
                  <a:tcPr/>
                </a:tc>
                <a:extLst>
                  <a:ext uri="{0D108BD9-81ED-4DB2-BD59-A6C34878D82A}">
                    <a16:rowId xmlns:a16="http://schemas.microsoft.com/office/drawing/2014/main" val="10003"/>
                  </a:ext>
                </a:extLst>
              </a:tr>
            </a:tbl>
          </a:graphicData>
        </a:graphic>
      </p:graphicFrame>
      <p:sp>
        <p:nvSpPr>
          <p:cNvPr id="10" name="Rectangle 9"/>
          <p:cNvSpPr/>
          <p:nvPr/>
        </p:nvSpPr>
        <p:spPr>
          <a:xfrm>
            <a:off x="4652889" y="1066800"/>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PENELITIAN YANG BERHUBUNGAN (PYB)</a:t>
            </a:r>
          </a:p>
          <a:p>
            <a:pPr algn="l"/>
            <a:endParaRPr lang="en-US" sz="1000" dirty="0">
              <a:solidFill>
                <a:schemeClr val="tx1"/>
              </a:solidFill>
              <a:effectLst/>
            </a:endParaRPr>
          </a:p>
          <a:p>
            <a:pPr algn="l"/>
            <a:r>
              <a:rPr lang="en-US" sz="1000" dirty="0">
                <a:solidFill>
                  <a:schemeClr val="tx1"/>
                </a:solidFill>
                <a:effectLst/>
              </a:rPr>
              <a:t>1</a:t>
            </a:r>
            <a:r>
              <a:rPr lang="en-US" sz="1000" dirty="0">
                <a:solidFill>
                  <a:srgbClr val="990033"/>
                </a:solidFill>
                <a:effectLst/>
              </a:rPr>
              <a:t>. </a:t>
            </a:r>
            <a:r>
              <a:rPr lang="en-US" sz="1000" dirty="0" err="1">
                <a:solidFill>
                  <a:srgbClr val="990033"/>
                </a:solidFill>
                <a:effectLst/>
              </a:rPr>
              <a:t>Metode</a:t>
            </a:r>
            <a:r>
              <a:rPr lang="en-US" sz="1000" dirty="0">
                <a:solidFill>
                  <a:srgbClr val="990033"/>
                </a:solidFill>
                <a:effectLst/>
              </a:rPr>
              <a:t> A (2014)</a:t>
            </a:r>
          </a:p>
          <a:p>
            <a:pPr algn="l"/>
            <a:endParaRPr lang="en-US" sz="500" dirty="0">
              <a:solidFill>
                <a:schemeClr val="tx1"/>
              </a:solidFill>
              <a:effectLst/>
            </a:endParaRPr>
          </a:p>
          <a:p>
            <a:pPr algn="l"/>
            <a:r>
              <a:rPr lang="en-US" sz="1000" dirty="0">
                <a:solidFill>
                  <a:schemeClr val="tx1"/>
                </a:solidFill>
                <a:effectLst/>
              </a:rPr>
              <a:t>2. </a:t>
            </a:r>
            <a:r>
              <a:rPr lang="en-US" sz="1000" dirty="0" err="1">
                <a:solidFill>
                  <a:srgbClr val="7030A0"/>
                </a:solidFill>
                <a:effectLst/>
              </a:rPr>
              <a:t>Metode</a:t>
            </a:r>
            <a:r>
              <a:rPr lang="en-US" sz="1000" dirty="0">
                <a:solidFill>
                  <a:srgbClr val="7030A0"/>
                </a:solidFill>
                <a:effectLst/>
              </a:rPr>
              <a:t> B (2015)</a:t>
            </a:r>
          </a:p>
          <a:p>
            <a:pPr algn="l"/>
            <a:endParaRPr lang="en-US" sz="500" dirty="0">
              <a:solidFill>
                <a:schemeClr val="tx1"/>
              </a:solidFill>
              <a:effectLst/>
            </a:endParaRPr>
          </a:p>
          <a:p>
            <a:pPr algn="l"/>
            <a:r>
              <a:rPr lang="en-US" sz="1000" dirty="0">
                <a:solidFill>
                  <a:schemeClr val="tx1"/>
                </a:solidFill>
                <a:effectLst/>
              </a:rPr>
              <a:t>3. </a:t>
            </a:r>
            <a:r>
              <a:rPr lang="en-US" sz="1000" dirty="0" err="1">
                <a:solidFill>
                  <a:srgbClr val="FFC000"/>
                </a:solidFill>
                <a:effectLst/>
              </a:rPr>
              <a:t>Metode</a:t>
            </a:r>
            <a:r>
              <a:rPr lang="en-US" sz="1000" dirty="0">
                <a:solidFill>
                  <a:srgbClr val="FFC000"/>
                </a:solidFill>
                <a:effectLst/>
              </a:rPr>
              <a:t> C (2016)</a:t>
            </a:r>
          </a:p>
          <a:p>
            <a:pPr algn="l"/>
            <a:endParaRPr lang="en-US" sz="1000" dirty="0">
              <a:solidFill>
                <a:schemeClr val="tx1"/>
              </a:solidFill>
              <a:effectLst/>
            </a:endParaRPr>
          </a:p>
        </p:txBody>
      </p:sp>
      <p:sp>
        <p:nvSpPr>
          <p:cNvPr id="11" name="Rectangle 10"/>
          <p:cNvSpPr/>
          <p:nvPr/>
        </p:nvSpPr>
        <p:spPr>
          <a:xfrm>
            <a:off x="6161208" y="1069818"/>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METODE A (2014)</a:t>
            </a: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2794" y="1828800"/>
            <a:ext cx="621792" cy="609600"/>
          </a:xfrm>
          <a:prstGeom prst="rect">
            <a:avLst/>
          </a:prstGeom>
        </p:spPr>
      </p:pic>
      <p:sp>
        <p:nvSpPr>
          <p:cNvPr id="14" name="Rectangle 13"/>
          <p:cNvSpPr/>
          <p:nvPr/>
        </p:nvSpPr>
        <p:spPr>
          <a:xfrm>
            <a:off x="7669527" y="1066800"/>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METODE B (2015)</a:t>
            </a: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1113" y="1828800"/>
            <a:ext cx="621792" cy="609600"/>
          </a:xfrm>
          <a:prstGeom prst="rect">
            <a:avLst/>
          </a:prstGeom>
        </p:spPr>
      </p:pic>
      <p:sp>
        <p:nvSpPr>
          <p:cNvPr id="16" name="Rectangle 15"/>
          <p:cNvSpPr/>
          <p:nvPr/>
        </p:nvSpPr>
        <p:spPr>
          <a:xfrm>
            <a:off x="127932" y="3048000"/>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METODE C (2016)</a:t>
            </a: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808" y="3810000"/>
            <a:ext cx="621792" cy="609600"/>
          </a:xfrm>
          <a:prstGeom prst="rect">
            <a:avLst/>
          </a:prstGeom>
        </p:spPr>
      </p:pic>
      <p:sp>
        <p:nvSpPr>
          <p:cNvPr id="22" name="Rectangle 21"/>
          <p:cNvSpPr/>
          <p:nvPr/>
        </p:nvSpPr>
        <p:spPr>
          <a:xfrm>
            <a:off x="1636251" y="3058562"/>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METODE YANG DIUSULKAN (MYD)</a:t>
            </a:r>
          </a:p>
          <a:p>
            <a:pPr algn="l"/>
            <a:endParaRPr lang="en-US" sz="1000" dirty="0">
              <a:solidFill>
                <a:schemeClr val="tx1"/>
              </a:solidFill>
              <a:effectLst/>
            </a:endParaRPr>
          </a:p>
          <a:p>
            <a:pPr algn="l"/>
            <a:endParaRPr lang="en-US" sz="10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837" y="3807736"/>
            <a:ext cx="621792" cy="609600"/>
          </a:xfrm>
          <a:prstGeom prst="rect">
            <a:avLst/>
          </a:prstGeom>
        </p:spPr>
      </p:pic>
      <p:sp>
        <p:nvSpPr>
          <p:cNvPr id="24" name="Rectangle 23"/>
          <p:cNvSpPr/>
          <p:nvPr/>
        </p:nvSpPr>
        <p:spPr>
          <a:xfrm>
            <a:off x="3144570" y="3048000"/>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ANALISIS PERBEDAAN</a:t>
            </a:r>
            <a:br>
              <a:rPr lang="en-US" sz="1000" dirty="0">
                <a:solidFill>
                  <a:schemeClr val="tx1"/>
                </a:solidFill>
                <a:effectLst/>
              </a:rPr>
            </a:br>
            <a:r>
              <a:rPr lang="en-US" sz="1000" dirty="0">
                <a:solidFill>
                  <a:schemeClr val="tx1"/>
                </a:solidFill>
                <a:effectLst/>
              </a:rPr>
              <a:t>PYB DAN MYD</a:t>
            </a: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p:txBody>
      </p:sp>
      <p:graphicFrame>
        <p:nvGraphicFramePr>
          <p:cNvPr id="25" name="Table 24"/>
          <p:cNvGraphicFramePr>
            <a:graphicFrameLocks noGrp="1"/>
          </p:cNvGraphicFramePr>
          <p:nvPr/>
        </p:nvGraphicFramePr>
        <p:xfrm>
          <a:off x="3200400" y="3657600"/>
          <a:ext cx="1208741" cy="838200"/>
        </p:xfrm>
        <a:graphic>
          <a:graphicData uri="http://schemas.openxmlformats.org/drawingml/2006/table">
            <a:tbl>
              <a:tblPr firstRow="1" bandRow="1">
                <a:tableStyleId>{073A0DAA-6AF3-43AB-8588-CEC1D06C72B9}</a:tableStyleId>
              </a:tblPr>
              <a:tblGrid>
                <a:gridCol w="320481">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278660">
                  <a:extLst>
                    <a:ext uri="{9D8B030D-6E8A-4147-A177-3AD203B41FA5}">
                      <a16:colId xmlns:a16="http://schemas.microsoft.com/office/drawing/2014/main" val="20003"/>
                    </a:ext>
                  </a:extLst>
                </a:gridCol>
              </a:tblGrid>
              <a:tr h="167640">
                <a:tc>
                  <a:txBody>
                    <a:bodyPr/>
                    <a:lstStyle/>
                    <a:p>
                      <a:r>
                        <a:rPr lang="en-US" sz="500" dirty="0"/>
                        <a:t>M</a:t>
                      </a:r>
                      <a:endParaRPr lang="id-ID" sz="500" dirty="0"/>
                    </a:p>
                  </a:txBody>
                  <a:tcPr/>
                </a:tc>
                <a:tc>
                  <a:txBody>
                    <a:bodyPr/>
                    <a:lstStyle/>
                    <a:p>
                      <a:r>
                        <a:rPr lang="en-US" sz="500" dirty="0"/>
                        <a:t>P</a:t>
                      </a:r>
                      <a:r>
                        <a:rPr lang="en-US" sz="500" baseline="0" dirty="0"/>
                        <a:t> </a:t>
                      </a:r>
                      <a:r>
                        <a:rPr lang="en-US" sz="500" dirty="0"/>
                        <a:t>1</a:t>
                      </a:r>
                      <a:endParaRPr lang="id-ID" sz="500" dirty="0"/>
                    </a:p>
                  </a:txBody>
                  <a:tcPr/>
                </a:tc>
                <a:tc>
                  <a:txBody>
                    <a:bodyPr/>
                    <a:lstStyle/>
                    <a:p>
                      <a:r>
                        <a:rPr lang="en-US" sz="500" dirty="0"/>
                        <a:t>P</a:t>
                      </a:r>
                      <a:r>
                        <a:rPr lang="en-US" sz="500" baseline="0" dirty="0"/>
                        <a:t> 2</a:t>
                      </a:r>
                      <a:endParaRPr lang="id-ID" sz="500" dirty="0"/>
                    </a:p>
                  </a:txBody>
                  <a:tcPr/>
                </a:tc>
                <a:tc>
                  <a:txBody>
                    <a:bodyPr/>
                    <a:lstStyle/>
                    <a:p>
                      <a:r>
                        <a:rPr lang="en-US" sz="500"/>
                        <a:t>P</a:t>
                      </a:r>
                      <a:r>
                        <a:rPr lang="en-US" sz="500" baseline="0"/>
                        <a:t> 3</a:t>
                      </a:r>
                      <a:endParaRPr lang="id-ID" sz="500" dirty="0"/>
                    </a:p>
                  </a:txBody>
                  <a:tcPr/>
                </a:tc>
                <a:extLst>
                  <a:ext uri="{0D108BD9-81ED-4DB2-BD59-A6C34878D82A}">
                    <a16:rowId xmlns:a16="http://schemas.microsoft.com/office/drawing/2014/main" val="10000"/>
                  </a:ext>
                </a:extLst>
              </a:tr>
              <a:tr h="167640">
                <a:tc>
                  <a:txBody>
                    <a:bodyPr/>
                    <a:lstStyle/>
                    <a:p>
                      <a:r>
                        <a:rPr lang="en-US" sz="500" dirty="0"/>
                        <a:t>A</a:t>
                      </a:r>
                      <a:endParaRPr lang="id-ID" sz="500" dirty="0"/>
                    </a:p>
                  </a:txBody>
                  <a:tcPr/>
                </a:tc>
                <a:tc>
                  <a:txBody>
                    <a:bodyPr/>
                    <a:lstStyle/>
                    <a:p>
                      <a:endParaRPr lang="id-ID" sz="500" dirty="0"/>
                    </a:p>
                  </a:txBody>
                  <a:tcPr/>
                </a:tc>
                <a:tc>
                  <a:txBody>
                    <a:bodyPr/>
                    <a:lstStyle/>
                    <a:p>
                      <a:endParaRPr lang="id-ID" sz="500" dirty="0"/>
                    </a:p>
                  </a:txBody>
                  <a:tcPr/>
                </a:tc>
                <a:tc>
                  <a:txBody>
                    <a:bodyPr/>
                    <a:lstStyle/>
                    <a:p>
                      <a:endParaRPr lang="id-ID" sz="500" dirty="0"/>
                    </a:p>
                  </a:txBody>
                  <a:tcPr/>
                </a:tc>
                <a:extLst>
                  <a:ext uri="{0D108BD9-81ED-4DB2-BD59-A6C34878D82A}">
                    <a16:rowId xmlns:a16="http://schemas.microsoft.com/office/drawing/2014/main" val="10001"/>
                  </a:ext>
                </a:extLst>
              </a:tr>
              <a:tr h="167640">
                <a:tc>
                  <a:txBody>
                    <a:bodyPr/>
                    <a:lstStyle/>
                    <a:p>
                      <a:r>
                        <a:rPr lang="en-US" sz="500" dirty="0"/>
                        <a:t>B</a:t>
                      </a:r>
                      <a:endParaRPr lang="id-ID" sz="500" dirty="0"/>
                    </a:p>
                  </a:txBody>
                  <a:tcPr/>
                </a:tc>
                <a:tc>
                  <a:txBody>
                    <a:bodyPr/>
                    <a:lstStyle/>
                    <a:p>
                      <a:endParaRPr lang="id-ID" sz="500" dirty="0"/>
                    </a:p>
                  </a:txBody>
                  <a:tcPr/>
                </a:tc>
                <a:tc>
                  <a:txBody>
                    <a:bodyPr/>
                    <a:lstStyle/>
                    <a:p>
                      <a:endParaRPr lang="id-ID" sz="500" dirty="0"/>
                    </a:p>
                  </a:txBody>
                  <a:tcPr/>
                </a:tc>
                <a:tc>
                  <a:txBody>
                    <a:bodyPr/>
                    <a:lstStyle/>
                    <a:p>
                      <a:endParaRPr lang="id-ID" sz="500" dirty="0"/>
                    </a:p>
                  </a:txBody>
                  <a:tcPr/>
                </a:tc>
                <a:extLst>
                  <a:ext uri="{0D108BD9-81ED-4DB2-BD59-A6C34878D82A}">
                    <a16:rowId xmlns:a16="http://schemas.microsoft.com/office/drawing/2014/main" val="10002"/>
                  </a:ext>
                </a:extLst>
              </a:tr>
              <a:tr h="167640">
                <a:tc>
                  <a:txBody>
                    <a:bodyPr/>
                    <a:lstStyle/>
                    <a:p>
                      <a:r>
                        <a:rPr lang="en-US" sz="500" dirty="0"/>
                        <a:t>C</a:t>
                      </a:r>
                      <a:endParaRPr lang="id-ID" sz="500" dirty="0"/>
                    </a:p>
                  </a:txBody>
                  <a:tcPr/>
                </a:tc>
                <a:tc>
                  <a:txBody>
                    <a:bodyPr/>
                    <a:lstStyle/>
                    <a:p>
                      <a:endParaRPr lang="id-ID" sz="500" dirty="0"/>
                    </a:p>
                  </a:txBody>
                  <a:tcPr/>
                </a:tc>
                <a:tc>
                  <a:txBody>
                    <a:bodyPr/>
                    <a:lstStyle/>
                    <a:p>
                      <a:endParaRPr lang="id-ID" sz="500" dirty="0"/>
                    </a:p>
                  </a:txBody>
                  <a:tcPr/>
                </a:tc>
                <a:tc>
                  <a:txBody>
                    <a:bodyPr/>
                    <a:lstStyle/>
                    <a:p>
                      <a:endParaRPr lang="id-ID" sz="500" dirty="0"/>
                    </a:p>
                  </a:txBody>
                  <a:tcPr/>
                </a:tc>
                <a:extLst>
                  <a:ext uri="{0D108BD9-81ED-4DB2-BD59-A6C34878D82A}">
                    <a16:rowId xmlns:a16="http://schemas.microsoft.com/office/drawing/2014/main" val="10003"/>
                  </a:ext>
                </a:extLst>
              </a:tr>
              <a:tr h="167640">
                <a:tc>
                  <a:txBody>
                    <a:bodyPr/>
                    <a:lstStyle/>
                    <a:p>
                      <a:r>
                        <a:rPr lang="en-US" sz="500" b="1" dirty="0">
                          <a:effectLst/>
                        </a:rPr>
                        <a:t>MYD</a:t>
                      </a:r>
                      <a:endParaRPr lang="id-ID" sz="500" b="1" dirty="0">
                        <a:effectLst/>
                      </a:endParaRPr>
                    </a:p>
                  </a:txBody>
                  <a:tcPr>
                    <a:solidFill>
                      <a:srgbClr val="FF9900"/>
                    </a:solidFill>
                  </a:tcPr>
                </a:tc>
                <a:tc>
                  <a:txBody>
                    <a:bodyPr/>
                    <a:lstStyle/>
                    <a:p>
                      <a:endParaRPr lang="id-ID" sz="500" b="1" dirty="0">
                        <a:effectLst/>
                      </a:endParaRPr>
                    </a:p>
                  </a:txBody>
                  <a:tcPr>
                    <a:solidFill>
                      <a:srgbClr val="FF9900"/>
                    </a:solidFill>
                  </a:tcPr>
                </a:tc>
                <a:tc>
                  <a:txBody>
                    <a:bodyPr/>
                    <a:lstStyle/>
                    <a:p>
                      <a:endParaRPr lang="id-ID" sz="500" b="1" dirty="0">
                        <a:effectLst/>
                      </a:endParaRPr>
                    </a:p>
                  </a:txBody>
                  <a:tcPr>
                    <a:solidFill>
                      <a:srgbClr val="FF9900"/>
                    </a:solidFill>
                  </a:tcPr>
                </a:tc>
                <a:tc>
                  <a:txBody>
                    <a:bodyPr/>
                    <a:lstStyle/>
                    <a:p>
                      <a:endParaRPr lang="id-ID" sz="500" b="1" dirty="0">
                        <a:effectLst/>
                      </a:endParaRPr>
                    </a:p>
                  </a:txBody>
                  <a:tcPr>
                    <a:solidFill>
                      <a:srgbClr val="FF9900"/>
                    </a:solidFill>
                  </a:tcPr>
                </a:tc>
                <a:extLst>
                  <a:ext uri="{0D108BD9-81ED-4DB2-BD59-A6C34878D82A}">
                    <a16:rowId xmlns:a16="http://schemas.microsoft.com/office/drawing/2014/main" val="10004"/>
                  </a:ext>
                </a:extLst>
              </a:tr>
            </a:tbl>
          </a:graphicData>
        </a:graphic>
      </p:graphicFrame>
      <p:sp>
        <p:nvSpPr>
          <p:cNvPr id="26" name="Rectangle 25"/>
          <p:cNvSpPr/>
          <p:nvPr/>
        </p:nvSpPr>
        <p:spPr>
          <a:xfrm>
            <a:off x="4652889" y="3058562"/>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TAHAPAN PENELITIAN</a:t>
            </a:r>
          </a:p>
          <a:p>
            <a:pPr algn="l"/>
            <a:endParaRPr lang="en-US" sz="1000" dirty="0">
              <a:solidFill>
                <a:schemeClr val="tx1"/>
              </a:solidFill>
              <a:effectLst/>
            </a:endParaRPr>
          </a:p>
          <a:p>
            <a:pPr algn="l"/>
            <a:r>
              <a:rPr lang="en-US" sz="1000" dirty="0">
                <a:solidFill>
                  <a:schemeClr val="tx1"/>
                </a:solidFill>
                <a:effectLst/>
              </a:rPr>
              <a:t>1. </a:t>
            </a:r>
            <a:r>
              <a:rPr lang="en-US" sz="1000" dirty="0" err="1">
                <a:solidFill>
                  <a:schemeClr val="tx1"/>
                </a:solidFill>
                <a:effectLst/>
              </a:rPr>
              <a:t>Tahap</a:t>
            </a:r>
            <a:r>
              <a:rPr lang="en-US" sz="1000" dirty="0">
                <a:solidFill>
                  <a:schemeClr val="tx1"/>
                </a:solidFill>
                <a:effectLst/>
              </a:rPr>
              <a:t> 1</a:t>
            </a:r>
          </a:p>
          <a:p>
            <a:pPr algn="l"/>
            <a:r>
              <a:rPr lang="en-US" sz="1000" dirty="0">
                <a:solidFill>
                  <a:schemeClr val="tx1"/>
                </a:solidFill>
                <a:effectLst/>
              </a:rPr>
              <a:t>2. </a:t>
            </a:r>
            <a:r>
              <a:rPr lang="en-US" sz="1000" dirty="0" err="1">
                <a:solidFill>
                  <a:srgbClr val="FF0000"/>
                </a:solidFill>
                <a:effectLst/>
              </a:rPr>
              <a:t>Tahap</a:t>
            </a:r>
            <a:r>
              <a:rPr lang="en-US" sz="1000" dirty="0">
                <a:solidFill>
                  <a:srgbClr val="FF0000"/>
                </a:solidFill>
                <a:effectLst/>
              </a:rPr>
              <a:t> 2</a:t>
            </a:r>
          </a:p>
          <a:p>
            <a:pPr algn="l"/>
            <a:r>
              <a:rPr lang="en-US" sz="1000" dirty="0">
                <a:solidFill>
                  <a:schemeClr val="tx1"/>
                </a:solidFill>
                <a:effectLst/>
              </a:rPr>
              <a:t>3. </a:t>
            </a:r>
            <a:r>
              <a:rPr lang="en-US" sz="1000" dirty="0" err="1">
                <a:solidFill>
                  <a:schemeClr val="tx1"/>
                </a:solidFill>
                <a:effectLst/>
              </a:rPr>
              <a:t>Tahap</a:t>
            </a:r>
            <a:r>
              <a:rPr lang="en-US" sz="1000" dirty="0">
                <a:solidFill>
                  <a:schemeClr val="tx1"/>
                </a:solidFill>
                <a:effectLst/>
              </a:rPr>
              <a:t> 3</a:t>
            </a:r>
          </a:p>
          <a:p>
            <a:pPr algn="l"/>
            <a:r>
              <a:rPr lang="en-US" sz="1000" dirty="0">
                <a:solidFill>
                  <a:schemeClr val="tx1"/>
                </a:solidFill>
                <a:effectLst/>
              </a:rPr>
              <a:t>4. </a:t>
            </a:r>
            <a:r>
              <a:rPr lang="en-US" sz="1000" dirty="0" err="1">
                <a:solidFill>
                  <a:srgbClr val="00B050"/>
                </a:solidFill>
                <a:effectLst/>
              </a:rPr>
              <a:t>Tahap</a:t>
            </a:r>
            <a:r>
              <a:rPr lang="en-US" sz="1000" dirty="0">
                <a:solidFill>
                  <a:srgbClr val="00B050"/>
                </a:solidFill>
                <a:effectLst/>
              </a:rPr>
              <a:t> 4</a:t>
            </a:r>
          </a:p>
          <a:p>
            <a:pPr algn="l"/>
            <a:endParaRPr lang="en-US" sz="1000" dirty="0">
              <a:solidFill>
                <a:schemeClr val="tx1"/>
              </a:solidFill>
              <a:effectLst/>
            </a:endParaRPr>
          </a:p>
        </p:txBody>
      </p:sp>
      <p:sp>
        <p:nvSpPr>
          <p:cNvPr id="27" name="Rectangle 26"/>
          <p:cNvSpPr/>
          <p:nvPr/>
        </p:nvSpPr>
        <p:spPr>
          <a:xfrm>
            <a:off x="6157354" y="3058562"/>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DATASET</a:t>
            </a:r>
          </a:p>
          <a:p>
            <a:pPr algn="l"/>
            <a:endParaRPr lang="en-US" sz="1000" dirty="0">
              <a:solidFill>
                <a:schemeClr val="tx1"/>
              </a:solidFill>
              <a:effectLst/>
            </a:endParaRPr>
          </a:p>
          <a:p>
            <a:pPr algn="l"/>
            <a:endParaRPr lang="en-US" sz="1000" dirty="0">
              <a:solidFill>
                <a:schemeClr val="tx1"/>
              </a:solidFill>
              <a:effectLst/>
            </a:endParaRPr>
          </a:p>
          <a:p>
            <a:pPr algn="l"/>
            <a:endParaRPr lang="en-US" sz="1000" dirty="0">
              <a:solidFill>
                <a:schemeClr val="tx1"/>
              </a:solidFill>
              <a:effectLst/>
            </a:endParaRPr>
          </a:p>
          <a:p>
            <a:pPr algn="l"/>
            <a:r>
              <a:rPr lang="en-US" sz="1000" dirty="0">
                <a:solidFill>
                  <a:schemeClr val="tx1"/>
                </a:solidFill>
                <a:effectLst/>
              </a:rPr>
              <a:t>- </a:t>
            </a:r>
            <a:r>
              <a:rPr lang="en-US" sz="1000" dirty="0" err="1">
                <a:solidFill>
                  <a:schemeClr val="tx1"/>
                </a:solidFill>
                <a:effectLst/>
              </a:rPr>
              <a:t>Penjelasan</a:t>
            </a:r>
            <a:r>
              <a:rPr lang="en-US" sz="1000" dirty="0">
                <a:solidFill>
                  <a:schemeClr val="tx1"/>
                </a:solidFill>
                <a:effectLst/>
              </a:rPr>
              <a:t> Dataset</a:t>
            </a:r>
          </a:p>
          <a:p>
            <a:pPr algn="l"/>
            <a:r>
              <a:rPr lang="en-US" sz="1000" dirty="0">
                <a:solidFill>
                  <a:schemeClr val="tx1"/>
                </a:solidFill>
                <a:effectLst/>
              </a:rPr>
              <a:t>- </a:t>
            </a:r>
            <a:r>
              <a:rPr lang="en-US" sz="1000" dirty="0" err="1">
                <a:solidFill>
                  <a:schemeClr val="tx1"/>
                </a:solidFill>
                <a:effectLst/>
              </a:rPr>
              <a:t>Penjelasan</a:t>
            </a:r>
            <a:r>
              <a:rPr lang="en-US" sz="1000" dirty="0">
                <a:solidFill>
                  <a:schemeClr val="tx1"/>
                </a:solidFill>
                <a:effectLst/>
              </a:rPr>
              <a:t> Dataset</a:t>
            </a:r>
          </a:p>
          <a:p>
            <a:pPr algn="l"/>
            <a:r>
              <a:rPr lang="en-US" sz="1000" dirty="0">
                <a:solidFill>
                  <a:schemeClr val="tx1"/>
                </a:solidFill>
                <a:effectLst/>
              </a:rPr>
              <a:t>- </a:t>
            </a:r>
            <a:r>
              <a:rPr lang="en-US" sz="1000" dirty="0" err="1">
                <a:solidFill>
                  <a:schemeClr val="tx1"/>
                </a:solidFill>
                <a:effectLst/>
              </a:rPr>
              <a:t>Penjelasan</a:t>
            </a:r>
            <a:r>
              <a:rPr lang="en-US" sz="1000" dirty="0">
                <a:solidFill>
                  <a:schemeClr val="tx1"/>
                </a:solidFill>
                <a:effectLst/>
              </a:rPr>
              <a:t> Dataset</a:t>
            </a:r>
          </a:p>
          <a:p>
            <a:pPr algn="l"/>
            <a:endParaRPr lang="en-US" sz="1000" dirty="0">
              <a:solidFill>
                <a:schemeClr val="tx1"/>
              </a:solidFill>
              <a:effectLst/>
            </a:endParaRPr>
          </a:p>
        </p:txBody>
      </p:sp>
      <p:sp>
        <p:nvSpPr>
          <p:cNvPr id="29" name="Rectangle 28"/>
          <p:cNvSpPr/>
          <p:nvPr/>
        </p:nvSpPr>
        <p:spPr>
          <a:xfrm>
            <a:off x="7669527" y="3058562"/>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HASIL PENELITIAN</a:t>
            </a:r>
          </a:p>
          <a:p>
            <a:pPr algn="l"/>
            <a:endParaRPr lang="en-US" sz="1000" dirty="0">
              <a:solidFill>
                <a:schemeClr val="tx1"/>
              </a:solidFill>
              <a:effectLst/>
            </a:endParaRPr>
          </a:p>
          <a:p>
            <a:pPr algn="l"/>
            <a:endParaRPr lang="en-US" sz="10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r>
              <a:rPr lang="en-US" sz="800" dirty="0">
                <a:solidFill>
                  <a:schemeClr val="tx1"/>
                </a:solidFill>
                <a:effectLst/>
              </a:rPr>
              <a:t>- </a:t>
            </a:r>
            <a:r>
              <a:rPr lang="en-US" sz="800" dirty="0" err="1">
                <a:solidFill>
                  <a:schemeClr val="tx1"/>
                </a:solidFill>
                <a:effectLst/>
              </a:rPr>
              <a:t>deskripsi</a:t>
            </a:r>
            <a:endParaRPr lang="en-US" sz="800" dirty="0">
              <a:solidFill>
                <a:schemeClr val="tx1"/>
              </a:solidFill>
              <a:effectLst/>
            </a:endParaRPr>
          </a:p>
          <a:p>
            <a:pPr algn="l"/>
            <a:endParaRPr lang="en-US" sz="800" dirty="0">
              <a:solidFill>
                <a:schemeClr val="tx1"/>
              </a:solidFill>
              <a:effectLst/>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3684849"/>
            <a:ext cx="704522" cy="810951"/>
          </a:xfrm>
          <a:prstGeom prst="rect">
            <a:avLst/>
          </a:prstGeom>
        </p:spPr>
      </p:pic>
      <p:sp>
        <p:nvSpPr>
          <p:cNvPr id="31" name="Right Arrow 30"/>
          <p:cNvSpPr/>
          <p:nvPr/>
        </p:nvSpPr>
        <p:spPr>
          <a:xfrm>
            <a:off x="1423332" y="1828800"/>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Right Arrow 31"/>
          <p:cNvSpPr/>
          <p:nvPr/>
        </p:nvSpPr>
        <p:spPr>
          <a:xfrm>
            <a:off x="2931651" y="1828800"/>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ight Arrow 32"/>
          <p:cNvSpPr/>
          <p:nvPr/>
        </p:nvSpPr>
        <p:spPr>
          <a:xfrm>
            <a:off x="4439216" y="1828800"/>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ight Arrow 33"/>
          <p:cNvSpPr/>
          <p:nvPr/>
        </p:nvSpPr>
        <p:spPr>
          <a:xfrm>
            <a:off x="5944435" y="1828480"/>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ight Arrow 34"/>
          <p:cNvSpPr/>
          <p:nvPr/>
        </p:nvSpPr>
        <p:spPr>
          <a:xfrm>
            <a:off x="7465743" y="1828480"/>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L-Shape 36"/>
          <p:cNvSpPr/>
          <p:nvPr/>
        </p:nvSpPr>
        <p:spPr>
          <a:xfrm flipH="1">
            <a:off x="663295" y="2590800"/>
            <a:ext cx="7794905" cy="225582"/>
          </a:xfrm>
          <a:prstGeom prst="corner">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Down Arrow 39"/>
          <p:cNvSpPr/>
          <p:nvPr/>
        </p:nvSpPr>
        <p:spPr>
          <a:xfrm>
            <a:off x="599747" y="2703591"/>
            <a:ext cx="228600" cy="304800"/>
          </a:xfrm>
          <a:prstGeom prst="down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ight Arrow 40"/>
          <p:cNvSpPr/>
          <p:nvPr/>
        </p:nvSpPr>
        <p:spPr>
          <a:xfrm>
            <a:off x="1438988" y="3744362"/>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Right Arrow 41"/>
          <p:cNvSpPr/>
          <p:nvPr/>
        </p:nvSpPr>
        <p:spPr>
          <a:xfrm>
            <a:off x="2945459" y="3744362"/>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ight Arrow 42"/>
          <p:cNvSpPr/>
          <p:nvPr/>
        </p:nvSpPr>
        <p:spPr>
          <a:xfrm>
            <a:off x="4454287" y="3746852"/>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Right Arrow 43"/>
          <p:cNvSpPr/>
          <p:nvPr/>
        </p:nvSpPr>
        <p:spPr>
          <a:xfrm>
            <a:off x="5952143" y="3744362"/>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Right Arrow 44"/>
          <p:cNvSpPr/>
          <p:nvPr/>
        </p:nvSpPr>
        <p:spPr>
          <a:xfrm>
            <a:off x="7465742" y="3744362"/>
            <a:ext cx="212919" cy="152400"/>
          </a:xfrm>
          <a:prstGeom prst="right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45"/>
          <p:cNvSpPr/>
          <p:nvPr/>
        </p:nvSpPr>
        <p:spPr>
          <a:xfrm>
            <a:off x="127932" y="5050324"/>
            <a:ext cx="1295400" cy="1524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effectLst/>
              </a:rPr>
              <a:t>KESIMPULAN</a:t>
            </a:r>
          </a:p>
          <a:p>
            <a:pPr algn="l"/>
            <a:endParaRPr lang="en-US" sz="1000" dirty="0">
              <a:solidFill>
                <a:schemeClr val="tx1"/>
              </a:solidFill>
              <a:effectLst/>
            </a:endParaRPr>
          </a:p>
          <a:p>
            <a:pPr algn="l"/>
            <a:endParaRPr lang="en-US" sz="1000" dirty="0">
              <a:solidFill>
                <a:schemeClr val="tx1"/>
              </a:solidFill>
              <a:effectLst/>
            </a:endParaRPr>
          </a:p>
          <a:p>
            <a:pPr algn="l"/>
            <a:r>
              <a:rPr lang="en-US" sz="1050" dirty="0">
                <a:solidFill>
                  <a:schemeClr val="tx1"/>
                </a:solidFill>
                <a:effectLst/>
              </a:rPr>
              <a:t>- </a:t>
            </a:r>
            <a:r>
              <a:rPr lang="en-US" sz="1050" dirty="0" err="1">
                <a:solidFill>
                  <a:schemeClr val="tx1"/>
                </a:solidFill>
                <a:effectLst/>
              </a:rPr>
              <a:t>Kesimpulan</a:t>
            </a:r>
            <a:r>
              <a:rPr lang="en-US" sz="1050" dirty="0">
                <a:solidFill>
                  <a:schemeClr val="tx1"/>
                </a:solidFill>
                <a:effectLst/>
              </a:rPr>
              <a:t> 1</a:t>
            </a:r>
          </a:p>
          <a:p>
            <a:pPr algn="l"/>
            <a:r>
              <a:rPr lang="en-US" sz="1050" dirty="0">
                <a:solidFill>
                  <a:schemeClr val="tx1"/>
                </a:solidFill>
                <a:effectLst/>
              </a:rPr>
              <a:t>- </a:t>
            </a:r>
            <a:r>
              <a:rPr lang="en-US" sz="1050" dirty="0" err="1">
                <a:solidFill>
                  <a:schemeClr val="tx1"/>
                </a:solidFill>
                <a:effectLst/>
              </a:rPr>
              <a:t>Kesimpulan</a:t>
            </a:r>
            <a:r>
              <a:rPr lang="en-US" sz="1050" dirty="0">
                <a:solidFill>
                  <a:schemeClr val="tx1"/>
                </a:solidFill>
                <a:effectLst/>
              </a:rPr>
              <a:t> 2</a:t>
            </a:r>
          </a:p>
          <a:p>
            <a:pPr algn="l"/>
            <a:r>
              <a:rPr lang="en-US" sz="1050" dirty="0">
                <a:solidFill>
                  <a:schemeClr val="tx1"/>
                </a:solidFill>
                <a:effectLst/>
              </a:rPr>
              <a:t>- </a:t>
            </a:r>
            <a:r>
              <a:rPr lang="en-US" sz="1050" dirty="0" err="1">
                <a:solidFill>
                  <a:schemeClr val="tx1"/>
                </a:solidFill>
                <a:effectLst/>
              </a:rPr>
              <a:t>Kesimpulan</a:t>
            </a:r>
            <a:r>
              <a:rPr lang="en-US" sz="1050" dirty="0">
                <a:solidFill>
                  <a:schemeClr val="tx1"/>
                </a:solidFill>
                <a:effectLst/>
              </a:rPr>
              <a:t> 3</a:t>
            </a:r>
          </a:p>
          <a:p>
            <a:pPr algn="l"/>
            <a:endParaRPr lang="en-US" sz="1050" dirty="0">
              <a:solidFill>
                <a:schemeClr val="tx1"/>
              </a:solidFill>
              <a:effectLst/>
            </a:endParaRPr>
          </a:p>
        </p:txBody>
      </p:sp>
      <p:sp>
        <p:nvSpPr>
          <p:cNvPr id="47" name="L-Shape 46"/>
          <p:cNvSpPr/>
          <p:nvPr/>
        </p:nvSpPr>
        <p:spPr>
          <a:xfrm flipH="1">
            <a:off x="663295" y="4593124"/>
            <a:ext cx="7794905" cy="225582"/>
          </a:xfrm>
          <a:prstGeom prst="corner">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Down Arrow 47"/>
          <p:cNvSpPr/>
          <p:nvPr/>
        </p:nvSpPr>
        <p:spPr>
          <a:xfrm>
            <a:off x="599747" y="4705915"/>
            <a:ext cx="228600" cy="304800"/>
          </a:xfrm>
          <a:prstGeom prst="downArrow">
            <a:avLst/>
          </a:prstGeom>
          <a:solidFill>
            <a:schemeClr val="accent2">
              <a:lumMod val="40000"/>
              <a:lumOff val="6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ounded Rectangle 48"/>
          <p:cNvSpPr/>
          <p:nvPr/>
        </p:nvSpPr>
        <p:spPr>
          <a:xfrm>
            <a:off x="3269807" y="2022648"/>
            <a:ext cx="210982" cy="415752"/>
          </a:xfrm>
          <a:prstGeom prst="roundRect">
            <a:avLst/>
          </a:prstGeom>
          <a:solidFill>
            <a:srgbClr val="0070C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51" name="Curved Connector 50"/>
          <p:cNvCxnSpPr>
            <a:stCxn id="49" idx="3"/>
          </p:cNvCxnSpPr>
          <p:nvPr/>
        </p:nvCxnSpPr>
        <p:spPr>
          <a:xfrm flipV="1">
            <a:off x="3480789" y="1369310"/>
            <a:ext cx="1319811" cy="861214"/>
          </a:xfrm>
          <a:prstGeom prst="curvedConnector3">
            <a:avLst>
              <a:gd name="adj1" fmla="val 50000"/>
            </a:avLst>
          </a:prstGeom>
          <a:ln w="28575">
            <a:solidFill>
              <a:schemeClr val="accent1">
                <a:lumMod val="60000"/>
                <a:lumOff val="40000"/>
              </a:schemeClr>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flipV="1">
            <a:off x="1295400" y="2407250"/>
            <a:ext cx="3860364" cy="869350"/>
          </a:xfrm>
          <a:prstGeom prst="curvedConnector3">
            <a:avLst>
              <a:gd name="adj1" fmla="val 60271"/>
            </a:avLst>
          </a:prstGeom>
          <a:ln w="28575">
            <a:solidFill>
              <a:srgbClr val="FFC00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flipV="1">
            <a:off x="5332326" y="3426302"/>
            <a:ext cx="1166902" cy="491584"/>
          </a:xfrm>
          <a:prstGeom prst="curvedConnector3">
            <a:avLst>
              <a:gd name="adj1" fmla="val 50000"/>
            </a:avLst>
          </a:prstGeom>
          <a:ln w="28575">
            <a:solidFill>
              <a:srgbClr val="FF000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flipV="1">
            <a:off x="5332326" y="3490603"/>
            <a:ext cx="2467552" cy="700397"/>
          </a:xfrm>
          <a:prstGeom prst="curvedConnector3">
            <a:avLst>
              <a:gd name="adj1" fmla="val 50000"/>
            </a:avLst>
          </a:prstGeom>
          <a:ln w="28575">
            <a:solidFill>
              <a:srgbClr val="00B05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flipV="1">
            <a:off x="5806046" y="1490946"/>
            <a:ext cx="693182" cy="373696"/>
          </a:xfrm>
          <a:prstGeom prst="curvedConnector3">
            <a:avLst>
              <a:gd name="adj1" fmla="val 50000"/>
            </a:avLst>
          </a:prstGeom>
          <a:ln w="28575">
            <a:solidFill>
              <a:srgbClr val="C55A1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Curved Connector 67"/>
          <p:cNvCxnSpPr/>
          <p:nvPr/>
        </p:nvCxnSpPr>
        <p:spPr>
          <a:xfrm flipV="1">
            <a:off x="5806046" y="1487927"/>
            <a:ext cx="2414420" cy="569473"/>
          </a:xfrm>
          <a:prstGeom prst="curvedConnector3">
            <a:avLst>
              <a:gd name="adj1" fmla="val 50000"/>
            </a:avLst>
          </a:prstGeom>
          <a:ln w="28575">
            <a:solidFill>
              <a:srgbClr val="7030A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Curved Connector 70"/>
          <p:cNvCxnSpPr>
            <a:stCxn id="49" idx="2"/>
          </p:cNvCxnSpPr>
          <p:nvPr/>
        </p:nvCxnSpPr>
        <p:spPr>
          <a:xfrm rot="5400000">
            <a:off x="698617" y="2581119"/>
            <a:ext cx="2819400" cy="2533963"/>
          </a:xfrm>
          <a:prstGeom prst="curvedConnector3">
            <a:avLst>
              <a:gd name="adj1" fmla="val 50000"/>
            </a:avLst>
          </a:prstGeom>
          <a:ln w="28575">
            <a:solidFill>
              <a:schemeClr val="accent1">
                <a:lumMod val="60000"/>
                <a:lumOff val="40000"/>
              </a:schemeClr>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057400" y="5153561"/>
            <a:ext cx="6934199" cy="1323439"/>
          </a:xfrm>
          <a:prstGeom prst="rect">
            <a:avLst/>
          </a:prstGeom>
          <a:noFill/>
        </p:spPr>
        <p:txBody>
          <a:bodyPr wrap="square" rtlCol="0">
            <a:spAutoFit/>
          </a:bodyPr>
          <a:lstStyle/>
          <a:p>
            <a:pPr algn="l"/>
            <a:r>
              <a:rPr lang="en-US" sz="1600" dirty="0">
                <a:effectLst/>
                <a:latin typeface="+mn-lt"/>
              </a:rPr>
              <a:t>TUGAS:</a:t>
            </a:r>
          </a:p>
          <a:p>
            <a:pPr algn="l"/>
            <a:r>
              <a:rPr lang="en-US" sz="1600" dirty="0">
                <a:effectLst/>
                <a:latin typeface="+mn-lt"/>
              </a:rPr>
              <a:t>1. </a:t>
            </a:r>
            <a:r>
              <a:rPr lang="en-US" sz="1600" dirty="0" err="1">
                <a:effectLst/>
                <a:latin typeface="+mn-lt"/>
              </a:rPr>
              <a:t>Pilih</a:t>
            </a:r>
            <a:r>
              <a:rPr lang="en-US" sz="1600" dirty="0">
                <a:effectLst/>
                <a:latin typeface="+mn-lt"/>
              </a:rPr>
              <a:t> </a:t>
            </a:r>
            <a:r>
              <a:rPr lang="en-US" sz="1600" dirty="0">
                <a:solidFill>
                  <a:srgbClr val="99FFCC"/>
                </a:solidFill>
                <a:latin typeface="+mn-lt"/>
              </a:rPr>
              <a:t>Satu </a:t>
            </a:r>
            <a:r>
              <a:rPr lang="id-ID" sz="1600" dirty="0" err="1">
                <a:solidFill>
                  <a:srgbClr val="99FFCC"/>
                </a:solidFill>
                <a:latin typeface="+mn-lt"/>
              </a:rPr>
              <a:t>Technical</a:t>
            </a:r>
            <a:r>
              <a:rPr lang="id-ID" sz="1600" dirty="0">
                <a:solidFill>
                  <a:srgbClr val="99FFCC"/>
                </a:solidFill>
                <a:latin typeface="+mn-lt"/>
              </a:rPr>
              <a:t> </a:t>
            </a:r>
            <a:r>
              <a:rPr lang="en-US" sz="1600" dirty="0">
                <a:solidFill>
                  <a:srgbClr val="99FFCC"/>
                </a:solidFill>
                <a:latin typeface="+mn-lt"/>
              </a:rPr>
              <a:t>Paper </a:t>
            </a:r>
            <a:r>
              <a:rPr lang="en-US" sz="1600" dirty="0" err="1">
                <a:effectLst/>
                <a:latin typeface="+mn-lt"/>
              </a:rPr>
              <a:t>dari</a:t>
            </a:r>
            <a:r>
              <a:rPr lang="en-US" sz="1600" dirty="0">
                <a:effectLst/>
                <a:latin typeface="+mn-lt"/>
              </a:rPr>
              <a:t> </a:t>
            </a:r>
            <a:r>
              <a:rPr lang="en-US" sz="1600" dirty="0" err="1">
                <a:effectLst/>
                <a:latin typeface="+mn-lt"/>
              </a:rPr>
              <a:t>Topik</a:t>
            </a:r>
            <a:r>
              <a:rPr lang="en-US" sz="1600" dirty="0">
                <a:effectLst/>
                <a:latin typeface="+mn-lt"/>
              </a:rPr>
              <a:t> </a:t>
            </a:r>
            <a:r>
              <a:rPr lang="en-US" sz="1600" dirty="0" err="1">
                <a:effectLst/>
                <a:latin typeface="+mn-lt"/>
              </a:rPr>
              <a:t>Penelitian</a:t>
            </a:r>
            <a:r>
              <a:rPr lang="en-US" sz="1600" dirty="0">
                <a:effectLst/>
                <a:latin typeface="+mn-lt"/>
              </a:rPr>
              <a:t> yang </a:t>
            </a:r>
            <a:r>
              <a:rPr lang="en-US" sz="1600" dirty="0" err="1">
                <a:effectLst/>
                <a:latin typeface="+mn-lt"/>
              </a:rPr>
              <a:t>Dipilih</a:t>
            </a:r>
            <a:r>
              <a:rPr lang="en-US" sz="1600" dirty="0">
                <a:effectLst/>
                <a:latin typeface="+mn-lt"/>
              </a:rPr>
              <a:t>, yang </a:t>
            </a:r>
            <a:r>
              <a:rPr lang="en-US" sz="1600" dirty="0" err="1">
                <a:effectLst/>
                <a:latin typeface="+mn-lt"/>
              </a:rPr>
              <a:t>Terbit</a:t>
            </a:r>
            <a:r>
              <a:rPr lang="en-US" sz="1600" dirty="0">
                <a:effectLst/>
                <a:latin typeface="+mn-lt"/>
              </a:rPr>
              <a:t> di </a:t>
            </a:r>
            <a:r>
              <a:rPr lang="en-US" sz="1600" dirty="0" err="1">
                <a:effectLst/>
                <a:latin typeface="+mn-lt"/>
              </a:rPr>
              <a:t>Jurnal</a:t>
            </a:r>
            <a:r>
              <a:rPr lang="en-US" sz="1600" dirty="0">
                <a:effectLst/>
                <a:latin typeface="+mn-lt"/>
              </a:rPr>
              <a:t>    </a:t>
            </a:r>
            <a:br>
              <a:rPr lang="en-US" sz="1600" dirty="0">
                <a:effectLst/>
                <a:latin typeface="+mn-lt"/>
              </a:rPr>
            </a:br>
            <a:r>
              <a:rPr lang="en-US" sz="1600" dirty="0">
                <a:effectLst/>
                <a:latin typeface="+mn-lt"/>
              </a:rPr>
              <a:t>    </a:t>
            </a:r>
            <a:r>
              <a:rPr lang="en-US" sz="1600" dirty="0" err="1">
                <a:effectLst/>
                <a:latin typeface="+mn-lt"/>
              </a:rPr>
              <a:t>Terindeks</a:t>
            </a:r>
            <a:r>
              <a:rPr lang="en-US" sz="1600" dirty="0">
                <a:effectLst/>
                <a:latin typeface="+mn-lt"/>
              </a:rPr>
              <a:t> ISI/SCOPUS 3 </a:t>
            </a:r>
            <a:r>
              <a:rPr lang="en-US" sz="1600" dirty="0" err="1">
                <a:effectLst/>
                <a:latin typeface="+mn-lt"/>
              </a:rPr>
              <a:t>Tahun</a:t>
            </a:r>
            <a:r>
              <a:rPr lang="en-US" sz="1600" dirty="0">
                <a:effectLst/>
                <a:latin typeface="+mn-lt"/>
              </a:rPr>
              <a:t> </a:t>
            </a:r>
            <a:r>
              <a:rPr lang="en-US" sz="1600" dirty="0" err="1">
                <a:effectLst/>
                <a:latin typeface="+mn-lt"/>
              </a:rPr>
              <a:t>Terakhir</a:t>
            </a:r>
            <a:r>
              <a:rPr lang="en-US" sz="1600" dirty="0">
                <a:effectLst/>
                <a:latin typeface="+mn-lt"/>
              </a:rPr>
              <a:t>, </a:t>
            </a:r>
            <a:r>
              <a:rPr lang="en-US" sz="1600" dirty="0" err="1">
                <a:effectLst/>
                <a:latin typeface="+mn-lt"/>
              </a:rPr>
              <a:t>Rangkum</a:t>
            </a:r>
            <a:r>
              <a:rPr lang="en-US" sz="1600" dirty="0">
                <a:effectLst/>
                <a:latin typeface="+mn-lt"/>
              </a:rPr>
              <a:t> </a:t>
            </a:r>
            <a:r>
              <a:rPr lang="en-US" sz="1600" dirty="0" err="1">
                <a:effectLst/>
                <a:latin typeface="+mn-lt"/>
              </a:rPr>
              <a:t>dengan</a:t>
            </a:r>
            <a:r>
              <a:rPr lang="en-US" sz="1600" dirty="0">
                <a:effectLst/>
                <a:latin typeface="+mn-lt"/>
              </a:rPr>
              <a:t> Format di </a:t>
            </a:r>
            <a:r>
              <a:rPr lang="en-US" sz="1600" dirty="0" err="1">
                <a:effectLst/>
                <a:latin typeface="+mn-lt"/>
              </a:rPr>
              <a:t>Atas</a:t>
            </a:r>
            <a:endParaRPr lang="en-US" sz="1600" dirty="0">
              <a:effectLst/>
              <a:latin typeface="+mn-lt"/>
            </a:endParaRPr>
          </a:p>
          <a:p>
            <a:pPr algn="l"/>
            <a:r>
              <a:rPr lang="en-US" sz="1600" dirty="0">
                <a:effectLst/>
                <a:latin typeface="+mn-lt"/>
              </a:rPr>
              <a:t>2. </a:t>
            </a:r>
            <a:r>
              <a:rPr lang="en-US" sz="1600" dirty="0" err="1">
                <a:effectLst/>
                <a:latin typeface="+mn-lt"/>
              </a:rPr>
              <a:t>Rangkumkan</a:t>
            </a:r>
            <a:r>
              <a:rPr lang="en-US" sz="1600" dirty="0">
                <a:effectLst/>
                <a:latin typeface="+mn-lt"/>
              </a:rPr>
              <a:t> </a:t>
            </a:r>
            <a:r>
              <a:rPr lang="en-US" sz="1600" dirty="0">
                <a:solidFill>
                  <a:srgbClr val="99FFCC"/>
                </a:solidFill>
                <a:latin typeface="+mn-lt"/>
              </a:rPr>
              <a:t>SLR </a:t>
            </a:r>
            <a:r>
              <a:rPr lang="en-US" sz="1600" dirty="0" err="1">
                <a:solidFill>
                  <a:srgbClr val="99FFCC"/>
                </a:solidFill>
                <a:latin typeface="+mn-lt"/>
              </a:rPr>
              <a:t>dengan</a:t>
            </a:r>
            <a:r>
              <a:rPr lang="en-US" sz="1600" dirty="0">
                <a:solidFill>
                  <a:srgbClr val="99FFCC"/>
                </a:solidFill>
                <a:latin typeface="+mn-lt"/>
              </a:rPr>
              <a:t> </a:t>
            </a:r>
            <a:r>
              <a:rPr lang="en-US" sz="1600" dirty="0" err="1">
                <a:solidFill>
                  <a:srgbClr val="99FFCC"/>
                </a:solidFill>
                <a:latin typeface="+mn-lt"/>
              </a:rPr>
              <a:t>Topik</a:t>
            </a:r>
            <a:r>
              <a:rPr lang="en-US" sz="1600" dirty="0">
                <a:solidFill>
                  <a:srgbClr val="99FFCC"/>
                </a:solidFill>
                <a:latin typeface="+mn-lt"/>
              </a:rPr>
              <a:t> yang </a:t>
            </a:r>
            <a:r>
              <a:rPr lang="en-US" sz="1600" dirty="0" err="1">
                <a:solidFill>
                  <a:srgbClr val="99FFCC"/>
                </a:solidFill>
                <a:latin typeface="+mn-lt"/>
              </a:rPr>
              <a:t>Sesuai</a:t>
            </a:r>
            <a:r>
              <a:rPr lang="en-US" sz="1600" dirty="0">
                <a:solidFill>
                  <a:srgbClr val="99FFCC"/>
                </a:solidFill>
                <a:latin typeface="+mn-lt"/>
              </a:rPr>
              <a:t> </a:t>
            </a:r>
            <a:r>
              <a:rPr lang="en-US" sz="1600" dirty="0">
                <a:effectLst/>
                <a:latin typeface="+mn-lt"/>
              </a:rPr>
              <a:t>Paper yang </a:t>
            </a:r>
            <a:r>
              <a:rPr lang="en-US" sz="1600" dirty="0" err="1">
                <a:effectLst/>
                <a:latin typeface="+mn-lt"/>
              </a:rPr>
              <a:t>Dipilih</a:t>
            </a:r>
            <a:r>
              <a:rPr lang="id-ID" sz="1600" dirty="0">
                <a:effectLst/>
                <a:latin typeface="+mn-lt"/>
              </a:rPr>
              <a:t> (</a:t>
            </a:r>
            <a:r>
              <a:rPr lang="id-ID" sz="1600" dirty="0" err="1">
                <a:effectLst/>
                <a:latin typeface="+mn-lt"/>
              </a:rPr>
              <a:t>No</a:t>
            </a:r>
            <a:r>
              <a:rPr lang="id-ID" sz="1600">
                <a:effectLst/>
                <a:latin typeface="+mn-lt"/>
              </a:rPr>
              <a:t> 1)</a:t>
            </a:r>
            <a:endParaRPr lang="en-US" sz="1600" dirty="0">
              <a:effectLst/>
              <a:latin typeface="+mn-lt"/>
            </a:endParaRPr>
          </a:p>
          <a:p>
            <a:pPr algn="l"/>
            <a:r>
              <a:rPr lang="en-US" sz="1600" dirty="0">
                <a:effectLst/>
                <a:latin typeface="+mn-lt"/>
              </a:rPr>
              <a:t>3. </a:t>
            </a:r>
            <a:r>
              <a:rPr lang="en-US" sz="1600" dirty="0" err="1">
                <a:effectLst/>
                <a:latin typeface="+mn-lt"/>
              </a:rPr>
              <a:t>Rangkumkan</a:t>
            </a:r>
            <a:r>
              <a:rPr lang="en-US" sz="1600" dirty="0">
                <a:effectLst/>
                <a:latin typeface="+mn-lt"/>
              </a:rPr>
              <a:t> </a:t>
            </a:r>
            <a:r>
              <a:rPr lang="en-US" sz="1600" dirty="0" err="1">
                <a:solidFill>
                  <a:srgbClr val="99FFCC"/>
                </a:solidFill>
                <a:latin typeface="+mn-lt"/>
              </a:rPr>
              <a:t>Bagian</a:t>
            </a:r>
            <a:r>
              <a:rPr lang="en-US" sz="1600" dirty="0">
                <a:solidFill>
                  <a:srgbClr val="99FFCC"/>
                </a:solidFill>
                <a:latin typeface="+mn-lt"/>
              </a:rPr>
              <a:t> </a:t>
            </a:r>
            <a:r>
              <a:rPr lang="en-US" sz="1600" dirty="0" err="1">
                <a:solidFill>
                  <a:srgbClr val="99FFCC"/>
                </a:solidFill>
                <a:latin typeface="+mn-lt"/>
              </a:rPr>
              <a:t>Buku</a:t>
            </a:r>
            <a:r>
              <a:rPr lang="en-US" sz="1600" dirty="0">
                <a:solidFill>
                  <a:srgbClr val="99FFCC"/>
                </a:solidFill>
                <a:latin typeface="+mn-lt"/>
              </a:rPr>
              <a:t> </a:t>
            </a:r>
            <a:r>
              <a:rPr lang="en-US" sz="1600" dirty="0" err="1">
                <a:solidFill>
                  <a:srgbClr val="99FFCC"/>
                </a:solidFill>
                <a:latin typeface="+mn-lt"/>
              </a:rPr>
              <a:t>Teks</a:t>
            </a:r>
            <a:r>
              <a:rPr lang="en-US" sz="1600" dirty="0">
                <a:solidFill>
                  <a:srgbClr val="99FFCC"/>
                </a:solidFill>
                <a:latin typeface="+mn-lt"/>
              </a:rPr>
              <a:t> yang </a:t>
            </a:r>
            <a:r>
              <a:rPr lang="en-US" sz="1600" dirty="0" err="1">
                <a:solidFill>
                  <a:srgbClr val="99FFCC"/>
                </a:solidFill>
                <a:latin typeface="+mn-lt"/>
              </a:rPr>
              <a:t>Sesuai</a:t>
            </a:r>
            <a:r>
              <a:rPr lang="en-US" sz="1600" dirty="0">
                <a:solidFill>
                  <a:srgbClr val="99FFCC"/>
                </a:solidFill>
                <a:latin typeface="+mn-lt"/>
              </a:rPr>
              <a:t> </a:t>
            </a:r>
            <a:r>
              <a:rPr lang="en-US" sz="1600" dirty="0" err="1">
                <a:effectLst/>
                <a:latin typeface="+mn-lt"/>
              </a:rPr>
              <a:t>dengan</a:t>
            </a:r>
            <a:r>
              <a:rPr lang="en-US" sz="1600" dirty="0">
                <a:effectLst/>
                <a:latin typeface="+mn-lt"/>
              </a:rPr>
              <a:t> Paper</a:t>
            </a:r>
            <a:endParaRPr lang="id-ID" sz="1600" dirty="0">
              <a:effectLst/>
              <a:latin typeface="+mn-lt"/>
            </a:endParaRPr>
          </a:p>
        </p:txBody>
      </p:sp>
      <p:cxnSp>
        <p:nvCxnSpPr>
          <p:cNvPr id="77" name="Curved Connector 76"/>
          <p:cNvCxnSpPr>
            <a:endCxn id="49" idx="1"/>
          </p:cNvCxnSpPr>
          <p:nvPr/>
        </p:nvCxnSpPr>
        <p:spPr>
          <a:xfrm flipV="1">
            <a:off x="2590800" y="2230524"/>
            <a:ext cx="679007" cy="55476"/>
          </a:xfrm>
          <a:prstGeom prst="curvedConnector3">
            <a:avLst>
              <a:gd name="adj1" fmla="val 50000"/>
            </a:avLst>
          </a:prstGeom>
          <a:ln w="28575">
            <a:solidFill>
              <a:schemeClr val="accent1">
                <a:lumMod val="60000"/>
                <a:lumOff val="40000"/>
              </a:schemeClr>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Curved Connector 80"/>
          <p:cNvCxnSpPr/>
          <p:nvPr/>
        </p:nvCxnSpPr>
        <p:spPr>
          <a:xfrm rot="10800000" flipV="1">
            <a:off x="1084532" y="4455520"/>
            <a:ext cx="7068869" cy="1619899"/>
          </a:xfrm>
          <a:prstGeom prst="curvedConnector3">
            <a:avLst>
              <a:gd name="adj1" fmla="val 92813"/>
            </a:avLst>
          </a:prstGeom>
          <a:ln w="28575">
            <a:solidFill>
              <a:schemeClr val="tx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Curved Connector 95"/>
          <p:cNvCxnSpPr/>
          <p:nvPr/>
        </p:nvCxnSpPr>
        <p:spPr>
          <a:xfrm rot="16200000" flipH="1">
            <a:off x="418082" y="2571127"/>
            <a:ext cx="3581722" cy="2248828"/>
          </a:xfrm>
          <a:prstGeom prst="curvedConnector3">
            <a:avLst>
              <a:gd name="adj1" fmla="val 50000"/>
            </a:avLst>
          </a:prstGeom>
          <a:ln w="28575">
            <a:solidFill>
              <a:srgbClr val="99FFCC"/>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627D20A-7CC4-4BAC-8C5B-49E25BEAC2A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178</a:t>
            </a:fld>
            <a:endParaRPr lang="en-US">
              <a:solidFill>
                <a:prstClr val="black">
                  <a:tint val="75000"/>
                </a:prstClr>
              </a:solidFill>
            </a:endParaRPr>
          </a:p>
        </p:txBody>
      </p:sp>
    </p:spTree>
    <p:extLst>
      <p:ext uri="{BB962C8B-B14F-4D97-AF65-F5344CB8AC3E}">
        <p14:creationId xmlns:p14="http://schemas.microsoft.com/office/powerpoint/2010/main" val="705765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3.3.2 Survey Paper</a:t>
            </a:r>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54F999-CAC3-4FAF-93DF-EA0F16FD3B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1177578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Metode</a:t>
            </a:r>
            <a:endParaRPr lang="en-US" dirty="0"/>
          </a:p>
        </p:txBody>
      </p:sp>
      <p:pic>
        <p:nvPicPr>
          <p:cNvPr id="6" name="Picture 2">
            <a:extLst>
              <a:ext uri="{FF2B5EF4-FFF2-40B4-BE49-F238E27FC236}">
                <a16:creationId xmlns:a16="http://schemas.microsoft.com/office/drawing/2014/main" id="{F64CB173-A40B-42CD-9436-C50F5663CB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64"/>
          <a:stretch/>
        </p:blipFill>
        <p:spPr bwMode="auto">
          <a:xfrm>
            <a:off x="7239000" y="4258367"/>
            <a:ext cx="1905000" cy="2599633"/>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93094" y="1066800"/>
            <a:ext cx="7965106" cy="5650992"/>
          </a:xfrm>
        </p:spPr>
        <p:txBody>
          <a:bodyPr>
            <a:normAutofit fontScale="85000" lnSpcReduction="20000"/>
          </a:bodyPr>
          <a:lstStyle/>
          <a:p>
            <a:pPr marL="514350" indent="-514350">
              <a:buFont typeface="+mj-lt"/>
              <a:buAutoNum type="arabicPeriod"/>
            </a:pPr>
            <a:r>
              <a:rPr lang="en-US" sz="2800" dirty="0" err="1">
                <a:solidFill>
                  <a:srgbClr val="C00000"/>
                </a:solidFill>
              </a:rPr>
              <a:t>Penelitian</a:t>
            </a:r>
            <a:r>
              <a:rPr lang="en-US" sz="2800" dirty="0">
                <a:solidFill>
                  <a:srgbClr val="C00000"/>
                </a:solidFill>
              </a:rPr>
              <a:t> </a:t>
            </a:r>
            <a:r>
              <a:rPr lang="en-US" sz="2800" dirty="0" err="1">
                <a:solidFill>
                  <a:srgbClr val="C00000"/>
                </a:solidFill>
              </a:rPr>
              <a:t>Tindakan</a:t>
            </a:r>
            <a:endParaRPr lang="id-ID" sz="2800" dirty="0">
              <a:solidFill>
                <a:srgbClr val="C00000"/>
              </a:solidFill>
            </a:endParaRPr>
          </a:p>
          <a:p>
            <a:pPr lvl="1"/>
            <a:r>
              <a:rPr lang="en-US" sz="2200" dirty="0" err="1"/>
              <a:t>Studi</a:t>
            </a:r>
            <a:r>
              <a:rPr lang="en-US" sz="2200" dirty="0"/>
              <a:t> </a:t>
            </a:r>
            <a:r>
              <a:rPr lang="en-US" sz="2200" dirty="0" err="1"/>
              <a:t>berupa</a:t>
            </a:r>
            <a:r>
              <a:rPr lang="en-US" sz="2200" dirty="0"/>
              <a:t> monitoring dan </a:t>
            </a:r>
            <a:r>
              <a:rPr lang="en-US" sz="2200" dirty="0" err="1">
                <a:solidFill>
                  <a:srgbClr val="0070C0"/>
                </a:solidFill>
              </a:rPr>
              <a:t>pencatatan</a:t>
            </a:r>
            <a:r>
              <a:rPr lang="en-US" sz="2200" dirty="0">
                <a:solidFill>
                  <a:srgbClr val="0070C0"/>
                </a:solidFill>
              </a:rPr>
              <a:t> </a:t>
            </a:r>
            <a:r>
              <a:rPr lang="en-US" sz="2200" dirty="0" err="1">
                <a:solidFill>
                  <a:srgbClr val="0070C0"/>
                </a:solidFill>
              </a:rPr>
              <a:t>penerapan</a:t>
            </a:r>
            <a:r>
              <a:rPr lang="en-US" sz="2200" dirty="0">
                <a:solidFill>
                  <a:srgbClr val="0070C0"/>
                </a:solidFill>
              </a:rPr>
              <a:t> </a:t>
            </a:r>
            <a:r>
              <a:rPr lang="en-US" sz="2200" dirty="0" err="1">
                <a:solidFill>
                  <a:srgbClr val="0070C0"/>
                </a:solidFill>
              </a:rPr>
              <a:t>sesuatu</a:t>
            </a:r>
            <a:r>
              <a:rPr lang="en-US" sz="2200" dirty="0">
                <a:solidFill>
                  <a:srgbClr val="0070C0"/>
                </a:solidFill>
              </a:rPr>
              <a:t> oleh </a:t>
            </a:r>
            <a:r>
              <a:rPr lang="en-US" sz="2200" dirty="0" err="1">
                <a:solidFill>
                  <a:srgbClr val="0070C0"/>
                </a:solidFill>
              </a:rPr>
              <a:t>peneliti</a:t>
            </a:r>
            <a:r>
              <a:rPr lang="en-US" sz="2200" dirty="0">
                <a:solidFill>
                  <a:srgbClr val="0070C0"/>
                </a:solidFill>
              </a:rPr>
              <a:t> </a:t>
            </a:r>
            <a:r>
              <a:rPr lang="en-US" sz="2200" dirty="0" err="1"/>
              <a:t>secara</a:t>
            </a:r>
            <a:r>
              <a:rPr lang="en-US" sz="2200" dirty="0"/>
              <a:t> </a:t>
            </a:r>
            <a:r>
              <a:rPr lang="en-US" sz="2200" dirty="0" err="1"/>
              <a:t>hati-hati</a:t>
            </a:r>
            <a:r>
              <a:rPr lang="en-US" sz="2200" dirty="0"/>
              <a:t>, yang </a:t>
            </a:r>
            <a:r>
              <a:rPr lang="en-US" sz="2200" dirty="0" err="1"/>
              <a:t>tujuannya</a:t>
            </a:r>
            <a:r>
              <a:rPr lang="en-US" sz="2200" dirty="0"/>
              <a:t> </a:t>
            </a:r>
            <a:r>
              <a:rPr lang="en-US" sz="2200" dirty="0" err="1"/>
              <a:t>untuk</a:t>
            </a:r>
            <a:r>
              <a:rPr lang="en-US" sz="2200" dirty="0"/>
              <a:t> </a:t>
            </a:r>
            <a:r>
              <a:rPr lang="en-US" sz="2200" dirty="0" err="1"/>
              <a:t>memecahkan</a:t>
            </a:r>
            <a:r>
              <a:rPr lang="en-US" sz="2200" dirty="0"/>
              <a:t> </a:t>
            </a:r>
            <a:r>
              <a:rPr lang="en-US" sz="2200" dirty="0" err="1"/>
              <a:t>masalah</a:t>
            </a:r>
            <a:r>
              <a:rPr lang="en-US" sz="2200" dirty="0"/>
              <a:t> dan </a:t>
            </a:r>
            <a:r>
              <a:rPr lang="en-US" sz="2200" dirty="0" err="1"/>
              <a:t>mengubah</a:t>
            </a:r>
            <a:r>
              <a:rPr lang="en-US" sz="2200" dirty="0"/>
              <a:t> </a:t>
            </a:r>
            <a:r>
              <a:rPr lang="en-US" sz="2200" dirty="0" err="1"/>
              <a:t>situasi</a:t>
            </a:r>
            <a:r>
              <a:rPr lang="en-US" sz="2200" dirty="0"/>
              <a:t> </a:t>
            </a:r>
            <a:r>
              <a:rPr lang="en-US" sz="1900" i="1" dirty="0"/>
              <a:t>(Herbert, 1990)</a:t>
            </a:r>
          </a:p>
          <a:p>
            <a:pPr lvl="1"/>
            <a:r>
              <a:rPr lang="en-US" sz="2200" dirty="0" err="1"/>
              <a:t>Penelitian</a:t>
            </a:r>
            <a:r>
              <a:rPr lang="en-US" sz="2200" dirty="0"/>
              <a:t> Tindakan Kelas (PTK) di </a:t>
            </a:r>
            <a:r>
              <a:rPr lang="en-US" sz="2200" dirty="0" err="1"/>
              <a:t>bidang</a:t>
            </a:r>
            <a:r>
              <a:rPr lang="en-US" sz="2200" dirty="0"/>
              <a:t> </a:t>
            </a:r>
            <a:r>
              <a:rPr lang="en-US" sz="2200" dirty="0">
                <a:solidFill>
                  <a:srgbClr val="00B050"/>
                </a:solidFill>
              </a:rPr>
              <a:t>Pendidikan</a:t>
            </a:r>
          </a:p>
          <a:p>
            <a:pPr marL="514350" indent="-514350">
              <a:buFont typeface="+mj-lt"/>
              <a:buAutoNum type="arabicPeriod"/>
            </a:pPr>
            <a:r>
              <a:rPr lang="en-US" sz="2800" dirty="0" err="1">
                <a:solidFill>
                  <a:srgbClr val="C00000"/>
                </a:solidFill>
              </a:rPr>
              <a:t>Eksperimen</a:t>
            </a:r>
            <a:endParaRPr lang="id-ID" sz="2800" dirty="0">
              <a:solidFill>
                <a:srgbClr val="C00000"/>
              </a:solidFill>
            </a:endParaRPr>
          </a:p>
          <a:p>
            <a:pPr lvl="1"/>
            <a:r>
              <a:rPr lang="en-US" sz="2200" dirty="0" err="1"/>
              <a:t>Investigasi</a:t>
            </a:r>
            <a:r>
              <a:rPr lang="en-US" sz="2200" dirty="0"/>
              <a:t> </a:t>
            </a:r>
            <a:r>
              <a:rPr lang="en-US" sz="2200" dirty="0" err="1">
                <a:solidFill>
                  <a:srgbClr val="0070C0"/>
                </a:solidFill>
              </a:rPr>
              <a:t>hubungan</a:t>
            </a:r>
            <a:r>
              <a:rPr lang="en-US" sz="2200" dirty="0">
                <a:solidFill>
                  <a:srgbClr val="0070C0"/>
                </a:solidFill>
              </a:rPr>
              <a:t> </a:t>
            </a:r>
            <a:r>
              <a:rPr lang="en-US" sz="2200" dirty="0" err="1">
                <a:solidFill>
                  <a:srgbClr val="0070C0"/>
                </a:solidFill>
              </a:rPr>
              <a:t>sebab</a:t>
            </a:r>
            <a:r>
              <a:rPr lang="en-US" sz="2200" dirty="0">
                <a:solidFill>
                  <a:srgbClr val="0070C0"/>
                </a:solidFill>
              </a:rPr>
              <a:t> </a:t>
            </a:r>
            <a:r>
              <a:rPr lang="en-US" sz="2200" dirty="0" err="1">
                <a:solidFill>
                  <a:srgbClr val="0070C0"/>
                </a:solidFill>
              </a:rPr>
              <a:t>akibat</a:t>
            </a:r>
            <a:r>
              <a:rPr lang="en-US" sz="2200" dirty="0">
                <a:solidFill>
                  <a:srgbClr val="0070C0"/>
                </a:solidFill>
              </a:rPr>
              <a:t> </a:t>
            </a:r>
            <a:r>
              <a:rPr lang="en-US" sz="2200" dirty="0" err="1">
                <a:solidFill>
                  <a:srgbClr val="0070C0"/>
                </a:solidFill>
              </a:rPr>
              <a:t>dengan</a:t>
            </a:r>
            <a:r>
              <a:rPr lang="en-US" sz="2200" dirty="0">
                <a:solidFill>
                  <a:srgbClr val="0070C0"/>
                </a:solidFill>
              </a:rPr>
              <a:t> </a:t>
            </a:r>
            <a:r>
              <a:rPr lang="en-US" sz="2200" dirty="0" err="1">
                <a:solidFill>
                  <a:srgbClr val="0070C0"/>
                </a:solidFill>
              </a:rPr>
              <a:t>menggunakan</a:t>
            </a:r>
            <a:r>
              <a:rPr lang="en-US" sz="2200" dirty="0">
                <a:solidFill>
                  <a:srgbClr val="0070C0"/>
                </a:solidFill>
              </a:rPr>
              <a:t> </a:t>
            </a:r>
            <a:r>
              <a:rPr lang="en-US" sz="2200" dirty="0" err="1">
                <a:solidFill>
                  <a:srgbClr val="0070C0"/>
                </a:solidFill>
              </a:rPr>
              <a:t>ujicoba</a:t>
            </a:r>
            <a:r>
              <a:rPr lang="en-US" sz="2200" dirty="0">
                <a:solidFill>
                  <a:srgbClr val="0070C0"/>
                </a:solidFill>
              </a:rPr>
              <a:t> </a:t>
            </a:r>
            <a:r>
              <a:rPr lang="en-US" sz="2200" dirty="0"/>
              <a:t>yang </a:t>
            </a:r>
            <a:r>
              <a:rPr lang="en-US" sz="2200" dirty="0" err="1"/>
              <a:t>dikontrol</a:t>
            </a:r>
            <a:r>
              <a:rPr lang="en-US" sz="2200" dirty="0"/>
              <a:t> </a:t>
            </a:r>
            <a:r>
              <a:rPr lang="en-US" sz="2200" dirty="0" err="1"/>
              <a:t>oleh</a:t>
            </a:r>
            <a:r>
              <a:rPr lang="en-US" sz="2200" dirty="0"/>
              <a:t> </a:t>
            </a:r>
            <a:r>
              <a:rPr lang="en-US" sz="2200" dirty="0" err="1"/>
              <a:t>peneliti</a:t>
            </a:r>
            <a:endParaRPr lang="en-US" sz="2200" dirty="0"/>
          </a:p>
          <a:p>
            <a:pPr lvl="1"/>
            <a:r>
              <a:rPr lang="en-US" sz="2200" dirty="0" err="1"/>
              <a:t>Melibatkan</a:t>
            </a:r>
            <a:r>
              <a:rPr lang="en-US" sz="2200" dirty="0"/>
              <a:t> </a:t>
            </a:r>
            <a:r>
              <a:rPr lang="en-US" sz="2200" dirty="0" err="1">
                <a:solidFill>
                  <a:srgbClr val="0070C0"/>
                </a:solidFill>
              </a:rPr>
              <a:t>pengembangan</a:t>
            </a:r>
            <a:r>
              <a:rPr lang="en-US" sz="2200" dirty="0">
                <a:solidFill>
                  <a:srgbClr val="0070C0"/>
                </a:solidFill>
              </a:rPr>
              <a:t> </a:t>
            </a:r>
            <a:r>
              <a:rPr lang="en-US" sz="2200" dirty="0"/>
              <a:t>dan </a:t>
            </a:r>
            <a:r>
              <a:rPr lang="en-US" sz="2200" dirty="0" err="1">
                <a:solidFill>
                  <a:srgbClr val="0070C0"/>
                </a:solidFill>
              </a:rPr>
              <a:t>evaluasi</a:t>
            </a:r>
            <a:endParaRPr lang="en-US" sz="2200" dirty="0">
              <a:solidFill>
                <a:srgbClr val="0070C0"/>
              </a:solidFill>
            </a:endParaRPr>
          </a:p>
          <a:p>
            <a:pPr lvl="1"/>
            <a:r>
              <a:rPr lang="en-US" sz="2200" dirty="0" err="1"/>
              <a:t>Penelitian</a:t>
            </a:r>
            <a:r>
              <a:rPr lang="en-US" sz="2200" dirty="0"/>
              <a:t> </a:t>
            </a:r>
            <a:r>
              <a:rPr lang="en-US" sz="2200" dirty="0" err="1"/>
              <a:t>bidang</a:t>
            </a:r>
            <a:r>
              <a:rPr lang="en-US" sz="2200" dirty="0"/>
              <a:t> </a:t>
            </a:r>
            <a:r>
              <a:rPr lang="en-US" sz="2200" dirty="0">
                <a:solidFill>
                  <a:srgbClr val="00B050"/>
                </a:solidFill>
              </a:rPr>
              <a:t>Science dan Teknik</a:t>
            </a:r>
            <a:endParaRPr lang="en-US" sz="2200" dirty="0"/>
          </a:p>
          <a:p>
            <a:pPr marL="514350" indent="-514350">
              <a:buFont typeface="+mj-lt"/>
              <a:buAutoNum type="arabicPeriod"/>
            </a:pPr>
            <a:r>
              <a:rPr lang="en-US" sz="2800" dirty="0" err="1">
                <a:solidFill>
                  <a:srgbClr val="C00000"/>
                </a:solidFill>
              </a:rPr>
              <a:t>Studi</a:t>
            </a:r>
            <a:r>
              <a:rPr lang="en-US" sz="2800" dirty="0">
                <a:solidFill>
                  <a:srgbClr val="C00000"/>
                </a:solidFill>
              </a:rPr>
              <a:t> </a:t>
            </a:r>
            <a:r>
              <a:rPr lang="en-US" sz="2800" dirty="0" err="1">
                <a:solidFill>
                  <a:srgbClr val="C00000"/>
                </a:solidFill>
              </a:rPr>
              <a:t>Kasus</a:t>
            </a:r>
            <a:endParaRPr lang="id-ID" sz="2800" dirty="0">
              <a:solidFill>
                <a:srgbClr val="C00000"/>
              </a:solidFill>
            </a:endParaRPr>
          </a:p>
          <a:p>
            <a:pPr lvl="1"/>
            <a:r>
              <a:rPr lang="en-US" sz="2200" dirty="0" err="1">
                <a:solidFill>
                  <a:srgbClr val="0070C0"/>
                </a:solidFill>
              </a:rPr>
              <a:t>Eksplorasi</a:t>
            </a:r>
            <a:r>
              <a:rPr lang="en-US" sz="2200" dirty="0">
                <a:solidFill>
                  <a:srgbClr val="0070C0"/>
                </a:solidFill>
              </a:rPr>
              <a:t> </a:t>
            </a:r>
            <a:r>
              <a:rPr lang="en-US" sz="2200" dirty="0" err="1">
                <a:solidFill>
                  <a:srgbClr val="0070C0"/>
                </a:solidFill>
              </a:rPr>
              <a:t>satu</a:t>
            </a:r>
            <a:r>
              <a:rPr lang="en-US" sz="2200" dirty="0">
                <a:solidFill>
                  <a:srgbClr val="0070C0"/>
                </a:solidFill>
              </a:rPr>
              <a:t> </a:t>
            </a:r>
            <a:r>
              <a:rPr lang="en-US" sz="2200" dirty="0" err="1">
                <a:solidFill>
                  <a:srgbClr val="0070C0"/>
                </a:solidFill>
              </a:rPr>
              <a:t>situasi</a:t>
            </a:r>
            <a:r>
              <a:rPr lang="en-US" sz="2200" dirty="0">
                <a:solidFill>
                  <a:srgbClr val="0070C0"/>
                </a:solidFill>
              </a:rPr>
              <a:t> </a:t>
            </a:r>
            <a:r>
              <a:rPr lang="en-US" sz="2200" dirty="0" err="1">
                <a:solidFill>
                  <a:srgbClr val="0070C0"/>
                </a:solidFill>
              </a:rPr>
              <a:t>secara</a:t>
            </a:r>
            <a:r>
              <a:rPr lang="en-US" sz="2200" dirty="0">
                <a:solidFill>
                  <a:srgbClr val="0070C0"/>
                </a:solidFill>
              </a:rPr>
              <a:t> </a:t>
            </a:r>
            <a:r>
              <a:rPr lang="en-US" sz="2200" dirty="0" err="1">
                <a:solidFill>
                  <a:srgbClr val="0070C0"/>
                </a:solidFill>
              </a:rPr>
              <a:t>mendalam</a:t>
            </a:r>
            <a:r>
              <a:rPr lang="en-US" sz="2200" dirty="0">
                <a:solidFill>
                  <a:srgbClr val="0070C0"/>
                </a:solidFill>
              </a:rPr>
              <a:t> </a:t>
            </a:r>
            <a:r>
              <a:rPr lang="en-US" sz="2200" dirty="0"/>
              <a:t>dan </a:t>
            </a:r>
            <a:r>
              <a:rPr lang="en-US" sz="2200" dirty="0" err="1"/>
              <a:t>hati</a:t>
            </a:r>
            <a:r>
              <a:rPr lang="en-US" sz="2200" dirty="0"/>
              <a:t> </a:t>
            </a:r>
            <a:r>
              <a:rPr lang="en-US" sz="2200" dirty="0" err="1"/>
              <a:t>hati</a:t>
            </a:r>
            <a:br>
              <a:rPr lang="en-US" sz="2200" dirty="0"/>
            </a:br>
            <a:r>
              <a:rPr lang="en-US" sz="1900" i="1" dirty="0"/>
              <a:t>(Cornford and Smithson, 2006)</a:t>
            </a:r>
          </a:p>
          <a:p>
            <a:pPr lvl="1"/>
            <a:r>
              <a:rPr lang="en-US" sz="2200" dirty="0" err="1"/>
              <a:t>Penelitian</a:t>
            </a:r>
            <a:r>
              <a:rPr lang="en-US" sz="2200" dirty="0"/>
              <a:t> </a:t>
            </a:r>
            <a:r>
              <a:rPr lang="en-US" sz="2200" dirty="0" err="1"/>
              <a:t>bidang</a:t>
            </a:r>
            <a:r>
              <a:rPr lang="en-US" sz="2200" dirty="0"/>
              <a:t> </a:t>
            </a:r>
            <a:r>
              <a:rPr lang="en-US" sz="2200" dirty="0" err="1">
                <a:solidFill>
                  <a:srgbClr val="00B050"/>
                </a:solidFill>
              </a:rPr>
              <a:t>Sosial</a:t>
            </a:r>
            <a:r>
              <a:rPr lang="en-US" sz="2200" dirty="0">
                <a:solidFill>
                  <a:srgbClr val="00B050"/>
                </a:solidFill>
              </a:rPr>
              <a:t>, </a:t>
            </a:r>
            <a:r>
              <a:rPr lang="en-US" sz="2200" dirty="0" err="1">
                <a:solidFill>
                  <a:srgbClr val="00B050"/>
                </a:solidFill>
              </a:rPr>
              <a:t>Ekonomi</a:t>
            </a:r>
            <a:r>
              <a:rPr lang="en-US" sz="2200" dirty="0">
                <a:solidFill>
                  <a:srgbClr val="00B050"/>
                </a:solidFill>
              </a:rPr>
              <a:t>, </a:t>
            </a:r>
            <a:r>
              <a:rPr lang="en-US" sz="2200" dirty="0" err="1">
                <a:solidFill>
                  <a:srgbClr val="00B050"/>
                </a:solidFill>
              </a:rPr>
              <a:t>Politik</a:t>
            </a:r>
            <a:endParaRPr lang="en-US" sz="2200" dirty="0">
              <a:solidFill>
                <a:srgbClr val="00B050"/>
              </a:solidFill>
            </a:endParaRPr>
          </a:p>
          <a:p>
            <a:pPr marL="514350" indent="-514350">
              <a:buFont typeface="+mj-lt"/>
              <a:buAutoNum type="arabicPeriod"/>
            </a:pPr>
            <a:r>
              <a:rPr lang="en-US" sz="2800" dirty="0" err="1">
                <a:solidFill>
                  <a:srgbClr val="C00000"/>
                </a:solidFill>
              </a:rPr>
              <a:t>Survei</a:t>
            </a:r>
            <a:endParaRPr lang="id-ID" sz="2800" dirty="0">
              <a:solidFill>
                <a:srgbClr val="C00000"/>
              </a:solidFill>
            </a:endParaRPr>
          </a:p>
          <a:p>
            <a:pPr lvl="1"/>
            <a:r>
              <a:rPr lang="en-US" sz="2200" dirty="0" err="1">
                <a:solidFill>
                  <a:srgbClr val="0070C0"/>
                </a:solidFill>
              </a:rPr>
              <a:t>Pengumpulan</a:t>
            </a:r>
            <a:r>
              <a:rPr lang="en-US" sz="2200" dirty="0">
                <a:solidFill>
                  <a:srgbClr val="0070C0"/>
                </a:solidFill>
              </a:rPr>
              <a:t> data </a:t>
            </a:r>
            <a:r>
              <a:rPr lang="en-US" sz="2200" dirty="0" err="1">
                <a:solidFill>
                  <a:srgbClr val="0070C0"/>
                </a:solidFill>
              </a:rPr>
              <a:t>dari</a:t>
            </a:r>
            <a:r>
              <a:rPr lang="en-US" sz="2200" dirty="0">
                <a:solidFill>
                  <a:srgbClr val="0070C0"/>
                </a:solidFill>
              </a:rPr>
              <a:t> </a:t>
            </a:r>
            <a:r>
              <a:rPr lang="en-US" sz="2200" dirty="0" err="1">
                <a:solidFill>
                  <a:srgbClr val="0070C0"/>
                </a:solidFill>
              </a:rPr>
              <a:t>populasi</a:t>
            </a:r>
            <a:r>
              <a:rPr lang="en-US" sz="2200" dirty="0">
                <a:solidFill>
                  <a:srgbClr val="0070C0"/>
                </a:solidFill>
              </a:rPr>
              <a:t> yang </a:t>
            </a:r>
            <a:r>
              <a:rPr lang="en-US" sz="2200" dirty="0" err="1">
                <a:solidFill>
                  <a:srgbClr val="0070C0"/>
                </a:solidFill>
              </a:rPr>
              <a:t>bisa</a:t>
            </a:r>
            <a:r>
              <a:rPr lang="en-US" sz="2200" dirty="0">
                <a:solidFill>
                  <a:srgbClr val="0070C0"/>
                </a:solidFill>
              </a:rPr>
              <a:t> </a:t>
            </a:r>
            <a:r>
              <a:rPr lang="en-US" sz="2200" dirty="0" err="1">
                <a:solidFill>
                  <a:srgbClr val="0070C0"/>
                </a:solidFill>
              </a:rPr>
              <a:t>diukur</a:t>
            </a:r>
            <a:r>
              <a:rPr lang="en-US" sz="2200" dirty="0"/>
              <a:t>, </a:t>
            </a:r>
            <a:r>
              <a:rPr lang="en-US" sz="2200" dirty="0" err="1"/>
              <a:t>dengan</a:t>
            </a:r>
            <a:r>
              <a:rPr lang="en-US" sz="2200" dirty="0"/>
              <a:t> </a:t>
            </a:r>
            <a:r>
              <a:rPr lang="en-US" sz="2200" dirty="0" err="1"/>
              <a:t>cara</a:t>
            </a:r>
            <a:r>
              <a:rPr lang="en-US" sz="2200" dirty="0"/>
              <a:t> yang </a:t>
            </a:r>
            <a:r>
              <a:rPr lang="en-US" sz="2200" dirty="0" err="1"/>
              <a:t>ekonomis</a:t>
            </a:r>
            <a:r>
              <a:rPr lang="en-US" sz="2200" dirty="0"/>
              <a:t> </a:t>
            </a:r>
            <a:r>
              <a:rPr lang="en-US" sz="1900" i="1" dirty="0"/>
              <a:t> (Saunders et al., 2007)</a:t>
            </a:r>
            <a:endParaRPr lang="id-ID" sz="1900" i="1" dirty="0"/>
          </a:p>
          <a:p>
            <a:pPr lvl="1"/>
            <a:r>
              <a:rPr lang="en-US" sz="2200" dirty="0" err="1"/>
              <a:t>Melibatkan</a:t>
            </a:r>
            <a:r>
              <a:rPr lang="en-US" sz="2200" dirty="0"/>
              <a:t> </a:t>
            </a:r>
            <a:r>
              <a:rPr lang="en-US" sz="2200" dirty="0" err="1"/>
              <a:t>penggunaan</a:t>
            </a:r>
            <a:r>
              <a:rPr lang="en-US" sz="2200" dirty="0"/>
              <a:t> </a:t>
            </a:r>
            <a:r>
              <a:rPr lang="en-US" sz="2200" dirty="0" err="1">
                <a:solidFill>
                  <a:srgbClr val="0070C0"/>
                </a:solidFill>
              </a:rPr>
              <a:t>kuesioner</a:t>
            </a:r>
            <a:r>
              <a:rPr lang="en-US" sz="2200" dirty="0">
                <a:solidFill>
                  <a:srgbClr val="0070C0"/>
                </a:solidFill>
              </a:rPr>
              <a:t> </a:t>
            </a:r>
            <a:r>
              <a:rPr lang="en-US" sz="2200" dirty="0" err="1"/>
              <a:t>dan</a:t>
            </a:r>
            <a:r>
              <a:rPr lang="en-US" sz="2200" dirty="0"/>
              <a:t> </a:t>
            </a:r>
            <a:r>
              <a:rPr lang="en-US" sz="2200" dirty="0">
                <a:solidFill>
                  <a:srgbClr val="0070C0"/>
                </a:solidFill>
              </a:rPr>
              <a:t>interview</a:t>
            </a:r>
          </a:p>
          <a:p>
            <a:pPr marL="863600" lvl="1" indent="-514350" algn="r">
              <a:buNone/>
            </a:pPr>
            <a:br>
              <a:rPr lang="en-US" sz="2000" i="1" dirty="0"/>
            </a:br>
            <a:r>
              <a:rPr lang="en-US" sz="2600" i="1" dirty="0"/>
              <a:t>(Dawson, 2009)</a:t>
            </a:r>
            <a:r>
              <a:rPr lang="id-ID" sz="2600" i="1" dirty="0"/>
              <a:t>        </a:t>
            </a:r>
            <a:endParaRPr lang="en-US" sz="2600" i="1" dirty="0"/>
          </a:p>
        </p:txBody>
      </p:sp>
      <p:sp>
        <p:nvSpPr>
          <p:cNvPr id="4" name="Slide Number Placeholder 3">
            <a:extLst>
              <a:ext uri="{FF2B5EF4-FFF2-40B4-BE49-F238E27FC236}">
                <a16:creationId xmlns:a16="http://schemas.microsoft.com/office/drawing/2014/main" id="{EE76F0D5-845C-4F90-9A3A-055E0EC51E7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1571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normAutofit/>
          </a:bodyPr>
          <a:lstStyle/>
          <a:p>
            <a:r>
              <a:rPr lang="en-US" dirty="0"/>
              <a:t>This literature review aims to identify and analyze the </a:t>
            </a:r>
            <a:r>
              <a:rPr lang="en-US" dirty="0">
                <a:solidFill>
                  <a:srgbClr val="C00000"/>
                </a:solidFill>
              </a:rPr>
              <a:t>state-of-the-art research</a:t>
            </a:r>
            <a:r>
              <a:rPr lang="id-ID" dirty="0">
                <a:solidFill>
                  <a:srgbClr val="C00000"/>
                </a:solidFill>
              </a:rPr>
              <a:t> and methods</a:t>
            </a:r>
            <a:r>
              <a:rPr lang="en-US" dirty="0"/>
              <a:t> in the field</a:t>
            </a:r>
            <a:r>
              <a:rPr lang="id-ID" dirty="0"/>
              <a:t> of interest</a:t>
            </a:r>
            <a:endParaRPr lang="en-US" dirty="0"/>
          </a:p>
          <a:p>
            <a:r>
              <a:rPr lang="en-US" dirty="0"/>
              <a:t>Type of Literature Review:</a:t>
            </a:r>
          </a:p>
          <a:p>
            <a:pPr marL="971550" lvl="1" indent="-514350">
              <a:buFont typeface="+mj-lt"/>
              <a:buAutoNum type="arabicPeriod"/>
            </a:pPr>
            <a:r>
              <a:rPr lang="en-US" dirty="0">
                <a:solidFill>
                  <a:srgbClr val="C00000"/>
                </a:solidFill>
              </a:rPr>
              <a:t>Traditional</a:t>
            </a:r>
            <a:r>
              <a:rPr lang="en-US" dirty="0"/>
              <a:t> Review</a:t>
            </a:r>
          </a:p>
          <a:p>
            <a:pPr marL="971550" lvl="1" indent="-514350">
              <a:buFont typeface="+mj-lt"/>
              <a:buAutoNum type="arabicPeriod"/>
            </a:pPr>
            <a:r>
              <a:rPr lang="en-US" dirty="0">
                <a:solidFill>
                  <a:srgbClr val="C00000"/>
                </a:solidFill>
              </a:rPr>
              <a:t>Systematic Literature Review </a:t>
            </a:r>
            <a:r>
              <a:rPr lang="en-US" dirty="0"/>
              <a:t>or Systematic Review</a:t>
            </a:r>
          </a:p>
          <a:p>
            <a:pPr marL="971550" lvl="1" indent="-514350">
              <a:buFont typeface="+mj-lt"/>
              <a:buAutoNum type="arabicPeriod"/>
            </a:pPr>
            <a:r>
              <a:rPr lang="en-US" dirty="0"/>
              <a:t>Systematic </a:t>
            </a:r>
            <a:r>
              <a:rPr lang="en-US" dirty="0">
                <a:solidFill>
                  <a:srgbClr val="C00000"/>
                </a:solidFill>
              </a:rPr>
              <a:t>Mapping Study</a:t>
            </a:r>
            <a:r>
              <a:rPr lang="en-US" dirty="0"/>
              <a:t> (Scoping Study)</a:t>
            </a:r>
          </a:p>
          <a:p>
            <a:pPr marL="971550" lvl="1" indent="-514350">
              <a:buFont typeface="+mj-lt"/>
              <a:buAutoNum type="arabicPeriod"/>
            </a:pPr>
            <a:r>
              <a:rPr lang="en-US" dirty="0">
                <a:solidFill>
                  <a:srgbClr val="C00000"/>
                </a:solidFill>
              </a:rPr>
              <a:t>Tertiary</a:t>
            </a:r>
            <a:r>
              <a:rPr lang="en-US" dirty="0"/>
              <a:t> Study</a:t>
            </a:r>
          </a:p>
          <a:p>
            <a:r>
              <a:rPr lang="en-US" dirty="0"/>
              <a:t>SLR is now </a:t>
            </a:r>
            <a:r>
              <a:rPr lang="en-US" dirty="0">
                <a:solidFill>
                  <a:srgbClr val="C00000"/>
                </a:solidFill>
              </a:rPr>
              <a:t>well established review method </a:t>
            </a:r>
            <a:r>
              <a:rPr lang="en-US" dirty="0"/>
              <a:t>in the field of software engineering</a:t>
            </a:r>
          </a:p>
          <a:p>
            <a:pPr marL="0" indent="0">
              <a:buNone/>
            </a:pPr>
            <a:endParaRPr lang="en-US" sz="2000" i="1" dirty="0"/>
          </a:p>
          <a:p>
            <a:pPr marL="0" indent="0" algn="r">
              <a:buNone/>
            </a:pPr>
            <a:r>
              <a:rPr lang="en-US" sz="2000" i="1" dirty="0"/>
              <a:t>(</a:t>
            </a:r>
            <a:r>
              <a:rPr lang="en-US" sz="2000" i="1" dirty="0" err="1"/>
              <a:t>Kitchenham</a:t>
            </a:r>
            <a:r>
              <a:rPr lang="en-US" sz="2000" i="1" dirty="0"/>
              <a:t> &amp; Charters, Guidelines in performing  Systematic Literature Reviews in Software Engineering, EBSE Technical Report version 2.3, 2007)</a:t>
            </a:r>
          </a:p>
          <a:p>
            <a:endParaRPr lang="en-US" dirty="0"/>
          </a:p>
        </p:txBody>
      </p:sp>
      <p:sp>
        <p:nvSpPr>
          <p:cNvPr id="2" name="Title 1"/>
          <p:cNvSpPr>
            <a:spLocks noGrp="1"/>
          </p:cNvSpPr>
          <p:nvPr>
            <p:ph type="title"/>
          </p:nvPr>
        </p:nvSpPr>
        <p:spPr/>
        <p:txBody>
          <a:bodyPr/>
          <a:lstStyle/>
          <a:p>
            <a:r>
              <a:rPr lang="en-US" dirty="0"/>
              <a:t>Literature Review</a:t>
            </a:r>
          </a:p>
        </p:txBody>
      </p:sp>
      <p:sp>
        <p:nvSpPr>
          <p:cNvPr id="5" name="Slide Number Placeholder 4">
            <a:extLst>
              <a:ext uri="{FF2B5EF4-FFF2-40B4-BE49-F238E27FC236}">
                <a16:creationId xmlns:a16="http://schemas.microsoft.com/office/drawing/2014/main" id="{4672FD83-6A57-4C2C-AB59-1DEAE0E4F01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180</a:t>
            </a:fld>
            <a:endParaRPr lang="en-US">
              <a:solidFill>
                <a:prstClr val="black">
                  <a:tint val="75000"/>
                </a:prstClr>
              </a:solidFill>
            </a:endParaRPr>
          </a:p>
        </p:txBody>
      </p:sp>
    </p:spTree>
    <p:extLst>
      <p:ext uri="{BB962C8B-B14F-4D97-AF65-F5344CB8AC3E}">
        <p14:creationId xmlns:p14="http://schemas.microsoft.com/office/powerpoint/2010/main" val="237536541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4000"/>
          </a:xfrm>
        </p:spPr>
        <p:txBody>
          <a:bodyPr>
            <a:normAutofit fontScale="85000" lnSpcReduction="10000"/>
          </a:bodyPr>
          <a:lstStyle/>
          <a:p>
            <a:r>
              <a:rPr lang="en-US" sz="3200" dirty="0"/>
              <a:t>Provides an </a:t>
            </a:r>
            <a:r>
              <a:rPr lang="en-US" sz="3200" dirty="0">
                <a:solidFill>
                  <a:srgbClr val="C00000"/>
                </a:solidFill>
              </a:rPr>
              <a:t>overview of the research findings</a:t>
            </a:r>
            <a:r>
              <a:rPr lang="en-US" sz="3200" dirty="0"/>
              <a:t> on particular topics</a:t>
            </a:r>
          </a:p>
          <a:p>
            <a:r>
              <a:rPr lang="en-US" sz="3200" dirty="0">
                <a:solidFill>
                  <a:srgbClr val="C00000"/>
                </a:solidFill>
              </a:rPr>
              <a:t>Advantages</a:t>
            </a:r>
            <a:r>
              <a:rPr lang="en-US" sz="3200" dirty="0"/>
              <a:t>: produce insightful, valid syntheses of the research literature </a:t>
            </a:r>
            <a:r>
              <a:rPr lang="en-US" sz="3200" dirty="0">
                <a:solidFill>
                  <a:srgbClr val="0070C0"/>
                </a:solidFill>
              </a:rPr>
              <a:t>if conducted by the expert</a:t>
            </a:r>
          </a:p>
          <a:p>
            <a:r>
              <a:rPr lang="en-US" sz="3200" dirty="0">
                <a:solidFill>
                  <a:srgbClr val="C00000"/>
                </a:solidFill>
              </a:rPr>
              <a:t>Disadvantages</a:t>
            </a:r>
            <a:r>
              <a:rPr lang="en-US" sz="3200" dirty="0"/>
              <a:t>: vulnerable to unintentional and intentional </a:t>
            </a:r>
            <a:r>
              <a:rPr lang="en-US" sz="3200" dirty="0">
                <a:solidFill>
                  <a:srgbClr val="0070C0"/>
                </a:solidFill>
              </a:rPr>
              <a:t>bias in the selection</a:t>
            </a:r>
            <a:r>
              <a:rPr lang="en-US" sz="3200" dirty="0"/>
              <a:t>, interpretation and organization of content</a:t>
            </a:r>
          </a:p>
          <a:p>
            <a:r>
              <a:rPr lang="en-US" sz="3200" dirty="0">
                <a:solidFill>
                  <a:srgbClr val="C00000"/>
                </a:solidFill>
              </a:rPr>
              <a:t>Examples</a:t>
            </a:r>
            <a:r>
              <a:rPr lang="en-US" sz="3200" dirty="0"/>
              <a:t>:</a:t>
            </a:r>
          </a:p>
          <a:p>
            <a:pPr lvl="1"/>
            <a:r>
              <a:rPr lang="en-US" dirty="0"/>
              <a:t>Liao et al., </a:t>
            </a:r>
            <a:r>
              <a:rPr lang="en-US" dirty="0">
                <a:solidFill>
                  <a:srgbClr val="0070C0"/>
                </a:solidFill>
              </a:rPr>
              <a:t>Intrusion Detection System: A Comprehensive Review</a:t>
            </a:r>
            <a:r>
              <a:rPr lang="en-US" dirty="0"/>
              <a:t>, Journal of Network and Computer Applications, 36(2013)</a:t>
            </a:r>
          </a:p>
          <a:p>
            <a:pPr lvl="1"/>
            <a:r>
              <a:rPr lang="en-US" dirty="0" err="1"/>
              <a:t>Galar</a:t>
            </a:r>
            <a:r>
              <a:rPr lang="en-US" dirty="0"/>
              <a:t> et al., </a:t>
            </a:r>
            <a:r>
              <a:rPr lang="en-US" dirty="0">
                <a:solidFill>
                  <a:srgbClr val="0070C0"/>
                </a:solidFill>
              </a:rPr>
              <a:t>A Review on Ensembles for the Class Imbalance Problem: Bagging-, Boosting-, and Hybrid-Based Approaches</a:t>
            </a:r>
            <a:r>
              <a:rPr lang="en-US" dirty="0"/>
              <a:t>, IEEE Transactions on Systems, Man, and Cybernetics, Part C (Applications and Reviews), Vol. 42, No. 4, July 2012</a:t>
            </a:r>
          </a:p>
          <a:p>
            <a:pPr lvl="1"/>
            <a:r>
              <a:rPr lang="en-US" dirty="0" err="1"/>
              <a:t>Cagatay</a:t>
            </a:r>
            <a:r>
              <a:rPr lang="en-US" dirty="0"/>
              <a:t> </a:t>
            </a:r>
            <a:r>
              <a:rPr lang="en-US" dirty="0" err="1"/>
              <a:t>Catal</a:t>
            </a:r>
            <a:r>
              <a:rPr lang="en-US" dirty="0"/>
              <a:t>, </a:t>
            </a:r>
            <a:r>
              <a:rPr lang="en-US" dirty="0">
                <a:solidFill>
                  <a:srgbClr val="0070C0"/>
                </a:solidFill>
              </a:rPr>
              <a:t>Software fault prediction: A literature review and current trends</a:t>
            </a:r>
            <a:r>
              <a:rPr lang="en-US" dirty="0"/>
              <a:t>, Expert Systems with Applications 38 (2011)</a:t>
            </a:r>
          </a:p>
        </p:txBody>
      </p:sp>
      <p:sp>
        <p:nvSpPr>
          <p:cNvPr id="2" name="Title 1"/>
          <p:cNvSpPr>
            <a:spLocks noGrp="1"/>
          </p:cNvSpPr>
          <p:nvPr>
            <p:ph type="title"/>
          </p:nvPr>
        </p:nvSpPr>
        <p:spPr/>
        <p:txBody>
          <a:bodyPr/>
          <a:lstStyle/>
          <a:p>
            <a:r>
              <a:rPr lang="en-US" dirty="0"/>
              <a:t>1. Traditional Review</a:t>
            </a:r>
          </a:p>
        </p:txBody>
      </p:sp>
      <p:sp>
        <p:nvSpPr>
          <p:cNvPr id="5" name="Slide Number Placeholder 4">
            <a:extLst>
              <a:ext uri="{FF2B5EF4-FFF2-40B4-BE49-F238E27FC236}">
                <a16:creationId xmlns:a16="http://schemas.microsoft.com/office/drawing/2014/main" id="{AE33D4BF-CDE7-4F75-B765-3022FD99141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18535130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Content Placeholder 3"/>
          <p:cNvSpPr>
            <a:spLocks noGrp="1"/>
          </p:cNvSpPr>
          <p:nvPr>
            <p:ph idx="1"/>
          </p:nvPr>
        </p:nvSpPr>
        <p:spPr>
          <a:xfrm>
            <a:off x="628649" y="1143000"/>
            <a:ext cx="8177213" cy="5105400"/>
          </a:xfrm>
        </p:spPr>
        <p:txBody>
          <a:bodyPr>
            <a:normAutofit lnSpcReduction="10000"/>
          </a:bodyPr>
          <a:lstStyle/>
          <a:p>
            <a:r>
              <a:rPr lang="en-US" sz="3200" dirty="0">
                <a:solidFill>
                  <a:schemeClr val="tx1"/>
                </a:solidFill>
              </a:rPr>
              <a:t>Suitable for a </a:t>
            </a:r>
            <a:r>
              <a:rPr lang="en-US" sz="3200" dirty="0">
                <a:solidFill>
                  <a:srgbClr val="C00000"/>
                </a:solidFill>
              </a:rPr>
              <a:t>very broad topic</a:t>
            </a:r>
          </a:p>
          <a:p>
            <a:r>
              <a:rPr lang="en-US" sz="3200" dirty="0">
                <a:solidFill>
                  <a:schemeClr val="tx1"/>
                </a:solidFill>
              </a:rPr>
              <a:t>Identify </a:t>
            </a:r>
            <a:r>
              <a:rPr lang="en-US" sz="3200" dirty="0">
                <a:solidFill>
                  <a:srgbClr val="C00000"/>
                </a:solidFill>
              </a:rPr>
              <a:t>clusters of evidence </a:t>
            </a:r>
            <a:r>
              <a:rPr lang="en-US" sz="3200" dirty="0">
                <a:solidFill>
                  <a:schemeClr val="tx1"/>
                </a:solidFill>
              </a:rPr>
              <a:t>(making classification)</a:t>
            </a:r>
          </a:p>
          <a:p>
            <a:r>
              <a:rPr lang="en-US" sz="3200" dirty="0">
                <a:solidFill>
                  <a:schemeClr val="tx1"/>
                </a:solidFill>
              </a:rPr>
              <a:t>Direct the focus of future SLRs</a:t>
            </a:r>
          </a:p>
          <a:p>
            <a:r>
              <a:rPr lang="en-US" sz="3200" dirty="0">
                <a:solidFill>
                  <a:schemeClr val="tx1"/>
                </a:solidFill>
              </a:rPr>
              <a:t>To identify </a:t>
            </a:r>
            <a:r>
              <a:rPr lang="en-US" sz="3200" dirty="0">
                <a:solidFill>
                  <a:srgbClr val="C00000"/>
                </a:solidFill>
              </a:rPr>
              <a:t>areas for future primary studies</a:t>
            </a:r>
          </a:p>
          <a:p>
            <a:r>
              <a:rPr lang="en-US" sz="3200" dirty="0">
                <a:solidFill>
                  <a:srgbClr val="C00000"/>
                </a:solidFill>
              </a:rPr>
              <a:t>Examples</a:t>
            </a:r>
            <a:r>
              <a:rPr lang="en-US" sz="3200" dirty="0"/>
              <a:t>:</a:t>
            </a:r>
          </a:p>
          <a:p>
            <a:pPr lvl="1"/>
            <a:r>
              <a:rPr lang="en-US" dirty="0" err="1"/>
              <a:t>Neto</a:t>
            </a:r>
            <a:r>
              <a:rPr lang="en-US" dirty="0"/>
              <a:t> et al., </a:t>
            </a:r>
            <a:r>
              <a:rPr lang="en-US" dirty="0">
                <a:solidFill>
                  <a:srgbClr val="0070C0"/>
                </a:solidFill>
              </a:rPr>
              <a:t>A systematic mapping study of software product lines testing</a:t>
            </a:r>
            <a:r>
              <a:rPr lang="en-US" dirty="0"/>
              <a:t>, Information and Software Technology Vol. 53, Issue 5, May 2011</a:t>
            </a:r>
          </a:p>
          <a:p>
            <a:pPr lvl="1"/>
            <a:r>
              <a:rPr lang="en-US" dirty="0" err="1"/>
              <a:t>Elberzhager</a:t>
            </a:r>
            <a:r>
              <a:rPr lang="en-US" dirty="0"/>
              <a:t> et al., </a:t>
            </a:r>
            <a:r>
              <a:rPr lang="en-US" dirty="0">
                <a:solidFill>
                  <a:srgbClr val="0070C0"/>
                </a:solidFill>
              </a:rPr>
              <a:t>Reducing test effort: A systematic mapping study on existing approaches</a:t>
            </a:r>
            <a:r>
              <a:rPr lang="en-US" dirty="0"/>
              <a:t>, Information and Software Technology 54 (2012)</a:t>
            </a:r>
          </a:p>
          <a:p>
            <a:pPr lvl="1"/>
            <a:endParaRPr lang="en-US" dirty="0">
              <a:solidFill>
                <a:srgbClr val="C00000"/>
              </a:solidFill>
            </a:endParaRPr>
          </a:p>
          <a:p>
            <a:pPr lvl="1"/>
            <a:endParaRPr lang="en-US" dirty="0">
              <a:solidFill>
                <a:srgbClr val="C00000"/>
              </a:solidFill>
            </a:endParaRPr>
          </a:p>
        </p:txBody>
      </p:sp>
      <p:sp>
        <p:nvSpPr>
          <p:cNvPr id="2" name="Title 1"/>
          <p:cNvSpPr>
            <a:spLocks noGrp="1"/>
          </p:cNvSpPr>
          <p:nvPr>
            <p:ph type="title"/>
          </p:nvPr>
        </p:nvSpPr>
        <p:spPr/>
        <p:txBody>
          <a:bodyPr>
            <a:normAutofit/>
          </a:bodyPr>
          <a:lstStyle/>
          <a:p>
            <a:pPr>
              <a:defRPr/>
            </a:pPr>
            <a:r>
              <a:rPr lang="en-NZ" dirty="0"/>
              <a:t>2. Systematic Mapping Study</a:t>
            </a:r>
          </a:p>
        </p:txBody>
      </p:sp>
      <p:sp>
        <p:nvSpPr>
          <p:cNvPr id="4" name="Slide Number Placeholder 3">
            <a:extLst>
              <a:ext uri="{FF2B5EF4-FFF2-40B4-BE49-F238E27FC236}">
                <a16:creationId xmlns:a16="http://schemas.microsoft.com/office/drawing/2014/main" id="{0CFE4F61-9CFC-485A-B193-5711298A1D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4021912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257349"/>
          </a:xfrm>
        </p:spPr>
        <p:txBody>
          <a:bodyPr>
            <a:normAutofit fontScale="85000" lnSpcReduction="10000"/>
          </a:bodyPr>
          <a:lstStyle/>
          <a:p>
            <a:r>
              <a:rPr lang="en-US" sz="3000" dirty="0"/>
              <a:t>The purpose of a systematic literature reviews is to provide as </a:t>
            </a:r>
            <a:r>
              <a:rPr lang="en-US" sz="3000" dirty="0">
                <a:solidFill>
                  <a:srgbClr val="C00000"/>
                </a:solidFill>
              </a:rPr>
              <a:t>complete a list as possible of all the published studies </a:t>
            </a:r>
            <a:r>
              <a:rPr lang="en-US" sz="3000" dirty="0"/>
              <a:t>relating to a particular subject area </a:t>
            </a:r>
          </a:p>
          <a:p>
            <a:r>
              <a:rPr lang="en-US" sz="3000" dirty="0"/>
              <a:t>A </a:t>
            </a:r>
            <a:r>
              <a:rPr lang="en-US" sz="3000" dirty="0">
                <a:solidFill>
                  <a:srgbClr val="C00000"/>
                </a:solidFill>
              </a:rPr>
              <a:t>process of identifying, assessing, and interpreting</a:t>
            </a:r>
            <a:r>
              <a:rPr lang="en-US" sz="3000" dirty="0"/>
              <a:t> all available research evidence, to provide answers for a particular </a:t>
            </a:r>
            <a:r>
              <a:rPr lang="en-US" sz="3000" dirty="0">
                <a:solidFill>
                  <a:srgbClr val="C00000"/>
                </a:solidFill>
              </a:rPr>
              <a:t>research question</a:t>
            </a:r>
          </a:p>
          <a:p>
            <a:r>
              <a:rPr lang="en-US" sz="3000" dirty="0"/>
              <a:t>A form of secondary study that uses a </a:t>
            </a:r>
            <a:r>
              <a:rPr lang="en-US" sz="3000" dirty="0">
                <a:solidFill>
                  <a:srgbClr val="C00000"/>
                </a:solidFill>
              </a:rPr>
              <a:t>well-defined methodology</a:t>
            </a:r>
          </a:p>
          <a:p>
            <a:r>
              <a:rPr lang="en-US" sz="3000" dirty="0"/>
              <a:t>SLRs are well established in other disciplines, particularly </a:t>
            </a:r>
            <a:r>
              <a:rPr lang="en-US" sz="3000" dirty="0">
                <a:solidFill>
                  <a:srgbClr val="C00000"/>
                </a:solidFill>
              </a:rPr>
              <a:t>medicine</a:t>
            </a:r>
            <a:r>
              <a:rPr lang="en-US" sz="3000" dirty="0"/>
              <a:t>. They integrate an individual clinical expertise and facilitate access to the outcomes of the research</a:t>
            </a:r>
          </a:p>
          <a:p>
            <a:endParaRPr lang="en-US" sz="2200" i="1" dirty="0"/>
          </a:p>
          <a:p>
            <a:pPr marL="0" indent="0">
              <a:buNone/>
            </a:pPr>
            <a:r>
              <a:rPr lang="en-US" sz="2200" i="1" dirty="0"/>
              <a:t>(</a:t>
            </a:r>
            <a:r>
              <a:rPr lang="en-US" sz="2200" i="1" dirty="0" err="1"/>
              <a:t>Kitchenham</a:t>
            </a:r>
            <a:r>
              <a:rPr lang="en-US" sz="2200" i="1" dirty="0"/>
              <a:t> &amp; Charters, Guidelines in performing  Systematic Literature Reviews in Software Engineering, EBSE Technical Report version 2.3, 2007)</a:t>
            </a:r>
          </a:p>
        </p:txBody>
      </p:sp>
      <p:sp>
        <p:nvSpPr>
          <p:cNvPr id="2" name="Title 1"/>
          <p:cNvSpPr>
            <a:spLocks noGrp="1"/>
          </p:cNvSpPr>
          <p:nvPr>
            <p:ph type="title"/>
          </p:nvPr>
        </p:nvSpPr>
        <p:spPr/>
        <p:txBody>
          <a:bodyPr>
            <a:normAutofit/>
          </a:bodyPr>
          <a:lstStyle/>
          <a:p>
            <a:r>
              <a:rPr lang="en-US" dirty="0"/>
              <a:t>3. Systematic Literature Review (SLR)</a:t>
            </a:r>
          </a:p>
        </p:txBody>
      </p:sp>
      <p:sp>
        <p:nvSpPr>
          <p:cNvPr id="5" name="Slide Number Placeholder 4">
            <a:extLst>
              <a:ext uri="{FF2B5EF4-FFF2-40B4-BE49-F238E27FC236}">
                <a16:creationId xmlns:a16="http://schemas.microsoft.com/office/drawing/2014/main" id="{E30143B5-B0DA-4659-8E24-3D17BC60B27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42120377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id-ID" dirty="0">
                <a:solidFill>
                  <a:srgbClr val="C00000"/>
                </a:solidFill>
              </a:rPr>
              <a:t>Examples</a:t>
            </a:r>
            <a:r>
              <a:rPr lang="id-ID" dirty="0"/>
              <a:t> of SLR:</a:t>
            </a:r>
          </a:p>
          <a:p>
            <a:pPr lvl="1"/>
            <a:r>
              <a:rPr lang="en-ID" dirty="0"/>
              <a:t>Hall et al., </a:t>
            </a:r>
            <a:r>
              <a:rPr lang="en-ID" dirty="0">
                <a:solidFill>
                  <a:srgbClr val="0070C0"/>
                </a:solidFill>
              </a:rPr>
              <a:t>A Systematic Literature Review on Fault Prediction Performance in Software Engineering</a:t>
            </a:r>
            <a:r>
              <a:rPr lang="en-ID" dirty="0"/>
              <a:t>, IEEE Transaction on Software Engineering, Vol. 38, No. 6, 2012</a:t>
            </a:r>
          </a:p>
          <a:p>
            <a:pPr lvl="1"/>
            <a:r>
              <a:rPr lang="en-ID" dirty="0"/>
              <a:t>Romi Satria Wahono</a:t>
            </a:r>
            <a:r>
              <a:rPr lang="id-ID" dirty="0"/>
              <a:t>, </a:t>
            </a:r>
            <a:r>
              <a:rPr lang="en-ID" dirty="0">
                <a:solidFill>
                  <a:srgbClr val="0070C0"/>
                </a:solidFill>
              </a:rPr>
              <a:t>A Systematic Literature Review of Software Defect Prediction: Research Trends, Datasets, Methods and Frameworks</a:t>
            </a:r>
            <a:r>
              <a:rPr lang="id-ID" dirty="0"/>
              <a:t>, </a:t>
            </a:r>
            <a:r>
              <a:rPr lang="en-ID" dirty="0"/>
              <a:t>Journal of Software Engineering, Vol. 1, No. 1, April 2015</a:t>
            </a:r>
          </a:p>
          <a:p>
            <a:pPr lvl="1"/>
            <a:r>
              <a:rPr lang="en-US" dirty="0"/>
              <a:t>Matthias </a:t>
            </a:r>
            <a:r>
              <a:rPr lang="en-US" dirty="0" err="1"/>
              <a:t>Galster</a:t>
            </a:r>
            <a:r>
              <a:rPr lang="en-US" dirty="0"/>
              <a:t>, Danny </a:t>
            </a:r>
            <a:r>
              <a:rPr lang="en-US" dirty="0" err="1"/>
              <a:t>Weyns</a:t>
            </a:r>
            <a:r>
              <a:rPr lang="en-US" dirty="0"/>
              <a:t>, Dan </a:t>
            </a:r>
            <a:r>
              <a:rPr lang="en-US" dirty="0" err="1"/>
              <a:t>Tofan</a:t>
            </a:r>
            <a:r>
              <a:rPr lang="en-US" dirty="0"/>
              <a:t>, </a:t>
            </a:r>
            <a:r>
              <a:rPr lang="en-US" dirty="0" err="1"/>
              <a:t>Bartosz</a:t>
            </a:r>
            <a:r>
              <a:rPr lang="en-US" dirty="0"/>
              <a:t> </a:t>
            </a:r>
            <a:r>
              <a:rPr lang="en-US" dirty="0" err="1"/>
              <a:t>Michalik</a:t>
            </a:r>
            <a:r>
              <a:rPr lang="en-US" dirty="0"/>
              <a:t>, and Paris </a:t>
            </a:r>
            <a:r>
              <a:rPr lang="en-US" dirty="0" err="1"/>
              <a:t>Avgeriou</a:t>
            </a:r>
            <a:r>
              <a:rPr lang="id-ID" dirty="0"/>
              <a:t>, </a:t>
            </a:r>
            <a:r>
              <a:rPr lang="en-US" dirty="0">
                <a:solidFill>
                  <a:srgbClr val="0070C0"/>
                </a:solidFill>
              </a:rPr>
              <a:t>Variability in Software Systems: A Systematic Literature Review</a:t>
            </a:r>
            <a:r>
              <a:rPr lang="id-ID" dirty="0"/>
              <a:t>, </a:t>
            </a:r>
            <a:r>
              <a:rPr lang="en-US" dirty="0"/>
              <a:t>IEEE Transactions on Software Engineering, </a:t>
            </a:r>
            <a:r>
              <a:rPr lang="en-US" dirty="0" err="1"/>
              <a:t>Vol</a:t>
            </a:r>
            <a:r>
              <a:rPr lang="en-US" dirty="0"/>
              <a:t> 40, No 3, 2014</a:t>
            </a:r>
          </a:p>
          <a:p>
            <a:endParaRPr lang="en-US" dirty="0"/>
          </a:p>
        </p:txBody>
      </p:sp>
      <p:sp>
        <p:nvSpPr>
          <p:cNvPr id="4" name="Title 3"/>
          <p:cNvSpPr>
            <a:spLocks noGrp="1"/>
          </p:cNvSpPr>
          <p:nvPr>
            <p:ph type="title"/>
          </p:nvPr>
        </p:nvSpPr>
        <p:spPr/>
        <p:txBody>
          <a:bodyPr/>
          <a:lstStyle/>
          <a:p>
            <a:r>
              <a:rPr lang="en-US" dirty="0"/>
              <a:t>3. Systematic Literature Review (SLR)</a:t>
            </a:r>
          </a:p>
        </p:txBody>
      </p:sp>
      <p:sp>
        <p:nvSpPr>
          <p:cNvPr id="5" name="Slide Number Placeholder 4">
            <a:extLst>
              <a:ext uri="{FF2B5EF4-FFF2-40B4-BE49-F238E27FC236}">
                <a16:creationId xmlns:a16="http://schemas.microsoft.com/office/drawing/2014/main" id="{9FA6586D-E4EA-4414-AAB3-E230408E226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184</a:t>
            </a:fld>
            <a:endParaRPr lang="en-US">
              <a:solidFill>
                <a:prstClr val="black">
                  <a:tint val="75000"/>
                </a:prstClr>
              </a:solidFill>
            </a:endParaRPr>
          </a:p>
        </p:txBody>
      </p:sp>
    </p:spTree>
    <p:extLst>
      <p:ext uri="{BB962C8B-B14F-4D97-AF65-F5344CB8AC3E}">
        <p14:creationId xmlns:p14="http://schemas.microsoft.com/office/powerpoint/2010/main" val="10682895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Content Placeholder 3"/>
          <p:cNvSpPr>
            <a:spLocks noGrp="1"/>
          </p:cNvSpPr>
          <p:nvPr>
            <p:ph idx="1"/>
          </p:nvPr>
        </p:nvSpPr>
        <p:spPr>
          <a:xfrm>
            <a:off x="628649" y="1219200"/>
            <a:ext cx="8177213" cy="5029199"/>
          </a:xfrm>
        </p:spPr>
        <p:txBody>
          <a:bodyPr>
            <a:normAutofit fontScale="85000" lnSpcReduction="20000"/>
          </a:bodyPr>
          <a:lstStyle/>
          <a:p>
            <a:r>
              <a:rPr lang="en-US" sz="4000" dirty="0">
                <a:solidFill>
                  <a:schemeClr val="tx1"/>
                </a:solidFill>
              </a:rPr>
              <a:t>Is a </a:t>
            </a:r>
            <a:r>
              <a:rPr lang="en-US" sz="4000" dirty="0">
                <a:solidFill>
                  <a:srgbClr val="C00000"/>
                </a:solidFill>
              </a:rPr>
              <a:t>SLR of SLRs</a:t>
            </a:r>
          </a:p>
          <a:p>
            <a:r>
              <a:rPr lang="en-US" sz="4000" dirty="0">
                <a:solidFill>
                  <a:schemeClr val="tx1"/>
                </a:solidFill>
              </a:rPr>
              <a:t>To answer a </a:t>
            </a:r>
            <a:r>
              <a:rPr lang="en-US" sz="4000" dirty="0">
                <a:solidFill>
                  <a:srgbClr val="C00000"/>
                </a:solidFill>
              </a:rPr>
              <a:t>more wider question</a:t>
            </a:r>
          </a:p>
          <a:p>
            <a:r>
              <a:rPr lang="en-US" sz="4000" dirty="0">
                <a:solidFill>
                  <a:schemeClr val="tx1"/>
                </a:solidFill>
              </a:rPr>
              <a:t>Uses the </a:t>
            </a:r>
            <a:r>
              <a:rPr lang="en-US" sz="4000" dirty="0">
                <a:solidFill>
                  <a:srgbClr val="C00000"/>
                </a:solidFill>
              </a:rPr>
              <a:t>same method as in SLR</a:t>
            </a:r>
          </a:p>
          <a:p>
            <a:r>
              <a:rPr lang="en-US" sz="4000" dirty="0">
                <a:solidFill>
                  <a:schemeClr val="tx1"/>
                </a:solidFill>
              </a:rPr>
              <a:t>Potentially </a:t>
            </a:r>
            <a:r>
              <a:rPr lang="en-US" sz="4000" dirty="0">
                <a:solidFill>
                  <a:srgbClr val="C00000"/>
                </a:solidFill>
              </a:rPr>
              <a:t>less resource intensive</a:t>
            </a:r>
          </a:p>
          <a:p>
            <a:r>
              <a:rPr lang="en-US" sz="4000" dirty="0">
                <a:solidFill>
                  <a:srgbClr val="C00000"/>
                </a:solidFill>
              </a:rPr>
              <a:t>Examples</a:t>
            </a:r>
            <a:r>
              <a:rPr lang="en-US" sz="4000" dirty="0"/>
              <a:t>:</a:t>
            </a:r>
          </a:p>
          <a:p>
            <a:pPr lvl="1"/>
            <a:r>
              <a:rPr lang="en-US" sz="3600" dirty="0" err="1"/>
              <a:t>Kitchenham</a:t>
            </a:r>
            <a:r>
              <a:rPr lang="en-US" sz="3600" dirty="0"/>
              <a:t> et al., </a:t>
            </a:r>
            <a:r>
              <a:rPr lang="en-US" sz="3600" dirty="0">
                <a:solidFill>
                  <a:srgbClr val="0070C0"/>
                </a:solidFill>
              </a:rPr>
              <a:t>Systematic literature reviews in software engineering – A tertiary study</a:t>
            </a:r>
            <a:r>
              <a:rPr lang="en-US" sz="3600" dirty="0"/>
              <a:t>, Information and Software Technology 52 (2010)</a:t>
            </a:r>
          </a:p>
          <a:p>
            <a:pPr lvl="1"/>
            <a:r>
              <a:rPr lang="en-US" sz="3600" dirty="0"/>
              <a:t>Cruzes et al., </a:t>
            </a:r>
            <a:r>
              <a:rPr lang="en-US" sz="3600" dirty="0">
                <a:solidFill>
                  <a:srgbClr val="0070C0"/>
                </a:solidFill>
              </a:rPr>
              <a:t>Research synthesis in software engineering: A tertiary study</a:t>
            </a:r>
            <a:r>
              <a:rPr lang="en-US" sz="3600" dirty="0"/>
              <a:t>, Information and Software Technology 53 (2011)</a:t>
            </a:r>
          </a:p>
          <a:p>
            <a:endParaRPr lang="en-US" sz="4000" dirty="0"/>
          </a:p>
        </p:txBody>
      </p:sp>
      <p:sp>
        <p:nvSpPr>
          <p:cNvPr id="2" name="Title 1"/>
          <p:cNvSpPr>
            <a:spLocks noGrp="1"/>
          </p:cNvSpPr>
          <p:nvPr>
            <p:ph type="title"/>
          </p:nvPr>
        </p:nvSpPr>
        <p:spPr/>
        <p:txBody>
          <a:bodyPr>
            <a:normAutofit/>
          </a:bodyPr>
          <a:lstStyle/>
          <a:p>
            <a:pPr>
              <a:defRPr/>
            </a:pPr>
            <a:r>
              <a:rPr lang="en-NZ" dirty="0"/>
              <a:t>4. Tertiary study</a:t>
            </a:r>
          </a:p>
        </p:txBody>
      </p:sp>
      <p:sp>
        <p:nvSpPr>
          <p:cNvPr id="4" name="Slide Number Placeholder 3">
            <a:extLst>
              <a:ext uri="{FF2B5EF4-FFF2-40B4-BE49-F238E27FC236}">
                <a16:creationId xmlns:a16="http://schemas.microsoft.com/office/drawing/2014/main" id="{EDF67EE2-EA63-43F4-A0A0-2C12AC13E90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185</a:t>
            </a:fld>
            <a:endParaRPr lang="en-US">
              <a:solidFill>
                <a:prstClr val="black">
                  <a:tint val="75000"/>
                </a:prstClr>
              </a:solidFill>
            </a:endParaRPr>
          </a:p>
        </p:txBody>
      </p:sp>
    </p:spTree>
    <p:extLst>
      <p:ext uri="{BB962C8B-B14F-4D97-AF65-F5344CB8AC3E}">
        <p14:creationId xmlns:p14="http://schemas.microsoft.com/office/powerpoint/2010/main" val="1497480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Pahami</a:t>
            </a:r>
            <a:r>
              <a:rPr lang="en-US" dirty="0"/>
              <a:t> </a:t>
            </a:r>
            <a:r>
              <a:rPr lang="en-US" dirty="0">
                <a:solidFill>
                  <a:srgbClr val="C00000"/>
                </a:solidFill>
              </a:rPr>
              <a:t>Research Question (RQ) </a:t>
            </a:r>
            <a:r>
              <a:rPr lang="en-US" dirty="0"/>
              <a:t>yang </a:t>
            </a:r>
            <a:r>
              <a:rPr lang="en-US" dirty="0" err="1"/>
              <a:t>biasanya</a:t>
            </a:r>
            <a:r>
              <a:rPr lang="en-US" dirty="0"/>
              <a:t> </a:t>
            </a:r>
            <a:r>
              <a:rPr lang="en-US" dirty="0" err="1"/>
              <a:t>tertulis</a:t>
            </a:r>
            <a:r>
              <a:rPr lang="en-US" dirty="0"/>
              <a:t> </a:t>
            </a:r>
            <a:r>
              <a:rPr lang="en-US" dirty="0" err="1"/>
              <a:t>secara</a:t>
            </a:r>
            <a:r>
              <a:rPr lang="en-US" dirty="0"/>
              <a:t> </a:t>
            </a:r>
            <a:r>
              <a:rPr lang="en-US" dirty="0" err="1"/>
              <a:t>eksplisit</a:t>
            </a:r>
            <a:r>
              <a:rPr lang="en-US" dirty="0"/>
              <a:t> di paper</a:t>
            </a:r>
          </a:p>
          <a:p>
            <a:r>
              <a:rPr lang="en-US" dirty="0" err="1">
                <a:solidFill>
                  <a:srgbClr val="0070C0"/>
                </a:solidFill>
              </a:rPr>
              <a:t>Jawaban</a:t>
            </a:r>
            <a:r>
              <a:rPr lang="en-US" dirty="0">
                <a:solidFill>
                  <a:srgbClr val="0070C0"/>
                </a:solidFill>
              </a:rPr>
              <a:t> RQ </a:t>
            </a:r>
            <a:r>
              <a:rPr lang="en-US" dirty="0" err="1"/>
              <a:t>ada</a:t>
            </a:r>
            <a:r>
              <a:rPr lang="en-US" dirty="0"/>
              <a:t> di </a:t>
            </a:r>
            <a:r>
              <a:rPr lang="en-US" dirty="0" err="1"/>
              <a:t>bagian</a:t>
            </a:r>
            <a:r>
              <a:rPr lang="en-US" dirty="0"/>
              <a:t> “</a:t>
            </a:r>
            <a:r>
              <a:rPr lang="en-US" dirty="0">
                <a:solidFill>
                  <a:srgbClr val="C00000"/>
                </a:solidFill>
              </a:rPr>
              <a:t>result and analysis</a:t>
            </a:r>
            <a:r>
              <a:rPr lang="en-US" dirty="0"/>
              <a:t>” di </a:t>
            </a:r>
            <a:r>
              <a:rPr lang="en-US" dirty="0" err="1"/>
              <a:t>halaman</a:t>
            </a:r>
            <a:r>
              <a:rPr lang="en-US" dirty="0"/>
              <a:t> </a:t>
            </a:r>
            <a:r>
              <a:rPr lang="en-US" dirty="0" err="1"/>
              <a:t>belakang</a:t>
            </a:r>
            <a:endParaRPr lang="en-US" dirty="0"/>
          </a:p>
          <a:p>
            <a:r>
              <a:rPr lang="en-US" dirty="0" err="1"/>
              <a:t>Perhatikan</a:t>
            </a:r>
            <a:r>
              <a:rPr lang="en-US" dirty="0"/>
              <a:t> </a:t>
            </a:r>
            <a:r>
              <a:rPr lang="en-US" dirty="0" err="1"/>
              <a:t>pelan-pelan</a:t>
            </a:r>
            <a:r>
              <a:rPr lang="en-US" dirty="0"/>
              <a:t> </a:t>
            </a:r>
            <a:r>
              <a:rPr lang="en-US" dirty="0" err="1"/>
              <a:t>apabila</a:t>
            </a:r>
            <a:r>
              <a:rPr lang="en-US" dirty="0"/>
              <a:t> RQ </a:t>
            </a:r>
            <a:r>
              <a:rPr lang="en-US" dirty="0" err="1"/>
              <a:t>ada</a:t>
            </a:r>
            <a:r>
              <a:rPr lang="en-US" dirty="0"/>
              <a:t> </a:t>
            </a:r>
            <a:r>
              <a:rPr lang="en-US" dirty="0" err="1"/>
              <a:t>tentang</a:t>
            </a:r>
            <a:r>
              <a:rPr lang="en-US" dirty="0"/>
              <a:t> “</a:t>
            </a:r>
            <a:r>
              <a:rPr lang="en-US" dirty="0">
                <a:solidFill>
                  <a:srgbClr val="0070C0"/>
                </a:solidFill>
              </a:rPr>
              <a:t>best method/algorithm</a:t>
            </a:r>
            <a:r>
              <a:rPr lang="en-US" dirty="0"/>
              <a:t>” </a:t>
            </a:r>
            <a:r>
              <a:rPr lang="en-US" dirty="0" err="1"/>
              <a:t>karena</a:t>
            </a:r>
            <a:r>
              <a:rPr lang="en-US" dirty="0"/>
              <a:t> di situ </a:t>
            </a:r>
            <a:r>
              <a:rPr lang="en-US" dirty="0" err="1"/>
              <a:t>akan</a:t>
            </a:r>
            <a:r>
              <a:rPr lang="en-US" dirty="0"/>
              <a:t> </a:t>
            </a:r>
            <a:r>
              <a:rPr lang="en-US" dirty="0" err="1"/>
              <a:t>dibahas</a:t>
            </a:r>
            <a:r>
              <a:rPr lang="en-US" dirty="0"/>
              <a:t> </a:t>
            </a:r>
            <a:r>
              <a:rPr lang="en-US" dirty="0" err="1"/>
              <a:t>tentang</a:t>
            </a:r>
            <a:r>
              <a:rPr lang="en-US" dirty="0"/>
              <a:t> </a:t>
            </a:r>
            <a:r>
              <a:rPr lang="en-US" dirty="0">
                <a:solidFill>
                  <a:srgbClr val="C00000"/>
                </a:solidFill>
              </a:rPr>
              <a:t>state-of-the-art method</a:t>
            </a:r>
          </a:p>
          <a:p>
            <a:r>
              <a:rPr lang="en-US" dirty="0" err="1"/>
              <a:t>Perhatikan</a:t>
            </a:r>
            <a:r>
              <a:rPr lang="en-US" dirty="0"/>
              <a:t> </a:t>
            </a:r>
            <a:r>
              <a:rPr lang="en-US" dirty="0" err="1"/>
              <a:t>juga</a:t>
            </a:r>
            <a:r>
              <a:rPr lang="en-US" dirty="0"/>
              <a:t> RQ </a:t>
            </a:r>
            <a:r>
              <a:rPr lang="en-US" dirty="0" err="1"/>
              <a:t>tentang</a:t>
            </a:r>
            <a:r>
              <a:rPr lang="en-US" dirty="0"/>
              <a:t> “</a:t>
            </a:r>
            <a:r>
              <a:rPr lang="en-US" dirty="0">
                <a:solidFill>
                  <a:srgbClr val="0070C0"/>
                </a:solidFill>
              </a:rPr>
              <a:t>research challenge/problems</a:t>
            </a:r>
            <a:r>
              <a:rPr lang="en-US" dirty="0"/>
              <a:t>”, </a:t>
            </a:r>
            <a:r>
              <a:rPr lang="en-US" dirty="0" err="1"/>
              <a:t>karena</a:t>
            </a:r>
            <a:r>
              <a:rPr lang="en-US" dirty="0"/>
              <a:t> di situ </a:t>
            </a:r>
            <a:r>
              <a:rPr lang="en-US" dirty="0" err="1"/>
              <a:t>kita</a:t>
            </a:r>
            <a:r>
              <a:rPr lang="en-US" dirty="0"/>
              <a:t> </a:t>
            </a:r>
            <a:r>
              <a:rPr lang="en-US" dirty="0" err="1"/>
              <a:t>bisa</a:t>
            </a:r>
            <a:r>
              <a:rPr lang="en-US" dirty="0"/>
              <a:t> </a:t>
            </a:r>
            <a:r>
              <a:rPr lang="en-US" dirty="0" err="1"/>
              <a:t>menemukan</a:t>
            </a:r>
            <a:r>
              <a:rPr lang="en-US" dirty="0"/>
              <a:t> </a:t>
            </a:r>
            <a:r>
              <a:rPr lang="en-US" dirty="0" err="1"/>
              <a:t>masalah</a:t>
            </a:r>
            <a:r>
              <a:rPr lang="en-US" dirty="0"/>
              <a:t> </a:t>
            </a:r>
            <a:r>
              <a:rPr lang="en-US" dirty="0" err="1"/>
              <a:t>penelitian</a:t>
            </a:r>
            <a:r>
              <a:rPr lang="en-US" dirty="0"/>
              <a:t> </a:t>
            </a:r>
            <a:r>
              <a:rPr lang="en-US" dirty="0" err="1"/>
              <a:t>terkini</a:t>
            </a:r>
            <a:r>
              <a:rPr lang="en-US" dirty="0"/>
              <a:t> (</a:t>
            </a:r>
            <a:r>
              <a:rPr lang="en-US" dirty="0">
                <a:solidFill>
                  <a:srgbClr val="C00000"/>
                </a:solidFill>
              </a:rPr>
              <a:t>state-of-the-art problem</a:t>
            </a:r>
            <a:r>
              <a:rPr lang="en-US" dirty="0"/>
              <a:t>)</a:t>
            </a:r>
          </a:p>
        </p:txBody>
      </p:sp>
      <p:sp>
        <p:nvSpPr>
          <p:cNvPr id="2" name="Title 1"/>
          <p:cNvSpPr>
            <a:spLocks noGrp="1"/>
          </p:cNvSpPr>
          <p:nvPr>
            <p:ph type="title"/>
          </p:nvPr>
        </p:nvSpPr>
        <p:spPr/>
        <p:txBody>
          <a:bodyPr/>
          <a:lstStyle/>
          <a:p>
            <a:r>
              <a:rPr lang="en-US" dirty="0" err="1"/>
              <a:t>Kiat</a:t>
            </a:r>
            <a:r>
              <a:rPr lang="en-US" dirty="0"/>
              <a:t> </a:t>
            </a:r>
            <a:r>
              <a:rPr lang="en-US" dirty="0" err="1"/>
              <a:t>Mereview</a:t>
            </a:r>
            <a:r>
              <a:rPr lang="en-US" dirty="0"/>
              <a:t> Paper Survey </a:t>
            </a:r>
          </a:p>
        </p:txBody>
      </p:sp>
      <p:sp>
        <p:nvSpPr>
          <p:cNvPr id="4" name="Slide Number Placeholder 3">
            <a:extLst>
              <a:ext uri="{FF2B5EF4-FFF2-40B4-BE49-F238E27FC236}">
                <a16:creationId xmlns:a16="http://schemas.microsoft.com/office/drawing/2014/main" id="{4D1E5FBE-C00B-4565-A7A4-DD4556E994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42127106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Survey Paper</a:t>
            </a:r>
            <a:endParaRPr lang="id-ID" dirty="0"/>
          </a:p>
        </p:txBody>
      </p:sp>
      <p:pic>
        <p:nvPicPr>
          <p:cNvPr id="6" name="Picture 5"/>
          <p:cNvPicPr>
            <a:picLocks noChangeAspect="1"/>
          </p:cNvPicPr>
          <p:nvPr/>
        </p:nvPicPr>
        <p:blipFill rotWithShape="1">
          <a:blip r:embed="rId2"/>
          <a:srcRect l="22502" t="16489" r="20753" b="8518"/>
          <a:stretch/>
        </p:blipFill>
        <p:spPr>
          <a:xfrm>
            <a:off x="876300" y="990600"/>
            <a:ext cx="7391400" cy="549488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2AFA2D4E-5135-4E65-B230-BE318DA4F9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1473815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Survey Paper</a:t>
            </a:r>
            <a:endParaRPr lang="id-ID" dirty="0"/>
          </a:p>
        </p:txBody>
      </p:sp>
      <p:pic>
        <p:nvPicPr>
          <p:cNvPr id="5" name="Picture 4"/>
          <p:cNvPicPr>
            <a:picLocks noChangeAspect="1"/>
          </p:cNvPicPr>
          <p:nvPr/>
        </p:nvPicPr>
        <p:blipFill rotWithShape="1">
          <a:blip r:embed="rId2"/>
          <a:srcRect l="9409" t="13738" r="8159" b="5257"/>
          <a:stretch/>
        </p:blipFill>
        <p:spPr>
          <a:xfrm>
            <a:off x="186076" y="1399654"/>
            <a:ext cx="8771847" cy="4848746"/>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272C42DE-3FE3-4BEB-AE3E-90A0B059805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3556133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97" y="1066800"/>
            <a:ext cx="8040103" cy="5486400"/>
          </a:xfrm>
        </p:spPr>
        <p:txBody>
          <a:bodyPr>
            <a:normAutofit lnSpcReduction="10000"/>
          </a:bodyPr>
          <a:lstStyle/>
          <a:p>
            <a:r>
              <a:rPr lang="en-US" dirty="0"/>
              <a:t>Survey</a:t>
            </a:r>
            <a:r>
              <a:rPr lang="id-ID" dirty="0"/>
              <a:t> Paper:</a:t>
            </a:r>
          </a:p>
          <a:p>
            <a:pPr lvl="1"/>
            <a:r>
              <a:rPr lang="id-ID" dirty="0"/>
              <a:t>Judul</a:t>
            </a:r>
            <a:r>
              <a:rPr lang="en-US" dirty="0"/>
              <a:t>: </a:t>
            </a:r>
            <a:r>
              <a:rPr lang="id-ID" dirty="0">
                <a:solidFill>
                  <a:srgbClr val="C00000"/>
                </a:solidFill>
              </a:rPr>
              <a:t>Intrusion </a:t>
            </a:r>
            <a:r>
              <a:rPr lang="en-US" dirty="0">
                <a:solidFill>
                  <a:srgbClr val="C00000"/>
                </a:solidFill>
              </a:rPr>
              <a:t>D</a:t>
            </a:r>
            <a:r>
              <a:rPr lang="id-ID" dirty="0">
                <a:solidFill>
                  <a:srgbClr val="C00000"/>
                </a:solidFill>
              </a:rPr>
              <a:t>etection</a:t>
            </a:r>
            <a:r>
              <a:rPr lang="en-US" dirty="0">
                <a:solidFill>
                  <a:srgbClr val="C00000"/>
                </a:solidFill>
              </a:rPr>
              <a:t> S</a:t>
            </a:r>
            <a:r>
              <a:rPr lang="id-ID" dirty="0">
                <a:solidFill>
                  <a:srgbClr val="C00000"/>
                </a:solidFill>
              </a:rPr>
              <a:t>ystem:</a:t>
            </a:r>
            <a:r>
              <a:rPr lang="en-US" dirty="0">
                <a:solidFill>
                  <a:srgbClr val="C00000"/>
                </a:solidFill>
              </a:rPr>
              <a:t> </a:t>
            </a:r>
            <a:r>
              <a:rPr lang="id-ID" dirty="0">
                <a:solidFill>
                  <a:srgbClr val="C00000"/>
                </a:solidFill>
              </a:rPr>
              <a:t>A</a:t>
            </a:r>
            <a:r>
              <a:rPr lang="en-US" dirty="0">
                <a:solidFill>
                  <a:srgbClr val="C00000"/>
                </a:solidFill>
              </a:rPr>
              <a:t> C</a:t>
            </a:r>
            <a:r>
              <a:rPr lang="id-ID" dirty="0">
                <a:solidFill>
                  <a:srgbClr val="C00000"/>
                </a:solidFill>
              </a:rPr>
              <a:t>omprehensive</a:t>
            </a:r>
            <a:r>
              <a:rPr lang="en-US" dirty="0">
                <a:solidFill>
                  <a:srgbClr val="C00000"/>
                </a:solidFill>
              </a:rPr>
              <a:t> R</a:t>
            </a:r>
            <a:r>
              <a:rPr lang="id-ID" dirty="0">
                <a:solidFill>
                  <a:srgbClr val="C00000"/>
                </a:solidFill>
              </a:rPr>
              <a:t>eview</a:t>
            </a:r>
          </a:p>
          <a:p>
            <a:pPr lvl="1"/>
            <a:r>
              <a:rPr lang="id-ID" dirty="0"/>
              <a:t>Author</a:t>
            </a:r>
            <a:r>
              <a:rPr lang="id-ID" sz="2400" dirty="0"/>
              <a:t>: </a:t>
            </a:r>
            <a:r>
              <a:rPr lang="id-ID" dirty="0"/>
              <a:t>Hung-Jen Liao, Chun-Hung</a:t>
            </a:r>
            <a:r>
              <a:rPr lang="en-US" dirty="0"/>
              <a:t> </a:t>
            </a:r>
            <a:r>
              <a:rPr lang="id-ID" dirty="0"/>
              <a:t>Richard</a:t>
            </a:r>
            <a:r>
              <a:rPr lang="en-US" dirty="0"/>
              <a:t> </a:t>
            </a:r>
            <a:r>
              <a:rPr lang="id-ID" dirty="0"/>
              <a:t>Lin</a:t>
            </a:r>
            <a:r>
              <a:rPr lang="en-US" dirty="0"/>
              <a:t>, </a:t>
            </a:r>
            <a:r>
              <a:rPr lang="id-ID" dirty="0"/>
              <a:t>Ying-ChihLin, Kuang-YuanTung</a:t>
            </a:r>
            <a:endParaRPr lang="id-ID" sz="2400" dirty="0"/>
          </a:p>
          <a:p>
            <a:pPr lvl="1"/>
            <a:r>
              <a:rPr lang="id-ID" sz="2400" dirty="0"/>
              <a:t>Publications: </a:t>
            </a:r>
            <a:r>
              <a:rPr lang="en-US" dirty="0"/>
              <a:t>Journal of Network and Computer Applications, 36(2013)</a:t>
            </a:r>
          </a:p>
          <a:p>
            <a:pPr lvl="1"/>
            <a:r>
              <a:rPr lang="en-US" dirty="0"/>
              <a:t>Download: </a:t>
            </a:r>
            <a:r>
              <a:rPr lang="en-US" b="1" dirty="0">
                <a:solidFill>
                  <a:srgbClr val="0070C0"/>
                </a:solidFill>
              </a:rPr>
              <a:t>http://romisatriawahono.net/lecture/rm/survey/</a:t>
            </a:r>
          </a:p>
          <a:p>
            <a:endParaRPr lang="en-US" dirty="0"/>
          </a:p>
          <a:p>
            <a:r>
              <a:rPr lang="id-ID" dirty="0"/>
              <a:t>Tugas</a:t>
            </a:r>
            <a:r>
              <a:rPr lang="en-US" dirty="0"/>
              <a:t>:</a:t>
            </a:r>
            <a:endParaRPr lang="id-ID" dirty="0"/>
          </a:p>
          <a:p>
            <a:pPr lvl="1"/>
            <a:r>
              <a:rPr lang="id-ID" sz="2400" dirty="0"/>
              <a:t>Pahami dan rangkumkan paper di atas dalam bentuk slide dengan format:</a:t>
            </a:r>
          </a:p>
          <a:p>
            <a:pPr marL="1263650" lvl="2" indent="-514350">
              <a:buFont typeface="+mj-lt"/>
              <a:buAutoNum type="arabicPeriod"/>
            </a:pPr>
            <a:r>
              <a:rPr lang="id-ID" sz="2400" dirty="0">
                <a:solidFill>
                  <a:srgbClr val="C00000"/>
                </a:solidFill>
              </a:rPr>
              <a:t>Identifikasi </a:t>
            </a:r>
            <a:r>
              <a:rPr lang="en-US" sz="2400" dirty="0">
                <a:solidFill>
                  <a:srgbClr val="C00000"/>
                </a:solidFill>
              </a:rPr>
              <a:t>Research Question (RQ)</a:t>
            </a:r>
            <a:endParaRPr lang="id-ID" sz="2400" dirty="0">
              <a:solidFill>
                <a:srgbClr val="C00000"/>
              </a:solidFill>
            </a:endParaRPr>
          </a:p>
          <a:p>
            <a:pPr marL="1263650" lvl="2" indent="-514350">
              <a:buFont typeface="+mj-lt"/>
              <a:buAutoNum type="arabicPeriod"/>
            </a:pPr>
            <a:r>
              <a:rPr lang="en-US" sz="2400" dirty="0" err="1">
                <a:solidFill>
                  <a:srgbClr val="C00000"/>
                </a:solidFill>
              </a:rPr>
              <a:t>Analisis</a:t>
            </a:r>
            <a:r>
              <a:rPr lang="en-US" sz="2400" dirty="0">
                <a:solidFill>
                  <a:srgbClr val="C00000"/>
                </a:solidFill>
              </a:rPr>
              <a:t> </a:t>
            </a:r>
            <a:r>
              <a:rPr lang="en-US" sz="2400" dirty="0" err="1">
                <a:solidFill>
                  <a:srgbClr val="C00000"/>
                </a:solidFill>
              </a:rPr>
              <a:t>jawaban</a:t>
            </a:r>
            <a:r>
              <a:rPr lang="en-US" sz="2400" dirty="0">
                <a:solidFill>
                  <a:srgbClr val="C00000"/>
                </a:solidFill>
              </a:rPr>
              <a:t> </a:t>
            </a:r>
            <a:r>
              <a:rPr lang="en-US" sz="2400" dirty="0" err="1">
                <a:solidFill>
                  <a:srgbClr val="C00000"/>
                </a:solidFill>
              </a:rPr>
              <a:t>dari</a:t>
            </a:r>
            <a:r>
              <a:rPr lang="en-US" sz="2400" dirty="0">
                <a:solidFill>
                  <a:srgbClr val="C00000"/>
                </a:solidFill>
              </a:rPr>
              <a:t> Research Question (RQ)</a:t>
            </a:r>
            <a:endParaRPr lang="id-ID" sz="2400" dirty="0">
              <a:solidFill>
                <a:srgbClr val="C00000"/>
              </a:solidFill>
            </a:endParaRPr>
          </a:p>
        </p:txBody>
      </p:sp>
      <p:sp>
        <p:nvSpPr>
          <p:cNvPr id="2" name="Title 1"/>
          <p:cNvSpPr>
            <a:spLocks noGrp="1"/>
          </p:cNvSpPr>
          <p:nvPr>
            <p:ph type="title"/>
          </p:nvPr>
        </p:nvSpPr>
        <p:spPr>
          <a:xfrm>
            <a:off x="609600" y="190500"/>
            <a:ext cx="8789988" cy="647700"/>
          </a:xfrm>
        </p:spPr>
        <p:txBody>
          <a:bodyPr/>
          <a:lstStyle/>
          <a:p>
            <a:r>
              <a:rPr lang="id-ID" sz="3800" dirty="0"/>
              <a:t>Latihan </a:t>
            </a:r>
            <a:r>
              <a:rPr lang="en-US" sz="3800" dirty="0" err="1"/>
              <a:t>Mer</a:t>
            </a:r>
            <a:r>
              <a:rPr lang="id-ID" sz="3800" dirty="0"/>
              <a:t>eview Paper</a:t>
            </a:r>
            <a:r>
              <a:rPr lang="en-US" sz="3800" dirty="0"/>
              <a:t> Survey</a:t>
            </a:r>
          </a:p>
        </p:txBody>
      </p:sp>
      <p:sp>
        <p:nvSpPr>
          <p:cNvPr id="4" name="Slide Number Placeholder 3">
            <a:extLst>
              <a:ext uri="{FF2B5EF4-FFF2-40B4-BE49-F238E27FC236}">
                <a16:creationId xmlns:a16="http://schemas.microsoft.com/office/drawing/2014/main" id="{8753E7E0-B071-4005-B862-098692B007A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37102575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n-US" dirty="0" err="1"/>
              <a:t>Jenis</a:t>
            </a:r>
            <a:endParaRPr lang="en-US" dirty="0"/>
          </a:p>
        </p:txBody>
      </p:sp>
      <p:sp>
        <p:nvSpPr>
          <p:cNvPr id="3" name="Slide Number Placeholder 2">
            <a:extLst>
              <a:ext uri="{FF2B5EF4-FFF2-40B4-BE49-F238E27FC236}">
                <a16:creationId xmlns:a16="http://schemas.microsoft.com/office/drawing/2014/main" id="{7D467C3D-FD9C-4550-BDC2-F0064FC6A6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a:t>
            </a:fld>
            <a:endParaRPr lang="en-US">
              <a:solidFill>
                <a:prstClr val="black">
                  <a:tint val="75000"/>
                </a:prstClr>
              </a:solidFill>
            </a:endParaRPr>
          </a:p>
        </p:txBody>
      </p:sp>
      <p:sp>
        <p:nvSpPr>
          <p:cNvPr id="4" name="Rectangle 3">
            <a:extLst>
              <a:ext uri="{FF2B5EF4-FFF2-40B4-BE49-F238E27FC236}">
                <a16:creationId xmlns:a16="http://schemas.microsoft.com/office/drawing/2014/main" id="{0F2CC86D-42F0-461F-9A44-A0CDED265CCF}"/>
              </a:ext>
            </a:extLst>
          </p:cNvPr>
          <p:cNvSpPr/>
          <p:nvPr/>
        </p:nvSpPr>
        <p:spPr>
          <a:xfrm>
            <a:off x="457200" y="5958314"/>
            <a:ext cx="8153400" cy="1622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Dasar</a:t>
            </a:r>
          </a:p>
          <a:p>
            <a:pPr algn="ctr"/>
            <a:endParaRPr lang="en-ID" sz="3600" dirty="0">
              <a:solidFill>
                <a:schemeClr val="tx1"/>
              </a:solidFill>
            </a:endParaRPr>
          </a:p>
        </p:txBody>
      </p:sp>
      <p:sp>
        <p:nvSpPr>
          <p:cNvPr id="6" name="Rectangle 5">
            <a:extLst>
              <a:ext uri="{FF2B5EF4-FFF2-40B4-BE49-F238E27FC236}">
                <a16:creationId xmlns:a16="http://schemas.microsoft.com/office/drawing/2014/main" id="{61F910DB-D123-4AD5-B223-262BEA867F4D}"/>
              </a:ext>
            </a:extLst>
          </p:cNvPr>
          <p:cNvSpPr/>
          <p:nvPr/>
        </p:nvSpPr>
        <p:spPr>
          <a:xfrm>
            <a:off x="457200" y="4953000"/>
            <a:ext cx="8153400" cy="162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bg1">
                    <a:lumMod val="50000"/>
                  </a:schemeClr>
                </a:solidFill>
              </a:rPr>
              <a:t>Terapan</a:t>
            </a:r>
            <a:endParaRPr lang="en-GB" sz="3600" dirty="0">
              <a:solidFill>
                <a:schemeClr val="bg1">
                  <a:lumMod val="50000"/>
                </a:schemeClr>
              </a:solidFill>
            </a:endParaRPr>
          </a:p>
          <a:p>
            <a:pPr algn="ctr"/>
            <a:endParaRPr lang="en-ID" sz="3600" dirty="0">
              <a:solidFill>
                <a:schemeClr val="bg1">
                  <a:lumMod val="50000"/>
                </a:schemeClr>
              </a:solidFill>
            </a:endParaRPr>
          </a:p>
        </p:txBody>
      </p:sp>
      <p:sp>
        <p:nvSpPr>
          <p:cNvPr id="7" name="Rectangle 6">
            <a:extLst>
              <a:ext uri="{FF2B5EF4-FFF2-40B4-BE49-F238E27FC236}">
                <a16:creationId xmlns:a16="http://schemas.microsoft.com/office/drawing/2014/main" id="{8A2399DC-5301-43FD-A23C-05E5A2F91C4C}"/>
              </a:ext>
            </a:extLst>
          </p:cNvPr>
          <p:cNvSpPr/>
          <p:nvPr/>
        </p:nvSpPr>
        <p:spPr>
          <a:xfrm>
            <a:off x="2819400" y="3819810"/>
            <a:ext cx="5791200" cy="1622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70C0"/>
                </a:solidFill>
              </a:rPr>
              <a:t>Konfirmatori</a:t>
            </a:r>
            <a:endParaRPr lang="en-GB" sz="3600" dirty="0">
              <a:solidFill>
                <a:srgbClr val="0070C0"/>
              </a:solidFill>
            </a:endParaRPr>
          </a:p>
          <a:p>
            <a:pPr algn="ctr"/>
            <a:endParaRPr lang="en-ID" sz="3600" dirty="0">
              <a:solidFill>
                <a:srgbClr val="0070C0"/>
              </a:solidFill>
            </a:endParaRPr>
          </a:p>
        </p:txBody>
      </p:sp>
      <p:sp>
        <p:nvSpPr>
          <p:cNvPr id="8" name="Rectangle 7">
            <a:extLst>
              <a:ext uri="{FF2B5EF4-FFF2-40B4-BE49-F238E27FC236}">
                <a16:creationId xmlns:a16="http://schemas.microsoft.com/office/drawing/2014/main" id="{1BBE43D3-C693-4D8C-BC1A-2B4411030B48}"/>
              </a:ext>
            </a:extLst>
          </p:cNvPr>
          <p:cNvSpPr/>
          <p:nvPr/>
        </p:nvSpPr>
        <p:spPr>
          <a:xfrm>
            <a:off x="439366" y="3810000"/>
            <a:ext cx="2303834" cy="1720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B0F0"/>
                </a:solidFill>
              </a:rPr>
              <a:t>Eksplanatori</a:t>
            </a:r>
            <a:endParaRPr lang="en-GB" sz="3200" dirty="0">
              <a:solidFill>
                <a:srgbClr val="00B0F0"/>
              </a:solidFill>
            </a:endParaRPr>
          </a:p>
          <a:p>
            <a:pPr algn="ctr"/>
            <a:endParaRPr lang="en-ID" sz="3600" dirty="0">
              <a:solidFill>
                <a:srgbClr val="00B0F0"/>
              </a:solidFill>
            </a:endParaRPr>
          </a:p>
        </p:txBody>
      </p:sp>
      <p:sp>
        <p:nvSpPr>
          <p:cNvPr id="9" name="Rectangle 8">
            <a:extLst>
              <a:ext uri="{FF2B5EF4-FFF2-40B4-BE49-F238E27FC236}">
                <a16:creationId xmlns:a16="http://schemas.microsoft.com/office/drawing/2014/main" id="{19C87095-A1E6-4DE4-87E1-698A0C51E781}"/>
              </a:ext>
            </a:extLst>
          </p:cNvPr>
          <p:cNvSpPr/>
          <p:nvPr/>
        </p:nvSpPr>
        <p:spPr>
          <a:xfrm>
            <a:off x="2286000" y="2676810"/>
            <a:ext cx="63246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B050"/>
                </a:solidFill>
              </a:rPr>
              <a:t>Kuantitatif</a:t>
            </a:r>
            <a:endParaRPr lang="en-GB" sz="3600" dirty="0">
              <a:solidFill>
                <a:srgbClr val="00B050"/>
              </a:solidFill>
            </a:endParaRPr>
          </a:p>
          <a:p>
            <a:pPr algn="ctr"/>
            <a:endParaRPr lang="en-ID" sz="3600" dirty="0">
              <a:solidFill>
                <a:srgbClr val="00B050"/>
              </a:solidFill>
            </a:endParaRPr>
          </a:p>
        </p:txBody>
      </p:sp>
      <p:sp>
        <p:nvSpPr>
          <p:cNvPr id="10" name="Rectangle 9">
            <a:extLst>
              <a:ext uri="{FF2B5EF4-FFF2-40B4-BE49-F238E27FC236}">
                <a16:creationId xmlns:a16="http://schemas.microsoft.com/office/drawing/2014/main" id="{DCA5660D-A7FF-4E22-92B4-51F9816A4237}"/>
              </a:ext>
            </a:extLst>
          </p:cNvPr>
          <p:cNvSpPr/>
          <p:nvPr/>
        </p:nvSpPr>
        <p:spPr>
          <a:xfrm>
            <a:off x="439366" y="2667000"/>
            <a:ext cx="1770434" cy="1622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92D050"/>
                </a:solidFill>
              </a:rPr>
              <a:t>Kualitatif</a:t>
            </a:r>
            <a:endParaRPr lang="en-GB" sz="3200" dirty="0">
              <a:solidFill>
                <a:srgbClr val="92D050"/>
              </a:solidFill>
            </a:endParaRPr>
          </a:p>
          <a:p>
            <a:pPr algn="ctr"/>
            <a:endParaRPr lang="en-ID" sz="3600" dirty="0">
              <a:solidFill>
                <a:srgbClr val="92D050"/>
              </a:solidFill>
            </a:endParaRPr>
          </a:p>
        </p:txBody>
      </p:sp>
      <p:sp>
        <p:nvSpPr>
          <p:cNvPr id="11" name="Rectangle 10">
            <a:extLst>
              <a:ext uri="{FF2B5EF4-FFF2-40B4-BE49-F238E27FC236}">
                <a16:creationId xmlns:a16="http://schemas.microsoft.com/office/drawing/2014/main" id="{29097BAC-D69B-46B0-9A06-4B98D154B912}"/>
              </a:ext>
            </a:extLst>
          </p:cNvPr>
          <p:cNvSpPr/>
          <p:nvPr/>
        </p:nvSpPr>
        <p:spPr>
          <a:xfrm>
            <a:off x="6096000" y="1600200"/>
            <a:ext cx="2590800" cy="1622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C00000"/>
                </a:solidFill>
              </a:rPr>
              <a:t>Korelasi</a:t>
            </a:r>
            <a:endParaRPr lang="en-GB" sz="3600" dirty="0">
              <a:solidFill>
                <a:srgbClr val="C00000"/>
              </a:solidFill>
            </a:endParaRPr>
          </a:p>
          <a:p>
            <a:pPr algn="ctr"/>
            <a:endParaRPr lang="en-ID" sz="3600" dirty="0">
              <a:solidFill>
                <a:srgbClr val="C00000"/>
              </a:solidFill>
            </a:endParaRPr>
          </a:p>
        </p:txBody>
      </p:sp>
      <p:sp>
        <p:nvSpPr>
          <p:cNvPr id="12" name="Rectangle 11">
            <a:extLst>
              <a:ext uri="{FF2B5EF4-FFF2-40B4-BE49-F238E27FC236}">
                <a16:creationId xmlns:a16="http://schemas.microsoft.com/office/drawing/2014/main" id="{B757322F-3DA8-47B5-92E8-56C604F40A28}"/>
              </a:ext>
            </a:extLst>
          </p:cNvPr>
          <p:cNvSpPr/>
          <p:nvPr/>
        </p:nvSpPr>
        <p:spPr>
          <a:xfrm>
            <a:off x="457200" y="1605104"/>
            <a:ext cx="2989634" cy="1474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2"/>
                </a:solidFill>
              </a:rPr>
              <a:t>Deskripsi</a:t>
            </a:r>
            <a:endParaRPr lang="en-GB" sz="3200" dirty="0">
              <a:solidFill>
                <a:schemeClr val="accent2"/>
              </a:solidFill>
            </a:endParaRPr>
          </a:p>
          <a:p>
            <a:pPr algn="ctr"/>
            <a:endParaRPr lang="en-ID" sz="3600" dirty="0">
              <a:solidFill>
                <a:schemeClr val="accent2"/>
              </a:solidFill>
            </a:endParaRPr>
          </a:p>
        </p:txBody>
      </p:sp>
      <p:sp>
        <p:nvSpPr>
          <p:cNvPr id="13" name="Rectangle 12">
            <a:extLst>
              <a:ext uri="{FF2B5EF4-FFF2-40B4-BE49-F238E27FC236}">
                <a16:creationId xmlns:a16="http://schemas.microsoft.com/office/drawing/2014/main" id="{86B33094-670B-4F3A-B74B-4BD8DF21637A}"/>
              </a:ext>
            </a:extLst>
          </p:cNvPr>
          <p:cNvSpPr/>
          <p:nvPr/>
        </p:nvSpPr>
        <p:spPr>
          <a:xfrm>
            <a:off x="3505200" y="1610009"/>
            <a:ext cx="2532434" cy="147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FF0000"/>
                </a:solidFill>
              </a:rPr>
              <a:t>Eksperimen</a:t>
            </a:r>
            <a:endParaRPr lang="en-GB" sz="3600" dirty="0">
              <a:solidFill>
                <a:srgbClr val="FF0000"/>
              </a:solidFill>
            </a:endParaRPr>
          </a:p>
          <a:p>
            <a:pPr algn="ctr"/>
            <a:endParaRPr lang="en-ID" sz="3600" dirty="0">
              <a:solidFill>
                <a:srgbClr val="FF0000"/>
              </a:solidFill>
            </a:endParaRPr>
          </a:p>
        </p:txBody>
      </p:sp>
    </p:spTree>
    <p:custDataLst>
      <p:tags r:id="rId1"/>
    </p:custDataLst>
    <p:extLst>
      <p:ext uri="{BB962C8B-B14F-4D97-AF65-F5344CB8AC3E}">
        <p14:creationId xmlns:p14="http://schemas.microsoft.com/office/powerpoint/2010/main" val="1044333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Survey</a:t>
            </a:r>
            <a:r>
              <a:rPr lang="id-ID" dirty="0"/>
              <a:t> Paper:</a:t>
            </a:r>
          </a:p>
          <a:p>
            <a:pPr lvl="1"/>
            <a:r>
              <a:rPr lang="id-ID" sz="2200" dirty="0"/>
              <a:t>Judul: </a:t>
            </a:r>
            <a:r>
              <a:rPr lang="en-US" sz="2200" dirty="0">
                <a:solidFill>
                  <a:srgbClr val="C00000"/>
                </a:solidFill>
              </a:rPr>
              <a:t>A Systematic Literature Review of Software Defect Prediction: Research Trends, Datasets, Methods and Frameworks</a:t>
            </a:r>
            <a:endParaRPr lang="id-ID" sz="2200" dirty="0">
              <a:solidFill>
                <a:srgbClr val="C00000"/>
              </a:solidFill>
            </a:endParaRPr>
          </a:p>
          <a:p>
            <a:pPr lvl="1"/>
            <a:r>
              <a:rPr lang="id-ID" sz="2200" dirty="0" err="1"/>
              <a:t>Author</a:t>
            </a:r>
            <a:r>
              <a:rPr lang="id-ID" sz="2200" dirty="0"/>
              <a:t>: </a:t>
            </a:r>
            <a:r>
              <a:rPr lang="en-US" sz="2200" dirty="0"/>
              <a:t>Romi Satria Wahono</a:t>
            </a:r>
            <a:endParaRPr lang="id-ID" sz="2200" dirty="0"/>
          </a:p>
          <a:p>
            <a:pPr lvl="1"/>
            <a:r>
              <a:rPr lang="id-ID" sz="2200" dirty="0" err="1"/>
              <a:t>Publications</a:t>
            </a:r>
            <a:r>
              <a:rPr lang="id-ID" sz="2200" dirty="0"/>
              <a:t>: </a:t>
            </a:r>
            <a:r>
              <a:rPr lang="en-US" sz="2200" dirty="0"/>
              <a:t>Journal of Software Engineering, Vol. 1, No. 1, April 2015</a:t>
            </a:r>
          </a:p>
          <a:p>
            <a:pPr lvl="1"/>
            <a:r>
              <a:rPr lang="en-US" sz="2200" dirty="0"/>
              <a:t>Download: </a:t>
            </a:r>
            <a:r>
              <a:rPr lang="en-US" sz="2200" b="1" dirty="0">
                <a:solidFill>
                  <a:srgbClr val="0070C0"/>
                </a:solidFill>
              </a:rPr>
              <a:t>http://romisatriawahono.net/lecture/rm/survey/</a:t>
            </a:r>
          </a:p>
          <a:p>
            <a:pPr lvl="1"/>
            <a:endParaRPr lang="id-ID" i="1" dirty="0">
              <a:solidFill>
                <a:srgbClr val="C00000"/>
              </a:solidFill>
            </a:endParaRPr>
          </a:p>
          <a:p>
            <a:r>
              <a:rPr lang="id-ID" dirty="0"/>
              <a:t>Tugas</a:t>
            </a:r>
            <a:r>
              <a:rPr lang="en-US" dirty="0"/>
              <a:t>:</a:t>
            </a:r>
            <a:endParaRPr lang="id-ID" dirty="0"/>
          </a:p>
          <a:p>
            <a:pPr marL="457200" lvl="1" indent="0">
              <a:buNone/>
            </a:pPr>
            <a:r>
              <a:rPr lang="id-ID" dirty="0"/>
              <a:t>Pahami dan rangkumkan </a:t>
            </a:r>
            <a:r>
              <a:rPr lang="id-ID" dirty="0" err="1"/>
              <a:t>paper</a:t>
            </a:r>
            <a:r>
              <a:rPr lang="id-ID" dirty="0"/>
              <a:t> di atas dalam bentuk </a:t>
            </a:r>
            <a:r>
              <a:rPr lang="id-ID" dirty="0" err="1"/>
              <a:t>slide</a:t>
            </a:r>
            <a:r>
              <a:rPr lang="id-ID" dirty="0"/>
              <a:t> dengan format:</a:t>
            </a:r>
          </a:p>
          <a:p>
            <a:pPr marL="1263650" lvl="2" indent="-514350">
              <a:buFont typeface="+mj-lt"/>
              <a:buAutoNum type="arabicPeriod"/>
            </a:pPr>
            <a:r>
              <a:rPr lang="id-ID" sz="2400" dirty="0">
                <a:solidFill>
                  <a:srgbClr val="C00000"/>
                </a:solidFill>
              </a:rPr>
              <a:t>Identifikasi </a:t>
            </a:r>
            <a:r>
              <a:rPr lang="en-US" sz="2400" dirty="0">
                <a:solidFill>
                  <a:srgbClr val="C00000"/>
                </a:solidFill>
              </a:rPr>
              <a:t>Research Question (RQ)</a:t>
            </a:r>
            <a:endParaRPr lang="id-ID" sz="2400" dirty="0">
              <a:solidFill>
                <a:srgbClr val="C00000"/>
              </a:solidFill>
            </a:endParaRPr>
          </a:p>
          <a:p>
            <a:pPr marL="1263650" lvl="2" indent="-514350">
              <a:buFont typeface="+mj-lt"/>
              <a:buAutoNum type="arabicPeriod"/>
            </a:pPr>
            <a:r>
              <a:rPr lang="en-US" sz="2400" dirty="0" err="1">
                <a:solidFill>
                  <a:srgbClr val="C00000"/>
                </a:solidFill>
              </a:rPr>
              <a:t>Analisis</a:t>
            </a:r>
            <a:r>
              <a:rPr lang="en-US" sz="2400" dirty="0">
                <a:solidFill>
                  <a:srgbClr val="C00000"/>
                </a:solidFill>
              </a:rPr>
              <a:t> </a:t>
            </a:r>
            <a:r>
              <a:rPr lang="en-US" sz="2400" dirty="0" err="1">
                <a:solidFill>
                  <a:srgbClr val="C00000"/>
                </a:solidFill>
              </a:rPr>
              <a:t>jawaban</a:t>
            </a:r>
            <a:r>
              <a:rPr lang="en-US" sz="2400" dirty="0">
                <a:solidFill>
                  <a:srgbClr val="C00000"/>
                </a:solidFill>
              </a:rPr>
              <a:t> </a:t>
            </a:r>
            <a:r>
              <a:rPr lang="en-US" sz="2400" dirty="0" err="1">
                <a:solidFill>
                  <a:srgbClr val="C00000"/>
                </a:solidFill>
              </a:rPr>
              <a:t>dari</a:t>
            </a:r>
            <a:r>
              <a:rPr lang="en-US" sz="2400" dirty="0">
                <a:solidFill>
                  <a:srgbClr val="C00000"/>
                </a:solidFill>
              </a:rPr>
              <a:t> Research Question (RQ)</a:t>
            </a:r>
            <a:endParaRPr lang="id-ID" sz="2400" dirty="0">
              <a:solidFill>
                <a:srgbClr val="C00000"/>
              </a:solidFill>
            </a:endParaRPr>
          </a:p>
        </p:txBody>
      </p:sp>
      <p:sp>
        <p:nvSpPr>
          <p:cNvPr id="4" name="Title 3"/>
          <p:cNvSpPr>
            <a:spLocks noGrp="1"/>
          </p:cNvSpPr>
          <p:nvPr>
            <p:ph type="title"/>
          </p:nvPr>
        </p:nvSpPr>
        <p:spPr/>
        <p:txBody>
          <a:bodyPr/>
          <a:lstStyle/>
          <a:p>
            <a:r>
              <a:rPr lang="id-ID" dirty="0"/>
              <a:t>Latihan </a:t>
            </a:r>
            <a:r>
              <a:rPr lang="en-US" dirty="0" err="1"/>
              <a:t>Mer</a:t>
            </a:r>
            <a:r>
              <a:rPr lang="id-ID" dirty="0" err="1"/>
              <a:t>eview</a:t>
            </a:r>
            <a:r>
              <a:rPr lang="id-ID" dirty="0"/>
              <a:t> Paper</a:t>
            </a:r>
            <a:r>
              <a:rPr lang="en-US" dirty="0"/>
              <a:t> Survey</a:t>
            </a:r>
            <a:endParaRPr lang="id-ID" dirty="0"/>
          </a:p>
        </p:txBody>
      </p:sp>
      <p:sp>
        <p:nvSpPr>
          <p:cNvPr id="5" name="Slide Number Placeholder 4">
            <a:extLst>
              <a:ext uri="{FF2B5EF4-FFF2-40B4-BE49-F238E27FC236}">
                <a16:creationId xmlns:a16="http://schemas.microsoft.com/office/drawing/2014/main" id="{D226797C-9DF8-4B8A-BD7E-0CAE1B98E4F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190</a:t>
            </a:fld>
            <a:endParaRPr lang="en-US">
              <a:solidFill>
                <a:prstClr val="black">
                  <a:tint val="75000"/>
                </a:prstClr>
              </a:solidFill>
            </a:endParaRPr>
          </a:p>
        </p:txBody>
      </p:sp>
    </p:spTree>
    <p:extLst>
      <p:ext uri="{BB962C8B-B14F-4D97-AF65-F5344CB8AC3E}">
        <p14:creationId xmlns:p14="http://schemas.microsoft.com/office/powerpoint/2010/main" val="39578075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Survey</a:t>
            </a:r>
            <a:r>
              <a:rPr lang="id-ID" dirty="0"/>
              <a:t> Paper:</a:t>
            </a:r>
          </a:p>
          <a:p>
            <a:pPr lvl="1"/>
            <a:r>
              <a:rPr lang="id-ID" dirty="0"/>
              <a:t>Judul: </a:t>
            </a:r>
            <a:r>
              <a:rPr lang="en-US" dirty="0">
                <a:solidFill>
                  <a:srgbClr val="C00000"/>
                </a:solidFill>
              </a:rPr>
              <a:t>Systematic literature review of machine learning based software development effort estimation models</a:t>
            </a:r>
            <a:endParaRPr lang="id-ID" dirty="0">
              <a:solidFill>
                <a:srgbClr val="C00000"/>
              </a:solidFill>
            </a:endParaRPr>
          </a:p>
          <a:p>
            <a:pPr lvl="1"/>
            <a:r>
              <a:rPr lang="id-ID" dirty="0" err="1"/>
              <a:t>Author</a:t>
            </a:r>
            <a:r>
              <a:rPr lang="id-ID" dirty="0"/>
              <a:t>: </a:t>
            </a:r>
            <a:r>
              <a:rPr lang="en-US" dirty="0" err="1"/>
              <a:t>Jianfeng</a:t>
            </a:r>
            <a:r>
              <a:rPr lang="en-US" dirty="0"/>
              <a:t> Wen, </a:t>
            </a:r>
            <a:r>
              <a:rPr lang="en-US" dirty="0" err="1"/>
              <a:t>Shixian</a:t>
            </a:r>
            <a:r>
              <a:rPr lang="en-US" dirty="0"/>
              <a:t> Li, </a:t>
            </a:r>
            <a:r>
              <a:rPr lang="en-US" dirty="0" err="1"/>
              <a:t>Zhiyong</a:t>
            </a:r>
            <a:r>
              <a:rPr lang="en-US" dirty="0"/>
              <a:t> Lin, Yong Hu, </a:t>
            </a:r>
            <a:r>
              <a:rPr lang="en-US" dirty="0" err="1"/>
              <a:t>Changqin</a:t>
            </a:r>
            <a:r>
              <a:rPr lang="en-US" dirty="0"/>
              <a:t> Huang</a:t>
            </a:r>
            <a:endParaRPr lang="id-ID" dirty="0"/>
          </a:p>
          <a:p>
            <a:pPr lvl="1"/>
            <a:r>
              <a:rPr lang="id-ID" dirty="0" err="1"/>
              <a:t>Publications</a:t>
            </a:r>
            <a:r>
              <a:rPr lang="id-ID" dirty="0"/>
              <a:t>: </a:t>
            </a:r>
            <a:r>
              <a:rPr lang="en-US" dirty="0"/>
              <a:t>Information and Software Technology 54 (2012) 41–59</a:t>
            </a:r>
          </a:p>
          <a:p>
            <a:pPr lvl="1"/>
            <a:r>
              <a:rPr lang="en-US" dirty="0"/>
              <a:t>Download: </a:t>
            </a:r>
            <a:r>
              <a:rPr lang="en-US" b="1" dirty="0">
                <a:solidFill>
                  <a:srgbClr val="0070C0"/>
                </a:solidFill>
              </a:rPr>
              <a:t>http://romisatriawahono.net/lecture/rm/survey/</a:t>
            </a:r>
          </a:p>
          <a:p>
            <a:pPr lvl="1"/>
            <a:endParaRPr lang="id-ID" sz="2200" i="1" dirty="0">
              <a:solidFill>
                <a:srgbClr val="C00000"/>
              </a:solidFill>
            </a:endParaRPr>
          </a:p>
          <a:p>
            <a:r>
              <a:rPr lang="id-ID" dirty="0"/>
              <a:t>Tugas</a:t>
            </a:r>
            <a:r>
              <a:rPr lang="en-US" dirty="0"/>
              <a:t>:</a:t>
            </a:r>
            <a:endParaRPr lang="id-ID" dirty="0"/>
          </a:p>
          <a:p>
            <a:pPr marL="457200" lvl="1" indent="0">
              <a:buNone/>
            </a:pPr>
            <a:r>
              <a:rPr lang="id-ID" dirty="0"/>
              <a:t>Pahami dan rangkumkan </a:t>
            </a:r>
            <a:r>
              <a:rPr lang="id-ID" dirty="0" err="1"/>
              <a:t>paper</a:t>
            </a:r>
            <a:r>
              <a:rPr lang="id-ID" dirty="0"/>
              <a:t> di atas dalam bentuk </a:t>
            </a:r>
            <a:r>
              <a:rPr lang="id-ID" dirty="0" err="1"/>
              <a:t>slide</a:t>
            </a:r>
            <a:r>
              <a:rPr lang="id-ID" dirty="0"/>
              <a:t> dengan format:</a:t>
            </a:r>
          </a:p>
          <a:p>
            <a:pPr marL="1263650" lvl="2" indent="-514350">
              <a:buFont typeface="+mj-lt"/>
              <a:buAutoNum type="arabicPeriod"/>
            </a:pPr>
            <a:r>
              <a:rPr lang="id-ID" sz="2400" dirty="0">
                <a:solidFill>
                  <a:srgbClr val="C00000"/>
                </a:solidFill>
              </a:rPr>
              <a:t>Identifikasi </a:t>
            </a:r>
            <a:r>
              <a:rPr lang="en-US" sz="2400" dirty="0">
                <a:solidFill>
                  <a:srgbClr val="C00000"/>
                </a:solidFill>
              </a:rPr>
              <a:t>Research Question (RQ)</a:t>
            </a:r>
            <a:endParaRPr lang="id-ID" sz="2400" dirty="0">
              <a:solidFill>
                <a:srgbClr val="C00000"/>
              </a:solidFill>
            </a:endParaRPr>
          </a:p>
          <a:p>
            <a:pPr marL="1263650" lvl="2" indent="-514350">
              <a:buFont typeface="+mj-lt"/>
              <a:buAutoNum type="arabicPeriod"/>
            </a:pPr>
            <a:r>
              <a:rPr lang="en-US" sz="2400" dirty="0" err="1">
                <a:solidFill>
                  <a:srgbClr val="C00000"/>
                </a:solidFill>
              </a:rPr>
              <a:t>Analisis</a:t>
            </a:r>
            <a:r>
              <a:rPr lang="en-US" sz="2400" dirty="0">
                <a:solidFill>
                  <a:srgbClr val="C00000"/>
                </a:solidFill>
              </a:rPr>
              <a:t> </a:t>
            </a:r>
            <a:r>
              <a:rPr lang="en-US" sz="2400" dirty="0" err="1">
                <a:solidFill>
                  <a:srgbClr val="C00000"/>
                </a:solidFill>
              </a:rPr>
              <a:t>jawaban</a:t>
            </a:r>
            <a:r>
              <a:rPr lang="en-US" sz="2400" dirty="0">
                <a:solidFill>
                  <a:srgbClr val="C00000"/>
                </a:solidFill>
              </a:rPr>
              <a:t> </a:t>
            </a:r>
            <a:r>
              <a:rPr lang="en-US" sz="2400" dirty="0" err="1">
                <a:solidFill>
                  <a:srgbClr val="C00000"/>
                </a:solidFill>
              </a:rPr>
              <a:t>dari</a:t>
            </a:r>
            <a:r>
              <a:rPr lang="en-US" sz="2400" dirty="0">
                <a:solidFill>
                  <a:srgbClr val="C00000"/>
                </a:solidFill>
              </a:rPr>
              <a:t> Research Question (RQ)</a:t>
            </a:r>
            <a:endParaRPr lang="id-ID" sz="2400" dirty="0">
              <a:solidFill>
                <a:srgbClr val="C00000"/>
              </a:solidFill>
            </a:endParaRPr>
          </a:p>
        </p:txBody>
      </p:sp>
      <p:sp>
        <p:nvSpPr>
          <p:cNvPr id="4" name="Title 3"/>
          <p:cNvSpPr>
            <a:spLocks noGrp="1"/>
          </p:cNvSpPr>
          <p:nvPr>
            <p:ph type="title"/>
          </p:nvPr>
        </p:nvSpPr>
        <p:spPr/>
        <p:txBody>
          <a:bodyPr/>
          <a:lstStyle/>
          <a:p>
            <a:r>
              <a:rPr lang="id-ID" dirty="0"/>
              <a:t>Latihan </a:t>
            </a:r>
            <a:r>
              <a:rPr lang="en-US" dirty="0" err="1"/>
              <a:t>Mer</a:t>
            </a:r>
            <a:r>
              <a:rPr lang="id-ID" dirty="0" err="1"/>
              <a:t>eview</a:t>
            </a:r>
            <a:r>
              <a:rPr lang="id-ID" dirty="0"/>
              <a:t> Paper</a:t>
            </a:r>
            <a:r>
              <a:rPr lang="en-US" dirty="0"/>
              <a:t> Survey</a:t>
            </a:r>
            <a:endParaRPr lang="id-ID" dirty="0"/>
          </a:p>
        </p:txBody>
      </p:sp>
      <p:sp>
        <p:nvSpPr>
          <p:cNvPr id="5" name="Slide Number Placeholder 4">
            <a:extLst>
              <a:ext uri="{FF2B5EF4-FFF2-40B4-BE49-F238E27FC236}">
                <a16:creationId xmlns:a16="http://schemas.microsoft.com/office/drawing/2014/main" id="{CBE84F73-BF90-4714-B737-FED2409541A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108713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Survey</a:t>
            </a:r>
            <a:r>
              <a:rPr lang="id-ID" dirty="0"/>
              <a:t> Paper:</a:t>
            </a:r>
          </a:p>
          <a:p>
            <a:pPr lvl="1"/>
            <a:r>
              <a:rPr lang="id-ID" dirty="0"/>
              <a:t>Judul: </a:t>
            </a:r>
            <a:r>
              <a:rPr lang="en-US" dirty="0">
                <a:solidFill>
                  <a:srgbClr val="C00000"/>
                </a:solidFill>
              </a:rPr>
              <a:t>Variability in Software Systems: A Systematic Literature Review</a:t>
            </a:r>
            <a:endParaRPr lang="id-ID" dirty="0">
              <a:solidFill>
                <a:srgbClr val="C00000"/>
              </a:solidFill>
            </a:endParaRPr>
          </a:p>
          <a:p>
            <a:pPr lvl="1"/>
            <a:r>
              <a:rPr lang="id-ID" dirty="0" err="1"/>
              <a:t>Author</a:t>
            </a:r>
            <a:r>
              <a:rPr lang="id-ID" dirty="0"/>
              <a:t>: </a:t>
            </a:r>
            <a:r>
              <a:rPr lang="en-US" dirty="0"/>
              <a:t>Matthias </a:t>
            </a:r>
            <a:r>
              <a:rPr lang="en-US" dirty="0" err="1"/>
              <a:t>Galster</a:t>
            </a:r>
            <a:r>
              <a:rPr lang="en-US" dirty="0"/>
              <a:t>, Danny </a:t>
            </a:r>
            <a:r>
              <a:rPr lang="en-US" dirty="0" err="1"/>
              <a:t>Weyns</a:t>
            </a:r>
            <a:r>
              <a:rPr lang="en-US" dirty="0"/>
              <a:t>, Dan </a:t>
            </a:r>
            <a:r>
              <a:rPr lang="en-US" dirty="0" err="1"/>
              <a:t>Tofan</a:t>
            </a:r>
            <a:r>
              <a:rPr lang="en-US" dirty="0"/>
              <a:t>, </a:t>
            </a:r>
            <a:r>
              <a:rPr lang="en-US" dirty="0" err="1"/>
              <a:t>Bartosz</a:t>
            </a:r>
            <a:r>
              <a:rPr lang="en-US" dirty="0"/>
              <a:t> </a:t>
            </a:r>
            <a:r>
              <a:rPr lang="en-US" dirty="0" err="1"/>
              <a:t>Michalik</a:t>
            </a:r>
            <a:r>
              <a:rPr lang="en-US" dirty="0"/>
              <a:t>, and Paris </a:t>
            </a:r>
            <a:r>
              <a:rPr lang="en-US" dirty="0" err="1"/>
              <a:t>Avgeriou</a:t>
            </a:r>
            <a:endParaRPr lang="id-ID" dirty="0"/>
          </a:p>
          <a:p>
            <a:pPr lvl="1"/>
            <a:r>
              <a:rPr lang="id-ID" dirty="0" err="1"/>
              <a:t>Publications</a:t>
            </a:r>
            <a:r>
              <a:rPr lang="id-ID" dirty="0"/>
              <a:t>: </a:t>
            </a:r>
            <a:r>
              <a:rPr lang="en-US" dirty="0"/>
              <a:t>IEEE Transactions on Software Engineering, Vol 40, No 3, 2014</a:t>
            </a:r>
          </a:p>
          <a:p>
            <a:pPr lvl="1"/>
            <a:r>
              <a:rPr lang="en-US" dirty="0"/>
              <a:t>Download: </a:t>
            </a:r>
            <a:r>
              <a:rPr lang="en-US" b="1" dirty="0">
                <a:solidFill>
                  <a:srgbClr val="0070C0"/>
                </a:solidFill>
              </a:rPr>
              <a:t>http://romisatriawahono.net/lecture/rm/survey/</a:t>
            </a:r>
          </a:p>
          <a:p>
            <a:pPr marL="457200" lvl="1" indent="0">
              <a:buNone/>
            </a:pPr>
            <a:endParaRPr lang="id-ID" sz="2200" i="1" dirty="0">
              <a:solidFill>
                <a:srgbClr val="C00000"/>
              </a:solidFill>
            </a:endParaRPr>
          </a:p>
          <a:p>
            <a:r>
              <a:rPr lang="id-ID" dirty="0"/>
              <a:t>Tugas</a:t>
            </a:r>
            <a:r>
              <a:rPr lang="en-US" dirty="0"/>
              <a:t>:</a:t>
            </a:r>
            <a:endParaRPr lang="id-ID" dirty="0"/>
          </a:p>
          <a:p>
            <a:pPr lvl="1"/>
            <a:r>
              <a:rPr lang="id-ID" dirty="0"/>
              <a:t>Pahami dan rangkumkan </a:t>
            </a:r>
            <a:r>
              <a:rPr lang="id-ID" dirty="0" err="1"/>
              <a:t>paper</a:t>
            </a:r>
            <a:r>
              <a:rPr lang="id-ID" dirty="0"/>
              <a:t> di atas dalam bentuk </a:t>
            </a:r>
            <a:r>
              <a:rPr lang="id-ID" dirty="0" err="1"/>
              <a:t>slide</a:t>
            </a:r>
            <a:r>
              <a:rPr lang="id-ID" dirty="0"/>
              <a:t> dengan format:</a:t>
            </a:r>
          </a:p>
          <a:p>
            <a:pPr marL="1263650" lvl="2" indent="-514350">
              <a:buFont typeface="+mj-lt"/>
              <a:buAutoNum type="arabicPeriod"/>
            </a:pPr>
            <a:r>
              <a:rPr lang="id-ID" sz="2400" dirty="0">
                <a:solidFill>
                  <a:srgbClr val="C00000"/>
                </a:solidFill>
              </a:rPr>
              <a:t>Identifikasi </a:t>
            </a:r>
            <a:r>
              <a:rPr lang="en-US" sz="2400" dirty="0">
                <a:solidFill>
                  <a:srgbClr val="C00000"/>
                </a:solidFill>
              </a:rPr>
              <a:t>Research Question (RQ)</a:t>
            </a:r>
            <a:endParaRPr lang="id-ID" sz="2400" dirty="0">
              <a:solidFill>
                <a:srgbClr val="C00000"/>
              </a:solidFill>
            </a:endParaRPr>
          </a:p>
          <a:p>
            <a:pPr marL="1263650" lvl="2" indent="-514350">
              <a:buFont typeface="+mj-lt"/>
              <a:buAutoNum type="arabicPeriod"/>
            </a:pPr>
            <a:r>
              <a:rPr lang="en-US" sz="2400" dirty="0" err="1">
                <a:solidFill>
                  <a:srgbClr val="C00000"/>
                </a:solidFill>
              </a:rPr>
              <a:t>Analisis</a:t>
            </a:r>
            <a:r>
              <a:rPr lang="en-US" sz="2400" dirty="0">
                <a:solidFill>
                  <a:srgbClr val="C00000"/>
                </a:solidFill>
              </a:rPr>
              <a:t> </a:t>
            </a:r>
            <a:r>
              <a:rPr lang="en-US" sz="2400" dirty="0" err="1">
                <a:solidFill>
                  <a:srgbClr val="C00000"/>
                </a:solidFill>
              </a:rPr>
              <a:t>jawaban</a:t>
            </a:r>
            <a:r>
              <a:rPr lang="en-US" sz="2400" dirty="0">
                <a:solidFill>
                  <a:srgbClr val="C00000"/>
                </a:solidFill>
              </a:rPr>
              <a:t> </a:t>
            </a:r>
            <a:r>
              <a:rPr lang="en-US" sz="2400" dirty="0" err="1">
                <a:solidFill>
                  <a:srgbClr val="C00000"/>
                </a:solidFill>
              </a:rPr>
              <a:t>dari</a:t>
            </a:r>
            <a:r>
              <a:rPr lang="en-US" sz="2400" dirty="0">
                <a:solidFill>
                  <a:srgbClr val="C00000"/>
                </a:solidFill>
              </a:rPr>
              <a:t> Research Question (RQ)</a:t>
            </a:r>
            <a:endParaRPr lang="id-ID" sz="2400" dirty="0">
              <a:solidFill>
                <a:srgbClr val="C00000"/>
              </a:solidFill>
            </a:endParaRPr>
          </a:p>
          <a:p>
            <a:endParaRPr lang="id-ID" dirty="0"/>
          </a:p>
        </p:txBody>
      </p:sp>
      <p:sp>
        <p:nvSpPr>
          <p:cNvPr id="4" name="Title 3"/>
          <p:cNvSpPr>
            <a:spLocks noGrp="1"/>
          </p:cNvSpPr>
          <p:nvPr>
            <p:ph type="title"/>
          </p:nvPr>
        </p:nvSpPr>
        <p:spPr/>
        <p:txBody>
          <a:bodyPr/>
          <a:lstStyle/>
          <a:p>
            <a:r>
              <a:rPr lang="id-ID" dirty="0"/>
              <a:t>Latihan </a:t>
            </a:r>
            <a:r>
              <a:rPr lang="en-US" dirty="0" err="1"/>
              <a:t>Mer</a:t>
            </a:r>
            <a:r>
              <a:rPr lang="id-ID" dirty="0" err="1"/>
              <a:t>eview</a:t>
            </a:r>
            <a:r>
              <a:rPr lang="id-ID" dirty="0"/>
              <a:t> Paper</a:t>
            </a:r>
            <a:r>
              <a:rPr lang="en-US" dirty="0"/>
              <a:t> Survey</a:t>
            </a:r>
            <a:endParaRPr lang="id-ID" dirty="0"/>
          </a:p>
        </p:txBody>
      </p:sp>
      <p:sp>
        <p:nvSpPr>
          <p:cNvPr id="5" name="Slide Number Placeholder 4">
            <a:extLst>
              <a:ext uri="{FF2B5EF4-FFF2-40B4-BE49-F238E27FC236}">
                <a16:creationId xmlns:a16="http://schemas.microsoft.com/office/drawing/2014/main" id="{C380FE93-82D8-42C8-81F5-739486BD6A6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192</a:t>
            </a:fld>
            <a:endParaRPr lang="en-US">
              <a:solidFill>
                <a:prstClr val="black">
                  <a:tint val="75000"/>
                </a:prstClr>
              </a:solidFill>
            </a:endParaRPr>
          </a:p>
        </p:txBody>
      </p:sp>
    </p:spTree>
    <p:extLst>
      <p:ext uri="{BB962C8B-B14F-4D97-AF65-F5344CB8AC3E}">
        <p14:creationId xmlns:p14="http://schemas.microsoft.com/office/powerpoint/2010/main" val="1514246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Survey</a:t>
            </a:r>
            <a:r>
              <a:rPr lang="id-ID" dirty="0"/>
              <a:t> Paper:</a:t>
            </a:r>
          </a:p>
          <a:p>
            <a:pPr lvl="1"/>
            <a:r>
              <a:rPr lang="id-ID" dirty="0"/>
              <a:t>Judul: </a:t>
            </a:r>
            <a:r>
              <a:rPr lang="en-US" dirty="0">
                <a:solidFill>
                  <a:srgbClr val="C00000"/>
                </a:solidFill>
              </a:rPr>
              <a:t>A Systematic Literature Review on Fault Prediction Performance in Software Engineering</a:t>
            </a:r>
            <a:endParaRPr lang="id-ID" dirty="0">
              <a:solidFill>
                <a:srgbClr val="C00000"/>
              </a:solidFill>
            </a:endParaRPr>
          </a:p>
          <a:p>
            <a:pPr lvl="1"/>
            <a:r>
              <a:rPr lang="id-ID" dirty="0" err="1"/>
              <a:t>Author</a:t>
            </a:r>
            <a:r>
              <a:rPr lang="id-ID" dirty="0"/>
              <a:t>: </a:t>
            </a:r>
            <a:r>
              <a:rPr lang="en-US" dirty="0"/>
              <a:t>Tracy Hall, Sarah Beecham, David Bowes, David Gray, and Steve </a:t>
            </a:r>
            <a:r>
              <a:rPr lang="en-US" dirty="0" err="1"/>
              <a:t>Counsell</a:t>
            </a:r>
            <a:endParaRPr lang="id-ID" dirty="0"/>
          </a:p>
          <a:p>
            <a:pPr lvl="1"/>
            <a:r>
              <a:rPr lang="id-ID" dirty="0" err="1"/>
              <a:t>Publications</a:t>
            </a:r>
            <a:r>
              <a:rPr lang="id-ID" dirty="0"/>
              <a:t>: </a:t>
            </a:r>
            <a:r>
              <a:rPr lang="en-US" dirty="0"/>
              <a:t>IEEE Transaction on Software Engineering, Vol. 38, No. 6, 2012</a:t>
            </a:r>
          </a:p>
          <a:p>
            <a:pPr lvl="1"/>
            <a:r>
              <a:rPr lang="en-US" dirty="0"/>
              <a:t>Download: </a:t>
            </a:r>
            <a:r>
              <a:rPr lang="en-US" b="1" dirty="0">
                <a:solidFill>
                  <a:srgbClr val="0070C0"/>
                </a:solidFill>
              </a:rPr>
              <a:t>http://romisatriawahono.net/lecture/rm/survey/</a:t>
            </a:r>
          </a:p>
          <a:p>
            <a:pPr lvl="1"/>
            <a:endParaRPr lang="id-ID" sz="2200" i="1" dirty="0">
              <a:solidFill>
                <a:srgbClr val="C00000"/>
              </a:solidFill>
            </a:endParaRPr>
          </a:p>
          <a:p>
            <a:r>
              <a:rPr lang="id-ID" dirty="0"/>
              <a:t>Tugas</a:t>
            </a:r>
            <a:r>
              <a:rPr lang="en-US" dirty="0"/>
              <a:t>:</a:t>
            </a:r>
            <a:endParaRPr lang="id-ID" dirty="0"/>
          </a:p>
          <a:p>
            <a:pPr marL="457200" lvl="1" indent="0">
              <a:buNone/>
            </a:pPr>
            <a:r>
              <a:rPr lang="id-ID" dirty="0"/>
              <a:t>Pahami dan rangkumkan </a:t>
            </a:r>
            <a:r>
              <a:rPr lang="id-ID" dirty="0" err="1"/>
              <a:t>paper</a:t>
            </a:r>
            <a:r>
              <a:rPr lang="id-ID" dirty="0"/>
              <a:t> di atas dalam bentuk </a:t>
            </a:r>
            <a:r>
              <a:rPr lang="id-ID" dirty="0" err="1"/>
              <a:t>slide</a:t>
            </a:r>
            <a:r>
              <a:rPr lang="id-ID" dirty="0"/>
              <a:t> dengan format:</a:t>
            </a:r>
          </a:p>
          <a:p>
            <a:pPr marL="1263650" lvl="2" indent="-514350">
              <a:buFont typeface="+mj-lt"/>
              <a:buAutoNum type="arabicPeriod"/>
            </a:pPr>
            <a:r>
              <a:rPr lang="id-ID" sz="2400" dirty="0">
                <a:solidFill>
                  <a:srgbClr val="C00000"/>
                </a:solidFill>
              </a:rPr>
              <a:t>Identifikasi </a:t>
            </a:r>
            <a:r>
              <a:rPr lang="en-US" sz="2400" dirty="0">
                <a:solidFill>
                  <a:srgbClr val="C00000"/>
                </a:solidFill>
              </a:rPr>
              <a:t>Research Question (RQ)</a:t>
            </a:r>
            <a:endParaRPr lang="id-ID" sz="2400" dirty="0">
              <a:solidFill>
                <a:srgbClr val="C00000"/>
              </a:solidFill>
            </a:endParaRPr>
          </a:p>
          <a:p>
            <a:pPr marL="1263650" lvl="2" indent="-514350">
              <a:buFont typeface="+mj-lt"/>
              <a:buAutoNum type="arabicPeriod"/>
            </a:pPr>
            <a:r>
              <a:rPr lang="en-US" sz="2400" dirty="0" err="1">
                <a:solidFill>
                  <a:srgbClr val="C00000"/>
                </a:solidFill>
              </a:rPr>
              <a:t>Analisis</a:t>
            </a:r>
            <a:r>
              <a:rPr lang="en-US" sz="2400" dirty="0">
                <a:solidFill>
                  <a:srgbClr val="C00000"/>
                </a:solidFill>
              </a:rPr>
              <a:t> </a:t>
            </a:r>
            <a:r>
              <a:rPr lang="en-US" sz="2400" dirty="0" err="1">
                <a:solidFill>
                  <a:srgbClr val="C00000"/>
                </a:solidFill>
              </a:rPr>
              <a:t>jawaban</a:t>
            </a:r>
            <a:r>
              <a:rPr lang="en-US" sz="2400" dirty="0">
                <a:solidFill>
                  <a:srgbClr val="C00000"/>
                </a:solidFill>
              </a:rPr>
              <a:t> </a:t>
            </a:r>
            <a:r>
              <a:rPr lang="en-US" sz="2400" dirty="0" err="1">
                <a:solidFill>
                  <a:srgbClr val="C00000"/>
                </a:solidFill>
              </a:rPr>
              <a:t>dari</a:t>
            </a:r>
            <a:r>
              <a:rPr lang="en-US" sz="2400" dirty="0">
                <a:solidFill>
                  <a:srgbClr val="C00000"/>
                </a:solidFill>
              </a:rPr>
              <a:t> Research Question (RQ)</a:t>
            </a:r>
            <a:endParaRPr lang="id-ID" sz="2400" dirty="0">
              <a:solidFill>
                <a:srgbClr val="C00000"/>
              </a:solidFill>
            </a:endParaRPr>
          </a:p>
        </p:txBody>
      </p:sp>
      <p:sp>
        <p:nvSpPr>
          <p:cNvPr id="4" name="Title 3"/>
          <p:cNvSpPr>
            <a:spLocks noGrp="1"/>
          </p:cNvSpPr>
          <p:nvPr>
            <p:ph type="title"/>
          </p:nvPr>
        </p:nvSpPr>
        <p:spPr/>
        <p:txBody>
          <a:bodyPr/>
          <a:lstStyle/>
          <a:p>
            <a:r>
              <a:rPr lang="id-ID" dirty="0"/>
              <a:t>Latihan </a:t>
            </a:r>
            <a:r>
              <a:rPr lang="en-US" dirty="0" err="1"/>
              <a:t>Mer</a:t>
            </a:r>
            <a:r>
              <a:rPr lang="id-ID" dirty="0" err="1"/>
              <a:t>eview</a:t>
            </a:r>
            <a:r>
              <a:rPr lang="id-ID" dirty="0"/>
              <a:t> Paper</a:t>
            </a:r>
            <a:r>
              <a:rPr lang="en-US" dirty="0"/>
              <a:t> Survey</a:t>
            </a:r>
            <a:endParaRPr lang="id-ID" dirty="0"/>
          </a:p>
        </p:txBody>
      </p:sp>
      <p:sp>
        <p:nvSpPr>
          <p:cNvPr id="5" name="Slide Number Placeholder 4">
            <a:extLst>
              <a:ext uri="{FF2B5EF4-FFF2-40B4-BE49-F238E27FC236}">
                <a16:creationId xmlns:a16="http://schemas.microsoft.com/office/drawing/2014/main" id="{74BC31F9-1CE5-4177-9031-FC545F20244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3827015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4800" dirty="0"/>
              <a:t>4. Penulisan </a:t>
            </a:r>
            <a:r>
              <a:rPr lang="en-US" sz="4800" dirty="0" err="1"/>
              <a:t>Ilmiah</a:t>
            </a:r>
            <a:endParaRPr lang="en-US" sz="4800" dirty="0"/>
          </a:p>
        </p:txBody>
      </p:sp>
      <p:sp>
        <p:nvSpPr>
          <p:cNvPr id="3" name="Text Placeholder 2"/>
          <p:cNvSpPr>
            <a:spLocks noGrp="1"/>
          </p:cNvSpPr>
          <p:nvPr>
            <p:ph type="body" idx="1"/>
          </p:nvPr>
        </p:nvSpPr>
        <p:spPr>
          <a:xfrm>
            <a:off x="623888" y="4495800"/>
            <a:ext cx="7886700" cy="1887085"/>
          </a:xfrm>
        </p:spPr>
        <p:txBody>
          <a:bodyPr>
            <a:noAutofit/>
          </a:bodyPr>
          <a:lstStyle/>
          <a:p>
            <a:r>
              <a:rPr lang="en-US" sz="2000" dirty="0"/>
              <a:t>4.1 </a:t>
            </a:r>
            <a:r>
              <a:rPr lang="en-US" sz="2000" dirty="0" err="1"/>
              <a:t>Mengapa</a:t>
            </a:r>
            <a:r>
              <a:rPr lang="en-US" sz="2000" dirty="0"/>
              <a:t> </a:t>
            </a:r>
            <a:r>
              <a:rPr lang="en-US" sz="2000" dirty="0" err="1"/>
              <a:t>Penulian</a:t>
            </a:r>
            <a:r>
              <a:rPr lang="en-US" sz="2000" dirty="0"/>
              <a:t> dan </a:t>
            </a:r>
            <a:r>
              <a:rPr lang="en-US" sz="2000" dirty="0" err="1"/>
              <a:t>Publikasi</a:t>
            </a:r>
            <a:r>
              <a:rPr lang="en-US" sz="2000" dirty="0"/>
              <a:t> </a:t>
            </a:r>
            <a:r>
              <a:rPr lang="en-US" sz="2000" dirty="0" err="1"/>
              <a:t>Ilmiah</a:t>
            </a:r>
            <a:r>
              <a:rPr lang="en-US" sz="2000" dirty="0"/>
              <a:t>?</a:t>
            </a:r>
          </a:p>
          <a:p>
            <a:r>
              <a:rPr lang="en-US" sz="2000" dirty="0"/>
              <a:t>4.2 </a:t>
            </a:r>
            <a:r>
              <a:rPr lang="en-US" sz="2000" dirty="0" err="1"/>
              <a:t>Sitasi</a:t>
            </a:r>
            <a:r>
              <a:rPr lang="en-US" sz="2000" dirty="0"/>
              <a:t>  dan Penulisan </a:t>
            </a:r>
            <a:r>
              <a:rPr lang="en-US" sz="2000" dirty="0" err="1"/>
              <a:t>Referensi</a:t>
            </a:r>
            <a:endParaRPr lang="en-US" sz="2000" dirty="0"/>
          </a:p>
          <a:p>
            <a:r>
              <a:rPr lang="en-US" sz="2000" dirty="0"/>
              <a:t>4.3 </a:t>
            </a:r>
            <a:r>
              <a:rPr lang="en-US" sz="2000" dirty="0" err="1"/>
              <a:t>Struktur</a:t>
            </a:r>
            <a:r>
              <a:rPr lang="en-US" sz="2000" dirty="0"/>
              <a:t> dan </a:t>
            </a:r>
            <a:r>
              <a:rPr lang="en-US" sz="2000" dirty="0" err="1"/>
              <a:t>Kiat</a:t>
            </a:r>
            <a:r>
              <a:rPr lang="en-US" sz="2000" dirty="0"/>
              <a:t> Penulisan </a:t>
            </a:r>
            <a:r>
              <a:rPr lang="en-US" sz="2000" dirty="0" err="1"/>
              <a:t>Tesis</a:t>
            </a:r>
            <a:endParaRPr lang="en-US" sz="2000" dirty="0"/>
          </a:p>
          <a:p>
            <a:r>
              <a:rPr lang="en-US" sz="2000" dirty="0"/>
              <a:t>4.4 </a:t>
            </a:r>
            <a:r>
              <a:rPr lang="en-US" sz="2000" dirty="0" err="1"/>
              <a:t>Kiat</a:t>
            </a:r>
            <a:r>
              <a:rPr lang="en-US" sz="2000" dirty="0"/>
              <a:t> dan </a:t>
            </a:r>
            <a:r>
              <a:rPr lang="en-US" sz="2000" dirty="0" err="1"/>
              <a:t>Prosedur</a:t>
            </a:r>
            <a:r>
              <a:rPr lang="en-US" sz="2000" dirty="0"/>
              <a:t> </a:t>
            </a:r>
            <a:r>
              <a:rPr lang="en-US" sz="2000" dirty="0" err="1"/>
              <a:t>Publikasi</a:t>
            </a:r>
            <a:r>
              <a:rPr lang="en-US" sz="2000" dirty="0"/>
              <a:t> </a:t>
            </a:r>
            <a:r>
              <a:rPr lang="en-US" sz="2000" dirty="0" err="1"/>
              <a:t>Ilmiah</a:t>
            </a:r>
            <a:r>
              <a:rPr lang="en-US" sz="2000" dirty="0"/>
              <a:t> </a:t>
            </a:r>
            <a:r>
              <a:rPr lang="en-US" sz="2000" dirty="0" err="1"/>
              <a:t>untuk</a:t>
            </a:r>
            <a:r>
              <a:rPr lang="en-US" sz="2000" dirty="0"/>
              <a:t> </a:t>
            </a:r>
            <a:r>
              <a:rPr lang="en-US" sz="2000" dirty="0" err="1"/>
              <a:t>Jurnal</a:t>
            </a:r>
            <a:r>
              <a:rPr lang="en-US" sz="2000" dirty="0"/>
              <a:t> </a:t>
            </a:r>
            <a:r>
              <a:rPr lang="en-US" sz="2000" dirty="0" err="1"/>
              <a:t>Internasional</a:t>
            </a:r>
            <a:endParaRPr lang="en-US" sz="2000" dirty="0"/>
          </a:p>
          <a:p>
            <a:r>
              <a:rPr lang="en-US" sz="2000" dirty="0"/>
              <a:t>4.5 Penulisan Systematic Literature Review (SLR)</a:t>
            </a:r>
          </a:p>
        </p:txBody>
      </p:sp>
      <p:sp>
        <p:nvSpPr>
          <p:cNvPr id="5" name="Slide Number Placeholder 4">
            <a:extLst>
              <a:ext uri="{FF2B5EF4-FFF2-40B4-BE49-F238E27FC236}">
                <a16:creationId xmlns:a16="http://schemas.microsoft.com/office/drawing/2014/main" id="{6A3462A2-D07E-470C-89CB-689A87C7B4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906536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fi-FI" sz="4000" dirty="0"/>
              <a:t>4.1 Mengapa Penulisan dan </a:t>
            </a:r>
            <a:br>
              <a:rPr lang="fi-FI" sz="4000" dirty="0"/>
            </a:br>
            <a:r>
              <a:rPr lang="fi-FI" sz="4000" dirty="0"/>
              <a:t>      Publikasi Ilmiah?</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E4D2D011-B567-4721-8F10-E60B7DC704B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1727784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3200" dirty="0"/>
              <a:t>“A paper is an organized description of hypotheses, data and conclusions, intended to instruct the reader. </a:t>
            </a:r>
            <a:r>
              <a:rPr lang="en-US" sz="3200" dirty="0">
                <a:solidFill>
                  <a:srgbClr val="C00000"/>
                </a:solidFill>
              </a:rPr>
              <a:t>If your research does not generate papers</a:t>
            </a:r>
            <a:r>
              <a:rPr lang="en-US" sz="3200" dirty="0"/>
              <a:t>, it might just as well not have been done”</a:t>
            </a:r>
            <a:br>
              <a:rPr lang="en-US" dirty="0"/>
            </a:br>
            <a:r>
              <a:rPr lang="en-US" dirty="0"/>
              <a:t>					          </a:t>
            </a:r>
            <a:r>
              <a:rPr lang="en-US" sz="2400" i="1" dirty="0"/>
              <a:t>(</a:t>
            </a:r>
            <a:r>
              <a:rPr lang="en-US" sz="2400" i="1" dirty="0" err="1"/>
              <a:t>Whitesides</a:t>
            </a:r>
            <a:r>
              <a:rPr lang="en-US" sz="2400" i="1" dirty="0"/>
              <a:t>, 2004)</a:t>
            </a:r>
            <a:endParaRPr lang="en-US" sz="3200" i="1" dirty="0"/>
          </a:p>
          <a:p>
            <a:pPr marL="0" indent="0">
              <a:buNone/>
            </a:pPr>
            <a:endParaRPr lang="en-US" dirty="0"/>
          </a:p>
          <a:p>
            <a:pPr marL="0" indent="0">
              <a:buNone/>
            </a:pPr>
            <a:endParaRPr lang="en-US" sz="1200" dirty="0"/>
          </a:p>
          <a:p>
            <a:pPr marL="0" indent="0">
              <a:buNone/>
            </a:pPr>
            <a:endParaRPr lang="en-US" dirty="0"/>
          </a:p>
          <a:p>
            <a:pPr marL="0" indent="0">
              <a:buNone/>
            </a:pPr>
            <a:r>
              <a:rPr lang="en-US" sz="3200" dirty="0"/>
              <a:t>“If it wasn’t published, </a:t>
            </a:r>
            <a:r>
              <a:rPr lang="en-US" sz="3200" dirty="0">
                <a:solidFill>
                  <a:srgbClr val="C00000"/>
                </a:solidFill>
              </a:rPr>
              <a:t>it wasn’t done</a:t>
            </a:r>
            <a:r>
              <a:rPr lang="en-US" sz="3200" dirty="0"/>
              <a:t>”</a:t>
            </a:r>
            <a:br>
              <a:rPr lang="en-US" dirty="0"/>
            </a:br>
            <a:r>
              <a:rPr lang="en-US" dirty="0"/>
              <a:t>					                   </a:t>
            </a:r>
            <a:r>
              <a:rPr lang="en-US" sz="2400" i="1" dirty="0"/>
              <a:t>(Miller 1993)</a:t>
            </a:r>
          </a:p>
        </p:txBody>
      </p:sp>
      <p:sp>
        <p:nvSpPr>
          <p:cNvPr id="4" name="Title 3"/>
          <p:cNvSpPr>
            <a:spLocks noGrp="1"/>
          </p:cNvSpPr>
          <p:nvPr>
            <p:ph type="title"/>
          </p:nvPr>
        </p:nvSpPr>
        <p:spPr/>
        <p:txBody>
          <a:bodyPr/>
          <a:lstStyle/>
          <a:p>
            <a:r>
              <a:rPr lang="en-US" dirty="0" err="1"/>
              <a:t>Mengapa</a:t>
            </a:r>
            <a:r>
              <a:rPr lang="en-US" dirty="0"/>
              <a:t> </a:t>
            </a:r>
            <a:r>
              <a:rPr lang="en-US" dirty="0" err="1"/>
              <a:t>Melakukan</a:t>
            </a:r>
            <a:r>
              <a:rPr lang="en-US" dirty="0"/>
              <a:t> </a:t>
            </a:r>
            <a:r>
              <a:rPr lang="en-US" dirty="0" err="1"/>
              <a:t>Publikasi</a:t>
            </a:r>
            <a:r>
              <a:rPr lang="en-US" dirty="0"/>
              <a:t> </a:t>
            </a:r>
            <a:r>
              <a:rPr lang="en-US" dirty="0" err="1"/>
              <a:t>Ilmiah</a:t>
            </a:r>
            <a:r>
              <a:rPr lang="en-US" dirty="0"/>
              <a:t>?</a:t>
            </a:r>
            <a:endParaRPr lang="id-ID" dirty="0"/>
          </a:p>
        </p:txBody>
      </p:sp>
      <p:sp>
        <p:nvSpPr>
          <p:cNvPr id="5" name="Slide Number Placeholder 4">
            <a:extLst>
              <a:ext uri="{FF2B5EF4-FFF2-40B4-BE49-F238E27FC236}">
                <a16:creationId xmlns:a16="http://schemas.microsoft.com/office/drawing/2014/main" id="{7F80452A-34DB-46CB-B583-E1836C5B7D5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4875802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Surat </a:t>
            </a:r>
            <a:r>
              <a:rPr lang="en-US" sz="3200" dirty="0" err="1"/>
              <a:t>Edaran</a:t>
            </a:r>
            <a:r>
              <a:rPr lang="en-US" sz="3200" dirty="0"/>
              <a:t> </a:t>
            </a:r>
            <a:r>
              <a:rPr lang="en-US" sz="3200" dirty="0" err="1"/>
              <a:t>Dirjen</a:t>
            </a:r>
            <a:r>
              <a:rPr lang="en-US" sz="3200" dirty="0"/>
              <a:t> </a:t>
            </a:r>
            <a:r>
              <a:rPr lang="en-US" sz="3200" dirty="0" err="1"/>
              <a:t>Dikti</a:t>
            </a:r>
            <a:r>
              <a:rPr lang="en-US" sz="3200" dirty="0"/>
              <a:t> No. 152/E/T/2012 </a:t>
            </a:r>
            <a:r>
              <a:rPr lang="en-US" sz="3200" dirty="0" err="1"/>
              <a:t>tentang</a:t>
            </a:r>
            <a:r>
              <a:rPr lang="en-US" sz="3200" dirty="0"/>
              <a:t> </a:t>
            </a:r>
            <a:r>
              <a:rPr lang="en-US" sz="3200" dirty="0" err="1"/>
              <a:t>Publikasi</a:t>
            </a:r>
            <a:r>
              <a:rPr lang="en-US" sz="3200" dirty="0"/>
              <a:t> </a:t>
            </a:r>
            <a:r>
              <a:rPr lang="en-US" sz="3200" dirty="0" err="1"/>
              <a:t>Karya</a:t>
            </a:r>
            <a:r>
              <a:rPr lang="en-US" sz="3200" dirty="0"/>
              <a:t> </a:t>
            </a:r>
            <a:r>
              <a:rPr lang="en-US" sz="3200" dirty="0" err="1"/>
              <a:t>Ilmiah</a:t>
            </a:r>
            <a:r>
              <a:rPr lang="en-US" sz="3200" dirty="0"/>
              <a:t>: </a:t>
            </a:r>
          </a:p>
          <a:p>
            <a:pPr marL="0" indent="0">
              <a:buNone/>
            </a:pPr>
            <a:endParaRPr lang="en-US" sz="3200" dirty="0"/>
          </a:p>
          <a:p>
            <a:pPr marL="0" indent="0">
              <a:buNone/>
            </a:pPr>
            <a:r>
              <a:rPr lang="en-US" sz="3200" dirty="0"/>
              <a:t>“</a:t>
            </a:r>
            <a:r>
              <a:rPr lang="en-US" sz="3200" dirty="0" err="1"/>
              <a:t>Terhitung</a:t>
            </a:r>
            <a:r>
              <a:rPr lang="en-US" sz="3200" dirty="0"/>
              <a:t> </a:t>
            </a:r>
            <a:r>
              <a:rPr lang="en-US" sz="3200" dirty="0" err="1"/>
              <a:t>kelulusan</a:t>
            </a:r>
            <a:r>
              <a:rPr lang="en-US" sz="3200" dirty="0"/>
              <a:t> </a:t>
            </a:r>
            <a:r>
              <a:rPr lang="en-US" sz="3200" dirty="0" err="1"/>
              <a:t>setelah</a:t>
            </a:r>
            <a:r>
              <a:rPr lang="en-US" sz="3200" dirty="0"/>
              <a:t> </a:t>
            </a:r>
            <a:r>
              <a:rPr lang="en-US" sz="3200" dirty="0" err="1"/>
              <a:t>Agustus</a:t>
            </a:r>
            <a:r>
              <a:rPr lang="en-US" sz="3200" dirty="0"/>
              <a:t> 2012, </a:t>
            </a:r>
            <a:r>
              <a:rPr lang="en-US" sz="3200" dirty="0" err="1"/>
              <a:t>untuk</a:t>
            </a:r>
            <a:r>
              <a:rPr lang="en-US" sz="3200" dirty="0"/>
              <a:t> </a:t>
            </a:r>
            <a:r>
              <a:rPr lang="en-US" sz="3200" dirty="0" err="1"/>
              <a:t>lulusan</a:t>
            </a:r>
            <a:r>
              <a:rPr lang="en-US" sz="3200" dirty="0"/>
              <a:t> </a:t>
            </a:r>
            <a:r>
              <a:rPr lang="en-US" sz="3200" dirty="0">
                <a:solidFill>
                  <a:srgbClr val="C00000"/>
                </a:solidFill>
              </a:rPr>
              <a:t>program </a:t>
            </a:r>
            <a:r>
              <a:rPr lang="en-US" sz="3200" dirty="0" err="1">
                <a:solidFill>
                  <a:srgbClr val="C00000"/>
                </a:solidFill>
              </a:rPr>
              <a:t>sarjana</a:t>
            </a:r>
            <a:r>
              <a:rPr lang="en-US" sz="3200" dirty="0">
                <a:solidFill>
                  <a:srgbClr val="C00000"/>
                </a:solidFill>
              </a:rPr>
              <a:t> </a:t>
            </a:r>
            <a:r>
              <a:rPr lang="en-US" sz="3200" dirty="0" err="1">
                <a:solidFill>
                  <a:srgbClr val="C00000"/>
                </a:solidFill>
              </a:rPr>
              <a:t>harus</a:t>
            </a:r>
            <a:r>
              <a:rPr lang="en-US" sz="3200" dirty="0">
                <a:solidFill>
                  <a:srgbClr val="C00000"/>
                </a:solidFill>
              </a:rPr>
              <a:t> </a:t>
            </a:r>
            <a:r>
              <a:rPr lang="en-US" sz="3200" dirty="0" err="1">
                <a:solidFill>
                  <a:srgbClr val="C00000"/>
                </a:solidFill>
              </a:rPr>
              <a:t>menghasilkan</a:t>
            </a:r>
            <a:r>
              <a:rPr lang="en-US" sz="3200" dirty="0">
                <a:solidFill>
                  <a:srgbClr val="C00000"/>
                </a:solidFill>
              </a:rPr>
              <a:t> </a:t>
            </a:r>
            <a:r>
              <a:rPr lang="en-US" sz="3200" dirty="0" err="1">
                <a:solidFill>
                  <a:srgbClr val="C00000"/>
                </a:solidFill>
              </a:rPr>
              <a:t>makalah</a:t>
            </a:r>
            <a:r>
              <a:rPr lang="en-US" sz="3200" dirty="0">
                <a:solidFill>
                  <a:srgbClr val="C00000"/>
                </a:solidFill>
              </a:rPr>
              <a:t> yang </a:t>
            </a:r>
            <a:r>
              <a:rPr lang="en-US" sz="3200" dirty="0" err="1">
                <a:solidFill>
                  <a:srgbClr val="C00000"/>
                </a:solidFill>
              </a:rPr>
              <a:t>terbit</a:t>
            </a:r>
            <a:r>
              <a:rPr lang="en-US" sz="3200" dirty="0">
                <a:solidFill>
                  <a:srgbClr val="C00000"/>
                </a:solidFill>
              </a:rPr>
              <a:t> </a:t>
            </a:r>
            <a:r>
              <a:rPr lang="en-US" sz="3200" dirty="0" err="1">
                <a:solidFill>
                  <a:srgbClr val="C00000"/>
                </a:solidFill>
              </a:rPr>
              <a:t>pada</a:t>
            </a:r>
            <a:r>
              <a:rPr lang="en-US" sz="3200" dirty="0">
                <a:solidFill>
                  <a:srgbClr val="C00000"/>
                </a:solidFill>
              </a:rPr>
              <a:t> </a:t>
            </a:r>
            <a:r>
              <a:rPr lang="en-US" sz="3200" dirty="0" err="1">
                <a:solidFill>
                  <a:srgbClr val="C00000"/>
                </a:solidFill>
              </a:rPr>
              <a:t>jurnal</a:t>
            </a:r>
            <a:r>
              <a:rPr lang="en-US" sz="3200" dirty="0">
                <a:solidFill>
                  <a:srgbClr val="C00000"/>
                </a:solidFill>
              </a:rPr>
              <a:t> </a:t>
            </a:r>
            <a:r>
              <a:rPr lang="en-US" sz="3200" dirty="0" err="1">
                <a:solidFill>
                  <a:srgbClr val="C00000"/>
                </a:solidFill>
              </a:rPr>
              <a:t>ilmiah</a:t>
            </a:r>
            <a:r>
              <a:rPr lang="en-US" sz="3200" dirty="0"/>
              <a:t>”</a:t>
            </a:r>
          </a:p>
        </p:txBody>
      </p:sp>
      <p:sp>
        <p:nvSpPr>
          <p:cNvPr id="4" name="Title 3"/>
          <p:cNvSpPr>
            <a:spLocks noGrp="1"/>
          </p:cNvSpPr>
          <p:nvPr>
            <p:ph type="title"/>
          </p:nvPr>
        </p:nvSpPr>
        <p:spPr/>
        <p:txBody>
          <a:bodyPr/>
          <a:lstStyle/>
          <a:p>
            <a:r>
              <a:rPr lang="en-US" dirty="0" err="1"/>
              <a:t>Mengapa</a:t>
            </a:r>
            <a:r>
              <a:rPr lang="en-US" dirty="0"/>
              <a:t> </a:t>
            </a:r>
            <a:r>
              <a:rPr lang="en-US" dirty="0" err="1"/>
              <a:t>Melakukan</a:t>
            </a:r>
            <a:r>
              <a:rPr lang="en-US" dirty="0"/>
              <a:t> </a:t>
            </a:r>
            <a:r>
              <a:rPr lang="en-US" dirty="0" err="1"/>
              <a:t>Publikasi</a:t>
            </a:r>
            <a:r>
              <a:rPr lang="en-US" dirty="0"/>
              <a:t> </a:t>
            </a:r>
            <a:r>
              <a:rPr lang="en-US" dirty="0" err="1"/>
              <a:t>Ilmiah</a:t>
            </a:r>
            <a:r>
              <a:rPr lang="en-US" dirty="0"/>
              <a:t>?</a:t>
            </a:r>
            <a:endParaRPr lang="id-ID" dirty="0"/>
          </a:p>
        </p:txBody>
      </p:sp>
      <p:sp>
        <p:nvSpPr>
          <p:cNvPr id="5" name="Slide Number Placeholder 4">
            <a:extLst>
              <a:ext uri="{FF2B5EF4-FFF2-40B4-BE49-F238E27FC236}">
                <a16:creationId xmlns:a16="http://schemas.microsoft.com/office/drawing/2014/main" id="{F21D48EA-651B-4111-8EF8-62A4C39C2EA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20334329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t>Meregistrasi</a:t>
            </a:r>
            <a:r>
              <a:rPr lang="en-US" dirty="0"/>
              <a:t> </a:t>
            </a:r>
            <a:r>
              <a:rPr lang="en-US" dirty="0" err="1"/>
              <a:t>kegiatan</a:t>
            </a:r>
            <a:r>
              <a:rPr lang="en-US" dirty="0"/>
              <a:t> </a:t>
            </a:r>
            <a:r>
              <a:rPr lang="en-US" dirty="0" err="1"/>
              <a:t>kecendekiaan</a:t>
            </a:r>
            <a:endParaRPr lang="en-US" dirty="0"/>
          </a:p>
          <a:p>
            <a:r>
              <a:rPr lang="en-US" dirty="0" err="1"/>
              <a:t>Menyertifikasi</a:t>
            </a:r>
            <a:r>
              <a:rPr lang="en-US" dirty="0"/>
              <a:t> </a:t>
            </a:r>
            <a:r>
              <a:rPr lang="en-US" dirty="0" err="1"/>
              <a:t>hasil</a:t>
            </a:r>
            <a:r>
              <a:rPr lang="en-US" dirty="0"/>
              <a:t> </a:t>
            </a:r>
            <a:r>
              <a:rPr lang="en-US" dirty="0" err="1"/>
              <a:t>kegiatan</a:t>
            </a:r>
            <a:r>
              <a:rPr lang="en-US" dirty="0"/>
              <a:t> yang </a:t>
            </a:r>
            <a:r>
              <a:rPr lang="en-US" dirty="0" err="1"/>
              <a:t>memenuhi</a:t>
            </a:r>
            <a:r>
              <a:rPr lang="en-US" dirty="0"/>
              <a:t> </a:t>
            </a:r>
            <a:r>
              <a:rPr lang="en-US" dirty="0" err="1"/>
              <a:t>persyaratan</a:t>
            </a:r>
            <a:r>
              <a:rPr lang="en-US" dirty="0"/>
              <a:t> </a:t>
            </a:r>
            <a:r>
              <a:rPr lang="en-US" dirty="0" err="1"/>
              <a:t>ilmiah</a:t>
            </a:r>
            <a:endParaRPr lang="en-US" dirty="0"/>
          </a:p>
          <a:p>
            <a:r>
              <a:rPr lang="en-US" dirty="0" err="1">
                <a:solidFill>
                  <a:srgbClr val="C00000"/>
                </a:solidFill>
              </a:rPr>
              <a:t>Mendiseminasikannya</a:t>
            </a:r>
            <a:r>
              <a:rPr lang="en-US" dirty="0">
                <a:solidFill>
                  <a:srgbClr val="C00000"/>
                </a:solidFill>
              </a:rPr>
              <a:t> </a:t>
            </a:r>
            <a:r>
              <a:rPr lang="en-US" dirty="0" err="1"/>
              <a:t>secara</a:t>
            </a:r>
            <a:r>
              <a:rPr lang="en-US" dirty="0"/>
              <a:t> </a:t>
            </a:r>
            <a:r>
              <a:rPr lang="en-US" dirty="0" err="1"/>
              <a:t>meluas</a:t>
            </a:r>
            <a:r>
              <a:rPr lang="en-US" dirty="0"/>
              <a:t> </a:t>
            </a:r>
            <a:r>
              <a:rPr lang="en-US" dirty="0" err="1"/>
              <a:t>kepada</a:t>
            </a:r>
            <a:r>
              <a:rPr lang="en-US" dirty="0"/>
              <a:t> </a:t>
            </a:r>
            <a:r>
              <a:rPr lang="en-US" dirty="0" err="1"/>
              <a:t>khalayak</a:t>
            </a:r>
            <a:r>
              <a:rPr lang="en-US" dirty="0"/>
              <a:t> </a:t>
            </a:r>
            <a:r>
              <a:rPr lang="en-US" dirty="0" err="1"/>
              <a:t>ramai</a:t>
            </a:r>
            <a:endParaRPr lang="en-US" dirty="0"/>
          </a:p>
          <a:p>
            <a:r>
              <a:rPr lang="en-US" dirty="0" err="1">
                <a:solidFill>
                  <a:srgbClr val="C00000"/>
                </a:solidFill>
              </a:rPr>
              <a:t>Mengarsipkan</a:t>
            </a:r>
            <a:r>
              <a:rPr lang="en-US" dirty="0">
                <a:solidFill>
                  <a:srgbClr val="C00000"/>
                </a:solidFill>
              </a:rPr>
              <a:t> </a:t>
            </a:r>
            <a:r>
              <a:rPr lang="en-US" dirty="0" err="1">
                <a:solidFill>
                  <a:srgbClr val="C00000"/>
                </a:solidFill>
              </a:rPr>
              <a:t>semua</a:t>
            </a:r>
            <a:r>
              <a:rPr lang="en-US" dirty="0">
                <a:solidFill>
                  <a:srgbClr val="C00000"/>
                </a:solidFill>
              </a:rPr>
              <a:t> </a:t>
            </a:r>
            <a:r>
              <a:rPr lang="en-US" dirty="0" err="1">
                <a:solidFill>
                  <a:srgbClr val="C00000"/>
                </a:solidFill>
              </a:rPr>
              <a:t>temuan</a:t>
            </a:r>
            <a:r>
              <a:rPr lang="en-US" dirty="0">
                <a:solidFill>
                  <a:srgbClr val="C00000"/>
                </a:solidFill>
              </a:rPr>
              <a:t> </a:t>
            </a:r>
            <a:r>
              <a:rPr lang="en-US" dirty="0" err="1"/>
              <a:t>hasil</a:t>
            </a:r>
            <a:r>
              <a:rPr lang="en-US" dirty="0"/>
              <a:t> </a:t>
            </a:r>
            <a:r>
              <a:rPr lang="en-US" dirty="0" err="1"/>
              <a:t>kegiatan</a:t>
            </a:r>
            <a:r>
              <a:rPr lang="en-US" dirty="0"/>
              <a:t> </a:t>
            </a:r>
            <a:r>
              <a:rPr lang="en-US" dirty="0" err="1"/>
              <a:t>kecendekiaan</a:t>
            </a:r>
            <a:r>
              <a:rPr lang="en-US" dirty="0"/>
              <a:t> </a:t>
            </a:r>
            <a:r>
              <a:rPr lang="en-US" dirty="0" err="1"/>
              <a:t>ilmuwan</a:t>
            </a:r>
            <a:r>
              <a:rPr lang="en-US" dirty="0"/>
              <a:t> </a:t>
            </a:r>
            <a:r>
              <a:rPr lang="en-US" dirty="0" err="1"/>
              <a:t>dan</a:t>
            </a:r>
            <a:r>
              <a:rPr lang="en-US" dirty="0"/>
              <a:t> </a:t>
            </a:r>
            <a:r>
              <a:rPr lang="en-US" dirty="0" err="1"/>
              <a:t>pandit</a:t>
            </a:r>
            <a:r>
              <a:rPr lang="en-US" dirty="0"/>
              <a:t> yang </a:t>
            </a:r>
            <a:r>
              <a:rPr lang="en-US" dirty="0" err="1"/>
              <a:t>dimuatnya</a:t>
            </a:r>
            <a:endParaRPr lang="en-US" dirty="0"/>
          </a:p>
          <a:p>
            <a:endParaRPr lang="en-US" dirty="0"/>
          </a:p>
          <a:p>
            <a:pPr marL="0" indent="0" algn="r">
              <a:buNone/>
            </a:pPr>
            <a:r>
              <a:rPr lang="en-US" sz="2400" i="1" dirty="0"/>
              <a:t>(</a:t>
            </a:r>
            <a:r>
              <a:rPr lang="en-US" sz="2400" i="1" dirty="0" err="1"/>
              <a:t>Permendiknas</a:t>
            </a:r>
            <a:r>
              <a:rPr lang="en-US" sz="2400" i="1" dirty="0"/>
              <a:t> no 22/2011 </a:t>
            </a:r>
            <a:r>
              <a:rPr lang="en-US" sz="2400" i="1" dirty="0" err="1"/>
              <a:t>tentang</a:t>
            </a:r>
            <a:r>
              <a:rPr lang="en-US" sz="2400" i="1" dirty="0"/>
              <a:t> </a:t>
            </a:r>
            <a:r>
              <a:rPr lang="en-US" sz="2400" i="1" dirty="0" err="1"/>
              <a:t>terbitan</a:t>
            </a:r>
            <a:r>
              <a:rPr lang="en-US" sz="2400" i="1" dirty="0"/>
              <a:t> </a:t>
            </a:r>
            <a:r>
              <a:rPr lang="en-US" sz="2400" i="1" dirty="0" err="1"/>
              <a:t>berkala</a:t>
            </a:r>
            <a:r>
              <a:rPr lang="en-US" sz="2400" i="1" dirty="0"/>
              <a:t>)</a:t>
            </a:r>
          </a:p>
        </p:txBody>
      </p:sp>
      <p:sp>
        <p:nvSpPr>
          <p:cNvPr id="2" name="Title 1"/>
          <p:cNvSpPr>
            <a:spLocks noGrp="1"/>
          </p:cNvSpPr>
          <p:nvPr>
            <p:ph type="title"/>
          </p:nvPr>
        </p:nvSpPr>
        <p:spPr/>
        <p:txBody>
          <a:bodyPr>
            <a:normAutofit/>
          </a:bodyPr>
          <a:lstStyle/>
          <a:p>
            <a:r>
              <a:rPr lang="en-US" dirty="0" err="1"/>
              <a:t>Tujuan</a:t>
            </a:r>
            <a:r>
              <a:rPr lang="en-US" dirty="0"/>
              <a:t> </a:t>
            </a:r>
            <a:r>
              <a:rPr lang="en-US" dirty="0" err="1"/>
              <a:t>Menerbitkan</a:t>
            </a:r>
            <a:r>
              <a:rPr lang="en-US" dirty="0"/>
              <a:t> </a:t>
            </a:r>
            <a:r>
              <a:rPr lang="en-US" dirty="0" err="1"/>
              <a:t>Jurnal</a:t>
            </a:r>
            <a:r>
              <a:rPr lang="en-US" dirty="0"/>
              <a:t> </a:t>
            </a:r>
            <a:r>
              <a:rPr lang="en-US" dirty="0" err="1"/>
              <a:t>Berkala</a:t>
            </a:r>
            <a:endParaRPr lang="en-US" dirty="0"/>
          </a:p>
        </p:txBody>
      </p:sp>
      <p:sp>
        <p:nvSpPr>
          <p:cNvPr id="5" name="Slide Number Placeholder 4">
            <a:extLst>
              <a:ext uri="{FF2B5EF4-FFF2-40B4-BE49-F238E27FC236}">
                <a16:creationId xmlns:a16="http://schemas.microsoft.com/office/drawing/2014/main" id="{60C3468A-F178-4C43-8D01-98FE49DE48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198</a:t>
            </a:fld>
            <a:endParaRPr lang="en-US">
              <a:solidFill>
                <a:prstClr val="black">
                  <a:tint val="75000"/>
                </a:prstClr>
              </a:solidFill>
            </a:endParaRPr>
          </a:p>
        </p:txBody>
      </p:sp>
    </p:spTree>
    <p:extLst>
      <p:ext uri="{BB962C8B-B14F-4D97-AF65-F5344CB8AC3E}">
        <p14:creationId xmlns:p14="http://schemas.microsoft.com/office/powerpoint/2010/main" val="16471805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Surat</a:t>
            </a:r>
            <a:r>
              <a:rPr lang="en-US" dirty="0"/>
              <a:t> </a:t>
            </a:r>
            <a:r>
              <a:rPr lang="en-US" dirty="0" err="1"/>
              <a:t>Edaran</a:t>
            </a:r>
            <a:r>
              <a:rPr lang="en-US" dirty="0"/>
              <a:t> </a:t>
            </a:r>
            <a:r>
              <a:rPr lang="en-US" dirty="0" err="1"/>
              <a:t>Dirjen</a:t>
            </a:r>
            <a:r>
              <a:rPr lang="en-US" dirty="0"/>
              <a:t> </a:t>
            </a:r>
            <a:r>
              <a:rPr lang="en-US" dirty="0" err="1"/>
              <a:t>Dikti</a:t>
            </a:r>
            <a:r>
              <a:rPr lang="en-US" dirty="0"/>
              <a:t> No. 152/E/T/2012 </a:t>
            </a:r>
            <a:r>
              <a:rPr lang="en-US" dirty="0" err="1"/>
              <a:t>tentang</a:t>
            </a:r>
            <a:r>
              <a:rPr lang="en-US" dirty="0"/>
              <a:t> </a:t>
            </a:r>
            <a:r>
              <a:rPr lang="en-US" dirty="0" err="1">
                <a:solidFill>
                  <a:srgbClr val="C00000"/>
                </a:solidFill>
              </a:rPr>
              <a:t>Publikasi</a:t>
            </a:r>
            <a:r>
              <a:rPr lang="en-US" dirty="0">
                <a:solidFill>
                  <a:srgbClr val="C00000"/>
                </a:solidFill>
              </a:rPr>
              <a:t> </a:t>
            </a:r>
            <a:r>
              <a:rPr lang="en-US" dirty="0" err="1">
                <a:solidFill>
                  <a:srgbClr val="C00000"/>
                </a:solidFill>
              </a:rPr>
              <a:t>Karya</a:t>
            </a:r>
            <a:r>
              <a:rPr lang="en-US" dirty="0">
                <a:solidFill>
                  <a:srgbClr val="C00000"/>
                </a:solidFill>
              </a:rPr>
              <a:t> </a:t>
            </a:r>
            <a:r>
              <a:rPr lang="en-US" dirty="0" err="1">
                <a:solidFill>
                  <a:srgbClr val="C00000"/>
                </a:solidFill>
              </a:rPr>
              <a:t>Ilmiah</a:t>
            </a:r>
            <a:endParaRPr lang="en-US" dirty="0">
              <a:solidFill>
                <a:srgbClr val="C00000"/>
              </a:solidFill>
            </a:endParaRPr>
          </a:p>
          <a:p>
            <a:r>
              <a:rPr lang="en-US" dirty="0" err="1"/>
              <a:t>Surat</a:t>
            </a:r>
            <a:r>
              <a:rPr lang="en-US" dirty="0"/>
              <a:t> </a:t>
            </a:r>
            <a:r>
              <a:rPr lang="en-US" dirty="0" err="1"/>
              <a:t>Edaran</a:t>
            </a:r>
            <a:r>
              <a:rPr lang="en-US" dirty="0"/>
              <a:t> </a:t>
            </a:r>
            <a:r>
              <a:rPr lang="en-US" dirty="0" err="1"/>
              <a:t>Dirjen</a:t>
            </a:r>
            <a:r>
              <a:rPr lang="en-US" dirty="0"/>
              <a:t> DIKTI No. 2050/E/T/2011 </a:t>
            </a:r>
            <a:r>
              <a:rPr lang="en-US" dirty="0" err="1"/>
              <a:t>tentang</a:t>
            </a:r>
            <a:r>
              <a:rPr lang="en-US" dirty="0"/>
              <a:t> </a:t>
            </a:r>
            <a:r>
              <a:rPr lang="en-US" dirty="0" err="1">
                <a:solidFill>
                  <a:srgbClr val="C00000"/>
                </a:solidFill>
              </a:rPr>
              <a:t>Kebijakan</a:t>
            </a:r>
            <a:r>
              <a:rPr lang="en-US" dirty="0">
                <a:solidFill>
                  <a:srgbClr val="C00000"/>
                </a:solidFill>
              </a:rPr>
              <a:t> </a:t>
            </a:r>
            <a:r>
              <a:rPr lang="en-US" dirty="0" err="1">
                <a:solidFill>
                  <a:srgbClr val="C00000"/>
                </a:solidFill>
              </a:rPr>
              <a:t>Unggah</a:t>
            </a:r>
            <a:r>
              <a:rPr lang="en-US" dirty="0">
                <a:solidFill>
                  <a:srgbClr val="C00000"/>
                </a:solidFill>
              </a:rPr>
              <a:t> </a:t>
            </a:r>
            <a:r>
              <a:rPr lang="en-US" dirty="0" err="1">
                <a:solidFill>
                  <a:srgbClr val="C00000"/>
                </a:solidFill>
              </a:rPr>
              <a:t>Karya</a:t>
            </a:r>
            <a:r>
              <a:rPr lang="en-US" dirty="0">
                <a:solidFill>
                  <a:srgbClr val="C00000"/>
                </a:solidFill>
              </a:rPr>
              <a:t> </a:t>
            </a:r>
            <a:r>
              <a:rPr lang="en-US" dirty="0" err="1">
                <a:solidFill>
                  <a:srgbClr val="C00000"/>
                </a:solidFill>
              </a:rPr>
              <a:t>Ilmiah</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Jurnal</a:t>
            </a:r>
            <a:endParaRPr lang="en-US" dirty="0">
              <a:solidFill>
                <a:srgbClr val="C00000"/>
              </a:solidFill>
            </a:endParaRPr>
          </a:p>
          <a:p>
            <a:r>
              <a:rPr lang="en-US" dirty="0" err="1"/>
              <a:t>Permendiknas</a:t>
            </a:r>
            <a:r>
              <a:rPr lang="en-US" dirty="0"/>
              <a:t> No. 17 </a:t>
            </a:r>
            <a:r>
              <a:rPr lang="en-US" dirty="0" err="1"/>
              <a:t>Tahun</a:t>
            </a:r>
            <a:r>
              <a:rPr lang="en-US" dirty="0"/>
              <a:t> 2010 </a:t>
            </a:r>
            <a:r>
              <a:rPr lang="en-US" dirty="0" err="1"/>
              <a:t>tentang</a:t>
            </a:r>
            <a:r>
              <a:rPr lang="en-US" dirty="0"/>
              <a:t> </a:t>
            </a:r>
            <a:r>
              <a:rPr lang="en-US" dirty="0" err="1">
                <a:solidFill>
                  <a:srgbClr val="C00000"/>
                </a:solidFill>
              </a:rPr>
              <a:t>Pencegahan</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Penanggulangan</a:t>
            </a:r>
            <a:r>
              <a:rPr lang="en-US" dirty="0">
                <a:solidFill>
                  <a:srgbClr val="C00000"/>
                </a:solidFill>
              </a:rPr>
              <a:t> </a:t>
            </a:r>
            <a:r>
              <a:rPr lang="en-US" dirty="0" err="1">
                <a:solidFill>
                  <a:srgbClr val="C00000"/>
                </a:solidFill>
              </a:rPr>
              <a:t>Plagiat</a:t>
            </a:r>
            <a:r>
              <a:rPr lang="en-US" dirty="0">
                <a:solidFill>
                  <a:srgbClr val="C00000"/>
                </a:solidFill>
              </a:rPr>
              <a:t> di </a:t>
            </a:r>
            <a:r>
              <a:rPr lang="en-US" dirty="0" err="1">
                <a:solidFill>
                  <a:srgbClr val="C00000"/>
                </a:solidFill>
              </a:rPr>
              <a:t>Perguruan</a:t>
            </a:r>
            <a:r>
              <a:rPr lang="en-US" dirty="0">
                <a:solidFill>
                  <a:srgbClr val="C00000"/>
                </a:solidFill>
              </a:rPr>
              <a:t> </a:t>
            </a:r>
            <a:r>
              <a:rPr lang="en-US" dirty="0" err="1">
                <a:solidFill>
                  <a:srgbClr val="C00000"/>
                </a:solidFill>
              </a:rPr>
              <a:t>Tinggi</a:t>
            </a:r>
            <a:endParaRPr lang="en-US" dirty="0">
              <a:solidFill>
                <a:srgbClr val="C00000"/>
              </a:solidFill>
            </a:endParaRPr>
          </a:p>
          <a:p>
            <a:r>
              <a:rPr lang="en-US" dirty="0" err="1"/>
              <a:t>Permendiknas</a:t>
            </a:r>
            <a:r>
              <a:rPr lang="en-US" dirty="0"/>
              <a:t> No. 22 </a:t>
            </a:r>
            <a:r>
              <a:rPr lang="en-US" dirty="0" err="1"/>
              <a:t>Tahun</a:t>
            </a:r>
            <a:r>
              <a:rPr lang="en-US" dirty="0"/>
              <a:t> 2011 </a:t>
            </a:r>
            <a:r>
              <a:rPr lang="en-US" dirty="0" err="1"/>
              <a:t>tentang</a:t>
            </a:r>
            <a:r>
              <a:rPr lang="en-US" dirty="0"/>
              <a:t> </a:t>
            </a:r>
            <a:r>
              <a:rPr lang="en-US" dirty="0" err="1">
                <a:solidFill>
                  <a:srgbClr val="C00000"/>
                </a:solidFill>
              </a:rPr>
              <a:t>Terbitan</a:t>
            </a:r>
            <a:r>
              <a:rPr lang="en-US" dirty="0">
                <a:solidFill>
                  <a:srgbClr val="C00000"/>
                </a:solidFill>
              </a:rPr>
              <a:t> </a:t>
            </a:r>
            <a:r>
              <a:rPr lang="en-US" dirty="0" err="1">
                <a:solidFill>
                  <a:srgbClr val="C00000"/>
                </a:solidFill>
              </a:rPr>
              <a:t>Berkala</a:t>
            </a:r>
            <a:r>
              <a:rPr lang="en-US" dirty="0">
                <a:solidFill>
                  <a:srgbClr val="C00000"/>
                </a:solidFill>
              </a:rPr>
              <a:t> </a:t>
            </a:r>
            <a:r>
              <a:rPr lang="en-US" dirty="0" err="1">
                <a:solidFill>
                  <a:srgbClr val="C00000"/>
                </a:solidFill>
              </a:rPr>
              <a:t>Ilmiah</a:t>
            </a:r>
            <a:endParaRPr lang="en-US" dirty="0">
              <a:solidFill>
                <a:srgbClr val="C00000"/>
              </a:solidFill>
            </a:endParaRPr>
          </a:p>
          <a:p>
            <a:r>
              <a:rPr lang="en-US" dirty="0" err="1"/>
              <a:t>Peraturan</a:t>
            </a:r>
            <a:r>
              <a:rPr lang="en-US" dirty="0"/>
              <a:t> </a:t>
            </a:r>
            <a:r>
              <a:rPr lang="en-US" dirty="0" err="1"/>
              <a:t>Dirjen</a:t>
            </a:r>
            <a:r>
              <a:rPr lang="en-US" dirty="0"/>
              <a:t> </a:t>
            </a:r>
            <a:r>
              <a:rPr lang="en-US" dirty="0" err="1"/>
              <a:t>Dikti</a:t>
            </a:r>
            <a:r>
              <a:rPr lang="en-US" dirty="0"/>
              <a:t> No. 29/DIKTI/</a:t>
            </a:r>
            <a:r>
              <a:rPr lang="en-US" dirty="0" err="1"/>
              <a:t>Kep</a:t>
            </a:r>
            <a:r>
              <a:rPr lang="en-US" dirty="0"/>
              <a:t>/2011 </a:t>
            </a:r>
            <a:r>
              <a:rPr lang="en-US" dirty="0" err="1"/>
              <a:t>tentang</a:t>
            </a:r>
            <a:r>
              <a:rPr lang="en-US" dirty="0"/>
              <a:t> </a:t>
            </a:r>
            <a:r>
              <a:rPr lang="en-US" dirty="0" err="1">
                <a:solidFill>
                  <a:srgbClr val="C00000"/>
                </a:solidFill>
              </a:rPr>
              <a:t>Pedoman</a:t>
            </a:r>
            <a:r>
              <a:rPr lang="en-US" dirty="0">
                <a:solidFill>
                  <a:srgbClr val="C00000"/>
                </a:solidFill>
              </a:rPr>
              <a:t> </a:t>
            </a:r>
            <a:r>
              <a:rPr lang="en-US" dirty="0" err="1">
                <a:solidFill>
                  <a:srgbClr val="C00000"/>
                </a:solidFill>
              </a:rPr>
              <a:t>Akreditasi</a:t>
            </a:r>
            <a:r>
              <a:rPr lang="en-US" dirty="0">
                <a:solidFill>
                  <a:srgbClr val="C00000"/>
                </a:solidFill>
              </a:rPr>
              <a:t> </a:t>
            </a:r>
            <a:r>
              <a:rPr lang="en-US" dirty="0" err="1">
                <a:solidFill>
                  <a:srgbClr val="C00000"/>
                </a:solidFill>
              </a:rPr>
              <a:t>Berkala</a:t>
            </a:r>
            <a:r>
              <a:rPr lang="en-US" dirty="0">
                <a:solidFill>
                  <a:srgbClr val="C00000"/>
                </a:solidFill>
              </a:rPr>
              <a:t> </a:t>
            </a:r>
            <a:r>
              <a:rPr lang="en-US" dirty="0" err="1">
                <a:solidFill>
                  <a:srgbClr val="C00000"/>
                </a:solidFill>
              </a:rPr>
              <a:t>Ilmiah</a:t>
            </a:r>
            <a:endParaRPr lang="en-US" dirty="0">
              <a:solidFill>
                <a:srgbClr val="C00000"/>
              </a:solidFill>
            </a:endParaRPr>
          </a:p>
          <a:p>
            <a:endParaRPr lang="en-US" dirty="0"/>
          </a:p>
        </p:txBody>
      </p:sp>
      <p:sp>
        <p:nvSpPr>
          <p:cNvPr id="2" name="Title 1"/>
          <p:cNvSpPr>
            <a:spLocks noGrp="1"/>
          </p:cNvSpPr>
          <p:nvPr>
            <p:ph type="title"/>
          </p:nvPr>
        </p:nvSpPr>
        <p:spPr/>
        <p:txBody>
          <a:bodyPr/>
          <a:lstStyle/>
          <a:p>
            <a:r>
              <a:rPr lang="en-US" dirty="0" err="1"/>
              <a:t>Peraturan</a:t>
            </a:r>
            <a:r>
              <a:rPr lang="en-US" dirty="0"/>
              <a:t> </a:t>
            </a:r>
            <a:r>
              <a:rPr lang="en-US" dirty="0" err="1"/>
              <a:t>Diknas</a:t>
            </a:r>
            <a:endParaRPr lang="en-US" dirty="0"/>
          </a:p>
        </p:txBody>
      </p:sp>
      <p:sp>
        <p:nvSpPr>
          <p:cNvPr id="5" name="Slide Number Placeholder 4">
            <a:extLst>
              <a:ext uri="{FF2B5EF4-FFF2-40B4-BE49-F238E27FC236}">
                <a16:creationId xmlns:a16="http://schemas.microsoft.com/office/drawing/2014/main" id="{200C1942-9898-4D9B-A29A-9C0F420D1F2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32429892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Romi Satria Wahono</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92" t="12137" r="28156" b="46744"/>
          <a:stretch/>
        </p:blipFill>
        <p:spPr bwMode="auto">
          <a:xfrm>
            <a:off x="5699528" y="129230"/>
            <a:ext cx="3430616" cy="3820978"/>
          </a:xfrm>
          <a:prstGeom prst="rect">
            <a:avLst/>
          </a:prstGeom>
          <a:noFill/>
          <a:ln w="9525">
            <a:noFill/>
            <a:miter lim="800000"/>
            <a:headEnd/>
            <a:tailEnd/>
          </a:ln>
        </p:spPr>
      </p:pic>
      <p:sp>
        <p:nvSpPr>
          <p:cNvPr id="3" name="Content Placeholder 2"/>
          <p:cNvSpPr>
            <a:spLocks noGrp="1"/>
          </p:cNvSpPr>
          <p:nvPr>
            <p:ph idx="1"/>
          </p:nvPr>
        </p:nvSpPr>
        <p:spPr>
          <a:xfrm>
            <a:off x="350085" y="861369"/>
            <a:ext cx="8741664" cy="5958268"/>
          </a:xfrm>
        </p:spPr>
        <p:txBody>
          <a:bodyPr>
            <a:normAutofit fontScale="92500" lnSpcReduction="20000"/>
          </a:bodyPr>
          <a:lstStyle/>
          <a:p>
            <a:r>
              <a:rPr lang="id-ID" sz="2400" dirty="0">
                <a:solidFill>
                  <a:srgbClr val="C00000"/>
                </a:solidFill>
              </a:rPr>
              <a:t>SMA Taruna Nusantara</a:t>
            </a:r>
            <a:r>
              <a:rPr lang="en-US" sz="2400" dirty="0"/>
              <a:t> </a:t>
            </a:r>
            <a:r>
              <a:rPr lang="id-ID" sz="2400" dirty="0"/>
              <a:t>Magelang (1993)</a:t>
            </a:r>
          </a:p>
          <a:p>
            <a:r>
              <a:rPr lang="id-ID" sz="2400" dirty="0">
                <a:solidFill>
                  <a:srgbClr val="C00000"/>
                </a:solidFill>
              </a:rPr>
              <a:t>B.Eng</a:t>
            </a:r>
            <a:r>
              <a:rPr lang="id-ID" sz="2400" dirty="0"/>
              <a:t>, </a:t>
            </a:r>
            <a:r>
              <a:rPr lang="id-ID" sz="2400" dirty="0">
                <a:solidFill>
                  <a:srgbClr val="C00000"/>
                </a:solidFill>
              </a:rPr>
              <a:t>M.Eng</a:t>
            </a:r>
            <a:r>
              <a:rPr lang="id-ID" sz="2400" dirty="0"/>
              <a:t> and </a:t>
            </a:r>
            <a:r>
              <a:rPr lang="id-ID" sz="2400" dirty="0">
                <a:solidFill>
                  <a:srgbClr val="C00000"/>
                </a:solidFill>
              </a:rPr>
              <a:t>Ph.D</a:t>
            </a:r>
            <a:r>
              <a:rPr lang="en-US" sz="2400" dirty="0">
                <a:solidFill>
                  <a:srgbClr val="C00000"/>
                </a:solidFill>
              </a:rPr>
              <a:t> </a:t>
            </a:r>
            <a:r>
              <a:rPr lang="id-ID" sz="2400" dirty="0"/>
              <a:t>in Software Engineering</a:t>
            </a:r>
            <a:br>
              <a:rPr lang="id-ID" sz="2400" dirty="0"/>
            </a:br>
            <a:r>
              <a:rPr lang="id-ID" sz="2400" dirty="0"/>
              <a:t>Saitama University Japan (1994-2004)</a:t>
            </a:r>
            <a:br>
              <a:rPr lang="id-ID" sz="2400" dirty="0"/>
            </a:br>
            <a:r>
              <a:rPr lang="id-ID" sz="2400" dirty="0"/>
              <a:t>Universiti Teknikal Malaysia Melaka (2014)</a:t>
            </a:r>
          </a:p>
          <a:p>
            <a:r>
              <a:rPr lang="en-US" sz="2400" dirty="0"/>
              <a:t>Core Competency </a:t>
            </a:r>
            <a:r>
              <a:rPr lang="id-ID" sz="2400" dirty="0"/>
              <a:t>in </a:t>
            </a:r>
            <a:r>
              <a:rPr lang="en-US" sz="2400" dirty="0">
                <a:solidFill>
                  <a:srgbClr val="C00000"/>
                </a:solidFill>
              </a:rPr>
              <a:t>Enterprise Architecture</a:t>
            </a:r>
            <a:r>
              <a:rPr lang="en-US" sz="2400" dirty="0"/>
              <a:t>,</a:t>
            </a:r>
            <a:br>
              <a:rPr lang="en-US" sz="2400" dirty="0"/>
            </a:br>
            <a:r>
              <a:rPr lang="en-US" sz="2400" dirty="0">
                <a:solidFill>
                  <a:srgbClr val="0070C0"/>
                </a:solidFill>
              </a:rPr>
              <a:t>Software Engineering</a:t>
            </a:r>
            <a:r>
              <a:rPr lang="id-ID" sz="2400" dirty="0">
                <a:solidFill>
                  <a:srgbClr val="0070C0"/>
                </a:solidFill>
              </a:rPr>
              <a:t> </a:t>
            </a:r>
            <a:r>
              <a:rPr lang="id-ID" sz="2400" dirty="0"/>
              <a:t>and </a:t>
            </a:r>
            <a:r>
              <a:rPr lang="en-US" sz="2400" dirty="0">
                <a:solidFill>
                  <a:srgbClr val="00B050"/>
                </a:solidFill>
              </a:rPr>
              <a:t>Machine Learning</a:t>
            </a:r>
          </a:p>
          <a:p>
            <a:r>
              <a:rPr lang="id-ID" sz="2400" dirty="0">
                <a:solidFill>
                  <a:srgbClr val="C00000"/>
                </a:solidFill>
              </a:rPr>
              <a:t>LIPI</a:t>
            </a:r>
            <a:r>
              <a:rPr lang="id-ID" sz="2400" dirty="0"/>
              <a:t> Researcher (2004-2007)</a:t>
            </a:r>
          </a:p>
          <a:p>
            <a:r>
              <a:rPr lang="en-US" sz="2400" dirty="0"/>
              <a:t>Founder </a:t>
            </a:r>
            <a:r>
              <a:rPr lang="id-ID" sz="2400" dirty="0"/>
              <a:t>and</a:t>
            </a:r>
            <a:r>
              <a:rPr lang="en-US" sz="2400" dirty="0"/>
              <a:t> </a:t>
            </a:r>
            <a:r>
              <a:rPr lang="id-ID" sz="2400" dirty="0">
                <a:solidFill>
                  <a:srgbClr val="C00000"/>
                </a:solidFill>
              </a:rPr>
              <a:t>CEO</a:t>
            </a:r>
            <a:r>
              <a:rPr lang="id-ID" sz="2400" dirty="0"/>
              <a:t>:</a:t>
            </a:r>
          </a:p>
          <a:p>
            <a:pPr lvl="1"/>
            <a:r>
              <a:rPr lang="id-ID" sz="1900" dirty="0"/>
              <a:t>PT</a:t>
            </a:r>
            <a:r>
              <a:rPr lang="id-ID" sz="1900" dirty="0">
                <a:solidFill>
                  <a:srgbClr val="CC0000"/>
                </a:solidFill>
              </a:rPr>
              <a:t> </a:t>
            </a:r>
            <a:r>
              <a:rPr lang="id-ID" sz="1900" dirty="0">
                <a:solidFill>
                  <a:srgbClr val="0070C0"/>
                </a:solidFill>
              </a:rPr>
              <a:t>Brainmatics</a:t>
            </a:r>
            <a:r>
              <a:rPr lang="id-ID" sz="1900" dirty="0">
                <a:solidFill>
                  <a:srgbClr val="CC0000"/>
                </a:solidFill>
              </a:rPr>
              <a:t> </a:t>
            </a:r>
            <a:r>
              <a:rPr lang="id-ID" sz="1900" dirty="0"/>
              <a:t>Cipta Informatika (2005)</a:t>
            </a:r>
          </a:p>
          <a:p>
            <a:pPr lvl="1"/>
            <a:r>
              <a:rPr lang="id-ID" sz="1900" dirty="0"/>
              <a:t>PT </a:t>
            </a:r>
            <a:r>
              <a:rPr lang="en-US" sz="1900" dirty="0" err="1"/>
              <a:t>IlmuKomputerCom</a:t>
            </a:r>
            <a:r>
              <a:rPr lang="id-ID" sz="1900" dirty="0">
                <a:solidFill>
                  <a:srgbClr val="CC0000"/>
                </a:solidFill>
              </a:rPr>
              <a:t> </a:t>
            </a:r>
            <a:r>
              <a:rPr lang="id-ID" sz="1900" dirty="0">
                <a:solidFill>
                  <a:srgbClr val="0070C0"/>
                </a:solidFill>
              </a:rPr>
              <a:t>Braindevs</a:t>
            </a:r>
            <a:r>
              <a:rPr lang="id-ID" sz="1900" dirty="0"/>
              <a:t> Sistema (2014)</a:t>
            </a:r>
          </a:p>
          <a:p>
            <a:r>
              <a:rPr lang="id-ID" sz="2400" dirty="0"/>
              <a:t>Professional </a:t>
            </a:r>
            <a:r>
              <a:rPr lang="id-ID" sz="2400" dirty="0">
                <a:solidFill>
                  <a:srgbClr val="C00000"/>
                </a:solidFill>
              </a:rPr>
              <a:t>Member</a:t>
            </a:r>
            <a:r>
              <a:rPr lang="id-ID" sz="2400" dirty="0"/>
              <a:t> of IEEE, ACM and PMI</a:t>
            </a:r>
          </a:p>
          <a:p>
            <a:r>
              <a:rPr lang="id-ID" sz="2400" dirty="0"/>
              <a:t>IT and Research </a:t>
            </a:r>
            <a:r>
              <a:rPr lang="id-ID" sz="2400" dirty="0">
                <a:solidFill>
                  <a:srgbClr val="C00000"/>
                </a:solidFill>
              </a:rPr>
              <a:t>Award Winners </a:t>
            </a:r>
            <a:r>
              <a:rPr lang="id-ID" sz="2400" dirty="0"/>
              <a:t>from WSIS (United Nations),</a:t>
            </a:r>
            <a:br>
              <a:rPr lang="en-US" sz="2400" dirty="0"/>
            </a:br>
            <a:r>
              <a:rPr lang="id-ID" sz="2400" dirty="0"/>
              <a:t>Kemdikbud, Ristekdikti, LIPI, etc</a:t>
            </a:r>
          </a:p>
          <a:p>
            <a:r>
              <a:rPr lang="id-ID" sz="2400" dirty="0"/>
              <a:t>SCOPUS/ISI Indexed </a:t>
            </a:r>
            <a:r>
              <a:rPr lang="id-ID" sz="2400" dirty="0">
                <a:solidFill>
                  <a:srgbClr val="C00000"/>
                </a:solidFill>
              </a:rPr>
              <a:t>Journal Reviewer</a:t>
            </a:r>
            <a:r>
              <a:rPr lang="id-ID" sz="2400" dirty="0"/>
              <a:t>: </a:t>
            </a:r>
            <a:r>
              <a:rPr lang="id-ID" sz="2400" dirty="0">
                <a:solidFill>
                  <a:srgbClr val="0070C0"/>
                </a:solidFill>
              </a:rPr>
              <a:t>Information and Software Technology</a:t>
            </a:r>
            <a:r>
              <a:rPr lang="id-ID" sz="2400" dirty="0"/>
              <a:t>, </a:t>
            </a:r>
            <a:r>
              <a:rPr lang="en-ID" sz="2400" dirty="0">
                <a:solidFill>
                  <a:srgbClr val="00B050"/>
                </a:solidFill>
              </a:rPr>
              <a:t>Journal of Systems and Software</a:t>
            </a:r>
            <a:r>
              <a:rPr lang="id-ID" sz="2400" dirty="0"/>
              <a:t>, </a:t>
            </a:r>
            <a:r>
              <a:rPr lang="id-ID" sz="2400" dirty="0">
                <a:solidFill>
                  <a:schemeClr val="accent2"/>
                </a:solidFill>
              </a:rPr>
              <a:t>Software: Practice and Experience</a:t>
            </a:r>
            <a:r>
              <a:rPr lang="id-ID" sz="2400" dirty="0"/>
              <a:t>, etc</a:t>
            </a:r>
          </a:p>
          <a:p>
            <a:r>
              <a:rPr lang="id-ID" sz="2400" dirty="0"/>
              <a:t>Industrial </a:t>
            </a:r>
            <a:r>
              <a:rPr lang="id-ID" sz="2400" dirty="0">
                <a:solidFill>
                  <a:srgbClr val="C00000"/>
                </a:solidFill>
              </a:rPr>
              <a:t>IT Certifications: </a:t>
            </a:r>
            <a:r>
              <a:rPr lang="id-ID" sz="2400" dirty="0"/>
              <a:t>TOGAF, ITIL, </a:t>
            </a:r>
            <a:r>
              <a:rPr lang="en-US" sz="2400" dirty="0"/>
              <a:t>CCAI, </a:t>
            </a:r>
            <a:r>
              <a:rPr lang="id-ID" sz="2400" dirty="0"/>
              <a:t>CCNA, etc</a:t>
            </a:r>
          </a:p>
          <a:p>
            <a:r>
              <a:rPr lang="id-ID" sz="2400" dirty="0">
                <a:solidFill>
                  <a:srgbClr val="C00000"/>
                </a:solidFill>
              </a:rPr>
              <a:t>Enterprise Architecture Consultant</a:t>
            </a:r>
            <a:r>
              <a:rPr lang="id-ID" sz="2400" dirty="0"/>
              <a:t>: KPK, RistekDikti, INSW,</a:t>
            </a:r>
            <a:r>
              <a:rPr lang="en-US" sz="2400" dirty="0"/>
              <a:t> BPPT,</a:t>
            </a:r>
            <a:r>
              <a:rPr lang="id-ID" sz="2400" dirty="0"/>
              <a:t> Kemsos Kemenkeu (Itjend, DJBC, DJPK),</a:t>
            </a:r>
            <a:r>
              <a:rPr lang="en-US" sz="2400" dirty="0"/>
              <a:t> </a:t>
            </a:r>
            <a:r>
              <a:rPr lang="id-ID" sz="2400" dirty="0"/>
              <a:t>Telkom, </a:t>
            </a:r>
            <a:r>
              <a:rPr lang="en-US" sz="2400" dirty="0"/>
              <a:t>FIF, </a:t>
            </a:r>
            <a:r>
              <a:rPr lang="id-ID" sz="2400" dirty="0"/>
              <a:t>PLN</a:t>
            </a:r>
            <a:r>
              <a:rPr lang="en-US" sz="2400" dirty="0"/>
              <a:t>,</a:t>
            </a:r>
            <a:r>
              <a:rPr lang="id-ID" sz="2400" dirty="0"/>
              <a:t> PJB, Pertamina EP, etc</a:t>
            </a:r>
          </a:p>
        </p:txBody>
      </p:sp>
      <p:sp>
        <p:nvSpPr>
          <p:cNvPr id="8" name="Slide Number Placeholder 7">
            <a:extLst>
              <a:ext uri="{FF2B5EF4-FFF2-40B4-BE49-F238E27FC236}">
                <a16:creationId xmlns:a16="http://schemas.microsoft.com/office/drawing/2014/main" id="{B4815976-7B1B-4E6D-B196-5E575153951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0321379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nvGrpSpPr>
          <p:cNvPr id="61" name="Group 60"/>
          <p:cNvGrpSpPr/>
          <p:nvPr/>
        </p:nvGrpSpPr>
        <p:grpSpPr>
          <a:xfrm>
            <a:off x="-1" y="4517"/>
            <a:ext cx="9138066" cy="3532603"/>
            <a:chOff x="-606542" y="4861738"/>
            <a:chExt cx="9173480" cy="3860644"/>
          </a:xfrm>
          <a:solidFill>
            <a:srgbClr val="002060"/>
          </a:solidFill>
        </p:grpSpPr>
        <p:sp>
          <p:nvSpPr>
            <p:cNvPr id="62" name="Chevron 61"/>
            <p:cNvSpPr/>
            <p:nvPr/>
          </p:nvSpPr>
          <p:spPr>
            <a:xfrm rot="16200000">
              <a:off x="2049876" y="2205320"/>
              <a:ext cx="3860644" cy="9173480"/>
            </a:xfrm>
            <a:prstGeom prst="chevr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63" name="TextBox 62"/>
            <p:cNvSpPr txBox="1"/>
            <p:nvPr/>
          </p:nvSpPr>
          <p:spPr>
            <a:xfrm>
              <a:off x="1688318" y="5899248"/>
              <a:ext cx="4546729" cy="706350"/>
            </a:xfrm>
            <a:prstGeom prst="rect">
              <a:avLst/>
            </a:prstGeom>
            <a:grpFill/>
          </p:spPr>
          <p:txBody>
            <a:bodyPr wrap="square" rtlCol="0">
              <a:spAutoFit/>
            </a:bodyPr>
            <a:lstStyle/>
            <a:p>
              <a:pPr algn="ctr"/>
              <a:r>
                <a:rPr lang="en-US" sz="3600" dirty="0" err="1">
                  <a:solidFill>
                    <a:schemeClr val="bg1"/>
                  </a:solidFill>
                </a:rPr>
                <a:t>Penelitian</a:t>
              </a:r>
              <a:r>
                <a:rPr lang="en-US" sz="3600" dirty="0">
                  <a:solidFill>
                    <a:schemeClr val="bg1"/>
                  </a:solidFill>
                </a:rPr>
                <a:t> </a:t>
              </a:r>
              <a:r>
                <a:rPr lang="en-US" sz="3600" dirty="0" err="1">
                  <a:solidFill>
                    <a:schemeClr val="bg1"/>
                  </a:solidFill>
                </a:rPr>
                <a:t>Terapan</a:t>
              </a:r>
              <a:endParaRPr lang="id-ID" sz="3600" dirty="0">
                <a:solidFill>
                  <a:schemeClr val="bg1"/>
                </a:solidFill>
              </a:endParaRPr>
            </a:p>
          </p:txBody>
        </p:sp>
      </p:gr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2" name="Rectangle 71"/>
          <p:cNvSpPr/>
          <p:nvPr/>
        </p:nvSpPr>
        <p:spPr>
          <a:xfrm flipH="1">
            <a:off x="5796410" y="2647578"/>
            <a:ext cx="1059013"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Penelitian</a:t>
            </a:r>
            <a:r>
              <a:rPr lang="en-US" sz="4000" dirty="0"/>
              <a:t> </a:t>
            </a:r>
            <a:r>
              <a:rPr lang="en-US" sz="4000" dirty="0" err="1"/>
              <a:t>Dasar</a:t>
            </a:r>
            <a:endParaRPr lang="id-ID" sz="4000" dirty="0"/>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4" name="Slide Number Placeholder 3">
            <a:extLst>
              <a:ext uri="{FF2B5EF4-FFF2-40B4-BE49-F238E27FC236}">
                <a16:creationId xmlns:a16="http://schemas.microsoft.com/office/drawing/2014/main" id="{C284BEB7-2B0B-4BAA-8A12-D94BE370D15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2250127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Kualitas</a:t>
            </a:r>
            <a:r>
              <a:rPr lang="en-US" dirty="0"/>
              <a:t> </a:t>
            </a:r>
            <a:r>
              <a:rPr lang="en-US" dirty="0" err="1"/>
              <a:t>Peneliti</a:t>
            </a:r>
            <a:r>
              <a:rPr lang="en-US" dirty="0"/>
              <a:t> </a:t>
            </a:r>
            <a:r>
              <a:rPr lang="en-US" dirty="0" err="1"/>
              <a:t>Ditentukan</a:t>
            </a:r>
            <a:r>
              <a:rPr lang="en-US" dirty="0"/>
              <a:t> </a:t>
            </a:r>
            <a:r>
              <a:rPr lang="en-US" dirty="0" err="1"/>
              <a:t>oleh</a:t>
            </a:r>
            <a:r>
              <a:rPr lang="en-US" dirty="0"/>
              <a:t> </a:t>
            </a:r>
            <a:r>
              <a:rPr lang="en-US" dirty="0" err="1"/>
              <a:t>Apa</a:t>
            </a:r>
            <a:r>
              <a:rPr lang="en-US" dirty="0"/>
              <a:t>?</a:t>
            </a:r>
          </a:p>
        </p:txBody>
      </p:sp>
      <p:graphicFrame>
        <p:nvGraphicFramePr>
          <p:cNvPr id="5" name="Diagram 4"/>
          <p:cNvGraphicFramePr/>
          <p:nvPr/>
        </p:nvGraphicFramePr>
        <p:xfrm>
          <a:off x="381000" y="1524000"/>
          <a:ext cx="8534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166EB42-4F8D-49D8-811F-2BC2A145B9A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200</a:t>
            </a:fld>
            <a:endParaRPr lang="en-US">
              <a:solidFill>
                <a:prstClr val="black">
                  <a:tint val="75000"/>
                </a:prstClr>
              </a:solidFill>
            </a:endParaRPr>
          </a:p>
        </p:txBody>
      </p:sp>
    </p:spTree>
    <p:extLst>
      <p:ext uri="{BB962C8B-B14F-4D97-AF65-F5344CB8AC3E}">
        <p14:creationId xmlns:p14="http://schemas.microsoft.com/office/powerpoint/2010/main" val="36713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2B5DDDFC-E161-4070-AC0E-889D22924A57}"/>
              </a:ext>
            </a:extLst>
          </p:cNvPr>
          <p:cNvPicPr>
            <a:picLocks noChangeAspect="1"/>
          </p:cNvPicPr>
          <p:nvPr/>
        </p:nvPicPr>
        <p:blipFill rotWithShape="1">
          <a:blip r:embed="rId2"/>
          <a:srcRect l="9167" t="8757" r="11667" b="5000"/>
          <a:stretch/>
        </p:blipFill>
        <p:spPr>
          <a:xfrm>
            <a:off x="-16362" y="-2"/>
            <a:ext cx="9146505" cy="6858001"/>
          </a:xfrm>
          <a:prstGeom prst="rect">
            <a:avLst/>
          </a:prstGeom>
        </p:spPr>
      </p:pic>
      <p:sp>
        <p:nvSpPr>
          <p:cNvPr id="5" name="Slide Number Placeholder 4">
            <a:extLst>
              <a:ext uri="{FF2B5EF4-FFF2-40B4-BE49-F238E27FC236}">
                <a16:creationId xmlns:a16="http://schemas.microsoft.com/office/drawing/2014/main" id="{492E57A8-34B8-4705-9A1D-B3363CBF0D4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201</a:t>
            </a:fld>
            <a:endParaRPr lang="en-US">
              <a:solidFill>
                <a:prstClr val="black">
                  <a:tint val="75000"/>
                </a:prstClr>
              </a:solidFill>
            </a:endParaRPr>
          </a:p>
        </p:txBody>
      </p:sp>
    </p:spTree>
    <p:extLst>
      <p:ext uri="{BB962C8B-B14F-4D97-AF65-F5344CB8AC3E}">
        <p14:creationId xmlns:p14="http://schemas.microsoft.com/office/powerpoint/2010/main" val="2184041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pic>
        <p:nvPicPr>
          <p:cNvPr id="6" name="Picture 5"/>
          <p:cNvPicPr>
            <a:picLocks noChangeAspect="1"/>
          </p:cNvPicPr>
          <p:nvPr/>
        </p:nvPicPr>
        <p:blipFill rotWithShape="1">
          <a:blip r:embed="rId2"/>
          <a:srcRect l="25833" t="11481" r="8333" b="23334"/>
          <a:stretch/>
        </p:blipFill>
        <p:spPr>
          <a:xfrm>
            <a:off x="1893690" y="2438399"/>
            <a:ext cx="7250311" cy="4038149"/>
          </a:xfrm>
          <a:prstGeom prst="rect">
            <a:avLst/>
          </a:prstGeom>
        </p:spPr>
      </p:pic>
      <p:pic>
        <p:nvPicPr>
          <p:cNvPr id="5" name="Picture 4"/>
          <p:cNvPicPr>
            <a:picLocks noChangeAspect="1"/>
          </p:cNvPicPr>
          <p:nvPr/>
        </p:nvPicPr>
        <p:blipFill rotWithShape="1">
          <a:blip r:embed="rId3"/>
          <a:srcRect l="7918" t="10000" r="8333" b="47777"/>
          <a:stretch/>
        </p:blipFill>
        <p:spPr>
          <a:xfrm>
            <a:off x="0" y="-24063"/>
            <a:ext cx="9144000" cy="2593075"/>
          </a:xfrm>
          <a:prstGeom prst="rect">
            <a:avLst/>
          </a:prstGeom>
        </p:spPr>
      </p:pic>
      <p:sp>
        <p:nvSpPr>
          <p:cNvPr id="7" name="Slide Number Placeholder 6">
            <a:extLst>
              <a:ext uri="{FF2B5EF4-FFF2-40B4-BE49-F238E27FC236}">
                <a16:creationId xmlns:a16="http://schemas.microsoft.com/office/drawing/2014/main" id="{0DB463E0-8CA0-4BD2-B70B-CD1450B1BA4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202</a:t>
            </a:fld>
            <a:endParaRPr lang="en-US">
              <a:solidFill>
                <a:prstClr val="black">
                  <a:tint val="75000"/>
                </a:prstClr>
              </a:solidFill>
            </a:endParaRPr>
          </a:p>
        </p:txBody>
      </p:sp>
    </p:spTree>
    <p:extLst>
      <p:ext uri="{BB962C8B-B14F-4D97-AF65-F5344CB8AC3E}">
        <p14:creationId xmlns:p14="http://schemas.microsoft.com/office/powerpoint/2010/main" val="3981216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FF23DCD-627D-44C7-975B-6A3B9F410859}"/>
              </a:ext>
            </a:extLst>
          </p:cNvPr>
          <p:cNvPicPr>
            <a:picLocks noChangeAspect="1"/>
          </p:cNvPicPr>
          <p:nvPr/>
        </p:nvPicPr>
        <p:blipFill rotWithShape="1">
          <a:blip r:embed="rId2"/>
          <a:srcRect l="5001" t="10000" r="28333" b="18750"/>
          <a:stretch/>
        </p:blipFill>
        <p:spPr>
          <a:xfrm>
            <a:off x="0" y="144516"/>
            <a:ext cx="9101592" cy="6484884"/>
          </a:xfrm>
          <a:prstGeom prst="rect">
            <a:avLst/>
          </a:prstGeom>
        </p:spPr>
      </p:pic>
      <p:sp>
        <p:nvSpPr>
          <p:cNvPr id="6" name="Slide Number Placeholder 5">
            <a:extLst>
              <a:ext uri="{FF2B5EF4-FFF2-40B4-BE49-F238E27FC236}">
                <a16:creationId xmlns:a16="http://schemas.microsoft.com/office/drawing/2014/main" id="{6F81C94F-D69D-4E6A-B03D-F69AFF9A0EB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203</a:t>
            </a:fld>
            <a:endParaRPr lang="en-US">
              <a:solidFill>
                <a:prstClr val="black">
                  <a:tint val="75000"/>
                </a:prstClr>
              </a:solidFill>
            </a:endParaRPr>
          </a:p>
        </p:txBody>
      </p:sp>
    </p:spTree>
    <p:extLst>
      <p:ext uri="{BB962C8B-B14F-4D97-AF65-F5344CB8AC3E}">
        <p14:creationId xmlns:p14="http://schemas.microsoft.com/office/powerpoint/2010/main" val="28034548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FFEA9C-F38C-43F1-9FAD-A1FADF3D4518}"/>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3C4ADCE1-2934-400F-9054-A5C08A278A9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3929E84-7F34-4D08-A6AC-19E2F4BEA046}"/>
              </a:ext>
            </a:extLst>
          </p:cNvPr>
          <p:cNvPicPr>
            <a:picLocks noChangeAspect="1"/>
          </p:cNvPicPr>
          <p:nvPr/>
        </p:nvPicPr>
        <p:blipFill rotWithShape="1">
          <a:blip r:embed="rId2"/>
          <a:srcRect l="833" t="10917" r="24167" b="7499"/>
          <a:stretch/>
        </p:blipFill>
        <p:spPr>
          <a:xfrm>
            <a:off x="0" y="38100"/>
            <a:ext cx="9130144" cy="6781800"/>
          </a:xfrm>
          <a:prstGeom prst="rect">
            <a:avLst/>
          </a:prstGeom>
        </p:spPr>
      </p:pic>
      <p:sp>
        <p:nvSpPr>
          <p:cNvPr id="5" name="Slide Number Placeholder 4">
            <a:extLst>
              <a:ext uri="{FF2B5EF4-FFF2-40B4-BE49-F238E27FC236}">
                <a16:creationId xmlns:a16="http://schemas.microsoft.com/office/drawing/2014/main" id="{FEC50CBF-A1A2-4A37-AAEB-D18755374D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204</a:t>
            </a:fld>
            <a:endParaRPr lang="en-US">
              <a:solidFill>
                <a:prstClr val="black">
                  <a:tint val="75000"/>
                </a:prstClr>
              </a:solidFill>
            </a:endParaRPr>
          </a:p>
        </p:txBody>
      </p:sp>
    </p:spTree>
    <p:extLst>
      <p:ext uri="{BB962C8B-B14F-4D97-AF65-F5344CB8AC3E}">
        <p14:creationId xmlns:p14="http://schemas.microsoft.com/office/powerpoint/2010/main" val="3852853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1"/>
            <a:ext cx="8515350" cy="685800"/>
          </a:xfrm>
        </p:spPr>
        <p:txBody>
          <a:bodyPr/>
          <a:lstStyle/>
          <a:p>
            <a:r>
              <a:rPr lang="en-US" dirty="0" err="1"/>
              <a:t>Rangking</a:t>
            </a:r>
            <a:r>
              <a:rPr lang="en-US" dirty="0"/>
              <a:t> </a:t>
            </a:r>
            <a:r>
              <a:rPr lang="en-US" dirty="0" err="1"/>
              <a:t>Publikasi</a:t>
            </a:r>
            <a:r>
              <a:rPr lang="en-US" dirty="0"/>
              <a:t> </a:t>
            </a:r>
            <a:r>
              <a:rPr lang="en-US" dirty="0" err="1"/>
              <a:t>Ilmiah</a:t>
            </a:r>
            <a:r>
              <a:rPr lang="en-US" dirty="0"/>
              <a:t> </a:t>
            </a:r>
            <a:r>
              <a:rPr lang="en-US" sz="2400" dirty="0"/>
              <a:t>(</a:t>
            </a:r>
            <a:r>
              <a:rPr lang="en-US" sz="2400" dirty="0" err="1"/>
              <a:t>ScimagoJR.Com</a:t>
            </a:r>
            <a:r>
              <a:rPr lang="en-US" sz="2400" dirty="0"/>
              <a:t>)</a:t>
            </a:r>
          </a:p>
        </p:txBody>
      </p:sp>
      <p:pic>
        <p:nvPicPr>
          <p:cNvPr id="4" name="Picture 3"/>
          <p:cNvPicPr>
            <a:picLocks noChangeAspect="1"/>
          </p:cNvPicPr>
          <p:nvPr/>
        </p:nvPicPr>
        <p:blipFill rotWithShape="1">
          <a:blip r:embed="rId2"/>
          <a:srcRect l="26500" t="10000" r="10000" b="4666"/>
          <a:stretch/>
        </p:blipFill>
        <p:spPr>
          <a:xfrm>
            <a:off x="838200" y="1189137"/>
            <a:ext cx="7467600" cy="5644800"/>
          </a:xfrm>
          <a:prstGeom prst="rect">
            <a:avLst/>
          </a:prstGeom>
        </p:spPr>
      </p:pic>
      <p:sp>
        <p:nvSpPr>
          <p:cNvPr id="6" name="Slide Number Placeholder 5">
            <a:extLst>
              <a:ext uri="{FF2B5EF4-FFF2-40B4-BE49-F238E27FC236}">
                <a16:creationId xmlns:a16="http://schemas.microsoft.com/office/drawing/2014/main" id="{16D743EE-80E0-438A-B047-C6D774C2AC5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205</a:t>
            </a:fld>
            <a:endParaRPr lang="en-US">
              <a:solidFill>
                <a:prstClr val="black">
                  <a:tint val="75000"/>
                </a:prstClr>
              </a:solidFill>
            </a:endParaRPr>
          </a:p>
        </p:txBody>
      </p:sp>
    </p:spTree>
    <p:extLst>
      <p:ext uri="{BB962C8B-B14F-4D97-AF65-F5344CB8AC3E}">
        <p14:creationId xmlns:p14="http://schemas.microsoft.com/office/powerpoint/2010/main" val="840737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1"/>
            <a:ext cx="8515350" cy="635052"/>
          </a:xfrm>
        </p:spPr>
        <p:txBody>
          <a:bodyPr>
            <a:normAutofit fontScale="90000"/>
          </a:bodyPr>
          <a:lstStyle/>
          <a:p>
            <a:r>
              <a:rPr lang="en-US" dirty="0" err="1"/>
              <a:t>Rangking</a:t>
            </a:r>
            <a:r>
              <a:rPr lang="en-US" dirty="0"/>
              <a:t> </a:t>
            </a:r>
            <a:r>
              <a:rPr lang="en-US" dirty="0" err="1"/>
              <a:t>Publikasi</a:t>
            </a:r>
            <a:r>
              <a:rPr lang="en-US" dirty="0"/>
              <a:t> </a:t>
            </a:r>
            <a:r>
              <a:rPr lang="en-US" dirty="0" err="1"/>
              <a:t>Ilmiah</a:t>
            </a:r>
            <a:r>
              <a:rPr lang="en-US" dirty="0"/>
              <a:t> </a:t>
            </a:r>
            <a:r>
              <a:rPr lang="en-US" sz="2400" dirty="0"/>
              <a:t>(</a:t>
            </a:r>
            <a:r>
              <a:rPr lang="en-US" sz="2400" dirty="0" err="1"/>
              <a:t>ScimagoJR.Com</a:t>
            </a:r>
            <a:r>
              <a:rPr lang="en-US" sz="2400" dirty="0"/>
              <a:t>)</a:t>
            </a:r>
          </a:p>
        </p:txBody>
      </p:sp>
      <p:pic>
        <p:nvPicPr>
          <p:cNvPr id="5" name="Picture 4"/>
          <p:cNvPicPr>
            <a:picLocks noChangeAspect="1"/>
          </p:cNvPicPr>
          <p:nvPr/>
        </p:nvPicPr>
        <p:blipFill rotWithShape="1">
          <a:blip r:embed="rId2"/>
          <a:srcRect l="21738" t="10000" r="8500" b="7333"/>
          <a:stretch/>
        </p:blipFill>
        <p:spPr>
          <a:xfrm>
            <a:off x="253666" y="1092703"/>
            <a:ext cx="8610600" cy="5739394"/>
          </a:xfrm>
          <a:prstGeom prst="rect">
            <a:avLst/>
          </a:prstGeom>
        </p:spPr>
      </p:pic>
      <p:sp>
        <p:nvSpPr>
          <p:cNvPr id="6" name="Rounded Rectangle 5"/>
          <p:cNvSpPr/>
          <p:nvPr/>
        </p:nvSpPr>
        <p:spPr bwMode="auto">
          <a:xfrm>
            <a:off x="361950" y="4114800"/>
            <a:ext cx="8629650" cy="228600"/>
          </a:xfrm>
          <a:prstGeom prst="roundRect">
            <a:avLst/>
          </a:prstGeom>
          <a:noFill/>
          <a:ln w="28575" cap="flat" cmpd="sng" algn="ctr">
            <a:solidFill>
              <a:srgbClr val="FF000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1000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7" name="Slide Number Placeholder 6">
            <a:extLst>
              <a:ext uri="{FF2B5EF4-FFF2-40B4-BE49-F238E27FC236}">
                <a16:creationId xmlns:a16="http://schemas.microsoft.com/office/drawing/2014/main" id="{29A8EC70-EC68-404F-8C08-1E25DD1438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206</a:t>
            </a:fld>
            <a:endParaRPr lang="en-US">
              <a:solidFill>
                <a:prstClr val="black">
                  <a:tint val="75000"/>
                </a:prstClr>
              </a:solidFill>
            </a:endParaRPr>
          </a:p>
        </p:txBody>
      </p:sp>
    </p:spTree>
    <p:extLst>
      <p:ext uri="{BB962C8B-B14F-4D97-AF65-F5344CB8AC3E}">
        <p14:creationId xmlns:p14="http://schemas.microsoft.com/office/powerpoint/2010/main" val="28033729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00"/>
            <a:ext cx="8866188" cy="647700"/>
          </a:xfrm>
        </p:spPr>
        <p:txBody>
          <a:bodyPr>
            <a:normAutofit/>
          </a:bodyPr>
          <a:lstStyle/>
          <a:p>
            <a:r>
              <a:rPr lang="en-US" dirty="0" err="1"/>
              <a:t>Statistik</a:t>
            </a:r>
            <a:r>
              <a:rPr lang="en-US" dirty="0"/>
              <a:t> </a:t>
            </a:r>
            <a:r>
              <a:rPr lang="en-US" dirty="0" err="1"/>
              <a:t>Jumlah</a:t>
            </a:r>
            <a:r>
              <a:rPr lang="en-US" dirty="0"/>
              <a:t> </a:t>
            </a:r>
            <a:r>
              <a:rPr lang="en-US" dirty="0" err="1"/>
              <a:t>Publikasi</a:t>
            </a:r>
            <a:r>
              <a:rPr lang="en-US" dirty="0"/>
              <a:t> </a:t>
            </a:r>
            <a:r>
              <a:rPr lang="en-US" sz="3200" dirty="0"/>
              <a:t>(</a:t>
            </a:r>
            <a:r>
              <a:rPr lang="en-US" sz="3200" dirty="0" err="1"/>
              <a:t>ScimagoJR.Com</a:t>
            </a:r>
            <a:r>
              <a:rPr lang="en-US" sz="3200" dirty="0"/>
              <a:t>)</a:t>
            </a:r>
          </a:p>
        </p:txBody>
      </p:sp>
      <p:pic>
        <p:nvPicPr>
          <p:cNvPr id="7" name="Picture 6"/>
          <p:cNvPicPr>
            <a:picLocks noChangeAspect="1"/>
          </p:cNvPicPr>
          <p:nvPr/>
        </p:nvPicPr>
        <p:blipFill rotWithShape="1">
          <a:blip r:embed="rId2"/>
          <a:srcRect l="32083" t="41111" r="37918" b="24074"/>
          <a:stretch/>
        </p:blipFill>
        <p:spPr>
          <a:xfrm>
            <a:off x="628650" y="1143000"/>
            <a:ext cx="8286749" cy="5409406"/>
          </a:xfrm>
          <a:prstGeom prst="rect">
            <a:avLst/>
          </a:prstGeom>
        </p:spPr>
      </p:pic>
      <p:sp>
        <p:nvSpPr>
          <p:cNvPr id="4" name="Slide Number Placeholder 3">
            <a:extLst>
              <a:ext uri="{FF2B5EF4-FFF2-40B4-BE49-F238E27FC236}">
                <a16:creationId xmlns:a16="http://schemas.microsoft.com/office/drawing/2014/main" id="{AE15B552-D891-4DE7-A659-006699DB157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207</a:t>
            </a:fld>
            <a:endParaRPr lang="en-US">
              <a:solidFill>
                <a:prstClr val="black">
                  <a:tint val="75000"/>
                </a:prstClr>
              </a:solidFill>
            </a:endParaRPr>
          </a:p>
        </p:txBody>
      </p:sp>
    </p:spTree>
    <p:extLst>
      <p:ext uri="{BB962C8B-B14F-4D97-AF65-F5344CB8AC3E}">
        <p14:creationId xmlns:p14="http://schemas.microsoft.com/office/powerpoint/2010/main" val="3209969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Dipublikasikan</a:t>
            </a:r>
            <a:r>
              <a:rPr lang="en-US" sz="3200" dirty="0"/>
              <a:t> </a:t>
            </a:r>
            <a:r>
              <a:rPr lang="en-US" sz="3200" dirty="0" err="1"/>
              <a:t>dalam</a:t>
            </a:r>
            <a:r>
              <a:rPr lang="en-US" sz="3200" dirty="0"/>
              <a:t> </a:t>
            </a:r>
            <a:r>
              <a:rPr lang="en-US" sz="3200" dirty="0" err="1">
                <a:solidFill>
                  <a:srgbClr val="C00000"/>
                </a:solidFill>
              </a:rPr>
              <a:t>jumlah</a:t>
            </a:r>
            <a:r>
              <a:rPr lang="en-US" sz="3200" dirty="0">
                <a:solidFill>
                  <a:srgbClr val="C00000"/>
                </a:solidFill>
              </a:rPr>
              <a:t> </a:t>
            </a:r>
            <a:r>
              <a:rPr lang="en-US" sz="3200" dirty="0" err="1">
                <a:solidFill>
                  <a:srgbClr val="C00000"/>
                </a:solidFill>
              </a:rPr>
              <a:t>terbatas</a:t>
            </a:r>
            <a:endParaRPr lang="en-US" sz="3200" dirty="0">
              <a:solidFill>
                <a:srgbClr val="C00000"/>
              </a:solidFill>
            </a:endParaRPr>
          </a:p>
          <a:p>
            <a:r>
              <a:rPr lang="en-US" sz="3200" dirty="0" err="1">
                <a:solidFill>
                  <a:srgbClr val="C00000"/>
                </a:solidFill>
              </a:rPr>
              <a:t>Tidak</a:t>
            </a:r>
            <a:r>
              <a:rPr lang="en-US" sz="3200" dirty="0">
                <a:solidFill>
                  <a:srgbClr val="C00000"/>
                </a:solidFill>
              </a:rPr>
              <a:t> </a:t>
            </a:r>
            <a:r>
              <a:rPr lang="en-US" sz="3200" dirty="0" err="1">
                <a:solidFill>
                  <a:srgbClr val="C00000"/>
                </a:solidFill>
              </a:rPr>
              <a:t>dilanggan</a:t>
            </a:r>
            <a:r>
              <a:rPr lang="en-US" sz="3200" dirty="0">
                <a:solidFill>
                  <a:srgbClr val="C00000"/>
                </a:solidFill>
              </a:rPr>
              <a:t> </a:t>
            </a:r>
            <a:r>
              <a:rPr lang="en-US" sz="3200" dirty="0" err="1"/>
              <a:t>oleh</a:t>
            </a:r>
            <a:r>
              <a:rPr lang="en-US" sz="3200" dirty="0"/>
              <a:t> </a:t>
            </a:r>
            <a:r>
              <a:rPr lang="en-US" sz="3200" dirty="0" err="1"/>
              <a:t>perpustakaan</a:t>
            </a:r>
            <a:r>
              <a:rPr lang="en-US" sz="3200" dirty="0"/>
              <a:t> (Indonesia </a:t>
            </a:r>
            <a:r>
              <a:rPr lang="en-US" sz="3200" dirty="0" err="1"/>
              <a:t>maupun</a:t>
            </a:r>
            <a:r>
              <a:rPr lang="en-US" sz="3200" dirty="0"/>
              <a:t> </a:t>
            </a:r>
            <a:r>
              <a:rPr lang="en-US" sz="3200" dirty="0" err="1"/>
              <a:t>internasional</a:t>
            </a:r>
            <a:r>
              <a:rPr lang="en-US" sz="3200" dirty="0"/>
              <a:t>)</a:t>
            </a:r>
          </a:p>
          <a:p>
            <a:r>
              <a:rPr lang="en-US" sz="3200" dirty="0" err="1"/>
              <a:t>Ditulis</a:t>
            </a:r>
            <a:r>
              <a:rPr lang="en-US" sz="3200" dirty="0"/>
              <a:t> </a:t>
            </a:r>
            <a:r>
              <a:rPr lang="en-US" sz="3200" dirty="0" err="1"/>
              <a:t>dalam</a:t>
            </a:r>
            <a:r>
              <a:rPr lang="en-US" sz="3200" dirty="0"/>
              <a:t> </a:t>
            </a:r>
            <a:r>
              <a:rPr lang="en-US" sz="3200" dirty="0" err="1"/>
              <a:t>Bahasa</a:t>
            </a:r>
            <a:r>
              <a:rPr lang="en-US" sz="3200" dirty="0"/>
              <a:t> Indonesia</a:t>
            </a:r>
          </a:p>
          <a:p>
            <a:r>
              <a:rPr lang="en-US" sz="3200" dirty="0" err="1">
                <a:solidFill>
                  <a:srgbClr val="C00000"/>
                </a:solidFill>
              </a:rPr>
              <a:t>Tidak</a:t>
            </a:r>
            <a:r>
              <a:rPr lang="en-US" sz="3200" dirty="0">
                <a:solidFill>
                  <a:srgbClr val="C00000"/>
                </a:solidFill>
              </a:rPr>
              <a:t> </a:t>
            </a:r>
            <a:r>
              <a:rPr lang="en-US" sz="3200" dirty="0" err="1">
                <a:solidFill>
                  <a:srgbClr val="C00000"/>
                </a:solidFill>
              </a:rPr>
              <a:t>digunakan</a:t>
            </a:r>
            <a:r>
              <a:rPr lang="en-US" sz="3200" dirty="0">
                <a:solidFill>
                  <a:srgbClr val="C00000"/>
                </a:solidFill>
              </a:rPr>
              <a:t> </a:t>
            </a:r>
            <a:r>
              <a:rPr lang="en-US" sz="3200" dirty="0" err="1">
                <a:solidFill>
                  <a:srgbClr val="C00000"/>
                </a:solidFill>
              </a:rPr>
              <a:t>pengajar</a:t>
            </a:r>
            <a:r>
              <a:rPr lang="en-US" sz="3200" dirty="0">
                <a:solidFill>
                  <a:srgbClr val="C00000"/>
                </a:solidFill>
              </a:rPr>
              <a:t> </a:t>
            </a:r>
            <a:r>
              <a:rPr lang="en-US" sz="3200" dirty="0"/>
              <a:t>di Indonesia </a:t>
            </a:r>
            <a:r>
              <a:rPr lang="en-US" sz="3200" dirty="0" err="1"/>
              <a:t>sebagai</a:t>
            </a:r>
            <a:r>
              <a:rPr lang="en-US" sz="3200" dirty="0"/>
              <a:t> </a:t>
            </a:r>
            <a:r>
              <a:rPr lang="en-US" sz="3200" dirty="0" err="1"/>
              <a:t>materi</a:t>
            </a:r>
            <a:r>
              <a:rPr lang="en-US" sz="3200" dirty="0"/>
              <a:t> </a:t>
            </a:r>
            <a:r>
              <a:rPr lang="en-US" sz="3200" dirty="0" err="1"/>
              <a:t>pengajaran</a:t>
            </a:r>
            <a:r>
              <a:rPr lang="en-US" sz="3200" dirty="0"/>
              <a:t> di </a:t>
            </a:r>
            <a:r>
              <a:rPr lang="en-US" sz="3200" dirty="0" err="1"/>
              <a:t>kampus</a:t>
            </a:r>
            <a:endParaRPr lang="en-US" sz="3200" dirty="0"/>
          </a:p>
          <a:p>
            <a:r>
              <a:rPr lang="en-US" sz="3200" dirty="0" err="1">
                <a:solidFill>
                  <a:srgbClr val="C00000"/>
                </a:solidFill>
              </a:rPr>
              <a:t>Tidak</a:t>
            </a:r>
            <a:r>
              <a:rPr lang="en-US" sz="3200" dirty="0">
                <a:solidFill>
                  <a:srgbClr val="C00000"/>
                </a:solidFill>
              </a:rPr>
              <a:t> </a:t>
            </a:r>
            <a:r>
              <a:rPr lang="en-US" sz="3200" dirty="0" err="1">
                <a:solidFill>
                  <a:srgbClr val="C00000"/>
                </a:solidFill>
              </a:rPr>
              <a:t>begitu</a:t>
            </a:r>
            <a:r>
              <a:rPr lang="en-US" sz="3200" dirty="0">
                <a:solidFill>
                  <a:srgbClr val="C00000"/>
                </a:solidFill>
              </a:rPr>
              <a:t> </a:t>
            </a:r>
            <a:r>
              <a:rPr lang="en-US" sz="3200" dirty="0" err="1">
                <a:solidFill>
                  <a:srgbClr val="C00000"/>
                </a:solidFill>
              </a:rPr>
              <a:t>dipedulikan</a:t>
            </a:r>
            <a:r>
              <a:rPr lang="en-US" sz="3200" dirty="0">
                <a:solidFill>
                  <a:srgbClr val="C00000"/>
                </a:solidFill>
              </a:rPr>
              <a:t> </a:t>
            </a:r>
            <a:r>
              <a:rPr lang="en-US" sz="3200" dirty="0" err="1"/>
              <a:t>oleh</a:t>
            </a:r>
            <a:r>
              <a:rPr lang="en-US" sz="3200" dirty="0"/>
              <a:t> </a:t>
            </a:r>
            <a:r>
              <a:rPr lang="en-US" sz="3200" dirty="0" err="1"/>
              <a:t>dunia</a:t>
            </a:r>
            <a:r>
              <a:rPr lang="en-US" sz="3200" dirty="0"/>
              <a:t> </a:t>
            </a:r>
            <a:r>
              <a:rPr lang="en-US" sz="3200" dirty="0" err="1"/>
              <a:t>akademik</a:t>
            </a:r>
            <a:endParaRPr lang="en-US" sz="3200" dirty="0"/>
          </a:p>
          <a:p>
            <a:r>
              <a:rPr lang="en-US" sz="3200" dirty="0" err="1">
                <a:solidFill>
                  <a:srgbClr val="C00000"/>
                </a:solidFill>
              </a:rPr>
              <a:t>Sangat</a:t>
            </a:r>
            <a:r>
              <a:rPr lang="en-US" sz="3200" dirty="0">
                <a:solidFill>
                  <a:srgbClr val="C00000"/>
                </a:solidFill>
              </a:rPr>
              <a:t> </a:t>
            </a:r>
            <a:r>
              <a:rPr lang="en-US" sz="3200" dirty="0" err="1">
                <a:solidFill>
                  <a:srgbClr val="C00000"/>
                </a:solidFill>
              </a:rPr>
              <a:t>sedikit</a:t>
            </a:r>
            <a:r>
              <a:rPr lang="en-US" sz="3200" dirty="0">
                <a:solidFill>
                  <a:srgbClr val="C00000"/>
                </a:solidFill>
              </a:rPr>
              <a:t> yang </a:t>
            </a:r>
            <a:r>
              <a:rPr lang="en-US" sz="3200" dirty="0" err="1">
                <a:solidFill>
                  <a:srgbClr val="C00000"/>
                </a:solidFill>
              </a:rPr>
              <a:t>terindeks</a:t>
            </a:r>
            <a:r>
              <a:rPr lang="en-US" sz="3200" dirty="0">
                <a:solidFill>
                  <a:srgbClr val="C00000"/>
                </a:solidFill>
              </a:rPr>
              <a:t> </a:t>
            </a:r>
            <a:r>
              <a:rPr lang="en-US" sz="3200" dirty="0" err="1"/>
              <a:t>oleh</a:t>
            </a:r>
            <a:r>
              <a:rPr lang="en-US" sz="3200" dirty="0"/>
              <a:t> </a:t>
            </a:r>
            <a:r>
              <a:rPr lang="en-US" sz="3200" dirty="0" err="1"/>
              <a:t>lembaga</a:t>
            </a:r>
            <a:r>
              <a:rPr lang="en-US" sz="3200" dirty="0"/>
              <a:t> </a:t>
            </a:r>
            <a:r>
              <a:rPr lang="en-US" sz="3200" dirty="0" err="1"/>
              <a:t>pengindeks</a:t>
            </a:r>
            <a:r>
              <a:rPr lang="en-US" sz="3200" dirty="0"/>
              <a:t> </a:t>
            </a:r>
            <a:r>
              <a:rPr lang="en-US" sz="3200" dirty="0" err="1"/>
              <a:t>jurnal</a:t>
            </a:r>
            <a:r>
              <a:rPr lang="en-US" sz="3200" dirty="0"/>
              <a:t> (11 </a:t>
            </a:r>
            <a:r>
              <a:rPr lang="en-US" sz="3200" dirty="0" err="1"/>
              <a:t>jurnal</a:t>
            </a:r>
            <a:r>
              <a:rPr lang="en-US" sz="3200" dirty="0"/>
              <a:t> </a:t>
            </a:r>
            <a:r>
              <a:rPr lang="en-US" sz="3200" dirty="0" err="1"/>
              <a:t>terindeks</a:t>
            </a:r>
            <a:r>
              <a:rPr lang="en-US" sz="3200" dirty="0"/>
              <a:t> </a:t>
            </a:r>
            <a:r>
              <a:rPr lang="en-US" sz="3200" dirty="0" err="1"/>
              <a:t>scopus</a:t>
            </a:r>
            <a:r>
              <a:rPr lang="en-US" sz="3200" dirty="0"/>
              <a:t>)</a:t>
            </a:r>
          </a:p>
          <a:p>
            <a:endParaRPr lang="en-US" sz="3200" dirty="0"/>
          </a:p>
        </p:txBody>
      </p:sp>
      <p:sp>
        <p:nvSpPr>
          <p:cNvPr id="2" name="Title 1"/>
          <p:cNvSpPr>
            <a:spLocks noGrp="1"/>
          </p:cNvSpPr>
          <p:nvPr>
            <p:ph type="title"/>
          </p:nvPr>
        </p:nvSpPr>
        <p:spPr/>
        <p:txBody>
          <a:bodyPr/>
          <a:lstStyle/>
          <a:p>
            <a:r>
              <a:rPr lang="en-US" dirty="0" err="1"/>
              <a:t>Kondisi</a:t>
            </a:r>
            <a:r>
              <a:rPr lang="en-US" dirty="0"/>
              <a:t> </a:t>
            </a:r>
            <a:r>
              <a:rPr lang="en-US" dirty="0" err="1"/>
              <a:t>Jurnal</a:t>
            </a:r>
            <a:r>
              <a:rPr lang="en-US" dirty="0"/>
              <a:t> </a:t>
            </a:r>
            <a:r>
              <a:rPr lang="en-US" dirty="0" err="1"/>
              <a:t>Ilmiah</a:t>
            </a:r>
            <a:r>
              <a:rPr lang="en-US" dirty="0"/>
              <a:t> Indonesia</a:t>
            </a:r>
          </a:p>
        </p:txBody>
      </p:sp>
      <p:sp>
        <p:nvSpPr>
          <p:cNvPr id="5" name="Slide Number Placeholder 4">
            <a:extLst>
              <a:ext uri="{FF2B5EF4-FFF2-40B4-BE49-F238E27FC236}">
                <a16:creationId xmlns:a16="http://schemas.microsoft.com/office/drawing/2014/main" id="{1608B2CD-A2B2-4865-A431-2BFDF67E6A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208</a:t>
            </a:fld>
            <a:endParaRPr lang="en-US">
              <a:solidFill>
                <a:prstClr val="black">
                  <a:tint val="75000"/>
                </a:prstClr>
              </a:solidFill>
            </a:endParaRPr>
          </a:p>
        </p:txBody>
      </p:sp>
    </p:spTree>
    <p:extLst>
      <p:ext uri="{BB962C8B-B14F-4D97-AF65-F5344CB8AC3E}">
        <p14:creationId xmlns:p14="http://schemas.microsoft.com/office/powerpoint/2010/main" val="21915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399" y="1281432"/>
          <a:ext cx="8839200" cy="5212050"/>
        </p:xfrm>
        <a:graphic>
          <a:graphicData uri="http://schemas.openxmlformats.org/drawingml/2006/table">
            <a:tbl>
              <a:tblPr firstRow="1" bandRow="1">
                <a:tableStyleId>{073A0DAA-6AF3-43AB-8588-CEC1D06C72B9}</a:tableStyleId>
              </a:tblPr>
              <a:tblGrid>
                <a:gridCol w="374542">
                  <a:extLst>
                    <a:ext uri="{9D8B030D-6E8A-4147-A177-3AD203B41FA5}">
                      <a16:colId xmlns:a16="http://schemas.microsoft.com/office/drawing/2014/main" val="20000"/>
                    </a:ext>
                  </a:extLst>
                </a:gridCol>
                <a:gridCol w="6424843">
                  <a:extLst>
                    <a:ext uri="{9D8B030D-6E8A-4147-A177-3AD203B41FA5}">
                      <a16:colId xmlns:a16="http://schemas.microsoft.com/office/drawing/2014/main" val="20001"/>
                    </a:ext>
                  </a:extLst>
                </a:gridCol>
                <a:gridCol w="1125416">
                  <a:extLst>
                    <a:ext uri="{9D8B030D-6E8A-4147-A177-3AD203B41FA5}">
                      <a16:colId xmlns:a16="http://schemas.microsoft.com/office/drawing/2014/main" val="20002"/>
                    </a:ext>
                  </a:extLst>
                </a:gridCol>
                <a:gridCol w="914399">
                  <a:extLst>
                    <a:ext uri="{9D8B030D-6E8A-4147-A177-3AD203B41FA5}">
                      <a16:colId xmlns:a16="http://schemas.microsoft.com/office/drawing/2014/main" val="20003"/>
                    </a:ext>
                  </a:extLst>
                </a:gridCol>
              </a:tblGrid>
              <a:tr h="335250">
                <a:tc>
                  <a:txBody>
                    <a:bodyPr/>
                    <a:lstStyle/>
                    <a:p>
                      <a:pPr algn="ctr" fontAlgn="b"/>
                      <a:r>
                        <a:rPr lang="en-US" sz="2000" b="0" i="0" u="none" strike="noStrike" dirty="0">
                          <a:effectLst/>
                          <a:latin typeface="+mn-lt"/>
                        </a:rPr>
                        <a:t>No</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Journals</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Publisher</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SJR</a:t>
                      </a:r>
                      <a:endParaRPr lang="id-ID" sz="2000" b="0" i="0" u="none" strike="noStrike" dirty="0">
                        <a:effectLst/>
                        <a:latin typeface="+mn-lt"/>
                      </a:endParaRPr>
                    </a:p>
                  </a:txBody>
                  <a:tcPr marL="0" marR="0" marT="0" marB="0" anchor="b"/>
                </a:tc>
                <a:extLst>
                  <a:ext uri="{0D108BD9-81ED-4DB2-BD59-A6C34878D82A}">
                    <a16:rowId xmlns:a16="http://schemas.microsoft.com/office/drawing/2014/main" val="10000"/>
                  </a:ext>
                </a:extLst>
              </a:tr>
              <a:tr h="304800">
                <a:tc>
                  <a:txBody>
                    <a:bodyPr/>
                    <a:lstStyle/>
                    <a:p>
                      <a:pPr algn="ctr" fontAlgn="b"/>
                      <a:r>
                        <a:rPr lang="en-US" sz="2000" b="0" i="0" u="none" strike="noStrike" dirty="0">
                          <a:effectLst/>
                          <a:latin typeface="+mn-lt"/>
                        </a:rPr>
                        <a:t>1</a:t>
                      </a:r>
                      <a:endParaRPr lang="id-ID" sz="2000" b="0" i="0" u="none" strike="noStrike" dirty="0">
                        <a:effectLst/>
                        <a:latin typeface="+mn-lt"/>
                      </a:endParaRPr>
                    </a:p>
                  </a:txBody>
                  <a:tcPr marL="0" marR="0" marT="0" marB="0" anchor="b"/>
                </a:tc>
                <a:tc>
                  <a:txBody>
                    <a:bodyPr/>
                    <a:lstStyle/>
                    <a:p>
                      <a:pPr algn="l" fontAlgn="b"/>
                      <a:r>
                        <a:rPr lang="id-ID" sz="2000" u="none" strike="noStrike" dirty="0" err="1">
                          <a:effectLst/>
                          <a:latin typeface="+mn-lt"/>
                        </a:rPr>
                        <a:t>Nutrition</a:t>
                      </a:r>
                      <a:r>
                        <a:rPr lang="id-ID" sz="2000" u="none" strike="noStrike" dirty="0">
                          <a:effectLst/>
                          <a:latin typeface="+mn-lt"/>
                        </a:rPr>
                        <a:t> Bulletin</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PAGI</a:t>
                      </a:r>
                      <a:endParaRPr lang="id-ID" sz="2000" b="0" i="0" u="none" strike="noStrike" dirty="0">
                        <a:effectLst/>
                        <a:latin typeface="+mn-lt"/>
                      </a:endParaRPr>
                    </a:p>
                  </a:txBody>
                  <a:tcPr marL="0" marR="0" marT="0" marB="0" anchor="b"/>
                </a:tc>
                <a:tc>
                  <a:txBody>
                    <a:bodyPr/>
                    <a:lstStyle/>
                    <a:p>
                      <a:pPr algn="ctr" fontAlgn="b"/>
                      <a:r>
                        <a:rPr lang="id-ID" sz="2000" b="0" i="0" u="none" strike="noStrike" dirty="0">
                          <a:solidFill>
                            <a:srgbClr val="000000"/>
                          </a:solidFill>
                          <a:effectLst/>
                          <a:latin typeface="+mn-lt"/>
                        </a:rPr>
                        <a:t>0.365</a:t>
                      </a:r>
                    </a:p>
                  </a:txBody>
                  <a:tcPr marL="0" marR="0" marT="0" marB="0" anchor="b"/>
                </a:tc>
                <a:extLst>
                  <a:ext uri="{0D108BD9-81ED-4DB2-BD59-A6C34878D82A}">
                    <a16:rowId xmlns:a16="http://schemas.microsoft.com/office/drawing/2014/main" val="10001"/>
                  </a:ext>
                </a:extLst>
              </a:tr>
              <a:tr h="304800">
                <a:tc>
                  <a:txBody>
                    <a:bodyPr/>
                    <a:lstStyle/>
                    <a:p>
                      <a:pPr algn="ctr" fontAlgn="b"/>
                      <a:r>
                        <a:rPr lang="en-US" sz="2000" b="0" i="0" u="none" strike="noStrike" dirty="0">
                          <a:effectLst/>
                          <a:latin typeface="+mn-lt"/>
                        </a:rPr>
                        <a:t>2</a:t>
                      </a:r>
                    </a:p>
                  </a:txBody>
                  <a:tcPr marL="0" marR="0" marT="0" marB="0" anchor="b"/>
                </a:tc>
                <a:tc>
                  <a:txBody>
                    <a:bodyPr/>
                    <a:lstStyle/>
                    <a:p>
                      <a:pPr algn="l" fontAlgn="b"/>
                      <a:r>
                        <a:rPr lang="en-US" sz="2000" u="none" strike="noStrike" dirty="0">
                          <a:effectLst/>
                          <a:latin typeface="+mn-lt"/>
                        </a:rPr>
                        <a:t>Bulletin of Chemical Reaction Engineering and Catalysis</a:t>
                      </a:r>
                      <a:endParaRPr lang="en-US"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UNDIP</a:t>
                      </a:r>
                      <a:endParaRPr lang="id-ID" sz="2000" b="0" i="0" u="none" strike="noStrike" dirty="0">
                        <a:effectLst/>
                        <a:latin typeface="+mn-lt"/>
                      </a:endParaRPr>
                    </a:p>
                  </a:txBody>
                  <a:tcPr marL="0" marR="0" marT="0" marB="0" anchor="b"/>
                </a:tc>
                <a:tc>
                  <a:txBody>
                    <a:bodyPr/>
                    <a:lstStyle/>
                    <a:p>
                      <a:pPr algn="ctr" fontAlgn="b"/>
                      <a:r>
                        <a:rPr lang="id-ID" sz="2000" b="0" i="0" u="none" strike="noStrike" dirty="0">
                          <a:solidFill>
                            <a:srgbClr val="000000"/>
                          </a:solidFill>
                          <a:effectLst/>
                          <a:latin typeface="+mn-lt"/>
                        </a:rPr>
                        <a:t>0.303</a:t>
                      </a:r>
                    </a:p>
                  </a:txBody>
                  <a:tcPr marL="0" marR="0" marT="0" marB="0" anchor="b"/>
                </a:tc>
                <a:extLst>
                  <a:ext uri="{0D108BD9-81ED-4DB2-BD59-A6C34878D82A}">
                    <a16:rowId xmlns:a16="http://schemas.microsoft.com/office/drawing/2014/main" val="10002"/>
                  </a:ext>
                </a:extLst>
              </a:tr>
              <a:tr h="304800">
                <a:tc>
                  <a:txBody>
                    <a:bodyPr/>
                    <a:lstStyle/>
                    <a:p>
                      <a:pPr algn="ctr" fontAlgn="b"/>
                      <a:r>
                        <a:rPr lang="en-US" sz="2000" b="0" i="0" u="none" strike="noStrike" dirty="0">
                          <a:solidFill>
                            <a:schemeClr val="tx1"/>
                          </a:solidFill>
                          <a:effectLst/>
                          <a:latin typeface="+mn-lt"/>
                        </a:rPr>
                        <a:t>3</a:t>
                      </a:r>
                      <a:endParaRPr lang="id-ID" sz="2000" b="0" i="0" u="none" strike="noStrike" dirty="0">
                        <a:solidFill>
                          <a:schemeClr val="tx1"/>
                        </a:solidFill>
                        <a:effectLst/>
                        <a:latin typeface="+mn-lt"/>
                      </a:endParaRPr>
                    </a:p>
                  </a:txBody>
                  <a:tcPr marL="0" marR="0" marT="0" marB="0" anchor="b"/>
                </a:tc>
                <a:tc>
                  <a:txBody>
                    <a:bodyPr/>
                    <a:lstStyle/>
                    <a:p>
                      <a:pPr algn="l" fontAlgn="b"/>
                      <a:r>
                        <a:rPr lang="id-ID" sz="2000" u="none" strike="noStrike" dirty="0" err="1">
                          <a:effectLst/>
                          <a:latin typeface="+mn-lt"/>
                        </a:rPr>
                        <a:t>Acta</a:t>
                      </a:r>
                      <a:r>
                        <a:rPr lang="id-ID" sz="2000" u="none" strike="noStrike" dirty="0">
                          <a:effectLst/>
                          <a:latin typeface="+mn-lt"/>
                        </a:rPr>
                        <a:t> </a:t>
                      </a:r>
                      <a:r>
                        <a:rPr lang="id-ID" sz="2000" u="none" strike="noStrike" dirty="0" err="1">
                          <a:effectLst/>
                          <a:latin typeface="+mn-lt"/>
                        </a:rPr>
                        <a:t>medica</a:t>
                      </a:r>
                      <a:r>
                        <a:rPr lang="id-ID" sz="2000" u="none" strike="noStrike" dirty="0">
                          <a:effectLst/>
                          <a:latin typeface="+mn-lt"/>
                        </a:rPr>
                        <a:t> </a:t>
                      </a:r>
                      <a:r>
                        <a:rPr lang="id-ID" sz="2000" u="none" strike="noStrike" dirty="0" err="1">
                          <a:effectLst/>
                          <a:latin typeface="+mn-lt"/>
                        </a:rPr>
                        <a:t>Indonesiana</a:t>
                      </a:r>
                      <a:endParaRPr lang="id-ID" sz="2000" b="0" i="0" u="none" strike="noStrike" dirty="0">
                        <a:solidFill>
                          <a:srgbClr val="008000"/>
                        </a:solidFill>
                        <a:effectLst/>
                        <a:latin typeface="+mn-lt"/>
                      </a:endParaRPr>
                    </a:p>
                  </a:txBody>
                  <a:tcPr marL="0" marR="0" marT="0" marB="0" anchor="b"/>
                </a:tc>
                <a:tc>
                  <a:txBody>
                    <a:bodyPr/>
                    <a:lstStyle/>
                    <a:p>
                      <a:pPr algn="ctr" fontAlgn="b"/>
                      <a:r>
                        <a:rPr lang="en-US" sz="2000" b="0" i="0" u="none" strike="noStrike" dirty="0">
                          <a:effectLst/>
                          <a:latin typeface="+mn-lt"/>
                        </a:rPr>
                        <a:t>ISIM</a:t>
                      </a:r>
                    </a:p>
                  </a:txBody>
                  <a:tcPr marL="0" marR="0" marT="0" marB="0" anchor="b"/>
                </a:tc>
                <a:tc>
                  <a:txBody>
                    <a:bodyPr/>
                    <a:lstStyle/>
                    <a:p>
                      <a:pPr algn="ctr" fontAlgn="b"/>
                      <a:r>
                        <a:rPr lang="id-ID" sz="2000" b="0" i="0" u="none" strike="noStrike" dirty="0">
                          <a:solidFill>
                            <a:srgbClr val="000000"/>
                          </a:solidFill>
                          <a:effectLst/>
                          <a:latin typeface="+mn-lt"/>
                        </a:rPr>
                        <a:t>0.250</a:t>
                      </a:r>
                    </a:p>
                  </a:txBody>
                  <a:tcPr marL="0" marR="0" marT="0" marB="0" anchor="b"/>
                </a:tc>
                <a:extLst>
                  <a:ext uri="{0D108BD9-81ED-4DB2-BD59-A6C34878D82A}">
                    <a16:rowId xmlns:a16="http://schemas.microsoft.com/office/drawing/2014/main" val="10003"/>
                  </a:ext>
                </a:extLst>
              </a:tr>
              <a:tr h="304800">
                <a:tc>
                  <a:txBody>
                    <a:bodyPr/>
                    <a:lstStyle/>
                    <a:p>
                      <a:pPr algn="ctr" fontAlgn="b"/>
                      <a:r>
                        <a:rPr lang="en-US" sz="2000" b="0" i="0" u="none" strike="noStrike" dirty="0">
                          <a:effectLst/>
                          <a:latin typeface="+mn-lt"/>
                        </a:rPr>
                        <a:t>4</a:t>
                      </a:r>
                      <a:endParaRPr lang="id-ID" sz="2000" b="0" i="0" u="none" strike="noStrike" dirty="0">
                        <a:effectLst/>
                        <a:latin typeface="+mn-lt"/>
                      </a:endParaRPr>
                    </a:p>
                  </a:txBody>
                  <a:tcPr marL="0" marR="0" marT="0" marB="0" anchor="b"/>
                </a:tc>
                <a:tc>
                  <a:txBody>
                    <a:bodyPr/>
                    <a:lstStyle/>
                    <a:p>
                      <a:pPr algn="l" fontAlgn="b"/>
                      <a:r>
                        <a:rPr lang="id-ID" sz="2000" u="none" strike="noStrike" dirty="0" err="1">
                          <a:effectLst/>
                          <a:latin typeface="+mn-lt"/>
                        </a:rPr>
                        <a:t>Telkomnika</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IAES</a:t>
                      </a:r>
                    </a:p>
                  </a:txBody>
                  <a:tcPr marL="0" marR="0" marT="0" marB="0" anchor="b"/>
                </a:tc>
                <a:tc>
                  <a:txBody>
                    <a:bodyPr/>
                    <a:lstStyle/>
                    <a:p>
                      <a:pPr algn="ctr" fontAlgn="b"/>
                      <a:r>
                        <a:rPr lang="id-ID" sz="2000" b="0" i="0" u="none" strike="noStrike" dirty="0">
                          <a:effectLst/>
                          <a:latin typeface="+mn-lt"/>
                        </a:rPr>
                        <a:t>0.236</a:t>
                      </a:r>
                    </a:p>
                  </a:txBody>
                  <a:tcPr marL="0" marR="0" marT="0" marB="0" anchor="b"/>
                </a:tc>
                <a:extLst>
                  <a:ext uri="{0D108BD9-81ED-4DB2-BD59-A6C34878D82A}">
                    <a16:rowId xmlns:a16="http://schemas.microsoft.com/office/drawing/2014/main" val="10004"/>
                  </a:ext>
                </a:extLst>
              </a:tr>
              <a:tr h="304800">
                <a:tc>
                  <a:txBody>
                    <a:bodyPr/>
                    <a:lstStyle/>
                    <a:p>
                      <a:pPr algn="ctr" fontAlgn="b"/>
                      <a:r>
                        <a:rPr lang="en-US" sz="2000" b="0" i="0" u="none" strike="noStrike" dirty="0">
                          <a:solidFill>
                            <a:srgbClr val="000000"/>
                          </a:solidFill>
                          <a:effectLst/>
                          <a:latin typeface="+mn-lt"/>
                        </a:rPr>
                        <a:t>5</a:t>
                      </a:r>
                      <a:endParaRPr lang="id-ID" sz="2000" b="0" i="0" u="none" strike="noStrike" dirty="0">
                        <a:solidFill>
                          <a:srgbClr val="000000"/>
                        </a:solidFill>
                        <a:effectLst/>
                        <a:latin typeface="+mn-lt"/>
                      </a:endParaRPr>
                    </a:p>
                  </a:txBody>
                  <a:tcPr marL="0" marR="0" marT="0" marB="0" anchor="b"/>
                </a:tc>
                <a:tc>
                  <a:txBody>
                    <a:bodyPr/>
                    <a:lstStyle/>
                    <a:p>
                      <a:pPr algn="l" fontAlgn="b"/>
                      <a:r>
                        <a:rPr lang="id-ID" sz="2000" u="none" strike="noStrike" dirty="0" err="1">
                          <a:effectLst/>
                          <a:latin typeface="+mn-lt"/>
                        </a:rPr>
                        <a:t>Indonesian</a:t>
                      </a:r>
                      <a:r>
                        <a:rPr lang="id-ID" sz="2000" u="none" strike="noStrike" dirty="0">
                          <a:effectLst/>
                          <a:latin typeface="+mn-lt"/>
                        </a:rPr>
                        <a:t> </a:t>
                      </a:r>
                      <a:r>
                        <a:rPr lang="id-ID" sz="2000" u="none" strike="noStrike" dirty="0" err="1">
                          <a:effectLst/>
                          <a:latin typeface="+mn-lt"/>
                        </a:rPr>
                        <a:t>Journal</a:t>
                      </a:r>
                      <a:r>
                        <a:rPr lang="id-ID" sz="2000" u="none" strike="noStrike" dirty="0">
                          <a:effectLst/>
                          <a:latin typeface="+mn-lt"/>
                        </a:rPr>
                        <a:t> of </a:t>
                      </a:r>
                      <a:r>
                        <a:rPr lang="id-ID" sz="2000" u="none" strike="noStrike" dirty="0" err="1">
                          <a:effectLst/>
                          <a:latin typeface="+mn-lt"/>
                        </a:rPr>
                        <a:t>Chemistry</a:t>
                      </a:r>
                      <a:endParaRPr lang="id-ID" sz="2000" b="0" i="0" u="none" strike="noStrike" dirty="0">
                        <a:solidFill>
                          <a:srgbClr val="000000"/>
                        </a:solidFill>
                        <a:effectLst/>
                        <a:latin typeface="+mn-lt"/>
                      </a:endParaRPr>
                    </a:p>
                  </a:txBody>
                  <a:tcPr marL="0" marR="0" marT="0" marB="0" anchor="b"/>
                </a:tc>
                <a:tc>
                  <a:txBody>
                    <a:bodyPr/>
                    <a:lstStyle/>
                    <a:p>
                      <a:pPr algn="ctr" fontAlgn="b"/>
                      <a:r>
                        <a:rPr lang="en-US" sz="2000" b="0" i="0" u="none" strike="noStrike" dirty="0">
                          <a:solidFill>
                            <a:srgbClr val="000000"/>
                          </a:solidFill>
                          <a:effectLst/>
                          <a:latin typeface="+mn-lt"/>
                        </a:rPr>
                        <a:t>UGM</a:t>
                      </a:r>
                    </a:p>
                  </a:txBody>
                  <a:tcPr marL="0" marR="0" marT="0" marB="0" anchor="b"/>
                </a:tc>
                <a:tc>
                  <a:txBody>
                    <a:bodyPr/>
                    <a:lstStyle/>
                    <a:p>
                      <a:pPr algn="ctr" fontAlgn="b"/>
                      <a:r>
                        <a:rPr lang="id-ID" sz="2000" b="0" i="0" u="none" strike="noStrike" dirty="0">
                          <a:solidFill>
                            <a:srgbClr val="000000"/>
                          </a:solidFill>
                          <a:effectLst/>
                          <a:latin typeface="+mn-lt"/>
                        </a:rPr>
                        <a:t>0.171</a:t>
                      </a:r>
                    </a:p>
                  </a:txBody>
                  <a:tcPr marL="0" marR="0" marT="0" marB="0" anchor="b"/>
                </a:tc>
                <a:extLst>
                  <a:ext uri="{0D108BD9-81ED-4DB2-BD59-A6C34878D82A}">
                    <a16:rowId xmlns:a16="http://schemas.microsoft.com/office/drawing/2014/main" val="10005"/>
                  </a:ext>
                </a:extLst>
              </a:tr>
              <a:tr h="304800">
                <a:tc>
                  <a:txBody>
                    <a:bodyPr/>
                    <a:lstStyle/>
                    <a:p>
                      <a:pPr algn="ctr" fontAlgn="b"/>
                      <a:r>
                        <a:rPr lang="en-US" sz="2000" b="0" i="0" u="none" strike="noStrike" dirty="0">
                          <a:solidFill>
                            <a:srgbClr val="000000"/>
                          </a:solidFill>
                          <a:effectLst/>
                          <a:latin typeface="+mn-lt"/>
                        </a:rPr>
                        <a:t>6</a:t>
                      </a:r>
                    </a:p>
                  </a:txBody>
                  <a:tcPr marL="0" marR="0" marT="0" marB="0" anchor="b"/>
                </a:tc>
                <a:tc>
                  <a:txBody>
                    <a:bodyPr/>
                    <a:lstStyle/>
                    <a:p>
                      <a:pPr algn="l" fontAlgn="b"/>
                      <a:r>
                        <a:rPr lang="en-US" sz="2000" u="none" strike="noStrike" dirty="0">
                          <a:effectLst/>
                          <a:latin typeface="+mn-lt"/>
                        </a:rPr>
                        <a:t>International Journal on Electrical Engineering and Informatics</a:t>
                      </a:r>
                      <a:endParaRPr lang="en-US" sz="2000" b="0" i="0" u="none" strike="noStrike" dirty="0">
                        <a:solidFill>
                          <a:srgbClr val="000000"/>
                        </a:solidFill>
                        <a:effectLst/>
                        <a:latin typeface="+mn-lt"/>
                      </a:endParaRPr>
                    </a:p>
                  </a:txBody>
                  <a:tcPr marL="0" marR="0" marT="0" marB="0" anchor="b"/>
                </a:tc>
                <a:tc>
                  <a:txBody>
                    <a:bodyPr/>
                    <a:lstStyle/>
                    <a:p>
                      <a:pPr algn="ctr" fontAlgn="b"/>
                      <a:r>
                        <a:rPr lang="en-US" sz="2000" b="0" i="0" u="none" strike="noStrike" dirty="0">
                          <a:solidFill>
                            <a:srgbClr val="000000"/>
                          </a:solidFill>
                          <a:effectLst/>
                          <a:latin typeface="+mn-lt"/>
                        </a:rPr>
                        <a:t>ITB</a:t>
                      </a:r>
                      <a:endParaRPr lang="id-ID" sz="2000" b="0" i="0" u="none" strike="noStrike" dirty="0">
                        <a:solidFill>
                          <a:srgbClr val="000000"/>
                        </a:solidFill>
                        <a:effectLst/>
                        <a:latin typeface="+mn-lt"/>
                      </a:endParaRPr>
                    </a:p>
                  </a:txBody>
                  <a:tcPr marL="0" marR="0" marT="0" marB="0" anchor="b"/>
                </a:tc>
                <a:tc>
                  <a:txBody>
                    <a:bodyPr/>
                    <a:lstStyle/>
                    <a:p>
                      <a:pPr algn="ctr" fontAlgn="b"/>
                      <a:r>
                        <a:rPr lang="id-ID" sz="2000" b="0" i="0" u="none" strike="noStrike">
                          <a:solidFill>
                            <a:srgbClr val="000000"/>
                          </a:solidFill>
                          <a:effectLst/>
                          <a:latin typeface="+mn-lt"/>
                        </a:rPr>
                        <a:t>0.168</a:t>
                      </a:r>
                    </a:p>
                  </a:txBody>
                  <a:tcPr marL="0" marR="0" marT="0" marB="0" anchor="b"/>
                </a:tc>
                <a:extLst>
                  <a:ext uri="{0D108BD9-81ED-4DB2-BD59-A6C34878D82A}">
                    <a16:rowId xmlns:a16="http://schemas.microsoft.com/office/drawing/2014/main" val="10006"/>
                  </a:ext>
                </a:extLst>
              </a:tr>
              <a:tr h="304800">
                <a:tc>
                  <a:txBody>
                    <a:bodyPr/>
                    <a:lstStyle/>
                    <a:p>
                      <a:pPr algn="ctr" fontAlgn="b"/>
                      <a:r>
                        <a:rPr lang="en-US" sz="2000" b="0" i="0" u="none" strike="noStrike" dirty="0">
                          <a:effectLst/>
                          <a:latin typeface="+mn-lt"/>
                        </a:rPr>
                        <a:t>7</a:t>
                      </a:r>
                      <a:endParaRPr lang="id-ID" sz="2000" b="0" i="0" u="none" strike="noStrike" dirty="0">
                        <a:effectLst/>
                        <a:latin typeface="+mn-lt"/>
                      </a:endParaRPr>
                    </a:p>
                  </a:txBody>
                  <a:tcPr marL="0" marR="0" marT="0" marB="0" anchor="b"/>
                </a:tc>
                <a:tc>
                  <a:txBody>
                    <a:bodyPr/>
                    <a:lstStyle/>
                    <a:p>
                      <a:pPr algn="l" fontAlgn="b"/>
                      <a:r>
                        <a:rPr lang="id-ID" sz="2000" u="none" strike="noStrike" dirty="0" err="1">
                          <a:effectLst/>
                          <a:latin typeface="+mn-lt"/>
                        </a:rPr>
                        <a:t>Critical</a:t>
                      </a:r>
                      <a:r>
                        <a:rPr lang="id-ID" sz="2000" u="none" strike="noStrike" dirty="0">
                          <a:effectLst/>
                          <a:latin typeface="+mn-lt"/>
                        </a:rPr>
                        <a:t> Care </a:t>
                      </a:r>
                      <a:r>
                        <a:rPr lang="id-ID" sz="2000" u="none" strike="noStrike" dirty="0" err="1">
                          <a:effectLst/>
                          <a:latin typeface="+mn-lt"/>
                        </a:rPr>
                        <a:t>and</a:t>
                      </a:r>
                      <a:r>
                        <a:rPr lang="id-ID" sz="2000" u="none" strike="noStrike" dirty="0">
                          <a:effectLst/>
                          <a:latin typeface="+mn-lt"/>
                        </a:rPr>
                        <a:t> </a:t>
                      </a:r>
                      <a:r>
                        <a:rPr lang="id-ID" sz="2000" u="none" strike="noStrike" dirty="0" err="1">
                          <a:effectLst/>
                          <a:latin typeface="+mn-lt"/>
                        </a:rPr>
                        <a:t>Shock</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ISCCM</a:t>
                      </a:r>
                    </a:p>
                  </a:txBody>
                  <a:tcPr marL="0" marR="0" marT="0" marB="0" anchor="b"/>
                </a:tc>
                <a:tc>
                  <a:txBody>
                    <a:bodyPr/>
                    <a:lstStyle/>
                    <a:p>
                      <a:pPr algn="ctr" fontAlgn="b"/>
                      <a:r>
                        <a:rPr lang="id-ID" sz="2000" b="0" i="0" u="none" strike="noStrike" dirty="0">
                          <a:solidFill>
                            <a:srgbClr val="000000"/>
                          </a:solidFill>
                          <a:effectLst/>
                          <a:latin typeface="+mn-lt"/>
                        </a:rPr>
                        <a:t>0.141</a:t>
                      </a:r>
                    </a:p>
                  </a:txBody>
                  <a:tcPr marL="0" marR="0" marT="0" marB="0" anchor="b"/>
                </a:tc>
                <a:extLst>
                  <a:ext uri="{0D108BD9-81ED-4DB2-BD59-A6C34878D82A}">
                    <a16:rowId xmlns:a16="http://schemas.microsoft.com/office/drawing/2014/main" val="10007"/>
                  </a:ext>
                </a:extLst>
              </a:tr>
              <a:tr h="304800">
                <a:tc>
                  <a:txBody>
                    <a:bodyPr/>
                    <a:lstStyle/>
                    <a:p>
                      <a:pPr algn="ctr" fontAlgn="b"/>
                      <a:r>
                        <a:rPr lang="en-US" sz="2000" b="0" i="0" u="none" strike="noStrike" dirty="0">
                          <a:effectLst/>
                          <a:latin typeface="+mn-lt"/>
                        </a:rPr>
                        <a:t>8</a:t>
                      </a:r>
                    </a:p>
                  </a:txBody>
                  <a:tcPr marL="0" marR="0" marT="0" marB="0" anchor="b"/>
                </a:tc>
                <a:tc>
                  <a:txBody>
                    <a:bodyPr/>
                    <a:lstStyle/>
                    <a:p>
                      <a:pPr algn="l" fontAlgn="b"/>
                      <a:r>
                        <a:rPr lang="en-US" sz="2000" u="none" strike="noStrike" dirty="0">
                          <a:effectLst/>
                          <a:latin typeface="+mn-lt"/>
                        </a:rPr>
                        <a:t>Journal of Engineering and Technological Sciences</a:t>
                      </a:r>
                      <a:endParaRPr lang="en-US" sz="2000" b="0" i="0" u="none" strike="noStrike" dirty="0">
                        <a:effectLst/>
                        <a:latin typeface="+mn-lt"/>
                      </a:endParaRPr>
                    </a:p>
                  </a:txBody>
                  <a:tcPr marL="0" marR="0" marT="0" marB="0" anchor="b"/>
                </a:tc>
                <a:tc>
                  <a:txBody>
                    <a:bodyPr/>
                    <a:lstStyle/>
                    <a:p>
                      <a:pPr algn="ctr" fontAlgn="b"/>
                      <a:r>
                        <a:rPr lang="en-US" sz="2000" b="0" i="0" u="none" strike="noStrike" dirty="0">
                          <a:solidFill>
                            <a:srgbClr val="000000"/>
                          </a:solidFill>
                          <a:effectLst/>
                          <a:latin typeface="+mn-lt"/>
                        </a:rPr>
                        <a:t>ITB</a:t>
                      </a:r>
                      <a:endParaRPr lang="id-ID" sz="2000" b="0" i="0" u="none" strike="noStrike" dirty="0">
                        <a:effectLst/>
                        <a:latin typeface="+mn-lt"/>
                      </a:endParaRPr>
                    </a:p>
                  </a:txBody>
                  <a:tcPr marL="0" marR="0" marT="0" marB="0" anchor="b"/>
                </a:tc>
                <a:tc>
                  <a:txBody>
                    <a:bodyPr/>
                    <a:lstStyle/>
                    <a:p>
                      <a:pPr algn="ctr" fontAlgn="b"/>
                      <a:r>
                        <a:rPr lang="id-ID" sz="2000" b="0" i="0" u="none" strike="noStrike" dirty="0">
                          <a:effectLst/>
                          <a:latin typeface="+mn-lt"/>
                        </a:rPr>
                        <a:t>0.139</a:t>
                      </a:r>
                    </a:p>
                  </a:txBody>
                  <a:tcPr marL="0" marR="0" marT="0" marB="0" anchor="b"/>
                </a:tc>
                <a:extLst>
                  <a:ext uri="{0D108BD9-81ED-4DB2-BD59-A6C34878D82A}">
                    <a16:rowId xmlns:a16="http://schemas.microsoft.com/office/drawing/2014/main" val="10008"/>
                  </a:ext>
                </a:extLst>
              </a:tr>
              <a:tr h="304800">
                <a:tc>
                  <a:txBody>
                    <a:bodyPr/>
                    <a:lstStyle/>
                    <a:p>
                      <a:pPr algn="ctr" fontAlgn="b"/>
                      <a:r>
                        <a:rPr lang="en-US" sz="2000" b="0" i="0" u="none" strike="noStrike" dirty="0">
                          <a:effectLst/>
                          <a:latin typeface="+mn-lt"/>
                        </a:rPr>
                        <a:t>9</a:t>
                      </a:r>
                    </a:p>
                  </a:txBody>
                  <a:tcPr marL="0" marR="0" marT="0" marB="0" anchor="b"/>
                </a:tc>
                <a:tc>
                  <a:txBody>
                    <a:bodyPr/>
                    <a:lstStyle/>
                    <a:p>
                      <a:pPr algn="l" fontAlgn="b"/>
                      <a:r>
                        <a:rPr lang="en-US" sz="2000" u="none" strike="noStrike" dirty="0">
                          <a:effectLst/>
                          <a:latin typeface="+mn-lt"/>
                        </a:rPr>
                        <a:t>International Journal of Power Electronics and Drive Systems</a:t>
                      </a:r>
                      <a:endParaRPr lang="en-US"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IAES</a:t>
                      </a:r>
                    </a:p>
                  </a:txBody>
                  <a:tcPr marL="0" marR="0" marT="0" marB="0" anchor="b"/>
                </a:tc>
                <a:tc>
                  <a:txBody>
                    <a:bodyPr/>
                    <a:lstStyle/>
                    <a:p>
                      <a:pPr algn="ctr" fontAlgn="b"/>
                      <a:r>
                        <a:rPr lang="id-ID" sz="2000" b="0" i="0" u="none" strike="noStrike" dirty="0">
                          <a:effectLst/>
                          <a:latin typeface="+mn-lt"/>
                        </a:rPr>
                        <a:t>0.134</a:t>
                      </a:r>
                    </a:p>
                  </a:txBody>
                  <a:tcPr marL="0" marR="0" marT="0" marB="0" anchor="b"/>
                </a:tc>
                <a:extLst>
                  <a:ext uri="{0D108BD9-81ED-4DB2-BD59-A6C34878D82A}">
                    <a16:rowId xmlns:a16="http://schemas.microsoft.com/office/drawing/2014/main" val="10009"/>
                  </a:ext>
                </a:extLst>
              </a:tr>
              <a:tr h="304800">
                <a:tc>
                  <a:txBody>
                    <a:bodyPr/>
                    <a:lstStyle/>
                    <a:p>
                      <a:pPr algn="ctr" fontAlgn="b"/>
                      <a:r>
                        <a:rPr lang="en-US" sz="2000" b="0" i="0" u="none" strike="noStrike" dirty="0">
                          <a:effectLst/>
                          <a:latin typeface="+mn-lt"/>
                        </a:rPr>
                        <a:t>10</a:t>
                      </a:r>
                      <a:endParaRPr lang="id-ID" sz="2000" b="0" i="0" u="none" strike="noStrike" dirty="0">
                        <a:effectLst/>
                        <a:latin typeface="+mn-lt"/>
                      </a:endParaRPr>
                    </a:p>
                  </a:txBody>
                  <a:tcPr marL="0" marR="0" marT="0" marB="0" anchor="b"/>
                </a:tc>
                <a:tc>
                  <a:txBody>
                    <a:bodyPr/>
                    <a:lstStyle/>
                    <a:p>
                      <a:pPr algn="l" fontAlgn="b"/>
                      <a:r>
                        <a:rPr lang="id-ID" sz="2000" u="none" strike="noStrike" dirty="0">
                          <a:effectLst/>
                          <a:latin typeface="+mn-lt"/>
                        </a:rPr>
                        <a:t>International </a:t>
                      </a:r>
                      <a:r>
                        <a:rPr lang="id-ID" sz="2000" u="none" strike="noStrike" dirty="0" err="1">
                          <a:effectLst/>
                          <a:latin typeface="+mn-lt"/>
                        </a:rPr>
                        <a:t>Journal</a:t>
                      </a:r>
                      <a:r>
                        <a:rPr lang="id-ID" sz="2000" u="none" strike="noStrike" dirty="0">
                          <a:effectLst/>
                          <a:latin typeface="+mn-lt"/>
                        </a:rPr>
                        <a:t> of Technology</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UI</a:t>
                      </a:r>
                    </a:p>
                  </a:txBody>
                  <a:tcPr marL="0" marR="0" marT="0" marB="0" anchor="b"/>
                </a:tc>
                <a:tc>
                  <a:txBody>
                    <a:bodyPr/>
                    <a:lstStyle/>
                    <a:p>
                      <a:pPr algn="ctr" fontAlgn="b"/>
                      <a:r>
                        <a:rPr lang="id-ID" sz="2000" b="0" i="0" u="none" strike="noStrike">
                          <a:effectLst/>
                          <a:latin typeface="+mn-lt"/>
                        </a:rPr>
                        <a:t>0.123</a:t>
                      </a:r>
                    </a:p>
                  </a:txBody>
                  <a:tcPr marL="0" marR="0" marT="0" marB="0" anchor="b"/>
                </a:tc>
                <a:extLst>
                  <a:ext uri="{0D108BD9-81ED-4DB2-BD59-A6C34878D82A}">
                    <a16:rowId xmlns:a16="http://schemas.microsoft.com/office/drawing/2014/main" val="10010"/>
                  </a:ext>
                </a:extLst>
              </a:tr>
              <a:tr h="304800">
                <a:tc>
                  <a:txBody>
                    <a:bodyPr/>
                    <a:lstStyle/>
                    <a:p>
                      <a:pPr algn="ctr" fontAlgn="b"/>
                      <a:r>
                        <a:rPr lang="en-US" sz="2000" b="0" i="0" u="none" strike="noStrike" dirty="0">
                          <a:effectLst/>
                          <a:latin typeface="+mn-lt"/>
                        </a:rPr>
                        <a:t>11</a:t>
                      </a:r>
                      <a:endParaRPr lang="id-ID" sz="2000" b="0" i="0" u="none" strike="noStrike" dirty="0">
                        <a:effectLst/>
                        <a:latin typeface="+mn-lt"/>
                      </a:endParaRPr>
                    </a:p>
                  </a:txBody>
                  <a:tcPr marL="0" marR="0" marT="0" marB="0" anchor="b"/>
                </a:tc>
                <a:tc>
                  <a:txBody>
                    <a:bodyPr/>
                    <a:lstStyle/>
                    <a:p>
                      <a:pPr algn="l" fontAlgn="b"/>
                      <a:r>
                        <a:rPr lang="id-ID" sz="2000" u="none" strike="noStrike" dirty="0" err="1">
                          <a:effectLst/>
                          <a:latin typeface="+mn-lt"/>
                        </a:rPr>
                        <a:t>Biotropia</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BIOTROP</a:t>
                      </a:r>
                    </a:p>
                  </a:txBody>
                  <a:tcPr marL="0" marR="0" marT="0" marB="0" anchor="b"/>
                </a:tc>
                <a:tc>
                  <a:txBody>
                    <a:bodyPr/>
                    <a:lstStyle/>
                    <a:p>
                      <a:pPr algn="ctr" fontAlgn="b"/>
                      <a:r>
                        <a:rPr lang="id-ID" sz="2000" b="0" i="0" u="none" strike="noStrike" dirty="0">
                          <a:solidFill>
                            <a:srgbClr val="000000"/>
                          </a:solidFill>
                          <a:effectLst/>
                          <a:latin typeface="+mn-lt"/>
                        </a:rPr>
                        <a:t>0.112</a:t>
                      </a:r>
                    </a:p>
                  </a:txBody>
                  <a:tcPr marL="0" marR="0" marT="0" marB="0" anchor="b"/>
                </a:tc>
                <a:extLst>
                  <a:ext uri="{0D108BD9-81ED-4DB2-BD59-A6C34878D82A}">
                    <a16:rowId xmlns:a16="http://schemas.microsoft.com/office/drawing/2014/main" val="10011"/>
                  </a:ext>
                </a:extLst>
              </a:tr>
              <a:tr h="304800">
                <a:tc>
                  <a:txBody>
                    <a:bodyPr/>
                    <a:lstStyle/>
                    <a:p>
                      <a:pPr algn="ctr" fontAlgn="b"/>
                      <a:r>
                        <a:rPr lang="en-US" sz="2000" b="0" i="0" u="none" strike="noStrike" dirty="0">
                          <a:solidFill>
                            <a:srgbClr val="000000"/>
                          </a:solidFill>
                          <a:effectLst/>
                          <a:latin typeface="+mn-lt"/>
                        </a:rPr>
                        <a:t>12</a:t>
                      </a:r>
                    </a:p>
                  </a:txBody>
                  <a:tcPr marL="0" marR="0" marT="0" marB="0" anchor="b"/>
                </a:tc>
                <a:tc>
                  <a:txBody>
                    <a:bodyPr/>
                    <a:lstStyle/>
                    <a:p>
                      <a:pPr algn="l" fontAlgn="b"/>
                      <a:r>
                        <a:rPr lang="en-US" sz="2000" u="none" strike="noStrike" dirty="0">
                          <a:effectLst/>
                          <a:latin typeface="+mn-lt"/>
                        </a:rPr>
                        <a:t>Journal of ICT Research and Applications</a:t>
                      </a:r>
                      <a:endParaRPr lang="en-US" sz="2000" b="0" i="0" u="none" strike="noStrike" dirty="0">
                        <a:solidFill>
                          <a:srgbClr val="000000"/>
                        </a:solidFill>
                        <a:effectLst/>
                        <a:latin typeface="+mn-lt"/>
                      </a:endParaRPr>
                    </a:p>
                  </a:txBody>
                  <a:tcPr marL="0" marR="0" marT="0" marB="0" anchor="b"/>
                </a:tc>
                <a:tc>
                  <a:txBody>
                    <a:bodyPr/>
                    <a:lstStyle/>
                    <a:p>
                      <a:pPr algn="ctr" fontAlgn="b"/>
                      <a:r>
                        <a:rPr lang="en-US" sz="2000" b="0" i="0" u="none" strike="noStrike" dirty="0">
                          <a:solidFill>
                            <a:srgbClr val="000000"/>
                          </a:solidFill>
                          <a:effectLst/>
                          <a:latin typeface="+mn-lt"/>
                        </a:rPr>
                        <a:t>ITB</a:t>
                      </a:r>
                      <a:endParaRPr lang="id-ID" sz="2000" b="0" i="0" u="none" strike="noStrike" dirty="0">
                        <a:solidFill>
                          <a:srgbClr val="000000"/>
                        </a:solidFill>
                        <a:effectLst/>
                        <a:latin typeface="+mn-lt"/>
                      </a:endParaRPr>
                    </a:p>
                  </a:txBody>
                  <a:tcPr marL="0" marR="0" marT="0" marB="0" anchor="b"/>
                </a:tc>
                <a:tc>
                  <a:txBody>
                    <a:bodyPr/>
                    <a:lstStyle/>
                    <a:p>
                      <a:pPr algn="ctr" fontAlgn="b"/>
                      <a:r>
                        <a:rPr lang="id-ID" sz="2000" b="0" i="0" u="none" strike="noStrike" dirty="0">
                          <a:effectLst/>
                          <a:latin typeface="+mn-lt"/>
                        </a:rPr>
                        <a:t>0.107</a:t>
                      </a:r>
                    </a:p>
                  </a:txBody>
                  <a:tcPr marL="0" marR="0" marT="0" marB="0" anchor="b"/>
                </a:tc>
                <a:extLst>
                  <a:ext uri="{0D108BD9-81ED-4DB2-BD59-A6C34878D82A}">
                    <a16:rowId xmlns:a16="http://schemas.microsoft.com/office/drawing/2014/main" val="10012"/>
                  </a:ext>
                </a:extLst>
              </a:tr>
              <a:tr h="304800">
                <a:tc>
                  <a:txBody>
                    <a:bodyPr/>
                    <a:lstStyle/>
                    <a:p>
                      <a:pPr algn="ctr" fontAlgn="b"/>
                      <a:r>
                        <a:rPr lang="en-US" sz="2000" b="0" i="0" u="none" strike="noStrike" dirty="0">
                          <a:effectLst/>
                          <a:latin typeface="+mn-lt"/>
                        </a:rPr>
                        <a:t>13</a:t>
                      </a:r>
                    </a:p>
                  </a:txBody>
                  <a:tcPr marL="0" marR="0" marT="0" marB="0" anchor="b"/>
                </a:tc>
                <a:tc>
                  <a:txBody>
                    <a:bodyPr/>
                    <a:lstStyle/>
                    <a:p>
                      <a:pPr algn="l" fontAlgn="b"/>
                      <a:r>
                        <a:rPr lang="en-US" sz="2000" u="none" strike="noStrike" dirty="0" err="1">
                          <a:effectLst/>
                          <a:latin typeface="+mn-lt"/>
                        </a:rPr>
                        <a:t>Gadjah</a:t>
                      </a:r>
                      <a:r>
                        <a:rPr lang="en-US" sz="2000" u="none" strike="noStrike" dirty="0">
                          <a:effectLst/>
                          <a:latin typeface="+mn-lt"/>
                        </a:rPr>
                        <a:t> </a:t>
                      </a:r>
                      <a:r>
                        <a:rPr lang="en-US" sz="2000" u="none" strike="noStrike" dirty="0" err="1">
                          <a:effectLst/>
                          <a:latin typeface="+mn-lt"/>
                        </a:rPr>
                        <a:t>Mada</a:t>
                      </a:r>
                      <a:r>
                        <a:rPr lang="en-US" sz="2000" u="none" strike="noStrike" dirty="0">
                          <a:effectLst/>
                          <a:latin typeface="+mn-lt"/>
                        </a:rPr>
                        <a:t> International Journal of Business</a:t>
                      </a:r>
                      <a:endParaRPr lang="en-US"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UGM</a:t>
                      </a:r>
                      <a:endParaRPr lang="id-ID" sz="2000" b="0" i="0" u="none" strike="noStrike" dirty="0">
                        <a:effectLst/>
                        <a:latin typeface="+mn-lt"/>
                      </a:endParaRPr>
                    </a:p>
                  </a:txBody>
                  <a:tcPr marL="0" marR="0" marT="0" marB="0" anchor="b"/>
                </a:tc>
                <a:tc>
                  <a:txBody>
                    <a:bodyPr/>
                    <a:lstStyle/>
                    <a:p>
                      <a:pPr algn="ctr" fontAlgn="b"/>
                      <a:r>
                        <a:rPr lang="id-ID" sz="2000" b="0" i="0" u="none" strike="noStrike" dirty="0">
                          <a:solidFill>
                            <a:srgbClr val="000000"/>
                          </a:solidFill>
                          <a:effectLst/>
                          <a:latin typeface="+mn-lt"/>
                        </a:rPr>
                        <a:t>0.100</a:t>
                      </a:r>
                    </a:p>
                  </a:txBody>
                  <a:tcPr marL="0" marR="0" marT="0" marB="0" anchor="b"/>
                </a:tc>
                <a:extLst>
                  <a:ext uri="{0D108BD9-81ED-4DB2-BD59-A6C34878D82A}">
                    <a16:rowId xmlns:a16="http://schemas.microsoft.com/office/drawing/2014/main" val="10013"/>
                  </a:ext>
                </a:extLst>
              </a:tr>
              <a:tr h="304800">
                <a:tc>
                  <a:txBody>
                    <a:bodyPr/>
                    <a:lstStyle/>
                    <a:p>
                      <a:pPr algn="ctr" fontAlgn="b"/>
                      <a:r>
                        <a:rPr lang="en-US" sz="2000" b="0" i="0" u="none" strike="noStrike" dirty="0">
                          <a:effectLst/>
                          <a:latin typeface="+mn-lt"/>
                        </a:rPr>
                        <a:t>14</a:t>
                      </a:r>
                      <a:endParaRPr lang="id-ID" sz="2000" b="0" i="0" u="none" strike="noStrike" dirty="0">
                        <a:effectLst/>
                        <a:latin typeface="+mn-lt"/>
                      </a:endParaRPr>
                    </a:p>
                  </a:txBody>
                  <a:tcPr marL="0" marR="0" marT="0" marB="0" anchor="b"/>
                </a:tc>
                <a:tc>
                  <a:txBody>
                    <a:bodyPr/>
                    <a:lstStyle/>
                    <a:p>
                      <a:pPr algn="l" fontAlgn="b"/>
                      <a:r>
                        <a:rPr lang="id-ID" sz="2000" u="none" strike="noStrike">
                          <a:effectLst/>
                          <a:latin typeface="+mn-lt"/>
                        </a:rPr>
                        <a:t>Agrivita</a:t>
                      </a:r>
                      <a:endParaRPr lang="id-ID" sz="2000" b="0" i="0" u="none" strike="noStrike">
                        <a:effectLst/>
                        <a:latin typeface="+mn-lt"/>
                      </a:endParaRPr>
                    </a:p>
                  </a:txBody>
                  <a:tcPr marL="0" marR="0" marT="0" marB="0" anchor="b"/>
                </a:tc>
                <a:tc>
                  <a:txBody>
                    <a:bodyPr/>
                    <a:lstStyle/>
                    <a:p>
                      <a:pPr algn="ctr" fontAlgn="b"/>
                      <a:r>
                        <a:rPr lang="en-US" sz="2000" b="0" i="0" u="none" strike="noStrike" dirty="0">
                          <a:effectLst/>
                          <a:latin typeface="+mn-lt"/>
                        </a:rPr>
                        <a:t>UB</a:t>
                      </a:r>
                      <a:endParaRPr lang="id-ID" sz="2000" b="0" i="0" u="none" strike="noStrike" dirty="0">
                        <a:effectLst/>
                        <a:latin typeface="+mn-lt"/>
                      </a:endParaRPr>
                    </a:p>
                  </a:txBody>
                  <a:tcPr marL="0" marR="0" marT="0" marB="0" anchor="b"/>
                </a:tc>
                <a:tc>
                  <a:txBody>
                    <a:bodyPr/>
                    <a:lstStyle/>
                    <a:p>
                      <a:pPr algn="ctr" fontAlgn="b"/>
                      <a:r>
                        <a:rPr lang="en-US" sz="2000" b="0" i="0" u="none" strike="noStrike" dirty="0">
                          <a:effectLst/>
                          <a:latin typeface="+mn-lt"/>
                        </a:rPr>
                        <a:t>-</a:t>
                      </a:r>
                      <a:endParaRPr lang="id-ID" sz="2000" b="0" i="0" u="none" strike="noStrike" dirty="0">
                        <a:effectLst/>
                        <a:latin typeface="+mn-lt"/>
                      </a:endParaRPr>
                    </a:p>
                  </a:txBody>
                  <a:tcPr marL="0" marR="0" marT="0" marB="0" anchor="b"/>
                </a:tc>
                <a:extLst>
                  <a:ext uri="{0D108BD9-81ED-4DB2-BD59-A6C34878D82A}">
                    <a16:rowId xmlns:a16="http://schemas.microsoft.com/office/drawing/2014/main" val="10014"/>
                  </a:ext>
                </a:extLst>
              </a:tr>
              <a:tr h="304800">
                <a:tc>
                  <a:txBody>
                    <a:bodyPr/>
                    <a:lstStyle/>
                    <a:p>
                      <a:pPr algn="ctr" fontAlgn="b"/>
                      <a:r>
                        <a:rPr lang="en-US" sz="2000" b="0" i="0" u="none" strike="noStrike" dirty="0">
                          <a:effectLst/>
                          <a:latin typeface="+mn-lt"/>
                        </a:rPr>
                        <a:t>15</a:t>
                      </a:r>
                    </a:p>
                  </a:txBody>
                  <a:tcPr marL="0" marR="0" marT="0" marB="0" anchor="b"/>
                </a:tc>
                <a:tc>
                  <a:txBody>
                    <a:bodyPr/>
                    <a:lstStyle/>
                    <a:p>
                      <a:pPr algn="l" fontAlgn="b"/>
                      <a:r>
                        <a:rPr lang="en-US" sz="2000" u="none" strike="noStrike" dirty="0">
                          <a:effectLst/>
                          <a:latin typeface="+mn-lt"/>
                        </a:rPr>
                        <a:t>ITB Journal of Engineering Science</a:t>
                      </a:r>
                      <a:endParaRPr lang="en-US" sz="2000" b="0" i="0" u="none" strike="noStrike" dirty="0">
                        <a:effectLst/>
                        <a:latin typeface="+mn-lt"/>
                      </a:endParaRPr>
                    </a:p>
                  </a:txBody>
                  <a:tcPr marL="0" marR="0" marT="0" marB="0" anchor="b"/>
                </a:tc>
                <a:tc>
                  <a:txBody>
                    <a:bodyPr/>
                    <a:lstStyle/>
                    <a:p>
                      <a:pPr algn="ctr" fontAlgn="b"/>
                      <a:r>
                        <a:rPr lang="en-US" sz="2000" b="0" i="0" u="none" strike="noStrike" dirty="0">
                          <a:solidFill>
                            <a:srgbClr val="000000"/>
                          </a:solidFill>
                          <a:effectLst/>
                          <a:latin typeface="+mn-lt"/>
                        </a:rPr>
                        <a:t>ITB</a:t>
                      </a:r>
                      <a:endParaRPr lang="id-ID" sz="2000" b="0" i="0" u="none" strike="noStrike" dirty="0">
                        <a:solidFill>
                          <a:srgbClr val="000000"/>
                        </a:solidFill>
                        <a:effectLst/>
                        <a:latin typeface="+mn-lt"/>
                      </a:endParaRPr>
                    </a:p>
                  </a:txBody>
                  <a:tcPr marL="0" marR="0" marT="0" marB="0" anchor="b"/>
                </a:tc>
                <a:tc>
                  <a:txBody>
                    <a:bodyPr/>
                    <a:lstStyle/>
                    <a:p>
                      <a:pPr algn="ctr" fontAlgn="b"/>
                      <a:r>
                        <a:rPr lang="en-US" sz="2000" b="0" i="0" u="none" strike="noStrike" dirty="0">
                          <a:solidFill>
                            <a:srgbClr val="000000"/>
                          </a:solidFill>
                          <a:effectLst/>
                          <a:latin typeface="+mn-lt"/>
                        </a:rPr>
                        <a:t>-</a:t>
                      </a:r>
                      <a:endParaRPr lang="id-ID" sz="20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015"/>
                  </a:ext>
                </a:extLst>
              </a:tr>
              <a:tr h="304800">
                <a:tc>
                  <a:txBody>
                    <a:bodyPr/>
                    <a:lstStyle/>
                    <a:p>
                      <a:pPr algn="ctr" fontAlgn="b"/>
                      <a:r>
                        <a:rPr lang="en-US" sz="2000" b="0" i="0" u="none" strike="noStrike" dirty="0">
                          <a:solidFill>
                            <a:srgbClr val="000000"/>
                          </a:solidFill>
                          <a:effectLst/>
                          <a:latin typeface="+mn-lt"/>
                        </a:rPr>
                        <a:t>16</a:t>
                      </a:r>
                    </a:p>
                  </a:txBody>
                  <a:tcPr marL="0" marR="0" marT="0" marB="0" anchor="b"/>
                </a:tc>
                <a:tc>
                  <a:txBody>
                    <a:bodyPr/>
                    <a:lstStyle/>
                    <a:p>
                      <a:pPr algn="l" fontAlgn="b"/>
                      <a:r>
                        <a:rPr lang="en-US" sz="2000" u="none" strike="noStrike" dirty="0">
                          <a:effectLst/>
                          <a:latin typeface="+mn-lt"/>
                        </a:rPr>
                        <a:t>Journal of Mathematical and Fundamental Sciences</a:t>
                      </a:r>
                      <a:endParaRPr lang="en-US" sz="2000" b="0" i="0" u="none" strike="noStrike" dirty="0">
                        <a:solidFill>
                          <a:srgbClr val="000000"/>
                        </a:solidFill>
                        <a:effectLst/>
                        <a:latin typeface="+mn-lt"/>
                      </a:endParaRPr>
                    </a:p>
                  </a:txBody>
                  <a:tcPr marL="0" marR="0" marT="0" marB="0" anchor="b"/>
                </a:tc>
                <a:tc>
                  <a:txBody>
                    <a:bodyPr/>
                    <a:lstStyle/>
                    <a:p>
                      <a:pPr algn="ctr" fontAlgn="b"/>
                      <a:r>
                        <a:rPr lang="en-US" sz="2000" b="0" i="0" u="none" strike="noStrike" dirty="0">
                          <a:solidFill>
                            <a:srgbClr val="000000"/>
                          </a:solidFill>
                          <a:effectLst/>
                          <a:latin typeface="+mn-lt"/>
                        </a:rPr>
                        <a:t>ITB</a:t>
                      </a:r>
                      <a:endParaRPr lang="id-ID" sz="2000" b="0" i="0" u="none" strike="noStrike" dirty="0">
                        <a:solidFill>
                          <a:srgbClr val="000000"/>
                        </a:solidFill>
                        <a:effectLst/>
                        <a:latin typeface="+mn-lt"/>
                      </a:endParaRPr>
                    </a:p>
                  </a:txBody>
                  <a:tcPr marL="0" marR="0" marT="0" marB="0" anchor="b"/>
                </a:tc>
                <a:tc>
                  <a:txBody>
                    <a:bodyPr/>
                    <a:lstStyle/>
                    <a:p>
                      <a:pPr algn="ctr" fontAlgn="b"/>
                      <a:r>
                        <a:rPr lang="en-US" sz="2000" b="0" i="0" u="none" strike="noStrike" dirty="0">
                          <a:effectLst/>
                          <a:latin typeface="+mn-lt"/>
                        </a:rPr>
                        <a:t>-</a:t>
                      </a:r>
                      <a:endParaRPr lang="id-ID" sz="2000" b="0" i="0" u="none" strike="noStrike" dirty="0">
                        <a:effectLst/>
                        <a:latin typeface="+mn-lt"/>
                      </a:endParaRPr>
                    </a:p>
                  </a:txBody>
                  <a:tcPr marL="0" marR="0" marT="0" marB="0" anchor="b"/>
                </a:tc>
                <a:extLst>
                  <a:ext uri="{0D108BD9-81ED-4DB2-BD59-A6C34878D82A}">
                    <a16:rowId xmlns:a16="http://schemas.microsoft.com/office/drawing/2014/main" val="10016"/>
                  </a:ext>
                </a:extLst>
              </a:tr>
            </a:tbl>
          </a:graphicData>
        </a:graphic>
      </p:graphicFrame>
      <p:sp>
        <p:nvSpPr>
          <p:cNvPr id="2" name="Title 1"/>
          <p:cNvSpPr>
            <a:spLocks noGrp="1"/>
          </p:cNvSpPr>
          <p:nvPr>
            <p:ph type="title"/>
          </p:nvPr>
        </p:nvSpPr>
        <p:spPr/>
        <p:txBody>
          <a:bodyPr/>
          <a:lstStyle/>
          <a:p>
            <a:r>
              <a:rPr lang="en-US" dirty="0" err="1"/>
              <a:t>Jurnal</a:t>
            </a:r>
            <a:r>
              <a:rPr lang="en-US" dirty="0"/>
              <a:t> Indonesia </a:t>
            </a:r>
            <a:r>
              <a:rPr lang="en-US" dirty="0" err="1"/>
              <a:t>Terindeks</a:t>
            </a:r>
            <a:r>
              <a:rPr lang="en-US" dirty="0"/>
              <a:t> Scopus</a:t>
            </a:r>
            <a:endParaRPr lang="id-ID" dirty="0"/>
          </a:p>
        </p:txBody>
      </p:sp>
      <p:sp>
        <p:nvSpPr>
          <p:cNvPr id="3" name="Slide Number Placeholder 2">
            <a:extLst>
              <a:ext uri="{FF2B5EF4-FFF2-40B4-BE49-F238E27FC236}">
                <a16:creationId xmlns:a16="http://schemas.microsoft.com/office/drawing/2014/main" id="{702C6338-9204-4F72-972E-C7064DB7C67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209</a:t>
            </a:fld>
            <a:endParaRPr lang="en-US">
              <a:solidFill>
                <a:prstClr val="black">
                  <a:tint val="75000"/>
                </a:prstClr>
              </a:solidFill>
            </a:endParaRPr>
          </a:p>
        </p:txBody>
      </p:sp>
    </p:spTree>
    <p:extLst>
      <p:ext uri="{BB962C8B-B14F-4D97-AF65-F5344CB8AC3E}">
        <p14:creationId xmlns:p14="http://schemas.microsoft.com/office/powerpoint/2010/main" val="2548806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838999"/>
            <a:ext cx="5850844"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800" b="0" i="0" u="none" strike="noStrike" kern="1200" cap="none" spc="0" normalizeH="0" baseline="0" noProof="0" dirty="0">
                <a:ln>
                  <a:noFill/>
                </a:ln>
                <a:solidFill>
                  <a:prstClr val="white"/>
                </a:solidFill>
                <a:effectLst/>
                <a:uLnTx/>
                <a:uFillTx/>
                <a:latin typeface="+mn-lt"/>
                <a:ea typeface="+mn-ea"/>
              </a:rPr>
              <a:t>Penerapan </a:t>
            </a:r>
            <a:r>
              <a:rPr kumimoji="0" lang="id-ID" sz="2800" b="0" i="0" u="none" strike="noStrike" kern="1200" cap="none" spc="0" normalizeH="0" baseline="0" noProof="0" dirty="0">
                <a:ln>
                  <a:noFill/>
                </a:ln>
                <a:solidFill>
                  <a:srgbClr val="FF0000"/>
                </a:solidFill>
                <a:effectLst/>
                <a:uLnTx/>
                <a:uFillTx/>
                <a:latin typeface="+mn-lt"/>
                <a:ea typeface="+mn-ea"/>
              </a:rPr>
              <a:t>C4.5</a:t>
            </a:r>
            <a:r>
              <a:rPr kumimoji="0" lang="id-ID" sz="2800" b="0" i="0" u="none" strike="noStrike" kern="1200" cap="none" spc="0" normalizeH="0" baseline="0" noProof="0" dirty="0">
                <a:ln>
                  <a:noFill/>
                </a:ln>
                <a:solidFill>
                  <a:prstClr val="white"/>
                </a:solidFill>
                <a:effectLst/>
                <a:uLnTx/>
                <a:uFillTx/>
                <a:latin typeface="+mn-lt"/>
                <a:ea typeface="+mn-ea"/>
              </a:rPr>
              <a:t> untuk</a:t>
            </a:r>
            <a:r>
              <a:rPr kumimoji="0" lang="en-US" sz="2800" b="0" i="0" u="none" strike="noStrike" kern="1200" cap="none" spc="0" normalizeH="0" baseline="0" noProof="0" dirty="0">
                <a:ln>
                  <a:noFill/>
                </a:ln>
                <a:solidFill>
                  <a:prstClr val="white"/>
                </a:solidFill>
                <a:effectLst/>
                <a:uLnTx/>
                <a:uFillTx/>
                <a:latin typeface="+mn-lt"/>
                <a:ea typeface="+mn-ea"/>
              </a:rPr>
              <a:t> </a:t>
            </a:r>
            <a:r>
              <a:rPr kumimoji="0" lang="id-ID" sz="2800" b="0" i="0" u="none" strike="noStrike" kern="1200" cap="none" spc="0" normalizeH="0" baseline="0" noProof="0" dirty="0">
                <a:ln>
                  <a:noFill/>
                </a:ln>
                <a:solidFill>
                  <a:prstClr val="white"/>
                </a:solidFill>
                <a:effectLst/>
                <a:uLnTx/>
                <a:uFillTx/>
                <a:latin typeface="+mn-lt"/>
                <a:ea typeface="+mn-ea"/>
              </a:rPr>
              <a:t>Prediksi </a:t>
            </a:r>
            <a:r>
              <a:rPr kumimoji="0" lang="en-US" sz="2800" b="0" i="0" u="none" strike="noStrike" kern="1200" cap="none" spc="0" normalizeH="0" baseline="0" noProof="0" dirty="0" err="1">
                <a:ln>
                  <a:noFill/>
                </a:ln>
                <a:solidFill>
                  <a:prstClr val="white"/>
                </a:solidFill>
                <a:effectLst/>
                <a:uLnTx/>
                <a:uFillTx/>
                <a:latin typeface="+mn-lt"/>
                <a:ea typeface="+mn-ea"/>
              </a:rPr>
              <a:t>Kelulusa</a:t>
            </a:r>
            <a:r>
              <a:rPr kumimoji="0" lang="en-US" sz="2800" dirty="0">
                <a:solidFill>
                  <a:prstClr val="white"/>
                </a:solidFill>
                <a:effectLst/>
                <a:latin typeface="+mn-lt"/>
                <a:ea typeface="+mn-ea"/>
              </a:rPr>
              <a:t>n </a:t>
            </a:r>
            <a:r>
              <a:rPr kumimoji="0" lang="en-US" sz="2800" dirty="0" err="1">
                <a:solidFill>
                  <a:prstClr val="white"/>
                </a:solidFill>
                <a:effectLst/>
                <a:latin typeface="+mn-lt"/>
                <a:ea typeface="+mn-ea"/>
              </a:rPr>
              <a:t>Mahasiswa</a:t>
            </a:r>
            <a:r>
              <a:rPr kumimoji="0" lang="en-US" sz="2800" dirty="0">
                <a:solidFill>
                  <a:prstClr val="white"/>
                </a:solidFill>
                <a:effectLst/>
                <a:latin typeface="+mn-lt"/>
                <a:ea typeface="+mn-ea"/>
              </a:rPr>
              <a:t> pada STMIK ABC</a:t>
            </a:r>
            <a:endParaRPr kumimoji="0" lang="id-ID" sz="36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000" i="0" u="none" strike="noStrike" kern="1200" cap="none" spc="0" normalizeH="0" baseline="0" noProof="0" dirty="0" err="1">
                <a:ln>
                  <a:noFill/>
                </a:ln>
                <a:solidFill>
                  <a:prstClr val="white"/>
                </a:solidFill>
                <a:effectLst/>
                <a:uLnTx/>
                <a:uFillTx/>
                <a:latin typeface="Calibri" panose="020F0502020204030204"/>
              </a:rPr>
              <a:t>Split</a:t>
            </a:r>
            <a:r>
              <a:rPr kumimoji="0" lang="id-ID" sz="2000" i="0" u="none" strike="noStrike" kern="1200" cap="none" spc="0" normalizeH="0" baseline="0" noProof="0" dirty="0">
                <a:ln>
                  <a:noFill/>
                </a:ln>
                <a:solidFill>
                  <a:prstClr val="white"/>
                </a:solidFill>
                <a:effectLst/>
                <a:uLnTx/>
                <a:uFillTx/>
                <a:latin typeface="Calibri" panose="020F0502020204030204"/>
              </a:rPr>
              <a:t> </a:t>
            </a:r>
            <a:r>
              <a:rPr kumimoji="0" lang="id-ID" sz="2000" i="0" u="none" strike="noStrike" kern="1200" cap="none" spc="0" normalizeH="0" baseline="0" noProof="0" dirty="0" err="1">
                <a:ln>
                  <a:noFill/>
                </a:ln>
                <a:solidFill>
                  <a:prstClr val="white"/>
                </a:solidFill>
                <a:effectLst/>
                <a:uLnTx/>
                <a:uFillTx/>
                <a:latin typeface="Calibri" panose="020F0502020204030204"/>
              </a:rPr>
              <a:t>Criterion</a:t>
            </a:r>
            <a:endParaRPr kumimoji="0" lang="id-ID" sz="20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i="0" u="none" strike="noStrike" kern="1200" cap="none" spc="0" normalizeH="0" baseline="0" noProof="0" dirty="0">
                <a:ln>
                  <a:noFill/>
                </a:ln>
                <a:solidFill>
                  <a:prstClr val="white"/>
                </a:solidFill>
                <a:effectLst/>
                <a:uLnTx/>
                <a:uFillTx/>
                <a:latin typeface="Calibri" panose="020F0502020204030204"/>
              </a:rPr>
              <a:t> </a:t>
            </a:r>
            <a:r>
              <a:rPr kumimoji="0" lang="id-ID" sz="2200" i="0" u="none" strike="noStrike" kern="1200" cap="none" spc="0" normalizeH="0" baseline="0" noProof="0" dirty="0">
                <a:ln>
                  <a:noFill/>
                </a:ln>
                <a:solidFill>
                  <a:srgbClr val="FF0000"/>
                </a:solidFill>
                <a:effectLst/>
                <a:uLnTx/>
                <a:uFillTx/>
                <a:latin typeface="Calibri" panose="020F0502020204030204"/>
              </a:rPr>
              <a:t>C4.5</a:t>
            </a:r>
            <a:r>
              <a:rPr kumimoji="0" lang="id-ID" sz="220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b="1" i="0" u="none" strike="noStrike" kern="1200" cap="none" spc="0" normalizeH="0" baseline="0" noProof="0" dirty="0">
                <a:ln>
                  <a:noFill/>
                </a:ln>
                <a:solidFill>
                  <a:srgbClr val="0070C0"/>
                </a:solidFill>
                <a:effectLst/>
                <a:uLnTx/>
                <a:uFillTx/>
                <a:latin typeface="Calibri" panose="020F0502020204030204"/>
              </a:rPr>
              <a:t>Gain </a:t>
            </a:r>
            <a:r>
              <a:rPr kumimoji="0" lang="id-ID" sz="2200" b="1" i="0" u="none" strike="noStrike" kern="1200" cap="none" spc="0" normalizeH="0" baseline="0" noProof="0" dirty="0" err="1">
                <a:ln>
                  <a:noFill/>
                </a:ln>
                <a:solidFill>
                  <a:srgbClr val="0070C0"/>
                </a:solidFill>
                <a:effectLst/>
                <a:uLnTx/>
                <a:uFillTx/>
                <a:latin typeface="Calibri" panose="020F0502020204030204"/>
              </a:rPr>
              <a:t>Ratio</a:t>
            </a:r>
            <a:br>
              <a:rPr kumimoji="0" lang="id-ID" sz="2000" i="0" u="none" strike="noStrike" kern="1200" cap="none" spc="0" normalizeH="0" baseline="0" noProof="0" dirty="0">
                <a:ln>
                  <a:noFill/>
                </a:ln>
                <a:solidFill>
                  <a:srgbClr val="00B050"/>
                </a:solidFill>
                <a:effectLst/>
                <a:uLnTx/>
                <a:uFillTx/>
                <a:latin typeface="Calibri" panose="020F0502020204030204"/>
              </a:rPr>
            </a:br>
            <a:endParaRPr kumimoji="0" lang="id-ID" sz="2000" i="0" u="none" strike="noStrike" kern="1200" cap="none" spc="0" normalizeH="0" baseline="0" noProof="0" dirty="0">
              <a:ln>
                <a:noFill/>
              </a:ln>
              <a:solidFill>
                <a:srgbClr val="00B050"/>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i="1" u="none" strike="noStrike" kern="1200" cap="none" spc="0" normalizeH="0" baseline="0" noProof="0" dirty="0">
                <a:ln>
                  <a:noFill/>
                </a:ln>
                <a:solidFill>
                  <a:schemeClr val="tx1"/>
                </a:solidFill>
                <a:effectLst/>
                <a:uLnTx/>
                <a:uFillTx/>
                <a:latin typeface="Calibri" panose="020F0502020204030204"/>
              </a:rPr>
              <a:t>(</a:t>
            </a:r>
            <a:r>
              <a:rPr kumimoji="0" lang="id-ID" sz="1600" i="1" u="none" strike="noStrike" kern="1200" cap="none" spc="0" normalizeH="0" baseline="0" noProof="0" dirty="0" err="1">
                <a:ln>
                  <a:noFill/>
                </a:ln>
                <a:solidFill>
                  <a:schemeClr val="tx1"/>
                </a:solidFill>
                <a:effectLst/>
                <a:uLnTx/>
                <a:uFillTx/>
                <a:latin typeface="Calibri" panose="020F0502020204030204"/>
              </a:rPr>
              <a:t>Quinland</a:t>
            </a:r>
            <a:r>
              <a:rPr kumimoji="0" lang="id-ID" sz="1600" i="1" u="none" strike="noStrike" kern="1200" cap="none" spc="0" normalizeH="0" baseline="0" noProof="0" dirty="0">
                <a:ln>
                  <a:noFill/>
                </a:ln>
                <a:solidFill>
                  <a:schemeClr val="tx1"/>
                </a:solidFill>
                <a:effectLst/>
                <a:uLnTx/>
                <a:uFillTx/>
                <a:latin typeface="Calibri" panose="020F0502020204030204"/>
              </a:rPr>
              <a:t>, 1993)</a:t>
            </a:r>
            <a:endParaRPr kumimoji="0" lang="en-US" sz="1600" i="1"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id-ID" sz="3600" b="0" i="0" u="none" strike="noStrike" kern="1200" cap="none" spc="0" normalizeH="0" baseline="0" noProof="0" dirty="0">
                <a:ln>
                  <a:noFill/>
                </a:ln>
                <a:solidFill>
                  <a:prstClr val="white"/>
                </a:solidFill>
                <a:effectLst/>
                <a:uLnTx/>
                <a:uFillTx/>
                <a:latin typeface="Calibri" panose="020F0502020204030204"/>
                <a:ea typeface="+mn-ea"/>
                <a:cs typeface="+mn-cs"/>
              </a:rPr>
              <a:t>Teori Gain</a:t>
            </a: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400" b="0" i="1" u="none" strike="noStrike" kern="1200" cap="none" spc="0" normalizeH="0" baseline="0" noProof="0" dirty="0">
                <a:ln>
                  <a:noFill/>
                </a:ln>
                <a:solidFill>
                  <a:prstClr val="white"/>
                </a:solidFill>
                <a:effectLst/>
                <a:uLnTx/>
                <a:uFillTx/>
                <a:latin typeface="Calibri" panose="020F0502020204030204"/>
              </a:rPr>
              <a:t>(</a:t>
            </a:r>
            <a:r>
              <a:rPr kumimoji="0" lang="sv-SE" sz="2400" i="1" dirty="0">
                <a:solidFill>
                  <a:prstClr val="white"/>
                </a:solidFill>
                <a:effectLst/>
              </a:rPr>
              <a:t>Kullback &amp; Leibler, 1951</a:t>
            </a:r>
            <a:r>
              <a:rPr kumimoji="0" lang="en-GB" sz="2400" b="0" i="1" u="none" strike="noStrike" kern="1200" cap="none" spc="0" normalizeH="0" baseline="0" noProof="0" dirty="0">
                <a:ln>
                  <a:noFill/>
                </a:ln>
                <a:solidFill>
                  <a:prstClr val="white"/>
                </a:solidFill>
                <a:effectLst/>
                <a:uLnTx/>
                <a:uFillTx/>
                <a:latin typeface="Calibri" panose="020F0502020204030204"/>
              </a:rPr>
              <a:t>)</a:t>
            </a:r>
            <a:endParaRPr kumimoji="0" lang="id-ID" sz="3600" b="0" i="1" u="none" strike="noStrike" kern="1200" cap="none" spc="0" normalizeH="0" baseline="0" noProof="0" dirty="0">
              <a:ln>
                <a:noFill/>
              </a:ln>
              <a:solidFill>
                <a:prstClr val="white"/>
              </a:solidFill>
              <a:effectLst/>
              <a:uLnTx/>
              <a:uFillTx/>
              <a:latin typeface="Calibri" panose="020F0502020204030204"/>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717565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Jurnal</a:t>
            </a:r>
            <a:r>
              <a:rPr lang="en-US" dirty="0"/>
              <a:t> Indonesia </a:t>
            </a:r>
            <a:r>
              <a:rPr lang="en-US" dirty="0" err="1"/>
              <a:t>Terakreditasi</a:t>
            </a:r>
            <a:r>
              <a:rPr lang="en-US" dirty="0"/>
              <a:t> </a:t>
            </a:r>
            <a:r>
              <a:rPr lang="en-US" dirty="0" err="1"/>
              <a:t>Dikti</a:t>
            </a:r>
            <a:endParaRPr lang="id-ID" dirty="0"/>
          </a:p>
        </p:txBody>
      </p:sp>
      <p:pic>
        <p:nvPicPr>
          <p:cNvPr id="5" name="Picture 4">
            <a:hlinkClick r:id="rId2" action="ppaction://hlinkfile"/>
          </p:cNvPr>
          <p:cNvPicPr>
            <a:picLocks noChangeAspect="1"/>
          </p:cNvPicPr>
          <p:nvPr/>
        </p:nvPicPr>
        <p:blipFill rotWithShape="1">
          <a:blip r:embed="rId3"/>
          <a:srcRect l="29166" t="17753" r="26250" b="25556"/>
          <a:stretch/>
        </p:blipFill>
        <p:spPr>
          <a:xfrm>
            <a:off x="381000" y="762000"/>
            <a:ext cx="8179677" cy="5850646"/>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D1FF1745-C9CC-4CFD-A2FF-84F9EB12FC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210</a:t>
            </a:fld>
            <a:endParaRPr lang="en-US">
              <a:solidFill>
                <a:prstClr val="black">
                  <a:tint val="75000"/>
                </a:prstClr>
              </a:solidFill>
            </a:endParaRPr>
          </a:p>
        </p:txBody>
      </p:sp>
    </p:spTree>
    <p:extLst>
      <p:ext uri="{BB962C8B-B14F-4D97-AF65-F5344CB8AC3E}">
        <p14:creationId xmlns:p14="http://schemas.microsoft.com/office/powerpoint/2010/main" val="50291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sz="3200" dirty="0" err="1"/>
              <a:t>Budaya</a:t>
            </a:r>
            <a:r>
              <a:rPr lang="en-US" sz="3200" dirty="0"/>
              <a:t> Indonesia </a:t>
            </a:r>
            <a:r>
              <a:rPr lang="en-US" sz="3200" dirty="0" err="1"/>
              <a:t>adalah</a:t>
            </a:r>
            <a:r>
              <a:rPr lang="en-US" sz="3200" dirty="0"/>
              <a:t> </a:t>
            </a:r>
            <a:r>
              <a:rPr lang="en-US" sz="3200" dirty="0" err="1">
                <a:solidFill>
                  <a:srgbClr val="C00000"/>
                </a:solidFill>
              </a:rPr>
              <a:t>lisan</a:t>
            </a:r>
            <a:r>
              <a:rPr lang="en-US" sz="3200" dirty="0">
                <a:solidFill>
                  <a:srgbClr val="C00000"/>
                </a:solidFill>
              </a:rPr>
              <a:t> </a:t>
            </a:r>
            <a:r>
              <a:rPr lang="en-US" sz="3200" dirty="0" err="1"/>
              <a:t>dan</a:t>
            </a:r>
            <a:r>
              <a:rPr lang="en-US" sz="3200" dirty="0"/>
              <a:t> </a:t>
            </a:r>
            <a:r>
              <a:rPr lang="en-US" sz="3200" dirty="0" err="1"/>
              <a:t>bukan</a:t>
            </a:r>
            <a:r>
              <a:rPr lang="en-US" sz="3200" dirty="0"/>
              <a:t> </a:t>
            </a:r>
            <a:r>
              <a:rPr lang="en-US" sz="3200" dirty="0" err="1"/>
              <a:t>tulisan</a:t>
            </a:r>
            <a:endParaRPr lang="en-US" sz="3200" dirty="0"/>
          </a:p>
          <a:p>
            <a:r>
              <a:rPr lang="en-US" sz="3200" dirty="0" err="1"/>
              <a:t>Budaya</a:t>
            </a:r>
            <a:r>
              <a:rPr lang="en-US" sz="3200" dirty="0"/>
              <a:t> </a:t>
            </a:r>
            <a:r>
              <a:rPr lang="en-US" sz="3200" dirty="0" err="1"/>
              <a:t>akademik</a:t>
            </a:r>
            <a:r>
              <a:rPr lang="en-US" sz="3200" dirty="0"/>
              <a:t> di Indonesia </a:t>
            </a:r>
            <a:r>
              <a:rPr lang="en-US" sz="3200" dirty="0" err="1"/>
              <a:t>baru</a:t>
            </a:r>
            <a:r>
              <a:rPr lang="en-US" sz="3200" dirty="0"/>
              <a:t> </a:t>
            </a:r>
            <a:r>
              <a:rPr lang="en-US" sz="3200" dirty="0" err="1"/>
              <a:t>mulai</a:t>
            </a:r>
            <a:r>
              <a:rPr lang="en-US" sz="3200" dirty="0"/>
              <a:t> </a:t>
            </a:r>
            <a:r>
              <a:rPr lang="en-US" sz="3200" dirty="0" err="1"/>
              <a:t>untuk</a:t>
            </a:r>
            <a:r>
              <a:rPr lang="en-US" sz="3200" dirty="0"/>
              <a:t> </a:t>
            </a:r>
            <a:r>
              <a:rPr lang="en-US" sz="3200" dirty="0" err="1"/>
              <a:t>mengajar</a:t>
            </a:r>
            <a:r>
              <a:rPr lang="en-US" sz="3200" dirty="0"/>
              <a:t>, </a:t>
            </a:r>
            <a:r>
              <a:rPr lang="en-US" sz="3200" dirty="0" err="1"/>
              <a:t>dan</a:t>
            </a:r>
            <a:r>
              <a:rPr lang="en-US" sz="3200" dirty="0"/>
              <a:t> </a:t>
            </a:r>
            <a:r>
              <a:rPr lang="en-US" sz="3200" dirty="0" err="1">
                <a:solidFill>
                  <a:srgbClr val="C00000"/>
                </a:solidFill>
              </a:rPr>
              <a:t>bukan</a:t>
            </a:r>
            <a:r>
              <a:rPr lang="en-US" sz="3200" dirty="0">
                <a:solidFill>
                  <a:srgbClr val="C00000"/>
                </a:solidFill>
              </a:rPr>
              <a:t> </a:t>
            </a:r>
            <a:r>
              <a:rPr lang="en-US" sz="3200" dirty="0" err="1">
                <a:solidFill>
                  <a:srgbClr val="C00000"/>
                </a:solidFill>
              </a:rPr>
              <a:t>untuk</a:t>
            </a:r>
            <a:r>
              <a:rPr lang="en-US" sz="3200" dirty="0">
                <a:solidFill>
                  <a:srgbClr val="C00000"/>
                </a:solidFill>
              </a:rPr>
              <a:t> </a:t>
            </a:r>
            <a:r>
              <a:rPr lang="en-US" sz="3200" dirty="0" err="1">
                <a:solidFill>
                  <a:srgbClr val="C00000"/>
                </a:solidFill>
              </a:rPr>
              <a:t>meneliti</a:t>
            </a:r>
            <a:endParaRPr lang="en-US" sz="3200" dirty="0">
              <a:solidFill>
                <a:srgbClr val="C00000"/>
              </a:solidFill>
            </a:endParaRPr>
          </a:p>
          <a:p>
            <a:r>
              <a:rPr lang="en-US" sz="3200" dirty="0" err="1">
                <a:solidFill>
                  <a:srgbClr val="C00000"/>
                </a:solidFill>
              </a:rPr>
              <a:t>Rendahnya</a:t>
            </a:r>
            <a:r>
              <a:rPr lang="en-US" sz="3200" dirty="0">
                <a:solidFill>
                  <a:srgbClr val="C00000"/>
                </a:solidFill>
              </a:rPr>
              <a:t> </a:t>
            </a:r>
            <a:r>
              <a:rPr lang="en-US" sz="3200" dirty="0" err="1">
                <a:solidFill>
                  <a:srgbClr val="C00000"/>
                </a:solidFill>
              </a:rPr>
              <a:t>minat</a:t>
            </a:r>
            <a:r>
              <a:rPr lang="en-US" sz="3200" dirty="0">
                <a:solidFill>
                  <a:srgbClr val="C00000"/>
                </a:solidFill>
              </a:rPr>
              <a:t> </a:t>
            </a:r>
            <a:r>
              <a:rPr lang="en-US" sz="3200" dirty="0" err="1">
                <a:solidFill>
                  <a:srgbClr val="C00000"/>
                </a:solidFill>
              </a:rPr>
              <a:t>penelitian</a:t>
            </a:r>
            <a:r>
              <a:rPr lang="en-US" sz="3200" dirty="0">
                <a:solidFill>
                  <a:srgbClr val="C00000"/>
                </a:solidFill>
              </a:rPr>
              <a:t> </a:t>
            </a:r>
            <a:r>
              <a:rPr lang="en-US" sz="3200" dirty="0" err="1"/>
              <a:t>dan</a:t>
            </a:r>
            <a:r>
              <a:rPr lang="en-US" sz="3200" dirty="0"/>
              <a:t> </a:t>
            </a:r>
            <a:r>
              <a:rPr lang="en-US" sz="3200" dirty="0" err="1"/>
              <a:t>mempublikasikan</a:t>
            </a:r>
            <a:r>
              <a:rPr lang="en-US" sz="3200" dirty="0"/>
              <a:t> </a:t>
            </a:r>
            <a:r>
              <a:rPr lang="en-US" sz="3200" dirty="0" err="1"/>
              <a:t>hasil</a:t>
            </a:r>
            <a:r>
              <a:rPr lang="en-US" sz="3200" dirty="0"/>
              <a:t> </a:t>
            </a:r>
            <a:r>
              <a:rPr lang="en-US" sz="3200" dirty="0" err="1"/>
              <a:t>penelitian</a:t>
            </a:r>
            <a:endParaRPr lang="en-US" sz="3200" dirty="0"/>
          </a:p>
          <a:p>
            <a:r>
              <a:rPr lang="en-US" sz="3200" dirty="0" err="1">
                <a:solidFill>
                  <a:srgbClr val="C00000"/>
                </a:solidFill>
              </a:rPr>
              <a:t>Kurangnya</a:t>
            </a:r>
            <a:r>
              <a:rPr lang="en-US" sz="3200" dirty="0">
                <a:solidFill>
                  <a:srgbClr val="C00000"/>
                </a:solidFill>
              </a:rPr>
              <a:t> </a:t>
            </a:r>
            <a:r>
              <a:rPr lang="en-US" sz="3200" dirty="0" err="1">
                <a:solidFill>
                  <a:srgbClr val="C00000"/>
                </a:solidFill>
              </a:rPr>
              <a:t>penghargaan</a:t>
            </a:r>
            <a:r>
              <a:rPr lang="en-US" sz="3200" dirty="0">
                <a:solidFill>
                  <a:srgbClr val="C00000"/>
                </a:solidFill>
              </a:rPr>
              <a:t> </a:t>
            </a:r>
            <a:r>
              <a:rPr lang="en-US" sz="3200" dirty="0" err="1"/>
              <a:t>dan</a:t>
            </a:r>
            <a:r>
              <a:rPr lang="en-US" sz="3200" dirty="0"/>
              <a:t> </a:t>
            </a:r>
            <a:r>
              <a:rPr lang="en-US" sz="3200" dirty="0" err="1"/>
              <a:t>insentif</a:t>
            </a:r>
            <a:r>
              <a:rPr lang="en-US" sz="3200" dirty="0"/>
              <a:t> </a:t>
            </a:r>
            <a:r>
              <a:rPr lang="en-US" sz="3200" dirty="0" err="1"/>
              <a:t>dari</a:t>
            </a:r>
            <a:r>
              <a:rPr lang="en-US" sz="3200" dirty="0"/>
              <a:t> </a:t>
            </a:r>
            <a:r>
              <a:rPr lang="en-US" sz="3200" dirty="0" err="1"/>
              <a:t>universitas</a:t>
            </a:r>
            <a:endParaRPr lang="en-US" sz="3200" dirty="0"/>
          </a:p>
          <a:p>
            <a:r>
              <a:rPr lang="en-US" sz="3200" dirty="0" err="1">
                <a:solidFill>
                  <a:srgbClr val="C00000"/>
                </a:solidFill>
              </a:rPr>
              <a:t>Kurang</a:t>
            </a:r>
            <a:r>
              <a:rPr lang="en-US" sz="3200" dirty="0">
                <a:solidFill>
                  <a:srgbClr val="C00000"/>
                </a:solidFill>
              </a:rPr>
              <a:t> </a:t>
            </a:r>
            <a:r>
              <a:rPr lang="en-US" sz="3200" dirty="0" err="1">
                <a:solidFill>
                  <a:srgbClr val="C00000"/>
                </a:solidFill>
              </a:rPr>
              <a:t>mengerti</a:t>
            </a:r>
            <a:r>
              <a:rPr lang="en-US" sz="3200" dirty="0">
                <a:solidFill>
                  <a:srgbClr val="C00000"/>
                </a:solidFill>
              </a:rPr>
              <a:t> </a:t>
            </a:r>
            <a:r>
              <a:rPr lang="en-US" sz="3200" dirty="0" err="1">
                <a:solidFill>
                  <a:srgbClr val="C00000"/>
                </a:solidFill>
              </a:rPr>
              <a:t>bagaimana</a:t>
            </a:r>
            <a:r>
              <a:rPr lang="en-US" sz="3200" dirty="0">
                <a:solidFill>
                  <a:srgbClr val="C00000"/>
                </a:solidFill>
              </a:rPr>
              <a:t> </a:t>
            </a:r>
            <a:r>
              <a:rPr lang="en-US" sz="3200" dirty="0" err="1">
                <a:solidFill>
                  <a:srgbClr val="C00000"/>
                </a:solidFill>
              </a:rPr>
              <a:t>cara</a:t>
            </a:r>
            <a:r>
              <a:rPr lang="en-US" sz="3200" dirty="0">
                <a:solidFill>
                  <a:srgbClr val="C00000"/>
                </a:solidFill>
              </a:rPr>
              <a:t> </a:t>
            </a:r>
            <a:r>
              <a:rPr lang="en-US" sz="3200" dirty="0" err="1">
                <a:solidFill>
                  <a:srgbClr val="C00000"/>
                </a:solidFill>
              </a:rPr>
              <a:t>menulis</a:t>
            </a:r>
            <a:r>
              <a:rPr lang="en-US" sz="3200" dirty="0">
                <a:solidFill>
                  <a:srgbClr val="C00000"/>
                </a:solidFill>
              </a:rPr>
              <a:t> paper </a:t>
            </a:r>
            <a:r>
              <a:rPr lang="en-US" sz="3200" dirty="0" err="1"/>
              <a:t>untuk</a:t>
            </a:r>
            <a:r>
              <a:rPr lang="en-US" sz="3200" dirty="0"/>
              <a:t> </a:t>
            </a:r>
            <a:r>
              <a:rPr lang="en-US" sz="3200" dirty="0" err="1"/>
              <a:t>jurnal</a:t>
            </a:r>
            <a:r>
              <a:rPr lang="en-US" sz="3200" dirty="0"/>
              <a:t> </a:t>
            </a:r>
            <a:r>
              <a:rPr lang="en-US" sz="3200" dirty="0" err="1"/>
              <a:t>dan</a:t>
            </a:r>
            <a:r>
              <a:rPr lang="en-US" sz="3200" dirty="0"/>
              <a:t> </a:t>
            </a:r>
            <a:r>
              <a:rPr lang="en-US" sz="3200" dirty="0" err="1"/>
              <a:t>prosedur</a:t>
            </a:r>
            <a:r>
              <a:rPr lang="en-US" sz="3200" dirty="0"/>
              <a:t> </a:t>
            </a:r>
            <a:r>
              <a:rPr lang="en-US" sz="3200" dirty="0" err="1"/>
              <a:t>pengirimannya</a:t>
            </a:r>
            <a:endParaRPr lang="en-US" sz="3200" dirty="0"/>
          </a:p>
          <a:p>
            <a:r>
              <a:rPr lang="en-US" sz="3200" dirty="0" err="1"/>
              <a:t>Tidak</a:t>
            </a:r>
            <a:r>
              <a:rPr lang="en-US" sz="3200" dirty="0"/>
              <a:t> </a:t>
            </a:r>
            <a:r>
              <a:rPr lang="en-US" sz="3200" dirty="0" err="1"/>
              <a:t>memahami</a:t>
            </a:r>
            <a:r>
              <a:rPr lang="en-US" sz="3200" dirty="0"/>
              <a:t> </a:t>
            </a:r>
            <a:r>
              <a:rPr lang="en-US" sz="3200" dirty="0" err="1">
                <a:solidFill>
                  <a:srgbClr val="C00000"/>
                </a:solidFill>
              </a:rPr>
              <a:t>metodologi</a:t>
            </a:r>
            <a:r>
              <a:rPr lang="en-US" sz="3200" dirty="0">
                <a:solidFill>
                  <a:srgbClr val="C00000"/>
                </a:solidFill>
              </a:rPr>
              <a:t> </a:t>
            </a:r>
            <a:r>
              <a:rPr lang="en-US" sz="3200" dirty="0" err="1">
                <a:solidFill>
                  <a:srgbClr val="C00000"/>
                </a:solidFill>
              </a:rPr>
              <a:t>penelitian</a:t>
            </a:r>
            <a:r>
              <a:rPr lang="en-US" sz="3200" dirty="0">
                <a:solidFill>
                  <a:srgbClr val="C00000"/>
                </a:solidFill>
              </a:rPr>
              <a:t> </a:t>
            </a:r>
            <a:r>
              <a:rPr lang="en-US" sz="3200" dirty="0" err="1">
                <a:solidFill>
                  <a:srgbClr val="C00000"/>
                </a:solidFill>
              </a:rPr>
              <a:t>dengan</a:t>
            </a:r>
            <a:r>
              <a:rPr lang="en-US" sz="3200" dirty="0">
                <a:solidFill>
                  <a:srgbClr val="C00000"/>
                </a:solidFill>
              </a:rPr>
              <a:t> </a:t>
            </a:r>
            <a:r>
              <a:rPr lang="en-US" sz="3200" dirty="0" err="1">
                <a:solidFill>
                  <a:srgbClr val="C00000"/>
                </a:solidFill>
              </a:rPr>
              <a:t>baik</a:t>
            </a:r>
            <a:endParaRPr lang="en-US" sz="3200" dirty="0">
              <a:solidFill>
                <a:srgbClr val="C00000"/>
              </a:solidFill>
            </a:endParaRPr>
          </a:p>
          <a:p>
            <a:endParaRPr lang="en-US" sz="3200" dirty="0"/>
          </a:p>
        </p:txBody>
      </p:sp>
      <p:sp>
        <p:nvSpPr>
          <p:cNvPr id="2" name="Title 1"/>
          <p:cNvSpPr>
            <a:spLocks noGrp="1"/>
          </p:cNvSpPr>
          <p:nvPr>
            <p:ph type="title"/>
          </p:nvPr>
        </p:nvSpPr>
        <p:spPr/>
        <p:txBody>
          <a:bodyPr>
            <a:normAutofit/>
          </a:bodyPr>
          <a:lstStyle/>
          <a:p>
            <a:r>
              <a:rPr lang="en-US" dirty="0" err="1"/>
              <a:t>Mengapa</a:t>
            </a:r>
            <a:r>
              <a:rPr lang="en-US" dirty="0"/>
              <a:t> Indonesia </a:t>
            </a:r>
            <a:r>
              <a:rPr lang="en-US" dirty="0" err="1"/>
              <a:t>Sedikit</a:t>
            </a:r>
            <a:r>
              <a:rPr lang="en-US" dirty="0"/>
              <a:t> </a:t>
            </a:r>
            <a:r>
              <a:rPr lang="en-US" dirty="0" err="1"/>
              <a:t>Publikasi</a:t>
            </a:r>
            <a:r>
              <a:rPr lang="en-US" dirty="0"/>
              <a:t>?</a:t>
            </a:r>
          </a:p>
        </p:txBody>
      </p:sp>
      <p:sp>
        <p:nvSpPr>
          <p:cNvPr id="5" name="Slide Number Placeholder 4">
            <a:extLst>
              <a:ext uri="{FF2B5EF4-FFF2-40B4-BE49-F238E27FC236}">
                <a16:creationId xmlns:a16="http://schemas.microsoft.com/office/drawing/2014/main" id="{8697DBED-5BAE-4D7D-B962-0CBE05BBE8B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211</a:t>
            </a:fld>
            <a:endParaRPr lang="en-US">
              <a:solidFill>
                <a:prstClr val="black">
                  <a:tint val="75000"/>
                </a:prstClr>
              </a:solidFill>
            </a:endParaRPr>
          </a:p>
        </p:txBody>
      </p:sp>
    </p:spTree>
    <p:extLst>
      <p:ext uri="{BB962C8B-B14F-4D97-AF65-F5344CB8AC3E}">
        <p14:creationId xmlns:p14="http://schemas.microsoft.com/office/powerpoint/2010/main" val="152692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139112" cy="2095501"/>
          </a:xfrm>
        </p:spPr>
        <p:txBody>
          <a:bodyPr>
            <a:normAutofit/>
          </a:bodyPr>
          <a:lstStyle/>
          <a:p>
            <a:r>
              <a:rPr lang="en-US" sz="4000" dirty="0"/>
              <a:t>4.2 </a:t>
            </a:r>
            <a:r>
              <a:rPr lang="en-US" sz="4000" dirty="0" err="1"/>
              <a:t>Sitasi</a:t>
            </a:r>
            <a:r>
              <a:rPr lang="en-US" sz="4000" dirty="0"/>
              <a:t> dan Penulisan </a:t>
            </a:r>
            <a:r>
              <a:rPr lang="en-US" sz="4000" dirty="0" err="1"/>
              <a:t>Referensi</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320E3013-C6F4-4401-9D5F-AD0B6B61523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212</a:t>
            </a:fld>
            <a:endParaRPr lang="en-US">
              <a:solidFill>
                <a:prstClr val="black">
                  <a:tint val="75000"/>
                </a:prstClr>
              </a:solidFill>
            </a:endParaRPr>
          </a:p>
        </p:txBody>
      </p:sp>
    </p:spTree>
    <p:extLst>
      <p:ext uri="{BB962C8B-B14F-4D97-AF65-F5344CB8AC3E}">
        <p14:creationId xmlns:p14="http://schemas.microsoft.com/office/powerpoint/2010/main" val="62244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024095"/>
          </a:xfrm>
        </p:spPr>
        <p:txBody>
          <a:bodyPr>
            <a:normAutofit/>
          </a:bodyPr>
          <a:lstStyle/>
          <a:p>
            <a:r>
              <a:rPr lang="en-US" sz="3200" dirty="0"/>
              <a:t>Citation </a:t>
            </a:r>
            <a:r>
              <a:rPr lang="en-US" sz="3200" dirty="0" err="1"/>
              <a:t>atau</a:t>
            </a:r>
            <a:r>
              <a:rPr lang="en-US" sz="3200" dirty="0"/>
              <a:t> </a:t>
            </a:r>
            <a:r>
              <a:rPr lang="en-US" sz="3200" dirty="0" err="1"/>
              <a:t>sitasi</a:t>
            </a:r>
            <a:r>
              <a:rPr lang="en-US" sz="3200" dirty="0"/>
              <a:t> </a:t>
            </a:r>
            <a:r>
              <a:rPr lang="en-US" sz="3200" dirty="0" err="1"/>
              <a:t>adalah</a:t>
            </a:r>
            <a:r>
              <a:rPr lang="en-US" sz="3200" dirty="0"/>
              <a:t> </a:t>
            </a:r>
            <a:r>
              <a:rPr lang="en-US" sz="3200" dirty="0" err="1">
                <a:solidFill>
                  <a:srgbClr val="C00000"/>
                </a:solidFill>
              </a:rPr>
              <a:t>penggunaan</a:t>
            </a:r>
            <a:r>
              <a:rPr lang="en-US" sz="3200" dirty="0">
                <a:solidFill>
                  <a:srgbClr val="C00000"/>
                </a:solidFill>
              </a:rPr>
              <a:t> </a:t>
            </a:r>
            <a:r>
              <a:rPr lang="en-US" sz="3200" dirty="0" err="1">
                <a:solidFill>
                  <a:srgbClr val="C00000"/>
                </a:solidFill>
              </a:rPr>
              <a:t>referensi</a:t>
            </a:r>
            <a:r>
              <a:rPr lang="en-US" sz="3200" dirty="0">
                <a:solidFill>
                  <a:srgbClr val="C00000"/>
                </a:solidFill>
              </a:rPr>
              <a:t> di </a:t>
            </a:r>
            <a:r>
              <a:rPr lang="en-US" sz="3200" dirty="0" err="1">
                <a:solidFill>
                  <a:srgbClr val="C00000"/>
                </a:solidFill>
              </a:rPr>
              <a:t>teks</a:t>
            </a:r>
            <a:r>
              <a:rPr lang="en-US" sz="3200" dirty="0">
                <a:solidFill>
                  <a:srgbClr val="C00000"/>
                </a:solidFill>
              </a:rPr>
              <a:t> </a:t>
            </a:r>
            <a:r>
              <a:rPr lang="en-US" sz="3200" dirty="0" err="1">
                <a:solidFill>
                  <a:srgbClr val="C00000"/>
                </a:solidFill>
              </a:rPr>
              <a:t>atau</a:t>
            </a:r>
            <a:r>
              <a:rPr lang="en-US" sz="3200" dirty="0">
                <a:solidFill>
                  <a:srgbClr val="C00000"/>
                </a:solidFill>
              </a:rPr>
              <a:t> </a:t>
            </a:r>
            <a:r>
              <a:rPr lang="en-US" sz="3200" dirty="0" err="1">
                <a:solidFill>
                  <a:srgbClr val="C00000"/>
                </a:solidFill>
              </a:rPr>
              <a:t>naskah</a:t>
            </a:r>
            <a:r>
              <a:rPr lang="en-US" sz="3200" dirty="0">
                <a:solidFill>
                  <a:srgbClr val="C00000"/>
                </a:solidFill>
              </a:rPr>
              <a:t> </a:t>
            </a:r>
            <a:r>
              <a:rPr lang="en-US" sz="3200" dirty="0" err="1">
                <a:solidFill>
                  <a:srgbClr val="C00000"/>
                </a:solidFill>
              </a:rPr>
              <a:t>tulisan</a:t>
            </a:r>
            <a:r>
              <a:rPr lang="en-US" sz="3200" dirty="0">
                <a:solidFill>
                  <a:srgbClr val="C00000"/>
                </a:solidFill>
              </a:rPr>
              <a:t> </a:t>
            </a:r>
            <a:r>
              <a:rPr lang="en-US" sz="3200" dirty="0" err="1">
                <a:solidFill>
                  <a:srgbClr val="C00000"/>
                </a:solidFill>
              </a:rPr>
              <a:t>ilmiah</a:t>
            </a:r>
            <a:endParaRPr lang="en-US" sz="3200" dirty="0">
              <a:solidFill>
                <a:srgbClr val="C00000"/>
              </a:solidFill>
            </a:endParaRPr>
          </a:p>
          <a:p>
            <a:r>
              <a:rPr lang="en-US" sz="3200" dirty="0"/>
              <a:t>Penulisan </a:t>
            </a:r>
            <a:r>
              <a:rPr lang="en-US" sz="3200" dirty="0" err="1"/>
              <a:t>sitasi</a:t>
            </a:r>
            <a:r>
              <a:rPr lang="en-US" sz="3200" dirty="0"/>
              <a:t> </a:t>
            </a:r>
            <a:r>
              <a:rPr lang="en-US" sz="3200" dirty="0" err="1"/>
              <a:t>tergantung</a:t>
            </a:r>
            <a:r>
              <a:rPr lang="en-US" sz="3200" dirty="0"/>
              <a:t> </a:t>
            </a:r>
            <a:r>
              <a:rPr lang="en-US" sz="3200" dirty="0" err="1"/>
              <a:t>dari</a:t>
            </a:r>
            <a:r>
              <a:rPr lang="en-US" sz="3200" dirty="0"/>
              <a:t> standard (style) </a:t>
            </a:r>
            <a:r>
              <a:rPr lang="en-US" sz="3200" dirty="0" err="1"/>
              <a:t>penulisan</a:t>
            </a:r>
            <a:r>
              <a:rPr lang="en-US" sz="3200" dirty="0"/>
              <a:t> </a:t>
            </a:r>
            <a:r>
              <a:rPr lang="en-US" sz="3200" dirty="0" err="1"/>
              <a:t>referensi</a:t>
            </a:r>
            <a:r>
              <a:rPr lang="en-US" sz="3200" dirty="0"/>
              <a:t> yang </a:t>
            </a:r>
            <a:r>
              <a:rPr lang="en-US" sz="3200" dirty="0" err="1"/>
              <a:t>digunakan</a:t>
            </a:r>
            <a:endParaRPr lang="en-US" sz="3200" dirty="0"/>
          </a:p>
          <a:p>
            <a:r>
              <a:rPr lang="en-US" sz="3200" dirty="0" err="1"/>
              <a:t>Usahakan</a:t>
            </a:r>
            <a:r>
              <a:rPr lang="en-US" sz="3200" dirty="0"/>
              <a:t> </a:t>
            </a:r>
            <a:r>
              <a:rPr lang="en-US" sz="3200" dirty="0" err="1"/>
              <a:t>sitasi</a:t>
            </a:r>
            <a:r>
              <a:rPr lang="en-US" sz="3200" dirty="0"/>
              <a:t> </a:t>
            </a:r>
            <a:r>
              <a:rPr lang="en-US" sz="3200" dirty="0" err="1"/>
              <a:t>dan</a:t>
            </a:r>
            <a:r>
              <a:rPr lang="en-US" sz="3200" dirty="0"/>
              <a:t> </a:t>
            </a:r>
            <a:r>
              <a:rPr lang="en-US" sz="3200" dirty="0" err="1"/>
              <a:t>referensi</a:t>
            </a:r>
            <a:r>
              <a:rPr lang="en-US" sz="3200" dirty="0"/>
              <a:t> </a:t>
            </a:r>
            <a:r>
              <a:rPr lang="en-US" sz="3200" dirty="0" err="1"/>
              <a:t>penelitian</a:t>
            </a:r>
            <a:r>
              <a:rPr lang="en-US" sz="3200" dirty="0"/>
              <a:t> </a:t>
            </a:r>
            <a:r>
              <a:rPr lang="en-US" sz="3200" dirty="0" err="1"/>
              <a:t>hanya</a:t>
            </a:r>
            <a:r>
              <a:rPr lang="en-US" sz="3200" dirty="0"/>
              <a:t> </a:t>
            </a:r>
            <a:r>
              <a:rPr lang="en-US" sz="3200" dirty="0" err="1"/>
              <a:t>diambil</a:t>
            </a:r>
            <a:r>
              <a:rPr lang="en-US" sz="3200" dirty="0"/>
              <a:t> </a:t>
            </a:r>
            <a:r>
              <a:rPr lang="en-US" sz="3200" dirty="0" err="1"/>
              <a:t>dari</a:t>
            </a:r>
            <a:r>
              <a:rPr lang="en-US" sz="3200" dirty="0"/>
              <a:t> journal </a:t>
            </a:r>
            <a:r>
              <a:rPr lang="en-US" sz="3200" dirty="0" err="1"/>
              <a:t>ilmiah</a:t>
            </a:r>
            <a:r>
              <a:rPr lang="en-US" sz="3200" dirty="0"/>
              <a:t> yang </a:t>
            </a:r>
            <a:r>
              <a:rPr lang="en-US" sz="3200" dirty="0" err="1"/>
              <a:t>terindeks</a:t>
            </a:r>
            <a:r>
              <a:rPr lang="en-US" sz="3200" dirty="0"/>
              <a:t> </a:t>
            </a:r>
            <a:r>
              <a:rPr lang="en-US" sz="3200" dirty="0" err="1"/>
              <a:t>oleh</a:t>
            </a:r>
            <a:r>
              <a:rPr lang="en-US" sz="3200" dirty="0"/>
              <a:t> SCOPUS </a:t>
            </a:r>
            <a:r>
              <a:rPr lang="en-US" sz="3200" dirty="0" err="1"/>
              <a:t>atau</a:t>
            </a:r>
            <a:r>
              <a:rPr lang="en-US" sz="3200" dirty="0"/>
              <a:t> ISI</a:t>
            </a:r>
          </a:p>
          <a:p>
            <a:r>
              <a:rPr lang="en-US" sz="3200" dirty="0" err="1"/>
              <a:t>Pengambilan</a:t>
            </a:r>
            <a:r>
              <a:rPr lang="en-US" sz="3200" dirty="0"/>
              <a:t> </a:t>
            </a:r>
            <a:r>
              <a:rPr lang="en-US" sz="3200" dirty="0" err="1"/>
              <a:t>sitasi</a:t>
            </a:r>
            <a:r>
              <a:rPr lang="en-US" sz="3200" dirty="0"/>
              <a:t> </a:t>
            </a:r>
            <a:r>
              <a:rPr lang="en-US" sz="3200" dirty="0" err="1"/>
              <a:t>dari</a:t>
            </a:r>
            <a:r>
              <a:rPr lang="en-US" sz="3200" dirty="0"/>
              <a:t> literature yang </a:t>
            </a:r>
            <a:r>
              <a:rPr lang="en-US" sz="3200" dirty="0" err="1"/>
              <a:t>tidak</a:t>
            </a:r>
            <a:r>
              <a:rPr lang="en-US" sz="3200" dirty="0"/>
              <a:t> </a:t>
            </a:r>
            <a:r>
              <a:rPr lang="en-US" sz="3200" dirty="0" err="1"/>
              <a:t>berkualitas</a:t>
            </a:r>
            <a:r>
              <a:rPr lang="en-US" sz="3200" dirty="0"/>
              <a:t> </a:t>
            </a:r>
            <a:r>
              <a:rPr lang="en-US" sz="3200" dirty="0" err="1"/>
              <a:t>akan</a:t>
            </a:r>
            <a:r>
              <a:rPr lang="en-US" sz="3200" dirty="0"/>
              <a:t> </a:t>
            </a:r>
            <a:r>
              <a:rPr lang="en-US" sz="3200" dirty="0" err="1"/>
              <a:t>mempengaruhi</a:t>
            </a:r>
            <a:r>
              <a:rPr lang="en-US" sz="3200" dirty="0"/>
              <a:t> </a:t>
            </a:r>
            <a:r>
              <a:rPr lang="en-US" sz="3200" dirty="0" err="1"/>
              <a:t>kualitas</a:t>
            </a:r>
            <a:r>
              <a:rPr lang="en-US" sz="3200" dirty="0"/>
              <a:t> </a:t>
            </a:r>
            <a:r>
              <a:rPr lang="en-US" sz="3200" dirty="0" err="1"/>
              <a:t>penelitian</a:t>
            </a:r>
            <a:r>
              <a:rPr lang="en-US" sz="3200" dirty="0"/>
              <a:t> </a:t>
            </a:r>
            <a:r>
              <a:rPr lang="en-US" sz="3200" dirty="0" err="1"/>
              <a:t>kita</a:t>
            </a:r>
            <a:endParaRPr lang="en-US" sz="3200" dirty="0"/>
          </a:p>
        </p:txBody>
      </p:sp>
      <p:sp>
        <p:nvSpPr>
          <p:cNvPr id="2" name="Title 1"/>
          <p:cNvSpPr>
            <a:spLocks noGrp="1"/>
          </p:cNvSpPr>
          <p:nvPr>
            <p:ph type="title"/>
          </p:nvPr>
        </p:nvSpPr>
        <p:spPr/>
        <p:txBody>
          <a:bodyPr/>
          <a:lstStyle/>
          <a:p>
            <a:r>
              <a:rPr lang="en-US" dirty="0" err="1"/>
              <a:t>Pengambilan</a:t>
            </a:r>
            <a:r>
              <a:rPr lang="en-US" dirty="0"/>
              <a:t> </a:t>
            </a:r>
            <a:r>
              <a:rPr lang="en-US" dirty="0" err="1"/>
              <a:t>Sitasi</a:t>
            </a:r>
            <a:r>
              <a:rPr lang="en-US" dirty="0"/>
              <a:t> (</a:t>
            </a:r>
            <a:r>
              <a:rPr lang="en-US" i="1" dirty="0"/>
              <a:t>Citation</a:t>
            </a:r>
            <a:r>
              <a:rPr lang="en-US" dirty="0"/>
              <a:t>)</a:t>
            </a:r>
          </a:p>
        </p:txBody>
      </p:sp>
      <p:sp>
        <p:nvSpPr>
          <p:cNvPr id="5" name="Slide Number Placeholder 4">
            <a:extLst>
              <a:ext uri="{FF2B5EF4-FFF2-40B4-BE49-F238E27FC236}">
                <a16:creationId xmlns:a16="http://schemas.microsoft.com/office/drawing/2014/main" id="{920676BB-DC61-46FE-A77E-782AB202AD6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213</a:t>
            </a:fld>
            <a:endParaRPr lang="en-US">
              <a:solidFill>
                <a:prstClr val="black">
                  <a:tint val="75000"/>
                </a:prstClr>
              </a:solidFill>
            </a:endParaRPr>
          </a:p>
        </p:txBody>
      </p:sp>
    </p:spTree>
    <p:extLst>
      <p:ext uri="{BB962C8B-B14F-4D97-AF65-F5344CB8AC3E}">
        <p14:creationId xmlns:p14="http://schemas.microsoft.com/office/powerpoint/2010/main" val="2320557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134350" cy="5173663"/>
          </a:xfrm>
        </p:spPr>
        <p:txBody>
          <a:bodyPr/>
          <a:lstStyle/>
          <a:p>
            <a:pPr marL="457200" indent="-457200">
              <a:buFont typeface="+mj-lt"/>
              <a:buAutoNum type="arabicPeriod"/>
            </a:pPr>
            <a:r>
              <a:rPr lang="en-US" sz="3200" dirty="0" err="1">
                <a:solidFill>
                  <a:srgbClr val="C00000"/>
                </a:solidFill>
              </a:rPr>
              <a:t>Cari</a:t>
            </a:r>
            <a:r>
              <a:rPr lang="en-US" sz="3200" dirty="0">
                <a:solidFill>
                  <a:srgbClr val="C00000"/>
                </a:solidFill>
              </a:rPr>
              <a:t> </a:t>
            </a:r>
            <a:r>
              <a:rPr lang="en-US" sz="3200" dirty="0" err="1">
                <a:solidFill>
                  <a:srgbClr val="C00000"/>
                </a:solidFill>
              </a:rPr>
              <a:t>dan</a:t>
            </a:r>
            <a:r>
              <a:rPr lang="en-US" sz="3200" dirty="0">
                <a:solidFill>
                  <a:srgbClr val="C00000"/>
                </a:solidFill>
              </a:rPr>
              <a:t> </a:t>
            </a:r>
            <a:r>
              <a:rPr lang="en-US" sz="3200" dirty="0" err="1">
                <a:solidFill>
                  <a:srgbClr val="C00000"/>
                </a:solidFill>
              </a:rPr>
              <a:t>baca</a:t>
            </a:r>
            <a:r>
              <a:rPr lang="en-US" sz="3200" dirty="0">
                <a:solidFill>
                  <a:srgbClr val="C00000"/>
                </a:solidFill>
              </a:rPr>
              <a:t> </a:t>
            </a:r>
            <a:r>
              <a:rPr lang="en-US" sz="3200" dirty="0" err="1"/>
              <a:t>referensi</a:t>
            </a:r>
            <a:r>
              <a:rPr lang="en-US" sz="3200" dirty="0"/>
              <a:t> </a:t>
            </a:r>
            <a:r>
              <a:rPr lang="en-US" sz="3200" dirty="0" err="1"/>
              <a:t>penelitian</a:t>
            </a:r>
            <a:r>
              <a:rPr lang="en-US" sz="3200" dirty="0"/>
              <a:t> yang </a:t>
            </a:r>
            <a:r>
              <a:rPr lang="en-US" sz="3200" dirty="0" err="1"/>
              <a:t>berhubungan</a:t>
            </a:r>
            <a:r>
              <a:rPr lang="en-US" sz="3200" dirty="0"/>
              <a:t> </a:t>
            </a:r>
            <a:r>
              <a:rPr lang="en-US" sz="3200" dirty="0" err="1"/>
              <a:t>dengan</a:t>
            </a:r>
            <a:r>
              <a:rPr lang="en-US" sz="3200" dirty="0"/>
              <a:t> </a:t>
            </a:r>
            <a:r>
              <a:rPr lang="en-US" sz="3200" dirty="0" err="1"/>
              <a:t>masalah</a:t>
            </a:r>
            <a:r>
              <a:rPr lang="en-US" sz="3200" dirty="0"/>
              <a:t> </a:t>
            </a:r>
            <a:r>
              <a:rPr lang="en-US" sz="3200" dirty="0" err="1"/>
              <a:t>penelitian</a:t>
            </a:r>
            <a:endParaRPr lang="en-US" sz="3200" dirty="0"/>
          </a:p>
          <a:p>
            <a:pPr marL="457200" indent="-457200">
              <a:buFont typeface="+mj-lt"/>
              <a:buAutoNum type="arabicPeriod"/>
            </a:pPr>
            <a:r>
              <a:rPr lang="it-IT" sz="3200" dirty="0">
                <a:solidFill>
                  <a:srgbClr val="C00000"/>
                </a:solidFill>
              </a:rPr>
              <a:t>Ambil catatan </a:t>
            </a:r>
            <a:r>
              <a:rPr lang="it-IT" sz="3200" dirty="0"/>
              <a:t>dari apa yang kita baca. Ikuti aturan umum pengambilan catatan (</a:t>
            </a:r>
            <a:r>
              <a:rPr lang="it-IT" sz="3200" i="1" dirty="0"/>
              <a:t>citation</a:t>
            </a:r>
            <a:r>
              <a:rPr lang="it-IT" sz="3200" dirty="0"/>
              <a:t>)</a:t>
            </a:r>
            <a:endParaRPr lang="sv-SE" sz="3200" dirty="0">
              <a:solidFill>
                <a:srgbClr val="0070C0"/>
              </a:solidFill>
            </a:endParaRPr>
          </a:p>
          <a:p>
            <a:pPr marL="457200" indent="-457200">
              <a:buFont typeface="+mj-lt"/>
              <a:buAutoNum type="arabicPeriod"/>
            </a:pPr>
            <a:r>
              <a:rPr lang="nn-NO" sz="3200" dirty="0">
                <a:solidFill>
                  <a:srgbClr val="C00000"/>
                </a:solidFill>
              </a:rPr>
              <a:t>Atur susunan tinjauan pustaka </a:t>
            </a:r>
            <a:r>
              <a:rPr lang="nn-NO" sz="3200" dirty="0"/>
              <a:t>(referensi) dari </a:t>
            </a:r>
            <a:r>
              <a:rPr lang="en-US" sz="3200" dirty="0" err="1"/>
              <a:t>catatan</a:t>
            </a:r>
            <a:r>
              <a:rPr lang="en-US" sz="3200" dirty="0"/>
              <a:t> yang </a:t>
            </a:r>
            <a:r>
              <a:rPr lang="en-US" sz="3200" dirty="0" err="1"/>
              <a:t>kita</a:t>
            </a:r>
            <a:r>
              <a:rPr lang="en-US" sz="3200" dirty="0"/>
              <a:t> </a:t>
            </a:r>
            <a:r>
              <a:rPr lang="en-US" sz="3200" dirty="0" err="1"/>
              <a:t>ambil</a:t>
            </a:r>
            <a:r>
              <a:rPr lang="en-US" sz="3200" dirty="0"/>
              <a:t> </a:t>
            </a:r>
            <a:r>
              <a:rPr lang="en-US" sz="3200" dirty="0" err="1"/>
              <a:t>dengan</a:t>
            </a:r>
            <a:r>
              <a:rPr lang="en-US" sz="3200" dirty="0"/>
              <a:t> </a:t>
            </a:r>
            <a:r>
              <a:rPr lang="en-US" sz="3200" dirty="0" err="1"/>
              <a:t>baik</a:t>
            </a:r>
            <a:r>
              <a:rPr lang="en-US" sz="3200" dirty="0"/>
              <a:t>. </a:t>
            </a:r>
            <a:r>
              <a:rPr lang="en-US" sz="3200" dirty="0" err="1"/>
              <a:t>Ikuti</a:t>
            </a:r>
            <a:r>
              <a:rPr lang="en-US" sz="3200" dirty="0"/>
              <a:t> </a:t>
            </a:r>
            <a:r>
              <a:rPr lang="en-US" sz="3200" dirty="0" err="1"/>
              <a:t>aturan</a:t>
            </a:r>
            <a:r>
              <a:rPr lang="en-US" sz="3200" dirty="0"/>
              <a:t> </a:t>
            </a:r>
            <a:r>
              <a:rPr lang="en-US" sz="3200" dirty="0" err="1"/>
              <a:t>umum</a:t>
            </a:r>
            <a:r>
              <a:rPr lang="en-US" sz="3200" dirty="0"/>
              <a:t> </a:t>
            </a:r>
            <a:r>
              <a:rPr lang="en-US" sz="3200" dirty="0" err="1"/>
              <a:t>penulisan</a:t>
            </a:r>
            <a:r>
              <a:rPr lang="en-US" sz="3200" dirty="0"/>
              <a:t> </a:t>
            </a:r>
            <a:r>
              <a:rPr lang="en-US" sz="3200" dirty="0" err="1"/>
              <a:t>referensi</a:t>
            </a:r>
            <a:endParaRPr lang="en-US" sz="3200" dirty="0"/>
          </a:p>
        </p:txBody>
      </p:sp>
      <p:sp>
        <p:nvSpPr>
          <p:cNvPr id="2" name="Title 1"/>
          <p:cNvSpPr>
            <a:spLocks noGrp="1"/>
          </p:cNvSpPr>
          <p:nvPr>
            <p:ph type="title"/>
          </p:nvPr>
        </p:nvSpPr>
        <p:spPr/>
        <p:txBody>
          <a:bodyPr/>
          <a:lstStyle/>
          <a:p>
            <a:r>
              <a:rPr lang="en-US" dirty="0"/>
              <a:t>Tahapan </a:t>
            </a:r>
            <a:r>
              <a:rPr lang="en-US" dirty="0" err="1"/>
              <a:t>Pengambilan</a:t>
            </a:r>
            <a:r>
              <a:rPr lang="en-US" dirty="0"/>
              <a:t> Citation</a:t>
            </a:r>
          </a:p>
        </p:txBody>
      </p:sp>
      <p:sp>
        <p:nvSpPr>
          <p:cNvPr id="5" name="Slide Number Placeholder 4">
            <a:extLst>
              <a:ext uri="{FF2B5EF4-FFF2-40B4-BE49-F238E27FC236}">
                <a16:creationId xmlns:a16="http://schemas.microsoft.com/office/drawing/2014/main" id="{EDD623AC-5014-48EB-8F8E-4E38A9DF9EC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214</a:t>
            </a:fld>
            <a:endParaRPr lang="en-US">
              <a:solidFill>
                <a:prstClr val="black">
                  <a:tint val="75000"/>
                </a:prstClr>
              </a:solidFill>
            </a:endParaRPr>
          </a:p>
        </p:txBody>
      </p:sp>
    </p:spTree>
    <p:extLst>
      <p:ext uri="{BB962C8B-B14F-4D97-AF65-F5344CB8AC3E}">
        <p14:creationId xmlns:p14="http://schemas.microsoft.com/office/powerpoint/2010/main" val="2735746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058150" cy="5314949"/>
          </a:xfrm>
        </p:spPr>
        <p:txBody>
          <a:bodyPr/>
          <a:lstStyle/>
          <a:p>
            <a:pPr marL="514350" indent="-514350">
              <a:buFont typeface="+mj-lt"/>
              <a:buAutoNum type="arabicPeriod"/>
            </a:pPr>
            <a:r>
              <a:rPr lang="en-US" sz="2800" dirty="0" err="1">
                <a:solidFill>
                  <a:srgbClr val="C00000"/>
                </a:solidFill>
              </a:rPr>
              <a:t>Kutipan</a:t>
            </a:r>
            <a:r>
              <a:rPr lang="en-US" sz="2800" dirty="0">
                <a:solidFill>
                  <a:srgbClr val="C00000"/>
                </a:solidFill>
              </a:rPr>
              <a:t> (Quotation): </a:t>
            </a:r>
            <a:r>
              <a:rPr lang="en-US" sz="2800" dirty="0"/>
              <a:t>Kata-kata yang </a:t>
            </a:r>
            <a:r>
              <a:rPr lang="en-US" sz="2800" dirty="0" err="1"/>
              <a:t>diambil</a:t>
            </a:r>
            <a:r>
              <a:rPr lang="en-US" sz="2800" dirty="0"/>
              <a:t> </a:t>
            </a:r>
            <a:r>
              <a:rPr lang="en-US" sz="2800" dirty="0" err="1"/>
              <a:t>persis</a:t>
            </a:r>
            <a:r>
              <a:rPr lang="en-US" sz="2800" dirty="0"/>
              <a:t> </a:t>
            </a:r>
            <a:r>
              <a:rPr lang="en-US" sz="2800" dirty="0" err="1"/>
              <a:t>sama</a:t>
            </a:r>
            <a:r>
              <a:rPr lang="en-US" sz="2800" dirty="0"/>
              <a:t> </a:t>
            </a:r>
            <a:r>
              <a:rPr lang="en-US" sz="2800" dirty="0" err="1"/>
              <a:t>dengan</a:t>
            </a:r>
            <a:r>
              <a:rPr lang="en-US" sz="2800" dirty="0"/>
              <a:t> </a:t>
            </a:r>
            <a:r>
              <a:rPr lang="en-US" sz="2800" dirty="0" err="1"/>
              <a:t>apa</a:t>
            </a:r>
            <a:r>
              <a:rPr lang="en-US" sz="2800" dirty="0"/>
              <a:t> yang </a:t>
            </a:r>
            <a:r>
              <a:rPr lang="en-US" sz="2800" dirty="0" err="1"/>
              <a:t>dituliskan</a:t>
            </a:r>
            <a:r>
              <a:rPr lang="en-US" sz="2800" dirty="0"/>
              <a:t> (</a:t>
            </a:r>
            <a:r>
              <a:rPr lang="en-US" sz="2800" dirty="0" err="1"/>
              <a:t>tanpa</a:t>
            </a:r>
            <a:r>
              <a:rPr lang="en-US" sz="2800" dirty="0"/>
              <a:t> </a:t>
            </a:r>
            <a:r>
              <a:rPr lang="fi-FI" sz="2800" dirty="0"/>
              <a:t>perubahan). Ditulis dalam tanda kutip</a:t>
            </a:r>
          </a:p>
          <a:p>
            <a:pPr marL="514350" indent="-514350">
              <a:buFont typeface="+mj-lt"/>
              <a:buAutoNum type="arabicPeriod"/>
            </a:pPr>
            <a:r>
              <a:rPr lang="en-US" sz="2800" dirty="0">
                <a:solidFill>
                  <a:srgbClr val="C00000"/>
                </a:solidFill>
              </a:rPr>
              <a:t>Paraphrase</a:t>
            </a:r>
            <a:r>
              <a:rPr lang="en-US" sz="2800" dirty="0"/>
              <a:t>: </a:t>
            </a:r>
            <a:r>
              <a:rPr lang="en-US" sz="2800" dirty="0" err="1"/>
              <a:t>Menyusun</a:t>
            </a:r>
            <a:r>
              <a:rPr lang="en-US" sz="2800" dirty="0"/>
              <a:t> </a:t>
            </a:r>
            <a:r>
              <a:rPr lang="en-US" sz="2800" dirty="0" err="1"/>
              <a:t>kembali</a:t>
            </a:r>
            <a:r>
              <a:rPr lang="en-US" sz="2800" dirty="0"/>
              <a:t> </a:t>
            </a:r>
            <a:r>
              <a:rPr lang="en-US" sz="2800" dirty="0" err="1"/>
              <a:t>pemikiran</a:t>
            </a:r>
            <a:r>
              <a:rPr lang="en-US" sz="2800" dirty="0"/>
              <a:t> </a:t>
            </a:r>
            <a:r>
              <a:rPr lang="en-US" sz="2800" dirty="0" err="1"/>
              <a:t>penulis</a:t>
            </a:r>
            <a:r>
              <a:rPr lang="en-US" sz="2800" dirty="0"/>
              <a:t> </a:t>
            </a:r>
            <a:r>
              <a:rPr lang="en-US" sz="2800" dirty="0" err="1"/>
              <a:t>dan</a:t>
            </a:r>
            <a:r>
              <a:rPr lang="en-US" sz="2800" dirty="0"/>
              <a:t> </a:t>
            </a:r>
            <a:r>
              <a:rPr lang="en-US" sz="2800" dirty="0" err="1"/>
              <a:t>mengungkapkannya</a:t>
            </a:r>
            <a:r>
              <a:rPr lang="en-US" sz="2800" dirty="0"/>
              <a:t> </a:t>
            </a:r>
            <a:r>
              <a:rPr lang="en-US" sz="2800" dirty="0" err="1"/>
              <a:t>dengan</a:t>
            </a:r>
            <a:r>
              <a:rPr lang="en-US" sz="2800" dirty="0"/>
              <a:t> kata</a:t>
            </a:r>
            <a:r>
              <a:rPr lang="id-ID" sz="2800" dirty="0"/>
              <a:t>-</a:t>
            </a:r>
            <a:r>
              <a:rPr lang="en-US" sz="2800" dirty="0"/>
              <a:t>kata </a:t>
            </a:r>
            <a:r>
              <a:rPr lang="en-US" sz="2800" dirty="0" err="1"/>
              <a:t>sendiri</a:t>
            </a:r>
            <a:endParaRPr lang="en-US" sz="2800" dirty="0"/>
          </a:p>
          <a:p>
            <a:pPr marL="514350" indent="-514350">
              <a:buFont typeface="+mj-lt"/>
              <a:buAutoNum type="arabicPeriod"/>
            </a:pPr>
            <a:r>
              <a:rPr lang="fi-FI" sz="2800" dirty="0">
                <a:solidFill>
                  <a:srgbClr val="C00000"/>
                </a:solidFill>
              </a:rPr>
              <a:t>Ringkasan</a:t>
            </a:r>
            <a:r>
              <a:rPr lang="fi-FI" sz="2800" dirty="0"/>
              <a:t>: Sari dari suatu tulisan</a:t>
            </a:r>
          </a:p>
          <a:p>
            <a:pPr marL="514350" indent="-514350">
              <a:buFont typeface="+mj-lt"/>
              <a:buAutoNum type="arabicPeriod"/>
            </a:pPr>
            <a:r>
              <a:rPr lang="it-IT" sz="2800" dirty="0">
                <a:solidFill>
                  <a:srgbClr val="C00000"/>
                </a:solidFill>
              </a:rPr>
              <a:t>Evaluasi</a:t>
            </a:r>
            <a:r>
              <a:rPr lang="it-IT" sz="2800" dirty="0"/>
              <a:t>: Interpretasi dalam bentuk komentar, </a:t>
            </a:r>
            <a:r>
              <a:rPr lang="en-US" sz="2800" dirty="0" err="1"/>
              <a:t>baik</a:t>
            </a:r>
            <a:r>
              <a:rPr lang="en-US" sz="2800" dirty="0"/>
              <a:t> </a:t>
            </a:r>
            <a:r>
              <a:rPr lang="en-US" sz="2800" dirty="0" err="1"/>
              <a:t>setuju</a:t>
            </a:r>
            <a:r>
              <a:rPr lang="en-US" sz="2800" dirty="0"/>
              <a:t> </a:t>
            </a:r>
            <a:r>
              <a:rPr lang="en-US" sz="2800" dirty="0" err="1"/>
              <a:t>atau</a:t>
            </a:r>
            <a:r>
              <a:rPr lang="en-US" sz="2800" dirty="0"/>
              <a:t> </a:t>
            </a:r>
            <a:r>
              <a:rPr lang="en-US" sz="2800" dirty="0" err="1"/>
              <a:t>tidak</a:t>
            </a:r>
            <a:r>
              <a:rPr lang="en-US" sz="2800" dirty="0"/>
              <a:t> </a:t>
            </a:r>
            <a:r>
              <a:rPr lang="en-US" sz="2800" dirty="0" err="1"/>
              <a:t>dengan</a:t>
            </a:r>
            <a:r>
              <a:rPr lang="en-US" sz="2800" dirty="0"/>
              <a:t> </a:t>
            </a:r>
            <a:r>
              <a:rPr lang="en-US" sz="2800" dirty="0" err="1"/>
              <a:t>menyebutkan</a:t>
            </a:r>
            <a:r>
              <a:rPr lang="en-US" sz="2800" dirty="0"/>
              <a:t> </a:t>
            </a:r>
            <a:r>
              <a:rPr lang="en-US" sz="2800" dirty="0" err="1"/>
              <a:t>alasannya</a:t>
            </a:r>
            <a:r>
              <a:rPr lang="en-US" sz="2800" dirty="0"/>
              <a:t> </a:t>
            </a:r>
          </a:p>
          <a:p>
            <a:pPr>
              <a:buNone/>
            </a:pPr>
            <a:endParaRPr lang="en-US" sz="2800" dirty="0"/>
          </a:p>
          <a:p>
            <a:pPr algn="r">
              <a:buNone/>
            </a:pPr>
            <a:r>
              <a:rPr lang="en-US" sz="2800" dirty="0"/>
              <a:t>						</a:t>
            </a:r>
            <a:r>
              <a:rPr lang="id-ID" sz="2800" i="1" dirty="0"/>
              <a:t>(</a:t>
            </a:r>
            <a:r>
              <a:rPr lang="en-US" sz="2800" i="1" dirty="0"/>
              <a:t>Beast &amp; Kohn</a:t>
            </a:r>
            <a:r>
              <a:rPr lang="id-ID" sz="2800" i="1" dirty="0"/>
              <a:t>, </a:t>
            </a:r>
            <a:r>
              <a:rPr lang="en-US" sz="2800" i="1" dirty="0"/>
              <a:t>1998)</a:t>
            </a:r>
          </a:p>
        </p:txBody>
      </p:sp>
      <p:sp>
        <p:nvSpPr>
          <p:cNvPr id="2" name="Title 1"/>
          <p:cNvSpPr>
            <a:spLocks noGrp="1"/>
          </p:cNvSpPr>
          <p:nvPr>
            <p:ph type="title"/>
          </p:nvPr>
        </p:nvSpPr>
        <p:spPr/>
        <p:txBody>
          <a:bodyPr/>
          <a:lstStyle/>
          <a:p>
            <a:r>
              <a:rPr lang="en-US" err="1"/>
              <a:t>Jenis</a:t>
            </a:r>
            <a:r>
              <a:rPr lang="en-US"/>
              <a:t> </a:t>
            </a:r>
            <a:r>
              <a:rPr lang="en-US" i="1"/>
              <a:t>Citation</a:t>
            </a:r>
          </a:p>
        </p:txBody>
      </p:sp>
      <p:sp>
        <p:nvSpPr>
          <p:cNvPr id="5" name="Slide Number Placeholder 4">
            <a:extLst>
              <a:ext uri="{FF2B5EF4-FFF2-40B4-BE49-F238E27FC236}">
                <a16:creationId xmlns:a16="http://schemas.microsoft.com/office/drawing/2014/main" id="{D6D4F0EF-8D99-46CE-A4DD-0ED04AE17BC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215</a:t>
            </a:fld>
            <a:endParaRPr lang="en-US">
              <a:solidFill>
                <a:prstClr val="black">
                  <a:tint val="75000"/>
                </a:prstClr>
              </a:solidFill>
            </a:endParaRPr>
          </a:p>
        </p:txBody>
      </p:sp>
    </p:spTree>
    <p:extLst>
      <p:ext uri="{BB962C8B-B14F-4D97-AF65-F5344CB8AC3E}">
        <p14:creationId xmlns:p14="http://schemas.microsoft.com/office/powerpoint/2010/main" val="5410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753350" cy="5097463"/>
          </a:xfrm>
        </p:spPr>
        <p:txBody>
          <a:bodyPr>
            <a:normAutofit/>
          </a:bodyPr>
          <a:lstStyle/>
          <a:p>
            <a:r>
              <a:rPr lang="en-US" sz="3200" dirty="0" err="1"/>
              <a:t>Kutipan</a:t>
            </a:r>
            <a:r>
              <a:rPr lang="en-US" sz="3200" dirty="0"/>
              <a:t> yang </a:t>
            </a:r>
            <a:r>
              <a:rPr lang="en-US" sz="3200" dirty="0" err="1"/>
              <a:t>diambil</a:t>
            </a:r>
            <a:r>
              <a:rPr lang="en-US" sz="3200" dirty="0"/>
              <a:t> </a:t>
            </a:r>
            <a:r>
              <a:rPr lang="en-US" sz="3200" dirty="0" err="1"/>
              <a:t>dari</a:t>
            </a:r>
            <a:r>
              <a:rPr lang="en-US" sz="3200" dirty="0"/>
              <a:t> </a:t>
            </a:r>
            <a:r>
              <a:rPr lang="en-US" sz="3200" dirty="0" err="1"/>
              <a:t>buku</a:t>
            </a:r>
            <a:r>
              <a:rPr lang="en-US" sz="3200" dirty="0"/>
              <a:t> </a:t>
            </a:r>
            <a:r>
              <a:rPr lang="en-US" sz="3200" dirty="0" err="1"/>
              <a:t>dan</a:t>
            </a:r>
            <a:r>
              <a:rPr lang="en-US" sz="3200" dirty="0"/>
              <a:t> </a:t>
            </a:r>
            <a:r>
              <a:rPr lang="en-US" sz="3200" dirty="0" err="1"/>
              <a:t>jurnal</a:t>
            </a:r>
            <a:r>
              <a:rPr lang="en-US" sz="3200" dirty="0"/>
              <a:t> </a:t>
            </a:r>
            <a:r>
              <a:rPr lang="en-US" sz="3200" dirty="0" err="1"/>
              <a:t>diperbolehkan</a:t>
            </a:r>
            <a:r>
              <a:rPr lang="en-US" sz="3200" dirty="0"/>
              <a:t>, </a:t>
            </a:r>
            <a:r>
              <a:rPr lang="en-US" sz="3200" dirty="0" err="1"/>
              <a:t>selama</a:t>
            </a:r>
            <a:r>
              <a:rPr lang="en-US" sz="3200" dirty="0">
                <a:solidFill>
                  <a:srgbClr val="C00000"/>
                </a:solidFill>
              </a:rPr>
              <a:t> </a:t>
            </a:r>
            <a:r>
              <a:rPr lang="en-US" sz="3200" dirty="0" err="1">
                <a:solidFill>
                  <a:srgbClr val="C00000"/>
                </a:solidFill>
              </a:rPr>
              <a:t>tidak</a:t>
            </a:r>
            <a:r>
              <a:rPr lang="en-US" sz="3200" dirty="0">
                <a:solidFill>
                  <a:srgbClr val="C00000"/>
                </a:solidFill>
              </a:rPr>
              <a:t> </a:t>
            </a:r>
            <a:r>
              <a:rPr lang="en-US" sz="3200" dirty="0" err="1">
                <a:solidFill>
                  <a:srgbClr val="C00000"/>
                </a:solidFill>
              </a:rPr>
              <a:t>melebihi</a:t>
            </a:r>
            <a:r>
              <a:rPr lang="en-US" sz="3200" dirty="0">
                <a:solidFill>
                  <a:srgbClr val="C00000"/>
                </a:solidFill>
              </a:rPr>
              <a:t> 250 </a:t>
            </a:r>
            <a:r>
              <a:rPr lang="fi-FI" sz="3200" dirty="0">
                <a:solidFill>
                  <a:srgbClr val="C00000"/>
                </a:solidFill>
              </a:rPr>
              <a:t>kata untuk buku teks</a:t>
            </a:r>
            <a:r>
              <a:rPr lang="fi-FI" sz="3200" dirty="0"/>
              <a:t> dan </a:t>
            </a:r>
            <a:r>
              <a:rPr lang="fi-FI" sz="3200" dirty="0">
                <a:solidFill>
                  <a:srgbClr val="C00000"/>
                </a:solidFill>
              </a:rPr>
              <a:t>5% panjang tulisan </a:t>
            </a:r>
            <a:r>
              <a:rPr lang="en-US" sz="3200" dirty="0" err="1">
                <a:solidFill>
                  <a:srgbClr val="C00000"/>
                </a:solidFill>
              </a:rPr>
              <a:t>untuk</a:t>
            </a:r>
            <a:r>
              <a:rPr lang="en-US" sz="3200" dirty="0">
                <a:solidFill>
                  <a:srgbClr val="C00000"/>
                </a:solidFill>
              </a:rPr>
              <a:t> </a:t>
            </a:r>
            <a:r>
              <a:rPr lang="en-US" sz="3200" dirty="0" err="1">
                <a:solidFill>
                  <a:srgbClr val="C00000"/>
                </a:solidFill>
              </a:rPr>
              <a:t>artikel</a:t>
            </a:r>
            <a:r>
              <a:rPr lang="en-US" sz="3200" dirty="0">
                <a:solidFill>
                  <a:srgbClr val="C00000"/>
                </a:solidFill>
              </a:rPr>
              <a:t> </a:t>
            </a:r>
            <a:r>
              <a:rPr lang="en-US" sz="3200" dirty="0" err="1">
                <a:solidFill>
                  <a:srgbClr val="C00000"/>
                </a:solidFill>
              </a:rPr>
              <a:t>jurnal</a:t>
            </a:r>
            <a:endParaRPr lang="en-US" sz="3200" dirty="0">
              <a:solidFill>
                <a:srgbClr val="C00000"/>
              </a:solidFill>
            </a:endParaRPr>
          </a:p>
          <a:p>
            <a:r>
              <a:rPr lang="fi-FI" sz="3200" dirty="0"/>
              <a:t>Menyebutkan </a:t>
            </a:r>
            <a:r>
              <a:rPr lang="fi-FI" sz="3200" dirty="0">
                <a:solidFill>
                  <a:srgbClr val="C00000"/>
                </a:solidFill>
              </a:rPr>
              <a:t>sumber dari mana kutipan dan </a:t>
            </a:r>
            <a:r>
              <a:rPr lang="en-US" sz="3200" dirty="0">
                <a:solidFill>
                  <a:srgbClr val="C00000"/>
                </a:solidFill>
              </a:rPr>
              <a:t>paraphrase</a:t>
            </a:r>
            <a:r>
              <a:rPr lang="en-US" sz="3200" dirty="0"/>
              <a:t> </a:t>
            </a:r>
            <a:r>
              <a:rPr lang="en-US" sz="3200" dirty="0" err="1"/>
              <a:t>diperoleh</a:t>
            </a:r>
            <a:endParaRPr lang="en-US" sz="3200" dirty="0"/>
          </a:p>
          <a:p>
            <a:r>
              <a:rPr lang="en-US" sz="3200" dirty="0" err="1"/>
              <a:t>Menyalin</a:t>
            </a:r>
            <a:r>
              <a:rPr lang="en-US" sz="3200" dirty="0"/>
              <a:t> </a:t>
            </a:r>
            <a:r>
              <a:rPr lang="en-US" sz="3200" dirty="0" err="1"/>
              <a:t>dari</a:t>
            </a:r>
            <a:r>
              <a:rPr lang="en-US" sz="3200" dirty="0"/>
              <a:t> </a:t>
            </a:r>
            <a:r>
              <a:rPr lang="en-US" sz="3200" dirty="0" err="1"/>
              <a:t>artikel</a:t>
            </a:r>
            <a:r>
              <a:rPr lang="id-ID" sz="3200" dirty="0"/>
              <a:t> </a:t>
            </a:r>
            <a:r>
              <a:rPr lang="en-US" sz="3200" dirty="0" err="1"/>
              <a:t>berupa</a:t>
            </a:r>
            <a:r>
              <a:rPr lang="en-US" sz="3200" dirty="0"/>
              <a:t> </a:t>
            </a:r>
            <a:r>
              <a:rPr lang="en-US" sz="3200" dirty="0" err="1"/>
              <a:t>grafik</a:t>
            </a:r>
            <a:r>
              <a:rPr lang="en-US" sz="3200" dirty="0"/>
              <a:t> </a:t>
            </a:r>
            <a:r>
              <a:rPr lang="en-US" sz="3200" dirty="0" err="1"/>
              <a:t>dan</a:t>
            </a:r>
            <a:r>
              <a:rPr lang="en-US" sz="3200" dirty="0"/>
              <a:t> </a:t>
            </a:r>
            <a:r>
              <a:rPr lang="en-US" sz="3200" dirty="0" err="1"/>
              <a:t>bagan</a:t>
            </a:r>
            <a:r>
              <a:rPr lang="en-US" sz="3200" dirty="0"/>
              <a:t> </a:t>
            </a:r>
            <a:r>
              <a:rPr lang="en-US" sz="3200" dirty="0" err="1">
                <a:solidFill>
                  <a:srgbClr val="C00000"/>
                </a:solidFill>
              </a:rPr>
              <a:t>memerlukan</a:t>
            </a:r>
            <a:r>
              <a:rPr lang="en-US" sz="3200" dirty="0">
                <a:solidFill>
                  <a:srgbClr val="C00000"/>
                </a:solidFill>
              </a:rPr>
              <a:t> </a:t>
            </a:r>
            <a:r>
              <a:rPr lang="en-US" sz="3200" dirty="0" err="1">
                <a:solidFill>
                  <a:srgbClr val="C00000"/>
                </a:solidFill>
              </a:rPr>
              <a:t>izin</a:t>
            </a:r>
            <a:r>
              <a:rPr lang="en-US" sz="3200" dirty="0"/>
              <a:t> </a:t>
            </a:r>
            <a:r>
              <a:rPr lang="en-US" sz="3200" dirty="0" err="1"/>
              <a:t>dari</a:t>
            </a:r>
            <a:r>
              <a:rPr lang="en-US" sz="3200" dirty="0"/>
              <a:t> </a:t>
            </a:r>
            <a:r>
              <a:rPr lang="en-US" sz="3200" dirty="0" err="1"/>
              <a:t>pembuatnya</a:t>
            </a:r>
            <a:endParaRPr lang="en-US" sz="3200" dirty="0"/>
          </a:p>
          <a:p>
            <a:pPr>
              <a:buNone/>
            </a:pPr>
            <a:endParaRPr lang="en-US" sz="3200" dirty="0"/>
          </a:p>
          <a:p>
            <a:pPr algn="r">
              <a:buNone/>
            </a:pPr>
            <a:r>
              <a:rPr lang="en-US" sz="2400" i="1" dirty="0"/>
              <a:t>*American Psychological Association (APA)</a:t>
            </a:r>
          </a:p>
          <a:p>
            <a:pPr>
              <a:buNone/>
            </a:pPr>
            <a:endParaRPr lang="en-US" sz="3200" dirty="0"/>
          </a:p>
        </p:txBody>
      </p:sp>
      <p:sp>
        <p:nvSpPr>
          <p:cNvPr id="2" name="Title 1"/>
          <p:cNvSpPr>
            <a:spLocks noGrp="1"/>
          </p:cNvSpPr>
          <p:nvPr>
            <p:ph type="title"/>
          </p:nvPr>
        </p:nvSpPr>
        <p:spPr/>
        <p:txBody>
          <a:bodyPr/>
          <a:lstStyle/>
          <a:p>
            <a:r>
              <a:rPr lang="en-US" err="1"/>
              <a:t>Aturan</a:t>
            </a:r>
            <a:r>
              <a:rPr lang="en-US"/>
              <a:t> </a:t>
            </a:r>
            <a:r>
              <a:rPr lang="en-US" i="1"/>
              <a:t>Citation</a:t>
            </a:r>
          </a:p>
        </p:txBody>
      </p:sp>
      <p:sp>
        <p:nvSpPr>
          <p:cNvPr id="5" name="Slide Number Placeholder 4">
            <a:extLst>
              <a:ext uri="{FF2B5EF4-FFF2-40B4-BE49-F238E27FC236}">
                <a16:creationId xmlns:a16="http://schemas.microsoft.com/office/drawing/2014/main" id="{8922DD8E-59DE-444A-9C9E-10638BDDF7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216</a:t>
            </a:fld>
            <a:endParaRPr lang="en-US">
              <a:solidFill>
                <a:prstClr val="black">
                  <a:tint val="75000"/>
                </a:prstClr>
              </a:solidFill>
            </a:endParaRPr>
          </a:p>
        </p:txBody>
      </p:sp>
    </p:spTree>
    <p:extLst>
      <p:ext uri="{BB962C8B-B14F-4D97-AF65-F5344CB8AC3E}">
        <p14:creationId xmlns:p14="http://schemas.microsoft.com/office/powerpoint/2010/main" val="788408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50" cy="5486400"/>
          </a:xfrm>
        </p:spPr>
        <p:txBody>
          <a:bodyPr>
            <a:normAutofit fontScale="92500"/>
          </a:bodyPr>
          <a:lstStyle/>
          <a:p>
            <a:r>
              <a:rPr lang="en-US" sz="3200" dirty="0" err="1"/>
              <a:t>Kutipan</a:t>
            </a:r>
            <a:r>
              <a:rPr lang="en-US" sz="3200" dirty="0"/>
              <a:t> </a:t>
            </a:r>
            <a:r>
              <a:rPr lang="en-US" sz="3200" dirty="0" err="1"/>
              <a:t>itu</a:t>
            </a:r>
            <a:r>
              <a:rPr lang="en-US" sz="3200" dirty="0"/>
              <a:t> </a:t>
            </a:r>
            <a:r>
              <a:rPr lang="en-US" sz="3200" dirty="0" err="1"/>
              <a:t>tidak</a:t>
            </a:r>
            <a:r>
              <a:rPr lang="en-US" sz="3200" dirty="0"/>
              <a:t> </a:t>
            </a:r>
            <a:r>
              <a:rPr lang="en-US" sz="3200" dirty="0" err="1"/>
              <a:t>berarti</a:t>
            </a:r>
            <a:r>
              <a:rPr lang="en-US" sz="3200" dirty="0"/>
              <a:t> </a:t>
            </a:r>
            <a:r>
              <a:rPr lang="en-US" sz="3200" dirty="0" err="1"/>
              <a:t>bahwa</a:t>
            </a:r>
            <a:r>
              <a:rPr lang="en-US" sz="3200" dirty="0"/>
              <a:t> </a:t>
            </a:r>
            <a:r>
              <a:rPr lang="en-US" sz="3200" dirty="0" err="1">
                <a:solidFill>
                  <a:srgbClr val="C00000"/>
                </a:solidFill>
              </a:rPr>
              <a:t>satu</a:t>
            </a:r>
            <a:r>
              <a:rPr lang="en-US" sz="3200" dirty="0">
                <a:solidFill>
                  <a:srgbClr val="C00000"/>
                </a:solidFill>
              </a:rPr>
              <a:t> </a:t>
            </a:r>
            <a:r>
              <a:rPr lang="en-US" sz="3200" dirty="0" err="1">
                <a:solidFill>
                  <a:srgbClr val="C00000"/>
                </a:solidFill>
              </a:rPr>
              <a:t>paragraf</a:t>
            </a:r>
            <a:r>
              <a:rPr lang="en-US" sz="3200" dirty="0">
                <a:solidFill>
                  <a:srgbClr val="C00000"/>
                </a:solidFill>
              </a:rPr>
              <a:t> </a:t>
            </a:r>
            <a:r>
              <a:rPr lang="en-US" sz="3200" dirty="0" err="1">
                <a:solidFill>
                  <a:srgbClr val="C00000"/>
                </a:solidFill>
              </a:rPr>
              <a:t>kita</a:t>
            </a:r>
            <a:r>
              <a:rPr lang="en-US" sz="3200" dirty="0">
                <a:solidFill>
                  <a:srgbClr val="C00000"/>
                </a:solidFill>
              </a:rPr>
              <a:t> copy-paste</a:t>
            </a:r>
            <a:r>
              <a:rPr lang="en-US" sz="3200" dirty="0"/>
              <a:t>. </a:t>
            </a:r>
            <a:r>
              <a:rPr lang="en-US" sz="3200" dirty="0" err="1"/>
              <a:t>Praktek</a:t>
            </a:r>
            <a:r>
              <a:rPr lang="en-US" sz="3200" dirty="0"/>
              <a:t> </a:t>
            </a:r>
            <a:r>
              <a:rPr lang="en-US" sz="3200" dirty="0" err="1"/>
              <a:t>seperti</a:t>
            </a:r>
            <a:r>
              <a:rPr lang="en-US" sz="3200" dirty="0"/>
              <a:t> </a:t>
            </a:r>
            <a:r>
              <a:rPr lang="en-US" sz="3200" dirty="0" err="1"/>
              <a:t>ini</a:t>
            </a:r>
            <a:r>
              <a:rPr lang="en-US" sz="3200" dirty="0"/>
              <a:t> </a:t>
            </a:r>
            <a:r>
              <a:rPr lang="en-US" sz="3200" dirty="0" err="1"/>
              <a:t>tetap</a:t>
            </a:r>
            <a:r>
              <a:rPr lang="en-US" sz="3200" dirty="0"/>
              <a:t> </a:t>
            </a:r>
            <a:r>
              <a:rPr lang="en-US" sz="3200" dirty="0" err="1"/>
              <a:t>disebut</a:t>
            </a:r>
            <a:r>
              <a:rPr lang="en-US" sz="3200" dirty="0"/>
              <a:t> plagiarism </a:t>
            </a:r>
            <a:r>
              <a:rPr lang="en-US" sz="3200" dirty="0" err="1"/>
              <a:t>meskipun</a:t>
            </a:r>
            <a:r>
              <a:rPr lang="en-US" sz="3200" dirty="0"/>
              <a:t> </a:t>
            </a:r>
            <a:r>
              <a:rPr lang="en-US" sz="3200" dirty="0" err="1"/>
              <a:t>referensi</a:t>
            </a:r>
            <a:r>
              <a:rPr lang="en-US" sz="3200" dirty="0"/>
              <a:t> </a:t>
            </a:r>
            <a:r>
              <a:rPr lang="en-US" sz="3200" dirty="0" err="1"/>
              <a:t>disebutkan</a:t>
            </a:r>
            <a:endParaRPr lang="en-US" sz="3200" dirty="0"/>
          </a:p>
          <a:p>
            <a:r>
              <a:rPr lang="en-US" sz="3200" dirty="0" err="1"/>
              <a:t>Kutipan</a:t>
            </a:r>
            <a:r>
              <a:rPr lang="en-US" sz="3200" dirty="0"/>
              <a:t> </a:t>
            </a:r>
            <a:r>
              <a:rPr lang="en-US" sz="3200" dirty="0" err="1"/>
              <a:t>hanya</a:t>
            </a:r>
            <a:r>
              <a:rPr lang="en-US" sz="3200" dirty="0"/>
              <a:t> </a:t>
            </a:r>
            <a:r>
              <a:rPr lang="en-US" sz="3200" dirty="0" err="1"/>
              <a:t>untuk</a:t>
            </a:r>
            <a:r>
              <a:rPr lang="en-US" sz="3200" dirty="0"/>
              <a:t> </a:t>
            </a:r>
            <a:r>
              <a:rPr lang="en-US" sz="3200" dirty="0" err="1"/>
              <a:t>hal</a:t>
            </a:r>
            <a:r>
              <a:rPr lang="en-US" sz="3200" dirty="0"/>
              <a:t> </a:t>
            </a:r>
            <a:r>
              <a:rPr lang="en-US" sz="3200" dirty="0" err="1"/>
              <a:t>penting</a:t>
            </a:r>
            <a:r>
              <a:rPr lang="en-US" sz="3200" dirty="0"/>
              <a:t> (</a:t>
            </a:r>
            <a:r>
              <a:rPr lang="en-US" sz="3200" dirty="0" err="1"/>
              <a:t>hasil</a:t>
            </a:r>
            <a:r>
              <a:rPr lang="en-US" sz="3200" dirty="0"/>
              <a:t> </a:t>
            </a:r>
            <a:r>
              <a:rPr lang="en-US" sz="3200" dirty="0" err="1"/>
              <a:t>penelitian</a:t>
            </a:r>
            <a:r>
              <a:rPr lang="en-US" sz="3200" dirty="0"/>
              <a:t>, </a:t>
            </a:r>
            <a:r>
              <a:rPr lang="en-US" sz="3200" dirty="0" err="1"/>
              <a:t>teori</a:t>
            </a:r>
            <a:r>
              <a:rPr lang="en-US" sz="3200" dirty="0"/>
              <a:t>,</a:t>
            </a:r>
            <a:r>
              <a:rPr lang="id-ID" sz="3200" dirty="0"/>
              <a:t> data</a:t>
            </a:r>
            <a:r>
              <a:rPr lang="en-US" sz="3200" dirty="0"/>
              <a:t>, model, </a:t>
            </a:r>
            <a:r>
              <a:rPr lang="en-US" sz="3200" dirty="0" err="1"/>
              <a:t>definisi</a:t>
            </a:r>
            <a:r>
              <a:rPr lang="en-US" sz="3200" dirty="0"/>
              <a:t>) </a:t>
            </a:r>
            <a:r>
              <a:rPr lang="en-US" sz="3200" dirty="0" err="1"/>
              <a:t>dalam</a:t>
            </a:r>
            <a:r>
              <a:rPr lang="en-US" sz="3200" dirty="0"/>
              <a:t> paper</a:t>
            </a:r>
          </a:p>
          <a:p>
            <a:r>
              <a:rPr lang="en-US" sz="3200" dirty="0" err="1"/>
              <a:t>Segala</a:t>
            </a:r>
            <a:r>
              <a:rPr lang="en-US" sz="3200" dirty="0"/>
              <a:t> </a:t>
            </a:r>
            <a:r>
              <a:rPr lang="en-US" sz="3200" dirty="0" err="1"/>
              <a:t>kalimat</a:t>
            </a:r>
            <a:r>
              <a:rPr lang="en-US" sz="3200" dirty="0"/>
              <a:t> yang </a:t>
            </a:r>
            <a:r>
              <a:rPr lang="en-US" sz="3200" dirty="0" err="1">
                <a:solidFill>
                  <a:srgbClr val="C00000"/>
                </a:solidFill>
              </a:rPr>
              <a:t>tidak</a:t>
            </a:r>
            <a:r>
              <a:rPr lang="en-US" sz="3200" dirty="0">
                <a:solidFill>
                  <a:srgbClr val="C00000"/>
                </a:solidFill>
              </a:rPr>
              <a:t> </a:t>
            </a:r>
            <a:r>
              <a:rPr lang="en-US" sz="3200" dirty="0" err="1">
                <a:solidFill>
                  <a:srgbClr val="C00000"/>
                </a:solidFill>
              </a:rPr>
              <a:t>merujuk</a:t>
            </a:r>
            <a:r>
              <a:rPr lang="en-US" sz="3200" dirty="0">
                <a:solidFill>
                  <a:srgbClr val="C00000"/>
                </a:solidFill>
              </a:rPr>
              <a:t> </a:t>
            </a:r>
            <a:r>
              <a:rPr lang="en-US" sz="3200" dirty="0" err="1"/>
              <a:t>atau</a:t>
            </a:r>
            <a:r>
              <a:rPr lang="en-US" sz="3200" dirty="0"/>
              <a:t> </a:t>
            </a:r>
            <a:r>
              <a:rPr lang="en-US" sz="3200" dirty="0" err="1"/>
              <a:t>menunjuk</a:t>
            </a:r>
            <a:r>
              <a:rPr lang="en-US" sz="3200" dirty="0"/>
              <a:t> </a:t>
            </a:r>
            <a:r>
              <a:rPr lang="en-US" sz="3200" dirty="0" err="1"/>
              <a:t>ke</a:t>
            </a:r>
            <a:r>
              <a:rPr lang="en-US" sz="3200" dirty="0"/>
              <a:t> </a:t>
            </a:r>
            <a:r>
              <a:rPr lang="en-US" sz="3200" dirty="0" err="1"/>
              <a:t>kutipan</a:t>
            </a:r>
            <a:r>
              <a:rPr lang="en-US" sz="3200" dirty="0"/>
              <a:t>, </a:t>
            </a:r>
            <a:r>
              <a:rPr lang="en-US" sz="3200" dirty="0" err="1">
                <a:solidFill>
                  <a:srgbClr val="C00000"/>
                </a:solidFill>
              </a:rPr>
              <a:t>berarti</a:t>
            </a:r>
            <a:r>
              <a:rPr lang="en-US" sz="3200" dirty="0">
                <a:solidFill>
                  <a:srgbClr val="C00000"/>
                </a:solidFill>
              </a:rPr>
              <a:t> </a:t>
            </a:r>
            <a:r>
              <a:rPr lang="en-US" sz="3200" dirty="0" err="1">
                <a:solidFill>
                  <a:srgbClr val="C00000"/>
                </a:solidFill>
              </a:rPr>
              <a:t>adalah</a:t>
            </a:r>
            <a:r>
              <a:rPr lang="en-US" sz="3200" dirty="0">
                <a:solidFill>
                  <a:srgbClr val="C00000"/>
                </a:solidFill>
              </a:rPr>
              <a:t> </a:t>
            </a:r>
            <a:r>
              <a:rPr lang="en-US" sz="3200" dirty="0" err="1">
                <a:solidFill>
                  <a:srgbClr val="C00000"/>
                </a:solidFill>
              </a:rPr>
              <a:t>tulisan</a:t>
            </a:r>
            <a:r>
              <a:rPr lang="en-US" sz="3200" dirty="0">
                <a:solidFill>
                  <a:srgbClr val="C00000"/>
                </a:solidFill>
              </a:rPr>
              <a:t> </a:t>
            </a:r>
            <a:r>
              <a:rPr lang="en-US" sz="3200" dirty="0" err="1">
                <a:solidFill>
                  <a:srgbClr val="C00000"/>
                </a:solidFill>
              </a:rPr>
              <a:t>karya</a:t>
            </a:r>
            <a:r>
              <a:rPr lang="en-US" sz="3200" dirty="0">
                <a:solidFill>
                  <a:srgbClr val="C00000"/>
                </a:solidFill>
              </a:rPr>
              <a:t> </a:t>
            </a:r>
            <a:r>
              <a:rPr lang="en-US" sz="3200" dirty="0" err="1">
                <a:solidFill>
                  <a:srgbClr val="C00000"/>
                </a:solidFill>
              </a:rPr>
              <a:t>sendiri</a:t>
            </a:r>
            <a:endParaRPr lang="en-US" sz="3200" dirty="0">
              <a:solidFill>
                <a:srgbClr val="C00000"/>
              </a:solidFill>
            </a:endParaRPr>
          </a:p>
          <a:p>
            <a:r>
              <a:rPr lang="en-US" sz="3200" dirty="0" err="1"/>
              <a:t>Daftar</a:t>
            </a:r>
            <a:r>
              <a:rPr lang="en-US" sz="3200" dirty="0"/>
              <a:t> </a:t>
            </a:r>
            <a:r>
              <a:rPr lang="en-US" sz="3200" dirty="0" err="1"/>
              <a:t>referensi</a:t>
            </a:r>
            <a:r>
              <a:rPr lang="en-US" sz="3200" dirty="0"/>
              <a:t> </a:t>
            </a:r>
            <a:r>
              <a:rPr lang="en-US" sz="3200" dirty="0" err="1"/>
              <a:t>bukan</a:t>
            </a:r>
            <a:r>
              <a:rPr lang="en-US" sz="3200" dirty="0"/>
              <a:t> </a:t>
            </a:r>
            <a:r>
              <a:rPr lang="en-US" sz="3200" dirty="0" err="1"/>
              <a:t>daftar</a:t>
            </a:r>
            <a:r>
              <a:rPr lang="en-US" sz="3200" dirty="0"/>
              <a:t> </a:t>
            </a:r>
            <a:r>
              <a:rPr lang="en-US" sz="3200" dirty="0" err="1"/>
              <a:t>bacaan</a:t>
            </a:r>
            <a:r>
              <a:rPr lang="en-US" sz="3200" dirty="0"/>
              <a:t>, </a:t>
            </a:r>
            <a:r>
              <a:rPr lang="en-US" sz="3200" dirty="0" err="1"/>
              <a:t>tapi</a:t>
            </a:r>
            <a:r>
              <a:rPr lang="en-US" sz="3200" dirty="0"/>
              <a:t> </a:t>
            </a:r>
            <a:r>
              <a:rPr lang="en-US" sz="3200" dirty="0" err="1"/>
              <a:t>daftar</a:t>
            </a:r>
            <a:r>
              <a:rPr lang="en-US" sz="3200" dirty="0"/>
              <a:t> </a:t>
            </a:r>
            <a:r>
              <a:rPr lang="en-US" sz="3200" dirty="0" err="1"/>
              <a:t>rujukan</a:t>
            </a:r>
            <a:r>
              <a:rPr lang="en-US" sz="3200" dirty="0"/>
              <a:t> </a:t>
            </a:r>
            <a:r>
              <a:rPr lang="en-US" sz="3200" dirty="0" err="1"/>
              <a:t>atau</a:t>
            </a:r>
            <a:r>
              <a:rPr lang="en-US" sz="3200" dirty="0"/>
              <a:t> </a:t>
            </a:r>
            <a:r>
              <a:rPr lang="en-US" sz="3200" dirty="0" err="1"/>
              <a:t>kutipan</a:t>
            </a:r>
            <a:r>
              <a:rPr lang="id-ID" sz="3200" dirty="0"/>
              <a:t> (dibaca langsung, bukan dari penulis ketiga)</a:t>
            </a:r>
            <a:endParaRPr lang="en-US" sz="3200" dirty="0"/>
          </a:p>
        </p:txBody>
      </p:sp>
      <p:sp>
        <p:nvSpPr>
          <p:cNvPr id="2" name="Title 1"/>
          <p:cNvSpPr>
            <a:spLocks noGrp="1"/>
          </p:cNvSpPr>
          <p:nvPr>
            <p:ph type="title"/>
          </p:nvPr>
        </p:nvSpPr>
        <p:spPr/>
        <p:txBody>
          <a:bodyPr/>
          <a:lstStyle/>
          <a:p>
            <a:r>
              <a:rPr lang="en-US" dirty="0" err="1"/>
              <a:t>Konsep</a:t>
            </a:r>
            <a:r>
              <a:rPr lang="en-US" dirty="0"/>
              <a:t> Dasar Penulisan </a:t>
            </a:r>
          </a:p>
        </p:txBody>
      </p:sp>
      <p:sp>
        <p:nvSpPr>
          <p:cNvPr id="5" name="Slide Number Placeholder 4">
            <a:extLst>
              <a:ext uri="{FF2B5EF4-FFF2-40B4-BE49-F238E27FC236}">
                <a16:creationId xmlns:a16="http://schemas.microsoft.com/office/drawing/2014/main" id="{8D97699A-07E5-4A0A-9F5D-A0539449AD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217</a:t>
            </a:fld>
            <a:endParaRPr lang="en-US">
              <a:solidFill>
                <a:prstClr val="black">
                  <a:tint val="75000"/>
                </a:prstClr>
              </a:solidFill>
            </a:endParaRPr>
          </a:p>
        </p:txBody>
      </p:sp>
    </p:spTree>
    <p:extLst>
      <p:ext uri="{BB962C8B-B14F-4D97-AF65-F5344CB8AC3E}">
        <p14:creationId xmlns:p14="http://schemas.microsoft.com/office/powerpoint/2010/main" val="2282654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058150" cy="5486400"/>
          </a:xfrm>
        </p:spPr>
        <p:txBody>
          <a:bodyPr>
            <a:normAutofit fontScale="92500" lnSpcReduction="10000"/>
          </a:bodyPr>
          <a:lstStyle/>
          <a:p>
            <a:r>
              <a:rPr lang="en-US" sz="3200" dirty="0" err="1"/>
              <a:t>Mensitasi</a:t>
            </a:r>
            <a:r>
              <a:rPr lang="en-US" sz="3200" dirty="0"/>
              <a:t> (</a:t>
            </a:r>
            <a:r>
              <a:rPr lang="en-US" sz="3200" dirty="0" err="1"/>
              <a:t>mengutip</a:t>
            </a:r>
            <a:r>
              <a:rPr lang="en-US" sz="3200" dirty="0"/>
              <a:t>) </a:t>
            </a:r>
            <a:r>
              <a:rPr lang="en-US" sz="3200" dirty="0" err="1"/>
              <a:t>hasil</a:t>
            </a:r>
            <a:r>
              <a:rPr lang="en-US" sz="3200" dirty="0"/>
              <a:t> </a:t>
            </a:r>
            <a:r>
              <a:rPr lang="en-US" sz="3200" dirty="0" err="1"/>
              <a:t>rangkuman</a:t>
            </a:r>
            <a:r>
              <a:rPr lang="en-US" sz="3200" dirty="0"/>
              <a:t> </a:t>
            </a:r>
            <a:r>
              <a:rPr lang="en-US" sz="3200" dirty="0" err="1"/>
              <a:t>dan</a:t>
            </a:r>
            <a:r>
              <a:rPr lang="en-US" sz="3200" dirty="0"/>
              <a:t> </a:t>
            </a:r>
            <a:r>
              <a:rPr lang="en-US" sz="3200" dirty="0" err="1"/>
              <a:t>kutipan</a:t>
            </a:r>
            <a:r>
              <a:rPr lang="en-US" sz="3200" dirty="0"/>
              <a:t> yang </a:t>
            </a:r>
            <a:r>
              <a:rPr lang="en-US" sz="3200" dirty="0" err="1"/>
              <a:t>dilakukan</a:t>
            </a:r>
            <a:r>
              <a:rPr lang="en-US" sz="3200" dirty="0"/>
              <a:t> orang lain di </a:t>
            </a:r>
            <a:r>
              <a:rPr lang="en-US" sz="3200" dirty="0" err="1"/>
              <a:t>buku</a:t>
            </a:r>
            <a:r>
              <a:rPr lang="en-US" sz="3200" dirty="0"/>
              <a:t> </a:t>
            </a:r>
            <a:r>
              <a:rPr lang="en-US" sz="3200" dirty="0" err="1"/>
              <a:t>atau</a:t>
            </a:r>
            <a:r>
              <a:rPr lang="en-US" sz="3200" dirty="0"/>
              <a:t> </a:t>
            </a:r>
            <a:r>
              <a:rPr lang="en-US" sz="3200" dirty="0" err="1"/>
              <a:t>papernya</a:t>
            </a:r>
            <a:endParaRPr lang="en-US" sz="3200" dirty="0"/>
          </a:p>
          <a:p>
            <a:r>
              <a:rPr lang="en-US" sz="3200" dirty="0"/>
              <a:t>Definisi </a:t>
            </a:r>
            <a:r>
              <a:rPr lang="en-US" sz="3200" dirty="0" err="1"/>
              <a:t>logika</a:t>
            </a:r>
            <a:r>
              <a:rPr lang="en-US" sz="3200" dirty="0"/>
              <a:t> fuzzy </a:t>
            </a:r>
            <a:r>
              <a:rPr lang="en-US" sz="3200" dirty="0" err="1">
                <a:solidFill>
                  <a:srgbClr val="C00000"/>
                </a:solidFill>
              </a:rPr>
              <a:t>menurut</a:t>
            </a:r>
            <a:r>
              <a:rPr lang="en-US" sz="3200" dirty="0">
                <a:solidFill>
                  <a:srgbClr val="C00000"/>
                </a:solidFill>
              </a:rPr>
              <a:t> </a:t>
            </a:r>
            <a:r>
              <a:rPr lang="en-US" sz="3200" dirty="0" err="1">
                <a:solidFill>
                  <a:srgbClr val="C00000"/>
                </a:solidFill>
              </a:rPr>
              <a:t>Lotfie</a:t>
            </a:r>
            <a:r>
              <a:rPr lang="en-US" sz="3200" dirty="0">
                <a:solidFill>
                  <a:srgbClr val="C00000"/>
                </a:solidFill>
              </a:rPr>
              <a:t> Zadeh </a:t>
            </a:r>
            <a:r>
              <a:rPr lang="en-US" sz="3200" dirty="0" err="1">
                <a:solidFill>
                  <a:srgbClr val="C00000"/>
                </a:solidFill>
              </a:rPr>
              <a:t>dalam</a:t>
            </a:r>
            <a:r>
              <a:rPr lang="en-US" sz="3200" dirty="0">
                <a:solidFill>
                  <a:srgbClr val="C00000"/>
                </a:solidFill>
              </a:rPr>
              <a:t> </a:t>
            </a:r>
            <a:r>
              <a:rPr lang="en-US" sz="3200" dirty="0" err="1">
                <a:solidFill>
                  <a:srgbClr val="C00000"/>
                </a:solidFill>
              </a:rPr>
              <a:t>Suyanto</a:t>
            </a:r>
            <a:r>
              <a:rPr lang="en-US" sz="3200" dirty="0"/>
              <a:t> (</a:t>
            </a:r>
            <a:r>
              <a:rPr lang="en-US" sz="3200" dirty="0" err="1"/>
              <a:t>Suyanto</a:t>
            </a:r>
            <a:r>
              <a:rPr lang="en-US" sz="3200" dirty="0"/>
              <a:t>, 2009) </a:t>
            </a:r>
            <a:r>
              <a:rPr lang="en-US" sz="3200" dirty="0" err="1"/>
              <a:t>adalah</a:t>
            </a:r>
            <a:r>
              <a:rPr lang="en-US" sz="3200" dirty="0"/>
              <a:t>:</a:t>
            </a:r>
          </a:p>
          <a:p>
            <a:pPr>
              <a:buNone/>
            </a:pPr>
            <a:r>
              <a:rPr lang="en-US" sz="3200" dirty="0"/>
              <a:t>	</a:t>
            </a:r>
            <a:r>
              <a:rPr lang="en-US" sz="3200" dirty="0" err="1"/>
              <a:t>blablabla</a:t>
            </a:r>
            <a:endParaRPr lang="en-US" sz="3200" dirty="0"/>
          </a:p>
          <a:p>
            <a:r>
              <a:rPr lang="en-US" sz="3200" dirty="0" err="1">
                <a:solidFill>
                  <a:srgbClr val="C00000"/>
                </a:solidFill>
              </a:rPr>
              <a:t>Jangan</a:t>
            </a:r>
            <a:r>
              <a:rPr lang="en-US" sz="3200" dirty="0">
                <a:solidFill>
                  <a:srgbClr val="C00000"/>
                </a:solidFill>
              </a:rPr>
              <a:t> </a:t>
            </a:r>
            <a:r>
              <a:rPr lang="en-US" sz="3200" dirty="0" err="1">
                <a:solidFill>
                  <a:srgbClr val="C00000"/>
                </a:solidFill>
              </a:rPr>
              <a:t>terlalu</a:t>
            </a:r>
            <a:r>
              <a:rPr lang="en-US" sz="3200" dirty="0">
                <a:solidFill>
                  <a:srgbClr val="C00000"/>
                </a:solidFill>
              </a:rPr>
              <a:t> </a:t>
            </a:r>
            <a:r>
              <a:rPr lang="en-US" sz="3200" dirty="0" err="1">
                <a:solidFill>
                  <a:srgbClr val="C00000"/>
                </a:solidFill>
              </a:rPr>
              <a:t>banyak</a:t>
            </a:r>
            <a:r>
              <a:rPr lang="en-US" sz="3200" dirty="0">
                <a:solidFill>
                  <a:srgbClr val="C00000"/>
                </a:solidFill>
              </a:rPr>
              <a:t> </a:t>
            </a:r>
            <a:r>
              <a:rPr lang="en-US" sz="3200" dirty="0" err="1">
                <a:solidFill>
                  <a:srgbClr val="C00000"/>
                </a:solidFill>
              </a:rPr>
              <a:t>dilakukan</a:t>
            </a:r>
            <a:r>
              <a:rPr lang="en-US" sz="3200" dirty="0">
                <a:solidFill>
                  <a:srgbClr val="C00000"/>
                </a:solidFill>
              </a:rPr>
              <a:t> </a:t>
            </a:r>
            <a:r>
              <a:rPr lang="en-US" sz="3200" dirty="0" err="1"/>
              <a:t>kecuali</a:t>
            </a:r>
            <a:r>
              <a:rPr lang="en-US" sz="3200" dirty="0"/>
              <a:t> </a:t>
            </a:r>
            <a:r>
              <a:rPr lang="en-US" sz="3200" dirty="0" err="1"/>
              <a:t>dalam</a:t>
            </a:r>
            <a:r>
              <a:rPr lang="en-US" sz="3200" dirty="0"/>
              <a:t> </a:t>
            </a:r>
            <a:r>
              <a:rPr lang="en-US" sz="3200" dirty="0" err="1"/>
              <a:t>keadaan</a:t>
            </a:r>
            <a:r>
              <a:rPr lang="en-US" sz="3200" dirty="0"/>
              <a:t>:</a:t>
            </a:r>
          </a:p>
          <a:p>
            <a:pPr lvl="1"/>
            <a:r>
              <a:rPr lang="en-US" sz="2800" dirty="0"/>
              <a:t>Kita </a:t>
            </a:r>
            <a:r>
              <a:rPr lang="en-US" sz="2800" dirty="0" err="1">
                <a:solidFill>
                  <a:srgbClr val="0070C0"/>
                </a:solidFill>
              </a:rPr>
              <a:t>tidak</a:t>
            </a:r>
            <a:r>
              <a:rPr lang="en-US" sz="2800" dirty="0">
                <a:solidFill>
                  <a:srgbClr val="0070C0"/>
                </a:solidFill>
              </a:rPr>
              <a:t> </a:t>
            </a:r>
            <a:r>
              <a:rPr lang="en-US" sz="2800" dirty="0" err="1">
                <a:solidFill>
                  <a:srgbClr val="0070C0"/>
                </a:solidFill>
              </a:rPr>
              <a:t>bisa</a:t>
            </a:r>
            <a:r>
              <a:rPr lang="en-US" sz="2800" dirty="0">
                <a:solidFill>
                  <a:srgbClr val="0070C0"/>
                </a:solidFill>
              </a:rPr>
              <a:t> </a:t>
            </a:r>
            <a:r>
              <a:rPr lang="en-US" sz="2800" dirty="0" err="1">
                <a:solidFill>
                  <a:srgbClr val="0070C0"/>
                </a:solidFill>
              </a:rPr>
              <a:t>mengakses</a:t>
            </a:r>
            <a:r>
              <a:rPr lang="en-US" sz="2800" dirty="0">
                <a:solidFill>
                  <a:srgbClr val="0070C0"/>
                </a:solidFill>
              </a:rPr>
              <a:t> </a:t>
            </a:r>
            <a:r>
              <a:rPr lang="en-US" sz="2800" dirty="0" err="1">
                <a:solidFill>
                  <a:srgbClr val="0070C0"/>
                </a:solidFill>
              </a:rPr>
              <a:t>publikasi</a:t>
            </a:r>
            <a:r>
              <a:rPr lang="en-US" sz="2800" dirty="0">
                <a:solidFill>
                  <a:srgbClr val="0070C0"/>
                </a:solidFill>
              </a:rPr>
              <a:t> </a:t>
            </a:r>
            <a:r>
              <a:rPr lang="en-US" sz="2800" dirty="0" err="1">
                <a:solidFill>
                  <a:srgbClr val="0070C0"/>
                </a:solidFill>
              </a:rPr>
              <a:t>asli</a:t>
            </a:r>
            <a:endParaRPr lang="en-US" sz="2800" dirty="0">
              <a:solidFill>
                <a:srgbClr val="0070C0"/>
              </a:solidFill>
            </a:endParaRPr>
          </a:p>
          <a:p>
            <a:pPr lvl="1"/>
            <a:r>
              <a:rPr lang="en-US" sz="2800" dirty="0" err="1"/>
              <a:t>Bahasa</a:t>
            </a:r>
            <a:r>
              <a:rPr lang="en-US" sz="2800" dirty="0"/>
              <a:t> </a:t>
            </a:r>
            <a:r>
              <a:rPr lang="en-US" sz="2800" dirty="0" err="1"/>
              <a:t>asli</a:t>
            </a:r>
            <a:r>
              <a:rPr lang="en-US" sz="2800" dirty="0"/>
              <a:t> </a:t>
            </a:r>
            <a:r>
              <a:rPr lang="en-US" sz="2800" dirty="0" err="1"/>
              <a:t>publikasi</a:t>
            </a:r>
            <a:r>
              <a:rPr lang="en-US" sz="2800" dirty="0"/>
              <a:t> </a:t>
            </a:r>
            <a:r>
              <a:rPr lang="en-US" sz="2800" dirty="0" err="1"/>
              <a:t>bukan</a:t>
            </a:r>
            <a:r>
              <a:rPr lang="en-US" sz="2800" dirty="0"/>
              <a:t> </a:t>
            </a:r>
            <a:r>
              <a:rPr lang="en-US" sz="2800" dirty="0" err="1"/>
              <a:t>bahasa</a:t>
            </a:r>
            <a:r>
              <a:rPr lang="en-US" sz="2800" dirty="0"/>
              <a:t> </a:t>
            </a:r>
            <a:r>
              <a:rPr lang="en-US" sz="2800" dirty="0" err="1"/>
              <a:t>inggris</a:t>
            </a:r>
            <a:r>
              <a:rPr lang="en-US" sz="2800" dirty="0"/>
              <a:t> (</a:t>
            </a:r>
            <a:r>
              <a:rPr lang="en-US" sz="2800" dirty="0" err="1"/>
              <a:t>sulit</a:t>
            </a:r>
            <a:r>
              <a:rPr lang="en-US" sz="2800" dirty="0"/>
              <a:t> </a:t>
            </a:r>
            <a:r>
              <a:rPr lang="en-US" sz="2800" dirty="0" err="1"/>
              <a:t>dipahami</a:t>
            </a:r>
            <a:r>
              <a:rPr lang="en-US" sz="2800" dirty="0"/>
              <a:t>)</a:t>
            </a:r>
          </a:p>
          <a:p>
            <a:r>
              <a:rPr lang="en-US" sz="3200" dirty="0" err="1"/>
              <a:t>Terlalu</a:t>
            </a:r>
            <a:r>
              <a:rPr lang="en-US" sz="3200" dirty="0"/>
              <a:t> </a:t>
            </a:r>
            <a:r>
              <a:rPr lang="en-US" sz="3200" dirty="0" err="1"/>
              <a:t>banyak</a:t>
            </a:r>
            <a:r>
              <a:rPr lang="en-US" sz="3200" dirty="0"/>
              <a:t> </a:t>
            </a:r>
            <a:r>
              <a:rPr lang="en-US" sz="3200" dirty="0" err="1"/>
              <a:t>melakukan</a:t>
            </a:r>
            <a:r>
              <a:rPr lang="en-US" sz="3200" dirty="0"/>
              <a:t> </a:t>
            </a:r>
            <a:r>
              <a:rPr lang="en-US" sz="3200" dirty="0" err="1"/>
              <a:t>akan</a:t>
            </a:r>
            <a:r>
              <a:rPr lang="en-US" sz="3200" dirty="0"/>
              <a:t> </a:t>
            </a:r>
            <a:r>
              <a:rPr lang="en-US" sz="3200" dirty="0" err="1"/>
              <a:t>membuat</a:t>
            </a:r>
            <a:r>
              <a:rPr lang="en-US" sz="3200" dirty="0"/>
              <a:t> orang lain </a:t>
            </a:r>
            <a:r>
              <a:rPr lang="en-US" sz="3200" dirty="0" err="1"/>
              <a:t>menyebut</a:t>
            </a:r>
            <a:r>
              <a:rPr lang="en-US" sz="3200" dirty="0"/>
              <a:t> </a:t>
            </a:r>
            <a:r>
              <a:rPr lang="en-US" sz="3200" dirty="0" err="1"/>
              <a:t>kita</a:t>
            </a:r>
            <a:r>
              <a:rPr lang="en-US" sz="3200" dirty="0"/>
              <a:t> “</a:t>
            </a:r>
            <a:r>
              <a:rPr lang="en-US" sz="3200" dirty="0" err="1">
                <a:solidFill>
                  <a:srgbClr val="C00000"/>
                </a:solidFill>
              </a:rPr>
              <a:t>peneliti</a:t>
            </a:r>
            <a:r>
              <a:rPr lang="en-US" sz="3200" dirty="0">
                <a:solidFill>
                  <a:srgbClr val="C00000"/>
                </a:solidFill>
              </a:rPr>
              <a:t> </a:t>
            </a:r>
            <a:r>
              <a:rPr lang="en-US" sz="3200" dirty="0" err="1">
                <a:solidFill>
                  <a:srgbClr val="C00000"/>
                </a:solidFill>
              </a:rPr>
              <a:t>malas</a:t>
            </a:r>
            <a:r>
              <a:rPr lang="en-US" sz="3200" dirty="0"/>
              <a:t>”</a:t>
            </a:r>
          </a:p>
        </p:txBody>
      </p:sp>
      <p:sp>
        <p:nvSpPr>
          <p:cNvPr id="2" name="Title 1"/>
          <p:cNvSpPr>
            <a:spLocks noGrp="1"/>
          </p:cNvSpPr>
          <p:nvPr>
            <p:ph type="title"/>
          </p:nvPr>
        </p:nvSpPr>
        <p:spPr/>
        <p:txBody>
          <a:bodyPr/>
          <a:lstStyle/>
          <a:p>
            <a:r>
              <a:rPr lang="en-US" dirty="0" err="1"/>
              <a:t>Mensitasi</a:t>
            </a:r>
            <a:r>
              <a:rPr lang="en-US" dirty="0"/>
              <a:t> </a:t>
            </a:r>
            <a:r>
              <a:rPr lang="en-US" dirty="0" err="1"/>
              <a:t>Sitasi</a:t>
            </a:r>
            <a:r>
              <a:rPr lang="en-US" dirty="0"/>
              <a:t> Orang Lain</a:t>
            </a:r>
          </a:p>
        </p:txBody>
      </p:sp>
      <p:sp>
        <p:nvSpPr>
          <p:cNvPr id="5" name="Slide Number Placeholder 4">
            <a:extLst>
              <a:ext uri="{FF2B5EF4-FFF2-40B4-BE49-F238E27FC236}">
                <a16:creationId xmlns:a16="http://schemas.microsoft.com/office/drawing/2014/main" id="{5E98568A-9C77-456B-A795-B59E5E36A56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218</a:t>
            </a:fld>
            <a:endParaRPr lang="en-US">
              <a:solidFill>
                <a:prstClr val="black">
                  <a:tint val="75000"/>
                </a:prstClr>
              </a:solidFill>
            </a:endParaRPr>
          </a:p>
        </p:txBody>
      </p:sp>
    </p:spTree>
    <p:extLst>
      <p:ext uri="{BB962C8B-B14F-4D97-AF65-F5344CB8AC3E}">
        <p14:creationId xmlns:p14="http://schemas.microsoft.com/office/powerpoint/2010/main" val="15152239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229600" cy="5173663"/>
          </a:xfrm>
        </p:spPr>
        <p:txBody>
          <a:bodyPr/>
          <a:lstStyle/>
          <a:p>
            <a:pPr marL="742950" indent="-742950">
              <a:buFont typeface="+mj-lt"/>
              <a:buAutoNum type="arabicPeriod"/>
            </a:pPr>
            <a:r>
              <a:rPr lang="en-US" sz="3600" dirty="0">
                <a:solidFill>
                  <a:srgbClr val="C00000"/>
                </a:solidFill>
              </a:rPr>
              <a:t>APA</a:t>
            </a:r>
            <a:r>
              <a:rPr lang="en-US" sz="3600" dirty="0"/>
              <a:t> Style</a:t>
            </a:r>
          </a:p>
          <a:p>
            <a:pPr marL="742950" indent="-742950">
              <a:buFont typeface="+mj-lt"/>
              <a:buAutoNum type="arabicPeriod"/>
            </a:pPr>
            <a:r>
              <a:rPr lang="en-US" sz="3600" dirty="0">
                <a:solidFill>
                  <a:srgbClr val="C00000"/>
                </a:solidFill>
              </a:rPr>
              <a:t>Harvard</a:t>
            </a:r>
            <a:r>
              <a:rPr lang="en-US" sz="3600" dirty="0"/>
              <a:t> Style</a:t>
            </a:r>
          </a:p>
          <a:p>
            <a:pPr marL="742950" indent="-742950">
              <a:buFont typeface="+mj-lt"/>
              <a:buAutoNum type="arabicPeriod"/>
            </a:pPr>
            <a:r>
              <a:rPr lang="en-US" sz="3600" dirty="0">
                <a:solidFill>
                  <a:srgbClr val="C00000"/>
                </a:solidFill>
              </a:rPr>
              <a:t>Vancouver</a:t>
            </a:r>
            <a:r>
              <a:rPr lang="en-US" sz="3600" dirty="0"/>
              <a:t> Style</a:t>
            </a:r>
          </a:p>
          <a:p>
            <a:pPr marL="742950" indent="-742950">
              <a:buFont typeface="+mj-lt"/>
              <a:buAutoNum type="arabicPeriod"/>
            </a:pPr>
            <a:r>
              <a:rPr lang="en-US" sz="3600" dirty="0">
                <a:solidFill>
                  <a:srgbClr val="C00000"/>
                </a:solidFill>
              </a:rPr>
              <a:t>IEEE</a:t>
            </a:r>
            <a:r>
              <a:rPr lang="en-US" sz="3600" dirty="0"/>
              <a:t> Style</a:t>
            </a:r>
          </a:p>
          <a:p>
            <a:pPr marL="742950" indent="-742950">
              <a:buFont typeface="+mj-lt"/>
              <a:buAutoNum type="arabicPeriod"/>
            </a:pPr>
            <a:r>
              <a:rPr lang="en-US" sz="3600" dirty="0">
                <a:solidFill>
                  <a:srgbClr val="C00000"/>
                </a:solidFill>
              </a:rPr>
              <a:t>ISO</a:t>
            </a:r>
            <a:r>
              <a:rPr lang="en-US" sz="3600" dirty="0"/>
              <a:t> Style</a:t>
            </a:r>
          </a:p>
          <a:p>
            <a:pPr>
              <a:buNone/>
            </a:pPr>
            <a:endParaRPr lang="en-US" dirty="0"/>
          </a:p>
          <a:p>
            <a:pPr>
              <a:buNone/>
            </a:pPr>
            <a:r>
              <a:rPr lang="en-US" dirty="0"/>
              <a:t>	</a:t>
            </a:r>
            <a:r>
              <a:rPr lang="en-US" sz="2800" i="1" dirty="0" err="1"/>
              <a:t>Menggunakan</a:t>
            </a:r>
            <a:r>
              <a:rPr lang="en-US" sz="2800" i="1" dirty="0"/>
              <a:t> </a:t>
            </a:r>
            <a:r>
              <a:rPr lang="en-US" sz="2800" i="1" dirty="0" err="1"/>
              <a:t>fitur</a:t>
            </a:r>
            <a:r>
              <a:rPr lang="en-US" sz="2800" i="1" dirty="0"/>
              <a:t> </a:t>
            </a:r>
            <a:r>
              <a:rPr lang="en-US" sz="2800" i="1" dirty="0">
                <a:solidFill>
                  <a:srgbClr val="C00000"/>
                </a:solidFill>
              </a:rPr>
              <a:t>references</a:t>
            </a:r>
            <a:r>
              <a:rPr lang="en-US" sz="2800" i="1" dirty="0"/>
              <a:t> </a:t>
            </a:r>
            <a:r>
              <a:rPr lang="en-US" sz="2800" i="1" dirty="0" err="1"/>
              <a:t>pada</a:t>
            </a:r>
            <a:r>
              <a:rPr lang="en-US" sz="2800" i="1" dirty="0"/>
              <a:t> word processor </a:t>
            </a:r>
            <a:r>
              <a:rPr lang="en-US" sz="2800" i="1" dirty="0" err="1"/>
              <a:t>akan</a:t>
            </a:r>
            <a:r>
              <a:rPr lang="en-US" sz="2800" i="1" dirty="0"/>
              <a:t> </a:t>
            </a:r>
            <a:r>
              <a:rPr lang="en-US" sz="2800" i="1" dirty="0" err="1"/>
              <a:t>mempermudah</a:t>
            </a:r>
            <a:r>
              <a:rPr lang="en-US" sz="2800" i="1" dirty="0"/>
              <a:t> </a:t>
            </a:r>
            <a:r>
              <a:rPr lang="en-US" sz="2800" i="1" dirty="0" err="1"/>
              <a:t>pengaturan</a:t>
            </a:r>
            <a:r>
              <a:rPr lang="en-US" sz="2800" i="1" dirty="0"/>
              <a:t> </a:t>
            </a:r>
            <a:r>
              <a:rPr lang="en-US" sz="2800" i="1" dirty="0" err="1"/>
              <a:t>dan</a:t>
            </a:r>
            <a:r>
              <a:rPr lang="en-US" sz="2800" i="1" dirty="0"/>
              <a:t> </a:t>
            </a:r>
            <a:r>
              <a:rPr lang="en-US" sz="2800" i="1" dirty="0" err="1"/>
              <a:t>pengelolaan</a:t>
            </a:r>
            <a:r>
              <a:rPr lang="en-US" sz="2800" i="1" dirty="0"/>
              <a:t> </a:t>
            </a:r>
            <a:r>
              <a:rPr lang="en-US" sz="2800" i="1" dirty="0" err="1"/>
              <a:t>referensi</a:t>
            </a:r>
            <a:r>
              <a:rPr lang="en-US" sz="2800" i="1" dirty="0"/>
              <a:t> </a:t>
            </a:r>
            <a:r>
              <a:rPr lang="en-US" sz="2800" i="1" dirty="0" err="1"/>
              <a:t>pada</a:t>
            </a:r>
            <a:r>
              <a:rPr lang="en-US" sz="2800" i="1" dirty="0"/>
              <a:t> </a:t>
            </a:r>
            <a:r>
              <a:rPr lang="en-US" sz="2800" i="1" dirty="0" err="1"/>
              <a:t>dokumen</a:t>
            </a:r>
            <a:r>
              <a:rPr lang="en-US" sz="2800" i="1" dirty="0"/>
              <a:t> </a:t>
            </a:r>
          </a:p>
          <a:p>
            <a:endParaRPr lang="en-US" dirty="0"/>
          </a:p>
        </p:txBody>
      </p:sp>
      <p:sp>
        <p:nvSpPr>
          <p:cNvPr id="2" name="Title 1"/>
          <p:cNvSpPr>
            <a:spLocks noGrp="1"/>
          </p:cNvSpPr>
          <p:nvPr>
            <p:ph type="title"/>
          </p:nvPr>
        </p:nvSpPr>
        <p:spPr/>
        <p:txBody>
          <a:bodyPr/>
          <a:lstStyle/>
          <a:p>
            <a:r>
              <a:rPr lang="en-US" dirty="0"/>
              <a:t>Standard Penulisan </a:t>
            </a:r>
            <a:r>
              <a:rPr lang="en-US" dirty="0" err="1"/>
              <a:t>Referensi</a:t>
            </a:r>
            <a:endParaRPr lang="en-US" dirty="0"/>
          </a:p>
        </p:txBody>
      </p:sp>
      <p:sp>
        <p:nvSpPr>
          <p:cNvPr id="5" name="Slide Number Placeholder 4">
            <a:extLst>
              <a:ext uri="{FF2B5EF4-FFF2-40B4-BE49-F238E27FC236}">
                <a16:creationId xmlns:a16="http://schemas.microsoft.com/office/drawing/2014/main" id="{72FF8FC7-2581-409C-893B-BC5533AB459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219</a:t>
            </a:fld>
            <a:endParaRPr lang="en-US">
              <a:solidFill>
                <a:prstClr val="black">
                  <a:tint val="75000"/>
                </a:prstClr>
              </a:solidFill>
            </a:endParaRPr>
          </a:p>
        </p:txBody>
      </p:sp>
    </p:spTree>
    <p:extLst>
      <p:ext uri="{BB962C8B-B14F-4D97-AF65-F5344CB8AC3E}">
        <p14:creationId xmlns:p14="http://schemas.microsoft.com/office/powerpoint/2010/main" val="711611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927167" y="861675"/>
            <a:ext cx="5284392" cy="830997"/>
          </a:xfrm>
          <a:prstGeom prst="rect">
            <a:avLst/>
          </a:prstGeom>
          <a:noFill/>
        </p:spPr>
        <p:txBody>
          <a:bodyPr wrap="square" rtlCol="0">
            <a:spAutoFit/>
          </a:bodyPr>
          <a:lstStyle/>
          <a:p>
            <a:pPr lvl="0">
              <a:defRPr/>
            </a:pPr>
            <a:r>
              <a:rPr kumimoji="0" lang="id-ID" sz="2400" b="0" i="0" u="none" strike="noStrike" kern="1200" cap="none" spc="0" normalizeH="0" baseline="0" noProof="0" dirty="0">
                <a:ln>
                  <a:noFill/>
                </a:ln>
                <a:solidFill>
                  <a:prstClr val="white"/>
                </a:solidFill>
                <a:effectLst/>
                <a:uLnTx/>
                <a:uFillTx/>
                <a:latin typeface="+mn-lt"/>
                <a:ea typeface="+mn-ea"/>
                <a:cs typeface="+mn-cs"/>
              </a:rPr>
              <a:t>Penerapan </a:t>
            </a:r>
            <a:r>
              <a:rPr kumimoji="0" lang="id-ID" sz="2400" b="0" i="0" u="none" strike="noStrike" kern="1200" cap="none" spc="0" normalizeH="0" baseline="0" noProof="0" dirty="0">
                <a:ln>
                  <a:noFill/>
                </a:ln>
                <a:solidFill>
                  <a:srgbClr val="FF0000"/>
                </a:solidFill>
                <a:effectLst/>
                <a:uLnTx/>
                <a:uFillTx/>
                <a:latin typeface="+mn-lt"/>
                <a:ea typeface="+mn-ea"/>
                <a:cs typeface="+mn-cs"/>
              </a:rPr>
              <a:t>Credal C4.5 </a:t>
            </a:r>
            <a:r>
              <a:rPr kumimoji="0" lang="id-ID" sz="2400" b="0" i="0" u="none" strike="noStrike" kern="1200" cap="none" spc="0" normalizeH="0" baseline="0" noProof="0" dirty="0">
                <a:ln>
                  <a:noFill/>
                </a:ln>
                <a:solidFill>
                  <a:prstClr val="white"/>
                </a:solidFill>
                <a:effectLst/>
                <a:uLnTx/>
                <a:uFillTx/>
                <a:latin typeface="+mn-lt"/>
                <a:ea typeface="+mn-ea"/>
                <a:cs typeface="+mn-cs"/>
              </a:rPr>
              <a:t>untuk </a:t>
            </a:r>
            <a:r>
              <a:rPr kumimoji="0" lang="id-ID" sz="2400" dirty="0">
                <a:solidFill>
                  <a:prstClr val="white"/>
                </a:solidFill>
                <a:effectLst/>
                <a:latin typeface="+mn-lt"/>
              </a:rPr>
              <a:t>Prediksi </a:t>
            </a:r>
            <a:r>
              <a:rPr kumimoji="0" lang="en-US" sz="2400" dirty="0" err="1">
                <a:solidFill>
                  <a:prstClr val="white"/>
                </a:solidFill>
                <a:effectLst/>
                <a:latin typeface="+mn-lt"/>
              </a:rPr>
              <a:t>Kelulusan</a:t>
            </a:r>
            <a:r>
              <a:rPr kumimoji="0" lang="en-US" sz="2400" dirty="0">
                <a:solidFill>
                  <a:prstClr val="white"/>
                </a:solidFill>
                <a:effectLst/>
                <a:latin typeface="+mn-lt"/>
              </a:rPr>
              <a:t> </a:t>
            </a:r>
            <a:r>
              <a:rPr kumimoji="0" lang="en-US" sz="2400" dirty="0" err="1">
                <a:solidFill>
                  <a:prstClr val="white"/>
                </a:solidFill>
                <a:effectLst/>
                <a:latin typeface="+mn-lt"/>
              </a:rPr>
              <a:t>Mahasiswa</a:t>
            </a:r>
            <a:r>
              <a:rPr kumimoji="0" lang="en-US" sz="2400" dirty="0">
                <a:solidFill>
                  <a:prstClr val="white"/>
                </a:solidFill>
                <a:effectLst/>
                <a:latin typeface="+mn-lt"/>
              </a:rPr>
              <a:t> pada STMIK ABC</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562600" y="2647578"/>
            <a:ext cx="1719484"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000" i="0" u="none" strike="noStrike" kern="1200" cap="none" spc="0" normalizeH="0" baseline="0" noProof="0" dirty="0" err="1">
                <a:ln>
                  <a:noFill/>
                </a:ln>
                <a:solidFill>
                  <a:prstClr val="white"/>
                </a:solidFill>
                <a:effectLst/>
                <a:uLnTx/>
                <a:uFillTx/>
                <a:latin typeface="Calibri" panose="020F0502020204030204"/>
              </a:rPr>
              <a:t>Split</a:t>
            </a:r>
            <a:r>
              <a:rPr kumimoji="0" lang="id-ID" sz="2000" i="0" u="none" strike="noStrike" kern="1200" cap="none" spc="0" normalizeH="0" baseline="0" noProof="0" dirty="0">
                <a:ln>
                  <a:noFill/>
                </a:ln>
                <a:solidFill>
                  <a:prstClr val="white"/>
                </a:solidFill>
                <a:effectLst/>
                <a:uLnTx/>
                <a:uFillTx/>
                <a:latin typeface="Calibri" panose="020F0502020204030204"/>
              </a:rPr>
              <a:t> </a:t>
            </a:r>
            <a:r>
              <a:rPr kumimoji="0" lang="id-ID" sz="2000" i="0" u="none" strike="noStrike" kern="1200" cap="none" spc="0" normalizeH="0" baseline="0" noProof="0" dirty="0" err="1">
                <a:ln>
                  <a:noFill/>
                </a:ln>
                <a:solidFill>
                  <a:prstClr val="white"/>
                </a:solidFill>
                <a:effectLst/>
                <a:uLnTx/>
                <a:uFillTx/>
                <a:latin typeface="Calibri" panose="020F0502020204030204"/>
              </a:rPr>
              <a:t>Criterion</a:t>
            </a:r>
            <a:endParaRPr kumimoji="0" lang="id-ID" sz="20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i="0" u="none" strike="noStrike" kern="1200" cap="none" spc="0" normalizeH="0" baseline="0" noProof="0" dirty="0" err="1">
                <a:ln>
                  <a:noFill/>
                </a:ln>
                <a:solidFill>
                  <a:srgbClr val="FF0000"/>
                </a:solidFill>
                <a:effectLst/>
                <a:uLnTx/>
                <a:uFillTx/>
                <a:latin typeface="Calibri" panose="020F0502020204030204"/>
              </a:rPr>
              <a:t>Credal</a:t>
            </a:r>
            <a:r>
              <a:rPr kumimoji="0" lang="id-ID" sz="2200" i="0" u="none" strike="noStrike" kern="1200" cap="none" spc="0" normalizeH="0" baseline="0" noProof="0" dirty="0">
                <a:ln>
                  <a:noFill/>
                </a:ln>
                <a:solidFill>
                  <a:srgbClr val="FF0000"/>
                </a:solidFill>
                <a:effectLst/>
                <a:uLnTx/>
                <a:uFillTx/>
                <a:latin typeface="Calibri" panose="020F0502020204030204"/>
              </a:rPr>
              <a:t> C4.5</a:t>
            </a:r>
            <a:r>
              <a:rPr kumimoji="0" lang="id-ID" sz="220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b="1" i="0" u="none" strike="noStrike" kern="1200" cap="none" spc="0" normalizeH="0" baseline="0" noProof="0" dirty="0" err="1">
                <a:ln>
                  <a:noFill/>
                </a:ln>
                <a:solidFill>
                  <a:srgbClr val="0070C0"/>
                </a:solidFill>
                <a:effectLst/>
                <a:uLnTx/>
                <a:uFillTx/>
                <a:latin typeface="Calibri" panose="020F0502020204030204"/>
              </a:rPr>
              <a:t>Imprecise</a:t>
            </a:r>
            <a:r>
              <a:rPr kumimoji="0" lang="id-ID" sz="2200" b="1" i="0" u="none" strike="noStrike" kern="1200" cap="none" spc="0" normalizeH="0" baseline="0" noProof="0" dirty="0">
                <a:ln>
                  <a:noFill/>
                </a:ln>
                <a:solidFill>
                  <a:srgbClr val="0070C0"/>
                </a:solidFill>
                <a:effectLst/>
                <a:uLnTx/>
                <a:uFillTx/>
                <a:latin typeface="Calibri" panose="020F0502020204030204"/>
              </a:rPr>
              <a:t> Gain </a:t>
            </a:r>
            <a:r>
              <a:rPr kumimoji="0" lang="id-ID" sz="2200" b="1" i="0" u="none" strike="noStrike" kern="1200" cap="none" spc="0" normalizeH="0" baseline="0" noProof="0" dirty="0" err="1">
                <a:ln>
                  <a:noFill/>
                </a:ln>
                <a:solidFill>
                  <a:srgbClr val="0070C0"/>
                </a:solidFill>
                <a:effectLst/>
                <a:uLnTx/>
                <a:uFillTx/>
                <a:latin typeface="Calibri" panose="020F0502020204030204"/>
              </a:rPr>
              <a:t>Ratio</a:t>
            </a:r>
            <a:r>
              <a:rPr kumimoji="0" lang="id-ID" sz="2200" b="1" i="0" u="none" strike="noStrike" kern="1200" cap="none" spc="0" normalizeH="0" baseline="0" noProof="0" dirty="0">
                <a:ln>
                  <a:noFill/>
                </a:ln>
                <a:solidFill>
                  <a:srgbClr val="0070C0"/>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dirty="0">
              <a:solidFill>
                <a:schemeClr val="tx1"/>
              </a:solidFill>
              <a:effectLst/>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800" i="1" u="none" strike="noStrike" kern="1200" cap="none" spc="0" normalizeH="0" baseline="0" noProof="0" dirty="0">
                <a:ln>
                  <a:noFill/>
                </a:ln>
                <a:solidFill>
                  <a:schemeClr val="tx1"/>
                </a:solidFill>
                <a:effectLst/>
                <a:uLnTx/>
                <a:uFillTx/>
                <a:latin typeface="Calibri" panose="020F0502020204030204"/>
              </a:rPr>
              <a:t>(</a:t>
            </a:r>
            <a:r>
              <a:rPr kumimoji="0" lang="id-ID" sz="1800" i="1" u="none" strike="noStrike" kern="1200" cap="none" spc="0" normalizeH="0" baseline="0" noProof="0" dirty="0" err="1">
                <a:ln>
                  <a:noFill/>
                </a:ln>
                <a:solidFill>
                  <a:schemeClr val="tx1"/>
                </a:solidFill>
                <a:effectLst/>
                <a:uLnTx/>
                <a:uFillTx/>
                <a:latin typeface="Calibri" panose="020F0502020204030204"/>
              </a:rPr>
              <a:t>Mantas</a:t>
            </a:r>
            <a:r>
              <a:rPr kumimoji="0" lang="id-ID" sz="1800" i="1" u="none" strike="noStrike" kern="1200" cap="none" spc="0" normalizeH="0" baseline="0" noProof="0" dirty="0">
                <a:ln>
                  <a:noFill/>
                </a:ln>
                <a:solidFill>
                  <a:schemeClr val="tx1"/>
                </a:solidFill>
                <a:effectLst/>
                <a:uLnTx/>
                <a:uFillTx/>
                <a:latin typeface="Calibri" panose="020F0502020204030204"/>
              </a:rPr>
              <a:t>, 2013)</a:t>
            </a:r>
            <a:endParaRPr kumimoji="0" lang="en-US" sz="1800" i="1"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Calibri" panose="020F0502020204030204"/>
                <a:ea typeface="+mn-ea"/>
                <a:cs typeface="+mn-cs"/>
              </a:rPr>
              <a:t>Imprecise Probability Theory</a:t>
            </a:r>
            <a:r>
              <a:rPr kumimoji="0" lang="en-GB" sz="2800" b="0" i="1" u="none" strike="noStrike" kern="1200" cap="none" spc="0" normalizeH="0" baseline="0" noProof="0" dirty="0">
                <a:ln>
                  <a:noFill/>
                </a:ln>
                <a:solidFill>
                  <a:prstClr val="white"/>
                </a:solidFill>
                <a:effectLst/>
                <a:uLnTx/>
                <a:uFillTx/>
                <a:latin typeface="Calibri" panose="020F0502020204030204"/>
                <a:ea typeface="+mn-ea"/>
                <a:cs typeface="+mn-cs"/>
              </a:rPr>
              <a:t> (Walley,</a:t>
            </a:r>
            <a:r>
              <a:rPr kumimoji="0" lang="en-GB" sz="2800" b="0" i="1" u="none" strike="noStrike" kern="1200" cap="none" spc="0" normalizeH="0" noProof="0" dirty="0">
                <a:ln>
                  <a:noFill/>
                </a:ln>
                <a:solidFill>
                  <a:prstClr val="white"/>
                </a:solidFill>
                <a:effectLst/>
                <a:uLnTx/>
                <a:uFillTx/>
                <a:latin typeface="Calibri" panose="020F0502020204030204"/>
                <a:ea typeface="+mn-ea"/>
                <a:cs typeface="+mn-cs"/>
              </a:rPr>
              <a:t> 1996)</a:t>
            </a:r>
            <a:endParaRPr kumimoji="0" lang="id-ID" sz="36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67DF9CE-E6FE-4E8C-B6A5-42FEAA1E4A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361168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1+#ppt_w/2"/>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077200" cy="5257800"/>
          </a:xfrm>
        </p:spPr>
        <p:txBody>
          <a:bodyPr>
            <a:normAutofit fontScale="92500" lnSpcReduction="10000"/>
          </a:bodyPr>
          <a:lstStyle/>
          <a:p>
            <a:r>
              <a:rPr lang="fi-FI" sz="2800" dirty="0"/>
              <a:t>Teks (Nama Keluarga Penulis, Tahun Terbit)</a:t>
            </a:r>
          </a:p>
          <a:p>
            <a:pPr lvl="1"/>
            <a:r>
              <a:rPr lang="en-US" sz="2200" dirty="0"/>
              <a:t>Model </a:t>
            </a:r>
            <a:r>
              <a:rPr lang="en-US" sz="2200" dirty="0" err="1"/>
              <a:t>motivasi</a:t>
            </a:r>
            <a:r>
              <a:rPr lang="en-US" sz="2200" dirty="0"/>
              <a:t> </a:t>
            </a:r>
            <a:r>
              <a:rPr lang="en-US" sz="2200" dirty="0" err="1"/>
              <a:t>komunitas</a:t>
            </a:r>
            <a:r>
              <a:rPr lang="en-US" sz="2200" dirty="0"/>
              <a:t> </a:t>
            </a:r>
            <a:r>
              <a:rPr lang="en-US" sz="2200" dirty="0" err="1"/>
              <a:t>efektif</a:t>
            </a:r>
            <a:r>
              <a:rPr lang="en-US" sz="2200" dirty="0"/>
              <a:t> </a:t>
            </a:r>
            <a:r>
              <a:rPr lang="en-US" sz="2200" dirty="0" err="1"/>
              <a:t>diterapkan</a:t>
            </a:r>
            <a:r>
              <a:rPr lang="en-US" sz="2200" dirty="0"/>
              <a:t> </a:t>
            </a:r>
            <a:r>
              <a:rPr lang="en-US" sz="2200" dirty="0" err="1"/>
              <a:t>pada</a:t>
            </a:r>
            <a:r>
              <a:rPr lang="en-US" sz="2200" dirty="0"/>
              <a:t> </a:t>
            </a:r>
            <a:r>
              <a:rPr lang="en-US" sz="2200" dirty="0" err="1"/>
              <a:t>implementasi</a:t>
            </a:r>
            <a:r>
              <a:rPr lang="en-US" sz="2200" dirty="0"/>
              <a:t> eLearning </a:t>
            </a:r>
            <a:r>
              <a:rPr lang="en-US" sz="2200" dirty="0" err="1"/>
              <a:t>publik</a:t>
            </a:r>
            <a:r>
              <a:rPr lang="en-US" sz="2200" dirty="0"/>
              <a:t> (</a:t>
            </a:r>
            <a:r>
              <a:rPr lang="en-US" sz="2200" dirty="0">
                <a:solidFill>
                  <a:srgbClr val="C00000"/>
                </a:solidFill>
              </a:rPr>
              <a:t>Wahono, 2007</a:t>
            </a:r>
            <a:r>
              <a:rPr lang="en-US" sz="2200" dirty="0"/>
              <a:t>) </a:t>
            </a:r>
            <a:r>
              <a:rPr lang="en-US" sz="2400" dirty="0">
                <a:solidFill>
                  <a:srgbClr val="0070C0"/>
                </a:solidFill>
              </a:rPr>
              <a:t>(</a:t>
            </a:r>
            <a:r>
              <a:rPr lang="en-US" sz="2400" dirty="0" err="1">
                <a:solidFill>
                  <a:srgbClr val="0070C0"/>
                </a:solidFill>
              </a:rPr>
              <a:t>satu</a:t>
            </a:r>
            <a:r>
              <a:rPr lang="en-US" sz="2400" dirty="0">
                <a:solidFill>
                  <a:srgbClr val="0070C0"/>
                </a:solidFill>
              </a:rPr>
              <a:t> </a:t>
            </a:r>
            <a:r>
              <a:rPr lang="en-US" sz="2400" dirty="0" err="1">
                <a:solidFill>
                  <a:srgbClr val="0070C0"/>
                </a:solidFill>
              </a:rPr>
              <a:t>penulis</a:t>
            </a:r>
            <a:r>
              <a:rPr lang="en-US" sz="2400" dirty="0">
                <a:solidFill>
                  <a:srgbClr val="0070C0"/>
                </a:solidFill>
              </a:rPr>
              <a:t>)</a:t>
            </a:r>
            <a:endParaRPr lang="en-US" sz="2200" dirty="0"/>
          </a:p>
          <a:p>
            <a:pPr lvl="1"/>
            <a:r>
              <a:rPr lang="en-US" sz="2200" dirty="0"/>
              <a:t>Model </a:t>
            </a:r>
            <a:r>
              <a:rPr lang="en-US" sz="2200" dirty="0" err="1"/>
              <a:t>komunikasi</a:t>
            </a:r>
            <a:r>
              <a:rPr lang="en-US" sz="2200" dirty="0"/>
              <a:t> </a:t>
            </a:r>
            <a:r>
              <a:rPr lang="en-US" sz="2200" dirty="0" err="1"/>
              <a:t>multiagent</a:t>
            </a:r>
            <a:r>
              <a:rPr lang="en-US" sz="2200" dirty="0"/>
              <a:t> system </a:t>
            </a:r>
            <a:r>
              <a:rPr lang="en-US" sz="2200" dirty="0" err="1"/>
              <a:t>mengacu</a:t>
            </a:r>
            <a:r>
              <a:rPr lang="en-US" sz="2200" dirty="0"/>
              <a:t> </a:t>
            </a:r>
            <a:r>
              <a:rPr lang="en-US" sz="2200" dirty="0" err="1"/>
              <a:t>pada</a:t>
            </a:r>
            <a:r>
              <a:rPr lang="en-US" sz="2200" dirty="0"/>
              <a:t> </a:t>
            </a:r>
            <a:r>
              <a:rPr lang="en-US" sz="2200" dirty="0" err="1"/>
              <a:t>konsep</a:t>
            </a:r>
            <a:r>
              <a:rPr lang="en-US" sz="2200" dirty="0"/>
              <a:t> game theory (</a:t>
            </a:r>
            <a:r>
              <a:rPr lang="en-US" sz="2200" dirty="0">
                <a:solidFill>
                  <a:srgbClr val="C00000"/>
                </a:solidFill>
              </a:rPr>
              <a:t>Wahono &amp; Far, 2003</a:t>
            </a:r>
            <a:r>
              <a:rPr lang="en-US" sz="2200" dirty="0"/>
              <a:t>) </a:t>
            </a:r>
            <a:r>
              <a:rPr lang="en-US" sz="2400" dirty="0">
                <a:solidFill>
                  <a:srgbClr val="0070C0"/>
                </a:solidFill>
              </a:rPr>
              <a:t>(</a:t>
            </a:r>
            <a:r>
              <a:rPr lang="en-US" sz="2400" dirty="0" err="1">
                <a:solidFill>
                  <a:srgbClr val="0070C0"/>
                </a:solidFill>
              </a:rPr>
              <a:t>dua</a:t>
            </a:r>
            <a:r>
              <a:rPr lang="en-US" sz="2400" dirty="0">
                <a:solidFill>
                  <a:srgbClr val="0070C0"/>
                </a:solidFill>
              </a:rPr>
              <a:t> </a:t>
            </a:r>
            <a:r>
              <a:rPr lang="en-US" sz="2400" dirty="0" err="1">
                <a:solidFill>
                  <a:srgbClr val="0070C0"/>
                </a:solidFill>
              </a:rPr>
              <a:t>penulis</a:t>
            </a:r>
            <a:r>
              <a:rPr lang="en-US" sz="2400" dirty="0">
                <a:solidFill>
                  <a:srgbClr val="0070C0"/>
                </a:solidFill>
              </a:rPr>
              <a:t>)</a:t>
            </a:r>
            <a:endParaRPr lang="en-US" sz="2200" dirty="0"/>
          </a:p>
          <a:p>
            <a:pPr lvl="1"/>
            <a:r>
              <a:rPr lang="en-US" sz="2200" dirty="0"/>
              <a:t>Model </a:t>
            </a:r>
            <a:r>
              <a:rPr lang="en-US" sz="2200" dirty="0" err="1"/>
              <a:t>komunikasi</a:t>
            </a:r>
            <a:r>
              <a:rPr lang="en-US" sz="2200" dirty="0"/>
              <a:t> </a:t>
            </a:r>
            <a:r>
              <a:rPr lang="en-US" sz="2200" dirty="0" err="1"/>
              <a:t>multiagent</a:t>
            </a:r>
            <a:r>
              <a:rPr lang="en-US" sz="2200" dirty="0"/>
              <a:t> system </a:t>
            </a:r>
            <a:r>
              <a:rPr lang="en-US" sz="2200" dirty="0" err="1"/>
              <a:t>mengacu</a:t>
            </a:r>
            <a:r>
              <a:rPr lang="en-US" sz="2200" dirty="0"/>
              <a:t> </a:t>
            </a:r>
            <a:r>
              <a:rPr lang="en-US" sz="2200" dirty="0" err="1"/>
              <a:t>pada</a:t>
            </a:r>
            <a:r>
              <a:rPr lang="en-US" sz="2200" dirty="0"/>
              <a:t> </a:t>
            </a:r>
            <a:r>
              <a:rPr lang="en-US" sz="2200" dirty="0" err="1"/>
              <a:t>konsep</a:t>
            </a:r>
            <a:r>
              <a:rPr lang="en-US" sz="2200" dirty="0"/>
              <a:t> game theory (</a:t>
            </a:r>
            <a:r>
              <a:rPr lang="en-US" sz="2200" dirty="0">
                <a:solidFill>
                  <a:srgbClr val="C00000"/>
                </a:solidFill>
              </a:rPr>
              <a:t>Wahono et al., 2003</a:t>
            </a:r>
            <a:r>
              <a:rPr lang="en-US" sz="2200" dirty="0"/>
              <a:t>) </a:t>
            </a:r>
            <a:r>
              <a:rPr lang="en-US" sz="2400" dirty="0">
                <a:solidFill>
                  <a:srgbClr val="0070C0"/>
                </a:solidFill>
              </a:rPr>
              <a:t>(</a:t>
            </a:r>
            <a:r>
              <a:rPr lang="en-US" sz="2400" dirty="0" err="1">
                <a:solidFill>
                  <a:srgbClr val="0070C0"/>
                </a:solidFill>
              </a:rPr>
              <a:t>lebih</a:t>
            </a:r>
            <a:r>
              <a:rPr lang="en-US" sz="2400" dirty="0">
                <a:solidFill>
                  <a:srgbClr val="0070C0"/>
                </a:solidFill>
              </a:rPr>
              <a:t> </a:t>
            </a:r>
            <a:r>
              <a:rPr lang="en-US" sz="2400" dirty="0" err="1">
                <a:solidFill>
                  <a:srgbClr val="0070C0"/>
                </a:solidFill>
              </a:rPr>
              <a:t>dari</a:t>
            </a:r>
            <a:r>
              <a:rPr lang="en-US" sz="2400" dirty="0">
                <a:solidFill>
                  <a:srgbClr val="0070C0"/>
                </a:solidFill>
              </a:rPr>
              <a:t> 6 </a:t>
            </a:r>
            <a:r>
              <a:rPr lang="en-US" sz="2400" dirty="0" err="1">
                <a:solidFill>
                  <a:srgbClr val="0070C0"/>
                </a:solidFill>
              </a:rPr>
              <a:t>penulis</a:t>
            </a:r>
            <a:r>
              <a:rPr lang="en-US" sz="2400" dirty="0">
                <a:solidFill>
                  <a:srgbClr val="0070C0"/>
                </a:solidFill>
              </a:rPr>
              <a:t>)</a:t>
            </a:r>
            <a:endParaRPr lang="en-US" sz="2200" dirty="0"/>
          </a:p>
          <a:p>
            <a:r>
              <a:rPr lang="en-US" sz="2800" dirty="0" err="1"/>
              <a:t>Teks</a:t>
            </a:r>
            <a:r>
              <a:rPr lang="en-US" sz="2800" dirty="0"/>
              <a:t> (</a:t>
            </a:r>
            <a:r>
              <a:rPr lang="en-US" sz="2800" dirty="0" err="1"/>
              <a:t>Tahun</a:t>
            </a:r>
            <a:r>
              <a:rPr lang="en-US" sz="2800" dirty="0"/>
              <a:t> </a:t>
            </a:r>
            <a:r>
              <a:rPr lang="en-US" sz="2800" dirty="0" err="1"/>
              <a:t>Terbit</a:t>
            </a:r>
            <a:r>
              <a:rPr lang="en-US" sz="2800" dirty="0"/>
              <a:t>)</a:t>
            </a:r>
          </a:p>
          <a:p>
            <a:pPr lvl="1"/>
            <a:r>
              <a:rPr lang="en-US" sz="2200" dirty="0" err="1"/>
              <a:t>Penelitian</a:t>
            </a:r>
            <a:r>
              <a:rPr lang="en-US" sz="2200" dirty="0"/>
              <a:t> yang </a:t>
            </a:r>
            <a:r>
              <a:rPr lang="en-US" sz="2200" dirty="0" err="1"/>
              <a:t>dilakukan</a:t>
            </a:r>
            <a:r>
              <a:rPr lang="en-US" sz="2200" dirty="0"/>
              <a:t> </a:t>
            </a:r>
            <a:r>
              <a:rPr lang="en-US" sz="2200" dirty="0">
                <a:solidFill>
                  <a:srgbClr val="C00000"/>
                </a:solidFill>
              </a:rPr>
              <a:t>Wahono</a:t>
            </a:r>
            <a:r>
              <a:rPr lang="en-US" sz="2200" dirty="0"/>
              <a:t> </a:t>
            </a:r>
            <a:r>
              <a:rPr lang="en-US" sz="2200" dirty="0" err="1"/>
              <a:t>menunjukkan</a:t>
            </a:r>
            <a:r>
              <a:rPr lang="en-US" sz="2200" dirty="0"/>
              <a:t> </a:t>
            </a:r>
            <a:r>
              <a:rPr lang="en-US" sz="2200" dirty="0" err="1"/>
              <a:t>bahwa</a:t>
            </a:r>
            <a:r>
              <a:rPr lang="en-US" sz="2200" dirty="0"/>
              <a:t> model </a:t>
            </a:r>
            <a:r>
              <a:rPr lang="en-US" sz="2200" dirty="0" err="1"/>
              <a:t>motivasi</a:t>
            </a:r>
            <a:r>
              <a:rPr lang="en-US" sz="2200" dirty="0"/>
              <a:t> </a:t>
            </a:r>
            <a:r>
              <a:rPr lang="en-US" sz="2200" dirty="0" err="1"/>
              <a:t>komunitas</a:t>
            </a:r>
            <a:r>
              <a:rPr lang="en-US" sz="2200" dirty="0"/>
              <a:t> </a:t>
            </a:r>
            <a:r>
              <a:rPr lang="en-US" sz="2200" dirty="0" err="1"/>
              <a:t>efektif</a:t>
            </a:r>
            <a:r>
              <a:rPr lang="en-US" sz="2200" dirty="0"/>
              <a:t> </a:t>
            </a:r>
            <a:r>
              <a:rPr lang="en-US" sz="2200" dirty="0" err="1"/>
              <a:t>diterapkan</a:t>
            </a:r>
            <a:r>
              <a:rPr lang="en-US" sz="2200" dirty="0"/>
              <a:t> </a:t>
            </a:r>
            <a:r>
              <a:rPr lang="en-US" sz="2200" dirty="0" err="1"/>
              <a:t>pada</a:t>
            </a:r>
            <a:r>
              <a:rPr lang="en-US" sz="2200" dirty="0"/>
              <a:t> </a:t>
            </a:r>
            <a:r>
              <a:rPr lang="en-US" sz="2200" dirty="0" err="1"/>
              <a:t>implementasi</a:t>
            </a:r>
            <a:r>
              <a:rPr lang="en-US" sz="2200" dirty="0"/>
              <a:t> eLearning </a:t>
            </a:r>
            <a:r>
              <a:rPr lang="en-US" sz="2200" dirty="0" err="1"/>
              <a:t>publik</a:t>
            </a:r>
            <a:r>
              <a:rPr lang="en-US" sz="2200" dirty="0"/>
              <a:t> </a:t>
            </a:r>
            <a:r>
              <a:rPr lang="en-US" sz="2200" dirty="0">
                <a:solidFill>
                  <a:srgbClr val="C00000"/>
                </a:solidFill>
              </a:rPr>
              <a:t>(2007)</a:t>
            </a:r>
          </a:p>
          <a:p>
            <a:pPr lvl="1"/>
            <a:r>
              <a:rPr lang="en-US" sz="2200" dirty="0" err="1"/>
              <a:t>Penelitian</a:t>
            </a:r>
            <a:r>
              <a:rPr lang="en-US" sz="2200" dirty="0"/>
              <a:t> yang </a:t>
            </a:r>
            <a:r>
              <a:rPr lang="en-US" sz="2200" dirty="0" err="1"/>
              <a:t>dilakukan</a:t>
            </a:r>
            <a:r>
              <a:rPr lang="en-US" sz="2200" dirty="0"/>
              <a:t> </a:t>
            </a:r>
            <a:r>
              <a:rPr lang="en-US" sz="2200" dirty="0">
                <a:solidFill>
                  <a:srgbClr val="C00000"/>
                </a:solidFill>
              </a:rPr>
              <a:t>Wahono </a:t>
            </a:r>
            <a:r>
              <a:rPr lang="en-US" sz="2200" dirty="0" err="1">
                <a:solidFill>
                  <a:srgbClr val="C00000"/>
                </a:solidFill>
              </a:rPr>
              <a:t>dan</a:t>
            </a:r>
            <a:r>
              <a:rPr lang="en-US" sz="2200" dirty="0">
                <a:solidFill>
                  <a:srgbClr val="C00000"/>
                </a:solidFill>
              </a:rPr>
              <a:t> Far </a:t>
            </a:r>
            <a:r>
              <a:rPr lang="en-US" sz="2200" dirty="0" err="1"/>
              <a:t>menunjukkan</a:t>
            </a:r>
            <a:r>
              <a:rPr lang="en-US" sz="2200" dirty="0"/>
              <a:t> </a:t>
            </a:r>
            <a:r>
              <a:rPr lang="en-US" sz="2200" dirty="0" err="1"/>
              <a:t>bahwa</a:t>
            </a:r>
            <a:r>
              <a:rPr lang="en-US" sz="2200" dirty="0"/>
              <a:t> model </a:t>
            </a:r>
            <a:r>
              <a:rPr lang="en-US" sz="2200" dirty="0" err="1"/>
              <a:t>komunikasi</a:t>
            </a:r>
            <a:r>
              <a:rPr lang="en-US" sz="2200" dirty="0"/>
              <a:t> </a:t>
            </a:r>
            <a:r>
              <a:rPr lang="en-US" sz="2200" dirty="0" err="1"/>
              <a:t>multiagent</a:t>
            </a:r>
            <a:r>
              <a:rPr lang="en-US" sz="2200" dirty="0"/>
              <a:t> system </a:t>
            </a:r>
            <a:r>
              <a:rPr lang="en-US" sz="2200" dirty="0" err="1"/>
              <a:t>mengacu</a:t>
            </a:r>
            <a:r>
              <a:rPr lang="en-US" sz="2200" dirty="0"/>
              <a:t> </a:t>
            </a:r>
            <a:r>
              <a:rPr lang="en-US" sz="2200" dirty="0" err="1"/>
              <a:t>pada</a:t>
            </a:r>
            <a:r>
              <a:rPr lang="en-US" sz="2200" dirty="0"/>
              <a:t> </a:t>
            </a:r>
            <a:r>
              <a:rPr lang="en-US" sz="2200" dirty="0" err="1"/>
              <a:t>konsep</a:t>
            </a:r>
            <a:r>
              <a:rPr lang="en-US" sz="2200" dirty="0"/>
              <a:t> game theory</a:t>
            </a:r>
            <a:r>
              <a:rPr lang="en-US" sz="2200" dirty="0">
                <a:solidFill>
                  <a:srgbClr val="C00000"/>
                </a:solidFill>
              </a:rPr>
              <a:t> (2003) </a:t>
            </a:r>
          </a:p>
          <a:p>
            <a:pPr>
              <a:buNone/>
            </a:pPr>
            <a:endParaRPr lang="en-US" sz="2000" dirty="0"/>
          </a:p>
          <a:p>
            <a:pPr algn="r">
              <a:buNone/>
            </a:pPr>
            <a:r>
              <a:rPr lang="en-US" sz="2000" dirty="0"/>
              <a:t>				</a:t>
            </a:r>
            <a:endParaRPr lang="en-US" sz="2000" i="1" dirty="0"/>
          </a:p>
        </p:txBody>
      </p:sp>
      <p:sp>
        <p:nvSpPr>
          <p:cNvPr id="2" name="Title 1"/>
          <p:cNvSpPr>
            <a:spLocks noGrp="1"/>
          </p:cNvSpPr>
          <p:nvPr>
            <p:ph type="title"/>
          </p:nvPr>
        </p:nvSpPr>
        <p:spPr>
          <a:xfrm>
            <a:off x="609600" y="152400"/>
            <a:ext cx="8382000" cy="685800"/>
          </a:xfrm>
        </p:spPr>
        <p:txBody>
          <a:bodyPr/>
          <a:lstStyle/>
          <a:p>
            <a:r>
              <a:rPr lang="en-US" dirty="0"/>
              <a:t>Penulisan Citation (APA)</a:t>
            </a:r>
          </a:p>
        </p:txBody>
      </p:sp>
      <p:sp>
        <p:nvSpPr>
          <p:cNvPr id="5" name="Slide Number Placeholder 4">
            <a:extLst>
              <a:ext uri="{FF2B5EF4-FFF2-40B4-BE49-F238E27FC236}">
                <a16:creationId xmlns:a16="http://schemas.microsoft.com/office/drawing/2014/main" id="{8EB5E173-2C97-475E-89D9-A32833C5919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220</a:t>
            </a:fld>
            <a:endParaRPr lang="en-US">
              <a:solidFill>
                <a:prstClr val="black">
                  <a:tint val="75000"/>
                </a:prstClr>
              </a:solidFill>
            </a:endParaRPr>
          </a:p>
        </p:txBody>
      </p:sp>
    </p:spTree>
    <p:extLst>
      <p:ext uri="{BB962C8B-B14F-4D97-AF65-F5344CB8AC3E}">
        <p14:creationId xmlns:p14="http://schemas.microsoft.com/office/powerpoint/2010/main" val="3586483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8001000" cy="5021263"/>
          </a:xfrm>
        </p:spPr>
        <p:txBody>
          <a:bodyPr/>
          <a:lstStyle/>
          <a:p>
            <a:pPr>
              <a:buNone/>
            </a:pPr>
            <a:r>
              <a:rPr lang="en-US" sz="2800" dirty="0">
                <a:solidFill>
                  <a:srgbClr val="C00000"/>
                </a:solidFill>
              </a:rPr>
              <a:t>JURNAL DAN KARYA ILMIAH</a:t>
            </a:r>
          </a:p>
          <a:p>
            <a:r>
              <a:rPr lang="en-US" sz="2600" dirty="0"/>
              <a:t>Wahono, R.S. (2007, </a:t>
            </a:r>
            <a:r>
              <a:rPr lang="en-US" sz="2600" dirty="0" err="1"/>
              <a:t>Agustus</a:t>
            </a:r>
            <a:r>
              <a:rPr lang="en-US" sz="2600" dirty="0"/>
              <a:t>). </a:t>
            </a:r>
            <a:r>
              <a:rPr lang="en-US" sz="2600" dirty="0" err="1"/>
              <a:t>Sistem</a:t>
            </a:r>
            <a:r>
              <a:rPr lang="en-US" sz="2600" dirty="0"/>
              <a:t> eLearning </a:t>
            </a:r>
            <a:r>
              <a:rPr lang="en-US" sz="2600" dirty="0" err="1"/>
              <a:t>Berbasis</a:t>
            </a:r>
            <a:r>
              <a:rPr lang="en-US" sz="2600" dirty="0"/>
              <a:t> Model </a:t>
            </a:r>
            <a:r>
              <a:rPr lang="en-US" sz="2600" dirty="0" err="1"/>
              <a:t>Motivasi</a:t>
            </a:r>
            <a:r>
              <a:rPr lang="en-US" sz="2600" dirty="0"/>
              <a:t> </a:t>
            </a:r>
            <a:r>
              <a:rPr lang="en-US" sz="2600" dirty="0" err="1"/>
              <a:t>Komunitas</a:t>
            </a:r>
            <a:r>
              <a:rPr lang="en-US" sz="2600" dirty="0"/>
              <a:t>, </a:t>
            </a:r>
            <a:r>
              <a:rPr lang="en-US" sz="2600" dirty="0" err="1"/>
              <a:t>Jurnal</a:t>
            </a:r>
            <a:r>
              <a:rPr lang="en-US" sz="2600" dirty="0"/>
              <a:t> </a:t>
            </a:r>
            <a:r>
              <a:rPr lang="en-US" sz="2600" dirty="0" err="1"/>
              <a:t>Teknodik</a:t>
            </a:r>
            <a:r>
              <a:rPr lang="en-US" sz="2600" dirty="0"/>
              <a:t> , No. 21 Vol. XI, pp. 60-80. </a:t>
            </a:r>
            <a:r>
              <a:rPr lang="en-US" sz="2600" dirty="0">
                <a:solidFill>
                  <a:srgbClr val="0070C0"/>
                </a:solidFill>
              </a:rPr>
              <a:t>(</a:t>
            </a:r>
            <a:r>
              <a:rPr lang="en-US" sz="2600" dirty="0" err="1">
                <a:solidFill>
                  <a:srgbClr val="0070C0"/>
                </a:solidFill>
              </a:rPr>
              <a:t>satu</a:t>
            </a:r>
            <a:r>
              <a:rPr lang="en-US" sz="2600" dirty="0">
                <a:solidFill>
                  <a:srgbClr val="0070C0"/>
                </a:solidFill>
              </a:rPr>
              <a:t> </a:t>
            </a:r>
            <a:r>
              <a:rPr lang="en-US" sz="2600" dirty="0" err="1">
                <a:solidFill>
                  <a:srgbClr val="0070C0"/>
                </a:solidFill>
              </a:rPr>
              <a:t>penulis</a:t>
            </a:r>
            <a:r>
              <a:rPr lang="en-US" sz="2600" dirty="0">
                <a:solidFill>
                  <a:srgbClr val="0070C0"/>
                </a:solidFill>
              </a:rPr>
              <a:t>)</a:t>
            </a:r>
          </a:p>
          <a:p>
            <a:r>
              <a:rPr lang="en-US" sz="2600" dirty="0"/>
              <a:t>Wahono, R.S. &amp; Far, B.H (2003, August). Cognitive-Decision-Making Issues for Software Agents, Kluwer journal of Brain and Mind , Vol. 4 </a:t>
            </a:r>
            <a:r>
              <a:rPr lang="pt-BR" sz="2600" dirty="0"/>
              <a:t>No. 2, pp.239-252</a:t>
            </a:r>
            <a:r>
              <a:rPr lang="id-ID" sz="2600" dirty="0"/>
              <a:t>.</a:t>
            </a:r>
            <a:r>
              <a:rPr lang="pt-BR" sz="2600" dirty="0"/>
              <a:t> </a:t>
            </a:r>
            <a:r>
              <a:rPr lang="pt-BR" sz="2600" dirty="0">
                <a:solidFill>
                  <a:srgbClr val="0070C0"/>
                </a:solidFill>
              </a:rPr>
              <a:t>(dua penulis)</a:t>
            </a:r>
          </a:p>
          <a:p>
            <a:r>
              <a:rPr lang="en-US" sz="2600" dirty="0"/>
              <a:t>Wahono, R.S. et al. (2002, March). A Framework for Object Identification and Refinement Process, IEEE Transaction on Software Engineering, Vol. 12 </a:t>
            </a:r>
            <a:r>
              <a:rPr lang="it-IT" sz="2600" dirty="0"/>
              <a:t>No 4, pp. 125-143. </a:t>
            </a:r>
            <a:r>
              <a:rPr lang="it-IT" sz="2600" dirty="0">
                <a:solidFill>
                  <a:srgbClr val="0070C0"/>
                </a:solidFill>
              </a:rPr>
              <a:t>(lebih dari enam penulis)</a:t>
            </a:r>
            <a:endParaRPr lang="en-US" sz="2600" dirty="0">
              <a:solidFill>
                <a:srgbClr val="0070C0"/>
              </a:solidFill>
            </a:endParaRPr>
          </a:p>
        </p:txBody>
      </p:sp>
      <p:sp>
        <p:nvSpPr>
          <p:cNvPr id="2" name="Title 1"/>
          <p:cNvSpPr>
            <a:spLocks noGrp="1"/>
          </p:cNvSpPr>
          <p:nvPr>
            <p:ph type="title"/>
          </p:nvPr>
        </p:nvSpPr>
        <p:spPr>
          <a:xfrm>
            <a:off x="609600" y="228600"/>
            <a:ext cx="8382000" cy="609600"/>
          </a:xfrm>
        </p:spPr>
        <p:txBody>
          <a:bodyPr>
            <a:noAutofit/>
          </a:bodyPr>
          <a:lstStyle/>
          <a:p>
            <a:r>
              <a:rPr lang="en-US" dirty="0"/>
              <a:t>Penulisan </a:t>
            </a:r>
            <a:r>
              <a:rPr lang="en-US" dirty="0" err="1"/>
              <a:t>Referensi</a:t>
            </a:r>
            <a:r>
              <a:rPr lang="en-US" dirty="0"/>
              <a:t> (APA)   -1-</a:t>
            </a:r>
          </a:p>
        </p:txBody>
      </p:sp>
      <p:sp>
        <p:nvSpPr>
          <p:cNvPr id="5" name="Slide Number Placeholder 4">
            <a:extLst>
              <a:ext uri="{FF2B5EF4-FFF2-40B4-BE49-F238E27FC236}">
                <a16:creationId xmlns:a16="http://schemas.microsoft.com/office/drawing/2014/main" id="{6A8456A2-DCC4-4706-BD28-0F4BFF04419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221</a:t>
            </a:fld>
            <a:endParaRPr lang="en-US">
              <a:solidFill>
                <a:prstClr val="black">
                  <a:tint val="75000"/>
                </a:prstClr>
              </a:solidFill>
            </a:endParaRPr>
          </a:p>
        </p:txBody>
      </p:sp>
    </p:spTree>
    <p:extLst>
      <p:ext uri="{BB962C8B-B14F-4D97-AF65-F5344CB8AC3E}">
        <p14:creationId xmlns:p14="http://schemas.microsoft.com/office/powerpoint/2010/main" val="23909036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8229600" cy="4792663"/>
          </a:xfrm>
        </p:spPr>
        <p:txBody>
          <a:bodyPr/>
          <a:lstStyle/>
          <a:p>
            <a:pPr>
              <a:buNone/>
            </a:pPr>
            <a:r>
              <a:rPr lang="en-US" sz="2800" dirty="0">
                <a:solidFill>
                  <a:srgbClr val="C00000"/>
                </a:solidFill>
              </a:rPr>
              <a:t>BUKU</a:t>
            </a:r>
          </a:p>
          <a:p>
            <a:r>
              <a:rPr lang="en-US" sz="2800" dirty="0"/>
              <a:t>Wahono, R.S. (2004). </a:t>
            </a:r>
            <a:r>
              <a:rPr lang="en-US" sz="2800" dirty="0" err="1"/>
              <a:t>Cepat</a:t>
            </a:r>
            <a:r>
              <a:rPr lang="en-US" sz="2800" dirty="0"/>
              <a:t> </a:t>
            </a:r>
            <a:r>
              <a:rPr lang="en-US" sz="2800" dirty="0" err="1"/>
              <a:t>Mahir</a:t>
            </a:r>
            <a:r>
              <a:rPr lang="en-US" sz="2800" dirty="0"/>
              <a:t> </a:t>
            </a:r>
            <a:r>
              <a:rPr lang="en-US" sz="2800" dirty="0" err="1"/>
              <a:t>Bahasa</a:t>
            </a:r>
            <a:r>
              <a:rPr lang="en-US" sz="2800" dirty="0"/>
              <a:t> C, Jakarta: </a:t>
            </a:r>
            <a:r>
              <a:rPr lang="en-US" sz="2800" dirty="0" err="1"/>
              <a:t>Elex</a:t>
            </a:r>
            <a:r>
              <a:rPr lang="en-US" sz="2800" dirty="0"/>
              <a:t> Media </a:t>
            </a:r>
            <a:r>
              <a:rPr lang="en-US" sz="2800" dirty="0" err="1"/>
              <a:t>Komputindo</a:t>
            </a:r>
            <a:r>
              <a:rPr lang="en-US" sz="2800" dirty="0"/>
              <a:t>. </a:t>
            </a:r>
            <a:r>
              <a:rPr lang="en-US" sz="2800" dirty="0">
                <a:solidFill>
                  <a:srgbClr val="0070C0"/>
                </a:solidFill>
              </a:rPr>
              <a:t>(</a:t>
            </a:r>
            <a:r>
              <a:rPr lang="en-US" sz="2800" dirty="0" err="1">
                <a:solidFill>
                  <a:srgbClr val="0070C0"/>
                </a:solidFill>
              </a:rPr>
              <a:t>Satu</a:t>
            </a:r>
            <a:r>
              <a:rPr lang="en-US" sz="2800" dirty="0">
                <a:solidFill>
                  <a:srgbClr val="0070C0"/>
                </a:solidFill>
              </a:rPr>
              <a:t> </a:t>
            </a:r>
            <a:r>
              <a:rPr lang="en-US" sz="2800" dirty="0" err="1">
                <a:solidFill>
                  <a:srgbClr val="0070C0"/>
                </a:solidFill>
              </a:rPr>
              <a:t>penulis</a:t>
            </a:r>
            <a:r>
              <a:rPr lang="en-US" sz="2800" dirty="0">
                <a:solidFill>
                  <a:srgbClr val="0070C0"/>
                </a:solidFill>
              </a:rPr>
              <a:t>)</a:t>
            </a:r>
          </a:p>
          <a:p>
            <a:r>
              <a:rPr lang="en-US" sz="2800" dirty="0"/>
              <a:t>Wahono, R.S. &amp; </a:t>
            </a:r>
            <a:r>
              <a:rPr lang="en-US" sz="2800" dirty="0" err="1"/>
              <a:t>Amri</a:t>
            </a:r>
            <a:r>
              <a:rPr lang="en-US" sz="2800" dirty="0"/>
              <a:t>, M.C (2006). </a:t>
            </a:r>
            <a:r>
              <a:rPr lang="en-US" sz="2800" dirty="0" err="1"/>
              <a:t>Migrasi</a:t>
            </a:r>
            <a:r>
              <a:rPr lang="en-US" sz="2800" dirty="0"/>
              <a:t> Windows-Linux, </a:t>
            </a:r>
            <a:r>
              <a:rPr lang="en-US" sz="2800" dirty="0" err="1"/>
              <a:t>Jakarta:IlmuKomputer.Com</a:t>
            </a:r>
            <a:r>
              <a:rPr lang="en-US" sz="2800" dirty="0"/>
              <a:t>. </a:t>
            </a:r>
            <a:r>
              <a:rPr lang="en-US" sz="2800" dirty="0">
                <a:solidFill>
                  <a:srgbClr val="0070C0"/>
                </a:solidFill>
              </a:rPr>
              <a:t>(</a:t>
            </a:r>
            <a:r>
              <a:rPr lang="en-US" sz="2800" dirty="0" err="1">
                <a:solidFill>
                  <a:srgbClr val="0070C0"/>
                </a:solidFill>
              </a:rPr>
              <a:t>dua</a:t>
            </a:r>
            <a:r>
              <a:rPr lang="en-US" sz="2800" dirty="0">
                <a:solidFill>
                  <a:srgbClr val="0070C0"/>
                </a:solidFill>
              </a:rPr>
              <a:t> </a:t>
            </a:r>
            <a:r>
              <a:rPr lang="en-US" sz="2800" dirty="0" err="1">
                <a:solidFill>
                  <a:srgbClr val="0070C0"/>
                </a:solidFill>
              </a:rPr>
              <a:t>penulis</a:t>
            </a:r>
            <a:r>
              <a:rPr lang="en-US" sz="2800" dirty="0">
                <a:solidFill>
                  <a:srgbClr val="0070C0"/>
                </a:solidFill>
              </a:rPr>
              <a:t>)</a:t>
            </a:r>
          </a:p>
          <a:p>
            <a:r>
              <a:rPr lang="en-US" sz="2800" dirty="0"/>
              <a:t>Wahono, R.S. et al. (2007). </a:t>
            </a:r>
            <a:r>
              <a:rPr lang="en-US" sz="2800" dirty="0" err="1"/>
              <a:t>Panduan</a:t>
            </a:r>
            <a:r>
              <a:rPr lang="en-US" sz="2800" dirty="0"/>
              <a:t> </a:t>
            </a:r>
            <a:r>
              <a:rPr lang="en-US" sz="2800" dirty="0" err="1"/>
              <a:t>Pengembangan</a:t>
            </a:r>
            <a:r>
              <a:rPr lang="en-US" sz="2800" dirty="0"/>
              <a:t> Multimedia </a:t>
            </a:r>
            <a:r>
              <a:rPr lang="en-US" sz="2800" dirty="0" err="1"/>
              <a:t>Pembelajaran</a:t>
            </a:r>
            <a:r>
              <a:rPr lang="en-US" sz="2800" dirty="0"/>
              <a:t>, Jakarta: </a:t>
            </a:r>
            <a:r>
              <a:rPr lang="en-US" sz="2800" dirty="0" err="1"/>
              <a:t>Direktorat</a:t>
            </a:r>
            <a:r>
              <a:rPr lang="en-US" sz="2800" dirty="0"/>
              <a:t> </a:t>
            </a:r>
            <a:r>
              <a:rPr lang="en-US" sz="2800" dirty="0" err="1"/>
              <a:t>Pembinaan</a:t>
            </a:r>
            <a:r>
              <a:rPr lang="en-US" sz="2800" dirty="0"/>
              <a:t> SMA, </a:t>
            </a:r>
            <a:r>
              <a:rPr lang="en-US" sz="2800" dirty="0" err="1"/>
              <a:t>Ditjen</a:t>
            </a:r>
            <a:r>
              <a:rPr lang="en-US" sz="2800" dirty="0"/>
              <a:t> </a:t>
            </a:r>
            <a:r>
              <a:rPr lang="en-US" sz="2800" dirty="0" err="1"/>
              <a:t>Manajemen</a:t>
            </a:r>
            <a:r>
              <a:rPr lang="en-US" sz="2800" dirty="0"/>
              <a:t> </a:t>
            </a:r>
            <a:r>
              <a:rPr lang="en-US" sz="2800" dirty="0" err="1"/>
              <a:t>Pendidikan</a:t>
            </a:r>
            <a:r>
              <a:rPr lang="en-US" sz="2800" dirty="0"/>
              <a:t> </a:t>
            </a:r>
            <a:r>
              <a:rPr lang="en-US" sz="2800" dirty="0" err="1"/>
              <a:t>Dasar</a:t>
            </a:r>
            <a:r>
              <a:rPr lang="en-US" sz="2800" dirty="0"/>
              <a:t> </a:t>
            </a:r>
            <a:r>
              <a:rPr lang="en-US" sz="2800" dirty="0" err="1"/>
              <a:t>dan</a:t>
            </a:r>
            <a:r>
              <a:rPr lang="en-US" sz="2800" dirty="0"/>
              <a:t> </a:t>
            </a:r>
            <a:r>
              <a:rPr lang="en-US" sz="2800" dirty="0" err="1"/>
              <a:t>Menengah</a:t>
            </a:r>
            <a:r>
              <a:rPr lang="en-US" sz="2800" dirty="0"/>
              <a:t>, </a:t>
            </a:r>
            <a:r>
              <a:rPr lang="en-US" sz="2800" dirty="0" err="1"/>
              <a:t>Depdiknas</a:t>
            </a:r>
            <a:r>
              <a:rPr lang="en-US" sz="2800" dirty="0"/>
              <a:t>. </a:t>
            </a:r>
            <a:r>
              <a:rPr lang="en-US" sz="2800" dirty="0">
                <a:solidFill>
                  <a:srgbClr val="0070C0"/>
                </a:solidFill>
              </a:rPr>
              <a:t>(</a:t>
            </a:r>
            <a:r>
              <a:rPr lang="en-US" sz="2800" dirty="0" err="1">
                <a:solidFill>
                  <a:srgbClr val="0070C0"/>
                </a:solidFill>
              </a:rPr>
              <a:t>lebih</a:t>
            </a:r>
            <a:r>
              <a:rPr lang="en-US" sz="2800" dirty="0">
                <a:solidFill>
                  <a:srgbClr val="0070C0"/>
                </a:solidFill>
              </a:rPr>
              <a:t> </a:t>
            </a:r>
            <a:r>
              <a:rPr lang="en-US" sz="2800" dirty="0" err="1">
                <a:solidFill>
                  <a:srgbClr val="0070C0"/>
                </a:solidFill>
              </a:rPr>
              <a:t>dari</a:t>
            </a:r>
            <a:r>
              <a:rPr lang="en-US" sz="2800" dirty="0">
                <a:solidFill>
                  <a:srgbClr val="0070C0"/>
                </a:solidFill>
              </a:rPr>
              <a:t> </a:t>
            </a:r>
            <a:r>
              <a:rPr lang="en-US" sz="2800" dirty="0" err="1">
                <a:solidFill>
                  <a:srgbClr val="0070C0"/>
                </a:solidFill>
              </a:rPr>
              <a:t>enam</a:t>
            </a:r>
            <a:r>
              <a:rPr lang="en-US" sz="2800" dirty="0">
                <a:solidFill>
                  <a:srgbClr val="0070C0"/>
                </a:solidFill>
              </a:rPr>
              <a:t> </a:t>
            </a:r>
            <a:r>
              <a:rPr lang="en-US" sz="2800" dirty="0" err="1">
                <a:solidFill>
                  <a:srgbClr val="0070C0"/>
                </a:solidFill>
              </a:rPr>
              <a:t>penulis</a:t>
            </a:r>
            <a:r>
              <a:rPr lang="en-US" sz="2800" dirty="0">
                <a:solidFill>
                  <a:srgbClr val="0070C0"/>
                </a:solidFill>
              </a:rPr>
              <a:t>)</a:t>
            </a:r>
          </a:p>
        </p:txBody>
      </p:sp>
      <p:sp>
        <p:nvSpPr>
          <p:cNvPr id="2" name="Title 1"/>
          <p:cNvSpPr>
            <a:spLocks noGrp="1"/>
          </p:cNvSpPr>
          <p:nvPr>
            <p:ph type="title"/>
          </p:nvPr>
        </p:nvSpPr>
        <p:spPr>
          <a:xfrm>
            <a:off x="609600" y="152400"/>
            <a:ext cx="8382000" cy="685800"/>
          </a:xfrm>
        </p:spPr>
        <p:txBody>
          <a:bodyPr>
            <a:normAutofit/>
          </a:bodyPr>
          <a:lstStyle/>
          <a:p>
            <a:r>
              <a:rPr lang="en-US" dirty="0"/>
              <a:t>Penulisan </a:t>
            </a:r>
            <a:r>
              <a:rPr lang="en-US" dirty="0" err="1"/>
              <a:t>Referensi</a:t>
            </a:r>
            <a:r>
              <a:rPr lang="en-US" dirty="0"/>
              <a:t> (APA)   -2-</a:t>
            </a:r>
          </a:p>
        </p:txBody>
      </p:sp>
      <p:sp>
        <p:nvSpPr>
          <p:cNvPr id="5" name="Slide Number Placeholder 4">
            <a:extLst>
              <a:ext uri="{FF2B5EF4-FFF2-40B4-BE49-F238E27FC236}">
                <a16:creationId xmlns:a16="http://schemas.microsoft.com/office/drawing/2014/main" id="{4ACC5CED-94B4-4F4F-BD2D-3F6C091B70B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222</a:t>
            </a:fld>
            <a:endParaRPr lang="en-US">
              <a:solidFill>
                <a:prstClr val="black">
                  <a:tint val="75000"/>
                </a:prstClr>
              </a:solidFill>
            </a:endParaRPr>
          </a:p>
        </p:txBody>
      </p:sp>
    </p:spTree>
    <p:extLst>
      <p:ext uri="{BB962C8B-B14F-4D97-AF65-F5344CB8AC3E}">
        <p14:creationId xmlns:p14="http://schemas.microsoft.com/office/powerpoint/2010/main" val="1843046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229600" cy="4792663"/>
          </a:xfrm>
        </p:spPr>
        <p:txBody>
          <a:bodyPr>
            <a:normAutofit lnSpcReduction="10000"/>
          </a:bodyPr>
          <a:lstStyle/>
          <a:p>
            <a:pPr>
              <a:buNone/>
            </a:pPr>
            <a:r>
              <a:rPr lang="en-US" sz="2800" dirty="0">
                <a:solidFill>
                  <a:srgbClr val="C00000"/>
                </a:solidFill>
              </a:rPr>
              <a:t>TESIS DAN DISERTASI</a:t>
            </a:r>
          </a:p>
          <a:p>
            <a:r>
              <a:rPr lang="en-US" sz="2800" dirty="0"/>
              <a:t>Wahono, R.S. (1999). Distributed Knowledge Based System for Automatic Object-Oriented Software Design Development. </a:t>
            </a:r>
            <a:r>
              <a:rPr lang="en-US" sz="2800" dirty="0" err="1"/>
              <a:t>B.Eng</a:t>
            </a:r>
            <a:r>
              <a:rPr lang="en-US" sz="2800" dirty="0"/>
              <a:t> Dissertation, Saitama University, Saitama- Japan.</a:t>
            </a:r>
          </a:p>
          <a:p>
            <a:endParaRPr lang="en-US" sz="2800" dirty="0"/>
          </a:p>
          <a:p>
            <a:pPr>
              <a:buNone/>
            </a:pPr>
            <a:r>
              <a:rPr lang="en-US" sz="2800" dirty="0">
                <a:solidFill>
                  <a:srgbClr val="C00000"/>
                </a:solidFill>
              </a:rPr>
              <a:t>ARTIKEL DI INTERNET</a:t>
            </a:r>
          </a:p>
          <a:p>
            <a:r>
              <a:rPr lang="en-US" sz="2800" dirty="0"/>
              <a:t>Wahono, R.S. (2008). </a:t>
            </a:r>
            <a:r>
              <a:rPr lang="en-US" sz="2800" dirty="0" err="1"/>
              <a:t>Pengembangan</a:t>
            </a:r>
            <a:r>
              <a:rPr lang="en-US" sz="2800" dirty="0"/>
              <a:t> </a:t>
            </a:r>
            <a:r>
              <a:rPr lang="en-US" sz="2800" dirty="0" err="1"/>
              <a:t>Konten</a:t>
            </a:r>
            <a:r>
              <a:rPr lang="en-US" sz="2800" dirty="0"/>
              <a:t> di </a:t>
            </a:r>
            <a:r>
              <a:rPr lang="it-IT" sz="2800" dirty="0"/>
              <a:t>Era Web 2.0. Diambil 5 Mei 2008, dari </a:t>
            </a:r>
            <a:r>
              <a:rPr lang="en-US" sz="2800" dirty="0"/>
              <a:t>http://romisatriawahono.net/2008/04/21/pengem bangan-konten-di-era-web-20/</a:t>
            </a:r>
          </a:p>
          <a:p>
            <a:pPr>
              <a:buNone/>
            </a:pPr>
            <a:endParaRPr lang="en-US" sz="2800" dirty="0"/>
          </a:p>
        </p:txBody>
      </p:sp>
      <p:sp>
        <p:nvSpPr>
          <p:cNvPr id="2" name="Title 1"/>
          <p:cNvSpPr>
            <a:spLocks noGrp="1"/>
          </p:cNvSpPr>
          <p:nvPr>
            <p:ph type="title"/>
          </p:nvPr>
        </p:nvSpPr>
        <p:spPr>
          <a:xfrm>
            <a:off x="609600" y="152400"/>
            <a:ext cx="8382000" cy="685800"/>
          </a:xfrm>
        </p:spPr>
        <p:txBody>
          <a:bodyPr>
            <a:normAutofit/>
          </a:bodyPr>
          <a:lstStyle/>
          <a:p>
            <a:r>
              <a:rPr lang="en-US" dirty="0"/>
              <a:t>Penulisan </a:t>
            </a:r>
            <a:r>
              <a:rPr lang="en-US" dirty="0" err="1"/>
              <a:t>Referensi</a:t>
            </a:r>
            <a:r>
              <a:rPr lang="en-US" dirty="0"/>
              <a:t> (APA)   -3-</a:t>
            </a:r>
          </a:p>
        </p:txBody>
      </p:sp>
      <p:sp>
        <p:nvSpPr>
          <p:cNvPr id="5" name="Slide Number Placeholder 4">
            <a:extLst>
              <a:ext uri="{FF2B5EF4-FFF2-40B4-BE49-F238E27FC236}">
                <a16:creationId xmlns:a16="http://schemas.microsoft.com/office/drawing/2014/main" id="{422BDE3A-6361-4873-A403-DA48C6EF8E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223</a:t>
            </a:fld>
            <a:endParaRPr lang="en-US">
              <a:solidFill>
                <a:prstClr val="black">
                  <a:tint val="75000"/>
                </a:prstClr>
              </a:solidFill>
            </a:endParaRPr>
          </a:p>
        </p:txBody>
      </p:sp>
    </p:spTree>
    <p:extLst>
      <p:ext uri="{BB962C8B-B14F-4D97-AF65-F5344CB8AC3E}">
        <p14:creationId xmlns:p14="http://schemas.microsoft.com/office/powerpoint/2010/main" val="40958693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4000" dirty="0"/>
              <a:t>4.3 </a:t>
            </a:r>
            <a:r>
              <a:rPr lang="en-US" sz="4000" dirty="0" err="1"/>
              <a:t>Struktur</a:t>
            </a:r>
            <a:r>
              <a:rPr lang="en-US" sz="4000" dirty="0"/>
              <a:t> dan </a:t>
            </a:r>
            <a:r>
              <a:rPr lang="en-US" sz="4000" dirty="0" err="1"/>
              <a:t>Kiat</a:t>
            </a:r>
            <a:r>
              <a:rPr lang="en-US" sz="4000" dirty="0"/>
              <a:t> Penulisan </a:t>
            </a:r>
            <a:r>
              <a:rPr lang="en-US" sz="4000" dirty="0" err="1"/>
              <a:t>Tesis</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5AF2BC43-D80D-4FFC-80DE-2B337282081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224</a:t>
            </a:fld>
            <a:endParaRPr lang="en-US">
              <a:solidFill>
                <a:prstClr val="black">
                  <a:tint val="75000"/>
                </a:prstClr>
              </a:solidFill>
            </a:endParaRPr>
          </a:p>
        </p:txBody>
      </p:sp>
    </p:spTree>
    <p:extLst>
      <p:ext uri="{BB962C8B-B14F-4D97-AF65-F5344CB8AC3E}">
        <p14:creationId xmlns:p14="http://schemas.microsoft.com/office/powerpoint/2010/main" val="669229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2697" y="1066800"/>
            <a:ext cx="3867150" cy="2590800"/>
          </a:xfrm>
          <a:solidFill>
            <a:schemeClr val="accent4">
              <a:lumMod val="20000"/>
              <a:lumOff val="80000"/>
            </a:schemeClr>
          </a:solidFill>
          <a:ln>
            <a:noFill/>
          </a:ln>
        </p:spPr>
        <p:txBody>
          <a:bodyPr/>
          <a:lstStyle/>
          <a:p>
            <a:pPr marL="514350" indent="-514350">
              <a:buFont typeface="+mj-lt"/>
              <a:buAutoNum type="arabicPeriod"/>
            </a:pPr>
            <a:r>
              <a:rPr lang="en-US" dirty="0"/>
              <a:t>Introduction</a:t>
            </a:r>
          </a:p>
          <a:p>
            <a:pPr marL="514350" indent="-514350">
              <a:buFont typeface="+mj-lt"/>
              <a:buAutoNum type="arabicPeriod"/>
            </a:pPr>
            <a:r>
              <a:rPr lang="en-US" dirty="0"/>
              <a:t>Related Works</a:t>
            </a:r>
          </a:p>
          <a:p>
            <a:pPr marL="514350" indent="-514350">
              <a:buFont typeface="+mj-lt"/>
              <a:buAutoNum type="arabicPeriod"/>
            </a:pPr>
            <a:r>
              <a:rPr lang="en-US" dirty="0"/>
              <a:t>Research Method</a:t>
            </a:r>
          </a:p>
          <a:p>
            <a:pPr marL="514350" indent="-514350">
              <a:buFont typeface="+mj-lt"/>
              <a:buAutoNum type="arabicPeriod"/>
            </a:pPr>
            <a:r>
              <a:rPr lang="en-US" dirty="0"/>
              <a:t>Result and Analysis</a:t>
            </a:r>
          </a:p>
          <a:p>
            <a:pPr marL="514350" indent="-514350">
              <a:buFont typeface="+mj-lt"/>
              <a:buAutoNum type="arabicPeriod"/>
            </a:pPr>
            <a:r>
              <a:rPr lang="en-US" dirty="0"/>
              <a:t>Conclusion</a:t>
            </a:r>
          </a:p>
        </p:txBody>
      </p:sp>
      <p:sp>
        <p:nvSpPr>
          <p:cNvPr id="4" name="Title 3"/>
          <p:cNvSpPr>
            <a:spLocks noGrp="1"/>
          </p:cNvSpPr>
          <p:nvPr>
            <p:ph type="title"/>
          </p:nvPr>
        </p:nvSpPr>
        <p:spPr/>
        <p:txBody>
          <a:bodyPr/>
          <a:lstStyle/>
          <a:p>
            <a:r>
              <a:rPr lang="en-US" dirty="0" err="1"/>
              <a:t>Struktur</a:t>
            </a:r>
            <a:r>
              <a:rPr lang="en-US" dirty="0"/>
              <a:t> </a:t>
            </a:r>
            <a:r>
              <a:rPr lang="en-US" dirty="0" err="1"/>
              <a:t>Umum</a:t>
            </a:r>
            <a:r>
              <a:rPr lang="en-US" dirty="0"/>
              <a:t> Penulisan </a:t>
            </a:r>
            <a:r>
              <a:rPr lang="en-US" dirty="0" err="1"/>
              <a:t>Ilmiah</a:t>
            </a:r>
            <a:endParaRPr lang="en-US" dirty="0"/>
          </a:p>
        </p:txBody>
      </p:sp>
      <p:sp>
        <p:nvSpPr>
          <p:cNvPr id="5" name="Content Placeholder 1"/>
          <p:cNvSpPr txBox="1">
            <a:spLocks/>
          </p:cNvSpPr>
          <p:nvPr/>
        </p:nvSpPr>
        <p:spPr>
          <a:xfrm>
            <a:off x="4879396" y="3878537"/>
            <a:ext cx="3867150" cy="2586117"/>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kumimoji="0" lang="en-US" dirty="0">
                <a:effectLst/>
              </a:rPr>
              <a:t>Motivation</a:t>
            </a:r>
          </a:p>
          <a:p>
            <a:pPr marL="514350" indent="-514350" fontAlgn="auto">
              <a:spcAft>
                <a:spcPts val="0"/>
              </a:spcAft>
              <a:buFont typeface="+mj-lt"/>
              <a:buAutoNum type="arabicPeriod"/>
            </a:pPr>
            <a:r>
              <a:rPr kumimoji="0" lang="en-US" dirty="0">
                <a:effectLst/>
              </a:rPr>
              <a:t>Related Works</a:t>
            </a:r>
          </a:p>
          <a:p>
            <a:pPr marL="514350" indent="-514350" fontAlgn="auto">
              <a:spcAft>
                <a:spcPts val="0"/>
              </a:spcAft>
              <a:buFont typeface="+mj-lt"/>
              <a:buAutoNum type="arabicPeriod"/>
            </a:pPr>
            <a:r>
              <a:rPr kumimoji="0" lang="en-US" dirty="0">
                <a:effectLst/>
              </a:rPr>
              <a:t>Method</a:t>
            </a:r>
          </a:p>
          <a:p>
            <a:pPr marL="514350" indent="-514350" fontAlgn="auto">
              <a:spcAft>
                <a:spcPts val="0"/>
              </a:spcAft>
              <a:buFont typeface="+mj-lt"/>
              <a:buAutoNum type="arabicPeriod"/>
            </a:pPr>
            <a:r>
              <a:rPr kumimoji="0" lang="en-US" dirty="0">
                <a:effectLst/>
              </a:rPr>
              <a:t>Results</a:t>
            </a:r>
          </a:p>
          <a:p>
            <a:pPr marL="514350" indent="-514350" fontAlgn="auto">
              <a:spcAft>
                <a:spcPts val="0"/>
              </a:spcAft>
              <a:buFont typeface="+mj-lt"/>
              <a:buAutoNum type="arabicPeriod"/>
            </a:pPr>
            <a:r>
              <a:rPr kumimoji="0" lang="en-US" dirty="0">
                <a:effectLst/>
              </a:rPr>
              <a:t>Conclusion</a:t>
            </a:r>
          </a:p>
        </p:txBody>
      </p:sp>
      <p:sp>
        <p:nvSpPr>
          <p:cNvPr id="6" name="Content Placeholder 1"/>
          <p:cNvSpPr txBox="1">
            <a:spLocks/>
          </p:cNvSpPr>
          <p:nvPr/>
        </p:nvSpPr>
        <p:spPr>
          <a:xfrm>
            <a:off x="4879396" y="1066800"/>
            <a:ext cx="3867150" cy="2590800"/>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rabicPeriod"/>
            </a:pPr>
            <a:r>
              <a:rPr kumimoji="0" lang="en-US" dirty="0">
                <a:effectLst/>
              </a:rPr>
              <a:t>Introduction</a:t>
            </a:r>
          </a:p>
          <a:p>
            <a:pPr marL="514350" indent="-514350" fontAlgn="auto">
              <a:spcAft>
                <a:spcPts val="0"/>
              </a:spcAft>
              <a:buFont typeface="+mj-lt"/>
              <a:buAutoNum type="arabicPeriod"/>
            </a:pPr>
            <a:r>
              <a:rPr kumimoji="0" lang="en-US" dirty="0">
                <a:effectLst/>
              </a:rPr>
              <a:t>Literature Review</a:t>
            </a:r>
          </a:p>
          <a:p>
            <a:pPr marL="514350" indent="-514350" fontAlgn="auto">
              <a:spcAft>
                <a:spcPts val="0"/>
              </a:spcAft>
              <a:buFont typeface="+mj-lt"/>
              <a:buAutoNum type="arabicPeriod"/>
            </a:pPr>
            <a:r>
              <a:rPr kumimoji="0" lang="en-US" dirty="0">
                <a:effectLst/>
              </a:rPr>
              <a:t>Experiment Settings</a:t>
            </a:r>
          </a:p>
          <a:p>
            <a:pPr marL="514350" indent="-514350" fontAlgn="auto">
              <a:spcAft>
                <a:spcPts val="0"/>
              </a:spcAft>
              <a:buFont typeface="+mj-lt"/>
              <a:buAutoNum type="arabicPeriod"/>
            </a:pPr>
            <a:r>
              <a:rPr kumimoji="0" lang="en-US" dirty="0">
                <a:effectLst/>
              </a:rPr>
              <a:t>Experiment Results</a:t>
            </a:r>
          </a:p>
          <a:p>
            <a:pPr marL="514350" indent="-514350" fontAlgn="auto">
              <a:spcAft>
                <a:spcPts val="0"/>
              </a:spcAft>
              <a:buFont typeface="+mj-lt"/>
              <a:buAutoNum type="arabicPeriod"/>
            </a:pPr>
            <a:r>
              <a:rPr kumimoji="0" lang="en-US" dirty="0">
                <a:effectLst/>
              </a:rPr>
              <a:t>Conclusion</a:t>
            </a:r>
          </a:p>
        </p:txBody>
      </p:sp>
      <p:sp>
        <p:nvSpPr>
          <p:cNvPr id="7" name="Slide Number Placeholder 6">
            <a:extLst>
              <a:ext uri="{FF2B5EF4-FFF2-40B4-BE49-F238E27FC236}">
                <a16:creationId xmlns:a16="http://schemas.microsoft.com/office/drawing/2014/main" id="{A9D6B401-55DE-4A4D-B0FC-556CFE91B07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225</a:t>
            </a:fld>
            <a:endParaRPr lang="en-US">
              <a:solidFill>
                <a:prstClr val="black">
                  <a:tint val="75000"/>
                </a:prstClr>
              </a:solidFill>
            </a:endParaRPr>
          </a:p>
        </p:txBody>
      </p:sp>
    </p:spTree>
    <p:extLst>
      <p:ext uri="{BB962C8B-B14F-4D97-AF65-F5344CB8AC3E}">
        <p14:creationId xmlns:p14="http://schemas.microsoft.com/office/powerpoint/2010/main" val="1001605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3600" dirty="0"/>
              <a:t>4.3.1 </a:t>
            </a:r>
            <a:r>
              <a:rPr lang="en-US" sz="3600" dirty="0" err="1"/>
              <a:t>Judul</a:t>
            </a:r>
            <a:r>
              <a:rPr lang="en-US" sz="3600" dirty="0"/>
              <a:t> </a:t>
            </a:r>
            <a:r>
              <a:rPr lang="en-US" sz="3600" dirty="0" err="1"/>
              <a:t>Penelitian</a:t>
            </a:r>
            <a:endParaRPr lang="en-US" sz="36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D72E2F74-1E01-4DDA-85D0-2007E93DF2A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226</a:t>
            </a:fld>
            <a:endParaRPr lang="en-US">
              <a:solidFill>
                <a:prstClr val="black">
                  <a:tint val="75000"/>
                </a:prstClr>
              </a:solidFill>
            </a:endParaRPr>
          </a:p>
        </p:txBody>
      </p:sp>
    </p:spTree>
    <p:extLst>
      <p:ext uri="{BB962C8B-B14F-4D97-AF65-F5344CB8AC3E}">
        <p14:creationId xmlns:p14="http://schemas.microsoft.com/office/powerpoint/2010/main" val="3613218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err="1"/>
              <a:t>Judul</a:t>
            </a:r>
            <a:r>
              <a:rPr lang="en-US" sz="2800" dirty="0"/>
              <a:t> </a:t>
            </a:r>
            <a:r>
              <a:rPr lang="en-US" sz="2800" dirty="0" err="1"/>
              <a:t>penelitian</a:t>
            </a:r>
            <a:r>
              <a:rPr lang="en-US" sz="2800" dirty="0"/>
              <a:t> </a:t>
            </a:r>
            <a:r>
              <a:rPr lang="en-US" sz="2800" dirty="0" err="1"/>
              <a:t>sebaiknya</a:t>
            </a:r>
            <a:r>
              <a:rPr lang="en-US" sz="2800" dirty="0"/>
              <a:t> </a:t>
            </a:r>
            <a:r>
              <a:rPr lang="en-US" sz="2800" dirty="0" err="1"/>
              <a:t>singkat</a:t>
            </a:r>
            <a:r>
              <a:rPr lang="en-US" sz="2800" dirty="0"/>
              <a:t> </a:t>
            </a:r>
            <a:r>
              <a:rPr lang="en-US" sz="2800" dirty="0" err="1">
                <a:solidFill>
                  <a:srgbClr val="C00000"/>
                </a:solidFill>
              </a:rPr>
              <a:t>padat</a:t>
            </a:r>
            <a:r>
              <a:rPr lang="en-US" sz="2800" dirty="0"/>
              <a:t> </a:t>
            </a:r>
            <a:r>
              <a:rPr lang="en-US" sz="2800" dirty="0" err="1"/>
              <a:t>dan</a:t>
            </a:r>
            <a:r>
              <a:rPr lang="en-US" sz="2800" dirty="0"/>
              <a:t> </a:t>
            </a:r>
            <a:r>
              <a:rPr lang="en-US" sz="2800" dirty="0" err="1">
                <a:solidFill>
                  <a:srgbClr val="C00000"/>
                </a:solidFill>
              </a:rPr>
              <a:t>mewakili</a:t>
            </a:r>
            <a:r>
              <a:rPr lang="en-US" sz="2800" dirty="0"/>
              <a:t> </a:t>
            </a:r>
            <a:r>
              <a:rPr lang="en-US" sz="2800" dirty="0" err="1"/>
              <a:t>seluruh</a:t>
            </a:r>
            <a:r>
              <a:rPr lang="en-US" sz="2800" dirty="0"/>
              <a:t> </a:t>
            </a:r>
            <a:r>
              <a:rPr lang="en-US" sz="2800" dirty="0" err="1"/>
              <a:t>isi</a:t>
            </a:r>
            <a:r>
              <a:rPr lang="en-US" sz="2800" dirty="0"/>
              <a:t> </a:t>
            </a:r>
            <a:r>
              <a:rPr lang="en-US" sz="2800" dirty="0" err="1"/>
              <a:t>penelitian</a:t>
            </a:r>
            <a:r>
              <a:rPr lang="en-US" sz="2800" dirty="0"/>
              <a:t> </a:t>
            </a:r>
            <a:r>
              <a:rPr lang="en-US" sz="2800" dirty="0" err="1"/>
              <a:t>kita</a:t>
            </a:r>
            <a:endParaRPr lang="en-US" sz="2800" dirty="0"/>
          </a:p>
          <a:p>
            <a:r>
              <a:rPr lang="en-US" sz="2800" dirty="0" err="1"/>
              <a:t>Maksimal</a:t>
            </a:r>
            <a:r>
              <a:rPr lang="en-US" sz="2800" dirty="0"/>
              <a:t> </a:t>
            </a:r>
            <a:r>
              <a:rPr lang="en-US" sz="2800" dirty="0" err="1"/>
              <a:t>hanya</a:t>
            </a:r>
            <a:r>
              <a:rPr lang="en-US" sz="2800" dirty="0"/>
              <a:t> </a:t>
            </a:r>
            <a:r>
              <a:rPr lang="en-US" sz="2800" dirty="0" err="1"/>
              <a:t>terdiri</a:t>
            </a:r>
            <a:r>
              <a:rPr lang="en-US" sz="2800" dirty="0"/>
              <a:t> </a:t>
            </a:r>
            <a:r>
              <a:rPr lang="en-US" sz="2800" dirty="0" err="1"/>
              <a:t>dari</a:t>
            </a:r>
            <a:r>
              <a:rPr lang="en-US" sz="2800" dirty="0"/>
              <a:t> </a:t>
            </a:r>
            <a:r>
              <a:rPr lang="en-US" dirty="0">
                <a:solidFill>
                  <a:srgbClr val="C00000"/>
                </a:solidFill>
              </a:rPr>
              <a:t>8</a:t>
            </a:r>
            <a:r>
              <a:rPr lang="en-US" sz="2800" dirty="0">
                <a:solidFill>
                  <a:srgbClr val="C00000"/>
                </a:solidFill>
              </a:rPr>
              <a:t>-12 kata</a:t>
            </a:r>
          </a:p>
          <a:p>
            <a:r>
              <a:rPr lang="en-US" sz="2800" dirty="0" err="1"/>
              <a:t>Tidak</a:t>
            </a:r>
            <a:r>
              <a:rPr lang="en-US" sz="2800" dirty="0"/>
              <a:t> </a:t>
            </a:r>
            <a:r>
              <a:rPr lang="en-US" sz="2800" dirty="0" err="1"/>
              <a:t>ada</a:t>
            </a:r>
            <a:r>
              <a:rPr lang="en-US" sz="2800" dirty="0"/>
              <a:t> </a:t>
            </a:r>
            <a:r>
              <a:rPr lang="en-US" sz="2800" dirty="0" err="1">
                <a:solidFill>
                  <a:srgbClr val="C00000"/>
                </a:solidFill>
              </a:rPr>
              <a:t>singkatan</a:t>
            </a:r>
            <a:endParaRPr lang="en-US" sz="2800" dirty="0">
              <a:solidFill>
                <a:srgbClr val="C00000"/>
              </a:solidFill>
            </a:endParaRPr>
          </a:p>
          <a:p>
            <a:r>
              <a:rPr lang="en-US" sz="2800" dirty="0" err="1"/>
              <a:t>Tidak</a:t>
            </a:r>
            <a:r>
              <a:rPr lang="en-US" sz="2800" dirty="0"/>
              <a:t> </a:t>
            </a:r>
            <a:r>
              <a:rPr lang="en-US" sz="2800" dirty="0" err="1"/>
              <a:t>menggunakan</a:t>
            </a:r>
            <a:r>
              <a:rPr lang="en-US" sz="2800" dirty="0"/>
              <a:t> </a:t>
            </a:r>
            <a:r>
              <a:rPr lang="en-US" sz="2800" dirty="0">
                <a:solidFill>
                  <a:srgbClr val="C00000"/>
                </a:solidFill>
              </a:rPr>
              <a:t>kata-kata redundant </a:t>
            </a:r>
            <a:r>
              <a:rPr lang="en-US" sz="2800" dirty="0"/>
              <a:t>(</a:t>
            </a:r>
            <a:r>
              <a:rPr lang="en-US" sz="2800" i="1" dirty="0"/>
              <a:t>study on</a:t>
            </a:r>
            <a:r>
              <a:rPr lang="en-US" sz="2800" dirty="0"/>
              <a:t>, </a:t>
            </a:r>
            <a:r>
              <a:rPr lang="en-US" sz="2800" i="1" dirty="0"/>
              <a:t>research on</a:t>
            </a:r>
            <a:r>
              <a:rPr lang="en-US" sz="2800" dirty="0"/>
              <a:t>, </a:t>
            </a:r>
            <a:r>
              <a:rPr lang="en-US" sz="2800" dirty="0" err="1"/>
              <a:t>dsb</a:t>
            </a:r>
            <a:r>
              <a:rPr lang="en-US" sz="2800" dirty="0"/>
              <a:t>)</a:t>
            </a:r>
          </a:p>
          <a:p>
            <a:r>
              <a:rPr lang="en-US" sz="2800" dirty="0" err="1"/>
              <a:t>Judul</a:t>
            </a:r>
            <a:r>
              <a:rPr lang="en-US" sz="2800" dirty="0"/>
              <a:t> </a:t>
            </a:r>
            <a:r>
              <a:rPr lang="en-US" sz="2800" dirty="0" err="1"/>
              <a:t>penelitian</a:t>
            </a:r>
            <a:r>
              <a:rPr lang="en-US" sz="2800" dirty="0"/>
              <a:t> </a:t>
            </a:r>
            <a:r>
              <a:rPr lang="en-US" sz="2800" dirty="0" err="1"/>
              <a:t>wajib</a:t>
            </a:r>
            <a:r>
              <a:rPr lang="en-US" sz="2800" dirty="0"/>
              <a:t> </a:t>
            </a:r>
            <a:r>
              <a:rPr lang="en-US" sz="2800" dirty="0" err="1"/>
              <a:t>memuat</a:t>
            </a:r>
            <a:r>
              <a:rPr lang="en-US" sz="2800" dirty="0"/>
              <a:t>:</a:t>
            </a:r>
          </a:p>
          <a:p>
            <a:pPr marL="976312" lvl="1" indent="-514350">
              <a:buFont typeface="+mj-lt"/>
              <a:buAutoNum type="arabicPeriod"/>
            </a:pPr>
            <a:r>
              <a:rPr lang="id-ID" sz="2800" dirty="0" err="1">
                <a:solidFill>
                  <a:srgbClr val="C00000"/>
                </a:solidFill>
              </a:rPr>
              <a:t>Met</a:t>
            </a:r>
            <a:r>
              <a:rPr lang="en-US" sz="2800" dirty="0">
                <a:solidFill>
                  <a:srgbClr val="C00000"/>
                </a:solidFill>
              </a:rPr>
              <a:t>ode yang </a:t>
            </a:r>
            <a:r>
              <a:rPr lang="en-US" sz="2800" dirty="0" err="1">
                <a:solidFill>
                  <a:srgbClr val="C00000"/>
                </a:solidFill>
              </a:rPr>
              <a:t>Diusulkan</a:t>
            </a:r>
            <a:endParaRPr lang="en-US" sz="2800" dirty="0"/>
          </a:p>
          <a:p>
            <a:pPr marL="976312" lvl="1" indent="-514350">
              <a:buFont typeface="+mj-lt"/>
              <a:buAutoNum type="arabicPeriod"/>
            </a:pPr>
            <a:r>
              <a:rPr lang="en-US" sz="2800" dirty="0" err="1">
                <a:solidFill>
                  <a:srgbClr val="0070C0"/>
                </a:solidFill>
              </a:rPr>
              <a:t>Tujuan</a:t>
            </a:r>
            <a:r>
              <a:rPr lang="en-US" sz="2800" dirty="0">
                <a:solidFill>
                  <a:srgbClr val="0070C0"/>
                </a:solidFill>
              </a:rPr>
              <a:t> </a:t>
            </a:r>
            <a:r>
              <a:rPr lang="id-ID" sz="2800" dirty="0">
                <a:solidFill>
                  <a:srgbClr val="0070C0"/>
                </a:solidFill>
              </a:rPr>
              <a:t>P</a:t>
            </a:r>
            <a:r>
              <a:rPr lang="en-US" sz="2800" dirty="0" err="1">
                <a:solidFill>
                  <a:srgbClr val="0070C0"/>
                </a:solidFill>
              </a:rPr>
              <a:t>enelitan</a:t>
            </a:r>
            <a:endParaRPr lang="en-US" sz="2800" dirty="0">
              <a:solidFill>
                <a:srgbClr val="0070C0"/>
              </a:solidFill>
            </a:endParaRPr>
          </a:p>
          <a:p>
            <a:pPr marL="976312" lvl="1" indent="-514350">
              <a:buFont typeface="+mj-lt"/>
              <a:buAutoNum type="arabicPeriod"/>
            </a:pPr>
            <a:r>
              <a:rPr lang="en-US" sz="2800" dirty="0" err="1">
                <a:solidFill>
                  <a:srgbClr val="00B050"/>
                </a:solidFill>
              </a:rPr>
              <a:t>Obyek</a:t>
            </a:r>
            <a:r>
              <a:rPr lang="en-US" sz="2800" dirty="0">
                <a:solidFill>
                  <a:srgbClr val="00B050"/>
                </a:solidFill>
              </a:rPr>
              <a:t> </a:t>
            </a:r>
            <a:r>
              <a:rPr lang="en-US" sz="2800" dirty="0" err="1">
                <a:solidFill>
                  <a:srgbClr val="00B050"/>
                </a:solidFill>
              </a:rPr>
              <a:t>Penelitian</a:t>
            </a:r>
            <a:endParaRPr lang="en-US" sz="2800" dirty="0">
              <a:solidFill>
                <a:srgbClr val="00B050"/>
              </a:solidFill>
            </a:endParaRPr>
          </a:p>
        </p:txBody>
      </p:sp>
      <p:sp>
        <p:nvSpPr>
          <p:cNvPr id="2" name="Title 1"/>
          <p:cNvSpPr>
            <a:spLocks noGrp="1"/>
          </p:cNvSpPr>
          <p:nvPr>
            <p:ph type="title"/>
          </p:nvPr>
        </p:nvSpPr>
        <p:spPr/>
        <p:txBody>
          <a:bodyPr/>
          <a:lstStyle/>
          <a:p>
            <a:r>
              <a:rPr lang="en-US" dirty="0" err="1"/>
              <a:t>Judul</a:t>
            </a:r>
            <a:r>
              <a:rPr lang="en-US" dirty="0"/>
              <a:t> </a:t>
            </a:r>
            <a:r>
              <a:rPr lang="id-ID" dirty="0"/>
              <a:t>Penelitian</a:t>
            </a:r>
            <a:endParaRPr lang="en-US" dirty="0"/>
          </a:p>
        </p:txBody>
      </p:sp>
      <p:sp>
        <p:nvSpPr>
          <p:cNvPr id="5" name="Slide Number Placeholder 4">
            <a:extLst>
              <a:ext uri="{FF2B5EF4-FFF2-40B4-BE49-F238E27FC236}">
                <a16:creationId xmlns:a16="http://schemas.microsoft.com/office/drawing/2014/main" id="{B458EF47-A2A6-451C-ACF8-CEA9786C278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227</a:t>
            </a:fld>
            <a:endParaRPr lang="en-US">
              <a:solidFill>
                <a:prstClr val="black">
                  <a:tint val="75000"/>
                </a:prstClr>
              </a:solidFill>
            </a:endParaRPr>
          </a:p>
        </p:txBody>
      </p:sp>
    </p:spTree>
    <p:extLst>
      <p:ext uri="{BB962C8B-B14F-4D97-AF65-F5344CB8AC3E}">
        <p14:creationId xmlns:p14="http://schemas.microsoft.com/office/powerpoint/2010/main" val="1310548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Hindari kata “berbasis”, harus lebih jelas sebenarnya </a:t>
            </a:r>
            <a:r>
              <a:rPr lang="en-US" dirty="0" err="1"/>
              <a:t>tujuan</a:t>
            </a:r>
            <a:r>
              <a:rPr lang="en-US" dirty="0"/>
              <a:t> </a:t>
            </a:r>
            <a:r>
              <a:rPr lang="en-US" dirty="0" err="1"/>
              <a:t>apa</a:t>
            </a:r>
            <a:r>
              <a:rPr lang="id-ID" dirty="0"/>
              <a:t>, masalahnya apa, dan solusinya </a:t>
            </a:r>
            <a:r>
              <a:rPr lang="id-ID" dirty="0" err="1"/>
              <a:t>yg</a:t>
            </a:r>
            <a:r>
              <a:rPr lang="id-ID" dirty="0"/>
              <a:t> ditawarkan juga apa</a:t>
            </a:r>
          </a:p>
          <a:p>
            <a:pPr lvl="1"/>
            <a:r>
              <a:rPr lang="id-ID" dirty="0"/>
              <a:t>Prediksi Produksi Padi dengan Menggunakan SVM berbasis PSO (</a:t>
            </a:r>
            <a:r>
              <a:rPr lang="id-ID" sz="3200" dirty="0">
                <a:solidFill>
                  <a:srgbClr val="C00000"/>
                </a:solidFill>
              </a:rPr>
              <a:t>X</a:t>
            </a:r>
            <a:r>
              <a:rPr lang="id-ID" dirty="0"/>
              <a:t>)</a:t>
            </a:r>
          </a:p>
          <a:p>
            <a:pPr lvl="1"/>
            <a:r>
              <a:rPr lang="id-ID" dirty="0"/>
              <a:t>Pemilihan Parameter pada SVM dengan menggunakan PSO untuk Prediksi Produksi Padi (</a:t>
            </a:r>
            <a:r>
              <a:rPr lang="id-ID" sz="3200" dirty="0">
                <a:solidFill>
                  <a:srgbClr val="00B050"/>
                </a:solidFill>
              </a:rPr>
              <a:t>O</a:t>
            </a:r>
            <a:r>
              <a:rPr lang="id-ID" dirty="0"/>
              <a:t>)</a:t>
            </a:r>
          </a:p>
          <a:p>
            <a:endParaRPr lang="id-ID" dirty="0"/>
          </a:p>
        </p:txBody>
      </p:sp>
      <p:sp>
        <p:nvSpPr>
          <p:cNvPr id="2" name="Title 1"/>
          <p:cNvSpPr>
            <a:spLocks noGrp="1"/>
          </p:cNvSpPr>
          <p:nvPr>
            <p:ph type="title"/>
          </p:nvPr>
        </p:nvSpPr>
        <p:spPr/>
        <p:txBody>
          <a:bodyPr/>
          <a:lstStyle/>
          <a:p>
            <a:r>
              <a:rPr lang="en-US" dirty="0" err="1"/>
              <a:t>Judul</a:t>
            </a:r>
            <a:r>
              <a:rPr lang="en-US" dirty="0"/>
              <a:t> </a:t>
            </a:r>
            <a:r>
              <a:rPr lang="id-ID" dirty="0"/>
              <a:t>Penelitian</a:t>
            </a:r>
          </a:p>
        </p:txBody>
      </p:sp>
      <p:sp>
        <p:nvSpPr>
          <p:cNvPr id="5" name="Slide Number Placeholder 4">
            <a:extLst>
              <a:ext uri="{FF2B5EF4-FFF2-40B4-BE49-F238E27FC236}">
                <a16:creationId xmlns:a16="http://schemas.microsoft.com/office/drawing/2014/main" id="{D6EAF450-C9BA-4DC9-92AF-B06A62D53A0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228</a:t>
            </a:fld>
            <a:endParaRPr lang="en-US">
              <a:solidFill>
                <a:prstClr val="black">
                  <a:tint val="75000"/>
                </a:prstClr>
              </a:solidFill>
            </a:endParaRPr>
          </a:p>
        </p:txBody>
      </p:sp>
    </p:spTree>
    <p:extLst>
      <p:ext uri="{BB962C8B-B14F-4D97-AF65-F5344CB8AC3E}">
        <p14:creationId xmlns:p14="http://schemas.microsoft.com/office/powerpoint/2010/main" val="24182295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435768"/>
            <a:ext cx="8610600" cy="5410200"/>
          </a:xfrm>
        </p:spPr>
        <p:txBody>
          <a:bodyPr/>
          <a:lstStyle/>
          <a:p>
            <a:pPr algn="ctr">
              <a:buNone/>
            </a:pPr>
            <a:r>
              <a:rPr lang="en-US" sz="2800" b="1" dirty="0" err="1">
                <a:solidFill>
                  <a:srgbClr val="C00000"/>
                </a:solidFill>
                <a:effectLst/>
              </a:rPr>
              <a:t>Metode</a:t>
            </a:r>
            <a:r>
              <a:rPr lang="en-US" sz="2800" b="1" dirty="0">
                <a:solidFill>
                  <a:srgbClr val="0070C0"/>
                </a:solidFill>
                <a:effectLst/>
              </a:rPr>
              <a:t>	</a:t>
            </a:r>
            <a:r>
              <a:rPr lang="id-ID" sz="2800" b="1" dirty="0"/>
              <a:t>                 </a:t>
            </a:r>
            <a:r>
              <a:rPr lang="id-ID" sz="2800" b="1" dirty="0">
                <a:solidFill>
                  <a:srgbClr val="0070C0"/>
                </a:solidFill>
                <a:effectLst/>
              </a:rPr>
              <a:t>Tujuan</a:t>
            </a:r>
            <a:r>
              <a:rPr lang="id-ID" sz="2800" b="1" dirty="0">
                <a:effectLst/>
              </a:rPr>
              <a:t>  </a:t>
            </a:r>
            <a:r>
              <a:rPr lang="en-US" sz="2800" b="1" dirty="0">
                <a:effectLst/>
              </a:rPr>
              <a:t>			</a:t>
            </a:r>
            <a:r>
              <a:rPr lang="en-US" sz="2800" b="1" dirty="0" err="1">
                <a:solidFill>
                  <a:srgbClr val="00B050"/>
                </a:solidFill>
                <a:effectLst/>
              </a:rPr>
              <a:t>Obyek</a:t>
            </a:r>
            <a:endParaRPr lang="id-ID" sz="2800" b="1" dirty="0">
              <a:solidFill>
                <a:srgbClr val="00B050"/>
              </a:solidFill>
              <a:effectLst/>
            </a:endParaRPr>
          </a:p>
          <a:p>
            <a:pPr>
              <a:buNone/>
            </a:pPr>
            <a:endParaRPr lang="en-US" sz="1400" dirty="0">
              <a:solidFill>
                <a:srgbClr val="C00000"/>
              </a:solidFill>
              <a:effectLst/>
            </a:endParaRPr>
          </a:p>
          <a:p>
            <a:pPr>
              <a:buNone/>
            </a:pPr>
            <a:endParaRPr lang="id-ID" sz="1400" dirty="0">
              <a:solidFill>
                <a:srgbClr val="C00000"/>
              </a:solidFill>
              <a:effectLst/>
            </a:endParaRPr>
          </a:p>
          <a:p>
            <a:r>
              <a:rPr lang="en-US" sz="2800" dirty="0" err="1">
                <a:effectLst/>
              </a:rPr>
              <a:t>Penerapan</a:t>
            </a:r>
            <a:r>
              <a:rPr lang="en-US" sz="2800" dirty="0">
                <a:effectLst/>
              </a:rPr>
              <a:t> </a:t>
            </a:r>
            <a:r>
              <a:rPr lang="en-US" sz="2800" dirty="0" err="1">
                <a:solidFill>
                  <a:srgbClr val="C00000"/>
                </a:solidFill>
              </a:rPr>
              <a:t>Algoritma</a:t>
            </a:r>
            <a:r>
              <a:rPr lang="en-US" sz="2800" dirty="0">
                <a:solidFill>
                  <a:srgbClr val="C00000"/>
                </a:solidFill>
              </a:rPr>
              <a:t> </a:t>
            </a:r>
            <a:r>
              <a:rPr lang="en-US" sz="2800" dirty="0" err="1">
                <a:solidFill>
                  <a:srgbClr val="C00000"/>
                </a:solidFill>
              </a:rPr>
              <a:t>Semut</a:t>
            </a:r>
            <a:r>
              <a:rPr lang="en-US" sz="2800" dirty="0">
                <a:solidFill>
                  <a:srgbClr val="C00000"/>
                </a:solidFill>
              </a:rPr>
              <a:t> </a:t>
            </a:r>
            <a:r>
              <a:rPr lang="en-US" sz="2800" dirty="0" err="1">
                <a:solidFill>
                  <a:srgbClr val="0070C0"/>
                </a:solidFill>
              </a:rPr>
              <a:t>untuk</a:t>
            </a:r>
            <a:r>
              <a:rPr lang="en-US" sz="2800" dirty="0">
                <a:solidFill>
                  <a:srgbClr val="0070C0"/>
                </a:solidFill>
              </a:rPr>
              <a:t> </a:t>
            </a:r>
            <a:r>
              <a:rPr lang="en-US" sz="2800" dirty="0" err="1">
                <a:solidFill>
                  <a:srgbClr val="0070C0"/>
                </a:solidFill>
                <a:effectLst/>
              </a:rPr>
              <a:t>Pemilihan</a:t>
            </a:r>
            <a:r>
              <a:rPr lang="en-US" sz="2800" dirty="0">
                <a:solidFill>
                  <a:srgbClr val="0070C0"/>
                </a:solidFill>
                <a:effectLst/>
              </a:rPr>
              <a:t> </a:t>
            </a:r>
            <a:r>
              <a:rPr lang="en-US" sz="2800" dirty="0" err="1">
                <a:solidFill>
                  <a:srgbClr val="0070C0"/>
                </a:solidFill>
                <a:effectLst/>
              </a:rPr>
              <a:t>Arsitektur</a:t>
            </a:r>
            <a:r>
              <a:rPr lang="en-US" sz="2800" dirty="0">
                <a:solidFill>
                  <a:srgbClr val="0070C0"/>
                </a:solidFill>
                <a:effectLst/>
              </a:rPr>
              <a:t> </a:t>
            </a:r>
            <a:r>
              <a:rPr lang="en-US" sz="2800" dirty="0" err="1">
                <a:solidFill>
                  <a:srgbClr val="0070C0"/>
                </a:solidFill>
                <a:effectLst/>
              </a:rPr>
              <a:t>Jaringa</a:t>
            </a:r>
            <a:r>
              <a:rPr lang="en-US" sz="2800" dirty="0" err="1">
                <a:solidFill>
                  <a:srgbClr val="0070C0"/>
                </a:solidFill>
              </a:rPr>
              <a:t>n</a:t>
            </a:r>
            <a:r>
              <a:rPr lang="en-US" sz="2800" dirty="0">
                <a:solidFill>
                  <a:srgbClr val="0070C0"/>
                </a:solidFill>
              </a:rPr>
              <a:t> </a:t>
            </a:r>
            <a:r>
              <a:rPr lang="en-US" sz="2800" dirty="0" err="1">
                <a:solidFill>
                  <a:srgbClr val="0070C0"/>
                </a:solidFill>
              </a:rPr>
              <a:t>pada</a:t>
            </a:r>
            <a:r>
              <a:rPr lang="en-US" sz="2800" dirty="0">
                <a:solidFill>
                  <a:srgbClr val="0070C0"/>
                </a:solidFill>
              </a:rPr>
              <a:t> Neural Network</a:t>
            </a:r>
            <a:r>
              <a:rPr lang="en-US" sz="2800" dirty="0">
                <a:solidFill>
                  <a:srgbClr val="00B050"/>
                </a:solidFill>
              </a:rPr>
              <a:t> </a:t>
            </a:r>
            <a:r>
              <a:rPr lang="en-US" sz="2800" dirty="0" err="1">
                <a:effectLst/>
              </a:rPr>
              <a:t>untuk</a:t>
            </a:r>
            <a:r>
              <a:rPr lang="en-US" sz="2800" dirty="0">
                <a:effectLst/>
              </a:rPr>
              <a:t>  </a:t>
            </a:r>
            <a:r>
              <a:rPr lang="en-US" sz="2800" dirty="0" err="1">
                <a:solidFill>
                  <a:srgbClr val="00B050"/>
                </a:solidFill>
                <a:effectLst/>
              </a:rPr>
              <a:t>Pengujian</a:t>
            </a:r>
            <a:r>
              <a:rPr lang="en-US" sz="2800" dirty="0">
                <a:solidFill>
                  <a:srgbClr val="00B050"/>
                </a:solidFill>
                <a:effectLst/>
              </a:rPr>
              <a:t> </a:t>
            </a:r>
            <a:r>
              <a:rPr lang="id-ID" sz="2800" dirty="0">
                <a:solidFill>
                  <a:srgbClr val="00B050"/>
                </a:solidFill>
                <a:effectLst/>
              </a:rPr>
              <a:t>Software Metode </a:t>
            </a:r>
            <a:r>
              <a:rPr lang="en-US" sz="2800" dirty="0" err="1">
                <a:solidFill>
                  <a:srgbClr val="00B050"/>
                </a:solidFill>
                <a:effectLst/>
              </a:rPr>
              <a:t>Blackbox</a:t>
            </a:r>
            <a:r>
              <a:rPr lang="en-US" sz="2800" dirty="0">
                <a:solidFill>
                  <a:srgbClr val="00B050"/>
                </a:solidFill>
                <a:effectLst/>
              </a:rPr>
              <a:t> </a:t>
            </a:r>
          </a:p>
          <a:p>
            <a:r>
              <a:rPr lang="en-US" sz="2800" dirty="0" err="1">
                <a:effectLst/>
              </a:rPr>
              <a:t>Penerapan</a:t>
            </a:r>
            <a:r>
              <a:rPr lang="en-US" sz="2800" dirty="0">
                <a:effectLst/>
              </a:rPr>
              <a:t> </a:t>
            </a:r>
            <a:r>
              <a:rPr lang="en-US" sz="2800" dirty="0" err="1">
                <a:solidFill>
                  <a:srgbClr val="C00000"/>
                </a:solidFill>
                <a:effectLst/>
              </a:rPr>
              <a:t>Algoritma</a:t>
            </a:r>
            <a:r>
              <a:rPr lang="en-US" sz="2800" dirty="0">
                <a:solidFill>
                  <a:srgbClr val="C00000"/>
                </a:solidFill>
                <a:effectLst/>
              </a:rPr>
              <a:t> A* </a:t>
            </a:r>
            <a:r>
              <a:rPr lang="id-ID" sz="2800" dirty="0">
                <a:solidFill>
                  <a:srgbClr val="C00000"/>
                </a:solidFill>
                <a:effectLst/>
              </a:rPr>
              <a:t>yang Diperbaiki </a:t>
            </a:r>
            <a:r>
              <a:rPr lang="en-US" sz="2800" dirty="0" err="1">
                <a:effectLst/>
              </a:rPr>
              <a:t>untuk</a:t>
            </a:r>
            <a:r>
              <a:rPr lang="en-US" sz="2800" dirty="0">
                <a:effectLst/>
              </a:rPr>
              <a:t> </a:t>
            </a:r>
            <a:r>
              <a:rPr lang="en-US" sz="2800" dirty="0" err="1">
                <a:solidFill>
                  <a:srgbClr val="0070C0"/>
                </a:solidFill>
                <a:effectLst/>
              </a:rPr>
              <a:t>Pencarian</a:t>
            </a:r>
            <a:r>
              <a:rPr lang="en-US" sz="2800" dirty="0">
                <a:solidFill>
                  <a:srgbClr val="0070C0"/>
                </a:solidFill>
                <a:effectLst/>
              </a:rPr>
              <a:t> </a:t>
            </a:r>
            <a:r>
              <a:rPr lang="en-US" sz="2800" dirty="0" err="1">
                <a:solidFill>
                  <a:srgbClr val="0070C0"/>
                </a:solidFill>
                <a:effectLst/>
              </a:rPr>
              <a:t>Tempat</a:t>
            </a:r>
            <a:r>
              <a:rPr lang="en-US" sz="2800" dirty="0">
                <a:solidFill>
                  <a:srgbClr val="0070C0"/>
                </a:solidFill>
                <a:effectLst/>
              </a:rPr>
              <a:t> </a:t>
            </a:r>
            <a:r>
              <a:rPr lang="en-US" sz="2800" dirty="0" err="1">
                <a:solidFill>
                  <a:srgbClr val="0070C0"/>
                </a:solidFill>
                <a:effectLst/>
              </a:rPr>
              <a:t>Parkir</a:t>
            </a:r>
            <a:r>
              <a:rPr lang="en-US" sz="2800" dirty="0">
                <a:solidFill>
                  <a:srgbClr val="0070C0"/>
                </a:solidFill>
                <a:effectLst/>
              </a:rPr>
              <a:t> </a:t>
            </a:r>
            <a:r>
              <a:rPr lang="en-US" sz="2800" dirty="0" err="1">
                <a:solidFill>
                  <a:srgbClr val="0070C0"/>
                </a:solidFill>
                <a:effectLst/>
              </a:rPr>
              <a:t>Kosong</a:t>
            </a:r>
            <a:r>
              <a:rPr lang="en-US" sz="2800" dirty="0">
                <a:solidFill>
                  <a:srgbClr val="0070C0"/>
                </a:solidFill>
                <a:effectLst/>
              </a:rPr>
              <a:t> </a:t>
            </a:r>
            <a:r>
              <a:rPr lang="en-US" sz="2800" dirty="0">
                <a:effectLst/>
              </a:rPr>
              <a:t>di </a:t>
            </a:r>
            <a:r>
              <a:rPr lang="en-US" sz="2800" dirty="0">
                <a:solidFill>
                  <a:srgbClr val="00B050"/>
                </a:solidFill>
                <a:effectLst/>
              </a:rPr>
              <a:t>Mal </a:t>
            </a:r>
            <a:r>
              <a:rPr lang="en-US" sz="2800" dirty="0" err="1">
                <a:solidFill>
                  <a:srgbClr val="00B050"/>
                </a:solidFill>
                <a:effectLst/>
              </a:rPr>
              <a:t>dan</a:t>
            </a:r>
            <a:r>
              <a:rPr lang="en-US" sz="2800" dirty="0">
                <a:solidFill>
                  <a:srgbClr val="00B050"/>
                </a:solidFill>
                <a:effectLst/>
              </a:rPr>
              <a:t> </a:t>
            </a:r>
            <a:r>
              <a:rPr lang="en-US" sz="2800" dirty="0" err="1">
                <a:solidFill>
                  <a:srgbClr val="00B050"/>
                </a:solidFill>
                <a:effectLst/>
              </a:rPr>
              <a:t>Supermaket</a:t>
            </a:r>
            <a:endParaRPr lang="id-ID" sz="2800" dirty="0">
              <a:solidFill>
                <a:srgbClr val="00B050"/>
              </a:solidFill>
              <a:effectLst/>
            </a:endParaRPr>
          </a:p>
          <a:p>
            <a:r>
              <a:rPr lang="en-US" sz="2800" dirty="0" err="1">
                <a:solidFill>
                  <a:srgbClr val="C00000"/>
                </a:solidFill>
                <a:effectLst/>
              </a:rPr>
              <a:t>Penggabungan</a:t>
            </a:r>
            <a:r>
              <a:rPr lang="en-US" sz="2800" dirty="0">
                <a:solidFill>
                  <a:srgbClr val="C00000"/>
                </a:solidFill>
                <a:effectLst/>
              </a:rPr>
              <a:t> Forward Selection </a:t>
            </a:r>
            <a:r>
              <a:rPr lang="en-US" sz="2800" dirty="0" err="1">
                <a:solidFill>
                  <a:srgbClr val="C00000"/>
                </a:solidFill>
                <a:effectLst/>
              </a:rPr>
              <a:t>dan</a:t>
            </a:r>
            <a:r>
              <a:rPr lang="en-US" sz="2800" dirty="0">
                <a:solidFill>
                  <a:srgbClr val="C00000"/>
                </a:solidFill>
                <a:effectLst/>
              </a:rPr>
              <a:t> Backward Elimination </a:t>
            </a:r>
            <a:r>
              <a:rPr lang="en-US" sz="2800" dirty="0" err="1">
                <a:effectLst/>
              </a:rPr>
              <a:t>untuk</a:t>
            </a:r>
            <a:r>
              <a:rPr lang="en-US" sz="2800" dirty="0">
                <a:effectLst/>
              </a:rPr>
              <a:t> </a:t>
            </a:r>
            <a:r>
              <a:rPr lang="en-US" sz="2800" dirty="0" err="1">
                <a:solidFill>
                  <a:srgbClr val="0070C0"/>
                </a:solidFill>
                <a:effectLst/>
              </a:rPr>
              <a:t>Pemilihan</a:t>
            </a:r>
            <a:r>
              <a:rPr lang="en-US" sz="2800" dirty="0">
                <a:solidFill>
                  <a:srgbClr val="0070C0"/>
                </a:solidFill>
                <a:effectLst/>
              </a:rPr>
              <a:t> </a:t>
            </a:r>
            <a:r>
              <a:rPr lang="en-US" sz="2800" dirty="0" err="1">
                <a:solidFill>
                  <a:srgbClr val="0070C0"/>
                </a:solidFill>
                <a:effectLst/>
              </a:rPr>
              <a:t>Fitur</a:t>
            </a:r>
            <a:r>
              <a:rPr lang="en-US" sz="2800" dirty="0">
                <a:solidFill>
                  <a:srgbClr val="0070C0"/>
                </a:solidFill>
                <a:effectLst/>
              </a:rPr>
              <a:t> </a:t>
            </a:r>
            <a:r>
              <a:rPr lang="en-US" sz="2800" dirty="0" err="1">
                <a:effectLst/>
              </a:rPr>
              <a:t>pada</a:t>
            </a:r>
            <a:r>
              <a:rPr lang="en-US" sz="2800" dirty="0">
                <a:effectLst/>
              </a:rPr>
              <a:t> </a:t>
            </a:r>
            <a:r>
              <a:rPr lang="en-US" sz="2800" dirty="0" err="1">
                <a:solidFill>
                  <a:srgbClr val="00B050"/>
                </a:solidFill>
                <a:effectLst/>
              </a:rPr>
              <a:t>Prediksi</a:t>
            </a:r>
            <a:r>
              <a:rPr lang="en-US" sz="2800" dirty="0">
                <a:solidFill>
                  <a:srgbClr val="00B050"/>
                </a:solidFill>
                <a:effectLst/>
              </a:rPr>
              <a:t> </a:t>
            </a:r>
            <a:r>
              <a:rPr lang="en-US" sz="2800" dirty="0" err="1">
                <a:solidFill>
                  <a:srgbClr val="00B050"/>
                </a:solidFill>
                <a:effectLst/>
              </a:rPr>
              <a:t>Mahasiswa</a:t>
            </a:r>
            <a:r>
              <a:rPr lang="en-US" sz="2800" dirty="0">
                <a:solidFill>
                  <a:srgbClr val="00B050"/>
                </a:solidFill>
                <a:effectLst/>
              </a:rPr>
              <a:t> DO </a:t>
            </a:r>
            <a:r>
              <a:rPr lang="en-US" sz="2800" dirty="0" err="1">
                <a:effectLst/>
              </a:rPr>
              <a:t>dengan</a:t>
            </a:r>
            <a:r>
              <a:rPr lang="en-US" sz="2800" dirty="0">
                <a:effectLst/>
              </a:rPr>
              <a:t> </a:t>
            </a:r>
            <a:r>
              <a:rPr lang="en-US" sz="2800" dirty="0" err="1">
                <a:effectLst/>
              </a:rPr>
              <a:t>menggunakan</a:t>
            </a:r>
            <a:r>
              <a:rPr lang="en-US" sz="2800" dirty="0">
                <a:effectLst/>
              </a:rPr>
              <a:t> </a:t>
            </a:r>
            <a:r>
              <a:rPr lang="en-US" sz="2800" dirty="0" err="1">
                <a:effectLst/>
              </a:rPr>
              <a:t>Algoritma</a:t>
            </a:r>
            <a:r>
              <a:rPr lang="en-US" sz="2800" dirty="0">
                <a:effectLst/>
              </a:rPr>
              <a:t> C4.5</a:t>
            </a:r>
          </a:p>
        </p:txBody>
      </p:sp>
      <p:sp>
        <p:nvSpPr>
          <p:cNvPr id="2" name="Title 1"/>
          <p:cNvSpPr>
            <a:spLocks noGrp="1"/>
          </p:cNvSpPr>
          <p:nvPr>
            <p:ph type="title"/>
          </p:nvPr>
        </p:nvSpPr>
        <p:spPr/>
        <p:txBody>
          <a:bodyPr/>
          <a:lstStyle/>
          <a:p>
            <a:r>
              <a:rPr lang="en-US" dirty="0" err="1"/>
              <a:t>Contoh</a:t>
            </a:r>
            <a:r>
              <a:rPr lang="en-US" dirty="0"/>
              <a:t> </a:t>
            </a:r>
            <a:r>
              <a:rPr lang="id-ID" dirty="0"/>
              <a:t>Judul Penelitian</a:t>
            </a:r>
          </a:p>
        </p:txBody>
      </p:sp>
      <p:sp>
        <p:nvSpPr>
          <p:cNvPr id="5" name="Slide Number Placeholder 4">
            <a:extLst>
              <a:ext uri="{FF2B5EF4-FFF2-40B4-BE49-F238E27FC236}">
                <a16:creationId xmlns:a16="http://schemas.microsoft.com/office/drawing/2014/main" id="{8BFCC15B-BCC7-4FF4-9E0B-00A7B508C37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229</a:t>
            </a:fld>
            <a:endParaRPr lang="en-US">
              <a:solidFill>
                <a:prstClr val="black">
                  <a:tint val="75000"/>
                </a:prstClr>
              </a:solidFill>
            </a:endParaRPr>
          </a:p>
        </p:txBody>
      </p:sp>
    </p:spTree>
    <p:extLst>
      <p:ext uri="{BB962C8B-B14F-4D97-AF65-F5344CB8AC3E}">
        <p14:creationId xmlns:p14="http://schemas.microsoft.com/office/powerpoint/2010/main" val="35452005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a:t>
            </a:fld>
            <a:endParaRPr lang="en-US">
              <a:solidFill>
                <a:prstClr val="black">
                  <a:tint val="75000"/>
                </a:prstClr>
              </a:solidFill>
            </a:endParaRPr>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902399"/>
            <a:ext cx="585084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n-lt"/>
                <a:ea typeface="+mn-ea"/>
              </a:rPr>
              <a:t>Pengaruh</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b="0" i="0" u="none" strike="noStrike" kern="1200" cap="none" spc="0" normalizeH="0" baseline="0" noProof="0" dirty="0">
                <a:ln>
                  <a:noFill/>
                </a:ln>
                <a:solidFill>
                  <a:srgbClr val="FF0000"/>
                </a:solidFill>
                <a:effectLst/>
                <a:uLnTx/>
                <a:uFillTx/>
                <a:latin typeface="+mn-lt"/>
                <a:ea typeface="+mn-ea"/>
              </a:rPr>
              <a:t>12 </a:t>
            </a:r>
            <a:r>
              <a:rPr kumimoji="0" lang="en-GB" sz="2400" b="0" i="0" u="none" strike="noStrike" kern="1200" cap="none" spc="0" normalizeH="0" baseline="0" noProof="0" dirty="0" err="1">
                <a:ln>
                  <a:noFill/>
                </a:ln>
                <a:solidFill>
                  <a:srgbClr val="FF0000"/>
                </a:solidFill>
                <a:effectLst/>
                <a:uLnTx/>
                <a:uFillTx/>
                <a:latin typeface="+mn-lt"/>
                <a:ea typeface="+mn-ea"/>
              </a:rPr>
              <a:t>Elemen</a:t>
            </a:r>
            <a:r>
              <a:rPr kumimoji="0" lang="en-GB" sz="2400" b="0" i="0" u="none" strike="noStrike" kern="1200" cap="none" spc="0" normalizeH="0" noProof="0" dirty="0">
                <a:ln>
                  <a:noFill/>
                </a:ln>
                <a:solidFill>
                  <a:srgbClr val="FF0000"/>
                </a:solidFill>
                <a:effectLst/>
                <a:uLnTx/>
                <a:uFillTx/>
                <a:latin typeface="+mn-lt"/>
                <a:ea typeface="+mn-ea"/>
              </a:rPr>
              <a:t> Marketing Mix</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b="0" i="0" u="none" strike="noStrike" kern="1200" cap="none" spc="0" normalizeH="0" baseline="0" noProof="0" dirty="0">
                <a:ln>
                  <a:noFill/>
                </a:ln>
                <a:solidFill>
                  <a:prstClr val="white"/>
                </a:solidFill>
                <a:effectLst/>
                <a:uLnTx/>
                <a:uFillTx/>
                <a:latin typeface="+mn-lt"/>
                <a:ea typeface="+mn-ea"/>
              </a:rPr>
              <a:t>pada </a:t>
            </a:r>
            <a:r>
              <a:rPr kumimoji="0" lang="en-GB" sz="2400" b="0" i="0" u="none" strike="noStrike" kern="1200" cap="none" spc="0" normalizeH="0" baseline="0" noProof="0" dirty="0" err="1">
                <a:ln>
                  <a:noFill/>
                </a:ln>
                <a:solidFill>
                  <a:prstClr val="white"/>
                </a:solidFill>
                <a:effectLst/>
                <a:uLnTx/>
                <a:uFillTx/>
                <a:latin typeface="+mn-lt"/>
                <a:ea typeface="+mn-ea"/>
              </a:rPr>
              <a:t>Peningkatan</a:t>
            </a:r>
            <a:r>
              <a:rPr kumimoji="0" lang="en-GB" sz="2400" b="0" i="0" u="none" strike="noStrike" kern="1200" cap="none" spc="0" normalizeH="0" noProof="0" dirty="0">
                <a:ln>
                  <a:noFill/>
                </a:ln>
                <a:solidFill>
                  <a:prstClr val="white"/>
                </a:solidFill>
                <a:effectLst/>
                <a:uLnTx/>
                <a:uFillTx/>
                <a:latin typeface="+mn-lt"/>
                <a:ea typeface="+mn-ea"/>
              </a:rPr>
              <a:t> </a:t>
            </a:r>
            <a:r>
              <a:rPr kumimoji="0" lang="en-GB" sz="2400" b="0" i="0" u="none" strike="noStrike" kern="1200" cap="none" spc="0" normalizeH="0" noProof="0" dirty="0" err="1">
                <a:ln>
                  <a:noFill/>
                </a:ln>
                <a:solidFill>
                  <a:prstClr val="white"/>
                </a:solidFill>
                <a:effectLst/>
                <a:uLnTx/>
                <a:uFillTx/>
                <a:latin typeface="+mn-lt"/>
                <a:ea typeface="+mn-ea"/>
              </a:rPr>
              <a:t>Penjualan</a:t>
            </a:r>
            <a:r>
              <a:rPr kumimoji="0" lang="en-GB" sz="2400" b="0" i="0" u="none" strike="noStrike" kern="1200" cap="none" spc="0" normalizeH="0" noProof="0" dirty="0">
                <a:ln>
                  <a:noFill/>
                </a:ln>
                <a:solidFill>
                  <a:prstClr val="white"/>
                </a:solidFill>
                <a:effectLst/>
                <a:uLnTx/>
                <a:uFillTx/>
                <a:latin typeface="+mn-lt"/>
                <a:ea typeface="+mn-ea"/>
              </a:rPr>
              <a:t> Perusahaan XYZ</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dirty="0">
                <a:solidFill>
                  <a:prstClr val="white"/>
                </a:solidFill>
                <a:effectLst/>
              </a:rPr>
              <a:t>12 Elements of the Marketing Mix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i="0" u="none" strike="noStrike" kern="1200" cap="none" spc="0" normalizeH="0" baseline="0" noProof="0" dirty="0">
                <a:ln>
                  <a:noFill/>
                </a:ln>
                <a:solidFill>
                  <a:schemeClr val="tx1"/>
                </a:solidFill>
                <a:effectLst/>
                <a:uLnTx/>
                <a:uFillTx/>
                <a:latin typeface="Calibri" panose="020F0502020204030204"/>
              </a:rPr>
              <a:t>(</a:t>
            </a:r>
            <a:r>
              <a:rPr kumimoji="0" lang="en-GB" sz="1600" i="0" u="none" strike="noStrike" kern="1200" cap="none" spc="0" normalizeH="0" baseline="0" noProof="0" dirty="0">
                <a:ln>
                  <a:noFill/>
                </a:ln>
                <a:solidFill>
                  <a:schemeClr val="tx1"/>
                </a:solidFill>
                <a:effectLst/>
                <a:uLnTx/>
                <a:uFillTx/>
                <a:latin typeface="Calibri" panose="020F0502020204030204"/>
              </a:rPr>
              <a:t>Neil Borden</a:t>
            </a:r>
            <a:r>
              <a:rPr kumimoji="0" lang="id-ID" sz="1600" i="0" u="none" strike="noStrike" kern="1200" cap="none" spc="0" normalizeH="0" baseline="0" noProof="0" dirty="0">
                <a:ln>
                  <a:noFill/>
                </a:ln>
                <a:solidFill>
                  <a:schemeClr val="tx1"/>
                </a:solidFill>
                <a:effectLst/>
                <a:uLnTx/>
                <a:uFillTx/>
                <a:latin typeface="Calibri" panose="020F0502020204030204"/>
              </a:rPr>
              <a:t>, 19</a:t>
            </a:r>
            <a:r>
              <a:rPr kumimoji="0" lang="en-GB" sz="1600" dirty="0">
                <a:solidFill>
                  <a:schemeClr val="tx1"/>
                </a:solidFill>
                <a:effectLst/>
                <a:latin typeface="Calibri" panose="020F0502020204030204"/>
              </a:rPr>
              <a:t>53</a:t>
            </a:r>
            <a:r>
              <a:rPr kumimoji="0" lang="id-ID" sz="1600" i="0" u="none" strike="noStrike" kern="1200" cap="none" spc="0" normalizeH="0" baseline="0" noProof="0" dirty="0">
                <a:ln>
                  <a:noFill/>
                </a:ln>
                <a:solidFill>
                  <a:schemeClr val="tx1"/>
                </a:solidFill>
                <a:effectLst/>
                <a:uLnTx/>
                <a:uFillTx/>
                <a:latin typeface="Calibri" panose="020F0502020204030204"/>
              </a:rPr>
              <a:t>)</a:t>
            </a:r>
            <a:endParaRPr kumimoji="0" lang="en-US" sz="1600" i="0"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3200" dirty="0">
                <a:solidFill>
                  <a:prstClr val="white"/>
                </a:solidFill>
                <a:effectLst/>
              </a:rPr>
              <a:t>Mixer of Ingredients </a:t>
            </a:r>
            <a:r>
              <a:rPr kumimoji="0" lang="en-GB" sz="3200" i="1" dirty="0">
                <a:solidFill>
                  <a:prstClr val="white"/>
                </a:solidFill>
                <a:effectLst/>
              </a:rPr>
              <a:t>(James </a:t>
            </a:r>
            <a:r>
              <a:rPr kumimoji="0" lang="en-GB" sz="3200" i="1" dirty="0" err="1">
                <a:solidFill>
                  <a:prstClr val="white"/>
                </a:solidFill>
                <a:effectLst/>
              </a:rPr>
              <a:t>Culliton</a:t>
            </a:r>
            <a:r>
              <a:rPr kumimoji="0" lang="en-GB" sz="3200" i="1" dirty="0">
                <a:solidFill>
                  <a:prstClr val="white"/>
                </a:solidFill>
                <a:effectLst/>
              </a:rPr>
              <a:t>, 1948) </a:t>
            </a:r>
            <a:endParaRPr kumimoji="0" lang="id-ID" sz="3200" i="1" u="none" strike="noStrike" kern="1200" cap="none" spc="0" normalizeH="0" baseline="0" noProof="0" dirty="0">
              <a:ln>
                <a:noFill/>
              </a:ln>
              <a:solidFill>
                <a:prstClr val="white"/>
              </a:solidFill>
              <a:effectLst/>
              <a:uLnTx/>
              <a:uFillTx/>
              <a:latin typeface="Calibri" panose="020F0502020204030204"/>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69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200" dirty="0" err="1">
                <a:solidFill>
                  <a:srgbClr val="C00000"/>
                </a:solidFill>
              </a:rPr>
              <a:t>Tanpa</a:t>
            </a:r>
            <a:r>
              <a:rPr lang="en-US" sz="3200" dirty="0">
                <a:solidFill>
                  <a:srgbClr val="C00000"/>
                </a:solidFill>
              </a:rPr>
              <a:t> </a:t>
            </a:r>
            <a:r>
              <a:rPr lang="en-US" sz="3200" dirty="0" err="1">
                <a:solidFill>
                  <a:srgbClr val="C00000"/>
                </a:solidFill>
              </a:rPr>
              <a:t>disertai</a:t>
            </a:r>
            <a:r>
              <a:rPr lang="en-US" sz="3200" dirty="0">
                <a:solidFill>
                  <a:srgbClr val="C00000"/>
                </a:solidFill>
              </a:rPr>
              <a:t> </a:t>
            </a:r>
            <a:r>
              <a:rPr lang="en-US" sz="3200" dirty="0" err="1">
                <a:solidFill>
                  <a:srgbClr val="C00000"/>
                </a:solidFill>
              </a:rPr>
              <a:t>gelar</a:t>
            </a:r>
            <a:r>
              <a:rPr lang="en-US" sz="3200" dirty="0">
                <a:solidFill>
                  <a:srgbClr val="C00000"/>
                </a:solidFill>
              </a:rPr>
              <a:t> </a:t>
            </a:r>
            <a:r>
              <a:rPr lang="en-US" sz="3200" dirty="0" err="1">
                <a:solidFill>
                  <a:srgbClr val="C00000"/>
                </a:solidFill>
              </a:rPr>
              <a:t>akademik</a:t>
            </a:r>
            <a:endParaRPr lang="en-US" sz="3200" dirty="0">
              <a:solidFill>
                <a:srgbClr val="C00000"/>
              </a:solidFill>
            </a:endParaRPr>
          </a:p>
          <a:p>
            <a:r>
              <a:rPr lang="en-US" sz="3200" dirty="0" err="1"/>
              <a:t>Hanya</a:t>
            </a:r>
            <a:r>
              <a:rPr lang="en-US" sz="3200" dirty="0"/>
              <a:t> yang </a:t>
            </a:r>
            <a:r>
              <a:rPr lang="en-US" sz="3200" dirty="0" err="1"/>
              <a:t>memberikan</a:t>
            </a:r>
            <a:r>
              <a:rPr lang="en-US" sz="3200" dirty="0"/>
              <a:t> </a:t>
            </a:r>
            <a:r>
              <a:rPr lang="en-US" sz="3200" dirty="0" err="1"/>
              <a:t>kontribusi</a:t>
            </a:r>
            <a:r>
              <a:rPr lang="en-US" sz="3200" dirty="0"/>
              <a:t> </a:t>
            </a:r>
            <a:r>
              <a:rPr lang="en-US" sz="3200" dirty="0" err="1"/>
              <a:t>signifikan</a:t>
            </a:r>
            <a:r>
              <a:rPr lang="en-US" sz="3200" dirty="0"/>
              <a:t> yang </a:t>
            </a:r>
            <a:r>
              <a:rPr lang="en-US" sz="3200" dirty="0" err="1"/>
              <a:t>berhak</a:t>
            </a:r>
            <a:r>
              <a:rPr lang="en-US" sz="3200" dirty="0"/>
              <a:t> </a:t>
            </a:r>
            <a:r>
              <a:rPr lang="en-US" sz="3200" dirty="0" err="1"/>
              <a:t>dicantumkan</a:t>
            </a:r>
            <a:r>
              <a:rPr lang="en-US" sz="3200" dirty="0"/>
              <a:t> </a:t>
            </a:r>
            <a:r>
              <a:rPr lang="en-US" sz="3200" dirty="0" err="1"/>
              <a:t>sebagai</a:t>
            </a:r>
            <a:r>
              <a:rPr lang="en-US" sz="3200" dirty="0"/>
              <a:t> </a:t>
            </a:r>
            <a:r>
              <a:rPr lang="en-US" sz="3200" dirty="0" err="1"/>
              <a:t>penulis</a:t>
            </a:r>
            <a:endParaRPr lang="en-US" sz="3200" dirty="0"/>
          </a:p>
          <a:p>
            <a:r>
              <a:rPr lang="en-US" sz="3200" dirty="0" err="1"/>
              <a:t>Mencantumkan</a:t>
            </a:r>
            <a:r>
              <a:rPr lang="en-US" sz="3200" dirty="0"/>
              <a:t> </a:t>
            </a:r>
            <a:r>
              <a:rPr lang="en-US" sz="3200" dirty="0" err="1">
                <a:solidFill>
                  <a:srgbClr val="C00000"/>
                </a:solidFill>
              </a:rPr>
              <a:t>nama</a:t>
            </a:r>
            <a:r>
              <a:rPr lang="en-US" sz="3200" dirty="0">
                <a:solidFill>
                  <a:srgbClr val="C00000"/>
                </a:solidFill>
              </a:rPr>
              <a:t> </a:t>
            </a:r>
            <a:r>
              <a:rPr lang="en-US" sz="3200" dirty="0" err="1">
                <a:solidFill>
                  <a:srgbClr val="C00000"/>
                </a:solidFill>
              </a:rPr>
              <a:t>lembaga</a:t>
            </a:r>
            <a:r>
              <a:rPr lang="en-US" sz="3200" dirty="0">
                <a:solidFill>
                  <a:srgbClr val="C00000"/>
                </a:solidFill>
              </a:rPr>
              <a:t> </a:t>
            </a:r>
            <a:r>
              <a:rPr lang="en-US" sz="3200" dirty="0" err="1">
                <a:solidFill>
                  <a:srgbClr val="C00000"/>
                </a:solidFill>
              </a:rPr>
              <a:t>asal</a:t>
            </a:r>
            <a:r>
              <a:rPr lang="en-US" sz="3200" dirty="0">
                <a:solidFill>
                  <a:srgbClr val="C00000"/>
                </a:solidFill>
              </a:rPr>
              <a:t> </a:t>
            </a:r>
            <a:r>
              <a:rPr lang="en-US" sz="3200" dirty="0" err="1">
                <a:solidFill>
                  <a:srgbClr val="C00000"/>
                </a:solidFill>
              </a:rPr>
              <a:t>penulis</a:t>
            </a:r>
            <a:endParaRPr lang="en-US" sz="3200" dirty="0">
              <a:solidFill>
                <a:srgbClr val="C00000"/>
              </a:solidFill>
            </a:endParaRPr>
          </a:p>
          <a:p>
            <a:r>
              <a:rPr lang="en-US" sz="3200" dirty="0" err="1"/>
              <a:t>Disertai</a:t>
            </a:r>
            <a:r>
              <a:rPr lang="en-US" sz="3200" dirty="0"/>
              <a:t> </a:t>
            </a:r>
            <a:r>
              <a:rPr lang="en-US" sz="3200" dirty="0" err="1">
                <a:solidFill>
                  <a:srgbClr val="C00000"/>
                </a:solidFill>
              </a:rPr>
              <a:t>alamat</a:t>
            </a:r>
            <a:r>
              <a:rPr lang="en-US" sz="3200" dirty="0">
                <a:solidFill>
                  <a:srgbClr val="C00000"/>
                </a:solidFill>
              </a:rPr>
              <a:t> </a:t>
            </a:r>
            <a:r>
              <a:rPr lang="en-US" sz="3200" dirty="0" err="1"/>
              <a:t>untuk</a:t>
            </a:r>
            <a:r>
              <a:rPr lang="en-US" sz="3200" dirty="0"/>
              <a:t> </a:t>
            </a:r>
            <a:r>
              <a:rPr lang="en-US" sz="3200" dirty="0" err="1"/>
              <a:t>korespondensi</a:t>
            </a:r>
            <a:r>
              <a:rPr lang="en-US" sz="3200" dirty="0"/>
              <a:t> (</a:t>
            </a:r>
            <a:r>
              <a:rPr lang="en-US" sz="3200" dirty="0" err="1"/>
              <a:t>alamat</a:t>
            </a:r>
            <a:r>
              <a:rPr lang="en-US" sz="3200" dirty="0"/>
              <a:t> </a:t>
            </a:r>
            <a:r>
              <a:rPr lang="en-US" sz="3200" dirty="0" err="1"/>
              <a:t>surat</a:t>
            </a:r>
            <a:r>
              <a:rPr lang="en-US" sz="3200" dirty="0"/>
              <a:t> </a:t>
            </a:r>
            <a:r>
              <a:rPr lang="en-US" sz="3200" dirty="0" err="1"/>
              <a:t>atau</a:t>
            </a:r>
            <a:r>
              <a:rPr lang="en-US" sz="3200" dirty="0"/>
              <a:t> email </a:t>
            </a:r>
            <a:r>
              <a:rPr lang="en-US" sz="3200" dirty="0" err="1"/>
              <a:t>penulis</a:t>
            </a:r>
            <a:r>
              <a:rPr lang="en-US" sz="3200" dirty="0"/>
              <a:t>)</a:t>
            </a:r>
          </a:p>
        </p:txBody>
      </p:sp>
      <p:sp>
        <p:nvSpPr>
          <p:cNvPr id="2" name="Title 1"/>
          <p:cNvSpPr>
            <a:spLocks noGrp="1"/>
          </p:cNvSpPr>
          <p:nvPr>
            <p:ph type="title"/>
          </p:nvPr>
        </p:nvSpPr>
        <p:spPr/>
        <p:txBody>
          <a:bodyPr/>
          <a:lstStyle/>
          <a:p>
            <a:r>
              <a:rPr lang="en-US" dirty="0" err="1"/>
              <a:t>Penulis</a:t>
            </a:r>
            <a:endParaRPr lang="en-US" dirty="0"/>
          </a:p>
        </p:txBody>
      </p:sp>
      <p:sp>
        <p:nvSpPr>
          <p:cNvPr id="5" name="Slide Number Placeholder 4">
            <a:extLst>
              <a:ext uri="{FF2B5EF4-FFF2-40B4-BE49-F238E27FC236}">
                <a16:creationId xmlns:a16="http://schemas.microsoft.com/office/drawing/2014/main" id="{A7F5A362-E433-4ACD-9645-B659FBA34C9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230</a:t>
            </a:fld>
            <a:endParaRPr lang="en-US">
              <a:solidFill>
                <a:prstClr val="black">
                  <a:tint val="75000"/>
                </a:prstClr>
              </a:solidFill>
            </a:endParaRPr>
          </a:p>
        </p:txBody>
      </p:sp>
    </p:spTree>
    <p:extLst>
      <p:ext uri="{BB962C8B-B14F-4D97-AF65-F5344CB8AC3E}">
        <p14:creationId xmlns:p14="http://schemas.microsoft.com/office/powerpoint/2010/main" val="38483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3600" dirty="0"/>
              <a:t>4.3.2 </a:t>
            </a:r>
            <a:r>
              <a:rPr lang="en-US" sz="3600" dirty="0" err="1"/>
              <a:t>Abstrak</a:t>
            </a:r>
            <a:r>
              <a:rPr lang="en-US" sz="3600" dirty="0"/>
              <a:t> </a:t>
            </a:r>
            <a:r>
              <a:rPr lang="en-US" sz="3600" dirty="0" err="1"/>
              <a:t>Penelitian</a:t>
            </a:r>
            <a:endParaRPr lang="en-US" sz="36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5396BCBA-3AD5-4BB5-B2E2-8394947E9C7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231</a:t>
            </a:fld>
            <a:endParaRPr lang="en-US">
              <a:solidFill>
                <a:prstClr val="black">
                  <a:tint val="75000"/>
                </a:prstClr>
              </a:solidFill>
            </a:endParaRPr>
          </a:p>
        </p:txBody>
      </p:sp>
    </p:spTree>
    <p:extLst>
      <p:ext uri="{BB962C8B-B14F-4D97-AF65-F5344CB8AC3E}">
        <p14:creationId xmlns:p14="http://schemas.microsoft.com/office/powerpoint/2010/main" val="4142701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409749"/>
          </a:xfrm>
        </p:spPr>
        <p:txBody>
          <a:bodyPr>
            <a:normAutofit lnSpcReduction="10000"/>
          </a:bodyPr>
          <a:lstStyle/>
          <a:p>
            <a:r>
              <a:rPr lang="en-US" sz="2800" dirty="0"/>
              <a:t>H</a:t>
            </a:r>
            <a:r>
              <a:rPr lang="id-ID" sz="2800" dirty="0"/>
              <a:t>arus </a:t>
            </a:r>
            <a:r>
              <a:rPr lang="id-ID" sz="2800" dirty="0">
                <a:solidFill>
                  <a:srgbClr val="C00000"/>
                </a:solidFill>
              </a:rPr>
              <a:t>menggambarkan keseluruhan isi</a:t>
            </a:r>
            <a:r>
              <a:rPr lang="id-ID" sz="2800" dirty="0"/>
              <a:t> dari tulisan atau </a:t>
            </a:r>
            <a:r>
              <a:rPr lang="en-US" sz="2800" dirty="0" err="1"/>
              <a:t>penelitian</a:t>
            </a:r>
            <a:r>
              <a:rPr lang="en-US" sz="2800" dirty="0"/>
              <a:t> </a:t>
            </a:r>
            <a:r>
              <a:rPr lang="id-ID" sz="2800" dirty="0"/>
              <a:t>yang kita lakukan</a:t>
            </a:r>
          </a:p>
          <a:p>
            <a:r>
              <a:rPr lang="id-ID" sz="2800" dirty="0"/>
              <a:t>Abstrak diuraikan dengan </a:t>
            </a:r>
            <a:r>
              <a:rPr lang="id-ID" sz="2800" dirty="0">
                <a:solidFill>
                  <a:srgbClr val="C00000"/>
                </a:solidFill>
              </a:rPr>
              <a:t>bahasa lugas</a:t>
            </a:r>
            <a:r>
              <a:rPr lang="en-US" sz="2800" dirty="0"/>
              <a:t>, </a:t>
            </a:r>
            <a:r>
              <a:rPr lang="id-ID" sz="2800" dirty="0"/>
              <a:t>langsung ke sasaran</a:t>
            </a:r>
            <a:r>
              <a:rPr lang="en-US" sz="2800" dirty="0"/>
              <a:t>, </a:t>
            </a:r>
            <a:r>
              <a:rPr lang="en-US" sz="2800" dirty="0" err="1"/>
              <a:t>dan</a:t>
            </a:r>
            <a:r>
              <a:rPr lang="en-US" sz="2800" dirty="0"/>
              <a:t> </a:t>
            </a:r>
            <a:r>
              <a:rPr lang="en-US" sz="2800" dirty="0" err="1"/>
              <a:t>harus</a:t>
            </a:r>
            <a:r>
              <a:rPr lang="en-US" sz="2800" dirty="0"/>
              <a:t> </a:t>
            </a:r>
            <a:r>
              <a:rPr lang="en-US" sz="2800" dirty="0" err="1"/>
              <a:t>memuat</a:t>
            </a:r>
            <a:r>
              <a:rPr lang="en-US" sz="2800" dirty="0"/>
              <a:t>:</a:t>
            </a:r>
          </a:p>
          <a:p>
            <a:pPr marL="976312" lvl="1" indent="-514350">
              <a:buFont typeface="+mj-lt"/>
              <a:buAutoNum type="arabicPeriod"/>
            </a:pPr>
            <a:r>
              <a:rPr lang="id-ID" sz="2400" dirty="0">
                <a:solidFill>
                  <a:srgbClr val="0070C0"/>
                </a:solidFill>
              </a:rPr>
              <a:t>Masalah </a:t>
            </a:r>
            <a:r>
              <a:rPr lang="id-ID" sz="2400" dirty="0"/>
              <a:t>penelitian</a:t>
            </a:r>
          </a:p>
          <a:p>
            <a:pPr marL="976312" lvl="1" indent="-514350">
              <a:buFont typeface="+mj-lt"/>
              <a:buAutoNum type="arabicPeriod"/>
            </a:pPr>
            <a:r>
              <a:rPr lang="id-ID" sz="2400" dirty="0">
                <a:solidFill>
                  <a:srgbClr val="0070C0"/>
                </a:solidFill>
              </a:rPr>
              <a:t>Metode </a:t>
            </a:r>
            <a:r>
              <a:rPr lang="id-ID" sz="2400" dirty="0"/>
              <a:t>(plus pengembangan/perbaikan) yang kita gunakan untuk memecahkan masalah penelitian</a:t>
            </a:r>
          </a:p>
          <a:p>
            <a:pPr marL="976312" lvl="1" indent="-514350">
              <a:buFont typeface="+mj-lt"/>
              <a:buAutoNum type="arabicPeriod"/>
            </a:pPr>
            <a:r>
              <a:rPr lang="id-ID" sz="2400" dirty="0">
                <a:solidFill>
                  <a:srgbClr val="0070C0"/>
                </a:solidFill>
              </a:rPr>
              <a:t>Hasil </a:t>
            </a:r>
            <a:r>
              <a:rPr lang="id-ID" sz="2400" dirty="0"/>
              <a:t>penelitian</a:t>
            </a:r>
            <a:endParaRPr lang="en-US" sz="2400" dirty="0"/>
          </a:p>
          <a:p>
            <a:r>
              <a:rPr lang="id-ID" dirty="0"/>
              <a:t>Abstrak dibuat dalam bentuk </a:t>
            </a:r>
            <a:r>
              <a:rPr lang="id-ID" dirty="0">
                <a:solidFill>
                  <a:srgbClr val="C00000"/>
                </a:solidFill>
              </a:rPr>
              <a:t>satu paragraf saja</a:t>
            </a:r>
          </a:p>
          <a:p>
            <a:r>
              <a:rPr lang="fi-FI" sz="2800" dirty="0"/>
              <a:t>Kata kunci memuat kata-kata konseptual, dan jumlah </a:t>
            </a:r>
            <a:r>
              <a:rPr lang="fi-FI" sz="2800" dirty="0">
                <a:solidFill>
                  <a:srgbClr val="C00000"/>
                </a:solidFill>
              </a:rPr>
              <a:t>sekitar 3-5  kata</a:t>
            </a:r>
          </a:p>
          <a:p>
            <a:r>
              <a:rPr lang="en-US" sz="2800" dirty="0" err="1"/>
              <a:t>Pola</a:t>
            </a:r>
            <a:r>
              <a:rPr lang="en-US" sz="2800" dirty="0"/>
              <a:t> </a:t>
            </a:r>
            <a:r>
              <a:rPr lang="en-US" sz="2800" dirty="0" err="1"/>
              <a:t>pembuatan</a:t>
            </a:r>
            <a:r>
              <a:rPr lang="en-US" sz="2800" dirty="0"/>
              <a:t> </a:t>
            </a:r>
            <a:r>
              <a:rPr lang="en-US" sz="2800" dirty="0" err="1"/>
              <a:t>abstrak</a:t>
            </a:r>
            <a:r>
              <a:rPr lang="en-US" sz="2800" dirty="0"/>
              <a:t> (</a:t>
            </a:r>
            <a:r>
              <a:rPr lang="en-US" sz="2800" i="1" dirty="0"/>
              <a:t>pro forma abstract</a:t>
            </a:r>
            <a:r>
              <a:rPr lang="en-US" sz="2800" dirty="0"/>
              <a:t>) </a:t>
            </a:r>
            <a:r>
              <a:rPr lang="en-US" sz="2800" dirty="0" err="1"/>
              <a:t>ditulis</a:t>
            </a:r>
            <a:r>
              <a:rPr lang="en-US" sz="2800" dirty="0"/>
              <a:t> </a:t>
            </a:r>
            <a:r>
              <a:rPr lang="en-US" sz="2800" dirty="0" err="1"/>
              <a:t>oleh</a:t>
            </a:r>
            <a:r>
              <a:rPr lang="en-US" sz="2800" dirty="0"/>
              <a:t> (Newman, 1994)</a:t>
            </a:r>
            <a:endParaRPr lang="en-US" sz="2800" dirty="0">
              <a:solidFill>
                <a:srgbClr val="C00000"/>
              </a:solidFill>
            </a:endParaRPr>
          </a:p>
          <a:p>
            <a:pPr marL="688975" indent="-514350">
              <a:buFont typeface="+mj-lt"/>
              <a:buAutoNum type="arabicPeriod"/>
            </a:pPr>
            <a:endParaRPr lang="en-US" sz="2800" dirty="0"/>
          </a:p>
          <a:p>
            <a:pPr marL="688975" indent="-514350">
              <a:buFont typeface="+mj-lt"/>
              <a:buAutoNum type="arabicPeriod"/>
            </a:pPr>
            <a:endParaRPr lang="id-ID" sz="2800" dirty="0"/>
          </a:p>
        </p:txBody>
      </p:sp>
      <p:sp>
        <p:nvSpPr>
          <p:cNvPr id="2" name="Title 1"/>
          <p:cNvSpPr>
            <a:spLocks noGrp="1"/>
          </p:cNvSpPr>
          <p:nvPr>
            <p:ph type="title"/>
          </p:nvPr>
        </p:nvSpPr>
        <p:spPr/>
        <p:txBody>
          <a:bodyPr/>
          <a:lstStyle/>
          <a:p>
            <a:r>
              <a:rPr lang="id-ID"/>
              <a:t>Abstrak Penelitian</a:t>
            </a:r>
          </a:p>
        </p:txBody>
      </p:sp>
      <p:sp>
        <p:nvSpPr>
          <p:cNvPr id="5" name="Slide Number Placeholder 4">
            <a:extLst>
              <a:ext uri="{FF2B5EF4-FFF2-40B4-BE49-F238E27FC236}">
                <a16:creationId xmlns:a16="http://schemas.microsoft.com/office/drawing/2014/main" id="{F2D2372F-B505-4D59-A978-A5B5971AB77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232</a:t>
            </a:fld>
            <a:endParaRPr lang="en-US">
              <a:solidFill>
                <a:prstClr val="black">
                  <a:tint val="75000"/>
                </a:prstClr>
              </a:solidFill>
            </a:endParaRPr>
          </a:p>
        </p:txBody>
      </p:sp>
    </p:spTree>
    <p:extLst>
      <p:ext uri="{BB962C8B-B14F-4D97-AF65-F5344CB8AC3E}">
        <p14:creationId xmlns:p14="http://schemas.microsoft.com/office/powerpoint/2010/main" val="3241385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19200"/>
            <a:ext cx="7985961" cy="5181600"/>
          </a:xfrm>
        </p:spPr>
        <p:txBody>
          <a:bodyPr>
            <a:normAutofit/>
          </a:bodyPr>
          <a:lstStyle/>
          <a:p>
            <a:pPr marL="0" indent="0">
              <a:buNone/>
            </a:pPr>
            <a:r>
              <a:rPr lang="en-US" sz="3200" dirty="0"/>
              <a:t>Existing </a:t>
            </a:r>
            <a:r>
              <a:rPr lang="en-US" sz="3200" dirty="0">
                <a:solidFill>
                  <a:srgbClr val="C00000"/>
                </a:solidFill>
              </a:rPr>
              <a:t>&lt;model-type&gt; </a:t>
            </a:r>
            <a:r>
              <a:rPr lang="en-US" sz="3200" dirty="0"/>
              <a:t>models are deficient in dealing with </a:t>
            </a:r>
            <a:r>
              <a:rPr lang="en-US" sz="3200" dirty="0">
                <a:solidFill>
                  <a:srgbClr val="C00000"/>
                </a:solidFill>
              </a:rPr>
              <a:t>&lt;properties&gt; </a:t>
            </a:r>
            <a:r>
              <a:rPr lang="en-US" sz="3200" dirty="0"/>
              <a:t>of </a:t>
            </a:r>
            <a:r>
              <a:rPr lang="en-US" sz="3200" dirty="0">
                <a:solidFill>
                  <a:srgbClr val="C00000"/>
                </a:solidFill>
              </a:rPr>
              <a:t>&lt;solution strategy&gt;</a:t>
            </a:r>
            <a:r>
              <a:rPr lang="en-US" sz="3200" dirty="0"/>
              <a:t>. An enhanced </a:t>
            </a:r>
            <a:r>
              <a:rPr lang="en-US" sz="3200" dirty="0">
                <a:solidFill>
                  <a:srgbClr val="C00000"/>
                </a:solidFill>
              </a:rPr>
              <a:t>&lt;model-type&gt; </a:t>
            </a:r>
            <a:r>
              <a:rPr lang="en-US" sz="3200" dirty="0"/>
              <a:t>is described, capable of providing more accurate analyses/predictions of </a:t>
            </a:r>
            <a:r>
              <a:rPr lang="en-US" sz="3200" dirty="0">
                <a:solidFill>
                  <a:srgbClr val="C00000"/>
                </a:solidFill>
              </a:rPr>
              <a:t>&lt;properties&gt; </a:t>
            </a:r>
            <a:r>
              <a:rPr lang="en-US" sz="3200" dirty="0"/>
              <a:t>in </a:t>
            </a:r>
            <a:r>
              <a:rPr lang="en-US" sz="3200" dirty="0">
                <a:solidFill>
                  <a:srgbClr val="C00000"/>
                </a:solidFill>
              </a:rPr>
              <a:t>&lt;solution strategy&gt; </a:t>
            </a:r>
            <a:r>
              <a:rPr lang="en-US" sz="3200" dirty="0"/>
              <a:t>designs. The model has been tested by comparing analyses/predictions with empirically measured values of </a:t>
            </a:r>
            <a:r>
              <a:rPr lang="en-US" sz="3200" dirty="0">
                <a:solidFill>
                  <a:srgbClr val="C00000"/>
                </a:solidFill>
              </a:rPr>
              <a:t>&lt;properties&gt;</a:t>
            </a:r>
          </a:p>
        </p:txBody>
      </p:sp>
      <p:sp>
        <p:nvSpPr>
          <p:cNvPr id="2" name="Title 1"/>
          <p:cNvSpPr>
            <a:spLocks noGrp="1"/>
          </p:cNvSpPr>
          <p:nvPr>
            <p:ph type="title"/>
          </p:nvPr>
        </p:nvSpPr>
        <p:spPr/>
        <p:txBody>
          <a:bodyPr>
            <a:normAutofit/>
          </a:bodyPr>
          <a:lstStyle/>
          <a:p>
            <a:r>
              <a:rPr lang="en-US" dirty="0"/>
              <a:t>Pro Forma Abstract </a:t>
            </a:r>
            <a:r>
              <a:rPr lang="en-US" sz="3200" dirty="0"/>
              <a:t>(Newman, 1994)</a:t>
            </a:r>
            <a:endParaRPr lang="en-US" dirty="0"/>
          </a:p>
        </p:txBody>
      </p:sp>
      <p:sp>
        <p:nvSpPr>
          <p:cNvPr id="5" name="Slide Number Placeholder 4">
            <a:extLst>
              <a:ext uri="{FF2B5EF4-FFF2-40B4-BE49-F238E27FC236}">
                <a16:creationId xmlns:a16="http://schemas.microsoft.com/office/drawing/2014/main" id="{8FCE2542-0494-476B-845A-8317CAC1912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233</a:t>
            </a:fld>
            <a:endParaRPr lang="en-US">
              <a:solidFill>
                <a:prstClr val="black">
                  <a:tint val="75000"/>
                </a:prstClr>
              </a:solidFill>
            </a:endParaRPr>
          </a:p>
        </p:txBody>
      </p:sp>
    </p:spTree>
    <p:extLst>
      <p:ext uri="{BB962C8B-B14F-4D97-AF65-F5344CB8AC3E}">
        <p14:creationId xmlns:p14="http://schemas.microsoft.com/office/powerpoint/2010/main" val="2671345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19200"/>
            <a:ext cx="7981950" cy="5097463"/>
          </a:xfrm>
        </p:spPr>
        <p:txBody>
          <a:bodyPr/>
          <a:lstStyle/>
          <a:p>
            <a:pPr marL="0" indent="0">
              <a:buNone/>
            </a:pPr>
            <a:r>
              <a:rPr lang="en-US" sz="3200" dirty="0"/>
              <a:t>Existing </a:t>
            </a:r>
            <a:r>
              <a:rPr lang="en-US" sz="3200" dirty="0">
                <a:solidFill>
                  <a:srgbClr val="C00000"/>
                </a:solidFill>
              </a:rPr>
              <a:t>GOMS</a:t>
            </a:r>
            <a:r>
              <a:rPr lang="en-US" sz="3200" dirty="0"/>
              <a:t> models are deficient in dealing with </a:t>
            </a:r>
            <a:r>
              <a:rPr lang="en-US" sz="3200" dirty="0">
                <a:solidFill>
                  <a:srgbClr val="C00000"/>
                </a:solidFill>
              </a:rPr>
              <a:t>the speed of use </a:t>
            </a:r>
            <a:r>
              <a:rPr lang="en-US" sz="3200" dirty="0"/>
              <a:t>of </a:t>
            </a:r>
            <a:r>
              <a:rPr lang="en-US" sz="3200" dirty="0">
                <a:solidFill>
                  <a:srgbClr val="C00000"/>
                </a:solidFill>
              </a:rPr>
              <a:t>workstation applications involving dynamic visual information and multi-party conversation</a:t>
            </a:r>
            <a:r>
              <a:rPr lang="en-US" sz="3200" dirty="0"/>
              <a:t>. An enhanced </a:t>
            </a:r>
            <a:r>
              <a:rPr lang="en-US" sz="3200" dirty="0">
                <a:solidFill>
                  <a:srgbClr val="C00000"/>
                </a:solidFill>
              </a:rPr>
              <a:t>GOMS</a:t>
            </a:r>
            <a:r>
              <a:rPr lang="en-US" sz="3200" dirty="0"/>
              <a:t> model is described, capable of providing more accurate predictions of </a:t>
            </a:r>
            <a:r>
              <a:rPr lang="en-US" sz="3200" dirty="0">
                <a:solidFill>
                  <a:srgbClr val="C00000"/>
                </a:solidFill>
              </a:rPr>
              <a:t>speed of use </a:t>
            </a:r>
            <a:r>
              <a:rPr lang="en-US" sz="3200" dirty="0"/>
              <a:t>in such </a:t>
            </a:r>
            <a:r>
              <a:rPr lang="en-US" sz="3200" dirty="0">
                <a:solidFill>
                  <a:srgbClr val="C00000"/>
                </a:solidFill>
              </a:rPr>
              <a:t>workstation application designs</a:t>
            </a:r>
            <a:r>
              <a:rPr lang="en-US" sz="3200" dirty="0"/>
              <a:t>. The model has been tested by comparing predictions with empirically measured values of </a:t>
            </a:r>
            <a:r>
              <a:rPr lang="en-US" sz="3200" dirty="0">
                <a:solidFill>
                  <a:srgbClr val="C00000"/>
                </a:solidFill>
              </a:rPr>
              <a:t>speed of use</a:t>
            </a:r>
            <a:r>
              <a:rPr lang="en-US" sz="3200" dirty="0"/>
              <a:t>.</a:t>
            </a:r>
          </a:p>
          <a:p>
            <a:pPr marL="0" indent="0" algn="r">
              <a:buNone/>
            </a:pPr>
            <a:r>
              <a:rPr lang="en-US" i="1" dirty="0"/>
              <a:t>(John, 1990)</a:t>
            </a:r>
          </a:p>
        </p:txBody>
      </p:sp>
      <p:sp>
        <p:nvSpPr>
          <p:cNvPr id="2" name="Title 1"/>
          <p:cNvSpPr>
            <a:spLocks noGrp="1"/>
          </p:cNvSpPr>
          <p:nvPr>
            <p:ph type="title"/>
          </p:nvPr>
        </p:nvSpPr>
        <p:spPr/>
        <p:txBody>
          <a:bodyPr/>
          <a:lstStyle/>
          <a:p>
            <a:r>
              <a:rPr lang="en-US" dirty="0"/>
              <a:t>Pro Forma Abstract (Sample)</a:t>
            </a:r>
          </a:p>
        </p:txBody>
      </p:sp>
      <p:sp>
        <p:nvSpPr>
          <p:cNvPr id="5" name="Slide Number Placeholder 4">
            <a:extLst>
              <a:ext uri="{FF2B5EF4-FFF2-40B4-BE49-F238E27FC236}">
                <a16:creationId xmlns:a16="http://schemas.microsoft.com/office/drawing/2014/main" id="{D1140397-8436-4882-847D-8ED945DDC07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234</a:t>
            </a:fld>
            <a:endParaRPr lang="en-US">
              <a:solidFill>
                <a:prstClr val="black">
                  <a:tint val="75000"/>
                </a:prstClr>
              </a:solidFill>
            </a:endParaRPr>
          </a:p>
        </p:txBody>
      </p:sp>
    </p:spTree>
    <p:extLst>
      <p:ext uri="{BB962C8B-B14F-4D97-AF65-F5344CB8AC3E}">
        <p14:creationId xmlns:p14="http://schemas.microsoft.com/office/powerpoint/2010/main" val="27072978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1" indent="0">
              <a:spcBef>
                <a:spcPts val="1000"/>
              </a:spcBef>
              <a:buNone/>
            </a:pPr>
            <a:r>
              <a:rPr lang="id-ID" sz="3200" dirty="0"/>
              <a:t>Pada proses XYZ ada beberapa masalah yang muncul yaitu masalah ABC, yang membuat proses XYZ tidak efisien. Masalah ABC akan diselesaikan dengan metode DEF, yang terbukti efisien digunakan untuk memecahkan masalah seperti pada proses XYZ. Hasil penelitian menunjukkan bahwa metode DEF </a:t>
            </a:r>
            <a:r>
              <a:rPr lang="en-US" sz="3200" dirty="0" err="1"/>
              <a:t>berhasil</a:t>
            </a:r>
            <a:r>
              <a:rPr lang="en-US" sz="3200" dirty="0"/>
              <a:t> </a:t>
            </a:r>
            <a:r>
              <a:rPr lang="en-US" sz="3200" dirty="0" err="1"/>
              <a:t>meningkatkan</a:t>
            </a:r>
            <a:r>
              <a:rPr lang="en-US" sz="3200" dirty="0"/>
              <a:t> </a:t>
            </a:r>
            <a:r>
              <a:rPr lang="en-US" sz="3200" dirty="0" err="1"/>
              <a:t>efisiensi</a:t>
            </a:r>
            <a:r>
              <a:rPr lang="en-US" sz="3200" dirty="0"/>
              <a:t> </a:t>
            </a:r>
            <a:r>
              <a:rPr lang="en-US" sz="3200" dirty="0" err="1"/>
              <a:t>sebesar</a:t>
            </a:r>
            <a:r>
              <a:rPr lang="en-US" sz="3200" dirty="0"/>
              <a:t> X%</a:t>
            </a:r>
            <a:r>
              <a:rPr lang="id-ID" sz="3200" dirty="0"/>
              <a:t> apabila diterapkan untuk memecahkan masalah ABC pada proses XYZ </a:t>
            </a:r>
            <a:endParaRPr lang="en-US" sz="3200" dirty="0"/>
          </a:p>
        </p:txBody>
      </p:sp>
      <p:sp>
        <p:nvSpPr>
          <p:cNvPr id="2" name="Title 1"/>
          <p:cNvSpPr>
            <a:spLocks noGrp="1"/>
          </p:cNvSpPr>
          <p:nvPr>
            <p:ph type="title"/>
          </p:nvPr>
        </p:nvSpPr>
        <p:spPr/>
        <p:txBody>
          <a:bodyPr/>
          <a:lstStyle/>
          <a:p>
            <a:r>
              <a:rPr lang="en-US" dirty="0"/>
              <a:t>Pro Forma Abstract (Sample)</a:t>
            </a:r>
            <a:endParaRPr lang="id-ID" dirty="0"/>
          </a:p>
        </p:txBody>
      </p:sp>
      <p:sp>
        <p:nvSpPr>
          <p:cNvPr id="5" name="Slide Number Placeholder 4">
            <a:extLst>
              <a:ext uri="{FF2B5EF4-FFF2-40B4-BE49-F238E27FC236}">
                <a16:creationId xmlns:a16="http://schemas.microsoft.com/office/drawing/2014/main" id="{15E356BD-CF70-4837-870E-5566A6CC5AC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235</a:t>
            </a:fld>
            <a:endParaRPr lang="en-US">
              <a:solidFill>
                <a:prstClr val="black">
                  <a:tint val="75000"/>
                </a:prstClr>
              </a:solidFill>
            </a:endParaRPr>
          </a:p>
        </p:txBody>
      </p:sp>
    </p:spTree>
    <p:extLst>
      <p:ext uri="{BB962C8B-B14F-4D97-AF65-F5344CB8AC3E}">
        <p14:creationId xmlns:p14="http://schemas.microsoft.com/office/powerpoint/2010/main" val="1550576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3600" dirty="0"/>
              <a:t>4.3.3 Bab 1: </a:t>
            </a:r>
            <a:r>
              <a:rPr lang="en-US" sz="3600" dirty="0" err="1"/>
              <a:t>Pendahuluan</a:t>
            </a:r>
            <a:endParaRPr lang="en-US" sz="36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E56AFEF5-E9AF-49EA-9BC4-159D167AF76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236</a:t>
            </a:fld>
            <a:endParaRPr lang="en-US">
              <a:solidFill>
                <a:prstClr val="black">
                  <a:tint val="75000"/>
                </a:prstClr>
              </a:solidFill>
            </a:endParaRPr>
          </a:p>
        </p:txBody>
      </p:sp>
    </p:spTree>
    <p:extLst>
      <p:ext uri="{BB962C8B-B14F-4D97-AF65-F5344CB8AC3E}">
        <p14:creationId xmlns:p14="http://schemas.microsoft.com/office/powerpoint/2010/main" val="13613411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613" y="1371600"/>
            <a:ext cx="8458200" cy="5029200"/>
          </a:xfrm>
        </p:spPr>
        <p:txBody>
          <a:bodyPr/>
          <a:lstStyle/>
          <a:p>
            <a:pPr marL="514350" indent="-514350">
              <a:buNone/>
            </a:pPr>
            <a:r>
              <a:rPr lang="en-US" sz="3600" dirty="0">
                <a:solidFill>
                  <a:srgbClr val="C00000"/>
                </a:solidFill>
              </a:rPr>
              <a:t>Bab I </a:t>
            </a:r>
            <a:r>
              <a:rPr lang="id-ID" sz="3600" dirty="0">
                <a:solidFill>
                  <a:srgbClr val="C00000"/>
                </a:solidFill>
              </a:rPr>
              <a:t>Pendahuluan</a:t>
            </a:r>
            <a:endParaRPr lang="en-US" sz="3600" dirty="0">
              <a:solidFill>
                <a:srgbClr val="C00000"/>
              </a:solidFill>
            </a:endParaRPr>
          </a:p>
          <a:p>
            <a:pPr marL="863600" lvl="1" indent="-514350">
              <a:buNone/>
            </a:pPr>
            <a:endParaRPr lang="en-US" sz="2400" dirty="0"/>
          </a:p>
          <a:p>
            <a:pPr marL="863600" lvl="1" indent="-514350">
              <a:buNone/>
            </a:pPr>
            <a:r>
              <a:rPr lang="en-US" sz="2400" dirty="0"/>
              <a:t>1.1 </a:t>
            </a:r>
            <a:r>
              <a:rPr lang="en-US" sz="2400" dirty="0" err="1">
                <a:solidFill>
                  <a:srgbClr val="C00000"/>
                </a:solidFill>
              </a:rPr>
              <a:t>Latar</a:t>
            </a:r>
            <a:r>
              <a:rPr lang="en-US" sz="2400" dirty="0">
                <a:solidFill>
                  <a:srgbClr val="C00000"/>
                </a:solidFill>
              </a:rPr>
              <a:t> </a:t>
            </a:r>
            <a:r>
              <a:rPr lang="en-US" sz="2400" dirty="0" err="1">
                <a:solidFill>
                  <a:srgbClr val="C00000"/>
                </a:solidFill>
              </a:rPr>
              <a:t>Belakang</a:t>
            </a:r>
            <a:r>
              <a:rPr lang="en-US" sz="2400" dirty="0">
                <a:solidFill>
                  <a:srgbClr val="C00000"/>
                </a:solidFill>
              </a:rPr>
              <a:t> </a:t>
            </a:r>
            <a:r>
              <a:rPr lang="en-US" sz="2400" dirty="0" err="1">
                <a:solidFill>
                  <a:srgbClr val="C00000"/>
                </a:solidFill>
              </a:rPr>
              <a:t>Masalah</a:t>
            </a:r>
            <a:endParaRPr lang="en-US" sz="2400" dirty="0">
              <a:solidFill>
                <a:srgbClr val="C00000"/>
              </a:solidFill>
            </a:endParaRPr>
          </a:p>
          <a:p>
            <a:pPr marL="863600" lvl="1" indent="-514350">
              <a:buNone/>
            </a:pPr>
            <a:r>
              <a:rPr lang="en-US" sz="2400" dirty="0"/>
              <a:t>1.2 </a:t>
            </a:r>
            <a:r>
              <a:rPr lang="id-ID" sz="2400" dirty="0">
                <a:solidFill>
                  <a:srgbClr val="C00000"/>
                </a:solidFill>
              </a:rPr>
              <a:t>Identifikasi Masalah </a:t>
            </a:r>
            <a:r>
              <a:rPr lang="id-ID" sz="2400" dirty="0"/>
              <a:t>(</a:t>
            </a:r>
            <a:r>
              <a:rPr lang="en-US" sz="2400" dirty="0"/>
              <a:t>Research Problems</a:t>
            </a:r>
            <a:r>
              <a:rPr lang="id-ID" sz="2400" dirty="0"/>
              <a:t>)</a:t>
            </a:r>
          </a:p>
          <a:p>
            <a:pPr marL="863600" lvl="1" indent="-514350">
              <a:buNone/>
            </a:pPr>
            <a:r>
              <a:rPr lang="id-ID" sz="2400" dirty="0"/>
              <a:t>1.3 </a:t>
            </a:r>
            <a:r>
              <a:rPr lang="en-US" sz="2400" dirty="0" err="1">
                <a:solidFill>
                  <a:srgbClr val="C00000"/>
                </a:solidFill>
              </a:rPr>
              <a:t>Rumusan</a:t>
            </a:r>
            <a:r>
              <a:rPr lang="en-US" sz="2400" dirty="0">
                <a:solidFill>
                  <a:srgbClr val="C00000"/>
                </a:solidFill>
              </a:rPr>
              <a:t> </a:t>
            </a:r>
            <a:r>
              <a:rPr lang="en-US" sz="2400" dirty="0" err="1">
                <a:solidFill>
                  <a:srgbClr val="C00000"/>
                </a:solidFill>
              </a:rPr>
              <a:t>Masalah</a:t>
            </a:r>
            <a:r>
              <a:rPr lang="id-ID" sz="2400" dirty="0">
                <a:solidFill>
                  <a:srgbClr val="C00000"/>
                </a:solidFill>
              </a:rPr>
              <a:t> </a:t>
            </a:r>
            <a:r>
              <a:rPr lang="id-ID" sz="2400" dirty="0"/>
              <a:t>(Research Questions)</a:t>
            </a:r>
          </a:p>
          <a:p>
            <a:pPr marL="863600" lvl="1" indent="-514350">
              <a:buNone/>
            </a:pPr>
            <a:r>
              <a:rPr lang="en-US" sz="2400" dirty="0"/>
              <a:t>1.</a:t>
            </a:r>
            <a:r>
              <a:rPr lang="id-ID" sz="2400" dirty="0"/>
              <a:t>4</a:t>
            </a:r>
            <a:r>
              <a:rPr lang="en-US" sz="2400" dirty="0"/>
              <a:t> </a:t>
            </a:r>
            <a:r>
              <a:rPr lang="en-US" sz="2400" dirty="0" err="1">
                <a:solidFill>
                  <a:srgbClr val="C00000"/>
                </a:solidFill>
              </a:rPr>
              <a:t>Tujuan</a:t>
            </a:r>
            <a:r>
              <a:rPr lang="en-US" sz="2400" dirty="0">
                <a:solidFill>
                  <a:srgbClr val="C00000"/>
                </a:solidFill>
              </a:rPr>
              <a:t> </a:t>
            </a:r>
            <a:r>
              <a:rPr lang="en-US" sz="2400" dirty="0" err="1">
                <a:solidFill>
                  <a:srgbClr val="C00000"/>
                </a:solidFill>
              </a:rPr>
              <a:t>Penelitian</a:t>
            </a:r>
            <a:r>
              <a:rPr lang="id-ID" sz="2400" dirty="0">
                <a:solidFill>
                  <a:srgbClr val="C00000"/>
                </a:solidFill>
              </a:rPr>
              <a:t> </a:t>
            </a:r>
            <a:r>
              <a:rPr lang="id-ID" sz="2400" dirty="0">
                <a:solidFill>
                  <a:srgbClr val="000000"/>
                </a:solidFill>
              </a:rPr>
              <a:t>(Research Objectives)</a:t>
            </a:r>
            <a:endParaRPr lang="en-US" sz="1800" i="1" dirty="0"/>
          </a:p>
          <a:p>
            <a:pPr marL="863600" lvl="1" indent="-514350">
              <a:buNone/>
            </a:pPr>
            <a:r>
              <a:rPr lang="en-US" sz="2400" dirty="0"/>
              <a:t>1.</a:t>
            </a:r>
            <a:r>
              <a:rPr lang="id-ID" sz="2400" dirty="0"/>
              <a:t>5</a:t>
            </a:r>
            <a:r>
              <a:rPr lang="en-US" sz="2400" dirty="0"/>
              <a:t> </a:t>
            </a:r>
            <a:r>
              <a:rPr lang="en-US" sz="2400" dirty="0" err="1">
                <a:solidFill>
                  <a:srgbClr val="C00000"/>
                </a:solidFill>
              </a:rPr>
              <a:t>Manfaat</a:t>
            </a:r>
            <a:r>
              <a:rPr lang="en-US" sz="2400" dirty="0">
                <a:solidFill>
                  <a:srgbClr val="C00000"/>
                </a:solidFill>
              </a:rPr>
              <a:t> </a:t>
            </a:r>
            <a:r>
              <a:rPr lang="en-US" sz="2400" dirty="0" err="1">
                <a:solidFill>
                  <a:srgbClr val="C00000"/>
                </a:solidFill>
              </a:rPr>
              <a:t>Penelitian</a:t>
            </a:r>
            <a:endParaRPr lang="en-US" sz="2400" dirty="0">
              <a:solidFill>
                <a:srgbClr val="C00000"/>
              </a:solidFill>
            </a:endParaRPr>
          </a:p>
          <a:p>
            <a:pPr marL="863600" lvl="1" indent="-514350">
              <a:buNone/>
            </a:pPr>
            <a:r>
              <a:rPr lang="en-US" dirty="0"/>
              <a:t>1.6 </a:t>
            </a:r>
            <a:r>
              <a:rPr lang="en-US" dirty="0" err="1"/>
              <a:t>Korelasi</a:t>
            </a:r>
            <a:r>
              <a:rPr lang="en-US" dirty="0"/>
              <a:t> RP – RQ - RO</a:t>
            </a:r>
            <a:endParaRPr lang="en-US" sz="1800" dirty="0"/>
          </a:p>
          <a:p>
            <a:pPr marL="863600" lvl="1" indent="-514350">
              <a:buNone/>
            </a:pPr>
            <a:r>
              <a:rPr lang="en-US" sz="2400" dirty="0"/>
              <a:t>1.</a:t>
            </a:r>
            <a:r>
              <a:rPr lang="en-US" dirty="0"/>
              <a:t>7</a:t>
            </a:r>
            <a:r>
              <a:rPr lang="en-US" sz="2400" dirty="0"/>
              <a:t> Kontribusi </a:t>
            </a:r>
            <a:r>
              <a:rPr lang="en-US" sz="2400" dirty="0" err="1"/>
              <a:t>Penelitian</a:t>
            </a:r>
            <a:endParaRPr lang="en-US" sz="1800" i="1" dirty="0"/>
          </a:p>
          <a:p>
            <a:pPr marL="863600" lvl="1" indent="-514350">
              <a:buNone/>
            </a:pPr>
            <a:r>
              <a:rPr lang="en-US" sz="2400" dirty="0"/>
              <a:t>1.</a:t>
            </a:r>
            <a:r>
              <a:rPr lang="en-US" dirty="0"/>
              <a:t>8</a:t>
            </a:r>
            <a:r>
              <a:rPr lang="en-US" sz="2400" dirty="0"/>
              <a:t> </a:t>
            </a:r>
            <a:r>
              <a:rPr lang="en-US" sz="2400" dirty="0" err="1"/>
              <a:t>Sistematika</a:t>
            </a:r>
            <a:r>
              <a:rPr lang="en-US" sz="2400" dirty="0"/>
              <a:t> Penulisan</a:t>
            </a:r>
          </a:p>
        </p:txBody>
      </p:sp>
      <p:sp>
        <p:nvSpPr>
          <p:cNvPr id="2" name="Title 1"/>
          <p:cNvSpPr>
            <a:spLocks noGrp="1"/>
          </p:cNvSpPr>
          <p:nvPr>
            <p:ph type="title"/>
          </p:nvPr>
        </p:nvSpPr>
        <p:spPr>
          <a:xfrm>
            <a:off x="609600" y="190500"/>
            <a:ext cx="8561387" cy="647700"/>
          </a:xfrm>
        </p:spPr>
        <p:txBody>
          <a:bodyPr>
            <a:normAutofit/>
          </a:bodyPr>
          <a:lstStyle/>
          <a:p>
            <a:r>
              <a:rPr lang="en-US" dirty="0" err="1"/>
              <a:t>Struktur</a:t>
            </a:r>
            <a:r>
              <a:rPr lang="en-US" dirty="0"/>
              <a:t> </a:t>
            </a:r>
            <a:r>
              <a:rPr lang="en-US" dirty="0" err="1"/>
              <a:t>Tesis</a:t>
            </a:r>
            <a:r>
              <a:rPr lang="en-US" dirty="0"/>
              <a:t> – Bab I</a:t>
            </a:r>
            <a:endParaRPr lang="id-ID" dirty="0"/>
          </a:p>
        </p:txBody>
      </p:sp>
      <p:sp>
        <p:nvSpPr>
          <p:cNvPr id="5" name="Slide Number Placeholder 4">
            <a:extLst>
              <a:ext uri="{FF2B5EF4-FFF2-40B4-BE49-F238E27FC236}">
                <a16:creationId xmlns:a16="http://schemas.microsoft.com/office/drawing/2014/main" id="{4197E0CD-81EB-4E36-A020-38438C9EEF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237</a:t>
            </a:fld>
            <a:endParaRPr lang="en-US">
              <a:solidFill>
                <a:prstClr val="black">
                  <a:tint val="75000"/>
                </a:prstClr>
              </a:solidFill>
            </a:endParaRPr>
          </a:p>
        </p:txBody>
      </p:sp>
    </p:spTree>
    <p:extLst>
      <p:ext uri="{BB962C8B-B14F-4D97-AF65-F5344CB8AC3E}">
        <p14:creationId xmlns:p14="http://schemas.microsoft.com/office/powerpoint/2010/main" val="2379543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628649" y="1097756"/>
            <a:ext cx="8229600" cy="5455444"/>
          </a:xfrm>
        </p:spPr>
        <p:txBody>
          <a:bodyPr>
            <a:normAutofit/>
          </a:bodyPr>
          <a:lstStyle/>
          <a:p>
            <a:r>
              <a:rPr lang="id-ID" dirty="0"/>
              <a:t>Ikuti</a:t>
            </a:r>
            <a:r>
              <a:rPr lang="en-US" dirty="0"/>
              <a:t> </a:t>
            </a:r>
            <a:r>
              <a:rPr lang="en-US" dirty="0" err="1"/>
              <a:t>pola</a:t>
            </a:r>
            <a:r>
              <a:rPr lang="en-US" dirty="0"/>
              <a:t> </a:t>
            </a:r>
            <a:r>
              <a:rPr lang="id-ID" dirty="0"/>
              <a:t>latar belakang masalah </a:t>
            </a:r>
            <a:r>
              <a:rPr lang="en-US" dirty="0" err="1">
                <a:solidFill>
                  <a:srgbClr val="C00000"/>
                </a:solidFill>
              </a:rPr>
              <a:t>OMKKMasaSolTu</a:t>
            </a:r>
            <a:r>
              <a:rPr lang="id-ID" dirty="0"/>
              <a:t>, seperti yang ada di</a:t>
            </a:r>
            <a:r>
              <a:rPr lang="en-US" dirty="0"/>
              <a:t> </a:t>
            </a:r>
            <a:r>
              <a:rPr lang="id-ID" sz="2000" dirty="0"/>
              <a:t>http://romisatriawahono.net/2012/06/18/kiat-menyusun-alur-latar-belakang-masalah-penelitian/</a:t>
            </a:r>
            <a:endParaRPr lang="id-ID" dirty="0"/>
          </a:p>
          <a:p>
            <a:r>
              <a:rPr lang="id-ID" dirty="0"/>
              <a:t>Jangan meletakkan </a:t>
            </a:r>
            <a:r>
              <a:rPr lang="id-ID" dirty="0">
                <a:solidFill>
                  <a:srgbClr val="C00000"/>
                </a:solidFill>
              </a:rPr>
              <a:t>sitasi</a:t>
            </a:r>
            <a:r>
              <a:rPr lang="id-ID" dirty="0"/>
              <a:t> untuk referensi pada </a:t>
            </a:r>
            <a:r>
              <a:rPr lang="en-US" dirty="0" err="1"/>
              <a:t>akhir</a:t>
            </a:r>
            <a:r>
              <a:rPr lang="en-US" dirty="0"/>
              <a:t> </a:t>
            </a:r>
            <a:r>
              <a:rPr lang="en-US" dirty="0" err="1"/>
              <a:t>paragraf</a:t>
            </a:r>
            <a:r>
              <a:rPr lang="id-ID" dirty="0"/>
              <a:t> </a:t>
            </a:r>
            <a:r>
              <a:rPr lang="id-ID" sz="2000" i="1" dirty="0"/>
              <a:t>(B</a:t>
            </a:r>
            <a:r>
              <a:rPr lang="en-US" sz="2000" i="1" dirty="0" err="1"/>
              <a:t>erndtsson</a:t>
            </a:r>
            <a:r>
              <a:rPr lang="id-ID" sz="2000" i="1" dirty="0"/>
              <a:t>, 2009)</a:t>
            </a:r>
            <a:endParaRPr lang="en-US" sz="2000" i="1" dirty="0"/>
          </a:p>
          <a:p>
            <a:r>
              <a:rPr lang="en-US" dirty="0" err="1"/>
              <a:t>Satu</a:t>
            </a:r>
            <a:r>
              <a:rPr lang="en-US" dirty="0"/>
              <a:t> </a:t>
            </a:r>
            <a:r>
              <a:rPr lang="en-US" dirty="0" err="1"/>
              <a:t>pernyataan</a:t>
            </a:r>
            <a:r>
              <a:rPr lang="en-US" dirty="0"/>
              <a:t> yang </a:t>
            </a:r>
            <a:r>
              <a:rPr lang="en-US" dirty="0" err="1"/>
              <a:t>mensitasi</a:t>
            </a:r>
            <a:r>
              <a:rPr lang="en-US" dirty="0"/>
              <a:t> </a:t>
            </a:r>
            <a:r>
              <a:rPr lang="en-US" dirty="0" err="1"/>
              <a:t>ke</a:t>
            </a:r>
            <a:r>
              <a:rPr lang="en-US" dirty="0"/>
              <a:t> </a:t>
            </a:r>
            <a:r>
              <a:rPr lang="en-US" dirty="0" err="1"/>
              <a:t>banyak</a:t>
            </a:r>
            <a:r>
              <a:rPr lang="en-US" dirty="0"/>
              <a:t> reference </a:t>
            </a:r>
            <a:r>
              <a:rPr lang="en-US" dirty="0" err="1"/>
              <a:t>harus</a:t>
            </a:r>
            <a:r>
              <a:rPr lang="en-US" dirty="0"/>
              <a:t> </a:t>
            </a:r>
            <a:r>
              <a:rPr lang="en-US" dirty="0" err="1"/>
              <a:t>dilakukan</a:t>
            </a:r>
            <a:r>
              <a:rPr lang="en-US" dirty="0"/>
              <a:t> </a:t>
            </a:r>
            <a:r>
              <a:rPr lang="en-US" dirty="0" err="1"/>
              <a:t>dengan</a:t>
            </a:r>
            <a:r>
              <a:rPr lang="en-US" dirty="0"/>
              <a:t> </a:t>
            </a:r>
            <a:r>
              <a:rPr lang="en-US" dirty="0" err="1"/>
              <a:t>hati-hati</a:t>
            </a:r>
            <a:endParaRPr lang="id-ID" dirty="0"/>
          </a:p>
          <a:p>
            <a:r>
              <a:rPr lang="id-ID" dirty="0"/>
              <a:t>Kalimat dalam satu paragraf harus berisi </a:t>
            </a:r>
            <a:r>
              <a:rPr lang="id-ID" dirty="0">
                <a:solidFill>
                  <a:srgbClr val="C00000"/>
                </a:solidFill>
              </a:rPr>
              <a:t>satu pokok pikiran</a:t>
            </a:r>
            <a:r>
              <a:rPr lang="id-ID" dirty="0"/>
              <a:t>, dan bisa diletakkan di awal, tengah atau akhir paragraf</a:t>
            </a:r>
            <a:endParaRPr lang="en-US" dirty="0"/>
          </a:p>
          <a:p>
            <a:r>
              <a:rPr lang="id-ID" dirty="0">
                <a:solidFill>
                  <a:srgbClr val="C00000"/>
                </a:solidFill>
              </a:rPr>
              <a:t>A</a:t>
            </a:r>
            <a:r>
              <a:rPr lang="en-US" dirty="0" err="1">
                <a:solidFill>
                  <a:srgbClr val="C00000"/>
                </a:solidFill>
              </a:rPr>
              <a:t>ntar</a:t>
            </a:r>
            <a:r>
              <a:rPr lang="en-US" dirty="0">
                <a:solidFill>
                  <a:srgbClr val="C00000"/>
                </a:solidFill>
              </a:rPr>
              <a:t> </a:t>
            </a:r>
            <a:r>
              <a:rPr lang="en-US" dirty="0" err="1">
                <a:solidFill>
                  <a:srgbClr val="C00000"/>
                </a:solidFill>
              </a:rPr>
              <a:t>paragraf</a:t>
            </a:r>
            <a:r>
              <a:rPr lang="en-US" dirty="0">
                <a:solidFill>
                  <a:srgbClr val="C00000"/>
                </a:solidFill>
              </a:rPr>
              <a:t> </a:t>
            </a:r>
            <a:r>
              <a:rPr lang="id-ID" dirty="0"/>
              <a:t>harus dibuat mengalir</a:t>
            </a:r>
            <a:r>
              <a:rPr lang="en-US" dirty="0"/>
              <a:t> (</a:t>
            </a:r>
            <a:r>
              <a:rPr lang="en-US" dirty="0" err="1"/>
              <a:t>ada</a:t>
            </a:r>
            <a:r>
              <a:rPr lang="en-US" dirty="0"/>
              <a:t> </a:t>
            </a:r>
            <a:r>
              <a:rPr lang="en-US" dirty="0" err="1"/>
              <a:t>kohesi</a:t>
            </a:r>
            <a:r>
              <a:rPr lang="en-US" dirty="0"/>
              <a:t>)</a:t>
            </a:r>
            <a:r>
              <a:rPr lang="id-ID" dirty="0"/>
              <a:t>, bersambungan, dengan alur cerita yang runut</a:t>
            </a:r>
            <a:endParaRPr lang="en-US" dirty="0"/>
          </a:p>
        </p:txBody>
      </p:sp>
      <p:sp>
        <p:nvSpPr>
          <p:cNvPr id="7169" name="Rectangle 1"/>
          <p:cNvSpPr>
            <a:spLocks noGrp="1" noChangeArrowheads="1"/>
          </p:cNvSpPr>
          <p:nvPr>
            <p:ph type="title"/>
          </p:nvPr>
        </p:nvSpPr>
        <p:spPr/>
        <p:txBody>
          <a:bodyPr/>
          <a:lstStyle/>
          <a:p>
            <a:r>
              <a:rPr lang="en-US"/>
              <a:t>Latar belakang masalah</a:t>
            </a:r>
          </a:p>
        </p:txBody>
      </p:sp>
      <p:sp>
        <p:nvSpPr>
          <p:cNvPr id="3" name="Slide Number Placeholder 2">
            <a:extLst>
              <a:ext uri="{FF2B5EF4-FFF2-40B4-BE49-F238E27FC236}">
                <a16:creationId xmlns:a16="http://schemas.microsoft.com/office/drawing/2014/main" id="{4B2F2D2B-82C9-4DFA-A6CA-05E72665D23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238</a:t>
            </a:fld>
            <a:endParaRPr lang="en-US">
              <a:solidFill>
                <a:prstClr val="black">
                  <a:tint val="75000"/>
                </a:prstClr>
              </a:solidFill>
            </a:endParaRPr>
          </a:p>
        </p:txBody>
      </p:sp>
    </p:spTree>
    <p:extLst>
      <p:ext uri="{BB962C8B-B14F-4D97-AF65-F5344CB8AC3E}">
        <p14:creationId xmlns:p14="http://schemas.microsoft.com/office/powerpoint/2010/main" val="206899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15DBC2-EF89-45C9-B76F-82D374C441C0}"/>
              </a:ext>
            </a:extLst>
          </p:cNvPr>
          <p:cNvSpPr>
            <a:spLocks noGrp="1"/>
          </p:cNvSpPr>
          <p:nvPr>
            <p:ph idx="1"/>
          </p:nvPr>
        </p:nvSpPr>
        <p:spPr>
          <a:xfrm>
            <a:off x="628650" y="1143000"/>
            <a:ext cx="7981950" cy="5333549"/>
          </a:xfrm>
        </p:spPr>
        <p:txBody>
          <a:bodyPr>
            <a:normAutofit fontScale="85000" lnSpcReduction="20000"/>
          </a:bodyPr>
          <a:lstStyle/>
          <a:p>
            <a:pPr marL="0" indent="0">
              <a:buNone/>
            </a:pPr>
            <a:r>
              <a:rPr lang="en-ID" dirty="0"/>
              <a:t>Decision Tree </a:t>
            </a:r>
            <a:r>
              <a:rPr lang="en-ID" dirty="0" err="1"/>
              <a:t>merupakan</a:t>
            </a:r>
            <a:r>
              <a:rPr lang="en-ID" dirty="0"/>
              <a:t> </a:t>
            </a:r>
            <a:r>
              <a:rPr lang="en-ID" dirty="0" err="1"/>
              <a:t>algoritma</a:t>
            </a:r>
            <a:r>
              <a:rPr lang="en-ID" dirty="0"/>
              <a:t> </a:t>
            </a:r>
            <a:r>
              <a:rPr lang="en-ID" dirty="0" err="1"/>
              <a:t>pengklasifikasian</a:t>
            </a:r>
            <a:r>
              <a:rPr lang="en-ID" dirty="0"/>
              <a:t> yang </a:t>
            </a:r>
            <a:r>
              <a:rPr lang="en-ID" dirty="0" err="1"/>
              <a:t>sering</a:t>
            </a:r>
            <a:r>
              <a:rPr lang="en-ID" dirty="0"/>
              <a:t> </a:t>
            </a:r>
            <a:r>
              <a:rPr lang="en-ID" dirty="0" err="1"/>
              <a:t>digunakan</a:t>
            </a:r>
            <a:r>
              <a:rPr lang="en-ID" dirty="0"/>
              <a:t> dan </a:t>
            </a:r>
            <a:r>
              <a:rPr lang="en-ID" dirty="0" err="1"/>
              <a:t>mempunyai</a:t>
            </a:r>
            <a:r>
              <a:rPr lang="en-ID" dirty="0"/>
              <a:t> </a:t>
            </a:r>
            <a:r>
              <a:rPr lang="en-ID" dirty="0" err="1"/>
              <a:t>struktur</a:t>
            </a:r>
            <a:r>
              <a:rPr lang="en-ID" dirty="0"/>
              <a:t> yang </a:t>
            </a:r>
            <a:r>
              <a:rPr lang="en-ID" dirty="0" err="1"/>
              <a:t>sederhana</a:t>
            </a:r>
            <a:r>
              <a:rPr lang="en-ID" dirty="0"/>
              <a:t> dan </a:t>
            </a:r>
            <a:r>
              <a:rPr lang="en-ID" dirty="0" err="1"/>
              <a:t>mudah</a:t>
            </a:r>
            <a:r>
              <a:rPr lang="en-ID" dirty="0"/>
              <a:t> </a:t>
            </a:r>
            <a:r>
              <a:rPr lang="en-ID" dirty="0" err="1"/>
              <a:t>untuk</a:t>
            </a:r>
            <a:r>
              <a:rPr lang="en-ID" dirty="0"/>
              <a:t> </a:t>
            </a:r>
            <a:r>
              <a:rPr lang="en-ID" dirty="0" err="1"/>
              <a:t>diinterpretasikan</a:t>
            </a:r>
            <a:r>
              <a:rPr lang="en-ID" dirty="0"/>
              <a:t> (Mantas &amp; </a:t>
            </a:r>
            <a:r>
              <a:rPr lang="en-ID" dirty="0" err="1"/>
              <a:t>Abellán</a:t>
            </a:r>
            <a:r>
              <a:rPr lang="en-ID" dirty="0"/>
              <a:t>, 2014). </a:t>
            </a:r>
            <a:r>
              <a:rPr lang="en-ID" dirty="0" err="1"/>
              <a:t>Pohon</a:t>
            </a:r>
            <a:r>
              <a:rPr lang="en-ID" dirty="0"/>
              <a:t> yang </a:t>
            </a:r>
            <a:r>
              <a:rPr lang="en-ID" dirty="0" err="1"/>
              <a:t>terbentuk</a:t>
            </a:r>
            <a:r>
              <a:rPr lang="en-ID" dirty="0"/>
              <a:t> </a:t>
            </a:r>
            <a:r>
              <a:rPr lang="en-ID" dirty="0" err="1"/>
              <a:t>menyerupai</a:t>
            </a:r>
            <a:r>
              <a:rPr lang="en-ID" dirty="0"/>
              <a:t> </a:t>
            </a:r>
            <a:r>
              <a:rPr lang="en-ID" dirty="0" err="1"/>
              <a:t>pohon</a:t>
            </a:r>
            <a:r>
              <a:rPr lang="en-ID" dirty="0"/>
              <a:t> </a:t>
            </a:r>
            <a:r>
              <a:rPr lang="en-ID" dirty="0" err="1"/>
              <a:t>terbalik</a:t>
            </a:r>
            <a:r>
              <a:rPr lang="en-ID" dirty="0"/>
              <a:t>, </a:t>
            </a:r>
            <a:r>
              <a:rPr lang="en-ID" dirty="0" err="1"/>
              <a:t>dimana</a:t>
            </a:r>
            <a:r>
              <a:rPr lang="en-ID" dirty="0"/>
              <a:t> </a:t>
            </a:r>
            <a:r>
              <a:rPr lang="en-ID" dirty="0" err="1"/>
              <a:t>akar</a:t>
            </a:r>
            <a:r>
              <a:rPr lang="en-ID" dirty="0"/>
              <a:t> (root) </a:t>
            </a:r>
            <a:r>
              <a:rPr lang="en-ID" dirty="0" err="1"/>
              <a:t>berada</a:t>
            </a:r>
            <a:r>
              <a:rPr lang="en-ID" dirty="0"/>
              <a:t> di </a:t>
            </a:r>
            <a:r>
              <a:rPr lang="en-ID" dirty="0" err="1"/>
              <a:t>bagian</a:t>
            </a:r>
            <a:r>
              <a:rPr lang="en-ID" dirty="0"/>
              <a:t> paling </a:t>
            </a:r>
            <a:r>
              <a:rPr lang="en-ID" dirty="0" err="1"/>
              <a:t>atas</a:t>
            </a:r>
            <a:r>
              <a:rPr lang="en-ID" dirty="0"/>
              <a:t> dan </a:t>
            </a:r>
            <a:r>
              <a:rPr lang="en-ID" dirty="0" err="1"/>
              <a:t>daun</a:t>
            </a:r>
            <a:r>
              <a:rPr lang="en-ID" dirty="0"/>
              <a:t> (leaf) </a:t>
            </a:r>
            <a:r>
              <a:rPr lang="en-ID" dirty="0" err="1"/>
              <a:t>berada</a:t>
            </a:r>
            <a:r>
              <a:rPr lang="en-ID" dirty="0"/>
              <a:t> di </a:t>
            </a:r>
            <a:r>
              <a:rPr lang="en-ID" dirty="0" err="1"/>
              <a:t>bagian</a:t>
            </a:r>
            <a:r>
              <a:rPr lang="en-ID" dirty="0"/>
              <a:t> paling </a:t>
            </a:r>
            <a:r>
              <a:rPr lang="en-ID" dirty="0" err="1"/>
              <a:t>bawah</a:t>
            </a:r>
            <a:r>
              <a:rPr lang="en-ID" dirty="0"/>
              <a:t>. Decision Tree </a:t>
            </a:r>
            <a:r>
              <a:rPr lang="en-ID" dirty="0" err="1"/>
              <a:t>merupakan</a:t>
            </a:r>
            <a:r>
              <a:rPr lang="en-ID" dirty="0"/>
              <a:t> model </a:t>
            </a:r>
            <a:r>
              <a:rPr lang="en-ID" dirty="0" err="1"/>
              <a:t>klasifikasi</a:t>
            </a:r>
            <a:r>
              <a:rPr lang="en-ID" dirty="0"/>
              <a:t> yang </a:t>
            </a:r>
            <a:r>
              <a:rPr lang="en-ID" dirty="0" err="1"/>
              <a:t>berbentuk</a:t>
            </a:r>
            <a:r>
              <a:rPr lang="en-ID" dirty="0"/>
              <a:t> </a:t>
            </a:r>
            <a:r>
              <a:rPr lang="en-ID" dirty="0" err="1"/>
              <a:t>seperti</a:t>
            </a:r>
            <a:r>
              <a:rPr lang="en-ID" dirty="0"/>
              <a:t> </a:t>
            </a:r>
            <a:r>
              <a:rPr lang="en-ID" dirty="0" err="1"/>
              <a:t>pohon</a:t>
            </a:r>
            <a:r>
              <a:rPr lang="en-ID" dirty="0"/>
              <a:t>, </a:t>
            </a:r>
            <a:r>
              <a:rPr lang="en-ID" dirty="0" err="1"/>
              <a:t>dimana</a:t>
            </a:r>
            <a:r>
              <a:rPr lang="en-ID" dirty="0"/>
              <a:t> Decision Tree </a:t>
            </a:r>
            <a:r>
              <a:rPr lang="en-ID" dirty="0" err="1"/>
              <a:t>mudah</a:t>
            </a:r>
            <a:r>
              <a:rPr lang="en-ID" dirty="0"/>
              <a:t> </a:t>
            </a:r>
            <a:r>
              <a:rPr lang="en-ID" dirty="0" err="1"/>
              <a:t>untuk</a:t>
            </a:r>
            <a:r>
              <a:rPr lang="en-ID" dirty="0"/>
              <a:t> </a:t>
            </a:r>
            <a:r>
              <a:rPr lang="en-ID" dirty="0" err="1"/>
              <a:t>dimengerti</a:t>
            </a:r>
            <a:r>
              <a:rPr lang="en-ID" dirty="0"/>
              <a:t> </a:t>
            </a:r>
            <a:r>
              <a:rPr lang="en-ID" dirty="0" err="1"/>
              <a:t>meskipun</a:t>
            </a:r>
            <a:r>
              <a:rPr lang="en-ID" dirty="0"/>
              <a:t> oleh </a:t>
            </a:r>
            <a:r>
              <a:rPr lang="en-ID" dirty="0" err="1"/>
              <a:t>pengguna</a:t>
            </a:r>
            <a:r>
              <a:rPr lang="en-ID" dirty="0"/>
              <a:t> yang </a:t>
            </a:r>
            <a:r>
              <a:rPr lang="en-ID" dirty="0" err="1"/>
              <a:t>belum</a:t>
            </a:r>
            <a:r>
              <a:rPr lang="en-ID" dirty="0"/>
              <a:t> </a:t>
            </a:r>
            <a:r>
              <a:rPr lang="en-ID" dirty="0" err="1"/>
              <a:t>ahli</a:t>
            </a:r>
            <a:r>
              <a:rPr lang="en-ID" dirty="0"/>
              <a:t> </a:t>
            </a:r>
            <a:r>
              <a:rPr lang="en-ID" dirty="0" err="1"/>
              <a:t>sekalipun</a:t>
            </a:r>
            <a:r>
              <a:rPr lang="en-ID" dirty="0"/>
              <a:t> dan </a:t>
            </a:r>
            <a:r>
              <a:rPr lang="en-ID" dirty="0" err="1"/>
              <a:t>lebih</a:t>
            </a:r>
            <a:r>
              <a:rPr lang="en-ID" dirty="0"/>
              <a:t> </a:t>
            </a:r>
            <a:r>
              <a:rPr lang="en-ID" dirty="0" err="1"/>
              <a:t>efisien</a:t>
            </a:r>
            <a:r>
              <a:rPr lang="en-ID" dirty="0"/>
              <a:t> </a:t>
            </a:r>
            <a:r>
              <a:rPr lang="en-ID" dirty="0" err="1"/>
              <a:t>dalam</a:t>
            </a:r>
            <a:r>
              <a:rPr lang="en-ID" dirty="0"/>
              <a:t> </a:t>
            </a:r>
            <a:r>
              <a:rPr lang="en-ID" dirty="0" err="1"/>
              <a:t>menginduksi</a:t>
            </a:r>
            <a:r>
              <a:rPr lang="en-ID" dirty="0"/>
              <a:t> data (C. </a:t>
            </a:r>
            <a:r>
              <a:rPr lang="en-ID" dirty="0" err="1"/>
              <a:t>Sammut</a:t>
            </a:r>
            <a:r>
              <a:rPr lang="en-ID" dirty="0"/>
              <a:t>, 2011). </a:t>
            </a:r>
            <a:r>
              <a:rPr lang="en-ID" dirty="0" err="1"/>
              <a:t>Induksi</a:t>
            </a:r>
            <a:r>
              <a:rPr lang="en-ID" dirty="0"/>
              <a:t> di Decision Tree </a:t>
            </a:r>
            <a:r>
              <a:rPr lang="en-ID" dirty="0" err="1"/>
              <a:t>adalah</a:t>
            </a:r>
            <a:r>
              <a:rPr lang="en-ID" dirty="0"/>
              <a:t> salah </a:t>
            </a:r>
            <a:r>
              <a:rPr lang="en-ID" dirty="0" err="1"/>
              <a:t>satu</a:t>
            </a:r>
            <a:r>
              <a:rPr lang="en-ID" dirty="0"/>
              <a:t> </a:t>
            </a:r>
            <a:r>
              <a:rPr lang="en-ID" dirty="0" err="1"/>
              <a:t>teknik</a:t>
            </a:r>
            <a:r>
              <a:rPr lang="en-ID" dirty="0"/>
              <a:t> </a:t>
            </a:r>
            <a:r>
              <a:rPr lang="en-ID" dirty="0" err="1"/>
              <a:t>tertua</a:t>
            </a:r>
            <a:r>
              <a:rPr lang="en-ID" dirty="0"/>
              <a:t> dan yang paling </a:t>
            </a:r>
            <a:r>
              <a:rPr lang="en-ID" dirty="0" err="1"/>
              <a:t>tertua</a:t>
            </a:r>
            <a:r>
              <a:rPr lang="en-ID" dirty="0"/>
              <a:t> </a:t>
            </a:r>
            <a:r>
              <a:rPr lang="en-ID" dirty="0" err="1"/>
              <a:t>untuk</a:t>
            </a:r>
            <a:r>
              <a:rPr lang="en-ID" dirty="0"/>
              <a:t> model </a:t>
            </a:r>
            <a:r>
              <a:rPr lang="en-ID" i="1" dirty="0"/>
              <a:t>learning discriminatory</a:t>
            </a:r>
            <a:r>
              <a:rPr lang="en-ID" dirty="0"/>
              <a:t>, yang mana model </a:t>
            </a:r>
            <a:r>
              <a:rPr lang="en-ID" dirty="0" err="1"/>
              <a:t>tersebut</a:t>
            </a:r>
            <a:r>
              <a:rPr lang="en-ID" dirty="0"/>
              <a:t> </a:t>
            </a:r>
            <a:r>
              <a:rPr lang="en-ID" dirty="0" err="1"/>
              <a:t>telah</a:t>
            </a:r>
            <a:r>
              <a:rPr lang="en-ID" dirty="0"/>
              <a:t> </a:t>
            </a:r>
            <a:r>
              <a:rPr lang="en-ID" dirty="0" err="1"/>
              <a:t>dikembangkan</a:t>
            </a:r>
            <a:r>
              <a:rPr lang="en-ID" dirty="0"/>
              <a:t> </a:t>
            </a:r>
            <a:r>
              <a:rPr lang="en-ID" dirty="0" err="1"/>
              <a:t>secara</a:t>
            </a:r>
            <a:r>
              <a:rPr lang="en-ID" dirty="0"/>
              <a:t> </a:t>
            </a:r>
            <a:r>
              <a:rPr lang="en-ID" dirty="0" err="1"/>
              <a:t>mandiri</a:t>
            </a:r>
            <a:r>
              <a:rPr lang="en-ID" dirty="0"/>
              <a:t> di </a:t>
            </a:r>
            <a:r>
              <a:rPr lang="en-ID" dirty="0" err="1"/>
              <a:t>statistik</a:t>
            </a:r>
            <a:r>
              <a:rPr lang="en-ID" dirty="0"/>
              <a:t> dan di </a:t>
            </a:r>
            <a:r>
              <a:rPr lang="en-ID" dirty="0" err="1"/>
              <a:t>komunitas</a:t>
            </a:r>
            <a:r>
              <a:rPr lang="en-ID" dirty="0"/>
              <a:t> </a:t>
            </a:r>
            <a:r>
              <a:rPr lang="en-ID" i="1" dirty="0"/>
              <a:t>machine learning</a:t>
            </a:r>
            <a:r>
              <a:rPr lang="en-ID" dirty="0"/>
              <a:t>. Proses </a:t>
            </a:r>
            <a:r>
              <a:rPr lang="en-ID" dirty="0" err="1"/>
              <a:t>pembentukan</a:t>
            </a:r>
            <a:r>
              <a:rPr lang="en-ID" dirty="0"/>
              <a:t> </a:t>
            </a:r>
            <a:r>
              <a:rPr lang="en-ID" i="1" dirty="0"/>
              <a:t>Decision Tree </a:t>
            </a:r>
            <a:r>
              <a:rPr lang="en-ID" dirty="0" err="1"/>
              <a:t>dibagi</a:t>
            </a:r>
            <a:r>
              <a:rPr lang="en-ID" dirty="0"/>
              <a:t> </a:t>
            </a:r>
            <a:r>
              <a:rPr lang="en-ID" dirty="0" err="1"/>
              <a:t>menjadi</a:t>
            </a:r>
            <a:r>
              <a:rPr lang="en-ID" dirty="0"/>
              <a:t> 3 (T Warren Liao, 2007) </a:t>
            </a:r>
            <a:r>
              <a:rPr lang="en-ID" dirty="0" err="1"/>
              <a:t>yaitu</a:t>
            </a:r>
            <a:r>
              <a:rPr lang="en-ID" dirty="0"/>
              <a:t>, (1) </a:t>
            </a:r>
            <a:r>
              <a:rPr lang="en-ID" dirty="0" err="1"/>
              <a:t>pembentukan</a:t>
            </a:r>
            <a:r>
              <a:rPr lang="en-ID" dirty="0"/>
              <a:t> </a:t>
            </a:r>
            <a:r>
              <a:rPr lang="en-ID" dirty="0" err="1"/>
              <a:t>pohon</a:t>
            </a:r>
            <a:r>
              <a:rPr lang="en-ID" dirty="0"/>
              <a:t> (</a:t>
            </a:r>
            <a:r>
              <a:rPr lang="en-ID" i="1" dirty="0"/>
              <a:t>tree</a:t>
            </a:r>
            <a:r>
              <a:rPr lang="en-ID" dirty="0"/>
              <a:t>), (2) </a:t>
            </a:r>
            <a:r>
              <a:rPr lang="en-ID" i="1" dirty="0"/>
              <a:t>pruning</a:t>
            </a:r>
            <a:r>
              <a:rPr lang="en-ID" dirty="0"/>
              <a:t>, (3) </a:t>
            </a:r>
            <a:r>
              <a:rPr lang="en-ID" dirty="0" err="1"/>
              <a:t>mengekstrak</a:t>
            </a:r>
            <a:r>
              <a:rPr lang="en-ID" dirty="0"/>
              <a:t> </a:t>
            </a:r>
            <a:r>
              <a:rPr lang="en-ID" dirty="0" err="1"/>
              <a:t>aturan</a:t>
            </a:r>
            <a:r>
              <a:rPr lang="en-ID" dirty="0"/>
              <a:t> (</a:t>
            </a:r>
            <a:r>
              <a:rPr lang="en-ID" i="1" dirty="0"/>
              <a:t>rule</a:t>
            </a:r>
            <a:r>
              <a:rPr lang="en-ID" dirty="0"/>
              <a:t>) </a:t>
            </a:r>
            <a:r>
              <a:rPr lang="en-ID" dirty="0" err="1"/>
              <a:t>dari</a:t>
            </a:r>
            <a:r>
              <a:rPr lang="en-ID" dirty="0"/>
              <a:t> </a:t>
            </a:r>
            <a:r>
              <a:rPr lang="en-ID" dirty="0" err="1"/>
              <a:t>pohon</a:t>
            </a:r>
            <a:r>
              <a:rPr lang="en-ID" dirty="0"/>
              <a:t> </a:t>
            </a:r>
            <a:r>
              <a:rPr lang="en-ID" dirty="0" err="1"/>
              <a:t>keputusan</a:t>
            </a:r>
            <a:r>
              <a:rPr lang="en-ID" dirty="0"/>
              <a:t> yang </a:t>
            </a:r>
            <a:r>
              <a:rPr lang="en-ID" dirty="0" err="1"/>
              <a:t>terbentuk</a:t>
            </a:r>
            <a:r>
              <a:rPr lang="en-ID" dirty="0"/>
              <a:t>. </a:t>
            </a:r>
            <a:r>
              <a:rPr lang="en-ID" i="1" dirty="0"/>
              <a:t>Decision Tree </a:t>
            </a:r>
            <a:r>
              <a:rPr lang="en-ID" dirty="0" err="1"/>
              <a:t>baik</a:t>
            </a:r>
            <a:r>
              <a:rPr lang="en-ID" dirty="0"/>
              <a:t> </a:t>
            </a:r>
            <a:r>
              <a:rPr lang="en-ID" dirty="0" err="1"/>
              <a:t>digunakan</a:t>
            </a:r>
            <a:r>
              <a:rPr lang="en-ID" dirty="0"/>
              <a:t> </a:t>
            </a:r>
            <a:r>
              <a:rPr lang="en-ID" dirty="0" err="1"/>
              <a:t>untuk</a:t>
            </a:r>
            <a:r>
              <a:rPr lang="en-ID" dirty="0"/>
              <a:t> </a:t>
            </a:r>
            <a:r>
              <a:rPr lang="en-ID" dirty="0" err="1"/>
              <a:t>klasifikasi</a:t>
            </a:r>
            <a:r>
              <a:rPr lang="en-ID" dirty="0"/>
              <a:t> </a:t>
            </a:r>
            <a:r>
              <a:rPr lang="en-ID" dirty="0" err="1"/>
              <a:t>atau</a:t>
            </a:r>
            <a:r>
              <a:rPr lang="en-ID" dirty="0"/>
              <a:t> </a:t>
            </a:r>
            <a:r>
              <a:rPr lang="en-ID" dirty="0" err="1"/>
              <a:t>prediksi</a:t>
            </a:r>
            <a:r>
              <a:rPr lang="en-ID" dirty="0"/>
              <a:t>. </a:t>
            </a:r>
          </a:p>
        </p:txBody>
      </p:sp>
      <p:sp>
        <p:nvSpPr>
          <p:cNvPr id="4" name="Title 3">
            <a:extLst>
              <a:ext uri="{FF2B5EF4-FFF2-40B4-BE49-F238E27FC236}">
                <a16:creationId xmlns:a16="http://schemas.microsoft.com/office/drawing/2014/main" id="{945EBDBD-6F2D-4878-B95E-93E9A9B30B25}"/>
              </a:ext>
            </a:extLst>
          </p:cNvPr>
          <p:cNvSpPr>
            <a:spLocks noGrp="1"/>
          </p:cNvSpPr>
          <p:nvPr>
            <p:ph type="title"/>
          </p:nvPr>
        </p:nvSpPr>
        <p:spPr>
          <a:xfrm>
            <a:off x="628649" y="152399"/>
            <a:ext cx="8501495" cy="685801"/>
          </a:xfrm>
        </p:spPr>
        <p:txBody>
          <a:bodyPr/>
          <a:lstStyle/>
          <a:p>
            <a:r>
              <a:rPr lang="id-ID" dirty="0"/>
              <a:t>Pokok Pikiran dalam Paragraf?</a:t>
            </a:r>
            <a:endParaRPr lang="en-ID" dirty="0"/>
          </a:p>
        </p:txBody>
      </p:sp>
      <p:sp>
        <p:nvSpPr>
          <p:cNvPr id="5" name="Slide Number Placeholder 4">
            <a:extLst>
              <a:ext uri="{FF2B5EF4-FFF2-40B4-BE49-F238E27FC236}">
                <a16:creationId xmlns:a16="http://schemas.microsoft.com/office/drawing/2014/main" id="{0CE51FD6-35DC-4C26-B935-7C3D77C3DFE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239</a:t>
            </a:fld>
            <a:endParaRPr lang="en-US">
              <a:solidFill>
                <a:prstClr val="black">
                  <a:tint val="75000"/>
                </a:prstClr>
              </a:solidFill>
            </a:endParaRPr>
          </a:p>
        </p:txBody>
      </p:sp>
    </p:spTree>
    <p:extLst>
      <p:ext uri="{BB962C8B-B14F-4D97-AF65-F5344CB8AC3E}">
        <p14:creationId xmlns:p14="http://schemas.microsoft.com/office/powerpoint/2010/main" val="3966747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a:t>
            </a:fld>
            <a:endParaRPr lang="en-US">
              <a:solidFill>
                <a:prstClr val="black">
                  <a:tint val="75000"/>
                </a:prstClr>
              </a:solidFill>
            </a:endParaRPr>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902399"/>
            <a:ext cx="585084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n-lt"/>
                <a:ea typeface="+mn-ea"/>
              </a:rPr>
              <a:t>Pengaruh</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dirty="0">
                <a:solidFill>
                  <a:srgbClr val="FF0000"/>
                </a:solidFill>
                <a:effectLst/>
                <a:latin typeface="+mn-lt"/>
                <a:ea typeface="+mn-ea"/>
              </a:rPr>
              <a:t>4P</a:t>
            </a:r>
            <a:r>
              <a:rPr kumimoji="0" lang="en-GB" sz="2400" b="0" i="0" u="none" strike="noStrike" kern="1200" cap="none" spc="0" normalizeH="0" noProof="0" dirty="0">
                <a:ln>
                  <a:noFill/>
                </a:ln>
                <a:solidFill>
                  <a:srgbClr val="FF0000"/>
                </a:solidFill>
                <a:effectLst/>
                <a:uLnTx/>
                <a:uFillTx/>
                <a:latin typeface="+mn-lt"/>
                <a:ea typeface="+mn-ea"/>
              </a:rPr>
              <a:t> Marketing Mix</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b="0" i="0" u="none" strike="noStrike" kern="1200" cap="none" spc="0" normalizeH="0" baseline="0" noProof="0" dirty="0">
                <a:ln>
                  <a:noFill/>
                </a:ln>
                <a:solidFill>
                  <a:prstClr val="white"/>
                </a:solidFill>
                <a:effectLst/>
                <a:uLnTx/>
                <a:uFillTx/>
                <a:latin typeface="+mn-lt"/>
                <a:ea typeface="+mn-ea"/>
              </a:rPr>
              <a:t>pada </a:t>
            </a:r>
            <a:r>
              <a:rPr kumimoji="0" lang="en-GB" sz="2400" b="0" i="0" u="none" strike="noStrike" kern="1200" cap="none" spc="0" normalizeH="0" baseline="0" noProof="0" dirty="0" err="1">
                <a:ln>
                  <a:noFill/>
                </a:ln>
                <a:solidFill>
                  <a:prstClr val="white"/>
                </a:solidFill>
                <a:effectLst/>
                <a:uLnTx/>
                <a:uFillTx/>
                <a:latin typeface="+mn-lt"/>
                <a:ea typeface="+mn-ea"/>
              </a:rPr>
              <a:t>Peningkatan</a:t>
            </a:r>
            <a:r>
              <a:rPr kumimoji="0" lang="en-GB" sz="2400" b="0" i="0" u="none" strike="noStrike" kern="1200" cap="none" spc="0" normalizeH="0" noProof="0" dirty="0">
                <a:ln>
                  <a:noFill/>
                </a:ln>
                <a:solidFill>
                  <a:prstClr val="white"/>
                </a:solidFill>
                <a:effectLst/>
                <a:uLnTx/>
                <a:uFillTx/>
                <a:latin typeface="+mn-lt"/>
                <a:ea typeface="+mn-ea"/>
              </a:rPr>
              <a:t> </a:t>
            </a:r>
            <a:r>
              <a:rPr kumimoji="0" lang="en-GB" sz="2400" b="0" i="0" u="none" strike="noStrike" kern="1200" cap="none" spc="0" normalizeH="0" noProof="0" dirty="0" err="1">
                <a:ln>
                  <a:noFill/>
                </a:ln>
                <a:solidFill>
                  <a:prstClr val="white"/>
                </a:solidFill>
                <a:effectLst/>
                <a:uLnTx/>
                <a:uFillTx/>
                <a:latin typeface="+mn-lt"/>
                <a:ea typeface="+mn-ea"/>
              </a:rPr>
              <a:t>Penjualan</a:t>
            </a:r>
            <a:r>
              <a:rPr kumimoji="0" lang="en-GB" sz="2400" b="0" i="0" u="none" strike="noStrike" kern="1200" cap="none" spc="0" normalizeH="0" noProof="0" dirty="0">
                <a:ln>
                  <a:noFill/>
                </a:ln>
                <a:solidFill>
                  <a:prstClr val="white"/>
                </a:solidFill>
                <a:effectLst/>
                <a:uLnTx/>
                <a:uFillTx/>
                <a:latin typeface="+mn-lt"/>
                <a:ea typeface="+mn-ea"/>
              </a:rPr>
              <a:t> Perusahaan XYZ</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dirty="0">
                <a:solidFill>
                  <a:prstClr val="white"/>
                </a:solidFill>
                <a:effectLst/>
              </a:rPr>
              <a:t>4P</a:t>
            </a:r>
            <a:br>
              <a:rPr kumimoji="0" lang="en-GB" sz="2200" dirty="0">
                <a:solidFill>
                  <a:prstClr val="white"/>
                </a:solidFill>
                <a:effectLst/>
              </a:rPr>
            </a:br>
            <a:r>
              <a:rPr kumimoji="0" lang="en-GB" sz="2200" dirty="0">
                <a:solidFill>
                  <a:prstClr val="white"/>
                </a:solidFill>
                <a:effectLst/>
              </a:rPr>
              <a:t>of the Marketing Mix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lvl="0">
              <a:defRPr/>
            </a:pPr>
            <a:r>
              <a:rPr kumimoji="0" lang="id-ID" sz="1600" i="0" u="none" strike="noStrike" kern="1200" cap="none" spc="0" normalizeH="0" baseline="0" noProof="0" dirty="0">
                <a:ln>
                  <a:noFill/>
                </a:ln>
                <a:solidFill>
                  <a:schemeClr val="tx1"/>
                </a:solidFill>
                <a:effectLst/>
                <a:uLnTx/>
                <a:uFillTx/>
                <a:latin typeface="Calibri" panose="020F0502020204030204"/>
              </a:rPr>
              <a:t>(</a:t>
            </a:r>
            <a:r>
              <a:rPr kumimoji="0" lang="en-GB" sz="1600" dirty="0">
                <a:solidFill>
                  <a:schemeClr val="tx1"/>
                </a:solidFill>
                <a:effectLst/>
              </a:rPr>
              <a:t>Jerome McCarthy</a:t>
            </a:r>
            <a:r>
              <a:rPr kumimoji="0" lang="id-ID" sz="1600" i="0" u="none" strike="noStrike" kern="1200" cap="none" spc="0" normalizeH="0" baseline="0" noProof="0" dirty="0">
                <a:ln>
                  <a:noFill/>
                </a:ln>
                <a:solidFill>
                  <a:schemeClr val="tx1"/>
                </a:solidFill>
                <a:effectLst/>
                <a:uLnTx/>
                <a:uFillTx/>
                <a:latin typeface="Calibri" panose="020F0502020204030204"/>
              </a:rPr>
              <a:t>, 19</a:t>
            </a:r>
            <a:r>
              <a:rPr kumimoji="0" lang="en-GB" sz="1600" i="0" u="none" strike="noStrike" kern="1200" cap="none" spc="0" normalizeH="0" baseline="0" noProof="0" dirty="0">
                <a:ln>
                  <a:noFill/>
                </a:ln>
                <a:solidFill>
                  <a:schemeClr val="tx1"/>
                </a:solidFill>
                <a:effectLst/>
                <a:uLnTx/>
                <a:uFillTx/>
                <a:latin typeface="Calibri" panose="020F0502020204030204"/>
              </a:rPr>
              <a:t>64</a:t>
            </a:r>
            <a:r>
              <a:rPr kumimoji="0" lang="id-ID" sz="1600" i="0" u="none" strike="noStrike" kern="1200" cap="none" spc="0" normalizeH="0" baseline="0" noProof="0" dirty="0">
                <a:ln>
                  <a:noFill/>
                </a:ln>
                <a:solidFill>
                  <a:schemeClr val="tx1"/>
                </a:solidFill>
                <a:effectLst/>
                <a:uLnTx/>
                <a:uFillTx/>
                <a:latin typeface="Calibri" panose="020F0502020204030204"/>
              </a:rPr>
              <a:t>)</a:t>
            </a:r>
            <a:endParaRPr kumimoji="0" lang="en-US" sz="1600" i="0"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3200" dirty="0">
                <a:solidFill>
                  <a:prstClr val="white"/>
                </a:solidFill>
                <a:effectLst/>
              </a:rPr>
              <a:t>Mixer of Ingredients </a:t>
            </a:r>
            <a:r>
              <a:rPr kumimoji="0" lang="en-GB" sz="3200" i="1" dirty="0">
                <a:solidFill>
                  <a:prstClr val="white"/>
                </a:solidFill>
                <a:effectLst/>
              </a:rPr>
              <a:t>(James </a:t>
            </a:r>
            <a:r>
              <a:rPr kumimoji="0" lang="en-GB" sz="3200" i="1" dirty="0" err="1">
                <a:solidFill>
                  <a:prstClr val="white"/>
                </a:solidFill>
                <a:effectLst/>
              </a:rPr>
              <a:t>Culliton</a:t>
            </a:r>
            <a:r>
              <a:rPr kumimoji="0" lang="en-GB" sz="3200" i="1" dirty="0">
                <a:solidFill>
                  <a:prstClr val="white"/>
                </a:solidFill>
                <a:effectLst/>
              </a:rPr>
              <a:t>, 1948) </a:t>
            </a:r>
            <a:endParaRPr kumimoji="0" lang="id-ID" sz="3200" i="1" u="none" strike="noStrike" kern="1200" cap="none" spc="0" normalizeH="0" baseline="0" noProof="0" dirty="0">
              <a:ln>
                <a:noFill/>
              </a:ln>
              <a:solidFill>
                <a:prstClr val="white"/>
              </a:solidFill>
              <a:effectLst/>
              <a:uLnTx/>
              <a:uFillTx/>
              <a:latin typeface="Calibri" panose="020F0502020204030204"/>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199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1715F-6E1C-42C9-8C1C-152A744C3EEA}"/>
              </a:ext>
            </a:extLst>
          </p:cNvPr>
          <p:cNvSpPr>
            <a:spLocks noGrp="1"/>
          </p:cNvSpPr>
          <p:nvPr>
            <p:ph idx="1"/>
          </p:nvPr>
        </p:nvSpPr>
        <p:spPr/>
        <p:txBody>
          <a:bodyPr>
            <a:normAutofit/>
          </a:bodyPr>
          <a:lstStyle/>
          <a:p>
            <a:pPr marL="0" indent="0">
              <a:buNone/>
            </a:pPr>
            <a:r>
              <a:rPr lang="en-US" dirty="0"/>
              <a:t>Decision Tree </a:t>
            </a:r>
            <a:r>
              <a:rPr lang="en-US" dirty="0" err="1"/>
              <a:t>telah</a:t>
            </a:r>
            <a:r>
              <a:rPr lang="en-US" dirty="0"/>
              <a:t> </a:t>
            </a:r>
            <a:r>
              <a:rPr lang="en-US" dirty="0" err="1"/>
              <a:t>diaplikasikan</a:t>
            </a:r>
            <a:r>
              <a:rPr lang="en-US" dirty="0"/>
              <a:t> di </a:t>
            </a:r>
            <a:r>
              <a:rPr lang="id-ID" dirty="0"/>
              <a:t>b</a:t>
            </a:r>
            <a:r>
              <a:rPr lang="en-US" dirty="0" err="1"/>
              <a:t>idang</a:t>
            </a:r>
            <a:r>
              <a:rPr lang="en-US" dirty="0"/>
              <a:t> </a:t>
            </a:r>
            <a:r>
              <a:rPr lang="en-US" dirty="0" err="1"/>
              <a:t>pengobatan</a:t>
            </a:r>
            <a:r>
              <a:rPr lang="en-US" dirty="0"/>
              <a:t> (</a:t>
            </a:r>
            <a:r>
              <a:rPr lang="en-US" dirty="0" err="1"/>
              <a:t>Setsirichok</a:t>
            </a:r>
            <a:r>
              <a:rPr lang="en-US" dirty="0"/>
              <a:t> et al., 2012).</a:t>
            </a:r>
            <a:r>
              <a:rPr lang="id-ID" dirty="0"/>
              <a:t> </a:t>
            </a:r>
            <a:r>
              <a:rPr lang="en-US" dirty="0"/>
              <a:t>Salah </a:t>
            </a:r>
            <a:r>
              <a:rPr lang="en-US" dirty="0" err="1"/>
              <a:t>satu</a:t>
            </a:r>
            <a:r>
              <a:rPr lang="en-US" dirty="0"/>
              <a:t> </a:t>
            </a:r>
            <a:r>
              <a:rPr lang="en-US" dirty="0" err="1"/>
              <a:t>contohnya</a:t>
            </a:r>
            <a:r>
              <a:rPr lang="en-US" dirty="0"/>
              <a:t> </a:t>
            </a:r>
            <a:r>
              <a:rPr lang="en-US" dirty="0" err="1"/>
              <a:t>adalah</a:t>
            </a:r>
            <a:r>
              <a:rPr lang="en-US" dirty="0"/>
              <a:t> </a:t>
            </a:r>
            <a:r>
              <a:rPr lang="en-US" dirty="0" err="1"/>
              <a:t>penerapan</a:t>
            </a:r>
            <a:r>
              <a:rPr lang="en-US" dirty="0"/>
              <a:t> C4.5 yang </a:t>
            </a:r>
            <a:r>
              <a:rPr lang="en-US" dirty="0" err="1"/>
              <a:t>digunakan</a:t>
            </a:r>
            <a:r>
              <a:rPr lang="en-US" dirty="0"/>
              <a:t> </a:t>
            </a:r>
            <a:r>
              <a:rPr lang="en-US" dirty="0" err="1"/>
              <a:t>untuk</a:t>
            </a:r>
            <a:r>
              <a:rPr lang="en-US" dirty="0"/>
              <a:t> </a:t>
            </a:r>
            <a:r>
              <a:rPr lang="en-US" dirty="0" err="1"/>
              <a:t>mengklasifikasikan</a:t>
            </a:r>
            <a:r>
              <a:rPr lang="en-US" dirty="0"/>
              <a:t> </a:t>
            </a:r>
            <a:r>
              <a:rPr lang="en-US" dirty="0" err="1"/>
              <a:t>karakteristik</a:t>
            </a:r>
            <a:r>
              <a:rPr lang="en-US" dirty="0"/>
              <a:t> </a:t>
            </a:r>
            <a:r>
              <a:rPr lang="en-US" dirty="0" err="1"/>
              <a:t>darah</a:t>
            </a:r>
            <a:r>
              <a:rPr lang="id-ID" dirty="0"/>
              <a:t> </a:t>
            </a:r>
            <a:r>
              <a:rPr lang="en-US" dirty="0" err="1"/>
              <a:t>sehingga</a:t>
            </a:r>
            <a:r>
              <a:rPr lang="en-US" dirty="0"/>
              <a:t> </a:t>
            </a:r>
            <a:r>
              <a:rPr lang="en-US" dirty="0" err="1"/>
              <a:t>dapat</a:t>
            </a:r>
            <a:r>
              <a:rPr lang="en-US" dirty="0"/>
              <a:t> </a:t>
            </a:r>
            <a:r>
              <a:rPr lang="en-US" dirty="0" err="1"/>
              <a:t>mengklasifikasikan</a:t>
            </a:r>
            <a:r>
              <a:rPr lang="en-US" dirty="0"/>
              <a:t> 80 class </a:t>
            </a:r>
            <a:r>
              <a:rPr lang="en-US" dirty="0" err="1"/>
              <a:t>kelainan</a:t>
            </a:r>
            <a:r>
              <a:rPr lang="id-ID" dirty="0"/>
              <a:t> </a:t>
            </a:r>
            <a:r>
              <a:rPr lang="en-US" dirty="0"/>
              <a:t>thalassemia yang </a:t>
            </a:r>
            <a:r>
              <a:rPr lang="en-US" dirty="0" err="1"/>
              <a:t>menyebar</a:t>
            </a:r>
            <a:r>
              <a:rPr lang="en-US" dirty="0"/>
              <a:t> di Thailand. </a:t>
            </a:r>
            <a:r>
              <a:rPr lang="id-ID" dirty="0" err="1"/>
              <a:t>Ture</a:t>
            </a:r>
            <a:r>
              <a:rPr lang="id-ID" dirty="0"/>
              <a:t>, </a:t>
            </a:r>
            <a:r>
              <a:rPr lang="id-ID" dirty="0" err="1"/>
              <a:t>Tokatli</a:t>
            </a:r>
            <a:r>
              <a:rPr lang="id-ID" dirty="0"/>
              <a:t>, &amp; </a:t>
            </a:r>
            <a:r>
              <a:rPr lang="id-ID" dirty="0" err="1"/>
              <a:t>Kurt</a:t>
            </a:r>
            <a:r>
              <a:rPr lang="id-ID" dirty="0"/>
              <a:t> juga menggunakan </a:t>
            </a:r>
            <a:r>
              <a:rPr lang="en-US" dirty="0"/>
              <a:t>Decision Tree </a:t>
            </a:r>
            <a:r>
              <a:rPr lang="en-US" dirty="0" err="1"/>
              <a:t>untuk</a:t>
            </a:r>
            <a:r>
              <a:rPr lang="en-US" dirty="0"/>
              <a:t> </a:t>
            </a:r>
            <a:r>
              <a:rPr lang="en-US" dirty="0" err="1"/>
              <a:t>memprediksi</a:t>
            </a:r>
            <a:r>
              <a:rPr lang="en-US" dirty="0"/>
              <a:t> </a:t>
            </a:r>
            <a:r>
              <a:rPr lang="en-US" dirty="0" err="1"/>
              <a:t>pasien</a:t>
            </a:r>
            <a:r>
              <a:rPr lang="en-US" dirty="0"/>
              <a:t> </a:t>
            </a:r>
            <a:r>
              <a:rPr lang="en-US" dirty="0" err="1"/>
              <a:t>kanker</a:t>
            </a:r>
            <a:r>
              <a:rPr lang="id-ID" dirty="0"/>
              <a:t> </a:t>
            </a:r>
            <a:r>
              <a:rPr lang="en-US" dirty="0" err="1"/>
              <a:t>payudara</a:t>
            </a:r>
            <a:r>
              <a:rPr lang="en-US" dirty="0"/>
              <a:t> (Ture, </a:t>
            </a:r>
            <a:r>
              <a:rPr lang="en-US" dirty="0" err="1"/>
              <a:t>Tokatli</a:t>
            </a:r>
            <a:r>
              <a:rPr lang="en-US" dirty="0"/>
              <a:t>, &amp; Kurt, 2009). </a:t>
            </a:r>
          </a:p>
        </p:txBody>
      </p:sp>
      <p:sp>
        <p:nvSpPr>
          <p:cNvPr id="4" name="Title 3">
            <a:extLst>
              <a:ext uri="{FF2B5EF4-FFF2-40B4-BE49-F238E27FC236}">
                <a16:creationId xmlns:a16="http://schemas.microsoft.com/office/drawing/2014/main" id="{C6E1406E-9485-44F0-908C-AA4BAB8D71E9}"/>
              </a:ext>
            </a:extLst>
          </p:cNvPr>
          <p:cNvSpPr>
            <a:spLocks noGrp="1"/>
          </p:cNvSpPr>
          <p:nvPr>
            <p:ph type="title"/>
          </p:nvPr>
        </p:nvSpPr>
        <p:spPr/>
        <p:txBody>
          <a:bodyPr/>
          <a:lstStyle/>
          <a:p>
            <a:r>
              <a:rPr lang="id-ID" dirty="0"/>
              <a:t>Pokok Pikiran dalam Paragraf?</a:t>
            </a:r>
            <a:endParaRPr lang="en-US" dirty="0"/>
          </a:p>
        </p:txBody>
      </p:sp>
      <p:sp>
        <p:nvSpPr>
          <p:cNvPr id="5" name="Slide Number Placeholder 4">
            <a:extLst>
              <a:ext uri="{FF2B5EF4-FFF2-40B4-BE49-F238E27FC236}">
                <a16:creationId xmlns:a16="http://schemas.microsoft.com/office/drawing/2014/main" id="{7037254E-735D-437D-B94E-8A2D3DFAF23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240</a:t>
            </a:fld>
            <a:endParaRPr lang="en-US">
              <a:solidFill>
                <a:prstClr val="black">
                  <a:tint val="75000"/>
                </a:prstClr>
              </a:solidFill>
            </a:endParaRPr>
          </a:p>
        </p:txBody>
      </p:sp>
    </p:spTree>
    <p:extLst>
      <p:ext uri="{BB962C8B-B14F-4D97-AF65-F5344CB8AC3E}">
        <p14:creationId xmlns:p14="http://schemas.microsoft.com/office/powerpoint/2010/main" val="625626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0AE3E-644F-408E-B790-E5E026FD6B3B}"/>
              </a:ext>
            </a:extLst>
          </p:cNvPr>
          <p:cNvSpPr>
            <a:spLocks noGrp="1"/>
          </p:cNvSpPr>
          <p:nvPr>
            <p:ph idx="1"/>
          </p:nvPr>
        </p:nvSpPr>
        <p:spPr>
          <a:xfrm>
            <a:off x="628650" y="1066799"/>
            <a:ext cx="8058150" cy="5562601"/>
          </a:xfrm>
        </p:spPr>
        <p:txBody>
          <a:bodyPr>
            <a:normAutofit lnSpcReduction="10000"/>
          </a:bodyPr>
          <a:lstStyle/>
          <a:p>
            <a:pPr marL="0" indent="0">
              <a:buNone/>
            </a:pPr>
            <a:r>
              <a:rPr lang="en-US" dirty="0" err="1"/>
              <a:t>Pengujian</a:t>
            </a:r>
            <a:r>
              <a:rPr lang="en-US" dirty="0"/>
              <a:t> dan </a:t>
            </a:r>
            <a:r>
              <a:rPr lang="en-US" dirty="0" err="1"/>
              <a:t>perbaikan</a:t>
            </a:r>
            <a:r>
              <a:rPr lang="en-US" dirty="0"/>
              <a:t> bug </a:t>
            </a:r>
            <a:r>
              <a:rPr lang="id-ID" dirty="0"/>
              <a:t>software </a:t>
            </a:r>
            <a:r>
              <a:rPr lang="en-US" dirty="0" err="1"/>
              <a:t>merupakan</a:t>
            </a:r>
            <a:r>
              <a:rPr lang="en-US" dirty="0"/>
              <a:t> </a:t>
            </a:r>
            <a:r>
              <a:rPr lang="id-ID" dirty="0"/>
              <a:t>fase</a:t>
            </a:r>
            <a:r>
              <a:rPr lang="en-US" dirty="0"/>
              <a:t> </a:t>
            </a:r>
            <a:r>
              <a:rPr lang="en-US" dirty="0" err="1"/>
              <a:t>pengembangan</a:t>
            </a:r>
            <a:r>
              <a:rPr lang="en-US" dirty="0"/>
              <a:t> </a:t>
            </a:r>
            <a:r>
              <a:rPr lang="id-ID" dirty="0" err="1"/>
              <a:t>software</a:t>
            </a:r>
            <a:r>
              <a:rPr lang="id-ID" dirty="0"/>
              <a:t> </a:t>
            </a:r>
            <a:r>
              <a:rPr lang="en-US" dirty="0"/>
              <a:t>yang paling mahal dan </a:t>
            </a:r>
            <a:r>
              <a:rPr lang="en-US" dirty="0" err="1"/>
              <a:t>banyak</a:t>
            </a:r>
            <a:r>
              <a:rPr lang="en-US" dirty="0"/>
              <a:t> </a:t>
            </a:r>
            <a:r>
              <a:rPr lang="en-US" dirty="0" err="1"/>
              <a:t>memakan</a:t>
            </a:r>
            <a:r>
              <a:rPr lang="en-US" dirty="0"/>
              <a:t> </a:t>
            </a:r>
            <a:r>
              <a:rPr lang="en-US" dirty="0" err="1"/>
              <a:t>waktu</a:t>
            </a:r>
            <a:r>
              <a:rPr lang="en-US" dirty="0"/>
              <a:t>. </a:t>
            </a:r>
            <a:r>
              <a:rPr lang="en-US" dirty="0" err="1"/>
              <a:t>Lebih</a:t>
            </a:r>
            <a:r>
              <a:rPr lang="en-US" dirty="0"/>
              <a:t> </a:t>
            </a:r>
            <a:r>
              <a:rPr lang="en-US" dirty="0" err="1"/>
              <a:t>dari</a:t>
            </a:r>
            <a:r>
              <a:rPr lang="en-US" dirty="0"/>
              <a:t> 50% </a:t>
            </a:r>
            <a:r>
              <a:rPr lang="id-ID" dirty="0"/>
              <a:t>usaha dan biaya pengembangan </a:t>
            </a:r>
            <a:r>
              <a:rPr lang="id-ID" dirty="0" err="1"/>
              <a:t>software</a:t>
            </a:r>
            <a:r>
              <a:rPr lang="id-ID" dirty="0"/>
              <a:t> </a:t>
            </a:r>
            <a:r>
              <a:rPr lang="en-US" dirty="0" err="1"/>
              <a:t>digunakan</a:t>
            </a:r>
            <a:r>
              <a:rPr lang="en-US" dirty="0"/>
              <a:t> </a:t>
            </a:r>
            <a:r>
              <a:rPr lang="en-US" dirty="0" err="1"/>
              <a:t>untuk</a:t>
            </a:r>
            <a:r>
              <a:rPr lang="en-US" dirty="0"/>
              <a:t> </a:t>
            </a:r>
            <a:r>
              <a:rPr lang="en-US" dirty="0" err="1"/>
              <a:t>pengujian</a:t>
            </a:r>
            <a:r>
              <a:rPr lang="en-US" dirty="0"/>
              <a:t> dan </a:t>
            </a:r>
            <a:r>
              <a:rPr lang="en-US" dirty="0" err="1"/>
              <a:t>perbaikan</a:t>
            </a:r>
            <a:r>
              <a:rPr lang="en-US" dirty="0"/>
              <a:t> bug</a:t>
            </a:r>
            <a:r>
              <a:rPr lang="id-ID" dirty="0"/>
              <a:t> </a:t>
            </a:r>
            <a:r>
              <a:rPr lang="en-US" dirty="0"/>
              <a:t>(</a:t>
            </a:r>
            <a:r>
              <a:rPr lang="en-US" dirty="0" err="1"/>
              <a:t>Fakhrahmad</a:t>
            </a:r>
            <a:r>
              <a:rPr lang="en-US" dirty="0"/>
              <a:t> &amp; Sami, 2009). </a:t>
            </a:r>
            <a:r>
              <a:rPr lang="id-ID" dirty="0"/>
              <a:t>Perbaikan </a:t>
            </a:r>
            <a:r>
              <a:rPr lang="en-US" dirty="0"/>
              <a:t>bug</a:t>
            </a:r>
            <a:r>
              <a:rPr lang="id-ID" dirty="0"/>
              <a:t> akan semakin meningkat biayanya, apabila dilakukan di fase akhir pengembangan software. </a:t>
            </a:r>
            <a:r>
              <a:rPr lang="id-ID" dirty="0" err="1"/>
              <a:t>Strangio</a:t>
            </a:r>
            <a:r>
              <a:rPr lang="id-ID" dirty="0"/>
              <a:t> menyatakan bahwa </a:t>
            </a:r>
            <a:r>
              <a:rPr lang="id-ID" dirty="0" err="1"/>
              <a:t>bi</a:t>
            </a:r>
            <a:r>
              <a:rPr lang="en-US" dirty="0" err="1"/>
              <a:t>aya</a:t>
            </a:r>
            <a:r>
              <a:rPr lang="en-US" dirty="0"/>
              <a:t> </a:t>
            </a:r>
            <a:r>
              <a:rPr lang="en-US" dirty="0" err="1"/>
              <a:t>untuk</a:t>
            </a:r>
            <a:r>
              <a:rPr lang="id-ID" dirty="0"/>
              <a:t> </a:t>
            </a:r>
            <a:r>
              <a:rPr lang="en-US" dirty="0" err="1"/>
              <a:t>memperbaiki</a:t>
            </a:r>
            <a:r>
              <a:rPr lang="en-US" dirty="0"/>
              <a:t> bug </a:t>
            </a:r>
            <a:r>
              <a:rPr lang="en-US" dirty="0" err="1"/>
              <a:t>akibat</a:t>
            </a:r>
            <a:r>
              <a:rPr lang="en-US" dirty="0"/>
              <a:t> salah </a:t>
            </a:r>
            <a:r>
              <a:rPr lang="id-ID" dirty="0"/>
              <a:t>analisis kebutuhan</a:t>
            </a:r>
            <a:r>
              <a:rPr lang="en-US" dirty="0"/>
              <a:t> </a:t>
            </a:r>
            <a:r>
              <a:rPr lang="en-US" dirty="0" err="1"/>
              <a:t>setelah</a:t>
            </a:r>
            <a:r>
              <a:rPr lang="en-US" dirty="0"/>
              <a:t> </a:t>
            </a:r>
            <a:r>
              <a:rPr lang="en-US" dirty="0" err="1"/>
              <a:t>fase</a:t>
            </a:r>
            <a:r>
              <a:rPr lang="id-ID" dirty="0"/>
              <a:t> penerapan </a:t>
            </a:r>
            <a:r>
              <a:rPr lang="en-US" dirty="0" err="1"/>
              <a:t>dapat</a:t>
            </a:r>
            <a:r>
              <a:rPr lang="en-US" dirty="0"/>
              <a:t> </a:t>
            </a:r>
            <a:r>
              <a:rPr lang="en-US" dirty="0" err="1"/>
              <a:t>mencapai</a:t>
            </a:r>
            <a:r>
              <a:rPr lang="en-US" dirty="0"/>
              <a:t> 100 kali </a:t>
            </a:r>
            <a:r>
              <a:rPr lang="en-US" dirty="0" err="1"/>
              <a:t>lipat</a:t>
            </a:r>
            <a:r>
              <a:rPr lang="id-ID" dirty="0"/>
              <a:t>. B</a:t>
            </a:r>
            <a:r>
              <a:rPr lang="en-US" dirty="0" err="1"/>
              <a:t>iaya</a:t>
            </a:r>
            <a:r>
              <a:rPr lang="en-US" dirty="0"/>
              <a:t> </a:t>
            </a:r>
            <a:r>
              <a:rPr lang="en-US" dirty="0" err="1"/>
              <a:t>untuk</a:t>
            </a:r>
            <a:r>
              <a:rPr lang="en-US" dirty="0"/>
              <a:t> </a:t>
            </a:r>
            <a:r>
              <a:rPr lang="en-US" dirty="0" err="1"/>
              <a:t>memperbaiki</a:t>
            </a:r>
            <a:r>
              <a:rPr lang="en-US" dirty="0"/>
              <a:t> bug pada </a:t>
            </a:r>
            <a:r>
              <a:rPr lang="en-US" dirty="0" err="1"/>
              <a:t>tahap</a:t>
            </a:r>
            <a:r>
              <a:rPr lang="en-US" dirty="0"/>
              <a:t> </a:t>
            </a:r>
            <a:r>
              <a:rPr lang="en-US" dirty="0" err="1"/>
              <a:t>desain</a:t>
            </a:r>
            <a:r>
              <a:rPr lang="en-US" dirty="0"/>
              <a:t> </a:t>
            </a:r>
            <a:r>
              <a:rPr lang="en-US" dirty="0" err="1"/>
              <a:t>setelah</a:t>
            </a:r>
            <a:r>
              <a:rPr lang="id-ID" dirty="0"/>
              <a:t> </a:t>
            </a:r>
            <a:r>
              <a:rPr lang="en-US" dirty="0" err="1"/>
              <a:t>pengiriman</a:t>
            </a:r>
            <a:r>
              <a:rPr lang="en-US" dirty="0"/>
              <a:t> </a:t>
            </a:r>
            <a:r>
              <a:rPr lang="en-US" dirty="0" err="1"/>
              <a:t>produk</a:t>
            </a:r>
            <a:r>
              <a:rPr lang="en-US" dirty="0"/>
              <a:t> </a:t>
            </a:r>
            <a:r>
              <a:rPr lang="en-US" dirty="0" err="1"/>
              <a:t>mencapai</a:t>
            </a:r>
            <a:r>
              <a:rPr lang="en-US" dirty="0"/>
              <a:t> 60 kali </a:t>
            </a:r>
            <a:r>
              <a:rPr lang="en-US" dirty="0" err="1"/>
              <a:t>lipat</a:t>
            </a:r>
            <a:r>
              <a:rPr lang="id-ID" dirty="0"/>
              <a:t>. S</a:t>
            </a:r>
            <a:r>
              <a:rPr lang="en-US" dirty="0" err="1"/>
              <a:t>edangkan</a:t>
            </a:r>
            <a:r>
              <a:rPr lang="en-US" dirty="0"/>
              <a:t> </a:t>
            </a:r>
            <a:r>
              <a:rPr lang="en-US" dirty="0" err="1"/>
              <a:t>biaya</a:t>
            </a:r>
            <a:r>
              <a:rPr lang="en-US" dirty="0"/>
              <a:t> </a:t>
            </a:r>
            <a:r>
              <a:rPr lang="en-US" dirty="0" err="1"/>
              <a:t>untuk</a:t>
            </a:r>
            <a:r>
              <a:rPr lang="id-ID" dirty="0"/>
              <a:t> </a:t>
            </a:r>
            <a:r>
              <a:rPr lang="en-US" dirty="0" err="1"/>
              <a:t>memperbaiki</a:t>
            </a:r>
            <a:r>
              <a:rPr lang="en-US" dirty="0"/>
              <a:t> bug pada </a:t>
            </a:r>
            <a:r>
              <a:rPr lang="en-US" dirty="0" err="1"/>
              <a:t>tahap</a:t>
            </a:r>
            <a:r>
              <a:rPr lang="en-US" dirty="0"/>
              <a:t> </a:t>
            </a:r>
            <a:r>
              <a:rPr lang="en-US" dirty="0" err="1"/>
              <a:t>desain</a:t>
            </a:r>
            <a:r>
              <a:rPr lang="en-US" dirty="0"/>
              <a:t> yang </a:t>
            </a:r>
            <a:r>
              <a:rPr lang="en-US" dirty="0" err="1"/>
              <a:t>ditemukan</a:t>
            </a:r>
            <a:r>
              <a:rPr lang="en-US" dirty="0"/>
              <a:t> oleh</a:t>
            </a:r>
            <a:r>
              <a:rPr lang="id-ID" dirty="0"/>
              <a:t> </a:t>
            </a:r>
            <a:r>
              <a:rPr lang="en-US" dirty="0" err="1"/>
              <a:t>pelanggan</a:t>
            </a:r>
            <a:r>
              <a:rPr lang="en-US" dirty="0"/>
              <a:t> </a:t>
            </a:r>
            <a:r>
              <a:rPr lang="en-US" dirty="0" err="1"/>
              <a:t>adalah</a:t>
            </a:r>
            <a:r>
              <a:rPr lang="en-US" dirty="0"/>
              <a:t> 20 kali </a:t>
            </a:r>
            <a:r>
              <a:rPr lang="en-US" dirty="0" err="1"/>
              <a:t>lipat</a:t>
            </a:r>
            <a:r>
              <a:rPr lang="en-US" dirty="0"/>
              <a:t> (</a:t>
            </a:r>
            <a:r>
              <a:rPr lang="en-US" dirty="0" err="1"/>
              <a:t>Strangio</a:t>
            </a:r>
            <a:r>
              <a:rPr lang="en-US" dirty="0"/>
              <a:t>, 2009). </a:t>
            </a:r>
          </a:p>
        </p:txBody>
      </p:sp>
      <p:sp>
        <p:nvSpPr>
          <p:cNvPr id="4" name="Title 3">
            <a:extLst>
              <a:ext uri="{FF2B5EF4-FFF2-40B4-BE49-F238E27FC236}">
                <a16:creationId xmlns:a16="http://schemas.microsoft.com/office/drawing/2014/main" id="{5B5D91E0-9ABC-4F13-9416-338D68910305}"/>
              </a:ext>
            </a:extLst>
          </p:cNvPr>
          <p:cNvSpPr>
            <a:spLocks noGrp="1"/>
          </p:cNvSpPr>
          <p:nvPr>
            <p:ph type="title"/>
          </p:nvPr>
        </p:nvSpPr>
        <p:spPr/>
        <p:txBody>
          <a:bodyPr/>
          <a:lstStyle/>
          <a:p>
            <a:r>
              <a:rPr lang="id-ID" dirty="0"/>
              <a:t>Pokok Pikiran dalam Paragraf?</a:t>
            </a:r>
            <a:endParaRPr lang="en-US" dirty="0"/>
          </a:p>
        </p:txBody>
      </p:sp>
      <p:sp>
        <p:nvSpPr>
          <p:cNvPr id="5" name="Slide Number Placeholder 4">
            <a:extLst>
              <a:ext uri="{FF2B5EF4-FFF2-40B4-BE49-F238E27FC236}">
                <a16:creationId xmlns:a16="http://schemas.microsoft.com/office/drawing/2014/main" id="{3ECAE64C-6965-46F4-963C-F5EF350E1F8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241</a:t>
            </a:fld>
            <a:endParaRPr lang="en-US">
              <a:solidFill>
                <a:prstClr val="black">
                  <a:tint val="75000"/>
                </a:prstClr>
              </a:solidFill>
            </a:endParaRPr>
          </a:p>
        </p:txBody>
      </p:sp>
    </p:spTree>
    <p:extLst>
      <p:ext uri="{BB962C8B-B14F-4D97-AF65-F5344CB8AC3E}">
        <p14:creationId xmlns:p14="http://schemas.microsoft.com/office/powerpoint/2010/main" val="40917513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628649" y="1097756"/>
            <a:ext cx="8229600" cy="5607844"/>
          </a:xfrm>
        </p:spPr>
        <p:txBody>
          <a:bodyPr>
            <a:normAutofit/>
          </a:bodyPr>
          <a:lstStyle/>
          <a:p>
            <a:r>
              <a:rPr lang="en-US" dirty="0" err="1"/>
              <a:t>Masalah</a:t>
            </a:r>
            <a:r>
              <a:rPr lang="en-US" dirty="0"/>
              <a:t> </a:t>
            </a:r>
            <a:r>
              <a:rPr lang="id-ID" dirty="0"/>
              <a:t>penelitian yang kita angkat harus </a:t>
            </a:r>
            <a:r>
              <a:rPr lang="en-US" dirty="0" err="1">
                <a:solidFill>
                  <a:srgbClr val="C00000"/>
                </a:solidFill>
              </a:rPr>
              <a:t>dilandasi</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publikasi</a:t>
            </a:r>
            <a:r>
              <a:rPr lang="en-US" dirty="0">
                <a:solidFill>
                  <a:srgbClr val="C00000"/>
                </a:solidFill>
              </a:rPr>
              <a:t> paper</a:t>
            </a:r>
            <a:r>
              <a:rPr lang="id-ID" dirty="0">
                <a:solidFill>
                  <a:srgbClr val="C00000"/>
                </a:solidFill>
              </a:rPr>
              <a:t> </a:t>
            </a:r>
            <a:r>
              <a:rPr lang="en-US" dirty="0">
                <a:solidFill>
                  <a:srgbClr val="C00000"/>
                </a:solidFill>
              </a:rPr>
              <a:t>yang </a:t>
            </a:r>
            <a:r>
              <a:rPr lang="id-ID" dirty="0">
                <a:solidFill>
                  <a:srgbClr val="C00000"/>
                </a:solidFill>
              </a:rPr>
              <a:t>kuat</a:t>
            </a:r>
            <a:r>
              <a:rPr lang="id-ID" dirty="0"/>
              <a:t> (usahakan dari paper journal ber-impact factor tinggi, tidak dari conference procedings)</a:t>
            </a:r>
            <a:endParaRPr lang="en-US" dirty="0"/>
          </a:p>
          <a:p>
            <a:r>
              <a:rPr lang="id-ID" dirty="0"/>
              <a:t>Harus dipahami bahwa t</a:t>
            </a:r>
            <a:r>
              <a:rPr lang="en-US" dirty="0" err="1"/>
              <a:t>ujuan</a:t>
            </a:r>
            <a:r>
              <a:rPr lang="en-US" dirty="0"/>
              <a:t> </a:t>
            </a:r>
            <a:r>
              <a:rPr lang="en-US" dirty="0" err="1"/>
              <a:t>latar</a:t>
            </a:r>
            <a:r>
              <a:rPr lang="en-US" dirty="0"/>
              <a:t> </a:t>
            </a:r>
            <a:r>
              <a:rPr lang="en-US" dirty="0" err="1"/>
              <a:t>belakang</a:t>
            </a:r>
            <a:r>
              <a:rPr lang="en-US" dirty="0"/>
              <a:t> </a:t>
            </a:r>
            <a:r>
              <a:rPr lang="en-US" dirty="0" err="1"/>
              <a:t>masalah</a:t>
            </a:r>
            <a:r>
              <a:rPr lang="en-US" dirty="0"/>
              <a:t> </a:t>
            </a:r>
            <a:r>
              <a:rPr lang="en-US" dirty="0" err="1"/>
              <a:t>adalah</a:t>
            </a:r>
            <a:r>
              <a:rPr lang="en-US" dirty="0"/>
              <a:t> </a:t>
            </a:r>
            <a:r>
              <a:rPr lang="en-US" dirty="0" err="1"/>
              <a:t>memberi</a:t>
            </a:r>
            <a:r>
              <a:rPr lang="en-US" dirty="0"/>
              <a:t> </a:t>
            </a:r>
            <a:r>
              <a:rPr lang="en-US" dirty="0" err="1"/>
              <a:t>argumentasi</a:t>
            </a:r>
            <a:r>
              <a:rPr lang="en-US" dirty="0"/>
              <a:t>  </a:t>
            </a:r>
            <a:r>
              <a:rPr lang="en-US" dirty="0" err="1"/>
              <a:t>bahwa</a:t>
            </a:r>
            <a:r>
              <a:rPr lang="en-US" dirty="0"/>
              <a:t> </a:t>
            </a:r>
            <a:r>
              <a:rPr lang="en-US" dirty="0" err="1"/>
              <a:t>masalah</a:t>
            </a:r>
            <a:r>
              <a:rPr lang="en-US" dirty="0"/>
              <a:t> </a:t>
            </a:r>
            <a:r>
              <a:rPr lang="id-ID" dirty="0"/>
              <a:t>penelitian </a:t>
            </a:r>
            <a:r>
              <a:rPr lang="en-US" dirty="0" err="1"/>
              <a:t>yg</a:t>
            </a:r>
            <a:r>
              <a:rPr lang="en-US" dirty="0"/>
              <a:t> </a:t>
            </a:r>
            <a:r>
              <a:rPr lang="en-US" dirty="0" err="1"/>
              <a:t>diangkat</a:t>
            </a:r>
            <a:r>
              <a:rPr lang="en-US" dirty="0"/>
              <a:t> </a:t>
            </a:r>
            <a:r>
              <a:rPr lang="en-US" dirty="0" err="1"/>
              <a:t>adalah</a:t>
            </a:r>
            <a:r>
              <a:rPr lang="en-US" dirty="0"/>
              <a:t> </a:t>
            </a:r>
            <a:r>
              <a:rPr lang="en-US" dirty="0">
                <a:solidFill>
                  <a:srgbClr val="C00000"/>
                </a:solidFill>
              </a:rPr>
              <a:t>valid</a:t>
            </a:r>
          </a:p>
          <a:p>
            <a:r>
              <a:rPr lang="id-ID" dirty="0"/>
              <a:t>Tidak menggunakan kata “peneliti atau penulis”, tapi membuat kalimat jadi pasif, contoh:</a:t>
            </a:r>
          </a:p>
          <a:p>
            <a:pPr lvl="1"/>
            <a:r>
              <a:rPr lang="id-ID" dirty="0"/>
              <a:t>Peneliti akan mencoba memecahkan masalah tersebut dengan metode A (</a:t>
            </a:r>
            <a:r>
              <a:rPr lang="id-ID" sz="2800" dirty="0">
                <a:solidFill>
                  <a:srgbClr val="C00000"/>
                </a:solidFill>
              </a:rPr>
              <a:t>X</a:t>
            </a:r>
            <a:r>
              <a:rPr lang="id-ID" dirty="0"/>
              <a:t>)</a:t>
            </a:r>
          </a:p>
          <a:p>
            <a:pPr lvl="1"/>
            <a:r>
              <a:rPr lang="id-ID" dirty="0"/>
              <a:t>Pada penelitian ini, metode A akan diterapkan untuk memecahkan masalah tersebut (</a:t>
            </a:r>
            <a:r>
              <a:rPr lang="id-ID" sz="2800" dirty="0">
                <a:solidFill>
                  <a:srgbClr val="00B050"/>
                </a:solidFill>
              </a:rPr>
              <a:t>O</a:t>
            </a:r>
            <a:r>
              <a:rPr lang="id-ID" dirty="0"/>
              <a:t>)</a:t>
            </a:r>
            <a:endParaRPr lang="en-US" dirty="0"/>
          </a:p>
        </p:txBody>
      </p:sp>
      <p:sp>
        <p:nvSpPr>
          <p:cNvPr id="7169" name="Rectangle 1"/>
          <p:cNvSpPr>
            <a:spLocks noGrp="1" noChangeArrowheads="1"/>
          </p:cNvSpPr>
          <p:nvPr>
            <p:ph type="title"/>
          </p:nvPr>
        </p:nvSpPr>
        <p:spPr/>
        <p:txBody>
          <a:bodyPr/>
          <a:lstStyle/>
          <a:p>
            <a:r>
              <a:rPr lang="en-US"/>
              <a:t>Latar belakang masalah</a:t>
            </a:r>
          </a:p>
        </p:txBody>
      </p:sp>
      <p:sp>
        <p:nvSpPr>
          <p:cNvPr id="3" name="Slide Number Placeholder 2">
            <a:extLst>
              <a:ext uri="{FF2B5EF4-FFF2-40B4-BE49-F238E27FC236}">
                <a16:creationId xmlns:a16="http://schemas.microsoft.com/office/drawing/2014/main" id="{BFAC13BF-30B7-463E-9C02-D834ABB0497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242</a:t>
            </a:fld>
            <a:endParaRPr lang="en-US">
              <a:solidFill>
                <a:prstClr val="black">
                  <a:tint val="75000"/>
                </a:prstClr>
              </a:solidFill>
            </a:endParaRPr>
          </a:p>
        </p:txBody>
      </p:sp>
    </p:spTree>
    <p:extLst>
      <p:ext uri="{BB962C8B-B14F-4D97-AF65-F5344CB8AC3E}">
        <p14:creationId xmlns:p14="http://schemas.microsoft.com/office/powerpoint/2010/main" val="3347977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000" dirty="0"/>
              <a:t>Recent work has reported that the importance of computers in industry cannot be overestimated.</a:t>
            </a:r>
            <a:r>
              <a:rPr lang="id-ID" sz="3000" dirty="0"/>
              <a:t> </a:t>
            </a:r>
            <a:r>
              <a:rPr lang="en-US" sz="3000" dirty="0"/>
              <a:t>Several useful services (such as booking train tickets) rely on computers. However,</a:t>
            </a:r>
            <a:r>
              <a:rPr lang="id-ID" sz="3000" dirty="0"/>
              <a:t> </a:t>
            </a:r>
            <a:r>
              <a:rPr lang="en-US" sz="3000" dirty="0"/>
              <a:t>the importance of using computers in our everyday life has been questioned. It has been</a:t>
            </a:r>
            <a:r>
              <a:rPr lang="id-ID" sz="3000" dirty="0"/>
              <a:t> </a:t>
            </a:r>
            <a:r>
              <a:rPr lang="en-US" sz="3000" dirty="0"/>
              <a:t>argued that having too many computers in our everyday life causes security problems, since</a:t>
            </a:r>
            <a:r>
              <a:rPr lang="id-ID" sz="3000" dirty="0"/>
              <a:t> </a:t>
            </a:r>
            <a:r>
              <a:rPr lang="en-US" sz="3000" dirty="0"/>
              <a:t>people cannot protect their computers from hackers and Internet viruses. The researchers</a:t>
            </a:r>
            <a:r>
              <a:rPr lang="id-ID" sz="3000" dirty="0"/>
              <a:t> </a:t>
            </a:r>
            <a:r>
              <a:rPr lang="en-US" sz="3000" dirty="0"/>
              <a:t>are still debating these hot topics</a:t>
            </a:r>
            <a:r>
              <a:rPr lang="id-ID" sz="3000" dirty="0"/>
              <a:t> </a:t>
            </a:r>
            <a:r>
              <a:rPr lang="en-US" sz="3000" dirty="0">
                <a:solidFill>
                  <a:srgbClr val="C00000"/>
                </a:solidFill>
              </a:rPr>
              <a:t>(Jones, 1993)</a:t>
            </a:r>
            <a:r>
              <a:rPr lang="id-ID" sz="3000" dirty="0"/>
              <a:t>. </a:t>
            </a:r>
            <a:endParaRPr lang="en-US" sz="3000" dirty="0"/>
          </a:p>
        </p:txBody>
      </p:sp>
      <p:sp>
        <p:nvSpPr>
          <p:cNvPr id="2" name="Title 1"/>
          <p:cNvSpPr>
            <a:spLocks noGrp="1"/>
          </p:cNvSpPr>
          <p:nvPr>
            <p:ph type="title"/>
          </p:nvPr>
        </p:nvSpPr>
        <p:spPr/>
        <p:txBody>
          <a:bodyPr/>
          <a:lstStyle/>
          <a:p>
            <a:r>
              <a:rPr lang="id-ID"/>
              <a:t>Contoh Sitasi Yang Salah</a:t>
            </a:r>
            <a:endParaRPr lang="en-US"/>
          </a:p>
        </p:txBody>
      </p:sp>
      <p:sp>
        <p:nvSpPr>
          <p:cNvPr id="5" name="Slide Number Placeholder 4">
            <a:extLst>
              <a:ext uri="{FF2B5EF4-FFF2-40B4-BE49-F238E27FC236}">
                <a16:creationId xmlns:a16="http://schemas.microsoft.com/office/drawing/2014/main" id="{2ED25465-1159-4942-9A6B-EF609A7A816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243</a:t>
            </a:fld>
            <a:endParaRPr lang="en-US">
              <a:solidFill>
                <a:prstClr val="black">
                  <a:tint val="75000"/>
                </a:prstClr>
              </a:solidFill>
            </a:endParaRPr>
          </a:p>
        </p:txBody>
      </p:sp>
    </p:spTree>
    <p:extLst>
      <p:ext uri="{BB962C8B-B14F-4D97-AF65-F5344CB8AC3E}">
        <p14:creationId xmlns:p14="http://schemas.microsoft.com/office/powerpoint/2010/main" val="23353750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a:t>Recent work has reported that the importance of computers in industry cannot be overestimated.</a:t>
            </a:r>
            <a:r>
              <a:rPr lang="id-ID"/>
              <a:t> </a:t>
            </a:r>
            <a:r>
              <a:rPr lang="en-US"/>
              <a:t>Several useful services (such as booking train tickets) rely on computers</a:t>
            </a:r>
            <a:r>
              <a:rPr lang="id-ID"/>
              <a:t> </a:t>
            </a:r>
            <a:r>
              <a:rPr lang="id-ID">
                <a:solidFill>
                  <a:srgbClr val="FF0000"/>
                </a:solidFill>
              </a:rPr>
              <a:t>(Bridge, 2010)</a:t>
            </a:r>
            <a:r>
              <a:rPr lang="en-US"/>
              <a:t>. However,</a:t>
            </a:r>
            <a:r>
              <a:rPr lang="id-ID"/>
              <a:t> </a:t>
            </a:r>
            <a:r>
              <a:rPr lang="en-US"/>
              <a:t>the importance of using computers in our everyday life has been questioned. It has been</a:t>
            </a:r>
            <a:r>
              <a:rPr lang="id-ID"/>
              <a:t> </a:t>
            </a:r>
            <a:r>
              <a:rPr lang="en-US"/>
              <a:t>argued that having too many computers in our everyday life causes security problems</a:t>
            </a:r>
            <a:r>
              <a:rPr lang="id-ID"/>
              <a:t> </a:t>
            </a:r>
            <a:r>
              <a:rPr lang="en-US">
                <a:solidFill>
                  <a:srgbClr val="FF0000"/>
                </a:solidFill>
              </a:rPr>
              <a:t>(Jones, 1993)</a:t>
            </a:r>
            <a:r>
              <a:rPr lang="en-US"/>
              <a:t>, since</a:t>
            </a:r>
            <a:r>
              <a:rPr lang="id-ID"/>
              <a:t> </a:t>
            </a:r>
            <a:r>
              <a:rPr lang="en-US"/>
              <a:t>people cannot protect their computers from hackers and Internet viruses. The researchers</a:t>
            </a:r>
            <a:r>
              <a:rPr lang="id-ID"/>
              <a:t> </a:t>
            </a:r>
            <a:r>
              <a:rPr lang="en-US"/>
              <a:t>are still debating these hot topics</a:t>
            </a:r>
            <a:r>
              <a:rPr lang="id-ID"/>
              <a:t>. So, we need new finding and research results on these topics.</a:t>
            </a:r>
            <a:endParaRPr lang="en-US"/>
          </a:p>
        </p:txBody>
      </p:sp>
      <p:sp>
        <p:nvSpPr>
          <p:cNvPr id="2" name="Title 1"/>
          <p:cNvSpPr>
            <a:spLocks noGrp="1"/>
          </p:cNvSpPr>
          <p:nvPr>
            <p:ph type="title"/>
          </p:nvPr>
        </p:nvSpPr>
        <p:spPr/>
        <p:txBody>
          <a:bodyPr>
            <a:normAutofit/>
          </a:bodyPr>
          <a:lstStyle/>
          <a:p>
            <a:r>
              <a:rPr lang="id-ID"/>
              <a:t>Contoh Sitasi Yang Sudah Diperbaiki</a:t>
            </a:r>
            <a:endParaRPr lang="en-US"/>
          </a:p>
        </p:txBody>
      </p:sp>
      <p:sp>
        <p:nvSpPr>
          <p:cNvPr id="5" name="Slide Number Placeholder 4">
            <a:extLst>
              <a:ext uri="{FF2B5EF4-FFF2-40B4-BE49-F238E27FC236}">
                <a16:creationId xmlns:a16="http://schemas.microsoft.com/office/drawing/2014/main" id="{74B4E50F-ABE7-4ED7-9126-4B64105D10A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244</a:t>
            </a:fld>
            <a:endParaRPr lang="en-US">
              <a:solidFill>
                <a:prstClr val="black">
                  <a:tint val="75000"/>
                </a:prstClr>
              </a:solidFill>
            </a:endParaRPr>
          </a:p>
        </p:txBody>
      </p:sp>
    </p:spTree>
    <p:extLst>
      <p:ext uri="{BB962C8B-B14F-4D97-AF65-F5344CB8AC3E}">
        <p14:creationId xmlns:p14="http://schemas.microsoft.com/office/powerpoint/2010/main" val="30227262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Recent work has reported that the importance of computers in industry cannot be overestimated.</a:t>
            </a:r>
            <a:r>
              <a:rPr lang="id-ID" dirty="0"/>
              <a:t> </a:t>
            </a:r>
            <a:r>
              <a:rPr lang="en-US" dirty="0"/>
              <a:t>Several useful services (such as booking train tickets) rely on computers. However,</a:t>
            </a:r>
            <a:r>
              <a:rPr lang="id-ID" dirty="0"/>
              <a:t> </a:t>
            </a:r>
            <a:r>
              <a:rPr lang="en-US" dirty="0"/>
              <a:t>the importance of using computers in our everyday life has been questioned. It has been</a:t>
            </a:r>
            <a:r>
              <a:rPr lang="id-ID" dirty="0"/>
              <a:t> </a:t>
            </a:r>
            <a:r>
              <a:rPr lang="en-US" dirty="0"/>
              <a:t>argued that having too many computers in our everyday life causes security problems, since</a:t>
            </a:r>
            <a:r>
              <a:rPr lang="id-ID" dirty="0"/>
              <a:t> </a:t>
            </a:r>
            <a:r>
              <a:rPr lang="en-US" dirty="0"/>
              <a:t>people cannot protect their computers from hackers and Internet viruses. The researchers</a:t>
            </a:r>
            <a:r>
              <a:rPr lang="id-ID" dirty="0"/>
              <a:t> </a:t>
            </a:r>
            <a:r>
              <a:rPr lang="en-US" dirty="0"/>
              <a:t>are still debating these hot topics</a:t>
            </a:r>
            <a:r>
              <a:rPr lang="id-ID" dirty="0"/>
              <a:t> </a:t>
            </a:r>
            <a:r>
              <a:rPr lang="en-US" dirty="0">
                <a:solidFill>
                  <a:srgbClr val="C00000"/>
                </a:solidFill>
              </a:rPr>
              <a:t>(Jones, 1993)</a:t>
            </a:r>
            <a:r>
              <a:rPr lang="id-ID" dirty="0">
                <a:solidFill>
                  <a:srgbClr val="C00000"/>
                </a:solidFill>
              </a:rPr>
              <a:t> (Lessmann, 2007) (Zhang, 2009)</a:t>
            </a:r>
            <a:r>
              <a:rPr lang="id-ID" dirty="0"/>
              <a:t>. So, we need new finding and research results on these topics.</a:t>
            </a:r>
            <a:endParaRPr lang="en-US" dirty="0"/>
          </a:p>
        </p:txBody>
      </p:sp>
      <p:sp>
        <p:nvSpPr>
          <p:cNvPr id="2" name="Title 1"/>
          <p:cNvSpPr>
            <a:spLocks noGrp="1"/>
          </p:cNvSpPr>
          <p:nvPr>
            <p:ph type="title"/>
          </p:nvPr>
        </p:nvSpPr>
        <p:spPr/>
        <p:txBody>
          <a:bodyPr>
            <a:normAutofit/>
          </a:bodyPr>
          <a:lstStyle/>
          <a:p>
            <a:r>
              <a:rPr lang="id-ID" dirty="0"/>
              <a:t>Contoh Sitasi </a:t>
            </a:r>
            <a:r>
              <a:rPr lang="en-US" dirty="0" err="1"/>
              <a:t>ke</a:t>
            </a:r>
            <a:r>
              <a:rPr lang="en-US" dirty="0"/>
              <a:t> </a:t>
            </a:r>
            <a:r>
              <a:rPr lang="en-US" dirty="0" err="1"/>
              <a:t>Banyak</a:t>
            </a:r>
            <a:r>
              <a:rPr lang="en-US" dirty="0"/>
              <a:t> Reference</a:t>
            </a:r>
          </a:p>
        </p:txBody>
      </p:sp>
      <p:sp>
        <p:nvSpPr>
          <p:cNvPr id="5" name="Slide Number Placeholder 4">
            <a:extLst>
              <a:ext uri="{FF2B5EF4-FFF2-40B4-BE49-F238E27FC236}">
                <a16:creationId xmlns:a16="http://schemas.microsoft.com/office/drawing/2014/main" id="{25633FA3-FAFC-48FA-82D4-71BCF51A668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245</a:t>
            </a:fld>
            <a:endParaRPr lang="en-US">
              <a:solidFill>
                <a:prstClr val="black">
                  <a:tint val="75000"/>
                </a:prstClr>
              </a:solidFill>
            </a:endParaRPr>
          </a:p>
        </p:txBody>
      </p:sp>
    </p:spTree>
    <p:extLst>
      <p:ext uri="{BB962C8B-B14F-4D97-AF65-F5344CB8AC3E}">
        <p14:creationId xmlns:p14="http://schemas.microsoft.com/office/powerpoint/2010/main" val="23862043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000" dirty="0"/>
              <a:t>Various types of classification algorithms have been applied for software defect prediction, including logistic regression (</a:t>
            </a:r>
            <a:r>
              <a:rPr lang="en-US" sz="3000" dirty="0" err="1"/>
              <a:t>Denaro</a:t>
            </a:r>
            <a:r>
              <a:rPr lang="en-US" sz="3000" dirty="0"/>
              <a:t> 2000), decision trees </a:t>
            </a:r>
            <a:r>
              <a:rPr lang="en-US" sz="3000" dirty="0">
                <a:solidFill>
                  <a:srgbClr val="C00000"/>
                </a:solidFill>
              </a:rPr>
              <a:t>(</a:t>
            </a:r>
            <a:r>
              <a:rPr lang="en-US" sz="3000" dirty="0" err="1">
                <a:solidFill>
                  <a:srgbClr val="C00000"/>
                </a:solidFill>
              </a:rPr>
              <a:t>Khoshgoftaar</a:t>
            </a:r>
            <a:r>
              <a:rPr lang="en-US" sz="3000" dirty="0">
                <a:solidFill>
                  <a:srgbClr val="C00000"/>
                </a:solidFill>
              </a:rPr>
              <a:t> &amp; </a:t>
            </a:r>
            <a:r>
              <a:rPr lang="en-US" sz="3000" dirty="0" err="1">
                <a:solidFill>
                  <a:srgbClr val="C00000"/>
                </a:solidFill>
              </a:rPr>
              <a:t>Seliya</a:t>
            </a:r>
            <a:r>
              <a:rPr lang="en-US" sz="3000" dirty="0">
                <a:solidFill>
                  <a:srgbClr val="C00000"/>
                </a:solidFill>
              </a:rPr>
              <a:t>, 2002) (</a:t>
            </a:r>
            <a:r>
              <a:rPr lang="en-US" sz="3000" dirty="0" err="1">
                <a:solidFill>
                  <a:srgbClr val="C00000"/>
                </a:solidFill>
              </a:rPr>
              <a:t>Khoshgoftaar</a:t>
            </a:r>
            <a:r>
              <a:rPr lang="en-US" sz="3000" dirty="0">
                <a:solidFill>
                  <a:srgbClr val="C00000"/>
                </a:solidFill>
              </a:rPr>
              <a:t> &amp; Gao, 2009)</a:t>
            </a:r>
            <a:r>
              <a:rPr lang="en-US" sz="3000" dirty="0"/>
              <a:t>, neural networks </a:t>
            </a:r>
            <a:r>
              <a:rPr lang="en-US" sz="3000" dirty="0">
                <a:solidFill>
                  <a:srgbClr val="C00000"/>
                </a:solidFill>
              </a:rPr>
              <a:t>(Park et al. 2011) (Wang &amp; Yu 2004) (</a:t>
            </a:r>
            <a:r>
              <a:rPr lang="en-US" sz="3000" dirty="0" err="1">
                <a:solidFill>
                  <a:srgbClr val="C00000"/>
                </a:solidFill>
              </a:rPr>
              <a:t>Zheng</a:t>
            </a:r>
            <a:r>
              <a:rPr lang="en-US" sz="3000" dirty="0">
                <a:solidFill>
                  <a:srgbClr val="C00000"/>
                </a:solidFill>
              </a:rPr>
              <a:t> 2010)</a:t>
            </a:r>
            <a:r>
              <a:rPr lang="en-US" sz="3000" dirty="0"/>
              <a:t>, naive </a:t>
            </a:r>
            <a:r>
              <a:rPr lang="en-US" sz="3000" dirty="0" err="1"/>
              <a:t>bayes</a:t>
            </a:r>
            <a:r>
              <a:rPr lang="en-US" sz="3000" dirty="0"/>
              <a:t> (</a:t>
            </a:r>
            <a:r>
              <a:rPr lang="en-US" sz="3000" dirty="0" err="1"/>
              <a:t>Menzies</a:t>
            </a:r>
            <a:r>
              <a:rPr lang="en-US" sz="3000" dirty="0"/>
              <a:t> et al. 2007). This research is focused and concerned with the third approach.</a:t>
            </a:r>
          </a:p>
        </p:txBody>
      </p:sp>
      <p:sp>
        <p:nvSpPr>
          <p:cNvPr id="2" name="Title 1"/>
          <p:cNvSpPr>
            <a:spLocks noGrp="1"/>
          </p:cNvSpPr>
          <p:nvPr>
            <p:ph type="title"/>
          </p:nvPr>
        </p:nvSpPr>
        <p:spPr/>
        <p:txBody>
          <a:bodyPr/>
          <a:lstStyle/>
          <a:p>
            <a:r>
              <a:rPr lang="id-ID" dirty="0"/>
              <a:t>Contoh Sitasi </a:t>
            </a:r>
            <a:r>
              <a:rPr lang="en-US" dirty="0" err="1"/>
              <a:t>ke</a:t>
            </a:r>
            <a:r>
              <a:rPr lang="en-US" dirty="0"/>
              <a:t> </a:t>
            </a:r>
            <a:r>
              <a:rPr lang="en-US" dirty="0" err="1"/>
              <a:t>Banyak</a:t>
            </a:r>
            <a:r>
              <a:rPr lang="en-US" dirty="0"/>
              <a:t> Reference</a:t>
            </a:r>
          </a:p>
        </p:txBody>
      </p:sp>
      <p:sp>
        <p:nvSpPr>
          <p:cNvPr id="5" name="Slide Number Placeholder 4">
            <a:extLst>
              <a:ext uri="{FF2B5EF4-FFF2-40B4-BE49-F238E27FC236}">
                <a16:creationId xmlns:a16="http://schemas.microsoft.com/office/drawing/2014/main" id="{4B2E48FC-7274-4184-8C65-F5904ED93B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246</a:t>
            </a:fld>
            <a:endParaRPr lang="en-US">
              <a:solidFill>
                <a:prstClr val="black">
                  <a:tint val="75000"/>
                </a:prstClr>
              </a:solidFill>
            </a:endParaRPr>
          </a:p>
        </p:txBody>
      </p:sp>
    </p:spTree>
    <p:extLst>
      <p:ext uri="{BB962C8B-B14F-4D97-AF65-F5344CB8AC3E}">
        <p14:creationId xmlns:p14="http://schemas.microsoft.com/office/powerpoint/2010/main" val="2046470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3823"/>
            <a:ext cx="8153400" cy="4879777"/>
          </a:xfrm>
        </p:spPr>
        <p:txBody>
          <a:bodyPr>
            <a:normAutofit lnSpcReduction="10000"/>
          </a:bodyPr>
          <a:lstStyle/>
          <a:p>
            <a:r>
              <a:rPr lang="id-ID" dirty="0"/>
              <a:t>Technical Paper:</a:t>
            </a:r>
          </a:p>
          <a:p>
            <a:pPr lvl="1"/>
            <a:r>
              <a:rPr lang="id-ID" dirty="0"/>
              <a:t>Judul: </a:t>
            </a:r>
            <a:r>
              <a:rPr lang="en-US" dirty="0">
                <a:solidFill>
                  <a:srgbClr val="C00000"/>
                </a:solidFill>
              </a:rPr>
              <a:t>Chinese Grain Production Forecasting Method Based on Particle Swarm Optimization-based Support Vector Machine</a:t>
            </a:r>
            <a:endParaRPr lang="id-ID" dirty="0">
              <a:solidFill>
                <a:srgbClr val="C00000"/>
              </a:solidFill>
            </a:endParaRPr>
          </a:p>
          <a:p>
            <a:pPr lvl="1"/>
            <a:r>
              <a:rPr lang="id-ID" dirty="0"/>
              <a:t>Author: </a:t>
            </a:r>
            <a:r>
              <a:rPr lang="en-US" dirty="0"/>
              <a:t>Sheng-Wei </a:t>
            </a:r>
            <a:r>
              <a:rPr lang="en-US" dirty="0" err="1"/>
              <a:t>Fei</a:t>
            </a:r>
            <a:r>
              <a:rPr lang="en-US" dirty="0"/>
              <a:t>, Yu-Bin Miao and Cheng-Liang Liu</a:t>
            </a:r>
            <a:endParaRPr lang="id-ID" dirty="0"/>
          </a:p>
          <a:p>
            <a:pPr lvl="1"/>
            <a:r>
              <a:rPr lang="id-ID" dirty="0"/>
              <a:t>Publications: </a:t>
            </a:r>
            <a:r>
              <a:rPr lang="en-US" dirty="0"/>
              <a:t>Recent Patents on Engineering 2009, 3, 8-12</a:t>
            </a:r>
          </a:p>
          <a:p>
            <a:pPr lvl="1"/>
            <a:r>
              <a:rPr lang="en-US" dirty="0"/>
              <a:t>Download: </a:t>
            </a:r>
            <a:r>
              <a:rPr lang="en-US" b="1" dirty="0">
                <a:solidFill>
                  <a:srgbClr val="0070C0"/>
                </a:solidFill>
              </a:rPr>
              <a:t>http://romisatriawahono.net/lecture/rm/paper/</a:t>
            </a:r>
          </a:p>
          <a:p>
            <a:r>
              <a:rPr lang="id-ID" dirty="0"/>
              <a:t>Tugas Literature Review: </a:t>
            </a:r>
          </a:p>
          <a:p>
            <a:pPr marL="976312" lvl="1" indent="-514350">
              <a:buFont typeface="+mj-lt"/>
              <a:buAutoNum type="arabicPeriod"/>
            </a:pPr>
            <a:r>
              <a:rPr lang="id-ID" sz="2400" dirty="0"/>
              <a:t>Baca dan pahami paper di atas</a:t>
            </a:r>
          </a:p>
          <a:p>
            <a:pPr marL="976312" lvl="1" indent="-514350">
              <a:buFont typeface="+mj-lt"/>
              <a:buAutoNum type="arabicPeriod"/>
            </a:pPr>
            <a:r>
              <a:rPr lang="id-ID" sz="2400" dirty="0"/>
              <a:t>Tentukan </a:t>
            </a:r>
            <a:r>
              <a:rPr lang="id-ID" sz="2400" dirty="0">
                <a:solidFill>
                  <a:srgbClr val="FF0000"/>
                </a:solidFill>
              </a:rPr>
              <a:t>latar belakang </a:t>
            </a:r>
            <a:r>
              <a:rPr lang="id-ID" sz="2400" dirty="0"/>
              <a:t>masalah, pernyataan </a:t>
            </a:r>
            <a:r>
              <a:rPr lang="id-ID" sz="2400" dirty="0">
                <a:solidFill>
                  <a:srgbClr val="FF0000"/>
                </a:solidFill>
              </a:rPr>
              <a:t>masalah</a:t>
            </a:r>
            <a:r>
              <a:rPr lang="id-ID" sz="2400" dirty="0"/>
              <a:t>, </a:t>
            </a:r>
            <a:r>
              <a:rPr lang="id-ID" sz="2400" dirty="0">
                <a:solidFill>
                  <a:srgbClr val="FF0000"/>
                </a:solidFill>
              </a:rPr>
              <a:t>pertanyaan </a:t>
            </a:r>
            <a:r>
              <a:rPr lang="id-ID" sz="2400" dirty="0"/>
              <a:t>penelitian, </a:t>
            </a:r>
            <a:r>
              <a:rPr lang="id-ID" sz="2400" dirty="0">
                <a:solidFill>
                  <a:srgbClr val="FF0000"/>
                </a:solidFill>
              </a:rPr>
              <a:t>tujuan</a:t>
            </a:r>
            <a:r>
              <a:rPr lang="id-ID" sz="2400" dirty="0"/>
              <a:t> penelitian, </a:t>
            </a:r>
            <a:r>
              <a:rPr lang="id-ID" sz="2400" dirty="0">
                <a:solidFill>
                  <a:srgbClr val="FF0000"/>
                </a:solidFill>
              </a:rPr>
              <a:t>existing methods</a:t>
            </a:r>
            <a:r>
              <a:rPr lang="id-ID" sz="2400" dirty="0"/>
              <a:t>, </a:t>
            </a:r>
            <a:r>
              <a:rPr lang="id-ID" sz="2400" dirty="0">
                <a:solidFill>
                  <a:srgbClr val="FF0000"/>
                </a:solidFill>
              </a:rPr>
              <a:t>kontribusi</a:t>
            </a:r>
            <a:r>
              <a:rPr lang="id-ID" sz="2400" dirty="0"/>
              <a:t> penelitian dan </a:t>
            </a:r>
            <a:r>
              <a:rPr lang="id-ID" sz="2400" dirty="0">
                <a:solidFill>
                  <a:srgbClr val="FF0000"/>
                </a:solidFill>
              </a:rPr>
              <a:t>hasil</a:t>
            </a:r>
            <a:r>
              <a:rPr lang="id-ID" sz="2400" dirty="0"/>
              <a:t> penelitian</a:t>
            </a:r>
          </a:p>
          <a:p>
            <a:pPr marL="976312" lvl="1" indent="-514350">
              <a:buFont typeface="+mj-lt"/>
              <a:buAutoNum type="arabicPeriod"/>
            </a:pPr>
            <a:r>
              <a:rPr lang="id-ID" sz="2400" dirty="0"/>
              <a:t>Rangkumkan dalam 7 slide</a:t>
            </a:r>
          </a:p>
        </p:txBody>
      </p:sp>
      <p:sp>
        <p:nvSpPr>
          <p:cNvPr id="2" name="Title 1"/>
          <p:cNvSpPr>
            <a:spLocks noGrp="1"/>
          </p:cNvSpPr>
          <p:nvPr>
            <p:ph type="title"/>
          </p:nvPr>
        </p:nvSpPr>
        <p:spPr>
          <a:xfrm>
            <a:off x="609600" y="190500"/>
            <a:ext cx="8789988" cy="647700"/>
          </a:xfrm>
        </p:spPr>
        <p:txBody>
          <a:bodyPr/>
          <a:lstStyle/>
          <a:p>
            <a:r>
              <a:rPr lang="en-US" sz="3800" dirty="0"/>
              <a:t>Alur Penulisan </a:t>
            </a:r>
            <a:r>
              <a:rPr lang="en-US" sz="3800" dirty="0" err="1"/>
              <a:t>Latar</a:t>
            </a:r>
            <a:r>
              <a:rPr lang="en-US" sz="3800" dirty="0"/>
              <a:t> </a:t>
            </a:r>
            <a:r>
              <a:rPr lang="en-US" sz="3800" dirty="0" err="1"/>
              <a:t>Belakang</a:t>
            </a:r>
            <a:r>
              <a:rPr lang="en-US" sz="3800" dirty="0"/>
              <a:t> </a:t>
            </a:r>
            <a:r>
              <a:rPr lang="en-US" sz="3800" dirty="0" err="1"/>
              <a:t>Masalah</a:t>
            </a:r>
            <a:r>
              <a:rPr lang="en-US" sz="3800" dirty="0"/>
              <a:t>*</a:t>
            </a:r>
          </a:p>
        </p:txBody>
      </p:sp>
      <p:sp>
        <p:nvSpPr>
          <p:cNvPr id="5" name="Rectangle 4"/>
          <p:cNvSpPr/>
          <p:nvPr/>
        </p:nvSpPr>
        <p:spPr>
          <a:xfrm>
            <a:off x="533400" y="6093023"/>
            <a:ext cx="8153400" cy="307777"/>
          </a:xfrm>
          <a:prstGeom prst="rect">
            <a:avLst/>
          </a:prstGeom>
        </p:spPr>
        <p:txBody>
          <a:bodyPr wrap="square">
            <a:spAutoFit/>
          </a:bodyPr>
          <a:lstStyle/>
          <a:p>
            <a:pPr algn="l"/>
            <a:r>
              <a:rPr lang="en-US" sz="1400" i="1" dirty="0">
                <a:effectLst/>
              </a:rPr>
              <a:t>* http://romisatriawahono.net/2012/06/18/kiat-menyusun-alur-latar-belakang-masalah-penelitian/</a:t>
            </a:r>
          </a:p>
        </p:txBody>
      </p:sp>
      <p:sp>
        <p:nvSpPr>
          <p:cNvPr id="6" name="Slide Number Placeholder 5">
            <a:extLst>
              <a:ext uri="{FF2B5EF4-FFF2-40B4-BE49-F238E27FC236}">
                <a16:creationId xmlns:a16="http://schemas.microsoft.com/office/drawing/2014/main" id="{1257A47B-9D25-4E59-8B73-E31AAA79AB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247</a:t>
            </a:fld>
            <a:endParaRPr lang="en-US">
              <a:solidFill>
                <a:prstClr val="black">
                  <a:tint val="75000"/>
                </a:prstClr>
              </a:solidFill>
            </a:endParaRPr>
          </a:p>
        </p:txBody>
      </p:sp>
    </p:spTree>
    <p:extLst>
      <p:ext uri="{BB962C8B-B14F-4D97-AF65-F5344CB8AC3E}">
        <p14:creationId xmlns:p14="http://schemas.microsoft.com/office/powerpoint/2010/main" val="3506206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410200"/>
          </a:xfrm>
        </p:spPr>
        <p:txBody>
          <a:bodyPr>
            <a:normAutofit lnSpcReduction="10000"/>
          </a:bodyPr>
          <a:lstStyle/>
          <a:p>
            <a:pPr marL="514350" indent="-514350">
              <a:buFont typeface="+mj-lt"/>
              <a:buAutoNum type="arabicPeriod"/>
            </a:pPr>
            <a:r>
              <a:rPr lang="en-US" dirty="0" err="1"/>
              <a:t>Latar</a:t>
            </a:r>
            <a:r>
              <a:rPr lang="en-US" dirty="0"/>
              <a:t> </a:t>
            </a:r>
            <a:r>
              <a:rPr lang="en-US" dirty="0" err="1"/>
              <a:t>belakang</a:t>
            </a:r>
            <a:r>
              <a:rPr lang="en-US" dirty="0"/>
              <a:t> </a:t>
            </a:r>
            <a:r>
              <a:rPr lang="en-US" dirty="0" err="1"/>
              <a:t>masalah</a:t>
            </a:r>
            <a:r>
              <a:rPr lang="en-US" dirty="0"/>
              <a:t> </a:t>
            </a:r>
            <a:r>
              <a:rPr lang="en-US" dirty="0" err="1"/>
              <a:t>penelitian</a:t>
            </a:r>
            <a:r>
              <a:rPr lang="en-US" dirty="0"/>
              <a:t> </a:t>
            </a:r>
            <a:r>
              <a:rPr lang="id-ID" dirty="0"/>
              <a:t>harus </a:t>
            </a:r>
            <a:r>
              <a:rPr lang="en-US" dirty="0" err="1">
                <a:solidFill>
                  <a:srgbClr val="FF0000"/>
                </a:solidFill>
              </a:rPr>
              <a:t>menjawab</a:t>
            </a:r>
            <a:r>
              <a:rPr lang="en-US" dirty="0">
                <a:solidFill>
                  <a:srgbClr val="FF0000"/>
                </a:solidFill>
              </a:rPr>
              <a:t> </a:t>
            </a:r>
            <a:r>
              <a:rPr lang="en-US" dirty="0" err="1">
                <a:solidFill>
                  <a:srgbClr val="FF0000"/>
                </a:solidFill>
              </a:rPr>
              <a:t>semua</a:t>
            </a:r>
            <a:r>
              <a:rPr lang="en-US" dirty="0">
                <a:solidFill>
                  <a:srgbClr val="FF0000"/>
                </a:solidFill>
              </a:rPr>
              <a:t> </a:t>
            </a:r>
            <a:r>
              <a:rPr lang="en-US" dirty="0" err="1">
                <a:solidFill>
                  <a:srgbClr val="FF0000"/>
                </a:solidFill>
              </a:rPr>
              <a:t>pertanyaan</a:t>
            </a:r>
            <a:r>
              <a:rPr lang="en-US" dirty="0">
                <a:solidFill>
                  <a:srgbClr val="FF0000"/>
                </a:solidFill>
              </a:rPr>
              <a:t> MENGAPA (</a:t>
            </a:r>
            <a:r>
              <a:rPr lang="en-US" i="1" dirty="0">
                <a:solidFill>
                  <a:srgbClr val="FF0000"/>
                </a:solidFill>
              </a:rPr>
              <a:t>WHY</a:t>
            </a:r>
            <a:r>
              <a:rPr lang="en-US" dirty="0">
                <a:solidFill>
                  <a:srgbClr val="FF0000"/>
                </a:solidFill>
              </a:rPr>
              <a:t>) </a:t>
            </a:r>
            <a:r>
              <a:rPr lang="en-US" dirty="0" err="1"/>
              <a:t>dari</a:t>
            </a:r>
            <a:r>
              <a:rPr lang="en-US" dirty="0"/>
              <a:t> </a:t>
            </a:r>
            <a:r>
              <a:rPr lang="en-US" dirty="0" err="1"/>
              <a:t>judul</a:t>
            </a:r>
            <a:r>
              <a:rPr lang="en-US" dirty="0"/>
              <a:t> </a:t>
            </a:r>
            <a:r>
              <a:rPr lang="en-US" dirty="0" err="1"/>
              <a:t>penelitian</a:t>
            </a:r>
            <a:r>
              <a:rPr lang="en-US" dirty="0"/>
              <a:t> </a:t>
            </a:r>
            <a:r>
              <a:rPr lang="en-US" dirty="0" err="1"/>
              <a:t>kita</a:t>
            </a:r>
            <a:r>
              <a:rPr lang="id-ID" dirty="0"/>
              <a:t>. Bila judul penelitian: </a:t>
            </a:r>
            <a:r>
              <a:rPr lang="id-ID" dirty="0">
                <a:solidFill>
                  <a:srgbClr val="0070C0"/>
                </a:solidFill>
              </a:rPr>
              <a:t>Penerapan </a:t>
            </a:r>
            <a:r>
              <a:rPr lang="id-ID" dirty="0" err="1">
                <a:solidFill>
                  <a:srgbClr val="0070C0"/>
                </a:solidFill>
              </a:rPr>
              <a:t>Particle</a:t>
            </a:r>
            <a:r>
              <a:rPr lang="id-ID" dirty="0">
                <a:solidFill>
                  <a:srgbClr val="0070C0"/>
                </a:solidFill>
              </a:rPr>
              <a:t> </a:t>
            </a:r>
            <a:r>
              <a:rPr lang="id-ID" dirty="0" err="1">
                <a:solidFill>
                  <a:srgbClr val="0070C0"/>
                </a:solidFill>
              </a:rPr>
              <a:t>Swarm</a:t>
            </a:r>
            <a:r>
              <a:rPr lang="id-ID" dirty="0">
                <a:solidFill>
                  <a:srgbClr val="0070C0"/>
                </a:solidFill>
              </a:rPr>
              <a:t> </a:t>
            </a:r>
            <a:r>
              <a:rPr lang="id-ID" dirty="0" err="1">
                <a:solidFill>
                  <a:srgbClr val="0070C0"/>
                </a:solidFill>
              </a:rPr>
              <a:t>Optimization</a:t>
            </a:r>
            <a:r>
              <a:rPr lang="id-ID" dirty="0">
                <a:solidFill>
                  <a:srgbClr val="0070C0"/>
                </a:solidFill>
              </a:rPr>
              <a:t> untuk Pemilihan Parameter pada </a:t>
            </a:r>
            <a:r>
              <a:rPr lang="id-ID" dirty="0" err="1">
                <a:solidFill>
                  <a:srgbClr val="0070C0"/>
                </a:solidFill>
              </a:rPr>
              <a:t>Support</a:t>
            </a:r>
            <a:r>
              <a:rPr lang="id-ID" dirty="0">
                <a:solidFill>
                  <a:srgbClr val="0070C0"/>
                </a:solidFill>
              </a:rPr>
              <a:t> </a:t>
            </a:r>
            <a:r>
              <a:rPr lang="id-ID" dirty="0" err="1">
                <a:solidFill>
                  <a:srgbClr val="0070C0"/>
                </a:solidFill>
              </a:rPr>
              <a:t>Vector</a:t>
            </a:r>
            <a:r>
              <a:rPr lang="id-ID" dirty="0">
                <a:solidFill>
                  <a:srgbClr val="0070C0"/>
                </a:solidFill>
              </a:rPr>
              <a:t> </a:t>
            </a:r>
            <a:r>
              <a:rPr lang="id-ID" dirty="0" err="1">
                <a:solidFill>
                  <a:srgbClr val="0070C0"/>
                </a:solidFill>
              </a:rPr>
              <a:t>Machine</a:t>
            </a:r>
            <a:r>
              <a:rPr lang="id-ID" dirty="0">
                <a:solidFill>
                  <a:srgbClr val="0070C0"/>
                </a:solidFill>
              </a:rPr>
              <a:t> untuk Prediksi Produksi Padi</a:t>
            </a:r>
            <a:r>
              <a:rPr lang="id-ID" dirty="0"/>
              <a:t>, maka latar belakang masalah harus bisa menjawab pertanyaan:</a:t>
            </a:r>
          </a:p>
          <a:p>
            <a:pPr marL="1089025" lvl="2" indent="-514350">
              <a:buFont typeface="+mj-lt"/>
              <a:buAutoNum type="arabicPeriod"/>
            </a:pPr>
            <a:r>
              <a:rPr lang="id-ID" sz="2400" dirty="0">
                <a:solidFill>
                  <a:srgbClr val="0070C0"/>
                </a:solidFill>
              </a:rPr>
              <a:t>mengapa padi?</a:t>
            </a:r>
          </a:p>
          <a:p>
            <a:pPr marL="1089025" lvl="2" indent="-514350">
              <a:buFont typeface="+mj-lt"/>
              <a:buAutoNum type="arabicPeriod"/>
            </a:pPr>
            <a:r>
              <a:rPr lang="id-ID" sz="2400" dirty="0">
                <a:solidFill>
                  <a:srgbClr val="0070C0"/>
                </a:solidFill>
              </a:rPr>
              <a:t>mengapa prediksi produksi padi?</a:t>
            </a:r>
          </a:p>
          <a:p>
            <a:pPr marL="1089025" lvl="2" indent="-514350">
              <a:buFont typeface="+mj-lt"/>
              <a:buAutoNum type="arabicPeriod"/>
            </a:pPr>
            <a:r>
              <a:rPr lang="id-ID" sz="2400" dirty="0">
                <a:solidFill>
                  <a:srgbClr val="0070C0"/>
                </a:solidFill>
              </a:rPr>
              <a:t>mengapa </a:t>
            </a:r>
            <a:r>
              <a:rPr lang="id-ID" sz="2400" dirty="0" err="1">
                <a:solidFill>
                  <a:srgbClr val="0070C0"/>
                </a:solidFill>
              </a:rPr>
              <a:t>support</a:t>
            </a:r>
            <a:r>
              <a:rPr lang="id-ID" sz="2400" dirty="0">
                <a:solidFill>
                  <a:srgbClr val="0070C0"/>
                </a:solidFill>
              </a:rPr>
              <a:t> </a:t>
            </a:r>
            <a:r>
              <a:rPr lang="id-ID" sz="2400" dirty="0" err="1">
                <a:solidFill>
                  <a:srgbClr val="0070C0"/>
                </a:solidFill>
              </a:rPr>
              <a:t>vector</a:t>
            </a:r>
            <a:r>
              <a:rPr lang="id-ID" sz="2400" dirty="0">
                <a:solidFill>
                  <a:srgbClr val="0070C0"/>
                </a:solidFill>
              </a:rPr>
              <a:t> </a:t>
            </a:r>
            <a:r>
              <a:rPr lang="id-ID" sz="2400" dirty="0" err="1">
                <a:solidFill>
                  <a:srgbClr val="0070C0"/>
                </a:solidFill>
              </a:rPr>
              <a:t>machine</a:t>
            </a:r>
            <a:r>
              <a:rPr lang="id-ID" sz="2400" dirty="0">
                <a:solidFill>
                  <a:srgbClr val="0070C0"/>
                </a:solidFill>
              </a:rPr>
              <a:t>?</a:t>
            </a:r>
          </a:p>
          <a:p>
            <a:pPr marL="1089025" lvl="2" indent="-514350">
              <a:buFont typeface="+mj-lt"/>
              <a:buAutoNum type="arabicPeriod"/>
            </a:pPr>
            <a:r>
              <a:rPr lang="id-ID" sz="2400" dirty="0">
                <a:solidFill>
                  <a:srgbClr val="0070C0"/>
                </a:solidFill>
              </a:rPr>
              <a:t>mengapa </a:t>
            </a:r>
            <a:r>
              <a:rPr lang="id-ID" sz="2400" dirty="0" err="1">
                <a:solidFill>
                  <a:srgbClr val="0070C0"/>
                </a:solidFill>
              </a:rPr>
              <a:t>particle</a:t>
            </a:r>
            <a:r>
              <a:rPr lang="id-ID" sz="2400" dirty="0">
                <a:solidFill>
                  <a:srgbClr val="0070C0"/>
                </a:solidFill>
              </a:rPr>
              <a:t> </a:t>
            </a:r>
            <a:r>
              <a:rPr lang="id-ID" sz="2400" dirty="0" err="1">
                <a:solidFill>
                  <a:srgbClr val="0070C0"/>
                </a:solidFill>
              </a:rPr>
              <a:t>swarm</a:t>
            </a:r>
            <a:r>
              <a:rPr lang="id-ID" sz="2400" dirty="0">
                <a:solidFill>
                  <a:srgbClr val="0070C0"/>
                </a:solidFill>
              </a:rPr>
              <a:t> </a:t>
            </a:r>
            <a:r>
              <a:rPr lang="id-ID" sz="2400" dirty="0" err="1">
                <a:solidFill>
                  <a:srgbClr val="0070C0"/>
                </a:solidFill>
              </a:rPr>
              <a:t>optimization</a:t>
            </a:r>
            <a:r>
              <a:rPr lang="id-ID" sz="2400" dirty="0">
                <a:solidFill>
                  <a:srgbClr val="0070C0"/>
                </a:solidFill>
              </a:rPr>
              <a:t>?</a:t>
            </a:r>
          </a:p>
          <a:p>
            <a:pPr marL="574675" lvl="2" indent="0">
              <a:buNone/>
            </a:pPr>
            <a:endParaRPr lang="id-ID" sz="1500" dirty="0">
              <a:solidFill>
                <a:srgbClr val="0070C0"/>
              </a:solidFill>
            </a:endParaRPr>
          </a:p>
          <a:p>
            <a:pPr marL="574675" lvl="2" indent="0">
              <a:buNone/>
            </a:pPr>
            <a:r>
              <a:rPr lang="id-ID" sz="1800" i="1" dirty="0" err="1"/>
              <a:t>*http</a:t>
            </a:r>
            <a:r>
              <a:rPr lang="id-ID" sz="1800" i="1" dirty="0"/>
              <a:t>://romisatriawahono.net/2012/06/18/kiat-menyusun-alur-latar-belakang-masalah-penelitian/</a:t>
            </a:r>
          </a:p>
        </p:txBody>
      </p:sp>
      <p:sp>
        <p:nvSpPr>
          <p:cNvPr id="2" name="Title 1"/>
          <p:cNvSpPr>
            <a:spLocks noGrp="1"/>
          </p:cNvSpPr>
          <p:nvPr>
            <p:ph type="title"/>
          </p:nvPr>
        </p:nvSpPr>
        <p:spPr>
          <a:xfrm>
            <a:off x="628650" y="190500"/>
            <a:ext cx="8866188" cy="647700"/>
          </a:xfrm>
        </p:spPr>
        <p:txBody>
          <a:bodyPr>
            <a:normAutofit/>
          </a:bodyPr>
          <a:lstStyle/>
          <a:p>
            <a:r>
              <a:rPr lang="id-ID" dirty="0"/>
              <a:t>Kiat Menyusun Latar Belakang Masalah*</a:t>
            </a:r>
            <a:endParaRPr lang="en-US" dirty="0"/>
          </a:p>
        </p:txBody>
      </p:sp>
      <p:sp>
        <p:nvSpPr>
          <p:cNvPr id="5" name="Slide Number Placeholder 4">
            <a:extLst>
              <a:ext uri="{FF2B5EF4-FFF2-40B4-BE49-F238E27FC236}">
                <a16:creationId xmlns:a16="http://schemas.microsoft.com/office/drawing/2014/main" id="{D1A737BC-8BCC-4C2B-A15C-27F45DC52A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248</a:t>
            </a:fld>
            <a:endParaRPr lang="en-US">
              <a:solidFill>
                <a:prstClr val="black">
                  <a:tint val="75000"/>
                </a:prstClr>
              </a:solidFill>
            </a:endParaRPr>
          </a:p>
        </p:txBody>
      </p:sp>
    </p:spTree>
    <p:extLst>
      <p:ext uri="{BB962C8B-B14F-4D97-AF65-F5344CB8AC3E}">
        <p14:creationId xmlns:p14="http://schemas.microsoft.com/office/powerpoint/2010/main" val="19885991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startAt="2"/>
            </a:pPr>
            <a:r>
              <a:rPr lang="id-ID"/>
              <a:t>Pola alur paragraf mengikuti </a:t>
            </a:r>
            <a:r>
              <a:rPr lang="id-ID">
                <a:solidFill>
                  <a:srgbClr val="FF0000"/>
                </a:solidFill>
              </a:rPr>
              <a:t>OMKKMasaSolTu</a:t>
            </a:r>
          </a:p>
          <a:p>
            <a:pPr marL="1089025" lvl="2" indent="-514350">
              <a:buFont typeface="+mj-lt"/>
              <a:buAutoNum type="arabicPeriod"/>
            </a:pPr>
            <a:r>
              <a:rPr lang="id-ID" sz="2400"/>
              <a:t>obyek penelitian (</a:t>
            </a:r>
            <a:r>
              <a:rPr lang="id-ID" sz="2400">
                <a:solidFill>
                  <a:srgbClr val="FF0000"/>
                </a:solidFill>
              </a:rPr>
              <a:t>O</a:t>
            </a:r>
            <a:r>
              <a:rPr lang="id-ID" sz="2400"/>
              <a:t>)</a:t>
            </a:r>
          </a:p>
          <a:p>
            <a:pPr marL="1089025" lvl="2" indent="-514350">
              <a:buFont typeface="+mj-lt"/>
              <a:buAutoNum type="arabicPeriod"/>
            </a:pPr>
            <a:r>
              <a:rPr lang="id-ID" sz="2400"/>
              <a:t>metode-metode yang ada (</a:t>
            </a:r>
            <a:r>
              <a:rPr lang="id-ID" sz="2400">
                <a:solidFill>
                  <a:srgbClr val="FF0000"/>
                </a:solidFill>
              </a:rPr>
              <a:t>M</a:t>
            </a:r>
            <a:r>
              <a:rPr lang="id-ID" sz="2400"/>
              <a:t>)</a:t>
            </a:r>
          </a:p>
          <a:p>
            <a:pPr marL="1089025" lvl="2" indent="-514350">
              <a:buFont typeface="+mj-lt"/>
              <a:buAutoNum type="arabicPeriod"/>
            </a:pPr>
            <a:r>
              <a:rPr lang="id-ID" sz="2400"/>
              <a:t>kelebihan dan kelemahan metode yang ada (</a:t>
            </a:r>
            <a:r>
              <a:rPr lang="id-ID" sz="2400">
                <a:solidFill>
                  <a:srgbClr val="FF0000"/>
                </a:solidFill>
              </a:rPr>
              <a:t>KK</a:t>
            </a:r>
            <a:r>
              <a:rPr lang="id-ID" sz="2400"/>
              <a:t>)</a:t>
            </a:r>
          </a:p>
          <a:p>
            <a:pPr marL="1089025" lvl="2" indent="-514350">
              <a:buFont typeface="+mj-lt"/>
              <a:buAutoNum type="arabicPeriod"/>
            </a:pPr>
            <a:r>
              <a:rPr lang="id-ID" sz="2400"/>
              <a:t>masalah pada metode yang dipilih (</a:t>
            </a:r>
            <a:r>
              <a:rPr lang="id-ID" sz="2400">
                <a:solidFill>
                  <a:srgbClr val="FF0000"/>
                </a:solidFill>
              </a:rPr>
              <a:t>Masa</a:t>
            </a:r>
            <a:r>
              <a:rPr lang="id-ID" sz="2400"/>
              <a:t>)</a:t>
            </a:r>
          </a:p>
          <a:p>
            <a:pPr marL="1089025" lvl="2" indent="-514350">
              <a:buFont typeface="+mj-lt"/>
              <a:buAutoNum type="arabicPeriod"/>
            </a:pPr>
            <a:r>
              <a:rPr lang="id-ID" sz="2400"/>
              <a:t>solusi perbaikan metode (</a:t>
            </a:r>
            <a:r>
              <a:rPr lang="id-ID" sz="2400">
                <a:solidFill>
                  <a:srgbClr val="FF0000"/>
                </a:solidFill>
              </a:rPr>
              <a:t>Sol</a:t>
            </a:r>
            <a:r>
              <a:rPr lang="id-ID" sz="2400"/>
              <a:t>)</a:t>
            </a:r>
          </a:p>
          <a:p>
            <a:pPr marL="1089025" lvl="2" indent="-514350">
              <a:buFont typeface="+mj-lt"/>
              <a:buAutoNum type="arabicPeriod"/>
            </a:pPr>
            <a:r>
              <a:rPr lang="id-ID" sz="2400"/>
              <a:t>rangkuman tujuan penelitian (</a:t>
            </a:r>
            <a:r>
              <a:rPr lang="id-ID" sz="2400">
                <a:solidFill>
                  <a:srgbClr val="FF0000"/>
                </a:solidFill>
              </a:rPr>
              <a:t>Tu</a:t>
            </a:r>
            <a:r>
              <a:rPr lang="id-ID" sz="2400"/>
              <a:t>)</a:t>
            </a:r>
            <a:endParaRPr lang="en-US" sz="2400"/>
          </a:p>
        </p:txBody>
      </p:sp>
      <p:sp>
        <p:nvSpPr>
          <p:cNvPr id="2" name="Title 1"/>
          <p:cNvSpPr>
            <a:spLocks noGrp="1"/>
          </p:cNvSpPr>
          <p:nvPr>
            <p:ph type="title"/>
          </p:nvPr>
        </p:nvSpPr>
        <p:spPr>
          <a:xfrm>
            <a:off x="628650" y="152401"/>
            <a:ext cx="8439150" cy="685800"/>
          </a:xfrm>
        </p:spPr>
        <p:txBody>
          <a:bodyPr>
            <a:normAutofit/>
          </a:bodyPr>
          <a:lstStyle/>
          <a:p>
            <a:r>
              <a:rPr lang="id-ID" dirty="0"/>
              <a:t>Kiat Menyusun Latar Belakang Masalah</a:t>
            </a:r>
            <a:endParaRPr lang="en-US" dirty="0"/>
          </a:p>
        </p:txBody>
      </p:sp>
      <p:sp>
        <p:nvSpPr>
          <p:cNvPr id="5" name="Slide Number Placeholder 4">
            <a:extLst>
              <a:ext uri="{FF2B5EF4-FFF2-40B4-BE49-F238E27FC236}">
                <a16:creationId xmlns:a16="http://schemas.microsoft.com/office/drawing/2014/main" id="{8C20AC19-8209-4CFC-A36D-EE674F8559F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249</a:t>
            </a:fld>
            <a:endParaRPr lang="en-US">
              <a:solidFill>
                <a:prstClr val="black">
                  <a:tint val="75000"/>
                </a:prstClr>
              </a:solidFill>
            </a:endParaRPr>
          </a:p>
        </p:txBody>
      </p:sp>
    </p:spTree>
    <p:extLst>
      <p:ext uri="{BB962C8B-B14F-4D97-AF65-F5344CB8AC3E}">
        <p14:creationId xmlns:p14="http://schemas.microsoft.com/office/powerpoint/2010/main" val="31156424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a:t>
            </a:fld>
            <a:endParaRPr lang="en-US">
              <a:solidFill>
                <a:prstClr val="black">
                  <a:tint val="75000"/>
                </a:prstClr>
              </a:solidFill>
            </a:endParaRPr>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902399"/>
            <a:ext cx="585084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n-lt"/>
                <a:ea typeface="+mn-ea"/>
              </a:rPr>
              <a:t>Pengaruh</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noProof="0" dirty="0">
                <a:solidFill>
                  <a:srgbClr val="FF0000"/>
                </a:solidFill>
                <a:effectLst/>
                <a:latin typeface="+mn-lt"/>
                <a:ea typeface="+mn-ea"/>
              </a:rPr>
              <a:t>7</a:t>
            </a:r>
            <a:r>
              <a:rPr kumimoji="0" lang="en-GB" sz="2400" dirty="0">
                <a:solidFill>
                  <a:srgbClr val="FF0000"/>
                </a:solidFill>
                <a:effectLst/>
                <a:latin typeface="+mn-lt"/>
                <a:ea typeface="+mn-ea"/>
              </a:rPr>
              <a:t>P</a:t>
            </a:r>
            <a:r>
              <a:rPr kumimoji="0" lang="en-GB" sz="2400" b="0" i="0" u="none" strike="noStrike" kern="1200" cap="none" spc="0" normalizeH="0" noProof="0" dirty="0">
                <a:ln>
                  <a:noFill/>
                </a:ln>
                <a:solidFill>
                  <a:srgbClr val="FF0000"/>
                </a:solidFill>
                <a:effectLst/>
                <a:uLnTx/>
                <a:uFillTx/>
                <a:latin typeface="+mn-lt"/>
                <a:ea typeface="+mn-ea"/>
              </a:rPr>
              <a:t> Marketing Mix</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b="0" i="0" u="none" strike="noStrike" kern="1200" cap="none" spc="0" normalizeH="0" baseline="0" noProof="0" dirty="0">
                <a:ln>
                  <a:noFill/>
                </a:ln>
                <a:solidFill>
                  <a:prstClr val="white"/>
                </a:solidFill>
                <a:effectLst/>
                <a:uLnTx/>
                <a:uFillTx/>
                <a:latin typeface="+mn-lt"/>
                <a:ea typeface="+mn-ea"/>
              </a:rPr>
              <a:t>pada </a:t>
            </a:r>
            <a:r>
              <a:rPr kumimoji="0" lang="en-GB" sz="2400" b="0" i="0" u="none" strike="noStrike" kern="1200" cap="none" spc="0" normalizeH="0" baseline="0" noProof="0" dirty="0" err="1">
                <a:ln>
                  <a:noFill/>
                </a:ln>
                <a:solidFill>
                  <a:prstClr val="white"/>
                </a:solidFill>
                <a:effectLst/>
                <a:uLnTx/>
                <a:uFillTx/>
                <a:latin typeface="+mn-lt"/>
                <a:ea typeface="+mn-ea"/>
              </a:rPr>
              <a:t>Peningkatan</a:t>
            </a:r>
            <a:r>
              <a:rPr kumimoji="0" lang="en-GB" sz="2400" b="0" i="0" u="none" strike="noStrike" kern="1200" cap="none" spc="0" normalizeH="0" noProof="0" dirty="0">
                <a:ln>
                  <a:noFill/>
                </a:ln>
                <a:solidFill>
                  <a:prstClr val="white"/>
                </a:solidFill>
                <a:effectLst/>
                <a:uLnTx/>
                <a:uFillTx/>
                <a:latin typeface="+mn-lt"/>
                <a:ea typeface="+mn-ea"/>
              </a:rPr>
              <a:t> </a:t>
            </a:r>
            <a:r>
              <a:rPr kumimoji="0" lang="en-GB" sz="2400" b="0" i="0" u="none" strike="noStrike" kern="1200" cap="none" spc="0" normalizeH="0" noProof="0" dirty="0" err="1">
                <a:ln>
                  <a:noFill/>
                </a:ln>
                <a:solidFill>
                  <a:prstClr val="white"/>
                </a:solidFill>
                <a:effectLst/>
                <a:uLnTx/>
                <a:uFillTx/>
                <a:latin typeface="+mn-lt"/>
                <a:ea typeface="+mn-ea"/>
              </a:rPr>
              <a:t>Penjualan</a:t>
            </a:r>
            <a:r>
              <a:rPr kumimoji="0" lang="en-GB" sz="2400" b="0" i="0" u="none" strike="noStrike" kern="1200" cap="none" spc="0" normalizeH="0" noProof="0" dirty="0">
                <a:ln>
                  <a:noFill/>
                </a:ln>
                <a:solidFill>
                  <a:prstClr val="white"/>
                </a:solidFill>
                <a:effectLst/>
                <a:uLnTx/>
                <a:uFillTx/>
                <a:latin typeface="+mn-lt"/>
                <a:ea typeface="+mn-ea"/>
              </a:rPr>
              <a:t> Perusahaan XYZ</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dirty="0">
                <a:solidFill>
                  <a:prstClr val="white"/>
                </a:solidFill>
                <a:effectLst/>
              </a:rPr>
              <a:t>7P</a:t>
            </a:r>
            <a:br>
              <a:rPr kumimoji="0" lang="en-GB" sz="2200" dirty="0">
                <a:solidFill>
                  <a:prstClr val="white"/>
                </a:solidFill>
                <a:effectLst/>
              </a:rPr>
            </a:br>
            <a:r>
              <a:rPr kumimoji="0" lang="en-GB" sz="2200" dirty="0">
                <a:solidFill>
                  <a:prstClr val="white"/>
                </a:solidFill>
                <a:effectLst/>
              </a:rPr>
              <a:t>of the Marketing Mix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lvl="0">
              <a:defRPr/>
            </a:pPr>
            <a:r>
              <a:rPr kumimoji="0" lang="id-ID" sz="1600" i="0" u="none" strike="noStrike" kern="1200" cap="none" spc="0" normalizeH="0" baseline="0" noProof="0" dirty="0">
                <a:ln>
                  <a:noFill/>
                </a:ln>
                <a:solidFill>
                  <a:schemeClr val="tx1"/>
                </a:solidFill>
                <a:effectLst/>
                <a:uLnTx/>
                <a:uFillTx/>
                <a:latin typeface="Calibri" panose="020F0502020204030204"/>
              </a:rPr>
              <a:t>(</a:t>
            </a:r>
            <a:r>
              <a:rPr kumimoji="0" lang="en-GB" sz="1600" dirty="0">
                <a:solidFill>
                  <a:schemeClr val="tx1"/>
                </a:solidFill>
                <a:effectLst/>
              </a:rPr>
              <a:t>Booms and Bitner, 1981</a:t>
            </a:r>
            <a:r>
              <a:rPr kumimoji="0" lang="id-ID" sz="1600" i="0" u="none" strike="noStrike" kern="1200" cap="none" spc="0" normalizeH="0" baseline="0" noProof="0" dirty="0">
                <a:ln>
                  <a:noFill/>
                </a:ln>
                <a:solidFill>
                  <a:schemeClr val="tx1"/>
                </a:solidFill>
                <a:effectLst/>
                <a:uLnTx/>
                <a:uFillTx/>
                <a:latin typeface="Calibri" panose="020F0502020204030204"/>
              </a:rPr>
              <a:t>)</a:t>
            </a:r>
            <a:endParaRPr kumimoji="0" lang="en-US" sz="1600" i="0"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3200" dirty="0">
                <a:solidFill>
                  <a:prstClr val="white"/>
                </a:solidFill>
                <a:effectLst/>
              </a:rPr>
              <a:t>Mixer of Ingredients </a:t>
            </a:r>
            <a:r>
              <a:rPr kumimoji="0" lang="en-GB" sz="3200" i="1" dirty="0">
                <a:solidFill>
                  <a:prstClr val="white"/>
                </a:solidFill>
                <a:effectLst/>
              </a:rPr>
              <a:t>(James </a:t>
            </a:r>
            <a:r>
              <a:rPr kumimoji="0" lang="en-GB" sz="3200" i="1" dirty="0" err="1">
                <a:solidFill>
                  <a:prstClr val="white"/>
                </a:solidFill>
                <a:effectLst/>
              </a:rPr>
              <a:t>Culliton</a:t>
            </a:r>
            <a:r>
              <a:rPr kumimoji="0" lang="en-GB" sz="3200" i="1" dirty="0">
                <a:solidFill>
                  <a:prstClr val="white"/>
                </a:solidFill>
                <a:effectLst/>
              </a:rPr>
              <a:t>, 1948) </a:t>
            </a:r>
            <a:endParaRPr kumimoji="0" lang="id-ID" sz="3200" i="1" u="none" strike="noStrike" kern="1200" cap="none" spc="0" normalizeH="0" baseline="0" noProof="0" dirty="0">
              <a:ln>
                <a:noFill/>
              </a:ln>
              <a:solidFill>
                <a:prstClr val="white"/>
              </a:solidFill>
              <a:effectLst/>
              <a:uLnTx/>
              <a:uFillTx/>
              <a:latin typeface="Calibri" panose="020F0502020204030204"/>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29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153400" cy="5181600"/>
          </a:xfrm>
        </p:spPr>
        <p:txBody>
          <a:bodyPr>
            <a:normAutofit lnSpcReduction="10000"/>
          </a:bodyPr>
          <a:lstStyle/>
          <a:p>
            <a:pPr marL="514350" indent="-514350">
              <a:buFont typeface="+mj-lt"/>
              <a:buAutoNum type="arabicPeriod"/>
            </a:pPr>
            <a:r>
              <a:rPr lang="id-ID" sz="2800" dirty="0"/>
              <a:t>Padi adalah komoditas yang penting di china, karena tingkat produksinya tinggi (FAO Report, 2009) </a:t>
            </a:r>
            <a:r>
              <a:rPr lang="id-ID" sz="2800" dirty="0">
                <a:solidFill>
                  <a:srgbClr val="0070C0"/>
                </a:solidFill>
              </a:rPr>
              <a:t>(1. mengapa padi?)</a:t>
            </a:r>
            <a:r>
              <a:rPr lang="id-ID" sz="2800" dirty="0"/>
              <a:t>. Produksi padi perlu diprediksi dengan akurat, karena hasil prediksi yang akurat sangat penting untuk membuat kebijakan nasional (Traill, 2008) </a:t>
            </a:r>
            <a:r>
              <a:rPr lang="id-ID" sz="2800" dirty="0">
                <a:solidFill>
                  <a:srgbClr val="0070C0"/>
                </a:solidFill>
              </a:rPr>
              <a:t>(2. mengapa prediksi produksi padi?)</a:t>
            </a:r>
            <a:r>
              <a:rPr lang="id-ID" sz="2800" dirty="0"/>
              <a:t>. </a:t>
            </a:r>
            <a:br>
              <a:rPr lang="id-ID" sz="2800" dirty="0"/>
            </a:br>
            <a:r>
              <a:rPr lang="id-ID" sz="2800" dirty="0">
                <a:solidFill>
                  <a:srgbClr val="FF0000"/>
                </a:solidFill>
              </a:rPr>
              <a:t>[1. obyek penelitian (O)]</a:t>
            </a:r>
          </a:p>
          <a:p>
            <a:pPr marL="514350" indent="-514350">
              <a:buFont typeface="+mj-lt"/>
              <a:buAutoNum type="arabicPeriod"/>
            </a:pPr>
            <a:r>
              <a:rPr lang="id-ID" sz="2800" dirty="0"/>
              <a:t>Metode prediksi rentet waktu seperti Support Vector Machine (SVM) (Yongsheng, 2008), Neural Network (NN) (Tseng, 2007) dan Grey Model (GM) (Wu, 2007) diusulkan oleh banyak peneliti (Huifei, 2009) untuk prediksi produksi padi. </a:t>
            </a:r>
            <a:br>
              <a:rPr lang="id-ID" sz="2800" dirty="0"/>
            </a:br>
            <a:r>
              <a:rPr lang="id-ID" sz="2800" dirty="0">
                <a:solidFill>
                  <a:srgbClr val="FF0000"/>
                </a:solidFill>
              </a:rPr>
              <a:t>[2. metode-metode yang ada]</a:t>
            </a:r>
          </a:p>
        </p:txBody>
      </p:sp>
      <p:sp>
        <p:nvSpPr>
          <p:cNvPr id="2" name="Title 1"/>
          <p:cNvSpPr>
            <a:spLocks noGrp="1"/>
          </p:cNvSpPr>
          <p:nvPr>
            <p:ph type="title"/>
          </p:nvPr>
        </p:nvSpPr>
        <p:spPr>
          <a:xfrm>
            <a:off x="609600" y="152400"/>
            <a:ext cx="8866188" cy="647700"/>
          </a:xfrm>
        </p:spPr>
        <p:txBody>
          <a:bodyPr>
            <a:normAutofit/>
          </a:bodyPr>
          <a:lstStyle/>
          <a:p>
            <a:r>
              <a:rPr lang="id-ID" dirty="0"/>
              <a:t>Research Background</a:t>
            </a:r>
            <a:endParaRPr lang="en-US" dirty="0"/>
          </a:p>
        </p:txBody>
      </p:sp>
      <p:sp>
        <p:nvSpPr>
          <p:cNvPr id="5" name="Slide Number Placeholder 4">
            <a:extLst>
              <a:ext uri="{FF2B5EF4-FFF2-40B4-BE49-F238E27FC236}">
                <a16:creationId xmlns:a16="http://schemas.microsoft.com/office/drawing/2014/main" id="{98F047CF-A9DB-4B6A-BC36-9AE6A226571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250</a:t>
            </a:fld>
            <a:endParaRPr lang="en-US">
              <a:solidFill>
                <a:prstClr val="black">
                  <a:tint val="75000"/>
                </a:prstClr>
              </a:solidFill>
            </a:endParaRPr>
          </a:p>
        </p:txBody>
      </p:sp>
    </p:spTree>
    <p:extLst>
      <p:ext uri="{BB962C8B-B14F-4D97-AF65-F5344CB8AC3E}">
        <p14:creationId xmlns:p14="http://schemas.microsoft.com/office/powerpoint/2010/main" val="988097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startAt="3"/>
            </a:pPr>
            <a:r>
              <a:rPr lang="id-ID" sz="2800" dirty="0"/>
              <a:t>NN memiliki kelebihan pada prediksi nonlinear, kuat di parallel processing dan kemampuan untuk mentoleransi kesalahan, tapi memiliki kelemahan pada perlunya data training yang besar, over-fitting, lambatnya konvergensi, dan sifatnya yang local optimum (Rosario, 2007). GM punya kelebihan di tingginya akurasi prediksi meskipun menggunakan data yang sedikit, akan tetapi GM memiliki kelemahan pada prediksi data yang sifatnya naik turun secara fluktuatif seperti pada data produksi padi (Wu, 2007). </a:t>
            </a:r>
            <a:r>
              <a:rPr lang="id-ID" sz="2800" dirty="0">
                <a:solidFill>
                  <a:srgbClr val="FF0000"/>
                </a:solidFill>
              </a:rPr>
              <a:t>[3. kelebihan dan kelemahan metode yang ada]</a:t>
            </a:r>
          </a:p>
        </p:txBody>
      </p:sp>
      <p:sp>
        <p:nvSpPr>
          <p:cNvPr id="2" name="Title 1"/>
          <p:cNvSpPr>
            <a:spLocks noGrp="1"/>
          </p:cNvSpPr>
          <p:nvPr>
            <p:ph type="title"/>
          </p:nvPr>
        </p:nvSpPr>
        <p:spPr>
          <a:xfrm>
            <a:off x="628650" y="190500"/>
            <a:ext cx="8866188" cy="647700"/>
          </a:xfrm>
        </p:spPr>
        <p:txBody>
          <a:bodyPr>
            <a:normAutofit/>
          </a:bodyPr>
          <a:lstStyle/>
          <a:p>
            <a:r>
              <a:rPr lang="id-ID" dirty="0"/>
              <a:t>Research Background</a:t>
            </a:r>
            <a:endParaRPr lang="en-US" dirty="0"/>
          </a:p>
        </p:txBody>
      </p:sp>
      <p:sp>
        <p:nvSpPr>
          <p:cNvPr id="5" name="Slide Number Placeholder 4">
            <a:extLst>
              <a:ext uri="{FF2B5EF4-FFF2-40B4-BE49-F238E27FC236}">
                <a16:creationId xmlns:a16="http://schemas.microsoft.com/office/drawing/2014/main" id="{EC2B9ED8-77E1-49E7-BCF3-D0EFDBD9395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251</a:t>
            </a:fld>
            <a:endParaRPr lang="en-US">
              <a:solidFill>
                <a:prstClr val="black">
                  <a:tint val="75000"/>
                </a:prstClr>
              </a:solidFill>
            </a:endParaRPr>
          </a:p>
        </p:txBody>
      </p:sp>
    </p:spTree>
    <p:extLst>
      <p:ext uri="{BB962C8B-B14F-4D97-AF65-F5344CB8AC3E}">
        <p14:creationId xmlns:p14="http://schemas.microsoft.com/office/powerpoint/2010/main" val="605252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024096"/>
          </a:xfrm>
        </p:spPr>
        <p:txBody>
          <a:bodyPr>
            <a:normAutofit fontScale="92500" lnSpcReduction="20000"/>
          </a:bodyPr>
          <a:lstStyle/>
          <a:p>
            <a:pPr marL="514350" indent="-514350">
              <a:buFont typeface="+mj-lt"/>
              <a:buAutoNum type="arabicPeriod" startAt="4"/>
            </a:pPr>
            <a:r>
              <a:rPr lang="id-ID" sz="2600" dirty="0"/>
              <a:t>SVM dapat memecahkan masalah NN dan GM, yaitu over-fitting, lambatnya konvergensi, dan sedikitnya data training (Vapnik, 2005), yang mana ini tepat untuk karakteristik data produksi padi pada penelitian ini </a:t>
            </a:r>
            <a:r>
              <a:rPr lang="id-ID" sz="2600" dirty="0">
                <a:solidFill>
                  <a:srgbClr val="0070C0"/>
                </a:solidFill>
              </a:rPr>
              <a:t>(3. mengapa support vector machine?)</a:t>
            </a:r>
            <a:r>
              <a:rPr lang="id-ID" sz="2600" dirty="0"/>
              <a:t>. Tetapi SVM memiliki kelemahan pada sulitnya pemilihan parameter SVM yang optimal (Coussement, 2008).</a:t>
            </a:r>
            <a:br>
              <a:rPr lang="id-ID" sz="2600" dirty="0"/>
            </a:br>
            <a:r>
              <a:rPr lang="id-ID" sz="2600" dirty="0">
                <a:solidFill>
                  <a:srgbClr val="FF0000"/>
                </a:solidFill>
              </a:rPr>
              <a:t>[4. masalah pada metode yang dipilih]</a:t>
            </a:r>
          </a:p>
          <a:p>
            <a:pPr marL="514350" indent="-514350">
              <a:buFont typeface="+mj-lt"/>
              <a:buAutoNum type="arabicPeriod" startAt="4"/>
            </a:pPr>
            <a:r>
              <a:rPr lang="id-ID" sz="2600" dirty="0"/>
              <a:t>Particle Swarm Optimization (PSO) adalah metode optimisasi yang terbukti efektif digunakan untuk memecahkan masalah optimisasi multidimensi dan multiparameter pada pembelajaran pada machine learning seperti di NN, SVM, dan classifier lain (Brits, 2009) </a:t>
            </a:r>
            <a:r>
              <a:rPr lang="id-ID" sz="2600" dirty="0">
                <a:solidFill>
                  <a:srgbClr val="0070C0"/>
                </a:solidFill>
              </a:rPr>
              <a:t>(4. mengapa particle swarm optimization?)</a:t>
            </a:r>
            <a:r>
              <a:rPr lang="id-ID" sz="2600" dirty="0"/>
              <a:t>. </a:t>
            </a:r>
            <a:br>
              <a:rPr lang="id-ID" sz="2600" dirty="0"/>
            </a:br>
            <a:r>
              <a:rPr lang="id-ID" sz="2600" dirty="0">
                <a:solidFill>
                  <a:srgbClr val="FF0000"/>
                </a:solidFill>
              </a:rPr>
              <a:t>[5. solusi perbaikan metode]</a:t>
            </a:r>
          </a:p>
          <a:p>
            <a:pPr marL="514350" indent="-514350">
              <a:buFont typeface="+mj-lt"/>
              <a:buAutoNum type="arabicPeriod" startAt="4"/>
            </a:pPr>
            <a:r>
              <a:rPr lang="id-ID" sz="2600" dirty="0"/>
              <a:t>Pada penelitian ini PSO akan diterapkan untuk pemilihan parameter SVM yang sesuai dan optimal, sehingga hasil prediksi lebih akurat. [6. rangkuman tujuan penelitian]</a:t>
            </a:r>
            <a:endParaRPr lang="en-US" sz="2600" dirty="0">
              <a:solidFill>
                <a:srgbClr val="C00000"/>
              </a:solidFill>
            </a:endParaRPr>
          </a:p>
        </p:txBody>
      </p:sp>
      <p:sp>
        <p:nvSpPr>
          <p:cNvPr id="2" name="Title 1"/>
          <p:cNvSpPr>
            <a:spLocks noGrp="1"/>
          </p:cNvSpPr>
          <p:nvPr>
            <p:ph type="title"/>
          </p:nvPr>
        </p:nvSpPr>
        <p:spPr>
          <a:xfrm>
            <a:off x="628650" y="190500"/>
            <a:ext cx="8866188" cy="647700"/>
          </a:xfrm>
        </p:spPr>
        <p:txBody>
          <a:bodyPr>
            <a:normAutofit/>
          </a:bodyPr>
          <a:lstStyle/>
          <a:p>
            <a:r>
              <a:rPr lang="id-ID" dirty="0"/>
              <a:t>Research Background</a:t>
            </a:r>
            <a:endParaRPr lang="en-US" dirty="0"/>
          </a:p>
        </p:txBody>
      </p:sp>
      <p:sp>
        <p:nvSpPr>
          <p:cNvPr id="5" name="Slide Number Placeholder 4">
            <a:extLst>
              <a:ext uri="{FF2B5EF4-FFF2-40B4-BE49-F238E27FC236}">
                <a16:creationId xmlns:a16="http://schemas.microsoft.com/office/drawing/2014/main" id="{AA0B3467-CB89-47E5-B7CA-0855F8DFABC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252</a:t>
            </a:fld>
            <a:endParaRPr lang="en-US">
              <a:solidFill>
                <a:prstClr val="black">
                  <a:tint val="75000"/>
                </a:prstClr>
              </a:solidFill>
            </a:endParaRPr>
          </a:p>
        </p:txBody>
      </p:sp>
    </p:spTree>
    <p:extLst>
      <p:ext uri="{BB962C8B-B14F-4D97-AF65-F5344CB8AC3E}">
        <p14:creationId xmlns:p14="http://schemas.microsoft.com/office/powerpoint/2010/main" val="390818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Harus </a:t>
            </a:r>
            <a:r>
              <a:rPr lang="en-US" dirty="0" err="1">
                <a:solidFill>
                  <a:srgbClr val="C00000"/>
                </a:solidFill>
              </a:rPr>
              <a:t>merangkumkan</a:t>
            </a:r>
            <a:r>
              <a:rPr lang="en-US" dirty="0">
                <a:solidFill>
                  <a:srgbClr val="C00000"/>
                </a:solidFill>
              </a:rPr>
              <a:t> </a:t>
            </a:r>
            <a:r>
              <a:rPr lang="id-ID" dirty="0" err="1">
                <a:solidFill>
                  <a:srgbClr val="C00000"/>
                </a:solidFill>
              </a:rPr>
              <a:t>suatu</a:t>
            </a:r>
            <a:r>
              <a:rPr lang="id-ID" dirty="0">
                <a:solidFill>
                  <a:srgbClr val="C00000"/>
                </a:solidFill>
              </a:rPr>
              <a:t> </a:t>
            </a:r>
            <a:r>
              <a:rPr lang="en-US" dirty="0" err="1">
                <a:solidFill>
                  <a:srgbClr val="C00000"/>
                </a:solidFill>
              </a:rPr>
              <a:t>masalah</a:t>
            </a:r>
            <a:r>
              <a:rPr lang="en-US" dirty="0">
                <a:solidFill>
                  <a:srgbClr val="C00000"/>
                </a:solidFill>
              </a:rPr>
              <a:t> </a:t>
            </a:r>
            <a:r>
              <a:rPr lang="en-US" dirty="0" err="1">
                <a:solidFill>
                  <a:srgbClr val="C00000"/>
                </a:solidFill>
              </a:rPr>
              <a:t>penelitian</a:t>
            </a:r>
            <a:r>
              <a:rPr lang="en-US" dirty="0"/>
              <a:t> </a:t>
            </a:r>
            <a:r>
              <a:rPr lang="id-ID" dirty="0"/>
              <a:t>dari uraian pada</a:t>
            </a:r>
            <a:r>
              <a:rPr lang="en-US" dirty="0"/>
              <a:t> </a:t>
            </a:r>
            <a:r>
              <a:rPr lang="en-US" dirty="0" err="1"/>
              <a:t>latar</a:t>
            </a:r>
            <a:r>
              <a:rPr lang="en-US" dirty="0"/>
              <a:t> </a:t>
            </a:r>
            <a:r>
              <a:rPr lang="en-US" dirty="0" err="1"/>
              <a:t>belakang</a:t>
            </a:r>
            <a:r>
              <a:rPr lang="en-US" dirty="0"/>
              <a:t> </a:t>
            </a:r>
            <a:r>
              <a:rPr lang="en-US" dirty="0" err="1"/>
              <a:t>masalah</a:t>
            </a:r>
            <a:endParaRPr lang="id-ID" dirty="0"/>
          </a:p>
          <a:p>
            <a:r>
              <a:rPr lang="id-ID" dirty="0"/>
              <a:t>Harus </a:t>
            </a:r>
            <a:r>
              <a:rPr lang="id-ID" dirty="0">
                <a:solidFill>
                  <a:srgbClr val="C00000"/>
                </a:solidFill>
              </a:rPr>
              <a:t>bahasa masalah</a:t>
            </a:r>
            <a:endParaRPr lang="en-US" dirty="0">
              <a:solidFill>
                <a:srgbClr val="C00000"/>
              </a:solidFill>
            </a:endParaRPr>
          </a:p>
          <a:p>
            <a:r>
              <a:rPr lang="en-US" dirty="0" err="1"/>
              <a:t>Menemukan</a:t>
            </a:r>
            <a:r>
              <a:rPr lang="en-US" dirty="0"/>
              <a:t> </a:t>
            </a:r>
            <a:r>
              <a:rPr lang="en-US" dirty="0" err="1"/>
              <a:t>masalah</a:t>
            </a:r>
            <a:r>
              <a:rPr lang="en-US" dirty="0"/>
              <a:t> </a:t>
            </a:r>
            <a:r>
              <a:rPr lang="en-US" dirty="0" err="1"/>
              <a:t>bisa</a:t>
            </a:r>
            <a:r>
              <a:rPr lang="en-US" dirty="0"/>
              <a:t> </a:t>
            </a:r>
            <a:r>
              <a:rPr lang="en-US" dirty="0" err="1"/>
              <a:t>dari</a:t>
            </a:r>
            <a:r>
              <a:rPr lang="en-US" dirty="0"/>
              <a:t> </a:t>
            </a:r>
            <a:r>
              <a:rPr lang="en-US" i="1" dirty="0"/>
              <a:t>future work </a:t>
            </a:r>
            <a:r>
              <a:rPr lang="en-US" dirty="0" err="1"/>
              <a:t>peneliti</a:t>
            </a:r>
            <a:r>
              <a:rPr lang="en-US" dirty="0"/>
              <a:t> lain </a:t>
            </a:r>
            <a:r>
              <a:rPr lang="en-US" dirty="0" err="1"/>
              <a:t>yg</a:t>
            </a:r>
            <a:r>
              <a:rPr lang="en-US" dirty="0"/>
              <a:t> </a:t>
            </a:r>
            <a:r>
              <a:rPr lang="en-US" dirty="0" err="1"/>
              <a:t>ada</a:t>
            </a:r>
            <a:r>
              <a:rPr lang="en-US" dirty="0"/>
              <a:t> di paper technical</a:t>
            </a:r>
            <a:r>
              <a:rPr lang="id-ID" dirty="0"/>
              <a:t>, biasanya diletakkan di dalam </a:t>
            </a:r>
            <a:r>
              <a:rPr lang="id-ID" dirty="0" err="1"/>
              <a:t>conclusion</a:t>
            </a:r>
            <a:endParaRPr lang="en-US" dirty="0"/>
          </a:p>
          <a:p>
            <a:r>
              <a:rPr lang="en-US" dirty="0" err="1"/>
              <a:t>Masalah</a:t>
            </a:r>
            <a:r>
              <a:rPr lang="en-US" dirty="0"/>
              <a:t> juga </a:t>
            </a:r>
            <a:r>
              <a:rPr lang="en-US" dirty="0" err="1"/>
              <a:t>kadang</a:t>
            </a:r>
            <a:r>
              <a:rPr lang="en-US" dirty="0"/>
              <a:t> </a:t>
            </a:r>
            <a:r>
              <a:rPr lang="en-US" dirty="0" err="1"/>
              <a:t>bisa</a:t>
            </a:r>
            <a:r>
              <a:rPr lang="en-US" dirty="0"/>
              <a:t> </a:t>
            </a:r>
            <a:r>
              <a:rPr lang="en-US" dirty="0" err="1"/>
              <a:t>ditemukan</a:t>
            </a:r>
            <a:r>
              <a:rPr lang="en-US" dirty="0"/>
              <a:t> </a:t>
            </a:r>
            <a:r>
              <a:rPr lang="en-US" dirty="0" err="1"/>
              <a:t>dari</a:t>
            </a:r>
            <a:r>
              <a:rPr lang="en-US" dirty="0"/>
              <a:t> </a:t>
            </a:r>
            <a:r>
              <a:rPr lang="en-US" dirty="0">
                <a:solidFill>
                  <a:srgbClr val="C00000"/>
                </a:solidFill>
              </a:rPr>
              <a:t>paper review</a:t>
            </a:r>
            <a:r>
              <a:rPr lang="en-US" dirty="0"/>
              <a:t>, </a:t>
            </a:r>
            <a:r>
              <a:rPr lang="en-US" dirty="0" err="1"/>
              <a:t>khususnya</a:t>
            </a:r>
            <a:r>
              <a:rPr lang="en-US" dirty="0"/>
              <a:t> yang </a:t>
            </a:r>
            <a:r>
              <a:rPr lang="en-US" dirty="0" err="1"/>
              <a:t>membahas</a:t>
            </a:r>
            <a:r>
              <a:rPr lang="en-US" dirty="0"/>
              <a:t> </a:t>
            </a:r>
            <a:r>
              <a:rPr lang="en-US" dirty="0" err="1"/>
              <a:t>tentang</a:t>
            </a:r>
            <a:r>
              <a:rPr lang="en-US" dirty="0"/>
              <a:t> </a:t>
            </a:r>
            <a:r>
              <a:rPr lang="en-US" dirty="0">
                <a:solidFill>
                  <a:srgbClr val="C00000"/>
                </a:solidFill>
              </a:rPr>
              <a:t>problems </a:t>
            </a:r>
            <a:r>
              <a:rPr lang="en-US" dirty="0" err="1">
                <a:solidFill>
                  <a:srgbClr val="C00000"/>
                </a:solidFill>
              </a:rPr>
              <a:t>atau</a:t>
            </a:r>
            <a:r>
              <a:rPr lang="en-US" dirty="0">
                <a:solidFill>
                  <a:srgbClr val="C00000"/>
                </a:solidFill>
              </a:rPr>
              <a:t> challenge </a:t>
            </a:r>
            <a:r>
              <a:rPr lang="en-US" dirty="0" err="1">
                <a:solidFill>
                  <a:srgbClr val="C00000"/>
                </a:solidFill>
              </a:rPr>
              <a:t>pada</a:t>
            </a:r>
            <a:r>
              <a:rPr lang="en-US" dirty="0">
                <a:solidFill>
                  <a:srgbClr val="C00000"/>
                </a:solidFill>
              </a:rPr>
              <a:t> topic </a:t>
            </a:r>
            <a:r>
              <a:rPr lang="en-US" dirty="0" err="1"/>
              <a:t>penelitian</a:t>
            </a:r>
            <a:r>
              <a:rPr lang="en-US" dirty="0"/>
              <a:t> </a:t>
            </a:r>
            <a:r>
              <a:rPr lang="en-US" dirty="0" err="1"/>
              <a:t>itu</a:t>
            </a:r>
            <a:endParaRPr lang="en-US" dirty="0"/>
          </a:p>
          <a:p>
            <a:endParaRPr lang="id-ID" dirty="0"/>
          </a:p>
        </p:txBody>
      </p:sp>
      <p:sp>
        <p:nvSpPr>
          <p:cNvPr id="4" name="Title 3"/>
          <p:cNvSpPr>
            <a:spLocks noGrp="1"/>
          </p:cNvSpPr>
          <p:nvPr>
            <p:ph type="title"/>
          </p:nvPr>
        </p:nvSpPr>
        <p:spPr/>
        <p:txBody>
          <a:bodyPr/>
          <a:lstStyle/>
          <a:p>
            <a:r>
              <a:rPr lang="en-US" dirty="0" err="1"/>
              <a:t>Masalah</a:t>
            </a:r>
            <a:r>
              <a:rPr lang="en-US" dirty="0"/>
              <a:t> </a:t>
            </a:r>
            <a:r>
              <a:rPr lang="en-US" dirty="0" err="1"/>
              <a:t>Penelitian</a:t>
            </a:r>
            <a:r>
              <a:rPr lang="en-US" dirty="0"/>
              <a:t> (</a:t>
            </a:r>
            <a:r>
              <a:rPr lang="en-US" i="1" dirty="0"/>
              <a:t>Research Problem</a:t>
            </a:r>
            <a:r>
              <a:rPr lang="en-US" dirty="0"/>
              <a:t>)</a:t>
            </a:r>
            <a:endParaRPr lang="id-ID" dirty="0"/>
          </a:p>
        </p:txBody>
      </p:sp>
      <p:sp>
        <p:nvSpPr>
          <p:cNvPr id="5" name="Slide Number Placeholder 4">
            <a:extLst>
              <a:ext uri="{FF2B5EF4-FFF2-40B4-BE49-F238E27FC236}">
                <a16:creationId xmlns:a16="http://schemas.microsoft.com/office/drawing/2014/main" id="{B471E4CB-37FC-4433-B821-13D9E874FB7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253</a:t>
            </a:fld>
            <a:endParaRPr lang="en-US">
              <a:solidFill>
                <a:prstClr val="black">
                  <a:tint val="75000"/>
                </a:prstClr>
              </a:solidFill>
            </a:endParaRPr>
          </a:p>
        </p:txBody>
      </p:sp>
    </p:spTree>
    <p:extLst>
      <p:ext uri="{BB962C8B-B14F-4D97-AF65-F5344CB8AC3E}">
        <p14:creationId xmlns:p14="http://schemas.microsoft.com/office/powerpoint/2010/main" val="1383980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id-ID" sz="3200" dirty="0"/>
              <a:t>SVM dapat memecahkan masalah NN dan GM, yaitu ‘</a:t>
            </a:r>
            <a:r>
              <a:rPr lang="id-ID" sz="3200" dirty="0" err="1"/>
              <a:t>over-fitting</a:t>
            </a:r>
            <a:r>
              <a:rPr lang="id-ID" sz="3200" dirty="0"/>
              <a:t>’, lambatnya konvergensi, dan sedikitnya data </a:t>
            </a:r>
            <a:r>
              <a:rPr lang="id-ID" sz="3200" dirty="0" err="1"/>
              <a:t>training</a:t>
            </a:r>
            <a:r>
              <a:rPr lang="id-ID" sz="3200" dirty="0"/>
              <a:t>, akan tetapi </a:t>
            </a:r>
            <a:r>
              <a:rPr lang="id-ID" sz="3200" dirty="0">
                <a:solidFill>
                  <a:srgbClr val="C00000"/>
                </a:solidFill>
              </a:rPr>
              <a:t>SVM memiliki kelemahan pada sulitnya pemilihan parameter SVM yang optimal </a:t>
            </a:r>
            <a:r>
              <a:rPr lang="en-US" sz="3200" dirty="0" err="1"/>
              <a:t>sehingga</a:t>
            </a:r>
            <a:r>
              <a:rPr lang="en-US" sz="3200" dirty="0"/>
              <a:t> </a:t>
            </a:r>
            <a:r>
              <a:rPr lang="en-US" sz="3200" dirty="0" err="1"/>
              <a:t>menyebabkan</a:t>
            </a:r>
            <a:r>
              <a:rPr lang="en-US" sz="3200" dirty="0"/>
              <a:t> </a:t>
            </a:r>
            <a:r>
              <a:rPr lang="en-US" sz="3200" dirty="0" err="1"/>
              <a:t>tingkat</a:t>
            </a:r>
            <a:r>
              <a:rPr lang="en-US" sz="3200" dirty="0"/>
              <a:t> </a:t>
            </a:r>
            <a:r>
              <a:rPr lang="en-US" sz="3200" dirty="0" err="1"/>
              <a:t>akurasi</a:t>
            </a:r>
            <a:r>
              <a:rPr lang="en-US" sz="3200" dirty="0"/>
              <a:t> </a:t>
            </a:r>
            <a:r>
              <a:rPr lang="en-US" sz="3200" dirty="0" err="1"/>
              <a:t>prediksi</a:t>
            </a:r>
            <a:r>
              <a:rPr lang="en-US" sz="3200" dirty="0"/>
              <a:t> </a:t>
            </a:r>
            <a:r>
              <a:rPr lang="en-US" sz="3200" dirty="0" err="1"/>
              <a:t>menjadi</a:t>
            </a:r>
            <a:r>
              <a:rPr lang="en-US" sz="3200" dirty="0"/>
              <a:t> </a:t>
            </a:r>
            <a:r>
              <a:rPr lang="en-US" sz="3200" dirty="0" err="1"/>
              <a:t>rendah</a:t>
            </a:r>
            <a:endParaRPr lang="id-ID" sz="3200" dirty="0">
              <a:solidFill>
                <a:srgbClr val="C00000"/>
              </a:solidFill>
            </a:endParaRPr>
          </a:p>
          <a:p>
            <a:endParaRPr lang="en-US" sz="3200" dirty="0"/>
          </a:p>
          <a:p>
            <a:endParaRPr lang="id-ID" sz="3200" dirty="0"/>
          </a:p>
        </p:txBody>
      </p:sp>
      <p:sp>
        <p:nvSpPr>
          <p:cNvPr id="4" name="Title 3"/>
          <p:cNvSpPr>
            <a:spLocks noGrp="1"/>
          </p:cNvSpPr>
          <p:nvPr>
            <p:ph type="title"/>
          </p:nvPr>
        </p:nvSpPr>
        <p:spPr/>
        <p:txBody>
          <a:bodyPr/>
          <a:lstStyle/>
          <a:p>
            <a:r>
              <a:rPr lang="en-US" dirty="0" err="1"/>
              <a:t>Masalah</a:t>
            </a:r>
            <a:r>
              <a:rPr lang="en-US" dirty="0"/>
              <a:t> </a:t>
            </a:r>
            <a:r>
              <a:rPr lang="en-US" dirty="0" err="1"/>
              <a:t>Penelitian</a:t>
            </a:r>
            <a:r>
              <a:rPr lang="en-US" dirty="0"/>
              <a:t> (</a:t>
            </a:r>
            <a:r>
              <a:rPr lang="en-US" i="1" dirty="0"/>
              <a:t>Research Problem</a:t>
            </a:r>
            <a:r>
              <a:rPr lang="en-US" dirty="0"/>
              <a:t>)</a:t>
            </a:r>
            <a:endParaRPr lang="id-ID" dirty="0"/>
          </a:p>
        </p:txBody>
      </p:sp>
      <p:sp>
        <p:nvSpPr>
          <p:cNvPr id="5" name="Slide Number Placeholder 4">
            <a:extLst>
              <a:ext uri="{FF2B5EF4-FFF2-40B4-BE49-F238E27FC236}">
                <a16:creationId xmlns:a16="http://schemas.microsoft.com/office/drawing/2014/main" id="{209D26D6-9A82-4DB5-81FE-4AB30B0635A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254</a:t>
            </a:fld>
            <a:endParaRPr lang="en-US">
              <a:solidFill>
                <a:prstClr val="black">
                  <a:tint val="75000"/>
                </a:prstClr>
              </a:solidFill>
            </a:endParaRPr>
          </a:p>
        </p:txBody>
      </p:sp>
    </p:spTree>
    <p:extLst>
      <p:ext uri="{BB962C8B-B14F-4D97-AF65-F5344CB8AC3E}">
        <p14:creationId xmlns:p14="http://schemas.microsoft.com/office/powerpoint/2010/main" val="42263186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628650" y="1352549"/>
            <a:ext cx="7886700" cy="5124451"/>
          </a:xfrm>
        </p:spPr>
        <p:txBody>
          <a:bodyPr>
            <a:normAutofit fontScale="92500" lnSpcReduction="10000"/>
          </a:bodyPr>
          <a:lstStyle/>
          <a:p>
            <a:r>
              <a:rPr lang="id-ID" dirty="0"/>
              <a:t>Pertanyaan penelitian: </a:t>
            </a:r>
            <a:r>
              <a:rPr lang="id-ID" dirty="0">
                <a:solidFill>
                  <a:srgbClr val="C00000"/>
                </a:solidFill>
              </a:rPr>
              <a:t>how, how does, what</a:t>
            </a:r>
            <a:r>
              <a:rPr lang="id-ID" dirty="0"/>
              <a:t> .. But </a:t>
            </a:r>
            <a:r>
              <a:rPr lang="id-ID" dirty="0">
                <a:solidFill>
                  <a:srgbClr val="C00000"/>
                </a:solidFill>
              </a:rPr>
              <a:t>not “how to”</a:t>
            </a:r>
          </a:p>
          <a:p>
            <a:r>
              <a:rPr lang="en-US" dirty="0" err="1"/>
              <a:t>Pertanyaan</a:t>
            </a:r>
            <a:r>
              <a:rPr lang="en-US" dirty="0"/>
              <a:t> </a:t>
            </a:r>
            <a:r>
              <a:rPr lang="en-US" dirty="0" err="1"/>
              <a:t>penelitian</a:t>
            </a:r>
            <a:r>
              <a:rPr lang="en-US" dirty="0"/>
              <a:t> </a:t>
            </a:r>
            <a:r>
              <a:rPr lang="en-US" dirty="0" err="1">
                <a:solidFill>
                  <a:srgbClr val="C00000"/>
                </a:solidFill>
              </a:rPr>
              <a:t>menggantikan</a:t>
            </a:r>
            <a:r>
              <a:rPr lang="en-US" dirty="0">
                <a:solidFill>
                  <a:srgbClr val="C00000"/>
                </a:solidFill>
              </a:rPr>
              <a:t> </a:t>
            </a:r>
            <a:r>
              <a:rPr lang="en-US" dirty="0" err="1">
                <a:solidFill>
                  <a:srgbClr val="C00000"/>
                </a:solidFill>
              </a:rPr>
              <a:t>hipotesis</a:t>
            </a:r>
            <a:endParaRPr lang="en-US" dirty="0">
              <a:solidFill>
                <a:srgbClr val="C00000"/>
              </a:solidFill>
            </a:endParaRPr>
          </a:p>
          <a:p>
            <a:r>
              <a:rPr lang="en-US" dirty="0" err="1"/>
              <a:t>Gunakan</a:t>
            </a:r>
            <a:r>
              <a:rPr lang="en-US" dirty="0"/>
              <a:t> </a:t>
            </a:r>
            <a:r>
              <a:rPr lang="en-US" dirty="0" err="1">
                <a:solidFill>
                  <a:srgbClr val="C00000"/>
                </a:solidFill>
              </a:rPr>
              <a:t>kalimat</a:t>
            </a:r>
            <a:r>
              <a:rPr lang="en-US" dirty="0">
                <a:solidFill>
                  <a:srgbClr val="C00000"/>
                </a:solidFill>
              </a:rPr>
              <a:t> </a:t>
            </a:r>
            <a:r>
              <a:rPr lang="en-US" dirty="0" err="1">
                <a:solidFill>
                  <a:srgbClr val="C00000"/>
                </a:solidFill>
              </a:rPr>
              <a:t>tanya</a:t>
            </a:r>
            <a:r>
              <a:rPr lang="en-US" dirty="0">
                <a:solidFill>
                  <a:srgbClr val="C00000"/>
                </a:solidFill>
              </a:rPr>
              <a:t> </a:t>
            </a:r>
            <a:r>
              <a:rPr lang="en-US" dirty="0" err="1"/>
              <a:t>seperti</a:t>
            </a:r>
            <a:r>
              <a:rPr lang="en-US" dirty="0"/>
              <a:t> </a:t>
            </a:r>
            <a:r>
              <a:rPr lang="en-US" dirty="0" err="1"/>
              <a:t>bagaimana</a:t>
            </a:r>
            <a:r>
              <a:rPr lang="en-US" dirty="0"/>
              <a:t>, </a:t>
            </a:r>
            <a:r>
              <a:rPr lang="en-US" dirty="0" err="1"/>
              <a:t>seberapa</a:t>
            </a:r>
            <a:r>
              <a:rPr lang="en-US" dirty="0"/>
              <a:t> </a:t>
            </a:r>
            <a:r>
              <a:rPr lang="en-US" dirty="0" err="1"/>
              <a:t>efisien</a:t>
            </a:r>
            <a:r>
              <a:rPr lang="en-US" dirty="0"/>
              <a:t>/</a:t>
            </a:r>
            <a:r>
              <a:rPr lang="en-US" dirty="0" err="1"/>
              <a:t>akurat</a:t>
            </a:r>
            <a:r>
              <a:rPr lang="en-US" dirty="0"/>
              <a:t>/</a:t>
            </a:r>
            <a:r>
              <a:rPr lang="en-US" dirty="0" err="1"/>
              <a:t>cepat</a:t>
            </a:r>
            <a:r>
              <a:rPr lang="en-US" dirty="0"/>
              <a:t>, </a:t>
            </a:r>
            <a:r>
              <a:rPr lang="en-US" dirty="0" err="1"/>
              <a:t>dsb</a:t>
            </a:r>
            <a:endParaRPr lang="en-US" dirty="0"/>
          </a:p>
          <a:p>
            <a:r>
              <a:rPr lang="id-ID" dirty="0"/>
              <a:t>Pertanyaan pada r</a:t>
            </a:r>
            <a:r>
              <a:rPr lang="en-US" dirty="0" err="1"/>
              <a:t>umusan</a:t>
            </a:r>
            <a:r>
              <a:rPr lang="en-US" dirty="0"/>
              <a:t> </a:t>
            </a:r>
            <a:r>
              <a:rPr lang="en-US" dirty="0" err="1"/>
              <a:t>masalah</a:t>
            </a:r>
            <a:r>
              <a:rPr lang="en-US" dirty="0"/>
              <a:t> </a:t>
            </a:r>
            <a:r>
              <a:rPr lang="en-US" dirty="0" err="1"/>
              <a:t>itu</a:t>
            </a:r>
            <a:r>
              <a:rPr lang="id-ID" dirty="0"/>
              <a:t>, akan dijawab oleh </a:t>
            </a:r>
            <a:r>
              <a:rPr lang="en-US" dirty="0" err="1"/>
              <a:t>eksperimen</a:t>
            </a:r>
            <a:r>
              <a:rPr lang="id-ID" dirty="0"/>
              <a:t> penelitian kita</a:t>
            </a:r>
            <a:r>
              <a:rPr lang="en-US" dirty="0"/>
              <a:t>, </a:t>
            </a:r>
            <a:r>
              <a:rPr lang="en-US" dirty="0" err="1"/>
              <a:t>dan</a:t>
            </a:r>
            <a:r>
              <a:rPr lang="en-US" dirty="0"/>
              <a:t> </a:t>
            </a:r>
            <a:r>
              <a:rPr lang="id-ID" dirty="0"/>
              <a:t>dirangkumkan </a:t>
            </a:r>
            <a:r>
              <a:rPr lang="en-US" dirty="0" err="1"/>
              <a:t>secara</a:t>
            </a:r>
            <a:r>
              <a:rPr lang="en-US" dirty="0"/>
              <a:t> </a:t>
            </a:r>
            <a:r>
              <a:rPr lang="en-US" dirty="0" err="1"/>
              <a:t>lugas</a:t>
            </a:r>
            <a:r>
              <a:rPr lang="en-US" dirty="0"/>
              <a:t>, </a:t>
            </a:r>
            <a:r>
              <a:rPr lang="en-US" dirty="0" err="1"/>
              <a:t>jelas</a:t>
            </a:r>
            <a:r>
              <a:rPr lang="en-US" dirty="0"/>
              <a:t> di </a:t>
            </a:r>
            <a:r>
              <a:rPr lang="id-ID" dirty="0"/>
              <a:t>bagian </a:t>
            </a:r>
            <a:r>
              <a:rPr lang="en-US" dirty="0" err="1"/>
              <a:t>kesimpulan</a:t>
            </a:r>
            <a:endParaRPr lang="en-US" dirty="0"/>
          </a:p>
          <a:p>
            <a:r>
              <a:rPr lang="en-US" dirty="0" err="1">
                <a:solidFill>
                  <a:srgbClr val="C00000"/>
                </a:solidFill>
              </a:rPr>
              <a:t>Jumlah</a:t>
            </a:r>
            <a:r>
              <a:rPr lang="en-US" dirty="0">
                <a:solidFill>
                  <a:srgbClr val="C00000"/>
                </a:solidFill>
              </a:rPr>
              <a:t> </a:t>
            </a:r>
            <a:r>
              <a:rPr lang="en-US" dirty="0" err="1">
                <a:solidFill>
                  <a:srgbClr val="C00000"/>
                </a:solidFill>
              </a:rPr>
              <a:t>eksperimen</a:t>
            </a:r>
            <a:r>
              <a:rPr lang="en-US" dirty="0">
                <a:solidFill>
                  <a:srgbClr val="C00000"/>
                </a:solidFill>
              </a:rPr>
              <a:t> </a:t>
            </a:r>
            <a:r>
              <a:rPr lang="en-US" dirty="0" err="1"/>
              <a:t>dan</a:t>
            </a:r>
            <a:r>
              <a:rPr lang="en-US" dirty="0"/>
              <a:t> </a:t>
            </a:r>
            <a:r>
              <a:rPr lang="en-US" dirty="0" err="1"/>
              <a:t>hasil</a:t>
            </a:r>
            <a:r>
              <a:rPr lang="en-US" dirty="0"/>
              <a:t> yang </a:t>
            </a:r>
            <a:r>
              <a:rPr lang="en-US" dirty="0" err="1"/>
              <a:t>dilakukan</a:t>
            </a:r>
            <a:r>
              <a:rPr lang="en-US" dirty="0"/>
              <a:t> (Bab </a:t>
            </a:r>
            <a:r>
              <a:rPr lang="en-US" dirty="0" err="1"/>
              <a:t>Hasil</a:t>
            </a:r>
            <a:r>
              <a:rPr lang="en-US" dirty="0"/>
              <a:t> </a:t>
            </a:r>
            <a:r>
              <a:rPr lang="en-US" dirty="0" err="1"/>
              <a:t>dan</a:t>
            </a:r>
            <a:r>
              <a:rPr lang="en-US" dirty="0"/>
              <a:t> </a:t>
            </a:r>
            <a:r>
              <a:rPr lang="en-US" dirty="0" err="1"/>
              <a:t>Pembahasan</a:t>
            </a:r>
            <a:r>
              <a:rPr lang="en-US" dirty="0"/>
              <a:t>), </a:t>
            </a:r>
            <a:r>
              <a:rPr lang="en-US" dirty="0" err="1"/>
              <a:t>ditentukan</a:t>
            </a:r>
            <a:r>
              <a:rPr lang="en-US" dirty="0"/>
              <a:t> </a:t>
            </a:r>
            <a:r>
              <a:rPr lang="en-US" dirty="0" err="1"/>
              <a:t>oleh</a:t>
            </a:r>
            <a:r>
              <a:rPr lang="en-US" dirty="0"/>
              <a:t> </a:t>
            </a:r>
            <a:r>
              <a:rPr lang="en-US" dirty="0" err="1">
                <a:solidFill>
                  <a:srgbClr val="C00000"/>
                </a:solidFill>
              </a:rPr>
              <a:t>jumlah</a:t>
            </a:r>
            <a:r>
              <a:rPr lang="en-US" dirty="0">
                <a:solidFill>
                  <a:srgbClr val="C00000"/>
                </a:solidFill>
              </a:rPr>
              <a:t> research question (RQ) </a:t>
            </a:r>
            <a:r>
              <a:rPr lang="en-US" dirty="0" err="1"/>
              <a:t>pada</a:t>
            </a:r>
            <a:r>
              <a:rPr lang="en-US" dirty="0"/>
              <a:t> </a:t>
            </a:r>
            <a:r>
              <a:rPr lang="en-US" dirty="0" err="1"/>
              <a:t>penelitian</a:t>
            </a:r>
            <a:r>
              <a:rPr lang="en-US" dirty="0"/>
              <a:t> </a:t>
            </a:r>
            <a:r>
              <a:rPr lang="en-US" dirty="0" err="1"/>
              <a:t>kita</a:t>
            </a:r>
            <a:endParaRPr lang="en-US" dirty="0"/>
          </a:p>
          <a:p>
            <a:r>
              <a:rPr lang="en-US" dirty="0" err="1"/>
              <a:t>Uraikan</a:t>
            </a:r>
            <a:r>
              <a:rPr lang="en-US" dirty="0"/>
              <a:t> </a:t>
            </a:r>
            <a:r>
              <a:rPr lang="en-US" dirty="0" err="1"/>
              <a:t>dalam</a:t>
            </a:r>
            <a:r>
              <a:rPr lang="en-US" dirty="0"/>
              <a:t> </a:t>
            </a:r>
            <a:r>
              <a:rPr lang="en-US" dirty="0" err="1"/>
              <a:t>bentuk</a:t>
            </a:r>
            <a:r>
              <a:rPr lang="en-US" dirty="0"/>
              <a:t> point-point </a:t>
            </a:r>
            <a:r>
              <a:rPr lang="en-US" dirty="0" err="1"/>
              <a:t>apabila</a:t>
            </a:r>
            <a:r>
              <a:rPr lang="en-US" dirty="0"/>
              <a:t> </a:t>
            </a:r>
            <a:r>
              <a:rPr lang="en-US" dirty="0" err="1"/>
              <a:t>rumusan</a:t>
            </a:r>
            <a:r>
              <a:rPr lang="en-US" dirty="0"/>
              <a:t> </a:t>
            </a:r>
            <a:r>
              <a:rPr lang="en-US" dirty="0" err="1"/>
              <a:t>masalah</a:t>
            </a:r>
            <a:r>
              <a:rPr lang="en-US" dirty="0"/>
              <a:t> </a:t>
            </a:r>
            <a:r>
              <a:rPr lang="en-US" dirty="0" err="1"/>
              <a:t>lebih</a:t>
            </a:r>
            <a:r>
              <a:rPr lang="en-US" dirty="0"/>
              <a:t> </a:t>
            </a:r>
            <a:r>
              <a:rPr lang="en-US" dirty="0" err="1"/>
              <a:t>dari</a:t>
            </a:r>
            <a:r>
              <a:rPr lang="en-US" dirty="0"/>
              <a:t> </a:t>
            </a:r>
            <a:r>
              <a:rPr lang="en-US" dirty="0" err="1"/>
              <a:t>satu</a:t>
            </a:r>
            <a:r>
              <a:rPr lang="en-US" dirty="0"/>
              <a:t> </a:t>
            </a:r>
            <a:r>
              <a:rPr lang="en-US" dirty="0" err="1"/>
              <a:t>sehingga</a:t>
            </a:r>
            <a:r>
              <a:rPr lang="en-US" dirty="0"/>
              <a:t> </a:t>
            </a:r>
            <a:r>
              <a:rPr lang="en-US" dirty="0" err="1"/>
              <a:t>mudah</a:t>
            </a:r>
            <a:r>
              <a:rPr lang="en-US" dirty="0"/>
              <a:t> </a:t>
            </a:r>
            <a:r>
              <a:rPr lang="en-US" dirty="0" err="1"/>
              <a:t>dipahami</a:t>
            </a:r>
            <a:r>
              <a:rPr lang="en-US" dirty="0"/>
              <a:t> </a:t>
            </a:r>
          </a:p>
          <a:p>
            <a:endParaRPr lang="en-US" dirty="0"/>
          </a:p>
        </p:txBody>
      </p:sp>
      <p:sp>
        <p:nvSpPr>
          <p:cNvPr id="9217" name="Rectangle 1"/>
          <p:cNvSpPr>
            <a:spLocks noGrp="1" noChangeArrowheads="1"/>
          </p:cNvSpPr>
          <p:nvPr>
            <p:ph type="title"/>
          </p:nvPr>
        </p:nvSpPr>
        <p:spPr>
          <a:xfrm>
            <a:off x="628650" y="152401"/>
            <a:ext cx="8286750" cy="685800"/>
          </a:xfrm>
        </p:spPr>
        <p:txBody>
          <a:bodyPr>
            <a:normAutofit/>
          </a:bodyPr>
          <a:lstStyle/>
          <a:p>
            <a:r>
              <a:rPr lang="en-US" dirty="0" err="1"/>
              <a:t>Rumusan</a:t>
            </a:r>
            <a:r>
              <a:rPr lang="en-US" dirty="0"/>
              <a:t> </a:t>
            </a:r>
            <a:r>
              <a:rPr lang="en-US" dirty="0" err="1"/>
              <a:t>Masalah</a:t>
            </a:r>
            <a:r>
              <a:rPr lang="en-US" dirty="0"/>
              <a:t> (</a:t>
            </a:r>
            <a:r>
              <a:rPr lang="en-US" i="1" dirty="0"/>
              <a:t>Research Question</a:t>
            </a:r>
            <a:r>
              <a:rPr lang="en-US" dirty="0"/>
              <a:t>)</a:t>
            </a:r>
          </a:p>
        </p:txBody>
      </p:sp>
      <p:sp>
        <p:nvSpPr>
          <p:cNvPr id="3" name="Slide Number Placeholder 2">
            <a:extLst>
              <a:ext uri="{FF2B5EF4-FFF2-40B4-BE49-F238E27FC236}">
                <a16:creationId xmlns:a16="http://schemas.microsoft.com/office/drawing/2014/main" id="{808492C6-26CA-4B66-8D7C-C1907A03B2E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255</a:t>
            </a:fld>
            <a:endParaRPr lang="en-US">
              <a:solidFill>
                <a:prstClr val="black">
                  <a:tint val="75000"/>
                </a:prstClr>
              </a:solidFill>
            </a:endParaRPr>
          </a:p>
        </p:txBody>
      </p:sp>
    </p:spTree>
    <p:extLst>
      <p:ext uri="{BB962C8B-B14F-4D97-AF65-F5344CB8AC3E}">
        <p14:creationId xmlns:p14="http://schemas.microsoft.com/office/powerpoint/2010/main" val="318389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058150" cy="5181600"/>
          </a:xfrm>
        </p:spPr>
        <p:txBody>
          <a:bodyPr/>
          <a:lstStyle/>
          <a:p>
            <a:pPr marL="0" indent="0">
              <a:buNone/>
            </a:pPr>
            <a:r>
              <a:rPr lang="id-ID" sz="3400" dirty="0"/>
              <a:t>Seberapa tinggi </a:t>
            </a:r>
            <a:r>
              <a:rPr lang="id-ID" sz="3400" dirty="0">
                <a:solidFill>
                  <a:srgbClr val="C00000"/>
                </a:solidFill>
              </a:rPr>
              <a:t>akurasi</a:t>
            </a:r>
            <a:r>
              <a:rPr lang="id-ID" sz="3400" dirty="0"/>
              <a:t> metode SVM apabila PSO diterapkan pada proses pemilihan parameter yang optimal?</a:t>
            </a:r>
          </a:p>
        </p:txBody>
      </p:sp>
      <p:sp>
        <p:nvSpPr>
          <p:cNvPr id="2" name="Title 1"/>
          <p:cNvSpPr>
            <a:spLocks noGrp="1"/>
          </p:cNvSpPr>
          <p:nvPr>
            <p:ph type="title"/>
          </p:nvPr>
        </p:nvSpPr>
        <p:spPr>
          <a:xfrm>
            <a:off x="628650" y="152401"/>
            <a:ext cx="8362950" cy="685800"/>
          </a:xfrm>
        </p:spPr>
        <p:txBody>
          <a:bodyPr>
            <a:normAutofit/>
          </a:bodyPr>
          <a:lstStyle/>
          <a:p>
            <a:r>
              <a:rPr lang="en-US" sz="4000" dirty="0" err="1"/>
              <a:t>Rumusan</a:t>
            </a:r>
            <a:r>
              <a:rPr lang="en-US" sz="4000" dirty="0"/>
              <a:t> </a:t>
            </a:r>
            <a:r>
              <a:rPr lang="en-US" sz="4000" dirty="0" err="1"/>
              <a:t>Masalah</a:t>
            </a:r>
            <a:r>
              <a:rPr lang="en-US" sz="4000" dirty="0"/>
              <a:t> (</a:t>
            </a:r>
            <a:r>
              <a:rPr lang="id-ID" sz="4000" i="1" dirty="0"/>
              <a:t>Research Question</a:t>
            </a:r>
            <a:r>
              <a:rPr lang="en-US" sz="4000" dirty="0"/>
              <a:t>)</a:t>
            </a:r>
          </a:p>
        </p:txBody>
      </p:sp>
      <p:sp>
        <p:nvSpPr>
          <p:cNvPr id="5" name="Slide Number Placeholder 4">
            <a:extLst>
              <a:ext uri="{FF2B5EF4-FFF2-40B4-BE49-F238E27FC236}">
                <a16:creationId xmlns:a16="http://schemas.microsoft.com/office/drawing/2014/main" id="{D23C89D3-2020-432A-8D27-1F11EB586C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256</a:t>
            </a:fld>
            <a:endParaRPr lang="en-US">
              <a:solidFill>
                <a:prstClr val="black">
                  <a:tint val="75000"/>
                </a:prstClr>
              </a:solidFill>
            </a:endParaRPr>
          </a:p>
        </p:txBody>
      </p:sp>
    </p:spTree>
    <p:extLst>
      <p:ext uri="{BB962C8B-B14F-4D97-AF65-F5344CB8AC3E}">
        <p14:creationId xmlns:p14="http://schemas.microsoft.com/office/powerpoint/2010/main" val="3604071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p:txBody>
          <a:bodyPr/>
          <a:lstStyle/>
          <a:p>
            <a:r>
              <a:rPr lang="en-US" dirty="0" err="1"/>
              <a:t>Tujuan</a:t>
            </a:r>
            <a:r>
              <a:rPr lang="en-US" dirty="0"/>
              <a:t> </a:t>
            </a:r>
            <a:r>
              <a:rPr lang="id-ID" dirty="0"/>
              <a:t>pada hakekatnya adalah </a:t>
            </a:r>
            <a:r>
              <a:rPr lang="en-US" dirty="0" err="1">
                <a:solidFill>
                  <a:srgbClr val="C00000"/>
                </a:solidFill>
              </a:rPr>
              <a:t>judul</a:t>
            </a:r>
            <a:r>
              <a:rPr lang="id-ID" dirty="0">
                <a:solidFill>
                  <a:srgbClr val="C00000"/>
                </a:solidFill>
              </a:rPr>
              <a:t>, </a:t>
            </a:r>
            <a:r>
              <a:rPr lang="en-US" dirty="0">
                <a:solidFill>
                  <a:srgbClr val="C00000"/>
                </a:solidFill>
              </a:rPr>
              <a:t>yang di</a:t>
            </a:r>
            <a:r>
              <a:rPr lang="id-ID" dirty="0">
                <a:solidFill>
                  <a:srgbClr val="C00000"/>
                </a:solidFill>
              </a:rPr>
              <a:t>uraikan</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lebih</a:t>
            </a:r>
            <a:r>
              <a:rPr lang="en-US" dirty="0">
                <a:solidFill>
                  <a:srgbClr val="C00000"/>
                </a:solidFill>
              </a:rPr>
              <a:t> </a:t>
            </a:r>
            <a:r>
              <a:rPr lang="en-US" dirty="0" err="1">
                <a:solidFill>
                  <a:srgbClr val="C00000"/>
                </a:solidFill>
              </a:rPr>
              <a:t>detil</a:t>
            </a:r>
            <a:r>
              <a:rPr lang="en-US" dirty="0">
                <a:solidFill>
                  <a:srgbClr val="C00000"/>
                </a:solidFill>
              </a:rPr>
              <a:t> </a:t>
            </a:r>
            <a:r>
              <a:rPr lang="en-US" dirty="0" err="1"/>
              <a:t>atau</a:t>
            </a:r>
            <a:r>
              <a:rPr lang="en-US" dirty="0"/>
              <a:t> </a:t>
            </a:r>
            <a:r>
              <a:rPr lang="en-US" dirty="0" err="1"/>
              <a:t>spesifik</a:t>
            </a:r>
            <a:endParaRPr lang="en-US" dirty="0"/>
          </a:p>
          <a:p>
            <a:r>
              <a:rPr lang="id-ID" dirty="0"/>
              <a:t>Harus </a:t>
            </a:r>
            <a:r>
              <a:rPr lang="id-ID" dirty="0">
                <a:solidFill>
                  <a:srgbClr val="C00000"/>
                </a:solidFill>
              </a:rPr>
              <a:t>m</a:t>
            </a:r>
            <a:r>
              <a:rPr lang="en-US" dirty="0" err="1">
                <a:solidFill>
                  <a:srgbClr val="C00000"/>
                </a:solidFill>
              </a:rPr>
              <a:t>emuat</a:t>
            </a:r>
            <a:r>
              <a:rPr lang="en-US" dirty="0">
                <a:solidFill>
                  <a:srgbClr val="C00000"/>
                </a:solidFill>
              </a:rPr>
              <a:t> </a:t>
            </a:r>
            <a:r>
              <a:rPr lang="en-US" dirty="0" err="1">
                <a:solidFill>
                  <a:srgbClr val="C00000"/>
                </a:solidFill>
              </a:rPr>
              <a:t>metode</a:t>
            </a:r>
            <a:r>
              <a:rPr lang="id-ID" dirty="0">
                <a:solidFill>
                  <a:srgbClr val="C00000"/>
                </a:solidFill>
              </a:rPr>
              <a:t> dan </a:t>
            </a:r>
            <a:r>
              <a:rPr lang="en-US" dirty="0" err="1">
                <a:solidFill>
                  <a:srgbClr val="C00000"/>
                </a:solidFill>
              </a:rPr>
              <a:t>tujuan</a:t>
            </a:r>
            <a:r>
              <a:rPr lang="id-ID" dirty="0">
                <a:solidFill>
                  <a:srgbClr val="C00000"/>
                </a:solidFill>
              </a:rPr>
              <a:t> beserta pengukurannya</a:t>
            </a:r>
            <a:r>
              <a:rPr lang="id-ID" dirty="0"/>
              <a:t> (sinkron dengan masalah)</a:t>
            </a:r>
            <a:endParaRPr lang="en-US" dirty="0"/>
          </a:p>
          <a:p>
            <a:r>
              <a:rPr lang="en-US" dirty="0" err="1"/>
              <a:t>Uraikan</a:t>
            </a:r>
            <a:r>
              <a:rPr lang="en-US" dirty="0"/>
              <a:t> </a:t>
            </a:r>
            <a:r>
              <a:rPr lang="en-US" dirty="0" err="1"/>
              <a:t>dalam</a:t>
            </a:r>
            <a:r>
              <a:rPr lang="en-US" dirty="0"/>
              <a:t> </a:t>
            </a:r>
            <a:r>
              <a:rPr lang="en-US" dirty="0" err="1"/>
              <a:t>bentuk</a:t>
            </a:r>
            <a:r>
              <a:rPr lang="en-US" dirty="0"/>
              <a:t> </a:t>
            </a:r>
            <a:r>
              <a:rPr lang="en-US" dirty="0">
                <a:solidFill>
                  <a:srgbClr val="C00000"/>
                </a:solidFill>
              </a:rPr>
              <a:t>point-point </a:t>
            </a:r>
            <a:r>
              <a:rPr lang="en-US" dirty="0" err="1">
                <a:solidFill>
                  <a:srgbClr val="C00000"/>
                </a:solidFill>
              </a:rPr>
              <a:t>apabila</a:t>
            </a:r>
            <a:r>
              <a:rPr lang="en-US" dirty="0">
                <a:solidFill>
                  <a:srgbClr val="C00000"/>
                </a:solidFill>
              </a:rPr>
              <a:t> </a:t>
            </a:r>
            <a:r>
              <a:rPr lang="en-US" dirty="0" err="1">
                <a:solidFill>
                  <a:srgbClr val="C00000"/>
                </a:solidFill>
              </a:rPr>
              <a:t>tujuan</a:t>
            </a:r>
            <a:r>
              <a:rPr lang="en-US" dirty="0">
                <a:solidFill>
                  <a:srgbClr val="C00000"/>
                </a:solidFill>
              </a:rPr>
              <a:t> </a:t>
            </a:r>
            <a:r>
              <a:rPr lang="en-US" dirty="0" err="1">
                <a:solidFill>
                  <a:srgbClr val="C00000"/>
                </a:solidFill>
              </a:rPr>
              <a:t>lebih</a:t>
            </a:r>
            <a:r>
              <a:rPr lang="en-US" dirty="0">
                <a:solidFill>
                  <a:srgbClr val="C00000"/>
                </a:solidFill>
              </a:rPr>
              <a:t> </a:t>
            </a:r>
            <a:r>
              <a:rPr lang="en-US" dirty="0" err="1">
                <a:solidFill>
                  <a:srgbClr val="C00000"/>
                </a:solidFill>
              </a:rPr>
              <a:t>dari</a:t>
            </a:r>
            <a:r>
              <a:rPr lang="en-US" dirty="0">
                <a:solidFill>
                  <a:srgbClr val="C00000"/>
                </a:solidFill>
              </a:rPr>
              <a:t> </a:t>
            </a:r>
            <a:r>
              <a:rPr lang="en-US" dirty="0" err="1">
                <a:solidFill>
                  <a:srgbClr val="C00000"/>
                </a:solidFill>
              </a:rPr>
              <a:t>satu</a:t>
            </a:r>
            <a:r>
              <a:rPr lang="en-US" dirty="0">
                <a:solidFill>
                  <a:srgbClr val="C00000"/>
                </a:solidFill>
              </a:rPr>
              <a:t> </a:t>
            </a:r>
            <a:r>
              <a:rPr lang="en-US" dirty="0" err="1"/>
              <a:t>sehingga</a:t>
            </a:r>
            <a:r>
              <a:rPr lang="en-US" dirty="0"/>
              <a:t> </a:t>
            </a:r>
            <a:r>
              <a:rPr lang="en-US" dirty="0" err="1"/>
              <a:t>mudah</a:t>
            </a:r>
            <a:r>
              <a:rPr lang="en-US" dirty="0"/>
              <a:t> </a:t>
            </a:r>
            <a:r>
              <a:rPr lang="en-US" dirty="0" err="1"/>
              <a:t>dipahami</a:t>
            </a:r>
            <a:r>
              <a:rPr lang="en-US" dirty="0"/>
              <a:t> </a:t>
            </a:r>
          </a:p>
          <a:p>
            <a:endParaRPr lang="en-US" dirty="0"/>
          </a:p>
        </p:txBody>
      </p:sp>
      <p:sp>
        <p:nvSpPr>
          <p:cNvPr id="10241" name="Rectangle 1"/>
          <p:cNvSpPr>
            <a:spLocks noGrp="1" noChangeArrowheads="1"/>
          </p:cNvSpPr>
          <p:nvPr>
            <p:ph type="title"/>
          </p:nvPr>
        </p:nvSpPr>
        <p:spPr>
          <a:xfrm>
            <a:off x="628650" y="152401"/>
            <a:ext cx="8515350" cy="685800"/>
          </a:xfrm>
        </p:spPr>
        <p:txBody>
          <a:bodyPr>
            <a:normAutofit/>
          </a:bodyPr>
          <a:lstStyle/>
          <a:p>
            <a:r>
              <a:rPr lang="en-US" dirty="0" err="1"/>
              <a:t>Tujuan</a:t>
            </a:r>
            <a:r>
              <a:rPr lang="en-US" dirty="0"/>
              <a:t> </a:t>
            </a:r>
            <a:r>
              <a:rPr lang="en-US" dirty="0" err="1"/>
              <a:t>Penelitian</a:t>
            </a:r>
            <a:r>
              <a:rPr lang="en-US" dirty="0"/>
              <a:t> (</a:t>
            </a:r>
            <a:r>
              <a:rPr lang="en-US" i="1" dirty="0"/>
              <a:t>Research Objective</a:t>
            </a:r>
            <a:r>
              <a:rPr lang="en-US" dirty="0"/>
              <a:t>)</a:t>
            </a:r>
          </a:p>
        </p:txBody>
      </p:sp>
      <p:sp>
        <p:nvSpPr>
          <p:cNvPr id="3" name="Slide Number Placeholder 2">
            <a:extLst>
              <a:ext uri="{FF2B5EF4-FFF2-40B4-BE49-F238E27FC236}">
                <a16:creationId xmlns:a16="http://schemas.microsoft.com/office/drawing/2014/main" id="{E5A539B6-A8F2-440D-AAD2-61C8933D9CA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257</a:t>
            </a:fld>
            <a:endParaRPr lang="en-US">
              <a:solidFill>
                <a:prstClr val="black">
                  <a:tint val="75000"/>
                </a:prstClr>
              </a:solidFill>
            </a:endParaRPr>
          </a:p>
        </p:txBody>
      </p:sp>
    </p:spTree>
    <p:extLst>
      <p:ext uri="{BB962C8B-B14F-4D97-AF65-F5344CB8AC3E}">
        <p14:creationId xmlns:p14="http://schemas.microsoft.com/office/powerpoint/2010/main" val="2373710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id-ID" sz="3200" dirty="0"/>
              <a:t>Menerapkan PSO untuk pemilihan parameter yang sesuai (C, </a:t>
            </a:r>
            <a:r>
              <a:rPr lang="id-ID" sz="3200" dirty="0" err="1"/>
              <a:t>gamma</a:t>
            </a:r>
            <a:r>
              <a:rPr lang="id-ID" sz="3200" dirty="0"/>
              <a:t> dan </a:t>
            </a:r>
            <a:r>
              <a:rPr lang="id-ID" sz="3200" dirty="0" err="1"/>
              <a:t>epsilon</a:t>
            </a:r>
            <a:r>
              <a:rPr lang="id-ID" sz="3200" dirty="0"/>
              <a:t>) pada </a:t>
            </a:r>
            <a:r>
              <a:rPr lang="id-ID" sz="3200" dirty="0" err="1"/>
              <a:t>Support</a:t>
            </a:r>
            <a:r>
              <a:rPr lang="id-ID" sz="3200" dirty="0"/>
              <a:t> </a:t>
            </a:r>
            <a:r>
              <a:rPr lang="id-ID" sz="3200" dirty="0" err="1"/>
              <a:t>Vector</a:t>
            </a:r>
            <a:r>
              <a:rPr lang="id-ID" sz="3200" dirty="0"/>
              <a:t> </a:t>
            </a:r>
            <a:r>
              <a:rPr lang="id-ID" sz="3200" dirty="0" err="1"/>
              <a:t>Machine</a:t>
            </a:r>
            <a:r>
              <a:rPr lang="id-ID" sz="3200" dirty="0"/>
              <a:t> (SVM), sehingga hasil prediksinya </a:t>
            </a:r>
            <a:r>
              <a:rPr lang="id-ID" sz="3200" dirty="0">
                <a:solidFill>
                  <a:srgbClr val="C00000"/>
                </a:solidFill>
              </a:rPr>
              <a:t>lebih akurat</a:t>
            </a:r>
          </a:p>
        </p:txBody>
      </p:sp>
      <p:sp>
        <p:nvSpPr>
          <p:cNvPr id="4" name="Title 3"/>
          <p:cNvSpPr>
            <a:spLocks noGrp="1"/>
          </p:cNvSpPr>
          <p:nvPr>
            <p:ph type="title"/>
          </p:nvPr>
        </p:nvSpPr>
        <p:spPr/>
        <p:txBody>
          <a:bodyPr/>
          <a:lstStyle/>
          <a:p>
            <a:r>
              <a:rPr lang="en-US" dirty="0" err="1"/>
              <a:t>Tujuan</a:t>
            </a:r>
            <a:r>
              <a:rPr lang="en-US" dirty="0"/>
              <a:t> </a:t>
            </a:r>
            <a:r>
              <a:rPr lang="en-US" dirty="0" err="1"/>
              <a:t>Penelitian</a:t>
            </a:r>
            <a:r>
              <a:rPr lang="en-US" dirty="0"/>
              <a:t> (</a:t>
            </a:r>
            <a:r>
              <a:rPr lang="id-ID" i="1" dirty="0"/>
              <a:t>Research </a:t>
            </a:r>
            <a:r>
              <a:rPr lang="id-ID" i="1" dirty="0" err="1"/>
              <a:t>Objective</a:t>
            </a:r>
            <a:r>
              <a:rPr lang="en-US" dirty="0"/>
              <a:t>)</a:t>
            </a:r>
            <a:endParaRPr lang="id-ID" dirty="0"/>
          </a:p>
        </p:txBody>
      </p:sp>
      <p:sp>
        <p:nvSpPr>
          <p:cNvPr id="5" name="Slide Number Placeholder 4">
            <a:extLst>
              <a:ext uri="{FF2B5EF4-FFF2-40B4-BE49-F238E27FC236}">
                <a16:creationId xmlns:a16="http://schemas.microsoft.com/office/drawing/2014/main" id="{A32743A0-922E-4DF4-A798-05A1245496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258</a:t>
            </a:fld>
            <a:endParaRPr lang="en-US">
              <a:solidFill>
                <a:prstClr val="black">
                  <a:tint val="75000"/>
                </a:prstClr>
              </a:solidFill>
            </a:endParaRPr>
          </a:p>
        </p:txBody>
      </p:sp>
    </p:spTree>
    <p:extLst>
      <p:ext uri="{BB962C8B-B14F-4D97-AF65-F5344CB8AC3E}">
        <p14:creationId xmlns:p14="http://schemas.microsoft.com/office/powerpoint/2010/main" val="907872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idx="1"/>
          </p:nvPr>
        </p:nvSpPr>
        <p:spPr/>
        <p:txBody>
          <a:bodyPr>
            <a:normAutofit/>
          </a:bodyPr>
          <a:lstStyle/>
          <a:p>
            <a:r>
              <a:rPr lang="en-US" sz="3200" dirty="0">
                <a:solidFill>
                  <a:srgbClr val="C00000"/>
                </a:solidFill>
              </a:rPr>
              <a:t>Hal </a:t>
            </a:r>
            <a:r>
              <a:rPr lang="en-US" sz="3200" dirty="0" err="1">
                <a:solidFill>
                  <a:srgbClr val="C00000"/>
                </a:solidFill>
              </a:rPr>
              <a:t>baik</a:t>
            </a:r>
            <a:r>
              <a:rPr lang="en-US" sz="3200" dirty="0">
                <a:solidFill>
                  <a:srgbClr val="C00000"/>
                </a:solidFill>
              </a:rPr>
              <a:t> </a:t>
            </a:r>
            <a:r>
              <a:rPr lang="en-US" sz="3200" dirty="0" err="1">
                <a:solidFill>
                  <a:srgbClr val="C00000"/>
                </a:solidFill>
              </a:rPr>
              <a:t>yg</a:t>
            </a:r>
            <a:r>
              <a:rPr lang="en-US" sz="3200" dirty="0">
                <a:solidFill>
                  <a:srgbClr val="C00000"/>
                </a:solidFill>
              </a:rPr>
              <a:t> </a:t>
            </a:r>
            <a:r>
              <a:rPr lang="en-US" sz="3200" dirty="0" err="1">
                <a:solidFill>
                  <a:srgbClr val="C00000"/>
                </a:solidFill>
              </a:rPr>
              <a:t>datang</a:t>
            </a:r>
            <a:r>
              <a:rPr lang="en-US" sz="3200" dirty="0">
                <a:solidFill>
                  <a:srgbClr val="C00000"/>
                </a:solidFill>
              </a:rPr>
              <a:t> </a:t>
            </a:r>
            <a:r>
              <a:rPr lang="en-US" sz="3200" dirty="0" err="1">
                <a:solidFill>
                  <a:srgbClr val="C00000"/>
                </a:solidFill>
              </a:rPr>
              <a:t>setelah</a:t>
            </a:r>
            <a:r>
              <a:rPr lang="en-US" sz="3200" dirty="0">
                <a:solidFill>
                  <a:srgbClr val="C00000"/>
                </a:solidFill>
              </a:rPr>
              <a:t> </a:t>
            </a:r>
            <a:r>
              <a:rPr lang="en-US" sz="3200" dirty="0" err="1">
                <a:solidFill>
                  <a:srgbClr val="C00000"/>
                </a:solidFill>
              </a:rPr>
              <a:t>tujuan</a:t>
            </a:r>
            <a:r>
              <a:rPr lang="en-US" sz="3200" dirty="0">
                <a:solidFill>
                  <a:srgbClr val="C00000"/>
                </a:solidFill>
              </a:rPr>
              <a:t> </a:t>
            </a:r>
            <a:r>
              <a:rPr lang="en-US" sz="3200" dirty="0" err="1">
                <a:solidFill>
                  <a:srgbClr val="C00000"/>
                </a:solidFill>
              </a:rPr>
              <a:t>penelitian</a:t>
            </a:r>
            <a:r>
              <a:rPr lang="en-US" sz="3200" dirty="0">
                <a:solidFill>
                  <a:srgbClr val="C00000"/>
                </a:solidFill>
              </a:rPr>
              <a:t> </a:t>
            </a:r>
            <a:r>
              <a:rPr lang="en-US" sz="3200" dirty="0" err="1">
                <a:solidFill>
                  <a:srgbClr val="C00000"/>
                </a:solidFill>
              </a:rPr>
              <a:t>tercapai</a:t>
            </a:r>
            <a:r>
              <a:rPr lang="en-US" sz="3200" dirty="0"/>
              <a:t>, </a:t>
            </a:r>
            <a:r>
              <a:rPr lang="en-US" sz="3200" dirty="0" err="1"/>
              <a:t>baik</a:t>
            </a:r>
            <a:r>
              <a:rPr lang="en-US" sz="3200" dirty="0"/>
              <a:t> </a:t>
            </a:r>
            <a:r>
              <a:rPr lang="en-US" sz="3200" dirty="0" err="1"/>
              <a:t>dari</a:t>
            </a:r>
            <a:r>
              <a:rPr lang="en-US" sz="3200" dirty="0"/>
              <a:t> </a:t>
            </a:r>
            <a:r>
              <a:rPr lang="en-US" sz="3200" dirty="0" err="1"/>
              <a:t>sisi</a:t>
            </a:r>
            <a:r>
              <a:rPr lang="en-US" sz="3200" dirty="0"/>
              <a:t> </a:t>
            </a:r>
            <a:r>
              <a:rPr lang="en-US" sz="3200" dirty="0" err="1"/>
              <a:t>teoritis</a:t>
            </a:r>
            <a:r>
              <a:rPr lang="en-US" sz="3200" dirty="0"/>
              <a:t> </a:t>
            </a:r>
            <a:r>
              <a:rPr lang="en-US" sz="3200" dirty="0" err="1"/>
              <a:t>maupun</a:t>
            </a:r>
            <a:r>
              <a:rPr lang="en-US" sz="3200" dirty="0"/>
              <a:t> </a:t>
            </a:r>
            <a:r>
              <a:rPr lang="en-US" sz="3200" dirty="0" err="1"/>
              <a:t>organisasi</a:t>
            </a:r>
            <a:endParaRPr lang="en-US" sz="3200" dirty="0"/>
          </a:p>
          <a:p>
            <a:r>
              <a:rPr lang="en-US" sz="3200" dirty="0" err="1"/>
              <a:t>Manfaat</a:t>
            </a:r>
            <a:r>
              <a:rPr lang="en-US" sz="3200" dirty="0"/>
              <a:t> </a:t>
            </a:r>
            <a:r>
              <a:rPr lang="en-US" sz="3200" dirty="0" err="1">
                <a:solidFill>
                  <a:srgbClr val="C00000"/>
                </a:solidFill>
              </a:rPr>
              <a:t>bukan</a:t>
            </a:r>
            <a:r>
              <a:rPr lang="en-US" sz="3200" dirty="0">
                <a:solidFill>
                  <a:srgbClr val="C00000"/>
                </a:solidFill>
              </a:rPr>
              <a:t> </a:t>
            </a:r>
            <a:r>
              <a:rPr lang="en-US" sz="3200" dirty="0" err="1">
                <a:solidFill>
                  <a:srgbClr val="C00000"/>
                </a:solidFill>
              </a:rPr>
              <a:t>mengulang-ulang</a:t>
            </a:r>
            <a:r>
              <a:rPr lang="en-US" sz="3200" dirty="0">
                <a:solidFill>
                  <a:srgbClr val="C00000"/>
                </a:solidFill>
              </a:rPr>
              <a:t> </a:t>
            </a:r>
            <a:r>
              <a:rPr lang="en-US" sz="3200" dirty="0" err="1">
                <a:solidFill>
                  <a:srgbClr val="C00000"/>
                </a:solidFill>
              </a:rPr>
              <a:t>tujuan</a:t>
            </a:r>
            <a:endParaRPr lang="en-US" sz="3200" dirty="0">
              <a:solidFill>
                <a:srgbClr val="C00000"/>
              </a:solidFill>
            </a:endParaRPr>
          </a:p>
          <a:p>
            <a:r>
              <a:rPr lang="en-US" sz="3200" dirty="0" err="1"/>
              <a:t>Uraikan</a:t>
            </a:r>
            <a:r>
              <a:rPr lang="en-US" sz="3200" dirty="0"/>
              <a:t> </a:t>
            </a:r>
            <a:r>
              <a:rPr lang="en-US" sz="3200" dirty="0" err="1"/>
              <a:t>dalam</a:t>
            </a:r>
            <a:r>
              <a:rPr lang="en-US" sz="3200" dirty="0"/>
              <a:t> </a:t>
            </a:r>
            <a:r>
              <a:rPr lang="en-US" sz="3200" dirty="0" err="1">
                <a:solidFill>
                  <a:srgbClr val="C00000"/>
                </a:solidFill>
              </a:rPr>
              <a:t>bentuk</a:t>
            </a:r>
            <a:r>
              <a:rPr lang="en-US" sz="3200" dirty="0">
                <a:solidFill>
                  <a:srgbClr val="C00000"/>
                </a:solidFill>
              </a:rPr>
              <a:t> point-point </a:t>
            </a:r>
            <a:r>
              <a:rPr lang="en-US" sz="3200" dirty="0" err="1"/>
              <a:t>sehingga</a:t>
            </a:r>
            <a:r>
              <a:rPr lang="en-US" sz="3200" dirty="0"/>
              <a:t> </a:t>
            </a:r>
            <a:r>
              <a:rPr lang="en-US" sz="3200" dirty="0" err="1"/>
              <a:t>mudah</a:t>
            </a:r>
            <a:r>
              <a:rPr lang="en-US" sz="3200" dirty="0"/>
              <a:t> </a:t>
            </a:r>
            <a:r>
              <a:rPr lang="en-US" sz="3200" dirty="0" err="1"/>
              <a:t>dipahami</a:t>
            </a:r>
            <a:r>
              <a:rPr lang="en-US" sz="3200" dirty="0"/>
              <a:t> </a:t>
            </a:r>
          </a:p>
        </p:txBody>
      </p:sp>
      <p:sp>
        <p:nvSpPr>
          <p:cNvPr id="11265" name="Rectangle 1"/>
          <p:cNvSpPr>
            <a:spLocks noGrp="1" noChangeArrowheads="1"/>
          </p:cNvSpPr>
          <p:nvPr>
            <p:ph type="title"/>
          </p:nvPr>
        </p:nvSpPr>
        <p:spPr/>
        <p:txBody>
          <a:bodyPr/>
          <a:lstStyle/>
          <a:p>
            <a:r>
              <a:rPr lang="en-US" dirty="0" err="1"/>
              <a:t>Manfaat</a:t>
            </a:r>
            <a:r>
              <a:rPr lang="en-US" dirty="0"/>
              <a:t> </a:t>
            </a:r>
            <a:r>
              <a:rPr lang="en-US" dirty="0" err="1"/>
              <a:t>Penelitian</a:t>
            </a:r>
            <a:endParaRPr lang="en-US" dirty="0"/>
          </a:p>
        </p:txBody>
      </p:sp>
      <p:sp>
        <p:nvSpPr>
          <p:cNvPr id="3" name="Slide Number Placeholder 2">
            <a:extLst>
              <a:ext uri="{FF2B5EF4-FFF2-40B4-BE49-F238E27FC236}">
                <a16:creationId xmlns:a16="http://schemas.microsoft.com/office/drawing/2014/main" id="{13CFFEFA-9C4B-4E72-85EE-7E6A502C16B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259</a:t>
            </a:fld>
            <a:endParaRPr lang="en-US">
              <a:solidFill>
                <a:prstClr val="black">
                  <a:tint val="75000"/>
                </a:prstClr>
              </a:solidFill>
            </a:endParaRPr>
          </a:p>
        </p:txBody>
      </p:sp>
    </p:spTree>
    <p:extLst>
      <p:ext uri="{BB962C8B-B14F-4D97-AF65-F5344CB8AC3E}">
        <p14:creationId xmlns:p14="http://schemas.microsoft.com/office/powerpoint/2010/main" val="1989884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1.3 Gaya </a:t>
            </a:r>
            <a:r>
              <a:rPr lang="en-US" sz="4000" dirty="0" err="1"/>
              <a:t>Penelitian</a:t>
            </a:r>
            <a:r>
              <a:rPr lang="en-US" sz="4000" dirty="0"/>
              <a:t> </a:t>
            </a:r>
            <a:r>
              <a:rPr lang="en-US" sz="4000" dirty="0" err="1"/>
              <a:t>Bidang</a:t>
            </a:r>
            <a:r>
              <a:rPr lang="en-US" sz="4000" dirty="0"/>
              <a:t> Computing</a:t>
            </a:r>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7212C6-3FE8-4E52-AF2A-253545D3FB5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54480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4" name="Title 3"/>
          <p:cNvSpPr>
            <a:spLocks noGrp="1"/>
          </p:cNvSpPr>
          <p:nvPr>
            <p:ph type="title"/>
          </p:nvPr>
        </p:nvSpPr>
        <p:spPr/>
        <p:txBody>
          <a:bodyPr/>
          <a:lstStyle/>
          <a:p>
            <a:r>
              <a:rPr lang="en-US" dirty="0" err="1"/>
              <a:t>Korelasi</a:t>
            </a:r>
            <a:r>
              <a:rPr lang="en-US" dirty="0"/>
              <a:t> RP-RQ-RO</a:t>
            </a:r>
            <a:endParaRPr lang="id-ID" dirty="0"/>
          </a:p>
        </p:txBody>
      </p:sp>
      <p:graphicFrame>
        <p:nvGraphicFramePr>
          <p:cNvPr id="5" name="Content Placeholder 4"/>
          <p:cNvGraphicFramePr>
            <a:graphicFrameLocks/>
          </p:cNvGraphicFramePr>
          <p:nvPr/>
        </p:nvGraphicFramePr>
        <p:xfrm>
          <a:off x="304800" y="1600200"/>
          <a:ext cx="8553450" cy="3657600"/>
        </p:xfrm>
        <a:graphic>
          <a:graphicData uri="http://schemas.openxmlformats.org/drawingml/2006/table">
            <a:tbl>
              <a:tblPr firstRow="1" bandRow="1">
                <a:tableStyleId>{073A0DAA-6AF3-43AB-8588-CEC1D06C72B9}</a:tableStyleId>
              </a:tblPr>
              <a:tblGrid>
                <a:gridCol w="2851150">
                  <a:extLst>
                    <a:ext uri="{9D8B030D-6E8A-4147-A177-3AD203B41FA5}">
                      <a16:colId xmlns:a16="http://schemas.microsoft.com/office/drawing/2014/main" val="20000"/>
                    </a:ext>
                  </a:extLst>
                </a:gridCol>
                <a:gridCol w="2851150">
                  <a:extLst>
                    <a:ext uri="{9D8B030D-6E8A-4147-A177-3AD203B41FA5}">
                      <a16:colId xmlns:a16="http://schemas.microsoft.com/office/drawing/2014/main" val="20001"/>
                    </a:ext>
                  </a:extLst>
                </a:gridCol>
                <a:gridCol w="2851150">
                  <a:extLst>
                    <a:ext uri="{9D8B030D-6E8A-4147-A177-3AD203B41FA5}">
                      <a16:colId xmlns:a16="http://schemas.microsoft.com/office/drawing/2014/main" val="20002"/>
                    </a:ext>
                  </a:extLst>
                </a:gridCol>
              </a:tblGrid>
              <a:tr h="462747">
                <a:tc>
                  <a:txBody>
                    <a:bodyPr/>
                    <a:lstStyle/>
                    <a:p>
                      <a:r>
                        <a:rPr lang="en-US" dirty="0"/>
                        <a:t>RP</a:t>
                      </a:r>
                    </a:p>
                  </a:txBody>
                  <a:tcPr/>
                </a:tc>
                <a:tc>
                  <a:txBody>
                    <a:bodyPr/>
                    <a:lstStyle/>
                    <a:p>
                      <a:r>
                        <a:rPr lang="id-ID"/>
                        <a:t>RQ</a:t>
                      </a:r>
                      <a:endParaRPr lang="en-US"/>
                    </a:p>
                  </a:txBody>
                  <a:tcPr/>
                </a:tc>
                <a:tc>
                  <a:txBody>
                    <a:bodyPr/>
                    <a:lstStyle/>
                    <a:p>
                      <a:r>
                        <a:rPr lang="id-ID"/>
                        <a:t>RO</a:t>
                      </a:r>
                      <a:endParaRPr lang="en-US"/>
                    </a:p>
                  </a:txBody>
                  <a:tcPr/>
                </a:tc>
                <a:extLst>
                  <a:ext uri="{0D108BD9-81ED-4DB2-BD59-A6C34878D82A}">
                    <a16:rowId xmlns:a16="http://schemas.microsoft.com/office/drawing/2014/main" val="10000"/>
                  </a:ext>
                </a:extLst>
              </a:tr>
              <a:tr h="3194853">
                <a:tc>
                  <a:txBody>
                    <a:bodyPr/>
                    <a:lstStyle/>
                    <a:p>
                      <a:r>
                        <a:rPr lang="id-ID"/>
                        <a:t>SVM dapat memecahkan masalah ‘over-fitting’, lambatnya konvergensi, dan sedikitnya data training, akan tetapi memiliki kelemahan pada </a:t>
                      </a:r>
                      <a:r>
                        <a:rPr lang="id-ID">
                          <a:solidFill>
                            <a:srgbClr val="FF0000"/>
                          </a:solidFill>
                        </a:rPr>
                        <a:t>sulitnya pemilihan parameter SVM yang sesuai </a:t>
                      </a:r>
                    </a:p>
                  </a:txBody>
                  <a:tcPr/>
                </a:tc>
                <a:tc>
                  <a:txBody>
                    <a:bodyPr/>
                    <a:lstStyle/>
                    <a:p>
                      <a:r>
                        <a:rPr lang="id-ID" sz="1800">
                          <a:solidFill>
                            <a:schemeClr val="tx1"/>
                          </a:solidFill>
                        </a:rPr>
                        <a:t>Seberapa meningkat akurasi metode SVM apabila </a:t>
                      </a:r>
                      <a:r>
                        <a:rPr lang="id-ID" sz="1800">
                          <a:solidFill>
                            <a:srgbClr val="FF0000"/>
                          </a:solidFill>
                        </a:rPr>
                        <a:t>PSO diterapkan pada proses pemilihan parameter</a:t>
                      </a:r>
                      <a:r>
                        <a:rPr lang="id-ID" sz="1800">
                          <a:solidFill>
                            <a:schemeClr val="tx1"/>
                          </a:solidFill>
                        </a:rPr>
                        <a:t>?</a:t>
                      </a:r>
                    </a:p>
                  </a:txBody>
                  <a:tcPr/>
                </a:tc>
                <a:tc>
                  <a:txBody>
                    <a:bodyPr/>
                    <a:lstStyle/>
                    <a:p>
                      <a:r>
                        <a:rPr lang="id-ID" sz="1800" dirty="0">
                          <a:solidFill>
                            <a:srgbClr val="FF0000"/>
                          </a:solidFill>
                        </a:rPr>
                        <a:t>Menerapkan PSO untuk pemilihan parameter yang sesuai pada SVM </a:t>
                      </a:r>
                      <a:r>
                        <a:rPr lang="id-ID" sz="1800" dirty="0"/>
                        <a:t>(C, lambda dan </a:t>
                      </a:r>
                      <a:r>
                        <a:rPr lang="id-ID" sz="1800" dirty="0" err="1"/>
                        <a:t>epsilon</a:t>
                      </a:r>
                      <a:r>
                        <a:rPr lang="id-ID" sz="1800" dirty="0"/>
                        <a:t>) , </a:t>
                      </a:r>
                      <a:r>
                        <a:rPr lang="id-ID" sz="1800" dirty="0">
                          <a:solidFill>
                            <a:schemeClr val="tx1"/>
                          </a:solidFill>
                        </a:rPr>
                        <a:t>sehingga hasil prediksinya lebih akurat</a:t>
                      </a:r>
                    </a:p>
                  </a:txBody>
                  <a:tcPr/>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DCC34794-67E6-422B-A6C0-ECD8A25EE0B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260</a:t>
            </a:fld>
            <a:endParaRPr lang="en-US">
              <a:solidFill>
                <a:prstClr val="black">
                  <a:tint val="75000"/>
                </a:prstClr>
              </a:solidFill>
            </a:endParaRPr>
          </a:p>
        </p:txBody>
      </p:sp>
    </p:spTree>
    <p:extLst>
      <p:ext uri="{BB962C8B-B14F-4D97-AF65-F5344CB8AC3E}">
        <p14:creationId xmlns:p14="http://schemas.microsoft.com/office/powerpoint/2010/main" val="32962027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28B8F4-B54B-4EEF-8BA1-42E7DE0367C1}"/>
              </a:ext>
            </a:extLst>
          </p:cNvPr>
          <p:cNvSpPr>
            <a:spLocks noGrp="1"/>
          </p:cNvSpPr>
          <p:nvPr>
            <p:ph idx="1"/>
          </p:nvPr>
        </p:nvSpPr>
        <p:spPr>
          <a:xfrm>
            <a:off x="628650" y="1447800"/>
            <a:ext cx="7886700" cy="5028749"/>
          </a:xfrm>
        </p:spPr>
        <p:txBody>
          <a:bodyPr>
            <a:normAutofit/>
          </a:bodyPr>
          <a:lstStyle/>
          <a:p>
            <a:pPr marL="514350" indent="-514350">
              <a:buFont typeface="+mj-lt"/>
              <a:buAutoNum type="arabicPeriod"/>
            </a:pPr>
            <a:r>
              <a:rPr lang="id-ID" sz="3200" dirty="0">
                <a:solidFill>
                  <a:srgbClr val="C00000"/>
                </a:solidFill>
              </a:rPr>
              <a:t>Definisi</a:t>
            </a:r>
            <a:r>
              <a:rPr lang="id-ID" sz="3200" dirty="0"/>
              <a:t> Algoritma</a:t>
            </a:r>
          </a:p>
          <a:p>
            <a:pPr marL="514350" indent="-514350">
              <a:buFont typeface="+mj-lt"/>
              <a:buAutoNum type="arabicPeriod"/>
            </a:pPr>
            <a:r>
              <a:rPr lang="id-ID" sz="3200" dirty="0">
                <a:solidFill>
                  <a:srgbClr val="C00000"/>
                </a:solidFill>
              </a:rPr>
              <a:t>Kelebihan</a:t>
            </a:r>
            <a:r>
              <a:rPr lang="id-ID" sz="3200" dirty="0"/>
              <a:t> Algoritma</a:t>
            </a:r>
          </a:p>
          <a:p>
            <a:pPr marL="514350" indent="-514350">
              <a:buFont typeface="+mj-lt"/>
              <a:buAutoNum type="arabicPeriod"/>
            </a:pPr>
            <a:r>
              <a:rPr lang="id-ID" sz="3200" dirty="0">
                <a:solidFill>
                  <a:srgbClr val="C00000"/>
                </a:solidFill>
              </a:rPr>
              <a:t>Kelemahan</a:t>
            </a:r>
            <a:r>
              <a:rPr lang="id-ID" sz="3200" dirty="0"/>
              <a:t> Algoritma</a:t>
            </a:r>
          </a:p>
          <a:p>
            <a:pPr marL="514350" indent="-514350">
              <a:buFont typeface="+mj-lt"/>
              <a:buAutoNum type="arabicPeriod"/>
            </a:pPr>
            <a:r>
              <a:rPr lang="id-ID" sz="3200" dirty="0" err="1">
                <a:solidFill>
                  <a:srgbClr val="C00000"/>
                </a:solidFill>
              </a:rPr>
              <a:t>Metode-Metode</a:t>
            </a:r>
            <a:r>
              <a:rPr lang="id-ID" sz="3200" dirty="0">
                <a:solidFill>
                  <a:srgbClr val="C00000"/>
                </a:solidFill>
              </a:rPr>
              <a:t> yang ada </a:t>
            </a:r>
            <a:r>
              <a:rPr lang="id-ID" sz="3200" dirty="0"/>
              <a:t>untuk Memecahkan Kelemahan Algoritma</a:t>
            </a:r>
          </a:p>
          <a:p>
            <a:pPr marL="514350" indent="-514350">
              <a:buFont typeface="+mj-lt"/>
              <a:buAutoNum type="arabicPeriod"/>
            </a:pPr>
            <a:r>
              <a:rPr lang="id-ID" sz="3200" dirty="0">
                <a:solidFill>
                  <a:srgbClr val="C00000"/>
                </a:solidFill>
              </a:rPr>
              <a:t>Masalah</a:t>
            </a:r>
            <a:r>
              <a:rPr lang="id-ID" sz="3200" dirty="0"/>
              <a:t> pada </a:t>
            </a:r>
            <a:r>
              <a:rPr lang="id-ID" sz="3200" dirty="0" err="1"/>
              <a:t>Metode-Metode</a:t>
            </a:r>
            <a:r>
              <a:rPr lang="id-ID" sz="3200" dirty="0"/>
              <a:t> yang ada (</a:t>
            </a:r>
            <a:r>
              <a:rPr lang="id-ID" sz="3200" dirty="0" err="1"/>
              <a:t>Research</a:t>
            </a:r>
            <a:r>
              <a:rPr lang="id-ID" sz="3200" dirty="0"/>
              <a:t> Gap </a:t>
            </a:r>
            <a:r>
              <a:rPr lang="id-ID" sz="3200" dirty="0">
                <a:sym typeface="Wingdings" panose="05000000000000000000" pitchFamily="2" charset="2"/>
              </a:rPr>
              <a:t> Masalah Penelitian</a:t>
            </a:r>
            <a:r>
              <a:rPr lang="id-ID" sz="3200" dirty="0"/>
              <a:t>)</a:t>
            </a:r>
          </a:p>
          <a:p>
            <a:pPr marL="514350" indent="-514350">
              <a:buFont typeface="+mj-lt"/>
              <a:buAutoNum type="arabicPeriod"/>
            </a:pPr>
            <a:r>
              <a:rPr lang="id-ID" sz="3200" dirty="0">
                <a:solidFill>
                  <a:srgbClr val="C00000"/>
                </a:solidFill>
              </a:rPr>
              <a:t>Solusi pemecahan masalah </a:t>
            </a:r>
            <a:r>
              <a:rPr lang="id-ID" sz="3200" dirty="0"/>
              <a:t>pada metode-metode yang ada</a:t>
            </a:r>
            <a:endParaRPr lang="en-US" sz="3200" dirty="0"/>
          </a:p>
        </p:txBody>
      </p:sp>
      <p:sp>
        <p:nvSpPr>
          <p:cNvPr id="4" name="Title 3">
            <a:extLst>
              <a:ext uri="{FF2B5EF4-FFF2-40B4-BE49-F238E27FC236}">
                <a16:creationId xmlns:a16="http://schemas.microsoft.com/office/drawing/2014/main" id="{3670B027-38BC-4EC9-865D-9491B5169CD7}"/>
              </a:ext>
            </a:extLst>
          </p:cNvPr>
          <p:cNvSpPr>
            <a:spLocks noGrp="1"/>
          </p:cNvSpPr>
          <p:nvPr>
            <p:ph type="title"/>
          </p:nvPr>
        </p:nvSpPr>
        <p:spPr>
          <a:xfrm>
            <a:off x="628649" y="152400"/>
            <a:ext cx="8501495" cy="685801"/>
          </a:xfrm>
        </p:spPr>
        <p:txBody>
          <a:bodyPr>
            <a:normAutofit fontScale="90000"/>
          </a:bodyPr>
          <a:lstStyle/>
          <a:p>
            <a:r>
              <a:rPr lang="id-ID" dirty="0"/>
              <a:t>Pola Alur Alternatif (Pokok Pikiran Paragraf) untuk Penelitian Perbaikan Algoritma</a:t>
            </a:r>
            <a:endParaRPr lang="en-US" dirty="0"/>
          </a:p>
        </p:txBody>
      </p:sp>
      <p:sp>
        <p:nvSpPr>
          <p:cNvPr id="5" name="Slide Number Placeholder 4">
            <a:extLst>
              <a:ext uri="{FF2B5EF4-FFF2-40B4-BE49-F238E27FC236}">
                <a16:creationId xmlns:a16="http://schemas.microsoft.com/office/drawing/2014/main" id="{FE362BC0-1938-46FF-8E23-450AFE6D282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261</a:t>
            </a:fld>
            <a:endParaRPr lang="en-US">
              <a:solidFill>
                <a:prstClr val="black">
                  <a:tint val="75000"/>
                </a:prstClr>
              </a:solidFill>
            </a:endParaRPr>
          </a:p>
        </p:txBody>
      </p:sp>
    </p:spTree>
    <p:extLst>
      <p:ext uri="{BB962C8B-B14F-4D97-AF65-F5344CB8AC3E}">
        <p14:creationId xmlns:p14="http://schemas.microsoft.com/office/powerpoint/2010/main" val="2746990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3600" dirty="0"/>
              <a:t>4.3.4 Bab 2: Literature Review</a:t>
            </a:r>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47D17CF1-B73C-4107-A78B-92698BEB14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262</a:t>
            </a:fld>
            <a:endParaRPr lang="en-US">
              <a:solidFill>
                <a:prstClr val="black">
                  <a:tint val="75000"/>
                </a:prstClr>
              </a:solidFill>
            </a:endParaRPr>
          </a:p>
        </p:txBody>
      </p:sp>
    </p:spTree>
    <p:extLst>
      <p:ext uri="{BB962C8B-B14F-4D97-AF65-F5344CB8AC3E}">
        <p14:creationId xmlns:p14="http://schemas.microsoft.com/office/powerpoint/2010/main" val="21187018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813" y="1295400"/>
            <a:ext cx="8153400" cy="5181600"/>
          </a:xfrm>
        </p:spPr>
        <p:txBody>
          <a:bodyPr>
            <a:normAutofit/>
          </a:bodyPr>
          <a:lstStyle/>
          <a:p>
            <a:pPr marL="514350" indent="-514350">
              <a:buNone/>
            </a:pPr>
            <a:r>
              <a:rPr lang="en-US" sz="3600" dirty="0">
                <a:solidFill>
                  <a:srgbClr val="C00000"/>
                </a:solidFill>
              </a:rPr>
              <a:t>Bab II </a:t>
            </a:r>
            <a:r>
              <a:rPr lang="id-ID" sz="3600" dirty="0">
                <a:solidFill>
                  <a:srgbClr val="C00000"/>
                </a:solidFill>
              </a:rPr>
              <a:t>Landasan Teori</a:t>
            </a:r>
            <a:endParaRPr lang="en-US" sz="3600" dirty="0">
              <a:solidFill>
                <a:srgbClr val="C00000"/>
              </a:solidFill>
            </a:endParaRPr>
          </a:p>
          <a:p>
            <a:pPr marL="514350" indent="-514350">
              <a:buNone/>
            </a:pPr>
            <a:r>
              <a:rPr lang="en-US" sz="3300" dirty="0" err="1">
                <a:solidFill>
                  <a:schemeClr val="bg1">
                    <a:lumMod val="65000"/>
                  </a:schemeClr>
                </a:solidFill>
              </a:rPr>
              <a:t>Tradisional</a:t>
            </a:r>
            <a:r>
              <a:rPr lang="en-US" sz="3300" dirty="0">
                <a:solidFill>
                  <a:schemeClr val="bg1">
                    <a:lumMod val="65000"/>
                  </a:schemeClr>
                </a:solidFill>
              </a:rPr>
              <a:t> Literature Review</a:t>
            </a:r>
          </a:p>
          <a:p>
            <a:pPr marL="863600" lvl="1" indent="-514350">
              <a:buNone/>
            </a:pPr>
            <a:endParaRPr lang="en-US" sz="1600" dirty="0"/>
          </a:p>
          <a:p>
            <a:pPr marL="863600" lvl="1" indent="-514350">
              <a:buNone/>
            </a:pPr>
            <a:r>
              <a:rPr lang="en-US" sz="2400" dirty="0"/>
              <a:t>2.1 </a:t>
            </a:r>
            <a:r>
              <a:rPr lang="en-US" sz="2400" dirty="0" err="1"/>
              <a:t>Tinjauan</a:t>
            </a:r>
            <a:r>
              <a:rPr lang="en-US" sz="2400" dirty="0"/>
              <a:t> </a:t>
            </a:r>
            <a:r>
              <a:rPr lang="en-US" sz="2400" dirty="0" err="1"/>
              <a:t>Studi</a:t>
            </a:r>
            <a:r>
              <a:rPr lang="en-US" sz="2400" dirty="0"/>
              <a:t> (</a:t>
            </a:r>
            <a:r>
              <a:rPr lang="en-US" sz="2400" dirty="0">
                <a:solidFill>
                  <a:srgbClr val="0070C0"/>
                </a:solidFill>
              </a:rPr>
              <a:t>Related Research)</a:t>
            </a:r>
            <a:br>
              <a:rPr lang="en-US" sz="2400" dirty="0"/>
            </a:br>
            <a:r>
              <a:rPr lang="en-US" sz="2000" i="1" dirty="0"/>
              <a:t>(</a:t>
            </a:r>
            <a:r>
              <a:rPr lang="en-US" sz="2000" i="1" dirty="0" err="1"/>
              <a:t>uraikan</a:t>
            </a:r>
            <a:r>
              <a:rPr lang="en-US" sz="2000" i="1" dirty="0"/>
              <a:t> </a:t>
            </a:r>
            <a:r>
              <a:rPr lang="id-ID" sz="2000" i="1" dirty="0"/>
              <a:t>minimal 3 </a:t>
            </a:r>
            <a:r>
              <a:rPr lang="en-US" sz="2000" i="1" dirty="0" err="1"/>
              <a:t>penelitian</a:t>
            </a:r>
            <a:r>
              <a:rPr lang="en-US" sz="2000" i="1" dirty="0"/>
              <a:t> lain yang </a:t>
            </a:r>
            <a:r>
              <a:rPr lang="en-US" sz="2000" i="1" dirty="0" err="1"/>
              <a:t>berhubungan</a:t>
            </a:r>
            <a:r>
              <a:rPr lang="id-ID" sz="2000" i="1" dirty="0"/>
              <a:t> (masalah-metode-hasil)</a:t>
            </a:r>
            <a:r>
              <a:rPr lang="en-US" sz="2000" i="1" dirty="0"/>
              <a:t>, </a:t>
            </a:r>
            <a:r>
              <a:rPr lang="en-US" sz="2000" i="1" dirty="0" err="1"/>
              <a:t>serta</a:t>
            </a:r>
            <a:r>
              <a:rPr lang="en-US" sz="2000" i="1" dirty="0"/>
              <a:t> </a:t>
            </a:r>
            <a:r>
              <a:rPr lang="en-US" sz="2000" i="1" dirty="0" err="1"/>
              <a:t>tunjukkan</a:t>
            </a:r>
            <a:r>
              <a:rPr lang="en-US" sz="2000" i="1" dirty="0"/>
              <a:t> </a:t>
            </a:r>
            <a:r>
              <a:rPr lang="en-US" sz="2000" i="1" dirty="0" err="1"/>
              <a:t>bedanya</a:t>
            </a:r>
            <a:r>
              <a:rPr lang="en-US" sz="2000" i="1" dirty="0"/>
              <a:t> </a:t>
            </a:r>
            <a:r>
              <a:rPr lang="en-US" sz="2000" i="1" dirty="0" err="1"/>
              <a:t>dengan</a:t>
            </a:r>
            <a:r>
              <a:rPr lang="en-US" sz="2000" i="1" dirty="0"/>
              <a:t> </a:t>
            </a:r>
            <a:r>
              <a:rPr lang="en-US" sz="2000" i="1" dirty="0" err="1"/>
              <a:t>penelitian</a:t>
            </a:r>
            <a:r>
              <a:rPr lang="en-US" sz="2000" i="1" dirty="0"/>
              <a:t> </a:t>
            </a:r>
            <a:r>
              <a:rPr lang="en-US" sz="2000" i="1" dirty="0" err="1"/>
              <a:t>kita</a:t>
            </a:r>
            <a:r>
              <a:rPr lang="en-US" sz="2000" i="1" dirty="0"/>
              <a:t>)</a:t>
            </a:r>
          </a:p>
          <a:p>
            <a:pPr marL="863600" lvl="1" indent="-514350">
              <a:buNone/>
            </a:pPr>
            <a:r>
              <a:rPr lang="en-US" sz="2400" dirty="0"/>
              <a:t>2.2 </a:t>
            </a:r>
            <a:r>
              <a:rPr lang="en-US" sz="2400" dirty="0" err="1"/>
              <a:t>Tinjauan</a:t>
            </a:r>
            <a:r>
              <a:rPr lang="en-US" sz="2400" dirty="0"/>
              <a:t> </a:t>
            </a:r>
            <a:r>
              <a:rPr lang="en-US" sz="2400" dirty="0" err="1"/>
              <a:t>Pustaka</a:t>
            </a:r>
            <a:r>
              <a:rPr lang="en-US" sz="2400" dirty="0"/>
              <a:t> (</a:t>
            </a:r>
            <a:r>
              <a:rPr lang="en-US" sz="2400" dirty="0" err="1">
                <a:solidFill>
                  <a:srgbClr val="0070C0"/>
                </a:solidFill>
              </a:rPr>
              <a:t>Landasan</a:t>
            </a:r>
            <a:r>
              <a:rPr lang="en-US" sz="2400" dirty="0">
                <a:solidFill>
                  <a:srgbClr val="0070C0"/>
                </a:solidFill>
              </a:rPr>
              <a:t> </a:t>
            </a:r>
            <a:r>
              <a:rPr lang="en-US" sz="2400" dirty="0" err="1">
                <a:solidFill>
                  <a:srgbClr val="0070C0"/>
                </a:solidFill>
              </a:rPr>
              <a:t>Teori</a:t>
            </a:r>
            <a:r>
              <a:rPr lang="en-US" sz="2400" dirty="0">
                <a:solidFill>
                  <a:srgbClr val="0070C0"/>
                </a:solidFill>
              </a:rPr>
              <a:t>)</a:t>
            </a:r>
          </a:p>
          <a:p>
            <a:pPr marL="863600" lvl="1" indent="-514350">
              <a:buNone/>
            </a:pPr>
            <a:r>
              <a:rPr lang="en-US" sz="2000" dirty="0"/>
              <a:t>	2.2.1 </a:t>
            </a:r>
            <a:r>
              <a:rPr lang="en-US" sz="2000" dirty="0" err="1"/>
              <a:t>Obyek</a:t>
            </a:r>
            <a:r>
              <a:rPr lang="en-US" sz="2000" dirty="0"/>
              <a:t> </a:t>
            </a:r>
            <a:r>
              <a:rPr lang="en-US" sz="2000" dirty="0" err="1"/>
              <a:t>Penelitian</a:t>
            </a:r>
            <a:endParaRPr lang="en-US" sz="2000" dirty="0"/>
          </a:p>
          <a:p>
            <a:pPr marL="863600" lvl="1" indent="-514350">
              <a:buNone/>
            </a:pPr>
            <a:r>
              <a:rPr lang="en-US" sz="2000" dirty="0"/>
              <a:t>	2.2.2-2.2.* </a:t>
            </a:r>
            <a:r>
              <a:rPr lang="en-US" sz="2000" dirty="0" err="1"/>
              <a:t>Landasan</a:t>
            </a:r>
            <a:r>
              <a:rPr lang="en-US" sz="2000" dirty="0"/>
              <a:t> </a:t>
            </a:r>
            <a:r>
              <a:rPr lang="en-US" sz="2000" dirty="0" err="1"/>
              <a:t>Teori</a:t>
            </a:r>
            <a:r>
              <a:rPr lang="en-US" sz="2000" dirty="0"/>
              <a:t> </a:t>
            </a:r>
            <a:r>
              <a:rPr lang="en-US" sz="2000" dirty="0" err="1"/>
              <a:t>Tentang</a:t>
            </a:r>
            <a:r>
              <a:rPr lang="en-US" sz="2000" dirty="0"/>
              <a:t> </a:t>
            </a:r>
            <a:r>
              <a:rPr lang="id-ID" sz="2000" dirty="0"/>
              <a:t>Metode</a:t>
            </a:r>
            <a:r>
              <a:rPr lang="en-US" sz="2000" dirty="0"/>
              <a:t>, Tahapan </a:t>
            </a:r>
            <a:r>
              <a:rPr lang="en-US" sz="2000" dirty="0" err="1"/>
              <a:t>Algoritma</a:t>
            </a:r>
            <a:r>
              <a:rPr lang="id-ID" sz="2000" dirty="0"/>
              <a:t> dan</a:t>
            </a:r>
            <a:r>
              <a:rPr lang="en-US" sz="2000" dirty="0"/>
              <a:t> </a:t>
            </a:r>
            <a:br>
              <a:rPr lang="en-US" sz="2000" dirty="0"/>
            </a:br>
            <a:r>
              <a:rPr lang="en-US" sz="2000" dirty="0"/>
              <a:t>          </a:t>
            </a:r>
            <a:r>
              <a:rPr lang="en-US" sz="2000" dirty="0" err="1"/>
              <a:t>Contoh</a:t>
            </a:r>
            <a:r>
              <a:rPr lang="id-ID" sz="2000" dirty="0"/>
              <a:t> Penerapanny</a:t>
            </a:r>
            <a:r>
              <a:rPr lang="en-US" sz="2000" dirty="0"/>
              <a:t>a</a:t>
            </a:r>
          </a:p>
          <a:p>
            <a:pPr marL="863600" lvl="1" indent="-514350">
              <a:buNone/>
            </a:pPr>
            <a:r>
              <a:rPr lang="en-US" sz="2400" dirty="0"/>
              <a:t>2.3</a:t>
            </a:r>
            <a:r>
              <a:rPr lang="id-ID" sz="2400" dirty="0"/>
              <a:t> </a:t>
            </a:r>
            <a:r>
              <a:rPr lang="en-US" sz="2400" dirty="0" err="1"/>
              <a:t>Kerangka</a:t>
            </a:r>
            <a:r>
              <a:rPr lang="en-US" sz="2400" dirty="0"/>
              <a:t> </a:t>
            </a:r>
            <a:r>
              <a:rPr lang="en-US" sz="2400" dirty="0" err="1"/>
              <a:t>Pemikiran</a:t>
            </a:r>
            <a:br>
              <a:rPr lang="id-ID" sz="2000" i="1" dirty="0"/>
            </a:br>
            <a:r>
              <a:rPr lang="id-ID" sz="2000" i="1" dirty="0"/>
              <a:t>(</a:t>
            </a:r>
            <a:r>
              <a:rPr lang="en-US" sz="2000" i="1" dirty="0" err="1"/>
              <a:t>gambar</a:t>
            </a:r>
            <a:r>
              <a:rPr lang="en-US" sz="2000" i="1" dirty="0"/>
              <a:t> </a:t>
            </a:r>
            <a:r>
              <a:rPr lang="en-US" sz="2000" i="1" dirty="0" err="1"/>
              <a:t>kerangka</a:t>
            </a:r>
            <a:r>
              <a:rPr lang="en-US" sz="2000" i="1" dirty="0"/>
              <a:t> </a:t>
            </a:r>
            <a:r>
              <a:rPr lang="en-US" sz="2000" i="1" dirty="0" err="1"/>
              <a:t>pemikiran</a:t>
            </a:r>
            <a:r>
              <a:rPr lang="en-US" sz="2000" i="1" dirty="0"/>
              <a:t> </a:t>
            </a:r>
            <a:r>
              <a:rPr lang="en-US" sz="2000" i="1" dirty="0" err="1"/>
              <a:t>beserta</a:t>
            </a:r>
            <a:r>
              <a:rPr lang="en-US" sz="2000" i="1" dirty="0"/>
              <a:t> </a:t>
            </a:r>
            <a:r>
              <a:rPr lang="en-US" sz="2000" i="1" dirty="0" err="1"/>
              <a:t>penjelasannya</a:t>
            </a:r>
            <a:r>
              <a:rPr lang="en-US" sz="2000" i="1" dirty="0"/>
              <a:t>)</a:t>
            </a:r>
          </a:p>
          <a:p>
            <a:pPr marL="406400" indent="-514350">
              <a:buNone/>
            </a:pPr>
            <a:endParaRPr lang="en-US" dirty="0">
              <a:solidFill>
                <a:schemeClr val="bg1">
                  <a:lumMod val="65000"/>
                </a:schemeClr>
              </a:solidFill>
            </a:endParaRPr>
          </a:p>
        </p:txBody>
      </p:sp>
      <p:sp>
        <p:nvSpPr>
          <p:cNvPr id="2" name="Title 1"/>
          <p:cNvSpPr>
            <a:spLocks noGrp="1"/>
          </p:cNvSpPr>
          <p:nvPr>
            <p:ph type="title"/>
          </p:nvPr>
        </p:nvSpPr>
        <p:spPr>
          <a:xfrm>
            <a:off x="658813" y="190500"/>
            <a:ext cx="8561387" cy="647700"/>
          </a:xfrm>
        </p:spPr>
        <p:txBody>
          <a:bodyPr>
            <a:normAutofit/>
          </a:bodyPr>
          <a:lstStyle/>
          <a:p>
            <a:r>
              <a:rPr lang="en-US" dirty="0" err="1"/>
              <a:t>Struktur</a:t>
            </a:r>
            <a:r>
              <a:rPr lang="en-US" dirty="0"/>
              <a:t> </a:t>
            </a:r>
            <a:r>
              <a:rPr lang="en-US" dirty="0" err="1"/>
              <a:t>Tesis</a:t>
            </a:r>
            <a:r>
              <a:rPr lang="en-US" dirty="0"/>
              <a:t> – Bab II</a:t>
            </a:r>
            <a:endParaRPr lang="id-ID" dirty="0"/>
          </a:p>
        </p:txBody>
      </p:sp>
      <p:sp>
        <p:nvSpPr>
          <p:cNvPr id="5" name="Slide Number Placeholder 4">
            <a:extLst>
              <a:ext uri="{FF2B5EF4-FFF2-40B4-BE49-F238E27FC236}">
                <a16:creationId xmlns:a16="http://schemas.microsoft.com/office/drawing/2014/main" id="{93B3688D-537D-4EC2-9462-16B8640B545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263</a:t>
            </a:fld>
            <a:endParaRPr lang="en-US">
              <a:solidFill>
                <a:prstClr val="black">
                  <a:tint val="75000"/>
                </a:prstClr>
              </a:solidFill>
            </a:endParaRPr>
          </a:p>
        </p:txBody>
      </p:sp>
    </p:spTree>
    <p:extLst>
      <p:ext uri="{BB962C8B-B14F-4D97-AF65-F5344CB8AC3E}">
        <p14:creationId xmlns:p14="http://schemas.microsoft.com/office/powerpoint/2010/main" val="23954686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813" y="1295400"/>
            <a:ext cx="8153400" cy="5181600"/>
          </a:xfrm>
        </p:spPr>
        <p:txBody>
          <a:bodyPr>
            <a:normAutofit fontScale="77500" lnSpcReduction="20000"/>
          </a:bodyPr>
          <a:lstStyle/>
          <a:p>
            <a:pPr marL="514350" indent="-514350">
              <a:buNone/>
            </a:pPr>
            <a:r>
              <a:rPr lang="en-US" sz="3600" dirty="0">
                <a:solidFill>
                  <a:srgbClr val="C00000"/>
                </a:solidFill>
              </a:rPr>
              <a:t>Bab II </a:t>
            </a:r>
            <a:r>
              <a:rPr lang="id-ID" sz="3600" dirty="0">
                <a:solidFill>
                  <a:srgbClr val="C00000"/>
                </a:solidFill>
              </a:rPr>
              <a:t>Landasan Teori</a:t>
            </a:r>
            <a:endParaRPr lang="en-US" sz="3600" dirty="0">
              <a:solidFill>
                <a:srgbClr val="C00000"/>
              </a:solidFill>
            </a:endParaRPr>
          </a:p>
          <a:p>
            <a:pPr marL="514350" indent="-514350">
              <a:buNone/>
            </a:pPr>
            <a:r>
              <a:rPr lang="en-US" sz="3300" dirty="0">
                <a:solidFill>
                  <a:schemeClr val="bg1">
                    <a:lumMod val="65000"/>
                  </a:schemeClr>
                </a:solidFill>
              </a:rPr>
              <a:t>Systematic Literature Review</a:t>
            </a:r>
          </a:p>
          <a:p>
            <a:pPr marL="863600" lvl="1" indent="-514350">
              <a:buNone/>
            </a:pPr>
            <a:r>
              <a:rPr lang="en-US" sz="2200" dirty="0"/>
              <a:t>2.1 Introduction</a:t>
            </a:r>
          </a:p>
          <a:p>
            <a:pPr marL="863600" lvl="1" indent="-514350">
              <a:buNone/>
            </a:pPr>
            <a:r>
              <a:rPr lang="en-US" sz="2200" dirty="0"/>
              <a:t>2.2 Review Method</a:t>
            </a:r>
          </a:p>
          <a:p>
            <a:pPr marL="863600" lvl="1" indent="-514350">
              <a:buNone/>
            </a:pPr>
            <a:r>
              <a:rPr lang="en-US" sz="2200" dirty="0"/>
              <a:t>	2.2.1 Research Questions</a:t>
            </a:r>
          </a:p>
          <a:p>
            <a:pPr marL="863600" lvl="1" indent="-514350">
              <a:buNone/>
            </a:pPr>
            <a:r>
              <a:rPr lang="en-US" sz="2200" dirty="0"/>
              <a:t>	2.2.2 Search Strategy</a:t>
            </a:r>
          </a:p>
          <a:p>
            <a:pPr marL="863600" lvl="1" indent="-514350">
              <a:buNone/>
            </a:pPr>
            <a:r>
              <a:rPr lang="en-US" sz="2200" dirty="0"/>
              <a:t>	2.2.3 Study Selection</a:t>
            </a:r>
          </a:p>
          <a:p>
            <a:pPr marL="863600" lvl="1" indent="-514350">
              <a:buNone/>
            </a:pPr>
            <a:r>
              <a:rPr lang="en-US" sz="2200" dirty="0"/>
              <a:t>	2.2.4 Data Extraction</a:t>
            </a:r>
          </a:p>
          <a:p>
            <a:pPr marL="863600" lvl="1" indent="-514350">
              <a:buNone/>
            </a:pPr>
            <a:r>
              <a:rPr lang="en-US" sz="2200" dirty="0"/>
              <a:t>	2.2.5 Study Quality Assessment</a:t>
            </a:r>
          </a:p>
          <a:p>
            <a:pPr marL="863600" lvl="1" indent="-514350">
              <a:buNone/>
            </a:pPr>
            <a:r>
              <a:rPr lang="en-US" sz="2200" dirty="0"/>
              <a:t>	2.2.6 Data Synthesis</a:t>
            </a:r>
          </a:p>
          <a:p>
            <a:pPr marL="863600" lvl="1" indent="-514350">
              <a:buNone/>
            </a:pPr>
            <a:r>
              <a:rPr lang="en-US" sz="2200" dirty="0"/>
              <a:t>	2.2.7 Threats to Validity</a:t>
            </a:r>
          </a:p>
          <a:p>
            <a:pPr marL="863600" lvl="1" indent="-514350">
              <a:buNone/>
            </a:pPr>
            <a:r>
              <a:rPr lang="en-US" sz="2200" dirty="0"/>
              <a:t>2.3 Results and Analysis</a:t>
            </a:r>
          </a:p>
          <a:p>
            <a:pPr marL="863600" lvl="1" indent="-514350">
              <a:buNone/>
            </a:pPr>
            <a:r>
              <a:rPr lang="en-US" sz="2200" dirty="0"/>
              <a:t>	2.3.1 (RQ1 Results)</a:t>
            </a:r>
          </a:p>
          <a:p>
            <a:pPr marL="863600" lvl="1" indent="-514350">
              <a:buNone/>
            </a:pPr>
            <a:r>
              <a:rPr lang="en-US" sz="2200" dirty="0"/>
              <a:t>	2.3.n (</a:t>
            </a:r>
            <a:r>
              <a:rPr lang="en-US" sz="2200" dirty="0" err="1"/>
              <a:t>RQn</a:t>
            </a:r>
            <a:r>
              <a:rPr lang="en-US" sz="2200" dirty="0"/>
              <a:t> Results)</a:t>
            </a:r>
          </a:p>
          <a:p>
            <a:pPr marL="863600" lvl="1" indent="-514350">
              <a:buNone/>
            </a:pPr>
            <a:r>
              <a:rPr lang="en-US" sz="2200" dirty="0"/>
              <a:t>2.4 Summary</a:t>
            </a:r>
          </a:p>
          <a:p>
            <a:pPr marL="406400" indent="-514350">
              <a:buNone/>
            </a:pPr>
            <a:endParaRPr lang="en-US" i="1" dirty="0"/>
          </a:p>
          <a:p>
            <a:pPr marL="406400" indent="-514350" algn="r">
              <a:buNone/>
            </a:pPr>
            <a:r>
              <a:rPr lang="en-US" sz="2300" i="1" dirty="0"/>
              <a:t>(</a:t>
            </a:r>
            <a:r>
              <a:rPr lang="en-US" sz="2300" i="1" dirty="0" err="1"/>
              <a:t>Direkomendasikan</a:t>
            </a:r>
            <a:r>
              <a:rPr lang="en-US" sz="2300" i="1" dirty="0"/>
              <a:t> </a:t>
            </a:r>
            <a:r>
              <a:rPr lang="en-US" sz="2300" i="1" dirty="0" err="1"/>
              <a:t>untuk</a:t>
            </a:r>
            <a:r>
              <a:rPr lang="en-US" sz="2300" i="1" dirty="0"/>
              <a:t> </a:t>
            </a:r>
            <a:r>
              <a:rPr lang="en-US" sz="2300" i="1" dirty="0" err="1"/>
              <a:t>Menggunakan</a:t>
            </a:r>
            <a:r>
              <a:rPr lang="en-US" sz="2300" i="1" dirty="0"/>
              <a:t> Systematic Literature Review (SLR),</a:t>
            </a:r>
            <a:br>
              <a:rPr lang="en-US" sz="2300" i="1" dirty="0"/>
            </a:br>
            <a:r>
              <a:rPr lang="en-US" sz="2300" i="1" dirty="0" err="1"/>
              <a:t>Lihat</a:t>
            </a:r>
            <a:r>
              <a:rPr lang="en-US" sz="2300" i="1" dirty="0"/>
              <a:t> Slide </a:t>
            </a:r>
            <a:r>
              <a:rPr lang="en-US" sz="2300" i="1" dirty="0" err="1"/>
              <a:t>Struktur</a:t>
            </a:r>
            <a:r>
              <a:rPr lang="en-US" sz="2300" i="1" dirty="0"/>
              <a:t> Penulisan </a:t>
            </a:r>
            <a:r>
              <a:rPr lang="en-US" sz="2300" i="1" dirty="0" err="1"/>
              <a:t>Tesis</a:t>
            </a:r>
            <a:r>
              <a:rPr lang="en-US" sz="2300" i="1" dirty="0"/>
              <a:t> </a:t>
            </a:r>
            <a:r>
              <a:rPr lang="en-US" sz="2300" i="1" dirty="0" err="1"/>
              <a:t>untuk</a:t>
            </a:r>
            <a:r>
              <a:rPr lang="en-US" sz="2300" i="1" dirty="0"/>
              <a:t> </a:t>
            </a:r>
            <a:r>
              <a:rPr lang="en-US" sz="2300" i="1" dirty="0" err="1"/>
              <a:t>Memahami</a:t>
            </a:r>
            <a:r>
              <a:rPr lang="en-US" sz="2300" i="1" dirty="0"/>
              <a:t> Teknik </a:t>
            </a:r>
            <a:r>
              <a:rPr lang="en-US" sz="2300" i="1" dirty="0" err="1"/>
              <a:t>Pembuatan</a:t>
            </a:r>
            <a:r>
              <a:rPr lang="en-US" sz="2300" i="1" dirty="0"/>
              <a:t> SLR)</a:t>
            </a:r>
          </a:p>
        </p:txBody>
      </p:sp>
      <p:sp>
        <p:nvSpPr>
          <p:cNvPr id="2" name="Title 1"/>
          <p:cNvSpPr>
            <a:spLocks noGrp="1"/>
          </p:cNvSpPr>
          <p:nvPr>
            <p:ph type="title"/>
          </p:nvPr>
        </p:nvSpPr>
        <p:spPr>
          <a:xfrm>
            <a:off x="658813" y="190500"/>
            <a:ext cx="8561387" cy="647700"/>
          </a:xfrm>
        </p:spPr>
        <p:txBody>
          <a:bodyPr>
            <a:normAutofit/>
          </a:bodyPr>
          <a:lstStyle/>
          <a:p>
            <a:r>
              <a:rPr lang="en-US" dirty="0" err="1"/>
              <a:t>Struktur</a:t>
            </a:r>
            <a:r>
              <a:rPr lang="en-US" dirty="0"/>
              <a:t> </a:t>
            </a:r>
            <a:r>
              <a:rPr lang="en-US" dirty="0" err="1"/>
              <a:t>Tesis</a:t>
            </a:r>
            <a:r>
              <a:rPr lang="en-US" dirty="0"/>
              <a:t> – Bab II</a:t>
            </a:r>
            <a:endParaRPr lang="id-ID" dirty="0"/>
          </a:p>
        </p:txBody>
      </p:sp>
      <p:sp>
        <p:nvSpPr>
          <p:cNvPr id="5" name="Slide Number Placeholder 4">
            <a:extLst>
              <a:ext uri="{FF2B5EF4-FFF2-40B4-BE49-F238E27FC236}">
                <a16:creationId xmlns:a16="http://schemas.microsoft.com/office/drawing/2014/main" id="{2318A903-8224-4BE6-B081-982621CBDD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264</a:t>
            </a:fld>
            <a:endParaRPr lang="en-US">
              <a:solidFill>
                <a:prstClr val="black">
                  <a:tint val="75000"/>
                </a:prstClr>
              </a:solidFill>
            </a:endParaRPr>
          </a:p>
        </p:txBody>
      </p:sp>
    </p:spTree>
    <p:extLst>
      <p:ext uri="{BB962C8B-B14F-4D97-AF65-F5344CB8AC3E}">
        <p14:creationId xmlns:p14="http://schemas.microsoft.com/office/powerpoint/2010/main" val="1199266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a:xfrm>
            <a:off x="628650" y="1066801"/>
            <a:ext cx="8058150" cy="5257799"/>
          </a:xfrm>
        </p:spPr>
        <p:txBody>
          <a:bodyPr>
            <a:noAutofit/>
          </a:bodyPr>
          <a:lstStyle/>
          <a:p>
            <a:r>
              <a:rPr lang="en-US" sz="2300" dirty="0" err="1"/>
              <a:t>Memuat</a:t>
            </a:r>
            <a:r>
              <a:rPr lang="en-US" sz="2300" dirty="0"/>
              <a:t> </a:t>
            </a:r>
            <a:r>
              <a:rPr lang="en-US" sz="2300" dirty="0" err="1"/>
              <a:t>penelitian</a:t>
            </a:r>
            <a:r>
              <a:rPr lang="en-US" sz="2300" dirty="0"/>
              <a:t> yang </a:t>
            </a:r>
            <a:r>
              <a:rPr lang="en-US" sz="2300" dirty="0" err="1"/>
              <a:t>benar-benar</a:t>
            </a:r>
            <a:r>
              <a:rPr lang="en-US" sz="2300" dirty="0"/>
              <a:t> </a:t>
            </a:r>
            <a:r>
              <a:rPr lang="en-US" sz="2300" dirty="0" err="1"/>
              <a:t>terkait</a:t>
            </a:r>
            <a:r>
              <a:rPr lang="en-US" sz="2300" dirty="0"/>
              <a:t>, </a:t>
            </a:r>
            <a:r>
              <a:rPr lang="en-US" sz="2300" dirty="0" err="1"/>
              <a:t>dalam</a:t>
            </a:r>
            <a:r>
              <a:rPr lang="en-US" sz="2300" dirty="0"/>
              <a:t> </a:t>
            </a:r>
            <a:r>
              <a:rPr lang="en-US" sz="2300" dirty="0" err="1"/>
              <a:t>aspek</a:t>
            </a:r>
            <a:r>
              <a:rPr lang="en-US" sz="2300" dirty="0"/>
              <a:t>, </a:t>
            </a:r>
            <a:r>
              <a:rPr lang="en-US" sz="2300" dirty="0" err="1"/>
              <a:t>metode</a:t>
            </a:r>
            <a:r>
              <a:rPr lang="en-US" sz="2300" dirty="0"/>
              <a:t> di paper </a:t>
            </a:r>
            <a:r>
              <a:rPr lang="en-US" sz="2300" dirty="0" err="1"/>
              <a:t>tersebut</a:t>
            </a:r>
            <a:r>
              <a:rPr lang="en-US" sz="2300" dirty="0"/>
              <a:t> </a:t>
            </a:r>
            <a:r>
              <a:rPr lang="en-US" sz="2300" dirty="0" err="1"/>
              <a:t>kita</a:t>
            </a:r>
            <a:r>
              <a:rPr lang="en-US" sz="2300" dirty="0"/>
              <a:t> </a:t>
            </a:r>
            <a:r>
              <a:rPr lang="en-US" sz="2300" dirty="0" err="1"/>
              <a:t>kembangkan</a:t>
            </a:r>
            <a:endParaRPr lang="en-US" sz="2300" dirty="0"/>
          </a:p>
          <a:p>
            <a:r>
              <a:rPr lang="en-US" sz="2300" dirty="0" err="1"/>
              <a:t>Uraikan</a:t>
            </a:r>
            <a:r>
              <a:rPr lang="en-US" sz="2300" dirty="0"/>
              <a:t> </a:t>
            </a:r>
            <a:r>
              <a:rPr lang="en-US" sz="2300" dirty="0" err="1"/>
              <a:t>dengan</a:t>
            </a:r>
            <a:r>
              <a:rPr lang="en-US" sz="2300" dirty="0"/>
              <a:t> format </a:t>
            </a:r>
            <a:r>
              <a:rPr lang="en-US" sz="2300" dirty="0" err="1">
                <a:solidFill>
                  <a:srgbClr val="C00000"/>
                </a:solidFill>
              </a:rPr>
              <a:t>masalah-metode-hasil</a:t>
            </a:r>
            <a:r>
              <a:rPr lang="en-US" sz="2300" dirty="0"/>
              <a:t>, </a:t>
            </a:r>
            <a:r>
              <a:rPr lang="en-US" sz="2300" dirty="0" err="1"/>
              <a:t>tidak</a:t>
            </a:r>
            <a:r>
              <a:rPr lang="en-US" sz="2300" dirty="0"/>
              <a:t> </a:t>
            </a:r>
            <a:r>
              <a:rPr lang="en-US" sz="2300" dirty="0" err="1"/>
              <a:t>perlu</a:t>
            </a:r>
            <a:r>
              <a:rPr lang="en-US" sz="2300" dirty="0"/>
              <a:t> </a:t>
            </a:r>
            <a:r>
              <a:rPr lang="en-US" sz="2300" dirty="0" err="1"/>
              <a:t>ke</a:t>
            </a:r>
            <a:r>
              <a:rPr lang="en-US" sz="2300" dirty="0"/>
              <a:t> </a:t>
            </a:r>
            <a:r>
              <a:rPr lang="en-US" sz="2300" dirty="0" err="1"/>
              <a:t>sana</a:t>
            </a:r>
            <a:r>
              <a:rPr lang="en-US" sz="2300" dirty="0"/>
              <a:t> </a:t>
            </a:r>
            <a:r>
              <a:rPr lang="en-US" sz="2300" dirty="0" err="1"/>
              <a:t>sini</a:t>
            </a:r>
            <a:endParaRPr lang="en-US" sz="2300" dirty="0"/>
          </a:p>
          <a:p>
            <a:r>
              <a:rPr lang="en-US" sz="2300" dirty="0" err="1"/>
              <a:t>Objek</a:t>
            </a:r>
            <a:r>
              <a:rPr lang="en-US" sz="2300" dirty="0"/>
              <a:t> </a:t>
            </a:r>
            <a:r>
              <a:rPr lang="en-US" sz="2300" dirty="0" err="1"/>
              <a:t>penelitiannya</a:t>
            </a:r>
            <a:r>
              <a:rPr lang="en-US" sz="2300" dirty="0"/>
              <a:t> </a:t>
            </a:r>
            <a:r>
              <a:rPr lang="en-US" sz="2300" dirty="0" err="1"/>
              <a:t>dekat</a:t>
            </a:r>
            <a:r>
              <a:rPr lang="en-US" sz="2300" dirty="0"/>
              <a:t> </a:t>
            </a:r>
            <a:r>
              <a:rPr lang="en-US" sz="2300" dirty="0" err="1"/>
              <a:t>dengan</a:t>
            </a:r>
            <a:r>
              <a:rPr lang="en-US" sz="2300" dirty="0"/>
              <a:t> </a:t>
            </a:r>
            <a:r>
              <a:rPr lang="en-US" sz="2300" dirty="0" err="1"/>
              <a:t>penelitian</a:t>
            </a:r>
            <a:r>
              <a:rPr lang="en-US" sz="2300" dirty="0"/>
              <a:t> </a:t>
            </a:r>
            <a:r>
              <a:rPr lang="en-US" sz="2300" dirty="0" err="1"/>
              <a:t>kita</a:t>
            </a:r>
            <a:r>
              <a:rPr lang="en-US" sz="2300" dirty="0"/>
              <a:t> </a:t>
            </a:r>
            <a:r>
              <a:rPr lang="en-US" sz="2300" dirty="0" err="1"/>
              <a:t>lebih</a:t>
            </a:r>
            <a:r>
              <a:rPr lang="en-US" sz="2300" dirty="0"/>
              <a:t> </a:t>
            </a:r>
            <a:r>
              <a:rPr lang="en-US" sz="2300" dirty="0" err="1"/>
              <a:t>baik</a:t>
            </a:r>
            <a:endParaRPr lang="en-US" sz="2300" dirty="0"/>
          </a:p>
          <a:p>
            <a:r>
              <a:rPr lang="en-US" sz="2300" dirty="0" err="1"/>
              <a:t>Dipilih</a:t>
            </a:r>
            <a:r>
              <a:rPr lang="en-US" sz="2300" dirty="0"/>
              <a:t> </a:t>
            </a:r>
            <a:r>
              <a:rPr lang="en-US" sz="2300" dirty="0" err="1"/>
              <a:t>dari</a:t>
            </a:r>
            <a:r>
              <a:rPr lang="en-US" sz="2300" dirty="0"/>
              <a:t> </a:t>
            </a:r>
            <a:r>
              <a:rPr lang="en-US" sz="2300" dirty="0" err="1"/>
              <a:t>sisi</a:t>
            </a:r>
            <a:r>
              <a:rPr lang="en-US" sz="2300" dirty="0"/>
              <a:t> </a:t>
            </a:r>
            <a:r>
              <a:rPr lang="en-US" sz="2300" dirty="0" err="1"/>
              <a:t>kebaruan</a:t>
            </a:r>
            <a:r>
              <a:rPr lang="en-US" sz="2300" dirty="0"/>
              <a:t>, </a:t>
            </a:r>
            <a:r>
              <a:rPr lang="en-US" sz="2300" dirty="0" err="1"/>
              <a:t>kedekatan</a:t>
            </a:r>
            <a:r>
              <a:rPr lang="en-US" sz="2300" dirty="0"/>
              <a:t>, </a:t>
            </a:r>
            <a:r>
              <a:rPr lang="en-US" sz="2300" dirty="0" err="1"/>
              <a:t>dan</a:t>
            </a:r>
            <a:r>
              <a:rPr lang="en-US" sz="2300" dirty="0"/>
              <a:t> </a:t>
            </a:r>
            <a:r>
              <a:rPr lang="en-US" sz="2300" dirty="0" err="1"/>
              <a:t>memang</a:t>
            </a:r>
            <a:r>
              <a:rPr lang="en-US" sz="2300" dirty="0"/>
              <a:t> </a:t>
            </a:r>
            <a:r>
              <a:rPr lang="en-US" sz="2300" dirty="0" err="1"/>
              <a:t>kita</a:t>
            </a:r>
            <a:r>
              <a:rPr lang="en-US" sz="2300" dirty="0"/>
              <a:t> </a:t>
            </a:r>
            <a:r>
              <a:rPr lang="en-US" sz="2300" dirty="0" err="1"/>
              <a:t>memperbaiki</a:t>
            </a:r>
            <a:r>
              <a:rPr lang="en-US" sz="2300" dirty="0"/>
              <a:t> </a:t>
            </a:r>
            <a:r>
              <a:rPr lang="en-US" sz="2300" dirty="0" err="1"/>
              <a:t>metode</a:t>
            </a:r>
            <a:r>
              <a:rPr lang="en-US" sz="2300" dirty="0"/>
              <a:t> yang </a:t>
            </a:r>
            <a:r>
              <a:rPr lang="en-US" sz="2300" dirty="0" err="1"/>
              <a:t>dikembangkan</a:t>
            </a:r>
            <a:r>
              <a:rPr lang="en-US" sz="2300" dirty="0"/>
              <a:t> </a:t>
            </a:r>
            <a:r>
              <a:rPr lang="en-US" sz="2300" dirty="0" err="1"/>
              <a:t>oleh</a:t>
            </a:r>
            <a:r>
              <a:rPr lang="en-US" sz="2300" dirty="0"/>
              <a:t> </a:t>
            </a:r>
            <a:r>
              <a:rPr lang="en-US" sz="2300" dirty="0" err="1"/>
              <a:t>peneliti</a:t>
            </a:r>
            <a:r>
              <a:rPr lang="en-US" sz="2300" dirty="0"/>
              <a:t> </a:t>
            </a:r>
            <a:r>
              <a:rPr lang="en-US" sz="2300" dirty="0" err="1"/>
              <a:t>tersebut</a:t>
            </a:r>
            <a:endParaRPr lang="en-US" sz="2300" dirty="0"/>
          </a:p>
          <a:p>
            <a:r>
              <a:rPr lang="en-US" sz="2300" dirty="0" err="1"/>
              <a:t>Setelah</a:t>
            </a:r>
            <a:r>
              <a:rPr lang="en-US" sz="2300" dirty="0"/>
              <a:t> </a:t>
            </a:r>
            <a:r>
              <a:rPr lang="en-US" sz="2300" dirty="0" err="1"/>
              <a:t>tinjauan</a:t>
            </a:r>
            <a:r>
              <a:rPr lang="en-US" sz="2300" dirty="0"/>
              <a:t> </a:t>
            </a:r>
            <a:r>
              <a:rPr lang="en-US" sz="2300" dirty="0" err="1"/>
              <a:t>studi</a:t>
            </a:r>
            <a:r>
              <a:rPr lang="en-US" sz="2300" dirty="0"/>
              <a:t> </a:t>
            </a:r>
            <a:r>
              <a:rPr lang="en-US" sz="2300" dirty="0" err="1"/>
              <a:t>ditulis</a:t>
            </a:r>
            <a:r>
              <a:rPr lang="en-US" sz="2300" dirty="0"/>
              <a:t>, </a:t>
            </a:r>
            <a:r>
              <a:rPr lang="en-US" sz="2300" dirty="0" err="1"/>
              <a:t>buat</a:t>
            </a:r>
            <a:r>
              <a:rPr lang="en-US" sz="2300" dirty="0"/>
              <a:t> </a:t>
            </a:r>
            <a:r>
              <a:rPr lang="en-US" sz="2300" dirty="0" err="1">
                <a:solidFill>
                  <a:srgbClr val="C00000"/>
                </a:solidFill>
              </a:rPr>
              <a:t>rangkuman</a:t>
            </a:r>
            <a:r>
              <a:rPr lang="en-US" sz="2300" dirty="0">
                <a:solidFill>
                  <a:srgbClr val="C00000"/>
                </a:solidFill>
              </a:rPr>
              <a:t> </a:t>
            </a:r>
            <a:r>
              <a:rPr lang="en-US" sz="2300" dirty="0" err="1">
                <a:solidFill>
                  <a:srgbClr val="C00000"/>
                </a:solidFill>
              </a:rPr>
              <a:t>dalam</a:t>
            </a:r>
            <a:r>
              <a:rPr lang="en-US" sz="2300" dirty="0">
                <a:solidFill>
                  <a:srgbClr val="C00000"/>
                </a:solidFill>
              </a:rPr>
              <a:t> </a:t>
            </a:r>
            <a:r>
              <a:rPr lang="en-US" sz="2300" dirty="0" err="1">
                <a:solidFill>
                  <a:srgbClr val="C00000"/>
                </a:solidFill>
              </a:rPr>
              <a:t>bentuk</a:t>
            </a:r>
            <a:r>
              <a:rPr lang="en-US" sz="2300" dirty="0">
                <a:solidFill>
                  <a:srgbClr val="C00000"/>
                </a:solidFill>
              </a:rPr>
              <a:t> </a:t>
            </a:r>
            <a:r>
              <a:rPr lang="en-US" sz="2300" dirty="0" err="1">
                <a:solidFill>
                  <a:srgbClr val="C00000"/>
                </a:solidFill>
              </a:rPr>
              <a:t>tabel</a:t>
            </a:r>
            <a:r>
              <a:rPr lang="en-US" sz="2300" dirty="0">
                <a:solidFill>
                  <a:srgbClr val="C00000"/>
                </a:solidFill>
              </a:rPr>
              <a:t> state-of-the-art</a:t>
            </a:r>
            <a:r>
              <a:rPr lang="en-US" sz="2300" dirty="0"/>
              <a:t> yang </a:t>
            </a:r>
            <a:r>
              <a:rPr lang="en-US" sz="2300" dirty="0" err="1"/>
              <a:t>berisi</a:t>
            </a:r>
            <a:r>
              <a:rPr lang="en-US" sz="2300" dirty="0"/>
              <a:t>: </a:t>
            </a:r>
            <a:r>
              <a:rPr lang="en-US" sz="2300" dirty="0" err="1"/>
              <a:t>nama</a:t>
            </a:r>
            <a:r>
              <a:rPr lang="en-US" sz="2300" dirty="0"/>
              <a:t> </a:t>
            </a:r>
            <a:r>
              <a:rPr lang="en-US" sz="2300" dirty="0" err="1"/>
              <a:t>peneliti</a:t>
            </a:r>
            <a:r>
              <a:rPr lang="en-US" sz="2300" dirty="0"/>
              <a:t>, </a:t>
            </a:r>
            <a:r>
              <a:rPr lang="en-US" sz="2300" dirty="0" err="1"/>
              <a:t>tahun</a:t>
            </a:r>
            <a:r>
              <a:rPr lang="en-US" sz="2300" dirty="0"/>
              <a:t>, </a:t>
            </a:r>
            <a:r>
              <a:rPr lang="en-US" sz="2300" dirty="0" err="1"/>
              <a:t>masalah</a:t>
            </a:r>
            <a:r>
              <a:rPr lang="en-US" sz="2300" dirty="0"/>
              <a:t>, </a:t>
            </a:r>
            <a:r>
              <a:rPr lang="en-US" sz="2300" dirty="0" err="1"/>
              <a:t>metode</a:t>
            </a:r>
            <a:r>
              <a:rPr lang="en-US" sz="2300" dirty="0"/>
              <a:t> </a:t>
            </a:r>
            <a:r>
              <a:rPr lang="en-US" sz="2300" dirty="0" err="1"/>
              <a:t>dan</a:t>
            </a:r>
            <a:r>
              <a:rPr lang="en-US" sz="2300" dirty="0"/>
              <a:t> </a:t>
            </a:r>
            <a:r>
              <a:rPr lang="en-US" sz="2300" dirty="0" err="1"/>
              <a:t>hasil</a:t>
            </a:r>
            <a:endParaRPr lang="en-US" sz="2300" dirty="0"/>
          </a:p>
          <a:p>
            <a:r>
              <a:rPr lang="en-US" sz="2300" dirty="0" err="1"/>
              <a:t>Akhiri</a:t>
            </a:r>
            <a:r>
              <a:rPr lang="en-US" sz="2300" dirty="0"/>
              <a:t> </a:t>
            </a:r>
            <a:r>
              <a:rPr lang="en-US" sz="2300" dirty="0" err="1"/>
              <a:t>subbab</a:t>
            </a:r>
            <a:r>
              <a:rPr lang="en-US" sz="2300" dirty="0"/>
              <a:t> </a:t>
            </a:r>
            <a:r>
              <a:rPr lang="en-US" sz="2300" dirty="0" err="1"/>
              <a:t>tinjauan</a:t>
            </a:r>
            <a:r>
              <a:rPr lang="en-US" sz="2300" dirty="0"/>
              <a:t> </a:t>
            </a:r>
            <a:r>
              <a:rPr lang="en-US" sz="2300" dirty="0" err="1"/>
              <a:t>studi</a:t>
            </a:r>
            <a:r>
              <a:rPr lang="en-US" sz="2300" dirty="0"/>
              <a:t> </a:t>
            </a:r>
            <a:r>
              <a:rPr lang="en-US" sz="2300" dirty="0" err="1"/>
              <a:t>dengan</a:t>
            </a:r>
            <a:r>
              <a:rPr lang="en-US" sz="2300" dirty="0"/>
              <a:t> </a:t>
            </a:r>
            <a:r>
              <a:rPr lang="en-US" sz="2300" dirty="0" err="1"/>
              <a:t>menjelaskan</a:t>
            </a:r>
            <a:r>
              <a:rPr lang="en-US" sz="2300" dirty="0"/>
              <a:t> </a:t>
            </a:r>
            <a:r>
              <a:rPr lang="en-US" sz="2300" dirty="0" err="1">
                <a:solidFill>
                  <a:srgbClr val="C00000"/>
                </a:solidFill>
              </a:rPr>
              <a:t>perbedaan</a:t>
            </a:r>
            <a:r>
              <a:rPr lang="en-US" sz="2300" dirty="0">
                <a:solidFill>
                  <a:srgbClr val="C00000"/>
                </a:solidFill>
              </a:rPr>
              <a:t> </a:t>
            </a:r>
            <a:r>
              <a:rPr lang="en-US" sz="2300" dirty="0" err="1">
                <a:solidFill>
                  <a:srgbClr val="C00000"/>
                </a:solidFill>
              </a:rPr>
              <a:t>dan</a:t>
            </a:r>
            <a:r>
              <a:rPr lang="en-US" sz="2300" dirty="0">
                <a:solidFill>
                  <a:srgbClr val="C00000"/>
                </a:solidFill>
              </a:rPr>
              <a:t> </a:t>
            </a:r>
            <a:r>
              <a:rPr lang="en-US" sz="2300" dirty="0" err="1">
                <a:solidFill>
                  <a:srgbClr val="C00000"/>
                </a:solidFill>
              </a:rPr>
              <a:t>kelebihan</a:t>
            </a:r>
            <a:r>
              <a:rPr lang="en-US" sz="2300" dirty="0">
                <a:solidFill>
                  <a:srgbClr val="C00000"/>
                </a:solidFill>
              </a:rPr>
              <a:t> </a:t>
            </a:r>
            <a:r>
              <a:rPr lang="en-US" sz="2300" dirty="0" err="1">
                <a:solidFill>
                  <a:srgbClr val="C00000"/>
                </a:solidFill>
              </a:rPr>
              <a:t>penelitian</a:t>
            </a:r>
            <a:r>
              <a:rPr lang="en-US" sz="2300" dirty="0">
                <a:solidFill>
                  <a:srgbClr val="C00000"/>
                </a:solidFill>
              </a:rPr>
              <a:t> </a:t>
            </a:r>
            <a:r>
              <a:rPr lang="en-US" sz="2300" dirty="0" err="1">
                <a:solidFill>
                  <a:srgbClr val="C00000"/>
                </a:solidFill>
              </a:rPr>
              <a:t>kita</a:t>
            </a:r>
            <a:r>
              <a:rPr lang="en-US" sz="2300" dirty="0"/>
              <a:t> </a:t>
            </a:r>
            <a:r>
              <a:rPr lang="en-US" sz="2300" dirty="0" err="1"/>
              <a:t>dengan</a:t>
            </a:r>
            <a:r>
              <a:rPr lang="en-US" sz="2300" dirty="0"/>
              <a:t> </a:t>
            </a:r>
            <a:r>
              <a:rPr lang="en-US" sz="2300" dirty="0" err="1"/>
              <a:t>penelitian</a:t>
            </a:r>
            <a:r>
              <a:rPr lang="en-US" sz="2300" dirty="0"/>
              <a:t> di </a:t>
            </a:r>
            <a:r>
              <a:rPr lang="en-US" sz="2300" dirty="0" err="1"/>
              <a:t>tinjauan</a:t>
            </a:r>
            <a:r>
              <a:rPr lang="en-US" sz="2300" dirty="0"/>
              <a:t> </a:t>
            </a:r>
            <a:r>
              <a:rPr lang="en-US" sz="2300" dirty="0" err="1"/>
              <a:t>studi</a:t>
            </a:r>
            <a:r>
              <a:rPr lang="en-US" sz="2300" dirty="0"/>
              <a:t> </a:t>
            </a:r>
            <a:r>
              <a:rPr lang="en-US" sz="2300" dirty="0" err="1"/>
              <a:t>tsb</a:t>
            </a:r>
            <a:endParaRPr lang="en-US" sz="2300" dirty="0"/>
          </a:p>
        </p:txBody>
      </p:sp>
      <p:sp>
        <p:nvSpPr>
          <p:cNvPr id="12289" name="Rectangle 1"/>
          <p:cNvSpPr>
            <a:spLocks noGrp="1" noChangeArrowheads="1"/>
          </p:cNvSpPr>
          <p:nvPr>
            <p:ph type="title"/>
          </p:nvPr>
        </p:nvSpPr>
        <p:spPr/>
        <p:txBody>
          <a:bodyPr/>
          <a:lstStyle/>
          <a:p>
            <a:r>
              <a:rPr lang="en-US"/>
              <a:t>Tinjauan Studi</a:t>
            </a:r>
          </a:p>
        </p:txBody>
      </p:sp>
      <p:sp>
        <p:nvSpPr>
          <p:cNvPr id="3" name="Slide Number Placeholder 2">
            <a:extLst>
              <a:ext uri="{FF2B5EF4-FFF2-40B4-BE49-F238E27FC236}">
                <a16:creationId xmlns:a16="http://schemas.microsoft.com/office/drawing/2014/main" id="{C01B0D55-3A05-480E-95B8-2B905499B77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265</a:t>
            </a:fld>
            <a:endParaRPr lang="en-US">
              <a:solidFill>
                <a:prstClr val="black">
                  <a:tint val="75000"/>
                </a:prstClr>
              </a:solidFill>
            </a:endParaRPr>
          </a:p>
        </p:txBody>
      </p:sp>
    </p:spTree>
    <p:extLst>
      <p:ext uri="{BB962C8B-B14F-4D97-AF65-F5344CB8AC3E}">
        <p14:creationId xmlns:p14="http://schemas.microsoft.com/office/powerpoint/2010/main" val="2735724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State-of-the-Art </a:t>
            </a:r>
            <a:r>
              <a:rPr lang="id-ID" dirty="0" err="1"/>
              <a:t>Frameworks</a:t>
            </a:r>
            <a:endParaRPr lang="en-US" dirty="0"/>
          </a:p>
        </p:txBody>
      </p:sp>
      <p:graphicFrame>
        <p:nvGraphicFramePr>
          <p:cNvPr id="4" name="Diagram 3"/>
          <p:cNvGraphicFramePr/>
          <p:nvPr/>
        </p:nvGraphicFramePr>
        <p:xfrm>
          <a:off x="533400" y="2133600"/>
          <a:ext cx="8153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24377" y="1143000"/>
            <a:ext cx="8153400" cy="830997"/>
          </a:xfrm>
          <a:prstGeom prst="rect">
            <a:avLst/>
          </a:prstGeom>
        </p:spPr>
        <p:txBody>
          <a:bodyPr wrap="square">
            <a:spAutoFit/>
          </a:bodyPr>
          <a:lstStyle/>
          <a:p>
            <a:pPr algn="ctr"/>
            <a:r>
              <a:rPr lang="en-US" sz="2400" dirty="0">
                <a:effectLst/>
                <a:latin typeface="Calibri" panose="020F0502020204030204" pitchFamily="34" charset="0"/>
              </a:rPr>
              <a:t>Three frameworks have been </a:t>
            </a:r>
            <a:r>
              <a:rPr lang="en-US" sz="2400" dirty="0">
                <a:solidFill>
                  <a:srgbClr val="C00000"/>
                </a:solidFill>
                <a:effectLst/>
                <a:latin typeface="Calibri" panose="020F0502020204030204" pitchFamily="34" charset="0"/>
              </a:rPr>
              <a:t>highly cited and influential i</a:t>
            </a:r>
            <a:r>
              <a:rPr lang="en-US" sz="2400" dirty="0">
                <a:effectLst/>
                <a:latin typeface="Calibri" panose="020F0502020204030204" pitchFamily="34" charset="0"/>
              </a:rPr>
              <a:t>n software defect prediction field</a:t>
            </a:r>
          </a:p>
        </p:txBody>
      </p:sp>
      <p:sp>
        <p:nvSpPr>
          <p:cNvPr id="6" name="Slide Number Placeholder 5">
            <a:extLst>
              <a:ext uri="{FF2B5EF4-FFF2-40B4-BE49-F238E27FC236}">
                <a16:creationId xmlns:a16="http://schemas.microsoft.com/office/drawing/2014/main" id="{77BB2F8B-6DEC-451B-A1E8-CACCBE0B01F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266</a:t>
            </a:fld>
            <a:endParaRPr lang="en-US">
              <a:solidFill>
                <a:prstClr val="black">
                  <a:tint val="75000"/>
                </a:prstClr>
              </a:solidFill>
            </a:endParaRPr>
          </a:p>
        </p:txBody>
      </p:sp>
    </p:spTree>
    <p:extLst>
      <p:ext uri="{BB962C8B-B14F-4D97-AF65-F5344CB8AC3E}">
        <p14:creationId xmlns:p14="http://schemas.microsoft.com/office/powerpoint/2010/main" val="1141123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686800" cy="685800"/>
          </a:xfrm>
        </p:spPr>
        <p:txBody>
          <a:bodyPr/>
          <a:lstStyle/>
          <a:p>
            <a:r>
              <a:rPr lang="id-ID" dirty="0"/>
              <a:t>Menzies Framework </a:t>
            </a:r>
            <a:r>
              <a:rPr lang="id-ID" sz="2000" dirty="0"/>
              <a:t>(Menzies et al. 2007)</a:t>
            </a:r>
            <a:endParaRPr lang="en-US" sz="2000" dirty="0"/>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51816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518160">
                <a:tc>
                  <a:txBody>
                    <a:bodyPr/>
                    <a:lstStyle/>
                    <a:p>
                      <a:r>
                        <a:rPr lang="id-ID" sz="1400">
                          <a:latin typeface="Calibri" pitchFamily="34" charset="0"/>
                        </a:rPr>
                        <a:t>(Menzies</a:t>
                      </a:r>
                      <a:r>
                        <a:rPr lang="id-ID" sz="1400" baseline="0">
                          <a:latin typeface="Calibri" pitchFamily="34" charset="0"/>
                        </a:rPr>
                        <a:t> et al. 2007)</a:t>
                      </a:r>
                      <a:endParaRPr lang="en-US" sz="140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Info</a:t>
                      </a:r>
                      <a:r>
                        <a:rPr lang="en-US" sz="1400" b="1" baseline="0" dirty="0">
                          <a:latin typeface="Calibri" pitchFamily="34" charset="0"/>
                        </a:rPr>
                        <a:t> Gain</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baseline="0" dirty="0">
                          <a:latin typeface="Calibri" pitchFamily="34" charset="0"/>
                        </a:rPr>
                      </a:br>
                      <a:r>
                        <a:rPr lang="id-ID" sz="1400" b="1" baseline="0" dirty="0">
                          <a:latin typeface="Calibri" pitchFamily="34" charset="0"/>
                        </a:rPr>
                        <a:t>(</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a:t>
                      </a:r>
                      <a:r>
                        <a:rPr lang="id-ID" sz="1400" baseline="0" dirty="0">
                          <a:latin typeface="Calibri" pitchFamily="34" charset="0"/>
                        </a:rPr>
                        <a:t> Curve (</a:t>
                      </a: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sp>
        <p:nvSpPr>
          <p:cNvPr id="6" name="Rectangle 2"/>
          <p:cNvSpPr>
            <a:spLocks noChangeArrowheads="1"/>
          </p:cNvSpPr>
          <p:nvPr/>
        </p:nvSpPr>
        <p:spPr bwMode="auto">
          <a:xfrm>
            <a:off x="16002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3"/>
          <a:stretch>
            <a:fillRect/>
          </a:stretch>
        </p:blipFill>
        <p:spPr>
          <a:xfrm>
            <a:off x="1295400" y="1066800"/>
            <a:ext cx="6705600" cy="4653174"/>
          </a:xfrm>
          <a:prstGeom prst="rect">
            <a:avLst/>
          </a:prstGeom>
        </p:spPr>
      </p:pic>
      <p:sp>
        <p:nvSpPr>
          <p:cNvPr id="4" name="Slide Number Placeholder 3">
            <a:extLst>
              <a:ext uri="{FF2B5EF4-FFF2-40B4-BE49-F238E27FC236}">
                <a16:creationId xmlns:a16="http://schemas.microsoft.com/office/drawing/2014/main" id="{91F5E197-212A-4EA4-B50E-0E66E4EDAAF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267</a:t>
            </a:fld>
            <a:endParaRPr lang="en-US">
              <a:solidFill>
                <a:prstClr val="black">
                  <a:tint val="75000"/>
                </a:prstClr>
              </a:solidFill>
            </a:endParaRPr>
          </a:p>
        </p:txBody>
      </p:sp>
    </p:spTree>
    <p:extLst>
      <p:ext uri="{BB962C8B-B14F-4D97-AF65-F5344CB8AC3E}">
        <p14:creationId xmlns:p14="http://schemas.microsoft.com/office/powerpoint/2010/main" val="3491395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686800" cy="685800"/>
          </a:xfrm>
        </p:spPr>
        <p:txBody>
          <a:bodyPr/>
          <a:lstStyle/>
          <a:p>
            <a:r>
              <a:rPr lang="nb-NO" dirty="0"/>
              <a:t>Lessmann Framework </a:t>
            </a:r>
            <a:r>
              <a:rPr lang="nb-NO" sz="2000" dirty="0"/>
              <a:t>(Lessmann et al. 2008) </a:t>
            </a:r>
            <a:endParaRPr lang="en-US" sz="2000"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51816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518160">
                <a:tc>
                  <a:txBody>
                    <a:bodyPr/>
                    <a:lstStyle/>
                    <a:p>
                      <a:r>
                        <a:rPr lang="id-ID" sz="1400" dirty="0">
                          <a:latin typeface="Calibri" pitchFamily="34" charset="0"/>
                        </a:rPr>
                        <a:t>(Lessman et al. 2008)</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22</a:t>
                      </a:r>
                      <a:r>
                        <a:rPr lang="id-ID" sz="1400" b="1" baseline="0" dirty="0">
                          <a:latin typeface="Calibri" pitchFamily="34" charset="0"/>
                        </a:rPr>
                        <a:t> algorithm</a:t>
                      </a:r>
                      <a:r>
                        <a:rPr lang="en-US" sz="1400" b="1" baseline="0" dirty="0">
                          <a:latin typeface="Calibri" pitchFamily="34" charset="0"/>
                        </a:rPr>
                        <a:t>s</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a:t>
                      </a:r>
                      <a:br>
                        <a:rPr lang="id-ID" sz="1400" dirty="0">
                          <a:latin typeface="Calibri" pitchFamily="34" charset="0"/>
                        </a:rPr>
                      </a:b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484208" y="1219200"/>
            <a:ext cx="8001000" cy="4546644"/>
          </a:xfrm>
          <a:prstGeom prst="rect">
            <a:avLst/>
          </a:prstGeom>
        </p:spPr>
      </p:pic>
      <p:sp>
        <p:nvSpPr>
          <p:cNvPr id="4" name="Slide Number Placeholder 3">
            <a:extLst>
              <a:ext uri="{FF2B5EF4-FFF2-40B4-BE49-F238E27FC236}">
                <a16:creationId xmlns:a16="http://schemas.microsoft.com/office/drawing/2014/main" id="{E3F6E0A3-10BC-42C1-B64F-CA18E28C1E4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268</a:t>
            </a:fld>
            <a:endParaRPr lang="en-US">
              <a:solidFill>
                <a:prstClr val="black">
                  <a:tint val="75000"/>
                </a:prstClr>
              </a:solidFill>
            </a:endParaRPr>
          </a:p>
        </p:txBody>
      </p:sp>
    </p:spTree>
    <p:extLst>
      <p:ext uri="{BB962C8B-B14F-4D97-AF65-F5344CB8AC3E}">
        <p14:creationId xmlns:p14="http://schemas.microsoft.com/office/powerpoint/2010/main" val="2946804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Song Framework </a:t>
            </a:r>
            <a:r>
              <a:rPr lang="nb-NO" sz="2000" dirty="0"/>
              <a:t>(Song et al. 2011) </a:t>
            </a:r>
            <a:endParaRPr lang="en-US" sz="2000" dirty="0"/>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51816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518160">
                <a:tc>
                  <a:txBody>
                    <a:bodyPr/>
                    <a:lstStyle/>
                    <a:p>
                      <a:r>
                        <a:rPr lang="id-ID" sz="1400" dirty="0">
                          <a:latin typeface="Calibri" pitchFamily="34" charset="0"/>
                        </a:rPr>
                        <a:t>(Song et al. 2011)</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FS,</a:t>
                      </a:r>
                      <a:r>
                        <a:rPr lang="id-ID" sz="1400" b="1" baseline="0" dirty="0">
                          <a:latin typeface="Calibri" pitchFamily="34" charset="0"/>
                        </a:rPr>
                        <a:t> BE</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dirty="0">
                          <a:latin typeface="Calibri" pitchFamily="34" charset="0"/>
                        </a:rPr>
                      </a:br>
                      <a:r>
                        <a:rPr lang="id-ID" sz="1400" b="1" baseline="0" dirty="0">
                          <a:latin typeface="Calibri" pitchFamily="34" charset="0"/>
                        </a:rPr>
                        <a:t> (</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 (AUC)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1295400" y="990600"/>
            <a:ext cx="6781800" cy="4755589"/>
          </a:xfrm>
          <a:prstGeom prst="rect">
            <a:avLst/>
          </a:prstGeom>
        </p:spPr>
      </p:pic>
      <p:sp>
        <p:nvSpPr>
          <p:cNvPr id="4" name="Slide Number Placeholder 3">
            <a:extLst>
              <a:ext uri="{FF2B5EF4-FFF2-40B4-BE49-F238E27FC236}">
                <a16:creationId xmlns:a16="http://schemas.microsoft.com/office/drawing/2014/main" id="{D979C967-7FFC-425E-8556-D23D7D82396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269</a:t>
            </a:fld>
            <a:endParaRPr lang="en-US">
              <a:solidFill>
                <a:prstClr val="black">
                  <a:tint val="75000"/>
                </a:prstClr>
              </a:solidFill>
            </a:endParaRPr>
          </a:p>
        </p:txBody>
      </p:sp>
    </p:spTree>
    <p:extLst>
      <p:ext uri="{BB962C8B-B14F-4D97-AF65-F5344CB8AC3E}">
        <p14:creationId xmlns:p14="http://schemas.microsoft.com/office/powerpoint/2010/main" val="40455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639762"/>
          </a:xfrm>
        </p:spPr>
        <p:txBody>
          <a:bodyPr>
            <a:normAutofit fontScale="90000"/>
          </a:bodyPr>
          <a:lstStyle/>
          <a:p>
            <a:pPr>
              <a:defRPr/>
            </a:pPr>
            <a:r>
              <a:rPr lang="id-ID" dirty="0"/>
              <a:t>IEEE</a:t>
            </a:r>
            <a:r>
              <a:rPr lang="en-US" dirty="0"/>
              <a:t>/ACM</a:t>
            </a:r>
            <a:r>
              <a:rPr lang="id-ID" dirty="0"/>
              <a:t> Computing Curricula 2005</a:t>
            </a:r>
          </a:p>
        </p:txBody>
      </p:sp>
      <p:sp>
        <p:nvSpPr>
          <p:cNvPr id="5" name="Oval 4"/>
          <p:cNvSpPr/>
          <p:nvPr/>
        </p:nvSpPr>
        <p:spPr bwMode="auto">
          <a:xfrm>
            <a:off x="228600" y="838200"/>
            <a:ext cx="3200400" cy="3095625"/>
          </a:xfrm>
          <a:prstGeom prst="ellipse">
            <a:avLst/>
          </a:prstGeom>
          <a:solidFill>
            <a:srgbClr val="CCFF99"/>
          </a:solidFill>
          <a:ln w="9525" cap="flat" cmpd="sng" algn="ctr">
            <a:noFill/>
            <a:prstDash val="solid"/>
            <a:miter lim="800000"/>
            <a:headEnd type="none" w="med" len="med"/>
            <a:tailEnd type="none" w="med" len="med"/>
          </a:ln>
          <a:effectLst/>
        </p:spPr>
        <p:txBody>
          <a:bodyPr wrap="none" anchor="ctr"/>
          <a:lstStyle/>
          <a:p>
            <a:pPr algn="ctr">
              <a:defRPr/>
            </a:pPr>
            <a:r>
              <a:rPr kumimoji="1" lang="id-ID" sz="3000" b="1" dirty="0">
                <a:solidFill>
                  <a:srgbClr val="C00000"/>
                </a:solidFill>
                <a:effectLst/>
                <a:latin typeface="Calibri" panose="020F0502020204030204" pitchFamily="34" charset="0"/>
              </a:rPr>
              <a:t>Computer</a:t>
            </a:r>
            <a:br>
              <a:rPr kumimoji="1" lang="id-ID" sz="3000" b="1" dirty="0">
                <a:solidFill>
                  <a:srgbClr val="C00000"/>
                </a:solidFill>
                <a:effectLst/>
                <a:latin typeface="Calibri" panose="020F0502020204030204" pitchFamily="34" charset="0"/>
              </a:rPr>
            </a:br>
            <a:r>
              <a:rPr kumimoji="1" lang="id-ID" sz="3000" b="1" dirty="0">
                <a:solidFill>
                  <a:srgbClr val="C00000"/>
                </a:solidFill>
                <a:effectLst/>
                <a:latin typeface="Calibri" panose="020F0502020204030204" pitchFamily="34" charset="0"/>
              </a:rPr>
              <a:t>Engineering (CE)</a:t>
            </a:r>
            <a:endParaRPr lang="id-ID" sz="3000" b="1" dirty="0">
              <a:solidFill>
                <a:srgbClr val="C00000"/>
              </a:solidFill>
              <a:effectLst/>
              <a:latin typeface="Calibri" panose="020F0502020204030204" pitchFamily="34" charset="0"/>
            </a:endParaRPr>
          </a:p>
          <a:p>
            <a:pPr algn="ctr">
              <a:defRPr/>
            </a:pPr>
            <a:r>
              <a:rPr lang="id-ID" sz="2000" dirty="0">
                <a:effectLst/>
                <a:latin typeface="Calibri" panose="020F0502020204030204" pitchFamily="34" charset="0"/>
              </a:rPr>
              <a:t>pengembangan </a:t>
            </a:r>
            <a:r>
              <a:rPr lang="id-ID" sz="2000" dirty="0">
                <a:solidFill>
                  <a:srgbClr val="0070C0"/>
                </a:solidFill>
                <a:effectLst/>
                <a:latin typeface="Calibri" panose="020F0502020204030204" pitchFamily="34" charset="0"/>
              </a:rPr>
              <a:t>sistem</a:t>
            </a:r>
            <a:br>
              <a:rPr lang="id-ID" sz="2000" dirty="0">
                <a:solidFill>
                  <a:srgbClr val="0070C0"/>
                </a:solidFill>
                <a:effectLst/>
                <a:latin typeface="Calibri" panose="020F0502020204030204" pitchFamily="34" charset="0"/>
              </a:rPr>
            </a:br>
            <a:r>
              <a:rPr lang="id-ID" sz="2000" dirty="0">
                <a:solidFill>
                  <a:srgbClr val="0070C0"/>
                </a:solidFill>
                <a:effectLst/>
                <a:latin typeface="Calibri" panose="020F0502020204030204" pitchFamily="34" charset="0"/>
              </a:rPr>
              <a:t>terintegrasi</a:t>
            </a:r>
            <a:br>
              <a:rPr lang="id-ID" sz="2000" dirty="0">
                <a:solidFill>
                  <a:srgbClr val="0070C0"/>
                </a:solidFill>
                <a:effectLst/>
                <a:latin typeface="Calibri" panose="020F0502020204030204" pitchFamily="34" charset="0"/>
              </a:rPr>
            </a:br>
            <a:r>
              <a:rPr lang="id-ID" sz="2000" dirty="0">
                <a:effectLst/>
                <a:latin typeface="Calibri" panose="020F0502020204030204" pitchFamily="34" charset="0"/>
              </a:rPr>
              <a:t>(software dan hardware)</a:t>
            </a:r>
            <a:endParaRPr lang="en-US" sz="2000" dirty="0">
              <a:effectLst/>
              <a:latin typeface="Calibri" panose="020F0502020204030204" pitchFamily="34" charset="0"/>
            </a:endParaRPr>
          </a:p>
          <a:p>
            <a:pPr algn="ctr">
              <a:defRPr/>
            </a:pPr>
            <a:endParaRPr kumimoji="1" lang="en-US" sz="2200" dirty="0">
              <a:effectLst/>
              <a:latin typeface="Calibri" panose="020F0502020204030204" pitchFamily="34" charset="0"/>
            </a:endParaRPr>
          </a:p>
          <a:p>
            <a:pPr algn="ctr">
              <a:defRPr/>
            </a:pPr>
            <a:r>
              <a:rPr kumimoji="1" lang="en-US" sz="2200" dirty="0">
                <a:solidFill>
                  <a:srgbClr val="FF0000"/>
                </a:solidFill>
                <a:effectLst/>
                <a:latin typeface="Calibri" panose="020F0502020204030204" pitchFamily="34" charset="0"/>
              </a:rPr>
              <a:t>Computer Engineer</a:t>
            </a:r>
            <a:endParaRPr kumimoji="1" lang="id-ID" sz="2200" dirty="0">
              <a:solidFill>
                <a:srgbClr val="FF0000"/>
              </a:solidFill>
              <a:effectLst/>
              <a:latin typeface="Calibri" panose="020F0502020204030204" pitchFamily="34" charset="0"/>
            </a:endParaRPr>
          </a:p>
          <a:p>
            <a:pPr algn="ctr">
              <a:defRPr/>
            </a:pPr>
            <a:endParaRPr kumimoji="1" lang="id-ID" sz="2300" dirty="0">
              <a:effectLst/>
              <a:latin typeface="Calibri" panose="020F0502020204030204" pitchFamily="34" charset="0"/>
            </a:endParaRPr>
          </a:p>
        </p:txBody>
      </p:sp>
      <p:sp>
        <p:nvSpPr>
          <p:cNvPr id="7" name="Oval 6"/>
          <p:cNvSpPr/>
          <p:nvPr/>
        </p:nvSpPr>
        <p:spPr bwMode="auto">
          <a:xfrm>
            <a:off x="3124200" y="1143000"/>
            <a:ext cx="3357586" cy="3357563"/>
          </a:xfrm>
          <a:prstGeom prst="ellipse">
            <a:avLst/>
          </a:prstGeom>
          <a:solidFill>
            <a:srgbClr val="DDDDDD"/>
          </a:solidFill>
          <a:ln w="9525" cap="flat" cmpd="sng" algn="ctr">
            <a:noFill/>
            <a:prstDash val="solid"/>
            <a:miter lim="800000"/>
            <a:headEnd type="none" w="med" len="med"/>
            <a:tailEnd type="none" w="med" len="med"/>
          </a:ln>
          <a:effectLst/>
        </p:spPr>
        <p:txBody>
          <a:bodyPr wrap="none" anchor="ctr"/>
          <a:lstStyle/>
          <a:p>
            <a:pPr algn="ctr">
              <a:defRPr/>
            </a:pPr>
            <a:r>
              <a:rPr kumimoji="1" lang="id-ID" sz="3200" b="1" dirty="0">
                <a:solidFill>
                  <a:srgbClr val="C00000"/>
                </a:solidFill>
                <a:effectLst/>
                <a:latin typeface="Calibri" panose="020F0502020204030204" pitchFamily="34" charset="0"/>
              </a:rPr>
              <a:t>Information</a:t>
            </a:r>
          </a:p>
          <a:p>
            <a:pPr algn="ctr">
              <a:defRPr/>
            </a:pPr>
            <a:r>
              <a:rPr kumimoji="1" lang="id-ID" sz="3200" b="1" dirty="0">
                <a:solidFill>
                  <a:srgbClr val="C00000"/>
                </a:solidFill>
                <a:effectLst/>
                <a:latin typeface="Calibri" panose="020F0502020204030204" pitchFamily="34" charset="0"/>
              </a:rPr>
              <a:t>System (IS)</a:t>
            </a:r>
            <a:endParaRPr lang="id-ID" sz="3200" b="1" dirty="0">
              <a:solidFill>
                <a:srgbClr val="C00000"/>
              </a:solidFill>
              <a:effectLst/>
              <a:latin typeface="Calibri" panose="020F0502020204030204" pitchFamily="34" charset="0"/>
            </a:endParaRPr>
          </a:p>
          <a:p>
            <a:pPr algn="ctr">
              <a:defRPr/>
            </a:pPr>
            <a:r>
              <a:rPr lang="id-ID" sz="2400" dirty="0">
                <a:effectLst/>
                <a:latin typeface="Calibri" panose="020F0502020204030204" pitchFamily="34" charset="0"/>
              </a:rPr>
              <a:t> </a:t>
            </a:r>
            <a:r>
              <a:rPr lang="sv-SE" sz="2000" dirty="0">
                <a:solidFill>
                  <a:srgbClr val="0070C0"/>
                </a:solidFill>
                <a:effectLst/>
                <a:latin typeface="Calibri" panose="020F0502020204030204" pitchFamily="34" charset="0"/>
              </a:rPr>
              <a:t>analisa kebutuhan dan</a:t>
            </a:r>
            <a:br>
              <a:rPr lang="id-ID" sz="2000" dirty="0">
                <a:solidFill>
                  <a:srgbClr val="0070C0"/>
                </a:solidFill>
                <a:effectLst/>
                <a:latin typeface="Calibri" panose="020F0502020204030204" pitchFamily="34" charset="0"/>
              </a:rPr>
            </a:br>
            <a:r>
              <a:rPr lang="sv-SE" sz="2000" dirty="0">
                <a:solidFill>
                  <a:srgbClr val="0070C0"/>
                </a:solidFill>
                <a:effectLst/>
                <a:latin typeface="Calibri" panose="020F0502020204030204" pitchFamily="34" charset="0"/>
              </a:rPr>
              <a:t>proses bisnis</a:t>
            </a:r>
            <a:br>
              <a:rPr lang="id-ID" sz="2000" dirty="0">
                <a:effectLst/>
                <a:latin typeface="Calibri" panose="020F0502020204030204" pitchFamily="34" charset="0"/>
              </a:rPr>
            </a:br>
            <a:r>
              <a:rPr lang="id-ID" sz="2000" dirty="0">
                <a:effectLst/>
                <a:latin typeface="Calibri" panose="020F0502020204030204" pitchFamily="34" charset="0"/>
              </a:rPr>
              <a:t>serta d</a:t>
            </a:r>
            <a:r>
              <a:rPr lang="sv-SE" sz="2000" dirty="0">
                <a:effectLst/>
                <a:latin typeface="Calibri" panose="020F0502020204030204" pitchFamily="34" charset="0"/>
              </a:rPr>
              <a:t>esain sistem</a:t>
            </a:r>
          </a:p>
          <a:p>
            <a:pPr algn="ctr">
              <a:defRPr/>
            </a:pPr>
            <a:endParaRPr kumimoji="1" lang="sv-SE" sz="2400" dirty="0">
              <a:effectLst/>
              <a:latin typeface="Calibri" panose="020F0502020204030204" pitchFamily="34" charset="0"/>
            </a:endParaRPr>
          </a:p>
          <a:p>
            <a:pPr algn="ctr">
              <a:defRPr/>
            </a:pPr>
            <a:r>
              <a:rPr kumimoji="1" lang="sv-SE" sz="2400" dirty="0">
                <a:solidFill>
                  <a:srgbClr val="FF0000"/>
                </a:solidFill>
                <a:effectLst/>
                <a:latin typeface="Calibri" panose="020F0502020204030204" pitchFamily="34" charset="0"/>
              </a:rPr>
              <a:t>System Analyst</a:t>
            </a:r>
            <a:endParaRPr kumimoji="1" lang="id-ID" sz="2400" dirty="0">
              <a:solidFill>
                <a:srgbClr val="FF0000"/>
              </a:solidFill>
              <a:effectLst/>
              <a:latin typeface="Calibri" panose="020F0502020204030204" pitchFamily="34" charset="0"/>
            </a:endParaRPr>
          </a:p>
        </p:txBody>
      </p:sp>
      <p:sp>
        <p:nvSpPr>
          <p:cNvPr id="8" name="Oval 7"/>
          <p:cNvSpPr/>
          <p:nvPr/>
        </p:nvSpPr>
        <p:spPr bwMode="auto">
          <a:xfrm>
            <a:off x="685800" y="3500438"/>
            <a:ext cx="3571875" cy="3357562"/>
          </a:xfrm>
          <a:prstGeom prst="ellipse">
            <a:avLst/>
          </a:prstGeom>
          <a:solidFill>
            <a:srgbClr val="99CCFF"/>
          </a:solidFill>
          <a:ln w="9525" cap="flat" cmpd="sng" algn="ctr">
            <a:noFill/>
            <a:prstDash val="solid"/>
            <a:miter lim="800000"/>
            <a:headEnd type="none" w="med" len="med"/>
            <a:tailEnd type="none" w="med" len="med"/>
          </a:ln>
          <a:effectLst/>
        </p:spPr>
        <p:txBody>
          <a:bodyPr wrap="none" anchor="ctr"/>
          <a:lstStyle/>
          <a:p>
            <a:pPr algn="ctr">
              <a:defRPr/>
            </a:pPr>
            <a:r>
              <a:rPr kumimoji="1" lang="id-ID" sz="3200" b="1" dirty="0">
                <a:solidFill>
                  <a:srgbClr val="C00000"/>
                </a:solidFill>
                <a:effectLst/>
                <a:latin typeface="Calibri" panose="020F0502020204030204" pitchFamily="34" charset="0"/>
              </a:rPr>
              <a:t>Information</a:t>
            </a:r>
          </a:p>
          <a:p>
            <a:pPr algn="ctr">
              <a:defRPr/>
            </a:pPr>
            <a:r>
              <a:rPr kumimoji="1" lang="id-ID" sz="3200" b="1" dirty="0">
                <a:solidFill>
                  <a:srgbClr val="C00000"/>
                </a:solidFill>
                <a:effectLst/>
                <a:latin typeface="Calibri" panose="020F0502020204030204" pitchFamily="34" charset="0"/>
              </a:rPr>
              <a:t>Technology (IT)</a:t>
            </a:r>
            <a:endParaRPr lang="id-ID" sz="3200" b="1" dirty="0">
              <a:solidFill>
                <a:srgbClr val="C00000"/>
              </a:solidFill>
              <a:effectLst/>
              <a:latin typeface="Calibri" panose="020F0502020204030204" pitchFamily="34" charset="0"/>
            </a:endParaRPr>
          </a:p>
          <a:p>
            <a:pPr algn="ctr">
              <a:defRPr/>
            </a:pPr>
            <a:r>
              <a:rPr lang="id-ID" sz="2200" dirty="0">
                <a:effectLst/>
                <a:latin typeface="Calibri" panose="020F0502020204030204" pitchFamily="34" charset="0"/>
              </a:rPr>
              <a:t> </a:t>
            </a:r>
            <a:r>
              <a:rPr lang="id-ID" sz="2000" dirty="0">
                <a:effectLst/>
                <a:latin typeface="Calibri" panose="020F0502020204030204" pitchFamily="34" charset="0"/>
              </a:rPr>
              <a:t>pengembangan dan pengelolaan </a:t>
            </a:r>
            <a:br>
              <a:rPr lang="id-ID" sz="2000" dirty="0">
                <a:effectLst/>
                <a:latin typeface="Calibri" panose="020F0502020204030204" pitchFamily="34" charset="0"/>
              </a:rPr>
            </a:br>
            <a:r>
              <a:rPr lang="id-ID" sz="2000" dirty="0">
                <a:solidFill>
                  <a:srgbClr val="0070C0"/>
                </a:solidFill>
                <a:effectLst/>
                <a:latin typeface="Calibri" panose="020F0502020204030204" pitchFamily="34" charset="0"/>
              </a:rPr>
              <a:t>infrastruktur</a:t>
            </a:r>
            <a:r>
              <a:rPr lang="id-ID" sz="2000" dirty="0">
                <a:effectLst/>
                <a:latin typeface="Calibri" panose="020F0502020204030204" pitchFamily="34" charset="0"/>
              </a:rPr>
              <a:t> IT</a:t>
            </a:r>
            <a:endParaRPr lang="en-US" sz="2000" dirty="0">
              <a:effectLst/>
              <a:latin typeface="Calibri" panose="020F0502020204030204" pitchFamily="34" charset="0"/>
            </a:endParaRPr>
          </a:p>
          <a:p>
            <a:pPr algn="ctr">
              <a:defRPr/>
            </a:pPr>
            <a:endParaRPr lang="en-US" sz="2400" dirty="0">
              <a:effectLst/>
              <a:latin typeface="Calibri" panose="020F0502020204030204" pitchFamily="34" charset="0"/>
            </a:endParaRPr>
          </a:p>
          <a:p>
            <a:pPr algn="ctr">
              <a:defRPr/>
            </a:pPr>
            <a:r>
              <a:rPr lang="en-US" sz="2400" dirty="0">
                <a:solidFill>
                  <a:srgbClr val="FF0000"/>
                </a:solidFill>
                <a:effectLst/>
                <a:latin typeface="Calibri" panose="020F0502020204030204" pitchFamily="34" charset="0"/>
              </a:rPr>
              <a:t>Infrastructure</a:t>
            </a:r>
            <a:r>
              <a:rPr kumimoji="1" lang="en-US" sz="2400" dirty="0">
                <a:solidFill>
                  <a:srgbClr val="FF0000"/>
                </a:solidFill>
                <a:effectLst/>
                <a:latin typeface="Calibri" panose="020F0502020204030204" pitchFamily="34" charset="0"/>
              </a:rPr>
              <a:t> Engineer</a:t>
            </a:r>
            <a:endParaRPr kumimoji="1" lang="id-ID" sz="2400" dirty="0">
              <a:solidFill>
                <a:srgbClr val="FF0000"/>
              </a:solidFill>
              <a:effectLst/>
              <a:latin typeface="Calibri" panose="020F0502020204030204" pitchFamily="34" charset="0"/>
            </a:endParaRPr>
          </a:p>
        </p:txBody>
      </p:sp>
      <p:sp>
        <p:nvSpPr>
          <p:cNvPr id="6" name="Oval 5"/>
          <p:cNvSpPr/>
          <p:nvPr/>
        </p:nvSpPr>
        <p:spPr bwMode="auto">
          <a:xfrm>
            <a:off x="5948330" y="838200"/>
            <a:ext cx="3195670" cy="3171843"/>
          </a:xfrm>
          <a:prstGeom prst="ellipse">
            <a:avLst/>
          </a:prstGeom>
          <a:solidFill>
            <a:srgbClr val="FFC000"/>
          </a:solidFill>
          <a:ln w="9525" cap="flat" cmpd="sng" algn="ctr">
            <a:noFill/>
            <a:prstDash val="solid"/>
            <a:miter lim="800000"/>
            <a:headEnd type="none" w="med" len="med"/>
            <a:tailEnd type="none" w="med" len="med"/>
          </a:ln>
          <a:effectLst/>
        </p:spPr>
        <p:txBody>
          <a:bodyPr wrap="none" anchor="ctr"/>
          <a:lstStyle/>
          <a:p>
            <a:pPr algn="ctr">
              <a:defRPr/>
            </a:pPr>
            <a:r>
              <a:rPr kumimoji="1" lang="id-ID" sz="3200" b="1">
                <a:solidFill>
                  <a:srgbClr val="C00000"/>
                </a:solidFill>
                <a:effectLst/>
                <a:latin typeface="Calibri" panose="020F0502020204030204" pitchFamily="34" charset="0"/>
              </a:rPr>
              <a:t>Computer</a:t>
            </a:r>
            <a:br>
              <a:rPr kumimoji="1" lang="id-ID" sz="3200" b="1">
                <a:solidFill>
                  <a:srgbClr val="C00000"/>
                </a:solidFill>
                <a:effectLst/>
                <a:latin typeface="Calibri" panose="020F0502020204030204" pitchFamily="34" charset="0"/>
              </a:rPr>
            </a:br>
            <a:r>
              <a:rPr kumimoji="1" lang="id-ID" sz="3200" b="1">
                <a:solidFill>
                  <a:srgbClr val="C00000"/>
                </a:solidFill>
                <a:effectLst/>
                <a:latin typeface="Calibri" panose="020F0502020204030204" pitchFamily="34" charset="0"/>
              </a:rPr>
              <a:t>Science (CS)</a:t>
            </a:r>
            <a:endParaRPr lang="id-ID" sz="3200" b="1">
              <a:solidFill>
                <a:srgbClr val="C00000"/>
              </a:solidFill>
              <a:effectLst/>
              <a:latin typeface="Calibri" panose="020F0502020204030204" pitchFamily="34" charset="0"/>
            </a:endParaRPr>
          </a:p>
          <a:p>
            <a:pPr algn="ctr">
              <a:defRPr/>
            </a:pPr>
            <a:r>
              <a:rPr lang="id-ID" sz="2400">
                <a:effectLst/>
                <a:latin typeface="Calibri" panose="020F0502020204030204" pitchFamily="34" charset="0"/>
              </a:rPr>
              <a:t> </a:t>
            </a:r>
            <a:r>
              <a:rPr lang="id-ID" sz="2000">
                <a:solidFill>
                  <a:srgbClr val="0070C0"/>
                </a:solidFill>
                <a:effectLst/>
                <a:latin typeface="Calibri" panose="020F0502020204030204" pitchFamily="34" charset="0"/>
              </a:rPr>
              <a:t>konsep computing </a:t>
            </a:r>
            <a:r>
              <a:rPr lang="id-ID" sz="2000">
                <a:effectLst/>
                <a:latin typeface="Calibri" panose="020F0502020204030204" pitchFamily="34" charset="0"/>
              </a:rPr>
              <a:t>dan</a:t>
            </a:r>
          </a:p>
          <a:p>
            <a:pPr algn="ctr">
              <a:defRPr/>
            </a:pPr>
            <a:r>
              <a:rPr lang="id-ID" sz="2000">
                <a:effectLst/>
                <a:latin typeface="Calibri" panose="020F0502020204030204" pitchFamily="34" charset="0"/>
              </a:rPr>
              <a:t>pengembangan </a:t>
            </a:r>
            <a:r>
              <a:rPr lang="id-ID" sz="2000">
                <a:solidFill>
                  <a:srgbClr val="0070C0"/>
                </a:solidFill>
                <a:effectLst/>
                <a:latin typeface="Calibri" panose="020F0502020204030204" pitchFamily="34" charset="0"/>
              </a:rPr>
              <a:t>software</a:t>
            </a:r>
            <a:endParaRPr kumimoji="1" lang="id-ID" sz="2000">
              <a:solidFill>
                <a:srgbClr val="0070C0"/>
              </a:solidFill>
              <a:effectLst/>
              <a:latin typeface="Calibri" panose="020F0502020204030204" pitchFamily="34" charset="0"/>
            </a:endParaRPr>
          </a:p>
          <a:p>
            <a:pPr algn="ctr">
              <a:defRPr/>
            </a:pPr>
            <a:endParaRPr kumimoji="1" lang="en-US" sz="2400">
              <a:effectLst/>
              <a:latin typeface="Calibri" panose="020F0502020204030204" pitchFamily="34" charset="0"/>
            </a:endParaRPr>
          </a:p>
          <a:p>
            <a:pPr algn="ctr">
              <a:defRPr/>
            </a:pPr>
            <a:r>
              <a:rPr kumimoji="1" lang="en-US" sz="2400">
                <a:solidFill>
                  <a:srgbClr val="FF0000"/>
                </a:solidFill>
                <a:effectLst/>
                <a:latin typeface="Calibri" panose="020F0502020204030204" pitchFamily="34" charset="0"/>
              </a:rPr>
              <a:t>Computer Scientist</a:t>
            </a:r>
            <a:endParaRPr kumimoji="1" lang="id-ID" sz="2400">
              <a:solidFill>
                <a:srgbClr val="FF0000"/>
              </a:solidFill>
              <a:effectLst/>
              <a:latin typeface="Calibri" panose="020F0502020204030204" pitchFamily="34" charset="0"/>
            </a:endParaRPr>
          </a:p>
        </p:txBody>
      </p:sp>
      <p:sp>
        <p:nvSpPr>
          <p:cNvPr id="9" name="Oval 8"/>
          <p:cNvSpPr/>
          <p:nvPr/>
        </p:nvSpPr>
        <p:spPr bwMode="auto">
          <a:xfrm>
            <a:off x="5257800" y="3676624"/>
            <a:ext cx="3443286" cy="3181376"/>
          </a:xfrm>
          <a:prstGeom prst="ellipse">
            <a:avLst/>
          </a:prstGeom>
          <a:solidFill>
            <a:srgbClr val="FFCCFF"/>
          </a:solidFill>
          <a:ln w="9525" cap="flat" cmpd="sng" algn="ctr">
            <a:noFill/>
            <a:prstDash val="solid"/>
            <a:miter lim="800000"/>
            <a:headEnd type="none" w="med" len="med"/>
            <a:tailEnd type="none" w="med" len="med"/>
          </a:ln>
          <a:effectLst/>
        </p:spPr>
        <p:txBody>
          <a:bodyPr wrap="none" anchor="ctr"/>
          <a:lstStyle/>
          <a:p>
            <a:pPr algn="ctr">
              <a:defRPr/>
            </a:pPr>
            <a:r>
              <a:rPr kumimoji="1" lang="id-ID" sz="3200" b="1">
                <a:solidFill>
                  <a:srgbClr val="C00000"/>
                </a:solidFill>
                <a:effectLst/>
                <a:latin typeface="Calibri" panose="020F0502020204030204" pitchFamily="34" charset="0"/>
              </a:rPr>
              <a:t>Software</a:t>
            </a:r>
            <a:br>
              <a:rPr kumimoji="1" lang="id-ID" sz="3200" b="1">
                <a:solidFill>
                  <a:srgbClr val="C00000"/>
                </a:solidFill>
                <a:effectLst/>
                <a:latin typeface="Calibri" panose="020F0502020204030204" pitchFamily="34" charset="0"/>
              </a:rPr>
            </a:br>
            <a:r>
              <a:rPr kumimoji="1" lang="id-ID" sz="3200" b="1">
                <a:solidFill>
                  <a:srgbClr val="C00000"/>
                </a:solidFill>
                <a:effectLst/>
                <a:latin typeface="Calibri" panose="020F0502020204030204" pitchFamily="34" charset="0"/>
              </a:rPr>
              <a:t>Engineering (SE)</a:t>
            </a:r>
            <a:endParaRPr lang="id-ID" sz="3200" b="1">
              <a:solidFill>
                <a:srgbClr val="C00000"/>
              </a:solidFill>
              <a:effectLst/>
              <a:latin typeface="Calibri" panose="020F0502020204030204" pitchFamily="34" charset="0"/>
            </a:endParaRPr>
          </a:p>
          <a:p>
            <a:pPr algn="ctr">
              <a:defRPr/>
            </a:pPr>
            <a:r>
              <a:rPr lang="id-ID" sz="2000">
                <a:solidFill>
                  <a:srgbClr val="0070C0"/>
                </a:solidFill>
                <a:effectLst/>
                <a:latin typeface="Calibri" panose="020F0502020204030204" pitchFamily="34" charset="0"/>
              </a:rPr>
              <a:t> pengembangan software</a:t>
            </a:r>
          </a:p>
          <a:p>
            <a:pPr algn="ctr">
              <a:defRPr/>
            </a:pPr>
            <a:r>
              <a:rPr lang="id-ID" sz="2000">
                <a:effectLst/>
                <a:latin typeface="Calibri" panose="020F0502020204030204" pitchFamily="34" charset="0"/>
              </a:rPr>
              <a:t>dan pengelolaan tahapan</a:t>
            </a:r>
          </a:p>
          <a:p>
            <a:pPr algn="ctr">
              <a:defRPr/>
            </a:pPr>
            <a:r>
              <a:rPr lang="id-ID" sz="2000">
                <a:effectLst/>
                <a:latin typeface="Calibri" panose="020F0502020204030204" pitchFamily="34" charset="0"/>
              </a:rPr>
              <a:t>SDLC</a:t>
            </a:r>
            <a:endParaRPr lang="en-US" sz="2000">
              <a:effectLst/>
              <a:latin typeface="Calibri" panose="020F0502020204030204" pitchFamily="34" charset="0"/>
            </a:endParaRPr>
          </a:p>
          <a:p>
            <a:pPr algn="ctr">
              <a:defRPr/>
            </a:pPr>
            <a:endParaRPr lang="en-US" sz="2400">
              <a:effectLst/>
              <a:latin typeface="Calibri" panose="020F0502020204030204" pitchFamily="34" charset="0"/>
            </a:endParaRPr>
          </a:p>
          <a:p>
            <a:pPr algn="ctr">
              <a:defRPr/>
            </a:pPr>
            <a:r>
              <a:rPr lang="en-US" sz="2400">
                <a:solidFill>
                  <a:srgbClr val="FF0000"/>
                </a:solidFill>
                <a:effectLst/>
                <a:latin typeface="Calibri" panose="020F0502020204030204" pitchFamily="34" charset="0"/>
              </a:rPr>
              <a:t>Software Engineer</a:t>
            </a:r>
            <a:br>
              <a:rPr lang="id-ID" sz="2400">
                <a:solidFill>
                  <a:srgbClr val="FF0000"/>
                </a:solidFill>
                <a:effectLst/>
                <a:latin typeface="Calibri" panose="020F0502020204030204" pitchFamily="34" charset="0"/>
              </a:rPr>
            </a:br>
            <a:endParaRPr kumimoji="1" lang="id-ID" sz="2400">
              <a:solidFill>
                <a:srgbClr val="FF0000"/>
              </a:solidFill>
              <a:effectLst/>
              <a:latin typeface="Calibri" panose="020F0502020204030204" pitchFamily="34" charset="0"/>
            </a:endParaRPr>
          </a:p>
        </p:txBody>
      </p:sp>
      <p:sp>
        <p:nvSpPr>
          <p:cNvPr id="3" name="Slide Number Placeholder 2">
            <a:extLst>
              <a:ext uri="{FF2B5EF4-FFF2-40B4-BE49-F238E27FC236}">
                <a16:creationId xmlns:a16="http://schemas.microsoft.com/office/drawing/2014/main" id="{9856D63A-BEA2-4575-AD94-91A00D53B94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1696940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05" y="296333"/>
            <a:ext cx="8501495" cy="685801"/>
          </a:xfrm>
        </p:spPr>
        <p:txBody>
          <a:bodyPr>
            <a:normAutofit fontScale="90000"/>
          </a:bodyPr>
          <a:lstStyle/>
          <a:p>
            <a:r>
              <a:rPr lang="id-ID" dirty="0" err="1"/>
              <a:t>Proposed</a:t>
            </a:r>
            <a:br>
              <a:rPr lang="en-US" dirty="0"/>
            </a:br>
            <a:r>
              <a:rPr lang="id-ID" dirty="0" err="1"/>
              <a:t>Framewor</a:t>
            </a:r>
            <a:r>
              <a:rPr lang="en-US" dirty="0"/>
              <a:t>k</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Content Placeholder 4"/>
          <p:cNvGraphicFramePr>
            <a:graphicFrameLocks/>
          </p:cNvGraphicFramePr>
          <p:nvPr/>
        </p:nvGraphicFramePr>
        <p:xfrm>
          <a:off x="-2" y="4800600"/>
          <a:ext cx="9144002" cy="205740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3">
                  <a:extLst>
                    <a:ext uri="{9D8B030D-6E8A-4147-A177-3AD203B41FA5}">
                      <a16:colId xmlns:a16="http://schemas.microsoft.com/office/drawing/2014/main" val="20004"/>
                    </a:ext>
                  </a:extLst>
                </a:gridCol>
                <a:gridCol w="1108363">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411480">
                <a:tc>
                  <a:txBody>
                    <a:bodyPr/>
                    <a:lstStyle/>
                    <a:p>
                      <a:r>
                        <a:rPr lang="id-ID" sz="1050" dirty="0">
                          <a:latin typeface="Calibri" pitchFamily="34" charset="0"/>
                        </a:rPr>
                        <a:t>Framework</a:t>
                      </a:r>
                      <a:endParaRPr lang="en-US" sz="1050" dirty="0">
                        <a:latin typeface="Calibri" pitchFamily="34" charset="0"/>
                      </a:endParaRPr>
                    </a:p>
                  </a:txBody>
                  <a:tcPr/>
                </a:tc>
                <a:tc>
                  <a:txBody>
                    <a:bodyPr/>
                    <a:lstStyle/>
                    <a:p>
                      <a:r>
                        <a:rPr lang="id-ID" sz="1050" dirty="0">
                          <a:latin typeface="Calibri" pitchFamily="34" charset="0"/>
                        </a:rPr>
                        <a:t>Dataset</a:t>
                      </a:r>
                      <a:endParaRPr lang="en-US" sz="1050" dirty="0">
                        <a:latin typeface="Calibri" pitchFamily="34" charset="0"/>
                      </a:endParaRPr>
                    </a:p>
                  </a:txBody>
                  <a:tcPr/>
                </a:tc>
                <a:tc>
                  <a:txBody>
                    <a:bodyPr/>
                    <a:lstStyle/>
                    <a:p>
                      <a:r>
                        <a:rPr lang="id-ID" sz="1050" dirty="0">
                          <a:latin typeface="Calibri" pitchFamily="34" charset="0"/>
                        </a:rPr>
                        <a:t>Data Preprocessor</a:t>
                      </a:r>
                      <a:endParaRPr lang="en-US" sz="1050" dirty="0">
                        <a:latin typeface="Calibri" pitchFamily="34" charset="0"/>
                      </a:endParaRPr>
                    </a:p>
                  </a:txBody>
                  <a:tcPr/>
                </a:tc>
                <a:tc>
                  <a:txBody>
                    <a:bodyPr/>
                    <a:lstStyle/>
                    <a:p>
                      <a:r>
                        <a:rPr lang="en-US" sz="1050" dirty="0">
                          <a:latin typeface="Calibri" pitchFamily="34" charset="0"/>
                        </a:rPr>
                        <a:t>Feature </a:t>
                      </a:r>
                      <a:r>
                        <a:rPr lang="id-ID" sz="1050" baseline="0" dirty="0">
                          <a:latin typeface="Calibri" pitchFamily="34" charset="0"/>
                        </a:rPr>
                        <a:t>Selectors</a:t>
                      </a:r>
                      <a:endParaRPr lang="en-US" sz="1050" dirty="0">
                        <a:latin typeface="Calibri" pitchFamily="34" charset="0"/>
                      </a:endParaRPr>
                    </a:p>
                  </a:txBody>
                  <a:tcPr/>
                </a:tc>
                <a:tc>
                  <a:txBody>
                    <a:bodyPr/>
                    <a:lstStyle/>
                    <a:p>
                      <a:r>
                        <a:rPr lang="en-US" sz="1050" dirty="0">
                          <a:latin typeface="Calibri" pitchFamily="34" charset="0"/>
                        </a:rPr>
                        <a:t>Meta-Learning</a:t>
                      </a:r>
                    </a:p>
                  </a:txBody>
                  <a:tcPr/>
                </a:tc>
                <a:tc>
                  <a:txBody>
                    <a:bodyPr/>
                    <a:lstStyle/>
                    <a:p>
                      <a:r>
                        <a:rPr lang="id-ID" sz="1050" dirty="0">
                          <a:latin typeface="Calibri" pitchFamily="34" charset="0"/>
                        </a:rPr>
                        <a:t>Classifiers</a:t>
                      </a:r>
                      <a:endParaRPr lang="en-US" sz="1050" dirty="0">
                        <a:latin typeface="Calibri" pitchFamily="34" charset="0"/>
                      </a:endParaRPr>
                    </a:p>
                  </a:txBody>
                  <a:tcPr/>
                </a:tc>
                <a:tc>
                  <a:txBody>
                    <a:bodyPr/>
                    <a:lstStyle/>
                    <a:p>
                      <a:r>
                        <a:rPr lang="id-ID" sz="1050" dirty="0">
                          <a:latin typeface="Calibri" pitchFamily="34" charset="0"/>
                        </a:rPr>
                        <a:t>Parameter Selectors</a:t>
                      </a:r>
                      <a:endParaRPr lang="en-US" sz="1050" dirty="0">
                        <a:latin typeface="Calibri" pitchFamily="34" charset="0"/>
                      </a:endParaRPr>
                    </a:p>
                  </a:txBody>
                  <a:tcPr/>
                </a:tc>
                <a:tc>
                  <a:txBody>
                    <a:bodyPr/>
                    <a:lstStyle/>
                    <a:p>
                      <a:r>
                        <a:rPr lang="id-ID" sz="1050" dirty="0">
                          <a:latin typeface="Calibri" pitchFamily="34" charset="0"/>
                        </a:rPr>
                        <a:t>Validation Methods</a:t>
                      </a:r>
                      <a:endParaRPr lang="en-US" sz="1050" dirty="0">
                        <a:latin typeface="Calibri" pitchFamily="34" charset="0"/>
                      </a:endParaRPr>
                    </a:p>
                  </a:txBody>
                  <a:tcPr/>
                </a:tc>
                <a:tc>
                  <a:txBody>
                    <a:bodyPr/>
                    <a:lstStyle/>
                    <a:p>
                      <a:r>
                        <a:rPr lang="id-ID" sz="1050" dirty="0">
                          <a:latin typeface="Calibri" pitchFamily="34" charset="0"/>
                        </a:rPr>
                        <a:t>Evaluation</a:t>
                      </a:r>
                      <a:r>
                        <a:rPr lang="id-ID" sz="1050" baseline="0" dirty="0">
                          <a:latin typeface="Calibri" pitchFamily="34" charset="0"/>
                        </a:rPr>
                        <a:t> Methods</a:t>
                      </a:r>
                      <a:endParaRPr lang="en-US" sz="1050" dirty="0">
                        <a:latin typeface="Calibri" pitchFamily="34" charset="0"/>
                      </a:endParaRPr>
                    </a:p>
                  </a:txBody>
                  <a:tcPr/>
                </a:tc>
                <a:extLst>
                  <a:ext uri="{0D108BD9-81ED-4DB2-BD59-A6C34878D82A}">
                    <a16:rowId xmlns:a16="http://schemas.microsoft.com/office/drawing/2014/main" val="10000"/>
                  </a:ext>
                </a:extLst>
              </a:tr>
              <a:tr h="411480">
                <a:tc>
                  <a:txBody>
                    <a:bodyPr/>
                    <a:lstStyle/>
                    <a:p>
                      <a:r>
                        <a:rPr lang="id-ID" sz="1050" dirty="0">
                          <a:latin typeface="Calibri" pitchFamily="34" charset="0"/>
                        </a:rPr>
                        <a:t>(Menzies</a:t>
                      </a:r>
                      <a:r>
                        <a:rPr lang="id-ID" sz="1050" baseline="0" dirty="0">
                          <a:latin typeface="Calibri" pitchFamily="34" charset="0"/>
                        </a:rPr>
                        <a:t> et al. 2007)</a:t>
                      </a:r>
                      <a:endParaRPr lang="en-US" sz="1050" dirty="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dirty="0">
                          <a:latin typeface="Calibri" pitchFamily="34" charset="0"/>
                        </a:rPr>
                        <a:t>Log Filtering</a:t>
                      </a:r>
                      <a:endParaRPr lang="en-US" sz="1050" dirty="0">
                        <a:latin typeface="Calibri" pitchFamily="34" charset="0"/>
                      </a:endParaRPr>
                    </a:p>
                  </a:txBody>
                  <a:tcPr/>
                </a:tc>
                <a:tc>
                  <a:txBody>
                    <a:bodyPr/>
                    <a:lstStyle/>
                    <a:p>
                      <a:r>
                        <a:rPr lang="en-US" sz="1050" dirty="0">
                          <a:latin typeface="Calibri" pitchFamily="34" charset="0"/>
                        </a:rPr>
                        <a:t>Info</a:t>
                      </a:r>
                      <a:r>
                        <a:rPr lang="en-US" sz="1050" baseline="0" dirty="0">
                          <a:latin typeface="Calibri" pitchFamily="34" charset="0"/>
                        </a:rPr>
                        <a:t> Gain</a:t>
                      </a:r>
                      <a:endParaRPr lang="en-US" sz="1050" dirty="0">
                        <a:latin typeface="Calibri" pitchFamily="34" charset="0"/>
                      </a:endParaRPr>
                    </a:p>
                  </a:txBody>
                  <a:tcPr/>
                </a:tc>
                <a:tc>
                  <a:txBody>
                    <a:bodyPr/>
                    <a:lstStyle/>
                    <a:p>
                      <a:endParaRPr lang="en-US" sz="1050">
                        <a:latin typeface="Calibri" pitchFamily="34" charset="0"/>
                      </a:endParaRPr>
                    </a:p>
                  </a:txBody>
                  <a:tcPr/>
                </a:tc>
                <a:tc>
                  <a:txBody>
                    <a:bodyPr/>
                    <a:lstStyle/>
                    <a:p>
                      <a:r>
                        <a:rPr lang="id-ID" sz="1050">
                          <a:latin typeface="Calibri" pitchFamily="34" charset="0"/>
                        </a:rPr>
                        <a:t>3 algorithm</a:t>
                      </a:r>
                      <a:br>
                        <a:rPr lang="id-ID" sz="1050" baseline="0">
                          <a:latin typeface="Calibri" pitchFamily="34" charset="0"/>
                        </a:rPr>
                      </a:br>
                      <a:r>
                        <a:rPr lang="id-ID" sz="1050" baseline="0">
                          <a:latin typeface="Calibri" pitchFamily="34" charset="0"/>
                        </a:rPr>
                        <a:t>(</a:t>
                      </a:r>
                      <a:r>
                        <a:rPr lang="id-ID" sz="1050">
                          <a:latin typeface="Calibri" pitchFamily="34" charset="0"/>
                        </a:rPr>
                        <a:t>DT, 1R, NB)</a:t>
                      </a:r>
                      <a:endParaRPr lang="en-US" sz="105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dirty="0">
                          <a:latin typeface="Calibri" pitchFamily="34" charset="0"/>
                        </a:rPr>
                        <a:t>ROC</a:t>
                      </a:r>
                      <a:r>
                        <a:rPr lang="id-ID" sz="1050" baseline="0" dirty="0">
                          <a:latin typeface="Calibri" pitchFamily="34" charset="0"/>
                        </a:rPr>
                        <a:t> Curve (</a:t>
                      </a:r>
                      <a:r>
                        <a:rPr lang="id-ID" sz="1050" dirty="0">
                          <a:latin typeface="Calibri" pitchFamily="34" charset="0"/>
                        </a:rPr>
                        <a:t>AUC)</a:t>
                      </a:r>
                      <a:endParaRPr lang="en-US" sz="1050" dirty="0">
                        <a:latin typeface="Calibri" pitchFamily="34" charset="0"/>
                      </a:endParaRPr>
                    </a:p>
                  </a:txBody>
                  <a:tcPr/>
                </a:tc>
                <a:extLst>
                  <a:ext uri="{0D108BD9-81ED-4DB2-BD59-A6C34878D82A}">
                    <a16:rowId xmlns:a16="http://schemas.microsoft.com/office/drawing/2014/main" val="10001"/>
                  </a:ext>
                </a:extLst>
              </a:tr>
              <a:tr h="411480">
                <a:tc>
                  <a:txBody>
                    <a:bodyPr/>
                    <a:lstStyle/>
                    <a:p>
                      <a:r>
                        <a:rPr lang="id-ID" sz="1050">
                          <a:latin typeface="Calibri" pitchFamily="34" charset="0"/>
                        </a:rPr>
                        <a:t>(Lessman et al. 2008)</a:t>
                      </a:r>
                      <a:endParaRPr lang="en-US" sz="1050">
                        <a:latin typeface="Calibri" pitchFamily="34" charset="0"/>
                      </a:endParaRPr>
                    </a:p>
                  </a:txBody>
                  <a:tcPr/>
                </a:tc>
                <a:tc>
                  <a:txBody>
                    <a:bodyPr/>
                    <a:lstStyle/>
                    <a:p>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22</a:t>
                      </a:r>
                      <a:r>
                        <a:rPr lang="id-ID" sz="1050" baseline="0" dirty="0">
                          <a:latin typeface="Calibri" pitchFamily="34" charset="0"/>
                        </a:rPr>
                        <a:t> algorithm</a:t>
                      </a:r>
                      <a:endParaRPr lang="en-US" sz="1050" dirty="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a:latin typeface="Calibri" pitchFamily="34" charset="0"/>
                        </a:rPr>
                        <a:t>ROC Curve</a:t>
                      </a:r>
                      <a:br>
                        <a:rPr lang="id-ID" sz="1050">
                          <a:latin typeface="Calibri" pitchFamily="34" charset="0"/>
                        </a:rPr>
                      </a:br>
                      <a:r>
                        <a:rPr lang="id-ID" sz="1050">
                          <a:latin typeface="Calibri" pitchFamily="34" charset="0"/>
                        </a:rPr>
                        <a:t>(AUC)</a:t>
                      </a:r>
                      <a:endParaRPr lang="en-US" sz="1050">
                        <a:latin typeface="Calibri" pitchFamily="34" charset="0"/>
                      </a:endParaRPr>
                    </a:p>
                  </a:txBody>
                  <a:tcPr/>
                </a:tc>
                <a:extLst>
                  <a:ext uri="{0D108BD9-81ED-4DB2-BD59-A6C34878D82A}">
                    <a16:rowId xmlns:a16="http://schemas.microsoft.com/office/drawing/2014/main" val="10002"/>
                  </a:ext>
                </a:extLst>
              </a:tr>
              <a:tr h="411480">
                <a:tc>
                  <a:txBody>
                    <a:bodyPr/>
                    <a:lstStyle/>
                    <a:p>
                      <a:r>
                        <a:rPr lang="id-ID" sz="1050">
                          <a:latin typeface="Calibri" pitchFamily="34" charset="0"/>
                        </a:rPr>
                        <a:t>(Song et al. 2011)</a:t>
                      </a:r>
                      <a:endParaRPr lang="en-US" sz="105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a:latin typeface="Calibri" pitchFamily="34" charset="0"/>
                        </a:rPr>
                        <a:t>Log Filtering</a:t>
                      </a:r>
                      <a:endParaRPr lang="en-US" sz="1050">
                        <a:latin typeface="Calibri" pitchFamily="34" charset="0"/>
                      </a:endParaRPr>
                    </a:p>
                  </a:txBody>
                  <a:tcPr/>
                </a:tc>
                <a:tc>
                  <a:txBody>
                    <a:bodyPr/>
                    <a:lstStyle/>
                    <a:p>
                      <a:r>
                        <a:rPr lang="id-ID" sz="1050" dirty="0">
                          <a:latin typeface="Calibri" pitchFamily="34" charset="0"/>
                        </a:rPr>
                        <a:t>FS,</a:t>
                      </a:r>
                      <a:r>
                        <a:rPr lang="id-ID" sz="1050" baseline="0" dirty="0">
                          <a:latin typeface="Calibri" pitchFamily="34" charset="0"/>
                        </a:rPr>
                        <a:t> BE</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3 algorithm</a:t>
                      </a:r>
                      <a:br>
                        <a:rPr lang="id-ID" sz="1050" dirty="0">
                          <a:latin typeface="Calibri" pitchFamily="34" charset="0"/>
                        </a:rPr>
                      </a:br>
                      <a:r>
                        <a:rPr lang="id-ID" sz="1050" baseline="0" dirty="0">
                          <a:latin typeface="Calibri" pitchFamily="34" charset="0"/>
                        </a:rPr>
                        <a:t> (</a:t>
                      </a:r>
                      <a:r>
                        <a:rPr lang="id-ID" sz="1050" dirty="0">
                          <a:latin typeface="Calibri" pitchFamily="34" charset="0"/>
                        </a:rPr>
                        <a:t>DT, 1R, NB)</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a:latin typeface="Calibri" pitchFamily="34" charset="0"/>
                        </a:rPr>
                        <a:t>ROC Curve (AUC)</a:t>
                      </a:r>
                      <a:endParaRPr lang="en-US" sz="1050">
                        <a:latin typeface="Calibri" pitchFamily="34" charset="0"/>
                      </a:endParaRPr>
                    </a:p>
                  </a:txBody>
                  <a:tcPr/>
                </a:tc>
                <a:extLst>
                  <a:ext uri="{0D108BD9-81ED-4DB2-BD59-A6C34878D82A}">
                    <a16:rowId xmlns:a16="http://schemas.microsoft.com/office/drawing/2014/main" val="10003"/>
                  </a:ext>
                </a:extLst>
              </a:tr>
              <a:tr h="411480">
                <a:tc>
                  <a:txBody>
                    <a:bodyPr/>
                    <a:lstStyle/>
                    <a:p>
                      <a:r>
                        <a:rPr lang="id-ID" sz="1050" dirty="0">
                          <a:latin typeface="Calibri" pitchFamily="34" charset="0"/>
                        </a:rPr>
                        <a:t>Proposed</a:t>
                      </a:r>
                      <a:r>
                        <a:rPr lang="id-ID" sz="1050" baseline="0" dirty="0">
                          <a:latin typeface="Calibri" pitchFamily="34" charset="0"/>
                        </a:rPr>
                        <a:t> Framework</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dirty="0">
                          <a:latin typeface="Calibri" pitchFamily="34" charset="0"/>
                        </a:rPr>
                        <a:t>PSO,</a:t>
                      </a:r>
                      <a:r>
                        <a:rPr lang="id-ID" sz="1050" b="1" baseline="0" dirty="0">
                          <a:latin typeface="Calibri" pitchFamily="34" charset="0"/>
                        </a:rPr>
                        <a:t> GA</a:t>
                      </a:r>
                      <a:endParaRPr lang="en-US" sz="1050" b="1" dirty="0">
                        <a:latin typeface="Calibri" pitchFamily="34" charset="0"/>
                      </a:endParaRPr>
                    </a:p>
                  </a:txBody>
                  <a:tcPr>
                    <a:solidFill>
                      <a:srgbClr val="FFC000"/>
                    </a:solidFill>
                  </a:tcPr>
                </a:tc>
                <a:tc>
                  <a:txBody>
                    <a:bodyPr/>
                    <a:lstStyle/>
                    <a:p>
                      <a:r>
                        <a:rPr lang="en-US" sz="1050" b="1">
                          <a:latin typeface="Calibri" pitchFamily="34" charset="0"/>
                        </a:rPr>
                        <a:t>Bagging</a:t>
                      </a:r>
                      <a:endParaRPr lang="en-US" sz="1050" b="1" dirty="0">
                        <a:latin typeface="Calibri" pitchFamily="34" charset="0"/>
                      </a:endParaRPr>
                    </a:p>
                  </a:txBody>
                  <a:tcPr>
                    <a:solidFill>
                      <a:srgbClr val="FFC000"/>
                    </a:solidFill>
                  </a:tcPr>
                </a:tc>
                <a:tc>
                  <a:txBody>
                    <a:bodyPr/>
                    <a:lstStyle/>
                    <a:p>
                      <a:r>
                        <a:rPr lang="id-ID" sz="1050" b="1" dirty="0">
                          <a:latin typeface="Calibri" pitchFamily="34" charset="0"/>
                        </a:rPr>
                        <a:t>1</a:t>
                      </a:r>
                      <a:r>
                        <a:rPr lang="en-US" sz="1050" b="1" dirty="0">
                          <a:latin typeface="Calibri" pitchFamily="34" charset="0"/>
                        </a:rPr>
                        <a:t>0</a:t>
                      </a:r>
                      <a:r>
                        <a:rPr lang="id-ID" sz="1050" b="1" dirty="0">
                          <a:latin typeface="Calibri" pitchFamily="34" charset="0"/>
                        </a:rPr>
                        <a:t> algorithms</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baseline="0" dirty="0">
                          <a:latin typeface="Calibri" pitchFamily="34" charset="0"/>
                        </a:rPr>
                        <a:t>GA</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dirty="0">
                          <a:latin typeface="Calibri" pitchFamily="34" charset="0"/>
                        </a:rPr>
                        <a:t>ROC Curve (AUC)</a:t>
                      </a:r>
                      <a:endParaRPr lang="en-US" sz="1050" dirty="0">
                        <a:latin typeface="Calibri" pitchFamily="34" charset="0"/>
                      </a:endParaRPr>
                    </a:p>
                  </a:txBody>
                  <a:tcPr/>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7526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nvGraphicFramePr>
        <p:xfrm>
          <a:off x="3419475" y="76200"/>
          <a:ext cx="5572125" cy="4552950"/>
        </p:xfrm>
        <a:graphic>
          <a:graphicData uri="http://schemas.openxmlformats.org/presentationml/2006/ole">
            <mc:AlternateContent xmlns:mc="http://schemas.openxmlformats.org/markup-compatibility/2006">
              <mc:Choice xmlns:v="urn:schemas-microsoft-com:vml" Requires="v">
                <p:oleObj spid="_x0000_s3074" name="Visio" r:id="rId4" imgW="6334223" imgH="5172075" progId="Visio.Drawing.15">
                  <p:embed/>
                </p:oleObj>
              </mc:Choice>
              <mc:Fallback>
                <p:oleObj name="Visio" r:id="rId4" imgW="6334223" imgH="5172075" progId="Visio.Drawing.15">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76200"/>
                        <a:ext cx="5572125" cy="455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a:extLst>
              <a:ext uri="{FF2B5EF4-FFF2-40B4-BE49-F238E27FC236}">
                <a16:creationId xmlns:a16="http://schemas.microsoft.com/office/drawing/2014/main" id="{E49F6EAF-2127-4DBC-B717-B7652B98C83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270</a:t>
            </a:fld>
            <a:endParaRPr lang="en-US">
              <a:solidFill>
                <a:prstClr val="black">
                  <a:tint val="75000"/>
                </a:prstClr>
              </a:solidFill>
            </a:endParaRPr>
          </a:p>
        </p:txBody>
      </p:sp>
    </p:spTree>
    <p:extLst>
      <p:ext uri="{BB962C8B-B14F-4D97-AF65-F5344CB8AC3E}">
        <p14:creationId xmlns:p14="http://schemas.microsoft.com/office/powerpoint/2010/main" val="14985295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State-of-the-Art Methods</a:t>
            </a:r>
            <a:endParaRPr lang="id-ID" dirty="0"/>
          </a:p>
        </p:txBody>
      </p:sp>
      <p:graphicFrame>
        <p:nvGraphicFramePr>
          <p:cNvPr id="7" name="Table 6"/>
          <p:cNvGraphicFramePr>
            <a:graphicFrameLocks noGrp="1"/>
          </p:cNvGraphicFramePr>
          <p:nvPr/>
        </p:nvGraphicFramePr>
        <p:xfrm>
          <a:off x="5316" y="1143000"/>
          <a:ext cx="9138684" cy="5660451"/>
        </p:xfrm>
        <a:graphic>
          <a:graphicData uri="http://schemas.openxmlformats.org/drawingml/2006/table">
            <a:tbl>
              <a:tblPr firstRow="1" firstCol="1" bandRow="1">
                <a:tableStyleId>{073A0DAA-6AF3-43AB-8588-CEC1D06C72B9}</a:tableStyleId>
              </a:tblPr>
              <a:tblGrid>
                <a:gridCol w="1440582">
                  <a:extLst>
                    <a:ext uri="{9D8B030D-6E8A-4147-A177-3AD203B41FA5}">
                      <a16:colId xmlns:a16="http://schemas.microsoft.com/office/drawing/2014/main" val="20000"/>
                    </a:ext>
                  </a:extLst>
                </a:gridCol>
                <a:gridCol w="3278502">
                  <a:extLst>
                    <a:ext uri="{9D8B030D-6E8A-4147-A177-3AD203B41FA5}">
                      <a16:colId xmlns:a16="http://schemas.microsoft.com/office/drawing/2014/main" val="20001"/>
                    </a:ext>
                  </a:extLst>
                </a:gridCol>
                <a:gridCol w="1491670">
                  <a:extLst>
                    <a:ext uri="{9D8B030D-6E8A-4147-A177-3AD203B41FA5}">
                      <a16:colId xmlns:a16="http://schemas.microsoft.com/office/drawing/2014/main" val="20002"/>
                    </a:ext>
                  </a:extLst>
                </a:gridCol>
                <a:gridCol w="1330877">
                  <a:extLst>
                    <a:ext uri="{9D8B030D-6E8A-4147-A177-3AD203B41FA5}">
                      <a16:colId xmlns:a16="http://schemas.microsoft.com/office/drawing/2014/main" val="20003"/>
                    </a:ext>
                  </a:extLst>
                </a:gridCol>
                <a:gridCol w="1597053">
                  <a:extLst>
                    <a:ext uri="{9D8B030D-6E8A-4147-A177-3AD203B41FA5}">
                      <a16:colId xmlns:a16="http://schemas.microsoft.com/office/drawing/2014/main" val="20004"/>
                    </a:ext>
                  </a:extLst>
                </a:gridCol>
              </a:tblGrid>
              <a:tr h="260419">
                <a:tc>
                  <a:txBody>
                    <a:bodyPr/>
                    <a:lstStyle/>
                    <a:p>
                      <a:pPr marL="0" marR="0" algn="ctr">
                        <a:lnSpc>
                          <a:spcPct val="100000"/>
                        </a:lnSpc>
                        <a:spcBef>
                          <a:spcPts val="0"/>
                        </a:spcBef>
                        <a:spcAft>
                          <a:spcPts val="0"/>
                        </a:spcAft>
                      </a:pPr>
                      <a:r>
                        <a:rPr lang="en-US" sz="1600" dirty="0">
                          <a:effectLst/>
                        </a:rPr>
                        <a:t>Model</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ctr">
                        <a:lnSpc>
                          <a:spcPct val="100000"/>
                        </a:lnSpc>
                        <a:spcBef>
                          <a:spcPts val="0"/>
                        </a:spcBef>
                        <a:spcAft>
                          <a:spcPts val="0"/>
                        </a:spcAft>
                      </a:pPr>
                      <a:r>
                        <a:rPr lang="en-US" sz="1600">
                          <a:effectLst/>
                        </a:rPr>
                        <a:t>Masalah Penelitian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ctr">
                        <a:lnSpc>
                          <a:spcPct val="100000"/>
                        </a:lnSpc>
                        <a:spcBef>
                          <a:spcPts val="0"/>
                        </a:spcBef>
                        <a:spcAft>
                          <a:spcPts val="0"/>
                        </a:spcAft>
                      </a:pPr>
                      <a:r>
                        <a:rPr lang="en-US" sz="1600">
                          <a:effectLst/>
                        </a:rPr>
                        <a:t>Dataset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ctr">
                        <a:lnSpc>
                          <a:spcPct val="100000"/>
                        </a:lnSpc>
                        <a:spcBef>
                          <a:spcPts val="0"/>
                        </a:spcBef>
                        <a:spcAft>
                          <a:spcPts val="0"/>
                        </a:spcAft>
                      </a:pPr>
                      <a:r>
                        <a:rPr lang="en-US" sz="1600">
                          <a:effectLst/>
                        </a:rPr>
                        <a:t>Pengukuran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ctr">
                        <a:lnSpc>
                          <a:spcPct val="100000"/>
                        </a:lnSpc>
                        <a:spcBef>
                          <a:spcPts val="0"/>
                        </a:spcBef>
                        <a:spcAft>
                          <a:spcPts val="0"/>
                        </a:spcAft>
                      </a:pPr>
                      <a:r>
                        <a:rPr lang="en-US" sz="1600">
                          <a:effectLst/>
                        </a:rPr>
                        <a:t>Hasil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extLst>
                  <a:ext uri="{0D108BD9-81ED-4DB2-BD59-A6C34878D82A}">
                    <a16:rowId xmlns:a16="http://schemas.microsoft.com/office/drawing/2014/main" val="10000"/>
                  </a:ext>
                </a:extLst>
              </a:tr>
              <a:tr h="1219200">
                <a:tc>
                  <a:txBody>
                    <a:bodyPr/>
                    <a:lstStyle/>
                    <a:p>
                      <a:pPr marL="0" marR="0" algn="ctr">
                        <a:lnSpc>
                          <a:spcPct val="100000"/>
                        </a:lnSpc>
                        <a:spcBef>
                          <a:spcPts val="0"/>
                        </a:spcBef>
                        <a:spcAft>
                          <a:spcPts val="0"/>
                        </a:spcAft>
                      </a:pPr>
                      <a:r>
                        <a:rPr lang="en-US" sz="1600">
                          <a:effectLst/>
                        </a:rPr>
                        <a:t>Jiang et al. (2007)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SPM memiliki tingginya penerimaan informasi</a:t>
                      </a:r>
                      <a:r>
                        <a:rPr lang="en-US" sz="1600" baseline="0">
                          <a:effectLst/>
                        </a:rPr>
                        <a:t> warna kulit </a:t>
                      </a:r>
                      <a:r>
                        <a:rPr lang="en-US" sz="1600">
                          <a:effectLst/>
                        </a:rPr>
                        <a:t>yang benar, akan tetapi tidak dapat menerima pada informasi fitur tekstur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Deteksi Kulit:</a:t>
                      </a:r>
                    </a:p>
                    <a:p>
                      <a:pPr marL="0" marR="0" algn="l">
                        <a:lnSpc>
                          <a:spcPct val="100000"/>
                        </a:lnSpc>
                        <a:spcBef>
                          <a:spcPts val="0"/>
                        </a:spcBef>
                        <a:spcAft>
                          <a:spcPts val="0"/>
                        </a:spcAft>
                      </a:pPr>
                      <a:r>
                        <a:rPr lang="id-ID" sz="1600">
                          <a:effectLst/>
                        </a:rPr>
                        <a:t>Simulasi BrainWeb</a:t>
                      </a:r>
                      <a:r>
                        <a:rPr lang="en-US" sz="1600">
                          <a:effectLst/>
                        </a:rPr>
                        <a:t> dan IBTD dataset</a:t>
                      </a:r>
                    </a:p>
                    <a:p>
                      <a:pPr marL="0" marR="0" algn="l">
                        <a:lnSpc>
                          <a:spcPct val="100000"/>
                        </a:lnSpc>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Akurasi segmentasi yang optimal</a:t>
                      </a:r>
                    </a:p>
                    <a:p>
                      <a:pPr marL="0" marR="0" algn="l">
                        <a:lnSpc>
                          <a:spcPct val="100000"/>
                        </a:lnSpc>
                        <a:spcBef>
                          <a:spcPts val="0"/>
                        </a:spcBef>
                        <a:spcAft>
                          <a:spcPts val="0"/>
                        </a:spcAft>
                      </a:pPr>
                      <a:r>
                        <a:rPr lang="en-US" sz="1600">
                          <a:effectLst/>
                        </a:rPr>
                        <a:t>(FPR and TPR)</a:t>
                      </a:r>
                    </a:p>
                    <a:p>
                      <a:pPr marL="0" marR="0" algn="l">
                        <a:lnSpc>
                          <a:spcPct val="100000"/>
                        </a:lnSpc>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false positive rate (FPR) = 6,2%</a:t>
                      </a:r>
                    </a:p>
                    <a:p>
                      <a:pPr marL="0" marR="0" algn="l">
                        <a:lnSpc>
                          <a:spcPct val="100000"/>
                        </a:lnSpc>
                        <a:spcBef>
                          <a:spcPts val="0"/>
                        </a:spcBef>
                        <a:spcAft>
                          <a:spcPts val="0"/>
                        </a:spcAft>
                      </a:pPr>
                      <a:r>
                        <a:rPr lang="en-US" sz="1600">
                          <a:effectLst/>
                        </a:rPr>
                        <a:t>true positive rate (TPR) = 92,97%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extLst>
                  <a:ext uri="{0D108BD9-81ED-4DB2-BD59-A6C34878D82A}">
                    <a16:rowId xmlns:a16="http://schemas.microsoft.com/office/drawing/2014/main" val="10001"/>
                  </a:ext>
                </a:extLst>
              </a:tr>
              <a:tr h="975513">
                <a:tc>
                  <a:txBody>
                    <a:bodyPr/>
                    <a:lstStyle/>
                    <a:p>
                      <a:pPr marL="0" marR="0" algn="ctr">
                        <a:lnSpc>
                          <a:spcPct val="100000"/>
                        </a:lnSpc>
                        <a:spcBef>
                          <a:spcPts val="0"/>
                        </a:spcBef>
                        <a:spcAft>
                          <a:spcPts val="0"/>
                        </a:spcAft>
                      </a:pPr>
                      <a:r>
                        <a:rPr lang="en-US" sz="1600">
                          <a:effectLst/>
                        </a:rPr>
                        <a:t>Wighton et al. (2011)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dirty="0">
                          <a:effectLst/>
                        </a:rPr>
                        <a:t>LDA </a:t>
                      </a:r>
                      <a:r>
                        <a:rPr lang="en-US" sz="1600" dirty="0" err="1">
                          <a:effectLst/>
                        </a:rPr>
                        <a:t>tidak</a:t>
                      </a:r>
                      <a:r>
                        <a:rPr lang="en-US" sz="1600" dirty="0">
                          <a:effectLst/>
                        </a:rPr>
                        <a:t> </a:t>
                      </a:r>
                      <a:r>
                        <a:rPr lang="en-US" sz="1600" dirty="0" err="1">
                          <a:effectLst/>
                        </a:rPr>
                        <a:t>cukup</a:t>
                      </a:r>
                      <a:r>
                        <a:rPr lang="en-US" sz="1600" dirty="0">
                          <a:effectLst/>
                        </a:rPr>
                        <a:t> </a:t>
                      </a:r>
                      <a:r>
                        <a:rPr lang="en-US" sz="1600" dirty="0" err="1">
                          <a:effectLst/>
                        </a:rPr>
                        <a:t>akurat</a:t>
                      </a:r>
                      <a:r>
                        <a:rPr lang="en-US" sz="1600" dirty="0">
                          <a:effectLst/>
                        </a:rPr>
                        <a:t> </a:t>
                      </a:r>
                      <a:r>
                        <a:rPr lang="en-US" sz="1600" dirty="0" err="1">
                          <a:effectLst/>
                        </a:rPr>
                        <a:t>untuk</a:t>
                      </a:r>
                      <a:r>
                        <a:rPr lang="en-US" sz="1600" dirty="0">
                          <a:effectLst/>
                        </a:rPr>
                        <a:t> </a:t>
                      </a:r>
                      <a:r>
                        <a:rPr lang="en-US" sz="1600" dirty="0" err="1">
                          <a:effectLst/>
                        </a:rPr>
                        <a:t>mengidentifikasi</a:t>
                      </a:r>
                      <a:r>
                        <a:rPr lang="en-US" sz="1600" dirty="0">
                          <a:effectLst/>
                        </a:rPr>
                        <a:t> </a:t>
                      </a:r>
                      <a:r>
                        <a:rPr lang="en-US" sz="1600" dirty="0" err="1">
                          <a:effectLst/>
                        </a:rPr>
                        <a:t>dalam</a:t>
                      </a:r>
                      <a:r>
                        <a:rPr lang="en-US" sz="1600" dirty="0">
                          <a:effectLst/>
                        </a:rPr>
                        <a:t> </a:t>
                      </a:r>
                      <a:r>
                        <a:rPr lang="en-US" sz="1600" dirty="0" err="1">
                          <a:effectLst/>
                        </a:rPr>
                        <a:t>ukuran</a:t>
                      </a:r>
                      <a:r>
                        <a:rPr lang="en-US" sz="1600" dirty="0">
                          <a:effectLst/>
                        </a:rPr>
                        <a:t> kernel yang </a:t>
                      </a:r>
                      <a:r>
                        <a:rPr lang="en-US" sz="1600" dirty="0" err="1">
                          <a:effectLst/>
                        </a:rPr>
                        <a:t>berbeda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Deteksi Kulit:</a:t>
                      </a:r>
                    </a:p>
                    <a:p>
                      <a:pPr marL="0" marR="0" algn="l">
                        <a:lnSpc>
                          <a:spcPct val="100000"/>
                        </a:lnSpc>
                        <a:spcBef>
                          <a:spcPts val="0"/>
                        </a:spcBef>
                        <a:spcAft>
                          <a:spcPts val="0"/>
                        </a:spcAft>
                      </a:pPr>
                      <a:r>
                        <a:rPr lang="id-ID" sz="1600">
                          <a:effectLst/>
                        </a:rPr>
                        <a:t>Simulasi BrainWeb</a:t>
                      </a:r>
                      <a:r>
                        <a:rPr lang="en-US" sz="1600">
                          <a:effectLst/>
                        </a:rPr>
                        <a:t> dan</a:t>
                      </a:r>
                      <a:r>
                        <a:rPr lang="en-US" sz="1600" baseline="0">
                          <a:effectLst/>
                        </a:rPr>
                        <a:t> IBTD dataset</a:t>
                      </a:r>
                      <a:endParaRPr lang="en-US" sz="1600">
                        <a:effectLst/>
                      </a:endParaRPr>
                    </a:p>
                  </a:txBody>
                  <a:tcPr marL="29187" marR="29187" marT="0" marB="0" anchor="ctr"/>
                </a:tc>
                <a:tc>
                  <a:txBody>
                    <a:bodyPr/>
                    <a:lstStyle/>
                    <a:p>
                      <a:pPr marL="0" marR="0" algn="l">
                        <a:lnSpc>
                          <a:spcPct val="100000"/>
                        </a:lnSpc>
                        <a:spcBef>
                          <a:spcPts val="0"/>
                        </a:spcBef>
                        <a:spcAft>
                          <a:spcPts val="0"/>
                        </a:spcAft>
                      </a:pPr>
                      <a:r>
                        <a:rPr lang="id-ID" sz="1600">
                          <a:effectLst/>
                        </a:rPr>
                        <a:t>Sensitivitas</a:t>
                      </a:r>
                      <a:r>
                        <a:rPr lang="en-US" sz="1600">
                          <a:effectLst/>
                        </a:rPr>
                        <a:t> dan </a:t>
                      </a:r>
                      <a:r>
                        <a:rPr lang="id-ID" sz="1600">
                          <a:effectLst/>
                        </a:rPr>
                        <a:t>Spesifisitas</a:t>
                      </a:r>
                      <a:r>
                        <a:rPr lang="en-US" sz="1600" baseline="0">
                          <a:effectLst/>
                        </a:rPr>
                        <a:t> (TN dan TP)</a:t>
                      </a: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True Negative = 91%</a:t>
                      </a:r>
                    </a:p>
                    <a:p>
                      <a:pPr marL="0" marR="0" algn="l">
                        <a:lnSpc>
                          <a:spcPct val="100000"/>
                        </a:lnSpc>
                        <a:spcBef>
                          <a:spcPts val="0"/>
                        </a:spcBef>
                        <a:spcAft>
                          <a:spcPts val="0"/>
                        </a:spcAft>
                      </a:pPr>
                      <a:r>
                        <a:rPr lang="en-US" sz="1600">
                          <a:effectLst/>
                        </a:rPr>
                        <a:t>True Positive= 93%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extLst>
                  <a:ext uri="{0D108BD9-81ED-4DB2-BD59-A6C34878D82A}">
                    <a16:rowId xmlns:a16="http://schemas.microsoft.com/office/drawing/2014/main" val="10002"/>
                  </a:ext>
                </a:extLst>
              </a:tr>
              <a:tr h="1463040">
                <a:tc>
                  <a:txBody>
                    <a:bodyPr/>
                    <a:lstStyle/>
                    <a:p>
                      <a:pPr marL="0" marR="0" algn="ctr">
                        <a:lnSpc>
                          <a:spcPct val="100000"/>
                        </a:lnSpc>
                        <a:spcBef>
                          <a:spcPts val="0"/>
                        </a:spcBef>
                        <a:spcAft>
                          <a:spcPts val="0"/>
                        </a:spcAft>
                      </a:pPr>
                      <a:r>
                        <a:rPr lang="en-US" sz="1600">
                          <a:effectLst/>
                        </a:rPr>
                        <a:t>Kawulok et al. (2013)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dirty="0">
                          <a:effectLst/>
                        </a:rPr>
                        <a:t>Performa </a:t>
                      </a:r>
                      <a:r>
                        <a:rPr lang="en-US" sz="1600" dirty="0" err="1">
                          <a:effectLst/>
                        </a:rPr>
                        <a:t>dari</a:t>
                      </a:r>
                      <a:r>
                        <a:rPr lang="en-US" sz="1600" dirty="0">
                          <a:effectLst/>
                        </a:rPr>
                        <a:t> SPM </a:t>
                      </a:r>
                      <a:r>
                        <a:rPr lang="en-US" sz="1600" dirty="0" err="1">
                          <a:effectLst/>
                        </a:rPr>
                        <a:t>secara</a:t>
                      </a:r>
                      <a:r>
                        <a:rPr lang="en-US" sz="1600" dirty="0">
                          <a:effectLst/>
                        </a:rPr>
                        <a:t> </a:t>
                      </a:r>
                      <a:r>
                        <a:rPr lang="en-US" sz="1600" dirty="0" err="1">
                          <a:effectLst/>
                        </a:rPr>
                        <a:t>signifikan</a:t>
                      </a:r>
                      <a:r>
                        <a:rPr lang="en-US" sz="1600" dirty="0">
                          <a:effectLst/>
                        </a:rPr>
                        <a:t> </a:t>
                      </a:r>
                      <a:r>
                        <a:rPr lang="en-US" sz="1600" dirty="0" err="1">
                          <a:effectLst/>
                        </a:rPr>
                        <a:t>dapat</a:t>
                      </a:r>
                      <a:r>
                        <a:rPr lang="en-US" sz="1600" dirty="0">
                          <a:effectLst/>
                        </a:rPr>
                        <a:t> </a:t>
                      </a:r>
                      <a:r>
                        <a:rPr lang="en-US" sz="1600" dirty="0" err="1">
                          <a:effectLst/>
                        </a:rPr>
                        <a:t>mengalami</a:t>
                      </a:r>
                      <a:r>
                        <a:rPr lang="en-US" sz="1600" dirty="0">
                          <a:effectLst/>
                        </a:rPr>
                        <a:t> “</a:t>
                      </a:r>
                      <a:r>
                        <a:rPr lang="en-US" sz="1600" dirty="0" err="1">
                          <a:effectLst/>
                        </a:rPr>
                        <a:t>kebocoran</a:t>
                      </a:r>
                      <a:r>
                        <a:rPr lang="en-US" sz="1600" dirty="0">
                          <a:effectLst/>
                        </a:rPr>
                        <a:t>” </a:t>
                      </a:r>
                      <a:r>
                        <a:rPr lang="en-US" sz="1600" dirty="0" err="1">
                          <a:effectLst/>
                        </a:rPr>
                        <a:t>karena</a:t>
                      </a:r>
                      <a:r>
                        <a:rPr lang="en-US" sz="1600" dirty="0">
                          <a:effectLst/>
                        </a:rPr>
                        <a:t> </a:t>
                      </a:r>
                      <a:r>
                        <a:rPr lang="en-US" sz="1600" dirty="0" err="1">
                          <a:effectLst/>
                        </a:rPr>
                        <a:t>transisi</a:t>
                      </a:r>
                      <a:r>
                        <a:rPr lang="en-US" sz="1600" dirty="0">
                          <a:effectLst/>
                        </a:rPr>
                        <a:t> </a:t>
                      </a:r>
                      <a:r>
                        <a:rPr lang="en-US" sz="1600" dirty="0" err="1">
                          <a:effectLst/>
                        </a:rPr>
                        <a:t>halus</a:t>
                      </a:r>
                      <a:r>
                        <a:rPr lang="en-US" sz="1600" dirty="0">
                          <a:effectLst/>
                        </a:rPr>
                        <a:t> </a:t>
                      </a:r>
                      <a:r>
                        <a:rPr lang="en-US" sz="1600" dirty="0" err="1">
                          <a:effectLst/>
                        </a:rPr>
                        <a:t>antara</a:t>
                      </a:r>
                      <a:r>
                        <a:rPr lang="en-US" sz="1600" dirty="0">
                          <a:effectLst/>
                        </a:rPr>
                        <a:t> </a:t>
                      </a:r>
                      <a:r>
                        <a:rPr lang="en-US" sz="1600" dirty="0" err="1">
                          <a:effectLst/>
                        </a:rPr>
                        <a:t>kulit</a:t>
                      </a:r>
                      <a:r>
                        <a:rPr lang="en-US" sz="1600" dirty="0">
                          <a:effectLst/>
                        </a:rPr>
                        <a:t> </a:t>
                      </a:r>
                      <a:r>
                        <a:rPr lang="en-US" sz="1600" dirty="0" err="1">
                          <a:effectLst/>
                        </a:rPr>
                        <a:t>dan</a:t>
                      </a:r>
                      <a:r>
                        <a:rPr lang="en-US" sz="1600" dirty="0">
                          <a:effectLst/>
                        </a:rPr>
                        <a:t> non</a:t>
                      </a:r>
                      <a:r>
                        <a:rPr lang="en-US" sz="1600" baseline="0" dirty="0">
                          <a:effectLst/>
                        </a:rPr>
                        <a:t>-</a:t>
                      </a:r>
                      <a:r>
                        <a:rPr lang="en-US" sz="1600" baseline="0" dirty="0" err="1">
                          <a:effectLst/>
                        </a:rPr>
                        <a:t>kulit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Deteksi Kulit:</a:t>
                      </a:r>
                    </a:p>
                    <a:p>
                      <a:pPr marL="0" marR="0" algn="l">
                        <a:lnSpc>
                          <a:spcPct val="100000"/>
                        </a:lnSpc>
                        <a:spcBef>
                          <a:spcPts val="0"/>
                        </a:spcBef>
                        <a:spcAft>
                          <a:spcPts val="0"/>
                        </a:spcAft>
                      </a:pPr>
                      <a:r>
                        <a:rPr lang="en-US" sz="1600">
                          <a:effectLst/>
                        </a:rPr>
                        <a:t>IBTD dataset</a:t>
                      </a:r>
                    </a:p>
                    <a:p>
                      <a:pPr marL="0" marR="0" algn="l">
                        <a:lnSpc>
                          <a:spcPct val="100000"/>
                        </a:lnSpc>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Analisa spasial yang baik (δ</a:t>
                      </a:r>
                      <a:r>
                        <a:rPr lang="en-US" sz="1600" baseline="-25000">
                          <a:effectLst/>
                        </a:rPr>
                        <a:t>fp</a:t>
                      </a:r>
                      <a:r>
                        <a:rPr lang="en-US" sz="1600">
                          <a:effectLst/>
                        </a:rPr>
                        <a:t> + δ</a:t>
                      </a:r>
                      <a:r>
                        <a:rPr lang="en-US" sz="1600" baseline="-25000">
                          <a:effectLst/>
                        </a:rPr>
                        <a:t>fn</a:t>
                      </a:r>
                      <a:r>
                        <a:rPr lang="en-US" sz="1600">
                          <a:effectLst/>
                        </a:rPr>
                        <a:t>)</a:t>
                      </a:r>
                    </a:p>
                    <a:p>
                      <a:pPr marL="0" marR="0" algn="l">
                        <a:lnSpc>
                          <a:spcPct val="100000"/>
                        </a:lnSpc>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r>
                        <a:rPr lang="en-US" sz="1600" kern="1200">
                          <a:effectLst/>
                        </a:rPr>
                        <a:t>Detection Rate (DR) =94%</a:t>
                      </a:r>
                    </a:p>
                    <a:p>
                      <a:r>
                        <a:rPr lang="en-US" sz="1600" kern="1200">
                          <a:effectLst/>
                        </a:rPr>
                        <a:t>false positive rate (FPR) = 34%</a:t>
                      </a:r>
                    </a:p>
                    <a:p>
                      <a:r>
                        <a:rPr lang="en-US" sz="1600" kern="1200">
                          <a:effectLst/>
                        </a:rPr>
                        <a:t>false negative rate (FNR) = 6.13%</a:t>
                      </a:r>
                      <a:endParaRPr lang="en-US" sz="1600" kern="1200">
                        <a:solidFill>
                          <a:schemeClr val="dk1"/>
                        </a:solidFill>
                        <a:effectLst/>
                        <a:latin typeface="+mn-lt"/>
                        <a:ea typeface="+mn-ea"/>
                        <a:cs typeface="+mn-cs"/>
                      </a:endParaRPr>
                    </a:p>
                  </a:txBody>
                  <a:tcPr marL="29187" marR="29187" marT="0" marB="0" anchor="ctr"/>
                </a:tc>
                <a:extLst>
                  <a:ext uri="{0D108BD9-81ED-4DB2-BD59-A6C34878D82A}">
                    <a16:rowId xmlns:a16="http://schemas.microsoft.com/office/drawing/2014/main" val="10003"/>
                  </a:ext>
                </a:extLst>
              </a:tr>
              <a:tr h="1742279">
                <a:tc>
                  <a:txBody>
                    <a:bodyPr/>
                    <a:lstStyle/>
                    <a:p>
                      <a:pPr marL="0" marR="0" algn="ctr">
                        <a:lnSpc>
                          <a:spcPct val="100000"/>
                        </a:lnSpc>
                        <a:spcBef>
                          <a:spcPts val="0"/>
                        </a:spcBef>
                        <a:spcAft>
                          <a:spcPts val="0"/>
                        </a:spcAft>
                      </a:pPr>
                      <a:r>
                        <a:rPr lang="en-US" sz="1600">
                          <a:effectLst/>
                        </a:rPr>
                        <a:t>Muryan (2014)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500"/>
                        </a:spcAft>
                      </a:pPr>
                      <a:r>
                        <a:rPr lang="en-US" sz="1600">
                          <a:effectLst/>
                        </a:rPr>
                        <a:t>SPM sulit untuk mendeteksi informasi fitur tekstur pada warna kulit dan kondisi pencahayaan</a:t>
                      </a:r>
                    </a:p>
                    <a:p>
                      <a:pPr marL="0" marR="0" algn="l">
                        <a:lnSpc>
                          <a:spcPct val="100000"/>
                        </a:lnSpc>
                        <a:spcBef>
                          <a:spcPts val="0"/>
                        </a:spcBef>
                        <a:spcAft>
                          <a:spcPts val="0"/>
                        </a:spcAft>
                      </a:pPr>
                      <a:r>
                        <a:rPr lang="en-US" sz="1600">
                          <a:effectLst/>
                        </a:rPr>
                        <a:t> </a:t>
                      </a:r>
                    </a:p>
                    <a:p>
                      <a:pPr marL="0" marR="0" algn="l">
                        <a:lnSpc>
                          <a:spcPct val="100000"/>
                        </a:lnSpc>
                        <a:spcBef>
                          <a:spcPts val="0"/>
                        </a:spcBef>
                        <a:spcAft>
                          <a:spcPts val="0"/>
                        </a:spcAft>
                      </a:pPr>
                      <a:r>
                        <a:rPr lang="en-US" sz="1600">
                          <a:effectLst/>
                        </a:rPr>
                        <a:t>Algoritma LDA sulit mengekstrak pada kernel yang berbeda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Deteksi Kulit:</a:t>
                      </a:r>
                    </a:p>
                    <a:p>
                      <a:pPr marL="0" marR="0" algn="l">
                        <a:lnSpc>
                          <a:spcPct val="100000"/>
                        </a:lnSpc>
                        <a:spcBef>
                          <a:spcPts val="0"/>
                        </a:spcBef>
                        <a:spcAft>
                          <a:spcPts val="0"/>
                        </a:spcAft>
                      </a:pPr>
                      <a:r>
                        <a:rPr lang="en-US" sz="1600">
                          <a:effectLst/>
                        </a:rPr>
                        <a:t>IBTD dataset</a:t>
                      </a:r>
                    </a:p>
                    <a:p>
                      <a:pPr marL="0" marR="0" algn="l">
                        <a:lnSpc>
                          <a:spcPct val="100000"/>
                        </a:lnSpc>
                        <a:spcBef>
                          <a:spcPts val="0"/>
                        </a:spcBef>
                        <a:spcAft>
                          <a:spcPts val="0"/>
                        </a:spcAft>
                      </a:pPr>
                      <a:r>
                        <a:rPr lang="en-US" sz="1600">
                          <a:effectLst/>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l">
                        <a:lnSpc>
                          <a:spcPct val="100000"/>
                        </a:lnSpc>
                        <a:spcBef>
                          <a:spcPts val="0"/>
                        </a:spcBef>
                        <a:spcAft>
                          <a:spcPts val="0"/>
                        </a:spcAft>
                      </a:pPr>
                      <a:r>
                        <a:rPr lang="en-US" sz="1600">
                          <a:effectLst/>
                        </a:rPr>
                        <a:t>Analisa spasial yang baik (δ</a:t>
                      </a:r>
                      <a:r>
                        <a:rPr lang="en-US" sz="1600" baseline="-25000">
                          <a:effectLst/>
                        </a:rPr>
                        <a:t>fp</a:t>
                      </a:r>
                      <a:r>
                        <a:rPr lang="en-US" sz="1600">
                          <a:effectLst/>
                        </a:rPr>
                        <a:t> + δ</a:t>
                      </a:r>
                      <a:r>
                        <a:rPr lang="en-US" sz="1600" baseline="-25000">
                          <a:effectLst/>
                        </a:rPr>
                        <a:t>fn</a:t>
                      </a:r>
                      <a:r>
                        <a:rPr lang="en-US" sz="1600">
                          <a:effectLst/>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tc>
                  <a:txBody>
                    <a:bodyPr/>
                    <a:lstStyle/>
                    <a:p>
                      <a:pPr marL="0" marR="0" algn="ctr">
                        <a:lnSpc>
                          <a:spcPct val="100000"/>
                        </a:lnSpc>
                        <a:spcBef>
                          <a:spcPts val="0"/>
                        </a:spcBef>
                        <a:spcAft>
                          <a:spcPts val="0"/>
                        </a:spcAft>
                      </a:pPr>
                      <a:r>
                        <a:rPr lang="en-US" sz="1600" dirty="0">
                          <a:effectLst/>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187" marR="29187" marT="0" marB="0" anchor="ctr"/>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B02BCD60-71FC-4AEF-93CF-0FFA2D1160B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271</a:t>
            </a:fld>
            <a:endParaRPr lang="en-US">
              <a:solidFill>
                <a:prstClr val="black">
                  <a:tint val="75000"/>
                </a:prstClr>
              </a:solidFill>
            </a:endParaRPr>
          </a:p>
        </p:txBody>
      </p:sp>
    </p:spTree>
    <p:extLst>
      <p:ext uri="{BB962C8B-B14F-4D97-AF65-F5344CB8AC3E}">
        <p14:creationId xmlns:p14="http://schemas.microsoft.com/office/powerpoint/2010/main" val="2896345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State-of-the-Art Methods</a:t>
            </a:r>
            <a:endParaRPr lang="id-ID" dirty="0"/>
          </a:p>
        </p:txBody>
      </p:sp>
      <p:pic>
        <p:nvPicPr>
          <p:cNvPr id="5" name="table"/>
          <p:cNvPicPr>
            <a:picLocks noChangeAspect="1"/>
          </p:cNvPicPr>
          <p:nvPr/>
        </p:nvPicPr>
        <p:blipFill>
          <a:blip r:embed="rId2"/>
          <a:stretch>
            <a:fillRect/>
          </a:stretch>
        </p:blipFill>
        <p:spPr>
          <a:xfrm>
            <a:off x="342899" y="1497206"/>
            <a:ext cx="8458202" cy="4572000"/>
          </a:xfrm>
          <a:prstGeom prst="rect">
            <a:avLst/>
          </a:prstGeom>
        </p:spPr>
      </p:pic>
      <p:sp>
        <p:nvSpPr>
          <p:cNvPr id="6" name="Slide Number Placeholder 5">
            <a:extLst>
              <a:ext uri="{FF2B5EF4-FFF2-40B4-BE49-F238E27FC236}">
                <a16:creationId xmlns:a16="http://schemas.microsoft.com/office/drawing/2014/main" id="{7A0A8AC9-4956-48FC-968A-9E7C397E5CF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272</a:t>
            </a:fld>
            <a:endParaRPr lang="en-US">
              <a:solidFill>
                <a:prstClr val="black">
                  <a:tint val="75000"/>
                </a:prstClr>
              </a:solidFill>
            </a:endParaRPr>
          </a:p>
        </p:txBody>
      </p:sp>
    </p:spTree>
    <p:extLst>
      <p:ext uri="{BB962C8B-B14F-4D97-AF65-F5344CB8AC3E}">
        <p14:creationId xmlns:p14="http://schemas.microsoft.com/office/powerpoint/2010/main" val="1795584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lstStyle/>
          <a:p>
            <a:r>
              <a:rPr lang="en-US" dirty="0">
                <a:ea typeface="Times New Roman"/>
                <a:cs typeface="Times New Roman"/>
              </a:rPr>
              <a:t>Curran’s Model </a:t>
            </a:r>
            <a:r>
              <a:rPr lang="en-US" sz="2400" dirty="0">
                <a:ea typeface="Times New Roman"/>
                <a:cs typeface="Times New Roman"/>
              </a:rPr>
              <a:t>(Curran, 2010)</a:t>
            </a:r>
            <a:endParaRPr lang="id-ID" dirty="0"/>
          </a:p>
        </p:txBody>
      </p:sp>
      <p:grpSp>
        <p:nvGrpSpPr>
          <p:cNvPr id="5" name="Group 4"/>
          <p:cNvGrpSpPr/>
          <p:nvPr/>
        </p:nvGrpSpPr>
        <p:grpSpPr>
          <a:xfrm>
            <a:off x="377370" y="1099458"/>
            <a:ext cx="8458200" cy="4386942"/>
            <a:chOff x="377370" y="841830"/>
            <a:chExt cx="8458200" cy="4386942"/>
          </a:xfrm>
        </p:grpSpPr>
        <p:sp>
          <p:nvSpPr>
            <p:cNvPr id="7" name="Flowchart: Alternate Process 6"/>
            <p:cNvSpPr/>
            <p:nvPr/>
          </p:nvSpPr>
          <p:spPr>
            <a:xfrm>
              <a:off x="2815770" y="841830"/>
              <a:ext cx="5410200" cy="1524000"/>
            </a:xfrm>
            <a:prstGeom prst="flowChartAlternateProcess">
              <a:avLst/>
            </a:prstGeom>
            <a:solidFill>
              <a:schemeClr val="bg1"/>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Learning Scheme</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8" name="Flowchart: Multidocument 7"/>
            <p:cNvSpPr/>
            <p:nvPr/>
          </p:nvSpPr>
          <p:spPr>
            <a:xfrm>
              <a:off x="377370" y="3323772"/>
              <a:ext cx="1066800" cy="990600"/>
            </a:xfrm>
            <a:prstGeom prst="flowChartMultidocumen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PAN PC 2009 </a:t>
              </a:r>
              <a:r>
                <a:rPr lang="en-US" sz="1200" dirty="0" err="1">
                  <a:solidFill>
                    <a:schemeClr val="tx1"/>
                  </a:solidFill>
                </a:rPr>
                <a:t>dataset</a:t>
              </a:r>
              <a:r>
                <a:rPr lang="en-US" sz="1200" dirty="0" err="1"/>
                <a:t>t</a:t>
              </a:r>
              <a:endParaRPr lang="en-US" sz="1200" dirty="0"/>
            </a:p>
          </p:txBody>
        </p:sp>
        <p:sp>
          <p:nvSpPr>
            <p:cNvPr id="9" name="Flowchart: Card 8"/>
            <p:cNvSpPr/>
            <p:nvPr/>
          </p:nvSpPr>
          <p:spPr>
            <a:xfrm>
              <a:off x="1825170" y="2942772"/>
              <a:ext cx="685800" cy="5334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Training Data</a:t>
              </a:r>
            </a:p>
          </p:txBody>
        </p:sp>
        <p:sp>
          <p:nvSpPr>
            <p:cNvPr id="10" name="Flowchart: Card 9"/>
            <p:cNvSpPr/>
            <p:nvPr/>
          </p:nvSpPr>
          <p:spPr>
            <a:xfrm>
              <a:off x="1825170" y="4390572"/>
              <a:ext cx="685800" cy="5334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Testing Data</a:t>
              </a:r>
            </a:p>
          </p:txBody>
        </p:sp>
        <p:grpSp>
          <p:nvGrpSpPr>
            <p:cNvPr id="11" name="Group 10"/>
            <p:cNvGrpSpPr/>
            <p:nvPr/>
          </p:nvGrpSpPr>
          <p:grpSpPr>
            <a:xfrm>
              <a:off x="2968170" y="1179282"/>
              <a:ext cx="1447800" cy="1066800"/>
              <a:chOff x="3657600" y="1066800"/>
              <a:chExt cx="1447800" cy="1066800"/>
            </a:xfrm>
          </p:grpSpPr>
          <p:sp>
            <p:nvSpPr>
              <p:cNvPr id="41" name="Rectangle 40"/>
              <p:cNvSpPr/>
              <p:nvPr/>
            </p:nvSpPr>
            <p:spPr>
              <a:xfrm>
                <a:off x="3657600" y="1066800"/>
                <a:ext cx="1447800" cy="1066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Data Pre-processors</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42" name="Flowchart: Summing Junction 41"/>
              <p:cNvSpPr/>
              <p:nvPr/>
            </p:nvSpPr>
            <p:spPr>
              <a:xfrm>
                <a:off x="4191000" y="1447800"/>
                <a:ext cx="304800"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TextBox 14"/>
              <p:cNvSpPr txBox="1"/>
              <p:nvPr/>
            </p:nvSpPr>
            <p:spPr>
              <a:xfrm>
                <a:off x="3733800" y="1752600"/>
                <a:ext cx="13011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10 pre-processors</a:t>
                </a:r>
              </a:p>
            </p:txBody>
          </p:sp>
        </p:grpSp>
        <p:grpSp>
          <p:nvGrpSpPr>
            <p:cNvPr id="12" name="Group 11"/>
            <p:cNvGrpSpPr/>
            <p:nvPr/>
          </p:nvGrpSpPr>
          <p:grpSpPr>
            <a:xfrm>
              <a:off x="4644570" y="1179282"/>
              <a:ext cx="1447800" cy="1066800"/>
              <a:chOff x="4572000" y="990600"/>
              <a:chExt cx="1447800" cy="1066800"/>
            </a:xfrm>
            <a:solidFill>
              <a:schemeClr val="bg1">
                <a:lumMod val="85000"/>
              </a:schemeClr>
            </a:solidFill>
          </p:grpSpPr>
          <p:sp>
            <p:nvSpPr>
              <p:cNvPr id="38" name="Rectangle 37"/>
              <p:cNvSpPr/>
              <p:nvPr/>
            </p:nvSpPr>
            <p:spPr>
              <a:xfrm>
                <a:off x="4572000" y="990600"/>
                <a:ext cx="1447800" cy="1066800"/>
              </a:xfrm>
              <a:prstGeom prst="rect">
                <a:avLst/>
              </a:prstGeom>
              <a:gr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Learning Algorithm</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39" name="Flowchart: Summing Junction 38"/>
              <p:cNvSpPr/>
              <p:nvPr/>
            </p:nvSpPr>
            <p:spPr>
              <a:xfrm>
                <a:off x="5105400" y="1371600"/>
                <a:ext cx="304800"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TextBox 19"/>
              <p:cNvSpPr txBox="1"/>
              <p:nvPr/>
            </p:nvSpPr>
            <p:spPr>
              <a:xfrm>
                <a:off x="5076372" y="1676400"/>
                <a:ext cx="38343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NN</a:t>
                </a:r>
              </a:p>
            </p:txBody>
          </p:sp>
        </p:grpSp>
        <p:grpSp>
          <p:nvGrpSpPr>
            <p:cNvPr id="13" name="Group 12"/>
            <p:cNvGrpSpPr/>
            <p:nvPr/>
          </p:nvGrpSpPr>
          <p:grpSpPr>
            <a:xfrm>
              <a:off x="6320970" y="1179282"/>
              <a:ext cx="1752600" cy="1066800"/>
              <a:chOff x="6320970" y="1179282"/>
              <a:chExt cx="1752600" cy="1066800"/>
            </a:xfrm>
          </p:grpSpPr>
          <p:sp>
            <p:nvSpPr>
              <p:cNvPr id="35" name="Rectangle 34"/>
              <p:cNvSpPr/>
              <p:nvPr/>
            </p:nvSpPr>
            <p:spPr>
              <a:xfrm>
                <a:off x="6320970" y="1179282"/>
                <a:ext cx="1752600" cy="1066800"/>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Parameter Optimizer</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36" name="Flowchart: Summing Junction 35"/>
              <p:cNvSpPr/>
              <p:nvPr/>
            </p:nvSpPr>
            <p:spPr>
              <a:xfrm>
                <a:off x="6966665" y="1560282"/>
                <a:ext cx="368968"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TextBox 23"/>
              <p:cNvSpPr txBox="1"/>
              <p:nvPr/>
            </p:nvSpPr>
            <p:spPr>
              <a:xfrm>
                <a:off x="6895133" y="1865082"/>
                <a:ext cx="51078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NEAT</a:t>
                </a:r>
              </a:p>
            </p:txBody>
          </p:sp>
        </p:grpSp>
        <p:sp>
          <p:nvSpPr>
            <p:cNvPr id="14" name="Rectangle 13"/>
            <p:cNvSpPr/>
            <p:nvPr/>
          </p:nvSpPr>
          <p:spPr>
            <a:xfrm>
              <a:off x="2815770" y="3476172"/>
              <a:ext cx="11430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Data </a:t>
              </a:r>
            </a:p>
            <a:p>
              <a:pPr algn="ctr"/>
              <a:r>
                <a:rPr lang="en-US" sz="1100" dirty="0">
                  <a:solidFill>
                    <a:schemeClr val="tx1"/>
                  </a:solidFill>
                </a:rPr>
                <a:t>Pre-processing</a:t>
              </a:r>
            </a:p>
          </p:txBody>
        </p:sp>
        <p:sp>
          <p:nvSpPr>
            <p:cNvPr id="15" name="Rectangle 14"/>
            <p:cNvSpPr/>
            <p:nvPr/>
          </p:nvSpPr>
          <p:spPr>
            <a:xfrm>
              <a:off x="5254170" y="3552372"/>
              <a:ext cx="8382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Learning</a:t>
              </a:r>
            </a:p>
          </p:txBody>
        </p:sp>
        <p:sp>
          <p:nvSpPr>
            <p:cNvPr id="16" name="Hexagon 15"/>
            <p:cNvSpPr/>
            <p:nvPr/>
          </p:nvSpPr>
          <p:spPr>
            <a:xfrm>
              <a:off x="6320970" y="2790372"/>
              <a:ext cx="838200" cy="685800"/>
            </a:xfrm>
            <a:prstGeom prst="hexagon">
              <a:avLst>
                <a:gd name="adj" fmla="val 14418"/>
                <a:gd name="vf" fmla="val 115470"/>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model</a:t>
              </a:r>
            </a:p>
          </p:txBody>
        </p:sp>
        <p:sp>
          <p:nvSpPr>
            <p:cNvPr id="17" name="Rectangle 16"/>
            <p:cNvSpPr/>
            <p:nvPr/>
          </p:nvSpPr>
          <p:spPr>
            <a:xfrm>
              <a:off x="6320970" y="4466772"/>
              <a:ext cx="9906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Testing and Validation</a:t>
              </a:r>
            </a:p>
          </p:txBody>
        </p:sp>
        <p:sp>
          <p:nvSpPr>
            <p:cNvPr id="18" name="Rectangle 17"/>
            <p:cNvSpPr/>
            <p:nvPr/>
          </p:nvSpPr>
          <p:spPr>
            <a:xfrm>
              <a:off x="7844970" y="3476172"/>
              <a:ext cx="9906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Performance Result</a:t>
              </a:r>
            </a:p>
          </p:txBody>
        </p:sp>
        <p:sp>
          <p:nvSpPr>
            <p:cNvPr id="19" name="Flowchart: Card 18"/>
            <p:cNvSpPr/>
            <p:nvPr/>
          </p:nvSpPr>
          <p:spPr>
            <a:xfrm>
              <a:off x="4187370" y="2866572"/>
              <a:ext cx="838200" cy="6096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Processed Training Data</a:t>
              </a:r>
            </a:p>
          </p:txBody>
        </p:sp>
        <p:sp>
          <p:nvSpPr>
            <p:cNvPr id="20" name="Flowchart: Card 19"/>
            <p:cNvSpPr/>
            <p:nvPr/>
          </p:nvSpPr>
          <p:spPr>
            <a:xfrm>
              <a:off x="4187370" y="4542972"/>
              <a:ext cx="838200" cy="6096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dirty="0">
                  <a:solidFill>
                    <a:schemeClr val="tx1"/>
                  </a:solidFill>
                </a:rPr>
                <a:t>Processed Testing Data</a:t>
              </a:r>
            </a:p>
          </p:txBody>
        </p:sp>
        <p:cxnSp>
          <p:nvCxnSpPr>
            <p:cNvPr id="21" name="Shape 35"/>
            <p:cNvCxnSpPr>
              <a:stCxn id="8" idx="0"/>
              <a:endCxn id="9" idx="0"/>
            </p:cNvCxnSpPr>
            <p:nvPr/>
          </p:nvCxnSpPr>
          <p:spPr>
            <a:xfrm rot="5400000" flipH="1" flipV="1">
              <a:off x="1385616" y="2541318"/>
              <a:ext cx="381000" cy="1183908"/>
            </a:xfrm>
            <a:prstGeom prst="bentConnector3">
              <a:avLst>
                <a:gd name="adj1" fmla="val 16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hape 46"/>
            <p:cNvCxnSpPr>
              <a:stCxn id="8" idx="2"/>
            </p:cNvCxnSpPr>
            <p:nvPr/>
          </p:nvCxnSpPr>
          <p:spPr>
            <a:xfrm rot="16200000" flipH="1">
              <a:off x="1083522" y="4029924"/>
              <a:ext cx="418514" cy="91238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hape 53"/>
            <p:cNvCxnSpPr>
              <a:stCxn id="9" idx="3"/>
              <a:endCxn id="14" idx="0"/>
            </p:cNvCxnSpPr>
            <p:nvPr/>
          </p:nvCxnSpPr>
          <p:spPr>
            <a:xfrm>
              <a:off x="2510970" y="3209472"/>
              <a:ext cx="876300" cy="2667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hape 55"/>
            <p:cNvCxnSpPr>
              <a:stCxn id="10" idx="3"/>
              <a:endCxn id="14" idx="2"/>
            </p:cNvCxnSpPr>
            <p:nvPr/>
          </p:nvCxnSpPr>
          <p:spPr>
            <a:xfrm flipV="1">
              <a:off x="2510970" y="4238172"/>
              <a:ext cx="876300" cy="4191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4" idx="3"/>
              <a:endCxn id="19" idx="1"/>
            </p:cNvCxnSpPr>
            <p:nvPr/>
          </p:nvCxnSpPr>
          <p:spPr>
            <a:xfrm flipV="1">
              <a:off x="3958770" y="3171372"/>
              <a:ext cx="228600" cy="6858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4" idx="3"/>
              <a:endCxn id="20" idx="1"/>
            </p:cNvCxnSpPr>
            <p:nvPr/>
          </p:nvCxnSpPr>
          <p:spPr>
            <a:xfrm>
              <a:off x="3958770" y="3857172"/>
              <a:ext cx="228600" cy="9906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hape 64"/>
            <p:cNvCxnSpPr>
              <a:stCxn id="19" idx="3"/>
              <a:endCxn id="15" idx="1"/>
            </p:cNvCxnSpPr>
            <p:nvPr/>
          </p:nvCxnSpPr>
          <p:spPr>
            <a:xfrm>
              <a:off x="5025570" y="3171372"/>
              <a:ext cx="228600" cy="7620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5" idx="3"/>
              <a:endCxn id="16" idx="3"/>
            </p:cNvCxnSpPr>
            <p:nvPr/>
          </p:nvCxnSpPr>
          <p:spPr>
            <a:xfrm flipV="1">
              <a:off x="6092370" y="3133272"/>
              <a:ext cx="228600" cy="8001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hape 68"/>
            <p:cNvCxnSpPr>
              <a:stCxn id="16" idx="0"/>
              <a:endCxn id="17" idx="0"/>
            </p:cNvCxnSpPr>
            <p:nvPr/>
          </p:nvCxnSpPr>
          <p:spPr>
            <a:xfrm flipH="1">
              <a:off x="6816270" y="3133272"/>
              <a:ext cx="342900" cy="1333500"/>
            </a:xfrm>
            <a:prstGeom prst="bentConnector4">
              <a:avLst>
                <a:gd name="adj1" fmla="val -66667"/>
                <a:gd name="adj2" fmla="val 6285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hape 70"/>
            <p:cNvCxnSpPr>
              <a:stCxn id="17" idx="3"/>
              <a:endCxn id="18" idx="2"/>
            </p:cNvCxnSpPr>
            <p:nvPr/>
          </p:nvCxnSpPr>
          <p:spPr>
            <a:xfrm flipV="1">
              <a:off x="7311570" y="4238172"/>
              <a:ext cx="1028700" cy="6096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0" idx="3"/>
              <a:endCxn id="17" idx="1"/>
            </p:cNvCxnSpPr>
            <p:nvPr/>
          </p:nvCxnSpPr>
          <p:spPr>
            <a:xfrm>
              <a:off x="5025570" y="4847772"/>
              <a:ext cx="1295400" cy="158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43" idx="2"/>
            </p:cNvCxnSpPr>
            <p:nvPr/>
          </p:nvCxnSpPr>
          <p:spPr>
            <a:xfrm rot="5400000">
              <a:off x="2969323" y="2750529"/>
              <a:ext cx="1334091" cy="11719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hape 81"/>
            <p:cNvCxnSpPr/>
            <p:nvPr/>
          </p:nvCxnSpPr>
          <p:spPr>
            <a:xfrm rot="5400000">
              <a:off x="5744851" y="2071091"/>
              <a:ext cx="1410291" cy="1629654"/>
            </a:xfrm>
            <a:prstGeom prst="bentConnector3">
              <a:avLst>
                <a:gd name="adj1" fmla="val 3147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8" idx="2"/>
            </p:cNvCxnSpPr>
            <p:nvPr/>
          </p:nvCxnSpPr>
          <p:spPr>
            <a:xfrm rot="16200000" flipH="1">
              <a:off x="4734375" y="2880177"/>
              <a:ext cx="130629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6" name="table"/>
          <p:cNvPicPr>
            <a:picLocks noChangeAspect="1"/>
          </p:cNvPicPr>
          <p:nvPr/>
        </p:nvPicPr>
        <p:blipFill>
          <a:blip r:embed="rId2"/>
          <a:stretch>
            <a:fillRect/>
          </a:stretch>
        </p:blipFill>
        <p:spPr>
          <a:xfrm>
            <a:off x="1" y="5604690"/>
            <a:ext cx="9143998" cy="1249680"/>
          </a:xfrm>
          <a:prstGeom prst="rect">
            <a:avLst/>
          </a:prstGeom>
        </p:spPr>
      </p:pic>
      <p:sp>
        <p:nvSpPr>
          <p:cNvPr id="44" name="Slide Number Placeholder 43">
            <a:extLst>
              <a:ext uri="{FF2B5EF4-FFF2-40B4-BE49-F238E27FC236}">
                <a16:creationId xmlns:a16="http://schemas.microsoft.com/office/drawing/2014/main" id="{2F73A47C-591D-42AB-8906-EE4C3294921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273</a:t>
            </a:fld>
            <a:endParaRPr lang="en-US">
              <a:solidFill>
                <a:prstClr val="black">
                  <a:tint val="75000"/>
                </a:prstClr>
              </a:solidFill>
            </a:endParaRPr>
          </a:p>
        </p:txBody>
      </p:sp>
    </p:spTree>
    <p:extLst>
      <p:ext uri="{BB962C8B-B14F-4D97-AF65-F5344CB8AC3E}">
        <p14:creationId xmlns:p14="http://schemas.microsoft.com/office/powerpoint/2010/main" val="38131699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a:ea typeface="Times New Roman"/>
                <a:cs typeface="Times New Roman"/>
              </a:rPr>
              <a:t>Stein </a:t>
            </a:r>
            <a:r>
              <a:rPr lang="en-US" i="1" dirty="0">
                <a:ea typeface="Times New Roman"/>
                <a:cs typeface="Times New Roman"/>
              </a:rPr>
              <a:t>et al</a:t>
            </a:r>
            <a:r>
              <a:rPr lang="en-US" dirty="0">
                <a:ea typeface="Times New Roman"/>
                <a:cs typeface="Times New Roman"/>
              </a:rPr>
              <a:t>.’s Model </a:t>
            </a:r>
            <a:r>
              <a:rPr lang="en-US" sz="2400" dirty="0">
                <a:ea typeface="Times New Roman"/>
                <a:cs typeface="Times New Roman"/>
              </a:rPr>
              <a:t>(Stein et al., 2011)</a:t>
            </a:r>
            <a:endParaRPr lang="id-ID" dirty="0"/>
          </a:p>
        </p:txBody>
      </p:sp>
      <p:grpSp>
        <p:nvGrpSpPr>
          <p:cNvPr id="5" name="Group 4"/>
          <p:cNvGrpSpPr/>
          <p:nvPr/>
        </p:nvGrpSpPr>
        <p:grpSpPr>
          <a:xfrm>
            <a:off x="377370" y="1143000"/>
            <a:ext cx="8458200" cy="4386942"/>
            <a:chOff x="377370" y="841830"/>
            <a:chExt cx="8458200" cy="4386942"/>
          </a:xfrm>
        </p:grpSpPr>
        <p:sp>
          <p:nvSpPr>
            <p:cNvPr id="6" name="Rounded Rectangle 5"/>
            <p:cNvSpPr/>
            <p:nvPr/>
          </p:nvSpPr>
          <p:spPr>
            <a:xfrm>
              <a:off x="5334000" y="3352800"/>
              <a:ext cx="838200" cy="12192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a:p>
              <a:pPr algn="ctr"/>
              <a:r>
                <a:rPr lang="en-US" sz="1100" dirty="0">
                  <a:solidFill>
                    <a:schemeClr val="tx1"/>
                  </a:solidFill>
                </a:rPr>
                <a:t>Meta Learning</a:t>
              </a:r>
            </a:p>
          </p:txBody>
        </p:sp>
        <p:sp>
          <p:nvSpPr>
            <p:cNvPr id="7" name="Flowchart: Alternate Process 6"/>
            <p:cNvSpPr/>
            <p:nvPr/>
          </p:nvSpPr>
          <p:spPr>
            <a:xfrm>
              <a:off x="2815770" y="841830"/>
              <a:ext cx="5410200" cy="1524000"/>
            </a:xfrm>
            <a:prstGeom prst="flowChartAlternateProcess">
              <a:avLst/>
            </a:prstGeom>
            <a:solidFill>
              <a:schemeClr val="bg1"/>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Learning Scheme</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8" name="Flowchart: Multidocument 7"/>
            <p:cNvSpPr/>
            <p:nvPr/>
          </p:nvSpPr>
          <p:spPr>
            <a:xfrm>
              <a:off x="377370" y="3323772"/>
              <a:ext cx="1066800" cy="990600"/>
            </a:xfrm>
            <a:prstGeom prst="flowChartMultidocumen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PAN PC 2009 </a:t>
              </a:r>
              <a:r>
                <a:rPr lang="en-US" sz="1200" dirty="0" err="1">
                  <a:solidFill>
                    <a:schemeClr val="tx1"/>
                  </a:solidFill>
                </a:rPr>
                <a:t>dataset</a:t>
              </a:r>
              <a:r>
                <a:rPr lang="en-US" sz="1200" dirty="0" err="1"/>
                <a:t>t</a:t>
              </a:r>
              <a:endParaRPr lang="en-US" sz="1200" dirty="0"/>
            </a:p>
          </p:txBody>
        </p:sp>
        <p:sp>
          <p:nvSpPr>
            <p:cNvPr id="9" name="Flowchart: Card 8"/>
            <p:cNvSpPr/>
            <p:nvPr/>
          </p:nvSpPr>
          <p:spPr>
            <a:xfrm>
              <a:off x="1825170" y="2942772"/>
              <a:ext cx="685800" cy="5334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Training Data</a:t>
              </a:r>
            </a:p>
          </p:txBody>
        </p:sp>
        <p:sp>
          <p:nvSpPr>
            <p:cNvPr id="10" name="Flowchart: Card 9"/>
            <p:cNvSpPr/>
            <p:nvPr/>
          </p:nvSpPr>
          <p:spPr>
            <a:xfrm>
              <a:off x="1825170" y="4390572"/>
              <a:ext cx="685800" cy="5334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Testing Data</a:t>
              </a:r>
            </a:p>
          </p:txBody>
        </p:sp>
        <p:grpSp>
          <p:nvGrpSpPr>
            <p:cNvPr id="11" name="Group 15"/>
            <p:cNvGrpSpPr/>
            <p:nvPr/>
          </p:nvGrpSpPr>
          <p:grpSpPr>
            <a:xfrm>
              <a:off x="2968170" y="1179282"/>
              <a:ext cx="1447800" cy="1066800"/>
              <a:chOff x="3657600" y="1066800"/>
              <a:chExt cx="1447800" cy="1066800"/>
            </a:xfrm>
          </p:grpSpPr>
          <p:sp>
            <p:nvSpPr>
              <p:cNvPr id="41" name="Rectangle 40"/>
              <p:cNvSpPr/>
              <p:nvPr/>
            </p:nvSpPr>
            <p:spPr>
              <a:xfrm>
                <a:off x="3657600" y="1066800"/>
                <a:ext cx="1447800" cy="1066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Pre-processors</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42" name="Flowchart: Summing Junction 41"/>
              <p:cNvSpPr/>
              <p:nvPr/>
            </p:nvSpPr>
            <p:spPr>
              <a:xfrm>
                <a:off x="4191000" y="1447800"/>
                <a:ext cx="304800"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733800" y="1752600"/>
                <a:ext cx="1301190" cy="276999"/>
              </a:xfrm>
              <a:prstGeom prst="rect">
                <a:avLst/>
              </a:prstGeom>
              <a:noFill/>
            </p:spPr>
            <p:txBody>
              <a:bodyPr wrap="none" rtlCol="0">
                <a:spAutoFit/>
              </a:bodyPr>
              <a:lstStyle/>
              <a:p>
                <a:r>
                  <a:rPr lang="en-US" sz="1200" dirty="0"/>
                  <a:t>10 pre-processors</a:t>
                </a:r>
              </a:p>
            </p:txBody>
          </p:sp>
        </p:grpSp>
        <p:sp>
          <p:nvSpPr>
            <p:cNvPr id="12" name="Rectangle 11"/>
            <p:cNvSpPr/>
            <p:nvPr/>
          </p:nvSpPr>
          <p:spPr>
            <a:xfrm>
              <a:off x="4644570" y="1179282"/>
              <a:ext cx="1447800" cy="1066800"/>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Learning Algorithm</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13" name="Flowchart: Summing Junction 12"/>
            <p:cNvSpPr/>
            <p:nvPr/>
          </p:nvSpPr>
          <p:spPr>
            <a:xfrm>
              <a:off x="5177970" y="1560282"/>
              <a:ext cx="304800"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48942" y="1865082"/>
              <a:ext cx="472181" cy="276999"/>
            </a:xfrm>
            <a:prstGeom prst="rect">
              <a:avLst/>
            </a:prstGeom>
            <a:noFill/>
          </p:spPr>
          <p:txBody>
            <a:bodyPr wrap="none" rtlCol="0">
              <a:spAutoFit/>
            </a:bodyPr>
            <a:lstStyle/>
            <a:p>
              <a:r>
                <a:rPr lang="en-US" sz="1200" dirty="0"/>
                <a:t>SVM</a:t>
              </a:r>
            </a:p>
          </p:txBody>
        </p:sp>
        <p:sp>
          <p:nvSpPr>
            <p:cNvPr id="15" name="Rectangle 14"/>
            <p:cNvSpPr/>
            <p:nvPr/>
          </p:nvSpPr>
          <p:spPr>
            <a:xfrm>
              <a:off x="2815770" y="3476172"/>
              <a:ext cx="11430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Data </a:t>
              </a:r>
            </a:p>
            <a:p>
              <a:pPr algn="ctr"/>
              <a:r>
                <a:rPr lang="en-US" sz="1100" dirty="0">
                  <a:solidFill>
                    <a:schemeClr val="tx1"/>
                  </a:solidFill>
                </a:rPr>
                <a:t>Pre-processing</a:t>
              </a:r>
            </a:p>
          </p:txBody>
        </p:sp>
        <p:sp>
          <p:nvSpPr>
            <p:cNvPr id="16" name="Rectangle 15"/>
            <p:cNvSpPr/>
            <p:nvPr/>
          </p:nvSpPr>
          <p:spPr>
            <a:xfrm>
              <a:off x="5413824" y="3483432"/>
              <a:ext cx="689430" cy="6567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Learning</a:t>
              </a:r>
            </a:p>
          </p:txBody>
        </p:sp>
        <p:sp>
          <p:nvSpPr>
            <p:cNvPr id="17" name="Hexagon 16"/>
            <p:cNvSpPr/>
            <p:nvPr/>
          </p:nvSpPr>
          <p:spPr>
            <a:xfrm>
              <a:off x="6320970" y="2790372"/>
              <a:ext cx="838200" cy="685800"/>
            </a:xfrm>
            <a:prstGeom prst="hexagon">
              <a:avLst>
                <a:gd name="adj" fmla="val 14418"/>
                <a:gd name="vf" fmla="val 115470"/>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model</a:t>
              </a:r>
            </a:p>
          </p:txBody>
        </p:sp>
        <p:sp>
          <p:nvSpPr>
            <p:cNvPr id="18" name="Rectangle 17"/>
            <p:cNvSpPr/>
            <p:nvPr/>
          </p:nvSpPr>
          <p:spPr>
            <a:xfrm>
              <a:off x="6320970" y="4466772"/>
              <a:ext cx="9906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Testing and Validation</a:t>
              </a:r>
            </a:p>
          </p:txBody>
        </p:sp>
        <p:sp>
          <p:nvSpPr>
            <p:cNvPr id="19" name="Rectangle 18"/>
            <p:cNvSpPr/>
            <p:nvPr/>
          </p:nvSpPr>
          <p:spPr>
            <a:xfrm>
              <a:off x="7844970" y="3476172"/>
              <a:ext cx="9906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Performance Result</a:t>
              </a:r>
            </a:p>
          </p:txBody>
        </p:sp>
        <p:sp>
          <p:nvSpPr>
            <p:cNvPr id="20" name="Flowchart: Card 19"/>
            <p:cNvSpPr/>
            <p:nvPr/>
          </p:nvSpPr>
          <p:spPr>
            <a:xfrm>
              <a:off x="4187370" y="2866572"/>
              <a:ext cx="838200" cy="6096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Processed Training Data</a:t>
              </a:r>
            </a:p>
          </p:txBody>
        </p:sp>
        <p:sp>
          <p:nvSpPr>
            <p:cNvPr id="21" name="Flowchart: Card 20"/>
            <p:cNvSpPr/>
            <p:nvPr/>
          </p:nvSpPr>
          <p:spPr>
            <a:xfrm>
              <a:off x="4187370" y="4542972"/>
              <a:ext cx="838200" cy="6096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Processed Testing Data</a:t>
              </a:r>
            </a:p>
          </p:txBody>
        </p:sp>
        <p:cxnSp>
          <p:nvCxnSpPr>
            <p:cNvPr id="22" name="Shape 35"/>
            <p:cNvCxnSpPr>
              <a:stCxn id="8" idx="0"/>
              <a:endCxn id="9" idx="0"/>
            </p:cNvCxnSpPr>
            <p:nvPr/>
          </p:nvCxnSpPr>
          <p:spPr>
            <a:xfrm rot="5400000" flipH="1" flipV="1">
              <a:off x="1385616" y="2541318"/>
              <a:ext cx="381000" cy="1183908"/>
            </a:xfrm>
            <a:prstGeom prst="bentConnector3">
              <a:avLst>
                <a:gd name="adj1" fmla="val 16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hape 46"/>
            <p:cNvCxnSpPr>
              <a:stCxn id="8" idx="2"/>
            </p:cNvCxnSpPr>
            <p:nvPr/>
          </p:nvCxnSpPr>
          <p:spPr>
            <a:xfrm rot="16200000" flipH="1">
              <a:off x="1083522" y="4029924"/>
              <a:ext cx="418514" cy="91238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hape 53"/>
            <p:cNvCxnSpPr>
              <a:stCxn id="9" idx="3"/>
              <a:endCxn id="15" idx="0"/>
            </p:cNvCxnSpPr>
            <p:nvPr/>
          </p:nvCxnSpPr>
          <p:spPr>
            <a:xfrm>
              <a:off x="2510970" y="3209472"/>
              <a:ext cx="876300" cy="2667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hape 55"/>
            <p:cNvCxnSpPr>
              <a:stCxn id="10" idx="3"/>
              <a:endCxn id="15" idx="2"/>
            </p:cNvCxnSpPr>
            <p:nvPr/>
          </p:nvCxnSpPr>
          <p:spPr>
            <a:xfrm flipV="1">
              <a:off x="2510970" y="4238172"/>
              <a:ext cx="876300" cy="4191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5" idx="3"/>
              <a:endCxn id="20" idx="1"/>
            </p:cNvCxnSpPr>
            <p:nvPr/>
          </p:nvCxnSpPr>
          <p:spPr>
            <a:xfrm flipV="1">
              <a:off x="3958770" y="3171372"/>
              <a:ext cx="228600" cy="6858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5" idx="3"/>
              <a:endCxn id="21" idx="1"/>
            </p:cNvCxnSpPr>
            <p:nvPr/>
          </p:nvCxnSpPr>
          <p:spPr>
            <a:xfrm>
              <a:off x="3958770" y="3857172"/>
              <a:ext cx="228600" cy="9906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hape 64"/>
            <p:cNvCxnSpPr>
              <a:stCxn id="20" idx="2"/>
              <a:endCxn id="6" idx="1"/>
            </p:cNvCxnSpPr>
            <p:nvPr/>
          </p:nvCxnSpPr>
          <p:spPr>
            <a:xfrm rot="16200000" flipH="1">
              <a:off x="4727121" y="3355521"/>
              <a:ext cx="486228" cy="72753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6" idx="3"/>
              <a:endCxn id="17" idx="2"/>
            </p:cNvCxnSpPr>
            <p:nvPr/>
          </p:nvCxnSpPr>
          <p:spPr>
            <a:xfrm flipV="1">
              <a:off x="6172200" y="3476172"/>
              <a:ext cx="247649" cy="4862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hape 68"/>
            <p:cNvCxnSpPr>
              <a:stCxn id="17" idx="0"/>
              <a:endCxn id="18" idx="0"/>
            </p:cNvCxnSpPr>
            <p:nvPr/>
          </p:nvCxnSpPr>
          <p:spPr>
            <a:xfrm flipH="1">
              <a:off x="6816270" y="3133272"/>
              <a:ext cx="342900" cy="1333500"/>
            </a:xfrm>
            <a:prstGeom prst="bentConnector4">
              <a:avLst>
                <a:gd name="adj1" fmla="val -66667"/>
                <a:gd name="adj2" fmla="val 6285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hape 70"/>
            <p:cNvCxnSpPr>
              <a:stCxn id="18" idx="3"/>
              <a:endCxn id="19" idx="2"/>
            </p:cNvCxnSpPr>
            <p:nvPr/>
          </p:nvCxnSpPr>
          <p:spPr>
            <a:xfrm flipV="1">
              <a:off x="7311570" y="4238172"/>
              <a:ext cx="1028700" cy="6096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21" idx="3"/>
              <a:endCxn id="18" idx="1"/>
            </p:cNvCxnSpPr>
            <p:nvPr/>
          </p:nvCxnSpPr>
          <p:spPr>
            <a:xfrm>
              <a:off x="5025570" y="4847772"/>
              <a:ext cx="1295400" cy="158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43" idx="2"/>
            </p:cNvCxnSpPr>
            <p:nvPr/>
          </p:nvCxnSpPr>
          <p:spPr>
            <a:xfrm rot="5400000">
              <a:off x="2969323" y="2750529"/>
              <a:ext cx="1334091" cy="11719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hape 81"/>
            <p:cNvCxnSpPr>
              <a:stCxn id="35" idx="2"/>
              <a:endCxn id="6" idx="0"/>
            </p:cNvCxnSpPr>
            <p:nvPr/>
          </p:nvCxnSpPr>
          <p:spPr>
            <a:xfrm rot="5400000">
              <a:off x="5921826" y="2077356"/>
              <a:ext cx="1106718" cy="1444170"/>
            </a:xfrm>
            <a:prstGeom prst="bentConnector3">
              <a:avLst>
                <a:gd name="adj1" fmla="val 30328"/>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320970" y="1179282"/>
              <a:ext cx="1752600" cy="1066800"/>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Meta Learning Methods</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36" name="Flowchart: Summing Junction 35"/>
            <p:cNvSpPr/>
            <p:nvPr/>
          </p:nvSpPr>
          <p:spPr>
            <a:xfrm>
              <a:off x="6611256" y="1560282"/>
              <a:ext cx="368968"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281058" y="1908624"/>
              <a:ext cx="1079142" cy="261610"/>
            </a:xfrm>
            <a:prstGeom prst="rect">
              <a:avLst/>
            </a:prstGeom>
            <a:noFill/>
          </p:spPr>
          <p:txBody>
            <a:bodyPr wrap="none" rtlCol="0">
              <a:spAutoFit/>
            </a:bodyPr>
            <a:lstStyle/>
            <a:p>
              <a:r>
                <a:rPr lang="en-US" sz="1100" dirty="0"/>
                <a:t>Heuristic voting</a:t>
              </a:r>
            </a:p>
          </p:txBody>
        </p:sp>
        <p:sp>
          <p:nvSpPr>
            <p:cNvPr id="38" name="Flowchart: Summing Junction 37"/>
            <p:cNvSpPr/>
            <p:nvPr/>
          </p:nvSpPr>
          <p:spPr>
            <a:xfrm>
              <a:off x="7518396" y="1571172"/>
              <a:ext cx="368968"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278912" y="1908630"/>
              <a:ext cx="817853" cy="261610"/>
            </a:xfrm>
            <a:prstGeom prst="rect">
              <a:avLst/>
            </a:prstGeom>
            <a:noFill/>
          </p:spPr>
          <p:txBody>
            <a:bodyPr wrap="none" rtlCol="0">
              <a:spAutoFit/>
            </a:bodyPr>
            <a:lstStyle/>
            <a:p>
              <a:r>
                <a:rPr lang="en-US" sz="1100" dirty="0"/>
                <a:t>Unmasking</a:t>
              </a:r>
            </a:p>
          </p:txBody>
        </p:sp>
        <p:cxnSp>
          <p:nvCxnSpPr>
            <p:cNvPr id="40" name="Elbow Connector 39"/>
            <p:cNvCxnSpPr>
              <a:stCxn id="12" idx="2"/>
            </p:cNvCxnSpPr>
            <p:nvPr/>
          </p:nvCxnSpPr>
          <p:spPr>
            <a:xfrm rot="16200000" flipH="1">
              <a:off x="4874076" y="2740476"/>
              <a:ext cx="1259118" cy="2703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aphicFrame>
        <p:nvGraphicFramePr>
          <p:cNvPr id="44" name="Table 43"/>
          <p:cNvGraphicFramePr>
            <a:graphicFrameLocks noGrp="1"/>
          </p:cNvGraphicFramePr>
          <p:nvPr/>
        </p:nvGraphicFramePr>
        <p:xfrm>
          <a:off x="-1" y="5608320"/>
          <a:ext cx="9144003" cy="1249680"/>
        </p:xfrm>
        <a:graphic>
          <a:graphicData uri="http://schemas.openxmlformats.org/drawingml/2006/table">
            <a:tbl>
              <a:tblPr firstRow="1" bandRow="1">
                <a:tableStyleId>{5C22544A-7EE6-4342-B048-85BDC9FD1C3A}</a:tableStyleId>
              </a:tblPr>
              <a:tblGrid>
                <a:gridCol w="1178643">
                  <a:extLst>
                    <a:ext uri="{9D8B030D-6E8A-4147-A177-3AD203B41FA5}">
                      <a16:colId xmlns:a16="http://schemas.microsoft.com/office/drawing/2014/main" val="20000"/>
                    </a:ext>
                  </a:extLst>
                </a:gridCol>
                <a:gridCol w="831981">
                  <a:extLst>
                    <a:ext uri="{9D8B030D-6E8A-4147-A177-3AD203B41FA5}">
                      <a16:colId xmlns:a16="http://schemas.microsoft.com/office/drawing/2014/main" val="20001"/>
                    </a:ext>
                  </a:extLst>
                </a:gridCol>
                <a:gridCol w="1179145">
                  <a:extLst>
                    <a:ext uri="{9D8B030D-6E8A-4147-A177-3AD203B41FA5}">
                      <a16:colId xmlns:a16="http://schemas.microsoft.com/office/drawing/2014/main" val="20002"/>
                    </a:ext>
                  </a:extLst>
                </a:gridCol>
                <a:gridCol w="925032">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777950">
                  <a:extLst>
                    <a:ext uri="{9D8B030D-6E8A-4147-A177-3AD203B41FA5}">
                      <a16:colId xmlns:a16="http://schemas.microsoft.com/office/drawing/2014/main" val="20005"/>
                    </a:ext>
                  </a:extLst>
                </a:gridCol>
                <a:gridCol w="992372">
                  <a:extLst>
                    <a:ext uri="{9D8B030D-6E8A-4147-A177-3AD203B41FA5}">
                      <a16:colId xmlns:a16="http://schemas.microsoft.com/office/drawing/2014/main" val="20006"/>
                    </a:ext>
                  </a:extLst>
                </a:gridCol>
                <a:gridCol w="1129777">
                  <a:extLst>
                    <a:ext uri="{9D8B030D-6E8A-4147-A177-3AD203B41FA5}">
                      <a16:colId xmlns:a16="http://schemas.microsoft.com/office/drawing/2014/main" val="20007"/>
                    </a:ext>
                  </a:extLst>
                </a:gridCol>
                <a:gridCol w="1138503">
                  <a:extLst>
                    <a:ext uri="{9D8B030D-6E8A-4147-A177-3AD203B41FA5}">
                      <a16:colId xmlns:a16="http://schemas.microsoft.com/office/drawing/2014/main" val="20008"/>
                    </a:ext>
                  </a:extLst>
                </a:gridCol>
              </a:tblGrid>
              <a:tr h="518160">
                <a:tc>
                  <a:txBody>
                    <a:bodyPr/>
                    <a:lstStyle/>
                    <a:p>
                      <a:pPr algn="ctr"/>
                      <a:r>
                        <a:rPr lang="en-US" sz="1400" dirty="0"/>
                        <a:t>Model</a:t>
                      </a:r>
                    </a:p>
                  </a:txBody>
                  <a:tcPr anchor="ctr"/>
                </a:tc>
                <a:tc>
                  <a:txBody>
                    <a:bodyPr/>
                    <a:lstStyle/>
                    <a:p>
                      <a:pPr algn="ctr"/>
                      <a:r>
                        <a:rPr lang="en-US" sz="1400" dirty="0"/>
                        <a:t>Dataset</a:t>
                      </a:r>
                    </a:p>
                  </a:txBody>
                  <a:tcPr anchor="ctr"/>
                </a:tc>
                <a:tc>
                  <a:txBody>
                    <a:bodyPr/>
                    <a:lstStyle/>
                    <a:p>
                      <a:pPr algn="ctr"/>
                      <a:r>
                        <a:rPr lang="en-US" sz="1300" dirty="0"/>
                        <a:t>Data </a:t>
                      </a:r>
                    </a:p>
                    <a:p>
                      <a:pPr algn="ctr"/>
                      <a:r>
                        <a:rPr lang="en-US" sz="1300" dirty="0"/>
                        <a:t>Pre-processor</a:t>
                      </a:r>
                    </a:p>
                  </a:txBody>
                  <a:tcPr anchor="ctr"/>
                </a:tc>
                <a:tc>
                  <a:txBody>
                    <a:bodyPr/>
                    <a:lstStyle/>
                    <a:p>
                      <a:pPr algn="ctr"/>
                      <a:r>
                        <a:rPr lang="en-US" sz="1300" dirty="0"/>
                        <a:t>Classifiers</a:t>
                      </a:r>
                    </a:p>
                  </a:txBody>
                  <a:tcPr anchor="ctr"/>
                </a:tc>
                <a:tc>
                  <a:txBody>
                    <a:bodyPr/>
                    <a:lstStyle/>
                    <a:p>
                      <a:pPr algn="ctr"/>
                      <a:r>
                        <a:rPr lang="en-US" sz="1400" dirty="0"/>
                        <a:t>Parameter Optimizer</a:t>
                      </a:r>
                    </a:p>
                  </a:txBody>
                  <a:tcPr anchor="ctr"/>
                </a:tc>
                <a:tc>
                  <a:txBody>
                    <a:bodyPr/>
                    <a:lstStyle/>
                    <a:p>
                      <a:pPr algn="ctr"/>
                      <a:r>
                        <a:rPr lang="en-US" sz="1400" dirty="0"/>
                        <a:t>Feature Creator</a:t>
                      </a:r>
                    </a:p>
                  </a:txBody>
                  <a:tcPr anchor="ctr"/>
                </a:tc>
                <a:tc>
                  <a:txBody>
                    <a:bodyPr/>
                    <a:lstStyle/>
                    <a:p>
                      <a:pPr algn="ctr"/>
                      <a:r>
                        <a:rPr lang="en-US" sz="1400" dirty="0"/>
                        <a:t>Meta Learning</a:t>
                      </a:r>
                    </a:p>
                  </a:txBody>
                  <a:tcPr anchor="ctr"/>
                </a:tc>
                <a:tc>
                  <a:txBody>
                    <a:bodyPr/>
                    <a:lstStyle/>
                    <a:p>
                      <a:pPr algn="ctr"/>
                      <a:r>
                        <a:rPr lang="en-US" sz="1400" dirty="0"/>
                        <a:t>Validation method</a:t>
                      </a:r>
                    </a:p>
                  </a:txBody>
                  <a:tcPr anchor="ctr"/>
                </a:tc>
                <a:tc>
                  <a:txBody>
                    <a:bodyPr/>
                    <a:lstStyle/>
                    <a:p>
                      <a:pPr algn="ctr"/>
                      <a:r>
                        <a:rPr lang="en-US" sz="1400" dirty="0"/>
                        <a:t>Evaluation Method</a:t>
                      </a:r>
                    </a:p>
                  </a:txBody>
                  <a:tcPr anchor="ctr"/>
                </a:tc>
                <a:extLst>
                  <a:ext uri="{0D108BD9-81ED-4DB2-BD59-A6C34878D82A}">
                    <a16:rowId xmlns:a16="http://schemas.microsoft.com/office/drawing/2014/main" val="10000"/>
                  </a:ext>
                </a:extLst>
              </a:tr>
              <a:tr h="731520">
                <a:tc>
                  <a:txBody>
                    <a:bodyPr/>
                    <a:lstStyle/>
                    <a:p>
                      <a:pPr algn="ctr"/>
                      <a:r>
                        <a:rPr lang="en-US" sz="1400" kern="1200" dirty="0">
                          <a:solidFill>
                            <a:schemeClr val="dk1"/>
                          </a:solidFill>
                          <a:latin typeface="+mn-lt"/>
                          <a:ea typeface="Times New Roman"/>
                          <a:cs typeface="Times New Roman"/>
                        </a:rPr>
                        <a:t>(Stein et al., 2011)</a:t>
                      </a:r>
                      <a:endParaRPr lang="en-US" sz="1400" dirty="0"/>
                    </a:p>
                  </a:txBody>
                  <a:tcPr anchor="ctr"/>
                </a:tc>
                <a:tc>
                  <a:txBody>
                    <a:bodyPr/>
                    <a:lstStyle/>
                    <a:p>
                      <a:pPr algn="ctr"/>
                      <a:r>
                        <a:rPr lang="en-US" sz="1400" dirty="0"/>
                        <a:t>PAN PC 2009</a:t>
                      </a:r>
                    </a:p>
                  </a:txBody>
                  <a:tcPr anchor="ctr"/>
                </a:tc>
                <a:tc>
                  <a:txBody>
                    <a:bodyPr/>
                    <a:lstStyle/>
                    <a:p>
                      <a:pPr algn="ctr"/>
                      <a:r>
                        <a:rPr lang="en-US" sz="1400" dirty="0"/>
                        <a:t>10 </a:t>
                      </a:r>
                    </a:p>
                    <a:p>
                      <a:pPr algn="ctr"/>
                      <a:r>
                        <a:rPr lang="en-US" sz="1400" dirty="0"/>
                        <a:t>Pre-processors</a:t>
                      </a:r>
                    </a:p>
                  </a:txBody>
                  <a:tcPr anchor="ctr"/>
                </a:tc>
                <a:tc>
                  <a:txBody>
                    <a:bodyPr/>
                    <a:lstStyle/>
                    <a:p>
                      <a:pPr algn="ctr"/>
                      <a:r>
                        <a:rPr lang="en-US" sz="1400" dirty="0"/>
                        <a:t>SVM</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200" dirty="0"/>
                        <a:t>Heuristic Voting , Unmasking</a:t>
                      </a:r>
                    </a:p>
                  </a:txBody>
                  <a:tcPr anchor="ctr"/>
                </a:tc>
                <a:tc>
                  <a:txBody>
                    <a:bodyPr/>
                    <a:lstStyle/>
                    <a:p>
                      <a:pPr algn="ctr"/>
                      <a:r>
                        <a:rPr lang="en-US" sz="1400" dirty="0"/>
                        <a:t>5-fold </a:t>
                      </a:r>
                    </a:p>
                    <a:p>
                      <a:pPr algn="ctr"/>
                      <a:r>
                        <a:rPr lang="en-US" sz="1400" dirty="0"/>
                        <a:t>X validation</a:t>
                      </a:r>
                    </a:p>
                  </a:txBody>
                  <a:tcPr anchor="ctr"/>
                </a:tc>
                <a:tc>
                  <a:txBody>
                    <a:bodyPr/>
                    <a:lstStyle/>
                    <a:p>
                      <a:pPr algn="ctr"/>
                      <a:r>
                        <a:rPr lang="en-US" sz="1400" dirty="0"/>
                        <a:t>Recall</a:t>
                      </a:r>
                    </a:p>
                    <a:p>
                      <a:pPr algn="ctr"/>
                      <a:r>
                        <a:rPr lang="en-US" sz="1400" dirty="0"/>
                        <a:t>Precision </a:t>
                      </a:r>
                    </a:p>
                    <a:p>
                      <a:pPr algn="ctr"/>
                      <a:r>
                        <a:rPr lang="en-US" sz="1400" dirty="0"/>
                        <a:t>F-measure</a:t>
                      </a:r>
                    </a:p>
                  </a:txBody>
                  <a:tcPr anchor="ctr"/>
                </a:tc>
                <a:extLst>
                  <a:ext uri="{0D108BD9-81ED-4DB2-BD59-A6C34878D82A}">
                    <a16:rowId xmlns:a16="http://schemas.microsoft.com/office/drawing/2014/main" val="10001"/>
                  </a:ext>
                </a:extLst>
              </a:tr>
            </a:tbl>
          </a:graphicData>
        </a:graphic>
      </p:graphicFrame>
      <p:sp>
        <p:nvSpPr>
          <p:cNvPr id="45" name="Slide Number Placeholder 44">
            <a:extLst>
              <a:ext uri="{FF2B5EF4-FFF2-40B4-BE49-F238E27FC236}">
                <a16:creationId xmlns:a16="http://schemas.microsoft.com/office/drawing/2014/main" id="{80E61AC6-5B6A-4841-B4F6-9128E944257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274</a:t>
            </a:fld>
            <a:endParaRPr lang="en-US">
              <a:solidFill>
                <a:prstClr val="black">
                  <a:tint val="75000"/>
                </a:prstClr>
              </a:solidFill>
            </a:endParaRPr>
          </a:p>
        </p:txBody>
      </p:sp>
    </p:spTree>
    <p:extLst>
      <p:ext uri="{BB962C8B-B14F-4D97-AF65-F5344CB8AC3E}">
        <p14:creationId xmlns:p14="http://schemas.microsoft.com/office/powerpoint/2010/main" val="2252730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ea typeface="Times New Roman"/>
                <a:cs typeface="Times New Roman"/>
              </a:rPr>
              <a:t>Seaward &amp; </a:t>
            </a:r>
            <a:r>
              <a:rPr lang="en-US" dirty="0" err="1">
                <a:ea typeface="Times New Roman"/>
                <a:cs typeface="Times New Roman"/>
              </a:rPr>
              <a:t>Matwin’s</a:t>
            </a:r>
            <a:r>
              <a:rPr lang="en-US" dirty="0">
                <a:ea typeface="Times New Roman"/>
                <a:cs typeface="Times New Roman"/>
              </a:rPr>
              <a:t> Model</a:t>
            </a:r>
            <a:br>
              <a:rPr lang="en-US" dirty="0">
                <a:ea typeface="Times New Roman"/>
                <a:cs typeface="Times New Roman"/>
              </a:rPr>
            </a:br>
            <a:r>
              <a:rPr lang="en-US" sz="2400" dirty="0">
                <a:ea typeface="Times New Roman"/>
                <a:cs typeface="Times New Roman"/>
              </a:rPr>
              <a:t>(Seaward &amp; </a:t>
            </a:r>
            <a:r>
              <a:rPr lang="en-US" sz="2400" dirty="0" err="1">
                <a:ea typeface="Times New Roman"/>
                <a:cs typeface="Times New Roman"/>
              </a:rPr>
              <a:t>Matwin</a:t>
            </a:r>
            <a:r>
              <a:rPr lang="en-US" sz="2400" dirty="0">
                <a:ea typeface="Times New Roman"/>
                <a:cs typeface="Times New Roman"/>
              </a:rPr>
              <a:t>, 2009)</a:t>
            </a:r>
            <a:endParaRPr lang="id-ID" dirty="0"/>
          </a:p>
        </p:txBody>
      </p:sp>
      <p:grpSp>
        <p:nvGrpSpPr>
          <p:cNvPr id="5" name="Group 4"/>
          <p:cNvGrpSpPr/>
          <p:nvPr/>
        </p:nvGrpSpPr>
        <p:grpSpPr>
          <a:xfrm>
            <a:off x="377370" y="947058"/>
            <a:ext cx="8458200" cy="4386942"/>
            <a:chOff x="377370" y="841830"/>
            <a:chExt cx="8458200" cy="4386942"/>
          </a:xfrm>
        </p:grpSpPr>
        <p:sp>
          <p:nvSpPr>
            <p:cNvPr id="6" name="Flowchart: Alternate Process 5"/>
            <p:cNvSpPr/>
            <p:nvPr/>
          </p:nvSpPr>
          <p:spPr>
            <a:xfrm>
              <a:off x="2815770" y="841830"/>
              <a:ext cx="5410200" cy="1524000"/>
            </a:xfrm>
            <a:prstGeom prst="flowChartAlternateProcess">
              <a:avLst/>
            </a:prstGeom>
            <a:solidFill>
              <a:schemeClr val="bg1"/>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Learning Scheme</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7" name="Flowchart: Multidocument 6"/>
            <p:cNvSpPr/>
            <p:nvPr/>
          </p:nvSpPr>
          <p:spPr>
            <a:xfrm>
              <a:off x="377370" y="3323772"/>
              <a:ext cx="1066800" cy="990600"/>
            </a:xfrm>
            <a:prstGeom prst="flowChartMultidocumen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PAN PC 2009 </a:t>
              </a:r>
              <a:r>
                <a:rPr lang="en-US" sz="1200" dirty="0" err="1">
                  <a:solidFill>
                    <a:schemeClr val="tx1"/>
                  </a:solidFill>
                </a:rPr>
                <a:t>dataset</a:t>
              </a:r>
              <a:r>
                <a:rPr lang="en-US" sz="1200" dirty="0" err="1"/>
                <a:t>t</a:t>
              </a:r>
              <a:endParaRPr lang="en-US" sz="1200" dirty="0"/>
            </a:p>
          </p:txBody>
        </p:sp>
        <p:sp>
          <p:nvSpPr>
            <p:cNvPr id="8" name="Flowchart: Card 7"/>
            <p:cNvSpPr/>
            <p:nvPr/>
          </p:nvSpPr>
          <p:spPr>
            <a:xfrm>
              <a:off x="1825170" y="2942772"/>
              <a:ext cx="685800" cy="5334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Training Data</a:t>
              </a:r>
            </a:p>
          </p:txBody>
        </p:sp>
        <p:sp>
          <p:nvSpPr>
            <p:cNvPr id="9" name="Flowchart: Card 8"/>
            <p:cNvSpPr/>
            <p:nvPr/>
          </p:nvSpPr>
          <p:spPr>
            <a:xfrm>
              <a:off x="1825170" y="4390572"/>
              <a:ext cx="685800" cy="5334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Testing Data</a:t>
              </a:r>
            </a:p>
          </p:txBody>
        </p:sp>
        <p:sp>
          <p:nvSpPr>
            <p:cNvPr id="10" name="Rectangle 9"/>
            <p:cNvSpPr/>
            <p:nvPr/>
          </p:nvSpPr>
          <p:spPr>
            <a:xfrm>
              <a:off x="2968170" y="1179282"/>
              <a:ext cx="1447800" cy="1066800"/>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Pre-processors</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11" name="Flowchart: Summing Junction 10"/>
            <p:cNvSpPr/>
            <p:nvPr/>
          </p:nvSpPr>
          <p:spPr>
            <a:xfrm>
              <a:off x="3501570" y="1560282"/>
              <a:ext cx="304800"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4370" y="1865083"/>
              <a:ext cx="1299030" cy="400110"/>
            </a:xfrm>
            <a:prstGeom prst="rect">
              <a:avLst/>
            </a:prstGeom>
            <a:noFill/>
          </p:spPr>
          <p:txBody>
            <a:bodyPr wrap="square" rtlCol="0">
              <a:spAutoFit/>
            </a:bodyPr>
            <a:lstStyle/>
            <a:p>
              <a:pPr algn="ctr"/>
              <a:r>
                <a:rPr lang="en-US" sz="1000" dirty="0"/>
                <a:t>Kolmogorov Complexity</a:t>
              </a:r>
            </a:p>
          </p:txBody>
        </p:sp>
        <p:sp>
          <p:nvSpPr>
            <p:cNvPr id="13" name="Rectangle 12"/>
            <p:cNvSpPr/>
            <p:nvPr/>
          </p:nvSpPr>
          <p:spPr>
            <a:xfrm>
              <a:off x="4644570" y="1179282"/>
              <a:ext cx="1447800" cy="1066800"/>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Learning Algorithm</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14" name="Flowchart: Summing Junction 13"/>
            <p:cNvSpPr/>
            <p:nvPr/>
          </p:nvSpPr>
          <p:spPr>
            <a:xfrm>
              <a:off x="4876800" y="1524000"/>
              <a:ext cx="304800"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00600" y="1828800"/>
              <a:ext cx="472181" cy="276999"/>
            </a:xfrm>
            <a:prstGeom prst="rect">
              <a:avLst/>
            </a:prstGeom>
            <a:noFill/>
          </p:spPr>
          <p:txBody>
            <a:bodyPr wrap="none" rtlCol="0">
              <a:spAutoFit/>
            </a:bodyPr>
            <a:lstStyle/>
            <a:p>
              <a:r>
                <a:rPr lang="en-US" sz="1200" dirty="0"/>
                <a:t>SVM</a:t>
              </a:r>
            </a:p>
          </p:txBody>
        </p:sp>
        <p:sp>
          <p:nvSpPr>
            <p:cNvPr id="16" name="Rectangle 15"/>
            <p:cNvSpPr/>
            <p:nvPr/>
          </p:nvSpPr>
          <p:spPr>
            <a:xfrm>
              <a:off x="2815770" y="3476172"/>
              <a:ext cx="11430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Data </a:t>
              </a:r>
            </a:p>
            <a:p>
              <a:pPr algn="ctr"/>
              <a:r>
                <a:rPr lang="en-US" sz="1100" dirty="0">
                  <a:solidFill>
                    <a:schemeClr val="tx1"/>
                  </a:solidFill>
                </a:rPr>
                <a:t>Pre-processing</a:t>
              </a:r>
            </a:p>
          </p:txBody>
        </p:sp>
        <p:sp>
          <p:nvSpPr>
            <p:cNvPr id="17" name="Rectangle 16"/>
            <p:cNvSpPr/>
            <p:nvPr/>
          </p:nvSpPr>
          <p:spPr>
            <a:xfrm>
              <a:off x="5413824" y="3483432"/>
              <a:ext cx="689430" cy="6567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Learning</a:t>
              </a:r>
            </a:p>
          </p:txBody>
        </p:sp>
        <p:sp>
          <p:nvSpPr>
            <p:cNvPr id="18" name="Hexagon 17"/>
            <p:cNvSpPr/>
            <p:nvPr/>
          </p:nvSpPr>
          <p:spPr>
            <a:xfrm>
              <a:off x="6320970" y="2790372"/>
              <a:ext cx="838200" cy="685800"/>
            </a:xfrm>
            <a:prstGeom prst="hexagon">
              <a:avLst>
                <a:gd name="adj" fmla="val 14418"/>
                <a:gd name="vf" fmla="val 115470"/>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model</a:t>
              </a:r>
            </a:p>
          </p:txBody>
        </p:sp>
        <p:sp>
          <p:nvSpPr>
            <p:cNvPr id="19" name="Rectangle 18"/>
            <p:cNvSpPr/>
            <p:nvPr/>
          </p:nvSpPr>
          <p:spPr>
            <a:xfrm>
              <a:off x="6320970" y="4466772"/>
              <a:ext cx="9906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Testing and Validation</a:t>
              </a:r>
            </a:p>
          </p:txBody>
        </p:sp>
        <p:sp>
          <p:nvSpPr>
            <p:cNvPr id="20" name="Rectangle 19"/>
            <p:cNvSpPr/>
            <p:nvPr/>
          </p:nvSpPr>
          <p:spPr>
            <a:xfrm>
              <a:off x="7844970" y="3476172"/>
              <a:ext cx="990600" cy="7620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Performance Result</a:t>
              </a:r>
            </a:p>
          </p:txBody>
        </p:sp>
        <p:sp>
          <p:nvSpPr>
            <p:cNvPr id="21" name="Flowchart: Card 20"/>
            <p:cNvSpPr/>
            <p:nvPr/>
          </p:nvSpPr>
          <p:spPr>
            <a:xfrm>
              <a:off x="4187370" y="2866572"/>
              <a:ext cx="838200" cy="6096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Processed Training Data</a:t>
              </a:r>
            </a:p>
          </p:txBody>
        </p:sp>
        <p:sp>
          <p:nvSpPr>
            <p:cNvPr id="22" name="Flowchart: Card 21"/>
            <p:cNvSpPr/>
            <p:nvPr/>
          </p:nvSpPr>
          <p:spPr>
            <a:xfrm>
              <a:off x="4187370" y="4542972"/>
              <a:ext cx="838200" cy="609600"/>
            </a:xfrm>
            <a:prstGeom prst="flowChartPunchedCar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Processed Testing Data</a:t>
              </a:r>
            </a:p>
          </p:txBody>
        </p:sp>
        <p:cxnSp>
          <p:nvCxnSpPr>
            <p:cNvPr id="23" name="Shape 35"/>
            <p:cNvCxnSpPr>
              <a:stCxn id="7" idx="0"/>
              <a:endCxn id="8" idx="0"/>
            </p:cNvCxnSpPr>
            <p:nvPr/>
          </p:nvCxnSpPr>
          <p:spPr>
            <a:xfrm rot="5400000" flipH="1" flipV="1">
              <a:off x="1385616" y="2541318"/>
              <a:ext cx="381000" cy="1183908"/>
            </a:xfrm>
            <a:prstGeom prst="bentConnector3">
              <a:avLst>
                <a:gd name="adj1" fmla="val 16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hape 46"/>
            <p:cNvCxnSpPr>
              <a:stCxn id="7" idx="2"/>
            </p:cNvCxnSpPr>
            <p:nvPr/>
          </p:nvCxnSpPr>
          <p:spPr>
            <a:xfrm rot="16200000" flipH="1">
              <a:off x="1083522" y="4029924"/>
              <a:ext cx="418514" cy="91238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hape 53"/>
            <p:cNvCxnSpPr>
              <a:stCxn id="8" idx="3"/>
              <a:endCxn id="16" idx="0"/>
            </p:cNvCxnSpPr>
            <p:nvPr/>
          </p:nvCxnSpPr>
          <p:spPr>
            <a:xfrm>
              <a:off x="2510970" y="3209472"/>
              <a:ext cx="876300" cy="2667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hape 55"/>
            <p:cNvCxnSpPr>
              <a:stCxn id="9" idx="3"/>
              <a:endCxn id="16" idx="2"/>
            </p:cNvCxnSpPr>
            <p:nvPr/>
          </p:nvCxnSpPr>
          <p:spPr>
            <a:xfrm flipV="1">
              <a:off x="2510970" y="4238172"/>
              <a:ext cx="876300" cy="4191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6" idx="3"/>
              <a:endCxn id="21" idx="1"/>
            </p:cNvCxnSpPr>
            <p:nvPr/>
          </p:nvCxnSpPr>
          <p:spPr>
            <a:xfrm flipV="1">
              <a:off x="3958770" y="3171372"/>
              <a:ext cx="228600" cy="6858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6" idx="3"/>
              <a:endCxn id="22" idx="1"/>
            </p:cNvCxnSpPr>
            <p:nvPr/>
          </p:nvCxnSpPr>
          <p:spPr>
            <a:xfrm>
              <a:off x="3958770" y="3857172"/>
              <a:ext cx="228600" cy="9906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hape 64"/>
            <p:cNvCxnSpPr>
              <a:stCxn id="21" idx="2"/>
              <a:endCxn id="17" idx="1"/>
            </p:cNvCxnSpPr>
            <p:nvPr/>
          </p:nvCxnSpPr>
          <p:spPr>
            <a:xfrm rot="16200000" flipH="1">
              <a:off x="4842324" y="3240318"/>
              <a:ext cx="335646" cy="80735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endCxn id="18" idx="2"/>
            </p:cNvCxnSpPr>
            <p:nvPr/>
          </p:nvCxnSpPr>
          <p:spPr>
            <a:xfrm rot="5400000" flipH="1" flipV="1">
              <a:off x="6014810" y="3557362"/>
              <a:ext cx="486228" cy="32384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hape 68"/>
            <p:cNvCxnSpPr>
              <a:stCxn id="18" idx="0"/>
              <a:endCxn id="19" idx="0"/>
            </p:cNvCxnSpPr>
            <p:nvPr/>
          </p:nvCxnSpPr>
          <p:spPr>
            <a:xfrm flipH="1">
              <a:off x="6816270" y="3133272"/>
              <a:ext cx="342900" cy="1333500"/>
            </a:xfrm>
            <a:prstGeom prst="bentConnector4">
              <a:avLst>
                <a:gd name="adj1" fmla="val -66667"/>
                <a:gd name="adj2" fmla="val 6285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70"/>
            <p:cNvCxnSpPr>
              <a:stCxn id="19" idx="3"/>
              <a:endCxn id="20" idx="2"/>
            </p:cNvCxnSpPr>
            <p:nvPr/>
          </p:nvCxnSpPr>
          <p:spPr>
            <a:xfrm flipV="1">
              <a:off x="7311570" y="4238172"/>
              <a:ext cx="1028700" cy="6096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2" idx="3"/>
              <a:endCxn id="19" idx="1"/>
            </p:cNvCxnSpPr>
            <p:nvPr/>
          </p:nvCxnSpPr>
          <p:spPr>
            <a:xfrm>
              <a:off x="5025570" y="4847772"/>
              <a:ext cx="1295400" cy="158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2" idx="2"/>
            </p:cNvCxnSpPr>
            <p:nvPr/>
          </p:nvCxnSpPr>
          <p:spPr>
            <a:xfrm rot="5400000">
              <a:off x="3030346" y="2812632"/>
              <a:ext cx="1210978" cy="11610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hape 81"/>
            <p:cNvCxnSpPr>
              <a:stCxn id="36" idx="2"/>
              <a:endCxn id="17" idx="0"/>
            </p:cNvCxnSpPr>
            <p:nvPr/>
          </p:nvCxnSpPr>
          <p:spPr>
            <a:xfrm rot="5400000">
              <a:off x="5859230" y="2145392"/>
              <a:ext cx="1237350" cy="1438731"/>
            </a:xfrm>
            <a:prstGeom prst="bentConnector3">
              <a:avLst>
                <a:gd name="adj1" fmla="val 27713"/>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320970" y="1179282"/>
              <a:ext cx="1752600" cy="1066800"/>
            </a:xfrm>
            <a:prstGeom prst="rect">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Feature Selectors</a:t>
              </a:r>
            </a:p>
            <a:p>
              <a:pPr algn="ctr"/>
              <a:endParaRPr lang="en-US" sz="1200" dirty="0">
                <a:solidFill>
                  <a:schemeClr val="tx1"/>
                </a:solidFill>
              </a:endParaRPr>
            </a:p>
            <a:p>
              <a:pPr algn="ctr"/>
              <a:endParaRPr lang="en-US" sz="1200" dirty="0">
                <a:solidFill>
                  <a:schemeClr val="tx1"/>
                </a:solidFill>
              </a:endParaRPr>
            </a:p>
            <a:p>
              <a:pPr algn="ctr"/>
              <a:endParaRPr lang="en-US" sz="1200" dirty="0">
                <a:solidFill>
                  <a:schemeClr val="tx1"/>
                </a:solidFill>
              </a:endParaRPr>
            </a:p>
          </p:txBody>
        </p:sp>
        <p:sp>
          <p:nvSpPr>
            <p:cNvPr id="37" name="Flowchart: Summing Junction 36"/>
            <p:cNvSpPr/>
            <p:nvPr/>
          </p:nvSpPr>
          <p:spPr>
            <a:xfrm>
              <a:off x="7010400" y="1524000"/>
              <a:ext cx="368968"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357258" y="1846944"/>
              <a:ext cx="1689886" cy="261610"/>
            </a:xfrm>
            <a:prstGeom prst="rect">
              <a:avLst/>
            </a:prstGeom>
            <a:noFill/>
          </p:spPr>
          <p:txBody>
            <a:bodyPr wrap="none" rtlCol="0">
              <a:spAutoFit/>
            </a:bodyPr>
            <a:lstStyle/>
            <a:p>
              <a:r>
                <a:rPr lang="en-US" sz="1100" dirty="0"/>
                <a:t>Chi-square Feat. Evaluator</a:t>
              </a:r>
            </a:p>
          </p:txBody>
        </p:sp>
        <p:cxnSp>
          <p:nvCxnSpPr>
            <p:cNvPr id="39" name="Elbow Connector 38"/>
            <p:cNvCxnSpPr>
              <a:stCxn id="13" idx="2"/>
            </p:cNvCxnSpPr>
            <p:nvPr/>
          </p:nvCxnSpPr>
          <p:spPr>
            <a:xfrm rot="16200000" flipH="1">
              <a:off x="4874076" y="2740476"/>
              <a:ext cx="1259118" cy="2703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Flowchart: Summing Junction 39"/>
            <p:cNvSpPr/>
            <p:nvPr/>
          </p:nvSpPr>
          <p:spPr>
            <a:xfrm>
              <a:off x="5562600" y="1524000"/>
              <a:ext cx="304800" cy="304800"/>
            </a:xfrm>
            <a:prstGeom prst="flowChartSummingJunction">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486400" y="1828800"/>
              <a:ext cx="457200" cy="276999"/>
            </a:xfrm>
            <a:prstGeom prst="rect">
              <a:avLst/>
            </a:prstGeom>
            <a:noFill/>
          </p:spPr>
          <p:txBody>
            <a:bodyPr wrap="square" rtlCol="0">
              <a:spAutoFit/>
            </a:bodyPr>
            <a:lstStyle/>
            <a:p>
              <a:pPr algn="ctr"/>
              <a:r>
                <a:rPr lang="en-US" sz="1200" dirty="0"/>
                <a:t>NN</a:t>
              </a:r>
            </a:p>
          </p:txBody>
        </p:sp>
      </p:grpSp>
      <p:graphicFrame>
        <p:nvGraphicFramePr>
          <p:cNvPr id="42" name="Table 41"/>
          <p:cNvGraphicFramePr>
            <a:graphicFrameLocks noGrp="1"/>
          </p:cNvGraphicFramePr>
          <p:nvPr/>
        </p:nvGraphicFramePr>
        <p:xfrm>
          <a:off x="-1" y="5268690"/>
          <a:ext cx="9144000" cy="1630680"/>
        </p:xfrm>
        <a:graphic>
          <a:graphicData uri="http://schemas.openxmlformats.org/drawingml/2006/table">
            <a:tbl>
              <a:tblPr firstRow="1" bandRow="1">
                <a:tableStyleId>{5C22544A-7EE6-4342-B048-85BDC9FD1C3A}</a:tableStyleId>
              </a:tblPr>
              <a:tblGrid>
                <a:gridCol w="1169576">
                  <a:extLst>
                    <a:ext uri="{9D8B030D-6E8A-4147-A177-3AD203B41FA5}">
                      <a16:colId xmlns:a16="http://schemas.microsoft.com/office/drawing/2014/main" val="20000"/>
                    </a:ext>
                  </a:extLst>
                </a:gridCol>
                <a:gridCol w="825581">
                  <a:extLst>
                    <a:ext uri="{9D8B030D-6E8A-4147-A177-3AD203B41FA5}">
                      <a16:colId xmlns:a16="http://schemas.microsoft.com/office/drawing/2014/main" val="20001"/>
                    </a:ext>
                  </a:extLst>
                </a:gridCol>
                <a:gridCol w="1099735">
                  <a:extLst>
                    <a:ext uri="{9D8B030D-6E8A-4147-A177-3AD203B41FA5}">
                      <a16:colId xmlns:a16="http://schemas.microsoft.com/office/drawing/2014/main" val="20002"/>
                    </a:ext>
                  </a:extLst>
                </a:gridCol>
                <a:gridCol w="867509">
                  <a:extLst>
                    <a:ext uri="{9D8B030D-6E8A-4147-A177-3AD203B41FA5}">
                      <a16:colId xmlns:a16="http://schemas.microsoft.com/office/drawing/2014/main" val="20003"/>
                    </a:ext>
                  </a:extLst>
                </a:gridCol>
                <a:gridCol w="961291">
                  <a:extLst>
                    <a:ext uri="{9D8B030D-6E8A-4147-A177-3AD203B41FA5}">
                      <a16:colId xmlns:a16="http://schemas.microsoft.com/office/drawing/2014/main" val="20004"/>
                    </a:ext>
                  </a:extLst>
                </a:gridCol>
                <a:gridCol w="984738">
                  <a:extLst>
                    <a:ext uri="{9D8B030D-6E8A-4147-A177-3AD203B41FA5}">
                      <a16:colId xmlns:a16="http://schemas.microsoft.com/office/drawing/2014/main" val="20005"/>
                    </a:ext>
                  </a:extLst>
                </a:gridCol>
                <a:gridCol w="984738">
                  <a:extLst>
                    <a:ext uri="{9D8B030D-6E8A-4147-A177-3AD203B41FA5}">
                      <a16:colId xmlns:a16="http://schemas.microsoft.com/office/drawing/2014/main" val="20006"/>
                    </a:ext>
                  </a:extLst>
                </a:gridCol>
                <a:gridCol w="1121087">
                  <a:extLst>
                    <a:ext uri="{9D8B030D-6E8A-4147-A177-3AD203B41FA5}">
                      <a16:colId xmlns:a16="http://schemas.microsoft.com/office/drawing/2014/main" val="20007"/>
                    </a:ext>
                  </a:extLst>
                </a:gridCol>
                <a:gridCol w="1129745">
                  <a:extLst>
                    <a:ext uri="{9D8B030D-6E8A-4147-A177-3AD203B41FA5}">
                      <a16:colId xmlns:a16="http://schemas.microsoft.com/office/drawing/2014/main" val="20008"/>
                    </a:ext>
                  </a:extLst>
                </a:gridCol>
              </a:tblGrid>
              <a:tr h="685800">
                <a:tc>
                  <a:txBody>
                    <a:bodyPr/>
                    <a:lstStyle/>
                    <a:p>
                      <a:pPr algn="ctr"/>
                      <a:r>
                        <a:rPr lang="en-US" sz="1400" dirty="0"/>
                        <a:t>Model</a:t>
                      </a:r>
                    </a:p>
                  </a:txBody>
                  <a:tcPr anchor="ctr"/>
                </a:tc>
                <a:tc>
                  <a:txBody>
                    <a:bodyPr/>
                    <a:lstStyle/>
                    <a:p>
                      <a:pPr algn="ctr"/>
                      <a:r>
                        <a:rPr lang="en-US" sz="1400" dirty="0"/>
                        <a:t>Dataset</a:t>
                      </a:r>
                    </a:p>
                  </a:txBody>
                  <a:tcPr anchor="ctr"/>
                </a:tc>
                <a:tc>
                  <a:txBody>
                    <a:bodyPr/>
                    <a:lstStyle/>
                    <a:p>
                      <a:pPr algn="ctr"/>
                      <a:r>
                        <a:rPr lang="en-US" sz="1300" dirty="0"/>
                        <a:t>Data </a:t>
                      </a:r>
                    </a:p>
                    <a:p>
                      <a:pPr algn="ctr"/>
                      <a:r>
                        <a:rPr lang="en-US" sz="1300" dirty="0"/>
                        <a:t>Pre-processor</a:t>
                      </a:r>
                    </a:p>
                  </a:txBody>
                  <a:tcPr anchor="ctr"/>
                </a:tc>
                <a:tc>
                  <a:txBody>
                    <a:bodyPr/>
                    <a:lstStyle/>
                    <a:p>
                      <a:pPr algn="ctr"/>
                      <a:r>
                        <a:rPr lang="en-US" sz="1300" dirty="0"/>
                        <a:t>Classifiers</a:t>
                      </a:r>
                    </a:p>
                  </a:txBody>
                  <a:tcPr anchor="ctr"/>
                </a:tc>
                <a:tc>
                  <a:txBody>
                    <a:bodyPr/>
                    <a:lstStyle/>
                    <a:p>
                      <a:pPr algn="ctr"/>
                      <a:r>
                        <a:rPr lang="en-US" sz="1400" dirty="0"/>
                        <a:t>Parameter Optimizer</a:t>
                      </a:r>
                    </a:p>
                  </a:txBody>
                  <a:tcPr anchor="ctr"/>
                </a:tc>
                <a:tc>
                  <a:txBody>
                    <a:bodyPr/>
                    <a:lstStyle/>
                    <a:p>
                      <a:pPr algn="ctr"/>
                      <a:r>
                        <a:rPr lang="en-US" sz="1400" dirty="0"/>
                        <a:t>Feature Creator</a:t>
                      </a:r>
                    </a:p>
                  </a:txBody>
                  <a:tcPr anchor="ctr"/>
                </a:tc>
                <a:tc>
                  <a:txBody>
                    <a:bodyPr/>
                    <a:lstStyle/>
                    <a:p>
                      <a:pPr algn="ctr"/>
                      <a:r>
                        <a:rPr lang="en-US" sz="1400" dirty="0"/>
                        <a:t>Meta Learning</a:t>
                      </a:r>
                    </a:p>
                  </a:txBody>
                  <a:tcPr anchor="ctr"/>
                </a:tc>
                <a:tc>
                  <a:txBody>
                    <a:bodyPr/>
                    <a:lstStyle/>
                    <a:p>
                      <a:pPr algn="ctr"/>
                      <a:r>
                        <a:rPr lang="en-US" sz="1400" dirty="0"/>
                        <a:t>Validation method</a:t>
                      </a:r>
                    </a:p>
                  </a:txBody>
                  <a:tcPr anchor="ctr"/>
                </a:tc>
                <a:tc>
                  <a:txBody>
                    <a:bodyPr/>
                    <a:lstStyle/>
                    <a:p>
                      <a:pPr algn="ctr"/>
                      <a:r>
                        <a:rPr lang="en-US" sz="1400" dirty="0"/>
                        <a:t>Evaluation Method</a:t>
                      </a:r>
                    </a:p>
                  </a:txBody>
                  <a:tcPr anchor="ctr"/>
                </a:tc>
                <a:extLst>
                  <a:ext uri="{0D108BD9-81ED-4DB2-BD59-A6C34878D82A}">
                    <a16:rowId xmlns:a16="http://schemas.microsoft.com/office/drawing/2014/main" val="10000"/>
                  </a:ext>
                </a:extLst>
              </a:tr>
              <a:tr h="944880">
                <a:tc>
                  <a:txBody>
                    <a:bodyPr/>
                    <a:lstStyle/>
                    <a:p>
                      <a:pPr algn="ctr"/>
                      <a:r>
                        <a:rPr lang="en-US" sz="1400" kern="1200" dirty="0">
                          <a:solidFill>
                            <a:schemeClr val="dk1"/>
                          </a:solidFill>
                          <a:latin typeface="+mn-lt"/>
                          <a:ea typeface="Times New Roman"/>
                          <a:cs typeface="Times New Roman"/>
                        </a:rPr>
                        <a:t>(Seaward &amp; Matwin, 2009)</a:t>
                      </a:r>
                      <a:endParaRPr lang="en-US" sz="1400" dirty="0"/>
                    </a:p>
                  </a:txBody>
                  <a:tcPr anchor="ctr"/>
                </a:tc>
                <a:tc>
                  <a:txBody>
                    <a:bodyPr/>
                    <a:lstStyle/>
                    <a:p>
                      <a:pPr algn="ctr"/>
                      <a:r>
                        <a:rPr lang="en-US" sz="1400" dirty="0"/>
                        <a:t>PAN PC 2009</a:t>
                      </a:r>
                    </a:p>
                  </a:txBody>
                  <a:tcPr anchor="ctr"/>
                </a:tc>
                <a:tc>
                  <a:txBody>
                    <a:bodyPr/>
                    <a:lstStyle/>
                    <a:p>
                      <a:pPr algn="ctr"/>
                      <a:r>
                        <a:rPr lang="en-US" sz="1400" dirty="0" err="1"/>
                        <a:t>Kolmogorov</a:t>
                      </a:r>
                      <a:r>
                        <a:rPr lang="en-US" sz="1400" baseline="0" dirty="0" err="1"/>
                        <a:t>Complexity</a:t>
                      </a:r>
                      <a:endParaRPr lang="en-US" sz="1400" dirty="0"/>
                    </a:p>
                  </a:txBody>
                  <a:tcPr anchor="ctr"/>
                </a:tc>
                <a:tc>
                  <a:txBody>
                    <a:bodyPr/>
                    <a:lstStyle/>
                    <a:p>
                      <a:pPr algn="ctr"/>
                      <a:r>
                        <a:rPr lang="en-US" sz="1400" dirty="0"/>
                        <a:t>SVM, NN</a:t>
                      </a:r>
                    </a:p>
                  </a:txBody>
                  <a:tcPr anchor="ctr"/>
                </a:tc>
                <a:tc>
                  <a:txBody>
                    <a:bodyPr/>
                    <a:lstStyle/>
                    <a:p>
                      <a:pPr algn="ctr"/>
                      <a:r>
                        <a:rPr lang="en-US" sz="1400" dirty="0"/>
                        <a:t>-</a:t>
                      </a:r>
                    </a:p>
                  </a:txBody>
                  <a:tcPr anchor="ctr"/>
                </a:tc>
                <a:tc>
                  <a:txBody>
                    <a:bodyPr/>
                    <a:lstStyle/>
                    <a:p>
                      <a:pPr algn="ctr"/>
                      <a:r>
                        <a:rPr lang="en-US" sz="1400" dirty="0"/>
                        <a:t>FS: </a:t>
                      </a:r>
                    </a:p>
                    <a:p>
                      <a:pPr algn="ctr"/>
                      <a:r>
                        <a:rPr lang="en-US" sz="1400" dirty="0"/>
                        <a:t>Chi-square</a:t>
                      </a:r>
                      <a:r>
                        <a:rPr lang="en-US" sz="1400" baseline="0" dirty="0"/>
                        <a:t> Feat. Evaluator</a:t>
                      </a:r>
                      <a:endParaRPr lang="en-US" sz="1400" dirty="0"/>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Recall</a:t>
                      </a:r>
                    </a:p>
                    <a:p>
                      <a:pPr algn="ctr"/>
                      <a:r>
                        <a:rPr lang="en-US" sz="1400" dirty="0"/>
                        <a:t>Precision </a:t>
                      </a:r>
                    </a:p>
                    <a:p>
                      <a:pPr algn="ctr"/>
                      <a:r>
                        <a:rPr lang="en-US" sz="1400" dirty="0"/>
                        <a:t>F-measure</a:t>
                      </a:r>
                    </a:p>
                  </a:txBody>
                  <a:tcPr anchor="ctr"/>
                </a:tc>
                <a:extLst>
                  <a:ext uri="{0D108BD9-81ED-4DB2-BD59-A6C34878D82A}">
                    <a16:rowId xmlns:a16="http://schemas.microsoft.com/office/drawing/2014/main" val="10001"/>
                  </a:ext>
                </a:extLst>
              </a:tr>
            </a:tbl>
          </a:graphicData>
        </a:graphic>
      </p:graphicFrame>
      <p:sp>
        <p:nvSpPr>
          <p:cNvPr id="43" name="Slide Number Placeholder 42">
            <a:extLst>
              <a:ext uri="{FF2B5EF4-FFF2-40B4-BE49-F238E27FC236}">
                <a16:creationId xmlns:a16="http://schemas.microsoft.com/office/drawing/2014/main" id="{378194F9-5E07-4E16-9E4A-A37471B9149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275</a:t>
            </a:fld>
            <a:endParaRPr lang="en-US">
              <a:solidFill>
                <a:prstClr val="black">
                  <a:tint val="75000"/>
                </a:prstClr>
              </a:solidFill>
            </a:endParaRPr>
          </a:p>
        </p:txBody>
      </p:sp>
    </p:spTree>
    <p:extLst>
      <p:ext uri="{BB962C8B-B14F-4D97-AF65-F5344CB8AC3E}">
        <p14:creationId xmlns:p14="http://schemas.microsoft.com/office/powerpoint/2010/main" val="8360328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80999" y="1219200"/>
          <a:ext cx="8382001" cy="4793462"/>
        </p:xfrm>
        <a:graphic>
          <a:graphicData uri="http://schemas.openxmlformats.org/drawingml/2006/table">
            <a:tbl>
              <a:tblPr firstRow="1" bandRow="1">
                <a:tableStyleId>{073A0DAA-6AF3-43AB-8588-CEC1D06C72B9}</a:tableStyleId>
              </a:tblPr>
              <a:tblGrid>
                <a:gridCol w="2057400">
                  <a:extLst>
                    <a:ext uri="{9D8B030D-6E8A-4147-A177-3AD203B41FA5}">
                      <a16:colId xmlns:a16="http://schemas.microsoft.com/office/drawing/2014/main" val="91476478"/>
                    </a:ext>
                  </a:extLst>
                </a:gridCol>
                <a:gridCol w="1828801">
                  <a:extLst>
                    <a:ext uri="{9D8B030D-6E8A-4147-A177-3AD203B41FA5}">
                      <a16:colId xmlns:a16="http://schemas.microsoft.com/office/drawing/2014/main" val="22201450"/>
                    </a:ext>
                  </a:extLst>
                </a:gridCol>
                <a:gridCol w="2514600">
                  <a:extLst>
                    <a:ext uri="{9D8B030D-6E8A-4147-A177-3AD203B41FA5}">
                      <a16:colId xmlns:a16="http://schemas.microsoft.com/office/drawing/2014/main" val="3257834957"/>
                    </a:ext>
                  </a:extLst>
                </a:gridCol>
                <a:gridCol w="1981200">
                  <a:extLst>
                    <a:ext uri="{9D8B030D-6E8A-4147-A177-3AD203B41FA5}">
                      <a16:colId xmlns:a16="http://schemas.microsoft.com/office/drawing/2014/main" val="3428309648"/>
                    </a:ext>
                  </a:extLst>
                </a:gridCol>
              </a:tblGrid>
              <a:tr h="914400">
                <a:tc>
                  <a:txBody>
                    <a:bodyPr/>
                    <a:lstStyle/>
                    <a:p>
                      <a:r>
                        <a:rPr lang="id-ID" dirty="0" err="1"/>
                        <a:t>Research</a:t>
                      </a:r>
                      <a:r>
                        <a:rPr lang="id-ID" dirty="0"/>
                        <a:t> </a:t>
                      </a:r>
                      <a:r>
                        <a:rPr lang="id-ID" dirty="0" err="1"/>
                        <a:t>Problems</a:t>
                      </a:r>
                      <a:endParaRPr lang="en-US" dirty="0"/>
                    </a:p>
                  </a:txBody>
                  <a:tcPr/>
                </a:tc>
                <a:tc>
                  <a:txBody>
                    <a:bodyPr/>
                    <a:lstStyle/>
                    <a:p>
                      <a:r>
                        <a:rPr lang="id-ID" dirty="0"/>
                        <a:t>State-</a:t>
                      </a:r>
                      <a:r>
                        <a:rPr lang="id-ID" dirty="0" err="1"/>
                        <a:t>of</a:t>
                      </a:r>
                      <a:r>
                        <a:rPr lang="id-ID" dirty="0"/>
                        <a:t>-</a:t>
                      </a:r>
                      <a:r>
                        <a:rPr lang="id-ID" dirty="0" err="1"/>
                        <a:t>the</a:t>
                      </a:r>
                      <a:r>
                        <a:rPr lang="id-ID" dirty="0"/>
                        <a:t>-Art</a:t>
                      </a:r>
                      <a:r>
                        <a:rPr lang="id-ID" baseline="0" dirty="0"/>
                        <a:t> </a:t>
                      </a:r>
                      <a:r>
                        <a:rPr lang="id-ID" baseline="0" dirty="0" err="1"/>
                        <a:t>Methods</a:t>
                      </a:r>
                      <a:endParaRPr lang="en-US" dirty="0"/>
                    </a:p>
                  </a:txBody>
                  <a:tcPr/>
                </a:tc>
                <a:tc>
                  <a:txBody>
                    <a:bodyPr/>
                    <a:lstStyle/>
                    <a:p>
                      <a:r>
                        <a:rPr lang="id-ID" dirty="0" err="1"/>
                        <a:t>Proposed</a:t>
                      </a:r>
                      <a:r>
                        <a:rPr lang="id-ID" dirty="0"/>
                        <a:t> </a:t>
                      </a:r>
                      <a:r>
                        <a:rPr lang="id-ID" dirty="0" err="1"/>
                        <a:t>Method</a:t>
                      </a:r>
                      <a:r>
                        <a:rPr lang="id-ID" dirty="0"/>
                        <a:t> (</a:t>
                      </a:r>
                      <a:r>
                        <a:rPr lang="id-ID" dirty="0" err="1">
                          <a:solidFill>
                            <a:srgbClr val="C00000"/>
                          </a:solidFill>
                        </a:rPr>
                        <a:t>Contribution</a:t>
                      </a:r>
                      <a:r>
                        <a:rPr lang="id-ID" dirty="0"/>
                        <a:t>)</a:t>
                      </a:r>
                      <a:endParaRPr lang="en-US" dirty="0"/>
                    </a:p>
                  </a:txBody>
                  <a:tcPr/>
                </a:tc>
                <a:tc>
                  <a:txBody>
                    <a:bodyPr/>
                    <a:lstStyle/>
                    <a:p>
                      <a:r>
                        <a:rPr lang="id-ID" dirty="0" err="1"/>
                        <a:t>Evaluation</a:t>
                      </a:r>
                      <a:r>
                        <a:rPr lang="id-ID" baseline="0" dirty="0"/>
                        <a:t> </a:t>
                      </a:r>
                      <a:r>
                        <a:rPr lang="id-ID" baseline="0" dirty="0" err="1"/>
                        <a:t>Methods</a:t>
                      </a:r>
                      <a:endParaRPr lang="en-US" dirty="0"/>
                    </a:p>
                  </a:txBody>
                  <a:tcPr/>
                </a:tc>
                <a:extLst>
                  <a:ext uri="{0D108BD9-81ED-4DB2-BD59-A6C34878D82A}">
                    <a16:rowId xmlns:a16="http://schemas.microsoft.com/office/drawing/2014/main" val="4197255153"/>
                  </a:ext>
                </a:extLst>
              </a:tr>
              <a:tr h="389074">
                <a:tc rowSpan="4">
                  <a:txBody>
                    <a:bodyPr/>
                    <a:lstStyle/>
                    <a:p>
                      <a:r>
                        <a:rPr lang="id-ID" dirty="0"/>
                        <a:t>Masalah 1</a:t>
                      </a:r>
                      <a:endParaRPr lang="en-US" dirty="0"/>
                    </a:p>
                  </a:txBody>
                  <a:tcPr/>
                </a:tc>
                <a:tc>
                  <a:txBody>
                    <a:bodyPr/>
                    <a:lstStyle/>
                    <a:p>
                      <a:r>
                        <a:rPr lang="id-ID" dirty="0"/>
                        <a:t>Metode 1.1</a:t>
                      </a:r>
                      <a:endParaRPr lang="en-US" dirty="0"/>
                    </a:p>
                  </a:txBody>
                  <a:tcPr/>
                </a:tc>
                <a:tc rowSpan="4">
                  <a:txBody>
                    <a:bodyPr/>
                    <a:lstStyle/>
                    <a:p>
                      <a:r>
                        <a:rPr lang="id-ID" dirty="0"/>
                        <a:t>Metode </a:t>
                      </a:r>
                      <a:r>
                        <a:rPr lang="id-ID" dirty="0">
                          <a:solidFill>
                            <a:schemeClr val="tx1"/>
                          </a:solidFill>
                        </a:rPr>
                        <a:t>PM1</a:t>
                      </a:r>
                      <a:br>
                        <a:rPr lang="id-ID" dirty="0">
                          <a:solidFill>
                            <a:srgbClr val="FF0000"/>
                          </a:solidFill>
                        </a:rPr>
                      </a:br>
                      <a:r>
                        <a:rPr lang="id-ID" dirty="0">
                          <a:solidFill>
                            <a:srgbClr val="FF0000"/>
                          </a:solidFill>
                        </a:rPr>
                        <a:t>(</a:t>
                      </a:r>
                      <a:r>
                        <a:rPr lang="id-ID" dirty="0" err="1">
                          <a:solidFill>
                            <a:srgbClr val="FF0000"/>
                          </a:solidFill>
                        </a:rPr>
                        <a:t>Average</a:t>
                      </a:r>
                      <a:r>
                        <a:rPr lang="id-ID" baseline="0" dirty="0">
                          <a:solidFill>
                            <a:srgbClr val="FF0000"/>
                          </a:solidFill>
                        </a:rPr>
                        <a:t> Gain</a:t>
                      </a:r>
                      <a:r>
                        <a:rPr lang="id-ID" dirty="0">
                          <a:solidFill>
                            <a:srgbClr val="FF0000"/>
                          </a:solidFill>
                        </a:rPr>
                        <a:t>)</a:t>
                      </a:r>
                      <a:endParaRPr lang="en-US" dirty="0">
                        <a:solidFill>
                          <a:srgbClr val="FF0000"/>
                        </a:solidFill>
                      </a:endParaRPr>
                    </a:p>
                  </a:txBody>
                  <a:tcPr/>
                </a:tc>
                <a:tc rowSpan="9">
                  <a:txBody>
                    <a:bodyPr/>
                    <a:lstStyle/>
                    <a:p>
                      <a:r>
                        <a:rPr lang="id-ID" dirty="0" err="1">
                          <a:solidFill>
                            <a:schemeClr val="tx1"/>
                          </a:solidFill>
                        </a:rPr>
                        <a:t>Accuracy</a:t>
                      </a:r>
                      <a:r>
                        <a:rPr lang="id-ID" dirty="0">
                          <a:solidFill>
                            <a:schemeClr val="tx1"/>
                          </a:solidFill>
                        </a:rPr>
                        <a:t>,</a:t>
                      </a:r>
                      <a:r>
                        <a:rPr lang="id-ID" baseline="0" dirty="0">
                          <a:solidFill>
                            <a:schemeClr val="tx1"/>
                          </a:solidFill>
                        </a:rPr>
                        <a:t> </a:t>
                      </a:r>
                      <a:r>
                        <a:rPr lang="id-ID" baseline="0" dirty="0" err="1">
                          <a:solidFill>
                            <a:schemeClr val="tx1"/>
                          </a:solidFill>
                        </a:rPr>
                        <a:t>Precision</a:t>
                      </a:r>
                      <a:r>
                        <a:rPr lang="id-ID" baseline="0" dirty="0">
                          <a:solidFill>
                            <a:schemeClr val="tx1"/>
                          </a:solidFill>
                        </a:rPr>
                        <a:t> </a:t>
                      </a:r>
                      <a:r>
                        <a:rPr lang="id-ID" baseline="0" dirty="0" err="1">
                          <a:solidFill>
                            <a:schemeClr val="tx1"/>
                          </a:solidFill>
                        </a:rPr>
                        <a:t>Recall</a:t>
                      </a:r>
                      <a:r>
                        <a:rPr lang="id-ID" baseline="0" dirty="0">
                          <a:solidFill>
                            <a:schemeClr val="tx1"/>
                          </a:solidFill>
                        </a:rPr>
                        <a:t>, F </a:t>
                      </a:r>
                      <a:r>
                        <a:rPr lang="id-ID" baseline="0" dirty="0" err="1">
                          <a:solidFill>
                            <a:schemeClr val="tx1"/>
                          </a:solidFill>
                        </a:rPr>
                        <a:t>Measure</a:t>
                      </a:r>
                      <a:r>
                        <a:rPr lang="id-ID" baseline="0" dirty="0">
                          <a:solidFill>
                            <a:schemeClr val="tx1"/>
                          </a:solidFill>
                        </a:rPr>
                        <a:t>, G </a:t>
                      </a:r>
                      <a:r>
                        <a:rPr lang="id-ID" baseline="0" dirty="0" err="1">
                          <a:solidFill>
                            <a:schemeClr val="tx1"/>
                          </a:solidFill>
                        </a:rPr>
                        <a:t>Mean</a:t>
                      </a:r>
                      <a:endParaRPr lang="id-ID" baseline="0" dirty="0">
                        <a:solidFill>
                          <a:schemeClr val="tx1"/>
                        </a:solidFill>
                      </a:endParaRPr>
                    </a:p>
                    <a:p>
                      <a:endParaRPr lang="id-ID" baseline="0" dirty="0">
                        <a:solidFill>
                          <a:schemeClr val="tx1"/>
                        </a:solidFill>
                      </a:endParaRPr>
                    </a:p>
                    <a:p>
                      <a:r>
                        <a:rPr lang="id-ID" baseline="0" dirty="0">
                          <a:solidFill>
                            <a:schemeClr val="tx1"/>
                          </a:solidFill>
                        </a:rPr>
                        <a:t>(</a:t>
                      </a:r>
                      <a:r>
                        <a:rPr lang="id-ID" baseline="0" dirty="0" err="1">
                          <a:solidFill>
                            <a:srgbClr val="C00000"/>
                          </a:solidFill>
                        </a:rPr>
                        <a:t>Friedman</a:t>
                      </a:r>
                      <a:r>
                        <a:rPr lang="id-ID" baseline="0" dirty="0">
                          <a:solidFill>
                            <a:srgbClr val="C00000"/>
                          </a:solidFill>
                        </a:rPr>
                        <a:t> </a:t>
                      </a:r>
                      <a:r>
                        <a:rPr lang="id-ID" baseline="0" dirty="0" err="1">
                          <a:solidFill>
                            <a:srgbClr val="C00000"/>
                          </a:solidFill>
                        </a:rPr>
                        <a:t>Test</a:t>
                      </a:r>
                      <a:r>
                        <a:rPr lang="id-ID" baseline="0" dirty="0">
                          <a:solidFill>
                            <a:schemeClr val="tx1"/>
                          </a:solidFill>
                        </a:rPr>
                        <a:t>)</a:t>
                      </a:r>
                      <a:endParaRPr lang="en-US" dirty="0">
                        <a:solidFill>
                          <a:schemeClr val="tx1"/>
                        </a:solidFill>
                      </a:endParaRPr>
                    </a:p>
                  </a:txBody>
                  <a:tcPr/>
                </a:tc>
                <a:extLst>
                  <a:ext uri="{0D108BD9-81ED-4DB2-BD59-A6C34878D82A}">
                    <a16:rowId xmlns:a16="http://schemas.microsoft.com/office/drawing/2014/main" val="764432000"/>
                  </a:ext>
                </a:extLst>
              </a:tr>
              <a:tr h="389074">
                <a:tc vMerge="1">
                  <a:txBody>
                    <a:bodyPr/>
                    <a:lstStyle/>
                    <a:p>
                      <a:endParaRPr lang="en-US" dirty="0"/>
                    </a:p>
                  </a:txBody>
                  <a:tcPr/>
                </a:tc>
                <a:tc>
                  <a:txBody>
                    <a:bodyPr/>
                    <a:lstStyle/>
                    <a:p>
                      <a:r>
                        <a:rPr lang="id-ID" dirty="0"/>
                        <a:t>Metode 1.2</a:t>
                      </a:r>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99215900"/>
                  </a:ext>
                </a:extLst>
              </a:tr>
              <a:tr h="389074">
                <a:tc vMerge="1">
                  <a:txBody>
                    <a:bodyPr/>
                    <a:lstStyle/>
                    <a:p>
                      <a:endParaRPr lang="en-US" dirty="0"/>
                    </a:p>
                  </a:txBody>
                  <a:tcPr/>
                </a:tc>
                <a:tc>
                  <a:txBody>
                    <a:bodyPr/>
                    <a:lstStyle/>
                    <a:p>
                      <a:r>
                        <a:rPr lang="id-ID" dirty="0"/>
                        <a:t>Metode 1.3</a:t>
                      </a:r>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2800386812"/>
                  </a:ext>
                </a:extLst>
              </a:tr>
              <a:tr h="432978">
                <a:tc vMerge="1">
                  <a:txBody>
                    <a:bodyPr/>
                    <a:lstStyle/>
                    <a:p>
                      <a:endParaRPr lang="en-US" dirty="0"/>
                    </a:p>
                  </a:txBody>
                  <a:tcPr/>
                </a:tc>
                <a:tc>
                  <a:txBody>
                    <a:bodyPr/>
                    <a:lstStyle/>
                    <a:p>
                      <a:r>
                        <a:rPr lang="id-ID" dirty="0"/>
                        <a:t>Metode 1.4</a:t>
                      </a:r>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3397706083"/>
                  </a:ext>
                </a:extLst>
              </a:tr>
              <a:tr h="389074">
                <a:tc rowSpan="4">
                  <a:txBody>
                    <a:bodyPr/>
                    <a:lstStyle/>
                    <a:p>
                      <a:r>
                        <a:rPr lang="id-ID" dirty="0"/>
                        <a:t>Masalah</a:t>
                      </a:r>
                      <a:r>
                        <a:rPr lang="id-ID" baseline="0" dirty="0"/>
                        <a:t> 2</a:t>
                      </a:r>
                      <a:endParaRPr lang="en-US" dirty="0"/>
                    </a:p>
                  </a:txBody>
                  <a:tcPr/>
                </a:tc>
                <a:tc>
                  <a:txBody>
                    <a:bodyPr/>
                    <a:lstStyle/>
                    <a:p>
                      <a:r>
                        <a:rPr lang="id-ID" dirty="0"/>
                        <a:t>Metode 2.1</a:t>
                      </a:r>
                      <a:endParaRPr lang="en-US" dirty="0"/>
                    </a:p>
                  </a:txBody>
                  <a:tcPr/>
                </a:tc>
                <a:tc rowSpan="4">
                  <a:txBody>
                    <a:bodyPr/>
                    <a:lstStyle/>
                    <a:p>
                      <a:r>
                        <a:rPr lang="id-ID" dirty="0"/>
                        <a:t>Metode </a:t>
                      </a:r>
                      <a:r>
                        <a:rPr lang="id-ID" dirty="0">
                          <a:solidFill>
                            <a:schemeClr val="tx1"/>
                          </a:solidFill>
                        </a:rPr>
                        <a:t>PM2</a:t>
                      </a:r>
                    </a:p>
                    <a:p>
                      <a:r>
                        <a:rPr lang="id-ID" dirty="0">
                          <a:solidFill>
                            <a:srgbClr val="FF0000"/>
                          </a:solidFill>
                        </a:rPr>
                        <a:t>(</a:t>
                      </a:r>
                      <a:r>
                        <a:rPr lang="id-ID" dirty="0" err="1">
                          <a:solidFill>
                            <a:srgbClr val="FF0000"/>
                          </a:solidFill>
                        </a:rPr>
                        <a:t>Threshold</a:t>
                      </a:r>
                      <a:r>
                        <a:rPr lang="id-ID" dirty="0">
                          <a:solidFill>
                            <a:srgbClr val="FF0000"/>
                          </a:solidFill>
                        </a:rPr>
                        <a:t> + </a:t>
                      </a:r>
                      <a:r>
                        <a:rPr lang="id-ID" dirty="0" err="1">
                          <a:solidFill>
                            <a:srgbClr val="FF0000"/>
                          </a:solidFill>
                        </a:rPr>
                        <a:t>Cost</a:t>
                      </a:r>
                      <a:r>
                        <a:rPr lang="id-ID" baseline="0" dirty="0">
                          <a:solidFill>
                            <a:srgbClr val="FF0000"/>
                          </a:solidFill>
                        </a:rPr>
                        <a:t> </a:t>
                      </a:r>
                      <a:r>
                        <a:rPr lang="id-ID" baseline="0" dirty="0" err="1">
                          <a:solidFill>
                            <a:srgbClr val="FF0000"/>
                          </a:solidFill>
                        </a:rPr>
                        <a:t>Complexity</a:t>
                      </a:r>
                      <a:r>
                        <a:rPr lang="id-ID" baseline="0" dirty="0">
                          <a:solidFill>
                            <a:srgbClr val="FF0000"/>
                          </a:solidFill>
                        </a:rPr>
                        <a:t> </a:t>
                      </a:r>
                      <a:r>
                        <a:rPr lang="id-ID" baseline="0" dirty="0" err="1">
                          <a:solidFill>
                            <a:srgbClr val="FF0000"/>
                          </a:solidFill>
                        </a:rPr>
                        <a:t>Prunning</a:t>
                      </a:r>
                      <a:r>
                        <a:rPr lang="id-ID" baseline="0" dirty="0">
                          <a:solidFill>
                            <a:srgbClr val="FF0000"/>
                          </a:solidFill>
                        </a:rPr>
                        <a:t>)</a:t>
                      </a:r>
                      <a:endParaRPr lang="en-US" dirty="0">
                        <a:solidFill>
                          <a:srgbClr val="FF0000"/>
                        </a:solidFill>
                      </a:endParaRPr>
                    </a:p>
                  </a:txBody>
                  <a:tcPr/>
                </a:tc>
                <a:tc vMerge="1">
                  <a:txBody>
                    <a:bodyPr/>
                    <a:lstStyle/>
                    <a:p>
                      <a:endParaRPr lang="en-US" dirty="0">
                        <a:solidFill>
                          <a:srgbClr val="FF0000"/>
                        </a:solidFill>
                      </a:endParaRPr>
                    </a:p>
                  </a:txBody>
                  <a:tcPr/>
                </a:tc>
                <a:extLst>
                  <a:ext uri="{0D108BD9-81ED-4DB2-BD59-A6C34878D82A}">
                    <a16:rowId xmlns:a16="http://schemas.microsoft.com/office/drawing/2014/main" val="1314682980"/>
                  </a:ext>
                </a:extLst>
              </a:tr>
              <a:tr h="389074">
                <a:tc vMerge="1">
                  <a:txBody>
                    <a:bodyPr/>
                    <a:lstStyle/>
                    <a:p>
                      <a:endParaRPr lang="en-US" dirty="0"/>
                    </a:p>
                  </a:txBody>
                  <a:tcPr/>
                </a:tc>
                <a:tc>
                  <a:txBody>
                    <a:bodyPr/>
                    <a:lstStyle/>
                    <a:p>
                      <a:r>
                        <a:rPr lang="id-ID" dirty="0"/>
                        <a:t>Metode 2.2</a:t>
                      </a:r>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3183894209"/>
                  </a:ext>
                </a:extLst>
              </a:tr>
              <a:tr h="389074">
                <a:tc vMerge="1">
                  <a:txBody>
                    <a:bodyPr/>
                    <a:lstStyle/>
                    <a:p>
                      <a:endParaRPr lang="en-US" dirty="0"/>
                    </a:p>
                  </a:txBody>
                  <a:tcPr/>
                </a:tc>
                <a:tc>
                  <a:txBody>
                    <a:bodyPr/>
                    <a:lstStyle/>
                    <a:p>
                      <a:r>
                        <a:rPr lang="id-ID" dirty="0"/>
                        <a:t>Metode 2.3</a:t>
                      </a:r>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3155678407"/>
                  </a:ext>
                </a:extLst>
              </a:tr>
              <a:tr h="389074">
                <a:tc vMerge="1">
                  <a:txBody>
                    <a:bodyPr/>
                    <a:lstStyle/>
                    <a:p>
                      <a:endParaRPr lang="en-US" dirty="0"/>
                    </a:p>
                  </a:txBody>
                  <a:tcPr/>
                </a:tc>
                <a:tc>
                  <a:txBody>
                    <a:bodyPr/>
                    <a:lstStyle/>
                    <a:p>
                      <a:r>
                        <a:rPr lang="id-ID" dirty="0"/>
                        <a:t>Metode 2.4</a:t>
                      </a:r>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2236616848"/>
                  </a:ext>
                </a:extLst>
              </a:tr>
              <a:tr h="722566">
                <a:tc>
                  <a:txBody>
                    <a:bodyPr/>
                    <a:lstStyle/>
                    <a:p>
                      <a:r>
                        <a:rPr lang="id-ID" dirty="0"/>
                        <a:t>Masalah 1 + Masalah 2</a:t>
                      </a:r>
                      <a:endParaRPr lang="en-US" dirty="0"/>
                    </a:p>
                  </a:txBody>
                  <a:tcPr/>
                </a:tc>
                <a:tc>
                  <a:txBody>
                    <a:bodyPr/>
                    <a:lstStyle/>
                    <a:p>
                      <a:endParaRPr lang="en-US" dirty="0"/>
                    </a:p>
                  </a:txBody>
                  <a:tcPr/>
                </a:tc>
                <a:tc>
                  <a:txBody>
                    <a:bodyPr/>
                    <a:lstStyle/>
                    <a:p>
                      <a:r>
                        <a:rPr lang="id-ID" dirty="0">
                          <a:solidFill>
                            <a:srgbClr val="FF0000"/>
                          </a:solidFill>
                        </a:rPr>
                        <a:t>Integrasi PM1 dan PM2</a:t>
                      </a:r>
                      <a:endParaRPr lang="en-US" dirty="0">
                        <a:solidFill>
                          <a:srgbClr val="FF0000"/>
                        </a:solidFill>
                      </a:endParaRPr>
                    </a:p>
                  </a:txBody>
                  <a:tcPr/>
                </a:tc>
                <a:tc vMerge="1">
                  <a:txBody>
                    <a:bodyPr/>
                    <a:lstStyle/>
                    <a:p>
                      <a:endParaRPr lang="en-US" dirty="0">
                        <a:solidFill>
                          <a:srgbClr val="FF0000"/>
                        </a:solidFill>
                      </a:endParaRPr>
                    </a:p>
                  </a:txBody>
                  <a:tcPr/>
                </a:tc>
                <a:extLst>
                  <a:ext uri="{0D108BD9-81ED-4DB2-BD59-A6C34878D82A}">
                    <a16:rowId xmlns:a16="http://schemas.microsoft.com/office/drawing/2014/main" val="3259047950"/>
                  </a:ext>
                </a:extLst>
              </a:tr>
            </a:tbl>
          </a:graphicData>
        </a:graphic>
      </p:graphicFrame>
      <p:sp>
        <p:nvSpPr>
          <p:cNvPr id="4" name="Title 3"/>
          <p:cNvSpPr>
            <a:spLocks noGrp="1"/>
          </p:cNvSpPr>
          <p:nvPr>
            <p:ph type="title"/>
          </p:nvPr>
        </p:nvSpPr>
        <p:spPr/>
        <p:txBody>
          <a:bodyPr>
            <a:normAutofit/>
          </a:bodyPr>
          <a:lstStyle/>
          <a:p>
            <a:r>
              <a:rPr lang="id-ID" sz="3400" dirty="0"/>
              <a:t>Masalah – </a:t>
            </a:r>
            <a:r>
              <a:rPr lang="id-ID" sz="3400" dirty="0" err="1"/>
              <a:t>SotA</a:t>
            </a:r>
            <a:r>
              <a:rPr lang="id-ID" sz="3400" dirty="0"/>
              <a:t> </a:t>
            </a:r>
            <a:r>
              <a:rPr lang="id-ID" sz="3400" dirty="0" err="1"/>
              <a:t>Methods</a:t>
            </a:r>
            <a:r>
              <a:rPr lang="id-ID" sz="3400" dirty="0"/>
              <a:t> – </a:t>
            </a:r>
            <a:r>
              <a:rPr lang="id-ID" sz="3400" dirty="0" err="1"/>
              <a:t>Proposed</a:t>
            </a:r>
            <a:r>
              <a:rPr lang="id-ID" sz="3400" dirty="0"/>
              <a:t> </a:t>
            </a:r>
            <a:r>
              <a:rPr lang="id-ID" sz="3400" dirty="0" err="1"/>
              <a:t>Method</a:t>
            </a:r>
            <a:endParaRPr lang="en-US" sz="3400" dirty="0"/>
          </a:p>
        </p:txBody>
      </p:sp>
      <p:sp>
        <p:nvSpPr>
          <p:cNvPr id="2" name="Slide Number Placeholder 1">
            <a:extLst>
              <a:ext uri="{FF2B5EF4-FFF2-40B4-BE49-F238E27FC236}">
                <a16:creationId xmlns:a16="http://schemas.microsoft.com/office/drawing/2014/main" id="{E8DD96ED-2C0D-449E-87CF-A41102FF413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276</a:t>
            </a:fld>
            <a:endParaRPr lang="en-US">
              <a:solidFill>
                <a:prstClr val="black">
                  <a:tint val="75000"/>
                </a:prstClr>
              </a:solidFill>
            </a:endParaRPr>
          </a:p>
        </p:txBody>
      </p:sp>
    </p:spTree>
    <p:extLst>
      <p:ext uri="{BB962C8B-B14F-4D97-AF65-F5344CB8AC3E}">
        <p14:creationId xmlns:p14="http://schemas.microsoft.com/office/powerpoint/2010/main" val="16637531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idx="1"/>
          </p:nvPr>
        </p:nvSpPr>
        <p:spPr/>
        <p:txBody>
          <a:bodyPr>
            <a:normAutofit/>
          </a:bodyPr>
          <a:lstStyle/>
          <a:p>
            <a:r>
              <a:rPr lang="en-US" dirty="0" err="1"/>
              <a:t>Memuat</a:t>
            </a:r>
            <a:r>
              <a:rPr lang="en-US" dirty="0"/>
              <a:t> </a:t>
            </a:r>
            <a:r>
              <a:rPr lang="en-US" dirty="0" err="1"/>
              <a:t>apa</a:t>
            </a:r>
            <a:r>
              <a:rPr lang="en-US" dirty="0"/>
              <a:t> yang </a:t>
            </a:r>
            <a:r>
              <a:rPr lang="en-US" dirty="0" err="1"/>
              <a:t>ada</a:t>
            </a:r>
            <a:r>
              <a:rPr lang="en-US" dirty="0"/>
              <a:t> di </a:t>
            </a:r>
            <a:r>
              <a:rPr lang="en-US" dirty="0" err="1"/>
              <a:t>judul</a:t>
            </a:r>
            <a:endParaRPr lang="id-ID" dirty="0"/>
          </a:p>
          <a:p>
            <a:pPr lvl="1"/>
            <a:r>
              <a:rPr lang="id-ID" dirty="0"/>
              <a:t>C</a:t>
            </a:r>
            <a:r>
              <a:rPr lang="en-US" dirty="0" err="1"/>
              <a:t>ontoh</a:t>
            </a:r>
            <a:r>
              <a:rPr lang="en-US" dirty="0"/>
              <a:t>: </a:t>
            </a:r>
            <a:r>
              <a:rPr lang="en-US" dirty="0" err="1"/>
              <a:t>prediksi</a:t>
            </a:r>
            <a:r>
              <a:rPr lang="en-US" dirty="0"/>
              <a:t> </a:t>
            </a:r>
            <a:r>
              <a:rPr lang="en-US" dirty="0" err="1">
                <a:solidFill>
                  <a:srgbClr val="FF0000"/>
                </a:solidFill>
              </a:rPr>
              <a:t>produksi</a:t>
            </a:r>
            <a:r>
              <a:rPr lang="en-US" dirty="0">
                <a:solidFill>
                  <a:srgbClr val="FF0000"/>
                </a:solidFill>
              </a:rPr>
              <a:t> </a:t>
            </a:r>
            <a:r>
              <a:rPr lang="en-US" dirty="0" err="1">
                <a:solidFill>
                  <a:srgbClr val="FF0000"/>
                </a:solidFill>
              </a:rPr>
              <a:t>padi</a:t>
            </a:r>
            <a:r>
              <a:rPr lang="en-US" dirty="0"/>
              <a:t> </a:t>
            </a:r>
            <a:r>
              <a:rPr lang="en-US" dirty="0" err="1"/>
              <a:t>dengan</a:t>
            </a:r>
            <a:r>
              <a:rPr lang="en-US" dirty="0"/>
              <a:t> </a:t>
            </a:r>
            <a:r>
              <a:rPr lang="en-US" dirty="0">
                <a:solidFill>
                  <a:srgbClr val="0070C0"/>
                </a:solidFill>
              </a:rPr>
              <a:t>SVM </a:t>
            </a:r>
            <a:r>
              <a:rPr lang="en-US" dirty="0" err="1"/>
              <a:t>berbasis</a:t>
            </a:r>
            <a:r>
              <a:rPr lang="en-US" dirty="0"/>
              <a:t> </a:t>
            </a:r>
            <a:r>
              <a:rPr lang="id-ID" dirty="0">
                <a:solidFill>
                  <a:srgbClr val="FFC000"/>
                </a:solidFill>
              </a:rPr>
              <a:t>PSO</a:t>
            </a:r>
          </a:p>
          <a:p>
            <a:pPr lvl="1"/>
            <a:r>
              <a:rPr lang="id-ID" dirty="0"/>
              <a:t>I</a:t>
            </a:r>
            <a:r>
              <a:rPr lang="en-US" dirty="0" err="1"/>
              <a:t>si</a:t>
            </a:r>
            <a:r>
              <a:rPr lang="en-US" dirty="0"/>
              <a:t> </a:t>
            </a:r>
            <a:r>
              <a:rPr lang="en-US" dirty="0" err="1"/>
              <a:t>tinjauan</a:t>
            </a:r>
            <a:r>
              <a:rPr lang="en-US" dirty="0"/>
              <a:t> </a:t>
            </a:r>
            <a:r>
              <a:rPr lang="en-US" dirty="0" err="1"/>
              <a:t>pustaka</a:t>
            </a:r>
            <a:r>
              <a:rPr lang="id-ID" dirty="0"/>
              <a:t>:</a:t>
            </a:r>
            <a:r>
              <a:rPr lang="en-US" dirty="0"/>
              <a:t> </a:t>
            </a:r>
            <a:r>
              <a:rPr lang="en-US" dirty="0">
                <a:solidFill>
                  <a:srgbClr val="0070C0"/>
                </a:solidFill>
              </a:rPr>
              <a:t>SVM</a:t>
            </a:r>
            <a:r>
              <a:rPr lang="en-US" dirty="0"/>
              <a:t>, </a:t>
            </a:r>
            <a:r>
              <a:rPr lang="en-US" dirty="0">
                <a:solidFill>
                  <a:srgbClr val="FFC000"/>
                </a:solidFill>
              </a:rPr>
              <a:t>PSO</a:t>
            </a:r>
            <a:r>
              <a:rPr lang="en-US" dirty="0"/>
              <a:t>, </a:t>
            </a:r>
            <a:r>
              <a:rPr lang="en-US" dirty="0" err="1">
                <a:solidFill>
                  <a:srgbClr val="C00000"/>
                </a:solidFill>
              </a:rPr>
              <a:t>Produksi</a:t>
            </a:r>
            <a:r>
              <a:rPr lang="en-US" dirty="0">
                <a:solidFill>
                  <a:srgbClr val="C00000"/>
                </a:solidFill>
              </a:rPr>
              <a:t> </a:t>
            </a:r>
            <a:r>
              <a:rPr lang="en-US" dirty="0" err="1">
                <a:solidFill>
                  <a:srgbClr val="C00000"/>
                </a:solidFill>
              </a:rPr>
              <a:t>Padi</a:t>
            </a:r>
            <a:endParaRPr lang="en-US" dirty="0">
              <a:solidFill>
                <a:srgbClr val="C00000"/>
              </a:solidFill>
            </a:endParaRPr>
          </a:p>
          <a:p>
            <a:r>
              <a:rPr lang="en-US" dirty="0" err="1"/>
              <a:t>Penjelasan</a:t>
            </a:r>
            <a:r>
              <a:rPr lang="en-US" dirty="0"/>
              <a:t> </a:t>
            </a:r>
            <a:r>
              <a:rPr lang="en-US" dirty="0" err="1"/>
              <a:t>harus</a:t>
            </a:r>
            <a:r>
              <a:rPr lang="en-US" dirty="0"/>
              <a:t> </a:t>
            </a:r>
            <a:r>
              <a:rPr lang="en-US" dirty="0" err="1">
                <a:solidFill>
                  <a:srgbClr val="C00000"/>
                </a:solidFill>
              </a:rPr>
              <a:t>lengkap</a:t>
            </a:r>
            <a:r>
              <a:rPr lang="en-US" dirty="0">
                <a:solidFill>
                  <a:srgbClr val="C00000"/>
                </a:solidFill>
              </a:rPr>
              <a:t>, </a:t>
            </a:r>
            <a:r>
              <a:rPr lang="en-US" dirty="0" err="1">
                <a:solidFill>
                  <a:srgbClr val="C00000"/>
                </a:solidFill>
              </a:rPr>
              <a:t>tuntas</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merangkumkan</a:t>
            </a:r>
            <a:r>
              <a:rPr lang="en-US" dirty="0">
                <a:solidFill>
                  <a:srgbClr val="C00000"/>
                </a:solidFill>
              </a:rPr>
              <a:t> </a:t>
            </a:r>
            <a:r>
              <a:rPr lang="en-US" dirty="0" err="1">
                <a:solidFill>
                  <a:srgbClr val="C00000"/>
                </a:solidFill>
              </a:rPr>
              <a:t>dari</a:t>
            </a:r>
            <a:r>
              <a:rPr lang="en-US" dirty="0">
                <a:solidFill>
                  <a:srgbClr val="C00000"/>
                </a:solidFill>
              </a:rPr>
              <a:t> </a:t>
            </a:r>
            <a:r>
              <a:rPr lang="en-US" dirty="0" err="1">
                <a:solidFill>
                  <a:srgbClr val="C00000"/>
                </a:solidFill>
              </a:rPr>
              <a:t>banyak</a:t>
            </a:r>
            <a:r>
              <a:rPr lang="en-US" dirty="0">
                <a:solidFill>
                  <a:srgbClr val="C00000"/>
                </a:solidFill>
              </a:rPr>
              <a:t> </a:t>
            </a:r>
            <a:r>
              <a:rPr lang="en-US" dirty="0" err="1">
                <a:solidFill>
                  <a:srgbClr val="C00000"/>
                </a:solidFill>
              </a:rPr>
              <a:t>sumber</a:t>
            </a:r>
            <a:r>
              <a:rPr lang="en-US" dirty="0"/>
              <a:t>, </a:t>
            </a:r>
            <a:r>
              <a:rPr lang="en-US" dirty="0" err="1"/>
              <a:t>bukan</a:t>
            </a:r>
            <a:r>
              <a:rPr lang="en-US" dirty="0"/>
              <a:t> </a:t>
            </a:r>
            <a:r>
              <a:rPr lang="en-US" dirty="0" err="1"/>
              <a:t>memindahkan</a:t>
            </a:r>
            <a:r>
              <a:rPr lang="en-US" dirty="0"/>
              <a:t> </a:t>
            </a:r>
            <a:r>
              <a:rPr lang="en-US" dirty="0" err="1"/>
              <a:t>isi</a:t>
            </a:r>
            <a:r>
              <a:rPr lang="en-US" dirty="0"/>
              <a:t> </a:t>
            </a:r>
            <a:r>
              <a:rPr lang="en-US" dirty="0" err="1"/>
              <a:t>satu</a:t>
            </a:r>
            <a:r>
              <a:rPr lang="en-US" dirty="0"/>
              <a:t> </a:t>
            </a:r>
            <a:r>
              <a:rPr lang="en-US" dirty="0" err="1"/>
              <a:t>buku</a:t>
            </a:r>
            <a:r>
              <a:rPr lang="id-ID" dirty="0"/>
              <a:t> atau publikasi lain</a:t>
            </a:r>
            <a:r>
              <a:rPr lang="en-US" dirty="0"/>
              <a:t> </a:t>
            </a:r>
            <a:r>
              <a:rPr lang="en-US" dirty="0" err="1"/>
              <a:t>ke</a:t>
            </a:r>
            <a:r>
              <a:rPr lang="en-US" dirty="0"/>
              <a:t> </a:t>
            </a:r>
            <a:r>
              <a:rPr lang="en-US" dirty="0" err="1"/>
              <a:t>tesis</a:t>
            </a:r>
            <a:r>
              <a:rPr lang="id-ID" dirty="0"/>
              <a:t> kita</a:t>
            </a:r>
            <a:endParaRPr lang="en-US" dirty="0"/>
          </a:p>
          <a:p>
            <a:r>
              <a:rPr lang="en-US" dirty="0" err="1"/>
              <a:t>Algoritma</a:t>
            </a:r>
            <a:r>
              <a:rPr lang="en-US" dirty="0"/>
              <a:t> </a:t>
            </a:r>
            <a:r>
              <a:rPr lang="en-US" dirty="0" err="1"/>
              <a:t>harus</a:t>
            </a:r>
            <a:r>
              <a:rPr lang="en-US" dirty="0"/>
              <a:t> </a:t>
            </a:r>
            <a:r>
              <a:rPr lang="en-US" dirty="0" err="1"/>
              <a:t>berisi</a:t>
            </a:r>
            <a:r>
              <a:rPr lang="en-US" dirty="0"/>
              <a:t> </a:t>
            </a:r>
            <a:r>
              <a:rPr lang="en-US" dirty="0" err="1">
                <a:solidFill>
                  <a:srgbClr val="C00000"/>
                </a:solidFill>
              </a:rPr>
              <a:t>tahapan</a:t>
            </a:r>
            <a:r>
              <a:rPr lang="en-US" dirty="0">
                <a:solidFill>
                  <a:srgbClr val="C00000"/>
                </a:solidFill>
              </a:rPr>
              <a:t>, formula dan </a:t>
            </a:r>
            <a:r>
              <a:rPr lang="en-US" dirty="0" err="1">
                <a:solidFill>
                  <a:srgbClr val="C00000"/>
                </a:solidFill>
              </a:rPr>
              <a:t>contoh</a:t>
            </a:r>
            <a:r>
              <a:rPr lang="en-US" dirty="0">
                <a:solidFill>
                  <a:srgbClr val="C00000"/>
                </a:solidFill>
              </a:rPr>
              <a:t> </a:t>
            </a:r>
            <a:r>
              <a:rPr lang="en-US" dirty="0" err="1"/>
              <a:t>penerapannya</a:t>
            </a:r>
            <a:endParaRPr lang="en-US" dirty="0"/>
          </a:p>
        </p:txBody>
      </p:sp>
      <p:sp>
        <p:nvSpPr>
          <p:cNvPr id="13313" name="Rectangle 1"/>
          <p:cNvSpPr>
            <a:spLocks noGrp="1" noChangeArrowheads="1"/>
          </p:cNvSpPr>
          <p:nvPr>
            <p:ph type="title"/>
          </p:nvPr>
        </p:nvSpPr>
        <p:spPr/>
        <p:txBody>
          <a:bodyPr/>
          <a:lstStyle/>
          <a:p>
            <a:r>
              <a:rPr lang="en-US"/>
              <a:t>Tinjauan Pustaka</a:t>
            </a:r>
          </a:p>
        </p:txBody>
      </p:sp>
      <p:sp>
        <p:nvSpPr>
          <p:cNvPr id="3" name="Slide Number Placeholder 2">
            <a:extLst>
              <a:ext uri="{FF2B5EF4-FFF2-40B4-BE49-F238E27FC236}">
                <a16:creationId xmlns:a16="http://schemas.microsoft.com/office/drawing/2014/main" id="{46268858-36FC-4A0B-8CAB-E064419929F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277</a:t>
            </a:fld>
            <a:endParaRPr lang="en-US">
              <a:solidFill>
                <a:prstClr val="black">
                  <a:tint val="75000"/>
                </a:prstClr>
              </a:solidFill>
            </a:endParaRPr>
          </a:p>
        </p:txBody>
      </p:sp>
    </p:spTree>
    <p:extLst>
      <p:ext uri="{BB962C8B-B14F-4D97-AF65-F5344CB8AC3E}">
        <p14:creationId xmlns:p14="http://schemas.microsoft.com/office/powerpoint/2010/main" val="1933381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Caption </a:t>
            </a:r>
            <a:r>
              <a:rPr lang="en-US" dirty="0" err="1"/>
              <a:t>untuk</a:t>
            </a:r>
            <a:r>
              <a:rPr lang="en-US" dirty="0"/>
              <a:t> </a:t>
            </a:r>
            <a:r>
              <a:rPr lang="en-US" dirty="0" err="1">
                <a:solidFill>
                  <a:srgbClr val="C00000"/>
                </a:solidFill>
              </a:rPr>
              <a:t>Gambar</a:t>
            </a:r>
            <a:r>
              <a:rPr lang="en-US" dirty="0"/>
              <a:t> di </a:t>
            </a:r>
            <a:r>
              <a:rPr lang="en-US" dirty="0" err="1"/>
              <a:t>bawah</a:t>
            </a:r>
            <a:r>
              <a:rPr lang="en-US" dirty="0"/>
              <a:t>, </a:t>
            </a:r>
            <a:r>
              <a:rPr lang="en-US" dirty="0" err="1"/>
              <a:t>sedangkan</a:t>
            </a:r>
            <a:r>
              <a:rPr lang="en-US" dirty="0"/>
              <a:t> </a:t>
            </a:r>
            <a:r>
              <a:rPr lang="en-US" dirty="0" err="1"/>
              <a:t>untuk</a:t>
            </a:r>
            <a:r>
              <a:rPr lang="en-US" dirty="0"/>
              <a:t> </a:t>
            </a:r>
            <a:r>
              <a:rPr lang="en-US" dirty="0" err="1">
                <a:solidFill>
                  <a:srgbClr val="C00000"/>
                </a:solidFill>
              </a:rPr>
              <a:t>Tabel</a:t>
            </a:r>
            <a:r>
              <a:rPr lang="en-US" dirty="0">
                <a:solidFill>
                  <a:srgbClr val="C00000"/>
                </a:solidFill>
              </a:rPr>
              <a:t> </a:t>
            </a:r>
            <a:r>
              <a:rPr lang="en-US" dirty="0"/>
              <a:t>di </a:t>
            </a:r>
            <a:r>
              <a:rPr lang="en-US" dirty="0" err="1"/>
              <a:t>atas</a:t>
            </a:r>
            <a:endParaRPr lang="en-US" dirty="0"/>
          </a:p>
          <a:p>
            <a:r>
              <a:rPr lang="en-US" dirty="0" err="1"/>
              <a:t>Tidak</a:t>
            </a:r>
            <a:r>
              <a:rPr lang="en-US" dirty="0"/>
              <a:t> </a:t>
            </a:r>
            <a:r>
              <a:rPr lang="en-US" dirty="0" err="1"/>
              <a:t>ada</a:t>
            </a:r>
            <a:r>
              <a:rPr lang="en-US" dirty="0"/>
              <a:t> </a:t>
            </a:r>
            <a:r>
              <a:rPr lang="en-US" dirty="0" err="1"/>
              <a:t>dalam</a:t>
            </a:r>
            <a:r>
              <a:rPr lang="en-US" dirty="0"/>
              <a:t> </a:t>
            </a:r>
            <a:r>
              <a:rPr lang="en-US" dirty="0" err="1"/>
              <a:t>kalimat</a:t>
            </a:r>
            <a:r>
              <a:rPr lang="en-US" dirty="0"/>
              <a:t> yang </a:t>
            </a:r>
            <a:r>
              <a:rPr lang="en-US" dirty="0" err="1"/>
              <a:t>menyatakan</a:t>
            </a:r>
            <a:r>
              <a:rPr lang="en-US" dirty="0"/>
              <a:t> “</a:t>
            </a:r>
            <a:r>
              <a:rPr lang="en-US" dirty="0" err="1"/>
              <a:t>gambar</a:t>
            </a:r>
            <a:r>
              <a:rPr lang="en-US" dirty="0"/>
              <a:t> </a:t>
            </a:r>
            <a:r>
              <a:rPr lang="en-US" dirty="0" err="1"/>
              <a:t>sebagai</a:t>
            </a:r>
            <a:r>
              <a:rPr lang="en-US" dirty="0"/>
              <a:t> </a:t>
            </a:r>
            <a:r>
              <a:rPr lang="en-US" dirty="0" err="1"/>
              <a:t>berikut</a:t>
            </a:r>
            <a:r>
              <a:rPr lang="en-US" dirty="0"/>
              <a:t>…”, </a:t>
            </a:r>
            <a:r>
              <a:rPr lang="en-US" dirty="0" err="1"/>
              <a:t>tapi</a:t>
            </a:r>
            <a:r>
              <a:rPr lang="en-US" dirty="0"/>
              <a:t> yang </a:t>
            </a:r>
            <a:r>
              <a:rPr lang="en-US" dirty="0" err="1"/>
              <a:t>benar</a:t>
            </a:r>
            <a:r>
              <a:rPr lang="en-US" dirty="0"/>
              <a:t> </a:t>
            </a:r>
            <a:r>
              <a:rPr lang="en-US" dirty="0" err="1"/>
              <a:t>adalah</a:t>
            </a:r>
            <a:r>
              <a:rPr lang="en-US" dirty="0"/>
              <a:t> “</a:t>
            </a:r>
            <a:r>
              <a:rPr lang="en-US" dirty="0" err="1">
                <a:solidFill>
                  <a:srgbClr val="C00000"/>
                </a:solidFill>
              </a:rPr>
              <a:t>Gambar</a:t>
            </a:r>
            <a:r>
              <a:rPr lang="en-US" dirty="0">
                <a:solidFill>
                  <a:srgbClr val="C00000"/>
                </a:solidFill>
              </a:rPr>
              <a:t> 2.1 </a:t>
            </a:r>
            <a:r>
              <a:rPr lang="en-US" dirty="0" err="1"/>
              <a:t>menjelaskan</a:t>
            </a:r>
            <a:r>
              <a:rPr lang="en-US" dirty="0"/>
              <a:t> </a:t>
            </a:r>
            <a:r>
              <a:rPr lang="en-US" dirty="0" err="1"/>
              <a:t>tentang</a:t>
            </a:r>
            <a:r>
              <a:rPr lang="en-US" dirty="0"/>
              <a:t> …”</a:t>
            </a:r>
          </a:p>
          <a:p>
            <a:r>
              <a:rPr lang="en-US" dirty="0" err="1"/>
              <a:t>Semua</a:t>
            </a:r>
            <a:r>
              <a:rPr lang="en-US" dirty="0"/>
              <a:t> </a:t>
            </a:r>
            <a:r>
              <a:rPr lang="en-US" dirty="0" err="1">
                <a:solidFill>
                  <a:srgbClr val="C00000"/>
                </a:solidFill>
              </a:rPr>
              <a:t>gambar</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tabel</a:t>
            </a:r>
            <a:r>
              <a:rPr lang="en-US" dirty="0">
                <a:solidFill>
                  <a:srgbClr val="C00000"/>
                </a:solidFill>
              </a:rPr>
              <a:t> </a:t>
            </a:r>
            <a:r>
              <a:rPr lang="en-US" dirty="0" err="1">
                <a:solidFill>
                  <a:srgbClr val="C00000"/>
                </a:solidFill>
              </a:rPr>
              <a:t>harus</a:t>
            </a:r>
            <a:r>
              <a:rPr lang="en-US" dirty="0">
                <a:solidFill>
                  <a:srgbClr val="C00000"/>
                </a:solidFill>
              </a:rPr>
              <a:t> </a:t>
            </a:r>
            <a:r>
              <a:rPr lang="en-US" dirty="0" err="1">
                <a:solidFill>
                  <a:srgbClr val="C00000"/>
                </a:solidFill>
              </a:rPr>
              <a:t>dinarasikan</a:t>
            </a:r>
            <a:r>
              <a:rPr lang="en-US" dirty="0"/>
              <a:t>, </a:t>
            </a:r>
            <a:r>
              <a:rPr lang="en-US" dirty="0" err="1"/>
              <a:t>harus</a:t>
            </a:r>
            <a:r>
              <a:rPr lang="en-US" dirty="0"/>
              <a:t> </a:t>
            </a:r>
            <a:r>
              <a:rPr lang="en-US" dirty="0" err="1"/>
              <a:t>dideskripsikan</a:t>
            </a:r>
            <a:r>
              <a:rPr lang="en-US" dirty="0"/>
              <a:t> </a:t>
            </a:r>
            <a:r>
              <a:rPr lang="en-US" dirty="0" err="1"/>
              <a:t>dan</a:t>
            </a:r>
            <a:r>
              <a:rPr lang="en-US" dirty="0"/>
              <a:t> </a:t>
            </a:r>
            <a:r>
              <a:rPr lang="en-US" dirty="0" err="1"/>
              <a:t>dijelaskan</a:t>
            </a:r>
            <a:r>
              <a:rPr lang="en-US" dirty="0"/>
              <a:t> </a:t>
            </a:r>
            <a:r>
              <a:rPr lang="en-US" dirty="0" err="1"/>
              <a:t>maksudnya</a:t>
            </a:r>
            <a:r>
              <a:rPr lang="en-US" dirty="0"/>
              <a:t> </a:t>
            </a:r>
            <a:r>
              <a:rPr lang="en-US" dirty="0" err="1"/>
              <a:t>apa</a:t>
            </a:r>
            <a:endParaRPr lang="en-US" dirty="0"/>
          </a:p>
          <a:p>
            <a:r>
              <a:rPr lang="en-US" dirty="0" err="1"/>
              <a:t>Penjelasan</a:t>
            </a:r>
            <a:r>
              <a:rPr lang="en-US" dirty="0"/>
              <a:t> </a:t>
            </a:r>
            <a:r>
              <a:rPr lang="en-US" dirty="0" err="1"/>
              <a:t>kalimat</a:t>
            </a:r>
            <a:r>
              <a:rPr lang="en-US" dirty="0"/>
              <a:t>, </a:t>
            </a:r>
            <a:r>
              <a:rPr lang="en-US" dirty="0" err="1"/>
              <a:t>misalnya</a:t>
            </a:r>
            <a:r>
              <a:rPr lang="en-US" dirty="0"/>
              <a:t> </a:t>
            </a:r>
            <a:r>
              <a:rPr lang="en-US" dirty="0" err="1"/>
              <a:t>Gambar</a:t>
            </a:r>
            <a:r>
              <a:rPr lang="en-US" dirty="0"/>
              <a:t> 2.1 </a:t>
            </a:r>
            <a:r>
              <a:rPr lang="en-US" dirty="0" err="1"/>
              <a:t>atau</a:t>
            </a:r>
            <a:r>
              <a:rPr lang="en-US" dirty="0"/>
              <a:t> </a:t>
            </a:r>
            <a:r>
              <a:rPr lang="en-US" dirty="0" err="1"/>
              <a:t>Tabel</a:t>
            </a:r>
            <a:r>
              <a:rPr lang="en-US" dirty="0"/>
              <a:t> 3.4, G </a:t>
            </a:r>
            <a:r>
              <a:rPr lang="en-US" dirty="0" err="1"/>
              <a:t>dan</a:t>
            </a:r>
            <a:r>
              <a:rPr lang="en-US" dirty="0"/>
              <a:t> T </a:t>
            </a:r>
            <a:r>
              <a:rPr lang="en-US" dirty="0" err="1"/>
              <a:t>nya</a:t>
            </a:r>
            <a:r>
              <a:rPr lang="en-US" dirty="0"/>
              <a:t> </a:t>
            </a:r>
            <a:r>
              <a:rPr lang="en-US" dirty="0" err="1"/>
              <a:t>harus</a:t>
            </a:r>
            <a:r>
              <a:rPr lang="en-US" dirty="0"/>
              <a:t> </a:t>
            </a:r>
            <a:r>
              <a:rPr lang="en-US" dirty="0" err="1"/>
              <a:t>kapital</a:t>
            </a:r>
            <a:r>
              <a:rPr lang="en-US" dirty="0"/>
              <a:t>, </a:t>
            </a:r>
            <a:r>
              <a:rPr lang="en-US" dirty="0" err="1"/>
              <a:t>mengikuti</a:t>
            </a:r>
            <a:r>
              <a:rPr lang="en-US" dirty="0"/>
              <a:t> caption </a:t>
            </a:r>
            <a:r>
              <a:rPr lang="en-US" dirty="0" err="1"/>
              <a:t>dari</a:t>
            </a:r>
            <a:r>
              <a:rPr lang="en-US" dirty="0"/>
              <a:t> </a:t>
            </a:r>
            <a:r>
              <a:rPr lang="en-US" dirty="0" err="1"/>
              <a:t>gambar</a:t>
            </a:r>
            <a:r>
              <a:rPr lang="en-US" dirty="0"/>
              <a:t> </a:t>
            </a:r>
            <a:r>
              <a:rPr lang="en-US" dirty="0" err="1"/>
              <a:t>dan</a:t>
            </a:r>
            <a:r>
              <a:rPr lang="en-US" dirty="0"/>
              <a:t> </a:t>
            </a:r>
            <a:r>
              <a:rPr lang="en-US" dirty="0" err="1"/>
              <a:t>tabel</a:t>
            </a:r>
            <a:endParaRPr lang="en-US" dirty="0"/>
          </a:p>
        </p:txBody>
      </p:sp>
      <p:sp>
        <p:nvSpPr>
          <p:cNvPr id="2" name="Title 1"/>
          <p:cNvSpPr>
            <a:spLocks noGrp="1"/>
          </p:cNvSpPr>
          <p:nvPr>
            <p:ph type="title"/>
          </p:nvPr>
        </p:nvSpPr>
        <p:spPr/>
        <p:txBody>
          <a:bodyPr/>
          <a:lstStyle/>
          <a:p>
            <a:r>
              <a:rPr lang="en-US" dirty="0" err="1"/>
              <a:t>Gambar</a:t>
            </a:r>
            <a:r>
              <a:rPr lang="en-US" dirty="0"/>
              <a:t> </a:t>
            </a:r>
            <a:r>
              <a:rPr lang="en-US" dirty="0" err="1"/>
              <a:t>dan</a:t>
            </a:r>
            <a:r>
              <a:rPr lang="en-US" dirty="0"/>
              <a:t> </a:t>
            </a:r>
            <a:r>
              <a:rPr lang="en-US" dirty="0" err="1"/>
              <a:t>Tabel</a:t>
            </a:r>
            <a:endParaRPr lang="en-US" dirty="0"/>
          </a:p>
        </p:txBody>
      </p:sp>
      <p:sp>
        <p:nvSpPr>
          <p:cNvPr id="5" name="Slide Number Placeholder 4">
            <a:extLst>
              <a:ext uri="{FF2B5EF4-FFF2-40B4-BE49-F238E27FC236}">
                <a16:creationId xmlns:a16="http://schemas.microsoft.com/office/drawing/2014/main" id="{C4D2A71B-3694-40BC-8EC5-EF02BC6EB2B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278</a:t>
            </a:fld>
            <a:endParaRPr lang="en-US">
              <a:solidFill>
                <a:prstClr val="black">
                  <a:tint val="75000"/>
                </a:prstClr>
              </a:solidFill>
            </a:endParaRPr>
          </a:p>
        </p:txBody>
      </p:sp>
    </p:spTree>
    <p:extLst>
      <p:ext uri="{BB962C8B-B14F-4D97-AF65-F5344CB8AC3E}">
        <p14:creationId xmlns:p14="http://schemas.microsoft.com/office/powerpoint/2010/main" val="556960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153400" cy="4724400"/>
          </a:xfrm>
        </p:spPr>
        <p:txBody>
          <a:bodyPr/>
          <a:lstStyle/>
          <a:p>
            <a:r>
              <a:rPr lang="en-US" sz="2800" dirty="0" err="1"/>
              <a:t>Kerangka</a:t>
            </a:r>
            <a:r>
              <a:rPr lang="en-US" sz="2800" dirty="0"/>
              <a:t> </a:t>
            </a:r>
            <a:r>
              <a:rPr lang="en-US" sz="2800" dirty="0" err="1"/>
              <a:t>pemikiran</a:t>
            </a:r>
            <a:r>
              <a:rPr lang="en-US" sz="2800" dirty="0"/>
              <a:t> </a:t>
            </a:r>
            <a:r>
              <a:rPr lang="en-US" sz="2800" dirty="0" err="1"/>
              <a:t>adalah</a:t>
            </a:r>
            <a:r>
              <a:rPr lang="en-US" sz="2800" dirty="0"/>
              <a:t> </a:t>
            </a:r>
            <a:r>
              <a:rPr lang="en-US" sz="2800" dirty="0" err="1"/>
              <a:t>suatu</a:t>
            </a:r>
            <a:r>
              <a:rPr lang="en-US" sz="2800" dirty="0"/>
              <a:t> </a:t>
            </a:r>
            <a:r>
              <a:rPr lang="en-US" sz="2800" dirty="0" err="1"/>
              <a:t>bagan</a:t>
            </a:r>
            <a:r>
              <a:rPr lang="en-US" sz="2800" dirty="0"/>
              <a:t> </a:t>
            </a:r>
            <a:r>
              <a:rPr lang="en-US" sz="2800" dirty="0" err="1"/>
              <a:t>alur</a:t>
            </a:r>
            <a:r>
              <a:rPr lang="en-US" sz="2800" dirty="0"/>
              <a:t> yang  </a:t>
            </a:r>
            <a:r>
              <a:rPr lang="en-US" sz="2800" dirty="0" err="1">
                <a:solidFill>
                  <a:srgbClr val="C00000"/>
                </a:solidFill>
              </a:rPr>
              <a:t>meng</a:t>
            </a:r>
            <a:r>
              <a:rPr lang="sv-SE" sz="2800" dirty="0">
                <a:solidFill>
                  <a:srgbClr val="C00000"/>
                </a:solidFill>
              </a:rPr>
              <a:t>hubungkan masalah dan pendekatan penelitian </a:t>
            </a:r>
            <a:r>
              <a:rPr lang="sv-SE" sz="2800" dirty="0"/>
              <a:t>yang </a:t>
            </a:r>
            <a:r>
              <a:rPr lang="it-IT" sz="2800" dirty="0"/>
              <a:t>dihasilkan dari teori/konsep/model yang ada di </a:t>
            </a:r>
            <a:r>
              <a:rPr lang="en-US" sz="2800" dirty="0" err="1"/>
              <a:t>landasan</a:t>
            </a:r>
            <a:r>
              <a:rPr lang="en-US" sz="2800" dirty="0"/>
              <a:t> </a:t>
            </a:r>
            <a:r>
              <a:rPr lang="en-US" sz="2800" dirty="0" err="1"/>
              <a:t>teori</a:t>
            </a:r>
            <a:endParaRPr lang="en-US" sz="2800" dirty="0"/>
          </a:p>
          <a:p>
            <a:r>
              <a:rPr lang="en-US" sz="2800" dirty="0" err="1"/>
              <a:t>Kerangka</a:t>
            </a:r>
            <a:r>
              <a:rPr lang="en-US" sz="2800" dirty="0"/>
              <a:t> </a:t>
            </a:r>
            <a:r>
              <a:rPr lang="en-US" sz="2800" dirty="0" err="1"/>
              <a:t>pemikiran</a:t>
            </a:r>
            <a:r>
              <a:rPr lang="en-US" sz="2800" dirty="0"/>
              <a:t> </a:t>
            </a:r>
            <a:r>
              <a:rPr lang="en-US" sz="2800" dirty="0" err="1"/>
              <a:t>menjelaskan</a:t>
            </a:r>
            <a:r>
              <a:rPr lang="en-US" sz="2800" dirty="0"/>
              <a:t> </a:t>
            </a:r>
            <a:r>
              <a:rPr lang="en-US" sz="2800" dirty="0" err="1"/>
              <a:t>bagaimana</a:t>
            </a:r>
            <a:r>
              <a:rPr lang="en-US" sz="2800" dirty="0"/>
              <a:t> </a:t>
            </a:r>
            <a:r>
              <a:rPr lang="en-US" sz="2800" dirty="0" err="1">
                <a:solidFill>
                  <a:srgbClr val="C00000"/>
                </a:solidFill>
              </a:rPr>
              <a:t>pola</a:t>
            </a:r>
            <a:r>
              <a:rPr lang="en-US" sz="2800" dirty="0">
                <a:solidFill>
                  <a:srgbClr val="C00000"/>
                </a:solidFill>
              </a:rPr>
              <a:t> </a:t>
            </a:r>
            <a:r>
              <a:rPr lang="en-US" sz="2800" dirty="0" err="1">
                <a:solidFill>
                  <a:srgbClr val="C00000"/>
                </a:solidFill>
              </a:rPr>
              <a:t>pikir</a:t>
            </a:r>
            <a:r>
              <a:rPr lang="en-US" sz="2800" dirty="0">
                <a:solidFill>
                  <a:srgbClr val="C00000"/>
                </a:solidFill>
              </a:rPr>
              <a:t> </a:t>
            </a:r>
            <a:r>
              <a:rPr lang="en-US" sz="2800" dirty="0" err="1">
                <a:solidFill>
                  <a:srgbClr val="C00000"/>
                </a:solidFill>
              </a:rPr>
              <a:t>dan</a:t>
            </a:r>
            <a:r>
              <a:rPr lang="en-US" sz="2800" dirty="0">
                <a:solidFill>
                  <a:srgbClr val="C00000"/>
                </a:solidFill>
              </a:rPr>
              <a:t> </a:t>
            </a:r>
            <a:r>
              <a:rPr lang="en-US" sz="2800" dirty="0" err="1">
                <a:solidFill>
                  <a:srgbClr val="C00000"/>
                </a:solidFill>
              </a:rPr>
              <a:t>konsep</a:t>
            </a:r>
            <a:r>
              <a:rPr lang="en-US" sz="2800" dirty="0">
                <a:solidFill>
                  <a:srgbClr val="C00000"/>
                </a:solidFill>
              </a:rPr>
              <a:t> </a:t>
            </a:r>
            <a:r>
              <a:rPr lang="en-US" sz="2800" dirty="0" err="1">
                <a:solidFill>
                  <a:srgbClr val="C00000"/>
                </a:solidFill>
              </a:rPr>
              <a:t>kita</a:t>
            </a:r>
            <a:r>
              <a:rPr lang="en-US" sz="2800" dirty="0">
                <a:solidFill>
                  <a:srgbClr val="C00000"/>
                </a:solidFill>
              </a:rPr>
              <a:t> </a:t>
            </a:r>
            <a:r>
              <a:rPr lang="en-US" sz="2800" dirty="0" err="1">
                <a:solidFill>
                  <a:srgbClr val="C00000"/>
                </a:solidFill>
              </a:rPr>
              <a:t>dalam</a:t>
            </a:r>
            <a:r>
              <a:rPr lang="en-US" sz="2800" dirty="0">
                <a:solidFill>
                  <a:srgbClr val="C00000"/>
                </a:solidFill>
              </a:rPr>
              <a:t> </a:t>
            </a:r>
            <a:r>
              <a:rPr lang="en-US" sz="2800" dirty="0" err="1">
                <a:solidFill>
                  <a:srgbClr val="C00000"/>
                </a:solidFill>
              </a:rPr>
              <a:t>melakukan</a:t>
            </a:r>
            <a:r>
              <a:rPr lang="en-US" sz="2800" dirty="0">
                <a:solidFill>
                  <a:srgbClr val="C00000"/>
                </a:solidFill>
              </a:rPr>
              <a:t> </a:t>
            </a:r>
            <a:r>
              <a:rPr lang="en-US" sz="2800" dirty="0" err="1">
                <a:solidFill>
                  <a:srgbClr val="C00000"/>
                </a:solidFill>
              </a:rPr>
              <a:t>penelitian</a:t>
            </a:r>
            <a:endParaRPr lang="en-US" sz="2800" dirty="0">
              <a:solidFill>
                <a:srgbClr val="C00000"/>
              </a:solidFill>
            </a:endParaRPr>
          </a:p>
          <a:p>
            <a:r>
              <a:rPr lang="en-US" sz="2800" dirty="0" err="1"/>
              <a:t>Kerangka</a:t>
            </a:r>
            <a:r>
              <a:rPr lang="en-US" sz="2800" dirty="0"/>
              <a:t> </a:t>
            </a:r>
            <a:r>
              <a:rPr lang="en-US" sz="2800" dirty="0" err="1"/>
              <a:t>pemikiran</a:t>
            </a:r>
            <a:r>
              <a:rPr lang="en-US" sz="2800" dirty="0"/>
              <a:t> </a:t>
            </a:r>
            <a:r>
              <a:rPr lang="en-US" sz="2800" dirty="0" err="1"/>
              <a:t>akan</a:t>
            </a:r>
            <a:r>
              <a:rPr lang="en-US" sz="2800" dirty="0"/>
              <a:t> </a:t>
            </a:r>
            <a:r>
              <a:rPr lang="en-US" sz="2800" dirty="0" err="1"/>
              <a:t>menjadi</a:t>
            </a:r>
            <a:r>
              <a:rPr lang="en-US" sz="2800" dirty="0"/>
              <a:t> </a:t>
            </a:r>
            <a:r>
              <a:rPr lang="en-US" sz="2800" dirty="0" err="1">
                <a:solidFill>
                  <a:srgbClr val="C00000"/>
                </a:solidFill>
              </a:rPr>
              <a:t>acuan</a:t>
            </a:r>
            <a:r>
              <a:rPr lang="en-US" sz="2800" dirty="0">
                <a:solidFill>
                  <a:srgbClr val="C00000"/>
                </a:solidFill>
              </a:rPr>
              <a:t> </a:t>
            </a:r>
            <a:r>
              <a:rPr lang="en-US" sz="2800" dirty="0" err="1">
                <a:solidFill>
                  <a:srgbClr val="C00000"/>
                </a:solidFill>
              </a:rPr>
              <a:t>kita</a:t>
            </a:r>
            <a:r>
              <a:rPr lang="en-US" sz="2800" dirty="0">
                <a:solidFill>
                  <a:srgbClr val="C00000"/>
                </a:solidFill>
              </a:rPr>
              <a:t> </a:t>
            </a:r>
            <a:r>
              <a:rPr lang="en-US" sz="2800" dirty="0" err="1">
                <a:solidFill>
                  <a:srgbClr val="C00000"/>
                </a:solidFill>
              </a:rPr>
              <a:t>dalam</a:t>
            </a:r>
            <a:r>
              <a:rPr lang="en-US" sz="2800" dirty="0">
                <a:solidFill>
                  <a:srgbClr val="C00000"/>
                </a:solidFill>
              </a:rPr>
              <a:t> </a:t>
            </a:r>
            <a:r>
              <a:rPr lang="en-US" sz="2800" dirty="0" err="1">
                <a:solidFill>
                  <a:srgbClr val="C00000"/>
                </a:solidFill>
              </a:rPr>
              <a:t>menyusun</a:t>
            </a:r>
            <a:r>
              <a:rPr lang="en-US" sz="2800" dirty="0">
                <a:solidFill>
                  <a:srgbClr val="C00000"/>
                </a:solidFill>
              </a:rPr>
              <a:t> </a:t>
            </a:r>
            <a:r>
              <a:rPr lang="en-US" sz="2800" dirty="0" err="1">
                <a:solidFill>
                  <a:srgbClr val="C00000"/>
                </a:solidFill>
              </a:rPr>
              <a:t>metodologi</a:t>
            </a:r>
            <a:r>
              <a:rPr lang="en-US" sz="2800" dirty="0">
                <a:solidFill>
                  <a:srgbClr val="C00000"/>
                </a:solidFill>
              </a:rPr>
              <a:t> </a:t>
            </a:r>
            <a:r>
              <a:rPr lang="en-US" sz="2800" dirty="0" err="1">
                <a:solidFill>
                  <a:srgbClr val="C00000"/>
                </a:solidFill>
              </a:rPr>
              <a:t>penelitian</a:t>
            </a:r>
            <a:endParaRPr lang="en-US" sz="2800" dirty="0">
              <a:solidFill>
                <a:srgbClr val="C00000"/>
              </a:solidFill>
            </a:endParaRPr>
          </a:p>
          <a:p>
            <a:r>
              <a:rPr lang="en-US" sz="2800" dirty="0" err="1"/>
              <a:t>Kerangka</a:t>
            </a:r>
            <a:r>
              <a:rPr lang="en-US" sz="2800" dirty="0"/>
              <a:t> </a:t>
            </a:r>
            <a:r>
              <a:rPr lang="en-US" sz="2800" dirty="0" err="1"/>
              <a:t>pemikiran</a:t>
            </a:r>
            <a:r>
              <a:rPr lang="en-US" sz="2800" dirty="0"/>
              <a:t> </a:t>
            </a:r>
            <a:r>
              <a:rPr lang="en-US" sz="2800" dirty="0" err="1"/>
              <a:t>bisa</a:t>
            </a:r>
            <a:r>
              <a:rPr lang="en-US" sz="2800" dirty="0"/>
              <a:t> </a:t>
            </a:r>
            <a:r>
              <a:rPr lang="en-US" sz="2800" dirty="0" err="1"/>
              <a:t>digunakan</a:t>
            </a:r>
            <a:r>
              <a:rPr lang="en-US" sz="2800" dirty="0"/>
              <a:t> </a:t>
            </a:r>
            <a:r>
              <a:rPr lang="en-US" sz="2800" dirty="0" err="1"/>
              <a:t>untuk</a:t>
            </a:r>
            <a:r>
              <a:rPr lang="en-US" sz="2800" dirty="0"/>
              <a:t> </a:t>
            </a:r>
            <a:r>
              <a:rPr lang="en-US" sz="2800" dirty="0" err="1">
                <a:solidFill>
                  <a:srgbClr val="C00000"/>
                </a:solidFill>
              </a:rPr>
              <a:t>menguji</a:t>
            </a:r>
            <a:r>
              <a:rPr lang="en-US" sz="2800" dirty="0">
                <a:solidFill>
                  <a:srgbClr val="C00000"/>
                </a:solidFill>
              </a:rPr>
              <a:t> </a:t>
            </a:r>
            <a:r>
              <a:rPr lang="en-US" sz="2800" dirty="0" err="1">
                <a:solidFill>
                  <a:srgbClr val="C00000"/>
                </a:solidFill>
              </a:rPr>
              <a:t>logika</a:t>
            </a:r>
            <a:r>
              <a:rPr lang="en-US" sz="2800" dirty="0">
                <a:solidFill>
                  <a:srgbClr val="C00000"/>
                </a:solidFill>
              </a:rPr>
              <a:t> </a:t>
            </a:r>
            <a:r>
              <a:rPr lang="en-US" sz="2800" dirty="0" err="1">
                <a:solidFill>
                  <a:srgbClr val="C00000"/>
                </a:solidFill>
              </a:rPr>
              <a:t>penelitian</a:t>
            </a:r>
            <a:endParaRPr lang="en-US" sz="2800" dirty="0">
              <a:solidFill>
                <a:srgbClr val="C00000"/>
              </a:solidFill>
            </a:endParaRPr>
          </a:p>
        </p:txBody>
      </p:sp>
      <p:sp>
        <p:nvSpPr>
          <p:cNvPr id="2" name="Title 1"/>
          <p:cNvSpPr>
            <a:spLocks noGrp="1"/>
          </p:cNvSpPr>
          <p:nvPr>
            <p:ph type="title"/>
          </p:nvPr>
        </p:nvSpPr>
        <p:spPr>
          <a:xfrm>
            <a:off x="609600" y="152400"/>
            <a:ext cx="8915400" cy="685800"/>
          </a:xfrm>
        </p:spPr>
        <p:txBody>
          <a:bodyPr/>
          <a:lstStyle/>
          <a:p>
            <a:r>
              <a:rPr lang="en-US" dirty="0" err="1"/>
              <a:t>Kerangka</a:t>
            </a:r>
            <a:r>
              <a:rPr lang="en-US" dirty="0"/>
              <a:t> </a:t>
            </a:r>
            <a:r>
              <a:rPr lang="en-US" dirty="0" err="1"/>
              <a:t>Pemikiran</a:t>
            </a:r>
            <a:endParaRPr lang="id-ID" dirty="0"/>
          </a:p>
        </p:txBody>
      </p:sp>
      <p:sp>
        <p:nvSpPr>
          <p:cNvPr id="5" name="Slide Number Placeholder 4">
            <a:extLst>
              <a:ext uri="{FF2B5EF4-FFF2-40B4-BE49-F238E27FC236}">
                <a16:creationId xmlns:a16="http://schemas.microsoft.com/office/drawing/2014/main" id="{C8F55044-4915-45DE-819F-F63DCBEE0AB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279</a:t>
            </a:fld>
            <a:endParaRPr lang="en-US">
              <a:solidFill>
                <a:prstClr val="black">
                  <a:tint val="75000"/>
                </a:prstClr>
              </a:solidFill>
            </a:endParaRPr>
          </a:p>
        </p:txBody>
      </p:sp>
    </p:spTree>
    <p:extLst>
      <p:ext uri="{BB962C8B-B14F-4D97-AF65-F5344CB8AC3E}">
        <p14:creationId xmlns:p14="http://schemas.microsoft.com/office/powerpoint/2010/main" val="39740124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438"/>
            <a:ext cx="8229600" cy="639762"/>
          </a:xfrm>
        </p:spPr>
        <p:txBody>
          <a:bodyPr>
            <a:noAutofit/>
          </a:bodyPr>
          <a:lstStyle/>
          <a:p>
            <a:pPr>
              <a:defRPr/>
            </a:pPr>
            <a:r>
              <a:rPr lang="id-ID" dirty="0"/>
              <a:t>IEEE</a:t>
            </a:r>
            <a:r>
              <a:rPr lang="en-US" dirty="0"/>
              <a:t>/ACM</a:t>
            </a:r>
            <a:r>
              <a:rPr lang="id-ID" dirty="0"/>
              <a:t> Computing Curricula 2005</a:t>
            </a:r>
          </a:p>
        </p:txBody>
      </p:sp>
      <p:pic>
        <p:nvPicPr>
          <p:cNvPr id="10" name="Picture 9" descr="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456" t="1254" r="522" b="931"/>
          <a:stretch/>
        </p:blipFill>
        <p:spPr bwMode="auto">
          <a:xfrm>
            <a:off x="0" y="-1"/>
            <a:ext cx="9220200" cy="68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C7865AC6-7CE7-44E5-B564-B0EC2B52F55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2828283396"/>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p:txBody>
          <a:bodyPr>
            <a:normAutofit/>
          </a:bodyPr>
          <a:lstStyle/>
          <a:p>
            <a:r>
              <a:rPr lang="en-US" dirty="0" err="1"/>
              <a:t>Gunakan</a:t>
            </a:r>
            <a:r>
              <a:rPr lang="en-US" dirty="0"/>
              <a:t> format </a:t>
            </a:r>
            <a:r>
              <a:rPr lang="en-US" dirty="0">
                <a:solidFill>
                  <a:srgbClr val="C00000"/>
                </a:solidFill>
              </a:rPr>
              <a:t>Indicators</a:t>
            </a:r>
            <a:r>
              <a:rPr lang="en-US" dirty="0"/>
              <a:t>, </a:t>
            </a:r>
            <a:r>
              <a:rPr lang="en-US" dirty="0">
                <a:solidFill>
                  <a:srgbClr val="C00000"/>
                </a:solidFill>
              </a:rPr>
              <a:t>Proposed Method</a:t>
            </a:r>
            <a:r>
              <a:rPr lang="en-US" dirty="0"/>
              <a:t>, </a:t>
            </a:r>
            <a:r>
              <a:rPr lang="en-US" dirty="0">
                <a:solidFill>
                  <a:srgbClr val="C00000"/>
                </a:solidFill>
              </a:rPr>
              <a:t>Objective</a:t>
            </a:r>
            <a:r>
              <a:rPr lang="en-US" dirty="0"/>
              <a:t>, </a:t>
            </a:r>
            <a:r>
              <a:rPr lang="en-US" dirty="0">
                <a:solidFill>
                  <a:srgbClr val="C00000"/>
                </a:solidFill>
              </a:rPr>
              <a:t>Measurement</a:t>
            </a:r>
            <a:r>
              <a:rPr lang="en-US" dirty="0"/>
              <a:t>, </a:t>
            </a:r>
            <a:r>
              <a:rPr lang="en-US" dirty="0" err="1"/>
              <a:t>seperti</a:t>
            </a:r>
            <a:r>
              <a:rPr lang="en-US" dirty="0"/>
              <a:t> yang </a:t>
            </a:r>
            <a:r>
              <a:rPr lang="en-US" dirty="0" err="1"/>
              <a:t>ada</a:t>
            </a:r>
            <a:r>
              <a:rPr lang="en-US" dirty="0"/>
              <a:t> di romisatriawahono.net</a:t>
            </a:r>
            <a:endParaRPr lang="id-ID" dirty="0"/>
          </a:p>
          <a:p>
            <a:pPr lvl="1"/>
            <a:r>
              <a:rPr lang="id-ID" dirty="0"/>
              <a:t>Format visio ada di folder </a:t>
            </a:r>
            <a:r>
              <a:rPr lang="id-ID" i="1" dirty="0"/>
              <a:t>romi-rm/metode penelitian</a:t>
            </a:r>
            <a:endParaRPr lang="en-US" i="1" dirty="0"/>
          </a:p>
          <a:p>
            <a:r>
              <a:rPr lang="en-US" dirty="0" err="1"/>
              <a:t>Harus</a:t>
            </a:r>
            <a:r>
              <a:rPr lang="en-US" dirty="0"/>
              <a:t> </a:t>
            </a:r>
            <a:r>
              <a:rPr lang="en-US" dirty="0" err="1">
                <a:solidFill>
                  <a:srgbClr val="C00000"/>
                </a:solidFill>
              </a:rPr>
              <a:t>diuraikan</a:t>
            </a:r>
            <a:r>
              <a:rPr lang="en-US" dirty="0">
                <a:solidFill>
                  <a:srgbClr val="C00000"/>
                </a:solidFill>
              </a:rPr>
              <a:t> </a:t>
            </a:r>
            <a:r>
              <a:rPr lang="en-US" dirty="0" err="1">
                <a:solidFill>
                  <a:srgbClr val="C00000"/>
                </a:solidFill>
              </a:rPr>
              <a:t>dalam</a:t>
            </a:r>
            <a:r>
              <a:rPr lang="en-US" dirty="0">
                <a:solidFill>
                  <a:srgbClr val="C00000"/>
                </a:solidFill>
              </a:rPr>
              <a:t> </a:t>
            </a:r>
            <a:r>
              <a:rPr lang="en-US" dirty="0" err="1">
                <a:solidFill>
                  <a:srgbClr val="C00000"/>
                </a:solidFill>
              </a:rPr>
              <a:t>bentuk</a:t>
            </a:r>
            <a:r>
              <a:rPr lang="en-US" dirty="0">
                <a:solidFill>
                  <a:srgbClr val="C00000"/>
                </a:solidFill>
              </a:rPr>
              <a:t> </a:t>
            </a:r>
            <a:r>
              <a:rPr lang="en-US" dirty="0" err="1">
                <a:solidFill>
                  <a:srgbClr val="C00000"/>
                </a:solidFill>
              </a:rPr>
              <a:t>kalimat</a:t>
            </a:r>
            <a:r>
              <a:rPr lang="en-US" dirty="0">
                <a:solidFill>
                  <a:srgbClr val="C00000"/>
                </a:solidFill>
              </a:rPr>
              <a:t> </a:t>
            </a:r>
            <a:r>
              <a:rPr lang="en-US" dirty="0" err="1">
                <a:solidFill>
                  <a:srgbClr val="C00000"/>
                </a:solidFill>
              </a:rPr>
              <a:t>yg</a:t>
            </a:r>
            <a:r>
              <a:rPr lang="en-US" dirty="0">
                <a:solidFill>
                  <a:srgbClr val="C00000"/>
                </a:solidFill>
              </a:rPr>
              <a:t> </a:t>
            </a:r>
            <a:r>
              <a:rPr lang="en-US" dirty="0" err="1">
                <a:solidFill>
                  <a:srgbClr val="C00000"/>
                </a:solidFill>
              </a:rPr>
              <a:t>jelas</a:t>
            </a:r>
            <a:r>
              <a:rPr lang="en-US" dirty="0"/>
              <a:t>, </a:t>
            </a:r>
            <a:r>
              <a:rPr lang="en-US" dirty="0" err="1"/>
              <a:t>detil</a:t>
            </a:r>
            <a:r>
              <a:rPr lang="en-US" dirty="0"/>
              <a:t> </a:t>
            </a:r>
            <a:r>
              <a:rPr lang="en-US" dirty="0" err="1"/>
              <a:t>dan</a:t>
            </a:r>
            <a:r>
              <a:rPr lang="en-US" dirty="0"/>
              <a:t> </a:t>
            </a:r>
            <a:r>
              <a:rPr lang="en-US" dirty="0" err="1"/>
              <a:t>komprehensif</a:t>
            </a:r>
            <a:r>
              <a:rPr lang="en-US" dirty="0"/>
              <a:t> yang </a:t>
            </a:r>
            <a:r>
              <a:rPr lang="en-US" dirty="0" err="1"/>
              <a:t>menjelaskan</a:t>
            </a:r>
            <a:r>
              <a:rPr lang="en-US" dirty="0"/>
              <a:t> </a:t>
            </a:r>
            <a:r>
              <a:rPr lang="en-US" dirty="0" err="1"/>
              <a:t>semua</a:t>
            </a:r>
            <a:r>
              <a:rPr lang="en-US" dirty="0"/>
              <a:t> </a:t>
            </a:r>
            <a:r>
              <a:rPr lang="en-US" dirty="0" err="1"/>
              <a:t>gambar</a:t>
            </a:r>
            <a:r>
              <a:rPr lang="en-US" dirty="0"/>
              <a:t> </a:t>
            </a:r>
            <a:r>
              <a:rPr lang="en-US" dirty="0" err="1"/>
              <a:t>kerangka</a:t>
            </a:r>
            <a:r>
              <a:rPr lang="en-US" dirty="0"/>
              <a:t> </a:t>
            </a:r>
            <a:r>
              <a:rPr lang="en-US" dirty="0" err="1"/>
              <a:t>pemikiran</a:t>
            </a:r>
            <a:endParaRPr lang="en-US" dirty="0"/>
          </a:p>
        </p:txBody>
      </p:sp>
      <p:sp>
        <p:nvSpPr>
          <p:cNvPr id="14337" name="Rectangle 1"/>
          <p:cNvSpPr>
            <a:spLocks noGrp="1" noChangeArrowheads="1"/>
          </p:cNvSpPr>
          <p:nvPr>
            <p:ph type="title"/>
          </p:nvPr>
        </p:nvSpPr>
        <p:spPr/>
        <p:txBody>
          <a:bodyPr/>
          <a:lstStyle/>
          <a:p>
            <a:r>
              <a:rPr lang="en-US" dirty="0" err="1"/>
              <a:t>Kerangka</a:t>
            </a:r>
            <a:r>
              <a:rPr lang="en-US" dirty="0"/>
              <a:t> </a:t>
            </a:r>
            <a:r>
              <a:rPr lang="en-US" dirty="0" err="1"/>
              <a:t>Pemikiran</a:t>
            </a:r>
            <a:endParaRPr lang="en-US" dirty="0"/>
          </a:p>
        </p:txBody>
      </p:sp>
      <p:sp>
        <p:nvSpPr>
          <p:cNvPr id="3" name="Slide Number Placeholder 2">
            <a:extLst>
              <a:ext uri="{FF2B5EF4-FFF2-40B4-BE49-F238E27FC236}">
                <a16:creationId xmlns:a16="http://schemas.microsoft.com/office/drawing/2014/main" id="{1994E2CA-41D8-4656-99E4-DD8C0FBA999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280</a:t>
            </a:fld>
            <a:endParaRPr lang="en-US">
              <a:solidFill>
                <a:prstClr val="black">
                  <a:tint val="75000"/>
                </a:prstClr>
              </a:solidFill>
            </a:endParaRPr>
          </a:p>
        </p:txBody>
      </p:sp>
    </p:spTree>
    <p:extLst>
      <p:ext uri="{BB962C8B-B14F-4D97-AF65-F5344CB8AC3E}">
        <p14:creationId xmlns:p14="http://schemas.microsoft.com/office/powerpoint/2010/main" val="2888382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1076941"/>
            <a:ext cx="7772400" cy="5213905"/>
          </a:xfrm>
        </p:spPr>
      </p:pic>
      <p:sp>
        <p:nvSpPr>
          <p:cNvPr id="2" name="Title 1"/>
          <p:cNvSpPr>
            <a:spLocks noGrp="1"/>
          </p:cNvSpPr>
          <p:nvPr>
            <p:ph type="title"/>
          </p:nvPr>
        </p:nvSpPr>
        <p:spPr/>
        <p:txBody>
          <a:bodyPr/>
          <a:lstStyle/>
          <a:p>
            <a:r>
              <a:rPr lang="id-ID" dirty="0"/>
              <a:t>Contoh Kerangka Pemikiran*</a:t>
            </a:r>
            <a:endParaRPr lang="en-US" dirty="0"/>
          </a:p>
        </p:txBody>
      </p:sp>
      <p:sp>
        <p:nvSpPr>
          <p:cNvPr id="3" name="Rectangle 2"/>
          <p:cNvSpPr/>
          <p:nvPr/>
        </p:nvSpPr>
        <p:spPr>
          <a:xfrm>
            <a:off x="228600" y="6290846"/>
            <a:ext cx="8686800" cy="338554"/>
          </a:xfrm>
          <a:prstGeom prst="rect">
            <a:avLst/>
          </a:prstGeom>
        </p:spPr>
        <p:txBody>
          <a:bodyPr wrap="square">
            <a:spAutoFit/>
          </a:bodyPr>
          <a:lstStyle/>
          <a:p>
            <a:r>
              <a:rPr lang="id-ID" sz="1600" i="1">
                <a:effectLst/>
                <a:latin typeface="Calibri" pitchFamily="34" charset="0"/>
                <a:cs typeface="Calibri" pitchFamily="34" charset="0"/>
              </a:rPr>
              <a:t>*</a:t>
            </a:r>
            <a:r>
              <a:rPr lang="en-US" sz="1600" i="1">
                <a:effectLst/>
                <a:latin typeface="Calibri" pitchFamily="34" charset="0"/>
                <a:cs typeface="Calibri" pitchFamily="34" charset="0"/>
              </a:rPr>
              <a:t>http://romisatriawahono.net/2012/08/07/kiat-menyusun-kerangka-pemikiran-penelitian/</a:t>
            </a:r>
          </a:p>
        </p:txBody>
      </p:sp>
      <p:sp>
        <p:nvSpPr>
          <p:cNvPr id="6" name="Slide Number Placeholder 5">
            <a:extLst>
              <a:ext uri="{FF2B5EF4-FFF2-40B4-BE49-F238E27FC236}">
                <a16:creationId xmlns:a16="http://schemas.microsoft.com/office/drawing/2014/main" id="{E9209DF5-B78C-4588-B78A-6694256EB1E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281</a:t>
            </a:fld>
            <a:endParaRPr lang="en-US">
              <a:solidFill>
                <a:prstClr val="black">
                  <a:tint val="75000"/>
                </a:prstClr>
              </a:solidFill>
            </a:endParaRPr>
          </a:p>
        </p:txBody>
      </p:sp>
    </p:spTree>
    <p:extLst>
      <p:ext uri="{BB962C8B-B14F-4D97-AF65-F5344CB8AC3E}">
        <p14:creationId xmlns:p14="http://schemas.microsoft.com/office/powerpoint/2010/main" val="14452501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a:t>Contoh Kerangka Pemikiran</a:t>
            </a: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888" y="990600"/>
            <a:ext cx="7354224" cy="5715000"/>
          </a:xfrm>
          <a:prstGeom prst="rect">
            <a:avLst/>
          </a:prstGeom>
        </p:spPr>
      </p:pic>
      <p:sp>
        <p:nvSpPr>
          <p:cNvPr id="5" name="Slide Number Placeholder 4">
            <a:extLst>
              <a:ext uri="{FF2B5EF4-FFF2-40B4-BE49-F238E27FC236}">
                <a16:creationId xmlns:a16="http://schemas.microsoft.com/office/drawing/2014/main" id="{EC7CF185-8482-4FCD-93BE-5F2644C9848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282</a:t>
            </a:fld>
            <a:endParaRPr lang="en-US">
              <a:solidFill>
                <a:prstClr val="black">
                  <a:tint val="75000"/>
                </a:prstClr>
              </a:solidFill>
            </a:endParaRPr>
          </a:p>
        </p:txBody>
      </p:sp>
    </p:spTree>
    <p:extLst>
      <p:ext uri="{BB962C8B-B14F-4D97-AF65-F5344CB8AC3E}">
        <p14:creationId xmlns:p14="http://schemas.microsoft.com/office/powerpoint/2010/main" val="2858591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3600" dirty="0"/>
              <a:t>4.3.5 Bab 3: </a:t>
            </a:r>
            <a:r>
              <a:rPr lang="en-US" sz="3600" dirty="0" err="1"/>
              <a:t>Metode</a:t>
            </a:r>
            <a:r>
              <a:rPr lang="en-US" sz="3600" dirty="0"/>
              <a:t> </a:t>
            </a:r>
            <a:r>
              <a:rPr lang="en-US" sz="3600" dirty="0" err="1"/>
              <a:t>Penelitian</a:t>
            </a:r>
            <a:endParaRPr lang="en-US" sz="36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D6AF7AC-2FA9-4095-BED5-C1173802D64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283</a:t>
            </a:fld>
            <a:endParaRPr lang="en-US">
              <a:solidFill>
                <a:prstClr val="black">
                  <a:tint val="75000"/>
                </a:prstClr>
              </a:solidFill>
            </a:endParaRPr>
          </a:p>
        </p:txBody>
      </p:sp>
    </p:spTree>
    <p:extLst>
      <p:ext uri="{BB962C8B-B14F-4D97-AF65-F5344CB8AC3E}">
        <p14:creationId xmlns:p14="http://schemas.microsoft.com/office/powerpoint/2010/main" val="4193033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00200"/>
            <a:ext cx="7753350" cy="5257800"/>
          </a:xfrm>
        </p:spPr>
        <p:txBody>
          <a:bodyPr>
            <a:normAutofit lnSpcReduction="10000"/>
          </a:bodyPr>
          <a:lstStyle/>
          <a:p>
            <a:pPr marL="514350" indent="-514350">
              <a:buNone/>
            </a:pPr>
            <a:r>
              <a:rPr lang="en-US" sz="3600" dirty="0">
                <a:solidFill>
                  <a:srgbClr val="C00000"/>
                </a:solidFill>
              </a:rPr>
              <a:t>Bab III </a:t>
            </a:r>
            <a:r>
              <a:rPr lang="en-US" sz="3600" dirty="0" err="1">
                <a:solidFill>
                  <a:srgbClr val="C00000"/>
                </a:solidFill>
              </a:rPr>
              <a:t>Metod</a:t>
            </a:r>
            <a:r>
              <a:rPr lang="id-ID" sz="3600" dirty="0">
                <a:solidFill>
                  <a:srgbClr val="C00000"/>
                </a:solidFill>
              </a:rPr>
              <a:t>e</a:t>
            </a:r>
            <a:r>
              <a:rPr lang="en-US" sz="3600" dirty="0">
                <a:solidFill>
                  <a:srgbClr val="C00000"/>
                </a:solidFill>
              </a:rPr>
              <a:t> </a:t>
            </a:r>
            <a:r>
              <a:rPr lang="en-US" sz="3600" dirty="0" err="1">
                <a:solidFill>
                  <a:srgbClr val="C00000"/>
                </a:solidFill>
              </a:rPr>
              <a:t>Penelitian</a:t>
            </a:r>
            <a:endParaRPr lang="en-US" sz="2000" dirty="0"/>
          </a:p>
          <a:p>
            <a:pPr marL="514350" indent="-514350">
              <a:buNone/>
            </a:pPr>
            <a:r>
              <a:rPr lang="en-US" sz="2400" dirty="0"/>
              <a:t>	3.1 </a:t>
            </a:r>
            <a:r>
              <a:rPr lang="id-ID" sz="2400" dirty="0">
                <a:solidFill>
                  <a:srgbClr val="0070C0"/>
                </a:solidFill>
              </a:rPr>
              <a:t>Desain</a:t>
            </a:r>
            <a:r>
              <a:rPr lang="en-US" sz="2400" dirty="0">
                <a:solidFill>
                  <a:srgbClr val="0070C0"/>
                </a:solidFill>
              </a:rPr>
              <a:t> </a:t>
            </a:r>
            <a:r>
              <a:rPr lang="en-US" sz="2400" dirty="0" err="1">
                <a:solidFill>
                  <a:srgbClr val="0070C0"/>
                </a:solidFill>
              </a:rPr>
              <a:t>Penelitian</a:t>
            </a:r>
            <a:endParaRPr lang="en-US" sz="2400" dirty="0">
              <a:solidFill>
                <a:srgbClr val="0070C0"/>
              </a:solidFill>
            </a:endParaRPr>
          </a:p>
          <a:p>
            <a:pPr marL="863600" lvl="1" indent="-514350">
              <a:buNone/>
            </a:pPr>
            <a:r>
              <a:rPr lang="en-US" sz="2000" dirty="0"/>
              <a:t>	</a:t>
            </a:r>
            <a:r>
              <a:rPr lang="id-ID" sz="2000" dirty="0"/>
              <a:t>Metode penelitian yang dilakukan adalah metode penelitian eksperimen, dengan tahapan penelitian seperti berikut:</a:t>
            </a:r>
            <a:endParaRPr lang="en-US" sz="2000" dirty="0"/>
          </a:p>
          <a:p>
            <a:pPr marL="863600" lvl="1" indent="-514350">
              <a:buNone/>
            </a:pPr>
            <a:r>
              <a:rPr lang="en-US" sz="2000" dirty="0"/>
              <a:t>	1. </a:t>
            </a:r>
            <a:r>
              <a:rPr lang="id-ID" sz="2000" dirty="0"/>
              <a:t>Pengumpulan Data (</a:t>
            </a:r>
            <a:r>
              <a:rPr lang="id-ID" sz="2000" b="1" dirty="0">
                <a:solidFill>
                  <a:srgbClr val="C00000"/>
                </a:solidFill>
              </a:rPr>
              <a:t>Data Gathering</a:t>
            </a:r>
            <a:r>
              <a:rPr lang="id-ID" sz="2000" dirty="0"/>
              <a:t>)</a:t>
            </a:r>
          </a:p>
          <a:p>
            <a:pPr marL="863600" lvl="1" indent="-514350">
              <a:buNone/>
            </a:pPr>
            <a:r>
              <a:rPr lang="id-ID" sz="2000" i="1" dirty="0"/>
              <a:t>	    (jelaskan langkah yang dilakukan di tahapan ini ... )</a:t>
            </a:r>
          </a:p>
          <a:p>
            <a:pPr marL="863600" lvl="1" indent="-514350">
              <a:buNone/>
            </a:pPr>
            <a:r>
              <a:rPr lang="id-ID" sz="2000" dirty="0"/>
              <a:t>	2. Pengolahan Awal Data (</a:t>
            </a:r>
            <a:r>
              <a:rPr lang="id-ID" sz="2000" b="1" dirty="0">
                <a:solidFill>
                  <a:srgbClr val="C00000"/>
                </a:solidFill>
              </a:rPr>
              <a:t>Data Pre-processing</a:t>
            </a:r>
            <a:r>
              <a:rPr lang="id-ID" sz="2000" dirty="0"/>
              <a:t>)</a:t>
            </a:r>
          </a:p>
          <a:p>
            <a:pPr marL="863600" lvl="1" indent="-514350">
              <a:buNone/>
            </a:pPr>
            <a:r>
              <a:rPr lang="id-ID" sz="2000" dirty="0"/>
              <a:t>	3. Model/Metode Yang Diusulkan/Dikembangkan</a:t>
            </a:r>
            <a:br>
              <a:rPr lang="id-ID" sz="2000" dirty="0"/>
            </a:br>
            <a:r>
              <a:rPr lang="id-ID" sz="2000" dirty="0"/>
              <a:t>	    (</a:t>
            </a:r>
            <a:r>
              <a:rPr lang="id-ID" sz="2000" b="1" dirty="0">
                <a:solidFill>
                  <a:srgbClr val="C00000"/>
                </a:solidFill>
              </a:rPr>
              <a:t>Proposed Model/Method</a:t>
            </a:r>
            <a:r>
              <a:rPr lang="id-ID" sz="2000" dirty="0"/>
              <a:t>)</a:t>
            </a:r>
          </a:p>
          <a:p>
            <a:pPr marL="863600" lvl="1" indent="-514350">
              <a:buNone/>
            </a:pPr>
            <a:r>
              <a:rPr lang="id-ID" sz="2000" dirty="0"/>
              <a:t>	4. Eksperimen dan Pengujian Model/Metode</a:t>
            </a:r>
          </a:p>
          <a:p>
            <a:pPr marL="863600" lvl="1" indent="-514350">
              <a:buNone/>
            </a:pPr>
            <a:r>
              <a:rPr lang="id-ID" sz="2000" dirty="0"/>
              <a:t>		    (</a:t>
            </a:r>
            <a:r>
              <a:rPr lang="id-ID" sz="2000" b="1" dirty="0">
                <a:solidFill>
                  <a:srgbClr val="C00000"/>
                </a:solidFill>
              </a:rPr>
              <a:t>Model/Method Test and Experiment</a:t>
            </a:r>
            <a:r>
              <a:rPr lang="id-ID" sz="2000" dirty="0"/>
              <a:t>)</a:t>
            </a:r>
          </a:p>
          <a:p>
            <a:pPr marL="863600" lvl="1" indent="-514350">
              <a:buNone/>
            </a:pPr>
            <a:r>
              <a:rPr lang="id-ID" sz="2000" dirty="0"/>
              <a:t>	5. Evaluasi dan Validasi Hasil  (</a:t>
            </a:r>
            <a:r>
              <a:rPr lang="id-ID" sz="2000" b="1" dirty="0">
                <a:solidFill>
                  <a:srgbClr val="C00000"/>
                </a:solidFill>
              </a:rPr>
              <a:t>Result Evaluation and Validation</a:t>
            </a:r>
            <a:r>
              <a:rPr lang="id-ID" sz="2000" dirty="0"/>
              <a:t>)</a:t>
            </a:r>
            <a:endParaRPr lang="en-US" sz="2000" dirty="0"/>
          </a:p>
          <a:p>
            <a:pPr marL="514350" indent="-514350">
              <a:buNone/>
            </a:pPr>
            <a:endParaRPr lang="en-US" sz="2000" dirty="0"/>
          </a:p>
          <a:p>
            <a:pPr marL="514350" indent="-514350">
              <a:buNone/>
            </a:pPr>
            <a:r>
              <a:rPr lang="en-US" sz="2000" dirty="0"/>
              <a:t>	</a:t>
            </a:r>
          </a:p>
          <a:p>
            <a:pPr marL="514350" indent="-514350">
              <a:buNone/>
            </a:pPr>
            <a:r>
              <a:rPr lang="en-US" sz="2000" dirty="0"/>
              <a:t> 	</a:t>
            </a:r>
          </a:p>
        </p:txBody>
      </p:sp>
      <p:sp>
        <p:nvSpPr>
          <p:cNvPr id="2" name="Title 1"/>
          <p:cNvSpPr>
            <a:spLocks noGrp="1"/>
          </p:cNvSpPr>
          <p:nvPr>
            <p:ph type="title"/>
          </p:nvPr>
        </p:nvSpPr>
        <p:spPr/>
        <p:txBody>
          <a:bodyPr/>
          <a:lstStyle/>
          <a:p>
            <a:r>
              <a:rPr lang="en-US" err="1"/>
              <a:t>Struktur</a:t>
            </a:r>
            <a:r>
              <a:rPr lang="en-US"/>
              <a:t> </a:t>
            </a:r>
            <a:r>
              <a:rPr lang="en-US" err="1"/>
              <a:t>Tesis</a:t>
            </a:r>
            <a:r>
              <a:rPr lang="en-US"/>
              <a:t> – </a:t>
            </a:r>
            <a:r>
              <a:rPr lang="en-US" err="1"/>
              <a:t>Bab</a:t>
            </a:r>
            <a:r>
              <a:rPr lang="en-US"/>
              <a:t> III</a:t>
            </a:r>
            <a:endParaRPr lang="id-ID"/>
          </a:p>
        </p:txBody>
      </p:sp>
      <p:sp>
        <p:nvSpPr>
          <p:cNvPr id="5" name="Slide Number Placeholder 4">
            <a:extLst>
              <a:ext uri="{FF2B5EF4-FFF2-40B4-BE49-F238E27FC236}">
                <a16:creationId xmlns:a16="http://schemas.microsoft.com/office/drawing/2014/main" id="{EE1FA983-99E1-49EA-B1E9-BAAE2F0FE9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284</a:t>
            </a:fld>
            <a:endParaRPr lang="en-US">
              <a:solidFill>
                <a:prstClr val="black">
                  <a:tint val="75000"/>
                </a:prstClr>
              </a:solidFill>
            </a:endParaRPr>
          </a:p>
        </p:txBody>
      </p:sp>
    </p:spTree>
    <p:extLst>
      <p:ext uri="{BB962C8B-B14F-4D97-AF65-F5344CB8AC3E}">
        <p14:creationId xmlns:p14="http://schemas.microsoft.com/office/powerpoint/2010/main" val="71864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486400"/>
          </a:xfrm>
        </p:spPr>
        <p:txBody>
          <a:bodyPr/>
          <a:lstStyle/>
          <a:p>
            <a:pPr marL="514350" indent="-514350">
              <a:buNone/>
            </a:pPr>
            <a:r>
              <a:rPr lang="en-US" sz="2400"/>
              <a:t>3.2 </a:t>
            </a:r>
            <a:r>
              <a:rPr lang="en-US" sz="2400">
                <a:solidFill>
                  <a:srgbClr val="0070C0"/>
                </a:solidFill>
              </a:rPr>
              <a:t>Pengumpulan Data </a:t>
            </a:r>
            <a:endParaRPr lang="id-ID" sz="2000">
              <a:solidFill>
                <a:srgbClr val="0070C0"/>
              </a:solidFill>
            </a:endParaRPr>
          </a:p>
          <a:p>
            <a:pPr marL="514350" lvl="0" indent="-514350">
              <a:buNone/>
            </a:pPr>
            <a:r>
              <a:rPr lang="id-ID" sz="2000" i="1">
                <a:solidFill>
                  <a:srgbClr val="000000"/>
                </a:solidFill>
              </a:rPr>
              <a:t>	</a:t>
            </a:r>
            <a:r>
              <a:rPr lang="en-US" sz="2000" i="1">
                <a:solidFill>
                  <a:srgbClr val="000000"/>
                </a:solidFill>
              </a:rPr>
              <a:t>(</a:t>
            </a:r>
            <a:r>
              <a:rPr lang="id-ID" sz="2000" i="1">
                <a:solidFill>
                  <a:srgbClr val="000000"/>
                </a:solidFill>
              </a:rPr>
              <a:t>jelaskan tentang  sumber data dan metode pengumpulan data </a:t>
            </a:r>
            <a:r>
              <a:rPr lang="en-US" sz="2000" i="1">
                <a:solidFill>
                  <a:srgbClr val="000000"/>
                </a:solidFill>
              </a:rPr>
              <a:t>)</a:t>
            </a:r>
            <a:endParaRPr lang="id-ID" sz="2000"/>
          </a:p>
          <a:p>
            <a:pPr marL="514350" indent="-514350">
              <a:buNone/>
            </a:pPr>
            <a:r>
              <a:rPr lang="en-US" sz="2400"/>
              <a:t>3.</a:t>
            </a:r>
            <a:r>
              <a:rPr lang="id-ID" sz="2400"/>
              <a:t>3</a:t>
            </a:r>
            <a:r>
              <a:rPr lang="en-US" sz="2400"/>
              <a:t> </a:t>
            </a:r>
            <a:r>
              <a:rPr lang="id-ID" sz="2400">
                <a:solidFill>
                  <a:srgbClr val="0070C0"/>
                </a:solidFill>
              </a:rPr>
              <a:t>Pengolahan Awal </a:t>
            </a:r>
            <a:r>
              <a:rPr lang="en-US" sz="2400">
                <a:solidFill>
                  <a:srgbClr val="0070C0"/>
                </a:solidFill>
              </a:rPr>
              <a:t>Data </a:t>
            </a:r>
          </a:p>
          <a:p>
            <a:pPr marL="514350" lvl="0" indent="-514350">
              <a:buNone/>
            </a:pPr>
            <a:r>
              <a:rPr lang="id-ID" sz="2000" i="1">
                <a:solidFill>
                  <a:srgbClr val="000000"/>
                </a:solidFill>
              </a:rPr>
              <a:t>	</a:t>
            </a:r>
            <a:r>
              <a:rPr lang="en-US" sz="2000" i="1">
                <a:solidFill>
                  <a:srgbClr val="000000"/>
                </a:solidFill>
              </a:rPr>
              <a:t>(</a:t>
            </a:r>
            <a:r>
              <a:rPr lang="id-ID" sz="2000" i="1">
                <a:solidFill>
                  <a:srgbClr val="000000"/>
                </a:solidFill>
              </a:rPr>
              <a:t>jelaskan teknik pengolahan awal (</a:t>
            </a:r>
            <a:r>
              <a:rPr lang="id-ID" sz="2000" i="1" err="1">
                <a:solidFill>
                  <a:srgbClr val="000000"/>
                </a:solidFill>
              </a:rPr>
              <a:t>pre-processing</a:t>
            </a:r>
            <a:r>
              <a:rPr lang="id-ID" sz="2000" i="1">
                <a:solidFill>
                  <a:srgbClr val="000000"/>
                </a:solidFill>
              </a:rPr>
              <a:t>) data yang akan dilakukan</a:t>
            </a:r>
            <a:r>
              <a:rPr lang="en-US" sz="2000" i="1">
                <a:solidFill>
                  <a:srgbClr val="000000"/>
                </a:solidFill>
              </a:rPr>
              <a:t>)</a:t>
            </a:r>
            <a:endParaRPr lang="en-US" sz="2400"/>
          </a:p>
          <a:p>
            <a:pPr marL="514350" indent="-514350">
              <a:buNone/>
            </a:pPr>
            <a:r>
              <a:rPr lang="en-US" sz="2400"/>
              <a:t>3.</a:t>
            </a:r>
            <a:r>
              <a:rPr lang="id-ID" sz="2400"/>
              <a:t>4</a:t>
            </a:r>
            <a:r>
              <a:rPr lang="en-US" sz="2400"/>
              <a:t> </a:t>
            </a:r>
            <a:r>
              <a:rPr lang="en-US" sz="2400">
                <a:solidFill>
                  <a:srgbClr val="0070C0"/>
                </a:solidFill>
              </a:rPr>
              <a:t>Metode Yang Diusulkan</a:t>
            </a:r>
            <a:endParaRPr lang="id-ID" sz="2400">
              <a:solidFill>
                <a:srgbClr val="0070C0"/>
              </a:solidFill>
            </a:endParaRPr>
          </a:p>
          <a:p>
            <a:pPr marL="514350" lvl="0" indent="-514350">
              <a:buNone/>
            </a:pPr>
            <a:r>
              <a:rPr lang="id-ID" sz="2000" i="1">
                <a:solidFill>
                  <a:srgbClr val="000000"/>
                </a:solidFill>
              </a:rPr>
              <a:t>	</a:t>
            </a:r>
            <a:r>
              <a:rPr lang="en-US" sz="2000" i="1">
                <a:solidFill>
                  <a:srgbClr val="000000"/>
                </a:solidFill>
              </a:rPr>
              <a:t>(</a:t>
            </a:r>
            <a:r>
              <a:rPr lang="id-ID" sz="2000" i="1">
                <a:solidFill>
                  <a:srgbClr val="000000"/>
                </a:solidFill>
              </a:rPr>
              <a:t>jelaskan perbaikan, revisi, usulan atau pengembangan metode/model yang telah kita lakukan dalam bentuk diagram skema dan formula</a:t>
            </a:r>
            <a:r>
              <a:rPr lang="en-US" sz="2000" i="1">
                <a:solidFill>
                  <a:srgbClr val="000000"/>
                </a:solidFill>
              </a:rPr>
              <a:t>)</a:t>
            </a:r>
            <a:endParaRPr lang="en-US" sz="2400"/>
          </a:p>
          <a:p>
            <a:pPr marL="514350" indent="-514350">
              <a:buNone/>
            </a:pPr>
            <a:r>
              <a:rPr lang="id-ID" sz="2400"/>
              <a:t>3.5 </a:t>
            </a:r>
            <a:r>
              <a:rPr lang="id-ID" sz="2400">
                <a:solidFill>
                  <a:srgbClr val="0070C0"/>
                </a:solidFill>
              </a:rPr>
              <a:t>Eksperimen dan Pengujian Metode </a:t>
            </a:r>
          </a:p>
          <a:p>
            <a:pPr marL="514350" indent="-514350">
              <a:buNone/>
            </a:pPr>
            <a:r>
              <a:rPr lang="id-ID" sz="2000" i="1"/>
              <a:t>	</a:t>
            </a:r>
            <a:r>
              <a:rPr lang="en-US" sz="2000" i="1"/>
              <a:t>(</a:t>
            </a:r>
            <a:r>
              <a:rPr lang="en-US" sz="2000" i="1" err="1"/>
              <a:t>jelaskan</a:t>
            </a:r>
            <a:r>
              <a:rPr lang="en-US" sz="2000" i="1"/>
              <a:t> </a:t>
            </a:r>
            <a:r>
              <a:rPr lang="en-US" sz="2000" i="1" err="1"/>
              <a:t>dengan</a:t>
            </a:r>
            <a:r>
              <a:rPr lang="en-US" sz="2000" i="1"/>
              <a:t> detail</a:t>
            </a:r>
            <a:r>
              <a:rPr lang="id-ID" sz="2000" i="1"/>
              <a:t> dan </a:t>
            </a:r>
            <a:r>
              <a:rPr lang="en-US" sz="2000" i="1"/>
              <a:t>algoritmik </a:t>
            </a:r>
            <a:r>
              <a:rPr lang="en-US" sz="2000" i="1" err="1"/>
              <a:t>bagaimana</a:t>
            </a:r>
            <a:r>
              <a:rPr lang="id-ID" sz="2000" i="1"/>
              <a:t> teknik </a:t>
            </a:r>
            <a:r>
              <a:rPr lang="en-US" sz="2000" i="1"/>
              <a:t> </a:t>
            </a:r>
            <a:r>
              <a:rPr lang="id-ID" sz="2000" i="1"/>
              <a:t>eksperimen/pengujian/penerapan metode/model yang akan dilakukan</a:t>
            </a:r>
            <a:r>
              <a:rPr lang="en-US" sz="2000" i="1"/>
              <a:t>)</a:t>
            </a:r>
            <a:endParaRPr lang="id-ID" sz="2000" i="1"/>
          </a:p>
          <a:p>
            <a:pPr marL="514350" indent="-514350">
              <a:buNone/>
            </a:pPr>
            <a:r>
              <a:rPr lang="id-ID" sz="2400"/>
              <a:t>3.6</a:t>
            </a:r>
            <a:r>
              <a:rPr lang="id-ID" sz="2400">
                <a:solidFill>
                  <a:srgbClr val="0070C0"/>
                </a:solidFill>
              </a:rPr>
              <a:t> Evaluasi dan Validasi Hasil</a:t>
            </a:r>
          </a:p>
          <a:p>
            <a:pPr marL="514350" indent="-514350">
              <a:buNone/>
            </a:pPr>
            <a:r>
              <a:rPr lang="id-ID" sz="2000" i="1"/>
              <a:t>	</a:t>
            </a:r>
            <a:r>
              <a:rPr lang="en-US" sz="2000" i="1"/>
              <a:t>(jelaskan dengan detail</a:t>
            </a:r>
            <a:r>
              <a:rPr lang="id-ID" sz="2000" i="1"/>
              <a:t> dan </a:t>
            </a:r>
            <a:r>
              <a:rPr lang="en-US" sz="2000" i="1"/>
              <a:t>algoritmik bagaimana</a:t>
            </a:r>
            <a:r>
              <a:rPr lang="id-ID" sz="2000" i="1"/>
              <a:t> teknik </a:t>
            </a:r>
            <a:r>
              <a:rPr lang="en-US" sz="2000" i="1"/>
              <a:t> </a:t>
            </a:r>
            <a:r>
              <a:rPr lang="id-ID" sz="2000" i="1"/>
              <a:t>evaluasi dan validasi metode/model yang akan dilakukan</a:t>
            </a:r>
            <a:r>
              <a:rPr lang="en-US" sz="2000" i="1"/>
              <a:t>)</a:t>
            </a:r>
            <a:endParaRPr lang="id-ID" sz="2000" i="1"/>
          </a:p>
          <a:p>
            <a:pPr marL="514350" indent="-514350">
              <a:buNone/>
            </a:pPr>
            <a:endParaRPr lang="id-ID" sz="2000" i="1"/>
          </a:p>
        </p:txBody>
      </p:sp>
      <p:sp>
        <p:nvSpPr>
          <p:cNvPr id="2" name="Title 1"/>
          <p:cNvSpPr>
            <a:spLocks noGrp="1"/>
          </p:cNvSpPr>
          <p:nvPr>
            <p:ph type="title"/>
          </p:nvPr>
        </p:nvSpPr>
        <p:spPr/>
        <p:txBody>
          <a:bodyPr/>
          <a:lstStyle/>
          <a:p>
            <a:r>
              <a:rPr lang="en-US" err="1"/>
              <a:t>Struktur</a:t>
            </a:r>
            <a:r>
              <a:rPr lang="en-US"/>
              <a:t> </a:t>
            </a:r>
            <a:r>
              <a:rPr lang="en-US" err="1"/>
              <a:t>Tesis</a:t>
            </a:r>
            <a:r>
              <a:rPr lang="en-US"/>
              <a:t> – </a:t>
            </a:r>
            <a:r>
              <a:rPr lang="en-US" err="1"/>
              <a:t>Bab</a:t>
            </a:r>
            <a:r>
              <a:rPr lang="en-US"/>
              <a:t> III</a:t>
            </a:r>
            <a:endParaRPr lang="id-ID"/>
          </a:p>
        </p:txBody>
      </p:sp>
      <p:sp>
        <p:nvSpPr>
          <p:cNvPr id="5" name="Slide Number Placeholder 4">
            <a:extLst>
              <a:ext uri="{FF2B5EF4-FFF2-40B4-BE49-F238E27FC236}">
                <a16:creationId xmlns:a16="http://schemas.microsoft.com/office/drawing/2014/main" id="{6CFCA0C5-AC82-4BEC-B4B2-C88F3BDA3C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285</a:t>
            </a:fld>
            <a:endParaRPr lang="en-US">
              <a:solidFill>
                <a:prstClr val="black">
                  <a:tint val="75000"/>
                </a:prstClr>
              </a:solidFill>
            </a:endParaRPr>
          </a:p>
        </p:txBody>
      </p:sp>
    </p:spTree>
    <p:extLst>
      <p:ext uri="{BB962C8B-B14F-4D97-AF65-F5344CB8AC3E}">
        <p14:creationId xmlns:p14="http://schemas.microsoft.com/office/powerpoint/2010/main" val="1810575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7886700" cy="4972050"/>
          </a:xfrm>
        </p:spPr>
        <p:txBody>
          <a:bodyPr>
            <a:normAutofit/>
          </a:bodyPr>
          <a:lstStyle/>
          <a:p>
            <a:r>
              <a:rPr lang="en-US" dirty="0"/>
              <a:t>I</a:t>
            </a:r>
            <a:r>
              <a:rPr lang="id-ID" dirty="0" err="1"/>
              <a:t>ntinya</a:t>
            </a:r>
            <a:r>
              <a:rPr lang="id-ID" dirty="0"/>
              <a:t> berisi</a:t>
            </a:r>
            <a:r>
              <a:rPr lang="en-US" dirty="0"/>
              <a:t> </a:t>
            </a:r>
            <a:r>
              <a:rPr lang="en-US" dirty="0" err="1"/>
              <a:t>desain</a:t>
            </a:r>
            <a:r>
              <a:rPr lang="en-US" dirty="0"/>
              <a:t> dan </a:t>
            </a:r>
            <a:r>
              <a:rPr lang="en-US" dirty="0" err="1"/>
              <a:t>tahapan</a:t>
            </a:r>
            <a:r>
              <a:rPr lang="en-US" dirty="0"/>
              <a:t> </a:t>
            </a:r>
            <a:r>
              <a:rPr lang="en-US" dirty="0" err="1"/>
              <a:t>penelitian</a:t>
            </a:r>
            <a:endParaRPr lang="id-ID" dirty="0"/>
          </a:p>
          <a:p>
            <a:r>
              <a:rPr lang="id-ID" dirty="0"/>
              <a:t>Metode penelitian berisi </a:t>
            </a:r>
            <a:r>
              <a:rPr lang="id-ID" dirty="0">
                <a:solidFill>
                  <a:srgbClr val="C00000"/>
                </a:solidFill>
              </a:rPr>
              <a:t>rencana dan tahapan penelitian saja</a:t>
            </a:r>
            <a:r>
              <a:rPr lang="id-ID" dirty="0"/>
              <a:t>, </a:t>
            </a:r>
            <a:r>
              <a:rPr lang="id-ID" dirty="0">
                <a:solidFill>
                  <a:srgbClr val="0070C0"/>
                </a:solidFill>
              </a:rPr>
              <a:t>bukan hasilnya </a:t>
            </a:r>
            <a:r>
              <a:rPr lang="id-ID" dirty="0"/>
              <a:t>apalagi pembahasannya</a:t>
            </a:r>
            <a:endParaRPr lang="en-US" dirty="0"/>
          </a:p>
        </p:txBody>
      </p:sp>
      <p:sp>
        <p:nvSpPr>
          <p:cNvPr id="2" name="Title 1"/>
          <p:cNvSpPr>
            <a:spLocks noGrp="1"/>
          </p:cNvSpPr>
          <p:nvPr>
            <p:ph type="title"/>
          </p:nvPr>
        </p:nvSpPr>
        <p:spPr/>
        <p:txBody>
          <a:bodyPr/>
          <a:lstStyle/>
          <a:p>
            <a:r>
              <a:rPr lang="id-ID"/>
              <a:t>Metode Penelitian</a:t>
            </a:r>
            <a:endParaRPr lang="en-US"/>
          </a:p>
        </p:txBody>
      </p:sp>
      <p:sp>
        <p:nvSpPr>
          <p:cNvPr id="5" name="Slide Number Placeholder 4">
            <a:extLst>
              <a:ext uri="{FF2B5EF4-FFF2-40B4-BE49-F238E27FC236}">
                <a16:creationId xmlns:a16="http://schemas.microsoft.com/office/drawing/2014/main" id="{ED17B153-6F46-4258-828B-A28F9597B0C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286</a:t>
            </a:fld>
            <a:endParaRPr lang="en-US">
              <a:solidFill>
                <a:prstClr val="black">
                  <a:tint val="75000"/>
                </a:prstClr>
              </a:solidFill>
            </a:endParaRPr>
          </a:p>
        </p:txBody>
      </p:sp>
    </p:spTree>
    <p:extLst>
      <p:ext uri="{BB962C8B-B14F-4D97-AF65-F5344CB8AC3E}">
        <p14:creationId xmlns:p14="http://schemas.microsoft.com/office/powerpoint/2010/main" val="427967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762000" y="1364581"/>
          <a:ext cx="7391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err="1"/>
              <a:t>Contoh</a:t>
            </a:r>
            <a:r>
              <a:rPr lang="en-US" dirty="0"/>
              <a:t> </a:t>
            </a:r>
            <a:r>
              <a:rPr lang="id-ID" dirty="0"/>
              <a:t>Tahapan Penelitian</a:t>
            </a:r>
          </a:p>
        </p:txBody>
      </p:sp>
      <p:sp>
        <p:nvSpPr>
          <p:cNvPr id="4" name="Slide Number Placeholder 3">
            <a:extLst>
              <a:ext uri="{FF2B5EF4-FFF2-40B4-BE49-F238E27FC236}">
                <a16:creationId xmlns:a16="http://schemas.microsoft.com/office/drawing/2014/main" id="{B77907FA-8D9B-43EC-B53C-F9657D36DA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287</a:t>
            </a:fld>
            <a:endParaRPr lang="en-US">
              <a:solidFill>
                <a:prstClr val="black">
                  <a:tint val="75000"/>
                </a:prstClr>
              </a:solidFill>
            </a:endParaRPr>
          </a:p>
        </p:txBody>
      </p:sp>
    </p:spTree>
    <p:extLst>
      <p:ext uri="{BB962C8B-B14F-4D97-AF65-F5344CB8AC3E}">
        <p14:creationId xmlns:p14="http://schemas.microsoft.com/office/powerpoint/2010/main" val="1228924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671" y="1219200"/>
            <a:ext cx="8058150" cy="5097463"/>
          </a:xfrm>
        </p:spPr>
        <p:txBody>
          <a:bodyPr/>
          <a:lstStyle/>
          <a:p>
            <a:pPr marL="514350" indent="-514350">
              <a:buFont typeface="+mj-lt"/>
              <a:buAutoNum type="arabicPeriod"/>
            </a:pPr>
            <a:r>
              <a:rPr lang="en-US" dirty="0">
                <a:solidFill>
                  <a:srgbClr val="C00000"/>
                </a:solidFill>
              </a:rPr>
              <a:t>Pre-Experimental </a:t>
            </a:r>
            <a:r>
              <a:rPr lang="en-US" dirty="0"/>
              <a:t>Design</a:t>
            </a:r>
          </a:p>
          <a:p>
            <a:pPr marL="863600" lvl="1" indent="-514350">
              <a:buFont typeface="+mj-lt"/>
              <a:buAutoNum type="arabicPeriod"/>
            </a:pPr>
            <a:r>
              <a:rPr lang="en-US" sz="2400" dirty="0"/>
              <a:t>One-Shot Case Study</a:t>
            </a:r>
          </a:p>
          <a:p>
            <a:pPr marL="863600" lvl="1" indent="-514350">
              <a:buFont typeface="+mj-lt"/>
              <a:buAutoNum type="arabicPeriod"/>
            </a:pPr>
            <a:r>
              <a:rPr lang="en-US" sz="2400" dirty="0"/>
              <a:t>One Group Pretest-Posttest Design</a:t>
            </a:r>
          </a:p>
          <a:p>
            <a:pPr marL="863600" lvl="1" indent="-514350">
              <a:buFont typeface="+mj-lt"/>
              <a:buAutoNum type="arabicPeriod"/>
            </a:pPr>
            <a:r>
              <a:rPr lang="en-US" sz="2400" dirty="0"/>
              <a:t>Intact-Group Comparison</a:t>
            </a:r>
          </a:p>
          <a:p>
            <a:pPr marL="514350" indent="-514350">
              <a:buFont typeface="+mj-lt"/>
              <a:buAutoNum type="arabicPeriod"/>
            </a:pPr>
            <a:r>
              <a:rPr lang="en-US" dirty="0">
                <a:solidFill>
                  <a:srgbClr val="C00000"/>
                </a:solidFill>
              </a:rPr>
              <a:t>True-Experimental</a:t>
            </a:r>
            <a:r>
              <a:rPr lang="en-US" dirty="0"/>
              <a:t> Design</a:t>
            </a:r>
          </a:p>
          <a:p>
            <a:pPr marL="863600" lvl="1" indent="-514350">
              <a:buFont typeface="+mj-lt"/>
              <a:buAutoNum type="arabicPeriod"/>
            </a:pPr>
            <a:r>
              <a:rPr lang="en-US" sz="2400" dirty="0"/>
              <a:t>Posttest Only Control Design</a:t>
            </a:r>
          </a:p>
          <a:p>
            <a:pPr marL="863600" lvl="1" indent="-514350">
              <a:buFont typeface="+mj-lt"/>
              <a:buAutoNum type="arabicPeriod"/>
            </a:pPr>
            <a:r>
              <a:rPr lang="en-US" sz="2400" dirty="0"/>
              <a:t>Pretest-Control Group Design</a:t>
            </a:r>
          </a:p>
          <a:p>
            <a:pPr marL="514350" indent="-514350">
              <a:buFont typeface="+mj-lt"/>
              <a:buAutoNum type="arabicPeriod"/>
            </a:pPr>
            <a:r>
              <a:rPr lang="en-US" dirty="0">
                <a:solidFill>
                  <a:srgbClr val="C00000"/>
                </a:solidFill>
              </a:rPr>
              <a:t>Factorial Experimental </a:t>
            </a:r>
            <a:r>
              <a:rPr lang="en-US" dirty="0"/>
              <a:t>Design</a:t>
            </a:r>
          </a:p>
          <a:p>
            <a:pPr marL="514350" indent="-514350">
              <a:buFont typeface="+mj-lt"/>
              <a:buAutoNum type="arabicPeriod"/>
            </a:pPr>
            <a:r>
              <a:rPr lang="en-US" dirty="0">
                <a:solidFill>
                  <a:srgbClr val="C00000"/>
                </a:solidFill>
              </a:rPr>
              <a:t>Quasi Experimental </a:t>
            </a:r>
            <a:r>
              <a:rPr lang="en-US" dirty="0"/>
              <a:t>Design</a:t>
            </a:r>
          </a:p>
          <a:p>
            <a:pPr marL="863600" lvl="1" indent="-514350">
              <a:buFont typeface="+mj-lt"/>
              <a:buAutoNum type="arabicPeriod"/>
            </a:pPr>
            <a:r>
              <a:rPr lang="en-US" sz="2400" dirty="0"/>
              <a:t>Time-Series Design</a:t>
            </a:r>
          </a:p>
          <a:p>
            <a:pPr marL="863600" lvl="1" indent="-514350">
              <a:buFont typeface="+mj-lt"/>
              <a:buAutoNum type="arabicPeriod"/>
            </a:pPr>
            <a:r>
              <a:rPr lang="en-US" sz="2400" dirty="0"/>
              <a:t>Nonequivalent Control Group Design</a:t>
            </a:r>
          </a:p>
        </p:txBody>
      </p:sp>
      <p:sp>
        <p:nvSpPr>
          <p:cNvPr id="2" name="Title 1"/>
          <p:cNvSpPr>
            <a:spLocks noGrp="1"/>
          </p:cNvSpPr>
          <p:nvPr>
            <p:ph type="title"/>
          </p:nvPr>
        </p:nvSpPr>
        <p:spPr/>
        <p:txBody>
          <a:bodyPr/>
          <a:lstStyle/>
          <a:p>
            <a:r>
              <a:rPr lang="en-US" dirty="0" err="1"/>
              <a:t>Desain</a:t>
            </a:r>
            <a:r>
              <a:rPr lang="en-US" dirty="0"/>
              <a:t> </a:t>
            </a:r>
            <a:r>
              <a:rPr lang="en-US" dirty="0" err="1"/>
              <a:t>Penelitian</a:t>
            </a:r>
            <a:r>
              <a:rPr lang="en-US" dirty="0"/>
              <a:t> </a:t>
            </a:r>
            <a:r>
              <a:rPr lang="en-US" dirty="0" err="1"/>
              <a:t>Eksperimen</a:t>
            </a:r>
            <a:endParaRPr lang="en-US" dirty="0"/>
          </a:p>
        </p:txBody>
      </p:sp>
      <p:sp>
        <p:nvSpPr>
          <p:cNvPr id="5" name="Slide Number Placeholder 4">
            <a:extLst>
              <a:ext uri="{FF2B5EF4-FFF2-40B4-BE49-F238E27FC236}">
                <a16:creationId xmlns:a16="http://schemas.microsoft.com/office/drawing/2014/main" id="{CEDCB18F-F91F-4762-A572-F6B3DF1FDD3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288</a:t>
            </a:fld>
            <a:endParaRPr lang="en-US">
              <a:solidFill>
                <a:prstClr val="black">
                  <a:tint val="75000"/>
                </a:prstClr>
              </a:solidFill>
            </a:endParaRPr>
          </a:p>
        </p:txBody>
      </p:sp>
    </p:spTree>
    <p:extLst>
      <p:ext uri="{BB962C8B-B14F-4D97-AF65-F5344CB8AC3E}">
        <p14:creationId xmlns:p14="http://schemas.microsoft.com/office/powerpoint/2010/main" val="2280819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229600" cy="4640263"/>
          </a:xfrm>
        </p:spPr>
        <p:txBody>
          <a:bodyPr/>
          <a:lstStyle/>
          <a:p>
            <a:pPr marL="514350" indent="-514350"/>
            <a:r>
              <a:rPr lang="en-US" sz="3200" dirty="0" err="1">
                <a:solidFill>
                  <a:srgbClr val="C00000"/>
                </a:solidFill>
              </a:rPr>
              <a:t>Tidak</a:t>
            </a:r>
            <a:r>
              <a:rPr lang="en-US" sz="3200" dirty="0">
                <a:solidFill>
                  <a:srgbClr val="C00000"/>
                </a:solidFill>
              </a:rPr>
              <a:t> </a:t>
            </a:r>
            <a:r>
              <a:rPr lang="en-US" sz="3200" dirty="0" err="1">
                <a:solidFill>
                  <a:srgbClr val="C00000"/>
                </a:solidFill>
              </a:rPr>
              <a:t>ada</a:t>
            </a:r>
            <a:r>
              <a:rPr lang="en-US" sz="3200" dirty="0">
                <a:solidFill>
                  <a:srgbClr val="C00000"/>
                </a:solidFill>
              </a:rPr>
              <a:t> variable </a:t>
            </a:r>
            <a:r>
              <a:rPr lang="en-US" sz="3200" dirty="0" err="1">
                <a:solidFill>
                  <a:srgbClr val="C00000"/>
                </a:solidFill>
              </a:rPr>
              <a:t>kontrol</a:t>
            </a:r>
            <a:r>
              <a:rPr lang="en-US" sz="3200" dirty="0">
                <a:solidFill>
                  <a:srgbClr val="C00000"/>
                </a:solidFill>
              </a:rPr>
              <a:t> </a:t>
            </a:r>
            <a:r>
              <a:rPr lang="en-US" sz="3200" dirty="0" err="1"/>
              <a:t>dan</a:t>
            </a:r>
            <a:r>
              <a:rPr lang="en-US" sz="3200" dirty="0"/>
              <a:t> data </a:t>
            </a:r>
            <a:r>
              <a:rPr lang="en-US" sz="3200" dirty="0" err="1">
                <a:solidFill>
                  <a:srgbClr val="C00000"/>
                </a:solidFill>
              </a:rPr>
              <a:t>tidak</a:t>
            </a:r>
            <a:r>
              <a:rPr lang="en-US" sz="3200" dirty="0">
                <a:solidFill>
                  <a:srgbClr val="C00000"/>
                </a:solidFill>
              </a:rPr>
              <a:t> </a:t>
            </a:r>
            <a:r>
              <a:rPr lang="en-US" sz="3200" dirty="0" err="1">
                <a:solidFill>
                  <a:srgbClr val="C00000"/>
                </a:solidFill>
              </a:rPr>
              <a:t>dipilih</a:t>
            </a:r>
            <a:r>
              <a:rPr lang="en-US" sz="3200" dirty="0">
                <a:solidFill>
                  <a:srgbClr val="C00000"/>
                </a:solidFill>
              </a:rPr>
              <a:t> </a:t>
            </a:r>
            <a:r>
              <a:rPr lang="en-US" sz="3200" dirty="0" err="1">
                <a:solidFill>
                  <a:srgbClr val="C00000"/>
                </a:solidFill>
              </a:rPr>
              <a:t>secara</a:t>
            </a:r>
            <a:r>
              <a:rPr lang="en-US" sz="3200" dirty="0">
                <a:solidFill>
                  <a:srgbClr val="C00000"/>
                </a:solidFill>
              </a:rPr>
              <a:t> random</a:t>
            </a:r>
          </a:p>
          <a:p>
            <a:pPr marL="514350" indent="-514350"/>
            <a:r>
              <a:rPr lang="en-US" sz="3200" dirty="0" err="1"/>
              <a:t>Belum</a:t>
            </a:r>
            <a:r>
              <a:rPr lang="en-US" sz="3200" dirty="0"/>
              <a:t> </a:t>
            </a:r>
            <a:r>
              <a:rPr lang="en-US" sz="3200" dirty="0" err="1"/>
              <a:t>disebut</a:t>
            </a:r>
            <a:r>
              <a:rPr lang="en-US" sz="3200" dirty="0"/>
              <a:t> </a:t>
            </a:r>
            <a:r>
              <a:rPr lang="en-US" sz="3200" dirty="0" err="1"/>
              <a:t>eksperimen</a:t>
            </a:r>
            <a:r>
              <a:rPr lang="en-US" sz="3200" dirty="0"/>
              <a:t> yang </a:t>
            </a:r>
            <a:r>
              <a:rPr lang="en-US" sz="3200" dirty="0" err="1"/>
              <a:t>sebenarnya</a:t>
            </a:r>
            <a:r>
              <a:rPr lang="en-US" sz="3200" dirty="0"/>
              <a:t>, </a:t>
            </a:r>
            <a:r>
              <a:rPr lang="en-US" sz="3200" dirty="0" err="1"/>
              <a:t>karena</a:t>
            </a:r>
            <a:r>
              <a:rPr lang="en-US" sz="3200" dirty="0"/>
              <a:t> </a:t>
            </a:r>
            <a:r>
              <a:rPr lang="en-US" sz="3200" dirty="0" err="1"/>
              <a:t>kemungkinan</a:t>
            </a:r>
            <a:r>
              <a:rPr lang="en-US" sz="3200" dirty="0"/>
              <a:t> </a:t>
            </a:r>
            <a:r>
              <a:rPr lang="en-US" sz="3200" dirty="0" err="1">
                <a:solidFill>
                  <a:srgbClr val="C00000"/>
                </a:solidFill>
              </a:rPr>
              <a:t>ada</a:t>
            </a:r>
            <a:r>
              <a:rPr lang="en-US" sz="3200" dirty="0">
                <a:solidFill>
                  <a:srgbClr val="C00000"/>
                </a:solidFill>
              </a:rPr>
              <a:t> </a:t>
            </a:r>
            <a:r>
              <a:rPr lang="en-US" sz="3200" dirty="0" err="1">
                <a:solidFill>
                  <a:srgbClr val="C00000"/>
                </a:solidFill>
              </a:rPr>
              <a:t>variabel</a:t>
            </a:r>
            <a:r>
              <a:rPr lang="en-US" sz="3200" dirty="0">
                <a:solidFill>
                  <a:srgbClr val="C00000"/>
                </a:solidFill>
              </a:rPr>
              <a:t> </a:t>
            </a:r>
            <a:r>
              <a:rPr lang="en-US" sz="3200" dirty="0" err="1">
                <a:solidFill>
                  <a:srgbClr val="C00000"/>
                </a:solidFill>
              </a:rPr>
              <a:t>eksternal</a:t>
            </a:r>
            <a:r>
              <a:rPr lang="en-US" sz="3200" dirty="0">
                <a:solidFill>
                  <a:srgbClr val="C00000"/>
                </a:solidFill>
              </a:rPr>
              <a:t> </a:t>
            </a:r>
            <a:r>
              <a:rPr lang="en-US" sz="3200" dirty="0"/>
              <a:t>yang </a:t>
            </a:r>
            <a:r>
              <a:rPr lang="en-US" sz="3200" dirty="0" err="1"/>
              <a:t>mempengaruhi</a:t>
            </a:r>
            <a:r>
              <a:rPr lang="en-US" sz="3200" dirty="0"/>
              <a:t> </a:t>
            </a:r>
            <a:r>
              <a:rPr lang="en-US" sz="3200" dirty="0" err="1"/>
              <a:t>terbentuknya</a:t>
            </a:r>
            <a:r>
              <a:rPr lang="en-US" sz="3200" dirty="0"/>
              <a:t> variable </a:t>
            </a:r>
            <a:r>
              <a:rPr lang="en-US" sz="3200" dirty="0" err="1"/>
              <a:t>dependen</a:t>
            </a:r>
            <a:endParaRPr lang="en-US" sz="3200" dirty="0"/>
          </a:p>
          <a:p>
            <a:pPr marL="514350" indent="-514350"/>
            <a:r>
              <a:rPr lang="en-US" sz="3200" dirty="0" err="1"/>
              <a:t>Bentuk</a:t>
            </a:r>
            <a:r>
              <a:rPr lang="en-US" sz="3200" dirty="0"/>
              <a:t> pre-experimental design:</a:t>
            </a:r>
          </a:p>
          <a:p>
            <a:pPr marL="863600" lvl="1" indent="-514350">
              <a:buFont typeface="+mj-lt"/>
              <a:buAutoNum type="arabicPeriod"/>
            </a:pPr>
            <a:r>
              <a:rPr lang="en-US" sz="2400" dirty="0"/>
              <a:t>One-Shot Case Study</a:t>
            </a:r>
          </a:p>
          <a:p>
            <a:pPr marL="863600" lvl="1" indent="-514350">
              <a:buFont typeface="+mj-lt"/>
              <a:buAutoNum type="arabicPeriod"/>
            </a:pPr>
            <a:r>
              <a:rPr lang="en-US" sz="2400" dirty="0"/>
              <a:t>One Group Pretest-Posttest Design</a:t>
            </a:r>
          </a:p>
          <a:p>
            <a:pPr marL="863600" lvl="1" indent="-514350">
              <a:buFont typeface="+mj-lt"/>
              <a:buAutoNum type="arabicPeriod"/>
            </a:pPr>
            <a:r>
              <a:rPr lang="en-US" sz="2400" dirty="0"/>
              <a:t>Intact-Group Comparison</a:t>
            </a:r>
          </a:p>
        </p:txBody>
      </p:sp>
      <p:sp>
        <p:nvSpPr>
          <p:cNvPr id="2" name="Title 1"/>
          <p:cNvSpPr>
            <a:spLocks noGrp="1"/>
          </p:cNvSpPr>
          <p:nvPr>
            <p:ph type="title"/>
          </p:nvPr>
        </p:nvSpPr>
        <p:spPr/>
        <p:txBody>
          <a:bodyPr/>
          <a:lstStyle/>
          <a:p>
            <a:r>
              <a:rPr lang="en-US" dirty="0"/>
              <a:t>Pre-Experimental Design</a:t>
            </a:r>
          </a:p>
        </p:txBody>
      </p:sp>
      <p:sp>
        <p:nvSpPr>
          <p:cNvPr id="5" name="Slide Number Placeholder 4">
            <a:extLst>
              <a:ext uri="{FF2B5EF4-FFF2-40B4-BE49-F238E27FC236}">
                <a16:creationId xmlns:a16="http://schemas.microsoft.com/office/drawing/2014/main" id="{DD1DA3C5-9A20-4324-8F4B-75C1F55F160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289</a:t>
            </a:fld>
            <a:endParaRPr lang="en-US">
              <a:solidFill>
                <a:prstClr val="black">
                  <a:tint val="75000"/>
                </a:prstClr>
              </a:solidFill>
            </a:endParaRPr>
          </a:p>
        </p:txBody>
      </p:sp>
    </p:spTree>
    <p:extLst>
      <p:ext uri="{BB962C8B-B14F-4D97-AF65-F5344CB8AC3E}">
        <p14:creationId xmlns:p14="http://schemas.microsoft.com/office/powerpoint/2010/main" val="508258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7173" name="Picture 2"/>
          <p:cNvPicPr>
            <a:picLocks noChangeAspect="1" noChangeArrowheads="1"/>
          </p:cNvPicPr>
          <p:nvPr/>
        </p:nvPicPr>
        <p:blipFill>
          <a:blip r:embed="rId2" cstate="print"/>
          <a:srcRect/>
          <a:stretch>
            <a:fillRect/>
          </a:stretch>
        </p:blipFill>
        <p:spPr bwMode="auto">
          <a:xfrm>
            <a:off x="0" y="0"/>
            <a:ext cx="9286875" cy="687387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0FD973E2-FFC4-4E49-B6EE-8BBB0724AD1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915488324"/>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5200"/>
            <a:ext cx="8229600" cy="2659063"/>
          </a:xfrm>
        </p:spPr>
        <p:txBody>
          <a:bodyPr/>
          <a:lstStyle/>
          <a:p>
            <a:endParaRPr lang="en-US"/>
          </a:p>
        </p:txBody>
      </p:sp>
      <p:sp>
        <p:nvSpPr>
          <p:cNvPr id="2" name="Title 1"/>
          <p:cNvSpPr>
            <a:spLocks noGrp="1"/>
          </p:cNvSpPr>
          <p:nvPr>
            <p:ph type="title"/>
          </p:nvPr>
        </p:nvSpPr>
        <p:spPr/>
        <p:txBody>
          <a:bodyPr>
            <a:noAutofit/>
          </a:bodyPr>
          <a:lstStyle/>
          <a:p>
            <a:pPr lvl="1"/>
            <a:r>
              <a:rPr lang="en-US" sz="4000" dirty="0">
                <a:latin typeface="+mj-lt"/>
                <a:cs typeface="Calibri" pitchFamily="34" charset="0"/>
              </a:rPr>
              <a:t>One-Shot Case Study</a:t>
            </a:r>
          </a:p>
        </p:txBody>
      </p:sp>
      <p:sp>
        <p:nvSpPr>
          <p:cNvPr id="7" name="TextBox 6"/>
          <p:cNvSpPr txBox="1"/>
          <p:nvPr/>
        </p:nvSpPr>
        <p:spPr>
          <a:xfrm>
            <a:off x="4191000" y="1508879"/>
            <a:ext cx="4648199" cy="1292662"/>
          </a:xfrm>
          <a:prstGeom prst="rect">
            <a:avLst/>
          </a:prstGeom>
          <a:noFill/>
        </p:spPr>
        <p:txBody>
          <a:bodyPr wrap="square" rtlCol="0">
            <a:spAutoFit/>
          </a:bodyPr>
          <a:lstStyle/>
          <a:p>
            <a:pPr algn="l"/>
            <a:r>
              <a:rPr lang="en-US" sz="2600">
                <a:effectLst/>
                <a:latin typeface="Calibri" pitchFamily="34" charset="0"/>
                <a:cs typeface="Calibri" pitchFamily="34" charset="0"/>
              </a:rPr>
              <a:t>X = </a:t>
            </a:r>
            <a:r>
              <a:rPr lang="en-US" sz="2600" err="1">
                <a:effectLst/>
                <a:latin typeface="Calibri" pitchFamily="34" charset="0"/>
                <a:cs typeface="Calibri" pitchFamily="34" charset="0"/>
              </a:rPr>
              <a:t>perlakuan</a:t>
            </a:r>
            <a:r>
              <a:rPr lang="en-US" sz="2600">
                <a:effectLst/>
                <a:latin typeface="Calibri" pitchFamily="34" charset="0"/>
                <a:cs typeface="Calibri" pitchFamily="34" charset="0"/>
              </a:rPr>
              <a:t> yang </a:t>
            </a:r>
            <a:r>
              <a:rPr lang="en-US" sz="2600" err="1">
                <a:effectLst/>
                <a:latin typeface="Calibri" pitchFamily="34" charset="0"/>
                <a:cs typeface="Calibri" pitchFamily="34" charset="0"/>
              </a:rPr>
              <a:t>diberikan</a:t>
            </a:r>
            <a:r>
              <a:rPr lang="en-US" sz="2600">
                <a:effectLst/>
                <a:latin typeface="Calibri" pitchFamily="34" charset="0"/>
                <a:cs typeface="Calibri" pitchFamily="34" charset="0"/>
              </a:rPr>
              <a:t>   </a:t>
            </a:r>
          </a:p>
          <a:p>
            <a:pPr algn="l"/>
            <a:r>
              <a:rPr lang="en-US" sz="2600">
                <a:effectLst/>
                <a:latin typeface="Calibri" pitchFamily="34" charset="0"/>
                <a:cs typeface="Calibri" pitchFamily="34" charset="0"/>
              </a:rPr>
              <a:t>      (</a:t>
            </a:r>
            <a:r>
              <a:rPr lang="en-US" sz="2600" err="1">
                <a:effectLst/>
                <a:latin typeface="Calibri" pitchFamily="34" charset="0"/>
                <a:cs typeface="Calibri" pitchFamily="34" charset="0"/>
              </a:rPr>
              <a:t>variabel</a:t>
            </a:r>
            <a:r>
              <a:rPr lang="en-US" sz="2600">
                <a:effectLst/>
                <a:latin typeface="Calibri" pitchFamily="34" charset="0"/>
                <a:cs typeface="Calibri" pitchFamily="34" charset="0"/>
              </a:rPr>
              <a:t> </a:t>
            </a:r>
            <a:r>
              <a:rPr lang="en-US" sz="2600" err="1">
                <a:effectLst/>
                <a:latin typeface="Calibri" pitchFamily="34" charset="0"/>
                <a:cs typeface="Calibri" pitchFamily="34" charset="0"/>
              </a:rPr>
              <a:t>independen</a:t>
            </a:r>
            <a:r>
              <a:rPr lang="en-US" sz="2600">
                <a:effectLst/>
                <a:latin typeface="Calibri" pitchFamily="34" charset="0"/>
                <a:cs typeface="Calibri" pitchFamily="34" charset="0"/>
              </a:rPr>
              <a:t>)</a:t>
            </a:r>
          </a:p>
          <a:p>
            <a:pPr algn="l"/>
            <a:r>
              <a:rPr lang="en-US" sz="2600">
                <a:effectLst/>
                <a:latin typeface="Calibri" pitchFamily="34" charset="0"/>
                <a:cs typeface="Calibri" pitchFamily="34" charset="0"/>
              </a:rPr>
              <a:t>O = </a:t>
            </a:r>
            <a:r>
              <a:rPr lang="en-US" sz="2600" err="1">
                <a:effectLst/>
                <a:latin typeface="Calibri" pitchFamily="34" charset="0"/>
                <a:cs typeface="Calibri" pitchFamily="34" charset="0"/>
              </a:rPr>
              <a:t>hasil</a:t>
            </a:r>
            <a:r>
              <a:rPr lang="en-US" sz="2600">
                <a:effectLst/>
                <a:latin typeface="Calibri" pitchFamily="34" charset="0"/>
                <a:cs typeface="Calibri" pitchFamily="34" charset="0"/>
              </a:rPr>
              <a:t> (</a:t>
            </a:r>
            <a:r>
              <a:rPr lang="en-US" sz="2600" err="1">
                <a:effectLst/>
                <a:latin typeface="Calibri" pitchFamily="34" charset="0"/>
                <a:cs typeface="Calibri" pitchFamily="34" charset="0"/>
              </a:rPr>
              <a:t>variabel</a:t>
            </a:r>
            <a:r>
              <a:rPr lang="en-US" sz="2600">
                <a:effectLst/>
                <a:latin typeface="Calibri" pitchFamily="34" charset="0"/>
                <a:cs typeface="Calibri" pitchFamily="34" charset="0"/>
              </a:rPr>
              <a:t> </a:t>
            </a:r>
            <a:r>
              <a:rPr lang="en-US" sz="2600" err="1">
                <a:effectLst/>
                <a:latin typeface="Calibri" pitchFamily="34" charset="0"/>
                <a:cs typeface="Calibri" pitchFamily="34" charset="0"/>
              </a:rPr>
              <a:t>dependen</a:t>
            </a:r>
            <a:r>
              <a:rPr lang="en-US" sz="2600">
                <a:effectLst/>
                <a:latin typeface="Calibri" pitchFamily="34" charset="0"/>
                <a:cs typeface="Calibri" pitchFamily="34" charset="0"/>
              </a:rPr>
              <a:t>)</a:t>
            </a:r>
          </a:p>
        </p:txBody>
      </p:sp>
      <p:sp>
        <p:nvSpPr>
          <p:cNvPr id="8" name="TextBox 7"/>
          <p:cNvSpPr txBox="1"/>
          <p:nvPr/>
        </p:nvSpPr>
        <p:spPr>
          <a:xfrm>
            <a:off x="637621" y="1449050"/>
            <a:ext cx="2486579" cy="1446550"/>
          </a:xfrm>
          <a:prstGeom prst="rect">
            <a:avLst/>
          </a:prstGeom>
          <a:noFill/>
        </p:spPr>
        <p:txBody>
          <a:bodyPr wrap="none" rtlCol="0">
            <a:spAutoFit/>
          </a:bodyPr>
          <a:lstStyle/>
          <a:p>
            <a:r>
              <a:rPr lang="en-US" sz="8800" b="1"/>
              <a:t>X  O</a:t>
            </a:r>
          </a:p>
        </p:txBody>
      </p:sp>
      <p:sp>
        <p:nvSpPr>
          <p:cNvPr id="5" name="Slide Number Placeholder 4">
            <a:extLst>
              <a:ext uri="{FF2B5EF4-FFF2-40B4-BE49-F238E27FC236}">
                <a16:creationId xmlns:a16="http://schemas.microsoft.com/office/drawing/2014/main" id="{72377D55-56BD-4CD1-9482-5A52924A647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290</a:t>
            </a:fld>
            <a:endParaRPr lang="en-US">
              <a:solidFill>
                <a:prstClr val="black">
                  <a:tint val="75000"/>
                </a:prstClr>
              </a:solidFill>
            </a:endParaRPr>
          </a:p>
        </p:txBody>
      </p:sp>
    </p:spTree>
    <p:extLst>
      <p:ext uri="{BB962C8B-B14F-4D97-AF65-F5344CB8AC3E}">
        <p14:creationId xmlns:p14="http://schemas.microsoft.com/office/powerpoint/2010/main" val="35983937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6600"/>
            <a:ext cx="8229600" cy="2887663"/>
          </a:xfrm>
        </p:spPr>
        <p:txBody>
          <a:bodyPr/>
          <a:lstStyle/>
          <a:p>
            <a:endParaRPr lang="en-US"/>
          </a:p>
        </p:txBody>
      </p:sp>
      <p:sp>
        <p:nvSpPr>
          <p:cNvPr id="2" name="Title 1"/>
          <p:cNvSpPr>
            <a:spLocks noGrp="1"/>
          </p:cNvSpPr>
          <p:nvPr>
            <p:ph type="title"/>
          </p:nvPr>
        </p:nvSpPr>
        <p:spPr/>
        <p:txBody>
          <a:bodyPr>
            <a:noAutofit/>
          </a:bodyPr>
          <a:lstStyle/>
          <a:p>
            <a:pPr lvl="1"/>
            <a:r>
              <a:rPr lang="en-US" sz="4000" dirty="0">
                <a:latin typeface="+mj-lt"/>
                <a:cs typeface="Calibri" pitchFamily="34" charset="0"/>
              </a:rPr>
              <a:t>One Group Pretest-Posttest Design</a:t>
            </a:r>
          </a:p>
        </p:txBody>
      </p:sp>
      <p:sp>
        <p:nvSpPr>
          <p:cNvPr id="5" name="TextBox 4"/>
          <p:cNvSpPr txBox="1"/>
          <p:nvPr/>
        </p:nvSpPr>
        <p:spPr>
          <a:xfrm>
            <a:off x="4343400" y="1526738"/>
            <a:ext cx="4800600" cy="1292662"/>
          </a:xfrm>
          <a:prstGeom prst="rect">
            <a:avLst/>
          </a:prstGeom>
          <a:noFill/>
        </p:spPr>
        <p:txBody>
          <a:bodyPr wrap="square" rtlCol="0">
            <a:spAutoFit/>
          </a:bodyPr>
          <a:lstStyle/>
          <a:p>
            <a:pPr algn="l"/>
            <a:r>
              <a:rPr lang="en-US" sz="2600" dirty="0">
                <a:effectLst/>
                <a:latin typeface="Calibri" pitchFamily="34" charset="0"/>
                <a:cs typeface="Calibri" pitchFamily="34" charset="0"/>
              </a:rPr>
              <a:t>O</a:t>
            </a:r>
            <a:r>
              <a:rPr lang="en-US" sz="2600" baseline="-25000" dirty="0">
                <a:effectLst/>
                <a:latin typeface="Calibri" pitchFamily="34" charset="0"/>
                <a:cs typeface="Calibri" pitchFamily="34" charset="0"/>
              </a:rPr>
              <a:t>1</a:t>
            </a:r>
            <a:r>
              <a:rPr lang="en-US" sz="2600" dirty="0">
                <a:effectLst/>
                <a:latin typeface="Calibri" pitchFamily="34" charset="0"/>
                <a:cs typeface="Calibri" pitchFamily="34" charset="0"/>
              </a:rPr>
              <a:t> = Pretest</a:t>
            </a:r>
          </a:p>
          <a:p>
            <a:pPr algn="l"/>
            <a:r>
              <a:rPr lang="en-US" sz="2600" dirty="0">
                <a:effectLst/>
                <a:latin typeface="Calibri" pitchFamily="34" charset="0"/>
                <a:cs typeface="Calibri" pitchFamily="34" charset="0"/>
              </a:rPr>
              <a:t>X  </a:t>
            </a:r>
            <a:r>
              <a:rPr lang="id-ID" sz="2600" dirty="0">
                <a:effectLst/>
                <a:latin typeface="Calibri" pitchFamily="34" charset="0"/>
                <a:cs typeface="Calibri" pitchFamily="34" charset="0"/>
              </a:rPr>
              <a:t> </a:t>
            </a:r>
            <a:r>
              <a:rPr lang="en-US" sz="2600" dirty="0">
                <a:effectLst/>
                <a:latin typeface="Calibri" pitchFamily="34" charset="0"/>
                <a:cs typeface="Calibri" pitchFamily="34" charset="0"/>
              </a:rPr>
              <a:t>= </a:t>
            </a:r>
            <a:r>
              <a:rPr lang="en-US" sz="2600" dirty="0" err="1">
                <a:effectLst/>
                <a:latin typeface="Calibri" pitchFamily="34" charset="0"/>
                <a:cs typeface="Calibri" pitchFamily="34" charset="0"/>
              </a:rPr>
              <a:t>perlakuan</a:t>
            </a:r>
            <a:r>
              <a:rPr lang="en-US" sz="2600" dirty="0">
                <a:effectLst/>
                <a:latin typeface="Calibri" pitchFamily="34" charset="0"/>
                <a:cs typeface="Calibri" pitchFamily="34" charset="0"/>
              </a:rPr>
              <a:t> yang </a:t>
            </a:r>
            <a:r>
              <a:rPr lang="en-US" sz="2600" dirty="0" err="1">
                <a:effectLst/>
                <a:latin typeface="Calibri" pitchFamily="34" charset="0"/>
                <a:cs typeface="Calibri" pitchFamily="34" charset="0"/>
              </a:rPr>
              <a:t>diberikan</a:t>
            </a:r>
            <a:r>
              <a:rPr lang="en-US" sz="2600" dirty="0">
                <a:effectLst/>
                <a:latin typeface="Calibri" pitchFamily="34" charset="0"/>
                <a:cs typeface="Calibri" pitchFamily="34" charset="0"/>
              </a:rPr>
              <a:t>   </a:t>
            </a:r>
          </a:p>
          <a:p>
            <a:pPr algn="l"/>
            <a:r>
              <a:rPr lang="en-US" sz="2600" dirty="0">
                <a:effectLst/>
                <a:latin typeface="Calibri" pitchFamily="34" charset="0"/>
                <a:cs typeface="Calibri" pitchFamily="34" charset="0"/>
              </a:rPr>
              <a:t>O</a:t>
            </a:r>
            <a:r>
              <a:rPr lang="en-US" sz="2600" baseline="-25000" dirty="0">
                <a:effectLst/>
                <a:latin typeface="Calibri" pitchFamily="34" charset="0"/>
                <a:cs typeface="Calibri" pitchFamily="34" charset="0"/>
              </a:rPr>
              <a:t>2</a:t>
            </a:r>
            <a:r>
              <a:rPr lang="en-US" sz="2600" dirty="0">
                <a:effectLst/>
                <a:latin typeface="Calibri" pitchFamily="34" charset="0"/>
                <a:cs typeface="Calibri" pitchFamily="34" charset="0"/>
              </a:rPr>
              <a:t> = Posttest</a:t>
            </a:r>
          </a:p>
        </p:txBody>
      </p:sp>
      <p:sp>
        <p:nvSpPr>
          <p:cNvPr id="6" name="TextBox 5"/>
          <p:cNvSpPr txBox="1"/>
          <p:nvPr/>
        </p:nvSpPr>
        <p:spPr>
          <a:xfrm>
            <a:off x="353091" y="1526738"/>
            <a:ext cx="3837909" cy="1200329"/>
          </a:xfrm>
          <a:prstGeom prst="rect">
            <a:avLst/>
          </a:prstGeom>
          <a:noFill/>
        </p:spPr>
        <p:txBody>
          <a:bodyPr wrap="none" rtlCol="0">
            <a:spAutoFit/>
          </a:bodyPr>
          <a:lstStyle/>
          <a:p>
            <a:r>
              <a:rPr lang="en-US" sz="7200" b="1" dirty="0"/>
              <a:t>O</a:t>
            </a:r>
            <a:r>
              <a:rPr lang="en-US" sz="7200" b="1" baseline="-25000" dirty="0"/>
              <a:t>1</a:t>
            </a:r>
            <a:r>
              <a:rPr lang="en-US" sz="7200" b="1" dirty="0"/>
              <a:t> X  O</a:t>
            </a:r>
            <a:r>
              <a:rPr lang="en-US" sz="7200" b="1" baseline="-25000" dirty="0"/>
              <a:t>2</a:t>
            </a:r>
          </a:p>
        </p:txBody>
      </p:sp>
      <p:sp>
        <p:nvSpPr>
          <p:cNvPr id="7" name="Slide Number Placeholder 6">
            <a:extLst>
              <a:ext uri="{FF2B5EF4-FFF2-40B4-BE49-F238E27FC236}">
                <a16:creationId xmlns:a16="http://schemas.microsoft.com/office/drawing/2014/main" id="{7D65DB95-0F9E-48DF-9A3D-9F57E563F33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291</a:t>
            </a:fld>
            <a:endParaRPr lang="en-US">
              <a:solidFill>
                <a:prstClr val="black">
                  <a:tint val="75000"/>
                </a:prstClr>
              </a:solidFill>
            </a:endParaRPr>
          </a:p>
        </p:txBody>
      </p:sp>
    </p:spTree>
    <p:extLst>
      <p:ext uri="{BB962C8B-B14F-4D97-AF65-F5344CB8AC3E}">
        <p14:creationId xmlns:p14="http://schemas.microsoft.com/office/powerpoint/2010/main" val="12150531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r>
              <a:rPr lang="en-US" sz="4000" dirty="0">
                <a:latin typeface="+mj-lt"/>
                <a:cs typeface="Calibri" pitchFamily="34" charset="0"/>
              </a:rPr>
              <a:t>Intact-Group Comparison</a:t>
            </a:r>
          </a:p>
        </p:txBody>
      </p:sp>
      <p:sp>
        <p:nvSpPr>
          <p:cNvPr id="5" name="TextBox 4"/>
          <p:cNvSpPr txBox="1"/>
          <p:nvPr/>
        </p:nvSpPr>
        <p:spPr>
          <a:xfrm>
            <a:off x="3962400" y="1437144"/>
            <a:ext cx="5181600" cy="2677656"/>
          </a:xfrm>
          <a:prstGeom prst="rect">
            <a:avLst/>
          </a:prstGeom>
          <a:noFill/>
        </p:spPr>
        <p:txBody>
          <a:bodyPr wrap="square" rtlCol="0">
            <a:spAutoFit/>
          </a:bodyPr>
          <a:lstStyle/>
          <a:p>
            <a:pPr algn="l"/>
            <a:r>
              <a:rPr lang="en-US" sz="2400" dirty="0">
                <a:effectLst/>
                <a:latin typeface="Calibri" pitchFamily="34" charset="0"/>
                <a:cs typeface="Calibri" pitchFamily="34" charset="0"/>
              </a:rPr>
              <a:t>X  = </a:t>
            </a:r>
            <a:r>
              <a:rPr lang="en-US" sz="2400" dirty="0" err="1">
                <a:effectLst/>
                <a:latin typeface="Calibri" pitchFamily="34" charset="0"/>
                <a:cs typeface="Calibri" pitchFamily="34" charset="0"/>
              </a:rPr>
              <a:t>perlakuan</a:t>
            </a:r>
            <a:r>
              <a:rPr lang="en-US" sz="2400" dirty="0">
                <a:effectLst/>
                <a:latin typeface="Calibri" pitchFamily="34" charset="0"/>
                <a:cs typeface="Calibri" pitchFamily="34" charset="0"/>
              </a:rPr>
              <a:t> yang </a:t>
            </a:r>
            <a:r>
              <a:rPr lang="en-US" sz="2400" dirty="0" err="1">
                <a:effectLst/>
                <a:latin typeface="Calibri" pitchFamily="34" charset="0"/>
                <a:cs typeface="Calibri" pitchFamily="34" charset="0"/>
              </a:rPr>
              <a:t>diberikan</a:t>
            </a:r>
            <a:r>
              <a:rPr lang="en-US" sz="2400" dirty="0">
                <a:effectLst/>
                <a:latin typeface="Calibri" pitchFamily="34" charset="0"/>
                <a:cs typeface="Calibri" pitchFamily="34" charset="0"/>
              </a:rPr>
              <a:t>   </a:t>
            </a:r>
          </a:p>
          <a:p>
            <a:pPr algn="l"/>
            <a:r>
              <a:rPr lang="en-US" sz="2400" dirty="0">
                <a:effectLst/>
                <a:latin typeface="Calibri" pitchFamily="34" charset="0"/>
                <a:cs typeface="Calibri" pitchFamily="34" charset="0"/>
              </a:rPr>
              <a:t>O</a:t>
            </a:r>
            <a:r>
              <a:rPr lang="en-US" sz="2400" baseline="-25000" dirty="0">
                <a:effectLst/>
                <a:latin typeface="Calibri" pitchFamily="34" charset="0"/>
                <a:cs typeface="Calibri" pitchFamily="34" charset="0"/>
              </a:rPr>
              <a:t>1</a:t>
            </a:r>
            <a:r>
              <a:rPr lang="en-US" sz="2400" dirty="0">
                <a:effectLst/>
                <a:latin typeface="Calibri" pitchFamily="34" charset="0"/>
                <a:cs typeface="Calibri" pitchFamily="34" charset="0"/>
              </a:rPr>
              <a:t> = </a:t>
            </a:r>
            <a:r>
              <a:rPr lang="en-US" sz="2400" dirty="0" err="1">
                <a:effectLst/>
                <a:latin typeface="Calibri" pitchFamily="34" charset="0"/>
                <a:cs typeface="Calibri" pitchFamily="34" charset="0"/>
              </a:rPr>
              <a:t>hasil</a:t>
            </a:r>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pengukuran</a:t>
            </a:r>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setengah</a:t>
            </a:r>
            <a:r>
              <a:rPr lang="en-US" sz="2400" dirty="0">
                <a:effectLst/>
                <a:latin typeface="Calibri" pitchFamily="34" charset="0"/>
                <a:cs typeface="Calibri" pitchFamily="34" charset="0"/>
              </a:rPr>
              <a:t> </a:t>
            </a:r>
          </a:p>
          <a:p>
            <a:pPr algn="l"/>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kelompok</a:t>
            </a:r>
            <a:r>
              <a:rPr lang="en-US" sz="2400" dirty="0">
                <a:effectLst/>
                <a:latin typeface="Calibri" pitchFamily="34" charset="0"/>
                <a:cs typeface="Calibri" pitchFamily="34" charset="0"/>
              </a:rPr>
              <a:t> yang </a:t>
            </a:r>
            <a:r>
              <a:rPr lang="en-US" sz="2400" dirty="0" err="1">
                <a:effectLst/>
                <a:latin typeface="Calibri" pitchFamily="34" charset="0"/>
                <a:cs typeface="Calibri" pitchFamily="34" charset="0"/>
              </a:rPr>
              <a:t>diberi</a:t>
            </a:r>
            <a:endParaRPr lang="en-US" sz="2400" dirty="0">
              <a:effectLst/>
              <a:latin typeface="Calibri" pitchFamily="34" charset="0"/>
              <a:cs typeface="Calibri" pitchFamily="34" charset="0"/>
            </a:endParaRPr>
          </a:p>
          <a:p>
            <a:pPr algn="l"/>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perlakuan</a:t>
            </a:r>
            <a:endParaRPr lang="en-US" sz="2400" dirty="0">
              <a:effectLst/>
              <a:latin typeface="Calibri" pitchFamily="34" charset="0"/>
              <a:cs typeface="Calibri" pitchFamily="34" charset="0"/>
            </a:endParaRPr>
          </a:p>
          <a:p>
            <a:pPr algn="l"/>
            <a:r>
              <a:rPr lang="en-US" sz="2400" dirty="0">
                <a:effectLst/>
                <a:latin typeface="Calibri" pitchFamily="34" charset="0"/>
                <a:cs typeface="Calibri" pitchFamily="34" charset="0"/>
              </a:rPr>
              <a:t>O</a:t>
            </a:r>
            <a:r>
              <a:rPr lang="en-US" sz="2400" baseline="-25000" dirty="0">
                <a:effectLst/>
                <a:latin typeface="Calibri" pitchFamily="34" charset="0"/>
                <a:cs typeface="Calibri" pitchFamily="34" charset="0"/>
              </a:rPr>
              <a:t>2</a:t>
            </a:r>
            <a:r>
              <a:rPr lang="en-US" sz="2400" dirty="0">
                <a:effectLst/>
                <a:latin typeface="Calibri" pitchFamily="34" charset="0"/>
                <a:cs typeface="Calibri" pitchFamily="34" charset="0"/>
              </a:rPr>
              <a:t> = </a:t>
            </a:r>
            <a:r>
              <a:rPr lang="en-US" sz="2400" dirty="0" err="1">
                <a:effectLst/>
                <a:latin typeface="Calibri" pitchFamily="34" charset="0"/>
                <a:cs typeface="Calibri" pitchFamily="34" charset="0"/>
              </a:rPr>
              <a:t>hasil</a:t>
            </a:r>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pengukuran</a:t>
            </a:r>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setengah</a:t>
            </a:r>
            <a:r>
              <a:rPr lang="en-US" sz="2400" dirty="0">
                <a:effectLst/>
                <a:latin typeface="Calibri" pitchFamily="34" charset="0"/>
                <a:cs typeface="Calibri" pitchFamily="34" charset="0"/>
              </a:rPr>
              <a:t> </a:t>
            </a:r>
          </a:p>
          <a:p>
            <a:pPr algn="l"/>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kelompok</a:t>
            </a:r>
            <a:r>
              <a:rPr lang="en-US" sz="2400" dirty="0">
                <a:effectLst/>
                <a:latin typeface="Calibri" pitchFamily="34" charset="0"/>
                <a:cs typeface="Calibri" pitchFamily="34" charset="0"/>
              </a:rPr>
              <a:t> yang </a:t>
            </a:r>
            <a:r>
              <a:rPr lang="en-US" sz="2400" dirty="0" err="1">
                <a:effectLst/>
                <a:latin typeface="Calibri" pitchFamily="34" charset="0"/>
                <a:cs typeface="Calibri" pitchFamily="34" charset="0"/>
              </a:rPr>
              <a:t>tidak</a:t>
            </a:r>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diberi</a:t>
            </a:r>
            <a:r>
              <a:rPr lang="en-US" sz="2400" dirty="0">
                <a:effectLst/>
                <a:latin typeface="Calibri" pitchFamily="34" charset="0"/>
                <a:cs typeface="Calibri" pitchFamily="34" charset="0"/>
              </a:rPr>
              <a:t> </a:t>
            </a:r>
          </a:p>
          <a:p>
            <a:pPr algn="l"/>
            <a:r>
              <a:rPr lang="en-US" sz="2400" dirty="0">
                <a:effectLst/>
                <a:latin typeface="Calibri" pitchFamily="34" charset="0"/>
                <a:cs typeface="Calibri" pitchFamily="34" charset="0"/>
              </a:rPr>
              <a:t>        </a:t>
            </a:r>
            <a:r>
              <a:rPr lang="en-US" sz="2400" dirty="0" err="1">
                <a:effectLst/>
                <a:latin typeface="Calibri" pitchFamily="34" charset="0"/>
                <a:cs typeface="Calibri" pitchFamily="34" charset="0"/>
              </a:rPr>
              <a:t>perlakuan</a:t>
            </a:r>
            <a:endParaRPr lang="en-US" sz="2400" dirty="0">
              <a:effectLst/>
              <a:latin typeface="Calibri" pitchFamily="34" charset="0"/>
              <a:cs typeface="Calibri" pitchFamily="34" charset="0"/>
            </a:endParaRPr>
          </a:p>
        </p:txBody>
      </p:sp>
      <p:sp>
        <p:nvSpPr>
          <p:cNvPr id="6" name="TextBox 5"/>
          <p:cNvSpPr txBox="1"/>
          <p:nvPr/>
        </p:nvSpPr>
        <p:spPr>
          <a:xfrm>
            <a:off x="685801" y="1437144"/>
            <a:ext cx="2772628" cy="2308324"/>
          </a:xfrm>
          <a:prstGeom prst="rect">
            <a:avLst/>
          </a:prstGeom>
          <a:noFill/>
        </p:spPr>
        <p:txBody>
          <a:bodyPr wrap="square" rtlCol="0">
            <a:spAutoFit/>
          </a:bodyPr>
          <a:lstStyle/>
          <a:p>
            <a:r>
              <a:rPr lang="en-US" sz="7200" b="1" dirty="0"/>
              <a:t>X  O</a:t>
            </a:r>
            <a:r>
              <a:rPr lang="en-US" sz="7200" b="1" baseline="-25000" dirty="0"/>
              <a:t>1</a:t>
            </a:r>
            <a:endParaRPr lang="en-US" sz="7200" b="1" dirty="0"/>
          </a:p>
          <a:p>
            <a:r>
              <a:rPr lang="en-US" sz="7200" b="1" dirty="0"/>
              <a:t>     O</a:t>
            </a:r>
            <a:r>
              <a:rPr lang="en-US" sz="7200" b="1" baseline="-25000" dirty="0"/>
              <a:t>2</a:t>
            </a:r>
          </a:p>
        </p:txBody>
      </p:sp>
      <p:sp>
        <p:nvSpPr>
          <p:cNvPr id="4" name="Slide Number Placeholder 3">
            <a:extLst>
              <a:ext uri="{FF2B5EF4-FFF2-40B4-BE49-F238E27FC236}">
                <a16:creationId xmlns:a16="http://schemas.microsoft.com/office/drawing/2014/main" id="{587A1286-1636-4CD4-94B4-D947394A89C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292</a:t>
            </a:fld>
            <a:endParaRPr lang="en-US">
              <a:solidFill>
                <a:prstClr val="black">
                  <a:tint val="75000"/>
                </a:prstClr>
              </a:solidFill>
            </a:endParaRPr>
          </a:p>
        </p:txBody>
      </p:sp>
    </p:spTree>
    <p:extLst>
      <p:ext uri="{BB962C8B-B14F-4D97-AF65-F5344CB8AC3E}">
        <p14:creationId xmlns:p14="http://schemas.microsoft.com/office/powerpoint/2010/main" val="643860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399"/>
            <a:ext cx="8229600" cy="4572001"/>
          </a:xfrm>
        </p:spPr>
        <p:txBody>
          <a:bodyPr/>
          <a:lstStyle/>
          <a:p>
            <a:pPr marL="514350" indent="-514350"/>
            <a:r>
              <a:rPr lang="en-US" sz="3200" err="1"/>
              <a:t>Kelompok</a:t>
            </a:r>
            <a:r>
              <a:rPr lang="en-US" sz="3200"/>
              <a:t> </a:t>
            </a:r>
            <a:r>
              <a:rPr lang="en-US" sz="3200" err="1"/>
              <a:t>kontrol</a:t>
            </a:r>
            <a:r>
              <a:rPr lang="en-US" sz="3200"/>
              <a:t> </a:t>
            </a:r>
            <a:r>
              <a:rPr lang="en-US" sz="3200" err="1"/>
              <a:t>dan</a:t>
            </a:r>
            <a:r>
              <a:rPr lang="en-US" sz="3200"/>
              <a:t> sample </a:t>
            </a:r>
            <a:r>
              <a:rPr lang="en-US" sz="3200" err="1"/>
              <a:t>diambil</a:t>
            </a:r>
            <a:r>
              <a:rPr lang="en-US" sz="3200"/>
              <a:t> </a:t>
            </a:r>
            <a:r>
              <a:rPr lang="en-US" sz="3200" err="1"/>
              <a:t>secara</a:t>
            </a:r>
            <a:r>
              <a:rPr lang="en-US" sz="3200"/>
              <a:t> </a:t>
            </a:r>
            <a:r>
              <a:rPr lang="en-US" sz="3200">
                <a:solidFill>
                  <a:srgbClr val="C00000"/>
                </a:solidFill>
              </a:rPr>
              <a:t>random</a:t>
            </a:r>
            <a:r>
              <a:rPr lang="en-US" sz="3200"/>
              <a:t> </a:t>
            </a:r>
            <a:r>
              <a:rPr lang="en-US" sz="3200" err="1"/>
              <a:t>dari</a:t>
            </a:r>
            <a:r>
              <a:rPr lang="en-US" sz="3200"/>
              <a:t> </a:t>
            </a:r>
            <a:r>
              <a:rPr lang="en-US" sz="3200" err="1"/>
              <a:t>populasi</a:t>
            </a:r>
            <a:endParaRPr lang="en-US" sz="3200"/>
          </a:p>
          <a:p>
            <a:pPr marL="514350" indent="-514350"/>
            <a:r>
              <a:rPr lang="en-US" sz="3200" err="1"/>
              <a:t>Peneliti</a:t>
            </a:r>
            <a:r>
              <a:rPr lang="en-US" sz="3200"/>
              <a:t> </a:t>
            </a:r>
            <a:r>
              <a:rPr lang="en-US" sz="3200" err="1">
                <a:solidFill>
                  <a:srgbClr val="C00000"/>
                </a:solidFill>
              </a:rPr>
              <a:t>dapat</a:t>
            </a:r>
            <a:r>
              <a:rPr lang="en-US" sz="3200">
                <a:solidFill>
                  <a:srgbClr val="C00000"/>
                </a:solidFill>
              </a:rPr>
              <a:t> </a:t>
            </a:r>
            <a:r>
              <a:rPr lang="en-US" sz="3200" err="1">
                <a:solidFill>
                  <a:srgbClr val="C00000"/>
                </a:solidFill>
              </a:rPr>
              <a:t>mengontrol</a:t>
            </a:r>
            <a:r>
              <a:rPr lang="en-US" sz="3200">
                <a:solidFill>
                  <a:srgbClr val="C00000"/>
                </a:solidFill>
              </a:rPr>
              <a:t> </a:t>
            </a:r>
            <a:r>
              <a:rPr lang="en-US" sz="3200" err="1">
                <a:solidFill>
                  <a:srgbClr val="C00000"/>
                </a:solidFill>
              </a:rPr>
              <a:t>semua</a:t>
            </a:r>
            <a:r>
              <a:rPr lang="en-US" sz="3200">
                <a:solidFill>
                  <a:srgbClr val="C00000"/>
                </a:solidFill>
              </a:rPr>
              <a:t> </a:t>
            </a:r>
            <a:r>
              <a:rPr lang="en-US" sz="3200" err="1">
                <a:solidFill>
                  <a:srgbClr val="C00000"/>
                </a:solidFill>
              </a:rPr>
              <a:t>variabel</a:t>
            </a:r>
            <a:r>
              <a:rPr lang="en-US" sz="3200">
                <a:solidFill>
                  <a:srgbClr val="C00000"/>
                </a:solidFill>
              </a:rPr>
              <a:t> </a:t>
            </a:r>
            <a:r>
              <a:rPr lang="en-US" sz="3200" err="1"/>
              <a:t>eksternal</a:t>
            </a:r>
            <a:r>
              <a:rPr lang="en-US" sz="3200"/>
              <a:t>, </a:t>
            </a:r>
            <a:r>
              <a:rPr lang="en-US" sz="3200" err="1"/>
              <a:t>sehingga</a:t>
            </a:r>
            <a:r>
              <a:rPr lang="en-US" sz="3200"/>
              <a:t> </a:t>
            </a:r>
            <a:r>
              <a:rPr lang="en-US" sz="3200" err="1"/>
              <a:t>validitas</a:t>
            </a:r>
            <a:r>
              <a:rPr lang="en-US" sz="3200"/>
              <a:t> internal </a:t>
            </a:r>
            <a:r>
              <a:rPr lang="en-US" sz="3200" err="1"/>
              <a:t>tinggi</a:t>
            </a:r>
            <a:endParaRPr lang="en-US" sz="3200"/>
          </a:p>
          <a:p>
            <a:pPr marL="514350" indent="-514350"/>
            <a:r>
              <a:rPr lang="en-US" sz="3200" err="1"/>
              <a:t>Bentuk</a:t>
            </a:r>
            <a:r>
              <a:rPr lang="en-US" sz="3200"/>
              <a:t> true-experimental design:</a:t>
            </a:r>
          </a:p>
          <a:p>
            <a:pPr marL="863600" lvl="1" indent="-514350">
              <a:buFont typeface="+mj-lt"/>
              <a:buAutoNum type="arabicPeriod"/>
            </a:pPr>
            <a:r>
              <a:rPr lang="en-US" sz="2800"/>
              <a:t>Posttest Only Control Design</a:t>
            </a:r>
          </a:p>
          <a:p>
            <a:pPr marL="863600" lvl="1" indent="-514350">
              <a:buFont typeface="+mj-lt"/>
              <a:buAutoNum type="arabicPeriod"/>
            </a:pPr>
            <a:r>
              <a:rPr lang="en-US" sz="2800"/>
              <a:t>Pretest-Control Group Design</a:t>
            </a:r>
          </a:p>
        </p:txBody>
      </p:sp>
      <p:sp>
        <p:nvSpPr>
          <p:cNvPr id="2" name="Title 1"/>
          <p:cNvSpPr>
            <a:spLocks noGrp="1"/>
          </p:cNvSpPr>
          <p:nvPr>
            <p:ph type="title"/>
          </p:nvPr>
        </p:nvSpPr>
        <p:spPr/>
        <p:txBody>
          <a:bodyPr/>
          <a:lstStyle/>
          <a:p>
            <a:r>
              <a:rPr lang="en-US" dirty="0"/>
              <a:t>True-Experimental Design</a:t>
            </a:r>
          </a:p>
        </p:txBody>
      </p:sp>
      <p:sp>
        <p:nvSpPr>
          <p:cNvPr id="5" name="Slide Number Placeholder 4">
            <a:extLst>
              <a:ext uri="{FF2B5EF4-FFF2-40B4-BE49-F238E27FC236}">
                <a16:creationId xmlns:a16="http://schemas.microsoft.com/office/drawing/2014/main" id="{46F5C322-AC9A-4518-BBEC-6440E5BAD31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293</a:t>
            </a:fld>
            <a:endParaRPr lang="en-US">
              <a:solidFill>
                <a:prstClr val="black">
                  <a:tint val="75000"/>
                </a:prstClr>
              </a:solidFill>
            </a:endParaRPr>
          </a:p>
        </p:txBody>
      </p:sp>
    </p:spTree>
    <p:extLst>
      <p:ext uri="{BB962C8B-B14F-4D97-AF65-F5344CB8AC3E}">
        <p14:creationId xmlns:p14="http://schemas.microsoft.com/office/powerpoint/2010/main" val="32477981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r>
              <a:rPr lang="en-US" sz="4000" dirty="0">
                <a:latin typeface="+mj-lt"/>
                <a:cs typeface="Calibri" pitchFamily="34" charset="0"/>
              </a:rPr>
              <a:t>Posttest Only Control Design</a:t>
            </a:r>
          </a:p>
        </p:txBody>
      </p:sp>
      <p:sp>
        <p:nvSpPr>
          <p:cNvPr id="5" name="TextBox 4"/>
          <p:cNvSpPr txBox="1"/>
          <p:nvPr/>
        </p:nvSpPr>
        <p:spPr>
          <a:xfrm>
            <a:off x="4343400" y="1447800"/>
            <a:ext cx="4800600" cy="1692771"/>
          </a:xfrm>
          <a:prstGeom prst="rect">
            <a:avLst/>
          </a:prstGeom>
          <a:noFill/>
        </p:spPr>
        <p:txBody>
          <a:bodyPr wrap="square" rtlCol="0">
            <a:spAutoFit/>
          </a:bodyPr>
          <a:lstStyle/>
          <a:p>
            <a:pPr algn="l"/>
            <a:r>
              <a:rPr lang="en-US" sz="2600">
                <a:effectLst/>
                <a:latin typeface="Calibri" pitchFamily="34" charset="0"/>
                <a:cs typeface="Calibri" pitchFamily="34" charset="0"/>
              </a:rPr>
              <a:t>R  = Random (</a:t>
            </a:r>
            <a:r>
              <a:rPr lang="en-US" sz="2600" err="1">
                <a:effectLst/>
                <a:latin typeface="Calibri" pitchFamily="34" charset="0"/>
                <a:cs typeface="Calibri" pitchFamily="34" charset="0"/>
              </a:rPr>
              <a:t>Acak</a:t>
            </a:r>
            <a:r>
              <a:rPr lang="en-US" sz="2600">
                <a:effectLst/>
                <a:latin typeface="Calibri" pitchFamily="34" charset="0"/>
                <a:cs typeface="Calibri" pitchFamily="34" charset="0"/>
              </a:rPr>
              <a:t>)</a:t>
            </a:r>
          </a:p>
          <a:p>
            <a:pPr algn="l"/>
            <a:r>
              <a:rPr lang="en-US" sz="2600">
                <a:effectLst/>
                <a:latin typeface="Calibri" pitchFamily="34" charset="0"/>
                <a:cs typeface="Calibri" pitchFamily="34" charset="0"/>
              </a:rPr>
              <a:t>X  = </a:t>
            </a:r>
            <a:r>
              <a:rPr lang="en-US" sz="2600" err="1">
                <a:effectLst/>
                <a:latin typeface="Calibri" pitchFamily="34" charset="0"/>
                <a:cs typeface="Calibri" pitchFamily="34" charset="0"/>
              </a:rPr>
              <a:t>perlakuan</a:t>
            </a:r>
            <a:r>
              <a:rPr lang="en-US" sz="2600">
                <a:effectLst/>
                <a:latin typeface="Calibri" pitchFamily="34" charset="0"/>
                <a:cs typeface="Calibri" pitchFamily="34" charset="0"/>
              </a:rPr>
              <a:t> yang </a:t>
            </a:r>
            <a:r>
              <a:rPr lang="en-US" sz="2600" err="1">
                <a:effectLst/>
                <a:latin typeface="Calibri" pitchFamily="34" charset="0"/>
                <a:cs typeface="Calibri" pitchFamily="34" charset="0"/>
              </a:rPr>
              <a:t>diberikan</a:t>
            </a:r>
            <a:r>
              <a:rPr lang="en-US" sz="2600">
                <a:effectLst/>
                <a:latin typeface="Calibri" pitchFamily="34" charset="0"/>
                <a:cs typeface="Calibri" pitchFamily="34" charset="0"/>
              </a:rPr>
              <a:t>   </a:t>
            </a:r>
          </a:p>
          <a:p>
            <a:pPr algn="l"/>
            <a:r>
              <a:rPr lang="en-US" sz="2600">
                <a:effectLst/>
                <a:latin typeface="Calibri" pitchFamily="34" charset="0"/>
                <a:cs typeface="Calibri" pitchFamily="34" charset="0"/>
              </a:rPr>
              <a:t>O</a:t>
            </a:r>
            <a:r>
              <a:rPr lang="en-US" sz="2600" baseline="-25000">
                <a:effectLst/>
                <a:latin typeface="Calibri" pitchFamily="34" charset="0"/>
                <a:cs typeface="Calibri" pitchFamily="34" charset="0"/>
              </a:rPr>
              <a:t>1</a:t>
            </a:r>
            <a:r>
              <a:rPr lang="en-US" sz="2600">
                <a:effectLst/>
                <a:latin typeface="Calibri" pitchFamily="34" charset="0"/>
                <a:cs typeface="Calibri" pitchFamily="34" charset="0"/>
              </a:rPr>
              <a:t> = </a:t>
            </a:r>
            <a:r>
              <a:rPr lang="en-US" sz="2600" err="1">
                <a:effectLst/>
                <a:latin typeface="Calibri" pitchFamily="34" charset="0"/>
                <a:cs typeface="Calibri" pitchFamily="34" charset="0"/>
              </a:rPr>
              <a:t>hasil</a:t>
            </a:r>
            <a:r>
              <a:rPr lang="en-US" sz="2600">
                <a:effectLst/>
                <a:latin typeface="Calibri" pitchFamily="34" charset="0"/>
                <a:cs typeface="Calibri" pitchFamily="34" charset="0"/>
              </a:rPr>
              <a:t> </a:t>
            </a:r>
            <a:r>
              <a:rPr lang="en-US" sz="2600" err="1">
                <a:effectLst/>
                <a:latin typeface="Calibri" pitchFamily="34" charset="0"/>
                <a:cs typeface="Calibri" pitchFamily="34" charset="0"/>
              </a:rPr>
              <a:t>setelah</a:t>
            </a:r>
            <a:r>
              <a:rPr lang="en-US" sz="2600">
                <a:effectLst/>
                <a:latin typeface="Calibri" pitchFamily="34" charset="0"/>
                <a:cs typeface="Calibri" pitchFamily="34" charset="0"/>
              </a:rPr>
              <a:t> </a:t>
            </a:r>
            <a:r>
              <a:rPr lang="en-US" sz="2600" err="1">
                <a:effectLst/>
                <a:latin typeface="Calibri" pitchFamily="34" charset="0"/>
                <a:cs typeface="Calibri" pitchFamily="34" charset="0"/>
              </a:rPr>
              <a:t>perlakuan</a:t>
            </a:r>
            <a:endParaRPr lang="en-US" sz="2600">
              <a:effectLst/>
              <a:latin typeface="Calibri" pitchFamily="34" charset="0"/>
              <a:cs typeface="Calibri" pitchFamily="34" charset="0"/>
            </a:endParaRPr>
          </a:p>
          <a:p>
            <a:pPr algn="l"/>
            <a:r>
              <a:rPr lang="en-US" sz="2600">
                <a:effectLst/>
                <a:latin typeface="Calibri" pitchFamily="34" charset="0"/>
                <a:cs typeface="Calibri" pitchFamily="34" charset="0"/>
              </a:rPr>
              <a:t>O</a:t>
            </a:r>
            <a:r>
              <a:rPr lang="en-US" sz="2600" baseline="-25000">
                <a:effectLst/>
                <a:latin typeface="Calibri" pitchFamily="34" charset="0"/>
                <a:cs typeface="Calibri" pitchFamily="34" charset="0"/>
              </a:rPr>
              <a:t>2</a:t>
            </a:r>
            <a:r>
              <a:rPr lang="en-US" sz="2600">
                <a:effectLst/>
                <a:latin typeface="Calibri" pitchFamily="34" charset="0"/>
                <a:cs typeface="Calibri" pitchFamily="34" charset="0"/>
              </a:rPr>
              <a:t> = </a:t>
            </a:r>
            <a:r>
              <a:rPr lang="en-US" sz="2600" err="1">
                <a:effectLst/>
                <a:latin typeface="Calibri" pitchFamily="34" charset="0"/>
                <a:cs typeface="Calibri" pitchFamily="34" charset="0"/>
              </a:rPr>
              <a:t>hasil</a:t>
            </a:r>
            <a:r>
              <a:rPr lang="en-US" sz="2600">
                <a:effectLst/>
                <a:latin typeface="Calibri" pitchFamily="34" charset="0"/>
                <a:cs typeface="Calibri" pitchFamily="34" charset="0"/>
              </a:rPr>
              <a:t> </a:t>
            </a:r>
            <a:r>
              <a:rPr lang="en-US" sz="2600" err="1">
                <a:effectLst/>
                <a:latin typeface="Calibri" pitchFamily="34" charset="0"/>
                <a:cs typeface="Calibri" pitchFamily="34" charset="0"/>
              </a:rPr>
              <a:t>tanpa</a:t>
            </a:r>
            <a:r>
              <a:rPr lang="en-US" sz="2600">
                <a:effectLst/>
                <a:latin typeface="Calibri" pitchFamily="34" charset="0"/>
                <a:cs typeface="Calibri" pitchFamily="34" charset="0"/>
              </a:rPr>
              <a:t> </a:t>
            </a:r>
            <a:r>
              <a:rPr lang="en-US" sz="2600" err="1">
                <a:effectLst/>
                <a:latin typeface="Calibri" pitchFamily="34" charset="0"/>
                <a:cs typeface="Calibri" pitchFamily="34" charset="0"/>
              </a:rPr>
              <a:t>perlakuan</a:t>
            </a:r>
            <a:endParaRPr lang="en-US" sz="2600">
              <a:effectLst/>
              <a:latin typeface="Calibri" pitchFamily="34" charset="0"/>
              <a:cs typeface="Calibri" pitchFamily="34" charset="0"/>
            </a:endParaRPr>
          </a:p>
        </p:txBody>
      </p:sp>
      <p:sp>
        <p:nvSpPr>
          <p:cNvPr id="6" name="TextBox 5"/>
          <p:cNvSpPr txBox="1"/>
          <p:nvPr/>
        </p:nvSpPr>
        <p:spPr>
          <a:xfrm>
            <a:off x="434843" y="1219200"/>
            <a:ext cx="3674404" cy="2308324"/>
          </a:xfrm>
          <a:prstGeom prst="rect">
            <a:avLst/>
          </a:prstGeom>
          <a:noFill/>
        </p:spPr>
        <p:txBody>
          <a:bodyPr wrap="none" rtlCol="0">
            <a:spAutoFit/>
          </a:bodyPr>
          <a:lstStyle/>
          <a:p>
            <a:pPr algn="l"/>
            <a:r>
              <a:rPr lang="en-US" sz="7200" b="1" dirty="0"/>
              <a:t>R  X  O</a:t>
            </a:r>
            <a:r>
              <a:rPr lang="en-US" sz="7200" b="1" baseline="-25000" dirty="0"/>
              <a:t>1</a:t>
            </a:r>
            <a:endParaRPr lang="en-US" sz="7200" b="1" dirty="0"/>
          </a:p>
          <a:p>
            <a:pPr algn="l"/>
            <a:r>
              <a:rPr lang="en-US" sz="7200" b="1" dirty="0"/>
              <a:t>R      O</a:t>
            </a:r>
            <a:r>
              <a:rPr lang="en-US" sz="7200" b="1" baseline="-25000" dirty="0"/>
              <a:t>2</a:t>
            </a:r>
          </a:p>
        </p:txBody>
      </p:sp>
      <p:sp>
        <p:nvSpPr>
          <p:cNvPr id="4" name="Slide Number Placeholder 3">
            <a:extLst>
              <a:ext uri="{FF2B5EF4-FFF2-40B4-BE49-F238E27FC236}">
                <a16:creationId xmlns:a16="http://schemas.microsoft.com/office/drawing/2014/main" id="{6703ABDD-75B1-45FE-BFD3-526BD58F1A0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294</a:t>
            </a:fld>
            <a:endParaRPr lang="en-US">
              <a:solidFill>
                <a:prstClr val="black">
                  <a:tint val="75000"/>
                </a:prstClr>
              </a:solidFill>
            </a:endParaRPr>
          </a:p>
        </p:txBody>
      </p:sp>
    </p:spTree>
    <p:extLst>
      <p:ext uri="{BB962C8B-B14F-4D97-AF65-F5344CB8AC3E}">
        <p14:creationId xmlns:p14="http://schemas.microsoft.com/office/powerpoint/2010/main" val="37136123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r>
              <a:rPr lang="en-US" sz="4000" dirty="0">
                <a:latin typeface="+mj-lt"/>
                <a:cs typeface="Calibri" pitchFamily="34" charset="0"/>
              </a:rPr>
              <a:t>Pretest-Control Group Design</a:t>
            </a:r>
          </a:p>
        </p:txBody>
      </p:sp>
      <p:sp>
        <p:nvSpPr>
          <p:cNvPr id="5" name="TextBox 4"/>
          <p:cNvSpPr txBox="1"/>
          <p:nvPr/>
        </p:nvSpPr>
        <p:spPr>
          <a:xfrm>
            <a:off x="4419600" y="1296412"/>
            <a:ext cx="4572000" cy="3046988"/>
          </a:xfrm>
          <a:prstGeom prst="rect">
            <a:avLst/>
          </a:prstGeom>
          <a:noFill/>
        </p:spPr>
        <p:txBody>
          <a:bodyPr wrap="square" rtlCol="0">
            <a:spAutoFit/>
          </a:bodyPr>
          <a:lstStyle/>
          <a:p>
            <a:pPr algn="l"/>
            <a:r>
              <a:rPr lang="en-US" sz="2400" dirty="0">
                <a:effectLst/>
              </a:rPr>
              <a:t>R  = random (</a:t>
            </a:r>
            <a:r>
              <a:rPr lang="en-US" sz="2400" dirty="0" err="1">
                <a:effectLst/>
              </a:rPr>
              <a:t>acak</a:t>
            </a:r>
            <a:r>
              <a:rPr lang="en-US" sz="2400" dirty="0">
                <a:effectLst/>
              </a:rPr>
              <a:t>)</a:t>
            </a:r>
          </a:p>
          <a:p>
            <a:pPr algn="l"/>
            <a:r>
              <a:rPr lang="en-US" sz="2400" dirty="0">
                <a:effectLst/>
              </a:rPr>
              <a:t>O</a:t>
            </a:r>
            <a:r>
              <a:rPr lang="en-US" sz="2400" baseline="-25000" dirty="0">
                <a:effectLst/>
              </a:rPr>
              <a:t>1</a:t>
            </a:r>
            <a:r>
              <a:rPr lang="en-US" sz="2400" dirty="0">
                <a:effectLst/>
              </a:rPr>
              <a:t> = pretest</a:t>
            </a:r>
          </a:p>
          <a:p>
            <a:pPr algn="l"/>
            <a:r>
              <a:rPr lang="en-US" sz="2400" dirty="0">
                <a:effectLst/>
              </a:rPr>
              <a:t>X  = </a:t>
            </a:r>
            <a:r>
              <a:rPr lang="en-US" sz="2400" dirty="0" err="1">
                <a:effectLst/>
              </a:rPr>
              <a:t>perlakuan</a:t>
            </a:r>
            <a:r>
              <a:rPr lang="en-US" sz="2400" dirty="0">
                <a:effectLst/>
              </a:rPr>
              <a:t> yang </a:t>
            </a:r>
            <a:r>
              <a:rPr lang="en-US" sz="2400" dirty="0" err="1">
                <a:effectLst/>
              </a:rPr>
              <a:t>diberikan</a:t>
            </a:r>
            <a:r>
              <a:rPr lang="en-US" sz="2400" dirty="0">
                <a:effectLst/>
              </a:rPr>
              <a:t>   </a:t>
            </a:r>
          </a:p>
          <a:p>
            <a:pPr algn="l"/>
            <a:r>
              <a:rPr lang="en-US" sz="2400" dirty="0">
                <a:effectLst/>
              </a:rPr>
              <a:t>O</a:t>
            </a:r>
            <a:r>
              <a:rPr lang="en-US" sz="2400" baseline="-25000" dirty="0">
                <a:effectLst/>
              </a:rPr>
              <a:t>2</a:t>
            </a:r>
            <a:r>
              <a:rPr lang="en-US" sz="2400" dirty="0">
                <a:effectLst/>
              </a:rPr>
              <a:t> = posttest </a:t>
            </a:r>
            <a:r>
              <a:rPr lang="en-US" sz="2400" dirty="0" err="1">
                <a:effectLst/>
              </a:rPr>
              <a:t>setelah</a:t>
            </a:r>
            <a:r>
              <a:rPr lang="en-US" sz="2400" dirty="0">
                <a:effectLst/>
              </a:rPr>
              <a:t> </a:t>
            </a:r>
            <a:r>
              <a:rPr lang="en-US" sz="2400" dirty="0" err="1">
                <a:effectLst/>
              </a:rPr>
              <a:t>perlakuan</a:t>
            </a:r>
            <a:endParaRPr lang="en-US" sz="2400" dirty="0">
              <a:effectLst/>
            </a:endParaRPr>
          </a:p>
          <a:p>
            <a:pPr algn="l"/>
            <a:r>
              <a:rPr lang="en-US" sz="2400" dirty="0">
                <a:effectLst/>
              </a:rPr>
              <a:t>O</a:t>
            </a:r>
            <a:r>
              <a:rPr lang="en-US" sz="2400" baseline="-25000" dirty="0">
                <a:effectLst/>
              </a:rPr>
              <a:t>3</a:t>
            </a:r>
            <a:r>
              <a:rPr lang="en-US" sz="2400" dirty="0">
                <a:effectLst/>
              </a:rPr>
              <a:t> = pretest</a:t>
            </a:r>
          </a:p>
          <a:p>
            <a:pPr algn="l"/>
            <a:r>
              <a:rPr lang="en-US" sz="2400" dirty="0">
                <a:effectLst/>
              </a:rPr>
              <a:t>O</a:t>
            </a:r>
            <a:r>
              <a:rPr lang="en-US" sz="2400" baseline="-25000" dirty="0">
                <a:effectLst/>
              </a:rPr>
              <a:t>2</a:t>
            </a:r>
            <a:r>
              <a:rPr lang="en-US" sz="2400" dirty="0">
                <a:effectLst/>
              </a:rPr>
              <a:t> = posttest </a:t>
            </a:r>
            <a:r>
              <a:rPr lang="en-US" sz="2400" dirty="0" err="1">
                <a:effectLst/>
              </a:rPr>
              <a:t>tanpa</a:t>
            </a:r>
            <a:r>
              <a:rPr lang="en-US" sz="2400" dirty="0">
                <a:effectLst/>
              </a:rPr>
              <a:t> </a:t>
            </a:r>
            <a:r>
              <a:rPr lang="en-US" sz="2400" dirty="0" err="1">
                <a:effectLst/>
              </a:rPr>
              <a:t>perlakuan</a:t>
            </a:r>
            <a:endParaRPr lang="en-US" sz="2400" dirty="0">
              <a:effectLst/>
            </a:endParaRPr>
          </a:p>
          <a:p>
            <a:pPr algn="l"/>
            <a:endParaRPr lang="en-US" sz="2400" dirty="0">
              <a:effectLst/>
            </a:endParaRPr>
          </a:p>
          <a:p>
            <a:pPr algn="l"/>
            <a:endParaRPr lang="en-US" sz="2400" dirty="0">
              <a:effectLst/>
            </a:endParaRPr>
          </a:p>
        </p:txBody>
      </p:sp>
      <p:sp>
        <p:nvSpPr>
          <p:cNvPr id="6" name="TextBox 5"/>
          <p:cNvSpPr txBox="1"/>
          <p:nvPr/>
        </p:nvSpPr>
        <p:spPr>
          <a:xfrm>
            <a:off x="434843" y="1294686"/>
            <a:ext cx="3834704" cy="1754326"/>
          </a:xfrm>
          <a:prstGeom prst="rect">
            <a:avLst/>
          </a:prstGeom>
          <a:noFill/>
        </p:spPr>
        <p:txBody>
          <a:bodyPr wrap="none" rtlCol="0">
            <a:spAutoFit/>
          </a:bodyPr>
          <a:lstStyle/>
          <a:p>
            <a:pPr algn="l"/>
            <a:r>
              <a:rPr lang="en-US" sz="5400" b="1" dirty="0"/>
              <a:t>R  O</a:t>
            </a:r>
            <a:r>
              <a:rPr lang="en-US" sz="5400" b="1" baseline="-25000" dirty="0"/>
              <a:t>1</a:t>
            </a:r>
            <a:r>
              <a:rPr lang="en-US" sz="5400" b="1" dirty="0"/>
              <a:t> X  O</a:t>
            </a:r>
            <a:r>
              <a:rPr lang="en-US" sz="5400" b="1" baseline="-25000" dirty="0"/>
              <a:t>2</a:t>
            </a:r>
            <a:endParaRPr lang="en-US" sz="5400" b="1" dirty="0"/>
          </a:p>
          <a:p>
            <a:pPr algn="l"/>
            <a:r>
              <a:rPr lang="en-US" sz="5400" b="1" dirty="0"/>
              <a:t>R  O</a:t>
            </a:r>
            <a:r>
              <a:rPr lang="en-US" sz="5400" b="1" baseline="-25000" dirty="0"/>
              <a:t>3</a:t>
            </a:r>
            <a:r>
              <a:rPr lang="en-US" sz="5400" b="1" dirty="0"/>
              <a:t>     O</a:t>
            </a:r>
            <a:r>
              <a:rPr lang="en-US" sz="5400" b="1" baseline="-25000" dirty="0"/>
              <a:t>4</a:t>
            </a:r>
          </a:p>
        </p:txBody>
      </p:sp>
      <p:sp>
        <p:nvSpPr>
          <p:cNvPr id="4" name="Slide Number Placeholder 3">
            <a:extLst>
              <a:ext uri="{FF2B5EF4-FFF2-40B4-BE49-F238E27FC236}">
                <a16:creationId xmlns:a16="http://schemas.microsoft.com/office/drawing/2014/main" id="{E51E130B-94BA-497D-8F37-A3E9657C115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295</a:t>
            </a:fld>
            <a:endParaRPr lang="en-US">
              <a:solidFill>
                <a:prstClr val="black">
                  <a:tint val="75000"/>
                </a:prstClr>
              </a:solidFill>
            </a:endParaRPr>
          </a:p>
        </p:txBody>
      </p:sp>
    </p:spTree>
    <p:extLst>
      <p:ext uri="{BB962C8B-B14F-4D97-AF65-F5344CB8AC3E}">
        <p14:creationId xmlns:p14="http://schemas.microsoft.com/office/powerpoint/2010/main" val="1849909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Perbaikan</a:t>
            </a:r>
            <a:r>
              <a:rPr lang="en-US" sz="3200" dirty="0"/>
              <a:t> </a:t>
            </a:r>
            <a:r>
              <a:rPr lang="en-US" sz="3200" dirty="0" err="1"/>
              <a:t>dari</a:t>
            </a:r>
            <a:r>
              <a:rPr lang="en-US" sz="3200" dirty="0"/>
              <a:t> true-experimental design </a:t>
            </a:r>
            <a:r>
              <a:rPr lang="en-US" sz="3200" dirty="0" err="1"/>
              <a:t>dengan</a:t>
            </a:r>
            <a:r>
              <a:rPr lang="en-US" sz="3200" dirty="0"/>
              <a:t> </a:t>
            </a:r>
            <a:r>
              <a:rPr lang="en-US" sz="3200" dirty="0" err="1"/>
              <a:t>memperhatikan</a:t>
            </a:r>
            <a:r>
              <a:rPr lang="en-US" sz="3200" dirty="0"/>
              <a:t> </a:t>
            </a:r>
            <a:r>
              <a:rPr lang="en-US" sz="3200" dirty="0" err="1">
                <a:solidFill>
                  <a:srgbClr val="C00000"/>
                </a:solidFill>
              </a:rPr>
              <a:t>kemungkinan</a:t>
            </a:r>
            <a:r>
              <a:rPr lang="en-US" sz="3200" dirty="0">
                <a:solidFill>
                  <a:srgbClr val="C00000"/>
                </a:solidFill>
              </a:rPr>
              <a:t> </a:t>
            </a:r>
            <a:r>
              <a:rPr lang="en-US" sz="3200" dirty="0" err="1">
                <a:solidFill>
                  <a:srgbClr val="C00000"/>
                </a:solidFill>
              </a:rPr>
              <a:t>adanya</a:t>
            </a:r>
            <a:r>
              <a:rPr lang="en-US" sz="3200" dirty="0">
                <a:solidFill>
                  <a:srgbClr val="C00000"/>
                </a:solidFill>
              </a:rPr>
              <a:t> </a:t>
            </a:r>
            <a:r>
              <a:rPr lang="en-US" sz="3200" dirty="0" err="1">
                <a:solidFill>
                  <a:srgbClr val="C00000"/>
                </a:solidFill>
              </a:rPr>
              <a:t>variabel</a:t>
            </a:r>
            <a:r>
              <a:rPr lang="en-US" sz="3200" dirty="0">
                <a:solidFill>
                  <a:srgbClr val="C00000"/>
                </a:solidFill>
              </a:rPr>
              <a:t> moderator</a:t>
            </a:r>
            <a:r>
              <a:rPr lang="en-US" sz="3200" dirty="0"/>
              <a:t> yang </a:t>
            </a:r>
            <a:r>
              <a:rPr lang="en-US" sz="3200" dirty="0" err="1"/>
              <a:t>mempengaruhi</a:t>
            </a:r>
            <a:r>
              <a:rPr lang="en-US" sz="3200" dirty="0"/>
              <a:t> </a:t>
            </a:r>
            <a:r>
              <a:rPr lang="en-US" sz="3200" dirty="0" err="1"/>
              <a:t>perlakuan</a:t>
            </a:r>
            <a:endParaRPr lang="en-US" sz="3200" dirty="0"/>
          </a:p>
          <a:p>
            <a:r>
              <a:rPr lang="en-US" sz="3200" dirty="0" err="1"/>
              <a:t>Seluruh</a:t>
            </a:r>
            <a:r>
              <a:rPr lang="en-US" sz="3200" dirty="0"/>
              <a:t> </a:t>
            </a:r>
            <a:r>
              <a:rPr lang="en-US" sz="3200" dirty="0" err="1"/>
              <a:t>kelompok</a:t>
            </a:r>
            <a:r>
              <a:rPr lang="en-US" sz="3200" dirty="0"/>
              <a:t> </a:t>
            </a:r>
            <a:r>
              <a:rPr lang="en-US" sz="3200" dirty="0" err="1"/>
              <a:t>dipilih</a:t>
            </a:r>
            <a:r>
              <a:rPr lang="en-US" sz="3200" dirty="0"/>
              <a:t> </a:t>
            </a:r>
            <a:r>
              <a:rPr lang="en-US" sz="3200" dirty="0" err="1"/>
              <a:t>secara</a:t>
            </a:r>
            <a:r>
              <a:rPr lang="en-US" sz="3200" dirty="0"/>
              <a:t> </a:t>
            </a:r>
            <a:r>
              <a:rPr lang="en-US" sz="3200" dirty="0">
                <a:solidFill>
                  <a:srgbClr val="C00000"/>
                </a:solidFill>
              </a:rPr>
              <a:t>random</a:t>
            </a:r>
            <a:r>
              <a:rPr lang="en-US" sz="3200" dirty="0"/>
              <a:t> </a:t>
            </a:r>
            <a:r>
              <a:rPr lang="en-US" sz="3200" dirty="0" err="1"/>
              <a:t>dan</a:t>
            </a:r>
            <a:r>
              <a:rPr lang="en-US" sz="3200" dirty="0"/>
              <a:t> </a:t>
            </a:r>
            <a:r>
              <a:rPr lang="en-US" sz="3200" dirty="0" err="1"/>
              <a:t>masing-masing</a:t>
            </a:r>
            <a:r>
              <a:rPr lang="en-US" sz="3200" dirty="0"/>
              <a:t> </a:t>
            </a:r>
            <a:r>
              <a:rPr lang="en-US" sz="3200" dirty="0" err="1"/>
              <a:t>dilakukan</a:t>
            </a:r>
            <a:r>
              <a:rPr lang="en-US" sz="3200" dirty="0"/>
              <a:t> </a:t>
            </a:r>
            <a:r>
              <a:rPr lang="en-US" sz="3200" dirty="0">
                <a:solidFill>
                  <a:srgbClr val="C00000"/>
                </a:solidFill>
              </a:rPr>
              <a:t>pretest</a:t>
            </a:r>
          </a:p>
          <a:p>
            <a:r>
              <a:rPr lang="en-US" sz="3200" dirty="0" err="1"/>
              <a:t>Kelompok</a:t>
            </a:r>
            <a:r>
              <a:rPr lang="en-US" sz="3200" dirty="0"/>
              <a:t> </a:t>
            </a:r>
            <a:r>
              <a:rPr lang="en-US" sz="3200" dirty="0" err="1"/>
              <a:t>penelitian</a:t>
            </a:r>
            <a:r>
              <a:rPr lang="en-US" sz="3200" dirty="0"/>
              <a:t> </a:t>
            </a:r>
            <a:r>
              <a:rPr lang="en-US" sz="3200" dirty="0" err="1"/>
              <a:t>dinyatakan</a:t>
            </a:r>
            <a:r>
              <a:rPr lang="en-US" sz="3200" dirty="0"/>
              <a:t> </a:t>
            </a:r>
            <a:r>
              <a:rPr lang="en-US" sz="3200" dirty="0" err="1"/>
              <a:t>baik</a:t>
            </a:r>
            <a:r>
              <a:rPr lang="en-US" sz="3200" dirty="0"/>
              <a:t> </a:t>
            </a:r>
            <a:r>
              <a:rPr lang="en-US" sz="3200" dirty="0" err="1"/>
              <a:t>apabila</a:t>
            </a:r>
            <a:r>
              <a:rPr lang="en-US" sz="3200" dirty="0"/>
              <a:t> </a:t>
            </a:r>
            <a:r>
              <a:rPr lang="en-US" sz="3200" dirty="0" err="1"/>
              <a:t>setiap</a:t>
            </a:r>
            <a:r>
              <a:rPr lang="en-US" sz="3200" dirty="0"/>
              <a:t> </a:t>
            </a:r>
            <a:r>
              <a:rPr lang="en-US" sz="3200" dirty="0" err="1"/>
              <a:t>kelompok</a:t>
            </a:r>
            <a:r>
              <a:rPr lang="en-US" sz="3200" dirty="0"/>
              <a:t> </a:t>
            </a:r>
            <a:r>
              <a:rPr lang="en-US" sz="3200" dirty="0" err="1"/>
              <a:t>memiliki</a:t>
            </a:r>
            <a:r>
              <a:rPr lang="en-US" sz="3200" dirty="0"/>
              <a:t> </a:t>
            </a:r>
            <a:r>
              <a:rPr lang="en-US" sz="3200" dirty="0" err="1">
                <a:solidFill>
                  <a:srgbClr val="C00000"/>
                </a:solidFill>
              </a:rPr>
              <a:t>nilai</a:t>
            </a:r>
            <a:r>
              <a:rPr lang="en-US" sz="3200" dirty="0">
                <a:solidFill>
                  <a:srgbClr val="C00000"/>
                </a:solidFill>
              </a:rPr>
              <a:t> pretest yang </a:t>
            </a:r>
            <a:r>
              <a:rPr lang="en-US" sz="3200" dirty="0" err="1">
                <a:solidFill>
                  <a:srgbClr val="C00000"/>
                </a:solidFill>
              </a:rPr>
              <a:t>sama</a:t>
            </a:r>
            <a:endParaRPr lang="en-US" sz="3200" dirty="0">
              <a:solidFill>
                <a:srgbClr val="C00000"/>
              </a:solidFill>
            </a:endParaRPr>
          </a:p>
        </p:txBody>
      </p:sp>
      <p:sp>
        <p:nvSpPr>
          <p:cNvPr id="2" name="Title 1"/>
          <p:cNvSpPr>
            <a:spLocks noGrp="1"/>
          </p:cNvSpPr>
          <p:nvPr>
            <p:ph type="title"/>
          </p:nvPr>
        </p:nvSpPr>
        <p:spPr/>
        <p:txBody>
          <a:bodyPr>
            <a:noAutofit/>
          </a:bodyPr>
          <a:lstStyle/>
          <a:p>
            <a:pPr lvl="1"/>
            <a:r>
              <a:rPr lang="en-US" sz="4000" dirty="0">
                <a:latin typeface="+mj-lt"/>
                <a:cs typeface="Calibri" pitchFamily="34" charset="0"/>
              </a:rPr>
              <a:t>Factorial Experimental Design</a:t>
            </a:r>
          </a:p>
        </p:txBody>
      </p:sp>
      <p:sp>
        <p:nvSpPr>
          <p:cNvPr id="5" name="Slide Number Placeholder 4">
            <a:extLst>
              <a:ext uri="{FF2B5EF4-FFF2-40B4-BE49-F238E27FC236}">
                <a16:creationId xmlns:a16="http://schemas.microsoft.com/office/drawing/2014/main" id="{DABB0855-EABB-409C-87F6-58C336629E9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296</a:t>
            </a:fld>
            <a:endParaRPr lang="en-US">
              <a:solidFill>
                <a:prstClr val="black">
                  <a:tint val="75000"/>
                </a:prstClr>
              </a:solidFill>
            </a:endParaRPr>
          </a:p>
        </p:txBody>
      </p:sp>
    </p:spTree>
    <p:extLst>
      <p:ext uri="{BB962C8B-B14F-4D97-AF65-F5344CB8AC3E}">
        <p14:creationId xmlns:p14="http://schemas.microsoft.com/office/powerpoint/2010/main" val="1206989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Factorial Experimental Design</a:t>
            </a:r>
          </a:p>
        </p:txBody>
      </p:sp>
      <p:sp>
        <p:nvSpPr>
          <p:cNvPr id="5" name="TextBox 4"/>
          <p:cNvSpPr txBox="1"/>
          <p:nvPr/>
        </p:nvSpPr>
        <p:spPr>
          <a:xfrm>
            <a:off x="5562600" y="1774209"/>
            <a:ext cx="3429000" cy="1200329"/>
          </a:xfrm>
          <a:prstGeom prst="rect">
            <a:avLst/>
          </a:prstGeom>
          <a:noFill/>
        </p:spPr>
        <p:txBody>
          <a:bodyPr wrap="square" rtlCol="0">
            <a:spAutoFit/>
          </a:bodyPr>
          <a:lstStyle/>
          <a:p>
            <a:pPr algn="l"/>
            <a:r>
              <a:rPr lang="en-US" sz="2400">
                <a:effectLst/>
                <a:latin typeface="Calibri" pitchFamily="34" charset="0"/>
                <a:cs typeface="Calibri" pitchFamily="34" charset="0"/>
              </a:rPr>
              <a:t>Y = </a:t>
            </a:r>
            <a:r>
              <a:rPr lang="en-US" sz="2400" err="1">
                <a:effectLst/>
                <a:latin typeface="Calibri" pitchFamily="34" charset="0"/>
                <a:cs typeface="Calibri" pitchFamily="34" charset="0"/>
              </a:rPr>
              <a:t>variabel</a:t>
            </a:r>
            <a:r>
              <a:rPr lang="en-US" sz="2400">
                <a:effectLst/>
                <a:latin typeface="Calibri" pitchFamily="34" charset="0"/>
                <a:cs typeface="Calibri" pitchFamily="34" charset="0"/>
              </a:rPr>
              <a:t> moderator</a:t>
            </a:r>
          </a:p>
          <a:p>
            <a:pPr algn="l"/>
            <a:endParaRPr lang="en-US" sz="2400">
              <a:effectLst/>
              <a:latin typeface="Calibri" pitchFamily="34" charset="0"/>
              <a:cs typeface="Calibri" pitchFamily="34" charset="0"/>
            </a:endParaRPr>
          </a:p>
          <a:p>
            <a:pPr algn="l"/>
            <a:endParaRPr lang="en-US" sz="2400">
              <a:effectLst/>
              <a:latin typeface="Calibri" pitchFamily="34" charset="0"/>
              <a:cs typeface="Calibri" pitchFamily="34" charset="0"/>
            </a:endParaRPr>
          </a:p>
        </p:txBody>
      </p:sp>
      <p:sp>
        <p:nvSpPr>
          <p:cNvPr id="6" name="TextBox 5"/>
          <p:cNvSpPr txBox="1"/>
          <p:nvPr/>
        </p:nvSpPr>
        <p:spPr>
          <a:xfrm>
            <a:off x="434842" y="1448812"/>
            <a:ext cx="5127758" cy="3046988"/>
          </a:xfrm>
          <a:prstGeom prst="rect">
            <a:avLst/>
          </a:prstGeom>
          <a:noFill/>
        </p:spPr>
        <p:txBody>
          <a:bodyPr wrap="square" rtlCol="0">
            <a:spAutoFit/>
          </a:bodyPr>
          <a:lstStyle/>
          <a:p>
            <a:pPr algn="l"/>
            <a:r>
              <a:rPr lang="en-US" sz="4800" b="1" dirty="0"/>
              <a:t>R  O</a:t>
            </a:r>
            <a:r>
              <a:rPr lang="en-US" sz="4800" b="1" baseline="-25000" dirty="0"/>
              <a:t>1</a:t>
            </a:r>
            <a:r>
              <a:rPr lang="en-US" sz="4800" b="1" dirty="0"/>
              <a:t>  X   Y</a:t>
            </a:r>
            <a:r>
              <a:rPr lang="en-US" sz="4800" b="1" baseline="-25000" dirty="0"/>
              <a:t>1   </a:t>
            </a:r>
            <a:r>
              <a:rPr lang="en-US" sz="4800" b="1" dirty="0"/>
              <a:t>O</a:t>
            </a:r>
            <a:r>
              <a:rPr lang="en-US" sz="4800" b="1" baseline="-25000" dirty="0"/>
              <a:t>2</a:t>
            </a:r>
            <a:endParaRPr lang="en-US" sz="4800" b="1" dirty="0"/>
          </a:p>
          <a:p>
            <a:pPr algn="l"/>
            <a:r>
              <a:rPr lang="en-US" sz="4800" b="1" dirty="0"/>
              <a:t>R  O</a:t>
            </a:r>
            <a:r>
              <a:rPr lang="en-US" sz="4800" b="1" baseline="-25000" dirty="0"/>
              <a:t>3</a:t>
            </a:r>
            <a:r>
              <a:rPr lang="en-US" sz="4800" b="1" dirty="0"/>
              <a:t>        Y</a:t>
            </a:r>
            <a:r>
              <a:rPr lang="en-US" sz="4800" b="1" baseline="-25000" dirty="0"/>
              <a:t>1  </a:t>
            </a:r>
            <a:r>
              <a:rPr lang="en-US" sz="4800" b="1" dirty="0"/>
              <a:t>O</a:t>
            </a:r>
            <a:r>
              <a:rPr lang="en-US" sz="4800" b="1" baseline="-25000" dirty="0"/>
              <a:t>4</a:t>
            </a:r>
            <a:endParaRPr lang="en-US" sz="4800" b="1" dirty="0"/>
          </a:p>
          <a:p>
            <a:pPr algn="l"/>
            <a:r>
              <a:rPr lang="en-US" sz="4800" b="1" dirty="0"/>
              <a:t>R  O</a:t>
            </a:r>
            <a:r>
              <a:rPr lang="en-US" sz="4800" b="1" baseline="-25000" dirty="0"/>
              <a:t>5</a:t>
            </a:r>
            <a:r>
              <a:rPr lang="en-US" sz="4800" b="1" dirty="0"/>
              <a:t>  X   Y</a:t>
            </a:r>
            <a:r>
              <a:rPr lang="en-US" sz="4800" b="1" baseline="-25000" dirty="0"/>
              <a:t>2   </a:t>
            </a:r>
            <a:r>
              <a:rPr lang="en-US" sz="4800" b="1" dirty="0"/>
              <a:t>O</a:t>
            </a:r>
            <a:r>
              <a:rPr lang="en-US" sz="4800" b="1" baseline="-25000" dirty="0"/>
              <a:t>6</a:t>
            </a:r>
            <a:endParaRPr lang="en-US" sz="4800" b="1" dirty="0"/>
          </a:p>
          <a:p>
            <a:pPr algn="l"/>
            <a:r>
              <a:rPr lang="en-US" sz="4800" b="1" dirty="0"/>
              <a:t>R  O</a:t>
            </a:r>
            <a:r>
              <a:rPr lang="en-US" sz="4800" b="1" baseline="-25000" dirty="0"/>
              <a:t>7</a:t>
            </a:r>
            <a:r>
              <a:rPr lang="en-US" sz="4800" b="1" dirty="0"/>
              <a:t> 		 Y</a:t>
            </a:r>
            <a:r>
              <a:rPr lang="en-US" sz="4800" b="1" baseline="-25000" dirty="0"/>
              <a:t>2  </a:t>
            </a:r>
            <a:r>
              <a:rPr lang="en-US" sz="4800" b="1" dirty="0"/>
              <a:t>O</a:t>
            </a:r>
            <a:r>
              <a:rPr lang="en-US" sz="4800" b="1" baseline="-25000" dirty="0"/>
              <a:t>8</a:t>
            </a:r>
          </a:p>
        </p:txBody>
      </p:sp>
      <p:sp>
        <p:nvSpPr>
          <p:cNvPr id="4" name="Slide Number Placeholder 3">
            <a:extLst>
              <a:ext uri="{FF2B5EF4-FFF2-40B4-BE49-F238E27FC236}">
                <a16:creationId xmlns:a16="http://schemas.microsoft.com/office/drawing/2014/main" id="{4B339E5D-B74F-4479-80EE-A8891CDF3D7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297</a:t>
            </a:fld>
            <a:endParaRPr lang="en-US">
              <a:solidFill>
                <a:prstClr val="black">
                  <a:tint val="75000"/>
                </a:prstClr>
              </a:solidFill>
            </a:endParaRPr>
          </a:p>
        </p:txBody>
      </p:sp>
    </p:spTree>
    <p:extLst>
      <p:ext uri="{BB962C8B-B14F-4D97-AF65-F5344CB8AC3E}">
        <p14:creationId xmlns:p14="http://schemas.microsoft.com/office/powerpoint/2010/main" val="20113316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8229600" cy="4868863"/>
          </a:xfrm>
        </p:spPr>
        <p:txBody>
          <a:bodyPr/>
          <a:lstStyle/>
          <a:p>
            <a:pPr marL="514350" indent="-514350"/>
            <a:r>
              <a:rPr lang="en-US" sz="3200" dirty="0" err="1"/>
              <a:t>Digunakan</a:t>
            </a:r>
            <a:r>
              <a:rPr lang="en-US" sz="3200" dirty="0"/>
              <a:t> </a:t>
            </a:r>
            <a:r>
              <a:rPr lang="en-US" sz="3200" dirty="0" err="1"/>
              <a:t>ketika</a:t>
            </a:r>
            <a:r>
              <a:rPr lang="en-US" sz="3200" dirty="0"/>
              <a:t> </a:t>
            </a:r>
            <a:r>
              <a:rPr lang="en-US" sz="3200" dirty="0" err="1"/>
              <a:t>kita</a:t>
            </a:r>
            <a:r>
              <a:rPr lang="en-US" sz="3200" dirty="0"/>
              <a:t> </a:t>
            </a:r>
            <a:r>
              <a:rPr lang="en-US" sz="3200" dirty="0" err="1">
                <a:solidFill>
                  <a:srgbClr val="C00000"/>
                </a:solidFill>
              </a:rPr>
              <a:t>sulit</a:t>
            </a:r>
            <a:r>
              <a:rPr lang="en-US" sz="3200" dirty="0">
                <a:solidFill>
                  <a:srgbClr val="C00000"/>
                </a:solidFill>
              </a:rPr>
              <a:t> </a:t>
            </a:r>
            <a:r>
              <a:rPr lang="en-US" sz="3200" dirty="0" err="1">
                <a:solidFill>
                  <a:srgbClr val="C00000"/>
                </a:solidFill>
              </a:rPr>
              <a:t>mendapatkan</a:t>
            </a:r>
            <a:r>
              <a:rPr lang="en-US" sz="3200" dirty="0">
                <a:solidFill>
                  <a:srgbClr val="C00000"/>
                </a:solidFill>
              </a:rPr>
              <a:t> </a:t>
            </a:r>
            <a:r>
              <a:rPr lang="en-US" sz="3200" dirty="0" err="1">
                <a:solidFill>
                  <a:srgbClr val="C00000"/>
                </a:solidFill>
              </a:rPr>
              <a:t>kelompok</a:t>
            </a:r>
            <a:r>
              <a:rPr lang="en-US" sz="3200" dirty="0">
                <a:solidFill>
                  <a:srgbClr val="C00000"/>
                </a:solidFill>
              </a:rPr>
              <a:t> </a:t>
            </a:r>
            <a:r>
              <a:rPr lang="en-US" sz="3200" dirty="0" err="1">
                <a:solidFill>
                  <a:srgbClr val="C00000"/>
                </a:solidFill>
              </a:rPr>
              <a:t>kontrol</a:t>
            </a:r>
            <a:r>
              <a:rPr lang="en-US" sz="3200" dirty="0"/>
              <a:t> </a:t>
            </a:r>
            <a:r>
              <a:rPr lang="en-US" sz="3200" dirty="0" err="1"/>
              <a:t>seperti</a:t>
            </a:r>
            <a:r>
              <a:rPr lang="en-US" sz="3200" dirty="0"/>
              <a:t> </a:t>
            </a:r>
            <a:r>
              <a:rPr lang="en-US" sz="3200" dirty="0" err="1"/>
              <a:t>pada</a:t>
            </a:r>
            <a:r>
              <a:rPr lang="en-US" sz="3200" dirty="0"/>
              <a:t> true-experimental design</a:t>
            </a:r>
          </a:p>
          <a:p>
            <a:pPr marL="514350" indent="-514350"/>
            <a:r>
              <a:rPr lang="en-US" sz="3200" dirty="0" err="1"/>
              <a:t>Lebih</a:t>
            </a:r>
            <a:r>
              <a:rPr lang="en-US" sz="3200" dirty="0"/>
              <a:t> </a:t>
            </a:r>
            <a:r>
              <a:rPr lang="en-US" sz="3200" dirty="0" err="1"/>
              <a:t>baik</a:t>
            </a:r>
            <a:r>
              <a:rPr lang="en-US" sz="3200" dirty="0"/>
              <a:t> </a:t>
            </a:r>
            <a:r>
              <a:rPr lang="en-US" sz="3200" dirty="0" err="1"/>
              <a:t>daripada</a:t>
            </a:r>
            <a:r>
              <a:rPr lang="en-US" sz="3200" dirty="0"/>
              <a:t> pre-experimental, </a:t>
            </a:r>
            <a:r>
              <a:rPr lang="en-US" sz="3200" dirty="0" err="1"/>
              <a:t>meskipun</a:t>
            </a:r>
            <a:r>
              <a:rPr lang="en-US" sz="3200" dirty="0"/>
              <a:t> </a:t>
            </a:r>
            <a:r>
              <a:rPr lang="en-US" sz="3200" dirty="0" err="1"/>
              <a:t>tidak</a:t>
            </a:r>
            <a:r>
              <a:rPr lang="en-US" sz="3200" dirty="0"/>
              <a:t> </a:t>
            </a:r>
            <a:r>
              <a:rPr lang="en-US" sz="3200" dirty="0" err="1"/>
              <a:t>sebaik</a:t>
            </a:r>
            <a:r>
              <a:rPr lang="en-US" sz="3200" dirty="0"/>
              <a:t> true-experimental</a:t>
            </a:r>
          </a:p>
          <a:p>
            <a:pPr marL="514350" indent="-514350"/>
            <a:r>
              <a:rPr lang="en-US" sz="3200" dirty="0" err="1"/>
              <a:t>Bentuk</a:t>
            </a:r>
            <a:r>
              <a:rPr lang="en-US" sz="3200" dirty="0"/>
              <a:t> quasi experimental design:</a:t>
            </a:r>
          </a:p>
          <a:p>
            <a:pPr marL="863600" lvl="1" indent="-514350">
              <a:buFont typeface="+mj-lt"/>
              <a:buAutoNum type="arabicPeriod"/>
            </a:pPr>
            <a:r>
              <a:rPr lang="en-US" sz="2800" dirty="0"/>
              <a:t>Time-Series Design</a:t>
            </a:r>
          </a:p>
          <a:p>
            <a:pPr marL="863600" lvl="1" indent="-514350">
              <a:buFont typeface="+mj-lt"/>
              <a:buAutoNum type="arabicPeriod"/>
            </a:pPr>
            <a:r>
              <a:rPr lang="en-US" sz="2800" dirty="0"/>
              <a:t>Nonequivalent Control Group Design</a:t>
            </a:r>
          </a:p>
        </p:txBody>
      </p:sp>
      <p:sp>
        <p:nvSpPr>
          <p:cNvPr id="2" name="Title 1"/>
          <p:cNvSpPr>
            <a:spLocks noGrp="1"/>
          </p:cNvSpPr>
          <p:nvPr>
            <p:ph type="title"/>
          </p:nvPr>
        </p:nvSpPr>
        <p:spPr/>
        <p:txBody>
          <a:bodyPr/>
          <a:lstStyle/>
          <a:p>
            <a:r>
              <a:rPr lang="en-US" dirty="0"/>
              <a:t>Quasi Experimental Design</a:t>
            </a:r>
          </a:p>
        </p:txBody>
      </p:sp>
      <p:sp>
        <p:nvSpPr>
          <p:cNvPr id="5" name="Slide Number Placeholder 4">
            <a:extLst>
              <a:ext uri="{FF2B5EF4-FFF2-40B4-BE49-F238E27FC236}">
                <a16:creationId xmlns:a16="http://schemas.microsoft.com/office/drawing/2014/main" id="{0C5F0E6C-CBEF-4F53-B326-C06F48FCDF2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298</a:t>
            </a:fld>
            <a:endParaRPr lang="en-US">
              <a:solidFill>
                <a:prstClr val="black">
                  <a:tint val="75000"/>
                </a:prstClr>
              </a:solidFill>
            </a:endParaRPr>
          </a:p>
        </p:txBody>
      </p:sp>
    </p:spTree>
    <p:extLst>
      <p:ext uri="{BB962C8B-B14F-4D97-AF65-F5344CB8AC3E}">
        <p14:creationId xmlns:p14="http://schemas.microsoft.com/office/powerpoint/2010/main" val="465146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86200"/>
            <a:ext cx="8229600" cy="2278063"/>
          </a:xfrm>
        </p:spPr>
        <p:txBody>
          <a:bodyPr/>
          <a:lstStyle/>
          <a:p>
            <a:endParaRPr lang="en-US"/>
          </a:p>
        </p:txBody>
      </p:sp>
      <p:sp>
        <p:nvSpPr>
          <p:cNvPr id="2" name="Title 1"/>
          <p:cNvSpPr>
            <a:spLocks noGrp="1"/>
          </p:cNvSpPr>
          <p:nvPr>
            <p:ph type="title"/>
          </p:nvPr>
        </p:nvSpPr>
        <p:spPr/>
        <p:txBody>
          <a:bodyPr>
            <a:noAutofit/>
          </a:bodyPr>
          <a:lstStyle/>
          <a:p>
            <a:pPr lvl="1"/>
            <a:r>
              <a:rPr lang="en-US" sz="4000" dirty="0">
                <a:latin typeface="+mj-lt"/>
                <a:cs typeface="Calibri" pitchFamily="34" charset="0"/>
              </a:rPr>
              <a:t>Time-Series Design</a:t>
            </a:r>
          </a:p>
        </p:txBody>
      </p:sp>
      <p:sp>
        <p:nvSpPr>
          <p:cNvPr id="5" name="TextBox 4"/>
          <p:cNvSpPr txBox="1"/>
          <p:nvPr/>
        </p:nvSpPr>
        <p:spPr>
          <a:xfrm>
            <a:off x="4114800" y="2667000"/>
            <a:ext cx="4800600" cy="1292662"/>
          </a:xfrm>
          <a:prstGeom prst="rect">
            <a:avLst/>
          </a:prstGeom>
          <a:noFill/>
        </p:spPr>
        <p:txBody>
          <a:bodyPr wrap="square" rtlCol="0">
            <a:spAutoFit/>
          </a:bodyPr>
          <a:lstStyle/>
          <a:p>
            <a:pPr algn="l"/>
            <a:r>
              <a:rPr lang="en-US" sz="2600">
                <a:effectLst/>
                <a:latin typeface="Calibri" pitchFamily="34" charset="0"/>
                <a:cs typeface="Calibri" pitchFamily="34" charset="0"/>
              </a:rPr>
              <a:t>O</a:t>
            </a:r>
            <a:r>
              <a:rPr lang="en-US" sz="2600" baseline="-25000">
                <a:effectLst/>
                <a:latin typeface="Calibri" pitchFamily="34" charset="0"/>
                <a:cs typeface="Calibri" pitchFamily="34" charset="0"/>
              </a:rPr>
              <a:t>1</a:t>
            </a:r>
            <a:r>
              <a:rPr lang="en-US" sz="2600">
                <a:effectLst/>
                <a:latin typeface="Calibri" pitchFamily="34" charset="0"/>
                <a:cs typeface="Calibri" pitchFamily="34" charset="0"/>
              </a:rPr>
              <a:t> = Pretest</a:t>
            </a:r>
          </a:p>
          <a:p>
            <a:pPr algn="l"/>
            <a:r>
              <a:rPr lang="en-US" sz="2600">
                <a:effectLst/>
                <a:latin typeface="Calibri" pitchFamily="34" charset="0"/>
                <a:cs typeface="Calibri" pitchFamily="34" charset="0"/>
              </a:rPr>
              <a:t>X  </a:t>
            </a:r>
            <a:r>
              <a:rPr lang="id-ID" sz="2600">
                <a:effectLst/>
                <a:latin typeface="Calibri" pitchFamily="34" charset="0"/>
                <a:cs typeface="Calibri" pitchFamily="34" charset="0"/>
              </a:rPr>
              <a:t> </a:t>
            </a:r>
            <a:r>
              <a:rPr lang="en-US" sz="2600">
                <a:effectLst/>
                <a:latin typeface="Calibri" pitchFamily="34" charset="0"/>
                <a:cs typeface="Calibri" pitchFamily="34" charset="0"/>
              </a:rPr>
              <a:t>= </a:t>
            </a:r>
            <a:r>
              <a:rPr lang="en-US" sz="2600" err="1">
                <a:effectLst/>
                <a:latin typeface="Calibri" pitchFamily="34" charset="0"/>
                <a:cs typeface="Calibri" pitchFamily="34" charset="0"/>
              </a:rPr>
              <a:t>perlakuan</a:t>
            </a:r>
            <a:r>
              <a:rPr lang="en-US" sz="2600">
                <a:effectLst/>
                <a:latin typeface="Calibri" pitchFamily="34" charset="0"/>
                <a:cs typeface="Calibri" pitchFamily="34" charset="0"/>
              </a:rPr>
              <a:t> yang </a:t>
            </a:r>
            <a:r>
              <a:rPr lang="en-US" sz="2600" err="1">
                <a:effectLst/>
                <a:latin typeface="Calibri" pitchFamily="34" charset="0"/>
                <a:cs typeface="Calibri" pitchFamily="34" charset="0"/>
              </a:rPr>
              <a:t>diberikan</a:t>
            </a:r>
            <a:r>
              <a:rPr lang="en-US" sz="2600">
                <a:effectLst/>
                <a:latin typeface="Calibri" pitchFamily="34" charset="0"/>
                <a:cs typeface="Calibri" pitchFamily="34" charset="0"/>
              </a:rPr>
              <a:t>   </a:t>
            </a:r>
          </a:p>
          <a:p>
            <a:pPr algn="l"/>
            <a:r>
              <a:rPr lang="en-US" sz="2600">
                <a:effectLst/>
                <a:latin typeface="Calibri" pitchFamily="34" charset="0"/>
                <a:cs typeface="Calibri" pitchFamily="34" charset="0"/>
              </a:rPr>
              <a:t>O</a:t>
            </a:r>
            <a:r>
              <a:rPr lang="en-US" sz="2600" baseline="-25000">
                <a:effectLst/>
                <a:latin typeface="Calibri" pitchFamily="34" charset="0"/>
                <a:cs typeface="Calibri" pitchFamily="34" charset="0"/>
              </a:rPr>
              <a:t>2</a:t>
            </a:r>
            <a:r>
              <a:rPr lang="en-US" sz="2600">
                <a:effectLst/>
                <a:latin typeface="Calibri" pitchFamily="34" charset="0"/>
                <a:cs typeface="Calibri" pitchFamily="34" charset="0"/>
              </a:rPr>
              <a:t> = Posttest</a:t>
            </a:r>
          </a:p>
        </p:txBody>
      </p:sp>
      <p:sp>
        <p:nvSpPr>
          <p:cNvPr id="6" name="TextBox 5"/>
          <p:cNvSpPr txBox="1"/>
          <p:nvPr/>
        </p:nvSpPr>
        <p:spPr>
          <a:xfrm>
            <a:off x="609600" y="1592759"/>
            <a:ext cx="8077200" cy="769441"/>
          </a:xfrm>
          <a:prstGeom prst="rect">
            <a:avLst/>
          </a:prstGeom>
          <a:noFill/>
        </p:spPr>
        <p:txBody>
          <a:bodyPr wrap="square" rtlCol="0">
            <a:spAutoFit/>
          </a:bodyPr>
          <a:lstStyle/>
          <a:p>
            <a:pPr algn="l"/>
            <a:r>
              <a:rPr lang="en-US" b="1" dirty="0"/>
              <a:t>O</a:t>
            </a:r>
            <a:r>
              <a:rPr lang="en-US" b="1" baseline="-25000" dirty="0"/>
              <a:t>1</a:t>
            </a:r>
            <a:r>
              <a:rPr lang="en-US" b="1" dirty="0"/>
              <a:t> O</a:t>
            </a:r>
            <a:r>
              <a:rPr lang="en-US" b="1" baseline="-25000" dirty="0"/>
              <a:t>2</a:t>
            </a:r>
            <a:r>
              <a:rPr lang="en-US" b="1" dirty="0"/>
              <a:t> O</a:t>
            </a:r>
            <a:r>
              <a:rPr lang="en-US" b="1" baseline="-25000" dirty="0"/>
              <a:t>3</a:t>
            </a:r>
            <a:r>
              <a:rPr lang="en-US" b="1" dirty="0"/>
              <a:t> O</a:t>
            </a:r>
            <a:r>
              <a:rPr lang="en-US" b="1" baseline="-25000" dirty="0"/>
              <a:t>4</a:t>
            </a:r>
            <a:r>
              <a:rPr lang="en-US" b="1" dirty="0"/>
              <a:t>  X  O</a:t>
            </a:r>
            <a:r>
              <a:rPr lang="en-US" b="1" baseline="-25000" dirty="0"/>
              <a:t>5</a:t>
            </a:r>
            <a:r>
              <a:rPr lang="en-US" b="1" dirty="0"/>
              <a:t> O</a:t>
            </a:r>
            <a:r>
              <a:rPr lang="en-US" b="1" baseline="-25000" dirty="0"/>
              <a:t>6</a:t>
            </a:r>
            <a:r>
              <a:rPr lang="en-US" b="1" dirty="0"/>
              <a:t> O</a:t>
            </a:r>
            <a:r>
              <a:rPr lang="en-US" b="1" baseline="-25000" dirty="0"/>
              <a:t>7</a:t>
            </a:r>
            <a:r>
              <a:rPr lang="en-US" b="1" dirty="0"/>
              <a:t> O</a:t>
            </a:r>
            <a:r>
              <a:rPr lang="en-US" b="1" baseline="-25000" dirty="0"/>
              <a:t>8</a:t>
            </a:r>
            <a:r>
              <a:rPr lang="en-US" b="1" dirty="0"/>
              <a:t> </a:t>
            </a:r>
            <a:endParaRPr lang="en-US" b="1" baseline="-25000" dirty="0"/>
          </a:p>
        </p:txBody>
      </p:sp>
      <p:sp>
        <p:nvSpPr>
          <p:cNvPr id="7" name="Slide Number Placeholder 6">
            <a:extLst>
              <a:ext uri="{FF2B5EF4-FFF2-40B4-BE49-F238E27FC236}">
                <a16:creationId xmlns:a16="http://schemas.microsoft.com/office/drawing/2014/main" id="{924845A5-DFF6-4B04-B37B-70081872205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299</a:t>
            </a:fld>
            <a:endParaRPr lang="en-US">
              <a:solidFill>
                <a:prstClr val="black">
                  <a:tint val="75000"/>
                </a:prstClr>
              </a:solidFill>
            </a:endParaRPr>
          </a:p>
        </p:txBody>
      </p:sp>
    </p:spTree>
    <p:extLst>
      <p:ext uri="{BB962C8B-B14F-4D97-AF65-F5344CB8AC3E}">
        <p14:creationId xmlns:p14="http://schemas.microsoft.com/office/powerpoint/2010/main" val="39705247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pic>
        <p:nvPicPr>
          <p:cNvPr id="6" name="Picture 5"/>
          <p:cNvPicPr>
            <a:picLocks noChangeAspect="1"/>
          </p:cNvPicPr>
          <p:nvPr/>
        </p:nvPicPr>
        <p:blipFill rotWithShape="1">
          <a:blip r:embed="rId3"/>
          <a:srcRect l="12916" t="11481" r="17916" b="5556"/>
          <a:stretch/>
        </p:blipFill>
        <p:spPr>
          <a:xfrm>
            <a:off x="0" y="0"/>
            <a:ext cx="7391400" cy="554355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DC9F6C87-B51C-45FE-A1B8-A4FCD154938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a:t>
            </a:fld>
            <a:endParaRPr lang="en-US">
              <a:solidFill>
                <a:prstClr val="black">
                  <a:tint val="75000"/>
                </a:prstClr>
              </a:solidFill>
            </a:endParaRPr>
          </a:p>
        </p:txBody>
      </p:sp>
      <p:pic>
        <p:nvPicPr>
          <p:cNvPr id="7" name="Picture 6">
            <a:extLst>
              <a:ext uri="{FF2B5EF4-FFF2-40B4-BE49-F238E27FC236}">
                <a16:creationId xmlns:a16="http://schemas.microsoft.com/office/drawing/2014/main" id="{5F266879-6F93-4B26-BD7E-672B9E5B5346}"/>
              </a:ext>
            </a:extLst>
          </p:cNvPr>
          <p:cNvPicPr>
            <a:picLocks noChangeAspect="1"/>
          </p:cNvPicPr>
          <p:nvPr/>
        </p:nvPicPr>
        <p:blipFill rotWithShape="1">
          <a:blip r:embed="rId4"/>
          <a:srcRect l="5833" t="14445" r="38334" b="11482"/>
          <a:stretch/>
        </p:blipFill>
        <p:spPr>
          <a:xfrm>
            <a:off x="2667000" y="939699"/>
            <a:ext cx="6310719" cy="47094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A1E7F24-BEF2-4798-9B51-FCDCEC33D65F}"/>
              </a:ext>
            </a:extLst>
          </p:cNvPr>
          <p:cNvPicPr>
            <a:picLocks noChangeAspect="1"/>
          </p:cNvPicPr>
          <p:nvPr/>
        </p:nvPicPr>
        <p:blipFill rotWithShape="1">
          <a:blip r:embed="rId5"/>
          <a:srcRect l="11667" t="9259" r="22635" b="6426"/>
          <a:stretch/>
        </p:blipFill>
        <p:spPr>
          <a:xfrm>
            <a:off x="641901" y="2578752"/>
            <a:ext cx="5568032" cy="4101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0276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a:p>
        </p:txBody>
      </p:sp>
      <p:pic>
        <p:nvPicPr>
          <p:cNvPr id="8197" name="Picture 2"/>
          <p:cNvPicPr>
            <a:picLocks noChangeAspect="1" noChangeArrowheads="1"/>
          </p:cNvPicPr>
          <p:nvPr/>
        </p:nvPicPr>
        <p:blipFill>
          <a:blip r:embed="rId2" cstate="print"/>
          <a:srcRect/>
          <a:stretch>
            <a:fillRect/>
          </a:stretch>
        </p:blipFill>
        <p:spPr bwMode="auto">
          <a:xfrm>
            <a:off x="0" y="-23813"/>
            <a:ext cx="9220200" cy="6953569"/>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C28EEC76-9F1C-4A2B-ACCD-DE42ECD6BCE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675202487"/>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57600"/>
            <a:ext cx="8229600" cy="2506663"/>
          </a:xfrm>
        </p:spPr>
        <p:txBody>
          <a:bodyPr/>
          <a:lstStyle/>
          <a:p>
            <a:r>
              <a:rPr lang="en-US" err="1"/>
              <a:t>Hampir</a:t>
            </a:r>
            <a:r>
              <a:rPr lang="en-US"/>
              <a:t> </a:t>
            </a:r>
            <a:r>
              <a:rPr lang="en-US" err="1"/>
              <a:t>sama</a:t>
            </a:r>
            <a:r>
              <a:rPr lang="en-US"/>
              <a:t> </a:t>
            </a:r>
            <a:r>
              <a:rPr lang="en-US" err="1"/>
              <a:t>dengan</a:t>
            </a:r>
            <a:r>
              <a:rPr lang="en-US"/>
              <a:t> pretest-posttest control group design, </a:t>
            </a:r>
            <a:r>
              <a:rPr lang="en-US" err="1"/>
              <a:t>hanya</a:t>
            </a:r>
            <a:r>
              <a:rPr lang="en-US"/>
              <a:t> </a:t>
            </a:r>
            <a:r>
              <a:rPr lang="en-US" err="1"/>
              <a:t>pada</a:t>
            </a:r>
            <a:r>
              <a:rPr lang="en-US"/>
              <a:t> </a:t>
            </a:r>
            <a:r>
              <a:rPr lang="en-US" err="1"/>
              <a:t>desain</a:t>
            </a:r>
            <a:r>
              <a:rPr lang="en-US"/>
              <a:t> </a:t>
            </a:r>
            <a:r>
              <a:rPr lang="en-US" err="1"/>
              <a:t>ini</a:t>
            </a:r>
            <a:r>
              <a:rPr lang="en-US"/>
              <a:t> </a:t>
            </a:r>
            <a:r>
              <a:rPr lang="en-US" err="1"/>
              <a:t>kelompok</a:t>
            </a:r>
            <a:r>
              <a:rPr lang="en-US"/>
              <a:t> </a:t>
            </a:r>
            <a:r>
              <a:rPr lang="en-US" err="1"/>
              <a:t>tidak</a:t>
            </a:r>
            <a:r>
              <a:rPr lang="en-US"/>
              <a:t> </a:t>
            </a:r>
            <a:r>
              <a:rPr lang="en-US" err="1"/>
              <a:t>dipilih</a:t>
            </a:r>
            <a:r>
              <a:rPr lang="en-US"/>
              <a:t> </a:t>
            </a:r>
            <a:r>
              <a:rPr lang="en-US" err="1"/>
              <a:t>secara</a:t>
            </a:r>
            <a:r>
              <a:rPr lang="en-US"/>
              <a:t> random</a:t>
            </a:r>
          </a:p>
        </p:txBody>
      </p:sp>
      <p:sp>
        <p:nvSpPr>
          <p:cNvPr id="2" name="Title 1"/>
          <p:cNvSpPr>
            <a:spLocks noGrp="1"/>
          </p:cNvSpPr>
          <p:nvPr>
            <p:ph type="title"/>
          </p:nvPr>
        </p:nvSpPr>
        <p:spPr>
          <a:xfrm>
            <a:off x="609600" y="152400"/>
            <a:ext cx="8686800" cy="662762"/>
          </a:xfrm>
        </p:spPr>
        <p:txBody>
          <a:bodyPr>
            <a:noAutofit/>
          </a:bodyPr>
          <a:lstStyle/>
          <a:p>
            <a:pPr lvl="1"/>
            <a:r>
              <a:rPr lang="en-US" sz="4000" dirty="0">
                <a:latin typeface="+mj-lt"/>
                <a:cs typeface="Calibri" pitchFamily="34" charset="0"/>
              </a:rPr>
              <a:t>Nonequivalent Control Group Design</a:t>
            </a:r>
          </a:p>
        </p:txBody>
      </p:sp>
      <p:sp>
        <p:nvSpPr>
          <p:cNvPr id="5" name="TextBox 4"/>
          <p:cNvSpPr txBox="1"/>
          <p:nvPr/>
        </p:nvSpPr>
        <p:spPr>
          <a:xfrm>
            <a:off x="4419600" y="1360944"/>
            <a:ext cx="4572000" cy="2677656"/>
          </a:xfrm>
          <a:prstGeom prst="rect">
            <a:avLst/>
          </a:prstGeom>
          <a:noFill/>
        </p:spPr>
        <p:txBody>
          <a:bodyPr wrap="square" rtlCol="0">
            <a:spAutoFit/>
          </a:bodyPr>
          <a:lstStyle/>
          <a:p>
            <a:pPr algn="l"/>
            <a:r>
              <a:rPr lang="en-US" sz="2400">
                <a:effectLst/>
              </a:rPr>
              <a:t>O</a:t>
            </a:r>
            <a:r>
              <a:rPr lang="en-US" sz="2400" baseline="-25000">
                <a:effectLst/>
              </a:rPr>
              <a:t>1</a:t>
            </a:r>
            <a:r>
              <a:rPr lang="en-US" sz="2400">
                <a:effectLst/>
              </a:rPr>
              <a:t> = pretest</a:t>
            </a:r>
          </a:p>
          <a:p>
            <a:pPr algn="l"/>
            <a:r>
              <a:rPr lang="en-US" sz="2400">
                <a:effectLst/>
              </a:rPr>
              <a:t>X  = </a:t>
            </a:r>
            <a:r>
              <a:rPr lang="en-US" sz="2400" err="1">
                <a:effectLst/>
              </a:rPr>
              <a:t>perlakuan</a:t>
            </a:r>
            <a:r>
              <a:rPr lang="en-US" sz="2400">
                <a:effectLst/>
              </a:rPr>
              <a:t> yang </a:t>
            </a:r>
            <a:r>
              <a:rPr lang="en-US" sz="2400" err="1">
                <a:effectLst/>
              </a:rPr>
              <a:t>diberikan</a:t>
            </a:r>
            <a:r>
              <a:rPr lang="en-US" sz="2400">
                <a:effectLst/>
              </a:rPr>
              <a:t>   </a:t>
            </a:r>
          </a:p>
          <a:p>
            <a:pPr algn="l"/>
            <a:r>
              <a:rPr lang="en-US" sz="2400">
                <a:effectLst/>
              </a:rPr>
              <a:t>O</a:t>
            </a:r>
            <a:r>
              <a:rPr lang="en-US" sz="2400" baseline="-25000">
                <a:effectLst/>
              </a:rPr>
              <a:t>2</a:t>
            </a:r>
            <a:r>
              <a:rPr lang="en-US" sz="2400">
                <a:effectLst/>
              </a:rPr>
              <a:t> = posttest </a:t>
            </a:r>
            <a:r>
              <a:rPr lang="en-US" sz="2400" err="1">
                <a:effectLst/>
              </a:rPr>
              <a:t>setelah</a:t>
            </a:r>
            <a:r>
              <a:rPr lang="en-US" sz="2400">
                <a:effectLst/>
              </a:rPr>
              <a:t> </a:t>
            </a:r>
            <a:r>
              <a:rPr lang="en-US" sz="2400" err="1">
                <a:effectLst/>
              </a:rPr>
              <a:t>perlakuan</a:t>
            </a:r>
            <a:endParaRPr lang="en-US" sz="2400">
              <a:effectLst/>
            </a:endParaRPr>
          </a:p>
          <a:p>
            <a:pPr algn="l"/>
            <a:r>
              <a:rPr lang="en-US" sz="2400">
                <a:effectLst/>
              </a:rPr>
              <a:t>O</a:t>
            </a:r>
            <a:r>
              <a:rPr lang="en-US" sz="2400" baseline="-25000">
                <a:effectLst/>
              </a:rPr>
              <a:t>3</a:t>
            </a:r>
            <a:r>
              <a:rPr lang="en-US" sz="2400">
                <a:effectLst/>
              </a:rPr>
              <a:t> = pretest</a:t>
            </a:r>
          </a:p>
          <a:p>
            <a:pPr algn="l"/>
            <a:r>
              <a:rPr lang="en-US" sz="2400">
                <a:effectLst/>
              </a:rPr>
              <a:t>O</a:t>
            </a:r>
            <a:r>
              <a:rPr lang="en-US" sz="2400" baseline="-25000">
                <a:effectLst/>
              </a:rPr>
              <a:t>2</a:t>
            </a:r>
            <a:r>
              <a:rPr lang="en-US" sz="2400">
                <a:effectLst/>
              </a:rPr>
              <a:t> = posttest </a:t>
            </a:r>
            <a:r>
              <a:rPr lang="en-US" sz="2400" err="1">
                <a:effectLst/>
              </a:rPr>
              <a:t>tanpa</a:t>
            </a:r>
            <a:r>
              <a:rPr lang="en-US" sz="2400">
                <a:effectLst/>
              </a:rPr>
              <a:t> </a:t>
            </a:r>
            <a:r>
              <a:rPr lang="en-US" sz="2400" err="1">
                <a:effectLst/>
              </a:rPr>
              <a:t>perlakuan</a:t>
            </a:r>
            <a:endParaRPr lang="en-US" sz="2400">
              <a:effectLst/>
            </a:endParaRPr>
          </a:p>
          <a:p>
            <a:pPr algn="l"/>
            <a:endParaRPr lang="en-US" sz="2400">
              <a:effectLst/>
            </a:endParaRPr>
          </a:p>
          <a:p>
            <a:pPr algn="l"/>
            <a:endParaRPr lang="en-US" sz="2400">
              <a:effectLst/>
            </a:endParaRPr>
          </a:p>
        </p:txBody>
      </p:sp>
      <p:sp>
        <p:nvSpPr>
          <p:cNvPr id="6" name="TextBox 5"/>
          <p:cNvSpPr txBox="1"/>
          <p:nvPr/>
        </p:nvSpPr>
        <p:spPr>
          <a:xfrm>
            <a:off x="434843" y="1359218"/>
            <a:ext cx="3264035" cy="1754326"/>
          </a:xfrm>
          <a:prstGeom prst="rect">
            <a:avLst/>
          </a:prstGeom>
          <a:noFill/>
        </p:spPr>
        <p:txBody>
          <a:bodyPr wrap="none" rtlCol="0">
            <a:spAutoFit/>
          </a:bodyPr>
          <a:lstStyle/>
          <a:p>
            <a:pPr algn="l"/>
            <a:r>
              <a:rPr lang="en-US" sz="5400" b="1" dirty="0"/>
              <a:t>O</a:t>
            </a:r>
            <a:r>
              <a:rPr lang="en-US" sz="5400" b="1" baseline="-25000" dirty="0"/>
              <a:t>1</a:t>
            </a:r>
            <a:r>
              <a:rPr lang="en-US" sz="5400" b="1" dirty="0"/>
              <a:t>  X  O</a:t>
            </a:r>
            <a:r>
              <a:rPr lang="en-US" sz="5400" b="1" baseline="-25000" dirty="0"/>
              <a:t>2</a:t>
            </a:r>
            <a:endParaRPr lang="en-US" sz="5400" b="1" dirty="0"/>
          </a:p>
          <a:p>
            <a:pPr algn="l"/>
            <a:r>
              <a:rPr lang="en-US" sz="5400" b="1" dirty="0"/>
              <a:t>O</a:t>
            </a:r>
            <a:r>
              <a:rPr lang="en-US" sz="5400" b="1" baseline="-25000" dirty="0"/>
              <a:t>3</a:t>
            </a:r>
            <a:r>
              <a:rPr lang="en-US" sz="5400" b="1" dirty="0"/>
              <a:t>       O</a:t>
            </a:r>
            <a:r>
              <a:rPr lang="en-US" sz="5400" b="1" baseline="-25000" dirty="0"/>
              <a:t>4</a:t>
            </a:r>
          </a:p>
        </p:txBody>
      </p:sp>
      <p:sp>
        <p:nvSpPr>
          <p:cNvPr id="7" name="Slide Number Placeholder 6">
            <a:extLst>
              <a:ext uri="{FF2B5EF4-FFF2-40B4-BE49-F238E27FC236}">
                <a16:creationId xmlns:a16="http://schemas.microsoft.com/office/drawing/2014/main" id="{7EA13633-DD5B-426A-95C9-B10F5CC0DE7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300</a:t>
            </a:fld>
            <a:endParaRPr lang="en-US">
              <a:solidFill>
                <a:prstClr val="black">
                  <a:tint val="75000"/>
                </a:prstClr>
              </a:solidFill>
            </a:endParaRPr>
          </a:p>
        </p:txBody>
      </p:sp>
    </p:spTree>
    <p:extLst>
      <p:ext uri="{BB962C8B-B14F-4D97-AF65-F5344CB8AC3E}">
        <p14:creationId xmlns:p14="http://schemas.microsoft.com/office/powerpoint/2010/main" val="8326716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04799"/>
            <a:ext cx="8501495" cy="685801"/>
          </a:xfrm>
        </p:spPr>
        <p:txBody>
          <a:bodyPr>
            <a:normAutofit fontScale="90000"/>
          </a:bodyPr>
          <a:lstStyle/>
          <a:p>
            <a:r>
              <a:rPr lang="id-ID" dirty="0" err="1"/>
              <a:t>Proposed</a:t>
            </a:r>
            <a:br>
              <a:rPr lang="en-US" dirty="0"/>
            </a:br>
            <a:r>
              <a:rPr lang="id-ID" dirty="0" err="1"/>
              <a:t>Framewor</a:t>
            </a:r>
            <a:r>
              <a:rPr lang="en-US" dirty="0"/>
              <a:t>k</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Content Placeholder 4"/>
          <p:cNvGraphicFramePr>
            <a:graphicFrameLocks/>
          </p:cNvGraphicFramePr>
          <p:nvPr/>
        </p:nvGraphicFramePr>
        <p:xfrm>
          <a:off x="-2" y="4800600"/>
          <a:ext cx="9144002" cy="205740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3">
                  <a:extLst>
                    <a:ext uri="{9D8B030D-6E8A-4147-A177-3AD203B41FA5}">
                      <a16:colId xmlns:a16="http://schemas.microsoft.com/office/drawing/2014/main" val="20004"/>
                    </a:ext>
                  </a:extLst>
                </a:gridCol>
                <a:gridCol w="1108363">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411480">
                <a:tc>
                  <a:txBody>
                    <a:bodyPr/>
                    <a:lstStyle/>
                    <a:p>
                      <a:r>
                        <a:rPr lang="id-ID" sz="1050" dirty="0">
                          <a:latin typeface="Calibri" pitchFamily="34" charset="0"/>
                        </a:rPr>
                        <a:t>Framework</a:t>
                      </a:r>
                      <a:endParaRPr lang="en-US" sz="1050" dirty="0">
                        <a:latin typeface="Calibri" pitchFamily="34" charset="0"/>
                      </a:endParaRPr>
                    </a:p>
                  </a:txBody>
                  <a:tcPr/>
                </a:tc>
                <a:tc>
                  <a:txBody>
                    <a:bodyPr/>
                    <a:lstStyle/>
                    <a:p>
                      <a:r>
                        <a:rPr lang="id-ID" sz="1050" dirty="0">
                          <a:latin typeface="Calibri" pitchFamily="34" charset="0"/>
                        </a:rPr>
                        <a:t>Dataset</a:t>
                      </a:r>
                      <a:endParaRPr lang="en-US" sz="1050" dirty="0">
                        <a:latin typeface="Calibri" pitchFamily="34" charset="0"/>
                      </a:endParaRPr>
                    </a:p>
                  </a:txBody>
                  <a:tcPr/>
                </a:tc>
                <a:tc>
                  <a:txBody>
                    <a:bodyPr/>
                    <a:lstStyle/>
                    <a:p>
                      <a:r>
                        <a:rPr lang="id-ID" sz="1050" dirty="0">
                          <a:latin typeface="Calibri" pitchFamily="34" charset="0"/>
                        </a:rPr>
                        <a:t>Data Preprocessor</a:t>
                      </a:r>
                      <a:endParaRPr lang="en-US" sz="1050" dirty="0">
                        <a:latin typeface="Calibri" pitchFamily="34" charset="0"/>
                      </a:endParaRPr>
                    </a:p>
                  </a:txBody>
                  <a:tcPr/>
                </a:tc>
                <a:tc>
                  <a:txBody>
                    <a:bodyPr/>
                    <a:lstStyle/>
                    <a:p>
                      <a:r>
                        <a:rPr lang="en-US" sz="1050" dirty="0">
                          <a:latin typeface="Calibri" pitchFamily="34" charset="0"/>
                        </a:rPr>
                        <a:t>Feature </a:t>
                      </a:r>
                      <a:r>
                        <a:rPr lang="id-ID" sz="1050" baseline="0" dirty="0">
                          <a:latin typeface="Calibri" pitchFamily="34" charset="0"/>
                        </a:rPr>
                        <a:t>Selectors</a:t>
                      </a:r>
                      <a:endParaRPr lang="en-US" sz="1050" dirty="0">
                        <a:latin typeface="Calibri" pitchFamily="34" charset="0"/>
                      </a:endParaRPr>
                    </a:p>
                  </a:txBody>
                  <a:tcPr/>
                </a:tc>
                <a:tc>
                  <a:txBody>
                    <a:bodyPr/>
                    <a:lstStyle/>
                    <a:p>
                      <a:r>
                        <a:rPr lang="en-US" sz="1050" dirty="0">
                          <a:latin typeface="Calibri" pitchFamily="34" charset="0"/>
                        </a:rPr>
                        <a:t>Meta-Learning</a:t>
                      </a:r>
                    </a:p>
                  </a:txBody>
                  <a:tcPr/>
                </a:tc>
                <a:tc>
                  <a:txBody>
                    <a:bodyPr/>
                    <a:lstStyle/>
                    <a:p>
                      <a:r>
                        <a:rPr lang="id-ID" sz="1050" dirty="0">
                          <a:latin typeface="Calibri" pitchFamily="34" charset="0"/>
                        </a:rPr>
                        <a:t>Classifiers</a:t>
                      </a:r>
                      <a:endParaRPr lang="en-US" sz="1050" dirty="0">
                        <a:latin typeface="Calibri" pitchFamily="34" charset="0"/>
                      </a:endParaRPr>
                    </a:p>
                  </a:txBody>
                  <a:tcPr/>
                </a:tc>
                <a:tc>
                  <a:txBody>
                    <a:bodyPr/>
                    <a:lstStyle/>
                    <a:p>
                      <a:r>
                        <a:rPr lang="id-ID" sz="1050" dirty="0">
                          <a:latin typeface="Calibri" pitchFamily="34" charset="0"/>
                        </a:rPr>
                        <a:t>Parameter Selectors</a:t>
                      </a:r>
                      <a:endParaRPr lang="en-US" sz="1050" dirty="0">
                        <a:latin typeface="Calibri" pitchFamily="34" charset="0"/>
                      </a:endParaRPr>
                    </a:p>
                  </a:txBody>
                  <a:tcPr/>
                </a:tc>
                <a:tc>
                  <a:txBody>
                    <a:bodyPr/>
                    <a:lstStyle/>
                    <a:p>
                      <a:r>
                        <a:rPr lang="id-ID" sz="1050" dirty="0">
                          <a:latin typeface="Calibri" pitchFamily="34" charset="0"/>
                        </a:rPr>
                        <a:t>Validation Methods</a:t>
                      </a:r>
                      <a:endParaRPr lang="en-US" sz="1050" dirty="0">
                        <a:latin typeface="Calibri" pitchFamily="34" charset="0"/>
                      </a:endParaRPr>
                    </a:p>
                  </a:txBody>
                  <a:tcPr/>
                </a:tc>
                <a:tc>
                  <a:txBody>
                    <a:bodyPr/>
                    <a:lstStyle/>
                    <a:p>
                      <a:r>
                        <a:rPr lang="id-ID" sz="1050" dirty="0">
                          <a:latin typeface="Calibri" pitchFamily="34" charset="0"/>
                        </a:rPr>
                        <a:t>Evaluation</a:t>
                      </a:r>
                      <a:r>
                        <a:rPr lang="id-ID" sz="1050" baseline="0" dirty="0">
                          <a:latin typeface="Calibri" pitchFamily="34" charset="0"/>
                        </a:rPr>
                        <a:t> Methods</a:t>
                      </a:r>
                      <a:endParaRPr lang="en-US" sz="1050" dirty="0">
                        <a:latin typeface="Calibri" pitchFamily="34" charset="0"/>
                      </a:endParaRPr>
                    </a:p>
                  </a:txBody>
                  <a:tcPr/>
                </a:tc>
                <a:extLst>
                  <a:ext uri="{0D108BD9-81ED-4DB2-BD59-A6C34878D82A}">
                    <a16:rowId xmlns:a16="http://schemas.microsoft.com/office/drawing/2014/main" val="10000"/>
                  </a:ext>
                </a:extLst>
              </a:tr>
              <a:tr h="411480">
                <a:tc>
                  <a:txBody>
                    <a:bodyPr/>
                    <a:lstStyle/>
                    <a:p>
                      <a:r>
                        <a:rPr lang="id-ID" sz="1050" dirty="0">
                          <a:latin typeface="Calibri" pitchFamily="34" charset="0"/>
                        </a:rPr>
                        <a:t>(Menzies</a:t>
                      </a:r>
                      <a:r>
                        <a:rPr lang="id-ID" sz="1050" baseline="0" dirty="0">
                          <a:latin typeface="Calibri" pitchFamily="34" charset="0"/>
                        </a:rPr>
                        <a:t> et al. 2007)</a:t>
                      </a:r>
                      <a:endParaRPr lang="en-US" sz="1050" dirty="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dirty="0">
                          <a:latin typeface="Calibri" pitchFamily="34" charset="0"/>
                        </a:rPr>
                        <a:t>Log Filtering</a:t>
                      </a:r>
                      <a:endParaRPr lang="en-US" sz="1050" dirty="0">
                        <a:latin typeface="Calibri" pitchFamily="34" charset="0"/>
                      </a:endParaRPr>
                    </a:p>
                  </a:txBody>
                  <a:tcPr/>
                </a:tc>
                <a:tc>
                  <a:txBody>
                    <a:bodyPr/>
                    <a:lstStyle/>
                    <a:p>
                      <a:r>
                        <a:rPr lang="en-US" sz="1050" dirty="0">
                          <a:latin typeface="Calibri" pitchFamily="34" charset="0"/>
                        </a:rPr>
                        <a:t>Info</a:t>
                      </a:r>
                      <a:r>
                        <a:rPr lang="en-US" sz="1050" baseline="0" dirty="0">
                          <a:latin typeface="Calibri" pitchFamily="34" charset="0"/>
                        </a:rPr>
                        <a:t> Gain</a:t>
                      </a:r>
                      <a:endParaRPr lang="en-US" sz="1050" dirty="0">
                        <a:latin typeface="Calibri" pitchFamily="34" charset="0"/>
                      </a:endParaRPr>
                    </a:p>
                  </a:txBody>
                  <a:tcPr/>
                </a:tc>
                <a:tc>
                  <a:txBody>
                    <a:bodyPr/>
                    <a:lstStyle/>
                    <a:p>
                      <a:endParaRPr lang="en-US" sz="1050">
                        <a:latin typeface="Calibri" pitchFamily="34" charset="0"/>
                      </a:endParaRPr>
                    </a:p>
                  </a:txBody>
                  <a:tcPr/>
                </a:tc>
                <a:tc>
                  <a:txBody>
                    <a:bodyPr/>
                    <a:lstStyle/>
                    <a:p>
                      <a:r>
                        <a:rPr lang="id-ID" sz="1050">
                          <a:latin typeface="Calibri" pitchFamily="34" charset="0"/>
                        </a:rPr>
                        <a:t>3 algorithm</a:t>
                      </a:r>
                      <a:br>
                        <a:rPr lang="id-ID" sz="1050" baseline="0">
                          <a:latin typeface="Calibri" pitchFamily="34" charset="0"/>
                        </a:rPr>
                      </a:br>
                      <a:r>
                        <a:rPr lang="id-ID" sz="1050" baseline="0">
                          <a:latin typeface="Calibri" pitchFamily="34" charset="0"/>
                        </a:rPr>
                        <a:t>(</a:t>
                      </a:r>
                      <a:r>
                        <a:rPr lang="id-ID" sz="1050">
                          <a:latin typeface="Calibri" pitchFamily="34" charset="0"/>
                        </a:rPr>
                        <a:t>DT, 1R, NB)</a:t>
                      </a:r>
                      <a:endParaRPr lang="en-US" sz="105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dirty="0">
                          <a:latin typeface="Calibri" pitchFamily="34" charset="0"/>
                        </a:rPr>
                        <a:t>ROC</a:t>
                      </a:r>
                      <a:r>
                        <a:rPr lang="id-ID" sz="1050" baseline="0" dirty="0">
                          <a:latin typeface="Calibri" pitchFamily="34" charset="0"/>
                        </a:rPr>
                        <a:t> Curve (</a:t>
                      </a:r>
                      <a:r>
                        <a:rPr lang="id-ID" sz="1050" dirty="0">
                          <a:latin typeface="Calibri" pitchFamily="34" charset="0"/>
                        </a:rPr>
                        <a:t>AUC)</a:t>
                      </a:r>
                      <a:endParaRPr lang="en-US" sz="1050" dirty="0">
                        <a:latin typeface="Calibri" pitchFamily="34" charset="0"/>
                      </a:endParaRPr>
                    </a:p>
                  </a:txBody>
                  <a:tcPr/>
                </a:tc>
                <a:extLst>
                  <a:ext uri="{0D108BD9-81ED-4DB2-BD59-A6C34878D82A}">
                    <a16:rowId xmlns:a16="http://schemas.microsoft.com/office/drawing/2014/main" val="10001"/>
                  </a:ext>
                </a:extLst>
              </a:tr>
              <a:tr h="411480">
                <a:tc>
                  <a:txBody>
                    <a:bodyPr/>
                    <a:lstStyle/>
                    <a:p>
                      <a:r>
                        <a:rPr lang="id-ID" sz="1050">
                          <a:latin typeface="Calibri" pitchFamily="34" charset="0"/>
                        </a:rPr>
                        <a:t>(Lessman et al. 2008)</a:t>
                      </a:r>
                      <a:endParaRPr lang="en-US" sz="1050">
                        <a:latin typeface="Calibri" pitchFamily="34" charset="0"/>
                      </a:endParaRPr>
                    </a:p>
                  </a:txBody>
                  <a:tcPr/>
                </a:tc>
                <a:tc>
                  <a:txBody>
                    <a:bodyPr/>
                    <a:lstStyle/>
                    <a:p>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22</a:t>
                      </a:r>
                      <a:r>
                        <a:rPr lang="id-ID" sz="1050" baseline="0" dirty="0">
                          <a:latin typeface="Calibri" pitchFamily="34" charset="0"/>
                        </a:rPr>
                        <a:t> algorithm</a:t>
                      </a:r>
                      <a:endParaRPr lang="en-US" sz="1050" dirty="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a:latin typeface="Calibri" pitchFamily="34" charset="0"/>
                        </a:rPr>
                        <a:t>ROC Curve</a:t>
                      </a:r>
                      <a:br>
                        <a:rPr lang="id-ID" sz="1050">
                          <a:latin typeface="Calibri" pitchFamily="34" charset="0"/>
                        </a:rPr>
                      </a:br>
                      <a:r>
                        <a:rPr lang="id-ID" sz="1050">
                          <a:latin typeface="Calibri" pitchFamily="34" charset="0"/>
                        </a:rPr>
                        <a:t>(AUC)</a:t>
                      </a:r>
                      <a:endParaRPr lang="en-US" sz="1050">
                        <a:latin typeface="Calibri" pitchFamily="34" charset="0"/>
                      </a:endParaRPr>
                    </a:p>
                  </a:txBody>
                  <a:tcPr/>
                </a:tc>
                <a:extLst>
                  <a:ext uri="{0D108BD9-81ED-4DB2-BD59-A6C34878D82A}">
                    <a16:rowId xmlns:a16="http://schemas.microsoft.com/office/drawing/2014/main" val="10002"/>
                  </a:ext>
                </a:extLst>
              </a:tr>
              <a:tr h="411480">
                <a:tc>
                  <a:txBody>
                    <a:bodyPr/>
                    <a:lstStyle/>
                    <a:p>
                      <a:r>
                        <a:rPr lang="id-ID" sz="1050">
                          <a:latin typeface="Calibri" pitchFamily="34" charset="0"/>
                        </a:rPr>
                        <a:t>(Song et al. 2011)</a:t>
                      </a:r>
                      <a:endParaRPr lang="en-US" sz="105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a:latin typeface="Calibri" pitchFamily="34" charset="0"/>
                        </a:rPr>
                        <a:t>Log Filtering</a:t>
                      </a:r>
                      <a:endParaRPr lang="en-US" sz="1050">
                        <a:latin typeface="Calibri" pitchFamily="34" charset="0"/>
                      </a:endParaRPr>
                    </a:p>
                  </a:txBody>
                  <a:tcPr/>
                </a:tc>
                <a:tc>
                  <a:txBody>
                    <a:bodyPr/>
                    <a:lstStyle/>
                    <a:p>
                      <a:r>
                        <a:rPr lang="id-ID" sz="1050" dirty="0">
                          <a:latin typeface="Calibri" pitchFamily="34" charset="0"/>
                        </a:rPr>
                        <a:t>FS,</a:t>
                      </a:r>
                      <a:r>
                        <a:rPr lang="id-ID" sz="1050" baseline="0" dirty="0">
                          <a:latin typeface="Calibri" pitchFamily="34" charset="0"/>
                        </a:rPr>
                        <a:t> BE</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3 algorithm</a:t>
                      </a:r>
                      <a:br>
                        <a:rPr lang="id-ID" sz="1050" dirty="0">
                          <a:latin typeface="Calibri" pitchFamily="34" charset="0"/>
                        </a:rPr>
                      </a:br>
                      <a:r>
                        <a:rPr lang="id-ID" sz="1050" baseline="0" dirty="0">
                          <a:latin typeface="Calibri" pitchFamily="34" charset="0"/>
                        </a:rPr>
                        <a:t> (</a:t>
                      </a:r>
                      <a:r>
                        <a:rPr lang="id-ID" sz="1050" dirty="0">
                          <a:latin typeface="Calibri" pitchFamily="34" charset="0"/>
                        </a:rPr>
                        <a:t>DT, 1R, NB)</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a:latin typeface="Calibri" pitchFamily="34" charset="0"/>
                        </a:rPr>
                        <a:t>ROC Curve (AUC)</a:t>
                      </a:r>
                      <a:endParaRPr lang="en-US" sz="1050">
                        <a:latin typeface="Calibri" pitchFamily="34" charset="0"/>
                      </a:endParaRPr>
                    </a:p>
                  </a:txBody>
                  <a:tcPr/>
                </a:tc>
                <a:extLst>
                  <a:ext uri="{0D108BD9-81ED-4DB2-BD59-A6C34878D82A}">
                    <a16:rowId xmlns:a16="http://schemas.microsoft.com/office/drawing/2014/main" val="10003"/>
                  </a:ext>
                </a:extLst>
              </a:tr>
              <a:tr h="411480">
                <a:tc>
                  <a:txBody>
                    <a:bodyPr/>
                    <a:lstStyle/>
                    <a:p>
                      <a:r>
                        <a:rPr lang="id-ID" sz="1050" dirty="0">
                          <a:latin typeface="Calibri" pitchFamily="34" charset="0"/>
                        </a:rPr>
                        <a:t>Proposed</a:t>
                      </a:r>
                      <a:r>
                        <a:rPr lang="id-ID" sz="1050" baseline="0" dirty="0">
                          <a:latin typeface="Calibri" pitchFamily="34" charset="0"/>
                        </a:rPr>
                        <a:t> Framework</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dirty="0">
                          <a:latin typeface="Calibri" pitchFamily="34" charset="0"/>
                        </a:rPr>
                        <a:t>PSO,</a:t>
                      </a:r>
                      <a:r>
                        <a:rPr lang="id-ID" sz="1050" b="1" baseline="0" dirty="0">
                          <a:latin typeface="Calibri" pitchFamily="34" charset="0"/>
                        </a:rPr>
                        <a:t> GA</a:t>
                      </a:r>
                      <a:endParaRPr lang="en-US" sz="1050" b="1" dirty="0">
                        <a:latin typeface="Calibri" pitchFamily="34" charset="0"/>
                      </a:endParaRPr>
                    </a:p>
                  </a:txBody>
                  <a:tcPr>
                    <a:solidFill>
                      <a:srgbClr val="FFC000"/>
                    </a:solidFill>
                  </a:tcPr>
                </a:tc>
                <a:tc>
                  <a:txBody>
                    <a:bodyPr/>
                    <a:lstStyle/>
                    <a:p>
                      <a:r>
                        <a:rPr lang="en-US" sz="1050" b="1">
                          <a:latin typeface="Calibri" pitchFamily="34" charset="0"/>
                        </a:rPr>
                        <a:t>Bagging</a:t>
                      </a:r>
                      <a:endParaRPr lang="en-US" sz="1050" b="1" dirty="0">
                        <a:latin typeface="Calibri" pitchFamily="34" charset="0"/>
                      </a:endParaRPr>
                    </a:p>
                  </a:txBody>
                  <a:tcPr>
                    <a:solidFill>
                      <a:srgbClr val="FFC000"/>
                    </a:solidFill>
                  </a:tcPr>
                </a:tc>
                <a:tc>
                  <a:txBody>
                    <a:bodyPr/>
                    <a:lstStyle/>
                    <a:p>
                      <a:r>
                        <a:rPr lang="id-ID" sz="1050" b="1" dirty="0">
                          <a:latin typeface="Calibri" pitchFamily="34" charset="0"/>
                        </a:rPr>
                        <a:t>1</a:t>
                      </a:r>
                      <a:r>
                        <a:rPr lang="en-US" sz="1050" b="1" dirty="0">
                          <a:latin typeface="Calibri" pitchFamily="34" charset="0"/>
                        </a:rPr>
                        <a:t>0</a:t>
                      </a:r>
                      <a:r>
                        <a:rPr lang="id-ID" sz="1050" b="1" dirty="0">
                          <a:latin typeface="Calibri" pitchFamily="34" charset="0"/>
                        </a:rPr>
                        <a:t> algorithms</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baseline="0" dirty="0">
                          <a:latin typeface="Calibri" pitchFamily="34" charset="0"/>
                        </a:rPr>
                        <a:t>GA</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dirty="0">
                          <a:latin typeface="Calibri" pitchFamily="34" charset="0"/>
                        </a:rPr>
                        <a:t>ROC Curve (AUC)</a:t>
                      </a:r>
                      <a:endParaRPr lang="en-US" sz="1050" dirty="0">
                        <a:latin typeface="Calibri" pitchFamily="34" charset="0"/>
                      </a:endParaRPr>
                    </a:p>
                  </a:txBody>
                  <a:tcPr/>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7526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nvGraphicFramePr>
        <p:xfrm>
          <a:off x="3124200" y="76200"/>
          <a:ext cx="5572125" cy="4552950"/>
        </p:xfrm>
        <a:graphic>
          <a:graphicData uri="http://schemas.openxmlformats.org/presentationml/2006/ole">
            <mc:AlternateContent xmlns:mc="http://schemas.openxmlformats.org/markup-compatibility/2006">
              <mc:Choice xmlns:v="urn:schemas-microsoft-com:vml" Requires="v">
                <p:oleObj spid="_x0000_s4098" name="Visio" r:id="rId4" imgW="6334223" imgH="5172075" progId="Visio.Drawing.15">
                  <p:embed/>
                </p:oleObj>
              </mc:Choice>
              <mc:Fallback>
                <p:oleObj name="Visio" r:id="rId4" imgW="6334223" imgH="5172075" progId="Visio.Drawing.15">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76200"/>
                        <a:ext cx="5572125" cy="455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a:extLst>
              <a:ext uri="{FF2B5EF4-FFF2-40B4-BE49-F238E27FC236}">
                <a16:creationId xmlns:a16="http://schemas.microsoft.com/office/drawing/2014/main" id="{2FB7DAF5-5102-4767-B981-148DDC529EA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301</a:t>
            </a:fld>
            <a:endParaRPr lang="en-US">
              <a:solidFill>
                <a:prstClr val="black">
                  <a:tint val="75000"/>
                </a:prstClr>
              </a:solidFill>
            </a:endParaRPr>
          </a:p>
        </p:txBody>
      </p:sp>
    </p:spTree>
    <p:extLst>
      <p:ext uri="{BB962C8B-B14F-4D97-AF65-F5344CB8AC3E}">
        <p14:creationId xmlns:p14="http://schemas.microsoft.com/office/powerpoint/2010/main" val="30688475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4495800" cy="2514600"/>
          </a:xfrm>
        </p:spPr>
        <p:txBody>
          <a:bodyPr/>
          <a:lstStyle/>
          <a:p>
            <a:pPr marL="0" indent="0">
              <a:buNone/>
            </a:pPr>
            <a:r>
              <a:rPr lang="en-US" sz="2400" b="1" dirty="0"/>
              <a:t>A Hybrid Genetic Algorithm based Neural Network Parameter Optimization and Bagging Technique for  Software Defect Prediction (</a:t>
            </a:r>
            <a:r>
              <a:rPr lang="en-US" sz="2400" b="1" dirty="0">
                <a:solidFill>
                  <a:srgbClr val="C00000"/>
                </a:solidFill>
              </a:rPr>
              <a:t>NN GAPO+B</a:t>
            </a:r>
            <a:r>
              <a:rPr lang="en-US" sz="2400" b="1" dirty="0"/>
              <a:t>)</a:t>
            </a:r>
          </a:p>
        </p:txBody>
      </p:sp>
      <p:pic>
        <p:nvPicPr>
          <p:cNvPr id="5" name="Content Placeholder 4"/>
          <p:cNvPicPr>
            <a:picLocks noChangeAspect="1"/>
          </p:cNvPicPr>
          <p:nvPr/>
        </p:nvPicPr>
        <p:blipFill>
          <a:blip r:embed="rId3"/>
          <a:stretch>
            <a:fillRect/>
          </a:stretch>
        </p:blipFill>
        <p:spPr bwMode="auto">
          <a:xfrm>
            <a:off x="4648201" y="76200"/>
            <a:ext cx="4419600" cy="6705600"/>
          </a:xfrm>
          <a:prstGeom prst="rect">
            <a:avLst/>
          </a:prstGeom>
          <a:noFill/>
          <a:ln w="9525">
            <a:noFill/>
            <a:miter lim="800000"/>
            <a:headEnd/>
            <a:tailEnd/>
          </a:ln>
          <a:effectLst/>
        </p:spPr>
      </p:pic>
      <p:sp>
        <p:nvSpPr>
          <p:cNvPr id="7" name="TextBox 6"/>
          <p:cNvSpPr txBox="1"/>
          <p:nvPr/>
        </p:nvSpPr>
        <p:spPr>
          <a:xfrm>
            <a:off x="252663" y="1981200"/>
            <a:ext cx="4700337" cy="4647426"/>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effectLst/>
                <a:latin typeface="Calibri" panose="020F0502020204030204" pitchFamily="34" charset="0"/>
              </a:rPr>
              <a:t>Every chromosome is evaluated by the </a:t>
            </a:r>
            <a:r>
              <a:rPr lang="en-US" sz="2000" dirty="0">
                <a:solidFill>
                  <a:srgbClr val="0070C0"/>
                </a:solidFill>
                <a:effectLst/>
                <a:latin typeface="Calibri" panose="020F0502020204030204" pitchFamily="34" charset="0"/>
              </a:rPr>
              <a:t>fitness function </a:t>
            </a:r>
            <a:r>
              <a:rPr lang="en-US" sz="2000" dirty="0">
                <a:effectLst/>
                <a:latin typeface="Calibri" panose="020F0502020204030204" pitchFamily="34" charset="0"/>
              </a:rPr>
              <a:t>Equation</a:t>
            </a:r>
          </a:p>
          <a:p>
            <a:pPr marL="285750" indent="-285750" algn="l">
              <a:buFont typeface="Arial" panose="020B0604020202020204" pitchFamily="34" charset="0"/>
              <a:buChar char="•"/>
            </a:pPr>
            <a:endParaRPr lang="en-US" sz="2000" dirty="0">
              <a:effectLst/>
              <a:latin typeface="Calibri" panose="020F0502020204030204" pitchFamily="34" charset="0"/>
            </a:endParaRPr>
          </a:p>
          <a:p>
            <a:pPr algn="l"/>
            <a:endParaRPr lang="en-US" sz="2000" dirty="0">
              <a:effectLst/>
              <a:latin typeface="Calibri" panose="020F0502020204030204" pitchFamily="34" charset="0"/>
            </a:endParaRPr>
          </a:p>
          <a:p>
            <a:pPr marL="285750" indent="-285750" algn="l">
              <a:buFont typeface="Arial" panose="020B0604020202020204" pitchFamily="34" charset="0"/>
              <a:buChar char="•"/>
            </a:pPr>
            <a:r>
              <a:rPr lang="en-US" sz="2000" dirty="0">
                <a:effectLst/>
                <a:latin typeface="Calibri" panose="020F0502020204030204" pitchFamily="34" charset="0"/>
              </a:rPr>
              <a:t>Where</a:t>
            </a:r>
          </a:p>
          <a:p>
            <a:pPr marL="742950" lvl="1" indent="-285750" algn="l">
              <a:buFont typeface="Arial" panose="020B0604020202020204" pitchFamily="34" charset="0"/>
              <a:buChar char="•"/>
            </a:pPr>
            <a:r>
              <a:rPr lang="en-US" sz="1600" i="1" dirty="0">
                <a:effectLst/>
                <a:latin typeface="Calibri" panose="020F0502020204030204" pitchFamily="34" charset="0"/>
              </a:rPr>
              <a:t>A</a:t>
            </a:r>
            <a:r>
              <a:rPr lang="en-US" sz="1600" dirty="0">
                <a:effectLst/>
                <a:latin typeface="Calibri" panose="020F0502020204030204" pitchFamily="34" charset="0"/>
              </a:rPr>
              <a:t>: classification accuracy</a:t>
            </a:r>
          </a:p>
          <a:p>
            <a:pPr marL="742950" lvl="1" indent="-285750" algn="l">
              <a:buFont typeface="Arial" panose="020B0604020202020204" pitchFamily="34" charset="0"/>
              <a:buChar char="•"/>
            </a:pPr>
            <a:r>
              <a:rPr lang="en-US" sz="1600" i="1" dirty="0">
                <a:effectLst/>
                <a:latin typeface="Calibri" panose="020F0502020204030204" pitchFamily="34" charset="0"/>
              </a:rPr>
              <a:t>P</a:t>
            </a:r>
            <a:r>
              <a:rPr lang="en-US" sz="1600" i="1" baseline="-25000" dirty="0">
                <a:effectLst/>
                <a:latin typeface="Calibri" panose="020F0502020204030204" pitchFamily="34" charset="0"/>
              </a:rPr>
              <a:t>i</a:t>
            </a:r>
            <a:r>
              <a:rPr lang="en-US" sz="1600" dirty="0">
                <a:effectLst/>
                <a:latin typeface="Calibri" panose="020F0502020204030204" pitchFamily="34" charset="0"/>
              </a:rPr>
              <a:t>: parameter value</a:t>
            </a:r>
          </a:p>
          <a:p>
            <a:pPr marL="742950" lvl="1" indent="-285750" algn="l">
              <a:buFont typeface="Arial" panose="020B0604020202020204" pitchFamily="34" charset="0"/>
              <a:buChar char="•"/>
            </a:pPr>
            <a:r>
              <a:rPr lang="en-US" sz="1600" i="1" dirty="0">
                <a:effectLst/>
                <a:latin typeface="Calibri" panose="020F0502020204030204" pitchFamily="34" charset="0"/>
              </a:rPr>
              <a:t>W</a:t>
            </a:r>
            <a:r>
              <a:rPr lang="en-US" sz="1600" i="1" baseline="-25000" dirty="0">
                <a:effectLst/>
                <a:latin typeface="Calibri" panose="020F0502020204030204" pitchFamily="34" charset="0"/>
              </a:rPr>
              <a:t>A</a:t>
            </a:r>
            <a:r>
              <a:rPr lang="en-US" sz="1600" dirty="0">
                <a:effectLst/>
                <a:latin typeface="Calibri" panose="020F0502020204030204" pitchFamily="34" charset="0"/>
              </a:rPr>
              <a:t>: weight of classification accuracy</a:t>
            </a:r>
          </a:p>
          <a:p>
            <a:pPr marL="742950" lvl="1" indent="-285750" algn="l">
              <a:buFont typeface="Arial" panose="020B0604020202020204" pitchFamily="34" charset="0"/>
              <a:buChar char="•"/>
            </a:pPr>
            <a:r>
              <a:rPr lang="en-US" sz="1600" i="1" dirty="0" err="1">
                <a:effectLst/>
                <a:latin typeface="Calibri" panose="020F0502020204030204" pitchFamily="34" charset="0"/>
              </a:rPr>
              <a:t>W</a:t>
            </a:r>
            <a:r>
              <a:rPr lang="en-US" sz="1600" i="1" baseline="-25000" dirty="0" err="1">
                <a:effectLst/>
                <a:latin typeface="Calibri" panose="020F0502020204030204" pitchFamily="34" charset="0"/>
              </a:rPr>
              <a:t>p</a:t>
            </a:r>
            <a:r>
              <a:rPr lang="en-US" sz="1600" dirty="0">
                <a:effectLst/>
                <a:latin typeface="Calibri" panose="020F0502020204030204" pitchFamily="34" charset="0"/>
              </a:rPr>
              <a:t>: parameter weight</a:t>
            </a:r>
          </a:p>
          <a:p>
            <a:pPr marL="742950" lvl="1" indent="-285750" algn="l">
              <a:buFont typeface="Arial" panose="020B0604020202020204" pitchFamily="34" charset="0"/>
              <a:buChar char="•"/>
            </a:pPr>
            <a:r>
              <a:rPr lang="en-US" sz="1600" i="1" dirty="0">
                <a:effectLst/>
                <a:latin typeface="Calibri" panose="020F0502020204030204" pitchFamily="34" charset="0"/>
              </a:rPr>
              <a:t>C</a:t>
            </a:r>
            <a:r>
              <a:rPr lang="en-US" sz="1600" i="1" baseline="-25000" dirty="0">
                <a:effectLst/>
                <a:latin typeface="Calibri" panose="020F0502020204030204" pitchFamily="34" charset="0"/>
              </a:rPr>
              <a:t>i</a:t>
            </a:r>
            <a:r>
              <a:rPr lang="en-US" sz="1600" dirty="0">
                <a:effectLst/>
                <a:latin typeface="Calibri" panose="020F0502020204030204" pitchFamily="34" charset="0"/>
              </a:rPr>
              <a:t>: feature cost</a:t>
            </a:r>
          </a:p>
          <a:p>
            <a:pPr marL="742950" lvl="1" indent="-285750" algn="l">
              <a:buFont typeface="Arial" panose="020B0604020202020204" pitchFamily="34" charset="0"/>
              <a:buChar char="•"/>
            </a:pPr>
            <a:r>
              <a:rPr lang="en-US" sz="1600" i="1" dirty="0">
                <a:effectLst/>
                <a:latin typeface="Calibri" panose="020F0502020204030204" pitchFamily="34" charset="0"/>
              </a:rPr>
              <a:t>S</a:t>
            </a:r>
            <a:r>
              <a:rPr lang="en-US" sz="1600" dirty="0">
                <a:effectLst/>
                <a:latin typeface="Calibri" panose="020F0502020204030204" pitchFamily="34" charset="0"/>
              </a:rPr>
              <a:t>: setting constant</a:t>
            </a:r>
          </a:p>
          <a:p>
            <a:pPr marL="285750" indent="-285750" algn="l">
              <a:buFont typeface="Arial" panose="020B0604020202020204" pitchFamily="34" charset="0"/>
              <a:buChar char="•"/>
            </a:pPr>
            <a:r>
              <a:rPr lang="en-US" sz="2000" dirty="0">
                <a:effectLst/>
                <a:latin typeface="Calibri" panose="020F0502020204030204" pitchFamily="34" charset="0"/>
              </a:rPr>
              <a:t>When ending condition is satisfied, the operation ends and the </a:t>
            </a:r>
            <a:r>
              <a:rPr lang="en-US" sz="2000" dirty="0">
                <a:solidFill>
                  <a:srgbClr val="0070C0"/>
                </a:solidFill>
                <a:effectLst/>
                <a:latin typeface="Calibri" panose="020F0502020204030204" pitchFamily="34" charset="0"/>
              </a:rPr>
              <a:t>optimized NN parameters </a:t>
            </a:r>
            <a:r>
              <a:rPr lang="en-US" sz="2000" dirty="0">
                <a:effectLst/>
                <a:latin typeface="Calibri" panose="020F0502020204030204" pitchFamily="34" charset="0"/>
              </a:rPr>
              <a:t>are produced. Otherwise, the process will continue with the </a:t>
            </a:r>
            <a:r>
              <a:rPr lang="en-US" sz="2000" dirty="0">
                <a:solidFill>
                  <a:srgbClr val="0070C0"/>
                </a:solidFill>
                <a:effectLst/>
                <a:latin typeface="Calibri" panose="020F0502020204030204" pitchFamily="34" charset="0"/>
              </a:rPr>
              <a:t>next generation operation</a:t>
            </a:r>
          </a:p>
        </p:txBody>
      </p:sp>
      <p:pic>
        <p:nvPicPr>
          <p:cNvPr id="8" name="Picture 7"/>
          <p:cNvPicPr>
            <a:picLocks noChangeAspect="1"/>
          </p:cNvPicPr>
          <p:nvPr/>
        </p:nvPicPr>
        <p:blipFill rotWithShape="1">
          <a:blip r:embed="rId4"/>
          <a:srcRect l="18604" r="19969" b="15690"/>
          <a:stretch/>
        </p:blipFill>
        <p:spPr>
          <a:xfrm>
            <a:off x="533400" y="2819400"/>
            <a:ext cx="3429000" cy="762000"/>
          </a:xfrm>
          <a:prstGeom prst="rect">
            <a:avLst/>
          </a:prstGeom>
        </p:spPr>
      </p:pic>
      <p:sp>
        <p:nvSpPr>
          <p:cNvPr id="2" name="Slide Number Placeholder 1">
            <a:extLst>
              <a:ext uri="{FF2B5EF4-FFF2-40B4-BE49-F238E27FC236}">
                <a16:creationId xmlns:a16="http://schemas.microsoft.com/office/drawing/2014/main" id="{EE5ADCDC-018D-417E-9381-5A6A5C1C7D9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302</a:t>
            </a:fld>
            <a:endParaRPr lang="en-US">
              <a:solidFill>
                <a:prstClr val="black">
                  <a:tint val="75000"/>
                </a:prstClr>
              </a:solidFill>
            </a:endParaRPr>
          </a:p>
        </p:txBody>
      </p:sp>
    </p:spTree>
    <p:extLst>
      <p:ext uri="{BB962C8B-B14F-4D97-AF65-F5344CB8AC3E}">
        <p14:creationId xmlns:p14="http://schemas.microsoft.com/office/powerpoint/2010/main" val="1721120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41" t="23673" r="24148" b="12690"/>
          <a:stretch/>
        </p:blipFill>
        <p:spPr bwMode="auto">
          <a:xfrm>
            <a:off x="3505200" y="1024869"/>
            <a:ext cx="5791200" cy="575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79471" y="1676400"/>
            <a:ext cx="3642561" cy="5181600"/>
          </a:xfrm>
        </p:spPr>
        <p:txBody>
          <a:bodyPr>
            <a:normAutofit/>
          </a:bodyPr>
          <a:lstStyle/>
          <a:p>
            <a:pPr marL="0" indent="0">
              <a:buNone/>
            </a:pPr>
            <a:r>
              <a:rPr lang="id-ID" sz="2400" dirty="0">
                <a:solidFill>
                  <a:srgbClr val="C00000"/>
                </a:solidFill>
              </a:rPr>
              <a:t>Metode yang diusulkan </a:t>
            </a:r>
            <a:r>
              <a:rPr lang="id-ID" sz="2400" dirty="0"/>
              <a:t>adalah metode SVM dengan pemilihan parameter C, Gamma dan Epsilon diotomatisasi menggunakan PSO</a:t>
            </a:r>
            <a:endParaRPr lang="en-US" sz="2400" dirty="0"/>
          </a:p>
        </p:txBody>
      </p:sp>
      <p:sp>
        <p:nvSpPr>
          <p:cNvPr id="2" name="Title 1"/>
          <p:cNvSpPr>
            <a:spLocks noGrp="1"/>
          </p:cNvSpPr>
          <p:nvPr>
            <p:ph type="title"/>
          </p:nvPr>
        </p:nvSpPr>
        <p:spPr/>
        <p:txBody>
          <a:bodyPr/>
          <a:lstStyle/>
          <a:p>
            <a:r>
              <a:rPr lang="en-US" dirty="0" err="1"/>
              <a:t>Contoh</a:t>
            </a:r>
            <a:r>
              <a:rPr lang="en-US" dirty="0"/>
              <a:t> </a:t>
            </a:r>
            <a:r>
              <a:rPr lang="id-ID" dirty="0"/>
              <a:t>Proposed Method</a:t>
            </a:r>
            <a:endParaRPr lang="en-US" dirty="0"/>
          </a:p>
        </p:txBody>
      </p:sp>
      <p:sp>
        <p:nvSpPr>
          <p:cNvPr id="5" name="Slide Number Placeholder 4">
            <a:extLst>
              <a:ext uri="{FF2B5EF4-FFF2-40B4-BE49-F238E27FC236}">
                <a16:creationId xmlns:a16="http://schemas.microsoft.com/office/drawing/2014/main" id="{3A099DD2-B91E-4829-A144-D0409F6168B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303</a:t>
            </a:fld>
            <a:endParaRPr lang="en-US">
              <a:solidFill>
                <a:prstClr val="black">
                  <a:tint val="75000"/>
                </a:prstClr>
              </a:solidFill>
            </a:endParaRPr>
          </a:p>
        </p:txBody>
      </p:sp>
    </p:spTree>
    <p:extLst>
      <p:ext uri="{BB962C8B-B14F-4D97-AF65-F5344CB8AC3E}">
        <p14:creationId xmlns:p14="http://schemas.microsoft.com/office/powerpoint/2010/main" val="4000909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3600" dirty="0"/>
              <a:t>4.3.6 Bab 4: Hasil dan </a:t>
            </a:r>
            <a:r>
              <a:rPr lang="en-US" sz="3600" dirty="0" err="1"/>
              <a:t>Pembahasan</a:t>
            </a:r>
            <a:endParaRPr lang="en-US" sz="36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D1CA4110-18D0-4B7D-877C-063025071A1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304</a:t>
            </a:fld>
            <a:endParaRPr lang="en-US">
              <a:solidFill>
                <a:prstClr val="black">
                  <a:tint val="75000"/>
                </a:prstClr>
              </a:solidFill>
            </a:endParaRPr>
          </a:p>
        </p:txBody>
      </p:sp>
    </p:spTree>
    <p:extLst>
      <p:ext uri="{BB962C8B-B14F-4D97-AF65-F5344CB8AC3E}">
        <p14:creationId xmlns:p14="http://schemas.microsoft.com/office/powerpoint/2010/main" val="119470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7772400" cy="4267200"/>
          </a:xfrm>
        </p:spPr>
        <p:txBody>
          <a:bodyPr>
            <a:normAutofit/>
          </a:bodyPr>
          <a:lstStyle/>
          <a:p>
            <a:pPr marL="514350" indent="-514350">
              <a:buNone/>
            </a:pPr>
            <a:r>
              <a:rPr lang="en-US" sz="3600" dirty="0">
                <a:solidFill>
                  <a:srgbClr val="C00000"/>
                </a:solidFill>
              </a:rPr>
              <a:t>Bab IV </a:t>
            </a:r>
            <a:r>
              <a:rPr lang="en-US" sz="3600" dirty="0" err="1">
                <a:solidFill>
                  <a:srgbClr val="C00000"/>
                </a:solidFill>
              </a:rPr>
              <a:t>Hasil</a:t>
            </a:r>
            <a:r>
              <a:rPr lang="en-US" sz="3600" dirty="0">
                <a:solidFill>
                  <a:srgbClr val="C00000"/>
                </a:solidFill>
              </a:rPr>
              <a:t> </a:t>
            </a:r>
            <a:r>
              <a:rPr lang="en-US" sz="3600" dirty="0" err="1">
                <a:solidFill>
                  <a:srgbClr val="C00000"/>
                </a:solidFill>
              </a:rPr>
              <a:t>dan</a:t>
            </a:r>
            <a:r>
              <a:rPr lang="en-US" sz="3600" dirty="0">
                <a:solidFill>
                  <a:srgbClr val="C00000"/>
                </a:solidFill>
              </a:rPr>
              <a:t> </a:t>
            </a:r>
            <a:r>
              <a:rPr lang="en-US" sz="3600" dirty="0" err="1">
                <a:solidFill>
                  <a:srgbClr val="C00000"/>
                </a:solidFill>
              </a:rPr>
              <a:t>Pembahasan</a:t>
            </a:r>
            <a:endParaRPr lang="en-US" sz="3600" dirty="0"/>
          </a:p>
          <a:p>
            <a:pPr marL="863600" lvl="1" indent="-514350">
              <a:buNone/>
            </a:pPr>
            <a:endParaRPr lang="en-US" sz="2000" dirty="0"/>
          </a:p>
          <a:p>
            <a:pPr marL="863600" lvl="1" indent="-514350">
              <a:buNone/>
            </a:pPr>
            <a:r>
              <a:rPr lang="en-US" sz="2800" dirty="0"/>
              <a:t>4.1 </a:t>
            </a:r>
            <a:r>
              <a:rPr lang="en-US" sz="2800" dirty="0" err="1">
                <a:solidFill>
                  <a:srgbClr val="0070C0"/>
                </a:solidFill>
              </a:rPr>
              <a:t>Hasil</a:t>
            </a:r>
            <a:br>
              <a:rPr lang="id-ID" sz="1800" i="1" dirty="0"/>
            </a:br>
            <a:r>
              <a:rPr lang="id-ID" sz="1800" i="1" dirty="0"/>
              <a:t>(</a:t>
            </a:r>
            <a:r>
              <a:rPr lang="en-US" sz="1800" i="1" dirty="0" err="1"/>
              <a:t>sajikan</a:t>
            </a:r>
            <a:r>
              <a:rPr lang="en-US" sz="1800" i="1" dirty="0"/>
              <a:t> </a:t>
            </a:r>
            <a:r>
              <a:rPr lang="en-US" sz="1800" i="1" dirty="0" err="1"/>
              <a:t>hasil</a:t>
            </a:r>
            <a:r>
              <a:rPr lang="en-US" sz="1800" i="1" dirty="0"/>
              <a:t> </a:t>
            </a:r>
            <a:r>
              <a:rPr lang="id-ID" sz="1800" i="1" dirty="0"/>
              <a:t>eksperimen dan pengujian metode/model pada data eksperimen</a:t>
            </a:r>
            <a:r>
              <a:rPr lang="en-US" sz="1800" i="1" dirty="0"/>
              <a:t>)</a:t>
            </a:r>
          </a:p>
          <a:p>
            <a:pPr marL="863600" lvl="1" indent="-514350">
              <a:buNone/>
            </a:pPr>
            <a:endParaRPr lang="en-US" sz="1800" i="1" dirty="0"/>
          </a:p>
          <a:p>
            <a:pPr marL="863600" lvl="1" indent="-514350">
              <a:buNone/>
            </a:pPr>
            <a:r>
              <a:rPr lang="en-US" sz="2800" dirty="0"/>
              <a:t>4.2</a:t>
            </a:r>
            <a:r>
              <a:rPr lang="id-ID" sz="2800" dirty="0"/>
              <a:t> </a:t>
            </a:r>
            <a:r>
              <a:rPr lang="id-ID" sz="2800" dirty="0">
                <a:solidFill>
                  <a:srgbClr val="0070C0"/>
                </a:solidFill>
              </a:rPr>
              <a:t>Pembahasan</a:t>
            </a:r>
          </a:p>
          <a:p>
            <a:pPr marL="863600" lvl="1" indent="-514350">
              <a:buNone/>
            </a:pPr>
            <a:r>
              <a:rPr lang="id-ID" sz="1800" i="1" dirty="0"/>
              <a:t>	</a:t>
            </a:r>
            <a:r>
              <a:rPr lang="en-US" sz="1800" i="1" dirty="0"/>
              <a:t>(</a:t>
            </a:r>
            <a:r>
              <a:rPr lang="id-ID" sz="1800" i="1" dirty="0"/>
              <a:t>lakukan analisis dan pembahasan secara lengkap dan menyeluruh  hasil eksperimen, </a:t>
            </a:r>
            <a:r>
              <a:rPr lang="en-US" sz="1800" i="1" dirty="0" err="1"/>
              <a:t>evaluasi</a:t>
            </a:r>
            <a:r>
              <a:rPr lang="en-US" sz="1800" i="1" dirty="0"/>
              <a:t> </a:t>
            </a:r>
            <a:r>
              <a:rPr lang="en-US" sz="1800" i="1" dirty="0" err="1"/>
              <a:t>dan</a:t>
            </a:r>
            <a:r>
              <a:rPr lang="en-US" sz="1800" i="1" dirty="0"/>
              <a:t> </a:t>
            </a:r>
            <a:r>
              <a:rPr lang="en-US" sz="1800" i="1" dirty="0" err="1"/>
              <a:t>validasi</a:t>
            </a:r>
            <a:r>
              <a:rPr lang="en-US" sz="1800" i="1" dirty="0"/>
              <a:t> </a:t>
            </a:r>
            <a:r>
              <a:rPr lang="id-ID" sz="1800" i="1" dirty="0"/>
              <a:t>hasil pengujian yang telah kita lakukan</a:t>
            </a:r>
            <a:r>
              <a:rPr lang="en-US" sz="1800" i="1" dirty="0"/>
              <a:t>)</a:t>
            </a:r>
          </a:p>
          <a:p>
            <a:pPr marL="863600" lvl="1" indent="-514350">
              <a:buNone/>
            </a:pPr>
            <a:endParaRPr lang="id-ID" sz="1800" i="1" dirty="0"/>
          </a:p>
        </p:txBody>
      </p:sp>
      <p:sp>
        <p:nvSpPr>
          <p:cNvPr id="2" name="Title 1"/>
          <p:cNvSpPr>
            <a:spLocks noGrp="1"/>
          </p:cNvSpPr>
          <p:nvPr>
            <p:ph type="title"/>
          </p:nvPr>
        </p:nvSpPr>
        <p:spPr/>
        <p:txBody>
          <a:bodyPr/>
          <a:lstStyle/>
          <a:p>
            <a:r>
              <a:rPr lang="en-US" err="1"/>
              <a:t>Struktur</a:t>
            </a:r>
            <a:r>
              <a:rPr lang="en-US"/>
              <a:t> </a:t>
            </a:r>
            <a:r>
              <a:rPr lang="en-US" err="1"/>
              <a:t>Tesis</a:t>
            </a:r>
            <a:r>
              <a:rPr lang="en-US"/>
              <a:t> – </a:t>
            </a:r>
            <a:r>
              <a:rPr lang="en-US" err="1"/>
              <a:t>Bab</a:t>
            </a:r>
            <a:r>
              <a:rPr lang="en-US"/>
              <a:t> IV</a:t>
            </a:r>
            <a:endParaRPr lang="id-ID"/>
          </a:p>
        </p:txBody>
      </p:sp>
      <p:sp>
        <p:nvSpPr>
          <p:cNvPr id="5" name="Slide Number Placeholder 4">
            <a:extLst>
              <a:ext uri="{FF2B5EF4-FFF2-40B4-BE49-F238E27FC236}">
                <a16:creationId xmlns:a16="http://schemas.microsoft.com/office/drawing/2014/main" id="{B06FA5D7-8283-41FF-9992-65F51063627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305</a:t>
            </a:fld>
            <a:endParaRPr lang="en-US">
              <a:solidFill>
                <a:prstClr val="black">
                  <a:tint val="75000"/>
                </a:prstClr>
              </a:solidFill>
            </a:endParaRPr>
          </a:p>
        </p:txBody>
      </p:sp>
    </p:spTree>
    <p:extLst>
      <p:ext uri="{BB962C8B-B14F-4D97-AF65-F5344CB8AC3E}">
        <p14:creationId xmlns:p14="http://schemas.microsoft.com/office/powerpoint/2010/main" val="790068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85750" y="1371600"/>
          <a:ext cx="8553450" cy="1112520"/>
        </p:xfrm>
        <a:graphic>
          <a:graphicData uri="http://schemas.openxmlformats.org/drawingml/2006/table">
            <a:tbl>
              <a:tblPr firstRow="1" bandRow="1">
                <a:tableStyleId>{073A0DAA-6AF3-43AB-8588-CEC1D06C72B9}</a:tableStyleId>
              </a:tblPr>
              <a:tblGrid>
                <a:gridCol w="1710690">
                  <a:extLst>
                    <a:ext uri="{9D8B030D-6E8A-4147-A177-3AD203B41FA5}">
                      <a16:colId xmlns:a16="http://schemas.microsoft.com/office/drawing/2014/main" val="20000"/>
                    </a:ext>
                  </a:extLst>
                </a:gridCol>
                <a:gridCol w="1710690">
                  <a:extLst>
                    <a:ext uri="{9D8B030D-6E8A-4147-A177-3AD203B41FA5}">
                      <a16:colId xmlns:a16="http://schemas.microsoft.com/office/drawing/2014/main" val="20001"/>
                    </a:ext>
                  </a:extLst>
                </a:gridCol>
                <a:gridCol w="1710690">
                  <a:extLst>
                    <a:ext uri="{9D8B030D-6E8A-4147-A177-3AD203B41FA5}">
                      <a16:colId xmlns:a16="http://schemas.microsoft.com/office/drawing/2014/main" val="20002"/>
                    </a:ext>
                  </a:extLst>
                </a:gridCol>
                <a:gridCol w="1710690">
                  <a:extLst>
                    <a:ext uri="{9D8B030D-6E8A-4147-A177-3AD203B41FA5}">
                      <a16:colId xmlns:a16="http://schemas.microsoft.com/office/drawing/2014/main" val="20003"/>
                    </a:ext>
                  </a:extLst>
                </a:gridCol>
                <a:gridCol w="1710690">
                  <a:extLst>
                    <a:ext uri="{9D8B030D-6E8A-4147-A177-3AD203B41FA5}">
                      <a16:colId xmlns:a16="http://schemas.microsoft.com/office/drawing/2014/main" val="20004"/>
                    </a:ext>
                  </a:extLst>
                </a:gridCol>
              </a:tblGrid>
              <a:tr h="370840">
                <a:tc>
                  <a:txBody>
                    <a:bodyPr/>
                    <a:lstStyle/>
                    <a:p>
                      <a:r>
                        <a:rPr lang="id-ID"/>
                        <a:t>Method</a:t>
                      </a:r>
                      <a:endParaRPr lang="en-US"/>
                    </a:p>
                  </a:txBody>
                  <a:tcPr/>
                </a:tc>
                <a:tc>
                  <a:txBody>
                    <a:bodyPr/>
                    <a:lstStyle/>
                    <a:p>
                      <a:r>
                        <a:rPr lang="id-ID"/>
                        <a:t>DS</a:t>
                      </a:r>
                      <a:r>
                        <a:rPr lang="id-ID" baseline="0"/>
                        <a:t> 1</a:t>
                      </a:r>
                      <a:endParaRPr lang="en-US"/>
                    </a:p>
                  </a:txBody>
                  <a:tcPr/>
                </a:tc>
                <a:tc>
                  <a:txBody>
                    <a:bodyPr/>
                    <a:lstStyle/>
                    <a:p>
                      <a:r>
                        <a:rPr lang="id-ID"/>
                        <a:t>DS</a:t>
                      </a:r>
                      <a:r>
                        <a:rPr lang="id-ID" baseline="0"/>
                        <a:t> 2</a:t>
                      </a:r>
                      <a:endParaRPr lang="en-US"/>
                    </a:p>
                  </a:txBody>
                  <a:tcPr/>
                </a:tc>
                <a:tc>
                  <a:txBody>
                    <a:bodyPr/>
                    <a:lstStyle/>
                    <a:p>
                      <a:r>
                        <a:rPr lang="id-ID"/>
                        <a:t>DS</a:t>
                      </a:r>
                      <a:r>
                        <a:rPr lang="id-ID" baseline="0"/>
                        <a:t> 3</a:t>
                      </a:r>
                      <a:endParaRPr lang="en-US"/>
                    </a:p>
                  </a:txBody>
                  <a:tcPr/>
                </a:tc>
                <a:tc>
                  <a:txBody>
                    <a:bodyPr/>
                    <a:lstStyle/>
                    <a:p>
                      <a:r>
                        <a:rPr lang="id-ID"/>
                        <a:t>DS 4</a:t>
                      </a:r>
                      <a:endParaRPr lang="en-US"/>
                    </a:p>
                  </a:txBody>
                  <a:tcPr/>
                </a:tc>
                <a:extLst>
                  <a:ext uri="{0D108BD9-81ED-4DB2-BD59-A6C34878D82A}">
                    <a16:rowId xmlns:a16="http://schemas.microsoft.com/office/drawing/2014/main" val="10000"/>
                  </a:ext>
                </a:extLst>
              </a:tr>
              <a:tr h="370840">
                <a:tc>
                  <a:txBody>
                    <a:bodyPr/>
                    <a:lstStyle/>
                    <a:p>
                      <a:r>
                        <a:rPr lang="id-ID"/>
                        <a:t>NN</a:t>
                      </a:r>
                      <a:endParaRPr lang="en-US"/>
                    </a:p>
                  </a:txBody>
                  <a:tcPr/>
                </a:tc>
                <a:tc>
                  <a:txBody>
                    <a:bodyPr/>
                    <a:lstStyle/>
                    <a:p>
                      <a:r>
                        <a:rPr lang="id-ID"/>
                        <a:t>2.4</a:t>
                      </a:r>
                      <a:endParaRPr lang="en-US"/>
                    </a:p>
                  </a:txBody>
                  <a:tcPr/>
                </a:tc>
                <a:tc>
                  <a:txBody>
                    <a:bodyPr/>
                    <a:lstStyle/>
                    <a:p>
                      <a:r>
                        <a:rPr lang="id-ID"/>
                        <a:t>3.1</a:t>
                      </a:r>
                      <a:endParaRPr lang="en-US"/>
                    </a:p>
                  </a:txBody>
                  <a:tcPr/>
                </a:tc>
                <a:tc>
                  <a:txBody>
                    <a:bodyPr/>
                    <a:lstStyle/>
                    <a:p>
                      <a:r>
                        <a:rPr lang="id-ID"/>
                        <a:t>1.5</a:t>
                      </a:r>
                      <a:endParaRPr lang="en-US"/>
                    </a:p>
                  </a:txBody>
                  <a:tcPr/>
                </a:tc>
                <a:tc>
                  <a:txBody>
                    <a:bodyPr/>
                    <a:lstStyle/>
                    <a:p>
                      <a:r>
                        <a:rPr lang="id-ID"/>
                        <a:t>6.7</a:t>
                      </a:r>
                      <a:endParaRPr lang="en-US"/>
                    </a:p>
                  </a:txBody>
                  <a:tcPr/>
                </a:tc>
                <a:extLst>
                  <a:ext uri="{0D108BD9-81ED-4DB2-BD59-A6C34878D82A}">
                    <a16:rowId xmlns:a16="http://schemas.microsoft.com/office/drawing/2014/main" val="10001"/>
                  </a:ext>
                </a:extLst>
              </a:tr>
              <a:tr h="370840">
                <a:tc>
                  <a:txBody>
                    <a:bodyPr/>
                    <a:lstStyle/>
                    <a:p>
                      <a:r>
                        <a:rPr lang="id-ID"/>
                        <a:t>NN + PCA</a:t>
                      </a:r>
                      <a:endParaRPr lang="en-US"/>
                    </a:p>
                  </a:txBody>
                  <a:tcPr/>
                </a:tc>
                <a:tc>
                  <a:txBody>
                    <a:bodyPr/>
                    <a:lstStyle/>
                    <a:p>
                      <a:r>
                        <a:rPr lang="id-ID"/>
                        <a:t>1.2</a:t>
                      </a:r>
                      <a:endParaRPr lang="en-US"/>
                    </a:p>
                  </a:txBody>
                  <a:tcPr/>
                </a:tc>
                <a:tc>
                  <a:txBody>
                    <a:bodyPr/>
                    <a:lstStyle/>
                    <a:p>
                      <a:r>
                        <a:rPr lang="id-ID"/>
                        <a:t>0.3</a:t>
                      </a:r>
                      <a:endParaRPr lang="en-US"/>
                    </a:p>
                  </a:txBody>
                  <a:tcPr/>
                </a:tc>
                <a:tc>
                  <a:txBody>
                    <a:bodyPr/>
                    <a:lstStyle/>
                    <a:p>
                      <a:r>
                        <a:rPr lang="id-ID"/>
                        <a:t>0.06</a:t>
                      </a:r>
                      <a:endParaRPr lang="en-US"/>
                    </a:p>
                  </a:txBody>
                  <a:tcPr/>
                </a:tc>
                <a:tc>
                  <a:txBody>
                    <a:bodyPr/>
                    <a:lstStyle/>
                    <a:p>
                      <a:r>
                        <a:rPr lang="id-ID"/>
                        <a:t>1.6</a:t>
                      </a:r>
                      <a:endParaRPr lang="en-US"/>
                    </a:p>
                  </a:txBody>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p:txBody>
          <a:bodyPr>
            <a:normAutofit/>
          </a:bodyPr>
          <a:lstStyle/>
          <a:p>
            <a:r>
              <a:rPr lang="id-ID" dirty="0"/>
              <a:t>Contoh Kompilasi Hasil Eksperimen</a:t>
            </a:r>
            <a:endParaRPr 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68" t="42803" r="7387" b="23295"/>
          <a:stretch/>
        </p:blipFill>
        <p:spPr bwMode="auto">
          <a:xfrm>
            <a:off x="17918" y="3200400"/>
            <a:ext cx="9102208" cy="290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BEB27EFB-010C-460A-826C-0C8E970CCFD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306</a:t>
            </a:fld>
            <a:endParaRPr lang="en-US">
              <a:solidFill>
                <a:prstClr val="black">
                  <a:tint val="75000"/>
                </a:prstClr>
              </a:solidFill>
            </a:endParaRPr>
          </a:p>
        </p:txBody>
      </p:sp>
    </p:spTree>
    <p:extLst>
      <p:ext uri="{BB962C8B-B14F-4D97-AF65-F5344CB8AC3E}">
        <p14:creationId xmlns:p14="http://schemas.microsoft.com/office/powerpoint/2010/main" val="670216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err="1"/>
              <a:t>Statistik</a:t>
            </a:r>
            <a:r>
              <a:rPr lang="en-US" sz="3600" dirty="0"/>
              <a:t> </a:t>
            </a:r>
            <a:r>
              <a:rPr lang="en-US" sz="3600" dirty="0" err="1">
                <a:solidFill>
                  <a:srgbClr val="C00000"/>
                </a:solidFill>
              </a:rPr>
              <a:t>Deskriptif</a:t>
            </a:r>
            <a:endParaRPr lang="en-US" sz="3600" dirty="0">
              <a:solidFill>
                <a:srgbClr val="C00000"/>
              </a:solidFill>
            </a:endParaRPr>
          </a:p>
          <a:p>
            <a:pPr lvl="1"/>
            <a:r>
              <a:rPr lang="en-US" sz="3200" dirty="0" err="1"/>
              <a:t>Nilai</a:t>
            </a:r>
            <a:r>
              <a:rPr lang="en-US" sz="3200" dirty="0"/>
              <a:t> </a:t>
            </a:r>
            <a:r>
              <a:rPr lang="en-US" sz="3200" dirty="0">
                <a:solidFill>
                  <a:srgbClr val="0070C0"/>
                </a:solidFill>
              </a:rPr>
              <a:t>mean</a:t>
            </a:r>
            <a:r>
              <a:rPr lang="en-US" sz="3200" dirty="0"/>
              <a:t> (rata-rata), </a:t>
            </a:r>
            <a:r>
              <a:rPr lang="en-US" sz="3200" dirty="0" err="1"/>
              <a:t>standar</a:t>
            </a:r>
            <a:r>
              <a:rPr lang="en-US" sz="3200" dirty="0"/>
              <a:t> </a:t>
            </a:r>
            <a:r>
              <a:rPr lang="en-US" sz="3200" dirty="0" err="1"/>
              <a:t>deviasi</a:t>
            </a:r>
            <a:r>
              <a:rPr lang="en-US" sz="3200" dirty="0"/>
              <a:t>, </a:t>
            </a:r>
            <a:r>
              <a:rPr lang="en-US" sz="3200" dirty="0" err="1"/>
              <a:t>varians</a:t>
            </a:r>
            <a:r>
              <a:rPr lang="en-US" sz="3200" dirty="0"/>
              <a:t>, data </a:t>
            </a:r>
            <a:r>
              <a:rPr lang="en-US" sz="3200" dirty="0" err="1"/>
              <a:t>maksimal</a:t>
            </a:r>
            <a:r>
              <a:rPr lang="en-US" sz="3200" dirty="0"/>
              <a:t>, data minimal, </a:t>
            </a:r>
            <a:r>
              <a:rPr lang="en-US" sz="3200" dirty="0" err="1"/>
              <a:t>dsb</a:t>
            </a:r>
            <a:endParaRPr lang="en-US" sz="3200" dirty="0"/>
          </a:p>
          <a:p>
            <a:pPr lvl="1"/>
            <a:endParaRPr lang="en-US" sz="3200" dirty="0"/>
          </a:p>
          <a:p>
            <a:pPr marL="514350" indent="-514350">
              <a:buFont typeface="+mj-lt"/>
              <a:buAutoNum type="arabicPeriod"/>
            </a:pPr>
            <a:r>
              <a:rPr lang="en-US" sz="3600" dirty="0" err="1"/>
              <a:t>Statistik</a:t>
            </a:r>
            <a:r>
              <a:rPr lang="en-US" sz="3600" dirty="0"/>
              <a:t> </a:t>
            </a:r>
            <a:r>
              <a:rPr lang="en-US" sz="3600" dirty="0" err="1">
                <a:solidFill>
                  <a:srgbClr val="C00000"/>
                </a:solidFill>
              </a:rPr>
              <a:t>Inferensi</a:t>
            </a:r>
            <a:endParaRPr lang="en-US" sz="3600" dirty="0">
              <a:solidFill>
                <a:srgbClr val="C00000"/>
              </a:solidFill>
            </a:endParaRPr>
          </a:p>
          <a:p>
            <a:pPr lvl="1"/>
            <a:r>
              <a:rPr lang="en-US" sz="3200" dirty="0" err="1"/>
              <a:t>Perkiraan</a:t>
            </a:r>
            <a:r>
              <a:rPr lang="en-US" sz="3200" dirty="0"/>
              <a:t> </a:t>
            </a:r>
            <a:r>
              <a:rPr lang="en-US" sz="3200" dirty="0" err="1"/>
              <a:t>dan</a:t>
            </a:r>
            <a:r>
              <a:rPr lang="en-US" sz="3200" dirty="0"/>
              <a:t> </a:t>
            </a:r>
            <a:r>
              <a:rPr lang="en-US" sz="3200" dirty="0" err="1"/>
              <a:t>estimasi</a:t>
            </a:r>
            <a:endParaRPr lang="en-US" sz="3200" dirty="0"/>
          </a:p>
          <a:p>
            <a:pPr lvl="1"/>
            <a:r>
              <a:rPr lang="en-US" sz="3200" dirty="0" err="1"/>
              <a:t>Pengujian</a:t>
            </a:r>
            <a:r>
              <a:rPr lang="en-US" sz="3200" dirty="0"/>
              <a:t> </a:t>
            </a:r>
            <a:r>
              <a:rPr lang="en-US" sz="3200" dirty="0" err="1">
                <a:solidFill>
                  <a:srgbClr val="0070C0"/>
                </a:solidFill>
              </a:rPr>
              <a:t>Hipotesis</a:t>
            </a:r>
            <a:endParaRPr lang="id-ID" sz="3200" dirty="0">
              <a:solidFill>
                <a:srgbClr val="0070C0"/>
              </a:solidFill>
            </a:endParaRPr>
          </a:p>
        </p:txBody>
      </p:sp>
      <p:sp>
        <p:nvSpPr>
          <p:cNvPr id="2" name="Title 1"/>
          <p:cNvSpPr>
            <a:spLocks noGrp="1"/>
          </p:cNvSpPr>
          <p:nvPr>
            <p:ph type="title"/>
          </p:nvPr>
        </p:nvSpPr>
        <p:spPr/>
        <p:txBody>
          <a:bodyPr/>
          <a:lstStyle/>
          <a:p>
            <a:r>
              <a:rPr lang="en-US" dirty="0" err="1"/>
              <a:t>Analisis</a:t>
            </a:r>
            <a:r>
              <a:rPr lang="en-US" dirty="0"/>
              <a:t> </a:t>
            </a:r>
            <a:r>
              <a:rPr lang="en-US" dirty="0" err="1"/>
              <a:t>Statistik</a:t>
            </a:r>
            <a:endParaRPr lang="id-ID" dirty="0"/>
          </a:p>
        </p:txBody>
      </p:sp>
      <p:sp>
        <p:nvSpPr>
          <p:cNvPr id="5" name="Slide Number Placeholder 4">
            <a:extLst>
              <a:ext uri="{FF2B5EF4-FFF2-40B4-BE49-F238E27FC236}">
                <a16:creationId xmlns:a16="http://schemas.microsoft.com/office/drawing/2014/main" id="{42F8F31A-3E61-43B4-AEB1-35969B6AC31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307</a:t>
            </a:fld>
            <a:endParaRPr lang="en-US">
              <a:solidFill>
                <a:prstClr val="black">
                  <a:tint val="75000"/>
                </a:prstClr>
              </a:solidFill>
            </a:endParaRPr>
          </a:p>
        </p:txBody>
      </p:sp>
    </p:spTree>
    <p:extLst>
      <p:ext uri="{BB962C8B-B14F-4D97-AF65-F5344CB8AC3E}">
        <p14:creationId xmlns:p14="http://schemas.microsoft.com/office/powerpoint/2010/main" val="91322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143000"/>
          <a:ext cx="8610600" cy="5334000"/>
        </p:xfrm>
        <a:graphic>
          <a:graphicData uri="http://schemas.openxmlformats.org/drawingml/2006/table">
            <a:tbl>
              <a:tblPr firstRow="1" bandRow="1">
                <a:tableStyleId>{073A0DAA-6AF3-43AB-8588-CEC1D06C72B9}</a:tableStyleId>
              </a:tblPr>
              <a:tblGrid>
                <a:gridCol w="3429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13645">
                <a:tc>
                  <a:txBody>
                    <a:bodyPr/>
                    <a:lstStyle/>
                    <a:p>
                      <a:r>
                        <a:rPr lang="en-US" sz="2400" b="1" dirty="0" err="1"/>
                        <a:t>Penggunaan</a:t>
                      </a:r>
                      <a:endParaRPr lang="id-ID" sz="2400" b="1" dirty="0"/>
                    </a:p>
                  </a:txBody>
                  <a:tcPr/>
                </a:tc>
                <a:tc>
                  <a:txBody>
                    <a:bodyPr/>
                    <a:lstStyle/>
                    <a:p>
                      <a:r>
                        <a:rPr lang="en-US" sz="2400" b="1" dirty="0" err="1"/>
                        <a:t>Parametrik</a:t>
                      </a:r>
                      <a:endParaRPr lang="id-ID" sz="2400" b="1" dirty="0"/>
                    </a:p>
                  </a:txBody>
                  <a:tcPr/>
                </a:tc>
                <a:tc>
                  <a:txBody>
                    <a:bodyPr/>
                    <a:lstStyle/>
                    <a:p>
                      <a:r>
                        <a:rPr lang="en-US" sz="2400" b="1" dirty="0"/>
                        <a:t>Non </a:t>
                      </a:r>
                      <a:r>
                        <a:rPr lang="en-US" sz="2400" b="1" dirty="0" err="1"/>
                        <a:t>Parametrik</a:t>
                      </a:r>
                      <a:endParaRPr lang="id-ID" sz="2400" b="1" dirty="0"/>
                    </a:p>
                  </a:txBody>
                  <a:tcPr/>
                </a:tc>
                <a:extLst>
                  <a:ext uri="{0D108BD9-81ED-4DB2-BD59-A6C34878D82A}">
                    <a16:rowId xmlns:a16="http://schemas.microsoft.com/office/drawing/2014/main" val="10000"/>
                  </a:ext>
                </a:extLst>
              </a:tr>
              <a:tr h="1110355">
                <a:tc>
                  <a:txBody>
                    <a:bodyPr/>
                    <a:lstStyle/>
                    <a:p>
                      <a:r>
                        <a:rPr lang="id-ID" sz="2000" dirty="0"/>
                        <a:t>Dua sampel saling berhubungan</a:t>
                      </a:r>
                    </a:p>
                    <a:p>
                      <a:r>
                        <a:rPr lang="id-ID" sz="2000" dirty="0"/>
                        <a:t>(</a:t>
                      </a:r>
                      <a:r>
                        <a:rPr lang="id-ID" sz="2000" i="1" dirty="0"/>
                        <a:t>Two </a:t>
                      </a:r>
                      <a:r>
                        <a:rPr lang="id-ID" sz="2000" i="1" dirty="0" err="1"/>
                        <a:t>Dependent</a:t>
                      </a:r>
                      <a:r>
                        <a:rPr lang="id-ID" sz="2000" i="1" dirty="0"/>
                        <a:t> </a:t>
                      </a:r>
                      <a:r>
                        <a:rPr lang="id-ID" sz="2000" i="1" dirty="0" err="1"/>
                        <a:t>samples</a:t>
                      </a:r>
                      <a:r>
                        <a:rPr lang="id-ID" sz="2000" dirty="0"/>
                        <a:t>)</a:t>
                      </a:r>
                    </a:p>
                  </a:txBody>
                  <a:tcPr/>
                </a:tc>
                <a:tc>
                  <a:txBody>
                    <a:bodyPr/>
                    <a:lstStyle/>
                    <a:p>
                      <a:r>
                        <a:rPr lang="en-US" sz="2000" dirty="0"/>
                        <a:t>T Test</a:t>
                      </a:r>
                    </a:p>
                    <a:p>
                      <a:r>
                        <a:rPr lang="en-US" sz="2000" dirty="0"/>
                        <a:t>Z Test</a:t>
                      </a:r>
                      <a:endParaRPr lang="id-ID" sz="2000" dirty="0"/>
                    </a:p>
                  </a:txBody>
                  <a:tcPr/>
                </a:tc>
                <a:tc>
                  <a:txBody>
                    <a:bodyPr/>
                    <a:lstStyle/>
                    <a:p>
                      <a:r>
                        <a:rPr lang="en-US" sz="2000" dirty="0"/>
                        <a:t>Sign test</a:t>
                      </a:r>
                    </a:p>
                    <a:p>
                      <a:r>
                        <a:rPr lang="en-US" sz="2000" dirty="0"/>
                        <a:t>Wilcoxon Signed-Rank</a:t>
                      </a:r>
                    </a:p>
                    <a:p>
                      <a:r>
                        <a:rPr lang="en-US" sz="2000" dirty="0"/>
                        <a:t>Mc </a:t>
                      </a:r>
                      <a:r>
                        <a:rPr lang="en-US" sz="2000" dirty="0" err="1"/>
                        <a:t>Nemar</a:t>
                      </a:r>
                      <a:r>
                        <a:rPr lang="en-US" sz="2000" dirty="0"/>
                        <a:t> Change test</a:t>
                      </a:r>
                      <a:endParaRPr lang="id-ID" sz="2000" dirty="0"/>
                    </a:p>
                  </a:txBody>
                  <a:tcPr/>
                </a:tc>
                <a:extLst>
                  <a:ext uri="{0D108BD9-81ED-4DB2-BD59-A6C34878D82A}">
                    <a16:rowId xmlns:a16="http://schemas.microsoft.com/office/drawing/2014/main" val="10001"/>
                  </a:ext>
                </a:extLst>
              </a:tr>
              <a:tr h="1631914">
                <a:tc>
                  <a:txBody>
                    <a:bodyPr/>
                    <a:lstStyle/>
                    <a:p>
                      <a:r>
                        <a:rPr lang="id-ID" sz="2000" dirty="0"/>
                        <a:t>Dua sampel tidak berhubungan</a:t>
                      </a:r>
                    </a:p>
                    <a:p>
                      <a:r>
                        <a:rPr lang="id-ID" sz="2000" dirty="0"/>
                        <a:t>(</a:t>
                      </a:r>
                      <a:r>
                        <a:rPr lang="id-ID" sz="2000" i="1" dirty="0"/>
                        <a:t>Two Independent </a:t>
                      </a:r>
                      <a:r>
                        <a:rPr lang="id-ID" sz="2000" i="1" dirty="0" err="1"/>
                        <a:t>samples</a:t>
                      </a:r>
                      <a:r>
                        <a:rPr lang="id-ID" sz="2000" dirty="0"/>
                        <a:t>)</a:t>
                      </a:r>
                    </a:p>
                  </a:txBody>
                  <a:tcPr/>
                </a:tc>
                <a:tc>
                  <a:txBody>
                    <a:bodyPr/>
                    <a:lstStyle/>
                    <a:p>
                      <a:r>
                        <a:rPr lang="en-US" sz="2000" dirty="0"/>
                        <a:t>T Test</a:t>
                      </a:r>
                    </a:p>
                    <a:p>
                      <a:r>
                        <a:rPr lang="en-US" sz="2000" dirty="0"/>
                        <a:t>Z Test</a:t>
                      </a:r>
                      <a:endParaRPr lang="id-ID" sz="2000" dirty="0"/>
                    </a:p>
                  </a:txBody>
                  <a:tcPr/>
                </a:tc>
                <a:tc>
                  <a:txBody>
                    <a:bodyPr/>
                    <a:lstStyle/>
                    <a:p>
                      <a:r>
                        <a:rPr lang="id-ID" sz="2000" dirty="0" err="1"/>
                        <a:t>Mann-Whitney</a:t>
                      </a:r>
                      <a:r>
                        <a:rPr lang="id-ID" sz="2000" dirty="0"/>
                        <a:t> U </a:t>
                      </a:r>
                      <a:r>
                        <a:rPr lang="id-ID" sz="2000" dirty="0" err="1"/>
                        <a:t>test</a:t>
                      </a:r>
                      <a:endParaRPr lang="id-ID" sz="2000" dirty="0"/>
                    </a:p>
                    <a:p>
                      <a:r>
                        <a:rPr lang="id-ID" sz="2000" dirty="0"/>
                        <a:t>Moses </a:t>
                      </a:r>
                      <a:r>
                        <a:rPr lang="id-ID" sz="2000" dirty="0" err="1"/>
                        <a:t>Extreme</a:t>
                      </a:r>
                      <a:r>
                        <a:rPr lang="id-ID" sz="2000" dirty="0"/>
                        <a:t> </a:t>
                      </a:r>
                      <a:r>
                        <a:rPr lang="id-ID" sz="2000" dirty="0" err="1"/>
                        <a:t>reactions</a:t>
                      </a:r>
                      <a:endParaRPr lang="id-ID" sz="2000" dirty="0"/>
                    </a:p>
                    <a:p>
                      <a:r>
                        <a:rPr lang="id-ID" sz="2000" dirty="0" err="1"/>
                        <a:t>Chi-Square</a:t>
                      </a:r>
                      <a:r>
                        <a:rPr lang="id-ID" sz="2000" dirty="0"/>
                        <a:t> </a:t>
                      </a:r>
                      <a:r>
                        <a:rPr lang="id-ID" sz="2000" dirty="0" err="1"/>
                        <a:t>test</a:t>
                      </a:r>
                      <a:endParaRPr lang="id-ID" sz="2000" dirty="0"/>
                    </a:p>
                    <a:p>
                      <a:r>
                        <a:rPr lang="id-ID" sz="2000" dirty="0" err="1"/>
                        <a:t>Kolmogorov-Smirnov</a:t>
                      </a:r>
                      <a:r>
                        <a:rPr lang="id-ID" sz="2000" dirty="0"/>
                        <a:t> </a:t>
                      </a:r>
                      <a:r>
                        <a:rPr lang="id-ID" sz="2000" dirty="0" err="1"/>
                        <a:t>test</a:t>
                      </a:r>
                      <a:endParaRPr lang="id-ID" sz="2000" dirty="0"/>
                    </a:p>
                    <a:p>
                      <a:r>
                        <a:rPr lang="id-ID" sz="2000" dirty="0" err="1"/>
                        <a:t>Walt-Wolfowitz</a:t>
                      </a:r>
                      <a:r>
                        <a:rPr lang="id-ID" sz="2000" dirty="0"/>
                        <a:t> </a:t>
                      </a:r>
                      <a:r>
                        <a:rPr lang="id-ID" sz="2000" dirty="0" err="1"/>
                        <a:t>runs</a:t>
                      </a:r>
                      <a:endParaRPr lang="id-ID" sz="2000" dirty="0"/>
                    </a:p>
                  </a:txBody>
                  <a:tcPr/>
                </a:tc>
                <a:extLst>
                  <a:ext uri="{0D108BD9-81ED-4DB2-BD59-A6C34878D82A}">
                    <a16:rowId xmlns:a16="http://schemas.microsoft.com/office/drawing/2014/main" val="10002"/>
                  </a:ext>
                </a:extLst>
              </a:tr>
              <a:tr h="1067731">
                <a:tc>
                  <a:txBody>
                    <a:bodyPr/>
                    <a:lstStyle/>
                    <a:p>
                      <a:r>
                        <a:rPr lang="id-ID" sz="2000" dirty="0"/>
                        <a:t>Beberapa sampel berhubungan</a:t>
                      </a:r>
                    </a:p>
                    <a:p>
                      <a:r>
                        <a:rPr lang="id-ID" sz="2000" dirty="0"/>
                        <a:t>(</a:t>
                      </a:r>
                      <a:r>
                        <a:rPr lang="id-ID" sz="2000" i="1" dirty="0" err="1"/>
                        <a:t>Several</a:t>
                      </a:r>
                      <a:r>
                        <a:rPr lang="id-ID" sz="2000" i="1" dirty="0"/>
                        <a:t> </a:t>
                      </a:r>
                      <a:r>
                        <a:rPr lang="id-ID" sz="2000" i="1" dirty="0" err="1"/>
                        <a:t>Dependent</a:t>
                      </a:r>
                      <a:r>
                        <a:rPr lang="id-ID" sz="2000" i="1" dirty="0"/>
                        <a:t> </a:t>
                      </a:r>
                      <a:r>
                        <a:rPr lang="id-ID" sz="2000" i="1" dirty="0" err="1"/>
                        <a:t>Samples</a:t>
                      </a:r>
                      <a:r>
                        <a:rPr lang="id-ID" sz="2000" dirty="0"/>
                        <a:t>)</a:t>
                      </a:r>
                    </a:p>
                  </a:txBody>
                  <a:tcPr/>
                </a:tc>
                <a:tc>
                  <a:txBody>
                    <a:bodyPr/>
                    <a:lstStyle/>
                    <a:p>
                      <a:endParaRPr lang="id-ID" sz="2000" dirty="0"/>
                    </a:p>
                  </a:txBody>
                  <a:tcPr/>
                </a:tc>
                <a:tc>
                  <a:txBody>
                    <a:bodyPr/>
                    <a:lstStyle/>
                    <a:p>
                      <a:r>
                        <a:rPr lang="en-US" sz="2000" dirty="0"/>
                        <a:t>Friedman test</a:t>
                      </a:r>
                    </a:p>
                    <a:p>
                      <a:r>
                        <a:rPr lang="en-US" sz="2000" dirty="0"/>
                        <a:t>Kendall W test</a:t>
                      </a:r>
                    </a:p>
                    <a:p>
                      <a:r>
                        <a:rPr lang="en-US" sz="2000" dirty="0"/>
                        <a:t>Cochran’s Q</a:t>
                      </a:r>
                      <a:endParaRPr lang="id-ID" sz="2000" dirty="0"/>
                    </a:p>
                  </a:txBody>
                  <a:tcPr/>
                </a:tc>
                <a:extLst>
                  <a:ext uri="{0D108BD9-81ED-4DB2-BD59-A6C34878D82A}">
                    <a16:rowId xmlns:a16="http://schemas.microsoft.com/office/drawing/2014/main" val="10003"/>
                  </a:ext>
                </a:extLst>
              </a:tr>
              <a:tr h="1066800">
                <a:tc>
                  <a:txBody>
                    <a:bodyPr/>
                    <a:lstStyle/>
                    <a:p>
                      <a:r>
                        <a:rPr lang="id-ID" sz="2000" dirty="0"/>
                        <a:t>Beberapa sampel tidak</a:t>
                      </a:r>
                    </a:p>
                    <a:p>
                      <a:r>
                        <a:rPr lang="id-ID" sz="2000" dirty="0"/>
                        <a:t>Berhubungan</a:t>
                      </a:r>
                      <a:br>
                        <a:rPr lang="en-US" sz="2000" dirty="0"/>
                      </a:br>
                      <a:r>
                        <a:rPr lang="id-ID" sz="2000" dirty="0"/>
                        <a:t>(</a:t>
                      </a:r>
                      <a:r>
                        <a:rPr lang="id-ID" sz="2000" i="1" dirty="0" err="1"/>
                        <a:t>Several</a:t>
                      </a:r>
                      <a:r>
                        <a:rPr lang="en-US" sz="2000" i="1" baseline="0" dirty="0"/>
                        <a:t> </a:t>
                      </a:r>
                      <a:r>
                        <a:rPr lang="id-ID" sz="2000" i="1" dirty="0"/>
                        <a:t>Independent </a:t>
                      </a:r>
                      <a:r>
                        <a:rPr lang="id-ID" sz="2000" i="1" dirty="0" err="1"/>
                        <a:t>Samples</a:t>
                      </a:r>
                      <a:r>
                        <a:rPr lang="id-ID" sz="2000" dirty="0"/>
                        <a:t>)</a:t>
                      </a:r>
                    </a:p>
                  </a:txBody>
                  <a:tcPr/>
                </a:tc>
                <a:tc>
                  <a:txBody>
                    <a:bodyPr/>
                    <a:lstStyle/>
                    <a:p>
                      <a:r>
                        <a:rPr lang="id-ID" sz="2000" dirty="0" err="1"/>
                        <a:t>Anova</a:t>
                      </a:r>
                      <a:r>
                        <a:rPr lang="id-ID" sz="2000" dirty="0"/>
                        <a:t> </a:t>
                      </a:r>
                      <a:r>
                        <a:rPr lang="id-ID" sz="2000" dirty="0" err="1"/>
                        <a:t>test</a:t>
                      </a:r>
                      <a:r>
                        <a:rPr lang="id-ID" sz="2000" dirty="0"/>
                        <a:t> (F </a:t>
                      </a:r>
                      <a:r>
                        <a:rPr lang="id-ID" sz="2000" dirty="0" err="1"/>
                        <a:t>test</a:t>
                      </a:r>
                      <a:r>
                        <a:rPr lang="id-ID" sz="2000" dirty="0"/>
                        <a:t>)</a:t>
                      </a:r>
                    </a:p>
                  </a:txBody>
                  <a:tcPr/>
                </a:tc>
                <a:tc>
                  <a:txBody>
                    <a:bodyPr/>
                    <a:lstStyle/>
                    <a:p>
                      <a:r>
                        <a:rPr lang="en-US" sz="2000" dirty="0" err="1"/>
                        <a:t>Kruskal</a:t>
                      </a:r>
                      <a:r>
                        <a:rPr lang="en-US" sz="2000" dirty="0"/>
                        <a:t>-Wallis test</a:t>
                      </a:r>
                    </a:p>
                    <a:p>
                      <a:r>
                        <a:rPr lang="en-US" sz="2000" dirty="0"/>
                        <a:t>Chi-Square test</a:t>
                      </a:r>
                    </a:p>
                    <a:p>
                      <a:r>
                        <a:rPr lang="en-US" sz="2000" dirty="0"/>
                        <a:t>Median test</a:t>
                      </a:r>
                      <a:endParaRPr lang="id-ID" sz="2000" dirty="0"/>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lstStyle/>
          <a:p>
            <a:r>
              <a:rPr lang="en-US" dirty="0" err="1"/>
              <a:t>Statistik</a:t>
            </a:r>
            <a:r>
              <a:rPr lang="en-US" dirty="0"/>
              <a:t> </a:t>
            </a:r>
            <a:r>
              <a:rPr lang="en-US" dirty="0" err="1"/>
              <a:t>Inferensi</a:t>
            </a:r>
            <a:r>
              <a:rPr lang="en-US" dirty="0"/>
              <a:t> </a:t>
            </a:r>
            <a:endParaRPr lang="id-ID" dirty="0"/>
          </a:p>
        </p:txBody>
      </p:sp>
      <p:sp>
        <p:nvSpPr>
          <p:cNvPr id="3" name="Slide Number Placeholder 2">
            <a:extLst>
              <a:ext uri="{FF2B5EF4-FFF2-40B4-BE49-F238E27FC236}">
                <a16:creationId xmlns:a16="http://schemas.microsoft.com/office/drawing/2014/main" id="{B02043EC-9C45-4940-AAC9-93E2F452A80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308</a:t>
            </a:fld>
            <a:endParaRPr lang="en-US">
              <a:solidFill>
                <a:prstClr val="black">
                  <a:tint val="75000"/>
                </a:prstClr>
              </a:solidFill>
            </a:endParaRPr>
          </a:p>
        </p:txBody>
      </p:sp>
    </p:spTree>
    <p:extLst>
      <p:ext uri="{BB962C8B-B14F-4D97-AF65-F5344CB8AC3E}">
        <p14:creationId xmlns:p14="http://schemas.microsoft.com/office/powerpoint/2010/main" val="3877765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M</a:t>
            </a:r>
            <a:r>
              <a:rPr lang="id-ID" sz="3200" dirty="0" err="1"/>
              <a:t>etode</a:t>
            </a:r>
            <a:r>
              <a:rPr lang="id-ID" sz="3200" dirty="0"/>
              <a:t> </a:t>
            </a:r>
            <a:r>
              <a:rPr lang="id-ID" sz="3200" dirty="0" err="1"/>
              <a:t>parametrik</a:t>
            </a:r>
            <a:r>
              <a:rPr lang="id-ID" sz="3200" dirty="0"/>
              <a:t> dapat dilakukan jika beberapa </a:t>
            </a:r>
            <a:r>
              <a:rPr lang="id-ID" sz="3200" dirty="0">
                <a:solidFill>
                  <a:srgbClr val="C00000"/>
                </a:solidFill>
              </a:rPr>
              <a:t>persyaratan dipenuhi</a:t>
            </a:r>
            <a:r>
              <a:rPr lang="id-ID" sz="3200" dirty="0"/>
              <a:t>, yaitu:</a:t>
            </a:r>
            <a:endParaRPr lang="en-US" sz="3200" dirty="0"/>
          </a:p>
          <a:p>
            <a:pPr lvl="1"/>
            <a:r>
              <a:rPr lang="id-ID" sz="2800" dirty="0"/>
              <a:t>Sampel yang dianalisis haruslah berasal dari </a:t>
            </a:r>
            <a:r>
              <a:rPr lang="id-ID" sz="2800" dirty="0">
                <a:solidFill>
                  <a:srgbClr val="0070C0"/>
                </a:solidFill>
              </a:rPr>
              <a:t>populasi yang berdistribusi normal</a:t>
            </a:r>
            <a:endParaRPr lang="en-US" sz="2800" dirty="0">
              <a:solidFill>
                <a:srgbClr val="0070C0"/>
              </a:solidFill>
            </a:endParaRPr>
          </a:p>
          <a:p>
            <a:pPr lvl="1"/>
            <a:r>
              <a:rPr lang="id-ID" sz="2800" dirty="0"/>
              <a:t>Jumlah </a:t>
            </a:r>
            <a:r>
              <a:rPr lang="id-ID" sz="2800" dirty="0">
                <a:solidFill>
                  <a:srgbClr val="0070C0"/>
                </a:solidFill>
              </a:rPr>
              <a:t>data cukup banyak</a:t>
            </a:r>
            <a:endParaRPr lang="en-US" sz="2800" dirty="0">
              <a:solidFill>
                <a:srgbClr val="0070C0"/>
              </a:solidFill>
            </a:endParaRPr>
          </a:p>
          <a:p>
            <a:pPr lvl="1"/>
            <a:r>
              <a:rPr lang="id-ID" sz="2800" dirty="0"/>
              <a:t>Jenis data yang dianalisis adalah biasanya </a:t>
            </a:r>
            <a:r>
              <a:rPr lang="id-ID" sz="2800" dirty="0">
                <a:solidFill>
                  <a:srgbClr val="0070C0"/>
                </a:solidFill>
              </a:rPr>
              <a:t>interval atau rasio</a:t>
            </a:r>
          </a:p>
          <a:p>
            <a:endParaRPr lang="id-ID" dirty="0"/>
          </a:p>
        </p:txBody>
      </p:sp>
      <p:sp>
        <p:nvSpPr>
          <p:cNvPr id="4" name="Title 3"/>
          <p:cNvSpPr>
            <a:spLocks noGrp="1"/>
          </p:cNvSpPr>
          <p:nvPr>
            <p:ph type="title"/>
          </p:nvPr>
        </p:nvSpPr>
        <p:spPr/>
        <p:txBody>
          <a:bodyPr/>
          <a:lstStyle/>
          <a:p>
            <a:r>
              <a:rPr lang="en-US" dirty="0" err="1"/>
              <a:t>Metode</a:t>
            </a:r>
            <a:r>
              <a:rPr lang="en-US" dirty="0"/>
              <a:t> </a:t>
            </a:r>
            <a:r>
              <a:rPr lang="en-US" dirty="0" err="1"/>
              <a:t>Parametrik</a:t>
            </a:r>
            <a:endParaRPr lang="id-ID" dirty="0"/>
          </a:p>
        </p:txBody>
      </p:sp>
      <p:sp>
        <p:nvSpPr>
          <p:cNvPr id="5" name="Slide Number Placeholder 4">
            <a:extLst>
              <a:ext uri="{FF2B5EF4-FFF2-40B4-BE49-F238E27FC236}">
                <a16:creationId xmlns:a16="http://schemas.microsoft.com/office/drawing/2014/main" id="{116B05A9-11B6-46B7-AA2B-3DDC9951F0A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309</a:t>
            </a:fld>
            <a:endParaRPr lang="en-US">
              <a:solidFill>
                <a:prstClr val="black">
                  <a:tint val="75000"/>
                </a:prstClr>
              </a:solidFill>
            </a:endParaRPr>
          </a:p>
        </p:txBody>
      </p:sp>
    </p:spTree>
    <p:extLst>
      <p:ext uri="{BB962C8B-B14F-4D97-AF65-F5344CB8AC3E}">
        <p14:creationId xmlns:p14="http://schemas.microsoft.com/office/powerpoint/2010/main" val="7603917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a:p>
        </p:txBody>
      </p:sp>
      <p:pic>
        <p:nvPicPr>
          <p:cNvPr id="9221" name="Picture 2"/>
          <p:cNvPicPr>
            <a:picLocks noChangeAspect="1" noChangeArrowheads="1"/>
          </p:cNvPicPr>
          <p:nvPr/>
        </p:nvPicPr>
        <p:blipFill>
          <a:blip r:embed="rId2" cstate="print"/>
          <a:srcRect/>
          <a:stretch>
            <a:fillRect/>
          </a:stretch>
        </p:blipFill>
        <p:spPr bwMode="auto">
          <a:xfrm>
            <a:off x="-76200" y="-76200"/>
            <a:ext cx="9372600" cy="7153116"/>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5A4E517-6C34-419D-B772-63F4FB7357E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91538112"/>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28618"/>
            <a:ext cx="7886700" cy="5272181"/>
          </a:xfrm>
        </p:spPr>
        <p:txBody>
          <a:bodyPr>
            <a:normAutofit fontScale="92500" lnSpcReduction="10000"/>
          </a:bodyPr>
          <a:lstStyle/>
          <a:p>
            <a:r>
              <a:rPr lang="id-ID" dirty="0"/>
              <a:t>Metode ini dapat dipergunakan secara lebih luas, karena </a:t>
            </a:r>
            <a:r>
              <a:rPr lang="id-ID" dirty="0">
                <a:solidFill>
                  <a:srgbClr val="C00000"/>
                </a:solidFill>
              </a:rPr>
              <a:t>tidak mengharuskan datanya berdistribusi</a:t>
            </a:r>
            <a:r>
              <a:rPr lang="en-US" dirty="0">
                <a:solidFill>
                  <a:srgbClr val="C00000"/>
                </a:solidFill>
              </a:rPr>
              <a:t> </a:t>
            </a:r>
            <a:r>
              <a:rPr lang="id-ID" dirty="0">
                <a:solidFill>
                  <a:srgbClr val="C00000"/>
                </a:solidFill>
              </a:rPr>
              <a:t>normal</a:t>
            </a:r>
          </a:p>
          <a:p>
            <a:pPr lvl="1"/>
            <a:r>
              <a:rPr lang="id-ID" dirty="0"/>
              <a:t>Dapat dipakai untuk </a:t>
            </a:r>
            <a:r>
              <a:rPr lang="id-ID" dirty="0">
                <a:solidFill>
                  <a:srgbClr val="0070C0"/>
                </a:solidFill>
              </a:rPr>
              <a:t>data nominal dan ordinal </a:t>
            </a:r>
            <a:r>
              <a:rPr lang="id-ID" dirty="0"/>
              <a:t>sehingga sangat berguna bagi para peneliti </a:t>
            </a:r>
            <a:r>
              <a:rPr lang="id-ID" dirty="0" err="1"/>
              <a:t>so</a:t>
            </a:r>
            <a:r>
              <a:rPr lang="en-US" dirty="0"/>
              <a:t>s</a:t>
            </a:r>
            <a:r>
              <a:rPr lang="id-ID" dirty="0" err="1"/>
              <a:t>ial</a:t>
            </a:r>
            <a:r>
              <a:rPr lang="en-US" dirty="0"/>
              <a:t> </a:t>
            </a:r>
            <a:r>
              <a:rPr lang="id-ID" dirty="0"/>
              <a:t>untuk meneliti perilaku konsumen, sikap manusia, d</a:t>
            </a:r>
            <a:r>
              <a:rPr lang="en-US" dirty="0" err="1"/>
              <a:t>sb</a:t>
            </a:r>
            <a:endParaRPr lang="en-US" dirty="0"/>
          </a:p>
          <a:p>
            <a:pPr lvl="1"/>
            <a:r>
              <a:rPr lang="id-ID" dirty="0"/>
              <a:t>Cenderung </a:t>
            </a:r>
            <a:r>
              <a:rPr lang="id-ID" dirty="0">
                <a:solidFill>
                  <a:srgbClr val="0070C0"/>
                </a:solidFill>
              </a:rPr>
              <a:t>lebih sederhana </a:t>
            </a:r>
            <a:r>
              <a:rPr lang="id-ID" dirty="0"/>
              <a:t>dibandingkan dengan metode </a:t>
            </a:r>
            <a:r>
              <a:rPr lang="id-ID" dirty="0" err="1"/>
              <a:t>parametrik</a:t>
            </a:r>
            <a:endParaRPr lang="id-ID" dirty="0"/>
          </a:p>
          <a:p>
            <a:endParaRPr lang="en-US" sz="1500" dirty="0"/>
          </a:p>
          <a:p>
            <a:r>
              <a:rPr lang="id-ID" dirty="0"/>
              <a:t>Selain keuntungannya, berikut </a:t>
            </a:r>
            <a:r>
              <a:rPr lang="id-ID" dirty="0">
                <a:solidFill>
                  <a:srgbClr val="C00000"/>
                </a:solidFill>
              </a:rPr>
              <a:t>kelemahan metode </a:t>
            </a:r>
            <a:r>
              <a:rPr lang="id-ID" dirty="0" err="1">
                <a:solidFill>
                  <a:srgbClr val="C00000"/>
                </a:solidFill>
              </a:rPr>
              <a:t>non</a:t>
            </a:r>
            <a:r>
              <a:rPr lang="id-ID" dirty="0">
                <a:solidFill>
                  <a:srgbClr val="C00000"/>
                </a:solidFill>
              </a:rPr>
              <a:t> </a:t>
            </a:r>
            <a:r>
              <a:rPr lang="id-ID" dirty="0" err="1">
                <a:solidFill>
                  <a:srgbClr val="C00000"/>
                </a:solidFill>
              </a:rPr>
              <a:t>parametrik</a:t>
            </a:r>
            <a:r>
              <a:rPr lang="id-ID" dirty="0"/>
              <a:t>:</a:t>
            </a:r>
            <a:endParaRPr lang="en-US" dirty="0"/>
          </a:p>
          <a:p>
            <a:pPr lvl="1"/>
            <a:r>
              <a:rPr lang="id-ID" dirty="0">
                <a:solidFill>
                  <a:srgbClr val="0070C0"/>
                </a:solidFill>
              </a:rPr>
              <a:t>Tidak adanya sistematika yang jelas </a:t>
            </a:r>
            <a:r>
              <a:rPr lang="id-ID" dirty="0"/>
              <a:t>seperti metode </a:t>
            </a:r>
            <a:r>
              <a:rPr lang="id-ID" dirty="0" err="1"/>
              <a:t>parametrik</a:t>
            </a:r>
            <a:endParaRPr lang="en-US" dirty="0"/>
          </a:p>
          <a:p>
            <a:pPr lvl="1"/>
            <a:r>
              <a:rPr lang="id-ID" dirty="0"/>
              <a:t>Terlalu </a:t>
            </a:r>
            <a:r>
              <a:rPr lang="id-ID" dirty="0">
                <a:solidFill>
                  <a:srgbClr val="0070C0"/>
                </a:solidFill>
              </a:rPr>
              <a:t>sederhana</a:t>
            </a:r>
            <a:r>
              <a:rPr lang="id-ID" dirty="0"/>
              <a:t> sehingga sering meragukan</a:t>
            </a:r>
            <a:endParaRPr lang="en-US" dirty="0"/>
          </a:p>
          <a:p>
            <a:pPr lvl="1"/>
            <a:r>
              <a:rPr lang="id-ID" dirty="0"/>
              <a:t>Memakai </a:t>
            </a:r>
            <a:r>
              <a:rPr lang="id-ID" dirty="0">
                <a:solidFill>
                  <a:srgbClr val="0070C0"/>
                </a:solidFill>
              </a:rPr>
              <a:t>tabel-tabel yang lebih bervariasi </a:t>
            </a:r>
            <a:r>
              <a:rPr lang="id-ID" dirty="0"/>
              <a:t>dibandingkan dengan tabel-tabel standar pada metode</a:t>
            </a:r>
            <a:r>
              <a:rPr lang="en-US" dirty="0"/>
              <a:t> </a:t>
            </a:r>
            <a:r>
              <a:rPr lang="id-ID" dirty="0" err="1"/>
              <a:t>parametrik</a:t>
            </a:r>
            <a:endParaRPr lang="id-ID" dirty="0"/>
          </a:p>
        </p:txBody>
      </p:sp>
      <p:sp>
        <p:nvSpPr>
          <p:cNvPr id="2" name="Title 1"/>
          <p:cNvSpPr>
            <a:spLocks noGrp="1"/>
          </p:cNvSpPr>
          <p:nvPr>
            <p:ph type="title"/>
          </p:nvPr>
        </p:nvSpPr>
        <p:spPr/>
        <p:txBody>
          <a:bodyPr/>
          <a:lstStyle/>
          <a:p>
            <a:r>
              <a:rPr lang="en-US" dirty="0" err="1"/>
              <a:t>Metode</a:t>
            </a:r>
            <a:r>
              <a:rPr lang="en-US" dirty="0"/>
              <a:t> Non </a:t>
            </a:r>
            <a:r>
              <a:rPr lang="en-US" dirty="0" err="1"/>
              <a:t>Parametrik</a:t>
            </a:r>
            <a:endParaRPr lang="id-ID" dirty="0"/>
          </a:p>
        </p:txBody>
      </p:sp>
      <p:sp>
        <p:nvSpPr>
          <p:cNvPr id="5" name="Slide Number Placeholder 4">
            <a:extLst>
              <a:ext uri="{FF2B5EF4-FFF2-40B4-BE49-F238E27FC236}">
                <a16:creationId xmlns:a16="http://schemas.microsoft.com/office/drawing/2014/main" id="{800541D3-7856-42B5-A140-C4A038E8635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310</a:t>
            </a:fld>
            <a:endParaRPr lang="en-US">
              <a:solidFill>
                <a:prstClr val="black">
                  <a:tint val="75000"/>
                </a:prstClr>
              </a:solidFill>
            </a:endParaRPr>
          </a:p>
        </p:txBody>
      </p:sp>
    </p:spTree>
    <p:extLst>
      <p:ext uri="{BB962C8B-B14F-4D97-AF65-F5344CB8AC3E}">
        <p14:creationId xmlns:p14="http://schemas.microsoft.com/office/powerpoint/2010/main" val="434687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3600" dirty="0"/>
              <a:t>4.3.7 Kesimpulan dan Saran</a:t>
            </a:r>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DC8DACD-B113-42AC-87C1-37430B86DA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311</a:t>
            </a:fld>
            <a:endParaRPr lang="en-US">
              <a:solidFill>
                <a:prstClr val="black">
                  <a:tint val="75000"/>
                </a:prstClr>
              </a:solidFill>
            </a:endParaRPr>
          </a:p>
        </p:txBody>
      </p:sp>
    </p:spTree>
    <p:extLst>
      <p:ext uri="{BB962C8B-B14F-4D97-AF65-F5344CB8AC3E}">
        <p14:creationId xmlns:p14="http://schemas.microsoft.com/office/powerpoint/2010/main" val="1270121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8077200" cy="4267200"/>
          </a:xfrm>
        </p:spPr>
        <p:txBody>
          <a:bodyPr/>
          <a:lstStyle/>
          <a:p>
            <a:pPr marL="514350" indent="-514350">
              <a:buNone/>
            </a:pPr>
            <a:r>
              <a:rPr lang="en-US" sz="3600" dirty="0">
                <a:solidFill>
                  <a:srgbClr val="C00000"/>
                </a:solidFill>
              </a:rPr>
              <a:t>Bab V </a:t>
            </a:r>
            <a:r>
              <a:rPr lang="id-ID" sz="3600" dirty="0">
                <a:solidFill>
                  <a:srgbClr val="C00000"/>
                </a:solidFill>
              </a:rPr>
              <a:t>Kesimpulan dan Saran</a:t>
            </a:r>
            <a:endParaRPr lang="en-US" sz="3600" dirty="0">
              <a:solidFill>
                <a:srgbClr val="C00000"/>
              </a:solidFill>
            </a:endParaRPr>
          </a:p>
          <a:p>
            <a:pPr marL="863600" lvl="1" indent="-514350">
              <a:buNone/>
            </a:pPr>
            <a:endParaRPr lang="en-US" sz="2000" dirty="0"/>
          </a:p>
          <a:p>
            <a:pPr marL="863600" lvl="1" indent="-514350">
              <a:buNone/>
            </a:pPr>
            <a:r>
              <a:rPr lang="en-US" sz="2800" dirty="0"/>
              <a:t>5.1 </a:t>
            </a:r>
            <a:r>
              <a:rPr lang="en-US" sz="2800" dirty="0" err="1">
                <a:solidFill>
                  <a:srgbClr val="0070C0"/>
                </a:solidFill>
              </a:rPr>
              <a:t>Kesimpulan</a:t>
            </a:r>
            <a:br>
              <a:rPr lang="en-US" sz="2400" dirty="0"/>
            </a:br>
            <a:r>
              <a:rPr lang="en-US" sz="2000" i="1" dirty="0"/>
              <a:t>(</a:t>
            </a:r>
            <a:r>
              <a:rPr lang="en-US" sz="2000" i="1" dirty="0" err="1"/>
              <a:t>menjawab</a:t>
            </a:r>
            <a:r>
              <a:rPr lang="en-US" sz="2000" i="1" dirty="0"/>
              <a:t> </a:t>
            </a:r>
            <a:r>
              <a:rPr lang="en-US" sz="2000" i="1" dirty="0" err="1"/>
              <a:t>rumusan</a:t>
            </a:r>
            <a:r>
              <a:rPr lang="en-US" sz="2000" i="1" dirty="0"/>
              <a:t> </a:t>
            </a:r>
            <a:r>
              <a:rPr lang="en-US" sz="2000" i="1" dirty="0" err="1"/>
              <a:t>masalah</a:t>
            </a:r>
            <a:r>
              <a:rPr lang="en-US" sz="2000" i="1" dirty="0"/>
              <a:t>, </a:t>
            </a:r>
            <a:r>
              <a:rPr lang="en-US" sz="2000" i="1" dirty="0" err="1"/>
              <a:t>sinkron</a:t>
            </a:r>
            <a:r>
              <a:rPr lang="en-US" sz="2000" i="1" dirty="0"/>
              <a:t> </a:t>
            </a:r>
            <a:r>
              <a:rPr lang="en-US" sz="2000" i="1" dirty="0" err="1"/>
              <a:t>dengan</a:t>
            </a:r>
            <a:r>
              <a:rPr lang="en-US" sz="2000" i="1" dirty="0"/>
              <a:t> </a:t>
            </a:r>
            <a:r>
              <a:rPr lang="en-US" sz="2000" i="1" dirty="0" err="1"/>
              <a:t>tujuan</a:t>
            </a:r>
            <a:r>
              <a:rPr lang="en-US" sz="2000" i="1" dirty="0"/>
              <a:t>)</a:t>
            </a:r>
          </a:p>
          <a:p>
            <a:pPr marL="863600" lvl="1" indent="-514350">
              <a:buNone/>
            </a:pPr>
            <a:r>
              <a:rPr lang="en-US" sz="2800" dirty="0"/>
              <a:t>5.2 </a:t>
            </a:r>
            <a:r>
              <a:rPr lang="en-US" sz="2800" dirty="0">
                <a:solidFill>
                  <a:srgbClr val="0070C0"/>
                </a:solidFill>
              </a:rPr>
              <a:t>Saran</a:t>
            </a:r>
          </a:p>
          <a:p>
            <a:pPr marL="863600" lvl="1" indent="-514350">
              <a:buNone/>
            </a:pPr>
            <a:r>
              <a:rPr lang="en-US" sz="2000" dirty="0"/>
              <a:t>	</a:t>
            </a:r>
            <a:r>
              <a:rPr lang="en-US" sz="2000" i="1" dirty="0"/>
              <a:t>(future works</a:t>
            </a:r>
            <a:r>
              <a:rPr lang="id-ID" sz="2000" i="1" dirty="0"/>
              <a:t> yang akan dilakukan sebagai tahapan berikutnya dari </a:t>
            </a:r>
            <a:r>
              <a:rPr lang="en-US" sz="2000" i="1" dirty="0"/>
              <a:t> </a:t>
            </a:r>
            <a:r>
              <a:rPr lang="en-US" sz="2000" i="1" dirty="0" err="1"/>
              <a:t>penelitian</a:t>
            </a:r>
            <a:r>
              <a:rPr lang="en-US" sz="2000" i="1" dirty="0"/>
              <a:t> </a:t>
            </a:r>
            <a:r>
              <a:rPr lang="en-US" sz="2000" i="1" dirty="0" err="1"/>
              <a:t>kita</a:t>
            </a:r>
            <a:r>
              <a:rPr lang="id-ID" sz="2000" i="1" dirty="0"/>
              <a:t>, boleh dari temuan-temuan hasil eksperimen</a:t>
            </a:r>
            <a:r>
              <a:rPr lang="en-US" sz="2000" i="1" dirty="0"/>
              <a:t>)</a:t>
            </a:r>
            <a:endParaRPr lang="id-ID" sz="2000" i="1" dirty="0">
              <a:solidFill>
                <a:srgbClr val="0070C0"/>
              </a:solidFill>
            </a:endParaRPr>
          </a:p>
        </p:txBody>
      </p:sp>
      <p:sp>
        <p:nvSpPr>
          <p:cNvPr id="2" name="Title 1"/>
          <p:cNvSpPr>
            <a:spLocks noGrp="1"/>
          </p:cNvSpPr>
          <p:nvPr>
            <p:ph type="title"/>
          </p:nvPr>
        </p:nvSpPr>
        <p:spPr/>
        <p:txBody>
          <a:bodyPr/>
          <a:lstStyle/>
          <a:p>
            <a:r>
              <a:rPr lang="en-US" err="1"/>
              <a:t>Struktur</a:t>
            </a:r>
            <a:r>
              <a:rPr lang="en-US"/>
              <a:t> </a:t>
            </a:r>
            <a:r>
              <a:rPr lang="en-US" err="1"/>
              <a:t>Tesis</a:t>
            </a:r>
            <a:r>
              <a:rPr lang="en-US"/>
              <a:t> – </a:t>
            </a:r>
            <a:r>
              <a:rPr lang="en-US" err="1"/>
              <a:t>Bab</a:t>
            </a:r>
            <a:r>
              <a:rPr lang="en-US"/>
              <a:t> V</a:t>
            </a:r>
            <a:endParaRPr lang="id-ID"/>
          </a:p>
        </p:txBody>
      </p:sp>
      <p:sp>
        <p:nvSpPr>
          <p:cNvPr id="5" name="Slide Number Placeholder 4">
            <a:extLst>
              <a:ext uri="{FF2B5EF4-FFF2-40B4-BE49-F238E27FC236}">
                <a16:creationId xmlns:a16="http://schemas.microsoft.com/office/drawing/2014/main" id="{7B77C665-FEDF-4064-AF84-6528B27008E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312</a:t>
            </a:fld>
            <a:endParaRPr lang="en-US">
              <a:solidFill>
                <a:prstClr val="black">
                  <a:tint val="75000"/>
                </a:prstClr>
              </a:solidFill>
            </a:endParaRPr>
          </a:p>
        </p:txBody>
      </p:sp>
    </p:spTree>
    <p:extLst>
      <p:ext uri="{BB962C8B-B14F-4D97-AF65-F5344CB8AC3E}">
        <p14:creationId xmlns:p14="http://schemas.microsoft.com/office/powerpoint/2010/main" val="8504319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solidFill>
                  <a:srgbClr val="C00000"/>
                </a:solidFill>
              </a:rPr>
              <a:t>Pernyataan</a:t>
            </a:r>
            <a:r>
              <a:rPr lang="en-US" sz="3200" dirty="0">
                <a:solidFill>
                  <a:srgbClr val="C00000"/>
                </a:solidFill>
              </a:rPr>
              <a:t> </a:t>
            </a:r>
            <a:r>
              <a:rPr lang="en-US" sz="3200" dirty="0" err="1">
                <a:solidFill>
                  <a:srgbClr val="C00000"/>
                </a:solidFill>
              </a:rPr>
              <a:t>umum</a:t>
            </a:r>
            <a:r>
              <a:rPr lang="en-US" sz="3200" dirty="0">
                <a:solidFill>
                  <a:srgbClr val="C00000"/>
                </a:solidFill>
              </a:rPr>
              <a:t> </a:t>
            </a:r>
            <a:r>
              <a:rPr lang="en-US" sz="3200" dirty="0"/>
              <a:t>(general) </a:t>
            </a:r>
            <a:r>
              <a:rPr lang="en-US" sz="3200" dirty="0" err="1"/>
              <a:t>hasil</a:t>
            </a:r>
            <a:r>
              <a:rPr lang="en-US" sz="3200" dirty="0"/>
              <a:t> </a:t>
            </a:r>
            <a:r>
              <a:rPr lang="en-US" sz="3200" dirty="0" err="1"/>
              <a:t>penelitian</a:t>
            </a:r>
            <a:endParaRPr lang="en-US" sz="3200" dirty="0"/>
          </a:p>
          <a:p>
            <a:r>
              <a:rPr lang="en-US" sz="3200" dirty="0" err="1">
                <a:solidFill>
                  <a:srgbClr val="C00000"/>
                </a:solidFill>
              </a:rPr>
              <a:t>Ringkasan</a:t>
            </a:r>
            <a:r>
              <a:rPr lang="en-US" sz="3200" dirty="0">
                <a:solidFill>
                  <a:srgbClr val="C00000"/>
                </a:solidFill>
              </a:rPr>
              <a:t> </a:t>
            </a:r>
            <a:r>
              <a:rPr lang="en-US" sz="3200" dirty="0" err="1">
                <a:solidFill>
                  <a:srgbClr val="C00000"/>
                </a:solidFill>
              </a:rPr>
              <a:t>dari</a:t>
            </a:r>
            <a:r>
              <a:rPr lang="en-US" sz="3200" dirty="0">
                <a:solidFill>
                  <a:srgbClr val="C00000"/>
                </a:solidFill>
              </a:rPr>
              <a:t> </a:t>
            </a:r>
            <a:r>
              <a:rPr lang="en-US" sz="3200" dirty="0" err="1">
                <a:solidFill>
                  <a:srgbClr val="C00000"/>
                </a:solidFill>
              </a:rPr>
              <a:t>temuan-temuan</a:t>
            </a:r>
            <a:r>
              <a:rPr lang="en-US" sz="3200" dirty="0">
                <a:solidFill>
                  <a:srgbClr val="C00000"/>
                </a:solidFill>
              </a:rPr>
              <a:t> </a:t>
            </a:r>
            <a:r>
              <a:rPr lang="en-US" sz="3200" dirty="0"/>
              <a:t>yang </a:t>
            </a:r>
            <a:r>
              <a:rPr lang="en-US" sz="3200" dirty="0" err="1"/>
              <a:t>didapat</a:t>
            </a:r>
            <a:r>
              <a:rPr lang="id-ID" sz="3200" dirty="0"/>
              <a:t> </a:t>
            </a:r>
            <a:r>
              <a:rPr lang="en-US" sz="3200" dirty="0" err="1"/>
              <a:t>dari</a:t>
            </a:r>
            <a:r>
              <a:rPr lang="en-US" sz="3200" dirty="0"/>
              <a:t> </a:t>
            </a:r>
            <a:r>
              <a:rPr lang="en-US" sz="3200" dirty="0" err="1"/>
              <a:t>analisa</a:t>
            </a:r>
            <a:r>
              <a:rPr lang="en-US" sz="3200" dirty="0"/>
              <a:t> </a:t>
            </a:r>
            <a:r>
              <a:rPr lang="en-US" sz="3200" dirty="0" err="1"/>
              <a:t>hasil</a:t>
            </a:r>
            <a:r>
              <a:rPr lang="en-US" sz="3200" dirty="0"/>
              <a:t> </a:t>
            </a:r>
            <a:r>
              <a:rPr lang="en-US" sz="3200" dirty="0" err="1"/>
              <a:t>penelitian</a:t>
            </a:r>
            <a:endParaRPr lang="en-US" sz="3200" dirty="0"/>
          </a:p>
          <a:p>
            <a:r>
              <a:rPr lang="it-IT" sz="3200" dirty="0"/>
              <a:t>Contoh:</a:t>
            </a:r>
          </a:p>
          <a:p>
            <a:pPr lvl="1"/>
            <a:r>
              <a:rPr lang="it-IT" sz="2400" dirty="0"/>
              <a:t>Dari hasil eksperimen dan evaluasi penelitian,</a:t>
            </a:r>
            <a:r>
              <a:rPr lang="id-ID" sz="2400" dirty="0"/>
              <a:t> </a:t>
            </a:r>
            <a:r>
              <a:rPr lang="en-US" sz="2400" dirty="0" err="1"/>
              <a:t>disimpulkan</a:t>
            </a:r>
            <a:r>
              <a:rPr lang="en-US" sz="2400" dirty="0"/>
              <a:t> </a:t>
            </a:r>
            <a:r>
              <a:rPr lang="en-US" sz="2400" dirty="0" err="1"/>
              <a:t>bahwa</a:t>
            </a:r>
            <a:r>
              <a:rPr lang="en-US" sz="2400" dirty="0"/>
              <a:t> </a:t>
            </a:r>
            <a:r>
              <a:rPr lang="en-US" sz="2400" dirty="0" err="1"/>
              <a:t>bahwa</a:t>
            </a:r>
            <a:r>
              <a:rPr lang="en-US" sz="2400" dirty="0"/>
              <a:t> </a:t>
            </a:r>
            <a:r>
              <a:rPr lang="en-US" sz="2400" dirty="0" err="1"/>
              <a:t>algoritma</a:t>
            </a:r>
            <a:r>
              <a:rPr lang="en-US" sz="2400" dirty="0"/>
              <a:t> </a:t>
            </a:r>
            <a:r>
              <a:rPr lang="en-US" sz="2400" dirty="0" err="1"/>
              <a:t>klasifikasi</a:t>
            </a:r>
            <a:r>
              <a:rPr lang="en-US" sz="2400" dirty="0"/>
              <a:t> C4.5 </a:t>
            </a:r>
            <a:r>
              <a:rPr lang="en-US" sz="2400" dirty="0" err="1"/>
              <a:t>akurat</a:t>
            </a:r>
            <a:r>
              <a:rPr lang="en-US" sz="2400" dirty="0"/>
              <a:t> </a:t>
            </a:r>
            <a:r>
              <a:rPr lang="en-US" sz="2400" dirty="0" err="1"/>
              <a:t>digunakan</a:t>
            </a:r>
            <a:r>
              <a:rPr lang="en-US" sz="2400" dirty="0"/>
              <a:t> </a:t>
            </a:r>
            <a:r>
              <a:rPr lang="en-US" sz="2400" dirty="0" err="1"/>
              <a:t>untuk</a:t>
            </a:r>
            <a:r>
              <a:rPr lang="en-US" sz="2400" dirty="0"/>
              <a:t> </a:t>
            </a:r>
            <a:r>
              <a:rPr lang="en-US" sz="2400" dirty="0" err="1"/>
              <a:t>penentuan</a:t>
            </a:r>
            <a:r>
              <a:rPr lang="en-US" sz="2400" dirty="0"/>
              <a:t> </a:t>
            </a:r>
            <a:r>
              <a:rPr lang="en-US" sz="2400" dirty="0" err="1"/>
              <a:t>kelayakan</a:t>
            </a:r>
            <a:r>
              <a:rPr lang="en-US" sz="2400" dirty="0"/>
              <a:t> </a:t>
            </a:r>
            <a:r>
              <a:rPr lang="en-US" sz="2400" dirty="0" err="1"/>
              <a:t>kredit</a:t>
            </a:r>
            <a:r>
              <a:rPr lang="en-US" sz="2400" dirty="0"/>
              <a:t> </a:t>
            </a:r>
            <a:r>
              <a:rPr lang="en-US" sz="2400" dirty="0" err="1"/>
              <a:t>perbankan</a:t>
            </a:r>
            <a:endParaRPr lang="en-US" sz="2400" dirty="0"/>
          </a:p>
          <a:p>
            <a:pPr lvl="1"/>
            <a:r>
              <a:rPr lang="en-US" sz="2400" dirty="0"/>
              <a:t>Dari </a:t>
            </a:r>
            <a:r>
              <a:rPr lang="en-US" sz="2400" dirty="0" err="1"/>
              <a:t>hasil</a:t>
            </a:r>
            <a:r>
              <a:rPr lang="en-US" sz="2400" dirty="0"/>
              <a:t> </a:t>
            </a:r>
            <a:r>
              <a:rPr lang="en-US" sz="2400" dirty="0" err="1"/>
              <a:t>eksperimen</a:t>
            </a:r>
            <a:r>
              <a:rPr lang="en-US" sz="2400" dirty="0"/>
              <a:t> dan </a:t>
            </a:r>
            <a:r>
              <a:rPr lang="en-US" sz="2400" dirty="0" err="1"/>
              <a:t>evaluasi</a:t>
            </a:r>
            <a:r>
              <a:rPr lang="en-US" sz="2400" dirty="0"/>
              <a:t> </a:t>
            </a:r>
            <a:r>
              <a:rPr lang="en-US" sz="2400" dirty="0" err="1"/>
              <a:t>penelitian</a:t>
            </a:r>
            <a:r>
              <a:rPr lang="en-US" sz="2400" dirty="0"/>
              <a:t> </a:t>
            </a:r>
            <a:r>
              <a:rPr lang="en-US" sz="2400" dirty="0" err="1"/>
              <a:t>dapat</a:t>
            </a:r>
            <a:r>
              <a:rPr lang="en-US" sz="2400" dirty="0"/>
              <a:t> </a:t>
            </a:r>
            <a:r>
              <a:rPr lang="en-US" sz="2400" dirty="0" err="1"/>
              <a:t>disimpulkan</a:t>
            </a:r>
            <a:r>
              <a:rPr lang="en-US" sz="2400" dirty="0"/>
              <a:t> </a:t>
            </a:r>
            <a:r>
              <a:rPr lang="en-US" sz="2400" dirty="0" err="1"/>
              <a:t>bahwa</a:t>
            </a:r>
            <a:r>
              <a:rPr lang="en-US" sz="2400" dirty="0"/>
              <a:t> </a:t>
            </a:r>
            <a:r>
              <a:rPr lang="en-US" sz="2400" dirty="0" err="1"/>
              <a:t>akurasi</a:t>
            </a:r>
            <a:r>
              <a:rPr lang="en-US" sz="2400" dirty="0"/>
              <a:t> </a:t>
            </a:r>
            <a:r>
              <a:rPr lang="en-US" sz="2400" dirty="0" err="1"/>
              <a:t>metode</a:t>
            </a:r>
            <a:r>
              <a:rPr lang="en-US" sz="2400" dirty="0"/>
              <a:t> fuzzy c-means pada </a:t>
            </a:r>
            <a:r>
              <a:rPr lang="en-US" sz="2400" dirty="0" err="1"/>
              <a:t>pemetaan</a:t>
            </a:r>
            <a:r>
              <a:rPr lang="en-US" sz="2400" dirty="0"/>
              <a:t> </a:t>
            </a:r>
            <a:r>
              <a:rPr lang="en-US" sz="2400" dirty="0" err="1"/>
              <a:t>pemilihan</a:t>
            </a:r>
            <a:r>
              <a:rPr lang="en-US" sz="2400" dirty="0"/>
              <a:t> </a:t>
            </a:r>
            <a:r>
              <a:rPr lang="en-US" sz="2400" dirty="0" err="1"/>
              <a:t>peminatan</a:t>
            </a:r>
            <a:r>
              <a:rPr lang="en-US" sz="2400" dirty="0"/>
              <a:t> </a:t>
            </a:r>
            <a:r>
              <a:rPr lang="en-US" sz="2400" dirty="0" err="1"/>
              <a:t>mahasiswa</a:t>
            </a:r>
            <a:r>
              <a:rPr lang="en-US" sz="2400" dirty="0"/>
              <a:t> </a:t>
            </a:r>
            <a:r>
              <a:rPr lang="en-US" sz="2400" dirty="0" err="1"/>
              <a:t>mencapai</a:t>
            </a:r>
            <a:r>
              <a:rPr lang="en-US" sz="2400" dirty="0"/>
              <a:t> 83%</a:t>
            </a:r>
          </a:p>
        </p:txBody>
      </p:sp>
      <p:sp>
        <p:nvSpPr>
          <p:cNvPr id="2" name="Title 1"/>
          <p:cNvSpPr>
            <a:spLocks noGrp="1"/>
          </p:cNvSpPr>
          <p:nvPr>
            <p:ph type="title"/>
          </p:nvPr>
        </p:nvSpPr>
        <p:spPr/>
        <p:txBody>
          <a:bodyPr/>
          <a:lstStyle/>
          <a:p>
            <a:r>
              <a:rPr lang="en-US" err="1"/>
              <a:t>Kesimpulan</a:t>
            </a:r>
            <a:endParaRPr lang="en-US"/>
          </a:p>
        </p:txBody>
      </p:sp>
      <p:sp>
        <p:nvSpPr>
          <p:cNvPr id="5" name="Slide Number Placeholder 4">
            <a:extLst>
              <a:ext uri="{FF2B5EF4-FFF2-40B4-BE49-F238E27FC236}">
                <a16:creationId xmlns:a16="http://schemas.microsoft.com/office/drawing/2014/main" id="{9C74B239-AAC6-4356-865A-ABB655FCF65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313</a:t>
            </a:fld>
            <a:endParaRPr lang="en-US">
              <a:solidFill>
                <a:prstClr val="black">
                  <a:tint val="75000"/>
                </a:prstClr>
              </a:solidFill>
            </a:endParaRPr>
          </a:p>
        </p:txBody>
      </p:sp>
    </p:spTree>
    <p:extLst>
      <p:ext uri="{BB962C8B-B14F-4D97-AF65-F5344CB8AC3E}">
        <p14:creationId xmlns:p14="http://schemas.microsoft.com/office/powerpoint/2010/main" val="99301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4792663"/>
          </a:xfrm>
        </p:spPr>
        <p:txBody>
          <a:bodyPr>
            <a:normAutofit lnSpcReduction="10000"/>
          </a:bodyPr>
          <a:lstStyle/>
          <a:p>
            <a:r>
              <a:rPr lang="en-US" sz="2800" dirty="0" err="1">
                <a:solidFill>
                  <a:srgbClr val="C00000"/>
                </a:solidFill>
              </a:rPr>
              <a:t>Langkah</a:t>
            </a:r>
            <a:r>
              <a:rPr lang="en-US" sz="2800" dirty="0">
                <a:solidFill>
                  <a:srgbClr val="C00000"/>
                </a:solidFill>
              </a:rPr>
              <a:t> </a:t>
            </a:r>
            <a:r>
              <a:rPr lang="en-US" sz="2800" dirty="0" err="1">
                <a:solidFill>
                  <a:srgbClr val="C00000"/>
                </a:solidFill>
              </a:rPr>
              <a:t>berikutnya</a:t>
            </a:r>
            <a:r>
              <a:rPr lang="en-US" sz="2800" dirty="0">
                <a:solidFill>
                  <a:srgbClr val="C00000"/>
                </a:solidFill>
              </a:rPr>
              <a:t> </a:t>
            </a:r>
            <a:r>
              <a:rPr lang="en-US" sz="2800" dirty="0" err="1"/>
              <a:t>setelah</a:t>
            </a:r>
            <a:r>
              <a:rPr lang="en-US" sz="2800" dirty="0"/>
              <a:t> </a:t>
            </a:r>
            <a:r>
              <a:rPr lang="en-US" sz="2800" dirty="0" err="1"/>
              <a:t>temuan</a:t>
            </a:r>
            <a:r>
              <a:rPr lang="en-US" sz="2800" dirty="0"/>
              <a:t> </a:t>
            </a:r>
            <a:r>
              <a:rPr lang="en-US" sz="2800" dirty="0" err="1"/>
              <a:t>diperoleh</a:t>
            </a:r>
            <a:r>
              <a:rPr lang="en-US" sz="2800" dirty="0"/>
              <a:t> (</a:t>
            </a:r>
            <a:r>
              <a:rPr lang="en-US" sz="2800" i="1" dirty="0"/>
              <a:t>Future Works</a:t>
            </a:r>
            <a:r>
              <a:rPr lang="en-US" sz="2800" dirty="0"/>
              <a:t>)</a:t>
            </a:r>
          </a:p>
          <a:p>
            <a:r>
              <a:rPr lang="it-IT" sz="2800" dirty="0"/>
              <a:t>Saran bisa berupa </a:t>
            </a:r>
            <a:r>
              <a:rPr lang="it-IT" sz="2800" dirty="0">
                <a:solidFill>
                  <a:srgbClr val="C00000"/>
                </a:solidFill>
              </a:rPr>
              <a:t>teori, implementasi (praktis),</a:t>
            </a:r>
          </a:p>
          <a:p>
            <a:pPr>
              <a:buNone/>
            </a:pPr>
            <a:r>
              <a:rPr lang="en-US" sz="2800" dirty="0">
                <a:solidFill>
                  <a:srgbClr val="C00000"/>
                </a:solidFill>
              </a:rPr>
              <a:t>    </a:t>
            </a:r>
            <a:r>
              <a:rPr lang="en-US" sz="2800" dirty="0" err="1">
                <a:solidFill>
                  <a:srgbClr val="C00000"/>
                </a:solidFill>
              </a:rPr>
              <a:t>atau</a:t>
            </a:r>
            <a:r>
              <a:rPr lang="en-US" sz="2800" dirty="0">
                <a:solidFill>
                  <a:srgbClr val="C00000"/>
                </a:solidFill>
              </a:rPr>
              <a:t> </a:t>
            </a:r>
            <a:r>
              <a:rPr lang="en-US" sz="2800" dirty="0" err="1">
                <a:solidFill>
                  <a:srgbClr val="C00000"/>
                </a:solidFill>
              </a:rPr>
              <a:t>untuk</a:t>
            </a:r>
            <a:r>
              <a:rPr lang="en-US" sz="2800" dirty="0">
                <a:solidFill>
                  <a:srgbClr val="C00000"/>
                </a:solidFill>
              </a:rPr>
              <a:t> </a:t>
            </a:r>
            <a:r>
              <a:rPr lang="en-US" sz="2800" dirty="0" err="1">
                <a:solidFill>
                  <a:srgbClr val="C00000"/>
                </a:solidFill>
              </a:rPr>
              <a:t>penelitian</a:t>
            </a:r>
            <a:r>
              <a:rPr lang="en-US" sz="2800" dirty="0">
                <a:solidFill>
                  <a:srgbClr val="C00000"/>
                </a:solidFill>
              </a:rPr>
              <a:t> </a:t>
            </a:r>
            <a:r>
              <a:rPr lang="en-US" sz="2800" dirty="0" err="1">
                <a:solidFill>
                  <a:srgbClr val="C00000"/>
                </a:solidFill>
              </a:rPr>
              <a:t>berikutnya</a:t>
            </a:r>
            <a:endParaRPr lang="en-US" sz="2800" dirty="0">
              <a:solidFill>
                <a:srgbClr val="C00000"/>
              </a:solidFill>
            </a:endParaRPr>
          </a:p>
          <a:p>
            <a:r>
              <a:rPr lang="fi-FI" sz="2800" dirty="0"/>
              <a:t>Apabila kesimpulan menolak hipotesis, maka</a:t>
            </a:r>
          </a:p>
          <a:p>
            <a:pPr>
              <a:buNone/>
            </a:pPr>
            <a:r>
              <a:rPr lang="fi-FI" sz="2800" dirty="0"/>
              <a:t>    perlu disarankan penelitian lebih lanjut untuk</a:t>
            </a:r>
          </a:p>
          <a:p>
            <a:pPr>
              <a:buNone/>
            </a:pPr>
            <a:r>
              <a:rPr lang="en-US" sz="2800" dirty="0"/>
              <a:t>    </a:t>
            </a:r>
            <a:r>
              <a:rPr lang="en-US" sz="2800" dirty="0" err="1">
                <a:solidFill>
                  <a:srgbClr val="C00000"/>
                </a:solidFill>
              </a:rPr>
              <a:t>menguji</a:t>
            </a:r>
            <a:r>
              <a:rPr lang="en-US" sz="2800" dirty="0">
                <a:solidFill>
                  <a:srgbClr val="C00000"/>
                </a:solidFill>
              </a:rPr>
              <a:t> </a:t>
            </a:r>
            <a:r>
              <a:rPr lang="en-US" sz="2800" dirty="0" err="1">
                <a:solidFill>
                  <a:srgbClr val="C00000"/>
                </a:solidFill>
              </a:rPr>
              <a:t>teori-teori</a:t>
            </a:r>
            <a:r>
              <a:rPr lang="en-US" sz="2800" dirty="0">
                <a:solidFill>
                  <a:srgbClr val="C00000"/>
                </a:solidFill>
              </a:rPr>
              <a:t> </a:t>
            </a:r>
            <a:r>
              <a:rPr lang="en-US" sz="2800" dirty="0"/>
              <a:t>yang </a:t>
            </a:r>
            <a:r>
              <a:rPr lang="en-US" sz="2800" dirty="0" err="1"/>
              <a:t>ada</a:t>
            </a:r>
            <a:endParaRPr lang="en-US" sz="2800" dirty="0"/>
          </a:p>
          <a:p>
            <a:r>
              <a:rPr lang="fi-FI" sz="2800" dirty="0"/>
              <a:t>Apabila kesimpulan menerima hipotesis, maka</a:t>
            </a:r>
          </a:p>
          <a:p>
            <a:pPr>
              <a:buNone/>
            </a:pPr>
            <a:r>
              <a:rPr lang="en-US" sz="2800" dirty="0"/>
              <a:t>    saran </a:t>
            </a:r>
            <a:r>
              <a:rPr lang="en-US" sz="2800" dirty="0" err="1"/>
              <a:t>diarahkan</a:t>
            </a:r>
            <a:r>
              <a:rPr lang="en-US" sz="2800" dirty="0"/>
              <a:t> </a:t>
            </a:r>
            <a:r>
              <a:rPr lang="en-US" sz="2800" dirty="0" err="1"/>
              <a:t>ke</a:t>
            </a:r>
            <a:r>
              <a:rPr lang="en-US" sz="2800" dirty="0"/>
              <a:t> </a:t>
            </a:r>
            <a:r>
              <a:rPr lang="en-US" sz="2800" dirty="0" err="1">
                <a:solidFill>
                  <a:srgbClr val="C00000"/>
                </a:solidFill>
              </a:rPr>
              <a:t>langkah</a:t>
            </a:r>
            <a:r>
              <a:rPr lang="en-US" sz="2800" dirty="0">
                <a:solidFill>
                  <a:srgbClr val="C00000"/>
                </a:solidFill>
              </a:rPr>
              <a:t> </a:t>
            </a:r>
            <a:r>
              <a:rPr lang="en-US" sz="2800" dirty="0" err="1">
                <a:solidFill>
                  <a:srgbClr val="C00000"/>
                </a:solidFill>
              </a:rPr>
              <a:t>praktis</a:t>
            </a:r>
            <a:r>
              <a:rPr lang="en-US" sz="2800" dirty="0">
                <a:solidFill>
                  <a:srgbClr val="C00000"/>
                </a:solidFill>
              </a:rPr>
              <a:t> </a:t>
            </a:r>
            <a:r>
              <a:rPr lang="en-US" sz="2800" dirty="0" err="1">
                <a:solidFill>
                  <a:srgbClr val="C00000"/>
                </a:solidFill>
              </a:rPr>
              <a:t>bagaimana</a:t>
            </a:r>
            <a:endParaRPr lang="en-US" sz="2800" dirty="0">
              <a:solidFill>
                <a:srgbClr val="C00000"/>
              </a:solidFill>
            </a:endParaRPr>
          </a:p>
          <a:p>
            <a:pPr>
              <a:buNone/>
            </a:pPr>
            <a:r>
              <a:rPr lang="en-US" sz="2800" dirty="0">
                <a:solidFill>
                  <a:srgbClr val="C00000"/>
                </a:solidFill>
              </a:rPr>
              <a:t>    </a:t>
            </a:r>
            <a:r>
              <a:rPr lang="en-US" sz="2800" dirty="0" err="1">
                <a:solidFill>
                  <a:srgbClr val="C00000"/>
                </a:solidFill>
              </a:rPr>
              <a:t>supaya</a:t>
            </a:r>
            <a:r>
              <a:rPr lang="en-US" sz="2800" dirty="0">
                <a:solidFill>
                  <a:srgbClr val="C00000"/>
                </a:solidFill>
              </a:rPr>
              <a:t> </a:t>
            </a:r>
            <a:r>
              <a:rPr lang="en-US" sz="2800" dirty="0" err="1">
                <a:solidFill>
                  <a:srgbClr val="C00000"/>
                </a:solidFill>
              </a:rPr>
              <a:t>hasil</a:t>
            </a:r>
            <a:r>
              <a:rPr lang="en-US" sz="2800" dirty="0">
                <a:solidFill>
                  <a:srgbClr val="C00000"/>
                </a:solidFill>
              </a:rPr>
              <a:t> </a:t>
            </a:r>
            <a:r>
              <a:rPr lang="en-US" sz="2800" dirty="0" err="1">
                <a:solidFill>
                  <a:srgbClr val="C00000"/>
                </a:solidFill>
              </a:rPr>
              <a:t>penelitian</a:t>
            </a:r>
            <a:r>
              <a:rPr lang="en-US" sz="2800" dirty="0">
                <a:solidFill>
                  <a:srgbClr val="C00000"/>
                </a:solidFill>
              </a:rPr>
              <a:t> </a:t>
            </a:r>
            <a:r>
              <a:rPr lang="en-US" sz="2800" dirty="0" err="1">
                <a:solidFill>
                  <a:srgbClr val="C00000"/>
                </a:solidFill>
              </a:rPr>
              <a:t>bisa</a:t>
            </a:r>
            <a:r>
              <a:rPr lang="en-US" sz="2800" dirty="0">
                <a:solidFill>
                  <a:srgbClr val="C00000"/>
                </a:solidFill>
              </a:rPr>
              <a:t> </a:t>
            </a:r>
            <a:r>
              <a:rPr lang="en-US" sz="2800" dirty="0" err="1">
                <a:solidFill>
                  <a:srgbClr val="C00000"/>
                </a:solidFill>
              </a:rPr>
              <a:t>diimplementasikan</a:t>
            </a:r>
            <a:endParaRPr lang="en-US" sz="2800" dirty="0">
              <a:solidFill>
                <a:srgbClr val="C00000"/>
              </a:solidFill>
            </a:endParaRPr>
          </a:p>
        </p:txBody>
      </p:sp>
      <p:sp>
        <p:nvSpPr>
          <p:cNvPr id="2" name="Title 1"/>
          <p:cNvSpPr>
            <a:spLocks noGrp="1"/>
          </p:cNvSpPr>
          <p:nvPr>
            <p:ph type="title"/>
          </p:nvPr>
        </p:nvSpPr>
        <p:spPr/>
        <p:txBody>
          <a:bodyPr/>
          <a:lstStyle/>
          <a:p>
            <a:r>
              <a:rPr lang="en-US"/>
              <a:t>Saran</a:t>
            </a:r>
          </a:p>
        </p:txBody>
      </p:sp>
      <p:sp>
        <p:nvSpPr>
          <p:cNvPr id="5" name="Slide Number Placeholder 4">
            <a:extLst>
              <a:ext uri="{FF2B5EF4-FFF2-40B4-BE49-F238E27FC236}">
                <a16:creationId xmlns:a16="http://schemas.microsoft.com/office/drawing/2014/main" id="{9725D6C9-8BC0-45C7-94A6-87F2FFE3C68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314</a:t>
            </a:fld>
            <a:endParaRPr lang="en-US">
              <a:solidFill>
                <a:prstClr val="black">
                  <a:tint val="75000"/>
                </a:prstClr>
              </a:solidFill>
            </a:endParaRPr>
          </a:p>
        </p:txBody>
      </p:sp>
    </p:spTree>
    <p:extLst>
      <p:ext uri="{BB962C8B-B14F-4D97-AF65-F5344CB8AC3E}">
        <p14:creationId xmlns:p14="http://schemas.microsoft.com/office/powerpoint/2010/main" val="32669982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dirty="0"/>
              <a:t>Tidak boleh dibuat dengan </a:t>
            </a:r>
            <a:r>
              <a:rPr lang="id-ID" dirty="0">
                <a:solidFill>
                  <a:srgbClr val="C00000"/>
                </a:solidFill>
              </a:rPr>
              <a:t>ngawur dan asal-asalan</a:t>
            </a:r>
          </a:p>
          <a:p>
            <a:r>
              <a:rPr lang="id-ID" dirty="0"/>
              <a:t>Harus lengkap, </a:t>
            </a:r>
            <a:r>
              <a:rPr lang="id-ID" dirty="0">
                <a:solidFill>
                  <a:srgbClr val="C00000"/>
                </a:solidFill>
              </a:rPr>
              <a:t>penulis</a:t>
            </a:r>
            <a:r>
              <a:rPr lang="id-ID" dirty="0"/>
              <a:t> (bedakan mana family name dan mana first name), </a:t>
            </a:r>
            <a:r>
              <a:rPr lang="id-ID" dirty="0">
                <a:solidFill>
                  <a:srgbClr val="C00000"/>
                </a:solidFill>
              </a:rPr>
              <a:t>judul</a:t>
            </a:r>
            <a:r>
              <a:rPr lang="id-ID" dirty="0"/>
              <a:t>, </a:t>
            </a:r>
            <a:r>
              <a:rPr lang="id-ID" dirty="0">
                <a:solidFill>
                  <a:srgbClr val="C00000"/>
                </a:solidFill>
              </a:rPr>
              <a:t>publikasi</a:t>
            </a:r>
            <a:r>
              <a:rPr lang="id-ID" dirty="0"/>
              <a:t>, </a:t>
            </a:r>
            <a:r>
              <a:rPr lang="id-ID" dirty="0">
                <a:solidFill>
                  <a:srgbClr val="C00000"/>
                </a:solidFill>
              </a:rPr>
              <a:t>tahun</a:t>
            </a:r>
            <a:r>
              <a:rPr lang="id-ID" dirty="0"/>
              <a:t>, </a:t>
            </a:r>
            <a:r>
              <a:rPr lang="id-ID" dirty="0">
                <a:solidFill>
                  <a:srgbClr val="C00000"/>
                </a:solidFill>
              </a:rPr>
              <a:t>Vol.</a:t>
            </a:r>
            <a:r>
              <a:rPr lang="id-ID" dirty="0"/>
              <a:t>, </a:t>
            </a:r>
            <a:r>
              <a:rPr lang="id-ID" dirty="0">
                <a:solidFill>
                  <a:srgbClr val="C00000"/>
                </a:solidFill>
              </a:rPr>
              <a:t>No.</a:t>
            </a:r>
            <a:r>
              <a:rPr lang="id-ID" dirty="0"/>
              <a:t>, dsb</a:t>
            </a:r>
          </a:p>
          <a:p>
            <a:r>
              <a:rPr lang="id-ID" dirty="0"/>
              <a:t>Untuk yang pakai mendeley, cek dengan baik atribut paper, usahakan </a:t>
            </a:r>
            <a:r>
              <a:rPr lang="id-ID" dirty="0">
                <a:solidFill>
                  <a:srgbClr val="C00000"/>
                </a:solidFill>
              </a:rPr>
              <a:t>update dengan nomor DOI </a:t>
            </a:r>
            <a:r>
              <a:rPr lang="id-ID" dirty="0"/>
              <a:t>yang kita cari lewat internet or mendeley.com untuk menjamin kebenaran referensi</a:t>
            </a:r>
            <a:endParaRPr lang="en-US" dirty="0"/>
          </a:p>
          <a:p>
            <a:r>
              <a:rPr lang="en-US" dirty="0" err="1"/>
              <a:t>Lakukan</a:t>
            </a:r>
            <a:r>
              <a:rPr lang="en-US" dirty="0"/>
              <a:t> </a:t>
            </a:r>
            <a:r>
              <a:rPr lang="en-US" dirty="0">
                <a:solidFill>
                  <a:srgbClr val="C00000"/>
                </a:solidFill>
              </a:rPr>
              <a:t>editing </a:t>
            </a:r>
            <a:r>
              <a:rPr lang="en-US" dirty="0" err="1">
                <a:solidFill>
                  <a:srgbClr val="C00000"/>
                </a:solidFill>
              </a:rPr>
              <a:t>pada</a:t>
            </a:r>
            <a:r>
              <a:rPr lang="en-US" dirty="0">
                <a:solidFill>
                  <a:srgbClr val="C00000"/>
                </a:solidFill>
              </a:rPr>
              <a:t> data </a:t>
            </a:r>
            <a:r>
              <a:rPr lang="en-US" dirty="0" err="1">
                <a:solidFill>
                  <a:srgbClr val="C00000"/>
                </a:solidFill>
              </a:rPr>
              <a:t>referensi</a:t>
            </a:r>
            <a:r>
              <a:rPr lang="en-US" dirty="0">
                <a:solidFill>
                  <a:srgbClr val="C00000"/>
                </a:solidFill>
              </a:rPr>
              <a:t> yang </a:t>
            </a:r>
            <a:r>
              <a:rPr lang="en-US" dirty="0" err="1">
                <a:solidFill>
                  <a:srgbClr val="C00000"/>
                </a:solidFill>
              </a:rPr>
              <a:t>tidak</a:t>
            </a:r>
            <a:r>
              <a:rPr lang="en-US" dirty="0">
                <a:solidFill>
                  <a:srgbClr val="C00000"/>
                </a:solidFill>
              </a:rPr>
              <a:t> </a:t>
            </a:r>
            <a:r>
              <a:rPr lang="en-US" dirty="0" err="1">
                <a:solidFill>
                  <a:srgbClr val="C00000"/>
                </a:solidFill>
              </a:rPr>
              <a:t>rapi</a:t>
            </a:r>
            <a:r>
              <a:rPr lang="en-US" dirty="0"/>
              <a:t>, </a:t>
            </a:r>
            <a:r>
              <a:rPr lang="en-US" dirty="0" err="1"/>
              <a:t>misalnya</a:t>
            </a:r>
            <a:r>
              <a:rPr lang="en-US" dirty="0"/>
              <a:t> </a:t>
            </a:r>
            <a:r>
              <a:rPr lang="en-US" dirty="0" err="1"/>
              <a:t>judul</a:t>
            </a:r>
            <a:r>
              <a:rPr lang="en-US" dirty="0"/>
              <a:t> </a:t>
            </a:r>
            <a:r>
              <a:rPr lang="en-US" dirty="0" err="1"/>
              <a:t>kapital</a:t>
            </a:r>
            <a:r>
              <a:rPr lang="en-US" dirty="0"/>
              <a:t> </a:t>
            </a:r>
            <a:r>
              <a:rPr lang="en-US" dirty="0" err="1"/>
              <a:t>semua</a:t>
            </a:r>
            <a:r>
              <a:rPr lang="en-US" dirty="0"/>
              <a:t>, </a:t>
            </a:r>
            <a:r>
              <a:rPr lang="en-US" dirty="0" err="1"/>
              <a:t>tidak</a:t>
            </a:r>
            <a:r>
              <a:rPr lang="en-US" dirty="0"/>
              <a:t> </a:t>
            </a:r>
            <a:r>
              <a:rPr lang="en-US" dirty="0" err="1"/>
              <a:t>lengkap</a:t>
            </a:r>
            <a:r>
              <a:rPr lang="en-US" dirty="0"/>
              <a:t> </a:t>
            </a:r>
            <a:r>
              <a:rPr lang="en-US" dirty="0" err="1"/>
              <a:t>datanya</a:t>
            </a:r>
            <a:r>
              <a:rPr lang="en-US" dirty="0"/>
              <a:t>, </a:t>
            </a:r>
            <a:r>
              <a:rPr lang="en-US" dirty="0" err="1"/>
              <a:t>dsb</a:t>
            </a:r>
            <a:endParaRPr lang="en-US" dirty="0"/>
          </a:p>
        </p:txBody>
      </p:sp>
      <p:sp>
        <p:nvSpPr>
          <p:cNvPr id="2" name="Title 1"/>
          <p:cNvSpPr>
            <a:spLocks noGrp="1"/>
          </p:cNvSpPr>
          <p:nvPr>
            <p:ph type="title"/>
          </p:nvPr>
        </p:nvSpPr>
        <p:spPr/>
        <p:txBody>
          <a:bodyPr/>
          <a:lstStyle/>
          <a:p>
            <a:r>
              <a:rPr lang="id-ID"/>
              <a:t>Daftar Referensi</a:t>
            </a:r>
            <a:endParaRPr lang="en-US"/>
          </a:p>
        </p:txBody>
      </p:sp>
      <p:sp>
        <p:nvSpPr>
          <p:cNvPr id="5" name="Slide Number Placeholder 4">
            <a:extLst>
              <a:ext uri="{FF2B5EF4-FFF2-40B4-BE49-F238E27FC236}">
                <a16:creationId xmlns:a16="http://schemas.microsoft.com/office/drawing/2014/main" id="{503B7469-BEF5-49C4-9B31-7473B6C60BE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315</a:t>
            </a:fld>
            <a:endParaRPr lang="en-US">
              <a:solidFill>
                <a:prstClr val="black">
                  <a:tint val="75000"/>
                </a:prstClr>
              </a:solidFill>
            </a:endParaRPr>
          </a:p>
        </p:txBody>
      </p:sp>
    </p:spTree>
    <p:extLst>
      <p:ext uri="{BB962C8B-B14F-4D97-AF65-F5344CB8AC3E}">
        <p14:creationId xmlns:p14="http://schemas.microsoft.com/office/powerpoint/2010/main" val="2804388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err="1"/>
              <a:t>Susun</a:t>
            </a:r>
            <a:r>
              <a:rPr lang="en-US" dirty="0"/>
              <a:t> </a:t>
            </a:r>
            <a:r>
              <a:rPr lang="en-US" dirty="0" err="1"/>
              <a:t>Latar</a:t>
            </a:r>
            <a:r>
              <a:rPr lang="en-US" dirty="0"/>
              <a:t> </a:t>
            </a:r>
            <a:r>
              <a:rPr lang="en-US" dirty="0" err="1"/>
              <a:t>Belakang</a:t>
            </a:r>
            <a:r>
              <a:rPr lang="en-US" dirty="0"/>
              <a:t> </a:t>
            </a:r>
            <a:r>
              <a:rPr lang="en-US" dirty="0" err="1"/>
              <a:t>Masalah</a:t>
            </a:r>
            <a:r>
              <a:rPr lang="en-US" dirty="0"/>
              <a:t> </a:t>
            </a:r>
            <a:r>
              <a:rPr lang="en-US" dirty="0" err="1"/>
              <a:t>dari</a:t>
            </a:r>
            <a:r>
              <a:rPr lang="en-US" dirty="0"/>
              <a:t> </a:t>
            </a:r>
            <a:r>
              <a:rPr lang="en-US" dirty="0" err="1"/>
              <a:t>penelitian</a:t>
            </a:r>
            <a:r>
              <a:rPr lang="en-US" dirty="0"/>
              <a:t> yang </a:t>
            </a:r>
            <a:r>
              <a:rPr lang="en-US" dirty="0" err="1"/>
              <a:t>akan</a:t>
            </a:r>
            <a:r>
              <a:rPr lang="en-US" dirty="0"/>
              <a:t> </a:t>
            </a:r>
            <a:r>
              <a:rPr lang="en-US" dirty="0" err="1"/>
              <a:t>dilakukan</a:t>
            </a:r>
            <a:r>
              <a:rPr lang="en-US" dirty="0"/>
              <a:t> </a:t>
            </a:r>
            <a:r>
              <a:rPr lang="en-US" dirty="0" err="1"/>
              <a:t>dengan</a:t>
            </a:r>
            <a:r>
              <a:rPr lang="en-US" dirty="0"/>
              <a:t> </a:t>
            </a:r>
            <a:r>
              <a:rPr lang="en-US" dirty="0" err="1"/>
              <a:t>menggunakan</a:t>
            </a:r>
            <a:r>
              <a:rPr lang="en-US" dirty="0"/>
              <a:t> </a:t>
            </a:r>
            <a:r>
              <a:rPr lang="en-US" dirty="0" err="1"/>
              <a:t>pola</a:t>
            </a:r>
            <a:r>
              <a:rPr lang="en-US" dirty="0"/>
              <a:t> </a:t>
            </a:r>
            <a:r>
              <a:rPr lang="en-US" dirty="0" err="1"/>
              <a:t>OMKKMasaSolTu</a:t>
            </a:r>
            <a:endParaRPr lang="en-US" dirty="0"/>
          </a:p>
          <a:p>
            <a:r>
              <a:rPr lang="en-US" dirty="0" err="1"/>
              <a:t>Tentukan</a:t>
            </a:r>
            <a:r>
              <a:rPr lang="en-US" dirty="0"/>
              <a:t> </a:t>
            </a:r>
            <a:r>
              <a:rPr lang="en-US" dirty="0" err="1"/>
              <a:t>pokok</a:t>
            </a:r>
            <a:r>
              <a:rPr lang="en-US" dirty="0"/>
              <a:t> </a:t>
            </a:r>
            <a:r>
              <a:rPr lang="en-US" dirty="0" err="1"/>
              <a:t>pikiran</a:t>
            </a:r>
            <a:r>
              <a:rPr lang="en-US" dirty="0"/>
              <a:t> </a:t>
            </a:r>
            <a:r>
              <a:rPr lang="en-US" dirty="0" err="1"/>
              <a:t>dahulu</a:t>
            </a:r>
            <a:r>
              <a:rPr lang="en-US" dirty="0"/>
              <a:t>, </a:t>
            </a:r>
            <a:r>
              <a:rPr lang="en-US" dirty="0" err="1"/>
              <a:t>baru</a:t>
            </a:r>
            <a:r>
              <a:rPr lang="en-US" dirty="0"/>
              <a:t> </a:t>
            </a:r>
            <a:r>
              <a:rPr lang="en-US" dirty="0" err="1"/>
              <a:t>uraikan</a:t>
            </a:r>
            <a:r>
              <a:rPr lang="en-US" dirty="0"/>
              <a:t> </a:t>
            </a:r>
            <a:r>
              <a:rPr lang="en-US" dirty="0" err="1"/>
              <a:t>dalam</a:t>
            </a:r>
            <a:r>
              <a:rPr lang="en-US" dirty="0"/>
              <a:t> </a:t>
            </a:r>
            <a:r>
              <a:rPr lang="en-US" dirty="0" err="1"/>
              <a:t>bentuk</a:t>
            </a:r>
            <a:r>
              <a:rPr lang="en-US" dirty="0"/>
              <a:t> </a:t>
            </a:r>
            <a:r>
              <a:rPr lang="en-US" dirty="0" err="1"/>
              <a:t>paragraf</a:t>
            </a:r>
            <a:endParaRPr lang="en-US" dirty="0"/>
          </a:p>
          <a:p>
            <a:r>
              <a:rPr lang="en-US" dirty="0" err="1"/>
              <a:t>Tentukan</a:t>
            </a:r>
            <a:r>
              <a:rPr lang="en-US" dirty="0"/>
              <a:t> </a:t>
            </a:r>
            <a:r>
              <a:rPr lang="en-US" dirty="0" err="1"/>
              <a:t>Identifikasi</a:t>
            </a:r>
            <a:r>
              <a:rPr lang="en-US" dirty="0"/>
              <a:t> </a:t>
            </a:r>
            <a:r>
              <a:rPr lang="en-US" dirty="0" err="1"/>
              <a:t>Masalah</a:t>
            </a:r>
            <a:r>
              <a:rPr lang="en-US" dirty="0"/>
              <a:t> (RP), </a:t>
            </a:r>
            <a:r>
              <a:rPr lang="en-US" dirty="0" err="1"/>
              <a:t>Rumusan</a:t>
            </a:r>
            <a:r>
              <a:rPr lang="en-US" dirty="0"/>
              <a:t> </a:t>
            </a:r>
            <a:r>
              <a:rPr lang="en-US" dirty="0" err="1"/>
              <a:t>Masalah</a:t>
            </a:r>
            <a:r>
              <a:rPr lang="en-US" dirty="0"/>
              <a:t> (RQ), </a:t>
            </a:r>
            <a:r>
              <a:rPr lang="en-US" dirty="0" err="1"/>
              <a:t>dan</a:t>
            </a:r>
            <a:r>
              <a:rPr lang="en-US" dirty="0"/>
              <a:t> </a:t>
            </a:r>
            <a:r>
              <a:rPr lang="en-US" dirty="0" err="1"/>
              <a:t>Tujuan</a:t>
            </a:r>
            <a:r>
              <a:rPr lang="en-US" dirty="0"/>
              <a:t> </a:t>
            </a:r>
            <a:r>
              <a:rPr lang="en-US" dirty="0" err="1"/>
              <a:t>Penelitian</a:t>
            </a:r>
            <a:r>
              <a:rPr lang="en-US" dirty="0"/>
              <a:t> (RO)</a:t>
            </a:r>
          </a:p>
          <a:p>
            <a:r>
              <a:rPr lang="en-US" dirty="0" err="1"/>
              <a:t>Semua</a:t>
            </a:r>
            <a:r>
              <a:rPr lang="en-US" dirty="0"/>
              <a:t> literature </a:t>
            </a:r>
            <a:r>
              <a:rPr lang="en-US" dirty="0" err="1"/>
              <a:t>yg</a:t>
            </a:r>
            <a:r>
              <a:rPr lang="en-US" dirty="0"/>
              <a:t> </a:t>
            </a:r>
            <a:r>
              <a:rPr lang="en-US" dirty="0" err="1"/>
              <a:t>disitasi</a:t>
            </a:r>
            <a:r>
              <a:rPr lang="en-US" dirty="0"/>
              <a:t> </a:t>
            </a:r>
            <a:r>
              <a:rPr lang="en-US" dirty="0" err="1"/>
              <a:t>harus</a:t>
            </a:r>
            <a:r>
              <a:rPr lang="en-US" dirty="0"/>
              <a:t> </a:t>
            </a:r>
            <a:r>
              <a:rPr lang="en-US" dirty="0" err="1"/>
              <a:t>dimasukkan</a:t>
            </a:r>
            <a:r>
              <a:rPr lang="en-US" dirty="0"/>
              <a:t> </a:t>
            </a:r>
            <a:r>
              <a:rPr lang="en-US" dirty="0" err="1"/>
              <a:t>ke</a:t>
            </a:r>
            <a:r>
              <a:rPr lang="en-US" dirty="0"/>
              <a:t> </a:t>
            </a:r>
            <a:r>
              <a:rPr lang="en-US" dirty="0" err="1"/>
              <a:t>Mendeley</a:t>
            </a:r>
            <a:r>
              <a:rPr lang="en-US" dirty="0"/>
              <a:t>, </a:t>
            </a:r>
            <a:r>
              <a:rPr lang="en-US" dirty="0" err="1"/>
              <a:t>dan</a:t>
            </a:r>
            <a:r>
              <a:rPr lang="en-US" dirty="0"/>
              <a:t> </a:t>
            </a:r>
            <a:r>
              <a:rPr lang="en-US" dirty="0" err="1"/>
              <a:t>disertakan</a:t>
            </a:r>
            <a:r>
              <a:rPr lang="en-US" dirty="0"/>
              <a:t> di </a:t>
            </a:r>
            <a:r>
              <a:rPr lang="en-US" dirty="0" err="1"/>
              <a:t>Daftar</a:t>
            </a:r>
            <a:r>
              <a:rPr lang="en-US" dirty="0"/>
              <a:t> </a:t>
            </a:r>
            <a:r>
              <a:rPr lang="en-US" dirty="0" err="1"/>
              <a:t>Referensi</a:t>
            </a:r>
            <a:endParaRPr lang="en-US" dirty="0"/>
          </a:p>
          <a:p>
            <a:r>
              <a:rPr lang="en-US" dirty="0" err="1"/>
              <a:t>Rangkumkan</a:t>
            </a:r>
            <a:r>
              <a:rPr lang="en-US" dirty="0"/>
              <a:t> </a:t>
            </a:r>
            <a:r>
              <a:rPr lang="en-US" dirty="0" err="1"/>
              <a:t>semua</a:t>
            </a:r>
            <a:r>
              <a:rPr lang="en-US" dirty="0"/>
              <a:t> </a:t>
            </a:r>
            <a:r>
              <a:rPr lang="en-US" dirty="0" err="1"/>
              <a:t>dalam</a:t>
            </a:r>
            <a:r>
              <a:rPr lang="en-US" dirty="0"/>
              <a:t> format </a:t>
            </a:r>
            <a:r>
              <a:rPr lang="en-US" dirty="0" err="1"/>
              <a:t>tesis</a:t>
            </a:r>
            <a:r>
              <a:rPr lang="en-US" dirty="0"/>
              <a:t> </a:t>
            </a:r>
            <a:r>
              <a:rPr lang="en-US" dirty="0" err="1"/>
              <a:t>menggunakan</a:t>
            </a:r>
            <a:r>
              <a:rPr lang="en-US" dirty="0"/>
              <a:t> styling </a:t>
            </a:r>
            <a:r>
              <a:rPr lang="en-US" dirty="0" err="1"/>
              <a:t>dan</a:t>
            </a:r>
            <a:r>
              <a:rPr lang="en-US" dirty="0"/>
              <a:t> heading </a:t>
            </a:r>
            <a:r>
              <a:rPr lang="en-US" dirty="0" err="1"/>
              <a:t>yg</a:t>
            </a:r>
            <a:r>
              <a:rPr lang="en-US" dirty="0"/>
              <a:t> </a:t>
            </a:r>
            <a:r>
              <a:rPr lang="en-US" dirty="0" err="1"/>
              <a:t>sudah</a:t>
            </a:r>
            <a:r>
              <a:rPr lang="en-US" dirty="0"/>
              <a:t> </a:t>
            </a:r>
            <a:r>
              <a:rPr lang="en-US" dirty="0" err="1"/>
              <a:t>diajarkan</a:t>
            </a:r>
            <a:endParaRPr lang="en-US" dirty="0"/>
          </a:p>
          <a:p>
            <a:r>
              <a:rPr lang="en-US" dirty="0"/>
              <a:t>Deadline 2 </a:t>
            </a:r>
            <a:r>
              <a:rPr lang="en-US" dirty="0" err="1"/>
              <a:t>pekan</a:t>
            </a:r>
            <a:r>
              <a:rPr lang="en-US" dirty="0"/>
              <a:t>, upload docx di Trello.com</a:t>
            </a:r>
          </a:p>
        </p:txBody>
      </p:sp>
      <p:sp>
        <p:nvSpPr>
          <p:cNvPr id="4" name="Title 3"/>
          <p:cNvSpPr>
            <a:spLocks noGrp="1"/>
          </p:cNvSpPr>
          <p:nvPr>
            <p:ph type="title"/>
          </p:nvPr>
        </p:nvSpPr>
        <p:spPr/>
        <p:txBody>
          <a:bodyPr/>
          <a:lstStyle/>
          <a:p>
            <a:r>
              <a:rPr lang="en-US" dirty="0" err="1"/>
              <a:t>Tugas</a:t>
            </a:r>
            <a:endParaRPr lang="en-US" dirty="0"/>
          </a:p>
        </p:txBody>
      </p:sp>
      <p:sp>
        <p:nvSpPr>
          <p:cNvPr id="5" name="Slide Number Placeholder 4">
            <a:extLst>
              <a:ext uri="{FF2B5EF4-FFF2-40B4-BE49-F238E27FC236}">
                <a16:creationId xmlns:a16="http://schemas.microsoft.com/office/drawing/2014/main" id="{7B79FC08-4811-4077-84C1-FE8E91C6EB9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316</a:t>
            </a:fld>
            <a:endParaRPr lang="en-US">
              <a:solidFill>
                <a:prstClr val="black">
                  <a:tint val="75000"/>
                </a:prstClr>
              </a:solidFill>
            </a:endParaRPr>
          </a:p>
        </p:txBody>
      </p:sp>
    </p:spTree>
    <p:extLst>
      <p:ext uri="{BB962C8B-B14F-4D97-AF65-F5344CB8AC3E}">
        <p14:creationId xmlns:p14="http://schemas.microsoft.com/office/powerpoint/2010/main" val="3325821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4.4 </a:t>
            </a:r>
            <a:r>
              <a:rPr lang="en-US" sz="4000" dirty="0" err="1"/>
              <a:t>Publikasi</a:t>
            </a:r>
            <a:r>
              <a:rPr lang="en-US" sz="4000" dirty="0"/>
              <a:t> </a:t>
            </a:r>
            <a:r>
              <a:rPr lang="en-US" sz="4000" dirty="0" err="1"/>
              <a:t>Ilmiah</a:t>
            </a:r>
            <a:r>
              <a:rPr lang="en-US" sz="4000" dirty="0"/>
              <a:t> </a:t>
            </a:r>
            <a:r>
              <a:rPr lang="en-US" sz="4000" dirty="0" err="1"/>
              <a:t>untuk</a:t>
            </a:r>
            <a:br>
              <a:rPr lang="en-US" sz="4000" dirty="0"/>
            </a:br>
            <a:r>
              <a:rPr lang="en-US" sz="4000" dirty="0"/>
              <a:t>      </a:t>
            </a:r>
            <a:r>
              <a:rPr lang="en-US" sz="4000" dirty="0" err="1"/>
              <a:t>Jurnal</a:t>
            </a:r>
            <a:r>
              <a:rPr lang="en-US" sz="4000" dirty="0"/>
              <a:t> </a:t>
            </a:r>
            <a:r>
              <a:rPr lang="en-US" sz="4000" dirty="0" err="1"/>
              <a:t>Internasional</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E9720E70-307F-4B6D-88F0-A7FBA4FF8E2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317</a:t>
            </a:fld>
            <a:endParaRPr lang="en-US">
              <a:solidFill>
                <a:prstClr val="black">
                  <a:tint val="75000"/>
                </a:prstClr>
              </a:solidFill>
            </a:endParaRPr>
          </a:p>
        </p:txBody>
      </p:sp>
    </p:spTree>
    <p:extLst>
      <p:ext uri="{BB962C8B-B14F-4D97-AF65-F5344CB8AC3E}">
        <p14:creationId xmlns:p14="http://schemas.microsoft.com/office/powerpoint/2010/main" val="7412510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219200"/>
            <a:ext cx="8134350" cy="5334000"/>
          </a:xfrm>
        </p:spPr>
        <p:txBody>
          <a:bodyPr>
            <a:normAutofit lnSpcReduction="10000"/>
          </a:bodyPr>
          <a:lstStyle/>
          <a:p>
            <a:pPr marL="514350" indent="-514350">
              <a:buFont typeface="+mj-lt"/>
              <a:buAutoNum type="arabicPeriod"/>
            </a:pPr>
            <a:r>
              <a:rPr lang="en-US" sz="2500" dirty="0" err="1"/>
              <a:t>Tampilkan</a:t>
            </a:r>
            <a:r>
              <a:rPr lang="en-US" sz="2500" dirty="0"/>
              <a:t> </a:t>
            </a:r>
            <a:r>
              <a:rPr lang="en-US" sz="2500" dirty="0" err="1">
                <a:solidFill>
                  <a:srgbClr val="C00000"/>
                </a:solidFill>
              </a:rPr>
              <a:t>kontribusi</a:t>
            </a:r>
            <a:r>
              <a:rPr lang="en-US" sz="2500" dirty="0">
                <a:solidFill>
                  <a:srgbClr val="C00000"/>
                </a:solidFill>
              </a:rPr>
              <a:t> </a:t>
            </a:r>
            <a:r>
              <a:rPr lang="en-US" sz="2500" dirty="0" err="1">
                <a:solidFill>
                  <a:srgbClr val="C00000"/>
                </a:solidFill>
              </a:rPr>
              <a:t>pengetahuan</a:t>
            </a:r>
            <a:r>
              <a:rPr lang="en-US" sz="2500" dirty="0">
                <a:solidFill>
                  <a:srgbClr val="C00000"/>
                </a:solidFill>
              </a:rPr>
              <a:t> </a:t>
            </a:r>
            <a:r>
              <a:rPr lang="en-US" sz="2500" dirty="0" err="1"/>
              <a:t>dari</a:t>
            </a:r>
            <a:r>
              <a:rPr lang="en-US" sz="2500" dirty="0"/>
              <a:t> </a:t>
            </a:r>
            <a:r>
              <a:rPr lang="en-US" sz="2500" dirty="0" err="1"/>
              <a:t>penelitian</a:t>
            </a:r>
            <a:r>
              <a:rPr lang="en-US" sz="2500" dirty="0"/>
              <a:t> yang </a:t>
            </a:r>
            <a:r>
              <a:rPr lang="en-US" sz="2500" dirty="0" err="1"/>
              <a:t>dilakukan</a:t>
            </a:r>
            <a:endParaRPr lang="en-US" sz="2500" dirty="0"/>
          </a:p>
          <a:p>
            <a:pPr marL="514350" indent="-514350">
              <a:buFont typeface="+mj-lt"/>
              <a:buAutoNum type="arabicPeriod"/>
            </a:pPr>
            <a:r>
              <a:rPr lang="en-US" sz="2500" dirty="0" err="1">
                <a:solidFill>
                  <a:srgbClr val="C00000"/>
                </a:solidFill>
              </a:rPr>
              <a:t>Susunan</a:t>
            </a:r>
            <a:r>
              <a:rPr lang="en-US" sz="2500" dirty="0">
                <a:solidFill>
                  <a:srgbClr val="C00000"/>
                </a:solidFill>
              </a:rPr>
              <a:t> </a:t>
            </a:r>
            <a:r>
              <a:rPr lang="en-US" sz="2500" dirty="0" err="1">
                <a:solidFill>
                  <a:srgbClr val="C00000"/>
                </a:solidFill>
              </a:rPr>
              <a:t>penulisan</a:t>
            </a:r>
            <a:r>
              <a:rPr lang="en-US" sz="2500" dirty="0"/>
              <a:t> </a:t>
            </a:r>
            <a:r>
              <a:rPr lang="en-US" sz="2500" dirty="0" err="1"/>
              <a:t>menggunakan</a:t>
            </a:r>
            <a:r>
              <a:rPr lang="en-US" sz="2500" dirty="0"/>
              <a:t> </a:t>
            </a:r>
            <a:r>
              <a:rPr lang="en-US" sz="2500" dirty="0" err="1"/>
              <a:t>konsep</a:t>
            </a:r>
            <a:r>
              <a:rPr lang="en-US" sz="2500" dirty="0"/>
              <a:t> </a:t>
            </a:r>
            <a:r>
              <a:rPr lang="en-US" sz="2500" dirty="0" err="1">
                <a:solidFill>
                  <a:srgbClr val="0070C0"/>
                </a:solidFill>
              </a:rPr>
              <a:t>IMRaD</a:t>
            </a:r>
            <a:r>
              <a:rPr lang="en-US" sz="2500" dirty="0">
                <a:solidFill>
                  <a:srgbClr val="0070C0"/>
                </a:solidFill>
              </a:rPr>
              <a:t> </a:t>
            </a:r>
            <a:r>
              <a:rPr lang="en-US" sz="2500" dirty="0"/>
              <a:t>(Introduction, Methods, Result and Discussion)</a:t>
            </a:r>
          </a:p>
          <a:p>
            <a:pPr marL="514350" indent="-514350">
              <a:buFont typeface="+mj-lt"/>
              <a:buAutoNum type="arabicPeriod"/>
            </a:pPr>
            <a:r>
              <a:rPr lang="en-US" sz="2500" dirty="0" err="1">
                <a:solidFill>
                  <a:srgbClr val="C00000"/>
                </a:solidFill>
              </a:rPr>
              <a:t>Judul</a:t>
            </a:r>
            <a:r>
              <a:rPr lang="en-US" sz="2500" dirty="0">
                <a:solidFill>
                  <a:srgbClr val="C00000"/>
                </a:solidFill>
              </a:rPr>
              <a:t> </a:t>
            </a:r>
            <a:r>
              <a:rPr lang="en-US" sz="2500" dirty="0" err="1"/>
              <a:t>harus</a:t>
            </a:r>
            <a:r>
              <a:rPr lang="en-US" sz="2500" dirty="0"/>
              <a:t> </a:t>
            </a:r>
            <a:r>
              <a:rPr lang="en-US" sz="2500" dirty="0" err="1">
                <a:solidFill>
                  <a:srgbClr val="0070C0"/>
                </a:solidFill>
              </a:rPr>
              <a:t>singkat</a:t>
            </a:r>
            <a:r>
              <a:rPr lang="en-US" sz="2500" dirty="0"/>
              <a:t>, </a:t>
            </a:r>
            <a:r>
              <a:rPr lang="en-US" sz="2500" dirty="0" err="1"/>
              <a:t>padat</a:t>
            </a:r>
            <a:r>
              <a:rPr lang="en-US" sz="2500" dirty="0"/>
              <a:t> dan </a:t>
            </a:r>
            <a:r>
              <a:rPr lang="en-US" sz="2500" dirty="0" err="1"/>
              <a:t>jelas</a:t>
            </a:r>
            <a:r>
              <a:rPr lang="en-US" sz="2500" dirty="0"/>
              <a:t> </a:t>
            </a:r>
            <a:r>
              <a:rPr lang="en-US" sz="2500" dirty="0" err="1">
                <a:solidFill>
                  <a:srgbClr val="0070C0"/>
                </a:solidFill>
              </a:rPr>
              <a:t>menunjukkan</a:t>
            </a:r>
            <a:r>
              <a:rPr lang="en-US" sz="2500" dirty="0">
                <a:solidFill>
                  <a:srgbClr val="0070C0"/>
                </a:solidFill>
              </a:rPr>
              <a:t> </a:t>
            </a:r>
            <a:r>
              <a:rPr lang="en-US" sz="2500" dirty="0" err="1">
                <a:solidFill>
                  <a:srgbClr val="0070C0"/>
                </a:solidFill>
              </a:rPr>
              <a:t>kontribusi</a:t>
            </a:r>
            <a:endParaRPr lang="en-US" sz="2500" dirty="0"/>
          </a:p>
          <a:p>
            <a:pPr marL="514350" indent="-514350">
              <a:buFont typeface="+mj-lt"/>
              <a:buAutoNum type="arabicPeriod"/>
            </a:pPr>
            <a:r>
              <a:rPr lang="en-US" sz="2500" dirty="0" err="1">
                <a:solidFill>
                  <a:srgbClr val="C00000"/>
                </a:solidFill>
              </a:rPr>
              <a:t>Abstrak</a:t>
            </a:r>
            <a:r>
              <a:rPr lang="en-US" sz="2500" dirty="0">
                <a:solidFill>
                  <a:srgbClr val="C00000"/>
                </a:solidFill>
              </a:rPr>
              <a:t> </a:t>
            </a:r>
            <a:r>
              <a:rPr lang="en-US" sz="2500" dirty="0" err="1"/>
              <a:t>harus</a:t>
            </a:r>
            <a:r>
              <a:rPr lang="en-US" sz="2500" dirty="0"/>
              <a:t> </a:t>
            </a:r>
            <a:r>
              <a:rPr lang="en-US" sz="2500" dirty="0" err="1"/>
              <a:t>memuat</a:t>
            </a:r>
            <a:r>
              <a:rPr lang="en-US" sz="2500" dirty="0"/>
              <a:t> </a:t>
            </a:r>
            <a:r>
              <a:rPr lang="en-US" sz="2500" dirty="0" err="1">
                <a:solidFill>
                  <a:srgbClr val="0070C0"/>
                </a:solidFill>
              </a:rPr>
              <a:t>masalah</a:t>
            </a:r>
            <a:r>
              <a:rPr lang="en-US" sz="2500" dirty="0"/>
              <a:t>, </a:t>
            </a:r>
            <a:r>
              <a:rPr lang="en-US" sz="2500" dirty="0" err="1">
                <a:solidFill>
                  <a:srgbClr val="0070C0"/>
                </a:solidFill>
              </a:rPr>
              <a:t>metode</a:t>
            </a:r>
            <a:r>
              <a:rPr lang="en-US" sz="2500" dirty="0">
                <a:solidFill>
                  <a:srgbClr val="0070C0"/>
                </a:solidFill>
              </a:rPr>
              <a:t> </a:t>
            </a:r>
            <a:r>
              <a:rPr lang="en-US" sz="2500" dirty="0" err="1"/>
              <a:t>dan</a:t>
            </a:r>
            <a:r>
              <a:rPr lang="en-US" sz="2500" dirty="0"/>
              <a:t> </a:t>
            </a:r>
            <a:r>
              <a:rPr lang="en-US" sz="2500" dirty="0" err="1">
                <a:solidFill>
                  <a:srgbClr val="0070C0"/>
                </a:solidFill>
              </a:rPr>
              <a:t>hasil</a:t>
            </a:r>
            <a:endParaRPr lang="en-US" sz="2500" dirty="0">
              <a:solidFill>
                <a:srgbClr val="0070C0"/>
              </a:solidFill>
            </a:endParaRPr>
          </a:p>
          <a:p>
            <a:pPr marL="514350" indent="-514350">
              <a:buFont typeface="+mj-lt"/>
              <a:buAutoNum type="arabicPeriod"/>
            </a:pPr>
            <a:r>
              <a:rPr lang="en-US" sz="2500" dirty="0" err="1">
                <a:solidFill>
                  <a:srgbClr val="C00000"/>
                </a:solidFill>
              </a:rPr>
              <a:t>Masalah</a:t>
            </a:r>
            <a:r>
              <a:rPr lang="en-US" sz="2500" dirty="0">
                <a:solidFill>
                  <a:srgbClr val="C00000"/>
                </a:solidFill>
              </a:rPr>
              <a:t> </a:t>
            </a:r>
            <a:r>
              <a:rPr lang="en-US" sz="2500" dirty="0" err="1"/>
              <a:t>penelitian</a:t>
            </a:r>
            <a:r>
              <a:rPr lang="en-US" sz="2500" dirty="0"/>
              <a:t> </a:t>
            </a:r>
            <a:r>
              <a:rPr lang="en-US" sz="2500" dirty="0" err="1"/>
              <a:t>harus</a:t>
            </a:r>
            <a:r>
              <a:rPr lang="en-US" sz="2500" dirty="0"/>
              <a:t> </a:t>
            </a:r>
            <a:r>
              <a:rPr lang="en-US" sz="2500" dirty="0" err="1">
                <a:solidFill>
                  <a:srgbClr val="0070C0"/>
                </a:solidFill>
              </a:rPr>
              <a:t>tajam</a:t>
            </a:r>
            <a:r>
              <a:rPr lang="en-US" sz="2500" dirty="0">
                <a:solidFill>
                  <a:srgbClr val="0070C0"/>
                </a:solidFill>
              </a:rPr>
              <a:t>, </a:t>
            </a:r>
            <a:r>
              <a:rPr lang="en-US" sz="2500" dirty="0" err="1">
                <a:solidFill>
                  <a:srgbClr val="0070C0"/>
                </a:solidFill>
              </a:rPr>
              <a:t>eksplisit</a:t>
            </a:r>
            <a:r>
              <a:rPr lang="en-US" sz="2500" dirty="0">
                <a:solidFill>
                  <a:srgbClr val="0070C0"/>
                </a:solidFill>
              </a:rPr>
              <a:t> </a:t>
            </a:r>
            <a:r>
              <a:rPr lang="en-US" sz="2500" dirty="0" err="1">
                <a:solidFill>
                  <a:srgbClr val="0070C0"/>
                </a:solidFill>
              </a:rPr>
              <a:t>dan</a:t>
            </a:r>
            <a:r>
              <a:rPr lang="en-US" sz="2500" dirty="0">
                <a:solidFill>
                  <a:srgbClr val="0070C0"/>
                </a:solidFill>
              </a:rPr>
              <a:t> </a:t>
            </a:r>
            <a:r>
              <a:rPr lang="en-US" sz="2500" dirty="0" err="1">
                <a:solidFill>
                  <a:srgbClr val="0070C0"/>
                </a:solidFill>
              </a:rPr>
              <a:t>dilandasi</a:t>
            </a:r>
            <a:endParaRPr lang="en-US" sz="2500" dirty="0">
              <a:solidFill>
                <a:srgbClr val="0070C0"/>
              </a:solidFill>
            </a:endParaRPr>
          </a:p>
          <a:p>
            <a:pPr marL="514350" indent="-514350">
              <a:buFont typeface="+mj-lt"/>
              <a:buAutoNum type="arabicPeriod"/>
            </a:pPr>
            <a:r>
              <a:rPr lang="en-US" sz="2500" dirty="0" err="1">
                <a:solidFill>
                  <a:srgbClr val="C00000"/>
                </a:solidFill>
              </a:rPr>
              <a:t>Metode</a:t>
            </a:r>
            <a:r>
              <a:rPr lang="en-US" sz="2500" dirty="0">
                <a:solidFill>
                  <a:srgbClr val="C00000"/>
                </a:solidFill>
              </a:rPr>
              <a:t> </a:t>
            </a:r>
            <a:r>
              <a:rPr lang="en-US" sz="2500" dirty="0"/>
              <a:t>yang </a:t>
            </a:r>
            <a:r>
              <a:rPr lang="en-US" sz="2500" dirty="0" err="1"/>
              <a:t>diusulkan</a:t>
            </a:r>
            <a:r>
              <a:rPr lang="en-US" sz="2500" dirty="0"/>
              <a:t> </a:t>
            </a:r>
            <a:r>
              <a:rPr lang="en-US" sz="2500" dirty="0" err="1"/>
              <a:t>harus</a:t>
            </a:r>
            <a:r>
              <a:rPr lang="en-US" sz="2500" dirty="0"/>
              <a:t> </a:t>
            </a:r>
            <a:r>
              <a:rPr lang="en-US" sz="2500" dirty="0" err="1">
                <a:solidFill>
                  <a:srgbClr val="0070C0"/>
                </a:solidFill>
              </a:rPr>
              <a:t>divalidasi</a:t>
            </a:r>
            <a:r>
              <a:rPr lang="en-US" sz="2500" dirty="0">
                <a:solidFill>
                  <a:srgbClr val="0070C0"/>
                </a:solidFill>
              </a:rPr>
              <a:t> </a:t>
            </a:r>
            <a:r>
              <a:rPr lang="en-US" sz="2500" dirty="0" err="1">
                <a:solidFill>
                  <a:srgbClr val="0070C0"/>
                </a:solidFill>
              </a:rPr>
              <a:t>dan</a:t>
            </a:r>
            <a:r>
              <a:rPr lang="en-US" sz="2500" dirty="0">
                <a:solidFill>
                  <a:srgbClr val="0070C0"/>
                </a:solidFill>
              </a:rPr>
              <a:t> </a:t>
            </a:r>
            <a:r>
              <a:rPr lang="en-US" sz="2500" dirty="0" err="1">
                <a:solidFill>
                  <a:srgbClr val="0070C0"/>
                </a:solidFill>
              </a:rPr>
              <a:t>diukur</a:t>
            </a:r>
            <a:r>
              <a:rPr lang="en-US" sz="2500" dirty="0">
                <a:solidFill>
                  <a:srgbClr val="0070C0"/>
                </a:solidFill>
              </a:rPr>
              <a:t> </a:t>
            </a:r>
            <a:r>
              <a:rPr lang="en-US" sz="2500" dirty="0" err="1">
                <a:solidFill>
                  <a:srgbClr val="0070C0"/>
                </a:solidFill>
              </a:rPr>
              <a:t>efektifitasnya</a:t>
            </a:r>
            <a:endParaRPr lang="en-US" sz="2500" dirty="0">
              <a:solidFill>
                <a:srgbClr val="0070C0"/>
              </a:solidFill>
            </a:endParaRPr>
          </a:p>
          <a:p>
            <a:pPr marL="514350" indent="-514350">
              <a:buFont typeface="+mj-lt"/>
              <a:buAutoNum type="arabicPeriod"/>
            </a:pPr>
            <a:r>
              <a:rPr lang="en-US" sz="2500" dirty="0" err="1">
                <a:solidFill>
                  <a:srgbClr val="C00000"/>
                </a:solidFill>
              </a:rPr>
              <a:t>Penarikan</a:t>
            </a:r>
            <a:r>
              <a:rPr lang="en-US" sz="2500" dirty="0">
                <a:solidFill>
                  <a:srgbClr val="C00000"/>
                </a:solidFill>
              </a:rPr>
              <a:t> </a:t>
            </a:r>
            <a:r>
              <a:rPr lang="en-US" sz="2500" dirty="0" err="1">
                <a:solidFill>
                  <a:srgbClr val="C00000"/>
                </a:solidFill>
              </a:rPr>
              <a:t>kesimpulan</a:t>
            </a:r>
            <a:r>
              <a:rPr lang="en-US" sz="2500" dirty="0">
                <a:solidFill>
                  <a:srgbClr val="C00000"/>
                </a:solidFill>
              </a:rPr>
              <a:t> </a:t>
            </a:r>
            <a:r>
              <a:rPr lang="en-US" sz="2500" dirty="0" err="1"/>
              <a:t>harus</a:t>
            </a:r>
            <a:r>
              <a:rPr lang="en-US" sz="2500" dirty="0"/>
              <a:t> </a:t>
            </a:r>
            <a:r>
              <a:rPr lang="en-US" sz="2500" dirty="0" err="1">
                <a:solidFill>
                  <a:srgbClr val="0070C0"/>
                </a:solidFill>
              </a:rPr>
              <a:t>sesuai</a:t>
            </a:r>
            <a:r>
              <a:rPr lang="en-US" sz="2500" dirty="0">
                <a:solidFill>
                  <a:srgbClr val="0070C0"/>
                </a:solidFill>
              </a:rPr>
              <a:t> </a:t>
            </a:r>
            <a:r>
              <a:rPr lang="en-US" sz="2500" dirty="0" err="1">
                <a:solidFill>
                  <a:srgbClr val="0070C0"/>
                </a:solidFill>
              </a:rPr>
              <a:t>dengan</a:t>
            </a:r>
            <a:r>
              <a:rPr lang="en-US" sz="2500" dirty="0">
                <a:solidFill>
                  <a:srgbClr val="0070C0"/>
                </a:solidFill>
              </a:rPr>
              <a:t> </a:t>
            </a:r>
            <a:r>
              <a:rPr lang="en-US" sz="2500" dirty="0" err="1">
                <a:solidFill>
                  <a:srgbClr val="0070C0"/>
                </a:solidFill>
              </a:rPr>
              <a:t>hasil</a:t>
            </a:r>
            <a:r>
              <a:rPr lang="en-US" sz="2500" dirty="0">
                <a:solidFill>
                  <a:srgbClr val="0070C0"/>
                </a:solidFill>
              </a:rPr>
              <a:t> </a:t>
            </a:r>
            <a:r>
              <a:rPr lang="en-US" sz="2500" dirty="0" err="1">
                <a:solidFill>
                  <a:srgbClr val="0070C0"/>
                </a:solidFill>
              </a:rPr>
              <a:t>penelitian</a:t>
            </a:r>
            <a:r>
              <a:rPr lang="en-US" sz="2500" dirty="0"/>
              <a:t> </a:t>
            </a:r>
            <a:r>
              <a:rPr lang="en-US" sz="2500" dirty="0" err="1"/>
              <a:t>dan</a:t>
            </a:r>
            <a:r>
              <a:rPr lang="en-US" sz="2500" dirty="0"/>
              <a:t> </a:t>
            </a:r>
            <a:r>
              <a:rPr lang="en-US" sz="2500" dirty="0" err="1">
                <a:solidFill>
                  <a:srgbClr val="0070C0"/>
                </a:solidFill>
              </a:rPr>
              <a:t>selaras</a:t>
            </a:r>
            <a:r>
              <a:rPr lang="en-US" sz="2500" dirty="0">
                <a:solidFill>
                  <a:srgbClr val="0070C0"/>
                </a:solidFill>
              </a:rPr>
              <a:t> </a:t>
            </a:r>
            <a:r>
              <a:rPr lang="en-US" sz="2500" dirty="0" err="1">
                <a:solidFill>
                  <a:srgbClr val="0070C0"/>
                </a:solidFill>
              </a:rPr>
              <a:t>dan</a:t>
            </a:r>
            <a:r>
              <a:rPr lang="en-US" sz="2500" dirty="0">
                <a:solidFill>
                  <a:srgbClr val="0070C0"/>
                </a:solidFill>
              </a:rPr>
              <a:t> </a:t>
            </a:r>
            <a:r>
              <a:rPr lang="en-US" sz="2500" dirty="0" err="1">
                <a:solidFill>
                  <a:srgbClr val="0070C0"/>
                </a:solidFill>
              </a:rPr>
              <a:t>masalah</a:t>
            </a:r>
            <a:r>
              <a:rPr lang="en-US" sz="2500" dirty="0">
                <a:solidFill>
                  <a:srgbClr val="0070C0"/>
                </a:solidFill>
              </a:rPr>
              <a:t> </a:t>
            </a:r>
            <a:r>
              <a:rPr lang="en-US" sz="2500" dirty="0" err="1">
                <a:solidFill>
                  <a:srgbClr val="0070C0"/>
                </a:solidFill>
              </a:rPr>
              <a:t>dan</a:t>
            </a:r>
            <a:r>
              <a:rPr lang="en-US" sz="2500" dirty="0">
                <a:solidFill>
                  <a:srgbClr val="0070C0"/>
                </a:solidFill>
              </a:rPr>
              <a:t> </a:t>
            </a:r>
            <a:r>
              <a:rPr lang="en-US" sz="2500" dirty="0" err="1">
                <a:solidFill>
                  <a:srgbClr val="0070C0"/>
                </a:solidFill>
              </a:rPr>
              <a:t>tujuan</a:t>
            </a:r>
            <a:r>
              <a:rPr lang="en-US" sz="2500" dirty="0"/>
              <a:t> </a:t>
            </a:r>
            <a:r>
              <a:rPr lang="en-US" sz="2500" dirty="0" err="1"/>
              <a:t>penelitian</a:t>
            </a:r>
            <a:endParaRPr lang="en-US" sz="2500" dirty="0"/>
          </a:p>
          <a:p>
            <a:pPr marL="514350" indent="-514350">
              <a:buFont typeface="+mj-lt"/>
              <a:buAutoNum type="arabicPeriod"/>
            </a:pPr>
            <a:r>
              <a:rPr lang="en-US" sz="2500" dirty="0" err="1"/>
              <a:t>Pengambilan</a:t>
            </a:r>
            <a:r>
              <a:rPr lang="en-US" sz="2500" dirty="0"/>
              <a:t> </a:t>
            </a:r>
            <a:r>
              <a:rPr lang="en-US" sz="2500" dirty="0" err="1">
                <a:solidFill>
                  <a:srgbClr val="C00000"/>
                </a:solidFill>
              </a:rPr>
              <a:t>referensi</a:t>
            </a:r>
            <a:r>
              <a:rPr lang="en-US" sz="2500" dirty="0">
                <a:solidFill>
                  <a:srgbClr val="C00000"/>
                </a:solidFill>
              </a:rPr>
              <a:t> </a:t>
            </a:r>
            <a:r>
              <a:rPr lang="en-US" sz="2500" dirty="0" err="1">
                <a:solidFill>
                  <a:srgbClr val="C00000"/>
                </a:solidFill>
              </a:rPr>
              <a:t>penelitian</a:t>
            </a:r>
            <a:r>
              <a:rPr lang="en-US" sz="2500" dirty="0">
                <a:solidFill>
                  <a:srgbClr val="C00000"/>
                </a:solidFill>
              </a:rPr>
              <a:t> </a:t>
            </a:r>
            <a:r>
              <a:rPr lang="en-US" sz="2500" dirty="0" err="1"/>
              <a:t>harus</a:t>
            </a:r>
            <a:r>
              <a:rPr lang="en-US" sz="2500" dirty="0"/>
              <a:t> </a:t>
            </a:r>
            <a:r>
              <a:rPr lang="en-US" sz="2500" dirty="0" err="1"/>
              <a:t>dari</a:t>
            </a:r>
            <a:r>
              <a:rPr lang="en-US" sz="2500" dirty="0"/>
              <a:t> </a:t>
            </a:r>
            <a:r>
              <a:rPr lang="en-US" sz="2500" dirty="0" err="1">
                <a:solidFill>
                  <a:srgbClr val="0070C0"/>
                </a:solidFill>
              </a:rPr>
              <a:t>jurnal</a:t>
            </a:r>
            <a:r>
              <a:rPr lang="en-US" sz="2500" dirty="0">
                <a:solidFill>
                  <a:srgbClr val="0070C0"/>
                </a:solidFill>
              </a:rPr>
              <a:t> yang </a:t>
            </a:r>
            <a:r>
              <a:rPr lang="en-US" sz="2500" dirty="0" err="1">
                <a:solidFill>
                  <a:srgbClr val="0070C0"/>
                </a:solidFill>
              </a:rPr>
              <a:t>terindeks</a:t>
            </a:r>
            <a:r>
              <a:rPr lang="en-US" sz="2500" dirty="0"/>
              <a:t> </a:t>
            </a:r>
            <a:r>
              <a:rPr lang="en-US" sz="2500" dirty="0" err="1"/>
              <a:t>oleh</a:t>
            </a:r>
            <a:r>
              <a:rPr lang="en-US" sz="2500" dirty="0"/>
              <a:t> SCOPUS </a:t>
            </a:r>
            <a:r>
              <a:rPr lang="en-US" sz="2500" dirty="0" err="1"/>
              <a:t>dan</a:t>
            </a:r>
            <a:r>
              <a:rPr lang="en-US" sz="2500" dirty="0"/>
              <a:t> ISI</a:t>
            </a:r>
          </a:p>
          <a:p>
            <a:pPr marL="514350" indent="-514350">
              <a:buFont typeface="+mj-lt"/>
              <a:buAutoNum type="arabicPeriod"/>
            </a:pPr>
            <a:endParaRPr lang="en-US" sz="2500" dirty="0"/>
          </a:p>
        </p:txBody>
      </p:sp>
      <p:sp>
        <p:nvSpPr>
          <p:cNvPr id="2" name="Title 1"/>
          <p:cNvSpPr>
            <a:spLocks noGrp="1"/>
          </p:cNvSpPr>
          <p:nvPr>
            <p:ph type="title"/>
          </p:nvPr>
        </p:nvSpPr>
        <p:spPr/>
        <p:txBody>
          <a:bodyPr/>
          <a:lstStyle/>
          <a:p>
            <a:r>
              <a:rPr lang="en-US" dirty="0" err="1"/>
              <a:t>Kiat</a:t>
            </a:r>
            <a:r>
              <a:rPr lang="en-US" dirty="0"/>
              <a:t> Penulisan </a:t>
            </a:r>
            <a:r>
              <a:rPr lang="en-US" dirty="0" err="1"/>
              <a:t>Ilmiah</a:t>
            </a:r>
            <a:endParaRPr lang="en-US" dirty="0"/>
          </a:p>
        </p:txBody>
      </p:sp>
      <p:sp>
        <p:nvSpPr>
          <p:cNvPr id="5" name="Slide Number Placeholder 4">
            <a:extLst>
              <a:ext uri="{FF2B5EF4-FFF2-40B4-BE49-F238E27FC236}">
                <a16:creationId xmlns:a16="http://schemas.microsoft.com/office/drawing/2014/main" id="{8D8A3F77-F3FC-43B3-980C-AEAC8F6ED3F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318</a:t>
            </a:fld>
            <a:endParaRPr lang="en-US">
              <a:solidFill>
                <a:prstClr val="black">
                  <a:tint val="75000"/>
                </a:prstClr>
              </a:solidFill>
            </a:endParaRPr>
          </a:p>
        </p:txBody>
      </p:sp>
    </p:spTree>
    <p:extLst>
      <p:ext uri="{BB962C8B-B14F-4D97-AF65-F5344CB8AC3E}">
        <p14:creationId xmlns:p14="http://schemas.microsoft.com/office/powerpoint/2010/main" val="2122932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06366"/>
            <a:ext cx="8058150" cy="5562600"/>
          </a:xfrm>
        </p:spPr>
        <p:txBody>
          <a:bodyPr>
            <a:normAutofit/>
          </a:bodyPr>
          <a:lstStyle/>
          <a:p>
            <a:pPr marL="514350" indent="-514350">
              <a:buFont typeface="+mj-lt"/>
              <a:buAutoNum type="arabicPeriod"/>
            </a:pPr>
            <a:r>
              <a:rPr lang="en-US" sz="2400" dirty="0" err="1">
                <a:solidFill>
                  <a:srgbClr val="C00000"/>
                </a:solidFill>
              </a:rPr>
              <a:t>Tentukan</a:t>
            </a:r>
            <a:r>
              <a:rPr lang="en-US" sz="2400" dirty="0">
                <a:solidFill>
                  <a:srgbClr val="C00000"/>
                </a:solidFill>
              </a:rPr>
              <a:t> </a:t>
            </a:r>
            <a:r>
              <a:rPr lang="en-US" sz="2400" dirty="0" err="1">
                <a:solidFill>
                  <a:srgbClr val="C00000"/>
                </a:solidFill>
              </a:rPr>
              <a:t>jurnal</a:t>
            </a:r>
            <a:r>
              <a:rPr lang="en-US" sz="2400" dirty="0">
                <a:solidFill>
                  <a:srgbClr val="C00000"/>
                </a:solidFill>
              </a:rPr>
              <a:t> </a:t>
            </a:r>
            <a:r>
              <a:rPr lang="en-US" sz="2400" dirty="0"/>
              <a:t>yang </a:t>
            </a:r>
            <a:r>
              <a:rPr lang="en-US" sz="2400" dirty="0" err="1"/>
              <a:t>ingin</a:t>
            </a:r>
            <a:r>
              <a:rPr lang="en-US" sz="2400" dirty="0"/>
              <a:t> </a:t>
            </a:r>
            <a:r>
              <a:rPr lang="en-US" sz="2400" dirty="0" err="1"/>
              <a:t>kita</a:t>
            </a:r>
            <a:r>
              <a:rPr lang="en-US" sz="2400" dirty="0"/>
              <a:t> </a:t>
            </a:r>
            <a:r>
              <a:rPr lang="en-US" sz="2400" dirty="0" err="1"/>
              <a:t>kirim</a:t>
            </a:r>
            <a:r>
              <a:rPr lang="en-US" sz="2400" dirty="0"/>
              <a:t>, </a:t>
            </a:r>
            <a:r>
              <a:rPr lang="en-US" sz="2400" dirty="0" err="1"/>
              <a:t>cek</a:t>
            </a:r>
            <a:r>
              <a:rPr lang="en-US" sz="2400" dirty="0"/>
              <a:t> </a:t>
            </a:r>
            <a:r>
              <a:rPr lang="en-US" sz="2400" dirty="0" err="1"/>
              <a:t>nilai</a:t>
            </a:r>
            <a:r>
              <a:rPr lang="en-US" sz="2400" dirty="0"/>
              <a:t> JIF </a:t>
            </a:r>
            <a:r>
              <a:rPr lang="en-US" sz="2400" dirty="0" err="1"/>
              <a:t>dan</a:t>
            </a:r>
            <a:r>
              <a:rPr lang="en-US" sz="2400" dirty="0"/>
              <a:t> SJR </a:t>
            </a:r>
            <a:r>
              <a:rPr lang="en-US" sz="2400" dirty="0" err="1"/>
              <a:t>dari</a:t>
            </a:r>
            <a:r>
              <a:rPr lang="en-US" sz="2400" dirty="0"/>
              <a:t> </a:t>
            </a:r>
            <a:r>
              <a:rPr lang="en-US" sz="2400" dirty="0" err="1"/>
              <a:t>jurnal</a:t>
            </a:r>
            <a:r>
              <a:rPr lang="en-US" sz="2400" dirty="0"/>
              <a:t> </a:t>
            </a:r>
            <a:r>
              <a:rPr lang="en-US" sz="2400" dirty="0" err="1"/>
              <a:t>tersebut</a:t>
            </a:r>
            <a:r>
              <a:rPr lang="en-US" sz="2400" dirty="0"/>
              <a:t> </a:t>
            </a:r>
            <a:r>
              <a:rPr lang="en-US" sz="2400" dirty="0" err="1"/>
              <a:t>untuk</a:t>
            </a:r>
            <a:r>
              <a:rPr lang="en-US" sz="2400" dirty="0"/>
              <a:t> </a:t>
            </a:r>
            <a:r>
              <a:rPr lang="en-US" sz="2400" dirty="0" err="1"/>
              <a:t>mengukur</a:t>
            </a:r>
            <a:r>
              <a:rPr lang="en-US" sz="2400" dirty="0"/>
              <a:t> </a:t>
            </a:r>
            <a:r>
              <a:rPr lang="en-US" sz="2400" dirty="0" err="1"/>
              <a:t>kemampuan</a:t>
            </a:r>
            <a:r>
              <a:rPr lang="en-US" sz="2400" dirty="0"/>
              <a:t> </a:t>
            </a:r>
            <a:r>
              <a:rPr lang="en-US" sz="2400" dirty="0" err="1"/>
              <a:t>kita</a:t>
            </a:r>
            <a:endParaRPr lang="en-US" sz="2400" dirty="0"/>
          </a:p>
          <a:p>
            <a:pPr marL="514350" indent="-514350">
              <a:buFont typeface="+mj-lt"/>
              <a:buAutoNum type="arabicPeriod"/>
            </a:pPr>
            <a:r>
              <a:rPr lang="en-US" sz="2400" dirty="0" err="1">
                <a:solidFill>
                  <a:srgbClr val="C00000"/>
                </a:solidFill>
              </a:rPr>
              <a:t>Siapkan</a:t>
            </a:r>
            <a:r>
              <a:rPr lang="en-US" sz="2400" dirty="0">
                <a:solidFill>
                  <a:srgbClr val="C00000"/>
                </a:solidFill>
              </a:rPr>
              <a:t> paper </a:t>
            </a:r>
            <a:r>
              <a:rPr lang="en-US" sz="2400" dirty="0" err="1">
                <a:solidFill>
                  <a:srgbClr val="C00000"/>
                </a:solidFill>
              </a:rPr>
              <a:t>dengan</a:t>
            </a:r>
            <a:r>
              <a:rPr lang="en-US" sz="2400" dirty="0">
                <a:solidFill>
                  <a:srgbClr val="C00000"/>
                </a:solidFill>
              </a:rPr>
              <a:t> </a:t>
            </a:r>
            <a:r>
              <a:rPr lang="en-US" sz="2400" dirty="0" err="1">
                <a:solidFill>
                  <a:srgbClr val="C00000"/>
                </a:solidFill>
              </a:rPr>
              <a:t>mengikuti</a:t>
            </a:r>
            <a:r>
              <a:rPr lang="en-US" sz="2400" dirty="0">
                <a:solidFill>
                  <a:srgbClr val="C00000"/>
                </a:solidFill>
              </a:rPr>
              <a:t> format </a:t>
            </a:r>
            <a:r>
              <a:rPr lang="en-US" sz="2400" dirty="0" err="1">
                <a:solidFill>
                  <a:srgbClr val="C00000"/>
                </a:solidFill>
              </a:rPr>
              <a:t>penulisan</a:t>
            </a:r>
            <a:r>
              <a:rPr lang="en-US" sz="2400" dirty="0"/>
              <a:t> yang </a:t>
            </a:r>
            <a:r>
              <a:rPr lang="en-US" sz="2400" dirty="0" err="1"/>
              <a:t>stylenya</a:t>
            </a:r>
            <a:r>
              <a:rPr lang="en-US" sz="2400" dirty="0"/>
              <a:t> </a:t>
            </a:r>
            <a:r>
              <a:rPr lang="en-US" sz="2400" dirty="0" err="1"/>
              <a:t>sudah</a:t>
            </a:r>
            <a:r>
              <a:rPr lang="en-US" sz="2400" dirty="0"/>
              <a:t> </a:t>
            </a:r>
            <a:r>
              <a:rPr lang="en-US" sz="2400" dirty="0" err="1"/>
              <a:t>disediakan</a:t>
            </a:r>
            <a:r>
              <a:rPr lang="en-US" sz="2400" dirty="0"/>
              <a:t> di situs journal</a:t>
            </a:r>
          </a:p>
          <a:p>
            <a:pPr marL="514350" indent="-514350">
              <a:buFont typeface="+mj-lt"/>
              <a:buAutoNum type="arabicPeriod"/>
            </a:pPr>
            <a:r>
              <a:rPr lang="en-US" sz="2400" dirty="0" err="1">
                <a:solidFill>
                  <a:srgbClr val="C00000"/>
                </a:solidFill>
              </a:rPr>
              <a:t>Kirimkan</a:t>
            </a:r>
            <a:r>
              <a:rPr lang="en-US" sz="2400" dirty="0">
                <a:solidFill>
                  <a:srgbClr val="C00000"/>
                </a:solidFill>
              </a:rPr>
              <a:t> paper </a:t>
            </a:r>
            <a:r>
              <a:rPr lang="en-US" sz="2400" dirty="0" err="1">
                <a:solidFill>
                  <a:srgbClr val="C00000"/>
                </a:solidFill>
              </a:rPr>
              <a:t>melalui</a:t>
            </a:r>
            <a:r>
              <a:rPr lang="en-US" sz="2400" dirty="0">
                <a:solidFill>
                  <a:srgbClr val="C00000"/>
                </a:solidFill>
              </a:rPr>
              <a:t> </a:t>
            </a:r>
            <a:r>
              <a:rPr lang="en-US" sz="2400" dirty="0" err="1">
                <a:solidFill>
                  <a:srgbClr val="C00000"/>
                </a:solidFill>
              </a:rPr>
              <a:t>sistem</a:t>
            </a:r>
            <a:r>
              <a:rPr lang="en-US" sz="2400" dirty="0">
                <a:solidFill>
                  <a:srgbClr val="C00000"/>
                </a:solidFill>
              </a:rPr>
              <a:t> submission </a:t>
            </a:r>
            <a:r>
              <a:rPr lang="en-US" sz="2400" dirty="0"/>
              <a:t>yang </a:t>
            </a:r>
            <a:r>
              <a:rPr lang="en-US" sz="2400" dirty="0" err="1"/>
              <a:t>disediakan</a:t>
            </a:r>
            <a:r>
              <a:rPr lang="en-US" sz="2400" dirty="0"/>
              <a:t> di </a:t>
            </a:r>
            <a:r>
              <a:rPr lang="en-US" sz="2400" dirty="0" err="1"/>
              <a:t>situs</a:t>
            </a:r>
            <a:r>
              <a:rPr lang="en-US" sz="2400" dirty="0"/>
              <a:t> journal</a:t>
            </a:r>
          </a:p>
          <a:p>
            <a:pPr marL="514350" indent="-514350">
              <a:buFont typeface="+mj-lt"/>
              <a:buAutoNum type="arabicPeriod"/>
            </a:pPr>
            <a:r>
              <a:rPr lang="en-US" sz="2400" dirty="0"/>
              <a:t>Paper yang </a:t>
            </a:r>
            <a:r>
              <a:rPr lang="en-US" sz="2400" dirty="0" err="1"/>
              <a:t>sudah</a:t>
            </a:r>
            <a:r>
              <a:rPr lang="en-US" sz="2400" dirty="0"/>
              <a:t> </a:t>
            </a:r>
            <a:r>
              <a:rPr lang="en-US" sz="2400" dirty="0" err="1"/>
              <a:t>dikirim</a:t>
            </a:r>
            <a:r>
              <a:rPr lang="en-US" sz="2400" dirty="0"/>
              <a:t> </a:t>
            </a:r>
            <a:r>
              <a:rPr lang="en-US" sz="2400" dirty="0" err="1"/>
              <a:t>akan</a:t>
            </a:r>
            <a:r>
              <a:rPr lang="en-US" sz="2400" dirty="0"/>
              <a:t> </a:t>
            </a:r>
            <a:r>
              <a:rPr lang="en-US" sz="2400" dirty="0" err="1">
                <a:solidFill>
                  <a:srgbClr val="C00000"/>
                </a:solidFill>
              </a:rPr>
              <a:t>direview</a:t>
            </a:r>
            <a:r>
              <a:rPr lang="en-US" sz="2400" dirty="0">
                <a:solidFill>
                  <a:srgbClr val="C00000"/>
                </a:solidFill>
              </a:rPr>
              <a:t> </a:t>
            </a:r>
            <a:r>
              <a:rPr lang="en-US" sz="2400" dirty="0" err="1">
                <a:solidFill>
                  <a:srgbClr val="C00000"/>
                </a:solidFill>
              </a:rPr>
              <a:t>oleh</a:t>
            </a:r>
            <a:r>
              <a:rPr lang="en-US" sz="2400" dirty="0">
                <a:solidFill>
                  <a:srgbClr val="C00000"/>
                </a:solidFill>
              </a:rPr>
              <a:t> reviewer</a:t>
            </a:r>
            <a:r>
              <a:rPr lang="en-US" sz="2400" dirty="0"/>
              <a:t>. Proses review </a:t>
            </a:r>
            <a:r>
              <a:rPr lang="en-US" sz="2400" dirty="0" err="1"/>
              <a:t>memakan</a:t>
            </a:r>
            <a:r>
              <a:rPr lang="en-US" sz="2400" dirty="0"/>
              <a:t> </a:t>
            </a:r>
            <a:r>
              <a:rPr lang="en-US" sz="2400" dirty="0" err="1"/>
              <a:t>waktu</a:t>
            </a:r>
            <a:r>
              <a:rPr lang="en-US" sz="2400" dirty="0"/>
              <a:t> 3 – 12 </a:t>
            </a:r>
            <a:r>
              <a:rPr lang="en-US" sz="2400" dirty="0" err="1"/>
              <a:t>bulan</a:t>
            </a:r>
            <a:r>
              <a:rPr lang="en-US" sz="2400" dirty="0"/>
              <a:t>, </a:t>
            </a:r>
            <a:r>
              <a:rPr lang="en-US" sz="2400" dirty="0" err="1"/>
              <a:t>tergantung</a:t>
            </a:r>
            <a:r>
              <a:rPr lang="en-US" sz="2400" dirty="0"/>
              <a:t> </a:t>
            </a:r>
            <a:r>
              <a:rPr lang="en-US" sz="2400" dirty="0" err="1"/>
              <a:t>kualitas</a:t>
            </a:r>
            <a:r>
              <a:rPr lang="en-US" sz="2400" dirty="0"/>
              <a:t> </a:t>
            </a:r>
            <a:r>
              <a:rPr lang="en-US" sz="2400" dirty="0" err="1"/>
              <a:t>jurnal</a:t>
            </a:r>
            <a:r>
              <a:rPr lang="en-US" sz="2400" dirty="0"/>
              <a:t> yang </a:t>
            </a:r>
            <a:r>
              <a:rPr lang="en-US" sz="2400" dirty="0" err="1"/>
              <a:t>kita</a:t>
            </a:r>
            <a:r>
              <a:rPr lang="en-US" sz="2400" dirty="0"/>
              <a:t> </a:t>
            </a:r>
            <a:r>
              <a:rPr lang="en-US" sz="2400" dirty="0" err="1"/>
              <a:t>kirim</a:t>
            </a:r>
            <a:endParaRPr lang="en-US" sz="2400" dirty="0"/>
          </a:p>
          <a:p>
            <a:pPr marL="514350" indent="-514350">
              <a:buFont typeface="+mj-lt"/>
              <a:buAutoNum type="arabicPeriod"/>
            </a:pPr>
            <a:r>
              <a:rPr lang="en-US" sz="2400" dirty="0" err="1"/>
              <a:t>Setelah</a:t>
            </a:r>
            <a:r>
              <a:rPr lang="en-US" sz="2400" dirty="0"/>
              <a:t> </a:t>
            </a:r>
            <a:r>
              <a:rPr lang="en-US" sz="2400" dirty="0" err="1"/>
              <a:t>menerima</a:t>
            </a:r>
            <a:r>
              <a:rPr lang="en-US" sz="2400" dirty="0"/>
              <a:t> </a:t>
            </a:r>
            <a:r>
              <a:rPr lang="en-US" sz="2400" dirty="0" err="1"/>
              <a:t>hasil</a:t>
            </a:r>
            <a:r>
              <a:rPr lang="en-US" sz="2400" dirty="0"/>
              <a:t> review, </a:t>
            </a:r>
            <a:r>
              <a:rPr lang="en-US" sz="2400" dirty="0" err="1">
                <a:solidFill>
                  <a:srgbClr val="C00000"/>
                </a:solidFill>
              </a:rPr>
              <a:t>perbaiki</a:t>
            </a:r>
            <a:r>
              <a:rPr lang="en-US" sz="2400" dirty="0">
                <a:solidFill>
                  <a:srgbClr val="C00000"/>
                </a:solidFill>
              </a:rPr>
              <a:t> paper </a:t>
            </a:r>
            <a:r>
              <a:rPr lang="en-US" sz="2400" dirty="0" err="1">
                <a:solidFill>
                  <a:srgbClr val="C00000"/>
                </a:solidFill>
              </a:rPr>
              <a:t>sesuai</a:t>
            </a:r>
            <a:r>
              <a:rPr lang="en-US" sz="2400" dirty="0">
                <a:solidFill>
                  <a:srgbClr val="C00000"/>
                </a:solidFill>
              </a:rPr>
              <a:t> </a:t>
            </a:r>
            <a:r>
              <a:rPr lang="en-US" sz="2400" dirty="0" err="1">
                <a:solidFill>
                  <a:srgbClr val="C00000"/>
                </a:solidFill>
              </a:rPr>
              <a:t>hasil</a:t>
            </a:r>
            <a:r>
              <a:rPr lang="en-US" sz="2400" dirty="0">
                <a:solidFill>
                  <a:srgbClr val="C00000"/>
                </a:solidFill>
              </a:rPr>
              <a:t> review</a:t>
            </a:r>
            <a:r>
              <a:rPr lang="en-US" sz="2400" dirty="0"/>
              <a:t> </a:t>
            </a:r>
            <a:r>
              <a:rPr lang="en-US" sz="2400" dirty="0" err="1"/>
              <a:t>tersebut</a:t>
            </a:r>
            <a:r>
              <a:rPr lang="en-US" sz="2400" dirty="0"/>
              <a:t>. </a:t>
            </a:r>
            <a:r>
              <a:rPr lang="en-US" sz="2400" dirty="0" err="1"/>
              <a:t>Tahap</a:t>
            </a:r>
            <a:r>
              <a:rPr lang="en-US" sz="2400" dirty="0"/>
              <a:t> </a:t>
            </a:r>
            <a:r>
              <a:rPr lang="en-US" sz="2400" dirty="0" err="1"/>
              <a:t>ini</a:t>
            </a:r>
            <a:r>
              <a:rPr lang="en-US" sz="2400" dirty="0"/>
              <a:t> </a:t>
            </a:r>
            <a:r>
              <a:rPr lang="en-US" sz="2400" dirty="0" err="1"/>
              <a:t>bisa</a:t>
            </a:r>
            <a:r>
              <a:rPr lang="en-US" sz="2400" dirty="0"/>
              <a:t> </a:t>
            </a:r>
            <a:r>
              <a:rPr lang="en-US" sz="2400" dirty="0" err="1"/>
              <a:t>berulang</a:t>
            </a:r>
            <a:r>
              <a:rPr lang="en-US" sz="2400" dirty="0"/>
              <a:t> </a:t>
            </a:r>
            <a:r>
              <a:rPr lang="en-US" sz="2400" dirty="0" err="1"/>
              <a:t>ulang</a:t>
            </a:r>
            <a:r>
              <a:rPr lang="en-US" sz="2400" dirty="0"/>
              <a:t> </a:t>
            </a:r>
            <a:r>
              <a:rPr lang="en-US" sz="2400" dirty="0" err="1"/>
              <a:t>dilakukan</a:t>
            </a:r>
            <a:endParaRPr lang="en-US" sz="2400" dirty="0"/>
          </a:p>
          <a:p>
            <a:pPr marL="514350" indent="-514350">
              <a:buFont typeface="+mj-lt"/>
              <a:buAutoNum type="arabicPeriod"/>
            </a:pPr>
            <a:r>
              <a:rPr lang="en-US" sz="2400" dirty="0" err="1"/>
              <a:t>Setelah</a:t>
            </a:r>
            <a:r>
              <a:rPr lang="en-US" sz="2400" dirty="0"/>
              <a:t> paper </a:t>
            </a:r>
            <a:r>
              <a:rPr lang="en-US" sz="2400" dirty="0" err="1"/>
              <a:t>kita</a:t>
            </a:r>
            <a:r>
              <a:rPr lang="en-US" sz="2400" dirty="0"/>
              <a:t> </a:t>
            </a:r>
            <a:r>
              <a:rPr lang="en-US" sz="2400" dirty="0" err="1"/>
              <a:t>dinyatakan</a:t>
            </a:r>
            <a:r>
              <a:rPr lang="en-US" sz="2400" dirty="0"/>
              <a:t> </a:t>
            </a:r>
            <a:r>
              <a:rPr lang="en-US" sz="2400" dirty="0" err="1"/>
              <a:t>diterima</a:t>
            </a:r>
            <a:r>
              <a:rPr lang="en-US" sz="2400" dirty="0"/>
              <a:t> </a:t>
            </a:r>
            <a:r>
              <a:rPr lang="en-US" sz="2400" dirty="0" err="1"/>
              <a:t>tanpa</a:t>
            </a:r>
            <a:r>
              <a:rPr lang="en-US" sz="2400" dirty="0"/>
              <a:t> </a:t>
            </a:r>
            <a:r>
              <a:rPr lang="en-US" sz="2400" dirty="0" err="1"/>
              <a:t>perlu</a:t>
            </a:r>
            <a:r>
              <a:rPr lang="en-US" sz="2400" dirty="0"/>
              <a:t> </a:t>
            </a:r>
            <a:r>
              <a:rPr lang="en-US" sz="2400" dirty="0" err="1"/>
              <a:t>revisi</a:t>
            </a:r>
            <a:r>
              <a:rPr lang="en-US" sz="2400" dirty="0"/>
              <a:t> </a:t>
            </a:r>
            <a:r>
              <a:rPr lang="en-US" sz="2400" dirty="0" err="1"/>
              <a:t>lagi</a:t>
            </a:r>
            <a:r>
              <a:rPr lang="en-US" sz="2400" dirty="0"/>
              <a:t>, </a:t>
            </a:r>
            <a:r>
              <a:rPr lang="en-US" sz="2400" dirty="0" err="1"/>
              <a:t>kita</a:t>
            </a:r>
            <a:r>
              <a:rPr lang="en-US" sz="2400" dirty="0"/>
              <a:t> </a:t>
            </a:r>
            <a:r>
              <a:rPr lang="en-US" sz="2400" dirty="0" err="1"/>
              <a:t>tinggal</a:t>
            </a:r>
            <a:r>
              <a:rPr lang="en-US" sz="2400" dirty="0"/>
              <a:t> </a:t>
            </a:r>
            <a:r>
              <a:rPr lang="en-US" sz="2400" dirty="0" err="1">
                <a:solidFill>
                  <a:srgbClr val="C00000"/>
                </a:solidFill>
              </a:rPr>
              <a:t>menunggu</a:t>
            </a:r>
            <a:r>
              <a:rPr lang="en-US" sz="2400" dirty="0">
                <a:solidFill>
                  <a:srgbClr val="C00000"/>
                </a:solidFill>
              </a:rPr>
              <a:t> </a:t>
            </a:r>
            <a:r>
              <a:rPr lang="en-US" sz="2400" dirty="0" err="1">
                <a:solidFill>
                  <a:srgbClr val="C00000"/>
                </a:solidFill>
              </a:rPr>
              <a:t>nomor</a:t>
            </a:r>
            <a:r>
              <a:rPr lang="en-US" sz="2400" dirty="0">
                <a:solidFill>
                  <a:srgbClr val="C00000"/>
                </a:solidFill>
              </a:rPr>
              <a:t> </a:t>
            </a:r>
            <a:r>
              <a:rPr lang="en-US" sz="2400" dirty="0" err="1">
                <a:solidFill>
                  <a:srgbClr val="C00000"/>
                </a:solidFill>
              </a:rPr>
              <a:t>dan</a:t>
            </a:r>
            <a:r>
              <a:rPr lang="en-US" sz="2400" dirty="0">
                <a:solidFill>
                  <a:srgbClr val="C00000"/>
                </a:solidFill>
              </a:rPr>
              <a:t> volume </a:t>
            </a:r>
            <a:r>
              <a:rPr lang="en-US" sz="2400" dirty="0" err="1">
                <a:solidFill>
                  <a:srgbClr val="C00000"/>
                </a:solidFill>
              </a:rPr>
              <a:t>dari</a:t>
            </a:r>
            <a:r>
              <a:rPr lang="en-US" sz="2400" dirty="0">
                <a:solidFill>
                  <a:srgbClr val="C00000"/>
                </a:solidFill>
              </a:rPr>
              <a:t> </a:t>
            </a:r>
            <a:r>
              <a:rPr lang="en-US" sz="2400" dirty="0" err="1">
                <a:solidFill>
                  <a:srgbClr val="C00000"/>
                </a:solidFill>
              </a:rPr>
              <a:t>jurnal</a:t>
            </a:r>
            <a:r>
              <a:rPr lang="en-US" sz="2400" dirty="0">
                <a:solidFill>
                  <a:srgbClr val="C00000"/>
                </a:solidFill>
              </a:rPr>
              <a:t> </a:t>
            </a:r>
            <a:r>
              <a:rPr lang="en-US" sz="2400" dirty="0"/>
              <a:t>yang </a:t>
            </a:r>
            <a:r>
              <a:rPr lang="en-US" sz="2400" dirty="0" err="1"/>
              <a:t>memuat</a:t>
            </a:r>
            <a:r>
              <a:rPr lang="en-US" sz="2400" dirty="0"/>
              <a:t> paper </a:t>
            </a:r>
            <a:r>
              <a:rPr lang="en-US" sz="2400" dirty="0" err="1"/>
              <a:t>kita</a:t>
            </a:r>
            <a:endParaRPr lang="en-US" sz="2400" dirty="0"/>
          </a:p>
        </p:txBody>
      </p:sp>
      <p:sp>
        <p:nvSpPr>
          <p:cNvPr id="2" name="Title 1"/>
          <p:cNvSpPr>
            <a:spLocks noGrp="1"/>
          </p:cNvSpPr>
          <p:nvPr>
            <p:ph type="title"/>
          </p:nvPr>
        </p:nvSpPr>
        <p:spPr/>
        <p:txBody>
          <a:bodyPr/>
          <a:lstStyle/>
          <a:p>
            <a:r>
              <a:rPr lang="en-US" dirty="0"/>
              <a:t>Proses </a:t>
            </a:r>
            <a:r>
              <a:rPr lang="en-US" dirty="0" err="1"/>
              <a:t>Pengiriman</a:t>
            </a:r>
            <a:r>
              <a:rPr lang="en-US" dirty="0"/>
              <a:t> Paper</a:t>
            </a:r>
          </a:p>
        </p:txBody>
      </p:sp>
      <p:sp>
        <p:nvSpPr>
          <p:cNvPr id="5" name="Slide Number Placeholder 4">
            <a:extLst>
              <a:ext uri="{FF2B5EF4-FFF2-40B4-BE49-F238E27FC236}">
                <a16:creationId xmlns:a16="http://schemas.microsoft.com/office/drawing/2014/main" id="{36A71795-D1C2-4A99-B730-0287DF5A44E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319</a:t>
            </a:fld>
            <a:endParaRPr lang="en-US">
              <a:solidFill>
                <a:prstClr val="black">
                  <a:tint val="75000"/>
                </a:prstClr>
              </a:solidFill>
            </a:endParaRPr>
          </a:p>
        </p:txBody>
      </p:sp>
    </p:spTree>
    <p:extLst>
      <p:ext uri="{BB962C8B-B14F-4D97-AF65-F5344CB8AC3E}">
        <p14:creationId xmlns:p14="http://schemas.microsoft.com/office/powerpoint/2010/main" val="967261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a:p>
        </p:txBody>
      </p:sp>
      <p:pic>
        <p:nvPicPr>
          <p:cNvPr id="10245" name="Picture 2"/>
          <p:cNvPicPr>
            <a:picLocks noChangeAspect="1" noChangeArrowheads="1"/>
          </p:cNvPicPr>
          <p:nvPr/>
        </p:nvPicPr>
        <p:blipFill>
          <a:blip r:embed="rId2" cstate="print"/>
          <a:srcRect/>
          <a:stretch>
            <a:fillRect/>
          </a:stretch>
        </p:blipFill>
        <p:spPr bwMode="auto">
          <a:xfrm>
            <a:off x="0" y="-1"/>
            <a:ext cx="9220200" cy="6930189"/>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84723BBE-EA01-4889-BF66-092D1B1CE3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707537591"/>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4000" dirty="0"/>
              <a:t>4.5 Penulisan Systematic Literature</a:t>
            </a:r>
            <a:br>
              <a:rPr lang="en-US" sz="4000" dirty="0"/>
            </a:br>
            <a:r>
              <a:rPr lang="en-US" sz="4000" dirty="0"/>
              <a:t>       Review (SLR)</a:t>
            </a:r>
          </a:p>
        </p:txBody>
      </p:sp>
      <p:sp>
        <p:nvSpPr>
          <p:cNvPr id="3" name="Text Placeholder 2"/>
          <p:cNvSpPr>
            <a:spLocks noGrp="1"/>
          </p:cNvSpPr>
          <p:nvPr>
            <p:ph type="body" idx="1"/>
          </p:nvPr>
        </p:nvSpPr>
        <p:spPr/>
        <p:txBody>
          <a:bodyPr>
            <a:normAutofit/>
          </a:bodyPr>
          <a:lstStyle/>
          <a:p>
            <a:r>
              <a:rPr lang="en-US" sz="2000" dirty="0"/>
              <a:t>4.5.1 Tahapan Planning</a:t>
            </a:r>
          </a:p>
          <a:p>
            <a:r>
              <a:rPr lang="en-US" sz="2000" dirty="0"/>
              <a:t>4.5.2 Tahapan Conducting</a:t>
            </a:r>
          </a:p>
          <a:p>
            <a:r>
              <a:rPr lang="en-US" sz="2000" dirty="0"/>
              <a:t>4.5.3 Tahapan Reporting</a:t>
            </a:r>
          </a:p>
        </p:txBody>
      </p:sp>
      <p:sp>
        <p:nvSpPr>
          <p:cNvPr id="4" name="Slide Number Placeholder 3">
            <a:extLst>
              <a:ext uri="{FF2B5EF4-FFF2-40B4-BE49-F238E27FC236}">
                <a16:creationId xmlns:a16="http://schemas.microsoft.com/office/drawing/2014/main" id="{E4194513-46A2-418D-92BA-31C9AA6CD18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320</a:t>
            </a:fld>
            <a:endParaRPr lang="en-US">
              <a:solidFill>
                <a:prstClr val="black">
                  <a:tint val="75000"/>
                </a:prstClr>
              </a:solidFill>
            </a:endParaRPr>
          </a:p>
        </p:txBody>
      </p:sp>
    </p:spTree>
    <p:extLst>
      <p:ext uri="{BB962C8B-B14F-4D97-AF65-F5344CB8AC3E}">
        <p14:creationId xmlns:p14="http://schemas.microsoft.com/office/powerpoint/2010/main" val="29583886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3549"/>
          </a:xfrm>
        </p:spPr>
        <p:txBody>
          <a:bodyPr>
            <a:normAutofit lnSpcReduction="10000"/>
          </a:bodyPr>
          <a:lstStyle/>
          <a:p>
            <a:r>
              <a:rPr lang="en-US" sz="3200" dirty="0">
                <a:solidFill>
                  <a:srgbClr val="C00000"/>
                </a:solidFill>
              </a:rPr>
              <a:t>Type</a:t>
            </a:r>
            <a:r>
              <a:rPr lang="id-ID" sz="3200" dirty="0">
                <a:solidFill>
                  <a:srgbClr val="C00000"/>
                </a:solidFill>
              </a:rPr>
              <a:t>s</a:t>
            </a:r>
            <a:r>
              <a:rPr lang="en-US" sz="3200" dirty="0">
                <a:solidFill>
                  <a:srgbClr val="C00000"/>
                </a:solidFill>
              </a:rPr>
              <a:t> </a:t>
            </a:r>
            <a:r>
              <a:rPr lang="id-ID" sz="3200" dirty="0">
                <a:solidFill>
                  <a:srgbClr val="C00000"/>
                </a:solidFill>
              </a:rPr>
              <a:t>and Methods </a:t>
            </a:r>
            <a:r>
              <a:rPr lang="en-US" sz="3200" dirty="0"/>
              <a:t>of Literature Review:</a:t>
            </a:r>
          </a:p>
          <a:p>
            <a:pPr marL="971550" lvl="1" indent="-514350">
              <a:buFont typeface="+mj-lt"/>
              <a:buAutoNum type="arabicPeriod"/>
            </a:pPr>
            <a:r>
              <a:rPr lang="en-US" sz="2800" dirty="0">
                <a:solidFill>
                  <a:srgbClr val="0070C0"/>
                </a:solidFill>
              </a:rPr>
              <a:t>Traditional </a:t>
            </a:r>
            <a:r>
              <a:rPr lang="en-US" sz="2800" dirty="0"/>
              <a:t>Review</a:t>
            </a:r>
          </a:p>
          <a:p>
            <a:pPr marL="971550" lvl="1" indent="-514350">
              <a:buFont typeface="+mj-lt"/>
              <a:buAutoNum type="arabicPeriod"/>
            </a:pPr>
            <a:r>
              <a:rPr lang="en-US" sz="2800" dirty="0">
                <a:solidFill>
                  <a:srgbClr val="0070C0"/>
                </a:solidFill>
              </a:rPr>
              <a:t>Systematic Literature Review</a:t>
            </a:r>
            <a:r>
              <a:rPr lang="en-US" sz="2800" dirty="0">
                <a:solidFill>
                  <a:srgbClr val="C00000"/>
                </a:solidFill>
              </a:rPr>
              <a:t> </a:t>
            </a:r>
            <a:r>
              <a:rPr lang="en-US" sz="2800" dirty="0"/>
              <a:t>or Systematic Review</a:t>
            </a:r>
          </a:p>
          <a:p>
            <a:pPr marL="971550" lvl="1" indent="-514350">
              <a:buFont typeface="+mj-lt"/>
              <a:buAutoNum type="arabicPeriod"/>
            </a:pPr>
            <a:r>
              <a:rPr lang="en-US" sz="2800" dirty="0"/>
              <a:t>Systematic </a:t>
            </a:r>
            <a:r>
              <a:rPr lang="en-US" sz="2800" dirty="0">
                <a:solidFill>
                  <a:srgbClr val="0070C0"/>
                </a:solidFill>
              </a:rPr>
              <a:t>Mapping Study </a:t>
            </a:r>
            <a:r>
              <a:rPr lang="en-US" sz="2800" dirty="0"/>
              <a:t>(Scoping Study)</a:t>
            </a:r>
          </a:p>
          <a:p>
            <a:pPr marL="971550" lvl="1" indent="-514350">
              <a:buFont typeface="+mj-lt"/>
              <a:buAutoNum type="arabicPeriod"/>
            </a:pPr>
            <a:r>
              <a:rPr lang="en-US" sz="2800" dirty="0">
                <a:solidFill>
                  <a:srgbClr val="0070C0"/>
                </a:solidFill>
              </a:rPr>
              <a:t>Tertiary </a:t>
            </a:r>
            <a:r>
              <a:rPr lang="en-US" sz="2800" dirty="0"/>
              <a:t>Study</a:t>
            </a:r>
          </a:p>
          <a:p>
            <a:endParaRPr lang="id-ID" sz="3200" dirty="0"/>
          </a:p>
          <a:p>
            <a:r>
              <a:rPr lang="en-US" sz="3200" dirty="0"/>
              <a:t>SLR is now </a:t>
            </a:r>
            <a:r>
              <a:rPr lang="en-US" sz="3200" dirty="0">
                <a:solidFill>
                  <a:srgbClr val="C00000"/>
                </a:solidFill>
              </a:rPr>
              <a:t>well established review method </a:t>
            </a:r>
            <a:r>
              <a:rPr lang="en-US" sz="3200" dirty="0"/>
              <a:t>in the field of software engineering</a:t>
            </a:r>
          </a:p>
          <a:p>
            <a:pPr marL="0" indent="0">
              <a:buNone/>
            </a:pPr>
            <a:endParaRPr lang="id-ID" sz="2000" i="1" dirty="0"/>
          </a:p>
          <a:p>
            <a:pPr marL="0" indent="0" algn="r">
              <a:buNone/>
            </a:pPr>
            <a:r>
              <a:rPr lang="en-US" sz="2000" i="1" dirty="0"/>
              <a:t>(</a:t>
            </a:r>
            <a:r>
              <a:rPr lang="en-US" sz="2000" i="1" dirty="0" err="1"/>
              <a:t>Kitchenham</a:t>
            </a:r>
            <a:r>
              <a:rPr lang="en-US" sz="2000" i="1" dirty="0"/>
              <a:t> &amp; Charters, Guidelines in performing  Systematic Literature Reviews in Software Engineering, EBSE Technical Report version 2.3, 2007)</a:t>
            </a:r>
          </a:p>
          <a:p>
            <a:endParaRPr lang="en-US" dirty="0"/>
          </a:p>
        </p:txBody>
      </p:sp>
      <p:sp>
        <p:nvSpPr>
          <p:cNvPr id="2" name="Title 1"/>
          <p:cNvSpPr>
            <a:spLocks noGrp="1"/>
          </p:cNvSpPr>
          <p:nvPr>
            <p:ph type="title"/>
          </p:nvPr>
        </p:nvSpPr>
        <p:spPr/>
        <p:txBody>
          <a:bodyPr/>
          <a:lstStyle/>
          <a:p>
            <a:r>
              <a:rPr lang="en-US" dirty="0"/>
              <a:t>Literature Review</a:t>
            </a:r>
            <a:r>
              <a:rPr lang="id-ID" dirty="0"/>
              <a:t> Methods</a:t>
            </a:r>
            <a:endParaRPr lang="en-US" dirty="0"/>
          </a:p>
        </p:txBody>
      </p:sp>
      <p:sp>
        <p:nvSpPr>
          <p:cNvPr id="5" name="Slide Number Placeholder 4">
            <a:extLst>
              <a:ext uri="{FF2B5EF4-FFF2-40B4-BE49-F238E27FC236}">
                <a16:creationId xmlns:a16="http://schemas.microsoft.com/office/drawing/2014/main" id="{4A43FCFD-141A-4CCC-AC61-448E8FAA612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321</a:t>
            </a:fld>
            <a:endParaRPr lang="en-US">
              <a:solidFill>
                <a:prstClr val="black">
                  <a:tint val="75000"/>
                </a:prstClr>
              </a:solidFill>
            </a:endParaRPr>
          </a:p>
        </p:txBody>
      </p:sp>
    </p:spTree>
    <p:extLst>
      <p:ext uri="{BB962C8B-B14F-4D97-AF65-F5344CB8AC3E}">
        <p14:creationId xmlns:p14="http://schemas.microsoft.com/office/powerpoint/2010/main" val="5313416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486400"/>
          </a:xfrm>
        </p:spPr>
        <p:txBody>
          <a:bodyPr>
            <a:normAutofit fontScale="92500" lnSpcReduction="20000"/>
          </a:bodyPr>
          <a:lstStyle/>
          <a:p>
            <a:r>
              <a:rPr lang="en-US" sz="3200" dirty="0"/>
              <a:t>Provides an </a:t>
            </a:r>
            <a:r>
              <a:rPr lang="en-US" sz="3200" dirty="0">
                <a:solidFill>
                  <a:srgbClr val="C00000"/>
                </a:solidFill>
              </a:rPr>
              <a:t>overview of the research findings</a:t>
            </a:r>
            <a:r>
              <a:rPr lang="en-US" sz="3200" dirty="0"/>
              <a:t> on particular topics</a:t>
            </a:r>
          </a:p>
          <a:p>
            <a:r>
              <a:rPr lang="en-US" sz="3200" dirty="0">
                <a:solidFill>
                  <a:srgbClr val="C00000"/>
                </a:solidFill>
              </a:rPr>
              <a:t>Advantages</a:t>
            </a:r>
            <a:r>
              <a:rPr lang="en-US" sz="3200" dirty="0"/>
              <a:t>: produce insightful, valid syntheses of the research literature </a:t>
            </a:r>
            <a:r>
              <a:rPr lang="en-US" sz="3200" dirty="0">
                <a:solidFill>
                  <a:srgbClr val="0070C0"/>
                </a:solidFill>
              </a:rPr>
              <a:t>if conducted by the expert</a:t>
            </a:r>
          </a:p>
          <a:p>
            <a:r>
              <a:rPr lang="en-US" sz="3200" dirty="0">
                <a:solidFill>
                  <a:srgbClr val="C00000"/>
                </a:solidFill>
              </a:rPr>
              <a:t>Disadvantages</a:t>
            </a:r>
            <a:r>
              <a:rPr lang="en-US" sz="3200" dirty="0"/>
              <a:t>: vulnerable to unintentional and intentional </a:t>
            </a:r>
            <a:r>
              <a:rPr lang="en-US" sz="3200" dirty="0">
                <a:solidFill>
                  <a:srgbClr val="0070C0"/>
                </a:solidFill>
              </a:rPr>
              <a:t>bias in the selection</a:t>
            </a:r>
            <a:r>
              <a:rPr lang="en-US" sz="3200" dirty="0"/>
              <a:t>, interpretation and organization of content</a:t>
            </a:r>
          </a:p>
          <a:p>
            <a:r>
              <a:rPr lang="en-US" sz="3200" dirty="0">
                <a:solidFill>
                  <a:srgbClr val="C00000"/>
                </a:solidFill>
              </a:rPr>
              <a:t>Examples</a:t>
            </a:r>
            <a:r>
              <a:rPr lang="en-US" sz="3200" dirty="0"/>
              <a:t>:</a:t>
            </a:r>
          </a:p>
          <a:p>
            <a:pPr lvl="1"/>
            <a:r>
              <a:rPr lang="en-US" dirty="0"/>
              <a:t>Liao et al., </a:t>
            </a:r>
            <a:r>
              <a:rPr lang="en-US" dirty="0">
                <a:solidFill>
                  <a:srgbClr val="0070C0"/>
                </a:solidFill>
              </a:rPr>
              <a:t>Intrusion Detection System: A Comprehensive Review</a:t>
            </a:r>
            <a:r>
              <a:rPr lang="en-US" dirty="0"/>
              <a:t>, Journal of Network and Computer Applications, 36(2013)</a:t>
            </a:r>
          </a:p>
          <a:p>
            <a:pPr lvl="1"/>
            <a:r>
              <a:rPr lang="en-US" dirty="0" err="1"/>
              <a:t>Galar</a:t>
            </a:r>
            <a:r>
              <a:rPr lang="en-US" dirty="0"/>
              <a:t> et al., </a:t>
            </a:r>
            <a:r>
              <a:rPr lang="en-US" dirty="0">
                <a:solidFill>
                  <a:srgbClr val="0070C0"/>
                </a:solidFill>
              </a:rPr>
              <a:t>A Review on Ensembles for the Class Imbalance Problem: Bagging-, Boosting-, and Hybrid-Based Approaches</a:t>
            </a:r>
            <a:r>
              <a:rPr lang="en-US" dirty="0"/>
              <a:t>, IEEE Transactions on Systems, Man, and Cybernetics, Part C (Applications and Reviews), Vol. 42, No. 4, July 2012</a:t>
            </a:r>
          </a:p>
          <a:p>
            <a:pPr lvl="1"/>
            <a:r>
              <a:rPr lang="en-US" dirty="0" err="1"/>
              <a:t>Cagatay</a:t>
            </a:r>
            <a:r>
              <a:rPr lang="en-US" dirty="0"/>
              <a:t> </a:t>
            </a:r>
            <a:r>
              <a:rPr lang="en-US" dirty="0" err="1"/>
              <a:t>Catal</a:t>
            </a:r>
            <a:r>
              <a:rPr lang="en-US" dirty="0"/>
              <a:t>, </a:t>
            </a:r>
            <a:r>
              <a:rPr lang="en-US" dirty="0">
                <a:solidFill>
                  <a:srgbClr val="0070C0"/>
                </a:solidFill>
              </a:rPr>
              <a:t>Software fault prediction: A literature review and current trends</a:t>
            </a:r>
            <a:r>
              <a:rPr lang="en-US" dirty="0"/>
              <a:t>, Expert Systems with Applications 38 (2011)</a:t>
            </a:r>
          </a:p>
        </p:txBody>
      </p:sp>
      <p:sp>
        <p:nvSpPr>
          <p:cNvPr id="2" name="Title 1"/>
          <p:cNvSpPr>
            <a:spLocks noGrp="1"/>
          </p:cNvSpPr>
          <p:nvPr>
            <p:ph type="title"/>
          </p:nvPr>
        </p:nvSpPr>
        <p:spPr/>
        <p:txBody>
          <a:bodyPr/>
          <a:lstStyle/>
          <a:p>
            <a:r>
              <a:rPr lang="en-US" dirty="0"/>
              <a:t>1. Traditional Review</a:t>
            </a:r>
          </a:p>
        </p:txBody>
      </p:sp>
      <p:sp>
        <p:nvSpPr>
          <p:cNvPr id="4" name="Slide Number Placeholder 3">
            <a:extLst>
              <a:ext uri="{FF2B5EF4-FFF2-40B4-BE49-F238E27FC236}">
                <a16:creationId xmlns:a16="http://schemas.microsoft.com/office/drawing/2014/main" id="{11F509E8-AB1C-4D31-8CEC-CAD1DBA8DAD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322</a:t>
            </a:fld>
            <a:endParaRPr lang="en-US">
              <a:solidFill>
                <a:prstClr val="black">
                  <a:tint val="75000"/>
                </a:prstClr>
              </a:solidFill>
            </a:endParaRPr>
          </a:p>
        </p:txBody>
      </p:sp>
    </p:spTree>
    <p:extLst>
      <p:ext uri="{BB962C8B-B14F-4D97-AF65-F5344CB8AC3E}">
        <p14:creationId xmlns:p14="http://schemas.microsoft.com/office/powerpoint/2010/main" val="3996393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Content Placeholder 3"/>
          <p:cNvSpPr>
            <a:spLocks noGrp="1"/>
          </p:cNvSpPr>
          <p:nvPr>
            <p:ph idx="1"/>
          </p:nvPr>
        </p:nvSpPr>
        <p:spPr>
          <a:xfrm>
            <a:off x="628649" y="1143000"/>
            <a:ext cx="8177213" cy="5181600"/>
          </a:xfrm>
        </p:spPr>
        <p:txBody>
          <a:bodyPr>
            <a:normAutofit lnSpcReduction="10000"/>
          </a:bodyPr>
          <a:lstStyle/>
          <a:p>
            <a:r>
              <a:rPr lang="en-US" sz="3200" dirty="0">
                <a:solidFill>
                  <a:schemeClr val="tx1"/>
                </a:solidFill>
              </a:rPr>
              <a:t>Suitable for a </a:t>
            </a:r>
            <a:r>
              <a:rPr lang="en-US" sz="3200" dirty="0">
                <a:solidFill>
                  <a:srgbClr val="C00000"/>
                </a:solidFill>
              </a:rPr>
              <a:t>very broad topic</a:t>
            </a:r>
          </a:p>
          <a:p>
            <a:r>
              <a:rPr lang="en-US" sz="3200" dirty="0">
                <a:solidFill>
                  <a:schemeClr val="tx1"/>
                </a:solidFill>
              </a:rPr>
              <a:t>Identify </a:t>
            </a:r>
            <a:r>
              <a:rPr lang="en-US" sz="3200" dirty="0">
                <a:solidFill>
                  <a:srgbClr val="C00000"/>
                </a:solidFill>
              </a:rPr>
              <a:t>clusters of evidence </a:t>
            </a:r>
            <a:r>
              <a:rPr lang="en-US" sz="3200" dirty="0">
                <a:solidFill>
                  <a:schemeClr val="tx1"/>
                </a:solidFill>
              </a:rPr>
              <a:t>(making classification)</a:t>
            </a:r>
          </a:p>
          <a:p>
            <a:r>
              <a:rPr lang="en-US" sz="3200" dirty="0">
                <a:solidFill>
                  <a:schemeClr val="tx1"/>
                </a:solidFill>
              </a:rPr>
              <a:t>Direct the focus of future SLRs</a:t>
            </a:r>
          </a:p>
          <a:p>
            <a:r>
              <a:rPr lang="en-US" sz="3200" dirty="0">
                <a:solidFill>
                  <a:schemeClr val="tx1"/>
                </a:solidFill>
              </a:rPr>
              <a:t>To identify </a:t>
            </a:r>
            <a:r>
              <a:rPr lang="en-US" sz="3200" dirty="0">
                <a:solidFill>
                  <a:srgbClr val="C00000"/>
                </a:solidFill>
              </a:rPr>
              <a:t>areas for future primary studies</a:t>
            </a:r>
          </a:p>
          <a:p>
            <a:r>
              <a:rPr lang="en-US" sz="3200" dirty="0">
                <a:solidFill>
                  <a:srgbClr val="C00000"/>
                </a:solidFill>
              </a:rPr>
              <a:t>Examples</a:t>
            </a:r>
            <a:r>
              <a:rPr lang="en-US" sz="3200" dirty="0"/>
              <a:t>:</a:t>
            </a:r>
          </a:p>
          <a:p>
            <a:pPr lvl="1"/>
            <a:r>
              <a:rPr lang="en-US" dirty="0" err="1"/>
              <a:t>Neto</a:t>
            </a:r>
            <a:r>
              <a:rPr lang="en-US" dirty="0"/>
              <a:t> et al., </a:t>
            </a:r>
            <a:r>
              <a:rPr lang="en-US" dirty="0">
                <a:solidFill>
                  <a:srgbClr val="0070C0"/>
                </a:solidFill>
              </a:rPr>
              <a:t>A systematic mapping study of software product lines testing</a:t>
            </a:r>
            <a:r>
              <a:rPr lang="en-US" dirty="0"/>
              <a:t>, Information and Software Technology Vol. 53, Issue 5, May 2011</a:t>
            </a:r>
          </a:p>
          <a:p>
            <a:pPr lvl="1"/>
            <a:r>
              <a:rPr lang="en-US" dirty="0" err="1"/>
              <a:t>Elberzhager</a:t>
            </a:r>
            <a:r>
              <a:rPr lang="en-US" dirty="0"/>
              <a:t> et al., </a:t>
            </a:r>
            <a:r>
              <a:rPr lang="en-US" dirty="0">
                <a:solidFill>
                  <a:srgbClr val="0070C0"/>
                </a:solidFill>
              </a:rPr>
              <a:t>Reducing test effort: A systematic mapping study on existing approaches</a:t>
            </a:r>
            <a:r>
              <a:rPr lang="en-US" dirty="0"/>
              <a:t>, Information and Software Technology 54 (2012)</a:t>
            </a:r>
          </a:p>
          <a:p>
            <a:pPr lvl="1"/>
            <a:endParaRPr lang="en-US" dirty="0">
              <a:solidFill>
                <a:srgbClr val="C00000"/>
              </a:solidFill>
            </a:endParaRPr>
          </a:p>
          <a:p>
            <a:pPr lvl="1"/>
            <a:endParaRPr lang="en-US" dirty="0">
              <a:solidFill>
                <a:srgbClr val="C00000"/>
              </a:solidFill>
            </a:endParaRPr>
          </a:p>
        </p:txBody>
      </p:sp>
      <p:sp>
        <p:nvSpPr>
          <p:cNvPr id="2" name="Title 1"/>
          <p:cNvSpPr>
            <a:spLocks noGrp="1"/>
          </p:cNvSpPr>
          <p:nvPr>
            <p:ph type="title"/>
          </p:nvPr>
        </p:nvSpPr>
        <p:spPr/>
        <p:txBody>
          <a:bodyPr>
            <a:normAutofit/>
          </a:bodyPr>
          <a:lstStyle/>
          <a:p>
            <a:pPr>
              <a:defRPr/>
            </a:pPr>
            <a:r>
              <a:rPr lang="en-NZ" dirty="0"/>
              <a:t>2. Systematic Mapping Study</a:t>
            </a:r>
          </a:p>
        </p:txBody>
      </p:sp>
      <p:sp>
        <p:nvSpPr>
          <p:cNvPr id="3" name="Slide Number Placeholder 2">
            <a:extLst>
              <a:ext uri="{FF2B5EF4-FFF2-40B4-BE49-F238E27FC236}">
                <a16:creationId xmlns:a16="http://schemas.microsoft.com/office/drawing/2014/main" id="{CC923565-6AA9-493D-80C0-4231F75B4B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323</a:t>
            </a:fld>
            <a:endParaRPr lang="en-US">
              <a:solidFill>
                <a:prstClr val="black">
                  <a:tint val="75000"/>
                </a:prstClr>
              </a:solidFill>
            </a:endParaRPr>
          </a:p>
        </p:txBody>
      </p:sp>
    </p:spTree>
    <p:extLst>
      <p:ext uri="{BB962C8B-B14F-4D97-AF65-F5344CB8AC3E}">
        <p14:creationId xmlns:p14="http://schemas.microsoft.com/office/powerpoint/2010/main" val="1416531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86750" cy="5867400"/>
          </a:xfrm>
        </p:spPr>
        <p:txBody>
          <a:bodyPr>
            <a:normAutofit fontScale="85000" lnSpcReduction="20000"/>
          </a:bodyPr>
          <a:lstStyle/>
          <a:p>
            <a:r>
              <a:rPr lang="en-GB" sz="3000" dirty="0"/>
              <a:t>Systematic reviews are a type of literature review that uses </a:t>
            </a:r>
            <a:r>
              <a:rPr lang="en-GB" sz="3000" dirty="0">
                <a:solidFill>
                  <a:srgbClr val="C00000"/>
                </a:solidFill>
              </a:rPr>
              <a:t>systematic methods to collect secondary data</a:t>
            </a:r>
            <a:r>
              <a:rPr lang="en-GB" sz="3000" dirty="0"/>
              <a:t>, critically appraise research studies, and synthesize findings qualitatively or quantitatively</a:t>
            </a:r>
            <a:r>
              <a:rPr lang="en-GB" sz="2900" i="1" dirty="0"/>
              <a:t> (</a:t>
            </a:r>
            <a:r>
              <a:rPr lang="en-GB" sz="2900" i="1" dirty="0" err="1"/>
              <a:t>Amstrong</a:t>
            </a:r>
            <a:r>
              <a:rPr lang="en-GB" sz="2900" i="1" dirty="0"/>
              <a:t> et al., 2011)</a:t>
            </a:r>
            <a:endParaRPr lang="en-GB" sz="3000" i="1" dirty="0"/>
          </a:p>
          <a:p>
            <a:r>
              <a:rPr lang="en-US" sz="3000" dirty="0"/>
              <a:t>A </a:t>
            </a:r>
            <a:r>
              <a:rPr lang="en-US" sz="3000" dirty="0">
                <a:solidFill>
                  <a:srgbClr val="C00000"/>
                </a:solidFill>
              </a:rPr>
              <a:t>process of identifying, assessing, and interpreting</a:t>
            </a:r>
            <a:r>
              <a:rPr lang="en-US" sz="3000" dirty="0"/>
              <a:t> all available research evidence, to provide answers for a particular </a:t>
            </a:r>
            <a:r>
              <a:rPr lang="en-US" sz="3000" dirty="0">
                <a:solidFill>
                  <a:srgbClr val="C00000"/>
                </a:solidFill>
              </a:rPr>
              <a:t>research question (RQ)</a:t>
            </a:r>
          </a:p>
          <a:p>
            <a:r>
              <a:rPr lang="en-GB" sz="3000" dirty="0"/>
              <a:t>They are designed to provide a </a:t>
            </a:r>
            <a:r>
              <a:rPr lang="en-GB" sz="3000" dirty="0">
                <a:solidFill>
                  <a:srgbClr val="C00000"/>
                </a:solidFill>
              </a:rPr>
              <a:t>complete</a:t>
            </a:r>
            <a:r>
              <a:rPr lang="en-GB" sz="3000" dirty="0"/>
              <a:t>, </a:t>
            </a:r>
            <a:r>
              <a:rPr lang="en-GB" sz="3000" dirty="0">
                <a:solidFill>
                  <a:srgbClr val="C00000"/>
                </a:solidFill>
              </a:rPr>
              <a:t>exhaustive summary </a:t>
            </a:r>
            <a:r>
              <a:rPr lang="en-GB" sz="3000" dirty="0"/>
              <a:t>of current evidence, that is </a:t>
            </a:r>
            <a:r>
              <a:rPr lang="en-GB" sz="3000" dirty="0">
                <a:solidFill>
                  <a:srgbClr val="C00000"/>
                </a:solidFill>
              </a:rPr>
              <a:t>methodical</a:t>
            </a:r>
            <a:r>
              <a:rPr lang="en-GB" sz="3000" dirty="0"/>
              <a:t>, </a:t>
            </a:r>
            <a:r>
              <a:rPr lang="en-GB" sz="3000" dirty="0">
                <a:solidFill>
                  <a:srgbClr val="C00000"/>
                </a:solidFill>
              </a:rPr>
              <a:t>comprehensive</a:t>
            </a:r>
            <a:r>
              <a:rPr lang="en-GB" sz="3000" dirty="0"/>
              <a:t>, </a:t>
            </a:r>
            <a:r>
              <a:rPr lang="en-GB" sz="3000" dirty="0">
                <a:solidFill>
                  <a:srgbClr val="C00000"/>
                </a:solidFill>
              </a:rPr>
              <a:t>transparent</a:t>
            </a:r>
            <a:r>
              <a:rPr lang="en-GB" sz="3000" dirty="0"/>
              <a:t>, and </a:t>
            </a:r>
            <a:r>
              <a:rPr lang="en-GB" sz="3000" dirty="0">
                <a:solidFill>
                  <a:srgbClr val="C00000"/>
                </a:solidFill>
              </a:rPr>
              <a:t>replicable</a:t>
            </a:r>
          </a:p>
          <a:p>
            <a:r>
              <a:rPr lang="en-US" sz="3000" dirty="0"/>
              <a:t>SLRs are well established in other disciplines, particularly </a:t>
            </a:r>
            <a:r>
              <a:rPr lang="en-US" sz="3000" dirty="0">
                <a:solidFill>
                  <a:srgbClr val="C00000"/>
                </a:solidFill>
              </a:rPr>
              <a:t>medicine, </a:t>
            </a:r>
            <a:r>
              <a:rPr lang="en-US" sz="3000" dirty="0" err="1">
                <a:solidFill>
                  <a:srgbClr val="C00000"/>
                </a:solidFill>
              </a:rPr>
              <a:t>biomedic</a:t>
            </a:r>
            <a:r>
              <a:rPr lang="en-US" sz="3000" dirty="0">
                <a:solidFill>
                  <a:srgbClr val="C00000"/>
                </a:solidFill>
              </a:rPr>
              <a:t>, healthcare</a:t>
            </a:r>
            <a:endParaRPr lang="en-US" sz="800" dirty="0"/>
          </a:p>
          <a:p>
            <a:r>
              <a:rPr lang="en-US" sz="2900" dirty="0">
                <a:solidFill>
                  <a:srgbClr val="C00000"/>
                </a:solidFill>
              </a:rPr>
              <a:t>SLR application </a:t>
            </a:r>
            <a:r>
              <a:rPr lang="en-US" sz="2900" dirty="0"/>
              <a:t>in the various fields:</a:t>
            </a:r>
          </a:p>
          <a:p>
            <a:pPr lvl="1"/>
            <a:r>
              <a:rPr lang="en-GB" sz="2600" dirty="0">
                <a:solidFill>
                  <a:srgbClr val="0070C0"/>
                </a:solidFill>
              </a:rPr>
              <a:t>Medicine </a:t>
            </a:r>
            <a:r>
              <a:rPr lang="en-GB" sz="2600" i="1" dirty="0"/>
              <a:t>(Archie Cochrane, 1974)</a:t>
            </a:r>
          </a:p>
          <a:p>
            <a:pPr lvl="1"/>
            <a:r>
              <a:rPr lang="en-GB" sz="2600" dirty="0">
                <a:solidFill>
                  <a:srgbClr val="0070C0"/>
                </a:solidFill>
              </a:rPr>
              <a:t>Computing</a:t>
            </a:r>
            <a:r>
              <a:rPr lang="en-GB" sz="2600" dirty="0"/>
              <a:t> Field </a:t>
            </a:r>
            <a:r>
              <a:rPr lang="en-GB" sz="2600" i="1" dirty="0"/>
              <a:t>(</a:t>
            </a:r>
            <a:r>
              <a:rPr lang="en-GB" sz="2600" i="1" dirty="0" err="1"/>
              <a:t>Kitchenham</a:t>
            </a:r>
            <a:r>
              <a:rPr lang="en-GB" sz="2600" i="1" dirty="0"/>
              <a:t> &amp; Charter, 2007)</a:t>
            </a:r>
          </a:p>
          <a:p>
            <a:pPr lvl="1"/>
            <a:r>
              <a:rPr lang="en-GB" sz="2600" dirty="0">
                <a:solidFill>
                  <a:srgbClr val="0070C0"/>
                </a:solidFill>
              </a:rPr>
              <a:t>Social</a:t>
            </a:r>
            <a:r>
              <a:rPr lang="en-GB" sz="2600" dirty="0"/>
              <a:t> Science </a:t>
            </a:r>
            <a:r>
              <a:rPr lang="en-GB" sz="2600" i="1" dirty="0"/>
              <a:t>(Gough, 2016)</a:t>
            </a:r>
          </a:p>
          <a:p>
            <a:pPr lvl="1"/>
            <a:r>
              <a:rPr lang="en-GB" sz="2600" dirty="0">
                <a:solidFill>
                  <a:srgbClr val="0070C0"/>
                </a:solidFill>
              </a:rPr>
              <a:t>Business Management </a:t>
            </a:r>
            <a:r>
              <a:rPr lang="en-GB" sz="2600" i="1" dirty="0"/>
              <a:t>(</a:t>
            </a:r>
            <a:r>
              <a:rPr lang="en-GB" sz="2600" i="1" dirty="0" err="1"/>
              <a:t>Durach</a:t>
            </a:r>
            <a:r>
              <a:rPr lang="en-GB" sz="2600" i="1" dirty="0"/>
              <a:t> et al., 2017)</a:t>
            </a:r>
          </a:p>
          <a:p>
            <a:endParaRPr lang="en-GB" sz="3000" dirty="0"/>
          </a:p>
        </p:txBody>
      </p:sp>
      <p:sp>
        <p:nvSpPr>
          <p:cNvPr id="2" name="Title 1"/>
          <p:cNvSpPr>
            <a:spLocks noGrp="1"/>
          </p:cNvSpPr>
          <p:nvPr>
            <p:ph type="title"/>
          </p:nvPr>
        </p:nvSpPr>
        <p:spPr/>
        <p:txBody>
          <a:bodyPr>
            <a:normAutofit/>
          </a:bodyPr>
          <a:lstStyle/>
          <a:p>
            <a:r>
              <a:rPr lang="en-US" dirty="0"/>
              <a:t>3. Systematic Literature Review (SLR)</a:t>
            </a:r>
          </a:p>
        </p:txBody>
      </p:sp>
      <p:sp>
        <p:nvSpPr>
          <p:cNvPr id="5" name="Slide Number Placeholder 4">
            <a:extLst>
              <a:ext uri="{FF2B5EF4-FFF2-40B4-BE49-F238E27FC236}">
                <a16:creationId xmlns:a16="http://schemas.microsoft.com/office/drawing/2014/main" id="{E30143B5-B0DA-4659-8E24-3D17BC60B27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324</a:t>
            </a:fld>
            <a:endParaRPr lang="en-US">
              <a:solidFill>
                <a:prstClr val="black">
                  <a:tint val="75000"/>
                </a:prstClr>
              </a:solidFill>
            </a:endParaRPr>
          </a:p>
        </p:txBody>
      </p:sp>
    </p:spTree>
    <p:extLst>
      <p:ext uri="{BB962C8B-B14F-4D97-AF65-F5344CB8AC3E}">
        <p14:creationId xmlns:p14="http://schemas.microsoft.com/office/powerpoint/2010/main" val="448278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99" y="1371600"/>
            <a:ext cx="3848101" cy="5228078"/>
          </a:xfrm>
        </p:spPr>
        <p:txBody>
          <a:bodyPr>
            <a:normAutofit fontScale="70000" lnSpcReduction="20000"/>
          </a:bodyPr>
          <a:lstStyle/>
          <a:p>
            <a:r>
              <a:rPr lang="en-ID" dirty="0"/>
              <a:t>Romi Satria Wahono</a:t>
            </a:r>
            <a:r>
              <a:rPr lang="id-ID" dirty="0"/>
              <a:t>, </a:t>
            </a:r>
            <a:r>
              <a:rPr lang="en-ID" dirty="0">
                <a:solidFill>
                  <a:srgbClr val="0070C0"/>
                </a:solidFill>
              </a:rPr>
              <a:t>A Systematic Literature Review of Software Defect Prediction: Research Trends, Datasets, Methods and Frameworks</a:t>
            </a:r>
            <a:r>
              <a:rPr lang="id-ID" dirty="0"/>
              <a:t>, </a:t>
            </a:r>
            <a:r>
              <a:rPr lang="en-ID" dirty="0"/>
              <a:t>Journal of Software Engineering, Vol. 1, No. 1, April 2015</a:t>
            </a:r>
          </a:p>
          <a:p>
            <a:r>
              <a:rPr lang="en-US" dirty="0"/>
              <a:t>Christian F. </a:t>
            </a:r>
            <a:r>
              <a:rPr lang="en-US" dirty="0" err="1"/>
              <a:t>Durach</a:t>
            </a:r>
            <a:r>
              <a:rPr lang="en-US" dirty="0"/>
              <a:t>  </a:t>
            </a:r>
            <a:r>
              <a:rPr lang="en-US" dirty="0" err="1"/>
              <a:t>Joakim</a:t>
            </a:r>
            <a:r>
              <a:rPr lang="en-US" dirty="0"/>
              <a:t> </a:t>
            </a:r>
            <a:r>
              <a:rPr lang="en-US" dirty="0" err="1"/>
              <a:t>Kembro</a:t>
            </a:r>
            <a:r>
              <a:rPr lang="en-US" dirty="0"/>
              <a:t>  Andreas Wieland, </a:t>
            </a:r>
            <a:r>
              <a:rPr lang="en-GB" dirty="0">
                <a:solidFill>
                  <a:srgbClr val="0070C0"/>
                </a:solidFill>
              </a:rPr>
              <a:t>A New Paradigm for Systematic Literature Reviews in Supply Chain Management</a:t>
            </a:r>
            <a:r>
              <a:rPr lang="en-GB" dirty="0"/>
              <a:t>, Journal of Supply Chain Management, Vol. 53(4), pp 67–85, 2017</a:t>
            </a:r>
          </a:p>
          <a:p>
            <a:r>
              <a:rPr lang="en-US" dirty="0"/>
              <a:t>Matthias </a:t>
            </a:r>
            <a:r>
              <a:rPr lang="en-US" dirty="0" err="1"/>
              <a:t>Galster</a:t>
            </a:r>
            <a:r>
              <a:rPr lang="en-US" dirty="0"/>
              <a:t>, Danny </a:t>
            </a:r>
            <a:r>
              <a:rPr lang="en-US" dirty="0" err="1"/>
              <a:t>Weyns</a:t>
            </a:r>
            <a:r>
              <a:rPr lang="en-US" dirty="0"/>
              <a:t>, Dan </a:t>
            </a:r>
            <a:r>
              <a:rPr lang="en-US" dirty="0" err="1"/>
              <a:t>Tofan</a:t>
            </a:r>
            <a:r>
              <a:rPr lang="en-US" dirty="0"/>
              <a:t>, Bartosz </a:t>
            </a:r>
            <a:r>
              <a:rPr lang="en-US" dirty="0" err="1"/>
              <a:t>Michalik</a:t>
            </a:r>
            <a:r>
              <a:rPr lang="en-US" dirty="0"/>
              <a:t>, and Paris </a:t>
            </a:r>
            <a:r>
              <a:rPr lang="en-US" dirty="0" err="1"/>
              <a:t>Avgeriou</a:t>
            </a:r>
            <a:r>
              <a:rPr lang="id-ID" dirty="0"/>
              <a:t>, </a:t>
            </a:r>
            <a:r>
              <a:rPr lang="en-US" dirty="0">
                <a:solidFill>
                  <a:srgbClr val="0070C0"/>
                </a:solidFill>
              </a:rPr>
              <a:t>Variability in Software Systems: A Systematic Literature Review</a:t>
            </a:r>
            <a:r>
              <a:rPr lang="id-ID" dirty="0"/>
              <a:t>, </a:t>
            </a:r>
            <a:r>
              <a:rPr lang="en-US" dirty="0"/>
              <a:t>IEEE Transactions on Software Engineering, </a:t>
            </a:r>
            <a:r>
              <a:rPr lang="en-US" dirty="0" err="1"/>
              <a:t>Vol</a:t>
            </a:r>
            <a:r>
              <a:rPr lang="en-US" dirty="0"/>
              <a:t> 40, No 3, 2014</a:t>
            </a:r>
          </a:p>
          <a:p>
            <a:endParaRPr lang="en-US" dirty="0"/>
          </a:p>
        </p:txBody>
      </p:sp>
      <p:sp>
        <p:nvSpPr>
          <p:cNvPr id="4" name="Title 3"/>
          <p:cNvSpPr>
            <a:spLocks noGrp="1"/>
          </p:cNvSpPr>
          <p:nvPr>
            <p:ph type="title"/>
          </p:nvPr>
        </p:nvSpPr>
        <p:spPr/>
        <p:txBody>
          <a:bodyPr>
            <a:normAutofit fontScale="90000"/>
          </a:bodyPr>
          <a:lstStyle/>
          <a:p>
            <a:r>
              <a:rPr lang="en-US" dirty="0" err="1"/>
              <a:t>Contoh</a:t>
            </a:r>
            <a:r>
              <a:rPr lang="en-US" dirty="0"/>
              <a:t> Systematic Literature Review (SLR)</a:t>
            </a:r>
          </a:p>
        </p:txBody>
      </p:sp>
      <p:sp>
        <p:nvSpPr>
          <p:cNvPr id="5" name="Slide Number Placeholder 4">
            <a:extLst>
              <a:ext uri="{FF2B5EF4-FFF2-40B4-BE49-F238E27FC236}">
                <a16:creationId xmlns:a16="http://schemas.microsoft.com/office/drawing/2014/main" id="{9FA6586D-E4EA-4414-AAB3-E230408E226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325</a:t>
            </a:fld>
            <a:endParaRPr lang="en-US">
              <a:solidFill>
                <a:prstClr val="black">
                  <a:tint val="75000"/>
                </a:prstClr>
              </a:solidFill>
            </a:endParaRPr>
          </a:p>
        </p:txBody>
      </p:sp>
      <p:pic>
        <p:nvPicPr>
          <p:cNvPr id="8" name="Picture 7">
            <a:extLst>
              <a:ext uri="{FF2B5EF4-FFF2-40B4-BE49-F238E27FC236}">
                <a16:creationId xmlns:a16="http://schemas.microsoft.com/office/drawing/2014/main" id="{12F35288-DA9A-445A-AAC5-689A61337287}"/>
              </a:ext>
            </a:extLst>
          </p:cNvPr>
          <p:cNvPicPr>
            <a:picLocks noChangeAspect="1"/>
          </p:cNvPicPr>
          <p:nvPr/>
        </p:nvPicPr>
        <p:blipFill rotWithShape="1">
          <a:blip r:embed="rId2"/>
          <a:srcRect l="58333" t="18981" r="15000" b="6574"/>
          <a:stretch/>
        </p:blipFill>
        <p:spPr>
          <a:xfrm>
            <a:off x="3886209" y="864766"/>
            <a:ext cx="5044579" cy="378343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6F7CB98-78A3-412E-9729-B8842BB242C3}"/>
              </a:ext>
            </a:extLst>
          </p:cNvPr>
          <p:cNvPicPr>
            <a:picLocks noChangeAspect="1"/>
          </p:cNvPicPr>
          <p:nvPr/>
        </p:nvPicPr>
        <p:blipFill rotWithShape="1">
          <a:blip r:embed="rId3"/>
          <a:srcRect l="63333" t="18981" r="20834" b="9676"/>
          <a:stretch/>
        </p:blipFill>
        <p:spPr>
          <a:xfrm>
            <a:off x="4444530" y="1371600"/>
            <a:ext cx="4166070" cy="5043137"/>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puzzle&#10;&#10;Description automatically generated">
            <a:extLst>
              <a:ext uri="{FF2B5EF4-FFF2-40B4-BE49-F238E27FC236}">
                <a16:creationId xmlns:a16="http://schemas.microsoft.com/office/drawing/2014/main" id="{57CF4729-5FB7-4BD9-BC62-5D9E85162F3B}"/>
              </a:ext>
            </a:extLst>
          </p:cNvPr>
          <p:cNvPicPr>
            <a:picLocks noChangeAspect="1"/>
          </p:cNvPicPr>
          <p:nvPr/>
        </p:nvPicPr>
        <p:blipFill rotWithShape="1">
          <a:blip r:embed="rId4">
            <a:extLst>
              <a:ext uri="{28A0092B-C50C-407E-A947-70E740481C1C}">
                <a14:useLocalDpi xmlns:a14="http://schemas.microsoft.com/office/drawing/2010/main" val="0"/>
              </a:ext>
            </a:extLst>
          </a:blip>
          <a:srcRect l="2813" t="13674" r="1489" b="349"/>
          <a:stretch/>
        </p:blipFill>
        <p:spPr>
          <a:xfrm>
            <a:off x="5379796" y="2256279"/>
            <a:ext cx="3674834" cy="4707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1950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err="1"/>
              <a:t>Contoh</a:t>
            </a:r>
            <a:r>
              <a:rPr lang="en-US" dirty="0"/>
              <a:t> Systematic Literature Review (SLR)</a:t>
            </a:r>
            <a:endParaRPr lang="id-ID" dirty="0"/>
          </a:p>
        </p:txBody>
      </p:sp>
      <p:sp>
        <p:nvSpPr>
          <p:cNvPr id="5" name="Slide Number Placeholder 4">
            <a:extLst>
              <a:ext uri="{FF2B5EF4-FFF2-40B4-BE49-F238E27FC236}">
                <a16:creationId xmlns:a16="http://schemas.microsoft.com/office/drawing/2014/main" id="{2AFA2D4E-5135-4E65-B230-BE318DA4F9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326</a:t>
            </a:fld>
            <a:endParaRPr lang="en-US">
              <a:solidFill>
                <a:prstClr val="black">
                  <a:tint val="75000"/>
                </a:prstClr>
              </a:solidFill>
            </a:endParaRPr>
          </a:p>
        </p:txBody>
      </p:sp>
      <p:pic>
        <p:nvPicPr>
          <p:cNvPr id="6" name="Picture 5"/>
          <p:cNvPicPr>
            <a:picLocks noChangeAspect="1"/>
          </p:cNvPicPr>
          <p:nvPr/>
        </p:nvPicPr>
        <p:blipFill rotWithShape="1">
          <a:blip r:embed="rId2"/>
          <a:srcRect l="23088" t="16489" r="20752" b="8518"/>
          <a:stretch/>
        </p:blipFill>
        <p:spPr>
          <a:xfrm>
            <a:off x="13864" y="841132"/>
            <a:ext cx="7315200" cy="54948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C9C90D5-EF8A-4D85-93B9-0271A7C01979}"/>
              </a:ext>
            </a:extLst>
          </p:cNvPr>
          <p:cNvPicPr>
            <a:picLocks noChangeAspect="1"/>
          </p:cNvPicPr>
          <p:nvPr/>
        </p:nvPicPr>
        <p:blipFill rotWithShape="1">
          <a:blip r:embed="rId3"/>
          <a:srcRect l="9409" t="11996" r="8159" b="5257"/>
          <a:stretch/>
        </p:blipFill>
        <p:spPr>
          <a:xfrm>
            <a:off x="1524000" y="2362907"/>
            <a:ext cx="7342673" cy="4146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80144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Content Placeholder 3"/>
          <p:cNvSpPr>
            <a:spLocks noGrp="1"/>
          </p:cNvSpPr>
          <p:nvPr>
            <p:ph idx="1"/>
          </p:nvPr>
        </p:nvSpPr>
        <p:spPr>
          <a:xfrm>
            <a:off x="628649" y="1219200"/>
            <a:ext cx="8177213" cy="5029199"/>
          </a:xfrm>
        </p:spPr>
        <p:txBody>
          <a:bodyPr>
            <a:normAutofit fontScale="85000" lnSpcReduction="20000"/>
          </a:bodyPr>
          <a:lstStyle/>
          <a:p>
            <a:r>
              <a:rPr lang="en-US" sz="4000" dirty="0">
                <a:solidFill>
                  <a:schemeClr val="tx1"/>
                </a:solidFill>
              </a:rPr>
              <a:t>Is a </a:t>
            </a:r>
            <a:r>
              <a:rPr lang="en-US" sz="4000" dirty="0">
                <a:solidFill>
                  <a:srgbClr val="C00000"/>
                </a:solidFill>
              </a:rPr>
              <a:t>SLR of SLRs</a:t>
            </a:r>
          </a:p>
          <a:p>
            <a:r>
              <a:rPr lang="en-US" sz="4000" dirty="0">
                <a:solidFill>
                  <a:schemeClr val="tx1"/>
                </a:solidFill>
              </a:rPr>
              <a:t>To answer a </a:t>
            </a:r>
            <a:r>
              <a:rPr lang="en-US" sz="4000" dirty="0">
                <a:solidFill>
                  <a:srgbClr val="C00000"/>
                </a:solidFill>
              </a:rPr>
              <a:t>more wider question</a:t>
            </a:r>
          </a:p>
          <a:p>
            <a:r>
              <a:rPr lang="en-US" sz="4000" dirty="0">
                <a:solidFill>
                  <a:schemeClr val="tx1"/>
                </a:solidFill>
              </a:rPr>
              <a:t>Uses the </a:t>
            </a:r>
            <a:r>
              <a:rPr lang="en-US" sz="4000" dirty="0">
                <a:solidFill>
                  <a:srgbClr val="C00000"/>
                </a:solidFill>
              </a:rPr>
              <a:t>same method as in SLR</a:t>
            </a:r>
          </a:p>
          <a:p>
            <a:r>
              <a:rPr lang="en-US" sz="4000" dirty="0">
                <a:solidFill>
                  <a:schemeClr val="tx1"/>
                </a:solidFill>
              </a:rPr>
              <a:t>Potentially </a:t>
            </a:r>
            <a:r>
              <a:rPr lang="en-US" sz="4000" dirty="0">
                <a:solidFill>
                  <a:srgbClr val="C00000"/>
                </a:solidFill>
              </a:rPr>
              <a:t>less resource intensive</a:t>
            </a:r>
          </a:p>
          <a:p>
            <a:r>
              <a:rPr lang="en-US" sz="4000" dirty="0">
                <a:solidFill>
                  <a:srgbClr val="C00000"/>
                </a:solidFill>
              </a:rPr>
              <a:t>Examples</a:t>
            </a:r>
            <a:r>
              <a:rPr lang="en-US" sz="4000" dirty="0"/>
              <a:t>:</a:t>
            </a:r>
          </a:p>
          <a:p>
            <a:pPr lvl="1"/>
            <a:r>
              <a:rPr lang="en-US" sz="3600" dirty="0" err="1"/>
              <a:t>Kitchenham</a:t>
            </a:r>
            <a:r>
              <a:rPr lang="en-US" sz="3600" dirty="0"/>
              <a:t> et al., </a:t>
            </a:r>
            <a:r>
              <a:rPr lang="en-US" sz="3600" dirty="0">
                <a:solidFill>
                  <a:srgbClr val="0070C0"/>
                </a:solidFill>
              </a:rPr>
              <a:t>Systematic literature reviews in software engineering – A tertiary study</a:t>
            </a:r>
            <a:r>
              <a:rPr lang="en-US" sz="3600" dirty="0"/>
              <a:t>, Information and Software Technology 52 (2010)</a:t>
            </a:r>
          </a:p>
          <a:p>
            <a:pPr lvl="1"/>
            <a:r>
              <a:rPr lang="en-US" sz="3600" dirty="0"/>
              <a:t>Cruzes et al., </a:t>
            </a:r>
            <a:r>
              <a:rPr lang="en-US" sz="3600" dirty="0">
                <a:solidFill>
                  <a:srgbClr val="0070C0"/>
                </a:solidFill>
              </a:rPr>
              <a:t>Research synthesis in software engineering: A tertiary study</a:t>
            </a:r>
            <a:r>
              <a:rPr lang="en-US" sz="3600" dirty="0"/>
              <a:t>, Information and Software Technology 53 (2011)</a:t>
            </a:r>
          </a:p>
          <a:p>
            <a:endParaRPr lang="en-US" sz="4000" dirty="0"/>
          </a:p>
        </p:txBody>
      </p:sp>
      <p:sp>
        <p:nvSpPr>
          <p:cNvPr id="2" name="Title 1"/>
          <p:cNvSpPr>
            <a:spLocks noGrp="1"/>
          </p:cNvSpPr>
          <p:nvPr>
            <p:ph type="title"/>
          </p:nvPr>
        </p:nvSpPr>
        <p:spPr/>
        <p:txBody>
          <a:bodyPr>
            <a:normAutofit/>
          </a:bodyPr>
          <a:lstStyle/>
          <a:p>
            <a:pPr>
              <a:defRPr/>
            </a:pPr>
            <a:r>
              <a:rPr lang="en-NZ" dirty="0"/>
              <a:t>4. Tertiary study</a:t>
            </a:r>
          </a:p>
        </p:txBody>
      </p:sp>
      <p:sp>
        <p:nvSpPr>
          <p:cNvPr id="3" name="Slide Number Placeholder 2">
            <a:extLst>
              <a:ext uri="{FF2B5EF4-FFF2-40B4-BE49-F238E27FC236}">
                <a16:creationId xmlns:a16="http://schemas.microsoft.com/office/drawing/2014/main" id="{14F67CAD-B1CE-4DAE-9079-09A09BD740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327</a:t>
            </a:fld>
            <a:endParaRPr lang="en-US">
              <a:solidFill>
                <a:prstClr val="black">
                  <a:tint val="75000"/>
                </a:prstClr>
              </a:solidFill>
            </a:endParaRPr>
          </a:p>
        </p:txBody>
      </p:sp>
    </p:spTree>
    <p:extLst>
      <p:ext uri="{BB962C8B-B14F-4D97-AF65-F5344CB8AC3E}">
        <p14:creationId xmlns:p14="http://schemas.microsoft.com/office/powerpoint/2010/main" val="22422661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Tahapan</a:t>
            </a:r>
            <a:r>
              <a:rPr lang="en-US" dirty="0"/>
              <a:t> SLR</a:t>
            </a:r>
          </a:p>
        </p:txBody>
      </p:sp>
      <p:sp>
        <p:nvSpPr>
          <p:cNvPr id="5" name="Right Brace 4"/>
          <p:cNvSpPr/>
          <p:nvPr/>
        </p:nvSpPr>
        <p:spPr>
          <a:xfrm>
            <a:off x="6844943" y="1066800"/>
            <a:ext cx="304800" cy="838200"/>
          </a:xfrm>
          <a:prstGeom prst="rightBrace">
            <a:avLst/>
          </a:prstGeom>
          <a:ln/>
        </p:spPr>
        <p:style>
          <a:lnRef idx="1">
            <a:schemeClr val="accent6"/>
          </a:lnRef>
          <a:fillRef idx="0">
            <a:schemeClr val="accent6"/>
          </a:fillRef>
          <a:effectRef idx="0">
            <a:schemeClr val="accent6"/>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6" name="Right Brace 5"/>
          <p:cNvSpPr/>
          <p:nvPr/>
        </p:nvSpPr>
        <p:spPr>
          <a:xfrm>
            <a:off x="6880357" y="2590800"/>
            <a:ext cx="304800" cy="2286000"/>
          </a:xfrm>
          <a:prstGeom prst="rightBrace">
            <a:avLst/>
          </a:prstGeom>
          <a:ln>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7" name="Right Brace 6"/>
          <p:cNvSpPr/>
          <p:nvPr/>
        </p:nvSpPr>
        <p:spPr>
          <a:xfrm>
            <a:off x="6888969" y="5492644"/>
            <a:ext cx="260774" cy="755303"/>
          </a:xfrm>
          <a:prstGeom prst="rightBrace">
            <a:avLst/>
          </a:prstGeom>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8" name="TextBox 7"/>
          <p:cNvSpPr txBox="1">
            <a:spLocks noChangeArrowheads="1"/>
          </p:cNvSpPr>
          <p:nvPr/>
        </p:nvSpPr>
        <p:spPr bwMode="auto">
          <a:xfrm>
            <a:off x="7193769" y="1295400"/>
            <a:ext cx="132279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97542"/>
                </a:solidFill>
                <a:effectLst/>
              </a:rPr>
              <a:t>PLANNING</a:t>
            </a:r>
          </a:p>
        </p:txBody>
      </p:sp>
      <p:sp>
        <p:nvSpPr>
          <p:cNvPr id="9" name="TextBox 8"/>
          <p:cNvSpPr txBox="1">
            <a:spLocks noChangeArrowheads="1"/>
          </p:cNvSpPr>
          <p:nvPr/>
        </p:nvSpPr>
        <p:spPr bwMode="auto">
          <a:xfrm>
            <a:off x="7185157" y="5686694"/>
            <a:ext cx="143250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70C0"/>
                </a:solidFill>
                <a:effectLst/>
              </a:rPr>
              <a:t>REPORTING</a:t>
            </a:r>
          </a:p>
        </p:txBody>
      </p:sp>
      <p:sp>
        <p:nvSpPr>
          <p:cNvPr id="10" name="TextBox 9"/>
          <p:cNvSpPr txBox="1">
            <a:spLocks noChangeArrowheads="1"/>
          </p:cNvSpPr>
          <p:nvPr/>
        </p:nvSpPr>
        <p:spPr bwMode="auto">
          <a:xfrm>
            <a:off x="7185157" y="3505200"/>
            <a:ext cx="1654043"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2"/>
                </a:solidFill>
                <a:effectLst/>
              </a:rPr>
              <a:t>CONDUCTING</a:t>
            </a:r>
          </a:p>
        </p:txBody>
      </p:sp>
      <p:sp>
        <p:nvSpPr>
          <p:cNvPr id="11" name="Rectangle 10"/>
          <p:cNvSpPr/>
          <p:nvPr/>
        </p:nvSpPr>
        <p:spPr>
          <a:xfrm>
            <a:off x="574807" y="1066800"/>
            <a:ext cx="6193936" cy="838200"/>
          </a:xfrm>
          <a:prstGeom prst="rect">
            <a:avLst/>
          </a:prstGeom>
          <a:solidFill>
            <a:schemeClr val="accent6">
              <a:lumMod val="40000"/>
              <a:lumOff val="60000"/>
            </a:schemeClr>
          </a:solidFill>
          <a:ln>
            <a:solidFill>
              <a:schemeClr val="accent6">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2400" dirty="0">
              <a:solidFill>
                <a:schemeClr val="tx1"/>
              </a:solidFill>
            </a:endParaRPr>
          </a:p>
          <a:p>
            <a:pPr marL="457200" indent="-457200">
              <a:buFont typeface="+mj-lt"/>
              <a:buAutoNum type="arabicPeriod"/>
            </a:pPr>
            <a:r>
              <a:rPr lang="en-US" sz="2400" dirty="0">
                <a:solidFill>
                  <a:schemeClr val="tx1"/>
                </a:solidFill>
              </a:rPr>
              <a:t>Formulate the review’s </a:t>
            </a:r>
            <a:r>
              <a:rPr lang="en-US" sz="2400" dirty="0">
                <a:solidFill>
                  <a:srgbClr val="FF0000"/>
                </a:solidFill>
              </a:rPr>
              <a:t>research question</a:t>
            </a:r>
          </a:p>
          <a:p>
            <a:pPr marL="457200" indent="-457200">
              <a:buFont typeface="+mj-lt"/>
              <a:buAutoNum type="arabicPeriod"/>
            </a:pPr>
            <a:r>
              <a:rPr lang="en-US" sz="2400" dirty="0">
                <a:solidFill>
                  <a:schemeClr val="tx1"/>
                </a:solidFill>
              </a:rPr>
              <a:t>Develop the review’s protocol</a:t>
            </a:r>
          </a:p>
          <a:p>
            <a:pPr algn="ctr"/>
            <a:endParaRPr lang="en-US" sz="2400" dirty="0">
              <a:solidFill>
                <a:schemeClr val="tx1"/>
              </a:solidFill>
            </a:endParaRPr>
          </a:p>
        </p:txBody>
      </p:sp>
      <p:sp>
        <p:nvSpPr>
          <p:cNvPr id="12" name="Rectangle 11"/>
          <p:cNvSpPr/>
          <p:nvPr/>
        </p:nvSpPr>
        <p:spPr>
          <a:xfrm>
            <a:off x="574807" y="2514600"/>
            <a:ext cx="6193936" cy="23622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solidFill>
                <a:schemeClr val="bg1"/>
              </a:solidFill>
            </a:endParaRPr>
          </a:p>
          <a:p>
            <a:pPr marL="457200" indent="-457200">
              <a:buFont typeface="+mj-lt"/>
              <a:buAutoNum type="arabicPeriod"/>
            </a:pPr>
            <a:r>
              <a:rPr lang="en-US" sz="2400" dirty="0">
                <a:solidFill>
                  <a:schemeClr val="tx1"/>
                </a:solidFill>
              </a:rPr>
              <a:t>Identify the </a:t>
            </a:r>
            <a:r>
              <a:rPr lang="en-US" sz="2400" dirty="0">
                <a:solidFill>
                  <a:srgbClr val="FF0000"/>
                </a:solidFill>
              </a:rPr>
              <a:t>relevant literature</a:t>
            </a:r>
          </a:p>
          <a:p>
            <a:pPr marL="457200" indent="-457200">
              <a:buFont typeface="+mj-lt"/>
              <a:buAutoNum type="arabicPeriod"/>
            </a:pPr>
            <a:r>
              <a:rPr lang="en-US" sz="2400" dirty="0">
                <a:solidFill>
                  <a:schemeClr val="tx1"/>
                </a:solidFill>
              </a:rPr>
              <a:t>Perform</a:t>
            </a:r>
            <a:r>
              <a:rPr lang="en-US" sz="2400" dirty="0">
                <a:solidFill>
                  <a:schemeClr val="bg1"/>
                </a:solidFill>
              </a:rPr>
              <a:t> </a:t>
            </a:r>
            <a:r>
              <a:rPr lang="en-US" sz="2400" dirty="0">
                <a:solidFill>
                  <a:srgbClr val="FF0000"/>
                </a:solidFill>
              </a:rPr>
              <a:t>selection of primary studies</a:t>
            </a:r>
          </a:p>
          <a:p>
            <a:pPr marL="457200" indent="-457200">
              <a:buFont typeface="+mj-lt"/>
              <a:buAutoNum type="arabicPeriod"/>
            </a:pPr>
            <a:r>
              <a:rPr lang="en-US" sz="2400" dirty="0">
                <a:solidFill>
                  <a:schemeClr val="tx1"/>
                </a:solidFill>
              </a:rPr>
              <a:t>Perform</a:t>
            </a:r>
            <a:r>
              <a:rPr lang="en-US" sz="2400" dirty="0">
                <a:solidFill>
                  <a:schemeClr val="bg1"/>
                </a:solidFill>
              </a:rPr>
              <a:t> </a:t>
            </a:r>
            <a:r>
              <a:rPr lang="en-US" sz="2400" dirty="0">
                <a:solidFill>
                  <a:srgbClr val="FF0000"/>
                </a:solidFill>
              </a:rPr>
              <a:t>data extraction  </a:t>
            </a:r>
          </a:p>
          <a:p>
            <a:pPr marL="457200" indent="-457200">
              <a:buFont typeface="+mj-lt"/>
              <a:buAutoNum type="arabicPeriod"/>
            </a:pPr>
            <a:r>
              <a:rPr lang="en-US" sz="2400" dirty="0">
                <a:solidFill>
                  <a:schemeClr val="tx1"/>
                </a:solidFill>
              </a:rPr>
              <a:t>Assess studies’ quality</a:t>
            </a:r>
          </a:p>
          <a:p>
            <a:pPr marL="457200" indent="-457200">
              <a:buFont typeface="+mj-lt"/>
              <a:buAutoNum type="arabicPeriod"/>
            </a:pPr>
            <a:r>
              <a:rPr lang="en-US" sz="2400" dirty="0">
                <a:solidFill>
                  <a:schemeClr val="tx1"/>
                </a:solidFill>
              </a:rPr>
              <a:t>Conduct</a:t>
            </a:r>
            <a:r>
              <a:rPr lang="en-US" sz="2400" dirty="0">
                <a:solidFill>
                  <a:schemeClr val="bg1"/>
                </a:solidFill>
              </a:rPr>
              <a:t> </a:t>
            </a:r>
            <a:r>
              <a:rPr lang="en-US" sz="2400" dirty="0">
                <a:solidFill>
                  <a:srgbClr val="FF0000"/>
                </a:solidFill>
              </a:rPr>
              <a:t>synthesis of evidence</a:t>
            </a:r>
          </a:p>
          <a:p>
            <a:pPr algn="ctr"/>
            <a:endParaRPr lang="en-US" sz="2400" dirty="0">
              <a:solidFill>
                <a:schemeClr val="bg1"/>
              </a:solidFill>
            </a:endParaRPr>
          </a:p>
        </p:txBody>
      </p:sp>
      <p:sp>
        <p:nvSpPr>
          <p:cNvPr id="13" name="Rectangle 12"/>
          <p:cNvSpPr/>
          <p:nvPr/>
        </p:nvSpPr>
        <p:spPr>
          <a:xfrm>
            <a:off x="574807" y="5486399"/>
            <a:ext cx="6193936" cy="761549"/>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solidFill>
                <a:schemeClr val="bg1"/>
              </a:solidFill>
            </a:endParaRPr>
          </a:p>
          <a:p>
            <a:pPr marL="457200" indent="-457200" defTabSz="804863">
              <a:buFont typeface="+mj-lt"/>
              <a:buAutoNum type="arabicPeriod"/>
            </a:pPr>
            <a:r>
              <a:rPr lang="en-US" sz="2400" dirty="0">
                <a:solidFill>
                  <a:schemeClr val="tx1"/>
                </a:solidFill>
              </a:rPr>
              <a:t>Write up the SLR </a:t>
            </a:r>
            <a:r>
              <a:rPr lang="en-US" sz="2400" dirty="0">
                <a:solidFill>
                  <a:srgbClr val="FF0000"/>
                </a:solidFill>
              </a:rPr>
              <a:t>report/paper</a:t>
            </a:r>
          </a:p>
          <a:p>
            <a:pPr marL="457200" indent="-457200" defTabSz="804863">
              <a:buFont typeface="+mj-lt"/>
              <a:buAutoNum type="arabicPeriod"/>
            </a:pPr>
            <a:r>
              <a:rPr lang="en-US" sz="2400" dirty="0">
                <a:solidFill>
                  <a:schemeClr val="tx1"/>
                </a:solidFill>
              </a:rPr>
              <a:t>Choose the </a:t>
            </a:r>
            <a:r>
              <a:rPr lang="en-US" sz="2400" dirty="0">
                <a:solidFill>
                  <a:srgbClr val="FF0000"/>
                </a:solidFill>
              </a:rPr>
              <a:t>Right Journal</a:t>
            </a:r>
          </a:p>
          <a:p>
            <a:endParaRPr lang="en-US" sz="2400" dirty="0">
              <a:solidFill>
                <a:schemeClr val="bg1"/>
              </a:solidFill>
            </a:endParaRPr>
          </a:p>
        </p:txBody>
      </p:sp>
      <p:sp>
        <p:nvSpPr>
          <p:cNvPr id="14" name="Down Arrow 13"/>
          <p:cNvSpPr/>
          <p:nvPr/>
        </p:nvSpPr>
        <p:spPr>
          <a:xfrm>
            <a:off x="3492143" y="1981200"/>
            <a:ext cx="304800" cy="4572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Down Arrow 14"/>
          <p:cNvSpPr/>
          <p:nvPr/>
        </p:nvSpPr>
        <p:spPr>
          <a:xfrm>
            <a:off x="3492143" y="4953000"/>
            <a:ext cx="304800" cy="4572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Slide Number Placeholder 1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328</a:t>
            </a:fld>
            <a:endParaRPr lang="en-US" dirty="0">
              <a:solidFill>
                <a:prstClr val="black">
                  <a:tint val="75000"/>
                </a:prstClr>
              </a:solidFill>
            </a:endParaRPr>
          </a:p>
        </p:txBody>
      </p:sp>
    </p:spTree>
    <p:extLst>
      <p:ext uri="{BB962C8B-B14F-4D97-AF65-F5344CB8AC3E}">
        <p14:creationId xmlns:p14="http://schemas.microsoft.com/office/powerpoint/2010/main" val="1554631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a:t>
            </a:r>
            <a:r>
              <a:rPr lang="id-ID" sz="3600" dirty="0"/>
              <a:t>5</a:t>
            </a:r>
            <a:r>
              <a:rPr lang="en-US" sz="3600" dirty="0"/>
              <a:t>.</a:t>
            </a:r>
            <a:r>
              <a:rPr lang="id-ID" sz="3600" dirty="0"/>
              <a:t>1</a:t>
            </a:r>
            <a:r>
              <a:rPr lang="en-US" sz="3600" dirty="0"/>
              <a:t> Tahapan Planning</a:t>
            </a:r>
          </a:p>
        </p:txBody>
      </p:sp>
      <p:sp>
        <p:nvSpPr>
          <p:cNvPr id="3" name="Text Placeholder 2"/>
          <p:cNvSpPr>
            <a:spLocks noGrp="1"/>
          </p:cNvSpPr>
          <p:nvPr>
            <p:ph type="body" idx="1"/>
          </p:nvPr>
        </p:nvSpPr>
        <p:spPr/>
        <p:txBody>
          <a:bodyPr>
            <a:normAutofit/>
          </a:bodyPr>
          <a:lstStyle/>
          <a:p>
            <a:pPr marL="457200" indent="-457200">
              <a:buFont typeface="+mj-lt"/>
              <a:buAutoNum type="arabicPeriod"/>
            </a:pPr>
            <a:r>
              <a:rPr lang="en-ID" sz="2000" dirty="0"/>
              <a:t>Formulate the Review’s Research Question</a:t>
            </a:r>
          </a:p>
          <a:p>
            <a:pPr marL="457200" indent="-457200">
              <a:buFont typeface="+mj-lt"/>
              <a:buAutoNum type="arabicPeriod"/>
            </a:pPr>
            <a:r>
              <a:rPr lang="en-ID" sz="2000" dirty="0"/>
              <a:t>Develop the Review’s Protocol</a:t>
            </a:r>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329</a:t>
            </a:fld>
            <a:endParaRPr lang="en-US">
              <a:solidFill>
                <a:prstClr val="black">
                  <a:tint val="75000"/>
                </a:prstClr>
              </a:solidFill>
            </a:endParaRPr>
          </a:p>
        </p:txBody>
      </p:sp>
    </p:spTree>
    <p:extLst>
      <p:ext uri="{BB962C8B-B14F-4D97-AF65-F5344CB8AC3E}">
        <p14:creationId xmlns:p14="http://schemas.microsoft.com/office/powerpoint/2010/main" val="376715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a:p>
        </p:txBody>
      </p:sp>
      <p:pic>
        <p:nvPicPr>
          <p:cNvPr id="11269" name="Picture 2"/>
          <p:cNvPicPr>
            <a:picLocks noChangeAspect="1" noChangeArrowheads="1"/>
          </p:cNvPicPr>
          <p:nvPr/>
        </p:nvPicPr>
        <p:blipFill>
          <a:blip r:embed="rId2" cstate="print"/>
          <a:srcRect/>
          <a:stretch>
            <a:fillRect/>
          </a:stretch>
        </p:blipFill>
        <p:spPr bwMode="auto">
          <a:xfrm>
            <a:off x="0" y="0"/>
            <a:ext cx="9220200" cy="687387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7416939A-23E3-4D6F-95C9-64F8DDC25DD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4273060424"/>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Content Placeholder 3"/>
          <p:cNvSpPr>
            <a:spLocks noGrp="1"/>
          </p:cNvSpPr>
          <p:nvPr>
            <p:ph idx="1"/>
          </p:nvPr>
        </p:nvSpPr>
        <p:spPr>
          <a:xfrm>
            <a:off x="628649" y="990600"/>
            <a:ext cx="7981951" cy="5715000"/>
          </a:xfrm>
        </p:spPr>
        <p:txBody>
          <a:bodyPr>
            <a:normAutofit/>
          </a:bodyPr>
          <a:lstStyle/>
          <a:p>
            <a:pPr eaLnBrk="1" hangingPunct="1"/>
            <a:r>
              <a:rPr lang="en-US" dirty="0"/>
              <a:t>Features of </a:t>
            </a:r>
            <a:r>
              <a:rPr lang="en-US" dirty="0">
                <a:solidFill>
                  <a:srgbClr val="C00000"/>
                </a:solidFill>
              </a:rPr>
              <a:t>good question</a:t>
            </a:r>
            <a:r>
              <a:rPr lang="en-US" dirty="0"/>
              <a:t>:</a:t>
            </a:r>
          </a:p>
          <a:p>
            <a:pPr lvl="1" eaLnBrk="1" hangingPunct="1"/>
            <a:r>
              <a:rPr lang="en-US" dirty="0"/>
              <a:t>The RQ is </a:t>
            </a:r>
            <a:r>
              <a:rPr lang="en-US" dirty="0">
                <a:solidFill>
                  <a:srgbClr val="0070C0"/>
                </a:solidFill>
              </a:rPr>
              <a:t>meaningful and important </a:t>
            </a:r>
            <a:r>
              <a:rPr lang="en-US" dirty="0"/>
              <a:t>to practitioners and researchers.</a:t>
            </a:r>
          </a:p>
          <a:p>
            <a:pPr lvl="1" eaLnBrk="1" hangingPunct="1"/>
            <a:r>
              <a:rPr lang="en-US" dirty="0"/>
              <a:t>The RQ will lead </a:t>
            </a:r>
            <a:r>
              <a:rPr lang="en-US" dirty="0">
                <a:solidFill>
                  <a:srgbClr val="0070C0"/>
                </a:solidFill>
              </a:rPr>
              <a:t>to changes </a:t>
            </a:r>
            <a:r>
              <a:rPr lang="en-US" dirty="0"/>
              <a:t>in current software engineering practice or </a:t>
            </a:r>
            <a:r>
              <a:rPr lang="en-US" dirty="0">
                <a:solidFill>
                  <a:srgbClr val="0070C0"/>
                </a:solidFill>
              </a:rPr>
              <a:t>to increase confidence </a:t>
            </a:r>
            <a:r>
              <a:rPr lang="en-US" dirty="0"/>
              <a:t>in the value of current practice</a:t>
            </a:r>
          </a:p>
          <a:p>
            <a:pPr lvl="1" eaLnBrk="1" hangingPunct="1"/>
            <a:r>
              <a:rPr lang="en-US" dirty="0"/>
              <a:t>The RQ will </a:t>
            </a:r>
            <a:r>
              <a:rPr lang="en-US" dirty="0">
                <a:solidFill>
                  <a:srgbClr val="0070C0"/>
                </a:solidFill>
              </a:rPr>
              <a:t>identify discrepancies </a:t>
            </a:r>
            <a:r>
              <a:rPr lang="en-US" dirty="0"/>
              <a:t>between commonly held beliefs and the reality</a:t>
            </a:r>
          </a:p>
          <a:p>
            <a:pPr eaLnBrk="1" hangingPunct="1"/>
            <a:r>
              <a:rPr lang="en-US" dirty="0"/>
              <a:t>RQ can be derived primarily </a:t>
            </a:r>
            <a:r>
              <a:rPr lang="en-US" dirty="0">
                <a:solidFill>
                  <a:srgbClr val="C00000"/>
                </a:solidFill>
              </a:rPr>
              <a:t>based on researcher’s interest</a:t>
            </a:r>
            <a:endParaRPr lang="en-US" dirty="0"/>
          </a:p>
          <a:p>
            <a:pPr lvl="1"/>
            <a:r>
              <a:rPr lang="en-US" dirty="0"/>
              <a:t>An SLR for PhD thesis should </a:t>
            </a:r>
            <a:r>
              <a:rPr lang="en-US" dirty="0">
                <a:solidFill>
                  <a:srgbClr val="0070C0"/>
                </a:solidFill>
              </a:rPr>
              <a:t>identify existing basis for the research work</a:t>
            </a:r>
            <a:r>
              <a:rPr lang="en-US" dirty="0"/>
              <a:t> and where it fits in the current body of knowledge</a:t>
            </a:r>
          </a:p>
        </p:txBody>
      </p:sp>
      <p:sp>
        <p:nvSpPr>
          <p:cNvPr id="30722" name="Title 1"/>
          <p:cNvSpPr>
            <a:spLocks noGrp="1"/>
          </p:cNvSpPr>
          <p:nvPr>
            <p:ph type="title"/>
          </p:nvPr>
        </p:nvSpPr>
        <p:spPr/>
        <p:txBody>
          <a:bodyPr>
            <a:normAutofit fontScale="90000"/>
          </a:bodyPr>
          <a:lstStyle/>
          <a:p>
            <a:pPr marL="457200" indent="-457200">
              <a:buFont typeface="+mj-lt"/>
              <a:buAutoNum type="arabicPeriod"/>
            </a:pPr>
            <a:r>
              <a:rPr lang="en-ID" dirty="0"/>
              <a:t>Formulate the Review’s Research Question</a:t>
            </a:r>
          </a:p>
        </p:txBody>
      </p:sp>
      <p:sp>
        <p:nvSpPr>
          <p:cNvPr id="3" name="Slide Number Placeholder 2">
            <a:extLst>
              <a:ext uri="{FF2B5EF4-FFF2-40B4-BE49-F238E27FC236}">
                <a16:creationId xmlns:a16="http://schemas.microsoft.com/office/drawing/2014/main" id="{A595BFC3-2FD4-46B0-8477-BFBEC11D12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330</a:t>
            </a:fld>
            <a:endParaRPr lang="en-US">
              <a:solidFill>
                <a:prstClr val="black">
                  <a:tint val="75000"/>
                </a:prstClr>
              </a:solidFill>
            </a:endParaRPr>
          </a:p>
        </p:txBody>
      </p:sp>
    </p:spTree>
    <p:extLst>
      <p:ext uri="{BB962C8B-B14F-4D97-AF65-F5344CB8AC3E}">
        <p14:creationId xmlns:p14="http://schemas.microsoft.com/office/powerpoint/2010/main" val="3515558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Content Placeholder 3"/>
          <p:cNvSpPr>
            <a:spLocks noGrp="1"/>
          </p:cNvSpPr>
          <p:nvPr>
            <p:ph idx="1"/>
          </p:nvPr>
        </p:nvSpPr>
        <p:spPr>
          <a:xfrm>
            <a:off x="628649" y="1295400"/>
            <a:ext cx="8177213" cy="4803775"/>
          </a:xfrm>
        </p:spPr>
        <p:txBody>
          <a:bodyPr>
            <a:normAutofit/>
          </a:bodyPr>
          <a:lstStyle/>
          <a:p>
            <a:pPr eaLnBrk="1" hangingPunct="1"/>
            <a:r>
              <a:rPr lang="en-US" sz="3200" dirty="0"/>
              <a:t>Is the </a:t>
            </a:r>
            <a:r>
              <a:rPr lang="en-US" sz="3200" dirty="0">
                <a:solidFill>
                  <a:srgbClr val="C00000"/>
                </a:solidFill>
              </a:rPr>
              <a:t>most important part </a:t>
            </a:r>
            <a:r>
              <a:rPr lang="en-US" sz="3200" dirty="0"/>
              <a:t>in any SLR</a:t>
            </a:r>
          </a:p>
          <a:p>
            <a:pPr eaLnBrk="1" hangingPunct="1"/>
            <a:r>
              <a:rPr lang="en-US" sz="3200" dirty="0"/>
              <a:t>Is not necessarily the same as questions addressed in your research</a:t>
            </a:r>
          </a:p>
          <a:p>
            <a:pPr eaLnBrk="1" hangingPunct="1"/>
            <a:r>
              <a:rPr lang="en-US" sz="3200" dirty="0"/>
              <a:t>Is used </a:t>
            </a:r>
            <a:r>
              <a:rPr lang="en-US" sz="3200" dirty="0">
                <a:solidFill>
                  <a:srgbClr val="C00000"/>
                </a:solidFill>
              </a:rPr>
              <a:t>to guide the search process</a:t>
            </a:r>
          </a:p>
          <a:p>
            <a:pPr eaLnBrk="1" hangingPunct="1"/>
            <a:r>
              <a:rPr lang="en-US" sz="3200" dirty="0"/>
              <a:t>Is used </a:t>
            </a:r>
            <a:r>
              <a:rPr lang="en-US" sz="3200" dirty="0">
                <a:solidFill>
                  <a:srgbClr val="C00000"/>
                </a:solidFill>
              </a:rPr>
              <a:t>to guide the extraction process</a:t>
            </a:r>
          </a:p>
          <a:p>
            <a:pPr eaLnBrk="1" hangingPunct="1"/>
            <a:r>
              <a:rPr lang="en-US" sz="3200" dirty="0"/>
              <a:t>Data analysis (</a:t>
            </a:r>
            <a:r>
              <a:rPr lang="en-US" sz="3200" dirty="0">
                <a:solidFill>
                  <a:srgbClr val="C00000"/>
                </a:solidFill>
              </a:rPr>
              <a:t>synthesis of evidence</a:t>
            </a:r>
            <a:r>
              <a:rPr lang="en-US" sz="3200" dirty="0"/>
              <a:t>) is expected </a:t>
            </a:r>
            <a:r>
              <a:rPr lang="en-US" sz="3200" dirty="0">
                <a:solidFill>
                  <a:srgbClr val="C00000"/>
                </a:solidFill>
              </a:rPr>
              <a:t>to answer your SLR’s RQ</a:t>
            </a:r>
          </a:p>
          <a:p>
            <a:pPr eaLnBrk="1" hangingPunct="1"/>
            <a:endParaRPr lang="en-US" sz="3200" dirty="0"/>
          </a:p>
        </p:txBody>
      </p:sp>
      <p:sp>
        <p:nvSpPr>
          <p:cNvPr id="29698" name="Title 1"/>
          <p:cNvSpPr>
            <a:spLocks noGrp="1"/>
          </p:cNvSpPr>
          <p:nvPr>
            <p:ph type="title"/>
          </p:nvPr>
        </p:nvSpPr>
        <p:spPr/>
        <p:txBody>
          <a:bodyPr>
            <a:normAutofit/>
          </a:bodyPr>
          <a:lstStyle/>
          <a:p>
            <a:pPr eaLnBrk="1" fontAlgn="auto" hangingPunct="1">
              <a:spcAft>
                <a:spcPts val="0"/>
              </a:spcAft>
              <a:defRPr/>
            </a:pPr>
            <a:r>
              <a:rPr lang="en-US" dirty="0"/>
              <a:t>The Research Question (RQ)</a:t>
            </a:r>
          </a:p>
        </p:txBody>
      </p:sp>
      <p:sp>
        <p:nvSpPr>
          <p:cNvPr id="3" name="Slide Number Placeholder 2">
            <a:extLst>
              <a:ext uri="{FF2B5EF4-FFF2-40B4-BE49-F238E27FC236}">
                <a16:creationId xmlns:a16="http://schemas.microsoft.com/office/drawing/2014/main" id="{07D31275-6F63-4196-8A69-E1312DF0FB7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331</a:t>
            </a:fld>
            <a:endParaRPr lang="en-US">
              <a:solidFill>
                <a:prstClr val="black">
                  <a:tint val="75000"/>
                </a:prstClr>
              </a:solidFill>
            </a:endParaRPr>
          </a:p>
        </p:txBody>
      </p:sp>
    </p:spTree>
    <p:extLst>
      <p:ext uri="{BB962C8B-B14F-4D97-AF65-F5344CB8AC3E}">
        <p14:creationId xmlns:p14="http://schemas.microsoft.com/office/powerpoint/2010/main" val="1650932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Rectangle 5"/>
          <p:cNvSpPr>
            <a:spLocks noGrp="1" noChangeArrowheads="1"/>
          </p:cNvSpPr>
          <p:nvPr>
            <p:ph idx="1"/>
          </p:nvPr>
        </p:nvSpPr>
        <p:spPr>
          <a:xfrm>
            <a:off x="76200" y="1143000"/>
            <a:ext cx="8686800" cy="5181600"/>
          </a:xfrm>
        </p:spPr>
        <p:txBody>
          <a:bodyPr>
            <a:noAutofit/>
          </a:bodyPr>
          <a:lstStyle/>
          <a:p>
            <a:pPr marL="548640" indent="-411480" eaLnBrk="1" fontAlgn="auto" hangingPunct="1">
              <a:spcAft>
                <a:spcPts val="0"/>
              </a:spcAft>
              <a:buClr>
                <a:schemeClr val="tx1">
                  <a:shade val="95000"/>
                </a:schemeClr>
              </a:buClr>
              <a:buFont typeface="Wingdings 2" pitchFamily="18" charset="2"/>
              <a:buNone/>
              <a:defRPr/>
            </a:pPr>
            <a:r>
              <a:rPr lang="en-NZ" dirty="0"/>
              <a:t>	The formulation of RQs about effectiveness of a treatment should focus on 5 elements known as PICOC:</a:t>
            </a:r>
          </a:p>
          <a:p>
            <a:pPr marL="1051560" lvl="1" indent="-457200">
              <a:buClr>
                <a:schemeClr val="tx1">
                  <a:shade val="95000"/>
                </a:schemeClr>
              </a:buClr>
              <a:buFont typeface="+mj-lt"/>
              <a:buAutoNum type="arabicPeriod"/>
              <a:defRPr/>
            </a:pPr>
            <a:r>
              <a:rPr lang="en-US" b="1" dirty="0">
                <a:solidFill>
                  <a:srgbClr val="C00000"/>
                </a:solidFill>
              </a:rPr>
              <a:t>Population (P)</a:t>
            </a:r>
            <a:r>
              <a:rPr lang="en-US" b="1" i="1" dirty="0"/>
              <a:t> </a:t>
            </a:r>
            <a:r>
              <a:rPr lang="en-US" dirty="0"/>
              <a:t>- the </a:t>
            </a:r>
            <a:r>
              <a:rPr lang="en-US" dirty="0">
                <a:solidFill>
                  <a:srgbClr val="0070C0"/>
                </a:solidFill>
              </a:rPr>
              <a:t>target group </a:t>
            </a:r>
            <a:r>
              <a:rPr lang="en-US" dirty="0"/>
              <a:t>for the investigation (e.g. people, software etc.)</a:t>
            </a:r>
          </a:p>
          <a:p>
            <a:pPr marL="1051560" lvl="1" indent="-457200">
              <a:buClr>
                <a:schemeClr val="tx1">
                  <a:shade val="95000"/>
                </a:schemeClr>
              </a:buClr>
              <a:buFont typeface="+mj-lt"/>
              <a:buAutoNum type="arabicPeriod"/>
              <a:defRPr/>
            </a:pPr>
            <a:r>
              <a:rPr lang="en-US" b="1" dirty="0">
                <a:solidFill>
                  <a:srgbClr val="C00000"/>
                </a:solidFill>
              </a:rPr>
              <a:t>Intervention (I) </a:t>
            </a:r>
            <a:r>
              <a:rPr lang="en-US" dirty="0"/>
              <a:t>- specifies the </a:t>
            </a:r>
            <a:r>
              <a:rPr lang="en-US" dirty="0">
                <a:solidFill>
                  <a:srgbClr val="0070C0"/>
                </a:solidFill>
              </a:rPr>
              <a:t>investigation aspects </a:t>
            </a:r>
            <a:r>
              <a:rPr lang="en-US" dirty="0"/>
              <a:t>or issues of interest to the researchers</a:t>
            </a:r>
          </a:p>
          <a:p>
            <a:pPr marL="1051560" lvl="1" indent="-457200">
              <a:buClr>
                <a:schemeClr val="tx1">
                  <a:shade val="95000"/>
                </a:schemeClr>
              </a:buClr>
              <a:buFont typeface="+mj-lt"/>
              <a:buAutoNum type="arabicPeriod"/>
              <a:defRPr/>
            </a:pPr>
            <a:r>
              <a:rPr lang="en-US" b="1" dirty="0">
                <a:solidFill>
                  <a:srgbClr val="C00000"/>
                </a:solidFill>
              </a:rPr>
              <a:t>Comparison (C)</a:t>
            </a:r>
            <a:r>
              <a:rPr lang="en-US" dirty="0"/>
              <a:t>– aspect of the investigation </a:t>
            </a:r>
            <a:r>
              <a:rPr lang="en-US" dirty="0">
                <a:solidFill>
                  <a:srgbClr val="0070C0"/>
                </a:solidFill>
              </a:rPr>
              <a:t>with which the intervention is being compared to</a:t>
            </a:r>
          </a:p>
          <a:p>
            <a:pPr marL="1051560" lvl="1" indent="-457200">
              <a:buClr>
                <a:schemeClr val="tx1">
                  <a:shade val="95000"/>
                </a:schemeClr>
              </a:buClr>
              <a:buFont typeface="+mj-lt"/>
              <a:buAutoNum type="arabicPeriod"/>
              <a:defRPr/>
            </a:pPr>
            <a:r>
              <a:rPr lang="en-US" b="1" dirty="0">
                <a:solidFill>
                  <a:srgbClr val="C00000"/>
                </a:solidFill>
              </a:rPr>
              <a:t>Outcomes (O)</a:t>
            </a:r>
            <a:r>
              <a:rPr lang="en-US" dirty="0"/>
              <a:t>– the </a:t>
            </a:r>
            <a:r>
              <a:rPr lang="en-US" dirty="0">
                <a:solidFill>
                  <a:srgbClr val="0070C0"/>
                </a:solidFill>
              </a:rPr>
              <a:t>effect</a:t>
            </a:r>
            <a:r>
              <a:rPr lang="en-US" dirty="0"/>
              <a:t> of the intervention</a:t>
            </a:r>
          </a:p>
          <a:p>
            <a:pPr marL="1051560" lvl="1" indent="-457200">
              <a:buClr>
                <a:schemeClr val="tx1">
                  <a:shade val="95000"/>
                </a:schemeClr>
              </a:buClr>
              <a:buFont typeface="+mj-lt"/>
              <a:buAutoNum type="arabicPeriod"/>
              <a:defRPr/>
            </a:pPr>
            <a:r>
              <a:rPr lang="en-US" b="1" dirty="0">
                <a:solidFill>
                  <a:srgbClr val="C00000"/>
                </a:solidFill>
              </a:rPr>
              <a:t>Context (C)</a:t>
            </a:r>
            <a:r>
              <a:rPr lang="en-US" dirty="0"/>
              <a:t>– the </a:t>
            </a:r>
            <a:r>
              <a:rPr lang="en-US" dirty="0">
                <a:solidFill>
                  <a:srgbClr val="0070C0"/>
                </a:solidFill>
              </a:rPr>
              <a:t>setting or environment</a:t>
            </a:r>
            <a:r>
              <a:rPr lang="en-US" dirty="0"/>
              <a:t> of the investigation</a:t>
            </a:r>
          </a:p>
          <a:p>
            <a:pPr marL="594360" lvl="1" indent="0">
              <a:buClr>
                <a:schemeClr val="tx1">
                  <a:shade val="95000"/>
                </a:schemeClr>
              </a:buClr>
              <a:buNone/>
              <a:defRPr/>
            </a:pPr>
            <a:endParaRPr lang="en-US" dirty="0"/>
          </a:p>
          <a:p>
            <a:pPr marL="594360" lvl="1" indent="0">
              <a:buClr>
                <a:schemeClr val="tx1">
                  <a:shade val="95000"/>
                </a:schemeClr>
              </a:buClr>
              <a:buNone/>
              <a:defRPr/>
            </a:pPr>
            <a:r>
              <a:rPr lang="en-US" sz="2000" i="1" dirty="0"/>
              <a:t>(</a:t>
            </a:r>
            <a:r>
              <a:rPr lang="en-US" sz="2000" i="1" dirty="0" err="1"/>
              <a:t>Petticrew</a:t>
            </a:r>
            <a:r>
              <a:rPr lang="en-US" sz="2000" i="1" dirty="0"/>
              <a:t> et al., Systematic Reviews in the Social Sciences: A Practical Guide, Blackwell Publishing, 2006)</a:t>
            </a:r>
          </a:p>
          <a:p>
            <a:pPr marL="594360" lvl="1" indent="0">
              <a:buClr>
                <a:schemeClr val="tx1">
                  <a:shade val="95000"/>
                </a:schemeClr>
              </a:buClr>
              <a:buNone/>
              <a:defRPr/>
            </a:pPr>
            <a:endParaRPr lang="en-US" dirty="0"/>
          </a:p>
        </p:txBody>
      </p:sp>
      <p:sp>
        <p:nvSpPr>
          <p:cNvPr id="110594" name="Rectangle 2"/>
          <p:cNvSpPr>
            <a:spLocks noGrp="1" noChangeArrowheads="1"/>
          </p:cNvSpPr>
          <p:nvPr>
            <p:ph type="title"/>
          </p:nvPr>
        </p:nvSpPr>
        <p:spPr/>
        <p:txBody>
          <a:bodyPr>
            <a:normAutofit/>
          </a:bodyPr>
          <a:lstStyle/>
          <a:p>
            <a:pPr eaLnBrk="1" fontAlgn="auto" hangingPunct="1">
              <a:spcAft>
                <a:spcPts val="0"/>
              </a:spcAft>
              <a:defRPr/>
            </a:pPr>
            <a:r>
              <a:rPr lang="id-ID" dirty="0"/>
              <a:t>RQ and PICOC</a:t>
            </a:r>
            <a:endParaRPr lang="en-US" dirty="0"/>
          </a:p>
        </p:txBody>
      </p:sp>
      <p:sp>
        <p:nvSpPr>
          <p:cNvPr id="3" name="Slide Number Placeholder 2">
            <a:extLst>
              <a:ext uri="{FF2B5EF4-FFF2-40B4-BE49-F238E27FC236}">
                <a16:creationId xmlns:a16="http://schemas.microsoft.com/office/drawing/2014/main" id="{14E1908D-B5ED-48EE-8BDE-0664EE2809D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332</a:t>
            </a:fld>
            <a:endParaRPr lang="en-US">
              <a:solidFill>
                <a:prstClr val="black">
                  <a:tint val="75000"/>
                </a:prstClr>
              </a:solidFill>
            </a:endParaRPr>
          </a:p>
        </p:txBody>
      </p:sp>
    </p:spTree>
    <p:extLst>
      <p:ext uri="{BB962C8B-B14F-4D97-AF65-F5344CB8AC3E}">
        <p14:creationId xmlns:p14="http://schemas.microsoft.com/office/powerpoint/2010/main" val="574232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28650" y="152401"/>
            <a:ext cx="8439150" cy="685800"/>
          </a:xfrm>
        </p:spPr>
        <p:txBody>
          <a:bodyPr>
            <a:normAutofit/>
          </a:bodyPr>
          <a:lstStyle/>
          <a:p>
            <a:pPr eaLnBrk="1" fontAlgn="auto" hangingPunct="1">
              <a:spcAft>
                <a:spcPts val="0"/>
              </a:spcAft>
              <a:defRPr/>
            </a:pPr>
            <a:r>
              <a:rPr lang="en-US" sz="3600" dirty="0"/>
              <a:t>Example of PICOC (Kitchenham et al., 2007)</a:t>
            </a:r>
          </a:p>
        </p:txBody>
      </p:sp>
      <p:graphicFrame>
        <p:nvGraphicFramePr>
          <p:cNvPr id="5" name="Group 31"/>
          <p:cNvGraphicFramePr>
            <a:graphicFrameLocks/>
          </p:cNvGraphicFramePr>
          <p:nvPr/>
        </p:nvGraphicFramePr>
        <p:xfrm>
          <a:off x="499989" y="2819400"/>
          <a:ext cx="8229600" cy="3322320"/>
        </p:xfrm>
        <a:graphic>
          <a:graphicData uri="http://schemas.openxmlformats.org/drawingml/2006/table">
            <a:tbl>
              <a:tblPr/>
              <a:tblGrid>
                <a:gridCol w="2290763">
                  <a:extLst>
                    <a:ext uri="{9D8B030D-6E8A-4147-A177-3AD203B41FA5}">
                      <a16:colId xmlns:a16="http://schemas.microsoft.com/office/drawing/2014/main" val="20000"/>
                    </a:ext>
                  </a:extLst>
                </a:gridCol>
                <a:gridCol w="5938837">
                  <a:extLst>
                    <a:ext uri="{9D8B030D-6E8A-4147-A177-3AD203B41FA5}">
                      <a16:colId xmlns:a16="http://schemas.microsoft.com/office/drawing/2014/main" val="20001"/>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Population:</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Software or web project</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Intervention:</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Cross-company project effort estimation model</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Comparison:</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Single-company project effort estimation model</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Outcomes:</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Prediction or estimate accuracy</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Context:</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2400" b="0" i="0" u="none" strike="noStrike" cap="none" normalizeH="0" baseline="0" dirty="0">
                          <a:ln>
                            <a:noFill/>
                          </a:ln>
                          <a:solidFill>
                            <a:schemeClr val="tx1"/>
                          </a:solidFill>
                          <a:effectLst/>
                          <a:latin typeface="+mn-lt"/>
                        </a:rPr>
                        <a:t>None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 name="Rectangle 5"/>
          <p:cNvSpPr/>
          <p:nvPr/>
        </p:nvSpPr>
        <p:spPr>
          <a:xfrm>
            <a:off x="495300" y="1066800"/>
            <a:ext cx="8153400" cy="1200329"/>
          </a:xfrm>
          <a:prstGeom prst="rect">
            <a:avLst/>
          </a:prstGeom>
        </p:spPr>
        <p:txBody>
          <a:bodyPr wrap="square">
            <a:spAutoFit/>
          </a:bodyPr>
          <a:lstStyle/>
          <a:p>
            <a:pPr algn="l"/>
            <a:r>
              <a:rPr lang="en-US" sz="2400" dirty="0" err="1">
                <a:effectLst/>
                <a:latin typeface="+mn-lt"/>
              </a:rPr>
              <a:t>Kitchenham</a:t>
            </a:r>
            <a:r>
              <a:rPr lang="en-US" sz="2400" dirty="0">
                <a:effectLst/>
                <a:latin typeface="+mn-lt"/>
              </a:rPr>
              <a:t> et al., </a:t>
            </a:r>
            <a:r>
              <a:rPr lang="en-US" sz="2400" dirty="0">
                <a:solidFill>
                  <a:srgbClr val="C00000"/>
                </a:solidFill>
                <a:effectLst/>
                <a:latin typeface="+mn-lt"/>
              </a:rPr>
              <a:t>A Systematic Review of Cross- vs. Within-Company Cost Estimation Studies</a:t>
            </a:r>
            <a:r>
              <a:rPr lang="en-US" sz="2400" dirty="0">
                <a:effectLst/>
                <a:latin typeface="+mn-lt"/>
              </a:rPr>
              <a:t>, </a:t>
            </a:r>
            <a:r>
              <a:rPr lang="en-US" sz="2400" i="1" dirty="0">
                <a:effectLst/>
                <a:latin typeface="+mn-lt"/>
              </a:rPr>
              <a:t>IEEE Transactions on Software Engineering</a:t>
            </a:r>
            <a:r>
              <a:rPr lang="en-US" sz="2400" dirty="0">
                <a:effectLst/>
                <a:latin typeface="+mn-lt"/>
              </a:rPr>
              <a:t>, 33 (5), 2007 </a:t>
            </a:r>
          </a:p>
        </p:txBody>
      </p:sp>
      <p:sp>
        <p:nvSpPr>
          <p:cNvPr id="3" name="Slide Number Placeholder 2">
            <a:extLst>
              <a:ext uri="{FF2B5EF4-FFF2-40B4-BE49-F238E27FC236}">
                <a16:creationId xmlns:a16="http://schemas.microsoft.com/office/drawing/2014/main" id="{E4972331-50A3-4253-A535-A4D4E3C3252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333</a:t>
            </a:fld>
            <a:endParaRPr lang="en-US">
              <a:solidFill>
                <a:prstClr val="black">
                  <a:tint val="75000"/>
                </a:prstClr>
              </a:solidFill>
            </a:endParaRPr>
          </a:p>
        </p:txBody>
      </p:sp>
    </p:spTree>
    <p:extLst>
      <p:ext uri="{BB962C8B-B14F-4D97-AF65-F5344CB8AC3E}">
        <p14:creationId xmlns:p14="http://schemas.microsoft.com/office/powerpoint/2010/main" val="469215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81001" y="2057400"/>
          <a:ext cx="8534400" cy="4073210"/>
        </p:xfrm>
        <a:graphic>
          <a:graphicData uri="http://schemas.openxmlformats.org/drawingml/2006/table">
            <a:tbl>
              <a:tblPr firstCol="1" bandRow="1">
                <a:tableStyleId>{073A0DAA-6AF3-43AB-8588-CEC1D06C72B9}</a:tableStyleId>
              </a:tblPr>
              <a:tblGrid>
                <a:gridCol w="2305437">
                  <a:extLst>
                    <a:ext uri="{9D8B030D-6E8A-4147-A177-3AD203B41FA5}">
                      <a16:colId xmlns:a16="http://schemas.microsoft.com/office/drawing/2014/main" val="20000"/>
                    </a:ext>
                  </a:extLst>
                </a:gridCol>
                <a:gridCol w="6228963">
                  <a:extLst>
                    <a:ext uri="{9D8B030D-6E8A-4147-A177-3AD203B41FA5}">
                      <a16:colId xmlns:a16="http://schemas.microsoft.com/office/drawing/2014/main" val="20001"/>
                    </a:ext>
                  </a:extLst>
                </a:gridCol>
              </a:tblGrid>
              <a:tr h="807720">
                <a:tc>
                  <a:txBody>
                    <a:bodyPr/>
                    <a:lstStyle/>
                    <a:p>
                      <a:pPr marL="0" marR="0" algn="just">
                        <a:lnSpc>
                          <a:spcPct val="115000"/>
                        </a:lnSpc>
                        <a:spcBef>
                          <a:spcPts val="0"/>
                        </a:spcBef>
                        <a:spcAft>
                          <a:spcPts val="0"/>
                        </a:spcAft>
                      </a:pPr>
                      <a:r>
                        <a:rPr lang="id-ID" sz="2400">
                          <a:effectLst/>
                        </a:rPr>
                        <a:t>Population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Software, software application, software system, information system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24704">
                <a:tc>
                  <a:txBody>
                    <a:bodyPr/>
                    <a:lstStyle/>
                    <a:p>
                      <a:pPr marL="0" marR="0" algn="just">
                        <a:lnSpc>
                          <a:spcPct val="115000"/>
                        </a:lnSpc>
                        <a:spcBef>
                          <a:spcPts val="0"/>
                        </a:spcBef>
                        <a:spcAft>
                          <a:spcPts val="0"/>
                        </a:spcAft>
                      </a:pPr>
                      <a:r>
                        <a:rPr lang="id-ID" sz="2400">
                          <a:effectLst/>
                        </a:rPr>
                        <a:t>Intervention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dirty="0">
                          <a:effectLst/>
                        </a:rPr>
                        <a:t>Software </a:t>
                      </a:r>
                      <a:r>
                        <a:rPr lang="en-US" sz="2400" dirty="0">
                          <a:effectLst/>
                        </a:rPr>
                        <a:t>defect</a:t>
                      </a:r>
                      <a:r>
                        <a:rPr lang="id-ID" sz="2400" dirty="0">
                          <a:effectLst/>
                        </a:rPr>
                        <a:t> prediction</a:t>
                      </a:r>
                      <a:r>
                        <a:rPr lang="en-US" sz="2400" dirty="0">
                          <a:effectLst/>
                        </a:rPr>
                        <a:t>, fault prediction, error-prone, detection, classification, estimation, </a:t>
                      </a:r>
                      <a:r>
                        <a:rPr lang="id-ID" sz="2400" dirty="0">
                          <a:effectLst/>
                        </a:rPr>
                        <a:t>models, methods, techniques, </a:t>
                      </a:r>
                      <a:r>
                        <a:rPr lang="en-US" sz="2400" dirty="0">
                          <a:effectLst/>
                        </a:rPr>
                        <a:t>datasets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90736">
                <a:tc>
                  <a:txBody>
                    <a:bodyPr/>
                    <a:lstStyle/>
                    <a:p>
                      <a:pPr marL="0" marR="0" algn="just">
                        <a:lnSpc>
                          <a:spcPct val="115000"/>
                        </a:lnSpc>
                        <a:spcBef>
                          <a:spcPts val="0"/>
                        </a:spcBef>
                        <a:spcAft>
                          <a:spcPts val="0"/>
                        </a:spcAft>
                      </a:pPr>
                      <a:r>
                        <a:rPr lang="id-ID" sz="2400">
                          <a:effectLst/>
                        </a:rPr>
                        <a:t>Comparison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n/a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07720">
                <a:tc>
                  <a:txBody>
                    <a:bodyPr/>
                    <a:lstStyle/>
                    <a:p>
                      <a:pPr marL="0" marR="0" algn="just">
                        <a:lnSpc>
                          <a:spcPct val="115000"/>
                        </a:lnSpc>
                        <a:spcBef>
                          <a:spcPts val="0"/>
                        </a:spcBef>
                        <a:spcAft>
                          <a:spcPts val="0"/>
                        </a:spcAft>
                      </a:pPr>
                      <a:r>
                        <a:rPr lang="id-ID" sz="2400">
                          <a:effectLst/>
                        </a:rPr>
                        <a:t>Outcomes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Prediction accuracy of software </a:t>
                      </a:r>
                      <a:r>
                        <a:rPr lang="en-US" sz="2400">
                          <a:effectLst/>
                        </a:rPr>
                        <a:t>defect</a:t>
                      </a:r>
                      <a:r>
                        <a:rPr lang="id-ID" sz="2400">
                          <a:effectLst/>
                        </a:rPr>
                        <a:t>, successful </a:t>
                      </a:r>
                      <a:r>
                        <a:rPr lang="en-US" sz="2400">
                          <a:effectLst/>
                        </a:rPr>
                        <a:t>defect</a:t>
                      </a:r>
                      <a:r>
                        <a:rPr lang="id-ID" sz="2400">
                          <a:effectLst/>
                        </a:rPr>
                        <a:t> prediction </a:t>
                      </a:r>
                      <a:r>
                        <a:rPr lang="en-US" sz="2400">
                          <a:effectLst/>
                        </a:rPr>
                        <a:t>methods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07720">
                <a:tc>
                  <a:txBody>
                    <a:bodyPr/>
                    <a:lstStyle/>
                    <a:p>
                      <a:pPr marL="0" marR="0" algn="just">
                        <a:lnSpc>
                          <a:spcPct val="115000"/>
                        </a:lnSpc>
                        <a:spcBef>
                          <a:spcPts val="0"/>
                        </a:spcBef>
                        <a:spcAft>
                          <a:spcPts val="0"/>
                        </a:spcAft>
                      </a:pPr>
                      <a:r>
                        <a:rPr lang="id-ID" sz="2400">
                          <a:effectLst/>
                        </a:rPr>
                        <a:t>Context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S</a:t>
                      </a:r>
                      <a:r>
                        <a:rPr lang="id-ID" sz="2400" dirty="0">
                          <a:effectLst/>
                        </a:rPr>
                        <a:t>tudies in industry</a:t>
                      </a:r>
                      <a:r>
                        <a:rPr lang="en-US" sz="2400" dirty="0">
                          <a:effectLst/>
                        </a:rPr>
                        <a:t> and </a:t>
                      </a:r>
                      <a:r>
                        <a:rPr lang="id-ID" sz="2400" dirty="0">
                          <a:effectLst/>
                        </a:rPr>
                        <a:t>academia, small and large data 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Title 3"/>
          <p:cNvSpPr>
            <a:spLocks noGrp="1"/>
          </p:cNvSpPr>
          <p:nvPr>
            <p:ph type="title"/>
          </p:nvPr>
        </p:nvSpPr>
        <p:spPr/>
        <p:txBody>
          <a:bodyPr>
            <a:normAutofit/>
          </a:bodyPr>
          <a:lstStyle/>
          <a:p>
            <a:r>
              <a:rPr lang="en-ID" dirty="0"/>
              <a:t>Example of </a:t>
            </a:r>
            <a:r>
              <a:rPr lang="id-ID" dirty="0"/>
              <a:t>PICOC </a:t>
            </a:r>
            <a:r>
              <a:rPr lang="en-ID" dirty="0"/>
              <a:t>(</a:t>
            </a:r>
            <a:r>
              <a:rPr lang="id-ID" dirty="0"/>
              <a:t>Wahono, </a:t>
            </a:r>
            <a:r>
              <a:rPr lang="en-ID" dirty="0"/>
              <a:t>20</a:t>
            </a:r>
            <a:r>
              <a:rPr lang="id-ID" dirty="0"/>
              <a:t>15</a:t>
            </a:r>
            <a:r>
              <a:rPr lang="en-ID" dirty="0"/>
              <a:t>)</a:t>
            </a:r>
            <a:endParaRPr lang="en-US" dirty="0"/>
          </a:p>
        </p:txBody>
      </p:sp>
      <p:sp>
        <p:nvSpPr>
          <p:cNvPr id="7" name="Content Placeholder 1"/>
          <p:cNvSpPr txBox="1">
            <a:spLocks/>
          </p:cNvSpPr>
          <p:nvPr/>
        </p:nvSpPr>
        <p:spPr>
          <a:xfrm>
            <a:off x="381000" y="990601"/>
            <a:ext cx="8458200" cy="8382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kumimoji="0" lang="en-ID" sz="2400" dirty="0">
                <a:effectLst/>
              </a:rPr>
              <a:t>Romi Satria Wahono, </a:t>
            </a:r>
            <a:r>
              <a:rPr kumimoji="0" lang="en-ID" sz="2400" dirty="0">
                <a:solidFill>
                  <a:srgbClr val="C00000"/>
                </a:solidFill>
                <a:effectLst/>
              </a:rPr>
              <a:t>A Systematic Literature Review of Software Defect Prediction: Research Trends, Datasets, Methods and Frameworks</a:t>
            </a:r>
            <a:r>
              <a:rPr kumimoji="0" lang="en-ID" sz="2400" dirty="0">
                <a:effectLst/>
              </a:rPr>
              <a:t>, </a:t>
            </a:r>
            <a:r>
              <a:rPr kumimoji="0" lang="en-ID" sz="2400" i="1" dirty="0">
                <a:effectLst/>
              </a:rPr>
              <a:t>Journal of Software Engineering, Vol. 1, No. 1</a:t>
            </a:r>
            <a:r>
              <a:rPr kumimoji="0" lang="en-ID" sz="2400" dirty="0">
                <a:effectLst/>
              </a:rPr>
              <a:t>, pp. 1-16, April 2015</a:t>
            </a:r>
          </a:p>
          <a:p>
            <a:pPr marL="0" indent="0" fontAlgn="auto">
              <a:spcAft>
                <a:spcPts val="0"/>
              </a:spcAft>
              <a:buFont typeface="Arial" panose="020B0604020202020204" pitchFamily="34" charset="0"/>
              <a:buNone/>
            </a:pPr>
            <a:endParaRPr kumimoji="0" lang="en-US" sz="1800" dirty="0">
              <a:effectLst/>
            </a:endParaRPr>
          </a:p>
        </p:txBody>
      </p:sp>
      <p:sp>
        <p:nvSpPr>
          <p:cNvPr id="3" name="Slide Number Placeholder 2">
            <a:extLst>
              <a:ext uri="{FF2B5EF4-FFF2-40B4-BE49-F238E27FC236}">
                <a16:creationId xmlns:a16="http://schemas.microsoft.com/office/drawing/2014/main" id="{35BF0B77-075B-46E8-B2B6-D0D87C0680B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334</a:t>
            </a:fld>
            <a:endParaRPr lang="en-US">
              <a:solidFill>
                <a:prstClr val="black">
                  <a:tint val="75000"/>
                </a:prstClr>
              </a:solidFill>
            </a:endParaRPr>
          </a:p>
        </p:txBody>
      </p:sp>
    </p:spTree>
    <p:extLst>
      <p:ext uri="{BB962C8B-B14F-4D97-AF65-F5344CB8AC3E}">
        <p14:creationId xmlns:p14="http://schemas.microsoft.com/office/powerpoint/2010/main" val="4537952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Content Placeholder 3"/>
          <p:cNvSpPr>
            <a:spLocks noGrp="1"/>
          </p:cNvSpPr>
          <p:nvPr>
            <p:ph idx="1"/>
          </p:nvPr>
        </p:nvSpPr>
        <p:spPr>
          <a:xfrm>
            <a:off x="301624" y="1143000"/>
            <a:ext cx="8613775" cy="5333549"/>
          </a:xfrm>
        </p:spPr>
        <p:txBody>
          <a:bodyPr>
            <a:normAutofit fontScale="92500" lnSpcReduction="10000"/>
          </a:bodyPr>
          <a:lstStyle/>
          <a:p>
            <a:pPr marL="274320" indent="-274320">
              <a:buNone/>
              <a:defRPr/>
            </a:pPr>
            <a:r>
              <a:rPr lang="en-US" dirty="0"/>
              <a:t>	</a:t>
            </a:r>
            <a:r>
              <a:rPr lang="en-US" dirty="0" err="1"/>
              <a:t>Kitchenham</a:t>
            </a:r>
            <a:r>
              <a:rPr lang="en-US" dirty="0"/>
              <a:t> et al., </a:t>
            </a:r>
            <a:r>
              <a:rPr lang="en-US" dirty="0">
                <a:solidFill>
                  <a:srgbClr val="C00000"/>
                </a:solidFill>
              </a:rPr>
              <a:t>A Systematic Review of Cross- vs. Within-Company Cost Estimation Studies</a:t>
            </a:r>
            <a:r>
              <a:rPr lang="en-US" dirty="0"/>
              <a:t>, </a:t>
            </a:r>
            <a:r>
              <a:rPr lang="en-US" i="1" dirty="0"/>
              <a:t>IEEE Transactions on Software Engineering</a:t>
            </a:r>
            <a:r>
              <a:rPr lang="en-US" dirty="0"/>
              <a:t>, 33 (5), 2007 </a:t>
            </a:r>
          </a:p>
          <a:p>
            <a:pPr marL="731520" lvl="1" indent="-274320">
              <a:buFont typeface="Wingdings 2"/>
              <a:buChar char=""/>
              <a:defRPr/>
            </a:pPr>
            <a:endParaRPr lang="en-US" sz="2600" dirty="0"/>
          </a:p>
          <a:p>
            <a:pPr marL="731520" lvl="1" indent="-274320">
              <a:buFont typeface="Wingdings 2"/>
              <a:buChar char=""/>
              <a:defRPr/>
            </a:pPr>
            <a:r>
              <a:rPr lang="en-US" sz="2600" dirty="0"/>
              <a:t>RQ1: </a:t>
            </a:r>
            <a:r>
              <a:rPr lang="en-US" sz="2600" dirty="0">
                <a:solidFill>
                  <a:srgbClr val="C00000"/>
                </a:solidFill>
              </a:rPr>
              <a:t>What evidence </a:t>
            </a:r>
            <a:r>
              <a:rPr lang="en-US" sz="2600" dirty="0"/>
              <a:t>is there that cross-company estimation models are not significantly different from within-company estimation models for predicting effort for software/Web projects? </a:t>
            </a:r>
          </a:p>
          <a:p>
            <a:pPr marL="731520" lvl="1" indent="-274320">
              <a:buFont typeface="Wingdings 2"/>
              <a:buChar char=""/>
              <a:defRPr/>
            </a:pPr>
            <a:r>
              <a:rPr lang="en-US" sz="2600" dirty="0"/>
              <a:t>RQ2: </a:t>
            </a:r>
            <a:r>
              <a:rPr lang="en-US" sz="2600" dirty="0">
                <a:solidFill>
                  <a:srgbClr val="C00000"/>
                </a:solidFill>
              </a:rPr>
              <a:t>What characteristics of the study data sets </a:t>
            </a:r>
            <a:r>
              <a:rPr lang="en-US" sz="2600" dirty="0"/>
              <a:t>and the data analysis methods used in the study affect the outcome of within- and cross-company effort estimation accuracy studies? </a:t>
            </a:r>
          </a:p>
          <a:p>
            <a:pPr marL="731520" lvl="1" indent="-274320">
              <a:buFont typeface="Wingdings 2"/>
              <a:buChar char=""/>
              <a:defRPr/>
            </a:pPr>
            <a:r>
              <a:rPr lang="en-US" sz="2600" dirty="0"/>
              <a:t>RQ3: </a:t>
            </a:r>
            <a:r>
              <a:rPr lang="en-US" sz="2600" dirty="0">
                <a:solidFill>
                  <a:srgbClr val="C00000"/>
                </a:solidFill>
              </a:rPr>
              <a:t>Which experimental procedure is most appropriate </a:t>
            </a:r>
            <a:r>
              <a:rPr lang="en-US" sz="2600" dirty="0"/>
              <a:t>for studies comparing within- and cross-company estimation models? </a:t>
            </a:r>
          </a:p>
        </p:txBody>
      </p:sp>
      <p:sp>
        <p:nvSpPr>
          <p:cNvPr id="34818" name="Title 1"/>
          <p:cNvSpPr>
            <a:spLocks noGrp="1"/>
          </p:cNvSpPr>
          <p:nvPr>
            <p:ph type="title"/>
          </p:nvPr>
        </p:nvSpPr>
        <p:spPr/>
        <p:txBody>
          <a:bodyPr>
            <a:normAutofit/>
          </a:bodyPr>
          <a:lstStyle/>
          <a:p>
            <a:pPr eaLnBrk="1" fontAlgn="auto" hangingPunct="1">
              <a:spcAft>
                <a:spcPts val="0"/>
              </a:spcAft>
              <a:defRPr/>
            </a:pPr>
            <a:r>
              <a:rPr lang="en-US" dirty="0"/>
              <a:t>Example of RQs</a:t>
            </a:r>
            <a:r>
              <a:rPr lang="id-ID" dirty="0"/>
              <a:t> (Kitchenham, 2007)</a:t>
            </a:r>
            <a:r>
              <a:rPr lang="en-US" dirty="0"/>
              <a:t> </a:t>
            </a:r>
          </a:p>
        </p:txBody>
      </p:sp>
      <p:sp>
        <p:nvSpPr>
          <p:cNvPr id="3" name="Slide Number Placeholder 2">
            <a:extLst>
              <a:ext uri="{FF2B5EF4-FFF2-40B4-BE49-F238E27FC236}">
                <a16:creationId xmlns:a16="http://schemas.microsoft.com/office/drawing/2014/main" id="{57249E94-9680-4EED-AAF1-D8142426D2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335</a:t>
            </a:fld>
            <a:endParaRPr lang="en-US">
              <a:solidFill>
                <a:prstClr val="black">
                  <a:tint val="75000"/>
                </a:prstClr>
              </a:solidFill>
            </a:endParaRPr>
          </a:p>
        </p:txBody>
      </p:sp>
    </p:spTree>
    <p:extLst>
      <p:ext uri="{BB962C8B-B14F-4D97-AF65-F5344CB8AC3E}">
        <p14:creationId xmlns:p14="http://schemas.microsoft.com/office/powerpoint/2010/main" val="1870672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err="1"/>
              <a:t>Radjenovic</a:t>
            </a:r>
            <a:r>
              <a:rPr lang="en-US" sz="2400" dirty="0"/>
              <a:t> et al., </a:t>
            </a:r>
            <a:r>
              <a:rPr lang="en-US" sz="2400" dirty="0">
                <a:solidFill>
                  <a:srgbClr val="C00000"/>
                </a:solidFill>
              </a:rPr>
              <a:t>Software fault prediction metrics: A systematic literature review</a:t>
            </a:r>
            <a:r>
              <a:rPr lang="id-ID" sz="2400" dirty="0"/>
              <a:t>, </a:t>
            </a:r>
            <a:r>
              <a:rPr lang="id-ID" sz="2400" i="1" dirty="0"/>
              <a:t>Information and Software Technology, </a:t>
            </a:r>
            <a:r>
              <a:rPr lang="id-ID" sz="2400" dirty="0"/>
              <a:t>Vol. 8, No. 55, pp. 1397-1418, 2013</a:t>
            </a:r>
            <a:endParaRPr lang="en-US" sz="2400" dirty="0"/>
          </a:p>
          <a:p>
            <a:endParaRPr lang="en-US" dirty="0"/>
          </a:p>
          <a:p>
            <a:r>
              <a:rPr lang="en-US" dirty="0"/>
              <a:t>RQ1: </a:t>
            </a:r>
            <a:r>
              <a:rPr lang="en-US" dirty="0">
                <a:solidFill>
                  <a:srgbClr val="C00000"/>
                </a:solidFill>
              </a:rPr>
              <a:t>Which software metrics </a:t>
            </a:r>
            <a:r>
              <a:rPr lang="en-US" dirty="0"/>
              <a:t>for fault prediction exist in literature?</a:t>
            </a:r>
          </a:p>
          <a:p>
            <a:r>
              <a:rPr lang="en-US" dirty="0"/>
              <a:t>RQ2: </a:t>
            </a:r>
            <a:r>
              <a:rPr lang="en-US" dirty="0">
                <a:solidFill>
                  <a:srgbClr val="C00000"/>
                </a:solidFill>
              </a:rPr>
              <a:t>What data sets are used </a:t>
            </a:r>
            <a:r>
              <a:rPr lang="en-US" dirty="0"/>
              <a:t>for evaluating metrics?</a:t>
            </a:r>
          </a:p>
        </p:txBody>
      </p:sp>
      <p:sp>
        <p:nvSpPr>
          <p:cNvPr id="2" name="Title 1"/>
          <p:cNvSpPr>
            <a:spLocks noGrp="1"/>
          </p:cNvSpPr>
          <p:nvPr>
            <p:ph type="title"/>
          </p:nvPr>
        </p:nvSpPr>
        <p:spPr/>
        <p:txBody>
          <a:bodyPr/>
          <a:lstStyle/>
          <a:p>
            <a:r>
              <a:rPr lang="en-US" dirty="0"/>
              <a:t>Example of RQs </a:t>
            </a:r>
            <a:r>
              <a:rPr lang="id-ID" dirty="0"/>
              <a:t>(Radjenovic et al., 2013)</a:t>
            </a:r>
            <a:endParaRPr lang="en-US" dirty="0"/>
          </a:p>
        </p:txBody>
      </p:sp>
      <p:sp>
        <p:nvSpPr>
          <p:cNvPr id="5" name="Slide Number Placeholder 4">
            <a:extLst>
              <a:ext uri="{FF2B5EF4-FFF2-40B4-BE49-F238E27FC236}">
                <a16:creationId xmlns:a16="http://schemas.microsoft.com/office/drawing/2014/main" id="{B1D6361A-C691-47AB-A5EA-0EED1AA48DB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336</a:t>
            </a:fld>
            <a:endParaRPr lang="en-US">
              <a:solidFill>
                <a:prstClr val="black">
                  <a:tint val="75000"/>
                </a:prstClr>
              </a:solidFill>
            </a:endParaRPr>
          </a:p>
        </p:txBody>
      </p:sp>
    </p:spTree>
    <p:extLst>
      <p:ext uri="{BB962C8B-B14F-4D97-AF65-F5344CB8AC3E}">
        <p14:creationId xmlns:p14="http://schemas.microsoft.com/office/powerpoint/2010/main" val="1907428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D0F545-A397-493E-955D-81122E972BA7}"/>
              </a:ext>
            </a:extLst>
          </p:cNvPr>
          <p:cNvSpPr>
            <a:spLocks noGrp="1"/>
          </p:cNvSpPr>
          <p:nvPr>
            <p:ph idx="1"/>
          </p:nvPr>
        </p:nvSpPr>
        <p:spPr/>
        <p:txBody>
          <a:bodyPr/>
          <a:lstStyle/>
          <a:p>
            <a:pPr marL="0" indent="0">
              <a:buNone/>
            </a:pPr>
            <a:r>
              <a:rPr lang="en-GB" dirty="0"/>
              <a:t>Fu Jia et al., </a:t>
            </a:r>
            <a:r>
              <a:rPr lang="en-GB" dirty="0">
                <a:solidFill>
                  <a:srgbClr val="C00000"/>
                </a:solidFill>
              </a:rPr>
              <a:t>Soybean Supply Chain Management and Sustainability: A Systematic Literature Review</a:t>
            </a:r>
            <a:r>
              <a:rPr lang="en-GB" dirty="0"/>
              <a:t>, </a:t>
            </a:r>
            <a:r>
              <a:rPr lang="en-ID" i="1" dirty="0"/>
              <a:t>Journal of Cleaner Production</a:t>
            </a:r>
            <a:r>
              <a:rPr lang="en-ID" dirty="0"/>
              <a:t>, 2020</a:t>
            </a:r>
          </a:p>
          <a:p>
            <a:pPr marL="0" indent="0">
              <a:buNone/>
            </a:pPr>
            <a:endParaRPr lang="en-GB" dirty="0"/>
          </a:p>
          <a:p>
            <a:r>
              <a:rPr lang="en-GB" dirty="0"/>
              <a:t>RQ1: What are the </a:t>
            </a:r>
            <a:r>
              <a:rPr lang="en-GB" dirty="0">
                <a:solidFill>
                  <a:srgbClr val="C00000"/>
                </a:solidFill>
              </a:rPr>
              <a:t>drivers and barriers </a:t>
            </a:r>
            <a:r>
              <a:rPr lang="en-GB" dirty="0"/>
              <a:t>to sustainable soy production and their relationships?</a:t>
            </a:r>
          </a:p>
          <a:p>
            <a:r>
              <a:rPr lang="en-GB" dirty="0"/>
              <a:t>RQ2: What are the </a:t>
            </a:r>
            <a:r>
              <a:rPr lang="en-GB" dirty="0">
                <a:solidFill>
                  <a:srgbClr val="C00000"/>
                </a:solidFill>
              </a:rPr>
              <a:t>value chain governance </a:t>
            </a:r>
            <a:r>
              <a:rPr lang="en-GB" dirty="0"/>
              <a:t>mechanisms available for the soybean chain?</a:t>
            </a:r>
          </a:p>
          <a:p>
            <a:r>
              <a:rPr lang="en-GB" dirty="0"/>
              <a:t>RQ3: What are the </a:t>
            </a:r>
            <a:r>
              <a:rPr lang="en-GB" dirty="0">
                <a:solidFill>
                  <a:srgbClr val="C00000"/>
                </a:solidFill>
              </a:rPr>
              <a:t>consequences</a:t>
            </a:r>
            <a:r>
              <a:rPr lang="en-GB" dirty="0"/>
              <a:t> of the implementation of these mechanisms?</a:t>
            </a:r>
            <a:endParaRPr lang="en-ID" dirty="0"/>
          </a:p>
        </p:txBody>
      </p:sp>
      <p:sp>
        <p:nvSpPr>
          <p:cNvPr id="3" name="Title 2">
            <a:extLst>
              <a:ext uri="{FF2B5EF4-FFF2-40B4-BE49-F238E27FC236}">
                <a16:creationId xmlns:a16="http://schemas.microsoft.com/office/drawing/2014/main" id="{8790993C-5977-4C2E-869E-FBE4F18B2D15}"/>
              </a:ext>
            </a:extLst>
          </p:cNvPr>
          <p:cNvSpPr>
            <a:spLocks noGrp="1"/>
          </p:cNvSpPr>
          <p:nvPr>
            <p:ph type="title"/>
          </p:nvPr>
        </p:nvSpPr>
        <p:spPr/>
        <p:txBody>
          <a:bodyPr/>
          <a:lstStyle/>
          <a:p>
            <a:r>
              <a:rPr lang="en-US" dirty="0"/>
              <a:t>Example of RQs </a:t>
            </a:r>
            <a:r>
              <a:rPr lang="en-ID" dirty="0"/>
              <a:t>(Fu Jia et al., 2020)</a:t>
            </a:r>
          </a:p>
        </p:txBody>
      </p:sp>
      <p:sp>
        <p:nvSpPr>
          <p:cNvPr id="4" name="Slide Number Placeholder 3">
            <a:extLst>
              <a:ext uri="{FF2B5EF4-FFF2-40B4-BE49-F238E27FC236}">
                <a16:creationId xmlns:a16="http://schemas.microsoft.com/office/drawing/2014/main" id="{DDF6B004-7EBB-4007-9FFB-2533ED04F277}"/>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337</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755195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1"/>
            <a:ext cx="8458200" cy="838200"/>
          </a:xfrm>
        </p:spPr>
        <p:txBody>
          <a:bodyPr>
            <a:noAutofit/>
          </a:bodyPr>
          <a:lstStyle/>
          <a:p>
            <a:pPr marL="0" indent="0">
              <a:buNone/>
            </a:pPr>
            <a:r>
              <a:rPr lang="en-ID" sz="2000" dirty="0"/>
              <a:t>Romi Satria Wahono, </a:t>
            </a:r>
            <a:r>
              <a:rPr lang="en-ID" sz="2000" dirty="0">
                <a:solidFill>
                  <a:srgbClr val="C00000"/>
                </a:solidFill>
              </a:rPr>
              <a:t>A Systematic Literature Review of Software Defect Prediction: Research Trends, Datasets, Methods and Frameworks</a:t>
            </a:r>
            <a:r>
              <a:rPr lang="en-ID" sz="2000" dirty="0"/>
              <a:t>, </a:t>
            </a:r>
            <a:r>
              <a:rPr lang="en-ID" sz="2000" i="1" dirty="0"/>
              <a:t>Journal of Software Engineering, Vol. 1, No. 1</a:t>
            </a:r>
            <a:r>
              <a:rPr lang="en-ID" sz="2000" dirty="0"/>
              <a:t>, pp. 1-16, April 2015</a:t>
            </a:r>
          </a:p>
          <a:p>
            <a:pPr marL="0" indent="0">
              <a:buNone/>
            </a:pPr>
            <a:endParaRPr lang="en-US" sz="2000" dirty="0"/>
          </a:p>
        </p:txBody>
      </p:sp>
      <p:sp>
        <p:nvSpPr>
          <p:cNvPr id="4" name="Title 3"/>
          <p:cNvSpPr>
            <a:spLocks noGrp="1"/>
          </p:cNvSpPr>
          <p:nvPr>
            <p:ph type="title"/>
          </p:nvPr>
        </p:nvSpPr>
        <p:spPr/>
        <p:txBody>
          <a:bodyPr>
            <a:normAutofit/>
          </a:bodyPr>
          <a:lstStyle/>
          <a:p>
            <a:r>
              <a:rPr lang="en-ID" dirty="0"/>
              <a:t>Example of </a:t>
            </a:r>
            <a:r>
              <a:rPr lang="id-ID" dirty="0"/>
              <a:t>RQ </a:t>
            </a:r>
            <a:r>
              <a:rPr lang="en-ID" dirty="0"/>
              <a:t>(</a:t>
            </a:r>
            <a:r>
              <a:rPr lang="id-ID" dirty="0"/>
              <a:t>Wahono, </a:t>
            </a:r>
            <a:r>
              <a:rPr lang="en-ID" dirty="0"/>
              <a:t>20</a:t>
            </a:r>
            <a:r>
              <a:rPr lang="id-ID" dirty="0"/>
              <a:t>15</a:t>
            </a:r>
            <a:r>
              <a:rPr lang="en-ID" dirty="0"/>
              <a:t>)</a:t>
            </a:r>
            <a:endParaRPr lang="en-US" dirty="0"/>
          </a:p>
        </p:txBody>
      </p:sp>
      <p:graphicFrame>
        <p:nvGraphicFramePr>
          <p:cNvPr id="5" name="Content Placeholder 4"/>
          <p:cNvGraphicFramePr>
            <a:graphicFrameLocks/>
          </p:cNvGraphicFramePr>
          <p:nvPr/>
        </p:nvGraphicFramePr>
        <p:xfrm>
          <a:off x="457200" y="2002972"/>
          <a:ext cx="8305800" cy="4474028"/>
        </p:xfrm>
        <a:graphic>
          <a:graphicData uri="http://schemas.openxmlformats.org/drawingml/2006/table">
            <a:tbl>
              <a:tblPr firstRow="1" bandRow="1">
                <a:tableStyleId>{073A0DAA-6AF3-43AB-8588-CEC1D06C72B9}</a:tableStyleId>
              </a:tblPr>
              <a:tblGrid>
                <a:gridCol w="862680">
                  <a:extLst>
                    <a:ext uri="{9D8B030D-6E8A-4147-A177-3AD203B41FA5}">
                      <a16:colId xmlns:a16="http://schemas.microsoft.com/office/drawing/2014/main" val="20000"/>
                    </a:ext>
                  </a:extLst>
                </a:gridCol>
                <a:gridCol w="7443120">
                  <a:extLst>
                    <a:ext uri="{9D8B030D-6E8A-4147-A177-3AD203B41FA5}">
                      <a16:colId xmlns:a16="http://schemas.microsoft.com/office/drawing/2014/main" val="20001"/>
                    </a:ext>
                  </a:extLst>
                </a:gridCol>
              </a:tblGrid>
              <a:tr h="248194">
                <a:tc>
                  <a:txBody>
                    <a:bodyPr/>
                    <a:lstStyle/>
                    <a:p>
                      <a:pPr algn="just">
                        <a:spcAft>
                          <a:spcPts val="0"/>
                        </a:spcAft>
                      </a:pPr>
                      <a:r>
                        <a:rPr lang="en-US" sz="1800" dirty="0">
                          <a:effectLst/>
                        </a:rPr>
                        <a:t>ID</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dirty="0">
                          <a:effectLst/>
                        </a:rPr>
                        <a:t>Research Question</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3657">
                <a:tc>
                  <a:txBody>
                    <a:bodyPr/>
                    <a:lstStyle/>
                    <a:p>
                      <a:pPr algn="just">
                        <a:spcAft>
                          <a:spcPts val="0"/>
                        </a:spcAft>
                      </a:pPr>
                      <a:r>
                        <a:rPr lang="en-US" sz="2400" b="0" dirty="0">
                          <a:solidFill>
                            <a:srgbClr val="C00000"/>
                          </a:solidFill>
                          <a:effectLst/>
                        </a:rPr>
                        <a:t>RQ1</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effectLst/>
                        </a:rPr>
                        <a:t>journal</a:t>
                      </a:r>
                      <a:r>
                        <a:rPr lang="id-ID" sz="1800" dirty="0">
                          <a:effectLst/>
                        </a:rPr>
                        <a:t> </a:t>
                      </a:r>
                      <a:r>
                        <a:rPr lang="id-ID" sz="1800" dirty="0" err="1">
                          <a:effectLst/>
                        </a:rPr>
                        <a:t>is</a:t>
                      </a:r>
                      <a:r>
                        <a:rPr lang="id-ID" sz="1800" dirty="0">
                          <a:effectLst/>
                        </a:rPr>
                        <a:t> </a:t>
                      </a:r>
                      <a:r>
                        <a:rPr lang="id-ID" sz="1800" dirty="0" err="1">
                          <a:effectLst/>
                        </a:rPr>
                        <a:t>the</a:t>
                      </a:r>
                      <a:r>
                        <a:rPr lang="id-ID" sz="1800" dirty="0">
                          <a:effectLst/>
                        </a:rPr>
                        <a:t> </a:t>
                      </a:r>
                      <a:r>
                        <a:rPr lang="en-US" sz="1800" dirty="0">
                          <a:effectLst/>
                        </a:rPr>
                        <a:t>most </a:t>
                      </a:r>
                      <a:r>
                        <a:rPr lang="en-US" sz="1800" dirty="0">
                          <a:solidFill>
                            <a:srgbClr val="0070C0"/>
                          </a:solidFill>
                          <a:effectLst/>
                        </a:rPr>
                        <a:t>significant</a:t>
                      </a:r>
                      <a:r>
                        <a:rPr lang="id-ID" sz="1800" dirty="0">
                          <a:solidFill>
                            <a:srgbClr val="0070C0"/>
                          </a:solidFill>
                          <a:effectLst/>
                        </a:rPr>
                        <a:t> </a:t>
                      </a:r>
                      <a:r>
                        <a:rPr lang="id-ID" sz="1800" dirty="0" err="1">
                          <a:solidFill>
                            <a:srgbClr val="0070C0"/>
                          </a:solidFill>
                          <a:effectLst/>
                        </a:rPr>
                        <a:t>software</a:t>
                      </a:r>
                      <a:r>
                        <a:rPr lang="id-ID" sz="1800" dirty="0">
                          <a:solidFill>
                            <a:srgbClr val="0070C0"/>
                          </a:solidFill>
                          <a:effectLst/>
                        </a:rPr>
                        <a:t> </a:t>
                      </a:r>
                      <a:r>
                        <a:rPr lang="id-ID" sz="1800" dirty="0" err="1">
                          <a:solidFill>
                            <a:srgbClr val="0070C0"/>
                          </a:solidFill>
                          <a:effectLst/>
                        </a:rPr>
                        <a:t>defect</a:t>
                      </a:r>
                      <a:r>
                        <a:rPr lang="id-ID" sz="1800" dirty="0">
                          <a:solidFill>
                            <a:srgbClr val="0070C0"/>
                          </a:solidFill>
                          <a:effectLst/>
                        </a:rPr>
                        <a:t> </a:t>
                      </a:r>
                      <a:r>
                        <a:rPr lang="id-ID" sz="1800" dirty="0" err="1">
                          <a:solidFill>
                            <a:srgbClr val="0070C0"/>
                          </a:solidFill>
                          <a:effectLst/>
                        </a:rPr>
                        <a:t>prediction</a:t>
                      </a:r>
                      <a:r>
                        <a:rPr lang="id-ID" sz="1800" dirty="0">
                          <a:solidFill>
                            <a:srgbClr val="0070C0"/>
                          </a:solidFill>
                          <a:effectLst/>
                        </a:rPr>
                        <a:t> </a:t>
                      </a:r>
                      <a:r>
                        <a:rPr lang="id-ID" sz="1800" dirty="0" err="1">
                          <a:solidFill>
                            <a:srgbClr val="0070C0"/>
                          </a:solidFill>
                          <a:effectLst/>
                        </a:rPr>
                        <a:t>journal</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20486">
                <a:tc>
                  <a:txBody>
                    <a:bodyPr/>
                    <a:lstStyle/>
                    <a:p>
                      <a:pPr algn="just">
                        <a:spcAft>
                          <a:spcPts val="0"/>
                        </a:spcAft>
                      </a:pPr>
                      <a:r>
                        <a:rPr lang="en-US" sz="2400" b="0" dirty="0">
                          <a:solidFill>
                            <a:srgbClr val="C00000"/>
                          </a:solidFill>
                          <a:effectLst/>
                        </a:rPr>
                        <a:t>RQ2</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a:effectLst/>
                        </a:rPr>
                        <a:t>Who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solidFill>
                            <a:srgbClr val="0070C0"/>
                          </a:solidFill>
                          <a:effectLst/>
                        </a:rPr>
                        <a:t>active</a:t>
                      </a:r>
                      <a:r>
                        <a:rPr lang="id-ID" sz="1800" dirty="0">
                          <a:solidFill>
                            <a:srgbClr val="0070C0"/>
                          </a:solidFill>
                          <a:effectLst/>
                        </a:rPr>
                        <a:t> </a:t>
                      </a:r>
                      <a:r>
                        <a:rPr lang="id-ID" sz="1800" dirty="0" err="1">
                          <a:solidFill>
                            <a:srgbClr val="0070C0"/>
                          </a:solidFill>
                          <a:effectLst/>
                        </a:rPr>
                        <a:t>and</a:t>
                      </a:r>
                      <a:r>
                        <a:rPr lang="id-ID" sz="1800" dirty="0">
                          <a:solidFill>
                            <a:srgbClr val="0070C0"/>
                          </a:solidFill>
                          <a:effectLst/>
                        </a:rPr>
                        <a:t> </a:t>
                      </a:r>
                      <a:r>
                        <a:rPr lang="id-ID" sz="1800" dirty="0" err="1">
                          <a:solidFill>
                            <a:srgbClr val="0070C0"/>
                          </a:solidFill>
                          <a:effectLst/>
                        </a:rPr>
                        <a:t>influential</a:t>
                      </a:r>
                      <a:r>
                        <a:rPr lang="id-ID" sz="1800" dirty="0">
                          <a:solidFill>
                            <a:srgbClr val="0070C0"/>
                          </a:solidFill>
                          <a:effectLst/>
                        </a:rPr>
                        <a:t> </a:t>
                      </a:r>
                      <a:r>
                        <a:rPr lang="id-ID" sz="1800" dirty="0" err="1">
                          <a:solidFill>
                            <a:srgbClr val="0070C0"/>
                          </a:solidFill>
                          <a:effectLst/>
                        </a:rPr>
                        <a:t>researchers</a:t>
                      </a:r>
                      <a:r>
                        <a:rPr lang="id-ID" sz="1800" dirty="0">
                          <a:solidFill>
                            <a:srgbClr val="0070C0"/>
                          </a:solidFill>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96389">
                <a:tc>
                  <a:txBody>
                    <a:bodyPr/>
                    <a:lstStyle/>
                    <a:p>
                      <a:pPr algn="just">
                        <a:spcAft>
                          <a:spcPts val="0"/>
                        </a:spcAft>
                      </a:pPr>
                      <a:r>
                        <a:rPr lang="en-US" sz="2400" b="0" dirty="0">
                          <a:solidFill>
                            <a:srgbClr val="C00000"/>
                          </a:solidFill>
                          <a:effectLst/>
                        </a:rPr>
                        <a:t>RQ3</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research</a:t>
                      </a:r>
                      <a:r>
                        <a:rPr lang="id-ID" sz="1800" dirty="0">
                          <a:solidFill>
                            <a:srgbClr val="0070C0"/>
                          </a:solidFill>
                          <a:effectLst/>
                        </a:rPr>
                        <a:t> </a:t>
                      </a:r>
                      <a:r>
                        <a:rPr lang="id-ID" sz="1800" dirty="0" err="1">
                          <a:solidFill>
                            <a:srgbClr val="0070C0"/>
                          </a:solidFill>
                          <a:effectLst/>
                        </a:rPr>
                        <a:t>topics</a:t>
                      </a:r>
                      <a:r>
                        <a:rPr lang="id-ID" sz="1800" dirty="0">
                          <a:solidFill>
                            <a:srgbClr val="0070C0"/>
                          </a:solidFill>
                          <a:effectLst/>
                        </a:rPr>
                        <a:t> </a:t>
                      </a:r>
                      <a:r>
                        <a:rPr lang="id-ID" sz="1800" dirty="0" err="1">
                          <a:effectLst/>
                        </a:rPr>
                        <a:t>are</a:t>
                      </a:r>
                      <a:r>
                        <a:rPr lang="id-ID" sz="1800" dirty="0">
                          <a:effectLst/>
                        </a:rPr>
                        <a:t> </a:t>
                      </a:r>
                      <a:r>
                        <a:rPr lang="id-ID" sz="1800" dirty="0" err="1">
                          <a:effectLst/>
                        </a:rPr>
                        <a:t>selected</a:t>
                      </a:r>
                      <a:r>
                        <a:rPr lang="id-ID" sz="1800" dirty="0">
                          <a:effectLst/>
                        </a:rPr>
                        <a:t> </a:t>
                      </a:r>
                      <a:r>
                        <a:rPr lang="id-ID" sz="1800" dirty="0" err="1">
                          <a:effectLst/>
                        </a:rPr>
                        <a:t>by</a:t>
                      </a:r>
                      <a:r>
                        <a:rPr lang="id-ID" sz="1800" dirty="0">
                          <a:effectLst/>
                        </a:rPr>
                        <a:t> </a:t>
                      </a:r>
                      <a:r>
                        <a:rPr lang="id-ID" sz="1800" dirty="0" err="1">
                          <a:effectLst/>
                        </a:rPr>
                        <a:t>researchers</a:t>
                      </a:r>
                      <a:r>
                        <a:rPr lang="id-ID" sz="1800" dirty="0">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13657">
                <a:tc>
                  <a:txBody>
                    <a:bodyPr/>
                    <a:lstStyle/>
                    <a:p>
                      <a:pPr algn="just">
                        <a:spcAft>
                          <a:spcPts val="0"/>
                        </a:spcAft>
                      </a:pPr>
                      <a:r>
                        <a:rPr lang="en-US" sz="2400" b="0" dirty="0">
                          <a:solidFill>
                            <a:srgbClr val="C00000"/>
                          </a:solidFill>
                          <a:effectLst/>
                        </a:rPr>
                        <a:t>RQ4</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datasets</a:t>
                      </a:r>
                      <a:r>
                        <a:rPr lang="id-ID" sz="1800" dirty="0">
                          <a:solidFill>
                            <a:srgbClr val="0070C0"/>
                          </a:solidFill>
                          <a:effectLst/>
                        </a:rPr>
                        <a:t>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13657">
                <a:tc>
                  <a:txBody>
                    <a:bodyPr/>
                    <a:lstStyle/>
                    <a:p>
                      <a:pPr algn="just">
                        <a:spcAft>
                          <a:spcPts val="0"/>
                        </a:spcAft>
                      </a:pPr>
                      <a:r>
                        <a:rPr lang="en-US" sz="2400" b="0" dirty="0">
                          <a:solidFill>
                            <a:srgbClr val="C00000"/>
                          </a:solidFill>
                          <a:effectLst/>
                        </a:rPr>
                        <a:t>RQ5</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effectLst/>
                        </a:rPr>
                        <a:t>are</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13657">
                <a:tc>
                  <a:txBody>
                    <a:bodyPr/>
                    <a:lstStyle/>
                    <a:p>
                      <a:pPr algn="just">
                        <a:spcAft>
                          <a:spcPts val="0"/>
                        </a:spcAft>
                      </a:pPr>
                      <a:r>
                        <a:rPr lang="en-US" sz="2400" b="0" dirty="0">
                          <a:solidFill>
                            <a:srgbClr val="C00000"/>
                          </a:solidFill>
                          <a:effectLst/>
                        </a:rPr>
                        <a:t>RQ6</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solidFill>
                            <a:srgbClr val="0070C0"/>
                          </a:solidFill>
                          <a:effectLst/>
                        </a:rPr>
                        <a:t>are</a:t>
                      </a:r>
                      <a:r>
                        <a:rPr lang="id-ID" sz="1800" dirty="0">
                          <a:solidFill>
                            <a:srgbClr val="0070C0"/>
                          </a:solidFill>
                          <a:effectLst/>
                        </a:rPr>
                        <a:t> </a:t>
                      </a:r>
                      <a:r>
                        <a:rPr lang="en-US" sz="1800" dirty="0">
                          <a:solidFill>
                            <a:srgbClr val="0070C0"/>
                          </a:solidFill>
                          <a:effectLst/>
                        </a:rPr>
                        <a:t>used</a:t>
                      </a:r>
                      <a:r>
                        <a:rPr lang="id-ID" sz="1800" dirty="0">
                          <a:solidFill>
                            <a:srgbClr val="0070C0"/>
                          </a:solidFill>
                          <a:effectLst/>
                        </a:rPr>
                        <a:t> </a:t>
                      </a:r>
                      <a:r>
                        <a:rPr lang="id-ID" sz="1800" dirty="0" err="1">
                          <a:solidFill>
                            <a:srgbClr val="0070C0"/>
                          </a:solidFill>
                          <a:effectLst/>
                        </a:rPr>
                        <a:t>most</a:t>
                      </a:r>
                      <a:r>
                        <a:rPr lang="id-ID" sz="1800" dirty="0">
                          <a:solidFill>
                            <a:srgbClr val="0070C0"/>
                          </a:solidFill>
                          <a:effectLst/>
                        </a:rPr>
                        <a:t> </a:t>
                      </a:r>
                      <a:r>
                        <a:rPr lang="en-US" sz="1800" dirty="0">
                          <a:solidFill>
                            <a:srgbClr val="0070C0"/>
                          </a:solidFill>
                          <a:effectLst/>
                        </a:rPr>
                        <a:t>often</a:t>
                      </a:r>
                      <a:r>
                        <a:rPr lang="en-US" sz="1800" dirty="0">
                          <a:solidFill>
                            <a:srgbClr val="C00000"/>
                          </a:solidFill>
                          <a:effectLst/>
                        </a:rPr>
                        <a:t> </a:t>
                      </a:r>
                      <a:r>
                        <a:rPr lang="id-ID" sz="1800" dirty="0">
                          <a:effectLst/>
                        </a:rPr>
                        <a:t>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13657">
                <a:tc>
                  <a:txBody>
                    <a:bodyPr/>
                    <a:lstStyle/>
                    <a:p>
                      <a:pPr algn="just">
                        <a:spcAft>
                          <a:spcPts val="0"/>
                        </a:spcAft>
                      </a:pPr>
                      <a:r>
                        <a:rPr lang="en-US" sz="2400" b="0" dirty="0">
                          <a:solidFill>
                            <a:srgbClr val="C00000"/>
                          </a:solidFill>
                          <a:effectLst/>
                        </a:rPr>
                        <a:t>RQ7</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perform</a:t>
                      </a:r>
                      <a:r>
                        <a:rPr lang="en-US" sz="1800" dirty="0">
                          <a:solidFill>
                            <a:srgbClr val="0070C0"/>
                          </a:solidFill>
                          <a:effectLst/>
                        </a:rPr>
                        <a:t>s</a:t>
                      </a:r>
                      <a:r>
                        <a:rPr lang="id-ID" sz="1800" dirty="0">
                          <a:solidFill>
                            <a:srgbClr val="0070C0"/>
                          </a:solidFill>
                          <a:effectLst/>
                        </a:rPr>
                        <a:t> </a:t>
                      </a:r>
                      <a:r>
                        <a:rPr lang="id-ID" sz="1800" dirty="0" err="1">
                          <a:solidFill>
                            <a:srgbClr val="0070C0"/>
                          </a:solidFill>
                          <a:effectLst/>
                        </a:rPr>
                        <a:t>best</a:t>
                      </a:r>
                      <a:r>
                        <a:rPr lang="id-ID" sz="1800" dirty="0">
                          <a:solidFill>
                            <a:srgbClr val="0070C0"/>
                          </a:solidFill>
                          <a:effectLst/>
                        </a:rPr>
                        <a:t> </a:t>
                      </a:r>
                      <a:r>
                        <a:rPr lang="id-ID" sz="1800" dirty="0" err="1">
                          <a:effectLst/>
                        </a:rPr>
                        <a:t>when</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96389">
                <a:tc>
                  <a:txBody>
                    <a:bodyPr/>
                    <a:lstStyle/>
                    <a:p>
                      <a:pPr algn="just">
                        <a:spcAft>
                          <a:spcPts val="0"/>
                        </a:spcAft>
                      </a:pPr>
                      <a:r>
                        <a:rPr lang="en-US" sz="2400" b="0" dirty="0">
                          <a:solidFill>
                            <a:srgbClr val="C00000"/>
                          </a:solidFill>
                          <a:effectLst/>
                        </a:rPr>
                        <a:t>RQ8</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improvements</a:t>
                      </a:r>
                      <a:r>
                        <a:rPr lang="id-ID" sz="1800" dirty="0">
                          <a:solidFill>
                            <a:srgbClr val="0070C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13657">
                <a:tc>
                  <a:txBody>
                    <a:bodyPr/>
                    <a:lstStyle/>
                    <a:p>
                      <a:pPr algn="just">
                        <a:spcAft>
                          <a:spcPts val="0"/>
                        </a:spcAft>
                      </a:pPr>
                      <a:r>
                        <a:rPr lang="en-US" sz="2400" b="0" dirty="0">
                          <a:solidFill>
                            <a:srgbClr val="C00000"/>
                          </a:solidFill>
                          <a:effectLst/>
                        </a:rPr>
                        <a:t>RQ9</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frameworks</a:t>
                      </a:r>
                      <a:r>
                        <a:rPr lang="id-ID" sz="1800" dirty="0">
                          <a:solidFill>
                            <a:srgbClr val="C0000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6" name="Slide Number Placeholder 5">
            <a:extLst>
              <a:ext uri="{FF2B5EF4-FFF2-40B4-BE49-F238E27FC236}">
                <a16:creationId xmlns:a16="http://schemas.microsoft.com/office/drawing/2014/main" id="{FC55CF2B-1FC3-4C7A-A47A-695AFCA16B4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338</a:t>
            </a:fld>
            <a:endParaRPr lang="en-US">
              <a:solidFill>
                <a:prstClr val="black">
                  <a:tint val="75000"/>
                </a:prstClr>
              </a:solidFill>
            </a:endParaRPr>
          </a:p>
        </p:txBody>
      </p:sp>
    </p:spTree>
    <p:extLst>
      <p:ext uri="{BB962C8B-B14F-4D97-AF65-F5344CB8AC3E}">
        <p14:creationId xmlns:p14="http://schemas.microsoft.com/office/powerpoint/2010/main" val="28749086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Content Placeholder 3"/>
          <p:cNvSpPr>
            <a:spLocks noGrp="1"/>
          </p:cNvSpPr>
          <p:nvPr>
            <p:ph idx="1"/>
          </p:nvPr>
        </p:nvSpPr>
        <p:spPr>
          <a:xfrm>
            <a:off x="685800" y="1143000"/>
            <a:ext cx="8308975" cy="4956175"/>
          </a:xfrm>
        </p:spPr>
        <p:txBody>
          <a:bodyPr>
            <a:normAutofit/>
          </a:bodyPr>
          <a:lstStyle/>
          <a:p>
            <a:pPr eaLnBrk="1" hangingPunct="1"/>
            <a:r>
              <a:rPr lang="en-US" sz="3200" dirty="0"/>
              <a:t>A plan that specifies the </a:t>
            </a:r>
            <a:r>
              <a:rPr lang="en-US" sz="3200" dirty="0">
                <a:solidFill>
                  <a:srgbClr val="C00000"/>
                </a:solidFill>
              </a:rPr>
              <a:t>basic review procedures</a:t>
            </a:r>
            <a:r>
              <a:rPr lang="en-US" sz="3200" dirty="0"/>
              <a:t> (method)</a:t>
            </a:r>
          </a:p>
          <a:p>
            <a:pPr eaLnBrk="1" hangingPunct="1"/>
            <a:r>
              <a:rPr lang="en-US" sz="3200" dirty="0">
                <a:solidFill>
                  <a:srgbClr val="C00000"/>
                </a:solidFill>
              </a:rPr>
              <a:t>Components</a:t>
            </a:r>
            <a:r>
              <a:rPr lang="en-US" sz="3200" dirty="0"/>
              <a:t> of a protocol:</a:t>
            </a:r>
          </a:p>
          <a:p>
            <a:pPr marL="971550" lvl="1" indent="-514350" eaLnBrk="1" hangingPunct="1">
              <a:buFont typeface="+mj-lt"/>
              <a:buAutoNum type="arabicPeriod"/>
            </a:pPr>
            <a:r>
              <a:rPr lang="en-US" sz="2800" dirty="0"/>
              <a:t>Background</a:t>
            </a:r>
          </a:p>
          <a:p>
            <a:pPr marL="971550" lvl="1" indent="-514350" eaLnBrk="1" hangingPunct="1">
              <a:buFont typeface="+mj-lt"/>
              <a:buAutoNum type="arabicPeriod"/>
            </a:pPr>
            <a:r>
              <a:rPr lang="en-US" sz="2800" dirty="0">
                <a:solidFill>
                  <a:srgbClr val="0070C0"/>
                </a:solidFill>
              </a:rPr>
              <a:t>Research Questions</a:t>
            </a:r>
          </a:p>
          <a:p>
            <a:pPr marL="971550" lvl="1" indent="-514350" eaLnBrk="1" hangingPunct="1">
              <a:buFont typeface="+mj-lt"/>
              <a:buAutoNum type="arabicPeriod"/>
            </a:pPr>
            <a:r>
              <a:rPr lang="en-US" sz="2800" dirty="0">
                <a:solidFill>
                  <a:srgbClr val="0070C0"/>
                </a:solidFill>
              </a:rPr>
              <a:t>Search</a:t>
            </a:r>
            <a:r>
              <a:rPr lang="en-US" sz="2800" dirty="0"/>
              <a:t> terms</a:t>
            </a:r>
          </a:p>
          <a:p>
            <a:pPr marL="971550" lvl="1" indent="-514350" eaLnBrk="1" hangingPunct="1">
              <a:buFont typeface="+mj-lt"/>
              <a:buAutoNum type="arabicPeriod"/>
            </a:pPr>
            <a:r>
              <a:rPr lang="en-US" sz="2800" dirty="0"/>
              <a:t>Selection </a:t>
            </a:r>
            <a:r>
              <a:rPr lang="en-US" sz="2800" dirty="0">
                <a:solidFill>
                  <a:srgbClr val="0070C0"/>
                </a:solidFill>
              </a:rPr>
              <a:t>criteria</a:t>
            </a:r>
          </a:p>
          <a:p>
            <a:pPr marL="971550" lvl="1" indent="-514350" eaLnBrk="1" hangingPunct="1">
              <a:buFont typeface="+mj-lt"/>
              <a:buAutoNum type="arabicPeriod"/>
            </a:pPr>
            <a:r>
              <a:rPr lang="en-US" sz="2800" dirty="0">
                <a:solidFill>
                  <a:srgbClr val="0070C0"/>
                </a:solidFill>
              </a:rPr>
              <a:t>Quality checklist </a:t>
            </a:r>
            <a:r>
              <a:rPr lang="en-US" sz="2800" dirty="0"/>
              <a:t>and procedures</a:t>
            </a:r>
          </a:p>
          <a:p>
            <a:pPr marL="971550" lvl="1" indent="-514350" eaLnBrk="1" hangingPunct="1">
              <a:buFont typeface="+mj-lt"/>
              <a:buAutoNum type="arabicPeriod"/>
            </a:pPr>
            <a:r>
              <a:rPr lang="en-US" sz="2800" dirty="0">
                <a:solidFill>
                  <a:srgbClr val="0070C0"/>
                </a:solidFill>
              </a:rPr>
              <a:t>Data extraction </a:t>
            </a:r>
            <a:r>
              <a:rPr lang="en-US" sz="2800" dirty="0"/>
              <a:t>strategy</a:t>
            </a:r>
          </a:p>
          <a:p>
            <a:pPr marL="971550" lvl="1" indent="-514350" eaLnBrk="1" hangingPunct="1">
              <a:buFont typeface="+mj-lt"/>
              <a:buAutoNum type="arabicPeriod"/>
            </a:pPr>
            <a:r>
              <a:rPr lang="en-US" sz="2800" dirty="0">
                <a:solidFill>
                  <a:srgbClr val="0070C0"/>
                </a:solidFill>
              </a:rPr>
              <a:t>Data synthesis </a:t>
            </a:r>
            <a:r>
              <a:rPr lang="en-US" sz="2800" dirty="0"/>
              <a:t>strategy</a:t>
            </a:r>
          </a:p>
          <a:p>
            <a:pPr eaLnBrk="1" hangingPunct="1"/>
            <a:endParaRPr lang="en-US" sz="3200" dirty="0"/>
          </a:p>
          <a:p>
            <a:pPr eaLnBrk="1" hangingPunct="1"/>
            <a:endParaRPr lang="en-US" sz="3200" dirty="0"/>
          </a:p>
        </p:txBody>
      </p:sp>
      <p:sp>
        <p:nvSpPr>
          <p:cNvPr id="38914" name="Title 1"/>
          <p:cNvSpPr>
            <a:spLocks noGrp="1"/>
          </p:cNvSpPr>
          <p:nvPr>
            <p:ph type="title"/>
          </p:nvPr>
        </p:nvSpPr>
        <p:spPr>
          <a:xfrm>
            <a:off x="685800" y="152400"/>
            <a:ext cx="7772400" cy="685800"/>
          </a:xfrm>
        </p:spPr>
        <p:txBody>
          <a:bodyPr>
            <a:normAutofit/>
          </a:bodyPr>
          <a:lstStyle/>
          <a:p>
            <a:pPr>
              <a:defRPr/>
            </a:pPr>
            <a:r>
              <a:rPr lang="id-ID" dirty="0"/>
              <a:t>2. D</a:t>
            </a:r>
            <a:r>
              <a:rPr lang="en-ID" dirty="0" err="1"/>
              <a:t>evelop</a:t>
            </a:r>
            <a:r>
              <a:rPr lang="en-ID" dirty="0"/>
              <a:t> the Review’s Protocol</a:t>
            </a:r>
            <a:endParaRPr lang="en-US" dirty="0"/>
          </a:p>
        </p:txBody>
      </p:sp>
      <p:sp>
        <p:nvSpPr>
          <p:cNvPr id="3" name="Slide Number Placeholder 2">
            <a:extLst>
              <a:ext uri="{FF2B5EF4-FFF2-40B4-BE49-F238E27FC236}">
                <a16:creationId xmlns:a16="http://schemas.microsoft.com/office/drawing/2014/main" id="{38C562A2-0916-4893-9F70-0FB2150FA62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339</a:t>
            </a:fld>
            <a:endParaRPr lang="en-US">
              <a:solidFill>
                <a:prstClr val="black">
                  <a:tint val="75000"/>
                </a:prstClr>
              </a:solidFill>
            </a:endParaRPr>
          </a:p>
        </p:txBody>
      </p:sp>
    </p:spTree>
    <p:extLst>
      <p:ext uri="{BB962C8B-B14F-4D97-AF65-F5344CB8AC3E}">
        <p14:creationId xmlns:p14="http://schemas.microsoft.com/office/powerpoint/2010/main" val="26885469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Computing Courses   -1-</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500" t="17111" r="23500" b="26089"/>
          <a:stretch/>
        </p:blipFill>
        <p:spPr>
          <a:xfrm>
            <a:off x="-76200" y="1066800"/>
            <a:ext cx="9328521" cy="4515853"/>
          </a:xfrm>
          <a:prstGeom prst="rect">
            <a:avLst/>
          </a:prstGeom>
        </p:spPr>
      </p:pic>
      <p:sp>
        <p:nvSpPr>
          <p:cNvPr id="8" name="Rectangle 7"/>
          <p:cNvSpPr/>
          <p:nvPr/>
        </p:nvSpPr>
        <p:spPr>
          <a:xfrm>
            <a:off x="1676400" y="6211668"/>
            <a:ext cx="7315200" cy="338554"/>
          </a:xfrm>
          <a:prstGeom prst="rect">
            <a:avLst/>
          </a:prstGeom>
        </p:spPr>
        <p:txBody>
          <a:bodyPr wrap="square">
            <a:spAutoFit/>
          </a:bodyPr>
          <a:lstStyle/>
          <a:p>
            <a:pPr algn="r"/>
            <a:r>
              <a:rPr lang="en-US" sz="1600" i="1" dirty="0">
                <a:effectLst/>
              </a:rPr>
              <a:t>(Computing Curricula 2005: The Overview Report, ACM and IEEE CS, 2006)</a:t>
            </a:r>
          </a:p>
        </p:txBody>
      </p:sp>
      <p:sp>
        <p:nvSpPr>
          <p:cNvPr id="5" name="Slide Number Placeholder 4">
            <a:extLst>
              <a:ext uri="{FF2B5EF4-FFF2-40B4-BE49-F238E27FC236}">
                <a16:creationId xmlns:a16="http://schemas.microsoft.com/office/drawing/2014/main" id="{6841E8F6-3882-4172-A854-46A0EB9835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a:t>
            </a:fld>
            <a:endParaRPr lang="en-US">
              <a:solidFill>
                <a:prstClr val="black">
                  <a:tint val="75000"/>
                </a:prstClr>
              </a:solidFill>
            </a:endParaRPr>
          </a:p>
        </p:txBody>
      </p:sp>
      <p:sp>
        <p:nvSpPr>
          <p:cNvPr id="6" name="Rectangle: Rounded Corners 5">
            <a:extLst>
              <a:ext uri="{FF2B5EF4-FFF2-40B4-BE49-F238E27FC236}">
                <a16:creationId xmlns:a16="http://schemas.microsoft.com/office/drawing/2014/main" id="{54BFFB1E-C7EC-4238-BB52-FD0FD6A987A0}"/>
              </a:ext>
            </a:extLst>
          </p:cNvPr>
          <p:cNvSpPr/>
          <p:nvPr/>
        </p:nvSpPr>
        <p:spPr>
          <a:xfrm flipH="1">
            <a:off x="26020" y="1600200"/>
            <a:ext cx="896558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Rounded Corners 9">
            <a:extLst>
              <a:ext uri="{FF2B5EF4-FFF2-40B4-BE49-F238E27FC236}">
                <a16:creationId xmlns:a16="http://schemas.microsoft.com/office/drawing/2014/main" id="{470F5A0C-97C3-4B8F-8D1C-79DF671C3F48}"/>
              </a:ext>
            </a:extLst>
          </p:cNvPr>
          <p:cNvSpPr/>
          <p:nvPr/>
        </p:nvSpPr>
        <p:spPr>
          <a:xfrm flipH="1">
            <a:off x="102220" y="5334000"/>
            <a:ext cx="896558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572799321"/>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a:t>
            </a:r>
            <a:r>
              <a:rPr lang="id-ID" sz="3600" dirty="0"/>
              <a:t>5</a:t>
            </a:r>
            <a:r>
              <a:rPr lang="en-US" sz="3600" dirty="0"/>
              <a:t>.</a:t>
            </a:r>
            <a:r>
              <a:rPr lang="id-ID" sz="3600" dirty="0"/>
              <a:t>2</a:t>
            </a:r>
            <a:r>
              <a:rPr lang="en-US" sz="3600" dirty="0"/>
              <a:t> Tahapan Conducting</a:t>
            </a:r>
          </a:p>
        </p:txBody>
      </p:sp>
      <p:sp>
        <p:nvSpPr>
          <p:cNvPr id="3" name="Text Placeholder 2"/>
          <p:cNvSpPr>
            <a:spLocks noGrp="1"/>
          </p:cNvSpPr>
          <p:nvPr>
            <p:ph type="body" idx="1"/>
          </p:nvPr>
        </p:nvSpPr>
        <p:spPr>
          <a:xfrm>
            <a:off x="623888" y="4114800"/>
            <a:ext cx="7886700" cy="1974851"/>
          </a:xfrm>
        </p:spPr>
        <p:txBody>
          <a:bodyPr>
            <a:noAutofit/>
          </a:bodyPr>
          <a:lstStyle/>
          <a:p>
            <a:pPr marL="457200" indent="-457200">
              <a:buFont typeface="+mj-lt"/>
              <a:buAutoNum type="arabicPeriod"/>
            </a:pPr>
            <a:r>
              <a:rPr lang="en-ID" sz="2000" dirty="0"/>
              <a:t>Identify the Relevant Literature</a:t>
            </a:r>
          </a:p>
          <a:p>
            <a:pPr marL="457200" indent="-457200">
              <a:buFont typeface="+mj-lt"/>
              <a:buAutoNum type="arabicPeriod"/>
            </a:pPr>
            <a:r>
              <a:rPr lang="en-ID" sz="2000" dirty="0"/>
              <a:t>Perform Selection of Primary Studies</a:t>
            </a:r>
          </a:p>
          <a:p>
            <a:pPr marL="457200" indent="-457200">
              <a:buFont typeface="+mj-lt"/>
              <a:buAutoNum type="arabicPeriod"/>
            </a:pPr>
            <a:r>
              <a:rPr lang="en-ID" sz="2000" dirty="0"/>
              <a:t>Perform Data Extraction  </a:t>
            </a:r>
          </a:p>
          <a:p>
            <a:pPr marL="457200" indent="-457200">
              <a:buFont typeface="+mj-lt"/>
              <a:buAutoNum type="arabicPeriod"/>
            </a:pPr>
            <a:r>
              <a:rPr lang="en-ID" sz="2000" dirty="0"/>
              <a:t>Assess Studies’ Quality</a:t>
            </a:r>
          </a:p>
          <a:p>
            <a:pPr marL="457200" indent="-457200">
              <a:buFont typeface="+mj-lt"/>
              <a:buAutoNum type="arabicPeriod"/>
            </a:pPr>
            <a:r>
              <a:rPr lang="en-ID" sz="2000" dirty="0"/>
              <a:t>Conduct Synthesis of Evidence</a:t>
            </a:r>
          </a:p>
        </p:txBody>
      </p:sp>
      <p:sp>
        <p:nvSpPr>
          <p:cNvPr id="4" name="Slide Number Placeholder 3">
            <a:extLst>
              <a:ext uri="{FF2B5EF4-FFF2-40B4-BE49-F238E27FC236}">
                <a16:creationId xmlns:a16="http://schemas.microsoft.com/office/drawing/2014/main" id="{BA31A6EB-C302-4AAA-B882-F4E8999A68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340</a:t>
            </a:fld>
            <a:endParaRPr lang="en-US">
              <a:solidFill>
                <a:prstClr val="black">
                  <a:tint val="75000"/>
                </a:prstClr>
              </a:solidFill>
            </a:endParaRPr>
          </a:p>
        </p:txBody>
      </p:sp>
    </p:spTree>
    <p:extLst>
      <p:ext uri="{BB962C8B-B14F-4D97-AF65-F5344CB8AC3E}">
        <p14:creationId xmlns:p14="http://schemas.microsoft.com/office/powerpoint/2010/main" val="1104733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4195"/>
            <a:ext cx="7886700" cy="5333549"/>
          </a:xfrm>
        </p:spPr>
        <p:txBody>
          <a:bodyPr>
            <a:normAutofit lnSpcReduction="10000"/>
          </a:bodyPr>
          <a:lstStyle/>
          <a:p>
            <a:pPr marL="265113" indent="-265113">
              <a:lnSpc>
                <a:spcPct val="110000"/>
              </a:lnSpc>
            </a:pPr>
            <a:r>
              <a:rPr lang="en-US" sz="3000" dirty="0"/>
              <a:t>Involves a </a:t>
            </a:r>
            <a:r>
              <a:rPr lang="en-US" sz="3000" dirty="0">
                <a:solidFill>
                  <a:srgbClr val="C00000"/>
                </a:solidFill>
              </a:rPr>
              <a:t>comprehensive and exhaustive searching of studies</a:t>
            </a:r>
            <a:r>
              <a:rPr lang="en-US" sz="3000" dirty="0"/>
              <a:t> to be included in the review</a:t>
            </a:r>
          </a:p>
          <a:p>
            <a:pPr marL="265113" indent="-265113">
              <a:lnSpc>
                <a:spcPct val="110000"/>
              </a:lnSpc>
            </a:pPr>
            <a:r>
              <a:rPr lang="en-US" sz="3000" dirty="0"/>
              <a:t>Define a </a:t>
            </a:r>
            <a:r>
              <a:rPr lang="en-US" sz="3000" dirty="0">
                <a:solidFill>
                  <a:srgbClr val="C00000"/>
                </a:solidFill>
              </a:rPr>
              <a:t>search strategy</a:t>
            </a:r>
          </a:p>
          <a:p>
            <a:pPr marL="265113" indent="-265113">
              <a:lnSpc>
                <a:spcPct val="110000"/>
              </a:lnSpc>
            </a:pPr>
            <a:r>
              <a:rPr lang="en-US" sz="3000" dirty="0"/>
              <a:t>Search strategies are </a:t>
            </a:r>
            <a:r>
              <a:rPr lang="en-US" sz="3000" dirty="0">
                <a:solidFill>
                  <a:srgbClr val="C00000"/>
                </a:solidFill>
              </a:rPr>
              <a:t>usually iterative </a:t>
            </a:r>
            <a:r>
              <a:rPr lang="en-US" sz="3000" dirty="0"/>
              <a:t>and benefit from:</a:t>
            </a:r>
          </a:p>
          <a:p>
            <a:pPr marL="538163" lvl="1" indent="-265113">
              <a:lnSpc>
                <a:spcPct val="110000"/>
              </a:lnSpc>
            </a:pPr>
            <a:r>
              <a:rPr lang="en-US" sz="2600" dirty="0"/>
              <a:t>Preliminary searches (</a:t>
            </a:r>
            <a:r>
              <a:rPr lang="en-US" sz="2600" dirty="0">
                <a:solidFill>
                  <a:srgbClr val="0070C0"/>
                </a:solidFill>
              </a:rPr>
              <a:t>to identify existing review </a:t>
            </a:r>
            <a:r>
              <a:rPr lang="en-US" sz="2600" dirty="0"/>
              <a:t>and volume of studies)</a:t>
            </a:r>
          </a:p>
          <a:p>
            <a:pPr marL="538163" lvl="1" indent="-265113">
              <a:lnSpc>
                <a:spcPct val="110000"/>
              </a:lnSpc>
            </a:pPr>
            <a:r>
              <a:rPr lang="en-US" sz="2600" dirty="0"/>
              <a:t>Trial searches (</a:t>
            </a:r>
            <a:r>
              <a:rPr lang="en-US" sz="2600" dirty="0">
                <a:solidFill>
                  <a:srgbClr val="0070C0"/>
                </a:solidFill>
              </a:rPr>
              <a:t>combination of terms </a:t>
            </a:r>
            <a:r>
              <a:rPr lang="en-US" sz="2600" dirty="0"/>
              <a:t>from RQ)</a:t>
            </a:r>
          </a:p>
          <a:p>
            <a:pPr marL="538163" lvl="1" indent="-265113">
              <a:lnSpc>
                <a:spcPct val="110000"/>
              </a:lnSpc>
            </a:pPr>
            <a:r>
              <a:rPr lang="en-US" sz="2600" dirty="0"/>
              <a:t>Check the search results against list of known studies</a:t>
            </a:r>
          </a:p>
          <a:p>
            <a:pPr marL="538163" lvl="1" indent="-265113">
              <a:lnSpc>
                <a:spcPct val="110000"/>
              </a:lnSpc>
            </a:pPr>
            <a:r>
              <a:rPr lang="en-US" sz="2600" dirty="0">
                <a:solidFill>
                  <a:srgbClr val="0070C0"/>
                </a:solidFill>
              </a:rPr>
              <a:t>Consult the experts </a:t>
            </a:r>
            <a:r>
              <a:rPr lang="en-US" sz="2600" dirty="0"/>
              <a:t>in the field</a:t>
            </a:r>
          </a:p>
          <a:p>
            <a:endParaRPr lang="id-ID" dirty="0"/>
          </a:p>
        </p:txBody>
      </p:sp>
      <p:sp>
        <p:nvSpPr>
          <p:cNvPr id="4" name="Title 3"/>
          <p:cNvSpPr>
            <a:spLocks noGrp="1"/>
          </p:cNvSpPr>
          <p:nvPr>
            <p:ph type="title"/>
          </p:nvPr>
        </p:nvSpPr>
        <p:spPr/>
        <p:txBody>
          <a:bodyPr/>
          <a:lstStyle/>
          <a:p>
            <a:r>
              <a:rPr lang="en-US" dirty="0"/>
              <a:t>1. Identifying Relevant Literature</a:t>
            </a:r>
            <a:endParaRPr lang="id-ID" dirty="0"/>
          </a:p>
        </p:txBody>
      </p:sp>
      <p:sp>
        <p:nvSpPr>
          <p:cNvPr id="5" name="Slide Number Placeholder 4">
            <a:extLst>
              <a:ext uri="{FF2B5EF4-FFF2-40B4-BE49-F238E27FC236}">
                <a16:creationId xmlns:a16="http://schemas.microsoft.com/office/drawing/2014/main" id="{AFF5C234-2AD0-4BEC-B71D-EC319F0C382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341</a:t>
            </a:fld>
            <a:endParaRPr lang="en-US">
              <a:solidFill>
                <a:prstClr val="black">
                  <a:tint val="75000"/>
                </a:prstClr>
              </a:solidFill>
            </a:endParaRPr>
          </a:p>
        </p:txBody>
      </p:sp>
    </p:spTree>
    <p:extLst>
      <p:ext uri="{BB962C8B-B14F-4D97-AF65-F5344CB8AC3E}">
        <p14:creationId xmlns:p14="http://schemas.microsoft.com/office/powerpoint/2010/main" val="2167679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ID" sz="3200" dirty="0"/>
              <a:t>Derive major </a:t>
            </a:r>
            <a:r>
              <a:rPr lang="en-ID" sz="3200" dirty="0">
                <a:solidFill>
                  <a:srgbClr val="C00000"/>
                </a:solidFill>
              </a:rPr>
              <a:t>terms used in the review questions</a:t>
            </a:r>
            <a:r>
              <a:rPr lang="en-ID" sz="3200" dirty="0"/>
              <a:t> based on the PICOC</a:t>
            </a:r>
          </a:p>
          <a:p>
            <a:r>
              <a:rPr lang="en-ID" sz="3200" dirty="0"/>
              <a:t>List the </a:t>
            </a:r>
            <a:r>
              <a:rPr lang="en-ID" sz="3200" dirty="0">
                <a:solidFill>
                  <a:srgbClr val="C00000"/>
                </a:solidFill>
              </a:rPr>
              <a:t>keywords mentioned </a:t>
            </a:r>
            <a:r>
              <a:rPr lang="en-ID" sz="3200" dirty="0"/>
              <a:t>in the article</a:t>
            </a:r>
          </a:p>
          <a:p>
            <a:r>
              <a:rPr lang="en-ID" sz="3200" dirty="0"/>
              <a:t>Search for </a:t>
            </a:r>
            <a:r>
              <a:rPr lang="en-ID" sz="3200" dirty="0">
                <a:solidFill>
                  <a:srgbClr val="C00000"/>
                </a:solidFill>
              </a:rPr>
              <a:t>synonyms and alternative words </a:t>
            </a:r>
          </a:p>
          <a:p>
            <a:r>
              <a:rPr lang="en-ID" sz="3200" dirty="0"/>
              <a:t>Use the </a:t>
            </a:r>
            <a:r>
              <a:rPr lang="en-ID" sz="3200" dirty="0" err="1">
                <a:solidFill>
                  <a:srgbClr val="C00000"/>
                </a:solidFill>
              </a:rPr>
              <a:t>boolean</a:t>
            </a:r>
            <a:r>
              <a:rPr lang="en-ID" sz="3200" dirty="0">
                <a:solidFill>
                  <a:srgbClr val="C00000"/>
                </a:solidFill>
              </a:rPr>
              <a:t> OR to incorporate </a:t>
            </a:r>
            <a:r>
              <a:rPr lang="en-ID" sz="3200" dirty="0"/>
              <a:t>alternative synonyms</a:t>
            </a:r>
          </a:p>
          <a:p>
            <a:r>
              <a:rPr lang="en-ID" sz="3200" dirty="0"/>
              <a:t>Use the </a:t>
            </a:r>
            <a:r>
              <a:rPr lang="en-ID" sz="3200" dirty="0" err="1">
                <a:solidFill>
                  <a:srgbClr val="C00000"/>
                </a:solidFill>
              </a:rPr>
              <a:t>boolean</a:t>
            </a:r>
            <a:r>
              <a:rPr lang="en-ID" sz="3200" dirty="0">
                <a:solidFill>
                  <a:srgbClr val="C00000"/>
                </a:solidFill>
              </a:rPr>
              <a:t> AND to link major terms</a:t>
            </a:r>
          </a:p>
        </p:txBody>
      </p:sp>
      <p:sp>
        <p:nvSpPr>
          <p:cNvPr id="4" name="Title 3"/>
          <p:cNvSpPr>
            <a:spLocks noGrp="1"/>
          </p:cNvSpPr>
          <p:nvPr>
            <p:ph type="title"/>
          </p:nvPr>
        </p:nvSpPr>
        <p:spPr/>
        <p:txBody>
          <a:bodyPr>
            <a:normAutofit/>
          </a:bodyPr>
          <a:lstStyle/>
          <a:p>
            <a:r>
              <a:rPr lang="en-ID" dirty="0"/>
              <a:t>Approach to Construct Search String</a:t>
            </a:r>
            <a:endParaRPr lang="en-US" dirty="0"/>
          </a:p>
        </p:txBody>
      </p:sp>
      <p:sp>
        <p:nvSpPr>
          <p:cNvPr id="5" name="Slide Number Placeholder 4">
            <a:extLst>
              <a:ext uri="{FF2B5EF4-FFF2-40B4-BE49-F238E27FC236}">
                <a16:creationId xmlns:a16="http://schemas.microsoft.com/office/drawing/2014/main" id="{3E35419A-2D5D-415B-88F8-2D7AEFF5A0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342</a:t>
            </a:fld>
            <a:endParaRPr lang="en-US">
              <a:solidFill>
                <a:prstClr val="black">
                  <a:tint val="75000"/>
                </a:prstClr>
              </a:solidFill>
            </a:endParaRPr>
          </a:p>
        </p:txBody>
      </p:sp>
    </p:spTree>
    <p:extLst>
      <p:ext uri="{BB962C8B-B14F-4D97-AF65-F5344CB8AC3E}">
        <p14:creationId xmlns:p14="http://schemas.microsoft.com/office/powerpoint/2010/main" val="3877315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738" y="2433720"/>
            <a:ext cx="7886700" cy="3809549"/>
          </a:xfrm>
        </p:spPr>
        <p:txBody>
          <a:bodyPr/>
          <a:lstStyle/>
          <a:p>
            <a:pPr marL="0" indent="0">
              <a:buNone/>
            </a:pPr>
            <a:r>
              <a:rPr lang="id-ID" dirty="0"/>
              <a:t>Search String:</a:t>
            </a:r>
          </a:p>
          <a:p>
            <a:pPr marL="0" indent="0">
              <a:buNone/>
            </a:pPr>
            <a:endParaRPr lang="id-ID" i="1" dirty="0"/>
          </a:p>
          <a:p>
            <a:pPr marL="0" indent="0">
              <a:buNone/>
            </a:pPr>
            <a:r>
              <a:rPr lang="en-US" i="1" dirty="0"/>
              <a:t>(</a:t>
            </a:r>
            <a:r>
              <a:rPr lang="id-ID" i="1" dirty="0"/>
              <a:t>software</a:t>
            </a:r>
            <a:r>
              <a:rPr lang="en-US" i="1" dirty="0"/>
              <a:t> </a:t>
            </a:r>
            <a:r>
              <a:rPr lang="en-US" i="1" dirty="0">
                <a:solidFill>
                  <a:srgbClr val="00B0F0"/>
                </a:solidFill>
              </a:rPr>
              <a:t>OR</a:t>
            </a:r>
            <a:r>
              <a:rPr lang="en-US" i="1" dirty="0"/>
              <a:t> </a:t>
            </a:r>
            <a:r>
              <a:rPr lang="en-US" i="1" dirty="0" err="1"/>
              <a:t>applicati</a:t>
            </a:r>
            <a:r>
              <a:rPr lang="en-US" i="1" dirty="0"/>
              <a:t>* </a:t>
            </a:r>
            <a:r>
              <a:rPr lang="en-US" i="1" dirty="0">
                <a:solidFill>
                  <a:srgbClr val="00B0F0"/>
                </a:solidFill>
              </a:rPr>
              <a:t>OR</a:t>
            </a:r>
            <a:r>
              <a:rPr lang="en-US" i="1" dirty="0"/>
              <a:t> systems )</a:t>
            </a:r>
            <a:r>
              <a:rPr lang="id-ID" i="1" dirty="0"/>
              <a:t> </a:t>
            </a:r>
            <a:r>
              <a:rPr lang="id-ID" i="1" dirty="0">
                <a:solidFill>
                  <a:srgbClr val="C00000"/>
                </a:solidFill>
              </a:rPr>
              <a:t>AND</a:t>
            </a:r>
            <a:br>
              <a:rPr lang="en-GB" i="1" dirty="0"/>
            </a:br>
            <a:br>
              <a:rPr lang="en-GB" i="1" dirty="0"/>
            </a:br>
            <a:r>
              <a:rPr lang="id-ID" i="1" dirty="0"/>
              <a:t>(fault* </a:t>
            </a:r>
            <a:r>
              <a:rPr lang="id-ID" i="1" dirty="0">
                <a:solidFill>
                  <a:srgbClr val="00B0F0"/>
                </a:solidFill>
              </a:rPr>
              <a:t>OR</a:t>
            </a:r>
            <a:r>
              <a:rPr lang="id-ID" i="1" dirty="0"/>
              <a:t> defect* </a:t>
            </a:r>
            <a:r>
              <a:rPr lang="id-ID" i="1" dirty="0">
                <a:solidFill>
                  <a:srgbClr val="00B0F0"/>
                </a:solidFill>
              </a:rPr>
              <a:t>OR</a:t>
            </a:r>
            <a:r>
              <a:rPr lang="id-ID" i="1" dirty="0"/>
              <a:t> quality </a:t>
            </a:r>
            <a:r>
              <a:rPr lang="id-ID" i="1" dirty="0">
                <a:solidFill>
                  <a:srgbClr val="00B0F0"/>
                </a:solidFill>
              </a:rPr>
              <a:t>OR</a:t>
            </a:r>
            <a:r>
              <a:rPr lang="id-ID" i="1" dirty="0"/>
              <a:t> error-prone) </a:t>
            </a:r>
            <a:r>
              <a:rPr lang="id-ID" i="1" dirty="0">
                <a:solidFill>
                  <a:srgbClr val="C00000"/>
                </a:solidFill>
              </a:rPr>
              <a:t>AND</a:t>
            </a:r>
            <a:br>
              <a:rPr lang="en-GB" i="1" dirty="0"/>
            </a:br>
            <a:endParaRPr lang="en-GB" i="1" dirty="0"/>
          </a:p>
          <a:p>
            <a:pPr marL="0" indent="0">
              <a:buNone/>
            </a:pPr>
            <a:r>
              <a:rPr lang="id-ID" i="1" dirty="0"/>
              <a:t>(predict</a:t>
            </a:r>
            <a:r>
              <a:rPr lang="en-US" i="1" dirty="0"/>
              <a:t>*</a:t>
            </a:r>
            <a:r>
              <a:rPr lang="id-ID" i="1" dirty="0"/>
              <a:t> </a:t>
            </a:r>
            <a:r>
              <a:rPr lang="id-ID" i="1" dirty="0">
                <a:solidFill>
                  <a:srgbClr val="00B0F0"/>
                </a:solidFill>
              </a:rPr>
              <a:t>OR</a:t>
            </a:r>
            <a:r>
              <a:rPr lang="id-ID" i="1" dirty="0"/>
              <a:t> prone* </a:t>
            </a:r>
            <a:r>
              <a:rPr lang="id-ID" i="1" dirty="0">
                <a:solidFill>
                  <a:srgbClr val="00B0F0"/>
                </a:solidFill>
              </a:rPr>
              <a:t>OR</a:t>
            </a:r>
            <a:r>
              <a:rPr lang="id-ID" i="1" dirty="0"/>
              <a:t> probability </a:t>
            </a:r>
            <a:r>
              <a:rPr lang="id-ID" i="1" dirty="0">
                <a:solidFill>
                  <a:srgbClr val="00B0F0"/>
                </a:solidFill>
              </a:rPr>
              <a:t>OR</a:t>
            </a:r>
            <a:r>
              <a:rPr lang="id-ID" i="1" dirty="0"/>
              <a:t> assess</a:t>
            </a:r>
            <a:r>
              <a:rPr lang="en-US" i="1" dirty="0"/>
              <a:t>*</a:t>
            </a:r>
            <a:r>
              <a:rPr lang="id-ID" i="1" dirty="0"/>
              <a:t> </a:t>
            </a:r>
            <a:r>
              <a:rPr lang="id-ID" i="1" dirty="0">
                <a:solidFill>
                  <a:srgbClr val="00B0F0"/>
                </a:solidFill>
              </a:rPr>
              <a:t>OR</a:t>
            </a:r>
            <a:r>
              <a:rPr lang="id-ID" i="1" dirty="0"/>
              <a:t> detect* </a:t>
            </a:r>
            <a:r>
              <a:rPr lang="id-ID" i="1" dirty="0">
                <a:solidFill>
                  <a:srgbClr val="00B0F0"/>
                </a:solidFill>
              </a:rPr>
              <a:t>OR</a:t>
            </a:r>
            <a:r>
              <a:rPr lang="id-ID" i="1" dirty="0"/>
              <a:t> estimat</a:t>
            </a:r>
            <a:r>
              <a:rPr lang="en-US" i="1" dirty="0"/>
              <a:t>*</a:t>
            </a:r>
            <a:r>
              <a:rPr lang="id-ID" i="1" dirty="0"/>
              <a:t> </a:t>
            </a:r>
            <a:r>
              <a:rPr lang="id-ID" i="1" dirty="0">
                <a:solidFill>
                  <a:srgbClr val="00B0F0"/>
                </a:solidFill>
              </a:rPr>
              <a:t>OR</a:t>
            </a:r>
            <a:r>
              <a:rPr lang="id-ID" i="1" dirty="0"/>
              <a:t> classificat</a:t>
            </a:r>
            <a:r>
              <a:rPr lang="en-US" i="1" dirty="0"/>
              <a:t>*</a:t>
            </a:r>
            <a:r>
              <a:rPr lang="id-ID" i="1" dirty="0"/>
              <a:t>) </a:t>
            </a:r>
            <a:endParaRPr lang="en-US" dirty="0"/>
          </a:p>
          <a:p>
            <a:endParaRPr lang="en-US" dirty="0"/>
          </a:p>
        </p:txBody>
      </p:sp>
      <p:sp>
        <p:nvSpPr>
          <p:cNvPr id="4" name="Title 3"/>
          <p:cNvSpPr>
            <a:spLocks noGrp="1"/>
          </p:cNvSpPr>
          <p:nvPr>
            <p:ph type="title"/>
          </p:nvPr>
        </p:nvSpPr>
        <p:spPr/>
        <p:txBody>
          <a:bodyPr>
            <a:normAutofit fontScale="90000"/>
          </a:bodyPr>
          <a:lstStyle/>
          <a:p>
            <a:r>
              <a:rPr lang="id-ID" dirty="0"/>
              <a:t>Example of </a:t>
            </a:r>
            <a:r>
              <a:rPr lang="en-US" dirty="0"/>
              <a:t>Search String </a:t>
            </a:r>
            <a:r>
              <a:rPr lang="id-ID" dirty="0"/>
              <a:t>(Wahono, 2015)</a:t>
            </a:r>
            <a:endParaRPr lang="en-US" dirty="0"/>
          </a:p>
        </p:txBody>
      </p:sp>
      <p:sp>
        <p:nvSpPr>
          <p:cNvPr id="5" name="Slide Number Placeholder 4">
            <a:extLst>
              <a:ext uri="{FF2B5EF4-FFF2-40B4-BE49-F238E27FC236}">
                <a16:creationId xmlns:a16="http://schemas.microsoft.com/office/drawing/2014/main" id="{BAE42033-9F53-4B45-B90A-882A78CCCFF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343</a:t>
            </a:fld>
            <a:endParaRPr lang="en-US">
              <a:solidFill>
                <a:prstClr val="black">
                  <a:tint val="75000"/>
                </a:prstClr>
              </a:solidFill>
            </a:endParaRPr>
          </a:p>
        </p:txBody>
      </p:sp>
      <p:sp>
        <p:nvSpPr>
          <p:cNvPr id="6" name="Content Placeholder 1"/>
          <p:cNvSpPr txBox="1">
            <a:spLocks/>
          </p:cNvSpPr>
          <p:nvPr/>
        </p:nvSpPr>
        <p:spPr>
          <a:xfrm>
            <a:off x="381000" y="1143000"/>
            <a:ext cx="8382000" cy="8382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kumimoji="0" lang="en-ID" sz="2400" dirty="0">
                <a:effectLst/>
              </a:rPr>
              <a:t>Romi Satria Wahono, </a:t>
            </a:r>
            <a:r>
              <a:rPr kumimoji="0" lang="en-ID" sz="2400" dirty="0">
                <a:solidFill>
                  <a:srgbClr val="C00000"/>
                </a:solidFill>
                <a:effectLst/>
              </a:rPr>
              <a:t>A Systematic Literature Review of Software Defect Prediction: Research Trends, Datasets, Methods and Frameworks</a:t>
            </a:r>
            <a:r>
              <a:rPr kumimoji="0" lang="en-ID" sz="2400" dirty="0">
                <a:effectLst/>
              </a:rPr>
              <a:t>, </a:t>
            </a:r>
            <a:r>
              <a:rPr kumimoji="0" lang="en-ID" sz="2400" i="1" dirty="0">
                <a:effectLst/>
              </a:rPr>
              <a:t>Journal of Software Engineering, Vol. 1, No. 1</a:t>
            </a:r>
            <a:r>
              <a:rPr kumimoji="0" lang="en-ID" sz="2400" dirty="0">
                <a:effectLst/>
              </a:rPr>
              <a:t>, pp. 1-16, April 2015</a:t>
            </a:r>
          </a:p>
          <a:p>
            <a:pPr marL="0" indent="0" fontAlgn="auto">
              <a:spcAft>
                <a:spcPts val="0"/>
              </a:spcAft>
              <a:buFont typeface="Arial" panose="020B0604020202020204" pitchFamily="34" charset="0"/>
              <a:buNone/>
            </a:pPr>
            <a:endParaRPr kumimoji="0" lang="en-US" sz="1800" dirty="0">
              <a:effectLst/>
            </a:endParaRPr>
          </a:p>
        </p:txBody>
      </p:sp>
    </p:spTree>
    <p:extLst>
      <p:ext uri="{BB962C8B-B14F-4D97-AF65-F5344CB8AC3E}">
        <p14:creationId xmlns:p14="http://schemas.microsoft.com/office/powerpoint/2010/main" val="17880225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p:cNvSpPr>
            <a:spLocks noGrp="1" noChangeArrowheads="1"/>
          </p:cNvSpPr>
          <p:nvPr>
            <p:ph idx="1"/>
          </p:nvPr>
        </p:nvSpPr>
        <p:spPr>
          <a:xfrm>
            <a:off x="686332" y="1143000"/>
            <a:ext cx="7920111" cy="4572000"/>
          </a:xfrm>
        </p:spPr>
        <p:txBody>
          <a:bodyPr>
            <a:normAutofit/>
          </a:bodyPr>
          <a:lstStyle/>
          <a:p>
            <a:pPr marL="265113" indent="-265113" eaLnBrk="1" hangingPunct="1">
              <a:lnSpc>
                <a:spcPct val="90000"/>
              </a:lnSpc>
            </a:pPr>
            <a:r>
              <a:rPr lang="en-US" sz="2600" dirty="0"/>
              <a:t>The complete search term initially used :</a:t>
            </a:r>
          </a:p>
          <a:p>
            <a:pPr lvl="1" indent="-200025" eaLnBrk="1" hangingPunct="1">
              <a:lnSpc>
                <a:spcPct val="90000"/>
              </a:lnSpc>
              <a:buFont typeface="Wingdings" pitchFamily="2" charset="2"/>
              <a:buNone/>
            </a:pPr>
            <a:r>
              <a:rPr lang="en-NZ" sz="2000" dirty="0"/>
              <a:t>    </a:t>
            </a:r>
            <a:r>
              <a:rPr lang="en-NZ" sz="2000" i="1" dirty="0"/>
              <a:t>(student* OR undergraduate*) AND (pair programming OR pair-programming) AND ((experiment* OR measurement OR evaluation OR assessment) AND (effective* OR efficient OR successful) </a:t>
            </a:r>
          </a:p>
          <a:p>
            <a:pPr marL="265113" indent="-265113" eaLnBrk="1" hangingPunct="1">
              <a:lnSpc>
                <a:spcPct val="90000"/>
              </a:lnSpc>
            </a:pPr>
            <a:r>
              <a:rPr lang="en-US" sz="2600" dirty="0"/>
              <a:t>A very limited number of results retrieved when using the complete string, thus a much simpler string was derived. </a:t>
            </a:r>
          </a:p>
          <a:p>
            <a:pPr marL="265113" indent="-265113" eaLnBrk="1" hangingPunct="1">
              <a:lnSpc>
                <a:spcPct val="90000"/>
              </a:lnSpc>
            </a:pPr>
            <a:r>
              <a:rPr lang="en-US" sz="2600" dirty="0"/>
              <a:t>Subject librarian suggested to revise the search string:</a:t>
            </a:r>
          </a:p>
          <a:p>
            <a:pPr marL="265113" indent="-265113" eaLnBrk="1" hangingPunct="1">
              <a:lnSpc>
                <a:spcPct val="90000"/>
              </a:lnSpc>
            </a:pPr>
            <a:endParaRPr lang="en-US" sz="2600" dirty="0"/>
          </a:p>
          <a:p>
            <a:pPr marL="265113" indent="-265113" eaLnBrk="1" hangingPunct="1">
              <a:lnSpc>
                <a:spcPct val="90000"/>
              </a:lnSpc>
              <a:buFont typeface="Wingdings 2" pitchFamily="18" charset="2"/>
              <a:buNone/>
            </a:pPr>
            <a:r>
              <a:rPr lang="en-US" sz="2600" dirty="0"/>
              <a:t>	 </a:t>
            </a:r>
            <a:r>
              <a:rPr lang="en-US" sz="2600" i="1" dirty="0">
                <a:solidFill>
                  <a:srgbClr val="C00000"/>
                </a:solidFill>
              </a:rPr>
              <a:t>“pair programming” OR “pair-programming”</a:t>
            </a:r>
          </a:p>
          <a:p>
            <a:pPr marL="265113" indent="-265113" eaLnBrk="1" hangingPunct="1">
              <a:lnSpc>
                <a:spcPct val="90000"/>
              </a:lnSpc>
            </a:pPr>
            <a:endParaRPr lang="en-US" sz="2400" dirty="0"/>
          </a:p>
        </p:txBody>
      </p:sp>
      <p:sp>
        <p:nvSpPr>
          <p:cNvPr id="135170" name="Rectangle 2"/>
          <p:cNvSpPr>
            <a:spLocks noGrp="1" noChangeArrowheads="1"/>
          </p:cNvSpPr>
          <p:nvPr>
            <p:ph type="title"/>
          </p:nvPr>
        </p:nvSpPr>
        <p:spPr>
          <a:xfrm>
            <a:off x="609600" y="195488"/>
            <a:ext cx="8453511" cy="718912"/>
          </a:xfrm>
        </p:spPr>
        <p:txBody>
          <a:bodyPr>
            <a:normAutofit/>
          </a:bodyPr>
          <a:lstStyle/>
          <a:p>
            <a:pPr>
              <a:defRPr/>
            </a:pPr>
            <a:r>
              <a:rPr lang="id-ID" sz="3400" dirty="0"/>
              <a:t>Example of</a:t>
            </a:r>
            <a:r>
              <a:rPr lang="en-US" sz="3400" dirty="0"/>
              <a:t> Search String </a:t>
            </a:r>
            <a:r>
              <a:rPr lang="id-ID" sz="3400" dirty="0"/>
              <a:t>(</a:t>
            </a:r>
            <a:r>
              <a:rPr lang="en-US" sz="3400" dirty="0" err="1"/>
              <a:t>Salleh</a:t>
            </a:r>
            <a:r>
              <a:rPr lang="en-US" sz="3400" dirty="0"/>
              <a:t> et al.</a:t>
            </a:r>
            <a:r>
              <a:rPr lang="id-ID" sz="3400" dirty="0"/>
              <a:t>, </a:t>
            </a:r>
            <a:r>
              <a:rPr lang="en-US" sz="3400" dirty="0"/>
              <a:t>2011</a:t>
            </a:r>
            <a:r>
              <a:rPr lang="id-ID" sz="3400" dirty="0"/>
              <a:t>)</a:t>
            </a:r>
            <a:endParaRPr lang="en-US" sz="3400" dirty="0"/>
          </a:p>
        </p:txBody>
      </p:sp>
      <p:sp>
        <p:nvSpPr>
          <p:cNvPr id="3" name="Slide Number Placeholder 2">
            <a:extLst>
              <a:ext uri="{FF2B5EF4-FFF2-40B4-BE49-F238E27FC236}">
                <a16:creationId xmlns:a16="http://schemas.microsoft.com/office/drawing/2014/main" id="{D0250DA0-091F-4C4C-8374-FEE21EB131E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344</a:t>
            </a:fld>
            <a:endParaRPr lang="en-US">
              <a:solidFill>
                <a:prstClr val="black">
                  <a:tint val="75000"/>
                </a:prstClr>
              </a:solidFill>
            </a:endParaRPr>
          </a:p>
        </p:txBody>
      </p:sp>
    </p:spTree>
    <p:extLst>
      <p:ext uri="{BB962C8B-B14F-4D97-AF65-F5344CB8AC3E}">
        <p14:creationId xmlns:p14="http://schemas.microsoft.com/office/powerpoint/2010/main" val="9095064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143000"/>
            <a:ext cx="8381999" cy="4267200"/>
          </a:xfrm>
        </p:spPr>
        <p:txBody>
          <a:bodyPr>
            <a:noAutofit/>
          </a:bodyPr>
          <a:lstStyle/>
          <a:p>
            <a:pPr>
              <a:defRPr/>
            </a:pPr>
            <a:r>
              <a:rPr lang="en-US" sz="2600" dirty="0"/>
              <a:t>Kitchenham et al. (2007) </a:t>
            </a:r>
            <a:r>
              <a:rPr lang="en-US" sz="2600" dirty="0">
                <a:solidFill>
                  <a:srgbClr val="C00000"/>
                </a:solidFill>
              </a:rPr>
              <a:t>used their structured questions to construct search strings </a:t>
            </a:r>
            <a:r>
              <a:rPr lang="en-US" sz="2600" dirty="0"/>
              <a:t>for use with electronic databases:</a:t>
            </a:r>
          </a:p>
          <a:p>
            <a:pPr marL="731520" lvl="1" indent="-274320">
              <a:buFont typeface="Wingdings 2"/>
              <a:buChar char=""/>
              <a:defRPr/>
            </a:pPr>
            <a:r>
              <a:rPr lang="en-US" sz="2200" i="1" dirty="0">
                <a:solidFill>
                  <a:srgbClr val="0070C0"/>
                </a:solidFill>
              </a:rPr>
              <a:t>Population</a:t>
            </a:r>
            <a:r>
              <a:rPr lang="en-US" sz="2200" dirty="0"/>
              <a:t>: software OR application OR product OR Web OR WWW OR Internet OR World-Wide Web OR project OR development </a:t>
            </a:r>
          </a:p>
          <a:p>
            <a:pPr marL="731520" lvl="1" indent="-274320">
              <a:buFont typeface="Wingdings 2"/>
              <a:buChar char=""/>
              <a:defRPr/>
            </a:pPr>
            <a:r>
              <a:rPr lang="en-US" sz="2200" i="1" dirty="0">
                <a:solidFill>
                  <a:srgbClr val="0070C0"/>
                </a:solidFill>
              </a:rPr>
              <a:t>Intervention</a:t>
            </a:r>
            <a:r>
              <a:rPr lang="en-US" sz="2200" dirty="0"/>
              <a:t>: cross company OR cross </a:t>
            </a:r>
            <a:r>
              <a:rPr lang="en-US" sz="2200" dirty="0" err="1"/>
              <a:t>organisation</a:t>
            </a:r>
            <a:r>
              <a:rPr lang="en-US" sz="2200" dirty="0"/>
              <a:t> OR cross organization OR multiple-organizational OR multiple-</a:t>
            </a:r>
            <a:r>
              <a:rPr lang="en-US" sz="2200" dirty="0" err="1"/>
              <a:t>organisational</a:t>
            </a:r>
            <a:r>
              <a:rPr lang="en-US" sz="2200" dirty="0"/>
              <a:t> model OR modeling OR modelling effort OR cost OR resource estimation OR prediction OR assessment </a:t>
            </a:r>
          </a:p>
          <a:p>
            <a:pPr marL="731520" lvl="1" indent="-274320">
              <a:buFont typeface="Wingdings 2"/>
              <a:buChar char=""/>
              <a:defRPr/>
            </a:pPr>
            <a:r>
              <a:rPr lang="en-US" sz="2200" i="1" dirty="0">
                <a:solidFill>
                  <a:srgbClr val="0070C0"/>
                </a:solidFill>
              </a:rPr>
              <a:t>Contrast</a:t>
            </a:r>
            <a:r>
              <a:rPr lang="en-US" sz="2200" dirty="0"/>
              <a:t>: within-</a:t>
            </a:r>
            <a:r>
              <a:rPr lang="en-US" sz="2200" dirty="0" err="1"/>
              <a:t>organisation</a:t>
            </a:r>
            <a:r>
              <a:rPr lang="en-US" sz="2200" dirty="0"/>
              <a:t> OR within-organization OR within-organizational OR within-</a:t>
            </a:r>
            <a:r>
              <a:rPr lang="en-US" sz="2200" dirty="0" err="1"/>
              <a:t>organisational</a:t>
            </a:r>
            <a:r>
              <a:rPr lang="en-US" sz="2200" dirty="0"/>
              <a:t> OR single company OR single </a:t>
            </a:r>
            <a:r>
              <a:rPr lang="en-US" sz="2200" dirty="0" err="1"/>
              <a:t>organisation</a:t>
            </a:r>
            <a:r>
              <a:rPr lang="en-US" sz="2200" dirty="0"/>
              <a:t> </a:t>
            </a:r>
          </a:p>
          <a:p>
            <a:pPr marL="731520" lvl="1" indent="-274320">
              <a:buFont typeface="Wingdings 2"/>
              <a:buChar char=""/>
              <a:defRPr/>
            </a:pPr>
            <a:r>
              <a:rPr lang="en-US" sz="2200" i="1" dirty="0">
                <a:solidFill>
                  <a:srgbClr val="0070C0"/>
                </a:solidFill>
              </a:rPr>
              <a:t>Outcome</a:t>
            </a:r>
            <a:r>
              <a:rPr lang="en-US" sz="2200" dirty="0"/>
              <a:t>: Accuracy OR Mean </a:t>
            </a:r>
            <a:r>
              <a:rPr lang="en-US" dirty="0"/>
              <a:t>Magnitude Relative Error </a:t>
            </a:r>
          </a:p>
          <a:p>
            <a:pPr>
              <a:defRPr/>
            </a:pPr>
            <a:r>
              <a:rPr lang="en-US" sz="2600" dirty="0"/>
              <a:t>The search strings were constructed by linking the </a:t>
            </a:r>
            <a:r>
              <a:rPr lang="en-US" sz="2600" dirty="0">
                <a:solidFill>
                  <a:srgbClr val="C00000"/>
                </a:solidFill>
              </a:rPr>
              <a:t>four OR lists using the Boolean AND</a:t>
            </a:r>
          </a:p>
        </p:txBody>
      </p:sp>
      <p:sp>
        <p:nvSpPr>
          <p:cNvPr id="2" name="Title 1"/>
          <p:cNvSpPr>
            <a:spLocks noGrp="1"/>
          </p:cNvSpPr>
          <p:nvPr>
            <p:ph type="title"/>
          </p:nvPr>
        </p:nvSpPr>
        <p:spPr>
          <a:xfrm>
            <a:off x="606778" y="152400"/>
            <a:ext cx="8689622" cy="685349"/>
          </a:xfrm>
        </p:spPr>
        <p:txBody>
          <a:bodyPr>
            <a:noAutofit/>
          </a:bodyPr>
          <a:lstStyle/>
          <a:p>
            <a:pPr>
              <a:defRPr/>
            </a:pPr>
            <a:r>
              <a:rPr lang="id-ID" sz="3200" dirty="0"/>
              <a:t>Example of </a:t>
            </a:r>
            <a:r>
              <a:rPr lang="en-US" sz="3200" dirty="0"/>
              <a:t>Search String </a:t>
            </a:r>
            <a:r>
              <a:rPr lang="id-ID" sz="3200" dirty="0"/>
              <a:t>(</a:t>
            </a:r>
            <a:r>
              <a:rPr lang="en-US" sz="3200" dirty="0" err="1"/>
              <a:t>Kitchenham</a:t>
            </a:r>
            <a:r>
              <a:rPr lang="en-US" sz="3200" dirty="0"/>
              <a:t> et al.</a:t>
            </a:r>
            <a:r>
              <a:rPr lang="id-ID" sz="3200" dirty="0"/>
              <a:t>, </a:t>
            </a:r>
            <a:r>
              <a:rPr lang="en-US" sz="3200" dirty="0"/>
              <a:t>2007</a:t>
            </a:r>
            <a:r>
              <a:rPr lang="id-ID" sz="3200" dirty="0"/>
              <a:t>)</a:t>
            </a:r>
            <a:endParaRPr lang="en-US" sz="3200" dirty="0"/>
          </a:p>
        </p:txBody>
      </p:sp>
      <p:sp>
        <p:nvSpPr>
          <p:cNvPr id="3" name="Slide Number Placeholder 2">
            <a:extLst>
              <a:ext uri="{FF2B5EF4-FFF2-40B4-BE49-F238E27FC236}">
                <a16:creationId xmlns:a16="http://schemas.microsoft.com/office/drawing/2014/main" id="{5385F3A0-4035-4124-9B02-778F4786F7A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345</a:t>
            </a:fld>
            <a:endParaRPr lang="en-US">
              <a:solidFill>
                <a:prstClr val="black">
                  <a:tint val="75000"/>
                </a:prstClr>
              </a:solidFill>
            </a:endParaRPr>
          </a:p>
        </p:txBody>
      </p:sp>
    </p:spTree>
    <p:extLst>
      <p:ext uri="{BB962C8B-B14F-4D97-AF65-F5344CB8AC3E}">
        <p14:creationId xmlns:p14="http://schemas.microsoft.com/office/powerpoint/2010/main" val="27108814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066800"/>
            <a:ext cx="8153400" cy="5562600"/>
          </a:xfrm>
        </p:spPr>
        <p:txBody>
          <a:bodyPr>
            <a:noAutofit/>
          </a:bodyPr>
          <a:lstStyle/>
          <a:p>
            <a:pPr>
              <a:defRPr/>
            </a:pPr>
            <a:r>
              <a:rPr lang="en-US" dirty="0"/>
              <a:t>The search strings were used on </a:t>
            </a:r>
            <a:r>
              <a:rPr lang="en-US" dirty="0">
                <a:solidFill>
                  <a:srgbClr val="C00000"/>
                </a:solidFill>
              </a:rPr>
              <a:t>6 digital libraries</a:t>
            </a:r>
            <a:r>
              <a:rPr lang="en-US" dirty="0"/>
              <a:t>: </a:t>
            </a:r>
          </a:p>
          <a:p>
            <a:pPr marL="617220" lvl="1" indent="-342900">
              <a:defRPr/>
            </a:pPr>
            <a:r>
              <a:rPr lang="en-US" dirty="0"/>
              <a:t>Science Direct, SpringerLink, SCOPUS, Web of Science, </a:t>
            </a:r>
            <a:r>
              <a:rPr lang="en-US" dirty="0" err="1"/>
              <a:t>IEEExplore</a:t>
            </a:r>
            <a:r>
              <a:rPr lang="en-US" dirty="0"/>
              <a:t>, ACM Digital library </a:t>
            </a:r>
          </a:p>
          <a:p>
            <a:pPr marL="617220" lvl="1" indent="-342900">
              <a:defRPr/>
            </a:pPr>
            <a:endParaRPr lang="en-US" dirty="0"/>
          </a:p>
          <a:p>
            <a:pPr>
              <a:defRPr/>
            </a:pPr>
            <a:r>
              <a:rPr lang="en-US" dirty="0">
                <a:solidFill>
                  <a:srgbClr val="C00000"/>
                </a:solidFill>
              </a:rPr>
              <a:t>Search specific journals </a:t>
            </a:r>
            <a:r>
              <a:rPr lang="en-US" dirty="0"/>
              <a:t>and conf. proceedings:</a:t>
            </a:r>
          </a:p>
          <a:p>
            <a:pPr marL="617220" lvl="1" indent="-342900">
              <a:defRPr/>
            </a:pPr>
            <a:r>
              <a:rPr lang="en-US" dirty="0"/>
              <a:t>Empirical Software Engineering (J) </a:t>
            </a:r>
          </a:p>
          <a:p>
            <a:pPr marL="617220" lvl="1" indent="-342900">
              <a:defRPr/>
            </a:pPr>
            <a:r>
              <a:rPr lang="en-US" dirty="0"/>
              <a:t>Information and Software Technology (J) </a:t>
            </a:r>
          </a:p>
          <a:p>
            <a:pPr marL="617220" lvl="1" indent="-342900">
              <a:defRPr/>
            </a:pPr>
            <a:r>
              <a:rPr lang="en-US" dirty="0"/>
              <a:t>Software Process Improvement and Practice (J) 	</a:t>
            </a:r>
          </a:p>
          <a:p>
            <a:pPr marL="617220" lvl="1" indent="-342900">
              <a:defRPr/>
            </a:pPr>
            <a:r>
              <a:rPr lang="en-US" dirty="0"/>
              <a:t>International Conference on Software Engineering (C) </a:t>
            </a:r>
          </a:p>
          <a:p>
            <a:pPr marL="617220" lvl="1" indent="-342900">
              <a:defRPr/>
            </a:pPr>
            <a:r>
              <a:rPr lang="en-US" dirty="0"/>
              <a:t>Journal of Business Research (J)</a:t>
            </a:r>
          </a:p>
          <a:p>
            <a:pPr marL="617220" lvl="1" indent="-342900">
              <a:defRPr/>
            </a:pPr>
            <a:r>
              <a:rPr lang="en-US" dirty="0"/>
              <a:t>Management Science (J) </a:t>
            </a:r>
          </a:p>
          <a:p>
            <a:pPr marL="617220" lvl="1" indent="-342900">
              <a:defRPr/>
            </a:pPr>
            <a:r>
              <a:rPr lang="en-US" dirty="0"/>
              <a:t>International Business Review (J)</a:t>
            </a:r>
          </a:p>
        </p:txBody>
      </p:sp>
      <p:sp>
        <p:nvSpPr>
          <p:cNvPr id="2" name="Title 1"/>
          <p:cNvSpPr>
            <a:spLocks noGrp="1"/>
          </p:cNvSpPr>
          <p:nvPr>
            <p:ph type="title"/>
          </p:nvPr>
        </p:nvSpPr>
        <p:spPr>
          <a:xfrm>
            <a:off x="690488" y="152400"/>
            <a:ext cx="8377311" cy="685800"/>
          </a:xfrm>
        </p:spPr>
        <p:txBody>
          <a:bodyPr>
            <a:noAutofit/>
          </a:bodyPr>
          <a:lstStyle/>
          <a:p>
            <a:pPr>
              <a:defRPr/>
            </a:pPr>
            <a:r>
              <a:rPr lang="en-US" sz="3400" dirty="0"/>
              <a:t>Sources of Evidence </a:t>
            </a:r>
            <a:r>
              <a:rPr lang="id-ID" sz="3400" dirty="0"/>
              <a:t>(</a:t>
            </a:r>
            <a:r>
              <a:rPr lang="en-US" sz="3400" dirty="0" err="1"/>
              <a:t>Kitchenham</a:t>
            </a:r>
            <a:r>
              <a:rPr lang="en-US" sz="3400" dirty="0"/>
              <a:t> et al.</a:t>
            </a:r>
            <a:r>
              <a:rPr lang="id-ID" sz="3400" dirty="0"/>
              <a:t>, </a:t>
            </a:r>
            <a:r>
              <a:rPr lang="en-US" sz="3400" dirty="0"/>
              <a:t>2007</a:t>
            </a:r>
            <a:r>
              <a:rPr lang="id-ID" sz="3400" dirty="0"/>
              <a:t>)</a:t>
            </a:r>
            <a:endParaRPr lang="en-US" sz="3400" dirty="0"/>
          </a:p>
        </p:txBody>
      </p:sp>
      <p:sp>
        <p:nvSpPr>
          <p:cNvPr id="3" name="Slide Number Placeholder 2">
            <a:extLst>
              <a:ext uri="{FF2B5EF4-FFF2-40B4-BE49-F238E27FC236}">
                <a16:creationId xmlns:a16="http://schemas.microsoft.com/office/drawing/2014/main" id="{394E2463-1229-49A3-B6B2-07252FDF853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346</a:t>
            </a:fld>
            <a:endParaRPr lang="en-US">
              <a:solidFill>
                <a:prstClr val="black">
                  <a:tint val="75000"/>
                </a:prstClr>
              </a:solidFill>
            </a:endParaRPr>
          </a:p>
        </p:txBody>
      </p:sp>
    </p:spTree>
    <p:extLst>
      <p:ext uri="{BB962C8B-B14F-4D97-AF65-F5344CB8AC3E}">
        <p14:creationId xmlns:p14="http://schemas.microsoft.com/office/powerpoint/2010/main" val="107157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4876800" cy="4868333"/>
          </a:xfrm>
        </p:spPr>
        <p:txBody>
          <a:bodyPr>
            <a:normAutofit lnSpcReduction="10000"/>
          </a:bodyPr>
          <a:lstStyle/>
          <a:p>
            <a:r>
              <a:rPr lang="en-US" sz="2800" dirty="0"/>
              <a:t>Publication Year:</a:t>
            </a:r>
          </a:p>
          <a:p>
            <a:pPr lvl="1">
              <a:buFont typeface="Wingdings" panose="05000000000000000000" pitchFamily="2" charset="2"/>
              <a:buChar char="ü"/>
            </a:pPr>
            <a:r>
              <a:rPr lang="en-US" sz="2400" dirty="0">
                <a:solidFill>
                  <a:srgbClr val="C00000"/>
                </a:solidFill>
              </a:rPr>
              <a:t>2000-2013</a:t>
            </a:r>
          </a:p>
          <a:p>
            <a:r>
              <a:rPr lang="en-US" sz="2800" dirty="0"/>
              <a:t>Publication Type:</a:t>
            </a:r>
          </a:p>
          <a:p>
            <a:pPr lvl="1">
              <a:buFont typeface="Wingdings" panose="05000000000000000000" pitchFamily="2" charset="2"/>
              <a:buChar char="ü"/>
            </a:pPr>
            <a:r>
              <a:rPr lang="en-US" sz="2400" dirty="0">
                <a:solidFill>
                  <a:srgbClr val="C00000"/>
                </a:solidFill>
              </a:rPr>
              <a:t>Journal</a:t>
            </a:r>
          </a:p>
          <a:p>
            <a:pPr lvl="1">
              <a:buFont typeface="Wingdings" panose="05000000000000000000" pitchFamily="2" charset="2"/>
              <a:buChar char="ü"/>
            </a:pPr>
            <a:r>
              <a:rPr lang="en-US" sz="2400" dirty="0">
                <a:solidFill>
                  <a:srgbClr val="C00000"/>
                </a:solidFill>
              </a:rPr>
              <a:t>Conference Proceedings</a:t>
            </a:r>
          </a:p>
          <a:p>
            <a:r>
              <a:rPr lang="en-US" sz="2800" dirty="0"/>
              <a:t>Search String:</a:t>
            </a:r>
          </a:p>
          <a:p>
            <a:pPr marL="344487" lvl="1" indent="0">
              <a:buNone/>
            </a:pPr>
            <a:r>
              <a:rPr lang="en-US" sz="1800" dirty="0"/>
              <a:t>software</a:t>
            </a:r>
            <a:br>
              <a:rPr lang="en-US" sz="1800" dirty="0"/>
            </a:br>
            <a:r>
              <a:rPr lang="en-US" sz="1800" dirty="0">
                <a:solidFill>
                  <a:srgbClr val="C00000"/>
                </a:solidFill>
              </a:rPr>
              <a:t>AND</a:t>
            </a:r>
            <a:br>
              <a:rPr lang="en-US" sz="1800" dirty="0"/>
            </a:br>
            <a:r>
              <a:rPr lang="en-US" sz="1800" dirty="0"/>
              <a:t>(fault* </a:t>
            </a:r>
            <a:r>
              <a:rPr lang="en-US" sz="1800" dirty="0">
                <a:solidFill>
                  <a:srgbClr val="0070C0"/>
                </a:solidFill>
              </a:rPr>
              <a:t>OR</a:t>
            </a:r>
            <a:r>
              <a:rPr lang="en-US" sz="1800" dirty="0"/>
              <a:t> defect* </a:t>
            </a:r>
            <a:r>
              <a:rPr lang="en-US" sz="1800" dirty="0">
                <a:solidFill>
                  <a:srgbClr val="0070C0"/>
                </a:solidFill>
              </a:rPr>
              <a:t>OR</a:t>
            </a:r>
            <a:r>
              <a:rPr lang="en-US" sz="1800" dirty="0"/>
              <a:t> quality </a:t>
            </a:r>
            <a:r>
              <a:rPr lang="en-US" sz="1800" dirty="0">
                <a:solidFill>
                  <a:srgbClr val="0070C0"/>
                </a:solidFill>
              </a:rPr>
              <a:t>OR</a:t>
            </a:r>
            <a:r>
              <a:rPr lang="en-US" sz="1800" dirty="0"/>
              <a:t> error-prone) </a:t>
            </a:r>
            <a:r>
              <a:rPr lang="en-US" sz="1800" dirty="0">
                <a:solidFill>
                  <a:srgbClr val="C00000"/>
                </a:solidFill>
              </a:rPr>
              <a:t>AND</a:t>
            </a:r>
            <a:br>
              <a:rPr lang="en-US" sz="1800" dirty="0"/>
            </a:br>
            <a:r>
              <a:rPr lang="en-US" sz="1800" dirty="0"/>
              <a:t>(predict* </a:t>
            </a:r>
            <a:r>
              <a:rPr lang="en-US" sz="1800" dirty="0">
                <a:solidFill>
                  <a:srgbClr val="0070C0"/>
                </a:solidFill>
              </a:rPr>
              <a:t>OR</a:t>
            </a:r>
            <a:r>
              <a:rPr lang="en-US" sz="1800" dirty="0"/>
              <a:t> prone* </a:t>
            </a:r>
            <a:r>
              <a:rPr lang="en-US" sz="1800" dirty="0">
                <a:solidFill>
                  <a:srgbClr val="0070C0"/>
                </a:solidFill>
              </a:rPr>
              <a:t>OR</a:t>
            </a:r>
            <a:r>
              <a:rPr lang="en-US" sz="1800" dirty="0"/>
              <a:t> probability </a:t>
            </a:r>
            <a:r>
              <a:rPr lang="en-US" sz="1800" dirty="0">
                <a:solidFill>
                  <a:srgbClr val="0070C0"/>
                </a:solidFill>
              </a:rPr>
              <a:t>OR</a:t>
            </a:r>
            <a:r>
              <a:rPr lang="en-US" sz="1800" dirty="0"/>
              <a:t> assess* </a:t>
            </a:r>
            <a:r>
              <a:rPr lang="en-US" sz="1800" dirty="0">
                <a:solidFill>
                  <a:srgbClr val="0070C0"/>
                </a:solidFill>
              </a:rPr>
              <a:t>OR</a:t>
            </a:r>
            <a:r>
              <a:rPr lang="en-US" sz="1800" dirty="0"/>
              <a:t> detect* </a:t>
            </a:r>
            <a:r>
              <a:rPr lang="en-US" sz="1800" dirty="0">
                <a:solidFill>
                  <a:srgbClr val="0070C0"/>
                </a:solidFill>
              </a:rPr>
              <a:t>OR</a:t>
            </a:r>
            <a:r>
              <a:rPr lang="en-US" sz="1800" dirty="0"/>
              <a:t> </a:t>
            </a:r>
            <a:r>
              <a:rPr lang="en-US" sz="1800" dirty="0" err="1"/>
              <a:t>estimat</a:t>
            </a:r>
            <a:r>
              <a:rPr lang="en-US" sz="1800" dirty="0"/>
              <a:t>* </a:t>
            </a:r>
            <a:r>
              <a:rPr lang="en-US" sz="1800" dirty="0">
                <a:solidFill>
                  <a:srgbClr val="0070C0"/>
                </a:solidFill>
              </a:rPr>
              <a:t>OR</a:t>
            </a:r>
            <a:r>
              <a:rPr lang="en-US" sz="1800" dirty="0"/>
              <a:t> </a:t>
            </a:r>
            <a:r>
              <a:rPr lang="en-US" sz="1800" dirty="0" err="1"/>
              <a:t>classificat</a:t>
            </a:r>
            <a:r>
              <a:rPr lang="en-US" sz="1800" dirty="0"/>
              <a:t>*) </a:t>
            </a:r>
          </a:p>
          <a:p>
            <a:r>
              <a:rPr lang="en-US" sz="2800" dirty="0"/>
              <a:t>Selected Studies:</a:t>
            </a:r>
          </a:p>
          <a:p>
            <a:pPr lvl="1">
              <a:buFont typeface="Wingdings" panose="05000000000000000000" pitchFamily="2" charset="2"/>
              <a:buChar char="ü"/>
            </a:pPr>
            <a:r>
              <a:rPr lang="en-US" dirty="0">
                <a:solidFill>
                  <a:srgbClr val="C00000"/>
                </a:solidFill>
              </a:rPr>
              <a:t>71</a:t>
            </a:r>
          </a:p>
        </p:txBody>
      </p:sp>
      <p:sp>
        <p:nvSpPr>
          <p:cNvPr id="2" name="Title 1"/>
          <p:cNvSpPr>
            <a:spLocks noGrp="1"/>
          </p:cNvSpPr>
          <p:nvPr>
            <p:ph type="title"/>
          </p:nvPr>
        </p:nvSpPr>
        <p:spPr/>
        <p:txBody>
          <a:bodyPr>
            <a:normAutofit fontScale="90000"/>
          </a:bodyPr>
          <a:lstStyle/>
          <a:p>
            <a:r>
              <a:rPr lang="en-US" sz="4000" dirty="0"/>
              <a:t>Studies Selection</a:t>
            </a:r>
            <a:r>
              <a:rPr lang="id-ID" sz="4000" dirty="0"/>
              <a:t> </a:t>
            </a:r>
            <a:r>
              <a:rPr lang="en-US" sz="4000" dirty="0"/>
              <a:t>Strategy</a:t>
            </a:r>
            <a:br>
              <a:rPr lang="id-ID" dirty="0"/>
            </a:br>
            <a:r>
              <a:rPr lang="id-ID" sz="3100" dirty="0"/>
              <a:t>(Wahono, 2015)</a:t>
            </a:r>
            <a:endParaRPr lang="en-US" sz="3100"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3"/>
          <a:stretch>
            <a:fillRect/>
          </a:stretch>
        </p:blipFill>
        <p:spPr>
          <a:xfrm>
            <a:off x="4876800" y="114302"/>
            <a:ext cx="4183173" cy="6591298"/>
          </a:xfrm>
          <a:prstGeom prst="rect">
            <a:avLst/>
          </a:prstGeom>
        </p:spPr>
      </p:pic>
      <p:sp>
        <p:nvSpPr>
          <p:cNvPr id="4" name="Slide Number Placeholder 3">
            <a:extLst>
              <a:ext uri="{FF2B5EF4-FFF2-40B4-BE49-F238E27FC236}">
                <a16:creationId xmlns:a16="http://schemas.microsoft.com/office/drawing/2014/main" id="{5A31B661-A650-426C-A27F-A2B0001601B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347</a:t>
            </a:fld>
            <a:endParaRPr lang="en-US">
              <a:solidFill>
                <a:prstClr val="black">
                  <a:tint val="75000"/>
                </a:prstClr>
              </a:solidFill>
            </a:endParaRPr>
          </a:p>
        </p:txBody>
      </p:sp>
    </p:spTree>
    <p:extLst>
      <p:ext uri="{BB962C8B-B14F-4D97-AF65-F5344CB8AC3E}">
        <p14:creationId xmlns:p14="http://schemas.microsoft.com/office/powerpoint/2010/main" val="4161565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Content Placeholder 3"/>
          <p:cNvSpPr>
            <a:spLocks noGrp="1"/>
          </p:cNvSpPr>
          <p:nvPr>
            <p:ph idx="1"/>
          </p:nvPr>
        </p:nvSpPr>
        <p:spPr>
          <a:xfrm>
            <a:off x="690489" y="1143000"/>
            <a:ext cx="8115374" cy="4956175"/>
          </a:xfrm>
        </p:spPr>
        <p:txBody>
          <a:bodyPr/>
          <a:lstStyle/>
          <a:p>
            <a:r>
              <a:rPr lang="en-US" dirty="0"/>
              <a:t>Use relevant Bibliographic package to </a:t>
            </a:r>
            <a:r>
              <a:rPr lang="en-US" dirty="0">
                <a:solidFill>
                  <a:srgbClr val="C00000"/>
                </a:solidFill>
              </a:rPr>
              <a:t>manage large number of references</a:t>
            </a:r>
          </a:p>
          <a:p>
            <a:pPr eaLnBrk="1" hangingPunct="1"/>
            <a:r>
              <a:rPr lang="en-US" dirty="0"/>
              <a:t>E.g. </a:t>
            </a:r>
            <a:r>
              <a:rPr lang="en-US" dirty="0" err="1">
                <a:solidFill>
                  <a:srgbClr val="C00000"/>
                </a:solidFill>
              </a:rPr>
              <a:t>Mendeley</a:t>
            </a:r>
            <a:r>
              <a:rPr lang="en-US" dirty="0"/>
              <a:t>, EndNote, </a:t>
            </a:r>
            <a:r>
              <a:rPr lang="en-US" dirty="0" err="1"/>
              <a:t>Zotero</a:t>
            </a:r>
            <a:r>
              <a:rPr lang="en-US" dirty="0"/>
              <a:t>, </a:t>
            </a:r>
            <a:r>
              <a:rPr lang="en-US" dirty="0" err="1"/>
              <a:t>JabRef</a:t>
            </a:r>
            <a:r>
              <a:rPr lang="en-US" dirty="0"/>
              <a:t> Reference Manager etc.</a:t>
            </a:r>
          </a:p>
        </p:txBody>
      </p:sp>
      <p:sp>
        <p:nvSpPr>
          <p:cNvPr id="51202" name="Title 1"/>
          <p:cNvSpPr>
            <a:spLocks noGrp="1"/>
          </p:cNvSpPr>
          <p:nvPr>
            <p:ph type="title"/>
          </p:nvPr>
        </p:nvSpPr>
        <p:spPr>
          <a:xfrm>
            <a:off x="690489" y="195488"/>
            <a:ext cx="7772400" cy="718912"/>
          </a:xfrm>
        </p:spPr>
        <p:txBody>
          <a:bodyPr>
            <a:normAutofit/>
          </a:bodyPr>
          <a:lstStyle/>
          <a:p>
            <a:pPr eaLnBrk="1" fontAlgn="auto" hangingPunct="1">
              <a:spcAft>
                <a:spcPts val="0"/>
              </a:spcAft>
              <a:defRPr/>
            </a:pPr>
            <a:r>
              <a:rPr lang="en-US" dirty="0"/>
              <a:t>Managing Bibliography</a:t>
            </a:r>
          </a:p>
        </p:txBody>
      </p:sp>
      <p:sp>
        <p:nvSpPr>
          <p:cNvPr id="3" name="Slide Number Placeholder 2">
            <a:extLst>
              <a:ext uri="{FF2B5EF4-FFF2-40B4-BE49-F238E27FC236}">
                <a16:creationId xmlns:a16="http://schemas.microsoft.com/office/drawing/2014/main" id="{11FA77A6-E8A2-450F-88D8-86D671571E8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348</a:t>
            </a:fld>
            <a:endParaRPr lang="en-US">
              <a:solidFill>
                <a:prstClr val="black">
                  <a:tint val="75000"/>
                </a:prstClr>
              </a:solidFill>
            </a:endParaRPr>
          </a:p>
        </p:txBody>
      </p:sp>
      <p:pic>
        <p:nvPicPr>
          <p:cNvPr id="5" name="Picture 4">
            <a:extLst>
              <a:ext uri="{FF2B5EF4-FFF2-40B4-BE49-F238E27FC236}">
                <a16:creationId xmlns:a16="http://schemas.microsoft.com/office/drawing/2014/main" id="{8BCEC64D-82A7-4502-8689-E33D5BC87E66}"/>
              </a:ext>
            </a:extLst>
          </p:cNvPr>
          <p:cNvPicPr>
            <a:picLocks noChangeAspect="1"/>
          </p:cNvPicPr>
          <p:nvPr/>
        </p:nvPicPr>
        <p:blipFill rotWithShape="1">
          <a:blip r:embed="rId2"/>
          <a:srcRect l="20164" t="10318" r="28561" b="19718"/>
          <a:stretch/>
        </p:blipFill>
        <p:spPr>
          <a:xfrm>
            <a:off x="3276600" y="2597336"/>
            <a:ext cx="5257800" cy="4035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30525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Content Placeholder 3"/>
          <p:cNvSpPr>
            <a:spLocks noGrp="1"/>
          </p:cNvSpPr>
          <p:nvPr>
            <p:ph idx="1"/>
          </p:nvPr>
        </p:nvSpPr>
        <p:spPr>
          <a:xfrm>
            <a:off x="609600" y="1143000"/>
            <a:ext cx="8382000" cy="2133600"/>
          </a:xfrm>
        </p:spPr>
        <p:txBody>
          <a:bodyPr>
            <a:noAutofit/>
          </a:bodyPr>
          <a:lstStyle/>
          <a:p>
            <a:pPr eaLnBrk="1" hangingPunct="1">
              <a:lnSpc>
                <a:spcPct val="100000"/>
              </a:lnSpc>
            </a:pPr>
            <a:r>
              <a:rPr lang="en-US" sz="2400" dirty="0"/>
              <a:t>The process of conducting SLR </a:t>
            </a:r>
            <a:r>
              <a:rPr lang="en-US" sz="2400" dirty="0">
                <a:solidFill>
                  <a:srgbClr val="C00000"/>
                </a:solidFill>
              </a:rPr>
              <a:t>must be transparent and replicable</a:t>
            </a:r>
          </a:p>
          <a:p>
            <a:pPr eaLnBrk="1" hangingPunct="1">
              <a:lnSpc>
                <a:spcPct val="100000"/>
              </a:lnSpc>
            </a:pPr>
            <a:r>
              <a:rPr lang="en-US" sz="2400" dirty="0"/>
              <a:t>The review should be documented in sufficient detail</a:t>
            </a:r>
          </a:p>
          <a:p>
            <a:pPr eaLnBrk="1" hangingPunct="1">
              <a:lnSpc>
                <a:spcPct val="100000"/>
              </a:lnSpc>
            </a:pPr>
            <a:r>
              <a:rPr lang="en-US" sz="2400" dirty="0"/>
              <a:t>The search should be documented and changes noted</a:t>
            </a:r>
          </a:p>
          <a:p>
            <a:pPr eaLnBrk="1" hangingPunct="1">
              <a:lnSpc>
                <a:spcPct val="100000"/>
              </a:lnSpc>
            </a:pPr>
            <a:r>
              <a:rPr lang="en-US" sz="2400" dirty="0"/>
              <a:t>Unfiltered search results should be saved for possible reanalysis</a:t>
            </a:r>
          </a:p>
          <a:p>
            <a:pPr eaLnBrk="1" hangingPunct="1">
              <a:lnSpc>
                <a:spcPct val="100000"/>
              </a:lnSpc>
              <a:buNone/>
            </a:pPr>
            <a:endParaRPr lang="en-US" sz="2400" dirty="0"/>
          </a:p>
        </p:txBody>
      </p:sp>
      <p:sp>
        <p:nvSpPr>
          <p:cNvPr id="52226" name="Title 1"/>
          <p:cNvSpPr>
            <a:spLocks noGrp="1"/>
          </p:cNvSpPr>
          <p:nvPr>
            <p:ph type="title"/>
          </p:nvPr>
        </p:nvSpPr>
        <p:spPr>
          <a:xfrm>
            <a:off x="685800" y="152400"/>
            <a:ext cx="7772400" cy="685800"/>
          </a:xfrm>
        </p:spPr>
        <p:txBody>
          <a:bodyPr>
            <a:normAutofit/>
          </a:bodyPr>
          <a:lstStyle/>
          <a:p>
            <a:pPr eaLnBrk="1" fontAlgn="auto" hangingPunct="1">
              <a:spcAft>
                <a:spcPts val="0"/>
              </a:spcAft>
              <a:defRPr/>
            </a:pPr>
            <a:r>
              <a:rPr lang="en-US" dirty="0"/>
              <a:t>Documenting the Search</a:t>
            </a:r>
          </a:p>
        </p:txBody>
      </p:sp>
      <p:graphicFrame>
        <p:nvGraphicFramePr>
          <p:cNvPr id="5" name="Table 4"/>
          <p:cNvGraphicFramePr>
            <a:graphicFrameLocks noGrp="1"/>
          </p:cNvGraphicFramePr>
          <p:nvPr/>
        </p:nvGraphicFramePr>
        <p:xfrm>
          <a:off x="381000" y="3657600"/>
          <a:ext cx="8534400" cy="2560320"/>
        </p:xfrm>
        <a:graphic>
          <a:graphicData uri="http://schemas.openxmlformats.org/drawingml/2006/table">
            <a:tbl>
              <a:tblPr firstRow="1" bandRow="1">
                <a:tableStyleId>{073A0DAA-6AF3-43AB-8588-CEC1D06C72B9}</a:tableStyleId>
              </a:tblPr>
              <a:tblGrid>
                <a:gridCol w="23622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57200">
                <a:tc>
                  <a:txBody>
                    <a:bodyPr/>
                    <a:lstStyle/>
                    <a:p>
                      <a:r>
                        <a:rPr lang="en-US" sz="2000" dirty="0"/>
                        <a:t>Data</a:t>
                      </a:r>
                      <a:r>
                        <a:rPr lang="en-US" sz="2000" baseline="0" dirty="0"/>
                        <a:t> Source</a:t>
                      </a:r>
                      <a:endParaRPr lang="en-US" sz="2000" dirty="0"/>
                    </a:p>
                  </a:txBody>
                  <a:tcPr/>
                </a:tc>
                <a:tc>
                  <a:txBody>
                    <a:bodyPr/>
                    <a:lstStyle/>
                    <a:p>
                      <a:r>
                        <a:rPr lang="en-US" sz="2000" dirty="0"/>
                        <a:t>Documentation</a:t>
                      </a:r>
                    </a:p>
                  </a:txBody>
                  <a:tcPr/>
                </a:tc>
                <a:extLst>
                  <a:ext uri="{0D108BD9-81ED-4DB2-BD59-A6C34878D82A}">
                    <a16:rowId xmlns:a16="http://schemas.microsoft.com/office/drawing/2014/main" val="10000"/>
                  </a:ext>
                </a:extLst>
              </a:tr>
              <a:tr h="666750">
                <a:tc>
                  <a:txBody>
                    <a:bodyPr/>
                    <a:lstStyle/>
                    <a:p>
                      <a:r>
                        <a:rPr lang="en-US" sz="2000" dirty="0"/>
                        <a:t>Digital Library</a:t>
                      </a:r>
                    </a:p>
                  </a:txBody>
                  <a:tcPr/>
                </a:tc>
                <a:tc>
                  <a:txBody>
                    <a:bodyPr/>
                    <a:lstStyle/>
                    <a:p>
                      <a:r>
                        <a:rPr lang="en-US" sz="2000" dirty="0"/>
                        <a:t>Name of</a:t>
                      </a:r>
                      <a:r>
                        <a:rPr lang="en-US" sz="2000" baseline="0" dirty="0"/>
                        <a:t> Database, Search strategy, Date of search, years covered by search</a:t>
                      </a:r>
                      <a:endParaRPr lang="en-US" sz="2000" dirty="0"/>
                    </a:p>
                  </a:txBody>
                  <a:tcPr/>
                </a:tc>
                <a:extLst>
                  <a:ext uri="{0D108BD9-81ED-4DB2-BD59-A6C34878D82A}">
                    <a16:rowId xmlns:a16="http://schemas.microsoft.com/office/drawing/2014/main" val="10001"/>
                  </a:ext>
                </a:extLst>
              </a:tr>
              <a:tr h="666750">
                <a:tc>
                  <a:txBody>
                    <a:bodyPr/>
                    <a:lstStyle/>
                    <a:p>
                      <a:r>
                        <a:rPr lang="en-US" sz="2000" dirty="0"/>
                        <a:t>Journal Hand Searches</a:t>
                      </a:r>
                    </a:p>
                  </a:txBody>
                  <a:tcPr/>
                </a:tc>
                <a:tc>
                  <a:txBody>
                    <a:bodyPr/>
                    <a:lstStyle/>
                    <a:p>
                      <a:r>
                        <a:rPr lang="en-US" sz="2000" dirty="0"/>
                        <a:t>Name</a:t>
                      </a:r>
                      <a:r>
                        <a:rPr lang="en-US" sz="2000" baseline="0" dirty="0"/>
                        <a:t> of journal, Years searched</a:t>
                      </a:r>
                      <a:endParaRPr lang="en-US" sz="2000" dirty="0"/>
                    </a:p>
                  </a:txBody>
                  <a:tcPr/>
                </a:tc>
                <a:extLst>
                  <a:ext uri="{0D108BD9-81ED-4DB2-BD59-A6C34878D82A}">
                    <a16:rowId xmlns:a16="http://schemas.microsoft.com/office/drawing/2014/main" val="10002"/>
                  </a:ext>
                </a:extLst>
              </a:tr>
              <a:tr h="666750">
                <a:tc>
                  <a:txBody>
                    <a:bodyPr/>
                    <a:lstStyle/>
                    <a:p>
                      <a:r>
                        <a:rPr lang="en-US" sz="2000" dirty="0"/>
                        <a:t>Conference</a:t>
                      </a:r>
                      <a:r>
                        <a:rPr lang="en-US" sz="2000" baseline="0" dirty="0"/>
                        <a:t> proceedings</a:t>
                      </a:r>
                      <a:endParaRPr lang="en-US" sz="2000" dirty="0"/>
                    </a:p>
                  </a:txBody>
                  <a:tcPr/>
                </a:tc>
                <a:tc>
                  <a:txBody>
                    <a:bodyPr/>
                    <a:lstStyle/>
                    <a:p>
                      <a:r>
                        <a:rPr lang="en-US" sz="2000" dirty="0"/>
                        <a:t>Title of proceedings/Name of conference, Journal name (if published as</a:t>
                      </a:r>
                      <a:r>
                        <a:rPr lang="en-US" sz="2000" baseline="0" dirty="0"/>
                        <a:t> part of a journal)</a:t>
                      </a:r>
                      <a:endParaRPr lang="en-US" sz="2000" dirty="0"/>
                    </a:p>
                  </a:txBody>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BEDD3624-9820-471A-9262-39522784D81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349</a:t>
            </a:fld>
            <a:endParaRPr lang="en-US">
              <a:solidFill>
                <a:prstClr val="black">
                  <a:tint val="75000"/>
                </a:prstClr>
              </a:solidFill>
            </a:endParaRPr>
          </a:p>
        </p:txBody>
      </p:sp>
    </p:spTree>
    <p:extLst>
      <p:ext uri="{BB962C8B-B14F-4D97-AF65-F5344CB8AC3E}">
        <p14:creationId xmlns:p14="http://schemas.microsoft.com/office/powerpoint/2010/main" val="4038877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Computing Courses   -2-</a:t>
            </a:r>
          </a:p>
        </p:txBody>
      </p:sp>
      <p:sp>
        <p:nvSpPr>
          <p:cNvPr id="3" name="Content Placeholder 2"/>
          <p:cNvSpPr>
            <a:spLocks noGrp="1"/>
          </p:cNvSpPr>
          <p:nvPr>
            <p:ph idx="1"/>
          </p:nvPr>
        </p:nvSpPr>
        <p:spPr/>
        <p:txBody>
          <a:bodyPr/>
          <a:lstStyle/>
          <a:p>
            <a:endParaRPr lang="en-US"/>
          </a:p>
        </p:txBody>
      </p:sp>
      <p:grpSp>
        <p:nvGrpSpPr>
          <p:cNvPr id="8" name="Group 7"/>
          <p:cNvGrpSpPr/>
          <p:nvPr/>
        </p:nvGrpSpPr>
        <p:grpSpPr>
          <a:xfrm>
            <a:off x="-152400" y="1076539"/>
            <a:ext cx="9413327" cy="4714661"/>
            <a:chOff x="-116928" y="1752599"/>
            <a:chExt cx="9413327" cy="4714661"/>
          </a:xfrm>
        </p:grpSpPr>
        <p:pic>
          <p:nvPicPr>
            <p:cNvPr id="4" name="Picture 3"/>
            <p:cNvPicPr>
              <a:picLocks noChangeAspect="1"/>
            </p:cNvPicPr>
            <p:nvPr/>
          </p:nvPicPr>
          <p:blipFill rotWithShape="1">
            <a:blip r:embed="rId2"/>
            <a:srcRect l="10000" t="31334" r="23500" b="17111"/>
            <a:stretch/>
          </p:blipFill>
          <p:spPr>
            <a:xfrm>
              <a:off x="-116928" y="2362200"/>
              <a:ext cx="9413327" cy="4105060"/>
            </a:xfrm>
            <a:prstGeom prst="rect">
              <a:avLst/>
            </a:prstGeom>
          </p:spPr>
        </p:pic>
        <p:pic>
          <p:nvPicPr>
            <p:cNvPr id="5" name="Picture 4"/>
            <p:cNvPicPr>
              <a:picLocks noChangeAspect="1"/>
            </p:cNvPicPr>
            <p:nvPr/>
          </p:nvPicPr>
          <p:blipFill rotWithShape="1">
            <a:blip r:embed="rId3"/>
            <a:srcRect l="10500" t="17111" r="23500" b="75221"/>
            <a:stretch/>
          </p:blipFill>
          <p:spPr>
            <a:xfrm>
              <a:off x="-32122" y="1752599"/>
              <a:ext cx="9328521" cy="609601"/>
            </a:xfrm>
            <a:prstGeom prst="rect">
              <a:avLst/>
            </a:prstGeom>
          </p:spPr>
        </p:pic>
      </p:grpSp>
      <p:sp>
        <p:nvSpPr>
          <p:cNvPr id="7" name="Rectangle 6"/>
          <p:cNvSpPr/>
          <p:nvPr/>
        </p:nvSpPr>
        <p:spPr>
          <a:xfrm>
            <a:off x="1676400" y="6211668"/>
            <a:ext cx="7315200" cy="338554"/>
          </a:xfrm>
          <a:prstGeom prst="rect">
            <a:avLst/>
          </a:prstGeom>
        </p:spPr>
        <p:txBody>
          <a:bodyPr wrap="square">
            <a:spAutoFit/>
          </a:bodyPr>
          <a:lstStyle/>
          <a:p>
            <a:pPr algn="r"/>
            <a:r>
              <a:rPr lang="en-US" sz="1600" i="1" dirty="0">
                <a:effectLst/>
              </a:rPr>
              <a:t>(Computing Curricula 2005: The Overview Report, ACM and IEEE CS, 2006)</a:t>
            </a:r>
          </a:p>
        </p:txBody>
      </p:sp>
      <p:sp>
        <p:nvSpPr>
          <p:cNvPr id="6" name="Slide Number Placeholder 5">
            <a:extLst>
              <a:ext uri="{FF2B5EF4-FFF2-40B4-BE49-F238E27FC236}">
                <a16:creationId xmlns:a16="http://schemas.microsoft.com/office/drawing/2014/main" id="{FB850E1E-22CE-40BF-BD32-088552ED004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a:t>
            </a:fld>
            <a:endParaRPr lang="en-US">
              <a:solidFill>
                <a:prstClr val="black">
                  <a:tint val="75000"/>
                </a:prstClr>
              </a:solidFill>
            </a:endParaRPr>
          </a:p>
        </p:txBody>
      </p:sp>
      <p:sp>
        <p:nvSpPr>
          <p:cNvPr id="9" name="Rectangle: Rounded Corners 8">
            <a:extLst>
              <a:ext uri="{FF2B5EF4-FFF2-40B4-BE49-F238E27FC236}">
                <a16:creationId xmlns:a16="http://schemas.microsoft.com/office/drawing/2014/main" id="{D4637655-59A7-4F19-9357-122E23C69829}"/>
              </a:ext>
            </a:extLst>
          </p:cNvPr>
          <p:cNvSpPr/>
          <p:nvPr/>
        </p:nvSpPr>
        <p:spPr>
          <a:xfrm flipH="1">
            <a:off x="102220" y="4724400"/>
            <a:ext cx="896558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Rounded Corners 9">
            <a:extLst>
              <a:ext uri="{FF2B5EF4-FFF2-40B4-BE49-F238E27FC236}">
                <a16:creationId xmlns:a16="http://schemas.microsoft.com/office/drawing/2014/main" id="{C4146955-43A8-44B3-8B47-A35F2C7EF1CD}"/>
              </a:ext>
            </a:extLst>
          </p:cNvPr>
          <p:cNvSpPr/>
          <p:nvPr/>
        </p:nvSpPr>
        <p:spPr>
          <a:xfrm flipH="1">
            <a:off x="152400" y="2438400"/>
            <a:ext cx="8965580" cy="990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93807741"/>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058150" cy="5333549"/>
          </a:xfrm>
        </p:spPr>
        <p:txBody>
          <a:bodyPr/>
          <a:lstStyle/>
          <a:p>
            <a:r>
              <a:rPr lang="en-US" dirty="0"/>
              <a:t>Primary studies need to be assessed for their actual relevance </a:t>
            </a:r>
          </a:p>
          <a:p>
            <a:r>
              <a:rPr lang="en-US" dirty="0"/>
              <a:t>Set the </a:t>
            </a:r>
            <a:r>
              <a:rPr lang="en-US" dirty="0">
                <a:solidFill>
                  <a:srgbClr val="C00000"/>
                </a:solidFill>
              </a:rPr>
              <a:t>criteria for including or excluding studies </a:t>
            </a:r>
            <a:r>
              <a:rPr lang="en-US" dirty="0"/>
              <a:t>(decided earlier during protocol development, can be refined later)</a:t>
            </a:r>
          </a:p>
          <a:p>
            <a:r>
              <a:rPr lang="en-US" dirty="0"/>
              <a:t>Inclusion &amp; exclusion criteria should </a:t>
            </a:r>
            <a:r>
              <a:rPr lang="en-US" dirty="0">
                <a:solidFill>
                  <a:srgbClr val="C00000"/>
                </a:solidFill>
              </a:rPr>
              <a:t>be based on RQ</a:t>
            </a:r>
          </a:p>
          <a:p>
            <a:r>
              <a:rPr lang="en-US" dirty="0"/>
              <a:t>Selection process should be piloted</a:t>
            </a:r>
          </a:p>
          <a:p>
            <a:r>
              <a:rPr lang="en-US" dirty="0"/>
              <a:t>Study selection is a </a:t>
            </a:r>
            <a:r>
              <a:rPr lang="en-US" dirty="0">
                <a:solidFill>
                  <a:srgbClr val="C00000"/>
                </a:solidFill>
              </a:rPr>
              <a:t>multistage process</a:t>
            </a:r>
          </a:p>
          <a:p>
            <a:endParaRPr lang="id-ID" dirty="0"/>
          </a:p>
        </p:txBody>
      </p:sp>
      <p:sp>
        <p:nvSpPr>
          <p:cNvPr id="4" name="Title 3"/>
          <p:cNvSpPr>
            <a:spLocks noGrp="1"/>
          </p:cNvSpPr>
          <p:nvPr>
            <p:ph type="title"/>
          </p:nvPr>
        </p:nvSpPr>
        <p:spPr/>
        <p:txBody>
          <a:bodyPr/>
          <a:lstStyle/>
          <a:p>
            <a:r>
              <a:rPr lang="en-US" dirty="0"/>
              <a:t>2. Selection of Studies</a:t>
            </a:r>
            <a:endParaRPr lang="id-ID" dirty="0"/>
          </a:p>
        </p:txBody>
      </p:sp>
      <p:sp>
        <p:nvSpPr>
          <p:cNvPr id="5" name="Slide Number Placeholder 4">
            <a:extLst>
              <a:ext uri="{FF2B5EF4-FFF2-40B4-BE49-F238E27FC236}">
                <a16:creationId xmlns:a16="http://schemas.microsoft.com/office/drawing/2014/main" id="{087F3B63-472E-4A4A-B0EA-5BFC4D7C8F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350</a:t>
            </a:fld>
            <a:endParaRPr lang="en-US">
              <a:solidFill>
                <a:prstClr val="black">
                  <a:tint val="75000"/>
                </a:prstClr>
              </a:solidFill>
            </a:endParaRPr>
          </a:p>
        </p:txBody>
      </p:sp>
    </p:spTree>
    <p:extLst>
      <p:ext uri="{BB962C8B-B14F-4D97-AF65-F5344CB8AC3E}">
        <p14:creationId xmlns:p14="http://schemas.microsoft.com/office/powerpoint/2010/main" val="2178355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4876800" cy="4868333"/>
          </a:xfrm>
        </p:spPr>
        <p:txBody>
          <a:bodyPr>
            <a:normAutofit lnSpcReduction="10000"/>
          </a:bodyPr>
          <a:lstStyle/>
          <a:p>
            <a:r>
              <a:rPr lang="en-US" sz="2800" dirty="0"/>
              <a:t>Publication Year:</a:t>
            </a:r>
          </a:p>
          <a:p>
            <a:pPr lvl="1">
              <a:buFont typeface="Wingdings" panose="05000000000000000000" pitchFamily="2" charset="2"/>
              <a:buChar char="ü"/>
            </a:pPr>
            <a:r>
              <a:rPr lang="en-US" sz="2400" dirty="0">
                <a:solidFill>
                  <a:srgbClr val="C00000"/>
                </a:solidFill>
              </a:rPr>
              <a:t>2000-2013</a:t>
            </a:r>
          </a:p>
          <a:p>
            <a:r>
              <a:rPr lang="en-US" sz="2800" dirty="0"/>
              <a:t>Publication Type:</a:t>
            </a:r>
          </a:p>
          <a:p>
            <a:pPr lvl="1">
              <a:buFont typeface="Wingdings" panose="05000000000000000000" pitchFamily="2" charset="2"/>
              <a:buChar char="ü"/>
            </a:pPr>
            <a:r>
              <a:rPr lang="en-US" sz="2400" dirty="0">
                <a:solidFill>
                  <a:srgbClr val="C00000"/>
                </a:solidFill>
              </a:rPr>
              <a:t>Journal</a:t>
            </a:r>
          </a:p>
          <a:p>
            <a:pPr lvl="1">
              <a:buFont typeface="Wingdings" panose="05000000000000000000" pitchFamily="2" charset="2"/>
              <a:buChar char="ü"/>
            </a:pPr>
            <a:r>
              <a:rPr lang="en-US" sz="2400" dirty="0">
                <a:solidFill>
                  <a:srgbClr val="C00000"/>
                </a:solidFill>
              </a:rPr>
              <a:t>Conference Proceedings</a:t>
            </a:r>
          </a:p>
          <a:p>
            <a:r>
              <a:rPr lang="en-US" sz="2800" dirty="0"/>
              <a:t>Search String:</a:t>
            </a:r>
          </a:p>
          <a:p>
            <a:pPr marL="344487" lvl="1" indent="0">
              <a:buNone/>
            </a:pPr>
            <a:r>
              <a:rPr lang="en-US" sz="1800" dirty="0"/>
              <a:t>software</a:t>
            </a:r>
            <a:br>
              <a:rPr lang="en-US" sz="1800" dirty="0"/>
            </a:br>
            <a:r>
              <a:rPr lang="en-US" sz="1800" dirty="0">
                <a:solidFill>
                  <a:srgbClr val="C00000"/>
                </a:solidFill>
              </a:rPr>
              <a:t>AND</a:t>
            </a:r>
            <a:br>
              <a:rPr lang="en-US" sz="1800" dirty="0"/>
            </a:br>
            <a:r>
              <a:rPr lang="en-US" sz="1800" dirty="0"/>
              <a:t>(fault* </a:t>
            </a:r>
            <a:r>
              <a:rPr lang="en-US" sz="1800" dirty="0">
                <a:solidFill>
                  <a:srgbClr val="0070C0"/>
                </a:solidFill>
              </a:rPr>
              <a:t>OR</a:t>
            </a:r>
            <a:r>
              <a:rPr lang="en-US" sz="1800" dirty="0"/>
              <a:t> defect* </a:t>
            </a:r>
            <a:r>
              <a:rPr lang="en-US" sz="1800" dirty="0">
                <a:solidFill>
                  <a:srgbClr val="0070C0"/>
                </a:solidFill>
              </a:rPr>
              <a:t>OR</a:t>
            </a:r>
            <a:r>
              <a:rPr lang="en-US" sz="1800" dirty="0"/>
              <a:t> quality </a:t>
            </a:r>
            <a:r>
              <a:rPr lang="en-US" sz="1800" dirty="0">
                <a:solidFill>
                  <a:srgbClr val="0070C0"/>
                </a:solidFill>
              </a:rPr>
              <a:t>OR</a:t>
            </a:r>
            <a:r>
              <a:rPr lang="en-US" sz="1800" dirty="0"/>
              <a:t> error-prone) </a:t>
            </a:r>
            <a:r>
              <a:rPr lang="en-US" sz="1800" dirty="0">
                <a:solidFill>
                  <a:srgbClr val="C00000"/>
                </a:solidFill>
              </a:rPr>
              <a:t>AND</a:t>
            </a:r>
            <a:br>
              <a:rPr lang="en-US" sz="1800" dirty="0"/>
            </a:br>
            <a:r>
              <a:rPr lang="en-US" sz="1800" dirty="0"/>
              <a:t>(predict* </a:t>
            </a:r>
            <a:r>
              <a:rPr lang="en-US" sz="1800" dirty="0">
                <a:solidFill>
                  <a:srgbClr val="0070C0"/>
                </a:solidFill>
              </a:rPr>
              <a:t>OR</a:t>
            </a:r>
            <a:r>
              <a:rPr lang="en-US" sz="1800" dirty="0"/>
              <a:t> prone* </a:t>
            </a:r>
            <a:r>
              <a:rPr lang="en-US" sz="1800" dirty="0">
                <a:solidFill>
                  <a:srgbClr val="0070C0"/>
                </a:solidFill>
              </a:rPr>
              <a:t>OR</a:t>
            </a:r>
            <a:r>
              <a:rPr lang="en-US" sz="1800" dirty="0"/>
              <a:t> probability </a:t>
            </a:r>
            <a:r>
              <a:rPr lang="en-US" sz="1800" dirty="0">
                <a:solidFill>
                  <a:srgbClr val="0070C0"/>
                </a:solidFill>
              </a:rPr>
              <a:t>OR</a:t>
            </a:r>
            <a:r>
              <a:rPr lang="en-US" sz="1800" dirty="0"/>
              <a:t> assess* </a:t>
            </a:r>
            <a:r>
              <a:rPr lang="en-US" sz="1800" dirty="0">
                <a:solidFill>
                  <a:srgbClr val="0070C0"/>
                </a:solidFill>
              </a:rPr>
              <a:t>OR</a:t>
            </a:r>
            <a:r>
              <a:rPr lang="en-US" sz="1800" dirty="0"/>
              <a:t> detect* </a:t>
            </a:r>
            <a:r>
              <a:rPr lang="en-US" sz="1800" dirty="0">
                <a:solidFill>
                  <a:srgbClr val="0070C0"/>
                </a:solidFill>
              </a:rPr>
              <a:t>OR</a:t>
            </a:r>
            <a:r>
              <a:rPr lang="en-US" sz="1800" dirty="0"/>
              <a:t> </a:t>
            </a:r>
            <a:r>
              <a:rPr lang="en-US" sz="1800" dirty="0" err="1"/>
              <a:t>estimat</a:t>
            </a:r>
            <a:r>
              <a:rPr lang="en-US" sz="1800" dirty="0"/>
              <a:t>* </a:t>
            </a:r>
            <a:r>
              <a:rPr lang="en-US" sz="1800" dirty="0">
                <a:solidFill>
                  <a:srgbClr val="0070C0"/>
                </a:solidFill>
              </a:rPr>
              <a:t>OR</a:t>
            </a:r>
            <a:r>
              <a:rPr lang="en-US" sz="1800" dirty="0"/>
              <a:t> </a:t>
            </a:r>
            <a:r>
              <a:rPr lang="en-US" sz="1800" dirty="0" err="1"/>
              <a:t>classificat</a:t>
            </a:r>
            <a:r>
              <a:rPr lang="en-US" sz="1800" dirty="0"/>
              <a:t>*) </a:t>
            </a:r>
          </a:p>
          <a:p>
            <a:r>
              <a:rPr lang="en-US" sz="2800" dirty="0"/>
              <a:t>Selected Studies:</a:t>
            </a:r>
          </a:p>
          <a:p>
            <a:pPr lvl="1">
              <a:buFont typeface="Wingdings" panose="05000000000000000000" pitchFamily="2" charset="2"/>
              <a:buChar char="ü"/>
            </a:pPr>
            <a:r>
              <a:rPr lang="en-US" dirty="0">
                <a:solidFill>
                  <a:srgbClr val="C00000"/>
                </a:solidFill>
              </a:rPr>
              <a:t>71</a:t>
            </a:r>
          </a:p>
        </p:txBody>
      </p:sp>
      <p:sp>
        <p:nvSpPr>
          <p:cNvPr id="2" name="Title 1"/>
          <p:cNvSpPr>
            <a:spLocks noGrp="1"/>
          </p:cNvSpPr>
          <p:nvPr>
            <p:ph type="title"/>
          </p:nvPr>
        </p:nvSpPr>
        <p:spPr/>
        <p:txBody>
          <a:bodyPr>
            <a:normAutofit fontScale="90000"/>
          </a:bodyPr>
          <a:lstStyle/>
          <a:p>
            <a:r>
              <a:rPr lang="en-US" sz="4000" dirty="0"/>
              <a:t>Studies Selection</a:t>
            </a:r>
            <a:r>
              <a:rPr lang="id-ID" sz="4000" dirty="0"/>
              <a:t> </a:t>
            </a:r>
            <a:r>
              <a:rPr lang="en-US" sz="4000" dirty="0"/>
              <a:t>Strategy</a:t>
            </a:r>
            <a:br>
              <a:rPr lang="id-ID" dirty="0"/>
            </a:br>
            <a:r>
              <a:rPr lang="id-ID" sz="3100" dirty="0"/>
              <a:t>(Wahono, 2015)</a:t>
            </a:r>
            <a:endParaRPr lang="en-US" sz="3100" dirty="0"/>
          </a:p>
        </p:txBody>
      </p:sp>
      <p:sp>
        <p:nvSpPr>
          <p:cNvPr id="4" name="Slide Number Placeholder 3">
            <a:extLst>
              <a:ext uri="{FF2B5EF4-FFF2-40B4-BE49-F238E27FC236}">
                <a16:creationId xmlns:a16="http://schemas.microsoft.com/office/drawing/2014/main" id="{5A31B661-A650-426C-A27F-A2B0001601B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351</a:t>
            </a:fld>
            <a:endParaRPr lang="en-US">
              <a:solidFill>
                <a:prstClr val="black">
                  <a:tint val="75000"/>
                </a:prstClr>
              </a:solidFill>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3"/>
          <a:stretch>
            <a:fillRect/>
          </a:stretch>
        </p:blipFill>
        <p:spPr>
          <a:xfrm>
            <a:off x="4876800" y="114302"/>
            <a:ext cx="4183173" cy="6591298"/>
          </a:xfrm>
          <a:prstGeom prst="rect">
            <a:avLst/>
          </a:prstGeom>
        </p:spPr>
      </p:pic>
    </p:spTree>
    <p:extLst>
      <p:ext uri="{BB962C8B-B14F-4D97-AF65-F5344CB8AC3E}">
        <p14:creationId xmlns:p14="http://schemas.microsoft.com/office/powerpoint/2010/main" val="379447331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F6DDE7-8BA3-4671-A33A-D6E781DF38DF}"/>
              </a:ext>
            </a:extLst>
          </p:cNvPr>
          <p:cNvSpPr>
            <a:spLocks noGrp="1"/>
          </p:cNvSpPr>
          <p:nvPr>
            <p:ph type="title"/>
          </p:nvPr>
        </p:nvSpPr>
        <p:spPr/>
        <p:txBody>
          <a:bodyPr/>
          <a:lstStyle/>
          <a:p>
            <a:r>
              <a:rPr lang="en-US" dirty="0"/>
              <a:t>Studies Selection</a:t>
            </a:r>
            <a:r>
              <a:rPr lang="id-ID" dirty="0"/>
              <a:t> </a:t>
            </a:r>
            <a:r>
              <a:rPr lang="en-US" dirty="0"/>
              <a:t>Strategy (PRISMA)</a:t>
            </a:r>
            <a:endParaRPr lang="en-ID" dirty="0"/>
          </a:p>
        </p:txBody>
      </p:sp>
      <p:sp>
        <p:nvSpPr>
          <p:cNvPr id="4" name="Slide Number Placeholder 3">
            <a:extLst>
              <a:ext uri="{FF2B5EF4-FFF2-40B4-BE49-F238E27FC236}">
                <a16:creationId xmlns:a16="http://schemas.microsoft.com/office/drawing/2014/main" id="{F19FF427-0C03-4DE1-8433-01441FFA6A32}"/>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352</a:t>
            </a:fld>
            <a:endParaRPr kumimoji="1" lang="en-US">
              <a:solidFill>
                <a:prstClr val="black">
                  <a:tint val="75000"/>
                </a:prstClr>
              </a:solidFill>
              <a:ea typeface="ＭＳ Ｐゴシック" pitchFamily="50" charset="-128"/>
            </a:endParaRPr>
          </a:p>
        </p:txBody>
      </p:sp>
      <p:pic>
        <p:nvPicPr>
          <p:cNvPr id="6" name="Picture 5" descr="A screenshot of a cell phone&#10;&#10;Description automatically generated">
            <a:extLst>
              <a:ext uri="{FF2B5EF4-FFF2-40B4-BE49-F238E27FC236}">
                <a16:creationId xmlns:a16="http://schemas.microsoft.com/office/drawing/2014/main" id="{566E2D46-9FA3-4C22-A772-4CAEF8E1E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12" y="838200"/>
            <a:ext cx="5907024" cy="5675376"/>
          </a:xfrm>
          <a:prstGeom prst="rect">
            <a:avLst/>
          </a:prstGeom>
        </p:spPr>
      </p:pic>
      <p:sp>
        <p:nvSpPr>
          <p:cNvPr id="2" name="Content Placeholder 1">
            <a:extLst>
              <a:ext uri="{FF2B5EF4-FFF2-40B4-BE49-F238E27FC236}">
                <a16:creationId xmlns:a16="http://schemas.microsoft.com/office/drawing/2014/main" id="{F24372E8-EB00-4BF6-A1FA-26DE23F318B2}"/>
              </a:ext>
            </a:extLst>
          </p:cNvPr>
          <p:cNvSpPr>
            <a:spLocks noGrp="1"/>
          </p:cNvSpPr>
          <p:nvPr>
            <p:ph idx="1"/>
          </p:nvPr>
        </p:nvSpPr>
        <p:spPr>
          <a:xfrm>
            <a:off x="152400" y="1727883"/>
            <a:ext cx="4267200" cy="4876800"/>
          </a:xfrm>
        </p:spPr>
        <p:txBody>
          <a:bodyPr>
            <a:normAutofit lnSpcReduction="10000"/>
          </a:bodyPr>
          <a:lstStyle/>
          <a:p>
            <a:r>
              <a:rPr lang="en-GB" sz="2400" dirty="0"/>
              <a:t>Many </a:t>
            </a:r>
            <a:r>
              <a:rPr lang="en-GB" sz="2400" dirty="0">
                <a:solidFill>
                  <a:srgbClr val="C00000"/>
                </a:solidFill>
              </a:rPr>
              <a:t>leading medical &amp; healthcare journals refer to PRISMA </a:t>
            </a:r>
            <a:r>
              <a:rPr lang="en-GB" sz="2400" dirty="0"/>
              <a:t>(Preferred Reporting Items for Systematic Reviews and Meta-Analyses ) in their Instructions to Authors and some require authors to adhere to them</a:t>
            </a:r>
            <a:br>
              <a:rPr lang="en-GB" sz="2400" dirty="0"/>
            </a:br>
            <a:r>
              <a:rPr lang="en-GB" sz="2400" i="1" dirty="0"/>
              <a:t>(</a:t>
            </a:r>
            <a:r>
              <a:rPr lang="en-GB" sz="2400" i="1" dirty="0" err="1"/>
              <a:t>Liberati</a:t>
            </a:r>
            <a:r>
              <a:rPr lang="en-GB" sz="2400" i="1" dirty="0"/>
              <a:t> et al., 2009)</a:t>
            </a:r>
          </a:p>
          <a:p>
            <a:endParaRPr lang="en-GB" sz="1400" dirty="0"/>
          </a:p>
          <a:p>
            <a:r>
              <a:rPr lang="en-GB" sz="2400" dirty="0"/>
              <a:t>(PRISMA) is an evidence-based </a:t>
            </a:r>
            <a:r>
              <a:rPr lang="en-GB" sz="2400" dirty="0">
                <a:solidFill>
                  <a:srgbClr val="C00000"/>
                </a:solidFill>
              </a:rPr>
              <a:t>minimum set of items for reporting in systematic reviews </a:t>
            </a:r>
            <a:r>
              <a:rPr lang="en-GB" sz="2400" dirty="0"/>
              <a:t>and meta-analyses</a:t>
            </a:r>
          </a:p>
          <a:p>
            <a:pPr lvl="1"/>
            <a:r>
              <a:rPr lang="en-GB" sz="2000" dirty="0"/>
              <a:t>Replaced the </a:t>
            </a:r>
            <a:r>
              <a:rPr lang="en-GB" sz="2000" dirty="0">
                <a:solidFill>
                  <a:srgbClr val="0070C0"/>
                </a:solidFill>
              </a:rPr>
              <a:t>QUOROM</a:t>
            </a:r>
            <a:r>
              <a:rPr lang="en-GB" sz="2000" dirty="0"/>
              <a:t> method</a:t>
            </a:r>
          </a:p>
        </p:txBody>
      </p:sp>
    </p:spTree>
    <p:extLst>
      <p:ext uri="{BB962C8B-B14F-4D97-AF65-F5344CB8AC3E}">
        <p14:creationId xmlns:p14="http://schemas.microsoft.com/office/powerpoint/2010/main" val="3434700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358BD699-E644-416C-B8D9-3B954353A4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819807"/>
            <a:ext cx="6400800" cy="5750280"/>
          </a:xfrm>
        </p:spPr>
      </p:pic>
      <p:sp>
        <p:nvSpPr>
          <p:cNvPr id="3" name="Title 2">
            <a:extLst>
              <a:ext uri="{FF2B5EF4-FFF2-40B4-BE49-F238E27FC236}">
                <a16:creationId xmlns:a16="http://schemas.microsoft.com/office/drawing/2014/main" id="{628299D4-36B2-4B03-AC7B-2B4221CA04CD}"/>
              </a:ext>
            </a:extLst>
          </p:cNvPr>
          <p:cNvSpPr>
            <a:spLocks noGrp="1"/>
          </p:cNvSpPr>
          <p:nvPr>
            <p:ph type="title"/>
          </p:nvPr>
        </p:nvSpPr>
        <p:spPr/>
        <p:txBody>
          <a:bodyPr/>
          <a:lstStyle/>
          <a:p>
            <a:r>
              <a:rPr lang="en-US" dirty="0"/>
              <a:t>Studies Selection</a:t>
            </a:r>
            <a:r>
              <a:rPr lang="id-ID" dirty="0"/>
              <a:t> </a:t>
            </a:r>
            <a:r>
              <a:rPr lang="en-US" dirty="0"/>
              <a:t>Strategy (PRISMA)</a:t>
            </a:r>
            <a:endParaRPr lang="en-ID" dirty="0"/>
          </a:p>
        </p:txBody>
      </p:sp>
      <p:sp>
        <p:nvSpPr>
          <p:cNvPr id="4" name="Slide Number Placeholder 3">
            <a:extLst>
              <a:ext uri="{FF2B5EF4-FFF2-40B4-BE49-F238E27FC236}">
                <a16:creationId xmlns:a16="http://schemas.microsoft.com/office/drawing/2014/main" id="{F31FD566-F267-4DDF-85CE-48996CE2E94C}"/>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353</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14225647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ID" dirty="0" err="1"/>
              <a:t>Kitchenham</a:t>
            </a:r>
            <a:r>
              <a:rPr lang="en-ID" dirty="0"/>
              <a:t> et al. (2007) used the following </a:t>
            </a:r>
            <a:r>
              <a:rPr lang="en-ID" dirty="0">
                <a:solidFill>
                  <a:srgbClr val="C00000"/>
                </a:solidFill>
              </a:rPr>
              <a:t>inclusion criteria</a:t>
            </a:r>
            <a:r>
              <a:rPr lang="en-ID" dirty="0"/>
              <a:t>: </a:t>
            </a:r>
          </a:p>
          <a:p>
            <a:pPr lvl="1"/>
            <a:r>
              <a:rPr lang="en-ID" dirty="0"/>
              <a:t>Any study that compared predictions of cross-company models with within-company models based on analysis of single company project data. </a:t>
            </a:r>
          </a:p>
          <a:p>
            <a:endParaRPr lang="en-ID" dirty="0"/>
          </a:p>
          <a:p>
            <a:r>
              <a:rPr lang="en-ID" dirty="0"/>
              <a:t>They used the following </a:t>
            </a:r>
            <a:r>
              <a:rPr lang="en-ID" dirty="0">
                <a:solidFill>
                  <a:srgbClr val="C00000"/>
                </a:solidFill>
              </a:rPr>
              <a:t>exclusion criteria</a:t>
            </a:r>
            <a:r>
              <a:rPr lang="en-ID" dirty="0"/>
              <a:t>: </a:t>
            </a:r>
          </a:p>
          <a:p>
            <a:pPr lvl="1"/>
            <a:r>
              <a:rPr lang="en-ID" dirty="0"/>
              <a:t>Studies where projects were only collected from a small number of different sources (e.g. 2 or 3 companies)</a:t>
            </a:r>
          </a:p>
          <a:p>
            <a:pPr lvl="1"/>
            <a:r>
              <a:rPr lang="en-ID" dirty="0"/>
              <a:t>Studies where models derived from a within-company data set were compared with predictions from a general cost estimation model. </a:t>
            </a:r>
          </a:p>
          <a:p>
            <a:endParaRPr lang="en-US" dirty="0"/>
          </a:p>
        </p:txBody>
      </p:sp>
      <p:sp>
        <p:nvSpPr>
          <p:cNvPr id="4" name="Title 3"/>
          <p:cNvSpPr>
            <a:spLocks noGrp="1"/>
          </p:cNvSpPr>
          <p:nvPr>
            <p:ph type="title"/>
          </p:nvPr>
        </p:nvSpPr>
        <p:spPr/>
        <p:txBody>
          <a:bodyPr>
            <a:normAutofit fontScale="90000"/>
          </a:bodyPr>
          <a:lstStyle/>
          <a:p>
            <a:r>
              <a:rPr lang="en-US" dirty="0"/>
              <a:t>Selection of Studies</a:t>
            </a:r>
            <a:r>
              <a:rPr lang="id-ID" dirty="0"/>
              <a:t> </a:t>
            </a:r>
            <a:r>
              <a:rPr lang="id-ID" sz="3600" dirty="0"/>
              <a:t>(Kitchenham et al., 2007)</a:t>
            </a:r>
            <a:endParaRPr lang="en-US" sz="3600" dirty="0"/>
          </a:p>
        </p:txBody>
      </p:sp>
      <p:sp>
        <p:nvSpPr>
          <p:cNvPr id="5" name="Slide Number Placeholder 4">
            <a:extLst>
              <a:ext uri="{FF2B5EF4-FFF2-40B4-BE49-F238E27FC236}">
                <a16:creationId xmlns:a16="http://schemas.microsoft.com/office/drawing/2014/main" id="{DD121F10-6429-458C-91B1-F7D705C0408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354</a:t>
            </a:fld>
            <a:endParaRPr lang="en-US">
              <a:solidFill>
                <a:prstClr val="black">
                  <a:tint val="75000"/>
                </a:prstClr>
              </a:solidFill>
            </a:endParaRPr>
          </a:p>
        </p:txBody>
      </p:sp>
    </p:spTree>
    <p:extLst>
      <p:ext uri="{BB962C8B-B14F-4D97-AF65-F5344CB8AC3E}">
        <p14:creationId xmlns:p14="http://schemas.microsoft.com/office/powerpoint/2010/main" val="1454209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33400" y="1447800"/>
          <a:ext cx="8153400" cy="4693920"/>
        </p:xfrm>
        <a:graphic>
          <a:graphicData uri="http://schemas.openxmlformats.org/drawingml/2006/table">
            <a:tbl>
              <a:tblPr firstCol="1" bandRow="1">
                <a:tableStyleId>{073A0DAA-6AF3-43AB-8588-CEC1D06C72B9}</a:tableStyleId>
              </a:tblPr>
              <a:tblGrid>
                <a:gridCol w="1496759">
                  <a:extLst>
                    <a:ext uri="{9D8B030D-6E8A-4147-A177-3AD203B41FA5}">
                      <a16:colId xmlns:a16="http://schemas.microsoft.com/office/drawing/2014/main" val="20000"/>
                    </a:ext>
                  </a:extLst>
                </a:gridCol>
                <a:gridCol w="6656641">
                  <a:extLst>
                    <a:ext uri="{9D8B030D-6E8A-4147-A177-3AD203B41FA5}">
                      <a16:colId xmlns:a16="http://schemas.microsoft.com/office/drawing/2014/main" val="20001"/>
                    </a:ext>
                  </a:extLst>
                </a:gridCol>
              </a:tblGrid>
              <a:tr h="104807">
                <a:tc rowSpan="4">
                  <a:txBody>
                    <a:bodyPr/>
                    <a:lstStyle/>
                    <a:p>
                      <a:pPr marL="0" marR="0" algn="just">
                        <a:spcBef>
                          <a:spcPts val="0"/>
                        </a:spcBef>
                        <a:spcAft>
                          <a:spcPts val="0"/>
                        </a:spcAft>
                      </a:pPr>
                      <a:r>
                        <a:rPr lang="id-ID" sz="2200" dirty="0">
                          <a:effectLst/>
                        </a:rPr>
                        <a:t>Inclusion Criteria</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tc>
                  <a:txBody>
                    <a:bodyPr/>
                    <a:lstStyle/>
                    <a:p>
                      <a:pPr marL="0" marR="0" algn="just">
                        <a:spcBef>
                          <a:spcPts val="0"/>
                        </a:spcBef>
                        <a:spcAft>
                          <a:spcPts val="0"/>
                        </a:spcAft>
                      </a:pPr>
                      <a:r>
                        <a:rPr lang="en-US" sz="2200">
                          <a:effectLst/>
                        </a:rPr>
                        <a:t>S</a:t>
                      </a:r>
                      <a:r>
                        <a:rPr lang="id-ID" sz="2200">
                          <a:effectLst/>
                        </a:rPr>
                        <a:t>tudies </a:t>
                      </a:r>
                      <a:r>
                        <a:rPr lang="en-US" sz="2200">
                          <a:effectLst/>
                        </a:rPr>
                        <a:t>in </a:t>
                      </a:r>
                      <a:r>
                        <a:rPr lang="id-ID" sz="2200">
                          <a:effectLst/>
                        </a:rPr>
                        <a:t>academic and industry using large and small scale data sets</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0"/>
                  </a:ext>
                </a:extLst>
              </a:tr>
              <a:tr h="104807">
                <a:tc vMerge="1">
                  <a:txBody>
                    <a:bodyPr/>
                    <a:lstStyle/>
                    <a:p>
                      <a:endParaRPr lang="en-US"/>
                    </a:p>
                  </a:txBody>
                  <a:tcPr/>
                </a:tc>
                <a:tc>
                  <a:txBody>
                    <a:bodyPr/>
                    <a:lstStyle/>
                    <a:p>
                      <a:pPr marL="0" marR="0" algn="just">
                        <a:spcBef>
                          <a:spcPts val="0"/>
                        </a:spcBef>
                        <a:spcAft>
                          <a:spcPts val="0"/>
                        </a:spcAft>
                      </a:pPr>
                      <a:r>
                        <a:rPr lang="id-ID" sz="2200" dirty="0">
                          <a:effectLst/>
                        </a:rPr>
                        <a:t>Studies </a:t>
                      </a:r>
                      <a:r>
                        <a:rPr lang="en-US" sz="2200" dirty="0">
                          <a:effectLst/>
                        </a:rPr>
                        <a:t>discussing and </a:t>
                      </a:r>
                      <a:r>
                        <a:rPr lang="id-ID" sz="2200" dirty="0">
                          <a:effectLst/>
                        </a:rPr>
                        <a:t>comparing modeling performance in the area of software </a:t>
                      </a:r>
                      <a:r>
                        <a:rPr lang="en-US" sz="2200" dirty="0">
                          <a:effectLst/>
                        </a:rPr>
                        <a:t>defect</a:t>
                      </a:r>
                      <a:r>
                        <a:rPr lang="id-ID" sz="2200" dirty="0">
                          <a:effectLst/>
                        </a:rPr>
                        <a:t> prediction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1"/>
                  </a:ext>
                </a:extLst>
              </a:tr>
              <a:tr h="104807">
                <a:tc vMerge="1">
                  <a:txBody>
                    <a:bodyPr/>
                    <a:lstStyle/>
                    <a:p>
                      <a:endParaRPr lang="en-US"/>
                    </a:p>
                  </a:txBody>
                  <a:tcPr/>
                </a:tc>
                <a:tc>
                  <a:txBody>
                    <a:bodyPr/>
                    <a:lstStyle/>
                    <a:p>
                      <a:pPr marL="0" marR="0" algn="just">
                        <a:spcBef>
                          <a:spcPts val="0"/>
                        </a:spcBef>
                        <a:spcAft>
                          <a:spcPts val="0"/>
                        </a:spcAft>
                      </a:pPr>
                      <a:r>
                        <a:rPr lang="id-ID" sz="2200" dirty="0">
                          <a:effectLst/>
                        </a:rPr>
                        <a:t>For studies that have both </a:t>
                      </a:r>
                      <a:r>
                        <a:rPr lang="en-US" sz="2200" dirty="0">
                          <a:effectLst/>
                        </a:rPr>
                        <a:t>the </a:t>
                      </a:r>
                      <a:r>
                        <a:rPr lang="id-ID" sz="2200" dirty="0">
                          <a:effectLst/>
                        </a:rPr>
                        <a:t>conference and journal version</a:t>
                      </a:r>
                      <a:r>
                        <a:rPr lang="en-US" sz="2200" dirty="0">
                          <a:effectLst/>
                        </a:rPr>
                        <a:t>s</a:t>
                      </a:r>
                      <a:r>
                        <a:rPr lang="id-ID" sz="2200" dirty="0">
                          <a:effectLst/>
                        </a:rPr>
                        <a:t>, only the journal version will be included</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2"/>
                  </a:ext>
                </a:extLst>
              </a:tr>
              <a:tr h="104807">
                <a:tc vMerge="1">
                  <a:txBody>
                    <a:bodyPr/>
                    <a:lstStyle/>
                    <a:p>
                      <a:endParaRPr lang="en-US"/>
                    </a:p>
                  </a:txBody>
                  <a:tcPr/>
                </a:tc>
                <a:tc>
                  <a:txBody>
                    <a:bodyPr/>
                    <a:lstStyle/>
                    <a:p>
                      <a:pPr marL="0" marR="0" algn="just">
                        <a:spcBef>
                          <a:spcPts val="0"/>
                        </a:spcBef>
                        <a:spcAft>
                          <a:spcPts val="0"/>
                        </a:spcAft>
                      </a:pPr>
                      <a:r>
                        <a:rPr lang="id-ID" sz="2200">
                          <a:effectLst/>
                        </a:rPr>
                        <a:t>For duplicate publications of the same study, only the most complete and newest one will be included</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3"/>
                  </a:ext>
                </a:extLst>
              </a:tr>
              <a:tr h="104807">
                <a:tc rowSpan="3">
                  <a:txBody>
                    <a:bodyPr/>
                    <a:lstStyle/>
                    <a:p>
                      <a:pPr marL="0" marR="0" algn="just">
                        <a:spcBef>
                          <a:spcPts val="0"/>
                        </a:spcBef>
                        <a:spcAft>
                          <a:spcPts val="0"/>
                        </a:spcAft>
                      </a:pPr>
                      <a:r>
                        <a:rPr lang="id-ID" sz="2200" dirty="0">
                          <a:effectLst/>
                        </a:rPr>
                        <a:t>Exclusion Criteria</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tc>
                  <a:txBody>
                    <a:bodyPr/>
                    <a:lstStyle/>
                    <a:p>
                      <a:pPr marL="0" marR="0" algn="just">
                        <a:spcBef>
                          <a:spcPts val="0"/>
                        </a:spcBef>
                        <a:spcAft>
                          <a:spcPts val="0"/>
                        </a:spcAft>
                      </a:pPr>
                      <a:r>
                        <a:rPr lang="id-ID" sz="2200">
                          <a:effectLst/>
                        </a:rPr>
                        <a:t>Studies without a strong validation or including experimental results of software </a:t>
                      </a:r>
                      <a:r>
                        <a:rPr lang="en-US" sz="2200">
                          <a:effectLst/>
                        </a:rPr>
                        <a:t>defect</a:t>
                      </a:r>
                      <a:r>
                        <a:rPr lang="id-ID" sz="2200">
                          <a:effectLst/>
                        </a:rPr>
                        <a:t> prediction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4"/>
                  </a:ext>
                </a:extLst>
              </a:tr>
              <a:tr h="209613">
                <a:tc vMerge="1">
                  <a:txBody>
                    <a:bodyPr/>
                    <a:lstStyle/>
                    <a:p>
                      <a:endParaRPr lang="en-US"/>
                    </a:p>
                  </a:txBody>
                  <a:tcPr/>
                </a:tc>
                <a:tc>
                  <a:txBody>
                    <a:bodyPr/>
                    <a:lstStyle/>
                    <a:p>
                      <a:pPr marL="0" marR="0" algn="just">
                        <a:spcBef>
                          <a:spcPts val="0"/>
                        </a:spcBef>
                        <a:spcAft>
                          <a:spcPts val="0"/>
                        </a:spcAft>
                      </a:pPr>
                      <a:r>
                        <a:rPr lang="id-ID" sz="2200" dirty="0">
                          <a:effectLst/>
                        </a:rPr>
                        <a:t>Studies discussing </a:t>
                      </a:r>
                      <a:r>
                        <a:rPr lang="en-US" sz="2200" dirty="0">
                          <a:effectLst/>
                        </a:rPr>
                        <a:t>defect prediction datasets, methods, frameworks</a:t>
                      </a:r>
                      <a:r>
                        <a:rPr lang="id-ID" sz="2200" dirty="0">
                          <a:effectLst/>
                        </a:rPr>
                        <a:t> in a context other than software </a:t>
                      </a:r>
                      <a:r>
                        <a:rPr lang="en-US" sz="2200" dirty="0">
                          <a:effectLst/>
                        </a:rPr>
                        <a:t>defect</a:t>
                      </a:r>
                      <a:r>
                        <a:rPr lang="id-ID" sz="2200" dirty="0">
                          <a:effectLst/>
                        </a:rPr>
                        <a:t> prediction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5"/>
                  </a:ext>
                </a:extLst>
              </a:tr>
              <a:tr h="104807">
                <a:tc vMerge="1">
                  <a:txBody>
                    <a:bodyPr/>
                    <a:lstStyle/>
                    <a:p>
                      <a:endParaRPr lang="en-US"/>
                    </a:p>
                  </a:txBody>
                  <a:tcPr/>
                </a:tc>
                <a:tc>
                  <a:txBody>
                    <a:bodyPr/>
                    <a:lstStyle/>
                    <a:p>
                      <a:pPr marL="0" marR="0" algn="just">
                        <a:spcBef>
                          <a:spcPts val="0"/>
                        </a:spcBef>
                        <a:spcAft>
                          <a:spcPts val="0"/>
                        </a:spcAft>
                      </a:pPr>
                      <a:r>
                        <a:rPr lang="en-US" sz="2200" dirty="0">
                          <a:effectLst/>
                        </a:rPr>
                        <a:t>Studies</a:t>
                      </a:r>
                      <a:r>
                        <a:rPr lang="id-ID" sz="2200" dirty="0">
                          <a:effectLst/>
                        </a:rPr>
                        <a:t> not written in English</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6"/>
                  </a:ext>
                </a:extLst>
              </a:tr>
            </a:tbl>
          </a:graphicData>
        </a:graphic>
      </p:graphicFrame>
      <p:sp>
        <p:nvSpPr>
          <p:cNvPr id="4" name="Title 3"/>
          <p:cNvSpPr>
            <a:spLocks noGrp="1"/>
          </p:cNvSpPr>
          <p:nvPr>
            <p:ph type="title"/>
          </p:nvPr>
        </p:nvSpPr>
        <p:spPr/>
        <p:txBody>
          <a:bodyPr>
            <a:normAutofit/>
          </a:bodyPr>
          <a:lstStyle/>
          <a:p>
            <a:r>
              <a:rPr lang="en-US" dirty="0"/>
              <a:t>S</a:t>
            </a:r>
            <a:r>
              <a:rPr lang="id-ID" dirty="0"/>
              <a:t>election of Studies (Wahono, 2015)</a:t>
            </a:r>
            <a:endParaRPr lang="en-US" dirty="0"/>
          </a:p>
        </p:txBody>
      </p:sp>
      <p:sp>
        <p:nvSpPr>
          <p:cNvPr id="3" name="Slide Number Placeholder 2">
            <a:extLst>
              <a:ext uri="{FF2B5EF4-FFF2-40B4-BE49-F238E27FC236}">
                <a16:creationId xmlns:a16="http://schemas.microsoft.com/office/drawing/2014/main" id="{77F1BF3B-4FC9-43B4-BF05-90BCE097E41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355</a:t>
            </a:fld>
            <a:endParaRPr lang="en-US">
              <a:solidFill>
                <a:prstClr val="black">
                  <a:tint val="75000"/>
                </a:prstClr>
              </a:solidFill>
            </a:endParaRPr>
          </a:p>
        </p:txBody>
      </p:sp>
    </p:spTree>
    <p:extLst>
      <p:ext uri="{BB962C8B-B14F-4D97-AF65-F5344CB8AC3E}">
        <p14:creationId xmlns:p14="http://schemas.microsoft.com/office/powerpoint/2010/main" val="4242177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7886700" cy="5562601"/>
          </a:xfrm>
        </p:spPr>
        <p:txBody>
          <a:bodyPr>
            <a:normAutofit/>
          </a:bodyPr>
          <a:lstStyle/>
          <a:p>
            <a:pPr>
              <a:lnSpc>
                <a:spcPct val="80000"/>
              </a:lnSpc>
            </a:pPr>
            <a:r>
              <a:rPr lang="en-US" b="1" dirty="0">
                <a:solidFill>
                  <a:srgbClr val="C00000"/>
                </a:solidFill>
              </a:rPr>
              <a:t>Inclusion criteria</a:t>
            </a:r>
            <a:r>
              <a:rPr lang="en-US" dirty="0"/>
              <a:t>:</a:t>
            </a:r>
          </a:p>
          <a:p>
            <a:pPr lvl="1">
              <a:lnSpc>
                <a:spcPct val="80000"/>
              </a:lnSpc>
            </a:pPr>
            <a:r>
              <a:rPr lang="en-US" dirty="0"/>
              <a:t>to include any empirical studies of PP that involved higher</a:t>
            </a:r>
            <a:r>
              <a:rPr lang="en-US" dirty="0">
                <a:solidFill>
                  <a:schemeClr val="hlink"/>
                </a:solidFill>
              </a:rPr>
              <a:t> </a:t>
            </a:r>
            <a:r>
              <a:rPr lang="en-US" dirty="0"/>
              <a:t>education students as the population of interest</a:t>
            </a:r>
          </a:p>
          <a:p>
            <a:pPr lvl="1">
              <a:lnSpc>
                <a:spcPct val="80000"/>
              </a:lnSpc>
            </a:pPr>
            <a:endParaRPr lang="en-US" dirty="0"/>
          </a:p>
          <a:p>
            <a:pPr>
              <a:lnSpc>
                <a:spcPct val="80000"/>
              </a:lnSpc>
            </a:pPr>
            <a:r>
              <a:rPr lang="en-US" b="1" dirty="0">
                <a:solidFill>
                  <a:srgbClr val="C00000"/>
                </a:solidFill>
              </a:rPr>
              <a:t>Exclusion criteria</a:t>
            </a:r>
            <a:r>
              <a:rPr lang="en-US" dirty="0"/>
              <a:t>:</a:t>
            </a:r>
          </a:p>
          <a:p>
            <a:pPr lvl="1">
              <a:lnSpc>
                <a:spcPct val="80000"/>
              </a:lnSpc>
            </a:pPr>
            <a:r>
              <a:rPr lang="en-NZ" dirty="0"/>
              <a:t>Papers presenting unsubstantiated claims made by the author(s), for which no evidence was available.</a:t>
            </a:r>
          </a:p>
          <a:p>
            <a:pPr lvl="1">
              <a:lnSpc>
                <a:spcPct val="80000"/>
              </a:lnSpc>
            </a:pPr>
            <a:r>
              <a:rPr lang="en-NZ" dirty="0"/>
              <a:t>Papers about Agile/XP describing development practices other than PP, such as test-first programming, refactoring etc.</a:t>
            </a:r>
          </a:p>
          <a:p>
            <a:pPr lvl="1">
              <a:lnSpc>
                <a:spcPct val="80000"/>
              </a:lnSpc>
            </a:pPr>
            <a:r>
              <a:rPr lang="en-NZ" dirty="0"/>
              <a:t>Papers that only described tools (software or hardware) that could support the PP practice.</a:t>
            </a:r>
          </a:p>
          <a:p>
            <a:pPr lvl="1">
              <a:lnSpc>
                <a:spcPct val="80000"/>
              </a:lnSpc>
            </a:pPr>
            <a:r>
              <a:rPr lang="en-NZ" dirty="0"/>
              <a:t>Papers not written in English.</a:t>
            </a:r>
          </a:p>
          <a:p>
            <a:pPr lvl="1">
              <a:lnSpc>
                <a:spcPct val="80000"/>
              </a:lnSpc>
            </a:pPr>
            <a:r>
              <a:rPr lang="en-NZ" dirty="0"/>
              <a:t>Papers involving students but outside higher education</a:t>
            </a:r>
          </a:p>
        </p:txBody>
      </p:sp>
      <p:sp>
        <p:nvSpPr>
          <p:cNvPr id="4" name="Title 3"/>
          <p:cNvSpPr>
            <a:spLocks noGrp="1"/>
          </p:cNvSpPr>
          <p:nvPr>
            <p:ph type="title"/>
          </p:nvPr>
        </p:nvSpPr>
        <p:spPr/>
        <p:txBody>
          <a:bodyPr>
            <a:normAutofit/>
          </a:bodyPr>
          <a:lstStyle/>
          <a:p>
            <a:r>
              <a:rPr lang="en-US" dirty="0"/>
              <a:t>Selection of Studies </a:t>
            </a:r>
            <a:r>
              <a:rPr lang="id-ID" dirty="0"/>
              <a:t>(</a:t>
            </a:r>
            <a:r>
              <a:rPr lang="en-US" i="1" dirty="0" err="1"/>
              <a:t>Salleh</a:t>
            </a:r>
            <a:r>
              <a:rPr lang="en-US" i="1" dirty="0"/>
              <a:t> et al.</a:t>
            </a:r>
            <a:r>
              <a:rPr lang="id-ID" i="1" dirty="0"/>
              <a:t>, </a:t>
            </a:r>
            <a:r>
              <a:rPr lang="en-US" i="1" dirty="0"/>
              <a:t>2011)</a:t>
            </a:r>
            <a:endParaRPr lang="id-ID" dirty="0"/>
          </a:p>
        </p:txBody>
      </p:sp>
      <p:sp>
        <p:nvSpPr>
          <p:cNvPr id="5" name="Slide Number Placeholder 4">
            <a:extLst>
              <a:ext uri="{FF2B5EF4-FFF2-40B4-BE49-F238E27FC236}">
                <a16:creationId xmlns:a16="http://schemas.microsoft.com/office/drawing/2014/main" id="{EB42630E-3494-430F-B614-250BF1C3DFC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356</a:t>
            </a:fld>
            <a:endParaRPr lang="en-US">
              <a:solidFill>
                <a:prstClr val="black">
                  <a:tint val="75000"/>
                </a:prstClr>
              </a:solidFill>
            </a:endParaRPr>
          </a:p>
        </p:txBody>
      </p:sp>
    </p:spTree>
    <p:extLst>
      <p:ext uri="{BB962C8B-B14F-4D97-AF65-F5344CB8AC3E}">
        <p14:creationId xmlns:p14="http://schemas.microsoft.com/office/powerpoint/2010/main" val="29136833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058150" cy="5333549"/>
          </a:xfrm>
        </p:spPr>
        <p:txBody>
          <a:bodyPr/>
          <a:lstStyle/>
          <a:p>
            <a:r>
              <a:rPr lang="en-US" dirty="0"/>
              <a:t>To provide more </a:t>
            </a:r>
            <a:r>
              <a:rPr lang="en-US" dirty="0">
                <a:solidFill>
                  <a:srgbClr val="C00000"/>
                </a:solidFill>
              </a:rPr>
              <a:t>detailed Inclusion/Exclusion criteria</a:t>
            </a:r>
          </a:p>
          <a:p>
            <a:r>
              <a:rPr lang="en-US" dirty="0"/>
              <a:t>To check whether quality differences provide an explanation for differences in study results </a:t>
            </a:r>
          </a:p>
          <a:p>
            <a:r>
              <a:rPr lang="en-US" dirty="0"/>
              <a:t>As a means of </a:t>
            </a:r>
            <a:r>
              <a:rPr lang="en-US" dirty="0">
                <a:solidFill>
                  <a:srgbClr val="C00000"/>
                </a:solidFill>
              </a:rPr>
              <a:t>weighting the importance of individual studies </a:t>
            </a:r>
            <a:r>
              <a:rPr lang="en-US" dirty="0"/>
              <a:t>when results are being synthesized</a:t>
            </a:r>
          </a:p>
          <a:p>
            <a:r>
              <a:rPr lang="en-US" dirty="0"/>
              <a:t>To </a:t>
            </a:r>
            <a:r>
              <a:rPr lang="en-US" dirty="0">
                <a:solidFill>
                  <a:srgbClr val="C00000"/>
                </a:solidFill>
              </a:rPr>
              <a:t>guide the interpretation of findings </a:t>
            </a:r>
            <a:r>
              <a:rPr lang="en-US" dirty="0"/>
              <a:t>and determine the strength of inferences</a:t>
            </a:r>
          </a:p>
          <a:p>
            <a:r>
              <a:rPr lang="en-US" dirty="0"/>
              <a:t>To guide </a:t>
            </a:r>
            <a:r>
              <a:rPr lang="en-US" dirty="0">
                <a:solidFill>
                  <a:srgbClr val="C00000"/>
                </a:solidFill>
              </a:rPr>
              <a:t>recommendations for further research</a:t>
            </a:r>
          </a:p>
        </p:txBody>
      </p:sp>
      <p:sp>
        <p:nvSpPr>
          <p:cNvPr id="4" name="Title 3"/>
          <p:cNvSpPr>
            <a:spLocks noGrp="1"/>
          </p:cNvSpPr>
          <p:nvPr>
            <p:ph type="title"/>
          </p:nvPr>
        </p:nvSpPr>
        <p:spPr/>
        <p:txBody>
          <a:bodyPr/>
          <a:lstStyle/>
          <a:p>
            <a:r>
              <a:rPr lang="en-US" dirty="0"/>
              <a:t>3. Assessing Studies’ Quality</a:t>
            </a:r>
            <a:endParaRPr lang="id-ID" dirty="0"/>
          </a:p>
        </p:txBody>
      </p:sp>
      <p:sp>
        <p:nvSpPr>
          <p:cNvPr id="5" name="Slide Number Placeholder 4">
            <a:extLst>
              <a:ext uri="{FF2B5EF4-FFF2-40B4-BE49-F238E27FC236}">
                <a16:creationId xmlns:a16="http://schemas.microsoft.com/office/drawing/2014/main" id="{60C0730D-14A2-4B05-BE3B-00B5249476D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357</a:t>
            </a:fld>
            <a:endParaRPr lang="en-US">
              <a:solidFill>
                <a:prstClr val="black">
                  <a:tint val="75000"/>
                </a:prstClr>
              </a:solidFill>
            </a:endParaRPr>
          </a:p>
        </p:txBody>
      </p:sp>
    </p:spTree>
    <p:extLst>
      <p:ext uri="{BB962C8B-B14F-4D97-AF65-F5344CB8AC3E}">
        <p14:creationId xmlns:p14="http://schemas.microsoft.com/office/powerpoint/2010/main" val="28300648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93001" y="1066800"/>
            <a:ext cx="8168467" cy="4879171"/>
          </a:xfrm>
        </p:spPr>
        <p:txBody>
          <a:bodyPr>
            <a:normAutofit/>
          </a:bodyPr>
          <a:lstStyle/>
          <a:p>
            <a:pPr>
              <a:defRPr/>
            </a:pPr>
            <a:r>
              <a:rPr lang="en-US" sz="2600" dirty="0"/>
              <a:t>Quality relates to the extent to </a:t>
            </a:r>
            <a:r>
              <a:rPr lang="en-US" sz="2600" dirty="0">
                <a:solidFill>
                  <a:srgbClr val="C00000"/>
                </a:solidFill>
              </a:rPr>
              <a:t>which the study:</a:t>
            </a:r>
          </a:p>
          <a:p>
            <a:pPr lvl="1">
              <a:defRPr/>
            </a:pPr>
            <a:r>
              <a:rPr lang="en-US" sz="2200" dirty="0"/>
              <a:t>Minimizes</a:t>
            </a:r>
            <a:r>
              <a:rPr lang="en-US" sz="2200" dirty="0">
                <a:solidFill>
                  <a:srgbClr val="C00000"/>
                </a:solidFill>
              </a:rPr>
              <a:t> bias</a:t>
            </a:r>
            <a:r>
              <a:rPr lang="en-US" sz="2200" dirty="0"/>
              <a:t>, and</a:t>
            </a:r>
          </a:p>
          <a:p>
            <a:pPr lvl="1">
              <a:defRPr/>
            </a:pPr>
            <a:r>
              <a:rPr lang="en-US" sz="2200" dirty="0"/>
              <a:t>Maximizes</a:t>
            </a:r>
            <a:r>
              <a:rPr lang="en-US" sz="2200" dirty="0">
                <a:solidFill>
                  <a:srgbClr val="C00000"/>
                </a:solidFill>
              </a:rPr>
              <a:t> internal and external validity </a:t>
            </a:r>
            <a:r>
              <a:rPr lang="en-US" sz="2200" dirty="0"/>
              <a:t>(Khan et al. 2001)</a:t>
            </a:r>
          </a:p>
          <a:p>
            <a:pPr>
              <a:defRPr/>
            </a:pPr>
            <a:r>
              <a:rPr lang="en-US" sz="2600" dirty="0"/>
              <a:t>Quality Concepts Definition (Kitchenham &amp; Charter, 2007)</a:t>
            </a:r>
          </a:p>
        </p:txBody>
      </p:sp>
      <p:sp>
        <p:nvSpPr>
          <p:cNvPr id="2" name="Title 1"/>
          <p:cNvSpPr>
            <a:spLocks noGrp="1"/>
          </p:cNvSpPr>
          <p:nvPr>
            <p:ph type="title"/>
          </p:nvPr>
        </p:nvSpPr>
        <p:spPr>
          <a:xfrm>
            <a:off x="690489" y="175429"/>
            <a:ext cx="7772400" cy="738971"/>
          </a:xfrm>
        </p:spPr>
        <p:txBody>
          <a:bodyPr>
            <a:normAutofit/>
          </a:bodyPr>
          <a:lstStyle/>
          <a:p>
            <a:pPr eaLnBrk="1" fontAlgn="auto" hangingPunct="1">
              <a:spcAft>
                <a:spcPts val="0"/>
              </a:spcAft>
              <a:defRPr/>
            </a:pPr>
            <a:r>
              <a:rPr lang="en-US" sz="4000" dirty="0"/>
              <a:t>Assessing Studies’ Quality</a:t>
            </a:r>
          </a:p>
        </p:txBody>
      </p:sp>
      <p:graphicFrame>
        <p:nvGraphicFramePr>
          <p:cNvPr id="6" name="Table 5"/>
          <p:cNvGraphicFramePr>
            <a:graphicFrameLocks noGrp="1"/>
          </p:cNvGraphicFramePr>
          <p:nvPr>
            <p:extLst>
              <p:ext uri="{D42A27DB-BD31-4B8C-83A1-F6EECF244321}">
                <p14:modId xmlns:p14="http://schemas.microsoft.com/office/powerpoint/2010/main" val="2149865336"/>
              </p:ext>
            </p:extLst>
          </p:nvPr>
        </p:nvGraphicFramePr>
        <p:xfrm>
          <a:off x="745400" y="2971800"/>
          <a:ext cx="8016068" cy="3413760"/>
        </p:xfrm>
        <a:graphic>
          <a:graphicData uri="http://schemas.openxmlformats.org/drawingml/2006/table">
            <a:tbl>
              <a:tblPr firstRow="1" bandRow="1">
                <a:tableStyleId>{073A0DAA-6AF3-43AB-8588-CEC1D06C72B9}</a:tableStyleId>
              </a:tblPr>
              <a:tblGrid>
                <a:gridCol w="1227687">
                  <a:extLst>
                    <a:ext uri="{9D8B030D-6E8A-4147-A177-3AD203B41FA5}">
                      <a16:colId xmlns:a16="http://schemas.microsoft.com/office/drawing/2014/main" val="20000"/>
                    </a:ext>
                  </a:extLst>
                </a:gridCol>
                <a:gridCol w="1896306">
                  <a:extLst>
                    <a:ext uri="{9D8B030D-6E8A-4147-A177-3AD203B41FA5}">
                      <a16:colId xmlns:a16="http://schemas.microsoft.com/office/drawing/2014/main" val="20001"/>
                    </a:ext>
                  </a:extLst>
                </a:gridCol>
                <a:gridCol w="4892075">
                  <a:extLst>
                    <a:ext uri="{9D8B030D-6E8A-4147-A177-3AD203B41FA5}">
                      <a16:colId xmlns:a16="http://schemas.microsoft.com/office/drawing/2014/main" val="20002"/>
                    </a:ext>
                  </a:extLst>
                </a:gridCol>
              </a:tblGrid>
              <a:tr h="370840">
                <a:tc>
                  <a:txBody>
                    <a:bodyPr/>
                    <a:lstStyle/>
                    <a:p>
                      <a:r>
                        <a:rPr lang="en-US" sz="2000" dirty="0"/>
                        <a:t>Terms</a:t>
                      </a:r>
                    </a:p>
                  </a:txBody>
                  <a:tcPr/>
                </a:tc>
                <a:tc>
                  <a:txBody>
                    <a:bodyPr/>
                    <a:lstStyle/>
                    <a:p>
                      <a:r>
                        <a:rPr lang="en-US" sz="2000" dirty="0"/>
                        <a:t>Synonyms</a:t>
                      </a:r>
                    </a:p>
                  </a:txBody>
                  <a:tcPr/>
                </a:tc>
                <a:tc>
                  <a:txBody>
                    <a:bodyPr/>
                    <a:lstStyle/>
                    <a:p>
                      <a:r>
                        <a:rPr lang="en-US" sz="2000" dirty="0"/>
                        <a:t>Definition</a:t>
                      </a:r>
                    </a:p>
                  </a:txBody>
                  <a:tcPr/>
                </a:tc>
                <a:extLst>
                  <a:ext uri="{0D108BD9-81ED-4DB2-BD59-A6C34878D82A}">
                    <a16:rowId xmlns:a16="http://schemas.microsoft.com/office/drawing/2014/main" val="10000"/>
                  </a:ext>
                </a:extLst>
              </a:tr>
              <a:tr h="370840">
                <a:tc>
                  <a:txBody>
                    <a:bodyPr/>
                    <a:lstStyle/>
                    <a:p>
                      <a:r>
                        <a:rPr lang="en-US" sz="2000" dirty="0">
                          <a:solidFill>
                            <a:srgbClr val="C00000"/>
                          </a:solidFill>
                        </a:rPr>
                        <a:t>Bias</a:t>
                      </a:r>
                    </a:p>
                  </a:txBody>
                  <a:tcPr/>
                </a:tc>
                <a:tc>
                  <a:txBody>
                    <a:bodyPr/>
                    <a:lstStyle/>
                    <a:p>
                      <a:r>
                        <a:rPr lang="en-US" sz="2000" dirty="0"/>
                        <a:t>Systematic error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baseline="0" dirty="0"/>
                        <a:t>tendency to produce </a:t>
                      </a:r>
                      <a:r>
                        <a:rPr kumimoji="0" lang="en-US" sz="2000" kern="1200" baseline="0" dirty="0">
                          <a:solidFill>
                            <a:srgbClr val="C00000"/>
                          </a:solidFill>
                        </a:rPr>
                        <a:t>results that depart systematically from the ‘true’ results</a:t>
                      </a:r>
                      <a:r>
                        <a:rPr kumimoji="0" lang="en-US" sz="2000" kern="1200" baseline="0" dirty="0"/>
                        <a:t>. Unbiased results are internally valid </a:t>
                      </a:r>
                      <a:endParaRPr kumimoji="0" lang="en-US" sz="2000" kern="1200" baseline="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en-US" sz="2000" dirty="0">
                          <a:solidFill>
                            <a:srgbClr val="C00000"/>
                          </a:solidFill>
                        </a:rPr>
                        <a:t>Internal Validity</a:t>
                      </a:r>
                    </a:p>
                  </a:txBody>
                  <a:tcPr/>
                </a:tc>
                <a:tc>
                  <a:txBody>
                    <a:bodyPr/>
                    <a:lstStyle/>
                    <a:p>
                      <a:r>
                        <a:rPr lang="en-US" sz="2000" dirty="0"/>
                        <a:t>Validity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baseline="0" dirty="0"/>
                        <a:t>The extent to which the design and conduct of the study are likely to </a:t>
                      </a:r>
                      <a:r>
                        <a:rPr kumimoji="0" lang="en-US" sz="2000" kern="1200" baseline="0" dirty="0">
                          <a:solidFill>
                            <a:srgbClr val="C00000"/>
                          </a:solidFill>
                        </a:rPr>
                        <a:t>prevent systematic error</a:t>
                      </a:r>
                      <a:r>
                        <a:rPr kumimoji="0" lang="en-US" sz="2000" kern="1200" baseline="0" dirty="0"/>
                        <a:t>. Internal validity is a prerequisite for external validity 	</a:t>
                      </a:r>
                      <a:endParaRPr kumimoji="0" lang="en-US" sz="2000" kern="1200" baseline="0" dirty="0">
                        <a:solidFill>
                          <a:schemeClr val="dk1"/>
                        </a:solidFill>
                        <a:latin typeface="+mn-lt"/>
                        <a:ea typeface="+mn-ea"/>
                        <a:cs typeface="+mn-cs"/>
                      </a:endParaRPr>
                    </a:p>
                  </a:txBody>
                  <a:tcPr/>
                </a:tc>
                <a:extLst>
                  <a:ext uri="{0D108BD9-81ED-4DB2-BD59-A6C34878D82A}">
                    <a16:rowId xmlns:a16="http://schemas.microsoft.com/office/drawing/2014/main" val="10002"/>
                  </a:ext>
                </a:extLst>
              </a:tr>
              <a:tr h="370840">
                <a:tc>
                  <a:txBody>
                    <a:bodyPr/>
                    <a:lstStyle/>
                    <a:p>
                      <a:r>
                        <a:rPr lang="en-US" sz="2000" dirty="0">
                          <a:solidFill>
                            <a:srgbClr val="C00000"/>
                          </a:solidFill>
                        </a:rPr>
                        <a:t>External Validity</a:t>
                      </a:r>
                    </a:p>
                  </a:txBody>
                  <a:tcPr/>
                </a:tc>
                <a:tc>
                  <a:txBody>
                    <a:bodyPr/>
                    <a:lstStyle/>
                    <a:p>
                      <a:r>
                        <a:rPr lang="en-US" sz="2000" dirty="0"/>
                        <a:t>Generalizability,</a:t>
                      </a:r>
                      <a:r>
                        <a:rPr lang="en-US" sz="2000" baseline="0" dirty="0"/>
                        <a:t> Applicability</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baseline="0" dirty="0"/>
                        <a:t>The extent to which the effects observed in the study are </a:t>
                      </a:r>
                      <a:r>
                        <a:rPr kumimoji="0" lang="en-US" sz="2000" kern="1200" baseline="0" dirty="0">
                          <a:solidFill>
                            <a:srgbClr val="C00000"/>
                          </a:solidFill>
                        </a:rPr>
                        <a:t>applicable outside of the study </a:t>
                      </a:r>
                      <a:endParaRPr kumimoji="0" lang="en-US" sz="2000" kern="1200" baseline="0" dirty="0">
                        <a:solidFill>
                          <a:srgbClr val="C00000"/>
                        </a:solidFill>
                        <a:latin typeface="+mn-lt"/>
                        <a:ea typeface="+mn-ea"/>
                        <a:cs typeface="+mn-cs"/>
                      </a:endParaRPr>
                    </a:p>
                  </a:txBody>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FE824441-D600-4F8F-BEEA-ABCBD45F34E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358</a:t>
            </a:fld>
            <a:endParaRPr lang="en-US">
              <a:solidFill>
                <a:prstClr val="black">
                  <a:tint val="75000"/>
                </a:prstClr>
              </a:solidFill>
            </a:endParaRPr>
          </a:p>
        </p:txBody>
      </p:sp>
    </p:spTree>
    <p:extLst>
      <p:ext uri="{BB962C8B-B14F-4D97-AF65-F5344CB8AC3E}">
        <p14:creationId xmlns:p14="http://schemas.microsoft.com/office/powerpoint/2010/main" val="695173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solidFill>
                  <a:srgbClr val="C00000"/>
                </a:solidFill>
              </a:rPr>
              <a:t>Assessing quality </a:t>
            </a:r>
            <a:r>
              <a:rPr lang="en-US" dirty="0"/>
              <a:t>of studies:</a:t>
            </a:r>
          </a:p>
          <a:p>
            <a:pPr marL="805815" lvl="1" indent="-457200">
              <a:defRPr/>
            </a:pPr>
            <a:r>
              <a:rPr lang="en-US" sz="2800" dirty="0"/>
              <a:t>Methodology or </a:t>
            </a:r>
            <a:r>
              <a:rPr lang="en-US" sz="2800" dirty="0">
                <a:solidFill>
                  <a:srgbClr val="0070C0"/>
                </a:solidFill>
              </a:rPr>
              <a:t>design of the study</a:t>
            </a:r>
          </a:p>
          <a:p>
            <a:pPr marL="805815" lvl="1" indent="-457200">
              <a:defRPr/>
            </a:pPr>
            <a:r>
              <a:rPr lang="en-US" sz="2800" dirty="0"/>
              <a:t>Analysis of </a:t>
            </a:r>
            <a:r>
              <a:rPr lang="en-US" sz="2800" dirty="0">
                <a:solidFill>
                  <a:srgbClr val="0070C0"/>
                </a:solidFill>
              </a:rPr>
              <a:t>studies’ findings</a:t>
            </a:r>
          </a:p>
          <a:p>
            <a:pPr>
              <a:defRPr/>
            </a:pPr>
            <a:r>
              <a:rPr lang="en-US" dirty="0">
                <a:solidFill>
                  <a:srgbClr val="C00000"/>
                </a:solidFill>
              </a:rPr>
              <a:t>Quality checklist</a:t>
            </a:r>
            <a:r>
              <a:rPr lang="en-US" dirty="0"/>
              <a:t>  or instrument need to be designed to facilitate quality assessment</a:t>
            </a:r>
          </a:p>
          <a:p>
            <a:pPr>
              <a:defRPr/>
            </a:pPr>
            <a:r>
              <a:rPr lang="en-US" dirty="0"/>
              <a:t>Most </a:t>
            </a:r>
            <a:r>
              <a:rPr lang="en-US" dirty="0">
                <a:solidFill>
                  <a:srgbClr val="C00000"/>
                </a:solidFill>
              </a:rPr>
              <a:t>quality checklists  include questions </a:t>
            </a:r>
            <a:r>
              <a:rPr lang="en-US" dirty="0"/>
              <a:t>aimed at assessing the extent to which articles have addressed bias and validity</a:t>
            </a:r>
          </a:p>
          <a:p>
            <a:pPr>
              <a:defRPr/>
            </a:pPr>
            <a:endParaRPr lang="en-US" dirty="0"/>
          </a:p>
          <a:p>
            <a:endParaRPr lang="id-ID" dirty="0"/>
          </a:p>
        </p:txBody>
      </p:sp>
      <p:sp>
        <p:nvSpPr>
          <p:cNvPr id="4" name="Title 3"/>
          <p:cNvSpPr>
            <a:spLocks noGrp="1"/>
          </p:cNvSpPr>
          <p:nvPr>
            <p:ph type="title"/>
          </p:nvPr>
        </p:nvSpPr>
        <p:spPr/>
        <p:txBody>
          <a:bodyPr/>
          <a:lstStyle/>
          <a:p>
            <a:r>
              <a:rPr lang="en-US" dirty="0"/>
              <a:t>Assessing Studies’ Quality</a:t>
            </a:r>
            <a:endParaRPr lang="id-ID" dirty="0"/>
          </a:p>
        </p:txBody>
      </p:sp>
      <p:sp>
        <p:nvSpPr>
          <p:cNvPr id="5" name="Slide Number Placeholder 4">
            <a:extLst>
              <a:ext uri="{FF2B5EF4-FFF2-40B4-BE49-F238E27FC236}">
                <a16:creationId xmlns:a16="http://schemas.microsoft.com/office/drawing/2014/main" id="{E6E9BB06-F184-420F-8490-3C5DDA2C9F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359</a:t>
            </a:fld>
            <a:endParaRPr lang="en-US">
              <a:solidFill>
                <a:prstClr val="black">
                  <a:tint val="75000"/>
                </a:prstClr>
              </a:solidFill>
            </a:endParaRPr>
          </a:p>
        </p:txBody>
      </p:sp>
    </p:spTree>
    <p:extLst>
      <p:ext uri="{BB962C8B-B14F-4D97-AF65-F5344CB8AC3E}">
        <p14:creationId xmlns:p14="http://schemas.microsoft.com/office/powerpoint/2010/main" val="4030269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Non Computing Courses</a:t>
            </a:r>
          </a:p>
        </p:txBody>
      </p:sp>
      <p:pic>
        <p:nvPicPr>
          <p:cNvPr id="4" name="Picture 3"/>
          <p:cNvPicPr>
            <a:picLocks noChangeAspect="1"/>
          </p:cNvPicPr>
          <p:nvPr/>
        </p:nvPicPr>
        <p:blipFill rotWithShape="1">
          <a:blip r:embed="rId2"/>
          <a:srcRect l="12500" t="19779" r="11000" b="20666"/>
          <a:stretch/>
        </p:blipFill>
        <p:spPr>
          <a:xfrm>
            <a:off x="-2274" y="1447800"/>
            <a:ext cx="9222474" cy="4038600"/>
          </a:xfrm>
          <a:prstGeom prst="rect">
            <a:avLst/>
          </a:prstGeom>
        </p:spPr>
      </p:pic>
      <p:sp>
        <p:nvSpPr>
          <p:cNvPr id="5" name="Rectangle 4"/>
          <p:cNvSpPr/>
          <p:nvPr/>
        </p:nvSpPr>
        <p:spPr>
          <a:xfrm>
            <a:off x="1676400" y="6211668"/>
            <a:ext cx="7315200" cy="338554"/>
          </a:xfrm>
          <a:prstGeom prst="rect">
            <a:avLst/>
          </a:prstGeom>
        </p:spPr>
        <p:txBody>
          <a:bodyPr wrap="square">
            <a:spAutoFit/>
          </a:bodyPr>
          <a:lstStyle/>
          <a:p>
            <a:pPr algn="r"/>
            <a:r>
              <a:rPr lang="en-US" sz="1600" i="1" dirty="0">
                <a:effectLst/>
              </a:rPr>
              <a:t>(Computing Curricula 2005: The Overview Report, ACM and IEEE CS, 2006)</a:t>
            </a:r>
          </a:p>
        </p:txBody>
      </p:sp>
      <p:sp>
        <p:nvSpPr>
          <p:cNvPr id="3" name="Slide Number Placeholder 2">
            <a:extLst>
              <a:ext uri="{FF2B5EF4-FFF2-40B4-BE49-F238E27FC236}">
                <a16:creationId xmlns:a16="http://schemas.microsoft.com/office/drawing/2014/main" id="{BFAF5DC5-BC54-458F-BCDE-DC80960B9B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a:t>
            </a:fld>
            <a:endParaRPr lang="en-US">
              <a:solidFill>
                <a:prstClr val="black">
                  <a:tint val="75000"/>
                </a:prstClr>
              </a:solidFill>
            </a:endParaRPr>
          </a:p>
        </p:txBody>
      </p:sp>
      <p:sp>
        <p:nvSpPr>
          <p:cNvPr id="6" name="Rectangle: Rounded Corners 5">
            <a:extLst>
              <a:ext uri="{FF2B5EF4-FFF2-40B4-BE49-F238E27FC236}">
                <a16:creationId xmlns:a16="http://schemas.microsoft.com/office/drawing/2014/main" id="{DD1FDD89-3815-43C5-A3FE-6949F7CB3E38}"/>
              </a:ext>
            </a:extLst>
          </p:cNvPr>
          <p:cNvSpPr/>
          <p:nvPr/>
        </p:nvSpPr>
        <p:spPr>
          <a:xfrm flipH="1">
            <a:off x="126173" y="3962400"/>
            <a:ext cx="8965580" cy="1066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Rounded Corners 6">
            <a:extLst>
              <a:ext uri="{FF2B5EF4-FFF2-40B4-BE49-F238E27FC236}">
                <a16:creationId xmlns:a16="http://schemas.microsoft.com/office/drawing/2014/main" id="{227D5F8E-BFFA-4CCD-B75E-0E37E34B57CB}"/>
              </a:ext>
            </a:extLst>
          </p:cNvPr>
          <p:cNvSpPr/>
          <p:nvPr/>
        </p:nvSpPr>
        <p:spPr>
          <a:xfrm flipH="1">
            <a:off x="146825" y="2270202"/>
            <a:ext cx="8965580" cy="6253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661491415"/>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09600" y="152400"/>
            <a:ext cx="8686800" cy="685800"/>
          </a:xfrm>
        </p:spPr>
        <p:txBody>
          <a:bodyPr>
            <a:normAutofit/>
          </a:bodyPr>
          <a:lstStyle/>
          <a:p>
            <a:pPr eaLnBrk="1" fontAlgn="auto" hangingPunct="1">
              <a:spcAft>
                <a:spcPts val="0"/>
              </a:spcAft>
              <a:defRPr/>
            </a:pPr>
            <a:r>
              <a:rPr lang="en-US" sz="3400" dirty="0"/>
              <a:t>Study Quality Assessment</a:t>
            </a:r>
            <a:r>
              <a:rPr lang="id-ID" sz="3400" dirty="0"/>
              <a:t> (</a:t>
            </a:r>
            <a:r>
              <a:rPr lang="en-US" sz="3400" dirty="0" err="1"/>
              <a:t>Salleh</a:t>
            </a:r>
            <a:r>
              <a:rPr lang="en-US" sz="3400" dirty="0"/>
              <a:t> et al.</a:t>
            </a:r>
            <a:r>
              <a:rPr lang="id-ID" sz="3400" dirty="0"/>
              <a:t>, </a:t>
            </a:r>
            <a:r>
              <a:rPr lang="en-US" sz="3400" dirty="0"/>
              <a:t>2011)</a:t>
            </a:r>
          </a:p>
        </p:txBody>
      </p:sp>
      <p:graphicFrame>
        <p:nvGraphicFramePr>
          <p:cNvPr id="117798" name="Group 38"/>
          <p:cNvGraphicFramePr>
            <a:graphicFrameLocks noGrp="1"/>
          </p:cNvGraphicFramePr>
          <p:nvPr>
            <p:extLst>
              <p:ext uri="{D42A27DB-BD31-4B8C-83A1-F6EECF244321}">
                <p14:modId xmlns:p14="http://schemas.microsoft.com/office/powerpoint/2010/main" val="1165255064"/>
              </p:ext>
            </p:extLst>
          </p:nvPr>
        </p:nvGraphicFramePr>
        <p:xfrm>
          <a:off x="304800" y="1232464"/>
          <a:ext cx="8610600" cy="5244536"/>
        </p:xfrm>
        <a:graphic>
          <a:graphicData uri="http://schemas.openxmlformats.org/drawingml/2006/table">
            <a:tbl>
              <a:tblPr firstRow="1" bandRow="1">
                <a:tableStyleId>{073A0DAA-6AF3-43AB-8588-CEC1D06C72B9}</a:tableStyleId>
              </a:tblPr>
              <a:tblGrid>
                <a:gridCol w="685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269744">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2000" u="none" strike="noStrike" cap="none" normalizeH="0" baseline="0" dirty="0">
                          <a:ln>
                            <a:noFill/>
                          </a:ln>
                          <a:effectLst/>
                        </a:rPr>
                        <a:t>Item</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2000" u="none" strike="noStrike" cap="none" normalizeH="0" baseline="0" dirty="0">
                          <a:ln>
                            <a:noFill/>
                          </a:ln>
                          <a:effectLst/>
                        </a:rPr>
                        <a:t>Answer</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anchor="ctr" horzOverflow="overflow"/>
                </a:tc>
                <a:extLst>
                  <a:ext uri="{0D108BD9-81ED-4DB2-BD59-A6C34878D82A}">
                    <a16:rowId xmlns:a16="http://schemas.microsoft.com/office/drawing/2014/main" val="10000"/>
                  </a:ext>
                </a:extLst>
              </a:tr>
              <a:tr h="292109">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1. Was the article </a:t>
                      </a:r>
                      <a:r>
                        <a:rPr kumimoji="0" lang="en-US" sz="1700" u="none" strike="noStrike" cap="none" normalizeH="0" baseline="0" dirty="0">
                          <a:ln>
                            <a:noFill/>
                          </a:ln>
                          <a:solidFill>
                            <a:srgbClr val="C00000"/>
                          </a:solidFill>
                          <a:effectLst/>
                        </a:rPr>
                        <a:t>referred</a:t>
                      </a:r>
                      <a:r>
                        <a:rPr kumimoji="0" lang="en-US" sz="1700" u="none" strike="noStrike" cap="none" normalizeH="0" baseline="0" dirty="0">
                          <a:ln>
                            <a:noFill/>
                          </a:ln>
                          <a:effectLst/>
                        </a:rPr>
                        <a:t>? [30] </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1"/>
                  </a:ext>
                </a:extLst>
              </a:tr>
              <a:tr h="292109">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2. Were the </a:t>
                      </a:r>
                      <a:r>
                        <a:rPr kumimoji="0" lang="en-US" sz="1700" u="none" strike="noStrike" cap="none" normalizeH="0" baseline="0" dirty="0">
                          <a:ln>
                            <a:noFill/>
                          </a:ln>
                          <a:solidFill>
                            <a:srgbClr val="C00000"/>
                          </a:solidFill>
                          <a:effectLst/>
                        </a:rPr>
                        <a:t>aim(s) </a:t>
                      </a:r>
                      <a:r>
                        <a:rPr kumimoji="0" lang="en-US" sz="1700" u="none" strike="noStrike" cap="none" normalizeH="0" baseline="0" dirty="0">
                          <a:ln>
                            <a:noFill/>
                          </a:ln>
                          <a:effectLst/>
                        </a:rPr>
                        <a:t>of the study </a:t>
                      </a:r>
                      <a:r>
                        <a:rPr kumimoji="0" lang="en-US" sz="1700" u="none" strike="noStrike" cap="none" normalizeH="0" baseline="0" dirty="0">
                          <a:ln>
                            <a:noFill/>
                          </a:ln>
                          <a:solidFill>
                            <a:srgbClr val="C00000"/>
                          </a:solidFill>
                          <a:effectLst/>
                        </a:rPr>
                        <a:t>clearly</a:t>
                      </a:r>
                      <a:r>
                        <a:rPr kumimoji="0" lang="en-US" sz="1700" u="none" strike="noStrike" cap="none" normalizeH="0" baseline="0" dirty="0">
                          <a:ln>
                            <a:noFill/>
                          </a:ln>
                          <a:effectLst/>
                        </a:rPr>
                        <a:t> stated? [16], [67]</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a:ln>
                            <a:noFill/>
                          </a:ln>
                          <a:effectLst/>
                        </a:rPr>
                        <a:t>Yes/No/Partially</a:t>
                      </a:r>
                      <a:endParaRPr kumimoji="0" lang="en-US" sz="1700" b="0" i="0" u="none" strike="noStrike" cap="none" normalizeH="0" baseline="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2"/>
                  </a:ext>
                </a:extLst>
              </a:tr>
              <a:tr h="949353">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3. Were the study </a:t>
                      </a:r>
                      <a:r>
                        <a:rPr kumimoji="0" lang="en-US" sz="1700" u="none" strike="noStrike" cap="none" normalizeH="0" baseline="0" dirty="0">
                          <a:ln>
                            <a:noFill/>
                          </a:ln>
                          <a:solidFill>
                            <a:srgbClr val="C00000"/>
                          </a:solidFill>
                          <a:effectLst/>
                        </a:rPr>
                        <a:t>participants</a:t>
                      </a:r>
                      <a:r>
                        <a:rPr kumimoji="0" lang="en-US" sz="1700" u="none" strike="noStrike" cap="none" normalizeH="0" baseline="0" dirty="0">
                          <a:ln>
                            <a:noFill/>
                          </a:ln>
                          <a:effectLst/>
                        </a:rPr>
                        <a:t> or </a:t>
                      </a:r>
                      <a:r>
                        <a:rPr kumimoji="0" lang="en-US" sz="1700" u="none" strike="noStrike" cap="none" normalizeH="0" baseline="0" dirty="0">
                          <a:ln>
                            <a:noFill/>
                          </a:ln>
                          <a:solidFill>
                            <a:srgbClr val="C00000"/>
                          </a:solidFill>
                          <a:effectLst/>
                        </a:rPr>
                        <a:t>observational units </a:t>
                      </a:r>
                      <a:r>
                        <a:rPr kumimoji="0" lang="en-US" sz="1700" u="none" strike="noStrike" cap="none" normalizeH="0" baseline="0" dirty="0">
                          <a:ln>
                            <a:noFill/>
                          </a:ln>
                          <a:effectLst/>
                        </a:rPr>
                        <a:t>adequately described?</a:t>
                      </a:r>
                    </a:p>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         For example, students’ programming experience, year of study etc. [44], [68]</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3"/>
                  </a:ext>
                </a:extLst>
              </a:tr>
              <a:tr h="730271">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4. Were the </a:t>
                      </a:r>
                      <a:r>
                        <a:rPr kumimoji="0" lang="en-US" sz="1700" u="none" strike="noStrike" cap="none" normalizeH="0" baseline="0" dirty="0">
                          <a:ln>
                            <a:noFill/>
                          </a:ln>
                          <a:solidFill>
                            <a:srgbClr val="C00000"/>
                          </a:solidFill>
                          <a:effectLst/>
                        </a:rPr>
                        <a:t>data collections </a:t>
                      </a:r>
                      <a:r>
                        <a:rPr kumimoji="0" lang="en-US" sz="1700" u="none" strike="noStrike" cap="none" normalizeH="0" baseline="0" dirty="0">
                          <a:ln>
                            <a:noFill/>
                          </a:ln>
                          <a:effectLst/>
                        </a:rPr>
                        <a:t>carried out very well? For example, discussion of procedures used for collection, and how the study setting may have influenced the data collected [44], [48], [67], [68]</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4"/>
                  </a:ext>
                </a:extLst>
              </a:tr>
              <a:tr h="511190">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5. Were potential </a:t>
                      </a:r>
                      <a:r>
                        <a:rPr kumimoji="0" lang="en-US" sz="1700" u="none" strike="noStrike" cap="none" normalizeH="0" baseline="0" dirty="0">
                          <a:ln>
                            <a:noFill/>
                          </a:ln>
                          <a:solidFill>
                            <a:srgbClr val="C00000"/>
                          </a:solidFill>
                          <a:effectLst/>
                        </a:rPr>
                        <a:t>confounders adequately controlled </a:t>
                      </a:r>
                      <a:r>
                        <a:rPr kumimoji="0" lang="en-US" sz="1700" u="none" strike="noStrike" cap="none" normalizeH="0" baseline="0" dirty="0">
                          <a:ln>
                            <a:noFill/>
                          </a:ln>
                          <a:effectLst/>
                        </a:rPr>
                        <a:t>for in the analysis? 67]</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5"/>
                  </a:ext>
                </a:extLst>
              </a:tr>
              <a:tr h="730271">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6. Were the approach to and </a:t>
                      </a:r>
                      <a:r>
                        <a:rPr kumimoji="0" lang="en-US" sz="1700" u="none" strike="noStrike" cap="none" normalizeH="0" baseline="0" dirty="0">
                          <a:ln>
                            <a:noFill/>
                          </a:ln>
                          <a:solidFill>
                            <a:srgbClr val="C00000"/>
                          </a:solidFill>
                          <a:effectLst/>
                        </a:rPr>
                        <a:t>formulation of the analysis </a:t>
                      </a:r>
                      <a:r>
                        <a:rPr kumimoji="0" lang="en-US" sz="1700" u="none" strike="noStrike" cap="none" normalizeH="0" baseline="0" dirty="0">
                          <a:ln>
                            <a:noFill/>
                          </a:ln>
                          <a:effectLst/>
                        </a:rPr>
                        <a:t>well conveyed? For example, description of the form of the original data, rationale for choice of method/tool/package [48], [67], [68]</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6"/>
                  </a:ext>
                </a:extLst>
              </a:tr>
              <a:tr h="949353">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7. Were the </a:t>
                      </a:r>
                      <a:r>
                        <a:rPr kumimoji="0" lang="en-US" sz="1700" u="none" strike="noStrike" cap="none" normalizeH="0" baseline="0" dirty="0">
                          <a:ln>
                            <a:noFill/>
                          </a:ln>
                          <a:solidFill>
                            <a:srgbClr val="C00000"/>
                          </a:solidFill>
                          <a:effectLst/>
                        </a:rPr>
                        <a:t>findings credible</a:t>
                      </a:r>
                      <a:r>
                        <a:rPr kumimoji="0" lang="en-US" sz="1700" u="none" strike="noStrike" cap="none" normalizeH="0" baseline="0" dirty="0">
                          <a:ln>
                            <a:noFill/>
                          </a:ln>
                          <a:effectLst/>
                        </a:rPr>
                        <a:t>? For example, the study was methodologically explained so that we can trust the findings; findings/conclusions are resonant with other knowledge and experience [48], [44], [68]</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7"/>
                  </a:ext>
                </a:extLst>
              </a:tr>
            </a:tbl>
          </a:graphicData>
        </a:graphic>
      </p:graphicFrame>
      <p:sp>
        <p:nvSpPr>
          <p:cNvPr id="3" name="Slide Number Placeholder 2">
            <a:extLst>
              <a:ext uri="{FF2B5EF4-FFF2-40B4-BE49-F238E27FC236}">
                <a16:creationId xmlns:a16="http://schemas.microsoft.com/office/drawing/2014/main" id="{CF62D176-07DB-40AA-AC17-B63BE7D574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360</a:t>
            </a:fld>
            <a:endParaRPr lang="en-US">
              <a:solidFill>
                <a:prstClr val="black">
                  <a:tint val="75000"/>
                </a:prstClr>
              </a:solidFill>
            </a:endParaRPr>
          </a:p>
        </p:txBody>
      </p:sp>
    </p:spTree>
    <p:extLst>
      <p:ext uri="{BB962C8B-B14F-4D97-AF65-F5344CB8AC3E}">
        <p14:creationId xmlns:p14="http://schemas.microsoft.com/office/powerpoint/2010/main" val="2094803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295400"/>
            <a:ext cx="7886700" cy="5181149"/>
          </a:xfrm>
        </p:spPr>
        <p:txBody>
          <a:bodyPr/>
          <a:lstStyle/>
          <a:p>
            <a:pPr>
              <a:buNone/>
            </a:pPr>
            <a:r>
              <a:rPr lang="en-US" dirty="0"/>
              <a:t>	</a:t>
            </a:r>
            <a:r>
              <a:rPr lang="en-US" dirty="0" err="1"/>
              <a:t>Kitchenham</a:t>
            </a:r>
            <a:r>
              <a:rPr lang="en-US" dirty="0"/>
              <a:t> et al. (2007) constructed a </a:t>
            </a:r>
            <a:r>
              <a:rPr lang="en-US" dirty="0">
                <a:solidFill>
                  <a:srgbClr val="C00000"/>
                </a:solidFill>
              </a:rPr>
              <a:t>quality questionnaire</a:t>
            </a:r>
            <a:r>
              <a:rPr lang="en-US" dirty="0"/>
              <a:t> based on 5 issues affecting the quality of the study:</a:t>
            </a:r>
            <a:r>
              <a:rPr lang="en-US" i="1" dirty="0"/>
              <a:t> </a:t>
            </a:r>
          </a:p>
          <a:p>
            <a:pPr>
              <a:buNone/>
            </a:pPr>
            <a:endParaRPr lang="en-US" i="1" dirty="0"/>
          </a:p>
          <a:p>
            <a:pPr marL="1090422" lvl="1" indent="-514350">
              <a:buFont typeface="+mj-lt"/>
              <a:buAutoNum type="arabicPeriod"/>
            </a:pPr>
            <a:r>
              <a:rPr lang="en-US" sz="2500" dirty="0"/>
              <a:t>Is the </a:t>
            </a:r>
            <a:r>
              <a:rPr lang="en-US" sz="2500" dirty="0">
                <a:solidFill>
                  <a:srgbClr val="0070C0"/>
                </a:solidFill>
              </a:rPr>
              <a:t>data analysis </a:t>
            </a:r>
            <a:r>
              <a:rPr lang="en-US" sz="2500" dirty="0"/>
              <a:t>process appropriate?</a:t>
            </a:r>
          </a:p>
          <a:p>
            <a:pPr marL="1090422" lvl="1" indent="-514350">
              <a:buFont typeface="+mj-lt"/>
              <a:buAutoNum type="arabicPeriod"/>
            </a:pPr>
            <a:r>
              <a:rPr lang="en-US" sz="2500" dirty="0"/>
              <a:t>Did studies carry out a sensitivity or </a:t>
            </a:r>
            <a:r>
              <a:rPr lang="en-US" sz="2500" dirty="0">
                <a:solidFill>
                  <a:srgbClr val="0070C0"/>
                </a:solidFill>
              </a:rPr>
              <a:t>residual analysis</a:t>
            </a:r>
            <a:r>
              <a:rPr lang="en-US" sz="2500" dirty="0"/>
              <a:t>?  </a:t>
            </a:r>
          </a:p>
          <a:p>
            <a:pPr marL="1090422" lvl="1" indent="-514350">
              <a:buFont typeface="+mj-lt"/>
              <a:buAutoNum type="arabicPeriod"/>
            </a:pPr>
            <a:r>
              <a:rPr lang="en-US" sz="2500" dirty="0"/>
              <a:t>Were </a:t>
            </a:r>
            <a:r>
              <a:rPr lang="en-US" sz="2500" dirty="0">
                <a:solidFill>
                  <a:srgbClr val="0070C0"/>
                </a:solidFill>
              </a:rPr>
              <a:t>accuracy statistics </a:t>
            </a:r>
            <a:r>
              <a:rPr lang="en-US" sz="2500" dirty="0"/>
              <a:t>based on the raw data scale?</a:t>
            </a:r>
          </a:p>
          <a:p>
            <a:pPr marL="1090422" lvl="1" indent="-514350">
              <a:buFont typeface="+mj-lt"/>
              <a:buAutoNum type="arabicPeriod"/>
            </a:pPr>
            <a:r>
              <a:rPr lang="en-US" sz="2500" dirty="0">
                <a:solidFill>
                  <a:srgbClr val="0070C0"/>
                </a:solidFill>
              </a:rPr>
              <a:t>How good</a:t>
            </a:r>
            <a:r>
              <a:rPr lang="en-US" sz="2500" dirty="0"/>
              <a:t> was the study comparison method? </a:t>
            </a:r>
          </a:p>
          <a:p>
            <a:pPr marL="1090422" lvl="1" indent="-514350">
              <a:buFont typeface="+mj-lt"/>
              <a:buAutoNum type="arabicPeriod"/>
            </a:pPr>
            <a:r>
              <a:rPr lang="en-US" sz="2500" dirty="0"/>
              <a:t>The size of the within-company </a:t>
            </a:r>
            <a:r>
              <a:rPr lang="en-US" sz="2500" dirty="0">
                <a:solidFill>
                  <a:srgbClr val="0070C0"/>
                </a:solidFill>
              </a:rPr>
              <a:t>data set</a:t>
            </a:r>
            <a:br>
              <a:rPr lang="en-US" sz="2500" dirty="0">
                <a:solidFill>
                  <a:srgbClr val="0070C0"/>
                </a:solidFill>
              </a:rPr>
            </a:br>
            <a:r>
              <a:rPr lang="en-US" sz="2500" dirty="0"/>
              <a:t>(</a:t>
            </a:r>
            <a:r>
              <a:rPr lang="en-US" sz="2500" dirty="0" err="1"/>
              <a:t>e.g</a:t>
            </a:r>
            <a:r>
              <a:rPr lang="en-US" sz="2500" dirty="0"/>
              <a:t> &lt; 10 projects considered poor quality)</a:t>
            </a:r>
          </a:p>
          <a:p>
            <a:pPr marL="0" indent="0">
              <a:buNone/>
            </a:pPr>
            <a:endParaRPr lang="en-US" sz="2400" dirty="0"/>
          </a:p>
        </p:txBody>
      </p:sp>
      <p:sp>
        <p:nvSpPr>
          <p:cNvPr id="4" name="Title 3"/>
          <p:cNvSpPr>
            <a:spLocks noGrp="1"/>
          </p:cNvSpPr>
          <p:nvPr>
            <p:ph type="title"/>
          </p:nvPr>
        </p:nvSpPr>
        <p:spPr/>
        <p:txBody>
          <a:bodyPr>
            <a:noAutofit/>
          </a:bodyPr>
          <a:lstStyle/>
          <a:p>
            <a:r>
              <a:rPr lang="en-US" sz="3600" dirty="0"/>
              <a:t>Study Quality Assessment </a:t>
            </a:r>
            <a:r>
              <a:rPr lang="id-ID" sz="2400" dirty="0"/>
              <a:t>(</a:t>
            </a:r>
            <a:r>
              <a:rPr lang="en-US" sz="2400" dirty="0" err="1"/>
              <a:t>Kitchenham</a:t>
            </a:r>
            <a:r>
              <a:rPr lang="en-US" sz="2400" dirty="0"/>
              <a:t> et al.</a:t>
            </a:r>
            <a:r>
              <a:rPr lang="id-ID" sz="2400" dirty="0"/>
              <a:t>, </a:t>
            </a:r>
            <a:r>
              <a:rPr lang="en-US" sz="2400" dirty="0"/>
              <a:t>2007) </a:t>
            </a:r>
            <a:endParaRPr lang="id-ID" sz="3600" dirty="0"/>
          </a:p>
        </p:txBody>
      </p:sp>
      <p:sp>
        <p:nvSpPr>
          <p:cNvPr id="5" name="Slide Number Placeholder 4">
            <a:extLst>
              <a:ext uri="{FF2B5EF4-FFF2-40B4-BE49-F238E27FC236}">
                <a16:creationId xmlns:a16="http://schemas.microsoft.com/office/drawing/2014/main" id="{E74D76EE-A7C9-4029-8106-B7E19FFC35A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361</a:t>
            </a:fld>
            <a:endParaRPr lang="en-US">
              <a:solidFill>
                <a:prstClr val="black">
                  <a:tint val="75000"/>
                </a:prstClr>
              </a:solidFill>
            </a:endParaRPr>
          </a:p>
        </p:txBody>
      </p:sp>
    </p:spTree>
    <p:extLst>
      <p:ext uri="{BB962C8B-B14F-4D97-AF65-F5344CB8AC3E}">
        <p14:creationId xmlns:p14="http://schemas.microsoft.com/office/powerpoint/2010/main" val="1801411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058150" cy="5333549"/>
          </a:xfrm>
        </p:spPr>
        <p:txBody>
          <a:bodyPr>
            <a:normAutofit fontScale="92500" lnSpcReduction="10000"/>
          </a:bodyPr>
          <a:lstStyle/>
          <a:p>
            <a:pPr>
              <a:defRPr/>
            </a:pPr>
            <a:r>
              <a:rPr lang="en-NZ" dirty="0"/>
              <a:t>Involve </a:t>
            </a:r>
            <a:r>
              <a:rPr lang="en-NZ" dirty="0">
                <a:solidFill>
                  <a:srgbClr val="C00000"/>
                </a:solidFill>
              </a:rPr>
              <a:t>reading the full text article</a:t>
            </a:r>
          </a:p>
          <a:p>
            <a:pPr>
              <a:defRPr/>
            </a:pPr>
            <a:r>
              <a:rPr lang="en-NZ" dirty="0"/>
              <a:t>Data extracted from primary studies should be </a:t>
            </a:r>
            <a:r>
              <a:rPr lang="en-NZ" dirty="0">
                <a:solidFill>
                  <a:srgbClr val="C00000"/>
                </a:solidFill>
              </a:rPr>
              <a:t>recorded using </a:t>
            </a:r>
            <a:r>
              <a:rPr lang="en-NZ" i="1" dirty="0">
                <a:solidFill>
                  <a:srgbClr val="C00000"/>
                </a:solidFill>
              </a:rPr>
              <a:t>data extraction form</a:t>
            </a:r>
          </a:p>
          <a:p>
            <a:pPr>
              <a:defRPr/>
            </a:pPr>
            <a:r>
              <a:rPr lang="en-US" dirty="0"/>
              <a:t>The form </a:t>
            </a:r>
            <a:r>
              <a:rPr lang="en-US" dirty="0">
                <a:solidFill>
                  <a:srgbClr val="C00000"/>
                </a:solidFill>
              </a:rPr>
              <a:t>should be designed and piloted </a:t>
            </a:r>
            <a:r>
              <a:rPr lang="en-US" dirty="0"/>
              <a:t>when the protocol is defined</a:t>
            </a:r>
          </a:p>
          <a:p>
            <a:pPr>
              <a:defRPr/>
            </a:pPr>
            <a:r>
              <a:rPr lang="en-US" dirty="0">
                <a:solidFill>
                  <a:srgbClr val="C00000"/>
                </a:solidFill>
              </a:rPr>
              <a:t>Collect all the information </a:t>
            </a:r>
            <a:r>
              <a:rPr lang="en-US" dirty="0"/>
              <a:t>that can be used to answer the RQ and the study’s quality criteria</a:t>
            </a:r>
          </a:p>
          <a:p>
            <a:pPr>
              <a:defRPr/>
            </a:pPr>
            <a:r>
              <a:rPr lang="en-US" dirty="0">
                <a:solidFill>
                  <a:srgbClr val="C00000"/>
                </a:solidFill>
              </a:rPr>
              <a:t>Both quality checklist and review data</a:t>
            </a:r>
            <a:r>
              <a:rPr lang="en-US" dirty="0"/>
              <a:t> can be included in the same form</a:t>
            </a:r>
          </a:p>
          <a:p>
            <a:pPr>
              <a:defRPr/>
            </a:pPr>
            <a:r>
              <a:rPr lang="en-US" dirty="0"/>
              <a:t>In case of </a:t>
            </a:r>
            <a:r>
              <a:rPr lang="en-US" dirty="0">
                <a:solidFill>
                  <a:srgbClr val="C00000"/>
                </a:solidFill>
              </a:rPr>
              <a:t>duplicates publications </a:t>
            </a:r>
            <a:r>
              <a:rPr lang="en-US" dirty="0"/>
              <a:t>(reporting the same data), refer the most complete one</a:t>
            </a:r>
          </a:p>
          <a:p>
            <a:pPr>
              <a:defRPr/>
            </a:pPr>
            <a:r>
              <a:rPr lang="en-US" dirty="0"/>
              <a:t>For validation, a set of papers </a:t>
            </a:r>
            <a:r>
              <a:rPr lang="en-US" dirty="0">
                <a:solidFill>
                  <a:srgbClr val="C00000"/>
                </a:solidFill>
              </a:rPr>
              <a:t>should be reviewed by 2 or more researchers</a:t>
            </a:r>
            <a:r>
              <a:rPr lang="en-US" dirty="0"/>
              <a:t>. Compare results and resolve any conflicts</a:t>
            </a:r>
          </a:p>
        </p:txBody>
      </p:sp>
      <p:sp>
        <p:nvSpPr>
          <p:cNvPr id="4" name="Title 3"/>
          <p:cNvSpPr>
            <a:spLocks noGrp="1"/>
          </p:cNvSpPr>
          <p:nvPr>
            <p:ph type="title"/>
          </p:nvPr>
        </p:nvSpPr>
        <p:spPr/>
        <p:txBody>
          <a:bodyPr/>
          <a:lstStyle/>
          <a:p>
            <a:r>
              <a:rPr lang="en-US" dirty="0"/>
              <a:t>4. Data Extraction</a:t>
            </a:r>
            <a:endParaRPr lang="id-ID" dirty="0"/>
          </a:p>
        </p:txBody>
      </p:sp>
      <p:sp>
        <p:nvSpPr>
          <p:cNvPr id="5" name="Slide Number Placeholder 4">
            <a:extLst>
              <a:ext uri="{FF2B5EF4-FFF2-40B4-BE49-F238E27FC236}">
                <a16:creationId xmlns:a16="http://schemas.microsoft.com/office/drawing/2014/main" id="{A709800D-662D-4D55-A7D6-37662410765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362</a:t>
            </a:fld>
            <a:endParaRPr lang="en-US">
              <a:solidFill>
                <a:prstClr val="black">
                  <a:tint val="75000"/>
                </a:prstClr>
              </a:solidFill>
            </a:endParaRPr>
          </a:p>
        </p:txBody>
      </p:sp>
    </p:spTree>
    <p:extLst>
      <p:ext uri="{BB962C8B-B14F-4D97-AF65-F5344CB8AC3E}">
        <p14:creationId xmlns:p14="http://schemas.microsoft.com/office/powerpoint/2010/main" val="21773696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ID" dirty="0"/>
              <a:t>Involves collating and </a:t>
            </a:r>
            <a:r>
              <a:rPr lang="en-ID" dirty="0">
                <a:solidFill>
                  <a:srgbClr val="C00000"/>
                </a:solidFill>
              </a:rPr>
              <a:t>summarizing the results </a:t>
            </a:r>
            <a:r>
              <a:rPr lang="en-ID" dirty="0"/>
              <a:t>of the included primary studies</a:t>
            </a:r>
          </a:p>
          <a:p>
            <a:r>
              <a:rPr lang="en-ID" dirty="0"/>
              <a:t>Key </a:t>
            </a:r>
            <a:r>
              <a:rPr lang="en-ID" dirty="0">
                <a:solidFill>
                  <a:srgbClr val="C00000"/>
                </a:solidFill>
              </a:rPr>
              <a:t>objectives of data synthesis</a:t>
            </a:r>
            <a:r>
              <a:rPr lang="en-ID" dirty="0"/>
              <a:t> </a:t>
            </a:r>
            <a:r>
              <a:rPr lang="en-ID" sz="2400" dirty="0"/>
              <a:t>(Cruzes &amp; </a:t>
            </a:r>
            <a:r>
              <a:rPr lang="en-ID" sz="2400" dirty="0" err="1"/>
              <a:t>Dyba</a:t>
            </a:r>
            <a:r>
              <a:rPr lang="en-ID" sz="2400" dirty="0"/>
              <a:t>, 2011)</a:t>
            </a:r>
            <a:r>
              <a:rPr lang="en-ID" dirty="0"/>
              <a:t>:</a:t>
            </a:r>
          </a:p>
          <a:p>
            <a:pPr lvl="1"/>
            <a:r>
              <a:rPr lang="en-ID" dirty="0"/>
              <a:t>to </a:t>
            </a:r>
            <a:r>
              <a:rPr lang="en-ID" dirty="0" err="1"/>
              <a:t>analyze</a:t>
            </a:r>
            <a:r>
              <a:rPr lang="en-ID" dirty="0"/>
              <a:t> and </a:t>
            </a:r>
            <a:r>
              <a:rPr lang="en-ID" dirty="0">
                <a:solidFill>
                  <a:srgbClr val="0070C0"/>
                </a:solidFill>
              </a:rPr>
              <a:t>evaluate multiple studies</a:t>
            </a:r>
          </a:p>
          <a:p>
            <a:pPr lvl="1"/>
            <a:r>
              <a:rPr lang="en-ID" dirty="0"/>
              <a:t>to </a:t>
            </a:r>
            <a:r>
              <a:rPr lang="en-ID" dirty="0">
                <a:solidFill>
                  <a:srgbClr val="0070C0"/>
                </a:solidFill>
              </a:rPr>
              <a:t>select appropriate methods </a:t>
            </a:r>
            <a:r>
              <a:rPr lang="en-ID" dirty="0"/>
              <a:t>for integrating or providing new interpretive explanations about them </a:t>
            </a:r>
          </a:p>
          <a:p>
            <a:r>
              <a:rPr lang="en-ID" dirty="0"/>
              <a:t>Synthesis can be:</a:t>
            </a:r>
          </a:p>
          <a:p>
            <a:pPr lvl="1"/>
            <a:r>
              <a:rPr lang="en-ID" dirty="0">
                <a:solidFill>
                  <a:srgbClr val="0070C0"/>
                </a:solidFill>
              </a:rPr>
              <a:t>Descriptive</a:t>
            </a:r>
            <a:r>
              <a:rPr lang="en-ID" dirty="0"/>
              <a:t> (narrative/non-quantitative) </a:t>
            </a:r>
          </a:p>
          <a:p>
            <a:pPr lvl="1"/>
            <a:r>
              <a:rPr lang="en-ID" dirty="0">
                <a:solidFill>
                  <a:srgbClr val="0070C0"/>
                </a:solidFill>
              </a:rPr>
              <a:t>Quantitative</a:t>
            </a:r>
            <a:r>
              <a:rPr lang="en-ID" dirty="0"/>
              <a:t> (e.g. meta-analysis)</a:t>
            </a:r>
          </a:p>
          <a:p>
            <a:endParaRPr lang="en-ID" dirty="0"/>
          </a:p>
          <a:p>
            <a:pPr marL="0" indent="0">
              <a:buNone/>
            </a:pPr>
            <a:r>
              <a:rPr lang="en-ID" sz="2400" dirty="0"/>
              <a:t>(Cruzes et al., Research Synthesis  in Software Engineering: A tertiary study, </a:t>
            </a:r>
            <a:r>
              <a:rPr lang="en-ID" sz="2400" i="1" dirty="0"/>
              <a:t>Information and Software Technology</a:t>
            </a:r>
            <a:r>
              <a:rPr lang="en-ID" sz="2400" dirty="0"/>
              <a:t>, 53(5), 2011)</a:t>
            </a:r>
          </a:p>
          <a:p>
            <a:endParaRPr lang="en-US" dirty="0"/>
          </a:p>
        </p:txBody>
      </p:sp>
      <p:sp>
        <p:nvSpPr>
          <p:cNvPr id="4" name="Title 3"/>
          <p:cNvSpPr>
            <a:spLocks noGrp="1"/>
          </p:cNvSpPr>
          <p:nvPr>
            <p:ph type="title"/>
          </p:nvPr>
        </p:nvSpPr>
        <p:spPr/>
        <p:txBody>
          <a:bodyPr/>
          <a:lstStyle/>
          <a:p>
            <a:r>
              <a:rPr lang="en-US" dirty="0"/>
              <a:t>5. Synthesis of Evidence</a:t>
            </a:r>
          </a:p>
        </p:txBody>
      </p:sp>
      <p:sp>
        <p:nvSpPr>
          <p:cNvPr id="5" name="Slide Number Placeholder 4">
            <a:extLst>
              <a:ext uri="{FF2B5EF4-FFF2-40B4-BE49-F238E27FC236}">
                <a16:creationId xmlns:a16="http://schemas.microsoft.com/office/drawing/2014/main" id="{1E820F54-2958-48C0-835A-C82F401CB97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363</a:t>
            </a:fld>
            <a:endParaRPr lang="en-US">
              <a:solidFill>
                <a:prstClr val="black">
                  <a:tint val="75000"/>
                </a:prstClr>
              </a:solidFill>
            </a:endParaRPr>
          </a:p>
        </p:txBody>
      </p:sp>
    </p:spTree>
    <p:extLst>
      <p:ext uri="{BB962C8B-B14F-4D97-AF65-F5344CB8AC3E}">
        <p14:creationId xmlns:p14="http://schemas.microsoft.com/office/powerpoint/2010/main" val="40205328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7981950" cy="5638800"/>
          </a:xfrm>
        </p:spPr>
        <p:txBody>
          <a:bodyPr>
            <a:normAutofit fontScale="70000" lnSpcReduction="20000"/>
          </a:bodyPr>
          <a:lstStyle/>
          <a:p>
            <a:pPr marL="0" lvl="1" indent="0">
              <a:lnSpc>
                <a:spcPct val="120000"/>
              </a:lnSpc>
              <a:spcBef>
                <a:spcPts val="580"/>
              </a:spcBef>
              <a:buClr>
                <a:schemeClr val="accent1"/>
              </a:buClr>
              <a:buNone/>
              <a:defRPr/>
            </a:pPr>
            <a:r>
              <a:rPr lang="en-US" sz="3200" dirty="0"/>
              <a:t>“An approach to the synthesis of findings from multiple studies that relies primarily on the use of words and text to summarize and explain the findings of the synthesis. It adopts a textual approach to the process of synthesis to ‘tell the story’ of the findings from the included studies.” (</a:t>
            </a:r>
            <a:r>
              <a:rPr lang="en-US" sz="3200" dirty="0" err="1"/>
              <a:t>Popay</a:t>
            </a:r>
            <a:r>
              <a:rPr lang="en-US" sz="3200" dirty="0"/>
              <a:t> et al. 2006)</a:t>
            </a:r>
          </a:p>
          <a:p>
            <a:pPr marL="265113" lvl="1" indent="-265113">
              <a:lnSpc>
                <a:spcPct val="120000"/>
              </a:lnSpc>
              <a:spcBef>
                <a:spcPts val="580"/>
              </a:spcBef>
              <a:buClr>
                <a:schemeClr val="accent1"/>
              </a:buClr>
              <a:buNone/>
              <a:defRPr/>
            </a:pPr>
            <a:endParaRPr lang="en-US" dirty="0"/>
          </a:p>
          <a:p>
            <a:pPr marL="265113" indent="-265113">
              <a:lnSpc>
                <a:spcPct val="120000"/>
              </a:lnSpc>
              <a:defRPr/>
            </a:pPr>
            <a:r>
              <a:rPr lang="en-US" sz="3600" dirty="0">
                <a:solidFill>
                  <a:srgbClr val="C00000"/>
                </a:solidFill>
              </a:rPr>
              <a:t>Use tables </a:t>
            </a:r>
            <a:r>
              <a:rPr lang="en-US" sz="3600" dirty="0"/>
              <a:t>to tabulate information extracted from included studies  (e.g. population, number of included studies, study quality etc.)</a:t>
            </a:r>
          </a:p>
          <a:p>
            <a:pPr marL="265113" indent="-265113">
              <a:lnSpc>
                <a:spcPct val="120000"/>
              </a:lnSpc>
              <a:defRPr/>
            </a:pPr>
            <a:r>
              <a:rPr lang="en-US" sz="3600" dirty="0"/>
              <a:t>Tables should be structured to </a:t>
            </a:r>
            <a:r>
              <a:rPr lang="en-US" sz="3600" dirty="0">
                <a:solidFill>
                  <a:srgbClr val="C00000"/>
                </a:solidFill>
              </a:rPr>
              <a:t>highlight  similarity or differences</a:t>
            </a:r>
            <a:r>
              <a:rPr lang="en-US" sz="3600" dirty="0"/>
              <a:t> of study outcomes</a:t>
            </a:r>
          </a:p>
          <a:p>
            <a:pPr marL="265113" indent="-265113">
              <a:lnSpc>
                <a:spcPct val="120000"/>
              </a:lnSpc>
              <a:defRPr/>
            </a:pPr>
            <a:r>
              <a:rPr lang="en-US" sz="3600" dirty="0"/>
              <a:t>Were the </a:t>
            </a:r>
            <a:r>
              <a:rPr lang="en-US" sz="3600" dirty="0">
                <a:solidFill>
                  <a:srgbClr val="C00000"/>
                </a:solidFill>
              </a:rPr>
              <a:t>findings consistent (homogeneous) or inconsistent?</a:t>
            </a:r>
          </a:p>
          <a:p>
            <a:pPr>
              <a:lnSpc>
                <a:spcPct val="120000"/>
              </a:lnSpc>
              <a:defRPr/>
            </a:pPr>
            <a:endParaRPr lang="en-US" dirty="0"/>
          </a:p>
          <a:p>
            <a:endParaRPr lang="id-ID" dirty="0"/>
          </a:p>
        </p:txBody>
      </p:sp>
      <p:sp>
        <p:nvSpPr>
          <p:cNvPr id="4" name="Title 3"/>
          <p:cNvSpPr>
            <a:spLocks noGrp="1"/>
          </p:cNvSpPr>
          <p:nvPr>
            <p:ph type="title"/>
          </p:nvPr>
        </p:nvSpPr>
        <p:spPr/>
        <p:txBody>
          <a:bodyPr/>
          <a:lstStyle/>
          <a:p>
            <a:r>
              <a:rPr lang="en-US" dirty="0"/>
              <a:t>Descriptive Synthesis (</a:t>
            </a:r>
            <a:r>
              <a:rPr lang="en-US" dirty="0">
                <a:solidFill>
                  <a:srgbClr val="C00000"/>
                </a:solidFill>
              </a:rPr>
              <a:t>Narrative</a:t>
            </a:r>
            <a:r>
              <a:rPr lang="en-US" dirty="0"/>
              <a:t>) </a:t>
            </a:r>
            <a:endParaRPr lang="id-ID" dirty="0"/>
          </a:p>
        </p:txBody>
      </p:sp>
      <p:sp>
        <p:nvSpPr>
          <p:cNvPr id="5" name="Slide Number Placeholder 4">
            <a:extLst>
              <a:ext uri="{FF2B5EF4-FFF2-40B4-BE49-F238E27FC236}">
                <a16:creationId xmlns:a16="http://schemas.microsoft.com/office/drawing/2014/main" id="{C4FB3BA6-8987-441D-B936-546314B56C1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364</a:t>
            </a:fld>
            <a:endParaRPr lang="en-US">
              <a:solidFill>
                <a:prstClr val="black">
                  <a:tint val="75000"/>
                </a:prstClr>
              </a:solidFill>
            </a:endParaRPr>
          </a:p>
        </p:txBody>
      </p:sp>
    </p:spTree>
    <p:extLst>
      <p:ext uri="{BB962C8B-B14F-4D97-AF65-F5344CB8AC3E}">
        <p14:creationId xmlns:p14="http://schemas.microsoft.com/office/powerpoint/2010/main" val="2771138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nSpc>
                <a:spcPct val="110000"/>
              </a:lnSpc>
            </a:pPr>
            <a:r>
              <a:rPr lang="en-US" dirty="0"/>
              <a:t>Meta-analysis can be used to </a:t>
            </a:r>
            <a:r>
              <a:rPr lang="en-US" dirty="0">
                <a:solidFill>
                  <a:srgbClr val="C00000"/>
                </a:solidFill>
              </a:rPr>
              <a:t>aggregate results or to pool data </a:t>
            </a:r>
            <a:r>
              <a:rPr lang="en-US" dirty="0"/>
              <a:t>from different studies </a:t>
            </a:r>
          </a:p>
          <a:p>
            <a:pPr>
              <a:lnSpc>
                <a:spcPct val="110000"/>
              </a:lnSpc>
            </a:pPr>
            <a:r>
              <a:rPr lang="en-US" dirty="0"/>
              <a:t>The outcome of a meta-analysis is an </a:t>
            </a:r>
            <a:r>
              <a:rPr lang="en-US" dirty="0">
                <a:solidFill>
                  <a:srgbClr val="C00000"/>
                </a:solidFill>
              </a:rPr>
              <a:t>average effect size </a:t>
            </a:r>
            <a:r>
              <a:rPr lang="en-US" dirty="0"/>
              <a:t>with an indication of how variable that effect size is between studies</a:t>
            </a:r>
          </a:p>
          <a:p>
            <a:pPr>
              <a:lnSpc>
                <a:spcPct val="110000"/>
              </a:lnSpc>
            </a:pPr>
            <a:r>
              <a:rPr lang="en-US" dirty="0">
                <a:solidFill>
                  <a:srgbClr val="C00000"/>
                </a:solidFill>
              </a:rPr>
              <a:t>Meta-analysis</a:t>
            </a:r>
            <a:r>
              <a:rPr lang="en-US" dirty="0"/>
              <a:t> involves three main steps:</a:t>
            </a:r>
          </a:p>
          <a:p>
            <a:pPr lvl="1">
              <a:lnSpc>
                <a:spcPct val="110000"/>
              </a:lnSpc>
              <a:buNone/>
            </a:pPr>
            <a:r>
              <a:rPr lang="en-US" sz="2600" dirty="0"/>
              <a:t>1. Decide </a:t>
            </a:r>
            <a:r>
              <a:rPr lang="en-US" sz="2600" dirty="0">
                <a:solidFill>
                  <a:srgbClr val="0070C0"/>
                </a:solidFill>
              </a:rPr>
              <a:t>which studies to be included </a:t>
            </a:r>
            <a:r>
              <a:rPr lang="en-US" sz="2600" dirty="0"/>
              <a:t>in the meta-analysis</a:t>
            </a:r>
          </a:p>
          <a:p>
            <a:pPr lvl="1">
              <a:lnSpc>
                <a:spcPct val="110000"/>
              </a:lnSpc>
              <a:buNone/>
            </a:pPr>
            <a:r>
              <a:rPr lang="en-US" sz="2600" dirty="0"/>
              <a:t>2. Estimate an </a:t>
            </a:r>
            <a:r>
              <a:rPr lang="en-US" sz="2600" dirty="0">
                <a:solidFill>
                  <a:srgbClr val="0070C0"/>
                </a:solidFill>
              </a:rPr>
              <a:t>effect size for each individual study</a:t>
            </a:r>
          </a:p>
          <a:p>
            <a:pPr lvl="1">
              <a:lnSpc>
                <a:spcPct val="110000"/>
              </a:lnSpc>
              <a:buNone/>
            </a:pPr>
            <a:r>
              <a:rPr lang="en-US" sz="2600" dirty="0"/>
              <a:t>3. </a:t>
            </a:r>
            <a:r>
              <a:rPr lang="en-US" sz="2600" dirty="0">
                <a:solidFill>
                  <a:srgbClr val="0070C0"/>
                </a:solidFill>
              </a:rPr>
              <a:t>Combine</a:t>
            </a:r>
            <a:r>
              <a:rPr lang="en-US" sz="2600" dirty="0"/>
              <a:t> the effect sizes from the individual studies to estimate and test the combined effect</a:t>
            </a:r>
          </a:p>
          <a:p>
            <a:pPr>
              <a:lnSpc>
                <a:spcPct val="110000"/>
              </a:lnSpc>
            </a:pPr>
            <a:r>
              <a:rPr lang="en-US" dirty="0"/>
              <a:t>Results of the meta-analysis can be presented in a </a:t>
            </a:r>
            <a:r>
              <a:rPr lang="en-US" dirty="0">
                <a:solidFill>
                  <a:srgbClr val="0070C0"/>
                </a:solidFill>
              </a:rPr>
              <a:t>forest plot </a:t>
            </a:r>
          </a:p>
        </p:txBody>
      </p:sp>
      <p:sp>
        <p:nvSpPr>
          <p:cNvPr id="4" name="Title 3"/>
          <p:cNvSpPr>
            <a:spLocks noGrp="1"/>
          </p:cNvSpPr>
          <p:nvPr>
            <p:ph type="title"/>
          </p:nvPr>
        </p:nvSpPr>
        <p:spPr/>
        <p:txBody>
          <a:bodyPr>
            <a:normAutofit/>
          </a:bodyPr>
          <a:lstStyle/>
          <a:p>
            <a:r>
              <a:rPr lang="en-US" dirty="0"/>
              <a:t>Quantitative Synthesis (</a:t>
            </a:r>
            <a:r>
              <a:rPr lang="en-US" dirty="0">
                <a:solidFill>
                  <a:srgbClr val="C00000"/>
                </a:solidFill>
              </a:rPr>
              <a:t>Meta-Analysis</a:t>
            </a:r>
            <a:r>
              <a:rPr lang="en-US" dirty="0"/>
              <a:t>)</a:t>
            </a:r>
            <a:endParaRPr lang="id-ID" dirty="0"/>
          </a:p>
        </p:txBody>
      </p:sp>
      <p:sp>
        <p:nvSpPr>
          <p:cNvPr id="5" name="Slide Number Placeholder 4">
            <a:extLst>
              <a:ext uri="{FF2B5EF4-FFF2-40B4-BE49-F238E27FC236}">
                <a16:creationId xmlns:a16="http://schemas.microsoft.com/office/drawing/2014/main" id="{A79EE27C-A0E7-4075-8E49-CD47CA4E970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365</a:t>
            </a:fld>
            <a:endParaRPr lang="en-US">
              <a:solidFill>
                <a:prstClr val="black">
                  <a:tint val="75000"/>
                </a:prstClr>
              </a:solidFill>
            </a:endParaRPr>
          </a:p>
        </p:txBody>
      </p:sp>
    </p:spTree>
    <p:extLst>
      <p:ext uri="{BB962C8B-B14F-4D97-AF65-F5344CB8AC3E}">
        <p14:creationId xmlns:p14="http://schemas.microsoft.com/office/powerpoint/2010/main" val="3339910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9A1FE-6B6C-4C1E-B534-A6DAF9400A60}"/>
              </a:ext>
            </a:extLst>
          </p:cNvPr>
          <p:cNvSpPr>
            <a:spLocks noGrp="1"/>
          </p:cNvSpPr>
          <p:nvPr>
            <p:ph type="title"/>
          </p:nvPr>
        </p:nvSpPr>
        <p:spPr/>
        <p:txBody>
          <a:bodyPr/>
          <a:lstStyle/>
          <a:p>
            <a:r>
              <a:rPr lang="en-GB" dirty="0" err="1"/>
              <a:t>Contoh</a:t>
            </a:r>
            <a:r>
              <a:rPr lang="en-GB" dirty="0"/>
              <a:t> Forest Plot</a:t>
            </a:r>
            <a:endParaRPr lang="en-ID" dirty="0"/>
          </a:p>
        </p:txBody>
      </p:sp>
      <p:sp>
        <p:nvSpPr>
          <p:cNvPr id="4" name="Slide Number Placeholder 3">
            <a:extLst>
              <a:ext uri="{FF2B5EF4-FFF2-40B4-BE49-F238E27FC236}">
                <a16:creationId xmlns:a16="http://schemas.microsoft.com/office/drawing/2014/main" id="{4484B420-FD91-4005-8BE7-15EAA67BF560}"/>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366</a:t>
            </a:fld>
            <a:endParaRPr kumimoji="1" lang="en-US">
              <a:solidFill>
                <a:prstClr val="black">
                  <a:tint val="75000"/>
                </a:prstClr>
              </a:solidFill>
              <a:ea typeface="ＭＳ Ｐゴシック" pitchFamily="50" charset="-128"/>
            </a:endParaRPr>
          </a:p>
        </p:txBody>
      </p:sp>
      <p:pic>
        <p:nvPicPr>
          <p:cNvPr id="10" name="Content Placeholder 9">
            <a:extLst>
              <a:ext uri="{FF2B5EF4-FFF2-40B4-BE49-F238E27FC236}">
                <a16:creationId xmlns:a16="http://schemas.microsoft.com/office/drawing/2014/main" id="{2C4191AE-83AE-4248-B10F-D85BA31387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948" r="3900" b="6385"/>
          <a:stretch/>
        </p:blipFill>
        <p:spPr>
          <a:xfrm>
            <a:off x="841828" y="914400"/>
            <a:ext cx="7460343" cy="5105401"/>
          </a:xfrm>
        </p:spPr>
      </p:pic>
    </p:spTree>
    <p:extLst>
      <p:ext uri="{BB962C8B-B14F-4D97-AF65-F5344CB8AC3E}">
        <p14:creationId xmlns:p14="http://schemas.microsoft.com/office/powerpoint/2010/main" val="3363767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a:t>
            </a:r>
            <a:r>
              <a:rPr lang="id-ID" sz="3600" dirty="0"/>
              <a:t>5.3</a:t>
            </a:r>
            <a:r>
              <a:rPr lang="en-US" sz="3600" dirty="0"/>
              <a:t> Tahapan Reporting</a:t>
            </a:r>
          </a:p>
        </p:txBody>
      </p:sp>
      <p:sp>
        <p:nvSpPr>
          <p:cNvPr id="3" name="Text Placeholder 2"/>
          <p:cNvSpPr>
            <a:spLocks noGrp="1"/>
          </p:cNvSpPr>
          <p:nvPr>
            <p:ph type="body" idx="1"/>
          </p:nvPr>
        </p:nvSpPr>
        <p:spPr/>
        <p:txBody>
          <a:bodyPr>
            <a:normAutofit/>
          </a:bodyPr>
          <a:lstStyle/>
          <a:p>
            <a:pPr marL="457200" indent="-457200">
              <a:buAutoNum type="arabicPeriod"/>
            </a:pPr>
            <a:r>
              <a:rPr lang="en-US" sz="2000" dirty="0"/>
              <a:t>Write </a:t>
            </a:r>
            <a:r>
              <a:rPr lang="id-ID" sz="2000" dirty="0"/>
              <a:t>U</a:t>
            </a:r>
            <a:r>
              <a:rPr lang="en-US" sz="2000" dirty="0"/>
              <a:t>p the SLR </a:t>
            </a:r>
            <a:r>
              <a:rPr lang="id-ID" sz="2000" dirty="0"/>
              <a:t>P</a:t>
            </a:r>
            <a:r>
              <a:rPr lang="en-US" sz="2000" dirty="0" err="1"/>
              <a:t>aper</a:t>
            </a:r>
            <a:endParaRPr lang="id-ID" sz="2000" dirty="0"/>
          </a:p>
          <a:p>
            <a:pPr marL="457200" indent="-457200">
              <a:buFont typeface="Arial" panose="020B0604020202020204" pitchFamily="34" charset="0"/>
              <a:buAutoNum type="arabicPeriod"/>
            </a:pPr>
            <a:r>
              <a:rPr lang="id-ID" sz="2000" dirty="0"/>
              <a:t>Choose the Right Journal</a:t>
            </a:r>
            <a:endParaRPr lang="en-US" sz="2000" dirty="0"/>
          </a:p>
          <a:p>
            <a:endParaRPr lang="en-US" sz="2000" dirty="0"/>
          </a:p>
        </p:txBody>
      </p:sp>
      <p:sp>
        <p:nvSpPr>
          <p:cNvPr id="4" name="Slide Number Placeholder 3">
            <a:extLst>
              <a:ext uri="{FF2B5EF4-FFF2-40B4-BE49-F238E27FC236}">
                <a16:creationId xmlns:a16="http://schemas.microsoft.com/office/drawing/2014/main" id="{2C5F81C4-8D2C-4A6F-9D5C-47F672332B1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367</a:t>
            </a:fld>
            <a:endParaRPr lang="en-US">
              <a:solidFill>
                <a:prstClr val="black">
                  <a:tint val="75000"/>
                </a:prstClr>
              </a:solidFill>
            </a:endParaRPr>
          </a:p>
        </p:txBody>
      </p:sp>
    </p:spTree>
    <p:extLst>
      <p:ext uri="{BB962C8B-B14F-4D97-AF65-F5344CB8AC3E}">
        <p14:creationId xmlns:p14="http://schemas.microsoft.com/office/powerpoint/2010/main" val="1145892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solidFill>
                  <a:srgbClr val="C00000"/>
                </a:solidFill>
              </a:rPr>
              <a:t>Introduction</a:t>
            </a:r>
          </a:p>
          <a:p>
            <a:pPr lvl="1"/>
            <a:r>
              <a:rPr lang="en-US" dirty="0">
                <a:solidFill>
                  <a:srgbClr val="0070C0"/>
                </a:solidFill>
              </a:rPr>
              <a:t>General introduction </a:t>
            </a:r>
            <a:r>
              <a:rPr lang="en-US" dirty="0"/>
              <a:t>about the research</a:t>
            </a:r>
          </a:p>
          <a:p>
            <a:pPr lvl="1"/>
            <a:r>
              <a:rPr lang="en-US" dirty="0"/>
              <a:t>State the </a:t>
            </a:r>
            <a:r>
              <a:rPr lang="en-US" dirty="0">
                <a:solidFill>
                  <a:srgbClr val="0070C0"/>
                </a:solidFill>
              </a:rPr>
              <a:t>purpose</a:t>
            </a:r>
            <a:r>
              <a:rPr lang="en-US" dirty="0"/>
              <a:t> of the review</a:t>
            </a:r>
          </a:p>
          <a:p>
            <a:pPr lvl="1"/>
            <a:r>
              <a:rPr lang="en-US" dirty="0"/>
              <a:t>Emphasize the </a:t>
            </a:r>
            <a:r>
              <a:rPr lang="en-US" dirty="0">
                <a:solidFill>
                  <a:srgbClr val="0070C0"/>
                </a:solidFill>
              </a:rPr>
              <a:t>reason(s) why the RQ </a:t>
            </a:r>
            <a:r>
              <a:rPr lang="en-US" dirty="0"/>
              <a:t>is important</a:t>
            </a:r>
          </a:p>
          <a:p>
            <a:pPr lvl="1"/>
            <a:r>
              <a:rPr lang="en-US" dirty="0"/>
              <a:t>State the </a:t>
            </a:r>
            <a:r>
              <a:rPr lang="en-US" dirty="0">
                <a:solidFill>
                  <a:srgbClr val="0070C0"/>
                </a:solidFill>
              </a:rPr>
              <a:t>significance of the review </a:t>
            </a:r>
            <a:r>
              <a:rPr lang="en-US" dirty="0"/>
              <a:t>work and how the project </a:t>
            </a:r>
            <a:r>
              <a:rPr lang="en-US" dirty="0">
                <a:solidFill>
                  <a:srgbClr val="0070C0"/>
                </a:solidFill>
              </a:rPr>
              <a:t>contributes to the body of knowledge </a:t>
            </a:r>
            <a:r>
              <a:rPr lang="en-US" dirty="0"/>
              <a:t>of the field</a:t>
            </a:r>
          </a:p>
          <a:p>
            <a:pPr marL="514350" indent="-514350">
              <a:buFont typeface="+mj-lt"/>
              <a:buAutoNum type="arabicPeriod"/>
            </a:pPr>
            <a:r>
              <a:rPr lang="en-US" dirty="0">
                <a:solidFill>
                  <a:srgbClr val="C00000"/>
                </a:solidFill>
              </a:rPr>
              <a:t>Main Body</a:t>
            </a:r>
          </a:p>
          <a:p>
            <a:pPr marL="914400" lvl="1" indent="-457200">
              <a:buFont typeface="+mj-lt"/>
              <a:buAutoNum type="arabicPeriod"/>
            </a:pPr>
            <a:r>
              <a:rPr lang="en-US" dirty="0">
                <a:solidFill>
                  <a:srgbClr val="0070C0"/>
                </a:solidFill>
              </a:rPr>
              <a:t>Review method </a:t>
            </a:r>
            <a:r>
              <a:rPr lang="en-US" dirty="0"/>
              <a:t>– briefly describe steps taken to conduct the review</a:t>
            </a:r>
          </a:p>
          <a:p>
            <a:pPr marL="914400" lvl="1" indent="-457200">
              <a:buFont typeface="+mj-lt"/>
              <a:buAutoNum type="arabicPeriod"/>
            </a:pPr>
            <a:r>
              <a:rPr lang="en-US" dirty="0">
                <a:solidFill>
                  <a:srgbClr val="0070C0"/>
                </a:solidFill>
              </a:rPr>
              <a:t>Results</a:t>
            </a:r>
            <a:r>
              <a:rPr lang="en-US" dirty="0"/>
              <a:t> – findings from the review</a:t>
            </a:r>
          </a:p>
          <a:p>
            <a:pPr marL="914400" lvl="1" indent="-457200">
              <a:buFont typeface="+mj-lt"/>
              <a:buAutoNum type="arabicPeriod"/>
            </a:pPr>
            <a:r>
              <a:rPr lang="en-US" dirty="0">
                <a:solidFill>
                  <a:srgbClr val="0070C0"/>
                </a:solidFill>
              </a:rPr>
              <a:t>Discussion</a:t>
            </a:r>
            <a:r>
              <a:rPr lang="en-US" dirty="0"/>
              <a:t> – implication of review for research &amp; practice</a:t>
            </a:r>
          </a:p>
          <a:p>
            <a:pPr marL="514350" indent="-514350">
              <a:buFont typeface="+mj-lt"/>
              <a:buAutoNum type="arabicPeriod"/>
            </a:pPr>
            <a:r>
              <a:rPr lang="en-US" dirty="0">
                <a:solidFill>
                  <a:srgbClr val="C00000"/>
                </a:solidFill>
              </a:rPr>
              <a:t>Conclusions</a:t>
            </a:r>
          </a:p>
          <a:p>
            <a:pPr marL="514350" indent="-514350">
              <a:buFont typeface="+mj-lt"/>
              <a:buAutoNum type="arabicPeriod"/>
            </a:pPr>
            <a:endParaRPr lang="id-ID" dirty="0"/>
          </a:p>
        </p:txBody>
      </p:sp>
      <p:sp>
        <p:nvSpPr>
          <p:cNvPr id="4" name="Title 3"/>
          <p:cNvSpPr>
            <a:spLocks noGrp="1"/>
          </p:cNvSpPr>
          <p:nvPr>
            <p:ph type="title"/>
          </p:nvPr>
        </p:nvSpPr>
        <p:spPr/>
        <p:txBody>
          <a:bodyPr>
            <a:normAutofit/>
          </a:bodyPr>
          <a:lstStyle/>
          <a:p>
            <a:r>
              <a:rPr lang="id-ID" dirty="0"/>
              <a:t>1. </a:t>
            </a:r>
            <a:r>
              <a:rPr lang="en-US" dirty="0"/>
              <a:t>Write </a:t>
            </a:r>
            <a:r>
              <a:rPr lang="id-ID" dirty="0"/>
              <a:t>U</a:t>
            </a:r>
            <a:r>
              <a:rPr lang="en-US" dirty="0"/>
              <a:t>p the SLR </a:t>
            </a:r>
            <a:r>
              <a:rPr lang="id-ID" dirty="0"/>
              <a:t>P</a:t>
            </a:r>
            <a:r>
              <a:rPr lang="en-US" dirty="0" err="1"/>
              <a:t>aper</a:t>
            </a:r>
            <a:endParaRPr lang="id-ID" dirty="0"/>
          </a:p>
        </p:txBody>
      </p:sp>
      <p:sp>
        <p:nvSpPr>
          <p:cNvPr id="5" name="Slide Number Placeholder 4">
            <a:extLst>
              <a:ext uri="{FF2B5EF4-FFF2-40B4-BE49-F238E27FC236}">
                <a16:creationId xmlns:a16="http://schemas.microsoft.com/office/drawing/2014/main" id="{F70691D0-B1C8-4D5E-8AB5-9A5A830DE39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368</a:t>
            </a:fld>
            <a:endParaRPr lang="en-US">
              <a:solidFill>
                <a:prstClr val="black">
                  <a:tint val="75000"/>
                </a:prstClr>
              </a:solidFill>
            </a:endParaRPr>
          </a:p>
        </p:txBody>
      </p:sp>
    </p:spTree>
    <p:extLst>
      <p:ext uri="{BB962C8B-B14F-4D97-AF65-F5344CB8AC3E}">
        <p14:creationId xmlns:p14="http://schemas.microsoft.com/office/powerpoint/2010/main" val="1830633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Some journals and conferences include a specific topic on SLR: </a:t>
            </a:r>
          </a:p>
          <a:p>
            <a:pPr lvl="1"/>
            <a:r>
              <a:rPr lang="en-US" dirty="0">
                <a:solidFill>
                  <a:srgbClr val="C00000"/>
                </a:solidFill>
              </a:rPr>
              <a:t>Information &amp; Software Technology</a:t>
            </a:r>
            <a:r>
              <a:rPr lang="en-US" dirty="0"/>
              <a:t> has an editor specializing in systematic reviews</a:t>
            </a:r>
          </a:p>
          <a:p>
            <a:pPr lvl="1"/>
            <a:r>
              <a:rPr lang="en-US" dirty="0">
                <a:solidFill>
                  <a:srgbClr val="C00000"/>
                </a:solidFill>
              </a:rPr>
              <a:t>Journal of Systems and Software</a:t>
            </a:r>
          </a:p>
          <a:p>
            <a:pPr lvl="1"/>
            <a:r>
              <a:rPr lang="en-US" dirty="0">
                <a:solidFill>
                  <a:srgbClr val="C00000"/>
                </a:solidFill>
              </a:rPr>
              <a:t>Expert Systems with Applications</a:t>
            </a:r>
          </a:p>
          <a:p>
            <a:pPr lvl="1"/>
            <a:r>
              <a:rPr lang="en-US" dirty="0">
                <a:solidFill>
                  <a:srgbClr val="C00000"/>
                </a:solidFill>
              </a:rPr>
              <a:t>IEEE Transactions on Software Engineering</a:t>
            </a:r>
          </a:p>
          <a:p>
            <a:pPr lvl="1"/>
            <a:r>
              <a:rPr lang="en-ID" dirty="0"/>
              <a:t>Journal of Cleaner Production </a:t>
            </a:r>
          </a:p>
          <a:p>
            <a:pPr lvl="1"/>
            <a:r>
              <a:rPr lang="en-GB" dirty="0"/>
              <a:t>European Journal of Internal Medicine</a:t>
            </a:r>
            <a:endParaRPr lang="en-US" dirty="0"/>
          </a:p>
          <a:p>
            <a:pPr lvl="1"/>
            <a:r>
              <a:rPr lang="en-GB" dirty="0"/>
              <a:t>Journal of Supply Chain Management</a:t>
            </a:r>
            <a:endParaRPr lang="en-US" dirty="0"/>
          </a:p>
        </p:txBody>
      </p:sp>
      <p:sp>
        <p:nvSpPr>
          <p:cNvPr id="4" name="Title 3"/>
          <p:cNvSpPr>
            <a:spLocks noGrp="1"/>
          </p:cNvSpPr>
          <p:nvPr>
            <p:ph type="title"/>
          </p:nvPr>
        </p:nvSpPr>
        <p:spPr/>
        <p:txBody>
          <a:bodyPr/>
          <a:lstStyle/>
          <a:p>
            <a:r>
              <a:rPr lang="id-ID" dirty="0"/>
              <a:t>2. Choose the Right Journal</a:t>
            </a:r>
          </a:p>
        </p:txBody>
      </p:sp>
      <p:sp>
        <p:nvSpPr>
          <p:cNvPr id="5" name="Slide Number Placeholder 4">
            <a:extLst>
              <a:ext uri="{FF2B5EF4-FFF2-40B4-BE49-F238E27FC236}">
                <a16:creationId xmlns:a16="http://schemas.microsoft.com/office/drawing/2014/main" id="{2B346828-0101-44FD-B7BD-D5654801481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369</a:t>
            </a:fld>
            <a:endParaRPr lang="en-US">
              <a:solidFill>
                <a:prstClr val="black">
                  <a:tint val="75000"/>
                </a:prstClr>
              </a:solidFill>
            </a:endParaRPr>
          </a:p>
        </p:txBody>
      </p:sp>
    </p:spTree>
    <p:extLst>
      <p:ext uri="{BB962C8B-B14F-4D97-AF65-F5344CB8AC3E}">
        <p14:creationId xmlns:p14="http://schemas.microsoft.com/office/powerpoint/2010/main" val="601975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976" y="198438"/>
            <a:ext cx="8229600" cy="639762"/>
          </a:xfrm>
        </p:spPr>
        <p:txBody>
          <a:bodyPr>
            <a:noAutofit/>
          </a:bodyPr>
          <a:lstStyle/>
          <a:p>
            <a:pPr>
              <a:defRPr/>
            </a:pPr>
            <a:r>
              <a:rPr lang="id-ID" sz="3600" dirty="0"/>
              <a:t>Information Systems vs Computer Science</a:t>
            </a:r>
          </a:p>
        </p:txBody>
      </p:sp>
      <p:sp>
        <p:nvSpPr>
          <p:cNvPr id="7" name="Oval 6"/>
          <p:cNvSpPr/>
          <p:nvPr/>
        </p:nvSpPr>
        <p:spPr bwMode="auto">
          <a:xfrm>
            <a:off x="304800" y="990600"/>
            <a:ext cx="4119586" cy="4038600"/>
          </a:xfrm>
          <a:prstGeom prst="ellipse">
            <a:avLst/>
          </a:prstGeom>
          <a:solidFill>
            <a:srgbClr val="00B050"/>
          </a:solidFill>
          <a:ln w="9525" cap="flat" cmpd="sng" algn="ctr">
            <a:noFill/>
            <a:prstDash val="solid"/>
            <a:miter lim="800000"/>
            <a:headEnd type="none" w="med" len="med"/>
            <a:tailEnd type="none" w="med" len="med"/>
          </a:ln>
          <a:effectLst/>
        </p:spPr>
        <p:txBody>
          <a:bodyPr wrap="none" anchor="ctr"/>
          <a:lstStyle/>
          <a:p>
            <a:pPr algn="ctr">
              <a:defRPr/>
            </a:pPr>
            <a:r>
              <a:rPr kumimoji="1" lang="id-ID" sz="3600" b="1" dirty="0" err="1">
                <a:latin typeface="Calibri" pitchFamily="34" charset="0"/>
                <a:cs typeface="Calibri" pitchFamily="34" charset="0"/>
              </a:rPr>
              <a:t>Information</a:t>
            </a:r>
            <a:endParaRPr kumimoji="1" lang="id-ID" sz="3600" b="1" dirty="0">
              <a:latin typeface="Calibri" pitchFamily="34" charset="0"/>
              <a:cs typeface="Calibri" pitchFamily="34" charset="0"/>
            </a:endParaRPr>
          </a:p>
          <a:p>
            <a:pPr algn="ctr">
              <a:defRPr/>
            </a:pPr>
            <a:r>
              <a:rPr kumimoji="1" lang="id-ID" sz="3600" b="1" dirty="0">
                <a:latin typeface="Calibri" pitchFamily="34" charset="0"/>
                <a:cs typeface="Calibri" pitchFamily="34" charset="0"/>
              </a:rPr>
              <a:t>Systems (IS):</a:t>
            </a:r>
          </a:p>
          <a:p>
            <a:pPr algn="ctr">
              <a:defRPr/>
            </a:pPr>
            <a:r>
              <a:rPr kumimoji="1" lang="id-ID" sz="3600" b="1" dirty="0">
                <a:latin typeface="Calibri" pitchFamily="34" charset="0"/>
                <a:cs typeface="Calibri" pitchFamily="34" charset="0"/>
              </a:rPr>
              <a:t>IS, IT</a:t>
            </a:r>
          </a:p>
        </p:txBody>
      </p:sp>
      <p:sp>
        <p:nvSpPr>
          <p:cNvPr id="6" name="Oval 5"/>
          <p:cNvSpPr/>
          <p:nvPr/>
        </p:nvSpPr>
        <p:spPr bwMode="auto">
          <a:xfrm>
            <a:off x="4855029" y="990600"/>
            <a:ext cx="4038600" cy="4038600"/>
          </a:xfrm>
          <a:prstGeom prst="ellipse">
            <a:avLst/>
          </a:prstGeom>
          <a:solidFill>
            <a:srgbClr val="FF0000"/>
          </a:solidFill>
          <a:ln w="9525" cap="flat" cmpd="sng" algn="ctr">
            <a:noFill/>
            <a:prstDash val="solid"/>
            <a:miter lim="800000"/>
            <a:headEnd type="none" w="med" len="med"/>
            <a:tailEnd type="none" w="med" len="med"/>
          </a:ln>
          <a:effectLst/>
        </p:spPr>
        <p:txBody>
          <a:bodyPr wrap="none" anchor="ctr"/>
          <a:lstStyle/>
          <a:p>
            <a:pPr algn="ctr">
              <a:defRPr/>
            </a:pPr>
            <a:r>
              <a:rPr kumimoji="1" lang="id-ID" sz="3600" b="1" dirty="0" err="1">
                <a:latin typeface="Calibri" pitchFamily="34" charset="0"/>
                <a:cs typeface="Calibri" pitchFamily="34" charset="0"/>
              </a:rPr>
              <a:t>Computer</a:t>
            </a:r>
            <a:br>
              <a:rPr kumimoji="1" lang="id-ID" sz="3600" b="1" dirty="0">
                <a:latin typeface="Calibri" pitchFamily="34" charset="0"/>
                <a:cs typeface="Calibri" pitchFamily="34" charset="0"/>
              </a:rPr>
            </a:br>
            <a:r>
              <a:rPr kumimoji="1" lang="id-ID" sz="3600" b="1" dirty="0" err="1">
                <a:latin typeface="Calibri" pitchFamily="34" charset="0"/>
                <a:cs typeface="Calibri" pitchFamily="34" charset="0"/>
              </a:rPr>
              <a:t>Science</a:t>
            </a:r>
            <a:r>
              <a:rPr kumimoji="1" lang="id-ID" sz="3600" b="1" dirty="0">
                <a:latin typeface="Calibri" pitchFamily="34" charset="0"/>
                <a:cs typeface="Calibri" pitchFamily="34" charset="0"/>
              </a:rPr>
              <a:t> (CS):</a:t>
            </a:r>
          </a:p>
          <a:p>
            <a:pPr algn="ctr">
              <a:defRPr/>
            </a:pPr>
            <a:r>
              <a:rPr kumimoji="1" lang="id-ID" sz="3600" b="1" dirty="0">
                <a:latin typeface="Calibri" pitchFamily="34" charset="0"/>
                <a:cs typeface="Calibri" pitchFamily="34" charset="0"/>
              </a:rPr>
              <a:t>CS, CE, SE</a:t>
            </a:r>
            <a:endParaRPr kumimoji="1" lang="id-ID" sz="1400" b="1" dirty="0">
              <a:latin typeface="Calibri" pitchFamily="34" charset="0"/>
              <a:cs typeface="Calibri" pitchFamily="34" charset="0"/>
            </a:endParaRPr>
          </a:p>
        </p:txBody>
      </p:sp>
      <p:sp>
        <p:nvSpPr>
          <p:cNvPr id="3" name="TextBox 2"/>
          <p:cNvSpPr txBox="1"/>
          <p:nvPr/>
        </p:nvSpPr>
        <p:spPr>
          <a:xfrm>
            <a:off x="152400" y="5301656"/>
            <a:ext cx="4419600" cy="1323439"/>
          </a:xfrm>
          <a:prstGeom prst="rect">
            <a:avLst/>
          </a:prstGeom>
          <a:noFill/>
        </p:spPr>
        <p:txBody>
          <a:bodyPr wrap="square" rtlCol="0">
            <a:spAutoFit/>
          </a:bodyPr>
          <a:lstStyle/>
          <a:p>
            <a:r>
              <a:rPr lang="en-ID" sz="1600" dirty="0">
                <a:effectLst/>
                <a:latin typeface="+mn-lt"/>
              </a:rPr>
              <a:t>Information systems specialists focus on </a:t>
            </a:r>
            <a:r>
              <a:rPr lang="en-ID" sz="1600" dirty="0">
                <a:solidFill>
                  <a:srgbClr val="C00000"/>
                </a:solidFill>
                <a:effectLst/>
                <a:latin typeface="+mn-lt"/>
              </a:rPr>
              <a:t>integrating information technology solutions and business processes </a:t>
            </a:r>
            <a:r>
              <a:rPr lang="en-ID" sz="1600" dirty="0">
                <a:effectLst/>
                <a:latin typeface="+mn-lt"/>
              </a:rPr>
              <a:t>to meet the information needs of businesses and other enterprises</a:t>
            </a:r>
            <a:br>
              <a:rPr lang="id-ID" sz="1600" dirty="0">
                <a:effectLst/>
                <a:latin typeface="+mn-lt"/>
              </a:rPr>
            </a:br>
            <a:r>
              <a:rPr lang="id-ID" sz="1600" i="1" dirty="0">
                <a:effectLst/>
                <a:latin typeface="+mn-lt"/>
              </a:rPr>
              <a:t>(ACM CC 2005)</a:t>
            </a:r>
            <a:endParaRPr lang="en-US" sz="1600" i="1" dirty="0">
              <a:effectLst/>
              <a:latin typeface="+mn-lt"/>
            </a:endParaRPr>
          </a:p>
        </p:txBody>
      </p:sp>
      <p:sp>
        <p:nvSpPr>
          <p:cNvPr id="8" name="TextBox 7"/>
          <p:cNvSpPr txBox="1"/>
          <p:nvPr/>
        </p:nvSpPr>
        <p:spPr>
          <a:xfrm>
            <a:off x="4572000" y="5301656"/>
            <a:ext cx="4495800" cy="1323439"/>
          </a:xfrm>
          <a:prstGeom prst="rect">
            <a:avLst/>
          </a:prstGeom>
          <a:noFill/>
        </p:spPr>
        <p:txBody>
          <a:bodyPr wrap="square" rtlCol="0">
            <a:spAutoFit/>
          </a:bodyPr>
          <a:lstStyle/>
          <a:p>
            <a:r>
              <a:rPr lang="en-ID" sz="1600" dirty="0">
                <a:effectLst/>
                <a:latin typeface="+mn-lt"/>
              </a:rPr>
              <a:t>Computer science spans a wide range, from its </a:t>
            </a:r>
            <a:r>
              <a:rPr lang="en-ID" sz="1600" dirty="0">
                <a:solidFill>
                  <a:srgbClr val="C00000"/>
                </a:solidFill>
                <a:effectLst/>
                <a:latin typeface="+mn-lt"/>
              </a:rPr>
              <a:t>theoretical and algorithmic foundations </a:t>
            </a:r>
            <a:r>
              <a:rPr lang="en-ID" sz="1600" dirty="0">
                <a:effectLst/>
                <a:latin typeface="+mn-lt"/>
              </a:rPr>
              <a:t>to cutting-edge</a:t>
            </a:r>
            <a:r>
              <a:rPr lang="id-ID" sz="1600" dirty="0">
                <a:effectLst/>
                <a:latin typeface="+mn-lt"/>
              </a:rPr>
              <a:t> </a:t>
            </a:r>
            <a:r>
              <a:rPr lang="en-ID" sz="1600" dirty="0">
                <a:effectLst/>
                <a:latin typeface="+mn-lt"/>
              </a:rPr>
              <a:t>developments in robotics, computer vision, intelligent systems, bioinformatics, and other exciting areas</a:t>
            </a:r>
            <a:r>
              <a:rPr lang="id-ID" sz="1600" dirty="0">
                <a:effectLst/>
                <a:latin typeface="+mn-lt"/>
              </a:rPr>
              <a:t> </a:t>
            </a:r>
            <a:r>
              <a:rPr lang="id-ID" sz="1600" i="1" dirty="0">
                <a:effectLst/>
                <a:latin typeface="+mn-lt"/>
              </a:rPr>
              <a:t>(ACM CC 2005)</a:t>
            </a:r>
            <a:endParaRPr lang="en-US" sz="1600" i="1" dirty="0">
              <a:effectLst/>
              <a:latin typeface="+mn-lt"/>
            </a:endParaRPr>
          </a:p>
        </p:txBody>
      </p:sp>
      <p:sp>
        <p:nvSpPr>
          <p:cNvPr id="5" name="Slide Number Placeholder 4">
            <a:extLst>
              <a:ext uri="{FF2B5EF4-FFF2-40B4-BE49-F238E27FC236}">
                <a16:creationId xmlns:a16="http://schemas.microsoft.com/office/drawing/2014/main" id="{715A5C21-AFA4-4240-8AE9-AAB01ED5169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45822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3701"/>
            <a:ext cx="8058150" cy="5123999"/>
          </a:xfrm>
        </p:spPr>
        <p:txBody>
          <a:bodyPr>
            <a:noAutofit/>
          </a:bodyPr>
          <a:lstStyle/>
          <a:p>
            <a:r>
              <a:rPr lang="en-US" dirty="0" err="1"/>
              <a:t>Lakukan</a:t>
            </a:r>
            <a:r>
              <a:rPr lang="en-US" dirty="0"/>
              <a:t> </a:t>
            </a:r>
            <a:r>
              <a:rPr lang="en-US" dirty="0" err="1"/>
              <a:t>pendataan</a:t>
            </a:r>
            <a:r>
              <a:rPr lang="en-US" dirty="0"/>
              <a:t> journal-journal yang </a:t>
            </a:r>
            <a:r>
              <a:rPr lang="en-US" dirty="0" err="1"/>
              <a:t>ada</a:t>
            </a:r>
            <a:r>
              <a:rPr lang="en-US" dirty="0"/>
              <a:t> di </a:t>
            </a:r>
            <a:r>
              <a:rPr lang="id-ID" dirty="0"/>
              <a:t>topik SLR yang kita tulis</a:t>
            </a:r>
            <a:r>
              <a:rPr lang="en-US" dirty="0"/>
              <a:t>, </a:t>
            </a:r>
            <a:r>
              <a:rPr lang="en-US" dirty="0" err="1">
                <a:solidFill>
                  <a:srgbClr val="C00000"/>
                </a:solidFill>
              </a:rPr>
              <a:t>urutkan</a:t>
            </a:r>
            <a:r>
              <a:rPr lang="en-US" dirty="0">
                <a:solidFill>
                  <a:srgbClr val="C00000"/>
                </a:solidFill>
              </a:rPr>
              <a:t> </a:t>
            </a:r>
            <a:r>
              <a:rPr lang="en-US" dirty="0" err="1">
                <a:solidFill>
                  <a:srgbClr val="C00000"/>
                </a:solidFill>
              </a:rPr>
              <a:t>berdasarkan</a:t>
            </a:r>
            <a:r>
              <a:rPr lang="en-US" dirty="0">
                <a:solidFill>
                  <a:srgbClr val="C00000"/>
                </a:solidFill>
              </a:rPr>
              <a:t> </a:t>
            </a:r>
            <a:r>
              <a:rPr lang="en-US" dirty="0" err="1">
                <a:solidFill>
                  <a:srgbClr val="C00000"/>
                </a:solidFill>
              </a:rPr>
              <a:t>rangking</a:t>
            </a:r>
            <a:r>
              <a:rPr lang="en-US" dirty="0">
                <a:solidFill>
                  <a:srgbClr val="C00000"/>
                </a:solidFill>
              </a:rPr>
              <a:t> </a:t>
            </a:r>
            <a:r>
              <a:rPr lang="en-US" dirty="0"/>
              <a:t>SJR </a:t>
            </a:r>
            <a:r>
              <a:rPr lang="en-US" dirty="0" err="1"/>
              <a:t>atau</a:t>
            </a:r>
            <a:r>
              <a:rPr lang="en-US" dirty="0"/>
              <a:t> JIF</a:t>
            </a:r>
          </a:p>
          <a:p>
            <a:r>
              <a:rPr lang="en-US" dirty="0" err="1"/>
              <a:t>Publikasikan</a:t>
            </a:r>
            <a:r>
              <a:rPr lang="en-US" dirty="0"/>
              <a:t> </a:t>
            </a:r>
            <a:r>
              <a:rPr lang="id-ID" dirty="0"/>
              <a:t>paper SLR kita</a:t>
            </a:r>
            <a:r>
              <a:rPr lang="en-US" dirty="0"/>
              <a:t> </a:t>
            </a:r>
            <a:r>
              <a:rPr lang="en-US" dirty="0" err="1"/>
              <a:t>ke</a:t>
            </a:r>
            <a:r>
              <a:rPr lang="en-US" dirty="0"/>
              <a:t> </a:t>
            </a:r>
            <a:r>
              <a:rPr lang="en-US" dirty="0">
                <a:solidFill>
                  <a:srgbClr val="C00000"/>
                </a:solidFill>
              </a:rPr>
              <a:t>journal yang </a:t>
            </a:r>
            <a:r>
              <a:rPr lang="en-US" dirty="0" err="1">
                <a:solidFill>
                  <a:srgbClr val="C00000"/>
                </a:solidFill>
              </a:rPr>
              <a:t>sesuai</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kualitas</a:t>
            </a:r>
            <a:r>
              <a:rPr lang="en-US" dirty="0">
                <a:solidFill>
                  <a:srgbClr val="C00000"/>
                </a:solidFill>
              </a:rPr>
              <a:t> </a:t>
            </a:r>
            <a:r>
              <a:rPr lang="id-ID" dirty="0">
                <a:solidFill>
                  <a:srgbClr val="C00000"/>
                </a:solidFill>
              </a:rPr>
              <a:t>SLR </a:t>
            </a:r>
            <a:r>
              <a:rPr lang="en-US" dirty="0"/>
              <a:t>yang </a:t>
            </a:r>
            <a:r>
              <a:rPr lang="en-US" dirty="0" err="1"/>
              <a:t>kita</a:t>
            </a:r>
            <a:r>
              <a:rPr lang="en-US" dirty="0"/>
              <a:t> </a:t>
            </a:r>
            <a:r>
              <a:rPr lang="en-US" dirty="0" err="1"/>
              <a:t>lakukan</a:t>
            </a:r>
            <a:endParaRPr lang="en-US" dirty="0"/>
          </a:p>
          <a:p>
            <a:r>
              <a:rPr lang="en-US" dirty="0"/>
              <a:t>A paper is an organized description of hypotheses, data and conclusions, intended to instruct the reader. </a:t>
            </a:r>
            <a:r>
              <a:rPr lang="en-US" dirty="0">
                <a:solidFill>
                  <a:srgbClr val="C00000"/>
                </a:solidFill>
              </a:rPr>
              <a:t>If your research does not generate papers, it might just as well not have been done</a:t>
            </a:r>
            <a:r>
              <a:rPr lang="en-US" dirty="0"/>
              <a:t> </a:t>
            </a:r>
            <a:r>
              <a:rPr lang="en-US" sz="1800" dirty="0"/>
              <a:t>(</a:t>
            </a:r>
            <a:r>
              <a:rPr lang="en-US" sz="1800" dirty="0" err="1"/>
              <a:t>Whitesides</a:t>
            </a:r>
            <a:r>
              <a:rPr lang="en-US" sz="1800" dirty="0"/>
              <a:t> 2004) </a:t>
            </a:r>
            <a:endParaRPr lang="id-ID" sz="1800" dirty="0"/>
          </a:p>
        </p:txBody>
      </p:sp>
      <p:sp>
        <p:nvSpPr>
          <p:cNvPr id="2" name="Title 1"/>
          <p:cNvSpPr>
            <a:spLocks noGrp="1"/>
          </p:cNvSpPr>
          <p:nvPr>
            <p:ph type="title"/>
          </p:nvPr>
        </p:nvSpPr>
        <p:spPr>
          <a:xfrm>
            <a:off x="628650" y="152401"/>
            <a:ext cx="8515350" cy="685800"/>
          </a:xfrm>
        </p:spPr>
        <p:txBody>
          <a:bodyPr>
            <a:normAutofit/>
          </a:bodyPr>
          <a:lstStyle/>
          <a:p>
            <a:r>
              <a:rPr lang="id-ID" dirty="0"/>
              <a:t>Listing Jurnal Tujuan dan Nilai SJR/JIF</a:t>
            </a:r>
          </a:p>
        </p:txBody>
      </p:sp>
      <p:sp>
        <p:nvSpPr>
          <p:cNvPr id="4" name="Slide Number Placeholder 3">
            <a:extLst>
              <a:ext uri="{FF2B5EF4-FFF2-40B4-BE49-F238E27FC236}">
                <a16:creationId xmlns:a16="http://schemas.microsoft.com/office/drawing/2014/main" id="{95304CFC-26DB-4D6A-A7C8-AB193552040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370</a:t>
            </a:fld>
            <a:endParaRPr lang="en-US">
              <a:solidFill>
                <a:prstClr val="black">
                  <a:tint val="75000"/>
                </a:prstClr>
              </a:solidFill>
            </a:endParaRPr>
          </a:p>
        </p:txBody>
      </p:sp>
    </p:spTree>
    <p:extLst>
      <p:ext uri="{BB962C8B-B14F-4D97-AF65-F5344CB8AC3E}">
        <p14:creationId xmlns:p14="http://schemas.microsoft.com/office/powerpoint/2010/main" val="4078666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graphicFrame>
        <p:nvGraphicFramePr>
          <p:cNvPr id="6" name="Content Placeholder 4"/>
          <p:cNvGraphicFramePr>
            <a:graphicFrameLocks/>
          </p:cNvGraphicFramePr>
          <p:nvPr/>
        </p:nvGraphicFramePr>
        <p:xfrm>
          <a:off x="0" y="0"/>
          <a:ext cx="9141855" cy="6858002"/>
        </p:xfrm>
        <a:graphic>
          <a:graphicData uri="http://schemas.openxmlformats.org/drawingml/2006/table">
            <a:tbl>
              <a:tblPr firstRow="1" bandRow="1"/>
              <a:tblGrid>
                <a:gridCol w="539921">
                  <a:extLst>
                    <a:ext uri="{9D8B030D-6E8A-4147-A177-3AD203B41FA5}">
                      <a16:colId xmlns:a16="http://schemas.microsoft.com/office/drawing/2014/main" val="20000"/>
                    </a:ext>
                  </a:extLst>
                </a:gridCol>
                <a:gridCol w="5022679">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2817255">
                  <a:extLst>
                    <a:ext uri="{9D8B030D-6E8A-4147-A177-3AD203B41FA5}">
                      <a16:colId xmlns:a16="http://schemas.microsoft.com/office/drawing/2014/main" val="20003"/>
                    </a:ext>
                  </a:extLst>
                </a:gridCol>
              </a:tblGrid>
              <a:tr h="372380">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No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Journal Publications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a:effectLst/>
                          <a:latin typeface="Calibri" panose="020F0502020204030204" pitchFamily="34" charset="0"/>
                        </a:rPr>
                        <a:t>SJR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Q Category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0000"/>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IEEE Transactions on Software Engineering</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3.39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1"/>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Information Sciences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2.96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Q1 in Information Systems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2"/>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Systems, Man, and Cybernetics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2.76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Artificial Intelligence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3"/>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Knowledge and Data Engineering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2.68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Information Systems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4"/>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Empirical Software Engineering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2.32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5"/>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Information and Software Technology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1.95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Information Systems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6"/>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Automated Software Engineering</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1.78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7"/>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Reliability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1.43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8"/>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Expert Systems with Applications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1.36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Computer Science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9"/>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Journal of Systems and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1.09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0"/>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Software Quality Journal</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0.83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1"/>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IET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0.55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2"/>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Advanced Science Letters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0.24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Q3 in Computer Science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3"/>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14</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Journal of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0.23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Q3 in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4"/>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International Journal of Software Engineering and Its Application</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0.14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Q4 in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5"/>
                  </a:ext>
                </a:extLst>
              </a:tr>
            </a:tbl>
          </a:graphicData>
        </a:graphic>
      </p:graphicFrame>
      <p:sp>
        <p:nvSpPr>
          <p:cNvPr id="4" name="Slide Number Placeholder 3">
            <a:extLst>
              <a:ext uri="{FF2B5EF4-FFF2-40B4-BE49-F238E27FC236}">
                <a16:creationId xmlns:a16="http://schemas.microsoft.com/office/drawing/2014/main" id="{F85C0333-5A88-4B66-B9DF-24BE4F0EAC9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371</a:t>
            </a:fld>
            <a:endParaRPr lang="en-US">
              <a:solidFill>
                <a:prstClr val="black">
                  <a:tint val="75000"/>
                </a:prstClr>
              </a:solidFill>
            </a:endParaRPr>
          </a:p>
        </p:txBody>
      </p:sp>
    </p:spTree>
    <p:extLst>
      <p:ext uri="{BB962C8B-B14F-4D97-AF65-F5344CB8AC3E}">
        <p14:creationId xmlns:p14="http://schemas.microsoft.com/office/powerpoint/2010/main" val="1781865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Contoh</a:t>
            </a:r>
            <a:r>
              <a:rPr lang="en-US" sz="3600" dirty="0"/>
              <a:t> SLR</a:t>
            </a:r>
          </a:p>
        </p:txBody>
      </p:sp>
      <p:sp>
        <p:nvSpPr>
          <p:cNvPr id="3" name="Text Placeholder 2"/>
          <p:cNvSpPr>
            <a:spLocks noGrp="1"/>
          </p:cNvSpPr>
          <p:nvPr>
            <p:ph type="body" idx="1"/>
          </p:nvPr>
        </p:nvSpPr>
        <p:spPr/>
        <p:txBody>
          <a:bodyPr>
            <a:normAutofit/>
          </a:bodyPr>
          <a:lstStyle/>
          <a:p>
            <a:r>
              <a:rPr lang="en-US" sz="2000" dirty="0"/>
              <a:t>Romi Satria Wahono, </a:t>
            </a:r>
            <a:r>
              <a:rPr lang="en-US" sz="2000" dirty="0">
                <a:solidFill>
                  <a:srgbClr val="C00000"/>
                </a:solidFill>
              </a:rPr>
              <a:t>A Systematic Literature Review of Software Defect Prediction: Research Trends, Datasets, Methods and Frameworks</a:t>
            </a:r>
            <a:r>
              <a:rPr lang="en-US" sz="2000" dirty="0"/>
              <a:t>, Journal of Software Engineering, Vol. 1, No. 1, pp. 1-16, April 2015</a:t>
            </a:r>
          </a:p>
          <a:p>
            <a:endParaRPr lang="en-ID" sz="2000" dirty="0"/>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372</a:t>
            </a:fld>
            <a:endParaRPr lang="en-US">
              <a:solidFill>
                <a:prstClr val="black">
                  <a:tint val="75000"/>
                </a:prstClr>
              </a:solidFill>
            </a:endParaRPr>
          </a:p>
        </p:txBody>
      </p:sp>
    </p:spTree>
    <p:extLst>
      <p:ext uri="{BB962C8B-B14F-4D97-AF65-F5344CB8AC3E}">
        <p14:creationId xmlns:p14="http://schemas.microsoft.com/office/powerpoint/2010/main" val="37818755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Tahapan</a:t>
            </a:r>
            <a:r>
              <a:rPr lang="en-US" dirty="0"/>
              <a:t> SLR</a:t>
            </a:r>
          </a:p>
        </p:txBody>
      </p:sp>
      <p:sp>
        <p:nvSpPr>
          <p:cNvPr id="5" name="Right Brace 4"/>
          <p:cNvSpPr/>
          <p:nvPr/>
        </p:nvSpPr>
        <p:spPr>
          <a:xfrm>
            <a:off x="6844943" y="1066800"/>
            <a:ext cx="304800" cy="838200"/>
          </a:xfrm>
          <a:prstGeom prst="rightBrace">
            <a:avLst/>
          </a:prstGeom>
          <a:ln/>
        </p:spPr>
        <p:style>
          <a:lnRef idx="1">
            <a:schemeClr val="accent6"/>
          </a:lnRef>
          <a:fillRef idx="0">
            <a:schemeClr val="accent6"/>
          </a:fillRef>
          <a:effectRef idx="0">
            <a:schemeClr val="accent6"/>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6" name="Right Brace 5"/>
          <p:cNvSpPr/>
          <p:nvPr/>
        </p:nvSpPr>
        <p:spPr>
          <a:xfrm>
            <a:off x="6880357" y="2590800"/>
            <a:ext cx="304800" cy="2286000"/>
          </a:xfrm>
          <a:prstGeom prst="rightBrace">
            <a:avLst/>
          </a:prstGeom>
          <a:ln>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7" name="Right Brace 6"/>
          <p:cNvSpPr/>
          <p:nvPr/>
        </p:nvSpPr>
        <p:spPr>
          <a:xfrm>
            <a:off x="6888969" y="5492644"/>
            <a:ext cx="260774" cy="755303"/>
          </a:xfrm>
          <a:prstGeom prst="rightBrace">
            <a:avLst/>
          </a:prstGeom>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8" name="TextBox 7"/>
          <p:cNvSpPr txBox="1">
            <a:spLocks noChangeArrowheads="1"/>
          </p:cNvSpPr>
          <p:nvPr/>
        </p:nvSpPr>
        <p:spPr bwMode="auto">
          <a:xfrm>
            <a:off x="7193769" y="1295400"/>
            <a:ext cx="132279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97542"/>
                </a:solidFill>
                <a:effectLst/>
              </a:rPr>
              <a:t>PLANNING</a:t>
            </a:r>
          </a:p>
        </p:txBody>
      </p:sp>
      <p:sp>
        <p:nvSpPr>
          <p:cNvPr id="9" name="TextBox 8"/>
          <p:cNvSpPr txBox="1">
            <a:spLocks noChangeArrowheads="1"/>
          </p:cNvSpPr>
          <p:nvPr/>
        </p:nvSpPr>
        <p:spPr bwMode="auto">
          <a:xfrm>
            <a:off x="7185157" y="5686694"/>
            <a:ext cx="143250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70C0"/>
                </a:solidFill>
                <a:effectLst/>
              </a:rPr>
              <a:t>REPORTING</a:t>
            </a:r>
          </a:p>
        </p:txBody>
      </p:sp>
      <p:sp>
        <p:nvSpPr>
          <p:cNvPr id="10" name="TextBox 9"/>
          <p:cNvSpPr txBox="1">
            <a:spLocks noChangeArrowheads="1"/>
          </p:cNvSpPr>
          <p:nvPr/>
        </p:nvSpPr>
        <p:spPr bwMode="auto">
          <a:xfrm>
            <a:off x="7185157" y="3505200"/>
            <a:ext cx="1654043"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2"/>
                </a:solidFill>
                <a:effectLst/>
              </a:rPr>
              <a:t>CONDUCTING</a:t>
            </a:r>
          </a:p>
        </p:txBody>
      </p:sp>
      <p:sp>
        <p:nvSpPr>
          <p:cNvPr id="11" name="Rectangle 10"/>
          <p:cNvSpPr/>
          <p:nvPr/>
        </p:nvSpPr>
        <p:spPr>
          <a:xfrm>
            <a:off x="574807" y="1066800"/>
            <a:ext cx="6193936" cy="838200"/>
          </a:xfrm>
          <a:prstGeom prst="rect">
            <a:avLst/>
          </a:prstGeom>
          <a:solidFill>
            <a:schemeClr val="accent6">
              <a:lumMod val="40000"/>
              <a:lumOff val="60000"/>
            </a:schemeClr>
          </a:solidFill>
          <a:ln>
            <a:solidFill>
              <a:schemeClr val="accent6">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2400" dirty="0">
              <a:solidFill>
                <a:schemeClr val="tx1"/>
              </a:solidFill>
            </a:endParaRPr>
          </a:p>
          <a:p>
            <a:pPr marL="457200" indent="-457200">
              <a:buFont typeface="+mj-lt"/>
              <a:buAutoNum type="arabicPeriod"/>
            </a:pPr>
            <a:r>
              <a:rPr lang="en-US" sz="2400" dirty="0">
                <a:solidFill>
                  <a:schemeClr val="tx1"/>
                </a:solidFill>
              </a:rPr>
              <a:t>Formulate the review’s </a:t>
            </a:r>
            <a:r>
              <a:rPr lang="en-US" sz="2400" dirty="0">
                <a:solidFill>
                  <a:srgbClr val="FF0000"/>
                </a:solidFill>
              </a:rPr>
              <a:t>research question</a:t>
            </a:r>
          </a:p>
          <a:p>
            <a:pPr marL="457200" indent="-457200">
              <a:buFont typeface="+mj-lt"/>
              <a:buAutoNum type="arabicPeriod"/>
            </a:pPr>
            <a:r>
              <a:rPr lang="en-US" sz="2400" dirty="0">
                <a:solidFill>
                  <a:schemeClr val="tx1"/>
                </a:solidFill>
              </a:rPr>
              <a:t>Develop the review’s protocol</a:t>
            </a:r>
          </a:p>
          <a:p>
            <a:pPr algn="ctr"/>
            <a:endParaRPr lang="en-US" sz="2400" dirty="0">
              <a:solidFill>
                <a:schemeClr val="tx1"/>
              </a:solidFill>
            </a:endParaRPr>
          </a:p>
        </p:txBody>
      </p:sp>
      <p:sp>
        <p:nvSpPr>
          <p:cNvPr id="12" name="Rectangle 11"/>
          <p:cNvSpPr/>
          <p:nvPr/>
        </p:nvSpPr>
        <p:spPr>
          <a:xfrm>
            <a:off x="574807" y="2514600"/>
            <a:ext cx="6193936" cy="23622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solidFill>
                <a:schemeClr val="bg1"/>
              </a:solidFill>
            </a:endParaRPr>
          </a:p>
          <a:p>
            <a:pPr marL="457200" indent="-457200">
              <a:buFont typeface="+mj-lt"/>
              <a:buAutoNum type="arabicPeriod"/>
            </a:pPr>
            <a:r>
              <a:rPr lang="en-US" sz="2400" dirty="0">
                <a:solidFill>
                  <a:schemeClr val="tx1"/>
                </a:solidFill>
              </a:rPr>
              <a:t>Identify the </a:t>
            </a:r>
            <a:r>
              <a:rPr lang="en-US" sz="2400" dirty="0">
                <a:solidFill>
                  <a:srgbClr val="FF0000"/>
                </a:solidFill>
              </a:rPr>
              <a:t>relevant literature</a:t>
            </a:r>
          </a:p>
          <a:p>
            <a:pPr marL="457200" indent="-457200">
              <a:buFont typeface="+mj-lt"/>
              <a:buAutoNum type="arabicPeriod"/>
            </a:pPr>
            <a:r>
              <a:rPr lang="en-US" sz="2400" dirty="0">
                <a:solidFill>
                  <a:schemeClr val="tx1"/>
                </a:solidFill>
              </a:rPr>
              <a:t>Perform</a:t>
            </a:r>
            <a:r>
              <a:rPr lang="en-US" sz="2400" dirty="0">
                <a:solidFill>
                  <a:schemeClr val="bg1"/>
                </a:solidFill>
              </a:rPr>
              <a:t> </a:t>
            </a:r>
            <a:r>
              <a:rPr lang="en-US" sz="2400" dirty="0">
                <a:solidFill>
                  <a:srgbClr val="FF0000"/>
                </a:solidFill>
              </a:rPr>
              <a:t>selection of primary studies</a:t>
            </a:r>
          </a:p>
          <a:p>
            <a:pPr marL="457200" indent="-457200">
              <a:buFont typeface="+mj-lt"/>
              <a:buAutoNum type="arabicPeriod"/>
            </a:pPr>
            <a:r>
              <a:rPr lang="en-US" sz="2400" dirty="0">
                <a:solidFill>
                  <a:schemeClr val="tx1"/>
                </a:solidFill>
              </a:rPr>
              <a:t>Perform</a:t>
            </a:r>
            <a:r>
              <a:rPr lang="en-US" sz="2400" dirty="0">
                <a:solidFill>
                  <a:schemeClr val="bg1"/>
                </a:solidFill>
              </a:rPr>
              <a:t> </a:t>
            </a:r>
            <a:r>
              <a:rPr lang="en-US" sz="2400" dirty="0">
                <a:solidFill>
                  <a:srgbClr val="FF0000"/>
                </a:solidFill>
              </a:rPr>
              <a:t>data extraction  </a:t>
            </a:r>
          </a:p>
          <a:p>
            <a:pPr marL="457200" indent="-457200">
              <a:buFont typeface="+mj-lt"/>
              <a:buAutoNum type="arabicPeriod"/>
            </a:pPr>
            <a:r>
              <a:rPr lang="en-US" sz="2400" dirty="0">
                <a:solidFill>
                  <a:schemeClr val="tx1"/>
                </a:solidFill>
              </a:rPr>
              <a:t>Assess studies’ quality</a:t>
            </a:r>
          </a:p>
          <a:p>
            <a:pPr marL="457200" indent="-457200">
              <a:buFont typeface="+mj-lt"/>
              <a:buAutoNum type="arabicPeriod"/>
            </a:pPr>
            <a:r>
              <a:rPr lang="en-US" sz="2400" dirty="0">
                <a:solidFill>
                  <a:schemeClr val="tx1"/>
                </a:solidFill>
              </a:rPr>
              <a:t>Conduct</a:t>
            </a:r>
            <a:r>
              <a:rPr lang="en-US" sz="2400" dirty="0">
                <a:solidFill>
                  <a:schemeClr val="bg1"/>
                </a:solidFill>
              </a:rPr>
              <a:t> </a:t>
            </a:r>
            <a:r>
              <a:rPr lang="en-US" sz="2400" dirty="0">
                <a:solidFill>
                  <a:srgbClr val="FF0000"/>
                </a:solidFill>
              </a:rPr>
              <a:t>synthesis of evidence</a:t>
            </a:r>
          </a:p>
          <a:p>
            <a:pPr algn="ctr"/>
            <a:endParaRPr lang="en-US" sz="2400" dirty="0">
              <a:solidFill>
                <a:schemeClr val="bg1"/>
              </a:solidFill>
            </a:endParaRPr>
          </a:p>
        </p:txBody>
      </p:sp>
      <p:sp>
        <p:nvSpPr>
          <p:cNvPr id="13" name="Rectangle 12"/>
          <p:cNvSpPr/>
          <p:nvPr/>
        </p:nvSpPr>
        <p:spPr>
          <a:xfrm>
            <a:off x="574807" y="5486399"/>
            <a:ext cx="6193936" cy="761549"/>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solidFill>
                <a:schemeClr val="bg1"/>
              </a:solidFill>
            </a:endParaRPr>
          </a:p>
          <a:p>
            <a:pPr marL="457200" indent="-457200" defTabSz="804863">
              <a:buFont typeface="+mj-lt"/>
              <a:buAutoNum type="arabicPeriod"/>
            </a:pPr>
            <a:r>
              <a:rPr lang="en-US" sz="2400" dirty="0">
                <a:solidFill>
                  <a:schemeClr val="tx1"/>
                </a:solidFill>
              </a:rPr>
              <a:t>Write up the SLR </a:t>
            </a:r>
            <a:r>
              <a:rPr lang="en-US" sz="2400" dirty="0">
                <a:solidFill>
                  <a:srgbClr val="FF0000"/>
                </a:solidFill>
              </a:rPr>
              <a:t>report/paper</a:t>
            </a:r>
          </a:p>
          <a:p>
            <a:pPr marL="457200" indent="-457200" defTabSz="804863">
              <a:buFont typeface="+mj-lt"/>
              <a:buAutoNum type="arabicPeriod"/>
            </a:pPr>
            <a:r>
              <a:rPr lang="en-US" sz="2400" dirty="0">
                <a:solidFill>
                  <a:schemeClr val="tx1"/>
                </a:solidFill>
              </a:rPr>
              <a:t>Choose the </a:t>
            </a:r>
            <a:r>
              <a:rPr lang="en-US" sz="2400" dirty="0">
                <a:solidFill>
                  <a:srgbClr val="FF0000"/>
                </a:solidFill>
              </a:rPr>
              <a:t>Right Journal</a:t>
            </a:r>
          </a:p>
          <a:p>
            <a:endParaRPr lang="en-US" sz="2400" dirty="0">
              <a:solidFill>
                <a:schemeClr val="bg1"/>
              </a:solidFill>
            </a:endParaRPr>
          </a:p>
        </p:txBody>
      </p:sp>
      <p:sp>
        <p:nvSpPr>
          <p:cNvPr id="14" name="Down Arrow 13"/>
          <p:cNvSpPr/>
          <p:nvPr/>
        </p:nvSpPr>
        <p:spPr>
          <a:xfrm>
            <a:off x="3492143" y="1981200"/>
            <a:ext cx="304800" cy="4572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Down Arrow 14"/>
          <p:cNvSpPr/>
          <p:nvPr/>
        </p:nvSpPr>
        <p:spPr>
          <a:xfrm>
            <a:off x="3492143" y="4953000"/>
            <a:ext cx="304800" cy="4572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Slide Number Placeholder 1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373</a:t>
            </a:fld>
            <a:endParaRPr lang="en-US" dirty="0">
              <a:solidFill>
                <a:prstClr val="black">
                  <a:tint val="75000"/>
                </a:prstClr>
              </a:solidFill>
            </a:endParaRPr>
          </a:p>
        </p:txBody>
      </p:sp>
    </p:spTree>
    <p:extLst>
      <p:ext uri="{BB962C8B-B14F-4D97-AF65-F5344CB8AC3E}">
        <p14:creationId xmlns:p14="http://schemas.microsoft.com/office/powerpoint/2010/main" val="2702214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Planning</a:t>
            </a:r>
          </a:p>
        </p:txBody>
      </p:sp>
      <p:sp>
        <p:nvSpPr>
          <p:cNvPr id="3" name="Text Placeholder 2"/>
          <p:cNvSpPr>
            <a:spLocks noGrp="1"/>
          </p:cNvSpPr>
          <p:nvPr>
            <p:ph type="body" idx="1"/>
          </p:nvPr>
        </p:nvSpPr>
        <p:spPr/>
        <p:txBody>
          <a:bodyPr>
            <a:normAutofit/>
          </a:bodyPr>
          <a:lstStyle/>
          <a:p>
            <a:r>
              <a:rPr lang="en-US" sz="2000" dirty="0"/>
              <a:t>Romi Satria Wahono, </a:t>
            </a:r>
            <a:r>
              <a:rPr lang="en-US" sz="2000" dirty="0">
                <a:solidFill>
                  <a:srgbClr val="C00000"/>
                </a:solidFill>
              </a:rPr>
              <a:t>A Systematic Literature Review of Software Defect Prediction: Research Trends, Datasets, Methods and Frameworks</a:t>
            </a:r>
            <a:r>
              <a:rPr lang="en-US" sz="2000" dirty="0"/>
              <a:t>, Journal of Software Engineering, Vol. 1, No. 1, pp. 1-16, April 2015</a:t>
            </a:r>
          </a:p>
          <a:p>
            <a:endParaRPr lang="en-ID" sz="2000" dirty="0"/>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374</a:t>
            </a:fld>
            <a:endParaRPr lang="en-US">
              <a:solidFill>
                <a:prstClr val="black">
                  <a:tint val="75000"/>
                </a:prstClr>
              </a:solidFill>
            </a:endParaRPr>
          </a:p>
        </p:txBody>
      </p:sp>
    </p:spTree>
    <p:extLst>
      <p:ext uri="{BB962C8B-B14F-4D97-AF65-F5344CB8AC3E}">
        <p14:creationId xmlns:p14="http://schemas.microsoft.com/office/powerpoint/2010/main" val="2219840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208538724"/>
              </p:ext>
            </p:extLst>
          </p:nvPr>
        </p:nvGraphicFramePr>
        <p:xfrm>
          <a:off x="342900" y="1411798"/>
          <a:ext cx="8534400" cy="4073210"/>
        </p:xfrm>
        <a:graphic>
          <a:graphicData uri="http://schemas.openxmlformats.org/drawingml/2006/table">
            <a:tbl>
              <a:tblPr firstCol="1" bandRow="1">
                <a:tableStyleId>{073A0DAA-6AF3-43AB-8588-CEC1D06C72B9}</a:tableStyleId>
              </a:tblPr>
              <a:tblGrid>
                <a:gridCol w="2305437">
                  <a:extLst>
                    <a:ext uri="{9D8B030D-6E8A-4147-A177-3AD203B41FA5}">
                      <a16:colId xmlns:a16="http://schemas.microsoft.com/office/drawing/2014/main" val="20000"/>
                    </a:ext>
                  </a:extLst>
                </a:gridCol>
                <a:gridCol w="6228963">
                  <a:extLst>
                    <a:ext uri="{9D8B030D-6E8A-4147-A177-3AD203B41FA5}">
                      <a16:colId xmlns:a16="http://schemas.microsoft.com/office/drawing/2014/main" val="20001"/>
                    </a:ext>
                  </a:extLst>
                </a:gridCol>
              </a:tblGrid>
              <a:tr h="807720">
                <a:tc>
                  <a:txBody>
                    <a:bodyPr/>
                    <a:lstStyle/>
                    <a:p>
                      <a:pPr marL="0" marR="0" algn="just">
                        <a:lnSpc>
                          <a:spcPct val="115000"/>
                        </a:lnSpc>
                        <a:spcBef>
                          <a:spcPts val="0"/>
                        </a:spcBef>
                        <a:spcAft>
                          <a:spcPts val="0"/>
                        </a:spcAft>
                      </a:pPr>
                      <a:r>
                        <a:rPr lang="id-ID" sz="2400" dirty="0">
                          <a:effectLst/>
                        </a:rPr>
                        <a:t>Population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Software, software application, software system, information system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24704">
                <a:tc>
                  <a:txBody>
                    <a:bodyPr/>
                    <a:lstStyle/>
                    <a:p>
                      <a:pPr marL="0" marR="0" algn="just">
                        <a:lnSpc>
                          <a:spcPct val="115000"/>
                        </a:lnSpc>
                        <a:spcBef>
                          <a:spcPts val="0"/>
                        </a:spcBef>
                        <a:spcAft>
                          <a:spcPts val="0"/>
                        </a:spcAft>
                      </a:pPr>
                      <a:r>
                        <a:rPr lang="id-ID" sz="2400">
                          <a:effectLst/>
                        </a:rPr>
                        <a:t>Intervention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dirty="0">
                          <a:effectLst/>
                        </a:rPr>
                        <a:t>Software </a:t>
                      </a:r>
                      <a:r>
                        <a:rPr lang="en-US" sz="2400" dirty="0">
                          <a:effectLst/>
                        </a:rPr>
                        <a:t>defect</a:t>
                      </a:r>
                      <a:r>
                        <a:rPr lang="id-ID" sz="2400" dirty="0">
                          <a:effectLst/>
                        </a:rPr>
                        <a:t> prediction</a:t>
                      </a:r>
                      <a:r>
                        <a:rPr lang="en-US" sz="2400" dirty="0">
                          <a:effectLst/>
                        </a:rPr>
                        <a:t>, fault prediction, error-prone, detection, classification, estimation, </a:t>
                      </a:r>
                      <a:r>
                        <a:rPr lang="id-ID" sz="2400" dirty="0">
                          <a:effectLst/>
                        </a:rPr>
                        <a:t>models, methods, techniques, </a:t>
                      </a:r>
                      <a:r>
                        <a:rPr lang="en-US" sz="2400" dirty="0">
                          <a:effectLst/>
                        </a:rPr>
                        <a:t>datasets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90736">
                <a:tc>
                  <a:txBody>
                    <a:bodyPr/>
                    <a:lstStyle/>
                    <a:p>
                      <a:pPr marL="0" marR="0" algn="just">
                        <a:lnSpc>
                          <a:spcPct val="115000"/>
                        </a:lnSpc>
                        <a:spcBef>
                          <a:spcPts val="0"/>
                        </a:spcBef>
                        <a:spcAft>
                          <a:spcPts val="0"/>
                        </a:spcAft>
                      </a:pPr>
                      <a:r>
                        <a:rPr lang="id-ID" sz="2400">
                          <a:effectLst/>
                        </a:rPr>
                        <a:t>Comparison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n/a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07720">
                <a:tc>
                  <a:txBody>
                    <a:bodyPr/>
                    <a:lstStyle/>
                    <a:p>
                      <a:pPr marL="0" marR="0" algn="just">
                        <a:lnSpc>
                          <a:spcPct val="115000"/>
                        </a:lnSpc>
                        <a:spcBef>
                          <a:spcPts val="0"/>
                        </a:spcBef>
                        <a:spcAft>
                          <a:spcPts val="0"/>
                        </a:spcAft>
                      </a:pPr>
                      <a:r>
                        <a:rPr lang="id-ID" sz="2400">
                          <a:effectLst/>
                        </a:rPr>
                        <a:t>Outcomes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Prediction accuracy of software </a:t>
                      </a:r>
                      <a:r>
                        <a:rPr lang="en-US" sz="2400">
                          <a:effectLst/>
                        </a:rPr>
                        <a:t>defect</a:t>
                      </a:r>
                      <a:r>
                        <a:rPr lang="id-ID" sz="2400">
                          <a:effectLst/>
                        </a:rPr>
                        <a:t>, successful </a:t>
                      </a:r>
                      <a:r>
                        <a:rPr lang="en-US" sz="2400">
                          <a:effectLst/>
                        </a:rPr>
                        <a:t>defect</a:t>
                      </a:r>
                      <a:r>
                        <a:rPr lang="id-ID" sz="2400">
                          <a:effectLst/>
                        </a:rPr>
                        <a:t> prediction </a:t>
                      </a:r>
                      <a:r>
                        <a:rPr lang="en-US" sz="2400">
                          <a:effectLst/>
                        </a:rPr>
                        <a:t>methods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07720">
                <a:tc>
                  <a:txBody>
                    <a:bodyPr/>
                    <a:lstStyle/>
                    <a:p>
                      <a:pPr marL="0" marR="0" algn="just">
                        <a:lnSpc>
                          <a:spcPct val="115000"/>
                        </a:lnSpc>
                        <a:spcBef>
                          <a:spcPts val="0"/>
                        </a:spcBef>
                        <a:spcAft>
                          <a:spcPts val="0"/>
                        </a:spcAft>
                      </a:pPr>
                      <a:r>
                        <a:rPr lang="id-ID" sz="2400">
                          <a:effectLst/>
                        </a:rPr>
                        <a:t>Context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S</a:t>
                      </a:r>
                      <a:r>
                        <a:rPr lang="id-ID" sz="2400" dirty="0">
                          <a:effectLst/>
                        </a:rPr>
                        <a:t>tudies in industry</a:t>
                      </a:r>
                      <a:r>
                        <a:rPr lang="en-US" sz="2400" dirty="0">
                          <a:effectLst/>
                        </a:rPr>
                        <a:t> and </a:t>
                      </a:r>
                      <a:r>
                        <a:rPr lang="id-ID" sz="2400" dirty="0">
                          <a:effectLst/>
                        </a:rPr>
                        <a:t>academia, small and large data 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Title 3"/>
          <p:cNvSpPr>
            <a:spLocks noGrp="1"/>
          </p:cNvSpPr>
          <p:nvPr>
            <p:ph type="title"/>
          </p:nvPr>
        </p:nvSpPr>
        <p:spPr/>
        <p:txBody>
          <a:bodyPr>
            <a:normAutofit/>
          </a:bodyPr>
          <a:lstStyle/>
          <a:p>
            <a:r>
              <a:rPr lang="en-GB" dirty="0"/>
              <a:t>PICOC</a:t>
            </a:r>
            <a:endParaRPr lang="en-US" dirty="0"/>
          </a:p>
        </p:txBody>
      </p:sp>
      <p:sp>
        <p:nvSpPr>
          <p:cNvPr id="3" name="Slide Number Placeholder 2">
            <a:extLst>
              <a:ext uri="{FF2B5EF4-FFF2-40B4-BE49-F238E27FC236}">
                <a16:creationId xmlns:a16="http://schemas.microsoft.com/office/drawing/2014/main" id="{35BF0B77-075B-46E8-B2B6-D0D87C0680B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375</a:t>
            </a:fld>
            <a:endParaRPr lang="en-US">
              <a:solidFill>
                <a:prstClr val="black">
                  <a:tint val="75000"/>
                </a:prstClr>
              </a:solidFill>
            </a:endParaRPr>
          </a:p>
        </p:txBody>
      </p:sp>
      <p:sp>
        <p:nvSpPr>
          <p:cNvPr id="7" name="Content Placeholder 1"/>
          <p:cNvSpPr txBox="1">
            <a:spLocks/>
          </p:cNvSpPr>
          <p:nvPr/>
        </p:nvSpPr>
        <p:spPr>
          <a:xfrm>
            <a:off x="381000" y="990601"/>
            <a:ext cx="8458200" cy="83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kumimoji="0" lang="en-US" sz="1800" dirty="0">
              <a:effectLst/>
            </a:endParaRPr>
          </a:p>
        </p:txBody>
      </p:sp>
    </p:spTree>
    <p:extLst>
      <p:ext uri="{BB962C8B-B14F-4D97-AF65-F5344CB8AC3E}">
        <p14:creationId xmlns:p14="http://schemas.microsoft.com/office/powerpoint/2010/main" val="1212462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Question (</a:t>
            </a:r>
            <a:r>
              <a:rPr lang="en-US" dirty="0">
                <a:solidFill>
                  <a:srgbClr val="C00000"/>
                </a:solidFill>
              </a:rPr>
              <a:t>RQ</a:t>
            </a:r>
            <a:r>
              <a:rPr lang="en-US" dirty="0"/>
              <a:t>)</a:t>
            </a:r>
            <a:endParaRPr lang="id-ID" dirty="0"/>
          </a:p>
        </p:txBody>
      </p:sp>
      <p:graphicFrame>
        <p:nvGraphicFramePr>
          <p:cNvPr id="5" name="Content Placeholder 4"/>
          <p:cNvGraphicFramePr>
            <a:graphicFrameLocks noGrp="1"/>
          </p:cNvGraphicFramePr>
          <p:nvPr>
            <p:ph idx="1"/>
          </p:nvPr>
        </p:nvGraphicFramePr>
        <p:xfrm>
          <a:off x="533400" y="1352549"/>
          <a:ext cx="8153400" cy="4800600"/>
        </p:xfrm>
        <a:graphic>
          <a:graphicData uri="http://schemas.openxmlformats.org/drawingml/2006/table">
            <a:tbl>
              <a:tblPr firstRow="1" bandRow="1">
                <a:tableStyleId>{073A0DAA-6AF3-43AB-8588-CEC1D06C72B9}</a:tableStyleId>
              </a:tblPr>
              <a:tblGrid>
                <a:gridCol w="846851">
                  <a:extLst>
                    <a:ext uri="{9D8B030D-6E8A-4147-A177-3AD203B41FA5}">
                      <a16:colId xmlns:a16="http://schemas.microsoft.com/office/drawing/2014/main" val="20000"/>
                    </a:ext>
                  </a:extLst>
                </a:gridCol>
                <a:gridCol w="7306549">
                  <a:extLst>
                    <a:ext uri="{9D8B030D-6E8A-4147-A177-3AD203B41FA5}">
                      <a16:colId xmlns:a16="http://schemas.microsoft.com/office/drawing/2014/main" val="20001"/>
                    </a:ext>
                  </a:extLst>
                </a:gridCol>
              </a:tblGrid>
              <a:tr h="228600">
                <a:tc>
                  <a:txBody>
                    <a:bodyPr/>
                    <a:lstStyle/>
                    <a:p>
                      <a:pPr algn="just">
                        <a:spcAft>
                          <a:spcPts val="0"/>
                        </a:spcAft>
                      </a:pPr>
                      <a:r>
                        <a:rPr lang="en-US" sz="1800" dirty="0">
                          <a:effectLst/>
                        </a:rPr>
                        <a:t>ID</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dirty="0">
                          <a:effectLst/>
                        </a:rPr>
                        <a:t>Research Question</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57200">
                <a:tc>
                  <a:txBody>
                    <a:bodyPr/>
                    <a:lstStyle/>
                    <a:p>
                      <a:pPr algn="just">
                        <a:spcAft>
                          <a:spcPts val="0"/>
                        </a:spcAft>
                      </a:pPr>
                      <a:r>
                        <a:rPr lang="en-US" sz="2400" b="0" dirty="0">
                          <a:solidFill>
                            <a:srgbClr val="C00000"/>
                          </a:solidFill>
                          <a:effectLst/>
                        </a:rPr>
                        <a:t>RQ1</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effectLst/>
                        </a:rPr>
                        <a:t>journal</a:t>
                      </a:r>
                      <a:r>
                        <a:rPr lang="id-ID" sz="1800" dirty="0">
                          <a:effectLst/>
                        </a:rPr>
                        <a:t> </a:t>
                      </a:r>
                      <a:r>
                        <a:rPr lang="id-ID" sz="1800" dirty="0" err="1">
                          <a:effectLst/>
                        </a:rPr>
                        <a:t>is</a:t>
                      </a:r>
                      <a:r>
                        <a:rPr lang="id-ID" sz="1800" dirty="0">
                          <a:effectLst/>
                        </a:rPr>
                        <a:t> </a:t>
                      </a:r>
                      <a:r>
                        <a:rPr lang="id-ID" sz="1800" dirty="0" err="1">
                          <a:effectLst/>
                        </a:rPr>
                        <a:t>the</a:t>
                      </a:r>
                      <a:r>
                        <a:rPr lang="id-ID" sz="1800" dirty="0">
                          <a:effectLst/>
                        </a:rPr>
                        <a:t> </a:t>
                      </a:r>
                      <a:r>
                        <a:rPr lang="en-US" sz="1800" dirty="0">
                          <a:effectLst/>
                        </a:rPr>
                        <a:t>most </a:t>
                      </a:r>
                      <a:r>
                        <a:rPr lang="en-US" sz="1800" dirty="0">
                          <a:solidFill>
                            <a:srgbClr val="0070C0"/>
                          </a:solidFill>
                          <a:effectLst/>
                        </a:rPr>
                        <a:t>significant</a:t>
                      </a:r>
                      <a:r>
                        <a:rPr lang="id-ID" sz="1800" dirty="0">
                          <a:solidFill>
                            <a:srgbClr val="0070C0"/>
                          </a:solidFill>
                          <a:effectLst/>
                        </a:rPr>
                        <a:t> </a:t>
                      </a:r>
                      <a:r>
                        <a:rPr lang="id-ID" sz="1800" dirty="0" err="1">
                          <a:solidFill>
                            <a:srgbClr val="0070C0"/>
                          </a:solidFill>
                          <a:effectLst/>
                        </a:rPr>
                        <a:t>software</a:t>
                      </a:r>
                      <a:r>
                        <a:rPr lang="id-ID" sz="1800" dirty="0">
                          <a:solidFill>
                            <a:srgbClr val="0070C0"/>
                          </a:solidFill>
                          <a:effectLst/>
                        </a:rPr>
                        <a:t> </a:t>
                      </a:r>
                      <a:r>
                        <a:rPr lang="id-ID" sz="1800" dirty="0" err="1">
                          <a:solidFill>
                            <a:srgbClr val="0070C0"/>
                          </a:solidFill>
                          <a:effectLst/>
                        </a:rPr>
                        <a:t>defect</a:t>
                      </a:r>
                      <a:r>
                        <a:rPr lang="id-ID" sz="1800" dirty="0">
                          <a:solidFill>
                            <a:srgbClr val="0070C0"/>
                          </a:solidFill>
                          <a:effectLst/>
                        </a:rPr>
                        <a:t> </a:t>
                      </a:r>
                      <a:r>
                        <a:rPr lang="id-ID" sz="1800" dirty="0" err="1">
                          <a:solidFill>
                            <a:srgbClr val="0070C0"/>
                          </a:solidFill>
                          <a:effectLst/>
                        </a:rPr>
                        <a:t>prediction</a:t>
                      </a:r>
                      <a:r>
                        <a:rPr lang="id-ID" sz="1800" dirty="0">
                          <a:solidFill>
                            <a:srgbClr val="0070C0"/>
                          </a:solidFill>
                          <a:effectLst/>
                        </a:rPr>
                        <a:t> </a:t>
                      </a:r>
                      <a:r>
                        <a:rPr lang="id-ID" sz="1800" dirty="0" err="1">
                          <a:solidFill>
                            <a:srgbClr val="0070C0"/>
                          </a:solidFill>
                          <a:effectLst/>
                        </a:rPr>
                        <a:t>journal</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85800">
                <a:tc>
                  <a:txBody>
                    <a:bodyPr/>
                    <a:lstStyle/>
                    <a:p>
                      <a:pPr algn="just">
                        <a:spcAft>
                          <a:spcPts val="0"/>
                        </a:spcAft>
                      </a:pPr>
                      <a:r>
                        <a:rPr lang="en-US" sz="2400" b="0" dirty="0">
                          <a:solidFill>
                            <a:srgbClr val="C00000"/>
                          </a:solidFill>
                          <a:effectLst/>
                        </a:rPr>
                        <a:t>RQ2</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a:effectLst/>
                        </a:rPr>
                        <a:t>Who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solidFill>
                            <a:srgbClr val="0070C0"/>
                          </a:solidFill>
                          <a:effectLst/>
                        </a:rPr>
                        <a:t>active</a:t>
                      </a:r>
                      <a:r>
                        <a:rPr lang="id-ID" sz="1800" dirty="0">
                          <a:solidFill>
                            <a:srgbClr val="0070C0"/>
                          </a:solidFill>
                          <a:effectLst/>
                        </a:rPr>
                        <a:t> </a:t>
                      </a:r>
                      <a:r>
                        <a:rPr lang="id-ID" sz="1800" dirty="0" err="1">
                          <a:solidFill>
                            <a:srgbClr val="0070C0"/>
                          </a:solidFill>
                          <a:effectLst/>
                        </a:rPr>
                        <a:t>and</a:t>
                      </a:r>
                      <a:r>
                        <a:rPr lang="id-ID" sz="1800" dirty="0">
                          <a:solidFill>
                            <a:srgbClr val="0070C0"/>
                          </a:solidFill>
                          <a:effectLst/>
                        </a:rPr>
                        <a:t> </a:t>
                      </a:r>
                      <a:r>
                        <a:rPr lang="id-ID" sz="1800" dirty="0" err="1">
                          <a:solidFill>
                            <a:srgbClr val="0070C0"/>
                          </a:solidFill>
                          <a:effectLst/>
                        </a:rPr>
                        <a:t>influential</a:t>
                      </a:r>
                      <a:r>
                        <a:rPr lang="id-ID" sz="1800" dirty="0">
                          <a:solidFill>
                            <a:srgbClr val="0070C0"/>
                          </a:solidFill>
                          <a:effectLst/>
                        </a:rPr>
                        <a:t> </a:t>
                      </a:r>
                      <a:r>
                        <a:rPr lang="id-ID" sz="1800" dirty="0" err="1">
                          <a:solidFill>
                            <a:srgbClr val="0070C0"/>
                          </a:solidFill>
                          <a:effectLst/>
                        </a:rPr>
                        <a:t>researchers</a:t>
                      </a:r>
                      <a:r>
                        <a:rPr lang="id-ID" sz="1800" dirty="0">
                          <a:solidFill>
                            <a:srgbClr val="0070C0"/>
                          </a:solidFill>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57200">
                <a:tc>
                  <a:txBody>
                    <a:bodyPr/>
                    <a:lstStyle/>
                    <a:p>
                      <a:pPr algn="just">
                        <a:spcAft>
                          <a:spcPts val="0"/>
                        </a:spcAft>
                      </a:pPr>
                      <a:r>
                        <a:rPr lang="en-US" sz="2400" b="0" dirty="0">
                          <a:solidFill>
                            <a:srgbClr val="C00000"/>
                          </a:solidFill>
                          <a:effectLst/>
                        </a:rPr>
                        <a:t>RQ3</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research</a:t>
                      </a:r>
                      <a:r>
                        <a:rPr lang="id-ID" sz="1800" dirty="0">
                          <a:solidFill>
                            <a:srgbClr val="0070C0"/>
                          </a:solidFill>
                          <a:effectLst/>
                        </a:rPr>
                        <a:t> </a:t>
                      </a:r>
                      <a:r>
                        <a:rPr lang="id-ID" sz="1800" dirty="0" err="1">
                          <a:solidFill>
                            <a:srgbClr val="0070C0"/>
                          </a:solidFill>
                          <a:effectLst/>
                        </a:rPr>
                        <a:t>topics</a:t>
                      </a:r>
                      <a:r>
                        <a:rPr lang="id-ID" sz="1800" dirty="0">
                          <a:solidFill>
                            <a:srgbClr val="0070C0"/>
                          </a:solidFill>
                          <a:effectLst/>
                        </a:rPr>
                        <a:t> </a:t>
                      </a:r>
                      <a:r>
                        <a:rPr lang="id-ID" sz="1800" dirty="0" err="1">
                          <a:effectLst/>
                        </a:rPr>
                        <a:t>are</a:t>
                      </a:r>
                      <a:r>
                        <a:rPr lang="id-ID" sz="1800" dirty="0">
                          <a:effectLst/>
                        </a:rPr>
                        <a:t> </a:t>
                      </a:r>
                      <a:r>
                        <a:rPr lang="id-ID" sz="1800" dirty="0" err="1">
                          <a:effectLst/>
                        </a:rPr>
                        <a:t>selected</a:t>
                      </a:r>
                      <a:r>
                        <a:rPr lang="id-ID" sz="1800" dirty="0">
                          <a:effectLst/>
                        </a:rPr>
                        <a:t> </a:t>
                      </a:r>
                      <a:r>
                        <a:rPr lang="id-ID" sz="1800" dirty="0" err="1">
                          <a:effectLst/>
                        </a:rPr>
                        <a:t>by</a:t>
                      </a:r>
                      <a:r>
                        <a:rPr lang="id-ID" sz="1800" dirty="0">
                          <a:effectLst/>
                        </a:rPr>
                        <a:t> </a:t>
                      </a:r>
                      <a:r>
                        <a:rPr lang="id-ID" sz="1800" dirty="0" err="1">
                          <a:effectLst/>
                        </a:rPr>
                        <a:t>researchers</a:t>
                      </a:r>
                      <a:r>
                        <a:rPr lang="id-ID" sz="1800" dirty="0">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57200">
                <a:tc>
                  <a:txBody>
                    <a:bodyPr/>
                    <a:lstStyle/>
                    <a:p>
                      <a:pPr algn="just">
                        <a:spcAft>
                          <a:spcPts val="0"/>
                        </a:spcAft>
                      </a:pPr>
                      <a:r>
                        <a:rPr lang="en-US" sz="2400" b="0" dirty="0">
                          <a:solidFill>
                            <a:srgbClr val="C00000"/>
                          </a:solidFill>
                          <a:effectLst/>
                        </a:rPr>
                        <a:t>RQ4</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datasets</a:t>
                      </a:r>
                      <a:r>
                        <a:rPr lang="id-ID" sz="1800" dirty="0">
                          <a:solidFill>
                            <a:srgbClr val="0070C0"/>
                          </a:solidFill>
                          <a:effectLst/>
                        </a:rPr>
                        <a:t>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57200">
                <a:tc>
                  <a:txBody>
                    <a:bodyPr/>
                    <a:lstStyle/>
                    <a:p>
                      <a:pPr algn="just">
                        <a:spcAft>
                          <a:spcPts val="0"/>
                        </a:spcAft>
                      </a:pPr>
                      <a:r>
                        <a:rPr lang="en-US" sz="2400" b="0" dirty="0">
                          <a:solidFill>
                            <a:srgbClr val="C00000"/>
                          </a:solidFill>
                          <a:effectLst/>
                        </a:rPr>
                        <a:t>RQ5</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effectLst/>
                        </a:rPr>
                        <a:t>are</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57200">
                <a:tc>
                  <a:txBody>
                    <a:bodyPr/>
                    <a:lstStyle/>
                    <a:p>
                      <a:pPr algn="just">
                        <a:spcAft>
                          <a:spcPts val="0"/>
                        </a:spcAft>
                      </a:pPr>
                      <a:r>
                        <a:rPr lang="en-US" sz="2400" b="0" dirty="0">
                          <a:solidFill>
                            <a:srgbClr val="C00000"/>
                          </a:solidFill>
                          <a:effectLst/>
                        </a:rPr>
                        <a:t>RQ6</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solidFill>
                            <a:srgbClr val="0070C0"/>
                          </a:solidFill>
                          <a:effectLst/>
                        </a:rPr>
                        <a:t>are</a:t>
                      </a:r>
                      <a:r>
                        <a:rPr lang="id-ID" sz="1800" dirty="0">
                          <a:solidFill>
                            <a:srgbClr val="0070C0"/>
                          </a:solidFill>
                          <a:effectLst/>
                        </a:rPr>
                        <a:t> </a:t>
                      </a:r>
                      <a:r>
                        <a:rPr lang="en-US" sz="1800" dirty="0">
                          <a:solidFill>
                            <a:srgbClr val="0070C0"/>
                          </a:solidFill>
                          <a:effectLst/>
                        </a:rPr>
                        <a:t>used</a:t>
                      </a:r>
                      <a:r>
                        <a:rPr lang="id-ID" sz="1800" dirty="0">
                          <a:solidFill>
                            <a:srgbClr val="0070C0"/>
                          </a:solidFill>
                          <a:effectLst/>
                        </a:rPr>
                        <a:t> </a:t>
                      </a:r>
                      <a:r>
                        <a:rPr lang="id-ID" sz="1800" dirty="0" err="1">
                          <a:solidFill>
                            <a:srgbClr val="0070C0"/>
                          </a:solidFill>
                          <a:effectLst/>
                        </a:rPr>
                        <a:t>most</a:t>
                      </a:r>
                      <a:r>
                        <a:rPr lang="id-ID" sz="1800" dirty="0">
                          <a:solidFill>
                            <a:srgbClr val="0070C0"/>
                          </a:solidFill>
                          <a:effectLst/>
                        </a:rPr>
                        <a:t> </a:t>
                      </a:r>
                      <a:r>
                        <a:rPr lang="en-US" sz="1800" dirty="0">
                          <a:solidFill>
                            <a:srgbClr val="0070C0"/>
                          </a:solidFill>
                          <a:effectLst/>
                        </a:rPr>
                        <a:t>of</a:t>
                      </a:r>
                      <a:r>
                        <a:rPr lang="en-US" sz="1800" dirty="0">
                          <a:solidFill>
                            <a:srgbClr val="C00000"/>
                          </a:solidFill>
                          <a:effectLst/>
                        </a:rPr>
                        <a:t>ten </a:t>
                      </a:r>
                      <a:r>
                        <a:rPr lang="id-ID" sz="1800" dirty="0">
                          <a:effectLst/>
                        </a:rPr>
                        <a:t>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57200">
                <a:tc>
                  <a:txBody>
                    <a:bodyPr/>
                    <a:lstStyle/>
                    <a:p>
                      <a:pPr algn="just">
                        <a:spcAft>
                          <a:spcPts val="0"/>
                        </a:spcAft>
                      </a:pPr>
                      <a:r>
                        <a:rPr lang="en-US" sz="2400" b="0" dirty="0">
                          <a:solidFill>
                            <a:srgbClr val="C00000"/>
                          </a:solidFill>
                          <a:effectLst/>
                        </a:rPr>
                        <a:t>RQ7</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perform</a:t>
                      </a:r>
                      <a:r>
                        <a:rPr lang="en-US" sz="1800" dirty="0">
                          <a:solidFill>
                            <a:srgbClr val="0070C0"/>
                          </a:solidFill>
                          <a:effectLst/>
                        </a:rPr>
                        <a:t>s</a:t>
                      </a:r>
                      <a:r>
                        <a:rPr lang="id-ID" sz="1800" dirty="0">
                          <a:solidFill>
                            <a:srgbClr val="0070C0"/>
                          </a:solidFill>
                          <a:effectLst/>
                        </a:rPr>
                        <a:t> </a:t>
                      </a:r>
                      <a:r>
                        <a:rPr lang="id-ID" sz="1800" dirty="0" err="1">
                          <a:solidFill>
                            <a:srgbClr val="0070C0"/>
                          </a:solidFill>
                          <a:effectLst/>
                        </a:rPr>
                        <a:t>best</a:t>
                      </a:r>
                      <a:r>
                        <a:rPr lang="id-ID" sz="1800" dirty="0">
                          <a:solidFill>
                            <a:srgbClr val="0070C0"/>
                          </a:solidFill>
                          <a:effectLst/>
                        </a:rPr>
                        <a:t> </a:t>
                      </a:r>
                      <a:r>
                        <a:rPr lang="id-ID" sz="1800" dirty="0" err="1">
                          <a:effectLst/>
                        </a:rPr>
                        <a:t>when</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57200">
                <a:tc>
                  <a:txBody>
                    <a:bodyPr/>
                    <a:lstStyle/>
                    <a:p>
                      <a:pPr algn="just">
                        <a:spcAft>
                          <a:spcPts val="0"/>
                        </a:spcAft>
                      </a:pPr>
                      <a:r>
                        <a:rPr lang="en-US" sz="2400" b="0" dirty="0">
                          <a:solidFill>
                            <a:srgbClr val="C00000"/>
                          </a:solidFill>
                          <a:effectLst/>
                        </a:rPr>
                        <a:t>RQ8</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improvements</a:t>
                      </a:r>
                      <a:r>
                        <a:rPr lang="id-ID" sz="1800" dirty="0">
                          <a:solidFill>
                            <a:srgbClr val="0070C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57200">
                <a:tc>
                  <a:txBody>
                    <a:bodyPr/>
                    <a:lstStyle/>
                    <a:p>
                      <a:pPr algn="just">
                        <a:spcAft>
                          <a:spcPts val="0"/>
                        </a:spcAft>
                      </a:pPr>
                      <a:r>
                        <a:rPr lang="en-US" sz="2400" b="0" dirty="0">
                          <a:solidFill>
                            <a:srgbClr val="C00000"/>
                          </a:solidFill>
                          <a:effectLst/>
                        </a:rPr>
                        <a:t>RQ9</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frameworks</a:t>
                      </a:r>
                      <a:r>
                        <a:rPr lang="id-ID" sz="1800" dirty="0">
                          <a:solidFill>
                            <a:srgbClr val="C0000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376</a:t>
            </a:fld>
            <a:endParaRPr lang="en-US" dirty="0">
              <a:solidFill>
                <a:prstClr val="black">
                  <a:tint val="75000"/>
                </a:prstClr>
              </a:solidFill>
            </a:endParaRPr>
          </a:p>
        </p:txBody>
      </p:sp>
    </p:spTree>
    <p:extLst>
      <p:ext uri="{BB962C8B-B14F-4D97-AF65-F5344CB8AC3E}">
        <p14:creationId xmlns:p14="http://schemas.microsoft.com/office/powerpoint/2010/main" val="5220102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 (RQ)</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6200" y="1394882"/>
            <a:ext cx="8991600" cy="4777318"/>
          </a:xfrm>
          <a:prstGeom prst="rect">
            <a:avLst/>
          </a:prstGeom>
        </p:spPr>
      </p:pic>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377</a:t>
            </a:fld>
            <a:endParaRPr lang="en-US" dirty="0">
              <a:solidFill>
                <a:prstClr val="black">
                  <a:tint val="75000"/>
                </a:prstClr>
              </a:solidFill>
            </a:endParaRPr>
          </a:p>
        </p:txBody>
      </p:sp>
    </p:spTree>
    <p:extLst>
      <p:ext uri="{BB962C8B-B14F-4D97-AF65-F5344CB8AC3E}">
        <p14:creationId xmlns:p14="http://schemas.microsoft.com/office/powerpoint/2010/main" val="387209088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8216"/>
            <a:ext cx="4876800" cy="4868333"/>
          </a:xfrm>
        </p:spPr>
        <p:txBody>
          <a:bodyPr>
            <a:normAutofit lnSpcReduction="10000"/>
          </a:bodyPr>
          <a:lstStyle/>
          <a:p>
            <a:r>
              <a:rPr lang="en-US" sz="2800" dirty="0"/>
              <a:t>Publication Year:</a:t>
            </a:r>
          </a:p>
          <a:p>
            <a:pPr lvl="1">
              <a:buFont typeface="Wingdings" panose="05000000000000000000" pitchFamily="2" charset="2"/>
              <a:buChar char="ü"/>
            </a:pPr>
            <a:r>
              <a:rPr lang="en-US" sz="2400" dirty="0">
                <a:solidFill>
                  <a:srgbClr val="C00000"/>
                </a:solidFill>
              </a:rPr>
              <a:t>2000-2013</a:t>
            </a:r>
          </a:p>
          <a:p>
            <a:r>
              <a:rPr lang="en-US" sz="2800" dirty="0"/>
              <a:t>Publication Type:</a:t>
            </a:r>
          </a:p>
          <a:p>
            <a:pPr lvl="1">
              <a:buFont typeface="Wingdings" panose="05000000000000000000" pitchFamily="2" charset="2"/>
              <a:buChar char="ü"/>
            </a:pPr>
            <a:r>
              <a:rPr lang="en-US" sz="2400" dirty="0">
                <a:solidFill>
                  <a:srgbClr val="C00000"/>
                </a:solidFill>
              </a:rPr>
              <a:t>Journal</a:t>
            </a:r>
          </a:p>
          <a:p>
            <a:pPr lvl="1">
              <a:buFont typeface="Wingdings" panose="05000000000000000000" pitchFamily="2" charset="2"/>
              <a:buChar char="ü"/>
            </a:pPr>
            <a:r>
              <a:rPr lang="en-US" sz="2400" dirty="0">
                <a:solidFill>
                  <a:srgbClr val="C00000"/>
                </a:solidFill>
              </a:rPr>
              <a:t>Conference Proceedings</a:t>
            </a:r>
          </a:p>
          <a:p>
            <a:r>
              <a:rPr lang="en-US" sz="2800" dirty="0"/>
              <a:t>Search String:</a:t>
            </a:r>
          </a:p>
          <a:p>
            <a:pPr marL="344487" lvl="1" indent="0">
              <a:buNone/>
            </a:pPr>
            <a:r>
              <a:rPr lang="en-US" sz="1800" dirty="0"/>
              <a:t>software</a:t>
            </a:r>
            <a:br>
              <a:rPr lang="en-US" sz="1800" dirty="0"/>
            </a:br>
            <a:r>
              <a:rPr lang="en-US" sz="1800" dirty="0">
                <a:solidFill>
                  <a:srgbClr val="C00000"/>
                </a:solidFill>
              </a:rPr>
              <a:t>AND</a:t>
            </a:r>
            <a:br>
              <a:rPr lang="en-US" sz="1800" dirty="0"/>
            </a:br>
            <a:r>
              <a:rPr lang="en-US" sz="1800" dirty="0"/>
              <a:t>(fault* </a:t>
            </a:r>
            <a:r>
              <a:rPr lang="en-US" sz="1800" dirty="0">
                <a:solidFill>
                  <a:srgbClr val="0070C0"/>
                </a:solidFill>
              </a:rPr>
              <a:t>OR</a:t>
            </a:r>
            <a:r>
              <a:rPr lang="en-US" sz="1800" dirty="0"/>
              <a:t> defect* </a:t>
            </a:r>
            <a:r>
              <a:rPr lang="en-US" sz="1800" dirty="0">
                <a:solidFill>
                  <a:srgbClr val="0070C0"/>
                </a:solidFill>
              </a:rPr>
              <a:t>OR</a:t>
            </a:r>
            <a:r>
              <a:rPr lang="en-US" sz="1800" dirty="0"/>
              <a:t> quality </a:t>
            </a:r>
            <a:r>
              <a:rPr lang="en-US" sz="1800" dirty="0">
                <a:solidFill>
                  <a:srgbClr val="0070C0"/>
                </a:solidFill>
              </a:rPr>
              <a:t>OR</a:t>
            </a:r>
            <a:r>
              <a:rPr lang="en-US" sz="1800" dirty="0"/>
              <a:t> error-prone) </a:t>
            </a:r>
            <a:r>
              <a:rPr lang="en-US" sz="1800" dirty="0">
                <a:solidFill>
                  <a:srgbClr val="C00000"/>
                </a:solidFill>
              </a:rPr>
              <a:t>AND</a:t>
            </a:r>
            <a:br>
              <a:rPr lang="en-US" sz="1800" dirty="0"/>
            </a:br>
            <a:r>
              <a:rPr lang="en-US" sz="1800" dirty="0"/>
              <a:t>(predict* </a:t>
            </a:r>
            <a:r>
              <a:rPr lang="en-US" sz="1800" dirty="0">
                <a:solidFill>
                  <a:srgbClr val="0070C0"/>
                </a:solidFill>
              </a:rPr>
              <a:t>OR</a:t>
            </a:r>
            <a:r>
              <a:rPr lang="en-US" sz="1800" dirty="0"/>
              <a:t> prone* </a:t>
            </a:r>
            <a:r>
              <a:rPr lang="en-US" sz="1800" dirty="0">
                <a:solidFill>
                  <a:srgbClr val="0070C0"/>
                </a:solidFill>
              </a:rPr>
              <a:t>OR</a:t>
            </a:r>
            <a:r>
              <a:rPr lang="en-US" sz="1800" dirty="0"/>
              <a:t> probability </a:t>
            </a:r>
            <a:r>
              <a:rPr lang="en-US" sz="1800" dirty="0">
                <a:solidFill>
                  <a:srgbClr val="0070C0"/>
                </a:solidFill>
              </a:rPr>
              <a:t>OR</a:t>
            </a:r>
            <a:r>
              <a:rPr lang="en-US" sz="1800" dirty="0"/>
              <a:t> assess* </a:t>
            </a:r>
            <a:r>
              <a:rPr lang="en-US" sz="1800" dirty="0">
                <a:solidFill>
                  <a:srgbClr val="0070C0"/>
                </a:solidFill>
              </a:rPr>
              <a:t>OR</a:t>
            </a:r>
            <a:r>
              <a:rPr lang="en-US" sz="1800" dirty="0"/>
              <a:t> detect* </a:t>
            </a:r>
            <a:r>
              <a:rPr lang="en-US" sz="1800" dirty="0">
                <a:solidFill>
                  <a:srgbClr val="0070C0"/>
                </a:solidFill>
              </a:rPr>
              <a:t>OR</a:t>
            </a:r>
            <a:r>
              <a:rPr lang="en-US" sz="1800" dirty="0"/>
              <a:t> </a:t>
            </a:r>
            <a:r>
              <a:rPr lang="en-US" sz="1800" dirty="0" err="1"/>
              <a:t>estimat</a:t>
            </a:r>
            <a:r>
              <a:rPr lang="en-US" sz="1800" dirty="0"/>
              <a:t>* </a:t>
            </a:r>
            <a:r>
              <a:rPr lang="en-US" sz="1800" dirty="0">
                <a:solidFill>
                  <a:srgbClr val="0070C0"/>
                </a:solidFill>
              </a:rPr>
              <a:t>OR</a:t>
            </a:r>
            <a:r>
              <a:rPr lang="en-US" sz="1800" dirty="0"/>
              <a:t> </a:t>
            </a:r>
            <a:r>
              <a:rPr lang="en-US" sz="1800" dirty="0" err="1"/>
              <a:t>classificat</a:t>
            </a:r>
            <a:r>
              <a:rPr lang="en-US" sz="1800" dirty="0"/>
              <a:t>*) </a:t>
            </a:r>
          </a:p>
          <a:p>
            <a:r>
              <a:rPr lang="en-US" sz="2800" dirty="0"/>
              <a:t>Selected Studies:</a:t>
            </a:r>
          </a:p>
          <a:p>
            <a:pPr lvl="1">
              <a:buFont typeface="Wingdings" panose="05000000000000000000" pitchFamily="2" charset="2"/>
              <a:buChar char="ü"/>
            </a:pPr>
            <a:r>
              <a:rPr lang="en-US" dirty="0">
                <a:solidFill>
                  <a:srgbClr val="C00000"/>
                </a:solidFill>
              </a:rPr>
              <a:t>71</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3"/>
          <a:stretch>
            <a:fillRect/>
          </a:stretch>
        </p:blipFill>
        <p:spPr>
          <a:xfrm>
            <a:off x="4876800" y="114302"/>
            <a:ext cx="4183173" cy="6591298"/>
          </a:xfrm>
          <a:prstGeom prst="rect">
            <a:avLst/>
          </a:prstGeom>
        </p:spPr>
      </p:pic>
      <p:sp>
        <p:nvSpPr>
          <p:cNvPr id="2" name="Title 1"/>
          <p:cNvSpPr>
            <a:spLocks noGrp="1"/>
          </p:cNvSpPr>
          <p:nvPr>
            <p:ph type="title"/>
          </p:nvPr>
        </p:nvSpPr>
        <p:spPr>
          <a:xfrm>
            <a:off x="628649" y="152399"/>
            <a:ext cx="8501495" cy="761994"/>
          </a:xfrm>
        </p:spPr>
        <p:txBody>
          <a:bodyPr>
            <a:normAutofit fontScale="90000"/>
          </a:bodyPr>
          <a:lstStyle/>
          <a:p>
            <a:r>
              <a:rPr lang="en-US" sz="4000" dirty="0"/>
              <a:t>Studies Selection</a:t>
            </a:r>
            <a:br>
              <a:rPr lang="en-US" sz="4000" dirty="0"/>
            </a:br>
            <a:r>
              <a:rPr lang="en-US" sz="4000" dirty="0"/>
              <a:t>Strategy</a:t>
            </a:r>
          </a:p>
        </p:txBody>
      </p:sp>
      <p:sp>
        <p:nvSpPr>
          <p:cNvPr id="7" name="Slide Number Placeholder 6"/>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378</a:t>
            </a:fld>
            <a:endParaRPr lang="en-US" dirty="0">
              <a:solidFill>
                <a:prstClr val="black">
                  <a:tint val="75000"/>
                </a:prstClr>
              </a:solidFill>
            </a:endParaRPr>
          </a:p>
        </p:txBody>
      </p:sp>
    </p:spTree>
    <p:extLst>
      <p:ext uri="{BB962C8B-B14F-4D97-AF65-F5344CB8AC3E}">
        <p14:creationId xmlns:p14="http://schemas.microsoft.com/office/powerpoint/2010/main" val="11821523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and Exclusion Criteria</a:t>
            </a:r>
            <a:endParaRPr lang="id-ID" dirty="0"/>
          </a:p>
        </p:txBody>
      </p:sp>
      <p:graphicFrame>
        <p:nvGraphicFramePr>
          <p:cNvPr id="5" name="Content Placeholder 4"/>
          <p:cNvGraphicFramePr>
            <a:graphicFrameLocks noGrp="1"/>
          </p:cNvGraphicFramePr>
          <p:nvPr>
            <p:ph idx="1"/>
          </p:nvPr>
        </p:nvGraphicFramePr>
        <p:xfrm>
          <a:off x="304800" y="1219200"/>
          <a:ext cx="8534400" cy="4953001"/>
        </p:xfrm>
        <a:graphic>
          <a:graphicData uri="http://schemas.openxmlformats.org/drawingml/2006/table">
            <a:tbl>
              <a:tblPr firstCol="1" bandRow="1">
                <a:tableStyleId>{073A0DAA-6AF3-43AB-8588-CEC1D06C72B9}</a:tableStyleId>
              </a:tblPr>
              <a:tblGrid>
                <a:gridCol w="1143000">
                  <a:extLst>
                    <a:ext uri="{9D8B030D-6E8A-4147-A177-3AD203B41FA5}">
                      <a16:colId xmlns:a16="http://schemas.microsoft.com/office/drawing/2014/main" val="20000"/>
                    </a:ext>
                  </a:extLst>
                </a:gridCol>
                <a:gridCol w="7391400">
                  <a:extLst>
                    <a:ext uri="{9D8B030D-6E8A-4147-A177-3AD203B41FA5}">
                      <a16:colId xmlns:a16="http://schemas.microsoft.com/office/drawing/2014/main" val="20001"/>
                    </a:ext>
                  </a:extLst>
                </a:gridCol>
              </a:tblGrid>
              <a:tr h="721147">
                <a:tc rowSpan="4">
                  <a:txBody>
                    <a:bodyPr/>
                    <a:lstStyle/>
                    <a:p>
                      <a:pPr algn="just">
                        <a:spcAft>
                          <a:spcPts val="0"/>
                        </a:spcAft>
                      </a:pPr>
                      <a:r>
                        <a:rPr lang="id-ID" sz="2000" dirty="0" err="1">
                          <a:effectLst/>
                        </a:rPr>
                        <a:t>Inclusion</a:t>
                      </a:r>
                      <a:r>
                        <a:rPr lang="id-ID" sz="2000" dirty="0">
                          <a:effectLst/>
                        </a:rPr>
                        <a:t> </a:t>
                      </a:r>
                      <a:r>
                        <a:rPr lang="id-ID" sz="2000" dirty="0" err="1">
                          <a:effectLst/>
                        </a:rPr>
                        <a:t>Criteria</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tc>
                  <a:txBody>
                    <a:bodyPr/>
                    <a:lstStyle/>
                    <a:p>
                      <a:pPr algn="just">
                        <a:spcAft>
                          <a:spcPts val="0"/>
                        </a:spcAft>
                      </a:pPr>
                      <a:r>
                        <a:rPr lang="en-US" sz="2000" dirty="0">
                          <a:effectLst/>
                        </a:rPr>
                        <a:t>S</a:t>
                      </a:r>
                      <a:r>
                        <a:rPr lang="id-ID" sz="2000" dirty="0" err="1">
                          <a:effectLst/>
                        </a:rPr>
                        <a:t>tudies</a:t>
                      </a:r>
                      <a:r>
                        <a:rPr lang="id-ID" sz="2000" dirty="0">
                          <a:effectLst/>
                        </a:rPr>
                        <a:t> </a:t>
                      </a:r>
                      <a:r>
                        <a:rPr lang="en-US" sz="2000" dirty="0">
                          <a:effectLst/>
                        </a:rPr>
                        <a:t>in </a:t>
                      </a:r>
                      <a:r>
                        <a:rPr lang="id-ID" sz="2000" dirty="0" err="1">
                          <a:solidFill>
                            <a:srgbClr val="C00000"/>
                          </a:solidFill>
                          <a:effectLst/>
                        </a:rPr>
                        <a:t>academic</a:t>
                      </a:r>
                      <a:r>
                        <a:rPr lang="id-ID" sz="2000" dirty="0">
                          <a:solidFill>
                            <a:srgbClr val="C00000"/>
                          </a:solidFill>
                          <a:effectLst/>
                        </a:rPr>
                        <a:t> </a:t>
                      </a:r>
                      <a:r>
                        <a:rPr lang="id-ID" sz="2000" dirty="0" err="1">
                          <a:solidFill>
                            <a:srgbClr val="C00000"/>
                          </a:solidFill>
                          <a:effectLst/>
                        </a:rPr>
                        <a:t>and</a:t>
                      </a:r>
                      <a:r>
                        <a:rPr lang="id-ID" sz="2000" dirty="0">
                          <a:solidFill>
                            <a:srgbClr val="C00000"/>
                          </a:solidFill>
                          <a:effectLst/>
                        </a:rPr>
                        <a:t> </a:t>
                      </a:r>
                      <a:r>
                        <a:rPr lang="id-ID" sz="2000" dirty="0" err="1">
                          <a:solidFill>
                            <a:srgbClr val="C00000"/>
                          </a:solidFill>
                          <a:effectLst/>
                        </a:rPr>
                        <a:t>industry</a:t>
                      </a:r>
                      <a:r>
                        <a:rPr lang="id-ID" sz="2000" dirty="0">
                          <a:solidFill>
                            <a:srgbClr val="C00000"/>
                          </a:solidFill>
                          <a:effectLst/>
                        </a:rPr>
                        <a:t> </a:t>
                      </a:r>
                      <a:r>
                        <a:rPr lang="id-ID" sz="2000" dirty="0" err="1">
                          <a:effectLst/>
                        </a:rPr>
                        <a:t>using</a:t>
                      </a:r>
                      <a:r>
                        <a:rPr lang="id-ID" sz="2000" dirty="0">
                          <a:effectLst/>
                        </a:rPr>
                        <a:t> </a:t>
                      </a:r>
                      <a:r>
                        <a:rPr lang="id-ID" sz="2000" dirty="0" err="1">
                          <a:effectLst/>
                        </a:rPr>
                        <a:t>large</a:t>
                      </a:r>
                      <a:r>
                        <a:rPr lang="id-ID" sz="2000" dirty="0">
                          <a:effectLst/>
                        </a:rPr>
                        <a:t> </a:t>
                      </a:r>
                      <a:r>
                        <a:rPr lang="id-ID" sz="2000" dirty="0" err="1">
                          <a:effectLst/>
                        </a:rPr>
                        <a:t>and</a:t>
                      </a:r>
                      <a:r>
                        <a:rPr lang="id-ID" sz="2000" dirty="0">
                          <a:effectLst/>
                        </a:rPr>
                        <a:t> </a:t>
                      </a:r>
                      <a:r>
                        <a:rPr lang="id-ID" sz="2000" dirty="0" err="1">
                          <a:effectLst/>
                        </a:rPr>
                        <a:t>small</a:t>
                      </a:r>
                      <a:r>
                        <a:rPr lang="id-ID" sz="2000" dirty="0">
                          <a:effectLst/>
                        </a:rPr>
                        <a:t> </a:t>
                      </a:r>
                      <a:r>
                        <a:rPr lang="id-ID" sz="2000" dirty="0" err="1">
                          <a:effectLst/>
                        </a:rPr>
                        <a:t>scale</a:t>
                      </a:r>
                      <a:r>
                        <a:rPr lang="id-ID" sz="2000" dirty="0">
                          <a:effectLst/>
                        </a:rPr>
                        <a:t> </a:t>
                      </a:r>
                      <a:r>
                        <a:rPr lang="id-ID" sz="2000" dirty="0">
                          <a:solidFill>
                            <a:srgbClr val="C00000"/>
                          </a:solidFill>
                          <a:effectLst/>
                        </a:rPr>
                        <a:t>data </a:t>
                      </a:r>
                      <a:r>
                        <a:rPr lang="id-ID" sz="2000" dirty="0" err="1">
                          <a:solidFill>
                            <a:srgbClr val="C00000"/>
                          </a:solidFill>
                          <a:effectLst/>
                        </a:rPr>
                        <a:t>sets</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0"/>
                  </a:ext>
                </a:extLst>
              </a:tr>
              <a:tr h="721147">
                <a:tc vMerge="1">
                  <a:txBody>
                    <a:bodyPr/>
                    <a:lstStyle/>
                    <a:p>
                      <a:endParaRPr lang="id-ID"/>
                    </a:p>
                  </a:txBody>
                  <a:tcPr/>
                </a:tc>
                <a:tc>
                  <a:txBody>
                    <a:bodyPr/>
                    <a:lstStyle/>
                    <a:p>
                      <a:pPr algn="just">
                        <a:spcAft>
                          <a:spcPts val="0"/>
                        </a:spcAft>
                      </a:pPr>
                      <a:r>
                        <a:rPr lang="id-ID" sz="2000" dirty="0" err="1">
                          <a:effectLst/>
                        </a:rPr>
                        <a:t>Studies</a:t>
                      </a:r>
                      <a:r>
                        <a:rPr lang="id-ID" sz="2000" dirty="0">
                          <a:effectLst/>
                        </a:rPr>
                        <a:t> </a:t>
                      </a:r>
                      <a:r>
                        <a:rPr lang="en-US" sz="2000" dirty="0">
                          <a:effectLst/>
                        </a:rPr>
                        <a:t>discussing and </a:t>
                      </a:r>
                      <a:r>
                        <a:rPr lang="id-ID" sz="2000" dirty="0" err="1">
                          <a:solidFill>
                            <a:srgbClr val="C00000"/>
                          </a:solidFill>
                          <a:effectLst/>
                        </a:rPr>
                        <a:t>comparing</a:t>
                      </a:r>
                      <a:r>
                        <a:rPr lang="id-ID" sz="2000" dirty="0">
                          <a:solidFill>
                            <a:srgbClr val="C00000"/>
                          </a:solidFill>
                          <a:effectLst/>
                        </a:rPr>
                        <a:t> modeling </a:t>
                      </a:r>
                      <a:r>
                        <a:rPr lang="id-ID" sz="2000" dirty="0" err="1">
                          <a:solidFill>
                            <a:srgbClr val="C00000"/>
                          </a:solidFill>
                          <a:effectLst/>
                        </a:rPr>
                        <a:t>performance</a:t>
                      </a:r>
                      <a:r>
                        <a:rPr lang="id-ID" sz="2000" dirty="0">
                          <a:solidFill>
                            <a:srgbClr val="C00000"/>
                          </a:solidFill>
                          <a:effectLst/>
                        </a:rPr>
                        <a:t> </a:t>
                      </a:r>
                      <a:r>
                        <a:rPr lang="id-ID" sz="2000" dirty="0" err="1">
                          <a:effectLst/>
                        </a:rPr>
                        <a:t>in</a:t>
                      </a:r>
                      <a:r>
                        <a:rPr lang="id-ID" sz="2000" dirty="0">
                          <a:effectLst/>
                        </a:rPr>
                        <a:t> </a:t>
                      </a:r>
                      <a:r>
                        <a:rPr lang="id-ID" sz="2000" dirty="0" err="1">
                          <a:effectLst/>
                        </a:rPr>
                        <a:t>the</a:t>
                      </a:r>
                      <a:r>
                        <a:rPr lang="id-ID" sz="2000" dirty="0">
                          <a:effectLst/>
                        </a:rPr>
                        <a:t> area of </a:t>
                      </a:r>
                      <a:r>
                        <a:rPr lang="id-ID" sz="2000" dirty="0" err="1">
                          <a:effectLst/>
                        </a:rPr>
                        <a:t>software</a:t>
                      </a:r>
                      <a:r>
                        <a:rPr lang="id-ID" sz="2000" dirty="0">
                          <a:effectLst/>
                        </a:rPr>
                        <a:t> </a:t>
                      </a:r>
                      <a:r>
                        <a:rPr lang="en-US" sz="2000" dirty="0">
                          <a:effectLst/>
                        </a:rPr>
                        <a:t>defect</a:t>
                      </a:r>
                      <a:r>
                        <a:rPr lang="id-ID" sz="2000" dirty="0">
                          <a:effectLst/>
                        </a:rPr>
                        <a:t> </a:t>
                      </a:r>
                      <a:r>
                        <a:rPr lang="id-ID" sz="2000" dirty="0" err="1">
                          <a:effectLst/>
                        </a:rPr>
                        <a:t>prediction</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1"/>
                  </a:ext>
                </a:extLst>
              </a:tr>
              <a:tr h="721147">
                <a:tc vMerge="1">
                  <a:txBody>
                    <a:bodyPr/>
                    <a:lstStyle/>
                    <a:p>
                      <a:endParaRPr lang="id-ID"/>
                    </a:p>
                  </a:txBody>
                  <a:tcPr/>
                </a:tc>
                <a:tc>
                  <a:txBody>
                    <a:bodyPr/>
                    <a:lstStyle/>
                    <a:p>
                      <a:pPr algn="just">
                        <a:spcAft>
                          <a:spcPts val="0"/>
                        </a:spcAft>
                      </a:pPr>
                      <a:r>
                        <a:rPr lang="id-ID" sz="2000" dirty="0">
                          <a:effectLst/>
                        </a:rPr>
                        <a:t>For </a:t>
                      </a:r>
                      <a:r>
                        <a:rPr lang="id-ID" sz="2000" dirty="0" err="1">
                          <a:effectLst/>
                        </a:rPr>
                        <a:t>studies</a:t>
                      </a:r>
                      <a:r>
                        <a:rPr lang="id-ID" sz="2000" dirty="0">
                          <a:effectLst/>
                        </a:rPr>
                        <a:t> </a:t>
                      </a:r>
                      <a:r>
                        <a:rPr lang="id-ID" sz="2000" dirty="0" err="1">
                          <a:effectLst/>
                        </a:rPr>
                        <a:t>that</a:t>
                      </a:r>
                      <a:r>
                        <a:rPr lang="id-ID" sz="2000" dirty="0">
                          <a:effectLst/>
                        </a:rPr>
                        <a:t> </a:t>
                      </a:r>
                      <a:r>
                        <a:rPr lang="id-ID" sz="2000" dirty="0" err="1">
                          <a:effectLst/>
                        </a:rPr>
                        <a:t>have</a:t>
                      </a:r>
                      <a:r>
                        <a:rPr lang="id-ID" sz="2000" dirty="0">
                          <a:effectLst/>
                        </a:rPr>
                        <a:t> </a:t>
                      </a:r>
                      <a:r>
                        <a:rPr lang="id-ID" sz="2000" dirty="0" err="1">
                          <a:effectLst/>
                        </a:rPr>
                        <a:t>both</a:t>
                      </a:r>
                      <a:r>
                        <a:rPr lang="id-ID" sz="2000" dirty="0">
                          <a:effectLst/>
                        </a:rPr>
                        <a:t> </a:t>
                      </a:r>
                      <a:r>
                        <a:rPr lang="en-US" sz="2000" dirty="0">
                          <a:effectLst/>
                        </a:rPr>
                        <a:t>the </a:t>
                      </a:r>
                      <a:r>
                        <a:rPr lang="id-ID" sz="2000" dirty="0" err="1">
                          <a:solidFill>
                            <a:srgbClr val="C00000"/>
                          </a:solidFill>
                          <a:effectLst/>
                        </a:rPr>
                        <a:t>conference</a:t>
                      </a:r>
                      <a:r>
                        <a:rPr lang="id-ID" sz="2000" dirty="0">
                          <a:solidFill>
                            <a:srgbClr val="C00000"/>
                          </a:solidFill>
                          <a:effectLst/>
                        </a:rPr>
                        <a:t> </a:t>
                      </a:r>
                      <a:r>
                        <a:rPr lang="id-ID" sz="2000" dirty="0" err="1">
                          <a:solidFill>
                            <a:srgbClr val="C00000"/>
                          </a:solidFill>
                          <a:effectLst/>
                        </a:rPr>
                        <a:t>and</a:t>
                      </a:r>
                      <a:r>
                        <a:rPr lang="id-ID" sz="2000" dirty="0">
                          <a:solidFill>
                            <a:srgbClr val="C00000"/>
                          </a:solidFill>
                          <a:effectLst/>
                        </a:rPr>
                        <a:t> </a:t>
                      </a:r>
                      <a:r>
                        <a:rPr lang="id-ID" sz="2000" dirty="0" err="1">
                          <a:solidFill>
                            <a:srgbClr val="C00000"/>
                          </a:solidFill>
                          <a:effectLst/>
                        </a:rPr>
                        <a:t>journal</a:t>
                      </a:r>
                      <a:r>
                        <a:rPr lang="id-ID" sz="2000" dirty="0">
                          <a:solidFill>
                            <a:srgbClr val="C00000"/>
                          </a:solidFill>
                          <a:effectLst/>
                        </a:rPr>
                        <a:t> </a:t>
                      </a:r>
                      <a:r>
                        <a:rPr lang="id-ID" sz="2000" dirty="0" err="1">
                          <a:effectLst/>
                        </a:rPr>
                        <a:t>version</a:t>
                      </a:r>
                      <a:r>
                        <a:rPr lang="en-US" sz="2000" dirty="0">
                          <a:effectLst/>
                        </a:rPr>
                        <a:t>s</a:t>
                      </a:r>
                      <a:r>
                        <a:rPr lang="id-ID" sz="2000" dirty="0">
                          <a:effectLst/>
                        </a:rPr>
                        <a:t>, </a:t>
                      </a:r>
                      <a:r>
                        <a:rPr lang="id-ID" sz="2000" dirty="0" err="1">
                          <a:effectLst/>
                        </a:rPr>
                        <a:t>only</a:t>
                      </a:r>
                      <a:r>
                        <a:rPr lang="id-ID" sz="2000" dirty="0">
                          <a:effectLst/>
                        </a:rPr>
                        <a:t> </a:t>
                      </a:r>
                      <a:r>
                        <a:rPr lang="id-ID" sz="2000" dirty="0" err="1">
                          <a:effectLst/>
                        </a:rPr>
                        <a:t>the</a:t>
                      </a:r>
                      <a:r>
                        <a:rPr lang="id-ID" sz="2000" dirty="0">
                          <a:effectLst/>
                        </a:rPr>
                        <a:t> </a:t>
                      </a:r>
                      <a:r>
                        <a:rPr lang="id-ID" sz="2000" dirty="0" err="1">
                          <a:effectLst/>
                        </a:rPr>
                        <a:t>journal</a:t>
                      </a:r>
                      <a:r>
                        <a:rPr lang="id-ID" sz="2000" dirty="0">
                          <a:effectLst/>
                        </a:rPr>
                        <a:t> </a:t>
                      </a:r>
                      <a:r>
                        <a:rPr lang="id-ID" sz="2000" dirty="0" err="1">
                          <a:effectLst/>
                        </a:rPr>
                        <a:t>version</a:t>
                      </a:r>
                      <a:r>
                        <a:rPr lang="id-ID" sz="2000" dirty="0">
                          <a:effectLst/>
                        </a:rPr>
                        <a:t> </a:t>
                      </a:r>
                      <a:r>
                        <a:rPr lang="id-ID" sz="2000" dirty="0" err="1">
                          <a:effectLst/>
                        </a:rPr>
                        <a:t>will</a:t>
                      </a:r>
                      <a:r>
                        <a:rPr lang="id-ID" sz="2000" dirty="0">
                          <a:effectLst/>
                        </a:rPr>
                        <a:t> </a:t>
                      </a:r>
                      <a:r>
                        <a:rPr lang="id-ID" sz="2000" dirty="0" err="1">
                          <a:effectLst/>
                        </a:rPr>
                        <a:t>be</a:t>
                      </a:r>
                      <a:r>
                        <a:rPr lang="id-ID" sz="2000" dirty="0">
                          <a:effectLst/>
                        </a:rPr>
                        <a:t> </a:t>
                      </a:r>
                      <a:r>
                        <a:rPr lang="id-ID" sz="2000" dirty="0" err="1">
                          <a:effectLst/>
                        </a:rPr>
                        <a:t>included</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2"/>
                  </a:ext>
                </a:extLst>
              </a:tr>
              <a:tr h="721147">
                <a:tc vMerge="1">
                  <a:txBody>
                    <a:bodyPr/>
                    <a:lstStyle/>
                    <a:p>
                      <a:endParaRPr lang="id-ID"/>
                    </a:p>
                  </a:txBody>
                  <a:tcPr/>
                </a:tc>
                <a:tc>
                  <a:txBody>
                    <a:bodyPr/>
                    <a:lstStyle/>
                    <a:p>
                      <a:pPr algn="just">
                        <a:spcAft>
                          <a:spcPts val="0"/>
                        </a:spcAft>
                      </a:pPr>
                      <a:r>
                        <a:rPr lang="id-ID" sz="2000" dirty="0">
                          <a:effectLst/>
                        </a:rPr>
                        <a:t>For </a:t>
                      </a:r>
                      <a:r>
                        <a:rPr lang="id-ID" sz="2000" dirty="0" err="1">
                          <a:solidFill>
                            <a:srgbClr val="C00000"/>
                          </a:solidFill>
                          <a:effectLst/>
                        </a:rPr>
                        <a:t>duplicate</a:t>
                      </a:r>
                      <a:r>
                        <a:rPr lang="id-ID" sz="2000" dirty="0">
                          <a:solidFill>
                            <a:srgbClr val="C00000"/>
                          </a:solidFill>
                          <a:effectLst/>
                        </a:rPr>
                        <a:t> </a:t>
                      </a:r>
                      <a:r>
                        <a:rPr lang="id-ID" sz="2000" dirty="0" err="1">
                          <a:solidFill>
                            <a:srgbClr val="C00000"/>
                          </a:solidFill>
                          <a:effectLst/>
                        </a:rPr>
                        <a:t>publications</a:t>
                      </a:r>
                      <a:r>
                        <a:rPr lang="id-ID" sz="2000" dirty="0">
                          <a:solidFill>
                            <a:srgbClr val="C00000"/>
                          </a:solidFill>
                          <a:effectLst/>
                        </a:rPr>
                        <a:t> </a:t>
                      </a:r>
                      <a:r>
                        <a:rPr lang="id-ID" sz="2000" dirty="0">
                          <a:effectLst/>
                        </a:rPr>
                        <a:t>of </a:t>
                      </a:r>
                      <a:r>
                        <a:rPr lang="id-ID" sz="2000" dirty="0" err="1">
                          <a:effectLst/>
                        </a:rPr>
                        <a:t>the</a:t>
                      </a:r>
                      <a:r>
                        <a:rPr lang="id-ID" sz="2000" dirty="0">
                          <a:effectLst/>
                        </a:rPr>
                        <a:t> </a:t>
                      </a:r>
                      <a:r>
                        <a:rPr lang="id-ID" sz="2000" dirty="0" err="1">
                          <a:effectLst/>
                        </a:rPr>
                        <a:t>same</a:t>
                      </a:r>
                      <a:r>
                        <a:rPr lang="id-ID" sz="2000" dirty="0">
                          <a:effectLst/>
                        </a:rPr>
                        <a:t> </a:t>
                      </a:r>
                      <a:r>
                        <a:rPr lang="id-ID" sz="2000" dirty="0" err="1">
                          <a:effectLst/>
                        </a:rPr>
                        <a:t>study</a:t>
                      </a:r>
                      <a:r>
                        <a:rPr lang="id-ID" sz="2000" dirty="0">
                          <a:effectLst/>
                        </a:rPr>
                        <a:t>, </a:t>
                      </a:r>
                      <a:r>
                        <a:rPr lang="id-ID" sz="2000" dirty="0" err="1">
                          <a:effectLst/>
                        </a:rPr>
                        <a:t>only</a:t>
                      </a:r>
                      <a:r>
                        <a:rPr lang="id-ID" sz="2000" dirty="0">
                          <a:effectLst/>
                        </a:rPr>
                        <a:t> </a:t>
                      </a:r>
                      <a:r>
                        <a:rPr lang="id-ID" sz="2000" dirty="0" err="1">
                          <a:effectLst/>
                        </a:rPr>
                        <a:t>the</a:t>
                      </a:r>
                      <a:r>
                        <a:rPr lang="id-ID" sz="2000" dirty="0">
                          <a:effectLst/>
                        </a:rPr>
                        <a:t> </a:t>
                      </a:r>
                      <a:r>
                        <a:rPr lang="id-ID" sz="2000" dirty="0" err="1">
                          <a:effectLst/>
                        </a:rPr>
                        <a:t>most</a:t>
                      </a:r>
                      <a:r>
                        <a:rPr lang="id-ID" sz="2000" dirty="0">
                          <a:effectLst/>
                        </a:rPr>
                        <a:t> </a:t>
                      </a:r>
                      <a:r>
                        <a:rPr lang="id-ID" sz="2000" dirty="0" err="1">
                          <a:solidFill>
                            <a:srgbClr val="C00000"/>
                          </a:solidFill>
                          <a:effectLst/>
                        </a:rPr>
                        <a:t>complete</a:t>
                      </a:r>
                      <a:r>
                        <a:rPr lang="id-ID" sz="2000" dirty="0">
                          <a:solidFill>
                            <a:srgbClr val="C00000"/>
                          </a:solidFill>
                          <a:effectLst/>
                        </a:rPr>
                        <a:t> </a:t>
                      </a:r>
                      <a:r>
                        <a:rPr lang="id-ID" sz="2000" dirty="0" err="1">
                          <a:solidFill>
                            <a:srgbClr val="C00000"/>
                          </a:solidFill>
                          <a:effectLst/>
                        </a:rPr>
                        <a:t>and</a:t>
                      </a:r>
                      <a:r>
                        <a:rPr lang="id-ID" sz="2000" dirty="0">
                          <a:solidFill>
                            <a:srgbClr val="C00000"/>
                          </a:solidFill>
                          <a:effectLst/>
                        </a:rPr>
                        <a:t> </a:t>
                      </a:r>
                      <a:r>
                        <a:rPr lang="id-ID" sz="2000" dirty="0" err="1">
                          <a:solidFill>
                            <a:srgbClr val="C00000"/>
                          </a:solidFill>
                          <a:effectLst/>
                        </a:rPr>
                        <a:t>newest</a:t>
                      </a:r>
                      <a:r>
                        <a:rPr lang="id-ID" sz="2000" dirty="0">
                          <a:solidFill>
                            <a:srgbClr val="C00000"/>
                          </a:solidFill>
                          <a:effectLst/>
                        </a:rPr>
                        <a:t> </a:t>
                      </a:r>
                      <a:r>
                        <a:rPr lang="id-ID" sz="2000" dirty="0" err="1">
                          <a:solidFill>
                            <a:srgbClr val="C00000"/>
                          </a:solidFill>
                          <a:effectLst/>
                        </a:rPr>
                        <a:t>one</a:t>
                      </a:r>
                      <a:r>
                        <a:rPr lang="id-ID" sz="2000" dirty="0">
                          <a:solidFill>
                            <a:srgbClr val="C00000"/>
                          </a:solidFill>
                          <a:effectLst/>
                        </a:rPr>
                        <a:t> </a:t>
                      </a:r>
                      <a:r>
                        <a:rPr lang="id-ID" sz="2000" dirty="0" err="1">
                          <a:effectLst/>
                        </a:rPr>
                        <a:t>will</a:t>
                      </a:r>
                      <a:r>
                        <a:rPr lang="id-ID" sz="2000" dirty="0">
                          <a:effectLst/>
                        </a:rPr>
                        <a:t> </a:t>
                      </a:r>
                      <a:r>
                        <a:rPr lang="id-ID" sz="2000" dirty="0" err="1">
                          <a:effectLst/>
                        </a:rPr>
                        <a:t>be</a:t>
                      </a:r>
                      <a:r>
                        <a:rPr lang="id-ID" sz="2000" dirty="0">
                          <a:effectLst/>
                        </a:rPr>
                        <a:t> </a:t>
                      </a:r>
                      <a:r>
                        <a:rPr lang="id-ID" sz="2000" dirty="0" err="1">
                          <a:effectLst/>
                        </a:rPr>
                        <a:t>included</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3"/>
                  </a:ext>
                </a:extLst>
              </a:tr>
              <a:tr h="905988">
                <a:tc rowSpan="3">
                  <a:txBody>
                    <a:bodyPr/>
                    <a:lstStyle/>
                    <a:p>
                      <a:pPr algn="just">
                        <a:spcAft>
                          <a:spcPts val="0"/>
                        </a:spcAft>
                      </a:pPr>
                      <a:r>
                        <a:rPr lang="id-ID" sz="2000" dirty="0" err="1">
                          <a:effectLst/>
                        </a:rPr>
                        <a:t>Exclusion</a:t>
                      </a:r>
                      <a:r>
                        <a:rPr lang="id-ID" sz="2000" dirty="0">
                          <a:effectLst/>
                        </a:rPr>
                        <a:t> </a:t>
                      </a:r>
                      <a:r>
                        <a:rPr lang="id-ID" sz="2000" dirty="0" err="1">
                          <a:effectLst/>
                        </a:rPr>
                        <a:t>Criteria</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tc>
                  <a:txBody>
                    <a:bodyPr/>
                    <a:lstStyle/>
                    <a:p>
                      <a:pPr algn="just">
                        <a:spcAft>
                          <a:spcPts val="0"/>
                        </a:spcAft>
                      </a:pPr>
                      <a:r>
                        <a:rPr lang="id-ID" sz="2000" dirty="0" err="1">
                          <a:effectLst/>
                        </a:rPr>
                        <a:t>Studies</a:t>
                      </a:r>
                      <a:r>
                        <a:rPr lang="id-ID" sz="2000" dirty="0">
                          <a:effectLst/>
                        </a:rPr>
                        <a:t> </a:t>
                      </a:r>
                      <a:r>
                        <a:rPr lang="id-ID" sz="2000" dirty="0" err="1">
                          <a:solidFill>
                            <a:srgbClr val="C00000"/>
                          </a:solidFill>
                          <a:effectLst/>
                        </a:rPr>
                        <a:t>without</a:t>
                      </a:r>
                      <a:r>
                        <a:rPr lang="id-ID" sz="2000" dirty="0">
                          <a:solidFill>
                            <a:srgbClr val="C00000"/>
                          </a:solidFill>
                          <a:effectLst/>
                        </a:rPr>
                        <a:t> a </a:t>
                      </a:r>
                      <a:r>
                        <a:rPr lang="id-ID" sz="2000" dirty="0" err="1">
                          <a:solidFill>
                            <a:srgbClr val="C00000"/>
                          </a:solidFill>
                          <a:effectLst/>
                        </a:rPr>
                        <a:t>strong</a:t>
                      </a:r>
                      <a:r>
                        <a:rPr lang="id-ID" sz="2000" dirty="0">
                          <a:solidFill>
                            <a:srgbClr val="C00000"/>
                          </a:solidFill>
                          <a:effectLst/>
                        </a:rPr>
                        <a:t> </a:t>
                      </a:r>
                      <a:r>
                        <a:rPr lang="id-ID" sz="2000" dirty="0" err="1">
                          <a:solidFill>
                            <a:srgbClr val="C00000"/>
                          </a:solidFill>
                          <a:effectLst/>
                        </a:rPr>
                        <a:t>validation</a:t>
                      </a:r>
                      <a:r>
                        <a:rPr lang="id-ID" sz="2000" dirty="0">
                          <a:solidFill>
                            <a:srgbClr val="C00000"/>
                          </a:solidFill>
                          <a:effectLst/>
                        </a:rPr>
                        <a:t> </a:t>
                      </a:r>
                      <a:r>
                        <a:rPr lang="id-ID" sz="2000" dirty="0" err="1">
                          <a:effectLst/>
                        </a:rPr>
                        <a:t>or</a:t>
                      </a:r>
                      <a:r>
                        <a:rPr lang="id-ID" sz="2000" dirty="0">
                          <a:effectLst/>
                        </a:rPr>
                        <a:t> </a:t>
                      </a:r>
                      <a:r>
                        <a:rPr lang="id-ID" sz="2000" dirty="0" err="1">
                          <a:effectLst/>
                        </a:rPr>
                        <a:t>including</a:t>
                      </a:r>
                      <a:r>
                        <a:rPr lang="id-ID" sz="2000" dirty="0">
                          <a:effectLst/>
                        </a:rPr>
                        <a:t> </a:t>
                      </a:r>
                      <a:r>
                        <a:rPr lang="id-ID" sz="2000" dirty="0" err="1">
                          <a:effectLst/>
                        </a:rPr>
                        <a:t>experimental</a:t>
                      </a:r>
                      <a:r>
                        <a:rPr lang="id-ID" sz="2000" dirty="0">
                          <a:effectLst/>
                        </a:rPr>
                        <a:t> </a:t>
                      </a:r>
                      <a:r>
                        <a:rPr lang="id-ID" sz="2000" dirty="0" err="1">
                          <a:effectLst/>
                        </a:rPr>
                        <a:t>results</a:t>
                      </a:r>
                      <a:r>
                        <a:rPr lang="id-ID" sz="2000" dirty="0">
                          <a:effectLst/>
                        </a:rPr>
                        <a:t> of </a:t>
                      </a:r>
                      <a:r>
                        <a:rPr lang="id-ID" sz="2000" dirty="0" err="1">
                          <a:effectLst/>
                        </a:rPr>
                        <a:t>software</a:t>
                      </a:r>
                      <a:r>
                        <a:rPr lang="id-ID" sz="2000" dirty="0">
                          <a:effectLst/>
                        </a:rPr>
                        <a:t> </a:t>
                      </a:r>
                      <a:r>
                        <a:rPr lang="en-US" sz="2000" dirty="0">
                          <a:effectLst/>
                        </a:rPr>
                        <a:t>defect</a:t>
                      </a:r>
                      <a:r>
                        <a:rPr lang="id-ID" sz="2000" dirty="0">
                          <a:effectLst/>
                        </a:rPr>
                        <a:t> </a:t>
                      </a:r>
                      <a:r>
                        <a:rPr lang="id-ID" sz="2000" dirty="0" err="1">
                          <a:effectLst/>
                        </a:rPr>
                        <a:t>prediction</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4"/>
                  </a:ext>
                </a:extLst>
              </a:tr>
              <a:tr h="801852">
                <a:tc vMerge="1">
                  <a:txBody>
                    <a:bodyPr/>
                    <a:lstStyle/>
                    <a:p>
                      <a:endParaRPr lang="id-ID"/>
                    </a:p>
                  </a:txBody>
                  <a:tcPr/>
                </a:tc>
                <a:tc>
                  <a:txBody>
                    <a:bodyPr/>
                    <a:lstStyle/>
                    <a:p>
                      <a:pPr algn="just">
                        <a:spcAft>
                          <a:spcPts val="0"/>
                        </a:spcAft>
                      </a:pPr>
                      <a:r>
                        <a:rPr lang="id-ID" sz="2000" dirty="0" err="1">
                          <a:effectLst/>
                        </a:rPr>
                        <a:t>Studies</a:t>
                      </a:r>
                      <a:r>
                        <a:rPr lang="id-ID" sz="2000" dirty="0">
                          <a:effectLst/>
                        </a:rPr>
                        <a:t> </a:t>
                      </a:r>
                      <a:r>
                        <a:rPr lang="id-ID" sz="2000" dirty="0" err="1">
                          <a:effectLst/>
                        </a:rPr>
                        <a:t>discussing</a:t>
                      </a:r>
                      <a:r>
                        <a:rPr lang="id-ID" sz="2000" dirty="0">
                          <a:effectLst/>
                        </a:rPr>
                        <a:t> </a:t>
                      </a:r>
                      <a:r>
                        <a:rPr lang="en-US" sz="2000" dirty="0">
                          <a:effectLst/>
                        </a:rPr>
                        <a:t>defect prediction datasets, methods, frameworks</a:t>
                      </a:r>
                      <a:r>
                        <a:rPr lang="id-ID" sz="2000" dirty="0">
                          <a:effectLst/>
                        </a:rPr>
                        <a:t> </a:t>
                      </a:r>
                      <a:r>
                        <a:rPr lang="id-ID" sz="2000" dirty="0" err="1">
                          <a:solidFill>
                            <a:srgbClr val="C00000"/>
                          </a:solidFill>
                          <a:effectLst/>
                        </a:rPr>
                        <a:t>in</a:t>
                      </a:r>
                      <a:r>
                        <a:rPr lang="id-ID" sz="2000" dirty="0">
                          <a:solidFill>
                            <a:srgbClr val="C00000"/>
                          </a:solidFill>
                          <a:effectLst/>
                        </a:rPr>
                        <a:t> a </a:t>
                      </a:r>
                      <a:r>
                        <a:rPr lang="id-ID" sz="2000" dirty="0" err="1">
                          <a:solidFill>
                            <a:srgbClr val="C00000"/>
                          </a:solidFill>
                          <a:effectLst/>
                        </a:rPr>
                        <a:t>context</a:t>
                      </a:r>
                      <a:r>
                        <a:rPr lang="id-ID" sz="2000" dirty="0">
                          <a:solidFill>
                            <a:srgbClr val="C00000"/>
                          </a:solidFill>
                          <a:effectLst/>
                        </a:rPr>
                        <a:t> </a:t>
                      </a:r>
                      <a:r>
                        <a:rPr lang="id-ID" sz="2000" dirty="0" err="1">
                          <a:solidFill>
                            <a:srgbClr val="C00000"/>
                          </a:solidFill>
                          <a:effectLst/>
                        </a:rPr>
                        <a:t>other</a:t>
                      </a:r>
                      <a:r>
                        <a:rPr lang="id-ID" sz="2000" dirty="0">
                          <a:solidFill>
                            <a:srgbClr val="C00000"/>
                          </a:solidFill>
                          <a:effectLst/>
                        </a:rPr>
                        <a:t> </a:t>
                      </a:r>
                      <a:r>
                        <a:rPr lang="id-ID" sz="2000" dirty="0" err="1">
                          <a:solidFill>
                            <a:srgbClr val="C00000"/>
                          </a:solidFill>
                          <a:effectLst/>
                        </a:rPr>
                        <a:t>than</a:t>
                      </a:r>
                      <a:r>
                        <a:rPr lang="id-ID" sz="2000" dirty="0">
                          <a:solidFill>
                            <a:srgbClr val="C00000"/>
                          </a:solidFill>
                          <a:effectLst/>
                        </a:rPr>
                        <a:t> </a:t>
                      </a:r>
                      <a:r>
                        <a:rPr lang="id-ID" sz="2000" dirty="0" err="1">
                          <a:solidFill>
                            <a:srgbClr val="C00000"/>
                          </a:solidFill>
                          <a:effectLst/>
                        </a:rPr>
                        <a:t>software</a:t>
                      </a:r>
                      <a:r>
                        <a:rPr lang="id-ID" sz="2000" dirty="0">
                          <a:solidFill>
                            <a:srgbClr val="C00000"/>
                          </a:solidFill>
                          <a:effectLst/>
                        </a:rPr>
                        <a:t> </a:t>
                      </a:r>
                      <a:r>
                        <a:rPr lang="en-US" sz="2000" dirty="0">
                          <a:solidFill>
                            <a:srgbClr val="C00000"/>
                          </a:solidFill>
                          <a:effectLst/>
                        </a:rPr>
                        <a:t>defect</a:t>
                      </a:r>
                      <a:r>
                        <a:rPr lang="id-ID" sz="2000" dirty="0">
                          <a:solidFill>
                            <a:srgbClr val="C00000"/>
                          </a:solidFill>
                          <a:effectLst/>
                        </a:rPr>
                        <a:t> </a:t>
                      </a:r>
                      <a:r>
                        <a:rPr lang="id-ID" sz="2000" dirty="0" err="1">
                          <a:solidFill>
                            <a:srgbClr val="C00000"/>
                          </a:solidFill>
                          <a:effectLst/>
                        </a:rPr>
                        <a:t>prediction</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5"/>
                  </a:ext>
                </a:extLst>
              </a:tr>
              <a:tr h="360573">
                <a:tc vMerge="1">
                  <a:txBody>
                    <a:bodyPr/>
                    <a:lstStyle/>
                    <a:p>
                      <a:endParaRPr lang="id-ID"/>
                    </a:p>
                  </a:txBody>
                  <a:tcPr/>
                </a:tc>
                <a:tc>
                  <a:txBody>
                    <a:bodyPr/>
                    <a:lstStyle/>
                    <a:p>
                      <a:pPr algn="just">
                        <a:spcAft>
                          <a:spcPts val="0"/>
                        </a:spcAft>
                      </a:pPr>
                      <a:r>
                        <a:rPr lang="en-US" sz="2000" dirty="0">
                          <a:effectLst/>
                        </a:rPr>
                        <a:t>Studies</a:t>
                      </a:r>
                      <a:r>
                        <a:rPr lang="id-ID" sz="2000" dirty="0">
                          <a:effectLst/>
                        </a:rPr>
                        <a:t> </a:t>
                      </a:r>
                      <a:r>
                        <a:rPr lang="id-ID" sz="2000" dirty="0">
                          <a:solidFill>
                            <a:srgbClr val="C00000"/>
                          </a:solidFill>
                          <a:effectLst/>
                        </a:rPr>
                        <a:t>not </a:t>
                      </a:r>
                      <a:r>
                        <a:rPr lang="id-ID" sz="2000" dirty="0" err="1">
                          <a:solidFill>
                            <a:srgbClr val="C00000"/>
                          </a:solidFill>
                          <a:effectLst/>
                        </a:rPr>
                        <a:t>written</a:t>
                      </a:r>
                      <a:r>
                        <a:rPr lang="id-ID" sz="2000" dirty="0">
                          <a:solidFill>
                            <a:srgbClr val="C00000"/>
                          </a:solidFill>
                          <a:effectLst/>
                        </a:rPr>
                        <a:t> </a:t>
                      </a:r>
                      <a:r>
                        <a:rPr lang="id-ID" sz="2000" dirty="0" err="1">
                          <a:solidFill>
                            <a:srgbClr val="C00000"/>
                          </a:solidFill>
                          <a:effectLst/>
                        </a:rPr>
                        <a:t>in</a:t>
                      </a:r>
                      <a:r>
                        <a:rPr lang="id-ID" sz="2000" dirty="0">
                          <a:solidFill>
                            <a:srgbClr val="C00000"/>
                          </a:solidFill>
                          <a:effectLst/>
                        </a:rPr>
                        <a:t> </a:t>
                      </a:r>
                      <a:r>
                        <a:rPr lang="id-ID" sz="2000" dirty="0" err="1">
                          <a:solidFill>
                            <a:srgbClr val="C00000"/>
                          </a:solidFill>
                          <a:effectLst/>
                        </a:rPr>
                        <a:t>English</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379</a:t>
            </a:fld>
            <a:endParaRPr lang="en-US" dirty="0">
              <a:solidFill>
                <a:prstClr val="black">
                  <a:tint val="75000"/>
                </a:prstClr>
              </a:solidFill>
            </a:endParaRPr>
          </a:p>
        </p:txBody>
      </p:sp>
    </p:spTree>
    <p:extLst>
      <p:ext uri="{BB962C8B-B14F-4D97-AF65-F5344CB8AC3E}">
        <p14:creationId xmlns:p14="http://schemas.microsoft.com/office/powerpoint/2010/main" val="3483676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Scope of Information Systems</a:t>
            </a:r>
          </a:p>
        </p:txBody>
      </p:sp>
      <p:sp>
        <p:nvSpPr>
          <p:cNvPr id="3" name="Content Placeholder 2"/>
          <p:cNvSpPr>
            <a:spLocks noGrp="1"/>
          </p:cNvSpPr>
          <p:nvPr>
            <p:ph idx="1"/>
          </p:nvPr>
        </p:nvSpPr>
        <p:spPr>
          <a:xfrm>
            <a:off x="533400" y="990600"/>
            <a:ext cx="8229600" cy="5029200"/>
          </a:xfrm>
        </p:spPr>
        <p:txBody>
          <a:bodyPr>
            <a:normAutofit fontScale="92500"/>
          </a:bodyPr>
          <a:lstStyle/>
          <a:p>
            <a:pPr marL="0" indent="0">
              <a:buNone/>
            </a:pPr>
            <a:r>
              <a:rPr lang="en-US" sz="2800" dirty="0"/>
              <a:t>Information Systems as a field of academic study encompasses the </a:t>
            </a:r>
            <a:r>
              <a:rPr lang="en-US" sz="2800" dirty="0">
                <a:solidFill>
                  <a:srgbClr val="C00000"/>
                </a:solidFill>
              </a:rPr>
              <a:t>concepts, principles, and processes for two broad areas </a:t>
            </a:r>
            <a:r>
              <a:rPr lang="en-US" sz="2800" dirty="0"/>
              <a:t>of activity within organizations:</a:t>
            </a:r>
          </a:p>
          <a:p>
            <a:pPr marL="514350" indent="-514350">
              <a:buFont typeface="+mj-lt"/>
              <a:buAutoNum type="arabicPeriod"/>
            </a:pPr>
            <a:r>
              <a:rPr lang="en-US" sz="2800" dirty="0"/>
              <a:t>Acquisition, deployment, management, and strategy </a:t>
            </a:r>
            <a:r>
              <a:rPr lang="en-US" sz="2800" dirty="0">
                <a:solidFill>
                  <a:srgbClr val="0070C0"/>
                </a:solidFill>
              </a:rPr>
              <a:t>for information technology resources and services </a:t>
            </a:r>
            <a:br>
              <a:rPr lang="en-US" sz="2800" dirty="0">
                <a:solidFill>
                  <a:srgbClr val="0070C0"/>
                </a:solidFill>
              </a:rPr>
            </a:br>
            <a:r>
              <a:rPr lang="en-US" sz="2200" i="1" dirty="0">
                <a:sym typeface="Wingdings" panose="05000000000000000000" pitchFamily="2" charset="2"/>
              </a:rPr>
              <a:t> </a:t>
            </a:r>
            <a:r>
              <a:rPr lang="en-US" sz="2200" i="1" dirty="0"/>
              <a:t>the information systems function; IS strategy, management, and acquisition; IT infrastructure; enterprise architecture; data and information</a:t>
            </a:r>
          </a:p>
          <a:p>
            <a:pPr marL="514350" indent="-514350">
              <a:buFont typeface="+mj-lt"/>
              <a:buAutoNum type="arabicPeriod"/>
            </a:pPr>
            <a:r>
              <a:rPr lang="en-US" sz="2800" dirty="0"/>
              <a:t>Packaged system acquisition or system development, operation, and evolution of infrastructure and systems </a:t>
            </a:r>
            <a:r>
              <a:rPr lang="en-US" sz="2800" dirty="0">
                <a:solidFill>
                  <a:srgbClr val="0070C0"/>
                </a:solidFill>
              </a:rPr>
              <a:t>for use in organizational processes</a:t>
            </a:r>
            <a:br>
              <a:rPr lang="en-US" sz="2800" dirty="0">
                <a:solidFill>
                  <a:srgbClr val="0070C0"/>
                </a:solidFill>
              </a:rPr>
            </a:br>
            <a:r>
              <a:rPr lang="en-US" sz="2200" i="1" dirty="0">
                <a:sym typeface="Wingdings" panose="05000000000000000000" pitchFamily="2" charset="2"/>
              </a:rPr>
              <a:t> p</a:t>
            </a:r>
            <a:r>
              <a:rPr lang="en-US" sz="2200" i="1" dirty="0"/>
              <a:t>roject management, system acquisition, system development, system operation, and system maintenance)</a:t>
            </a:r>
          </a:p>
        </p:txBody>
      </p:sp>
      <p:sp>
        <p:nvSpPr>
          <p:cNvPr id="4" name="Content Placeholder 2"/>
          <p:cNvSpPr txBox="1">
            <a:spLocks/>
          </p:cNvSpPr>
          <p:nvPr/>
        </p:nvSpPr>
        <p:spPr bwMode="gray">
          <a:xfrm>
            <a:off x="2819400" y="6096000"/>
            <a:ext cx="6019800" cy="4572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347663" indent="-347663" algn="l" rtl="0" eaLnBrk="0" fontAlgn="base" hangingPunct="0">
              <a:lnSpc>
                <a:spcPct val="90000"/>
              </a:lnSpc>
              <a:spcBef>
                <a:spcPct val="30000"/>
              </a:spcBef>
              <a:spcAft>
                <a:spcPct val="10000"/>
              </a:spcAft>
              <a:buClr>
                <a:srgbClr val="7F7F7F"/>
              </a:buClr>
              <a:buFont typeface="Wingdings" pitchFamily="2" charset="2"/>
              <a:buChar char="§"/>
              <a:defRPr sz="3000">
                <a:solidFill>
                  <a:schemeClr val="tx1"/>
                </a:solidFill>
                <a:latin typeface="Calibri" pitchFamily="34" charset="0"/>
                <a:ea typeface="+mn-ea"/>
                <a:cs typeface="Calibri" pitchFamily="34" charset="0"/>
              </a:defRPr>
            </a:lvl1pPr>
            <a:lvl2pPr marL="635000" indent="-173038" algn="l" rtl="0" eaLnBrk="0" fontAlgn="base" hangingPunct="0">
              <a:lnSpc>
                <a:spcPct val="90000"/>
              </a:lnSpc>
              <a:spcBef>
                <a:spcPct val="30000"/>
              </a:spcBef>
              <a:spcAft>
                <a:spcPct val="10000"/>
              </a:spcAft>
              <a:buClr>
                <a:srgbClr val="A6A6A6"/>
              </a:buClr>
              <a:buFont typeface="Arial" charset="0"/>
              <a:buChar char="•"/>
              <a:defRPr sz="2600">
                <a:solidFill>
                  <a:schemeClr val="tx1"/>
                </a:solidFill>
                <a:latin typeface="Calibri" pitchFamily="34" charset="0"/>
                <a:ea typeface="+mn-ea"/>
                <a:cs typeface="Calibri" pitchFamily="34" charset="0"/>
              </a:defRPr>
            </a:lvl2pPr>
            <a:lvl3pPr marL="922338" indent="-173038" algn="l" rtl="0" eaLnBrk="0" fontAlgn="base" hangingPunct="0">
              <a:lnSpc>
                <a:spcPct val="90000"/>
              </a:lnSpc>
              <a:spcBef>
                <a:spcPct val="30000"/>
              </a:spcBef>
              <a:spcAft>
                <a:spcPct val="10000"/>
              </a:spcAft>
              <a:buClr>
                <a:srgbClr val="A6A6A6"/>
              </a:buClr>
              <a:buFont typeface="Wingdings" pitchFamily="2" charset="2"/>
              <a:buChar char="ü"/>
              <a:defRPr sz="2200">
                <a:solidFill>
                  <a:schemeClr val="tx1"/>
                </a:solidFill>
                <a:latin typeface="Calibri" pitchFamily="34" charset="0"/>
                <a:ea typeface="+mn-ea"/>
                <a:cs typeface="Calibri" pitchFamily="34" charset="0"/>
              </a:defRPr>
            </a:lvl3pPr>
            <a:lvl4pPr marL="1209675" indent="-173038" algn="l" rtl="0" eaLnBrk="0" fontAlgn="base" hangingPunct="0">
              <a:lnSpc>
                <a:spcPct val="90000"/>
              </a:lnSpc>
              <a:spcBef>
                <a:spcPct val="30000"/>
              </a:spcBef>
              <a:spcAft>
                <a:spcPct val="10000"/>
              </a:spcAft>
              <a:buClr>
                <a:srgbClr val="A6A6A6"/>
              </a:buClr>
              <a:buFont typeface="Arial" charset="0"/>
              <a:buChar char="-"/>
              <a:defRPr sz="2000">
                <a:solidFill>
                  <a:schemeClr val="tx1"/>
                </a:solidFill>
                <a:latin typeface="Calibri" pitchFamily="34" charset="0"/>
                <a:ea typeface="+mn-ea"/>
                <a:cs typeface="Calibri" pitchFamily="34" charset="0"/>
              </a:defRPr>
            </a:lvl4pPr>
            <a:lvl5pPr marL="1497013" indent="-173038" algn="l" rtl="0" eaLnBrk="0" fontAlgn="base" hangingPunct="0">
              <a:lnSpc>
                <a:spcPct val="90000"/>
              </a:lnSpc>
              <a:spcBef>
                <a:spcPct val="30000"/>
              </a:spcBef>
              <a:spcAft>
                <a:spcPct val="10000"/>
              </a:spcAft>
              <a:buClr>
                <a:srgbClr val="A6A6A6"/>
              </a:buClr>
              <a:buFont typeface="Times" pitchFamily="18" charset="0"/>
              <a:buChar char="•"/>
              <a:defRPr sz="1800">
                <a:solidFill>
                  <a:schemeClr val="tx1"/>
                </a:solidFill>
                <a:latin typeface="Calibri" pitchFamily="34" charset="0"/>
                <a:ea typeface="+mn-ea"/>
                <a:cs typeface="Calibri" pitchFamily="34" charset="0"/>
              </a:defRPr>
            </a:lvl5pPr>
            <a:lvl6pPr marL="19542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0" indent="0" algn="r">
              <a:buFont typeface="Wingdings" pitchFamily="2" charset="2"/>
              <a:buNone/>
            </a:pPr>
            <a:r>
              <a:rPr lang="en-US" sz="1800" i="1" kern="0" dirty="0">
                <a:effectLst/>
              </a:rPr>
              <a:t>(Curriculum Guidelines for Undergraduate Degree Programs in Information Systems, ACM and AIS, 2010)</a:t>
            </a:r>
          </a:p>
        </p:txBody>
      </p:sp>
      <p:sp>
        <p:nvSpPr>
          <p:cNvPr id="5" name="Slide Number Placeholder 4">
            <a:extLst>
              <a:ext uri="{FF2B5EF4-FFF2-40B4-BE49-F238E27FC236}">
                <a16:creationId xmlns:a16="http://schemas.microsoft.com/office/drawing/2014/main" id="{598629F7-1B4A-4159-9CEC-05905650195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3023569446"/>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Result</a:t>
            </a:r>
          </a:p>
        </p:txBody>
      </p:sp>
      <p:sp>
        <p:nvSpPr>
          <p:cNvPr id="3" name="Text Placeholder 2"/>
          <p:cNvSpPr>
            <a:spLocks noGrp="1"/>
          </p:cNvSpPr>
          <p:nvPr>
            <p:ph type="body" idx="1"/>
          </p:nvPr>
        </p:nvSpPr>
        <p:spPr/>
        <p:txBody>
          <a:bodyPr>
            <a:normAutofit/>
          </a:bodyPr>
          <a:lstStyle/>
          <a:p>
            <a:r>
              <a:rPr lang="en-US" sz="2000" dirty="0"/>
              <a:t>Romi Satria Wahono, </a:t>
            </a:r>
            <a:r>
              <a:rPr lang="en-US" sz="2000" dirty="0">
                <a:solidFill>
                  <a:srgbClr val="C00000"/>
                </a:solidFill>
              </a:rPr>
              <a:t>A Systematic Literature Review of Software Defect Prediction: Research Trends, Datasets, Methods and Frameworks</a:t>
            </a:r>
            <a:r>
              <a:rPr lang="en-US" sz="2000" dirty="0"/>
              <a:t>, Journal of Software Engineering, Vol. 1, No. 1, pp. 1-16, April 2015</a:t>
            </a:r>
          </a:p>
          <a:p>
            <a:endParaRPr lang="en-ID" sz="2000" dirty="0"/>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380</a:t>
            </a:fld>
            <a:endParaRPr lang="en-US">
              <a:solidFill>
                <a:prstClr val="black">
                  <a:tint val="75000"/>
                </a:prstClr>
              </a:solidFill>
            </a:endParaRPr>
          </a:p>
        </p:txBody>
      </p:sp>
    </p:spTree>
    <p:extLst>
      <p:ext uri="{BB962C8B-B14F-4D97-AF65-F5344CB8AC3E}">
        <p14:creationId xmlns:p14="http://schemas.microsoft.com/office/powerpoint/2010/main" val="547055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dirty="0">
                <a:solidFill>
                  <a:srgbClr val="C00000"/>
                </a:solidFill>
              </a:rPr>
              <a:t>RQ1</a:t>
            </a:r>
            <a:r>
              <a:rPr lang="id-ID" dirty="0"/>
              <a:t>: </a:t>
            </a:r>
            <a:r>
              <a:rPr lang="id-ID" dirty="0" err="1"/>
              <a:t>Significant</a:t>
            </a:r>
            <a:r>
              <a:rPr lang="id-ID" dirty="0"/>
              <a:t> </a:t>
            </a:r>
            <a:r>
              <a:rPr lang="id-ID" dirty="0" err="1"/>
              <a:t>Journal</a:t>
            </a:r>
            <a:r>
              <a:rPr lang="id-ID" dirty="0"/>
              <a:t> </a:t>
            </a:r>
            <a:r>
              <a:rPr lang="id-ID" dirty="0" err="1"/>
              <a:t>Publications</a:t>
            </a:r>
            <a:endParaRPr lang="id-ID" dirty="0"/>
          </a:p>
        </p:txBody>
      </p:sp>
      <p:graphicFrame>
        <p:nvGraphicFramePr>
          <p:cNvPr id="5" name="Content Placeholder 4"/>
          <p:cNvGraphicFramePr>
            <a:graphicFrameLocks noGrp="1"/>
          </p:cNvGraphicFramePr>
          <p:nvPr>
            <p:ph idx="1"/>
          </p:nvPr>
        </p:nvGraphicFramePr>
        <p:xfrm>
          <a:off x="304800" y="1219199"/>
          <a:ext cx="8534400" cy="525734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381</a:t>
            </a:fld>
            <a:endParaRPr lang="en-US" dirty="0">
              <a:solidFill>
                <a:prstClr val="black">
                  <a:tint val="75000"/>
                </a:prstClr>
              </a:solidFill>
            </a:endParaRPr>
          </a:p>
        </p:txBody>
      </p:sp>
    </p:spTree>
    <p:extLst>
      <p:ext uri="{BB962C8B-B14F-4D97-AF65-F5344CB8AC3E}">
        <p14:creationId xmlns:p14="http://schemas.microsoft.com/office/powerpoint/2010/main" val="14458732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439150" cy="791543"/>
          </a:xfrm>
        </p:spPr>
        <p:txBody>
          <a:bodyPr>
            <a:normAutofit/>
          </a:bodyPr>
          <a:lstStyle/>
          <a:p>
            <a:r>
              <a:rPr lang="en-US" sz="3600" dirty="0"/>
              <a:t>Journal Quality Level of Selected Studies</a:t>
            </a:r>
            <a:endParaRPr lang="id-ID"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12195272"/>
              </p:ext>
            </p:extLst>
          </p:nvPr>
        </p:nvGraphicFramePr>
        <p:xfrm>
          <a:off x="381000" y="969963"/>
          <a:ext cx="8534400" cy="5347215"/>
        </p:xfrm>
        <a:graphic>
          <a:graphicData uri="http://schemas.openxmlformats.org/drawingml/2006/table">
            <a:tbl>
              <a:tblPr firstRow="1" bandRow="1">
                <a:tableStyleId>{073A0DAA-6AF3-43AB-8588-CEC1D06C72B9}</a:tableStyleId>
              </a:tblPr>
              <a:tblGrid>
                <a:gridCol w="474133">
                  <a:extLst>
                    <a:ext uri="{9D8B030D-6E8A-4147-A177-3AD203B41FA5}">
                      <a16:colId xmlns:a16="http://schemas.microsoft.com/office/drawing/2014/main" val="20000"/>
                    </a:ext>
                  </a:extLst>
                </a:gridCol>
                <a:gridCol w="4326467">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2895600">
                  <a:extLst>
                    <a:ext uri="{9D8B030D-6E8A-4147-A177-3AD203B41FA5}">
                      <a16:colId xmlns:a16="http://schemas.microsoft.com/office/drawing/2014/main" val="20003"/>
                    </a:ext>
                  </a:extLst>
                </a:gridCol>
              </a:tblGrid>
              <a:tr h="224390">
                <a:tc>
                  <a:txBody>
                    <a:bodyPr/>
                    <a:lstStyle/>
                    <a:p>
                      <a:pPr algn="just">
                        <a:spcAft>
                          <a:spcPts val="0"/>
                        </a:spcAft>
                      </a:pPr>
                      <a:r>
                        <a:rPr lang="en-US" sz="1800">
                          <a:effectLst/>
                        </a:rPr>
                        <a:t>No</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dirty="0">
                          <a:effectLst/>
                        </a:rPr>
                        <a:t>Journal Publications</a:t>
                      </a:r>
                      <a:endParaRPr lang="id-ID"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SJR</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Q Category</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01347">
                <a:tc>
                  <a:txBody>
                    <a:bodyPr/>
                    <a:lstStyle/>
                    <a:p>
                      <a:pPr algn="just">
                        <a:spcAft>
                          <a:spcPts val="0"/>
                        </a:spcAft>
                      </a:pPr>
                      <a:r>
                        <a:rPr lang="en-US" sz="1800">
                          <a:effectLst/>
                        </a:rPr>
                        <a:t>1</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IEEE Transactions on Software Engineering</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3.39</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01347">
                <a:tc>
                  <a:txBody>
                    <a:bodyPr/>
                    <a:lstStyle/>
                    <a:p>
                      <a:pPr algn="just">
                        <a:spcAft>
                          <a:spcPts val="0"/>
                        </a:spcAft>
                      </a:pPr>
                      <a:r>
                        <a:rPr lang="en-US" sz="1800">
                          <a:effectLst/>
                        </a:rPr>
                        <a:t>2</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Information Sciences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2.96</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Information Systems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48781">
                <a:tc>
                  <a:txBody>
                    <a:bodyPr/>
                    <a:lstStyle/>
                    <a:p>
                      <a:pPr algn="just">
                        <a:spcAft>
                          <a:spcPts val="0"/>
                        </a:spcAft>
                      </a:pPr>
                      <a:r>
                        <a:rPr lang="en-US" sz="1800">
                          <a:effectLst/>
                        </a:rPr>
                        <a:t>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IEEE Transactions on Systems, Man, and Cybernetics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2.76</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Artificial Intelligence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48781">
                <a:tc>
                  <a:txBody>
                    <a:bodyPr/>
                    <a:lstStyle/>
                    <a:p>
                      <a:pPr algn="just">
                        <a:spcAft>
                          <a:spcPts val="0"/>
                        </a:spcAft>
                      </a:pPr>
                      <a:r>
                        <a:rPr lang="en-US" sz="1800">
                          <a:effectLst/>
                        </a:rPr>
                        <a:t>4</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IEEE Transactions on Knowledge and Data Engineering</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2.68</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Information Systems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24390">
                <a:tc>
                  <a:txBody>
                    <a:bodyPr/>
                    <a:lstStyle/>
                    <a:p>
                      <a:pPr algn="just">
                        <a:spcAft>
                          <a:spcPts val="0"/>
                        </a:spcAft>
                      </a:pPr>
                      <a:r>
                        <a:rPr lang="en-US" sz="1800">
                          <a:effectLst/>
                        </a:rPr>
                        <a:t>5</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Empirical Software Engineering</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2.32</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01347">
                <a:tc>
                  <a:txBody>
                    <a:bodyPr/>
                    <a:lstStyle/>
                    <a:p>
                      <a:pPr algn="just">
                        <a:spcAft>
                          <a:spcPts val="0"/>
                        </a:spcAft>
                      </a:pPr>
                      <a:r>
                        <a:rPr lang="en-US" sz="1800">
                          <a:effectLst/>
                        </a:rPr>
                        <a:t>6</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Information and Software Technology</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1.95</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Information Systems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24390">
                <a:tc>
                  <a:txBody>
                    <a:bodyPr/>
                    <a:lstStyle/>
                    <a:p>
                      <a:pPr algn="just">
                        <a:spcAft>
                          <a:spcPts val="0"/>
                        </a:spcAft>
                      </a:pPr>
                      <a:r>
                        <a:rPr lang="id-ID" sz="1800">
                          <a:effectLst/>
                        </a:rPr>
                        <a:t>7</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Automated Software Engineering</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1.78</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24390">
                <a:tc>
                  <a:txBody>
                    <a:bodyPr/>
                    <a:lstStyle/>
                    <a:p>
                      <a:pPr algn="just">
                        <a:spcAft>
                          <a:spcPts val="0"/>
                        </a:spcAft>
                      </a:pPr>
                      <a:r>
                        <a:rPr lang="en-US" sz="1800">
                          <a:effectLst/>
                        </a:rPr>
                        <a:t>8</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IEEE Transactions on Reliability</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1.43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01347">
                <a:tc>
                  <a:txBody>
                    <a:bodyPr/>
                    <a:lstStyle/>
                    <a:p>
                      <a:pPr algn="just">
                        <a:spcAft>
                          <a:spcPts val="0"/>
                        </a:spcAft>
                      </a:pPr>
                      <a:r>
                        <a:rPr lang="en-US" sz="1800">
                          <a:effectLst/>
                        </a:rPr>
                        <a:t>9</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Expert Systems with Applications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1.36</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Q2 in Computer Science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24390">
                <a:tc>
                  <a:txBody>
                    <a:bodyPr/>
                    <a:lstStyle/>
                    <a:p>
                      <a:pPr algn="just">
                        <a:spcAft>
                          <a:spcPts val="0"/>
                        </a:spcAft>
                      </a:pPr>
                      <a:r>
                        <a:rPr lang="id-ID" sz="1800">
                          <a:effectLst/>
                        </a:rPr>
                        <a:t>10</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Journal of Systems and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1.09</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Q2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24390">
                <a:tc>
                  <a:txBody>
                    <a:bodyPr/>
                    <a:lstStyle/>
                    <a:p>
                      <a:pPr algn="just">
                        <a:spcAft>
                          <a:spcPts val="0"/>
                        </a:spcAft>
                      </a:pPr>
                      <a:r>
                        <a:rPr lang="id-ID" sz="1800">
                          <a:effectLst/>
                        </a:rPr>
                        <a:t>11</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Software Quality Journal</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0.83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Q2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24390">
                <a:tc>
                  <a:txBody>
                    <a:bodyPr/>
                    <a:lstStyle/>
                    <a:p>
                      <a:pPr algn="just">
                        <a:spcAft>
                          <a:spcPts val="0"/>
                        </a:spcAft>
                      </a:pPr>
                      <a:r>
                        <a:rPr lang="id-ID" sz="1800">
                          <a:effectLst/>
                        </a:rPr>
                        <a:t>12</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IET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0.55</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Q2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01347">
                <a:tc>
                  <a:txBody>
                    <a:bodyPr/>
                    <a:lstStyle/>
                    <a:p>
                      <a:pPr algn="just">
                        <a:spcAft>
                          <a:spcPts val="0"/>
                        </a:spcAft>
                      </a:pPr>
                      <a:r>
                        <a:rPr lang="en-US" sz="1800">
                          <a:effectLst/>
                        </a:rPr>
                        <a:t>13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Advanced Science Letters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0.24</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Q3 in Computer Science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24390">
                <a:tc>
                  <a:txBody>
                    <a:bodyPr/>
                    <a:lstStyle/>
                    <a:p>
                      <a:pPr algn="just">
                        <a:spcAft>
                          <a:spcPts val="0"/>
                        </a:spcAft>
                      </a:pPr>
                      <a:r>
                        <a:rPr lang="en-US" sz="1800">
                          <a:effectLst/>
                        </a:rPr>
                        <a:t>14</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Journal of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0.23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Q3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448781">
                <a:tc>
                  <a:txBody>
                    <a:bodyPr/>
                    <a:lstStyle/>
                    <a:p>
                      <a:pPr algn="just">
                        <a:spcAft>
                          <a:spcPts val="0"/>
                        </a:spcAft>
                      </a:pPr>
                      <a:r>
                        <a:rPr lang="en-US" sz="1800">
                          <a:effectLst/>
                        </a:rPr>
                        <a:t>15</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International Journal of Software Engineering and Its Application</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0.14</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dirty="0">
                          <a:effectLst/>
                        </a:rPr>
                        <a:t>Q4 in Software</a:t>
                      </a:r>
                      <a:endParaRPr lang="id-ID"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bl>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382</a:t>
            </a:fld>
            <a:endParaRPr lang="en-US" dirty="0">
              <a:solidFill>
                <a:prstClr val="black">
                  <a:tint val="75000"/>
                </a:prstClr>
              </a:solidFill>
            </a:endParaRPr>
          </a:p>
        </p:txBody>
      </p:sp>
    </p:spTree>
    <p:extLst>
      <p:ext uri="{BB962C8B-B14F-4D97-AF65-F5344CB8AC3E}">
        <p14:creationId xmlns:p14="http://schemas.microsoft.com/office/powerpoint/2010/main" val="980925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286750" cy="762000"/>
          </a:xfrm>
        </p:spPr>
        <p:txBody>
          <a:bodyPr>
            <a:normAutofit/>
          </a:bodyPr>
          <a:lstStyle/>
          <a:p>
            <a:r>
              <a:rPr lang="en-US" sz="4000" dirty="0"/>
              <a:t>Distribution of Selected Studies by Year</a:t>
            </a:r>
          </a:p>
        </p:txBody>
      </p:sp>
      <p:sp>
        <p:nvSpPr>
          <p:cNvPr id="3" name="Content Placeholder 2"/>
          <p:cNvSpPr>
            <a:spLocks noGrp="1"/>
          </p:cNvSpPr>
          <p:nvPr>
            <p:ph idx="1"/>
          </p:nvPr>
        </p:nvSpPr>
        <p:spPr>
          <a:xfrm>
            <a:off x="495300" y="5791200"/>
            <a:ext cx="8420100" cy="685349"/>
          </a:xfrm>
        </p:spPr>
        <p:txBody>
          <a:bodyPr anchor="ctr">
            <a:noAutofit/>
          </a:bodyPr>
          <a:lstStyle/>
          <a:p>
            <a:pPr indent="-216000">
              <a:lnSpc>
                <a:spcPct val="70000"/>
              </a:lnSpc>
            </a:pPr>
            <a:r>
              <a:rPr lang="en-US" sz="2100" dirty="0"/>
              <a:t>The interest in software defect prediction has </a:t>
            </a:r>
            <a:r>
              <a:rPr lang="en-US" sz="2100" dirty="0">
                <a:solidFill>
                  <a:srgbClr val="C00000"/>
                </a:solidFill>
              </a:rPr>
              <a:t>changed over time</a:t>
            </a:r>
          </a:p>
          <a:p>
            <a:pPr indent="-216000">
              <a:lnSpc>
                <a:spcPct val="70000"/>
              </a:lnSpc>
            </a:pPr>
            <a:r>
              <a:rPr lang="en-US" sz="2100" dirty="0"/>
              <a:t>Software defect prediction research is </a:t>
            </a:r>
            <a:r>
              <a:rPr lang="en-US" sz="2100" dirty="0">
                <a:solidFill>
                  <a:srgbClr val="C00000"/>
                </a:solidFill>
              </a:rPr>
              <a:t>still very much relevant to this day</a:t>
            </a:r>
          </a:p>
        </p:txBody>
      </p:sp>
      <p:graphicFrame>
        <p:nvGraphicFramePr>
          <p:cNvPr id="8" name="Chart 7"/>
          <p:cNvGraphicFramePr/>
          <p:nvPr/>
        </p:nvGraphicFramePr>
        <p:xfrm>
          <a:off x="228600" y="1295400"/>
          <a:ext cx="8534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383</a:t>
            </a:fld>
            <a:endParaRPr lang="en-US" dirty="0">
              <a:solidFill>
                <a:prstClr val="black">
                  <a:tint val="75000"/>
                </a:prstClr>
              </a:solidFill>
            </a:endParaRPr>
          </a:p>
        </p:txBody>
      </p:sp>
    </p:spTree>
    <p:extLst>
      <p:ext uri="{BB962C8B-B14F-4D97-AF65-F5344CB8AC3E}">
        <p14:creationId xmlns:p14="http://schemas.microsoft.com/office/powerpoint/2010/main" val="27796927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RQ2</a:t>
            </a:r>
            <a:r>
              <a:rPr lang="en-US" dirty="0"/>
              <a:t>: Influential Researchers</a:t>
            </a:r>
            <a:endParaRPr lang="id-ID" dirty="0"/>
          </a:p>
        </p:txBody>
      </p:sp>
      <p:graphicFrame>
        <p:nvGraphicFramePr>
          <p:cNvPr id="5" name="Content Placeholder 4"/>
          <p:cNvGraphicFramePr>
            <a:graphicFrameLocks noGrp="1"/>
          </p:cNvGraphicFramePr>
          <p:nvPr>
            <p:ph idx="1"/>
          </p:nvPr>
        </p:nvGraphicFramePr>
        <p:xfrm>
          <a:off x="504825" y="1501869"/>
          <a:ext cx="8134350" cy="494778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384</a:t>
            </a:fld>
            <a:endParaRPr lang="en-US" dirty="0">
              <a:solidFill>
                <a:prstClr val="black">
                  <a:tint val="75000"/>
                </a:prstClr>
              </a:solidFill>
            </a:endParaRPr>
          </a:p>
        </p:txBody>
      </p:sp>
    </p:spTree>
    <p:extLst>
      <p:ext uri="{BB962C8B-B14F-4D97-AF65-F5344CB8AC3E}">
        <p14:creationId xmlns:p14="http://schemas.microsoft.com/office/powerpoint/2010/main" val="180626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RQ3</a:t>
            </a:r>
            <a:r>
              <a:rPr lang="en-US" dirty="0"/>
              <a:t>: Research Topics and Trends</a:t>
            </a:r>
            <a:endParaRPr lang="id-ID"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solidFill>
                  <a:srgbClr val="0070C0"/>
                </a:solidFill>
              </a:rPr>
              <a:t>Estimating the number of defects </a:t>
            </a:r>
            <a:r>
              <a:rPr lang="en-US" dirty="0"/>
              <a:t>remaining in software systems using estimation algorithm (</a:t>
            </a:r>
            <a:r>
              <a:rPr lang="en-US" dirty="0">
                <a:solidFill>
                  <a:srgbClr val="C00000"/>
                </a:solidFill>
              </a:rPr>
              <a:t>Estimation</a:t>
            </a:r>
            <a:r>
              <a:rPr lang="en-US" dirty="0"/>
              <a:t>)</a:t>
            </a:r>
          </a:p>
          <a:p>
            <a:pPr marL="514350" indent="-514350">
              <a:buFont typeface="+mj-lt"/>
              <a:buAutoNum type="arabicPeriod"/>
            </a:pPr>
            <a:r>
              <a:rPr lang="en-US" dirty="0"/>
              <a:t>Discovering </a:t>
            </a:r>
            <a:r>
              <a:rPr lang="en-US" dirty="0">
                <a:solidFill>
                  <a:srgbClr val="0070C0"/>
                </a:solidFill>
              </a:rPr>
              <a:t>defect associations </a:t>
            </a:r>
            <a:r>
              <a:rPr lang="en-US" dirty="0"/>
              <a:t>using association rule algorithm (</a:t>
            </a:r>
            <a:r>
              <a:rPr lang="en-US" dirty="0">
                <a:solidFill>
                  <a:srgbClr val="C00000"/>
                </a:solidFill>
              </a:rPr>
              <a:t>Association</a:t>
            </a:r>
            <a:r>
              <a:rPr lang="en-US" dirty="0"/>
              <a:t>)</a:t>
            </a:r>
          </a:p>
          <a:p>
            <a:pPr marL="514350" indent="-514350">
              <a:buFont typeface="+mj-lt"/>
              <a:buAutoNum type="arabicPeriod"/>
            </a:pPr>
            <a:r>
              <a:rPr lang="en-US" dirty="0"/>
              <a:t>Classifying the defect-proneness of software modules, typically into two classes, defect-prone and not defect-prone, using classification algorithm (</a:t>
            </a:r>
            <a:r>
              <a:rPr lang="en-US" dirty="0">
                <a:solidFill>
                  <a:srgbClr val="C00000"/>
                </a:solidFill>
              </a:rPr>
              <a:t>Classification</a:t>
            </a:r>
            <a:r>
              <a:rPr lang="en-US" dirty="0"/>
              <a:t>)</a:t>
            </a:r>
          </a:p>
          <a:p>
            <a:pPr marL="514350" indent="-514350">
              <a:buFont typeface="+mj-lt"/>
              <a:buAutoNum type="arabicPeriod"/>
            </a:pPr>
            <a:r>
              <a:rPr lang="en-US" dirty="0"/>
              <a:t>Clustering the software defect based on object using clustering algorithm (</a:t>
            </a:r>
            <a:r>
              <a:rPr lang="en-US" dirty="0">
                <a:solidFill>
                  <a:srgbClr val="C00000"/>
                </a:solidFill>
              </a:rPr>
              <a:t>Clustering</a:t>
            </a:r>
            <a:r>
              <a:rPr lang="en-US" dirty="0"/>
              <a:t>)</a:t>
            </a:r>
          </a:p>
          <a:p>
            <a:pPr marL="514350" indent="-514350">
              <a:buFont typeface="+mj-lt"/>
              <a:buAutoNum type="arabicPeriod"/>
            </a:pPr>
            <a:r>
              <a:rPr lang="en-US" dirty="0"/>
              <a:t>Analyzing and pre-processing the software defect datasets (</a:t>
            </a:r>
            <a:r>
              <a:rPr lang="en-US" dirty="0">
                <a:solidFill>
                  <a:srgbClr val="C00000"/>
                </a:solidFill>
              </a:rPr>
              <a:t>Dataset Analysis</a:t>
            </a:r>
            <a:r>
              <a:rPr lang="en-US" dirty="0"/>
              <a:t>)</a:t>
            </a:r>
          </a:p>
        </p:txBody>
      </p:sp>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385</a:t>
            </a:fld>
            <a:endParaRPr lang="en-US" dirty="0">
              <a:solidFill>
                <a:prstClr val="black">
                  <a:tint val="75000"/>
                </a:prstClr>
              </a:solidFill>
            </a:endParaRPr>
          </a:p>
        </p:txBody>
      </p:sp>
    </p:spTree>
    <p:extLst>
      <p:ext uri="{BB962C8B-B14F-4D97-AF65-F5344CB8AC3E}">
        <p14:creationId xmlns:p14="http://schemas.microsoft.com/office/powerpoint/2010/main" val="3675054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62950" cy="685800"/>
          </a:xfrm>
        </p:spPr>
        <p:txBody>
          <a:bodyPr>
            <a:normAutofit/>
          </a:bodyPr>
          <a:lstStyle/>
          <a:p>
            <a:r>
              <a:rPr lang="en-US" sz="3600" dirty="0"/>
              <a:t>Distribution of Research Topics and Trends</a:t>
            </a:r>
            <a:endParaRPr lang="id-ID" sz="3600" dirty="0"/>
          </a:p>
        </p:txBody>
      </p:sp>
      <p:graphicFrame>
        <p:nvGraphicFramePr>
          <p:cNvPr id="5" name="Content Placeholder 4"/>
          <p:cNvGraphicFramePr>
            <a:graphicFrameLocks noGrp="1"/>
          </p:cNvGraphicFramePr>
          <p:nvPr>
            <p:ph idx="1"/>
          </p:nvPr>
        </p:nvGraphicFramePr>
        <p:xfrm>
          <a:off x="628650" y="1528763"/>
          <a:ext cx="7886700" cy="464343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386</a:t>
            </a:fld>
            <a:endParaRPr lang="en-US" dirty="0">
              <a:solidFill>
                <a:prstClr val="black">
                  <a:tint val="75000"/>
                </a:prstClr>
              </a:solidFill>
            </a:endParaRPr>
          </a:p>
        </p:txBody>
      </p:sp>
    </p:spTree>
    <p:extLst>
      <p:ext uri="{BB962C8B-B14F-4D97-AF65-F5344CB8AC3E}">
        <p14:creationId xmlns:p14="http://schemas.microsoft.com/office/powerpoint/2010/main" val="2226696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Example Distribution of Research Topics and Trends</a:t>
            </a:r>
            <a:endParaRPr lang="id-ID" sz="3000" dirty="0"/>
          </a:p>
        </p:txBody>
      </p:sp>
      <p:graphicFrame>
        <p:nvGraphicFramePr>
          <p:cNvPr id="5" name="Content Placeholder 4"/>
          <p:cNvGraphicFramePr>
            <a:graphicFrameLocks noGrp="1"/>
          </p:cNvGraphicFramePr>
          <p:nvPr>
            <p:ph idx="1"/>
          </p:nvPr>
        </p:nvGraphicFramePr>
        <p:xfrm>
          <a:off x="241160" y="1676400"/>
          <a:ext cx="8661679" cy="4206240"/>
        </p:xfrm>
        <a:graphic>
          <a:graphicData uri="http://schemas.openxmlformats.org/drawingml/2006/table">
            <a:tbl>
              <a:tblPr firstRow="1" firstCol="1" bandRow="1">
                <a:tableStyleId>{073A0DAA-6AF3-43AB-8588-CEC1D06C72B9}</a:tableStyleId>
              </a:tblPr>
              <a:tblGrid>
                <a:gridCol w="246682">
                  <a:extLst>
                    <a:ext uri="{9D8B030D-6E8A-4147-A177-3AD203B41FA5}">
                      <a16:colId xmlns:a16="http://schemas.microsoft.com/office/drawing/2014/main" val="20000"/>
                    </a:ext>
                  </a:extLst>
                </a:gridCol>
                <a:gridCol w="2776197">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218515">
                <a:tc>
                  <a:txBody>
                    <a:bodyPr/>
                    <a:lstStyle/>
                    <a:p>
                      <a:pPr algn="just">
                        <a:spcAft>
                          <a:spcPts val="0"/>
                        </a:spcAft>
                      </a:pPr>
                      <a:r>
                        <a:rPr lang="en-US" sz="1200" dirty="0">
                          <a:effectLst/>
                        </a:rPr>
                        <a:t>Year</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Primary Studies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Publications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Datasets</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tc>
                  <a:txBody>
                    <a:bodyPr/>
                    <a:lstStyle/>
                    <a:p>
                      <a:pPr algn="just">
                        <a:spcAft>
                          <a:spcPts val="0"/>
                        </a:spcAft>
                      </a:pPr>
                      <a:r>
                        <a:rPr lang="en-US" sz="1200" dirty="0">
                          <a:effectLst/>
                        </a:rPr>
                        <a:t>Topics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extLst>
                  <a:ext uri="{0D108BD9-81ED-4DB2-BD59-A6C34878D82A}">
                    <a16:rowId xmlns:a16="http://schemas.microsoft.com/office/drawing/2014/main" val="10000"/>
                  </a:ext>
                </a:extLst>
              </a:tr>
              <a:tr h="273143">
                <a:tc>
                  <a:txBody>
                    <a:bodyPr/>
                    <a:lstStyle/>
                    <a:p>
                      <a:pPr algn="just">
                        <a:spcAft>
                          <a:spcPts val="0"/>
                        </a:spcAft>
                      </a:pPr>
                      <a:r>
                        <a:rPr lang="en-US" sz="1200" dirty="0">
                          <a:effectLst/>
                        </a:rPr>
                        <a:t>2008</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a:t>
                      </a:r>
                      <a:r>
                        <a:rPr lang="en-US" sz="1200" dirty="0" err="1">
                          <a:effectLst/>
                        </a:rPr>
                        <a:t>Lessmann</a:t>
                      </a:r>
                      <a:r>
                        <a:rPr lang="en-US" sz="1200" dirty="0">
                          <a:effectLst/>
                        </a:rPr>
                        <a:t> et al., 2008)</a:t>
                      </a:r>
                      <a:endParaRPr lang="id-ID" sz="1200" dirty="0">
                        <a:effectLst/>
                      </a:endParaRPr>
                    </a:p>
                    <a:p>
                      <a:pPr algn="just">
                        <a:spcAft>
                          <a:spcPts val="0"/>
                        </a:spcAft>
                      </a:pPr>
                      <a:r>
                        <a:rPr lang="en-US" sz="1200" dirty="0">
                          <a:effectLst/>
                        </a:rPr>
                        <a:t>(Bibi et al., 2008)</a:t>
                      </a:r>
                      <a:endParaRPr lang="id-ID" sz="1200" dirty="0">
                        <a:effectLst/>
                      </a:endParaRPr>
                    </a:p>
                    <a:p>
                      <a:pPr algn="just">
                        <a:spcAft>
                          <a:spcPts val="0"/>
                        </a:spcAft>
                      </a:pPr>
                      <a:r>
                        <a:rPr lang="en-US" sz="1200" dirty="0">
                          <a:effectLst/>
                        </a:rPr>
                        <a:t>(</a:t>
                      </a:r>
                      <a:r>
                        <a:rPr lang="en-US" sz="1200" dirty="0" err="1">
                          <a:effectLst/>
                        </a:rPr>
                        <a:t>Gondra</a:t>
                      </a:r>
                      <a:r>
                        <a:rPr lang="en-US" sz="1200" dirty="0">
                          <a:effectLst/>
                        </a:rPr>
                        <a:t>, 2008)</a:t>
                      </a:r>
                      <a:endParaRPr lang="id-ID" sz="1200" dirty="0">
                        <a:effectLst/>
                      </a:endParaRPr>
                    </a:p>
                    <a:p>
                      <a:pPr algn="just">
                        <a:spcAft>
                          <a:spcPts val="0"/>
                        </a:spcAft>
                      </a:pPr>
                      <a:r>
                        <a:rPr lang="en-US" sz="1200" dirty="0">
                          <a:effectLst/>
                        </a:rPr>
                        <a:t>(</a:t>
                      </a:r>
                      <a:r>
                        <a:rPr lang="en-US" sz="1200" dirty="0" err="1">
                          <a:effectLst/>
                        </a:rPr>
                        <a:t>Vandecruys</a:t>
                      </a:r>
                      <a:r>
                        <a:rPr lang="en-US" sz="1200" dirty="0">
                          <a:effectLst/>
                        </a:rPr>
                        <a:t> et al., 2008)</a:t>
                      </a:r>
                      <a:endParaRPr lang="id-ID" sz="1200" dirty="0">
                        <a:effectLst/>
                      </a:endParaRPr>
                    </a:p>
                    <a:p>
                      <a:pPr algn="just">
                        <a:spcAft>
                          <a:spcPts val="0"/>
                        </a:spcAft>
                      </a:pPr>
                      <a:r>
                        <a:rPr lang="en-US" sz="1200" dirty="0">
                          <a:effectLst/>
                        </a:rPr>
                        <a:t>(</a:t>
                      </a:r>
                      <a:r>
                        <a:rPr lang="en-US" sz="1200" dirty="0" err="1">
                          <a:effectLst/>
                        </a:rPr>
                        <a:t>Elish</a:t>
                      </a:r>
                      <a:r>
                        <a:rPr lang="en-US" sz="1200" dirty="0">
                          <a:effectLst/>
                        </a:rPr>
                        <a:t> and </a:t>
                      </a:r>
                      <a:r>
                        <a:rPr lang="en-US" sz="1200" dirty="0" err="1">
                          <a:effectLst/>
                        </a:rPr>
                        <a:t>Elish</a:t>
                      </a:r>
                      <a:r>
                        <a:rPr lang="en-US" sz="1200" dirty="0">
                          <a:effectLst/>
                        </a:rPr>
                        <a:t> 2008)</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IEEE Transactions on Software Engineering</a:t>
                      </a:r>
                      <a:endParaRPr lang="id-ID" sz="1200" dirty="0">
                        <a:effectLst/>
                      </a:endParaRPr>
                    </a:p>
                    <a:p>
                      <a:pPr algn="just">
                        <a:spcAft>
                          <a:spcPts val="0"/>
                        </a:spcAft>
                      </a:pPr>
                      <a:r>
                        <a:rPr lang="en-US" sz="1200" dirty="0">
                          <a:effectLst/>
                        </a:rPr>
                        <a:t>Expert Systems with Applications</a:t>
                      </a:r>
                      <a:endParaRPr lang="id-ID" sz="1200" dirty="0">
                        <a:effectLst/>
                      </a:endParaRPr>
                    </a:p>
                    <a:p>
                      <a:pPr algn="just">
                        <a:spcAft>
                          <a:spcPts val="0"/>
                        </a:spcAft>
                      </a:pPr>
                      <a:r>
                        <a:rPr lang="en-US" sz="1200" dirty="0">
                          <a:effectLst/>
                        </a:rPr>
                        <a:t>Journal of Systems and Software</a:t>
                      </a:r>
                      <a:endParaRPr lang="id-ID" sz="1200" dirty="0">
                        <a:effectLst/>
                      </a:endParaRPr>
                    </a:p>
                    <a:p>
                      <a:pPr algn="just">
                        <a:spcAft>
                          <a:spcPts val="0"/>
                        </a:spcAft>
                      </a:pPr>
                      <a:r>
                        <a:rPr lang="en-US" sz="1200" dirty="0">
                          <a:effectLst/>
                        </a:rPr>
                        <a:t>Journal of Systems and Software</a:t>
                      </a:r>
                      <a:endParaRPr lang="id-ID" sz="1200" dirty="0">
                        <a:effectLst/>
                      </a:endParaRPr>
                    </a:p>
                    <a:p>
                      <a:pPr algn="just">
                        <a:spcAft>
                          <a:spcPts val="0"/>
                        </a:spcAft>
                      </a:pPr>
                      <a:r>
                        <a:rPr lang="en-US" sz="1200" dirty="0">
                          <a:effectLst/>
                        </a:rPr>
                        <a:t>Journal of Systems and Software</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Public</a:t>
                      </a:r>
                      <a:endParaRPr lang="id-ID" sz="1200">
                        <a:effectLst/>
                      </a:endParaRPr>
                    </a:p>
                    <a:p>
                      <a:pPr algn="just">
                        <a:spcAft>
                          <a:spcPts val="0"/>
                        </a:spcAft>
                      </a:pPr>
                      <a:r>
                        <a:rPr lang="en-US" sz="1200">
                          <a:effectLst/>
                        </a:rPr>
                        <a:t>Private</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tc>
                  <a:txBody>
                    <a:bodyPr/>
                    <a:lstStyle/>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Estimation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extLst>
                  <a:ext uri="{0D108BD9-81ED-4DB2-BD59-A6C34878D82A}">
                    <a16:rowId xmlns:a16="http://schemas.microsoft.com/office/drawing/2014/main" val="10001"/>
                  </a:ext>
                </a:extLst>
              </a:tr>
              <a:tr h="600915">
                <a:tc>
                  <a:txBody>
                    <a:bodyPr/>
                    <a:lstStyle/>
                    <a:p>
                      <a:pPr algn="just">
                        <a:spcAft>
                          <a:spcPts val="0"/>
                        </a:spcAft>
                      </a:pPr>
                      <a:r>
                        <a:rPr lang="en-US" sz="1200" dirty="0">
                          <a:effectLst/>
                        </a:rPr>
                        <a:t>2012</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(Gray et al., 2012) </a:t>
                      </a:r>
                      <a:endParaRPr lang="id-ID" sz="1200" dirty="0">
                        <a:effectLst/>
                      </a:endParaRPr>
                    </a:p>
                    <a:p>
                      <a:pPr algn="just">
                        <a:spcAft>
                          <a:spcPts val="0"/>
                        </a:spcAft>
                      </a:pPr>
                      <a:r>
                        <a:rPr lang="en-US" sz="1200" dirty="0">
                          <a:effectLst/>
                        </a:rPr>
                        <a:t>(Ying Ma, Luo, Zeng, &amp; Chen, 2012)</a:t>
                      </a:r>
                      <a:endParaRPr lang="id-ID" sz="1200" dirty="0">
                        <a:effectLst/>
                      </a:endParaRPr>
                    </a:p>
                    <a:p>
                      <a:pPr algn="just">
                        <a:spcAft>
                          <a:spcPts val="0"/>
                        </a:spcAft>
                      </a:pPr>
                      <a:r>
                        <a:rPr lang="en-US" sz="1200" dirty="0">
                          <a:effectLst/>
                        </a:rPr>
                        <a:t>(</a:t>
                      </a:r>
                      <a:r>
                        <a:rPr lang="en-US" sz="1200" dirty="0" err="1">
                          <a:effectLst/>
                        </a:rPr>
                        <a:t>Benaddy</a:t>
                      </a:r>
                      <a:r>
                        <a:rPr lang="en-US" sz="1200" dirty="0">
                          <a:effectLst/>
                        </a:rPr>
                        <a:t> and </a:t>
                      </a:r>
                      <a:r>
                        <a:rPr lang="en-US" sz="1200" dirty="0" err="1">
                          <a:effectLst/>
                        </a:rPr>
                        <a:t>Wakrim</a:t>
                      </a:r>
                      <a:r>
                        <a:rPr lang="en-US" sz="1200" dirty="0">
                          <a:effectLst/>
                        </a:rPr>
                        <a:t> 2012) </a:t>
                      </a:r>
                      <a:endParaRPr lang="id-ID" sz="1200" dirty="0">
                        <a:effectLst/>
                      </a:endParaRPr>
                    </a:p>
                    <a:p>
                      <a:pPr algn="just">
                        <a:spcAft>
                          <a:spcPts val="0"/>
                        </a:spcAft>
                      </a:pPr>
                      <a:r>
                        <a:rPr lang="en-US" sz="1200" dirty="0">
                          <a:effectLst/>
                        </a:rPr>
                        <a:t>(Y. Peng, Wang, &amp; Wang, 2012) </a:t>
                      </a:r>
                      <a:endParaRPr lang="id-ID" sz="1200" dirty="0">
                        <a:effectLst/>
                      </a:endParaRPr>
                    </a:p>
                    <a:p>
                      <a:pPr algn="just">
                        <a:spcAft>
                          <a:spcPts val="0"/>
                        </a:spcAft>
                      </a:pPr>
                      <a:r>
                        <a:rPr lang="en-US" sz="1200" dirty="0">
                          <a:effectLst/>
                        </a:rPr>
                        <a:t>(Zhang and Chang 2012) </a:t>
                      </a:r>
                      <a:endParaRPr lang="id-ID" sz="1200" dirty="0">
                        <a:effectLst/>
                      </a:endParaRPr>
                    </a:p>
                    <a:p>
                      <a:pPr algn="just">
                        <a:spcAft>
                          <a:spcPts val="0"/>
                        </a:spcAft>
                      </a:pPr>
                      <a:r>
                        <a:rPr lang="en-US" sz="1200" dirty="0">
                          <a:effectLst/>
                        </a:rPr>
                        <a:t>(</a:t>
                      </a:r>
                      <a:r>
                        <a:rPr lang="en-US" sz="1200" dirty="0" err="1">
                          <a:effectLst/>
                        </a:rPr>
                        <a:t>Bishnu</a:t>
                      </a:r>
                      <a:r>
                        <a:rPr lang="en-US" sz="1200" dirty="0">
                          <a:effectLst/>
                        </a:rPr>
                        <a:t> and </a:t>
                      </a:r>
                      <a:r>
                        <a:rPr lang="en-US" sz="1200" dirty="0" err="1">
                          <a:effectLst/>
                        </a:rPr>
                        <a:t>Bhattacherjee</a:t>
                      </a:r>
                      <a:r>
                        <a:rPr lang="en-US" sz="1200" dirty="0">
                          <a:effectLst/>
                        </a:rPr>
                        <a:t> 2012)</a:t>
                      </a:r>
                      <a:endParaRPr lang="id-ID" sz="1200" dirty="0">
                        <a:effectLst/>
                      </a:endParaRPr>
                    </a:p>
                    <a:p>
                      <a:pPr algn="just">
                        <a:spcAft>
                          <a:spcPts val="0"/>
                        </a:spcAft>
                      </a:pPr>
                      <a:r>
                        <a:rPr lang="en-US" sz="1200" dirty="0">
                          <a:effectLst/>
                        </a:rPr>
                        <a:t>(Sun, Song, &amp; Zhu, 2012)</a:t>
                      </a:r>
                      <a:endParaRPr lang="id-ID" sz="1200" dirty="0">
                        <a:effectLst/>
                      </a:endParaRPr>
                    </a:p>
                    <a:p>
                      <a:pPr algn="just">
                        <a:spcAft>
                          <a:spcPts val="0"/>
                        </a:spcAft>
                      </a:pPr>
                      <a:r>
                        <a:rPr lang="en-US" sz="1200" dirty="0">
                          <a:effectLst/>
                        </a:rPr>
                        <a:t>(</a:t>
                      </a:r>
                      <a:r>
                        <a:rPr lang="en-US" sz="1200" dirty="0" err="1">
                          <a:effectLst/>
                        </a:rPr>
                        <a:t>Pelayo</a:t>
                      </a:r>
                      <a:r>
                        <a:rPr lang="en-US" sz="1200" dirty="0">
                          <a:effectLst/>
                        </a:rPr>
                        <a:t> and Dick 2012)</a:t>
                      </a:r>
                      <a:endParaRPr lang="id-ID" sz="1200" dirty="0">
                        <a:effectLst/>
                      </a:endParaRPr>
                    </a:p>
                    <a:p>
                      <a:pPr algn="just">
                        <a:spcAft>
                          <a:spcPts val="0"/>
                        </a:spcAft>
                      </a:pPr>
                      <a:r>
                        <a:rPr lang="en-US" sz="1200" dirty="0">
                          <a:effectLst/>
                        </a:rPr>
                        <a:t>(</a:t>
                      </a:r>
                      <a:r>
                        <a:rPr lang="en-US" sz="1200" dirty="0" err="1">
                          <a:effectLst/>
                        </a:rPr>
                        <a:t>Jin</a:t>
                      </a:r>
                      <a:r>
                        <a:rPr lang="en-US" sz="1200" dirty="0">
                          <a:effectLst/>
                        </a:rPr>
                        <a:t>, </a:t>
                      </a:r>
                      <a:r>
                        <a:rPr lang="en-US" sz="1200" dirty="0" err="1">
                          <a:effectLst/>
                        </a:rPr>
                        <a:t>Jin</a:t>
                      </a:r>
                      <a:r>
                        <a:rPr lang="en-US" sz="1200" dirty="0">
                          <a:effectLst/>
                        </a:rPr>
                        <a:t>, &amp; Ye, 2012)</a:t>
                      </a:r>
                      <a:endParaRPr lang="id-ID" sz="1200" dirty="0">
                        <a:effectLst/>
                      </a:endParaRPr>
                    </a:p>
                    <a:p>
                      <a:pPr algn="just">
                        <a:spcAft>
                          <a:spcPts val="0"/>
                        </a:spcAft>
                      </a:pPr>
                      <a:r>
                        <a:rPr lang="en-US" sz="1200" dirty="0">
                          <a:effectLst/>
                        </a:rPr>
                        <a:t>(Cao, Qin, &amp; Feng, 2012)</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IET Software</a:t>
                      </a:r>
                      <a:endParaRPr lang="id-ID" sz="1200" dirty="0">
                        <a:effectLst/>
                      </a:endParaRPr>
                    </a:p>
                    <a:p>
                      <a:pPr algn="just">
                        <a:spcAft>
                          <a:spcPts val="0"/>
                        </a:spcAft>
                      </a:pPr>
                      <a:r>
                        <a:rPr lang="en-US" sz="1200" dirty="0">
                          <a:effectLst/>
                        </a:rPr>
                        <a:t>Information and Software Technology</a:t>
                      </a:r>
                      <a:endParaRPr lang="id-ID" sz="1200" dirty="0">
                        <a:effectLst/>
                      </a:endParaRPr>
                    </a:p>
                    <a:p>
                      <a:pPr algn="just">
                        <a:spcAft>
                          <a:spcPts val="0"/>
                        </a:spcAft>
                      </a:pPr>
                      <a:r>
                        <a:rPr lang="en-US" sz="1200" dirty="0">
                          <a:effectLst/>
                        </a:rPr>
                        <a:t>International Journal of Software Engineering</a:t>
                      </a:r>
                    </a:p>
                    <a:p>
                      <a:pPr algn="just">
                        <a:spcAft>
                          <a:spcPts val="0"/>
                        </a:spcAft>
                      </a:pPr>
                      <a:r>
                        <a:rPr lang="en-US" sz="1200" dirty="0">
                          <a:effectLst/>
                        </a:rPr>
                        <a:t>Information Sciences</a:t>
                      </a:r>
                      <a:endParaRPr lang="id-ID" sz="1200" dirty="0">
                        <a:effectLst/>
                      </a:endParaRPr>
                    </a:p>
                    <a:p>
                      <a:pPr algn="just">
                        <a:spcAft>
                          <a:spcPts val="0"/>
                        </a:spcAft>
                      </a:pPr>
                      <a:r>
                        <a:rPr lang="en-US" sz="1200" dirty="0">
                          <a:effectLst/>
                        </a:rPr>
                        <a:t>International Conference on Natural Computation</a:t>
                      </a:r>
                      <a:endParaRPr lang="id-ID" sz="1200" dirty="0">
                        <a:effectLst/>
                      </a:endParaRPr>
                    </a:p>
                    <a:p>
                      <a:pPr algn="just">
                        <a:spcAft>
                          <a:spcPts val="0"/>
                        </a:spcAft>
                      </a:pPr>
                      <a:r>
                        <a:rPr lang="en-US" sz="1200" dirty="0">
                          <a:effectLst/>
                        </a:rPr>
                        <a:t>IEEE Transactions on Knowledge and Data Engineering</a:t>
                      </a:r>
                      <a:endParaRPr lang="id-ID" sz="1200" dirty="0">
                        <a:effectLst/>
                      </a:endParaRPr>
                    </a:p>
                    <a:p>
                      <a:pPr algn="just">
                        <a:spcAft>
                          <a:spcPts val="0"/>
                        </a:spcAft>
                      </a:pPr>
                      <a:r>
                        <a:rPr lang="en-US" sz="1200" dirty="0">
                          <a:effectLst/>
                        </a:rPr>
                        <a:t>IEEE Transactions on Systems, Man, and Cybernetics</a:t>
                      </a:r>
                      <a:endParaRPr lang="id-ID" sz="1200" dirty="0">
                        <a:effectLst/>
                      </a:endParaRPr>
                    </a:p>
                    <a:p>
                      <a:pPr algn="just">
                        <a:spcAft>
                          <a:spcPts val="0"/>
                        </a:spcAft>
                      </a:pPr>
                      <a:r>
                        <a:rPr lang="en-US" sz="1200" dirty="0">
                          <a:effectLst/>
                        </a:rPr>
                        <a:t>IEEE Transactions on Reliability</a:t>
                      </a:r>
                      <a:endParaRPr lang="id-ID" sz="1200" dirty="0">
                        <a:effectLst/>
                      </a:endParaRPr>
                    </a:p>
                    <a:p>
                      <a:pPr algn="just">
                        <a:spcAft>
                          <a:spcPts val="0"/>
                        </a:spcAft>
                      </a:pPr>
                      <a:r>
                        <a:rPr lang="en-US" sz="1200" dirty="0">
                          <a:effectLst/>
                        </a:rPr>
                        <a:t>IET Software</a:t>
                      </a:r>
                      <a:endParaRPr lang="id-ID" sz="1200" dirty="0">
                        <a:effectLst/>
                      </a:endParaRPr>
                    </a:p>
                    <a:p>
                      <a:pPr algn="just">
                        <a:spcAft>
                          <a:spcPts val="0"/>
                        </a:spcAft>
                      </a:pPr>
                      <a:r>
                        <a:rPr lang="en-US" sz="1200" dirty="0">
                          <a:effectLst/>
                        </a:rPr>
                        <a:t>Advanced Science Letters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Public</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Private</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Private</a:t>
                      </a:r>
                      <a:endParaRPr lang="id-ID" sz="1200" dirty="0">
                        <a:effectLst/>
                      </a:endParaRPr>
                    </a:p>
                    <a:p>
                      <a:pPr algn="just">
                        <a:spcAft>
                          <a:spcPts val="0"/>
                        </a:spcAft>
                      </a:pPr>
                      <a:r>
                        <a:rPr lang="en-US" sz="1200" dirty="0">
                          <a:effectLst/>
                        </a:rPr>
                        <a:t>Private</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Public</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tc>
                  <a:txBody>
                    <a:bodyPr/>
                    <a:lstStyle/>
                    <a:p>
                      <a:pPr algn="just">
                        <a:spcAft>
                          <a:spcPts val="0"/>
                        </a:spcAft>
                      </a:pPr>
                      <a:r>
                        <a:rPr lang="en-US" sz="1200" dirty="0">
                          <a:effectLst/>
                        </a:rPr>
                        <a:t>Dataset Analysis</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Estimation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Estimation</a:t>
                      </a:r>
                      <a:endParaRPr lang="id-ID" sz="1200" dirty="0">
                        <a:effectLst/>
                      </a:endParaRPr>
                    </a:p>
                    <a:p>
                      <a:pPr algn="just">
                        <a:spcAft>
                          <a:spcPts val="0"/>
                        </a:spcAft>
                      </a:pPr>
                      <a:r>
                        <a:rPr lang="en-US" sz="1200" dirty="0">
                          <a:effectLst/>
                        </a:rPr>
                        <a:t>Clustering</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extLst>
                  <a:ext uri="{0D108BD9-81ED-4DB2-BD59-A6C34878D82A}">
                    <a16:rowId xmlns:a16="http://schemas.microsoft.com/office/drawing/2014/main" val="10002"/>
                  </a:ext>
                </a:extLst>
              </a:tr>
              <a:tr h="327772">
                <a:tc>
                  <a:txBody>
                    <a:bodyPr/>
                    <a:lstStyle/>
                    <a:p>
                      <a:pPr algn="just">
                        <a:spcAft>
                          <a:spcPts val="0"/>
                        </a:spcAft>
                      </a:pPr>
                      <a:r>
                        <a:rPr lang="en-US" sz="1200">
                          <a:effectLst/>
                        </a:rPr>
                        <a:t>2013</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(Park et al., 2013) </a:t>
                      </a:r>
                      <a:endParaRPr lang="id-ID" sz="1200">
                        <a:effectLst/>
                      </a:endParaRPr>
                    </a:p>
                    <a:p>
                      <a:pPr algn="just">
                        <a:spcAft>
                          <a:spcPts val="0"/>
                        </a:spcAft>
                      </a:pPr>
                      <a:r>
                        <a:rPr lang="en-US" sz="1200">
                          <a:effectLst/>
                        </a:rPr>
                        <a:t>(Dejaeger, Verbraken, &amp; Baesens, 2013) </a:t>
                      </a:r>
                      <a:endParaRPr lang="id-ID" sz="1200">
                        <a:effectLst/>
                      </a:endParaRPr>
                    </a:p>
                    <a:p>
                      <a:pPr algn="just">
                        <a:spcAft>
                          <a:spcPts val="0"/>
                        </a:spcAft>
                      </a:pPr>
                      <a:r>
                        <a:rPr lang="en-US" sz="1200">
                          <a:effectLst/>
                        </a:rPr>
                        <a:t>(Shepperd, Song, Sun, &amp; Mair, 2013) </a:t>
                      </a:r>
                      <a:endParaRPr lang="id-ID" sz="1200">
                        <a:effectLst/>
                      </a:endParaRPr>
                    </a:p>
                    <a:p>
                      <a:pPr algn="just">
                        <a:spcAft>
                          <a:spcPts val="0"/>
                        </a:spcAft>
                      </a:pPr>
                      <a:r>
                        <a:rPr lang="en-US" sz="1200">
                          <a:effectLst/>
                        </a:rPr>
                        <a:t>(Wang and Yao 2013)</a:t>
                      </a:r>
                      <a:endParaRPr lang="id-ID" sz="1200">
                        <a:effectLst/>
                      </a:endParaRPr>
                    </a:p>
                    <a:p>
                      <a:pPr algn="just">
                        <a:spcAft>
                          <a:spcPts val="0"/>
                        </a:spcAft>
                      </a:pPr>
                      <a:r>
                        <a:rPr lang="en-US" sz="1200">
                          <a:effectLst/>
                        </a:rPr>
                        <a:t>(Peters, Menzies, Gong, &amp; Zhang, 2013)</a:t>
                      </a:r>
                      <a:endParaRPr lang="id-ID" sz="1200">
                        <a:effectLst/>
                      </a:endParaRPr>
                    </a:p>
                    <a:p>
                      <a:pPr algn="just">
                        <a:spcAft>
                          <a:spcPts val="0"/>
                        </a:spcAft>
                      </a:pPr>
                      <a:r>
                        <a:rPr lang="en-US" sz="1200">
                          <a:effectLst/>
                        </a:rPr>
                        <a:t>(Radjenović et al., 2013)</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Information Sciences</a:t>
                      </a:r>
                      <a:endParaRPr lang="id-ID" sz="1200">
                        <a:effectLst/>
                      </a:endParaRPr>
                    </a:p>
                    <a:p>
                      <a:pPr algn="just">
                        <a:spcAft>
                          <a:spcPts val="0"/>
                        </a:spcAft>
                      </a:pPr>
                      <a:r>
                        <a:rPr lang="en-US" sz="1200">
                          <a:effectLst/>
                        </a:rPr>
                        <a:t>IEEE Transactions on Software Engineering</a:t>
                      </a:r>
                      <a:endParaRPr lang="id-ID" sz="1200">
                        <a:effectLst/>
                      </a:endParaRPr>
                    </a:p>
                    <a:p>
                      <a:pPr algn="just">
                        <a:spcAft>
                          <a:spcPts val="0"/>
                        </a:spcAft>
                      </a:pPr>
                      <a:r>
                        <a:rPr lang="en-US" sz="1200">
                          <a:effectLst/>
                        </a:rPr>
                        <a:t>IEEE Transactions on Software Engineering</a:t>
                      </a:r>
                      <a:endParaRPr lang="id-ID" sz="1200">
                        <a:effectLst/>
                      </a:endParaRPr>
                    </a:p>
                    <a:p>
                      <a:pPr algn="just">
                        <a:spcAft>
                          <a:spcPts val="0"/>
                        </a:spcAft>
                      </a:pPr>
                      <a:r>
                        <a:rPr lang="en-US" sz="1200">
                          <a:effectLst/>
                        </a:rPr>
                        <a:t>IEEE Transactions on Reliability</a:t>
                      </a:r>
                      <a:endParaRPr lang="id-ID" sz="1200">
                        <a:effectLst/>
                      </a:endParaRPr>
                    </a:p>
                    <a:p>
                      <a:pPr algn="just">
                        <a:spcAft>
                          <a:spcPts val="0"/>
                        </a:spcAft>
                      </a:pPr>
                      <a:r>
                        <a:rPr lang="en-US" sz="1200">
                          <a:effectLst/>
                        </a:rPr>
                        <a:t>IEEE Transactions on Software Engineering</a:t>
                      </a:r>
                      <a:endParaRPr lang="id-ID" sz="1200">
                        <a:effectLst/>
                      </a:endParaRPr>
                    </a:p>
                    <a:p>
                      <a:pPr algn="just">
                        <a:spcAft>
                          <a:spcPts val="0"/>
                        </a:spcAft>
                      </a:pPr>
                      <a:r>
                        <a:rPr lang="en-US" sz="1200">
                          <a:effectLst/>
                        </a:rPr>
                        <a:t>Information and Software Technology</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 </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tc>
                  <a:txBody>
                    <a:bodyPr/>
                    <a:lstStyle/>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Dataset Analysis</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Dataset Analysis</a:t>
                      </a:r>
                      <a:endParaRPr lang="id-ID" sz="1200" dirty="0">
                        <a:effectLst/>
                      </a:endParaRPr>
                    </a:p>
                    <a:p>
                      <a:pPr algn="just">
                        <a:spcAft>
                          <a:spcPts val="0"/>
                        </a:spcAft>
                      </a:pPr>
                      <a:r>
                        <a:rPr lang="en-US" sz="1200" dirty="0">
                          <a:effectLst/>
                        </a:rPr>
                        <a:t>Dataset Analysis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extLst>
                  <a:ext uri="{0D108BD9-81ED-4DB2-BD59-A6C34878D82A}">
                    <a16:rowId xmlns:a16="http://schemas.microsoft.com/office/drawing/2014/main" val="10003"/>
                  </a:ext>
                </a:extLst>
              </a:tr>
            </a:tbl>
          </a:graphicData>
        </a:graphic>
      </p:graphicFrame>
      <p:sp>
        <p:nvSpPr>
          <p:cNvPr id="7" name="Rounded Rectangle 6"/>
          <p:cNvSpPr/>
          <p:nvPr/>
        </p:nvSpPr>
        <p:spPr>
          <a:xfrm>
            <a:off x="7531238" y="1981200"/>
            <a:ext cx="1460361" cy="3977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Slide Number Placeholder 7"/>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387</a:t>
            </a:fld>
            <a:endParaRPr lang="en-US" dirty="0">
              <a:solidFill>
                <a:prstClr val="black">
                  <a:tint val="75000"/>
                </a:prstClr>
              </a:solidFill>
            </a:endParaRPr>
          </a:p>
        </p:txBody>
      </p:sp>
    </p:spTree>
    <p:extLst>
      <p:ext uri="{BB962C8B-B14F-4D97-AF65-F5344CB8AC3E}">
        <p14:creationId xmlns:p14="http://schemas.microsoft.com/office/powerpoint/2010/main" val="3758720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RQ4</a:t>
            </a:r>
            <a:r>
              <a:rPr lang="en-US" dirty="0"/>
              <a:t>: Software Defect Datasets</a:t>
            </a:r>
            <a:endParaRPr lang="id-ID" dirty="0"/>
          </a:p>
        </p:txBody>
      </p:sp>
      <p:graphicFrame>
        <p:nvGraphicFramePr>
          <p:cNvPr id="5" name="Content Placeholder 4"/>
          <p:cNvGraphicFramePr>
            <a:graphicFrameLocks noGrp="1"/>
          </p:cNvGraphicFramePr>
          <p:nvPr>
            <p:ph idx="1"/>
          </p:nvPr>
        </p:nvGraphicFramePr>
        <p:xfrm>
          <a:off x="304800" y="1352549"/>
          <a:ext cx="8534400" cy="512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388</a:t>
            </a:fld>
            <a:endParaRPr lang="en-US" dirty="0">
              <a:solidFill>
                <a:prstClr val="black">
                  <a:tint val="75000"/>
                </a:prstClr>
              </a:solidFill>
            </a:endParaRPr>
          </a:p>
        </p:txBody>
      </p:sp>
    </p:spTree>
    <p:extLst>
      <p:ext uri="{BB962C8B-B14F-4D97-AF65-F5344CB8AC3E}">
        <p14:creationId xmlns:p14="http://schemas.microsoft.com/office/powerpoint/2010/main" val="114173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62950" cy="685800"/>
          </a:xfrm>
        </p:spPr>
        <p:txBody>
          <a:bodyPr>
            <a:normAutofit/>
          </a:bodyPr>
          <a:lstStyle/>
          <a:p>
            <a:r>
              <a:rPr lang="en-US" sz="3600" dirty="0"/>
              <a:t>Distribution of Software Defect Datasets</a:t>
            </a:r>
            <a:endParaRPr lang="id-ID" sz="3600" dirty="0"/>
          </a:p>
        </p:txBody>
      </p:sp>
      <p:sp>
        <p:nvSpPr>
          <p:cNvPr id="3" name="Content Placeholder 2"/>
          <p:cNvSpPr>
            <a:spLocks noGrp="1"/>
          </p:cNvSpPr>
          <p:nvPr>
            <p:ph idx="1"/>
          </p:nvPr>
        </p:nvSpPr>
        <p:spPr>
          <a:xfrm>
            <a:off x="152400" y="1295400"/>
            <a:ext cx="5257800" cy="4643095"/>
          </a:xfrm>
        </p:spPr>
        <p:txBody>
          <a:bodyPr>
            <a:normAutofit/>
          </a:bodyPr>
          <a:lstStyle/>
          <a:p>
            <a:r>
              <a:rPr lang="en-US" sz="2400" dirty="0"/>
              <a:t>The use of public data sets makes the research </a:t>
            </a:r>
            <a:r>
              <a:rPr lang="en-US" sz="2400" dirty="0">
                <a:solidFill>
                  <a:srgbClr val="C00000"/>
                </a:solidFill>
              </a:rPr>
              <a:t>repeatable</a:t>
            </a:r>
            <a:r>
              <a:rPr lang="en-US" sz="2400" dirty="0"/>
              <a:t>, </a:t>
            </a:r>
            <a:r>
              <a:rPr lang="en-US" sz="2400" dirty="0">
                <a:solidFill>
                  <a:srgbClr val="C00000"/>
                </a:solidFill>
              </a:rPr>
              <a:t>refutable</a:t>
            </a:r>
            <a:r>
              <a:rPr lang="en-US" sz="2400" dirty="0"/>
              <a:t>, and </a:t>
            </a:r>
            <a:r>
              <a:rPr lang="en-US" sz="2400" dirty="0">
                <a:solidFill>
                  <a:srgbClr val="C00000"/>
                </a:solidFill>
              </a:rPr>
              <a:t>verifiable</a:t>
            </a:r>
            <a:r>
              <a:rPr lang="en-US" sz="1400" dirty="0">
                <a:solidFill>
                  <a:srgbClr val="C00000"/>
                </a:solidFill>
              </a:rPr>
              <a:t> </a:t>
            </a:r>
            <a:r>
              <a:rPr lang="en-US" sz="1400" dirty="0"/>
              <a:t>(</a:t>
            </a:r>
            <a:r>
              <a:rPr lang="en-US" sz="1400" dirty="0" err="1"/>
              <a:t>Catal</a:t>
            </a:r>
            <a:r>
              <a:rPr lang="en-US" sz="1400" dirty="0"/>
              <a:t> &amp; </a:t>
            </a:r>
            <a:r>
              <a:rPr lang="en-US" sz="1400" dirty="0" err="1"/>
              <a:t>Diri</a:t>
            </a:r>
            <a:r>
              <a:rPr lang="en-US" sz="1400" dirty="0"/>
              <a:t> 2009a)</a:t>
            </a:r>
            <a:endParaRPr lang="en-US" sz="2400" dirty="0"/>
          </a:p>
          <a:p>
            <a:r>
              <a:rPr lang="en-US" sz="2400" dirty="0"/>
              <a:t>Since 2005 </a:t>
            </a:r>
            <a:r>
              <a:rPr lang="en-US" sz="2400" dirty="0">
                <a:solidFill>
                  <a:srgbClr val="C00000"/>
                </a:solidFill>
              </a:rPr>
              <a:t>more public datasets</a:t>
            </a:r>
            <a:r>
              <a:rPr lang="en-US" sz="2400" dirty="0"/>
              <a:t> were used</a:t>
            </a:r>
          </a:p>
          <a:p>
            <a:r>
              <a:rPr lang="en-US" sz="2400" dirty="0"/>
              <a:t>NASA MDP </a:t>
            </a:r>
            <a:r>
              <a:rPr lang="en-US" sz="2400" dirty="0">
                <a:solidFill>
                  <a:srgbClr val="C00000"/>
                </a:solidFill>
              </a:rPr>
              <a:t>repository have been developed in 2005 </a:t>
            </a:r>
            <a:r>
              <a:rPr lang="en-US" sz="2400" dirty="0"/>
              <a:t>and researchers started to be aware regarding the use of public datasets</a:t>
            </a:r>
          </a:p>
        </p:txBody>
      </p:sp>
      <p:graphicFrame>
        <p:nvGraphicFramePr>
          <p:cNvPr id="5" name="Content Placeholder 4"/>
          <p:cNvGraphicFramePr>
            <a:graphicFrameLocks/>
          </p:cNvGraphicFramePr>
          <p:nvPr/>
        </p:nvGraphicFramePr>
        <p:xfrm>
          <a:off x="3657600" y="2420020"/>
          <a:ext cx="6019800" cy="4056529"/>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6"/>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389</a:t>
            </a:fld>
            <a:endParaRPr lang="en-US" dirty="0">
              <a:solidFill>
                <a:prstClr val="black">
                  <a:tint val="75000"/>
                </a:prstClr>
              </a:solidFill>
            </a:endParaRPr>
          </a:p>
        </p:txBody>
      </p:sp>
    </p:spTree>
    <p:extLst>
      <p:ext uri="{BB962C8B-B14F-4D97-AF65-F5344CB8AC3E}">
        <p14:creationId xmlns:p14="http://schemas.microsoft.com/office/powerpoint/2010/main" val="20750367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Systems</a:t>
            </a:r>
            <a:r>
              <a:rPr lang="id-ID" dirty="0"/>
              <a:t> </a:t>
            </a:r>
            <a:r>
              <a:rPr lang="id-ID" dirty="0" err="1"/>
              <a:t>Profession</a:t>
            </a:r>
            <a:endParaRPr lang="en-US" dirty="0"/>
          </a:p>
        </p:txBody>
      </p:sp>
      <p:sp>
        <p:nvSpPr>
          <p:cNvPr id="3" name="Content Placeholder 2"/>
          <p:cNvSpPr>
            <a:spLocks noGrp="1"/>
          </p:cNvSpPr>
          <p:nvPr>
            <p:ph idx="1"/>
          </p:nvPr>
        </p:nvSpPr>
        <p:spPr>
          <a:xfrm>
            <a:off x="457200" y="1066800"/>
            <a:ext cx="8534400" cy="5562600"/>
          </a:xfrm>
        </p:spPr>
        <p:txBody>
          <a:bodyPr>
            <a:normAutofit/>
          </a:bodyPr>
          <a:lstStyle/>
          <a:p>
            <a:r>
              <a:rPr lang="en-US" sz="2600" dirty="0"/>
              <a:t>IS specialists focus on </a:t>
            </a:r>
            <a:r>
              <a:rPr lang="en-US" sz="2600" dirty="0">
                <a:solidFill>
                  <a:srgbClr val="C00000"/>
                </a:solidFill>
              </a:rPr>
              <a:t>integrating information technology solutions and business processes</a:t>
            </a:r>
            <a:r>
              <a:rPr lang="en-US" sz="2600" dirty="0"/>
              <a:t> to meet the information needs of businesses and other enterprises, enabling them to achieve their objectives in an </a:t>
            </a:r>
            <a:r>
              <a:rPr lang="en-US" sz="2600" dirty="0">
                <a:solidFill>
                  <a:srgbClr val="0070C0"/>
                </a:solidFill>
              </a:rPr>
              <a:t>effective, efficient way</a:t>
            </a:r>
          </a:p>
          <a:p>
            <a:r>
              <a:rPr lang="en-US" sz="2600" dirty="0"/>
              <a:t>IS specialists concerned with the information that computer systems can provide </a:t>
            </a:r>
            <a:r>
              <a:rPr lang="en-US" sz="2600" dirty="0">
                <a:solidFill>
                  <a:srgbClr val="C00000"/>
                </a:solidFill>
              </a:rPr>
              <a:t>to aid an enterprise in defining and achieving its goals</a:t>
            </a:r>
            <a:r>
              <a:rPr lang="en-US" sz="2600" dirty="0"/>
              <a:t>, and the processes that an enterprise can </a:t>
            </a:r>
            <a:r>
              <a:rPr lang="en-US" sz="2600" dirty="0">
                <a:solidFill>
                  <a:srgbClr val="0070C0"/>
                </a:solidFill>
              </a:rPr>
              <a:t>implement or improve using information technology</a:t>
            </a:r>
          </a:p>
          <a:p>
            <a:r>
              <a:rPr lang="en-US" sz="2600" dirty="0"/>
              <a:t>They must </a:t>
            </a:r>
            <a:r>
              <a:rPr lang="en-US" sz="2600" dirty="0">
                <a:solidFill>
                  <a:srgbClr val="C00000"/>
                </a:solidFill>
              </a:rPr>
              <a:t>understand both technical and organizational factors</a:t>
            </a:r>
            <a:r>
              <a:rPr lang="en-US" sz="2600" dirty="0"/>
              <a:t>, and they must be able to </a:t>
            </a:r>
            <a:r>
              <a:rPr lang="en-US" sz="2600" dirty="0">
                <a:solidFill>
                  <a:srgbClr val="0070C0"/>
                </a:solidFill>
              </a:rPr>
              <a:t>help an organization determine how information and technology-enabled business processes</a:t>
            </a:r>
            <a:r>
              <a:rPr lang="en-US" sz="2600" dirty="0"/>
              <a:t> can provide a competitive advantage</a:t>
            </a:r>
          </a:p>
          <a:p>
            <a:pPr marL="0" indent="0" algn="r">
              <a:buNone/>
            </a:pPr>
            <a:endParaRPr lang="en-US" sz="1800" i="1" dirty="0"/>
          </a:p>
          <a:p>
            <a:pPr marL="0" indent="0" algn="r">
              <a:buNone/>
            </a:pPr>
            <a:r>
              <a:rPr lang="en-US" sz="1800" i="1" dirty="0"/>
              <a:t>(Computing Curricula 2005: The Overview Report, ACM and IEEE CS, 2006)</a:t>
            </a:r>
          </a:p>
        </p:txBody>
      </p:sp>
      <p:sp>
        <p:nvSpPr>
          <p:cNvPr id="4" name="Slide Number Placeholder 3">
            <a:extLst>
              <a:ext uri="{FF2B5EF4-FFF2-40B4-BE49-F238E27FC236}">
                <a16:creationId xmlns:a16="http://schemas.microsoft.com/office/drawing/2014/main" id="{CE8514C1-FDEB-4ADD-A2D5-6238C6E33AD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635578620"/>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NASA MDP Dataset</a:t>
            </a:r>
            <a:endParaRPr lang="id-ID" dirty="0"/>
          </a:p>
        </p:txBody>
      </p:sp>
      <p:sp>
        <p:nvSpPr>
          <p:cNvPr id="3" name="Content Placeholder 2"/>
          <p:cNvSpPr>
            <a:spLocks noGrp="1"/>
          </p:cNvSpPr>
          <p:nvPr>
            <p:ph idx="1"/>
          </p:nvPr>
        </p:nvSpPr>
        <p:spPr/>
        <p:txBody>
          <a:bodyPr/>
          <a:lstStyle/>
          <a:p>
            <a:endParaRPr lang="id-ID" dirty="0"/>
          </a:p>
        </p:txBody>
      </p:sp>
      <p:graphicFrame>
        <p:nvGraphicFramePr>
          <p:cNvPr id="4" name="Content Placeholder 6"/>
          <p:cNvGraphicFramePr>
            <a:graphicFrameLocks/>
          </p:cNvGraphicFramePr>
          <p:nvPr/>
        </p:nvGraphicFramePr>
        <p:xfrm>
          <a:off x="228600" y="1066800"/>
          <a:ext cx="8752390" cy="5683470"/>
        </p:xfrm>
        <a:graphic>
          <a:graphicData uri="http://schemas.openxmlformats.org/drawingml/2006/table">
            <a:tbl>
              <a:tblPr firstRow="1" firstCol="1" bandRow="1">
                <a:tableStyleId>{073A0DAA-6AF3-43AB-8588-CEC1D06C72B9}</a:tableStyleId>
              </a:tblPr>
              <a:tblGrid>
                <a:gridCol w="1006743">
                  <a:extLst>
                    <a:ext uri="{9D8B030D-6E8A-4147-A177-3AD203B41FA5}">
                      <a16:colId xmlns:a16="http://schemas.microsoft.com/office/drawing/2014/main" val="20000"/>
                    </a:ext>
                  </a:extLst>
                </a:gridCol>
                <a:gridCol w="2945692">
                  <a:extLst>
                    <a:ext uri="{9D8B030D-6E8A-4147-A177-3AD203B41FA5}">
                      <a16:colId xmlns:a16="http://schemas.microsoft.com/office/drawing/2014/main" val="20001"/>
                    </a:ext>
                  </a:extLst>
                </a:gridCol>
                <a:gridCol w="1159608">
                  <a:extLst>
                    <a:ext uri="{9D8B030D-6E8A-4147-A177-3AD203B41FA5}">
                      <a16:colId xmlns:a16="http://schemas.microsoft.com/office/drawing/2014/main" val="20002"/>
                    </a:ext>
                  </a:extLst>
                </a:gridCol>
                <a:gridCol w="1256324">
                  <a:extLst>
                    <a:ext uri="{9D8B030D-6E8A-4147-A177-3AD203B41FA5}">
                      <a16:colId xmlns:a16="http://schemas.microsoft.com/office/drawing/2014/main" val="20003"/>
                    </a:ext>
                  </a:extLst>
                </a:gridCol>
                <a:gridCol w="1052918">
                  <a:extLst>
                    <a:ext uri="{9D8B030D-6E8A-4147-A177-3AD203B41FA5}">
                      <a16:colId xmlns:a16="http://schemas.microsoft.com/office/drawing/2014/main" val="20004"/>
                    </a:ext>
                  </a:extLst>
                </a:gridCol>
                <a:gridCol w="1331105">
                  <a:extLst>
                    <a:ext uri="{9D8B030D-6E8A-4147-A177-3AD203B41FA5}">
                      <a16:colId xmlns:a16="http://schemas.microsoft.com/office/drawing/2014/main" val="20005"/>
                    </a:ext>
                  </a:extLst>
                </a:gridCol>
              </a:tblGrid>
              <a:tr h="1092027">
                <a:tc>
                  <a:txBody>
                    <a:bodyPr/>
                    <a:lstStyle/>
                    <a:p>
                      <a:pPr marL="0" indent="0" algn="l">
                        <a:spcBef>
                          <a:spcPts val="600"/>
                        </a:spcBef>
                        <a:spcAft>
                          <a:spcPts val="0"/>
                        </a:spcAft>
                        <a:tabLst>
                          <a:tab pos="15240" algn="l"/>
                        </a:tabLst>
                      </a:pPr>
                      <a:r>
                        <a:rPr lang="en-US" sz="1800" spc="0" dirty="0">
                          <a:effectLst/>
                          <a:latin typeface="+mn-lt"/>
                        </a:rPr>
                        <a:t>Dataset</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Project Description</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Language</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Number of Modules</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Number of </a:t>
                      </a:r>
                      <a:r>
                        <a:rPr lang="en-US" sz="1800" i="1" spc="0" dirty="0" err="1">
                          <a:effectLst/>
                          <a:latin typeface="+mn-lt"/>
                        </a:rPr>
                        <a:t>fp</a:t>
                      </a:r>
                      <a:r>
                        <a:rPr lang="en-US" sz="1800" spc="0" dirty="0">
                          <a:effectLst/>
                          <a:latin typeface="+mn-lt"/>
                        </a:rPr>
                        <a:t> Modules</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Faulty Percentage</a:t>
                      </a:r>
                      <a:endParaRPr lang="en-US" sz="1800" spc="30" dirty="0">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0"/>
                  </a:ext>
                </a:extLst>
              </a:tr>
              <a:tr h="322572">
                <a:tc>
                  <a:txBody>
                    <a:bodyPr/>
                    <a:lstStyle/>
                    <a:p>
                      <a:pPr indent="155575" algn="l">
                        <a:spcBef>
                          <a:spcPts val="600"/>
                        </a:spcBef>
                        <a:spcAft>
                          <a:spcPts val="0"/>
                        </a:spcAft>
                        <a:tabLst>
                          <a:tab pos="15240" algn="l"/>
                        </a:tabLst>
                      </a:pPr>
                      <a:r>
                        <a:rPr lang="en-US" sz="1800" spc="0" dirty="0">
                          <a:effectLst/>
                          <a:latin typeface="+mn-lt"/>
                        </a:rPr>
                        <a:t>CM1</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Spacecraft </a:t>
                      </a:r>
                      <a:r>
                        <a:rPr lang="en-US" sz="1800" spc="0" dirty="0">
                          <a:effectLst/>
                          <a:latin typeface="+mn-lt"/>
                        </a:rPr>
                        <a:t>instrument</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C</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505</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48</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12.21%</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1"/>
                  </a:ext>
                </a:extLst>
              </a:tr>
              <a:tr h="563757">
                <a:tc>
                  <a:txBody>
                    <a:bodyPr/>
                    <a:lstStyle/>
                    <a:p>
                      <a:pPr indent="155575" algn="l">
                        <a:spcBef>
                          <a:spcPts val="600"/>
                        </a:spcBef>
                        <a:spcAft>
                          <a:spcPts val="0"/>
                        </a:spcAft>
                        <a:tabLst>
                          <a:tab pos="15240" algn="l"/>
                        </a:tabLst>
                      </a:pPr>
                      <a:r>
                        <a:rPr lang="en-US" sz="1800" spc="0" dirty="0">
                          <a:effectLst/>
                          <a:latin typeface="+mn-lt"/>
                        </a:rPr>
                        <a:t>KC1</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Storage management </a:t>
                      </a:r>
                      <a:r>
                        <a:rPr lang="en-US" sz="1800" spc="0" dirty="0">
                          <a:effectLst/>
                          <a:latin typeface="+mn-lt"/>
                        </a:rPr>
                        <a:t>for ground data</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C++</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1571</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319</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15.51%</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2"/>
                  </a:ext>
                </a:extLst>
              </a:tr>
              <a:tr h="563757">
                <a:tc>
                  <a:txBody>
                    <a:bodyPr/>
                    <a:lstStyle/>
                    <a:p>
                      <a:pPr indent="155575" algn="l">
                        <a:spcBef>
                          <a:spcPts val="600"/>
                        </a:spcBef>
                        <a:spcAft>
                          <a:spcPts val="0"/>
                        </a:spcAft>
                        <a:tabLst>
                          <a:tab pos="15240" algn="l"/>
                        </a:tabLst>
                      </a:pPr>
                      <a:r>
                        <a:rPr lang="en-US" sz="1800" spc="0" dirty="0">
                          <a:effectLst/>
                          <a:latin typeface="+mn-lt"/>
                        </a:rPr>
                        <a:t>KC3</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Storage management </a:t>
                      </a:r>
                      <a:r>
                        <a:rPr lang="en-US" sz="1800" spc="0" dirty="0">
                          <a:effectLst/>
                          <a:latin typeface="+mn-lt"/>
                        </a:rPr>
                        <a:t>for ground data</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Java</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458</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42</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18%</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3"/>
                  </a:ext>
                </a:extLst>
              </a:tr>
              <a:tr h="322572">
                <a:tc>
                  <a:txBody>
                    <a:bodyPr/>
                    <a:lstStyle/>
                    <a:p>
                      <a:pPr indent="155575" algn="l">
                        <a:spcBef>
                          <a:spcPts val="600"/>
                        </a:spcBef>
                        <a:spcAft>
                          <a:spcPts val="0"/>
                        </a:spcAft>
                        <a:tabLst>
                          <a:tab pos="15240" algn="l"/>
                        </a:tabLst>
                      </a:pPr>
                      <a:r>
                        <a:rPr lang="en-US" sz="1800" spc="0" dirty="0">
                          <a:effectLst/>
                          <a:latin typeface="+mn-lt"/>
                        </a:rPr>
                        <a:t>MC2</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Video guidance </a:t>
                      </a:r>
                      <a:r>
                        <a:rPr lang="en-US" sz="1800" spc="0" dirty="0">
                          <a:effectLst/>
                          <a:latin typeface="+mn-lt"/>
                        </a:rPr>
                        <a:t>system</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127</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44</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34.65%</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4"/>
                  </a:ext>
                </a:extLst>
              </a:tr>
              <a:tr h="563757">
                <a:tc>
                  <a:txBody>
                    <a:bodyPr/>
                    <a:lstStyle/>
                    <a:p>
                      <a:pPr indent="155575" algn="l">
                        <a:spcBef>
                          <a:spcPts val="600"/>
                        </a:spcBef>
                        <a:spcAft>
                          <a:spcPts val="0"/>
                        </a:spcAft>
                        <a:tabLst>
                          <a:tab pos="15240" algn="l"/>
                        </a:tabLst>
                      </a:pPr>
                      <a:r>
                        <a:rPr lang="en-US" sz="1800" spc="0">
                          <a:effectLst/>
                          <a:latin typeface="+mn-lt"/>
                        </a:rPr>
                        <a:t>MW1</a:t>
                      </a:r>
                      <a:endParaRPr lang="en-US" sz="1800" spc="3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Zero gravity experiment related to </a:t>
                      </a:r>
                      <a:r>
                        <a:rPr lang="en-US" sz="1800" spc="0" dirty="0">
                          <a:solidFill>
                            <a:srgbClr val="C00000"/>
                          </a:solidFill>
                          <a:effectLst/>
                          <a:latin typeface="+mn-lt"/>
                        </a:rPr>
                        <a:t>combustion</a:t>
                      </a:r>
                      <a:endParaRPr lang="en-US" sz="1800" spc="30" dirty="0">
                        <a:solidFill>
                          <a:srgbClr val="C00000"/>
                        </a:solidFill>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403</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31</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10.23%</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5"/>
                  </a:ext>
                </a:extLst>
              </a:tr>
              <a:tr h="563757">
                <a:tc>
                  <a:txBody>
                    <a:bodyPr/>
                    <a:lstStyle/>
                    <a:p>
                      <a:pPr indent="155575" algn="l">
                        <a:spcBef>
                          <a:spcPts val="600"/>
                        </a:spcBef>
                        <a:spcAft>
                          <a:spcPts val="0"/>
                        </a:spcAft>
                        <a:tabLst>
                          <a:tab pos="15240" algn="l"/>
                        </a:tabLst>
                      </a:pPr>
                      <a:r>
                        <a:rPr lang="en-US" sz="1800" spc="0">
                          <a:effectLst/>
                          <a:latin typeface="+mn-lt"/>
                        </a:rPr>
                        <a:t>PC1</a:t>
                      </a:r>
                      <a:endParaRPr lang="en-US" sz="1800" spc="3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Flight software </a:t>
                      </a:r>
                      <a:r>
                        <a:rPr lang="en-US" sz="1800" spc="0" dirty="0">
                          <a:effectLst/>
                          <a:latin typeface="+mn-lt"/>
                        </a:rPr>
                        <a:t>from an earth orbiting satellite</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1059</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76</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8.04%</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6"/>
                  </a:ext>
                </a:extLst>
              </a:tr>
              <a:tr h="563757">
                <a:tc>
                  <a:txBody>
                    <a:bodyPr/>
                    <a:lstStyle/>
                    <a:p>
                      <a:pPr indent="155575" algn="l">
                        <a:spcBef>
                          <a:spcPts val="600"/>
                        </a:spcBef>
                        <a:spcAft>
                          <a:spcPts val="0"/>
                        </a:spcAft>
                        <a:tabLst>
                          <a:tab pos="15240" algn="l"/>
                        </a:tabLst>
                      </a:pPr>
                      <a:r>
                        <a:rPr lang="en-US" sz="1800" spc="0">
                          <a:effectLst/>
                          <a:latin typeface="+mn-lt"/>
                        </a:rPr>
                        <a:t>PC2</a:t>
                      </a:r>
                      <a:endParaRPr lang="en-US" sz="1800" spc="3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Dynamic simulator for </a:t>
                      </a:r>
                      <a:r>
                        <a:rPr lang="en-US" sz="1800" spc="0" dirty="0">
                          <a:solidFill>
                            <a:srgbClr val="C00000"/>
                          </a:solidFill>
                          <a:effectLst/>
                          <a:latin typeface="+mn-lt"/>
                        </a:rPr>
                        <a:t>attitude control systems</a:t>
                      </a:r>
                      <a:endParaRPr lang="en-US" sz="1800" spc="30" dirty="0">
                        <a:solidFill>
                          <a:srgbClr val="C00000"/>
                        </a:solidFill>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4505</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23</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1.01%</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7"/>
                  </a:ext>
                </a:extLst>
              </a:tr>
              <a:tr h="563757">
                <a:tc>
                  <a:txBody>
                    <a:bodyPr/>
                    <a:lstStyle/>
                    <a:p>
                      <a:pPr indent="155575" algn="l">
                        <a:spcBef>
                          <a:spcPts val="600"/>
                        </a:spcBef>
                        <a:spcAft>
                          <a:spcPts val="0"/>
                        </a:spcAft>
                        <a:tabLst>
                          <a:tab pos="15240" algn="l"/>
                        </a:tabLst>
                      </a:pPr>
                      <a:r>
                        <a:rPr lang="en-US" sz="1800" spc="0">
                          <a:effectLst/>
                          <a:latin typeface="+mn-lt"/>
                        </a:rPr>
                        <a:t>PC3</a:t>
                      </a:r>
                      <a:endParaRPr lang="en-US" sz="1800" spc="3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Flight software </a:t>
                      </a:r>
                      <a:r>
                        <a:rPr lang="en-US" sz="1800" spc="0" dirty="0">
                          <a:effectLst/>
                          <a:latin typeface="+mn-lt"/>
                        </a:rPr>
                        <a:t>for earth orbiting satellite</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1511</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160</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12.44%</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8"/>
                  </a:ext>
                </a:extLst>
              </a:tr>
              <a:tr h="563757">
                <a:tc>
                  <a:txBody>
                    <a:bodyPr/>
                    <a:lstStyle/>
                    <a:p>
                      <a:pPr indent="155575" algn="l">
                        <a:spcBef>
                          <a:spcPts val="600"/>
                        </a:spcBef>
                        <a:spcAft>
                          <a:spcPts val="0"/>
                        </a:spcAft>
                        <a:tabLst>
                          <a:tab pos="15240" algn="l"/>
                        </a:tabLst>
                      </a:pPr>
                      <a:r>
                        <a:rPr lang="en-US" sz="1800" spc="0" dirty="0">
                          <a:effectLst/>
                          <a:latin typeface="+mn-lt"/>
                        </a:rPr>
                        <a:t>PC4</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Flight software </a:t>
                      </a:r>
                      <a:r>
                        <a:rPr lang="en-US" sz="1800" spc="0" dirty="0">
                          <a:effectLst/>
                          <a:latin typeface="+mn-lt"/>
                        </a:rPr>
                        <a:t>for earth orbiting satellite</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1347</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178</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12.72%</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9"/>
                  </a:ext>
                </a:extLst>
              </a:tr>
            </a:tbl>
          </a:graphicData>
        </a:graphic>
      </p:graphicFrame>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390</a:t>
            </a:fld>
            <a:endParaRPr lang="en-US" dirty="0">
              <a:solidFill>
                <a:prstClr val="black">
                  <a:tint val="75000"/>
                </a:prstClr>
              </a:solidFill>
            </a:endParaRPr>
          </a:p>
        </p:txBody>
      </p:sp>
    </p:spTree>
    <p:extLst>
      <p:ext uri="{BB962C8B-B14F-4D97-AF65-F5344CB8AC3E}">
        <p14:creationId xmlns:p14="http://schemas.microsoft.com/office/powerpoint/2010/main" val="333922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0" y="0"/>
          <a:ext cx="9144000" cy="6507845"/>
        </p:xfrm>
        <a:graphic>
          <a:graphicData uri="http://schemas.openxmlformats.org/drawingml/2006/table">
            <a:tbl>
              <a:tblPr firstRow="1" firstCol="1" bandRow="1">
                <a:tableStyleId>{073A0DAA-6AF3-43AB-8588-CEC1D06C72B9}</a:tableStyleId>
              </a:tblPr>
              <a:tblGrid>
                <a:gridCol w="1143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4724400">
                  <a:extLst>
                    <a:ext uri="{9D8B030D-6E8A-4147-A177-3AD203B41FA5}">
                      <a16:colId xmlns:a16="http://schemas.microsoft.com/office/drawing/2014/main" val="20003"/>
                    </a:ext>
                  </a:extLst>
                </a:gridCol>
              </a:tblGrid>
              <a:tr h="85427">
                <a:tc gridSpan="2">
                  <a:txBody>
                    <a:bodyPr/>
                    <a:lstStyle/>
                    <a:p>
                      <a:pPr algn="l">
                        <a:lnSpc>
                          <a:spcPct val="115000"/>
                        </a:lnSpc>
                        <a:spcBef>
                          <a:spcPts val="600"/>
                        </a:spcBef>
                        <a:tabLst>
                          <a:tab pos="15240" algn="l"/>
                        </a:tabLst>
                      </a:pPr>
                      <a:r>
                        <a:rPr lang="en-US" sz="1000" spc="0" dirty="0">
                          <a:effectLst/>
                          <a:latin typeface="Arial Narrow" panose="020B0606020202030204" pitchFamily="34" charset="0"/>
                        </a:rPr>
                        <a:t>Code Attributes</a:t>
                      </a:r>
                      <a:endParaRPr lang="en-US" sz="1050" dirty="0">
                        <a:effectLst/>
                        <a:latin typeface="Arial Narrow" panose="020B0606020202030204" pitchFamily="34" charset="0"/>
                      </a:endParaRPr>
                    </a:p>
                  </a:txBody>
                  <a:tcPr marL="37142" marR="37142" marT="0" marB="0" anchor="ctr"/>
                </a:tc>
                <a:tc hMerge="1">
                  <a:txBody>
                    <a:bodyPr/>
                    <a:lstStyle/>
                    <a:p>
                      <a:endParaRPr lang="en-US"/>
                    </a:p>
                  </a:txBody>
                  <a:tcPr/>
                </a:tc>
                <a:tc>
                  <a:txBody>
                    <a:bodyPr/>
                    <a:lstStyle/>
                    <a:p>
                      <a:pPr algn="ctr">
                        <a:lnSpc>
                          <a:spcPct val="115000"/>
                        </a:lnSpc>
                        <a:spcBef>
                          <a:spcPts val="600"/>
                        </a:spcBef>
                        <a:tabLst>
                          <a:tab pos="15240" algn="l"/>
                        </a:tabLst>
                      </a:pPr>
                      <a:r>
                        <a:rPr lang="en-US" sz="1000" spc="0">
                          <a:effectLst/>
                          <a:latin typeface="Arial Narrow" panose="020B0606020202030204" pitchFamily="34" charset="0"/>
                        </a:rPr>
                        <a:t>Symbols</a:t>
                      </a:r>
                      <a:endParaRPr lang="en-US" sz="1050">
                        <a:effectLst/>
                        <a:latin typeface="Arial Narrow" panose="020B0606020202030204" pitchFamily="34" charset="0"/>
                      </a:endParaRPr>
                    </a:p>
                  </a:txBody>
                  <a:tcPr marL="37142" marR="37142" marT="0" marB="0" anchor="ctr"/>
                </a:tc>
                <a:tc>
                  <a:txBody>
                    <a:bodyPr/>
                    <a:lstStyle/>
                    <a:p>
                      <a:pPr algn="ctr">
                        <a:lnSpc>
                          <a:spcPct val="115000"/>
                        </a:lnSpc>
                        <a:spcBef>
                          <a:spcPts val="600"/>
                        </a:spcBef>
                        <a:tabLst>
                          <a:tab pos="15240" algn="l"/>
                        </a:tabLst>
                      </a:pPr>
                      <a:r>
                        <a:rPr lang="en-US" sz="1000" spc="0">
                          <a:effectLst/>
                          <a:latin typeface="Arial Narrow" panose="020B0606020202030204" pitchFamily="34" charset="0"/>
                        </a:rPr>
                        <a:t>Description</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0"/>
                  </a:ext>
                </a:extLst>
              </a:tr>
              <a:tr h="170855">
                <a:tc rowSpan="6">
                  <a:txBody>
                    <a:bodyPr/>
                    <a:lstStyle/>
                    <a:p>
                      <a:pPr algn="l">
                        <a:lnSpc>
                          <a:spcPct val="115000"/>
                        </a:lnSpc>
                        <a:spcBef>
                          <a:spcPts val="600"/>
                        </a:spcBef>
                        <a:tabLst>
                          <a:tab pos="15240" algn="l"/>
                        </a:tabLst>
                      </a:pPr>
                      <a:r>
                        <a:rPr lang="en-US" sz="1800" spc="0">
                          <a:effectLst/>
                          <a:latin typeface="Arial Narrow" panose="020B0606020202030204" pitchFamily="34" charset="0"/>
                        </a:rPr>
                        <a:t>LOC counts</a:t>
                      </a:r>
                      <a:endParaRPr lang="en-US" sz="200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LOC_total</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total number of lines for a given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1"/>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LOC_blank</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blank lines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2"/>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LOC_code_and_comment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NCSLOC</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lines which contain both code and comment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3"/>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LOC_comments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lines of comments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4"/>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LOC_executable</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lines of executable code for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5"/>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number_of_lines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lines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6"/>
                  </a:ext>
                </a:extLst>
              </a:tr>
              <a:tr h="170855">
                <a:tc rowSpan="12">
                  <a:txBody>
                    <a:bodyPr/>
                    <a:lstStyle/>
                    <a:p>
                      <a:pPr algn="l">
                        <a:lnSpc>
                          <a:spcPct val="115000"/>
                        </a:lnSpc>
                        <a:spcBef>
                          <a:spcPts val="600"/>
                        </a:spcBef>
                        <a:tabLst>
                          <a:tab pos="15240" algn="l"/>
                        </a:tabLst>
                      </a:pPr>
                      <a:r>
                        <a:rPr lang="en-US" sz="1800" spc="0" dirty="0">
                          <a:effectLst/>
                          <a:latin typeface="Arial Narrow" panose="020B0606020202030204" pitchFamily="34" charset="0"/>
                        </a:rPr>
                        <a:t>Halstead</a:t>
                      </a:r>
                      <a:endParaRPr lang="en-US" sz="200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content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µ</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length content of a module µ = µ</a:t>
                      </a:r>
                      <a:r>
                        <a:rPr lang="en-US" sz="1000" spc="0" baseline="-25000">
                          <a:effectLst/>
                          <a:latin typeface="Arial Narrow" panose="020B0606020202030204" pitchFamily="34" charset="0"/>
                        </a:rPr>
                        <a:t>1</a:t>
                      </a:r>
                      <a:r>
                        <a:rPr lang="en-US" sz="1000" spc="0">
                          <a:effectLst/>
                          <a:latin typeface="Arial Narrow" panose="020B0606020202030204" pitchFamily="34" charset="0"/>
                        </a:rPr>
                        <a:t> + µ</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7"/>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difficulty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difficulty metric of a module D = 1/L</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8"/>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effort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effort metric of a module E = V/L</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9"/>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dirty="0" err="1">
                          <a:effectLst/>
                          <a:latin typeface="Arial Narrow" panose="020B0606020202030204" pitchFamily="34" charset="0"/>
                        </a:rPr>
                        <a:t>error_est</a:t>
                      </a:r>
                      <a:endParaRPr lang="en-US" sz="105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B</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error estimate metric of a module B = E</a:t>
                      </a:r>
                      <a:r>
                        <a:rPr lang="en-US" sz="1000" spc="0" baseline="30000">
                          <a:effectLst/>
                          <a:latin typeface="Arial Narrow" panose="020B0606020202030204" pitchFamily="34" charset="0"/>
                        </a:rPr>
                        <a:t>2/3</a:t>
                      </a:r>
                      <a:r>
                        <a:rPr lang="en-US" sz="1000" spc="0">
                          <a:effectLst/>
                          <a:latin typeface="Arial Narrow" panose="020B0606020202030204" pitchFamily="34" charset="0"/>
                        </a:rPr>
                        <a:t>/1000</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0"/>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length</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dirty="0">
                          <a:effectLst/>
                          <a:latin typeface="Arial Narrow" panose="020B0606020202030204" pitchFamily="34" charset="0"/>
                        </a:rPr>
                        <a:t>N</a:t>
                      </a:r>
                      <a:endParaRPr lang="en-US" sz="105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length metric of a module N = N</a:t>
                      </a:r>
                      <a:r>
                        <a:rPr lang="en-US" sz="1000" spc="0" baseline="-25000">
                          <a:effectLst/>
                          <a:latin typeface="Arial Narrow" panose="020B0606020202030204" pitchFamily="34" charset="0"/>
                        </a:rPr>
                        <a:t>1</a:t>
                      </a:r>
                      <a:r>
                        <a:rPr lang="en-US" sz="1000" spc="0">
                          <a:effectLst/>
                          <a:latin typeface="Arial Narrow" panose="020B0606020202030204" pitchFamily="34" charset="0"/>
                        </a:rPr>
                        <a:t>+N</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1"/>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level</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level metric of a module L = (2* µ</a:t>
                      </a:r>
                      <a:r>
                        <a:rPr lang="en-US" sz="1000" spc="0" baseline="-25000">
                          <a:effectLst/>
                          <a:latin typeface="Arial Narrow" panose="020B0606020202030204" pitchFamily="34" charset="0"/>
                        </a:rPr>
                        <a:t>2</a:t>
                      </a:r>
                      <a:r>
                        <a:rPr lang="en-US" sz="1000" spc="0">
                          <a:effectLst/>
                          <a:latin typeface="Arial Narrow" panose="020B0606020202030204" pitchFamily="34" charset="0"/>
                        </a:rPr>
                        <a:t>)/ µ</a:t>
                      </a:r>
                      <a:r>
                        <a:rPr lang="en-US" sz="1000" spc="0" baseline="-25000">
                          <a:effectLst/>
                          <a:latin typeface="Arial Narrow" panose="020B0606020202030204" pitchFamily="34" charset="0"/>
                        </a:rPr>
                        <a:t>1</a:t>
                      </a:r>
                      <a:r>
                        <a:rPr lang="en-US" sz="1000" spc="0">
                          <a:effectLst/>
                          <a:latin typeface="Arial Narrow" panose="020B0606020202030204" pitchFamily="34" charset="0"/>
                        </a:rPr>
                        <a:t>*N</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2"/>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prog_time</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programming time metric of a module T = E/18</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3"/>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volume</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volume metric of a module V = N*log</a:t>
                      </a:r>
                      <a:r>
                        <a:rPr lang="en-US" sz="1000" spc="0" baseline="-25000">
                          <a:effectLst/>
                          <a:latin typeface="Arial Narrow" panose="020B0606020202030204" pitchFamily="34" charset="0"/>
                        </a:rPr>
                        <a:t>2</a:t>
                      </a:r>
                      <a:r>
                        <a:rPr lang="en-US" sz="1000" spc="0">
                          <a:effectLst/>
                          <a:latin typeface="Arial Narrow" panose="020B0606020202030204" pitchFamily="34" charset="0"/>
                        </a:rPr>
                        <a:t>(µ</a:t>
                      </a:r>
                      <a:r>
                        <a:rPr lang="en-US" sz="1000" spc="0" baseline="-25000">
                          <a:effectLst/>
                          <a:latin typeface="Arial Narrow" panose="020B0606020202030204" pitchFamily="34" charset="0"/>
                        </a:rPr>
                        <a:t>1</a:t>
                      </a:r>
                      <a:r>
                        <a:rPr lang="en-US" sz="1000" spc="0">
                          <a:effectLst/>
                          <a:latin typeface="Arial Narrow" panose="020B0606020202030204" pitchFamily="34" charset="0"/>
                        </a:rPr>
                        <a:t>+ µ</a:t>
                      </a:r>
                      <a:r>
                        <a:rPr lang="en-US" sz="1000" spc="0" baseline="-25000">
                          <a:effectLst/>
                          <a:latin typeface="Arial Narrow" panose="020B0606020202030204" pitchFamily="34" charset="0"/>
                        </a:rPr>
                        <a:t>2</a:t>
                      </a:r>
                      <a:r>
                        <a:rPr lang="en-US" sz="1000" spc="0">
                          <a:effectLst/>
                          <a:latin typeface="Arial Narrow" panose="020B0606020202030204" pitchFamily="34" charset="0"/>
                        </a:rPr>
                        <a:t>)</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4"/>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num_operands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a:t>
                      </a:r>
                      <a:r>
                        <a:rPr lang="en-US" sz="1000" spc="0" baseline="-25000">
                          <a:effectLst/>
                          <a:latin typeface="Arial Narrow" panose="020B0606020202030204" pitchFamily="34" charset="0"/>
                        </a:rPr>
                        <a:t>1</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operands contained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5"/>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num_operators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operators contained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6"/>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num_unique_operands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µ</a:t>
                      </a:r>
                      <a:r>
                        <a:rPr lang="en-US" sz="1000" spc="0" baseline="-25000">
                          <a:effectLst/>
                          <a:latin typeface="Arial Narrow" panose="020B0606020202030204" pitchFamily="34" charset="0"/>
                        </a:rPr>
                        <a:t>1</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unique operands contained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7"/>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num_unique_operators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µ</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unique operators contained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8"/>
                  </a:ext>
                </a:extLst>
              </a:tr>
              <a:tr h="170855">
                <a:tc rowSpan="4">
                  <a:txBody>
                    <a:bodyPr/>
                    <a:lstStyle/>
                    <a:p>
                      <a:pPr algn="l">
                        <a:lnSpc>
                          <a:spcPct val="115000"/>
                        </a:lnSpc>
                        <a:spcBef>
                          <a:spcPts val="600"/>
                        </a:spcBef>
                        <a:tabLst>
                          <a:tab pos="15240" algn="l"/>
                        </a:tabLst>
                      </a:pPr>
                      <a:r>
                        <a:rPr lang="en-US" sz="1800" spc="0">
                          <a:effectLst/>
                          <a:latin typeface="Arial Narrow" panose="020B0606020202030204" pitchFamily="34" charset="0"/>
                        </a:rPr>
                        <a:t>McCabe</a:t>
                      </a:r>
                      <a:endParaRPr lang="en-US" sz="200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cyclomatic_complexity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v(G)</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cyclomatic complexity of a module v(G) = e – n +2</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9"/>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cyclomatic_density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v(G) / NCSLOC</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0"/>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design_complexity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iv(G)</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design complexity of a module </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1"/>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essential_complexity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ev(G)</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essential complexity of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2"/>
                  </a:ext>
                </a:extLst>
              </a:tr>
              <a:tr h="85427">
                <a:tc rowSpan="16">
                  <a:txBody>
                    <a:bodyPr/>
                    <a:lstStyle/>
                    <a:p>
                      <a:pPr algn="l">
                        <a:lnSpc>
                          <a:spcPct val="115000"/>
                        </a:lnSpc>
                        <a:spcBef>
                          <a:spcPts val="600"/>
                        </a:spcBef>
                        <a:tabLst>
                          <a:tab pos="15240" algn="l"/>
                        </a:tabLst>
                      </a:pPr>
                      <a:r>
                        <a:rPr lang="en-US" sz="1800" spc="0" dirty="0">
                          <a:effectLst/>
                          <a:latin typeface="Arial Narrow" panose="020B0606020202030204" pitchFamily="34" charset="0"/>
                        </a:rPr>
                        <a:t>Misc.</a:t>
                      </a:r>
                      <a:endParaRPr lang="en-US" sz="200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dirty="0" err="1">
                          <a:effectLst/>
                          <a:latin typeface="Arial Narrow" panose="020B0606020202030204" pitchFamily="34" charset="0"/>
                        </a:rPr>
                        <a:t>branch_count</a:t>
                      </a:r>
                      <a:endParaRPr lang="en-US" sz="105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Branch count metrics</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3"/>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call_pairs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calls to functions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4"/>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condition_count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conditionals in a given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5"/>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decision_count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decision points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6"/>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decision_density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condition_count / decision_count</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7"/>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edge_count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edges found in a given module from one module to another</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8"/>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essential_density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Essential density is calculated as: (ev(G)-1)/(v(G)-1)</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9"/>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parameter_count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parameters to a given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0"/>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maintenance_severity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Maintenance Severity is calculated as: ev(G)/v(G)</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1"/>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modified_condition_count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effect of a condition affect a decision outcome by varying that condition only</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2"/>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multiple_condition_count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multiple conditions within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3"/>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global_data_complexity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gdv(G)</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ratio of cyclomatic complexity of a module’s structure to its parameter count</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4"/>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global_data_density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Global Data density is calculated as: gdv(G)/v(G)</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5"/>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normalized_cyclo_cmplx</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v(G) / numbe_of_lines</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6"/>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percent_comments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Percentage of the code that is comments</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7"/>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node_count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dirty="0">
                          <a:effectLst/>
                          <a:latin typeface="Arial Narrow" panose="020B0606020202030204" pitchFamily="34" charset="0"/>
                        </a:rPr>
                        <a:t>Number of nodes found in a given module</a:t>
                      </a:r>
                      <a:endParaRPr lang="en-US" sz="1050" dirty="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8"/>
                  </a:ext>
                </a:extLst>
              </a:tr>
            </a:tbl>
          </a:graphicData>
        </a:graphic>
      </p:graphicFrame>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391</a:t>
            </a:fld>
            <a:endParaRPr lang="en-US" dirty="0">
              <a:solidFill>
                <a:prstClr val="black">
                  <a:tint val="75000"/>
                </a:prstClr>
              </a:solidFill>
            </a:endParaRPr>
          </a:p>
        </p:txBody>
      </p:sp>
    </p:spTree>
    <p:extLst>
      <p:ext uri="{BB962C8B-B14F-4D97-AF65-F5344CB8AC3E}">
        <p14:creationId xmlns:p14="http://schemas.microsoft.com/office/powerpoint/2010/main" val="22416196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4" y="8"/>
          <a:ext cx="9144003" cy="6995160"/>
        </p:xfrm>
        <a:graphic>
          <a:graphicData uri="http://schemas.openxmlformats.org/drawingml/2006/table">
            <a:tbl>
              <a:tblPr firstRow="1" firstCol="1" bandRow="1">
                <a:tableStyleId>{073A0DAA-6AF3-43AB-8588-CEC1D06C72B9}</a:tableStyleId>
              </a:tblPr>
              <a:tblGrid>
                <a:gridCol w="1600204">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609599">
                  <a:extLst>
                    <a:ext uri="{9D8B030D-6E8A-4147-A177-3AD203B41FA5}">
                      <a16:colId xmlns:a16="http://schemas.microsoft.com/office/drawing/2014/main" val="20010"/>
                    </a:ext>
                  </a:extLst>
                </a:gridCol>
              </a:tblGrid>
              <a:tr h="155448">
                <a:tc rowSpan="2" gridSpan="2">
                  <a:txBody>
                    <a:bodyPr/>
                    <a:lstStyle/>
                    <a:p>
                      <a:pPr indent="155575" algn="l">
                        <a:lnSpc>
                          <a:spcPct val="50000"/>
                        </a:lnSpc>
                        <a:spcBef>
                          <a:spcPts val="600"/>
                        </a:spcBef>
                        <a:spcAft>
                          <a:spcPts val="0"/>
                        </a:spcAft>
                        <a:tabLst>
                          <a:tab pos="15240" algn="l"/>
                        </a:tabLst>
                      </a:pPr>
                      <a:r>
                        <a:rPr lang="en-US" sz="1100" spc="0" dirty="0">
                          <a:effectLst/>
                          <a:latin typeface="Arial Narrow" panose="020B0606020202030204" pitchFamily="34" charset="0"/>
                        </a:rPr>
                        <a:t>Code Attributes</a:t>
                      </a:r>
                      <a:endParaRPr lang="en-US" sz="1100" spc="30" dirty="0">
                        <a:effectLst/>
                        <a:latin typeface="Arial Narrow" panose="020B0606020202030204" pitchFamily="34" charset="0"/>
                        <a:ea typeface="Batang" panose="02030600000101010101" pitchFamily="18" charset="-127"/>
                      </a:endParaRPr>
                    </a:p>
                  </a:txBody>
                  <a:tcPr marL="61778" marR="61778" marT="0" marB="0" anchor="ctr"/>
                </a:tc>
                <a:tc rowSpan="2" hMerge="1">
                  <a:txBody>
                    <a:bodyPr/>
                    <a:lstStyle/>
                    <a:p>
                      <a:endParaRPr lang="en-US"/>
                    </a:p>
                  </a:txBody>
                  <a:tcPr/>
                </a:tc>
                <a:tc gridSpan="9">
                  <a:txBody>
                    <a:bodyPr/>
                    <a:lstStyle/>
                    <a:p>
                      <a:pPr indent="155575" algn="ctr">
                        <a:lnSpc>
                          <a:spcPct val="50000"/>
                        </a:lnSpc>
                        <a:spcBef>
                          <a:spcPts val="600"/>
                        </a:spcBef>
                        <a:spcAft>
                          <a:spcPts val="0"/>
                        </a:spcAft>
                        <a:tabLst>
                          <a:tab pos="15240" algn="l"/>
                        </a:tabLst>
                      </a:pPr>
                      <a:r>
                        <a:rPr lang="en-US" sz="1100" spc="0" dirty="0">
                          <a:effectLst/>
                          <a:latin typeface="Arial Narrow" panose="020B0606020202030204" pitchFamily="34" charset="0"/>
                        </a:rPr>
                        <a:t>NASA MDP Dataset</a:t>
                      </a:r>
                      <a:endParaRPr lang="en-US" sz="1100" spc="30" dirty="0">
                        <a:effectLst/>
                        <a:latin typeface="Arial Narrow" panose="020B0606020202030204" pitchFamily="34" charset="0"/>
                        <a:ea typeface="Batang" panose="02030600000101010101" pitchFamily="18" charset="-127"/>
                      </a:endParaRPr>
                    </a:p>
                  </a:txBody>
                  <a:tcPr marL="61778" marR="6177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5448">
                <a:tc gridSpan="2" vMerge="1">
                  <a:txBody>
                    <a:bodyPr/>
                    <a:lstStyle/>
                    <a:p>
                      <a:endParaRPr lang="en-US"/>
                    </a:p>
                  </a:txBody>
                  <a:tcPr/>
                </a:tc>
                <a:tc hMerge="1" vMerge="1">
                  <a:txBody>
                    <a:bodyPr/>
                    <a:lstStyle/>
                    <a:p>
                      <a:endParaRPr lang="en-US"/>
                    </a:p>
                  </a:txBody>
                  <a:tcP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CM1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KC1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KC3</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MC2</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MW1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PC1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PC2</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PC3</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PC4</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1"/>
                  </a:ext>
                </a:extLst>
              </a:tr>
              <a:tr h="155448">
                <a:tc rowSpan="6">
                  <a:txBody>
                    <a:bodyPr/>
                    <a:lstStyle/>
                    <a:p>
                      <a:pPr indent="155575" algn="l">
                        <a:lnSpc>
                          <a:spcPct val="50000"/>
                        </a:lnSpc>
                        <a:spcBef>
                          <a:spcPts val="600"/>
                        </a:spcBef>
                        <a:spcAft>
                          <a:spcPts val="0"/>
                        </a:spcAft>
                        <a:tabLst>
                          <a:tab pos="15240" algn="l"/>
                        </a:tabLst>
                      </a:pPr>
                      <a:r>
                        <a:rPr lang="en-US" sz="1800" spc="0" dirty="0">
                          <a:effectLst/>
                          <a:latin typeface="Arial Narrow" panose="020B0606020202030204" pitchFamily="34" charset="0"/>
                        </a:rPr>
                        <a:t>LOC counts</a:t>
                      </a:r>
                      <a:endParaRPr lang="en-US" sz="1800" spc="30" dirty="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LOC_total</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2"/>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LOC_blank</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3"/>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LOC_code_and_comment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4"/>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LOC_comments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5"/>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LOC_executable</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6"/>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number_of_lines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7"/>
                  </a:ext>
                </a:extLst>
              </a:tr>
              <a:tr h="155448">
                <a:tc rowSpan="12">
                  <a:txBody>
                    <a:bodyPr/>
                    <a:lstStyle/>
                    <a:p>
                      <a:pPr indent="155575" algn="l">
                        <a:lnSpc>
                          <a:spcPct val="50000"/>
                        </a:lnSpc>
                        <a:spcBef>
                          <a:spcPts val="600"/>
                        </a:spcBef>
                        <a:spcAft>
                          <a:spcPts val="0"/>
                        </a:spcAft>
                        <a:tabLst>
                          <a:tab pos="15240" algn="l"/>
                        </a:tabLst>
                      </a:pPr>
                      <a:r>
                        <a:rPr lang="en-US" sz="1800" spc="0" dirty="0">
                          <a:effectLst/>
                          <a:latin typeface="Arial Narrow" panose="020B0606020202030204" pitchFamily="34" charset="0"/>
                        </a:rPr>
                        <a:t>Halstead</a:t>
                      </a:r>
                      <a:endParaRPr lang="en-US" sz="1800" spc="30" dirty="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content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8"/>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difficulty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09"/>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effort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0"/>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error_est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1"/>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length</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2"/>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level</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3"/>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prog_time</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4"/>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volume</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5"/>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num_operands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dirty="0">
                          <a:effectLst/>
                          <a:latin typeface="Arial Narrow" panose="020B0606020202030204" pitchFamily="34" charset="0"/>
                        </a:rPr>
                        <a:t>√</a:t>
                      </a:r>
                      <a:endParaRPr lang="en-US" sz="1100" spc="30" dirty="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6"/>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num_operators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dirty="0">
                          <a:effectLst/>
                          <a:latin typeface="Arial Narrow" panose="020B0606020202030204" pitchFamily="34" charset="0"/>
                        </a:rPr>
                        <a:t>√</a:t>
                      </a:r>
                      <a:endParaRPr lang="en-US" sz="1100" spc="30" dirty="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7"/>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num_unique_operands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8"/>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num_unique_operators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19"/>
                  </a:ext>
                </a:extLst>
              </a:tr>
              <a:tr h="155448">
                <a:tc rowSpan="4">
                  <a:txBody>
                    <a:bodyPr/>
                    <a:lstStyle/>
                    <a:p>
                      <a:pPr indent="155575" algn="l">
                        <a:lnSpc>
                          <a:spcPct val="50000"/>
                        </a:lnSpc>
                        <a:spcBef>
                          <a:spcPts val="600"/>
                        </a:spcBef>
                        <a:spcAft>
                          <a:spcPts val="0"/>
                        </a:spcAft>
                        <a:tabLst>
                          <a:tab pos="15240" algn="l"/>
                        </a:tabLst>
                      </a:pPr>
                      <a:r>
                        <a:rPr lang="en-US" sz="1800" spc="0" dirty="0">
                          <a:effectLst/>
                          <a:latin typeface="Arial Narrow" panose="020B0606020202030204" pitchFamily="34" charset="0"/>
                        </a:rPr>
                        <a:t>McCabe</a:t>
                      </a:r>
                      <a:endParaRPr lang="en-US" sz="1800" spc="30" dirty="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cyclomatic_complexity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0"/>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cyclomatic_density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1"/>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design_complexity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2"/>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essential_complexity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3"/>
                  </a:ext>
                </a:extLst>
              </a:tr>
              <a:tr h="155448">
                <a:tc rowSpan="16">
                  <a:txBody>
                    <a:bodyPr/>
                    <a:lstStyle/>
                    <a:p>
                      <a:pPr indent="155575" algn="l">
                        <a:lnSpc>
                          <a:spcPct val="50000"/>
                        </a:lnSpc>
                        <a:spcBef>
                          <a:spcPts val="600"/>
                        </a:spcBef>
                        <a:spcAft>
                          <a:spcPts val="0"/>
                        </a:spcAft>
                        <a:tabLst>
                          <a:tab pos="15240" algn="l"/>
                        </a:tabLst>
                      </a:pPr>
                      <a:r>
                        <a:rPr lang="en-US" sz="1800" spc="0" dirty="0">
                          <a:effectLst/>
                          <a:latin typeface="Arial Narrow" panose="020B0606020202030204" pitchFamily="34" charset="0"/>
                        </a:rPr>
                        <a:t>Misc.</a:t>
                      </a:r>
                      <a:endParaRPr lang="en-US" sz="1800" spc="30" dirty="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branch_count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4"/>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call_pairs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5"/>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condition_count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6"/>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decision_count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7"/>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decision_density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8"/>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edge_count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29"/>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essential_density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0"/>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parameter_count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1"/>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maintenance_severity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2"/>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modified_condition_count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3"/>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multiple_condition_count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4"/>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global_data_complexity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5"/>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global_data_density</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6"/>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normalized_cyclo_complx</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7"/>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percent_comments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dirty="0">
                          <a:effectLst/>
                          <a:latin typeface="Arial Narrow" panose="020B0606020202030204" pitchFamily="34" charset="0"/>
                        </a:rPr>
                        <a:t>√</a:t>
                      </a:r>
                      <a:endParaRPr lang="en-US" sz="1100" spc="30" dirty="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8"/>
                  </a:ext>
                </a:extLst>
              </a:tr>
              <a:tr h="155448">
                <a:tc vMerge="1">
                  <a:txBody>
                    <a:bodyPr/>
                    <a:lstStyle/>
                    <a:p>
                      <a:endParaRPr lang="en-US"/>
                    </a:p>
                  </a:txBody>
                  <a:tcPr/>
                </a:tc>
                <a:tc>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node_count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 </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39"/>
                  </a:ext>
                </a:extLst>
              </a:tr>
              <a:tr h="155448">
                <a:tc gridSpan="2">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Programming Language</a:t>
                      </a:r>
                      <a:endParaRPr lang="en-US" sz="1100" spc="30">
                        <a:effectLst/>
                        <a:latin typeface="Arial Narrow" panose="020B0606020202030204" pitchFamily="34" charset="0"/>
                        <a:ea typeface="Batang" panose="02030600000101010101" pitchFamily="18" charset="-127"/>
                      </a:endParaRPr>
                    </a:p>
                  </a:txBody>
                  <a:tcPr marL="61778" marR="61778" marT="0" marB="0" anchor="ctr"/>
                </a:tc>
                <a:tc hMerge="1">
                  <a:txBody>
                    <a:bodyPr/>
                    <a:lstStyle/>
                    <a:p>
                      <a:endParaRPr lang="en-US"/>
                    </a:p>
                  </a:txBody>
                  <a:tcP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Java</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C</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40"/>
                  </a:ext>
                </a:extLst>
              </a:tr>
              <a:tr h="155448">
                <a:tc gridSpan="2">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Number of Code Attributes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hMerge="1">
                  <a:txBody>
                    <a:bodyPr/>
                    <a:lstStyle/>
                    <a:p>
                      <a:endParaRPr lang="en-US"/>
                    </a:p>
                  </a:txBody>
                  <a:tcP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37</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21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39</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39</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37</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37</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36</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37</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37</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41"/>
                  </a:ext>
                </a:extLst>
              </a:tr>
              <a:tr h="155448">
                <a:tc gridSpan="2">
                  <a:txBody>
                    <a:bodyPr/>
                    <a:lstStyle/>
                    <a:p>
                      <a:pPr indent="155575" algn="l">
                        <a:lnSpc>
                          <a:spcPct val="50000"/>
                        </a:lnSpc>
                        <a:spcBef>
                          <a:spcPts val="600"/>
                        </a:spcBef>
                        <a:spcAft>
                          <a:spcPts val="0"/>
                        </a:spcAft>
                        <a:tabLst>
                          <a:tab pos="15240" algn="l"/>
                        </a:tabLst>
                      </a:pPr>
                      <a:r>
                        <a:rPr lang="en-US" sz="1100" spc="0" dirty="0">
                          <a:effectLst/>
                          <a:latin typeface="Arial Narrow" panose="020B0606020202030204" pitchFamily="34" charset="0"/>
                        </a:rPr>
                        <a:t>Number of Modules</a:t>
                      </a:r>
                      <a:endParaRPr lang="en-US" sz="1100" spc="30" dirty="0">
                        <a:effectLst/>
                        <a:latin typeface="Arial Narrow" panose="020B0606020202030204" pitchFamily="34" charset="0"/>
                        <a:ea typeface="Batang" panose="02030600000101010101" pitchFamily="18" charset="-127"/>
                      </a:endParaRPr>
                    </a:p>
                  </a:txBody>
                  <a:tcPr marL="61778" marR="61778" marT="0" marB="0" anchor="ctr"/>
                </a:tc>
                <a:tc hMerge="1">
                  <a:txBody>
                    <a:bodyPr/>
                    <a:lstStyle/>
                    <a:p>
                      <a:endParaRPr lang="en-US"/>
                    </a:p>
                  </a:txBody>
                  <a:tcP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344</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2096</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200</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127</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264</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759</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1585</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1125</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1399</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42"/>
                  </a:ext>
                </a:extLst>
              </a:tr>
              <a:tr h="155448">
                <a:tc gridSpan="2">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Number of fp Modules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hMerge="1">
                  <a:txBody>
                    <a:bodyPr/>
                    <a:lstStyle/>
                    <a:p>
                      <a:endParaRPr lang="en-US"/>
                    </a:p>
                  </a:txBody>
                  <a:tcP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42</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325</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36</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44</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27</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61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16</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140</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178</a:t>
                      </a:r>
                      <a:endParaRPr lang="en-US" sz="1100" spc="3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43"/>
                  </a:ext>
                </a:extLst>
              </a:tr>
              <a:tr h="155448">
                <a:tc gridSpan="2">
                  <a:txBody>
                    <a:bodyPr/>
                    <a:lstStyle/>
                    <a:p>
                      <a:pPr indent="155575" algn="l">
                        <a:lnSpc>
                          <a:spcPct val="50000"/>
                        </a:lnSpc>
                        <a:spcBef>
                          <a:spcPts val="600"/>
                        </a:spcBef>
                        <a:spcAft>
                          <a:spcPts val="0"/>
                        </a:spcAft>
                        <a:tabLst>
                          <a:tab pos="15240" algn="l"/>
                        </a:tabLst>
                      </a:pPr>
                      <a:r>
                        <a:rPr lang="en-US" sz="1100" spc="0">
                          <a:effectLst/>
                          <a:latin typeface="Arial Narrow" panose="020B0606020202030204" pitchFamily="34" charset="0"/>
                        </a:rPr>
                        <a:t>Percentage of fp Modules</a:t>
                      </a:r>
                      <a:endParaRPr lang="en-US" sz="1100" spc="30">
                        <a:effectLst/>
                        <a:latin typeface="Arial Narrow" panose="020B0606020202030204" pitchFamily="34" charset="0"/>
                        <a:ea typeface="Batang" panose="02030600000101010101" pitchFamily="18" charset="-127"/>
                      </a:endParaRPr>
                    </a:p>
                  </a:txBody>
                  <a:tcPr marL="61778" marR="61778" marT="0" marB="0" anchor="ctr"/>
                </a:tc>
                <a:tc hMerge="1">
                  <a:txBody>
                    <a:bodyPr/>
                    <a:lstStyle/>
                    <a:p>
                      <a:endParaRPr lang="en-US"/>
                    </a:p>
                  </a:txBody>
                  <a:tcP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12.21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15.51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18</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34.65</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10.23</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8.04</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1.01</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a:effectLst/>
                          <a:latin typeface="Arial Narrow" panose="020B0606020202030204" pitchFamily="34" charset="0"/>
                        </a:rPr>
                        <a:t>12.44</a:t>
                      </a:r>
                      <a:endParaRPr lang="en-US" sz="1100" spc="30">
                        <a:effectLst/>
                        <a:latin typeface="Arial Narrow" panose="020B0606020202030204" pitchFamily="34" charset="0"/>
                        <a:ea typeface="Batang" panose="02030600000101010101" pitchFamily="18" charset="-127"/>
                      </a:endParaRPr>
                    </a:p>
                  </a:txBody>
                  <a:tcPr marL="61778" marR="61778" marT="0" marB="0" anchor="ctr"/>
                </a:tc>
                <a:tc>
                  <a:txBody>
                    <a:bodyPr/>
                    <a:lstStyle/>
                    <a:p>
                      <a:pPr indent="155575" algn="ctr">
                        <a:lnSpc>
                          <a:spcPct val="50000"/>
                        </a:lnSpc>
                        <a:spcBef>
                          <a:spcPts val="600"/>
                        </a:spcBef>
                        <a:spcAft>
                          <a:spcPts val="0"/>
                        </a:spcAft>
                        <a:tabLst>
                          <a:tab pos="15240" algn="l"/>
                        </a:tabLst>
                      </a:pPr>
                      <a:r>
                        <a:rPr lang="en-US" sz="1100" spc="0" dirty="0">
                          <a:effectLst/>
                          <a:latin typeface="Arial Narrow" panose="020B0606020202030204" pitchFamily="34" charset="0"/>
                        </a:rPr>
                        <a:t>12.72</a:t>
                      </a:r>
                      <a:endParaRPr lang="en-US" sz="1100" spc="30" dirty="0">
                        <a:effectLst/>
                        <a:latin typeface="Arial Narrow" panose="020B0606020202030204" pitchFamily="34" charset="0"/>
                        <a:ea typeface="Batang" panose="02030600000101010101" pitchFamily="18" charset="-127"/>
                      </a:endParaRPr>
                    </a:p>
                  </a:txBody>
                  <a:tcPr marL="61778" marR="61778" marT="0" marB="0" anchor="ctr"/>
                </a:tc>
                <a:extLst>
                  <a:ext uri="{0D108BD9-81ED-4DB2-BD59-A6C34878D82A}">
                    <a16:rowId xmlns:a16="http://schemas.microsoft.com/office/drawing/2014/main" val="10044"/>
                  </a:ext>
                </a:extLst>
              </a:tr>
            </a:tbl>
          </a:graphicData>
        </a:graphic>
      </p:graphicFrame>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392</a:t>
            </a:fld>
            <a:endParaRPr lang="en-US" dirty="0">
              <a:solidFill>
                <a:prstClr val="black">
                  <a:tint val="75000"/>
                </a:prstClr>
              </a:solidFill>
            </a:endParaRPr>
          </a:p>
        </p:txBody>
      </p:sp>
    </p:spTree>
    <p:extLst>
      <p:ext uri="{BB962C8B-B14F-4D97-AF65-F5344CB8AC3E}">
        <p14:creationId xmlns:p14="http://schemas.microsoft.com/office/powerpoint/2010/main" val="219118858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Code Attribute</a:t>
            </a:r>
          </a:p>
        </p:txBody>
      </p:sp>
      <p:sp>
        <p:nvSpPr>
          <p:cNvPr id="6" name="Rectangle 4"/>
          <p:cNvSpPr>
            <a:spLocks noChangeArrowheads="1"/>
          </p:cNvSpPr>
          <p:nvPr/>
        </p:nvSpPr>
        <p:spPr bwMode="auto">
          <a:xfrm>
            <a:off x="0" y="1066800"/>
            <a:ext cx="4252913" cy="5281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5" tIns="50795" rIns="101595" bIns="50795"/>
          <a:lstStyle>
            <a:lvl1pPr marL="381000" indent="-381000" algn="l" defTabSz="1016000">
              <a:spcBef>
                <a:spcPct val="20000"/>
              </a:spcBef>
              <a:buClr>
                <a:schemeClr val="folHlink"/>
              </a:buClr>
              <a:buSzPct val="60000"/>
              <a:buFont typeface="Wingdings" panose="05000000000000000000" pitchFamily="2" charset="2"/>
              <a:buChar char="n"/>
              <a:defRPr sz="3100">
                <a:solidFill>
                  <a:schemeClr val="tx1"/>
                </a:solidFill>
                <a:latin typeface="Tahoma" panose="020B0604030504040204" pitchFamily="34" charset="0"/>
              </a:defRPr>
            </a:lvl1pPr>
            <a:lvl2pPr marL="825500" indent="-317500" algn="l" defTabSz="1016000">
              <a:spcBef>
                <a:spcPct val="20000"/>
              </a:spcBef>
              <a:buClr>
                <a:schemeClr val="hlink"/>
              </a:buClr>
              <a:buSzPct val="55000"/>
              <a:buFont typeface="Wingdings" panose="05000000000000000000" pitchFamily="2" charset="2"/>
              <a:buChar char="n"/>
              <a:defRPr sz="2700">
                <a:solidFill>
                  <a:schemeClr val="tx1"/>
                </a:solidFill>
                <a:latin typeface="Tahoma" panose="020B0604030504040204" pitchFamily="34" charset="0"/>
              </a:defRPr>
            </a:lvl2pPr>
            <a:lvl3pPr marL="1270000" indent="-254000" algn="l" defTabSz="1016000">
              <a:spcBef>
                <a:spcPct val="20000"/>
              </a:spcBef>
              <a:buClr>
                <a:schemeClr val="folHlink"/>
              </a:buClr>
              <a:buSzPct val="50000"/>
              <a:buFont typeface="Wingdings" panose="05000000000000000000" pitchFamily="2" charset="2"/>
              <a:buChar char="n"/>
              <a:defRPr sz="2200">
                <a:solidFill>
                  <a:schemeClr val="tx1"/>
                </a:solidFill>
                <a:latin typeface="Tahoma" panose="020B0604030504040204" pitchFamily="34" charset="0"/>
              </a:defRPr>
            </a:lvl3pPr>
            <a:lvl4pPr marL="1778000" indent="-254000" algn="l" defTabSz="10160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286000" indent="-254000" algn="l" defTabSz="10160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743200" indent="-254000" defTabSz="10160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3200400" indent="-254000" defTabSz="10160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657600" indent="-254000" defTabSz="10160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4114800" indent="-254000" defTabSz="10160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342900" indent="-342900" algn="just">
              <a:lnSpc>
                <a:spcPct val="80000"/>
              </a:lnSpc>
              <a:buFont typeface="+mj-lt"/>
              <a:buAutoNum type="arabicPeriod"/>
            </a:pPr>
            <a:r>
              <a:rPr lang="tr-TR" altLang="en-US" sz="1300" dirty="0"/>
              <a:t>void main()</a:t>
            </a:r>
          </a:p>
          <a:p>
            <a:pPr marL="342900" indent="-342900" algn="just">
              <a:lnSpc>
                <a:spcPct val="80000"/>
              </a:lnSpc>
              <a:buFont typeface="+mj-lt"/>
              <a:buAutoNum type="arabicPeriod"/>
            </a:pPr>
            <a:r>
              <a:rPr lang="tr-TR" altLang="en-US" sz="1300" dirty="0"/>
              <a:t>{</a:t>
            </a:r>
          </a:p>
          <a:p>
            <a:pPr marL="342900" indent="-342900" algn="just">
              <a:lnSpc>
                <a:spcPct val="80000"/>
              </a:lnSpc>
              <a:buFont typeface="+mj-lt"/>
              <a:buAutoNum type="arabicPeriod"/>
            </a:pPr>
            <a:r>
              <a:rPr lang="tr-TR" altLang="en-US" sz="1300" dirty="0"/>
              <a:t>	//This is a sample code</a:t>
            </a:r>
          </a:p>
          <a:p>
            <a:pPr marL="342900" indent="-342900" algn="just">
              <a:lnSpc>
                <a:spcPct val="80000"/>
              </a:lnSpc>
              <a:buFont typeface="+mj-lt"/>
              <a:buAutoNum type="arabicPeriod"/>
            </a:pPr>
            <a:endParaRPr lang="tr-TR" altLang="en-US" sz="1300" dirty="0"/>
          </a:p>
          <a:p>
            <a:pPr marL="342900" indent="-342900" algn="just">
              <a:lnSpc>
                <a:spcPct val="80000"/>
              </a:lnSpc>
              <a:buFont typeface="+mj-lt"/>
              <a:buAutoNum type="arabicPeriod"/>
            </a:pPr>
            <a:r>
              <a:rPr lang="tr-TR" altLang="en-US" sz="1300" dirty="0"/>
              <a:t>	//Declare variables</a:t>
            </a:r>
          </a:p>
          <a:p>
            <a:pPr marL="342900" indent="-342900" algn="just">
              <a:lnSpc>
                <a:spcPct val="80000"/>
              </a:lnSpc>
              <a:buFont typeface="+mj-lt"/>
              <a:buAutoNum type="arabicPeriod"/>
            </a:pPr>
            <a:r>
              <a:rPr lang="tr-TR" altLang="en-US" sz="1300" dirty="0"/>
              <a:t>	int a, b, c;</a:t>
            </a:r>
          </a:p>
          <a:p>
            <a:pPr marL="342900" indent="-342900" algn="just">
              <a:lnSpc>
                <a:spcPct val="80000"/>
              </a:lnSpc>
              <a:buFont typeface="+mj-lt"/>
              <a:buAutoNum type="arabicPeriod"/>
            </a:pPr>
            <a:endParaRPr lang="tr-TR" altLang="en-US" sz="1300" dirty="0"/>
          </a:p>
          <a:p>
            <a:pPr marL="342900" indent="-342900" algn="just">
              <a:lnSpc>
                <a:spcPct val="80000"/>
              </a:lnSpc>
              <a:buFont typeface="+mj-lt"/>
              <a:buAutoNum type="arabicPeriod"/>
            </a:pPr>
            <a:r>
              <a:rPr lang="tr-TR" altLang="en-US" sz="1300" dirty="0"/>
              <a:t>	// Initialize variables</a:t>
            </a:r>
          </a:p>
          <a:p>
            <a:pPr marL="342900" indent="-342900" algn="just">
              <a:lnSpc>
                <a:spcPct val="80000"/>
              </a:lnSpc>
              <a:buFont typeface="+mj-lt"/>
              <a:buAutoNum type="arabicPeriod"/>
            </a:pPr>
            <a:r>
              <a:rPr lang="tr-TR" altLang="en-US" sz="1300" dirty="0"/>
              <a:t>	a=2;</a:t>
            </a:r>
          </a:p>
          <a:p>
            <a:pPr marL="342900" indent="-342900" algn="just">
              <a:lnSpc>
                <a:spcPct val="80000"/>
              </a:lnSpc>
              <a:buFont typeface="+mj-lt"/>
              <a:buAutoNum type="arabicPeriod"/>
            </a:pPr>
            <a:r>
              <a:rPr lang="tr-TR" altLang="en-US" sz="1300" dirty="0"/>
              <a:t>	b=5;</a:t>
            </a:r>
          </a:p>
          <a:p>
            <a:pPr marL="342900" indent="-342900" algn="just">
              <a:lnSpc>
                <a:spcPct val="80000"/>
              </a:lnSpc>
              <a:buFont typeface="+mj-lt"/>
              <a:buAutoNum type="arabicPeriod"/>
            </a:pPr>
            <a:endParaRPr lang="tr-TR" altLang="en-US" sz="1300" dirty="0"/>
          </a:p>
          <a:p>
            <a:pPr marL="342900" indent="-342900" algn="just">
              <a:lnSpc>
                <a:spcPct val="80000"/>
              </a:lnSpc>
              <a:buFont typeface="+mj-lt"/>
              <a:buAutoNum type="arabicPeriod"/>
            </a:pPr>
            <a:r>
              <a:rPr lang="tr-TR" altLang="en-US" sz="1300" dirty="0"/>
              <a:t>	//Find the sum and display c if greater than zero </a:t>
            </a:r>
          </a:p>
          <a:p>
            <a:pPr marL="342900" indent="-342900" algn="just">
              <a:lnSpc>
                <a:spcPct val="80000"/>
              </a:lnSpc>
              <a:buFont typeface="+mj-lt"/>
              <a:buAutoNum type="arabicPeriod"/>
            </a:pPr>
            <a:r>
              <a:rPr lang="tr-TR" altLang="en-US" sz="1300" dirty="0"/>
              <a:t>	c=sum(a,b);</a:t>
            </a:r>
          </a:p>
          <a:p>
            <a:pPr marL="342900" indent="-342900" algn="just">
              <a:lnSpc>
                <a:spcPct val="80000"/>
              </a:lnSpc>
              <a:buFont typeface="+mj-lt"/>
              <a:buAutoNum type="arabicPeriod"/>
            </a:pPr>
            <a:r>
              <a:rPr lang="tr-TR" altLang="en-US" sz="1300" dirty="0"/>
              <a:t>	if c &lt; 0</a:t>
            </a:r>
          </a:p>
          <a:p>
            <a:pPr marL="342900" indent="-342900" algn="just">
              <a:lnSpc>
                <a:spcPct val="80000"/>
              </a:lnSpc>
              <a:buFont typeface="+mj-lt"/>
              <a:buAutoNum type="arabicPeriod"/>
            </a:pPr>
            <a:r>
              <a:rPr lang="tr-TR" altLang="en-US" sz="1300" dirty="0"/>
              <a:t>	</a:t>
            </a:r>
            <a:r>
              <a:rPr lang="en-US" altLang="en-US" sz="1300" dirty="0"/>
              <a:t>  </a:t>
            </a:r>
            <a:r>
              <a:rPr lang="tr-TR" altLang="en-US" sz="1300" dirty="0"/>
              <a:t>printf(“%d\n”, a);</a:t>
            </a:r>
          </a:p>
          <a:p>
            <a:pPr marL="342900" indent="-342900" algn="just">
              <a:lnSpc>
                <a:spcPct val="80000"/>
              </a:lnSpc>
              <a:buFont typeface="+mj-lt"/>
              <a:buAutoNum type="arabicPeriod"/>
            </a:pPr>
            <a:r>
              <a:rPr lang="tr-TR" altLang="en-US" sz="1300" dirty="0"/>
              <a:t>	return;</a:t>
            </a:r>
          </a:p>
          <a:p>
            <a:pPr marL="342900" indent="-342900" algn="just">
              <a:lnSpc>
                <a:spcPct val="80000"/>
              </a:lnSpc>
              <a:buFont typeface="+mj-lt"/>
              <a:buAutoNum type="arabicPeriod"/>
            </a:pPr>
            <a:r>
              <a:rPr lang="tr-TR" altLang="en-US" sz="1300" dirty="0"/>
              <a:t>}</a:t>
            </a:r>
          </a:p>
          <a:p>
            <a:pPr marL="342900" indent="-342900" algn="just">
              <a:lnSpc>
                <a:spcPct val="80000"/>
              </a:lnSpc>
              <a:buFont typeface="+mj-lt"/>
              <a:buAutoNum type="arabicPeriod"/>
            </a:pPr>
            <a:endParaRPr lang="tr-TR" altLang="en-US" sz="1300" dirty="0"/>
          </a:p>
          <a:p>
            <a:pPr marL="342900" indent="-342900" algn="just">
              <a:lnSpc>
                <a:spcPct val="80000"/>
              </a:lnSpc>
              <a:buFont typeface="+mj-lt"/>
              <a:buAutoNum type="arabicPeriod"/>
            </a:pPr>
            <a:endParaRPr lang="tr-TR" altLang="en-US" sz="1300" dirty="0"/>
          </a:p>
          <a:p>
            <a:pPr marL="342900" indent="-342900" algn="just">
              <a:lnSpc>
                <a:spcPct val="80000"/>
              </a:lnSpc>
              <a:buFont typeface="+mj-lt"/>
              <a:buAutoNum type="arabicPeriod"/>
            </a:pPr>
            <a:r>
              <a:rPr lang="tr-TR" altLang="en-US" sz="1300" dirty="0"/>
              <a:t>int sum(int a, int b)</a:t>
            </a:r>
          </a:p>
          <a:p>
            <a:pPr marL="342900" indent="-342900" algn="just">
              <a:lnSpc>
                <a:spcPct val="80000"/>
              </a:lnSpc>
              <a:buFont typeface="+mj-lt"/>
              <a:buAutoNum type="arabicPeriod"/>
            </a:pPr>
            <a:r>
              <a:rPr lang="tr-TR" altLang="en-US" sz="1300" dirty="0"/>
              <a:t>{</a:t>
            </a:r>
          </a:p>
          <a:p>
            <a:pPr marL="342900" indent="-342900" algn="just">
              <a:lnSpc>
                <a:spcPct val="80000"/>
              </a:lnSpc>
              <a:buFont typeface="+mj-lt"/>
              <a:buAutoNum type="arabicPeriod"/>
            </a:pPr>
            <a:r>
              <a:rPr lang="tr-TR" altLang="en-US" sz="1300" dirty="0"/>
              <a:t>	// Returns the sum of two numbers</a:t>
            </a:r>
          </a:p>
          <a:p>
            <a:pPr marL="342900" indent="-342900" algn="just">
              <a:lnSpc>
                <a:spcPct val="80000"/>
              </a:lnSpc>
              <a:buFont typeface="+mj-lt"/>
              <a:buAutoNum type="arabicPeriod"/>
            </a:pPr>
            <a:r>
              <a:rPr lang="tr-TR" altLang="en-US" sz="1300" dirty="0"/>
              <a:t>	return a+b;</a:t>
            </a:r>
          </a:p>
          <a:p>
            <a:pPr marL="342900" indent="-342900" algn="just">
              <a:lnSpc>
                <a:spcPct val="80000"/>
              </a:lnSpc>
              <a:buFont typeface="+mj-lt"/>
              <a:buAutoNum type="arabicPeriod"/>
            </a:pPr>
            <a:r>
              <a:rPr lang="tr-TR" altLang="en-US" sz="1300" dirty="0"/>
              <a:t>}</a:t>
            </a:r>
          </a:p>
        </p:txBody>
      </p:sp>
      <p:grpSp>
        <p:nvGrpSpPr>
          <p:cNvPr id="7" name="Group 5"/>
          <p:cNvGrpSpPr>
            <a:grpSpLocks/>
          </p:cNvGrpSpPr>
          <p:nvPr/>
        </p:nvGrpSpPr>
        <p:grpSpPr bwMode="auto">
          <a:xfrm>
            <a:off x="1152525" y="3730625"/>
            <a:ext cx="2487613" cy="406400"/>
            <a:chOff x="839" y="2309"/>
            <a:chExt cx="1410" cy="231"/>
          </a:xfrm>
        </p:grpSpPr>
        <p:sp>
          <p:nvSpPr>
            <p:cNvPr id="8" name="Line 6"/>
            <p:cNvSpPr>
              <a:spLocks noChangeShapeType="1"/>
            </p:cNvSpPr>
            <p:nvPr/>
          </p:nvSpPr>
          <p:spPr bwMode="auto">
            <a:xfrm>
              <a:off x="839" y="2478"/>
              <a:ext cx="998" cy="0"/>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 name="Text Box 7"/>
            <p:cNvSpPr txBox="1">
              <a:spLocks noChangeArrowheads="1"/>
            </p:cNvSpPr>
            <p:nvPr/>
          </p:nvSpPr>
          <p:spPr bwMode="auto">
            <a:xfrm>
              <a:off x="1779" y="2309"/>
              <a:ext cx="47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95" tIns="50795" rIns="101595" bIns="50795">
              <a:spAutoFit/>
            </a:bodyPr>
            <a:lstStyle>
              <a:lvl1pPr algn="l" defTabSz="1016000">
                <a:defRPr sz="1200">
                  <a:solidFill>
                    <a:schemeClr val="tx1"/>
                  </a:solidFill>
                  <a:latin typeface="Gill Sans" charset="0"/>
                </a:defRPr>
              </a:lvl1pPr>
              <a:lvl2pPr marL="508000" algn="l" defTabSz="1016000">
                <a:defRPr sz="1200">
                  <a:solidFill>
                    <a:schemeClr val="tx1"/>
                  </a:solidFill>
                  <a:latin typeface="Gill Sans" charset="0"/>
                </a:defRPr>
              </a:lvl2pPr>
              <a:lvl3pPr marL="1016000" algn="l" defTabSz="1016000">
                <a:defRPr sz="1200">
                  <a:solidFill>
                    <a:schemeClr val="tx1"/>
                  </a:solidFill>
                  <a:latin typeface="Gill Sans" charset="0"/>
                </a:defRPr>
              </a:lvl3pPr>
              <a:lvl4pPr marL="1524000" algn="l" defTabSz="1016000">
                <a:defRPr sz="1200">
                  <a:solidFill>
                    <a:schemeClr val="tx1"/>
                  </a:solidFill>
                  <a:latin typeface="Gill Sans" charset="0"/>
                </a:defRPr>
              </a:lvl4pPr>
              <a:lvl5pPr marL="2032000" algn="l" defTabSz="1016000">
                <a:defRPr sz="1200">
                  <a:solidFill>
                    <a:schemeClr val="tx1"/>
                  </a:solidFill>
                  <a:latin typeface="Gill Sans" charset="0"/>
                </a:defRPr>
              </a:lvl5pPr>
              <a:lvl6pPr marL="2489200" defTabSz="1016000" fontAlgn="base">
                <a:spcBef>
                  <a:spcPct val="0"/>
                </a:spcBef>
                <a:spcAft>
                  <a:spcPct val="0"/>
                </a:spcAft>
                <a:defRPr sz="1200">
                  <a:solidFill>
                    <a:schemeClr val="tx1"/>
                  </a:solidFill>
                  <a:latin typeface="Gill Sans" charset="0"/>
                </a:defRPr>
              </a:lvl6pPr>
              <a:lvl7pPr marL="2946400" defTabSz="1016000" fontAlgn="base">
                <a:spcBef>
                  <a:spcPct val="0"/>
                </a:spcBef>
                <a:spcAft>
                  <a:spcPct val="0"/>
                </a:spcAft>
                <a:defRPr sz="1200">
                  <a:solidFill>
                    <a:schemeClr val="tx1"/>
                  </a:solidFill>
                  <a:latin typeface="Gill Sans" charset="0"/>
                </a:defRPr>
              </a:lvl7pPr>
              <a:lvl8pPr marL="3403600" defTabSz="1016000" fontAlgn="base">
                <a:spcBef>
                  <a:spcPct val="0"/>
                </a:spcBef>
                <a:spcAft>
                  <a:spcPct val="0"/>
                </a:spcAft>
                <a:defRPr sz="1200">
                  <a:solidFill>
                    <a:schemeClr val="tx1"/>
                  </a:solidFill>
                  <a:latin typeface="Gill Sans" charset="0"/>
                </a:defRPr>
              </a:lvl8pPr>
              <a:lvl9pPr marL="3860800" defTabSz="1016000" fontAlgn="base">
                <a:spcBef>
                  <a:spcPct val="0"/>
                </a:spcBef>
                <a:spcAft>
                  <a:spcPct val="0"/>
                </a:spcAft>
                <a:defRPr sz="1200">
                  <a:solidFill>
                    <a:schemeClr val="tx1"/>
                  </a:solidFill>
                  <a:latin typeface="Gill Sans" charset="0"/>
                </a:defRPr>
              </a:lvl9pPr>
            </a:lstStyle>
            <a:p>
              <a:r>
                <a:rPr lang="tr-TR" altLang="en-US" sz="2000" dirty="0">
                  <a:latin typeface="Arial" panose="020B0604020202020204" pitchFamily="34" charset="0"/>
                  <a:cs typeface="Arial" panose="020B0604020202020204" pitchFamily="34" charset="0"/>
                </a:rPr>
                <a:t> c &gt; 0</a:t>
              </a:r>
              <a:endParaRPr lang="en-US" altLang="en-US" sz="2000" dirty="0">
                <a:latin typeface="Arial" panose="020B0604020202020204" pitchFamily="34" charset="0"/>
                <a:cs typeface="Arial" panose="020B0604020202020204" pitchFamily="34" charset="0"/>
              </a:endParaRPr>
            </a:p>
          </p:txBody>
        </p:sp>
      </p:grpSp>
      <p:grpSp>
        <p:nvGrpSpPr>
          <p:cNvPr id="10" name="Group 8"/>
          <p:cNvGrpSpPr>
            <a:grpSpLocks/>
          </p:cNvGrpSpPr>
          <p:nvPr/>
        </p:nvGrpSpPr>
        <p:grpSpPr bwMode="auto">
          <a:xfrm>
            <a:off x="2361517" y="4235450"/>
            <a:ext cx="892860" cy="749300"/>
            <a:chOff x="1506" y="2614"/>
            <a:chExt cx="506" cy="424"/>
          </a:xfrm>
        </p:grpSpPr>
        <p:sp>
          <p:nvSpPr>
            <p:cNvPr id="11" name="Line 9"/>
            <p:cNvSpPr>
              <a:spLocks noChangeShapeType="1"/>
            </p:cNvSpPr>
            <p:nvPr/>
          </p:nvSpPr>
          <p:spPr bwMode="auto">
            <a:xfrm>
              <a:off x="1506" y="2614"/>
              <a:ext cx="363" cy="317"/>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Text Box 10"/>
            <p:cNvSpPr txBox="1">
              <a:spLocks noChangeArrowheads="1"/>
            </p:cNvSpPr>
            <p:nvPr/>
          </p:nvSpPr>
          <p:spPr bwMode="auto">
            <a:xfrm>
              <a:off x="1824" y="2807"/>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95" tIns="50795" rIns="101595" bIns="50795">
              <a:spAutoFit/>
            </a:bodyPr>
            <a:lstStyle>
              <a:lvl1pPr algn="l" defTabSz="1016000">
                <a:defRPr sz="1200">
                  <a:solidFill>
                    <a:schemeClr val="tx1"/>
                  </a:solidFill>
                  <a:latin typeface="Gill Sans" charset="0"/>
                </a:defRPr>
              </a:lvl1pPr>
              <a:lvl2pPr marL="508000" algn="l" defTabSz="1016000">
                <a:defRPr sz="1200">
                  <a:solidFill>
                    <a:schemeClr val="tx1"/>
                  </a:solidFill>
                  <a:latin typeface="Gill Sans" charset="0"/>
                </a:defRPr>
              </a:lvl2pPr>
              <a:lvl3pPr marL="1016000" algn="l" defTabSz="1016000">
                <a:defRPr sz="1200">
                  <a:solidFill>
                    <a:schemeClr val="tx1"/>
                  </a:solidFill>
                  <a:latin typeface="Gill Sans" charset="0"/>
                </a:defRPr>
              </a:lvl3pPr>
              <a:lvl4pPr marL="1524000" algn="l" defTabSz="1016000">
                <a:defRPr sz="1200">
                  <a:solidFill>
                    <a:schemeClr val="tx1"/>
                  </a:solidFill>
                  <a:latin typeface="Gill Sans" charset="0"/>
                </a:defRPr>
              </a:lvl4pPr>
              <a:lvl5pPr marL="2032000" algn="l" defTabSz="1016000">
                <a:defRPr sz="1200">
                  <a:solidFill>
                    <a:schemeClr val="tx1"/>
                  </a:solidFill>
                  <a:latin typeface="Gill Sans" charset="0"/>
                </a:defRPr>
              </a:lvl5pPr>
              <a:lvl6pPr marL="2489200" defTabSz="1016000" fontAlgn="base">
                <a:spcBef>
                  <a:spcPct val="0"/>
                </a:spcBef>
                <a:spcAft>
                  <a:spcPct val="0"/>
                </a:spcAft>
                <a:defRPr sz="1200">
                  <a:solidFill>
                    <a:schemeClr val="tx1"/>
                  </a:solidFill>
                  <a:latin typeface="Gill Sans" charset="0"/>
                </a:defRPr>
              </a:lvl6pPr>
              <a:lvl7pPr marL="2946400" defTabSz="1016000" fontAlgn="base">
                <a:spcBef>
                  <a:spcPct val="0"/>
                </a:spcBef>
                <a:spcAft>
                  <a:spcPct val="0"/>
                </a:spcAft>
                <a:defRPr sz="1200">
                  <a:solidFill>
                    <a:schemeClr val="tx1"/>
                  </a:solidFill>
                  <a:latin typeface="Gill Sans" charset="0"/>
                </a:defRPr>
              </a:lvl7pPr>
              <a:lvl8pPr marL="3403600" defTabSz="1016000" fontAlgn="base">
                <a:spcBef>
                  <a:spcPct val="0"/>
                </a:spcBef>
                <a:spcAft>
                  <a:spcPct val="0"/>
                </a:spcAft>
                <a:defRPr sz="1200">
                  <a:solidFill>
                    <a:schemeClr val="tx1"/>
                  </a:solidFill>
                  <a:latin typeface="Gill Sans" charset="0"/>
                </a:defRPr>
              </a:lvl8pPr>
              <a:lvl9pPr marL="3860800" defTabSz="1016000" fontAlgn="base">
                <a:spcBef>
                  <a:spcPct val="0"/>
                </a:spcBef>
                <a:spcAft>
                  <a:spcPct val="0"/>
                </a:spcAft>
                <a:defRPr sz="1200">
                  <a:solidFill>
                    <a:schemeClr val="tx1"/>
                  </a:solidFill>
                  <a:latin typeface="Gill Sans" charset="0"/>
                </a:defRPr>
              </a:lvl9pPr>
            </a:lstStyle>
            <a:p>
              <a:r>
                <a:rPr lang="tr-TR" altLang="en-US" sz="2000">
                  <a:latin typeface="Arial" panose="020B0604020202020204" pitchFamily="34" charset="0"/>
                  <a:cs typeface="Arial" panose="020B0604020202020204" pitchFamily="34" charset="0"/>
                </a:rPr>
                <a:t>c</a:t>
              </a:r>
              <a:endParaRPr lang="en-US" altLang="en-US" sz="2000">
                <a:latin typeface="Arial" panose="020B0604020202020204" pitchFamily="34" charset="0"/>
                <a:cs typeface="Arial" panose="020B0604020202020204" pitchFamily="34" charset="0"/>
              </a:endParaRPr>
            </a:p>
          </p:txBody>
        </p:sp>
      </p:grpSp>
      <p:sp>
        <p:nvSpPr>
          <p:cNvPr id="13" name="AutoShape 11"/>
          <p:cNvSpPr>
            <a:spLocks noChangeArrowheads="1"/>
          </p:cNvSpPr>
          <p:nvPr/>
        </p:nvSpPr>
        <p:spPr bwMode="auto">
          <a:xfrm>
            <a:off x="3529013" y="1138237"/>
            <a:ext cx="3481387" cy="842963"/>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4" name="Group 12"/>
          <p:cNvGraphicFramePr>
            <a:graphicFrameLocks noGrp="1"/>
          </p:cNvGraphicFramePr>
          <p:nvPr>
            <p:ph idx="1"/>
          </p:nvPr>
        </p:nvGraphicFramePr>
        <p:xfrm>
          <a:off x="4413250" y="2074862"/>
          <a:ext cx="4654550" cy="1584325"/>
        </p:xfrm>
        <a:graphic>
          <a:graphicData uri="http://schemas.openxmlformats.org/drawingml/2006/table">
            <a:tbl>
              <a:tblPr/>
              <a:tblGrid>
                <a:gridCol w="885825">
                  <a:extLst>
                    <a:ext uri="{9D8B030D-6E8A-4147-A177-3AD203B41FA5}">
                      <a16:colId xmlns:a16="http://schemas.microsoft.com/office/drawing/2014/main" val="20000"/>
                    </a:ext>
                  </a:extLst>
                </a:gridCol>
                <a:gridCol w="666750">
                  <a:extLst>
                    <a:ext uri="{9D8B030D-6E8A-4147-A177-3AD203B41FA5}">
                      <a16:colId xmlns:a16="http://schemas.microsoft.com/office/drawing/2014/main" val="20001"/>
                    </a:ext>
                  </a:extLst>
                </a:gridCol>
                <a:gridCol w="774700">
                  <a:extLst>
                    <a:ext uri="{9D8B030D-6E8A-4147-A177-3AD203B41FA5}">
                      <a16:colId xmlns:a16="http://schemas.microsoft.com/office/drawing/2014/main" val="20002"/>
                    </a:ext>
                  </a:extLst>
                </a:gridCol>
                <a:gridCol w="776288">
                  <a:extLst>
                    <a:ext uri="{9D8B030D-6E8A-4147-A177-3AD203B41FA5}">
                      <a16:colId xmlns:a16="http://schemas.microsoft.com/office/drawing/2014/main" val="20003"/>
                    </a:ext>
                  </a:extLst>
                </a:gridCol>
                <a:gridCol w="776287">
                  <a:extLst>
                    <a:ext uri="{9D8B030D-6E8A-4147-A177-3AD203B41FA5}">
                      <a16:colId xmlns:a16="http://schemas.microsoft.com/office/drawing/2014/main" val="20004"/>
                    </a:ext>
                  </a:extLst>
                </a:gridCol>
                <a:gridCol w="774700">
                  <a:extLst>
                    <a:ext uri="{9D8B030D-6E8A-4147-A177-3AD203B41FA5}">
                      <a16:colId xmlns:a16="http://schemas.microsoft.com/office/drawing/2014/main" val="20005"/>
                    </a:ext>
                  </a:extLst>
                </a:gridCol>
              </a:tblGrid>
              <a:tr h="523875">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dirty="0">
                          <a:ln>
                            <a:noFill/>
                          </a:ln>
                          <a:solidFill>
                            <a:schemeClr val="tx1"/>
                          </a:solidFill>
                          <a:effectLst/>
                          <a:latin typeface="Tahoma" panose="020B0604030504040204" pitchFamily="34" charset="0"/>
                        </a:rPr>
                        <a:t>Module</a:t>
                      </a:r>
                      <a:endParaRPr kumimoji="0" lang="en-US" altLang="en-US" sz="1600" b="0" i="0" u="none" strike="noStrike" cap="none" normalizeH="0" baseline="0" dirty="0">
                        <a:ln>
                          <a:noFill/>
                        </a:ln>
                        <a:solidFill>
                          <a:schemeClr val="tx1"/>
                        </a:solidFill>
                        <a:effectLst/>
                        <a:latin typeface="Tahoma" panose="020B0604030504040204" pitchFamily="34" charset="0"/>
                      </a:endParaRPr>
                    </a:p>
                  </a:txBody>
                  <a:tcPr marL="101595" marR="101595" marT="50795" marB="5079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LOC</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LOCC</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V</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CC</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1" i="0" u="none" strike="noStrike" cap="none" normalizeH="0" baseline="0" dirty="0">
                          <a:ln>
                            <a:noFill/>
                          </a:ln>
                          <a:solidFill>
                            <a:srgbClr val="FF0000"/>
                          </a:solidFill>
                          <a:effectLst/>
                          <a:latin typeface="Tahoma" panose="020B0604030504040204" pitchFamily="34" charset="0"/>
                        </a:rPr>
                        <a:t>Error</a:t>
                      </a:r>
                      <a:endParaRPr kumimoji="0" lang="en-US" altLang="en-US" sz="1600" b="1" i="0" u="none" strike="noStrike" cap="none" normalizeH="0" baseline="0" dirty="0">
                        <a:ln>
                          <a:noFill/>
                        </a:ln>
                        <a:solidFill>
                          <a:srgbClr val="FF0000"/>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6575">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main()</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16</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4</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5</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2</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1" i="0" u="none" strike="noStrike" cap="none" normalizeH="0" baseline="0">
                          <a:ln>
                            <a:noFill/>
                          </a:ln>
                          <a:solidFill>
                            <a:srgbClr val="FF0000"/>
                          </a:solidFill>
                          <a:effectLst/>
                          <a:latin typeface="Tahoma" panose="020B0604030504040204" pitchFamily="34" charset="0"/>
                        </a:rPr>
                        <a:t>2</a:t>
                      </a:r>
                      <a:endParaRPr kumimoji="0" lang="en-US" altLang="en-US" sz="1600" b="1" i="0" u="none" strike="noStrike" cap="none" normalizeH="0" baseline="0">
                        <a:ln>
                          <a:noFill/>
                        </a:ln>
                        <a:solidFill>
                          <a:srgbClr val="FF0000"/>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875">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sum()</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5</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dirty="0">
                          <a:ln>
                            <a:noFill/>
                          </a:ln>
                          <a:solidFill>
                            <a:schemeClr val="tx1"/>
                          </a:solidFill>
                          <a:effectLst/>
                          <a:latin typeface="Tahoma" panose="020B0604030504040204" pitchFamily="34" charset="0"/>
                        </a:rPr>
                        <a:t>1</a:t>
                      </a:r>
                      <a:endParaRPr kumimoji="0" lang="en-US" altLang="en-US" sz="1600" b="0" i="0" u="none" strike="noStrike" cap="none" normalizeH="0" baseline="0" dirty="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3</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0" i="0" u="none" strike="noStrike" cap="none" normalizeH="0" baseline="0">
                          <a:ln>
                            <a:noFill/>
                          </a:ln>
                          <a:solidFill>
                            <a:schemeClr val="tx1"/>
                          </a:solidFill>
                          <a:effectLst/>
                          <a:latin typeface="Tahoma" panose="020B0604030504040204" pitchFamily="34" charset="0"/>
                        </a:rPr>
                        <a:t>1</a:t>
                      </a:r>
                      <a:endParaRPr kumimoji="0" lang="en-US" altLang="en-US" sz="1600" b="0" i="0" u="none" strike="noStrike" cap="none" normalizeH="0" baseline="0">
                        <a:ln>
                          <a:noFill/>
                        </a:ln>
                        <a:solidFill>
                          <a:schemeClr val="tx1"/>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l">
                        <a:spcBef>
                          <a:spcPct val="20000"/>
                        </a:spcBef>
                        <a:buClr>
                          <a:schemeClr val="hlink"/>
                        </a:buClr>
                        <a:buSzPct val="55000"/>
                        <a:buFont typeface="Wingdings" panose="05000000000000000000" pitchFamily="2" charset="2"/>
                        <a:defRPr sz="2700">
                          <a:solidFill>
                            <a:schemeClr val="tx1"/>
                          </a:solidFill>
                          <a:latin typeface="Tahoma" panose="020B0604030504040204" pitchFamily="34" charset="0"/>
                        </a:defRPr>
                      </a:lvl2pPr>
                      <a:lvl3pPr algn="l">
                        <a:spcBef>
                          <a:spcPct val="20000"/>
                        </a:spcBef>
                        <a:buClr>
                          <a:schemeClr val="folHlink"/>
                        </a:buClr>
                        <a:buSzPct val="50000"/>
                        <a:buFont typeface="Wingdings" panose="05000000000000000000" pitchFamily="2" charset="2"/>
                        <a:defRPr sz="2300">
                          <a:solidFill>
                            <a:schemeClr val="tx1"/>
                          </a:solidFill>
                          <a:latin typeface="Tahoma" panose="020B0604030504040204" pitchFamily="34" charset="0"/>
                        </a:defRPr>
                      </a:lvl3pPr>
                      <a:lvl4pPr algn="l">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l">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en-US" sz="1600" b="1" i="0" u="none" strike="noStrike" cap="none" normalizeH="0" baseline="0" dirty="0">
                          <a:ln>
                            <a:noFill/>
                          </a:ln>
                          <a:solidFill>
                            <a:srgbClr val="FF0000"/>
                          </a:solidFill>
                          <a:effectLst/>
                          <a:latin typeface="Tahoma" panose="020B0604030504040204" pitchFamily="34" charset="0"/>
                        </a:rPr>
                        <a:t>0</a:t>
                      </a:r>
                      <a:endParaRPr kumimoji="0" lang="en-US" altLang="en-US" sz="1600" b="1" i="0" u="none" strike="noStrike" cap="none" normalizeH="0" baseline="0" dirty="0">
                        <a:ln>
                          <a:noFill/>
                        </a:ln>
                        <a:solidFill>
                          <a:srgbClr val="FF0000"/>
                        </a:solidFill>
                        <a:effectLst/>
                        <a:latin typeface="Tahoma" panose="020B0604030504040204" pitchFamily="34" charset="0"/>
                      </a:endParaRPr>
                    </a:p>
                  </a:txBody>
                  <a:tcPr marL="101595" marR="101595" marT="50795" marB="5079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43"/>
          <p:cNvSpPr txBox="1">
            <a:spLocks noChangeArrowheads="1"/>
          </p:cNvSpPr>
          <p:nvPr/>
        </p:nvSpPr>
        <p:spPr bwMode="auto">
          <a:xfrm>
            <a:off x="4267200" y="4522787"/>
            <a:ext cx="5040312"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5" tIns="50795" rIns="101595" bIns="50795">
            <a:spAutoFit/>
          </a:bodyPr>
          <a:lstStyle>
            <a:lvl1pPr algn="l" defTabSz="1016000">
              <a:defRPr sz="1200">
                <a:solidFill>
                  <a:schemeClr val="tx1"/>
                </a:solidFill>
                <a:latin typeface="Gill Sans" charset="0"/>
              </a:defRPr>
            </a:lvl1pPr>
            <a:lvl2pPr marL="508000" algn="l" defTabSz="1016000">
              <a:defRPr sz="1200">
                <a:solidFill>
                  <a:schemeClr val="tx1"/>
                </a:solidFill>
                <a:latin typeface="Gill Sans" charset="0"/>
              </a:defRPr>
            </a:lvl2pPr>
            <a:lvl3pPr marL="1016000" algn="l" defTabSz="1016000">
              <a:defRPr sz="1200">
                <a:solidFill>
                  <a:schemeClr val="tx1"/>
                </a:solidFill>
                <a:latin typeface="Gill Sans" charset="0"/>
              </a:defRPr>
            </a:lvl3pPr>
            <a:lvl4pPr marL="1524000" algn="l" defTabSz="1016000">
              <a:defRPr sz="1200">
                <a:solidFill>
                  <a:schemeClr val="tx1"/>
                </a:solidFill>
                <a:latin typeface="Gill Sans" charset="0"/>
              </a:defRPr>
            </a:lvl4pPr>
            <a:lvl5pPr marL="2032000" algn="l" defTabSz="1016000">
              <a:defRPr sz="1200">
                <a:solidFill>
                  <a:schemeClr val="tx1"/>
                </a:solidFill>
                <a:latin typeface="Gill Sans" charset="0"/>
              </a:defRPr>
            </a:lvl5pPr>
            <a:lvl6pPr marL="2489200" defTabSz="1016000" fontAlgn="base">
              <a:spcBef>
                <a:spcPct val="0"/>
              </a:spcBef>
              <a:spcAft>
                <a:spcPct val="0"/>
              </a:spcAft>
              <a:defRPr sz="1200">
                <a:solidFill>
                  <a:schemeClr val="tx1"/>
                </a:solidFill>
                <a:latin typeface="Gill Sans" charset="0"/>
              </a:defRPr>
            </a:lvl6pPr>
            <a:lvl7pPr marL="2946400" defTabSz="1016000" fontAlgn="base">
              <a:spcBef>
                <a:spcPct val="0"/>
              </a:spcBef>
              <a:spcAft>
                <a:spcPct val="0"/>
              </a:spcAft>
              <a:defRPr sz="1200">
                <a:solidFill>
                  <a:schemeClr val="tx1"/>
                </a:solidFill>
                <a:latin typeface="Gill Sans" charset="0"/>
              </a:defRPr>
            </a:lvl7pPr>
            <a:lvl8pPr marL="3403600" defTabSz="1016000" fontAlgn="base">
              <a:spcBef>
                <a:spcPct val="0"/>
              </a:spcBef>
              <a:spcAft>
                <a:spcPct val="0"/>
              </a:spcAft>
              <a:defRPr sz="1200">
                <a:solidFill>
                  <a:schemeClr val="tx1"/>
                </a:solidFill>
                <a:latin typeface="Gill Sans" charset="0"/>
              </a:defRPr>
            </a:lvl8pPr>
            <a:lvl9pPr marL="3860800" defTabSz="1016000" fontAlgn="base">
              <a:spcBef>
                <a:spcPct val="0"/>
              </a:spcBef>
              <a:spcAft>
                <a:spcPct val="0"/>
              </a:spcAft>
              <a:defRPr sz="1200">
                <a:solidFill>
                  <a:schemeClr val="tx1"/>
                </a:solidFill>
                <a:latin typeface="Gill Sans" charset="0"/>
              </a:defRPr>
            </a:lvl9pPr>
          </a:lstStyle>
          <a:p>
            <a:r>
              <a:rPr lang="tr-TR" altLang="en-US" sz="2000" b="1" dirty="0">
                <a:effectLst/>
                <a:latin typeface="Arial" panose="020B0604020202020204" pitchFamily="34" charset="0"/>
                <a:cs typeface="Arial" panose="020B0604020202020204" pitchFamily="34" charset="0"/>
              </a:rPr>
              <a:t>LOC</a:t>
            </a:r>
            <a:r>
              <a:rPr lang="tr-TR" altLang="en-US" sz="2000" dirty="0">
                <a:effectLst/>
                <a:latin typeface="Arial" panose="020B0604020202020204" pitchFamily="34" charset="0"/>
                <a:cs typeface="Arial" panose="020B0604020202020204" pitchFamily="34" charset="0"/>
              </a:rPr>
              <a:t>: Line of Code</a:t>
            </a:r>
          </a:p>
          <a:p>
            <a:r>
              <a:rPr lang="tr-TR" altLang="en-US" sz="2000" b="1" dirty="0">
                <a:effectLst/>
                <a:latin typeface="Arial" panose="020B0604020202020204" pitchFamily="34" charset="0"/>
                <a:cs typeface="Arial" panose="020B0604020202020204" pitchFamily="34" charset="0"/>
              </a:rPr>
              <a:t>LOCC</a:t>
            </a:r>
            <a:r>
              <a:rPr lang="tr-TR" altLang="en-US" sz="2000" dirty="0">
                <a:effectLst/>
                <a:latin typeface="Arial" panose="020B0604020202020204" pitchFamily="34" charset="0"/>
                <a:cs typeface="Arial" panose="020B0604020202020204" pitchFamily="34" charset="0"/>
              </a:rPr>
              <a:t>: Line of commented Code</a:t>
            </a:r>
          </a:p>
          <a:p>
            <a:r>
              <a:rPr lang="tr-TR" altLang="en-US" sz="2000" b="1" dirty="0">
                <a:effectLst/>
                <a:latin typeface="Arial" panose="020B0604020202020204" pitchFamily="34" charset="0"/>
                <a:cs typeface="Arial" panose="020B0604020202020204" pitchFamily="34" charset="0"/>
              </a:rPr>
              <a:t>V</a:t>
            </a:r>
            <a:r>
              <a:rPr lang="tr-TR" altLang="en-US" sz="2000" dirty="0">
                <a:effectLst/>
                <a:latin typeface="Arial" panose="020B0604020202020204" pitchFamily="34" charset="0"/>
                <a:cs typeface="Arial" panose="020B0604020202020204" pitchFamily="34" charset="0"/>
              </a:rPr>
              <a:t>: Number of unique operands&amp;operators</a:t>
            </a:r>
          </a:p>
          <a:p>
            <a:r>
              <a:rPr lang="tr-TR" altLang="en-US" sz="2000" b="1" dirty="0">
                <a:effectLst/>
                <a:latin typeface="Arial" panose="020B0604020202020204" pitchFamily="34" charset="0"/>
                <a:cs typeface="Arial" panose="020B0604020202020204" pitchFamily="34" charset="0"/>
              </a:rPr>
              <a:t>CC</a:t>
            </a:r>
            <a:r>
              <a:rPr lang="tr-TR" altLang="en-US" sz="2000" dirty="0">
                <a:effectLst/>
                <a:latin typeface="Arial" panose="020B0604020202020204" pitchFamily="34" charset="0"/>
                <a:cs typeface="Arial" panose="020B0604020202020204" pitchFamily="34" charset="0"/>
              </a:rPr>
              <a:t>: Cyclometric Complexity</a:t>
            </a:r>
            <a:endParaRPr lang="en-US" altLang="en-US" sz="2000" dirty="0">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393</a:t>
            </a:fld>
            <a:endParaRPr lang="en-US" dirty="0">
              <a:solidFill>
                <a:prstClr val="black">
                  <a:tint val="75000"/>
                </a:prstClr>
              </a:solidFill>
            </a:endParaRPr>
          </a:p>
        </p:txBody>
      </p:sp>
    </p:spTree>
    <p:extLst>
      <p:ext uri="{BB962C8B-B14F-4D97-AF65-F5344CB8AC3E}">
        <p14:creationId xmlns:p14="http://schemas.microsoft.com/office/powerpoint/2010/main" val="25912836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Complexity Measurement</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a:t>Source Lines of Codes</a:t>
            </a:r>
          </a:p>
          <a:p>
            <a:pPr marL="514350" indent="-514350">
              <a:buFont typeface="+mj-lt"/>
              <a:buAutoNum type="arabicPeriod"/>
            </a:pPr>
            <a:r>
              <a:rPr lang="en-US" sz="3200" dirty="0">
                <a:solidFill>
                  <a:srgbClr val="C00000"/>
                </a:solidFill>
              </a:rPr>
              <a:t>Operator and Operand Numbers</a:t>
            </a:r>
          </a:p>
          <a:p>
            <a:pPr lvl="1"/>
            <a:r>
              <a:rPr lang="en-US" sz="2800" dirty="0">
                <a:solidFill>
                  <a:srgbClr val="0070C0"/>
                </a:solidFill>
              </a:rPr>
              <a:t>Halstead</a:t>
            </a:r>
          </a:p>
          <a:p>
            <a:pPr marL="514350" indent="-514350">
              <a:buFont typeface="+mj-lt"/>
              <a:buAutoNum type="arabicPeriod"/>
            </a:pPr>
            <a:r>
              <a:rPr lang="en-US" sz="3200" dirty="0"/>
              <a:t>Coupling</a:t>
            </a:r>
          </a:p>
          <a:p>
            <a:pPr marL="514350" indent="-514350">
              <a:buFont typeface="+mj-lt"/>
              <a:buAutoNum type="arabicPeriod"/>
            </a:pPr>
            <a:r>
              <a:rPr lang="en-US" sz="3200" dirty="0">
                <a:solidFill>
                  <a:srgbClr val="C00000"/>
                </a:solidFill>
              </a:rPr>
              <a:t>Flow</a:t>
            </a:r>
          </a:p>
          <a:p>
            <a:pPr lvl="1"/>
            <a:r>
              <a:rPr lang="en-US" sz="2800" dirty="0">
                <a:solidFill>
                  <a:srgbClr val="0070C0"/>
                </a:solidFill>
              </a:rPr>
              <a:t>McCabe </a:t>
            </a:r>
          </a:p>
        </p:txBody>
      </p:sp>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394</a:t>
            </a:fld>
            <a:endParaRPr lang="en-US" dirty="0">
              <a:solidFill>
                <a:prstClr val="black">
                  <a:tint val="75000"/>
                </a:prstClr>
              </a:solidFill>
            </a:endParaRPr>
          </a:p>
        </p:txBody>
      </p:sp>
    </p:spTree>
    <p:extLst>
      <p:ext uri="{BB962C8B-B14F-4D97-AF65-F5344CB8AC3E}">
        <p14:creationId xmlns:p14="http://schemas.microsoft.com/office/powerpoint/2010/main" val="257574399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McCabe and Halstead</a:t>
            </a:r>
          </a:p>
        </p:txBody>
      </p:sp>
      <p:sp>
        <p:nvSpPr>
          <p:cNvPr id="3" name="Content Placeholder 2"/>
          <p:cNvSpPr>
            <a:spLocks noGrp="1"/>
          </p:cNvSpPr>
          <p:nvPr>
            <p:ph idx="1"/>
          </p:nvPr>
        </p:nvSpPr>
        <p:spPr>
          <a:xfrm>
            <a:off x="628650" y="1352549"/>
            <a:ext cx="7886700" cy="5048251"/>
          </a:xfrm>
        </p:spPr>
        <p:txBody>
          <a:bodyPr>
            <a:normAutofit lnSpcReduction="10000"/>
          </a:bodyPr>
          <a:lstStyle/>
          <a:p>
            <a:r>
              <a:rPr lang="en-US" sz="2800" dirty="0"/>
              <a:t>There are 2 main </a:t>
            </a:r>
            <a:r>
              <a:rPr lang="en-US" sz="2800" dirty="0">
                <a:solidFill>
                  <a:srgbClr val="C00000"/>
                </a:solidFill>
              </a:rPr>
              <a:t>types of software reliability </a:t>
            </a:r>
            <a:r>
              <a:rPr lang="en-US" sz="2800" dirty="0"/>
              <a:t>models:</a:t>
            </a:r>
          </a:p>
          <a:p>
            <a:pPr marL="914400" lvl="1" indent="-457200">
              <a:buFont typeface="+mj-lt"/>
              <a:buAutoNum type="arabicPeriod"/>
            </a:pPr>
            <a:r>
              <a:rPr lang="en-US" sz="2400" dirty="0"/>
              <a:t>the </a:t>
            </a:r>
            <a:r>
              <a:rPr lang="en-US" sz="2400" dirty="0">
                <a:solidFill>
                  <a:srgbClr val="C00000"/>
                </a:solidFill>
              </a:rPr>
              <a:t>deterministic</a:t>
            </a:r>
            <a:endParaRPr lang="en-US" dirty="0"/>
          </a:p>
          <a:p>
            <a:pPr marL="914400" lvl="1" indent="-457200">
              <a:buFont typeface="+mj-lt"/>
              <a:buAutoNum type="arabicPeriod"/>
            </a:pPr>
            <a:r>
              <a:rPr lang="en-US" sz="2400" dirty="0"/>
              <a:t>the </a:t>
            </a:r>
            <a:r>
              <a:rPr lang="en-US" sz="2400" dirty="0">
                <a:solidFill>
                  <a:srgbClr val="C00000"/>
                </a:solidFill>
              </a:rPr>
              <a:t>probabilistic</a:t>
            </a:r>
          </a:p>
          <a:p>
            <a:r>
              <a:rPr lang="en-US" sz="2800" dirty="0"/>
              <a:t>Two well known models of the deterministic type are the </a:t>
            </a:r>
            <a:r>
              <a:rPr lang="en-US" sz="2800" dirty="0">
                <a:solidFill>
                  <a:srgbClr val="C00000"/>
                </a:solidFill>
              </a:rPr>
              <a:t>Halstead's software metric </a:t>
            </a:r>
            <a:r>
              <a:rPr lang="en-US" sz="2800" dirty="0"/>
              <a:t>and the </a:t>
            </a:r>
            <a:r>
              <a:rPr lang="en-US" sz="2800" dirty="0">
                <a:solidFill>
                  <a:srgbClr val="C00000"/>
                </a:solidFill>
              </a:rPr>
              <a:t>McCabe's </a:t>
            </a:r>
            <a:r>
              <a:rPr lang="en-US" sz="2800" dirty="0" err="1">
                <a:solidFill>
                  <a:srgbClr val="C00000"/>
                </a:solidFill>
              </a:rPr>
              <a:t>cyclomatic</a:t>
            </a:r>
            <a:r>
              <a:rPr lang="en-US" sz="2800" dirty="0">
                <a:solidFill>
                  <a:srgbClr val="C00000"/>
                </a:solidFill>
              </a:rPr>
              <a:t> complexity metric</a:t>
            </a:r>
          </a:p>
          <a:p>
            <a:pPr marL="914400" lvl="1" indent="-457200">
              <a:buFont typeface="+mj-lt"/>
              <a:buAutoNum type="arabicPeriod"/>
            </a:pPr>
            <a:r>
              <a:rPr lang="en-US" sz="2400" dirty="0"/>
              <a:t>Halstead's software metric is used to estimate the </a:t>
            </a:r>
            <a:r>
              <a:rPr lang="en-US" sz="2400" dirty="0">
                <a:solidFill>
                  <a:srgbClr val="0070C0"/>
                </a:solidFill>
              </a:rPr>
              <a:t>number of errors in a program</a:t>
            </a:r>
            <a:r>
              <a:rPr lang="en-US" sz="2400" dirty="0"/>
              <a:t> (based on the </a:t>
            </a:r>
            <a:r>
              <a:rPr lang="en-US" sz="2400" dirty="0">
                <a:solidFill>
                  <a:srgbClr val="00B050"/>
                </a:solidFill>
              </a:rPr>
              <a:t>number of operands and operators </a:t>
            </a:r>
            <a:r>
              <a:rPr lang="en-US" sz="2400" dirty="0"/>
              <a:t>in programs)</a:t>
            </a:r>
          </a:p>
          <a:p>
            <a:pPr marL="914400" lvl="1" indent="-457200">
              <a:buFont typeface="+mj-lt"/>
              <a:buAutoNum type="arabicPeriod"/>
            </a:pPr>
            <a:r>
              <a:rPr lang="en-US" sz="2400" dirty="0"/>
              <a:t>McCabe's </a:t>
            </a:r>
            <a:r>
              <a:rPr lang="en-US" sz="2400" dirty="0" err="1"/>
              <a:t>cyclomatic</a:t>
            </a:r>
            <a:r>
              <a:rPr lang="en-US" sz="2400" dirty="0"/>
              <a:t> complexity metric </a:t>
            </a:r>
            <a:r>
              <a:rPr lang="en-US" sz="1800" dirty="0"/>
              <a:t>(McCabe 1976) </a:t>
            </a:r>
            <a:r>
              <a:rPr lang="en-US" sz="2400" dirty="0"/>
              <a:t>is used to </a:t>
            </a:r>
            <a:r>
              <a:rPr lang="en-US" sz="2400" dirty="0">
                <a:solidFill>
                  <a:srgbClr val="0070C0"/>
                </a:solidFill>
              </a:rPr>
              <a:t>determine an upper bound on the model for estimating the number of remaining defects </a:t>
            </a:r>
            <a:r>
              <a:rPr lang="en-US" sz="2400" dirty="0"/>
              <a:t>(based on the </a:t>
            </a:r>
            <a:r>
              <a:rPr lang="en-US" sz="2400" dirty="0">
                <a:solidFill>
                  <a:srgbClr val="00B050"/>
                </a:solidFill>
              </a:rPr>
              <a:t>number of decision points</a:t>
            </a:r>
            <a:r>
              <a:rPr lang="en-US" sz="2400" dirty="0"/>
              <a:t>)</a:t>
            </a:r>
          </a:p>
        </p:txBody>
      </p:sp>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395</a:t>
            </a:fld>
            <a:endParaRPr lang="en-US" dirty="0">
              <a:solidFill>
                <a:prstClr val="black">
                  <a:tint val="75000"/>
                </a:prstClr>
              </a:solidFill>
            </a:endParaRPr>
          </a:p>
        </p:txBody>
      </p:sp>
    </p:spTree>
    <p:extLst>
      <p:ext uri="{BB962C8B-B14F-4D97-AF65-F5344CB8AC3E}">
        <p14:creationId xmlns:p14="http://schemas.microsoft.com/office/powerpoint/2010/main" val="126460853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Halstead</a:t>
            </a:r>
          </a:p>
        </p:txBody>
      </p:sp>
      <p:sp>
        <p:nvSpPr>
          <p:cNvPr id="3" name="Content Placeholder 2"/>
          <p:cNvSpPr>
            <a:spLocks noGrp="1"/>
          </p:cNvSpPr>
          <p:nvPr>
            <p:ph idx="1"/>
          </p:nvPr>
        </p:nvSpPr>
        <p:spPr/>
        <p:txBody>
          <a:bodyPr/>
          <a:lstStyle/>
          <a:p>
            <a:r>
              <a:rPr lang="en-US" dirty="0"/>
              <a:t>Halstead's theory of software metric is probably the best-known technique to </a:t>
            </a:r>
            <a:r>
              <a:rPr lang="en-US" dirty="0">
                <a:solidFill>
                  <a:srgbClr val="C00000"/>
                </a:solidFill>
              </a:rPr>
              <a:t>measure complexity in a software program </a:t>
            </a:r>
            <a:r>
              <a:rPr lang="en-US" dirty="0"/>
              <a:t>and the amount of difficulty involved in testing and debugging the software</a:t>
            </a:r>
          </a:p>
          <a:p>
            <a:r>
              <a:rPr lang="en-US" dirty="0"/>
              <a:t>Halstead (1977) uses the number of </a:t>
            </a:r>
            <a:r>
              <a:rPr lang="en-US" dirty="0">
                <a:solidFill>
                  <a:srgbClr val="C00000"/>
                </a:solidFill>
              </a:rPr>
              <a:t>distinct operators</a:t>
            </a:r>
            <a:r>
              <a:rPr lang="en-US" dirty="0"/>
              <a:t> and the number of </a:t>
            </a:r>
            <a:r>
              <a:rPr lang="en-US" dirty="0">
                <a:solidFill>
                  <a:srgbClr val="C00000"/>
                </a:solidFill>
              </a:rPr>
              <a:t>distinct operands </a:t>
            </a:r>
            <a:r>
              <a:rPr lang="en-US" dirty="0"/>
              <a:t>in a program to develop expressions for the overall program length, volume, and the number of remaining defects in a program</a:t>
            </a:r>
          </a:p>
        </p:txBody>
      </p:sp>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396</a:t>
            </a:fld>
            <a:endParaRPr lang="en-US" dirty="0">
              <a:solidFill>
                <a:prstClr val="black">
                  <a:tint val="75000"/>
                </a:prstClr>
              </a:solidFill>
            </a:endParaRPr>
          </a:p>
        </p:txBody>
      </p:sp>
    </p:spTree>
    <p:extLst>
      <p:ext uri="{BB962C8B-B14F-4D97-AF65-F5344CB8AC3E}">
        <p14:creationId xmlns:p14="http://schemas.microsoft.com/office/powerpoint/2010/main" val="377929355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McCabe</a:t>
            </a:r>
          </a:p>
        </p:txBody>
      </p:sp>
      <p:sp>
        <p:nvSpPr>
          <p:cNvPr id="3" name="Content Placeholder 2"/>
          <p:cNvSpPr>
            <a:spLocks noGrp="1"/>
          </p:cNvSpPr>
          <p:nvPr>
            <p:ph idx="1"/>
          </p:nvPr>
        </p:nvSpPr>
        <p:spPr/>
        <p:txBody>
          <a:bodyPr>
            <a:normAutofit lnSpcReduction="10000"/>
          </a:bodyPr>
          <a:lstStyle/>
          <a:p>
            <a:r>
              <a:rPr lang="en-US" sz="2800" dirty="0"/>
              <a:t>McCabe developed a metric that allows developers to </a:t>
            </a:r>
            <a:r>
              <a:rPr lang="en-US" sz="2800" dirty="0">
                <a:solidFill>
                  <a:srgbClr val="C00000"/>
                </a:solidFill>
              </a:rPr>
              <a:t>identify modules that are difficult to test </a:t>
            </a:r>
            <a:r>
              <a:rPr lang="en-US" sz="2800" dirty="0"/>
              <a:t>or maintain</a:t>
            </a:r>
          </a:p>
          <a:p>
            <a:r>
              <a:rPr lang="en-US" sz="2800" dirty="0"/>
              <a:t>As a result, he developed a software metric that equates complexity to the </a:t>
            </a:r>
            <a:r>
              <a:rPr lang="en-US" sz="2800" dirty="0">
                <a:solidFill>
                  <a:srgbClr val="C00000"/>
                </a:solidFill>
              </a:rPr>
              <a:t>number of decisions in a program</a:t>
            </a:r>
          </a:p>
          <a:p>
            <a:r>
              <a:rPr lang="en-US" sz="2800" dirty="0"/>
              <a:t>Developers can use this measure to determine </a:t>
            </a:r>
            <a:r>
              <a:rPr lang="en-US" sz="2800" dirty="0">
                <a:solidFill>
                  <a:srgbClr val="C00000"/>
                </a:solidFill>
              </a:rPr>
              <a:t>which modules of a program are overly-complex </a:t>
            </a:r>
            <a:r>
              <a:rPr lang="en-US" sz="2800" dirty="0"/>
              <a:t>and need to be re-coded</a:t>
            </a:r>
          </a:p>
          <a:p>
            <a:r>
              <a:rPr lang="en-US" sz="2800" dirty="0"/>
              <a:t>The metric can also be used to </a:t>
            </a:r>
            <a:r>
              <a:rPr lang="en-US" sz="2800" dirty="0">
                <a:solidFill>
                  <a:srgbClr val="C00000"/>
                </a:solidFill>
              </a:rPr>
              <a:t>define the minimal number of test cases </a:t>
            </a:r>
            <a:r>
              <a:rPr lang="en-US" sz="2800" dirty="0"/>
              <a:t>that are needed to adequately test the program's paths</a:t>
            </a:r>
          </a:p>
          <a:p>
            <a:r>
              <a:rPr lang="en-US" sz="2800" dirty="0"/>
              <a:t>McCabe bases the metric on </a:t>
            </a:r>
            <a:r>
              <a:rPr lang="en-US" sz="2800" dirty="0">
                <a:solidFill>
                  <a:srgbClr val="C00000"/>
                </a:solidFill>
              </a:rPr>
              <a:t>graph theory</a:t>
            </a:r>
          </a:p>
        </p:txBody>
      </p:sp>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397</a:t>
            </a:fld>
            <a:endParaRPr lang="en-US" dirty="0">
              <a:solidFill>
                <a:prstClr val="black">
                  <a:tint val="75000"/>
                </a:prstClr>
              </a:solidFill>
            </a:endParaRPr>
          </a:p>
        </p:txBody>
      </p:sp>
    </p:spTree>
    <p:extLst>
      <p:ext uri="{BB962C8B-B14F-4D97-AF65-F5344CB8AC3E}">
        <p14:creationId xmlns:p14="http://schemas.microsoft.com/office/powerpoint/2010/main" val="381059744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762000"/>
          </a:xfrm>
        </p:spPr>
        <p:txBody>
          <a:bodyPr>
            <a:normAutofit/>
          </a:bodyPr>
          <a:lstStyle/>
          <a:p>
            <a:r>
              <a:rPr lang="en-US" sz="3600" dirty="0">
                <a:solidFill>
                  <a:srgbClr val="C00000"/>
                </a:solidFill>
              </a:rPr>
              <a:t>RQ5</a:t>
            </a:r>
            <a:r>
              <a:rPr lang="en-US" sz="3600" dirty="0"/>
              <a:t>: Software Defect Prediction Methods </a:t>
            </a:r>
            <a:endParaRPr lang="id-ID" sz="3600" dirty="0"/>
          </a:p>
        </p:txBody>
      </p:sp>
      <p:graphicFrame>
        <p:nvGraphicFramePr>
          <p:cNvPr id="5" name="Content Placeholder 4"/>
          <p:cNvGraphicFramePr>
            <a:graphicFrameLocks noGrp="1"/>
          </p:cNvGraphicFramePr>
          <p:nvPr>
            <p:ph idx="1"/>
          </p:nvPr>
        </p:nvGraphicFramePr>
        <p:xfrm>
          <a:off x="628650" y="1219201"/>
          <a:ext cx="78867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398</a:t>
            </a:fld>
            <a:endParaRPr lang="en-US" dirty="0">
              <a:solidFill>
                <a:prstClr val="black">
                  <a:tint val="75000"/>
                </a:prstClr>
              </a:solidFill>
            </a:endParaRPr>
          </a:p>
        </p:txBody>
      </p:sp>
    </p:spTree>
    <p:extLst>
      <p:ext uri="{BB962C8B-B14F-4D97-AF65-F5344CB8AC3E}">
        <p14:creationId xmlns:p14="http://schemas.microsoft.com/office/powerpoint/2010/main" val="493510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solidFill>
                  <a:srgbClr val="C00000"/>
                </a:solidFill>
              </a:rPr>
              <a:t>RQ6</a:t>
            </a:r>
            <a:r>
              <a:rPr lang="en-US" sz="3000" dirty="0"/>
              <a:t>: Most Used Software Defect Prediction Methods</a:t>
            </a:r>
            <a:endParaRPr lang="id-ID" sz="3000" dirty="0"/>
          </a:p>
        </p:txBody>
      </p:sp>
      <p:graphicFrame>
        <p:nvGraphicFramePr>
          <p:cNvPr id="5" name="Content Placeholder 4"/>
          <p:cNvGraphicFramePr>
            <a:graphicFrameLocks noGrp="1"/>
          </p:cNvGraphicFramePr>
          <p:nvPr>
            <p:ph idx="1"/>
          </p:nvPr>
        </p:nvGraphicFramePr>
        <p:xfrm>
          <a:off x="76200" y="1600200"/>
          <a:ext cx="4781550" cy="42624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4648200" y="2133600"/>
          <a:ext cx="4876799"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399</a:t>
            </a:fld>
            <a:endParaRPr lang="en-US" dirty="0">
              <a:solidFill>
                <a:prstClr val="black">
                  <a:tint val="75000"/>
                </a:prstClr>
              </a:solidFill>
            </a:endParaRPr>
          </a:p>
        </p:txBody>
      </p:sp>
    </p:spTree>
    <p:extLst>
      <p:ext uri="{BB962C8B-B14F-4D97-AF65-F5344CB8AC3E}">
        <p14:creationId xmlns:p14="http://schemas.microsoft.com/office/powerpoint/2010/main" val="525336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Textbooks</a:t>
            </a:r>
          </a:p>
        </p:txBody>
      </p:sp>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44" b="2105"/>
          <a:stretch/>
        </p:blipFill>
        <p:spPr bwMode="auto">
          <a:xfrm>
            <a:off x="628649" y="1163123"/>
            <a:ext cx="3261168" cy="5012039"/>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76" b="4088"/>
          <a:stretch/>
        </p:blipFill>
        <p:spPr bwMode="auto">
          <a:xfrm>
            <a:off x="4466181" y="353048"/>
            <a:ext cx="2611379" cy="3719369"/>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64"/>
          <a:stretch/>
        </p:blipFill>
        <p:spPr bwMode="auto">
          <a:xfrm>
            <a:off x="6229372" y="1905000"/>
            <a:ext cx="2585514" cy="3528287"/>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569" b="4750"/>
          <a:stretch/>
        </p:blipFill>
        <p:spPr bwMode="auto">
          <a:xfrm>
            <a:off x="4925709" y="3151725"/>
            <a:ext cx="2438182" cy="3401475"/>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9798E857-D98F-4EB6-8279-08E8F96D748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915464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d-ID" dirty="0"/>
              <a:t>Computer Science</a:t>
            </a:r>
            <a:r>
              <a:rPr lang="en-US" dirty="0"/>
              <a:t> Profession</a:t>
            </a:r>
            <a:endParaRPr lang="id-ID" dirty="0"/>
          </a:p>
        </p:txBody>
      </p:sp>
      <p:sp>
        <p:nvSpPr>
          <p:cNvPr id="3" name="Content Placeholder 2"/>
          <p:cNvSpPr>
            <a:spLocks noGrp="1"/>
          </p:cNvSpPr>
          <p:nvPr>
            <p:ph idx="1"/>
          </p:nvPr>
        </p:nvSpPr>
        <p:spPr>
          <a:xfrm>
            <a:off x="0" y="940929"/>
            <a:ext cx="8991600" cy="4621671"/>
          </a:xfrm>
        </p:spPr>
        <p:txBody>
          <a:bodyPr>
            <a:noAutofit/>
          </a:bodyPr>
          <a:lstStyle/>
          <a:p>
            <a:pPr marL="684213" indent="-514350">
              <a:buFont typeface="+mj-lt"/>
              <a:buAutoNum type="arabicPeriod"/>
            </a:pPr>
            <a:r>
              <a:rPr lang="en-US" sz="2200" dirty="0"/>
              <a:t>They </a:t>
            </a:r>
            <a:r>
              <a:rPr lang="en-US" sz="2200" dirty="0">
                <a:solidFill>
                  <a:srgbClr val="C00000"/>
                </a:solidFill>
              </a:rPr>
              <a:t>design and implement software</a:t>
            </a:r>
            <a:r>
              <a:rPr lang="en-US" sz="2200" dirty="0"/>
              <a:t>. Computer scientists take on challenging programming jobs.</a:t>
            </a:r>
            <a:r>
              <a:rPr lang="id-ID" sz="2200" dirty="0"/>
              <a:t> </a:t>
            </a:r>
            <a:r>
              <a:rPr lang="en-US" sz="2200" dirty="0"/>
              <a:t>They supervise other programmers, </a:t>
            </a:r>
            <a:r>
              <a:rPr lang="en-US" sz="2200" dirty="0">
                <a:solidFill>
                  <a:srgbClr val="0070C0"/>
                </a:solidFill>
              </a:rPr>
              <a:t>keeping them aware of new approaches</a:t>
            </a:r>
            <a:r>
              <a:rPr lang="id-ID" sz="2200" dirty="0">
                <a:solidFill>
                  <a:srgbClr val="0070C0"/>
                </a:solidFill>
              </a:rPr>
              <a:t> </a:t>
            </a:r>
            <a:r>
              <a:rPr lang="id-ID" sz="2200" dirty="0">
                <a:solidFill>
                  <a:srgbClr val="00B050"/>
                </a:solidFill>
              </a:rPr>
              <a:t>(</a:t>
            </a:r>
            <a:r>
              <a:rPr lang="id-ID" sz="2200" b="1" dirty="0">
                <a:solidFill>
                  <a:srgbClr val="00B050"/>
                </a:solidFill>
              </a:rPr>
              <a:t>Software Development)</a:t>
            </a:r>
            <a:endParaRPr lang="en-US" sz="2200" b="1" dirty="0">
              <a:solidFill>
                <a:srgbClr val="00B050"/>
              </a:solidFill>
            </a:endParaRPr>
          </a:p>
          <a:p>
            <a:pPr marL="684213" indent="-514350">
              <a:buFont typeface="+mj-lt"/>
              <a:buAutoNum type="arabicPeriod"/>
            </a:pPr>
            <a:r>
              <a:rPr lang="en-US" sz="2200" dirty="0"/>
              <a:t>They </a:t>
            </a:r>
            <a:r>
              <a:rPr lang="en-US" sz="2200" dirty="0">
                <a:solidFill>
                  <a:srgbClr val="C00000"/>
                </a:solidFill>
              </a:rPr>
              <a:t>devise new ways to use computers</a:t>
            </a:r>
            <a:r>
              <a:rPr lang="en-US" sz="2200" dirty="0"/>
              <a:t>. Progress in the CS areas of </a:t>
            </a:r>
            <a:r>
              <a:rPr lang="en-US" sz="2200" dirty="0">
                <a:solidFill>
                  <a:srgbClr val="0070C0"/>
                </a:solidFill>
              </a:rPr>
              <a:t>networking, database, and</a:t>
            </a:r>
            <a:r>
              <a:rPr lang="id-ID" sz="2200" dirty="0">
                <a:solidFill>
                  <a:srgbClr val="0070C0"/>
                </a:solidFill>
              </a:rPr>
              <a:t> </a:t>
            </a:r>
            <a:r>
              <a:rPr lang="en-US" sz="2200" dirty="0">
                <a:solidFill>
                  <a:srgbClr val="0070C0"/>
                </a:solidFill>
              </a:rPr>
              <a:t>human-computer-interface enabled </a:t>
            </a:r>
            <a:r>
              <a:rPr lang="en-US" sz="2200" dirty="0"/>
              <a:t>the development of the World Wide Web. Now CS researchers are</a:t>
            </a:r>
            <a:r>
              <a:rPr lang="id-ID" sz="2200" dirty="0"/>
              <a:t> </a:t>
            </a:r>
            <a:r>
              <a:rPr lang="en-US" sz="2200" dirty="0"/>
              <a:t>working with scientists from other fields to make robots become practical and </a:t>
            </a:r>
            <a:r>
              <a:rPr lang="en-US" sz="2200" dirty="0">
                <a:solidFill>
                  <a:srgbClr val="0070C0"/>
                </a:solidFill>
              </a:rPr>
              <a:t>intelligent aides</a:t>
            </a:r>
            <a:r>
              <a:rPr lang="en-US" sz="2200" dirty="0"/>
              <a:t>, to use</a:t>
            </a:r>
            <a:r>
              <a:rPr lang="id-ID" sz="2200" dirty="0"/>
              <a:t> </a:t>
            </a:r>
            <a:r>
              <a:rPr lang="en-US" sz="2200" dirty="0"/>
              <a:t>databases to </a:t>
            </a:r>
            <a:r>
              <a:rPr lang="en-US" sz="2200" dirty="0">
                <a:solidFill>
                  <a:srgbClr val="0070C0"/>
                </a:solidFill>
              </a:rPr>
              <a:t>create new knowledge</a:t>
            </a:r>
            <a:r>
              <a:rPr lang="en-US" sz="2200" dirty="0"/>
              <a:t>, and to use computers to help </a:t>
            </a:r>
            <a:r>
              <a:rPr lang="en-US" sz="2200" dirty="0">
                <a:solidFill>
                  <a:srgbClr val="0070C0"/>
                </a:solidFill>
              </a:rPr>
              <a:t>decipher the secrets of our DNA</a:t>
            </a:r>
            <a:br>
              <a:rPr lang="en-US" sz="2200" dirty="0">
                <a:solidFill>
                  <a:srgbClr val="0070C0"/>
                </a:solidFill>
              </a:rPr>
            </a:br>
            <a:r>
              <a:rPr lang="en-US" sz="2200" b="1" dirty="0">
                <a:solidFill>
                  <a:srgbClr val="00B050"/>
                </a:solidFill>
              </a:rPr>
              <a:t>(Computing Algorithm Applications</a:t>
            </a:r>
            <a:r>
              <a:rPr lang="id-ID" sz="2200" b="1" dirty="0">
                <a:solidFill>
                  <a:srgbClr val="00B050"/>
                </a:solidFill>
              </a:rPr>
              <a:t>)</a:t>
            </a:r>
            <a:endParaRPr lang="en-US" sz="2200" b="1" dirty="0">
              <a:solidFill>
                <a:srgbClr val="00B050"/>
              </a:solidFill>
            </a:endParaRPr>
          </a:p>
          <a:p>
            <a:pPr marL="684213" indent="-514350">
              <a:buFont typeface="+mj-lt"/>
              <a:buAutoNum type="arabicPeriod"/>
            </a:pPr>
            <a:r>
              <a:rPr lang="en-US" sz="2200" dirty="0"/>
              <a:t>They </a:t>
            </a:r>
            <a:r>
              <a:rPr lang="en-US" sz="2200" dirty="0">
                <a:solidFill>
                  <a:srgbClr val="C00000"/>
                </a:solidFill>
              </a:rPr>
              <a:t>develop effective ways to solve computing problems</a:t>
            </a:r>
            <a:r>
              <a:rPr lang="en-US" sz="2200" dirty="0"/>
              <a:t>. Computer scientists develop</a:t>
            </a:r>
            <a:r>
              <a:rPr lang="id-ID" sz="2200" dirty="0"/>
              <a:t> </a:t>
            </a:r>
            <a:r>
              <a:rPr lang="en-US" sz="2200" dirty="0"/>
              <a:t>the best possible ways to store information in databases, send data over networks, and display complex</a:t>
            </a:r>
            <a:r>
              <a:rPr lang="id-ID" sz="2200" dirty="0"/>
              <a:t> </a:t>
            </a:r>
            <a:r>
              <a:rPr lang="en-US" sz="2200" dirty="0"/>
              <a:t>images. Their theoretical background allows them to </a:t>
            </a:r>
            <a:r>
              <a:rPr lang="en-US" sz="2200" dirty="0">
                <a:solidFill>
                  <a:srgbClr val="0070C0"/>
                </a:solidFill>
              </a:rPr>
              <a:t>determine the best performance possible</a:t>
            </a:r>
            <a:r>
              <a:rPr lang="en-US" sz="2200" dirty="0"/>
              <a:t>, and their</a:t>
            </a:r>
            <a:r>
              <a:rPr lang="id-ID" sz="2200" dirty="0"/>
              <a:t> </a:t>
            </a:r>
            <a:r>
              <a:rPr lang="en-US" sz="2200" dirty="0"/>
              <a:t>study of algorithms helps them to </a:t>
            </a:r>
            <a:r>
              <a:rPr lang="en-US" sz="2200" dirty="0">
                <a:solidFill>
                  <a:srgbClr val="0070C0"/>
                </a:solidFill>
              </a:rPr>
              <a:t>develop new approaches that provide better performance</a:t>
            </a:r>
            <a:br>
              <a:rPr lang="en-US" sz="2200" dirty="0">
                <a:solidFill>
                  <a:srgbClr val="0070C0"/>
                </a:solidFill>
              </a:rPr>
            </a:br>
            <a:r>
              <a:rPr lang="id-ID" sz="2200" b="1" dirty="0">
                <a:solidFill>
                  <a:srgbClr val="00B050"/>
                </a:solidFill>
              </a:rPr>
              <a:t>(Computing</a:t>
            </a:r>
            <a:r>
              <a:rPr lang="en-US" sz="2200" b="1" dirty="0">
                <a:solidFill>
                  <a:srgbClr val="00B050"/>
                </a:solidFill>
              </a:rPr>
              <a:t> Algorithm Inventions</a:t>
            </a:r>
            <a:r>
              <a:rPr lang="id-ID" sz="2200" b="1" dirty="0">
                <a:solidFill>
                  <a:srgbClr val="00B050"/>
                </a:solidFill>
              </a:rPr>
              <a:t>)</a:t>
            </a:r>
          </a:p>
        </p:txBody>
      </p:sp>
      <p:sp>
        <p:nvSpPr>
          <p:cNvPr id="4" name="Rectangle 3"/>
          <p:cNvSpPr/>
          <p:nvPr/>
        </p:nvSpPr>
        <p:spPr>
          <a:xfrm>
            <a:off x="838200" y="6383923"/>
            <a:ext cx="7239000" cy="338554"/>
          </a:xfrm>
          <a:prstGeom prst="rect">
            <a:avLst/>
          </a:prstGeom>
        </p:spPr>
        <p:txBody>
          <a:bodyPr wrap="square">
            <a:spAutoFit/>
          </a:bodyPr>
          <a:lstStyle/>
          <a:p>
            <a:pPr algn="r"/>
            <a:r>
              <a:rPr lang="en-US" sz="1600" i="1" dirty="0">
                <a:effectLst/>
              </a:rPr>
              <a:t>(Computing Curricula 2005: The Overview Report, ACM and IEEE CS, 2006)</a:t>
            </a:r>
          </a:p>
        </p:txBody>
      </p:sp>
      <p:sp>
        <p:nvSpPr>
          <p:cNvPr id="6" name="Slide Number Placeholder 5">
            <a:extLst>
              <a:ext uri="{FF2B5EF4-FFF2-40B4-BE49-F238E27FC236}">
                <a16:creationId xmlns:a16="http://schemas.microsoft.com/office/drawing/2014/main" id="{C74FE76A-61A4-4CE9-B8EF-1BFBB67A6CE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32098067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advClick="0">
        <p:fade/>
      </p:transition>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rgbClr val="C00000"/>
                </a:solidFill>
              </a:rPr>
              <a:t>RQ7</a:t>
            </a:r>
            <a:r>
              <a:rPr lang="en-US" sz="4000" dirty="0"/>
              <a:t>: Method Comparison Results</a:t>
            </a:r>
          </a:p>
        </p:txBody>
      </p:sp>
      <p:sp>
        <p:nvSpPr>
          <p:cNvPr id="3" name="Content Placeholder 2"/>
          <p:cNvSpPr>
            <a:spLocks noGrp="1"/>
          </p:cNvSpPr>
          <p:nvPr>
            <p:ph idx="1"/>
          </p:nvPr>
        </p:nvSpPr>
        <p:spPr>
          <a:xfrm>
            <a:off x="628650" y="1352549"/>
            <a:ext cx="7886700" cy="5123999"/>
          </a:xfrm>
        </p:spPr>
        <p:txBody>
          <a:bodyPr>
            <a:normAutofit/>
          </a:bodyPr>
          <a:lstStyle/>
          <a:p>
            <a:r>
              <a:rPr lang="en-US" sz="2800" dirty="0"/>
              <a:t>The </a:t>
            </a:r>
            <a:r>
              <a:rPr lang="en-US" sz="2800" dirty="0">
                <a:solidFill>
                  <a:srgbClr val="C00000"/>
                </a:solidFill>
              </a:rPr>
              <a:t>comparisons and benchmarking result </a:t>
            </a:r>
            <a:r>
              <a:rPr lang="en-US" sz="2800" dirty="0"/>
              <a:t>of the defect prediction using machine learning classifiers indicate that:</a:t>
            </a:r>
          </a:p>
          <a:p>
            <a:pPr lvl="1">
              <a:buFont typeface="Wingdings" panose="05000000000000000000" pitchFamily="2" charset="2"/>
              <a:buChar char="ü"/>
            </a:pPr>
            <a:r>
              <a:rPr lang="en-US" sz="2400" dirty="0">
                <a:solidFill>
                  <a:srgbClr val="0070C0"/>
                </a:solidFill>
              </a:rPr>
              <a:t>Poor accuracy level </a:t>
            </a:r>
            <a:r>
              <a:rPr lang="en-US" sz="2400" dirty="0"/>
              <a:t>is dominant </a:t>
            </a:r>
            <a:r>
              <a:rPr lang="en-US" sz="1400" dirty="0"/>
              <a:t>(</a:t>
            </a:r>
            <a:r>
              <a:rPr lang="en-US" sz="1400" dirty="0" err="1"/>
              <a:t>Lessmann</a:t>
            </a:r>
            <a:r>
              <a:rPr lang="en-US" sz="1400" dirty="0"/>
              <a:t> et al. 2008)</a:t>
            </a:r>
            <a:endParaRPr lang="en-US" sz="2400" dirty="0"/>
          </a:p>
          <a:p>
            <a:pPr lvl="1">
              <a:buFont typeface="Wingdings" panose="05000000000000000000" pitchFamily="2" charset="2"/>
              <a:buChar char="ü"/>
            </a:pPr>
            <a:r>
              <a:rPr lang="en-US" sz="2400" dirty="0">
                <a:solidFill>
                  <a:srgbClr val="0070C0"/>
                </a:solidFill>
              </a:rPr>
              <a:t>No significant performance differences </a:t>
            </a:r>
            <a:r>
              <a:rPr lang="en-US" sz="2400" dirty="0"/>
              <a:t>could be detected </a:t>
            </a:r>
            <a:r>
              <a:rPr lang="en-US" sz="1400" dirty="0"/>
              <a:t>(</a:t>
            </a:r>
            <a:r>
              <a:rPr lang="en-US" sz="1400" dirty="0" err="1"/>
              <a:t>Lessmann</a:t>
            </a:r>
            <a:r>
              <a:rPr lang="en-US" sz="1400" dirty="0"/>
              <a:t> et al. 2008)</a:t>
            </a:r>
          </a:p>
          <a:p>
            <a:pPr lvl="1">
              <a:buFont typeface="Wingdings" panose="05000000000000000000" pitchFamily="2" charset="2"/>
              <a:buChar char="ü"/>
            </a:pPr>
            <a:r>
              <a:rPr lang="en-US" sz="2400" dirty="0">
                <a:solidFill>
                  <a:srgbClr val="0070C0"/>
                </a:solidFill>
              </a:rPr>
              <a:t>No particular classifiers that performs the best</a:t>
            </a:r>
            <a:r>
              <a:rPr lang="en-US" sz="2400" dirty="0">
                <a:solidFill>
                  <a:srgbClr val="C00000"/>
                </a:solidFill>
              </a:rPr>
              <a:t> </a:t>
            </a:r>
            <a:r>
              <a:rPr lang="en-US" sz="2400" dirty="0"/>
              <a:t>for all the data sets</a:t>
            </a:r>
            <a:r>
              <a:rPr lang="en-US" sz="2400" dirty="0">
                <a:solidFill>
                  <a:srgbClr val="C00000"/>
                </a:solidFill>
              </a:rPr>
              <a:t> </a:t>
            </a:r>
            <a:r>
              <a:rPr lang="en-US" sz="1400" dirty="0"/>
              <a:t>(Song et al. 2011)  (Hall et al. 2012)</a:t>
            </a:r>
          </a:p>
          <a:p>
            <a:endParaRPr lang="en-US" sz="2800" dirty="0"/>
          </a:p>
          <a:p>
            <a:r>
              <a:rPr lang="en-US" sz="2800" dirty="0"/>
              <a:t>The </a:t>
            </a:r>
            <a:r>
              <a:rPr lang="en-US" sz="2800" dirty="0">
                <a:solidFill>
                  <a:srgbClr val="C00000"/>
                </a:solidFill>
              </a:rPr>
              <a:t>accurate and reliable classification algorithms to build a better prediction model </a:t>
            </a:r>
            <a:r>
              <a:rPr lang="en-US" sz="2800" dirty="0"/>
              <a:t>is an open issue in software defect prediction</a:t>
            </a:r>
          </a:p>
        </p:txBody>
      </p:sp>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400</a:t>
            </a:fld>
            <a:endParaRPr lang="en-US" dirty="0">
              <a:solidFill>
                <a:prstClr val="black">
                  <a:tint val="75000"/>
                </a:prstClr>
              </a:solidFill>
            </a:endParaRPr>
          </a:p>
        </p:txBody>
      </p:sp>
    </p:spTree>
    <p:extLst>
      <p:ext uri="{BB962C8B-B14F-4D97-AF65-F5344CB8AC3E}">
        <p14:creationId xmlns:p14="http://schemas.microsoft.com/office/powerpoint/2010/main" val="199637176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RQ8</a:t>
            </a:r>
            <a:r>
              <a:rPr lang="en-US" dirty="0"/>
              <a:t>: Method Improvement Efforts</a:t>
            </a:r>
          </a:p>
        </p:txBody>
      </p:sp>
      <p:sp>
        <p:nvSpPr>
          <p:cNvPr id="3" name="Content Placeholder 2"/>
          <p:cNvSpPr>
            <a:spLocks noGrp="1"/>
          </p:cNvSpPr>
          <p:nvPr>
            <p:ph idx="1"/>
          </p:nvPr>
        </p:nvSpPr>
        <p:spPr>
          <a:xfrm>
            <a:off x="628650" y="1352549"/>
            <a:ext cx="7886700" cy="5123999"/>
          </a:xfrm>
        </p:spPr>
        <p:txBody>
          <a:bodyPr>
            <a:normAutofit/>
          </a:bodyPr>
          <a:lstStyle/>
          <a:p>
            <a:r>
              <a:rPr lang="en-US" sz="2400" dirty="0"/>
              <a:t>Researchers proposed some </a:t>
            </a:r>
            <a:r>
              <a:rPr lang="en-US" sz="2400" dirty="0">
                <a:solidFill>
                  <a:srgbClr val="C00000"/>
                </a:solidFill>
              </a:rPr>
              <a:t>techniques for improving the accuracy </a:t>
            </a:r>
            <a:r>
              <a:rPr lang="en-US" sz="2400" dirty="0"/>
              <a:t>of classifiers for software defect prediction</a:t>
            </a:r>
            <a:endParaRPr lang="en-US" sz="2400" dirty="0">
              <a:solidFill>
                <a:srgbClr val="C00000"/>
              </a:solidFill>
            </a:endParaRPr>
          </a:p>
          <a:p>
            <a:r>
              <a:rPr lang="en-US" sz="2400" dirty="0">
                <a:solidFill>
                  <a:srgbClr val="C00000"/>
                </a:solidFill>
              </a:rPr>
              <a:t>Recent proposed techniques</a:t>
            </a:r>
            <a:r>
              <a:rPr lang="en-US" sz="2400" dirty="0"/>
              <a:t> try to increase the prediction accuracy of a generated model:</a:t>
            </a:r>
          </a:p>
          <a:p>
            <a:pPr lvl="1">
              <a:buFont typeface="Wingdings" panose="05000000000000000000" pitchFamily="2" charset="2"/>
              <a:buChar char="ü"/>
            </a:pPr>
            <a:r>
              <a:rPr lang="en-US" sz="2000" dirty="0"/>
              <a:t>By </a:t>
            </a:r>
            <a:r>
              <a:rPr lang="en-US" sz="2000" dirty="0">
                <a:solidFill>
                  <a:srgbClr val="0070C0"/>
                </a:solidFill>
              </a:rPr>
              <a:t>modifying and </a:t>
            </a:r>
            <a:r>
              <a:rPr lang="en-US" sz="2000" dirty="0" err="1">
                <a:solidFill>
                  <a:srgbClr val="0070C0"/>
                </a:solidFill>
              </a:rPr>
              <a:t>ensembling</a:t>
            </a:r>
            <a:r>
              <a:rPr lang="en-US" sz="2000" dirty="0">
                <a:solidFill>
                  <a:srgbClr val="0070C0"/>
                </a:solidFill>
              </a:rPr>
              <a:t> </a:t>
            </a:r>
            <a:r>
              <a:rPr lang="en-US" sz="2000" dirty="0"/>
              <a:t>some machine learning methods </a:t>
            </a:r>
            <a:br>
              <a:rPr lang="en-US" sz="2000" dirty="0">
                <a:solidFill>
                  <a:srgbClr val="0070C0"/>
                </a:solidFill>
              </a:rPr>
            </a:br>
            <a:r>
              <a:rPr lang="en-US" sz="1400" dirty="0"/>
              <a:t>(</a:t>
            </a:r>
            <a:r>
              <a:rPr lang="en-US" sz="1400" dirty="0" err="1"/>
              <a:t>Mısırlı</a:t>
            </a:r>
            <a:r>
              <a:rPr lang="en-US" sz="1400" dirty="0"/>
              <a:t> et al. 2011) (</a:t>
            </a:r>
            <a:r>
              <a:rPr lang="en-US" sz="1400" dirty="0" err="1"/>
              <a:t>Tosun</a:t>
            </a:r>
            <a:r>
              <a:rPr lang="en-US" sz="1400" dirty="0"/>
              <a:t> et al. 2008)</a:t>
            </a:r>
          </a:p>
          <a:p>
            <a:pPr lvl="1">
              <a:buFont typeface="Wingdings" panose="05000000000000000000" pitchFamily="2" charset="2"/>
              <a:buChar char="ü"/>
            </a:pPr>
            <a:r>
              <a:rPr lang="en-US" sz="2000" dirty="0"/>
              <a:t>By using </a:t>
            </a:r>
            <a:r>
              <a:rPr lang="en-US" sz="2000" dirty="0">
                <a:solidFill>
                  <a:srgbClr val="0070C0"/>
                </a:solidFill>
              </a:rPr>
              <a:t>boosting algorithm </a:t>
            </a:r>
            <a:r>
              <a:rPr lang="en-US" sz="1400" dirty="0"/>
              <a:t>(</a:t>
            </a:r>
            <a:r>
              <a:rPr lang="en-US" sz="1400" dirty="0" err="1"/>
              <a:t>Zheng</a:t>
            </a:r>
            <a:r>
              <a:rPr lang="en-US" sz="1400" dirty="0"/>
              <a:t> 2010) (Jiang et al. 2011)</a:t>
            </a:r>
          </a:p>
          <a:p>
            <a:pPr lvl="1">
              <a:buFont typeface="Wingdings" panose="05000000000000000000" pitchFamily="2" charset="2"/>
              <a:buChar char="ü"/>
            </a:pPr>
            <a:r>
              <a:rPr lang="en-US" sz="2000" dirty="0"/>
              <a:t>by adding </a:t>
            </a:r>
            <a:r>
              <a:rPr lang="en-US" sz="2000" dirty="0">
                <a:solidFill>
                  <a:srgbClr val="0070C0"/>
                </a:solidFill>
              </a:rPr>
              <a:t>feature selection </a:t>
            </a:r>
            <a:r>
              <a:rPr lang="en-US" sz="1400" dirty="0"/>
              <a:t>(</a:t>
            </a:r>
            <a:r>
              <a:rPr lang="en-US" sz="1400" dirty="0" err="1"/>
              <a:t>Gayatri</a:t>
            </a:r>
            <a:r>
              <a:rPr lang="en-US" sz="1400" dirty="0"/>
              <a:t> et al. 2010) (</a:t>
            </a:r>
            <a:r>
              <a:rPr lang="en-US" sz="1400" dirty="0" err="1"/>
              <a:t>Khoshgoftaar</a:t>
            </a:r>
            <a:r>
              <a:rPr lang="en-US" sz="1400" dirty="0"/>
              <a:t> &amp; Gao, 2009) (Song et al. 2011)</a:t>
            </a:r>
            <a:endParaRPr lang="en-US" sz="2000" dirty="0"/>
          </a:p>
          <a:p>
            <a:pPr lvl="1">
              <a:buFont typeface="Wingdings" panose="05000000000000000000" pitchFamily="2" charset="2"/>
              <a:buChar char="ü"/>
            </a:pPr>
            <a:r>
              <a:rPr lang="en-US" sz="2000" dirty="0"/>
              <a:t>By using </a:t>
            </a:r>
            <a:r>
              <a:rPr lang="en-US" sz="2000" dirty="0">
                <a:solidFill>
                  <a:srgbClr val="0070C0"/>
                </a:solidFill>
              </a:rPr>
              <a:t>parameter selection</a:t>
            </a:r>
            <a:r>
              <a:rPr lang="en-US" sz="2000" dirty="0"/>
              <a:t> for some classifiers </a:t>
            </a:r>
            <a:r>
              <a:rPr lang="en-US" sz="1400" dirty="0"/>
              <a:t>(Peng &amp; Wang 2010) (Lin et al. 2008) (</a:t>
            </a:r>
            <a:r>
              <a:rPr lang="en-US" sz="1400" dirty="0" err="1"/>
              <a:t>Guo</a:t>
            </a:r>
            <a:r>
              <a:rPr lang="en-US" sz="1400" dirty="0"/>
              <a:t> et al. 2008) </a:t>
            </a:r>
            <a:endParaRPr lang="en-US" sz="2400" dirty="0"/>
          </a:p>
          <a:p>
            <a:r>
              <a:rPr lang="en-US" sz="2400" dirty="0"/>
              <a:t>While considerable works have been done separately, </a:t>
            </a:r>
            <a:r>
              <a:rPr lang="en-US" sz="2400" dirty="0">
                <a:solidFill>
                  <a:srgbClr val="C00000"/>
                </a:solidFill>
              </a:rPr>
              <a:t>limited research can be found on investigating them all together</a:t>
            </a:r>
            <a:endParaRPr lang="en-US" sz="1800" dirty="0">
              <a:solidFill>
                <a:srgbClr val="C00000"/>
              </a:solidFill>
            </a:endParaRPr>
          </a:p>
        </p:txBody>
      </p:sp>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401</a:t>
            </a:fld>
            <a:endParaRPr lang="en-US" dirty="0">
              <a:solidFill>
                <a:prstClr val="black">
                  <a:tint val="75000"/>
                </a:prstClr>
              </a:solidFill>
            </a:endParaRPr>
          </a:p>
        </p:txBody>
      </p:sp>
    </p:spTree>
    <p:extLst>
      <p:ext uri="{BB962C8B-B14F-4D97-AF65-F5344CB8AC3E}">
        <p14:creationId xmlns:p14="http://schemas.microsoft.com/office/powerpoint/2010/main" val="11099400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rPr>
              <a:t>RQ9</a:t>
            </a:r>
            <a:r>
              <a:rPr lang="en-US" sz="4000" dirty="0"/>
              <a:t>: Existing</a:t>
            </a:r>
            <a:r>
              <a:rPr lang="id-ID" sz="4000" dirty="0"/>
              <a:t> Frameworks</a:t>
            </a:r>
            <a:endParaRPr lang="en-US" sz="4000" dirty="0"/>
          </a:p>
        </p:txBody>
      </p:sp>
      <p:graphicFrame>
        <p:nvGraphicFramePr>
          <p:cNvPr id="4" name="Diagram 3"/>
          <p:cNvGraphicFramePr/>
          <p:nvPr/>
        </p:nvGraphicFramePr>
        <p:xfrm>
          <a:off x="533400" y="2438400"/>
          <a:ext cx="81534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33400" y="1332344"/>
            <a:ext cx="8153400" cy="954107"/>
          </a:xfrm>
          <a:prstGeom prst="rect">
            <a:avLst/>
          </a:prstGeom>
        </p:spPr>
        <p:txBody>
          <a:bodyPr wrap="square">
            <a:spAutoFit/>
          </a:bodyPr>
          <a:lstStyle/>
          <a:p>
            <a:pPr algn="ctr"/>
            <a:r>
              <a:rPr lang="en-US" sz="2800" dirty="0">
                <a:effectLst/>
                <a:latin typeface="Calibri" panose="020F0502020204030204" pitchFamily="34" charset="0"/>
              </a:rPr>
              <a:t>Three frameworks have been </a:t>
            </a:r>
            <a:r>
              <a:rPr lang="en-US" sz="2800" dirty="0">
                <a:solidFill>
                  <a:srgbClr val="C00000"/>
                </a:solidFill>
                <a:effectLst/>
                <a:latin typeface="Calibri" panose="020F0502020204030204" pitchFamily="34" charset="0"/>
              </a:rPr>
              <a:t>highly cited and influential i</a:t>
            </a:r>
            <a:r>
              <a:rPr lang="en-US" sz="2800" dirty="0">
                <a:effectLst/>
                <a:latin typeface="Calibri" panose="020F0502020204030204" pitchFamily="34" charset="0"/>
              </a:rPr>
              <a:t>n software defect prediction field</a:t>
            </a:r>
          </a:p>
        </p:txBody>
      </p:sp>
      <p:sp>
        <p:nvSpPr>
          <p:cNvPr id="7" name="Slide Number Placeholder 6"/>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402</a:t>
            </a:fld>
            <a:endParaRPr lang="en-US" dirty="0">
              <a:solidFill>
                <a:prstClr val="black">
                  <a:tint val="75000"/>
                </a:prstClr>
              </a:solidFill>
            </a:endParaRPr>
          </a:p>
        </p:txBody>
      </p:sp>
    </p:spTree>
    <p:extLst>
      <p:ext uri="{BB962C8B-B14F-4D97-AF65-F5344CB8AC3E}">
        <p14:creationId xmlns:p14="http://schemas.microsoft.com/office/powerpoint/2010/main" val="20324132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534400" cy="762000"/>
          </a:xfrm>
        </p:spPr>
        <p:txBody>
          <a:bodyPr>
            <a:normAutofit fontScale="90000"/>
          </a:bodyPr>
          <a:lstStyle/>
          <a:p>
            <a:r>
              <a:rPr lang="id-ID" dirty="0" err="1"/>
              <a:t>Menzies</a:t>
            </a:r>
            <a:r>
              <a:rPr lang="id-ID" dirty="0"/>
              <a:t> </a:t>
            </a:r>
            <a:r>
              <a:rPr lang="id-ID" dirty="0" err="1"/>
              <a:t>Framework</a:t>
            </a:r>
            <a:br>
              <a:rPr lang="en-US" dirty="0"/>
            </a:br>
            <a:r>
              <a:rPr lang="id-ID" sz="2000" dirty="0"/>
              <a:t>(</a:t>
            </a:r>
            <a:r>
              <a:rPr lang="id-ID" sz="2000" dirty="0" err="1"/>
              <a:t>Menzies</a:t>
            </a:r>
            <a:r>
              <a:rPr lang="id-ID" sz="2000" dirty="0"/>
              <a:t> et al. 2007)</a:t>
            </a:r>
            <a:endParaRPr lang="en-US" sz="2000" dirty="0"/>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a:latin typeface="Calibri" pitchFamily="34" charset="0"/>
                        </a:rPr>
                        <a:t>(Menzies</a:t>
                      </a:r>
                      <a:r>
                        <a:rPr lang="id-ID" sz="1400" baseline="0">
                          <a:latin typeface="Calibri" pitchFamily="34" charset="0"/>
                        </a:rPr>
                        <a:t> et al. 2007)</a:t>
                      </a:r>
                      <a:endParaRPr lang="en-US" sz="140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Info</a:t>
                      </a:r>
                      <a:r>
                        <a:rPr lang="en-US" sz="1400" b="1" baseline="0" dirty="0">
                          <a:latin typeface="Calibri" pitchFamily="34" charset="0"/>
                        </a:rPr>
                        <a:t> Gain</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baseline="0" dirty="0">
                          <a:latin typeface="Calibri" pitchFamily="34" charset="0"/>
                        </a:rPr>
                      </a:br>
                      <a:r>
                        <a:rPr lang="id-ID" sz="1400" b="1" baseline="0" dirty="0">
                          <a:latin typeface="Calibri" pitchFamily="34" charset="0"/>
                        </a:rPr>
                        <a:t>(</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a:t>
                      </a:r>
                      <a:r>
                        <a:rPr lang="id-ID" sz="1400" baseline="0" dirty="0">
                          <a:latin typeface="Calibri" pitchFamily="34" charset="0"/>
                        </a:rPr>
                        <a:t> Curve (</a:t>
                      </a: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sp>
        <p:nvSpPr>
          <p:cNvPr id="6" name="Rectangle 2"/>
          <p:cNvSpPr>
            <a:spLocks noChangeArrowheads="1"/>
          </p:cNvSpPr>
          <p:nvPr/>
        </p:nvSpPr>
        <p:spPr bwMode="auto">
          <a:xfrm>
            <a:off x="16002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3"/>
          <a:stretch>
            <a:fillRect/>
          </a:stretch>
        </p:blipFill>
        <p:spPr>
          <a:xfrm>
            <a:off x="1181100" y="720697"/>
            <a:ext cx="6781800" cy="5076190"/>
          </a:xfrm>
          <a:prstGeom prst="rect">
            <a:avLst/>
          </a:prstGeom>
        </p:spPr>
      </p:pic>
      <p:sp>
        <p:nvSpPr>
          <p:cNvPr id="7" name="Slide Number Placeholder 6"/>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403</a:t>
            </a:fld>
            <a:endParaRPr lang="en-US" dirty="0">
              <a:solidFill>
                <a:prstClr val="black">
                  <a:tint val="75000"/>
                </a:prstClr>
              </a:solidFill>
            </a:endParaRPr>
          </a:p>
        </p:txBody>
      </p:sp>
    </p:spTree>
    <p:extLst>
      <p:ext uri="{BB962C8B-B14F-4D97-AF65-F5344CB8AC3E}">
        <p14:creationId xmlns:p14="http://schemas.microsoft.com/office/powerpoint/2010/main" val="28994380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6770"/>
            <a:ext cx="8534400" cy="762000"/>
          </a:xfrm>
        </p:spPr>
        <p:txBody>
          <a:bodyPr>
            <a:normAutofit fontScale="90000"/>
          </a:bodyPr>
          <a:lstStyle/>
          <a:p>
            <a:r>
              <a:rPr lang="nb-NO" dirty="0"/>
              <a:t>Lessmann Framework </a:t>
            </a:r>
            <a:br>
              <a:rPr lang="nb-NO" dirty="0"/>
            </a:br>
            <a:r>
              <a:rPr lang="nb-NO" sz="2000" dirty="0"/>
              <a:t>(Lessmann et al. 2008) </a:t>
            </a:r>
            <a:endParaRPr lang="en-US" sz="2000"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dirty="0">
                          <a:latin typeface="Calibri" pitchFamily="34" charset="0"/>
                        </a:rPr>
                        <a:t>(Lessman et al. 2008)</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22</a:t>
                      </a:r>
                      <a:r>
                        <a:rPr lang="id-ID" sz="1400" b="1" baseline="0" dirty="0">
                          <a:latin typeface="Calibri" pitchFamily="34" charset="0"/>
                        </a:rPr>
                        <a:t> algorithm</a:t>
                      </a:r>
                      <a:r>
                        <a:rPr lang="en-US" sz="1400" b="1" baseline="0" dirty="0">
                          <a:latin typeface="Calibri" pitchFamily="34" charset="0"/>
                        </a:rPr>
                        <a:t>s</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a:t>
                      </a:r>
                      <a:br>
                        <a:rPr lang="id-ID" sz="1400" dirty="0">
                          <a:latin typeface="Calibri" pitchFamily="34" charset="0"/>
                        </a:rPr>
                      </a:b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533400" y="947602"/>
            <a:ext cx="8001000" cy="4546644"/>
          </a:xfrm>
          <a:prstGeom prst="rect">
            <a:avLst/>
          </a:prstGeom>
        </p:spPr>
      </p:pic>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404</a:t>
            </a:fld>
            <a:endParaRPr lang="en-US" dirty="0">
              <a:solidFill>
                <a:prstClr val="black">
                  <a:tint val="75000"/>
                </a:prstClr>
              </a:solidFill>
            </a:endParaRPr>
          </a:p>
        </p:txBody>
      </p:sp>
    </p:spTree>
    <p:extLst>
      <p:ext uri="{BB962C8B-B14F-4D97-AF65-F5344CB8AC3E}">
        <p14:creationId xmlns:p14="http://schemas.microsoft.com/office/powerpoint/2010/main" val="144432234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1"/>
            <a:ext cx="7886700" cy="1200149"/>
          </a:xfrm>
        </p:spPr>
        <p:txBody>
          <a:bodyPr/>
          <a:lstStyle/>
          <a:p>
            <a:r>
              <a:rPr lang="nb-NO" dirty="0"/>
              <a:t>Song Framework</a:t>
            </a:r>
            <a:br>
              <a:rPr lang="nb-NO" dirty="0"/>
            </a:br>
            <a:r>
              <a:rPr lang="nb-NO" sz="2000" dirty="0"/>
              <a:t>(Song et al. 2011) </a:t>
            </a:r>
            <a:endParaRPr lang="en-US" sz="2000" dirty="0"/>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509501">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509501">
                <a:tc>
                  <a:txBody>
                    <a:bodyPr/>
                    <a:lstStyle/>
                    <a:p>
                      <a:r>
                        <a:rPr lang="id-ID" sz="1400" dirty="0">
                          <a:latin typeface="Calibri" pitchFamily="34" charset="0"/>
                        </a:rPr>
                        <a:t>(Song et al. 2011)</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FS,</a:t>
                      </a:r>
                      <a:r>
                        <a:rPr lang="id-ID" sz="1400" b="1" baseline="0" dirty="0">
                          <a:latin typeface="Calibri" pitchFamily="34" charset="0"/>
                        </a:rPr>
                        <a:t> BE</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dirty="0">
                          <a:latin typeface="Calibri" pitchFamily="34" charset="0"/>
                        </a:rPr>
                      </a:br>
                      <a:r>
                        <a:rPr lang="id-ID" sz="1400" b="1" baseline="0" dirty="0">
                          <a:latin typeface="Calibri" pitchFamily="34" charset="0"/>
                        </a:rPr>
                        <a:t> (</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 (AUC)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1143000" y="762000"/>
            <a:ext cx="7010400" cy="4915889"/>
          </a:xfrm>
          <a:prstGeom prst="rect">
            <a:avLst/>
          </a:prstGeom>
        </p:spPr>
      </p:pic>
      <p:sp>
        <p:nvSpPr>
          <p:cNvPr id="7" name="Slide Number Placeholder 6"/>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405</a:t>
            </a:fld>
            <a:endParaRPr lang="en-US" dirty="0">
              <a:solidFill>
                <a:prstClr val="black">
                  <a:tint val="75000"/>
                </a:prstClr>
              </a:solidFill>
            </a:endParaRPr>
          </a:p>
        </p:txBody>
      </p:sp>
    </p:spTree>
    <p:extLst>
      <p:ext uri="{BB962C8B-B14F-4D97-AF65-F5344CB8AC3E}">
        <p14:creationId xmlns:p14="http://schemas.microsoft.com/office/powerpoint/2010/main" val="2645390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 Map of the SLR Results</a:t>
            </a:r>
            <a:endParaRPr lang="id-ID" dirty="0"/>
          </a:p>
        </p:txBody>
      </p:sp>
      <p:sp>
        <p:nvSpPr>
          <p:cNvPr id="3" name="Content Placeholder 2"/>
          <p:cNvSpPr>
            <a:spLocks noGrp="1"/>
          </p:cNvSpPr>
          <p:nvPr>
            <p:ph idx="1"/>
          </p:nvPr>
        </p:nvSpPr>
        <p:spPr/>
        <p:txBody>
          <a:bodyPr/>
          <a:lstStyle/>
          <a:p>
            <a:endParaRPr lang="id-ID"/>
          </a:p>
        </p:txBody>
      </p:sp>
      <p:pic>
        <p:nvPicPr>
          <p:cNvPr id="5" name="Picture 4"/>
          <p:cNvPicPr/>
          <p:nvPr/>
        </p:nvPicPr>
        <p:blipFill rotWithShape="1">
          <a:blip r:embed="rId2">
            <a:extLst>
              <a:ext uri="{28A0092B-C50C-407E-A947-70E740481C1C}">
                <a14:useLocalDpi xmlns:a14="http://schemas.microsoft.com/office/drawing/2010/main" val="0"/>
              </a:ext>
            </a:extLst>
          </a:blip>
          <a:srcRect l="831" t="1332" r="1141"/>
          <a:stretch/>
        </p:blipFill>
        <p:spPr>
          <a:xfrm>
            <a:off x="0" y="1031250"/>
            <a:ext cx="9144000" cy="5810424"/>
          </a:xfrm>
          <a:prstGeom prst="rect">
            <a:avLst/>
          </a:prstGeom>
        </p:spPr>
      </p:pic>
      <p:sp>
        <p:nvSpPr>
          <p:cNvPr id="7" name="Slide Number Placeholder 6"/>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406</a:t>
            </a:fld>
            <a:endParaRPr lang="en-US" dirty="0">
              <a:solidFill>
                <a:prstClr val="black">
                  <a:tint val="75000"/>
                </a:prstClr>
              </a:solidFill>
            </a:endParaRPr>
          </a:p>
        </p:txBody>
      </p:sp>
    </p:spTree>
    <p:extLst>
      <p:ext uri="{BB962C8B-B14F-4D97-AF65-F5344CB8AC3E}">
        <p14:creationId xmlns:p14="http://schemas.microsoft.com/office/powerpoint/2010/main" val="3398775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B474-4A02-426F-A05C-A698984E2412}"/>
              </a:ext>
            </a:extLst>
          </p:cNvPr>
          <p:cNvSpPr>
            <a:spLocks noGrp="1"/>
          </p:cNvSpPr>
          <p:nvPr>
            <p:ph type="title"/>
          </p:nvPr>
        </p:nvSpPr>
        <p:spPr/>
        <p:txBody>
          <a:bodyPr>
            <a:normAutofit/>
          </a:bodyPr>
          <a:lstStyle/>
          <a:p>
            <a:r>
              <a:rPr lang="en-US" sz="4000" dirty="0"/>
              <a:t>SLR </a:t>
            </a:r>
            <a:r>
              <a:rPr lang="en-US" sz="4000" dirty="0" err="1"/>
              <a:t>Melahirkan</a:t>
            </a:r>
            <a:r>
              <a:rPr lang="en-US" sz="4000" dirty="0"/>
              <a:t> Research Gaps</a:t>
            </a:r>
            <a:endParaRPr lang="en-ID" sz="4000" dirty="0"/>
          </a:p>
        </p:txBody>
      </p:sp>
      <p:sp>
        <p:nvSpPr>
          <p:cNvPr id="3" name="Text Placeholder 2">
            <a:extLst>
              <a:ext uri="{FF2B5EF4-FFF2-40B4-BE49-F238E27FC236}">
                <a16:creationId xmlns:a16="http://schemas.microsoft.com/office/drawing/2014/main" id="{386B7DF6-DD2E-410F-9D9A-4E6541499554}"/>
              </a:ext>
            </a:extLst>
          </p:cNvPr>
          <p:cNvSpPr>
            <a:spLocks noGrp="1"/>
          </p:cNvSpPr>
          <p:nvPr>
            <p:ph type="body" idx="1"/>
          </p:nvPr>
        </p:nvSpPr>
        <p:spPr/>
        <p:txBody>
          <a:bodyPr>
            <a:normAutofit/>
          </a:bodyPr>
          <a:lstStyle/>
          <a:p>
            <a:r>
              <a:rPr lang="en-US" sz="2800" dirty="0"/>
              <a:t>Dari Hasil SLR, Kita </a:t>
            </a:r>
            <a:r>
              <a:rPr lang="en-US" sz="2800" dirty="0" err="1"/>
              <a:t>Menemukan</a:t>
            </a:r>
            <a:r>
              <a:rPr lang="en-US" sz="2800" dirty="0"/>
              <a:t> </a:t>
            </a:r>
            <a:r>
              <a:rPr lang="en-US" sz="2800" dirty="0">
                <a:solidFill>
                  <a:srgbClr val="C00000"/>
                </a:solidFill>
              </a:rPr>
              <a:t>Research Gaps </a:t>
            </a:r>
            <a:r>
              <a:rPr lang="en-US" sz="2800" dirty="0"/>
              <a:t>yang </a:t>
            </a:r>
            <a:r>
              <a:rPr lang="en-US" sz="2800" dirty="0" err="1"/>
              <a:t>Menjadi</a:t>
            </a:r>
            <a:r>
              <a:rPr lang="en-US" sz="2800" dirty="0"/>
              <a:t> </a:t>
            </a:r>
            <a:r>
              <a:rPr lang="en-US" sz="2800" dirty="0" err="1">
                <a:solidFill>
                  <a:srgbClr val="C00000"/>
                </a:solidFill>
              </a:rPr>
              <a:t>Kandidat</a:t>
            </a:r>
            <a:r>
              <a:rPr lang="en-US" sz="2800" dirty="0">
                <a:solidFill>
                  <a:srgbClr val="C00000"/>
                </a:solidFill>
              </a:rPr>
              <a:t> </a:t>
            </a:r>
            <a:r>
              <a:rPr lang="en-US" sz="2800" dirty="0" err="1">
                <a:solidFill>
                  <a:srgbClr val="C00000"/>
                </a:solidFill>
              </a:rPr>
              <a:t>Masalah</a:t>
            </a:r>
            <a:r>
              <a:rPr lang="en-US" sz="2800" dirty="0">
                <a:solidFill>
                  <a:srgbClr val="C00000"/>
                </a:solidFill>
              </a:rPr>
              <a:t> </a:t>
            </a:r>
            <a:r>
              <a:rPr lang="en-US" sz="2800" dirty="0" err="1">
                <a:solidFill>
                  <a:srgbClr val="C00000"/>
                </a:solidFill>
              </a:rPr>
              <a:t>Penelitian</a:t>
            </a:r>
            <a:r>
              <a:rPr lang="en-US" sz="2800" dirty="0">
                <a:solidFill>
                  <a:srgbClr val="C00000"/>
                </a:solidFill>
              </a:rPr>
              <a:t> </a:t>
            </a:r>
            <a:r>
              <a:rPr lang="en-US" sz="2800" dirty="0"/>
              <a:t>yang Kita </a:t>
            </a:r>
            <a:r>
              <a:rPr lang="en-US" sz="2800" dirty="0" err="1"/>
              <a:t>Angkat</a:t>
            </a:r>
            <a:r>
              <a:rPr lang="en-US" sz="2800" dirty="0"/>
              <a:t> pada </a:t>
            </a:r>
            <a:r>
              <a:rPr lang="en-US" sz="2800" dirty="0" err="1"/>
              <a:t>Penelitian</a:t>
            </a:r>
            <a:r>
              <a:rPr lang="en-US" sz="2800" dirty="0"/>
              <a:t> Kita</a:t>
            </a:r>
            <a:endParaRPr lang="en-ID" sz="2800" dirty="0"/>
          </a:p>
        </p:txBody>
      </p:sp>
      <p:sp>
        <p:nvSpPr>
          <p:cNvPr id="4" name="Slide Number Placeholder 3">
            <a:extLst>
              <a:ext uri="{FF2B5EF4-FFF2-40B4-BE49-F238E27FC236}">
                <a16:creationId xmlns:a16="http://schemas.microsoft.com/office/drawing/2014/main" id="{FDE0BF2E-3829-47C3-8277-8E749B217FF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407</a:t>
            </a:fld>
            <a:endParaRPr lang="en-US">
              <a:solidFill>
                <a:prstClr val="black">
                  <a:tint val="75000"/>
                </a:prstClr>
              </a:solidFill>
            </a:endParaRPr>
          </a:p>
        </p:txBody>
      </p:sp>
    </p:spTree>
    <p:extLst>
      <p:ext uri="{BB962C8B-B14F-4D97-AF65-F5344CB8AC3E}">
        <p14:creationId xmlns:p14="http://schemas.microsoft.com/office/powerpoint/2010/main" val="3686975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Gap Analysis of Framework</a:t>
            </a:r>
            <a:endParaRPr lang="id-ID" dirty="0"/>
          </a:p>
        </p:txBody>
      </p:sp>
      <p:sp>
        <p:nvSpPr>
          <p:cNvPr id="3" name="Content Placeholder 2"/>
          <p:cNvSpPr>
            <a:spLocks noGrp="1"/>
          </p:cNvSpPr>
          <p:nvPr>
            <p:ph idx="1"/>
          </p:nvPr>
        </p:nvSpPr>
        <p:spPr>
          <a:xfrm>
            <a:off x="628650" y="990601"/>
            <a:ext cx="8210550" cy="5715000"/>
          </a:xfrm>
        </p:spPr>
        <p:txBody>
          <a:bodyPr>
            <a:normAutofit fontScale="92500"/>
          </a:bodyPr>
          <a:lstStyle/>
          <a:p>
            <a:r>
              <a:rPr lang="en-US" dirty="0"/>
              <a:t>The </a:t>
            </a:r>
            <a:r>
              <a:rPr lang="en-US" dirty="0">
                <a:solidFill>
                  <a:srgbClr val="C00000"/>
                </a:solidFill>
              </a:rPr>
              <a:t>comparisons and benchmarking result </a:t>
            </a:r>
            <a:r>
              <a:rPr lang="en-US" dirty="0"/>
              <a:t>of the defect prediction using machine learning classifiers indicate that:</a:t>
            </a:r>
          </a:p>
          <a:p>
            <a:pPr lvl="1">
              <a:buFont typeface="Wingdings" panose="05000000000000000000" pitchFamily="2" charset="2"/>
              <a:buChar char="ü"/>
            </a:pPr>
            <a:r>
              <a:rPr lang="en-US" dirty="0">
                <a:solidFill>
                  <a:srgbClr val="0070C0"/>
                </a:solidFill>
              </a:rPr>
              <a:t>Poor accuracy level </a:t>
            </a:r>
            <a:r>
              <a:rPr lang="en-US" dirty="0"/>
              <a:t>is dominant </a:t>
            </a:r>
            <a:r>
              <a:rPr lang="en-US" sz="1400" dirty="0"/>
              <a:t>(</a:t>
            </a:r>
            <a:r>
              <a:rPr lang="en-US" sz="1400" dirty="0" err="1"/>
              <a:t>Lessmann</a:t>
            </a:r>
            <a:r>
              <a:rPr lang="en-US" sz="1400" dirty="0"/>
              <a:t> et al. 2008)</a:t>
            </a:r>
            <a:endParaRPr lang="en-US" dirty="0"/>
          </a:p>
          <a:p>
            <a:pPr lvl="1">
              <a:buFont typeface="Wingdings" panose="05000000000000000000" pitchFamily="2" charset="2"/>
              <a:buChar char="ü"/>
            </a:pPr>
            <a:r>
              <a:rPr lang="en-US" dirty="0">
                <a:solidFill>
                  <a:srgbClr val="0070C0"/>
                </a:solidFill>
              </a:rPr>
              <a:t>No significant performance differences </a:t>
            </a:r>
            <a:r>
              <a:rPr lang="en-US" dirty="0"/>
              <a:t>could be detected </a:t>
            </a:r>
            <a:r>
              <a:rPr lang="en-US" sz="1400" dirty="0"/>
              <a:t>(</a:t>
            </a:r>
            <a:r>
              <a:rPr lang="en-US" sz="1400" dirty="0" err="1"/>
              <a:t>Lessmann</a:t>
            </a:r>
            <a:r>
              <a:rPr lang="en-US" sz="1400" dirty="0"/>
              <a:t> et al. 2008)</a:t>
            </a:r>
          </a:p>
          <a:p>
            <a:pPr lvl="1">
              <a:buFont typeface="Wingdings" panose="05000000000000000000" pitchFamily="2" charset="2"/>
              <a:buChar char="ü"/>
            </a:pPr>
            <a:r>
              <a:rPr lang="en-US" dirty="0">
                <a:solidFill>
                  <a:srgbClr val="0070C0"/>
                </a:solidFill>
              </a:rPr>
              <a:t>No particular classifiers that performs the best</a:t>
            </a:r>
            <a:r>
              <a:rPr lang="en-US" dirty="0">
                <a:solidFill>
                  <a:srgbClr val="C00000"/>
                </a:solidFill>
              </a:rPr>
              <a:t> </a:t>
            </a:r>
            <a:r>
              <a:rPr lang="en-US" dirty="0"/>
              <a:t>for all the data sets</a:t>
            </a:r>
            <a:r>
              <a:rPr lang="en-US" dirty="0">
                <a:solidFill>
                  <a:srgbClr val="C00000"/>
                </a:solidFill>
              </a:rPr>
              <a:t> </a:t>
            </a:r>
            <a:r>
              <a:rPr lang="en-US" sz="1400" dirty="0"/>
              <a:t>(Song et al. 2011)  (Hall et al. 2012)</a:t>
            </a:r>
          </a:p>
          <a:p>
            <a:r>
              <a:rPr lang="en-US" dirty="0">
                <a:solidFill>
                  <a:srgbClr val="C00000"/>
                </a:solidFill>
              </a:rPr>
              <a:t>Noisy attribute predictors </a:t>
            </a:r>
            <a:r>
              <a:rPr lang="en-US" dirty="0"/>
              <a:t>and </a:t>
            </a:r>
            <a:r>
              <a:rPr lang="en-US" dirty="0">
                <a:solidFill>
                  <a:srgbClr val="C00000"/>
                </a:solidFill>
              </a:rPr>
              <a:t>imbalanced class distribution </a:t>
            </a:r>
            <a:r>
              <a:rPr lang="en-US" dirty="0"/>
              <a:t>of software defect datasets result in inaccuracy of classification models</a:t>
            </a:r>
          </a:p>
          <a:p>
            <a:r>
              <a:rPr lang="en-US" dirty="0"/>
              <a:t>Neural network and support vector machine have strong fault tolerance and strong ability of nonlinear dynamic processing of software fault data, but practicability of neural network and support vector machine are limited due to </a:t>
            </a:r>
            <a:r>
              <a:rPr lang="en-US" dirty="0">
                <a:solidFill>
                  <a:srgbClr val="C00000"/>
                </a:solidFill>
              </a:rPr>
              <a:t>difficulty of selecting appropriate parameters</a:t>
            </a:r>
          </a:p>
        </p:txBody>
      </p:sp>
      <p:sp>
        <p:nvSpPr>
          <p:cNvPr id="4" name="Slide Number Placeholder 3"/>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408</a:t>
            </a:fld>
            <a:endParaRPr lang="en-US" dirty="0">
              <a:solidFill>
                <a:prstClr val="black">
                  <a:tint val="75000"/>
                </a:prstClr>
              </a:solidFill>
            </a:endParaRPr>
          </a:p>
        </p:txBody>
      </p:sp>
    </p:spTree>
    <p:extLst>
      <p:ext uri="{BB962C8B-B14F-4D97-AF65-F5344CB8AC3E}">
        <p14:creationId xmlns:p14="http://schemas.microsoft.com/office/powerpoint/2010/main" val="26573577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Problems (RP)</a:t>
            </a:r>
          </a:p>
        </p:txBody>
      </p:sp>
      <p:sp>
        <p:nvSpPr>
          <p:cNvPr id="3" name="Content Placeholder 2"/>
          <p:cNvSpPr>
            <a:spLocks noGrp="1"/>
          </p:cNvSpPr>
          <p:nvPr>
            <p:ph idx="1"/>
          </p:nvPr>
        </p:nvSpPr>
        <p:spPr>
          <a:xfrm>
            <a:off x="381000" y="990600"/>
            <a:ext cx="6091564" cy="5467350"/>
          </a:xfrm>
        </p:spPr>
        <p:txBody>
          <a:bodyPr/>
          <a:lstStyle/>
          <a:p>
            <a:pPr marL="514350" indent="-514350">
              <a:buFont typeface="+mj-lt"/>
              <a:buAutoNum type="arabicPeriod"/>
            </a:pPr>
            <a:r>
              <a:rPr lang="en-US" sz="2200" dirty="0"/>
              <a:t>While many studies on software defect prediction report the comparative performance of the classification algorithms used, but there is </a:t>
            </a:r>
            <a:r>
              <a:rPr lang="en-US" sz="2200" dirty="0">
                <a:solidFill>
                  <a:srgbClr val="C00000"/>
                </a:solidFill>
              </a:rPr>
              <a:t>no strong consensus on which classifiers perform best </a:t>
            </a:r>
            <a:r>
              <a:rPr lang="en-US" sz="2200" dirty="0"/>
              <a:t>when individual studies are looked separately</a:t>
            </a:r>
          </a:p>
          <a:p>
            <a:pPr marL="514350" indent="-514350">
              <a:buFont typeface="+mj-lt"/>
              <a:buAutoNum type="arabicPeriod"/>
            </a:pPr>
            <a:endParaRPr lang="en-US" sz="2200" dirty="0"/>
          </a:p>
          <a:p>
            <a:pPr marL="514350" indent="-514350">
              <a:buFont typeface="+mj-lt"/>
              <a:buAutoNum type="arabicPeriod"/>
            </a:pPr>
            <a:r>
              <a:rPr lang="en-US" sz="2200" dirty="0">
                <a:solidFill>
                  <a:srgbClr val="C00000"/>
                </a:solidFill>
              </a:rPr>
              <a:t>Noisy attribute predictors </a:t>
            </a:r>
            <a:r>
              <a:rPr lang="en-US" sz="2200" dirty="0"/>
              <a:t>and </a:t>
            </a:r>
            <a:r>
              <a:rPr lang="en-US" sz="2200" dirty="0">
                <a:solidFill>
                  <a:srgbClr val="C00000"/>
                </a:solidFill>
              </a:rPr>
              <a:t>imbalanced class distribution</a:t>
            </a:r>
            <a:r>
              <a:rPr lang="en-US" sz="2200" dirty="0"/>
              <a:t> of software defect datasets result in inaccuracy of classification models</a:t>
            </a:r>
          </a:p>
          <a:p>
            <a:pPr marL="514350" indent="-514350">
              <a:buFont typeface="+mj-lt"/>
              <a:buAutoNum type="arabicPeriod"/>
            </a:pPr>
            <a:endParaRPr lang="en-US" sz="2200" dirty="0"/>
          </a:p>
          <a:p>
            <a:pPr marL="514350" indent="-514350">
              <a:buFont typeface="+mj-lt"/>
              <a:buAutoNum type="arabicPeriod"/>
            </a:pPr>
            <a:r>
              <a:rPr lang="en-US" sz="2200" dirty="0"/>
              <a:t>Neural network has strong fault tolerance and strong ability of nonlinear dynamic processing of software fault data, but practicability of neural network is </a:t>
            </a:r>
            <a:r>
              <a:rPr lang="en-US" sz="2200" dirty="0">
                <a:solidFill>
                  <a:srgbClr val="C00000"/>
                </a:solidFill>
              </a:rPr>
              <a:t>limited due to difficulty of selecting appropriate parameters</a:t>
            </a:r>
          </a:p>
        </p:txBody>
      </p:sp>
      <p:sp>
        <p:nvSpPr>
          <p:cNvPr id="5" name="TextBox 4"/>
          <p:cNvSpPr txBox="1"/>
          <p:nvPr/>
        </p:nvSpPr>
        <p:spPr>
          <a:xfrm>
            <a:off x="76200" y="914400"/>
            <a:ext cx="841897" cy="584775"/>
          </a:xfrm>
          <a:prstGeom prst="rect">
            <a:avLst/>
          </a:prstGeom>
          <a:solidFill>
            <a:schemeClr val="bg1"/>
          </a:solidFill>
        </p:spPr>
        <p:txBody>
          <a:bodyPr wrap="none" rtlCol="0">
            <a:spAutoFit/>
          </a:bodyPr>
          <a:lstStyle/>
          <a:p>
            <a:r>
              <a:rPr lang="en-US" sz="3200" b="1" dirty="0">
                <a:solidFill>
                  <a:srgbClr val="C00000"/>
                </a:solidFill>
                <a:latin typeface="Calibri" panose="020F0502020204030204" pitchFamily="34" charset="0"/>
              </a:rPr>
              <a:t>RP1</a:t>
            </a:r>
          </a:p>
        </p:txBody>
      </p:sp>
      <p:sp>
        <p:nvSpPr>
          <p:cNvPr id="6" name="TextBox 5"/>
          <p:cNvSpPr txBox="1"/>
          <p:nvPr/>
        </p:nvSpPr>
        <p:spPr>
          <a:xfrm>
            <a:off x="76200" y="3429000"/>
            <a:ext cx="841897" cy="584775"/>
          </a:xfrm>
          <a:prstGeom prst="rect">
            <a:avLst/>
          </a:prstGeom>
          <a:solidFill>
            <a:schemeClr val="bg1"/>
          </a:solidFill>
        </p:spPr>
        <p:txBody>
          <a:bodyPr wrap="none" rtlCol="0">
            <a:spAutoFit/>
          </a:bodyPr>
          <a:lstStyle/>
          <a:p>
            <a:r>
              <a:rPr lang="en-US" sz="3200" b="1" dirty="0">
                <a:solidFill>
                  <a:srgbClr val="C00000"/>
                </a:solidFill>
                <a:latin typeface="Calibri" panose="020F0502020204030204" pitchFamily="34" charset="0"/>
              </a:rPr>
              <a:t>RP2</a:t>
            </a:r>
          </a:p>
        </p:txBody>
      </p:sp>
      <p:sp>
        <p:nvSpPr>
          <p:cNvPr id="8" name="Slide Number Placeholder 7"/>
          <p:cNvSpPr>
            <a:spLocks noGrp="1"/>
          </p:cNvSpPr>
          <p:nvPr>
            <p:ph type="sldNum" sz="quarter" idx="10"/>
          </p:nvPr>
        </p:nvSpPr>
        <p:spPr bwMode="auto">
          <a:xfrm>
            <a:off x="762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409</a:t>
            </a:fld>
            <a:endParaRPr lang="en-US" altLang="en-US" dirty="0"/>
          </a:p>
        </p:txBody>
      </p:sp>
      <p:sp>
        <p:nvSpPr>
          <p:cNvPr id="7" name="TextBox 6"/>
          <p:cNvSpPr txBox="1"/>
          <p:nvPr/>
        </p:nvSpPr>
        <p:spPr>
          <a:xfrm>
            <a:off x="76200" y="4876800"/>
            <a:ext cx="841897" cy="584775"/>
          </a:xfrm>
          <a:prstGeom prst="rect">
            <a:avLst/>
          </a:prstGeom>
          <a:solidFill>
            <a:schemeClr val="bg1"/>
          </a:solidFill>
        </p:spPr>
        <p:txBody>
          <a:bodyPr wrap="none" rtlCol="0">
            <a:spAutoFit/>
          </a:bodyPr>
          <a:lstStyle/>
          <a:p>
            <a:r>
              <a:rPr lang="en-US" sz="3200" b="1" dirty="0">
                <a:solidFill>
                  <a:srgbClr val="C00000"/>
                </a:solidFill>
                <a:latin typeface="Calibri" panose="020F0502020204030204" pitchFamily="34" charset="0"/>
              </a:rPr>
              <a:t>RP3</a:t>
            </a:r>
          </a:p>
        </p:txBody>
      </p:sp>
      <p:pic>
        <p:nvPicPr>
          <p:cNvPr id="9" name="Picture 8"/>
          <p:cNvPicPr>
            <a:picLocks noChangeAspect="1"/>
          </p:cNvPicPr>
          <p:nvPr/>
        </p:nvPicPr>
        <p:blipFill rotWithShape="1">
          <a:blip r:embed="rId3"/>
          <a:srcRect l="892" t="10295" r="71104" b="1249"/>
          <a:stretch/>
        </p:blipFill>
        <p:spPr>
          <a:xfrm>
            <a:off x="6400800" y="762000"/>
            <a:ext cx="2667158" cy="6019800"/>
          </a:xfrm>
          <a:prstGeom prst="rect">
            <a:avLst/>
          </a:prstGeom>
        </p:spPr>
      </p:pic>
    </p:spTree>
    <p:extLst>
      <p:ext uri="{BB962C8B-B14F-4D97-AF65-F5344CB8AC3E}">
        <p14:creationId xmlns:p14="http://schemas.microsoft.com/office/powerpoint/2010/main" val="73652107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1.4 Kontribusi dan </a:t>
            </a:r>
            <a:r>
              <a:rPr lang="en-US" sz="4000" dirty="0" err="1"/>
              <a:t>Orisinalitas</a:t>
            </a:r>
            <a:endParaRPr lang="en-US" sz="4000" dirty="0"/>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4747F0-DE4C-410D-93A6-845EEA9B34F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796707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14400"/>
            <a:ext cx="4419600" cy="5467350"/>
          </a:xfrm>
        </p:spPr>
        <p:txBody>
          <a:bodyPr/>
          <a:lstStyle/>
          <a:p>
            <a:pPr marL="0" indent="0">
              <a:buNone/>
            </a:pPr>
            <a:r>
              <a:rPr lang="en-US" b="1" dirty="0"/>
              <a:t>A Comparison Framework of Classification Models for Software Defect Prediction (</a:t>
            </a:r>
            <a:r>
              <a:rPr lang="en-US" b="1" dirty="0">
                <a:solidFill>
                  <a:srgbClr val="C00000"/>
                </a:solidFill>
              </a:rPr>
              <a:t>CF SDP</a:t>
            </a:r>
            <a:r>
              <a:rPr lang="en-US" b="1" dirty="0"/>
              <a:t>)</a:t>
            </a:r>
          </a:p>
          <a:p>
            <a:endParaRPr lang="en-US" b="1" dirty="0"/>
          </a:p>
        </p:txBody>
      </p:sp>
      <p:sp>
        <p:nvSpPr>
          <p:cNvPr id="4" name="Slide Number Placeholder 3"/>
          <p:cNvSpPr>
            <a:spLocks noGrp="1"/>
          </p:cNvSpPr>
          <p:nvPr>
            <p:ph type="sldNum" sz="quarter" idx="10"/>
          </p:nvPr>
        </p:nvSpPr>
        <p:spPr bwMode="auto">
          <a:xfrm>
            <a:off x="762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410</a:t>
            </a:fld>
            <a:endParaRPr lang="en-US" altLang="en-US" dirty="0"/>
          </a:p>
        </p:txBody>
      </p:sp>
      <p:pic>
        <p:nvPicPr>
          <p:cNvPr id="7" name="Picture 6"/>
          <p:cNvPicPr>
            <a:picLocks noChangeAspect="1"/>
          </p:cNvPicPr>
          <p:nvPr/>
        </p:nvPicPr>
        <p:blipFill>
          <a:blip r:embed="rId3"/>
          <a:stretch>
            <a:fillRect/>
          </a:stretch>
        </p:blipFill>
        <p:spPr>
          <a:xfrm>
            <a:off x="4953000" y="76200"/>
            <a:ext cx="4097438" cy="6761278"/>
          </a:xfrm>
          <a:prstGeom prst="rect">
            <a:avLst/>
          </a:prstGeom>
        </p:spPr>
      </p:pic>
    </p:spTree>
    <p:extLst>
      <p:ext uri="{BB962C8B-B14F-4D97-AF65-F5344CB8AC3E}">
        <p14:creationId xmlns:p14="http://schemas.microsoft.com/office/powerpoint/2010/main" val="39734958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AUC and Friedman Test Results</a:t>
            </a:r>
          </a:p>
        </p:txBody>
      </p:sp>
      <p:sp>
        <p:nvSpPr>
          <p:cNvPr id="3" name="Content Placeholder 2"/>
          <p:cNvSpPr>
            <a:spLocks noGrp="1"/>
          </p:cNvSpPr>
          <p:nvPr>
            <p:ph idx="1"/>
          </p:nvPr>
        </p:nvSpPr>
        <p:spPr>
          <a:xfrm>
            <a:off x="228600" y="4667250"/>
            <a:ext cx="5410200" cy="1504950"/>
          </a:xfrm>
        </p:spPr>
        <p:txBody>
          <a:bodyPr>
            <a:normAutofit fontScale="85000" lnSpcReduction="20000"/>
          </a:bodyPr>
          <a:lstStyle/>
          <a:p>
            <a:r>
              <a:rPr lang="en-US" sz="2400" dirty="0">
                <a:solidFill>
                  <a:srgbClr val="C00000"/>
                </a:solidFill>
              </a:rPr>
              <a:t>LR is dominant </a:t>
            </a:r>
            <a:r>
              <a:rPr lang="en-US" sz="2400" dirty="0"/>
              <a:t>in most datasets</a:t>
            </a:r>
          </a:p>
          <a:p>
            <a:r>
              <a:rPr lang="en-US" sz="2400" i="1" dirty="0"/>
              <a:t>R</a:t>
            </a:r>
            <a:r>
              <a:rPr lang="en-US" sz="2400" dirty="0"/>
              <a:t> rank: </a:t>
            </a:r>
            <a:r>
              <a:rPr lang="en-US" sz="2400" dirty="0">
                <a:solidFill>
                  <a:srgbClr val="C00000"/>
                </a:solidFill>
              </a:rPr>
              <a:t>LR has the highest rank, followed by NB, BP, and SVM</a:t>
            </a:r>
          </a:p>
          <a:p>
            <a:r>
              <a:rPr lang="en-US" sz="2400" i="1" dirty="0"/>
              <a:t>M</a:t>
            </a:r>
            <a:r>
              <a:rPr lang="en-US" sz="2400" dirty="0"/>
              <a:t> results: </a:t>
            </a:r>
            <a:r>
              <a:rPr lang="en-US" sz="2400" dirty="0">
                <a:solidFill>
                  <a:srgbClr val="C00000"/>
                </a:solidFill>
              </a:rPr>
              <a:t>no excellent or good models</a:t>
            </a:r>
            <a:r>
              <a:rPr lang="en-US" sz="2400" dirty="0"/>
              <a:t>, and a </a:t>
            </a:r>
            <a:r>
              <a:rPr lang="en-US" sz="2400" dirty="0">
                <a:solidFill>
                  <a:srgbClr val="C00000"/>
                </a:solidFill>
              </a:rPr>
              <a:t>few fair models</a:t>
            </a:r>
          </a:p>
        </p:txBody>
      </p:sp>
      <p:sp>
        <p:nvSpPr>
          <p:cNvPr id="4" name="Slide Number Placeholder 3"/>
          <p:cNvSpPr>
            <a:spLocks noGrp="1"/>
          </p:cNvSpPr>
          <p:nvPr>
            <p:ph type="sldNum" sz="quarter" idx="10"/>
          </p:nvPr>
        </p:nvSpPr>
        <p:spPr bwMode="auto">
          <a:xfrm>
            <a:off x="762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411</a:t>
            </a:fld>
            <a:endParaRPr lang="en-US" altLang="en-US" dirty="0"/>
          </a:p>
        </p:txBody>
      </p:sp>
      <p:pic>
        <p:nvPicPr>
          <p:cNvPr id="6" name="Picture 5"/>
          <p:cNvPicPr>
            <a:picLocks noChangeAspect="1"/>
          </p:cNvPicPr>
          <p:nvPr/>
        </p:nvPicPr>
        <p:blipFill>
          <a:blip r:embed="rId3"/>
          <a:stretch>
            <a:fillRect/>
          </a:stretch>
        </p:blipFill>
        <p:spPr>
          <a:xfrm>
            <a:off x="123043" y="899410"/>
            <a:ext cx="8990977" cy="3596390"/>
          </a:xfrm>
          <a:prstGeom prst="rect">
            <a:avLst/>
          </a:prstGeom>
        </p:spPr>
      </p:pic>
      <p:sp>
        <p:nvSpPr>
          <p:cNvPr id="5" name="Rounded Rectangle 4"/>
          <p:cNvSpPr/>
          <p:nvPr/>
        </p:nvSpPr>
        <p:spPr bwMode="auto">
          <a:xfrm>
            <a:off x="8610600" y="685800"/>
            <a:ext cx="534796" cy="3886200"/>
          </a:xfrm>
          <a:prstGeom prst="roundRect">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
        <p:nvSpPr>
          <p:cNvPr id="13" name="Rounded Rectangle 12"/>
          <p:cNvSpPr/>
          <p:nvPr/>
        </p:nvSpPr>
        <p:spPr bwMode="auto">
          <a:xfrm>
            <a:off x="8075804" y="685800"/>
            <a:ext cx="534796" cy="3886200"/>
          </a:xfrm>
          <a:prstGeom prst="roundRect">
            <a:avLst/>
          </a:prstGeom>
          <a:noFill/>
          <a:ln w="38100"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pic>
        <p:nvPicPr>
          <p:cNvPr id="8" name="Picture 7"/>
          <p:cNvPicPr>
            <a:picLocks noChangeAspect="1"/>
          </p:cNvPicPr>
          <p:nvPr/>
        </p:nvPicPr>
        <p:blipFill rotWithShape="1">
          <a:blip r:embed="rId4"/>
          <a:srcRect l="17546" r="16932" b="22634"/>
          <a:stretch/>
        </p:blipFill>
        <p:spPr>
          <a:xfrm>
            <a:off x="5181600" y="4695505"/>
            <a:ext cx="3962400" cy="21624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7013170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P-value</a:t>
            </a:r>
            <a:r>
              <a:rPr lang="en-US" dirty="0"/>
              <a:t> of </a:t>
            </a:r>
            <a:r>
              <a:rPr lang="en-US" dirty="0" err="1"/>
              <a:t>Nemenyi</a:t>
            </a:r>
            <a:r>
              <a:rPr lang="en-US" dirty="0"/>
              <a:t> Post Hoc Test</a:t>
            </a:r>
          </a:p>
        </p:txBody>
      </p:sp>
      <p:sp>
        <p:nvSpPr>
          <p:cNvPr id="4" name="Slide Number Placeholder 3"/>
          <p:cNvSpPr>
            <a:spLocks noGrp="1"/>
          </p:cNvSpPr>
          <p:nvPr>
            <p:ph type="sldNum" sz="quarter" idx="10"/>
          </p:nvPr>
        </p:nvSpPr>
        <p:spPr bwMode="auto">
          <a:xfrm>
            <a:off x="762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412</a:t>
            </a:fld>
            <a:endParaRPr lang="en-US" altLang="en-US" dirty="0"/>
          </a:p>
        </p:txBody>
      </p:sp>
      <p:pic>
        <p:nvPicPr>
          <p:cNvPr id="6" name="Picture 5"/>
          <p:cNvPicPr>
            <a:picLocks noChangeAspect="1"/>
          </p:cNvPicPr>
          <p:nvPr/>
        </p:nvPicPr>
        <p:blipFill>
          <a:blip r:embed="rId3"/>
          <a:stretch>
            <a:fillRect/>
          </a:stretch>
        </p:blipFill>
        <p:spPr>
          <a:xfrm>
            <a:off x="76200" y="762000"/>
            <a:ext cx="9012243" cy="3657600"/>
          </a:xfrm>
          <a:prstGeom prst="rect">
            <a:avLst/>
          </a:prstGeom>
        </p:spPr>
      </p:pic>
      <p:sp>
        <p:nvSpPr>
          <p:cNvPr id="3" name="Rectangle 2"/>
          <p:cNvSpPr/>
          <p:nvPr/>
        </p:nvSpPr>
        <p:spPr>
          <a:xfrm>
            <a:off x="228600" y="4678740"/>
            <a:ext cx="8610600" cy="1569660"/>
          </a:xfrm>
          <a:prstGeom prst="rect">
            <a:avLst/>
          </a:prstGeom>
        </p:spPr>
        <p:txBody>
          <a:bodyPr wrap="square">
            <a:spAutoFit/>
          </a:bodyPr>
          <a:lstStyle/>
          <a:p>
            <a:pPr marL="457200" indent="-457200">
              <a:buFont typeface="Arial" panose="020B0604020202020204" pitchFamily="34" charset="0"/>
              <a:buChar char="•"/>
            </a:pPr>
            <a:r>
              <a:rPr lang="en-US" sz="2400" dirty="0">
                <a:latin typeface="Calibri" panose="020F0502020204030204" pitchFamily="34" charset="0"/>
              </a:rPr>
              <a:t>If </a:t>
            </a:r>
            <a:r>
              <a:rPr lang="en-US" sz="2400" i="1" dirty="0">
                <a:latin typeface="Calibri" panose="020F0502020204030204" pitchFamily="34" charset="0"/>
              </a:rPr>
              <a:t>P value &lt; 0.05</a:t>
            </a:r>
            <a:r>
              <a:rPr lang="en-US" sz="2400" dirty="0">
                <a:latin typeface="Calibri" panose="020F0502020204030204" pitchFamily="34" charset="0"/>
              </a:rPr>
              <a:t> (boldfaced print), it indicate that there is </a:t>
            </a:r>
            <a:r>
              <a:rPr lang="en-US" sz="2400" dirty="0">
                <a:solidFill>
                  <a:srgbClr val="C00000"/>
                </a:solidFill>
                <a:latin typeface="Calibri" panose="020F0502020204030204" pitchFamily="34" charset="0"/>
              </a:rPr>
              <a:t>significant different between two classifiers</a:t>
            </a:r>
          </a:p>
          <a:p>
            <a:pPr marL="457200" indent="-457200">
              <a:buFont typeface="Arial" panose="020B0604020202020204" pitchFamily="34" charset="0"/>
              <a:buChar char="•"/>
            </a:pPr>
            <a:r>
              <a:rPr lang="en-US" sz="2400" dirty="0">
                <a:latin typeface="Calibri" panose="020F0502020204030204" pitchFamily="34" charset="0"/>
              </a:rPr>
              <a:t>Based on significant difference results, </a:t>
            </a:r>
            <a:r>
              <a:rPr lang="en-US" sz="2400" dirty="0">
                <a:solidFill>
                  <a:srgbClr val="C00000"/>
                </a:solidFill>
                <a:latin typeface="Calibri" panose="020F0502020204030204" pitchFamily="34" charset="0"/>
              </a:rPr>
              <a:t>there is no significant difference between LR, NB, BP, and SVM </a:t>
            </a:r>
            <a:r>
              <a:rPr lang="en-US" sz="2400" dirty="0">
                <a:latin typeface="Calibri" panose="020F0502020204030204" pitchFamily="34" charset="0"/>
              </a:rPr>
              <a:t>models</a:t>
            </a:r>
          </a:p>
        </p:txBody>
      </p:sp>
    </p:spTree>
    <p:extLst>
      <p:ext uri="{BB962C8B-B14F-4D97-AF65-F5344CB8AC3E}">
        <p14:creationId xmlns:p14="http://schemas.microsoft.com/office/powerpoint/2010/main" val="38650266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3350"/>
            <a:ext cx="8686800" cy="762000"/>
          </a:xfrm>
        </p:spPr>
        <p:txBody>
          <a:bodyPr/>
          <a:lstStyle/>
          <a:p>
            <a:r>
              <a:rPr lang="en-US" dirty="0"/>
              <a:t>Research Publication on </a:t>
            </a:r>
            <a:r>
              <a:rPr lang="en-US" dirty="0">
                <a:solidFill>
                  <a:srgbClr val="C00000"/>
                </a:solidFill>
              </a:rPr>
              <a:t>RQ1</a:t>
            </a:r>
            <a:endParaRPr lang="en-US" dirty="0"/>
          </a:p>
        </p:txBody>
      </p:sp>
      <p:sp>
        <p:nvSpPr>
          <p:cNvPr id="3" name="Content Placeholder 2"/>
          <p:cNvSpPr>
            <a:spLocks noGrp="1"/>
          </p:cNvSpPr>
          <p:nvPr>
            <p:ph idx="1"/>
          </p:nvPr>
        </p:nvSpPr>
        <p:spPr>
          <a:xfrm>
            <a:off x="628650" y="1143000"/>
            <a:ext cx="7524750" cy="5333549"/>
          </a:xfrm>
        </p:spPr>
        <p:txBody>
          <a:bodyPr/>
          <a:lstStyle/>
          <a:p>
            <a:pPr marL="0" indent="0">
              <a:buNone/>
            </a:pPr>
            <a:r>
              <a:rPr lang="en-US" dirty="0"/>
              <a:t>Romi Satria Wahono, Nanna </a:t>
            </a:r>
            <a:r>
              <a:rPr lang="en-US" dirty="0" err="1"/>
              <a:t>Suryana</a:t>
            </a:r>
            <a:r>
              <a:rPr lang="en-US" dirty="0"/>
              <a:t> Herman and Sabrina Ahmad, A Comparison Framework of Classification Models for Software Defect Prediction, </a:t>
            </a:r>
            <a:r>
              <a:rPr lang="en-US" dirty="0">
                <a:solidFill>
                  <a:srgbClr val="C00000"/>
                </a:solidFill>
              </a:rPr>
              <a:t>Advanced Science Letters, Vol. 20, No. 8, August 2014</a:t>
            </a:r>
            <a:r>
              <a:rPr lang="en-US" dirty="0"/>
              <a:t> </a:t>
            </a:r>
            <a:br>
              <a:rPr lang="en-US" sz="2400" dirty="0"/>
            </a:br>
            <a:endParaRPr lang="en-US" sz="2400" dirty="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048000"/>
            <a:ext cx="2209800" cy="2946400"/>
          </a:xfrm>
          <a:prstGeom prst="rect">
            <a:avLst/>
          </a:prstGeom>
        </p:spPr>
      </p:pic>
      <p:sp>
        <p:nvSpPr>
          <p:cNvPr id="6" name="Slide Number Placeholder 5"/>
          <p:cNvSpPr>
            <a:spLocks noGrp="1"/>
          </p:cNvSpPr>
          <p:nvPr>
            <p:ph type="sldNum" sz="quarter" idx="10"/>
          </p:nvPr>
        </p:nvSpPr>
        <p:spPr bwMode="auto">
          <a:xfrm>
            <a:off x="762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413</a:t>
            </a:fld>
            <a:endParaRPr lang="en-US" altLang="en-US" dirty="0"/>
          </a:p>
        </p:txBody>
      </p:sp>
    </p:spTree>
    <p:extLst>
      <p:ext uri="{BB962C8B-B14F-4D97-AF65-F5344CB8AC3E}">
        <p14:creationId xmlns:p14="http://schemas.microsoft.com/office/powerpoint/2010/main" val="230518168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Result on </a:t>
            </a:r>
            <a:r>
              <a:rPr lang="en-US" dirty="0">
                <a:solidFill>
                  <a:srgbClr val="C00000"/>
                </a:solidFill>
              </a:rPr>
              <a:t>RQ3</a:t>
            </a:r>
            <a:endParaRPr lang="en-US" dirty="0"/>
          </a:p>
        </p:txBody>
      </p:sp>
      <p:sp>
        <p:nvSpPr>
          <p:cNvPr id="3" name="Slide Number Placeholder 2"/>
          <p:cNvSpPr>
            <a:spLocks noGrp="1"/>
          </p:cNvSpPr>
          <p:nvPr>
            <p:ph type="sldNum" sz="quarter" idx="10"/>
          </p:nvPr>
        </p:nvSpPr>
        <p:spPr bwMode="auto">
          <a:xfrm>
            <a:off x="762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414</a:t>
            </a:fld>
            <a:endParaRPr lang="en-US" altLang="en-US" dirty="0"/>
          </a:p>
        </p:txBody>
      </p:sp>
      <p:graphicFrame>
        <p:nvGraphicFramePr>
          <p:cNvPr id="6" name="Content Placeholder 4"/>
          <p:cNvGraphicFramePr>
            <a:graphicFrameLocks/>
          </p:cNvGraphicFramePr>
          <p:nvPr/>
        </p:nvGraphicFramePr>
        <p:xfrm>
          <a:off x="0" y="899160"/>
          <a:ext cx="9143998" cy="5273040"/>
        </p:xfrm>
        <a:graphic>
          <a:graphicData uri="http://schemas.openxmlformats.org/drawingml/2006/table">
            <a:tbl>
              <a:tblPr>
                <a:tableStyleId>{5940675A-B579-460E-94D1-54222C63F5DA}</a:tableStyleId>
              </a:tblPr>
              <a:tblGrid>
                <a:gridCol w="4572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2971798">
                  <a:extLst>
                    <a:ext uri="{9D8B030D-6E8A-4147-A177-3AD203B41FA5}">
                      <a16:colId xmlns:a16="http://schemas.microsoft.com/office/drawing/2014/main" val="20005"/>
                    </a:ext>
                  </a:extLst>
                </a:gridCol>
              </a:tblGrid>
              <a:tr h="313071">
                <a:tc gridSpan="2">
                  <a:txBody>
                    <a:bodyPr/>
                    <a:lstStyle/>
                    <a:p>
                      <a:r>
                        <a:rPr lang="en-US" sz="1600" b="1" dirty="0">
                          <a:latin typeface="Calibri" panose="020F0502020204030204" pitchFamily="34" charset="0"/>
                        </a:rPr>
                        <a:t>Research</a:t>
                      </a:r>
                      <a:r>
                        <a:rPr lang="en-US" sz="1600" b="1" baseline="0" dirty="0">
                          <a:latin typeface="Calibri" panose="020F0502020204030204" pitchFamily="34" charset="0"/>
                        </a:rPr>
                        <a:t> Problems (RP)</a:t>
                      </a:r>
                      <a:endParaRPr lang="en-US" sz="1600" b="1" dirty="0">
                        <a:latin typeface="Calibri" panose="020F0502020204030204" pitchFamily="34" charset="0"/>
                      </a:endParaRPr>
                    </a:p>
                  </a:txBody>
                  <a:tcPr anchor="ctr"/>
                </a:tc>
                <a:tc hMerge="1">
                  <a:txBody>
                    <a:bodyPr/>
                    <a:lstStyle/>
                    <a:p>
                      <a:endParaRPr lang="en-US" sz="1400" dirty="0">
                        <a:latin typeface="Calibri" panose="020F0502020204030204" pitchFamily="34" charset="0"/>
                      </a:endParaRPr>
                    </a:p>
                  </a:txBody>
                  <a:tcPr anchor="ctr"/>
                </a:tc>
                <a:tc gridSpan="2">
                  <a:txBody>
                    <a:bodyPr/>
                    <a:lstStyle/>
                    <a:p>
                      <a:r>
                        <a:rPr lang="en-US" sz="1600" b="1" dirty="0">
                          <a:latin typeface="Calibri" panose="020F0502020204030204" pitchFamily="34" charset="0"/>
                        </a:rPr>
                        <a:t>Research Questions (RQ)</a:t>
                      </a:r>
                    </a:p>
                  </a:txBody>
                  <a:tcPr anchor="ctr"/>
                </a:tc>
                <a:tc hMerge="1">
                  <a:txBody>
                    <a:bodyPr/>
                    <a:lstStyle/>
                    <a:p>
                      <a:endParaRPr lang="en-US" sz="1400" dirty="0">
                        <a:latin typeface="Calibri" panose="020F0502020204030204" pitchFamily="34" charset="0"/>
                      </a:endParaRPr>
                    </a:p>
                  </a:txBody>
                  <a:tcPr anchor="ctr"/>
                </a:tc>
                <a:tc gridSpan="2">
                  <a:txBody>
                    <a:bodyPr/>
                    <a:lstStyle/>
                    <a:p>
                      <a:r>
                        <a:rPr lang="en-US" sz="1600" b="1" dirty="0">
                          <a:latin typeface="Calibri" panose="020F0502020204030204" pitchFamily="34" charset="0"/>
                        </a:rPr>
                        <a:t>Research</a:t>
                      </a:r>
                      <a:r>
                        <a:rPr lang="en-US" sz="1600" b="1" baseline="0" dirty="0">
                          <a:latin typeface="Calibri" panose="020F0502020204030204" pitchFamily="34" charset="0"/>
                        </a:rPr>
                        <a:t> Objectives (RO)</a:t>
                      </a:r>
                      <a:endParaRPr lang="en-US" sz="1600" b="1" dirty="0">
                        <a:latin typeface="Calibri" panose="020F0502020204030204" pitchFamily="34" charset="0"/>
                      </a:endParaRPr>
                    </a:p>
                  </a:txBody>
                  <a:tcPr anchor="ctr"/>
                </a:tc>
                <a:tc hMerge="1">
                  <a:txBody>
                    <a:bodyPr/>
                    <a:lstStyle/>
                    <a:p>
                      <a:endParaRPr lang="en-US" sz="1600" dirty="0">
                        <a:latin typeface="Calibri" panose="020F0502020204030204" pitchFamily="34" charset="0"/>
                      </a:endParaRPr>
                    </a:p>
                  </a:txBody>
                  <a:tcPr anchor="ctr"/>
                </a:tc>
                <a:extLst>
                  <a:ext uri="{0D108BD9-81ED-4DB2-BD59-A6C34878D82A}">
                    <a16:rowId xmlns:a16="http://schemas.microsoft.com/office/drawing/2014/main" val="10000"/>
                  </a:ext>
                </a:extLst>
              </a:tr>
              <a:tr h="111252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rPr>
                        <a:t>RP2</a:t>
                      </a:r>
                      <a:endParaRPr lang="en-US" sz="1100" b="1" dirty="0">
                        <a:solidFill>
                          <a:schemeClr val="tx1"/>
                        </a:solidFill>
                        <a:latin typeface="Calibri" panose="020F0502020204030204" pitchFamily="34" charset="0"/>
                      </a:endParaRPr>
                    </a:p>
                  </a:txBody>
                  <a:tcPr anchor="ct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tx1"/>
                          </a:solidFill>
                          <a:latin typeface="Calibri" panose="020F0502020204030204" pitchFamily="34" charset="0"/>
                        </a:rPr>
                        <a:t>Noisy attribute predictors and imbalanced class distribution of software defect datasets result in inaccuracy of classification models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65000"/>
                            </a:schemeClr>
                          </a:solidFill>
                          <a:latin typeface="Calibri" panose="020F0502020204030204" pitchFamily="34" charset="0"/>
                        </a:rPr>
                        <a:t>RQ2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lumMod val="65000"/>
                            </a:schemeClr>
                          </a:solidFill>
                          <a:latin typeface="Calibri" panose="020F0502020204030204" pitchFamily="34" charset="0"/>
                        </a:rPr>
                        <a:t>How does </a:t>
                      </a:r>
                      <a:r>
                        <a:rPr lang="en-US" sz="1800" b="0" baseline="0" dirty="0">
                          <a:solidFill>
                            <a:schemeClr val="bg1">
                              <a:lumMod val="65000"/>
                            </a:schemeClr>
                          </a:solidFill>
                          <a:latin typeface="Calibri" panose="020F0502020204030204" pitchFamily="34" charset="0"/>
                        </a:rPr>
                        <a:t> the integration between genetic algorithm based feature selection and bagging technique </a:t>
                      </a:r>
                      <a:r>
                        <a:rPr lang="en-US" sz="1800" b="0" dirty="0">
                          <a:solidFill>
                            <a:schemeClr val="bg1">
                              <a:lumMod val="65000"/>
                            </a:schemeClr>
                          </a:solidFill>
                          <a:latin typeface="Calibri" panose="020F0502020204030204" pitchFamily="34" charset="0"/>
                        </a:rPr>
                        <a:t>affect</a:t>
                      </a:r>
                      <a:r>
                        <a:rPr lang="en-US" sz="1800" b="0" baseline="0" dirty="0">
                          <a:solidFill>
                            <a:schemeClr val="bg1">
                              <a:lumMod val="65000"/>
                            </a:schemeClr>
                          </a:solidFill>
                          <a:latin typeface="Calibri" panose="020F0502020204030204" pitchFamily="34" charset="0"/>
                        </a:rPr>
                        <a:t> the </a:t>
                      </a:r>
                      <a:r>
                        <a:rPr lang="en-US" sz="1800" b="0" dirty="0">
                          <a:solidFill>
                            <a:schemeClr val="bg1">
                              <a:lumMod val="65000"/>
                            </a:schemeClr>
                          </a:solidFill>
                          <a:latin typeface="Calibri" panose="020F0502020204030204" pitchFamily="34" charset="0"/>
                        </a:rPr>
                        <a:t>accuracy of software</a:t>
                      </a:r>
                      <a:r>
                        <a:rPr lang="en-US" sz="1800" b="0" baseline="0" dirty="0">
                          <a:solidFill>
                            <a:schemeClr val="bg1">
                              <a:lumMod val="65000"/>
                            </a:schemeClr>
                          </a:solidFill>
                          <a:latin typeface="Calibri" panose="020F0502020204030204" pitchFamily="34" charset="0"/>
                        </a:rPr>
                        <a:t> defect</a:t>
                      </a:r>
                      <a:r>
                        <a:rPr lang="en-US" sz="1800" b="0" dirty="0">
                          <a:solidFill>
                            <a:schemeClr val="bg1">
                              <a:lumMod val="65000"/>
                            </a:schemeClr>
                          </a:solidFill>
                          <a:latin typeface="Calibri" panose="020F0502020204030204" pitchFamily="34" charset="0"/>
                        </a:rPr>
                        <a:t> prediction?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65000"/>
                            </a:schemeClr>
                          </a:solidFill>
                          <a:effectLst/>
                          <a:latin typeface="Calibri" panose="020F0502020204030204" pitchFamily="34" charset="0"/>
                        </a:rPr>
                        <a:t>RO2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lumMod val="65000"/>
                            </a:schemeClr>
                          </a:solidFill>
                          <a:effectLst/>
                          <a:latin typeface="Calibri" panose="020F0502020204030204" pitchFamily="34" charset="0"/>
                        </a:rPr>
                        <a:t>To develop a hybrid genetic algorithm based feature selection and bagging technique for improving the accuracy of software defect prediction</a:t>
                      </a:r>
                    </a:p>
                  </a:txBody>
                  <a:tcPr anchor="ctr"/>
                </a:tc>
                <a:extLst>
                  <a:ext uri="{0D108BD9-81ED-4DB2-BD59-A6C34878D82A}">
                    <a16:rowId xmlns:a16="http://schemas.microsoft.com/office/drawing/2014/main" val="10001"/>
                  </a:ext>
                </a:extLst>
              </a:tr>
              <a:tr h="996136">
                <a:tc vMerge="1">
                  <a:txBody>
                    <a:bodyPr/>
                    <a:lstStyle/>
                    <a:p>
                      <a:endParaRPr lang="en-US"/>
                    </a:p>
                  </a:txBody>
                  <a:tcPr/>
                </a:tc>
                <a:tc vMerge="1">
                  <a:txBody>
                    <a:bodyPr/>
                    <a:lstStyle/>
                    <a:p>
                      <a:endParaRPr lang="en-US" sz="2000" dirty="0">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alibri" panose="020F0502020204030204" pitchFamily="34" charset="0"/>
                        </a:rPr>
                        <a:t>RQ3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Calibri" panose="020F0502020204030204" pitchFamily="34" charset="0"/>
                        </a:rPr>
                        <a:t>How does </a:t>
                      </a:r>
                      <a:r>
                        <a:rPr lang="en-US" sz="1800" b="1" i="0" baseline="0" dirty="0">
                          <a:solidFill>
                            <a:schemeClr val="tx1"/>
                          </a:solidFill>
                          <a:latin typeface="Calibri" panose="020F0502020204030204" pitchFamily="34" charset="0"/>
                        </a:rPr>
                        <a:t>the </a:t>
                      </a:r>
                      <a:r>
                        <a:rPr lang="en-US" sz="1800" b="1" i="0" baseline="0" dirty="0">
                          <a:solidFill>
                            <a:srgbClr val="C00000"/>
                          </a:solidFill>
                          <a:latin typeface="Calibri" panose="020F0502020204030204" pitchFamily="34" charset="0"/>
                        </a:rPr>
                        <a:t>integration between particle swarm optimization based feature selection and bagging technique </a:t>
                      </a:r>
                      <a:r>
                        <a:rPr lang="en-US" sz="1800" b="1" i="0" dirty="0">
                          <a:solidFill>
                            <a:schemeClr val="tx1"/>
                          </a:solidFill>
                          <a:latin typeface="Calibri" panose="020F0502020204030204" pitchFamily="34" charset="0"/>
                        </a:rPr>
                        <a:t>affect</a:t>
                      </a:r>
                      <a:r>
                        <a:rPr lang="en-US" sz="1800" b="1" i="0" baseline="0" dirty="0">
                          <a:solidFill>
                            <a:schemeClr val="tx1"/>
                          </a:solidFill>
                          <a:latin typeface="Calibri" panose="020F0502020204030204" pitchFamily="34" charset="0"/>
                        </a:rPr>
                        <a:t> the </a:t>
                      </a:r>
                      <a:r>
                        <a:rPr lang="en-US" sz="1800" b="1" i="0" dirty="0">
                          <a:solidFill>
                            <a:schemeClr val="tx1"/>
                          </a:solidFill>
                          <a:latin typeface="Calibri" panose="020F0502020204030204" pitchFamily="34" charset="0"/>
                        </a:rPr>
                        <a:t>accuracy of software</a:t>
                      </a:r>
                      <a:r>
                        <a:rPr lang="en-US" sz="1800" b="1" i="0" baseline="0" dirty="0">
                          <a:solidFill>
                            <a:schemeClr val="tx1"/>
                          </a:solidFill>
                          <a:latin typeface="Calibri" panose="020F0502020204030204" pitchFamily="34" charset="0"/>
                        </a:rPr>
                        <a:t> defect</a:t>
                      </a:r>
                      <a:r>
                        <a:rPr lang="en-US" sz="1800" b="1" i="0" dirty="0">
                          <a:solidFill>
                            <a:schemeClr val="tx1"/>
                          </a:solidFill>
                          <a:latin typeface="Calibri" panose="020F0502020204030204" pitchFamily="34" charset="0"/>
                        </a:rPr>
                        <a:t> prediction?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pitchFamily="34" charset="0"/>
                        </a:rPr>
                        <a:t>RO3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effectLst/>
                          <a:latin typeface="Calibri" panose="020F0502020204030204" pitchFamily="34" charset="0"/>
                        </a:rPr>
                        <a:t>To develop </a:t>
                      </a:r>
                      <a:r>
                        <a:rPr lang="en-US" sz="1800" b="1" i="0" dirty="0">
                          <a:solidFill>
                            <a:srgbClr val="C00000"/>
                          </a:solidFill>
                          <a:effectLst/>
                          <a:latin typeface="Calibri" panose="020F0502020204030204" pitchFamily="34" charset="0"/>
                        </a:rPr>
                        <a:t>a hybrid particle swarm optimization based feature selection and bagging technique </a:t>
                      </a:r>
                      <a:r>
                        <a:rPr lang="en-US" sz="1800" b="1" i="0" dirty="0">
                          <a:solidFill>
                            <a:schemeClr val="tx1"/>
                          </a:solidFill>
                          <a:effectLst/>
                          <a:latin typeface="Calibri" panose="020F0502020204030204" pitchFamily="34" charset="0"/>
                        </a:rPr>
                        <a:t>for improving the accuracy of software defect prediction</a:t>
                      </a:r>
                    </a:p>
                  </a:txBody>
                  <a:tcPr anchor="ctr"/>
                </a:tc>
                <a:extLst>
                  <a:ext uri="{0D108BD9-81ED-4DB2-BD59-A6C34878D82A}">
                    <a16:rowId xmlns:a16="http://schemas.microsoft.com/office/drawing/2014/main" val="10002"/>
                  </a:ext>
                </a:extLst>
              </a:tr>
              <a:tr h="99613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Calibri" panose="020F0502020204030204" pitchFamily="34" charset="0"/>
                      </a:endParaRPr>
                    </a:p>
                  </a:txBody>
                  <a:tcPr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baseline="0" dirty="0">
                        <a:solidFill>
                          <a:schemeClr val="tx1"/>
                        </a:solidFill>
                        <a:latin typeface="Calibri" panose="020F05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65000"/>
                            </a:schemeClr>
                          </a:solidFill>
                          <a:latin typeface="Calibri" panose="020F0502020204030204" pitchFamily="34" charset="0"/>
                        </a:rPr>
                        <a:t>RQ4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lumMod val="65000"/>
                            </a:schemeClr>
                          </a:solidFill>
                          <a:latin typeface="Calibri" panose="020F0502020204030204" pitchFamily="34" charset="0"/>
                        </a:rPr>
                        <a:t>Which </a:t>
                      </a:r>
                      <a:r>
                        <a:rPr lang="en-US" sz="1800" b="0" baseline="0" dirty="0" err="1">
                          <a:solidFill>
                            <a:schemeClr val="bg1">
                              <a:lumMod val="65000"/>
                            </a:schemeClr>
                          </a:solidFill>
                          <a:latin typeface="Calibri" panose="020F0502020204030204" pitchFamily="34" charset="0"/>
                        </a:rPr>
                        <a:t>metaheuristic</a:t>
                      </a:r>
                      <a:r>
                        <a:rPr lang="en-US" sz="1800" b="0" baseline="0" dirty="0">
                          <a:solidFill>
                            <a:schemeClr val="bg1">
                              <a:lumMod val="65000"/>
                            </a:schemeClr>
                          </a:solidFill>
                          <a:latin typeface="Calibri" panose="020F0502020204030204" pitchFamily="34" charset="0"/>
                        </a:rPr>
                        <a:t> optimization techniques perform best when used in feature selection of software defect prediction?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lumMod val="65000"/>
                            </a:schemeClr>
                          </a:solidFill>
                          <a:effectLst/>
                          <a:uLnTx/>
                          <a:uFillTx/>
                          <a:latin typeface="Calibri" panose="020F0502020204030204" pitchFamily="34" charset="0"/>
                        </a:rPr>
                        <a:t>RO4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lumMod val="65000"/>
                            </a:schemeClr>
                          </a:solidFill>
                          <a:effectLst/>
                          <a:latin typeface="Calibri" panose="020F0502020204030204" pitchFamily="34" charset="0"/>
                        </a:rPr>
                        <a:t>To identify the best </a:t>
                      </a:r>
                      <a:r>
                        <a:rPr lang="en-US" sz="1800" b="0" dirty="0" err="1">
                          <a:solidFill>
                            <a:schemeClr val="bg1">
                              <a:lumMod val="65000"/>
                            </a:schemeClr>
                          </a:solidFill>
                          <a:effectLst/>
                          <a:latin typeface="Calibri" panose="020F0502020204030204" pitchFamily="34" charset="0"/>
                        </a:rPr>
                        <a:t>metaheuristic</a:t>
                      </a:r>
                      <a:r>
                        <a:rPr lang="en-US" sz="1800" b="0" dirty="0">
                          <a:solidFill>
                            <a:schemeClr val="bg1">
                              <a:lumMod val="65000"/>
                            </a:schemeClr>
                          </a:solidFill>
                          <a:effectLst/>
                          <a:latin typeface="Calibri" panose="020F0502020204030204" pitchFamily="34" charset="0"/>
                        </a:rPr>
                        <a:t> optimization techniques when used in feature selection of software defect prediction</a:t>
                      </a:r>
                    </a:p>
                  </a:txBody>
                  <a:tcPr anchor="ctr"/>
                </a:tc>
                <a:extLst>
                  <a:ext uri="{0D108BD9-81ED-4DB2-BD59-A6C34878D82A}">
                    <a16:rowId xmlns:a16="http://schemas.microsoft.com/office/drawing/2014/main" val="10003"/>
                  </a:ext>
                </a:extLst>
              </a:tr>
            </a:tbl>
          </a:graphicData>
        </a:graphic>
      </p:graphicFrame>
      <p:sp>
        <p:nvSpPr>
          <p:cNvPr id="5" name="Rounded Rectangle 4"/>
          <p:cNvSpPr/>
          <p:nvPr/>
        </p:nvSpPr>
        <p:spPr bwMode="auto">
          <a:xfrm>
            <a:off x="2209800" y="2971800"/>
            <a:ext cx="6934200" cy="1752600"/>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Tree>
    <p:extLst>
      <p:ext uri="{BB962C8B-B14F-4D97-AF65-F5344CB8AC3E}">
        <p14:creationId xmlns:p14="http://schemas.microsoft.com/office/powerpoint/2010/main" val="5078697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464946"/>
            <a:ext cx="4191000" cy="1842426"/>
          </a:xfrm>
        </p:spPr>
        <p:txBody>
          <a:bodyPr/>
          <a:lstStyle/>
          <a:p>
            <a:pPr marL="0" indent="0">
              <a:buNone/>
            </a:pPr>
            <a:r>
              <a:rPr lang="en-US" sz="2700" b="1" dirty="0"/>
              <a:t>A Hybrid Genetic Algorithm based Feature Selection and Bagging Technique (</a:t>
            </a:r>
            <a:r>
              <a:rPr lang="en-US" sz="2700" b="1" dirty="0">
                <a:solidFill>
                  <a:srgbClr val="C00000"/>
                </a:solidFill>
              </a:rPr>
              <a:t>GAFS+B</a:t>
            </a:r>
            <a:r>
              <a:rPr lang="en-US" sz="2700" b="1" dirty="0"/>
              <a:t>)</a:t>
            </a:r>
          </a:p>
        </p:txBody>
      </p:sp>
      <p:pic>
        <p:nvPicPr>
          <p:cNvPr id="7" name="Picture 6"/>
          <p:cNvPicPr>
            <a:picLocks noChangeAspect="1"/>
          </p:cNvPicPr>
          <p:nvPr/>
        </p:nvPicPr>
        <p:blipFill>
          <a:blip r:embed="rId3"/>
          <a:stretch>
            <a:fillRect/>
          </a:stretch>
        </p:blipFill>
        <p:spPr>
          <a:xfrm>
            <a:off x="4572000" y="62574"/>
            <a:ext cx="4499854" cy="6719226"/>
          </a:xfrm>
          <a:prstGeom prst="rect">
            <a:avLst/>
          </a:prstGeom>
        </p:spPr>
      </p:pic>
      <p:pic>
        <p:nvPicPr>
          <p:cNvPr id="5" name="Picture 4"/>
          <p:cNvPicPr>
            <a:picLocks noChangeAspect="1"/>
          </p:cNvPicPr>
          <p:nvPr/>
        </p:nvPicPr>
        <p:blipFill rotWithShape="1">
          <a:blip r:embed="rId4"/>
          <a:srcRect l="19969" r="18604" b="31293"/>
          <a:stretch/>
        </p:blipFill>
        <p:spPr>
          <a:xfrm>
            <a:off x="976029" y="2993172"/>
            <a:ext cx="3100671" cy="620134"/>
          </a:xfrm>
          <a:prstGeom prst="rect">
            <a:avLst/>
          </a:prstGeom>
        </p:spPr>
      </p:pic>
      <p:sp>
        <p:nvSpPr>
          <p:cNvPr id="6" name="TextBox 5"/>
          <p:cNvSpPr txBox="1"/>
          <p:nvPr/>
        </p:nvSpPr>
        <p:spPr>
          <a:xfrm>
            <a:off x="457200" y="2307372"/>
            <a:ext cx="4114800" cy="4093428"/>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effectLst/>
                <a:latin typeface="Calibri" panose="020F0502020204030204" pitchFamily="34" charset="0"/>
              </a:rPr>
              <a:t>Every chromosome is evaluated by the </a:t>
            </a:r>
            <a:r>
              <a:rPr lang="en-US" sz="2000" dirty="0">
                <a:solidFill>
                  <a:srgbClr val="0070C0"/>
                </a:solidFill>
                <a:effectLst/>
                <a:latin typeface="Calibri" panose="020F0502020204030204" pitchFamily="34" charset="0"/>
              </a:rPr>
              <a:t>fitness function </a:t>
            </a:r>
            <a:r>
              <a:rPr lang="en-US" sz="2000" dirty="0">
                <a:effectLst/>
                <a:latin typeface="Calibri" panose="020F0502020204030204" pitchFamily="34" charset="0"/>
              </a:rPr>
              <a:t>Equation</a:t>
            </a:r>
          </a:p>
          <a:p>
            <a:pPr marL="285750" indent="-285750" algn="l">
              <a:buFont typeface="Arial" panose="020B0604020202020204" pitchFamily="34" charset="0"/>
              <a:buChar char="•"/>
            </a:pPr>
            <a:endParaRPr lang="en-US" sz="2000" dirty="0">
              <a:effectLst/>
              <a:latin typeface="Calibri" panose="020F0502020204030204" pitchFamily="34" charset="0"/>
            </a:endParaRPr>
          </a:p>
          <a:p>
            <a:pPr algn="l"/>
            <a:endParaRPr lang="en-US" sz="2000" dirty="0">
              <a:effectLst/>
              <a:latin typeface="Calibri" panose="020F0502020204030204" pitchFamily="34" charset="0"/>
            </a:endParaRPr>
          </a:p>
          <a:p>
            <a:pPr marL="285750" indent="-285750" algn="l">
              <a:buFont typeface="Arial" panose="020B0604020202020204" pitchFamily="34" charset="0"/>
              <a:buChar char="•"/>
            </a:pPr>
            <a:r>
              <a:rPr lang="en-US" sz="2000" dirty="0">
                <a:effectLst/>
                <a:latin typeface="Calibri" panose="020F0502020204030204" pitchFamily="34" charset="0"/>
              </a:rPr>
              <a:t>Where</a:t>
            </a:r>
          </a:p>
          <a:p>
            <a:pPr marL="742950" lvl="1" indent="-285750" algn="l">
              <a:buFont typeface="Arial" panose="020B0604020202020204" pitchFamily="34" charset="0"/>
              <a:buChar char="•"/>
            </a:pPr>
            <a:r>
              <a:rPr lang="en-US" sz="1600" i="1" dirty="0">
                <a:effectLst/>
                <a:latin typeface="Calibri" panose="020F0502020204030204" pitchFamily="34" charset="0"/>
              </a:rPr>
              <a:t>A</a:t>
            </a:r>
            <a:r>
              <a:rPr lang="en-US" sz="1600" dirty="0">
                <a:effectLst/>
                <a:latin typeface="Calibri" panose="020F0502020204030204" pitchFamily="34" charset="0"/>
              </a:rPr>
              <a:t>: classification accuracy</a:t>
            </a:r>
          </a:p>
          <a:p>
            <a:pPr marL="742950" lvl="1" indent="-285750" algn="l">
              <a:buFont typeface="Arial" panose="020B0604020202020204" pitchFamily="34" charset="0"/>
              <a:buChar char="•"/>
            </a:pPr>
            <a:r>
              <a:rPr lang="en-US" sz="1600" i="1" dirty="0">
                <a:effectLst/>
                <a:latin typeface="Calibri" panose="020F0502020204030204" pitchFamily="34" charset="0"/>
              </a:rPr>
              <a:t>F</a:t>
            </a:r>
            <a:r>
              <a:rPr lang="en-US" sz="1600" i="1" baseline="-25000" dirty="0">
                <a:effectLst/>
                <a:latin typeface="Calibri" panose="020F0502020204030204" pitchFamily="34" charset="0"/>
              </a:rPr>
              <a:t>i</a:t>
            </a:r>
            <a:r>
              <a:rPr lang="en-US" sz="1600" dirty="0">
                <a:effectLst/>
                <a:latin typeface="Calibri" panose="020F0502020204030204" pitchFamily="34" charset="0"/>
              </a:rPr>
              <a:t>: feature value</a:t>
            </a:r>
          </a:p>
          <a:p>
            <a:pPr marL="742950" lvl="1" indent="-285750" algn="l">
              <a:buFont typeface="Arial" panose="020B0604020202020204" pitchFamily="34" charset="0"/>
              <a:buChar char="•"/>
            </a:pPr>
            <a:r>
              <a:rPr lang="en-US" sz="1600" i="1" dirty="0">
                <a:effectLst/>
                <a:latin typeface="Calibri" panose="020F0502020204030204" pitchFamily="34" charset="0"/>
              </a:rPr>
              <a:t>W</a:t>
            </a:r>
            <a:r>
              <a:rPr lang="en-US" sz="1600" i="1" baseline="-25000" dirty="0">
                <a:effectLst/>
                <a:latin typeface="Calibri" panose="020F0502020204030204" pitchFamily="34" charset="0"/>
              </a:rPr>
              <a:t>A</a:t>
            </a:r>
            <a:r>
              <a:rPr lang="en-US" sz="1600" dirty="0">
                <a:effectLst/>
                <a:latin typeface="Calibri" panose="020F0502020204030204" pitchFamily="34" charset="0"/>
              </a:rPr>
              <a:t>: weight of classification accuracy</a:t>
            </a:r>
          </a:p>
          <a:p>
            <a:pPr marL="742950" lvl="1" indent="-285750" algn="l">
              <a:buFont typeface="Arial" panose="020B0604020202020204" pitchFamily="34" charset="0"/>
              <a:buChar char="•"/>
            </a:pPr>
            <a:r>
              <a:rPr lang="en-US" sz="1600" i="1" dirty="0">
                <a:effectLst/>
                <a:latin typeface="Calibri" panose="020F0502020204030204" pitchFamily="34" charset="0"/>
              </a:rPr>
              <a:t>W</a:t>
            </a:r>
            <a:r>
              <a:rPr lang="en-US" sz="1600" i="1" baseline="-25000" dirty="0">
                <a:effectLst/>
                <a:latin typeface="Calibri" panose="020F0502020204030204" pitchFamily="34" charset="0"/>
              </a:rPr>
              <a:t>F</a:t>
            </a:r>
            <a:r>
              <a:rPr lang="en-US" sz="1600" dirty="0">
                <a:effectLst/>
                <a:latin typeface="Calibri" panose="020F0502020204030204" pitchFamily="34" charset="0"/>
              </a:rPr>
              <a:t>: feature weight</a:t>
            </a:r>
          </a:p>
          <a:p>
            <a:pPr marL="742950" lvl="1" indent="-285750" algn="l">
              <a:buFont typeface="Arial" panose="020B0604020202020204" pitchFamily="34" charset="0"/>
              <a:buChar char="•"/>
            </a:pPr>
            <a:r>
              <a:rPr lang="en-US" sz="1600" i="1" dirty="0">
                <a:effectLst/>
                <a:latin typeface="Calibri" panose="020F0502020204030204" pitchFamily="34" charset="0"/>
              </a:rPr>
              <a:t>C</a:t>
            </a:r>
            <a:r>
              <a:rPr lang="en-US" sz="1600" i="1" baseline="-25000" dirty="0">
                <a:effectLst/>
                <a:latin typeface="Calibri" panose="020F0502020204030204" pitchFamily="34" charset="0"/>
              </a:rPr>
              <a:t>i</a:t>
            </a:r>
            <a:r>
              <a:rPr lang="en-US" sz="1600" dirty="0">
                <a:effectLst/>
                <a:latin typeface="Calibri" panose="020F0502020204030204" pitchFamily="34" charset="0"/>
              </a:rPr>
              <a:t>: feature cost</a:t>
            </a:r>
          </a:p>
          <a:p>
            <a:pPr marL="285750" indent="-285750" algn="l">
              <a:buFont typeface="Arial" panose="020B0604020202020204" pitchFamily="34" charset="0"/>
              <a:buChar char="•"/>
            </a:pPr>
            <a:r>
              <a:rPr lang="en-US" sz="2000" dirty="0">
                <a:effectLst/>
                <a:latin typeface="Calibri" panose="020F0502020204030204" pitchFamily="34" charset="0"/>
              </a:rPr>
              <a:t>When ending condition is satisfied, the operation ends, otherwise, </a:t>
            </a:r>
            <a:r>
              <a:rPr lang="en-US" sz="2000" dirty="0">
                <a:solidFill>
                  <a:srgbClr val="0070C0"/>
                </a:solidFill>
                <a:effectLst/>
                <a:latin typeface="Calibri" panose="020F0502020204030204" pitchFamily="34" charset="0"/>
              </a:rPr>
              <a:t>continue with the next genetic operation</a:t>
            </a:r>
          </a:p>
        </p:txBody>
      </p:sp>
      <p:sp>
        <p:nvSpPr>
          <p:cNvPr id="8" name="Slide Number Placeholder 7"/>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415</a:t>
            </a:fld>
            <a:endParaRPr lang="en-US" dirty="0">
              <a:solidFill>
                <a:prstClr val="black">
                  <a:tint val="75000"/>
                </a:prstClr>
              </a:solidFill>
            </a:endParaRPr>
          </a:p>
        </p:txBody>
      </p:sp>
    </p:spTree>
    <p:extLst>
      <p:ext uri="{BB962C8B-B14F-4D97-AF65-F5344CB8AC3E}">
        <p14:creationId xmlns:p14="http://schemas.microsoft.com/office/powerpoint/2010/main" val="14016240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Without GAFS+B</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r="23096" b="4678"/>
          <a:stretch/>
        </p:blipFill>
        <p:spPr bwMode="auto">
          <a:xfrm>
            <a:off x="419100" y="1447800"/>
            <a:ext cx="8305800" cy="4267200"/>
          </a:xfrm>
          <a:prstGeom prst="rect">
            <a:avLst/>
          </a:prstGeom>
          <a:noFill/>
          <a:ln>
            <a:noFill/>
          </a:ln>
        </p:spPr>
      </p:pic>
      <p:sp>
        <p:nvSpPr>
          <p:cNvPr id="3" name="Slide Number Placeholder 2"/>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416</a:t>
            </a:fld>
            <a:endParaRPr lang="en-US" dirty="0">
              <a:solidFill>
                <a:prstClr val="black">
                  <a:tint val="75000"/>
                </a:prstClr>
              </a:solidFill>
            </a:endParaRPr>
          </a:p>
        </p:txBody>
      </p:sp>
    </p:spTree>
    <p:extLst>
      <p:ext uri="{BB962C8B-B14F-4D97-AF65-F5344CB8AC3E}">
        <p14:creationId xmlns:p14="http://schemas.microsoft.com/office/powerpoint/2010/main" val="23944219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With GAFS+B</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r="23096" b="4678"/>
          <a:stretch/>
        </p:blipFill>
        <p:spPr bwMode="auto">
          <a:xfrm>
            <a:off x="533400" y="1023104"/>
            <a:ext cx="8229600" cy="4158496"/>
          </a:xfrm>
          <a:prstGeom prst="rect">
            <a:avLst/>
          </a:prstGeom>
          <a:noFill/>
          <a:ln>
            <a:noFill/>
          </a:ln>
        </p:spPr>
      </p:pic>
      <p:sp>
        <p:nvSpPr>
          <p:cNvPr id="3" name="Rectangle 2"/>
          <p:cNvSpPr/>
          <p:nvPr/>
        </p:nvSpPr>
        <p:spPr>
          <a:xfrm>
            <a:off x="457200" y="5162282"/>
            <a:ext cx="8382000" cy="1508105"/>
          </a:xfrm>
          <a:prstGeom prst="rect">
            <a:avLst/>
          </a:prstGeom>
        </p:spPr>
        <p:txBody>
          <a:bodyPr wrap="square">
            <a:spAutoFit/>
          </a:bodyPr>
          <a:lstStyle/>
          <a:p>
            <a:pPr marL="285750" indent="-285750" algn="l">
              <a:buFont typeface="Arial" panose="020B0604020202020204" pitchFamily="34" charset="0"/>
              <a:buChar char="•"/>
            </a:pPr>
            <a:r>
              <a:rPr lang="en-US" sz="2300" dirty="0">
                <a:effectLst/>
                <a:latin typeface="Calibri" panose="020F0502020204030204" pitchFamily="34" charset="0"/>
              </a:rPr>
              <a:t>Almost all classifiers that implemented </a:t>
            </a:r>
            <a:r>
              <a:rPr lang="en-US" sz="2300" dirty="0">
                <a:solidFill>
                  <a:srgbClr val="C00000"/>
                </a:solidFill>
                <a:effectLst/>
                <a:latin typeface="Calibri" panose="020F0502020204030204" pitchFamily="34" charset="0"/>
              </a:rPr>
              <a:t>GAFS+B method outperform the original method</a:t>
            </a:r>
          </a:p>
          <a:p>
            <a:pPr marL="285750" indent="-285750" algn="l">
              <a:buFont typeface="Arial" panose="020B0604020202020204" pitchFamily="34" charset="0"/>
              <a:buChar char="•"/>
            </a:pPr>
            <a:r>
              <a:rPr lang="en-US" sz="2300" dirty="0">
                <a:effectLst/>
                <a:latin typeface="Calibri" panose="020F0502020204030204" pitchFamily="34" charset="0"/>
              </a:rPr>
              <a:t>GAFS+B </a:t>
            </a:r>
            <a:r>
              <a:rPr lang="en-US" sz="2300" dirty="0">
                <a:solidFill>
                  <a:srgbClr val="C00000"/>
                </a:solidFill>
                <a:effectLst/>
                <a:latin typeface="Calibri" panose="020F0502020204030204" pitchFamily="34" charset="0"/>
              </a:rPr>
              <a:t>affected significantly </a:t>
            </a:r>
            <a:r>
              <a:rPr lang="en-US" sz="2300" dirty="0">
                <a:effectLst/>
                <a:latin typeface="Calibri" panose="020F0502020204030204" pitchFamily="34" charset="0"/>
              </a:rPr>
              <a:t>on the performance of the class </a:t>
            </a:r>
            <a:r>
              <a:rPr lang="en-US" sz="2300" dirty="0">
                <a:solidFill>
                  <a:srgbClr val="C00000"/>
                </a:solidFill>
                <a:effectLst/>
                <a:latin typeface="Calibri" panose="020F0502020204030204" pitchFamily="34" charset="0"/>
              </a:rPr>
              <a:t>imbalance suffered classifiers</a:t>
            </a:r>
          </a:p>
        </p:txBody>
      </p:sp>
      <p:sp>
        <p:nvSpPr>
          <p:cNvPr id="6" name="Rounded Rectangle 5"/>
          <p:cNvSpPr/>
          <p:nvPr/>
        </p:nvSpPr>
        <p:spPr bwMode="auto">
          <a:xfrm>
            <a:off x="1905000" y="4053274"/>
            <a:ext cx="6934200" cy="1109008"/>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
        <p:nvSpPr>
          <p:cNvPr id="7" name="Slide Number Placeholder 6"/>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417</a:t>
            </a:fld>
            <a:endParaRPr lang="en-US" dirty="0">
              <a:solidFill>
                <a:prstClr val="black">
                  <a:tint val="75000"/>
                </a:prstClr>
              </a:solidFill>
            </a:endParaRPr>
          </a:p>
        </p:txBody>
      </p:sp>
    </p:spTree>
    <p:extLst>
      <p:ext uri="{BB962C8B-B14F-4D97-AF65-F5344CB8AC3E}">
        <p14:creationId xmlns:p14="http://schemas.microsoft.com/office/powerpoint/2010/main" val="21060627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9896"/>
            <a:ext cx="8686800" cy="794504"/>
          </a:xfrm>
        </p:spPr>
        <p:txBody>
          <a:bodyPr>
            <a:noAutofit/>
          </a:bodyPr>
          <a:lstStyle/>
          <a:p>
            <a:r>
              <a:rPr lang="en-US" dirty="0"/>
              <a:t>Without GAFS+B vs With GAFS+B</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r="48096"/>
          <a:stretch/>
        </p:blipFill>
        <p:spPr bwMode="auto">
          <a:xfrm>
            <a:off x="685800" y="914400"/>
            <a:ext cx="7543800" cy="4147304"/>
          </a:xfrm>
          <a:prstGeom prst="rect">
            <a:avLst/>
          </a:prstGeom>
          <a:noFill/>
          <a:ln>
            <a:noFill/>
          </a:ln>
        </p:spPr>
      </p:pic>
      <p:sp>
        <p:nvSpPr>
          <p:cNvPr id="3" name="Rectangle 2"/>
          <p:cNvSpPr/>
          <p:nvPr/>
        </p:nvSpPr>
        <p:spPr>
          <a:xfrm>
            <a:off x="304801" y="4953000"/>
            <a:ext cx="8763000" cy="1785104"/>
          </a:xfrm>
          <a:prstGeom prst="rect">
            <a:avLst/>
          </a:prstGeom>
        </p:spPr>
        <p:txBody>
          <a:bodyPr wrap="square">
            <a:spAutoFit/>
          </a:bodyPr>
          <a:lstStyle/>
          <a:p>
            <a:pPr marL="285750" indent="-285750" algn="l">
              <a:buFont typeface="Arial" panose="020B0604020202020204" pitchFamily="34" charset="0"/>
              <a:buChar char="•"/>
            </a:pPr>
            <a:r>
              <a:rPr lang="en-US" sz="2200" dirty="0">
                <a:solidFill>
                  <a:srgbClr val="000000"/>
                </a:solidFill>
                <a:effectLst/>
                <a:latin typeface="Calibri" panose="020F0502020204030204" pitchFamily="34" charset="0"/>
              </a:rPr>
              <a:t>Although there are two classifiers (LR and NB) that have no significant difference (</a:t>
            </a:r>
            <a:r>
              <a:rPr lang="en-US" sz="2200" i="1" dirty="0">
                <a:solidFill>
                  <a:srgbClr val="000000"/>
                </a:solidFill>
                <a:effectLst/>
                <a:latin typeface="Calibri" panose="020F0502020204030204" pitchFamily="34" charset="0"/>
              </a:rPr>
              <a:t>P value </a:t>
            </a:r>
            <a:r>
              <a:rPr lang="en-US" sz="2200" dirty="0">
                <a:solidFill>
                  <a:srgbClr val="000000"/>
                </a:solidFill>
                <a:effectLst/>
                <a:latin typeface="Calibri" panose="020F0502020204030204" pitchFamily="34" charset="0"/>
              </a:rPr>
              <a:t>&gt; 0.05), the remaining </a:t>
            </a:r>
            <a:r>
              <a:rPr lang="en-US" sz="2200" dirty="0">
                <a:solidFill>
                  <a:srgbClr val="C00000"/>
                </a:solidFill>
                <a:effectLst/>
                <a:latin typeface="Calibri" panose="020F0502020204030204" pitchFamily="34" charset="0"/>
              </a:rPr>
              <a:t>eight classifiers (LDA, k-NN, K*, BP, SVM, C4.5, CART and RF) have significant difference</a:t>
            </a:r>
            <a:r>
              <a:rPr lang="en-US" sz="2200" dirty="0">
                <a:effectLst/>
                <a:latin typeface="Calibri" panose="020F0502020204030204" pitchFamily="34" charset="0"/>
              </a:rPr>
              <a:t> (</a:t>
            </a:r>
            <a:r>
              <a:rPr lang="en-US" sz="2200" i="1" dirty="0">
                <a:effectLst/>
                <a:latin typeface="Calibri" panose="020F0502020204030204" pitchFamily="34" charset="0"/>
              </a:rPr>
              <a:t>P value </a:t>
            </a:r>
            <a:r>
              <a:rPr lang="en-US" sz="2200" dirty="0">
                <a:effectLst/>
                <a:latin typeface="Calibri" panose="020F0502020204030204" pitchFamily="34" charset="0"/>
              </a:rPr>
              <a:t>&lt; 0.05)</a:t>
            </a:r>
          </a:p>
          <a:p>
            <a:pPr marL="285750" indent="-285750" algn="l">
              <a:buFont typeface="Arial" panose="020B0604020202020204" pitchFamily="34" charset="0"/>
              <a:buChar char="•"/>
            </a:pPr>
            <a:r>
              <a:rPr lang="en-US" sz="2200" dirty="0">
                <a:effectLst/>
                <a:latin typeface="Calibri" panose="020F0502020204030204" pitchFamily="34" charset="0"/>
              </a:rPr>
              <a:t>The proposed GAFS+B method makes an </a:t>
            </a:r>
            <a:r>
              <a:rPr lang="en-US" sz="2200" dirty="0">
                <a:solidFill>
                  <a:srgbClr val="C00000"/>
                </a:solidFill>
                <a:effectLst/>
                <a:latin typeface="Calibri" panose="020F0502020204030204" pitchFamily="34" charset="0"/>
              </a:rPr>
              <a:t>improvement in prediction performance for most classifiers</a:t>
            </a:r>
          </a:p>
        </p:txBody>
      </p:sp>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418</a:t>
            </a:fld>
            <a:endParaRPr lang="en-US" dirty="0">
              <a:solidFill>
                <a:prstClr val="black">
                  <a:tint val="75000"/>
                </a:prstClr>
              </a:solidFill>
            </a:endParaRPr>
          </a:p>
        </p:txBody>
      </p:sp>
    </p:spTree>
    <p:extLst>
      <p:ext uri="{BB962C8B-B14F-4D97-AF65-F5344CB8AC3E}">
        <p14:creationId xmlns:p14="http://schemas.microsoft.com/office/powerpoint/2010/main" val="34550881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4495800" cy="2514600"/>
          </a:xfrm>
        </p:spPr>
        <p:txBody>
          <a:bodyPr/>
          <a:lstStyle/>
          <a:p>
            <a:pPr marL="0" indent="0">
              <a:buNone/>
            </a:pPr>
            <a:r>
              <a:rPr lang="en-US" sz="2400" b="1" dirty="0"/>
              <a:t>A Hybrid Genetic Algorithm based Neural Network Parameter Optimization and Bagging Technique for  Software Defect Prediction (</a:t>
            </a:r>
            <a:r>
              <a:rPr lang="en-US" sz="2400" b="1" dirty="0">
                <a:solidFill>
                  <a:srgbClr val="C00000"/>
                </a:solidFill>
              </a:rPr>
              <a:t>NN GAPO+B</a:t>
            </a:r>
            <a:r>
              <a:rPr lang="en-US" sz="2400" b="1" dirty="0"/>
              <a:t>)</a:t>
            </a:r>
          </a:p>
        </p:txBody>
      </p:sp>
      <p:pic>
        <p:nvPicPr>
          <p:cNvPr id="5" name="Content Placeholder 4"/>
          <p:cNvPicPr>
            <a:picLocks noChangeAspect="1"/>
          </p:cNvPicPr>
          <p:nvPr/>
        </p:nvPicPr>
        <p:blipFill>
          <a:blip r:embed="rId3"/>
          <a:stretch>
            <a:fillRect/>
          </a:stretch>
        </p:blipFill>
        <p:spPr bwMode="auto">
          <a:xfrm>
            <a:off x="4648201" y="76200"/>
            <a:ext cx="4419600" cy="6705600"/>
          </a:xfrm>
          <a:prstGeom prst="rect">
            <a:avLst/>
          </a:prstGeom>
          <a:noFill/>
          <a:ln w="9525">
            <a:noFill/>
            <a:miter lim="800000"/>
            <a:headEnd/>
            <a:tailEnd/>
          </a:ln>
          <a:effectLst/>
        </p:spPr>
      </p:pic>
      <p:sp>
        <p:nvSpPr>
          <p:cNvPr id="7" name="TextBox 6"/>
          <p:cNvSpPr txBox="1"/>
          <p:nvPr/>
        </p:nvSpPr>
        <p:spPr>
          <a:xfrm>
            <a:off x="252663" y="2133600"/>
            <a:ext cx="4700337" cy="4647426"/>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effectLst/>
                <a:latin typeface="Calibri" panose="020F0502020204030204" pitchFamily="34" charset="0"/>
              </a:rPr>
              <a:t>Every chromosome is evaluated by the </a:t>
            </a:r>
            <a:r>
              <a:rPr lang="en-US" sz="2000" dirty="0">
                <a:solidFill>
                  <a:srgbClr val="0070C0"/>
                </a:solidFill>
                <a:effectLst/>
                <a:latin typeface="Calibri" panose="020F0502020204030204" pitchFamily="34" charset="0"/>
              </a:rPr>
              <a:t>fitness function </a:t>
            </a:r>
            <a:r>
              <a:rPr lang="en-US" sz="2000" dirty="0">
                <a:effectLst/>
                <a:latin typeface="Calibri" panose="020F0502020204030204" pitchFamily="34" charset="0"/>
              </a:rPr>
              <a:t>Equation</a:t>
            </a:r>
          </a:p>
          <a:p>
            <a:pPr marL="285750" indent="-285750" algn="l">
              <a:buFont typeface="Arial" panose="020B0604020202020204" pitchFamily="34" charset="0"/>
              <a:buChar char="•"/>
            </a:pPr>
            <a:endParaRPr lang="en-US" sz="2000" dirty="0">
              <a:effectLst/>
              <a:latin typeface="Calibri" panose="020F0502020204030204" pitchFamily="34" charset="0"/>
            </a:endParaRPr>
          </a:p>
          <a:p>
            <a:pPr algn="l"/>
            <a:endParaRPr lang="en-US" sz="2000" dirty="0">
              <a:effectLst/>
              <a:latin typeface="Calibri" panose="020F0502020204030204" pitchFamily="34" charset="0"/>
            </a:endParaRPr>
          </a:p>
          <a:p>
            <a:pPr marL="285750" indent="-285750" algn="l">
              <a:buFont typeface="Arial" panose="020B0604020202020204" pitchFamily="34" charset="0"/>
              <a:buChar char="•"/>
            </a:pPr>
            <a:r>
              <a:rPr lang="en-US" sz="2000" dirty="0">
                <a:effectLst/>
                <a:latin typeface="Calibri" panose="020F0502020204030204" pitchFamily="34" charset="0"/>
              </a:rPr>
              <a:t>Where</a:t>
            </a:r>
          </a:p>
          <a:p>
            <a:pPr marL="742950" lvl="1" indent="-285750" algn="l">
              <a:buFont typeface="Arial" panose="020B0604020202020204" pitchFamily="34" charset="0"/>
              <a:buChar char="•"/>
            </a:pPr>
            <a:r>
              <a:rPr lang="en-US" sz="1600" i="1" dirty="0">
                <a:effectLst/>
                <a:latin typeface="Calibri" panose="020F0502020204030204" pitchFamily="34" charset="0"/>
              </a:rPr>
              <a:t>A</a:t>
            </a:r>
            <a:r>
              <a:rPr lang="en-US" sz="1600" dirty="0">
                <a:effectLst/>
                <a:latin typeface="Calibri" panose="020F0502020204030204" pitchFamily="34" charset="0"/>
              </a:rPr>
              <a:t>: classification accuracy</a:t>
            </a:r>
          </a:p>
          <a:p>
            <a:pPr marL="742950" lvl="1" indent="-285750" algn="l">
              <a:buFont typeface="Arial" panose="020B0604020202020204" pitchFamily="34" charset="0"/>
              <a:buChar char="•"/>
            </a:pPr>
            <a:r>
              <a:rPr lang="en-US" sz="1600" i="1" dirty="0">
                <a:effectLst/>
                <a:latin typeface="Calibri" panose="020F0502020204030204" pitchFamily="34" charset="0"/>
              </a:rPr>
              <a:t>P</a:t>
            </a:r>
            <a:r>
              <a:rPr lang="en-US" sz="1600" i="1" baseline="-25000" dirty="0">
                <a:effectLst/>
                <a:latin typeface="Calibri" panose="020F0502020204030204" pitchFamily="34" charset="0"/>
              </a:rPr>
              <a:t>i</a:t>
            </a:r>
            <a:r>
              <a:rPr lang="en-US" sz="1600" dirty="0">
                <a:effectLst/>
                <a:latin typeface="Calibri" panose="020F0502020204030204" pitchFamily="34" charset="0"/>
              </a:rPr>
              <a:t>: parameter value</a:t>
            </a:r>
          </a:p>
          <a:p>
            <a:pPr marL="742950" lvl="1" indent="-285750" algn="l">
              <a:buFont typeface="Arial" panose="020B0604020202020204" pitchFamily="34" charset="0"/>
              <a:buChar char="•"/>
            </a:pPr>
            <a:r>
              <a:rPr lang="en-US" sz="1600" i="1" dirty="0">
                <a:effectLst/>
                <a:latin typeface="Calibri" panose="020F0502020204030204" pitchFamily="34" charset="0"/>
              </a:rPr>
              <a:t>W</a:t>
            </a:r>
            <a:r>
              <a:rPr lang="en-US" sz="1600" i="1" baseline="-25000" dirty="0">
                <a:effectLst/>
                <a:latin typeface="Calibri" panose="020F0502020204030204" pitchFamily="34" charset="0"/>
              </a:rPr>
              <a:t>A</a:t>
            </a:r>
            <a:r>
              <a:rPr lang="en-US" sz="1600" dirty="0">
                <a:effectLst/>
                <a:latin typeface="Calibri" panose="020F0502020204030204" pitchFamily="34" charset="0"/>
              </a:rPr>
              <a:t>: weight of classification accuracy</a:t>
            </a:r>
          </a:p>
          <a:p>
            <a:pPr marL="742950" lvl="1" indent="-285750" algn="l">
              <a:buFont typeface="Arial" panose="020B0604020202020204" pitchFamily="34" charset="0"/>
              <a:buChar char="•"/>
            </a:pPr>
            <a:r>
              <a:rPr lang="en-US" sz="1600" i="1" dirty="0" err="1">
                <a:effectLst/>
                <a:latin typeface="Calibri" panose="020F0502020204030204" pitchFamily="34" charset="0"/>
              </a:rPr>
              <a:t>W</a:t>
            </a:r>
            <a:r>
              <a:rPr lang="en-US" sz="1600" i="1" baseline="-25000" dirty="0" err="1">
                <a:effectLst/>
                <a:latin typeface="Calibri" panose="020F0502020204030204" pitchFamily="34" charset="0"/>
              </a:rPr>
              <a:t>p</a:t>
            </a:r>
            <a:r>
              <a:rPr lang="en-US" sz="1600" dirty="0">
                <a:effectLst/>
                <a:latin typeface="Calibri" panose="020F0502020204030204" pitchFamily="34" charset="0"/>
              </a:rPr>
              <a:t>: parameter weight</a:t>
            </a:r>
          </a:p>
          <a:p>
            <a:pPr marL="742950" lvl="1" indent="-285750" algn="l">
              <a:buFont typeface="Arial" panose="020B0604020202020204" pitchFamily="34" charset="0"/>
              <a:buChar char="•"/>
            </a:pPr>
            <a:r>
              <a:rPr lang="en-US" sz="1600" i="1" dirty="0">
                <a:effectLst/>
                <a:latin typeface="Calibri" panose="020F0502020204030204" pitchFamily="34" charset="0"/>
              </a:rPr>
              <a:t>C</a:t>
            </a:r>
            <a:r>
              <a:rPr lang="en-US" sz="1600" i="1" baseline="-25000" dirty="0">
                <a:effectLst/>
                <a:latin typeface="Calibri" panose="020F0502020204030204" pitchFamily="34" charset="0"/>
              </a:rPr>
              <a:t>i</a:t>
            </a:r>
            <a:r>
              <a:rPr lang="en-US" sz="1600" dirty="0">
                <a:effectLst/>
                <a:latin typeface="Calibri" panose="020F0502020204030204" pitchFamily="34" charset="0"/>
              </a:rPr>
              <a:t>: feature cost</a:t>
            </a:r>
          </a:p>
          <a:p>
            <a:pPr marL="742950" lvl="1" indent="-285750" algn="l">
              <a:buFont typeface="Arial" panose="020B0604020202020204" pitchFamily="34" charset="0"/>
              <a:buChar char="•"/>
            </a:pPr>
            <a:r>
              <a:rPr lang="en-US" sz="1600" i="1" dirty="0">
                <a:effectLst/>
                <a:latin typeface="Calibri" panose="020F0502020204030204" pitchFamily="34" charset="0"/>
              </a:rPr>
              <a:t>S</a:t>
            </a:r>
            <a:r>
              <a:rPr lang="en-US" sz="1600" dirty="0">
                <a:effectLst/>
                <a:latin typeface="Calibri" panose="020F0502020204030204" pitchFamily="34" charset="0"/>
              </a:rPr>
              <a:t>: setting constant</a:t>
            </a:r>
          </a:p>
          <a:p>
            <a:pPr marL="285750" indent="-285750" algn="l">
              <a:buFont typeface="Arial" panose="020B0604020202020204" pitchFamily="34" charset="0"/>
              <a:buChar char="•"/>
            </a:pPr>
            <a:r>
              <a:rPr lang="en-US" sz="2000" dirty="0">
                <a:effectLst/>
                <a:latin typeface="Calibri" panose="020F0502020204030204" pitchFamily="34" charset="0"/>
              </a:rPr>
              <a:t>When ending condition is satisfied, the operation ends and the </a:t>
            </a:r>
            <a:r>
              <a:rPr lang="en-US" sz="2000" dirty="0">
                <a:solidFill>
                  <a:srgbClr val="0070C0"/>
                </a:solidFill>
                <a:effectLst/>
                <a:latin typeface="Calibri" panose="020F0502020204030204" pitchFamily="34" charset="0"/>
              </a:rPr>
              <a:t>optimized NN parameters </a:t>
            </a:r>
            <a:r>
              <a:rPr lang="en-US" sz="2000" dirty="0">
                <a:effectLst/>
                <a:latin typeface="Calibri" panose="020F0502020204030204" pitchFamily="34" charset="0"/>
              </a:rPr>
              <a:t>are produced. Otherwise, the process will continue with the </a:t>
            </a:r>
            <a:r>
              <a:rPr lang="en-US" sz="2000" dirty="0">
                <a:solidFill>
                  <a:srgbClr val="0070C0"/>
                </a:solidFill>
                <a:effectLst/>
                <a:latin typeface="Calibri" panose="020F0502020204030204" pitchFamily="34" charset="0"/>
              </a:rPr>
              <a:t>next generation operation</a:t>
            </a:r>
          </a:p>
        </p:txBody>
      </p:sp>
      <p:pic>
        <p:nvPicPr>
          <p:cNvPr id="8" name="Picture 7"/>
          <p:cNvPicPr>
            <a:picLocks noChangeAspect="1"/>
          </p:cNvPicPr>
          <p:nvPr/>
        </p:nvPicPr>
        <p:blipFill rotWithShape="1">
          <a:blip r:embed="rId4"/>
          <a:srcRect l="18604" r="19969" b="15690"/>
          <a:stretch/>
        </p:blipFill>
        <p:spPr>
          <a:xfrm>
            <a:off x="533400" y="2819400"/>
            <a:ext cx="3429000" cy="762000"/>
          </a:xfrm>
          <a:prstGeom prst="rect">
            <a:avLst/>
          </a:prstGeom>
        </p:spPr>
      </p:pic>
      <p:sp>
        <p:nvSpPr>
          <p:cNvPr id="2" name="Slide Number Placeholder 1"/>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419</a:t>
            </a:fld>
            <a:endParaRPr lang="en-US" dirty="0">
              <a:solidFill>
                <a:prstClr val="black">
                  <a:tint val="75000"/>
                </a:prstClr>
              </a:solidFill>
            </a:endParaRPr>
          </a:p>
        </p:txBody>
      </p:sp>
    </p:spTree>
    <p:extLst>
      <p:ext uri="{BB962C8B-B14F-4D97-AF65-F5344CB8AC3E}">
        <p14:creationId xmlns:p14="http://schemas.microsoft.com/office/powerpoint/2010/main" val="40200303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599"/>
            <a:ext cx="7981950" cy="5104949"/>
          </a:xfrm>
        </p:spPr>
        <p:txBody>
          <a:bodyPr>
            <a:normAutofit/>
          </a:bodyPr>
          <a:lstStyle/>
          <a:p>
            <a:pPr marL="0" indent="0">
              <a:buNone/>
            </a:pPr>
            <a:r>
              <a:rPr lang="en-US" sz="4000" dirty="0"/>
              <a:t>Research is a </a:t>
            </a:r>
            <a:r>
              <a:rPr lang="en-US" sz="4000" dirty="0">
                <a:solidFill>
                  <a:srgbClr val="C00000"/>
                </a:solidFill>
              </a:rPr>
              <a:t>considered</a:t>
            </a:r>
            <a:r>
              <a:rPr lang="en-US" sz="4000" dirty="0"/>
              <a:t> activity, which aims to make an </a:t>
            </a:r>
            <a:r>
              <a:rPr lang="en-US" sz="4000" dirty="0">
                <a:solidFill>
                  <a:srgbClr val="C00000"/>
                </a:solidFill>
              </a:rPr>
              <a:t>original</a:t>
            </a:r>
            <a:r>
              <a:rPr lang="en-US" sz="4000" dirty="0">
                <a:solidFill>
                  <a:srgbClr val="0070C0"/>
                </a:solidFill>
              </a:rPr>
              <a:t> contribution to knowledge </a:t>
            </a:r>
            <a:endParaRPr lang="id-ID" sz="4000" dirty="0">
              <a:solidFill>
                <a:srgbClr val="0070C0"/>
              </a:solidFill>
            </a:endParaRPr>
          </a:p>
          <a:p>
            <a:pPr marL="0" indent="0">
              <a:buNone/>
            </a:pPr>
            <a:endParaRPr lang="id-ID" sz="3600" i="1" dirty="0"/>
          </a:p>
          <a:p>
            <a:pPr marL="0" indent="0">
              <a:buNone/>
            </a:pPr>
            <a:endParaRPr lang="id-ID" sz="3600" i="1" dirty="0"/>
          </a:p>
          <a:p>
            <a:pPr marL="0" indent="0">
              <a:buNone/>
            </a:pPr>
            <a:r>
              <a:rPr lang="id-ID" sz="2400" i="1" dirty="0"/>
              <a:t>			</a:t>
            </a:r>
            <a:r>
              <a:rPr lang="en-US" i="1" dirty="0"/>
              <a:t>(Dawson, 2009)</a:t>
            </a:r>
          </a:p>
          <a:p>
            <a:pPr>
              <a:buNone/>
            </a:pPr>
            <a:endParaRPr lang="en-US" sz="3600" i="1" dirty="0"/>
          </a:p>
          <a:p>
            <a:pPr>
              <a:buNone/>
            </a:pPr>
            <a:endParaRPr lang="en-US" sz="3600" i="1" dirty="0"/>
          </a:p>
          <a:p>
            <a:pPr>
              <a:buNone/>
            </a:pPr>
            <a:endParaRPr lang="en-US" sz="3600" i="1" dirty="0"/>
          </a:p>
          <a:p>
            <a:pPr marL="0" indent="0">
              <a:buNone/>
            </a:pPr>
            <a:endParaRPr lang="en-US" sz="3200" dirty="0"/>
          </a:p>
        </p:txBody>
      </p:sp>
      <p:sp>
        <p:nvSpPr>
          <p:cNvPr id="2" name="Title 1"/>
          <p:cNvSpPr>
            <a:spLocks noGrp="1"/>
          </p:cNvSpPr>
          <p:nvPr>
            <p:ph type="title"/>
          </p:nvPr>
        </p:nvSpPr>
        <p:spPr/>
        <p:txBody>
          <a:bodyPr/>
          <a:lstStyle/>
          <a:p>
            <a:r>
              <a:rPr lang="en-US" dirty="0" err="1"/>
              <a:t>Apa</a:t>
            </a:r>
            <a:r>
              <a:rPr lang="en-US" dirty="0"/>
              <a:t> Yang </a:t>
            </a:r>
            <a:r>
              <a:rPr lang="en-US" dirty="0" err="1"/>
              <a:t>Dikejar</a:t>
            </a:r>
            <a:r>
              <a:rPr lang="en-US" dirty="0"/>
              <a:t> di </a:t>
            </a:r>
            <a:r>
              <a:rPr lang="en-US" dirty="0" err="1"/>
              <a:t>Penelitian</a:t>
            </a:r>
            <a:r>
              <a:rPr lang="en-US" dirty="0"/>
              <a:t>?</a:t>
            </a:r>
          </a:p>
        </p:txBody>
      </p:sp>
      <p:pic>
        <p:nvPicPr>
          <p:cNvPr id="6" name="Picture 2"/>
          <p:cNvPicPr>
            <a:picLocks noChangeAspect="1" noChangeArrowheads="1"/>
          </p:cNvPicPr>
          <p:nvPr/>
        </p:nvPicPr>
        <p:blipFill>
          <a:blip r:embed="rId4" cstate="print"/>
          <a:srcRect l="32211" t="12500" r="30893" b="6250"/>
          <a:stretch>
            <a:fillRect/>
          </a:stretch>
        </p:blipFill>
        <p:spPr bwMode="auto">
          <a:xfrm>
            <a:off x="6172200" y="3268892"/>
            <a:ext cx="2590800" cy="3207656"/>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AF9A6EA2-CC7A-4B46-84C4-614F7DFC230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38348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1111"/>
            <a:ext cx="8686800" cy="609149"/>
          </a:xfrm>
        </p:spPr>
        <p:txBody>
          <a:bodyPr>
            <a:normAutofit fontScale="90000"/>
          </a:bodyPr>
          <a:lstStyle/>
          <a:p>
            <a:r>
              <a:rPr lang="en-US" sz="4000" dirty="0"/>
              <a:t>Results: NN GAPO+B</a:t>
            </a:r>
          </a:p>
        </p:txBody>
      </p:sp>
      <p:pic>
        <p:nvPicPr>
          <p:cNvPr id="6" name="Picture 5"/>
          <p:cNvPicPr>
            <a:picLocks noChangeAspect="1"/>
          </p:cNvPicPr>
          <p:nvPr/>
        </p:nvPicPr>
        <p:blipFill rotWithShape="1">
          <a:blip r:embed="rId3"/>
          <a:srcRect l="3633" t="807" r="3289" b="3190"/>
          <a:stretch/>
        </p:blipFill>
        <p:spPr>
          <a:xfrm>
            <a:off x="0" y="2526256"/>
            <a:ext cx="4614311" cy="2883944"/>
          </a:xfrm>
          <a:prstGeom prst="rect">
            <a:avLst/>
          </a:prstGeom>
        </p:spPr>
      </p:pic>
      <p:sp>
        <p:nvSpPr>
          <p:cNvPr id="7" name="Rectangle 6"/>
          <p:cNvSpPr/>
          <p:nvPr/>
        </p:nvSpPr>
        <p:spPr>
          <a:xfrm>
            <a:off x="228600" y="5410200"/>
            <a:ext cx="8915400" cy="1154162"/>
          </a:xfrm>
          <a:prstGeom prst="rect">
            <a:avLst/>
          </a:prstGeom>
        </p:spPr>
        <p:txBody>
          <a:bodyPr wrap="square">
            <a:spAutoFit/>
          </a:bodyPr>
          <a:lstStyle/>
          <a:p>
            <a:pPr marL="342900" indent="-342900" algn="l">
              <a:buFont typeface="Arial" panose="020B0604020202020204" pitchFamily="34" charset="0"/>
              <a:buChar char="•"/>
              <a:tabLst>
                <a:tab pos="15240" algn="l"/>
              </a:tabLst>
            </a:pPr>
            <a:r>
              <a:rPr lang="en-US" sz="2300" dirty="0">
                <a:effectLst/>
                <a:latin typeface="Calibri" panose="020F0502020204030204" pitchFamily="34" charset="0"/>
                <a:ea typeface="Batang" panose="02030600000101010101" pitchFamily="18" charset="-127"/>
              </a:rPr>
              <a:t>NN GAPO+B outperforms the original method in </a:t>
            </a:r>
            <a:r>
              <a:rPr lang="en-US" sz="2300" dirty="0">
                <a:solidFill>
                  <a:srgbClr val="C00000"/>
                </a:solidFill>
                <a:effectLst/>
                <a:latin typeface="Calibri" panose="020F0502020204030204" pitchFamily="34" charset="0"/>
                <a:ea typeface="Batang" panose="02030600000101010101" pitchFamily="18" charset="-127"/>
              </a:rPr>
              <a:t>almost all datasets</a:t>
            </a:r>
          </a:p>
          <a:p>
            <a:pPr marL="342900" indent="-342900" algn="l">
              <a:buFont typeface="Arial" panose="020B0604020202020204" pitchFamily="34" charset="0"/>
              <a:buChar char="•"/>
              <a:tabLst>
                <a:tab pos="15240" algn="l"/>
              </a:tabLst>
            </a:pPr>
            <a:r>
              <a:rPr lang="en-US" sz="2300" dirty="0">
                <a:effectLst/>
                <a:latin typeface="Calibri" panose="020F0502020204030204" pitchFamily="34" charset="0"/>
                <a:ea typeface="Batang" panose="02030600000101010101" pitchFamily="18" charset="-127"/>
              </a:rPr>
              <a:t>The proposed (</a:t>
            </a:r>
            <a:r>
              <a:rPr lang="en-US" sz="2300" dirty="0">
                <a:solidFill>
                  <a:srgbClr val="0070C0"/>
                </a:solidFill>
                <a:effectLst/>
                <a:latin typeface="Calibri" panose="020F0502020204030204" pitchFamily="34" charset="0"/>
                <a:ea typeface="Batang" panose="02030600000101010101" pitchFamily="18" charset="-127"/>
              </a:rPr>
              <a:t>NN GAPO+B</a:t>
            </a:r>
            <a:r>
              <a:rPr lang="en-US" sz="2300" dirty="0">
                <a:effectLst/>
                <a:latin typeface="Calibri" panose="020F0502020204030204" pitchFamily="34" charset="0"/>
                <a:ea typeface="Batang" panose="02030600000101010101" pitchFamily="18" charset="-127"/>
              </a:rPr>
              <a:t>) method makes an </a:t>
            </a:r>
            <a:r>
              <a:rPr lang="en-US" sz="2300" dirty="0">
                <a:solidFill>
                  <a:srgbClr val="C00000"/>
                </a:solidFill>
                <a:effectLst/>
                <a:latin typeface="Calibri" panose="020F0502020204030204" pitchFamily="34" charset="0"/>
                <a:ea typeface="Batang" panose="02030600000101010101" pitchFamily="18" charset="-127"/>
              </a:rPr>
              <a:t>improvement in prediction performance </a:t>
            </a:r>
            <a:r>
              <a:rPr lang="en-US" sz="2300" dirty="0">
                <a:effectLst/>
                <a:latin typeface="Calibri" panose="020F0502020204030204" pitchFamily="34" charset="0"/>
                <a:ea typeface="Batang" panose="02030600000101010101" pitchFamily="18" charset="-127"/>
              </a:rPr>
              <a:t>for </a:t>
            </a:r>
            <a:r>
              <a:rPr lang="en-US" sz="2300" dirty="0">
                <a:solidFill>
                  <a:srgbClr val="0070C0"/>
                </a:solidFill>
                <a:effectLst/>
                <a:latin typeface="Calibri" panose="020F0502020204030204" pitchFamily="34" charset="0"/>
                <a:ea typeface="Batang" panose="02030600000101010101" pitchFamily="18" charset="-127"/>
              </a:rPr>
              <a:t>back propagation neural network </a:t>
            </a:r>
            <a:r>
              <a:rPr lang="en-US" sz="2300" dirty="0">
                <a:effectLst/>
                <a:latin typeface="Calibri" panose="020F0502020204030204" pitchFamily="34" charset="0"/>
                <a:ea typeface="Batang" panose="02030600000101010101" pitchFamily="18" charset="-127"/>
              </a:rPr>
              <a:t>(</a:t>
            </a:r>
            <a:r>
              <a:rPr lang="en-US" sz="2300" i="1" dirty="0">
                <a:effectLst/>
                <a:latin typeface="Calibri" panose="020F0502020204030204" pitchFamily="34" charset="0"/>
                <a:ea typeface="Batang" panose="02030600000101010101" pitchFamily="18" charset="-127"/>
              </a:rPr>
              <a:t>P</a:t>
            </a:r>
            <a:r>
              <a:rPr lang="en-US" sz="2300" dirty="0">
                <a:effectLst/>
                <a:latin typeface="Calibri" panose="020F0502020204030204" pitchFamily="34" charset="0"/>
                <a:ea typeface="Batang" panose="02030600000101010101" pitchFamily="18" charset="-127"/>
              </a:rPr>
              <a:t>&lt;0.05)</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r="30085" b="32580"/>
          <a:stretch/>
        </p:blipFill>
        <p:spPr bwMode="auto">
          <a:xfrm>
            <a:off x="457200" y="1287461"/>
            <a:ext cx="8382000" cy="1230008"/>
          </a:xfrm>
          <a:prstGeom prst="rect">
            <a:avLst/>
          </a:prstGeom>
          <a:noFill/>
          <a:ln>
            <a:noFill/>
          </a:ln>
          <a:extLst>
            <a:ext uri="{53640926-AAD7-44D8-BBD7-CCE9431645EC}">
              <a14:shadowObscured xmlns:a14="http://schemas.microsoft.com/office/drawing/2010/main"/>
            </a:ext>
          </a:extLst>
        </p:spPr>
      </p:pic>
      <p:sp>
        <p:nvSpPr>
          <p:cNvPr id="12" name="Rounded Rectangle 11"/>
          <p:cNvSpPr/>
          <p:nvPr/>
        </p:nvSpPr>
        <p:spPr bwMode="auto">
          <a:xfrm>
            <a:off x="1981200" y="1675149"/>
            <a:ext cx="6858000" cy="842319"/>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4676793" y="2746069"/>
            <a:ext cx="4350385" cy="2128520"/>
          </a:xfrm>
          <a:prstGeom prst="rect">
            <a:avLst/>
          </a:prstGeom>
          <a:noFill/>
          <a:ln>
            <a:noFill/>
          </a:ln>
        </p:spPr>
      </p:pic>
      <p:sp>
        <p:nvSpPr>
          <p:cNvPr id="14" name="Rounded Rectangle 13"/>
          <p:cNvSpPr/>
          <p:nvPr/>
        </p:nvSpPr>
        <p:spPr bwMode="auto">
          <a:xfrm>
            <a:off x="4495800" y="4574211"/>
            <a:ext cx="3886200" cy="378789"/>
          </a:xfrm>
          <a:prstGeom prst="roundRect">
            <a:avLst/>
          </a:prstGeom>
          <a:noFill/>
          <a:ln w="76200" cap="flat" cmpd="sng" algn="ctr">
            <a:solidFill>
              <a:srgbClr val="00D66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
        <p:nvSpPr>
          <p:cNvPr id="3" name="Slide Number Placeholder 2"/>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420</a:t>
            </a:fld>
            <a:endParaRPr lang="en-US" dirty="0">
              <a:solidFill>
                <a:prstClr val="black">
                  <a:tint val="75000"/>
                </a:prstClr>
              </a:solidFill>
            </a:endParaRPr>
          </a:p>
        </p:txBody>
      </p:sp>
    </p:spTree>
    <p:extLst>
      <p:ext uri="{BB962C8B-B14F-4D97-AF65-F5344CB8AC3E}">
        <p14:creationId xmlns:p14="http://schemas.microsoft.com/office/powerpoint/2010/main" val="19787620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Framework Comparison</a:t>
            </a:r>
            <a:endParaRPr lang="id-ID" sz="4000" dirty="0"/>
          </a:p>
        </p:txBody>
      </p:sp>
      <p:sp>
        <p:nvSpPr>
          <p:cNvPr id="3" name="Content Placeholder 2"/>
          <p:cNvSpPr>
            <a:spLocks noGrp="1"/>
          </p:cNvSpPr>
          <p:nvPr>
            <p:ph idx="1"/>
          </p:nvPr>
        </p:nvSpPr>
        <p:spPr/>
        <p:txBody>
          <a:bodyPr/>
          <a:lstStyle/>
          <a:p>
            <a:endParaRPr lang="id-ID"/>
          </a:p>
        </p:txBody>
      </p:sp>
      <p:pic>
        <p:nvPicPr>
          <p:cNvPr id="5" name="Picture 4"/>
          <p:cNvPicPr/>
          <p:nvPr/>
        </p:nvPicPr>
        <p:blipFill rotWithShape="1">
          <a:blip r:embed="rId2">
            <a:extLst>
              <a:ext uri="{28A0092B-C50C-407E-A947-70E740481C1C}">
                <a14:useLocalDpi xmlns:a14="http://schemas.microsoft.com/office/drawing/2010/main" val="0"/>
              </a:ext>
            </a:extLst>
          </a:blip>
          <a:srcRect b="2399"/>
          <a:stretch/>
        </p:blipFill>
        <p:spPr bwMode="auto">
          <a:xfrm>
            <a:off x="1066800" y="2587890"/>
            <a:ext cx="7162800" cy="3965310"/>
          </a:xfrm>
          <a:prstGeom prst="rect">
            <a:avLst/>
          </a:prstGeom>
          <a:noFill/>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3864" y="1066800"/>
            <a:ext cx="8817736" cy="1676400"/>
          </a:xfrm>
          <a:prstGeom prst="rect">
            <a:avLst/>
          </a:prstGeom>
          <a:noFill/>
          <a:ln>
            <a:noFill/>
          </a:ln>
        </p:spPr>
      </p:pic>
      <p:sp>
        <p:nvSpPr>
          <p:cNvPr id="7" name="Rounded Rectangle 6"/>
          <p:cNvSpPr/>
          <p:nvPr/>
        </p:nvSpPr>
        <p:spPr bwMode="auto">
          <a:xfrm>
            <a:off x="76200" y="2133600"/>
            <a:ext cx="8991600" cy="609600"/>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
        <p:nvSpPr>
          <p:cNvPr id="9" name="Slide Number Placeholder 8"/>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421</a:t>
            </a:fld>
            <a:endParaRPr lang="en-US" dirty="0">
              <a:solidFill>
                <a:prstClr val="black">
                  <a:tint val="75000"/>
                </a:prstClr>
              </a:solidFill>
            </a:endParaRPr>
          </a:p>
        </p:txBody>
      </p:sp>
    </p:spTree>
    <p:extLst>
      <p:ext uri="{BB962C8B-B14F-4D97-AF65-F5344CB8AC3E}">
        <p14:creationId xmlns:p14="http://schemas.microsoft.com/office/powerpoint/2010/main" val="1187266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286750" cy="685800"/>
          </a:xfrm>
        </p:spPr>
        <p:txBody>
          <a:bodyPr>
            <a:normAutofit/>
          </a:bodyPr>
          <a:lstStyle/>
          <a:p>
            <a:r>
              <a:rPr lang="en-US" sz="3600" dirty="0"/>
              <a:t>Weighted Average of Relevant Attributes</a:t>
            </a:r>
            <a:endParaRPr lang="id-ID" sz="3600" dirty="0"/>
          </a:p>
        </p:txBody>
      </p:sp>
      <p:sp>
        <p:nvSpPr>
          <p:cNvPr id="3" name="Content Placeholder 2"/>
          <p:cNvSpPr>
            <a:spLocks noGrp="1"/>
          </p:cNvSpPr>
          <p:nvPr>
            <p:ph idx="1"/>
          </p:nvPr>
        </p:nvSpPr>
        <p:spPr/>
        <p:txBody>
          <a:bodyPr/>
          <a:lstStyle/>
          <a:p>
            <a:endParaRPr lang="id-ID"/>
          </a:p>
        </p:txBody>
      </p:sp>
      <p:graphicFrame>
        <p:nvGraphicFramePr>
          <p:cNvPr id="4" name="Chart 3"/>
          <p:cNvGraphicFramePr/>
          <p:nvPr/>
        </p:nvGraphicFramePr>
        <p:xfrm>
          <a:off x="0" y="1143001"/>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a:xfrm>
            <a:off x="3547989" y="6476549"/>
            <a:ext cx="2057400" cy="365125"/>
          </a:xfrm>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422</a:t>
            </a:fld>
            <a:endParaRPr lang="en-US" dirty="0">
              <a:solidFill>
                <a:prstClr val="black">
                  <a:tint val="75000"/>
                </a:prstClr>
              </a:solidFill>
            </a:endParaRPr>
          </a:p>
        </p:txBody>
      </p:sp>
    </p:spTree>
    <p:extLst>
      <p:ext uri="{BB962C8B-B14F-4D97-AF65-F5344CB8AC3E}">
        <p14:creationId xmlns:p14="http://schemas.microsoft.com/office/powerpoint/2010/main" val="1946816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0836"/>
            <a:ext cx="8686800" cy="762000"/>
          </a:xfrm>
        </p:spPr>
        <p:txBody>
          <a:bodyPr/>
          <a:lstStyle/>
          <a:p>
            <a:r>
              <a:rPr lang="en-US" dirty="0"/>
              <a:t>Research Publication on </a:t>
            </a:r>
            <a:r>
              <a:rPr lang="en-US" dirty="0">
                <a:solidFill>
                  <a:srgbClr val="C00000"/>
                </a:solidFill>
              </a:rPr>
              <a:t>RQ3</a:t>
            </a:r>
            <a:endParaRPr lang="en-US" dirty="0"/>
          </a:p>
        </p:txBody>
      </p:sp>
      <p:sp>
        <p:nvSpPr>
          <p:cNvPr id="3" name="Content Placeholder 2"/>
          <p:cNvSpPr>
            <a:spLocks noGrp="1"/>
          </p:cNvSpPr>
          <p:nvPr>
            <p:ph idx="1"/>
          </p:nvPr>
        </p:nvSpPr>
        <p:spPr>
          <a:xfrm>
            <a:off x="533400" y="914400"/>
            <a:ext cx="8305800" cy="5467350"/>
          </a:xfrm>
        </p:spPr>
        <p:txBody>
          <a:bodyPr/>
          <a:lstStyle/>
          <a:p>
            <a:pPr marL="0" indent="0">
              <a:buNone/>
            </a:pPr>
            <a:r>
              <a:rPr lang="en-US" sz="2800" dirty="0"/>
              <a:t>Romi Satria Wahono and Nanna </a:t>
            </a:r>
            <a:r>
              <a:rPr lang="en-US" sz="2800" dirty="0" err="1"/>
              <a:t>Suryana</a:t>
            </a:r>
            <a:r>
              <a:rPr lang="en-US" sz="2800" dirty="0"/>
              <a:t>, </a:t>
            </a:r>
            <a:r>
              <a:rPr lang="en-US" sz="2800" i="1" dirty="0"/>
              <a:t>Combining Particle Swarm Optimization based Feature Selection and Bagging Technique for Software Defect Prediction</a:t>
            </a:r>
            <a:r>
              <a:rPr lang="en-US" sz="2800" dirty="0"/>
              <a:t>, </a:t>
            </a:r>
            <a:r>
              <a:rPr lang="en-US" sz="2800" dirty="0">
                <a:solidFill>
                  <a:srgbClr val="C00000"/>
                </a:solidFill>
              </a:rPr>
              <a:t>International Journal of Software Engineering and Its Applications</a:t>
            </a:r>
            <a:r>
              <a:rPr lang="en-US" sz="2800" dirty="0"/>
              <a:t>, Vol 7, No 5, September 2013 </a:t>
            </a:r>
            <a:endParaRPr lang="en-US" sz="2800" i="1" dirty="0">
              <a:solidFill>
                <a:srgbClr val="0070C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2500" t="2397" b="2397"/>
          <a:stretch/>
        </p:blipFill>
        <p:spPr>
          <a:xfrm>
            <a:off x="6019800" y="2971800"/>
            <a:ext cx="2314889" cy="316774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0"/>
          </p:nvPr>
        </p:nvSpPr>
        <p:spPr bwMode="auto">
          <a:xfrm>
            <a:off x="762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423</a:t>
            </a:fld>
            <a:endParaRPr lang="en-US" altLang="en-US" dirty="0"/>
          </a:p>
        </p:txBody>
      </p:sp>
    </p:spTree>
    <p:extLst>
      <p:ext uri="{BB962C8B-B14F-4D97-AF65-F5344CB8AC3E}">
        <p14:creationId xmlns:p14="http://schemas.microsoft.com/office/powerpoint/2010/main" val="18545859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5400" dirty="0"/>
              <a:t>5. Pembimbingan dan</a:t>
            </a:r>
            <a:br>
              <a:rPr lang="en-US" sz="5400" dirty="0"/>
            </a:br>
            <a:r>
              <a:rPr lang="en-US" sz="5400" dirty="0"/>
              <a:t>    </a:t>
            </a:r>
            <a:r>
              <a:rPr lang="en-US" sz="5400" dirty="0" err="1"/>
              <a:t>Presentasi</a:t>
            </a:r>
            <a:r>
              <a:rPr lang="en-US" sz="5400" dirty="0"/>
              <a:t> </a:t>
            </a:r>
            <a:r>
              <a:rPr lang="en-US" sz="5400" dirty="0" err="1"/>
              <a:t>Penelitian</a:t>
            </a:r>
            <a:endParaRPr lang="en-US" sz="5400" dirty="0"/>
          </a:p>
        </p:txBody>
      </p:sp>
      <p:sp>
        <p:nvSpPr>
          <p:cNvPr id="3" name="Text Placeholder 2"/>
          <p:cNvSpPr>
            <a:spLocks noGrp="1"/>
          </p:cNvSpPr>
          <p:nvPr>
            <p:ph type="body" idx="1"/>
          </p:nvPr>
        </p:nvSpPr>
        <p:spPr>
          <a:xfrm>
            <a:off x="623888" y="4800600"/>
            <a:ext cx="7886700" cy="1289051"/>
          </a:xfrm>
        </p:spPr>
        <p:txBody>
          <a:bodyPr>
            <a:normAutofit/>
          </a:bodyPr>
          <a:lstStyle/>
          <a:p>
            <a:r>
              <a:rPr lang="en-US" dirty="0"/>
              <a:t>5.1 Pembimbingan </a:t>
            </a:r>
            <a:r>
              <a:rPr lang="en-US" dirty="0" err="1"/>
              <a:t>Penelitian</a:t>
            </a:r>
            <a:endParaRPr lang="en-US" dirty="0"/>
          </a:p>
          <a:p>
            <a:r>
              <a:rPr lang="en-US" dirty="0"/>
              <a:t>5.2 </a:t>
            </a:r>
            <a:r>
              <a:rPr lang="en-US" dirty="0" err="1"/>
              <a:t>Presentasi</a:t>
            </a:r>
            <a:r>
              <a:rPr lang="en-US" dirty="0"/>
              <a:t> </a:t>
            </a:r>
            <a:r>
              <a:rPr lang="en-US" dirty="0" err="1"/>
              <a:t>Penelitian</a:t>
            </a:r>
            <a:endParaRPr lang="en-US" dirty="0"/>
          </a:p>
        </p:txBody>
      </p:sp>
      <p:sp>
        <p:nvSpPr>
          <p:cNvPr id="5" name="Slide Number Placeholder 4">
            <a:extLst>
              <a:ext uri="{FF2B5EF4-FFF2-40B4-BE49-F238E27FC236}">
                <a16:creationId xmlns:a16="http://schemas.microsoft.com/office/drawing/2014/main" id="{C853CB65-3B76-4D4F-AC76-BB1EE40803A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424</a:t>
            </a:fld>
            <a:endParaRPr lang="en-US">
              <a:solidFill>
                <a:prstClr val="black">
                  <a:tint val="75000"/>
                </a:prstClr>
              </a:solidFill>
            </a:endParaRPr>
          </a:p>
        </p:txBody>
      </p:sp>
    </p:spTree>
    <p:extLst>
      <p:ext uri="{BB962C8B-B14F-4D97-AF65-F5344CB8AC3E}">
        <p14:creationId xmlns:p14="http://schemas.microsoft.com/office/powerpoint/2010/main" val="3429553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8291512" cy="2095501"/>
          </a:xfrm>
        </p:spPr>
        <p:txBody>
          <a:bodyPr>
            <a:normAutofit/>
          </a:bodyPr>
          <a:lstStyle/>
          <a:p>
            <a:r>
              <a:rPr lang="en-US" sz="4000" dirty="0"/>
              <a:t>5.1 Pembimbingan </a:t>
            </a:r>
            <a:r>
              <a:rPr lang="en-US" sz="4000" dirty="0" err="1"/>
              <a:t>Penelitian</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AC38747A-3C13-4AD0-B632-E14E59C748B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425</a:t>
            </a:fld>
            <a:endParaRPr lang="en-US">
              <a:solidFill>
                <a:prstClr val="black">
                  <a:tint val="75000"/>
                </a:prstClr>
              </a:solidFill>
            </a:endParaRPr>
          </a:p>
        </p:txBody>
      </p:sp>
    </p:spTree>
    <p:extLst>
      <p:ext uri="{BB962C8B-B14F-4D97-AF65-F5344CB8AC3E}">
        <p14:creationId xmlns:p14="http://schemas.microsoft.com/office/powerpoint/2010/main" val="1289511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5028749"/>
          </a:xfrm>
        </p:spPr>
        <p:txBody>
          <a:bodyPr>
            <a:normAutofit/>
          </a:bodyPr>
          <a:lstStyle/>
          <a:p>
            <a:pPr marL="514350" indent="-514350">
              <a:buFont typeface="+mj-lt"/>
              <a:buAutoNum type="arabicPeriod"/>
            </a:pPr>
            <a:r>
              <a:rPr lang="en-US" sz="3200" dirty="0"/>
              <a:t>The </a:t>
            </a:r>
            <a:r>
              <a:rPr lang="en-US" sz="3200" dirty="0">
                <a:solidFill>
                  <a:srgbClr val="C00000"/>
                </a:solidFill>
              </a:rPr>
              <a:t>student</a:t>
            </a:r>
            <a:r>
              <a:rPr lang="en-US" sz="3200" dirty="0"/>
              <a:t>, who </a:t>
            </a:r>
            <a:r>
              <a:rPr lang="en-US" sz="3200" dirty="0">
                <a:solidFill>
                  <a:srgbClr val="0070C0"/>
                </a:solidFill>
              </a:rPr>
              <a:t>identifies</a:t>
            </a:r>
            <a:r>
              <a:rPr lang="en-US" sz="3200" dirty="0"/>
              <a:t>, approaches and </a:t>
            </a:r>
            <a:r>
              <a:rPr lang="en-US" sz="3200" dirty="0">
                <a:solidFill>
                  <a:srgbClr val="0070C0"/>
                </a:solidFill>
              </a:rPr>
              <a:t>solves</a:t>
            </a:r>
            <a:r>
              <a:rPr lang="en-US" sz="3200" dirty="0"/>
              <a:t> a problem</a:t>
            </a:r>
          </a:p>
          <a:p>
            <a:pPr marL="514350" indent="-514350">
              <a:buFont typeface="+mj-lt"/>
              <a:buAutoNum type="arabicPeriod"/>
            </a:pPr>
            <a:r>
              <a:rPr lang="en-US" sz="3200" dirty="0"/>
              <a:t>The </a:t>
            </a:r>
            <a:r>
              <a:rPr lang="en-US" sz="3200" dirty="0">
                <a:solidFill>
                  <a:srgbClr val="C00000"/>
                </a:solidFill>
              </a:rPr>
              <a:t>supervisor</a:t>
            </a:r>
            <a:r>
              <a:rPr lang="en-US" sz="3200" dirty="0"/>
              <a:t>, who </a:t>
            </a:r>
            <a:r>
              <a:rPr lang="en-US" sz="3200" dirty="0">
                <a:solidFill>
                  <a:srgbClr val="0070C0"/>
                </a:solidFill>
              </a:rPr>
              <a:t>guides</a:t>
            </a:r>
            <a:r>
              <a:rPr lang="en-US" sz="3200" dirty="0"/>
              <a:t> you in your work</a:t>
            </a:r>
          </a:p>
          <a:p>
            <a:pPr marL="514350" indent="-514350">
              <a:buFont typeface="+mj-lt"/>
              <a:buAutoNum type="arabicPeriod"/>
            </a:pPr>
            <a:r>
              <a:rPr lang="en-US" sz="3200" dirty="0"/>
              <a:t>The </a:t>
            </a:r>
            <a:r>
              <a:rPr lang="en-US" sz="3200" dirty="0">
                <a:solidFill>
                  <a:srgbClr val="C00000"/>
                </a:solidFill>
              </a:rPr>
              <a:t>examiner</a:t>
            </a:r>
            <a:r>
              <a:rPr lang="en-US" sz="3200" dirty="0"/>
              <a:t>, who critically </a:t>
            </a:r>
            <a:r>
              <a:rPr lang="en-US" sz="3200" dirty="0">
                <a:solidFill>
                  <a:srgbClr val="0070C0"/>
                </a:solidFill>
              </a:rPr>
              <a:t>assesses</a:t>
            </a:r>
            <a:r>
              <a:rPr lang="en-US" sz="3200" dirty="0"/>
              <a:t> your work</a:t>
            </a:r>
          </a:p>
        </p:txBody>
      </p:sp>
      <p:sp>
        <p:nvSpPr>
          <p:cNvPr id="2" name="Title 1"/>
          <p:cNvSpPr>
            <a:spLocks noGrp="1"/>
          </p:cNvSpPr>
          <p:nvPr>
            <p:ph type="title"/>
          </p:nvPr>
        </p:nvSpPr>
        <p:spPr/>
        <p:txBody>
          <a:bodyPr/>
          <a:lstStyle/>
          <a:p>
            <a:r>
              <a:rPr lang="id-ID" dirty="0"/>
              <a:t>A</a:t>
            </a:r>
            <a:r>
              <a:rPr lang="en-US" dirty="0"/>
              <a:t>k</a:t>
            </a:r>
            <a:r>
              <a:rPr lang="id-ID" dirty="0" err="1"/>
              <a:t>tor</a:t>
            </a:r>
            <a:r>
              <a:rPr lang="id-ID" dirty="0"/>
              <a:t> dalam Penelitian Tesis</a:t>
            </a:r>
            <a:endParaRPr lang="en-US" dirty="0"/>
          </a:p>
        </p:txBody>
      </p:sp>
      <p:sp>
        <p:nvSpPr>
          <p:cNvPr id="5" name="Slide Number Placeholder 4">
            <a:extLst>
              <a:ext uri="{FF2B5EF4-FFF2-40B4-BE49-F238E27FC236}">
                <a16:creationId xmlns:a16="http://schemas.microsoft.com/office/drawing/2014/main" id="{48868728-BADE-4B71-AD62-5278CEC4696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426</a:t>
            </a:fld>
            <a:endParaRPr lang="en-US">
              <a:solidFill>
                <a:prstClr val="black">
                  <a:tint val="75000"/>
                </a:prstClr>
              </a:solidFill>
            </a:endParaRPr>
          </a:p>
        </p:txBody>
      </p:sp>
    </p:spTree>
    <p:extLst>
      <p:ext uri="{BB962C8B-B14F-4D97-AF65-F5344CB8AC3E}">
        <p14:creationId xmlns:p14="http://schemas.microsoft.com/office/powerpoint/2010/main" val="4043853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id-ID"/>
              <a:t>Student – Supervisor – Examiner</a:t>
            </a: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03" t="15165" r="19470" b="9484"/>
          <a:stretch/>
        </p:blipFill>
        <p:spPr bwMode="auto">
          <a:xfrm>
            <a:off x="628650" y="1219200"/>
            <a:ext cx="7886700" cy="522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CD6778B8-F084-45DC-A7B7-88182A9DF32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427</a:t>
            </a:fld>
            <a:endParaRPr lang="en-US">
              <a:solidFill>
                <a:prstClr val="black">
                  <a:tint val="75000"/>
                </a:prstClr>
              </a:solidFill>
            </a:endParaRPr>
          </a:p>
        </p:txBody>
      </p:sp>
    </p:spTree>
    <p:extLst>
      <p:ext uri="{BB962C8B-B14F-4D97-AF65-F5344CB8AC3E}">
        <p14:creationId xmlns:p14="http://schemas.microsoft.com/office/powerpoint/2010/main" val="3980149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Tools </a:t>
            </a:r>
            <a:r>
              <a:rPr lang="en-US" dirty="0" err="1"/>
              <a:t>Pengelolaan</a:t>
            </a:r>
            <a:r>
              <a:rPr lang="en-US" dirty="0"/>
              <a:t> </a:t>
            </a:r>
            <a:r>
              <a:rPr lang="en-US" dirty="0" err="1"/>
              <a:t>Penelitian</a:t>
            </a:r>
            <a:r>
              <a:rPr lang="en-US" dirty="0"/>
              <a:t> </a:t>
            </a:r>
            <a:r>
              <a:rPr lang="en-US" dirty="0" err="1"/>
              <a:t>dengan</a:t>
            </a:r>
            <a:r>
              <a:rPr lang="en-US" dirty="0"/>
              <a:t> Trello</a:t>
            </a:r>
            <a:endParaRPr lang="id-ID" dirty="0"/>
          </a:p>
        </p:txBody>
      </p:sp>
      <p:pic>
        <p:nvPicPr>
          <p:cNvPr id="5" name="Picture 4"/>
          <p:cNvPicPr/>
          <p:nvPr/>
        </p:nvPicPr>
        <p:blipFill rotWithShape="1">
          <a:blip r:embed="rId2"/>
          <a:srcRect l="748" t="8714" r="6515" b="5742"/>
          <a:stretch/>
        </p:blipFill>
        <p:spPr bwMode="auto">
          <a:xfrm>
            <a:off x="76200" y="1600200"/>
            <a:ext cx="8991600" cy="51816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DEAC295F-5DA0-4066-B642-C812307899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428</a:t>
            </a:fld>
            <a:endParaRPr lang="en-US">
              <a:solidFill>
                <a:prstClr val="black">
                  <a:tint val="75000"/>
                </a:prstClr>
              </a:solidFill>
            </a:endParaRPr>
          </a:p>
        </p:txBody>
      </p:sp>
    </p:spTree>
    <p:extLst>
      <p:ext uri="{BB962C8B-B14F-4D97-AF65-F5344CB8AC3E}">
        <p14:creationId xmlns:p14="http://schemas.microsoft.com/office/powerpoint/2010/main" val="2590850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Card </a:t>
            </a:r>
            <a:endParaRPr lang="id-ID" dirty="0"/>
          </a:p>
        </p:txBody>
      </p:sp>
      <p:pic>
        <p:nvPicPr>
          <p:cNvPr id="5" name="Picture 4"/>
          <p:cNvPicPr/>
          <p:nvPr/>
        </p:nvPicPr>
        <p:blipFill rotWithShape="1">
          <a:blip r:embed="rId2"/>
          <a:srcRect l="748" t="8862" r="7355" b="6786"/>
          <a:stretch/>
        </p:blipFill>
        <p:spPr bwMode="auto">
          <a:xfrm>
            <a:off x="381000" y="1219200"/>
            <a:ext cx="8382000" cy="51816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DFB92D54-B532-4CC2-8416-128E70D2194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429</a:t>
            </a:fld>
            <a:endParaRPr lang="en-US">
              <a:solidFill>
                <a:prstClr val="black">
                  <a:tint val="75000"/>
                </a:prstClr>
              </a:solidFill>
            </a:endParaRPr>
          </a:p>
        </p:txBody>
      </p:sp>
    </p:spTree>
    <p:extLst>
      <p:ext uri="{BB962C8B-B14F-4D97-AF65-F5344CB8AC3E}">
        <p14:creationId xmlns:p14="http://schemas.microsoft.com/office/powerpoint/2010/main" val="3640115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00200"/>
            <a:ext cx="7886700" cy="4953000"/>
          </a:xfrm>
        </p:spPr>
        <p:txBody>
          <a:bodyPr>
            <a:normAutofit/>
          </a:bodyPr>
          <a:lstStyle/>
          <a:p>
            <a:pPr marL="0" indent="0">
              <a:buNone/>
            </a:pPr>
            <a:r>
              <a:rPr lang="id-ID" sz="3600" dirty="0"/>
              <a:t>Kegiatan penyelidikan dan investigasi terhadap </a:t>
            </a:r>
            <a:r>
              <a:rPr lang="id-ID" sz="3600" dirty="0" err="1"/>
              <a:t>suatu</a:t>
            </a:r>
            <a:r>
              <a:rPr lang="id-ID" sz="3600" dirty="0"/>
              <a:t> masalah yang dilakukan secara berulang-ulang dan sistematis, dengan tujuan untuk </a:t>
            </a:r>
            <a:r>
              <a:rPr lang="id-ID" sz="3600" dirty="0">
                <a:solidFill>
                  <a:srgbClr val="C00000"/>
                </a:solidFill>
              </a:rPr>
              <a:t>menemukan atau merevisi </a:t>
            </a:r>
            <a:r>
              <a:rPr lang="en-US" sz="3600" dirty="0" err="1">
                <a:solidFill>
                  <a:srgbClr val="0070C0"/>
                </a:solidFill>
              </a:rPr>
              <a:t>teori</a:t>
            </a:r>
            <a:r>
              <a:rPr lang="en-US" sz="3600" dirty="0"/>
              <a:t>, </a:t>
            </a:r>
            <a:r>
              <a:rPr lang="en-US" sz="3600" dirty="0" err="1">
                <a:solidFill>
                  <a:srgbClr val="00B050"/>
                </a:solidFill>
              </a:rPr>
              <a:t>metode</a:t>
            </a:r>
            <a:r>
              <a:rPr lang="en-US" sz="3600" dirty="0"/>
              <a:t>, </a:t>
            </a:r>
            <a:r>
              <a:rPr lang="id-ID" sz="3600" dirty="0">
                <a:solidFill>
                  <a:schemeClr val="accent2"/>
                </a:solidFill>
              </a:rPr>
              <a:t>fakta</a:t>
            </a:r>
            <a:r>
              <a:rPr lang="id-ID" sz="3600" dirty="0"/>
              <a:t>, dan </a:t>
            </a:r>
            <a:r>
              <a:rPr lang="id-ID" sz="3600" dirty="0">
                <a:solidFill>
                  <a:srgbClr val="934BC9"/>
                </a:solidFill>
              </a:rPr>
              <a:t>aplikasi</a:t>
            </a:r>
            <a:br>
              <a:rPr lang="en-US" sz="3600" dirty="0"/>
            </a:br>
            <a:endParaRPr lang="id-ID" sz="3600" dirty="0"/>
          </a:p>
          <a:p>
            <a:pPr marL="0" indent="0">
              <a:buNone/>
            </a:pPr>
            <a:endParaRPr lang="en-US" sz="2000" dirty="0"/>
          </a:p>
          <a:p>
            <a:pPr marL="0" indent="0" algn="r">
              <a:buNone/>
            </a:pPr>
            <a:r>
              <a:rPr lang="id-ID" sz="2400" i="1" dirty="0"/>
              <a:t>(</a:t>
            </a:r>
            <a:r>
              <a:rPr lang="id-ID" sz="2400" i="1" dirty="0" err="1"/>
              <a:t>Berndtsson</a:t>
            </a:r>
            <a:r>
              <a:rPr lang="id-ID" sz="2400" i="1" dirty="0"/>
              <a:t> </a:t>
            </a:r>
            <a:r>
              <a:rPr lang="id-ID" sz="2400" i="1" dirty="0" err="1"/>
              <a:t>et</a:t>
            </a:r>
            <a:r>
              <a:rPr lang="id-ID" sz="2400" i="1" dirty="0"/>
              <a:t> </a:t>
            </a:r>
            <a:r>
              <a:rPr lang="id-ID" sz="2400" i="1" dirty="0" err="1"/>
              <a:t>al</a:t>
            </a:r>
            <a:r>
              <a:rPr lang="id-ID" sz="2400" i="1" dirty="0"/>
              <a:t>., 2008)</a:t>
            </a:r>
            <a:endParaRPr lang="en-US" sz="2400" i="1" dirty="0"/>
          </a:p>
        </p:txBody>
      </p:sp>
      <p:sp>
        <p:nvSpPr>
          <p:cNvPr id="2" name="Title 1"/>
          <p:cNvSpPr>
            <a:spLocks noGrp="1"/>
          </p:cNvSpPr>
          <p:nvPr>
            <p:ph type="title"/>
          </p:nvPr>
        </p:nvSpPr>
        <p:spPr/>
        <p:txBody>
          <a:bodyPr/>
          <a:lstStyle/>
          <a:p>
            <a:r>
              <a:rPr lang="en-US" dirty="0" err="1"/>
              <a:t>Bentuk</a:t>
            </a:r>
            <a:r>
              <a:rPr lang="en-US" dirty="0"/>
              <a:t> </a:t>
            </a:r>
            <a:r>
              <a:rPr lang="en-US" dirty="0" err="1"/>
              <a:t>Kontribusi</a:t>
            </a:r>
            <a:r>
              <a:rPr lang="en-US" dirty="0"/>
              <a:t> </a:t>
            </a:r>
            <a:r>
              <a:rPr lang="id-ID" dirty="0"/>
              <a:t>ke Pengetahuan</a:t>
            </a:r>
            <a:endParaRPr lang="en-US" dirty="0"/>
          </a:p>
        </p:txBody>
      </p:sp>
      <p:sp>
        <p:nvSpPr>
          <p:cNvPr id="4" name="Slide Number Placeholder 3">
            <a:extLst>
              <a:ext uri="{FF2B5EF4-FFF2-40B4-BE49-F238E27FC236}">
                <a16:creationId xmlns:a16="http://schemas.microsoft.com/office/drawing/2014/main" id="{622D79BD-11CC-44EB-ABC9-2648D5F652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415274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Card </a:t>
            </a:r>
            <a:endParaRPr lang="id-ID" dirty="0"/>
          </a:p>
        </p:txBody>
      </p:sp>
      <p:pic>
        <p:nvPicPr>
          <p:cNvPr id="5" name="Picture 4"/>
          <p:cNvPicPr/>
          <p:nvPr/>
        </p:nvPicPr>
        <p:blipFill rotWithShape="1">
          <a:blip r:embed="rId2"/>
          <a:srcRect l="914" t="8862" r="7278" b="3850"/>
          <a:stretch/>
        </p:blipFill>
        <p:spPr bwMode="auto">
          <a:xfrm>
            <a:off x="381000" y="1224753"/>
            <a:ext cx="8382000" cy="517604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E1D69AC3-5AAD-4301-9A59-CA1AE350AD9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430</a:t>
            </a:fld>
            <a:endParaRPr lang="en-US">
              <a:solidFill>
                <a:prstClr val="black">
                  <a:tint val="75000"/>
                </a:prstClr>
              </a:solidFill>
            </a:endParaRPr>
          </a:p>
        </p:txBody>
      </p:sp>
    </p:spTree>
    <p:extLst>
      <p:ext uri="{BB962C8B-B14F-4D97-AF65-F5344CB8AC3E}">
        <p14:creationId xmlns:p14="http://schemas.microsoft.com/office/powerpoint/2010/main" val="1512867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Card </a:t>
            </a:r>
            <a:endParaRPr lang="id-ID" dirty="0"/>
          </a:p>
        </p:txBody>
      </p:sp>
      <p:pic>
        <p:nvPicPr>
          <p:cNvPr id="5" name="Picture 4"/>
          <p:cNvPicPr/>
          <p:nvPr/>
        </p:nvPicPr>
        <p:blipFill rotWithShape="1">
          <a:blip r:embed="rId2"/>
          <a:srcRect l="748" t="8862" r="7439" b="3683"/>
          <a:stretch/>
        </p:blipFill>
        <p:spPr bwMode="auto">
          <a:xfrm>
            <a:off x="381000" y="1224754"/>
            <a:ext cx="8382000" cy="517604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2F6315CC-9BB0-494F-B9E3-6E0A6469C8D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431</a:t>
            </a:fld>
            <a:endParaRPr lang="en-US">
              <a:solidFill>
                <a:prstClr val="black">
                  <a:tint val="75000"/>
                </a:prstClr>
              </a:solidFill>
            </a:endParaRPr>
          </a:p>
        </p:txBody>
      </p:sp>
    </p:spTree>
    <p:extLst>
      <p:ext uri="{BB962C8B-B14F-4D97-AF65-F5344CB8AC3E}">
        <p14:creationId xmlns:p14="http://schemas.microsoft.com/office/powerpoint/2010/main" val="30106053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a:t>
            </a:r>
            <a:r>
              <a:rPr lang="en-US" dirty="0" err="1"/>
              <a:t>Hasil</a:t>
            </a:r>
            <a:r>
              <a:rPr lang="en-US" dirty="0"/>
              <a:t> </a:t>
            </a:r>
            <a:r>
              <a:rPr lang="en-US" dirty="0" err="1"/>
              <a:t>Koreksi</a:t>
            </a:r>
            <a:endParaRPr lang="id-ID"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838200" y="1388289"/>
            <a:ext cx="7143750" cy="5176496"/>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9FB45E9F-7389-497A-959F-F4E05E0FC65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432</a:t>
            </a:fld>
            <a:endParaRPr lang="en-US">
              <a:solidFill>
                <a:prstClr val="black">
                  <a:tint val="75000"/>
                </a:prstClr>
              </a:solidFill>
            </a:endParaRPr>
          </a:p>
        </p:txBody>
      </p:sp>
    </p:spTree>
    <p:extLst>
      <p:ext uri="{BB962C8B-B14F-4D97-AF65-F5344CB8AC3E}">
        <p14:creationId xmlns:p14="http://schemas.microsoft.com/office/powerpoint/2010/main" val="1049387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a:t>
            </a:r>
            <a:r>
              <a:rPr lang="en-US" dirty="0" err="1"/>
              <a:t>Peraturan</a:t>
            </a:r>
            <a:r>
              <a:rPr lang="en-US" dirty="0"/>
              <a:t> </a:t>
            </a:r>
            <a:r>
              <a:rPr lang="en-US" dirty="0" err="1"/>
              <a:t>Bimbingan</a:t>
            </a:r>
            <a:endParaRPr lang="id-ID"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57200" y="1043052"/>
            <a:ext cx="8229600" cy="5490392"/>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783069EA-778C-4770-923B-07A3F2F9C8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433</a:t>
            </a:fld>
            <a:endParaRPr lang="en-US">
              <a:solidFill>
                <a:prstClr val="black">
                  <a:tint val="75000"/>
                </a:prstClr>
              </a:solidFill>
            </a:endParaRPr>
          </a:p>
        </p:txBody>
      </p:sp>
    </p:spTree>
    <p:extLst>
      <p:ext uri="{BB962C8B-B14F-4D97-AF65-F5344CB8AC3E}">
        <p14:creationId xmlns:p14="http://schemas.microsoft.com/office/powerpoint/2010/main" val="2709138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a:t>
            </a:r>
            <a:r>
              <a:rPr lang="en-US" dirty="0" err="1"/>
              <a:t>Peraturan</a:t>
            </a:r>
            <a:r>
              <a:rPr lang="en-US" dirty="0"/>
              <a:t> </a:t>
            </a:r>
            <a:r>
              <a:rPr lang="en-US" dirty="0" err="1"/>
              <a:t>Bimbingan</a:t>
            </a:r>
            <a:endParaRPr lang="id-ID"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61962" y="957781"/>
            <a:ext cx="8220076" cy="5518768"/>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657C0268-0D38-40E3-B92C-30DB031393D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434</a:t>
            </a:fld>
            <a:endParaRPr lang="en-US">
              <a:solidFill>
                <a:prstClr val="black">
                  <a:tint val="75000"/>
                </a:prstClr>
              </a:solidFill>
            </a:endParaRPr>
          </a:p>
        </p:txBody>
      </p:sp>
    </p:spTree>
    <p:extLst>
      <p:ext uri="{BB962C8B-B14F-4D97-AF65-F5344CB8AC3E}">
        <p14:creationId xmlns:p14="http://schemas.microsoft.com/office/powerpoint/2010/main" val="12373517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Contoh</a:t>
            </a:r>
            <a:r>
              <a:rPr lang="en-US" dirty="0"/>
              <a:t> </a:t>
            </a:r>
            <a:r>
              <a:rPr lang="en-US" dirty="0" err="1"/>
              <a:t>Peraturan</a:t>
            </a:r>
            <a:r>
              <a:rPr lang="en-US" dirty="0"/>
              <a:t> </a:t>
            </a:r>
            <a:r>
              <a:rPr lang="en-US" dirty="0" err="1"/>
              <a:t>Bimbingan</a:t>
            </a:r>
            <a:endParaRPr lang="id-ID"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66725" y="967396"/>
            <a:ext cx="8210550" cy="5497864"/>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607BF882-8F21-4CA7-AC72-5F1FF68C12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435</a:t>
            </a:fld>
            <a:endParaRPr lang="en-US">
              <a:solidFill>
                <a:prstClr val="black">
                  <a:tint val="75000"/>
                </a:prstClr>
              </a:solidFill>
            </a:endParaRPr>
          </a:p>
        </p:txBody>
      </p:sp>
    </p:spTree>
    <p:extLst>
      <p:ext uri="{BB962C8B-B14F-4D97-AF65-F5344CB8AC3E}">
        <p14:creationId xmlns:p14="http://schemas.microsoft.com/office/powerpoint/2010/main" val="430731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err="1"/>
              <a:t>Diskusi</a:t>
            </a:r>
            <a:r>
              <a:rPr lang="en-US" dirty="0"/>
              <a:t> di </a:t>
            </a:r>
            <a:r>
              <a:rPr lang="en-US" dirty="0" err="1"/>
              <a:t>Grup</a:t>
            </a:r>
            <a:r>
              <a:rPr lang="en-US" dirty="0"/>
              <a:t> Telegram</a:t>
            </a:r>
            <a:endParaRPr lang="id-ID" dirty="0"/>
          </a:p>
        </p:txBody>
      </p:sp>
      <p:pic>
        <p:nvPicPr>
          <p:cNvPr id="5" name="Picture 4"/>
          <p:cNvPicPr>
            <a:picLocks noChangeAspect="1"/>
          </p:cNvPicPr>
          <p:nvPr/>
        </p:nvPicPr>
        <p:blipFill rotWithShape="1">
          <a:blip r:embed="rId2"/>
          <a:srcRect l="15418" t="4814" r="21249" b="12963"/>
          <a:stretch/>
        </p:blipFill>
        <p:spPr>
          <a:xfrm>
            <a:off x="1234676" y="1450125"/>
            <a:ext cx="6674647" cy="4874249"/>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C38724F-C497-408E-AE5C-8282B0FBB7E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436</a:t>
            </a:fld>
            <a:endParaRPr lang="en-US">
              <a:solidFill>
                <a:prstClr val="black">
                  <a:tint val="75000"/>
                </a:prstClr>
              </a:solidFill>
            </a:endParaRPr>
          </a:p>
        </p:txBody>
      </p:sp>
    </p:spTree>
    <p:extLst>
      <p:ext uri="{BB962C8B-B14F-4D97-AF65-F5344CB8AC3E}">
        <p14:creationId xmlns:p14="http://schemas.microsoft.com/office/powerpoint/2010/main" val="3101392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5.2 </a:t>
            </a:r>
            <a:r>
              <a:rPr lang="en-US" sz="4000" dirty="0" err="1"/>
              <a:t>Presentasi</a:t>
            </a:r>
            <a:r>
              <a:rPr lang="en-US" sz="4000" dirty="0"/>
              <a:t> </a:t>
            </a:r>
            <a:r>
              <a:rPr lang="en-US" sz="4000" dirty="0" err="1"/>
              <a:t>Penelitian</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2D8C84A7-8E59-4F2A-970D-AD3909DDD0A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437</a:t>
            </a:fld>
            <a:endParaRPr lang="en-US">
              <a:solidFill>
                <a:prstClr val="black">
                  <a:tint val="75000"/>
                </a:prstClr>
              </a:solidFill>
            </a:endParaRPr>
          </a:p>
        </p:txBody>
      </p:sp>
    </p:spTree>
    <p:extLst>
      <p:ext uri="{BB962C8B-B14F-4D97-AF65-F5344CB8AC3E}">
        <p14:creationId xmlns:p14="http://schemas.microsoft.com/office/powerpoint/2010/main" val="2692770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7886700" cy="5486400"/>
          </a:xfrm>
        </p:spPr>
        <p:txBody>
          <a:bodyPr>
            <a:normAutofit fontScale="85000" lnSpcReduction="20000"/>
          </a:bodyPr>
          <a:lstStyle/>
          <a:p>
            <a:r>
              <a:rPr lang="en-US" dirty="0" err="1"/>
              <a:t>Secara</a:t>
            </a:r>
            <a:r>
              <a:rPr lang="en-US" dirty="0"/>
              <a:t> </a:t>
            </a:r>
            <a:r>
              <a:rPr lang="en-US" dirty="0" err="1"/>
              <a:t>umum</a:t>
            </a:r>
            <a:r>
              <a:rPr lang="en-US" dirty="0"/>
              <a:t> </a:t>
            </a:r>
            <a:r>
              <a:rPr lang="en-US" dirty="0" err="1"/>
              <a:t>alur</a:t>
            </a:r>
            <a:r>
              <a:rPr lang="en-US" dirty="0"/>
              <a:t> </a:t>
            </a:r>
            <a:r>
              <a:rPr lang="en-US" dirty="0" err="1"/>
              <a:t>presentasi</a:t>
            </a:r>
            <a:r>
              <a:rPr lang="en-US" dirty="0"/>
              <a:t> </a:t>
            </a:r>
            <a:r>
              <a:rPr lang="en-US" dirty="0" err="1"/>
              <a:t>sebaiknya</a:t>
            </a:r>
            <a:r>
              <a:rPr lang="en-US" dirty="0"/>
              <a:t> </a:t>
            </a:r>
            <a:r>
              <a:rPr lang="en-US" dirty="0" err="1">
                <a:solidFill>
                  <a:srgbClr val="C00000"/>
                </a:solidFill>
              </a:rPr>
              <a:t>mengikuti</a:t>
            </a:r>
            <a:r>
              <a:rPr lang="en-US" dirty="0">
                <a:solidFill>
                  <a:srgbClr val="C00000"/>
                </a:solidFill>
              </a:rPr>
              <a:t> </a:t>
            </a:r>
            <a:r>
              <a:rPr lang="en-US" dirty="0" err="1">
                <a:solidFill>
                  <a:srgbClr val="C00000"/>
                </a:solidFill>
              </a:rPr>
              <a:t>alur</a:t>
            </a:r>
            <a:r>
              <a:rPr lang="en-US" dirty="0">
                <a:solidFill>
                  <a:srgbClr val="C00000"/>
                </a:solidFill>
              </a:rPr>
              <a:t> </a:t>
            </a:r>
            <a:r>
              <a:rPr lang="en-US" dirty="0" err="1">
                <a:solidFill>
                  <a:srgbClr val="C00000"/>
                </a:solidFill>
              </a:rPr>
              <a:t>tesis</a:t>
            </a:r>
            <a:endParaRPr lang="en-US" dirty="0">
              <a:solidFill>
                <a:srgbClr val="C00000"/>
              </a:solidFill>
            </a:endParaRPr>
          </a:p>
          <a:p>
            <a:r>
              <a:rPr lang="en-US" dirty="0" err="1"/>
              <a:t>Gunakan</a:t>
            </a:r>
            <a:r>
              <a:rPr lang="en-US" dirty="0"/>
              <a:t> theme slide </a:t>
            </a:r>
            <a:r>
              <a:rPr lang="en-US" dirty="0" err="1"/>
              <a:t>putih</a:t>
            </a:r>
            <a:r>
              <a:rPr lang="en-US" dirty="0"/>
              <a:t> </a:t>
            </a:r>
            <a:r>
              <a:rPr lang="en-US" dirty="0" err="1"/>
              <a:t>bersih</a:t>
            </a:r>
            <a:r>
              <a:rPr lang="en-US" dirty="0">
                <a:solidFill>
                  <a:srgbClr val="C00000"/>
                </a:solidFill>
              </a:rPr>
              <a:t>, </a:t>
            </a:r>
            <a:r>
              <a:rPr lang="en-US" dirty="0" err="1">
                <a:solidFill>
                  <a:srgbClr val="C00000"/>
                </a:solidFill>
              </a:rPr>
              <a:t>hindari</a:t>
            </a:r>
            <a:r>
              <a:rPr lang="en-US" dirty="0">
                <a:solidFill>
                  <a:srgbClr val="C00000"/>
                </a:solidFill>
              </a:rPr>
              <a:t> </a:t>
            </a:r>
            <a:r>
              <a:rPr lang="en-US" dirty="0" err="1">
                <a:solidFill>
                  <a:srgbClr val="C00000"/>
                </a:solidFill>
              </a:rPr>
              <a:t>menggunakan</a:t>
            </a:r>
            <a:r>
              <a:rPr lang="en-US" dirty="0">
                <a:solidFill>
                  <a:srgbClr val="C00000"/>
                </a:solidFill>
              </a:rPr>
              <a:t> </a:t>
            </a:r>
            <a:r>
              <a:rPr lang="en-US" dirty="0" err="1">
                <a:solidFill>
                  <a:srgbClr val="C00000"/>
                </a:solidFill>
              </a:rPr>
              <a:t>gambar</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animasi</a:t>
            </a:r>
            <a:r>
              <a:rPr lang="en-US" dirty="0"/>
              <a:t> yang </a:t>
            </a:r>
            <a:r>
              <a:rPr lang="en-US" dirty="0" err="1"/>
              <a:t>tidak</a:t>
            </a:r>
            <a:r>
              <a:rPr lang="en-US" dirty="0"/>
              <a:t> </a:t>
            </a:r>
            <a:r>
              <a:rPr lang="en-US" dirty="0" err="1"/>
              <a:t>perlu</a:t>
            </a:r>
            <a:endParaRPr lang="en-US" dirty="0"/>
          </a:p>
          <a:p>
            <a:r>
              <a:rPr lang="en-US" dirty="0" err="1"/>
              <a:t>Gunakan</a:t>
            </a:r>
            <a:r>
              <a:rPr lang="en-US" dirty="0"/>
              <a:t> font </a:t>
            </a:r>
            <a:r>
              <a:rPr lang="en-US" dirty="0" err="1"/>
              <a:t>hitam</a:t>
            </a:r>
            <a:r>
              <a:rPr lang="en-US" dirty="0"/>
              <a:t> </a:t>
            </a:r>
            <a:r>
              <a:rPr lang="en-US" dirty="0" err="1"/>
              <a:t>untuk</a:t>
            </a:r>
            <a:r>
              <a:rPr lang="en-US" dirty="0"/>
              <a:t> </a:t>
            </a:r>
            <a:r>
              <a:rPr lang="en-US" dirty="0" err="1"/>
              <a:t>isi</a:t>
            </a:r>
            <a:r>
              <a:rPr lang="en-US" dirty="0"/>
              <a:t> slide, </a:t>
            </a:r>
            <a:r>
              <a:rPr lang="en-US" dirty="0" err="1"/>
              <a:t>dan</a:t>
            </a:r>
            <a:r>
              <a:rPr lang="en-US" dirty="0"/>
              <a:t> </a:t>
            </a:r>
            <a:r>
              <a:rPr lang="en-US" dirty="0">
                <a:solidFill>
                  <a:srgbClr val="C00000"/>
                </a:solidFill>
              </a:rPr>
              <a:t>kata-kata yang </a:t>
            </a:r>
            <a:r>
              <a:rPr lang="en-US" dirty="0" err="1">
                <a:solidFill>
                  <a:srgbClr val="C00000"/>
                </a:solidFill>
              </a:rPr>
              <a:t>penting</a:t>
            </a:r>
            <a:r>
              <a:rPr lang="en-US" dirty="0">
                <a:solidFill>
                  <a:srgbClr val="C00000"/>
                </a:solidFill>
              </a:rPr>
              <a:t> </a:t>
            </a:r>
            <a:r>
              <a:rPr lang="en-US" dirty="0" err="1">
                <a:solidFill>
                  <a:srgbClr val="C00000"/>
                </a:solidFill>
              </a:rPr>
              <a:t>bisa</a:t>
            </a:r>
            <a:r>
              <a:rPr lang="en-US" dirty="0">
                <a:solidFill>
                  <a:srgbClr val="C00000"/>
                </a:solidFill>
              </a:rPr>
              <a:t> </a:t>
            </a:r>
            <a:r>
              <a:rPr lang="en-US" dirty="0" err="1">
                <a:solidFill>
                  <a:srgbClr val="C00000"/>
                </a:solidFill>
              </a:rPr>
              <a:t>diberi</a:t>
            </a:r>
            <a:r>
              <a:rPr lang="en-US" dirty="0">
                <a:solidFill>
                  <a:srgbClr val="C00000"/>
                </a:solidFill>
              </a:rPr>
              <a:t> </a:t>
            </a:r>
            <a:r>
              <a:rPr lang="en-US" dirty="0" err="1">
                <a:solidFill>
                  <a:srgbClr val="C00000"/>
                </a:solidFill>
              </a:rPr>
              <a:t>penekanan</a:t>
            </a:r>
            <a:r>
              <a:rPr lang="en-US" dirty="0"/>
              <a:t> </a:t>
            </a:r>
            <a:r>
              <a:rPr lang="en-US" dirty="0" err="1"/>
              <a:t>dengan</a:t>
            </a:r>
            <a:r>
              <a:rPr lang="en-US" dirty="0"/>
              <a:t> font </a:t>
            </a:r>
            <a:r>
              <a:rPr lang="en-US" dirty="0" err="1"/>
              <a:t>warna</a:t>
            </a:r>
            <a:r>
              <a:rPr lang="en-US" dirty="0"/>
              <a:t> </a:t>
            </a:r>
            <a:r>
              <a:rPr lang="en-US" dirty="0" err="1"/>
              <a:t>merah</a:t>
            </a:r>
            <a:r>
              <a:rPr lang="en-US" dirty="0"/>
              <a:t> </a:t>
            </a:r>
            <a:r>
              <a:rPr lang="en-US" dirty="0" err="1"/>
              <a:t>atau</a:t>
            </a:r>
            <a:r>
              <a:rPr lang="en-US" dirty="0"/>
              <a:t> </a:t>
            </a:r>
            <a:r>
              <a:rPr lang="en-US" dirty="0" err="1"/>
              <a:t>biru</a:t>
            </a:r>
            <a:endParaRPr lang="en-US" dirty="0"/>
          </a:p>
          <a:p>
            <a:r>
              <a:rPr lang="en-US" dirty="0" err="1"/>
              <a:t>Ukuran</a:t>
            </a:r>
            <a:r>
              <a:rPr lang="en-US" dirty="0"/>
              <a:t> font </a:t>
            </a:r>
            <a:r>
              <a:rPr lang="en-US" dirty="0" err="1"/>
              <a:t>jangan</a:t>
            </a:r>
            <a:r>
              <a:rPr lang="en-US" dirty="0"/>
              <a:t> </a:t>
            </a:r>
            <a:r>
              <a:rPr lang="en-US" dirty="0" err="1"/>
              <a:t>lebih</a:t>
            </a:r>
            <a:r>
              <a:rPr lang="en-US" dirty="0"/>
              <a:t> </a:t>
            </a:r>
            <a:r>
              <a:rPr lang="en-US" dirty="0" err="1"/>
              <a:t>kecil</a:t>
            </a:r>
            <a:r>
              <a:rPr lang="en-US" dirty="0"/>
              <a:t> </a:t>
            </a:r>
            <a:r>
              <a:rPr lang="en-US" dirty="0" err="1"/>
              <a:t>dari</a:t>
            </a:r>
            <a:r>
              <a:rPr lang="en-US" dirty="0"/>
              <a:t> 20pt, </a:t>
            </a:r>
            <a:r>
              <a:rPr lang="en-US" dirty="0" err="1"/>
              <a:t>usahakan</a:t>
            </a:r>
            <a:r>
              <a:rPr lang="en-US" dirty="0"/>
              <a:t> </a:t>
            </a:r>
            <a:r>
              <a:rPr lang="en-US" dirty="0" err="1"/>
              <a:t>menggunakan</a:t>
            </a:r>
            <a:r>
              <a:rPr lang="en-US" dirty="0"/>
              <a:t> </a:t>
            </a:r>
            <a:r>
              <a:rPr lang="en-US" dirty="0">
                <a:solidFill>
                  <a:srgbClr val="C00000"/>
                </a:solidFill>
              </a:rPr>
              <a:t>28pt </a:t>
            </a:r>
            <a:r>
              <a:rPr lang="en-US" dirty="0" err="1">
                <a:solidFill>
                  <a:srgbClr val="C00000"/>
                </a:solidFill>
              </a:rPr>
              <a:t>atau</a:t>
            </a:r>
            <a:r>
              <a:rPr lang="en-US" dirty="0">
                <a:solidFill>
                  <a:srgbClr val="C00000"/>
                </a:solidFill>
              </a:rPr>
              <a:t> 26pt</a:t>
            </a:r>
          </a:p>
          <a:p>
            <a:r>
              <a:rPr lang="en-US" dirty="0">
                <a:solidFill>
                  <a:srgbClr val="C00000"/>
                </a:solidFill>
              </a:rPr>
              <a:t>Citation </a:t>
            </a:r>
            <a:r>
              <a:rPr lang="id-ID" dirty="0">
                <a:solidFill>
                  <a:srgbClr val="C00000"/>
                </a:solidFill>
              </a:rPr>
              <a:t>sebaiknya</a:t>
            </a:r>
            <a:r>
              <a:rPr lang="en-US" dirty="0">
                <a:solidFill>
                  <a:srgbClr val="C00000"/>
                </a:solidFill>
              </a:rPr>
              <a:t> </a:t>
            </a:r>
            <a:r>
              <a:rPr lang="en-US" dirty="0" err="1">
                <a:solidFill>
                  <a:srgbClr val="C00000"/>
                </a:solidFill>
              </a:rPr>
              <a:t>diselipkan</a:t>
            </a:r>
            <a:r>
              <a:rPr lang="en-US" dirty="0">
                <a:solidFill>
                  <a:srgbClr val="C00000"/>
                </a:solidFill>
              </a:rPr>
              <a:t> </a:t>
            </a:r>
            <a:r>
              <a:rPr lang="en-US" dirty="0"/>
              <a:t>di </a:t>
            </a:r>
            <a:r>
              <a:rPr lang="en-US" dirty="0" err="1"/>
              <a:t>kalimat</a:t>
            </a:r>
            <a:r>
              <a:rPr lang="en-US" dirty="0"/>
              <a:t> </a:t>
            </a:r>
            <a:r>
              <a:rPr lang="en-US" dirty="0" err="1"/>
              <a:t>dalam</a:t>
            </a:r>
            <a:r>
              <a:rPr lang="en-US" dirty="0"/>
              <a:t> slide</a:t>
            </a:r>
            <a:r>
              <a:rPr lang="id-ID" dirty="0"/>
              <a:t> (usahakan </a:t>
            </a:r>
            <a:r>
              <a:rPr lang="id-ID" dirty="0" err="1"/>
              <a:t>style</a:t>
            </a:r>
            <a:r>
              <a:rPr lang="id-ID" dirty="0"/>
              <a:t> APA atau Harvard)</a:t>
            </a:r>
            <a:r>
              <a:rPr lang="en-US" dirty="0"/>
              <a:t>, </a:t>
            </a:r>
            <a:r>
              <a:rPr lang="en-US" dirty="0" err="1"/>
              <a:t>dengan</a:t>
            </a:r>
            <a:r>
              <a:rPr lang="en-US" dirty="0"/>
              <a:t> font yang </a:t>
            </a:r>
            <a:r>
              <a:rPr lang="en-US" dirty="0" err="1"/>
              <a:t>diset</a:t>
            </a:r>
            <a:r>
              <a:rPr lang="en-US" dirty="0"/>
              <a:t> </a:t>
            </a:r>
            <a:r>
              <a:rPr lang="en-US" dirty="0" err="1"/>
              <a:t>lebih</a:t>
            </a:r>
            <a:r>
              <a:rPr lang="en-US" dirty="0"/>
              <a:t> </a:t>
            </a:r>
            <a:r>
              <a:rPr lang="en-US" dirty="0" err="1"/>
              <a:t>kecil</a:t>
            </a:r>
            <a:r>
              <a:rPr lang="en-US" dirty="0"/>
              <a:t> (18pt or 20pt)</a:t>
            </a:r>
          </a:p>
          <a:p>
            <a:r>
              <a:rPr lang="en-US" dirty="0"/>
              <a:t>Slide </a:t>
            </a:r>
            <a:r>
              <a:rPr lang="en-US" dirty="0" err="1"/>
              <a:t>tidak</a:t>
            </a:r>
            <a:r>
              <a:rPr lang="en-US" dirty="0"/>
              <a:t> </a:t>
            </a:r>
            <a:r>
              <a:rPr lang="en-US" dirty="0" err="1"/>
              <a:t>berisi</a:t>
            </a:r>
            <a:r>
              <a:rPr lang="en-US" dirty="0"/>
              <a:t> paragraph </a:t>
            </a:r>
            <a:r>
              <a:rPr lang="en-US" dirty="0" err="1"/>
              <a:t>penuh</a:t>
            </a:r>
            <a:r>
              <a:rPr lang="en-US" dirty="0"/>
              <a:t>, </a:t>
            </a:r>
            <a:r>
              <a:rPr lang="en-US" dirty="0">
                <a:solidFill>
                  <a:srgbClr val="C00000"/>
                </a:solidFill>
              </a:rPr>
              <a:t>slide </a:t>
            </a:r>
            <a:r>
              <a:rPr lang="en-US" dirty="0" err="1">
                <a:solidFill>
                  <a:srgbClr val="C00000"/>
                </a:solidFill>
              </a:rPr>
              <a:t>hanya</a:t>
            </a:r>
            <a:r>
              <a:rPr lang="en-US" dirty="0">
                <a:solidFill>
                  <a:srgbClr val="C00000"/>
                </a:solidFill>
              </a:rPr>
              <a:t> </a:t>
            </a:r>
            <a:r>
              <a:rPr lang="en-US" dirty="0" err="1">
                <a:solidFill>
                  <a:srgbClr val="C00000"/>
                </a:solidFill>
              </a:rPr>
              <a:t>poin-poin</a:t>
            </a:r>
            <a:r>
              <a:rPr lang="en-US" dirty="0">
                <a:solidFill>
                  <a:srgbClr val="C00000"/>
                </a:solidFill>
              </a:rPr>
              <a:t> </a:t>
            </a:r>
            <a:r>
              <a:rPr lang="en-US" dirty="0" err="1">
                <a:solidFill>
                  <a:srgbClr val="C00000"/>
                </a:solidFill>
              </a:rPr>
              <a:t>penting</a:t>
            </a:r>
            <a:r>
              <a:rPr lang="en-US" dirty="0">
                <a:solidFill>
                  <a:srgbClr val="C00000"/>
                </a:solidFill>
              </a:rPr>
              <a:t> </a:t>
            </a:r>
            <a:r>
              <a:rPr lang="en-US" dirty="0" err="1">
                <a:solidFill>
                  <a:srgbClr val="C00000"/>
                </a:solidFill>
              </a:rPr>
              <a:t>saja</a:t>
            </a:r>
            <a:r>
              <a:rPr lang="en-US" dirty="0"/>
              <a:t>, </a:t>
            </a:r>
            <a:r>
              <a:rPr lang="en-US" dirty="0" err="1"/>
              <a:t>berikan</a:t>
            </a:r>
            <a:r>
              <a:rPr lang="en-US" dirty="0"/>
              <a:t> </a:t>
            </a:r>
            <a:r>
              <a:rPr lang="en-US" dirty="0" err="1"/>
              <a:t>ilustrasi</a:t>
            </a:r>
            <a:r>
              <a:rPr lang="en-US" dirty="0"/>
              <a:t> </a:t>
            </a:r>
            <a:r>
              <a:rPr lang="en-US" dirty="0" err="1"/>
              <a:t>gambar</a:t>
            </a:r>
            <a:r>
              <a:rPr lang="en-US" dirty="0"/>
              <a:t> </a:t>
            </a:r>
            <a:r>
              <a:rPr lang="en-US" dirty="0" err="1"/>
              <a:t>bila</a:t>
            </a:r>
            <a:r>
              <a:rPr lang="en-US" dirty="0"/>
              <a:t> </a:t>
            </a:r>
            <a:r>
              <a:rPr lang="en-US" dirty="0" err="1"/>
              <a:t>diperlukan</a:t>
            </a:r>
            <a:endParaRPr lang="en-US" dirty="0"/>
          </a:p>
          <a:p>
            <a:r>
              <a:rPr lang="en-US" dirty="0" err="1"/>
              <a:t>Gunakan</a:t>
            </a:r>
            <a:r>
              <a:rPr lang="en-US" dirty="0"/>
              <a:t> </a:t>
            </a:r>
            <a:r>
              <a:rPr lang="en-US" dirty="0">
                <a:solidFill>
                  <a:srgbClr val="C00000"/>
                </a:solidFill>
              </a:rPr>
              <a:t>slide size standard (4:3) </a:t>
            </a:r>
            <a:r>
              <a:rPr lang="en-US" dirty="0" err="1"/>
              <a:t>karena</a:t>
            </a:r>
            <a:r>
              <a:rPr lang="en-US" dirty="0"/>
              <a:t> </a:t>
            </a:r>
            <a:r>
              <a:rPr lang="en-US" dirty="0" err="1"/>
              <a:t>secara</a:t>
            </a:r>
            <a:r>
              <a:rPr lang="en-US" dirty="0"/>
              <a:t> </a:t>
            </a:r>
            <a:r>
              <a:rPr lang="en-US" dirty="0" err="1"/>
              <a:t>umum</a:t>
            </a:r>
            <a:r>
              <a:rPr lang="en-US" dirty="0"/>
              <a:t> projector </a:t>
            </a:r>
            <a:r>
              <a:rPr lang="en-US" dirty="0" err="1"/>
              <a:t>mendukung</a:t>
            </a:r>
            <a:r>
              <a:rPr lang="en-US" dirty="0"/>
              <a:t> </a:t>
            </a:r>
            <a:r>
              <a:rPr lang="en-US" dirty="0" err="1"/>
              <a:t>ukuran</a:t>
            </a:r>
            <a:r>
              <a:rPr lang="en-US" dirty="0"/>
              <a:t> </a:t>
            </a:r>
            <a:r>
              <a:rPr lang="en-US" dirty="0" err="1"/>
              <a:t>ini</a:t>
            </a:r>
            <a:r>
              <a:rPr lang="en-US" dirty="0"/>
              <a:t>, </a:t>
            </a:r>
            <a:r>
              <a:rPr lang="en-US" dirty="0" err="1"/>
              <a:t>jangan</a:t>
            </a:r>
            <a:r>
              <a:rPr lang="en-US" dirty="0"/>
              <a:t> </a:t>
            </a:r>
            <a:r>
              <a:rPr lang="en-US" dirty="0" err="1"/>
              <a:t>pernah</a:t>
            </a:r>
            <a:r>
              <a:rPr lang="en-US" dirty="0"/>
              <a:t> </a:t>
            </a:r>
            <a:r>
              <a:rPr lang="en-US" dirty="0" err="1"/>
              <a:t>gunakan</a:t>
            </a:r>
            <a:r>
              <a:rPr lang="en-US" dirty="0"/>
              <a:t> size widescreen (16</a:t>
            </a:r>
            <a:r>
              <a:rPr lang="en-US" dirty="0">
                <a:sym typeface="Wingdings" panose="05000000000000000000" pitchFamily="2" charset="2"/>
              </a:rPr>
              <a:t>:9)</a:t>
            </a:r>
            <a:endParaRPr lang="en-US" dirty="0"/>
          </a:p>
        </p:txBody>
      </p:sp>
      <p:sp>
        <p:nvSpPr>
          <p:cNvPr id="2" name="Title 1"/>
          <p:cNvSpPr>
            <a:spLocks noGrp="1"/>
          </p:cNvSpPr>
          <p:nvPr>
            <p:ph type="title"/>
          </p:nvPr>
        </p:nvSpPr>
        <p:spPr/>
        <p:txBody>
          <a:bodyPr>
            <a:normAutofit/>
          </a:bodyPr>
          <a:lstStyle/>
          <a:p>
            <a:r>
              <a:rPr lang="en-US" dirty="0" err="1"/>
              <a:t>Kiat</a:t>
            </a:r>
            <a:r>
              <a:rPr lang="en-US" dirty="0"/>
              <a:t> </a:t>
            </a:r>
            <a:r>
              <a:rPr lang="en-US" dirty="0" err="1"/>
              <a:t>Mempersiapkan</a:t>
            </a:r>
            <a:r>
              <a:rPr lang="en-US" dirty="0"/>
              <a:t> Slide</a:t>
            </a:r>
          </a:p>
        </p:txBody>
      </p:sp>
      <p:sp>
        <p:nvSpPr>
          <p:cNvPr id="5" name="Slide Number Placeholder 4">
            <a:extLst>
              <a:ext uri="{FF2B5EF4-FFF2-40B4-BE49-F238E27FC236}">
                <a16:creationId xmlns:a16="http://schemas.microsoft.com/office/drawing/2014/main" id="{7B5EEDB8-14EB-489E-A232-9B3F375ABE3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438</a:t>
            </a:fld>
            <a:endParaRPr lang="en-US">
              <a:solidFill>
                <a:prstClr val="black">
                  <a:tint val="75000"/>
                </a:prstClr>
              </a:solidFill>
            </a:endParaRPr>
          </a:p>
        </p:txBody>
      </p:sp>
    </p:spTree>
    <p:extLst>
      <p:ext uri="{BB962C8B-B14F-4D97-AF65-F5344CB8AC3E}">
        <p14:creationId xmlns:p14="http://schemas.microsoft.com/office/powerpoint/2010/main" val="2353068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257350"/>
          </a:xfrm>
        </p:spPr>
        <p:txBody>
          <a:bodyPr>
            <a:noAutofit/>
          </a:bodyPr>
          <a:lstStyle/>
          <a:p>
            <a:r>
              <a:rPr lang="en-US" sz="2600" dirty="0" err="1"/>
              <a:t>Lakukan</a:t>
            </a:r>
            <a:r>
              <a:rPr lang="en-US" sz="2600" dirty="0"/>
              <a:t> </a:t>
            </a:r>
            <a:r>
              <a:rPr lang="en-US" sz="2600" dirty="0" err="1"/>
              <a:t>presentasi</a:t>
            </a:r>
            <a:r>
              <a:rPr lang="en-US" sz="2600" dirty="0"/>
              <a:t> </a:t>
            </a:r>
            <a:r>
              <a:rPr lang="en-US" sz="2600" dirty="0" err="1"/>
              <a:t>dengan</a:t>
            </a:r>
            <a:r>
              <a:rPr lang="en-US" sz="2600" dirty="0"/>
              <a:t> </a:t>
            </a:r>
            <a:r>
              <a:rPr lang="en-US" sz="2600" dirty="0" err="1">
                <a:solidFill>
                  <a:srgbClr val="C00000"/>
                </a:solidFill>
              </a:rPr>
              <a:t>tenang</a:t>
            </a:r>
            <a:r>
              <a:rPr lang="en-US" sz="2600" dirty="0"/>
              <a:t>, </a:t>
            </a:r>
            <a:r>
              <a:rPr lang="en-US" sz="2600" dirty="0" err="1"/>
              <a:t>gunakan</a:t>
            </a:r>
            <a:r>
              <a:rPr lang="en-US" sz="2600" dirty="0"/>
              <a:t> </a:t>
            </a:r>
            <a:r>
              <a:rPr lang="en-US" sz="2600" dirty="0" err="1"/>
              <a:t>suara</a:t>
            </a:r>
            <a:r>
              <a:rPr lang="en-US" sz="2600" dirty="0"/>
              <a:t> </a:t>
            </a:r>
            <a:r>
              <a:rPr lang="en-US" sz="2600" dirty="0" err="1">
                <a:solidFill>
                  <a:srgbClr val="C00000"/>
                </a:solidFill>
              </a:rPr>
              <a:t>lantang</a:t>
            </a:r>
            <a:r>
              <a:rPr lang="en-US" sz="2600" dirty="0"/>
              <a:t> </a:t>
            </a:r>
            <a:r>
              <a:rPr lang="en-US" sz="2600" dirty="0" err="1"/>
              <a:t>dan</a:t>
            </a:r>
            <a:r>
              <a:rPr lang="en-US" sz="2600" dirty="0"/>
              <a:t> </a:t>
            </a:r>
            <a:r>
              <a:rPr lang="en-US" sz="2600" dirty="0" err="1">
                <a:solidFill>
                  <a:srgbClr val="C00000"/>
                </a:solidFill>
              </a:rPr>
              <a:t>meyakinkan</a:t>
            </a:r>
            <a:endParaRPr lang="en-US" sz="2600" dirty="0">
              <a:solidFill>
                <a:srgbClr val="C00000"/>
              </a:solidFill>
            </a:endParaRPr>
          </a:p>
          <a:p>
            <a:r>
              <a:rPr lang="en-US" sz="2600" dirty="0" err="1"/>
              <a:t>Atur</a:t>
            </a:r>
            <a:r>
              <a:rPr lang="en-US" sz="2600" dirty="0"/>
              <a:t> </a:t>
            </a:r>
            <a:r>
              <a:rPr lang="en-US" sz="2600" dirty="0" err="1"/>
              <a:t>suara</a:t>
            </a:r>
            <a:r>
              <a:rPr lang="en-US" sz="2600" dirty="0"/>
              <a:t> </a:t>
            </a:r>
            <a:r>
              <a:rPr lang="en-US" sz="2600" dirty="0" err="1"/>
              <a:t>supaya</a:t>
            </a:r>
            <a:r>
              <a:rPr lang="en-US" sz="2600" dirty="0"/>
              <a:t> </a:t>
            </a:r>
            <a:r>
              <a:rPr lang="en-US" sz="2600" dirty="0" err="1">
                <a:solidFill>
                  <a:srgbClr val="C00000"/>
                </a:solidFill>
              </a:rPr>
              <a:t>tidak</a:t>
            </a:r>
            <a:r>
              <a:rPr lang="en-US" sz="2600" dirty="0">
                <a:solidFill>
                  <a:srgbClr val="C00000"/>
                </a:solidFill>
              </a:rPr>
              <a:t> </a:t>
            </a:r>
            <a:r>
              <a:rPr lang="en-US" sz="2600" dirty="0" err="1">
                <a:solidFill>
                  <a:srgbClr val="C00000"/>
                </a:solidFill>
              </a:rPr>
              <a:t>terlalu</a:t>
            </a:r>
            <a:r>
              <a:rPr lang="en-US" sz="2600" dirty="0">
                <a:solidFill>
                  <a:srgbClr val="C00000"/>
                </a:solidFill>
              </a:rPr>
              <a:t> </a:t>
            </a:r>
            <a:r>
              <a:rPr lang="en-US" sz="2600" dirty="0" err="1">
                <a:solidFill>
                  <a:srgbClr val="C00000"/>
                </a:solidFill>
              </a:rPr>
              <a:t>tergesa-gesa</a:t>
            </a:r>
            <a:r>
              <a:rPr lang="en-US" sz="2600" dirty="0">
                <a:solidFill>
                  <a:srgbClr val="C00000"/>
                </a:solidFill>
              </a:rPr>
              <a:t> </a:t>
            </a:r>
            <a:r>
              <a:rPr lang="en-US" sz="2600" dirty="0" err="1"/>
              <a:t>dan</a:t>
            </a:r>
            <a:r>
              <a:rPr lang="en-US" sz="2600" dirty="0"/>
              <a:t> </a:t>
            </a:r>
            <a:r>
              <a:rPr lang="en-US" sz="2600" dirty="0" err="1"/>
              <a:t>juga</a:t>
            </a:r>
            <a:r>
              <a:rPr lang="en-US" sz="2600" dirty="0"/>
              <a:t> </a:t>
            </a:r>
            <a:r>
              <a:rPr lang="en-US" sz="2600" dirty="0" err="1"/>
              <a:t>tidak</a:t>
            </a:r>
            <a:r>
              <a:rPr lang="en-US" sz="2600" dirty="0"/>
              <a:t> </a:t>
            </a:r>
            <a:r>
              <a:rPr lang="en-US" sz="2600" dirty="0" err="1"/>
              <a:t>terlalu</a:t>
            </a:r>
            <a:r>
              <a:rPr lang="en-US" sz="2600" dirty="0"/>
              <a:t> </a:t>
            </a:r>
            <a:r>
              <a:rPr lang="en-US" sz="2600" dirty="0" err="1"/>
              <a:t>lambat</a:t>
            </a:r>
            <a:endParaRPr lang="en-US" sz="2600" dirty="0"/>
          </a:p>
          <a:p>
            <a:r>
              <a:rPr lang="en-US" sz="2600" dirty="0" err="1"/>
              <a:t>Beri</a:t>
            </a:r>
            <a:r>
              <a:rPr lang="en-US" sz="2600" dirty="0"/>
              <a:t> </a:t>
            </a:r>
            <a:r>
              <a:rPr lang="en-US" sz="2600" dirty="0" err="1">
                <a:solidFill>
                  <a:srgbClr val="C00000"/>
                </a:solidFill>
              </a:rPr>
              <a:t>penekanan</a:t>
            </a:r>
            <a:r>
              <a:rPr lang="en-US" sz="2600" dirty="0">
                <a:solidFill>
                  <a:srgbClr val="C00000"/>
                </a:solidFill>
              </a:rPr>
              <a:t> </a:t>
            </a:r>
            <a:r>
              <a:rPr lang="en-US" sz="2600" dirty="0" err="1">
                <a:solidFill>
                  <a:srgbClr val="C00000"/>
                </a:solidFill>
              </a:rPr>
              <a:t>suara</a:t>
            </a:r>
            <a:r>
              <a:rPr lang="en-US" sz="2600" dirty="0"/>
              <a:t> </a:t>
            </a:r>
            <a:r>
              <a:rPr lang="en-US" sz="2600" dirty="0" err="1"/>
              <a:t>terhadap</a:t>
            </a:r>
            <a:r>
              <a:rPr lang="en-US" sz="2600" dirty="0"/>
              <a:t> </a:t>
            </a:r>
            <a:r>
              <a:rPr lang="en-US" sz="2600" dirty="0" err="1"/>
              <a:t>poin-poin</a:t>
            </a:r>
            <a:r>
              <a:rPr lang="en-US" sz="2600" dirty="0"/>
              <a:t> yang </a:t>
            </a:r>
            <a:r>
              <a:rPr lang="en-US" sz="2600" dirty="0" err="1"/>
              <a:t>kita</a:t>
            </a:r>
            <a:r>
              <a:rPr lang="en-US" sz="2600" dirty="0"/>
              <a:t> </a:t>
            </a:r>
            <a:r>
              <a:rPr lang="en-US" sz="2600" dirty="0" err="1"/>
              <a:t>anggap</a:t>
            </a:r>
            <a:r>
              <a:rPr lang="en-US" sz="2600" dirty="0"/>
              <a:t> </a:t>
            </a:r>
            <a:r>
              <a:rPr lang="en-US" sz="2600" dirty="0" err="1"/>
              <a:t>penting</a:t>
            </a:r>
            <a:endParaRPr lang="en-US" sz="2600" dirty="0"/>
          </a:p>
          <a:p>
            <a:r>
              <a:rPr lang="en-US" sz="2600" dirty="0" err="1">
                <a:solidFill>
                  <a:srgbClr val="C00000"/>
                </a:solidFill>
              </a:rPr>
              <a:t>Jangan</a:t>
            </a:r>
            <a:r>
              <a:rPr lang="en-US" sz="2600" dirty="0">
                <a:solidFill>
                  <a:srgbClr val="C00000"/>
                </a:solidFill>
              </a:rPr>
              <a:t> </a:t>
            </a:r>
            <a:r>
              <a:rPr lang="en-US" sz="2600" dirty="0" err="1">
                <a:solidFill>
                  <a:srgbClr val="C00000"/>
                </a:solidFill>
              </a:rPr>
              <a:t>pernah</a:t>
            </a:r>
            <a:r>
              <a:rPr lang="en-US" sz="2600" dirty="0">
                <a:solidFill>
                  <a:srgbClr val="C00000"/>
                </a:solidFill>
              </a:rPr>
              <a:t> </a:t>
            </a:r>
            <a:r>
              <a:rPr lang="en-US" sz="2600" dirty="0" err="1">
                <a:solidFill>
                  <a:srgbClr val="C00000"/>
                </a:solidFill>
              </a:rPr>
              <a:t>membaca</a:t>
            </a:r>
            <a:r>
              <a:rPr lang="en-US" sz="2600" dirty="0">
                <a:solidFill>
                  <a:srgbClr val="C00000"/>
                </a:solidFill>
              </a:rPr>
              <a:t> slide!</a:t>
            </a:r>
            <a:r>
              <a:rPr lang="en-US" sz="2600" dirty="0"/>
              <a:t> Kita </a:t>
            </a:r>
            <a:r>
              <a:rPr lang="en-US" sz="2600" dirty="0" err="1"/>
              <a:t>akan</a:t>
            </a:r>
            <a:r>
              <a:rPr lang="en-US" sz="2600" dirty="0"/>
              <a:t> </a:t>
            </a:r>
            <a:r>
              <a:rPr lang="en-US" sz="2600" dirty="0" err="1"/>
              <a:t>kehilangan</a:t>
            </a:r>
            <a:r>
              <a:rPr lang="en-US" sz="2600" dirty="0"/>
              <a:t> </a:t>
            </a:r>
            <a:r>
              <a:rPr lang="en-US" sz="2600" dirty="0" err="1"/>
              <a:t>ruh</a:t>
            </a:r>
            <a:r>
              <a:rPr lang="en-US" sz="2600" dirty="0"/>
              <a:t> </a:t>
            </a:r>
            <a:r>
              <a:rPr lang="en-US" sz="2600" dirty="0" err="1"/>
              <a:t>terhadap</a:t>
            </a:r>
            <a:r>
              <a:rPr lang="en-US" sz="2600" dirty="0"/>
              <a:t> </a:t>
            </a:r>
            <a:r>
              <a:rPr lang="en-US" sz="2600" dirty="0" err="1"/>
              <a:t>presentasi</a:t>
            </a:r>
            <a:r>
              <a:rPr lang="en-US" sz="2600" dirty="0"/>
              <a:t> </a:t>
            </a:r>
            <a:r>
              <a:rPr lang="en-US" sz="2600" dirty="0" err="1"/>
              <a:t>kita</a:t>
            </a:r>
            <a:r>
              <a:rPr lang="en-US" sz="2600" dirty="0"/>
              <a:t> </a:t>
            </a:r>
            <a:r>
              <a:rPr lang="en-US" sz="2600" dirty="0" err="1"/>
              <a:t>bila</a:t>
            </a:r>
            <a:r>
              <a:rPr lang="en-US" sz="2600" dirty="0"/>
              <a:t> </a:t>
            </a:r>
            <a:r>
              <a:rPr lang="en-US" sz="2600" dirty="0" err="1"/>
              <a:t>mulai</a:t>
            </a:r>
            <a:r>
              <a:rPr lang="en-US" sz="2600" dirty="0"/>
              <a:t> </a:t>
            </a:r>
            <a:r>
              <a:rPr lang="en-US" sz="2600" dirty="0" err="1"/>
              <a:t>membaca</a:t>
            </a:r>
            <a:r>
              <a:rPr lang="en-US" sz="2600" dirty="0"/>
              <a:t> slide</a:t>
            </a:r>
          </a:p>
          <a:p>
            <a:r>
              <a:rPr lang="en-US" sz="2600" dirty="0"/>
              <a:t>Slide </a:t>
            </a:r>
            <a:r>
              <a:rPr lang="en-US" sz="2600" dirty="0" err="1"/>
              <a:t>hanya</a:t>
            </a:r>
            <a:r>
              <a:rPr lang="en-US" sz="2600" dirty="0"/>
              <a:t> </a:t>
            </a:r>
            <a:r>
              <a:rPr lang="en-US" sz="2600" dirty="0" err="1"/>
              <a:t>berisi</a:t>
            </a:r>
            <a:r>
              <a:rPr lang="en-US" sz="2600" dirty="0"/>
              <a:t> </a:t>
            </a:r>
            <a:r>
              <a:rPr lang="en-US" sz="2600" dirty="0" err="1"/>
              <a:t>poin-poin</a:t>
            </a:r>
            <a:r>
              <a:rPr lang="en-US" sz="2600" dirty="0"/>
              <a:t>, </a:t>
            </a:r>
            <a:r>
              <a:rPr lang="en-US" sz="2600" dirty="0" err="1"/>
              <a:t>karena</a:t>
            </a:r>
            <a:r>
              <a:rPr lang="en-US" sz="2600" dirty="0"/>
              <a:t> </a:t>
            </a:r>
            <a:r>
              <a:rPr lang="en-US" sz="2600" dirty="0" err="1"/>
              <a:t>itu</a:t>
            </a:r>
            <a:r>
              <a:rPr lang="en-US" sz="2600" dirty="0"/>
              <a:t> </a:t>
            </a:r>
            <a:r>
              <a:rPr lang="en-US" sz="2600" dirty="0" err="1">
                <a:solidFill>
                  <a:srgbClr val="C00000"/>
                </a:solidFill>
              </a:rPr>
              <a:t>hapalkan</a:t>
            </a:r>
            <a:r>
              <a:rPr lang="en-US" sz="2600" dirty="0">
                <a:solidFill>
                  <a:srgbClr val="C00000"/>
                </a:solidFill>
              </a:rPr>
              <a:t> </a:t>
            </a:r>
            <a:r>
              <a:rPr lang="en-US" sz="2600" dirty="0" err="1">
                <a:solidFill>
                  <a:srgbClr val="C00000"/>
                </a:solidFill>
              </a:rPr>
              <a:t>kalimat</a:t>
            </a:r>
            <a:r>
              <a:rPr lang="en-US" sz="2600" dirty="0">
                <a:solidFill>
                  <a:srgbClr val="C00000"/>
                </a:solidFill>
              </a:rPr>
              <a:t> yang </a:t>
            </a:r>
            <a:r>
              <a:rPr lang="en-US" sz="2600" dirty="0" err="1">
                <a:solidFill>
                  <a:srgbClr val="C00000"/>
                </a:solidFill>
              </a:rPr>
              <a:t>ingin</a:t>
            </a:r>
            <a:r>
              <a:rPr lang="en-US" sz="2600" dirty="0">
                <a:solidFill>
                  <a:srgbClr val="C00000"/>
                </a:solidFill>
              </a:rPr>
              <a:t> </a:t>
            </a:r>
            <a:r>
              <a:rPr lang="en-US" sz="2600" dirty="0" err="1">
                <a:solidFill>
                  <a:srgbClr val="C00000"/>
                </a:solidFill>
              </a:rPr>
              <a:t>kita</a:t>
            </a:r>
            <a:r>
              <a:rPr lang="en-US" sz="2600" dirty="0">
                <a:solidFill>
                  <a:srgbClr val="C00000"/>
                </a:solidFill>
              </a:rPr>
              <a:t> </a:t>
            </a:r>
            <a:r>
              <a:rPr lang="en-US" sz="2600" dirty="0" err="1">
                <a:solidFill>
                  <a:srgbClr val="C00000"/>
                </a:solidFill>
              </a:rPr>
              <a:t>ungkapkan</a:t>
            </a:r>
            <a:r>
              <a:rPr lang="en-US" sz="2600" dirty="0"/>
              <a:t> </a:t>
            </a:r>
            <a:r>
              <a:rPr lang="en-US" sz="2600" dirty="0" err="1"/>
              <a:t>dengan</a:t>
            </a:r>
            <a:r>
              <a:rPr lang="en-US" sz="2600" dirty="0"/>
              <a:t> </a:t>
            </a:r>
            <a:r>
              <a:rPr lang="en-US" sz="2600" dirty="0" err="1"/>
              <a:t>berdasarkan</a:t>
            </a:r>
            <a:r>
              <a:rPr lang="en-US" sz="2600" dirty="0"/>
              <a:t> </a:t>
            </a:r>
            <a:r>
              <a:rPr lang="en-US" sz="2600" dirty="0" err="1"/>
              <a:t>ke</a:t>
            </a:r>
            <a:r>
              <a:rPr lang="en-US" sz="2600" dirty="0"/>
              <a:t> </a:t>
            </a:r>
            <a:r>
              <a:rPr lang="en-US" sz="2600" dirty="0" err="1"/>
              <a:t>poin-poin</a:t>
            </a:r>
            <a:r>
              <a:rPr lang="en-US" sz="2600" dirty="0"/>
              <a:t> di slide </a:t>
            </a:r>
            <a:r>
              <a:rPr lang="en-US" sz="2600" dirty="0" err="1"/>
              <a:t>tersebut</a:t>
            </a:r>
            <a:endParaRPr lang="en-US" sz="2600" dirty="0"/>
          </a:p>
        </p:txBody>
      </p:sp>
      <p:sp>
        <p:nvSpPr>
          <p:cNvPr id="2" name="Title 1"/>
          <p:cNvSpPr>
            <a:spLocks noGrp="1"/>
          </p:cNvSpPr>
          <p:nvPr>
            <p:ph type="title"/>
          </p:nvPr>
        </p:nvSpPr>
        <p:spPr/>
        <p:txBody>
          <a:bodyPr>
            <a:normAutofit/>
          </a:bodyPr>
          <a:lstStyle/>
          <a:p>
            <a:r>
              <a:rPr lang="en-US" dirty="0" err="1"/>
              <a:t>Kiat</a:t>
            </a:r>
            <a:r>
              <a:rPr lang="en-US" dirty="0"/>
              <a:t> </a:t>
            </a:r>
            <a:r>
              <a:rPr lang="en-US" dirty="0" err="1"/>
              <a:t>Presentasi</a:t>
            </a:r>
            <a:r>
              <a:rPr lang="en-US" dirty="0"/>
              <a:t> di </a:t>
            </a:r>
            <a:r>
              <a:rPr lang="en-US" dirty="0" err="1"/>
              <a:t>Ujian</a:t>
            </a:r>
            <a:r>
              <a:rPr lang="en-US" dirty="0"/>
              <a:t> </a:t>
            </a:r>
            <a:r>
              <a:rPr lang="en-US" dirty="0" err="1"/>
              <a:t>Tesis</a:t>
            </a:r>
            <a:r>
              <a:rPr lang="en-US" dirty="0"/>
              <a:t>  -1-</a:t>
            </a:r>
          </a:p>
        </p:txBody>
      </p:sp>
      <p:sp>
        <p:nvSpPr>
          <p:cNvPr id="5" name="Slide Number Placeholder 4">
            <a:extLst>
              <a:ext uri="{FF2B5EF4-FFF2-40B4-BE49-F238E27FC236}">
                <a16:creationId xmlns:a16="http://schemas.microsoft.com/office/drawing/2014/main" id="{4CCFB0EA-3BE8-4B41-A200-9A92E5371B9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439</a:t>
            </a:fld>
            <a:endParaRPr lang="en-US">
              <a:solidFill>
                <a:prstClr val="black">
                  <a:tint val="75000"/>
                </a:prstClr>
              </a:solidFill>
            </a:endParaRPr>
          </a:p>
        </p:txBody>
      </p:sp>
    </p:spTree>
    <p:extLst>
      <p:ext uri="{BB962C8B-B14F-4D97-AF65-F5344CB8AC3E}">
        <p14:creationId xmlns:p14="http://schemas.microsoft.com/office/powerpoint/2010/main" val="23664903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09600" y="190500"/>
            <a:ext cx="8561387" cy="647700"/>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pic>
        <p:nvPicPr>
          <p:cNvPr id="1026" name="Picture 2"/>
          <p:cNvPicPr>
            <a:picLocks noChangeAspect="1" noChangeArrowheads="1"/>
          </p:cNvPicPr>
          <p:nvPr/>
        </p:nvPicPr>
        <p:blipFill rotWithShape="1">
          <a:blip r:embed="rId4" cstate="print"/>
          <a:srcRect l="15222" t="16911" r="15081" b="13445"/>
          <a:stretch/>
        </p:blipFill>
        <p:spPr bwMode="auto">
          <a:xfrm>
            <a:off x="0" y="939721"/>
            <a:ext cx="9067800" cy="5613479"/>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31AFB588-5193-450D-AE7A-898651E2900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a:t>
            </a:fld>
            <a:endParaRPr lang="en-US">
              <a:solidFill>
                <a:prstClr val="black">
                  <a:tint val="75000"/>
                </a:prstClr>
              </a:solidFill>
            </a:endParaRPr>
          </a:p>
        </p:txBody>
      </p:sp>
      <p:sp>
        <p:nvSpPr>
          <p:cNvPr id="5" name="TextBox 4">
            <a:extLst>
              <a:ext uri="{FF2B5EF4-FFF2-40B4-BE49-F238E27FC236}">
                <a16:creationId xmlns:a16="http://schemas.microsoft.com/office/drawing/2014/main" id="{0A7DA84E-BEC6-419C-8717-ACEA4F72E9B9}"/>
              </a:ext>
            </a:extLst>
          </p:cNvPr>
          <p:cNvSpPr txBox="1"/>
          <p:nvPr/>
        </p:nvSpPr>
        <p:spPr>
          <a:xfrm>
            <a:off x="6316217" y="5836513"/>
            <a:ext cx="2475358" cy="523220"/>
          </a:xfrm>
          <a:prstGeom prst="rect">
            <a:avLst/>
          </a:prstGeom>
          <a:noFill/>
        </p:spPr>
        <p:txBody>
          <a:bodyPr wrap="none" rtlCol="0">
            <a:spAutoFit/>
          </a:bodyPr>
          <a:lstStyle/>
          <a:p>
            <a:r>
              <a:rPr lang="en-US" sz="2800" i="1" dirty="0">
                <a:effectLst/>
                <a:latin typeface="+mn-lt"/>
              </a:rPr>
              <a:t>(Dawson, 2019)</a:t>
            </a:r>
            <a:endParaRPr lang="en-ID" sz="2800" i="1" dirty="0">
              <a:effectLst/>
              <a:latin typeface="+mn-lt"/>
            </a:endParaRPr>
          </a:p>
        </p:txBody>
      </p:sp>
    </p:spTree>
    <p:custDataLst>
      <p:tags r:id="rId1"/>
    </p:custDataLst>
    <p:extLst>
      <p:ext uri="{BB962C8B-B14F-4D97-AF65-F5344CB8AC3E}">
        <p14:creationId xmlns:p14="http://schemas.microsoft.com/office/powerpoint/2010/main" val="11168424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257350"/>
          </a:xfrm>
        </p:spPr>
        <p:txBody>
          <a:bodyPr>
            <a:noAutofit/>
          </a:bodyPr>
          <a:lstStyle/>
          <a:p>
            <a:r>
              <a:rPr lang="en-US" sz="2400" dirty="0" err="1"/>
              <a:t>Dalam</a:t>
            </a:r>
            <a:r>
              <a:rPr lang="en-US" sz="2400" dirty="0"/>
              <a:t> </a:t>
            </a:r>
            <a:r>
              <a:rPr lang="en-US" sz="2400" dirty="0" err="1"/>
              <a:t>sesi</a:t>
            </a:r>
            <a:r>
              <a:rPr lang="en-US" sz="2400" dirty="0"/>
              <a:t> </a:t>
            </a:r>
            <a:r>
              <a:rPr lang="en-US" sz="2400" dirty="0" err="1"/>
              <a:t>tanya</a:t>
            </a:r>
            <a:r>
              <a:rPr lang="en-US" sz="2400" dirty="0"/>
              <a:t> </a:t>
            </a:r>
            <a:r>
              <a:rPr lang="en-US" sz="2400" dirty="0" err="1"/>
              <a:t>jawab</a:t>
            </a:r>
            <a:r>
              <a:rPr lang="en-US" sz="2400" dirty="0"/>
              <a:t>, </a:t>
            </a:r>
            <a:r>
              <a:rPr lang="en-US" sz="2400" dirty="0" err="1"/>
              <a:t>dengarkan</a:t>
            </a:r>
            <a:r>
              <a:rPr lang="en-US" sz="2400" dirty="0"/>
              <a:t> </a:t>
            </a:r>
            <a:r>
              <a:rPr lang="en-US" sz="2400" dirty="0" err="1"/>
              <a:t>dengan</a:t>
            </a:r>
            <a:r>
              <a:rPr lang="en-US" sz="2400" dirty="0"/>
              <a:t> </a:t>
            </a:r>
            <a:r>
              <a:rPr lang="en-US" sz="2400" dirty="0" err="1"/>
              <a:t>tenang</a:t>
            </a:r>
            <a:r>
              <a:rPr lang="en-US" sz="2400" dirty="0"/>
              <a:t>, </a:t>
            </a:r>
            <a:r>
              <a:rPr lang="en-US" sz="2400" dirty="0" err="1"/>
              <a:t>catat</a:t>
            </a:r>
            <a:r>
              <a:rPr lang="en-US" sz="2400" dirty="0"/>
              <a:t> </a:t>
            </a:r>
            <a:r>
              <a:rPr lang="en-US" sz="2400" dirty="0" err="1"/>
              <a:t>bila</a:t>
            </a:r>
            <a:r>
              <a:rPr lang="en-US" sz="2400" dirty="0"/>
              <a:t> </a:t>
            </a:r>
            <a:r>
              <a:rPr lang="en-US" sz="2400" dirty="0" err="1"/>
              <a:t>perlu</a:t>
            </a:r>
            <a:r>
              <a:rPr lang="en-US" sz="2400" dirty="0"/>
              <a:t> </a:t>
            </a:r>
            <a:r>
              <a:rPr lang="en-US" sz="2400" dirty="0" err="1"/>
              <a:t>apa</a:t>
            </a:r>
            <a:r>
              <a:rPr lang="en-US" sz="2400" dirty="0"/>
              <a:t> yang </a:t>
            </a:r>
            <a:r>
              <a:rPr lang="en-US" sz="2400" dirty="0" err="1"/>
              <a:t>diungkapkan</a:t>
            </a:r>
            <a:r>
              <a:rPr lang="en-US" sz="2400" dirty="0"/>
              <a:t> </a:t>
            </a:r>
            <a:r>
              <a:rPr lang="en-US" sz="2400" dirty="0" err="1"/>
              <a:t>penguji</a:t>
            </a:r>
            <a:endParaRPr lang="id-ID" sz="2400" dirty="0"/>
          </a:p>
          <a:p>
            <a:r>
              <a:rPr lang="en-US" sz="2400" dirty="0" err="1"/>
              <a:t>Tunggu</a:t>
            </a:r>
            <a:r>
              <a:rPr lang="en-US" sz="2400" dirty="0"/>
              <a:t> </a:t>
            </a:r>
            <a:r>
              <a:rPr lang="en-US" sz="2400" dirty="0" err="1"/>
              <a:t>sampai</a:t>
            </a:r>
            <a:r>
              <a:rPr lang="en-US" sz="2400" dirty="0"/>
              <a:t> </a:t>
            </a:r>
            <a:r>
              <a:rPr lang="en-US" sz="2400" dirty="0" err="1"/>
              <a:t>penguji</a:t>
            </a:r>
            <a:r>
              <a:rPr lang="en-US" sz="2400" dirty="0"/>
              <a:t> </a:t>
            </a:r>
            <a:r>
              <a:rPr lang="en-US" sz="2400" dirty="0" err="1"/>
              <a:t>selesai</a:t>
            </a:r>
            <a:r>
              <a:rPr lang="en-US" sz="2400" dirty="0"/>
              <a:t> </a:t>
            </a:r>
            <a:r>
              <a:rPr lang="en-US" sz="2400" dirty="0" err="1"/>
              <a:t>bicara</a:t>
            </a:r>
            <a:r>
              <a:rPr lang="en-US" sz="2400" dirty="0"/>
              <a:t>, </a:t>
            </a:r>
            <a:r>
              <a:rPr lang="en-US" sz="2400" dirty="0" err="1">
                <a:solidFill>
                  <a:srgbClr val="C00000"/>
                </a:solidFill>
              </a:rPr>
              <a:t>jangan</a:t>
            </a:r>
            <a:r>
              <a:rPr lang="en-US" sz="2400" dirty="0">
                <a:solidFill>
                  <a:srgbClr val="C00000"/>
                </a:solidFill>
              </a:rPr>
              <a:t> </a:t>
            </a:r>
            <a:r>
              <a:rPr lang="en-US" sz="2400" dirty="0" err="1">
                <a:solidFill>
                  <a:srgbClr val="C00000"/>
                </a:solidFill>
              </a:rPr>
              <a:t>memotong</a:t>
            </a:r>
            <a:r>
              <a:rPr lang="en-US" sz="2400" dirty="0">
                <a:solidFill>
                  <a:srgbClr val="C00000"/>
                </a:solidFill>
              </a:rPr>
              <a:t> </a:t>
            </a:r>
            <a:r>
              <a:rPr lang="en-US" sz="2400" dirty="0" err="1">
                <a:solidFill>
                  <a:srgbClr val="C00000"/>
                </a:solidFill>
              </a:rPr>
              <a:t>dengan</a:t>
            </a:r>
            <a:r>
              <a:rPr lang="en-US" sz="2400" dirty="0">
                <a:solidFill>
                  <a:srgbClr val="C00000"/>
                </a:solidFill>
              </a:rPr>
              <a:t> </a:t>
            </a:r>
            <a:r>
              <a:rPr lang="en-US" sz="2400" dirty="0" err="1">
                <a:solidFill>
                  <a:srgbClr val="C00000"/>
                </a:solidFill>
              </a:rPr>
              <a:t>jawaban</a:t>
            </a:r>
            <a:r>
              <a:rPr lang="en-US" sz="2400" dirty="0">
                <a:solidFill>
                  <a:srgbClr val="C00000"/>
                </a:solidFill>
              </a:rPr>
              <a:t> </a:t>
            </a:r>
            <a:r>
              <a:rPr lang="en-US" sz="2400" dirty="0" err="1">
                <a:solidFill>
                  <a:srgbClr val="C00000"/>
                </a:solidFill>
              </a:rPr>
              <a:t>singkat</a:t>
            </a:r>
            <a:r>
              <a:rPr lang="en-US" sz="2400" dirty="0"/>
              <a:t>, </a:t>
            </a:r>
            <a:r>
              <a:rPr lang="en-US" sz="2400" dirty="0" err="1"/>
              <a:t>karena</a:t>
            </a:r>
            <a:r>
              <a:rPr lang="en-US" sz="2400" dirty="0"/>
              <a:t> </a:t>
            </a:r>
            <a:r>
              <a:rPr lang="en-US" sz="2400" dirty="0" err="1"/>
              <a:t>itu</a:t>
            </a:r>
            <a:r>
              <a:rPr lang="en-US" sz="2400" dirty="0"/>
              <a:t> </a:t>
            </a:r>
            <a:r>
              <a:rPr lang="en-US" sz="2400" dirty="0" err="1"/>
              <a:t>membuat</a:t>
            </a:r>
            <a:r>
              <a:rPr lang="en-US" sz="2400" dirty="0"/>
              <a:t> </a:t>
            </a:r>
            <a:r>
              <a:rPr lang="en-US" sz="2400" dirty="0" err="1"/>
              <a:t>jawaban</a:t>
            </a:r>
            <a:r>
              <a:rPr lang="en-US" sz="2400" dirty="0"/>
              <a:t> </a:t>
            </a:r>
            <a:r>
              <a:rPr lang="en-US" sz="2400" dirty="0" err="1"/>
              <a:t>kita</a:t>
            </a:r>
            <a:r>
              <a:rPr lang="en-US" sz="2400" dirty="0"/>
              <a:t> </a:t>
            </a:r>
            <a:r>
              <a:rPr lang="en-US" sz="2400" dirty="0" err="1"/>
              <a:t>tidak</a:t>
            </a:r>
            <a:r>
              <a:rPr lang="en-US" sz="2400" dirty="0"/>
              <a:t> </a:t>
            </a:r>
            <a:r>
              <a:rPr lang="en-US" sz="2400" dirty="0" err="1"/>
              <a:t>komprehensif</a:t>
            </a:r>
            <a:r>
              <a:rPr lang="en-US" sz="2400" dirty="0"/>
              <a:t>, </a:t>
            </a:r>
            <a:r>
              <a:rPr lang="en-US" sz="2400" dirty="0" err="1"/>
              <a:t>dan</a:t>
            </a:r>
            <a:r>
              <a:rPr lang="en-US" sz="2400" dirty="0"/>
              <a:t> ide </a:t>
            </a:r>
            <a:r>
              <a:rPr lang="en-US" sz="2400" dirty="0" err="1"/>
              <a:t>kita</a:t>
            </a:r>
            <a:r>
              <a:rPr lang="en-US" sz="2400" dirty="0"/>
              <a:t> </a:t>
            </a:r>
            <a:r>
              <a:rPr lang="en-US" sz="2400" dirty="0" err="1"/>
              <a:t>gampang</a:t>
            </a:r>
            <a:r>
              <a:rPr lang="en-US" sz="2400" dirty="0"/>
              <a:t> </a:t>
            </a:r>
            <a:r>
              <a:rPr lang="en-US" sz="2400" dirty="0" err="1"/>
              <a:t>dijatuhkan</a:t>
            </a:r>
            <a:endParaRPr lang="en-US" sz="2400" dirty="0"/>
          </a:p>
          <a:p>
            <a:r>
              <a:rPr lang="en-US" sz="2400" dirty="0" err="1"/>
              <a:t>Pahami</a:t>
            </a:r>
            <a:r>
              <a:rPr lang="en-US" sz="2400" dirty="0"/>
              <a:t> </a:t>
            </a:r>
            <a:r>
              <a:rPr lang="en-US" sz="2400" dirty="0" err="1"/>
              <a:t>dan</a:t>
            </a:r>
            <a:r>
              <a:rPr lang="en-US" sz="2400" dirty="0"/>
              <a:t> </a:t>
            </a:r>
            <a:r>
              <a:rPr lang="en-US" sz="2400" dirty="0" err="1">
                <a:solidFill>
                  <a:srgbClr val="C00000"/>
                </a:solidFill>
              </a:rPr>
              <a:t>hapalkan</a:t>
            </a:r>
            <a:r>
              <a:rPr lang="en-US" sz="2400" dirty="0">
                <a:solidFill>
                  <a:srgbClr val="C00000"/>
                </a:solidFill>
              </a:rPr>
              <a:t> </a:t>
            </a:r>
            <a:r>
              <a:rPr lang="en-US" sz="2400" dirty="0" err="1">
                <a:solidFill>
                  <a:srgbClr val="C00000"/>
                </a:solidFill>
              </a:rPr>
              <a:t>referensi</a:t>
            </a:r>
            <a:r>
              <a:rPr lang="en-US" sz="2400" dirty="0">
                <a:solidFill>
                  <a:srgbClr val="C00000"/>
                </a:solidFill>
              </a:rPr>
              <a:t> </a:t>
            </a:r>
            <a:r>
              <a:rPr lang="en-US" sz="2400" dirty="0" err="1">
                <a:solidFill>
                  <a:srgbClr val="C00000"/>
                </a:solidFill>
              </a:rPr>
              <a:t>utama</a:t>
            </a:r>
            <a:r>
              <a:rPr lang="en-US" sz="2400" dirty="0">
                <a:solidFill>
                  <a:srgbClr val="C00000"/>
                </a:solidFill>
              </a:rPr>
              <a:t> </a:t>
            </a:r>
            <a:r>
              <a:rPr lang="en-US" sz="2400" dirty="0" err="1">
                <a:solidFill>
                  <a:srgbClr val="C00000"/>
                </a:solidFill>
              </a:rPr>
              <a:t>kita</a:t>
            </a:r>
            <a:r>
              <a:rPr lang="en-US" sz="2400" dirty="0"/>
              <a:t>, </a:t>
            </a:r>
            <a:r>
              <a:rPr lang="en-US" sz="2400" dirty="0" err="1"/>
              <a:t>jawab</a:t>
            </a:r>
            <a:r>
              <a:rPr lang="en-US" sz="2400" dirty="0"/>
              <a:t> </a:t>
            </a:r>
            <a:r>
              <a:rPr lang="en-US" sz="2400" dirty="0" err="1"/>
              <a:t>pertanyaan</a:t>
            </a:r>
            <a:r>
              <a:rPr lang="en-US" sz="2400" dirty="0"/>
              <a:t> </a:t>
            </a:r>
            <a:r>
              <a:rPr lang="en-US" sz="2400" dirty="0" err="1"/>
              <a:t>dengan</a:t>
            </a:r>
            <a:r>
              <a:rPr lang="en-US" sz="2400" dirty="0"/>
              <a:t> </a:t>
            </a:r>
            <a:r>
              <a:rPr lang="en-US" sz="2400" dirty="0" err="1"/>
              <a:t>suara</a:t>
            </a:r>
            <a:r>
              <a:rPr lang="en-US" sz="2400" dirty="0"/>
              <a:t> </a:t>
            </a:r>
            <a:r>
              <a:rPr lang="en-US" sz="2400" dirty="0" err="1">
                <a:solidFill>
                  <a:srgbClr val="C00000"/>
                </a:solidFill>
              </a:rPr>
              <a:t>lantang</a:t>
            </a:r>
            <a:r>
              <a:rPr lang="en-US" sz="2400" dirty="0">
                <a:solidFill>
                  <a:srgbClr val="C00000"/>
                </a:solidFill>
              </a:rPr>
              <a:t> </a:t>
            </a:r>
            <a:r>
              <a:rPr lang="en-US" sz="2400" dirty="0" err="1">
                <a:solidFill>
                  <a:srgbClr val="C00000"/>
                </a:solidFill>
              </a:rPr>
              <a:t>dan</a:t>
            </a:r>
            <a:r>
              <a:rPr lang="en-US" sz="2400" dirty="0">
                <a:solidFill>
                  <a:srgbClr val="C00000"/>
                </a:solidFill>
              </a:rPr>
              <a:t> </a:t>
            </a:r>
            <a:r>
              <a:rPr lang="en-US" sz="2400" dirty="0" err="1">
                <a:solidFill>
                  <a:srgbClr val="C00000"/>
                </a:solidFill>
              </a:rPr>
              <a:t>meyakinkan</a:t>
            </a:r>
            <a:r>
              <a:rPr lang="en-US" sz="2400" dirty="0"/>
              <a:t>, </a:t>
            </a:r>
            <a:r>
              <a:rPr lang="en-US" sz="2400" dirty="0" err="1"/>
              <a:t>dengan</a:t>
            </a:r>
            <a:r>
              <a:rPr lang="en-US" sz="2400" dirty="0"/>
              <a:t> </a:t>
            </a:r>
            <a:r>
              <a:rPr lang="en-US" sz="2400" dirty="0" err="1">
                <a:solidFill>
                  <a:srgbClr val="C00000"/>
                </a:solidFill>
              </a:rPr>
              <a:t>landasan</a:t>
            </a:r>
            <a:r>
              <a:rPr lang="en-US" sz="2400" dirty="0">
                <a:solidFill>
                  <a:srgbClr val="C00000"/>
                </a:solidFill>
              </a:rPr>
              <a:t> yang </a:t>
            </a:r>
            <a:r>
              <a:rPr lang="en-US" sz="2400" dirty="0" err="1">
                <a:solidFill>
                  <a:srgbClr val="C00000"/>
                </a:solidFill>
              </a:rPr>
              <a:t>shahih</a:t>
            </a:r>
            <a:r>
              <a:rPr lang="en-US" sz="2400" dirty="0"/>
              <a:t> </a:t>
            </a:r>
            <a:r>
              <a:rPr lang="en-US" sz="2400" dirty="0" err="1"/>
              <a:t>dan</a:t>
            </a:r>
            <a:r>
              <a:rPr lang="en-US" sz="2400" dirty="0"/>
              <a:t> </a:t>
            </a:r>
            <a:r>
              <a:rPr lang="en-US" sz="2400" dirty="0" err="1"/>
              <a:t>jelas</a:t>
            </a:r>
            <a:r>
              <a:rPr lang="en-US" sz="2400" dirty="0"/>
              <a:t> </a:t>
            </a:r>
            <a:r>
              <a:rPr lang="en-US" sz="2400" dirty="0" err="1"/>
              <a:t>dari</a:t>
            </a:r>
            <a:r>
              <a:rPr lang="en-US" sz="2400" dirty="0"/>
              <a:t> </a:t>
            </a:r>
            <a:r>
              <a:rPr lang="en-US" sz="2400" dirty="0" err="1"/>
              <a:t>referensi</a:t>
            </a:r>
            <a:r>
              <a:rPr lang="en-US" sz="2400" dirty="0"/>
              <a:t> yang </a:t>
            </a:r>
            <a:r>
              <a:rPr lang="en-US" sz="2400" dirty="0" err="1"/>
              <a:t>kita</a:t>
            </a:r>
            <a:r>
              <a:rPr lang="en-US" sz="2400" dirty="0"/>
              <a:t> </a:t>
            </a:r>
            <a:r>
              <a:rPr lang="en-US" sz="2400" dirty="0" err="1"/>
              <a:t>pahami</a:t>
            </a:r>
            <a:r>
              <a:rPr lang="en-US" sz="2400" dirty="0"/>
              <a:t> </a:t>
            </a:r>
            <a:r>
              <a:rPr lang="en-US" sz="2400" dirty="0" err="1"/>
              <a:t>tersebut</a:t>
            </a:r>
            <a:endParaRPr lang="en-US" sz="2400" dirty="0"/>
          </a:p>
          <a:p>
            <a:r>
              <a:rPr lang="en-US" sz="2400" dirty="0" err="1"/>
              <a:t>Jangan</a:t>
            </a:r>
            <a:r>
              <a:rPr lang="en-US" sz="2400" dirty="0"/>
              <a:t> </a:t>
            </a:r>
            <a:r>
              <a:rPr lang="en-US" sz="2400" dirty="0" err="1"/>
              <a:t>mendebat</a:t>
            </a:r>
            <a:r>
              <a:rPr lang="en-US" sz="2400" dirty="0"/>
              <a:t> </a:t>
            </a:r>
            <a:r>
              <a:rPr lang="en-US" sz="2400" dirty="0" err="1"/>
              <a:t>dengan</a:t>
            </a:r>
            <a:r>
              <a:rPr lang="en-US" sz="2400" dirty="0"/>
              <a:t> </a:t>
            </a:r>
            <a:r>
              <a:rPr lang="en-US" sz="2400" dirty="0" err="1"/>
              <a:t>tanpa</a:t>
            </a:r>
            <a:r>
              <a:rPr lang="en-US" sz="2400" dirty="0"/>
              <a:t> </a:t>
            </a:r>
            <a:r>
              <a:rPr lang="en-US" sz="2400" dirty="0" err="1"/>
              <a:t>landasan</a:t>
            </a:r>
            <a:r>
              <a:rPr lang="en-US" sz="2400" dirty="0"/>
              <a:t>, </a:t>
            </a:r>
            <a:r>
              <a:rPr lang="en-US" sz="2400" dirty="0" err="1">
                <a:solidFill>
                  <a:srgbClr val="C00000"/>
                </a:solidFill>
              </a:rPr>
              <a:t>jangan</a:t>
            </a:r>
            <a:r>
              <a:rPr lang="en-US" sz="2400" dirty="0">
                <a:solidFill>
                  <a:srgbClr val="C00000"/>
                </a:solidFill>
              </a:rPr>
              <a:t> </a:t>
            </a:r>
            <a:r>
              <a:rPr lang="en-US" sz="2400" dirty="0" err="1">
                <a:solidFill>
                  <a:srgbClr val="C00000"/>
                </a:solidFill>
              </a:rPr>
              <a:t>banyak</a:t>
            </a:r>
            <a:r>
              <a:rPr lang="en-US" sz="2400" dirty="0">
                <a:solidFill>
                  <a:srgbClr val="C00000"/>
                </a:solidFill>
              </a:rPr>
              <a:t> </a:t>
            </a:r>
            <a:r>
              <a:rPr lang="en-US" sz="2400" dirty="0" err="1">
                <a:solidFill>
                  <a:srgbClr val="C00000"/>
                </a:solidFill>
              </a:rPr>
              <a:t>gunakan</a:t>
            </a:r>
            <a:r>
              <a:rPr lang="en-US" sz="2400" dirty="0">
                <a:solidFill>
                  <a:srgbClr val="C00000"/>
                </a:solidFill>
              </a:rPr>
              <a:t> “</a:t>
            </a:r>
            <a:r>
              <a:rPr lang="en-US" sz="2400" dirty="0" err="1">
                <a:solidFill>
                  <a:srgbClr val="C00000"/>
                </a:solidFill>
              </a:rPr>
              <a:t>saya</a:t>
            </a:r>
            <a:r>
              <a:rPr lang="en-US" sz="2400" dirty="0">
                <a:solidFill>
                  <a:srgbClr val="C00000"/>
                </a:solidFill>
              </a:rPr>
              <a:t> </a:t>
            </a:r>
            <a:r>
              <a:rPr lang="en-US" sz="2400" dirty="0" err="1">
                <a:solidFill>
                  <a:srgbClr val="C00000"/>
                </a:solidFill>
              </a:rPr>
              <a:t>duga</a:t>
            </a:r>
            <a:r>
              <a:rPr lang="en-US" sz="2400" dirty="0">
                <a:solidFill>
                  <a:srgbClr val="C00000"/>
                </a:solidFill>
              </a:rPr>
              <a:t>/</a:t>
            </a:r>
            <a:r>
              <a:rPr lang="en-US" sz="2400" dirty="0" err="1">
                <a:solidFill>
                  <a:srgbClr val="C00000"/>
                </a:solidFill>
              </a:rPr>
              <a:t>pikir</a:t>
            </a:r>
            <a:r>
              <a:rPr lang="en-US" sz="2400" dirty="0">
                <a:solidFill>
                  <a:srgbClr val="C00000"/>
                </a:solidFill>
              </a:rPr>
              <a:t>”</a:t>
            </a:r>
            <a:r>
              <a:rPr lang="en-US" sz="2400" dirty="0"/>
              <a:t>, </a:t>
            </a:r>
            <a:r>
              <a:rPr lang="en-US" sz="2400" dirty="0" err="1"/>
              <a:t>terima</a:t>
            </a:r>
            <a:r>
              <a:rPr lang="en-US" sz="2400" dirty="0"/>
              <a:t> </a:t>
            </a:r>
            <a:r>
              <a:rPr lang="en-US" sz="2400" dirty="0" err="1"/>
              <a:t>kalau</a:t>
            </a:r>
            <a:r>
              <a:rPr lang="en-US" sz="2400" dirty="0"/>
              <a:t> </a:t>
            </a:r>
            <a:r>
              <a:rPr lang="en-US" sz="2400" dirty="0" err="1"/>
              <a:t>koreksi</a:t>
            </a:r>
            <a:r>
              <a:rPr lang="en-US" sz="2400" dirty="0"/>
              <a:t> </a:t>
            </a:r>
            <a:r>
              <a:rPr lang="en-US" sz="2400" dirty="0" err="1"/>
              <a:t>dari</a:t>
            </a:r>
            <a:r>
              <a:rPr lang="en-US" sz="2400" dirty="0"/>
              <a:t> </a:t>
            </a:r>
            <a:r>
              <a:rPr lang="en-US" sz="2400" dirty="0" err="1"/>
              <a:t>penguji</a:t>
            </a:r>
            <a:r>
              <a:rPr lang="en-US" sz="2400" dirty="0"/>
              <a:t> </a:t>
            </a:r>
            <a:r>
              <a:rPr lang="en-US" sz="2400" dirty="0" err="1"/>
              <a:t>memang</a:t>
            </a:r>
            <a:r>
              <a:rPr lang="en-US" sz="2400" dirty="0"/>
              <a:t> </a:t>
            </a:r>
            <a:r>
              <a:rPr lang="en-US" sz="2400" dirty="0" err="1"/>
              <a:t>logis</a:t>
            </a:r>
            <a:r>
              <a:rPr lang="en-US" sz="2400" dirty="0"/>
              <a:t>, </a:t>
            </a:r>
            <a:r>
              <a:rPr lang="en-US" sz="2400" dirty="0" err="1"/>
              <a:t>sampaikan</a:t>
            </a:r>
            <a:r>
              <a:rPr lang="en-US" sz="2400" dirty="0"/>
              <a:t> </a:t>
            </a:r>
            <a:r>
              <a:rPr lang="en-US" sz="2400" dirty="0" err="1"/>
              <a:t>bahwa</a:t>
            </a:r>
            <a:r>
              <a:rPr lang="en-US" sz="2400" dirty="0"/>
              <a:t> </a:t>
            </a:r>
            <a:r>
              <a:rPr lang="en-US" sz="2400" dirty="0" err="1"/>
              <a:t>akan</a:t>
            </a:r>
            <a:r>
              <a:rPr lang="en-US" sz="2400" dirty="0"/>
              <a:t> </a:t>
            </a:r>
            <a:r>
              <a:rPr lang="en-US" sz="2400" dirty="0" err="1"/>
              <a:t>melakukan</a:t>
            </a:r>
            <a:r>
              <a:rPr lang="en-US" sz="2400" dirty="0"/>
              <a:t> </a:t>
            </a:r>
            <a:r>
              <a:rPr lang="en-US" sz="2400" dirty="0" err="1"/>
              <a:t>revisi</a:t>
            </a:r>
            <a:r>
              <a:rPr lang="en-US" sz="2400" dirty="0"/>
              <a:t> di </a:t>
            </a:r>
            <a:r>
              <a:rPr lang="en-US" sz="2400" dirty="0" err="1"/>
              <a:t>bagian</a:t>
            </a:r>
            <a:r>
              <a:rPr lang="en-US" sz="2400" dirty="0"/>
              <a:t> yang </a:t>
            </a:r>
            <a:r>
              <a:rPr lang="en-US" sz="2400" dirty="0" err="1"/>
              <a:t>telah</a:t>
            </a:r>
            <a:r>
              <a:rPr lang="en-US" sz="2400" dirty="0"/>
              <a:t> </a:t>
            </a:r>
            <a:r>
              <a:rPr lang="en-US" sz="2400" dirty="0" err="1"/>
              <a:t>dikoreksi</a:t>
            </a:r>
            <a:r>
              <a:rPr lang="en-US" sz="2400" dirty="0"/>
              <a:t> </a:t>
            </a:r>
            <a:r>
              <a:rPr lang="en-US" sz="2400" dirty="0" err="1"/>
              <a:t>penguji</a:t>
            </a:r>
            <a:endParaRPr lang="en-US" sz="2400" dirty="0"/>
          </a:p>
          <a:p>
            <a:endParaRPr lang="en-US" sz="2400" dirty="0"/>
          </a:p>
        </p:txBody>
      </p:sp>
      <p:sp>
        <p:nvSpPr>
          <p:cNvPr id="2" name="Title 1"/>
          <p:cNvSpPr>
            <a:spLocks noGrp="1"/>
          </p:cNvSpPr>
          <p:nvPr>
            <p:ph type="title"/>
          </p:nvPr>
        </p:nvSpPr>
        <p:spPr/>
        <p:txBody>
          <a:bodyPr>
            <a:normAutofit/>
          </a:bodyPr>
          <a:lstStyle/>
          <a:p>
            <a:r>
              <a:rPr lang="en-US" dirty="0" err="1"/>
              <a:t>Kiat</a:t>
            </a:r>
            <a:r>
              <a:rPr lang="en-US" dirty="0"/>
              <a:t> </a:t>
            </a:r>
            <a:r>
              <a:rPr lang="en-US" dirty="0" err="1"/>
              <a:t>Presentasi</a:t>
            </a:r>
            <a:r>
              <a:rPr lang="en-US" dirty="0"/>
              <a:t> di </a:t>
            </a:r>
            <a:r>
              <a:rPr lang="en-US" dirty="0" err="1"/>
              <a:t>Ujian</a:t>
            </a:r>
            <a:r>
              <a:rPr lang="en-US" dirty="0"/>
              <a:t> </a:t>
            </a:r>
            <a:r>
              <a:rPr lang="en-US" dirty="0" err="1"/>
              <a:t>Tesis</a:t>
            </a:r>
            <a:r>
              <a:rPr lang="en-US" dirty="0"/>
              <a:t>  -2-</a:t>
            </a:r>
          </a:p>
        </p:txBody>
      </p:sp>
      <p:sp>
        <p:nvSpPr>
          <p:cNvPr id="5" name="Slide Number Placeholder 4">
            <a:extLst>
              <a:ext uri="{FF2B5EF4-FFF2-40B4-BE49-F238E27FC236}">
                <a16:creationId xmlns:a16="http://schemas.microsoft.com/office/drawing/2014/main" id="{600FB306-CDE4-4EAC-B868-E5A698B2760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440</a:t>
            </a:fld>
            <a:endParaRPr lang="en-US">
              <a:solidFill>
                <a:prstClr val="black">
                  <a:tint val="75000"/>
                </a:prstClr>
              </a:solidFill>
            </a:endParaRPr>
          </a:p>
        </p:txBody>
      </p:sp>
    </p:spTree>
    <p:extLst>
      <p:ext uri="{BB962C8B-B14F-4D97-AF65-F5344CB8AC3E}">
        <p14:creationId xmlns:p14="http://schemas.microsoft.com/office/powerpoint/2010/main" val="3137612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514350" indent="-514350">
              <a:buFont typeface="+mj-lt"/>
              <a:buAutoNum type="arabicPeriod"/>
            </a:pPr>
            <a:r>
              <a:rPr lang="en-US" dirty="0">
                <a:solidFill>
                  <a:srgbClr val="C00000"/>
                </a:solidFill>
              </a:rPr>
              <a:t>General</a:t>
            </a:r>
            <a:r>
              <a:rPr lang="en-US" dirty="0"/>
              <a:t>: Examiners will look at the </a:t>
            </a:r>
            <a:r>
              <a:rPr lang="en-US" dirty="0">
                <a:solidFill>
                  <a:srgbClr val="0070C0"/>
                </a:solidFill>
              </a:rPr>
              <a:t>relevance and appropriateness of the topic </a:t>
            </a:r>
            <a:r>
              <a:rPr lang="en-US" dirty="0"/>
              <a:t>you have studied, the </a:t>
            </a:r>
            <a:r>
              <a:rPr lang="en-US" dirty="0">
                <a:solidFill>
                  <a:srgbClr val="0070C0"/>
                </a:solidFill>
              </a:rPr>
              <a:t>significance of the findings </a:t>
            </a:r>
            <a:r>
              <a:rPr lang="en-US" dirty="0"/>
              <a:t>and the </a:t>
            </a:r>
            <a:r>
              <a:rPr lang="en-US" dirty="0">
                <a:solidFill>
                  <a:srgbClr val="0070C0"/>
                </a:solidFill>
              </a:rPr>
              <a:t>amount of contribution </a:t>
            </a:r>
            <a:r>
              <a:rPr lang="en-US" dirty="0"/>
              <a:t>you have achieved</a:t>
            </a:r>
          </a:p>
          <a:p>
            <a:pPr marL="514350" indent="-514350">
              <a:buFont typeface="+mj-lt"/>
              <a:buAutoNum type="arabicPeriod"/>
            </a:pPr>
            <a:r>
              <a:rPr lang="en-US" dirty="0">
                <a:solidFill>
                  <a:srgbClr val="C00000"/>
                </a:solidFill>
              </a:rPr>
              <a:t>Report</a:t>
            </a:r>
            <a:r>
              <a:rPr lang="en-US" dirty="0"/>
              <a:t>: Examiners will look for </a:t>
            </a:r>
            <a:r>
              <a:rPr lang="en-US" dirty="0">
                <a:solidFill>
                  <a:srgbClr val="0070C0"/>
                </a:solidFill>
              </a:rPr>
              <a:t>clarity</a:t>
            </a:r>
            <a:r>
              <a:rPr lang="en-US" dirty="0"/>
              <a:t>, </a:t>
            </a:r>
            <a:r>
              <a:rPr lang="en-US" dirty="0">
                <a:solidFill>
                  <a:srgbClr val="0070C0"/>
                </a:solidFill>
              </a:rPr>
              <a:t>consistency</a:t>
            </a:r>
            <a:r>
              <a:rPr lang="en-US" dirty="0"/>
              <a:t>, an </a:t>
            </a:r>
            <a:r>
              <a:rPr lang="en-US" dirty="0">
                <a:solidFill>
                  <a:srgbClr val="0070C0"/>
                </a:solidFill>
              </a:rPr>
              <a:t>appropriate</a:t>
            </a:r>
            <a:r>
              <a:rPr lang="en-US" dirty="0"/>
              <a:t> use of arguments, a clear </a:t>
            </a:r>
            <a:r>
              <a:rPr lang="en-US" dirty="0">
                <a:solidFill>
                  <a:srgbClr val="0070C0"/>
                </a:solidFill>
              </a:rPr>
              <a:t>differentiation between your own work and that of others</a:t>
            </a:r>
            <a:r>
              <a:rPr lang="en-US" dirty="0"/>
              <a:t> in the literature and appropriate referencing</a:t>
            </a:r>
          </a:p>
          <a:p>
            <a:pPr marL="514350" indent="-514350">
              <a:buFont typeface="+mj-lt"/>
              <a:buAutoNum type="arabicPeriod"/>
            </a:pPr>
            <a:r>
              <a:rPr lang="en-US" dirty="0" err="1">
                <a:solidFill>
                  <a:srgbClr val="C00000"/>
                </a:solidFill>
              </a:rPr>
              <a:t>Defence</a:t>
            </a:r>
            <a:r>
              <a:rPr lang="en-US" dirty="0"/>
              <a:t>: Examiners will assess the types of arguments you have made to support and </a:t>
            </a:r>
            <a:r>
              <a:rPr lang="en-US" dirty="0">
                <a:solidFill>
                  <a:srgbClr val="0070C0"/>
                </a:solidFill>
              </a:rPr>
              <a:t>defend your claims and conclusions</a:t>
            </a:r>
            <a:r>
              <a:rPr lang="en-US" dirty="0"/>
              <a:t>. They will also look for your own </a:t>
            </a:r>
            <a:r>
              <a:rPr lang="en-US" dirty="0">
                <a:solidFill>
                  <a:srgbClr val="0070C0"/>
                </a:solidFill>
              </a:rPr>
              <a:t>insight and understanding </a:t>
            </a:r>
            <a:r>
              <a:rPr lang="en-US" dirty="0"/>
              <a:t>in the work you have presented</a:t>
            </a:r>
          </a:p>
          <a:p>
            <a:pPr marL="514350" indent="-514350">
              <a:buFont typeface="+mj-lt"/>
              <a:buAutoNum type="arabicPeriod"/>
            </a:pPr>
            <a:r>
              <a:rPr lang="en-US" dirty="0">
                <a:solidFill>
                  <a:srgbClr val="C00000"/>
                </a:solidFill>
              </a:rPr>
              <a:t>Other</a:t>
            </a:r>
            <a:r>
              <a:rPr lang="en-US" dirty="0"/>
              <a:t>: Examiners will review the </a:t>
            </a:r>
            <a:r>
              <a:rPr lang="en-US" dirty="0">
                <a:solidFill>
                  <a:srgbClr val="0070C0"/>
                </a:solidFill>
              </a:rPr>
              <a:t>administrative issues </a:t>
            </a:r>
            <a:r>
              <a:rPr lang="en-US" dirty="0"/>
              <a:t>of your project. For example, have you followed the regulations correctly? Have you provided the right documentation at the right time?</a:t>
            </a:r>
          </a:p>
          <a:p>
            <a:endParaRPr lang="id-ID" dirty="0"/>
          </a:p>
        </p:txBody>
      </p:sp>
      <p:sp>
        <p:nvSpPr>
          <p:cNvPr id="4" name="Title 3"/>
          <p:cNvSpPr>
            <a:spLocks noGrp="1"/>
          </p:cNvSpPr>
          <p:nvPr>
            <p:ph type="title"/>
          </p:nvPr>
        </p:nvSpPr>
        <p:spPr/>
        <p:txBody>
          <a:bodyPr>
            <a:normAutofit fontScale="90000"/>
          </a:bodyPr>
          <a:lstStyle/>
          <a:p>
            <a:r>
              <a:rPr lang="en-US" dirty="0" err="1"/>
              <a:t>Penilaian</a:t>
            </a:r>
            <a:r>
              <a:rPr lang="en-US" dirty="0"/>
              <a:t> </a:t>
            </a:r>
            <a:r>
              <a:rPr lang="en-US" dirty="0" err="1"/>
              <a:t>Presentasi</a:t>
            </a:r>
            <a:r>
              <a:rPr lang="en-US" dirty="0"/>
              <a:t> </a:t>
            </a:r>
            <a:r>
              <a:rPr lang="en-US" dirty="0" err="1"/>
              <a:t>Penelitian</a:t>
            </a:r>
            <a:br>
              <a:rPr lang="en-US" dirty="0"/>
            </a:br>
            <a:r>
              <a:rPr lang="en-US" sz="3100" dirty="0"/>
              <a:t>(</a:t>
            </a:r>
            <a:r>
              <a:rPr lang="sv-SE" sz="3100" dirty="0"/>
              <a:t>Berndtsson, 2008)</a:t>
            </a:r>
            <a:endParaRPr lang="id-ID" dirty="0"/>
          </a:p>
        </p:txBody>
      </p:sp>
      <p:sp>
        <p:nvSpPr>
          <p:cNvPr id="5" name="Slide Number Placeholder 4">
            <a:extLst>
              <a:ext uri="{FF2B5EF4-FFF2-40B4-BE49-F238E27FC236}">
                <a16:creationId xmlns:a16="http://schemas.microsoft.com/office/drawing/2014/main" id="{61127EAE-4332-4692-866D-953F432704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441</a:t>
            </a:fld>
            <a:endParaRPr lang="en-US">
              <a:solidFill>
                <a:prstClr val="black">
                  <a:tint val="75000"/>
                </a:prstClr>
              </a:solidFill>
            </a:endParaRPr>
          </a:p>
        </p:txBody>
      </p:sp>
    </p:spTree>
    <p:extLst>
      <p:ext uri="{BB962C8B-B14F-4D97-AF65-F5344CB8AC3E}">
        <p14:creationId xmlns:p14="http://schemas.microsoft.com/office/powerpoint/2010/main" val="32491262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US" dirty="0"/>
              <a:t>General</a:t>
            </a:r>
          </a:p>
          <a:p>
            <a:pPr marL="863600" lvl="1" indent="-514350">
              <a:buFont typeface="+mj-lt"/>
              <a:buAutoNum type="arabicPeriod"/>
            </a:pPr>
            <a:r>
              <a:rPr lang="en-US" sz="2000" dirty="0">
                <a:solidFill>
                  <a:srgbClr val="C00000"/>
                </a:solidFill>
              </a:rPr>
              <a:t>Relevance</a:t>
            </a:r>
            <a:r>
              <a:rPr lang="en-US" sz="2000" dirty="0"/>
              <a:t> of chosen topic</a:t>
            </a:r>
          </a:p>
          <a:p>
            <a:pPr marL="863600" lvl="1" indent="-514350">
              <a:buFont typeface="+mj-lt"/>
              <a:buAutoNum type="arabicPeriod"/>
            </a:pPr>
            <a:r>
              <a:rPr lang="en-US" sz="2000" dirty="0">
                <a:solidFill>
                  <a:srgbClr val="C00000"/>
                </a:solidFill>
              </a:rPr>
              <a:t>Originality</a:t>
            </a:r>
            <a:r>
              <a:rPr lang="en-US" sz="2000" dirty="0"/>
              <a:t> of chosen topic</a:t>
            </a:r>
          </a:p>
          <a:p>
            <a:pPr marL="863600" lvl="1" indent="-514350">
              <a:buFont typeface="+mj-lt"/>
              <a:buAutoNum type="arabicPeriod"/>
            </a:pPr>
            <a:r>
              <a:rPr lang="en-US" sz="2000" dirty="0">
                <a:solidFill>
                  <a:srgbClr val="C00000"/>
                </a:solidFill>
              </a:rPr>
              <a:t>Significance of findings</a:t>
            </a:r>
          </a:p>
          <a:p>
            <a:pPr marL="863600" lvl="1" indent="-514350">
              <a:buFont typeface="+mj-lt"/>
              <a:buAutoNum type="arabicPeriod"/>
            </a:pPr>
            <a:r>
              <a:rPr lang="en-US" sz="2000" dirty="0"/>
              <a:t>Degree to which the work is the </a:t>
            </a:r>
            <a:r>
              <a:rPr lang="en-US" sz="2000" dirty="0">
                <a:solidFill>
                  <a:srgbClr val="C00000"/>
                </a:solidFill>
              </a:rPr>
              <a:t>student’s own work</a:t>
            </a:r>
          </a:p>
          <a:p>
            <a:pPr marL="514350" indent="-514350">
              <a:buFont typeface="+mj-lt"/>
              <a:buAutoNum type="arabicPeriod"/>
            </a:pPr>
            <a:r>
              <a:rPr lang="en-US" dirty="0"/>
              <a:t>Report</a:t>
            </a:r>
          </a:p>
          <a:p>
            <a:pPr marL="863600" lvl="1" indent="-514350">
              <a:buFont typeface="+mj-lt"/>
              <a:buAutoNum type="arabicPeriod"/>
            </a:pPr>
            <a:r>
              <a:rPr lang="en-US" sz="2000" dirty="0">
                <a:solidFill>
                  <a:srgbClr val="C00000"/>
                </a:solidFill>
              </a:rPr>
              <a:t>Clarity</a:t>
            </a:r>
            <a:r>
              <a:rPr lang="en-US" sz="2000" dirty="0"/>
              <a:t> of presentation</a:t>
            </a:r>
          </a:p>
          <a:p>
            <a:pPr marL="863600" lvl="1" indent="-514350">
              <a:buFont typeface="+mj-lt"/>
              <a:buAutoNum type="arabicPeriod"/>
            </a:pPr>
            <a:r>
              <a:rPr lang="en-US" sz="2000" dirty="0">
                <a:solidFill>
                  <a:srgbClr val="C00000"/>
                </a:solidFill>
              </a:rPr>
              <a:t>Consistency</a:t>
            </a:r>
            <a:r>
              <a:rPr lang="en-US" sz="2000" dirty="0"/>
              <a:t> between different parts of the report</a:t>
            </a:r>
          </a:p>
          <a:p>
            <a:pPr marL="863600" lvl="1" indent="-514350">
              <a:buFont typeface="+mj-lt"/>
              <a:buAutoNum type="arabicPeriod"/>
            </a:pPr>
            <a:r>
              <a:rPr lang="en-US" sz="2000" dirty="0"/>
              <a:t>Degree of insight apparent from the arguments presented </a:t>
            </a:r>
            <a:r>
              <a:rPr lang="en-US" sz="2000" dirty="0">
                <a:solidFill>
                  <a:srgbClr val="C00000"/>
                </a:solidFill>
              </a:rPr>
              <a:t>to support the choices that the student has made</a:t>
            </a:r>
          </a:p>
          <a:p>
            <a:pPr marL="863600" lvl="1" indent="-514350">
              <a:buFont typeface="+mj-lt"/>
              <a:buAutoNum type="arabicPeriod"/>
            </a:pPr>
            <a:r>
              <a:rPr lang="en-US" sz="2000" dirty="0"/>
              <a:t>Ability to </a:t>
            </a:r>
            <a:r>
              <a:rPr lang="en-US" sz="2000" dirty="0">
                <a:solidFill>
                  <a:srgbClr val="C00000"/>
                </a:solidFill>
              </a:rPr>
              <a:t>differentiate between others’ thoughts and own</a:t>
            </a:r>
          </a:p>
          <a:p>
            <a:pPr marL="863600" lvl="1" indent="-514350">
              <a:buFont typeface="+mj-lt"/>
              <a:buAutoNum type="arabicPeriod"/>
            </a:pPr>
            <a:r>
              <a:rPr lang="en-US" sz="2000" dirty="0"/>
              <a:t>Ability to </a:t>
            </a:r>
            <a:r>
              <a:rPr lang="en-US" sz="2000" dirty="0">
                <a:solidFill>
                  <a:srgbClr val="C00000"/>
                </a:solidFill>
              </a:rPr>
              <a:t>handle references and citations</a:t>
            </a:r>
          </a:p>
          <a:p>
            <a:pPr marL="863600" lvl="1" indent="-514350">
              <a:buFont typeface="+mj-lt"/>
              <a:buAutoNum type="arabicPeriod"/>
            </a:pPr>
            <a:r>
              <a:rPr lang="en-US" sz="2000" dirty="0"/>
              <a:t>General stylistic </a:t>
            </a:r>
            <a:r>
              <a:rPr lang="en-US" sz="2000" dirty="0">
                <a:solidFill>
                  <a:srgbClr val="C00000"/>
                </a:solidFill>
              </a:rPr>
              <a:t>impression</a:t>
            </a:r>
          </a:p>
          <a:p>
            <a:endParaRPr lang="id-ID" dirty="0"/>
          </a:p>
        </p:txBody>
      </p:sp>
      <p:sp>
        <p:nvSpPr>
          <p:cNvPr id="4" name="Title 3"/>
          <p:cNvSpPr>
            <a:spLocks noGrp="1"/>
          </p:cNvSpPr>
          <p:nvPr>
            <p:ph type="title"/>
          </p:nvPr>
        </p:nvSpPr>
        <p:spPr/>
        <p:txBody>
          <a:bodyPr>
            <a:normAutofit fontScale="90000"/>
          </a:bodyPr>
          <a:lstStyle/>
          <a:p>
            <a:r>
              <a:rPr lang="en-US" dirty="0" err="1"/>
              <a:t>Penilaian</a:t>
            </a:r>
            <a:r>
              <a:rPr lang="en-US" dirty="0"/>
              <a:t> </a:t>
            </a:r>
            <a:r>
              <a:rPr lang="en-US" dirty="0" err="1"/>
              <a:t>Presentasi</a:t>
            </a:r>
            <a:r>
              <a:rPr lang="en-US" dirty="0"/>
              <a:t> </a:t>
            </a:r>
            <a:r>
              <a:rPr lang="en-US" dirty="0" err="1"/>
              <a:t>Penelitian</a:t>
            </a:r>
            <a:br>
              <a:rPr lang="en-US" dirty="0"/>
            </a:br>
            <a:r>
              <a:rPr lang="en-US" sz="3100" dirty="0"/>
              <a:t>(</a:t>
            </a:r>
            <a:r>
              <a:rPr lang="sv-SE" sz="3100" dirty="0"/>
              <a:t>Berndtsson, 2008)</a:t>
            </a:r>
            <a:endParaRPr lang="id-ID" dirty="0"/>
          </a:p>
        </p:txBody>
      </p:sp>
      <p:sp>
        <p:nvSpPr>
          <p:cNvPr id="5" name="Slide Number Placeholder 4">
            <a:extLst>
              <a:ext uri="{FF2B5EF4-FFF2-40B4-BE49-F238E27FC236}">
                <a16:creationId xmlns:a16="http://schemas.microsoft.com/office/drawing/2014/main" id="{489D1B0F-50F6-4802-A256-3B4D0C0DEAE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442</a:t>
            </a:fld>
            <a:endParaRPr lang="en-US">
              <a:solidFill>
                <a:prstClr val="black">
                  <a:tint val="75000"/>
                </a:prstClr>
              </a:solidFill>
            </a:endParaRPr>
          </a:p>
        </p:txBody>
      </p:sp>
    </p:spTree>
    <p:extLst>
      <p:ext uri="{BB962C8B-B14F-4D97-AF65-F5344CB8AC3E}">
        <p14:creationId xmlns:p14="http://schemas.microsoft.com/office/powerpoint/2010/main" val="2842262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655" y="1752600"/>
            <a:ext cx="7935745" cy="4868863"/>
          </a:xfrm>
        </p:spPr>
        <p:txBody>
          <a:bodyPr/>
          <a:lstStyle/>
          <a:p>
            <a:pPr marL="514350" indent="-514350">
              <a:buFont typeface="+mj-lt"/>
              <a:buAutoNum type="arabicPeriod" startAt="3"/>
            </a:pPr>
            <a:r>
              <a:rPr lang="en-US" sz="2800" dirty="0" err="1"/>
              <a:t>Defence</a:t>
            </a:r>
            <a:endParaRPr lang="en-US" sz="2800" dirty="0"/>
          </a:p>
          <a:p>
            <a:pPr marL="863600" lvl="1" indent="-514350">
              <a:buFont typeface="+mj-lt"/>
              <a:buAutoNum type="arabicPeriod"/>
            </a:pPr>
            <a:r>
              <a:rPr lang="en-US" sz="2000" dirty="0"/>
              <a:t>Degree of insight apparent from the arguments presented </a:t>
            </a:r>
            <a:r>
              <a:rPr lang="en-US" sz="2000" dirty="0">
                <a:solidFill>
                  <a:srgbClr val="C00000"/>
                </a:solidFill>
              </a:rPr>
              <a:t>to support claims and conclusions</a:t>
            </a:r>
          </a:p>
          <a:p>
            <a:pPr marL="863600" lvl="1" indent="-514350">
              <a:buFont typeface="+mj-lt"/>
              <a:buAutoNum type="arabicPeriod"/>
            </a:pPr>
            <a:r>
              <a:rPr lang="en-US" sz="2000" dirty="0"/>
              <a:t>Degree of insight apparent from discussion in response </a:t>
            </a:r>
            <a:r>
              <a:rPr lang="en-US" sz="2000" dirty="0">
                <a:solidFill>
                  <a:srgbClr val="C00000"/>
                </a:solidFill>
              </a:rPr>
              <a:t>to relevant questions</a:t>
            </a:r>
          </a:p>
          <a:p>
            <a:pPr marL="514350" indent="-514350">
              <a:buFont typeface="+mj-lt"/>
              <a:buAutoNum type="arabicPeriod" startAt="3"/>
            </a:pPr>
            <a:r>
              <a:rPr lang="en-US" sz="2800" dirty="0"/>
              <a:t>Other</a:t>
            </a:r>
          </a:p>
          <a:p>
            <a:pPr marL="863600" lvl="1" indent="-514350">
              <a:buFont typeface="+mj-lt"/>
              <a:buAutoNum type="arabicPeriod"/>
            </a:pPr>
            <a:r>
              <a:rPr lang="en-US" sz="2000" dirty="0"/>
              <a:t>How the students performed as opponent</a:t>
            </a:r>
          </a:p>
          <a:p>
            <a:pPr marL="863600" lvl="1" indent="-514350">
              <a:buFont typeface="+mj-lt"/>
              <a:buAutoNum type="arabicPeriod"/>
            </a:pPr>
            <a:r>
              <a:rPr lang="en-US" sz="2000" dirty="0">
                <a:solidFill>
                  <a:srgbClr val="C00000"/>
                </a:solidFill>
              </a:rPr>
              <a:t>Fulfillment of deadlines </a:t>
            </a:r>
            <a:r>
              <a:rPr lang="en-US" sz="2000" dirty="0"/>
              <a:t>and other </a:t>
            </a:r>
            <a:r>
              <a:rPr lang="en-US" sz="2000" dirty="0">
                <a:solidFill>
                  <a:srgbClr val="C00000"/>
                </a:solidFill>
              </a:rPr>
              <a:t>formal requirements</a:t>
            </a:r>
          </a:p>
        </p:txBody>
      </p:sp>
      <p:sp>
        <p:nvSpPr>
          <p:cNvPr id="2" name="Title 1"/>
          <p:cNvSpPr>
            <a:spLocks noGrp="1"/>
          </p:cNvSpPr>
          <p:nvPr>
            <p:ph type="title"/>
          </p:nvPr>
        </p:nvSpPr>
        <p:spPr>
          <a:xfrm>
            <a:off x="598655" y="190500"/>
            <a:ext cx="8561387" cy="647700"/>
          </a:xfrm>
        </p:spPr>
        <p:txBody>
          <a:bodyPr>
            <a:normAutofit fontScale="90000"/>
          </a:bodyPr>
          <a:lstStyle/>
          <a:p>
            <a:r>
              <a:rPr lang="en-US" dirty="0" err="1"/>
              <a:t>Penilaian</a:t>
            </a:r>
            <a:r>
              <a:rPr lang="en-US" dirty="0"/>
              <a:t> </a:t>
            </a:r>
            <a:r>
              <a:rPr lang="en-US" dirty="0" err="1"/>
              <a:t>Presentasi</a:t>
            </a:r>
            <a:r>
              <a:rPr lang="en-US" dirty="0"/>
              <a:t> </a:t>
            </a:r>
            <a:r>
              <a:rPr lang="en-US" dirty="0" err="1"/>
              <a:t>Penelitian</a:t>
            </a:r>
            <a:br>
              <a:rPr lang="en-US" dirty="0"/>
            </a:br>
            <a:r>
              <a:rPr lang="en-US" sz="3100" dirty="0"/>
              <a:t>(</a:t>
            </a:r>
            <a:r>
              <a:rPr lang="sv-SE" sz="3100" dirty="0"/>
              <a:t>Berndtsson, 2008)</a:t>
            </a:r>
            <a:endParaRPr lang="en-US" sz="4900" dirty="0"/>
          </a:p>
        </p:txBody>
      </p:sp>
      <p:sp>
        <p:nvSpPr>
          <p:cNvPr id="5" name="Slide Number Placeholder 4">
            <a:extLst>
              <a:ext uri="{FF2B5EF4-FFF2-40B4-BE49-F238E27FC236}">
                <a16:creationId xmlns:a16="http://schemas.microsoft.com/office/drawing/2014/main" id="{33E520A7-3F46-499E-B255-A8839EAE7C7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443</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en-US" dirty="0"/>
              <a:t>What was the </a:t>
            </a:r>
            <a:r>
              <a:rPr lang="en-US" dirty="0">
                <a:solidFill>
                  <a:srgbClr val="C00000"/>
                </a:solidFill>
              </a:rPr>
              <a:t>research question</a:t>
            </a:r>
            <a:r>
              <a:rPr lang="en-US" dirty="0"/>
              <a:t>?</a:t>
            </a:r>
          </a:p>
          <a:p>
            <a:pPr marL="514350" indent="-514350">
              <a:buFont typeface="+mj-lt"/>
              <a:buAutoNum type="arabicPeriod"/>
            </a:pPr>
            <a:r>
              <a:rPr lang="en-US" dirty="0"/>
              <a:t>Is it a </a:t>
            </a:r>
            <a:r>
              <a:rPr lang="en-US" dirty="0">
                <a:solidFill>
                  <a:srgbClr val="C00000"/>
                </a:solidFill>
              </a:rPr>
              <a:t>‘good’ question</a:t>
            </a:r>
            <a:r>
              <a:rPr lang="en-US" dirty="0"/>
              <a:t>? This involves a </a:t>
            </a:r>
            <a:r>
              <a:rPr lang="en-US" dirty="0">
                <a:solidFill>
                  <a:srgbClr val="0070C0"/>
                </a:solidFill>
              </a:rPr>
              <a:t>comprehensive literature review </a:t>
            </a:r>
            <a:r>
              <a:rPr lang="en-US" dirty="0"/>
              <a:t>to ensure that the question is ‘useful’ – i.e., worth answering. Through the literature review the student will show the context of the question, that the question has not been answered before and the extent to which others may have partly answered the question in the past.</a:t>
            </a:r>
          </a:p>
          <a:p>
            <a:pPr marL="514350" indent="-514350">
              <a:buFont typeface="+mj-lt"/>
              <a:buAutoNum type="arabicPeriod"/>
            </a:pPr>
            <a:r>
              <a:rPr lang="en-US" dirty="0"/>
              <a:t>Has the student </a:t>
            </a:r>
            <a:r>
              <a:rPr lang="en-US" dirty="0">
                <a:solidFill>
                  <a:srgbClr val="C00000"/>
                </a:solidFill>
              </a:rPr>
              <a:t>answered the question </a:t>
            </a:r>
            <a:r>
              <a:rPr lang="en-US" dirty="0"/>
              <a:t>adequately?</a:t>
            </a:r>
          </a:p>
          <a:p>
            <a:pPr marL="514350" indent="-514350">
              <a:buFont typeface="+mj-lt"/>
              <a:buAutoNum type="arabicPeriod"/>
            </a:pPr>
            <a:r>
              <a:rPr lang="en-US" dirty="0"/>
              <a:t>Has the student made an </a:t>
            </a:r>
            <a:r>
              <a:rPr lang="en-US" dirty="0">
                <a:solidFill>
                  <a:srgbClr val="C00000"/>
                </a:solidFill>
              </a:rPr>
              <a:t>adequate contribution to knowledge</a:t>
            </a:r>
            <a:r>
              <a:rPr lang="en-US" dirty="0"/>
              <a:t>?</a:t>
            </a:r>
          </a:p>
          <a:p>
            <a:endParaRPr lang="id-ID" dirty="0"/>
          </a:p>
        </p:txBody>
      </p:sp>
      <p:sp>
        <p:nvSpPr>
          <p:cNvPr id="4" name="Title 3"/>
          <p:cNvSpPr>
            <a:spLocks noGrp="1"/>
          </p:cNvSpPr>
          <p:nvPr>
            <p:ph type="title"/>
          </p:nvPr>
        </p:nvSpPr>
        <p:spPr/>
        <p:txBody>
          <a:bodyPr>
            <a:normAutofit fontScale="90000"/>
          </a:bodyPr>
          <a:lstStyle/>
          <a:p>
            <a:r>
              <a:rPr lang="en-US" dirty="0" err="1"/>
              <a:t>Penilaian</a:t>
            </a:r>
            <a:r>
              <a:rPr lang="en-US" dirty="0"/>
              <a:t> </a:t>
            </a:r>
            <a:r>
              <a:rPr lang="en-US" dirty="0" err="1"/>
              <a:t>Presentasi</a:t>
            </a:r>
            <a:r>
              <a:rPr lang="en-US" dirty="0"/>
              <a:t> </a:t>
            </a:r>
            <a:r>
              <a:rPr lang="en-US" dirty="0" err="1"/>
              <a:t>Penelitian</a:t>
            </a:r>
            <a:br>
              <a:rPr lang="en-US" dirty="0"/>
            </a:br>
            <a:r>
              <a:rPr lang="en-US" sz="3100" dirty="0"/>
              <a:t>(</a:t>
            </a:r>
            <a:r>
              <a:rPr lang="en-US" sz="3100" dirty="0" err="1"/>
              <a:t>Chinneck</a:t>
            </a:r>
            <a:r>
              <a:rPr lang="en-US" sz="3100" dirty="0"/>
              <a:t>, 1999)</a:t>
            </a:r>
            <a:endParaRPr lang="id-ID" dirty="0"/>
          </a:p>
        </p:txBody>
      </p:sp>
      <p:sp>
        <p:nvSpPr>
          <p:cNvPr id="5" name="Slide Number Placeholder 4">
            <a:extLst>
              <a:ext uri="{FF2B5EF4-FFF2-40B4-BE49-F238E27FC236}">
                <a16:creationId xmlns:a16="http://schemas.microsoft.com/office/drawing/2014/main" id="{96F6EB8A-8F24-4C81-A4E8-6C83E182CF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444</a:t>
            </a:fld>
            <a:endParaRPr lang="en-US">
              <a:solidFill>
                <a:prstClr val="black">
                  <a:tint val="75000"/>
                </a:prstClr>
              </a:solidFill>
            </a:endParaRPr>
          </a:p>
        </p:txBody>
      </p:sp>
    </p:spTree>
    <p:extLst>
      <p:ext uri="{BB962C8B-B14F-4D97-AF65-F5344CB8AC3E}">
        <p14:creationId xmlns:p14="http://schemas.microsoft.com/office/powerpoint/2010/main" val="39707823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US" dirty="0">
                <a:solidFill>
                  <a:srgbClr val="C00000"/>
                </a:solidFill>
              </a:rPr>
              <a:t>General considerations</a:t>
            </a:r>
            <a:r>
              <a:rPr lang="en-US" dirty="0"/>
              <a:t>: These considerations occur in all types of projects at all degree levels</a:t>
            </a:r>
          </a:p>
          <a:p>
            <a:pPr marL="514350" indent="-514350">
              <a:buFont typeface="+mj-lt"/>
              <a:buAutoNum type="arabicPeriod"/>
            </a:pPr>
            <a:r>
              <a:rPr lang="en-US" dirty="0">
                <a:solidFill>
                  <a:srgbClr val="C00000"/>
                </a:solidFill>
              </a:rPr>
              <a:t>Foundations of your project</a:t>
            </a:r>
            <a:r>
              <a:rPr lang="en-US" dirty="0"/>
              <a:t>: is its existence justified within other literature in the field?</a:t>
            </a:r>
          </a:p>
          <a:p>
            <a:pPr marL="514350" indent="-514350">
              <a:buFont typeface="+mj-lt"/>
              <a:buAutoNum type="arabicPeriod"/>
            </a:pPr>
            <a:r>
              <a:rPr lang="en-US" dirty="0">
                <a:solidFill>
                  <a:srgbClr val="C00000"/>
                </a:solidFill>
              </a:rPr>
              <a:t>The project approach </a:t>
            </a:r>
            <a:r>
              <a:rPr lang="en-US" dirty="0"/>
              <a:t>from a technical perspective (i.e., not a project management viewpoint). Were the </a:t>
            </a:r>
            <a:r>
              <a:rPr lang="en-US" dirty="0">
                <a:solidFill>
                  <a:srgbClr val="C00000"/>
                </a:solidFill>
              </a:rPr>
              <a:t>correct methods </a:t>
            </a:r>
            <a:r>
              <a:rPr lang="en-US" dirty="0"/>
              <a:t>used? Were </a:t>
            </a:r>
            <a:r>
              <a:rPr lang="en-US" dirty="0">
                <a:solidFill>
                  <a:srgbClr val="C00000"/>
                </a:solidFill>
              </a:rPr>
              <a:t>appropriate data </a:t>
            </a:r>
            <a:r>
              <a:rPr lang="en-US" dirty="0"/>
              <a:t>gathered?</a:t>
            </a:r>
          </a:p>
          <a:p>
            <a:pPr marL="514350" indent="-514350">
              <a:buFont typeface="+mj-lt"/>
              <a:buAutoNum type="arabicPeriod"/>
            </a:pPr>
            <a:r>
              <a:rPr lang="en-US" dirty="0">
                <a:solidFill>
                  <a:srgbClr val="C00000"/>
                </a:solidFill>
              </a:rPr>
              <a:t>Results and contribution</a:t>
            </a:r>
            <a:r>
              <a:rPr lang="en-US" dirty="0"/>
              <a:t> of the project. This is particularly important at postgraduate level where the ultimate contribution of the work is the quality measure used</a:t>
            </a:r>
          </a:p>
          <a:p>
            <a:endParaRPr lang="id-ID" dirty="0"/>
          </a:p>
        </p:txBody>
      </p:sp>
      <p:sp>
        <p:nvSpPr>
          <p:cNvPr id="4" name="Title 3"/>
          <p:cNvSpPr>
            <a:spLocks noGrp="1"/>
          </p:cNvSpPr>
          <p:nvPr>
            <p:ph type="title"/>
          </p:nvPr>
        </p:nvSpPr>
        <p:spPr/>
        <p:txBody>
          <a:bodyPr>
            <a:normAutofit fontScale="90000"/>
          </a:bodyPr>
          <a:lstStyle/>
          <a:p>
            <a:r>
              <a:rPr lang="en-US" dirty="0" err="1"/>
              <a:t>Penilaian</a:t>
            </a:r>
            <a:r>
              <a:rPr lang="en-US" dirty="0"/>
              <a:t> </a:t>
            </a:r>
            <a:r>
              <a:rPr lang="en-US" dirty="0" err="1"/>
              <a:t>Presentasi</a:t>
            </a:r>
            <a:r>
              <a:rPr lang="en-US" dirty="0"/>
              <a:t> </a:t>
            </a:r>
            <a:r>
              <a:rPr lang="en-US" dirty="0" err="1"/>
              <a:t>Penelitian</a:t>
            </a:r>
            <a:br>
              <a:rPr lang="en-US" dirty="0"/>
            </a:br>
            <a:r>
              <a:rPr lang="en-US" sz="3100" dirty="0"/>
              <a:t>(</a:t>
            </a:r>
            <a:r>
              <a:rPr lang="sv-SE" sz="3100" dirty="0"/>
              <a:t>Dawson, 2009)</a:t>
            </a:r>
            <a:endParaRPr lang="id-ID" dirty="0"/>
          </a:p>
        </p:txBody>
      </p:sp>
      <p:sp>
        <p:nvSpPr>
          <p:cNvPr id="5" name="Slide Number Placeholder 4">
            <a:extLst>
              <a:ext uri="{FF2B5EF4-FFF2-40B4-BE49-F238E27FC236}">
                <a16:creationId xmlns:a16="http://schemas.microsoft.com/office/drawing/2014/main" id="{BC76EB35-1A5E-4318-B30F-E46F4AC3C1F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445</a:t>
            </a:fld>
            <a:endParaRPr lang="en-US">
              <a:solidFill>
                <a:prstClr val="black">
                  <a:tint val="75000"/>
                </a:prstClr>
              </a:solidFill>
            </a:endParaRPr>
          </a:p>
        </p:txBody>
      </p:sp>
    </p:spTree>
    <p:extLst>
      <p:ext uri="{BB962C8B-B14F-4D97-AF65-F5344CB8AC3E}">
        <p14:creationId xmlns:p14="http://schemas.microsoft.com/office/powerpoint/2010/main" val="4056250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US" dirty="0"/>
              <a:t>Research:</a:t>
            </a:r>
          </a:p>
          <a:p>
            <a:pPr marL="863600" lvl="1" indent="-514350">
              <a:buFont typeface="+mj-lt"/>
              <a:buAutoNum type="arabicPeriod"/>
            </a:pPr>
            <a:r>
              <a:rPr lang="id-ID" sz="2000" dirty="0"/>
              <a:t>Validasi </a:t>
            </a:r>
            <a:r>
              <a:rPr lang="en-US" sz="2000" dirty="0" err="1">
                <a:solidFill>
                  <a:srgbClr val="C00000"/>
                </a:solidFill>
              </a:rPr>
              <a:t>Masalah</a:t>
            </a:r>
            <a:r>
              <a:rPr lang="en-US" sz="2000" dirty="0">
                <a:solidFill>
                  <a:srgbClr val="C00000"/>
                </a:solidFill>
              </a:rPr>
              <a:t> </a:t>
            </a:r>
            <a:r>
              <a:rPr lang="en-US" sz="2000" dirty="0" err="1"/>
              <a:t>dan</a:t>
            </a:r>
            <a:r>
              <a:rPr lang="en-US" sz="2000" dirty="0"/>
              <a:t> </a:t>
            </a:r>
            <a:r>
              <a:rPr lang="id-ID" sz="2000" dirty="0">
                <a:solidFill>
                  <a:srgbClr val="C00000"/>
                </a:solidFill>
              </a:rPr>
              <a:t>Kontribusi Penelitian</a:t>
            </a:r>
            <a:endParaRPr lang="en-US" sz="2000" dirty="0">
              <a:solidFill>
                <a:srgbClr val="C00000"/>
              </a:solidFill>
            </a:endParaRPr>
          </a:p>
          <a:p>
            <a:pPr marL="863600" lvl="1" indent="-514350">
              <a:buFont typeface="+mj-lt"/>
              <a:buAutoNum type="arabicPeriod"/>
            </a:pPr>
            <a:r>
              <a:rPr lang="en-US" sz="2000" dirty="0" err="1">
                <a:solidFill>
                  <a:srgbClr val="C00000"/>
                </a:solidFill>
              </a:rPr>
              <a:t>Metode</a:t>
            </a:r>
            <a:r>
              <a:rPr lang="en-US" sz="2000" dirty="0">
                <a:solidFill>
                  <a:srgbClr val="C00000"/>
                </a:solidFill>
              </a:rPr>
              <a:t> </a:t>
            </a:r>
            <a:r>
              <a:rPr lang="en-US" sz="2000" dirty="0" err="1"/>
              <a:t>Penelitian</a:t>
            </a:r>
            <a:r>
              <a:rPr lang="id-ID" sz="2000" dirty="0"/>
              <a:t>, Evaluasi dan </a:t>
            </a:r>
            <a:r>
              <a:rPr lang="id-ID" sz="2000" dirty="0">
                <a:solidFill>
                  <a:srgbClr val="C00000"/>
                </a:solidFill>
              </a:rPr>
              <a:t>Validasi Metode </a:t>
            </a:r>
            <a:r>
              <a:rPr lang="id-ID" sz="2000" dirty="0"/>
              <a:t>Yang Diusulkan</a:t>
            </a:r>
            <a:endParaRPr lang="en-US" sz="2000" dirty="0"/>
          </a:p>
          <a:p>
            <a:pPr marL="863600" lvl="1" indent="-514350">
              <a:buFont typeface="+mj-lt"/>
              <a:buAutoNum type="arabicPeriod"/>
            </a:pPr>
            <a:r>
              <a:rPr lang="id-ID" sz="2000" dirty="0">
                <a:solidFill>
                  <a:srgbClr val="C00000"/>
                </a:solidFill>
              </a:rPr>
              <a:t>Hasil</a:t>
            </a:r>
            <a:r>
              <a:rPr lang="id-ID" sz="2000" dirty="0"/>
              <a:t> Penelitian dan </a:t>
            </a:r>
            <a:r>
              <a:rPr lang="en-US" sz="2000" dirty="0" err="1"/>
              <a:t>Penarikan</a:t>
            </a:r>
            <a:r>
              <a:rPr lang="en-US" sz="2000" dirty="0"/>
              <a:t> </a:t>
            </a:r>
            <a:r>
              <a:rPr lang="en-US" sz="2000" dirty="0" err="1"/>
              <a:t>Kesimpulan</a:t>
            </a:r>
            <a:endParaRPr lang="en-US" sz="2000" dirty="0"/>
          </a:p>
          <a:p>
            <a:pPr marL="514350" indent="-514350">
              <a:buFont typeface="+mj-lt"/>
              <a:buAutoNum type="arabicPeriod"/>
            </a:pPr>
            <a:r>
              <a:rPr lang="en-US" dirty="0"/>
              <a:t>Report:</a:t>
            </a:r>
          </a:p>
          <a:p>
            <a:pPr marL="863600" lvl="1" indent="-514350">
              <a:buFont typeface="+mj-lt"/>
              <a:buAutoNum type="arabicPeriod"/>
            </a:pPr>
            <a:r>
              <a:rPr lang="id-ID" sz="2000" dirty="0">
                <a:solidFill>
                  <a:srgbClr val="C00000"/>
                </a:solidFill>
              </a:rPr>
              <a:t>Teknik Penulisan </a:t>
            </a:r>
            <a:r>
              <a:rPr lang="id-ID" sz="2000" dirty="0"/>
              <a:t>Ilmiah</a:t>
            </a:r>
          </a:p>
          <a:p>
            <a:pPr marL="863600" lvl="1" indent="-514350">
              <a:buFont typeface="+mj-lt"/>
              <a:buAutoNum type="arabicPeriod"/>
            </a:pPr>
            <a:r>
              <a:rPr lang="id-ID" sz="2000" dirty="0"/>
              <a:t>Penerapan </a:t>
            </a:r>
            <a:r>
              <a:rPr lang="id-ID" sz="2000" dirty="0">
                <a:solidFill>
                  <a:srgbClr val="C00000"/>
                </a:solidFill>
              </a:rPr>
              <a:t>Standard </a:t>
            </a:r>
            <a:r>
              <a:rPr lang="en-US" sz="2000" dirty="0" err="1">
                <a:solidFill>
                  <a:srgbClr val="C00000"/>
                </a:solidFill>
              </a:rPr>
              <a:t>Formattin</a:t>
            </a:r>
            <a:r>
              <a:rPr lang="id-ID" sz="2000" dirty="0">
                <a:solidFill>
                  <a:srgbClr val="C00000"/>
                </a:solidFill>
              </a:rPr>
              <a:t>g</a:t>
            </a:r>
            <a:endParaRPr lang="en-US" sz="2000" dirty="0">
              <a:solidFill>
                <a:srgbClr val="C00000"/>
              </a:solidFill>
            </a:endParaRPr>
          </a:p>
          <a:p>
            <a:pPr marL="863600" lvl="1" indent="-514350">
              <a:buFont typeface="+mj-lt"/>
              <a:buAutoNum type="arabicPeriod"/>
            </a:pPr>
            <a:r>
              <a:rPr lang="en-US" sz="2000" dirty="0"/>
              <a:t>Citation and </a:t>
            </a:r>
            <a:r>
              <a:rPr lang="en-US" sz="2000" dirty="0">
                <a:solidFill>
                  <a:srgbClr val="C00000"/>
                </a:solidFill>
              </a:rPr>
              <a:t>Reference</a:t>
            </a:r>
          </a:p>
          <a:p>
            <a:pPr marL="514350" indent="-514350">
              <a:buFont typeface="+mj-lt"/>
              <a:buAutoNum type="arabicPeriod"/>
            </a:pPr>
            <a:r>
              <a:rPr lang="en-US" dirty="0"/>
              <a:t>Presentation:</a:t>
            </a:r>
          </a:p>
          <a:p>
            <a:pPr marL="863600" lvl="1" indent="-514350">
              <a:buFont typeface="+mj-lt"/>
              <a:buAutoNum type="arabicPeriod"/>
            </a:pPr>
            <a:r>
              <a:rPr lang="en-US" sz="2000" dirty="0"/>
              <a:t>Alur dan </a:t>
            </a:r>
            <a:r>
              <a:rPr lang="en-US" sz="2000" dirty="0">
                <a:solidFill>
                  <a:srgbClr val="C00000"/>
                </a:solidFill>
              </a:rPr>
              <a:t>Tahapan</a:t>
            </a:r>
            <a:r>
              <a:rPr lang="id-ID" sz="2000" dirty="0">
                <a:solidFill>
                  <a:srgbClr val="C00000"/>
                </a:solidFill>
              </a:rPr>
              <a:t> Presentasi</a:t>
            </a:r>
          </a:p>
          <a:p>
            <a:pPr marL="863600" lvl="1" indent="-514350">
              <a:buFont typeface="+mj-lt"/>
              <a:buAutoNum type="arabicPeriod"/>
            </a:pPr>
            <a:r>
              <a:rPr lang="id-ID" sz="2000" dirty="0">
                <a:solidFill>
                  <a:srgbClr val="C00000"/>
                </a:solidFill>
              </a:rPr>
              <a:t>Penguasaan Materi </a:t>
            </a:r>
            <a:r>
              <a:rPr lang="id-ID" sz="2000" dirty="0"/>
              <a:t>Presentasi</a:t>
            </a:r>
            <a:endParaRPr lang="en-US" sz="2000" dirty="0"/>
          </a:p>
          <a:p>
            <a:pPr marL="863600" lvl="1" indent="-514350">
              <a:buFont typeface="+mj-lt"/>
              <a:buAutoNum type="arabicPeriod"/>
            </a:pPr>
            <a:r>
              <a:rPr lang="en-US" sz="2000" dirty="0" err="1">
                <a:solidFill>
                  <a:srgbClr val="C00000"/>
                </a:solidFill>
              </a:rPr>
              <a:t>Argumentasi</a:t>
            </a:r>
            <a:r>
              <a:rPr lang="en-US" sz="2000" dirty="0">
                <a:solidFill>
                  <a:srgbClr val="C00000"/>
                </a:solidFill>
              </a:rPr>
              <a:t> </a:t>
            </a:r>
            <a:r>
              <a:rPr lang="en-US" sz="2000" dirty="0" err="1"/>
              <a:t>dalam</a:t>
            </a:r>
            <a:r>
              <a:rPr lang="en-US" sz="2000" dirty="0"/>
              <a:t> </a:t>
            </a:r>
            <a:r>
              <a:rPr lang="en-US" sz="2000" dirty="0" err="1"/>
              <a:t>Mempertahankan</a:t>
            </a:r>
            <a:r>
              <a:rPr lang="en-US" sz="2000" dirty="0"/>
              <a:t> Ide</a:t>
            </a:r>
            <a:endParaRPr lang="id-ID" sz="2000" dirty="0"/>
          </a:p>
          <a:p>
            <a:endParaRPr lang="id-ID" dirty="0"/>
          </a:p>
        </p:txBody>
      </p:sp>
      <p:sp>
        <p:nvSpPr>
          <p:cNvPr id="4" name="Title 3"/>
          <p:cNvSpPr>
            <a:spLocks noGrp="1"/>
          </p:cNvSpPr>
          <p:nvPr>
            <p:ph type="title"/>
          </p:nvPr>
        </p:nvSpPr>
        <p:spPr/>
        <p:txBody>
          <a:bodyPr>
            <a:normAutofit fontScale="90000"/>
          </a:bodyPr>
          <a:lstStyle/>
          <a:p>
            <a:r>
              <a:rPr lang="en-US" dirty="0" err="1"/>
              <a:t>Penilaian</a:t>
            </a:r>
            <a:r>
              <a:rPr lang="en-US" dirty="0"/>
              <a:t> </a:t>
            </a:r>
            <a:r>
              <a:rPr lang="en-US" dirty="0" err="1"/>
              <a:t>Presentasi</a:t>
            </a:r>
            <a:r>
              <a:rPr lang="en-US" dirty="0"/>
              <a:t> </a:t>
            </a:r>
            <a:r>
              <a:rPr lang="en-US" dirty="0" err="1"/>
              <a:t>Penelitian</a:t>
            </a:r>
            <a:br>
              <a:rPr lang="en-US" dirty="0"/>
            </a:br>
            <a:r>
              <a:rPr lang="en-US" sz="3100" dirty="0"/>
              <a:t>(Wahono, 2015)</a:t>
            </a:r>
            <a:endParaRPr lang="id-ID" dirty="0"/>
          </a:p>
        </p:txBody>
      </p:sp>
      <p:sp>
        <p:nvSpPr>
          <p:cNvPr id="5" name="Slide Number Placeholder 4">
            <a:extLst>
              <a:ext uri="{FF2B5EF4-FFF2-40B4-BE49-F238E27FC236}">
                <a16:creationId xmlns:a16="http://schemas.microsoft.com/office/drawing/2014/main" id="{DF6EC545-EF6F-4EE6-AF2C-DF64000E7C5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446</a:t>
            </a:fld>
            <a:endParaRPr lang="en-US">
              <a:solidFill>
                <a:prstClr val="black">
                  <a:tint val="75000"/>
                </a:prstClr>
              </a:solidFill>
            </a:endParaRPr>
          </a:p>
        </p:txBody>
      </p:sp>
    </p:spTree>
    <p:extLst>
      <p:ext uri="{BB962C8B-B14F-4D97-AF65-F5344CB8AC3E}">
        <p14:creationId xmlns:p14="http://schemas.microsoft.com/office/powerpoint/2010/main" val="29081063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14400"/>
            <a:ext cx="8134350" cy="5638801"/>
          </a:xfrm>
        </p:spPr>
        <p:txBody>
          <a:bodyPr>
            <a:normAutofit fontScale="85000" lnSpcReduction="20000"/>
          </a:bodyPr>
          <a:lstStyle/>
          <a:p>
            <a:r>
              <a:rPr lang="id-ID" dirty="0"/>
              <a:t>Abbott, M., &amp; </a:t>
            </a:r>
            <a:r>
              <a:rPr lang="id-ID" dirty="0" err="1"/>
              <a:t>McKinney</a:t>
            </a:r>
            <a:r>
              <a:rPr lang="id-ID" dirty="0"/>
              <a:t>, J. (2013). </a:t>
            </a:r>
            <a:r>
              <a:rPr lang="id-ID" dirty="0" err="1">
                <a:solidFill>
                  <a:srgbClr val="C00000"/>
                </a:solidFill>
              </a:rPr>
              <a:t>Understanding</a:t>
            </a:r>
            <a:r>
              <a:rPr lang="id-ID" dirty="0">
                <a:solidFill>
                  <a:srgbClr val="C00000"/>
                </a:solidFill>
              </a:rPr>
              <a:t> </a:t>
            </a:r>
            <a:r>
              <a:rPr lang="id-ID" dirty="0" err="1">
                <a:solidFill>
                  <a:srgbClr val="C00000"/>
                </a:solidFill>
              </a:rPr>
              <a:t>and</a:t>
            </a:r>
            <a:r>
              <a:rPr lang="id-ID" dirty="0">
                <a:solidFill>
                  <a:srgbClr val="C00000"/>
                </a:solidFill>
              </a:rPr>
              <a:t> </a:t>
            </a:r>
            <a:r>
              <a:rPr lang="id-ID" dirty="0" err="1">
                <a:solidFill>
                  <a:srgbClr val="C00000"/>
                </a:solidFill>
              </a:rPr>
              <a:t>Applying</a:t>
            </a:r>
            <a:r>
              <a:rPr lang="id-ID" dirty="0">
                <a:solidFill>
                  <a:srgbClr val="C00000"/>
                </a:solidFill>
              </a:rPr>
              <a:t> Research </a:t>
            </a:r>
            <a:r>
              <a:rPr lang="id-ID" dirty="0" err="1">
                <a:solidFill>
                  <a:srgbClr val="C00000"/>
                </a:solidFill>
              </a:rPr>
              <a:t>Design</a:t>
            </a:r>
            <a:r>
              <a:rPr lang="id-ID" dirty="0"/>
              <a:t>. John </a:t>
            </a:r>
            <a:r>
              <a:rPr lang="id-ID" dirty="0" err="1"/>
              <a:t>Wiley</a:t>
            </a:r>
            <a:r>
              <a:rPr lang="id-ID" dirty="0"/>
              <a:t> &amp; Sons, </a:t>
            </a:r>
            <a:r>
              <a:rPr lang="id-ID" dirty="0" err="1"/>
              <a:t>Inc</a:t>
            </a:r>
            <a:r>
              <a:rPr lang="id-ID" dirty="0"/>
              <a:t>.</a:t>
            </a:r>
          </a:p>
          <a:p>
            <a:r>
              <a:rPr lang="id-ID" dirty="0" err="1"/>
              <a:t>Berndtsson</a:t>
            </a:r>
            <a:r>
              <a:rPr lang="id-ID" dirty="0"/>
              <a:t>, M., </a:t>
            </a:r>
            <a:r>
              <a:rPr lang="id-ID" dirty="0" err="1"/>
              <a:t>Hansson</a:t>
            </a:r>
            <a:r>
              <a:rPr lang="id-ID" dirty="0"/>
              <a:t>, J., &amp; </a:t>
            </a:r>
            <a:r>
              <a:rPr lang="id-ID" dirty="0" err="1"/>
              <a:t>Olsson</a:t>
            </a:r>
            <a:r>
              <a:rPr lang="id-ID" dirty="0"/>
              <a:t>, B. (2008). </a:t>
            </a:r>
            <a:r>
              <a:rPr lang="id-ID" dirty="0" err="1">
                <a:solidFill>
                  <a:srgbClr val="C00000"/>
                </a:solidFill>
              </a:rPr>
              <a:t>Thesis</a:t>
            </a:r>
            <a:r>
              <a:rPr lang="id-ID" dirty="0">
                <a:solidFill>
                  <a:srgbClr val="C00000"/>
                </a:solidFill>
              </a:rPr>
              <a:t> </a:t>
            </a:r>
            <a:r>
              <a:rPr lang="id-ID" dirty="0" err="1">
                <a:solidFill>
                  <a:srgbClr val="C00000"/>
                </a:solidFill>
              </a:rPr>
              <a:t>Projects</a:t>
            </a:r>
            <a:r>
              <a:rPr lang="id-ID" dirty="0">
                <a:solidFill>
                  <a:srgbClr val="C00000"/>
                </a:solidFill>
              </a:rPr>
              <a:t>: a </a:t>
            </a:r>
            <a:r>
              <a:rPr lang="id-ID" dirty="0" err="1">
                <a:solidFill>
                  <a:srgbClr val="C00000"/>
                </a:solidFill>
              </a:rPr>
              <a:t>Guide</a:t>
            </a:r>
            <a:r>
              <a:rPr lang="id-ID" dirty="0">
                <a:solidFill>
                  <a:srgbClr val="C00000"/>
                </a:solidFill>
              </a:rPr>
              <a:t> for </a:t>
            </a:r>
            <a:r>
              <a:rPr lang="id-ID" dirty="0" err="1">
                <a:solidFill>
                  <a:srgbClr val="C00000"/>
                </a:solidFill>
              </a:rPr>
              <a:t>Students</a:t>
            </a:r>
            <a:r>
              <a:rPr lang="id-ID" dirty="0">
                <a:solidFill>
                  <a:srgbClr val="C00000"/>
                </a:solidFill>
              </a:rPr>
              <a:t> </a:t>
            </a:r>
            <a:r>
              <a:rPr lang="id-ID" dirty="0" err="1">
                <a:solidFill>
                  <a:srgbClr val="C00000"/>
                </a:solidFill>
              </a:rPr>
              <a:t>in</a:t>
            </a:r>
            <a:r>
              <a:rPr lang="id-ID" dirty="0">
                <a:solidFill>
                  <a:srgbClr val="C00000"/>
                </a:solidFill>
              </a:rPr>
              <a:t> Computer Science </a:t>
            </a:r>
            <a:r>
              <a:rPr lang="id-ID" dirty="0" err="1">
                <a:solidFill>
                  <a:srgbClr val="C00000"/>
                </a:solidFill>
              </a:rPr>
              <a:t>and</a:t>
            </a:r>
            <a:r>
              <a:rPr lang="id-ID" dirty="0">
                <a:solidFill>
                  <a:srgbClr val="C00000"/>
                </a:solidFill>
              </a:rPr>
              <a:t> </a:t>
            </a:r>
            <a:r>
              <a:rPr lang="id-ID" dirty="0" err="1">
                <a:solidFill>
                  <a:srgbClr val="C00000"/>
                </a:solidFill>
              </a:rPr>
              <a:t>Information</a:t>
            </a:r>
            <a:r>
              <a:rPr lang="id-ID" dirty="0">
                <a:solidFill>
                  <a:srgbClr val="C00000"/>
                </a:solidFill>
              </a:rPr>
              <a:t> Systems (2nd ed.)</a:t>
            </a:r>
            <a:r>
              <a:rPr lang="id-ID" dirty="0"/>
              <a:t>. London: </a:t>
            </a:r>
            <a:r>
              <a:rPr lang="id-ID" dirty="0" err="1"/>
              <a:t>Springer-Verlag</a:t>
            </a:r>
            <a:endParaRPr lang="id-ID" dirty="0"/>
          </a:p>
          <a:p>
            <a:r>
              <a:rPr lang="id-ID" dirty="0" err="1"/>
              <a:t>Blaxter</a:t>
            </a:r>
            <a:r>
              <a:rPr lang="id-ID" dirty="0"/>
              <a:t>, L., </a:t>
            </a:r>
            <a:r>
              <a:rPr lang="id-ID" dirty="0" err="1"/>
              <a:t>Hughes</a:t>
            </a:r>
            <a:r>
              <a:rPr lang="id-ID" dirty="0"/>
              <a:t>, C., &amp; </a:t>
            </a:r>
            <a:r>
              <a:rPr lang="id-ID" dirty="0" err="1"/>
              <a:t>Tight</a:t>
            </a:r>
            <a:r>
              <a:rPr lang="id-ID" dirty="0"/>
              <a:t>, M. (2006). </a:t>
            </a:r>
            <a:r>
              <a:rPr lang="id-ID" dirty="0" err="1">
                <a:solidFill>
                  <a:srgbClr val="C00000"/>
                </a:solidFill>
              </a:rPr>
              <a:t>How</a:t>
            </a:r>
            <a:r>
              <a:rPr lang="id-ID" dirty="0">
                <a:solidFill>
                  <a:srgbClr val="C00000"/>
                </a:solidFill>
              </a:rPr>
              <a:t> </a:t>
            </a:r>
            <a:r>
              <a:rPr lang="id-ID" dirty="0" err="1">
                <a:solidFill>
                  <a:srgbClr val="C00000"/>
                </a:solidFill>
              </a:rPr>
              <a:t>to</a:t>
            </a:r>
            <a:r>
              <a:rPr lang="id-ID" dirty="0">
                <a:solidFill>
                  <a:srgbClr val="C00000"/>
                </a:solidFill>
              </a:rPr>
              <a:t> Research (3rd ed.)</a:t>
            </a:r>
            <a:r>
              <a:rPr lang="id-ID" dirty="0"/>
              <a:t>. </a:t>
            </a:r>
            <a:r>
              <a:rPr lang="id-ID" dirty="0" err="1"/>
              <a:t>Open</a:t>
            </a:r>
            <a:r>
              <a:rPr lang="id-ID" dirty="0"/>
              <a:t> </a:t>
            </a:r>
            <a:r>
              <a:rPr lang="id-ID" dirty="0" err="1"/>
              <a:t>University</a:t>
            </a:r>
            <a:r>
              <a:rPr lang="id-ID" dirty="0"/>
              <a:t> Press</a:t>
            </a:r>
          </a:p>
          <a:p>
            <a:r>
              <a:rPr lang="id-ID" dirty="0" err="1"/>
              <a:t>Blessing</a:t>
            </a:r>
            <a:r>
              <a:rPr lang="id-ID" dirty="0"/>
              <a:t>, L. T. M., &amp; </a:t>
            </a:r>
            <a:r>
              <a:rPr lang="id-ID" dirty="0" err="1"/>
              <a:t>Chakrabarti</a:t>
            </a:r>
            <a:r>
              <a:rPr lang="id-ID" dirty="0"/>
              <a:t>, A. (2009). </a:t>
            </a:r>
            <a:r>
              <a:rPr lang="id-ID" dirty="0">
                <a:solidFill>
                  <a:srgbClr val="C00000"/>
                </a:solidFill>
              </a:rPr>
              <a:t>DRM, a </a:t>
            </a:r>
            <a:r>
              <a:rPr lang="id-ID" dirty="0" err="1">
                <a:solidFill>
                  <a:srgbClr val="C00000"/>
                </a:solidFill>
              </a:rPr>
              <a:t>Design</a:t>
            </a:r>
            <a:r>
              <a:rPr lang="id-ID" dirty="0">
                <a:solidFill>
                  <a:srgbClr val="C00000"/>
                </a:solidFill>
              </a:rPr>
              <a:t> Research </a:t>
            </a:r>
            <a:r>
              <a:rPr lang="id-ID" dirty="0" err="1">
                <a:solidFill>
                  <a:srgbClr val="C00000"/>
                </a:solidFill>
              </a:rPr>
              <a:t>Methodology</a:t>
            </a:r>
            <a:r>
              <a:rPr lang="id-ID" dirty="0"/>
              <a:t>. </a:t>
            </a:r>
            <a:r>
              <a:rPr lang="id-ID" dirty="0" err="1"/>
              <a:t>Springer-Verlag</a:t>
            </a:r>
            <a:r>
              <a:rPr lang="id-ID" dirty="0"/>
              <a:t> London</a:t>
            </a:r>
            <a:endParaRPr lang="en-US" dirty="0"/>
          </a:p>
          <a:p>
            <a:r>
              <a:rPr lang="en-US" dirty="0"/>
              <a:t>Cohen, L., </a:t>
            </a:r>
            <a:r>
              <a:rPr lang="en-US" dirty="0" err="1"/>
              <a:t>Manion</a:t>
            </a:r>
            <a:r>
              <a:rPr lang="en-US" dirty="0"/>
              <a:t>, L., &amp; Morrison, K. (2005). </a:t>
            </a:r>
            <a:r>
              <a:rPr lang="en-US" dirty="0">
                <a:solidFill>
                  <a:srgbClr val="C00000"/>
                </a:solidFill>
              </a:rPr>
              <a:t>Research Methods in Education (5th ed.)</a:t>
            </a:r>
            <a:r>
              <a:rPr lang="en-US" dirty="0"/>
              <a:t>. Taylor &amp; Francis Group.</a:t>
            </a:r>
          </a:p>
          <a:p>
            <a:r>
              <a:rPr lang="en-US" dirty="0"/>
              <a:t>Dawson, C. W. (2009). </a:t>
            </a:r>
            <a:r>
              <a:rPr lang="en-US" dirty="0">
                <a:solidFill>
                  <a:srgbClr val="C00000"/>
                </a:solidFill>
              </a:rPr>
              <a:t>Projects in Computing and Information Systems A Student’s Guide (2nd ed.)</a:t>
            </a:r>
            <a:r>
              <a:rPr lang="en-US" dirty="0"/>
              <a:t>. Pearson Education Limited</a:t>
            </a:r>
          </a:p>
          <a:p>
            <a:r>
              <a:rPr lang="en-US" dirty="0" err="1"/>
              <a:t>Jonker</a:t>
            </a:r>
            <a:r>
              <a:rPr lang="en-US" dirty="0"/>
              <a:t>, J., &amp; </a:t>
            </a:r>
            <a:r>
              <a:rPr lang="en-US" dirty="0" err="1"/>
              <a:t>Pennink</a:t>
            </a:r>
            <a:r>
              <a:rPr lang="en-US" dirty="0"/>
              <a:t>, B. (2010). </a:t>
            </a:r>
            <a:r>
              <a:rPr lang="en-US" dirty="0">
                <a:solidFill>
                  <a:srgbClr val="C00000"/>
                </a:solidFill>
              </a:rPr>
              <a:t>The Essence of Research Methodology</a:t>
            </a:r>
            <a:r>
              <a:rPr lang="en-US" dirty="0"/>
              <a:t>. Springer-</a:t>
            </a:r>
            <a:r>
              <a:rPr lang="en-US" dirty="0" err="1"/>
              <a:t>Verlag</a:t>
            </a:r>
            <a:r>
              <a:rPr lang="en-US" dirty="0"/>
              <a:t> Berlin Heidelberg</a:t>
            </a:r>
          </a:p>
          <a:p>
            <a:r>
              <a:rPr lang="en-US" dirty="0" err="1"/>
              <a:t>Lichtfouse</a:t>
            </a:r>
            <a:r>
              <a:rPr lang="en-US" dirty="0"/>
              <a:t>, E. (2013). </a:t>
            </a:r>
            <a:r>
              <a:rPr lang="en-US" dirty="0">
                <a:solidFill>
                  <a:srgbClr val="C00000"/>
                </a:solidFill>
              </a:rPr>
              <a:t>Scientific Writing for Impact Factor Journals</a:t>
            </a:r>
            <a:r>
              <a:rPr lang="en-US" dirty="0"/>
              <a:t>. Nova Science Publishers, Inc.</a:t>
            </a:r>
          </a:p>
        </p:txBody>
      </p:sp>
      <p:sp>
        <p:nvSpPr>
          <p:cNvPr id="2" name="Title 1"/>
          <p:cNvSpPr>
            <a:spLocks noGrp="1"/>
          </p:cNvSpPr>
          <p:nvPr>
            <p:ph type="title"/>
          </p:nvPr>
        </p:nvSpPr>
        <p:spPr/>
        <p:txBody>
          <a:bodyPr/>
          <a:lstStyle/>
          <a:p>
            <a:r>
              <a:rPr lang="en-US" dirty="0"/>
              <a:t>Reference</a:t>
            </a:r>
            <a:endParaRPr lang="id-ID" dirty="0"/>
          </a:p>
        </p:txBody>
      </p:sp>
      <p:sp>
        <p:nvSpPr>
          <p:cNvPr id="5" name="Slide Number Placeholder 4">
            <a:extLst>
              <a:ext uri="{FF2B5EF4-FFF2-40B4-BE49-F238E27FC236}">
                <a16:creationId xmlns:a16="http://schemas.microsoft.com/office/drawing/2014/main" id="{C9532C43-BC58-432F-85F7-6AB8623ED14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447</a:t>
            </a:fld>
            <a:endParaRPr lang="en-US">
              <a:solidFill>
                <a:prstClr val="black">
                  <a:tint val="75000"/>
                </a:prstClr>
              </a:solidFill>
            </a:endParaRPr>
          </a:p>
        </p:txBody>
      </p:sp>
    </p:spTree>
    <p:extLst>
      <p:ext uri="{BB962C8B-B14F-4D97-AF65-F5344CB8AC3E}">
        <p14:creationId xmlns:p14="http://schemas.microsoft.com/office/powerpoint/2010/main" val="3827462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058150" cy="5867400"/>
          </a:xfrm>
        </p:spPr>
        <p:txBody>
          <a:bodyPr>
            <a:normAutofit fontScale="85000" lnSpcReduction="20000"/>
          </a:bodyPr>
          <a:lstStyle/>
          <a:p>
            <a:r>
              <a:rPr lang="en-US" dirty="0"/>
              <a:t>Kothari, C. (2004). </a:t>
            </a:r>
            <a:r>
              <a:rPr lang="en-US" dirty="0">
                <a:solidFill>
                  <a:srgbClr val="C00000"/>
                </a:solidFill>
              </a:rPr>
              <a:t>Research Methodology: Methods and Techniques</a:t>
            </a:r>
            <a:r>
              <a:rPr lang="en-US" dirty="0"/>
              <a:t>. New Age International</a:t>
            </a:r>
          </a:p>
          <a:p>
            <a:r>
              <a:rPr lang="en-US" dirty="0"/>
              <a:t>Might, M. (2010). </a:t>
            </a:r>
            <a:r>
              <a:rPr lang="en-US" dirty="0">
                <a:solidFill>
                  <a:srgbClr val="C00000"/>
                </a:solidFill>
              </a:rPr>
              <a:t>The Illustrated Guide to a Ph.D</a:t>
            </a:r>
            <a:r>
              <a:rPr lang="en-US" dirty="0"/>
              <a:t>. Matt.might.net. Retrieved from </a:t>
            </a:r>
            <a:r>
              <a:rPr lang="en-US" i="1" dirty="0"/>
              <a:t>http://matt.might.net/articles/phd-school-in-pictures/</a:t>
            </a:r>
          </a:p>
          <a:p>
            <a:r>
              <a:rPr lang="en-US" dirty="0" err="1"/>
              <a:t>Marczyk</a:t>
            </a:r>
            <a:r>
              <a:rPr lang="en-US" dirty="0"/>
              <a:t>, G., </a:t>
            </a:r>
            <a:r>
              <a:rPr lang="en-US" dirty="0" err="1"/>
              <a:t>DeMatteo</a:t>
            </a:r>
            <a:r>
              <a:rPr lang="en-US" dirty="0"/>
              <a:t>, D., &amp; </a:t>
            </a:r>
            <a:r>
              <a:rPr lang="en-US" dirty="0" err="1"/>
              <a:t>Fertinger</a:t>
            </a:r>
            <a:r>
              <a:rPr lang="en-US" dirty="0"/>
              <a:t>, D. (2005). </a:t>
            </a:r>
            <a:r>
              <a:rPr lang="en-US" dirty="0">
                <a:solidFill>
                  <a:srgbClr val="C00000"/>
                </a:solidFill>
              </a:rPr>
              <a:t>Essentials of Research Design and Methodology</a:t>
            </a:r>
            <a:r>
              <a:rPr lang="en-US" dirty="0"/>
              <a:t>. John Wiley &amp; Sons, Inc.</a:t>
            </a:r>
          </a:p>
          <a:p>
            <a:r>
              <a:rPr lang="en-US" dirty="0"/>
              <a:t>Rea, L. M., &amp; Parker, R. A. (2014). </a:t>
            </a:r>
            <a:r>
              <a:rPr lang="en-US" dirty="0">
                <a:solidFill>
                  <a:srgbClr val="C00000"/>
                </a:solidFill>
              </a:rPr>
              <a:t>Designing and Conducting Survey Research: A Comprehensive Guide (4th ed.)</a:t>
            </a:r>
            <a:r>
              <a:rPr lang="en-US" dirty="0"/>
              <a:t>. John Wiley &amp; Sons, Inc.</a:t>
            </a:r>
          </a:p>
          <a:p>
            <a:r>
              <a:rPr lang="en-US" dirty="0" err="1"/>
              <a:t>Runeson</a:t>
            </a:r>
            <a:r>
              <a:rPr lang="en-US" dirty="0"/>
              <a:t>, P., Host, M., Rainer, A., &amp; </a:t>
            </a:r>
            <a:r>
              <a:rPr lang="en-US" dirty="0" err="1"/>
              <a:t>Regnell</a:t>
            </a:r>
            <a:r>
              <a:rPr lang="en-US" dirty="0"/>
              <a:t>, B. (2012). </a:t>
            </a:r>
            <a:r>
              <a:rPr lang="en-US" dirty="0">
                <a:solidFill>
                  <a:srgbClr val="C00000"/>
                </a:solidFill>
              </a:rPr>
              <a:t>Case Study Research in Software Engineering: Guidelines and Examples</a:t>
            </a:r>
            <a:r>
              <a:rPr lang="en-US" dirty="0"/>
              <a:t>. John Wiley &amp; Sons, Inc.</a:t>
            </a:r>
          </a:p>
          <a:p>
            <a:r>
              <a:rPr lang="en-US" dirty="0" err="1"/>
              <a:t>Sahu</a:t>
            </a:r>
            <a:r>
              <a:rPr lang="en-US" dirty="0"/>
              <a:t>, P. K. (2013). </a:t>
            </a:r>
            <a:r>
              <a:rPr lang="en-US" dirty="0">
                <a:solidFill>
                  <a:srgbClr val="C00000"/>
                </a:solidFill>
              </a:rPr>
              <a:t>Research Methodology: A Guide for Researchers In Agricultural Science, Social Science and Other Related Fields</a:t>
            </a:r>
            <a:r>
              <a:rPr lang="en-US" dirty="0"/>
              <a:t>. Springer.</a:t>
            </a:r>
          </a:p>
          <a:p>
            <a:r>
              <a:rPr lang="en-US" dirty="0" err="1"/>
              <a:t>Veit</a:t>
            </a:r>
            <a:r>
              <a:rPr lang="en-US" dirty="0"/>
              <a:t>, R., Gould, C., &amp; Gould, K. (2013). </a:t>
            </a:r>
            <a:r>
              <a:rPr lang="en-US" dirty="0">
                <a:solidFill>
                  <a:srgbClr val="C00000"/>
                </a:solidFill>
              </a:rPr>
              <a:t>Writing, Reading, and Research (9th ed.)</a:t>
            </a:r>
            <a:r>
              <a:rPr lang="en-US" dirty="0"/>
              <a:t>. </a:t>
            </a:r>
            <a:r>
              <a:rPr lang="en-US" dirty="0" err="1"/>
              <a:t>Cengage</a:t>
            </a:r>
            <a:r>
              <a:rPr lang="en-US" dirty="0"/>
              <a:t> Learning.</a:t>
            </a:r>
          </a:p>
        </p:txBody>
      </p:sp>
      <p:sp>
        <p:nvSpPr>
          <p:cNvPr id="2" name="Title 1"/>
          <p:cNvSpPr>
            <a:spLocks noGrp="1"/>
          </p:cNvSpPr>
          <p:nvPr>
            <p:ph type="title"/>
          </p:nvPr>
        </p:nvSpPr>
        <p:spPr/>
        <p:txBody>
          <a:bodyPr/>
          <a:lstStyle/>
          <a:p>
            <a:r>
              <a:rPr lang="en-US" dirty="0"/>
              <a:t>Reference</a:t>
            </a:r>
            <a:endParaRPr lang="id-ID" dirty="0"/>
          </a:p>
        </p:txBody>
      </p:sp>
      <p:sp>
        <p:nvSpPr>
          <p:cNvPr id="5" name="Slide Number Placeholder 4">
            <a:extLst>
              <a:ext uri="{FF2B5EF4-FFF2-40B4-BE49-F238E27FC236}">
                <a16:creationId xmlns:a16="http://schemas.microsoft.com/office/drawing/2014/main" id="{960E4A6E-5188-4A36-BE71-587E77307D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448</a:t>
            </a:fld>
            <a:endParaRPr lang="en-US">
              <a:solidFill>
                <a:prstClr val="black">
                  <a:tint val="75000"/>
                </a:prstClr>
              </a:solidFill>
            </a:endParaRPr>
          </a:p>
        </p:txBody>
      </p:sp>
    </p:spTree>
    <p:extLst>
      <p:ext uri="{BB962C8B-B14F-4D97-AF65-F5344CB8AC3E}">
        <p14:creationId xmlns:p14="http://schemas.microsoft.com/office/powerpoint/2010/main" val="21691653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ED8F3-D3CC-4F2E-A89C-CF2F199D772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449</a:t>
            </a:fld>
            <a:endParaRPr lang="en-US">
              <a:solidFill>
                <a:prstClr val="black">
                  <a:tint val="75000"/>
                </a:prstClr>
              </a:solidFill>
            </a:endParaRPr>
          </a:p>
        </p:txBody>
      </p:sp>
      <p:sp>
        <p:nvSpPr>
          <p:cNvPr id="3" name="Title 2">
            <a:extLst>
              <a:ext uri="{FF2B5EF4-FFF2-40B4-BE49-F238E27FC236}">
                <a16:creationId xmlns:a16="http://schemas.microsoft.com/office/drawing/2014/main" id="{68470F50-0AB1-40A2-9A54-DB6EAEAE73D2}"/>
              </a:ext>
            </a:extLst>
          </p:cNvPr>
          <p:cNvSpPr>
            <a:spLocks noGrp="1"/>
          </p:cNvSpPr>
          <p:nvPr>
            <p:ph type="ctrTitle"/>
          </p:nvPr>
        </p:nvSpPr>
        <p:spPr/>
        <p:txBody>
          <a:bodyPr>
            <a:normAutofit/>
          </a:bodyPr>
          <a:lstStyle/>
          <a:p>
            <a:r>
              <a:rPr lang="en-US" sz="7200" b="1" dirty="0" err="1"/>
              <a:t>Terima</a:t>
            </a:r>
            <a:r>
              <a:rPr lang="en-US" sz="7200" b="1" dirty="0"/>
              <a:t> Kasih</a:t>
            </a:r>
            <a:endParaRPr lang="en-ID" sz="7200" b="1" dirty="0"/>
          </a:p>
        </p:txBody>
      </p:sp>
      <p:sp>
        <p:nvSpPr>
          <p:cNvPr id="4" name="Subtitle 3">
            <a:extLst>
              <a:ext uri="{FF2B5EF4-FFF2-40B4-BE49-F238E27FC236}">
                <a16:creationId xmlns:a16="http://schemas.microsoft.com/office/drawing/2014/main" id="{BC23E785-42B9-4496-9507-C13258A5F6FE}"/>
              </a:ext>
            </a:extLst>
          </p:cNvPr>
          <p:cNvSpPr>
            <a:spLocks noGrp="1"/>
          </p:cNvSpPr>
          <p:nvPr>
            <p:ph type="subTitle" idx="1"/>
          </p:nvPr>
        </p:nvSpPr>
        <p:spPr/>
        <p:txBody>
          <a:bodyPr>
            <a:normAutofit/>
          </a:bodyPr>
          <a:lstStyle/>
          <a:p>
            <a:r>
              <a:rPr lang="id-ID" sz="3200" dirty="0"/>
              <a:t>Romi Satria Wahon</a:t>
            </a:r>
            <a:r>
              <a:rPr lang="en-US" sz="3200" dirty="0"/>
              <a:t>o</a:t>
            </a:r>
            <a:br>
              <a:rPr lang="en-US" sz="3200" dirty="0"/>
            </a:br>
            <a:r>
              <a:rPr lang="en-US" sz="2200" i="1" dirty="0">
                <a:solidFill>
                  <a:schemeClr val="bg1">
                    <a:lumMod val="65000"/>
                  </a:schemeClr>
                </a:solidFill>
              </a:rPr>
              <a:t>romi@romisatriawahono.net</a:t>
            </a:r>
            <a:br>
              <a:rPr lang="en-US" sz="2200" i="1" dirty="0">
                <a:solidFill>
                  <a:schemeClr val="bg1">
                    <a:lumMod val="65000"/>
                  </a:schemeClr>
                </a:solidFill>
              </a:rPr>
            </a:br>
            <a:r>
              <a:rPr lang="en-US" sz="2200" i="1" dirty="0">
                <a:solidFill>
                  <a:schemeClr val="bg1">
                    <a:lumMod val="65000"/>
                  </a:schemeClr>
                </a:solidFill>
              </a:rPr>
              <a:t>http://romisatriawahono.net</a:t>
            </a:r>
            <a:br>
              <a:rPr lang="en-US" sz="2200" i="1" dirty="0">
                <a:solidFill>
                  <a:schemeClr val="bg1">
                    <a:lumMod val="65000"/>
                  </a:schemeClr>
                </a:solidFill>
              </a:rPr>
            </a:br>
            <a:r>
              <a:rPr lang="id-ID" sz="2200" i="1" dirty="0">
                <a:solidFill>
                  <a:schemeClr val="bg1">
                    <a:lumMod val="65000"/>
                  </a:schemeClr>
                </a:solidFill>
              </a:rPr>
              <a:t>081</a:t>
            </a:r>
            <a:r>
              <a:rPr lang="en-US" sz="2200" i="1" dirty="0">
                <a:solidFill>
                  <a:schemeClr val="bg1">
                    <a:lumMod val="65000"/>
                  </a:schemeClr>
                </a:solidFill>
              </a:rPr>
              <a:t>18228331</a:t>
            </a:r>
            <a:endParaRPr lang="en-ID" sz="2200" dirty="0">
              <a:solidFill>
                <a:schemeClr val="bg1">
                  <a:lumMod val="65000"/>
                </a:schemeClr>
              </a:solidFill>
            </a:endParaRPr>
          </a:p>
        </p:txBody>
      </p:sp>
    </p:spTree>
    <p:extLst>
      <p:ext uri="{BB962C8B-B14F-4D97-AF65-F5344CB8AC3E}">
        <p14:creationId xmlns:p14="http://schemas.microsoft.com/office/powerpoint/2010/main" val="23707036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0"/>
            <a:ext cx="8839200" cy="685349"/>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0" y="762000"/>
            <a:ext cx="9144000" cy="6096000"/>
          </a:xfrm>
          <a:prstGeom prst="rect">
            <a:avLst/>
          </a:prstGeom>
          <a:noFill/>
          <a:ln w="9525">
            <a:noFill/>
            <a:miter lim="800000"/>
            <a:headEnd/>
            <a:tailEnd/>
          </a:ln>
        </p:spPr>
      </p:pic>
      <p:sp>
        <p:nvSpPr>
          <p:cNvPr id="5" name="Rectangle 4"/>
          <p:cNvSpPr/>
          <p:nvPr/>
        </p:nvSpPr>
        <p:spPr bwMode="auto">
          <a:xfrm>
            <a:off x="304800" y="914400"/>
            <a:ext cx="1676400"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3200" i="0" u="none" strike="noStrike" cap="none" normalizeH="0" baseline="0" dirty="0" err="1">
                <a:ln>
                  <a:noFill/>
                </a:ln>
                <a:solidFill>
                  <a:srgbClr val="C00000"/>
                </a:solidFill>
                <a:effectLst/>
              </a:rPr>
              <a:t>Logika</a:t>
            </a:r>
            <a:br>
              <a:rPr lang="en-US" sz="3200" dirty="0">
                <a:solidFill>
                  <a:srgbClr val="C00000"/>
                </a:solidFill>
                <a:effectLst/>
              </a:rPr>
            </a:br>
            <a:r>
              <a:rPr kumimoji="1" lang="en-US" sz="3200" i="0" u="none" strike="noStrike" cap="none" normalizeH="0" baseline="0" dirty="0">
                <a:ln>
                  <a:noFill/>
                </a:ln>
                <a:solidFill>
                  <a:srgbClr val="C00000"/>
                </a:solidFill>
                <a:effectLst/>
              </a:rPr>
              <a:t>Fuzzy</a:t>
            </a:r>
          </a:p>
        </p:txBody>
      </p:sp>
      <p:sp>
        <p:nvSpPr>
          <p:cNvPr id="8" name="Rectangle 7"/>
          <p:cNvSpPr/>
          <p:nvPr/>
        </p:nvSpPr>
        <p:spPr bwMode="auto">
          <a:xfrm>
            <a:off x="4267200" y="6019800"/>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r>
              <a:rPr kumimoji="1" lang="en-US" sz="2400" i="0" u="none" strike="noStrike" cap="none" normalizeH="0" baseline="0" dirty="0">
                <a:ln>
                  <a:noFill/>
                </a:ln>
                <a:solidFill>
                  <a:schemeClr val="tx1"/>
                </a:solidFill>
                <a:effectLst/>
                <a:latin typeface="+mn-lt"/>
                <a:ea typeface="ＭＳ Ｐゴシック" pitchFamily="50" charset="-128"/>
              </a:rPr>
              <a:t> Tsukamoto</a:t>
            </a:r>
          </a:p>
        </p:txBody>
      </p:sp>
      <p:cxnSp>
        <p:nvCxnSpPr>
          <p:cNvPr id="10" name="Straight Arrow Connector 9"/>
          <p:cNvCxnSpPr>
            <a:stCxn id="8" idx="1"/>
          </p:cNvCxnSpPr>
          <p:nvPr/>
        </p:nvCxnSpPr>
        <p:spPr bwMode="auto">
          <a:xfrm rot="10800000">
            <a:off x="3810000" y="6019800"/>
            <a:ext cx="457200"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1" name="Rectangle 10"/>
          <p:cNvSpPr/>
          <p:nvPr/>
        </p:nvSpPr>
        <p:spPr bwMode="auto">
          <a:xfrm>
            <a:off x="5410200" y="1143000"/>
            <a:ext cx="2133600" cy="609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r>
              <a:rPr kumimoji="1" lang="en-US" sz="2400" i="0" u="none" strike="noStrike" cap="none" normalizeH="0" baseline="0" dirty="0">
                <a:ln>
                  <a:noFill/>
                </a:ln>
                <a:solidFill>
                  <a:schemeClr val="tx1"/>
                </a:solidFill>
                <a:effectLst/>
                <a:latin typeface="+mn-lt"/>
                <a:ea typeface="ＭＳ Ｐゴシック" pitchFamily="50" charset="-128"/>
              </a:rPr>
              <a:t> </a:t>
            </a:r>
            <a:r>
              <a:rPr kumimoji="1" lang="en-US" sz="2400" i="0" u="none" strike="noStrike" cap="none" normalizeH="0" baseline="0" dirty="0" err="1">
                <a:ln>
                  <a:noFill/>
                </a:ln>
                <a:solidFill>
                  <a:schemeClr val="tx1"/>
                </a:solidFill>
                <a:effectLst/>
                <a:latin typeface="+mn-lt"/>
                <a:ea typeface="ＭＳ Ｐゴシック" pitchFamily="50" charset="-128"/>
              </a:rPr>
              <a:t>Sugeno</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2" name="Straight Arrow Connector 11"/>
          <p:cNvCxnSpPr/>
          <p:nvPr/>
        </p:nvCxnSpPr>
        <p:spPr bwMode="auto">
          <a:xfrm rot="10800000" flipV="1">
            <a:off x="6096000" y="1676400"/>
            <a:ext cx="228600" cy="3048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934200" y="3124200"/>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6" name="Rectangle 5"/>
          <p:cNvSpPr/>
          <p:nvPr/>
        </p:nvSpPr>
        <p:spPr bwMode="auto">
          <a:xfrm>
            <a:off x="5818968" y="2486025"/>
            <a:ext cx="3035998" cy="666298"/>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000" i="0" u="none" strike="noStrike" cap="none" normalizeH="0" baseline="0" dirty="0" err="1">
                <a:ln>
                  <a:noFill/>
                </a:ln>
                <a:solidFill>
                  <a:srgbClr val="0070C0"/>
                </a:solidFill>
                <a:effectLst/>
                <a:latin typeface="+mn-lt"/>
                <a:ea typeface="ＭＳ Ｐゴシック" pitchFamily="50" charset="-128"/>
              </a:rPr>
              <a:t>Metode</a:t>
            </a:r>
            <a:r>
              <a:rPr kumimoji="1" lang="id-ID" sz="2000" i="0" u="none" strike="noStrike" cap="none" normalizeH="0" baseline="0" dirty="0">
                <a:ln>
                  <a:noFill/>
                </a:ln>
                <a:solidFill>
                  <a:srgbClr val="0070C0"/>
                </a:solidFill>
                <a:effectLst/>
                <a:latin typeface="+mn-lt"/>
                <a:ea typeface="ＭＳ Ｐゴシック" pitchFamily="50" charset="-128"/>
              </a:rPr>
              <a:t> </a:t>
            </a:r>
            <a:r>
              <a:rPr lang="en-US" sz="2000" dirty="0">
                <a:solidFill>
                  <a:srgbClr val="0070C0"/>
                </a:solidFill>
                <a:effectLst/>
                <a:latin typeface="+mn-lt"/>
              </a:rPr>
              <a:t>Mamdani </a:t>
            </a:r>
            <a:r>
              <a:rPr lang="id-ID" sz="2000" dirty="0">
                <a:solidFill>
                  <a:srgbClr val="0070C0"/>
                </a:solidFill>
                <a:effectLst/>
                <a:latin typeface="+mn-lt"/>
              </a:rPr>
              <a:t>y</a:t>
            </a:r>
            <a:r>
              <a:rPr lang="en-US" sz="2000" dirty="0">
                <a:solidFill>
                  <a:srgbClr val="0070C0"/>
                </a:solidFill>
                <a:effectLst/>
                <a:latin typeface="+mn-lt"/>
              </a:rPr>
              <a:t>ang</a:t>
            </a:r>
            <a:br>
              <a:rPr lang="en-US" sz="2000" dirty="0">
                <a:solidFill>
                  <a:srgbClr val="0070C0"/>
                </a:solidFill>
                <a:effectLst/>
                <a:latin typeface="+mn-lt"/>
              </a:rPr>
            </a:br>
            <a:r>
              <a:rPr lang="en-US" sz="2000" dirty="0" err="1">
                <a:solidFill>
                  <a:srgbClr val="0070C0"/>
                </a:solidFill>
                <a:effectLst/>
                <a:latin typeface="+mn-lt"/>
              </a:rPr>
              <a:t>Direvisi</a:t>
            </a:r>
            <a:r>
              <a:rPr lang="en-US" sz="2000" dirty="0">
                <a:solidFill>
                  <a:srgbClr val="0070C0"/>
                </a:solidFill>
                <a:effectLst/>
                <a:latin typeface="+mn-lt"/>
              </a:rPr>
              <a:t> d</a:t>
            </a:r>
            <a:r>
              <a:rPr lang="id-ID" sz="2000" dirty="0" err="1">
                <a:solidFill>
                  <a:srgbClr val="0070C0"/>
                </a:solidFill>
                <a:effectLst/>
                <a:latin typeface="+mn-lt"/>
              </a:rPr>
              <a:t>engan</a:t>
            </a:r>
            <a:r>
              <a:rPr lang="id-ID" sz="2000" dirty="0">
                <a:solidFill>
                  <a:srgbClr val="0070C0"/>
                </a:solidFill>
                <a:effectLst/>
                <a:latin typeface="+mn-lt"/>
              </a:rPr>
              <a:t> </a:t>
            </a:r>
            <a:r>
              <a:rPr kumimoji="1" lang="en-US" sz="2000" i="0" u="none" strike="noStrike" cap="none" normalizeH="0" baseline="0" dirty="0" err="1">
                <a:ln>
                  <a:noFill/>
                </a:ln>
                <a:solidFill>
                  <a:srgbClr val="0070C0"/>
                </a:solidFill>
                <a:effectLst/>
                <a:latin typeface="+mn-lt"/>
                <a:ea typeface="ＭＳ Ｐゴシック" pitchFamily="50" charset="-128"/>
              </a:rPr>
              <a:t>Algoritma</a:t>
            </a:r>
            <a:r>
              <a:rPr kumimoji="1" lang="en-US" sz="2000" i="0" u="none" strike="noStrike" cap="none" normalizeH="0" dirty="0">
                <a:ln>
                  <a:noFill/>
                </a:ln>
                <a:solidFill>
                  <a:srgbClr val="0070C0"/>
                </a:solidFill>
                <a:effectLst/>
                <a:latin typeface="+mn-lt"/>
                <a:ea typeface="ＭＳ Ｐゴシック" pitchFamily="50" charset="-128"/>
              </a:rPr>
              <a:t> XYZ</a:t>
            </a:r>
            <a:endParaRPr kumimoji="1" lang="en-US" sz="20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705600" y="4572000"/>
            <a:ext cx="1447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br>
              <a:rPr lang="en-US" sz="2400" dirty="0">
                <a:effectLst/>
                <a:latin typeface="+mn-lt"/>
              </a:rPr>
            </a:br>
            <a:r>
              <a:rPr lang="en-US" sz="2400" dirty="0">
                <a:effectLst/>
                <a:latin typeface="+mn-lt"/>
              </a:rPr>
              <a:t>Mamdani</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7" name="Straight Arrow Connector 16"/>
          <p:cNvCxnSpPr>
            <a:stCxn id="16" idx="1"/>
          </p:cNvCxnSpPr>
          <p:nvPr/>
        </p:nvCxnSpPr>
        <p:spPr bwMode="auto">
          <a:xfrm rot="10800000">
            <a:off x="5791200" y="4343400"/>
            <a:ext cx="914400" cy="4953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cxnSp>
        <p:nvCxnSpPr>
          <p:cNvPr id="25" name="Straight Arrow Connector 24"/>
          <p:cNvCxnSpPr>
            <a:cxnSpLocks/>
          </p:cNvCxnSpPr>
          <p:nvPr/>
        </p:nvCxnSpPr>
        <p:spPr bwMode="auto">
          <a:xfrm flipH="1">
            <a:off x="6725984" y="3143476"/>
            <a:ext cx="513016" cy="666298"/>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4" name="Slide Number Placeholder 3">
            <a:extLst>
              <a:ext uri="{FF2B5EF4-FFF2-40B4-BE49-F238E27FC236}">
                <a16:creationId xmlns:a16="http://schemas.microsoft.com/office/drawing/2014/main" id="{3381304A-AF5D-414E-AA5D-EA98A5E71C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688725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0"/>
            <a:ext cx="8839200" cy="685349"/>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228600" y="761774"/>
            <a:ext cx="9144000" cy="6096000"/>
          </a:xfrm>
          <a:prstGeom prst="rect">
            <a:avLst/>
          </a:prstGeom>
          <a:noFill/>
          <a:ln w="9525">
            <a:noFill/>
            <a:miter lim="800000"/>
            <a:headEnd/>
            <a:tailEnd/>
          </a:ln>
        </p:spPr>
      </p:pic>
      <p:sp>
        <p:nvSpPr>
          <p:cNvPr id="5" name="Rectangle 4"/>
          <p:cNvSpPr/>
          <p:nvPr/>
        </p:nvSpPr>
        <p:spPr bwMode="auto">
          <a:xfrm>
            <a:off x="76200" y="914400"/>
            <a:ext cx="1905000"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3200" i="0" u="none" strike="noStrike" cap="none" normalizeH="0" baseline="0" dirty="0" err="1">
                <a:ln>
                  <a:noFill/>
                </a:ln>
                <a:solidFill>
                  <a:srgbClr val="C00000"/>
                </a:solidFill>
                <a:effectLst/>
              </a:rPr>
              <a:t>Decision</a:t>
            </a:r>
            <a:r>
              <a:rPr kumimoji="1" lang="id-ID" sz="3200" i="0" u="none" strike="noStrike" cap="none" normalizeH="0" baseline="0" dirty="0">
                <a:ln>
                  <a:noFill/>
                </a:ln>
                <a:solidFill>
                  <a:srgbClr val="C00000"/>
                </a:solidFill>
                <a:effectLst/>
              </a:rPr>
              <a:t> Tree</a:t>
            </a:r>
            <a:endParaRPr kumimoji="1" lang="en-US" sz="3200" i="0" u="none" strike="noStrike" cap="none" normalizeH="0" baseline="0" dirty="0">
              <a:ln>
                <a:noFill/>
              </a:ln>
              <a:solidFill>
                <a:srgbClr val="C00000"/>
              </a:solidFill>
              <a:effectLst/>
            </a:endParaRPr>
          </a:p>
        </p:txBody>
      </p:sp>
      <p:sp>
        <p:nvSpPr>
          <p:cNvPr id="8" name="Rectangle 7"/>
          <p:cNvSpPr/>
          <p:nvPr/>
        </p:nvSpPr>
        <p:spPr bwMode="auto">
          <a:xfrm>
            <a:off x="4221099" y="6057787"/>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ID3</a:t>
            </a:r>
            <a:r>
              <a:rPr kumimoji="1" lang="id-ID" sz="2400" i="0" u="none" strike="noStrike" cap="none" normalizeH="0" baseline="0" dirty="0">
                <a:ln>
                  <a:noFill/>
                </a:ln>
                <a:solidFill>
                  <a:schemeClr val="tx1"/>
                </a:solidFill>
                <a:effectLst/>
                <a:latin typeface="+mn-lt"/>
                <a:ea typeface="ＭＳ Ｐゴシック" pitchFamily="50" charset="-128"/>
              </a:rPr>
              <a:t> (</a:t>
            </a:r>
            <a:r>
              <a:rPr kumimoji="1" lang="id-ID" sz="2400" i="0" u="none" strike="noStrike" cap="none" normalizeH="0" baseline="0" dirty="0" err="1">
                <a:ln>
                  <a:noFill/>
                </a:ln>
                <a:solidFill>
                  <a:schemeClr val="tx1"/>
                </a:solidFill>
                <a:effectLst/>
                <a:latin typeface="+mn-lt"/>
                <a:ea typeface="ＭＳ Ｐゴシック" pitchFamily="50" charset="-128"/>
              </a:rPr>
              <a:t>Quinlan</a:t>
            </a:r>
            <a:r>
              <a:rPr kumimoji="1" lang="id-ID" sz="2400" i="0" u="none" strike="noStrike" cap="none" normalizeH="0" baseline="0" dirty="0">
                <a:ln>
                  <a:noFill/>
                </a:ln>
                <a:solidFill>
                  <a:schemeClr val="tx1"/>
                </a:solidFill>
                <a:effectLst/>
                <a:latin typeface="+mn-lt"/>
                <a:ea typeface="ＭＳ Ｐゴシック" pitchFamily="50" charset="-128"/>
              </a:rPr>
              <a:t>, 1986)</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0" name="Straight Arrow Connector 9"/>
          <p:cNvCxnSpPr>
            <a:cxnSpLocks/>
          </p:cNvCxnSpPr>
          <p:nvPr/>
        </p:nvCxnSpPr>
        <p:spPr bwMode="auto">
          <a:xfrm flipH="1" flipV="1">
            <a:off x="3649218" y="6019800"/>
            <a:ext cx="541782"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1" name="Rectangle 10"/>
          <p:cNvSpPr/>
          <p:nvPr/>
        </p:nvSpPr>
        <p:spPr bwMode="auto">
          <a:xfrm>
            <a:off x="5410200" y="1143000"/>
            <a:ext cx="2133600" cy="609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CART</a:t>
            </a:r>
            <a:r>
              <a:rPr kumimoji="1" lang="id-ID" sz="2400" i="0" u="none" strike="noStrike" cap="none" normalizeH="0" baseline="0" dirty="0">
                <a:ln>
                  <a:noFill/>
                </a:ln>
                <a:solidFill>
                  <a:schemeClr val="tx1"/>
                </a:solidFill>
                <a:effectLst/>
                <a:latin typeface="+mn-lt"/>
                <a:ea typeface="ＭＳ Ｐゴシック" pitchFamily="50" charset="-128"/>
              </a:rPr>
              <a:t> (</a:t>
            </a:r>
            <a:r>
              <a:rPr kumimoji="1" lang="id-ID" sz="2400" i="0" u="none" strike="noStrike" cap="none" normalizeH="0" baseline="0" dirty="0" err="1">
                <a:ln>
                  <a:noFill/>
                </a:ln>
                <a:solidFill>
                  <a:schemeClr val="tx1"/>
                </a:solidFill>
                <a:effectLst/>
                <a:latin typeface="+mn-lt"/>
                <a:ea typeface="ＭＳ Ｐゴシック" pitchFamily="50" charset="-128"/>
              </a:rPr>
              <a:t>Breiman</a:t>
            </a:r>
            <a:r>
              <a:rPr kumimoji="1" lang="id-ID" sz="2400" i="0" u="none" strike="noStrike" cap="none" normalizeH="0" baseline="0" dirty="0">
                <a:ln>
                  <a:noFill/>
                </a:ln>
                <a:solidFill>
                  <a:schemeClr val="tx1"/>
                </a:solidFill>
                <a:effectLst/>
                <a:latin typeface="+mn-lt"/>
                <a:ea typeface="ＭＳ Ｐゴシック" pitchFamily="50" charset="-128"/>
              </a:rPr>
              <a:t> ,1984)</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2" name="Straight Arrow Connector 11"/>
          <p:cNvCxnSpPr/>
          <p:nvPr/>
        </p:nvCxnSpPr>
        <p:spPr bwMode="auto">
          <a:xfrm rot="10800000" flipV="1">
            <a:off x="5914490" y="1607219"/>
            <a:ext cx="228600" cy="3048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720222" y="3143325"/>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6" name="Rectangle 5"/>
          <p:cNvSpPr/>
          <p:nvPr/>
        </p:nvSpPr>
        <p:spPr bwMode="auto">
          <a:xfrm>
            <a:off x="6096000" y="2280719"/>
            <a:ext cx="2654998" cy="66675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70C0"/>
                </a:solidFill>
                <a:effectLst/>
                <a:latin typeface="+mn-lt"/>
                <a:ea typeface="ＭＳ Ｐゴシック" pitchFamily="50" charset="-128"/>
              </a:rPr>
              <a:t>C</a:t>
            </a:r>
            <a:r>
              <a:rPr kumimoji="1" lang="id-ID" sz="2000" b="1" i="0" u="none" strike="noStrike" cap="none" normalizeH="0" baseline="0" dirty="0" err="1">
                <a:ln>
                  <a:noFill/>
                </a:ln>
                <a:solidFill>
                  <a:srgbClr val="0070C0"/>
                </a:solidFill>
                <a:effectLst/>
                <a:latin typeface="+mn-lt"/>
                <a:ea typeface="ＭＳ Ｐゴシック" pitchFamily="50" charset="-128"/>
              </a:rPr>
              <a:t>redal</a:t>
            </a:r>
            <a:r>
              <a:rPr kumimoji="1" lang="id-ID" sz="2000" b="1" i="0" u="none" strike="noStrike" cap="none" normalizeH="0" baseline="0" dirty="0">
                <a:ln>
                  <a:noFill/>
                </a:ln>
                <a:solidFill>
                  <a:srgbClr val="0070C0"/>
                </a:solidFill>
                <a:effectLst/>
                <a:latin typeface="+mn-lt"/>
                <a:ea typeface="ＭＳ Ｐゴシック" pitchFamily="50" charset="-128"/>
              </a:rPr>
              <a:t> C4.5 </a:t>
            </a:r>
            <a:r>
              <a:rPr kumimoji="1" lang="id-ID" sz="2000" i="0" u="none" strike="noStrike" cap="none" normalizeH="0" baseline="0" dirty="0">
                <a:ln>
                  <a:noFill/>
                </a:ln>
                <a:solidFill>
                  <a:srgbClr val="0070C0"/>
                </a:solidFill>
                <a:effectLst/>
                <a:latin typeface="+mn-lt"/>
                <a:ea typeface="ＭＳ Ｐゴシック" pitchFamily="50" charset="-128"/>
              </a:rPr>
              <a:t>(</a:t>
            </a:r>
            <a:r>
              <a:rPr kumimoji="1" lang="id-ID" sz="2000" i="0" u="none" strike="noStrike" cap="none" normalizeH="0" baseline="0" dirty="0" err="1">
                <a:ln>
                  <a:noFill/>
                </a:ln>
                <a:solidFill>
                  <a:srgbClr val="0070C0"/>
                </a:solidFill>
                <a:effectLst/>
                <a:latin typeface="+mn-lt"/>
                <a:ea typeface="ＭＳ Ｐゴシック" pitchFamily="50" charset="-128"/>
              </a:rPr>
              <a:t>Mantas</a:t>
            </a:r>
            <a:r>
              <a:rPr kumimoji="1" lang="id-ID" sz="2000" i="0" u="none" strike="noStrike" cap="none" normalizeH="0" baseline="0" dirty="0">
                <a:ln>
                  <a:noFill/>
                </a:ln>
                <a:solidFill>
                  <a:srgbClr val="0070C0"/>
                </a:solidFill>
                <a:effectLst/>
                <a:latin typeface="+mn-lt"/>
                <a:ea typeface="ＭＳ Ｐゴシック" pitchFamily="50" charset="-128"/>
              </a:rPr>
              <a:t>, 2014) </a:t>
            </a:r>
            <a:endParaRPr kumimoji="1" lang="en-US" sz="20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096000" y="5422049"/>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C4.5</a:t>
            </a:r>
            <a:r>
              <a:rPr lang="id-ID" sz="2400" dirty="0">
                <a:effectLst/>
                <a:latin typeface="+mn-lt"/>
              </a:rPr>
              <a:t> (</a:t>
            </a:r>
            <a:r>
              <a:rPr lang="id-ID" sz="2400" dirty="0" err="1">
                <a:effectLst/>
                <a:latin typeface="+mn-lt"/>
              </a:rPr>
              <a:t>Quinlan</a:t>
            </a:r>
            <a:r>
              <a:rPr lang="id-ID" sz="2400" dirty="0">
                <a:effectLst/>
                <a:latin typeface="+mn-lt"/>
              </a:rPr>
              <a:t>, 1993)</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25" name="Straight Arrow Connector 24"/>
          <p:cNvCxnSpPr>
            <a:cxnSpLocks/>
          </p:cNvCxnSpPr>
          <p:nvPr/>
        </p:nvCxnSpPr>
        <p:spPr bwMode="auto">
          <a:xfrm flipH="1">
            <a:off x="6692790" y="2856123"/>
            <a:ext cx="470010" cy="689962"/>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9" name="Rectangle 18">
            <a:extLst>
              <a:ext uri="{FF2B5EF4-FFF2-40B4-BE49-F238E27FC236}">
                <a16:creationId xmlns:a16="http://schemas.microsoft.com/office/drawing/2014/main" id="{4156BF32-5D3F-403C-988D-ED2CE863395A}"/>
              </a:ext>
            </a:extLst>
          </p:cNvPr>
          <p:cNvSpPr/>
          <p:nvPr/>
        </p:nvSpPr>
        <p:spPr bwMode="auto">
          <a:xfrm>
            <a:off x="6220968" y="4555587"/>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000" b="1" i="0" u="none" strike="noStrike" cap="none" normalizeH="0" baseline="0" dirty="0" err="1">
                <a:ln>
                  <a:noFill/>
                </a:ln>
                <a:solidFill>
                  <a:schemeClr val="tx1"/>
                </a:solidFill>
                <a:effectLst/>
                <a:latin typeface="+mn-lt"/>
                <a:ea typeface="ＭＳ Ｐゴシック" pitchFamily="50" charset="-128"/>
              </a:rPr>
              <a:t>Credal</a:t>
            </a:r>
            <a:r>
              <a:rPr kumimoji="1" lang="id-ID" sz="2000" b="1" i="0" u="none" strike="noStrike" cap="none" normalizeH="0" baseline="0" dirty="0">
                <a:ln>
                  <a:noFill/>
                </a:ln>
                <a:solidFill>
                  <a:schemeClr val="tx1"/>
                </a:solidFill>
                <a:effectLst/>
                <a:latin typeface="+mn-lt"/>
                <a:ea typeface="ＭＳ Ｐゴシック" pitchFamily="50" charset="-128"/>
              </a:rPr>
              <a:t> DT</a:t>
            </a:r>
            <a:r>
              <a:rPr lang="id-ID" sz="2000" dirty="0">
                <a:effectLst/>
                <a:latin typeface="+mn-lt"/>
              </a:rPr>
              <a:t> (</a:t>
            </a:r>
            <a:r>
              <a:rPr lang="id-ID" sz="2000" dirty="0" err="1">
                <a:effectLst/>
                <a:latin typeface="+mn-lt"/>
              </a:rPr>
              <a:t>Abellan</a:t>
            </a:r>
            <a:r>
              <a:rPr lang="id-ID" sz="2000" dirty="0">
                <a:effectLst/>
                <a:latin typeface="+mn-lt"/>
              </a:rPr>
              <a:t>, 2003)</a:t>
            </a:r>
            <a:endParaRPr kumimoji="1" lang="en-US" sz="2000" i="0" u="none" strike="noStrike" cap="none" normalizeH="0" baseline="0" dirty="0">
              <a:ln>
                <a:noFill/>
              </a:ln>
              <a:solidFill>
                <a:schemeClr val="tx1"/>
              </a:solidFill>
              <a:effectLst/>
              <a:latin typeface="+mn-lt"/>
              <a:ea typeface="ＭＳ Ｐゴシック" pitchFamily="50" charset="-128"/>
            </a:endParaRPr>
          </a:p>
        </p:txBody>
      </p:sp>
      <p:cxnSp>
        <p:nvCxnSpPr>
          <p:cNvPr id="20" name="Straight Arrow Connector 19">
            <a:extLst>
              <a:ext uri="{FF2B5EF4-FFF2-40B4-BE49-F238E27FC236}">
                <a16:creationId xmlns:a16="http://schemas.microsoft.com/office/drawing/2014/main" id="{E598E66B-2862-48AF-9FD4-FBBBB68C2768}"/>
              </a:ext>
            </a:extLst>
          </p:cNvPr>
          <p:cNvCxnSpPr>
            <a:cxnSpLocks/>
          </p:cNvCxnSpPr>
          <p:nvPr/>
        </p:nvCxnSpPr>
        <p:spPr bwMode="auto">
          <a:xfrm flipH="1" flipV="1">
            <a:off x="5878068" y="4287457"/>
            <a:ext cx="685800" cy="323849"/>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cxnSp>
        <p:nvCxnSpPr>
          <p:cNvPr id="17" name="Straight Arrow Connector 16"/>
          <p:cNvCxnSpPr>
            <a:cxnSpLocks/>
          </p:cNvCxnSpPr>
          <p:nvPr/>
        </p:nvCxnSpPr>
        <p:spPr bwMode="auto">
          <a:xfrm flipH="1" flipV="1">
            <a:off x="5580580" y="4390439"/>
            <a:ext cx="896420" cy="1131893"/>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4" name="Slide Number Placeholder 3">
            <a:extLst>
              <a:ext uri="{FF2B5EF4-FFF2-40B4-BE49-F238E27FC236}">
                <a16:creationId xmlns:a16="http://schemas.microsoft.com/office/drawing/2014/main" id="{05FD3AE9-2C1C-4C34-8FEF-D58ABBE48A7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7247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 grpId="0" animBg="1"/>
      <p:bldP spid="16"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228600"/>
            <a:ext cx="8839200" cy="609149"/>
          </a:xfrm>
        </p:spPr>
        <p:txBody>
          <a:bodyPr>
            <a:noAutofit/>
          </a:bodyPr>
          <a:lstStyle/>
          <a:p>
            <a:r>
              <a:rPr lang="id-ID" dirty="0"/>
              <a:t>Contoh </a:t>
            </a:r>
            <a:r>
              <a:rPr lang="en-US" dirty="0"/>
              <a:t>Kontribusi </a:t>
            </a:r>
            <a:r>
              <a:rPr lang="id-ID" dirty="0"/>
              <a:t>ke Pengetahuan</a:t>
            </a:r>
            <a:endParaRPr lang="en-US" dirty="0"/>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0" y="762000"/>
            <a:ext cx="9144000" cy="6096000"/>
          </a:xfrm>
          <a:prstGeom prst="rect">
            <a:avLst/>
          </a:prstGeom>
          <a:noFill/>
          <a:ln w="9525">
            <a:noFill/>
            <a:miter lim="800000"/>
            <a:headEnd/>
            <a:tailEnd/>
          </a:ln>
        </p:spPr>
      </p:pic>
      <p:sp>
        <p:nvSpPr>
          <p:cNvPr id="5" name="Rectangle 4"/>
          <p:cNvSpPr/>
          <p:nvPr/>
        </p:nvSpPr>
        <p:spPr bwMode="auto">
          <a:xfrm>
            <a:off x="304800" y="914400"/>
            <a:ext cx="1876425"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1" lang="en-US" sz="3600" i="0" u="none" strike="noStrike" cap="none" normalizeH="0" baseline="0" dirty="0">
                <a:ln>
                  <a:noFill/>
                </a:ln>
                <a:solidFill>
                  <a:srgbClr val="C00000"/>
                </a:solidFill>
                <a:effectLst/>
                <a:latin typeface="+mn-lt"/>
              </a:rPr>
              <a:t>F</a:t>
            </a:r>
            <a:r>
              <a:rPr kumimoji="1" lang="id-ID" sz="3600" i="0" u="none" strike="noStrike" cap="none" normalizeH="0" baseline="0" dirty="0" err="1">
                <a:ln>
                  <a:noFill/>
                </a:ln>
                <a:solidFill>
                  <a:srgbClr val="C00000"/>
                </a:solidFill>
                <a:effectLst/>
                <a:latin typeface="+mn-lt"/>
              </a:rPr>
              <a:t>eature</a:t>
            </a:r>
            <a:br>
              <a:rPr kumimoji="1" lang="id-ID" sz="3600" dirty="0">
                <a:solidFill>
                  <a:srgbClr val="C00000"/>
                </a:solidFill>
                <a:effectLst/>
                <a:latin typeface="+mn-lt"/>
              </a:rPr>
            </a:br>
            <a:r>
              <a:rPr kumimoji="1" lang="id-ID" sz="3600" dirty="0" err="1">
                <a:solidFill>
                  <a:srgbClr val="C00000"/>
                </a:solidFill>
                <a:effectLst/>
                <a:latin typeface="+mn-lt"/>
              </a:rPr>
              <a:t>Selection</a:t>
            </a:r>
            <a:endParaRPr kumimoji="1" lang="en-US" sz="3600" i="0" u="none" strike="noStrike" cap="none" normalizeH="0" baseline="0" dirty="0">
              <a:ln>
                <a:noFill/>
              </a:ln>
              <a:solidFill>
                <a:srgbClr val="C00000"/>
              </a:solidFill>
              <a:effectLst/>
              <a:latin typeface="+mn-lt"/>
            </a:endParaRPr>
          </a:p>
        </p:txBody>
      </p:sp>
      <p:sp>
        <p:nvSpPr>
          <p:cNvPr id="8" name="Rectangle 7"/>
          <p:cNvSpPr/>
          <p:nvPr/>
        </p:nvSpPr>
        <p:spPr bwMode="auto">
          <a:xfrm>
            <a:off x="4267200" y="6019800"/>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a:ln>
                  <a:noFill/>
                </a:ln>
                <a:solidFill>
                  <a:schemeClr val="tx1"/>
                </a:solidFill>
                <a:effectLst/>
                <a:latin typeface="+mn-lt"/>
                <a:ea typeface="ＭＳ Ｐゴシック" pitchFamily="50" charset="-128"/>
              </a:rPr>
              <a:t>A</a:t>
            </a:r>
            <a:r>
              <a:rPr kumimoji="1" lang="id-ID" sz="2400" i="0" u="none" strike="noStrike" cap="none" normalizeH="0" baseline="0" dirty="0" err="1">
                <a:ln>
                  <a:noFill/>
                </a:ln>
                <a:solidFill>
                  <a:schemeClr val="tx1"/>
                </a:solidFill>
                <a:effectLst/>
                <a:latin typeface="+mn-lt"/>
                <a:ea typeface="ＭＳ Ｐゴシック" pitchFamily="50" charset="-128"/>
              </a:rPr>
              <a:t>lgoritma</a:t>
            </a:r>
            <a:r>
              <a:rPr kumimoji="1" lang="id-ID" sz="2400" i="0" u="none" strike="noStrike" cap="none" normalizeH="0" baseline="0" dirty="0">
                <a:ln>
                  <a:noFill/>
                </a:ln>
                <a:solidFill>
                  <a:schemeClr val="tx1"/>
                </a:solidFill>
                <a:effectLst/>
                <a:latin typeface="+mn-lt"/>
                <a:ea typeface="ＭＳ Ｐゴシック" pitchFamily="50" charset="-128"/>
              </a:rPr>
              <a:t> Genetika</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0" name="Straight Arrow Connector 9"/>
          <p:cNvCxnSpPr>
            <a:stCxn id="8" idx="1"/>
          </p:cNvCxnSpPr>
          <p:nvPr/>
        </p:nvCxnSpPr>
        <p:spPr bwMode="auto">
          <a:xfrm rot="10800000">
            <a:off x="3810000" y="6019800"/>
            <a:ext cx="457200"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1" name="Rectangle 10"/>
          <p:cNvSpPr/>
          <p:nvPr/>
        </p:nvSpPr>
        <p:spPr bwMode="auto">
          <a:xfrm>
            <a:off x="5410200" y="1143000"/>
            <a:ext cx="2133600" cy="609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i="0" u="none" strike="noStrike" cap="none" normalizeH="0" baseline="0" dirty="0" err="1">
                <a:ln>
                  <a:noFill/>
                </a:ln>
                <a:solidFill>
                  <a:schemeClr val="tx1"/>
                </a:solidFill>
                <a:effectLst/>
                <a:latin typeface="+mn-lt"/>
                <a:ea typeface="ＭＳ Ｐゴシック" pitchFamily="50" charset="-128"/>
              </a:rPr>
              <a:t>Backward</a:t>
            </a:r>
            <a:r>
              <a:rPr kumimoji="1" lang="id-ID" sz="2400" i="0" u="none" strike="noStrike" cap="none" normalizeH="0" baseline="0" dirty="0">
                <a:ln>
                  <a:noFill/>
                </a:ln>
                <a:solidFill>
                  <a:schemeClr val="tx1"/>
                </a:solidFill>
                <a:effectLst/>
                <a:latin typeface="+mn-lt"/>
                <a:ea typeface="ＭＳ Ｐゴシック" pitchFamily="50" charset="-128"/>
              </a:rPr>
              <a:t> </a:t>
            </a:r>
            <a:r>
              <a:rPr kumimoji="1" lang="id-ID" sz="2400" i="0" u="none" strike="noStrike" cap="none" normalizeH="0" baseline="0" dirty="0" err="1">
                <a:ln>
                  <a:noFill/>
                </a:ln>
                <a:solidFill>
                  <a:schemeClr val="tx1"/>
                </a:solidFill>
                <a:effectLst/>
                <a:latin typeface="+mn-lt"/>
                <a:ea typeface="ＭＳ Ｐゴシック" pitchFamily="50" charset="-128"/>
              </a:rPr>
              <a:t>Elimination</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2" name="Straight Arrow Connector 11"/>
          <p:cNvCxnSpPr/>
          <p:nvPr/>
        </p:nvCxnSpPr>
        <p:spPr bwMode="auto">
          <a:xfrm rot="10800000" flipV="1">
            <a:off x="6096000" y="1676400"/>
            <a:ext cx="228600" cy="3048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934200" y="3124200"/>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cxnSp>
        <p:nvCxnSpPr>
          <p:cNvPr id="25" name="Straight Arrow Connector 24"/>
          <p:cNvCxnSpPr/>
          <p:nvPr/>
        </p:nvCxnSpPr>
        <p:spPr bwMode="auto">
          <a:xfrm rot="10800000" flipV="1">
            <a:off x="7029340" y="3200400"/>
            <a:ext cx="304800" cy="5334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6" name="Rectangle 5"/>
          <p:cNvSpPr/>
          <p:nvPr/>
        </p:nvSpPr>
        <p:spPr bwMode="auto">
          <a:xfrm>
            <a:off x="6248399" y="2109821"/>
            <a:ext cx="1447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200" i="0" u="none" strike="noStrike" cap="none" normalizeH="0" baseline="0" dirty="0" err="1">
                <a:ln>
                  <a:noFill/>
                </a:ln>
                <a:solidFill>
                  <a:srgbClr val="0070C0"/>
                </a:solidFill>
                <a:effectLst/>
                <a:latin typeface="+mn-lt"/>
                <a:ea typeface="ＭＳ Ｐゴシック" pitchFamily="50" charset="-128"/>
              </a:rPr>
              <a:t>Forward</a:t>
            </a:r>
            <a:r>
              <a:rPr kumimoji="1" lang="id-ID" sz="2200" i="0" u="none" strike="noStrike" cap="none" normalizeH="0" baseline="0" dirty="0">
                <a:ln>
                  <a:noFill/>
                </a:ln>
                <a:solidFill>
                  <a:srgbClr val="0070C0"/>
                </a:solidFill>
                <a:effectLst/>
                <a:latin typeface="+mn-lt"/>
                <a:ea typeface="ＭＳ Ｐゴシック" pitchFamily="50" charset="-128"/>
              </a:rPr>
              <a:t> </a:t>
            </a:r>
            <a:r>
              <a:rPr kumimoji="1" lang="id-ID" sz="2200" i="0" u="none" strike="noStrike" cap="none" normalizeH="0" baseline="0" dirty="0" err="1">
                <a:ln>
                  <a:noFill/>
                </a:ln>
                <a:solidFill>
                  <a:srgbClr val="0070C0"/>
                </a:solidFill>
                <a:effectLst/>
                <a:latin typeface="+mn-lt"/>
                <a:ea typeface="ＭＳ Ｐゴシック" pitchFamily="50" charset="-128"/>
              </a:rPr>
              <a:t>Selection</a:t>
            </a:r>
            <a:br>
              <a:rPr kumimoji="1" lang="id-ID" sz="2200" dirty="0">
                <a:solidFill>
                  <a:srgbClr val="0070C0"/>
                </a:solidFill>
                <a:latin typeface="+mn-lt"/>
                <a:ea typeface="ＭＳ Ｐゴシック" pitchFamily="50" charset="-128"/>
              </a:rPr>
            </a:br>
            <a:r>
              <a:rPr kumimoji="1" lang="id-ID" sz="2200" i="0" u="none" strike="noStrike" cap="none" normalizeH="0" baseline="0" dirty="0">
                <a:ln>
                  <a:noFill/>
                </a:ln>
                <a:solidFill>
                  <a:srgbClr val="0070C0"/>
                </a:solidFill>
                <a:effectLst/>
                <a:latin typeface="+mn-lt"/>
                <a:ea typeface="ＭＳ Ｐゴシック" pitchFamily="50" charset="-128"/>
              </a:rPr>
              <a:t>yang</a:t>
            </a:r>
            <a:r>
              <a:rPr lang="id-ID" sz="2200" dirty="0">
                <a:solidFill>
                  <a:srgbClr val="0070C0"/>
                </a:solidFill>
                <a:latin typeface="+mn-lt"/>
              </a:rPr>
              <a:t> </a:t>
            </a:r>
            <a:r>
              <a:rPr lang="id-ID" sz="2200" dirty="0">
                <a:solidFill>
                  <a:srgbClr val="0070C0"/>
                </a:solidFill>
                <a:effectLst/>
                <a:latin typeface="+mn-lt"/>
              </a:rPr>
              <a:t>Diperbaiki</a:t>
            </a:r>
            <a:r>
              <a:rPr lang="en-US" sz="2200" dirty="0">
                <a:solidFill>
                  <a:srgbClr val="0070C0"/>
                </a:solidFill>
                <a:effectLst/>
                <a:latin typeface="+mn-lt"/>
              </a:rPr>
              <a:t> d</a:t>
            </a:r>
            <a:r>
              <a:rPr lang="id-ID" sz="2200" dirty="0" err="1">
                <a:solidFill>
                  <a:srgbClr val="0070C0"/>
                </a:solidFill>
                <a:effectLst/>
                <a:latin typeface="+mn-lt"/>
              </a:rPr>
              <a:t>engan</a:t>
            </a:r>
            <a:endParaRPr lang="en-US" sz="2200" dirty="0">
              <a:solidFill>
                <a:srgbClr val="0070C0"/>
              </a:solidFill>
              <a:effectLst/>
              <a:latin typeface="+mn-lt"/>
            </a:endParaRPr>
          </a:p>
          <a:p>
            <a:pPr marL="0" marR="0" indent="0" algn="l" defTabSz="914400" rtl="0" eaLnBrk="1" fontAlgn="base" latinLnBrk="0" hangingPunct="1">
              <a:lnSpc>
                <a:spcPct val="100000"/>
              </a:lnSpc>
              <a:spcBef>
                <a:spcPct val="0"/>
              </a:spcBef>
              <a:spcAft>
                <a:spcPct val="0"/>
              </a:spcAft>
              <a:buClrTx/>
              <a:buSzTx/>
              <a:buFontTx/>
              <a:buNone/>
              <a:tabLst/>
            </a:pPr>
            <a:r>
              <a:rPr kumimoji="1" lang="en-US" sz="2200" i="0" u="none" strike="noStrike" cap="none" normalizeH="0" baseline="0" dirty="0" err="1">
                <a:ln>
                  <a:noFill/>
                </a:ln>
                <a:solidFill>
                  <a:srgbClr val="0070C0"/>
                </a:solidFill>
                <a:effectLst/>
                <a:latin typeface="+mn-lt"/>
                <a:ea typeface="ＭＳ Ｐゴシック" pitchFamily="50" charset="-128"/>
              </a:rPr>
              <a:t>Algoritma</a:t>
            </a:r>
            <a:r>
              <a:rPr kumimoji="1" lang="en-US" sz="2200" i="0" u="none" strike="noStrike" cap="none" normalizeH="0" dirty="0">
                <a:ln>
                  <a:noFill/>
                </a:ln>
                <a:solidFill>
                  <a:srgbClr val="0070C0"/>
                </a:solidFill>
                <a:effectLst/>
                <a:latin typeface="+mn-lt"/>
                <a:ea typeface="ＭＳ Ｐゴシック" pitchFamily="50" charset="-128"/>
              </a:rPr>
              <a:t> XYZ</a:t>
            </a:r>
            <a:endParaRPr kumimoji="1" lang="en-US" sz="22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705600" y="4572000"/>
            <a:ext cx="1447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i="0" u="none" strike="noStrike" cap="none" normalizeH="0" baseline="0" dirty="0" err="1">
                <a:ln>
                  <a:noFill/>
                </a:ln>
                <a:solidFill>
                  <a:schemeClr val="tx1"/>
                </a:solidFill>
                <a:effectLst/>
                <a:latin typeface="+mn-lt"/>
                <a:ea typeface="ＭＳ Ｐゴシック" pitchFamily="50" charset="-128"/>
              </a:rPr>
              <a:t>Forward</a:t>
            </a:r>
            <a:r>
              <a:rPr kumimoji="1" lang="id-ID" sz="2400" i="0" u="none" strike="noStrike" cap="none" normalizeH="0" baseline="0" dirty="0">
                <a:ln>
                  <a:noFill/>
                </a:ln>
                <a:solidFill>
                  <a:schemeClr val="tx1"/>
                </a:solidFill>
                <a:effectLst/>
                <a:latin typeface="+mn-lt"/>
                <a:ea typeface="ＭＳ Ｐゴシック" pitchFamily="50" charset="-128"/>
              </a:rPr>
              <a:t> </a:t>
            </a:r>
            <a:r>
              <a:rPr kumimoji="1" lang="id-ID" sz="2400" i="0" u="none" strike="noStrike" cap="none" normalizeH="0" baseline="0" dirty="0" err="1">
                <a:ln>
                  <a:noFill/>
                </a:ln>
                <a:solidFill>
                  <a:schemeClr val="tx1"/>
                </a:solidFill>
                <a:effectLst/>
                <a:latin typeface="+mn-lt"/>
                <a:ea typeface="ＭＳ Ｐゴシック" pitchFamily="50" charset="-128"/>
              </a:rPr>
              <a:t>Selection</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7" name="Straight Arrow Connector 16"/>
          <p:cNvCxnSpPr>
            <a:stCxn id="16" idx="1"/>
          </p:cNvCxnSpPr>
          <p:nvPr/>
        </p:nvCxnSpPr>
        <p:spPr bwMode="auto">
          <a:xfrm rot="10800000">
            <a:off x="5791200" y="4343400"/>
            <a:ext cx="914400" cy="4953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7" name="Slide Number Placeholder 6">
            <a:extLst>
              <a:ext uri="{FF2B5EF4-FFF2-40B4-BE49-F238E27FC236}">
                <a16:creationId xmlns:a16="http://schemas.microsoft.com/office/drawing/2014/main" id="{026FE0C9-69E0-4FC8-870E-3D06482AF34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25481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0"/>
            <a:ext cx="8839200" cy="685349"/>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sp>
        <p:nvSpPr>
          <p:cNvPr id="4" name="Slide Number Placeholder 3">
            <a:extLst>
              <a:ext uri="{FF2B5EF4-FFF2-40B4-BE49-F238E27FC236}">
                <a16:creationId xmlns:a16="http://schemas.microsoft.com/office/drawing/2014/main" id="{05FD3AE9-2C1C-4C34-8FEF-D58ABBE48A7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48</a:t>
            </a:fld>
            <a:endParaRPr lang="en-US">
              <a:solidFill>
                <a:prstClr val="black">
                  <a:tint val="75000"/>
                </a:prstClr>
              </a:solidFill>
            </a:endParaRPr>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228600" y="761774"/>
            <a:ext cx="9144000" cy="6096000"/>
          </a:xfrm>
          <a:prstGeom prst="rect">
            <a:avLst/>
          </a:prstGeom>
          <a:noFill/>
          <a:ln w="9525">
            <a:noFill/>
            <a:miter lim="800000"/>
            <a:headEnd/>
            <a:tailEnd/>
          </a:ln>
        </p:spPr>
      </p:pic>
      <p:sp>
        <p:nvSpPr>
          <p:cNvPr id="5" name="Rectangle 4"/>
          <p:cNvSpPr/>
          <p:nvPr/>
        </p:nvSpPr>
        <p:spPr bwMode="auto">
          <a:xfrm>
            <a:off x="76200" y="914400"/>
            <a:ext cx="1905000"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lang="en-US" sz="3200" dirty="0">
                <a:solidFill>
                  <a:srgbClr val="C00000"/>
                </a:solidFill>
                <a:effectLst/>
              </a:rPr>
              <a:t>Marketing Mix</a:t>
            </a:r>
          </a:p>
        </p:txBody>
      </p:sp>
      <p:sp>
        <p:nvSpPr>
          <p:cNvPr id="8" name="Rectangle 7"/>
          <p:cNvSpPr/>
          <p:nvPr/>
        </p:nvSpPr>
        <p:spPr bwMode="auto">
          <a:xfrm>
            <a:off x="4221099" y="6057787"/>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kumimoji="0" lang="en-GB" sz="2400" b="1" dirty="0">
                <a:effectLst/>
                <a:latin typeface="Calibri" panose="020F0502020204030204"/>
              </a:rPr>
              <a:t>12 Elements </a:t>
            </a:r>
            <a:r>
              <a:rPr kumimoji="0" lang="id-ID" sz="2400" dirty="0">
                <a:effectLst/>
                <a:latin typeface="Calibri" panose="020F0502020204030204"/>
              </a:rPr>
              <a:t>(</a:t>
            </a:r>
            <a:r>
              <a:rPr kumimoji="0" lang="en-GB" sz="2000" i="1" dirty="0">
                <a:effectLst/>
                <a:latin typeface="Calibri" panose="020F0502020204030204"/>
              </a:rPr>
              <a:t>Neil Borden</a:t>
            </a:r>
            <a:r>
              <a:rPr kumimoji="0" lang="id-ID" sz="2000" i="1" dirty="0">
                <a:effectLst/>
                <a:latin typeface="Calibri" panose="020F0502020204030204"/>
              </a:rPr>
              <a:t>, 19</a:t>
            </a:r>
            <a:r>
              <a:rPr kumimoji="0" lang="en-GB" sz="2000" i="1" dirty="0">
                <a:effectLst/>
                <a:latin typeface="Calibri" panose="020F0502020204030204"/>
              </a:rPr>
              <a:t>53</a:t>
            </a:r>
            <a:r>
              <a:rPr kumimoji="0" lang="id-ID" sz="2000" i="1" dirty="0">
                <a:effectLst/>
                <a:latin typeface="Calibri" panose="020F0502020204030204"/>
              </a:rPr>
              <a:t>)</a:t>
            </a:r>
            <a:endParaRPr kumimoji="0" lang="en-US" sz="2400" i="1" dirty="0">
              <a:effectLst/>
              <a:latin typeface="Calibri" panose="020F0502020204030204"/>
            </a:endParaRPr>
          </a:p>
        </p:txBody>
      </p:sp>
      <p:cxnSp>
        <p:nvCxnSpPr>
          <p:cNvPr id="10" name="Straight Arrow Connector 9"/>
          <p:cNvCxnSpPr>
            <a:cxnSpLocks/>
          </p:cNvCxnSpPr>
          <p:nvPr/>
        </p:nvCxnSpPr>
        <p:spPr bwMode="auto">
          <a:xfrm flipH="1" flipV="1">
            <a:off x="3649218" y="6019800"/>
            <a:ext cx="541782"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720222" y="3143325"/>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6" name="Rectangle 5"/>
          <p:cNvSpPr/>
          <p:nvPr/>
        </p:nvSpPr>
        <p:spPr bwMode="auto">
          <a:xfrm>
            <a:off x="6513340" y="4057064"/>
            <a:ext cx="2010037" cy="66675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2400" b="1" dirty="0">
                <a:solidFill>
                  <a:srgbClr val="0070C0"/>
                </a:solidFill>
                <a:effectLst/>
                <a:latin typeface="+mn-lt"/>
              </a:rPr>
              <a:t>8</a:t>
            </a:r>
            <a:r>
              <a:rPr kumimoji="1" lang="en-GB" sz="2400" b="1" i="0" u="none" strike="noStrike" cap="none" normalizeH="0" baseline="0" dirty="0">
                <a:ln>
                  <a:noFill/>
                </a:ln>
                <a:solidFill>
                  <a:srgbClr val="0070C0"/>
                </a:solidFill>
                <a:effectLst/>
                <a:latin typeface="+mn-lt"/>
              </a:rPr>
              <a:t>P</a:t>
            </a:r>
            <a:r>
              <a:rPr kumimoji="1" lang="en-GB" sz="2000" b="1" i="0" u="none" strike="noStrike" cap="none" normalizeH="0" baseline="0" dirty="0">
                <a:ln>
                  <a:noFill/>
                </a:ln>
                <a:solidFill>
                  <a:srgbClr val="0070C0"/>
                </a:solidFill>
                <a:effectLst/>
                <a:latin typeface="+mn-lt"/>
                <a:ea typeface="ＭＳ Ｐゴシック" pitchFamily="50" charset="-128"/>
              </a:rPr>
              <a:t> </a:t>
            </a:r>
            <a:r>
              <a:rPr kumimoji="1" lang="id-ID" sz="2000" i="0" u="none" strike="noStrike" cap="none" normalizeH="0" baseline="0" dirty="0">
                <a:ln>
                  <a:noFill/>
                </a:ln>
                <a:solidFill>
                  <a:srgbClr val="0070C0"/>
                </a:solidFill>
                <a:effectLst/>
                <a:latin typeface="+mn-lt"/>
                <a:ea typeface="ＭＳ Ｐゴシック" pitchFamily="50" charset="-128"/>
              </a:rPr>
              <a:t>(</a:t>
            </a:r>
            <a:r>
              <a:rPr kumimoji="1" lang="en-GB" sz="2000" i="0" u="none" strike="noStrike" cap="none" normalizeH="0" baseline="0" dirty="0">
                <a:ln>
                  <a:noFill/>
                </a:ln>
                <a:solidFill>
                  <a:srgbClr val="0070C0"/>
                </a:solidFill>
                <a:effectLst/>
                <a:latin typeface="+mn-lt"/>
                <a:ea typeface="ＭＳ Ｐゴシック" pitchFamily="50" charset="-128"/>
              </a:rPr>
              <a:t>Gold</a:t>
            </a:r>
            <a:r>
              <a:rPr kumimoji="1" lang="en-GB" sz="2000" i="0" u="none" strike="noStrike" cap="none" normalizeH="0" dirty="0">
                <a:ln>
                  <a:noFill/>
                </a:ln>
                <a:solidFill>
                  <a:srgbClr val="0070C0"/>
                </a:solidFill>
                <a:effectLst/>
                <a:latin typeface="+mn-lt"/>
                <a:ea typeface="ＭＳ Ｐゴシック" pitchFamily="50" charset="-128"/>
              </a:rPr>
              <a:t> Smith</a:t>
            </a:r>
            <a:r>
              <a:rPr kumimoji="1" lang="id-ID" sz="2000" i="0" u="none" strike="noStrike" cap="none" normalizeH="0" baseline="0" dirty="0">
                <a:ln>
                  <a:noFill/>
                </a:ln>
                <a:solidFill>
                  <a:srgbClr val="0070C0"/>
                </a:solidFill>
                <a:effectLst/>
                <a:latin typeface="+mn-lt"/>
                <a:ea typeface="ＭＳ Ｐゴシック" pitchFamily="50" charset="-128"/>
              </a:rPr>
              <a:t>, </a:t>
            </a:r>
            <a:r>
              <a:rPr kumimoji="1" lang="en-GB" sz="2000" i="0" u="none" strike="noStrike" cap="none" normalizeH="0" baseline="0" dirty="0">
                <a:ln>
                  <a:noFill/>
                </a:ln>
                <a:solidFill>
                  <a:srgbClr val="0070C0"/>
                </a:solidFill>
                <a:effectLst/>
                <a:latin typeface="+mn-lt"/>
                <a:ea typeface="ＭＳ Ｐゴシック" pitchFamily="50" charset="-128"/>
              </a:rPr>
              <a:t>1999</a:t>
            </a:r>
            <a:r>
              <a:rPr kumimoji="1" lang="id-ID" sz="2000" i="0" u="none" strike="noStrike" cap="none" normalizeH="0" baseline="0" dirty="0">
                <a:ln>
                  <a:noFill/>
                </a:ln>
                <a:solidFill>
                  <a:srgbClr val="0070C0"/>
                </a:solidFill>
                <a:effectLst/>
                <a:latin typeface="+mn-lt"/>
                <a:ea typeface="ＭＳ Ｐゴシック" pitchFamily="50" charset="-128"/>
              </a:rPr>
              <a:t>) </a:t>
            </a:r>
            <a:endParaRPr kumimoji="1" lang="en-US" sz="20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005847" y="5446245"/>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kumimoji="1" lang="en-GB" sz="2400" b="1" i="0" u="none" strike="noStrike" cap="none" normalizeH="0" baseline="0" dirty="0">
                <a:ln>
                  <a:noFill/>
                </a:ln>
                <a:solidFill>
                  <a:schemeClr val="tx1"/>
                </a:solidFill>
                <a:effectLst/>
                <a:latin typeface="+mn-lt"/>
                <a:ea typeface="ＭＳ Ｐゴシック" pitchFamily="50" charset="-128"/>
              </a:rPr>
              <a:t>4P</a:t>
            </a:r>
            <a:r>
              <a:rPr lang="id-ID" sz="2400" dirty="0">
                <a:effectLst/>
                <a:latin typeface="+mn-lt"/>
              </a:rPr>
              <a:t> </a:t>
            </a:r>
            <a:r>
              <a:rPr lang="id-ID" sz="2000" i="1" dirty="0">
                <a:effectLst/>
                <a:latin typeface="+mn-lt"/>
              </a:rPr>
              <a:t>(Jerome McCarthy, 1964)</a:t>
            </a:r>
            <a:endParaRPr kumimoji="1" lang="en-US" sz="2400" i="1" u="none" strike="noStrike" cap="none" normalizeH="0" baseline="0" dirty="0">
              <a:ln>
                <a:noFill/>
              </a:ln>
              <a:solidFill>
                <a:schemeClr val="tx1"/>
              </a:solidFill>
              <a:effectLst/>
              <a:latin typeface="+mn-lt"/>
            </a:endParaRPr>
          </a:p>
        </p:txBody>
      </p:sp>
      <p:cxnSp>
        <p:nvCxnSpPr>
          <p:cNvPr id="25" name="Straight Arrow Connector 24"/>
          <p:cNvCxnSpPr>
            <a:cxnSpLocks/>
          </p:cNvCxnSpPr>
          <p:nvPr/>
        </p:nvCxnSpPr>
        <p:spPr bwMode="auto">
          <a:xfrm flipH="1" flipV="1">
            <a:off x="6779469" y="3743125"/>
            <a:ext cx="383331" cy="447875"/>
          </a:xfrm>
          <a:prstGeom prst="straightConnector1">
            <a:avLst/>
          </a:prstGeom>
          <a:solidFill>
            <a:schemeClr val="accent1"/>
          </a:solidFill>
          <a:ln w="19050" cap="flat" cmpd="sng" algn="ctr">
            <a:solidFill>
              <a:srgbClr val="0070C0"/>
            </a:solidFill>
            <a:prstDash val="solid"/>
            <a:miter lim="800000"/>
            <a:headEnd type="none" w="med" len="med"/>
            <a:tailEnd type="triangle" w="med" len="med"/>
          </a:ln>
          <a:effectLst/>
        </p:spPr>
      </p:cxnSp>
      <p:sp>
        <p:nvSpPr>
          <p:cNvPr id="19" name="Rectangle 18">
            <a:extLst>
              <a:ext uri="{FF2B5EF4-FFF2-40B4-BE49-F238E27FC236}">
                <a16:creationId xmlns:a16="http://schemas.microsoft.com/office/drawing/2014/main" id="{4156BF32-5D3F-403C-988D-ED2CE863395A}"/>
              </a:ext>
            </a:extLst>
          </p:cNvPr>
          <p:cNvSpPr/>
          <p:nvPr/>
        </p:nvSpPr>
        <p:spPr bwMode="auto">
          <a:xfrm>
            <a:off x="6005847" y="1862645"/>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kumimoji="1" lang="en-GB" sz="2400" b="1" i="0" u="none" strike="noStrike" cap="none" normalizeH="0" baseline="0" dirty="0">
                <a:ln>
                  <a:noFill/>
                </a:ln>
                <a:solidFill>
                  <a:schemeClr val="tx1"/>
                </a:solidFill>
                <a:effectLst/>
                <a:latin typeface="+mn-lt"/>
                <a:ea typeface="ＭＳ Ｐゴシック" pitchFamily="50" charset="-128"/>
              </a:rPr>
              <a:t>7P</a:t>
            </a:r>
            <a:r>
              <a:rPr kumimoji="1" lang="en-GB" sz="2000" b="1" i="0" u="none" strike="noStrike" cap="none" normalizeH="0" baseline="0" dirty="0">
                <a:ln>
                  <a:noFill/>
                </a:ln>
                <a:solidFill>
                  <a:schemeClr val="tx1"/>
                </a:solidFill>
                <a:effectLst/>
                <a:latin typeface="+mn-lt"/>
                <a:ea typeface="ＭＳ Ｐゴシック" pitchFamily="50" charset="-128"/>
              </a:rPr>
              <a:t> </a:t>
            </a:r>
            <a:r>
              <a:rPr lang="id-ID" sz="2000" dirty="0">
                <a:effectLst/>
                <a:latin typeface="+mn-lt"/>
              </a:rPr>
              <a:t>(</a:t>
            </a:r>
            <a:r>
              <a:rPr lang="en-GB" sz="2000" dirty="0">
                <a:effectLst/>
                <a:latin typeface="+mn-lt"/>
              </a:rPr>
              <a:t>Booms and Bitner</a:t>
            </a:r>
            <a:r>
              <a:rPr lang="id-ID" sz="2000" dirty="0">
                <a:effectLst/>
                <a:latin typeface="+mn-lt"/>
              </a:rPr>
              <a:t>, </a:t>
            </a:r>
            <a:r>
              <a:rPr lang="en-GB" sz="2000" dirty="0">
                <a:effectLst/>
                <a:latin typeface="+mn-lt"/>
              </a:rPr>
              <a:t>1981)</a:t>
            </a:r>
            <a:endParaRPr kumimoji="1" lang="en-US" sz="2000" i="0" u="none" strike="noStrike" cap="none" normalizeH="0" baseline="0" dirty="0">
              <a:ln>
                <a:noFill/>
              </a:ln>
              <a:solidFill>
                <a:schemeClr val="tx1"/>
              </a:solidFill>
              <a:effectLst/>
              <a:latin typeface="+mn-lt"/>
              <a:ea typeface="ＭＳ Ｐゴシック" pitchFamily="50" charset="-128"/>
            </a:endParaRPr>
          </a:p>
        </p:txBody>
      </p:sp>
      <p:cxnSp>
        <p:nvCxnSpPr>
          <p:cNvPr id="20" name="Straight Arrow Connector 19">
            <a:extLst>
              <a:ext uri="{FF2B5EF4-FFF2-40B4-BE49-F238E27FC236}">
                <a16:creationId xmlns:a16="http://schemas.microsoft.com/office/drawing/2014/main" id="{E598E66B-2862-48AF-9FD4-FBBBB68C2768}"/>
              </a:ext>
            </a:extLst>
          </p:cNvPr>
          <p:cNvCxnSpPr>
            <a:cxnSpLocks/>
          </p:cNvCxnSpPr>
          <p:nvPr/>
        </p:nvCxnSpPr>
        <p:spPr bwMode="auto">
          <a:xfrm flipH="1">
            <a:off x="6260402" y="2467561"/>
            <a:ext cx="216598" cy="885056"/>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cxnSp>
        <p:nvCxnSpPr>
          <p:cNvPr id="17" name="Straight Arrow Connector 16"/>
          <p:cNvCxnSpPr>
            <a:cxnSpLocks/>
          </p:cNvCxnSpPr>
          <p:nvPr/>
        </p:nvCxnSpPr>
        <p:spPr bwMode="auto">
          <a:xfrm flipH="1" flipV="1">
            <a:off x="5715000" y="4362525"/>
            <a:ext cx="762000" cy="1159808"/>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Tree>
    <p:custDataLst>
      <p:tags r:id="rId1"/>
    </p:custDataLst>
    <p:extLst>
      <p:ext uri="{BB962C8B-B14F-4D97-AF65-F5344CB8AC3E}">
        <p14:creationId xmlns:p14="http://schemas.microsoft.com/office/powerpoint/2010/main" val="492593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8172450" cy="5791200"/>
          </a:xfrm>
        </p:spPr>
        <p:txBody>
          <a:bodyPr>
            <a:noAutofit/>
          </a:bodyPr>
          <a:lstStyle/>
          <a:p>
            <a:pPr marL="514350" indent="-514350">
              <a:buFont typeface="+mj-lt"/>
              <a:buAutoNum type="arabicPeriod"/>
            </a:pPr>
            <a:r>
              <a:rPr lang="en-US" dirty="0" err="1"/>
              <a:t>Orisinalitas</a:t>
            </a:r>
            <a:r>
              <a:rPr lang="en-US" dirty="0"/>
              <a:t> </a:t>
            </a:r>
            <a:r>
              <a:rPr lang="en-US" dirty="0" err="1"/>
              <a:t>pada</a:t>
            </a:r>
            <a:r>
              <a:rPr lang="en-US" dirty="0"/>
              <a:t> </a:t>
            </a:r>
            <a:r>
              <a:rPr lang="id-ID" dirty="0">
                <a:solidFill>
                  <a:srgbClr val="C00000"/>
                </a:solidFill>
              </a:rPr>
              <a:t>Metode</a:t>
            </a:r>
            <a:r>
              <a:rPr lang="en-US" dirty="0"/>
              <a:t>:</a:t>
            </a:r>
          </a:p>
          <a:p>
            <a:pPr marL="863600" lvl="1" indent="-514350"/>
            <a:r>
              <a:rPr lang="id-ID" dirty="0"/>
              <a:t>Memecahkan masalah </a:t>
            </a:r>
            <a:r>
              <a:rPr lang="en-US" dirty="0"/>
              <a:t>yang </a:t>
            </a:r>
            <a:r>
              <a:rPr lang="en-US" dirty="0">
                <a:solidFill>
                  <a:srgbClr val="0070C0"/>
                </a:solidFill>
              </a:rPr>
              <a:t>orang lain </a:t>
            </a:r>
            <a:r>
              <a:rPr lang="en-US" dirty="0" err="1">
                <a:solidFill>
                  <a:srgbClr val="0070C0"/>
                </a:solidFill>
              </a:rPr>
              <a:t>sudah</a:t>
            </a:r>
            <a:r>
              <a:rPr lang="en-US" dirty="0">
                <a:solidFill>
                  <a:srgbClr val="0070C0"/>
                </a:solidFill>
              </a:rPr>
              <a:t> </a:t>
            </a:r>
            <a:r>
              <a:rPr lang="en-US" dirty="0" err="1">
                <a:solidFill>
                  <a:srgbClr val="0070C0"/>
                </a:solidFill>
              </a:rPr>
              <a:t>pernah</a:t>
            </a:r>
            <a:r>
              <a:rPr lang="en-US" dirty="0">
                <a:solidFill>
                  <a:srgbClr val="0070C0"/>
                </a:solidFill>
              </a:rPr>
              <a:t> </a:t>
            </a:r>
            <a:r>
              <a:rPr lang="en-US" dirty="0" err="1">
                <a:solidFill>
                  <a:srgbClr val="0070C0"/>
                </a:solidFill>
              </a:rPr>
              <a:t>mengerjakan</a:t>
            </a:r>
            <a:r>
              <a:rPr lang="en-US" dirty="0"/>
              <a:t> </a:t>
            </a:r>
            <a:r>
              <a:rPr lang="en-US" dirty="0" err="1"/>
              <a:t>sebelumnya</a:t>
            </a:r>
            <a:r>
              <a:rPr lang="en-US" dirty="0"/>
              <a:t>, </a:t>
            </a:r>
            <a:r>
              <a:rPr lang="en-US" dirty="0" err="1"/>
              <a:t>tapi</a:t>
            </a:r>
            <a:r>
              <a:rPr lang="en-US" dirty="0"/>
              <a:t> </a:t>
            </a:r>
            <a:r>
              <a:rPr lang="en-US" dirty="0" err="1"/>
              <a:t>dengan</a:t>
            </a:r>
            <a:r>
              <a:rPr lang="en-US" dirty="0"/>
              <a:t> </a:t>
            </a:r>
            <a:r>
              <a:rPr lang="en-US" dirty="0" err="1">
                <a:solidFill>
                  <a:srgbClr val="0070C0"/>
                </a:solidFill>
              </a:rPr>
              <a:t>metode</a:t>
            </a:r>
            <a:r>
              <a:rPr lang="en-US" dirty="0">
                <a:solidFill>
                  <a:srgbClr val="0070C0"/>
                </a:solidFill>
              </a:rPr>
              <a:t> yang </a:t>
            </a:r>
            <a:r>
              <a:rPr lang="en-US" dirty="0" err="1">
                <a:solidFill>
                  <a:srgbClr val="0070C0"/>
                </a:solidFill>
              </a:rPr>
              <a:t>berbeda</a:t>
            </a:r>
            <a:endParaRPr lang="id-ID" dirty="0"/>
          </a:p>
          <a:p>
            <a:pPr marL="863600" lvl="1" indent="-514350"/>
            <a:r>
              <a:rPr lang="id-ID" dirty="0"/>
              <a:t>Model penelitian yang </a:t>
            </a:r>
            <a:r>
              <a:rPr lang="id-ID" dirty="0">
                <a:solidFill>
                  <a:srgbClr val="0070C0"/>
                </a:solidFill>
              </a:rPr>
              <a:t>kontribusi ada pada method improvement</a:t>
            </a:r>
            <a:endParaRPr lang="en-US" dirty="0">
              <a:solidFill>
                <a:srgbClr val="0070C0"/>
              </a:solidFill>
            </a:endParaRPr>
          </a:p>
          <a:p>
            <a:pPr marL="863600" lvl="1" indent="-514350"/>
            <a:endParaRPr lang="id-ID" dirty="0">
              <a:solidFill>
                <a:srgbClr val="0070C0"/>
              </a:solidFill>
            </a:endParaRPr>
          </a:p>
          <a:p>
            <a:pPr marL="514350" indent="-514350">
              <a:buFont typeface="+mj-lt"/>
              <a:buAutoNum type="arabicPeriod"/>
            </a:pPr>
            <a:r>
              <a:rPr lang="en-US" dirty="0" err="1"/>
              <a:t>Orisinalitas</a:t>
            </a:r>
            <a:r>
              <a:rPr lang="en-US" dirty="0"/>
              <a:t> </a:t>
            </a:r>
            <a:r>
              <a:rPr lang="en-US" dirty="0" err="1"/>
              <a:t>pada</a:t>
            </a:r>
            <a:r>
              <a:rPr lang="en-US" dirty="0"/>
              <a:t> </a:t>
            </a:r>
            <a:r>
              <a:rPr lang="id-ID" dirty="0">
                <a:solidFill>
                  <a:srgbClr val="C00000"/>
                </a:solidFill>
              </a:rPr>
              <a:t>Masalah</a:t>
            </a:r>
            <a:r>
              <a:rPr lang="en-US" dirty="0"/>
              <a:t>:</a:t>
            </a:r>
          </a:p>
          <a:p>
            <a:pPr marL="863600" lvl="1" indent="-514350"/>
            <a:r>
              <a:rPr lang="id-ID" dirty="0"/>
              <a:t>M</a:t>
            </a:r>
            <a:r>
              <a:rPr lang="en-US" dirty="0"/>
              <a:t>e</a:t>
            </a:r>
            <a:r>
              <a:rPr lang="id-ID" dirty="0"/>
              <a:t>mecahkan suatu masalah </a:t>
            </a:r>
            <a:r>
              <a:rPr lang="en-US" dirty="0"/>
              <a:t>yang </a:t>
            </a:r>
            <a:r>
              <a:rPr lang="en-US" dirty="0">
                <a:solidFill>
                  <a:srgbClr val="0070C0"/>
                </a:solidFill>
              </a:rPr>
              <a:t>orang lain </a:t>
            </a:r>
            <a:r>
              <a:rPr lang="id-ID" dirty="0">
                <a:solidFill>
                  <a:srgbClr val="0070C0"/>
                </a:solidFill>
              </a:rPr>
              <a:t>belum </a:t>
            </a:r>
            <a:r>
              <a:rPr lang="en-US" dirty="0" err="1">
                <a:solidFill>
                  <a:srgbClr val="0070C0"/>
                </a:solidFill>
              </a:rPr>
              <a:t>pernah</a:t>
            </a:r>
            <a:r>
              <a:rPr lang="en-US" dirty="0">
                <a:solidFill>
                  <a:srgbClr val="0070C0"/>
                </a:solidFill>
              </a:rPr>
              <a:t> </a:t>
            </a:r>
            <a:r>
              <a:rPr lang="en-US" dirty="0" err="1">
                <a:solidFill>
                  <a:srgbClr val="0070C0"/>
                </a:solidFill>
              </a:rPr>
              <a:t>mengerjakan</a:t>
            </a:r>
            <a:r>
              <a:rPr lang="en-US" dirty="0"/>
              <a:t> </a:t>
            </a:r>
            <a:r>
              <a:rPr lang="en-US" dirty="0" err="1"/>
              <a:t>sebelumnya</a:t>
            </a:r>
            <a:endParaRPr lang="id-ID" dirty="0"/>
          </a:p>
          <a:p>
            <a:pPr marL="863600" lvl="1" indent="-514350"/>
            <a:r>
              <a:rPr lang="id-ID" dirty="0"/>
              <a:t>Model penelitian yang </a:t>
            </a:r>
            <a:r>
              <a:rPr lang="id-ID" dirty="0">
                <a:solidFill>
                  <a:srgbClr val="0070C0"/>
                </a:solidFill>
              </a:rPr>
              <a:t>kontribusi ada pada penemuan masalah baru </a:t>
            </a:r>
            <a:r>
              <a:rPr lang="id-ID" dirty="0"/>
              <a:t>sebagai obyek penerapan metode</a:t>
            </a:r>
            <a:endParaRPr lang="en-US" dirty="0">
              <a:solidFill>
                <a:srgbClr val="0070C0"/>
              </a:solidFill>
            </a:endParaRPr>
          </a:p>
          <a:p>
            <a:pPr marL="514350" indent="-514350" algn="r">
              <a:buNone/>
            </a:pPr>
            <a:endParaRPr lang="en-US" sz="800" i="1" dirty="0"/>
          </a:p>
          <a:p>
            <a:pPr marL="514350" indent="-514350" algn="r">
              <a:buNone/>
            </a:pPr>
            <a:r>
              <a:rPr lang="en-US" sz="2400" i="1" dirty="0"/>
              <a:t>(Dawson, 2009)</a:t>
            </a:r>
            <a:endParaRPr lang="id-ID" sz="2400" i="1" dirty="0"/>
          </a:p>
          <a:p>
            <a:pPr marL="514350" indent="-514350" algn="r">
              <a:buNone/>
            </a:pPr>
            <a:endParaRPr lang="en-US" sz="3200" i="1" dirty="0"/>
          </a:p>
        </p:txBody>
      </p:sp>
      <p:sp>
        <p:nvSpPr>
          <p:cNvPr id="2" name="Title 1"/>
          <p:cNvSpPr>
            <a:spLocks noGrp="1"/>
          </p:cNvSpPr>
          <p:nvPr>
            <p:ph type="title"/>
          </p:nvPr>
        </p:nvSpPr>
        <p:spPr/>
        <p:txBody>
          <a:bodyPr/>
          <a:lstStyle/>
          <a:p>
            <a:r>
              <a:rPr lang="en-US" err="1"/>
              <a:t>Orisinalitas</a:t>
            </a:r>
            <a:r>
              <a:rPr lang="en-US"/>
              <a:t> </a:t>
            </a:r>
            <a:r>
              <a:rPr lang="en-US" err="1"/>
              <a:t>Penelitian</a:t>
            </a:r>
            <a:endParaRPr lang="en-US"/>
          </a:p>
        </p:txBody>
      </p:sp>
      <p:sp>
        <p:nvSpPr>
          <p:cNvPr id="4" name="Slide Number Placeholder 3">
            <a:extLst>
              <a:ext uri="{FF2B5EF4-FFF2-40B4-BE49-F238E27FC236}">
                <a16:creationId xmlns:a16="http://schemas.microsoft.com/office/drawing/2014/main" id="{DC1D25F7-854E-42BC-BE3B-6C580DC6045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234689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ext uri="{D42A27DB-BD31-4B8C-83A1-F6EECF244321}">
                <p14:modId xmlns:p14="http://schemas.microsoft.com/office/powerpoint/2010/main" val="721841065"/>
              </p:ext>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5E3E3A0-7F7E-4B6C-8A1F-D9B7A73AA7D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328682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57400"/>
            <a:ext cx="7886700" cy="3804895"/>
          </a:xfrm>
        </p:spPr>
        <p:txBody>
          <a:bodyPr>
            <a:noAutofit/>
          </a:bodyPr>
          <a:lstStyle/>
          <a:p>
            <a:pPr marL="457200" lvl="1" indent="0">
              <a:buNone/>
            </a:pPr>
            <a:r>
              <a:rPr lang="en-US" sz="4400" dirty="0" err="1">
                <a:solidFill>
                  <a:srgbClr val="0070C0"/>
                </a:solidFill>
              </a:rPr>
              <a:t>Algoritma</a:t>
            </a:r>
            <a:r>
              <a:rPr lang="en-US" sz="4400" dirty="0">
                <a:solidFill>
                  <a:srgbClr val="0070C0"/>
                </a:solidFill>
              </a:rPr>
              <a:t> </a:t>
            </a:r>
            <a:r>
              <a:rPr lang="en-US" sz="4400" dirty="0" err="1">
                <a:solidFill>
                  <a:srgbClr val="0070C0"/>
                </a:solidFill>
              </a:rPr>
              <a:t>Genetika</a:t>
            </a:r>
            <a:r>
              <a:rPr lang="en-US" sz="4400" dirty="0"/>
              <a:t> </a:t>
            </a:r>
            <a:r>
              <a:rPr lang="en-US" sz="4400" dirty="0" err="1"/>
              <a:t>untuk</a:t>
            </a:r>
            <a:r>
              <a:rPr lang="en-US" sz="4400" dirty="0"/>
              <a:t> </a:t>
            </a:r>
            <a:r>
              <a:rPr lang="en-US" sz="4400" dirty="0" err="1">
                <a:solidFill>
                  <a:srgbClr val="C00000"/>
                </a:solidFill>
              </a:rPr>
              <a:t>Penentuan</a:t>
            </a:r>
            <a:r>
              <a:rPr lang="en-US" sz="4400" dirty="0">
                <a:solidFill>
                  <a:srgbClr val="C00000"/>
                </a:solidFill>
              </a:rPr>
              <a:t> </a:t>
            </a:r>
            <a:r>
              <a:rPr lang="en-US" sz="4400" dirty="0" err="1">
                <a:solidFill>
                  <a:srgbClr val="C00000"/>
                </a:solidFill>
              </a:rPr>
              <a:t>Desain</a:t>
            </a:r>
            <a:r>
              <a:rPr lang="en-US" sz="4400" dirty="0">
                <a:solidFill>
                  <a:srgbClr val="C00000"/>
                </a:solidFill>
              </a:rPr>
              <a:t> </a:t>
            </a:r>
            <a:r>
              <a:rPr lang="en-US" sz="4400" dirty="0" err="1">
                <a:solidFill>
                  <a:srgbClr val="C00000"/>
                </a:solidFill>
              </a:rPr>
              <a:t>Bendungan</a:t>
            </a:r>
            <a:r>
              <a:rPr lang="id-ID" sz="4400" dirty="0">
                <a:solidFill>
                  <a:srgbClr val="C00000"/>
                </a:solidFill>
              </a:rPr>
              <a:t> </a:t>
            </a:r>
            <a:r>
              <a:rPr lang="id-ID" sz="4400" dirty="0"/>
              <a:t>yang Paling Optimal</a:t>
            </a:r>
            <a:endParaRPr lang="en-US" sz="4400" dirty="0"/>
          </a:p>
        </p:txBody>
      </p:sp>
      <p:sp>
        <p:nvSpPr>
          <p:cNvPr id="2" name="Title 1"/>
          <p:cNvSpPr>
            <a:spLocks noGrp="1"/>
          </p:cNvSpPr>
          <p:nvPr>
            <p:ph type="title"/>
          </p:nvPr>
        </p:nvSpPr>
        <p:spPr/>
        <p:txBody>
          <a:bodyPr/>
          <a:lstStyle/>
          <a:p>
            <a:r>
              <a:rPr lang="en-US" dirty="0" err="1"/>
              <a:t>Contoh</a:t>
            </a:r>
            <a:r>
              <a:rPr lang="en-US" dirty="0"/>
              <a:t> </a:t>
            </a:r>
            <a:r>
              <a:rPr lang="id-ID" dirty="0"/>
              <a:t>Tema Penelitian</a:t>
            </a:r>
            <a:endParaRPr lang="en-US" dirty="0"/>
          </a:p>
        </p:txBody>
      </p:sp>
      <p:sp>
        <p:nvSpPr>
          <p:cNvPr id="4" name="Slide Number Placeholder 3">
            <a:extLst>
              <a:ext uri="{FF2B5EF4-FFF2-40B4-BE49-F238E27FC236}">
                <a16:creationId xmlns:a16="http://schemas.microsoft.com/office/drawing/2014/main" id="{1257FDC5-D316-4D15-86AA-0104D51F592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015500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4643095"/>
          </a:xfrm>
        </p:spPr>
        <p:txBody>
          <a:bodyPr>
            <a:noAutofit/>
          </a:bodyPr>
          <a:lstStyle/>
          <a:p>
            <a:r>
              <a:rPr lang="en-US" sz="3200" dirty="0" err="1">
                <a:solidFill>
                  <a:srgbClr val="C00000"/>
                </a:solidFill>
              </a:rPr>
              <a:t>Judul</a:t>
            </a:r>
            <a:r>
              <a:rPr lang="en-US" sz="3200" dirty="0"/>
              <a:t>:</a:t>
            </a:r>
          </a:p>
          <a:p>
            <a:pPr marL="457200" lvl="1" indent="0">
              <a:buNone/>
            </a:pPr>
            <a:r>
              <a:rPr lang="en-US" sz="3200" dirty="0"/>
              <a:t>Penerapan </a:t>
            </a:r>
            <a:r>
              <a:rPr lang="en-US" sz="3200" dirty="0" err="1"/>
              <a:t>Metode</a:t>
            </a:r>
            <a:r>
              <a:rPr lang="en-US" sz="3200" dirty="0"/>
              <a:t> XYZ </a:t>
            </a:r>
            <a:r>
              <a:rPr lang="en-US" sz="3200" dirty="0" err="1"/>
              <a:t>untuk</a:t>
            </a:r>
            <a:r>
              <a:rPr lang="en-US" sz="3200" dirty="0"/>
              <a:t> </a:t>
            </a:r>
            <a:r>
              <a:rPr lang="en-US" sz="3200" dirty="0" err="1">
                <a:solidFill>
                  <a:srgbClr val="0070C0"/>
                </a:solidFill>
              </a:rPr>
              <a:t>Pemecahan</a:t>
            </a:r>
            <a:r>
              <a:rPr lang="en-US" sz="3200" dirty="0">
                <a:solidFill>
                  <a:srgbClr val="0070C0"/>
                </a:solidFill>
              </a:rPr>
              <a:t> </a:t>
            </a:r>
            <a:r>
              <a:rPr lang="en-US" sz="3200" dirty="0" err="1">
                <a:solidFill>
                  <a:srgbClr val="0070C0"/>
                </a:solidFill>
              </a:rPr>
              <a:t>Masalah</a:t>
            </a:r>
            <a:r>
              <a:rPr lang="en-US" sz="3200" dirty="0">
                <a:solidFill>
                  <a:srgbClr val="0070C0"/>
                </a:solidFill>
              </a:rPr>
              <a:t> </a:t>
            </a:r>
            <a:r>
              <a:rPr lang="en-US" sz="3200" dirty="0" err="1">
                <a:solidFill>
                  <a:srgbClr val="0070C0"/>
                </a:solidFill>
              </a:rPr>
              <a:t>Konvergensi</a:t>
            </a:r>
            <a:r>
              <a:rPr lang="en-US" sz="3200" dirty="0">
                <a:solidFill>
                  <a:srgbClr val="0070C0"/>
                </a:solidFill>
              </a:rPr>
              <a:t> </a:t>
            </a:r>
            <a:r>
              <a:rPr lang="en-US" sz="3200" dirty="0" err="1">
                <a:solidFill>
                  <a:srgbClr val="0070C0"/>
                </a:solidFill>
              </a:rPr>
              <a:t>Prematur</a:t>
            </a:r>
            <a:r>
              <a:rPr lang="en-US" sz="3200" dirty="0">
                <a:solidFill>
                  <a:srgbClr val="0070C0"/>
                </a:solidFill>
              </a:rPr>
              <a:t> </a:t>
            </a:r>
            <a:r>
              <a:rPr lang="en-US" sz="3200" dirty="0" err="1">
                <a:solidFill>
                  <a:srgbClr val="0070C0"/>
                </a:solidFill>
              </a:rPr>
              <a:t>pada</a:t>
            </a:r>
            <a:r>
              <a:rPr lang="en-US" sz="3200" dirty="0">
                <a:solidFill>
                  <a:srgbClr val="0070C0"/>
                </a:solidFill>
              </a:rPr>
              <a:t> </a:t>
            </a:r>
            <a:r>
              <a:rPr lang="en-US" sz="3200" dirty="0" err="1">
                <a:solidFill>
                  <a:srgbClr val="0070C0"/>
                </a:solidFill>
              </a:rPr>
              <a:t>Algoritma</a:t>
            </a:r>
            <a:r>
              <a:rPr lang="en-US" sz="3200" dirty="0">
                <a:solidFill>
                  <a:srgbClr val="0070C0"/>
                </a:solidFill>
              </a:rPr>
              <a:t> </a:t>
            </a:r>
            <a:r>
              <a:rPr lang="en-US" sz="3200" dirty="0" err="1">
                <a:solidFill>
                  <a:srgbClr val="0070C0"/>
                </a:solidFill>
              </a:rPr>
              <a:t>Genetika</a:t>
            </a:r>
            <a:r>
              <a:rPr lang="en-US" sz="3200" dirty="0"/>
              <a:t> </a:t>
            </a:r>
            <a:r>
              <a:rPr lang="en-US" sz="3200" dirty="0" err="1"/>
              <a:t>untuk</a:t>
            </a:r>
            <a:r>
              <a:rPr lang="en-US" sz="3200" dirty="0"/>
              <a:t> </a:t>
            </a:r>
            <a:r>
              <a:rPr lang="en-US" sz="3200" dirty="0" err="1"/>
              <a:t>Penentuan</a:t>
            </a:r>
            <a:r>
              <a:rPr lang="en-US" sz="3200" dirty="0"/>
              <a:t> </a:t>
            </a:r>
            <a:r>
              <a:rPr lang="en-US" sz="3200" dirty="0" err="1"/>
              <a:t>Desain</a:t>
            </a:r>
            <a:r>
              <a:rPr lang="en-US" sz="3200" dirty="0"/>
              <a:t> </a:t>
            </a:r>
            <a:r>
              <a:rPr lang="en-US" sz="3200" dirty="0" err="1"/>
              <a:t>Bendungan</a:t>
            </a:r>
            <a:endParaRPr lang="en-US" sz="3200" dirty="0"/>
          </a:p>
          <a:p>
            <a:pPr marL="0" indent="0">
              <a:buNone/>
            </a:pPr>
            <a:endParaRPr lang="en-US" sz="3200" dirty="0">
              <a:solidFill>
                <a:srgbClr val="C00000"/>
              </a:solidFill>
            </a:endParaRPr>
          </a:p>
          <a:p>
            <a:r>
              <a:rPr lang="en-US" sz="3200" dirty="0" err="1">
                <a:solidFill>
                  <a:srgbClr val="C00000"/>
                </a:solidFill>
              </a:rPr>
              <a:t>Kontribusi</a:t>
            </a:r>
            <a:r>
              <a:rPr lang="en-US" sz="3200" dirty="0"/>
              <a:t>: </a:t>
            </a:r>
            <a:r>
              <a:rPr lang="en-US" sz="3200" dirty="0" err="1">
                <a:solidFill>
                  <a:srgbClr val="0070C0"/>
                </a:solidFill>
              </a:rPr>
              <a:t>Menerapkan</a:t>
            </a:r>
            <a:r>
              <a:rPr lang="en-US" sz="3200" dirty="0">
                <a:solidFill>
                  <a:srgbClr val="0070C0"/>
                </a:solidFill>
              </a:rPr>
              <a:t> </a:t>
            </a:r>
            <a:r>
              <a:rPr lang="en-US" sz="3200" dirty="0" err="1">
                <a:solidFill>
                  <a:srgbClr val="0070C0"/>
                </a:solidFill>
              </a:rPr>
              <a:t>Metode</a:t>
            </a:r>
            <a:r>
              <a:rPr lang="en-US" sz="3200" dirty="0">
                <a:solidFill>
                  <a:srgbClr val="0070C0"/>
                </a:solidFill>
              </a:rPr>
              <a:t> XYZ </a:t>
            </a:r>
            <a:r>
              <a:rPr lang="en-US" sz="3200" dirty="0"/>
              <a:t>yang </a:t>
            </a:r>
            <a:r>
              <a:rPr lang="en-US" sz="3200" dirty="0" err="1"/>
              <a:t>sebelumnya</a:t>
            </a:r>
            <a:r>
              <a:rPr lang="en-US" sz="3200" dirty="0"/>
              <a:t> </a:t>
            </a:r>
            <a:r>
              <a:rPr lang="en-US" sz="3200" dirty="0" err="1"/>
              <a:t>tidak</a:t>
            </a:r>
            <a:r>
              <a:rPr lang="en-US" sz="3200" dirty="0"/>
              <a:t> </a:t>
            </a:r>
            <a:r>
              <a:rPr lang="en-US" sz="3200" dirty="0" err="1"/>
              <a:t>pernah</a:t>
            </a:r>
            <a:r>
              <a:rPr lang="en-US" sz="3200" dirty="0"/>
              <a:t> </a:t>
            </a:r>
            <a:r>
              <a:rPr lang="en-US" sz="3200" dirty="0" err="1"/>
              <a:t>digunakan</a:t>
            </a:r>
            <a:r>
              <a:rPr lang="en-US" sz="3200" dirty="0"/>
              <a:t> orang </a:t>
            </a:r>
            <a:r>
              <a:rPr lang="en-US" sz="3200" dirty="0" err="1"/>
              <a:t>untuk</a:t>
            </a:r>
            <a:r>
              <a:rPr lang="en-US" sz="3200" dirty="0"/>
              <a:t> </a:t>
            </a:r>
            <a:r>
              <a:rPr lang="en-US" sz="3200" dirty="0" err="1"/>
              <a:t>memecahkan</a:t>
            </a:r>
            <a:r>
              <a:rPr lang="en-US" sz="3200" dirty="0"/>
              <a:t> </a:t>
            </a:r>
            <a:r>
              <a:rPr lang="en-US" sz="3200" dirty="0" err="1"/>
              <a:t>masalah</a:t>
            </a:r>
            <a:r>
              <a:rPr lang="en-US" sz="3200" dirty="0"/>
              <a:t> </a:t>
            </a:r>
            <a:r>
              <a:rPr lang="en-US" sz="3200" dirty="0" err="1"/>
              <a:t>konvergensi</a:t>
            </a:r>
            <a:r>
              <a:rPr lang="en-US" sz="3200" dirty="0"/>
              <a:t> premature </a:t>
            </a:r>
            <a:r>
              <a:rPr lang="en-US" sz="3200" dirty="0" err="1"/>
              <a:t>pada</a:t>
            </a:r>
            <a:r>
              <a:rPr lang="en-US" sz="3200" dirty="0"/>
              <a:t> </a:t>
            </a:r>
            <a:r>
              <a:rPr lang="en-US" sz="3200" dirty="0" err="1"/>
              <a:t>Algoritma</a:t>
            </a:r>
            <a:r>
              <a:rPr lang="en-US" sz="3200" dirty="0"/>
              <a:t> </a:t>
            </a:r>
            <a:r>
              <a:rPr lang="en-US" sz="3200" dirty="0" err="1"/>
              <a:t>Genetika</a:t>
            </a:r>
            <a:endParaRPr lang="en-US" sz="3200" dirty="0">
              <a:solidFill>
                <a:srgbClr val="C00000"/>
              </a:solidFill>
            </a:endParaRPr>
          </a:p>
        </p:txBody>
      </p:sp>
      <p:sp>
        <p:nvSpPr>
          <p:cNvPr id="2" name="Title 1"/>
          <p:cNvSpPr>
            <a:spLocks noGrp="1"/>
          </p:cNvSpPr>
          <p:nvPr>
            <p:ph type="title"/>
          </p:nvPr>
        </p:nvSpPr>
        <p:spPr/>
        <p:txBody>
          <a:bodyPr/>
          <a:lstStyle/>
          <a:p>
            <a:r>
              <a:rPr lang="en-US" dirty="0" err="1"/>
              <a:t>Contoh</a:t>
            </a:r>
            <a:r>
              <a:rPr lang="en-US" dirty="0"/>
              <a:t> </a:t>
            </a:r>
            <a:r>
              <a:rPr lang="en-US" dirty="0" err="1"/>
              <a:t>Kontribusi</a:t>
            </a:r>
            <a:r>
              <a:rPr lang="en-US" dirty="0"/>
              <a:t> </a:t>
            </a:r>
            <a:r>
              <a:rPr lang="en-US" dirty="0" err="1"/>
              <a:t>pada</a:t>
            </a:r>
            <a:r>
              <a:rPr lang="en-US" dirty="0"/>
              <a:t> </a:t>
            </a:r>
            <a:r>
              <a:rPr lang="en-US" dirty="0" err="1">
                <a:solidFill>
                  <a:srgbClr val="C00000"/>
                </a:solidFill>
              </a:rPr>
              <a:t>Metode</a:t>
            </a:r>
            <a:endParaRPr lang="en-US" dirty="0">
              <a:solidFill>
                <a:srgbClr val="C00000"/>
              </a:solidFill>
            </a:endParaRPr>
          </a:p>
        </p:txBody>
      </p:sp>
      <p:sp>
        <p:nvSpPr>
          <p:cNvPr id="4" name="Slide Number Placeholder 3">
            <a:extLst>
              <a:ext uri="{FF2B5EF4-FFF2-40B4-BE49-F238E27FC236}">
                <a16:creationId xmlns:a16="http://schemas.microsoft.com/office/drawing/2014/main" id="{7AF36CFC-729D-4FE7-AF13-0019A5F8ABE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5265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4643095"/>
          </a:xfrm>
        </p:spPr>
        <p:txBody>
          <a:bodyPr>
            <a:normAutofit/>
          </a:bodyPr>
          <a:lstStyle/>
          <a:p>
            <a:r>
              <a:rPr lang="en-US" sz="3200" dirty="0" err="1">
                <a:solidFill>
                  <a:srgbClr val="C00000"/>
                </a:solidFill>
              </a:rPr>
              <a:t>Judul</a:t>
            </a:r>
            <a:r>
              <a:rPr lang="en-US" sz="3200" dirty="0"/>
              <a:t>:</a:t>
            </a:r>
          </a:p>
          <a:p>
            <a:pPr marL="457200" lvl="1" indent="0">
              <a:buNone/>
            </a:pPr>
            <a:r>
              <a:rPr lang="en-US" sz="3200" dirty="0"/>
              <a:t>Penerapan </a:t>
            </a:r>
            <a:r>
              <a:rPr lang="en-US" sz="3200" dirty="0" err="1"/>
              <a:t>Algoritma</a:t>
            </a:r>
            <a:r>
              <a:rPr lang="en-US" sz="3200" dirty="0"/>
              <a:t> </a:t>
            </a:r>
            <a:r>
              <a:rPr lang="en-US" sz="3200" dirty="0" err="1"/>
              <a:t>Genetika</a:t>
            </a:r>
            <a:r>
              <a:rPr lang="en-US" sz="3200" dirty="0"/>
              <a:t> </a:t>
            </a:r>
            <a:r>
              <a:rPr lang="en-US" sz="3200" dirty="0" err="1"/>
              <a:t>untuk</a:t>
            </a:r>
            <a:r>
              <a:rPr lang="en-US" sz="3200" dirty="0"/>
              <a:t> </a:t>
            </a:r>
            <a:r>
              <a:rPr lang="en-US" sz="3200" dirty="0" err="1"/>
              <a:t>Penentuan</a:t>
            </a:r>
            <a:r>
              <a:rPr lang="en-US" sz="3200" dirty="0"/>
              <a:t> </a:t>
            </a:r>
            <a:r>
              <a:rPr lang="en-US" sz="3200" dirty="0" err="1"/>
              <a:t>Desain</a:t>
            </a:r>
            <a:r>
              <a:rPr lang="en-US" sz="3200" dirty="0"/>
              <a:t> </a:t>
            </a:r>
            <a:r>
              <a:rPr lang="en-US" sz="3200" dirty="0" err="1"/>
              <a:t>Bendungan</a:t>
            </a:r>
            <a:r>
              <a:rPr lang="en-US" sz="3200" dirty="0"/>
              <a:t> </a:t>
            </a:r>
            <a:r>
              <a:rPr lang="en-US" sz="3200" dirty="0" err="1"/>
              <a:t>dengan</a:t>
            </a:r>
            <a:r>
              <a:rPr lang="en-US" sz="3200" dirty="0"/>
              <a:t> </a:t>
            </a:r>
            <a:r>
              <a:rPr lang="id-ID" sz="3200" dirty="0">
                <a:solidFill>
                  <a:srgbClr val="0070C0"/>
                </a:solidFill>
              </a:rPr>
              <a:t>Tujuh</a:t>
            </a:r>
            <a:r>
              <a:rPr lang="en-US" sz="3200" dirty="0">
                <a:solidFill>
                  <a:srgbClr val="0070C0"/>
                </a:solidFill>
              </a:rPr>
              <a:t> Parameter</a:t>
            </a:r>
          </a:p>
          <a:p>
            <a:pPr lvl="1"/>
            <a:endParaRPr lang="en-US" sz="3200" dirty="0"/>
          </a:p>
          <a:p>
            <a:r>
              <a:rPr lang="en-US" sz="3200" dirty="0" err="1">
                <a:solidFill>
                  <a:srgbClr val="C00000"/>
                </a:solidFill>
              </a:rPr>
              <a:t>Kontribusi</a:t>
            </a:r>
            <a:r>
              <a:rPr lang="en-US" sz="3200" dirty="0"/>
              <a:t>: </a:t>
            </a:r>
            <a:r>
              <a:rPr lang="en-US" sz="3200" dirty="0" err="1"/>
              <a:t>Penentuan</a:t>
            </a:r>
            <a:r>
              <a:rPr lang="en-US" sz="3200" dirty="0"/>
              <a:t> </a:t>
            </a:r>
            <a:r>
              <a:rPr lang="en-US" sz="3200" dirty="0" err="1"/>
              <a:t>Desain</a:t>
            </a:r>
            <a:r>
              <a:rPr lang="en-US" sz="3200" dirty="0"/>
              <a:t> </a:t>
            </a:r>
            <a:r>
              <a:rPr lang="en-US" sz="3200" dirty="0" err="1"/>
              <a:t>Bendungan</a:t>
            </a:r>
            <a:r>
              <a:rPr lang="en-US" sz="3200" dirty="0"/>
              <a:t> </a:t>
            </a:r>
            <a:r>
              <a:rPr lang="en-US" sz="3200" dirty="0" err="1"/>
              <a:t>dengan</a:t>
            </a:r>
            <a:r>
              <a:rPr lang="en-US" sz="3200" dirty="0"/>
              <a:t> </a:t>
            </a:r>
            <a:r>
              <a:rPr lang="id-ID" sz="3200" dirty="0">
                <a:solidFill>
                  <a:srgbClr val="0070C0"/>
                </a:solidFill>
              </a:rPr>
              <a:t>Tujuh</a:t>
            </a:r>
            <a:r>
              <a:rPr lang="en-US" sz="3200" dirty="0">
                <a:solidFill>
                  <a:srgbClr val="0070C0"/>
                </a:solidFill>
              </a:rPr>
              <a:t> Parameter </a:t>
            </a:r>
            <a:r>
              <a:rPr lang="en-US" sz="3200" dirty="0"/>
              <a:t>(</a:t>
            </a:r>
            <a:r>
              <a:rPr lang="en-US" sz="3200" dirty="0" err="1">
                <a:solidFill>
                  <a:srgbClr val="00B050"/>
                </a:solidFill>
              </a:rPr>
              <a:t>kebanyakan</a:t>
            </a:r>
            <a:r>
              <a:rPr lang="en-US" sz="3200" dirty="0">
                <a:solidFill>
                  <a:srgbClr val="00B050"/>
                </a:solidFill>
              </a:rPr>
              <a:t> </a:t>
            </a:r>
            <a:r>
              <a:rPr lang="en-US" sz="3200" dirty="0" err="1">
                <a:solidFill>
                  <a:srgbClr val="00B050"/>
                </a:solidFill>
              </a:rPr>
              <a:t>peneliti</a:t>
            </a:r>
            <a:r>
              <a:rPr lang="en-US" sz="3200" dirty="0">
                <a:solidFill>
                  <a:srgbClr val="00B050"/>
                </a:solidFill>
              </a:rPr>
              <a:t> </a:t>
            </a:r>
            <a:r>
              <a:rPr lang="en-US" sz="3200" dirty="0" err="1">
                <a:solidFill>
                  <a:srgbClr val="00B050"/>
                </a:solidFill>
              </a:rPr>
              <a:t>menggunakan</a:t>
            </a:r>
            <a:r>
              <a:rPr lang="en-US" sz="3200" dirty="0">
                <a:solidFill>
                  <a:srgbClr val="00B050"/>
                </a:solidFill>
              </a:rPr>
              <a:t> </a:t>
            </a:r>
            <a:r>
              <a:rPr lang="id-ID" sz="3200" dirty="0">
                <a:solidFill>
                  <a:srgbClr val="00B050"/>
                </a:solidFill>
              </a:rPr>
              <a:t>tiga</a:t>
            </a:r>
            <a:r>
              <a:rPr lang="en-US" sz="3200" dirty="0">
                <a:solidFill>
                  <a:srgbClr val="00B050"/>
                </a:solidFill>
              </a:rPr>
              <a:t> parameter</a:t>
            </a:r>
            <a:r>
              <a:rPr lang="en-US" sz="3200" dirty="0"/>
              <a:t>)</a:t>
            </a:r>
          </a:p>
          <a:p>
            <a:endParaRPr lang="en-US" sz="3200" dirty="0"/>
          </a:p>
        </p:txBody>
      </p:sp>
      <p:sp>
        <p:nvSpPr>
          <p:cNvPr id="2" name="Title 1"/>
          <p:cNvSpPr>
            <a:spLocks noGrp="1"/>
          </p:cNvSpPr>
          <p:nvPr>
            <p:ph type="title"/>
          </p:nvPr>
        </p:nvSpPr>
        <p:spPr/>
        <p:txBody>
          <a:bodyPr/>
          <a:lstStyle/>
          <a:p>
            <a:r>
              <a:rPr lang="en-US" dirty="0" err="1"/>
              <a:t>Contoh</a:t>
            </a:r>
            <a:r>
              <a:rPr lang="en-US" dirty="0"/>
              <a:t> </a:t>
            </a:r>
            <a:r>
              <a:rPr lang="en-US" dirty="0" err="1"/>
              <a:t>Kontribusi</a:t>
            </a:r>
            <a:r>
              <a:rPr lang="en-US" dirty="0"/>
              <a:t> </a:t>
            </a:r>
            <a:r>
              <a:rPr lang="en-US" dirty="0" err="1"/>
              <a:t>pada</a:t>
            </a:r>
            <a:r>
              <a:rPr lang="en-US" dirty="0"/>
              <a:t> </a:t>
            </a:r>
            <a:r>
              <a:rPr lang="en-US" dirty="0" err="1">
                <a:solidFill>
                  <a:srgbClr val="C00000"/>
                </a:solidFill>
              </a:rPr>
              <a:t>Masalah</a:t>
            </a:r>
            <a:r>
              <a:rPr lang="en-US" dirty="0"/>
              <a:t> </a:t>
            </a:r>
          </a:p>
        </p:txBody>
      </p:sp>
      <p:sp>
        <p:nvSpPr>
          <p:cNvPr id="4" name="Slide Number Placeholder 3">
            <a:extLst>
              <a:ext uri="{FF2B5EF4-FFF2-40B4-BE49-F238E27FC236}">
                <a16:creationId xmlns:a16="http://schemas.microsoft.com/office/drawing/2014/main" id="{3A8390ED-A08B-40BC-B461-E55350A19B8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041521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solidFill>
                  <a:srgbClr val="C00000"/>
                </a:solidFill>
              </a:rPr>
              <a:t>Judul</a:t>
            </a:r>
            <a:r>
              <a:rPr lang="en-US" dirty="0"/>
              <a:t>:</a:t>
            </a:r>
          </a:p>
          <a:p>
            <a:pPr marL="457200" lvl="1" indent="0">
              <a:buNone/>
            </a:pPr>
            <a:r>
              <a:rPr lang="en-US" sz="2800" dirty="0" err="1"/>
              <a:t>Penerapan</a:t>
            </a:r>
            <a:r>
              <a:rPr lang="en-US" sz="2800" dirty="0"/>
              <a:t> </a:t>
            </a:r>
            <a:r>
              <a:rPr lang="en-US" sz="2800" dirty="0" err="1">
                <a:solidFill>
                  <a:srgbClr val="0070C0"/>
                </a:solidFill>
              </a:rPr>
              <a:t>Metode</a:t>
            </a:r>
            <a:r>
              <a:rPr lang="en-US" sz="2800" dirty="0">
                <a:solidFill>
                  <a:srgbClr val="0070C0"/>
                </a:solidFill>
              </a:rPr>
              <a:t> XYZ </a:t>
            </a:r>
            <a:r>
              <a:rPr lang="en-US" sz="2800" dirty="0" err="1"/>
              <a:t>untuk</a:t>
            </a:r>
            <a:r>
              <a:rPr lang="en-US" sz="2800" dirty="0"/>
              <a:t> </a:t>
            </a:r>
            <a:r>
              <a:rPr lang="en-US" sz="2800" dirty="0" err="1"/>
              <a:t>Pemecahan</a:t>
            </a:r>
            <a:r>
              <a:rPr lang="en-US" sz="2800" dirty="0"/>
              <a:t> </a:t>
            </a:r>
            <a:r>
              <a:rPr lang="en-US" sz="2800" dirty="0" err="1"/>
              <a:t>Masalah</a:t>
            </a:r>
            <a:r>
              <a:rPr lang="en-US" sz="2800" dirty="0"/>
              <a:t> </a:t>
            </a:r>
            <a:r>
              <a:rPr lang="en-US" sz="2800" dirty="0" err="1"/>
              <a:t>Konvergensi</a:t>
            </a:r>
            <a:r>
              <a:rPr lang="en-US" sz="2800" dirty="0"/>
              <a:t> </a:t>
            </a:r>
            <a:r>
              <a:rPr lang="en-US" sz="2800" dirty="0" err="1"/>
              <a:t>Prematur</a:t>
            </a:r>
            <a:r>
              <a:rPr lang="en-US" sz="2800" dirty="0"/>
              <a:t> </a:t>
            </a:r>
            <a:r>
              <a:rPr lang="en-US" sz="2800" dirty="0" err="1"/>
              <a:t>pada</a:t>
            </a:r>
            <a:r>
              <a:rPr lang="en-US" sz="2800" dirty="0"/>
              <a:t> </a:t>
            </a:r>
            <a:r>
              <a:rPr lang="en-US" sz="2800" dirty="0" err="1"/>
              <a:t>Algoritma</a:t>
            </a:r>
            <a:r>
              <a:rPr lang="en-US" sz="2800" dirty="0"/>
              <a:t> </a:t>
            </a:r>
            <a:r>
              <a:rPr lang="en-US" sz="2800" dirty="0" err="1"/>
              <a:t>Genetika</a:t>
            </a:r>
            <a:r>
              <a:rPr lang="en-US" sz="2800" dirty="0"/>
              <a:t> </a:t>
            </a:r>
            <a:r>
              <a:rPr lang="en-US" sz="2800" dirty="0" err="1"/>
              <a:t>untuk</a:t>
            </a:r>
            <a:r>
              <a:rPr lang="en-US" sz="2800" dirty="0"/>
              <a:t> </a:t>
            </a:r>
            <a:r>
              <a:rPr lang="en-US" sz="2800" dirty="0" err="1"/>
              <a:t>Penentuan</a:t>
            </a:r>
            <a:r>
              <a:rPr lang="en-US" sz="2800" dirty="0"/>
              <a:t> </a:t>
            </a:r>
            <a:r>
              <a:rPr lang="en-US" sz="2800" dirty="0" err="1"/>
              <a:t>Desain</a:t>
            </a:r>
            <a:r>
              <a:rPr lang="en-US" sz="2800" dirty="0"/>
              <a:t> </a:t>
            </a:r>
            <a:r>
              <a:rPr lang="en-US" sz="2800" dirty="0" err="1"/>
              <a:t>Bendungan</a:t>
            </a:r>
            <a:r>
              <a:rPr lang="en-US" sz="2800" dirty="0"/>
              <a:t> </a:t>
            </a:r>
            <a:r>
              <a:rPr lang="en-US" sz="2800" dirty="0" err="1"/>
              <a:t>dengan</a:t>
            </a:r>
            <a:r>
              <a:rPr lang="en-US" sz="2800" dirty="0"/>
              <a:t> </a:t>
            </a:r>
            <a:r>
              <a:rPr lang="id-ID" sz="2800" dirty="0">
                <a:solidFill>
                  <a:srgbClr val="0070C0"/>
                </a:solidFill>
              </a:rPr>
              <a:t>Tujuh</a:t>
            </a:r>
            <a:r>
              <a:rPr lang="en-US" sz="2800" dirty="0">
                <a:solidFill>
                  <a:srgbClr val="0070C0"/>
                </a:solidFill>
              </a:rPr>
              <a:t> Parameter</a:t>
            </a:r>
          </a:p>
          <a:p>
            <a:pPr marL="457200" lvl="1" indent="0">
              <a:buNone/>
            </a:pPr>
            <a:endParaRPr lang="en-US" sz="2800" dirty="0"/>
          </a:p>
          <a:p>
            <a:r>
              <a:rPr lang="en-US" dirty="0" err="1">
                <a:solidFill>
                  <a:srgbClr val="C00000"/>
                </a:solidFill>
              </a:rPr>
              <a:t>Kontribusi</a:t>
            </a:r>
            <a:r>
              <a:rPr lang="en-US" dirty="0"/>
              <a:t>:</a:t>
            </a:r>
          </a:p>
          <a:p>
            <a:pPr marL="914400" lvl="1" indent="-457200">
              <a:buFont typeface="+mj-lt"/>
              <a:buAutoNum type="arabicPeriod"/>
            </a:pPr>
            <a:r>
              <a:rPr lang="en-US" sz="2800" dirty="0" err="1"/>
              <a:t>Penerapan</a:t>
            </a:r>
            <a:r>
              <a:rPr lang="en-US" sz="2800" dirty="0"/>
              <a:t> </a:t>
            </a:r>
            <a:r>
              <a:rPr lang="en-US" sz="2800" dirty="0" err="1">
                <a:solidFill>
                  <a:srgbClr val="0070C0"/>
                </a:solidFill>
              </a:rPr>
              <a:t>metode</a:t>
            </a:r>
            <a:r>
              <a:rPr lang="en-US" sz="2800" dirty="0">
                <a:solidFill>
                  <a:srgbClr val="0070C0"/>
                </a:solidFill>
              </a:rPr>
              <a:t> XYZ </a:t>
            </a:r>
            <a:r>
              <a:rPr lang="en-US" sz="2800" dirty="0" err="1"/>
              <a:t>untuk</a:t>
            </a:r>
            <a:r>
              <a:rPr lang="en-US" sz="2800" dirty="0"/>
              <a:t> </a:t>
            </a:r>
            <a:r>
              <a:rPr lang="en-US" sz="2800" dirty="0" err="1"/>
              <a:t>memecahkan</a:t>
            </a:r>
            <a:r>
              <a:rPr lang="en-US" sz="2800" dirty="0"/>
              <a:t> </a:t>
            </a:r>
            <a:r>
              <a:rPr lang="en-US" sz="2800" dirty="0" err="1"/>
              <a:t>masalah</a:t>
            </a:r>
            <a:r>
              <a:rPr lang="en-US" sz="2800" dirty="0"/>
              <a:t> </a:t>
            </a:r>
            <a:r>
              <a:rPr lang="en-US" sz="2800" dirty="0" err="1"/>
              <a:t>konvergensi</a:t>
            </a:r>
            <a:r>
              <a:rPr lang="en-US" sz="2800" dirty="0"/>
              <a:t> premature </a:t>
            </a:r>
            <a:r>
              <a:rPr lang="en-US" sz="2800" dirty="0" err="1"/>
              <a:t>pada</a:t>
            </a:r>
            <a:r>
              <a:rPr lang="en-US" sz="2800" dirty="0"/>
              <a:t> </a:t>
            </a:r>
            <a:r>
              <a:rPr lang="en-US" sz="2800" dirty="0" err="1"/>
              <a:t>algoritma</a:t>
            </a:r>
            <a:r>
              <a:rPr lang="en-US" sz="2800" dirty="0"/>
              <a:t> </a:t>
            </a:r>
            <a:r>
              <a:rPr lang="en-US" sz="2800" dirty="0" err="1"/>
              <a:t>genetika</a:t>
            </a:r>
            <a:endParaRPr lang="en-US" sz="2800" dirty="0"/>
          </a:p>
          <a:p>
            <a:pPr marL="914400" lvl="1" indent="-457200">
              <a:buFont typeface="+mj-lt"/>
              <a:buAutoNum type="arabicPeriod"/>
            </a:pPr>
            <a:r>
              <a:rPr lang="en-US" sz="2800" dirty="0" err="1"/>
              <a:t>Penentuan</a:t>
            </a:r>
            <a:r>
              <a:rPr lang="en-US" sz="2800" dirty="0"/>
              <a:t> </a:t>
            </a:r>
            <a:r>
              <a:rPr lang="en-US" sz="2800" dirty="0" err="1"/>
              <a:t>Desain</a:t>
            </a:r>
            <a:r>
              <a:rPr lang="en-US" sz="2800" dirty="0"/>
              <a:t> </a:t>
            </a:r>
            <a:r>
              <a:rPr lang="en-US" sz="2800" dirty="0" err="1"/>
              <a:t>Bendungan</a:t>
            </a:r>
            <a:r>
              <a:rPr lang="en-US" sz="2800" dirty="0"/>
              <a:t> </a:t>
            </a:r>
            <a:r>
              <a:rPr lang="en-US" sz="2800" dirty="0" err="1"/>
              <a:t>dengan</a:t>
            </a:r>
            <a:r>
              <a:rPr lang="en-US" sz="2800" dirty="0"/>
              <a:t> </a:t>
            </a:r>
            <a:r>
              <a:rPr lang="id-ID" sz="2800" dirty="0">
                <a:solidFill>
                  <a:srgbClr val="0070C0"/>
                </a:solidFill>
              </a:rPr>
              <a:t>Tujuh</a:t>
            </a:r>
            <a:r>
              <a:rPr lang="en-US" sz="2800" dirty="0">
                <a:solidFill>
                  <a:srgbClr val="0070C0"/>
                </a:solidFill>
              </a:rPr>
              <a:t> Parameter</a:t>
            </a:r>
          </a:p>
        </p:txBody>
      </p:sp>
      <p:sp>
        <p:nvSpPr>
          <p:cNvPr id="4" name="Title 3"/>
          <p:cNvSpPr>
            <a:spLocks noGrp="1"/>
          </p:cNvSpPr>
          <p:nvPr>
            <p:ph type="title"/>
          </p:nvPr>
        </p:nvSpPr>
        <p:spPr/>
        <p:txBody>
          <a:bodyPr>
            <a:normAutofit fontScale="90000"/>
          </a:bodyPr>
          <a:lstStyle/>
          <a:p>
            <a:r>
              <a:rPr lang="en-US" dirty="0" err="1"/>
              <a:t>Contoh</a:t>
            </a:r>
            <a:r>
              <a:rPr lang="en-US" dirty="0"/>
              <a:t> </a:t>
            </a:r>
            <a:r>
              <a:rPr lang="en-US" dirty="0" err="1"/>
              <a:t>Kontribusi</a:t>
            </a:r>
            <a:r>
              <a:rPr lang="en-US" dirty="0"/>
              <a:t> </a:t>
            </a:r>
            <a:r>
              <a:rPr lang="en-US" dirty="0" err="1"/>
              <a:t>pada</a:t>
            </a:r>
            <a:r>
              <a:rPr lang="en-US" dirty="0"/>
              <a:t> </a:t>
            </a:r>
            <a:r>
              <a:rPr lang="en-US" dirty="0" err="1">
                <a:solidFill>
                  <a:srgbClr val="C00000"/>
                </a:solidFill>
              </a:rPr>
              <a:t>Masalah</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Metode</a:t>
            </a:r>
            <a:endParaRPr lang="en-US" dirty="0">
              <a:solidFill>
                <a:srgbClr val="C00000"/>
              </a:solidFill>
            </a:endParaRPr>
          </a:p>
        </p:txBody>
      </p:sp>
      <p:sp>
        <p:nvSpPr>
          <p:cNvPr id="3" name="Slide Number Placeholder 2">
            <a:extLst>
              <a:ext uri="{FF2B5EF4-FFF2-40B4-BE49-F238E27FC236}">
                <a16:creationId xmlns:a16="http://schemas.microsoft.com/office/drawing/2014/main" id="{0D4A2C38-3098-48B2-B5A4-12A84EC440D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40746594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029200"/>
          </a:xfrm>
        </p:spPr>
        <p:txBody>
          <a:bodyPr>
            <a:normAutofit fontScale="70000" lnSpcReduction="20000"/>
          </a:bodyPr>
          <a:lstStyle/>
          <a:p>
            <a:r>
              <a:rPr lang="en-US" sz="4000" dirty="0"/>
              <a:t>Penerapan </a:t>
            </a:r>
            <a:r>
              <a:rPr lang="en-US" sz="4000" dirty="0" err="1"/>
              <a:t>Algoritma</a:t>
            </a:r>
            <a:r>
              <a:rPr lang="en-US" sz="4000" dirty="0"/>
              <a:t> </a:t>
            </a:r>
            <a:r>
              <a:rPr lang="en-US" sz="4000" dirty="0" err="1"/>
              <a:t>Genetika</a:t>
            </a:r>
            <a:r>
              <a:rPr lang="en-US" sz="4000" dirty="0"/>
              <a:t> </a:t>
            </a:r>
            <a:r>
              <a:rPr lang="en-US" sz="4000" dirty="0" err="1"/>
              <a:t>untuk</a:t>
            </a:r>
            <a:r>
              <a:rPr lang="en-US" sz="4000" dirty="0"/>
              <a:t> </a:t>
            </a:r>
            <a:r>
              <a:rPr lang="en-US" sz="4000" dirty="0" err="1"/>
              <a:t>Penentuan</a:t>
            </a:r>
            <a:r>
              <a:rPr lang="en-US" sz="4000" dirty="0"/>
              <a:t> </a:t>
            </a:r>
            <a:r>
              <a:rPr lang="en-US" sz="4000" dirty="0" err="1"/>
              <a:t>Desain</a:t>
            </a:r>
            <a:r>
              <a:rPr lang="en-US" sz="4000" dirty="0"/>
              <a:t> </a:t>
            </a:r>
            <a:r>
              <a:rPr lang="en-US" sz="4000" dirty="0" err="1"/>
              <a:t>Bendungan</a:t>
            </a:r>
            <a:r>
              <a:rPr lang="en-US" sz="4000" dirty="0"/>
              <a:t> </a:t>
            </a:r>
            <a:r>
              <a:rPr lang="en-US" sz="4000" dirty="0">
                <a:solidFill>
                  <a:srgbClr val="C00000"/>
                </a:solidFill>
              </a:rPr>
              <a:t>di </a:t>
            </a:r>
            <a:r>
              <a:rPr lang="id-ID" sz="4000" dirty="0">
                <a:solidFill>
                  <a:srgbClr val="C00000"/>
                </a:solidFill>
              </a:rPr>
              <a:t>Bendungan Jatiluhur</a:t>
            </a:r>
            <a:endParaRPr lang="en-US" sz="4000" dirty="0">
              <a:solidFill>
                <a:srgbClr val="C00000"/>
              </a:solidFill>
            </a:endParaRPr>
          </a:p>
          <a:p>
            <a:endParaRPr lang="en-US" sz="4000" dirty="0"/>
          </a:p>
          <a:p>
            <a:r>
              <a:rPr lang="en-US" sz="4000" dirty="0"/>
              <a:t>Penerapan </a:t>
            </a:r>
            <a:r>
              <a:rPr lang="en-US" sz="4000" dirty="0" err="1"/>
              <a:t>Algoritma</a:t>
            </a:r>
            <a:r>
              <a:rPr lang="en-US" sz="4000" dirty="0"/>
              <a:t> </a:t>
            </a:r>
            <a:r>
              <a:rPr lang="en-US" sz="4000" dirty="0" err="1"/>
              <a:t>Genetika</a:t>
            </a:r>
            <a:r>
              <a:rPr lang="en-US" sz="4000" dirty="0"/>
              <a:t> </a:t>
            </a:r>
            <a:r>
              <a:rPr lang="en-US" sz="4000" dirty="0" err="1"/>
              <a:t>untuk</a:t>
            </a:r>
            <a:r>
              <a:rPr lang="en-US" sz="4000" dirty="0"/>
              <a:t> </a:t>
            </a:r>
            <a:r>
              <a:rPr lang="en-US" sz="4000" dirty="0" err="1"/>
              <a:t>Penentuan</a:t>
            </a:r>
            <a:r>
              <a:rPr lang="en-US" sz="4000" dirty="0"/>
              <a:t> </a:t>
            </a:r>
            <a:r>
              <a:rPr lang="en-US" sz="4000" dirty="0" err="1"/>
              <a:t>Desain</a:t>
            </a:r>
            <a:r>
              <a:rPr lang="en-US" sz="4000" dirty="0"/>
              <a:t> </a:t>
            </a:r>
            <a:r>
              <a:rPr lang="en-US" sz="4000" dirty="0" err="1"/>
              <a:t>Bendungan</a:t>
            </a:r>
            <a:r>
              <a:rPr lang="en-US" sz="4000" dirty="0"/>
              <a:t> </a:t>
            </a:r>
            <a:r>
              <a:rPr lang="en-US" sz="4000" dirty="0">
                <a:solidFill>
                  <a:srgbClr val="0070C0"/>
                </a:solidFill>
              </a:rPr>
              <a:t>di </a:t>
            </a:r>
            <a:r>
              <a:rPr lang="id-ID" sz="4000" dirty="0">
                <a:solidFill>
                  <a:srgbClr val="0070C0"/>
                </a:solidFill>
              </a:rPr>
              <a:t>Bendungan Gajah Mungkur</a:t>
            </a:r>
            <a:endParaRPr lang="en-US" sz="4000" dirty="0">
              <a:solidFill>
                <a:srgbClr val="0070C0"/>
              </a:solidFill>
            </a:endParaRPr>
          </a:p>
          <a:p>
            <a:endParaRPr lang="en-US" sz="4000" dirty="0"/>
          </a:p>
          <a:p>
            <a:r>
              <a:rPr lang="en-US" sz="4000" dirty="0"/>
              <a:t>Penerapan </a:t>
            </a:r>
            <a:r>
              <a:rPr lang="en-US" sz="4000" dirty="0" err="1"/>
              <a:t>Algoritma</a:t>
            </a:r>
            <a:r>
              <a:rPr lang="en-US" sz="4000" dirty="0"/>
              <a:t> </a:t>
            </a:r>
            <a:r>
              <a:rPr lang="en-US" sz="4000" dirty="0" err="1"/>
              <a:t>Genetika</a:t>
            </a:r>
            <a:r>
              <a:rPr lang="en-US" sz="4000" dirty="0"/>
              <a:t> </a:t>
            </a:r>
            <a:r>
              <a:rPr lang="en-US" sz="4000" dirty="0" err="1"/>
              <a:t>untuk</a:t>
            </a:r>
            <a:r>
              <a:rPr lang="en-US" sz="4000" dirty="0"/>
              <a:t> </a:t>
            </a:r>
            <a:r>
              <a:rPr lang="en-US" sz="4000" dirty="0" err="1"/>
              <a:t>Penentuan</a:t>
            </a:r>
            <a:r>
              <a:rPr lang="en-US" sz="4000" dirty="0"/>
              <a:t> </a:t>
            </a:r>
            <a:r>
              <a:rPr lang="en-US" sz="4000" dirty="0" err="1"/>
              <a:t>Desain</a:t>
            </a:r>
            <a:r>
              <a:rPr lang="en-US" sz="4000" dirty="0"/>
              <a:t> </a:t>
            </a:r>
            <a:r>
              <a:rPr lang="en-US" sz="4000" dirty="0" err="1"/>
              <a:t>Bendungan</a:t>
            </a:r>
            <a:r>
              <a:rPr lang="en-US" sz="4000" dirty="0"/>
              <a:t> </a:t>
            </a:r>
            <a:r>
              <a:rPr lang="en-US" sz="4000" dirty="0">
                <a:solidFill>
                  <a:srgbClr val="00B050"/>
                </a:solidFill>
              </a:rPr>
              <a:t>di </a:t>
            </a:r>
            <a:r>
              <a:rPr lang="id-ID" sz="4000" dirty="0">
                <a:solidFill>
                  <a:srgbClr val="00B050"/>
                </a:solidFill>
              </a:rPr>
              <a:t>Bendungan Karang Kates</a:t>
            </a:r>
            <a:endParaRPr lang="en-US" sz="4000" dirty="0">
              <a:solidFill>
                <a:srgbClr val="00B050"/>
              </a:solidFill>
            </a:endParaRPr>
          </a:p>
          <a:p>
            <a:pPr marL="0" indent="0">
              <a:buNone/>
            </a:pPr>
            <a:endParaRPr lang="en-US" sz="3600" dirty="0"/>
          </a:p>
          <a:p>
            <a:pPr marL="0" indent="0">
              <a:buNone/>
            </a:pPr>
            <a:endParaRPr lang="en-US" sz="2000" dirty="0"/>
          </a:p>
          <a:p>
            <a:pPr marL="0" indent="0">
              <a:buNone/>
            </a:pPr>
            <a:endParaRPr lang="en-US" sz="2000" dirty="0"/>
          </a:p>
          <a:p>
            <a:pPr marL="0" indent="0">
              <a:buNone/>
            </a:pPr>
            <a:r>
              <a:rPr lang="en-US" sz="3100" dirty="0"/>
              <a:t>* </a:t>
            </a:r>
            <a:r>
              <a:rPr lang="en-US" sz="3100" dirty="0" err="1"/>
              <a:t>banyak</a:t>
            </a:r>
            <a:r>
              <a:rPr lang="en-US" sz="3100" dirty="0"/>
              <a:t> </a:t>
            </a:r>
            <a:r>
              <a:rPr lang="en-US" sz="3100" dirty="0" err="1"/>
              <a:t>peneliti</a:t>
            </a:r>
            <a:r>
              <a:rPr lang="en-US" sz="3100" dirty="0"/>
              <a:t> computing di Indonesia yang </a:t>
            </a:r>
            <a:r>
              <a:rPr lang="en-US" sz="3100" dirty="0" err="1"/>
              <a:t>terjebak</a:t>
            </a:r>
            <a:r>
              <a:rPr lang="en-US" sz="3100" dirty="0"/>
              <a:t> </a:t>
            </a:r>
            <a:r>
              <a:rPr lang="en-US" sz="3100" dirty="0" err="1"/>
              <a:t>dengan</a:t>
            </a:r>
            <a:r>
              <a:rPr lang="en-US" sz="3100" dirty="0"/>
              <a:t> </a:t>
            </a:r>
            <a:r>
              <a:rPr lang="en-US" sz="3100" dirty="0" err="1">
                <a:solidFill>
                  <a:srgbClr val="C00000"/>
                </a:solidFill>
              </a:rPr>
              <a:t>penelitian</a:t>
            </a:r>
            <a:r>
              <a:rPr lang="en-US" sz="3100" dirty="0">
                <a:solidFill>
                  <a:srgbClr val="C00000"/>
                </a:solidFill>
              </a:rPr>
              <a:t> </a:t>
            </a:r>
            <a:r>
              <a:rPr lang="en-US" sz="3100" dirty="0" err="1">
                <a:solidFill>
                  <a:srgbClr val="C00000"/>
                </a:solidFill>
              </a:rPr>
              <a:t>tanpa</a:t>
            </a:r>
            <a:r>
              <a:rPr lang="en-US" sz="3100" dirty="0">
                <a:solidFill>
                  <a:srgbClr val="C00000"/>
                </a:solidFill>
              </a:rPr>
              <a:t> </a:t>
            </a:r>
            <a:r>
              <a:rPr lang="en-US" sz="3100" dirty="0" err="1">
                <a:solidFill>
                  <a:srgbClr val="C00000"/>
                </a:solidFill>
              </a:rPr>
              <a:t>kontribusi</a:t>
            </a:r>
            <a:r>
              <a:rPr lang="en-US" sz="3100" dirty="0">
                <a:solidFill>
                  <a:srgbClr val="C00000"/>
                </a:solidFill>
              </a:rPr>
              <a:t> </a:t>
            </a:r>
            <a:r>
              <a:rPr lang="en-US" sz="3100" dirty="0"/>
              <a:t>dan </a:t>
            </a:r>
            <a:r>
              <a:rPr lang="en-US" sz="3100" dirty="0" err="1"/>
              <a:t>hanya</a:t>
            </a:r>
            <a:r>
              <a:rPr lang="en-US" sz="3100" dirty="0"/>
              <a:t> </a:t>
            </a:r>
            <a:r>
              <a:rPr lang="en-US" sz="3100" dirty="0" err="1"/>
              <a:t>mengganti</a:t>
            </a:r>
            <a:r>
              <a:rPr lang="en-US" sz="3100" dirty="0"/>
              <a:t> </a:t>
            </a:r>
            <a:r>
              <a:rPr lang="en-US" sz="3100" dirty="0" err="1"/>
              <a:t>obyek</a:t>
            </a:r>
            <a:r>
              <a:rPr lang="en-US" sz="3100" dirty="0"/>
              <a:t> </a:t>
            </a:r>
            <a:r>
              <a:rPr lang="en-US" sz="3100" dirty="0" err="1"/>
              <a:t>tempat</a:t>
            </a:r>
            <a:r>
              <a:rPr lang="en-US" sz="3100" dirty="0"/>
              <a:t>, </a:t>
            </a:r>
            <a:r>
              <a:rPr lang="en-US" sz="3100" dirty="0" err="1"/>
              <a:t>akhirnya</a:t>
            </a:r>
            <a:r>
              <a:rPr lang="en-US" sz="3100" dirty="0"/>
              <a:t> </a:t>
            </a:r>
            <a:r>
              <a:rPr lang="en-US" sz="3100" dirty="0" err="1"/>
              <a:t>ditolak</a:t>
            </a:r>
            <a:r>
              <a:rPr lang="en-US" sz="3100" dirty="0"/>
              <a:t> </a:t>
            </a:r>
            <a:r>
              <a:rPr lang="en-US" sz="3100" dirty="0" err="1"/>
              <a:t>ketika</a:t>
            </a:r>
            <a:r>
              <a:rPr lang="en-US" sz="3100" dirty="0"/>
              <a:t> </a:t>
            </a:r>
            <a:r>
              <a:rPr lang="en-US" sz="3100" dirty="0" err="1"/>
              <a:t>publikasi</a:t>
            </a:r>
            <a:r>
              <a:rPr lang="en-US" sz="3100" dirty="0"/>
              <a:t> </a:t>
            </a:r>
            <a:r>
              <a:rPr lang="en-US" sz="3100" dirty="0" err="1"/>
              <a:t>ke</a:t>
            </a:r>
            <a:r>
              <a:rPr lang="en-US" sz="3100" dirty="0"/>
              <a:t> journal </a:t>
            </a:r>
            <a:r>
              <a:rPr lang="en-US" sz="3100" dirty="0" err="1"/>
              <a:t>internasional</a:t>
            </a:r>
            <a:r>
              <a:rPr lang="en-US" sz="3100" dirty="0"/>
              <a:t> </a:t>
            </a:r>
            <a:r>
              <a:rPr lang="en-US" sz="3100" dirty="0" err="1"/>
              <a:t>terindeks</a:t>
            </a:r>
            <a:endParaRPr lang="en-US" sz="3100" dirty="0"/>
          </a:p>
        </p:txBody>
      </p:sp>
      <p:sp>
        <p:nvSpPr>
          <p:cNvPr id="2" name="Title 1"/>
          <p:cNvSpPr>
            <a:spLocks noGrp="1"/>
          </p:cNvSpPr>
          <p:nvPr>
            <p:ph type="title"/>
          </p:nvPr>
        </p:nvSpPr>
        <p:spPr/>
        <p:txBody>
          <a:bodyPr>
            <a:normAutofit/>
          </a:bodyPr>
          <a:lstStyle/>
          <a:p>
            <a:r>
              <a:rPr lang="en-US" dirty="0" err="1"/>
              <a:t>Contoh</a:t>
            </a:r>
            <a:r>
              <a:rPr lang="en-US" dirty="0"/>
              <a:t> </a:t>
            </a:r>
            <a:r>
              <a:rPr lang="en-US" dirty="0" err="1"/>
              <a:t>Penelitian</a:t>
            </a:r>
            <a:r>
              <a:rPr lang="en-US" dirty="0"/>
              <a:t> </a:t>
            </a:r>
            <a:r>
              <a:rPr lang="en-US" dirty="0" err="1"/>
              <a:t>Tanpa</a:t>
            </a:r>
            <a:r>
              <a:rPr lang="en-US" dirty="0"/>
              <a:t> Kontribusi</a:t>
            </a:r>
          </a:p>
        </p:txBody>
      </p:sp>
      <p:sp>
        <p:nvSpPr>
          <p:cNvPr id="4" name="Slide Number Placeholder 3">
            <a:extLst>
              <a:ext uri="{FF2B5EF4-FFF2-40B4-BE49-F238E27FC236}">
                <a16:creationId xmlns:a16="http://schemas.microsoft.com/office/drawing/2014/main" id="{CBBBC374-851A-4E7E-BD79-DD7D7A95805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94427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19126644"/>
              </p:ext>
            </p:extLst>
          </p:nvPr>
        </p:nvGraphicFramePr>
        <p:xfrm>
          <a:off x="-13855" y="1143000"/>
          <a:ext cx="9143999" cy="4114800"/>
        </p:xfrm>
        <a:graphic>
          <a:graphicData uri="http://schemas.openxmlformats.org/drawingml/2006/table">
            <a:tbl>
              <a:tblPr firstRow="1" firstCol="1" bandRow="1">
                <a:tableStyleId>{073A0DAA-6AF3-43AB-8588-CEC1D06C72B9}</a:tableStyleId>
              </a:tblPr>
              <a:tblGrid>
                <a:gridCol w="11430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133599">
                  <a:extLst>
                    <a:ext uri="{9D8B030D-6E8A-4147-A177-3AD203B41FA5}">
                      <a16:colId xmlns:a16="http://schemas.microsoft.com/office/drawing/2014/main" val="20004"/>
                    </a:ext>
                  </a:extLst>
                </a:gridCol>
              </a:tblGrid>
              <a:tr h="667883">
                <a:tc>
                  <a:txBody>
                    <a:bodyPr/>
                    <a:lstStyle/>
                    <a:p>
                      <a:pPr marL="0" marR="0" algn="l">
                        <a:spcBef>
                          <a:spcPts val="0"/>
                        </a:spcBef>
                        <a:spcAft>
                          <a:spcPts val="1100"/>
                        </a:spcAft>
                      </a:pPr>
                      <a:r>
                        <a:rPr lang="en-US" sz="1800" dirty="0" err="1">
                          <a:effectLst/>
                        </a:rPr>
                        <a:t>Aspek</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effectLst/>
                        </a:rPr>
                        <a:t>Tugas</a:t>
                      </a:r>
                      <a:r>
                        <a:rPr lang="en-US" sz="1800" dirty="0">
                          <a:effectLst/>
                        </a:rPr>
                        <a:t> </a:t>
                      </a:r>
                      <a:r>
                        <a:rPr lang="en-US" sz="1800" dirty="0" err="1">
                          <a:effectLst/>
                        </a:rPr>
                        <a:t>Akhir</a:t>
                      </a:r>
                      <a:br>
                        <a:rPr lang="en-US" sz="1800" dirty="0">
                          <a:effectLst/>
                        </a:rPr>
                      </a:br>
                      <a:r>
                        <a:rPr lang="en-US" sz="1800" dirty="0">
                          <a:effectLst/>
                        </a:rPr>
                        <a:t>(D3/D4)</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effectLst/>
                        </a:rPr>
                        <a:t>Skripsi</a:t>
                      </a:r>
                      <a:br>
                        <a:rPr lang="en-US" sz="1800" dirty="0">
                          <a:effectLst/>
                        </a:rPr>
                      </a:br>
                      <a:r>
                        <a:rPr lang="en-US" sz="1800" dirty="0">
                          <a:effectLst/>
                        </a:rPr>
                        <a:t>(</a:t>
                      </a:r>
                      <a:r>
                        <a:rPr lang="id-ID" sz="1800" dirty="0">
                          <a:effectLst/>
                        </a:rPr>
                        <a:t>D4/</a:t>
                      </a:r>
                      <a:r>
                        <a:rPr lang="en-US" sz="1800" dirty="0">
                          <a:effectLst/>
                        </a:rPr>
                        <a:t>S1)</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effectLst/>
                        </a:rPr>
                        <a:t>Tesis</a:t>
                      </a:r>
                      <a:br>
                        <a:rPr lang="en-US" sz="1800" dirty="0">
                          <a:effectLst/>
                        </a:rPr>
                      </a:br>
                      <a:r>
                        <a:rPr lang="en-US" sz="1800" dirty="0">
                          <a:effectLst/>
                        </a:rPr>
                        <a:t>(S2)</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effectLst/>
                        </a:rPr>
                        <a:t>Disertasi</a:t>
                      </a:r>
                      <a:br>
                        <a:rPr lang="en-US" sz="1800" dirty="0">
                          <a:effectLst/>
                        </a:rPr>
                      </a:br>
                      <a:r>
                        <a:rPr lang="en-US" sz="1800" dirty="0">
                          <a:effectLst/>
                        </a:rPr>
                        <a:t>(S3)</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38070">
                <a:tc>
                  <a:txBody>
                    <a:bodyPr/>
                    <a:lstStyle/>
                    <a:p>
                      <a:pPr marL="0" marR="0" algn="l">
                        <a:spcBef>
                          <a:spcPts val="0"/>
                        </a:spcBef>
                        <a:spcAft>
                          <a:spcPts val="1100"/>
                        </a:spcAft>
                      </a:pPr>
                      <a:r>
                        <a:rPr lang="en-US" sz="1800" dirty="0">
                          <a:effectLst/>
                        </a:rPr>
                        <a:t>Level Kontribusi</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1800" dirty="0" err="1">
                          <a:effectLst/>
                        </a:rPr>
                        <a:t>Penguasaan</a:t>
                      </a:r>
                      <a:r>
                        <a:rPr lang="en-US" sz="1800" dirty="0">
                          <a:effectLst/>
                        </a:rPr>
                        <a:t> </a:t>
                      </a:r>
                      <a:r>
                        <a:rPr lang="en-US" sz="1800" dirty="0" err="1">
                          <a:solidFill>
                            <a:srgbClr val="C00000"/>
                          </a:solidFill>
                          <a:effectLst/>
                        </a:rPr>
                        <a:t>Kemampuan</a:t>
                      </a:r>
                      <a:r>
                        <a:rPr lang="en-US" sz="1800" dirty="0">
                          <a:solidFill>
                            <a:srgbClr val="C00000"/>
                          </a:solidFill>
                          <a:effectLst/>
                        </a:rPr>
                        <a:t> </a:t>
                      </a:r>
                      <a:r>
                        <a:rPr lang="en-US" sz="1800" dirty="0" err="1">
                          <a:solidFill>
                            <a:srgbClr val="C00000"/>
                          </a:solidFill>
                          <a:effectLst/>
                        </a:rPr>
                        <a:t>Teknis</a:t>
                      </a:r>
                      <a:endParaRPr lang="id-ID"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solidFill>
                            <a:srgbClr val="C00000"/>
                          </a:solidFill>
                          <a:effectLst/>
                        </a:rPr>
                        <a:t>Pengujian</a:t>
                      </a:r>
                      <a:r>
                        <a:rPr lang="en-US" sz="1800" dirty="0">
                          <a:solidFill>
                            <a:srgbClr val="C00000"/>
                          </a:solidFill>
                          <a:effectLst/>
                        </a:rPr>
                        <a:t> </a:t>
                      </a:r>
                      <a:r>
                        <a:rPr lang="en-US" sz="1800" dirty="0" err="1">
                          <a:effectLst/>
                        </a:rPr>
                        <a:t>Teori</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solidFill>
                            <a:srgbClr val="C00000"/>
                          </a:solidFill>
                          <a:effectLst/>
                        </a:rPr>
                        <a:t>Pengembangan</a:t>
                      </a:r>
                      <a:r>
                        <a:rPr lang="en-US" sz="1800" dirty="0">
                          <a:solidFill>
                            <a:srgbClr val="C00000"/>
                          </a:solidFill>
                          <a:effectLst/>
                        </a:rPr>
                        <a:t> </a:t>
                      </a:r>
                      <a:r>
                        <a:rPr lang="en-US" sz="1800" dirty="0" err="1">
                          <a:effectLst/>
                        </a:rPr>
                        <a:t>Teori</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solidFill>
                            <a:srgbClr val="C00000"/>
                          </a:solidFill>
                          <a:effectLst/>
                        </a:rPr>
                        <a:t>Penemuan</a:t>
                      </a:r>
                      <a:r>
                        <a:rPr lang="en-US" sz="1800" dirty="0">
                          <a:solidFill>
                            <a:srgbClr val="C00000"/>
                          </a:solidFill>
                          <a:effectLst/>
                        </a:rPr>
                        <a:t> </a:t>
                      </a:r>
                      <a:r>
                        <a:rPr lang="en-US" sz="1800" dirty="0" err="1">
                          <a:effectLst/>
                        </a:rPr>
                        <a:t>Teori</a:t>
                      </a:r>
                      <a:r>
                        <a:rPr lang="en-US" sz="1800" dirty="0">
                          <a:effectLst/>
                        </a:rPr>
                        <a:t> </a:t>
                      </a:r>
                      <a:r>
                        <a:rPr lang="en-US" sz="1800" dirty="0" err="1">
                          <a:effectLst/>
                        </a:rPr>
                        <a:t>Baru</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227509">
                <a:tc>
                  <a:txBody>
                    <a:bodyPr/>
                    <a:lstStyle/>
                    <a:p>
                      <a:pPr marL="0" marR="0" algn="l">
                        <a:spcBef>
                          <a:spcPts val="0"/>
                        </a:spcBef>
                        <a:spcAft>
                          <a:spcPts val="1100"/>
                        </a:spcAft>
                      </a:pPr>
                      <a:r>
                        <a:rPr lang="en-US" sz="1800" dirty="0" err="1">
                          <a:effectLst/>
                        </a:rPr>
                        <a:t>Bentuk</a:t>
                      </a:r>
                      <a:r>
                        <a:rPr lang="en-US" sz="1800" dirty="0">
                          <a:effectLst/>
                        </a:rPr>
                        <a:t> Kontribusi</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1800" dirty="0" err="1">
                          <a:effectLst/>
                        </a:rPr>
                        <a:t>Implementasi</a:t>
                      </a:r>
                      <a:r>
                        <a:rPr lang="en-US" sz="1800" dirty="0">
                          <a:effectLst/>
                        </a:rPr>
                        <a:t> </a:t>
                      </a:r>
                      <a:r>
                        <a:rPr lang="en-US" sz="1800" dirty="0" err="1">
                          <a:effectLst/>
                        </a:rPr>
                        <a:t>dan</a:t>
                      </a:r>
                      <a:r>
                        <a:rPr lang="en-US" sz="1800" dirty="0">
                          <a:effectLst/>
                        </a:rPr>
                        <a:t> </a:t>
                      </a:r>
                      <a:r>
                        <a:rPr lang="en-US" sz="1800" dirty="0" err="1">
                          <a:solidFill>
                            <a:srgbClr val="C00000"/>
                          </a:solidFill>
                          <a:effectLst/>
                        </a:rPr>
                        <a:t>pengembangan</a:t>
                      </a:r>
                      <a:endParaRPr lang="id-ID"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effectLst/>
                        </a:rPr>
                        <a:t>Implementasi</a:t>
                      </a:r>
                      <a:r>
                        <a:rPr lang="en-US" sz="1800" dirty="0">
                          <a:effectLst/>
                        </a:rPr>
                        <a:t> </a:t>
                      </a:r>
                      <a:r>
                        <a:rPr lang="en-US" sz="1800" dirty="0" err="1">
                          <a:effectLst/>
                        </a:rPr>
                        <a:t>dan</a:t>
                      </a:r>
                      <a:r>
                        <a:rPr lang="en-US" sz="1800" dirty="0">
                          <a:effectLst/>
                        </a:rPr>
                        <a:t> </a:t>
                      </a:r>
                      <a:r>
                        <a:rPr lang="en-US" sz="1800" dirty="0" err="1">
                          <a:solidFill>
                            <a:srgbClr val="C00000"/>
                          </a:solidFill>
                          <a:effectLst/>
                        </a:rPr>
                        <a:t>pengembangan</a:t>
                      </a:r>
                      <a:endParaRPr lang="id-ID"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effectLst/>
                        </a:rPr>
                        <a:t>Perbaikan</a:t>
                      </a:r>
                      <a:r>
                        <a:rPr lang="en-US" sz="1800" dirty="0">
                          <a:effectLst/>
                        </a:rPr>
                        <a:t> </a:t>
                      </a:r>
                      <a:r>
                        <a:rPr lang="en-US" sz="1800" dirty="0" err="1">
                          <a:effectLst/>
                        </a:rPr>
                        <a:t>Secara</a:t>
                      </a:r>
                      <a:r>
                        <a:rPr lang="en-US" sz="1800" dirty="0">
                          <a:effectLst/>
                        </a:rPr>
                        <a:t> </a:t>
                      </a:r>
                      <a:r>
                        <a:rPr lang="en-US" sz="1800" dirty="0" err="1">
                          <a:solidFill>
                            <a:srgbClr val="C00000"/>
                          </a:solidFill>
                          <a:effectLst/>
                        </a:rPr>
                        <a:t>Inkremental</a:t>
                      </a:r>
                      <a:r>
                        <a:rPr lang="en-US" sz="1800" dirty="0">
                          <a:solidFill>
                            <a:srgbClr val="C00000"/>
                          </a:solidFill>
                          <a:effectLst/>
                        </a:rPr>
                        <a:t> </a:t>
                      </a:r>
                      <a:r>
                        <a:rPr lang="en-US" sz="1800" dirty="0" err="1">
                          <a:effectLst/>
                        </a:rPr>
                        <a:t>dan</a:t>
                      </a:r>
                      <a:r>
                        <a:rPr lang="en-US" sz="1800" dirty="0">
                          <a:effectLst/>
                        </a:rPr>
                        <a:t> </a:t>
                      </a:r>
                      <a:r>
                        <a:rPr lang="en-US" sz="1800" dirty="0" err="1">
                          <a:solidFill>
                            <a:srgbClr val="C00000"/>
                          </a:solidFill>
                          <a:effectLst/>
                        </a:rPr>
                        <a:t>Terus</a:t>
                      </a:r>
                      <a:r>
                        <a:rPr lang="en-US" sz="1800" dirty="0">
                          <a:solidFill>
                            <a:srgbClr val="C00000"/>
                          </a:solidFill>
                          <a:effectLst/>
                        </a:rPr>
                        <a:t> </a:t>
                      </a:r>
                      <a:r>
                        <a:rPr lang="en-US" sz="1800" dirty="0" err="1">
                          <a:solidFill>
                            <a:srgbClr val="C00000"/>
                          </a:solidFill>
                          <a:effectLst/>
                        </a:rPr>
                        <a:t>Menerus</a:t>
                      </a:r>
                      <a:endParaRPr lang="id-ID"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err="1">
                          <a:solidFill>
                            <a:srgbClr val="C00000"/>
                          </a:solidFill>
                          <a:effectLst/>
                        </a:rPr>
                        <a:t>Substansial</a:t>
                      </a:r>
                      <a:r>
                        <a:rPr lang="en-US" sz="1800" dirty="0">
                          <a:solidFill>
                            <a:srgbClr val="C00000"/>
                          </a:solidFill>
                          <a:effectLst/>
                        </a:rPr>
                        <a:t> </a:t>
                      </a:r>
                      <a:r>
                        <a:rPr lang="en-US" sz="1800" dirty="0" err="1">
                          <a:effectLst/>
                        </a:rPr>
                        <a:t>dan</a:t>
                      </a:r>
                      <a:r>
                        <a:rPr lang="en-US" sz="1800" dirty="0">
                          <a:effectLst/>
                        </a:rPr>
                        <a:t> Invention</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081338">
                <a:tc>
                  <a:txBody>
                    <a:bodyPr/>
                    <a:lstStyle/>
                    <a:p>
                      <a:pPr marL="0" marR="0" algn="l">
                        <a:spcBef>
                          <a:spcPts val="0"/>
                        </a:spcBef>
                        <a:spcAft>
                          <a:spcPts val="1100"/>
                        </a:spcAft>
                      </a:pPr>
                      <a:r>
                        <a:rPr lang="en-US" sz="1800">
                          <a:effectLst/>
                        </a:rPr>
                        <a:t>Target Publikasi</a:t>
                      </a:r>
                      <a:endParaRPr lang="id-ID"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1800">
                          <a:effectLst/>
                        </a:rPr>
                        <a:t>-</a:t>
                      </a:r>
                      <a:endParaRPr lang="id-ID"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a:effectLst/>
                        </a:rPr>
                        <a:t>Domestic </a:t>
                      </a:r>
                      <a:r>
                        <a:rPr lang="en-US" sz="1800" dirty="0">
                          <a:solidFill>
                            <a:srgbClr val="C00000"/>
                          </a:solidFill>
                          <a:effectLst/>
                        </a:rPr>
                        <a:t>Conference</a:t>
                      </a:r>
                      <a:endParaRPr lang="id-ID"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a:effectLst/>
                        </a:rPr>
                        <a:t>International </a:t>
                      </a:r>
                      <a:r>
                        <a:rPr lang="en-US" sz="1800" dirty="0">
                          <a:solidFill>
                            <a:srgbClr val="C00000"/>
                          </a:solidFill>
                          <a:effectLst/>
                        </a:rPr>
                        <a:t>Conference</a:t>
                      </a:r>
                      <a:endParaRPr lang="id-ID"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1800" dirty="0">
                          <a:effectLst/>
                        </a:rPr>
                        <a:t>International </a:t>
                      </a:r>
                      <a:r>
                        <a:rPr lang="en-US" sz="1800" dirty="0">
                          <a:solidFill>
                            <a:srgbClr val="C00000"/>
                          </a:solidFill>
                          <a:effectLst/>
                        </a:rPr>
                        <a:t>Journal</a:t>
                      </a:r>
                      <a:endParaRPr lang="id-ID"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rmAutofit fontScale="90000"/>
          </a:bodyPr>
          <a:lstStyle/>
          <a:p>
            <a:r>
              <a:rPr lang="id-ID" dirty="0"/>
              <a:t>Komparasi Penelitian</a:t>
            </a:r>
            <a:r>
              <a:rPr lang="en-US" dirty="0"/>
              <a:t> D3/D4 vs </a:t>
            </a:r>
            <a:r>
              <a:rPr lang="id-ID" dirty="0"/>
              <a:t>S1 vs S2 vs S3</a:t>
            </a:r>
          </a:p>
        </p:txBody>
      </p:sp>
      <p:sp>
        <p:nvSpPr>
          <p:cNvPr id="3" name="Slide Number Placeholder 2">
            <a:extLst>
              <a:ext uri="{FF2B5EF4-FFF2-40B4-BE49-F238E27FC236}">
                <a16:creationId xmlns:a16="http://schemas.microsoft.com/office/drawing/2014/main" id="{5C35F936-8DD9-46D1-A0DB-E17A817906E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a:t>
            </a:fld>
            <a:endParaRPr lang="en-US">
              <a:solidFill>
                <a:prstClr val="black">
                  <a:tint val="75000"/>
                </a:prstClr>
              </a:solidFill>
            </a:endParaRPr>
          </a:p>
        </p:txBody>
      </p:sp>
      <p:sp>
        <p:nvSpPr>
          <p:cNvPr id="6" name="Rectangle 5">
            <a:extLst>
              <a:ext uri="{FF2B5EF4-FFF2-40B4-BE49-F238E27FC236}">
                <a16:creationId xmlns:a16="http://schemas.microsoft.com/office/drawing/2014/main" id="{A3C18B16-8422-498D-A190-22D337CAF137}"/>
              </a:ext>
            </a:extLst>
          </p:cNvPr>
          <p:cNvSpPr/>
          <p:nvPr/>
        </p:nvSpPr>
        <p:spPr>
          <a:xfrm>
            <a:off x="342900" y="5715000"/>
            <a:ext cx="8458200" cy="461665"/>
          </a:xfrm>
          <a:prstGeom prst="rect">
            <a:avLst/>
          </a:prstGeom>
        </p:spPr>
        <p:txBody>
          <a:bodyPr wrap="square">
            <a:spAutoFit/>
          </a:bodyPr>
          <a:lstStyle/>
          <a:p>
            <a:pPr marL="0" indent="0">
              <a:buNone/>
            </a:pPr>
            <a:r>
              <a:rPr lang="en-US" sz="2400" i="1" dirty="0">
                <a:effectLst/>
                <a:latin typeface="+mn-lt"/>
              </a:rPr>
              <a:t>(</a:t>
            </a:r>
            <a:r>
              <a:rPr lang="en-US" sz="2400" i="1" dirty="0" err="1">
                <a:effectLst/>
                <a:latin typeface="+mn-lt"/>
              </a:rPr>
              <a:t>Permendikbud</a:t>
            </a:r>
            <a:r>
              <a:rPr lang="en-US" sz="2400" i="1" dirty="0">
                <a:effectLst/>
                <a:latin typeface="+mn-lt"/>
              </a:rPr>
              <a:t> No 3 </a:t>
            </a:r>
            <a:r>
              <a:rPr lang="en-US" sz="2400" i="1" dirty="0" err="1">
                <a:effectLst/>
                <a:latin typeface="+mn-lt"/>
              </a:rPr>
              <a:t>tahun</a:t>
            </a:r>
            <a:r>
              <a:rPr lang="en-US" sz="2400" i="1" dirty="0">
                <a:effectLst/>
                <a:latin typeface="+mn-lt"/>
              </a:rPr>
              <a:t> 2020 </a:t>
            </a:r>
            <a:r>
              <a:rPr lang="en-US" sz="2400" i="1" dirty="0" err="1">
                <a:effectLst/>
                <a:latin typeface="+mn-lt"/>
              </a:rPr>
              <a:t>tentang</a:t>
            </a:r>
            <a:r>
              <a:rPr lang="en-US" sz="2400" i="1" dirty="0">
                <a:effectLst/>
                <a:latin typeface="+mn-lt"/>
              </a:rPr>
              <a:t> SNPT)</a:t>
            </a:r>
            <a:endParaRPr lang="en-ID" sz="2400" i="1" dirty="0">
              <a:effectLst/>
              <a:latin typeface="+mn-lt"/>
            </a:endParaRPr>
          </a:p>
        </p:txBody>
      </p:sp>
    </p:spTree>
    <p:extLst>
      <p:ext uri="{BB962C8B-B14F-4D97-AF65-F5344CB8AC3E}">
        <p14:creationId xmlns:p14="http://schemas.microsoft.com/office/powerpoint/2010/main" val="1258214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10550" cy="5486400"/>
          </a:xfrm>
        </p:spPr>
        <p:txBody>
          <a:bodyPr>
            <a:normAutofit fontScale="85000" lnSpcReduction="10000"/>
          </a:bodyPr>
          <a:lstStyle/>
          <a:p>
            <a:r>
              <a:rPr lang="en-US" dirty="0"/>
              <a:t>D3/D4:</a:t>
            </a:r>
          </a:p>
          <a:p>
            <a:pPr lvl="1"/>
            <a:r>
              <a:rPr lang="en-US" sz="2400" dirty="0" err="1"/>
              <a:t>Pengembangan</a:t>
            </a:r>
            <a:r>
              <a:rPr lang="en-US" sz="2400" dirty="0"/>
              <a:t> </a:t>
            </a:r>
            <a:r>
              <a:rPr lang="en-US" sz="2400" dirty="0" err="1"/>
              <a:t>Sistem</a:t>
            </a:r>
            <a:r>
              <a:rPr lang="en-US" sz="2400" dirty="0"/>
              <a:t> </a:t>
            </a:r>
            <a:r>
              <a:rPr lang="en-US" sz="2400" dirty="0" err="1"/>
              <a:t>Informasi</a:t>
            </a:r>
            <a:r>
              <a:rPr lang="en-US" sz="2400" dirty="0"/>
              <a:t> </a:t>
            </a:r>
            <a:r>
              <a:rPr lang="en-US" sz="2400" dirty="0" err="1"/>
              <a:t>Rumah</a:t>
            </a:r>
            <a:r>
              <a:rPr lang="en-US" sz="2400" dirty="0"/>
              <a:t> </a:t>
            </a:r>
            <a:r>
              <a:rPr lang="en-US" sz="2400" dirty="0" err="1"/>
              <a:t>Sakit</a:t>
            </a:r>
            <a:r>
              <a:rPr lang="en-US" sz="2400" dirty="0"/>
              <a:t> </a:t>
            </a:r>
            <a:r>
              <a:rPr lang="en-US" sz="2400" dirty="0" err="1"/>
              <a:t>untuk</a:t>
            </a:r>
            <a:r>
              <a:rPr lang="en-US" sz="2400" dirty="0"/>
              <a:t> </a:t>
            </a:r>
            <a:r>
              <a:rPr lang="en-US" sz="2400" dirty="0" err="1"/>
              <a:t>Rumah</a:t>
            </a:r>
            <a:r>
              <a:rPr lang="en-US" sz="2400" dirty="0"/>
              <a:t> </a:t>
            </a:r>
            <a:r>
              <a:rPr lang="en-US" sz="2400" dirty="0" err="1"/>
              <a:t>Sakit</a:t>
            </a:r>
            <a:r>
              <a:rPr lang="en-US" sz="2400" dirty="0"/>
              <a:t> “</a:t>
            </a:r>
            <a:r>
              <a:rPr lang="en-US" sz="2400" dirty="0" err="1"/>
              <a:t>Suka</a:t>
            </a:r>
            <a:r>
              <a:rPr lang="en-US" sz="2400" dirty="0"/>
              <a:t> </a:t>
            </a:r>
            <a:r>
              <a:rPr lang="en-US" sz="2400" dirty="0" err="1"/>
              <a:t>Sembuh</a:t>
            </a:r>
            <a:r>
              <a:rPr lang="en-US" sz="2400" dirty="0"/>
              <a:t>”</a:t>
            </a:r>
          </a:p>
          <a:p>
            <a:pPr lvl="1"/>
            <a:r>
              <a:rPr lang="en-US" i="1" dirty="0" err="1"/>
              <a:t>Karakter</a:t>
            </a:r>
            <a:r>
              <a:rPr lang="en-US" i="1" dirty="0"/>
              <a:t>: </a:t>
            </a:r>
            <a:r>
              <a:rPr lang="en-US" i="1" dirty="0" err="1">
                <a:solidFill>
                  <a:srgbClr val="C00000"/>
                </a:solidFill>
              </a:rPr>
              <a:t>menguasai</a:t>
            </a:r>
            <a:r>
              <a:rPr lang="en-US" i="1" dirty="0">
                <a:solidFill>
                  <a:srgbClr val="C00000"/>
                </a:solidFill>
              </a:rPr>
              <a:t> skill </a:t>
            </a:r>
            <a:r>
              <a:rPr lang="en-US" i="1" dirty="0" err="1">
                <a:solidFill>
                  <a:srgbClr val="C00000"/>
                </a:solidFill>
              </a:rPr>
              <a:t>teknis</a:t>
            </a:r>
            <a:endParaRPr lang="en-US" dirty="0"/>
          </a:p>
          <a:p>
            <a:r>
              <a:rPr lang="en-US" dirty="0"/>
              <a:t>S1:</a:t>
            </a:r>
          </a:p>
          <a:p>
            <a:pPr lvl="1"/>
            <a:r>
              <a:rPr lang="en-US" sz="2400" dirty="0" err="1"/>
              <a:t>Sistem</a:t>
            </a:r>
            <a:r>
              <a:rPr lang="en-US" sz="2400" dirty="0"/>
              <a:t> </a:t>
            </a:r>
            <a:r>
              <a:rPr lang="en-US" sz="2400" dirty="0" err="1"/>
              <a:t>Cerdas</a:t>
            </a:r>
            <a:r>
              <a:rPr lang="en-US" sz="2400" dirty="0"/>
              <a:t> </a:t>
            </a:r>
            <a:r>
              <a:rPr lang="en-US" sz="2400" dirty="0" err="1"/>
              <a:t>Berbasis</a:t>
            </a:r>
            <a:r>
              <a:rPr lang="en-US" sz="2400" dirty="0"/>
              <a:t> </a:t>
            </a:r>
            <a:r>
              <a:rPr lang="en-US" sz="2400" dirty="0">
                <a:solidFill>
                  <a:srgbClr val="C00000"/>
                </a:solidFill>
              </a:rPr>
              <a:t>Neural Network </a:t>
            </a:r>
            <a:r>
              <a:rPr lang="en-US" sz="2400" dirty="0" err="1"/>
              <a:t>untuk</a:t>
            </a:r>
            <a:r>
              <a:rPr lang="en-US" sz="2400" dirty="0"/>
              <a:t> </a:t>
            </a:r>
            <a:r>
              <a:rPr lang="en-US" sz="2400" dirty="0" err="1"/>
              <a:t>Prediksi</a:t>
            </a:r>
            <a:r>
              <a:rPr lang="en-US" sz="2400" dirty="0"/>
              <a:t> </a:t>
            </a:r>
            <a:r>
              <a:rPr lang="en-US" sz="2400" dirty="0" err="1"/>
              <a:t>Harga</a:t>
            </a:r>
            <a:r>
              <a:rPr lang="en-US" sz="2400" dirty="0"/>
              <a:t> </a:t>
            </a:r>
            <a:r>
              <a:rPr lang="en-US" sz="2400" dirty="0" err="1"/>
              <a:t>Saham</a:t>
            </a:r>
            <a:endParaRPr lang="en-US" sz="2400" dirty="0"/>
          </a:p>
          <a:p>
            <a:pPr lvl="1"/>
            <a:r>
              <a:rPr lang="en-US" sz="2400" i="1" dirty="0" err="1"/>
              <a:t>Karakter</a:t>
            </a:r>
            <a:r>
              <a:rPr lang="en-US" sz="2400" i="1" dirty="0"/>
              <a:t>: </a:t>
            </a:r>
            <a:r>
              <a:rPr lang="en-US" sz="2400" i="1" dirty="0" err="1">
                <a:solidFill>
                  <a:srgbClr val="C00000"/>
                </a:solidFill>
              </a:rPr>
              <a:t>menguji</a:t>
            </a:r>
            <a:r>
              <a:rPr lang="en-US" sz="2400" i="1" dirty="0">
                <a:solidFill>
                  <a:srgbClr val="C00000"/>
                </a:solidFill>
              </a:rPr>
              <a:t> </a:t>
            </a:r>
            <a:r>
              <a:rPr lang="en-US" sz="2400" i="1" dirty="0" err="1">
                <a:solidFill>
                  <a:srgbClr val="C00000"/>
                </a:solidFill>
              </a:rPr>
              <a:t>teori</a:t>
            </a:r>
            <a:r>
              <a:rPr lang="en-US" sz="2400" i="1" dirty="0"/>
              <a:t>, </a:t>
            </a:r>
            <a:r>
              <a:rPr lang="en-US" sz="2400" i="1" dirty="0" err="1"/>
              <a:t>ada</a:t>
            </a:r>
            <a:r>
              <a:rPr lang="en-US" sz="2400" i="1" dirty="0"/>
              <a:t> software </a:t>
            </a:r>
            <a:r>
              <a:rPr lang="en-US" sz="2400" i="1" dirty="0">
                <a:solidFill>
                  <a:srgbClr val="C00000"/>
                </a:solidFill>
              </a:rPr>
              <a:t>development</a:t>
            </a:r>
          </a:p>
          <a:p>
            <a:r>
              <a:rPr lang="en-US" dirty="0"/>
              <a:t>S2:</a:t>
            </a:r>
          </a:p>
          <a:p>
            <a:pPr lvl="1"/>
            <a:r>
              <a:rPr lang="en-US" sz="2400" dirty="0"/>
              <a:t>Penerapan </a:t>
            </a:r>
            <a:r>
              <a:rPr lang="en-US" sz="2400" dirty="0" err="1">
                <a:solidFill>
                  <a:srgbClr val="0070C0"/>
                </a:solidFill>
              </a:rPr>
              <a:t>Algoritma</a:t>
            </a:r>
            <a:r>
              <a:rPr lang="en-US" sz="2400" dirty="0">
                <a:solidFill>
                  <a:srgbClr val="0070C0"/>
                </a:solidFill>
              </a:rPr>
              <a:t> </a:t>
            </a:r>
            <a:r>
              <a:rPr lang="en-US" sz="2400" dirty="0" err="1">
                <a:solidFill>
                  <a:srgbClr val="0070C0"/>
                </a:solidFill>
              </a:rPr>
              <a:t>Genetika</a:t>
            </a:r>
            <a:r>
              <a:rPr lang="en-US" sz="2400" dirty="0">
                <a:solidFill>
                  <a:srgbClr val="0070C0"/>
                </a:solidFill>
              </a:rPr>
              <a:t> </a:t>
            </a:r>
            <a:r>
              <a:rPr lang="en-US" sz="2400" dirty="0" err="1"/>
              <a:t>untuk</a:t>
            </a:r>
            <a:r>
              <a:rPr lang="en-US" sz="2400" dirty="0"/>
              <a:t> </a:t>
            </a:r>
            <a:r>
              <a:rPr lang="en-US" sz="2400" dirty="0" err="1">
                <a:solidFill>
                  <a:srgbClr val="00B050"/>
                </a:solidFill>
              </a:rPr>
              <a:t>Pemilihan</a:t>
            </a:r>
            <a:r>
              <a:rPr lang="en-US" sz="2400" dirty="0">
                <a:solidFill>
                  <a:srgbClr val="00B050"/>
                </a:solidFill>
              </a:rPr>
              <a:t> </a:t>
            </a:r>
            <a:r>
              <a:rPr lang="en-US" sz="2400" dirty="0" err="1">
                <a:solidFill>
                  <a:srgbClr val="00B050"/>
                </a:solidFill>
              </a:rPr>
              <a:t>Arsitektur</a:t>
            </a:r>
            <a:r>
              <a:rPr lang="en-US" sz="2400" dirty="0">
                <a:solidFill>
                  <a:srgbClr val="00B050"/>
                </a:solidFill>
              </a:rPr>
              <a:t> </a:t>
            </a:r>
            <a:r>
              <a:rPr lang="en-US" sz="2400" dirty="0" err="1">
                <a:solidFill>
                  <a:srgbClr val="00B050"/>
                </a:solidFill>
              </a:rPr>
              <a:t>Jaringan</a:t>
            </a:r>
            <a:r>
              <a:rPr lang="en-US" sz="2400" dirty="0">
                <a:solidFill>
                  <a:srgbClr val="00B050"/>
                </a:solidFill>
              </a:rPr>
              <a:t> </a:t>
            </a:r>
            <a:r>
              <a:rPr lang="en-US" sz="2400" dirty="0" err="1">
                <a:solidFill>
                  <a:srgbClr val="00B050"/>
                </a:solidFill>
              </a:rPr>
              <a:t>Secara</a:t>
            </a:r>
            <a:r>
              <a:rPr lang="en-US" sz="2400" dirty="0">
                <a:solidFill>
                  <a:srgbClr val="00B050"/>
                </a:solidFill>
              </a:rPr>
              <a:t> </a:t>
            </a:r>
            <a:r>
              <a:rPr lang="en-US" sz="2400" dirty="0" err="1">
                <a:solidFill>
                  <a:srgbClr val="00B050"/>
                </a:solidFill>
              </a:rPr>
              <a:t>Otomatis</a:t>
            </a:r>
            <a:r>
              <a:rPr lang="en-US" sz="2400" dirty="0">
                <a:solidFill>
                  <a:srgbClr val="00B050"/>
                </a:solidFill>
              </a:rPr>
              <a:t> </a:t>
            </a:r>
            <a:r>
              <a:rPr lang="en-US" sz="2400" dirty="0" err="1"/>
              <a:t>pada</a:t>
            </a:r>
            <a:r>
              <a:rPr lang="en-US" sz="2400" dirty="0"/>
              <a:t> </a:t>
            </a:r>
            <a:r>
              <a:rPr lang="en-US" sz="2400" dirty="0">
                <a:solidFill>
                  <a:srgbClr val="C00000"/>
                </a:solidFill>
              </a:rPr>
              <a:t>Neural Network </a:t>
            </a:r>
            <a:r>
              <a:rPr lang="en-US" sz="2400" dirty="0" err="1"/>
              <a:t>untuk</a:t>
            </a:r>
            <a:r>
              <a:rPr lang="en-US" sz="2400" dirty="0"/>
              <a:t> </a:t>
            </a:r>
            <a:r>
              <a:rPr lang="en-US" sz="2400" dirty="0" err="1"/>
              <a:t>Prediksi</a:t>
            </a:r>
            <a:r>
              <a:rPr lang="en-US" sz="2400" dirty="0"/>
              <a:t> </a:t>
            </a:r>
            <a:r>
              <a:rPr lang="en-US" sz="2400" dirty="0" err="1"/>
              <a:t>Harga</a:t>
            </a:r>
            <a:r>
              <a:rPr lang="en-US" sz="2400" dirty="0"/>
              <a:t> </a:t>
            </a:r>
            <a:r>
              <a:rPr lang="en-US" sz="2400" dirty="0" err="1"/>
              <a:t>Saham</a:t>
            </a:r>
            <a:endParaRPr lang="en-US" sz="2400" dirty="0"/>
          </a:p>
          <a:p>
            <a:pPr lvl="1"/>
            <a:r>
              <a:rPr lang="en-US" sz="2400" i="1" dirty="0" err="1"/>
              <a:t>Karakter</a:t>
            </a:r>
            <a:r>
              <a:rPr lang="en-US" sz="2400" i="1" dirty="0"/>
              <a:t>: </a:t>
            </a:r>
            <a:r>
              <a:rPr lang="en-US" sz="2400" i="1" dirty="0" err="1"/>
              <a:t>mengembangkan</a:t>
            </a:r>
            <a:r>
              <a:rPr lang="en-US" sz="2400" i="1" dirty="0"/>
              <a:t> </a:t>
            </a:r>
            <a:r>
              <a:rPr lang="en-US" sz="2400" i="1" dirty="0" err="1"/>
              <a:t>teori</a:t>
            </a:r>
            <a:r>
              <a:rPr lang="en-US" sz="2400" i="1" dirty="0"/>
              <a:t> (</a:t>
            </a:r>
            <a:r>
              <a:rPr lang="en-US" sz="2400" i="1" dirty="0" err="1">
                <a:solidFill>
                  <a:srgbClr val="C00000"/>
                </a:solidFill>
              </a:rPr>
              <a:t>perbaikan</a:t>
            </a:r>
            <a:r>
              <a:rPr lang="en-US" sz="2400" i="1" dirty="0">
                <a:solidFill>
                  <a:srgbClr val="C00000"/>
                </a:solidFill>
              </a:rPr>
              <a:t> </a:t>
            </a:r>
            <a:r>
              <a:rPr lang="en-US" sz="2400" i="1" dirty="0" err="1">
                <a:solidFill>
                  <a:srgbClr val="C00000"/>
                </a:solidFill>
              </a:rPr>
              <a:t>metode</a:t>
            </a:r>
            <a:r>
              <a:rPr lang="en-US" sz="2400" i="1" dirty="0"/>
              <a:t>), </a:t>
            </a:r>
            <a:r>
              <a:rPr lang="en-US" sz="2400" i="1" dirty="0" err="1"/>
              <a:t>ada</a:t>
            </a:r>
            <a:r>
              <a:rPr lang="en-US" sz="2400" i="1" dirty="0"/>
              <a:t> </a:t>
            </a:r>
            <a:r>
              <a:rPr lang="en-US" sz="2400" i="1" dirty="0" err="1"/>
              <a:t>kontribusi</a:t>
            </a:r>
            <a:r>
              <a:rPr lang="en-US" sz="2400" i="1" dirty="0"/>
              <a:t> </a:t>
            </a:r>
            <a:r>
              <a:rPr lang="en-US" sz="2400" i="1" dirty="0" err="1"/>
              <a:t>ke</a:t>
            </a:r>
            <a:r>
              <a:rPr lang="en-US" sz="2400" i="1" dirty="0"/>
              <a:t> </a:t>
            </a:r>
            <a:r>
              <a:rPr lang="en-US" sz="2400" i="1" dirty="0" err="1"/>
              <a:t>teori</a:t>
            </a:r>
            <a:r>
              <a:rPr lang="en-US" sz="2400" i="1" dirty="0"/>
              <a:t>/</a:t>
            </a:r>
            <a:r>
              <a:rPr lang="en-US" sz="2400" i="1" dirty="0" err="1"/>
              <a:t>metode</a:t>
            </a:r>
            <a:r>
              <a:rPr lang="en-US" sz="2400" i="1" dirty="0"/>
              <a:t> </a:t>
            </a:r>
            <a:r>
              <a:rPr lang="en-US" sz="2400" i="1" dirty="0" err="1"/>
              <a:t>meskipun</a:t>
            </a:r>
            <a:r>
              <a:rPr lang="en-US" sz="2400" i="1" dirty="0"/>
              <a:t> specific </a:t>
            </a:r>
            <a:r>
              <a:rPr lang="en-US" sz="2400" i="1" dirty="0" err="1"/>
              <a:t>obyek</a:t>
            </a:r>
            <a:endParaRPr lang="en-US" sz="2400" i="1" dirty="0"/>
          </a:p>
          <a:p>
            <a:r>
              <a:rPr lang="en-US" dirty="0"/>
              <a:t>S3:</a:t>
            </a:r>
          </a:p>
          <a:p>
            <a:pPr lvl="1"/>
            <a:r>
              <a:rPr lang="en-US" dirty="0" err="1"/>
              <a:t>Penerapan</a:t>
            </a:r>
            <a:r>
              <a:rPr lang="en-US" dirty="0"/>
              <a:t> </a:t>
            </a:r>
            <a:r>
              <a:rPr lang="en-US" dirty="0" err="1">
                <a:solidFill>
                  <a:srgbClr val="0070C0"/>
                </a:solidFill>
              </a:rPr>
              <a:t>Algoritma</a:t>
            </a:r>
            <a:r>
              <a:rPr lang="en-US" dirty="0">
                <a:solidFill>
                  <a:srgbClr val="0070C0"/>
                </a:solidFill>
              </a:rPr>
              <a:t> XYZ </a:t>
            </a:r>
            <a:r>
              <a:rPr lang="en-US" dirty="0" err="1"/>
              <a:t>untuk</a:t>
            </a:r>
            <a:r>
              <a:rPr lang="en-US" dirty="0"/>
              <a:t> </a:t>
            </a:r>
            <a:r>
              <a:rPr lang="en-US" dirty="0" err="1">
                <a:solidFill>
                  <a:srgbClr val="00B050"/>
                </a:solidFill>
              </a:rPr>
              <a:t>Pemilihan</a:t>
            </a:r>
            <a:r>
              <a:rPr lang="en-US" dirty="0">
                <a:solidFill>
                  <a:srgbClr val="00B050"/>
                </a:solidFill>
              </a:rPr>
              <a:t> </a:t>
            </a:r>
            <a:r>
              <a:rPr lang="en-US" dirty="0" err="1">
                <a:solidFill>
                  <a:srgbClr val="00B050"/>
                </a:solidFill>
              </a:rPr>
              <a:t>Arsitektur</a:t>
            </a:r>
            <a:r>
              <a:rPr lang="en-US" dirty="0">
                <a:solidFill>
                  <a:srgbClr val="00B050"/>
                </a:solidFill>
              </a:rPr>
              <a:t> </a:t>
            </a:r>
            <a:r>
              <a:rPr lang="en-US" dirty="0" err="1">
                <a:solidFill>
                  <a:srgbClr val="00B050"/>
                </a:solidFill>
              </a:rPr>
              <a:t>Jaringan</a:t>
            </a:r>
            <a:r>
              <a:rPr lang="en-US" dirty="0">
                <a:solidFill>
                  <a:srgbClr val="00B050"/>
                </a:solidFill>
              </a:rPr>
              <a:t> </a:t>
            </a:r>
            <a:r>
              <a:rPr lang="en-US" dirty="0" err="1">
                <a:solidFill>
                  <a:srgbClr val="00B050"/>
                </a:solidFill>
              </a:rPr>
              <a:t>Secara</a:t>
            </a:r>
            <a:r>
              <a:rPr lang="en-US" dirty="0">
                <a:solidFill>
                  <a:srgbClr val="00B050"/>
                </a:solidFill>
              </a:rPr>
              <a:t> </a:t>
            </a:r>
            <a:r>
              <a:rPr lang="en-US" dirty="0" err="1">
                <a:solidFill>
                  <a:srgbClr val="00B050"/>
                </a:solidFill>
              </a:rPr>
              <a:t>Otomatis</a:t>
            </a:r>
            <a:r>
              <a:rPr lang="en-US" dirty="0">
                <a:solidFill>
                  <a:srgbClr val="00B050"/>
                </a:solidFill>
              </a:rPr>
              <a:t> </a:t>
            </a:r>
            <a:r>
              <a:rPr lang="en-US" dirty="0"/>
              <a:t>pada </a:t>
            </a:r>
            <a:r>
              <a:rPr lang="en-US" dirty="0">
                <a:solidFill>
                  <a:srgbClr val="C00000"/>
                </a:solidFill>
              </a:rPr>
              <a:t>Neural Network</a:t>
            </a:r>
            <a:endParaRPr lang="en-US" dirty="0"/>
          </a:p>
          <a:p>
            <a:pPr lvl="1"/>
            <a:r>
              <a:rPr lang="en-US" i="1" dirty="0" err="1"/>
              <a:t>Karakter</a:t>
            </a:r>
            <a:r>
              <a:rPr lang="en-US" i="1" dirty="0"/>
              <a:t>: </a:t>
            </a:r>
            <a:r>
              <a:rPr lang="en-US" i="1" dirty="0" err="1"/>
              <a:t>menemukan</a:t>
            </a:r>
            <a:r>
              <a:rPr lang="en-US" i="1" dirty="0"/>
              <a:t> </a:t>
            </a:r>
            <a:r>
              <a:rPr lang="en-US" i="1" dirty="0" err="1"/>
              <a:t>teori</a:t>
            </a:r>
            <a:r>
              <a:rPr lang="en-US" i="1" dirty="0"/>
              <a:t> (</a:t>
            </a:r>
            <a:r>
              <a:rPr lang="en-US" i="1" dirty="0" err="1">
                <a:solidFill>
                  <a:srgbClr val="C00000"/>
                </a:solidFill>
              </a:rPr>
              <a:t>invensi</a:t>
            </a:r>
            <a:r>
              <a:rPr lang="en-US" i="1" dirty="0">
                <a:solidFill>
                  <a:srgbClr val="C00000"/>
                </a:solidFill>
              </a:rPr>
              <a:t> </a:t>
            </a:r>
            <a:r>
              <a:rPr lang="en-US" i="1" dirty="0" err="1">
                <a:solidFill>
                  <a:srgbClr val="C00000"/>
                </a:solidFill>
              </a:rPr>
              <a:t>metode</a:t>
            </a:r>
            <a:r>
              <a:rPr lang="en-US" i="1" dirty="0"/>
              <a:t>), </a:t>
            </a:r>
            <a:r>
              <a:rPr lang="en-US" i="1" dirty="0" err="1"/>
              <a:t>ada</a:t>
            </a:r>
            <a:r>
              <a:rPr lang="en-US" i="1" dirty="0"/>
              <a:t> </a:t>
            </a:r>
            <a:r>
              <a:rPr lang="en-US" i="1" dirty="0" err="1"/>
              <a:t>kontribusi</a:t>
            </a:r>
            <a:r>
              <a:rPr lang="en-US" i="1" dirty="0"/>
              <a:t> </a:t>
            </a:r>
            <a:r>
              <a:rPr lang="en-US" i="1" dirty="0" err="1"/>
              <a:t>ke</a:t>
            </a:r>
            <a:r>
              <a:rPr lang="en-US" i="1" dirty="0"/>
              <a:t> </a:t>
            </a:r>
            <a:r>
              <a:rPr lang="en-US" i="1" dirty="0" err="1"/>
              <a:t>teori</a:t>
            </a:r>
            <a:r>
              <a:rPr lang="en-US" i="1" dirty="0"/>
              <a:t>/</a:t>
            </a:r>
            <a:r>
              <a:rPr lang="en-US" i="1" dirty="0" err="1"/>
              <a:t>metode</a:t>
            </a:r>
            <a:r>
              <a:rPr lang="en-US" i="1" dirty="0"/>
              <a:t> </a:t>
            </a:r>
            <a:r>
              <a:rPr lang="en-US" i="1" dirty="0" err="1"/>
              <a:t>dengan</a:t>
            </a:r>
            <a:r>
              <a:rPr lang="en-US" i="1" dirty="0"/>
              <a:t> </a:t>
            </a:r>
            <a:r>
              <a:rPr lang="en-US" i="1" dirty="0" err="1"/>
              <a:t>generalisasi</a:t>
            </a:r>
            <a:r>
              <a:rPr lang="en-US" i="1" dirty="0"/>
              <a:t> </a:t>
            </a:r>
            <a:r>
              <a:rPr lang="en-US" i="1" dirty="0" err="1"/>
              <a:t>lebih</a:t>
            </a:r>
            <a:r>
              <a:rPr lang="en-US" i="1" dirty="0"/>
              <a:t> </a:t>
            </a:r>
            <a:r>
              <a:rPr lang="en-US" i="1" dirty="0" err="1"/>
              <a:t>luas</a:t>
            </a:r>
            <a:endParaRPr lang="en-US" i="1" dirty="0"/>
          </a:p>
        </p:txBody>
      </p:sp>
      <p:sp>
        <p:nvSpPr>
          <p:cNvPr id="2" name="Title 1"/>
          <p:cNvSpPr>
            <a:spLocks noGrp="1"/>
          </p:cNvSpPr>
          <p:nvPr>
            <p:ph type="title"/>
          </p:nvPr>
        </p:nvSpPr>
        <p:spPr/>
        <p:txBody>
          <a:bodyPr>
            <a:noAutofit/>
          </a:bodyPr>
          <a:lstStyle/>
          <a:p>
            <a:r>
              <a:rPr lang="id-ID" sz="3300" dirty="0"/>
              <a:t>Komparasi </a:t>
            </a:r>
            <a:r>
              <a:rPr lang="en-GB" sz="3300" dirty="0" err="1"/>
              <a:t>Kontribusi</a:t>
            </a:r>
            <a:r>
              <a:rPr lang="en-GB" sz="3300" dirty="0"/>
              <a:t> </a:t>
            </a:r>
            <a:r>
              <a:rPr lang="id-ID" sz="3300" dirty="0"/>
              <a:t>Penelitian</a:t>
            </a:r>
            <a:r>
              <a:rPr lang="en-US" sz="3300" dirty="0"/>
              <a:t> </a:t>
            </a:r>
            <a:r>
              <a:rPr lang="id-ID" sz="3300" dirty="0"/>
              <a:t>S1 vs S2 vs S3</a:t>
            </a:r>
            <a:endParaRPr lang="en-US" sz="3300" dirty="0"/>
          </a:p>
        </p:txBody>
      </p:sp>
      <p:sp>
        <p:nvSpPr>
          <p:cNvPr id="4" name="Slide Number Placeholder 3">
            <a:extLst>
              <a:ext uri="{FF2B5EF4-FFF2-40B4-BE49-F238E27FC236}">
                <a16:creationId xmlns:a16="http://schemas.microsoft.com/office/drawing/2014/main" id="{1901CB10-8789-4C7E-88AC-AC55B06DF5E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39209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EB872B4-76FF-4545-9E5B-3D8E8B40C4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a:t>
            </a:fld>
            <a:endParaRPr lang="en-US">
              <a:solidFill>
                <a:prstClr val="black">
                  <a:tint val="75000"/>
                </a:prstClr>
              </a:solidFill>
            </a:endParaRPr>
          </a:p>
        </p:txBody>
      </p:sp>
      <p:pic>
        <p:nvPicPr>
          <p:cNvPr id="5" name="Picture 4"/>
          <p:cNvPicPr>
            <a:picLocks noChangeAspect="1"/>
          </p:cNvPicPr>
          <p:nvPr/>
        </p:nvPicPr>
        <p:blipFill rotWithShape="1">
          <a:blip r:embed="rId2"/>
          <a:srcRect l="6875" t="22500" r="5000" b="8750"/>
          <a:stretch/>
        </p:blipFill>
        <p:spPr>
          <a:xfrm>
            <a:off x="109971" y="110706"/>
            <a:ext cx="5713962" cy="29718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6875" t="22500" r="6875" b="7500"/>
          <a:stretch/>
        </p:blipFill>
        <p:spPr>
          <a:xfrm>
            <a:off x="455456" y="2061952"/>
            <a:ext cx="6076951" cy="328801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6875" t="12500" r="5834" b="19250"/>
          <a:stretch/>
        </p:blipFill>
        <p:spPr>
          <a:xfrm>
            <a:off x="838200" y="4228031"/>
            <a:ext cx="6139963" cy="3200400"/>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3EC1448B-CAD4-4ED7-9D07-A815D4AABC31}"/>
              </a:ext>
            </a:extLst>
          </p:cNvPr>
          <p:cNvCxnSpPr/>
          <p:nvPr/>
        </p:nvCxnSpPr>
        <p:spPr>
          <a:xfrm flipV="1">
            <a:off x="5313207" y="590183"/>
            <a:ext cx="1219200" cy="5334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165C60BD-FBD6-4203-B450-03FB9D6DFCDF}"/>
              </a:ext>
            </a:extLst>
          </p:cNvPr>
          <p:cNvSpPr txBox="1"/>
          <p:nvPr/>
        </p:nvSpPr>
        <p:spPr>
          <a:xfrm>
            <a:off x="6348802" y="132982"/>
            <a:ext cx="2529860" cy="461665"/>
          </a:xfrm>
          <a:prstGeom prst="rect">
            <a:avLst/>
          </a:prstGeom>
          <a:noFill/>
        </p:spPr>
        <p:txBody>
          <a:bodyPr wrap="none" rtlCol="0">
            <a:spAutoFit/>
          </a:bodyPr>
          <a:lstStyle/>
          <a:p>
            <a:r>
              <a:rPr lang="id-ID" sz="2400" b="1" dirty="0">
                <a:solidFill>
                  <a:schemeClr val="accent2"/>
                </a:solidFill>
                <a:latin typeface="+mn-lt"/>
              </a:rPr>
              <a:t>Memperbaiki C4.5</a:t>
            </a:r>
            <a:endParaRPr lang="en-US" sz="2400" b="1" dirty="0">
              <a:solidFill>
                <a:schemeClr val="accent2"/>
              </a:solidFill>
              <a:latin typeface="+mn-lt"/>
            </a:endParaRPr>
          </a:p>
        </p:txBody>
      </p:sp>
      <p:cxnSp>
        <p:nvCxnSpPr>
          <p:cNvPr id="14" name="Straight Arrow Connector 13">
            <a:extLst>
              <a:ext uri="{FF2B5EF4-FFF2-40B4-BE49-F238E27FC236}">
                <a16:creationId xmlns:a16="http://schemas.microsoft.com/office/drawing/2014/main" id="{D63404F8-6FBD-499F-A3F9-98F158126ED6}"/>
              </a:ext>
            </a:extLst>
          </p:cNvPr>
          <p:cNvCxnSpPr>
            <a:cxnSpLocks/>
          </p:cNvCxnSpPr>
          <p:nvPr/>
        </p:nvCxnSpPr>
        <p:spPr>
          <a:xfrm flipV="1">
            <a:off x="4572000" y="3232222"/>
            <a:ext cx="2118050" cy="226674"/>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CAB446C4-5BBD-44B3-846F-D9AF6C0D595E}"/>
              </a:ext>
            </a:extLst>
          </p:cNvPr>
          <p:cNvSpPr txBox="1"/>
          <p:nvPr/>
        </p:nvSpPr>
        <p:spPr>
          <a:xfrm>
            <a:off x="6690050" y="2785016"/>
            <a:ext cx="2188612" cy="830997"/>
          </a:xfrm>
          <a:prstGeom prst="rect">
            <a:avLst/>
          </a:prstGeom>
          <a:noFill/>
        </p:spPr>
        <p:txBody>
          <a:bodyPr wrap="none" rtlCol="0">
            <a:spAutoFit/>
          </a:bodyPr>
          <a:lstStyle/>
          <a:p>
            <a:r>
              <a:rPr lang="id-ID" sz="2400" b="1" dirty="0">
                <a:solidFill>
                  <a:srgbClr val="00B050"/>
                </a:solidFill>
                <a:latin typeface="+mn-lt"/>
              </a:rPr>
              <a:t>Memperbaiki</a:t>
            </a:r>
          </a:p>
          <a:p>
            <a:r>
              <a:rPr lang="id-ID" sz="2400" b="1" dirty="0">
                <a:solidFill>
                  <a:srgbClr val="00B050"/>
                </a:solidFill>
                <a:latin typeface="+mn-lt"/>
              </a:rPr>
              <a:t>Use </a:t>
            </a:r>
            <a:r>
              <a:rPr lang="id-ID" sz="2400" b="1" dirty="0" err="1">
                <a:solidFill>
                  <a:srgbClr val="00B050"/>
                </a:solidFill>
                <a:latin typeface="+mn-lt"/>
              </a:rPr>
              <a:t>Case</a:t>
            </a:r>
            <a:r>
              <a:rPr lang="id-ID" sz="2400" b="1" dirty="0">
                <a:solidFill>
                  <a:srgbClr val="00B050"/>
                </a:solidFill>
                <a:latin typeface="+mn-lt"/>
              </a:rPr>
              <a:t> </a:t>
            </a:r>
            <a:r>
              <a:rPr lang="id-ID" sz="2400" b="1" dirty="0" err="1">
                <a:solidFill>
                  <a:srgbClr val="00B050"/>
                </a:solidFill>
                <a:latin typeface="+mn-lt"/>
              </a:rPr>
              <a:t>Points</a:t>
            </a:r>
            <a:endParaRPr lang="en-US" sz="2400" b="1" dirty="0">
              <a:solidFill>
                <a:srgbClr val="00B050"/>
              </a:solidFill>
              <a:latin typeface="+mn-lt"/>
            </a:endParaRPr>
          </a:p>
        </p:txBody>
      </p:sp>
      <p:cxnSp>
        <p:nvCxnSpPr>
          <p:cNvPr id="17" name="Straight Arrow Connector 16">
            <a:extLst>
              <a:ext uri="{FF2B5EF4-FFF2-40B4-BE49-F238E27FC236}">
                <a16:creationId xmlns:a16="http://schemas.microsoft.com/office/drawing/2014/main" id="{7AE1B109-6800-49F6-AF67-8A6C2698BB19}"/>
              </a:ext>
            </a:extLst>
          </p:cNvPr>
          <p:cNvCxnSpPr>
            <a:cxnSpLocks/>
          </p:cNvCxnSpPr>
          <p:nvPr/>
        </p:nvCxnSpPr>
        <p:spPr>
          <a:xfrm>
            <a:off x="6242289" y="5002527"/>
            <a:ext cx="1371443" cy="681381"/>
          </a:xfrm>
          <a:prstGeom prst="straightConnector1">
            <a:avLst/>
          </a:prstGeom>
          <a:ln w="38100">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E9F30BD-F81F-4947-8BE1-8C1FBEBF1A0B}"/>
              </a:ext>
            </a:extLst>
          </p:cNvPr>
          <p:cNvSpPr txBox="1"/>
          <p:nvPr/>
        </p:nvSpPr>
        <p:spPr>
          <a:xfrm>
            <a:off x="6467489" y="5683908"/>
            <a:ext cx="2633734" cy="830997"/>
          </a:xfrm>
          <a:prstGeom prst="rect">
            <a:avLst/>
          </a:prstGeom>
          <a:noFill/>
        </p:spPr>
        <p:txBody>
          <a:bodyPr wrap="none" rtlCol="0">
            <a:spAutoFit/>
          </a:bodyPr>
          <a:lstStyle/>
          <a:p>
            <a:r>
              <a:rPr lang="id-ID" sz="2400" b="1" dirty="0">
                <a:solidFill>
                  <a:srgbClr val="0070C0"/>
                </a:solidFill>
                <a:latin typeface="+mn-lt"/>
              </a:rPr>
              <a:t>Memperbaiki</a:t>
            </a:r>
          </a:p>
          <a:p>
            <a:r>
              <a:rPr lang="id-ID" sz="2400" b="1" dirty="0" err="1">
                <a:solidFill>
                  <a:srgbClr val="0070C0"/>
                </a:solidFill>
                <a:latin typeface="+mn-lt"/>
              </a:rPr>
              <a:t>Genetic</a:t>
            </a:r>
            <a:r>
              <a:rPr lang="id-ID" sz="2400" b="1" dirty="0">
                <a:solidFill>
                  <a:srgbClr val="0070C0"/>
                </a:solidFill>
                <a:latin typeface="+mn-lt"/>
              </a:rPr>
              <a:t> </a:t>
            </a:r>
            <a:r>
              <a:rPr lang="id-ID" sz="2400" b="1" dirty="0" err="1">
                <a:solidFill>
                  <a:srgbClr val="0070C0"/>
                </a:solidFill>
                <a:latin typeface="+mn-lt"/>
              </a:rPr>
              <a:t>Algorithms</a:t>
            </a:r>
            <a:endParaRPr lang="en-US" sz="2400" b="1" dirty="0">
              <a:solidFill>
                <a:srgbClr val="0070C0"/>
              </a:solidFill>
              <a:latin typeface="+mn-lt"/>
            </a:endParaRPr>
          </a:p>
        </p:txBody>
      </p:sp>
    </p:spTree>
    <p:extLst>
      <p:ext uri="{BB962C8B-B14F-4D97-AF65-F5344CB8AC3E}">
        <p14:creationId xmlns:p14="http://schemas.microsoft.com/office/powerpoint/2010/main" val="3472784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562600"/>
          </a:xfrm>
        </p:spPr>
        <p:txBody>
          <a:bodyPr>
            <a:normAutofit fontScale="92500" lnSpcReduction="10000"/>
          </a:bodyPr>
          <a:lstStyle/>
          <a:p>
            <a:r>
              <a:rPr lang="en-US" sz="3000" b="1" dirty="0">
                <a:solidFill>
                  <a:srgbClr val="00B050"/>
                </a:solidFill>
              </a:rPr>
              <a:t>S1</a:t>
            </a:r>
            <a:r>
              <a:rPr lang="en-US" sz="3000" dirty="0"/>
              <a:t>:</a:t>
            </a:r>
          </a:p>
          <a:p>
            <a:pPr lvl="1"/>
            <a:r>
              <a:rPr lang="en-US" sz="3000" dirty="0" err="1"/>
              <a:t>Pengaruh</a:t>
            </a:r>
            <a:r>
              <a:rPr lang="en-US" sz="3000" dirty="0"/>
              <a:t> </a:t>
            </a:r>
            <a:r>
              <a:rPr lang="en-US" sz="3000" dirty="0">
                <a:solidFill>
                  <a:srgbClr val="00B050"/>
                </a:solidFill>
              </a:rPr>
              <a:t>4P</a:t>
            </a:r>
            <a:r>
              <a:rPr lang="en-US" sz="3000" dirty="0"/>
              <a:t> Marketing Mix pada </a:t>
            </a:r>
            <a:r>
              <a:rPr lang="en-US" sz="3000" dirty="0" err="1"/>
              <a:t>Peningkatan</a:t>
            </a:r>
            <a:r>
              <a:rPr lang="en-US" sz="3000" dirty="0"/>
              <a:t> </a:t>
            </a:r>
            <a:r>
              <a:rPr lang="en-US" sz="3000" dirty="0" err="1"/>
              <a:t>Penjualan</a:t>
            </a:r>
            <a:r>
              <a:rPr lang="en-US" sz="3000" dirty="0"/>
              <a:t> Perusahaan XYZ</a:t>
            </a:r>
          </a:p>
          <a:p>
            <a:pPr lvl="1"/>
            <a:r>
              <a:rPr lang="en-US" i="1" dirty="0" err="1"/>
              <a:t>Kontribusi</a:t>
            </a:r>
            <a:r>
              <a:rPr lang="en-US" i="1" dirty="0"/>
              <a:t>: </a:t>
            </a:r>
            <a:r>
              <a:rPr lang="en-US" i="1" dirty="0" err="1"/>
              <a:t>menguji</a:t>
            </a:r>
            <a:r>
              <a:rPr lang="en-US" i="1" dirty="0"/>
              <a:t> dan </a:t>
            </a:r>
            <a:r>
              <a:rPr lang="en-US" i="1" dirty="0" err="1">
                <a:solidFill>
                  <a:srgbClr val="00B050"/>
                </a:solidFill>
              </a:rPr>
              <a:t>menerapkan</a:t>
            </a:r>
            <a:r>
              <a:rPr lang="en-US" i="1" dirty="0"/>
              <a:t> </a:t>
            </a:r>
            <a:r>
              <a:rPr lang="en-US" i="1" dirty="0" err="1"/>
              <a:t>teori</a:t>
            </a:r>
            <a:r>
              <a:rPr lang="en-US" i="1" dirty="0"/>
              <a:t>/</a:t>
            </a:r>
            <a:r>
              <a:rPr lang="en-US" i="1" dirty="0" err="1"/>
              <a:t>hukum</a:t>
            </a:r>
            <a:r>
              <a:rPr lang="en-US" i="1" dirty="0"/>
              <a:t>/model/</a:t>
            </a:r>
            <a:r>
              <a:rPr lang="en-US" i="1" dirty="0" err="1"/>
              <a:t>metode</a:t>
            </a:r>
            <a:endParaRPr lang="en-US" dirty="0"/>
          </a:p>
          <a:p>
            <a:r>
              <a:rPr lang="en-US" sz="3000" b="1" dirty="0">
                <a:solidFill>
                  <a:srgbClr val="00B0F0"/>
                </a:solidFill>
              </a:rPr>
              <a:t>S2</a:t>
            </a:r>
            <a:r>
              <a:rPr lang="en-US" sz="3000" dirty="0"/>
              <a:t>:</a:t>
            </a:r>
          </a:p>
          <a:p>
            <a:pPr lvl="1"/>
            <a:r>
              <a:rPr lang="en-US" sz="3000" dirty="0" err="1"/>
              <a:t>Pengaruh</a:t>
            </a:r>
            <a:r>
              <a:rPr lang="en-US" sz="3000" dirty="0"/>
              <a:t> </a:t>
            </a:r>
            <a:r>
              <a:rPr lang="en-US" sz="3000" dirty="0">
                <a:solidFill>
                  <a:srgbClr val="00B0F0"/>
                </a:solidFill>
              </a:rPr>
              <a:t>4P+3C</a:t>
            </a:r>
            <a:r>
              <a:rPr lang="en-US" sz="3000" dirty="0">
                <a:solidFill>
                  <a:srgbClr val="00B050"/>
                </a:solidFill>
              </a:rPr>
              <a:t> </a:t>
            </a:r>
            <a:r>
              <a:rPr lang="en-US" sz="3000" dirty="0"/>
              <a:t>Marketing Mix pada </a:t>
            </a:r>
            <a:r>
              <a:rPr lang="en-US" sz="3000" dirty="0" err="1"/>
              <a:t>Peningkatan</a:t>
            </a:r>
            <a:r>
              <a:rPr lang="en-US" sz="3000" dirty="0"/>
              <a:t> </a:t>
            </a:r>
            <a:r>
              <a:rPr lang="en-US" sz="3000" dirty="0" err="1"/>
              <a:t>Penjualan</a:t>
            </a:r>
            <a:r>
              <a:rPr lang="en-US" sz="3000" dirty="0"/>
              <a:t> Perusahaan XYZ</a:t>
            </a:r>
          </a:p>
          <a:p>
            <a:pPr lvl="1"/>
            <a:r>
              <a:rPr lang="en-US" sz="2400" i="1" dirty="0" err="1"/>
              <a:t>Kontribusi</a:t>
            </a:r>
            <a:r>
              <a:rPr lang="en-US" sz="2400" i="1" dirty="0"/>
              <a:t>: </a:t>
            </a:r>
            <a:r>
              <a:rPr lang="en-US" sz="2400" i="1" dirty="0" err="1"/>
              <a:t>mengembangkan</a:t>
            </a:r>
            <a:r>
              <a:rPr lang="en-US" sz="2400" i="1" dirty="0"/>
              <a:t> dan </a:t>
            </a:r>
            <a:r>
              <a:rPr lang="en-US" i="1" dirty="0" err="1">
                <a:solidFill>
                  <a:srgbClr val="00B0F0"/>
                </a:solidFill>
              </a:rPr>
              <a:t>memperbaiki</a:t>
            </a:r>
            <a:r>
              <a:rPr lang="en-US" sz="2400" i="1" dirty="0">
                <a:solidFill>
                  <a:srgbClr val="00B0F0"/>
                </a:solidFill>
              </a:rPr>
              <a:t> </a:t>
            </a:r>
            <a:r>
              <a:rPr lang="en-US" i="1" dirty="0" err="1"/>
              <a:t>teori</a:t>
            </a:r>
            <a:r>
              <a:rPr lang="en-US" i="1" dirty="0"/>
              <a:t>/</a:t>
            </a:r>
            <a:r>
              <a:rPr lang="en-US" i="1" dirty="0" err="1"/>
              <a:t>hukum</a:t>
            </a:r>
            <a:r>
              <a:rPr lang="en-US" i="1" dirty="0"/>
              <a:t>/model/</a:t>
            </a:r>
            <a:r>
              <a:rPr lang="en-US" i="1" dirty="0" err="1"/>
              <a:t>metode</a:t>
            </a:r>
            <a:endParaRPr lang="en-US" sz="2400" i="1" dirty="0"/>
          </a:p>
          <a:p>
            <a:r>
              <a:rPr lang="en-US" sz="3000" b="1" dirty="0">
                <a:solidFill>
                  <a:srgbClr val="FF0000"/>
                </a:solidFill>
              </a:rPr>
              <a:t>S3</a:t>
            </a:r>
            <a:r>
              <a:rPr lang="en-US" sz="3000" dirty="0"/>
              <a:t>:</a:t>
            </a:r>
          </a:p>
          <a:p>
            <a:pPr lvl="1"/>
            <a:r>
              <a:rPr lang="en-US" sz="3000" dirty="0" err="1"/>
              <a:t>Pengaruh</a:t>
            </a:r>
            <a:r>
              <a:rPr lang="en-US" sz="3000" dirty="0"/>
              <a:t> </a:t>
            </a:r>
            <a:r>
              <a:rPr lang="en-US" sz="3000" dirty="0">
                <a:solidFill>
                  <a:srgbClr val="FF0000"/>
                </a:solidFill>
              </a:rPr>
              <a:t>ABCD</a:t>
            </a:r>
            <a:r>
              <a:rPr lang="en-US" sz="3000" dirty="0"/>
              <a:t> Marketing Mix pada </a:t>
            </a:r>
            <a:r>
              <a:rPr lang="en-US" sz="3000" dirty="0" err="1"/>
              <a:t>Peningkatan</a:t>
            </a:r>
            <a:r>
              <a:rPr lang="en-US" sz="3000" dirty="0"/>
              <a:t> </a:t>
            </a:r>
            <a:r>
              <a:rPr lang="en-US" sz="3000" dirty="0" err="1"/>
              <a:t>Penjualan</a:t>
            </a:r>
            <a:r>
              <a:rPr lang="en-US" sz="3000" dirty="0"/>
              <a:t> Perusahaan</a:t>
            </a:r>
          </a:p>
          <a:p>
            <a:pPr lvl="1"/>
            <a:r>
              <a:rPr lang="en-US" i="1" dirty="0" err="1"/>
              <a:t>Kontribusi</a:t>
            </a:r>
            <a:r>
              <a:rPr lang="en-US" i="1" dirty="0"/>
              <a:t>: </a:t>
            </a:r>
            <a:r>
              <a:rPr lang="en-US" i="1" dirty="0" err="1"/>
              <a:t>mengembangan</a:t>
            </a:r>
            <a:r>
              <a:rPr lang="en-US" i="1" dirty="0"/>
              <a:t> dan </a:t>
            </a:r>
            <a:r>
              <a:rPr lang="en-US" i="1" dirty="0" err="1">
                <a:solidFill>
                  <a:srgbClr val="FF0000"/>
                </a:solidFill>
              </a:rPr>
              <a:t>menemukan</a:t>
            </a:r>
            <a:r>
              <a:rPr lang="en-US" i="1" dirty="0"/>
              <a:t> (</a:t>
            </a:r>
            <a:r>
              <a:rPr lang="en-US" i="1" dirty="0">
                <a:solidFill>
                  <a:srgbClr val="FF0000"/>
                </a:solidFill>
              </a:rPr>
              <a:t>invention</a:t>
            </a:r>
            <a:r>
              <a:rPr lang="en-US" i="1" dirty="0"/>
              <a:t>) </a:t>
            </a:r>
            <a:r>
              <a:rPr lang="en-US" i="1" dirty="0" err="1"/>
              <a:t>teori</a:t>
            </a:r>
            <a:r>
              <a:rPr lang="en-US" i="1" dirty="0"/>
              <a:t>/</a:t>
            </a:r>
            <a:r>
              <a:rPr lang="en-US" i="1" dirty="0" err="1"/>
              <a:t>hukum</a:t>
            </a:r>
            <a:r>
              <a:rPr lang="en-US" i="1" dirty="0"/>
              <a:t>/model/</a:t>
            </a:r>
            <a:r>
              <a:rPr lang="en-US" i="1" dirty="0" err="1"/>
              <a:t>metode</a:t>
            </a:r>
            <a:r>
              <a:rPr lang="en-US" i="1" dirty="0"/>
              <a:t> </a:t>
            </a:r>
            <a:r>
              <a:rPr lang="en-US" i="1" dirty="0" err="1"/>
              <a:t>baru</a:t>
            </a:r>
            <a:r>
              <a:rPr lang="en-US" i="1" dirty="0"/>
              <a:t> yang </a:t>
            </a:r>
            <a:r>
              <a:rPr lang="en-US" i="1" dirty="0" err="1"/>
              <a:t>sifatnya</a:t>
            </a:r>
            <a:r>
              <a:rPr lang="en-US" i="1" dirty="0"/>
              <a:t> </a:t>
            </a:r>
            <a:r>
              <a:rPr lang="en-US" i="1" dirty="0" err="1"/>
              <a:t>lebih</a:t>
            </a:r>
            <a:r>
              <a:rPr lang="en-US" i="1" dirty="0"/>
              <a:t> </a:t>
            </a:r>
            <a:r>
              <a:rPr lang="en-US" i="1" dirty="0">
                <a:solidFill>
                  <a:srgbClr val="FF0000"/>
                </a:solidFill>
              </a:rPr>
              <a:t>general</a:t>
            </a:r>
            <a:r>
              <a:rPr lang="en-US" i="1" dirty="0"/>
              <a:t> </a:t>
            </a:r>
          </a:p>
          <a:p>
            <a:endParaRPr lang="en-US" i="1" dirty="0"/>
          </a:p>
        </p:txBody>
      </p:sp>
      <p:sp>
        <p:nvSpPr>
          <p:cNvPr id="2" name="Title 1"/>
          <p:cNvSpPr>
            <a:spLocks noGrp="1"/>
          </p:cNvSpPr>
          <p:nvPr>
            <p:ph type="title"/>
          </p:nvPr>
        </p:nvSpPr>
        <p:spPr/>
        <p:txBody>
          <a:bodyPr>
            <a:normAutofit/>
          </a:bodyPr>
          <a:lstStyle/>
          <a:p>
            <a:r>
              <a:rPr lang="id-ID" sz="3200" dirty="0"/>
              <a:t>Komparasi </a:t>
            </a:r>
            <a:r>
              <a:rPr lang="en-GB" sz="3200" dirty="0" err="1"/>
              <a:t>Kontribusi</a:t>
            </a:r>
            <a:r>
              <a:rPr lang="en-GB" sz="3200" dirty="0"/>
              <a:t> </a:t>
            </a:r>
            <a:r>
              <a:rPr lang="id-ID" sz="3200" dirty="0"/>
              <a:t>Penelitian</a:t>
            </a:r>
            <a:r>
              <a:rPr lang="en-US" sz="3200" dirty="0"/>
              <a:t> </a:t>
            </a:r>
            <a:r>
              <a:rPr lang="id-ID" sz="3200" dirty="0"/>
              <a:t>S1 vs S2 vs S3</a:t>
            </a:r>
            <a:endParaRPr lang="en-US" sz="3200" dirty="0"/>
          </a:p>
        </p:txBody>
      </p:sp>
      <p:sp>
        <p:nvSpPr>
          <p:cNvPr id="4" name="Slide Number Placeholder 3">
            <a:extLst>
              <a:ext uri="{FF2B5EF4-FFF2-40B4-BE49-F238E27FC236}">
                <a16:creationId xmlns:a16="http://schemas.microsoft.com/office/drawing/2014/main" id="{1901CB10-8789-4C7E-88AC-AC55B06DF5E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929632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A9314A-05C6-4980-A43E-DF7AB0606940}"/>
              </a:ext>
            </a:extLst>
          </p:cNvPr>
          <p:cNvSpPr>
            <a:spLocks noGrp="1"/>
          </p:cNvSpPr>
          <p:nvPr>
            <p:ph idx="1"/>
          </p:nvPr>
        </p:nvSpPr>
        <p:spPr/>
        <p:txBody>
          <a:bodyPr/>
          <a:lstStyle/>
          <a:p>
            <a:endParaRPr lang="en-ID" dirty="0"/>
          </a:p>
        </p:txBody>
      </p:sp>
      <p:sp>
        <p:nvSpPr>
          <p:cNvPr id="3" name="Title 2">
            <a:extLst>
              <a:ext uri="{FF2B5EF4-FFF2-40B4-BE49-F238E27FC236}">
                <a16:creationId xmlns:a16="http://schemas.microsoft.com/office/drawing/2014/main" id="{F00B4414-C847-42F2-8083-29F2128DECD2}"/>
              </a:ext>
            </a:extLst>
          </p:cNvPr>
          <p:cNvSpPr>
            <a:spLocks noGrp="1"/>
          </p:cNvSpPr>
          <p:nvPr>
            <p:ph type="title"/>
          </p:nvPr>
        </p:nvSpPr>
        <p:spPr/>
        <p:txBody>
          <a:bodyPr/>
          <a:lstStyle/>
          <a:p>
            <a:endParaRPr lang="en-ID"/>
          </a:p>
        </p:txBody>
      </p:sp>
      <p:sp>
        <p:nvSpPr>
          <p:cNvPr id="4" name="Slide Number Placeholder 3">
            <a:extLst>
              <a:ext uri="{FF2B5EF4-FFF2-40B4-BE49-F238E27FC236}">
                <a16:creationId xmlns:a16="http://schemas.microsoft.com/office/drawing/2014/main" id="{FCD4EF54-F44A-4D87-99FF-404005DC3EDD}"/>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59</a:t>
            </a:fld>
            <a:endParaRPr kumimoji="1" lang="en-US">
              <a:solidFill>
                <a:prstClr val="black">
                  <a:tint val="75000"/>
                </a:prstClr>
              </a:solidFill>
              <a:ea typeface="ＭＳ Ｐゴシック" pitchFamily="50" charset="-128"/>
            </a:endParaRPr>
          </a:p>
        </p:txBody>
      </p:sp>
      <p:pic>
        <p:nvPicPr>
          <p:cNvPr id="5" name="Picture 4">
            <a:extLst>
              <a:ext uri="{FF2B5EF4-FFF2-40B4-BE49-F238E27FC236}">
                <a16:creationId xmlns:a16="http://schemas.microsoft.com/office/drawing/2014/main" id="{C6B5C4CA-50E0-485D-B73A-C6CD9951D74D}"/>
              </a:ext>
            </a:extLst>
          </p:cNvPr>
          <p:cNvPicPr>
            <a:picLocks noChangeAspect="1"/>
          </p:cNvPicPr>
          <p:nvPr/>
        </p:nvPicPr>
        <p:blipFill rotWithShape="1">
          <a:blip r:embed="rId2"/>
          <a:srcRect l="61959" t="20959" r="17854" b="15879"/>
          <a:stretch/>
        </p:blipFill>
        <p:spPr>
          <a:xfrm>
            <a:off x="0" y="-34901"/>
            <a:ext cx="6172200" cy="5188086"/>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1A1318DC-B5C9-44AD-A15B-581161508F50}"/>
              </a:ext>
            </a:extLst>
          </p:cNvPr>
          <p:cNvCxnSpPr/>
          <p:nvPr/>
        </p:nvCxnSpPr>
        <p:spPr>
          <a:xfrm flipV="1">
            <a:off x="4495800" y="534100"/>
            <a:ext cx="1219200" cy="5334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D63B9786-95CE-4DCF-9267-C9F4A1543666}"/>
              </a:ext>
            </a:extLst>
          </p:cNvPr>
          <p:cNvSpPr txBox="1"/>
          <p:nvPr/>
        </p:nvSpPr>
        <p:spPr>
          <a:xfrm>
            <a:off x="5486400" y="79415"/>
            <a:ext cx="3354701" cy="461665"/>
          </a:xfrm>
          <a:prstGeom prst="rect">
            <a:avLst/>
          </a:prstGeom>
          <a:noFill/>
        </p:spPr>
        <p:txBody>
          <a:bodyPr wrap="none" rtlCol="0">
            <a:spAutoFit/>
          </a:bodyPr>
          <a:lstStyle/>
          <a:p>
            <a:r>
              <a:rPr lang="en-GB" sz="2400" b="1" dirty="0" err="1">
                <a:solidFill>
                  <a:schemeClr val="accent2"/>
                </a:solidFill>
                <a:latin typeface="+mn-lt"/>
              </a:rPr>
              <a:t>Perbaikan</a:t>
            </a:r>
            <a:r>
              <a:rPr lang="en-GB" sz="2400" b="1" dirty="0">
                <a:solidFill>
                  <a:schemeClr val="accent2"/>
                </a:solidFill>
                <a:latin typeface="+mn-lt"/>
              </a:rPr>
              <a:t> 4P </a:t>
            </a:r>
            <a:r>
              <a:rPr lang="en-GB" sz="2400" b="1" dirty="0" err="1">
                <a:solidFill>
                  <a:schemeClr val="accent2"/>
                </a:solidFill>
                <a:latin typeface="+mn-lt"/>
              </a:rPr>
              <a:t>Menjadi</a:t>
            </a:r>
            <a:r>
              <a:rPr lang="en-GB" sz="2400" b="1" dirty="0">
                <a:solidFill>
                  <a:schemeClr val="accent2"/>
                </a:solidFill>
                <a:latin typeface="+mn-lt"/>
              </a:rPr>
              <a:t> 4E</a:t>
            </a:r>
            <a:endParaRPr lang="en-US" sz="2400" b="1" dirty="0">
              <a:solidFill>
                <a:schemeClr val="accent2"/>
              </a:solidFill>
              <a:latin typeface="+mn-lt"/>
            </a:endParaRPr>
          </a:p>
        </p:txBody>
      </p:sp>
      <p:pic>
        <p:nvPicPr>
          <p:cNvPr id="6" name="Picture 5">
            <a:extLst>
              <a:ext uri="{FF2B5EF4-FFF2-40B4-BE49-F238E27FC236}">
                <a16:creationId xmlns:a16="http://schemas.microsoft.com/office/drawing/2014/main" id="{147D3B9A-0AA1-4672-922A-F48D1332C977}"/>
              </a:ext>
            </a:extLst>
          </p:cNvPr>
          <p:cNvPicPr>
            <a:picLocks noChangeAspect="1"/>
          </p:cNvPicPr>
          <p:nvPr/>
        </p:nvPicPr>
        <p:blipFill rotWithShape="1">
          <a:blip r:embed="rId3"/>
          <a:srcRect l="62500" t="22083" r="19167" b="12778"/>
          <a:stretch/>
        </p:blipFill>
        <p:spPr>
          <a:xfrm>
            <a:off x="338131" y="736314"/>
            <a:ext cx="5943600" cy="5673436"/>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31F6ACBD-4B47-4A5D-AD05-BA0E7091A535}"/>
              </a:ext>
            </a:extLst>
          </p:cNvPr>
          <p:cNvCxnSpPr>
            <a:cxnSpLocks/>
            <a:endCxn id="11" idx="1"/>
          </p:cNvCxnSpPr>
          <p:nvPr/>
        </p:nvCxnSpPr>
        <p:spPr>
          <a:xfrm flipV="1">
            <a:off x="2947371" y="1253699"/>
            <a:ext cx="2062044" cy="626618"/>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36FCD306-E675-47D1-A520-E060FC502F53}"/>
              </a:ext>
            </a:extLst>
          </p:cNvPr>
          <p:cNvSpPr txBox="1"/>
          <p:nvPr/>
        </p:nvSpPr>
        <p:spPr>
          <a:xfrm>
            <a:off x="5009415" y="838200"/>
            <a:ext cx="4053033" cy="830997"/>
          </a:xfrm>
          <a:prstGeom prst="rect">
            <a:avLst/>
          </a:prstGeom>
          <a:noFill/>
        </p:spPr>
        <p:txBody>
          <a:bodyPr wrap="none" rtlCol="0">
            <a:spAutoFit/>
          </a:bodyPr>
          <a:lstStyle/>
          <a:p>
            <a:pPr algn="l"/>
            <a:r>
              <a:rPr lang="en-GB" sz="2400" b="1" dirty="0">
                <a:solidFill>
                  <a:srgbClr val="C00000"/>
                </a:solidFill>
                <a:latin typeface="+mn-lt"/>
              </a:rPr>
              <a:t>Marketing Mix </a:t>
            </a:r>
            <a:r>
              <a:rPr lang="en-GB" sz="2400" b="1" dirty="0" err="1">
                <a:solidFill>
                  <a:srgbClr val="C00000"/>
                </a:solidFill>
                <a:latin typeface="+mn-lt"/>
              </a:rPr>
              <a:t>Baru</a:t>
            </a:r>
            <a:br>
              <a:rPr lang="en-GB" sz="2400" b="1" dirty="0">
                <a:solidFill>
                  <a:srgbClr val="C00000"/>
                </a:solidFill>
                <a:latin typeface="+mn-lt"/>
              </a:rPr>
            </a:br>
            <a:r>
              <a:rPr lang="en-GB" sz="2400" b="1" dirty="0" err="1">
                <a:solidFill>
                  <a:srgbClr val="C00000"/>
                </a:solidFill>
                <a:latin typeface="+mn-lt"/>
              </a:rPr>
              <a:t>Khusus</a:t>
            </a:r>
            <a:r>
              <a:rPr lang="en-GB" sz="2400" b="1" dirty="0">
                <a:solidFill>
                  <a:srgbClr val="C00000"/>
                </a:solidFill>
                <a:latin typeface="+mn-lt"/>
              </a:rPr>
              <a:t> </a:t>
            </a:r>
            <a:r>
              <a:rPr lang="en-GB" sz="2400" b="1" dirty="0" err="1">
                <a:solidFill>
                  <a:srgbClr val="C00000"/>
                </a:solidFill>
                <a:latin typeface="+mn-lt"/>
              </a:rPr>
              <a:t>untuk</a:t>
            </a:r>
            <a:r>
              <a:rPr lang="en-GB" sz="2400" b="1" dirty="0">
                <a:solidFill>
                  <a:srgbClr val="C00000"/>
                </a:solidFill>
                <a:latin typeface="+mn-lt"/>
              </a:rPr>
              <a:t> </a:t>
            </a:r>
            <a:r>
              <a:rPr lang="en-GB" sz="2400" b="1" dirty="0" err="1">
                <a:solidFill>
                  <a:srgbClr val="C00000"/>
                </a:solidFill>
                <a:latin typeface="+mn-lt"/>
              </a:rPr>
              <a:t>Industri</a:t>
            </a:r>
            <a:r>
              <a:rPr lang="en-GB" sz="2400" b="1" dirty="0">
                <a:solidFill>
                  <a:srgbClr val="C00000"/>
                </a:solidFill>
                <a:latin typeface="+mn-lt"/>
              </a:rPr>
              <a:t> </a:t>
            </a:r>
            <a:r>
              <a:rPr lang="en-GB" sz="2400" b="1" dirty="0" err="1">
                <a:solidFill>
                  <a:srgbClr val="C00000"/>
                </a:solidFill>
                <a:latin typeface="+mn-lt"/>
              </a:rPr>
              <a:t>Turisme</a:t>
            </a:r>
            <a:endParaRPr lang="en-US" sz="2400" b="1" dirty="0">
              <a:solidFill>
                <a:srgbClr val="C00000"/>
              </a:solidFill>
              <a:latin typeface="+mn-lt"/>
            </a:endParaRPr>
          </a:p>
        </p:txBody>
      </p:sp>
      <p:pic>
        <p:nvPicPr>
          <p:cNvPr id="7" name="Picture 6">
            <a:extLst>
              <a:ext uri="{FF2B5EF4-FFF2-40B4-BE49-F238E27FC236}">
                <a16:creationId xmlns:a16="http://schemas.microsoft.com/office/drawing/2014/main" id="{1D91C9B9-8985-49EB-9CB3-BF5F36A3E620}"/>
              </a:ext>
            </a:extLst>
          </p:cNvPr>
          <p:cNvPicPr>
            <a:picLocks noChangeAspect="1"/>
          </p:cNvPicPr>
          <p:nvPr/>
        </p:nvPicPr>
        <p:blipFill rotWithShape="1">
          <a:blip r:embed="rId4"/>
          <a:srcRect l="61337" t="24523" r="18269" b="9676"/>
          <a:stretch/>
        </p:blipFill>
        <p:spPr>
          <a:xfrm>
            <a:off x="838199" y="1704815"/>
            <a:ext cx="5842323" cy="5064400"/>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9CA1B005-B86A-4488-AF8D-00CD486860EC}"/>
              </a:ext>
            </a:extLst>
          </p:cNvPr>
          <p:cNvCxnSpPr>
            <a:cxnSpLocks/>
            <a:endCxn id="13" idx="1"/>
          </p:cNvCxnSpPr>
          <p:nvPr/>
        </p:nvCxnSpPr>
        <p:spPr>
          <a:xfrm flipV="1">
            <a:off x="2916443" y="2426496"/>
            <a:ext cx="1373984" cy="399486"/>
          </a:xfrm>
          <a:prstGeom prst="straightConnector1">
            <a:avLst/>
          </a:prstGeom>
          <a:ln w="38100">
            <a:solidFill>
              <a:srgbClr val="00B0F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31D7A280-353A-4E8C-933C-B5282C55F635}"/>
              </a:ext>
            </a:extLst>
          </p:cNvPr>
          <p:cNvSpPr txBox="1"/>
          <p:nvPr/>
        </p:nvSpPr>
        <p:spPr>
          <a:xfrm>
            <a:off x="4290427" y="2010997"/>
            <a:ext cx="3851760" cy="830997"/>
          </a:xfrm>
          <a:prstGeom prst="rect">
            <a:avLst/>
          </a:prstGeom>
          <a:noFill/>
        </p:spPr>
        <p:txBody>
          <a:bodyPr wrap="none" rtlCol="0">
            <a:spAutoFit/>
          </a:bodyPr>
          <a:lstStyle/>
          <a:p>
            <a:r>
              <a:rPr lang="en-GB" sz="2400" b="1" dirty="0">
                <a:solidFill>
                  <a:srgbClr val="0070C0"/>
                </a:solidFill>
                <a:latin typeface="+mn-lt"/>
              </a:rPr>
              <a:t>Marketing Mix </a:t>
            </a:r>
            <a:r>
              <a:rPr lang="en-GB" sz="2400" b="1" dirty="0" err="1">
                <a:solidFill>
                  <a:srgbClr val="0070C0"/>
                </a:solidFill>
                <a:latin typeface="+mn-lt"/>
              </a:rPr>
              <a:t>Khusus</a:t>
            </a:r>
            <a:r>
              <a:rPr lang="en-GB" sz="2400" b="1" dirty="0">
                <a:solidFill>
                  <a:srgbClr val="0070C0"/>
                </a:solidFill>
                <a:latin typeface="+mn-lt"/>
              </a:rPr>
              <a:t> </a:t>
            </a:r>
            <a:r>
              <a:rPr lang="en-GB" sz="2400" b="1" dirty="0" err="1">
                <a:solidFill>
                  <a:srgbClr val="0070C0"/>
                </a:solidFill>
                <a:latin typeface="+mn-lt"/>
              </a:rPr>
              <a:t>untuk</a:t>
            </a:r>
            <a:br>
              <a:rPr lang="en-GB" sz="2400" b="1" dirty="0">
                <a:solidFill>
                  <a:srgbClr val="0070C0"/>
                </a:solidFill>
                <a:latin typeface="+mn-lt"/>
              </a:rPr>
            </a:br>
            <a:r>
              <a:rPr lang="en-GB" sz="2400" b="1" dirty="0">
                <a:solidFill>
                  <a:srgbClr val="0070C0"/>
                </a:solidFill>
                <a:latin typeface="+mn-lt"/>
              </a:rPr>
              <a:t>Private Labels Brand Equity</a:t>
            </a:r>
            <a:endParaRPr lang="en-US" sz="2400" b="1" dirty="0">
              <a:solidFill>
                <a:srgbClr val="0070C0"/>
              </a:solidFill>
              <a:latin typeface="+mn-lt"/>
            </a:endParaRPr>
          </a:p>
        </p:txBody>
      </p:sp>
      <p:pic>
        <p:nvPicPr>
          <p:cNvPr id="16" name="Picture 15">
            <a:extLst>
              <a:ext uri="{FF2B5EF4-FFF2-40B4-BE49-F238E27FC236}">
                <a16:creationId xmlns:a16="http://schemas.microsoft.com/office/drawing/2014/main" id="{AF6AA367-1CC3-4CC9-A072-212534F6DD87}"/>
              </a:ext>
            </a:extLst>
          </p:cNvPr>
          <p:cNvPicPr>
            <a:picLocks noChangeAspect="1"/>
          </p:cNvPicPr>
          <p:nvPr/>
        </p:nvPicPr>
        <p:blipFill rotWithShape="1">
          <a:blip r:embed="rId5"/>
          <a:srcRect l="61667" t="18981" r="18333" b="12778"/>
          <a:stretch/>
        </p:blipFill>
        <p:spPr>
          <a:xfrm>
            <a:off x="2743200" y="2845317"/>
            <a:ext cx="5052817" cy="4631749"/>
          </a:xfrm>
          <a:prstGeom prst="rect">
            <a:avLst/>
          </a:prstGeom>
          <a:ln>
            <a:noFill/>
          </a:ln>
          <a:effectLst>
            <a:outerShdw blurRad="292100" dist="139700" dir="2700000" algn="tl" rotWithShape="0">
              <a:srgbClr val="333333">
                <a:alpha val="65000"/>
              </a:srgbClr>
            </a:outerShdw>
          </a:effectLst>
        </p:spPr>
      </p:pic>
      <p:cxnSp>
        <p:nvCxnSpPr>
          <p:cNvPr id="17" name="Straight Arrow Connector 16">
            <a:extLst>
              <a:ext uri="{FF2B5EF4-FFF2-40B4-BE49-F238E27FC236}">
                <a16:creationId xmlns:a16="http://schemas.microsoft.com/office/drawing/2014/main" id="{3F850790-D6FD-43B4-AF3E-3715D5808A6A}"/>
              </a:ext>
            </a:extLst>
          </p:cNvPr>
          <p:cNvCxnSpPr>
            <a:cxnSpLocks/>
            <a:endCxn id="18" idx="1"/>
          </p:cNvCxnSpPr>
          <p:nvPr/>
        </p:nvCxnSpPr>
        <p:spPr>
          <a:xfrm flipV="1">
            <a:off x="3664312" y="3607066"/>
            <a:ext cx="1057297" cy="399486"/>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4A6D4830-9CFA-49B7-B4E8-2D5194042C50}"/>
              </a:ext>
            </a:extLst>
          </p:cNvPr>
          <p:cNvSpPr txBox="1"/>
          <p:nvPr/>
        </p:nvSpPr>
        <p:spPr>
          <a:xfrm>
            <a:off x="4721609" y="3191567"/>
            <a:ext cx="4485139" cy="830997"/>
          </a:xfrm>
          <a:prstGeom prst="rect">
            <a:avLst/>
          </a:prstGeom>
          <a:noFill/>
        </p:spPr>
        <p:txBody>
          <a:bodyPr wrap="none" rtlCol="0">
            <a:spAutoFit/>
          </a:bodyPr>
          <a:lstStyle/>
          <a:p>
            <a:pPr algn="l"/>
            <a:r>
              <a:rPr lang="en-GB" sz="2400" b="1" dirty="0" err="1">
                <a:solidFill>
                  <a:srgbClr val="00B050"/>
                </a:solidFill>
                <a:latin typeface="+mn-lt"/>
              </a:rPr>
              <a:t>Standarisasi</a:t>
            </a:r>
            <a:r>
              <a:rPr lang="en-GB" sz="2400" b="1" dirty="0">
                <a:solidFill>
                  <a:srgbClr val="00B050"/>
                </a:solidFill>
                <a:latin typeface="+mn-lt"/>
              </a:rPr>
              <a:t> Marketing Mix </a:t>
            </a:r>
            <a:r>
              <a:rPr lang="en-GB" sz="2400" b="1" dirty="0" err="1">
                <a:solidFill>
                  <a:srgbClr val="00B050"/>
                </a:solidFill>
                <a:latin typeface="+mn-lt"/>
              </a:rPr>
              <a:t>untuk</a:t>
            </a:r>
            <a:br>
              <a:rPr lang="en-GB" sz="2400" b="1" dirty="0">
                <a:solidFill>
                  <a:srgbClr val="00B050"/>
                </a:solidFill>
                <a:latin typeface="+mn-lt"/>
              </a:rPr>
            </a:br>
            <a:r>
              <a:rPr lang="en-GB" sz="2400" b="1" dirty="0" err="1">
                <a:solidFill>
                  <a:srgbClr val="00B050"/>
                </a:solidFill>
                <a:latin typeface="+mn-lt"/>
              </a:rPr>
              <a:t>Generalisasi</a:t>
            </a:r>
            <a:r>
              <a:rPr lang="en-GB" sz="2400" b="1" dirty="0">
                <a:solidFill>
                  <a:srgbClr val="00B050"/>
                </a:solidFill>
                <a:latin typeface="+mn-lt"/>
              </a:rPr>
              <a:t> </a:t>
            </a:r>
            <a:r>
              <a:rPr lang="en-GB" sz="2400" b="1" dirty="0" err="1">
                <a:solidFill>
                  <a:srgbClr val="00B050"/>
                </a:solidFill>
                <a:latin typeface="+mn-lt"/>
              </a:rPr>
              <a:t>Lebih</a:t>
            </a:r>
            <a:r>
              <a:rPr lang="en-GB" sz="2400" b="1" dirty="0">
                <a:solidFill>
                  <a:srgbClr val="00B050"/>
                </a:solidFill>
                <a:latin typeface="+mn-lt"/>
              </a:rPr>
              <a:t> Luas</a:t>
            </a:r>
            <a:endParaRPr lang="en-US" sz="2400" b="1" dirty="0">
              <a:solidFill>
                <a:srgbClr val="00B050"/>
              </a:solidFill>
              <a:latin typeface="+mn-lt"/>
            </a:endParaRPr>
          </a:p>
        </p:txBody>
      </p:sp>
    </p:spTree>
    <p:extLst>
      <p:ext uri="{BB962C8B-B14F-4D97-AF65-F5344CB8AC3E}">
        <p14:creationId xmlns:p14="http://schemas.microsoft.com/office/powerpoint/2010/main" val="33641564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1. </a:t>
            </a:r>
            <a:r>
              <a:rPr lang="en-US" sz="5400" dirty="0" err="1"/>
              <a:t>Pengantar</a:t>
            </a:r>
            <a:r>
              <a:rPr lang="en-US" sz="5400" dirty="0"/>
              <a:t> </a:t>
            </a:r>
            <a:r>
              <a:rPr lang="en-US" sz="5400" dirty="0" err="1"/>
              <a:t>Penelitian</a:t>
            </a:r>
            <a:endParaRPr lang="en-US" sz="5400" dirty="0"/>
          </a:p>
        </p:txBody>
      </p:sp>
      <p:sp>
        <p:nvSpPr>
          <p:cNvPr id="3" name="Text Placeholder 2"/>
          <p:cNvSpPr>
            <a:spLocks noGrp="1"/>
          </p:cNvSpPr>
          <p:nvPr>
            <p:ph type="body" idx="1"/>
          </p:nvPr>
        </p:nvSpPr>
        <p:spPr>
          <a:xfrm>
            <a:off x="762000" y="4589464"/>
            <a:ext cx="7748588" cy="1500187"/>
          </a:xfrm>
        </p:spPr>
        <p:txBody>
          <a:bodyPr>
            <a:noAutofit/>
          </a:bodyPr>
          <a:lstStyle/>
          <a:p>
            <a:r>
              <a:rPr lang="en-US" sz="2000" dirty="0"/>
              <a:t>1.1 Definisi </a:t>
            </a:r>
            <a:r>
              <a:rPr lang="en-US" sz="2000" dirty="0" err="1"/>
              <a:t>Penelitian</a:t>
            </a:r>
            <a:endParaRPr lang="en-US" sz="2000" dirty="0"/>
          </a:p>
          <a:p>
            <a:r>
              <a:rPr lang="en-US" sz="2000" dirty="0"/>
              <a:t>1.2 Klasifikasi </a:t>
            </a:r>
            <a:r>
              <a:rPr lang="en-US" sz="2000" dirty="0" err="1"/>
              <a:t>Penelitian</a:t>
            </a:r>
            <a:endParaRPr lang="en-US" sz="2000" dirty="0"/>
          </a:p>
          <a:p>
            <a:r>
              <a:rPr lang="en-US" sz="2000" dirty="0"/>
              <a:t>1.3 Gaya </a:t>
            </a:r>
            <a:r>
              <a:rPr lang="en-US" sz="2000" dirty="0" err="1"/>
              <a:t>Penelitian</a:t>
            </a:r>
            <a:r>
              <a:rPr lang="en-US" sz="2000" dirty="0"/>
              <a:t> </a:t>
            </a:r>
            <a:r>
              <a:rPr lang="en-US" sz="2000" dirty="0" err="1"/>
              <a:t>Bidang</a:t>
            </a:r>
            <a:r>
              <a:rPr lang="en-US" sz="2000" dirty="0"/>
              <a:t> Computing</a:t>
            </a:r>
          </a:p>
          <a:p>
            <a:r>
              <a:rPr lang="en-US" sz="2000" dirty="0"/>
              <a:t>1.4 Kontribusi dan </a:t>
            </a:r>
            <a:r>
              <a:rPr lang="en-US" sz="2000" dirty="0" err="1"/>
              <a:t>Orisinalitas</a:t>
            </a:r>
            <a:endParaRPr lang="en-US" sz="2000" dirty="0"/>
          </a:p>
        </p:txBody>
      </p:sp>
      <p:sp>
        <p:nvSpPr>
          <p:cNvPr id="4" name="Slide Number Placeholder 3">
            <a:extLst>
              <a:ext uri="{FF2B5EF4-FFF2-40B4-BE49-F238E27FC236}">
                <a16:creationId xmlns:a16="http://schemas.microsoft.com/office/drawing/2014/main" id="{0FA832CD-7495-463E-928E-FC3FC5000D2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64565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524750" cy="5105400"/>
          </a:xfrm>
        </p:spPr>
        <p:txBody>
          <a:bodyPr>
            <a:normAutofit fontScale="92500" lnSpcReduction="10000"/>
          </a:bodyPr>
          <a:lstStyle/>
          <a:p>
            <a:r>
              <a:rPr lang="en-US" dirty="0"/>
              <a:t>Penerapan </a:t>
            </a:r>
            <a:r>
              <a:rPr lang="en-US" dirty="0" err="1"/>
              <a:t>algoritma</a:t>
            </a:r>
            <a:r>
              <a:rPr lang="en-US" dirty="0"/>
              <a:t> </a:t>
            </a:r>
            <a:r>
              <a:rPr lang="en-US" dirty="0" err="1"/>
              <a:t>genetika</a:t>
            </a:r>
            <a:r>
              <a:rPr lang="en-US" dirty="0"/>
              <a:t> </a:t>
            </a:r>
            <a:r>
              <a:rPr lang="en-US" dirty="0" err="1"/>
              <a:t>untuk</a:t>
            </a:r>
            <a:r>
              <a:rPr lang="en-US" dirty="0"/>
              <a:t> </a:t>
            </a:r>
            <a:r>
              <a:rPr lang="en-US" dirty="0" err="1"/>
              <a:t>penjadwalan</a:t>
            </a:r>
            <a:r>
              <a:rPr lang="en-US" dirty="0"/>
              <a:t> </a:t>
            </a:r>
            <a:r>
              <a:rPr lang="en-US" dirty="0" err="1"/>
              <a:t>mata</a:t>
            </a:r>
            <a:r>
              <a:rPr lang="en-US" dirty="0"/>
              <a:t> </a:t>
            </a:r>
            <a:r>
              <a:rPr lang="en-US" dirty="0" err="1"/>
              <a:t>kuliah</a:t>
            </a:r>
            <a:endParaRPr lang="en-US" dirty="0"/>
          </a:p>
          <a:p>
            <a:pPr lvl="1"/>
            <a:r>
              <a:rPr lang="en-US" dirty="0"/>
              <a:t>Penerapan </a:t>
            </a:r>
            <a:r>
              <a:rPr lang="en-US" dirty="0" err="1"/>
              <a:t>algoritma</a:t>
            </a:r>
            <a:r>
              <a:rPr lang="en-US" dirty="0"/>
              <a:t> </a:t>
            </a:r>
            <a:r>
              <a:rPr lang="en-US" dirty="0" err="1"/>
              <a:t>genetika</a:t>
            </a:r>
            <a:r>
              <a:rPr lang="en-US" dirty="0"/>
              <a:t> </a:t>
            </a:r>
            <a:r>
              <a:rPr lang="en-US" dirty="0" err="1"/>
              <a:t>berbasis</a:t>
            </a:r>
            <a:r>
              <a:rPr lang="en-US" dirty="0"/>
              <a:t> </a:t>
            </a:r>
            <a:r>
              <a:rPr lang="en-US" i="1" dirty="0">
                <a:solidFill>
                  <a:srgbClr val="C00000"/>
                </a:solidFill>
              </a:rPr>
              <a:t>guided local search strategies</a:t>
            </a:r>
            <a:r>
              <a:rPr lang="en-US" i="1" dirty="0"/>
              <a:t> </a:t>
            </a:r>
            <a:r>
              <a:rPr lang="en-US" dirty="0" err="1"/>
              <a:t>untuk</a:t>
            </a:r>
            <a:r>
              <a:rPr lang="en-US" dirty="0"/>
              <a:t> </a:t>
            </a:r>
            <a:r>
              <a:rPr lang="en-US" dirty="0" err="1"/>
              <a:t>penjadwalan</a:t>
            </a:r>
            <a:r>
              <a:rPr lang="en-US" dirty="0"/>
              <a:t> </a:t>
            </a:r>
            <a:r>
              <a:rPr lang="en-US" dirty="0" err="1"/>
              <a:t>mata</a:t>
            </a:r>
            <a:r>
              <a:rPr lang="en-US" dirty="0"/>
              <a:t> </a:t>
            </a:r>
            <a:r>
              <a:rPr lang="en-US" dirty="0" err="1"/>
              <a:t>kuliah</a:t>
            </a:r>
            <a:br>
              <a:rPr lang="en-US" dirty="0"/>
            </a:br>
            <a:r>
              <a:rPr lang="en-US" dirty="0"/>
              <a:t>(Yang, 2011)</a:t>
            </a:r>
          </a:p>
          <a:p>
            <a:pPr lvl="1"/>
            <a:endParaRPr lang="en-US" dirty="0"/>
          </a:p>
          <a:p>
            <a:r>
              <a:rPr lang="en-US" dirty="0"/>
              <a:t>Penerapan </a:t>
            </a:r>
            <a:r>
              <a:rPr lang="en-US" dirty="0" err="1"/>
              <a:t>algoritma</a:t>
            </a:r>
            <a:r>
              <a:rPr lang="en-US" dirty="0"/>
              <a:t> C4.5 </a:t>
            </a:r>
            <a:r>
              <a:rPr lang="en-US" dirty="0" err="1"/>
              <a:t>untuk</a:t>
            </a:r>
            <a:r>
              <a:rPr lang="en-US" dirty="0"/>
              <a:t> </a:t>
            </a:r>
            <a:r>
              <a:rPr lang="en-US" dirty="0" err="1"/>
              <a:t>penentuan</a:t>
            </a:r>
            <a:r>
              <a:rPr lang="en-US" dirty="0"/>
              <a:t> </a:t>
            </a:r>
            <a:r>
              <a:rPr lang="en-US" dirty="0" err="1"/>
              <a:t>kelulusan</a:t>
            </a:r>
            <a:r>
              <a:rPr lang="en-US" dirty="0"/>
              <a:t> </a:t>
            </a:r>
            <a:r>
              <a:rPr lang="en-US" dirty="0" err="1"/>
              <a:t>mahasiswa</a:t>
            </a:r>
            <a:r>
              <a:rPr lang="en-US" dirty="0"/>
              <a:t> </a:t>
            </a:r>
            <a:r>
              <a:rPr lang="en-US" dirty="0" err="1"/>
              <a:t>tepat</a:t>
            </a:r>
            <a:r>
              <a:rPr lang="en-US" dirty="0"/>
              <a:t> </a:t>
            </a:r>
            <a:r>
              <a:rPr lang="en-US" dirty="0" err="1"/>
              <a:t>waktu</a:t>
            </a:r>
            <a:r>
              <a:rPr lang="en-US" dirty="0"/>
              <a:t>: </a:t>
            </a:r>
            <a:r>
              <a:rPr lang="en-US" dirty="0" err="1">
                <a:solidFill>
                  <a:srgbClr val="0070C0"/>
                </a:solidFill>
              </a:rPr>
              <a:t>Studi</a:t>
            </a:r>
            <a:r>
              <a:rPr lang="en-US" dirty="0">
                <a:solidFill>
                  <a:srgbClr val="0070C0"/>
                </a:solidFill>
              </a:rPr>
              <a:t> </a:t>
            </a:r>
            <a:r>
              <a:rPr lang="en-US" dirty="0" err="1">
                <a:solidFill>
                  <a:srgbClr val="0070C0"/>
                </a:solidFill>
              </a:rPr>
              <a:t>Kasus</a:t>
            </a:r>
            <a:r>
              <a:rPr lang="en-US" dirty="0">
                <a:solidFill>
                  <a:srgbClr val="0070C0"/>
                </a:solidFill>
              </a:rPr>
              <a:t> STMIK XYZ</a:t>
            </a:r>
          </a:p>
          <a:p>
            <a:pPr lvl="1"/>
            <a:r>
              <a:rPr lang="en-US" dirty="0"/>
              <a:t>Penerapan </a:t>
            </a:r>
            <a:r>
              <a:rPr lang="en-US" dirty="0" err="1"/>
              <a:t>algoritma</a:t>
            </a:r>
            <a:r>
              <a:rPr lang="en-US" dirty="0"/>
              <a:t> C4.5 </a:t>
            </a:r>
            <a:r>
              <a:rPr lang="en-US" dirty="0" err="1"/>
              <a:t>dengan</a:t>
            </a:r>
            <a:r>
              <a:rPr lang="en-US" dirty="0"/>
              <a:t> </a:t>
            </a:r>
            <a:r>
              <a:rPr lang="en-US" dirty="0" err="1">
                <a:solidFill>
                  <a:srgbClr val="C00000"/>
                </a:solidFill>
              </a:rPr>
              <a:t>penghitungan</a:t>
            </a:r>
            <a:r>
              <a:rPr lang="en-US" dirty="0">
                <a:solidFill>
                  <a:srgbClr val="C00000"/>
                </a:solidFill>
              </a:rPr>
              <a:t> </a:t>
            </a:r>
            <a:r>
              <a:rPr lang="en-US" dirty="0" err="1">
                <a:solidFill>
                  <a:srgbClr val="C00000"/>
                </a:solidFill>
              </a:rPr>
              <a:t>entropi</a:t>
            </a:r>
            <a:r>
              <a:rPr lang="en-US" dirty="0">
                <a:solidFill>
                  <a:srgbClr val="C00000"/>
                </a:solidFill>
              </a:rPr>
              <a:t> </a:t>
            </a:r>
            <a:r>
              <a:rPr lang="en-US" dirty="0" err="1">
                <a:solidFill>
                  <a:srgbClr val="C00000"/>
                </a:solidFill>
              </a:rPr>
              <a:t>berbasis</a:t>
            </a:r>
            <a:r>
              <a:rPr lang="en-US" dirty="0">
                <a:solidFill>
                  <a:srgbClr val="C00000"/>
                </a:solidFill>
              </a:rPr>
              <a:t> </a:t>
            </a:r>
            <a:r>
              <a:rPr lang="en-US" dirty="0" err="1">
                <a:solidFill>
                  <a:srgbClr val="C00000"/>
                </a:solidFill>
              </a:rPr>
              <a:t>metode</a:t>
            </a:r>
            <a:r>
              <a:rPr lang="en-US" dirty="0">
                <a:solidFill>
                  <a:srgbClr val="C00000"/>
                </a:solidFill>
              </a:rPr>
              <a:t> ABC</a:t>
            </a:r>
            <a:r>
              <a:rPr lang="en-US" dirty="0"/>
              <a:t> </a:t>
            </a:r>
            <a:r>
              <a:rPr lang="en-US" dirty="0" err="1"/>
              <a:t>untuk</a:t>
            </a:r>
            <a:r>
              <a:rPr lang="en-US" dirty="0"/>
              <a:t> </a:t>
            </a:r>
            <a:r>
              <a:rPr lang="en-US" dirty="0" err="1"/>
              <a:t>penentuan</a:t>
            </a:r>
            <a:r>
              <a:rPr lang="en-US" dirty="0"/>
              <a:t> </a:t>
            </a:r>
            <a:r>
              <a:rPr lang="en-US" dirty="0" err="1"/>
              <a:t>kelulusan</a:t>
            </a:r>
            <a:r>
              <a:rPr lang="en-US" dirty="0"/>
              <a:t> </a:t>
            </a:r>
            <a:r>
              <a:rPr lang="en-US" dirty="0" err="1"/>
              <a:t>mahasiswa</a:t>
            </a:r>
            <a:r>
              <a:rPr lang="en-US" dirty="0"/>
              <a:t> </a:t>
            </a:r>
            <a:r>
              <a:rPr lang="en-US" dirty="0" err="1"/>
              <a:t>tepat</a:t>
            </a:r>
            <a:r>
              <a:rPr lang="en-US" dirty="0"/>
              <a:t> </a:t>
            </a:r>
            <a:r>
              <a:rPr lang="en-US" dirty="0" err="1"/>
              <a:t>waktu</a:t>
            </a:r>
            <a:endParaRPr lang="en-US" dirty="0"/>
          </a:p>
          <a:p>
            <a:pPr marL="0" indent="0">
              <a:buNone/>
            </a:pPr>
            <a:endParaRPr lang="en-US" dirty="0"/>
          </a:p>
          <a:p>
            <a:pPr marL="0" indent="0" algn="r">
              <a:buNone/>
            </a:pPr>
            <a:r>
              <a:rPr lang="en-US" sz="2600" i="1" dirty="0" err="1"/>
              <a:t>Hanya</a:t>
            </a:r>
            <a:r>
              <a:rPr lang="en-US" sz="2600" i="1" dirty="0"/>
              <a:t> </a:t>
            </a:r>
            <a:r>
              <a:rPr lang="en-US" sz="2600" i="1" dirty="0" err="1"/>
              <a:t>penelitian</a:t>
            </a:r>
            <a:r>
              <a:rPr lang="en-US" sz="2600" i="1" dirty="0"/>
              <a:t> </a:t>
            </a:r>
            <a:r>
              <a:rPr lang="en-US" sz="2600" i="1" dirty="0" err="1"/>
              <a:t>dengan</a:t>
            </a:r>
            <a:r>
              <a:rPr lang="en-US" sz="2600" i="1" dirty="0"/>
              <a:t> </a:t>
            </a:r>
            <a:r>
              <a:rPr lang="en-US" sz="2600" i="1" dirty="0" err="1"/>
              <a:t>kontribusi</a:t>
            </a:r>
            <a:r>
              <a:rPr lang="en-US" sz="2600" i="1" dirty="0"/>
              <a:t> </a:t>
            </a:r>
            <a:r>
              <a:rPr lang="en-US" sz="2600" i="1" dirty="0" err="1"/>
              <a:t>ke</a:t>
            </a:r>
            <a:r>
              <a:rPr lang="en-US" sz="2600" i="1" dirty="0"/>
              <a:t> </a:t>
            </a:r>
            <a:r>
              <a:rPr lang="en-US" sz="2600" i="1" dirty="0" err="1"/>
              <a:t>pengetahuan</a:t>
            </a:r>
            <a:r>
              <a:rPr lang="en-US" sz="2600" i="1" dirty="0"/>
              <a:t> yang </a:t>
            </a:r>
            <a:r>
              <a:rPr lang="en-US" sz="2600" i="1" dirty="0" err="1"/>
              <a:t>bisa</a:t>
            </a:r>
            <a:r>
              <a:rPr lang="en-US" sz="2600" i="1" dirty="0"/>
              <a:t> </a:t>
            </a:r>
            <a:r>
              <a:rPr lang="en-US" sz="2600" i="1" dirty="0" err="1"/>
              <a:t>menembus</a:t>
            </a:r>
            <a:r>
              <a:rPr lang="en-US" sz="2600" i="1" dirty="0"/>
              <a:t> </a:t>
            </a:r>
            <a:r>
              <a:rPr lang="en-US" sz="2600" i="1" dirty="0" err="1"/>
              <a:t>jurnal-jurnal</a:t>
            </a:r>
            <a:r>
              <a:rPr lang="en-US" sz="2600" i="1" dirty="0"/>
              <a:t> </a:t>
            </a:r>
            <a:r>
              <a:rPr lang="en-US" sz="2600" i="1" dirty="0" err="1"/>
              <a:t>internasional</a:t>
            </a:r>
            <a:r>
              <a:rPr lang="en-US" sz="2600" i="1" dirty="0"/>
              <a:t> </a:t>
            </a:r>
            <a:r>
              <a:rPr lang="en-US" sz="2600" i="1" dirty="0" err="1"/>
              <a:t>terindeks</a:t>
            </a:r>
            <a:endParaRPr lang="en-US" sz="2600" i="1" dirty="0"/>
          </a:p>
        </p:txBody>
      </p:sp>
      <p:sp>
        <p:nvSpPr>
          <p:cNvPr id="2" name="Title 1"/>
          <p:cNvSpPr>
            <a:spLocks noGrp="1"/>
          </p:cNvSpPr>
          <p:nvPr>
            <p:ph type="title"/>
          </p:nvPr>
        </p:nvSpPr>
        <p:spPr>
          <a:xfrm>
            <a:off x="628650" y="152400"/>
            <a:ext cx="8515350" cy="716781"/>
          </a:xfrm>
        </p:spPr>
        <p:txBody>
          <a:bodyPr>
            <a:normAutofit/>
          </a:bodyPr>
          <a:lstStyle/>
          <a:p>
            <a:r>
              <a:rPr lang="en-US" sz="4000" dirty="0" err="1"/>
              <a:t>Penelitian</a:t>
            </a:r>
            <a:r>
              <a:rPr lang="en-US" sz="4000" dirty="0"/>
              <a:t> Yang </a:t>
            </a:r>
            <a:r>
              <a:rPr lang="en-US" sz="4000" dirty="0" err="1"/>
              <a:t>Memiliki</a:t>
            </a:r>
            <a:r>
              <a:rPr lang="en-US" sz="4000" dirty="0"/>
              <a:t> Kontribusi?</a:t>
            </a:r>
            <a:endParaRPr lang="id-ID" sz="4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0386" y="1138640"/>
            <a:ext cx="566425" cy="5664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7047" y="3200400"/>
            <a:ext cx="635953" cy="6359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437" y="1891124"/>
            <a:ext cx="662747" cy="54423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5328" y="4262572"/>
            <a:ext cx="649556" cy="533400"/>
          </a:xfrm>
          <a:prstGeom prst="rect">
            <a:avLst/>
          </a:prstGeom>
        </p:spPr>
      </p:pic>
      <p:sp>
        <p:nvSpPr>
          <p:cNvPr id="5" name="Slide Number Placeholder 4">
            <a:extLst>
              <a:ext uri="{FF2B5EF4-FFF2-40B4-BE49-F238E27FC236}">
                <a16:creationId xmlns:a16="http://schemas.microsoft.com/office/drawing/2014/main" id="{0FF56F7A-F010-496C-AC2F-1ABA8A90A2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5554504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par>
                          <p:cTn id="18" fill="hold">
                            <p:stCondLst>
                              <p:cond delay="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par>
                          <p:cTn id="29" fill="hold">
                            <p:stCondLst>
                              <p:cond delay="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childTnLst>
                          </p:cTn>
                        </p:par>
                        <p:par>
                          <p:cTn id="40" fill="hold">
                            <p:stCondLst>
                              <p:cond delay="0"/>
                            </p:stCondLst>
                            <p:childTnLst>
                              <p:par>
                                <p:cTn id="41" presetID="31"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1143001"/>
          <a:ext cx="8305800" cy="5662190"/>
        </p:xfrm>
        <a:graphic>
          <a:graphicData uri="http://schemas.openxmlformats.org/drawingml/2006/table">
            <a:tbl>
              <a:tblPr firstRow="1" firstCol="1" bandRow="1">
                <a:tableStyleId>{073A0DAA-6AF3-43AB-8588-CEC1D06C72B9}</a:tableStyleId>
              </a:tblPr>
              <a:tblGrid>
                <a:gridCol w="457200">
                  <a:extLst>
                    <a:ext uri="{9D8B030D-6E8A-4147-A177-3AD203B41FA5}">
                      <a16:colId xmlns:a16="http://schemas.microsoft.com/office/drawing/2014/main" val="20000"/>
                    </a:ext>
                  </a:extLst>
                </a:gridCol>
                <a:gridCol w="7848600">
                  <a:extLst>
                    <a:ext uri="{9D8B030D-6E8A-4147-A177-3AD203B41FA5}">
                      <a16:colId xmlns:a16="http://schemas.microsoft.com/office/drawing/2014/main" val="20001"/>
                    </a:ext>
                  </a:extLst>
                </a:gridCol>
              </a:tblGrid>
              <a:tr h="421134">
                <a:tc>
                  <a:txBody>
                    <a:bodyPr/>
                    <a:lstStyle/>
                    <a:p>
                      <a:pPr marL="0" marR="0" algn="just">
                        <a:spcBef>
                          <a:spcPts val="0"/>
                        </a:spcBef>
                        <a:spcAft>
                          <a:spcPts val="1100"/>
                        </a:spcAft>
                      </a:pPr>
                      <a:r>
                        <a:rPr lang="en-US" sz="2000" dirty="0">
                          <a:effectLst/>
                          <a:latin typeface="+mn-lt"/>
                        </a:rPr>
                        <a:t>No</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err="1">
                          <a:effectLst/>
                          <a:latin typeface="+mn-lt"/>
                        </a:rPr>
                        <a:t>Judul</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94359">
                <a:tc>
                  <a:txBody>
                    <a:bodyPr/>
                    <a:lstStyle/>
                    <a:p>
                      <a:pPr marL="0" marR="0" algn="just">
                        <a:spcBef>
                          <a:spcPts val="0"/>
                        </a:spcBef>
                        <a:spcAft>
                          <a:spcPts val="1100"/>
                        </a:spcAft>
                      </a:pPr>
                      <a:r>
                        <a:rPr lang="en-US" sz="2000" dirty="0">
                          <a:effectLst/>
                          <a:latin typeface="+mn-lt"/>
                          <a:ea typeface="+mn-ea"/>
                          <a:cs typeface="+mn-cs"/>
                        </a:rPr>
                        <a:t>1</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a:effectLst/>
                          <a:latin typeface="+mn-lt"/>
                        </a:rPr>
                        <a:t>Penerapan Neural Network </a:t>
                      </a:r>
                      <a:r>
                        <a:rPr lang="en-US" sz="2000" dirty="0" err="1">
                          <a:effectLst/>
                          <a:latin typeface="+mn-lt"/>
                        </a:rPr>
                        <a:t>untuk</a:t>
                      </a:r>
                      <a:r>
                        <a:rPr lang="en-US" sz="2000" dirty="0">
                          <a:effectLst/>
                          <a:latin typeface="+mn-lt"/>
                        </a:rPr>
                        <a:t> </a:t>
                      </a:r>
                      <a:r>
                        <a:rPr lang="en-US" sz="2000" dirty="0" err="1">
                          <a:effectLst/>
                          <a:latin typeface="+mn-lt"/>
                        </a:rPr>
                        <a:t>Prediksi</a:t>
                      </a:r>
                      <a:r>
                        <a:rPr lang="en-US" sz="2000" dirty="0">
                          <a:effectLst/>
                          <a:latin typeface="+mn-lt"/>
                        </a:rPr>
                        <a:t> </a:t>
                      </a:r>
                      <a:r>
                        <a:rPr lang="en-US" sz="2000" dirty="0" err="1">
                          <a:effectLst/>
                          <a:latin typeface="+mn-lt"/>
                        </a:rPr>
                        <a:t>Harga</a:t>
                      </a:r>
                      <a:r>
                        <a:rPr lang="en-US" sz="2000" dirty="0">
                          <a:effectLst/>
                          <a:latin typeface="+mn-lt"/>
                        </a:rPr>
                        <a:t> </a:t>
                      </a:r>
                      <a:r>
                        <a:rPr lang="en-US" sz="2000" dirty="0" err="1">
                          <a:effectLst/>
                          <a:latin typeface="+mn-lt"/>
                        </a:rPr>
                        <a:t>Saham</a:t>
                      </a:r>
                      <a:r>
                        <a:rPr lang="en-US" sz="2000" dirty="0">
                          <a:effectLst/>
                          <a:latin typeface="+mn-lt"/>
                        </a:rPr>
                        <a:t> </a:t>
                      </a:r>
                      <a:r>
                        <a:rPr lang="en-US" sz="2000" dirty="0" err="1">
                          <a:effectLst/>
                          <a:latin typeface="+mn-lt"/>
                        </a:rPr>
                        <a:t>pada</a:t>
                      </a:r>
                      <a:r>
                        <a:rPr lang="en-US" sz="2000" dirty="0">
                          <a:effectLst/>
                          <a:latin typeface="+mn-lt"/>
                        </a:rPr>
                        <a:t> Perusahaan ABC</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89875">
                <a:tc>
                  <a:txBody>
                    <a:bodyPr/>
                    <a:lstStyle/>
                    <a:p>
                      <a:pPr marL="0" marR="0" algn="just">
                        <a:spcBef>
                          <a:spcPts val="0"/>
                        </a:spcBef>
                        <a:spcAft>
                          <a:spcPts val="1100"/>
                        </a:spcAft>
                      </a:pPr>
                      <a:r>
                        <a:rPr lang="en-US" sz="2000" dirty="0">
                          <a:effectLst/>
                          <a:latin typeface="+mn-lt"/>
                          <a:ea typeface="+mn-ea"/>
                          <a:cs typeface="+mn-cs"/>
                        </a:rPr>
                        <a:t>2</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err="1">
                          <a:effectLst/>
                          <a:latin typeface="+mn-lt"/>
                        </a:rPr>
                        <a:t>Pemilihan</a:t>
                      </a:r>
                      <a:r>
                        <a:rPr lang="en-US" sz="2000" dirty="0">
                          <a:effectLst/>
                          <a:latin typeface="+mn-lt"/>
                        </a:rPr>
                        <a:t> </a:t>
                      </a:r>
                      <a:r>
                        <a:rPr lang="en-US" sz="2000" dirty="0" err="1">
                          <a:effectLst/>
                          <a:latin typeface="+mn-lt"/>
                        </a:rPr>
                        <a:t>Arsitektur</a:t>
                      </a:r>
                      <a:r>
                        <a:rPr lang="en-US" sz="2000" dirty="0">
                          <a:effectLst/>
                          <a:latin typeface="+mn-lt"/>
                        </a:rPr>
                        <a:t> </a:t>
                      </a:r>
                      <a:r>
                        <a:rPr lang="en-US" sz="2000" dirty="0" err="1">
                          <a:effectLst/>
                          <a:latin typeface="+mn-lt"/>
                        </a:rPr>
                        <a:t>Jaringan</a:t>
                      </a:r>
                      <a:r>
                        <a:rPr lang="en-US" sz="2000" dirty="0">
                          <a:effectLst/>
                          <a:latin typeface="+mn-lt"/>
                        </a:rPr>
                        <a:t> </a:t>
                      </a:r>
                      <a:r>
                        <a:rPr lang="en-US" sz="2000" dirty="0" err="1">
                          <a:effectLst/>
                          <a:latin typeface="+mn-lt"/>
                        </a:rPr>
                        <a:t>pada</a:t>
                      </a:r>
                      <a:r>
                        <a:rPr lang="en-US" sz="2000" dirty="0">
                          <a:effectLst/>
                          <a:latin typeface="+mn-lt"/>
                        </a:rPr>
                        <a:t> Neural Network </a:t>
                      </a:r>
                      <a:r>
                        <a:rPr lang="en-US" sz="2000" dirty="0" err="1">
                          <a:effectLst/>
                          <a:latin typeface="+mn-lt"/>
                        </a:rPr>
                        <a:t>Secara</a:t>
                      </a:r>
                      <a:r>
                        <a:rPr lang="en-US" sz="2000" dirty="0">
                          <a:effectLst/>
                          <a:latin typeface="+mn-lt"/>
                        </a:rPr>
                        <a:t> </a:t>
                      </a:r>
                      <a:r>
                        <a:rPr lang="en-US" sz="2000" dirty="0" err="1">
                          <a:effectLst/>
                          <a:latin typeface="+mn-lt"/>
                        </a:rPr>
                        <a:t>Otomatis</a:t>
                      </a:r>
                      <a:r>
                        <a:rPr lang="en-US" sz="2000" dirty="0">
                          <a:effectLst/>
                          <a:latin typeface="+mn-lt"/>
                        </a:rPr>
                        <a:t> </a:t>
                      </a:r>
                      <a:r>
                        <a:rPr lang="en-US" sz="2000" dirty="0" err="1">
                          <a:effectLst/>
                          <a:latin typeface="+mn-lt"/>
                        </a:rPr>
                        <a:t>dengan</a:t>
                      </a:r>
                      <a:r>
                        <a:rPr lang="en-US" sz="2000" dirty="0">
                          <a:effectLst/>
                          <a:latin typeface="+mn-lt"/>
                        </a:rPr>
                        <a:t> </a:t>
                      </a:r>
                      <a:r>
                        <a:rPr lang="en-US" sz="2000" dirty="0" err="1">
                          <a:effectLst/>
                          <a:latin typeface="+mn-lt"/>
                        </a:rPr>
                        <a:t>Menggunakan</a:t>
                      </a:r>
                      <a:r>
                        <a:rPr lang="en-US" sz="2000" dirty="0">
                          <a:effectLst/>
                          <a:latin typeface="+mn-lt"/>
                        </a:rPr>
                        <a:t> </a:t>
                      </a:r>
                      <a:r>
                        <a:rPr lang="en-US" sz="2000" dirty="0" err="1">
                          <a:effectLst/>
                          <a:latin typeface="+mn-lt"/>
                        </a:rPr>
                        <a:t>Algoritma</a:t>
                      </a:r>
                      <a:r>
                        <a:rPr lang="en-US" sz="2000" dirty="0">
                          <a:effectLst/>
                          <a:latin typeface="+mn-lt"/>
                        </a:rPr>
                        <a:t> </a:t>
                      </a:r>
                      <a:r>
                        <a:rPr lang="en-US" sz="2000" dirty="0" err="1">
                          <a:effectLst/>
                          <a:latin typeface="+mn-lt"/>
                        </a:rPr>
                        <a:t>Semut</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89875">
                <a:tc>
                  <a:txBody>
                    <a:bodyPr/>
                    <a:lstStyle/>
                    <a:p>
                      <a:pPr marL="0" marR="0" algn="just">
                        <a:spcBef>
                          <a:spcPts val="0"/>
                        </a:spcBef>
                        <a:spcAft>
                          <a:spcPts val="1100"/>
                        </a:spcAft>
                      </a:pPr>
                      <a:r>
                        <a:rPr lang="en-US" sz="2000" dirty="0">
                          <a:effectLst/>
                          <a:latin typeface="+mn-lt"/>
                          <a:ea typeface="+mn-ea"/>
                          <a:cs typeface="+mn-cs"/>
                        </a:rPr>
                        <a:t>3</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a:effectLst/>
                          <a:latin typeface="+mn-lt"/>
                        </a:rPr>
                        <a:t>Modifikasi Penghitungan Gain dan Entropi untuk Peningkatan Akurasi pada Algoritma C4.5</a:t>
                      </a:r>
                      <a:endParaRPr lang="id-ID" sz="20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689875">
                <a:tc>
                  <a:txBody>
                    <a:bodyPr/>
                    <a:lstStyle/>
                    <a:p>
                      <a:pPr marL="0" marR="0" algn="just">
                        <a:spcBef>
                          <a:spcPts val="0"/>
                        </a:spcBef>
                        <a:spcAft>
                          <a:spcPts val="1100"/>
                        </a:spcAft>
                      </a:pPr>
                      <a:r>
                        <a:rPr lang="en-US" sz="2000" dirty="0">
                          <a:effectLst/>
                          <a:latin typeface="+mn-lt"/>
                          <a:ea typeface="+mn-ea"/>
                          <a:cs typeface="+mn-cs"/>
                        </a:rPr>
                        <a:t>4</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a:effectLst/>
                          <a:latin typeface="+mn-lt"/>
                        </a:rPr>
                        <a:t>Penerapan Framework TOGAF </a:t>
                      </a:r>
                      <a:r>
                        <a:rPr lang="en-US" sz="2000" dirty="0" err="1">
                          <a:effectLst/>
                          <a:latin typeface="+mn-lt"/>
                        </a:rPr>
                        <a:t>untuk</a:t>
                      </a:r>
                      <a:r>
                        <a:rPr lang="en-US" sz="2000" dirty="0">
                          <a:effectLst/>
                          <a:latin typeface="+mn-lt"/>
                        </a:rPr>
                        <a:t> </a:t>
                      </a:r>
                      <a:r>
                        <a:rPr lang="en-US" sz="2000" dirty="0" err="1">
                          <a:effectLst/>
                          <a:latin typeface="+mn-lt"/>
                        </a:rPr>
                        <a:t>Pengembangan</a:t>
                      </a:r>
                      <a:r>
                        <a:rPr lang="en-US" sz="2000" dirty="0">
                          <a:effectLst/>
                          <a:latin typeface="+mn-lt"/>
                        </a:rPr>
                        <a:t> Enterprise Architecture </a:t>
                      </a:r>
                      <a:r>
                        <a:rPr lang="en-US" sz="2000" dirty="0" err="1">
                          <a:effectLst/>
                          <a:latin typeface="+mn-lt"/>
                        </a:rPr>
                        <a:t>pada</a:t>
                      </a:r>
                      <a:r>
                        <a:rPr lang="en-US" sz="2000" dirty="0">
                          <a:effectLst/>
                          <a:latin typeface="+mn-lt"/>
                        </a:rPr>
                        <a:t> </a:t>
                      </a:r>
                      <a:r>
                        <a:rPr lang="en-US" sz="2000" dirty="0" err="1">
                          <a:effectLst/>
                          <a:latin typeface="+mn-lt"/>
                        </a:rPr>
                        <a:t>Organisasi</a:t>
                      </a:r>
                      <a:r>
                        <a:rPr lang="en-US" sz="2000" dirty="0">
                          <a:effectLst/>
                          <a:latin typeface="+mn-lt"/>
                        </a:rPr>
                        <a:t> ABC</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689875">
                <a:tc>
                  <a:txBody>
                    <a:bodyPr/>
                    <a:lstStyle/>
                    <a:p>
                      <a:pPr marL="0" marR="0" algn="just">
                        <a:spcBef>
                          <a:spcPts val="0"/>
                        </a:spcBef>
                        <a:spcAft>
                          <a:spcPts val="1100"/>
                        </a:spcAft>
                      </a:pPr>
                      <a:r>
                        <a:rPr lang="en-US" sz="2000" dirty="0">
                          <a:effectLst/>
                          <a:latin typeface="+mn-lt"/>
                          <a:ea typeface="+mn-ea"/>
                          <a:cs typeface="+mn-cs"/>
                        </a:rPr>
                        <a:t>5</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a:effectLst/>
                          <a:latin typeface="+mn-lt"/>
                        </a:rPr>
                        <a:t>Penerapan Framework TOGAF yang </a:t>
                      </a:r>
                      <a:r>
                        <a:rPr lang="en-US" sz="2000" dirty="0" err="1">
                          <a:effectLst/>
                          <a:latin typeface="+mn-lt"/>
                        </a:rPr>
                        <a:t>Dimodifikasi</a:t>
                      </a:r>
                      <a:r>
                        <a:rPr lang="en-US" sz="2000" dirty="0">
                          <a:effectLst/>
                          <a:latin typeface="+mn-lt"/>
                        </a:rPr>
                        <a:t> </a:t>
                      </a:r>
                      <a:r>
                        <a:rPr lang="en-US" sz="2000" dirty="0" err="1">
                          <a:effectLst/>
                          <a:latin typeface="+mn-lt"/>
                        </a:rPr>
                        <a:t>untuk</a:t>
                      </a:r>
                      <a:r>
                        <a:rPr lang="en-US" sz="2000" dirty="0">
                          <a:effectLst/>
                          <a:latin typeface="+mn-lt"/>
                        </a:rPr>
                        <a:t> </a:t>
                      </a:r>
                      <a:r>
                        <a:rPr lang="en-US" sz="2000" dirty="0" err="1">
                          <a:effectLst/>
                          <a:latin typeface="+mn-lt"/>
                        </a:rPr>
                        <a:t>Pengembangan</a:t>
                      </a:r>
                      <a:r>
                        <a:rPr lang="en-US" sz="2000" dirty="0">
                          <a:effectLst/>
                          <a:latin typeface="+mn-lt"/>
                        </a:rPr>
                        <a:t> Enterprise Architecture </a:t>
                      </a:r>
                      <a:r>
                        <a:rPr lang="en-US" sz="2000" dirty="0" err="1">
                          <a:effectLst/>
                          <a:latin typeface="+mn-lt"/>
                        </a:rPr>
                        <a:t>pada</a:t>
                      </a:r>
                      <a:r>
                        <a:rPr lang="en-US" sz="2000" dirty="0">
                          <a:effectLst/>
                          <a:latin typeface="+mn-lt"/>
                        </a:rPr>
                        <a:t> Perusahaan </a:t>
                      </a:r>
                      <a:r>
                        <a:rPr lang="en-US" sz="2000" dirty="0" err="1">
                          <a:effectLst/>
                          <a:latin typeface="+mn-lt"/>
                        </a:rPr>
                        <a:t>Skala</a:t>
                      </a:r>
                      <a:r>
                        <a:rPr lang="en-US" sz="2000" dirty="0">
                          <a:effectLst/>
                          <a:latin typeface="+mn-lt"/>
                        </a:rPr>
                        <a:t> Kecil </a:t>
                      </a:r>
                      <a:r>
                        <a:rPr lang="en-US" sz="2000" dirty="0" err="1">
                          <a:effectLst/>
                          <a:latin typeface="+mn-lt"/>
                        </a:rPr>
                        <a:t>dan</a:t>
                      </a:r>
                      <a:r>
                        <a:rPr lang="en-US" sz="2000" dirty="0">
                          <a:effectLst/>
                          <a:latin typeface="+mn-lt"/>
                        </a:rPr>
                        <a:t> </a:t>
                      </a:r>
                      <a:r>
                        <a:rPr lang="en-US" sz="2000" dirty="0" err="1">
                          <a:effectLst/>
                          <a:latin typeface="+mn-lt"/>
                        </a:rPr>
                        <a:t>Menengah</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92206">
                <a:tc>
                  <a:txBody>
                    <a:bodyPr/>
                    <a:lstStyle/>
                    <a:p>
                      <a:pPr marL="0" marR="0" algn="just">
                        <a:spcBef>
                          <a:spcPts val="0"/>
                        </a:spcBef>
                        <a:spcAft>
                          <a:spcPts val="1100"/>
                        </a:spcAft>
                      </a:pPr>
                      <a:r>
                        <a:rPr lang="en-US" sz="2000" dirty="0">
                          <a:effectLst/>
                          <a:latin typeface="+mn-lt"/>
                          <a:ea typeface="+mn-ea"/>
                          <a:cs typeface="+mn-cs"/>
                        </a:rPr>
                        <a:t>6</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a:effectLst/>
                          <a:latin typeface="+mn-lt"/>
                        </a:rPr>
                        <a:t>Penerapan COBIT </a:t>
                      </a:r>
                      <a:r>
                        <a:rPr lang="en-US" sz="2000" dirty="0" err="1">
                          <a:effectLst/>
                          <a:latin typeface="+mn-lt"/>
                        </a:rPr>
                        <a:t>untuk</a:t>
                      </a:r>
                      <a:r>
                        <a:rPr lang="en-US" sz="2000" dirty="0">
                          <a:effectLst/>
                          <a:latin typeface="+mn-lt"/>
                        </a:rPr>
                        <a:t> Tata </a:t>
                      </a:r>
                      <a:r>
                        <a:rPr lang="en-US" sz="2000" dirty="0" err="1">
                          <a:effectLst/>
                          <a:latin typeface="+mn-lt"/>
                        </a:rPr>
                        <a:t>Kelola</a:t>
                      </a:r>
                      <a:r>
                        <a:rPr lang="en-US" sz="2000" dirty="0">
                          <a:effectLst/>
                          <a:latin typeface="+mn-lt"/>
                        </a:rPr>
                        <a:t> </a:t>
                      </a:r>
                      <a:r>
                        <a:rPr lang="en-US" sz="2000" dirty="0" err="1">
                          <a:effectLst/>
                          <a:latin typeface="+mn-lt"/>
                        </a:rPr>
                        <a:t>Organisasi</a:t>
                      </a:r>
                      <a:r>
                        <a:rPr lang="en-US" sz="2000" dirty="0">
                          <a:effectLst/>
                          <a:latin typeface="+mn-lt"/>
                        </a:rPr>
                        <a:t> ABC</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689875">
                <a:tc>
                  <a:txBody>
                    <a:bodyPr/>
                    <a:lstStyle/>
                    <a:p>
                      <a:pPr marL="0" marR="0" algn="just">
                        <a:spcBef>
                          <a:spcPts val="0"/>
                        </a:spcBef>
                        <a:spcAft>
                          <a:spcPts val="1100"/>
                        </a:spcAft>
                      </a:pPr>
                      <a:r>
                        <a:rPr lang="en-US" sz="2000" dirty="0">
                          <a:effectLst/>
                          <a:latin typeface="+mn-lt"/>
                          <a:ea typeface="+mn-ea"/>
                          <a:cs typeface="+mn-cs"/>
                        </a:rPr>
                        <a:t>7</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err="1">
                          <a:effectLst/>
                          <a:latin typeface="+mn-lt"/>
                        </a:rPr>
                        <a:t>Integrasi</a:t>
                      </a:r>
                      <a:r>
                        <a:rPr lang="en-US" sz="2000" dirty="0">
                          <a:effectLst/>
                          <a:latin typeface="+mn-lt"/>
                        </a:rPr>
                        <a:t> COBIT </a:t>
                      </a:r>
                      <a:r>
                        <a:rPr lang="en-US" sz="2000" dirty="0" err="1">
                          <a:effectLst/>
                          <a:latin typeface="+mn-lt"/>
                        </a:rPr>
                        <a:t>dan</a:t>
                      </a:r>
                      <a:r>
                        <a:rPr lang="en-US" sz="2000" dirty="0">
                          <a:effectLst/>
                          <a:latin typeface="+mn-lt"/>
                        </a:rPr>
                        <a:t> TOGAF </a:t>
                      </a:r>
                      <a:r>
                        <a:rPr lang="en-US" sz="2000" dirty="0" err="1">
                          <a:effectLst/>
                          <a:latin typeface="+mn-lt"/>
                        </a:rPr>
                        <a:t>untuk</a:t>
                      </a:r>
                      <a:r>
                        <a:rPr lang="en-US" sz="2000" dirty="0">
                          <a:effectLst/>
                          <a:latin typeface="+mn-lt"/>
                        </a:rPr>
                        <a:t> Tata </a:t>
                      </a:r>
                      <a:r>
                        <a:rPr lang="en-US" sz="2000" dirty="0" err="1">
                          <a:effectLst/>
                          <a:latin typeface="+mn-lt"/>
                        </a:rPr>
                        <a:t>Kelola</a:t>
                      </a:r>
                      <a:r>
                        <a:rPr lang="en-US" sz="2000" dirty="0">
                          <a:effectLst/>
                          <a:latin typeface="+mn-lt"/>
                        </a:rPr>
                        <a:t> </a:t>
                      </a:r>
                      <a:r>
                        <a:rPr lang="en-US" sz="2000" dirty="0" err="1">
                          <a:effectLst/>
                          <a:latin typeface="+mn-lt"/>
                        </a:rPr>
                        <a:t>Organisasi</a:t>
                      </a:r>
                      <a:r>
                        <a:rPr lang="en-US" sz="2000" dirty="0">
                          <a:effectLst/>
                          <a:latin typeface="+mn-lt"/>
                        </a:rPr>
                        <a:t> ABC yang </a:t>
                      </a:r>
                      <a:r>
                        <a:rPr lang="en-US" sz="2000" dirty="0" err="1">
                          <a:effectLst/>
                          <a:latin typeface="+mn-lt"/>
                        </a:rPr>
                        <a:t>Lebih</a:t>
                      </a:r>
                      <a:r>
                        <a:rPr lang="en-US" sz="2000" dirty="0">
                          <a:effectLst/>
                          <a:latin typeface="+mn-lt"/>
                        </a:rPr>
                        <a:t> </a:t>
                      </a:r>
                      <a:r>
                        <a:rPr lang="en-US" sz="2000" dirty="0" err="1">
                          <a:effectLst/>
                          <a:latin typeface="+mn-lt"/>
                        </a:rPr>
                        <a:t>Komprehensif</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689875">
                <a:tc>
                  <a:txBody>
                    <a:bodyPr/>
                    <a:lstStyle/>
                    <a:p>
                      <a:pPr marL="0" marR="0" algn="just">
                        <a:spcBef>
                          <a:spcPts val="0"/>
                        </a:spcBef>
                        <a:spcAft>
                          <a:spcPts val="1100"/>
                        </a:spcAft>
                      </a:pPr>
                      <a:r>
                        <a:rPr lang="en-US" sz="2000" dirty="0">
                          <a:effectLst/>
                          <a:latin typeface="+mn-lt"/>
                          <a:ea typeface="Calibri" panose="020F0502020204030204" pitchFamily="34" charset="0"/>
                          <a:cs typeface="Times New Roman" panose="02020603050405020304" pitchFamily="18" charset="0"/>
                        </a:rPr>
                        <a:t>8</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id-ID" sz="2000" dirty="0">
                          <a:effectLst/>
                          <a:latin typeface="+mn-lt"/>
                          <a:ea typeface="Calibri" panose="020F0502020204030204" pitchFamily="34" charset="0"/>
                          <a:cs typeface="Times New Roman" panose="02020603050405020304" pitchFamily="18" charset="0"/>
                        </a:rPr>
                        <a:t>Penerapan algoritma genetika untuk penjadwalan mata kuliah</a:t>
                      </a:r>
                      <a:r>
                        <a:rPr lang="en-US" sz="2000" dirty="0">
                          <a:effectLst/>
                          <a:latin typeface="+mn-lt"/>
                          <a:ea typeface="Calibri" panose="020F0502020204030204" pitchFamily="34" charset="0"/>
                          <a:cs typeface="Times New Roman" panose="02020603050405020304" pitchFamily="18" charset="0"/>
                        </a:rPr>
                        <a:t>:</a:t>
                      </a:r>
                      <a:r>
                        <a:rPr lang="en-US" sz="2000" baseline="0" dirty="0">
                          <a:effectLst/>
                          <a:latin typeface="+mn-lt"/>
                          <a:ea typeface="Calibri" panose="020F0502020204030204" pitchFamily="34" charset="0"/>
                          <a:cs typeface="Times New Roman" panose="02020603050405020304" pitchFamily="18" charset="0"/>
                        </a:rPr>
                        <a:t> </a:t>
                      </a:r>
                      <a:r>
                        <a:rPr lang="en-US" sz="2000" baseline="0" dirty="0" err="1">
                          <a:effectLst/>
                          <a:latin typeface="+mn-lt"/>
                          <a:ea typeface="Calibri" panose="020F0502020204030204" pitchFamily="34" charset="0"/>
                          <a:cs typeface="Times New Roman" panose="02020603050405020304" pitchFamily="18" charset="0"/>
                        </a:rPr>
                        <a:t>Studi</a:t>
                      </a:r>
                      <a:r>
                        <a:rPr lang="en-US" sz="2000" baseline="0" dirty="0">
                          <a:effectLst/>
                          <a:latin typeface="+mn-lt"/>
                          <a:ea typeface="Calibri" panose="020F0502020204030204" pitchFamily="34" charset="0"/>
                          <a:cs typeface="Times New Roman" panose="02020603050405020304" pitchFamily="18" charset="0"/>
                        </a:rPr>
                        <a:t> </a:t>
                      </a:r>
                      <a:r>
                        <a:rPr lang="en-US" sz="2000" baseline="0" dirty="0" err="1">
                          <a:effectLst/>
                          <a:latin typeface="+mn-lt"/>
                          <a:ea typeface="Calibri" panose="020F0502020204030204" pitchFamily="34" charset="0"/>
                          <a:cs typeface="Times New Roman" panose="02020603050405020304" pitchFamily="18" charset="0"/>
                        </a:rPr>
                        <a:t>Kasus</a:t>
                      </a:r>
                      <a:r>
                        <a:rPr lang="en-US" sz="2000" baseline="0" dirty="0">
                          <a:effectLst/>
                          <a:latin typeface="+mn-lt"/>
                          <a:ea typeface="Calibri" panose="020F0502020204030204" pitchFamily="34" charset="0"/>
                          <a:cs typeface="Times New Roman" panose="02020603050405020304" pitchFamily="18" charset="0"/>
                        </a:rPr>
                        <a:t> STMIK ABC</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p:txBody>
          <a:bodyPr>
            <a:normAutofit/>
          </a:bodyPr>
          <a:lstStyle/>
          <a:p>
            <a:r>
              <a:rPr lang="en-US" dirty="0" err="1"/>
              <a:t>Penelitian</a:t>
            </a:r>
            <a:r>
              <a:rPr lang="en-US" dirty="0"/>
              <a:t> Yang </a:t>
            </a:r>
            <a:r>
              <a:rPr lang="en-US" dirty="0" err="1"/>
              <a:t>Memiliki</a:t>
            </a:r>
            <a:r>
              <a:rPr lang="en-US" dirty="0"/>
              <a:t> Kontribusi?</a:t>
            </a:r>
            <a:endParaRPr lang="id-ID"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9612" y="1665817"/>
            <a:ext cx="381000" cy="381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2286000"/>
            <a:ext cx="504941" cy="41464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2990123"/>
            <a:ext cx="453657" cy="372532"/>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541" y="3649133"/>
            <a:ext cx="381000" cy="381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4212" y="4364567"/>
            <a:ext cx="453657" cy="372532"/>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541" y="5029200"/>
            <a:ext cx="381000" cy="381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1850" y="5558368"/>
            <a:ext cx="453657" cy="37253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850" y="6146801"/>
            <a:ext cx="381000" cy="381000"/>
          </a:xfrm>
          <a:prstGeom prst="rect">
            <a:avLst/>
          </a:prstGeom>
        </p:spPr>
      </p:pic>
      <p:sp>
        <p:nvSpPr>
          <p:cNvPr id="3" name="Slide Number Placeholder 2">
            <a:extLst>
              <a:ext uri="{FF2B5EF4-FFF2-40B4-BE49-F238E27FC236}">
                <a16:creationId xmlns:a16="http://schemas.microsoft.com/office/drawing/2014/main" id="{3CEFF748-6737-4327-99DD-60A2A85A66C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36034742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1C22D1-CD44-4ED4-84F1-CCDEF6DD5C18}"/>
              </a:ext>
            </a:extLst>
          </p:cNvPr>
          <p:cNvSpPr>
            <a:spLocks noGrp="1"/>
          </p:cNvSpPr>
          <p:nvPr>
            <p:ph idx="1"/>
          </p:nvPr>
        </p:nvSpPr>
        <p:spPr>
          <a:xfrm>
            <a:off x="628650" y="1295400"/>
            <a:ext cx="7886700" cy="5181149"/>
          </a:xfrm>
        </p:spPr>
        <p:txBody>
          <a:bodyPr>
            <a:normAutofit/>
          </a:bodyPr>
          <a:lstStyle/>
          <a:p>
            <a:pPr marL="0" indent="0">
              <a:buNone/>
            </a:pPr>
            <a:r>
              <a:rPr lang="id-ID" sz="4000"/>
              <a:t>Topik dan skalanya </a:t>
            </a:r>
            <a:r>
              <a:rPr lang="id-ID" sz="4000">
                <a:solidFill>
                  <a:srgbClr val="C00000"/>
                </a:solidFill>
              </a:rPr>
              <a:t>kecil</a:t>
            </a:r>
            <a:r>
              <a:rPr lang="id-ID" sz="4000"/>
              <a:t>, </a:t>
            </a:r>
            <a:r>
              <a:rPr lang="id-ID" sz="4000">
                <a:solidFill>
                  <a:srgbClr val="0070C0"/>
                </a:solidFill>
              </a:rPr>
              <a:t>fokus</a:t>
            </a:r>
            <a:r>
              <a:rPr lang="id-ID" sz="4000"/>
              <a:t>, </a:t>
            </a:r>
            <a:r>
              <a:rPr lang="id-ID" sz="4000">
                <a:solidFill>
                  <a:srgbClr val="00B050"/>
                </a:solidFill>
              </a:rPr>
              <a:t>dalam</a:t>
            </a:r>
            <a:r>
              <a:rPr lang="id-ID" sz="4000"/>
              <a:t>, dan membawa pengaruh yang besar ke bidang penelitian kita</a:t>
            </a:r>
            <a:endParaRPr lang="en-US" sz="4000" dirty="0"/>
          </a:p>
        </p:txBody>
      </p:sp>
      <p:sp>
        <p:nvSpPr>
          <p:cNvPr id="4" name="Title 3">
            <a:extLst>
              <a:ext uri="{FF2B5EF4-FFF2-40B4-BE49-F238E27FC236}">
                <a16:creationId xmlns:a16="http://schemas.microsoft.com/office/drawing/2014/main" id="{A7DF69E1-9DA0-4406-9F61-A34B1C54E71B}"/>
              </a:ext>
            </a:extLst>
          </p:cNvPr>
          <p:cNvSpPr>
            <a:spLocks noGrp="1"/>
          </p:cNvSpPr>
          <p:nvPr>
            <p:ph type="title"/>
          </p:nvPr>
        </p:nvSpPr>
        <p:spPr/>
        <p:txBody>
          <a:bodyPr/>
          <a:lstStyle/>
          <a:p>
            <a:r>
              <a:rPr lang="id-ID"/>
              <a:t>Penelitian yang Berkualitas Tinggi</a:t>
            </a:r>
            <a:endParaRPr lang="en-US" dirty="0"/>
          </a:p>
        </p:txBody>
      </p:sp>
      <p:sp>
        <p:nvSpPr>
          <p:cNvPr id="3" name="Slide Number Placeholder 2">
            <a:extLst>
              <a:ext uri="{FF2B5EF4-FFF2-40B4-BE49-F238E27FC236}">
                <a16:creationId xmlns:a16="http://schemas.microsoft.com/office/drawing/2014/main" id="{2F83EF57-D1E1-4A4C-8266-A0E63946D7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62</a:t>
            </a:fld>
            <a:endParaRPr lang="en-US">
              <a:solidFill>
                <a:prstClr val="black">
                  <a:tint val="75000"/>
                </a:prstClr>
              </a:solidFill>
            </a:endParaRPr>
          </a:p>
        </p:txBody>
      </p:sp>
      <p:pic>
        <p:nvPicPr>
          <p:cNvPr id="6" name="Picture 5">
            <a:hlinkClick r:id="rId2"/>
            <a:extLst>
              <a:ext uri="{FF2B5EF4-FFF2-40B4-BE49-F238E27FC236}">
                <a16:creationId xmlns:a16="http://schemas.microsoft.com/office/drawing/2014/main" id="{6A24E12E-913C-4A6B-B823-29E7A1BC38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57400" y="3462112"/>
            <a:ext cx="5029200" cy="2828925"/>
          </a:xfrm>
          <a:prstGeom prst="rect">
            <a:avLst/>
          </a:prstGeom>
        </p:spPr>
      </p:pic>
    </p:spTree>
    <p:extLst>
      <p:ext uri="{BB962C8B-B14F-4D97-AF65-F5344CB8AC3E}">
        <p14:creationId xmlns:p14="http://schemas.microsoft.com/office/powerpoint/2010/main" val="4171732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normAutofit/>
          </a:bodyPr>
          <a:lstStyle/>
          <a:p>
            <a:r>
              <a:rPr lang="en-US" dirty="0"/>
              <a:t>The Illustrated Guide to a </a:t>
            </a:r>
            <a:r>
              <a:rPr lang="en-US" dirty="0" err="1"/>
              <a:t>Ph.D</a:t>
            </a:r>
            <a:r>
              <a:rPr lang="en-US" dirty="0"/>
              <a:t> </a:t>
            </a:r>
            <a:r>
              <a:rPr lang="en-US" sz="2400" dirty="0"/>
              <a:t>(Might, 2010)</a:t>
            </a:r>
            <a:endParaRPr lang="id-ID" sz="2400" dirty="0"/>
          </a:p>
        </p:txBody>
      </p:sp>
      <p:sp>
        <p:nvSpPr>
          <p:cNvPr id="3" name="Slide Number Placeholder 2">
            <a:extLst>
              <a:ext uri="{FF2B5EF4-FFF2-40B4-BE49-F238E27FC236}">
                <a16:creationId xmlns:a16="http://schemas.microsoft.com/office/drawing/2014/main" id="{D46F1E17-2A27-48AC-8E24-509CE5C45B9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1281167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F68C8007-110A-419E-B58B-0D173FEF7A9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2339494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F59A97E2-6DF9-4C0C-B225-E3EC4436BD9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16948919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2CF5FC6D-014F-4A57-97BF-131E8DF0729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808349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1F1F0C54-3AC3-42C8-B569-B6FF8148EE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312697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2EFF8AC9-BC88-4122-9E7A-6F0A587C29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229036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FD591AA5-515D-4B16-9419-BADAD9A24CA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31148852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1.1 Definisi </a:t>
            </a:r>
            <a:r>
              <a:rPr lang="en-US" sz="4000" dirty="0" err="1"/>
              <a:t>Penelitian</a:t>
            </a:r>
            <a:endParaRPr lang="en-US" sz="4000" dirty="0"/>
          </a:p>
        </p:txBody>
      </p:sp>
      <p:sp>
        <p:nvSpPr>
          <p:cNvPr id="3" name="Text Placeholder 2"/>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9D8A41-0E83-49BE-8FFB-BD91B74A0C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98554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D305B077-F1B9-4124-ADD5-4A83DC983B5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26997281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CCBD15FF-D0B6-471F-99C9-611CBC3758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3809647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white table&#10;&#10;Description generated with high confidence">
            <a:extLst>
              <a:ext uri="{FF2B5EF4-FFF2-40B4-BE49-F238E27FC236}">
                <a16:creationId xmlns:a16="http://schemas.microsoft.com/office/drawing/2014/main" id="{AB589188-E328-4F78-AEA4-21BA20E861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121" y="1123082"/>
            <a:ext cx="3062479" cy="1848718"/>
          </a:xfrm>
        </p:spPr>
      </p:pic>
      <p:sp>
        <p:nvSpPr>
          <p:cNvPr id="4" name="Title 3">
            <a:extLst>
              <a:ext uri="{FF2B5EF4-FFF2-40B4-BE49-F238E27FC236}">
                <a16:creationId xmlns:a16="http://schemas.microsoft.com/office/drawing/2014/main" id="{34B22E05-96DC-49E5-9029-881E7F0E82C7}"/>
              </a:ext>
            </a:extLst>
          </p:cNvPr>
          <p:cNvSpPr>
            <a:spLocks noGrp="1"/>
          </p:cNvSpPr>
          <p:nvPr>
            <p:ph type="title"/>
          </p:nvPr>
        </p:nvSpPr>
        <p:spPr/>
        <p:txBody>
          <a:bodyPr/>
          <a:lstStyle/>
          <a:p>
            <a:r>
              <a:rPr lang="id-ID" dirty="0"/>
              <a:t>Akademisi vs </a:t>
            </a:r>
            <a:r>
              <a:rPr lang="id-ID" dirty="0" err="1"/>
              <a:t>Technopreneur</a:t>
            </a:r>
            <a:endParaRPr lang="en-US" dirty="0"/>
          </a:p>
        </p:txBody>
      </p:sp>
      <p:sp>
        <p:nvSpPr>
          <p:cNvPr id="3" name="Slide Number Placeholder 2">
            <a:extLst>
              <a:ext uri="{FF2B5EF4-FFF2-40B4-BE49-F238E27FC236}">
                <a16:creationId xmlns:a16="http://schemas.microsoft.com/office/drawing/2014/main" id="{7BA729A4-E333-4482-A74B-CE3989FA63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72</a:t>
            </a:fld>
            <a:endParaRPr lang="en-US">
              <a:solidFill>
                <a:prstClr val="black">
                  <a:tint val="75000"/>
                </a:prstClr>
              </a:solidFill>
            </a:endParaRPr>
          </a:p>
        </p:txBody>
      </p:sp>
      <p:pic>
        <p:nvPicPr>
          <p:cNvPr id="8" name="Picture 7">
            <a:extLst>
              <a:ext uri="{FF2B5EF4-FFF2-40B4-BE49-F238E27FC236}">
                <a16:creationId xmlns:a16="http://schemas.microsoft.com/office/drawing/2014/main" id="{8D98DCCA-58D1-4A18-966C-6DDB963598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8202" y="3329288"/>
            <a:ext cx="5581400" cy="3266044"/>
          </a:xfrm>
          <a:prstGeom prst="rect">
            <a:avLst/>
          </a:prstGeom>
        </p:spPr>
      </p:pic>
      <p:pic>
        <p:nvPicPr>
          <p:cNvPr id="10" name="Picture 9">
            <a:extLst>
              <a:ext uri="{FF2B5EF4-FFF2-40B4-BE49-F238E27FC236}">
                <a16:creationId xmlns:a16="http://schemas.microsoft.com/office/drawing/2014/main" id="{2BAC0158-B7E9-4D25-B1A5-BC8502EAD4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7811" y="636695"/>
            <a:ext cx="3550390" cy="2662792"/>
          </a:xfrm>
          <a:prstGeom prst="rect">
            <a:avLst/>
          </a:prstGeom>
        </p:spPr>
      </p:pic>
      <p:sp>
        <p:nvSpPr>
          <p:cNvPr id="12" name="TextBox 11">
            <a:extLst>
              <a:ext uri="{FF2B5EF4-FFF2-40B4-BE49-F238E27FC236}">
                <a16:creationId xmlns:a16="http://schemas.microsoft.com/office/drawing/2014/main" id="{A5EA0CA2-4A23-46DA-A68C-8F25DB705D8C}"/>
              </a:ext>
            </a:extLst>
          </p:cNvPr>
          <p:cNvSpPr txBox="1"/>
          <p:nvPr/>
        </p:nvSpPr>
        <p:spPr>
          <a:xfrm>
            <a:off x="1371600" y="2764537"/>
            <a:ext cx="1601722" cy="461665"/>
          </a:xfrm>
          <a:prstGeom prst="rect">
            <a:avLst/>
          </a:prstGeom>
          <a:noFill/>
        </p:spPr>
        <p:txBody>
          <a:bodyPr wrap="none" rtlCol="0">
            <a:spAutoFit/>
          </a:bodyPr>
          <a:lstStyle/>
          <a:p>
            <a:r>
              <a:rPr lang="id-ID" sz="2400" dirty="0">
                <a:effectLst/>
                <a:latin typeface="+mn-lt"/>
              </a:rPr>
              <a:t>Meja </a:t>
            </a:r>
            <a:r>
              <a:rPr lang="id-ID" sz="2400" dirty="0">
                <a:solidFill>
                  <a:srgbClr val="0070C0"/>
                </a:solidFill>
                <a:effectLst/>
                <a:latin typeface="+mn-lt"/>
              </a:rPr>
              <a:t>Indah</a:t>
            </a:r>
            <a:endParaRPr lang="en-US" sz="2400" dirty="0">
              <a:solidFill>
                <a:srgbClr val="0070C0"/>
              </a:solidFill>
              <a:effectLst/>
              <a:latin typeface="+mn-lt"/>
            </a:endParaRPr>
          </a:p>
        </p:txBody>
      </p:sp>
      <p:sp>
        <p:nvSpPr>
          <p:cNvPr id="13" name="TextBox 12">
            <a:extLst>
              <a:ext uri="{FF2B5EF4-FFF2-40B4-BE49-F238E27FC236}">
                <a16:creationId xmlns:a16="http://schemas.microsoft.com/office/drawing/2014/main" id="{542676F7-0BC0-48C5-B15A-DE50D598711E}"/>
              </a:ext>
            </a:extLst>
          </p:cNvPr>
          <p:cNvSpPr txBox="1"/>
          <p:nvPr/>
        </p:nvSpPr>
        <p:spPr>
          <a:xfrm>
            <a:off x="5684016" y="2687920"/>
            <a:ext cx="1456168" cy="461665"/>
          </a:xfrm>
          <a:prstGeom prst="rect">
            <a:avLst/>
          </a:prstGeom>
          <a:noFill/>
        </p:spPr>
        <p:txBody>
          <a:bodyPr wrap="none" rtlCol="0">
            <a:spAutoFit/>
          </a:bodyPr>
          <a:lstStyle/>
          <a:p>
            <a:r>
              <a:rPr lang="id-ID" sz="2400" dirty="0">
                <a:effectLst/>
                <a:latin typeface="+mn-lt"/>
              </a:rPr>
              <a:t>Meja </a:t>
            </a:r>
            <a:r>
              <a:rPr lang="id-ID" sz="2400" dirty="0">
                <a:solidFill>
                  <a:srgbClr val="00B050"/>
                </a:solidFill>
                <a:effectLst/>
                <a:latin typeface="+mn-lt"/>
              </a:rPr>
              <a:t>Kuat</a:t>
            </a:r>
            <a:endParaRPr lang="en-US" sz="2400" dirty="0">
              <a:solidFill>
                <a:srgbClr val="00B050"/>
              </a:solidFill>
              <a:effectLst/>
              <a:latin typeface="+mn-lt"/>
            </a:endParaRPr>
          </a:p>
        </p:txBody>
      </p:sp>
      <p:sp>
        <p:nvSpPr>
          <p:cNvPr id="14" name="TextBox 13">
            <a:extLst>
              <a:ext uri="{FF2B5EF4-FFF2-40B4-BE49-F238E27FC236}">
                <a16:creationId xmlns:a16="http://schemas.microsoft.com/office/drawing/2014/main" id="{8802CFDF-97D0-4A0A-B2A7-5219AF0C7C51}"/>
              </a:ext>
            </a:extLst>
          </p:cNvPr>
          <p:cNvSpPr txBox="1"/>
          <p:nvPr/>
        </p:nvSpPr>
        <p:spPr>
          <a:xfrm>
            <a:off x="1311849" y="6197236"/>
            <a:ext cx="1451038" cy="461665"/>
          </a:xfrm>
          <a:prstGeom prst="rect">
            <a:avLst/>
          </a:prstGeom>
          <a:noFill/>
        </p:spPr>
        <p:txBody>
          <a:bodyPr wrap="none" rtlCol="0">
            <a:spAutoFit/>
          </a:bodyPr>
          <a:lstStyle/>
          <a:p>
            <a:r>
              <a:rPr lang="id-ID" sz="2400" dirty="0">
                <a:effectLst/>
                <a:latin typeface="+mn-lt"/>
              </a:rPr>
              <a:t>Meja </a:t>
            </a:r>
            <a:r>
              <a:rPr lang="id-ID" sz="2400" dirty="0">
                <a:solidFill>
                  <a:srgbClr val="7030A0"/>
                </a:solidFill>
                <a:effectLst/>
                <a:latin typeface="+mn-lt"/>
              </a:rPr>
              <a:t>Luas</a:t>
            </a:r>
            <a:endParaRPr lang="en-US" sz="2400" dirty="0">
              <a:solidFill>
                <a:srgbClr val="7030A0"/>
              </a:solidFill>
              <a:effectLst/>
              <a:latin typeface="+mn-lt"/>
            </a:endParaRPr>
          </a:p>
        </p:txBody>
      </p:sp>
      <p:sp>
        <p:nvSpPr>
          <p:cNvPr id="15" name="TextBox 14">
            <a:extLst>
              <a:ext uri="{FF2B5EF4-FFF2-40B4-BE49-F238E27FC236}">
                <a16:creationId xmlns:a16="http://schemas.microsoft.com/office/drawing/2014/main" id="{BE93D224-CB6A-4364-A4D2-797252B96299}"/>
              </a:ext>
            </a:extLst>
          </p:cNvPr>
          <p:cNvSpPr txBox="1"/>
          <p:nvPr/>
        </p:nvSpPr>
        <p:spPr>
          <a:xfrm>
            <a:off x="4597400" y="3343653"/>
            <a:ext cx="4470400" cy="3046988"/>
          </a:xfrm>
          <a:prstGeom prst="rect">
            <a:avLst/>
          </a:prstGeom>
          <a:noFill/>
        </p:spPr>
        <p:txBody>
          <a:bodyPr wrap="square" rtlCol="0">
            <a:spAutoFit/>
          </a:bodyPr>
          <a:lstStyle/>
          <a:p>
            <a:pPr marL="342900" indent="-342900" algn="l">
              <a:buFont typeface="Arial" panose="020B0604020202020204" pitchFamily="34" charset="0"/>
              <a:buChar char="•"/>
            </a:pPr>
            <a:r>
              <a:rPr lang="id-ID" sz="2400" dirty="0" err="1">
                <a:solidFill>
                  <a:srgbClr val="C00000"/>
                </a:solidFill>
                <a:effectLst/>
              </a:rPr>
              <a:t>Technopreneur</a:t>
            </a:r>
            <a:r>
              <a:rPr lang="id-ID" sz="2400" dirty="0">
                <a:effectLst/>
              </a:rPr>
              <a:t>?</a:t>
            </a:r>
            <a:endParaRPr lang="en-US" sz="2400" dirty="0">
              <a:effectLst/>
            </a:endParaRPr>
          </a:p>
          <a:p>
            <a:pPr marL="914400" lvl="1" indent="-457200" algn="l">
              <a:buFont typeface="+mj-lt"/>
              <a:buAutoNum type="arabicPeriod"/>
            </a:pPr>
            <a:r>
              <a:rPr lang="id-ID" sz="2000" dirty="0">
                <a:solidFill>
                  <a:srgbClr val="FF0000"/>
                </a:solidFill>
                <a:effectLst/>
              </a:rPr>
              <a:t>Jual</a:t>
            </a:r>
            <a:r>
              <a:rPr lang="id-ID" sz="2000" dirty="0">
                <a:effectLst/>
              </a:rPr>
              <a:t> Produk</a:t>
            </a:r>
          </a:p>
          <a:p>
            <a:pPr marL="914400" lvl="1" indent="-457200" algn="l">
              <a:buFont typeface="+mj-lt"/>
              <a:buAutoNum type="arabicPeriod"/>
            </a:pPr>
            <a:r>
              <a:rPr lang="id-ID" sz="2000" dirty="0">
                <a:effectLst/>
              </a:rPr>
              <a:t>Beri </a:t>
            </a:r>
            <a:r>
              <a:rPr lang="id-ID" sz="2000" dirty="0">
                <a:solidFill>
                  <a:srgbClr val="FF0000"/>
                </a:solidFill>
                <a:effectLst/>
              </a:rPr>
              <a:t>Nilai Tambah </a:t>
            </a:r>
            <a:r>
              <a:rPr lang="id-ID" sz="2000" dirty="0">
                <a:effectLst/>
              </a:rPr>
              <a:t>Produk</a:t>
            </a:r>
          </a:p>
          <a:p>
            <a:pPr marL="914400" lvl="1" indent="-457200" algn="l">
              <a:buFont typeface="+mj-lt"/>
              <a:buAutoNum type="arabicPeriod"/>
            </a:pPr>
            <a:r>
              <a:rPr lang="id-ID" sz="2000" dirty="0">
                <a:effectLst/>
              </a:rPr>
              <a:t>Jadikan Aset, </a:t>
            </a:r>
            <a:r>
              <a:rPr lang="id-ID" sz="2000" dirty="0">
                <a:solidFill>
                  <a:srgbClr val="FF0000"/>
                </a:solidFill>
                <a:effectLst/>
              </a:rPr>
              <a:t>Jual Layanan</a:t>
            </a:r>
          </a:p>
          <a:p>
            <a:pPr marL="800100" lvl="1" indent="-342900" algn="l">
              <a:buFont typeface="Arial" panose="020B0604020202020204" pitchFamily="34" charset="0"/>
              <a:buChar char="•"/>
            </a:pPr>
            <a:endParaRPr lang="id-ID" sz="2400" dirty="0">
              <a:effectLst/>
            </a:endParaRPr>
          </a:p>
          <a:p>
            <a:pPr marL="342900" indent="-342900" algn="l">
              <a:buFont typeface="Arial" panose="020B0604020202020204" pitchFamily="34" charset="0"/>
              <a:buChar char="•"/>
            </a:pPr>
            <a:r>
              <a:rPr lang="id-ID" sz="2400" dirty="0">
                <a:solidFill>
                  <a:srgbClr val="00B050"/>
                </a:solidFill>
                <a:effectLst/>
              </a:rPr>
              <a:t>Akademisi</a:t>
            </a:r>
            <a:r>
              <a:rPr lang="id-ID" sz="2400" dirty="0">
                <a:effectLst/>
              </a:rPr>
              <a:t>?</a:t>
            </a:r>
          </a:p>
          <a:p>
            <a:pPr marL="800100" lvl="1" indent="-342900" algn="l">
              <a:buFont typeface="Arial" panose="020B0604020202020204" pitchFamily="34" charset="0"/>
              <a:buChar char="•"/>
            </a:pPr>
            <a:r>
              <a:rPr lang="id-ID" sz="2000" dirty="0">
                <a:effectLst/>
              </a:rPr>
              <a:t>Pelajari, </a:t>
            </a:r>
            <a:r>
              <a:rPr lang="id-ID" sz="2000" dirty="0">
                <a:solidFill>
                  <a:srgbClr val="92D050"/>
                </a:solidFill>
                <a:effectLst/>
              </a:rPr>
              <a:t>Preteli Komponen</a:t>
            </a:r>
            <a:endParaRPr lang="en-US" sz="2000" dirty="0">
              <a:solidFill>
                <a:srgbClr val="92D050"/>
              </a:solidFill>
              <a:effectLst/>
            </a:endParaRPr>
          </a:p>
          <a:p>
            <a:pPr marL="800100" lvl="1" indent="-342900" algn="l">
              <a:buFont typeface="Arial" panose="020B0604020202020204" pitchFamily="34" charset="0"/>
              <a:buChar char="•"/>
            </a:pPr>
            <a:r>
              <a:rPr lang="id-ID" sz="2000" dirty="0">
                <a:effectLst/>
              </a:rPr>
              <a:t>Ciptakan </a:t>
            </a:r>
            <a:r>
              <a:rPr lang="en-US" sz="2000" dirty="0" err="1">
                <a:solidFill>
                  <a:srgbClr val="92D050"/>
                </a:solidFill>
                <a:effectLst/>
              </a:rPr>
              <a:t>Meja</a:t>
            </a:r>
            <a:r>
              <a:rPr lang="en-US" sz="2000" dirty="0">
                <a:solidFill>
                  <a:srgbClr val="92D050"/>
                </a:solidFill>
                <a:effectLst/>
              </a:rPr>
              <a:t> </a:t>
            </a:r>
            <a:r>
              <a:rPr lang="en-US" sz="2000" dirty="0" err="1">
                <a:solidFill>
                  <a:srgbClr val="92D050"/>
                </a:solidFill>
                <a:effectLst/>
              </a:rPr>
              <a:t>Baru</a:t>
            </a:r>
            <a:r>
              <a:rPr lang="en-US" sz="2000" dirty="0">
                <a:solidFill>
                  <a:srgbClr val="92D050"/>
                </a:solidFill>
                <a:effectLst/>
              </a:rPr>
              <a:t> </a:t>
            </a:r>
            <a:r>
              <a:rPr lang="id-ID" sz="2000" dirty="0">
                <a:effectLst/>
              </a:rPr>
              <a:t>yang Berbeda</a:t>
            </a:r>
            <a:r>
              <a:rPr lang="en-US" sz="2000" dirty="0">
                <a:effectLst/>
              </a:rPr>
              <a:t> </a:t>
            </a:r>
            <a:r>
              <a:rPr lang="en-US" sz="2000" dirty="0" err="1">
                <a:effectLst/>
              </a:rPr>
              <a:t>dengan</a:t>
            </a:r>
            <a:r>
              <a:rPr lang="en-US" sz="2000" dirty="0">
                <a:effectLst/>
              </a:rPr>
              <a:t> 3 </a:t>
            </a:r>
            <a:r>
              <a:rPr lang="en-US" sz="2000" dirty="0" err="1">
                <a:effectLst/>
              </a:rPr>
              <a:t>Meja</a:t>
            </a:r>
            <a:r>
              <a:rPr lang="en-US" sz="2000" dirty="0">
                <a:effectLst/>
              </a:rPr>
              <a:t> </a:t>
            </a:r>
            <a:r>
              <a:rPr lang="en-US" sz="2000" dirty="0" err="1">
                <a:effectLst/>
              </a:rPr>
              <a:t>Itu</a:t>
            </a:r>
            <a:endParaRPr lang="en-US" sz="2000" dirty="0">
              <a:effectLst/>
            </a:endParaRPr>
          </a:p>
        </p:txBody>
      </p:sp>
    </p:spTree>
    <p:extLst>
      <p:ext uri="{BB962C8B-B14F-4D97-AF65-F5344CB8AC3E}">
        <p14:creationId xmlns:p14="http://schemas.microsoft.com/office/powerpoint/2010/main" val="1068829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anim calcmode="lin" valueType="num">
                                      <p:cBhvr additive="base">
                                        <p:cTn id="3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 calcmode="lin" valueType="num">
                                      <p:cBhvr additive="base">
                                        <p:cTn id="37"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7" end="7"/>
                                            </p:txEl>
                                          </p:spTgt>
                                        </p:tgtEl>
                                        <p:attrNameLst>
                                          <p:attrName>style.visibility</p:attrName>
                                        </p:attrNameLst>
                                      </p:cBhvr>
                                      <p:to>
                                        <p:strVal val="visible"/>
                                      </p:to>
                                    </p:set>
                                    <p:anim calcmode="lin" valueType="num">
                                      <p:cBhvr additive="base">
                                        <p:cTn id="43"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612" y="1066800"/>
            <a:ext cx="8486775" cy="4795495"/>
          </a:xfrm>
        </p:spPr>
        <p:txBody>
          <a:bodyPr>
            <a:noAutofit/>
          </a:bodyPr>
          <a:lstStyle/>
          <a:p>
            <a:pPr marL="514350" indent="-514350">
              <a:buFont typeface="+mj-lt"/>
              <a:buAutoNum type="arabicPeriod"/>
            </a:pPr>
            <a:r>
              <a:rPr lang="id-ID" sz="2200" dirty="0"/>
              <a:t>Penelitian yang dilakukan secara logis, </a:t>
            </a:r>
            <a:r>
              <a:rPr lang="id-ID" sz="2200" dirty="0">
                <a:solidFill>
                  <a:srgbClr val="C00000"/>
                </a:solidFill>
              </a:rPr>
              <a:t>sistematis</a:t>
            </a:r>
            <a:r>
              <a:rPr lang="id-ID" sz="2200" dirty="0"/>
              <a:t>, terencana, dan </a:t>
            </a:r>
            <a:r>
              <a:rPr lang="id-ID" sz="2200" dirty="0">
                <a:solidFill>
                  <a:srgbClr val="C00000"/>
                </a:solidFill>
              </a:rPr>
              <a:t>hasil penelitian divalidasi </a:t>
            </a:r>
            <a:r>
              <a:rPr lang="id-ID" sz="2200" dirty="0"/>
              <a:t>serta terukur </a:t>
            </a:r>
            <a:r>
              <a:rPr lang="id-ID" sz="1800" i="1" dirty="0"/>
              <a:t>(</a:t>
            </a:r>
            <a:r>
              <a:rPr lang="id-ID" sz="1800" i="1" dirty="0" err="1"/>
              <a:t>Supino</a:t>
            </a:r>
            <a:r>
              <a:rPr lang="id-ID" sz="1800" i="1" dirty="0"/>
              <a:t> &amp; </a:t>
            </a:r>
            <a:r>
              <a:rPr lang="id-ID" sz="1800" i="1" dirty="0" err="1"/>
              <a:t>Borer</a:t>
            </a:r>
            <a:r>
              <a:rPr lang="id-ID" sz="1800" i="1" dirty="0"/>
              <a:t>, 2012)</a:t>
            </a:r>
          </a:p>
          <a:p>
            <a:pPr marL="514350" indent="-514350">
              <a:buFont typeface="+mj-lt"/>
              <a:buAutoNum type="arabicPeriod"/>
            </a:pPr>
            <a:r>
              <a:rPr lang="id-ID" sz="2200" dirty="0"/>
              <a:t>Penelitian yang </a:t>
            </a:r>
            <a:r>
              <a:rPr lang="id-ID" sz="2200" dirty="0">
                <a:solidFill>
                  <a:srgbClr val="C00000"/>
                </a:solidFill>
              </a:rPr>
              <a:t>empiris</a:t>
            </a:r>
            <a:r>
              <a:rPr lang="id-ID" sz="2200" dirty="0"/>
              <a:t>, dilatarbelakangi oleh situasi yang riil, dengan </a:t>
            </a:r>
            <a:r>
              <a:rPr lang="id-ID" sz="2200" dirty="0">
                <a:solidFill>
                  <a:srgbClr val="C00000"/>
                </a:solidFill>
              </a:rPr>
              <a:t>data yang valid </a:t>
            </a:r>
            <a:r>
              <a:rPr lang="id-ID" sz="2200" dirty="0"/>
              <a:t>dan </a:t>
            </a:r>
            <a:r>
              <a:rPr lang="id-ID" sz="2200" dirty="0" err="1"/>
              <a:t>kongkrit</a:t>
            </a:r>
            <a:r>
              <a:rPr lang="id-ID" sz="1800" i="1" dirty="0"/>
              <a:t> (</a:t>
            </a:r>
            <a:r>
              <a:rPr lang="id-ID" sz="1800" i="1" dirty="0" err="1"/>
              <a:t>Kothari</a:t>
            </a:r>
            <a:r>
              <a:rPr lang="id-ID" sz="1800" i="1" dirty="0"/>
              <a:t>, 2004)</a:t>
            </a:r>
          </a:p>
          <a:p>
            <a:pPr marL="514350" indent="-514350">
              <a:buFont typeface="+mj-lt"/>
              <a:buAutoNum type="arabicPeriod"/>
            </a:pPr>
            <a:r>
              <a:rPr lang="id-ID" sz="2200" dirty="0"/>
              <a:t>Penelitian yang memiliki </a:t>
            </a:r>
            <a:r>
              <a:rPr lang="id-ID" sz="2200" dirty="0">
                <a:solidFill>
                  <a:srgbClr val="C00000"/>
                </a:solidFill>
              </a:rPr>
              <a:t>kebaruan</a:t>
            </a:r>
            <a:r>
              <a:rPr lang="id-ID" sz="2200" dirty="0"/>
              <a:t> (</a:t>
            </a:r>
            <a:r>
              <a:rPr lang="id-ID" sz="2200" i="1" dirty="0" err="1"/>
              <a:t>novelty</a:t>
            </a:r>
            <a:r>
              <a:rPr lang="id-ID" sz="2200" dirty="0"/>
              <a:t>) yang bisa diwujudkan dalam berbagai bentuk </a:t>
            </a:r>
            <a:r>
              <a:rPr lang="id-ID" sz="1800" i="1" dirty="0"/>
              <a:t>(</a:t>
            </a:r>
            <a:r>
              <a:rPr lang="id-ID" sz="1800" i="1" dirty="0" err="1"/>
              <a:t>Lichtfouse</a:t>
            </a:r>
            <a:r>
              <a:rPr lang="id-ID" sz="1800" i="1" dirty="0"/>
              <a:t>, 2013)</a:t>
            </a:r>
          </a:p>
          <a:p>
            <a:pPr marL="514350" indent="-514350">
              <a:buFont typeface="+mj-lt"/>
              <a:buAutoNum type="arabicPeriod"/>
            </a:pPr>
            <a:r>
              <a:rPr lang="id-ID" sz="2200" dirty="0"/>
              <a:t>Penelitian yang menghasilkan </a:t>
            </a:r>
            <a:r>
              <a:rPr lang="id-ID" sz="2200" dirty="0">
                <a:solidFill>
                  <a:srgbClr val="C00000"/>
                </a:solidFill>
              </a:rPr>
              <a:t>kontribusi ke pengetahuan</a:t>
            </a:r>
            <a:r>
              <a:rPr lang="id-ID" sz="2200" dirty="0"/>
              <a:t> yang memiliki orisinalitas yang tinggi</a:t>
            </a:r>
            <a:r>
              <a:rPr lang="id-ID" sz="1800" i="1" dirty="0"/>
              <a:t> (</a:t>
            </a:r>
            <a:r>
              <a:rPr lang="id-ID" sz="1800" i="1" dirty="0" err="1"/>
              <a:t>Sahu</a:t>
            </a:r>
            <a:r>
              <a:rPr lang="id-ID" sz="1800" i="1" dirty="0"/>
              <a:t>, 2013)</a:t>
            </a:r>
          </a:p>
          <a:p>
            <a:pPr marL="514350" indent="-514350">
              <a:buFont typeface="+mj-lt"/>
              <a:buAutoNum type="arabicPeriod"/>
            </a:pPr>
            <a:r>
              <a:rPr lang="id-ID" sz="2200" dirty="0"/>
              <a:t>Penelitian yang menghasilkan kontribusi ke pengetahuan yang karakternya bisa </a:t>
            </a:r>
            <a:r>
              <a:rPr lang="id-ID" sz="2200" dirty="0" err="1">
                <a:solidFill>
                  <a:srgbClr val="C00000"/>
                </a:solidFill>
              </a:rPr>
              <a:t>digeneralisasi</a:t>
            </a:r>
            <a:r>
              <a:rPr lang="id-ID" sz="2200" dirty="0">
                <a:solidFill>
                  <a:srgbClr val="C00000"/>
                </a:solidFill>
              </a:rPr>
              <a:t> </a:t>
            </a:r>
            <a:r>
              <a:rPr lang="id-ID" sz="2200" dirty="0"/>
              <a:t>untuk obyek yang lain </a:t>
            </a:r>
            <a:r>
              <a:rPr lang="id-ID" sz="1800" i="1" dirty="0"/>
              <a:t>(</a:t>
            </a:r>
            <a:r>
              <a:rPr lang="id-ID" sz="1800" i="1" dirty="0" err="1"/>
              <a:t>Dawson</a:t>
            </a:r>
            <a:r>
              <a:rPr lang="id-ID" sz="1800" i="1" dirty="0"/>
              <a:t>, 2009) (</a:t>
            </a:r>
            <a:r>
              <a:rPr lang="id-ID" sz="1800" i="1" dirty="0" err="1"/>
              <a:t>Supino</a:t>
            </a:r>
            <a:r>
              <a:rPr lang="id-ID" sz="1800" i="1" dirty="0"/>
              <a:t> &amp; </a:t>
            </a:r>
            <a:r>
              <a:rPr lang="id-ID" sz="1800" i="1" dirty="0" err="1"/>
              <a:t>Borer</a:t>
            </a:r>
            <a:r>
              <a:rPr lang="id-ID" sz="1800" i="1" dirty="0"/>
              <a:t>, 2012)</a:t>
            </a:r>
          </a:p>
          <a:p>
            <a:pPr marL="514350" indent="-514350">
              <a:buFont typeface="+mj-lt"/>
              <a:buAutoNum type="arabicPeriod"/>
            </a:pPr>
            <a:r>
              <a:rPr lang="id-ID" sz="2200" dirty="0"/>
              <a:t>Penelitian yang bisa </a:t>
            </a:r>
            <a:r>
              <a:rPr lang="id-ID" sz="2200" dirty="0">
                <a:solidFill>
                  <a:srgbClr val="C00000"/>
                </a:solidFill>
              </a:rPr>
              <a:t>direplikasi</a:t>
            </a:r>
            <a:r>
              <a:rPr lang="id-ID" sz="2200" dirty="0"/>
              <a:t> oleh peneliti lain </a:t>
            </a:r>
            <a:r>
              <a:rPr lang="id-ID" sz="1800" i="1" dirty="0"/>
              <a:t>(</a:t>
            </a:r>
            <a:r>
              <a:rPr lang="id-ID" sz="1800" i="1" dirty="0" err="1"/>
              <a:t>Kothari</a:t>
            </a:r>
            <a:r>
              <a:rPr lang="id-ID" sz="1800" i="1" dirty="0"/>
              <a:t>, 2004) (</a:t>
            </a:r>
            <a:r>
              <a:rPr lang="id-ID" sz="1800" i="1" dirty="0" err="1"/>
              <a:t>Runeson</a:t>
            </a:r>
            <a:r>
              <a:rPr lang="id-ID" sz="1800" i="1" dirty="0"/>
              <a:t> </a:t>
            </a:r>
            <a:r>
              <a:rPr lang="id-ID" sz="1800" i="1" dirty="0" err="1"/>
              <a:t>et</a:t>
            </a:r>
            <a:r>
              <a:rPr lang="id-ID" sz="1800" i="1" dirty="0"/>
              <a:t> </a:t>
            </a:r>
            <a:r>
              <a:rPr lang="id-ID" sz="1800" i="1" dirty="0" err="1"/>
              <a:t>al</a:t>
            </a:r>
            <a:r>
              <a:rPr lang="id-ID" sz="1800" i="1" dirty="0"/>
              <a:t>., 2012)</a:t>
            </a:r>
            <a:endParaRPr lang="id-ID" sz="2200" i="1" dirty="0"/>
          </a:p>
          <a:p>
            <a:pPr marL="514350" indent="-514350">
              <a:buFont typeface="+mj-lt"/>
              <a:buAutoNum type="arabicPeriod"/>
            </a:pPr>
            <a:r>
              <a:rPr lang="id-ID" sz="2200" dirty="0"/>
              <a:t>Penelitian yang </a:t>
            </a:r>
            <a:r>
              <a:rPr lang="id-ID" sz="2200" dirty="0">
                <a:solidFill>
                  <a:srgbClr val="C00000"/>
                </a:solidFill>
              </a:rPr>
              <a:t>mendapatkan </a:t>
            </a:r>
            <a:r>
              <a:rPr lang="id-ID" sz="2200" dirty="0" err="1">
                <a:solidFill>
                  <a:srgbClr val="C00000"/>
                </a:solidFill>
              </a:rPr>
              <a:t>sitasi</a:t>
            </a:r>
            <a:r>
              <a:rPr lang="id-ID" sz="2200" dirty="0">
                <a:solidFill>
                  <a:srgbClr val="C00000"/>
                </a:solidFill>
              </a:rPr>
              <a:t> (</a:t>
            </a:r>
            <a:r>
              <a:rPr lang="id-ID" sz="2200" dirty="0" err="1">
                <a:solidFill>
                  <a:srgbClr val="C00000"/>
                </a:solidFill>
              </a:rPr>
              <a:t>citation</a:t>
            </a:r>
            <a:r>
              <a:rPr lang="id-ID" sz="2200" dirty="0">
                <a:solidFill>
                  <a:srgbClr val="C00000"/>
                </a:solidFill>
              </a:rPr>
              <a:t>) yang tinggi </a:t>
            </a:r>
            <a:r>
              <a:rPr lang="id-ID" sz="2200" dirty="0"/>
              <a:t>dari peneliti lain setelah </a:t>
            </a:r>
            <a:r>
              <a:rPr lang="id-ID" sz="2200" dirty="0" err="1"/>
              <a:t>dipublikasi</a:t>
            </a:r>
            <a:r>
              <a:rPr lang="id-ID" sz="2200" dirty="0"/>
              <a:t> dalam bentuk </a:t>
            </a:r>
            <a:r>
              <a:rPr lang="id-ID" sz="2200" dirty="0" err="1"/>
              <a:t>paper</a:t>
            </a:r>
            <a:r>
              <a:rPr lang="id-ID" sz="2200" dirty="0"/>
              <a:t> di jurnal ilmiah</a:t>
            </a:r>
          </a:p>
        </p:txBody>
      </p:sp>
      <p:sp>
        <p:nvSpPr>
          <p:cNvPr id="2" name="Title 1"/>
          <p:cNvSpPr>
            <a:spLocks noGrp="1"/>
          </p:cNvSpPr>
          <p:nvPr>
            <p:ph type="title"/>
          </p:nvPr>
        </p:nvSpPr>
        <p:spPr/>
        <p:txBody>
          <a:bodyPr>
            <a:normAutofit/>
          </a:bodyPr>
          <a:lstStyle/>
          <a:p>
            <a:r>
              <a:rPr lang="en-US" dirty="0"/>
              <a:t>Parameter </a:t>
            </a:r>
            <a:r>
              <a:rPr lang="en-US" dirty="0" err="1"/>
              <a:t>Penelitian</a:t>
            </a:r>
            <a:r>
              <a:rPr lang="en-US" dirty="0"/>
              <a:t> Yang </a:t>
            </a:r>
            <a:r>
              <a:rPr lang="en-US" dirty="0" err="1"/>
              <a:t>Berkualitas</a:t>
            </a:r>
            <a:endParaRPr lang="id-ID" dirty="0"/>
          </a:p>
        </p:txBody>
      </p:sp>
      <p:sp>
        <p:nvSpPr>
          <p:cNvPr id="5" name="Slide Number Placeholder 4">
            <a:extLst>
              <a:ext uri="{FF2B5EF4-FFF2-40B4-BE49-F238E27FC236}">
                <a16:creationId xmlns:a16="http://schemas.microsoft.com/office/drawing/2014/main" id="{AC69E1B3-6057-48EF-A79E-D1FF458EE52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25100067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2. Tahapan </a:t>
            </a:r>
            <a:r>
              <a:rPr lang="en-US" sz="5400" dirty="0" err="1"/>
              <a:t>Penelitian</a:t>
            </a:r>
            <a:endParaRPr lang="en-US" sz="5400" dirty="0"/>
          </a:p>
        </p:txBody>
      </p:sp>
      <p:sp>
        <p:nvSpPr>
          <p:cNvPr id="3" name="Text Placeholder 2"/>
          <p:cNvSpPr>
            <a:spLocks noGrp="1"/>
          </p:cNvSpPr>
          <p:nvPr>
            <p:ph type="body" idx="1"/>
          </p:nvPr>
        </p:nvSpPr>
        <p:spPr/>
        <p:txBody>
          <a:bodyPr>
            <a:normAutofit/>
          </a:bodyPr>
          <a:lstStyle/>
          <a:p>
            <a:r>
              <a:rPr lang="en-US" sz="2000" dirty="0"/>
              <a:t>2.1 Tahapan </a:t>
            </a:r>
            <a:r>
              <a:rPr lang="en-US" sz="2000" dirty="0" err="1"/>
              <a:t>Penelitian</a:t>
            </a:r>
            <a:r>
              <a:rPr lang="en-US" sz="2000" dirty="0"/>
              <a:t> </a:t>
            </a:r>
            <a:r>
              <a:rPr lang="en-US" sz="2000" dirty="0" err="1"/>
              <a:t>Umum</a:t>
            </a:r>
            <a:endParaRPr lang="en-US" sz="2000" dirty="0"/>
          </a:p>
          <a:p>
            <a:r>
              <a:rPr lang="en-US" sz="2000" dirty="0"/>
              <a:t>2.2 Tahapan </a:t>
            </a:r>
            <a:r>
              <a:rPr lang="en-US" sz="2000" dirty="0" err="1"/>
              <a:t>Penelitian</a:t>
            </a:r>
            <a:r>
              <a:rPr lang="en-US" sz="2000" dirty="0"/>
              <a:t> Computing</a:t>
            </a:r>
          </a:p>
          <a:p>
            <a:r>
              <a:rPr lang="en-US" sz="2000" dirty="0"/>
              <a:t>2.3 Tahapan </a:t>
            </a:r>
            <a:r>
              <a:rPr lang="en-US" sz="2000" dirty="0" err="1"/>
              <a:t>Penelitian</a:t>
            </a:r>
            <a:r>
              <a:rPr lang="en-US" sz="2000" dirty="0"/>
              <a:t> Computing </a:t>
            </a:r>
            <a:r>
              <a:rPr lang="en-US" sz="2000" dirty="0" err="1"/>
              <a:t>Fokus</a:t>
            </a:r>
            <a:r>
              <a:rPr lang="en-US" sz="2000" dirty="0"/>
              <a:t> </a:t>
            </a:r>
            <a:r>
              <a:rPr lang="en-US" sz="2000" dirty="0" err="1"/>
              <a:t>Perbaikan</a:t>
            </a:r>
            <a:r>
              <a:rPr lang="en-US" sz="2000" dirty="0"/>
              <a:t> </a:t>
            </a:r>
            <a:r>
              <a:rPr lang="en-US" sz="2000" dirty="0" err="1"/>
              <a:t>Algoritma</a:t>
            </a:r>
            <a:endParaRPr lang="en-US" sz="2000" dirty="0"/>
          </a:p>
        </p:txBody>
      </p:sp>
      <p:sp>
        <p:nvSpPr>
          <p:cNvPr id="5" name="Slide Number Placeholder 4">
            <a:extLst>
              <a:ext uri="{FF2B5EF4-FFF2-40B4-BE49-F238E27FC236}">
                <a16:creationId xmlns:a16="http://schemas.microsoft.com/office/drawing/2014/main" id="{AF51E6EF-53F2-4C67-AC90-D35B446C4A1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24837725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2.1 Tahapan </a:t>
            </a:r>
            <a:r>
              <a:rPr lang="en-US" sz="4000" dirty="0" err="1"/>
              <a:t>Penelitian</a:t>
            </a:r>
            <a:r>
              <a:rPr lang="en-US" sz="4000" dirty="0"/>
              <a:t> </a:t>
            </a:r>
            <a:r>
              <a:rPr lang="en-US" sz="4000" dirty="0" err="1"/>
              <a:t>Umum</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E50B79C-4295-43AE-A31E-C6AAD514EE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12447893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8210550" cy="4724400"/>
          </a:xfrm>
        </p:spPr>
        <p:txBody>
          <a:bodyPr/>
          <a:lstStyle/>
          <a:p>
            <a:pPr>
              <a:buNone/>
            </a:pPr>
            <a:r>
              <a:rPr lang="en-US" sz="4000" dirty="0"/>
              <a:t>1. </a:t>
            </a:r>
            <a:r>
              <a:rPr lang="en-US" sz="4000" dirty="0" err="1"/>
              <a:t>Identifikasi</a:t>
            </a:r>
            <a:r>
              <a:rPr lang="en-US" sz="4000" dirty="0"/>
              <a:t> </a:t>
            </a:r>
            <a:r>
              <a:rPr lang="en-US" sz="4000" dirty="0" err="1">
                <a:solidFill>
                  <a:srgbClr val="C00000"/>
                </a:solidFill>
              </a:rPr>
              <a:t>Masalah</a:t>
            </a:r>
            <a:endParaRPr lang="en-US" sz="4000" dirty="0">
              <a:solidFill>
                <a:srgbClr val="C00000"/>
              </a:solidFill>
            </a:endParaRPr>
          </a:p>
          <a:p>
            <a:pPr>
              <a:buNone/>
            </a:pPr>
            <a:r>
              <a:rPr lang="en-US" sz="4000" dirty="0"/>
              <a:t>2. </a:t>
            </a:r>
            <a:r>
              <a:rPr lang="en-US" sz="4000" dirty="0" err="1"/>
              <a:t>Perumusan</a:t>
            </a:r>
            <a:r>
              <a:rPr lang="en-US" sz="4000" dirty="0"/>
              <a:t> </a:t>
            </a:r>
            <a:r>
              <a:rPr lang="en-US" sz="4000" dirty="0" err="1">
                <a:solidFill>
                  <a:srgbClr val="C00000"/>
                </a:solidFill>
              </a:rPr>
              <a:t>Hipotesis</a:t>
            </a:r>
            <a:endParaRPr lang="en-US" sz="4000" dirty="0">
              <a:solidFill>
                <a:srgbClr val="C00000"/>
              </a:solidFill>
            </a:endParaRPr>
          </a:p>
          <a:p>
            <a:pPr>
              <a:buNone/>
            </a:pPr>
            <a:r>
              <a:rPr lang="es-ES" sz="4000" dirty="0"/>
              <a:t>3. </a:t>
            </a:r>
            <a:r>
              <a:rPr lang="es-ES" sz="4000" dirty="0" err="1"/>
              <a:t>Pengujian</a:t>
            </a:r>
            <a:r>
              <a:rPr lang="es-ES" sz="4000" dirty="0"/>
              <a:t> </a:t>
            </a:r>
            <a:r>
              <a:rPr lang="es-ES" sz="4000" dirty="0" err="1">
                <a:solidFill>
                  <a:srgbClr val="C00000"/>
                </a:solidFill>
              </a:rPr>
              <a:t>Hipotesis</a:t>
            </a:r>
            <a:r>
              <a:rPr lang="es-ES" sz="4000" dirty="0">
                <a:solidFill>
                  <a:srgbClr val="C00000"/>
                </a:solidFill>
              </a:rPr>
              <a:t> dan </a:t>
            </a:r>
            <a:r>
              <a:rPr lang="es-ES" sz="4000" dirty="0" err="1">
                <a:solidFill>
                  <a:srgbClr val="C00000"/>
                </a:solidFill>
              </a:rPr>
              <a:t>Analisis</a:t>
            </a:r>
            <a:endParaRPr lang="es-ES" sz="4000" dirty="0">
              <a:solidFill>
                <a:srgbClr val="C00000"/>
              </a:solidFill>
            </a:endParaRPr>
          </a:p>
          <a:p>
            <a:pPr>
              <a:buNone/>
            </a:pPr>
            <a:r>
              <a:rPr lang="en-US" sz="4000" dirty="0"/>
              <a:t>4. </a:t>
            </a:r>
            <a:r>
              <a:rPr lang="en-US" sz="4000" dirty="0" err="1">
                <a:solidFill>
                  <a:srgbClr val="C00000"/>
                </a:solidFill>
              </a:rPr>
              <a:t>Kesimpulan</a:t>
            </a:r>
            <a:endParaRPr lang="en-US" sz="4000" dirty="0">
              <a:solidFill>
                <a:srgbClr val="C00000"/>
              </a:solidFill>
            </a:endParaRPr>
          </a:p>
        </p:txBody>
      </p:sp>
      <p:sp>
        <p:nvSpPr>
          <p:cNvPr id="2" name="Title 1"/>
          <p:cNvSpPr>
            <a:spLocks noGrp="1"/>
          </p:cNvSpPr>
          <p:nvPr>
            <p:ph type="title"/>
          </p:nvPr>
        </p:nvSpPr>
        <p:spPr/>
        <p:txBody>
          <a:bodyPr/>
          <a:lstStyle/>
          <a:p>
            <a:r>
              <a:rPr lang="en-US" dirty="0"/>
              <a:t>Tahapan </a:t>
            </a:r>
            <a:r>
              <a:rPr lang="en-US" dirty="0" err="1"/>
              <a:t>Penelitian</a:t>
            </a:r>
            <a:r>
              <a:rPr lang="en-US" dirty="0"/>
              <a:t> </a:t>
            </a:r>
            <a:r>
              <a:rPr lang="en-US" dirty="0" err="1"/>
              <a:t>Umum</a:t>
            </a:r>
            <a:endParaRPr lang="en-US" dirty="0"/>
          </a:p>
        </p:txBody>
      </p:sp>
      <p:sp>
        <p:nvSpPr>
          <p:cNvPr id="5" name="Slide Number Placeholder 4">
            <a:extLst>
              <a:ext uri="{FF2B5EF4-FFF2-40B4-BE49-F238E27FC236}">
                <a16:creationId xmlns:a16="http://schemas.microsoft.com/office/drawing/2014/main" id="{A0A56A6C-4CD3-4C96-8605-5C43BB7CBE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76</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nvPr>
        </p:nvGraphicFramePr>
        <p:xfrm>
          <a:off x="685800" y="914400"/>
          <a:ext cx="7829550" cy="5638800"/>
        </p:xfrm>
        <a:graphic>
          <a:graphicData uri="http://schemas.openxmlformats.org/drawingml/2006/table">
            <a:tbl>
              <a:tblPr firstRow="1" bandRow="1">
                <a:tableStyleId>{073A0DAA-6AF3-43AB-8588-CEC1D06C72B9}</a:tableStyleId>
              </a:tblPr>
              <a:tblGrid>
                <a:gridCol w="3581400">
                  <a:extLst>
                    <a:ext uri="{9D8B030D-6E8A-4147-A177-3AD203B41FA5}">
                      <a16:colId xmlns:a16="http://schemas.microsoft.com/office/drawing/2014/main" val="20000"/>
                    </a:ext>
                  </a:extLst>
                </a:gridCol>
                <a:gridCol w="4248150">
                  <a:extLst>
                    <a:ext uri="{9D8B030D-6E8A-4147-A177-3AD203B41FA5}">
                      <a16:colId xmlns:a16="http://schemas.microsoft.com/office/drawing/2014/main" val="20001"/>
                    </a:ext>
                  </a:extLst>
                </a:gridCol>
              </a:tblGrid>
              <a:tr h="359776">
                <a:tc>
                  <a:txBody>
                    <a:bodyPr/>
                    <a:lstStyle/>
                    <a:p>
                      <a:r>
                        <a:rPr lang="en-US" sz="2400" kern="1200" baseline="0" dirty="0">
                          <a:effectLst/>
                        </a:rPr>
                        <a:t>Tahapan </a:t>
                      </a:r>
                      <a:r>
                        <a:rPr lang="en-US" sz="2400" kern="1200" baseline="0" dirty="0" err="1">
                          <a:effectLst/>
                        </a:rPr>
                        <a:t>Penelitian</a:t>
                      </a:r>
                      <a:endParaRPr lang="en-US" sz="2400" b="1" dirty="0">
                        <a:effectLst/>
                        <a:latin typeface="Calibri" pitchFamily="34" charset="0"/>
                        <a:cs typeface="Calibri" pitchFamily="34" charset="0"/>
                      </a:endParaRPr>
                    </a:p>
                  </a:txBody>
                  <a:tcPr/>
                </a:tc>
                <a:tc>
                  <a:txBody>
                    <a:bodyPr/>
                    <a:lstStyle/>
                    <a:p>
                      <a:r>
                        <a:rPr lang="en-US" sz="2400" kern="1200" baseline="0" dirty="0" err="1">
                          <a:effectLst/>
                        </a:rPr>
                        <a:t>Susunan</a:t>
                      </a:r>
                      <a:r>
                        <a:rPr lang="en-US" sz="2400" kern="1200" baseline="0" dirty="0">
                          <a:effectLst/>
                        </a:rPr>
                        <a:t> T</a:t>
                      </a:r>
                      <a:r>
                        <a:rPr lang="id-ID" sz="2400" kern="1200" baseline="0" dirty="0">
                          <a:effectLst/>
                        </a:rPr>
                        <a:t>esis</a:t>
                      </a:r>
                      <a:endParaRPr lang="en-US" sz="2400" b="1" dirty="0">
                        <a:effectLst/>
                        <a:latin typeface="Calibri" pitchFamily="34" charset="0"/>
                        <a:cs typeface="Calibri" pitchFamily="34" charset="0"/>
                      </a:endParaRPr>
                    </a:p>
                  </a:txBody>
                  <a:tcPr/>
                </a:tc>
                <a:extLst>
                  <a:ext uri="{0D108BD9-81ED-4DB2-BD59-A6C34878D82A}">
                    <a16:rowId xmlns:a16="http://schemas.microsoft.com/office/drawing/2014/main" val="10000"/>
                  </a:ext>
                </a:extLst>
              </a:tr>
              <a:tr h="11992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a:effectLst/>
                        </a:rPr>
                        <a:t>1. </a:t>
                      </a:r>
                      <a:r>
                        <a:rPr lang="en-US" sz="2400" kern="1200" baseline="0" dirty="0" err="1">
                          <a:effectLst/>
                        </a:rPr>
                        <a:t>Identifikasi</a:t>
                      </a:r>
                      <a:r>
                        <a:rPr lang="en-US" sz="2400" kern="1200" baseline="0" dirty="0">
                          <a:effectLst/>
                        </a:rPr>
                        <a:t> </a:t>
                      </a:r>
                      <a:r>
                        <a:rPr lang="en-US" sz="2400" b="1" kern="1200" baseline="0" dirty="0" err="1">
                          <a:solidFill>
                            <a:srgbClr val="C00000"/>
                          </a:solidFill>
                          <a:effectLst/>
                        </a:rPr>
                        <a:t>Masalah</a:t>
                      </a:r>
                      <a:endParaRPr lang="en-US" sz="2400" b="1" kern="1200" baseline="0" dirty="0">
                        <a:solidFill>
                          <a:srgbClr val="C00000"/>
                        </a:solidFill>
                        <a:effectLst/>
                      </a:endParaRPr>
                    </a:p>
                  </a:txBody>
                  <a:tcPr anchor="ctr"/>
                </a:tc>
                <a:tc>
                  <a:txBody>
                    <a:bodyPr/>
                    <a:lstStyle/>
                    <a:p>
                      <a:r>
                        <a:rPr lang="en-US" sz="2200" kern="1200" baseline="0" dirty="0">
                          <a:effectLst/>
                        </a:rPr>
                        <a:t>1. </a:t>
                      </a:r>
                      <a:r>
                        <a:rPr lang="en-US" sz="2200" kern="1200" baseline="0" dirty="0" err="1">
                          <a:effectLst/>
                        </a:rPr>
                        <a:t>Pendahuluan</a:t>
                      </a:r>
                      <a:r>
                        <a:rPr lang="en-US" sz="2200" kern="1200" baseline="0" dirty="0">
                          <a:effectLst/>
                        </a:rPr>
                        <a:t>:</a:t>
                      </a:r>
                    </a:p>
                    <a:p>
                      <a:r>
                        <a:rPr lang="id-ID" sz="1800" kern="1200" baseline="0" dirty="0">
                          <a:effectLst/>
                        </a:rPr>
                        <a:t>    </a:t>
                      </a:r>
                      <a:r>
                        <a:rPr lang="en-US" sz="1800" kern="1200" baseline="0" dirty="0">
                          <a:effectLst/>
                        </a:rPr>
                        <a:t>-</a:t>
                      </a:r>
                      <a:r>
                        <a:rPr lang="id-ID" sz="1800" kern="1200" baseline="0" dirty="0">
                          <a:effectLst/>
                        </a:rPr>
                        <a:t> </a:t>
                      </a:r>
                      <a:r>
                        <a:rPr lang="en-US" sz="1800" kern="1200" baseline="0" dirty="0" err="1">
                          <a:effectLst/>
                        </a:rPr>
                        <a:t>Latar</a:t>
                      </a:r>
                      <a:r>
                        <a:rPr lang="en-US" sz="1800" kern="1200" baseline="0" dirty="0">
                          <a:effectLst/>
                        </a:rPr>
                        <a:t> </a:t>
                      </a:r>
                      <a:r>
                        <a:rPr lang="en-US" sz="1800" kern="1200" baseline="0" dirty="0" err="1">
                          <a:effectLst/>
                        </a:rPr>
                        <a:t>Belakang</a:t>
                      </a:r>
                      <a:endParaRPr lang="id-ID" sz="1800" kern="1200" baseline="0" dirty="0">
                        <a:effectLst/>
                      </a:endParaRPr>
                    </a:p>
                    <a:p>
                      <a:r>
                        <a:rPr lang="id-ID" sz="1800" kern="1200" baseline="0" dirty="0">
                          <a:effectLst/>
                        </a:rPr>
                        <a:t>    - Rumusan </a:t>
                      </a:r>
                      <a:r>
                        <a:rPr lang="en-US" sz="1800" kern="1200" baseline="0" dirty="0" err="1">
                          <a:effectLst/>
                        </a:rPr>
                        <a:t>Masalah</a:t>
                      </a:r>
                      <a:endParaRPr lang="en-US" sz="1800" kern="1200" baseline="0" dirty="0">
                        <a:effectLst/>
                      </a:endParaRPr>
                    </a:p>
                    <a:p>
                      <a:r>
                        <a:rPr lang="id-ID" sz="1800" kern="1200" baseline="0" dirty="0">
                          <a:effectLst/>
                        </a:rPr>
                        <a:t>    </a:t>
                      </a:r>
                      <a:r>
                        <a:rPr lang="en-US" sz="1800" kern="1200" baseline="0" dirty="0">
                          <a:effectLst/>
                        </a:rPr>
                        <a:t>-</a:t>
                      </a:r>
                      <a:r>
                        <a:rPr lang="id-ID" sz="1800" kern="1200" baseline="0" dirty="0">
                          <a:effectLst/>
                        </a:rPr>
                        <a:t> Tujuan Penelitian</a:t>
                      </a:r>
                      <a:endParaRPr lang="en-US" sz="1800" kern="1200" baseline="0" dirty="0">
                        <a:effectLst/>
                      </a:endParaRPr>
                    </a:p>
                    <a:p>
                      <a:r>
                        <a:rPr lang="id-ID" sz="1800" kern="1200" baseline="0" dirty="0">
                          <a:effectLst/>
                        </a:rPr>
                        <a:t>    </a:t>
                      </a:r>
                      <a:r>
                        <a:rPr lang="en-US" sz="1800" kern="1200" baseline="0" dirty="0">
                          <a:effectLst/>
                        </a:rPr>
                        <a:t>-</a:t>
                      </a:r>
                      <a:r>
                        <a:rPr lang="id-ID" sz="1800" kern="1200" baseline="0" dirty="0">
                          <a:effectLst/>
                        </a:rPr>
                        <a:t> </a:t>
                      </a:r>
                      <a:r>
                        <a:rPr lang="en-US" sz="1800" kern="1200" baseline="0" dirty="0" err="1">
                          <a:effectLst/>
                        </a:rPr>
                        <a:t>Manfaat</a:t>
                      </a:r>
                      <a:r>
                        <a:rPr lang="en-US" sz="1800" kern="1200" baseline="0" dirty="0">
                          <a:effectLst/>
                        </a:rPr>
                        <a:t> </a:t>
                      </a:r>
                      <a:r>
                        <a:rPr lang="en-US" sz="1800" kern="1200" baseline="0" dirty="0" err="1">
                          <a:effectLst/>
                        </a:rPr>
                        <a:t>Penelitian</a:t>
                      </a:r>
                      <a:endParaRPr lang="en-US" sz="1800" b="0" dirty="0">
                        <a:effectLst/>
                        <a:latin typeface="Calibri" pitchFamily="34" charset="0"/>
                        <a:cs typeface="Calibri" pitchFamily="34" charset="0"/>
                      </a:endParaRPr>
                    </a:p>
                  </a:txBody>
                  <a:tcPr/>
                </a:tc>
                <a:extLst>
                  <a:ext uri="{0D108BD9-81ED-4DB2-BD59-A6C34878D82A}">
                    <a16:rowId xmlns:a16="http://schemas.microsoft.com/office/drawing/2014/main" val="10001"/>
                  </a:ext>
                </a:extLst>
              </a:tr>
              <a:tr h="9833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a:effectLst/>
                        </a:rPr>
                        <a:t>2. </a:t>
                      </a:r>
                      <a:r>
                        <a:rPr lang="en-US" sz="2400" kern="1200" baseline="0" dirty="0" err="1">
                          <a:effectLst/>
                        </a:rPr>
                        <a:t>Perumusan</a:t>
                      </a:r>
                      <a:r>
                        <a:rPr lang="en-US" sz="2400" kern="1200" baseline="0" dirty="0">
                          <a:effectLst/>
                        </a:rPr>
                        <a:t> </a:t>
                      </a:r>
                      <a:r>
                        <a:rPr lang="en-US" sz="2400" b="1" kern="1200" baseline="0" dirty="0" err="1">
                          <a:solidFill>
                            <a:srgbClr val="C00000"/>
                          </a:solidFill>
                          <a:effectLst/>
                        </a:rPr>
                        <a:t>Hipotesis</a:t>
                      </a:r>
                      <a:endParaRPr lang="en-US" sz="2400" b="1" kern="1200" baseline="0" dirty="0">
                        <a:solidFill>
                          <a:srgbClr val="C00000"/>
                        </a:solidFill>
                        <a:effectLst/>
                      </a:endParaRPr>
                    </a:p>
                  </a:txBody>
                  <a:tcPr anchor="ctr"/>
                </a:tc>
                <a:tc>
                  <a:txBody>
                    <a:bodyPr/>
                    <a:lstStyle/>
                    <a:p>
                      <a:r>
                        <a:rPr lang="en-US" sz="2200" kern="1200" baseline="0">
                          <a:effectLst/>
                        </a:rPr>
                        <a:t>2. </a:t>
                      </a:r>
                      <a:r>
                        <a:rPr lang="en-US" sz="2200" kern="1200" baseline="0" err="1">
                          <a:effectLst/>
                        </a:rPr>
                        <a:t>Landasan</a:t>
                      </a:r>
                      <a:r>
                        <a:rPr lang="en-US" sz="2200" kern="1200" baseline="0">
                          <a:effectLst/>
                        </a:rPr>
                        <a:t> </a:t>
                      </a:r>
                      <a:r>
                        <a:rPr lang="en-US" sz="2200" kern="1200" baseline="0" err="1">
                          <a:effectLst/>
                        </a:rPr>
                        <a:t>Teori</a:t>
                      </a:r>
                      <a:r>
                        <a:rPr lang="en-US" sz="2200" kern="1200" baseline="0">
                          <a:effectLst/>
                        </a:rPr>
                        <a:t>:</a:t>
                      </a:r>
                    </a:p>
                    <a:p>
                      <a:r>
                        <a:rPr lang="id-ID" sz="1800" kern="1200" baseline="0">
                          <a:effectLst/>
                        </a:rPr>
                        <a:t>    </a:t>
                      </a:r>
                      <a:r>
                        <a:rPr lang="en-US" sz="1800" kern="1200" baseline="0">
                          <a:effectLst/>
                        </a:rPr>
                        <a:t>- </a:t>
                      </a:r>
                      <a:r>
                        <a:rPr lang="en-US" sz="1800" kern="1200" baseline="0" err="1">
                          <a:effectLst/>
                        </a:rPr>
                        <a:t>Penelitian</a:t>
                      </a:r>
                      <a:r>
                        <a:rPr lang="en-US" sz="1800" kern="1200" baseline="0">
                          <a:effectLst/>
                        </a:rPr>
                        <a:t> yang </a:t>
                      </a:r>
                      <a:r>
                        <a:rPr lang="en-US" sz="1800" kern="1200" baseline="0" err="1">
                          <a:effectLst/>
                        </a:rPr>
                        <a:t>Berhubungan</a:t>
                      </a:r>
                      <a:endParaRPr lang="en-US" sz="1800" kern="1200" baseline="0">
                        <a:effectLst/>
                      </a:endParaRPr>
                    </a:p>
                    <a:p>
                      <a:r>
                        <a:rPr lang="en-US" sz="1800" kern="1200" baseline="0">
                          <a:effectLst/>
                        </a:rPr>
                        <a:t>    - </a:t>
                      </a:r>
                      <a:r>
                        <a:rPr lang="en-US" sz="1800" kern="1200" baseline="0" err="1">
                          <a:effectLst/>
                        </a:rPr>
                        <a:t>Landasan</a:t>
                      </a:r>
                      <a:r>
                        <a:rPr lang="en-US" sz="1800" kern="1200" baseline="0">
                          <a:effectLst/>
                        </a:rPr>
                        <a:t> </a:t>
                      </a:r>
                      <a:r>
                        <a:rPr lang="en-US" sz="1800" kern="1200" baseline="0" err="1">
                          <a:effectLst/>
                        </a:rPr>
                        <a:t>Teori</a:t>
                      </a:r>
                      <a:endParaRPr lang="en-US" sz="1800" kern="1200" baseline="0">
                        <a:effectLst/>
                      </a:endParaRPr>
                    </a:p>
                    <a:p>
                      <a:r>
                        <a:rPr lang="id-ID" sz="1800" kern="1200" baseline="0">
                          <a:effectLst/>
                        </a:rPr>
                        <a:t>    </a:t>
                      </a:r>
                      <a:r>
                        <a:rPr lang="en-US" sz="1800" kern="1200" baseline="0">
                          <a:effectLst/>
                        </a:rPr>
                        <a:t>- </a:t>
                      </a:r>
                      <a:r>
                        <a:rPr lang="en-US" sz="1800" kern="1200" baseline="0" err="1">
                          <a:effectLst/>
                        </a:rPr>
                        <a:t>Kerangka</a:t>
                      </a:r>
                      <a:r>
                        <a:rPr lang="en-US" sz="1800" kern="1200" baseline="0">
                          <a:effectLst/>
                        </a:rPr>
                        <a:t> </a:t>
                      </a:r>
                      <a:r>
                        <a:rPr lang="id-ID" sz="1800" kern="1200" baseline="0">
                          <a:effectLst/>
                        </a:rPr>
                        <a:t>Pemikiran</a:t>
                      </a:r>
                      <a:endParaRPr lang="id-ID" sz="1800" b="0" kern="1200" baseline="0">
                        <a:effectLst/>
                        <a:latin typeface="Calibri" pitchFamily="34" charset="0"/>
                        <a:cs typeface="Calibri" pitchFamily="34" charset="0"/>
                      </a:endParaRPr>
                    </a:p>
                  </a:txBody>
                  <a:tcPr/>
                </a:tc>
                <a:extLst>
                  <a:ext uri="{0D108BD9-81ED-4DB2-BD59-A6C34878D82A}">
                    <a16:rowId xmlns:a16="http://schemas.microsoft.com/office/drawing/2014/main" val="10002"/>
                  </a:ext>
                </a:extLst>
              </a:tr>
              <a:tr h="1199253">
                <a:tc rowSpan="2">
                  <a:txBody>
                    <a:bodyPr/>
                    <a:lstStyle/>
                    <a:p>
                      <a:r>
                        <a:rPr lang="en-US" sz="2400" kern="1200" baseline="0" dirty="0">
                          <a:effectLst/>
                        </a:rPr>
                        <a:t>3. </a:t>
                      </a:r>
                      <a:r>
                        <a:rPr lang="en-US" sz="2400" b="1" kern="1200" baseline="0" dirty="0" err="1">
                          <a:solidFill>
                            <a:srgbClr val="C00000"/>
                          </a:solidFill>
                          <a:effectLst/>
                        </a:rPr>
                        <a:t>Pengujian</a:t>
                      </a:r>
                      <a:r>
                        <a:rPr lang="en-US" sz="2400" b="1" kern="1200" baseline="0" dirty="0">
                          <a:solidFill>
                            <a:srgbClr val="C00000"/>
                          </a:solidFill>
                          <a:effectLst/>
                        </a:rPr>
                        <a:t> </a:t>
                      </a:r>
                      <a:r>
                        <a:rPr lang="en-US" sz="2400" b="1" kern="1200" baseline="0" dirty="0" err="1">
                          <a:solidFill>
                            <a:srgbClr val="C00000"/>
                          </a:solidFill>
                          <a:effectLst/>
                        </a:rPr>
                        <a:t>Hipotesis</a:t>
                      </a:r>
                      <a:endParaRPr lang="en-US" sz="2400" b="1" kern="1200" baseline="0" dirty="0">
                        <a:solidFill>
                          <a:srgbClr val="C00000"/>
                        </a:solidFill>
                        <a:effectLst/>
                      </a:endParaRPr>
                    </a:p>
                    <a:p>
                      <a:r>
                        <a:rPr lang="en-US" sz="2400" kern="1200" baseline="0" dirty="0" err="1">
                          <a:effectLst/>
                        </a:rPr>
                        <a:t>dan</a:t>
                      </a:r>
                      <a:r>
                        <a:rPr lang="en-US" sz="2400" kern="1200" baseline="0" dirty="0">
                          <a:effectLst/>
                        </a:rPr>
                        <a:t> </a:t>
                      </a:r>
                      <a:r>
                        <a:rPr lang="en-US" sz="2400" kern="1200" baseline="0" dirty="0" err="1">
                          <a:effectLst/>
                        </a:rPr>
                        <a:t>Analisis</a:t>
                      </a:r>
                      <a:r>
                        <a:rPr lang="en-US" sz="2400" kern="1200" baseline="0" dirty="0">
                          <a:effectLst/>
                        </a:rPr>
                        <a:t> </a:t>
                      </a:r>
                      <a:r>
                        <a:rPr lang="en-US" sz="2400" kern="1200" baseline="0" dirty="0" err="1">
                          <a:effectLst/>
                        </a:rPr>
                        <a:t>Hasil</a:t>
                      </a:r>
                      <a:endParaRPr lang="en-US" sz="2400" b="0" kern="1200" baseline="0" dirty="0">
                        <a:effectLst/>
                        <a:latin typeface="Calibri" pitchFamily="34" charset="0"/>
                        <a:cs typeface="Calibri" pitchFamily="34" charset="0"/>
                      </a:endParaRPr>
                    </a:p>
                  </a:txBody>
                  <a:tcPr anchor="ctr"/>
                </a:tc>
                <a:tc>
                  <a:txBody>
                    <a:bodyPr/>
                    <a:lstStyle/>
                    <a:p>
                      <a:r>
                        <a:rPr lang="en-US" sz="2200" kern="1200" baseline="0" dirty="0">
                          <a:effectLst/>
                        </a:rPr>
                        <a:t>3. </a:t>
                      </a:r>
                      <a:r>
                        <a:rPr lang="en-US" sz="2200" kern="1200" baseline="0" dirty="0" err="1">
                          <a:effectLst/>
                        </a:rPr>
                        <a:t>Metodologi</a:t>
                      </a:r>
                      <a:r>
                        <a:rPr lang="en-US" sz="2200" kern="1200" baseline="0" dirty="0">
                          <a:effectLst/>
                        </a:rPr>
                        <a:t> </a:t>
                      </a:r>
                      <a:r>
                        <a:rPr lang="en-US" sz="2200" kern="1200" baseline="0" dirty="0" err="1">
                          <a:effectLst/>
                        </a:rPr>
                        <a:t>Penelitian</a:t>
                      </a:r>
                      <a:r>
                        <a:rPr lang="en-US" sz="2200" kern="1200" baseline="0" dirty="0">
                          <a:effectLst/>
                        </a:rPr>
                        <a:t>:</a:t>
                      </a:r>
                    </a:p>
                    <a:p>
                      <a:r>
                        <a:rPr lang="id-ID" sz="1800" kern="1200" baseline="0" dirty="0">
                          <a:effectLst/>
                        </a:rPr>
                        <a:t>    </a:t>
                      </a:r>
                      <a:r>
                        <a:rPr lang="en-US" sz="1800" kern="1200" baseline="0" dirty="0">
                          <a:effectLst/>
                        </a:rPr>
                        <a:t>- </a:t>
                      </a:r>
                      <a:r>
                        <a:rPr lang="en-US" sz="1800" kern="1200" baseline="0" dirty="0" err="1">
                          <a:effectLst/>
                        </a:rPr>
                        <a:t>Metode</a:t>
                      </a:r>
                      <a:r>
                        <a:rPr lang="en-US" sz="1800" kern="1200" baseline="0" dirty="0">
                          <a:effectLst/>
                        </a:rPr>
                        <a:t> </a:t>
                      </a:r>
                      <a:r>
                        <a:rPr lang="en-US" sz="1800" kern="1200" baseline="0" dirty="0" err="1">
                          <a:effectLst/>
                        </a:rPr>
                        <a:t>Penelitian</a:t>
                      </a:r>
                      <a:endParaRPr lang="en-US" sz="1800" kern="1200" baseline="0" dirty="0">
                        <a:effectLst/>
                      </a:endParaRPr>
                    </a:p>
                    <a:p>
                      <a:r>
                        <a:rPr lang="id-ID" sz="1800" kern="1200" baseline="0" dirty="0">
                          <a:effectLst/>
                        </a:rPr>
                        <a:t>    </a:t>
                      </a:r>
                      <a:r>
                        <a:rPr lang="en-US" sz="1800" kern="1200" baseline="0" dirty="0">
                          <a:effectLst/>
                        </a:rPr>
                        <a:t>- </a:t>
                      </a:r>
                      <a:r>
                        <a:rPr lang="en-US" sz="1800" kern="1200" baseline="0" dirty="0" err="1">
                          <a:effectLst/>
                        </a:rPr>
                        <a:t>Metode</a:t>
                      </a:r>
                      <a:r>
                        <a:rPr lang="en-US" sz="1800" kern="1200" baseline="0" dirty="0">
                          <a:effectLst/>
                        </a:rPr>
                        <a:t> </a:t>
                      </a:r>
                      <a:r>
                        <a:rPr lang="en-US" sz="1800" kern="1200" baseline="0" dirty="0" err="1">
                          <a:effectLst/>
                        </a:rPr>
                        <a:t>Pengumpulan</a:t>
                      </a:r>
                      <a:r>
                        <a:rPr lang="en-US" sz="1800" kern="1200" baseline="0" dirty="0">
                          <a:effectLst/>
                        </a:rPr>
                        <a:t> Data</a:t>
                      </a:r>
                    </a:p>
                    <a:p>
                      <a:r>
                        <a:rPr lang="id-ID" sz="1800" kern="1200" baseline="0" dirty="0">
                          <a:effectLst/>
                        </a:rPr>
                        <a:t>    </a:t>
                      </a:r>
                      <a:r>
                        <a:rPr lang="en-US" sz="1800" kern="1200" baseline="0" dirty="0">
                          <a:effectLst/>
                        </a:rPr>
                        <a:t>- </a:t>
                      </a:r>
                      <a:r>
                        <a:rPr lang="en-US" sz="1800" kern="1200" baseline="0" dirty="0" err="1">
                          <a:effectLst/>
                        </a:rPr>
                        <a:t>Metode</a:t>
                      </a:r>
                      <a:r>
                        <a:rPr lang="id-ID" sz="1800" kern="1200" baseline="0" dirty="0">
                          <a:effectLst/>
                        </a:rPr>
                        <a:t> </a:t>
                      </a:r>
                      <a:r>
                        <a:rPr lang="en-US" sz="1800" kern="1200" baseline="0" dirty="0" err="1">
                          <a:effectLst/>
                        </a:rPr>
                        <a:t>Analisis</a:t>
                      </a:r>
                      <a:r>
                        <a:rPr lang="en-US" sz="1800" kern="1200" baseline="0" dirty="0">
                          <a:effectLst/>
                        </a:rPr>
                        <a:t> Data</a:t>
                      </a:r>
                    </a:p>
                    <a:p>
                      <a:r>
                        <a:rPr lang="id-ID" sz="1800" kern="1200" baseline="0" dirty="0">
                          <a:effectLst/>
                        </a:rPr>
                        <a:t>    </a:t>
                      </a:r>
                      <a:r>
                        <a:rPr lang="en-US" sz="1800" kern="1200" baseline="0" dirty="0">
                          <a:effectLst/>
                        </a:rPr>
                        <a:t>- </a:t>
                      </a:r>
                      <a:r>
                        <a:rPr lang="en-US" sz="1800" kern="1200" baseline="0" dirty="0" err="1">
                          <a:effectLst/>
                        </a:rPr>
                        <a:t>Metode</a:t>
                      </a:r>
                      <a:r>
                        <a:rPr lang="en-US" sz="1800" kern="1200" baseline="0" dirty="0">
                          <a:effectLst/>
                        </a:rPr>
                        <a:t> </a:t>
                      </a:r>
                      <a:r>
                        <a:rPr lang="en-US" sz="1800" kern="1200" baseline="0" dirty="0" err="1">
                          <a:effectLst/>
                        </a:rPr>
                        <a:t>Pengukuran</a:t>
                      </a:r>
                      <a:r>
                        <a:rPr lang="en-US" sz="1800" kern="1200" baseline="0" dirty="0">
                          <a:effectLst/>
                        </a:rPr>
                        <a:t> </a:t>
                      </a:r>
                      <a:r>
                        <a:rPr lang="en-US" sz="1800" kern="1200" baseline="0" dirty="0" err="1">
                          <a:effectLst/>
                        </a:rPr>
                        <a:t>Penelitian</a:t>
                      </a:r>
                      <a:endParaRPr lang="en-US" sz="1800" b="0" dirty="0">
                        <a:effectLst/>
                        <a:latin typeface="Calibri" pitchFamily="34" charset="0"/>
                        <a:cs typeface="Calibri" pitchFamily="34" charset="0"/>
                      </a:endParaRPr>
                    </a:p>
                  </a:txBody>
                  <a:tcPr/>
                </a:tc>
                <a:extLst>
                  <a:ext uri="{0D108BD9-81ED-4DB2-BD59-A6C34878D82A}">
                    <a16:rowId xmlns:a16="http://schemas.microsoft.com/office/drawing/2014/main" val="10003"/>
                  </a:ext>
                </a:extLst>
              </a:tr>
              <a:tr h="335791">
                <a:tc vMerge="1">
                  <a:txBody>
                    <a:bodyPr/>
                    <a:lstStyle/>
                    <a:p>
                      <a:endParaRPr lang="en-US" sz="2200" b="0" dirty="0">
                        <a:effectLst/>
                        <a:latin typeface="Calibri" pitchFamily="34" charset="0"/>
                        <a:cs typeface="Calibri" pitchFamily="34" charset="0"/>
                      </a:endParaRPr>
                    </a:p>
                  </a:txBody>
                  <a:tcPr/>
                </a:tc>
                <a:tc>
                  <a:txBody>
                    <a:bodyPr/>
                    <a:lstStyle/>
                    <a:p>
                      <a:r>
                        <a:rPr lang="en-US" sz="2200" kern="1200" baseline="0">
                          <a:effectLst/>
                        </a:rPr>
                        <a:t>4. </a:t>
                      </a:r>
                      <a:r>
                        <a:rPr lang="en-US" sz="2200" kern="1200" baseline="0" err="1">
                          <a:effectLst/>
                        </a:rPr>
                        <a:t>Analisis</a:t>
                      </a:r>
                      <a:r>
                        <a:rPr lang="en-US" sz="2200" kern="1200" baseline="0">
                          <a:effectLst/>
                        </a:rPr>
                        <a:t> </a:t>
                      </a:r>
                      <a:r>
                        <a:rPr lang="en-US" sz="2200" kern="1200" baseline="0" err="1">
                          <a:effectLst/>
                        </a:rPr>
                        <a:t>Hasil</a:t>
                      </a:r>
                      <a:r>
                        <a:rPr lang="en-US" sz="2200" kern="1200" baseline="0">
                          <a:effectLst/>
                        </a:rPr>
                        <a:t> </a:t>
                      </a:r>
                      <a:r>
                        <a:rPr lang="en-US" sz="2200" kern="1200" baseline="0" err="1">
                          <a:effectLst/>
                        </a:rPr>
                        <a:t>dan</a:t>
                      </a:r>
                      <a:r>
                        <a:rPr lang="en-US" sz="2200" kern="1200" baseline="0">
                          <a:effectLst/>
                        </a:rPr>
                        <a:t> </a:t>
                      </a:r>
                      <a:r>
                        <a:rPr lang="en-US" sz="2200" kern="1200" baseline="0" err="1">
                          <a:effectLst/>
                        </a:rPr>
                        <a:t>Pembahasan</a:t>
                      </a:r>
                      <a:endParaRPr lang="en-US" sz="2200" b="0">
                        <a:effectLst/>
                        <a:latin typeface="Calibri" pitchFamily="34" charset="0"/>
                        <a:cs typeface="Calibri" pitchFamily="34" charset="0"/>
                      </a:endParaRPr>
                    </a:p>
                  </a:txBody>
                  <a:tcPr/>
                </a:tc>
                <a:extLst>
                  <a:ext uri="{0D108BD9-81ED-4DB2-BD59-A6C34878D82A}">
                    <a16:rowId xmlns:a16="http://schemas.microsoft.com/office/drawing/2014/main" val="10004"/>
                  </a:ext>
                </a:extLst>
              </a:tr>
              <a:tr h="374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a:effectLst/>
                        </a:rPr>
                        <a:t>4. </a:t>
                      </a:r>
                      <a:r>
                        <a:rPr lang="en-US" sz="2400" b="1" kern="1200" baseline="0" dirty="0" err="1">
                          <a:solidFill>
                            <a:srgbClr val="C00000"/>
                          </a:solidFill>
                          <a:effectLst/>
                        </a:rPr>
                        <a:t>Kesimpulan</a:t>
                      </a:r>
                      <a:endParaRPr lang="en-US" sz="2400" b="1" dirty="0">
                        <a:solidFill>
                          <a:srgbClr val="C00000"/>
                        </a:solidFill>
                        <a:effectLst/>
                        <a:latin typeface="Calibri" pitchFamily="34" charset="0"/>
                        <a:cs typeface="Calibri" pitchFamily="34" charset="0"/>
                      </a:endParaRPr>
                    </a:p>
                  </a:txBody>
                  <a:tcPr anchor="ctr"/>
                </a:tc>
                <a:tc>
                  <a:txBody>
                    <a:bodyPr/>
                    <a:lstStyle/>
                    <a:p>
                      <a:r>
                        <a:rPr lang="en-US" sz="2200" kern="1200" baseline="0" dirty="0">
                          <a:effectLst/>
                        </a:rPr>
                        <a:t>5. </a:t>
                      </a:r>
                      <a:r>
                        <a:rPr lang="en-US" sz="2200" kern="1200" baseline="0" dirty="0" err="1">
                          <a:effectLst/>
                        </a:rPr>
                        <a:t>Kesimpulan</a:t>
                      </a:r>
                      <a:r>
                        <a:rPr lang="en-US" sz="2200" kern="1200" baseline="0" dirty="0">
                          <a:effectLst/>
                        </a:rPr>
                        <a:t> </a:t>
                      </a:r>
                      <a:r>
                        <a:rPr lang="en-US" sz="2200" kern="1200" baseline="0" dirty="0" err="1">
                          <a:effectLst/>
                        </a:rPr>
                        <a:t>dan</a:t>
                      </a:r>
                      <a:r>
                        <a:rPr lang="en-US" sz="2200" kern="1200" baseline="0" dirty="0">
                          <a:effectLst/>
                        </a:rPr>
                        <a:t> Saran</a:t>
                      </a:r>
                      <a:endParaRPr lang="en-US" sz="2200" b="0" dirty="0">
                        <a:effectLst/>
                        <a:latin typeface="Calibri" pitchFamily="34" charset="0"/>
                        <a:cs typeface="Calibri" pitchFamily="34" charset="0"/>
                      </a:endParaRPr>
                    </a:p>
                  </a:txBody>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p:txBody>
          <a:bodyPr/>
          <a:lstStyle/>
          <a:p>
            <a:r>
              <a:rPr lang="fi-FI" dirty="0"/>
              <a:t>Tahapan Penelitian Umum vs Tesis</a:t>
            </a:r>
            <a:endParaRPr lang="en-US" dirty="0"/>
          </a:p>
        </p:txBody>
      </p:sp>
      <p:sp>
        <p:nvSpPr>
          <p:cNvPr id="4" name="Slide Number Placeholder 3">
            <a:extLst>
              <a:ext uri="{FF2B5EF4-FFF2-40B4-BE49-F238E27FC236}">
                <a16:creationId xmlns:a16="http://schemas.microsoft.com/office/drawing/2014/main" id="{F3EF2E10-F2DC-4944-858B-CB05BF2D1C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30730863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2.2 Tahapan </a:t>
            </a:r>
            <a:r>
              <a:rPr lang="en-US" sz="4000" dirty="0" err="1"/>
              <a:t>Penelitian</a:t>
            </a:r>
            <a:r>
              <a:rPr lang="en-US" sz="4000" dirty="0"/>
              <a:t> Computing</a:t>
            </a:r>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4F3AE9B3-FF43-4857-8226-80D38404F13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3471708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914400"/>
            <a:ext cx="8458200" cy="5095220"/>
          </a:xfrm>
          <a:prstGeom prst="roundRect">
            <a:avLst/>
          </a:prstGeom>
          <a:solidFill>
            <a:srgbClr val="E5F2FB"/>
          </a:solid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effectLst/>
              </a:rPr>
              <a:t>Literature Review</a:t>
            </a:r>
          </a:p>
          <a:p>
            <a:pPr algn="ctr"/>
            <a:endParaRPr lang="en-US" sz="2800" dirty="0">
              <a:solidFill>
                <a:schemeClr val="tx1"/>
              </a:solidFill>
              <a:effectLst/>
            </a:endParaRPr>
          </a:p>
          <a:p>
            <a:pPr algn="ctr"/>
            <a:endParaRPr lang="en-US" sz="14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p:txBody>
      </p:sp>
      <p:graphicFrame>
        <p:nvGraphicFramePr>
          <p:cNvPr id="6" name="Content Placeholder 4"/>
          <p:cNvGraphicFramePr>
            <a:graphicFrameLocks noGrp="1"/>
          </p:cNvGraphicFramePr>
          <p:nvPr>
            <p:ph idx="1"/>
          </p:nvPr>
        </p:nvGraphicFramePr>
        <p:xfrm>
          <a:off x="809625" y="1600200"/>
          <a:ext cx="7524750" cy="4114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a:t>Tahapan </a:t>
            </a:r>
            <a:r>
              <a:rPr lang="en-US" dirty="0" err="1"/>
              <a:t>Penelitian</a:t>
            </a:r>
            <a:r>
              <a:rPr lang="en-US" dirty="0"/>
              <a:t> Computing</a:t>
            </a:r>
          </a:p>
        </p:txBody>
      </p:sp>
      <p:sp>
        <p:nvSpPr>
          <p:cNvPr id="8" name="Rectangle 7"/>
          <p:cNvSpPr/>
          <p:nvPr/>
        </p:nvSpPr>
        <p:spPr>
          <a:xfrm>
            <a:off x="0" y="6096000"/>
            <a:ext cx="9144000" cy="523220"/>
          </a:xfrm>
          <a:prstGeom prst="rect">
            <a:avLst/>
          </a:prstGeom>
        </p:spPr>
        <p:txBody>
          <a:bodyPr wrap="square">
            <a:spAutoFit/>
          </a:bodyPr>
          <a:lstStyle/>
          <a:p>
            <a:r>
              <a:rPr lang="en-US" sz="1400" i="1" dirty="0">
                <a:effectLst/>
              </a:rPr>
              <a:t>*https://www.site.uottawa.ca/~bochmann/dsrg/how-to-do-good-research/</a:t>
            </a:r>
          </a:p>
          <a:p>
            <a:r>
              <a:rPr lang="en-US" sz="1400" i="1" dirty="0">
                <a:effectLst/>
              </a:rPr>
              <a:t>*http://romisatriawahono.net/2013/01/23/tahapan-memulai-penelitian-untuk-mahasiswa-galau/</a:t>
            </a:r>
          </a:p>
        </p:txBody>
      </p:sp>
      <p:sp>
        <p:nvSpPr>
          <p:cNvPr id="3" name="Slide Number Placeholder 2">
            <a:extLst>
              <a:ext uri="{FF2B5EF4-FFF2-40B4-BE49-F238E27FC236}">
                <a16:creationId xmlns:a16="http://schemas.microsoft.com/office/drawing/2014/main" id="{9AF70204-62B1-46C0-B753-A0716935CCA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1376617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777" y="1066800"/>
            <a:ext cx="8001000" cy="5410200"/>
          </a:xfrm>
        </p:spPr>
        <p:txBody>
          <a:bodyPr>
            <a:noAutofit/>
          </a:bodyPr>
          <a:lstStyle/>
          <a:p>
            <a:r>
              <a:rPr lang="en-US" dirty="0" err="1"/>
              <a:t>Berangkat</a:t>
            </a:r>
            <a:r>
              <a:rPr lang="en-US" dirty="0"/>
              <a:t> </a:t>
            </a:r>
            <a:r>
              <a:rPr lang="en-US" dirty="0" err="1"/>
              <a:t>dari</a:t>
            </a:r>
            <a:r>
              <a:rPr lang="en-US" dirty="0"/>
              <a:t> </a:t>
            </a:r>
            <a:r>
              <a:rPr lang="en-US" dirty="0" err="1"/>
              <a:t>adanya</a:t>
            </a:r>
            <a:r>
              <a:rPr lang="en-US" dirty="0"/>
              <a:t> </a:t>
            </a:r>
            <a:r>
              <a:rPr lang="en-US" dirty="0" err="1">
                <a:solidFill>
                  <a:srgbClr val="C00000"/>
                </a:solidFill>
              </a:rPr>
              <a:t>masalah</a:t>
            </a:r>
            <a:r>
              <a:rPr lang="en-US" dirty="0">
                <a:solidFill>
                  <a:srgbClr val="C00000"/>
                </a:solidFill>
              </a:rPr>
              <a:t> </a:t>
            </a:r>
            <a:r>
              <a:rPr lang="en-US" dirty="0" err="1">
                <a:solidFill>
                  <a:srgbClr val="C00000"/>
                </a:solidFill>
              </a:rPr>
              <a:t>penelitian</a:t>
            </a:r>
            <a:endParaRPr lang="en-US" dirty="0"/>
          </a:p>
          <a:p>
            <a:pPr lvl="1"/>
            <a:r>
              <a:rPr lang="en-US" dirty="0"/>
              <a:t>yang </a:t>
            </a:r>
            <a:r>
              <a:rPr lang="en-US" dirty="0" err="1"/>
              <a:t>mungkin</a:t>
            </a:r>
            <a:r>
              <a:rPr lang="en-US" dirty="0"/>
              <a:t> </a:t>
            </a:r>
            <a:r>
              <a:rPr lang="en-US" dirty="0" err="1"/>
              <a:t>sudah</a:t>
            </a:r>
            <a:r>
              <a:rPr lang="en-US" dirty="0"/>
              <a:t> </a:t>
            </a:r>
            <a:r>
              <a:rPr lang="en-US" dirty="0" err="1"/>
              <a:t>diketahui</a:t>
            </a:r>
            <a:r>
              <a:rPr lang="en-US" dirty="0"/>
              <a:t> </a:t>
            </a:r>
            <a:r>
              <a:rPr lang="en-US" dirty="0" err="1"/>
              <a:t>metode</a:t>
            </a:r>
            <a:r>
              <a:rPr lang="en-US" dirty="0"/>
              <a:t> </a:t>
            </a:r>
            <a:r>
              <a:rPr lang="en-US" dirty="0" err="1"/>
              <a:t>pemecahannya</a:t>
            </a:r>
            <a:endParaRPr lang="en-US" dirty="0"/>
          </a:p>
          <a:p>
            <a:pPr lvl="1"/>
            <a:r>
              <a:rPr lang="en-US" dirty="0" err="1"/>
              <a:t>tapi</a:t>
            </a:r>
            <a:r>
              <a:rPr lang="en-US" dirty="0"/>
              <a:t> </a:t>
            </a:r>
            <a:r>
              <a:rPr lang="en-US" dirty="0" err="1"/>
              <a:t>belum</a:t>
            </a:r>
            <a:r>
              <a:rPr lang="en-US" dirty="0"/>
              <a:t> </a:t>
            </a:r>
            <a:r>
              <a:rPr lang="en-US" dirty="0" err="1"/>
              <a:t>diketahui</a:t>
            </a:r>
            <a:r>
              <a:rPr lang="en-US" dirty="0"/>
              <a:t> </a:t>
            </a:r>
            <a:r>
              <a:rPr lang="en-US" dirty="0" err="1">
                <a:solidFill>
                  <a:srgbClr val="0070C0"/>
                </a:solidFill>
              </a:rPr>
              <a:t>metode</a:t>
            </a:r>
            <a:r>
              <a:rPr lang="en-US" dirty="0">
                <a:solidFill>
                  <a:srgbClr val="0070C0"/>
                </a:solidFill>
              </a:rPr>
              <a:t> </a:t>
            </a:r>
            <a:r>
              <a:rPr lang="en-US" dirty="0" err="1">
                <a:solidFill>
                  <a:srgbClr val="0070C0"/>
                </a:solidFill>
              </a:rPr>
              <a:t>pemecahan</a:t>
            </a:r>
            <a:r>
              <a:rPr lang="en-US" dirty="0">
                <a:solidFill>
                  <a:srgbClr val="0070C0"/>
                </a:solidFill>
              </a:rPr>
              <a:t> yang </a:t>
            </a:r>
            <a:r>
              <a:rPr lang="en-US" dirty="0" err="1">
                <a:solidFill>
                  <a:srgbClr val="0070C0"/>
                </a:solidFill>
              </a:rPr>
              <a:t>lebih</a:t>
            </a:r>
            <a:r>
              <a:rPr lang="en-US" dirty="0">
                <a:solidFill>
                  <a:srgbClr val="0070C0"/>
                </a:solidFill>
              </a:rPr>
              <a:t> </a:t>
            </a:r>
            <a:r>
              <a:rPr lang="en-US" dirty="0" err="1">
                <a:solidFill>
                  <a:srgbClr val="0070C0"/>
                </a:solidFill>
              </a:rPr>
              <a:t>baik</a:t>
            </a:r>
            <a:r>
              <a:rPr lang="en-US" dirty="0">
                <a:solidFill>
                  <a:srgbClr val="0070C0"/>
                </a:solidFill>
              </a:rPr>
              <a:t> </a:t>
            </a:r>
          </a:p>
          <a:p>
            <a:pPr marL="0" indent="0">
              <a:buNone/>
            </a:pPr>
            <a:endParaRPr lang="en-US" dirty="0"/>
          </a:p>
          <a:p>
            <a:r>
              <a:rPr lang="en-US" dirty="0"/>
              <a:t>Research (</a:t>
            </a:r>
            <a:r>
              <a:rPr lang="en-US" dirty="0" err="1"/>
              <a:t>Inggris</a:t>
            </a:r>
            <a:r>
              <a:rPr lang="en-US" dirty="0"/>
              <a:t>) </a:t>
            </a:r>
            <a:r>
              <a:rPr lang="en-US" dirty="0" err="1"/>
              <a:t>dan</a:t>
            </a:r>
            <a:r>
              <a:rPr lang="en-US" dirty="0"/>
              <a:t> </a:t>
            </a:r>
            <a:r>
              <a:rPr lang="en-US" dirty="0" err="1"/>
              <a:t>recherche</a:t>
            </a:r>
            <a:r>
              <a:rPr lang="en-US" dirty="0"/>
              <a:t> (</a:t>
            </a:r>
            <a:r>
              <a:rPr lang="en-US" dirty="0" err="1"/>
              <a:t>Prancis</a:t>
            </a:r>
            <a:r>
              <a:rPr lang="en-US" dirty="0"/>
              <a:t>)</a:t>
            </a:r>
          </a:p>
          <a:p>
            <a:pPr lvl="1"/>
            <a:r>
              <a:rPr lang="en-US" dirty="0">
                <a:solidFill>
                  <a:srgbClr val="0070C0"/>
                </a:solidFill>
              </a:rPr>
              <a:t>re </a:t>
            </a:r>
            <a:r>
              <a:rPr lang="en-US" dirty="0"/>
              <a:t>(</a:t>
            </a:r>
            <a:r>
              <a:rPr lang="en-US" dirty="0" err="1"/>
              <a:t>kembali</a:t>
            </a:r>
            <a:r>
              <a:rPr lang="en-US" dirty="0"/>
              <a:t>)</a:t>
            </a:r>
          </a:p>
          <a:p>
            <a:pPr lvl="1"/>
            <a:r>
              <a:rPr lang="en-US" dirty="0">
                <a:solidFill>
                  <a:srgbClr val="0070C0"/>
                </a:solidFill>
              </a:rPr>
              <a:t>to search </a:t>
            </a:r>
            <a:r>
              <a:rPr lang="en-US" dirty="0"/>
              <a:t>(</a:t>
            </a:r>
            <a:r>
              <a:rPr lang="en-US" dirty="0" err="1"/>
              <a:t>mencari</a:t>
            </a:r>
            <a:r>
              <a:rPr lang="en-US" dirty="0"/>
              <a:t>)</a:t>
            </a:r>
          </a:p>
          <a:p>
            <a:pPr lvl="1"/>
            <a:endParaRPr lang="en-US" sz="1600" dirty="0">
              <a:solidFill>
                <a:srgbClr val="C00000"/>
              </a:solidFill>
            </a:endParaRPr>
          </a:p>
          <a:p>
            <a:pPr marL="0" indent="0">
              <a:buNone/>
            </a:pPr>
            <a:endParaRPr lang="en-US" sz="1600" dirty="0"/>
          </a:p>
          <a:p>
            <a:r>
              <a:rPr lang="en-US" dirty="0"/>
              <a:t>The process of exploring the unknown, studying and learning</a:t>
            </a:r>
            <a:r>
              <a:rPr lang="id-ID" dirty="0"/>
              <a:t> </a:t>
            </a:r>
            <a:r>
              <a:rPr lang="en-US" dirty="0"/>
              <a:t>new things, </a:t>
            </a:r>
            <a:r>
              <a:rPr lang="en-US" dirty="0">
                <a:solidFill>
                  <a:srgbClr val="C00000"/>
                </a:solidFill>
              </a:rPr>
              <a:t>building new knowledge</a:t>
            </a:r>
            <a:r>
              <a:rPr lang="en-US" dirty="0"/>
              <a:t> about things that </a:t>
            </a:r>
            <a:r>
              <a:rPr lang="en-US" dirty="0">
                <a:solidFill>
                  <a:srgbClr val="0070C0"/>
                </a:solidFill>
              </a:rPr>
              <a:t>no one has understood before</a:t>
            </a:r>
            <a:br>
              <a:rPr lang="id-ID" dirty="0"/>
            </a:br>
            <a:r>
              <a:rPr lang="id-ID" sz="2400" i="1" dirty="0"/>
              <a:t>(</a:t>
            </a:r>
            <a:r>
              <a:rPr lang="en-US" sz="2400" i="1" dirty="0" err="1"/>
              <a:t>Berndtsson</a:t>
            </a:r>
            <a:r>
              <a:rPr lang="id-ID" sz="2400" i="1" dirty="0"/>
              <a:t> et al., 2008)</a:t>
            </a:r>
            <a:endParaRPr lang="en-US" sz="2400" i="1" dirty="0"/>
          </a:p>
          <a:p>
            <a:endParaRPr lang="en-US" sz="2400" dirty="0"/>
          </a:p>
        </p:txBody>
      </p:sp>
      <p:sp>
        <p:nvSpPr>
          <p:cNvPr id="2" name="Title 1"/>
          <p:cNvSpPr>
            <a:spLocks noGrp="1"/>
          </p:cNvSpPr>
          <p:nvPr>
            <p:ph type="title"/>
          </p:nvPr>
        </p:nvSpPr>
        <p:spPr>
          <a:xfrm>
            <a:off x="609600" y="152400"/>
            <a:ext cx="8610600" cy="685800"/>
          </a:xfrm>
        </p:spPr>
        <p:txBody>
          <a:bodyPr/>
          <a:lstStyle/>
          <a:p>
            <a:r>
              <a:rPr lang="en-US" dirty="0" err="1"/>
              <a:t>Mengapa</a:t>
            </a:r>
            <a:r>
              <a:rPr lang="en-US" dirty="0"/>
              <a:t> </a:t>
            </a:r>
            <a:r>
              <a:rPr lang="en-US" dirty="0" err="1"/>
              <a:t>Melakukan</a:t>
            </a:r>
            <a:r>
              <a:rPr lang="en-US" dirty="0"/>
              <a:t> </a:t>
            </a:r>
            <a:r>
              <a:rPr lang="en-US" dirty="0" err="1"/>
              <a:t>Penelitian</a:t>
            </a:r>
            <a:r>
              <a:rPr lang="en-US" dirty="0"/>
              <a:t>?</a:t>
            </a:r>
            <a:endParaRPr lang="id-ID" dirty="0"/>
          </a:p>
        </p:txBody>
      </p:sp>
      <p:pic>
        <p:nvPicPr>
          <p:cNvPr id="6" name="Picture 3"/>
          <p:cNvPicPr>
            <a:picLocks noChangeAspect="1" noChangeArrowheads="1"/>
          </p:cNvPicPr>
          <p:nvPr/>
        </p:nvPicPr>
        <p:blipFill>
          <a:blip r:embed="rId4" cstate="print"/>
          <a:srcRect l="34188" t="11458" r="32430" b="5208"/>
          <a:stretch>
            <a:fillRect/>
          </a:stretch>
        </p:blipFill>
        <p:spPr bwMode="auto">
          <a:xfrm>
            <a:off x="7086600" y="2362200"/>
            <a:ext cx="1792833" cy="23622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8052BE40-1116-498E-9F0E-51484CA3E05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412810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8439150" cy="5124000"/>
          </a:xfrm>
        </p:spPr>
        <p:txBody>
          <a:bodyPr>
            <a:normAutofit lnSpcReduction="10000"/>
          </a:bodyPr>
          <a:lstStyle/>
          <a:p>
            <a:r>
              <a:rPr lang="en-US" dirty="0" err="1"/>
              <a:t>Ingat</a:t>
            </a:r>
            <a:r>
              <a:rPr lang="en-US" dirty="0"/>
              <a:t> </a:t>
            </a:r>
            <a:r>
              <a:rPr lang="en-US" dirty="0" err="1"/>
              <a:t>kembali</a:t>
            </a:r>
            <a:r>
              <a:rPr lang="en-US" dirty="0"/>
              <a:t> </a:t>
            </a:r>
            <a:r>
              <a:rPr lang="en-US" dirty="0" err="1"/>
              <a:t>seluruh</a:t>
            </a:r>
            <a:r>
              <a:rPr lang="en-US" dirty="0"/>
              <a:t> </a:t>
            </a:r>
            <a:r>
              <a:rPr lang="en-US" dirty="0" err="1">
                <a:solidFill>
                  <a:srgbClr val="C00000"/>
                </a:solidFill>
              </a:rPr>
              <a:t>mata</a:t>
            </a:r>
            <a:r>
              <a:rPr lang="en-US" dirty="0">
                <a:solidFill>
                  <a:srgbClr val="C00000"/>
                </a:solidFill>
              </a:rPr>
              <a:t> </a:t>
            </a:r>
            <a:r>
              <a:rPr lang="en-US" dirty="0" err="1">
                <a:solidFill>
                  <a:srgbClr val="C00000"/>
                </a:solidFill>
              </a:rPr>
              <a:t>kuliah</a:t>
            </a:r>
            <a:r>
              <a:rPr lang="en-US" dirty="0">
                <a:solidFill>
                  <a:srgbClr val="C00000"/>
                </a:solidFill>
              </a:rPr>
              <a:t> yang </a:t>
            </a:r>
            <a:r>
              <a:rPr lang="en-US" dirty="0" err="1">
                <a:solidFill>
                  <a:srgbClr val="C00000"/>
                </a:solidFill>
              </a:rPr>
              <a:t>sudah</a:t>
            </a:r>
            <a:r>
              <a:rPr lang="en-US" dirty="0">
                <a:solidFill>
                  <a:srgbClr val="C00000"/>
                </a:solidFill>
              </a:rPr>
              <a:t> </a:t>
            </a:r>
            <a:r>
              <a:rPr lang="en-US" dirty="0" err="1">
                <a:solidFill>
                  <a:srgbClr val="C00000"/>
                </a:solidFill>
              </a:rPr>
              <a:t>kita</a:t>
            </a:r>
            <a:r>
              <a:rPr lang="en-US" dirty="0">
                <a:solidFill>
                  <a:srgbClr val="C00000"/>
                </a:solidFill>
              </a:rPr>
              <a:t> </a:t>
            </a:r>
            <a:r>
              <a:rPr lang="en-US" dirty="0" err="1">
                <a:solidFill>
                  <a:srgbClr val="C00000"/>
                </a:solidFill>
              </a:rPr>
              <a:t>terima</a:t>
            </a:r>
            <a:r>
              <a:rPr lang="en-US" dirty="0">
                <a:solidFill>
                  <a:srgbClr val="C00000"/>
                </a:solidFill>
              </a:rPr>
              <a:t> </a:t>
            </a:r>
            <a:r>
              <a:rPr lang="en-US" dirty="0"/>
              <a:t>di </a:t>
            </a:r>
            <a:r>
              <a:rPr lang="en-US" dirty="0" err="1"/>
              <a:t>perkuliahan</a:t>
            </a:r>
            <a:endParaRPr lang="en-US" dirty="0"/>
          </a:p>
          <a:p>
            <a:r>
              <a:rPr lang="en-US" dirty="0" err="1">
                <a:solidFill>
                  <a:srgbClr val="C00000"/>
                </a:solidFill>
              </a:rPr>
              <a:t>Bidang</a:t>
            </a:r>
            <a:r>
              <a:rPr lang="en-US" dirty="0">
                <a:solidFill>
                  <a:srgbClr val="C00000"/>
                </a:solidFill>
              </a:rPr>
              <a:t> </a:t>
            </a:r>
            <a:r>
              <a:rPr lang="en-US" dirty="0" err="1">
                <a:solidFill>
                  <a:srgbClr val="C00000"/>
                </a:solidFill>
              </a:rPr>
              <a:t>penelitian</a:t>
            </a:r>
            <a:r>
              <a:rPr lang="en-US" dirty="0">
                <a:solidFill>
                  <a:srgbClr val="C00000"/>
                </a:solidFill>
              </a:rPr>
              <a:t> </a:t>
            </a:r>
            <a:r>
              <a:rPr lang="en-US" dirty="0"/>
              <a:t>di </a:t>
            </a:r>
            <a:r>
              <a:rPr lang="en-US" dirty="0" err="1"/>
              <a:t>disiplin</a:t>
            </a:r>
            <a:r>
              <a:rPr lang="en-US" dirty="0"/>
              <a:t> computing:</a:t>
            </a:r>
            <a:br>
              <a:rPr lang="en-US" dirty="0"/>
            </a:br>
            <a:endParaRPr lang="en-US" dirty="0"/>
          </a:p>
          <a:p>
            <a:endParaRPr lang="en-US" dirty="0"/>
          </a:p>
          <a:p>
            <a:endParaRPr lang="en-US" dirty="0"/>
          </a:p>
          <a:p>
            <a:endParaRPr lang="en-US" dirty="0"/>
          </a:p>
          <a:p>
            <a:endParaRPr lang="en-US" dirty="0"/>
          </a:p>
          <a:p>
            <a:r>
              <a:rPr lang="en-US" dirty="0" err="1"/>
              <a:t>Tentukan</a:t>
            </a:r>
            <a:r>
              <a:rPr lang="en-US" dirty="0"/>
              <a:t> </a:t>
            </a:r>
            <a:r>
              <a:rPr lang="en-US" dirty="0" err="1"/>
              <a:t>berdasarkan</a:t>
            </a:r>
            <a:r>
              <a:rPr lang="en-US" dirty="0"/>
              <a:t> </a:t>
            </a:r>
            <a:r>
              <a:rPr lang="en-US" dirty="0">
                <a:solidFill>
                  <a:srgbClr val="C00000"/>
                </a:solidFill>
              </a:rPr>
              <a:t>passion! </a:t>
            </a:r>
          </a:p>
          <a:p>
            <a:endParaRPr lang="en-US" dirty="0"/>
          </a:p>
          <a:p>
            <a:r>
              <a:rPr lang="en-US" dirty="0" err="1">
                <a:solidFill>
                  <a:srgbClr val="C00000"/>
                </a:solidFill>
              </a:rPr>
              <a:t>Contoh</a:t>
            </a:r>
            <a:r>
              <a:rPr lang="en-US" dirty="0"/>
              <a:t>: </a:t>
            </a:r>
            <a:r>
              <a:rPr lang="en-US" dirty="0" err="1"/>
              <a:t>Saya</a:t>
            </a:r>
            <a:r>
              <a:rPr lang="en-US" dirty="0"/>
              <a:t> </a:t>
            </a:r>
            <a:r>
              <a:rPr lang="en-US" dirty="0" err="1"/>
              <a:t>memilih</a:t>
            </a:r>
            <a:r>
              <a:rPr lang="en-US" dirty="0"/>
              <a:t> </a:t>
            </a:r>
            <a:r>
              <a:rPr lang="en-US" dirty="0" err="1"/>
              <a:t>bidang</a:t>
            </a:r>
            <a:r>
              <a:rPr lang="en-US" dirty="0"/>
              <a:t> </a:t>
            </a:r>
            <a:r>
              <a:rPr lang="en-US" dirty="0">
                <a:solidFill>
                  <a:srgbClr val="0070C0"/>
                </a:solidFill>
              </a:rPr>
              <a:t>Software Engineering (SE)</a:t>
            </a:r>
          </a:p>
        </p:txBody>
      </p:sp>
      <p:sp>
        <p:nvSpPr>
          <p:cNvPr id="2" name="Title 1"/>
          <p:cNvSpPr>
            <a:spLocks noGrp="1"/>
          </p:cNvSpPr>
          <p:nvPr>
            <p:ph type="title"/>
          </p:nvPr>
        </p:nvSpPr>
        <p:spPr>
          <a:xfrm>
            <a:off x="628650" y="152401"/>
            <a:ext cx="8515350" cy="711650"/>
          </a:xfrm>
        </p:spPr>
        <p:txBody>
          <a:bodyPr>
            <a:normAutofit/>
          </a:bodyPr>
          <a:lstStyle/>
          <a:p>
            <a:r>
              <a:rPr lang="en-US" dirty="0"/>
              <a:t>1. Penentuan </a:t>
            </a:r>
            <a:r>
              <a:rPr lang="en-US" dirty="0" err="1"/>
              <a:t>Bidang</a:t>
            </a:r>
            <a:r>
              <a:rPr lang="en-US" dirty="0"/>
              <a:t> </a:t>
            </a:r>
            <a:r>
              <a:rPr lang="en-US" dirty="0" err="1"/>
              <a:t>Penelitian</a:t>
            </a:r>
            <a:endParaRPr lang="en-US" dirty="0"/>
          </a:p>
        </p:txBody>
      </p:sp>
      <p:graphicFrame>
        <p:nvGraphicFramePr>
          <p:cNvPr id="5" name="Table 4"/>
          <p:cNvGraphicFramePr>
            <a:graphicFrameLocks noGrp="1"/>
          </p:cNvGraphicFramePr>
          <p:nvPr/>
        </p:nvGraphicFramePr>
        <p:xfrm>
          <a:off x="990600" y="2743200"/>
          <a:ext cx="6096000" cy="1854200"/>
        </p:xfrm>
        <a:graphic>
          <a:graphicData uri="http://schemas.openxmlformats.org/drawingml/2006/table">
            <a:tbl>
              <a:tblPr bandRow="1">
                <a:tableStyleId>{073A0DAA-6AF3-43AB-8588-CEC1D06C72B9}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Software Engineering</a:t>
                      </a:r>
                      <a:endParaRPr lang="id-ID" dirty="0"/>
                    </a:p>
                  </a:txBody>
                  <a:tcPr/>
                </a:tc>
                <a:tc>
                  <a:txBody>
                    <a:bodyPr/>
                    <a:lstStyle/>
                    <a:p>
                      <a:r>
                        <a:rPr lang="en-US" dirty="0"/>
                        <a:t>Data Mining</a:t>
                      </a:r>
                      <a:endParaRPr lang="id-ID" dirty="0"/>
                    </a:p>
                  </a:txBody>
                  <a:tcPr/>
                </a:tc>
                <a:extLst>
                  <a:ext uri="{0D108BD9-81ED-4DB2-BD59-A6C34878D82A}">
                    <a16:rowId xmlns:a16="http://schemas.microsoft.com/office/drawing/2014/main" val="10000"/>
                  </a:ext>
                </a:extLst>
              </a:tr>
              <a:tr h="370840">
                <a:tc>
                  <a:txBody>
                    <a:bodyPr/>
                    <a:lstStyle/>
                    <a:p>
                      <a:r>
                        <a:rPr lang="en-US" dirty="0"/>
                        <a:t>Image Processing</a:t>
                      </a:r>
                      <a:endParaRPr lang="id-ID" dirty="0"/>
                    </a:p>
                  </a:txBody>
                  <a:tcPr/>
                </a:tc>
                <a:tc>
                  <a:txBody>
                    <a:bodyPr/>
                    <a:lstStyle/>
                    <a:p>
                      <a:r>
                        <a:rPr lang="en-US" dirty="0"/>
                        <a:t>Computer Vision</a:t>
                      </a:r>
                      <a:endParaRPr lang="id-ID" dirty="0"/>
                    </a:p>
                  </a:txBody>
                  <a:tcPr/>
                </a:tc>
                <a:extLst>
                  <a:ext uri="{0D108BD9-81ED-4DB2-BD59-A6C34878D82A}">
                    <a16:rowId xmlns:a16="http://schemas.microsoft.com/office/drawing/2014/main" val="10001"/>
                  </a:ext>
                </a:extLst>
              </a:tr>
              <a:tr h="370840">
                <a:tc>
                  <a:txBody>
                    <a:bodyPr/>
                    <a:lstStyle/>
                    <a:p>
                      <a:r>
                        <a:rPr lang="en-US" dirty="0"/>
                        <a:t>Networking</a:t>
                      </a:r>
                      <a:endParaRPr lang="id-ID" dirty="0"/>
                    </a:p>
                  </a:txBody>
                  <a:tcPr/>
                </a:tc>
                <a:tc>
                  <a:txBody>
                    <a:bodyPr/>
                    <a:lstStyle/>
                    <a:p>
                      <a:r>
                        <a:rPr lang="en-US" dirty="0"/>
                        <a:t>Human Computer Interaction</a:t>
                      </a:r>
                      <a:endParaRPr lang="id-ID" dirty="0"/>
                    </a:p>
                  </a:txBody>
                  <a:tcPr/>
                </a:tc>
                <a:extLst>
                  <a:ext uri="{0D108BD9-81ED-4DB2-BD59-A6C34878D82A}">
                    <a16:rowId xmlns:a16="http://schemas.microsoft.com/office/drawing/2014/main" val="10002"/>
                  </a:ext>
                </a:extLst>
              </a:tr>
              <a:tr h="370840">
                <a:tc>
                  <a:txBody>
                    <a:bodyPr/>
                    <a:lstStyle/>
                    <a:p>
                      <a:r>
                        <a:rPr lang="en-US" dirty="0"/>
                        <a:t>Soft Computing</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Information Retrieval</a:t>
                      </a:r>
                      <a:endParaRPr lang="id-ID" dirty="0"/>
                    </a:p>
                  </a:txBody>
                  <a:tcPr/>
                </a:tc>
                <a:extLst>
                  <a:ext uri="{0D108BD9-81ED-4DB2-BD59-A6C34878D82A}">
                    <a16:rowId xmlns:a16="http://schemas.microsoft.com/office/drawing/2014/main" val="10003"/>
                  </a:ext>
                </a:extLst>
              </a:tr>
              <a:tr h="370840">
                <a:tc>
                  <a:txBody>
                    <a:bodyPr/>
                    <a:lstStyle/>
                    <a:p>
                      <a:r>
                        <a:rPr lang="en-US" dirty="0"/>
                        <a:t>Bioinformatics</a:t>
                      </a:r>
                      <a:endParaRPr lang="id-ID"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dsb</a:t>
                      </a:r>
                      <a:endParaRPr lang="id-ID" dirty="0"/>
                    </a:p>
                  </a:txBody>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20C71C91-BDEC-47AB-B020-E3914470DF8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22036581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990600"/>
            <a:ext cx="7981951" cy="5638801"/>
          </a:xfrm>
        </p:spPr>
        <p:txBody>
          <a:bodyPr>
            <a:normAutofit/>
          </a:bodyPr>
          <a:lstStyle/>
          <a:p>
            <a:pPr marL="514350" indent="-514350">
              <a:buFont typeface="+mj-lt"/>
              <a:buAutoNum type="arabicPeriod"/>
            </a:pPr>
            <a:r>
              <a:rPr lang="en-US" sz="2400" dirty="0">
                <a:solidFill>
                  <a:srgbClr val="C00000"/>
                </a:solidFill>
              </a:rPr>
              <a:t>Searching</a:t>
            </a:r>
            <a:r>
              <a:rPr lang="en-US" sz="2400" dirty="0"/>
              <a:t> di </a:t>
            </a:r>
            <a:r>
              <a:rPr lang="en-US" sz="2400" dirty="0" err="1"/>
              <a:t>ScienceDirect.Com</a:t>
            </a:r>
            <a:r>
              <a:rPr lang="en-US" sz="2400" dirty="0"/>
              <a:t>, </a:t>
            </a:r>
            <a:r>
              <a:rPr lang="en-US" sz="2400" dirty="0" err="1"/>
              <a:t>Springerlink</a:t>
            </a:r>
            <a:r>
              <a:rPr lang="en-US" sz="2400" dirty="0"/>
              <a:t>, IEEE Explore, Google (Scholar):</a:t>
            </a:r>
          </a:p>
          <a:p>
            <a:pPr lvl="1"/>
            <a:r>
              <a:rPr lang="id-ID" sz="2000" dirty="0" err="1"/>
              <a:t>research</a:t>
            </a:r>
            <a:r>
              <a:rPr lang="id-ID" sz="2000" dirty="0"/>
              <a:t> </a:t>
            </a:r>
            <a:r>
              <a:rPr lang="id-ID" sz="2000" dirty="0" err="1">
                <a:solidFill>
                  <a:srgbClr val="0070C0"/>
                </a:solidFill>
              </a:rPr>
              <a:t>trends</a:t>
            </a:r>
            <a:r>
              <a:rPr lang="en-US" sz="2000" dirty="0">
                <a:solidFill>
                  <a:srgbClr val="0070C0"/>
                </a:solidFill>
              </a:rPr>
              <a:t> challenge topics</a:t>
            </a:r>
            <a:r>
              <a:rPr lang="id-ID" sz="2000" dirty="0">
                <a:solidFill>
                  <a:srgbClr val="0070C0"/>
                </a:solidFill>
              </a:rPr>
              <a:t> </a:t>
            </a:r>
            <a:r>
              <a:rPr lang="id-ID" sz="2000" dirty="0"/>
              <a:t>on</a:t>
            </a:r>
            <a:r>
              <a:rPr lang="en-US" sz="2000" dirty="0"/>
              <a:t> NAMA BIDANG</a:t>
            </a:r>
            <a:endParaRPr lang="en-GB" sz="800" dirty="0"/>
          </a:p>
          <a:p>
            <a:pPr marL="514350" indent="-514350">
              <a:buFont typeface="+mj-lt"/>
              <a:buAutoNum type="arabicPeriod"/>
            </a:pPr>
            <a:r>
              <a:rPr lang="en-GB" sz="2400" dirty="0" err="1"/>
              <a:t>Untuk</a:t>
            </a:r>
            <a:r>
              <a:rPr lang="en-GB" sz="2400" dirty="0"/>
              <a:t> </a:t>
            </a:r>
            <a:r>
              <a:rPr lang="en-GB" sz="2400" dirty="0" err="1"/>
              <a:t>mempercepat</a:t>
            </a:r>
            <a:r>
              <a:rPr lang="en-GB" sz="2400" dirty="0"/>
              <a:t> </a:t>
            </a:r>
            <a:r>
              <a:rPr lang="en-GB" sz="2400" dirty="0" err="1"/>
              <a:t>pembelajaran</a:t>
            </a:r>
            <a:r>
              <a:rPr lang="en-GB" sz="2400" dirty="0"/>
              <a:t>, </a:t>
            </a:r>
            <a:r>
              <a:rPr lang="en-GB" sz="2400" dirty="0" err="1"/>
              <a:t>temukan</a:t>
            </a:r>
            <a:r>
              <a:rPr lang="en-GB" sz="2400" dirty="0"/>
              <a:t> survey paper </a:t>
            </a:r>
            <a:r>
              <a:rPr lang="en-GB" sz="2400" dirty="0" err="1"/>
              <a:t>berbentuk</a:t>
            </a:r>
            <a:r>
              <a:rPr lang="en-GB" sz="2400" dirty="0"/>
              <a:t> </a:t>
            </a:r>
            <a:r>
              <a:rPr lang="en-GB" sz="2400" dirty="0" err="1">
                <a:solidFill>
                  <a:srgbClr val="C00000"/>
                </a:solidFill>
              </a:rPr>
              <a:t>Tertiery</a:t>
            </a:r>
            <a:r>
              <a:rPr lang="en-GB" sz="2400" dirty="0">
                <a:solidFill>
                  <a:srgbClr val="C00000"/>
                </a:solidFill>
              </a:rPr>
              <a:t> Study </a:t>
            </a:r>
            <a:r>
              <a:rPr lang="en-GB" sz="2400" dirty="0"/>
              <a:t>(SLR </a:t>
            </a:r>
            <a:r>
              <a:rPr lang="en-GB" sz="2400" dirty="0" err="1"/>
              <a:t>dari</a:t>
            </a:r>
            <a:r>
              <a:rPr lang="en-GB" sz="2400" dirty="0"/>
              <a:t> SLR), </a:t>
            </a:r>
            <a:r>
              <a:rPr lang="en-GB" sz="2400" dirty="0" err="1"/>
              <a:t>karena</a:t>
            </a:r>
            <a:r>
              <a:rPr lang="en-GB" sz="2400" dirty="0"/>
              <a:t> </a:t>
            </a:r>
            <a:r>
              <a:rPr lang="en-GB" sz="2400" dirty="0" err="1"/>
              <a:t>isinya</a:t>
            </a:r>
            <a:r>
              <a:rPr lang="en-GB" sz="2400" dirty="0"/>
              <a:t> </a:t>
            </a:r>
            <a:r>
              <a:rPr lang="en-GB" sz="2400" dirty="0" err="1"/>
              <a:t>sudah</a:t>
            </a:r>
            <a:r>
              <a:rPr lang="en-GB" sz="2400" dirty="0"/>
              <a:t> </a:t>
            </a:r>
            <a:r>
              <a:rPr lang="en-GB" sz="2400" dirty="0" err="1"/>
              <a:t>merangkumkan</a:t>
            </a:r>
            <a:r>
              <a:rPr lang="en-GB" sz="2400" dirty="0"/>
              <a:t> </a:t>
            </a:r>
            <a:r>
              <a:rPr lang="en-GB" sz="2400" dirty="0" err="1">
                <a:solidFill>
                  <a:srgbClr val="C00000"/>
                </a:solidFill>
              </a:rPr>
              <a:t>satu</a:t>
            </a:r>
            <a:r>
              <a:rPr lang="en-GB" sz="2400" dirty="0">
                <a:solidFill>
                  <a:srgbClr val="C00000"/>
                </a:solidFill>
              </a:rPr>
              <a:t> </a:t>
            </a:r>
            <a:r>
              <a:rPr lang="en-GB" sz="2400" dirty="0" err="1">
                <a:solidFill>
                  <a:srgbClr val="C00000"/>
                </a:solidFill>
              </a:rPr>
              <a:t>bidang</a:t>
            </a:r>
            <a:r>
              <a:rPr lang="en-GB" sz="2400" dirty="0">
                <a:solidFill>
                  <a:srgbClr val="C00000"/>
                </a:solidFill>
              </a:rPr>
              <a:t> </a:t>
            </a:r>
            <a:r>
              <a:rPr lang="en-GB" sz="2400" dirty="0" err="1">
                <a:solidFill>
                  <a:srgbClr val="C00000"/>
                </a:solidFill>
              </a:rPr>
              <a:t>penelitian</a:t>
            </a:r>
            <a:endParaRPr lang="en-GB" sz="2400" dirty="0">
              <a:solidFill>
                <a:srgbClr val="C00000"/>
              </a:solidFill>
            </a:endParaRPr>
          </a:p>
          <a:p>
            <a:pPr marL="514350" indent="-514350">
              <a:buFont typeface="+mj-lt"/>
              <a:buAutoNum type="arabicPeriod"/>
            </a:pPr>
            <a:r>
              <a:rPr lang="en-GB" sz="2400" dirty="0" err="1"/>
              <a:t>Lanjutkan</a:t>
            </a:r>
            <a:r>
              <a:rPr lang="en-GB" sz="2400" dirty="0"/>
              <a:t> </a:t>
            </a:r>
            <a:r>
              <a:rPr lang="en-GB" sz="2400" dirty="0" err="1"/>
              <a:t>penentuan</a:t>
            </a:r>
            <a:r>
              <a:rPr lang="id-ID" sz="2400" dirty="0"/>
              <a:t> topik </a:t>
            </a:r>
            <a:r>
              <a:rPr lang="en-GB" sz="2400" dirty="0" err="1"/>
              <a:t>penelitian</a:t>
            </a:r>
            <a:r>
              <a:rPr lang="en-GB" sz="2400" dirty="0"/>
              <a:t> </a:t>
            </a:r>
            <a:r>
              <a:rPr lang="en-GB" sz="2400" dirty="0" err="1"/>
              <a:t>dengan</a:t>
            </a:r>
            <a:r>
              <a:rPr lang="en-GB" sz="2400" dirty="0"/>
              <a:t> </a:t>
            </a:r>
            <a:r>
              <a:rPr lang="id-ID" sz="2400" dirty="0">
                <a:solidFill>
                  <a:srgbClr val="C00000"/>
                </a:solidFill>
              </a:rPr>
              <a:t>menemukan </a:t>
            </a:r>
            <a:r>
              <a:rPr lang="en-GB" sz="2400" dirty="0" err="1">
                <a:solidFill>
                  <a:srgbClr val="C00000"/>
                </a:solidFill>
              </a:rPr>
              <a:t>suvey</a:t>
            </a:r>
            <a:r>
              <a:rPr lang="en-GB" sz="2400" dirty="0">
                <a:solidFill>
                  <a:srgbClr val="C00000"/>
                </a:solidFill>
              </a:rPr>
              <a:t>/</a:t>
            </a:r>
            <a:r>
              <a:rPr lang="id-ID" sz="2400" dirty="0">
                <a:solidFill>
                  <a:srgbClr val="C00000"/>
                </a:solidFill>
              </a:rPr>
              <a:t>review paper</a:t>
            </a:r>
            <a:r>
              <a:rPr lang="en-GB" sz="2400" dirty="0">
                <a:solidFill>
                  <a:srgbClr val="C00000"/>
                </a:solidFill>
              </a:rPr>
              <a:t> (SLR, SMS)</a:t>
            </a:r>
            <a:r>
              <a:rPr lang="id-ID" sz="2400" dirty="0"/>
              <a:t>, karena </a:t>
            </a:r>
            <a:r>
              <a:rPr lang="en-GB" sz="2400" dirty="0"/>
              <a:t>survey/</a:t>
            </a:r>
            <a:r>
              <a:rPr lang="id-ID" sz="2400" dirty="0"/>
              <a:t>review paper </a:t>
            </a:r>
            <a:r>
              <a:rPr lang="en-GB" sz="2400" dirty="0"/>
              <a:t>yang </a:t>
            </a:r>
            <a:r>
              <a:rPr lang="en-GB" sz="2400" dirty="0" err="1"/>
              <a:t>masuk</a:t>
            </a:r>
            <a:r>
              <a:rPr lang="en-GB" sz="2400" dirty="0"/>
              <a:t> </a:t>
            </a:r>
            <a:r>
              <a:rPr lang="en-GB" sz="2400" dirty="0" err="1"/>
              <a:t>jurnal</a:t>
            </a:r>
            <a:r>
              <a:rPr lang="en-GB" sz="2400" dirty="0"/>
              <a:t> </a:t>
            </a:r>
            <a:r>
              <a:rPr lang="en-GB" sz="2400" dirty="0" err="1"/>
              <a:t>terindeks</a:t>
            </a:r>
            <a:r>
              <a:rPr lang="en-GB" sz="2400" dirty="0"/>
              <a:t> </a:t>
            </a:r>
            <a:r>
              <a:rPr lang="id-ID" sz="2400" dirty="0"/>
              <a:t>pasti </a:t>
            </a:r>
            <a:r>
              <a:rPr lang="id-ID" sz="2400" dirty="0">
                <a:solidFill>
                  <a:srgbClr val="C00000"/>
                </a:solidFill>
              </a:rPr>
              <a:t>membahas satu topik penelitia</a:t>
            </a:r>
            <a:r>
              <a:rPr lang="en-GB" sz="2400" dirty="0">
                <a:solidFill>
                  <a:srgbClr val="C00000"/>
                </a:solidFill>
              </a:rPr>
              <a:t>n</a:t>
            </a:r>
          </a:p>
        </p:txBody>
      </p:sp>
      <p:sp>
        <p:nvSpPr>
          <p:cNvPr id="2" name="Title 1"/>
          <p:cNvSpPr>
            <a:spLocks noGrp="1"/>
          </p:cNvSpPr>
          <p:nvPr>
            <p:ph type="title"/>
          </p:nvPr>
        </p:nvSpPr>
        <p:spPr/>
        <p:txBody>
          <a:bodyPr/>
          <a:lstStyle/>
          <a:p>
            <a:r>
              <a:rPr lang="en-US" dirty="0"/>
              <a:t>2. Penentuan </a:t>
            </a:r>
            <a:r>
              <a:rPr lang="en-US" dirty="0" err="1"/>
              <a:t>Topik</a:t>
            </a:r>
            <a:r>
              <a:rPr lang="en-US" dirty="0"/>
              <a:t> </a:t>
            </a:r>
            <a:r>
              <a:rPr lang="en-US" dirty="0" err="1"/>
              <a:t>Penelitian</a:t>
            </a:r>
            <a:endParaRPr lang="id-ID" dirty="0"/>
          </a:p>
        </p:txBody>
      </p:sp>
      <p:sp>
        <p:nvSpPr>
          <p:cNvPr id="4" name="Slide Number Placeholder 3">
            <a:extLst>
              <a:ext uri="{FF2B5EF4-FFF2-40B4-BE49-F238E27FC236}">
                <a16:creationId xmlns:a16="http://schemas.microsoft.com/office/drawing/2014/main" id="{D7378C35-0C59-4896-A637-A524CF2318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81</a:t>
            </a:fld>
            <a:endParaRPr lang="en-US">
              <a:solidFill>
                <a:prstClr val="black">
                  <a:tint val="75000"/>
                </a:prstClr>
              </a:solidFill>
            </a:endParaRPr>
          </a:p>
        </p:txBody>
      </p:sp>
      <p:pic>
        <p:nvPicPr>
          <p:cNvPr id="5" name="Picture 4" descr="A screen shot of a person&#10;&#10;Description automatically generated">
            <a:hlinkClick r:id="rId2"/>
            <a:extLst>
              <a:ext uri="{FF2B5EF4-FFF2-40B4-BE49-F238E27FC236}">
                <a16:creationId xmlns:a16="http://schemas.microsoft.com/office/drawing/2014/main" id="{6A8A2CE2-F742-48D8-B310-3761E1441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4376738"/>
            <a:ext cx="4004733" cy="2252663"/>
          </a:xfrm>
          <a:prstGeom prst="rect">
            <a:avLst/>
          </a:prstGeom>
        </p:spPr>
      </p:pic>
    </p:spTree>
    <p:extLst>
      <p:ext uri="{BB962C8B-B14F-4D97-AF65-F5344CB8AC3E}">
        <p14:creationId xmlns:p14="http://schemas.microsoft.com/office/powerpoint/2010/main" val="1785533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9C86D7-6D1C-46A7-830F-1305D12F85EB}"/>
              </a:ext>
            </a:extLst>
          </p:cNvPr>
          <p:cNvPicPr>
            <a:picLocks noChangeAspect="1"/>
          </p:cNvPicPr>
          <p:nvPr/>
        </p:nvPicPr>
        <p:blipFill rotWithShape="1">
          <a:blip r:embed="rId2"/>
          <a:srcRect l="10233" t="12592" r="46433" b="8889"/>
          <a:stretch/>
        </p:blipFill>
        <p:spPr>
          <a:xfrm>
            <a:off x="109969" y="827508"/>
            <a:ext cx="5224031" cy="5324493"/>
          </a:xfrm>
          <a:prstGeom prst="rect">
            <a:avLst/>
          </a:prstGeom>
          <a:ln>
            <a:no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62C4AEAE-8048-4184-BA53-404B37FA2E06}"/>
              </a:ext>
            </a:extLst>
          </p:cNvPr>
          <p:cNvSpPr/>
          <p:nvPr/>
        </p:nvSpPr>
        <p:spPr>
          <a:xfrm>
            <a:off x="1619882" y="3740583"/>
            <a:ext cx="2014625" cy="226534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Content Placeholder 1">
            <a:extLst>
              <a:ext uri="{FF2B5EF4-FFF2-40B4-BE49-F238E27FC236}">
                <a16:creationId xmlns:a16="http://schemas.microsoft.com/office/drawing/2014/main" id="{6B43B83E-8CDA-4BC0-B194-8FD8829B9505}"/>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B9AF40FD-114C-4699-9C83-A3BE293130B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82</a:t>
            </a:fld>
            <a:endParaRPr lang="en-US">
              <a:solidFill>
                <a:prstClr val="black">
                  <a:tint val="75000"/>
                </a:prstClr>
              </a:solidFill>
            </a:endParaRPr>
          </a:p>
        </p:txBody>
      </p:sp>
      <p:sp>
        <p:nvSpPr>
          <p:cNvPr id="4" name="Title 3">
            <a:extLst>
              <a:ext uri="{FF2B5EF4-FFF2-40B4-BE49-F238E27FC236}">
                <a16:creationId xmlns:a16="http://schemas.microsoft.com/office/drawing/2014/main" id="{6CC37408-BE05-4A83-A131-256327925323}"/>
              </a:ext>
            </a:extLst>
          </p:cNvPr>
          <p:cNvSpPr>
            <a:spLocks noGrp="1"/>
          </p:cNvSpPr>
          <p:nvPr>
            <p:ph type="title"/>
          </p:nvPr>
        </p:nvSpPr>
        <p:spPr/>
        <p:txBody>
          <a:bodyPr>
            <a:noAutofit/>
          </a:bodyPr>
          <a:lstStyle/>
          <a:p>
            <a:r>
              <a:rPr lang="en-GB" sz="3000" dirty="0"/>
              <a:t>1. Cari </a:t>
            </a:r>
            <a:r>
              <a:rPr lang="en-GB" sz="3000" dirty="0" err="1"/>
              <a:t>Tertiery</a:t>
            </a:r>
            <a:r>
              <a:rPr lang="en-GB" sz="3000" dirty="0"/>
              <a:t> Study di </a:t>
            </a:r>
            <a:r>
              <a:rPr lang="en-GB" sz="3000" dirty="0" err="1"/>
              <a:t>Bidang</a:t>
            </a:r>
            <a:r>
              <a:rPr lang="en-GB" sz="3000" dirty="0"/>
              <a:t> Software Engineering</a:t>
            </a:r>
            <a:endParaRPr lang="en-ID" sz="3000" dirty="0"/>
          </a:p>
        </p:txBody>
      </p:sp>
      <p:pic>
        <p:nvPicPr>
          <p:cNvPr id="6" name="Picture 5">
            <a:extLst>
              <a:ext uri="{FF2B5EF4-FFF2-40B4-BE49-F238E27FC236}">
                <a16:creationId xmlns:a16="http://schemas.microsoft.com/office/drawing/2014/main" id="{7457831D-3E87-4915-86BE-9F22A205C831}"/>
              </a:ext>
            </a:extLst>
          </p:cNvPr>
          <p:cNvPicPr>
            <a:picLocks noChangeAspect="1"/>
          </p:cNvPicPr>
          <p:nvPr/>
        </p:nvPicPr>
        <p:blipFill rotWithShape="1">
          <a:blip r:embed="rId3"/>
          <a:srcRect l="10417" t="12669" r="39583" b="10294"/>
          <a:stretch/>
        </p:blipFill>
        <p:spPr>
          <a:xfrm>
            <a:off x="684765" y="977529"/>
            <a:ext cx="6143645" cy="53244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0C0D6C2-0327-432C-8AA0-B3351C5D5B73}"/>
              </a:ext>
            </a:extLst>
          </p:cNvPr>
          <p:cNvPicPr>
            <a:picLocks noChangeAspect="1"/>
          </p:cNvPicPr>
          <p:nvPr/>
        </p:nvPicPr>
        <p:blipFill rotWithShape="1">
          <a:blip r:embed="rId4"/>
          <a:srcRect l="21667" t="13333" r="26818" b="11111"/>
          <a:stretch/>
        </p:blipFill>
        <p:spPr>
          <a:xfrm>
            <a:off x="1295786" y="1139041"/>
            <a:ext cx="6326908" cy="5219701"/>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12C745C1-5456-4553-A200-E609247573AD}"/>
              </a:ext>
            </a:extLst>
          </p:cNvPr>
          <p:cNvSpPr/>
          <p:nvPr/>
        </p:nvSpPr>
        <p:spPr>
          <a:xfrm>
            <a:off x="1593792" y="4697671"/>
            <a:ext cx="5525043" cy="98109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A4162758-F97A-42A5-9286-DDAA43562D3A}"/>
              </a:ext>
            </a:extLst>
          </p:cNvPr>
          <p:cNvPicPr>
            <a:picLocks noChangeAspect="1"/>
          </p:cNvPicPr>
          <p:nvPr/>
        </p:nvPicPr>
        <p:blipFill rotWithShape="1">
          <a:blip r:embed="rId5"/>
          <a:srcRect l="22917" t="13783" r="32917" b="12143"/>
          <a:stretch/>
        </p:blipFill>
        <p:spPr>
          <a:xfrm>
            <a:off x="2369370" y="1363896"/>
            <a:ext cx="5628414" cy="53098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F9E2608-3B1C-4A9A-9689-4EA96A270631}"/>
              </a:ext>
            </a:extLst>
          </p:cNvPr>
          <p:cNvPicPr>
            <a:picLocks noChangeAspect="1"/>
          </p:cNvPicPr>
          <p:nvPr/>
        </p:nvPicPr>
        <p:blipFill rotWithShape="1">
          <a:blip r:embed="rId6"/>
          <a:srcRect l="24754" t="16126" r="35236" b="11282"/>
          <a:stretch/>
        </p:blipFill>
        <p:spPr>
          <a:xfrm>
            <a:off x="3969875" y="1693776"/>
            <a:ext cx="4901865" cy="5002712"/>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2F1A5B5B-138A-4467-8097-47712C9B9C0D}"/>
              </a:ext>
            </a:extLst>
          </p:cNvPr>
          <p:cNvSpPr/>
          <p:nvPr/>
        </p:nvSpPr>
        <p:spPr>
          <a:xfrm>
            <a:off x="4085307" y="6008644"/>
            <a:ext cx="4062783" cy="663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Rounded Corners 11">
            <a:extLst>
              <a:ext uri="{FF2B5EF4-FFF2-40B4-BE49-F238E27FC236}">
                <a16:creationId xmlns:a16="http://schemas.microsoft.com/office/drawing/2014/main" id="{F9C4A5EC-E8F9-46AB-8951-7F358549DF43}"/>
              </a:ext>
            </a:extLst>
          </p:cNvPr>
          <p:cNvSpPr/>
          <p:nvPr/>
        </p:nvSpPr>
        <p:spPr>
          <a:xfrm>
            <a:off x="4085308" y="4208970"/>
            <a:ext cx="3809106" cy="80364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010061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48DC2-EDC0-4088-8CF5-1C3D4639E2A5}"/>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9B718758-1314-46D8-B2D6-9BC9D44CFA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83</a:t>
            </a:fld>
            <a:endParaRPr lang="en-US">
              <a:solidFill>
                <a:prstClr val="black">
                  <a:tint val="75000"/>
                </a:prstClr>
              </a:solidFill>
            </a:endParaRPr>
          </a:p>
        </p:txBody>
      </p:sp>
      <p:sp>
        <p:nvSpPr>
          <p:cNvPr id="4" name="Title 3">
            <a:extLst>
              <a:ext uri="{FF2B5EF4-FFF2-40B4-BE49-F238E27FC236}">
                <a16:creationId xmlns:a16="http://schemas.microsoft.com/office/drawing/2014/main" id="{044DE8AC-5145-4A7C-979D-7E4CCD43E019}"/>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2AB266AE-6557-45AE-8321-4CDC3FBF46E5}"/>
              </a:ext>
            </a:extLst>
          </p:cNvPr>
          <p:cNvPicPr>
            <a:picLocks noChangeAspect="1"/>
          </p:cNvPicPr>
          <p:nvPr/>
        </p:nvPicPr>
        <p:blipFill rotWithShape="1">
          <a:blip r:embed="rId2"/>
          <a:srcRect l="25000" t="7038" r="45000" b="5555"/>
          <a:stretch/>
        </p:blipFill>
        <p:spPr>
          <a:xfrm>
            <a:off x="0" y="-1"/>
            <a:ext cx="4191000" cy="686858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A3AF391-F719-4998-A4C7-4CA35317B036}"/>
              </a:ext>
            </a:extLst>
          </p:cNvPr>
          <p:cNvPicPr>
            <a:picLocks noChangeAspect="1"/>
          </p:cNvPicPr>
          <p:nvPr/>
        </p:nvPicPr>
        <p:blipFill rotWithShape="1">
          <a:blip r:embed="rId3"/>
          <a:srcRect l="24167" t="7038" r="25000" b="5555"/>
          <a:stretch/>
        </p:blipFill>
        <p:spPr>
          <a:xfrm>
            <a:off x="4297080" y="33865"/>
            <a:ext cx="4726984" cy="4572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12378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E1ADD0-8E8A-411C-848F-B51E71722A22}"/>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61CB8773-FAC5-4D73-8030-4674C31215A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84</a:t>
            </a:fld>
            <a:endParaRPr lang="en-US">
              <a:solidFill>
                <a:prstClr val="black">
                  <a:tint val="75000"/>
                </a:prstClr>
              </a:solidFill>
            </a:endParaRPr>
          </a:p>
        </p:txBody>
      </p:sp>
      <p:sp>
        <p:nvSpPr>
          <p:cNvPr id="4" name="Title 3">
            <a:extLst>
              <a:ext uri="{FF2B5EF4-FFF2-40B4-BE49-F238E27FC236}">
                <a16:creationId xmlns:a16="http://schemas.microsoft.com/office/drawing/2014/main" id="{D3352687-EB4E-4FEA-BB71-FF7E4EB356C4}"/>
              </a:ext>
            </a:extLst>
          </p:cNvPr>
          <p:cNvSpPr>
            <a:spLocks noGrp="1"/>
          </p:cNvSpPr>
          <p:nvPr>
            <p:ph type="title"/>
          </p:nvPr>
        </p:nvSpPr>
        <p:spPr/>
        <p:txBody>
          <a:bodyPr>
            <a:normAutofit/>
          </a:bodyPr>
          <a:lstStyle/>
          <a:p>
            <a:r>
              <a:rPr lang="en-GB" dirty="0"/>
              <a:t>SLR in Software Engineering </a:t>
            </a:r>
            <a:r>
              <a:rPr lang="en-GB" sz="2400" i="1" dirty="0"/>
              <a:t>(da Silva, 2011)</a:t>
            </a:r>
            <a:endParaRPr lang="en-ID" i="1" dirty="0"/>
          </a:p>
        </p:txBody>
      </p:sp>
      <p:pic>
        <p:nvPicPr>
          <p:cNvPr id="5" name="Picture 4">
            <a:extLst>
              <a:ext uri="{FF2B5EF4-FFF2-40B4-BE49-F238E27FC236}">
                <a16:creationId xmlns:a16="http://schemas.microsoft.com/office/drawing/2014/main" id="{26063223-7688-4A96-9FD8-1F117D408135}"/>
              </a:ext>
            </a:extLst>
          </p:cNvPr>
          <p:cNvPicPr>
            <a:picLocks noChangeAspect="1"/>
          </p:cNvPicPr>
          <p:nvPr/>
        </p:nvPicPr>
        <p:blipFill rotWithShape="1">
          <a:blip r:embed="rId2"/>
          <a:srcRect l="22500" t="18889" r="20834" b="7037"/>
          <a:stretch/>
        </p:blipFill>
        <p:spPr>
          <a:xfrm>
            <a:off x="4234053" y="838200"/>
            <a:ext cx="4767072" cy="35052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B2FAD4F-2359-45C3-97E3-8914E9AC1007}"/>
              </a:ext>
            </a:extLst>
          </p:cNvPr>
          <p:cNvPicPr>
            <a:picLocks noChangeAspect="1"/>
          </p:cNvPicPr>
          <p:nvPr/>
        </p:nvPicPr>
        <p:blipFill rotWithShape="1">
          <a:blip r:embed="rId3"/>
          <a:srcRect l="50833" t="17407" r="10834" b="15926"/>
          <a:stretch/>
        </p:blipFill>
        <p:spPr>
          <a:xfrm>
            <a:off x="133350" y="838200"/>
            <a:ext cx="3972560" cy="3886200"/>
          </a:xfrm>
          <a:prstGeom prst="rect">
            <a:avLst/>
          </a:prstGeom>
          <a:ln>
            <a:noFill/>
          </a:ln>
          <a:effectLst>
            <a:outerShdw blurRad="292100" dist="139700" dir="2700000" algn="tl" rotWithShape="0">
              <a:srgbClr val="333333">
                <a:alpha val="65000"/>
              </a:srgbClr>
            </a:outerShdw>
          </a:effectLst>
        </p:spPr>
      </p:pic>
      <p:sp>
        <p:nvSpPr>
          <p:cNvPr id="7" name="Rounded Rectangle 5">
            <a:extLst>
              <a:ext uri="{FF2B5EF4-FFF2-40B4-BE49-F238E27FC236}">
                <a16:creationId xmlns:a16="http://schemas.microsoft.com/office/drawing/2014/main" id="{E87DA80F-81E6-4DDB-ACA1-07EE0D4DCC3B}"/>
              </a:ext>
            </a:extLst>
          </p:cNvPr>
          <p:cNvSpPr/>
          <p:nvPr/>
        </p:nvSpPr>
        <p:spPr bwMode="auto">
          <a:xfrm>
            <a:off x="352425" y="4114800"/>
            <a:ext cx="3200400" cy="304801"/>
          </a:xfrm>
          <a:prstGeom prst="roundRect">
            <a:avLst/>
          </a:prstGeom>
          <a:noFill/>
          <a:ln w="38100" cap="flat" cmpd="sng" algn="ctr">
            <a:solidFill>
              <a:srgbClr val="FF0000"/>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pic>
        <p:nvPicPr>
          <p:cNvPr id="8" name="Picture 7">
            <a:extLst>
              <a:ext uri="{FF2B5EF4-FFF2-40B4-BE49-F238E27FC236}">
                <a16:creationId xmlns:a16="http://schemas.microsoft.com/office/drawing/2014/main" id="{E7B2AAB2-9E5C-49AB-B3F3-4D26A8CCF382}"/>
              </a:ext>
            </a:extLst>
          </p:cNvPr>
          <p:cNvPicPr>
            <a:picLocks noChangeAspect="1"/>
          </p:cNvPicPr>
          <p:nvPr/>
        </p:nvPicPr>
        <p:blipFill rotWithShape="1">
          <a:blip r:embed="rId4"/>
          <a:srcRect l="9167" t="31852" r="53696" b="24814"/>
          <a:stretch/>
        </p:blipFill>
        <p:spPr>
          <a:xfrm>
            <a:off x="4238440" y="4419601"/>
            <a:ext cx="3715120" cy="2438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7975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D019A2-DE16-4800-AC9D-992F9C364F67}"/>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5CF87DB2-DE59-451E-BD11-19677247DD9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85</a:t>
            </a:fld>
            <a:endParaRPr lang="en-US">
              <a:solidFill>
                <a:prstClr val="black">
                  <a:tint val="75000"/>
                </a:prstClr>
              </a:solidFill>
            </a:endParaRPr>
          </a:p>
        </p:txBody>
      </p:sp>
      <p:sp>
        <p:nvSpPr>
          <p:cNvPr id="4" name="Title 3">
            <a:extLst>
              <a:ext uri="{FF2B5EF4-FFF2-40B4-BE49-F238E27FC236}">
                <a16:creationId xmlns:a16="http://schemas.microsoft.com/office/drawing/2014/main" id="{B96CD0AC-18DD-46CA-B024-F3B11376D116}"/>
              </a:ext>
            </a:extLst>
          </p:cNvPr>
          <p:cNvSpPr>
            <a:spLocks noGrp="1"/>
          </p:cNvSpPr>
          <p:nvPr>
            <p:ph type="title"/>
          </p:nvPr>
        </p:nvSpPr>
        <p:spPr/>
        <p:txBody>
          <a:bodyPr/>
          <a:lstStyle/>
          <a:p>
            <a:r>
              <a:rPr lang="en-GB" dirty="0"/>
              <a:t>SLR in Software Engineering </a:t>
            </a:r>
            <a:r>
              <a:rPr lang="en-GB" sz="2400" i="1" dirty="0"/>
              <a:t>(da Silva, 2011)</a:t>
            </a:r>
            <a:endParaRPr lang="en-ID" dirty="0"/>
          </a:p>
        </p:txBody>
      </p:sp>
      <p:pic>
        <p:nvPicPr>
          <p:cNvPr id="5" name="Picture 4">
            <a:extLst>
              <a:ext uri="{FF2B5EF4-FFF2-40B4-BE49-F238E27FC236}">
                <a16:creationId xmlns:a16="http://schemas.microsoft.com/office/drawing/2014/main" id="{B31466E7-70BA-4E34-A6C2-24CFD2FEBD1C}"/>
              </a:ext>
            </a:extLst>
          </p:cNvPr>
          <p:cNvPicPr>
            <a:picLocks noChangeAspect="1"/>
          </p:cNvPicPr>
          <p:nvPr/>
        </p:nvPicPr>
        <p:blipFill rotWithShape="1">
          <a:blip r:embed="rId2"/>
          <a:srcRect l="13333" t="20371" r="50833" b="23333"/>
          <a:stretch/>
        </p:blipFill>
        <p:spPr>
          <a:xfrm>
            <a:off x="152400" y="828675"/>
            <a:ext cx="5600700" cy="494945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233B9DB-BE30-4B47-92C9-80F29160EA1B}"/>
              </a:ext>
            </a:extLst>
          </p:cNvPr>
          <p:cNvPicPr>
            <a:picLocks noChangeAspect="1"/>
          </p:cNvPicPr>
          <p:nvPr/>
        </p:nvPicPr>
        <p:blipFill rotWithShape="1">
          <a:blip r:embed="rId3"/>
          <a:srcRect l="28333" t="17407" r="25833" b="5556"/>
          <a:stretch/>
        </p:blipFill>
        <p:spPr>
          <a:xfrm>
            <a:off x="3250622" y="1143000"/>
            <a:ext cx="5740978" cy="5427834"/>
          </a:xfrm>
          <a:prstGeom prst="rect">
            <a:avLst/>
          </a:prstGeom>
          <a:ln>
            <a:noFill/>
          </a:ln>
          <a:effectLst>
            <a:outerShdw blurRad="292100" dist="139700" dir="2700000" algn="tl" rotWithShape="0">
              <a:srgbClr val="333333">
                <a:alpha val="65000"/>
              </a:srgbClr>
            </a:outerShdw>
          </a:effectLst>
        </p:spPr>
      </p:pic>
      <p:sp>
        <p:nvSpPr>
          <p:cNvPr id="7" name="Rounded Rectangle 5">
            <a:extLst>
              <a:ext uri="{FF2B5EF4-FFF2-40B4-BE49-F238E27FC236}">
                <a16:creationId xmlns:a16="http://schemas.microsoft.com/office/drawing/2014/main" id="{59824EC3-7CAC-4851-83F2-F6EF2DDC61B0}"/>
              </a:ext>
            </a:extLst>
          </p:cNvPr>
          <p:cNvSpPr/>
          <p:nvPr/>
        </p:nvSpPr>
        <p:spPr bwMode="auto">
          <a:xfrm>
            <a:off x="5174672" y="1362075"/>
            <a:ext cx="1226128" cy="5208759"/>
          </a:xfrm>
          <a:prstGeom prst="roundRect">
            <a:avLst/>
          </a:prstGeom>
          <a:noFill/>
          <a:ln w="38100" cap="flat" cmpd="sng" algn="ctr">
            <a:solidFill>
              <a:srgbClr val="FF0000"/>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Tree>
    <p:extLst>
      <p:ext uri="{BB962C8B-B14F-4D97-AF65-F5344CB8AC3E}">
        <p14:creationId xmlns:p14="http://schemas.microsoft.com/office/powerpoint/2010/main" val="26782660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A1C98C-C854-421A-B52A-EF019CD27387}"/>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6AB77F62-808D-41C3-8E44-FE66580E577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86</a:t>
            </a:fld>
            <a:endParaRPr lang="en-US">
              <a:solidFill>
                <a:prstClr val="black">
                  <a:tint val="75000"/>
                </a:prstClr>
              </a:solidFill>
            </a:endParaRPr>
          </a:p>
        </p:txBody>
      </p:sp>
      <p:sp>
        <p:nvSpPr>
          <p:cNvPr id="4" name="Title 3">
            <a:extLst>
              <a:ext uri="{FF2B5EF4-FFF2-40B4-BE49-F238E27FC236}">
                <a16:creationId xmlns:a16="http://schemas.microsoft.com/office/drawing/2014/main" id="{3B5E8F51-534B-4B6D-B786-44FB3D79CAF1}"/>
              </a:ext>
            </a:extLst>
          </p:cNvPr>
          <p:cNvSpPr>
            <a:spLocks noGrp="1"/>
          </p:cNvSpPr>
          <p:nvPr>
            <p:ph type="title"/>
          </p:nvPr>
        </p:nvSpPr>
        <p:spPr/>
        <p:txBody>
          <a:bodyPr>
            <a:normAutofit fontScale="90000"/>
          </a:bodyPr>
          <a:lstStyle/>
          <a:p>
            <a:r>
              <a:rPr lang="en-GB" dirty="0"/>
              <a:t>SLR in Software Engineering </a:t>
            </a:r>
            <a:r>
              <a:rPr lang="en-GB" sz="2700" i="1" dirty="0"/>
              <a:t>(</a:t>
            </a:r>
            <a:r>
              <a:rPr lang="en-GB" sz="2700" i="1" dirty="0" err="1"/>
              <a:t>Kitchenham</a:t>
            </a:r>
            <a:r>
              <a:rPr lang="en-GB" sz="2700" i="1" dirty="0"/>
              <a:t>, 2010)</a:t>
            </a:r>
            <a:endParaRPr lang="en-ID" i="1" dirty="0"/>
          </a:p>
        </p:txBody>
      </p:sp>
      <p:pic>
        <p:nvPicPr>
          <p:cNvPr id="5" name="Picture 4">
            <a:extLst>
              <a:ext uri="{FF2B5EF4-FFF2-40B4-BE49-F238E27FC236}">
                <a16:creationId xmlns:a16="http://schemas.microsoft.com/office/drawing/2014/main" id="{5244F5F7-E6ED-4F27-8E3F-625CE433C70D}"/>
              </a:ext>
            </a:extLst>
          </p:cNvPr>
          <p:cNvPicPr>
            <a:picLocks noChangeAspect="1"/>
          </p:cNvPicPr>
          <p:nvPr/>
        </p:nvPicPr>
        <p:blipFill rotWithShape="1">
          <a:blip r:embed="rId2"/>
          <a:srcRect l="33334" t="21852" r="19999" b="12963"/>
          <a:stretch/>
        </p:blipFill>
        <p:spPr>
          <a:xfrm>
            <a:off x="5438796" y="761550"/>
            <a:ext cx="3588327" cy="28194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0C5F7A6-C62F-4F6C-8D0F-0BCB5AB1F7FA}"/>
              </a:ext>
            </a:extLst>
          </p:cNvPr>
          <p:cNvPicPr>
            <a:picLocks noChangeAspect="1"/>
          </p:cNvPicPr>
          <p:nvPr/>
        </p:nvPicPr>
        <p:blipFill rotWithShape="1">
          <a:blip r:embed="rId3"/>
          <a:srcRect l="27500" t="17407" r="15000" b="5556"/>
          <a:stretch/>
        </p:blipFill>
        <p:spPr>
          <a:xfrm>
            <a:off x="304800" y="1143000"/>
            <a:ext cx="7315200" cy="5512905"/>
          </a:xfrm>
          <a:prstGeom prst="rect">
            <a:avLst/>
          </a:prstGeom>
          <a:ln>
            <a:noFill/>
          </a:ln>
          <a:effectLst>
            <a:outerShdw blurRad="292100" dist="139700" dir="2700000" algn="tl" rotWithShape="0">
              <a:srgbClr val="333333">
                <a:alpha val="65000"/>
              </a:srgbClr>
            </a:outerShdw>
          </a:effectLst>
        </p:spPr>
      </p:pic>
      <p:sp>
        <p:nvSpPr>
          <p:cNvPr id="8" name="Rounded Rectangle 5">
            <a:extLst>
              <a:ext uri="{FF2B5EF4-FFF2-40B4-BE49-F238E27FC236}">
                <a16:creationId xmlns:a16="http://schemas.microsoft.com/office/drawing/2014/main" id="{259E8D08-EC86-4B3B-8B99-5A644F2FB0E1}"/>
              </a:ext>
            </a:extLst>
          </p:cNvPr>
          <p:cNvSpPr/>
          <p:nvPr/>
        </p:nvSpPr>
        <p:spPr bwMode="auto">
          <a:xfrm>
            <a:off x="5715000" y="1905000"/>
            <a:ext cx="1752600" cy="4750905"/>
          </a:xfrm>
          <a:prstGeom prst="roundRect">
            <a:avLst/>
          </a:prstGeom>
          <a:noFill/>
          <a:ln w="38100" cap="flat" cmpd="sng" algn="ctr">
            <a:solidFill>
              <a:srgbClr val="FF0000"/>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Tree>
    <p:extLst>
      <p:ext uri="{BB962C8B-B14F-4D97-AF65-F5344CB8AC3E}">
        <p14:creationId xmlns:p14="http://schemas.microsoft.com/office/powerpoint/2010/main" val="3749612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0BB972-F2FA-4757-BD4F-1423C4AA546F}"/>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EBD15DC7-DE6B-4244-8753-61133FDE6C8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87</a:t>
            </a:fld>
            <a:endParaRPr lang="en-US">
              <a:solidFill>
                <a:prstClr val="black">
                  <a:tint val="75000"/>
                </a:prstClr>
              </a:solidFill>
            </a:endParaRPr>
          </a:p>
        </p:txBody>
      </p:sp>
      <p:sp>
        <p:nvSpPr>
          <p:cNvPr id="4" name="Title 3">
            <a:extLst>
              <a:ext uri="{FF2B5EF4-FFF2-40B4-BE49-F238E27FC236}">
                <a16:creationId xmlns:a16="http://schemas.microsoft.com/office/drawing/2014/main" id="{02EDB518-45A2-4DC4-B9E9-313B596CEFAF}"/>
              </a:ext>
            </a:extLst>
          </p:cNvPr>
          <p:cNvSpPr>
            <a:spLocks noGrp="1"/>
          </p:cNvSpPr>
          <p:nvPr>
            <p:ph type="title"/>
          </p:nvPr>
        </p:nvSpPr>
        <p:spPr/>
        <p:txBody>
          <a:bodyPr>
            <a:normAutofit fontScale="90000"/>
          </a:bodyPr>
          <a:lstStyle/>
          <a:p>
            <a:r>
              <a:rPr lang="en-GB" dirty="0"/>
              <a:t>SLR in Software Engineering </a:t>
            </a:r>
            <a:r>
              <a:rPr lang="en-GB" sz="2700" i="1" dirty="0"/>
              <a:t>(</a:t>
            </a:r>
            <a:r>
              <a:rPr lang="en-GB" sz="2700" i="1" dirty="0" err="1"/>
              <a:t>Kitchenham</a:t>
            </a:r>
            <a:r>
              <a:rPr lang="en-GB" sz="2700" i="1" dirty="0"/>
              <a:t>, 2010)</a:t>
            </a:r>
            <a:endParaRPr lang="en-ID" dirty="0"/>
          </a:p>
        </p:txBody>
      </p:sp>
      <p:pic>
        <p:nvPicPr>
          <p:cNvPr id="5" name="Picture 4">
            <a:extLst>
              <a:ext uri="{FF2B5EF4-FFF2-40B4-BE49-F238E27FC236}">
                <a16:creationId xmlns:a16="http://schemas.microsoft.com/office/drawing/2014/main" id="{72BD8357-78A2-49F4-B79D-978F433B9B42}"/>
              </a:ext>
            </a:extLst>
          </p:cNvPr>
          <p:cNvPicPr>
            <a:picLocks noChangeAspect="1"/>
          </p:cNvPicPr>
          <p:nvPr/>
        </p:nvPicPr>
        <p:blipFill rotWithShape="1">
          <a:blip r:embed="rId2"/>
          <a:srcRect l="20000" t="33704" r="5833" b="11482"/>
          <a:stretch/>
        </p:blipFill>
        <p:spPr>
          <a:xfrm>
            <a:off x="126402" y="1552575"/>
            <a:ext cx="9027123" cy="3752849"/>
          </a:xfrm>
          <a:prstGeom prst="rect">
            <a:avLst/>
          </a:prstGeom>
        </p:spPr>
      </p:pic>
    </p:spTree>
    <p:extLst>
      <p:ext uri="{BB962C8B-B14F-4D97-AF65-F5344CB8AC3E}">
        <p14:creationId xmlns:p14="http://schemas.microsoft.com/office/powerpoint/2010/main" val="141041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DF6E2C-462A-49C7-93FF-CB752707795A}"/>
              </a:ext>
            </a:extLst>
          </p:cNvPr>
          <p:cNvSpPr>
            <a:spLocks noGrp="1"/>
          </p:cNvSpPr>
          <p:nvPr>
            <p:ph idx="1"/>
          </p:nvPr>
        </p:nvSpPr>
        <p:spPr>
          <a:xfrm>
            <a:off x="152400" y="1143000"/>
            <a:ext cx="4419600" cy="5333549"/>
          </a:xfrm>
        </p:spPr>
        <p:txBody>
          <a:bodyPr>
            <a:normAutofit lnSpcReduction="10000"/>
          </a:bodyPr>
          <a:lstStyle/>
          <a:p>
            <a:r>
              <a:rPr lang="en-GB" dirty="0"/>
              <a:t>RQ1. What is the value of SLR for SE? Why did (or did not) SE researchers do SLRs?</a:t>
            </a:r>
          </a:p>
          <a:p>
            <a:r>
              <a:rPr lang="en-GB" dirty="0"/>
              <a:t>RQ2. </a:t>
            </a:r>
            <a:r>
              <a:rPr lang="en-GB" dirty="0">
                <a:solidFill>
                  <a:srgbClr val="C00000"/>
                </a:solidFill>
              </a:rPr>
              <a:t>What SE topics </a:t>
            </a:r>
            <a:r>
              <a:rPr lang="en-GB" dirty="0"/>
              <a:t>have been addressed by what types of SLRs? What has the influence of SLRs been in SE research?</a:t>
            </a:r>
          </a:p>
          <a:p>
            <a:r>
              <a:rPr lang="en-GB" dirty="0"/>
              <a:t>RQ3. How did SE researchers perform SLRs (in terms of, for example, rigour and effort)?</a:t>
            </a:r>
            <a:endParaRPr lang="en-ID" dirty="0"/>
          </a:p>
        </p:txBody>
      </p:sp>
      <p:sp>
        <p:nvSpPr>
          <p:cNvPr id="3" name="Slide Number Placeholder 2">
            <a:extLst>
              <a:ext uri="{FF2B5EF4-FFF2-40B4-BE49-F238E27FC236}">
                <a16:creationId xmlns:a16="http://schemas.microsoft.com/office/drawing/2014/main" id="{600C907A-DE39-44F1-A34D-85621EFAD73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88</a:t>
            </a:fld>
            <a:endParaRPr lang="en-US">
              <a:solidFill>
                <a:prstClr val="black">
                  <a:tint val="75000"/>
                </a:prstClr>
              </a:solidFill>
            </a:endParaRPr>
          </a:p>
        </p:txBody>
      </p:sp>
      <p:sp>
        <p:nvSpPr>
          <p:cNvPr id="4" name="Title 3">
            <a:extLst>
              <a:ext uri="{FF2B5EF4-FFF2-40B4-BE49-F238E27FC236}">
                <a16:creationId xmlns:a16="http://schemas.microsoft.com/office/drawing/2014/main" id="{35A807A2-4ADD-408E-A45A-AE9298013208}"/>
              </a:ext>
            </a:extLst>
          </p:cNvPr>
          <p:cNvSpPr>
            <a:spLocks noGrp="1"/>
          </p:cNvSpPr>
          <p:nvPr>
            <p:ph type="title"/>
          </p:nvPr>
        </p:nvSpPr>
        <p:spPr/>
        <p:txBody>
          <a:bodyPr>
            <a:noAutofit/>
          </a:bodyPr>
          <a:lstStyle/>
          <a:p>
            <a:r>
              <a:rPr lang="en-GB" dirty="0"/>
              <a:t>SLR in Software Engineering </a:t>
            </a:r>
            <a:r>
              <a:rPr lang="en-GB" sz="3600" dirty="0"/>
              <a:t>(</a:t>
            </a:r>
            <a:r>
              <a:rPr lang="en-GB" sz="2400" i="1" dirty="0"/>
              <a:t>Zhang, 2013)</a:t>
            </a:r>
            <a:endParaRPr lang="en-ID" sz="3600" i="1" dirty="0"/>
          </a:p>
        </p:txBody>
      </p:sp>
      <p:pic>
        <p:nvPicPr>
          <p:cNvPr id="5" name="Picture 4">
            <a:extLst>
              <a:ext uri="{FF2B5EF4-FFF2-40B4-BE49-F238E27FC236}">
                <a16:creationId xmlns:a16="http://schemas.microsoft.com/office/drawing/2014/main" id="{C2BF8CFE-8712-4DCC-954D-D5664F7CDF05}"/>
              </a:ext>
            </a:extLst>
          </p:cNvPr>
          <p:cNvPicPr>
            <a:picLocks noChangeAspect="1"/>
          </p:cNvPicPr>
          <p:nvPr/>
        </p:nvPicPr>
        <p:blipFill rotWithShape="1">
          <a:blip r:embed="rId2"/>
          <a:srcRect l="30000" t="18889" r="15000" b="10000"/>
          <a:stretch/>
        </p:blipFill>
        <p:spPr>
          <a:xfrm>
            <a:off x="4691494" y="1905000"/>
            <a:ext cx="440055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8524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2AC512-835B-437D-8B65-A56054557B00}"/>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42BA2BCD-1A29-4B27-B330-AB7E0E2316C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89</a:t>
            </a:fld>
            <a:endParaRPr lang="en-US">
              <a:solidFill>
                <a:prstClr val="black">
                  <a:tint val="75000"/>
                </a:prstClr>
              </a:solidFill>
            </a:endParaRPr>
          </a:p>
        </p:txBody>
      </p:sp>
      <p:sp>
        <p:nvSpPr>
          <p:cNvPr id="4" name="Title 3">
            <a:extLst>
              <a:ext uri="{FF2B5EF4-FFF2-40B4-BE49-F238E27FC236}">
                <a16:creationId xmlns:a16="http://schemas.microsoft.com/office/drawing/2014/main" id="{489F24A4-6FE0-4E5F-8328-C47E434DC9A6}"/>
              </a:ext>
            </a:extLst>
          </p:cNvPr>
          <p:cNvSpPr>
            <a:spLocks noGrp="1"/>
          </p:cNvSpPr>
          <p:nvPr>
            <p:ph type="title"/>
          </p:nvPr>
        </p:nvSpPr>
        <p:spPr/>
        <p:txBody>
          <a:bodyPr/>
          <a:lstStyle/>
          <a:p>
            <a:r>
              <a:rPr lang="en-GB" dirty="0"/>
              <a:t>SLR in Software Engineering </a:t>
            </a:r>
            <a:r>
              <a:rPr lang="en-GB" sz="3600" dirty="0"/>
              <a:t>(</a:t>
            </a:r>
            <a:r>
              <a:rPr lang="en-GB" sz="2400" i="1" dirty="0"/>
              <a:t>Zhang, 2013)</a:t>
            </a:r>
            <a:endParaRPr lang="en-ID" dirty="0"/>
          </a:p>
        </p:txBody>
      </p:sp>
      <p:pic>
        <p:nvPicPr>
          <p:cNvPr id="5" name="Picture 4">
            <a:extLst>
              <a:ext uri="{FF2B5EF4-FFF2-40B4-BE49-F238E27FC236}">
                <a16:creationId xmlns:a16="http://schemas.microsoft.com/office/drawing/2014/main" id="{D9004635-535F-4576-8D31-5C229142B21D}"/>
              </a:ext>
            </a:extLst>
          </p:cNvPr>
          <p:cNvPicPr>
            <a:picLocks noChangeAspect="1"/>
          </p:cNvPicPr>
          <p:nvPr/>
        </p:nvPicPr>
        <p:blipFill rotWithShape="1">
          <a:blip r:embed="rId2"/>
          <a:srcRect l="30000" t="27779" r="15000" b="11481"/>
          <a:stretch/>
        </p:blipFill>
        <p:spPr>
          <a:xfrm>
            <a:off x="266700" y="1075874"/>
            <a:ext cx="8610600" cy="5349009"/>
          </a:xfrm>
          <a:prstGeom prst="rect">
            <a:avLst/>
          </a:prstGeom>
        </p:spPr>
      </p:pic>
    </p:spTree>
    <p:extLst>
      <p:ext uri="{BB962C8B-B14F-4D97-AF65-F5344CB8AC3E}">
        <p14:creationId xmlns:p14="http://schemas.microsoft.com/office/powerpoint/2010/main" val="1917440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8134350" cy="5409748"/>
          </a:xfrm>
        </p:spPr>
        <p:txBody>
          <a:bodyPr>
            <a:normAutofit/>
          </a:bodyPr>
          <a:lstStyle/>
          <a:p>
            <a:pPr marL="0" indent="0">
              <a:buNone/>
            </a:pPr>
            <a:r>
              <a:rPr lang="en-US" sz="3600" dirty="0"/>
              <a:t>Research is a </a:t>
            </a:r>
            <a:r>
              <a:rPr lang="en-US" sz="3600" dirty="0">
                <a:solidFill>
                  <a:srgbClr val="C00000"/>
                </a:solidFill>
              </a:rPr>
              <a:t>considered</a:t>
            </a:r>
            <a:r>
              <a:rPr lang="en-US" sz="3600" dirty="0"/>
              <a:t> activity, which aims to make an </a:t>
            </a:r>
            <a:r>
              <a:rPr lang="en-US" sz="3600" dirty="0">
                <a:solidFill>
                  <a:srgbClr val="C00000"/>
                </a:solidFill>
              </a:rPr>
              <a:t>original</a:t>
            </a:r>
            <a:r>
              <a:rPr lang="en-US" sz="3600" dirty="0">
                <a:solidFill>
                  <a:srgbClr val="0070C0"/>
                </a:solidFill>
              </a:rPr>
              <a:t> contribution to knowledge</a:t>
            </a:r>
            <a:br>
              <a:rPr lang="en-US" sz="3600" dirty="0">
                <a:solidFill>
                  <a:srgbClr val="0070C0"/>
                </a:solidFill>
              </a:rPr>
            </a:br>
            <a:endParaRPr lang="en-US" sz="1400" dirty="0">
              <a:solidFill>
                <a:srgbClr val="0070C0"/>
              </a:solidFill>
            </a:endParaRPr>
          </a:p>
          <a:p>
            <a:pPr marL="0" indent="0">
              <a:buNone/>
            </a:pPr>
            <a:r>
              <a:rPr lang="en-US" sz="2400" i="1" dirty="0"/>
              <a:t>(</a:t>
            </a:r>
            <a:r>
              <a:rPr lang="en-US" sz="2400" i="1" dirty="0">
                <a:solidFill>
                  <a:srgbClr val="0070C0"/>
                </a:solidFill>
              </a:rPr>
              <a:t>contribution to the body of knowledge</a:t>
            </a:r>
            <a:r>
              <a:rPr lang="en-US" sz="2400" i="1" dirty="0">
                <a:solidFill>
                  <a:srgbClr val="00B050"/>
                </a:solidFill>
              </a:rPr>
              <a:t>, in the research field of interest</a:t>
            </a:r>
            <a:r>
              <a:rPr lang="en-US" sz="2400" i="1" dirty="0"/>
              <a:t>)</a:t>
            </a:r>
            <a:endParaRPr lang="id-ID" sz="2400" i="1" dirty="0"/>
          </a:p>
          <a:p>
            <a:pPr marL="0" indent="0">
              <a:buNone/>
            </a:pPr>
            <a:r>
              <a:rPr lang="id-ID" sz="2000" i="1" dirty="0"/>
              <a:t>			</a:t>
            </a:r>
            <a:r>
              <a:rPr lang="en-GB" sz="2000" i="1" dirty="0"/>
              <a:t>                   </a:t>
            </a:r>
            <a:r>
              <a:rPr lang="en-US" sz="2400" i="1" dirty="0"/>
              <a:t>(Dawson, 2009)</a:t>
            </a:r>
          </a:p>
          <a:p>
            <a:pPr>
              <a:buNone/>
            </a:pPr>
            <a:endParaRPr lang="en-US" sz="3200" i="1" dirty="0"/>
          </a:p>
          <a:p>
            <a:pPr>
              <a:buNone/>
            </a:pPr>
            <a:endParaRPr lang="en-US" sz="3200" i="1" dirty="0"/>
          </a:p>
          <a:p>
            <a:pPr>
              <a:buNone/>
            </a:pPr>
            <a:endParaRPr lang="en-US" sz="3200" i="1" dirty="0"/>
          </a:p>
          <a:p>
            <a:pPr marL="0" indent="0">
              <a:buNone/>
            </a:pPr>
            <a:endParaRPr lang="en-US" dirty="0"/>
          </a:p>
        </p:txBody>
      </p:sp>
      <p:sp>
        <p:nvSpPr>
          <p:cNvPr id="2" name="Title 1"/>
          <p:cNvSpPr>
            <a:spLocks noGrp="1"/>
          </p:cNvSpPr>
          <p:nvPr>
            <p:ph type="title"/>
          </p:nvPr>
        </p:nvSpPr>
        <p:spPr/>
        <p:txBody>
          <a:bodyPr/>
          <a:lstStyle/>
          <a:p>
            <a:r>
              <a:rPr lang="en-US" dirty="0" err="1"/>
              <a:t>Apa</a:t>
            </a:r>
            <a:r>
              <a:rPr lang="en-US" dirty="0"/>
              <a:t> Yang </a:t>
            </a:r>
            <a:r>
              <a:rPr lang="en-US" dirty="0" err="1"/>
              <a:t>Dikejar</a:t>
            </a:r>
            <a:r>
              <a:rPr lang="en-US" dirty="0"/>
              <a:t> di Penelitian?</a:t>
            </a:r>
          </a:p>
        </p:txBody>
      </p:sp>
      <p:pic>
        <p:nvPicPr>
          <p:cNvPr id="6" name="Picture 2"/>
          <p:cNvPicPr>
            <a:picLocks noChangeAspect="1" noChangeArrowheads="1"/>
          </p:cNvPicPr>
          <p:nvPr/>
        </p:nvPicPr>
        <p:blipFill>
          <a:blip r:embed="rId4" cstate="print"/>
          <a:srcRect l="32211" t="12500" r="30893" b="6250"/>
          <a:stretch>
            <a:fillRect/>
          </a:stretch>
        </p:blipFill>
        <p:spPr bwMode="auto">
          <a:xfrm>
            <a:off x="6553200" y="3653257"/>
            <a:ext cx="2362200" cy="292462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AF9A6EA2-CC7A-4B46-84C4-614F7DFC230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a:t>
            </a:fld>
            <a:endParaRPr lang="en-US">
              <a:solidFill>
                <a:prstClr val="black">
                  <a:tint val="75000"/>
                </a:prstClr>
              </a:solidFill>
            </a:endParaRPr>
          </a:p>
        </p:txBody>
      </p:sp>
      <p:pic>
        <p:nvPicPr>
          <p:cNvPr id="7" name="Picture 6">
            <a:hlinkClick r:id="rId5"/>
            <a:extLst>
              <a:ext uri="{FF2B5EF4-FFF2-40B4-BE49-F238E27FC236}">
                <a16:creationId xmlns:a16="http://schemas.microsoft.com/office/drawing/2014/main" id="{3C7218A5-11F8-4F4B-8852-A19E934F24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6128" y="4114800"/>
            <a:ext cx="3895725" cy="21913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30060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187D6A-25D4-4DE0-A122-9D6BD3F27096}"/>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FA058A8B-C652-4038-92A8-D41458F91F5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90</a:t>
            </a:fld>
            <a:endParaRPr lang="en-US">
              <a:solidFill>
                <a:prstClr val="black">
                  <a:tint val="75000"/>
                </a:prstClr>
              </a:solidFill>
            </a:endParaRPr>
          </a:p>
        </p:txBody>
      </p:sp>
      <p:sp>
        <p:nvSpPr>
          <p:cNvPr id="4" name="Title 3">
            <a:extLst>
              <a:ext uri="{FF2B5EF4-FFF2-40B4-BE49-F238E27FC236}">
                <a16:creationId xmlns:a16="http://schemas.microsoft.com/office/drawing/2014/main" id="{67B77D58-AB06-4474-BA9E-1616A508C20E}"/>
              </a:ext>
            </a:extLst>
          </p:cNvPr>
          <p:cNvSpPr>
            <a:spLocks noGrp="1"/>
          </p:cNvSpPr>
          <p:nvPr>
            <p:ph type="title"/>
          </p:nvPr>
        </p:nvSpPr>
        <p:spPr/>
        <p:txBody>
          <a:bodyPr>
            <a:noAutofit/>
          </a:bodyPr>
          <a:lstStyle/>
          <a:p>
            <a:r>
              <a:rPr lang="en-GB" sz="3000" dirty="0"/>
              <a:t>Research Synthesis in Software Engineering </a:t>
            </a:r>
            <a:r>
              <a:rPr lang="en-GB" sz="2000" dirty="0"/>
              <a:t>(Cruzes, 2011)</a:t>
            </a:r>
            <a:endParaRPr lang="en-ID" sz="3200" dirty="0"/>
          </a:p>
        </p:txBody>
      </p:sp>
      <p:pic>
        <p:nvPicPr>
          <p:cNvPr id="5" name="Picture 4">
            <a:extLst>
              <a:ext uri="{FF2B5EF4-FFF2-40B4-BE49-F238E27FC236}">
                <a16:creationId xmlns:a16="http://schemas.microsoft.com/office/drawing/2014/main" id="{66AEE7A8-81F7-4844-AF14-6F948475C823}"/>
              </a:ext>
            </a:extLst>
          </p:cNvPr>
          <p:cNvPicPr>
            <a:picLocks noChangeAspect="1"/>
          </p:cNvPicPr>
          <p:nvPr/>
        </p:nvPicPr>
        <p:blipFill rotWithShape="1">
          <a:blip r:embed="rId2"/>
          <a:srcRect l="20833" t="18889" r="20833" b="7037"/>
          <a:stretch/>
        </p:blipFill>
        <p:spPr>
          <a:xfrm>
            <a:off x="3657600" y="895801"/>
            <a:ext cx="5334000" cy="3810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FB0ADD0-223F-4339-B2D0-797693A98895}"/>
              </a:ext>
            </a:extLst>
          </p:cNvPr>
          <p:cNvPicPr>
            <a:picLocks noChangeAspect="1"/>
          </p:cNvPicPr>
          <p:nvPr/>
        </p:nvPicPr>
        <p:blipFill rotWithShape="1">
          <a:blip r:embed="rId3"/>
          <a:srcRect l="6875" t="20371" r="50833" b="14444"/>
          <a:stretch/>
        </p:blipFill>
        <p:spPr>
          <a:xfrm>
            <a:off x="152400" y="1370852"/>
            <a:ext cx="6153151" cy="5334749"/>
          </a:xfrm>
          <a:prstGeom prst="rect">
            <a:avLst/>
          </a:prstGeom>
        </p:spPr>
      </p:pic>
    </p:spTree>
    <p:extLst>
      <p:ext uri="{BB962C8B-B14F-4D97-AF65-F5344CB8AC3E}">
        <p14:creationId xmlns:p14="http://schemas.microsoft.com/office/powerpoint/2010/main" val="1371135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593746-24A1-4A56-8196-5E6E10525C3A}"/>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F8B02CD9-BA8F-4AEA-A9AF-32F591B7AEF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91</a:t>
            </a:fld>
            <a:endParaRPr lang="en-US">
              <a:solidFill>
                <a:prstClr val="black">
                  <a:tint val="75000"/>
                </a:prstClr>
              </a:solidFill>
            </a:endParaRPr>
          </a:p>
        </p:txBody>
      </p:sp>
      <p:sp>
        <p:nvSpPr>
          <p:cNvPr id="4" name="Title 3">
            <a:extLst>
              <a:ext uri="{FF2B5EF4-FFF2-40B4-BE49-F238E27FC236}">
                <a16:creationId xmlns:a16="http://schemas.microsoft.com/office/drawing/2014/main" id="{8977FCE7-2B19-451F-86F3-4EBB6C910B33}"/>
              </a:ext>
            </a:extLst>
          </p:cNvPr>
          <p:cNvSpPr>
            <a:spLocks noGrp="1"/>
          </p:cNvSpPr>
          <p:nvPr>
            <p:ph type="title"/>
          </p:nvPr>
        </p:nvSpPr>
        <p:spPr/>
        <p:txBody>
          <a:bodyPr>
            <a:noAutofit/>
          </a:bodyPr>
          <a:lstStyle/>
          <a:p>
            <a:r>
              <a:rPr lang="en-GB" sz="3000" dirty="0"/>
              <a:t>Citation &amp; Topics in Software Engineering </a:t>
            </a:r>
            <a:r>
              <a:rPr lang="en-GB" sz="2000" dirty="0"/>
              <a:t>(</a:t>
            </a:r>
            <a:r>
              <a:rPr lang="en-GB" sz="2000" dirty="0" err="1"/>
              <a:t>Garousi</a:t>
            </a:r>
            <a:r>
              <a:rPr lang="en-GB" sz="2000" dirty="0"/>
              <a:t>, 2016)</a:t>
            </a:r>
            <a:endParaRPr lang="en-ID" sz="3200" dirty="0"/>
          </a:p>
        </p:txBody>
      </p:sp>
      <p:pic>
        <p:nvPicPr>
          <p:cNvPr id="5" name="Picture 4">
            <a:extLst>
              <a:ext uri="{FF2B5EF4-FFF2-40B4-BE49-F238E27FC236}">
                <a16:creationId xmlns:a16="http://schemas.microsoft.com/office/drawing/2014/main" id="{F7BD39A5-5B38-45AF-BC64-4D47B2ACBCC9}"/>
              </a:ext>
            </a:extLst>
          </p:cNvPr>
          <p:cNvPicPr>
            <a:picLocks noChangeAspect="1"/>
          </p:cNvPicPr>
          <p:nvPr/>
        </p:nvPicPr>
        <p:blipFill rotWithShape="1">
          <a:blip r:embed="rId2"/>
          <a:srcRect l="39014" t="20944" r="25000" b="20001"/>
          <a:stretch/>
        </p:blipFill>
        <p:spPr>
          <a:xfrm>
            <a:off x="5695950" y="758987"/>
            <a:ext cx="3276600" cy="302455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CDBF510-56E1-41B8-AD10-C9F8DE66FB30}"/>
              </a:ext>
            </a:extLst>
          </p:cNvPr>
          <p:cNvPicPr>
            <a:picLocks noChangeAspect="1"/>
          </p:cNvPicPr>
          <p:nvPr/>
        </p:nvPicPr>
        <p:blipFill rotWithShape="1">
          <a:blip r:embed="rId3"/>
          <a:srcRect l="45833" t="20371" r="31668" b="8518"/>
          <a:stretch/>
        </p:blipFill>
        <p:spPr>
          <a:xfrm>
            <a:off x="0" y="643466"/>
            <a:ext cx="3543300" cy="6299200"/>
          </a:xfrm>
          <a:prstGeom prst="rect">
            <a:avLst/>
          </a:prstGeom>
        </p:spPr>
      </p:pic>
      <p:pic>
        <p:nvPicPr>
          <p:cNvPr id="7" name="Picture 6">
            <a:extLst>
              <a:ext uri="{FF2B5EF4-FFF2-40B4-BE49-F238E27FC236}">
                <a16:creationId xmlns:a16="http://schemas.microsoft.com/office/drawing/2014/main" id="{BD114A5A-B978-478E-A7A3-BEF69BEE2611}"/>
              </a:ext>
            </a:extLst>
          </p:cNvPr>
          <p:cNvPicPr>
            <a:picLocks noChangeAspect="1"/>
          </p:cNvPicPr>
          <p:nvPr/>
        </p:nvPicPr>
        <p:blipFill rotWithShape="1">
          <a:blip r:embed="rId4"/>
          <a:srcRect l="21667" t="18889" r="42708" b="15926"/>
          <a:stretch/>
        </p:blipFill>
        <p:spPr>
          <a:xfrm>
            <a:off x="3671456" y="1755054"/>
            <a:ext cx="4772888" cy="49124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7088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E0FF50-C861-4F39-AE67-39BC417CDAFA}"/>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8F9AF9A2-130D-4776-A47A-D304469A3BA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92</a:t>
            </a:fld>
            <a:endParaRPr lang="en-US">
              <a:solidFill>
                <a:prstClr val="black">
                  <a:tint val="75000"/>
                </a:prstClr>
              </a:solidFill>
            </a:endParaRPr>
          </a:p>
        </p:txBody>
      </p:sp>
      <p:sp>
        <p:nvSpPr>
          <p:cNvPr id="4" name="Title 3">
            <a:extLst>
              <a:ext uri="{FF2B5EF4-FFF2-40B4-BE49-F238E27FC236}">
                <a16:creationId xmlns:a16="http://schemas.microsoft.com/office/drawing/2014/main" id="{6E69432E-7E48-47E0-B6EC-C72334855CD8}"/>
              </a:ext>
            </a:extLst>
          </p:cNvPr>
          <p:cNvSpPr>
            <a:spLocks noGrp="1"/>
          </p:cNvSpPr>
          <p:nvPr>
            <p:ph type="title"/>
          </p:nvPr>
        </p:nvSpPr>
        <p:spPr/>
        <p:txBody>
          <a:bodyPr/>
          <a:lstStyle/>
          <a:p>
            <a:r>
              <a:rPr lang="en-GB" dirty="0"/>
              <a:t>10 Most Probable Terms in the Topics</a:t>
            </a:r>
            <a:endParaRPr lang="en-ID" dirty="0"/>
          </a:p>
        </p:txBody>
      </p:sp>
      <p:pic>
        <p:nvPicPr>
          <p:cNvPr id="5" name="Picture 4">
            <a:extLst>
              <a:ext uri="{FF2B5EF4-FFF2-40B4-BE49-F238E27FC236}">
                <a16:creationId xmlns:a16="http://schemas.microsoft.com/office/drawing/2014/main" id="{0FD19004-4831-4025-9DA7-B4B971297263}"/>
              </a:ext>
            </a:extLst>
          </p:cNvPr>
          <p:cNvPicPr>
            <a:picLocks noChangeAspect="1"/>
          </p:cNvPicPr>
          <p:nvPr/>
        </p:nvPicPr>
        <p:blipFill rotWithShape="1">
          <a:blip r:embed="rId2"/>
          <a:srcRect l="30000" t="23333" r="15833" b="8519"/>
          <a:stretch/>
        </p:blipFill>
        <p:spPr>
          <a:xfrm>
            <a:off x="228600" y="689159"/>
            <a:ext cx="8501494" cy="6016442"/>
          </a:xfrm>
          <a:prstGeom prst="rect">
            <a:avLst/>
          </a:prstGeom>
        </p:spPr>
      </p:pic>
    </p:spTree>
    <p:extLst>
      <p:ext uri="{BB962C8B-B14F-4D97-AF65-F5344CB8AC3E}">
        <p14:creationId xmlns:p14="http://schemas.microsoft.com/office/powerpoint/2010/main" val="589631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BFF829-290D-4D65-9E78-CA835B1BCB24}"/>
              </a:ext>
            </a:extLst>
          </p:cNvPr>
          <p:cNvSpPr>
            <a:spLocks noGrp="1"/>
          </p:cNvSpPr>
          <p:nvPr>
            <p:ph idx="1"/>
          </p:nvPr>
        </p:nvSpPr>
        <p:spPr/>
        <p:txBody>
          <a:bodyPr/>
          <a:lstStyle/>
          <a:p>
            <a:r>
              <a:rPr lang="en-GB" dirty="0"/>
              <a:t>Setelah </a:t>
            </a:r>
            <a:r>
              <a:rPr lang="en-GB" dirty="0" err="1"/>
              <a:t>kita</a:t>
            </a:r>
            <a:r>
              <a:rPr lang="en-GB" dirty="0"/>
              <a:t> </a:t>
            </a:r>
            <a:r>
              <a:rPr lang="en-GB" dirty="0" err="1"/>
              <a:t>paham</a:t>
            </a:r>
            <a:r>
              <a:rPr lang="en-GB" dirty="0"/>
              <a:t> </a:t>
            </a:r>
            <a:r>
              <a:rPr lang="en-GB" dirty="0" err="1"/>
              <a:t>beberapa</a:t>
            </a:r>
            <a:r>
              <a:rPr lang="en-GB" dirty="0"/>
              <a:t> </a:t>
            </a:r>
            <a:r>
              <a:rPr lang="en-GB" dirty="0" err="1"/>
              <a:t>topik</a:t>
            </a:r>
            <a:r>
              <a:rPr lang="en-GB" dirty="0"/>
              <a:t> </a:t>
            </a:r>
            <a:r>
              <a:rPr lang="en-GB" dirty="0" err="1"/>
              <a:t>penelitian</a:t>
            </a:r>
            <a:r>
              <a:rPr lang="en-GB" dirty="0"/>
              <a:t> di </a:t>
            </a:r>
            <a:r>
              <a:rPr lang="en-GB" dirty="0" err="1"/>
              <a:t>bidang</a:t>
            </a:r>
            <a:r>
              <a:rPr lang="en-GB" dirty="0"/>
              <a:t> software engineering </a:t>
            </a:r>
            <a:r>
              <a:rPr lang="en-GB" dirty="0" err="1"/>
              <a:t>dari</a:t>
            </a:r>
            <a:r>
              <a:rPr lang="en-GB" dirty="0"/>
              <a:t> </a:t>
            </a:r>
            <a:r>
              <a:rPr lang="en-GB" i="1" dirty="0" err="1"/>
              <a:t>Tertiery</a:t>
            </a:r>
            <a:r>
              <a:rPr lang="en-GB" i="1" dirty="0"/>
              <a:t> Study (SLR </a:t>
            </a:r>
            <a:r>
              <a:rPr lang="en-GB" i="1" dirty="0" err="1"/>
              <a:t>dari</a:t>
            </a:r>
            <a:r>
              <a:rPr lang="en-GB" i="1" dirty="0"/>
              <a:t> SLR)</a:t>
            </a:r>
          </a:p>
          <a:p>
            <a:r>
              <a:rPr lang="en-GB" dirty="0"/>
              <a:t>Langkah </a:t>
            </a:r>
            <a:r>
              <a:rPr lang="en-GB" dirty="0" err="1"/>
              <a:t>berikutnya</a:t>
            </a:r>
            <a:r>
              <a:rPr lang="en-GB" dirty="0"/>
              <a:t>, </a:t>
            </a:r>
            <a:r>
              <a:rPr lang="en-GB" dirty="0" err="1"/>
              <a:t>kita</a:t>
            </a:r>
            <a:r>
              <a:rPr lang="en-GB" dirty="0"/>
              <a:t> </a:t>
            </a:r>
            <a:r>
              <a:rPr lang="en-GB" dirty="0" err="1">
                <a:solidFill>
                  <a:srgbClr val="C00000"/>
                </a:solidFill>
              </a:rPr>
              <a:t>kumpulkan</a:t>
            </a:r>
            <a:r>
              <a:rPr lang="en-GB" dirty="0">
                <a:solidFill>
                  <a:srgbClr val="C00000"/>
                </a:solidFill>
              </a:rPr>
              <a:t> </a:t>
            </a:r>
            <a:r>
              <a:rPr lang="en-GB" dirty="0" err="1">
                <a:solidFill>
                  <a:srgbClr val="C00000"/>
                </a:solidFill>
              </a:rPr>
              <a:t>seluruh</a:t>
            </a:r>
            <a:r>
              <a:rPr lang="en-GB" dirty="0">
                <a:solidFill>
                  <a:srgbClr val="C00000"/>
                </a:solidFill>
              </a:rPr>
              <a:t> SLR </a:t>
            </a:r>
            <a:r>
              <a:rPr lang="en-GB" dirty="0" err="1"/>
              <a:t>dengan</a:t>
            </a:r>
            <a:r>
              <a:rPr lang="en-GB" dirty="0"/>
              <a:t> keyword </a:t>
            </a:r>
            <a:r>
              <a:rPr lang="en-GB" dirty="0" err="1"/>
              <a:t>topik</a:t>
            </a:r>
            <a:r>
              <a:rPr lang="en-GB" dirty="0"/>
              <a:t> </a:t>
            </a:r>
            <a:r>
              <a:rPr lang="en-GB" dirty="0" err="1"/>
              <a:t>seperti</a:t>
            </a:r>
            <a:r>
              <a:rPr lang="en-GB" dirty="0"/>
              <a:t> di paper </a:t>
            </a:r>
            <a:r>
              <a:rPr lang="en-GB" i="1" dirty="0" err="1"/>
              <a:t>Tertiery</a:t>
            </a:r>
            <a:r>
              <a:rPr lang="en-GB" i="1" dirty="0"/>
              <a:t> Study (SLR </a:t>
            </a:r>
            <a:r>
              <a:rPr lang="en-GB" i="1" dirty="0" err="1"/>
              <a:t>dari</a:t>
            </a:r>
            <a:r>
              <a:rPr lang="en-GB" i="1" dirty="0"/>
              <a:t> SLR) </a:t>
            </a:r>
          </a:p>
          <a:p>
            <a:r>
              <a:rPr lang="en-GB" dirty="0" err="1"/>
              <a:t>Lanjutkan</a:t>
            </a:r>
            <a:r>
              <a:rPr lang="en-GB" dirty="0"/>
              <a:t> </a:t>
            </a:r>
            <a:r>
              <a:rPr lang="en-GB" dirty="0" err="1"/>
              <a:t>dengan</a:t>
            </a:r>
            <a:r>
              <a:rPr lang="en-GB" dirty="0"/>
              <a:t> </a:t>
            </a:r>
            <a:r>
              <a:rPr lang="en-GB" dirty="0" err="1">
                <a:solidFill>
                  <a:srgbClr val="C00000"/>
                </a:solidFill>
              </a:rPr>
              <a:t>mengejar</a:t>
            </a:r>
            <a:r>
              <a:rPr lang="en-GB" dirty="0">
                <a:solidFill>
                  <a:srgbClr val="C00000"/>
                </a:solidFill>
              </a:rPr>
              <a:t> </a:t>
            </a:r>
            <a:r>
              <a:rPr lang="en-GB" dirty="0" err="1">
                <a:solidFill>
                  <a:srgbClr val="C00000"/>
                </a:solidFill>
              </a:rPr>
              <a:t>seluruh</a:t>
            </a:r>
            <a:r>
              <a:rPr lang="en-GB" dirty="0">
                <a:solidFill>
                  <a:srgbClr val="C00000"/>
                </a:solidFill>
              </a:rPr>
              <a:t> SLR </a:t>
            </a:r>
            <a:r>
              <a:rPr lang="en-GB" dirty="0" err="1">
                <a:solidFill>
                  <a:srgbClr val="C00000"/>
                </a:solidFill>
              </a:rPr>
              <a:t>dari</a:t>
            </a:r>
            <a:r>
              <a:rPr lang="en-GB" dirty="0">
                <a:solidFill>
                  <a:srgbClr val="C00000"/>
                </a:solidFill>
              </a:rPr>
              <a:t> </a:t>
            </a:r>
            <a:r>
              <a:rPr lang="en-GB" dirty="0" err="1">
                <a:solidFill>
                  <a:srgbClr val="C00000"/>
                </a:solidFill>
              </a:rPr>
              <a:t>topik</a:t>
            </a:r>
            <a:r>
              <a:rPr lang="en-GB" dirty="0">
                <a:solidFill>
                  <a:srgbClr val="C00000"/>
                </a:solidFill>
              </a:rPr>
              <a:t> yang </a:t>
            </a:r>
            <a:r>
              <a:rPr lang="en-GB" dirty="0" err="1">
                <a:solidFill>
                  <a:srgbClr val="C00000"/>
                </a:solidFill>
              </a:rPr>
              <a:t>kita</a:t>
            </a:r>
            <a:r>
              <a:rPr lang="en-GB" dirty="0">
                <a:solidFill>
                  <a:srgbClr val="C00000"/>
                </a:solidFill>
              </a:rPr>
              <a:t> </a:t>
            </a:r>
            <a:r>
              <a:rPr lang="en-GB" dirty="0" err="1">
                <a:solidFill>
                  <a:srgbClr val="C00000"/>
                </a:solidFill>
              </a:rPr>
              <a:t>akan</a:t>
            </a:r>
            <a:r>
              <a:rPr lang="en-GB" dirty="0">
                <a:solidFill>
                  <a:srgbClr val="C00000"/>
                </a:solidFill>
              </a:rPr>
              <a:t> </a:t>
            </a:r>
            <a:r>
              <a:rPr lang="en-GB" dirty="0" err="1">
                <a:solidFill>
                  <a:srgbClr val="C00000"/>
                </a:solidFill>
              </a:rPr>
              <a:t>angkat</a:t>
            </a:r>
            <a:r>
              <a:rPr lang="en-GB" dirty="0">
                <a:solidFill>
                  <a:srgbClr val="C00000"/>
                </a:solidFill>
              </a:rPr>
              <a:t> </a:t>
            </a:r>
            <a:r>
              <a:rPr lang="en-GB" dirty="0"/>
              <a:t>pada </a:t>
            </a:r>
            <a:r>
              <a:rPr lang="en-GB" dirty="0" err="1"/>
              <a:t>penelitian</a:t>
            </a:r>
            <a:r>
              <a:rPr lang="en-GB" dirty="0"/>
              <a:t> </a:t>
            </a:r>
            <a:r>
              <a:rPr lang="en-GB" dirty="0" err="1"/>
              <a:t>kita</a:t>
            </a:r>
            <a:endParaRPr lang="en-ID" dirty="0"/>
          </a:p>
        </p:txBody>
      </p:sp>
      <p:sp>
        <p:nvSpPr>
          <p:cNvPr id="3" name="Slide Number Placeholder 2">
            <a:extLst>
              <a:ext uri="{FF2B5EF4-FFF2-40B4-BE49-F238E27FC236}">
                <a16:creationId xmlns:a16="http://schemas.microsoft.com/office/drawing/2014/main" id="{34EBD852-1D31-4917-A526-16DCD0032C8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93</a:t>
            </a:fld>
            <a:endParaRPr lang="en-US">
              <a:solidFill>
                <a:prstClr val="black">
                  <a:tint val="75000"/>
                </a:prstClr>
              </a:solidFill>
            </a:endParaRPr>
          </a:p>
        </p:txBody>
      </p:sp>
      <p:sp>
        <p:nvSpPr>
          <p:cNvPr id="4" name="Title 3">
            <a:extLst>
              <a:ext uri="{FF2B5EF4-FFF2-40B4-BE49-F238E27FC236}">
                <a16:creationId xmlns:a16="http://schemas.microsoft.com/office/drawing/2014/main" id="{64AAC7BF-1B3A-4FF4-91F2-CE577C2617F0}"/>
              </a:ext>
            </a:extLst>
          </p:cNvPr>
          <p:cNvSpPr>
            <a:spLocks noGrp="1"/>
          </p:cNvSpPr>
          <p:nvPr>
            <p:ph type="title"/>
          </p:nvPr>
        </p:nvSpPr>
        <p:spPr/>
        <p:txBody>
          <a:bodyPr>
            <a:normAutofit fontScale="90000"/>
          </a:bodyPr>
          <a:lstStyle/>
          <a:p>
            <a:r>
              <a:rPr lang="en-GB" dirty="0"/>
              <a:t>2. Cari SLR </a:t>
            </a:r>
            <a:r>
              <a:rPr lang="en-GB" dirty="0" err="1"/>
              <a:t>dari</a:t>
            </a:r>
            <a:r>
              <a:rPr lang="en-GB" dirty="0"/>
              <a:t> </a:t>
            </a:r>
            <a:r>
              <a:rPr lang="en-GB" dirty="0" err="1"/>
              <a:t>Topik</a:t>
            </a:r>
            <a:r>
              <a:rPr lang="en-GB" dirty="0"/>
              <a:t> </a:t>
            </a:r>
            <a:r>
              <a:rPr lang="en-GB" dirty="0" err="1"/>
              <a:t>Penelitian</a:t>
            </a:r>
            <a:r>
              <a:rPr lang="en-GB" dirty="0"/>
              <a:t> yang </a:t>
            </a:r>
            <a:r>
              <a:rPr lang="en-GB" dirty="0" err="1"/>
              <a:t>Dipilih</a:t>
            </a:r>
            <a:endParaRPr lang="en-ID" dirty="0"/>
          </a:p>
        </p:txBody>
      </p:sp>
    </p:spTree>
    <p:extLst>
      <p:ext uri="{BB962C8B-B14F-4D97-AF65-F5344CB8AC3E}">
        <p14:creationId xmlns:p14="http://schemas.microsoft.com/office/powerpoint/2010/main" val="2246032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8BBB45-8AB8-4F1A-AEF5-319B0BE06CD1}"/>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714D49FD-D7C2-46B0-A6A8-EC70A2E1412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94</a:t>
            </a:fld>
            <a:endParaRPr lang="en-US">
              <a:solidFill>
                <a:prstClr val="black">
                  <a:tint val="75000"/>
                </a:prstClr>
              </a:solidFill>
            </a:endParaRPr>
          </a:p>
        </p:txBody>
      </p:sp>
      <p:sp>
        <p:nvSpPr>
          <p:cNvPr id="4" name="Title 3">
            <a:extLst>
              <a:ext uri="{FF2B5EF4-FFF2-40B4-BE49-F238E27FC236}">
                <a16:creationId xmlns:a16="http://schemas.microsoft.com/office/drawing/2014/main" id="{F0B24994-2B6D-47F5-9E7C-892D54396519}"/>
              </a:ext>
            </a:extLst>
          </p:cNvPr>
          <p:cNvSpPr>
            <a:spLocks noGrp="1"/>
          </p:cNvSpPr>
          <p:nvPr>
            <p:ph type="title"/>
          </p:nvPr>
        </p:nvSpPr>
        <p:spPr/>
        <p:txBody>
          <a:bodyPr>
            <a:noAutofit/>
          </a:bodyPr>
          <a:lstStyle/>
          <a:p>
            <a:r>
              <a:rPr lang="en-GB" sz="3000" dirty="0"/>
              <a:t>Keyword </a:t>
            </a:r>
            <a:r>
              <a:rPr lang="en-GB" sz="3000" dirty="0" err="1"/>
              <a:t>harus</a:t>
            </a:r>
            <a:r>
              <a:rPr lang="en-GB" sz="3000" dirty="0"/>
              <a:t> </a:t>
            </a:r>
            <a:r>
              <a:rPr lang="en-GB" sz="3000" dirty="0" err="1"/>
              <a:t>masuk</a:t>
            </a:r>
            <a:r>
              <a:rPr lang="en-GB" sz="3000" dirty="0"/>
              <a:t> Title Paper, </a:t>
            </a:r>
            <a:r>
              <a:rPr lang="en-GB" sz="3000" dirty="0" err="1"/>
              <a:t>Pilih</a:t>
            </a:r>
            <a:r>
              <a:rPr lang="en-GB" sz="3000" dirty="0"/>
              <a:t> </a:t>
            </a:r>
            <a:r>
              <a:rPr lang="en-GB" sz="3000" dirty="0">
                <a:solidFill>
                  <a:srgbClr val="C00000"/>
                </a:solidFill>
              </a:rPr>
              <a:t>Review</a:t>
            </a:r>
            <a:r>
              <a:rPr lang="en-GB" sz="3000" dirty="0"/>
              <a:t>, dan </a:t>
            </a:r>
            <a:r>
              <a:rPr lang="en-GB" sz="3000" dirty="0">
                <a:solidFill>
                  <a:srgbClr val="C00000"/>
                </a:solidFill>
              </a:rPr>
              <a:t>Journal di </a:t>
            </a:r>
            <a:r>
              <a:rPr lang="en-GB" sz="3000" dirty="0" err="1">
                <a:solidFill>
                  <a:srgbClr val="C00000"/>
                </a:solidFill>
              </a:rPr>
              <a:t>Bidang</a:t>
            </a:r>
            <a:r>
              <a:rPr lang="en-GB" sz="3000" dirty="0">
                <a:solidFill>
                  <a:srgbClr val="C00000"/>
                </a:solidFill>
              </a:rPr>
              <a:t> Computing</a:t>
            </a:r>
            <a:endParaRPr lang="en-ID" sz="3000" dirty="0">
              <a:solidFill>
                <a:srgbClr val="C00000"/>
              </a:solidFill>
            </a:endParaRPr>
          </a:p>
        </p:txBody>
      </p:sp>
      <p:pic>
        <p:nvPicPr>
          <p:cNvPr id="5" name="Picture 4">
            <a:extLst>
              <a:ext uri="{FF2B5EF4-FFF2-40B4-BE49-F238E27FC236}">
                <a16:creationId xmlns:a16="http://schemas.microsoft.com/office/drawing/2014/main" id="{E8054217-0311-4A95-8E20-4D7E602D93C8}"/>
              </a:ext>
            </a:extLst>
          </p:cNvPr>
          <p:cNvPicPr>
            <a:picLocks noChangeAspect="1"/>
          </p:cNvPicPr>
          <p:nvPr/>
        </p:nvPicPr>
        <p:blipFill rotWithShape="1">
          <a:blip r:embed="rId2"/>
          <a:srcRect l="25000" t="27778" r="55833" b="41111"/>
          <a:stretch/>
        </p:blipFill>
        <p:spPr>
          <a:xfrm>
            <a:off x="32035" y="1265922"/>
            <a:ext cx="5695951" cy="5200651"/>
          </a:xfrm>
          <a:prstGeom prst="rect">
            <a:avLst/>
          </a:prstGeom>
        </p:spPr>
      </p:pic>
      <p:pic>
        <p:nvPicPr>
          <p:cNvPr id="8" name="Picture 7">
            <a:extLst>
              <a:ext uri="{FF2B5EF4-FFF2-40B4-BE49-F238E27FC236}">
                <a16:creationId xmlns:a16="http://schemas.microsoft.com/office/drawing/2014/main" id="{04475776-5932-476D-A8FF-0D2191B5F1BE}"/>
              </a:ext>
            </a:extLst>
          </p:cNvPr>
          <p:cNvPicPr>
            <a:picLocks noChangeAspect="1"/>
          </p:cNvPicPr>
          <p:nvPr/>
        </p:nvPicPr>
        <p:blipFill rotWithShape="1">
          <a:blip r:embed="rId3"/>
          <a:srcRect l="24897" t="27476" r="52102" b="54484"/>
          <a:stretch/>
        </p:blipFill>
        <p:spPr>
          <a:xfrm>
            <a:off x="228600" y="3886200"/>
            <a:ext cx="5181600" cy="2286000"/>
          </a:xfrm>
          <a:prstGeom prst="rect">
            <a:avLst/>
          </a:prstGeom>
        </p:spPr>
      </p:pic>
      <p:pic>
        <p:nvPicPr>
          <p:cNvPr id="6" name="Picture 5">
            <a:extLst>
              <a:ext uri="{FF2B5EF4-FFF2-40B4-BE49-F238E27FC236}">
                <a16:creationId xmlns:a16="http://schemas.microsoft.com/office/drawing/2014/main" id="{FC6F4AAD-D425-4792-B3C6-054780440178}"/>
              </a:ext>
            </a:extLst>
          </p:cNvPr>
          <p:cNvPicPr>
            <a:picLocks noChangeAspect="1"/>
          </p:cNvPicPr>
          <p:nvPr/>
        </p:nvPicPr>
        <p:blipFill rotWithShape="1">
          <a:blip r:embed="rId4"/>
          <a:srcRect l="25000" t="45745" r="44166" b="12963"/>
          <a:stretch/>
        </p:blipFill>
        <p:spPr>
          <a:xfrm>
            <a:off x="3575194" y="999223"/>
            <a:ext cx="4260563" cy="32094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D6AD2F5-3C1F-4415-AF92-F7DE7E229E0B}"/>
              </a:ext>
            </a:extLst>
          </p:cNvPr>
          <p:cNvPicPr>
            <a:picLocks noChangeAspect="1"/>
          </p:cNvPicPr>
          <p:nvPr/>
        </p:nvPicPr>
        <p:blipFill rotWithShape="1">
          <a:blip r:embed="rId5"/>
          <a:srcRect l="10834" t="12963" r="40000" b="20370"/>
          <a:stretch/>
        </p:blipFill>
        <p:spPr>
          <a:xfrm>
            <a:off x="4473140" y="2938011"/>
            <a:ext cx="4638825" cy="3538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6173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B7D4B6-6E11-47AF-A408-114F7A962DCF}"/>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D1B95201-0C8A-481E-BA5C-ED3338090C8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95</a:t>
            </a:fld>
            <a:endParaRPr lang="en-US">
              <a:solidFill>
                <a:prstClr val="black">
                  <a:tint val="75000"/>
                </a:prstClr>
              </a:solidFill>
            </a:endParaRPr>
          </a:p>
        </p:txBody>
      </p:sp>
      <p:sp>
        <p:nvSpPr>
          <p:cNvPr id="4" name="Title 3">
            <a:extLst>
              <a:ext uri="{FF2B5EF4-FFF2-40B4-BE49-F238E27FC236}">
                <a16:creationId xmlns:a16="http://schemas.microsoft.com/office/drawing/2014/main" id="{C906401B-979F-4E36-A0C0-EFDB6D481EEF}"/>
              </a:ext>
            </a:extLst>
          </p:cNvPr>
          <p:cNvSpPr>
            <a:spLocks noGrp="1"/>
          </p:cNvSpPr>
          <p:nvPr>
            <p:ph type="title"/>
          </p:nvPr>
        </p:nvSpPr>
        <p:spPr/>
        <p:txBody>
          <a:bodyPr/>
          <a:lstStyle/>
          <a:p>
            <a:endParaRPr lang="en-ID"/>
          </a:p>
        </p:txBody>
      </p:sp>
      <p:pic>
        <p:nvPicPr>
          <p:cNvPr id="7" name="Picture 6">
            <a:extLst>
              <a:ext uri="{FF2B5EF4-FFF2-40B4-BE49-F238E27FC236}">
                <a16:creationId xmlns:a16="http://schemas.microsoft.com/office/drawing/2014/main" id="{F7F988BA-5042-4D5E-AE3D-70200417993F}"/>
              </a:ext>
            </a:extLst>
          </p:cNvPr>
          <p:cNvPicPr>
            <a:picLocks noChangeAspect="1"/>
          </p:cNvPicPr>
          <p:nvPr/>
        </p:nvPicPr>
        <p:blipFill rotWithShape="1">
          <a:blip r:embed="rId2"/>
          <a:srcRect l="10834" t="12963" r="42500" b="8519"/>
          <a:stretch/>
        </p:blipFill>
        <p:spPr>
          <a:xfrm>
            <a:off x="-14719" y="0"/>
            <a:ext cx="5502835" cy="520804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158B3D9-CEC1-446F-A283-F72F8F4D31B8}"/>
              </a:ext>
            </a:extLst>
          </p:cNvPr>
          <p:cNvPicPr>
            <a:picLocks noChangeAspect="1"/>
          </p:cNvPicPr>
          <p:nvPr/>
        </p:nvPicPr>
        <p:blipFill rotWithShape="1">
          <a:blip r:embed="rId3"/>
          <a:srcRect l="10909" t="12778" r="40758" b="11667"/>
          <a:stretch/>
        </p:blipFill>
        <p:spPr>
          <a:xfrm>
            <a:off x="3276600" y="1524000"/>
            <a:ext cx="5502835" cy="483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3010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5FB797-FF79-4848-BD7B-70B0F49BCA98}"/>
              </a:ext>
            </a:extLst>
          </p:cNvPr>
          <p:cNvSpPr>
            <a:spLocks noGrp="1"/>
          </p:cNvSpPr>
          <p:nvPr>
            <p:ph idx="1"/>
          </p:nvPr>
        </p:nvSpPr>
        <p:spPr/>
        <p:txBody>
          <a:bodyPr/>
          <a:lstStyle/>
          <a:p>
            <a:endParaRPr lang="en-ID" dirty="0"/>
          </a:p>
        </p:txBody>
      </p:sp>
      <p:sp>
        <p:nvSpPr>
          <p:cNvPr id="3" name="Slide Number Placeholder 2">
            <a:extLst>
              <a:ext uri="{FF2B5EF4-FFF2-40B4-BE49-F238E27FC236}">
                <a16:creationId xmlns:a16="http://schemas.microsoft.com/office/drawing/2014/main" id="{E8874EDD-A83B-42DC-A7F3-7F96B7881F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96</a:t>
            </a:fld>
            <a:endParaRPr lang="en-US">
              <a:solidFill>
                <a:prstClr val="black">
                  <a:tint val="75000"/>
                </a:prstClr>
              </a:solidFill>
            </a:endParaRPr>
          </a:p>
        </p:txBody>
      </p:sp>
      <p:sp>
        <p:nvSpPr>
          <p:cNvPr id="4" name="Title 3">
            <a:extLst>
              <a:ext uri="{FF2B5EF4-FFF2-40B4-BE49-F238E27FC236}">
                <a16:creationId xmlns:a16="http://schemas.microsoft.com/office/drawing/2014/main" id="{2AA5ECCF-364E-43C4-A81E-615CE09C9C89}"/>
              </a:ext>
            </a:extLst>
          </p:cNvPr>
          <p:cNvSpPr>
            <a:spLocks noGrp="1"/>
          </p:cNvSpPr>
          <p:nvPr>
            <p:ph type="title"/>
          </p:nvPr>
        </p:nvSpPr>
        <p:spPr/>
        <p:txBody>
          <a:bodyPr/>
          <a:lstStyle/>
          <a:p>
            <a:r>
              <a:rPr lang="en-GB" dirty="0"/>
              <a:t>Are You Sure This is a Topic?</a:t>
            </a:r>
            <a:endParaRPr lang="en-ID" dirty="0"/>
          </a:p>
        </p:txBody>
      </p:sp>
      <p:pic>
        <p:nvPicPr>
          <p:cNvPr id="5" name="Picture 4">
            <a:extLst>
              <a:ext uri="{FF2B5EF4-FFF2-40B4-BE49-F238E27FC236}">
                <a16:creationId xmlns:a16="http://schemas.microsoft.com/office/drawing/2014/main" id="{C1A6C32F-FA32-4131-978F-85281770294D}"/>
              </a:ext>
            </a:extLst>
          </p:cNvPr>
          <p:cNvPicPr>
            <a:picLocks noChangeAspect="1"/>
          </p:cNvPicPr>
          <p:nvPr/>
        </p:nvPicPr>
        <p:blipFill rotWithShape="1">
          <a:blip r:embed="rId2"/>
          <a:srcRect l="31667" t="18889" r="30833" b="14444"/>
          <a:stretch/>
        </p:blipFill>
        <p:spPr>
          <a:xfrm>
            <a:off x="13856" y="799649"/>
            <a:ext cx="5676900" cy="5676900"/>
          </a:xfrm>
          <a:prstGeom prst="rect">
            <a:avLst/>
          </a:prstGeom>
          <a:ln>
            <a:noFill/>
          </a:ln>
          <a:effectLst>
            <a:outerShdw blurRad="292100" dist="139700" dir="2700000" algn="tl" rotWithShape="0">
              <a:srgbClr val="333333">
                <a:alpha val="65000"/>
              </a:srgbClr>
            </a:outerShdw>
          </a:effectLst>
        </p:spPr>
      </p:pic>
      <p:sp>
        <p:nvSpPr>
          <p:cNvPr id="6" name="Rounded Rectangle 5">
            <a:extLst>
              <a:ext uri="{FF2B5EF4-FFF2-40B4-BE49-F238E27FC236}">
                <a16:creationId xmlns:a16="http://schemas.microsoft.com/office/drawing/2014/main" id="{D9A7C9A7-BBFA-438C-AEDD-687A7B200F38}"/>
              </a:ext>
            </a:extLst>
          </p:cNvPr>
          <p:cNvSpPr/>
          <p:nvPr/>
        </p:nvSpPr>
        <p:spPr bwMode="auto">
          <a:xfrm>
            <a:off x="103913" y="5791199"/>
            <a:ext cx="2867888" cy="457201"/>
          </a:xfrm>
          <a:prstGeom prst="roundRect">
            <a:avLst/>
          </a:prstGeom>
          <a:noFill/>
          <a:ln w="38100" cap="flat" cmpd="sng" algn="ctr">
            <a:solidFill>
              <a:srgbClr val="FF0000"/>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pic>
        <p:nvPicPr>
          <p:cNvPr id="7" name="Picture 6">
            <a:extLst>
              <a:ext uri="{FF2B5EF4-FFF2-40B4-BE49-F238E27FC236}">
                <a16:creationId xmlns:a16="http://schemas.microsoft.com/office/drawing/2014/main" id="{14CC3B74-433F-47F6-9428-B73C84CB1D69}"/>
              </a:ext>
            </a:extLst>
          </p:cNvPr>
          <p:cNvPicPr>
            <a:picLocks noChangeAspect="1"/>
          </p:cNvPicPr>
          <p:nvPr/>
        </p:nvPicPr>
        <p:blipFill rotWithShape="1">
          <a:blip r:embed="rId3"/>
          <a:srcRect l="18332" t="17407" r="43865" b="12963"/>
          <a:stretch/>
        </p:blipFill>
        <p:spPr>
          <a:xfrm>
            <a:off x="4343400" y="1425656"/>
            <a:ext cx="4471406" cy="4632695"/>
          </a:xfrm>
          <a:prstGeom prst="rect">
            <a:avLst/>
          </a:prstGeom>
          <a:ln>
            <a:noFill/>
          </a:ln>
          <a:effectLst>
            <a:outerShdw blurRad="292100" dist="139700" dir="2700000" algn="tl" rotWithShape="0">
              <a:srgbClr val="333333">
                <a:alpha val="65000"/>
              </a:srgbClr>
            </a:outerShdw>
          </a:effectLst>
        </p:spPr>
      </p:pic>
      <p:sp>
        <p:nvSpPr>
          <p:cNvPr id="8" name="Rounded Rectangle 5">
            <a:extLst>
              <a:ext uri="{FF2B5EF4-FFF2-40B4-BE49-F238E27FC236}">
                <a16:creationId xmlns:a16="http://schemas.microsoft.com/office/drawing/2014/main" id="{EAB73203-01C7-426C-AE65-2EAFA12CE433}"/>
              </a:ext>
            </a:extLst>
          </p:cNvPr>
          <p:cNvSpPr/>
          <p:nvPr/>
        </p:nvSpPr>
        <p:spPr bwMode="auto">
          <a:xfrm>
            <a:off x="4406540" y="1828800"/>
            <a:ext cx="4408265" cy="609600"/>
          </a:xfrm>
          <a:prstGeom prst="roundRect">
            <a:avLst/>
          </a:prstGeom>
          <a:noFill/>
          <a:ln w="38100" cap="flat" cmpd="sng" algn="ctr">
            <a:solidFill>
              <a:srgbClr val="FF0000"/>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Tree>
    <p:extLst>
      <p:ext uri="{BB962C8B-B14F-4D97-AF65-F5344CB8AC3E}">
        <p14:creationId xmlns:p14="http://schemas.microsoft.com/office/powerpoint/2010/main" val="42794068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321411-A34C-4D9B-A7E5-B652D1241AA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97</a:t>
            </a:fld>
            <a:endParaRPr lang="en-US">
              <a:solidFill>
                <a:prstClr val="black">
                  <a:tint val="75000"/>
                </a:prstClr>
              </a:solidFill>
            </a:endParaRPr>
          </a:p>
        </p:txBody>
      </p:sp>
      <p:sp>
        <p:nvSpPr>
          <p:cNvPr id="4" name="Title 3">
            <a:extLst>
              <a:ext uri="{FF2B5EF4-FFF2-40B4-BE49-F238E27FC236}">
                <a16:creationId xmlns:a16="http://schemas.microsoft.com/office/drawing/2014/main" id="{EC22BAEB-F062-4297-88B9-392FB6242AB0}"/>
              </a:ext>
            </a:extLst>
          </p:cNvPr>
          <p:cNvSpPr>
            <a:spLocks noGrp="1"/>
          </p:cNvSpPr>
          <p:nvPr>
            <p:ph type="title"/>
          </p:nvPr>
        </p:nvSpPr>
        <p:spPr/>
        <p:txBody>
          <a:bodyPr>
            <a:normAutofit/>
          </a:bodyPr>
          <a:lstStyle/>
          <a:p>
            <a:r>
              <a:rPr lang="en-US" dirty="0"/>
              <a:t>Software Engineering Research Trends</a:t>
            </a:r>
            <a:endParaRPr lang="en-ID" dirty="0"/>
          </a:p>
        </p:txBody>
      </p:sp>
      <p:sp>
        <p:nvSpPr>
          <p:cNvPr id="8" name="TextBox 7">
            <a:extLst>
              <a:ext uri="{FF2B5EF4-FFF2-40B4-BE49-F238E27FC236}">
                <a16:creationId xmlns:a16="http://schemas.microsoft.com/office/drawing/2014/main" id="{BE3B733E-6FF5-4AAF-AEBD-2E311AA15978}"/>
              </a:ext>
            </a:extLst>
          </p:cNvPr>
          <p:cNvSpPr txBox="1"/>
          <p:nvPr/>
        </p:nvSpPr>
        <p:spPr>
          <a:xfrm>
            <a:off x="190500" y="6187763"/>
            <a:ext cx="8763000" cy="369332"/>
          </a:xfrm>
          <a:prstGeom prst="rect">
            <a:avLst/>
          </a:prstGeom>
          <a:noFill/>
        </p:spPr>
        <p:txBody>
          <a:bodyPr wrap="square" rtlCol="0" anchor="ctr">
            <a:spAutoFit/>
          </a:bodyPr>
          <a:lstStyle/>
          <a:p>
            <a:r>
              <a:rPr lang="en-US" sz="1800" i="1" dirty="0">
                <a:effectLst/>
                <a:latin typeface="+mn-lt"/>
              </a:rPr>
              <a:t>Resources:</a:t>
            </a:r>
            <a:r>
              <a:rPr lang="id-ID" sz="1800" i="1" dirty="0">
                <a:effectLst/>
                <a:latin typeface="+mn-lt"/>
              </a:rPr>
              <a:t> </a:t>
            </a:r>
            <a:r>
              <a:rPr lang="en-US" sz="1800" i="1" dirty="0">
                <a:effectLst/>
                <a:latin typeface="+mn-lt"/>
              </a:rPr>
              <a:t>Survey Papers from ScienceDirect, </a:t>
            </a:r>
            <a:r>
              <a:rPr lang="en-US" sz="1800" i="1" dirty="0" err="1">
                <a:effectLst/>
                <a:latin typeface="+mn-lt"/>
              </a:rPr>
              <a:t>SpringerLink</a:t>
            </a:r>
            <a:r>
              <a:rPr lang="en-US" sz="1800" i="1" dirty="0">
                <a:effectLst/>
                <a:latin typeface="+mn-lt"/>
              </a:rPr>
              <a:t>, and IEEE Explore</a:t>
            </a:r>
            <a:r>
              <a:rPr lang="id-ID" sz="1800" i="1" dirty="0">
                <a:effectLst/>
                <a:latin typeface="+mn-lt"/>
              </a:rPr>
              <a:t> (2011-20</a:t>
            </a:r>
            <a:r>
              <a:rPr lang="en-GB" sz="1800" i="1" dirty="0">
                <a:effectLst/>
                <a:latin typeface="+mn-lt"/>
              </a:rPr>
              <a:t>20</a:t>
            </a:r>
            <a:r>
              <a:rPr lang="id-ID" sz="1800" i="1" dirty="0">
                <a:effectLst/>
                <a:latin typeface="+mn-lt"/>
              </a:rPr>
              <a:t>)</a:t>
            </a:r>
          </a:p>
        </p:txBody>
      </p:sp>
      <p:graphicFrame>
        <p:nvGraphicFramePr>
          <p:cNvPr id="10" name="Chart 9" descr="Chart type: Clustered Bar. 'Jumlah Survey Paper' by 'Software Engineering Topics'&#10;&#10;Description automatically generated">
            <a:extLst>
              <a:ext uri="{FF2B5EF4-FFF2-40B4-BE49-F238E27FC236}">
                <a16:creationId xmlns:a16="http://schemas.microsoft.com/office/drawing/2014/main" id="{4E89913A-6709-40FC-8320-DF43AF5DA875}"/>
              </a:ext>
            </a:extLst>
          </p:cNvPr>
          <p:cNvGraphicFramePr>
            <a:graphicFrameLocks/>
          </p:cNvGraphicFramePr>
          <p:nvPr/>
        </p:nvGraphicFramePr>
        <p:xfrm>
          <a:off x="76200" y="754219"/>
          <a:ext cx="9053944" cy="53495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7491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32F061C-99C0-47F1-BACE-036FB42917A4}"/>
              </a:ext>
            </a:extLst>
          </p:cNvPr>
          <p:cNvGraphicFramePr>
            <a:graphicFrameLocks noGrp="1"/>
          </p:cNvGraphicFramePr>
          <p:nvPr>
            <p:ph idx="1"/>
          </p:nvPr>
        </p:nvGraphicFramePr>
        <p:xfrm>
          <a:off x="0" y="1"/>
          <a:ext cx="9144000" cy="6858000"/>
        </p:xfrm>
        <a:graphic>
          <a:graphicData uri="http://schemas.openxmlformats.org/drawingml/2006/table">
            <a:tbl>
              <a:tblPr firstRow="1" bandRow="1">
                <a:tableStyleId>{073A0DAA-6AF3-43AB-8588-CEC1D06C72B9}</a:tableStyleId>
              </a:tblPr>
              <a:tblGrid>
                <a:gridCol w="2667000">
                  <a:extLst>
                    <a:ext uri="{9D8B030D-6E8A-4147-A177-3AD203B41FA5}">
                      <a16:colId xmlns:a16="http://schemas.microsoft.com/office/drawing/2014/main" val="3087844387"/>
                    </a:ext>
                  </a:extLst>
                </a:gridCol>
                <a:gridCol w="6477000">
                  <a:extLst>
                    <a:ext uri="{9D8B030D-6E8A-4147-A177-3AD203B41FA5}">
                      <a16:colId xmlns:a16="http://schemas.microsoft.com/office/drawing/2014/main" val="3142766431"/>
                    </a:ext>
                  </a:extLst>
                </a:gridCol>
              </a:tblGrid>
              <a:tr h="223082">
                <a:tc>
                  <a:txBody>
                    <a:bodyPr/>
                    <a:lstStyle/>
                    <a:p>
                      <a:r>
                        <a:rPr lang="en-GB" b="1" dirty="0"/>
                        <a:t>Research Topics</a:t>
                      </a:r>
                      <a:endParaRPr lang="en-ID" b="1" dirty="0"/>
                    </a:p>
                  </a:txBody>
                  <a:tcPr anchor="ctr"/>
                </a:tc>
                <a:tc>
                  <a:txBody>
                    <a:bodyPr/>
                    <a:lstStyle/>
                    <a:p>
                      <a:r>
                        <a:rPr lang="en-GB" b="1" dirty="0"/>
                        <a:t>Description</a:t>
                      </a:r>
                      <a:endParaRPr lang="en-ID" b="1" dirty="0"/>
                    </a:p>
                  </a:txBody>
                  <a:tcPr anchor="ctr"/>
                </a:tc>
                <a:extLst>
                  <a:ext uri="{0D108BD9-81ED-4DB2-BD59-A6C34878D82A}">
                    <a16:rowId xmlns:a16="http://schemas.microsoft.com/office/drawing/2014/main" val="2003245564"/>
                  </a:ext>
                </a:extLst>
              </a:tr>
              <a:tr h="316033">
                <a:tc>
                  <a:txBody>
                    <a:bodyPr/>
                    <a:lstStyle/>
                    <a:p>
                      <a:pPr algn="l" fontAlgn="b"/>
                      <a:r>
                        <a:rPr lang="en-ID" sz="1600" b="1" u="none" strike="noStrike" dirty="0">
                          <a:effectLst/>
                        </a:rPr>
                        <a:t>Global Software Engineering</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err="1"/>
                        <a:t>pengembangan</a:t>
                      </a:r>
                      <a:r>
                        <a:rPr lang="en-GB" sz="1400" dirty="0"/>
                        <a:t>  dan </a:t>
                      </a:r>
                      <a:r>
                        <a:rPr lang="en-GB" sz="1400" dirty="0" err="1"/>
                        <a:t>pelayanan</a:t>
                      </a:r>
                      <a:r>
                        <a:rPr lang="en-GB" sz="1400" dirty="0"/>
                        <a:t> software </a:t>
                      </a:r>
                      <a:r>
                        <a:rPr lang="en-GB" sz="1400" dirty="0" err="1"/>
                        <a:t>dengan</a:t>
                      </a:r>
                      <a:r>
                        <a:rPr lang="en-GB" sz="1400" dirty="0"/>
                        <a:t> </a:t>
                      </a:r>
                      <a:r>
                        <a:rPr lang="en-GB" sz="1400" dirty="0">
                          <a:solidFill>
                            <a:srgbClr val="C00000"/>
                          </a:solidFill>
                        </a:rPr>
                        <a:t>environment dan </a:t>
                      </a:r>
                      <a:r>
                        <a:rPr lang="en-GB" sz="1400" dirty="0" err="1">
                          <a:solidFill>
                            <a:srgbClr val="C00000"/>
                          </a:solidFill>
                        </a:rPr>
                        <a:t>sumber</a:t>
                      </a:r>
                      <a:r>
                        <a:rPr lang="en-GB" sz="1400" dirty="0">
                          <a:solidFill>
                            <a:srgbClr val="C00000"/>
                          </a:solidFill>
                        </a:rPr>
                        <a:t> </a:t>
                      </a:r>
                      <a:r>
                        <a:rPr lang="en-GB" sz="1400" dirty="0" err="1">
                          <a:solidFill>
                            <a:srgbClr val="C00000"/>
                          </a:solidFill>
                        </a:rPr>
                        <a:t>daya</a:t>
                      </a:r>
                      <a:r>
                        <a:rPr lang="en-GB" sz="1400" dirty="0">
                          <a:solidFill>
                            <a:srgbClr val="C00000"/>
                          </a:solidFill>
                        </a:rPr>
                        <a:t> </a:t>
                      </a:r>
                      <a:r>
                        <a:rPr lang="en-GB" sz="1400" dirty="0" err="1">
                          <a:solidFill>
                            <a:srgbClr val="C00000"/>
                          </a:solidFill>
                        </a:rPr>
                        <a:t>tersebar</a:t>
                      </a:r>
                      <a:r>
                        <a:rPr lang="en-GB" sz="1400" dirty="0"/>
                        <a:t> di </a:t>
                      </a:r>
                      <a:r>
                        <a:rPr lang="en-GB" sz="1400" dirty="0" err="1"/>
                        <a:t>berbagai</a:t>
                      </a:r>
                      <a:r>
                        <a:rPr lang="en-GB" sz="1400" dirty="0"/>
                        <a:t> negara</a:t>
                      </a:r>
                      <a:endParaRPr lang="en-ID" sz="1400" dirty="0"/>
                    </a:p>
                  </a:txBody>
                  <a:tcPr anchor="ctr"/>
                </a:tc>
                <a:extLst>
                  <a:ext uri="{0D108BD9-81ED-4DB2-BD59-A6C34878D82A}">
                    <a16:rowId xmlns:a16="http://schemas.microsoft.com/office/drawing/2014/main" val="3963273805"/>
                  </a:ext>
                </a:extLst>
              </a:tr>
              <a:tr h="185902">
                <a:tc>
                  <a:txBody>
                    <a:bodyPr/>
                    <a:lstStyle/>
                    <a:p>
                      <a:pPr algn="l" fontAlgn="b"/>
                      <a:r>
                        <a:rPr lang="en-ID" sz="1600" b="1" u="none" strike="noStrike" dirty="0">
                          <a:effectLst/>
                        </a:rPr>
                        <a:t>Requirement Engineering </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err="1">
                          <a:solidFill>
                            <a:srgbClr val="C00000"/>
                          </a:solidFill>
                        </a:rPr>
                        <a:t>pengumpulan</a:t>
                      </a:r>
                      <a:r>
                        <a:rPr lang="en-GB" sz="1400" dirty="0">
                          <a:solidFill>
                            <a:srgbClr val="C00000"/>
                          </a:solidFill>
                        </a:rPr>
                        <a:t> </a:t>
                      </a:r>
                      <a:r>
                        <a:rPr lang="en-GB" sz="1400" dirty="0" err="1">
                          <a:solidFill>
                            <a:srgbClr val="C00000"/>
                          </a:solidFill>
                        </a:rPr>
                        <a:t>kebutuhan</a:t>
                      </a:r>
                      <a:r>
                        <a:rPr lang="en-GB" sz="1400" dirty="0">
                          <a:solidFill>
                            <a:srgbClr val="C00000"/>
                          </a:solidFill>
                        </a:rPr>
                        <a:t> </a:t>
                      </a:r>
                      <a:r>
                        <a:rPr lang="en-GB" sz="1400" dirty="0" err="1"/>
                        <a:t>dalam</a:t>
                      </a:r>
                      <a:r>
                        <a:rPr lang="en-GB" sz="1400" dirty="0"/>
                        <a:t> proses </a:t>
                      </a:r>
                      <a:r>
                        <a:rPr lang="en-GB" sz="1400" dirty="0" err="1"/>
                        <a:t>pengembangan</a:t>
                      </a:r>
                      <a:r>
                        <a:rPr lang="en-GB" sz="1400" dirty="0"/>
                        <a:t> software</a:t>
                      </a:r>
                      <a:endParaRPr lang="en-ID" sz="1400" dirty="0"/>
                    </a:p>
                  </a:txBody>
                  <a:tcPr anchor="ctr"/>
                </a:tc>
                <a:extLst>
                  <a:ext uri="{0D108BD9-81ED-4DB2-BD59-A6C34878D82A}">
                    <a16:rowId xmlns:a16="http://schemas.microsoft.com/office/drawing/2014/main" val="848343227"/>
                  </a:ext>
                </a:extLst>
              </a:tr>
              <a:tr h="185902">
                <a:tc>
                  <a:txBody>
                    <a:bodyPr/>
                    <a:lstStyle/>
                    <a:p>
                      <a:pPr algn="l" fontAlgn="b"/>
                      <a:r>
                        <a:rPr lang="en-ID" sz="1600" b="1" u="none" strike="noStrike" dirty="0">
                          <a:effectLst/>
                        </a:rPr>
                        <a:t>Self Adaptive Systems</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a:t>Software yang </a:t>
                      </a:r>
                      <a:r>
                        <a:rPr lang="en-GB" sz="1400" dirty="0" err="1"/>
                        <a:t>berkarakter</a:t>
                      </a:r>
                      <a:r>
                        <a:rPr lang="en-GB" sz="1400" dirty="0"/>
                        <a:t> autonomous dan </a:t>
                      </a:r>
                      <a:r>
                        <a:rPr lang="en-GB" sz="1400" dirty="0" err="1">
                          <a:solidFill>
                            <a:srgbClr val="C00000"/>
                          </a:solidFill>
                        </a:rPr>
                        <a:t>bisa</a:t>
                      </a:r>
                      <a:r>
                        <a:rPr lang="en-GB" sz="1400" dirty="0">
                          <a:solidFill>
                            <a:srgbClr val="C00000"/>
                          </a:solidFill>
                        </a:rPr>
                        <a:t> </a:t>
                      </a:r>
                      <a:r>
                        <a:rPr lang="en-GB" sz="1400" dirty="0" err="1">
                          <a:solidFill>
                            <a:srgbClr val="C00000"/>
                          </a:solidFill>
                        </a:rPr>
                        <a:t>memperbaiki</a:t>
                      </a:r>
                      <a:r>
                        <a:rPr lang="en-GB" sz="1400" dirty="0">
                          <a:solidFill>
                            <a:srgbClr val="C00000"/>
                          </a:solidFill>
                        </a:rPr>
                        <a:t> </a:t>
                      </a:r>
                      <a:r>
                        <a:rPr lang="en-GB" sz="1400" dirty="0" err="1">
                          <a:solidFill>
                            <a:srgbClr val="C00000"/>
                          </a:solidFill>
                        </a:rPr>
                        <a:t>diri</a:t>
                      </a:r>
                      <a:r>
                        <a:rPr lang="en-GB" sz="1400" dirty="0">
                          <a:solidFill>
                            <a:srgbClr val="C00000"/>
                          </a:solidFill>
                        </a:rPr>
                        <a:t> </a:t>
                      </a:r>
                      <a:r>
                        <a:rPr lang="en-GB" sz="1400" dirty="0" err="1">
                          <a:solidFill>
                            <a:srgbClr val="C00000"/>
                          </a:solidFill>
                        </a:rPr>
                        <a:t>sendiri</a:t>
                      </a:r>
                      <a:endParaRPr lang="en-ID" sz="1400" dirty="0">
                        <a:solidFill>
                          <a:srgbClr val="C00000"/>
                        </a:solidFill>
                      </a:endParaRPr>
                    </a:p>
                  </a:txBody>
                  <a:tcPr anchor="ctr"/>
                </a:tc>
                <a:extLst>
                  <a:ext uri="{0D108BD9-81ED-4DB2-BD59-A6C34878D82A}">
                    <a16:rowId xmlns:a16="http://schemas.microsoft.com/office/drawing/2014/main" val="1123926367"/>
                  </a:ext>
                </a:extLst>
              </a:tr>
              <a:tr h="316033">
                <a:tc>
                  <a:txBody>
                    <a:bodyPr/>
                    <a:lstStyle/>
                    <a:p>
                      <a:pPr algn="l" fontAlgn="b"/>
                      <a:r>
                        <a:rPr lang="en-ID" sz="1600" b="1" u="none" strike="noStrike" dirty="0">
                          <a:effectLst/>
                        </a:rPr>
                        <a:t>Software Architecture</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err="1"/>
                        <a:t>pengembangan</a:t>
                      </a:r>
                      <a:r>
                        <a:rPr lang="en-GB" sz="1400" dirty="0"/>
                        <a:t> </a:t>
                      </a:r>
                      <a:r>
                        <a:rPr lang="en-GB" sz="1400" dirty="0" err="1">
                          <a:solidFill>
                            <a:srgbClr val="C00000"/>
                          </a:solidFill>
                        </a:rPr>
                        <a:t>arsitektur</a:t>
                      </a:r>
                      <a:r>
                        <a:rPr lang="en-GB" sz="1400" dirty="0">
                          <a:solidFill>
                            <a:srgbClr val="C00000"/>
                          </a:solidFill>
                        </a:rPr>
                        <a:t> software </a:t>
                      </a:r>
                      <a:r>
                        <a:rPr lang="en-GB" sz="1400" dirty="0" err="1">
                          <a:solidFill>
                            <a:srgbClr val="C00000"/>
                          </a:solidFill>
                        </a:rPr>
                        <a:t>untuk</a:t>
                      </a:r>
                      <a:r>
                        <a:rPr lang="en-GB" sz="1400" dirty="0">
                          <a:solidFill>
                            <a:srgbClr val="C00000"/>
                          </a:solidFill>
                        </a:rPr>
                        <a:t> </a:t>
                      </a:r>
                      <a:r>
                        <a:rPr lang="en-GB" sz="1400" dirty="0" err="1">
                          <a:solidFill>
                            <a:srgbClr val="C00000"/>
                          </a:solidFill>
                        </a:rPr>
                        <a:t>mengurangi</a:t>
                      </a:r>
                      <a:r>
                        <a:rPr lang="en-GB" sz="1400" dirty="0">
                          <a:solidFill>
                            <a:srgbClr val="C00000"/>
                          </a:solidFill>
                        </a:rPr>
                        <a:t> </a:t>
                      </a:r>
                      <a:r>
                        <a:rPr lang="en-GB" sz="1400" dirty="0" err="1">
                          <a:solidFill>
                            <a:srgbClr val="C00000"/>
                          </a:solidFill>
                        </a:rPr>
                        <a:t>kompleksitas</a:t>
                      </a:r>
                      <a:r>
                        <a:rPr lang="en-GB" sz="1400" dirty="0"/>
                        <a:t>: </a:t>
                      </a:r>
                      <a:r>
                        <a:rPr lang="en-GB" sz="1400" dirty="0" err="1"/>
                        <a:t>arsitektur</a:t>
                      </a:r>
                      <a:r>
                        <a:rPr lang="en-GB" sz="1400" dirty="0"/>
                        <a:t> model-view-controller, enterprise architecture, etc</a:t>
                      </a:r>
                      <a:endParaRPr lang="en-ID" sz="1400" dirty="0"/>
                    </a:p>
                  </a:txBody>
                  <a:tcPr anchor="ctr"/>
                </a:tc>
                <a:extLst>
                  <a:ext uri="{0D108BD9-81ED-4DB2-BD59-A6C34878D82A}">
                    <a16:rowId xmlns:a16="http://schemas.microsoft.com/office/drawing/2014/main" val="2006806814"/>
                  </a:ext>
                </a:extLst>
              </a:tr>
              <a:tr h="316033">
                <a:tc>
                  <a:txBody>
                    <a:bodyPr/>
                    <a:lstStyle/>
                    <a:p>
                      <a:pPr algn="l" fontAlgn="b"/>
                      <a:r>
                        <a:rPr lang="en-ID" sz="1600" b="1" u="none" strike="noStrike" dirty="0">
                          <a:effectLst/>
                        </a:rPr>
                        <a:t>Service Oriented Architecture</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err="1"/>
                        <a:t>pengembangan</a:t>
                      </a:r>
                      <a:r>
                        <a:rPr lang="en-GB" sz="1400" dirty="0"/>
                        <a:t> dan </a:t>
                      </a:r>
                      <a:r>
                        <a:rPr lang="en-GB" sz="1400" dirty="0" err="1"/>
                        <a:t>pelayanan</a:t>
                      </a:r>
                      <a:r>
                        <a:rPr lang="en-GB" sz="1400" dirty="0"/>
                        <a:t> </a:t>
                      </a:r>
                      <a:r>
                        <a:rPr lang="en-GB" sz="1400" dirty="0">
                          <a:solidFill>
                            <a:srgbClr val="C00000"/>
                          </a:solidFill>
                        </a:rPr>
                        <a:t>software </a:t>
                      </a:r>
                      <a:r>
                        <a:rPr lang="en-GB" sz="1400" dirty="0" err="1">
                          <a:solidFill>
                            <a:srgbClr val="C00000"/>
                          </a:solidFill>
                        </a:rPr>
                        <a:t>sebagai</a:t>
                      </a:r>
                      <a:r>
                        <a:rPr lang="en-GB" sz="1400" dirty="0">
                          <a:solidFill>
                            <a:srgbClr val="C00000"/>
                          </a:solidFill>
                        </a:rPr>
                        <a:t> </a:t>
                      </a:r>
                      <a:r>
                        <a:rPr lang="en-GB" sz="1400" dirty="0" err="1">
                          <a:solidFill>
                            <a:srgbClr val="C00000"/>
                          </a:solidFill>
                        </a:rPr>
                        <a:t>sebuah</a:t>
                      </a:r>
                      <a:r>
                        <a:rPr lang="en-GB" sz="1400" dirty="0">
                          <a:solidFill>
                            <a:srgbClr val="C00000"/>
                          </a:solidFill>
                        </a:rPr>
                        <a:t> service </a:t>
                      </a:r>
                      <a:r>
                        <a:rPr lang="en-GB" sz="1400" dirty="0"/>
                        <a:t>(software as a services (SaaS) </a:t>
                      </a:r>
                      <a:r>
                        <a:rPr lang="en-GB" sz="1400" dirty="0" err="1"/>
                        <a:t>serta</a:t>
                      </a:r>
                      <a:r>
                        <a:rPr lang="en-GB" sz="1400" dirty="0"/>
                        <a:t> proses </a:t>
                      </a:r>
                      <a:r>
                        <a:rPr lang="en-GB" sz="1400" dirty="0" err="1"/>
                        <a:t>deliverynya</a:t>
                      </a:r>
                      <a:r>
                        <a:rPr lang="en-GB" sz="1400" dirty="0"/>
                        <a:t> </a:t>
                      </a:r>
                      <a:r>
                        <a:rPr lang="en-GB" sz="1400" dirty="0" err="1"/>
                        <a:t>ke</a:t>
                      </a:r>
                      <a:r>
                        <a:rPr lang="en-GB" sz="1400" dirty="0"/>
                        <a:t> </a:t>
                      </a:r>
                      <a:r>
                        <a:rPr lang="en-GB" sz="1400" dirty="0" err="1"/>
                        <a:t>pengguna</a:t>
                      </a:r>
                      <a:endParaRPr lang="en-ID" sz="1400" dirty="0"/>
                    </a:p>
                  </a:txBody>
                  <a:tcPr anchor="ctr"/>
                </a:tc>
                <a:extLst>
                  <a:ext uri="{0D108BD9-81ED-4DB2-BD59-A6C34878D82A}">
                    <a16:rowId xmlns:a16="http://schemas.microsoft.com/office/drawing/2014/main" val="158533486"/>
                  </a:ext>
                </a:extLst>
              </a:tr>
              <a:tr h="316033">
                <a:tc>
                  <a:txBody>
                    <a:bodyPr/>
                    <a:lstStyle/>
                    <a:p>
                      <a:pPr algn="l" fontAlgn="b"/>
                      <a:r>
                        <a:rPr lang="en-ID" sz="1600" b="1" u="none" strike="noStrike" dirty="0">
                          <a:effectLst/>
                        </a:rPr>
                        <a:t>Software Construction</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solidFill>
                            <a:srgbClr val="C00000"/>
                          </a:solidFill>
                        </a:rPr>
                        <a:t>teknik</a:t>
                      </a:r>
                      <a:r>
                        <a:rPr lang="en-GB" sz="1400" dirty="0">
                          <a:solidFill>
                            <a:srgbClr val="C00000"/>
                          </a:solidFill>
                        </a:rPr>
                        <a:t> </a:t>
                      </a:r>
                      <a:r>
                        <a:rPr lang="en-GB" sz="1400" dirty="0" err="1">
                          <a:solidFill>
                            <a:srgbClr val="C00000"/>
                          </a:solidFill>
                        </a:rPr>
                        <a:t>konstuksi</a:t>
                      </a:r>
                      <a:r>
                        <a:rPr lang="en-GB" sz="1400" dirty="0">
                          <a:solidFill>
                            <a:srgbClr val="C00000"/>
                          </a:solidFill>
                        </a:rPr>
                        <a:t> software</a:t>
                      </a:r>
                      <a:r>
                        <a:rPr lang="en-GB" sz="1400" dirty="0"/>
                        <a:t>, </a:t>
                      </a:r>
                      <a:r>
                        <a:rPr lang="en-GB" sz="1400" dirty="0" err="1"/>
                        <a:t>termasuk</a:t>
                      </a:r>
                      <a:r>
                        <a:rPr lang="en-GB" sz="1400" dirty="0"/>
                        <a:t>: programming paradigm, code programming, refactoring, clone detection, code convention, etc</a:t>
                      </a:r>
                      <a:endParaRPr lang="en-ID" sz="1400" dirty="0"/>
                    </a:p>
                  </a:txBody>
                  <a:tcPr anchor="ctr"/>
                </a:tc>
                <a:extLst>
                  <a:ext uri="{0D108BD9-81ED-4DB2-BD59-A6C34878D82A}">
                    <a16:rowId xmlns:a16="http://schemas.microsoft.com/office/drawing/2014/main" val="1654850738"/>
                  </a:ext>
                </a:extLst>
              </a:tr>
              <a:tr h="316033">
                <a:tc>
                  <a:txBody>
                    <a:bodyPr/>
                    <a:lstStyle/>
                    <a:p>
                      <a:pPr algn="l" fontAlgn="b"/>
                      <a:r>
                        <a:rPr lang="en-ID" sz="1600" b="1" u="none" strike="noStrike" dirty="0">
                          <a:effectLst/>
                        </a:rPr>
                        <a:t>Software Cost Estimation</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solidFill>
                            <a:srgbClr val="C00000"/>
                          </a:solidFill>
                        </a:rPr>
                        <a:t>Estimasi</a:t>
                      </a:r>
                      <a:r>
                        <a:rPr lang="en-GB" sz="1400" dirty="0">
                          <a:solidFill>
                            <a:srgbClr val="C00000"/>
                          </a:solidFill>
                        </a:rPr>
                        <a:t> effort </a:t>
                      </a:r>
                      <a:r>
                        <a:rPr lang="en-GB" sz="1400" dirty="0" err="1">
                          <a:solidFill>
                            <a:srgbClr val="C00000"/>
                          </a:solidFill>
                        </a:rPr>
                        <a:t>atau</a:t>
                      </a:r>
                      <a:r>
                        <a:rPr lang="en-GB" sz="1400" dirty="0">
                          <a:solidFill>
                            <a:srgbClr val="C00000"/>
                          </a:solidFill>
                        </a:rPr>
                        <a:t> cost </a:t>
                      </a:r>
                      <a:r>
                        <a:rPr lang="en-GB" sz="1400" dirty="0"/>
                        <a:t>(</a:t>
                      </a:r>
                      <a:r>
                        <a:rPr lang="en-GB" sz="1400" dirty="0" err="1"/>
                        <a:t>berapa</a:t>
                      </a:r>
                      <a:r>
                        <a:rPr lang="en-GB" sz="1400" dirty="0"/>
                        <a:t> orang dan </a:t>
                      </a:r>
                      <a:r>
                        <a:rPr lang="en-GB" sz="1400" dirty="0" err="1"/>
                        <a:t>bulan</a:t>
                      </a:r>
                      <a:r>
                        <a:rPr lang="en-GB" sz="1400" dirty="0"/>
                        <a:t>) </a:t>
                      </a:r>
                      <a:r>
                        <a:rPr lang="en-GB" sz="1400" dirty="0" err="1"/>
                        <a:t>dari</a:t>
                      </a:r>
                      <a:r>
                        <a:rPr lang="en-GB" sz="1400" dirty="0"/>
                        <a:t> </a:t>
                      </a:r>
                      <a:r>
                        <a:rPr lang="en-GB" sz="1400" dirty="0" err="1"/>
                        <a:t>pengembangan</a:t>
                      </a:r>
                      <a:r>
                        <a:rPr lang="en-GB" sz="1400" dirty="0"/>
                        <a:t> software, </a:t>
                      </a:r>
                      <a:r>
                        <a:rPr lang="en-GB" sz="1400" dirty="0" err="1"/>
                        <a:t>termasuk</a:t>
                      </a:r>
                      <a:r>
                        <a:rPr lang="en-GB" sz="1400" dirty="0"/>
                        <a:t>: function points, use case points, </a:t>
                      </a:r>
                      <a:r>
                        <a:rPr lang="en-GB" sz="1400" dirty="0" err="1"/>
                        <a:t>atau</a:t>
                      </a:r>
                      <a:r>
                        <a:rPr lang="en-GB" sz="1400" dirty="0"/>
                        <a:t> </a:t>
                      </a:r>
                      <a:r>
                        <a:rPr lang="en-GB" sz="1400" dirty="0" err="1"/>
                        <a:t>dengan</a:t>
                      </a:r>
                      <a:r>
                        <a:rPr lang="en-GB" sz="1400" dirty="0"/>
                        <a:t> </a:t>
                      </a:r>
                      <a:r>
                        <a:rPr lang="en-GB" sz="1400" dirty="0" err="1"/>
                        <a:t>metode</a:t>
                      </a:r>
                      <a:r>
                        <a:rPr lang="en-GB" sz="1400" dirty="0"/>
                        <a:t> machine learning</a:t>
                      </a:r>
                      <a:endParaRPr lang="en-ID" sz="1400" dirty="0"/>
                    </a:p>
                  </a:txBody>
                  <a:tcPr anchor="ctr"/>
                </a:tc>
                <a:extLst>
                  <a:ext uri="{0D108BD9-81ED-4DB2-BD59-A6C34878D82A}">
                    <a16:rowId xmlns:a16="http://schemas.microsoft.com/office/drawing/2014/main" val="3808716304"/>
                  </a:ext>
                </a:extLst>
              </a:tr>
              <a:tr h="185902">
                <a:tc>
                  <a:txBody>
                    <a:bodyPr/>
                    <a:lstStyle/>
                    <a:p>
                      <a:pPr algn="l" fontAlgn="b"/>
                      <a:r>
                        <a:rPr lang="en-ID" sz="1600" b="1" u="none" strike="noStrike" dirty="0">
                          <a:effectLst/>
                        </a:rPr>
                        <a:t>Software Defect Prediction</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solidFill>
                            <a:srgbClr val="C00000"/>
                          </a:solidFill>
                        </a:rPr>
                        <a:t>Prediksi</a:t>
                      </a:r>
                      <a:r>
                        <a:rPr lang="en-GB" sz="1400" dirty="0">
                          <a:solidFill>
                            <a:srgbClr val="C00000"/>
                          </a:solidFill>
                        </a:rPr>
                        <a:t> bug software </a:t>
                      </a:r>
                      <a:r>
                        <a:rPr lang="en-GB" sz="1400" dirty="0" err="1"/>
                        <a:t>dengan</a:t>
                      </a:r>
                      <a:r>
                        <a:rPr lang="en-GB" sz="1400" dirty="0"/>
                        <a:t> </a:t>
                      </a:r>
                      <a:r>
                        <a:rPr lang="en-GB" sz="1400" dirty="0" err="1"/>
                        <a:t>menggunakan</a:t>
                      </a:r>
                      <a:r>
                        <a:rPr lang="en-GB" sz="1400" dirty="0"/>
                        <a:t> </a:t>
                      </a:r>
                      <a:r>
                        <a:rPr lang="en-GB" sz="1400" dirty="0" err="1"/>
                        <a:t>pendekatan</a:t>
                      </a:r>
                      <a:r>
                        <a:rPr lang="en-GB" sz="1400" dirty="0"/>
                        <a:t> machine learning</a:t>
                      </a:r>
                      <a:endParaRPr lang="en-ID" sz="1400" dirty="0"/>
                    </a:p>
                  </a:txBody>
                  <a:tcPr anchor="ctr"/>
                </a:tc>
                <a:extLst>
                  <a:ext uri="{0D108BD9-81ED-4DB2-BD59-A6C34878D82A}">
                    <a16:rowId xmlns:a16="http://schemas.microsoft.com/office/drawing/2014/main" val="1115619121"/>
                  </a:ext>
                </a:extLst>
              </a:tr>
              <a:tr h="316033">
                <a:tc>
                  <a:txBody>
                    <a:bodyPr/>
                    <a:lstStyle/>
                    <a:p>
                      <a:pPr algn="l" fontAlgn="b"/>
                      <a:r>
                        <a:rPr lang="en-ID" sz="1600" b="1" u="none" strike="noStrike" dirty="0">
                          <a:effectLst/>
                        </a:rPr>
                        <a:t>Software Design</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err="1">
                          <a:solidFill>
                            <a:srgbClr val="C00000"/>
                          </a:solidFill>
                        </a:rPr>
                        <a:t>perancangan</a:t>
                      </a:r>
                      <a:r>
                        <a:rPr lang="en-GB" sz="1400" dirty="0">
                          <a:solidFill>
                            <a:srgbClr val="C00000"/>
                          </a:solidFill>
                        </a:rPr>
                        <a:t> software</a:t>
                      </a:r>
                      <a:r>
                        <a:rPr lang="en-GB" sz="1400" dirty="0"/>
                        <a:t>, </a:t>
                      </a:r>
                      <a:r>
                        <a:rPr lang="en-GB" sz="1400" dirty="0" err="1"/>
                        <a:t>termasuk</a:t>
                      </a:r>
                      <a:r>
                        <a:rPr lang="en-GB" sz="1400" dirty="0"/>
                        <a:t>: design pattern, modelling language, forward and reverse engineering, model driven development, etc</a:t>
                      </a:r>
                      <a:endParaRPr lang="en-ID" sz="1400" dirty="0"/>
                    </a:p>
                  </a:txBody>
                  <a:tcPr anchor="ctr"/>
                </a:tc>
                <a:extLst>
                  <a:ext uri="{0D108BD9-81ED-4DB2-BD59-A6C34878D82A}">
                    <a16:rowId xmlns:a16="http://schemas.microsoft.com/office/drawing/2014/main" val="3791874451"/>
                  </a:ext>
                </a:extLst>
              </a:tr>
              <a:tr h="185902">
                <a:tc>
                  <a:txBody>
                    <a:bodyPr/>
                    <a:lstStyle/>
                    <a:p>
                      <a:pPr algn="l" fontAlgn="b"/>
                      <a:r>
                        <a:rPr lang="en-ID" sz="1600" b="1" u="none" strike="noStrike" dirty="0">
                          <a:effectLst/>
                        </a:rPr>
                        <a:t>Software Maintenance</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err="1">
                          <a:solidFill>
                            <a:srgbClr val="C00000"/>
                          </a:solidFill>
                        </a:rPr>
                        <a:t>perawatan</a:t>
                      </a:r>
                      <a:r>
                        <a:rPr lang="en-GB" sz="1400" dirty="0">
                          <a:solidFill>
                            <a:srgbClr val="C00000"/>
                          </a:solidFill>
                        </a:rPr>
                        <a:t> software </a:t>
                      </a:r>
                      <a:r>
                        <a:rPr lang="en-GB" sz="1400" dirty="0" err="1"/>
                        <a:t>setelah</a:t>
                      </a:r>
                      <a:r>
                        <a:rPr lang="en-GB" sz="1400" dirty="0"/>
                        <a:t> software </a:t>
                      </a:r>
                      <a:r>
                        <a:rPr lang="en-GB" sz="1400" dirty="0" err="1"/>
                        <a:t>dikembangkan</a:t>
                      </a:r>
                      <a:endParaRPr lang="en-ID" sz="1400" dirty="0"/>
                    </a:p>
                  </a:txBody>
                  <a:tcPr anchor="ctr"/>
                </a:tc>
                <a:extLst>
                  <a:ext uri="{0D108BD9-81ED-4DB2-BD59-A6C34878D82A}">
                    <a16:rowId xmlns:a16="http://schemas.microsoft.com/office/drawing/2014/main" val="847734542"/>
                  </a:ext>
                </a:extLst>
              </a:tr>
              <a:tr h="316033">
                <a:tc>
                  <a:txBody>
                    <a:bodyPr/>
                    <a:lstStyle/>
                    <a:p>
                      <a:pPr algn="l" fontAlgn="b"/>
                      <a:r>
                        <a:rPr lang="en-ID" sz="1600" b="1" u="none" strike="noStrike" dirty="0">
                          <a:effectLst/>
                        </a:rPr>
                        <a:t>Software Outsourcing</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a:solidFill>
                            <a:srgbClr val="C00000"/>
                          </a:solidFill>
                        </a:rPr>
                        <a:t>outsourcing dan offshoring </a:t>
                      </a:r>
                      <a:r>
                        <a:rPr lang="en-GB" sz="1400" dirty="0" err="1"/>
                        <a:t>pengembangan</a:t>
                      </a:r>
                      <a:r>
                        <a:rPr lang="en-GB" sz="1400" dirty="0"/>
                        <a:t> </a:t>
                      </a:r>
                      <a:r>
                        <a:rPr lang="en-GB" sz="1400" dirty="0" err="1"/>
                        <a:t>serta</a:t>
                      </a:r>
                      <a:r>
                        <a:rPr lang="en-GB" sz="1400" dirty="0"/>
                        <a:t> </a:t>
                      </a:r>
                      <a:r>
                        <a:rPr lang="en-GB" sz="1400" dirty="0" err="1"/>
                        <a:t>pelayanan</a:t>
                      </a:r>
                      <a:r>
                        <a:rPr lang="en-GB" sz="1400" dirty="0"/>
                        <a:t> software, </a:t>
                      </a:r>
                      <a:r>
                        <a:rPr lang="en-GB" sz="1400" dirty="0" err="1"/>
                        <a:t>termasuk</a:t>
                      </a:r>
                      <a:r>
                        <a:rPr lang="en-GB" sz="1400" dirty="0"/>
                        <a:t>: </a:t>
                      </a:r>
                      <a:r>
                        <a:rPr lang="en-GB" sz="1400" dirty="0" err="1"/>
                        <a:t>strategi</a:t>
                      </a:r>
                      <a:r>
                        <a:rPr lang="en-GB" sz="1400" dirty="0"/>
                        <a:t> dan parameter </a:t>
                      </a:r>
                      <a:r>
                        <a:rPr lang="en-GB" sz="1400" dirty="0" err="1"/>
                        <a:t>dalam</a:t>
                      </a:r>
                      <a:r>
                        <a:rPr lang="en-GB" sz="1400" dirty="0"/>
                        <a:t> </a:t>
                      </a:r>
                      <a:r>
                        <a:rPr lang="en-GB" sz="1400" dirty="0" err="1"/>
                        <a:t>pemilihan</a:t>
                      </a:r>
                      <a:r>
                        <a:rPr lang="en-GB" sz="1400" dirty="0"/>
                        <a:t> vendor, etc</a:t>
                      </a:r>
                      <a:endParaRPr lang="en-ID" sz="1400" dirty="0"/>
                    </a:p>
                  </a:txBody>
                  <a:tcPr anchor="ctr"/>
                </a:tc>
                <a:extLst>
                  <a:ext uri="{0D108BD9-81ED-4DB2-BD59-A6C34878D82A}">
                    <a16:rowId xmlns:a16="http://schemas.microsoft.com/office/drawing/2014/main" val="2475476089"/>
                  </a:ext>
                </a:extLst>
              </a:tr>
              <a:tr h="316033">
                <a:tc>
                  <a:txBody>
                    <a:bodyPr/>
                    <a:lstStyle/>
                    <a:p>
                      <a:pPr algn="l" fontAlgn="b"/>
                      <a:r>
                        <a:rPr lang="en-ID" sz="1600" b="1" u="none" strike="noStrike" dirty="0">
                          <a:effectLst/>
                        </a:rPr>
                        <a:t>Software Process Improvement</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solidFill>
                            <a:srgbClr val="C00000"/>
                          </a:solidFill>
                        </a:rPr>
                        <a:t>Perbaikan</a:t>
                      </a:r>
                      <a:r>
                        <a:rPr lang="en-GB" sz="1400" dirty="0">
                          <a:solidFill>
                            <a:srgbClr val="C00000"/>
                          </a:solidFill>
                        </a:rPr>
                        <a:t> proses, </a:t>
                      </a:r>
                      <a:r>
                        <a:rPr lang="en-GB" sz="1400" dirty="0" err="1">
                          <a:solidFill>
                            <a:srgbClr val="C00000"/>
                          </a:solidFill>
                        </a:rPr>
                        <a:t>siklus</a:t>
                      </a:r>
                      <a:r>
                        <a:rPr lang="en-GB" sz="1400" dirty="0">
                          <a:solidFill>
                            <a:srgbClr val="C00000"/>
                          </a:solidFill>
                        </a:rPr>
                        <a:t>, </a:t>
                      </a:r>
                      <a:r>
                        <a:rPr lang="en-GB" sz="1400" dirty="0" err="1">
                          <a:solidFill>
                            <a:srgbClr val="C00000"/>
                          </a:solidFill>
                        </a:rPr>
                        <a:t>metodologi</a:t>
                      </a:r>
                      <a:r>
                        <a:rPr lang="en-GB" sz="1400" dirty="0"/>
                        <a:t>, dan </a:t>
                      </a:r>
                      <a:r>
                        <a:rPr lang="en-GB" sz="1400" dirty="0" err="1"/>
                        <a:t>pengukuran</a:t>
                      </a:r>
                      <a:r>
                        <a:rPr lang="en-GB" sz="1400" dirty="0"/>
                        <a:t> maturity model </a:t>
                      </a:r>
                      <a:r>
                        <a:rPr lang="en-GB" sz="1400" dirty="0" err="1"/>
                        <a:t>dari</a:t>
                      </a:r>
                      <a:r>
                        <a:rPr lang="en-GB" sz="1400" dirty="0"/>
                        <a:t> proses </a:t>
                      </a:r>
                      <a:r>
                        <a:rPr lang="en-GB" sz="1400" dirty="0" err="1"/>
                        <a:t>pengembangan</a:t>
                      </a:r>
                      <a:r>
                        <a:rPr lang="en-GB" sz="1400" dirty="0"/>
                        <a:t> software</a:t>
                      </a:r>
                      <a:endParaRPr lang="en-ID" sz="1400" dirty="0"/>
                    </a:p>
                  </a:txBody>
                  <a:tcPr anchor="ctr"/>
                </a:tc>
                <a:extLst>
                  <a:ext uri="{0D108BD9-81ED-4DB2-BD59-A6C34878D82A}">
                    <a16:rowId xmlns:a16="http://schemas.microsoft.com/office/drawing/2014/main" val="3470759357"/>
                  </a:ext>
                </a:extLst>
              </a:tr>
              <a:tr h="316033">
                <a:tc>
                  <a:txBody>
                    <a:bodyPr/>
                    <a:lstStyle/>
                    <a:p>
                      <a:pPr algn="l" fontAlgn="b"/>
                      <a:r>
                        <a:rPr lang="en-ID" sz="1600" b="1" u="none" strike="noStrike" dirty="0">
                          <a:effectLst/>
                        </a:rPr>
                        <a:t>Software Product Line</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err="1"/>
                        <a:t>pengembangan</a:t>
                      </a:r>
                      <a:r>
                        <a:rPr lang="en-GB" sz="1400" dirty="0"/>
                        <a:t> dan </a:t>
                      </a:r>
                      <a:r>
                        <a:rPr lang="en-GB" sz="1400" dirty="0" err="1"/>
                        <a:t>pengklasifikasian</a:t>
                      </a:r>
                      <a:r>
                        <a:rPr lang="en-GB" sz="1400" dirty="0"/>
                        <a:t> </a:t>
                      </a:r>
                      <a:r>
                        <a:rPr lang="en-GB" sz="1400" dirty="0">
                          <a:solidFill>
                            <a:srgbClr val="C00000"/>
                          </a:solidFill>
                        </a:rPr>
                        <a:t>software </a:t>
                      </a:r>
                      <a:r>
                        <a:rPr lang="en-GB" sz="1400" dirty="0" err="1">
                          <a:solidFill>
                            <a:srgbClr val="C00000"/>
                          </a:solidFill>
                        </a:rPr>
                        <a:t>produk</a:t>
                      </a:r>
                      <a:r>
                        <a:rPr lang="en-GB" sz="1400" dirty="0">
                          <a:solidFill>
                            <a:srgbClr val="C00000"/>
                          </a:solidFill>
                        </a:rPr>
                        <a:t> yang </a:t>
                      </a:r>
                      <a:r>
                        <a:rPr lang="en-GB" sz="1400" dirty="0" err="1">
                          <a:solidFill>
                            <a:srgbClr val="C00000"/>
                          </a:solidFill>
                        </a:rPr>
                        <a:t>memiliki</a:t>
                      </a:r>
                      <a:r>
                        <a:rPr lang="en-GB" sz="1400" dirty="0">
                          <a:solidFill>
                            <a:srgbClr val="C00000"/>
                          </a:solidFill>
                        </a:rPr>
                        <a:t> </a:t>
                      </a:r>
                      <a:r>
                        <a:rPr lang="en-GB" sz="1400" dirty="0" err="1">
                          <a:solidFill>
                            <a:srgbClr val="C00000"/>
                          </a:solidFill>
                        </a:rPr>
                        <a:t>kesamaan</a:t>
                      </a:r>
                      <a:r>
                        <a:rPr lang="en-GB" sz="1400" dirty="0">
                          <a:solidFill>
                            <a:srgbClr val="C00000"/>
                          </a:solidFill>
                        </a:rPr>
                        <a:t> </a:t>
                      </a:r>
                      <a:r>
                        <a:rPr lang="en-GB" sz="1400" dirty="0" err="1"/>
                        <a:t>karakter</a:t>
                      </a:r>
                      <a:r>
                        <a:rPr lang="en-GB" sz="1400" dirty="0"/>
                        <a:t> dan </a:t>
                      </a:r>
                      <a:r>
                        <a:rPr lang="en-GB" sz="1400" dirty="0" err="1"/>
                        <a:t>tujuannya</a:t>
                      </a:r>
                      <a:endParaRPr lang="en-ID" sz="1400" dirty="0"/>
                    </a:p>
                  </a:txBody>
                  <a:tcPr anchor="ctr"/>
                </a:tc>
                <a:extLst>
                  <a:ext uri="{0D108BD9-81ED-4DB2-BD59-A6C34878D82A}">
                    <a16:rowId xmlns:a16="http://schemas.microsoft.com/office/drawing/2014/main" val="682682402"/>
                  </a:ext>
                </a:extLst>
              </a:tr>
              <a:tr h="185902">
                <a:tc>
                  <a:txBody>
                    <a:bodyPr/>
                    <a:lstStyle/>
                    <a:p>
                      <a:pPr algn="l" fontAlgn="b"/>
                      <a:r>
                        <a:rPr lang="en-ID" sz="1600" b="1" u="none" strike="noStrike" dirty="0">
                          <a:effectLst/>
                        </a:rPr>
                        <a:t>Software Testing</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Metode</a:t>
                      </a:r>
                      <a:r>
                        <a:rPr lang="en-GB" sz="1400" dirty="0"/>
                        <a:t> dan </a:t>
                      </a:r>
                      <a:r>
                        <a:rPr lang="en-GB" sz="1400" dirty="0" err="1"/>
                        <a:t>teknik</a:t>
                      </a:r>
                      <a:r>
                        <a:rPr lang="en-GB" sz="1400" dirty="0"/>
                        <a:t> </a:t>
                      </a:r>
                      <a:r>
                        <a:rPr lang="en-GB" sz="1400" dirty="0" err="1">
                          <a:solidFill>
                            <a:srgbClr val="C00000"/>
                          </a:solidFill>
                        </a:rPr>
                        <a:t>pengujian</a:t>
                      </a:r>
                      <a:r>
                        <a:rPr lang="en-GB" sz="1400" dirty="0">
                          <a:solidFill>
                            <a:srgbClr val="C00000"/>
                          </a:solidFill>
                        </a:rPr>
                        <a:t> software </a:t>
                      </a:r>
                      <a:r>
                        <a:rPr lang="en-GB" sz="1400" dirty="0" err="1"/>
                        <a:t>untuk</a:t>
                      </a:r>
                      <a:r>
                        <a:rPr lang="en-GB" sz="1400" dirty="0"/>
                        <a:t> </a:t>
                      </a:r>
                      <a:r>
                        <a:rPr lang="en-GB" sz="1400" dirty="0" err="1"/>
                        <a:t>berbagai</a:t>
                      </a:r>
                      <a:r>
                        <a:rPr lang="en-GB" sz="1400" dirty="0"/>
                        <a:t> </a:t>
                      </a:r>
                      <a:r>
                        <a:rPr lang="en-GB" sz="1400" dirty="0" err="1"/>
                        <a:t>jenis</a:t>
                      </a:r>
                      <a:r>
                        <a:rPr lang="en-GB" sz="1400" dirty="0"/>
                        <a:t> </a:t>
                      </a:r>
                      <a:r>
                        <a:rPr lang="en-GB" sz="1400" dirty="0" err="1"/>
                        <a:t>pengujian</a:t>
                      </a:r>
                      <a:r>
                        <a:rPr lang="en-GB" sz="1400" dirty="0"/>
                        <a:t> dan platform</a:t>
                      </a:r>
                      <a:endParaRPr lang="en-ID" sz="1400" dirty="0"/>
                    </a:p>
                  </a:txBody>
                  <a:tcPr anchor="ctr"/>
                </a:tc>
                <a:extLst>
                  <a:ext uri="{0D108BD9-81ED-4DB2-BD59-A6C34878D82A}">
                    <a16:rowId xmlns:a16="http://schemas.microsoft.com/office/drawing/2014/main" val="1798031984"/>
                  </a:ext>
                </a:extLst>
              </a:tr>
              <a:tr h="194115">
                <a:tc>
                  <a:txBody>
                    <a:bodyPr/>
                    <a:lstStyle/>
                    <a:p>
                      <a:pPr algn="l" fontAlgn="b"/>
                      <a:r>
                        <a:rPr lang="en-ID" sz="1600" b="1" u="none" strike="noStrike" dirty="0">
                          <a:effectLst/>
                        </a:rPr>
                        <a:t>Systematic Literature Review</a:t>
                      </a:r>
                      <a:endParaRPr lang="en-ID" sz="1600" b="1" i="0" u="none" strike="noStrike" dirty="0">
                        <a:solidFill>
                          <a:srgbClr val="000000"/>
                        </a:solidFill>
                        <a:effectLst/>
                        <a:latin typeface="Calibri" panose="020F0502020204030204" pitchFamily="34" charset="0"/>
                      </a:endParaRPr>
                    </a:p>
                  </a:txBody>
                  <a:tcPr marL="9525" marR="9525" marT="9525" marB="0" anchor="ctr"/>
                </a:tc>
                <a:tc>
                  <a:txBody>
                    <a:bodyPr/>
                    <a:lstStyle/>
                    <a:p>
                      <a:r>
                        <a:rPr lang="en-GB" sz="1400" dirty="0" err="1"/>
                        <a:t>Penelitian</a:t>
                      </a:r>
                      <a:r>
                        <a:rPr lang="en-GB" sz="1400" dirty="0"/>
                        <a:t> </a:t>
                      </a:r>
                      <a:r>
                        <a:rPr lang="en-GB" sz="1400" dirty="0">
                          <a:solidFill>
                            <a:srgbClr val="C00000"/>
                          </a:solidFill>
                        </a:rPr>
                        <a:t>survey yang </a:t>
                      </a:r>
                      <a:r>
                        <a:rPr lang="en-GB" sz="1400" dirty="0" err="1">
                          <a:solidFill>
                            <a:srgbClr val="C00000"/>
                          </a:solidFill>
                        </a:rPr>
                        <a:t>membahas</a:t>
                      </a:r>
                      <a:r>
                        <a:rPr lang="en-GB" sz="1400" dirty="0">
                          <a:solidFill>
                            <a:srgbClr val="C00000"/>
                          </a:solidFill>
                        </a:rPr>
                        <a:t> </a:t>
                      </a:r>
                      <a:r>
                        <a:rPr lang="en-GB" sz="1400" dirty="0" err="1">
                          <a:solidFill>
                            <a:srgbClr val="C00000"/>
                          </a:solidFill>
                        </a:rPr>
                        <a:t>satu</a:t>
                      </a:r>
                      <a:r>
                        <a:rPr lang="en-GB" sz="1400" dirty="0">
                          <a:solidFill>
                            <a:srgbClr val="C00000"/>
                          </a:solidFill>
                        </a:rPr>
                        <a:t> </a:t>
                      </a:r>
                      <a:r>
                        <a:rPr lang="en-GB" sz="1400" dirty="0" err="1">
                          <a:solidFill>
                            <a:srgbClr val="C00000"/>
                          </a:solidFill>
                        </a:rPr>
                        <a:t>topik</a:t>
                      </a:r>
                      <a:r>
                        <a:rPr lang="en-GB" sz="1400" dirty="0">
                          <a:solidFill>
                            <a:srgbClr val="C00000"/>
                          </a:solidFill>
                        </a:rPr>
                        <a:t> </a:t>
                      </a:r>
                      <a:r>
                        <a:rPr lang="en-GB" sz="1400" dirty="0" err="1">
                          <a:solidFill>
                            <a:srgbClr val="C00000"/>
                          </a:solidFill>
                        </a:rPr>
                        <a:t>penelitian</a:t>
                      </a:r>
                      <a:r>
                        <a:rPr lang="en-GB" sz="1400" dirty="0">
                          <a:solidFill>
                            <a:srgbClr val="C00000"/>
                          </a:solidFill>
                        </a:rPr>
                        <a:t> </a:t>
                      </a:r>
                      <a:r>
                        <a:rPr lang="en-GB" sz="1400" dirty="0" err="1"/>
                        <a:t>bidang</a:t>
                      </a:r>
                      <a:r>
                        <a:rPr lang="en-GB" sz="1400" dirty="0"/>
                        <a:t> software engineering</a:t>
                      </a:r>
                      <a:endParaRPr lang="en-ID" sz="1400" dirty="0"/>
                    </a:p>
                  </a:txBody>
                  <a:tcPr anchor="ctr"/>
                </a:tc>
                <a:extLst>
                  <a:ext uri="{0D108BD9-81ED-4DB2-BD59-A6C34878D82A}">
                    <a16:rowId xmlns:a16="http://schemas.microsoft.com/office/drawing/2014/main" val="2251519412"/>
                  </a:ext>
                </a:extLst>
              </a:tr>
            </a:tbl>
          </a:graphicData>
        </a:graphic>
      </p:graphicFrame>
      <p:sp>
        <p:nvSpPr>
          <p:cNvPr id="3" name="Slide Number Placeholder 2">
            <a:extLst>
              <a:ext uri="{FF2B5EF4-FFF2-40B4-BE49-F238E27FC236}">
                <a16:creationId xmlns:a16="http://schemas.microsoft.com/office/drawing/2014/main" id="{8961D5B7-2CDD-41AA-8111-A78D7E42CE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388416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80164B-A9B8-4859-9386-02BF8A8E1ED7}"/>
              </a:ext>
            </a:extLst>
          </p:cNvPr>
          <p:cNvSpPr>
            <a:spLocks noGrp="1"/>
          </p:cNvSpPr>
          <p:nvPr>
            <p:ph idx="1"/>
          </p:nvPr>
        </p:nvSpPr>
        <p:spPr>
          <a:xfrm>
            <a:off x="628650" y="990600"/>
            <a:ext cx="8134350" cy="5562600"/>
          </a:xfrm>
        </p:spPr>
        <p:txBody>
          <a:bodyPr>
            <a:normAutofit fontScale="70000" lnSpcReduction="20000"/>
          </a:bodyPr>
          <a:lstStyle/>
          <a:p>
            <a:r>
              <a:rPr lang="en-GB" dirty="0" err="1"/>
              <a:t>Pilih</a:t>
            </a:r>
            <a:r>
              <a:rPr lang="en-GB" dirty="0"/>
              <a:t> </a:t>
            </a:r>
            <a:r>
              <a:rPr lang="en-GB" dirty="0" err="1"/>
              <a:t>topik</a:t>
            </a:r>
            <a:r>
              <a:rPr lang="en-GB" dirty="0"/>
              <a:t> </a:t>
            </a:r>
            <a:r>
              <a:rPr lang="en-GB" dirty="0" err="1">
                <a:solidFill>
                  <a:srgbClr val="C00000"/>
                </a:solidFill>
              </a:rPr>
              <a:t>bukan</a:t>
            </a:r>
            <a:r>
              <a:rPr lang="en-GB" dirty="0">
                <a:solidFill>
                  <a:srgbClr val="C00000"/>
                </a:solidFill>
              </a:rPr>
              <a:t> </a:t>
            </a:r>
            <a:r>
              <a:rPr lang="en-GB" dirty="0" err="1">
                <a:solidFill>
                  <a:srgbClr val="C00000"/>
                </a:solidFill>
              </a:rPr>
              <a:t>karena</a:t>
            </a:r>
            <a:r>
              <a:rPr lang="en-GB" dirty="0">
                <a:solidFill>
                  <a:srgbClr val="C00000"/>
                </a:solidFill>
              </a:rPr>
              <a:t> </a:t>
            </a:r>
            <a:r>
              <a:rPr lang="en-GB" dirty="0" err="1">
                <a:solidFill>
                  <a:srgbClr val="C00000"/>
                </a:solidFill>
              </a:rPr>
              <a:t>pekerjaan</a:t>
            </a:r>
            <a:r>
              <a:rPr lang="en-GB" dirty="0">
                <a:solidFill>
                  <a:srgbClr val="C00000"/>
                </a:solidFill>
              </a:rPr>
              <a:t> </a:t>
            </a:r>
            <a:r>
              <a:rPr lang="en-GB" dirty="0" err="1">
                <a:solidFill>
                  <a:srgbClr val="C00000"/>
                </a:solidFill>
              </a:rPr>
              <a:t>kita</a:t>
            </a:r>
            <a:r>
              <a:rPr lang="en-GB" dirty="0">
                <a:solidFill>
                  <a:srgbClr val="C00000"/>
                </a:solidFill>
              </a:rPr>
              <a:t> </a:t>
            </a:r>
            <a:r>
              <a:rPr lang="en-GB" dirty="0" err="1">
                <a:solidFill>
                  <a:srgbClr val="C00000"/>
                </a:solidFill>
              </a:rPr>
              <a:t>sekarang</a:t>
            </a:r>
            <a:r>
              <a:rPr lang="en-GB" dirty="0"/>
              <a:t>, </a:t>
            </a:r>
            <a:r>
              <a:rPr lang="en-GB" dirty="0" err="1"/>
              <a:t>tapi</a:t>
            </a:r>
            <a:r>
              <a:rPr lang="en-GB" dirty="0"/>
              <a:t> </a:t>
            </a:r>
            <a:r>
              <a:rPr lang="en-GB" dirty="0" err="1"/>
              <a:t>karena</a:t>
            </a:r>
            <a:r>
              <a:rPr lang="en-GB" dirty="0"/>
              <a:t> </a:t>
            </a:r>
            <a:r>
              <a:rPr lang="en-GB" dirty="0" err="1"/>
              <a:t>topiknya</a:t>
            </a:r>
            <a:r>
              <a:rPr lang="en-GB" dirty="0"/>
              <a:t> </a:t>
            </a:r>
            <a:r>
              <a:rPr lang="en-GB" dirty="0" err="1"/>
              <a:t>menarik</a:t>
            </a:r>
            <a:r>
              <a:rPr lang="en-GB" dirty="0"/>
              <a:t> (</a:t>
            </a:r>
            <a:r>
              <a:rPr lang="en-GB" dirty="0" err="1"/>
              <a:t>ada</a:t>
            </a:r>
            <a:r>
              <a:rPr lang="en-GB" dirty="0"/>
              <a:t> passion) dan </a:t>
            </a:r>
            <a:r>
              <a:rPr lang="en-GB" dirty="0" err="1"/>
              <a:t>secara</a:t>
            </a:r>
            <a:r>
              <a:rPr lang="en-GB" dirty="0"/>
              <a:t> </a:t>
            </a:r>
            <a:r>
              <a:rPr lang="en-GB" dirty="0" err="1"/>
              <a:t>penelitian</a:t>
            </a:r>
            <a:r>
              <a:rPr lang="en-GB" dirty="0"/>
              <a:t> </a:t>
            </a:r>
            <a:r>
              <a:rPr lang="en-GB" dirty="0" err="1"/>
              <a:t>dapat</a:t>
            </a:r>
            <a:r>
              <a:rPr lang="en-GB" dirty="0"/>
              <a:t> </a:t>
            </a:r>
            <a:r>
              <a:rPr lang="en-GB" dirty="0" err="1"/>
              <a:t>kita</a:t>
            </a:r>
            <a:r>
              <a:rPr lang="en-GB" dirty="0"/>
              <a:t> </a:t>
            </a:r>
            <a:r>
              <a:rPr lang="en-GB" dirty="0" err="1"/>
              <a:t>lakukan</a:t>
            </a:r>
            <a:r>
              <a:rPr lang="en-GB" dirty="0"/>
              <a:t> (</a:t>
            </a:r>
            <a:r>
              <a:rPr lang="en-GB" dirty="0" err="1"/>
              <a:t>tidak</a:t>
            </a:r>
            <a:r>
              <a:rPr lang="en-GB" dirty="0"/>
              <a:t> mission impossible)</a:t>
            </a:r>
          </a:p>
          <a:p>
            <a:r>
              <a:rPr lang="en-GB" dirty="0" err="1"/>
              <a:t>Usahakan</a:t>
            </a:r>
            <a:r>
              <a:rPr lang="en-GB" dirty="0"/>
              <a:t> </a:t>
            </a:r>
            <a:r>
              <a:rPr lang="en-GB" dirty="0" err="1"/>
              <a:t>cari</a:t>
            </a:r>
            <a:r>
              <a:rPr lang="en-GB" dirty="0"/>
              <a:t> </a:t>
            </a:r>
            <a:r>
              <a:rPr lang="en-GB" dirty="0" err="1"/>
              <a:t>penelitian</a:t>
            </a:r>
            <a:r>
              <a:rPr lang="en-GB" dirty="0"/>
              <a:t> yang </a:t>
            </a:r>
            <a:r>
              <a:rPr lang="en-GB" dirty="0" err="1"/>
              <a:t>membuat</a:t>
            </a:r>
            <a:r>
              <a:rPr lang="en-GB" dirty="0"/>
              <a:t> </a:t>
            </a:r>
            <a:r>
              <a:rPr lang="en-GB" dirty="0" err="1"/>
              <a:t>kita</a:t>
            </a:r>
            <a:r>
              <a:rPr lang="en-GB" dirty="0"/>
              <a:t> </a:t>
            </a:r>
            <a:r>
              <a:rPr lang="en-GB" dirty="0" err="1"/>
              <a:t>bisa</a:t>
            </a:r>
            <a:r>
              <a:rPr lang="en-GB" dirty="0"/>
              <a:t> </a:t>
            </a:r>
            <a:r>
              <a:rPr lang="en-GB" dirty="0" err="1">
                <a:solidFill>
                  <a:srgbClr val="C00000"/>
                </a:solidFill>
              </a:rPr>
              <a:t>konsentrasi</a:t>
            </a:r>
            <a:r>
              <a:rPr lang="en-GB" dirty="0">
                <a:solidFill>
                  <a:srgbClr val="C00000"/>
                </a:solidFill>
              </a:rPr>
              <a:t> </a:t>
            </a:r>
            <a:r>
              <a:rPr lang="en-GB" dirty="0" err="1">
                <a:solidFill>
                  <a:srgbClr val="C00000"/>
                </a:solidFill>
              </a:rPr>
              <a:t>penuh</a:t>
            </a:r>
            <a:r>
              <a:rPr lang="en-GB" dirty="0">
                <a:solidFill>
                  <a:srgbClr val="C00000"/>
                </a:solidFill>
              </a:rPr>
              <a:t> </a:t>
            </a:r>
            <a:r>
              <a:rPr lang="en-GB" dirty="0" err="1">
                <a:solidFill>
                  <a:srgbClr val="C00000"/>
                </a:solidFill>
              </a:rPr>
              <a:t>ke</a:t>
            </a:r>
            <a:r>
              <a:rPr lang="en-GB" dirty="0">
                <a:solidFill>
                  <a:srgbClr val="C00000"/>
                </a:solidFill>
              </a:rPr>
              <a:t> method improvement</a:t>
            </a:r>
            <a:r>
              <a:rPr lang="en-GB" dirty="0"/>
              <a:t>, </a:t>
            </a:r>
            <a:r>
              <a:rPr lang="en-GB" dirty="0" err="1"/>
              <a:t>tidak</a:t>
            </a:r>
            <a:r>
              <a:rPr lang="en-GB" dirty="0"/>
              <a:t> </a:t>
            </a:r>
            <a:r>
              <a:rPr lang="en-GB" dirty="0" err="1"/>
              <a:t>harus</a:t>
            </a:r>
            <a:r>
              <a:rPr lang="en-GB" dirty="0"/>
              <a:t>  </a:t>
            </a:r>
            <a:r>
              <a:rPr lang="en-GB" dirty="0" err="1"/>
              <a:t>pontang</a:t>
            </a:r>
            <a:r>
              <a:rPr lang="en-GB" dirty="0"/>
              <a:t>-panting </a:t>
            </a:r>
            <a:r>
              <a:rPr lang="en-GB" dirty="0" err="1"/>
              <a:t>menjelaskan</a:t>
            </a:r>
            <a:r>
              <a:rPr lang="en-GB" dirty="0"/>
              <a:t> </a:t>
            </a:r>
            <a:r>
              <a:rPr lang="en-GB" dirty="0" err="1"/>
              <a:t>tentang</a:t>
            </a:r>
            <a:r>
              <a:rPr lang="en-GB" dirty="0"/>
              <a:t> </a:t>
            </a:r>
            <a:r>
              <a:rPr lang="en-GB" dirty="0" err="1"/>
              <a:t>obyek</a:t>
            </a:r>
            <a:r>
              <a:rPr lang="en-GB" dirty="0"/>
              <a:t> </a:t>
            </a:r>
            <a:r>
              <a:rPr lang="en-GB" dirty="0" err="1"/>
              <a:t>organisasi</a:t>
            </a:r>
            <a:r>
              <a:rPr lang="en-GB" dirty="0"/>
              <a:t>, </a:t>
            </a:r>
            <a:r>
              <a:rPr lang="en-GB" dirty="0" err="1"/>
              <a:t>mencari</a:t>
            </a:r>
            <a:r>
              <a:rPr lang="en-GB" dirty="0"/>
              <a:t> dataset, </a:t>
            </a:r>
            <a:r>
              <a:rPr lang="en-GB" dirty="0" err="1"/>
              <a:t>dsb</a:t>
            </a:r>
            <a:endParaRPr lang="en-GB" dirty="0"/>
          </a:p>
          <a:p>
            <a:r>
              <a:rPr lang="en-GB" dirty="0" err="1"/>
              <a:t>Pilih</a:t>
            </a:r>
            <a:r>
              <a:rPr lang="en-GB" dirty="0"/>
              <a:t> </a:t>
            </a:r>
            <a:r>
              <a:rPr lang="en-GB" dirty="0" err="1"/>
              <a:t>topik</a:t>
            </a:r>
            <a:r>
              <a:rPr lang="en-GB" dirty="0"/>
              <a:t> yang </a:t>
            </a:r>
            <a:r>
              <a:rPr lang="en-GB" dirty="0">
                <a:solidFill>
                  <a:srgbClr val="C00000"/>
                </a:solidFill>
              </a:rPr>
              <a:t>dataset </a:t>
            </a:r>
            <a:r>
              <a:rPr lang="en-GB" dirty="0" err="1">
                <a:solidFill>
                  <a:srgbClr val="C00000"/>
                </a:solidFill>
              </a:rPr>
              <a:t>sudah</a:t>
            </a:r>
            <a:r>
              <a:rPr lang="en-GB" dirty="0">
                <a:solidFill>
                  <a:srgbClr val="C00000"/>
                </a:solidFill>
              </a:rPr>
              <a:t> </a:t>
            </a:r>
            <a:r>
              <a:rPr lang="en-GB" dirty="0" err="1">
                <a:solidFill>
                  <a:srgbClr val="C00000"/>
                </a:solidFill>
              </a:rPr>
              <a:t>tersedia</a:t>
            </a:r>
            <a:r>
              <a:rPr lang="en-GB" dirty="0">
                <a:solidFill>
                  <a:srgbClr val="C00000"/>
                </a:solidFill>
              </a:rPr>
              <a:t> </a:t>
            </a:r>
            <a:r>
              <a:rPr lang="en-GB" dirty="0" err="1">
                <a:solidFill>
                  <a:srgbClr val="C00000"/>
                </a:solidFill>
              </a:rPr>
              <a:t>secara</a:t>
            </a:r>
            <a:r>
              <a:rPr lang="en-GB" dirty="0">
                <a:solidFill>
                  <a:srgbClr val="C00000"/>
                </a:solidFill>
              </a:rPr>
              <a:t> public</a:t>
            </a:r>
            <a:r>
              <a:rPr lang="en-GB" dirty="0"/>
              <a:t>, </a:t>
            </a:r>
            <a:r>
              <a:rPr lang="en-GB" dirty="0" err="1"/>
              <a:t>jadi</a:t>
            </a:r>
            <a:r>
              <a:rPr lang="en-GB" dirty="0"/>
              <a:t> </a:t>
            </a:r>
            <a:r>
              <a:rPr lang="en-GB" dirty="0" err="1"/>
              <a:t>tidak</a:t>
            </a:r>
            <a:r>
              <a:rPr lang="en-GB" dirty="0"/>
              <a:t> </a:t>
            </a:r>
            <a:r>
              <a:rPr lang="en-GB" dirty="0" err="1"/>
              <a:t>perlu</a:t>
            </a:r>
            <a:r>
              <a:rPr lang="en-GB" dirty="0"/>
              <a:t> </a:t>
            </a:r>
            <a:r>
              <a:rPr lang="en-GB" dirty="0" err="1"/>
              <a:t>kita</a:t>
            </a:r>
            <a:r>
              <a:rPr lang="en-GB" dirty="0"/>
              <a:t> repot </a:t>
            </a:r>
            <a:r>
              <a:rPr lang="en-GB" dirty="0" err="1"/>
              <a:t>mencari</a:t>
            </a:r>
            <a:r>
              <a:rPr lang="en-GB" dirty="0"/>
              <a:t> dataset </a:t>
            </a:r>
            <a:r>
              <a:rPr lang="en-GB" dirty="0" err="1"/>
              <a:t>untuk</a:t>
            </a:r>
            <a:r>
              <a:rPr lang="en-GB" dirty="0"/>
              <a:t> </a:t>
            </a:r>
            <a:r>
              <a:rPr lang="en-GB" dirty="0" err="1"/>
              <a:t>eksperimen</a:t>
            </a:r>
            <a:r>
              <a:rPr lang="en-GB" dirty="0"/>
              <a:t> </a:t>
            </a:r>
            <a:r>
              <a:rPr lang="en-GB" dirty="0" err="1"/>
              <a:t>kita</a:t>
            </a:r>
            <a:endParaRPr lang="en-GB" dirty="0"/>
          </a:p>
          <a:p>
            <a:r>
              <a:rPr lang="en-GB" dirty="0" err="1"/>
              <a:t>Pilih</a:t>
            </a:r>
            <a:r>
              <a:rPr lang="en-GB" dirty="0"/>
              <a:t> </a:t>
            </a:r>
            <a:r>
              <a:rPr lang="en-GB" dirty="0" err="1"/>
              <a:t>topik</a:t>
            </a:r>
            <a:r>
              <a:rPr lang="en-GB" dirty="0"/>
              <a:t> yang </a:t>
            </a:r>
            <a:r>
              <a:rPr lang="en-GB" dirty="0" err="1">
                <a:solidFill>
                  <a:srgbClr val="C00000"/>
                </a:solidFill>
              </a:rPr>
              <a:t>mudah</a:t>
            </a:r>
            <a:r>
              <a:rPr lang="en-GB" dirty="0">
                <a:solidFill>
                  <a:srgbClr val="C00000"/>
                </a:solidFill>
              </a:rPr>
              <a:t> </a:t>
            </a:r>
            <a:r>
              <a:rPr lang="en-GB" dirty="0" err="1">
                <a:solidFill>
                  <a:srgbClr val="C00000"/>
                </a:solidFill>
              </a:rPr>
              <a:t>secara</a:t>
            </a:r>
            <a:r>
              <a:rPr lang="en-GB" dirty="0">
                <a:solidFill>
                  <a:srgbClr val="C00000"/>
                </a:solidFill>
              </a:rPr>
              <a:t> </a:t>
            </a:r>
            <a:r>
              <a:rPr lang="en-GB" dirty="0" err="1">
                <a:solidFill>
                  <a:srgbClr val="C00000"/>
                </a:solidFill>
              </a:rPr>
              <a:t>pengukuran</a:t>
            </a:r>
            <a:r>
              <a:rPr lang="en-GB" dirty="0">
                <a:solidFill>
                  <a:srgbClr val="C00000"/>
                </a:solidFill>
              </a:rPr>
              <a:t> </a:t>
            </a:r>
            <a:r>
              <a:rPr lang="en-GB" dirty="0" err="1">
                <a:solidFill>
                  <a:srgbClr val="C00000"/>
                </a:solidFill>
              </a:rPr>
              <a:t>penelitian</a:t>
            </a:r>
            <a:r>
              <a:rPr lang="en-GB" dirty="0">
                <a:solidFill>
                  <a:srgbClr val="C00000"/>
                </a:solidFill>
              </a:rPr>
              <a:t> </a:t>
            </a:r>
            <a:r>
              <a:rPr lang="en-GB" dirty="0"/>
              <a:t>dan </a:t>
            </a:r>
            <a:r>
              <a:rPr lang="en-GB" dirty="0" err="1"/>
              <a:t>bila</a:t>
            </a:r>
            <a:r>
              <a:rPr lang="en-GB" dirty="0"/>
              <a:t> </a:t>
            </a:r>
            <a:r>
              <a:rPr lang="en-GB" dirty="0" err="1"/>
              <a:t>memungkinkan</a:t>
            </a:r>
            <a:r>
              <a:rPr lang="en-GB" dirty="0"/>
              <a:t> </a:t>
            </a:r>
            <a:r>
              <a:rPr lang="en-GB" dirty="0" err="1">
                <a:solidFill>
                  <a:srgbClr val="C00000"/>
                </a:solidFill>
              </a:rPr>
              <a:t>pengukuran</a:t>
            </a:r>
            <a:r>
              <a:rPr lang="en-GB" dirty="0">
                <a:solidFill>
                  <a:srgbClr val="C00000"/>
                </a:solidFill>
              </a:rPr>
              <a:t> </a:t>
            </a:r>
            <a:r>
              <a:rPr lang="en-GB" dirty="0" err="1">
                <a:solidFill>
                  <a:srgbClr val="C00000"/>
                </a:solidFill>
              </a:rPr>
              <a:t>cukup</a:t>
            </a:r>
            <a:r>
              <a:rPr lang="en-GB" dirty="0">
                <a:solidFill>
                  <a:srgbClr val="C00000"/>
                </a:solidFill>
              </a:rPr>
              <a:t> </a:t>
            </a:r>
            <a:r>
              <a:rPr lang="en-GB" dirty="0" err="1">
                <a:solidFill>
                  <a:srgbClr val="C00000"/>
                </a:solidFill>
              </a:rPr>
              <a:t>dengan</a:t>
            </a:r>
            <a:r>
              <a:rPr lang="en-GB" dirty="0">
                <a:solidFill>
                  <a:srgbClr val="C00000"/>
                </a:solidFill>
              </a:rPr>
              <a:t> </a:t>
            </a:r>
            <a:r>
              <a:rPr lang="en-GB" dirty="0" err="1">
                <a:solidFill>
                  <a:srgbClr val="C00000"/>
                </a:solidFill>
              </a:rPr>
              <a:t>komputer</a:t>
            </a:r>
            <a:endParaRPr lang="en-GB" dirty="0">
              <a:solidFill>
                <a:srgbClr val="C00000"/>
              </a:solidFill>
            </a:endParaRPr>
          </a:p>
          <a:p>
            <a:pPr lvl="1"/>
            <a:r>
              <a:rPr lang="en-GB" dirty="0" err="1"/>
              <a:t>Penelitian</a:t>
            </a:r>
            <a:r>
              <a:rPr lang="en-GB" dirty="0">
                <a:solidFill>
                  <a:srgbClr val="C00000"/>
                </a:solidFill>
              </a:rPr>
              <a:t> </a:t>
            </a:r>
            <a:r>
              <a:rPr lang="en-GB" dirty="0"/>
              <a:t>requirement engineering, </a:t>
            </a:r>
            <a:r>
              <a:rPr lang="en-GB" dirty="0" err="1"/>
              <a:t>termasuk</a:t>
            </a:r>
            <a:r>
              <a:rPr lang="en-GB" dirty="0"/>
              <a:t> yang </a:t>
            </a:r>
            <a:r>
              <a:rPr lang="en-GB" dirty="0" err="1">
                <a:solidFill>
                  <a:srgbClr val="0070C0"/>
                </a:solidFill>
              </a:rPr>
              <a:t>rumit</a:t>
            </a:r>
            <a:r>
              <a:rPr lang="en-GB" dirty="0">
                <a:solidFill>
                  <a:srgbClr val="0070C0"/>
                </a:solidFill>
              </a:rPr>
              <a:t> </a:t>
            </a:r>
            <a:r>
              <a:rPr lang="en-GB" dirty="0" err="1">
                <a:solidFill>
                  <a:srgbClr val="0070C0"/>
                </a:solidFill>
              </a:rPr>
              <a:t>pengukuran</a:t>
            </a:r>
            <a:r>
              <a:rPr lang="en-GB" dirty="0">
                <a:solidFill>
                  <a:srgbClr val="0070C0"/>
                </a:solidFill>
              </a:rPr>
              <a:t> </a:t>
            </a:r>
            <a:r>
              <a:rPr lang="en-GB" dirty="0" err="1">
                <a:solidFill>
                  <a:srgbClr val="0070C0"/>
                </a:solidFill>
              </a:rPr>
              <a:t>penelitiannya</a:t>
            </a:r>
            <a:r>
              <a:rPr lang="en-GB" dirty="0"/>
              <a:t>, </a:t>
            </a:r>
            <a:r>
              <a:rPr lang="en-GB" dirty="0" err="1"/>
              <a:t>melibatkan</a:t>
            </a:r>
            <a:r>
              <a:rPr lang="en-GB" dirty="0"/>
              <a:t> </a:t>
            </a:r>
            <a:r>
              <a:rPr lang="en-GB" dirty="0" err="1"/>
              <a:t>manusia</a:t>
            </a:r>
            <a:r>
              <a:rPr lang="en-GB" dirty="0"/>
              <a:t> dan </a:t>
            </a:r>
            <a:r>
              <a:rPr lang="en-GB" dirty="0" err="1"/>
              <a:t>organisasi</a:t>
            </a:r>
            <a:r>
              <a:rPr lang="en-GB" dirty="0"/>
              <a:t> </a:t>
            </a:r>
            <a:r>
              <a:rPr lang="en-GB" dirty="0" err="1"/>
              <a:t>sebagai</a:t>
            </a:r>
            <a:r>
              <a:rPr lang="en-GB" dirty="0"/>
              <a:t> </a:t>
            </a:r>
            <a:r>
              <a:rPr lang="en-GB" dirty="0" err="1"/>
              <a:t>obyek</a:t>
            </a:r>
            <a:r>
              <a:rPr lang="en-GB" dirty="0"/>
              <a:t> </a:t>
            </a:r>
          </a:p>
          <a:p>
            <a:r>
              <a:rPr lang="en-GB" dirty="0" err="1"/>
              <a:t>Pilih</a:t>
            </a:r>
            <a:r>
              <a:rPr lang="en-GB" dirty="0"/>
              <a:t> </a:t>
            </a:r>
            <a:r>
              <a:rPr lang="en-GB" dirty="0" err="1"/>
              <a:t>topik</a:t>
            </a:r>
            <a:r>
              <a:rPr lang="en-GB" dirty="0"/>
              <a:t> </a:t>
            </a:r>
            <a:r>
              <a:rPr lang="en-GB" dirty="0" err="1">
                <a:solidFill>
                  <a:srgbClr val="C00000"/>
                </a:solidFill>
              </a:rPr>
              <a:t>sesuai</a:t>
            </a:r>
            <a:r>
              <a:rPr lang="en-GB" dirty="0">
                <a:solidFill>
                  <a:srgbClr val="C00000"/>
                </a:solidFill>
              </a:rPr>
              <a:t> </a:t>
            </a:r>
            <a:r>
              <a:rPr lang="en-GB" dirty="0" err="1">
                <a:solidFill>
                  <a:srgbClr val="C00000"/>
                </a:solidFill>
              </a:rPr>
              <a:t>kapasitas</a:t>
            </a:r>
            <a:r>
              <a:rPr lang="en-GB" dirty="0">
                <a:solidFill>
                  <a:srgbClr val="C00000"/>
                </a:solidFill>
              </a:rPr>
              <a:t> dan </a:t>
            </a:r>
            <a:r>
              <a:rPr lang="en-GB" dirty="0" err="1">
                <a:solidFill>
                  <a:srgbClr val="C00000"/>
                </a:solidFill>
              </a:rPr>
              <a:t>kapabilitas</a:t>
            </a:r>
            <a:endParaRPr lang="en-GB" dirty="0">
              <a:solidFill>
                <a:srgbClr val="C00000"/>
              </a:solidFill>
            </a:endParaRPr>
          </a:p>
          <a:p>
            <a:pPr lvl="1"/>
            <a:r>
              <a:rPr lang="en-GB" dirty="0"/>
              <a:t>Kita </a:t>
            </a:r>
            <a:r>
              <a:rPr lang="en-GB" dirty="0" err="1"/>
              <a:t>tidak</a:t>
            </a:r>
            <a:r>
              <a:rPr lang="en-GB" dirty="0"/>
              <a:t> </a:t>
            </a:r>
            <a:r>
              <a:rPr lang="en-GB" dirty="0" err="1"/>
              <a:t>mungkin</a:t>
            </a:r>
            <a:r>
              <a:rPr lang="en-GB" dirty="0"/>
              <a:t> </a:t>
            </a:r>
            <a:r>
              <a:rPr lang="en-GB" dirty="0" err="1"/>
              <a:t>penelitian</a:t>
            </a:r>
            <a:r>
              <a:rPr lang="en-GB" dirty="0"/>
              <a:t> </a:t>
            </a:r>
            <a:r>
              <a:rPr lang="en-GB" dirty="0" err="1"/>
              <a:t>tentang</a:t>
            </a:r>
            <a:r>
              <a:rPr lang="en-GB" dirty="0"/>
              <a:t> software process improvement </a:t>
            </a:r>
            <a:r>
              <a:rPr lang="en-GB" dirty="0" err="1"/>
              <a:t>apabila</a:t>
            </a:r>
            <a:r>
              <a:rPr lang="en-GB" dirty="0"/>
              <a:t> </a:t>
            </a:r>
            <a:r>
              <a:rPr lang="en-GB" dirty="0" err="1">
                <a:solidFill>
                  <a:srgbClr val="0070C0"/>
                </a:solidFill>
              </a:rPr>
              <a:t>tidak</a:t>
            </a:r>
            <a:r>
              <a:rPr lang="en-GB" dirty="0">
                <a:solidFill>
                  <a:srgbClr val="0070C0"/>
                </a:solidFill>
              </a:rPr>
              <a:t> </a:t>
            </a:r>
            <a:r>
              <a:rPr lang="en-GB" dirty="0" err="1">
                <a:solidFill>
                  <a:srgbClr val="0070C0"/>
                </a:solidFill>
              </a:rPr>
              <a:t>tersedia</a:t>
            </a:r>
            <a:r>
              <a:rPr lang="en-GB" dirty="0">
                <a:solidFill>
                  <a:srgbClr val="0070C0"/>
                </a:solidFill>
              </a:rPr>
              <a:t> </a:t>
            </a:r>
            <a:r>
              <a:rPr lang="en-GB" dirty="0" err="1">
                <a:solidFill>
                  <a:srgbClr val="0070C0"/>
                </a:solidFill>
              </a:rPr>
              <a:t>organisasi</a:t>
            </a:r>
            <a:r>
              <a:rPr lang="en-GB" dirty="0">
                <a:solidFill>
                  <a:srgbClr val="0070C0"/>
                </a:solidFill>
              </a:rPr>
              <a:t> </a:t>
            </a:r>
            <a:r>
              <a:rPr lang="en-GB" dirty="0" err="1">
                <a:solidFill>
                  <a:srgbClr val="0070C0"/>
                </a:solidFill>
              </a:rPr>
              <a:t>sebagai</a:t>
            </a:r>
            <a:r>
              <a:rPr lang="en-GB" dirty="0">
                <a:solidFill>
                  <a:srgbClr val="0070C0"/>
                </a:solidFill>
              </a:rPr>
              <a:t> testbed </a:t>
            </a:r>
            <a:r>
              <a:rPr lang="en-GB" dirty="0"/>
              <a:t>yang </a:t>
            </a:r>
            <a:r>
              <a:rPr lang="en-GB" dirty="0" err="1"/>
              <a:t>menerapkan</a:t>
            </a:r>
            <a:r>
              <a:rPr lang="en-GB" dirty="0"/>
              <a:t> </a:t>
            </a:r>
            <a:r>
              <a:rPr lang="en-GB" dirty="0" err="1"/>
              <a:t>metodologi</a:t>
            </a:r>
            <a:r>
              <a:rPr lang="en-GB" dirty="0"/>
              <a:t> yang </a:t>
            </a:r>
            <a:r>
              <a:rPr lang="en-GB" dirty="0" err="1"/>
              <a:t>kita</a:t>
            </a:r>
            <a:r>
              <a:rPr lang="en-GB" dirty="0"/>
              <a:t> </a:t>
            </a:r>
            <a:r>
              <a:rPr lang="en-GB" dirty="0" err="1"/>
              <a:t>kembangkan</a:t>
            </a:r>
            <a:endParaRPr lang="en-GB" dirty="0"/>
          </a:p>
          <a:p>
            <a:r>
              <a:rPr lang="en-GB" dirty="0" err="1"/>
              <a:t>Pilih</a:t>
            </a:r>
            <a:r>
              <a:rPr lang="en-GB" dirty="0"/>
              <a:t> </a:t>
            </a:r>
            <a:r>
              <a:rPr lang="en-GB" dirty="0" err="1"/>
              <a:t>topik</a:t>
            </a:r>
            <a:r>
              <a:rPr lang="en-GB" dirty="0"/>
              <a:t> yang </a:t>
            </a:r>
            <a:r>
              <a:rPr lang="en-GB" dirty="0" err="1">
                <a:solidFill>
                  <a:srgbClr val="C00000"/>
                </a:solidFill>
              </a:rPr>
              <a:t>memungkinkan</a:t>
            </a:r>
            <a:r>
              <a:rPr lang="en-GB" dirty="0">
                <a:solidFill>
                  <a:srgbClr val="C00000"/>
                </a:solidFill>
              </a:rPr>
              <a:t> </a:t>
            </a:r>
            <a:r>
              <a:rPr lang="en-GB" dirty="0" err="1">
                <a:solidFill>
                  <a:srgbClr val="C00000"/>
                </a:solidFill>
              </a:rPr>
              <a:t>kita</a:t>
            </a:r>
            <a:r>
              <a:rPr lang="en-GB" dirty="0">
                <a:solidFill>
                  <a:srgbClr val="C00000"/>
                </a:solidFill>
              </a:rPr>
              <a:t> </a:t>
            </a:r>
            <a:r>
              <a:rPr lang="en-GB" dirty="0" err="1">
                <a:solidFill>
                  <a:srgbClr val="C00000"/>
                </a:solidFill>
              </a:rPr>
              <a:t>lakukan</a:t>
            </a:r>
            <a:r>
              <a:rPr lang="en-GB" dirty="0">
                <a:solidFill>
                  <a:srgbClr val="C00000"/>
                </a:solidFill>
              </a:rPr>
              <a:t> </a:t>
            </a:r>
            <a:r>
              <a:rPr lang="en-GB" dirty="0" err="1">
                <a:solidFill>
                  <a:srgbClr val="C00000"/>
                </a:solidFill>
              </a:rPr>
              <a:t>dengan</a:t>
            </a:r>
            <a:r>
              <a:rPr lang="en-GB" dirty="0">
                <a:solidFill>
                  <a:srgbClr val="C00000"/>
                </a:solidFill>
              </a:rPr>
              <a:t> laptop </a:t>
            </a:r>
            <a:r>
              <a:rPr lang="en-GB" dirty="0" err="1"/>
              <a:t>kita</a:t>
            </a:r>
            <a:r>
              <a:rPr lang="en-GB" dirty="0"/>
              <a:t> yang </a:t>
            </a:r>
            <a:r>
              <a:rPr lang="en-GB" dirty="0" err="1"/>
              <a:t>kita</a:t>
            </a:r>
            <a:r>
              <a:rPr lang="en-GB" dirty="0"/>
              <a:t> </a:t>
            </a:r>
            <a:r>
              <a:rPr lang="en-GB" dirty="0" err="1"/>
              <a:t>miliki</a:t>
            </a:r>
            <a:r>
              <a:rPr lang="en-GB" dirty="0"/>
              <a:t> </a:t>
            </a:r>
            <a:r>
              <a:rPr lang="en-GB" dirty="0" err="1"/>
              <a:t>sekarang</a:t>
            </a:r>
            <a:r>
              <a:rPr lang="en-GB" dirty="0"/>
              <a:t>, </a:t>
            </a:r>
            <a:r>
              <a:rPr lang="en-GB" dirty="0" err="1"/>
              <a:t>kecuali</a:t>
            </a:r>
            <a:r>
              <a:rPr lang="en-GB" dirty="0"/>
              <a:t> </a:t>
            </a:r>
            <a:r>
              <a:rPr lang="en-GB" dirty="0" err="1"/>
              <a:t>kita</a:t>
            </a:r>
            <a:r>
              <a:rPr lang="en-GB" dirty="0"/>
              <a:t> </a:t>
            </a:r>
            <a:r>
              <a:rPr lang="en-GB" dirty="0" err="1"/>
              <a:t>mendapatkan</a:t>
            </a:r>
            <a:r>
              <a:rPr lang="en-GB" dirty="0"/>
              <a:t> grant research </a:t>
            </a:r>
            <a:r>
              <a:rPr lang="en-GB" dirty="0" err="1"/>
              <a:t>besar</a:t>
            </a:r>
            <a:r>
              <a:rPr lang="en-GB" dirty="0"/>
              <a:t> yang </a:t>
            </a:r>
            <a:r>
              <a:rPr lang="en-GB" dirty="0" err="1"/>
              <a:t>memungkinkan</a:t>
            </a:r>
            <a:r>
              <a:rPr lang="en-GB" dirty="0"/>
              <a:t> </a:t>
            </a:r>
            <a:r>
              <a:rPr lang="en-GB" dirty="0" err="1"/>
              <a:t>pembelian</a:t>
            </a:r>
            <a:r>
              <a:rPr lang="en-GB" dirty="0"/>
              <a:t> </a:t>
            </a:r>
            <a:r>
              <a:rPr lang="en-GB" dirty="0" err="1"/>
              <a:t>infrastruktur</a:t>
            </a:r>
            <a:r>
              <a:rPr lang="en-GB" dirty="0"/>
              <a:t> </a:t>
            </a:r>
            <a:r>
              <a:rPr lang="en-GB" dirty="0" err="1"/>
              <a:t>penelitian</a:t>
            </a:r>
            <a:endParaRPr lang="en-GB" dirty="0"/>
          </a:p>
          <a:p>
            <a:pPr lvl="1"/>
            <a:r>
              <a:rPr lang="en-GB" dirty="0" err="1"/>
              <a:t>Penelitian</a:t>
            </a:r>
            <a:r>
              <a:rPr lang="en-GB" dirty="0"/>
              <a:t> global software engineering, software outsourcing, product line, relative </a:t>
            </a:r>
            <a:r>
              <a:rPr lang="en-GB" dirty="0" err="1"/>
              <a:t>agak</a:t>
            </a:r>
            <a:r>
              <a:rPr lang="en-GB" dirty="0"/>
              <a:t> </a:t>
            </a:r>
            <a:r>
              <a:rPr lang="en-GB" dirty="0" err="1"/>
              <a:t>perlu</a:t>
            </a:r>
            <a:r>
              <a:rPr lang="en-GB" dirty="0"/>
              <a:t> </a:t>
            </a:r>
            <a:r>
              <a:rPr lang="en-GB" dirty="0" err="1"/>
              <a:t>biaya</a:t>
            </a:r>
            <a:r>
              <a:rPr lang="en-GB" dirty="0"/>
              <a:t> </a:t>
            </a:r>
            <a:r>
              <a:rPr lang="en-GB" dirty="0" err="1"/>
              <a:t>lebih</a:t>
            </a:r>
            <a:r>
              <a:rPr lang="en-GB" dirty="0"/>
              <a:t> </a:t>
            </a:r>
            <a:r>
              <a:rPr lang="en-GB" dirty="0" err="1"/>
              <a:t>besar</a:t>
            </a:r>
            <a:r>
              <a:rPr lang="en-GB" dirty="0"/>
              <a:t> dan </a:t>
            </a:r>
            <a:r>
              <a:rPr lang="en-GB" dirty="0" err="1"/>
              <a:t>kompleks</a:t>
            </a:r>
            <a:endParaRPr lang="en-GB" dirty="0"/>
          </a:p>
        </p:txBody>
      </p:sp>
      <p:sp>
        <p:nvSpPr>
          <p:cNvPr id="3" name="Slide Number Placeholder 2">
            <a:extLst>
              <a:ext uri="{FF2B5EF4-FFF2-40B4-BE49-F238E27FC236}">
                <a16:creationId xmlns:a16="http://schemas.microsoft.com/office/drawing/2014/main" id="{4A93BB28-D92D-4A79-9CC6-345F2C8F25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99</a:t>
            </a:fld>
            <a:endParaRPr lang="en-US">
              <a:solidFill>
                <a:prstClr val="black">
                  <a:tint val="75000"/>
                </a:prstClr>
              </a:solidFill>
            </a:endParaRPr>
          </a:p>
        </p:txBody>
      </p:sp>
      <p:sp>
        <p:nvSpPr>
          <p:cNvPr id="4" name="Title 3">
            <a:extLst>
              <a:ext uri="{FF2B5EF4-FFF2-40B4-BE49-F238E27FC236}">
                <a16:creationId xmlns:a16="http://schemas.microsoft.com/office/drawing/2014/main" id="{870437F9-44A9-4296-900F-2595411EB406}"/>
              </a:ext>
            </a:extLst>
          </p:cNvPr>
          <p:cNvSpPr>
            <a:spLocks noGrp="1"/>
          </p:cNvSpPr>
          <p:nvPr>
            <p:ph type="title"/>
          </p:nvPr>
        </p:nvSpPr>
        <p:spPr/>
        <p:txBody>
          <a:bodyPr/>
          <a:lstStyle/>
          <a:p>
            <a:r>
              <a:rPr lang="en-GB" dirty="0" err="1"/>
              <a:t>Kiat</a:t>
            </a:r>
            <a:r>
              <a:rPr lang="en-GB" dirty="0"/>
              <a:t> </a:t>
            </a:r>
            <a:r>
              <a:rPr lang="en-GB" dirty="0" err="1"/>
              <a:t>Memilih</a:t>
            </a:r>
            <a:r>
              <a:rPr lang="en-GB" dirty="0"/>
              <a:t> </a:t>
            </a:r>
            <a:r>
              <a:rPr lang="en-GB" dirty="0" err="1"/>
              <a:t>Topik</a:t>
            </a:r>
            <a:r>
              <a:rPr lang="en-GB" dirty="0"/>
              <a:t> </a:t>
            </a:r>
            <a:r>
              <a:rPr lang="en-GB" dirty="0" err="1"/>
              <a:t>Penelitian</a:t>
            </a:r>
            <a:endParaRPr lang="en-ID" dirty="0"/>
          </a:p>
        </p:txBody>
      </p:sp>
    </p:spTree>
    <p:extLst>
      <p:ext uri="{BB962C8B-B14F-4D97-AF65-F5344CB8AC3E}">
        <p14:creationId xmlns:p14="http://schemas.microsoft.com/office/powerpoint/2010/main" val="3195473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aafb4df564abd6bcfdbc8158b65ff1214d2ece32"/>
  <p:tag name="ISPRING_ULTRA_SCORM_COURSE_ID" val="30C58EDE-E986-40D0-9AA5-FD175077C5FE"/>
  <p:tag name="ISPRING_SCORM_RATE_SLIDES" val="1"/>
  <p:tag name="ISPRING_SCORM_RATE_QUIZZES" val="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OUTPUT_FOLDER" val="D:\RSWLecture\romi-rm\test"/>
  <p:tag name="ISPRING_PRESENTATION_TITLE" val="romi-rm-01-pengantar-july2014"/>
  <p:tag name="ISPRING_ULTRA_SCORM_SLIDE_COUNT" val="1"/>
  <p:tag name="ISPRING_PLAYERS_CUSTOMIZATION" val="UEsDBBQAAgAIACNcg0X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1yDRYOPv/JyBAAA+hQAACcAAAB1bml2ZXJzYWwvZmxhc2hfcHVibGlzaGluZ19zZXR0aW5ncy54bWzVWG1v4jgQ/s6vsHLaj9vQt+2LAhVtg4qWBg7S212dTpVJDPHVsbOxQ5f9dL/mftj9khvHbYBSWnMnVl3xAeLMPDOeGc8z2Dv7ljI0Jbmkgjec3Z26gwiPREz5pOHchO33xw6SCvMYM8FJw+HCQWfNmpcVI0ZlMiRKgahEAMPlaaYaTqJUduq69/f3O1RmuX4rWKEAX+5EInWznEjCFcndjOEZfKlZRqTTrNUQ8szStYgLRhCNwQVOtXeYtRmWieMasRGO7ia5KHh8IZjIUT4ZNZxfjlv68yhjoC5pSrjenGzCol5WpziOqfYHsyH9TlBC6CQBx48OHHRPY5U0nP36noYBcXcVpgQ3m8Aa5kLAbrh6wE+JwjFW2Dwag4p8U/JxwSzFM45TGoXwBukANJzL8HbY7Vz6t0Ev9Ie3V+F11/iwgVLofw43UAo7YdffRN4Wvj/wh34Q+oPb805vQw17p+Y6/nWr091Q55N/PuyEm1oKWtebqvSveoGdztWXvj/odoKPt2Gv1w07/bkWFOJSHXnucqF5UJCiyCNS1ZmnkiIdcUwZHNIn1SeJgmPOcD4hoWhTKP4xZpI46M+MTH4tMKNqBt2gDt3gjpCsJTMSqYGu9oaj8oI4czgDCI7BEaiO0uFJdZSOjpe27hrr820966VXNYl+IpT4wd7v1g8r908OXnZ/jaPelMZEBDjPyxaxuoFXXdibd6Pd/Q8fXvZijTUPK4WjBFoXhLaMkecuLj2KjQVfqhD9jEaCxVVkSToicYBTstCRh3eUt0Fy10FjqGUGMW/lFDMHUQU5iCplWYykoqrkgPaiJAIs4BqCrocrOYkSnMulwq2ip9tu1Pw9EIrIP0wwzNI6UT+F+rIR/ERGkipiI3pOhRWiKFiMZqJAjN4RpASCgilS+JUQtMgiaJyLtFwFolNIMkgpmlJyT+IzG0NfwERagCZwbMaIMha+FvQ7GpGxyAGX4CmwMaxTafB3NgLOsJRzUPzo4zvDDZ3g0v/8Tm8Qx1PMow3BoSxJmqlt4GPYOxdggjEB0VyAgMhEuJCkzE9M41LMZpvWthM8LZOuE1mCQrop+GMw4UUEB4jygtgCRpgjwdkM4Qh6vdQlNKWikLBiisVAy//koFFFlJeuTuCcg7E8JrkNWn13b//g8MPR8cnpjvvPX3+/f1Hpgf/6DGtrhgAv1s4ldlpPppNXlNbOKNZ6m7r5wrxirfnM1GKt+3R2sVZcmWBe0XxhjlnRbYs81Yc/Xsnn8yPtA/2t0oPnatp6nsVK1n+LJDb0W4OLKwSRvumGw1ObcxYIBAGLEjioY/0PyFKnHBFsZHs3IaTOt4LVGbIRhFL6zQoQkm3VuezMBj2rDX+0kRoY2u4vULYV/+OcA+n+FKIBzAcTM4zAhMBoCqNQ/FO0/nWtYpussbVu+kM64v+a60073VJHJDiPEiiirRXem2ecbYb3LUXMPFUXGks3GNU/6+UrNv0mpZymEEc9rFb3cs3Dg7rnPv+qVgO05fvKZu1fUEsDBBQAAgAIACNcg0UE2GJ3uwIAAE8KAAAhAAAAdW5pdmVyc2FsL2ZsYXNoX3NraW5fc2V0dGluZ3MueG1slVZdb9owFH3fr0DsnXSfdJKLRCmTKnVrtVZ9d5JLYuHYke3Q8e/nm9iNDQkwrEr4+Bzf6/tFid4ysfgwmZBMcqmewRgmCo2IxyYsv5mmjTFSzDIpDAgzE1JVlE8XH3+2H5K0zHMquQN1qWZDM+jNzNvPJRJn49sc15ggk1VNxf5BFnKW0mxbKNmI/Kxr5b4GxZnYWubVj/lqPWqAM23uDVSRT+trXJdJagVaA7r0fY3rrIrTFLi3dNV+LtT0pk6//kC2Y5qZVrb8hGtMVtMC4iBfL3GN84W9Pc7KHNdpgYG/xlK/fMY1SuV0Dyq+/O4rrlGFrJv6f2qkVrLAgMaa00l813BJc9t+6NUVrrMCfBAaOpsFF572rXcByX0N+55guyrJnzCuBwMBk55yWBjVAEn8rjvTpXx7bIztD1hsKNeWEEI96ck6/UQb7a+JsZ73B96YyAOSA3rGq+RNBavO34AY4z1/tbptR0Xo3zsWOKhg58DAwx7smb9tWI+YAdgznznL4VHw/RH98KTT+BTfUpfM09G3pyCo3fp4+Z0/RUsP2Lg6MO0Az6lkDguN7rywCjBrJGmxzqXkyCci6I4V1DApfiEv3beP0SQ5OHCVNlxXxDDDYajcWh/tkA5dxm1cjC6ZcTV2vwn927r9xNgRfjOlxtCsrOxvkp5OnM72iDUyTYYVOCQtHdS92MhA09oeE1VUbUG9SMkvNSOkAX3p9bLrrDE6SYIYkGQ4yMRdMhR90VQpqLVNGgNfNTHW8UpWlNz+mVcGb5DHgpHDTmlKe52g7L0oA8BVAFCVlT7/3aY7qRpuGIcd+MYPgPbBYy8j2pboWLUtzQNsTDgfHHJQkAEhqEg3J/pKiedHgA/wX61bg4Lu4PwANjTV7buipvfzt784msh+kGHhha/qAFdI0c32/DiAFsR/JP8BUEsDBBQAAgAIACNcg0XaakCIRQQAAAsUAAAmAAAAdW5pdmVyc2FsL2h0bWxfcHVibGlzaGluZ19zZXR0aW5ncy54bWzVWNty4jgQfc9XqLw1j4Nzv5VJiiROhRpiWHB2ZmprKyVsgbWRJa8kwzBP+zX7YfMl07ISCCEQsTXJ7lQeCO0+py9qdTcOTr/kDI2IVFTwurdV2/QQ4YlIKR/WvZv48v2hh5TGPMVMcFL3uPDQ6clGUJR9RlXWI1qDqkJAw9VxoetepnVx7Pvj8bhGVSHNU8FKDfyqlojcLyRRhGsi/YLhCXzoSUGUd7KxgVBgRdciLRlBNAUXODXeYXalc+b5VquPk7uhFCVPzwUTEslhv+79ctgwfw86lumC5oSb2NQJCI1YH+M0pcYdzHr0K0EZocMM/D7Y9dCYpjqrezub24YG1P1FmorcxoANzbmAYLi+58+JxinW2H61BjX5otWDwIrSCcc5TWJ4gkz8de8ivu21mhfhbdSOw97tVXzdsj6sAYrDT/EaoLgZt8J19F3pO92wF0Zx2L09a7bXRLg7NcOE141ma03Mx/Cs14zXtRQ1rteFdK7akRvm6nMn7Laa0YfbuN1uxc3ODAWFOFdHgT9faAEUpChlQqZ1FuiszPscUwZ39En1KaLhljMshyQWlxSKf4CZIh76syDDX0vMqJ5AM9iEZnBHSNFQBUl011R73dOyJN6MzhKCY3AFpldp72h6lQ4O50L3rfVZWM96GUx7RCcTWryx91ube1P3j3ZXu7/E0WBEUyIiLGXVIhYDeNGF7Vk32trZ31/txRJrAdYaJxm0LkhtlaPAfyx6UBsIPlch5jvqC5ZOMzuAYmWQ1IakmHmIakhyMn2qzVHoS8qgjA12qzbgeiHLSYalmivFaT5MI01Ofo+EJuoPG54VLVMNc6gYF8WPpK+oJi6qZ1Q4MYqSpWgiSsToHUFaICiBMof/MoIezwU0kCKvpAwrjRSDQ0IjSsYkPXUx9BlM5CUgYWgWjGhr4a+SfkV9MhASeAkewXgFOVWWv7YWcYGVmpHiBx/f2W7fjC7CT+9MgDgdYZ6sSQ6FRvJCvwY/hti5ABOMCcjmIwrITIJLRarzSWlaqbmE6Ww7w6Pq0M1BVqRw3BT8sZzwIIELQHlJXAkTzJHgbIJwAt1bmRIaUVEqkNhisdTqXzlooYjyytUhrFJgTKZEurBtbm3v7O7tHxweHdf8b3//834l6H6idRg21uxIO1+6abihnuwbL4CWbh3OuHXdXLGBOCOf2UOcsU+3EWfgwk7yAnLFZrKAvRQyN5c/XTjP55fU+4G2OB4C3wyT5+dSNcffZiz1wkb3/ApB7m5ace/Y5eZEAkEKkgyu3sD8SnHEVGPcRbd9E8NhhE60JucuilAcvzkRwvE59SI3s1HbKeAPLlpdO4g7j4aw00THksMY/SlUI5j4Q7tewMxnNIflJv0pmvmyy/+ac+DV+uOb9LjVu7ftgD+qxxEskwzK4tVK6b+fCj80Yf+nHNhv0xcDc28Cpr9Q519VbYB8/gXeycZ3UEsDBBQAAgAIACNcg0UUl4q1mgEAABoGAAAfAAAAdW5pdmVyc2FsL2h0bWxfc2tpbl9zZXR0aW5ncy5qc42UTW/CMAyG7/yKKrtOiH2W7YYGkyZxmDRu0w6hmFKRJlGSdnSI/7465aNpUyC+0Jenr2NX9rYXlIdEJHgNtva3ff50n60GqBmVwa2rsw49RZ1olixglqTAEg6kgeSHV4/y7kT4jAm3pvPiC211zY8I/GdJma7j0mOhPJr2aLlH+/VoG1/iP6eyfVVVRbU2zzNjBO9Hghvgps+FSqllyM27PfUCG7DIQV1AlzQCxzS0p4s8OT6FGHUuEqmkvJiKWPTnNFrHSmR80ZV/VUhQ5QdfV8DgJXybOHYs0ebDQNpMPBlidJNSgdawz/s8wfDCjM6B1XwH9pxBHeN2QQ06T3RiDvToDqNOSxpDq0vDEYaL8dKr1c0Qo80Z2JiKeLjHcAhGC1Atq/EjhgMKmckrPqBUIsaOtNB2z48oE3SR8HifeoDh5fCyaNvVvVOh9vpj4oyQaIzQyjORadfiuGLqjXdwdSPr1DfzzCdynyg8ieW5FeRcxjS3CD5/B4QaQ6NVWi6HcjGWXaBqDWomBCtv/3Nhr+bHa1apert/UEsDBBQAAgAIACNcg0U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AjXINFlBOzImkAAABuAAAAHAAAAHVuaXZlcnNhbC9sb2NhbF9zZXR0aW5ncy54bWwNzDEOgzAMQNGdU1jeKe3WgcDGVpbSA1jERZEcG5GA4PZk+8PTb/szChy8pWDq8PV4IrDO5oMuDn/TUL8RUib1JKbsUA2h76pWbCb5cs4FJliFLt4mjiUyjxSLHHYRqOFTXv/AHpuuugFQSwMEFAACAAgAg5n1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1yDRT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jXINFx7KmUwklAABEUgAAFwAAAHVuaXZlcnNhbC91bml2ZXJzYWwucG5n7XwPWJL3+rc7ndV2ZtrWH1EU5tqyU04iFUsRttW01srV+qOpUJFSKSqZioKwnc7RSpBVm1SmbHP9W6WlSyhR2lBYobL+SQjC5EmpQOmRBJR/L+jZtE57r/O+5/e7rvd3vXpdXlwPz/dz3/f3/t73/f3cz8PzHPxkXfzMvwT8xcvLa+bqVSs3eHm9nOXlNa3olenub2A1v5xzf7yUuyH+A6/azsBH7oM/E99f+76X12X2a/btL7uPX81ZlZTr5eUj8vy/JMk+u9PLa71i9cr3N1JwAz3Gsj5Lkgt0rnW+5Hzpg8GFu2YZf1bPTsrevWou4/QPL6eRXj90/tTcjxbtOZf844YU1q/sjaEbObffWNsNJZEu7P5obUDl1uUaY6SiYFSdUDuSEq7rVjjadejqJ9vSdSfDde2GzhjD4pAQY/THzaAYWlpXPJBRimCMSIktT/6B8PL85bws9oFWZmY25Gb78lwg3HVYDfF8/9l5P+jAw0x+8fC9LXcW/8nz1ZOHrZupKFXLSH/lo7ljYMrTHQ3FWwT0D/KDx47ZuMxGY1HvP/xuv/bSxPn8l8ZPsnvneT63Ebx5Y19ACXyPh7zuQ0Tvej6viyFZY0NR4pzX3B+/PNWWIWA4twUifZ2Q/sV3y17TfnygITgmPOyn8QFP2hB08El/Zbaam/H2o9I2xSziyvz8jePyZ2pGOgsGEyKOPO3UMn/uLD80pv7r9498X99Qs2NM9a4vvvveYDg7rjbg7XOLYmIWlSR7Zj999fc3pyD/b0D2xRYNXJH7FAyqlqMdT+8Qq2lDN0SzE9CX/woeEwNlkgB2km3hhFCSEPJetlpwvPxU8jy2gtLEnhD7i7kpT785mombAd7Pc0gndCuzyxBlOevB++xHgz1NFs2deZMMUyKgK+uOSufVDCB5d+59VRU0dyxe39vfqNn7SnNW2B0ICUGNSSUpFOuRKk+mROyydcx/aOisiimlWgZ7hF2A/hQHF00NVRC8/UgwEiI3JrX4mdGE/syMNDYy5bu+XdRbyke3vnxGyS+BjZvNkBWbUN24B/lF+9KI8W3j8f/1AId1YrsHeSFPvQv6Q9XkqUrjOi5dqZdAOjNIP8zsXjdZX1pN+v2tbmOS7v0RqCJ15x+Bcv2CSPsbP53Is2664qy/x0LRw6U1pF/yn3VdpKjrJoxwICymezrpzMSi/uCoXx+eedGALCHEKb8emDxhPGpPycWvYsU+LxyfvyvmBQ64vEL518khkHnXO3kxlRn0wikYXmwj3x0bo+ChF05txb52yvkXWrnkmuGPzhQcBze/0Kztig8lyS/2xoUyJu/FftdtYv3BmYyLf3Rmk+6Pzvj9FZp95ZmlT/Y5IaqKKRjEA2CBO2qfIkvKGgOfG1Mpadc/XNoBXHzWSaZXioJSG5HqPc8sTYGpv6OA+Y38Q7SZcOh5TxC5xaigD+v2UwzXnJNBlu6MuqAsFf+wT407fZfDmmoZE+Y/LJoz7WG4DH3U57vkOex7u5q4/x+Uv6dPikb6OL7uJaGWfvrwihwXY9sKkLr46GsPh59JXpFeQeTGosHW2cYcQMwSrUE073NtVS6CmUQLp8tDuLShHF1nlQ1eeInPPcOljxoc1uqTUZ1iCbCXdH6yvgDRQIr3CWSi+OzVNlj/qiJ910VRR2WU0fX4xx2CFndJU9gyZPxIVVbDZNTNEuXDER0Xa6Og9SjcuuDp7dbEFAbaFKEW15Xy1QvjOvkd/MzlRZ2ctnCcTirRBXAkjnKtHOSL8769InndMhsv4mcmpczjZresncPNhdVyuAXOkwA18lDdOy2nySMQRrxJPk9s+dSXN1nvod4l0CxCJpMtOQvRKs4EVx+EruiDoLM1LcXm5eI+wmcs4mWMqT2cyGERjeXSHXeZeEka2UbB1sYckkG1prY87RBSXS6BZhO8LsLiVQX2aHWnBenHjsyK8ZO1smTLD9kg0zLQFeRKMpc8snCQmALjhoRBEZJZ7Ay0mE+jOcC8h70VExUAhkPCyoP3zSNoKa9+DgkFok3h6wivBHHYYoh/27CEEtAmAUytEm2urGYXTc13QuIkgH9bHuCMI4+cLQokFzLPZLStCuL5syTLGM0moLL0wcI4hXuzs+xpQWMYqgUY41DGQe3lMOxp+qTk6J1bs92bhQzs1AIEShDhgYq/NiX7wEuRmHltSshiQHEGmRKG3eJ9zEQCroGoQ1LJKrchEh2rX7L3sASJMRayvslH6yNhRhrjFuVjwk4cCjPPMtcoY4e0dJFtBnCnBj88ac/0rUNG1H41swzUUxbo0Z+UQGLjCV4svTh8K2Biyq4IUg9Iv+XTBPC2NNMX0diKx+SUnXxWPyfugLIdHx8Bu0OxS8USbYs4nM7Z8TRShbk2OZQXx7XuiWgvaYOEcIB0Afq9A5/vXb5OvM1f1hIkS6zCl7x5iAOFyCgsKSJaVRtb/vBbEUlloXSRBKko2KfomIIRq0Q+p41wHJ8ffEjZSjjAQ/og8NeCm1ijk4pNqfyyG5ZFL/ycEsOuJCso0zPmIPBLpt+FfArIyc0LS6R8p3XYiq7h9+zls74p8P5WN64qArdjO11VM5IrfhKgda5QhYWx3XFM6SejputBK5Db2gfktj2MYWS7s2KywyBrdesjFot/MUQjUe7J7GCe5I4E8A4SD5dLdduXijsg4e7IbEYK4sh4Ux1g6iTsYX5LrgIvdLvTg1fJaN5Ma7EKpMRp8SbCVoyzz7KkNkqsmsVpI8WRseAyoN7a3fBNomOKRU5B/n1I77AcL8R2rLodUxb+1u9DSvzwNPDJfrj9V+fK+auxoZ0ly+ZPSPa0eD7ZAlDsOBd3xIdI/ODkTMVx8utjUK/PWOMFySuT+X/Y8HldQv6bInYVgW1+vnUto4895mNXbTj5MnlBq+KLKn+/7eMDrFo/IYVi6ogyyiKPPBVpMw9Mnp2RpouxhASsLiKS43b+XhDeXL1popyu2rBpguIc2TiJ9r+9Ke3fgPTg6CN9omaqpbPVllvXbO5WSPBFj065t9/zfRJgwBp4nO/kc/uK21l6doUQVlXQ3N7tWH1mw4QESb57uxYdTcAUUrQHQ2A5NvOATU7JmMVix7rbIAt2aLOULVGO5Ia2DXOLzYoGCzBQ6BYmrjOqm6mu+dl56uGlGZaQqo8mLAz8lNmI3CPOgYr6l5SokF/i9vHdCBnZTRcapFk914bNEm1SHYjCwLJli8N8a9y1PQW80HOrUA61RJVJFlUVTchKaYSsl7xns5tkGtfD5LY6AEC2xPkFZenEDdmc/buZZ0GQQsWRCyEsfOnI8eu61IQNuInJcUhoZT6zQSoOT5fou8Q2NpUfxN4twA0UystsKUd2jq0i5UGYEvJJw63IE6XyL1ItAnb8FqSqnPgnti3GWOS/enwx4wfrUyW9qKL+48RONXx+Vn4zeIx4ZFwNW5UGFemGGNa5bXUSvUZsQ9LEtmRIliTDVM5Zu8xYdESdNMnhEWJZMi+rx/Xz2HRMb8bE3aJ0KG/xcaifcPdyoCzZ+tSE2/snVj/nY+RP5cQutaDQlJnJ4oF6qxV9uzwY1Woz1TVw3jpbovxYtSBACHuXEcSSHE9FhGN4+25OgmeCG14xvRIT19knDVkpvRUpvpP5AyvLQ1wK+8Goax6mJQknV+6yF/1gz5tjoboXFMhdcyblPwrM/+GQC8MOI8P1ZCCbYXvy+HwdzGnCumbfP25VlHNBaxJ+8USSX3HqhU79kx4j3TJ2jch14LvYuVglGA7D6jMmpF/ajJ6fcNt5nt7V8HuBS5TmLK6KG5fDSvq/PCAJjcVGqucSQJBTi3BqSdyRdqIPQvDkJ0fGXf+xyodKv1gaqaI79HiGEggdxMaF7UY4LAyXpbcG7njYax5QnsPaGrBNjI7hcSdBGzYT+azPn8JdIFwmroFU7HjvEA9svy5Z750CJmov/lCqJYbSa7WyYR3GcnWG89RK+3I2sUecJou1qBzsau5YPd1G6HrszUP+Is6J8AM2eK9mA8d5+JGbWzpLCLsRLO4ZU4mi8P5Fev9knXIFk6gKK2PL6pr992/w/mT7yImT4IUfyUnHJGf4obXYLGxY2eVFcUCfrgwvKRYO3Vz8SHe0NlmGsRkUQuYx7u6mUCcT/yCJ95uHztuYSghTO1Ao2uDdhMSwgiNr4aLHC6vfhWjryT3raWqIezUOvY8qUUHOudkVCI5ojzeuTwnByPlCa94XtRmgzvYWowSxN3YsZK6LL9zzz6oZicziTMvy/p6ssJ9oIDvAob+AmYq+Ne+2PoyufgcKZNqLVBhMgUoG2VNjDQSShG7Whw2QrfyyNmPcrqDk8zGqOODUazt2soiCcuLdThk9aEfKiRmnIVt0UsJnAW7GSKf/9e8ULKZiLpClyqejsmktplpEaqlWlm2/iqOe+zuIWNXP2H04bSyW7h+7Uh6URZhTxV0dE4AgzGo7FoG7vQ2FrUGVnLMmMhOAU37fQr6v2L8pxSUgL8qCzwdTvFvvHXuHdNWqgGDjk0ATUtwzgt+68/eIIZQqIYd27EqdN/825HgFImPW/E+91yOt6SsyUlDVLKjbKHpYWJmeqXX3GGJdankyCNHZOLUEwrEgRlc88q5Y9knKPG2RqU/62/p2uXkw8zvkBbHUr/XnAE9JDt8DDGdIjs3pXx9VC+XBZW8weWQlsr1z/uDC6tgYsRrZXS7jBeZJdJWlFygXFLqT2X5ytn6jDPclbBNIXEqvEL/XlE4SRI7lbGb7VomPm4GzwHwYq0J2qWrGmcI3WVozUA/5hNAeJNOy9J112VDW+jx3a2Nxr7YDCYkHl4nPuhu0q/ZEWssIUqJLLG+6Pe8Q9gxIzD2AlYLhS13eJSZx8m9rn2fIWbwb2tYg0oH59AW2k7/F+VLVR3IhUl0d1f2fpvMfHOjvbcHH0ixNmmbX4tXUULoYIBZfnOBdXaNOi5Bh7Y8SFpoz0du4WiKa3iX/n0YlzxYBrCgfhkPOKLaKsHaRKNtlzobT+7bQX+b3a4nL6acBYgxdfH4Ckaj/agtuOXr47qellVHZf4qZiwXAhpbNE9U+o9hAgK8phW3Da5912FBm8rKZz41Nm+Z7KeGZmo0a9LL98MwQYJ0VhLvI+WG2YqKma2Ii2y9mql5FGor1yZodZzDD5xJOCY0G5dZJO8pXrJgfc5qyS5R3npe4RDVY2WuOuDixMYm2KvizvXm2dH7s2ucM+rNooMU/K+HOlOgp0VOi/23ReSVKtrsWEOulFc4BjXMgqJo6eJWHSMYJh370pS9xWAu1LWqX08JtZqgdqf16/+qix+d4WCPNhncN47ENduvmC/+qLN+QYzuYQNMaZB14Zx/+NAfxIbKxU/xroeJ11EqFRDabMMDnmgYRLRVl9FgRrbLwQpXReExGvfd85ShRFsek892VzyEXbRGO3mvg+QW9LXcyO0REdPiwr/NX3844GZjZ5e4s6oAictXCJiN/XQqM06bzh+N9zgEAmeumLnRxGniZn4muAMHgLCi3gDaoWFwn2Gs1ELHU/Ko+XVVdFKMlfvfkOnhTXLWN38MjlCjBjxV9b15dcGKGdIn4l4VqsWTHE29kifjhiIfaGjDaUz5ahzVRxZgj5xrntyZGT++DcHQcAkTO1pJULkjiioiWakocWYVX0Wm1YJ4v2UZWFn7NsgCj4HJttNvCSkommQsQQDrqL/grVyYV8cXQgr/15mui68gxvke+2oWOyYOs2DUnm5DIEn/hLyJ6VwG5OwnGDcyLgKn8cJRaVqKkGEwZMrFXTEs1ZCOH8w9Qv90JazfKLFEYGDvkEA8wS22FG1/gY+qXIpIZXBJW9k34dJmb7DG7IAR3C3Z9eVbDHAR7liw/SPZd0PzdKFUn/DWT/GgkttGAMtlMOhicjSeylOiPXhBZpEJ+VVsa8udyMF/Vj0beF4fnE66z8EQRybvJpP+1Ey/jr0tr6bA7C0UDhXhNTeO/hrJSFJhFCK1ixCbbwlFhyT6VbpKUGEMPQlTOImQK4Kzt+yCID5eI71OO/53SmCXgzuQBpyDihr2EB0FshmDdIGV3CSUQGN5LJFeB7WoKQ4UZRFBZSgoaANvSbqFh2EUvzgiKWW8fehn5ZbWFefsK8US5VGs2LQsQpXufruGrIRsIiW6TWgH/tlXRMDxNPTKcJRkGAOAa8nq5XqJj2SBpNaQDtyIxeOYPJsv8km4rJQXDQMNE1hP9EsvZF+Rml3/W1ZYXLEu4qvr0CwLCm3fmBbEaJRrYvXVyA1ZPDoFkWTpyqCemRE+JnhL9H4lGqurx2OFPsV85WxqyJ1eNrk8TYr/yQV9vaZWNTt6jhy+zi0ODCj8rPsgdvvIcMwcvJN+/avVnP3Pm7OjjLcIi668zsMd8MNeH53muleD+my7jBN5xb/Wa+tzbky5mSeaI1LyW4XfzH3/KHb3r0Ox+dHHCuGULxmjIldAJZxGWerjGZunUoKlB/8YgJVI0IEUIaXyqZbDXc6vcdHsNokf4wF7NcI6IwmXoXMroozMyVUuxzfkOu46i4hQGmoYBNzUooBXLr07kbvkNN/WVePOislTLoFnGnqYClAq386yg0NSvuO/PexWke19lN1ACOf5JOr1kl607o66qWWg4GFLNd6mHn7cqrVQJQWT3XMtzbcneNPMr0LuHv05QVRl/B/K+5GwTbUGGalAgFUt0siDCEL+DwojQJCzL5rNs/rKFsGkDNAekVieLweBTCpz0dnZxi7Ni4h5t7zHP1l7MUkKWIIYu3KOISSkI3NLtScwqMFTNR5fcHlHwgXpIGVDv+XXAABiphsPZetXVXJ0BhTwpdozdp06r4bP5a1XxKgzVgLwkTgMut9oInwXJ2TxQv7A2ahAxmOHNQzrFNgApJokJqr2Tkvyohzy66dZR5MYw7suVcwl6yDJCO1PJ6g0XawpTWIcjamdnAyjyyMISDV8IWaFjs4OjDinFDje/DJAfVLI6oVWElCq8ODgrSqzN5HfAqHMsVwTCkWvJ7z7nxsuiAUgwYml3elt4EuFXJhguVlAYu71PEd6skmJgvOOacjc/p/+0i+ZMQ94W/xpdfThmunZkFHA2yJCDCAzMiCA1/+sSI3eWc3z5q8gOA2MlCofbtvxsJ+vzfXOMEl0ZW4ZomkXQ25nKq55b4CRvcU3mvtR58oMSf8tyPANda4W19uUCzgq249rEz4NESP8sy0C9aIDy188g7xO+DBSnKbxi4u6B7fcWxsmRzjD83u0tmYLM9wXwNkiA5bKdgl6Rz6zXuYklXUzSmhU5UG4GjAAUAfpUH956dBfyLYl8mW+bicCU8AILeYmTyulOd/sg9eEh48S7rs5pWxKtxs8D0pgVyD0lkAgdJwlCIKU00l4tgWyQDPQT2zvhbFkUTp4/AunHSy4FcBm02hETS2tqZ0dmweFlkohaeLaEwOQBuWGSXyHHOVyifvKdEPfOp7fLbvwg+69J1uQCfnOBUe2wwAwCdobtOU3ujqzYnatGYYHTloAGWx2WfT03nw37/PYcqnphDEOVQy1+LiPyFb1m84CSWGOg5A9AdslslH26zqoGdimxulAsXZgpeC4OeoiqzUbh09triEb2ZRTd8eBoQnVzHaniuUX9vlRJ5BabPb+9aeCJ0A/2UJ+zmjpHRBKs/AmtKuHg6SOGvaS65xRtiVWpm6mWHH3XxQZLjRxH7chpAp9zVVCMKt01u94AIO967jsZGB/N209Kwfhe7cY9l3jl/lkAY8m8uvXQGoN96xVdMfparq7THUCy6/capf/irfPFnGcn1JFzPu05kd68rRVTg6YG/TcNasuR0h0mrMv0HPeb+iHHFGQKMgWZgkxBpiBTkCnIFGQKMgWZgkxBpiBTkCnIFOQ/guAYjmHbHebbzQ2TH3OheB4ywVp/9B17i8Bzz5Cc9sNRep+Iodkq7p63H+XkP/P4yX/BIy7/OxHGUa5rhDttbLjyv1DjsZoSZTbDpixNYIzeKfUtfrii1NJiaS49U120J1dLbgPKJP7sKFu0Z/Cv608UXMm8cy1MC5Ym0IeOcrrV2mvkSrLNkIv3A611e6mCpzk2VjYNeJIhNGc82t/zPUUA8hvqZnjQsH/U0foWVxa/sTM+Mxu8koY3hdbm9uS3lR3Q3CmjOTh5j3rNANxFGfXihcEKzMP7irWzucuOpjY+lQrt0rF3WBitVqxdhA2kGy10Y3s8dvRWQUrnvasFRrVSY5PR+sN9U1Cultbhfmk6SEXVWjqy6abPpWIJYtRWpOYeLiXD7w2r3dO7SK9KNQnX0yCuL6LNScMwj33sFehzT7bbHdnnMUOH2d/hLaG1R3vyfbUW83Ys+elt0UBeahtAJuIT4r23YYfmY/eiStI4iB4+GQiCl92KwsDmb7dehtsuN/CkenKklgrfT6LJGL1+9N4BECW+BVJfpw+FMIZUt2Kz/LKBRnIzOcl+9QAyIgxqlPE6djLiYOLiC6mIli6rHSQuD+NmWy6lDIcPA7n4BzlPl3mejAnUvoriZfV85PLhhSjkGGlWQwhItS/hfuz2HIr6ifxD83Dg4pJayC9akvd2RV46cjStZitatBcm1eamPjDd8tNYCv/MIlaKE6FGhKQD8giwLFKzLxfbq1m9BSkIJ5pJ3CaZFY2NMccznsbfAQuWGWU/X7a8jhdRGANFYCQbK9sSqcIcIj7GP/jdaXb5YYWmx7zA1k1UkMwL6HUNdQ5IiXI+y/Wd/dsVGd4MkzUfJuMX79Nado5Q/aYRBak+j0EnBZXJPE9YxnppX0oIE+uLPBTGjYUKcbbm2HGdRgn3zuMiwvUqrPlSal/DmlI+29BCHNe5VWDebbY0xt5scSblVzYfFLKxF+RNkSoU6/V3mzLnyXad5ILHDl7OQZ8/ep7jULN685fvENukYDhT7wvkpsvrSm6ZnMx9RuBb+XkYPt5sosytt1Wn8a7+RVEsq1em/MPQ4s4myj4ttlJj0neHpWn2u/XEHuJ8/HOLU7r0n3oaAzvTkV1tfXHK+MW2ZupJEck8sr/XrJ0s6qSca7/B/U4uPPBPkWY7Fri5c0xe8+iDEOxxum+YKEcZEfeDoT7YabKYamfXkASNu8zdp1MuUq7uLwzl4gEUBoPzCW6vI8eU6dmcgFeAYSJAAHJnZtSRm8zE76hwv2Y1AMtyPWQ7Hz75B4LW++T2GkRQ7OZ0S6w0K3d8bjceMxuDm7I9acjScRkYR1N3dZqm1DMvm12H5dLhYY8vz+RJw4qS4t2pl7qTz1qfL1gwuIH5OcD4S2TojMjaOBqXcD1QGAVSkWIFJA6wvFMyjKxlB0epyz/PbVlLqy6cxbq8r6VjL7pqEyOu/Crbmlt4XDLEL1FqHD2aWJpDjxe67jg3M4a3ML7C8Y70WEKb1vYJJG+kwX3HvBUaY6YukQ5CPW+isXiqyGG7a23jAhuuvV5pSLL7H8C+prBo3/LmrUX+jfW+AS11fVwMQRy+tLEYA6u24iRrXv878m65dEdoEKetIUUi0bmWKyB5kuF+TROyXiwBBroXBgiNConIHV/cXOaPfoWhGQB5i9kE0XpRh+9tMbq+g3eqZdVk27mE4seGequ1G2sd897yBFUCumJhk13ALnWHoYJU4Xm3DrEmP7+n7Oa4wX515BOO2IG3tAfRa0D8uXIpYDSa0sCCfo3LoWFINME6fbvW2AXk7nSdItJq+aHqMMT5nZoy9wp8hK6wBujYLAkEH2+Pbim35i0IYxvxAiwDvoKmtlIyvUykivIRnHeVJ8r/tCXMVuhNgLC0b7bXzta+M6cfY7kqO1WTnq9p6BuWzZ6x1/tMzUg9qAdRRz0u7ljY0rgeXXLlm2tHeqLc679lMU4ZYYvp/rBKDkEAxgu6uQxGLSbBnooOgzOMqc7mXPuWy4Q5zUyDDSnN+tS/A9id+YpJ0l+8PSkFBv0gwhUbE6faRcN2bVWGhmnv/24SkwFFHbq8tKkzByfdH95kVNB6Tl2pkFdq0sdceFAsfHTSHTy+7QSJciwb+NH40duc20JualyEuHXW/gH7ZaSqkxFSfjjP7neRkMPqlzVEVC+LwFZGZkHbNB/q9LiN5tjjabxzTK0eCo/J5gdxiGKSVl8uJLJ7i5Z/wjYauy2DEJA431Z9ATluVaDsW9b+AtKxQNf0zDkzMgIbFcIR6SC1UeDMvEguNP/TRUPYhIMMKASfscz8zux623T3VveY9mA+fLWLnu9/a29EoOxvLEtDL8re4w5lhURyzP8iiw0knTWtionT9mnWIxbZqt1BurFfLKe150DFFnIKYyTW210txVyWgVrv3pZTrhp05DmubTfC4P0cnwNdzot494IZUKKtwJCBtKDJ6A6Ej+0rnt6/hdppmene0+/dcGblJ62390RNb10yXUHZkZCC8S1Dokv68sS6GyckN8HQHrBAhszE3WOMHO85/UabPID9bksL5S15oWigvs8aLX68iz7daPi+RPlFcUIXJGuL3SZ02TxPmBEZb6aDl/mhTTOfrFPIgIU2XnIDnyY4YF3YhPt5kFrRk56YkVLd3LFzrIKsJ09Pg8smW6WLdEq2EhIDazLm7E+3cy6aNP4SCeGzkx2y00H7swUsZdw9qX/tjZYQ9wS/WgizWK8BenQ2v0rYeYlWf9/+xqvkEZpiG9/hqkh9Wl9u0N9oXQhlJGarBYUUl03DsF6fgXnymUWgiy3l2q5yY5rKX/Lb47ZzV+GBaqJd9PbNsPGC4Z3Bkjbwjo9lZNhbzl5/12dJmNcsAmJf+rixhUaqptLpMCz9dsSfRzgZKL60rPqVyLj2Pk1dzR5aoOw9ljCjnLMaMg1E1htvuMvROwF4iZvHAPJbVjUTL+NJ2xFKSEedMYZpNIpgWYAszhybROCnWrt4LXnWNry9rYGMcn5drRPBnU8UeR42ZMh9KfsGHSb5pkjNOHEpwpnLolSmwsZywL9rKy6bXnnD4+HTS50/vt4BkAQsPKIO/s+YQ1tUuY80srD5W6EzOSIShEEs376XFnrtZ+sybK7lW0Y8NmE8A1YC+mNcJDQ1nR/kmv+EP4hORHC98zaJSHbFzy0hGd6810Bmd4HQ1vMosfKgXkyql70seMedDTPSI1yiBbOxGTUGTcnMMSfuFAsvBnZwWHj2b57c4axuw6Zo5QA8UTHcMGbZHjcvhH/kKs9ff6t717GZPCDN51tkehxYILamrAHyt6PvoK49ZMylVo8XjYP9EnT2n6W9+c6AUkg6YJutKZtllJDE8mba3+5v8uaBxLds9I3evKNUy2BV859/QrfjWmX2dlmg0y5z2Z8gXEOIlHDG6BlGkfkI5CTCh2/Q9S2t50qWuJKbTWKl1R8K7BSkUj9/OmZw5+wZw3yNYciEGXfz1bOFgippbeV4udMrNU7zLVdu3az9vd2fBTAS2PpWja+OLZnlD4czhOUWWbgmrKQdBJF7YIttdE8aa8nvCuHgkVdBEMxU8Gm0mWvIVdbqVps0ZD9LNlspst63OvPjDcHO0FbuQYNtPVK1TsuInle3O4ZdH0zPdTmNLufHAqHAzqPreT5CECo87LM/E4/aPPT1Pycyq7QXEl9j5aWA4SimvNq/TZZsLiwZm01Xa29AaV5+0pfF6PH08webkypSEWObd62a0/L01FPjbiqnGJHuJlyDJq6LNtrMPyBBqTA+Cnm4bcTdJzQQFR01maGg9BsEBoUPqR6038E67hj5MPkK1MbfjQh2ktSUd6tNh8gFdp1vxjMc6O5eAyxN3jG2t8UDd7jOfaMFV2KlLb7ujKaaQTYD7cCkfNmbvxcQs2ZMV3wxs3h7YTPXepC7qk5iTlvxju9NOi5svq3wZFt4MoA/0I6omtVWB2DX8h8yvj88VnM3jRWa/rc6oaQaw6iieJrnbXOqa3mLHbZu3Djlai5y5y/16Zq3vUuUB3vNEZPkCia4mttntR/ka9zeQUdrrOKorXUF1J7fONbNLS1HxjhWzA3comDcmr3Ln7ZJ+vWUc3/XvwtdVPiJ2bTXn62FbyDD3fLQPh5+dIXCumMwkqhfFjs8k31qN8nO4F1p/lkhcHdhuu0mFRp7h0YQO9Rmk0oBxjrzoDvRPkd+oZ//m0DwRJhC9kC077CcBY4zd1ibZhrvzXGO3L/dWWx39xM1lNP3N/F/bpBhbApZNWujdHvjUAPW1lCKdQLYdfHvNw5wnY+4auSGoa/xo6fwHzFwYcD3rjtfWFWTjOVYEY0NQtHAh4LTGeY8mTZaQbK8RWc31NkSObCsOr0wmP+w23FeOHq+1FNPH733WzmwfyJolG6yr1iE0aXhosSAp70j8x+HgOgsP4XabG8HzlPeuHeqVKm3lhqWavie9wgS6/JslcKRykefxNCsIjimaV1KVNbR4jBPdwfRHkRRA7MR15oH8gTldY8WVa/0tCUp98Lban9CyjBlwSicEeWcDVKaAkkMXQFdZ8AGs6XMRg845W5e970wbb1SeY7h4JDv5lAXeZ4IEtnczZqIBY2CzYKXSeuVY53rPv8/6nUL5Z7O9elYw+sFa76fqfE8N45tnjV2Oh6BUhY43GwMXzTpzYXRdhdaP9Ya/wqWXURFQ7Nq3HzNtbbulbHG+l4ZK/+pOQfq+HUGdpnA8xZE1vhbEK07jrJI5tIgH5fvy29OO2RWPFnk+X71h+tW1n6w7W//C1BLAwQUAAIACAAjXINFOp3ncEsAAABrAAAAGwAAAHVuaXZlcnNhbC91bml2ZXJzYWwucG5nLnhtbLOxr8jNUShLLSrOzM+zVTLUM1Cyt+PlsikoSi3LTC1XqACKAQUhQEmhEsg1QnDLM1NKMoBCBhYWCMGM1Mz0jBJbJQtDM7igPtBMAFBLAQIAABQAAgAIACNcg0Xpbttk5AMAAHQOAAAdAAAAAAAAAAEAAAAAAAAAAAB1bml2ZXJzYWwvY29tbW9uX21lc3NhZ2VzLmxuZ1BLAQIAABQAAgAIACNcg0WDj7/ycgQAAPoUAAAnAAAAAAAAAAEAAAAAAB8EAAB1bml2ZXJzYWwvZmxhc2hfcHVibGlzaGluZ19zZXR0aW5ncy54bWxQSwECAAAUAAIACAAjXINFBNhid7sCAABPCgAAIQAAAAAAAAABAAAAAADWCAAAdW5pdmVyc2FsL2ZsYXNoX3NraW5fc2V0dGluZ3MueG1sUEsBAgAAFAACAAgAI1yDRdpqQIhFBAAACxQAACYAAAAAAAAAAQAAAAAA0AsAAHVuaXZlcnNhbC9odG1sX3B1Ymxpc2hpbmdfc2V0dGluZ3MueG1sUEsBAgAAFAACAAgAI1yDRRSXirWaAQAAGgYAAB8AAAAAAAAAAQAAAAAAWRAAAHVuaXZlcnNhbC9odG1sX3NraW5fc2V0dGluZ3MuanNQSwECAAAUAAIACAAjXINFGtrqO6oAAAAfAQAAGgAAAAAAAAABAAAAAAAwEgAAdW5pdmVyc2FsL2kxOG5fcHJlc2V0cy54bWxQSwECAAAUAAIACAAjXINFlBOzImkAAABuAAAAHAAAAAAAAAABAAAAAAASEwAAdW5pdmVyc2FsL2xvY2FsX3NldHRpbmdzLnhtbFBLAQIAABQAAgAIAIOZ9UTOggk37AIAAIgIAAAUAAAAAAAAAAEAAAAAALUTAAB1bml2ZXJzYWwvcGxheWVyLnhtbFBLAQIAABQAAgAIACNcg0U129mtaAEAAPMCAAApAAAAAAAAAAEAAAAAANMWAAB1bml2ZXJzYWwvc2tpbl9jdXN0b21pemF0aW9uX3NldHRpbmdzLnhtbFBLAQIAABQAAgAIACNcg0XHsqZTCSUAAERSAAAXAAAAAAAAAAAAAAAAAIIYAAB1bml2ZXJzYWwvdW5pdmVyc2FsLnBuZ1BLAQIAABQAAgAIACNcg0U6nedwSwAAAGsAAAAbAAAAAAAAAAEAAAAAAMA9AAB1bml2ZXJzYWwvdW5pdmVyc2FsLnBuZy54bWxQSwUGAAAAAAsACwBJAwAARD4AAAAA"/>
  <p:tag name="ISPRING_RESOURCE_FOLDER" val="D:\RSWLecture\romi-rm\romi-rm-01-pengantar-july2014\"/>
  <p:tag name="ISPRING_PRESENTATION_PATH" val="D:\RSWLecture\romi-rm\romi-rm-01-pengantar-july2014.pptx"/>
  <p:tag name="ISPRING_PROJECT_FOLDER_UPDATED" val="1"/>
  <p:tag name="ISPRING_PRESENTATION_INFO" val="&lt;?xml version=&quot;1.0&quot; encoding=&quot;UTF-8&quot; standalone=&quot;no&quot; ?&gt;&#10;&lt;presentation&gt;&#10;&#10;  &lt;slides&gt;&#10;    &lt;slide duration=&quot;6199&quot; id=&quot;{77FC58E4-032A-46D5-B721-412C2D1F9127}&quot; pptId=&quot;2075&quot; transitionDuration=&quot;0&quot;/&gt;&#10;    &lt;slide duration=&quot;2939&quot; id=&quot;{C9F4E524-08CE-43E8-95C9-AD934404FD8E}&quot; pptId=&quot;2412&quot; transitionDuration=&quot;0&quot;/&gt;&#10;    &lt;slide duration=&quot;19026&quot; id=&quot;{EBDB7533-9CC7-4B81-8560-5D33E62DE4D6}&quot; pptId=&quot;2413&quot; transitionDuration=&quot;0&quot;/&gt;&#10;    &lt;slide duration=&quot;12031&quot; id=&quot;{1E3B3EED-33B5-4CB0-B206-E29DBFEDB63E}&quot; pptId=&quot;2091&quot; transitionDuration=&quot;0&quot;/&gt;&#10;    &lt;slide duration=&quot;6466&quot; id=&quot;{475B5CCE-EA69-4D54-A462-1A4E5EAD6E16}&quot; pptId=&quot;2363&quot; transitionDuration=&quot;0&quot;/&gt;&#10;    &lt;slide duration=&quot;13523&quot; id=&quot;{D6F19401-511B-44C0-8A60-0ECDB7572D4B}&quot; pptId=&quot;2421&quot; transitionDuration=&quot;0&quot;/&gt;&#10;    &lt;slide duration=&quot;1375&quot; id=&quot;{4BEB0920-B3F8-45BC-A7BB-03E6DF67FF1D}&quot; pptId=&quot;2414&quot; transitionDuration=&quot;0&quot;/&gt;&#10;    &lt;slide duration=&quot;1374&quot; id=&quot;{15F38E9C-5375-43C2-B478-D1768BAEF1FD}&quot; pptId=&quot;2415&quot; transitionDuration=&quot;0&quot;/&gt;&#10;    &lt;slide duration=&quot;47867&quot; id=&quot;{D993E9AD-6D7D-4B50-89B1-8BACACFD811E}&quot; pptId=&quot;1625&quot; transitionDuration=&quot;0&quot;/&gt;&#10;    &lt;slide duration=&quot;49540&quot; id=&quot;{B802034E-ADBF-462B-9B3A-B74F791DF343}&quot; pptId=&quot;2226&quot; transitionDuration=&quot;0&quot;/&gt;&#10;    &lt;slide duration=&quot;22795&quot; id=&quot;{223F1E19-30D7-487C-AC10-E2B7A1152A03}&quot; pptId=&quot;2266&quot; transitionDuration=&quot;0&quot;/&gt;&#10;    &lt;slide duration=&quot;5000&quot; id=&quot;{6E6CB1F0-67C4-4255-88CC-82F4B197C96C}&quot; pptId=&quot;1816&quot; transitionDuration=&quot;0&quot;/&gt;&#10;    &lt;slide duration=&quot;5000&quot; id=&quot;{0523A319-39A8-40A7-B036-2557866DEDED}&quot; pptId=&quot;1638&quot; transitionDuration=&quot;0&quot;/&gt;&#10;    &lt;slide duration=&quot;5000&quot; id=&quot;{B2098AA8-F537-4332-B92F-58230C741C21}&quot; pptId=&quot;2286&quot; transitionDuration=&quot;0&quot;/&gt;&#10;    &lt;slide duration=&quot;5000&quot; id=&quot;{A71C0FA3-99EC-4EF5-8FBA-890E7C13F903}&quot; pptId=&quot;2416&quot; transitionDuration=&quot;0&quot;/&gt;&#10;    &lt;slide duration=&quot;5000&quot; id=&quot;{948751CF-D70D-4677-B182-3DAA393B6846}&quot; pptId=&quot;2227&quot; transitionDuration=&quot;0&quot;/&gt;&#10;    &lt;slide duration=&quot;5000&quot; id=&quot;{5395AD2D-157C-4E89-8EAA-B6AC6E321139}&quot; pptId=&quot;2235&quot; transitionDuration=&quot;0&quot;/&gt;&#10;    &lt;slide duration=&quot;5000&quot; id=&quot;{20040398-AD81-41AD-B36F-CC5E88331123}&quot; pptId=&quot;2236&quot; transitionDuration=&quot;0&quot;/&gt;&#10;    &lt;slide duration=&quot;5000&quot; id=&quot;{06D61FA4-DA1C-45D8-890C-77C35A80B790}&quot; pptId=&quot;2237&quot; transitionDuration=&quot;0&quot;/&gt;&#10;    &lt;slide duration=&quot;5000&quot; id=&quot;{7C5428E5-96D9-4871-A869-1D371CAA6EE9}&quot; pptId=&quot;2238&quot; transitionDuration=&quot;0&quot;/&gt;&#10;    &lt;slide duration=&quot;11001&quot; id=&quot;{CCD5C5C7-09AA-41D8-BEAB-EBC485C874E0}&quot; pptId=&quot;2229&quot; transitionDuration=&quot;0&quot;/&gt;&#10;    &lt;slide duration=&quot;5000&quot; id=&quot;{3908B5A7-6CF1-47B8-8C31-7C5D63657E81}&quot; pptId=&quot;2021&quot; transitionDuration=&quot;0&quot;/&gt;&#10;    &lt;slide duration=&quot;5000&quot; id=&quot;{232850D1-D650-44CA-905A-63D880AAE08F}&quot; pptId=&quot;2417&quot; transitionDuration=&quot;0&quot;/&gt;&#10;    &lt;slide duration=&quot;5001&quot; id=&quot;{EC0ABB6B-0403-4ECD-A984-CF47A9FD5399}&quot; pptId=&quot;2283&quot; transitionDuration=&quot;0&quot;/&gt;&#10;    &lt;slide duration=&quot;5000&quot; id=&quot;{F32BBAB6-8DFE-41FC-B124-26D6EAD93329}&quot; pptId=&quot;2284&quot; transitionDuration=&quot;0&quot;/&gt;&#10;    &lt;slide duration=&quot;5000&quot; id=&quot;{99FCC083-8082-403C-A239-D455DB33409F}&quot; pptId=&quot;2285&quot; transitionDuration=&quot;0&quot;/&gt;&#10;    &lt;slide duration=&quot;5000&quot; id=&quot;{2856F347-D57F-4E07-8845-A60FA8B93E9A}&quot; pptId=&quot;2418&quot; transitionDuration=&quot;0&quot;/&gt;&#10;    &lt;slide duration=&quot;5000&quot; id=&quot;{CE65C410-BD4A-45EC-B5B4-EEDBA2C58DB4}&quot; pptId=&quot;1819&quot; transitionDuration=&quot;0&quot;/&gt;&#10;    &lt;slide duration=&quot;5000&quot; id=&quot;{F18CB14F-2801-4D10-8634-FE5D1B036E37}&quot; pptId=&quot;2222&quot; transitionDuration=&quot;0&quot;/&gt;&#10;    &lt;slide duration=&quot;5000&quot; id=&quot;{11AF8E0E-879B-49CD-879E-5B098C88CC7F}&quot; pptId=&quot;1818&quot; transitionDuration=&quot;0&quot;/&gt;&#10;    &lt;slide duration=&quot;5000&quot; id=&quot;{76F72DFF-F37C-4471-9EC0-466AF1A4AA6C}&quot; pptId=&quot;2269&quot; transitionDuration=&quot;0&quot;/&gt;&#10;    &lt;slide duration=&quot;5000&quot; id=&quot;{C9A0B3C2-6012-448F-AB43-6D697703E634}&quot; pptId=&quot;2263&quot; transitionDuration=&quot;0&quot;/&gt;&#10;    &lt;slide duration=&quot;5000&quot; id=&quot;{8F56B51E-9EB6-4788-90AB-5421FF7DEC67}&quot; pptId=&quot;2264&quot; transitionDuration=&quot;0&quot;/&gt;&#10;    &lt;slide duration=&quot;5000&quot; id=&quot;{5D45BD2C-A463-43DA-96ED-E77E5A8AE5A8}&quot; pptId=&quot;2265&quot; transitionDuration=&quot;0&quot;/&gt;&#10;    &lt;slide duration=&quot;5000&quot; id=&quot;{5A8C0FAB-F012-427C-AE1F-55037FAB0F9B}&quot; pptId=&quot;1817&quot; transitionDuration=&quot;0&quot;/&gt;&#10;    &lt;slide duration=&quot;5000&quot; id=&quot;{81D42C5A-E303-42DE-8802-1F4139E4006D}&quot; pptId=&quot;1887&quot; transitionDuration=&quot;0&quot;/&gt;&#10;    &lt;slide duration=&quot;5000&quot; id=&quot;{4B52C2CC-7FD1-4A74-8916-37F9CBBFD3B7}&quot; pptId=&quot;2179&quot; transitionDuration=&quot;0&quot;/&gt;&#10;    &lt;slide duration=&quot;5000&quot; id=&quot;{76F44A1C-471F-49D8-966F-5371E57E498B}&quot; pptId=&quot;2239&quot; transitionDuration=&quot;0&quot;/&gt;&#10;    &lt;slide duration=&quot;5000&quot; id=&quot;{7EC2B198-8F67-4A5C-9C21-685D5AC342D2}&quot; pptId=&quot;2261&quot; transitionDuration=&quot;0&quot;/&gt;&#10;    &lt;slide duration=&quot;5000&quot; id=&quot;{4E7C09BE-69B6-4DF9-BD36-E3B57F339C88}&quot; pptId=&quot;1806&quot; transitionDuration=&quot;0&quot;/&gt;&#10;  &lt;/slides&gt;&#10;&#10;  &lt;narration&gt;&#10;    &lt;videoTracks&gt;&#10;      &lt;videoTrack duration=&quot;6245&quot; muted=&quot;false&quot; slideId=&quot;{77FC58E4-032A-46D5-B721-412C2D1F9127}&quot; startTime=&quot;0&quot; stepIndex=&quot;0&quot; volume=&quot;1&quot;&gt;&#10;        &lt;file modifyTime=&quot;2014-12-03T04:34:40&quot; size=&quot;5558431&quot;&gt;&#10;          &lt;path full=&quot;D:\RSWLecture\romi-rm\romi-rm-01-pengantar-july2014\video\video1.mkv&quot; relative=&quot;romi-rm-01-pengantar-july2014\video\video1.mkv&quot; resource=&quot;video1.mkv&quot;/&gt;&#10;        &lt;/file&gt;&#10;        &lt;trim end=&quot;46&quot; start=&quot;0&quot;/&gt;&#10;        &lt;video height=&quot;480&quot; width=&quot;640&quot;/&gt;&#10;        &lt;audio channels=&quot;2&quot; sampleRate=&quot;44100&quot;/&gt;&#10;      &lt;/videoTrack&gt;&#10;      &lt;videoTrack duration=&quot;2966&quot; muted=&quot;false&quot; slideId=&quot;{C9F4E524-08CE-43E8-95C9-AD934404FD8E}&quot; startTime=&quot;0&quot; stepIndex=&quot;0&quot; volume=&quot;1&quot;&gt;&#10;        &lt;file modifyTime=&quot;2014-12-03T04:34:43&quot; size=&quot;2545229&quot;&gt;&#10;          &lt;path full=&quot;D:\RSWLecture\romi-rm\romi-rm-01-pengantar-july2014\video\video2.mkv&quot; relative=&quot;romi-rm-01-pengantar-july2014\video\video2.mkv&quot; resource=&quot;video2.mkv&quot;/&gt;&#10;        &lt;/file&gt;&#10;        &lt;trim end=&quot;27&quot; start=&quot;0&quot;/&gt;&#10;        &lt;video height=&quot;480&quot; width=&quot;640&quot;/&gt;&#10;        &lt;audio channels=&quot;2&quot; sampleRate=&quot;44100&quot;/&gt;&#10;      &lt;/videoTrack&gt;&#10;      &lt;videoTrack duration=&quot;19036&quot; muted=&quot;false&quot; slideId=&quot;{EBDB7533-9CC7-4B81-8560-5D33E62DE4D6}&quot; startTime=&quot;0&quot; stepIndex=&quot;0&quot; volume=&quot;1&quot;&gt;&#10;        &lt;file modifyTime=&quot;2014-12-03T04:35:03&quot; size=&quot;17064371&quot;&gt;&#10;          &lt;path full=&quot;D:\RSWLecture\romi-rm\romi-rm-01-pengantar-july2014\video\video3.mkv&quot; relative=&quot;romi-rm-01-pengantar-july2014\video\video3.mkv&quot; resource=&quot;video3.mkv&quot;/&gt;&#10;        &lt;/file&gt;&#10;        &lt;trim end=&quot;10&quot; start=&quot;0&quot;/&gt;&#10;        &lt;video height=&quot;480&quot; width=&quot;640&quot;/&gt;&#10;        &lt;audio channels=&quot;2&quot; sampleRate=&quot;44100&quot;/&gt;&#10;      &lt;/videoTrack&gt;&#10;      &lt;videoTrack duration=&quot;12055&quot; muted=&quot;false&quot; slideId=&quot;{1E3B3EED-33B5-4CB0-B206-E29DBFEDB63E}&quot; startTime=&quot;0&quot; stepIndex=&quot;0&quot; volume=&quot;1&quot;&gt;&#10;        &lt;file modifyTime=&quot;2014-12-03T04:35:15&quot; size=&quot;10684933&quot;&gt;&#10;          &lt;path full=&quot;D:\RSWLecture\romi-rm\romi-rm-01-pengantar-july2014\video\video4.mkv&quot; relative=&quot;romi-rm-01-pengantar-july2014\video\video4.mkv&quot; resource=&quot;video4.mkv&quot;/&gt;&#10;        &lt;/file&gt;&#10;        &lt;trim end=&quot;24&quot; start=&quot;0&quot;/&gt;&#10;        &lt;video height=&quot;480&quot; width=&quot;640&quot;/&gt;&#10;        &lt;audio channels=&quot;2&quot; sampleRate=&quot;44100&quot;/&gt;&#10;      &lt;/videoTrack&gt;&#10;      &lt;videoTrack duration=&quot;6485&quot; muted=&quot;false&quot; slideId=&quot;{475B5CCE-EA69-4D54-A462-1A4E5EAD6E16}&quot; startTime=&quot;0&quot; stepIndex=&quot;0&quot; volume=&quot;1&quot;&gt;&#10;        &lt;file modifyTime=&quot;2014-12-03T04:35:22&quot; size=&quot;7450863&quot;&gt;&#10;          &lt;path full=&quot;D:\RSWLecture\romi-rm\romi-rm-01-pengantar-july2014\video\video5.mkv&quot; relative=&quot;romi-rm-01-pengantar-july2014\video\video5.mkv&quot; resource=&quot;video5.mkv&quot;/&gt;&#10;        &lt;/file&gt;&#10;        &lt;trim end=&quot;19&quot; start=&quot;0&quot;/&gt;&#10;        &lt;video height=&quot;480&quot; width=&quot;640&quot;/&gt;&#10;        &lt;audio channels=&quot;2&quot; sampleRate=&quot;44100&quot;/&gt;&#10;      &lt;/videoTrack&gt;&#10;      &lt;videoTrack duration=&quot;13573&quot; muted=&quot;false&quot; slideId=&quot;{D6F19401-511B-44C0-8A60-0ECDB7572D4B}&quot; startTime=&quot;0&quot; stepIndex=&quot;0&quot; volume=&quot;1&quot;&gt;&#10;        &lt;file modifyTime=&quot;2014-12-03T04:35:36&quot; size=&quot;16031409&quot;&gt;&#10;          &lt;path full=&quot;D:\RSWLecture\romi-rm\romi-rm-01-pengantar-july2014\video\video6.mkv&quot; relative=&quot;romi-rm-01-pengantar-july2014\video\video6.mkv&quot; resource=&quot;video6.mkv&quot;/&gt;&#10;        &lt;/file&gt;&#10;        &lt;trim end=&quot;50&quot; start=&quot;0&quot;/&gt;&#10;        &lt;video height=&quot;480&quot; width=&quot;640&quot;/&gt;&#10;        &lt;audio channels=&quot;2&quot; sampleRate=&quot;44100&quot;/&gt;&#10;      &lt;/videoTrack&gt;&#10;      &lt;videoTrack duration=&quot;1381&quot; muted=&quot;false&quot; slideId=&quot;{4BEB0920-B3F8-45BC-A7BB-03E6DF67FF1D}&quot; startTime=&quot;0&quot; stepIndex=&quot;0&quot; volume=&quot;1&quot;&gt;&#10;        &lt;file modifyTime=&quot;2014-12-03T04:35:38&quot; size=&quot;1343048&quot;&gt;&#10;          &lt;path full=&quot;D:\RSWLecture\romi-rm\romi-rm-01-pengantar-july2014\video\video7.mkv&quot; relative=&quot;romi-rm-01-pengantar-july2014\video\video7.mkv&quot; resource=&quot;video7.mkv&quot;/&gt;&#10;        &lt;/file&gt;&#10;        &lt;trim end=&quot;6&quot; start=&quot;0&quot;/&gt;&#10;        &lt;video height=&quot;480&quot; width=&quot;640&quot;/&gt;&#10;        &lt;audio channels=&quot;2&quot; sampleRate=&quot;44100&quot;/&gt;&#10;      &lt;/videoTrack&gt;&#10;      &lt;videoTrack duration=&quot;1381&quot; muted=&quot;false&quot; slideId=&quot;{15F38E9C-5375-43C2-B478-D1768BAEF1FD}&quot; startTime=&quot;0&quot; stepIndex=&quot;0&quot; volume=&quot;1&quot;&gt;&#10;        &lt;file modifyTime=&quot;2014-12-03T04:35:39&quot; size=&quot;1629375&quot;&gt;&#10;          &lt;path full=&quot;D:\RSWLecture\romi-rm\romi-rm-01-pengantar-july2014\video\video8.mkv&quot; relative=&quot;romi-rm-01-pengantar-july2014\video\video8.mkv&quot; resource=&quot;video8.mkv&quot;/&gt;&#10;        &lt;/file&gt;&#10;        &lt;trim end=&quot;7&quot; start=&quot;0&quot;/&gt;&#10;        &lt;video height=&quot;480&quot; width=&quot;640&quot;/&gt;&#10;        &lt;audio channels=&quot;2&quot; sampleRate=&quot;44100&quot;/&gt;&#10;      &lt;/videoTrack&gt;&#10;      &lt;videoTrack duration=&quot;47867&quot; muted=&quot;false&quot; slideId=&quot;{D993E9AD-6D7D-4B50-89B1-8BACACFD811E}&quot; startTime=&quot;0&quot; stepIndex=&quot;0&quot; volume=&quot;1&quot;&gt;&#10;        &lt;file modifyTime=&quot;2014-12-03T04:36:27&quot; size=&quot;67646433&quot;&gt;&#10;          &lt;path full=&quot;D:\RSWLecture\romi-rm\romi-rm-01-pengantar-july2014\video\video9.mkv&quot; relative=&quot;romi-rm-01-pengantar-july2014\video\video9.mkv&quot; resource=&quot;video9.mkv&quot;/&gt;&#10;        &lt;/file&gt;&#10;        &lt;video height=&quot;480&quot; width=&quot;640&quot;/&gt;&#10;        &lt;audio channels=&quot;2&quot; sampleRate=&quot;44100&quot;/&gt;&#10;      &lt;/videoTrack&gt;&#10;      &lt;videoTrack duration=&quot;49543&quot; muted=&quot;false&quot; slideId=&quot;{B802034E-ADBF-462B-9B3A-B74F791DF343}&quot; startTime=&quot;0&quot; stepIndex=&quot;0&quot; volume=&quot;1&quot;&gt;&#10;        &lt;file modifyTime=&quot;2014-12-03T04:37:17&quot; size=&quot;72454065&quot;&gt;&#10;          &lt;path full=&quot;D:\RSWLecture\romi-rm\romi-rm-01-pengantar-july2014\video\video10.mkv&quot; relative=&quot;romi-rm-01-pengantar-july2014\video\video10.mkv&quot; resource=&quot;video10.mkv&quot;/&gt;&#10;        &lt;/file&gt;&#10;        &lt;trim end=&quot;3&quot; start=&quot;0&quot;/&gt;&#10;        &lt;video height=&quot;480&quot; width=&quot;640&quot;/&gt;&#10;        &lt;audio channels=&quot;2&quot; sampleRate=&quot;44100&quot;/&gt;&#10;      &lt;/videoTrack&gt;&#10;      &lt;videoTrack duration=&quot;22795&quot; muted=&quot;false&quot; slideId=&quot;{223F1E19-30D7-487C-AC10-E2B7A1152A03}&quot; startTime=&quot;0&quot; stepIndex=&quot;0&quot; volume=&quot;1&quot;&gt;&#10;        &lt;file modifyTime=&quot;2014-12-03T04:37:40&quot; size=&quot;32139743&quot;&gt;&#10;          &lt;path full=&quot;D:\RSWLecture\romi-rm\romi-rm-01-pengantar-july2014\video\video11.mkv&quot; relative=&quot;romi-rm-01-pengantar-july2014\video\video11.mkv&quot; resource=&quot;video11.mkv&quot;/&gt;&#10;        &lt;/file&gt;&#10;        &lt;video height=&quot;480&quot; width=&quot;640&quot;/&gt;&#10;        &lt;audio channels=&quot;2&quot; sampleRate=&quot;44100&quot;/&gt;&#10;      &lt;/videoTrack&gt;&#10;    &lt;/videoTracks&gt;&#10;  &lt;/narration&gt;&#10;&#10;&lt;/presentation&gt;&#10;"/>
  <p:tag name="ISPRING_SCORM_PASSING_SCORE" val="2.5000000000"/>
  <p:tag name="ISPRING_UUID" val="{ACADD28F-01A3-4C61-B698-57FA5F342C2A}"/>
  <p:tag name="ISPRING_RESOURCE_PATHS_HASH_PRESENTER" val="2619be89e314f9187bb886e3a48124c2ed376b"/>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812"/>
  <p:tag name="ISPRING_SLIDE_ID" val="{063AEC46-3F1F-49CF-8364-A1DE3BFB80B9}"/>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9.292"/>
  <p:tag name="ISPRING_SLIDE_ID" val="{238FB475-8C57-48D3-96B9-EA6133DD9C8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25"/>
  <p:tag name="ISPRING_SLIDE_ID" val="{0CC877EA-D353-442B-A6A9-EEF606444ACA}"/>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994"/>
  <p:tag name="ISPRING_SLIDE_ID" val="{FC26231F-F5C4-48AE-9FDE-61DBD34C23B0}"/>
</p:tagLst>
</file>

<file path=ppt/tags/tag14.xml><?xml version="1.0" encoding="utf-8"?>
<p:tagLst xmlns:a="http://schemas.openxmlformats.org/drawingml/2006/main" xmlns:r="http://schemas.openxmlformats.org/officeDocument/2006/relationships" xmlns:p="http://schemas.openxmlformats.org/presentationml/2006/main">
  <p:tag name="ISPRING_SLIDE_ID" val="{232850D1-D650-44CA-905A-63D880AAE08F}"/>
  <p:tag name="GENSWF_ADVANCE_TIME" val="5"/>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 val="{EC0ABB6B-0403-4ECD-A984-CF47A9FD5399}"/>
  <p:tag name="GENSWF_ADVANCE_TIME" val="5.001"/>
  <p:tag name="TIMING" val="|0.001|1|1|1|1"/>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 val="{F32BBAB6-8DFE-41FC-B124-26D6EAD93329}"/>
  <p:tag name="GENSWF_ADVANCE_TIME" val="5"/>
  <p:tag name="TIMING" val="|0.001|1"/>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 val="{2856F347-D57F-4E07-8845-A60FA8B93E9A}"/>
  <p:tag name="GENSWF_ADVANCE_TIME" val="5"/>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661"/>
  <p:tag name="ISPRING_SLIDE_ID" val="{BBCD4538-F257-49C9-B162-2B4F9AE2521D}"/>
</p:tagLst>
</file>

<file path=ppt/tags/tag19.xml><?xml version="1.0" encoding="utf-8"?>
<p:tagLst xmlns:a="http://schemas.openxmlformats.org/drawingml/2006/main" xmlns:r="http://schemas.openxmlformats.org/officeDocument/2006/relationships" xmlns:p="http://schemas.openxmlformats.org/presentationml/2006/main">
  <p:tag name="ISPRING_SLIDE_ID" val="{B802034E-ADBF-462B-9B3A-B74F791DF343}"/>
  <p:tag name="GENSWF_ADVANCE_TIME" val="49.54"/>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 val="{EBDB7533-9CC7-4B81-8560-5D33E62DE4D6}"/>
  <p:tag name="GENSWF_ADVANCE_TIME" val="19.026"/>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 val="{5A8C0FAB-F012-427C-AE1F-55037FAB0F9B}"/>
  <p:tag name="GENSWF_ADVANCE_TIME" val="5"/>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 val="{11AF8E0E-879B-49CD-879E-5B098C88CC7F}"/>
  <p:tag name="GENSWF_ADVANCE_TIME" val="5"/>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 val="{76F72DFF-F37C-4471-9EC0-466AF1A4AA6C}"/>
  <p:tag name="GENSWF_ADVANCE_TIME" val="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 val="{76F72DFF-F37C-4471-9EC0-466AF1A4AA6C}"/>
  <p:tag name="GENSWF_ADVANCE_TIME" val="5"/>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 val="{C9A0B3C2-6012-448F-AB43-6D697703E634}"/>
  <p:tag name="GENSWF_ADVANCE_TIME" val="5"/>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 val="{5D45BD2C-A463-43DA-96ED-E77E5A8AE5A8}"/>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 val="{4BEB0920-B3F8-45BC-A7BB-03E6DF67FF1D}"/>
  <p:tag name="GENSWF_ADVANCE_TIME" val="1.375"/>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518"/>
  <p:tag name="ISPRING_SLIDE_ID" val="{EC1F5F7E-17D9-453A-A3BB-D52E315D5A93}"/>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518"/>
  <p:tag name="ISPRING_SLIDE_ID" val="{EC1F5F7E-17D9-453A-A3BB-D52E315D5A93}"/>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9.822"/>
  <p:tag name="TIMING" val="|22.073|26.093|49.128|20.332|19.907"/>
  <p:tag name="ISPRING_SLIDE_ID" val="{14D0C389-71C8-4961-8825-146C4AD07693}"/>
</p:tagLst>
</file>

<file path=ppt/tags/tag33.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 val="{15F38E9C-5375-43C2-B478-D1768BAEF1FD}"/>
  <p:tag name="GENSWF_ADVANCE_TIME" val="1.374"/>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192"/>
  <p:tag name="ISPRING_SLIDE_ID" val="{8EEB9FF7-876D-4478-8FD3-92EECDCB290D}"/>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661"/>
  <p:tag name="ISPRING_SLIDE_ID" val="{BBCD4538-F257-49C9-B162-2B4F9AE2521D}"/>
</p:tagLst>
</file>

<file path=ppt/tags/tag7.xml><?xml version="1.0" encoding="utf-8"?>
<p:tagLst xmlns:a="http://schemas.openxmlformats.org/drawingml/2006/main" xmlns:r="http://schemas.openxmlformats.org/officeDocument/2006/relationships" xmlns:p="http://schemas.openxmlformats.org/presentationml/2006/main">
  <p:tag name="ISPRING_SLIDE_ID" val="{B802034E-ADBF-462B-9B3A-B74F791DF343}"/>
  <p:tag name="GENSWF_ADVANCE_TIME" val="49.54"/>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 val="{6E6CB1F0-67C4-4255-88CC-82F4B197C96C}"/>
  <p:tag name="GENSWF_ADVANCE_TIME"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 val="{A71C0FA3-99EC-4EF5-8FBA-890E7C13F903}"/>
  <p:tag name="GENSWF_ADVANCE_TIME" val="5"/>
  <p:tag name="ISPRING_CUSTOM_TIMING_US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69065</TotalTime>
  <Words>30608</Words>
  <Application>Microsoft Office PowerPoint</Application>
  <PresentationFormat>On-screen Show (4:3)</PresentationFormat>
  <Paragraphs>5079</Paragraphs>
  <Slides>449</Slides>
  <Notes>87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449</vt:i4>
      </vt:variant>
    </vt:vector>
  </HeadingPairs>
  <TitlesOfParts>
    <vt:vector size="460" baseType="lpstr">
      <vt:lpstr>Calibri</vt:lpstr>
      <vt:lpstr>Arial Narrow</vt:lpstr>
      <vt:lpstr>Wingdings</vt:lpstr>
      <vt:lpstr>Calibri Light</vt:lpstr>
      <vt:lpstr>Times New Roman</vt:lpstr>
      <vt:lpstr>Arial</vt:lpstr>
      <vt:lpstr>Tahoma</vt:lpstr>
      <vt:lpstr>Wingdings 2</vt:lpstr>
      <vt:lpstr>Constantia</vt:lpstr>
      <vt:lpstr>1_Office Theme</vt:lpstr>
      <vt:lpstr>Visio</vt:lpstr>
      <vt:lpstr>RESEARCH METHODOLOGY</vt:lpstr>
      <vt:lpstr>Romi Satria Wahono</vt:lpstr>
      <vt:lpstr>PowerPoint Presentation</vt:lpstr>
      <vt:lpstr>Textbooks</vt:lpstr>
      <vt:lpstr>PowerPoint Presentation</vt:lpstr>
      <vt:lpstr>1. Pengantar Penelitian</vt:lpstr>
      <vt:lpstr>1.1 Definisi Penelitian</vt:lpstr>
      <vt:lpstr>Mengapa Melakukan Penelitian?</vt:lpstr>
      <vt:lpstr>Apa Yang Dikejar di Penelitian?</vt:lpstr>
      <vt:lpstr>Bentuk Kontribusi ke Pengetahuan</vt:lpstr>
      <vt:lpstr>Kontribusi ke Pengetahuan vs Kontribusi ke Masyarakat</vt:lpstr>
      <vt:lpstr>Apa itu Penelitian?</vt:lpstr>
      <vt:lpstr>Pengembangan Software vs Penelitian</vt:lpstr>
      <vt:lpstr>Karakter Peneliti</vt:lpstr>
      <vt:lpstr>1.2 Klasifikasi Penelitian</vt:lpstr>
      <vt:lpstr>Klasifikasi Penelitian</vt:lpstr>
      <vt:lpstr>1. Pendekatan</vt:lpstr>
      <vt:lpstr>2. Metode</vt:lpstr>
      <vt:lpstr>3. Jenis</vt:lpstr>
      <vt:lpstr>PowerPoint Presentation</vt:lpstr>
      <vt:lpstr>PowerPoint Presentation</vt:lpstr>
      <vt:lpstr>PowerPoint Presentation</vt:lpstr>
      <vt:lpstr>PowerPoint Presentation</vt:lpstr>
      <vt:lpstr>PowerPoint Presentation</vt:lpstr>
      <vt:lpstr>PowerPoint Presentation</vt:lpstr>
      <vt:lpstr>1.3 Gaya Penelitian Bidang Computing</vt:lpstr>
      <vt:lpstr>IEEE/ACM Computing Curricula 2005</vt:lpstr>
      <vt:lpstr>IEEE/ACM Computing Curricula 2005</vt:lpstr>
      <vt:lpstr>PowerPoint Presentation</vt:lpstr>
      <vt:lpstr>PowerPoint Presentation</vt:lpstr>
      <vt:lpstr>PowerPoint Presentation</vt:lpstr>
      <vt:lpstr>PowerPoint Presentation</vt:lpstr>
      <vt:lpstr>PowerPoint Presentation</vt:lpstr>
      <vt:lpstr>General Computing Courses   -1-</vt:lpstr>
      <vt:lpstr>General Computing Courses   -2-</vt:lpstr>
      <vt:lpstr>General Non Computing Courses</vt:lpstr>
      <vt:lpstr>Information Systems vs Computer Science</vt:lpstr>
      <vt:lpstr>The Scope of Information Systems</vt:lpstr>
      <vt:lpstr>Information Systems Profession</vt:lpstr>
      <vt:lpstr>Computer Science Profession</vt:lpstr>
      <vt:lpstr>1.4 Kontribusi dan Orisinalitas</vt:lpstr>
      <vt:lpstr>Apa Yang Dikejar di Penelitian?</vt:lpstr>
      <vt:lpstr>Bentuk Kontribusi ke Pengetahuan</vt:lpstr>
      <vt:lpstr>Bentuk Kontribusi ke Pengetahuan</vt:lpstr>
      <vt:lpstr>Bentuk Kontribusi ke Pengetahuan</vt:lpstr>
      <vt:lpstr>Bentuk Kontribusi ke Pengetahuan</vt:lpstr>
      <vt:lpstr>Contoh Kontribusi ke Pengetahuan</vt:lpstr>
      <vt:lpstr>Bentuk Kontribusi ke Pengetahuan</vt:lpstr>
      <vt:lpstr>Orisinalitas Penelitian</vt:lpstr>
      <vt:lpstr>Contoh Tema Penelitian</vt:lpstr>
      <vt:lpstr>Contoh Kontribusi pada Metode</vt:lpstr>
      <vt:lpstr>Contoh Kontribusi pada Masalah </vt:lpstr>
      <vt:lpstr>Contoh Kontribusi pada Masalah dan Metode</vt:lpstr>
      <vt:lpstr>Contoh Penelitian Tanpa Kontribusi</vt:lpstr>
      <vt:lpstr>Komparasi Penelitian D3/D4 vs S1 vs S2 vs S3</vt:lpstr>
      <vt:lpstr>Komparasi Kontribusi Penelitian S1 vs S2 vs S3</vt:lpstr>
      <vt:lpstr>PowerPoint Presentation</vt:lpstr>
      <vt:lpstr>Komparasi Kontribusi Penelitian S1 vs S2 vs S3</vt:lpstr>
      <vt:lpstr>PowerPoint Presentation</vt:lpstr>
      <vt:lpstr>Penelitian Yang Memiliki Kontribusi?</vt:lpstr>
      <vt:lpstr>Penelitian Yang Memiliki Kontribusi?</vt:lpstr>
      <vt:lpstr>Penelitian yang Berkualitas Tinggi</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Akademisi vs Technopreneur</vt:lpstr>
      <vt:lpstr>Parameter Penelitian Yang Berkualitas</vt:lpstr>
      <vt:lpstr>2. Tahapan Penelitian</vt:lpstr>
      <vt:lpstr>2.1 Tahapan Penelitian Umum</vt:lpstr>
      <vt:lpstr>Tahapan Penelitian Umum</vt:lpstr>
      <vt:lpstr>Tahapan Penelitian Umum vs Tesis</vt:lpstr>
      <vt:lpstr>2.2 Tahapan Penelitian Computing</vt:lpstr>
      <vt:lpstr>Tahapan Penelitian Computing</vt:lpstr>
      <vt:lpstr>1. Penentuan Bidang Penelitian</vt:lpstr>
      <vt:lpstr>2. Penentuan Topik Penelitian</vt:lpstr>
      <vt:lpstr>1. Cari Tertiery Study di Bidang Software Engineering</vt:lpstr>
      <vt:lpstr>PowerPoint Presentation</vt:lpstr>
      <vt:lpstr>SLR in Software Engineering (da Silva, 2011)</vt:lpstr>
      <vt:lpstr>SLR in Software Engineering (da Silva, 2011)</vt:lpstr>
      <vt:lpstr>SLR in Software Engineering (Kitchenham, 2010)</vt:lpstr>
      <vt:lpstr>SLR in Software Engineering (Kitchenham, 2010)</vt:lpstr>
      <vt:lpstr>SLR in Software Engineering (Zhang, 2013)</vt:lpstr>
      <vt:lpstr>SLR in Software Engineering (Zhang, 2013)</vt:lpstr>
      <vt:lpstr>Research Synthesis in Software Engineering (Cruzes, 2011)</vt:lpstr>
      <vt:lpstr>Citation &amp; Topics in Software Engineering (Garousi, 2016)</vt:lpstr>
      <vt:lpstr>10 Most Probable Terms in the Topics</vt:lpstr>
      <vt:lpstr>2. Cari SLR dari Topik Penelitian yang Dipilih</vt:lpstr>
      <vt:lpstr>Keyword harus masuk Title Paper, Pilih Review, dan Journal di Bidang Computing</vt:lpstr>
      <vt:lpstr>PowerPoint Presentation</vt:lpstr>
      <vt:lpstr>Are You Sure This is a Topic?</vt:lpstr>
      <vt:lpstr>Software Engineering Research Trends</vt:lpstr>
      <vt:lpstr>PowerPoint Presentation</vt:lpstr>
      <vt:lpstr>Kiat Memilih Topik Penelitian</vt:lpstr>
      <vt:lpstr>Kumpulan Survey Paper di Berbagai Bidang Penelitian Computing</vt:lpstr>
      <vt:lpstr>3. Penentuan Masalah Penelitian </vt:lpstr>
      <vt:lpstr>Susun Research Problem dan Landasan</vt:lpstr>
      <vt:lpstr>4. Perangkuman Metode Yang Ada</vt:lpstr>
      <vt:lpstr>The State-of-the-Art Method</vt:lpstr>
      <vt:lpstr>State-of-the-Art Frameworks in Software Defect Prediction</vt:lpstr>
      <vt:lpstr>Menzies Framework (Menzies et al. 2007)</vt:lpstr>
      <vt:lpstr>Lessmann Framework (Lessmann et al. 2008) </vt:lpstr>
      <vt:lpstr>Song Framework (Song et al. 2011) </vt:lpstr>
      <vt:lpstr>Proposed Framework</vt:lpstr>
      <vt:lpstr>5. Penentuan Metode Yang Diusulkan</vt:lpstr>
      <vt:lpstr>Susun RP-RQ-RO</vt:lpstr>
      <vt:lpstr>Proposed Framework</vt:lpstr>
      <vt:lpstr>PowerPoint Presentation</vt:lpstr>
      <vt:lpstr>Contoh Proposed Method</vt:lpstr>
      <vt:lpstr>6. Evaluasi Metode Yang Diusulkan</vt:lpstr>
      <vt:lpstr>Evaluasi pada Penelitian Data Mining</vt:lpstr>
      <vt:lpstr>7. Penulisan Ilmiah dan Publikasi Hasil Penelitian</vt:lpstr>
      <vt:lpstr>PowerPoint Presentation</vt:lpstr>
      <vt:lpstr>RP – RQ – RC dan Publikasi Penelitian</vt:lpstr>
      <vt:lpstr>Tugas Menentukan Bidang Penelitian</vt:lpstr>
      <vt:lpstr>Tugas Menentukan Topik Penelitian</vt:lpstr>
      <vt:lpstr>Contoh Mindmap untuk Topik “Software Defect Prediction”</vt:lpstr>
      <vt:lpstr>Contoh Mindmap untuk Topik “Software Defect Prediction”</vt:lpstr>
      <vt:lpstr>Contoh Mindmap untuk Topik “Software Defect Prediction”</vt:lpstr>
      <vt:lpstr>Contoh Mindmap untuk Topik “Software Defect Prediction”</vt:lpstr>
      <vt:lpstr>Tugas Menentukan Masalah Penelitian</vt:lpstr>
      <vt:lpstr>Tugas Literature Review</vt:lpstr>
      <vt:lpstr>2.3 Tahapan Penelitian Computing            Fokus Perbaikan Algoritma</vt:lpstr>
      <vt:lpstr>Tahapan Penelitian Computing Fokus Perbaikan Algoritma</vt:lpstr>
      <vt:lpstr>Tugas</vt:lpstr>
      <vt:lpstr>k-Means</vt:lpstr>
      <vt:lpstr>PowerPoint Presentation</vt:lpstr>
      <vt:lpstr>3. Literature Review</vt:lpstr>
      <vt:lpstr>3.1 Literatur Ilmiah</vt:lpstr>
      <vt:lpstr>Tahapan Penelitian Computing</vt:lpstr>
      <vt:lpstr>Manfaat Mereview Literatur</vt:lpstr>
      <vt:lpstr>Jenis Literatur Ilmiah</vt:lpstr>
      <vt:lpstr>PowerPoint Presentation</vt:lpstr>
      <vt:lpstr>PowerPoint Presentation</vt:lpstr>
      <vt:lpstr>PowerPoint Presentation</vt:lpstr>
      <vt:lpstr>Organisasi Yang Mengindeks Journal</vt:lpstr>
      <vt:lpstr>Algoritma Perangkingan Journal</vt:lpstr>
      <vt:lpstr>Sumber Pencarian Literatur</vt:lpstr>
      <vt:lpstr>scholar.google.com</vt:lpstr>
      <vt:lpstr>sciencedirect.com</vt:lpstr>
      <vt:lpstr>link.springer.com</vt:lpstr>
      <vt:lpstr>Science 2.0 and Shadow Library</vt:lpstr>
      <vt:lpstr>Science 2.0 and Shadow Library</vt:lpstr>
      <vt:lpstr>3.2 Teknik Mengelola Paper</vt:lpstr>
      <vt:lpstr>Mengelola Paper Yang Direview</vt:lpstr>
      <vt:lpstr>PowerPoint Presentation</vt:lpstr>
      <vt:lpstr>PowerPoint Presentation</vt:lpstr>
      <vt:lpstr>PowerPoint Presentation</vt:lpstr>
      <vt:lpstr>PowerPoint Presentation</vt:lpstr>
      <vt:lpstr>PowerPoint Presentation</vt:lpstr>
      <vt:lpstr>3.3 Teknik Mereview Paper</vt:lpstr>
      <vt:lpstr>Jenis Paper Ilmiah</vt:lpstr>
      <vt:lpstr>3.3.1 Technical Paper</vt:lpstr>
      <vt:lpstr>Kiat Mereview Technical Paper</vt:lpstr>
      <vt:lpstr>Masalah Penelitian</vt:lpstr>
      <vt:lpstr>Alur Terbentuknya Masalah Penelitian</vt:lpstr>
      <vt:lpstr>Contoh Alur Latar Belakang Masalah Penelitian: Penerapan XYZ untuk Masalah E pada SVM untuk Prediksi Nilai Tukar Uang</vt:lpstr>
      <vt:lpstr>Contoh Alur Latar Belakang Masalah Penelitian: Penerapan XYZ untuk E pada Fuzzy Logic untuk Pengaturan Lampu Lalu Lintas Dinamis</vt:lpstr>
      <vt:lpstr>Contoh Masalah Penelitian</vt:lpstr>
      <vt:lpstr>Contoh Masalah Penelitian</vt:lpstr>
      <vt:lpstr>Contoh Masalah Penelitian</vt:lpstr>
      <vt:lpstr>Masalah Penelitian dan Landasannya</vt:lpstr>
      <vt:lpstr>Formulasi RP-RQ-RO</vt:lpstr>
      <vt:lpstr>Latihan Mereview Paper</vt:lpstr>
      <vt:lpstr>Prediksi Produksi Padi dengan SVM berbasis PSO</vt:lpstr>
      <vt:lpstr>Latihan Mereview Paper</vt:lpstr>
      <vt:lpstr>Latihan Mereview Paper</vt:lpstr>
      <vt:lpstr>Latihan Mereview Paper</vt:lpstr>
      <vt:lpstr>Latihan Mereview Paper</vt:lpstr>
      <vt:lpstr>Latihan Mereview Paper</vt:lpstr>
      <vt:lpstr>Latihan Mereview Paper</vt:lpstr>
      <vt:lpstr>Latihan Mereview Paper</vt:lpstr>
      <vt:lpstr>Tugas Mereview Paper</vt:lpstr>
      <vt:lpstr>3.3.2 Survey Paper</vt:lpstr>
      <vt:lpstr>Literature Review</vt:lpstr>
      <vt:lpstr>1. Traditional Review</vt:lpstr>
      <vt:lpstr>2. Systematic Mapping Study</vt:lpstr>
      <vt:lpstr>3. Systematic Literature Review (SLR)</vt:lpstr>
      <vt:lpstr>3. Systematic Literature Review (SLR)</vt:lpstr>
      <vt:lpstr>4. Tertiary study</vt:lpstr>
      <vt:lpstr>Kiat Mereview Paper Survey </vt:lpstr>
      <vt:lpstr>Contoh Survey Paper</vt:lpstr>
      <vt:lpstr>Contoh Survey Paper</vt:lpstr>
      <vt:lpstr>Latihan Mereview Paper Survey</vt:lpstr>
      <vt:lpstr>Latihan Mereview Paper Survey</vt:lpstr>
      <vt:lpstr>Latihan Mereview Paper Survey</vt:lpstr>
      <vt:lpstr>Latihan Mereview Paper Survey</vt:lpstr>
      <vt:lpstr>Latihan Mereview Paper Survey</vt:lpstr>
      <vt:lpstr>4. Penulisan Ilmiah</vt:lpstr>
      <vt:lpstr>4.1 Mengapa Penulisan dan        Publikasi Ilmiah?</vt:lpstr>
      <vt:lpstr>Mengapa Melakukan Publikasi Ilmiah?</vt:lpstr>
      <vt:lpstr>Mengapa Melakukan Publikasi Ilmiah?</vt:lpstr>
      <vt:lpstr>Tujuan Menerbitkan Jurnal Berkala</vt:lpstr>
      <vt:lpstr>Peraturan Diknas</vt:lpstr>
      <vt:lpstr>Kualitas Peneliti Ditentukan oleh Apa?</vt:lpstr>
      <vt:lpstr>PowerPoint Presentation</vt:lpstr>
      <vt:lpstr>PowerPoint Presentation</vt:lpstr>
      <vt:lpstr>PowerPoint Presentation</vt:lpstr>
      <vt:lpstr>PowerPoint Presentation</vt:lpstr>
      <vt:lpstr>Rangking Publikasi Ilmiah (ScimagoJR.Com)</vt:lpstr>
      <vt:lpstr>Rangking Publikasi Ilmiah (ScimagoJR.Com)</vt:lpstr>
      <vt:lpstr>Statistik Jumlah Publikasi (ScimagoJR.Com)</vt:lpstr>
      <vt:lpstr>Kondisi Jurnal Ilmiah Indonesia</vt:lpstr>
      <vt:lpstr>Jurnal Indonesia Terindeks Scopus</vt:lpstr>
      <vt:lpstr>Jurnal Indonesia Terakreditasi Dikti</vt:lpstr>
      <vt:lpstr>Mengapa Indonesia Sedikit Publikasi?</vt:lpstr>
      <vt:lpstr>4.2 Sitasi dan Penulisan Referensi</vt:lpstr>
      <vt:lpstr>Pengambilan Sitasi (Citation)</vt:lpstr>
      <vt:lpstr>Tahapan Pengambilan Citation</vt:lpstr>
      <vt:lpstr>Jenis Citation</vt:lpstr>
      <vt:lpstr>Aturan Citation</vt:lpstr>
      <vt:lpstr>Konsep Dasar Penulisan </vt:lpstr>
      <vt:lpstr>Mensitasi Sitasi Orang Lain</vt:lpstr>
      <vt:lpstr>Standard Penulisan Referensi</vt:lpstr>
      <vt:lpstr>Penulisan Citation (APA)</vt:lpstr>
      <vt:lpstr>Penulisan Referensi (APA)   -1-</vt:lpstr>
      <vt:lpstr>Penulisan Referensi (APA)   -2-</vt:lpstr>
      <vt:lpstr>Penulisan Referensi (APA)   -3-</vt:lpstr>
      <vt:lpstr>4.3 Struktur dan Kiat Penulisan Tesis</vt:lpstr>
      <vt:lpstr>Struktur Umum Penulisan Ilmiah</vt:lpstr>
      <vt:lpstr>4.3.1 Judul Penelitian</vt:lpstr>
      <vt:lpstr>Judul Penelitian</vt:lpstr>
      <vt:lpstr>Judul Penelitian</vt:lpstr>
      <vt:lpstr>Contoh Judul Penelitian</vt:lpstr>
      <vt:lpstr>Penulis</vt:lpstr>
      <vt:lpstr>4.3.2 Abstrak Penelitian</vt:lpstr>
      <vt:lpstr>Abstrak Penelitian</vt:lpstr>
      <vt:lpstr>Pro Forma Abstract (Newman, 1994)</vt:lpstr>
      <vt:lpstr>Pro Forma Abstract (Sample)</vt:lpstr>
      <vt:lpstr>Pro Forma Abstract (Sample)</vt:lpstr>
      <vt:lpstr>4.3.3 Bab 1: Pendahuluan</vt:lpstr>
      <vt:lpstr>Struktur Tesis – Bab I</vt:lpstr>
      <vt:lpstr>Latar belakang masalah</vt:lpstr>
      <vt:lpstr>Pokok Pikiran dalam Paragraf?</vt:lpstr>
      <vt:lpstr>Pokok Pikiran dalam Paragraf?</vt:lpstr>
      <vt:lpstr>Pokok Pikiran dalam Paragraf?</vt:lpstr>
      <vt:lpstr>Latar belakang masalah</vt:lpstr>
      <vt:lpstr>Contoh Sitasi Yang Salah</vt:lpstr>
      <vt:lpstr>Contoh Sitasi Yang Sudah Diperbaiki</vt:lpstr>
      <vt:lpstr>Contoh Sitasi ke Banyak Reference</vt:lpstr>
      <vt:lpstr>Contoh Sitasi ke Banyak Reference</vt:lpstr>
      <vt:lpstr>Alur Penulisan Latar Belakang Masalah*</vt:lpstr>
      <vt:lpstr>Kiat Menyusun Latar Belakang Masalah*</vt:lpstr>
      <vt:lpstr>Kiat Menyusun Latar Belakang Masalah</vt:lpstr>
      <vt:lpstr>Research Background</vt:lpstr>
      <vt:lpstr>Research Background</vt:lpstr>
      <vt:lpstr>Research Background</vt:lpstr>
      <vt:lpstr>Masalah Penelitian (Research Problem)</vt:lpstr>
      <vt:lpstr>Masalah Penelitian (Research Problem)</vt:lpstr>
      <vt:lpstr>Rumusan Masalah (Research Question)</vt:lpstr>
      <vt:lpstr>Rumusan Masalah (Research Question)</vt:lpstr>
      <vt:lpstr>Tujuan Penelitian (Research Objective)</vt:lpstr>
      <vt:lpstr>Tujuan Penelitian (Research Objective)</vt:lpstr>
      <vt:lpstr>Manfaat Penelitian</vt:lpstr>
      <vt:lpstr>Korelasi RP-RQ-RO</vt:lpstr>
      <vt:lpstr>Pola Alur Alternatif (Pokok Pikiran Paragraf) untuk Penelitian Perbaikan Algoritma</vt:lpstr>
      <vt:lpstr>4.3.4 Bab 2: Literature Review</vt:lpstr>
      <vt:lpstr>Struktur Tesis – Bab II</vt:lpstr>
      <vt:lpstr>Struktur Tesis – Bab II</vt:lpstr>
      <vt:lpstr>Tinjauan Studi</vt:lpstr>
      <vt:lpstr>State-of-the-Art Frameworks</vt:lpstr>
      <vt:lpstr>Menzies Framework (Menzies et al. 2007)</vt:lpstr>
      <vt:lpstr>Lessmann Framework (Lessmann et al. 2008) </vt:lpstr>
      <vt:lpstr>Song Framework (Song et al. 2011) </vt:lpstr>
      <vt:lpstr>Proposed Framework</vt:lpstr>
      <vt:lpstr>Contoh State-of-the-Art Methods</vt:lpstr>
      <vt:lpstr>Contoh State-of-the-Art Methods</vt:lpstr>
      <vt:lpstr>Curran’s Model (Curran, 2010)</vt:lpstr>
      <vt:lpstr>Stein et al.’s Model (Stein et al., 2011)</vt:lpstr>
      <vt:lpstr>Seaward &amp; Matwin’s Model (Seaward &amp; Matwin, 2009)</vt:lpstr>
      <vt:lpstr>Masalah – SotA Methods – Proposed Method</vt:lpstr>
      <vt:lpstr>Tinjauan Pustaka</vt:lpstr>
      <vt:lpstr>Gambar dan Tabel</vt:lpstr>
      <vt:lpstr>Kerangka Pemikiran</vt:lpstr>
      <vt:lpstr>Kerangka Pemikiran</vt:lpstr>
      <vt:lpstr>Contoh Kerangka Pemikiran*</vt:lpstr>
      <vt:lpstr>Contoh Kerangka Pemikiran</vt:lpstr>
      <vt:lpstr>4.3.5 Bab 3: Metode Penelitian</vt:lpstr>
      <vt:lpstr>Struktur Tesis – Bab III</vt:lpstr>
      <vt:lpstr>Struktur Tesis – Bab III</vt:lpstr>
      <vt:lpstr>Metode Penelitian</vt:lpstr>
      <vt:lpstr>Contoh Tahapan Penelitian</vt:lpstr>
      <vt:lpstr>Desain Penelitian Eksperimen</vt:lpstr>
      <vt:lpstr>Pre-Experimental Design</vt:lpstr>
      <vt:lpstr>One-Shot Case Study</vt:lpstr>
      <vt:lpstr>One Group Pretest-Posttest Design</vt:lpstr>
      <vt:lpstr>Intact-Group Comparison</vt:lpstr>
      <vt:lpstr>True-Experimental Design</vt:lpstr>
      <vt:lpstr>Posttest Only Control Design</vt:lpstr>
      <vt:lpstr>Pretest-Control Group Design</vt:lpstr>
      <vt:lpstr>Factorial Experimental Design</vt:lpstr>
      <vt:lpstr>Factorial Experimental Design</vt:lpstr>
      <vt:lpstr>Quasi Experimental Design</vt:lpstr>
      <vt:lpstr>Time-Series Design</vt:lpstr>
      <vt:lpstr>Nonequivalent Control Group Design</vt:lpstr>
      <vt:lpstr>Proposed Framework</vt:lpstr>
      <vt:lpstr>PowerPoint Presentation</vt:lpstr>
      <vt:lpstr>Contoh Proposed Method</vt:lpstr>
      <vt:lpstr>4.3.6 Bab 4: Hasil dan Pembahasan</vt:lpstr>
      <vt:lpstr>Struktur Tesis – Bab IV</vt:lpstr>
      <vt:lpstr>Contoh Kompilasi Hasil Eksperimen</vt:lpstr>
      <vt:lpstr>Analisis Statistik</vt:lpstr>
      <vt:lpstr>Statistik Inferensi </vt:lpstr>
      <vt:lpstr>Metode Parametrik</vt:lpstr>
      <vt:lpstr>Metode Non Parametrik</vt:lpstr>
      <vt:lpstr>4.3.7 Kesimpulan dan Saran</vt:lpstr>
      <vt:lpstr>Struktur Tesis – Bab V</vt:lpstr>
      <vt:lpstr>Kesimpulan</vt:lpstr>
      <vt:lpstr>Saran</vt:lpstr>
      <vt:lpstr>Daftar Referensi</vt:lpstr>
      <vt:lpstr>Tugas</vt:lpstr>
      <vt:lpstr>4.4 Publikasi Ilmiah untuk       Jurnal Internasional</vt:lpstr>
      <vt:lpstr>Kiat Penulisan Ilmiah</vt:lpstr>
      <vt:lpstr>Proses Pengiriman Paper</vt:lpstr>
      <vt:lpstr>4.5 Penulisan Systematic Literature        Review (SLR)</vt:lpstr>
      <vt:lpstr>Literature Review Methods</vt:lpstr>
      <vt:lpstr>1. Traditional Review</vt:lpstr>
      <vt:lpstr>2. Systematic Mapping Study</vt:lpstr>
      <vt:lpstr>3. Systematic Literature Review (SLR)</vt:lpstr>
      <vt:lpstr>Contoh Systematic Literature Review (SLR)</vt:lpstr>
      <vt:lpstr>Contoh Systematic Literature Review (SLR)</vt:lpstr>
      <vt:lpstr>4. Tertiary study</vt:lpstr>
      <vt:lpstr>Tahapan SLR</vt:lpstr>
      <vt:lpstr>4.5.1 Tahapan Planning</vt:lpstr>
      <vt:lpstr>Formulate the Review’s Research Question</vt:lpstr>
      <vt:lpstr>The Research Question (RQ)</vt:lpstr>
      <vt:lpstr>RQ and PICOC</vt:lpstr>
      <vt:lpstr>Example of PICOC (Kitchenham et al., 2007)</vt:lpstr>
      <vt:lpstr>Example of PICOC (Wahono, 2015)</vt:lpstr>
      <vt:lpstr>Example of RQs (Kitchenham, 2007) </vt:lpstr>
      <vt:lpstr>Example of RQs (Radjenovic et al., 2013)</vt:lpstr>
      <vt:lpstr>Example of RQs (Fu Jia et al., 2020)</vt:lpstr>
      <vt:lpstr>Example of RQ (Wahono, 2015)</vt:lpstr>
      <vt:lpstr>2. Develop the Review’s Protocol</vt:lpstr>
      <vt:lpstr>4.5.2 Tahapan Conducting</vt:lpstr>
      <vt:lpstr>1. Identifying Relevant Literature</vt:lpstr>
      <vt:lpstr>Approach to Construct Search String</vt:lpstr>
      <vt:lpstr>Example of Search String (Wahono, 2015)</vt:lpstr>
      <vt:lpstr>Example of Search String (Salleh et al., 2011)</vt:lpstr>
      <vt:lpstr>Example of Search String (Kitchenham et al., 2007)</vt:lpstr>
      <vt:lpstr>Sources of Evidence (Kitchenham et al., 2007)</vt:lpstr>
      <vt:lpstr>Studies Selection Strategy (Wahono, 2015)</vt:lpstr>
      <vt:lpstr>Managing Bibliography</vt:lpstr>
      <vt:lpstr>Documenting the Search</vt:lpstr>
      <vt:lpstr>2. Selection of Studies</vt:lpstr>
      <vt:lpstr>Studies Selection Strategy (Wahono, 2015)</vt:lpstr>
      <vt:lpstr>Studies Selection Strategy (PRISMA)</vt:lpstr>
      <vt:lpstr>Studies Selection Strategy (PRISMA)</vt:lpstr>
      <vt:lpstr>Selection of Studies (Kitchenham et al., 2007)</vt:lpstr>
      <vt:lpstr>Selection of Studies (Wahono, 2015)</vt:lpstr>
      <vt:lpstr>Selection of Studies (Salleh et al., 2011)</vt:lpstr>
      <vt:lpstr>3. Assessing Studies’ Quality</vt:lpstr>
      <vt:lpstr>Assessing Studies’ Quality</vt:lpstr>
      <vt:lpstr>Assessing Studies’ Quality</vt:lpstr>
      <vt:lpstr>Study Quality Assessment (Salleh et al., 2011)</vt:lpstr>
      <vt:lpstr>Study Quality Assessment (Kitchenham et al., 2007) </vt:lpstr>
      <vt:lpstr>4. Data Extraction</vt:lpstr>
      <vt:lpstr>5. Synthesis of Evidence</vt:lpstr>
      <vt:lpstr>Descriptive Synthesis (Narrative) </vt:lpstr>
      <vt:lpstr>Quantitative Synthesis (Meta-Analysis)</vt:lpstr>
      <vt:lpstr>Contoh Forest Plot</vt:lpstr>
      <vt:lpstr>4.5.3 Tahapan Reporting</vt:lpstr>
      <vt:lpstr>1. Write Up the SLR Paper</vt:lpstr>
      <vt:lpstr>2. Choose the Right Journal</vt:lpstr>
      <vt:lpstr>Listing Jurnal Tujuan dan Nilai SJR/JIF</vt:lpstr>
      <vt:lpstr>PowerPoint Presentation</vt:lpstr>
      <vt:lpstr>Contoh SLR</vt:lpstr>
      <vt:lpstr>Tahapan SLR</vt:lpstr>
      <vt:lpstr>Planning</vt:lpstr>
      <vt:lpstr>PICOC</vt:lpstr>
      <vt:lpstr>Research Question (RQ)</vt:lpstr>
      <vt:lpstr>Research Question (RQ)</vt:lpstr>
      <vt:lpstr>Studies Selection Strategy</vt:lpstr>
      <vt:lpstr>Inclusion and Exclusion Criteria</vt:lpstr>
      <vt:lpstr>Result</vt:lpstr>
      <vt:lpstr>RQ1: Significant Journal Publications</vt:lpstr>
      <vt:lpstr>Journal Quality Level of Selected Studies</vt:lpstr>
      <vt:lpstr>Distribution of Selected Studies by Year</vt:lpstr>
      <vt:lpstr>RQ2: Influential Researchers</vt:lpstr>
      <vt:lpstr>RQ3: Research Topics and Trends</vt:lpstr>
      <vt:lpstr>Distribution of Research Topics and Trends</vt:lpstr>
      <vt:lpstr>Example Distribution of Research Topics and Trends</vt:lpstr>
      <vt:lpstr>RQ4: Software Defect Datasets</vt:lpstr>
      <vt:lpstr>Distribution of Software Defect Datasets</vt:lpstr>
      <vt:lpstr>NASA MDP Dataset</vt:lpstr>
      <vt:lpstr>PowerPoint Presentation</vt:lpstr>
      <vt:lpstr>PowerPoint Presentation</vt:lpstr>
      <vt:lpstr>Code Attribute</vt:lpstr>
      <vt:lpstr>Code Complexity Measurement</vt:lpstr>
      <vt:lpstr>McCabe and Halstead</vt:lpstr>
      <vt:lpstr>Halstead</vt:lpstr>
      <vt:lpstr>McCabe</vt:lpstr>
      <vt:lpstr>RQ5: Software Defect Prediction Methods </vt:lpstr>
      <vt:lpstr>RQ6: Most Used Software Defect Prediction Methods</vt:lpstr>
      <vt:lpstr>RQ7: Method Comparison Results</vt:lpstr>
      <vt:lpstr>RQ8: Method Improvement Efforts</vt:lpstr>
      <vt:lpstr>RQ9: Existing Frameworks</vt:lpstr>
      <vt:lpstr>Menzies Framework (Menzies et al. 2007)</vt:lpstr>
      <vt:lpstr>Lessmann Framework  (Lessmann et al. 2008) </vt:lpstr>
      <vt:lpstr>Song Framework (Song et al. 2011) </vt:lpstr>
      <vt:lpstr>Mind Map of the SLR Results</vt:lpstr>
      <vt:lpstr>SLR Melahirkan Research Gaps</vt:lpstr>
      <vt:lpstr>Gap Analysis of Framework</vt:lpstr>
      <vt:lpstr>Research Problems (RP)</vt:lpstr>
      <vt:lpstr>PowerPoint Presentation</vt:lpstr>
      <vt:lpstr>AUC and Friedman Test Results</vt:lpstr>
      <vt:lpstr>P-value of Nemenyi Post Hoc Test</vt:lpstr>
      <vt:lpstr>Research Publication on RQ1</vt:lpstr>
      <vt:lpstr>Research Result on RQ3</vt:lpstr>
      <vt:lpstr>PowerPoint Presentation</vt:lpstr>
      <vt:lpstr>Results: Without GAFS+B</vt:lpstr>
      <vt:lpstr>Results: With GAFS+B</vt:lpstr>
      <vt:lpstr>Without GAFS+B vs With GAFS+B</vt:lpstr>
      <vt:lpstr>PowerPoint Presentation</vt:lpstr>
      <vt:lpstr>Results: NN GAPO+B</vt:lpstr>
      <vt:lpstr>Framework Comparison</vt:lpstr>
      <vt:lpstr>Weighted Average of Relevant Attributes</vt:lpstr>
      <vt:lpstr>Research Publication on RQ3</vt:lpstr>
      <vt:lpstr>5. Pembimbingan dan     Presentasi Penelitian</vt:lpstr>
      <vt:lpstr>5.1 Pembimbingan Penelitian</vt:lpstr>
      <vt:lpstr>Aktor dalam Penelitian Tesis</vt:lpstr>
      <vt:lpstr>Student – Supervisor – Examiner</vt:lpstr>
      <vt:lpstr>Tools Pengelolaan Penelitian dengan Trello</vt:lpstr>
      <vt:lpstr>Contoh Card </vt:lpstr>
      <vt:lpstr>Contoh Card </vt:lpstr>
      <vt:lpstr>Contoh Card </vt:lpstr>
      <vt:lpstr>Contoh Hasil Koreksi</vt:lpstr>
      <vt:lpstr>Contoh Peraturan Bimbingan</vt:lpstr>
      <vt:lpstr>Contoh Peraturan Bimbingan</vt:lpstr>
      <vt:lpstr>Contoh Peraturan Bimbingan</vt:lpstr>
      <vt:lpstr>Diskusi di Grup Telegram</vt:lpstr>
      <vt:lpstr>5.2 Presentasi Penelitian</vt:lpstr>
      <vt:lpstr>Kiat Mempersiapkan Slide</vt:lpstr>
      <vt:lpstr>Kiat Presentasi di Ujian Tesis  -1-</vt:lpstr>
      <vt:lpstr>Kiat Presentasi di Ujian Tesis  -2-</vt:lpstr>
      <vt:lpstr>Penilaian Presentasi Penelitian (Berndtsson, 2008)</vt:lpstr>
      <vt:lpstr>Penilaian Presentasi Penelitian (Berndtsson, 2008)</vt:lpstr>
      <vt:lpstr>Penilaian Presentasi Penelitian (Berndtsson, 2008)</vt:lpstr>
      <vt:lpstr>Penilaian Presentasi Penelitian (Chinneck, 1999)</vt:lpstr>
      <vt:lpstr>Penilaian Presentasi Penelitian (Dawson, 2009)</vt:lpstr>
      <vt:lpstr>Penilaian Presentasi Penelitian (Wahono, 2015)</vt:lpstr>
      <vt:lpstr>Reference</vt:lpstr>
      <vt:lpstr>Reference</vt:lpstr>
      <vt:lpstr>Terima Kasih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Methodology</dc:title>
  <dc:creator>Romi Satria Wahono</dc:creator>
  <cp:lastModifiedBy>Romi Satria Wahono</cp:lastModifiedBy>
  <cp:revision>7148</cp:revision>
  <cp:lastPrinted>2013-07-31T08:49:05Z</cp:lastPrinted>
  <dcterms:created xsi:type="dcterms:W3CDTF">1601-01-01T00:00:00Z</dcterms:created>
  <dcterms:modified xsi:type="dcterms:W3CDTF">2020-06-17T16:02:54Z</dcterms:modified>
</cp:coreProperties>
</file>