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6"/>
  </p:notesMasterIdLst>
  <p:sldIdLst>
    <p:sldId id="313" r:id="rId2"/>
    <p:sldId id="257" r:id="rId3"/>
    <p:sldId id="261" r:id="rId4"/>
    <p:sldId id="314" r:id="rId5"/>
    <p:sldId id="315"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50" r:id="rId44"/>
    <p:sldId id="35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5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6082C-2B4F-4620-96D8-B8FEF5B50C76}" type="datetimeFigureOut">
              <a:rPr lang="en-US" smtClean="0"/>
              <a:t>7/28/2013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4DE5D-4095-4917-B3BC-EA2D7883FF60}" type="slidenum">
              <a:rPr lang="en-US" smtClean="0"/>
              <a:t>‹#›</a:t>
            </a:fld>
            <a:endParaRPr lang="en-US"/>
          </a:p>
        </p:txBody>
      </p:sp>
    </p:spTree>
    <p:extLst>
      <p:ext uri="{BB962C8B-B14F-4D97-AF65-F5344CB8AC3E}">
        <p14:creationId xmlns:p14="http://schemas.microsoft.com/office/powerpoint/2010/main" val="38278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t>2</a:t>
            </a:fld>
            <a:endParaRPr lang="en-US"/>
          </a:p>
        </p:txBody>
      </p:sp>
    </p:spTree>
    <p:extLst>
      <p:ext uri="{BB962C8B-B14F-4D97-AF65-F5344CB8AC3E}">
        <p14:creationId xmlns:p14="http://schemas.microsoft.com/office/powerpoint/2010/main" val="410660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pPr/>
              <a:t>‹#›</a:t>
            </a:fld>
            <a:endParaRPr lang="en-US"/>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072797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40603109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41761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pPr/>
              <a:t>‹#›</a:t>
            </a:fld>
            <a:endParaRPr lang="en-US"/>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393835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lgn="l">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446221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658883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t>‹#›</a:t>
            </a:fld>
            <a:endParaRPr lang="en-US"/>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27757889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a:t>
            </a:fld>
            <a:endParaRPr lang="en-US"/>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42694572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7625049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19293675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0543508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546E0E4-908A-4724-B308-E4F6AE4FA0DD}" type="slidenum">
              <a:rPr lang="en-US" smtClean="0"/>
              <a:pPr/>
              <a:t>‹#›</a:t>
            </a:fld>
            <a:endParaRPr lang="en-US" dirty="0"/>
          </a:p>
        </p:txBody>
      </p:sp>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1855326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chemeClr val="bg1">
                    <a:lumMod val="65000"/>
                  </a:schemeClr>
                </a:solidFill>
              </a:rPr>
              <a:t>Project Management</a:t>
            </a:r>
          </a:p>
        </p:txBody>
      </p:sp>
      <p:sp>
        <p:nvSpPr>
          <p:cNvPr id="3" name="Subtitle 2"/>
          <p:cNvSpPr>
            <a:spLocks noGrp="1"/>
          </p:cNvSpPr>
          <p:nvPr>
            <p:ph type="subTitle" idx="1"/>
          </p:nvPr>
        </p:nvSpPr>
        <p:spPr>
          <a:xfrm>
            <a:off x="1143000" y="4686300"/>
            <a:ext cx="6858000" cy="1062990"/>
          </a:xfrm>
        </p:spPr>
        <p:txBody>
          <a:bodyPr/>
          <a:lstStyle/>
          <a:p>
            <a:r>
              <a:rPr lang="en-US" sz="2475" dirty="0">
                <a:solidFill>
                  <a:schemeClr val="tx1">
                    <a:lumMod val="65000"/>
                    <a:lumOff val="35000"/>
                  </a:schemeClr>
                </a:solidFill>
              </a:rPr>
              <a:t>Romi Satria Wahono</a:t>
            </a:r>
            <a:r>
              <a:rPr lang="en-US" sz="2400" dirty="0"/>
              <a:t/>
            </a:r>
            <a:br>
              <a:rPr lang="en-US" sz="2400" dirty="0"/>
            </a:br>
            <a:r>
              <a:rPr lang="en-US" sz="1725" dirty="0">
                <a:solidFill>
                  <a:schemeClr val="bg1">
                    <a:lumMod val="50000"/>
                  </a:schemeClr>
                </a:solidFill>
              </a:rPr>
              <a:t>romi@romisatriawahono.net</a:t>
            </a:r>
            <a:br>
              <a:rPr lang="en-US" sz="1725" dirty="0">
                <a:solidFill>
                  <a:schemeClr val="bg1">
                    <a:lumMod val="50000"/>
                  </a:schemeClr>
                </a:solidFill>
              </a:rPr>
            </a:br>
            <a:r>
              <a:rPr lang="en-US" sz="1725" dirty="0">
                <a:solidFill>
                  <a:schemeClr val="bg1">
                    <a:lumMod val="50000"/>
                  </a:schemeClr>
                </a:solidFill>
              </a:rPr>
              <a:t>http://romisatriawahono.net</a:t>
            </a:r>
            <a:endParaRPr lang="en-US" sz="1725" dirty="0"/>
          </a:p>
        </p:txBody>
      </p:sp>
      <p:sp>
        <p:nvSpPr>
          <p:cNvPr id="4" name="Rectangle 3"/>
          <p:cNvSpPr/>
          <p:nvPr/>
        </p:nvSpPr>
        <p:spPr>
          <a:xfrm>
            <a:off x="1143000" y="2831096"/>
            <a:ext cx="6858000" cy="1323439"/>
          </a:xfrm>
          <a:prstGeom prst="rect">
            <a:avLst/>
          </a:prstGeom>
        </p:spPr>
        <p:txBody>
          <a:bodyPr wrap="square" anchor="ctr">
            <a:spAutoFit/>
          </a:bodyPr>
          <a:lstStyle/>
          <a:p>
            <a:pPr algn="ctr"/>
            <a:r>
              <a:rPr lang="en-US" sz="4000" dirty="0" smtClean="0">
                <a:effectLst>
                  <a:outerShdw blurRad="38100" dist="38100" dir="2700000" algn="tl">
                    <a:srgbClr val="FFFFFF"/>
                  </a:outerShdw>
                </a:effectLst>
                <a:latin typeface="+mj-lt"/>
              </a:rPr>
              <a:t>12. </a:t>
            </a:r>
            <a:r>
              <a:rPr lang="en-US" sz="4000" dirty="0">
                <a:effectLst>
                  <a:outerShdw blurRad="38100" dist="38100" dir="2700000" algn="tl">
                    <a:srgbClr val="FFFFFF"/>
                  </a:outerShdw>
                </a:effectLst>
                <a:latin typeface="+mj-lt"/>
              </a:rPr>
              <a:t>Project </a:t>
            </a:r>
            <a:r>
              <a:rPr lang="en-US" sz="4000" dirty="0" smtClean="0">
                <a:effectLst>
                  <a:outerShdw blurRad="38100" dist="38100" dir="2700000" algn="tl">
                    <a:srgbClr val="FFFFFF"/>
                  </a:outerShdw>
                </a:effectLst>
                <a:latin typeface="+mj-lt"/>
              </a:rPr>
              <a:t>Procurement Management</a:t>
            </a:r>
            <a:endParaRPr lang="en-US" sz="4000" dirty="0">
              <a:latin typeface="+mj-lt"/>
            </a:endParaRPr>
          </a:p>
        </p:txBody>
      </p:sp>
    </p:spTree>
    <p:extLst>
      <p:ext uri="{BB962C8B-B14F-4D97-AF65-F5344CB8AC3E}">
        <p14:creationId xmlns:p14="http://schemas.microsoft.com/office/powerpoint/2010/main" val="341658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a:t>
            </a:r>
          </a:p>
        </p:txBody>
      </p:sp>
      <p:sp>
        <p:nvSpPr>
          <p:cNvPr id="3" name="Content Placeholder 2"/>
          <p:cNvSpPr>
            <a:spLocks noGrp="1"/>
          </p:cNvSpPr>
          <p:nvPr>
            <p:ph idx="1"/>
          </p:nvPr>
        </p:nvSpPr>
        <p:spPr/>
        <p:txBody>
          <a:bodyPr>
            <a:normAutofit lnSpcReduction="10000"/>
          </a:bodyPr>
          <a:lstStyle/>
          <a:p>
            <a:r>
              <a:rPr lang="en-US" dirty="0"/>
              <a:t>A contract is a mutually binding agreement that obligates the seller to provide the specified products or services and obligates the buyer to pay for them</a:t>
            </a:r>
          </a:p>
          <a:p>
            <a:r>
              <a:rPr lang="en-US" dirty="0"/>
              <a:t>Contracts can clarify responsibilities and sharpen focus on key deliverables of a project</a:t>
            </a:r>
          </a:p>
          <a:p>
            <a:r>
              <a:rPr lang="en-US" dirty="0"/>
              <a:t>Because contracts are legally binding, there is more accountability for delivering the work as stated in the contract</a:t>
            </a:r>
          </a:p>
          <a:p>
            <a:r>
              <a:rPr lang="en-US" dirty="0"/>
              <a:t>A recent trend in outsourcing is the increasing size of contracts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10</a:t>
            </a:fld>
            <a:endParaRPr lang="en-US"/>
          </a:p>
        </p:txBody>
      </p:sp>
    </p:spTree>
    <p:extLst>
      <p:ext uri="{BB962C8B-B14F-4D97-AF65-F5344CB8AC3E}">
        <p14:creationId xmlns:p14="http://schemas.microsoft.com/office/powerpoint/2010/main" val="511558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Wrong?</a:t>
            </a:r>
          </a:p>
        </p:txBody>
      </p:sp>
      <p:sp>
        <p:nvSpPr>
          <p:cNvPr id="3" name="Content Placeholder 2"/>
          <p:cNvSpPr>
            <a:spLocks noGrp="1"/>
          </p:cNvSpPr>
          <p:nvPr>
            <p:ph idx="1"/>
          </p:nvPr>
        </p:nvSpPr>
        <p:spPr/>
        <p:txBody>
          <a:bodyPr>
            <a:normAutofit fontScale="92500" lnSpcReduction="20000"/>
          </a:bodyPr>
          <a:lstStyle/>
          <a:p>
            <a:r>
              <a:rPr lang="en-US" dirty="0"/>
              <a:t>Companies often change their minds about procurement; for example, JPMorgan Chase announced a seven-year, $5 billion deal to outsource much of its data processing to IBM, but they revoked the contract less than two years into its existence because the procurement plan no longer fit their business strategy</a:t>
            </a:r>
          </a:p>
          <a:p>
            <a:r>
              <a:rPr lang="en-US" dirty="0"/>
              <a:t>The Australian Computer Society says sending work offshore may lower the number of students entering IT courses, deplete the number of skilled IT professionals, and diminish the nation’s strategic technology capability</a:t>
            </a:r>
          </a:p>
          <a:p>
            <a:r>
              <a:rPr lang="en-US" dirty="0"/>
              <a:t>Procurement can also cause security problems, including the protection of intellectual property, integrity of data, and the reliability of infrastructure in offshore locations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11</a:t>
            </a:fld>
            <a:endParaRPr lang="en-US"/>
          </a:p>
        </p:txBody>
      </p:sp>
    </p:spTree>
    <p:extLst>
      <p:ext uri="{BB962C8B-B14F-4D97-AF65-F5344CB8AC3E}">
        <p14:creationId xmlns:p14="http://schemas.microsoft.com/office/powerpoint/2010/main" val="327862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Procurement Management Processes</a:t>
            </a:r>
          </a:p>
        </p:txBody>
      </p:sp>
      <p:sp>
        <p:nvSpPr>
          <p:cNvPr id="3" name="Content Placeholder 2"/>
          <p:cNvSpPr>
            <a:spLocks noGrp="1"/>
          </p:cNvSpPr>
          <p:nvPr>
            <p:ph idx="1"/>
          </p:nvPr>
        </p:nvSpPr>
        <p:spPr/>
        <p:txBody>
          <a:bodyPr>
            <a:normAutofit lnSpcReduction="10000"/>
          </a:bodyPr>
          <a:lstStyle/>
          <a:p>
            <a:r>
              <a:rPr lang="en-US" dirty="0"/>
              <a:t>Project procurement management: acquiring goods and services for a project from outside the performing organization</a:t>
            </a:r>
          </a:p>
          <a:p>
            <a:r>
              <a:rPr lang="en-US" dirty="0"/>
              <a:t>Processes include:</a:t>
            </a:r>
          </a:p>
          <a:p>
            <a:pPr lvl="1"/>
            <a:r>
              <a:rPr lang="en-US" dirty="0"/>
              <a:t>Planning procurements: determining what to procure, when, and how</a:t>
            </a:r>
          </a:p>
          <a:p>
            <a:pPr lvl="1"/>
            <a:r>
              <a:rPr lang="en-US" dirty="0"/>
              <a:t>Conducting procurements: obtaining seller responses, selecting sellers, and awarding contracts</a:t>
            </a:r>
          </a:p>
          <a:p>
            <a:pPr lvl="1"/>
            <a:r>
              <a:rPr lang="en-US" dirty="0"/>
              <a:t>Administering procurements: managing relationships with sellers, monitoring contract performance, and making changes as needed</a:t>
            </a:r>
          </a:p>
          <a:p>
            <a:pPr lvl="1"/>
            <a:r>
              <a:rPr lang="en-US" dirty="0"/>
              <a:t>Closing procurements: completing and settling each contract, including resolving of any open items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12</a:t>
            </a:fld>
            <a:endParaRPr lang="en-US"/>
          </a:p>
        </p:txBody>
      </p:sp>
    </p:spTree>
    <p:extLst>
      <p:ext uri="{BB962C8B-B14F-4D97-AF65-F5344CB8AC3E}">
        <p14:creationId xmlns:p14="http://schemas.microsoft.com/office/powerpoint/2010/main" val="286895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Procurement Management Summary</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13</a:t>
            </a:fld>
            <a:endParaRPr lang="en-US"/>
          </a:p>
        </p:txBody>
      </p:sp>
      <p:pic>
        <p:nvPicPr>
          <p:cNvPr id="5" name="Picture 5" descr="86921_12_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574969"/>
            <a:ext cx="8077200"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29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Procurements</a:t>
            </a:r>
          </a:p>
        </p:txBody>
      </p:sp>
      <p:sp>
        <p:nvSpPr>
          <p:cNvPr id="3" name="Content Placeholder 2"/>
          <p:cNvSpPr>
            <a:spLocks noGrp="1"/>
          </p:cNvSpPr>
          <p:nvPr>
            <p:ph idx="1"/>
          </p:nvPr>
        </p:nvSpPr>
        <p:spPr/>
        <p:txBody>
          <a:bodyPr/>
          <a:lstStyle/>
          <a:p>
            <a:r>
              <a:rPr lang="en-US" dirty="0"/>
              <a:t>Identifying which project needs can best be met by using products or services outside the organization</a:t>
            </a:r>
          </a:p>
          <a:p>
            <a:r>
              <a:rPr lang="en-US" dirty="0"/>
              <a:t>If there is no need to buy any products or services from outside the organization, then there is no need to perform any of the other procurement management processes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14</a:t>
            </a:fld>
            <a:endParaRPr lang="en-US"/>
          </a:p>
        </p:txBody>
      </p:sp>
    </p:spTree>
    <p:extLst>
      <p:ext uri="{BB962C8B-B14F-4D97-AF65-F5344CB8AC3E}">
        <p14:creationId xmlns:p14="http://schemas.microsoft.com/office/powerpoint/2010/main" val="3256607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Right?</a:t>
            </a:r>
          </a:p>
        </p:txBody>
      </p:sp>
      <p:sp>
        <p:nvSpPr>
          <p:cNvPr id="3" name="Content Placeholder 2"/>
          <p:cNvSpPr>
            <a:spLocks noGrp="1"/>
          </p:cNvSpPr>
          <p:nvPr>
            <p:ph idx="1"/>
          </p:nvPr>
        </p:nvSpPr>
        <p:spPr/>
        <p:txBody>
          <a:bodyPr/>
          <a:lstStyle/>
          <a:p>
            <a:r>
              <a:rPr lang="en-US" dirty="0"/>
              <a:t>Several organizations, such as The Boots Company PLC in England, outsource their IT services to save money compared with the cost of running the systems themselves</a:t>
            </a:r>
          </a:p>
          <a:p>
            <a:r>
              <a:rPr lang="en-US" dirty="0"/>
              <a:t>Carefully planning procurement can also save millions of dollars, as the U.S. Air Force did by using a unit pricing strategy for a large office automation project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15</a:t>
            </a:fld>
            <a:endParaRPr lang="en-US"/>
          </a:p>
        </p:txBody>
      </p:sp>
    </p:spTree>
    <p:extLst>
      <p:ext uri="{BB962C8B-B14F-4D97-AF65-F5344CB8AC3E}">
        <p14:creationId xmlns:p14="http://schemas.microsoft.com/office/powerpoint/2010/main" val="275487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Tools and Techniques for Planning Purchases and Acquisitions</a:t>
            </a:r>
          </a:p>
        </p:txBody>
      </p:sp>
      <p:sp>
        <p:nvSpPr>
          <p:cNvPr id="3" name="Content Placeholder 2"/>
          <p:cNvSpPr>
            <a:spLocks noGrp="1"/>
          </p:cNvSpPr>
          <p:nvPr>
            <p:ph idx="1"/>
          </p:nvPr>
        </p:nvSpPr>
        <p:spPr/>
        <p:txBody>
          <a:bodyPr/>
          <a:lstStyle/>
          <a:p>
            <a:r>
              <a:rPr lang="en-US" dirty="0"/>
              <a:t>Make-or-buy analysis: general management technique used to determine whether an organization should make or perform a particular product or service inside the organization or buy from someone else</a:t>
            </a:r>
          </a:p>
          <a:p>
            <a:r>
              <a:rPr lang="en-US" dirty="0"/>
              <a:t>Often involves financial analysis</a:t>
            </a:r>
          </a:p>
          <a:p>
            <a:r>
              <a:rPr lang="en-US" dirty="0"/>
              <a:t>Experts, both internal and external, can provide valuable inputs in procurement decisions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16</a:t>
            </a:fld>
            <a:endParaRPr lang="en-US"/>
          </a:p>
        </p:txBody>
      </p:sp>
    </p:spTree>
    <p:extLst>
      <p:ext uri="{BB962C8B-B14F-4D97-AF65-F5344CB8AC3E}">
        <p14:creationId xmlns:p14="http://schemas.microsoft.com/office/powerpoint/2010/main" val="294489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Make-or-Buy Example</a:t>
            </a:r>
          </a:p>
        </p:txBody>
      </p:sp>
      <p:sp>
        <p:nvSpPr>
          <p:cNvPr id="3" name="Content Placeholder 2"/>
          <p:cNvSpPr>
            <a:spLocks noGrp="1"/>
          </p:cNvSpPr>
          <p:nvPr>
            <p:ph idx="1"/>
          </p:nvPr>
        </p:nvSpPr>
        <p:spPr/>
        <p:txBody>
          <a:bodyPr/>
          <a:lstStyle/>
          <a:p>
            <a:r>
              <a:rPr lang="en-US" dirty="0"/>
              <a:t>Assume you can lease an item you need for a project for $800/day; to purchase the item, the cost is $12,000 plus a daily operational cost of $400/day</a:t>
            </a:r>
          </a:p>
          <a:p>
            <a:r>
              <a:rPr lang="en-US" dirty="0"/>
              <a:t>How long will it take for the purchase cost to be the same as the lease cost?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17</a:t>
            </a:fld>
            <a:endParaRPr lang="en-US"/>
          </a:p>
        </p:txBody>
      </p:sp>
    </p:spTree>
    <p:extLst>
      <p:ext uri="{BB962C8B-B14F-4D97-AF65-F5344CB8AC3E}">
        <p14:creationId xmlns:p14="http://schemas.microsoft.com/office/powerpoint/2010/main" val="172054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Make-or Buy Solution</a:t>
            </a:r>
          </a:p>
        </p:txBody>
      </p:sp>
      <p:sp>
        <p:nvSpPr>
          <p:cNvPr id="3" name="Content Placeholder 2"/>
          <p:cNvSpPr>
            <a:spLocks noGrp="1"/>
          </p:cNvSpPr>
          <p:nvPr>
            <p:ph idx="1"/>
          </p:nvPr>
        </p:nvSpPr>
        <p:spPr/>
        <p:txBody>
          <a:bodyPr>
            <a:normAutofit/>
          </a:bodyPr>
          <a:lstStyle/>
          <a:p>
            <a:r>
              <a:rPr lang="en-US" dirty="0"/>
              <a:t>Set up an equation so both options, purchase and lease, are equal</a:t>
            </a:r>
          </a:p>
          <a:p>
            <a:r>
              <a:rPr lang="en-US" dirty="0"/>
              <a:t>In this example, use the following equation; let d be the number of days to use the item:</a:t>
            </a:r>
          </a:p>
          <a:p>
            <a:pPr lvl="1"/>
            <a:r>
              <a:rPr lang="en-US" dirty="0"/>
              <a:t>$12,000 + $400d = $800d</a:t>
            </a:r>
          </a:p>
          <a:p>
            <a:pPr lvl="1"/>
            <a:r>
              <a:rPr lang="en-US" dirty="0"/>
              <a:t>Subtracting $400d from both sides, you get:</a:t>
            </a:r>
          </a:p>
          <a:p>
            <a:pPr lvl="1"/>
            <a:r>
              <a:rPr lang="en-US" dirty="0"/>
              <a:t>$12,000 = $400d</a:t>
            </a:r>
          </a:p>
          <a:p>
            <a:pPr lvl="1"/>
            <a:r>
              <a:rPr lang="en-US" dirty="0"/>
              <a:t>Dividing both sides by $400, you get:</a:t>
            </a:r>
          </a:p>
          <a:p>
            <a:pPr lvl="1"/>
            <a:r>
              <a:rPr lang="en-US" dirty="0"/>
              <a:t>d = 30</a:t>
            </a:r>
          </a:p>
          <a:p>
            <a:r>
              <a:rPr lang="en-US" dirty="0"/>
              <a:t>If you need the item for more than 30 days, it is more economical to purchase it</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18</a:t>
            </a:fld>
            <a:endParaRPr lang="en-US"/>
          </a:p>
        </p:txBody>
      </p:sp>
    </p:spTree>
    <p:extLst>
      <p:ext uri="{BB962C8B-B14F-4D97-AF65-F5344CB8AC3E}">
        <p14:creationId xmlns:p14="http://schemas.microsoft.com/office/powerpoint/2010/main" val="314479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Contracts</a:t>
            </a:r>
          </a:p>
        </p:txBody>
      </p:sp>
      <p:sp>
        <p:nvSpPr>
          <p:cNvPr id="3" name="Content Placeholder 2"/>
          <p:cNvSpPr>
            <a:spLocks noGrp="1"/>
          </p:cNvSpPr>
          <p:nvPr>
            <p:ph idx="1"/>
          </p:nvPr>
        </p:nvSpPr>
        <p:spPr/>
        <p:txBody>
          <a:bodyPr>
            <a:normAutofit fontScale="92500" lnSpcReduction="10000"/>
          </a:bodyPr>
          <a:lstStyle/>
          <a:p>
            <a:r>
              <a:rPr lang="en-US" dirty="0"/>
              <a:t>Different types of contracts can be used in different situations:</a:t>
            </a:r>
          </a:p>
          <a:p>
            <a:pPr lvl="1"/>
            <a:r>
              <a:rPr lang="en-US" dirty="0"/>
              <a:t>Fixed price or lump sum contracts: involve a fixed total price for a well-defined product or service</a:t>
            </a:r>
          </a:p>
          <a:p>
            <a:pPr lvl="1"/>
            <a:r>
              <a:rPr lang="en-US" dirty="0"/>
              <a:t>Cost reimbursable contracts: involve payment to the seller for direct and indirect costs</a:t>
            </a:r>
          </a:p>
          <a:p>
            <a:pPr lvl="1"/>
            <a:r>
              <a:rPr lang="en-US" dirty="0"/>
              <a:t>Time and material contracts: hybrid of both fixed price and cost reimbursable contracts, often used by consultants</a:t>
            </a:r>
          </a:p>
          <a:p>
            <a:pPr lvl="1"/>
            <a:r>
              <a:rPr lang="en-US" dirty="0"/>
              <a:t>Unit price contracts: require the buyer to pay the seller a predetermined amount per unit of service</a:t>
            </a:r>
          </a:p>
          <a:p>
            <a:r>
              <a:rPr lang="en-US" dirty="0"/>
              <a:t>A single contract can actually include all four of these categories if it makes sense for that particular procurement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19</a:t>
            </a:fld>
            <a:endParaRPr lang="en-US"/>
          </a:p>
        </p:txBody>
      </p:sp>
    </p:spTree>
    <p:extLst>
      <p:ext uri="{BB962C8B-B14F-4D97-AF65-F5344CB8AC3E}">
        <p14:creationId xmlns:p14="http://schemas.microsoft.com/office/powerpoint/2010/main" val="66084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2</a:t>
            </a:fld>
            <a:endParaRPr lang="en-US"/>
          </a:p>
        </p:txBody>
      </p:sp>
      <p:pic>
        <p:nvPicPr>
          <p:cNvPr id="4" name="Picture 3"/>
          <p:cNvPicPr>
            <a:picLocks noChangeAspect="1" noChangeArrowheads="1"/>
          </p:cNvPicPr>
          <p:nvPr/>
        </p:nvPicPr>
        <p:blipFill>
          <a:blip r:embed="rId3" cstate="print">
            <a:lum bright="30000"/>
          </a:blip>
          <a:srcRect l="4478" t="3448" r="8186" b="6897"/>
          <a:stretch>
            <a:fillRect/>
          </a:stretch>
        </p:blipFill>
        <p:spPr bwMode="auto">
          <a:xfrm>
            <a:off x="5347606" y="1020537"/>
            <a:ext cx="3208565" cy="4278086"/>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10000"/>
          </a:bodyPr>
          <a:lstStyle/>
          <a:p>
            <a:r>
              <a:rPr lang="en-US" dirty="0" smtClean="0">
                <a:solidFill>
                  <a:srgbClr val="C00000"/>
                </a:solidFill>
              </a:rPr>
              <a:t>SD </a:t>
            </a:r>
            <a:r>
              <a:rPr lang="en-US" dirty="0" err="1" smtClean="0">
                <a:solidFill>
                  <a:srgbClr val="C00000"/>
                </a:solidFill>
              </a:rPr>
              <a:t>Sompok</a:t>
            </a:r>
            <a:r>
              <a:rPr lang="en-US" dirty="0" smtClean="0">
                <a:solidFill>
                  <a:srgbClr val="C00000"/>
                </a:solidFill>
              </a:rPr>
              <a:t> </a:t>
            </a:r>
            <a:r>
              <a:rPr lang="en-US" dirty="0" smtClean="0"/>
              <a:t>Semarang (1987)</a:t>
            </a:r>
          </a:p>
          <a:p>
            <a:r>
              <a:rPr lang="en-US" dirty="0" smtClean="0">
                <a:solidFill>
                  <a:srgbClr val="C00000"/>
                </a:solidFill>
              </a:rPr>
              <a:t>SMPN 8</a:t>
            </a:r>
            <a:r>
              <a:rPr lang="en-US" dirty="0" smtClean="0"/>
              <a:t> Semarang (1990)</a:t>
            </a:r>
          </a:p>
          <a:p>
            <a:r>
              <a:rPr lang="en-US" dirty="0" smtClean="0">
                <a:solidFill>
                  <a:srgbClr val="C00000"/>
                </a:solidFill>
              </a:rPr>
              <a:t>SMA </a:t>
            </a:r>
            <a:r>
              <a:rPr lang="en-US" dirty="0" err="1" smtClean="0">
                <a:solidFill>
                  <a:srgbClr val="C00000"/>
                </a:solidFill>
              </a:rPr>
              <a:t>Taruna</a:t>
            </a:r>
            <a:r>
              <a:rPr lang="en-US" dirty="0" smtClean="0">
                <a:solidFill>
                  <a:srgbClr val="C00000"/>
                </a:solidFill>
              </a:rPr>
              <a:t> Nusantara</a:t>
            </a:r>
            <a:r>
              <a:rPr lang="en-US" dirty="0" smtClean="0"/>
              <a:t>, </a:t>
            </a:r>
            <a:r>
              <a:rPr lang="en-US" dirty="0" err="1" smtClean="0"/>
              <a:t>Magelang</a:t>
            </a:r>
            <a:r>
              <a:rPr lang="en-US" dirty="0" smtClean="0"/>
              <a:t> (1993)</a:t>
            </a:r>
          </a:p>
          <a:p>
            <a:r>
              <a:rPr lang="en-US" dirty="0" err="1" smtClean="0"/>
              <a:t>B.Eng</a:t>
            </a:r>
            <a:r>
              <a:rPr lang="en-US" dirty="0" smtClean="0"/>
              <a:t>, </a:t>
            </a:r>
            <a:r>
              <a:rPr lang="en-US" dirty="0" err="1" smtClean="0"/>
              <a:t>M.Eng</a:t>
            </a:r>
            <a:r>
              <a:rPr lang="en-US" dirty="0" smtClean="0"/>
              <a:t> and </a:t>
            </a:r>
            <a:r>
              <a:rPr lang="en-US" dirty="0" err="1" smtClean="0"/>
              <a:t>Dr.Eng</a:t>
            </a:r>
            <a:r>
              <a:rPr lang="en-US" sz="1275" i="1" dirty="0"/>
              <a:t> (on-leave)</a:t>
            </a:r>
            <a:r>
              <a:rPr lang="en-US" dirty="0" smtClean="0"/>
              <a:t/>
            </a:r>
            <a:br>
              <a:rPr lang="en-US" dirty="0" smtClean="0"/>
            </a:br>
            <a:r>
              <a:rPr lang="en-US" dirty="0" smtClean="0"/>
              <a:t>Department of Computer Science</a:t>
            </a:r>
            <a:br>
              <a:rPr lang="en-US" dirty="0" smtClean="0"/>
            </a:br>
            <a:r>
              <a:rPr lang="en-US" dirty="0" smtClean="0">
                <a:solidFill>
                  <a:srgbClr val="C00000"/>
                </a:solidFill>
              </a:rPr>
              <a:t>Saitama University</a:t>
            </a:r>
            <a:r>
              <a:rPr lang="en-US" dirty="0" smtClean="0"/>
              <a:t>, Japan (1994-2004)</a:t>
            </a:r>
          </a:p>
          <a:p>
            <a:r>
              <a:rPr lang="en-US" dirty="0" smtClean="0"/>
              <a:t>Research Interests: </a:t>
            </a:r>
            <a:r>
              <a:rPr lang="en-US" dirty="0" smtClean="0">
                <a:solidFill>
                  <a:srgbClr val="C00000"/>
                </a:solidFill>
              </a:rPr>
              <a:t>Software Engineering </a:t>
            </a:r>
            <a:r>
              <a:rPr lang="en-US" dirty="0" smtClean="0"/>
              <a:t>and </a:t>
            </a:r>
            <a:br>
              <a:rPr lang="en-US" dirty="0" smtClean="0"/>
            </a:br>
            <a:r>
              <a:rPr lang="en-US" dirty="0" smtClean="0"/>
              <a:t>Intelligent Systems</a:t>
            </a:r>
          </a:p>
          <a:p>
            <a:r>
              <a:rPr lang="en-US" dirty="0" smtClean="0"/>
              <a:t>Founder </a:t>
            </a:r>
            <a:r>
              <a:rPr lang="en-US" dirty="0" err="1" smtClean="0">
                <a:solidFill>
                  <a:srgbClr val="C00000"/>
                </a:solidFill>
              </a:rPr>
              <a:t>IlmuKomputer.Com</a:t>
            </a:r>
            <a:r>
              <a:rPr lang="en-US" dirty="0" smtClean="0"/>
              <a:t> </a:t>
            </a:r>
          </a:p>
          <a:p>
            <a:r>
              <a:rPr lang="en-US" dirty="0" smtClean="0">
                <a:solidFill>
                  <a:srgbClr val="C00000"/>
                </a:solidFill>
              </a:rPr>
              <a:t>LIPI</a:t>
            </a:r>
            <a:r>
              <a:rPr lang="en-US" dirty="0" smtClean="0"/>
              <a:t> Researcher (2004-2007)</a:t>
            </a:r>
          </a:p>
          <a:p>
            <a:r>
              <a:rPr lang="en-US" dirty="0" smtClean="0"/>
              <a:t>Founder and CEO PT </a:t>
            </a:r>
            <a:r>
              <a:rPr lang="en-US" dirty="0" err="1" smtClean="0">
                <a:solidFill>
                  <a:srgbClr val="C00000"/>
                </a:solidFill>
              </a:rPr>
              <a:t>Brainmatics</a:t>
            </a:r>
            <a:r>
              <a:rPr lang="en-US" dirty="0" smtClean="0">
                <a:solidFill>
                  <a:srgbClr val="C00000"/>
                </a:solidFill>
              </a:rPr>
              <a:t> </a:t>
            </a:r>
            <a:r>
              <a:rPr lang="en-US" dirty="0" err="1" smtClean="0">
                <a:solidFill>
                  <a:srgbClr val="C00000"/>
                </a:solidFill>
              </a:rPr>
              <a:t>Cipta</a:t>
            </a:r>
            <a:r>
              <a:rPr lang="en-US" dirty="0" smtClean="0">
                <a:solidFill>
                  <a:srgbClr val="C00000"/>
                </a:solidFill>
              </a:rPr>
              <a:t> </a:t>
            </a:r>
            <a:r>
              <a:rPr lang="en-US" dirty="0" err="1" smtClean="0">
                <a:solidFill>
                  <a:srgbClr val="C00000"/>
                </a:solidFill>
              </a:rPr>
              <a:t>Informatika</a:t>
            </a:r>
            <a:endParaRPr lang="en-US" dirty="0" smtClean="0">
              <a:solidFill>
                <a:srgbClr val="C00000"/>
              </a:solidFill>
            </a:endParaRPr>
          </a:p>
        </p:txBody>
      </p:sp>
    </p:spTree>
    <p:extLst>
      <p:ext uri="{BB962C8B-B14F-4D97-AF65-F5344CB8AC3E}">
        <p14:creationId xmlns:p14="http://schemas.microsoft.com/office/powerpoint/2010/main" val="125488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of Total Assumption</a:t>
            </a:r>
          </a:p>
        </p:txBody>
      </p:sp>
      <p:sp>
        <p:nvSpPr>
          <p:cNvPr id="3" name="Content Placeholder 2"/>
          <p:cNvSpPr>
            <a:spLocks noGrp="1"/>
          </p:cNvSpPr>
          <p:nvPr>
            <p:ph idx="1"/>
          </p:nvPr>
        </p:nvSpPr>
        <p:spPr/>
        <p:txBody>
          <a:bodyPr/>
          <a:lstStyle/>
          <a:p>
            <a:r>
              <a:rPr lang="en-US" dirty="0"/>
              <a:t>The Point of Total Assumption (PTA) is the cost at which the contractor assumes total responsibility for each additional dollar of contract cost</a:t>
            </a:r>
          </a:p>
          <a:p>
            <a:r>
              <a:rPr lang="en-US" dirty="0"/>
              <a:t>Contractors do not want to reach the point of total assumption because it hurts them financially, so they have an incentive to prevent cost overruns</a:t>
            </a:r>
          </a:p>
          <a:p>
            <a:r>
              <a:rPr lang="en-US" dirty="0"/>
              <a:t>The PTA is calculated with the following formula:</a:t>
            </a:r>
          </a:p>
          <a:p>
            <a:pPr marL="0" indent="0">
              <a:buNone/>
            </a:pPr>
            <a:r>
              <a:rPr lang="en-US" dirty="0" smtClean="0"/>
              <a:t>	PTA </a:t>
            </a:r>
            <a:r>
              <a:rPr lang="en-US" dirty="0"/>
              <a:t>= (ceiling price – target price)/government share + target cost</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20</a:t>
            </a:fld>
            <a:endParaRPr lang="en-US"/>
          </a:p>
        </p:txBody>
      </p:sp>
    </p:spTree>
    <p:extLst>
      <p:ext uri="{BB962C8B-B14F-4D97-AF65-F5344CB8AC3E}">
        <p14:creationId xmlns:p14="http://schemas.microsoft.com/office/powerpoint/2010/main" val="4090983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Reimbursable Contracts</a:t>
            </a:r>
          </a:p>
        </p:txBody>
      </p:sp>
      <p:sp>
        <p:nvSpPr>
          <p:cNvPr id="3" name="Content Placeholder 2"/>
          <p:cNvSpPr>
            <a:spLocks noGrp="1"/>
          </p:cNvSpPr>
          <p:nvPr>
            <p:ph idx="1"/>
          </p:nvPr>
        </p:nvSpPr>
        <p:spPr/>
        <p:txBody>
          <a:bodyPr/>
          <a:lstStyle/>
          <a:p>
            <a:r>
              <a:rPr lang="en-US" dirty="0"/>
              <a:t>Cost plus incentive fee (CPIF): the buyer pays the supplier for allowable performance costs plus a predetermined fee and an incentive bonus</a:t>
            </a:r>
          </a:p>
          <a:p>
            <a:r>
              <a:rPr lang="en-US" dirty="0"/>
              <a:t>Cost plus fixed fee (CPFF): the buyer pays the supplier for allowable performance costs plus a fixed fee payment usually based on a percentage of estimated costs</a:t>
            </a:r>
          </a:p>
          <a:p>
            <a:r>
              <a:rPr lang="en-US" dirty="0"/>
              <a:t>Cost plus percentage of costs (CPPC): the buyer pays the supplier for allowable performance costs plus a predetermined percentage based on total costs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21</a:t>
            </a:fld>
            <a:endParaRPr lang="en-US"/>
          </a:p>
        </p:txBody>
      </p:sp>
    </p:spTree>
    <p:extLst>
      <p:ext uri="{BB962C8B-B14F-4D97-AF65-F5344CB8AC3E}">
        <p14:creationId xmlns:p14="http://schemas.microsoft.com/office/powerpoint/2010/main" val="16574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Types versus Risk</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22</a:t>
            </a:fld>
            <a:endParaRPr lang="en-US"/>
          </a:p>
        </p:txBody>
      </p:sp>
      <p:pic>
        <p:nvPicPr>
          <p:cNvPr id="5" name="Picture 6" descr="86921_12_F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76475"/>
            <a:ext cx="8382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75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Snapshot</a:t>
            </a:r>
          </a:p>
        </p:txBody>
      </p:sp>
      <p:sp>
        <p:nvSpPr>
          <p:cNvPr id="3" name="Content Placeholder 2"/>
          <p:cNvSpPr>
            <a:spLocks noGrp="1"/>
          </p:cNvSpPr>
          <p:nvPr>
            <p:ph idx="1"/>
          </p:nvPr>
        </p:nvSpPr>
        <p:spPr/>
        <p:txBody>
          <a:bodyPr>
            <a:normAutofit fontScale="92500" lnSpcReduction="10000"/>
          </a:bodyPr>
          <a:lstStyle/>
          <a:p>
            <a:r>
              <a:rPr lang="en-US" dirty="0"/>
              <a:t>Contract incentives can be extremely effective; on August 1, 2007, tragedy struck Minneapolis, Minnesota, when a bridge on I-35W collapsed, killing 13 motorists, injuring 150 people, and leaving a mass of concrete and steel in the river and on its banks</a:t>
            </a:r>
          </a:p>
          <a:p>
            <a:r>
              <a:rPr lang="en-US" dirty="0"/>
              <a:t>Peter Sanderson, project manager for the joint venture of Flatiron-Manson led his team in completing the project; the contractors earned $25 million in incentive fees on top of their $234 million contract for completing the bridge three months ahead of schedule</a:t>
            </a:r>
          </a:p>
          <a:p>
            <a:r>
              <a:rPr lang="en-US" dirty="0" err="1"/>
              <a:t>MnDOT</a:t>
            </a:r>
            <a:r>
              <a:rPr lang="en-US" dirty="0"/>
              <a:t> justified the incentive payment by saying that each day the bridge was closed, it cost road users more than $400,000</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23</a:t>
            </a:fld>
            <a:endParaRPr lang="en-US"/>
          </a:p>
        </p:txBody>
      </p:sp>
    </p:spTree>
    <p:extLst>
      <p:ext uri="{BB962C8B-B14F-4D97-AF65-F5344CB8AC3E}">
        <p14:creationId xmlns:p14="http://schemas.microsoft.com/office/powerpoint/2010/main" val="797044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Clauses</a:t>
            </a:r>
          </a:p>
        </p:txBody>
      </p:sp>
      <p:sp>
        <p:nvSpPr>
          <p:cNvPr id="3" name="Content Placeholder 2"/>
          <p:cNvSpPr>
            <a:spLocks noGrp="1"/>
          </p:cNvSpPr>
          <p:nvPr>
            <p:ph idx="1"/>
          </p:nvPr>
        </p:nvSpPr>
        <p:spPr/>
        <p:txBody>
          <a:bodyPr/>
          <a:lstStyle/>
          <a:p>
            <a:r>
              <a:rPr lang="en-US" dirty="0"/>
              <a:t>Contracts should include specific clauses that take into account issues that are unique to the project</a:t>
            </a:r>
          </a:p>
          <a:p>
            <a:r>
              <a:rPr lang="en-US" dirty="0"/>
              <a:t>Can require various educational or work experience for different pay rights</a:t>
            </a:r>
          </a:p>
          <a:p>
            <a:r>
              <a:rPr lang="en-US" dirty="0"/>
              <a:t>A termination clause is a contract clause that allows the buyer or supplier to end the contract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24</a:t>
            </a:fld>
            <a:endParaRPr lang="en-US"/>
          </a:p>
        </p:txBody>
      </p:sp>
    </p:spTree>
    <p:extLst>
      <p:ext uri="{BB962C8B-B14F-4D97-AF65-F5344CB8AC3E}">
        <p14:creationId xmlns:p14="http://schemas.microsoft.com/office/powerpoint/2010/main" val="1598761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Management Plan</a:t>
            </a:r>
          </a:p>
        </p:txBody>
      </p:sp>
      <p:sp>
        <p:nvSpPr>
          <p:cNvPr id="3" name="Content Placeholder 2"/>
          <p:cNvSpPr>
            <a:spLocks noGrp="1"/>
          </p:cNvSpPr>
          <p:nvPr>
            <p:ph idx="1"/>
          </p:nvPr>
        </p:nvSpPr>
        <p:spPr/>
        <p:txBody>
          <a:bodyPr/>
          <a:lstStyle/>
          <a:p>
            <a:r>
              <a:rPr lang="en-US" dirty="0"/>
              <a:t>Describes how the procurement processes will be managed, from developing documentation for making outside purchases or acquisitions to contract closure</a:t>
            </a:r>
          </a:p>
          <a:p>
            <a:r>
              <a:rPr lang="en-US" dirty="0"/>
              <a:t>Contents vary based on project needs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25</a:t>
            </a:fld>
            <a:endParaRPr lang="en-US"/>
          </a:p>
        </p:txBody>
      </p:sp>
    </p:spTree>
    <p:extLst>
      <p:ext uri="{BB962C8B-B14F-4D97-AF65-F5344CB8AC3E}">
        <p14:creationId xmlns:p14="http://schemas.microsoft.com/office/powerpoint/2010/main" val="3008600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 Statement of Work (SOW)</a:t>
            </a:r>
          </a:p>
        </p:txBody>
      </p:sp>
      <p:sp>
        <p:nvSpPr>
          <p:cNvPr id="3" name="Content Placeholder 2"/>
          <p:cNvSpPr>
            <a:spLocks noGrp="1"/>
          </p:cNvSpPr>
          <p:nvPr>
            <p:ph idx="1"/>
          </p:nvPr>
        </p:nvSpPr>
        <p:spPr/>
        <p:txBody>
          <a:bodyPr/>
          <a:lstStyle/>
          <a:p>
            <a:r>
              <a:rPr lang="en-US" dirty="0"/>
              <a:t>A statement of work is a description of the work required for the procurement</a:t>
            </a:r>
          </a:p>
          <a:p>
            <a:r>
              <a:rPr lang="en-US" dirty="0"/>
              <a:t>If a SOW is used as part of a contract to describe only the work required for that particular contract, it is called a contract statement of work</a:t>
            </a:r>
          </a:p>
          <a:p>
            <a:r>
              <a:rPr lang="en-US" dirty="0"/>
              <a:t>A SOW is a type of scope statement</a:t>
            </a:r>
          </a:p>
          <a:p>
            <a:r>
              <a:rPr lang="en-US" dirty="0"/>
              <a:t>A good SOW gives bidders a better understanding of the buyer’s expectations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26</a:t>
            </a:fld>
            <a:endParaRPr lang="en-US"/>
          </a:p>
        </p:txBody>
      </p:sp>
    </p:spTree>
    <p:extLst>
      <p:ext uri="{BB962C8B-B14F-4D97-AF65-F5344CB8AC3E}">
        <p14:creationId xmlns:p14="http://schemas.microsoft.com/office/powerpoint/2010/main" val="423897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Statement of Work (SOW) Template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27</a:t>
            </a:fld>
            <a:endParaRPr lang="en-US"/>
          </a:p>
        </p:txBody>
      </p:sp>
      <p:pic>
        <p:nvPicPr>
          <p:cNvPr id="5" name="Picture 6" descr="86921_12_F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760" y="1352549"/>
            <a:ext cx="57150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815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Documents</a:t>
            </a:r>
          </a:p>
        </p:txBody>
      </p:sp>
      <p:sp>
        <p:nvSpPr>
          <p:cNvPr id="3" name="Content Placeholder 2"/>
          <p:cNvSpPr>
            <a:spLocks noGrp="1"/>
          </p:cNvSpPr>
          <p:nvPr>
            <p:ph idx="1"/>
          </p:nvPr>
        </p:nvSpPr>
        <p:spPr/>
        <p:txBody>
          <a:bodyPr>
            <a:normAutofit/>
          </a:bodyPr>
          <a:lstStyle/>
          <a:p>
            <a:r>
              <a:rPr lang="en-US" dirty="0"/>
              <a:t>Request for Proposals: used to solicit proposals from prospective sellers</a:t>
            </a:r>
          </a:p>
          <a:p>
            <a:pPr lvl="1"/>
            <a:r>
              <a:rPr lang="en-US" dirty="0"/>
              <a:t>A proposal is a document prepared by a seller when there are different approaches for meeting buyer needs </a:t>
            </a:r>
          </a:p>
          <a:p>
            <a:r>
              <a:rPr lang="en-US" dirty="0"/>
              <a:t>Requests for Quotes: used to solicit quotes or bids from prospective suppliers</a:t>
            </a:r>
          </a:p>
          <a:p>
            <a:pPr lvl="1"/>
            <a:r>
              <a:rPr lang="en-US" dirty="0"/>
              <a:t>A bid, also called a tender or quote (short for quotation), is a document prepared by sellers providing pricing for standard items that have been clearly defined by the buyer </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28</a:t>
            </a:fld>
            <a:endParaRPr lang="en-US"/>
          </a:p>
        </p:txBody>
      </p:sp>
    </p:spTree>
    <p:extLst>
      <p:ext uri="{BB962C8B-B14F-4D97-AF65-F5344CB8AC3E}">
        <p14:creationId xmlns:p14="http://schemas.microsoft.com/office/powerpoint/2010/main" val="4171838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Request for Proposal (RFP) Template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29</a:t>
            </a:fld>
            <a:endParaRPr lang="en-US"/>
          </a:p>
        </p:txBody>
      </p:sp>
      <p:pic>
        <p:nvPicPr>
          <p:cNvPr id="5" name="Picture 6" descr="86921_12_F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96975"/>
            <a:ext cx="64008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25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Management Course Outline</a:t>
            </a:r>
            <a:endParaRPr lang="en-US" dirty="0"/>
          </a:p>
        </p:txBody>
      </p:sp>
      <p:sp>
        <p:nvSpPr>
          <p:cNvPr id="3" name="Content Placeholder 2"/>
          <p:cNvSpPr>
            <a:spLocks noGrp="1"/>
          </p:cNvSpPr>
          <p:nvPr>
            <p:ph idx="1"/>
          </p:nvPr>
        </p:nvSpPr>
        <p:spPr/>
        <p:txBody>
          <a:bodyPr>
            <a:normAutofit fontScale="77500" lnSpcReduction="20000"/>
          </a:bodyPr>
          <a:lstStyle/>
          <a:p>
            <a:pPr marL="385763" indent="-385763">
              <a:buFont typeface="+mj-lt"/>
              <a:buAutoNum type="arabicPeriod"/>
            </a:pPr>
            <a:r>
              <a:rPr lang="en-US" dirty="0" smtClean="0"/>
              <a:t>Introduction to Project Management</a:t>
            </a:r>
          </a:p>
          <a:p>
            <a:pPr marL="385763" indent="-385763">
              <a:buFont typeface="+mj-lt"/>
              <a:buAutoNum type="arabicPeriod"/>
            </a:pPr>
            <a:r>
              <a:rPr lang="en-US" dirty="0" smtClean="0"/>
              <a:t>The Project Management and Information Technology Context</a:t>
            </a:r>
          </a:p>
          <a:p>
            <a:pPr marL="385763" indent="-385763">
              <a:buFont typeface="+mj-lt"/>
              <a:buAutoNum type="arabicPeriod"/>
            </a:pPr>
            <a:r>
              <a:rPr lang="en-US" dirty="0" smtClean="0"/>
              <a:t>The Project Management Process Groups: A Case Study</a:t>
            </a:r>
          </a:p>
          <a:p>
            <a:pPr marL="385763" indent="-385763">
              <a:buFont typeface="+mj-lt"/>
              <a:buAutoNum type="arabicPeriod"/>
            </a:pPr>
            <a:r>
              <a:rPr lang="en-US" dirty="0" smtClean="0"/>
              <a:t>Project Integration Management</a:t>
            </a:r>
          </a:p>
          <a:p>
            <a:pPr marL="385763" indent="-385763">
              <a:buFont typeface="+mj-lt"/>
              <a:buAutoNum type="arabicPeriod"/>
            </a:pPr>
            <a:r>
              <a:rPr lang="en-US" dirty="0" smtClean="0"/>
              <a:t>Project Scope Management</a:t>
            </a:r>
          </a:p>
          <a:p>
            <a:pPr marL="385763" indent="-385763">
              <a:buFont typeface="+mj-lt"/>
              <a:buAutoNum type="arabicPeriod"/>
            </a:pPr>
            <a:r>
              <a:rPr lang="en-US" dirty="0" smtClean="0"/>
              <a:t>Project Time Management</a:t>
            </a:r>
          </a:p>
          <a:p>
            <a:pPr marL="385763" indent="-385763">
              <a:buFont typeface="+mj-lt"/>
              <a:buAutoNum type="arabicPeriod"/>
            </a:pPr>
            <a:r>
              <a:rPr lang="en-US" dirty="0" smtClean="0"/>
              <a:t>Project Cost Management</a:t>
            </a:r>
          </a:p>
          <a:p>
            <a:pPr marL="385763" indent="-385763">
              <a:buFont typeface="+mj-lt"/>
              <a:buAutoNum type="arabicPeriod"/>
            </a:pPr>
            <a:r>
              <a:rPr lang="en-US" dirty="0" smtClean="0"/>
              <a:t>Project Quality Management</a:t>
            </a:r>
          </a:p>
          <a:p>
            <a:pPr marL="385763" indent="-385763">
              <a:buFont typeface="+mj-lt"/>
              <a:buAutoNum type="arabicPeriod"/>
            </a:pPr>
            <a:r>
              <a:rPr lang="en-US" dirty="0" smtClean="0"/>
              <a:t>Project Human Resource Management</a:t>
            </a:r>
          </a:p>
          <a:p>
            <a:pPr marL="385763" indent="-385763">
              <a:buFont typeface="+mj-lt"/>
              <a:buAutoNum type="arabicPeriod"/>
            </a:pPr>
            <a:r>
              <a:rPr lang="en-US" dirty="0" smtClean="0"/>
              <a:t>Project Communication Management</a:t>
            </a:r>
          </a:p>
          <a:p>
            <a:pPr marL="385763" indent="-385763">
              <a:buFont typeface="+mj-lt"/>
              <a:buAutoNum type="arabicPeriod"/>
            </a:pPr>
            <a:r>
              <a:rPr lang="en-US" dirty="0" smtClean="0"/>
              <a:t>Project Risk Management</a:t>
            </a:r>
          </a:p>
          <a:p>
            <a:pPr marL="385763" indent="-385763">
              <a:buFont typeface="+mj-lt"/>
              <a:buAutoNum type="arabicPeriod"/>
            </a:pPr>
            <a:r>
              <a:rPr lang="en-US" dirty="0" smtClean="0"/>
              <a:t>Project Procurement Management</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a:t>
            </a:fld>
            <a:endParaRPr lang="en-US"/>
          </a:p>
        </p:txBody>
      </p:sp>
    </p:spTree>
    <p:extLst>
      <p:ext uri="{BB962C8B-B14F-4D97-AF65-F5344CB8AC3E}">
        <p14:creationId xmlns:p14="http://schemas.microsoft.com/office/powerpoint/2010/main" val="3807754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sp>
        <p:nvSpPr>
          <p:cNvPr id="3" name="Content Placeholder 2"/>
          <p:cNvSpPr>
            <a:spLocks noGrp="1"/>
          </p:cNvSpPr>
          <p:nvPr>
            <p:ph idx="1"/>
          </p:nvPr>
        </p:nvSpPr>
        <p:spPr/>
        <p:txBody>
          <a:bodyPr/>
          <a:lstStyle/>
          <a:p>
            <a:r>
              <a:rPr lang="en-US" dirty="0"/>
              <a:t>It’s important to prepare some form of evaluation criteria, preferably before issuing a formal RFP or RFQ</a:t>
            </a:r>
          </a:p>
          <a:p>
            <a:r>
              <a:rPr lang="en-US" dirty="0"/>
              <a:t>Beware of proposals that look good on paper; be sure to evaluate factors, such as past performance and management approach</a:t>
            </a:r>
          </a:p>
          <a:p>
            <a:r>
              <a:rPr lang="en-US" dirty="0"/>
              <a:t>Can require a technical presentation as part of a proposal</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30</a:t>
            </a:fld>
            <a:endParaRPr lang="en-US"/>
          </a:p>
        </p:txBody>
      </p:sp>
    </p:spTree>
    <p:extLst>
      <p:ext uri="{BB962C8B-B14F-4D97-AF65-F5344CB8AC3E}">
        <p14:creationId xmlns:p14="http://schemas.microsoft.com/office/powerpoint/2010/main" val="3434476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Procurements</a:t>
            </a:r>
          </a:p>
        </p:txBody>
      </p:sp>
      <p:sp>
        <p:nvSpPr>
          <p:cNvPr id="3" name="Content Placeholder 2"/>
          <p:cNvSpPr>
            <a:spLocks noGrp="1"/>
          </p:cNvSpPr>
          <p:nvPr>
            <p:ph idx="1"/>
          </p:nvPr>
        </p:nvSpPr>
        <p:spPr/>
        <p:txBody>
          <a:bodyPr/>
          <a:lstStyle/>
          <a:p>
            <a:r>
              <a:rPr lang="en-US" dirty="0"/>
              <a:t>Deciding whom to ask to do the work</a:t>
            </a:r>
          </a:p>
          <a:p>
            <a:r>
              <a:rPr lang="en-US" dirty="0"/>
              <a:t>Sending appropriate documentation to potential sellers</a:t>
            </a:r>
          </a:p>
          <a:p>
            <a:r>
              <a:rPr lang="en-US" dirty="0"/>
              <a:t>Obtaining proposals or bids</a:t>
            </a:r>
          </a:p>
          <a:p>
            <a:r>
              <a:rPr lang="en-US" dirty="0"/>
              <a:t>Selecting a seller</a:t>
            </a:r>
          </a:p>
          <a:p>
            <a:r>
              <a:rPr lang="en-US" dirty="0"/>
              <a:t>Awarding a contract</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31</a:t>
            </a:fld>
            <a:endParaRPr lang="en-US"/>
          </a:p>
        </p:txBody>
      </p:sp>
    </p:spTree>
    <p:extLst>
      <p:ext uri="{BB962C8B-B14F-4D97-AF65-F5344CB8AC3E}">
        <p14:creationId xmlns:p14="http://schemas.microsoft.com/office/powerpoint/2010/main" val="492348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for Procurement</a:t>
            </a:r>
          </a:p>
        </p:txBody>
      </p:sp>
      <p:sp>
        <p:nvSpPr>
          <p:cNvPr id="3" name="Content Placeholder 2"/>
          <p:cNvSpPr>
            <a:spLocks noGrp="1"/>
          </p:cNvSpPr>
          <p:nvPr>
            <p:ph idx="1"/>
          </p:nvPr>
        </p:nvSpPr>
        <p:spPr/>
        <p:txBody>
          <a:bodyPr/>
          <a:lstStyle/>
          <a:p>
            <a:r>
              <a:rPr lang="en-US" dirty="0"/>
              <a:t>Organizations can advertise to procure goods and services in several ways:</a:t>
            </a:r>
          </a:p>
          <a:p>
            <a:pPr lvl="1"/>
            <a:r>
              <a:rPr lang="en-US" dirty="0"/>
              <a:t>Approaching the preferred vendor</a:t>
            </a:r>
          </a:p>
          <a:p>
            <a:pPr lvl="1"/>
            <a:r>
              <a:rPr lang="en-US" dirty="0"/>
              <a:t>Approaching several potential vendors</a:t>
            </a:r>
          </a:p>
          <a:p>
            <a:pPr lvl="1"/>
            <a:r>
              <a:rPr lang="en-US" dirty="0"/>
              <a:t>Advertising to anyone interested</a:t>
            </a:r>
          </a:p>
          <a:p>
            <a:r>
              <a:rPr lang="en-US" dirty="0"/>
              <a:t>A bidders’ conference can help clarify the buyer’s expectations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32</a:t>
            </a:fld>
            <a:endParaRPr lang="en-US"/>
          </a:p>
        </p:txBody>
      </p:sp>
    </p:spTree>
    <p:extLst>
      <p:ext uri="{BB962C8B-B14F-4D97-AF65-F5344CB8AC3E}">
        <p14:creationId xmlns:p14="http://schemas.microsoft.com/office/powerpoint/2010/main" val="2530411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Selection</a:t>
            </a:r>
          </a:p>
        </p:txBody>
      </p:sp>
      <p:sp>
        <p:nvSpPr>
          <p:cNvPr id="3" name="Content Placeholder 2"/>
          <p:cNvSpPr>
            <a:spLocks noGrp="1"/>
          </p:cNvSpPr>
          <p:nvPr>
            <p:ph idx="1"/>
          </p:nvPr>
        </p:nvSpPr>
        <p:spPr/>
        <p:txBody>
          <a:bodyPr/>
          <a:lstStyle/>
          <a:p>
            <a:r>
              <a:rPr lang="en-US" dirty="0"/>
              <a:t>Evaluating proposals or bids from sellers</a:t>
            </a:r>
          </a:p>
          <a:p>
            <a:r>
              <a:rPr lang="en-US" dirty="0"/>
              <a:t>Choosing the best one</a:t>
            </a:r>
          </a:p>
          <a:p>
            <a:r>
              <a:rPr lang="en-US" dirty="0"/>
              <a:t>Negotiating the contract</a:t>
            </a:r>
          </a:p>
          <a:p>
            <a:r>
              <a:rPr lang="en-US" dirty="0"/>
              <a:t>Awarding the contract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33</a:t>
            </a:fld>
            <a:endParaRPr lang="en-US"/>
          </a:p>
        </p:txBody>
      </p:sp>
    </p:spTree>
    <p:extLst>
      <p:ext uri="{BB962C8B-B14F-4D97-AF65-F5344CB8AC3E}">
        <p14:creationId xmlns:p14="http://schemas.microsoft.com/office/powerpoint/2010/main" val="4138738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Proposal Evaluation Sheet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34</a:t>
            </a:fld>
            <a:endParaRPr lang="en-US"/>
          </a:p>
        </p:txBody>
      </p:sp>
      <p:pic>
        <p:nvPicPr>
          <p:cNvPr id="5" name="Picture 6" descr="86921_12_F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1325"/>
            <a:ext cx="8382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632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Seller Selection</a:t>
            </a:r>
          </a:p>
        </p:txBody>
      </p:sp>
      <p:sp>
        <p:nvSpPr>
          <p:cNvPr id="3" name="Content Placeholder 2"/>
          <p:cNvSpPr>
            <a:spLocks noGrp="1"/>
          </p:cNvSpPr>
          <p:nvPr>
            <p:ph idx="1"/>
          </p:nvPr>
        </p:nvSpPr>
        <p:spPr/>
        <p:txBody>
          <a:bodyPr/>
          <a:lstStyle/>
          <a:p>
            <a:r>
              <a:rPr lang="en-US" dirty="0"/>
              <a:t>Organizations often do an initial evaluation of all proposals and bids and then develop a short list of potential sellers for further evaluation</a:t>
            </a:r>
          </a:p>
          <a:p>
            <a:r>
              <a:rPr lang="en-US" dirty="0"/>
              <a:t>Sellers on the short list often prepare a best and final offer (BAFO)</a:t>
            </a:r>
          </a:p>
          <a:p>
            <a:r>
              <a:rPr lang="en-US" dirty="0"/>
              <a:t>Final output is a contract signed by the buyer and the selected seller</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35</a:t>
            </a:fld>
            <a:endParaRPr lang="en-US"/>
          </a:p>
        </p:txBody>
      </p:sp>
    </p:spTree>
    <p:extLst>
      <p:ext uri="{BB962C8B-B14F-4D97-AF65-F5344CB8AC3E}">
        <p14:creationId xmlns:p14="http://schemas.microsoft.com/office/powerpoint/2010/main" val="2564910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Procurements</a:t>
            </a:r>
          </a:p>
        </p:txBody>
      </p:sp>
      <p:sp>
        <p:nvSpPr>
          <p:cNvPr id="3" name="Content Placeholder 2"/>
          <p:cNvSpPr>
            <a:spLocks noGrp="1"/>
          </p:cNvSpPr>
          <p:nvPr>
            <p:ph idx="1"/>
          </p:nvPr>
        </p:nvSpPr>
        <p:spPr/>
        <p:txBody>
          <a:bodyPr/>
          <a:lstStyle/>
          <a:p>
            <a:r>
              <a:rPr lang="en-US" dirty="0"/>
              <a:t>Ensures that the seller’s performance meets contractual requirements</a:t>
            </a:r>
          </a:p>
          <a:p>
            <a:r>
              <a:rPr lang="en-US" dirty="0"/>
              <a:t>Contracts are legal relationships, so it is important that legal and contracting professionals be involved in writing and administering contracts</a:t>
            </a:r>
          </a:p>
          <a:p>
            <a:r>
              <a:rPr lang="en-US" dirty="0"/>
              <a:t>It is critical that project managers and team members watch for constructive change orders, which are oral or written acts or omissions by someone with actual or apparent authority that can be construed to have the same effect as a written change order</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36</a:t>
            </a:fld>
            <a:endParaRPr lang="en-US"/>
          </a:p>
        </p:txBody>
      </p:sp>
    </p:spTree>
    <p:extLst>
      <p:ext uri="{BB962C8B-B14F-4D97-AF65-F5344CB8AC3E}">
        <p14:creationId xmlns:p14="http://schemas.microsoft.com/office/powerpoint/2010/main" val="1313676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Suggestions for Change Control in Contracts</a:t>
            </a:r>
          </a:p>
        </p:txBody>
      </p:sp>
      <p:sp>
        <p:nvSpPr>
          <p:cNvPr id="3" name="Content Placeholder 2"/>
          <p:cNvSpPr>
            <a:spLocks noGrp="1"/>
          </p:cNvSpPr>
          <p:nvPr>
            <p:ph idx="1"/>
          </p:nvPr>
        </p:nvSpPr>
        <p:spPr/>
        <p:txBody>
          <a:bodyPr/>
          <a:lstStyle/>
          <a:p>
            <a:r>
              <a:rPr lang="en-US" dirty="0"/>
              <a:t>Changes to any part of the project need to be reviewed, approved, and documented by the same people in the same way that the original part of the plan was approved</a:t>
            </a:r>
          </a:p>
          <a:p>
            <a:r>
              <a:rPr lang="en-US" dirty="0"/>
              <a:t>Evaluation of any change should include an impact analysis; how will the change affect the scope, time, cost, and quality of the goods or services being provided? </a:t>
            </a:r>
          </a:p>
          <a:p>
            <a:r>
              <a:rPr lang="en-US" dirty="0"/>
              <a:t>Changes must be documented in writing; project team members should also document all important meetings and telephone phone calls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37</a:t>
            </a:fld>
            <a:endParaRPr lang="en-US"/>
          </a:p>
        </p:txBody>
      </p:sp>
    </p:spTree>
    <p:extLst>
      <p:ext uri="{BB962C8B-B14F-4D97-AF65-F5344CB8AC3E}">
        <p14:creationId xmlns:p14="http://schemas.microsoft.com/office/powerpoint/2010/main" val="822549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Suggestions for Change Control in Contracts (continued)</a:t>
            </a:r>
          </a:p>
        </p:txBody>
      </p:sp>
      <p:sp>
        <p:nvSpPr>
          <p:cNvPr id="3" name="Content Placeholder 2"/>
          <p:cNvSpPr>
            <a:spLocks noGrp="1"/>
          </p:cNvSpPr>
          <p:nvPr>
            <p:ph idx="1"/>
          </p:nvPr>
        </p:nvSpPr>
        <p:spPr/>
        <p:txBody>
          <a:bodyPr/>
          <a:lstStyle/>
          <a:p>
            <a:r>
              <a:rPr lang="en-US" dirty="0"/>
              <a:t>Project managers and teams should stay closely involved to make sure the new system will meet business needs and work in an operational environment</a:t>
            </a:r>
          </a:p>
          <a:p>
            <a:r>
              <a:rPr lang="en-US" dirty="0"/>
              <a:t>Have backup plans</a:t>
            </a:r>
          </a:p>
          <a:p>
            <a:r>
              <a:rPr lang="en-US" dirty="0"/>
              <a:t>Use tools and techniques, such as a contract change control system, buyer-conducted performance reviews, inspections and audits, and so on</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38</a:t>
            </a:fld>
            <a:endParaRPr lang="en-US"/>
          </a:p>
        </p:txBody>
      </p:sp>
    </p:spTree>
    <p:extLst>
      <p:ext uri="{BB962C8B-B14F-4D97-AF65-F5344CB8AC3E}">
        <p14:creationId xmlns:p14="http://schemas.microsoft.com/office/powerpoint/2010/main" val="2858631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sp>
        <p:nvSpPr>
          <p:cNvPr id="3" name="Content Placeholder 2"/>
          <p:cNvSpPr>
            <a:spLocks noGrp="1"/>
          </p:cNvSpPr>
          <p:nvPr>
            <p:ph idx="1"/>
          </p:nvPr>
        </p:nvSpPr>
        <p:spPr/>
        <p:txBody>
          <a:bodyPr>
            <a:normAutofit/>
          </a:bodyPr>
          <a:lstStyle/>
          <a:p>
            <a:r>
              <a:rPr lang="en-US" dirty="0"/>
              <a:t>Accenture developed a list of best practices from experienced outsourcers throughout the world:</a:t>
            </a:r>
          </a:p>
          <a:p>
            <a:pPr marL="914400" lvl="1" indent="-457200">
              <a:buFont typeface="+mj-lt"/>
              <a:buAutoNum type="arabicPeriod"/>
            </a:pPr>
            <a:r>
              <a:rPr lang="en-US" dirty="0"/>
              <a:t>Build in Broad Business Outcomes Early and Often</a:t>
            </a:r>
          </a:p>
          <a:p>
            <a:pPr marL="914400" lvl="1" indent="-457200">
              <a:buFont typeface="+mj-lt"/>
              <a:buAutoNum type="arabicPeriod"/>
            </a:pPr>
            <a:r>
              <a:rPr lang="en-US" dirty="0"/>
              <a:t>Hire a Partner, Not Just a Provider</a:t>
            </a:r>
          </a:p>
          <a:p>
            <a:pPr marL="914400" lvl="1" indent="-457200">
              <a:buFont typeface="+mj-lt"/>
              <a:buAutoNum type="arabicPeriod"/>
            </a:pPr>
            <a:r>
              <a:rPr lang="en-US" dirty="0"/>
              <a:t>It’s More Than a Contract, It’s a Business Relationship</a:t>
            </a:r>
          </a:p>
          <a:p>
            <a:pPr marL="914400" lvl="1" indent="-457200">
              <a:buFont typeface="+mj-lt"/>
              <a:buAutoNum type="arabicPeriod"/>
            </a:pPr>
            <a:r>
              <a:rPr lang="en-US" dirty="0"/>
              <a:t>Leverage Gain-Sharing</a:t>
            </a:r>
          </a:p>
          <a:p>
            <a:pPr marL="914400" lvl="1" indent="-457200">
              <a:buFont typeface="+mj-lt"/>
              <a:buAutoNum type="arabicPeriod"/>
            </a:pPr>
            <a:r>
              <a:rPr lang="en-US" dirty="0"/>
              <a:t>Use Active Governance</a:t>
            </a:r>
          </a:p>
          <a:p>
            <a:pPr marL="914400" lvl="1" indent="-457200">
              <a:buFont typeface="+mj-lt"/>
              <a:buAutoNum type="arabicPeriod"/>
            </a:pPr>
            <a:r>
              <a:rPr lang="en-US" dirty="0"/>
              <a:t>Assign a Dedicated Executive</a:t>
            </a:r>
          </a:p>
          <a:p>
            <a:pPr marL="914400" lvl="1" indent="-457200">
              <a:buFont typeface="+mj-lt"/>
              <a:buAutoNum type="arabicPeriod"/>
            </a:pPr>
            <a:r>
              <a:rPr lang="en-US" dirty="0"/>
              <a:t>Focus Relentlessly on Primary Objectives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39</a:t>
            </a:fld>
            <a:endParaRPr lang="en-US"/>
          </a:p>
        </p:txBody>
      </p:sp>
    </p:spTree>
    <p:extLst>
      <p:ext uri="{BB962C8B-B14F-4D97-AF65-F5344CB8AC3E}">
        <p14:creationId xmlns:p14="http://schemas.microsoft.com/office/powerpoint/2010/main" val="38950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effectLst>
                  <a:outerShdw blurRad="38100" dist="38100" dir="2700000" algn="tl">
                    <a:srgbClr val="FFFFFF"/>
                  </a:outerShdw>
                </a:effectLst>
              </a:rPr>
              <a:t>12. Project Procurement Management</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4</a:t>
            </a:fld>
            <a:endParaRPr lang="en-US"/>
          </a:p>
        </p:txBody>
      </p:sp>
    </p:spTree>
    <p:extLst>
      <p:ext uri="{BB962C8B-B14F-4D97-AF65-F5344CB8AC3E}">
        <p14:creationId xmlns:p14="http://schemas.microsoft.com/office/powerpoint/2010/main" val="1615816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Procurements</a:t>
            </a:r>
          </a:p>
        </p:txBody>
      </p:sp>
      <p:sp>
        <p:nvSpPr>
          <p:cNvPr id="3" name="Content Placeholder 2"/>
          <p:cNvSpPr>
            <a:spLocks noGrp="1"/>
          </p:cNvSpPr>
          <p:nvPr>
            <p:ph idx="1"/>
          </p:nvPr>
        </p:nvSpPr>
        <p:spPr/>
        <p:txBody>
          <a:bodyPr/>
          <a:lstStyle/>
          <a:p>
            <a:r>
              <a:rPr lang="en-US" dirty="0"/>
              <a:t>Involves completing and settling contracts and resolving any open items</a:t>
            </a:r>
          </a:p>
          <a:p>
            <a:r>
              <a:rPr lang="en-US" dirty="0"/>
              <a:t>The project team should:</a:t>
            </a:r>
          </a:p>
          <a:p>
            <a:pPr lvl="1"/>
            <a:r>
              <a:rPr lang="en-US" dirty="0"/>
              <a:t>Determine if all work was completed correctly and satisfactorily</a:t>
            </a:r>
          </a:p>
          <a:p>
            <a:pPr lvl="1"/>
            <a:r>
              <a:rPr lang="en-US" dirty="0"/>
              <a:t>Update records to reflect final results</a:t>
            </a:r>
          </a:p>
          <a:p>
            <a:pPr lvl="1"/>
            <a:r>
              <a:rPr lang="en-US" dirty="0"/>
              <a:t>Archive information for future use</a:t>
            </a:r>
          </a:p>
          <a:p>
            <a:r>
              <a:rPr lang="en-US" dirty="0"/>
              <a:t>The contract itself should include requirements for formal acceptance and closure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40</a:t>
            </a:fld>
            <a:endParaRPr lang="en-US"/>
          </a:p>
        </p:txBody>
      </p:sp>
    </p:spTree>
    <p:extLst>
      <p:ext uri="{BB962C8B-B14F-4D97-AF65-F5344CB8AC3E}">
        <p14:creationId xmlns:p14="http://schemas.microsoft.com/office/powerpoint/2010/main" val="3471088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to Assist in Contract Closure</a:t>
            </a:r>
          </a:p>
        </p:txBody>
      </p:sp>
      <p:sp>
        <p:nvSpPr>
          <p:cNvPr id="3" name="Content Placeholder 2"/>
          <p:cNvSpPr>
            <a:spLocks noGrp="1"/>
          </p:cNvSpPr>
          <p:nvPr>
            <p:ph idx="1"/>
          </p:nvPr>
        </p:nvSpPr>
        <p:spPr/>
        <p:txBody>
          <a:bodyPr/>
          <a:lstStyle/>
          <a:p>
            <a:r>
              <a:rPr lang="en-US" dirty="0"/>
              <a:t>Procurement audits identify lessons learned in the procurement process</a:t>
            </a:r>
          </a:p>
          <a:p>
            <a:r>
              <a:rPr lang="en-US" dirty="0"/>
              <a:t>Negotiated settlements help close contracts more smoothly</a:t>
            </a:r>
          </a:p>
          <a:p>
            <a:r>
              <a:rPr lang="en-US" dirty="0"/>
              <a:t>A records management system provides the ability to easily organize, find, and archive procurement-related documents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41</a:t>
            </a:fld>
            <a:endParaRPr lang="en-US"/>
          </a:p>
        </p:txBody>
      </p:sp>
    </p:spTree>
    <p:extLst>
      <p:ext uri="{BB962C8B-B14F-4D97-AF65-F5344CB8AC3E}">
        <p14:creationId xmlns:p14="http://schemas.microsoft.com/office/powerpoint/2010/main" val="1541444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Software to Assist in Project Procurement Management</a:t>
            </a:r>
          </a:p>
        </p:txBody>
      </p:sp>
      <p:sp>
        <p:nvSpPr>
          <p:cNvPr id="3" name="Content Placeholder 2"/>
          <p:cNvSpPr>
            <a:spLocks noGrp="1"/>
          </p:cNvSpPr>
          <p:nvPr>
            <p:ph idx="1"/>
          </p:nvPr>
        </p:nvSpPr>
        <p:spPr/>
        <p:txBody>
          <a:bodyPr>
            <a:normAutofit/>
          </a:bodyPr>
          <a:lstStyle/>
          <a:p>
            <a:r>
              <a:rPr lang="en-US" dirty="0" smtClean="0"/>
              <a:t>Word </a:t>
            </a:r>
            <a:r>
              <a:rPr lang="en-US" dirty="0"/>
              <a:t>processing software helps write proposals and contracts, spreadsheets help evaluate suppliers, databases help track suppliers, and presentation software helps present procurement-related information</a:t>
            </a:r>
          </a:p>
          <a:p>
            <a:r>
              <a:rPr lang="en-US" dirty="0"/>
              <a:t>E-procurement software does many procurement functions electronically</a:t>
            </a:r>
          </a:p>
          <a:p>
            <a:r>
              <a:rPr lang="en-US" dirty="0"/>
              <a:t>Organizations also use other Internet tools to find information on suppliers or auction goods and services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42</a:t>
            </a:fld>
            <a:endParaRPr lang="en-US"/>
          </a:p>
        </p:txBody>
      </p:sp>
    </p:spTree>
    <p:extLst>
      <p:ext uri="{BB962C8B-B14F-4D97-AF65-F5344CB8AC3E}">
        <p14:creationId xmlns:p14="http://schemas.microsoft.com/office/powerpoint/2010/main" val="2694241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Project procurement management involves acquiring goods and services for a project from outside the performing organization</a:t>
            </a:r>
          </a:p>
          <a:p>
            <a:r>
              <a:rPr lang="en-US" dirty="0"/>
              <a:t>Processes include:</a:t>
            </a:r>
          </a:p>
          <a:p>
            <a:pPr lvl="1"/>
            <a:r>
              <a:rPr lang="en-US" dirty="0"/>
              <a:t>Plan procurements</a:t>
            </a:r>
          </a:p>
          <a:p>
            <a:pPr lvl="1"/>
            <a:r>
              <a:rPr lang="en-US" dirty="0"/>
              <a:t>Conduct procurements</a:t>
            </a:r>
          </a:p>
          <a:p>
            <a:pPr lvl="1"/>
            <a:r>
              <a:rPr lang="en-US" dirty="0"/>
              <a:t>Administer procurements</a:t>
            </a:r>
          </a:p>
          <a:p>
            <a:pPr lvl="1"/>
            <a:r>
              <a:rPr lang="en-US" dirty="0"/>
              <a:t>Close procurements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43</a:t>
            </a:fld>
            <a:endParaRPr lang="en-US"/>
          </a:p>
        </p:txBody>
      </p:sp>
    </p:spTree>
    <p:extLst>
      <p:ext uri="{BB962C8B-B14F-4D97-AF65-F5344CB8AC3E}">
        <p14:creationId xmlns:p14="http://schemas.microsoft.com/office/powerpoint/2010/main" val="1809247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Kathy </a:t>
            </a:r>
            <a:r>
              <a:rPr lang="en-US" dirty="0" err="1" smtClean="0"/>
              <a:t>Schwalbe</a:t>
            </a:r>
            <a:r>
              <a:rPr lang="en-US" dirty="0" smtClean="0"/>
              <a:t>, </a:t>
            </a:r>
            <a:r>
              <a:rPr lang="en-US" dirty="0" smtClean="0">
                <a:solidFill>
                  <a:srgbClr val="C00000"/>
                </a:solidFill>
              </a:rPr>
              <a:t>Managing Information Technology Projects 6</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Course Technology, </a:t>
            </a:r>
            <a:r>
              <a:rPr lang="en-US" i="1" dirty="0" err="1" smtClean="0"/>
              <a:t>Cengage</a:t>
            </a:r>
            <a:r>
              <a:rPr lang="en-US" i="1" dirty="0" smtClean="0"/>
              <a:t> Learning</a:t>
            </a:r>
            <a:r>
              <a:rPr lang="en-US" dirty="0" smtClean="0"/>
              <a:t>, 2010</a:t>
            </a:r>
          </a:p>
          <a:p>
            <a:pPr marL="514350" indent="-514350">
              <a:buFont typeface="+mj-lt"/>
              <a:buAutoNum type="arabicPeriod"/>
            </a:pPr>
            <a:r>
              <a:rPr lang="en-US" dirty="0" smtClean="0"/>
              <a:t>A Guide to the Project Management Body of Knowledge: </a:t>
            </a:r>
            <a:r>
              <a:rPr lang="en-US" dirty="0" smtClean="0">
                <a:solidFill>
                  <a:srgbClr val="C00000"/>
                </a:solidFill>
              </a:rPr>
              <a:t>PMBOK Guide 4</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Project Management Institute</a:t>
            </a:r>
            <a:r>
              <a:rPr lang="en-US" dirty="0" smtClean="0"/>
              <a:t>, 2008</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44</a:t>
            </a:fld>
            <a:endParaRPr lang="en-US"/>
          </a:p>
        </p:txBody>
      </p:sp>
    </p:spTree>
    <p:extLst>
      <p:ext uri="{BB962C8B-B14F-4D97-AF65-F5344CB8AC3E}">
        <p14:creationId xmlns:p14="http://schemas.microsoft.com/office/powerpoint/2010/main" val="1333235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77500" lnSpcReduction="20000"/>
          </a:bodyPr>
          <a:lstStyle/>
          <a:p>
            <a:r>
              <a:rPr lang="en-US" dirty="0"/>
              <a:t>Understand the importance of project procurement management and the increasing use of outsourcing for information technology projects</a:t>
            </a:r>
          </a:p>
          <a:p>
            <a:r>
              <a:rPr lang="en-US" dirty="0"/>
              <a:t>Describe the work involved in planning procurements for projects, including determining the proper type of contract to use and preparing a procurement management plan, statement of work, source selection criteria, and make-or-buy analysis</a:t>
            </a:r>
          </a:p>
          <a:p>
            <a:r>
              <a:rPr lang="en-US" dirty="0"/>
              <a:t>Discuss what is involved in conducting procurements and strategies for obtaining seller responses, selecting sellers, and awarding contracts</a:t>
            </a:r>
          </a:p>
          <a:p>
            <a:r>
              <a:rPr lang="en-US" dirty="0"/>
              <a:t>Understand the process of administering procurements by managing procurement relationships and monitoring contract performance</a:t>
            </a:r>
          </a:p>
          <a:p>
            <a:r>
              <a:rPr lang="en-US" dirty="0"/>
              <a:t>Describe the process of closing procurements</a:t>
            </a:r>
          </a:p>
          <a:p>
            <a:r>
              <a:rPr lang="en-US" dirty="0"/>
              <a:t>Discuss types of software available to assist in project procurement management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a:t>
            </a:fld>
            <a:endParaRPr lang="en-US"/>
          </a:p>
        </p:txBody>
      </p:sp>
    </p:spTree>
    <p:extLst>
      <p:ext uri="{BB962C8B-B14F-4D97-AF65-F5344CB8AC3E}">
        <p14:creationId xmlns:p14="http://schemas.microsoft.com/office/powerpoint/2010/main" val="3577113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Project Procurement Management</a:t>
            </a:r>
          </a:p>
        </p:txBody>
      </p:sp>
      <p:sp>
        <p:nvSpPr>
          <p:cNvPr id="3" name="Content Placeholder 2"/>
          <p:cNvSpPr>
            <a:spLocks noGrp="1"/>
          </p:cNvSpPr>
          <p:nvPr>
            <p:ph idx="1"/>
          </p:nvPr>
        </p:nvSpPr>
        <p:spPr/>
        <p:txBody>
          <a:bodyPr/>
          <a:lstStyle/>
          <a:p>
            <a:r>
              <a:rPr lang="en-US" dirty="0"/>
              <a:t>Procurement means acquiring goods and/or services from an outside source</a:t>
            </a:r>
          </a:p>
          <a:p>
            <a:r>
              <a:rPr lang="en-US" dirty="0"/>
              <a:t>Other terms include purchasing and outsourcing</a:t>
            </a:r>
          </a:p>
          <a:p>
            <a:r>
              <a:rPr lang="en-US" dirty="0"/>
              <a:t>Experts predict that global spending on computer software and services will continue to grow</a:t>
            </a:r>
          </a:p>
          <a:p>
            <a:r>
              <a:rPr lang="en-US" dirty="0"/>
              <a:t>People continue to debate whether offshore     outsourcing helps their own country or not</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a:t>
            </a:fld>
            <a:endParaRPr lang="en-US"/>
          </a:p>
        </p:txBody>
      </p:sp>
    </p:spTree>
    <p:extLst>
      <p:ext uri="{BB962C8B-B14F-4D97-AF65-F5344CB8AC3E}">
        <p14:creationId xmlns:p14="http://schemas.microsoft.com/office/powerpoint/2010/main" val="375403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Debates on Outsourcing</a:t>
            </a:r>
          </a:p>
        </p:txBody>
      </p:sp>
      <p:sp>
        <p:nvSpPr>
          <p:cNvPr id="3" name="Content Placeholder 2"/>
          <p:cNvSpPr>
            <a:spLocks noGrp="1"/>
          </p:cNvSpPr>
          <p:nvPr>
            <p:ph idx="1"/>
          </p:nvPr>
        </p:nvSpPr>
        <p:spPr/>
        <p:txBody>
          <a:bodyPr/>
          <a:lstStyle/>
          <a:p>
            <a:r>
              <a:rPr lang="en-US" dirty="0"/>
              <a:t>Some companies, such as Wal-Mart, prefer to do no outsourcing at all, while others do a lot of outsourcing</a:t>
            </a:r>
          </a:p>
          <a:p>
            <a:r>
              <a:rPr lang="en-US" dirty="0"/>
              <a:t>Most organizations do some form of outsourcing to meet their IT needs and spend most money within their own country</a:t>
            </a:r>
          </a:p>
          <a:p>
            <a:r>
              <a:rPr lang="en-US" dirty="0"/>
              <a:t>The U.S. temporary workforce continues to grow as people work for temporary job agencies so they can more easily move from company to company</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7</a:t>
            </a:fld>
            <a:endParaRPr lang="en-US"/>
          </a:p>
        </p:txBody>
      </p:sp>
    </p:spTree>
    <p:extLst>
      <p:ext uri="{BB962C8B-B14F-4D97-AF65-F5344CB8AC3E}">
        <p14:creationId xmlns:p14="http://schemas.microsoft.com/office/powerpoint/2010/main" val="101235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Outsourcing Survey Results</a:t>
            </a:r>
          </a:p>
        </p:txBody>
      </p:sp>
      <p:sp>
        <p:nvSpPr>
          <p:cNvPr id="3" name="Content Placeholder 2"/>
          <p:cNvSpPr>
            <a:spLocks noGrp="1"/>
          </p:cNvSpPr>
          <p:nvPr>
            <p:ph idx="1"/>
          </p:nvPr>
        </p:nvSpPr>
        <p:spPr/>
        <p:txBody>
          <a:bodyPr/>
          <a:lstStyle/>
          <a:p>
            <a:r>
              <a:rPr lang="en-US" dirty="0"/>
              <a:t>Application development is the most popular form of IT outsourcing and was used by 53 percent of organizations surveyed</a:t>
            </a:r>
          </a:p>
          <a:p>
            <a:r>
              <a:rPr lang="en-US" dirty="0"/>
              <a:t>The IT function with the largest percentage of work outsourced is disaster recovery services, accounting for 50 percent of total IT outsourcing</a:t>
            </a:r>
          </a:p>
          <a:p>
            <a:r>
              <a:rPr lang="en-US" dirty="0"/>
              <a:t>Even though application development and maintenance are frequently outsourced, they are a low percentage of the amount of total IT work outsourced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8</a:t>
            </a:fld>
            <a:endParaRPr lang="en-US"/>
          </a:p>
        </p:txBody>
      </p:sp>
    </p:spTree>
    <p:extLst>
      <p:ext uri="{BB962C8B-B14F-4D97-AF65-F5344CB8AC3E}">
        <p14:creationId xmlns:p14="http://schemas.microsoft.com/office/powerpoint/2010/main" val="148147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Outsource?</a:t>
            </a:r>
          </a:p>
        </p:txBody>
      </p:sp>
      <p:sp>
        <p:nvSpPr>
          <p:cNvPr id="3" name="Content Placeholder 2"/>
          <p:cNvSpPr>
            <a:spLocks noGrp="1"/>
          </p:cNvSpPr>
          <p:nvPr>
            <p:ph idx="1"/>
          </p:nvPr>
        </p:nvSpPr>
        <p:spPr/>
        <p:txBody>
          <a:bodyPr/>
          <a:lstStyle/>
          <a:p>
            <a:r>
              <a:rPr lang="en-US" dirty="0"/>
              <a:t>To reduce both fixed and recurrent costs</a:t>
            </a:r>
          </a:p>
          <a:p>
            <a:r>
              <a:rPr lang="en-US" dirty="0"/>
              <a:t>To allow the client organization to focus on its core business</a:t>
            </a:r>
          </a:p>
          <a:p>
            <a:r>
              <a:rPr lang="en-US" dirty="0"/>
              <a:t>To access skills and technologies</a:t>
            </a:r>
          </a:p>
          <a:p>
            <a:r>
              <a:rPr lang="en-US" dirty="0"/>
              <a:t>To provide flexibility</a:t>
            </a:r>
          </a:p>
          <a:p>
            <a:r>
              <a:rPr lang="en-US" dirty="0"/>
              <a:t>To increase accountability</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9</a:t>
            </a:fld>
            <a:endParaRPr lang="en-US"/>
          </a:p>
        </p:txBody>
      </p:sp>
    </p:spTree>
    <p:extLst>
      <p:ext uri="{BB962C8B-B14F-4D97-AF65-F5344CB8AC3E}">
        <p14:creationId xmlns:p14="http://schemas.microsoft.com/office/powerpoint/2010/main" val="38700483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533</TotalTime>
  <Words>2336</Words>
  <Application>Microsoft Office PowerPoint</Application>
  <PresentationFormat>On-screen Show (4:3)</PresentationFormat>
  <Paragraphs>251</Paragraphs>
  <Slides>44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Constantia</vt:lpstr>
      <vt:lpstr>1_Office Theme</vt:lpstr>
      <vt:lpstr>Project Management</vt:lpstr>
      <vt:lpstr>Romi Satria Wahono</vt:lpstr>
      <vt:lpstr>Project Management Course Outline</vt:lpstr>
      <vt:lpstr>12. Project Procurement Management</vt:lpstr>
      <vt:lpstr>Learning Objectives</vt:lpstr>
      <vt:lpstr>Importance of Project Procurement Management</vt:lpstr>
      <vt:lpstr>Debates on Outsourcing</vt:lpstr>
      <vt:lpstr>IT Outsourcing Survey Results</vt:lpstr>
      <vt:lpstr>Why Outsource?</vt:lpstr>
      <vt:lpstr>Contracts</vt:lpstr>
      <vt:lpstr>What Went Wrong?</vt:lpstr>
      <vt:lpstr>Project Procurement Management Processes</vt:lpstr>
      <vt:lpstr>Project Procurement Management Summary</vt:lpstr>
      <vt:lpstr>Planning Procurements</vt:lpstr>
      <vt:lpstr>What Went Right?</vt:lpstr>
      <vt:lpstr>Tools and Techniques for Planning Purchases and Acquisitions</vt:lpstr>
      <vt:lpstr>Make-or-Buy Example</vt:lpstr>
      <vt:lpstr>Make-or Buy Solution</vt:lpstr>
      <vt:lpstr>Types of Contracts</vt:lpstr>
      <vt:lpstr>Point of Total Assumption</vt:lpstr>
      <vt:lpstr>Cost Reimbursable Contracts</vt:lpstr>
      <vt:lpstr>Contract Types versus Risk</vt:lpstr>
      <vt:lpstr>Media Snapshot</vt:lpstr>
      <vt:lpstr>Contract Clauses</vt:lpstr>
      <vt:lpstr>Procurement Management Plan</vt:lpstr>
      <vt:lpstr>Contract Statement of Work (SOW)</vt:lpstr>
      <vt:lpstr>Statement of Work (SOW) Template</vt:lpstr>
      <vt:lpstr>Procurement Documents</vt:lpstr>
      <vt:lpstr>Request for Proposal (RFP) Template</vt:lpstr>
      <vt:lpstr>Evaluation Criteria</vt:lpstr>
      <vt:lpstr>Conducting Procurements</vt:lpstr>
      <vt:lpstr>Approaches for Procurement</vt:lpstr>
      <vt:lpstr>Source Selection</vt:lpstr>
      <vt:lpstr>Sample Proposal Evaluation Sheet</vt:lpstr>
      <vt:lpstr>Seller Selection</vt:lpstr>
      <vt:lpstr>Administering Procurements</vt:lpstr>
      <vt:lpstr>Suggestions for Change Control in Contracts</vt:lpstr>
      <vt:lpstr>Suggestions for Change Control in Contracts (continued)</vt:lpstr>
      <vt:lpstr>Best Practice</vt:lpstr>
      <vt:lpstr>Closing Procurements</vt:lpstr>
      <vt:lpstr>Tools to Assist in Contract Closure</vt:lpstr>
      <vt:lpstr>Using Software to Assist in Project Procurement Management</vt:lpstr>
      <vt:lpstr>Summary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Romi Satria Wahono</dc:creator>
  <cp:lastModifiedBy>Romi Satria Wahono</cp:lastModifiedBy>
  <cp:revision>122</cp:revision>
  <dcterms:created xsi:type="dcterms:W3CDTF">2013-03-15T17:55:11Z</dcterms:created>
  <dcterms:modified xsi:type="dcterms:W3CDTF">2013-07-28T14:21:26Z</dcterms:modified>
</cp:coreProperties>
</file>